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3"/>
  </p:notesMasterIdLst>
  <p:sldIdLst>
    <p:sldId id="321" r:id="rId5"/>
    <p:sldId id="353" r:id="rId6"/>
    <p:sldId id="354" r:id="rId7"/>
    <p:sldId id="355" r:id="rId8"/>
    <p:sldId id="356" r:id="rId9"/>
    <p:sldId id="357" r:id="rId10"/>
    <p:sldId id="358" r:id="rId11"/>
    <p:sldId id="341" r:id="rId12"/>
    <p:sldId id="342" r:id="rId13"/>
    <p:sldId id="349" r:id="rId14"/>
    <p:sldId id="350" r:id="rId15"/>
    <p:sldId id="361" r:id="rId16"/>
    <p:sldId id="352" r:id="rId17"/>
    <p:sldId id="360" r:id="rId18"/>
    <p:sldId id="335" r:id="rId19"/>
    <p:sldId id="359" r:id="rId20"/>
    <p:sldId id="336" r:id="rId21"/>
    <p:sldId id="3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68F955-50AA-B575-A3A9-CB3F87DCE32B}" name="Alex Posen" initials="AP" userId="S::alex.posen@ssaihq.com::00f5ff7c-2fe6-46a0-8c22-e9b83a9eccea" providerId="AD"/>
  <p188:author id="{B634538C-F1D3-4525-DD44-9E1776AC7C37}" name="Shreya Suri" initials="SS" userId="S::shreya.suri@ssaihq.com::96362afd-8a94-4222-a836-eedf7f7595d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7143"/>
    <a:srgbClr val="7E0000"/>
    <a:srgbClr val="EEEDE9"/>
    <a:srgbClr val="F7F6F2"/>
    <a:srgbClr val="FFF5D6"/>
    <a:srgbClr val="CF703B"/>
    <a:srgbClr val="7EB761"/>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7C2512-4C4E-226D-D920-63F5AB2E8672}" v="13" dt="2022-03-17T23:34:48.192"/>
    <p1510:client id="{A8400705-BD5F-475C-8957-0D97F8F2A268}" v="2" dt="2022-03-29T14:49:28.8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5226" autoAdjust="0"/>
  </p:normalViewPr>
  <p:slideViewPr>
    <p:cSldViewPr snapToGrid="0">
      <p:cViewPr varScale="1">
        <p:scale>
          <a:sx n="64" d="100"/>
          <a:sy n="64" d="100"/>
        </p:scale>
        <p:origin x="72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a Skoglund" userId="S::sophia.skoglund@ssaihq.com::e785ee75-321d-4883-8c8f-abbe80df506e" providerId="AD" clId="Web-{A8400705-BD5F-475C-8957-0D97F8F2A268}"/>
    <pc:docChg chg="modSld">
      <pc:chgData name="Sophia Skoglund" userId="S::sophia.skoglund@ssaihq.com::e785ee75-321d-4883-8c8f-abbe80df506e" providerId="AD" clId="Web-{A8400705-BD5F-475C-8957-0D97F8F2A268}" dt="2022-03-29T14:49:28.807" v="1"/>
      <pc:docMkLst>
        <pc:docMk/>
      </pc:docMkLst>
      <pc:sldChg chg="delSp modSp">
        <pc:chgData name="Sophia Skoglund" userId="S::sophia.skoglund@ssaihq.com::e785ee75-321d-4883-8c8f-abbe80df506e" providerId="AD" clId="Web-{A8400705-BD5F-475C-8957-0D97F8F2A268}" dt="2022-03-29T14:49:28.807" v="1"/>
        <pc:sldMkLst>
          <pc:docMk/>
          <pc:sldMk cId="889002447" sldId="360"/>
        </pc:sldMkLst>
        <pc:spChg chg="del mod">
          <ac:chgData name="Sophia Skoglund" userId="S::sophia.skoglund@ssaihq.com::e785ee75-321d-4883-8c8f-abbe80df506e" providerId="AD" clId="Web-{A8400705-BD5F-475C-8957-0D97F8F2A268}" dt="2022-03-29T14:49:28.807" v="1"/>
          <ac:spMkLst>
            <pc:docMk/>
            <pc:sldMk cId="889002447" sldId="360"/>
            <ac:spMk id="8" creationId="{5E994201-8938-29AF-3E51-55E6C1070ED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119F42-69CB-4FBB-B750-BED11904A644}"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CABF27D0-9AF2-4081-B989-6859AC20E1F2}">
      <dgm:prSet custT="1"/>
      <dgm:spPr/>
      <dgm:t>
        <a:bodyPr anchor="ctr"/>
        <a:lstStyle/>
        <a:p>
          <a:pPr algn="ctr"/>
          <a:r>
            <a:rPr lang="en-US" sz="1800">
              <a:latin typeface="Century Gothic" panose="020B0502020202020204" pitchFamily="34" charset="0"/>
            </a:rPr>
            <a:t>Develop a GEE tool to map crop age and biomass</a:t>
          </a:r>
        </a:p>
      </dgm:t>
    </dgm:pt>
    <dgm:pt modelId="{EA3CFA84-F240-48FB-9122-9E1B38BA2E8C}" type="parTrans" cxnId="{7A732672-BA5C-466B-B459-382C2941C5E9}">
      <dgm:prSet/>
      <dgm:spPr/>
      <dgm:t>
        <a:bodyPr/>
        <a:lstStyle/>
        <a:p>
          <a:endParaRPr lang="en-US"/>
        </a:p>
      </dgm:t>
    </dgm:pt>
    <dgm:pt modelId="{7264DFDE-3D79-40A5-A99F-6049ABF95C97}" type="sibTrans" cxnId="{7A732672-BA5C-466B-B459-382C2941C5E9}">
      <dgm:prSet phldrT="1" phldr="0"/>
      <dgm:spPr/>
      <dgm:t>
        <a:bodyPr/>
        <a:lstStyle/>
        <a:p>
          <a:r>
            <a:rPr lang="en-US"/>
            <a:t>1</a:t>
          </a:r>
        </a:p>
      </dgm:t>
    </dgm:pt>
    <dgm:pt modelId="{C26C2FA5-6D52-4635-B4FC-AB307CB63518}">
      <dgm:prSet custT="1"/>
      <dgm:spPr/>
      <dgm:t>
        <a:bodyPr anchor="ctr"/>
        <a:lstStyle/>
        <a:p>
          <a:pPr algn="ctr"/>
          <a:r>
            <a:rPr lang="en-US" sz="1800">
              <a:latin typeface="Century Gothic" panose="020B0502020202020204" pitchFamily="34" charset="0"/>
            </a:rPr>
            <a:t>Estimate total carbon stock</a:t>
          </a:r>
        </a:p>
      </dgm:t>
    </dgm:pt>
    <dgm:pt modelId="{4BD6558E-0459-4AA2-B580-FABFE2059E29}" type="parTrans" cxnId="{854F76FB-B7A6-4797-98A3-AFB3EC6CF977}">
      <dgm:prSet/>
      <dgm:spPr/>
      <dgm:t>
        <a:bodyPr/>
        <a:lstStyle/>
        <a:p>
          <a:endParaRPr lang="en-US"/>
        </a:p>
      </dgm:t>
    </dgm:pt>
    <dgm:pt modelId="{703F794D-583C-4FDD-8128-3711DDE1EBC6}" type="sibTrans" cxnId="{854F76FB-B7A6-4797-98A3-AFB3EC6CF977}">
      <dgm:prSet phldrT="2" phldr="0"/>
      <dgm:spPr/>
      <dgm:t>
        <a:bodyPr/>
        <a:lstStyle/>
        <a:p>
          <a:r>
            <a:rPr lang="en-US"/>
            <a:t>2</a:t>
          </a:r>
        </a:p>
      </dgm:t>
    </dgm:pt>
    <dgm:pt modelId="{43DB18DD-1951-47A1-84F1-935525E6B073}">
      <dgm:prSet custT="1"/>
      <dgm:spPr/>
      <dgm:t>
        <a:bodyPr anchor="ctr"/>
        <a:lstStyle/>
        <a:p>
          <a:pPr algn="ctr"/>
          <a:r>
            <a:rPr lang="en-US" sz="1800">
              <a:latin typeface="Century Gothic" panose="020B0502020202020204" pitchFamily="34" charset="0"/>
            </a:rPr>
            <a:t>Compare carbon stocks across different ages and crop types</a:t>
          </a:r>
        </a:p>
      </dgm:t>
    </dgm:pt>
    <dgm:pt modelId="{C47A2D3C-9EAA-4A72-AE22-09B71630F216}" type="parTrans" cxnId="{79E688CB-3648-4ABE-8039-C60DFBDEC292}">
      <dgm:prSet/>
      <dgm:spPr/>
      <dgm:t>
        <a:bodyPr/>
        <a:lstStyle/>
        <a:p>
          <a:endParaRPr lang="en-US"/>
        </a:p>
      </dgm:t>
    </dgm:pt>
    <dgm:pt modelId="{7E4F8450-3931-4ED0-9EAD-6A7576067DCB}" type="sibTrans" cxnId="{79E688CB-3648-4ABE-8039-C60DFBDEC292}">
      <dgm:prSet phldrT="3" phldr="0"/>
      <dgm:spPr/>
      <dgm:t>
        <a:bodyPr/>
        <a:lstStyle/>
        <a:p>
          <a:r>
            <a:rPr lang="en-US"/>
            <a:t>3</a:t>
          </a:r>
        </a:p>
      </dgm:t>
    </dgm:pt>
    <dgm:pt modelId="{77613988-5E5D-4B84-8ED2-F009DC4EDC08}" type="pres">
      <dgm:prSet presAssocID="{BF119F42-69CB-4FBB-B750-BED11904A644}" presName="Name0" presStyleCnt="0">
        <dgm:presLayoutVars>
          <dgm:animLvl val="lvl"/>
          <dgm:resizeHandles val="exact"/>
        </dgm:presLayoutVars>
      </dgm:prSet>
      <dgm:spPr/>
    </dgm:pt>
    <dgm:pt modelId="{054D33A2-9CFA-430E-920E-68D615A3B82C}" type="pres">
      <dgm:prSet presAssocID="{CABF27D0-9AF2-4081-B989-6859AC20E1F2}" presName="compositeNode" presStyleCnt="0">
        <dgm:presLayoutVars>
          <dgm:bulletEnabled val="1"/>
        </dgm:presLayoutVars>
      </dgm:prSet>
      <dgm:spPr/>
    </dgm:pt>
    <dgm:pt modelId="{74D5508B-207F-4BA4-B886-E0FDAF755334}" type="pres">
      <dgm:prSet presAssocID="{CABF27D0-9AF2-4081-B989-6859AC20E1F2}" presName="bgRect" presStyleLbl="bgAccFollowNode1" presStyleIdx="0" presStyleCnt="3"/>
      <dgm:spPr/>
    </dgm:pt>
    <dgm:pt modelId="{4F65DD12-A8A9-4E06-B8A6-D09224F2C3B3}" type="pres">
      <dgm:prSet presAssocID="{7264DFDE-3D79-40A5-A99F-6049ABF95C97}" presName="sibTransNodeCircle" presStyleLbl="alignNode1" presStyleIdx="0" presStyleCnt="6">
        <dgm:presLayoutVars>
          <dgm:chMax val="0"/>
          <dgm:bulletEnabled/>
        </dgm:presLayoutVars>
      </dgm:prSet>
      <dgm:spPr/>
    </dgm:pt>
    <dgm:pt modelId="{54AF4D12-0A83-4088-B0E2-60644DB4C6AB}" type="pres">
      <dgm:prSet presAssocID="{CABF27D0-9AF2-4081-B989-6859AC20E1F2}" presName="bottomLine" presStyleLbl="alignNode1" presStyleIdx="1" presStyleCnt="6">
        <dgm:presLayoutVars/>
      </dgm:prSet>
      <dgm:spPr/>
    </dgm:pt>
    <dgm:pt modelId="{C651467E-DD0D-49FE-AD95-32524FB4EBDA}" type="pres">
      <dgm:prSet presAssocID="{CABF27D0-9AF2-4081-B989-6859AC20E1F2}" presName="nodeText" presStyleLbl="bgAccFollowNode1" presStyleIdx="0" presStyleCnt="3">
        <dgm:presLayoutVars>
          <dgm:bulletEnabled val="1"/>
        </dgm:presLayoutVars>
      </dgm:prSet>
      <dgm:spPr/>
    </dgm:pt>
    <dgm:pt modelId="{F6A180DF-7A6A-4969-8EAF-DB9890848F82}" type="pres">
      <dgm:prSet presAssocID="{7264DFDE-3D79-40A5-A99F-6049ABF95C97}" presName="sibTrans" presStyleCnt="0"/>
      <dgm:spPr/>
    </dgm:pt>
    <dgm:pt modelId="{0C131FFE-9F80-42A0-81E5-2D326C2CB16B}" type="pres">
      <dgm:prSet presAssocID="{C26C2FA5-6D52-4635-B4FC-AB307CB63518}" presName="compositeNode" presStyleCnt="0">
        <dgm:presLayoutVars>
          <dgm:bulletEnabled val="1"/>
        </dgm:presLayoutVars>
      </dgm:prSet>
      <dgm:spPr/>
    </dgm:pt>
    <dgm:pt modelId="{B76E54AD-3FB9-4C96-B6EA-BA3FF5DBE58D}" type="pres">
      <dgm:prSet presAssocID="{C26C2FA5-6D52-4635-B4FC-AB307CB63518}" presName="bgRect" presStyleLbl="bgAccFollowNode1" presStyleIdx="1" presStyleCnt="3"/>
      <dgm:spPr/>
    </dgm:pt>
    <dgm:pt modelId="{8A81BB3B-0BB2-4036-A6A0-BAA699EAF4DF}" type="pres">
      <dgm:prSet presAssocID="{703F794D-583C-4FDD-8128-3711DDE1EBC6}" presName="sibTransNodeCircle" presStyleLbl="alignNode1" presStyleIdx="2" presStyleCnt="6">
        <dgm:presLayoutVars>
          <dgm:chMax val="0"/>
          <dgm:bulletEnabled/>
        </dgm:presLayoutVars>
      </dgm:prSet>
      <dgm:spPr/>
    </dgm:pt>
    <dgm:pt modelId="{E48704F9-D8F2-4974-A6F4-38D08000880E}" type="pres">
      <dgm:prSet presAssocID="{C26C2FA5-6D52-4635-B4FC-AB307CB63518}" presName="bottomLine" presStyleLbl="alignNode1" presStyleIdx="3" presStyleCnt="6">
        <dgm:presLayoutVars/>
      </dgm:prSet>
      <dgm:spPr/>
    </dgm:pt>
    <dgm:pt modelId="{87728AA6-D459-44D5-AFC8-591561FF3D4E}" type="pres">
      <dgm:prSet presAssocID="{C26C2FA5-6D52-4635-B4FC-AB307CB63518}" presName="nodeText" presStyleLbl="bgAccFollowNode1" presStyleIdx="1" presStyleCnt="3">
        <dgm:presLayoutVars>
          <dgm:bulletEnabled val="1"/>
        </dgm:presLayoutVars>
      </dgm:prSet>
      <dgm:spPr/>
    </dgm:pt>
    <dgm:pt modelId="{E70D3459-CADA-4F82-B2B0-EE07878C73FE}" type="pres">
      <dgm:prSet presAssocID="{703F794D-583C-4FDD-8128-3711DDE1EBC6}" presName="sibTrans" presStyleCnt="0"/>
      <dgm:spPr/>
    </dgm:pt>
    <dgm:pt modelId="{F6026C57-544D-44AA-A068-12E96309AA7D}" type="pres">
      <dgm:prSet presAssocID="{43DB18DD-1951-47A1-84F1-935525E6B073}" presName="compositeNode" presStyleCnt="0">
        <dgm:presLayoutVars>
          <dgm:bulletEnabled val="1"/>
        </dgm:presLayoutVars>
      </dgm:prSet>
      <dgm:spPr/>
    </dgm:pt>
    <dgm:pt modelId="{9B4DE1BC-4772-4525-9AF8-783F705A79A9}" type="pres">
      <dgm:prSet presAssocID="{43DB18DD-1951-47A1-84F1-935525E6B073}" presName="bgRect" presStyleLbl="bgAccFollowNode1" presStyleIdx="2" presStyleCnt="3"/>
      <dgm:spPr/>
    </dgm:pt>
    <dgm:pt modelId="{8944B741-868B-4595-94F2-1B121CBB3935}" type="pres">
      <dgm:prSet presAssocID="{7E4F8450-3931-4ED0-9EAD-6A7576067DCB}" presName="sibTransNodeCircle" presStyleLbl="alignNode1" presStyleIdx="4" presStyleCnt="6">
        <dgm:presLayoutVars>
          <dgm:chMax val="0"/>
          <dgm:bulletEnabled/>
        </dgm:presLayoutVars>
      </dgm:prSet>
      <dgm:spPr/>
    </dgm:pt>
    <dgm:pt modelId="{DCFDBF6E-20C9-49C6-B457-478663F61577}" type="pres">
      <dgm:prSet presAssocID="{43DB18DD-1951-47A1-84F1-935525E6B073}" presName="bottomLine" presStyleLbl="alignNode1" presStyleIdx="5" presStyleCnt="6">
        <dgm:presLayoutVars/>
      </dgm:prSet>
      <dgm:spPr/>
    </dgm:pt>
    <dgm:pt modelId="{17053A46-E55D-49D6-B3FA-B8F347D91160}" type="pres">
      <dgm:prSet presAssocID="{43DB18DD-1951-47A1-84F1-935525E6B073}" presName="nodeText" presStyleLbl="bgAccFollowNode1" presStyleIdx="2" presStyleCnt="3">
        <dgm:presLayoutVars>
          <dgm:bulletEnabled val="1"/>
        </dgm:presLayoutVars>
      </dgm:prSet>
      <dgm:spPr/>
    </dgm:pt>
  </dgm:ptLst>
  <dgm:cxnLst>
    <dgm:cxn modelId="{0E50C512-1C49-4B14-B6DA-7CBD88F59C21}" type="presOf" srcId="{703F794D-583C-4FDD-8128-3711DDE1EBC6}" destId="{8A81BB3B-0BB2-4036-A6A0-BAA699EAF4DF}" srcOrd="0" destOrd="0" presId="urn:microsoft.com/office/officeart/2016/7/layout/BasicLinearProcessNumbered"/>
    <dgm:cxn modelId="{16322027-4478-4790-B1D3-C39980242C78}" type="presOf" srcId="{CABF27D0-9AF2-4081-B989-6859AC20E1F2}" destId="{74D5508B-207F-4BA4-B886-E0FDAF755334}" srcOrd="0" destOrd="0" presId="urn:microsoft.com/office/officeart/2016/7/layout/BasicLinearProcessNumbered"/>
    <dgm:cxn modelId="{C807786A-9B60-41D4-8F73-4B7869F81498}" type="presOf" srcId="{7264DFDE-3D79-40A5-A99F-6049ABF95C97}" destId="{4F65DD12-A8A9-4E06-B8A6-D09224F2C3B3}" srcOrd="0" destOrd="0" presId="urn:microsoft.com/office/officeart/2016/7/layout/BasicLinearProcessNumbered"/>
    <dgm:cxn modelId="{EA902750-297C-4F46-BD91-503F980A0E2A}" type="presOf" srcId="{BF119F42-69CB-4FBB-B750-BED11904A644}" destId="{77613988-5E5D-4B84-8ED2-F009DC4EDC08}" srcOrd="0" destOrd="0" presId="urn:microsoft.com/office/officeart/2016/7/layout/BasicLinearProcessNumbered"/>
    <dgm:cxn modelId="{7A732672-BA5C-466B-B459-382C2941C5E9}" srcId="{BF119F42-69CB-4FBB-B750-BED11904A644}" destId="{CABF27D0-9AF2-4081-B989-6859AC20E1F2}" srcOrd="0" destOrd="0" parTransId="{EA3CFA84-F240-48FB-9122-9E1B38BA2E8C}" sibTransId="{7264DFDE-3D79-40A5-A99F-6049ABF95C97}"/>
    <dgm:cxn modelId="{49858274-E0ED-4309-83E2-736A8AE3C46E}" type="presOf" srcId="{43DB18DD-1951-47A1-84F1-935525E6B073}" destId="{17053A46-E55D-49D6-B3FA-B8F347D91160}" srcOrd="1" destOrd="0" presId="urn:microsoft.com/office/officeart/2016/7/layout/BasicLinearProcessNumbered"/>
    <dgm:cxn modelId="{045462A5-54E1-48D2-8E7D-0590923222F4}" type="presOf" srcId="{C26C2FA5-6D52-4635-B4FC-AB307CB63518}" destId="{87728AA6-D459-44D5-AFC8-591561FF3D4E}" srcOrd="1" destOrd="0" presId="urn:microsoft.com/office/officeart/2016/7/layout/BasicLinearProcessNumbered"/>
    <dgm:cxn modelId="{62D042AD-293C-49A4-B110-A90FD774C96F}" type="presOf" srcId="{C26C2FA5-6D52-4635-B4FC-AB307CB63518}" destId="{B76E54AD-3FB9-4C96-B6EA-BA3FF5DBE58D}" srcOrd="0" destOrd="0" presId="urn:microsoft.com/office/officeart/2016/7/layout/BasicLinearProcessNumbered"/>
    <dgm:cxn modelId="{5C6AA4B4-2CB5-488C-9740-E6F4A02556E2}" type="presOf" srcId="{43DB18DD-1951-47A1-84F1-935525E6B073}" destId="{9B4DE1BC-4772-4525-9AF8-783F705A79A9}" srcOrd="0" destOrd="0" presId="urn:microsoft.com/office/officeart/2016/7/layout/BasicLinearProcessNumbered"/>
    <dgm:cxn modelId="{F63BC7C5-BF17-4C83-AA6E-4B04C5B18A22}" type="presOf" srcId="{7E4F8450-3931-4ED0-9EAD-6A7576067DCB}" destId="{8944B741-868B-4595-94F2-1B121CBB3935}" srcOrd="0" destOrd="0" presId="urn:microsoft.com/office/officeart/2016/7/layout/BasicLinearProcessNumbered"/>
    <dgm:cxn modelId="{79E688CB-3648-4ABE-8039-C60DFBDEC292}" srcId="{BF119F42-69CB-4FBB-B750-BED11904A644}" destId="{43DB18DD-1951-47A1-84F1-935525E6B073}" srcOrd="2" destOrd="0" parTransId="{C47A2D3C-9EAA-4A72-AE22-09B71630F216}" sibTransId="{7E4F8450-3931-4ED0-9EAD-6A7576067DCB}"/>
    <dgm:cxn modelId="{DDDF25D8-82A2-46A0-AF1C-64DB31428AAC}" type="presOf" srcId="{CABF27D0-9AF2-4081-B989-6859AC20E1F2}" destId="{C651467E-DD0D-49FE-AD95-32524FB4EBDA}" srcOrd="1" destOrd="0" presId="urn:microsoft.com/office/officeart/2016/7/layout/BasicLinearProcessNumbered"/>
    <dgm:cxn modelId="{854F76FB-B7A6-4797-98A3-AFB3EC6CF977}" srcId="{BF119F42-69CB-4FBB-B750-BED11904A644}" destId="{C26C2FA5-6D52-4635-B4FC-AB307CB63518}" srcOrd="1" destOrd="0" parTransId="{4BD6558E-0459-4AA2-B580-FABFE2059E29}" sibTransId="{703F794D-583C-4FDD-8128-3711DDE1EBC6}"/>
    <dgm:cxn modelId="{B2F884ED-D089-488A-B24C-40E29EDF6903}" type="presParOf" srcId="{77613988-5E5D-4B84-8ED2-F009DC4EDC08}" destId="{054D33A2-9CFA-430E-920E-68D615A3B82C}" srcOrd="0" destOrd="0" presId="urn:microsoft.com/office/officeart/2016/7/layout/BasicLinearProcessNumbered"/>
    <dgm:cxn modelId="{A0C97E63-23FA-4A0C-A242-A796A807CA63}" type="presParOf" srcId="{054D33A2-9CFA-430E-920E-68D615A3B82C}" destId="{74D5508B-207F-4BA4-B886-E0FDAF755334}" srcOrd="0" destOrd="0" presId="urn:microsoft.com/office/officeart/2016/7/layout/BasicLinearProcessNumbered"/>
    <dgm:cxn modelId="{E985B3CF-AB22-40B8-8B29-E8ADBD843F9F}" type="presParOf" srcId="{054D33A2-9CFA-430E-920E-68D615A3B82C}" destId="{4F65DD12-A8A9-4E06-B8A6-D09224F2C3B3}" srcOrd="1" destOrd="0" presId="urn:microsoft.com/office/officeart/2016/7/layout/BasicLinearProcessNumbered"/>
    <dgm:cxn modelId="{A0D8EE9D-49DC-43BE-8181-D13B4E21FD6C}" type="presParOf" srcId="{054D33A2-9CFA-430E-920E-68D615A3B82C}" destId="{54AF4D12-0A83-4088-B0E2-60644DB4C6AB}" srcOrd="2" destOrd="0" presId="urn:microsoft.com/office/officeart/2016/7/layout/BasicLinearProcessNumbered"/>
    <dgm:cxn modelId="{6AA33C87-9106-41CF-B435-3720AFC2457E}" type="presParOf" srcId="{054D33A2-9CFA-430E-920E-68D615A3B82C}" destId="{C651467E-DD0D-49FE-AD95-32524FB4EBDA}" srcOrd="3" destOrd="0" presId="urn:microsoft.com/office/officeart/2016/7/layout/BasicLinearProcessNumbered"/>
    <dgm:cxn modelId="{A27E6240-0E3F-4CAB-B432-55682C80F759}" type="presParOf" srcId="{77613988-5E5D-4B84-8ED2-F009DC4EDC08}" destId="{F6A180DF-7A6A-4969-8EAF-DB9890848F82}" srcOrd="1" destOrd="0" presId="urn:microsoft.com/office/officeart/2016/7/layout/BasicLinearProcessNumbered"/>
    <dgm:cxn modelId="{F0DB4FAA-1AF8-407B-9799-E5400818D92B}" type="presParOf" srcId="{77613988-5E5D-4B84-8ED2-F009DC4EDC08}" destId="{0C131FFE-9F80-42A0-81E5-2D326C2CB16B}" srcOrd="2" destOrd="0" presId="urn:microsoft.com/office/officeart/2016/7/layout/BasicLinearProcessNumbered"/>
    <dgm:cxn modelId="{3D1613F8-61C2-4F51-A0D9-C9999AC1F686}" type="presParOf" srcId="{0C131FFE-9F80-42A0-81E5-2D326C2CB16B}" destId="{B76E54AD-3FB9-4C96-B6EA-BA3FF5DBE58D}" srcOrd="0" destOrd="0" presId="urn:microsoft.com/office/officeart/2016/7/layout/BasicLinearProcessNumbered"/>
    <dgm:cxn modelId="{190FBBC0-AE04-4C71-9930-1ACF4EE10C9A}" type="presParOf" srcId="{0C131FFE-9F80-42A0-81E5-2D326C2CB16B}" destId="{8A81BB3B-0BB2-4036-A6A0-BAA699EAF4DF}" srcOrd="1" destOrd="0" presId="urn:microsoft.com/office/officeart/2016/7/layout/BasicLinearProcessNumbered"/>
    <dgm:cxn modelId="{D871EFBD-3C46-46B7-A4A4-354923C3E902}" type="presParOf" srcId="{0C131FFE-9F80-42A0-81E5-2D326C2CB16B}" destId="{E48704F9-D8F2-4974-A6F4-38D08000880E}" srcOrd="2" destOrd="0" presId="urn:microsoft.com/office/officeart/2016/7/layout/BasicLinearProcessNumbered"/>
    <dgm:cxn modelId="{5E245195-B33C-4D62-A94C-821F9B8D407D}" type="presParOf" srcId="{0C131FFE-9F80-42A0-81E5-2D326C2CB16B}" destId="{87728AA6-D459-44D5-AFC8-591561FF3D4E}" srcOrd="3" destOrd="0" presId="urn:microsoft.com/office/officeart/2016/7/layout/BasicLinearProcessNumbered"/>
    <dgm:cxn modelId="{D458158B-74D5-49DD-AD58-AC51ED1621D9}" type="presParOf" srcId="{77613988-5E5D-4B84-8ED2-F009DC4EDC08}" destId="{E70D3459-CADA-4F82-B2B0-EE07878C73FE}" srcOrd="3" destOrd="0" presId="urn:microsoft.com/office/officeart/2016/7/layout/BasicLinearProcessNumbered"/>
    <dgm:cxn modelId="{F131CCA3-BBD8-457D-A1A5-0B298B1C34C7}" type="presParOf" srcId="{77613988-5E5D-4B84-8ED2-F009DC4EDC08}" destId="{F6026C57-544D-44AA-A068-12E96309AA7D}" srcOrd="4" destOrd="0" presId="urn:microsoft.com/office/officeart/2016/7/layout/BasicLinearProcessNumbered"/>
    <dgm:cxn modelId="{E68016E6-E144-4832-89B8-424A19B11173}" type="presParOf" srcId="{F6026C57-544D-44AA-A068-12E96309AA7D}" destId="{9B4DE1BC-4772-4525-9AF8-783F705A79A9}" srcOrd="0" destOrd="0" presId="urn:microsoft.com/office/officeart/2016/7/layout/BasicLinearProcessNumbered"/>
    <dgm:cxn modelId="{3D24EF63-38D3-4E5E-9A10-10DD60B5558C}" type="presParOf" srcId="{F6026C57-544D-44AA-A068-12E96309AA7D}" destId="{8944B741-868B-4595-94F2-1B121CBB3935}" srcOrd="1" destOrd="0" presId="urn:microsoft.com/office/officeart/2016/7/layout/BasicLinearProcessNumbered"/>
    <dgm:cxn modelId="{1288A296-9670-407B-932A-1D07620B2E5B}" type="presParOf" srcId="{F6026C57-544D-44AA-A068-12E96309AA7D}" destId="{DCFDBF6E-20C9-49C6-B457-478663F61577}" srcOrd="2" destOrd="0" presId="urn:microsoft.com/office/officeart/2016/7/layout/BasicLinearProcessNumbered"/>
    <dgm:cxn modelId="{C6A8628D-8275-4EC1-AD61-67A7D4B96BAB}" type="presParOf" srcId="{F6026C57-544D-44AA-A068-12E96309AA7D}" destId="{17053A46-E55D-49D6-B3FA-B8F347D91160}" srcOrd="3" destOrd="0" presId="urn:microsoft.com/office/officeart/2016/7/layout/BasicLinear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5508B-207F-4BA4-B886-E0FDAF755334}">
      <dsp:nvSpPr>
        <dsp:cNvPr id="0" name=""/>
        <dsp:cNvSpPr/>
      </dsp:nvSpPr>
      <dsp:spPr>
        <a:xfrm>
          <a:off x="0" y="1042078"/>
          <a:ext cx="2032160" cy="284502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8435" tIns="330200" rIns="158435" bIns="33020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anose="020B0502020202020204" pitchFamily="34" charset="0"/>
            </a:rPr>
            <a:t>Develop a GEE tool to map crop age and biomass</a:t>
          </a:r>
        </a:p>
      </dsp:txBody>
      <dsp:txXfrm>
        <a:off x="0" y="2123187"/>
        <a:ext cx="2032160" cy="1707015"/>
      </dsp:txXfrm>
    </dsp:sp>
    <dsp:sp modelId="{4F65DD12-A8A9-4E06-B8A6-D09224F2C3B3}">
      <dsp:nvSpPr>
        <dsp:cNvPr id="0" name=""/>
        <dsp:cNvSpPr/>
      </dsp:nvSpPr>
      <dsp:spPr>
        <a:xfrm>
          <a:off x="589326" y="1326580"/>
          <a:ext cx="853507" cy="85350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543" tIns="12700" rIns="66543" bIns="12700" numCol="1" spcCol="1270" anchor="ctr" anchorCtr="0">
          <a:noAutofit/>
        </a:bodyPr>
        <a:lstStyle/>
        <a:p>
          <a:pPr marL="0" lvl="0" indent="0" algn="ctr" defTabSz="1822450">
            <a:lnSpc>
              <a:spcPct val="90000"/>
            </a:lnSpc>
            <a:spcBef>
              <a:spcPct val="0"/>
            </a:spcBef>
            <a:spcAft>
              <a:spcPct val="35000"/>
            </a:spcAft>
            <a:buNone/>
          </a:pPr>
          <a:r>
            <a:rPr lang="en-US" sz="4100" kern="1200"/>
            <a:t>1</a:t>
          </a:r>
        </a:p>
      </dsp:txBody>
      <dsp:txXfrm>
        <a:off x="714319" y="1451573"/>
        <a:ext cx="603521" cy="603521"/>
      </dsp:txXfrm>
    </dsp:sp>
    <dsp:sp modelId="{54AF4D12-0A83-4088-B0E2-60644DB4C6AB}">
      <dsp:nvSpPr>
        <dsp:cNvPr id="0" name=""/>
        <dsp:cNvSpPr/>
      </dsp:nvSpPr>
      <dsp:spPr>
        <a:xfrm>
          <a:off x="0" y="3887031"/>
          <a:ext cx="2032160"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6E54AD-3FB9-4C96-B6EA-BA3FF5DBE58D}">
      <dsp:nvSpPr>
        <dsp:cNvPr id="0" name=""/>
        <dsp:cNvSpPr/>
      </dsp:nvSpPr>
      <dsp:spPr>
        <a:xfrm>
          <a:off x="2235377" y="1042078"/>
          <a:ext cx="2032160" cy="284502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8435" tIns="330200" rIns="158435" bIns="33020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anose="020B0502020202020204" pitchFamily="34" charset="0"/>
            </a:rPr>
            <a:t>Estimate total carbon stock</a:t>
          </a:r>
        </a:p>
      </dsp:txBody>
      <dsp:txXfrm>
        <a:off x="2235377" y="2123187"/>
        <a:ext cx="2032160" cy="1707015"/>
      </dsp:txXfrm>
    </dsp:sp>
    <dsp:sp modelId="{8A81BB3B-0BB2-4036-A6A0-BAA699EAF4DF}">
      <dsp:nvSpPr>
        <dsp:cNvPr id="0" name=""/>
        <dsp:cNvSpPr/>
      </dsp:nvSpPr>
      <dsp:spPr>
        <a:xfrm>
          <a:off x="2824703" y="1326580"/>
          <a:ext cx="853507" cy="85350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543" tIns="12700" rIns="66543" bIns="12700" numCol="1" spcCol="1270" anchor="ctr" anchorCtr="0">
          <a:noAutofit/>
        </a:bodyPr>
        <a:lstStyle/>
        <a:p>
          <a:pPr marL="0" lvl="0" indent="0" algn="ctr" defTabSz="1822450">
            <a:lnSpc>
              <a:spcPct val="90000"/>
            </a:lnSpc>
            <a:spcBef>
              <a:spcPct val="0"/>
            </a:spcBef>
            <a:spcAft>
              <a:spcPct val="35000"/>
            </a:spcAft>
            <a:buNone/>
          </a:pPr>
          <a:r>
            <a:rPr lang="en-US" sz="4100" kern="1200"/>
            <a:t>2</a:t>
          </a:r>
        </a:p>
      </dsp:txBody>
      <dsp:txXfrm>
        <a:off x="2949696" y="1451573"/>
        <a:ext cx="603521" cy="603521"/>
      </dsp:txXfrm>
    </dsp:sp>
    <dsp:sp modelId="{E48704F9-D8F2-4974-A6F4-38D08000880E}">
      <dsp:nvSpPr>
        <dsp:cNvPr id="0" name=""/>
        <dsp:cNvSpPr/>
      </dsp:nvSpPr>
      <dsp:spPr>
        <a:xfrm>
          <a:off x="2235377" y="3887031"/>
          <a:ext cx="2032160"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4DE1BC-4772-4525-9AF8-783F705A79A9}">
      <dsp:nvSpPr>
        <dsp:cNvPr id="0" name=""/>
        <dsp:cNvSpPr/>
      </dsp:nvSpPr>
      <dsp:spPr>
        <a:xfrm>
          <a:off x="4470754" y="1042078"/>
          <a:ext cx="2032160" cy="284502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8435" tIns="330200" rIns="158435" bIns="33020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anose="020B0502020202020204" pitchFamily="34" charset="0"/>
            </a:rPr>
            <a:t>Compare carbon stocks across different ages and crop types</a:t>
          </a:r>
        </a:p>
      </dsp:txBody>
      <dsp:txXfrm>
        <a:off x="4470754" y="2123187"/>
        <a:ext cx="2032160" cy="1707015"/>
      </dsp:txXfrm>
    </dsp:sp>
    <dsp:sp modelId="{8944B741-868B-4595-94F2-1B121CBB3935}">
      <dsp:nvSpPr>
        <dsp:cNvPr id="0" name=""/>
        <dsp:cNvSpPr/>
      </dsp:nvSpPr>
      <dsp:spPr>
        <a:xfrm>
          <a:off x="5060080" y="1326580"/>
          <a:ext cx="853507" cy="85350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543" tIns="12700" rIns="66543" bIns="12700" numCol="1" spcCol="1270" anchor="ctr" anchorCtr="0">
          <a:noAutofit/>
        </a:bodyPr>
        <a:lstStyle/>
        <a:p>
          <a:pPr marL="0" lvl="0" indent="0" algn="ctr" defTabSz="1822450">
            <a:lnSpc>
              <a:spcPct val="90000"/>
            </a:lnSpc>
            <a:spcBef>
              <a:spcPct val="0"/>
            </a:spcBef>
            <a:spcAft>
              <a:spcPct val="35000"/>
            </a:spcAft>
            <a:buNone/>
          </a:pPr>
          <a:r>
            <a:rPr lang="en-US" sz="4100" kern="1200"/>
            <a:t>3</a:t>
          </a:r>
        </a:p>
      </dsp:txBody>
      <dsp:txXfrm>
        <a:off x="5185073" y="1451573"/>
        <a:ext cx="603521" cy="603521"/>
      </dsp:txXfrm>
    </dsp:sp>
    <dsp:sp modelId="{DCFDBF6E-20C9-49C6-B457-478663F61577}">
      <dsp:nvSpPr>
        <dsp:cNvPr id="0" name=""/>
        <dsp:cNvSpPr/>
      </dsp:nvSpPr>
      <dsp:spPr>
        <a:xfrm>
          <a:off x="4470754" y="3887031"/>
          <a:ext cx="2032160"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6/10/2022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ordpress.org/openverse/image/bb9082cf-3306-49e1-ae4f-aee4b8c22127"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ickr.com/photos/8398907@N02/4365688086"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ordpress.org/openverse/image/127bf186-e3fa-4732-b798-29da0972f077"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steven-buss/349912280/in/photolist-wVoJm-bk6BD-RzLk6T-2aKSsQm-2axApqi-3eoE5B-abxHo6-abxH8K-Vr2SDo-abxHAz-jaguU-5FATZA-4zQ6N2-4YjC1Q-4Yfn2V-5ueSDn-6BmGW-5XqhXW-M1FEuS-5kmLRh-59YaFe-DWMLwb-H7YZXR-auMMF9-abxGTr-abxGCP-jn4jKU-2mJdNVs-jdQdKv-p8nQV-WHeA16-zGoBv-fRPmwf-YnGpaD-5GwsJo-gnpru-mWvu-6BmGr-718ngr-wS3Z2-qd8Gt-BrPwp-2jDtAJT-5tyjpj-6E5YEo-sfqW9H-GFQCrz-2ef5ggg-2jHNQSa-2hC5x4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ickr.com/photos/elsacapuntas/8390398292/in/photolist-dMqZ6w-dMkqqZ-dMqYRL-zraLSo-dMqZ8Q-dMqZ5N-dMqZ2q-dMkqtT-dMkqjt-dMkqAi-dMkqqz-dMkqxa-dMkqFM-dMqZi1-dMkquv-dMqZ7o-dMqYZs-dMkqk6-dMkqjc-dMkqzg-dMkqvp-dMkquV-dMkqBH-dMqZ31-dMqYYS-dMkqA4-dMqZcY-dMqYTN-dMqZbS-dMqZhy-dMkqta-dMkqgZ-dMqZ9W-dMqYXs-dMqZ55-dMkqEx-dMkqB8-dMqZ1L-dMkqFn-dMqZ4q-dMqZmA-dMqZdQ-dMqYVy-dMkqsK-dMkqF4-dMkqhD-dMqZno-dMkqoe-2mTjvmN-2j3njU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lickr.com/photos/54144402@N03/21944592690/in/photolist-zraLSo-dMqZ8Q-dMqZ5N-dMqZ2q-dMkqtT-dMkqjt-dMkqAi-dMkqqz-dMkqxa-dMkqFM-dMqZi1-dMkquv-dMqZ7o-dMqYZs-dMkqk6-dMkqjc-dMkqzg-dMkqvp-dMkquV-dMkqBH-dMqZ31-dMqYYS-dMkqA4-dMqZcY-dMqYTN-dMqZbS-dMqZhy-dMkqta-dMkqgZ-dMqZ9W-dMqYXs-dMqZ55-dMkqEx-dMkqB8-dMqZ1L-dMkqFn-dMqZ4q-dMqZmA-dMqZdQ-dMqYVy-dMkqsK-dMkqF4-dMkqhD-dMqZno-dMkqoe-dMqZ4L-dMqZiS-FijrN-4bMizC-2mTjvm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are the California Agriculture Team from Ames Research Center and</a:t>
            </a:r>
            <a:r>
              <a:rPr lang="en-US" dirty="0"/>
              <a:t> we are excited to share with you all  our hard work from our ten week journey exploring the feasibility of using Earth Observations to estimate ages and monitor carbon stocks of perennial agriculture. </a:t>
            </a:r>
          </a:p>
          <a:p>
            <a:endParaRPr lang="en-US" dirty="0">
              <a:cs typeface="Calibri"/>
            </a:endParaRPr>
          </a:p>
          <a:p>
            <a:r>
              <a:rPr lang="en-US" dirty="0">
                <a:cs typeface="Calibri"/>
              </a:rPr>
              <a:t>I am the team lead, Rachael Ross. These are my team mates Stefanie Mendoza, Alex Posen and Shreya Suri. </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573902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Alex </a:t>
            </a:r>
          </a:p>
          <a:p>
            <a:endParaRPr lang="en-US" dirty="0">
              <a:cs typeface="Calibri"/>
            </a:endParaRPr>
          </a:p>
          <a:p>
            <a:r>
              <a:rPr lang="en-US" dirty="0">
                <a:cs typeface="Calibri"/>
              </a:rPr>
              <a:t>Here you can see our tool's output of orchard ages near Modesto California. The darker shades of blue represent older orchards. Our tool is able to estimate orchard ages up to 38 years old, due to the limited time span of the Landsat missions. </a:t>
            </a:r>
          </a:p>
          <a:p>
            <a:endParaRPr lang="en-US" dirty="0">
              <a:cs typeface="Calibri"/>
            </a:endParaRPr>
          </a:p>
          <a:p>
            <a:r>
              <a:rPr lang="en-US" dirty="0">
                <a:cs typeface="Calibri"/>
              </a:rPr>
              <a:t>Esri World Imagery </a:t>
            </a:r>
            <a:r>
              <a:rPr lang="en-US" dirty="0" err="1">
                <a:cs typeface="Calibri"/>
              </a:rPr>
              <a:t>basemap</a:t>
            </a:r>
            <a:r>
              <a:rPr lang="en-US" dirty="0">
                <a:cs typeface="Calibri"/>
              </a:rPr>
              <a:t>: </a:t>
            </a:r>
          </a:p>
          <a:p>
            <a:r>
              <a:rPr lang="en-US" b="0" dirty="0">
                <a:effectLst/>
              </a:rPr>
              <a:t>Sources: Esri, DigitalGlobe, </a:t>
            </a:r>
            <a:r>
              <a:rPr lang="en-US" b="0" dirty="0" err="1">
                <a:effectLst/>
              </a:rPr>
              <a:t>GeoEye</a:t>
            </a:r>
            <a:r>
              <a:rPr lang="en-US" b="0" dirty="0">
                <a:effectLst/>
              </a:rPr>
              <a:t>, i-cubed, USDA FSA, USGS, AEX, </a:t>
            </a:r>
            <a:r>
              <a:rPr lang="en-US" b="0" dirty="0" err="1">
                <a:effectLst/>
              </a:rPr>
              <a:t>Getmapping</a:t>
            </a:r>
            <a:r>
              <a:rPr lang="en-US" b="0" dirty="0">
                <a:effectLst/>
              </a:rPr>
              <a:t>, </a:t>
            </a:r>
            <a:r>
              <a:rPr lang="en-US" b="0" dirty="0" err="1">
                <a:effectLst/>
              </a:rPr>
              <a:t>Aerogrid</a:t>
            </a:r>
            <a:r>
              <a:rPr lang="en-US" b="0" dirty="0">
                <a:effectLst/>
              </a:rPr>
              <a:t>, IGN, IGP, </a:t>
            </a:r>
            <a:r>
              <a:rPr lang="en-US" b="0" dirty="0" err="1">
                <a:effectLst/>
              </a:rPr>
              <a:t>swisstopo</a:t>
            </a:r>
            <a:r>
              <a:rPr lang="en-US" b="0" dirty="0">
                <a:effectLst/>
              </a:rPr>
              <a:t>, and the GIS User Community</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2756178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plot shows the distribution of orchard ages. There is a wide range of ages across California's orchards. There are more orchards that were planted more recently and are younger in age than older orchards.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2900321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plot shows the mean age by crop type across a large region of the Central Valley in California in 2021. Walnut orchards and vineyards are older on average, while almond and pistachio orchards are younger. </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4271414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map shows carbon stock across all orchards types near Modesto, California. The darker green represents orchards with higher carbon stock.  </a:t>
            </a:r>
            <a:endParaRPr lang="en-US" dirty="0"/>
          </a:p>
          <a:p>
            <a:endParaRPr lang="en-US" dirty="0">
              <a:cs typeface="Calibri"/>
            </a:endParaRPr>
          </a:p>
          <a:p>
            <a:r>
              <a:rPr lang="en-US" dirty="0">
                <a:cs typeface="Calibri"/>
              </a:rPr>
              <a:t>Esri World Imagery </a:t>
            </a:r>
            <a:r>
              <a:rPr lang="en-US" dirty="0" err="1">
                <a:cs typeface="Calibri"/>
              </a:rPr>
              <a:t>basemap</a:t>
            </a:r>
            <a:r>
              <a:rPr lang="en-US" dirty="0">
                <a:cs typeface="Calibri"/>
              </a:rPr>
              <a:t>: </a:t>
            </a:r>
          </a:p>
          <a:p>
            <a:r>
              <a:rPr lang="en-US" b="0" dirty="0">
                <a:effectLst/>
              </a:rPr>
              <a:t>Sources: Esri, DigitalGlobe, </a:t>
            </a:r>
            <a:r>
              <a:rPr lang="en-US" b="0" dirty="0" err="1">
                <a:effectLst/>
              </a:rPr>
              <a:t>GeoEye</a:t>
            </a:r>
            <a:r>
              <a:rPr lang="en-US" b="0" dirty="0">
                <a:effectLst/>
              </a:rPr>
              <a:t>, i-cubed, USDA FSA, USGS, AEX, </a:t>
            </a:r>
            <a:r>
              <a:rPr lang="en-US" b="0" dirty="0" err="1">
                <a:effectLst/>
              </a:rPr>
              <a:t>Getmapping</a:t>
            </a:r>
            <a:r>
              <a:rPr lang="en-US" b="0" dirty="0">
                <a:effectLst/>
              </a:rPr>
              <a:t>, </a:t>
            </a:r>
            <a:r>
              <a:rPr lang="en-US" b="0" dirty="0" err="1">
                <a:effectLst/>
              </a:rPr>
              <a:t>Aerogrid</a:t>
            </a:r>
            <a:r>
              <a:rPr lang="en-US" b="0" dirty="0">
                <a:effectLst/>
              </a:rPr>
              <a:t>, IGN, IGP, </a:t>
            </a:r>
            <a:r>
              <a:rPr lang="en-US" b="0" dirty="0" err="1">
                <a:effectLst/>
              </a:rPr>
              <a:t>swisstopo</a:t>
            </a:r>
            <a:r>
              <a:rPr lang="en-US" b="0" dirty="0">
                <a:effectLst/>
              </a:rPr>
              <a:t>, and the GIS User Community</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382868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600"/>
              </a:spcAft>
              <a:buClr>
                <a:srgbClr val="CF703B"/>
              </a:buClr>
              <a:buFont typeface="Webdings" panose="05030102010509060703" pitchFamily="18" charset="2"/>
              <a:buNone/>
            </a:pPr>
            <a:r>
              <a:rPr lang="en-US" dirty="0">
                <a:cs typeface="Calibri"/>
              </a:rPr>
              <a:t>To test for accuracy,</a:t>
            </a:r>
            <a:r>
              <a:rPr lang="en-US" dirty="0"/>
              <a:t> we performed ocular sampling of the CDL data in order to get better visual interpretation of when the true planting year of each orchard was. </a:t>
            </a:r>
            <a:r>
              <a:rPr lang="en-US" sz="1200" dirty="0">
                <a:solidFill>
                  <a:schemeClr val="tx1">
                    <a:lumMod val="75000"/>
                    <a:lumOff val="25000"/>
                  </a:schemeClr>
                </a:solidFill>
                <a:latin typeface="Century Gothic"/>
                <a:cs typeface="Calibri"/>
              </a:rPr>
              <a:t>For</a:t>
            </a:r>
            <a:r>
              <a:rPr lang="en-US" sz="1200" dirty="0">
                <a:solidFill>
                  <a:schemeClr val="tx1">
                    <a:lumMod val="75000"/>
                    <a:lumOff val="25000"/>
                  </a:schemeClr>
                </a:solidFill>
                <a:latin typeface="Century Gothic"/>
                <a:ea typeface="+mn-lt"/>
                <a:cs typeface="+mn-lt"/>
              </a:rPr>
              <a:t> each crop type, we randomly selected individual farm plots and browsed through NAIP imagery until the planting year was identified </a:t>
            </a:r>
          </a:p>
          <a:p>
            <a:endParaRPr lang="en-US" dirty="0">
              <a:cs typeface="Calibri"/>
            </a:endParaRPr>
          </a:p>
          <a:p>
            <a:endParaRPr lang="en-US" dirty="0">
              <a:cs typeface="Calibri"/>
            </a:endParaRPr>
          </a:p>
          <a:p>
            <a:r>
              <a:rPr lang="en-US" dirty="0">
                <a:cs typeface="Calibri"/>
              </a:rPr>
              <a:t>Image information:</a:t>
            </a:r>
            <a:endParaRPr lang="en-US" dirty="0"/>
          </a:p>
          <a:p>
            <a:r>
              <a:rPr lang="en-US" dirty="0"/>
              <a:t>Map data credit: USDA NAIP</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597002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accuracy of PAACET is largely dependent on the crop classification accuracy of the USDA-NASS CDL data layer. </a:t>
            </a:r>
            <a:endParaRPr lang="en-US" dirty="0">
              <a:cs typeface="Calibri"/>
            </a:endParaRPr>
          </a:p>
          <a:p>
            <a:endParaRPr lang="en-US" dirty="0"/>
          </a:p>
          <a:p>
            <a:r>
              <a:rPr lang="en-US" dirty="0"/>
              <a:t>There were many orchard pixels that PAACET was not able to estimate the age and carbon stock for. This could be due to the limitation of Landsat data availability, which starts in 1984. As a result, the tool can not estimate the age of orchards and vineyards older than 38 years.</a:t>
            </a:r>
            <a:endParaRPr lang="en-US" dirty="0">
              <a:cs typeface="Calibri"/>
            </a:endParaRPr>
          </a:p>
          <a:p>
            <a:endParaRPr lang="en-US" dirty="0"/>
          </a:p>
          <a:p>
            <a:r>
              <a:rPr lang="en-US" dirty="0"/>
              <a:t>Additionally, barren soil may be present before orchards were planted, resulting in false age estimation. </a:t>
            </a:r>
            <a:endParaRPr lang="en-US" dirty="0">
              <a:cs typeface="Calibri"/>
            </a:endParaRPr>
          </a:p>
          <a:p>
            <a:endParaRPr lang="en-US" dirty="0">
              <a:cs typeface="Calibri"/>
            </a:endParaRPr>
          </a:p>
          <a:p>
            <a:r>
              <a:rPr lang="en-US" dirty="0"/>
              <a:t>Image Credit: Nicholas D. CC BY-NC 2.0</a:t>
            </a:r>
            <a:endParaRPr lang="en-US" dirty="0">
              <a:cs typeface="Calibri"/>
            </a:endParaRPr>
          </a:p>
          <a:p>
            <a:r>
              <a:rPr lang="en-US" dirty="0">
                <a:hlinkClick r:id="rId3"/>
              </a:rPr>
              <a:t>https://www.flickr.com/photos/22391804@N06/6953566289</a:t>
            </a:r>
            <a:endParaRPr lang="en-US" dirty="0">
              <a:cs typeface="Calibri"/>
              <a:hlinkClick r:id="rId3"/>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3789954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r>
              <a:rPr lang="en-US" dirty="0"/>
              <a:t>To conclude, our Google Earth Engine tool estimates and maps age and biomass of perennial agriculture in California on an annual basis, allowing our partners to utilize an improved workflow that reduces user inputs and increases temporal resolution when estimating agricultural carbon stock.</a:t>
            </a:r>
            <a:endParaRPr lang="en-US" dirty="0">
              <a:cs typeface="Calibri" panose="020F0502020204030204"/>
            </a:endParaRPr>
          </a:p>
          <a:p>
            <a:pPr>
              <a:spcBef>
                <a:spcPts val="1000"/>
              </a:spcBef>
              <a:spcAft>
                <a:spcPts val="600"/>
              </a:spcAft>
            </a:pPr>
            <a:endParaRPr lang="en-US" dirty="0"/>
          </a:p>
          <a:p>
            <a:pPr>
              <a:spcBef>
                <a:spcPts val="1000"/>
              </a:spcBef>
              <a:spcAft>
                <a:spcPts val="600"/>
              </a:spcAft>
            </a:pPr>
            <a:r>
              <a:rPr lang="en-US" dirty="0"/>
              <a:t>Our tool maps the differences in carbon stock across ages and orchard types.</a:t>
            </a:r>
            <a:endParaRPr lang="en-US" dirty="0">
              <a:cs typeface="Calibri" panose="020F0502020204030204"/>
            </a:endParaRPr>
          </a:p>
          <a:p>
            <a:pPr>
              <a:spcBef>
                <a:spcPts val="1000"/>
              </a:spcBef>
              <a:spcAft>
                <a:spcPts val="600"/>
              </a:spcAft>
            </a:pPr>
            <a:endParaRPr lang="en-US" dirty="0"/>
          </a:p>
          <a:p>
            <a:pPr>
              <a:spcBef>
                <a:spcPts val="1000"/>
              </a:spcBef>
              <a:spcAft>
                <a:spcPts val="600"/>
              </a:spcAft>
            </a:pPr>
            <a:r>
              <a:rPr lang="en-US" dirty="0"/>
              <a:t>This tool can detect the planting years for most orchards and vineyards. However, there are still many pixels with undetected planting years.</a:t>
            </a:r>
            <a:endParaRPr lang="en-US" dirty="0">
              <a:cs typeface="Calibri"/>
            </a:endParaRPr>
          </a:p>
          <a:p>
            <a:pPr>
              <a:spcBef>
                <a:spcPts val="1000"/>
              </a:spcBef>
              <a:spcAft>
                <a:spcPts val="600"/>
              </a:spcAft>
            </a:pPr>
            <a:endParaRPr lang="en-US" dirty="0"/>
          </a:p>
          <a:p>
            <a:pPr>
              <a:spcBef>
                <a:spcPts val="1000"/>
              </a:spcBef>
              <a:spcAft>
                <a:spcPts val="600"/>
              </a:spcAft>
            </a:pPr>
            <a:r>
              <a:rPr lang="en-US" dirty="0"/>
              <a:t>By incorporating annually updated data, this tool will enhance the accuracy of CARB’s natural and working lands carbon inventory estimates and improve CARB’s ability to monitor progress towards California’s 2045 carbon neutrality goal. </a:t>
            </a:r>
            <a:endParaRPr lang="en-US" dirty="0">
              <a:cs typeface="Calibri"/>
            </a:endParaRPr>
          </a:p>
          <a:p>
            <a:endParaRPr lang="en-US" dirty="0">
              <a:cs typeface="Calibri"/>
            </a:endParaRPr>
          </a:p>
          <a:p>
            <a:r>
              <a:rPr lang="en-US" dirty="0"/>
              <a:t>Image credit: USDA, Public domain</a:t>
            </a:r>
            <a:endParaRPr lang="en-US" dirty="0">
              <a:cs typeface="Calibri" panose="020F0502020204030204"/>
            </a:endParaRPr>
          </a:p>
          <a:p>
            <a:r>
              <a:rPr lang="en-US" dirty="0"/>
              <a:t>https://www.flickr.com/photos/41284017@N08/42708587330</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1632180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r>
              <a:rPr lang="en-US" dirty="0"/>
              <a:t>The methods developed during the term will serve as the basis for future efforts evaluating carbon stocks in other land cover varieties within California and may be applied to other states or regions.</a:t>
            </a:r>
            <a:endParaRPr lang="en-US" dirty="0">
              <a:cs typeface="Calibri"/>
            </a:endParaRPr>
          </a:p>
          <a:p>
            <a:endParaRPr lang="en-US" dirty="0"/>
          </a:p>
          <a:p>
            <a:r>
              <a:rPr lang="en-US" dirty="0"/>
              <a:t>Although the primary focus of this project was to improve CARB’s natural and working lands carbon inventory estimates, future collaborations between DEVELOP and CARB may focus on improving soil organic carbon and fertilizer inventories using our annually updated GEE orchard mapping tool.  </a:t>
            </a:r>
            <a:endParaRPr lang="en-US" dirty="0">
              <a:cs typeface="Calibri"/>
            </a:endParaRPr>
          </a:p>
          <a:p>
            <a:endParaRPr lang="en-US" dirty="0"/>
          </a:p>
          <a:p>
            <a:r>
              <a:rPr lang="en-US" dirty="0"/>
              <a:t>Future work may also incorporate light detection and ranging (Lidar) data and updated parcel data for improved accuracy in carbon stock estimation. </a:t>
            </a:r>
            <a:endParaRPr lang="en-US" dirty="0">
              <a:cs typeface="Calibri"/>
            </a:endParaRPr>
          </a:p>
          <a:p>
            <a:endParaRPr lang="en-US" dirty="0">
              <a:cs typeface="Calibri"/>
            </a:endParaRPr>
          </a:p>
          <a:p>
            <a:r>
              <a:rPr lang="en-US" dirty="0"/>
              <a:t>Image credit: Bruce Barnett/Flickr, CC BY-NC 2.0</a:t>
            </a:r>
          </a:p>
          <a:p>
            <a:r>
              <a:rPr lang="en-US" dirty="0">
                <a:cs typeface="Calibri" panose="020F0502020204030204"/>
              </a:rPr>
              <a:t>https://www.flickr.com/photos/143925215@N04/44536055045</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920451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Webdings,Sans-Serif"/>
              <a:buNone/>
            </a:pPr>
            <a:r>
              <a:rPr lang="en-US" dirty="0"/>
              <a:t>The California Agriculture team would like to thank all of our partners, advisors, and mentors who made this project possible.</a:t>
            </a:r>
          </a:p>
          <a:p>
            <a:pPr marL="0" marR="0" lvl="0" indent="0" algn="l" defTabSz="914400" rtl="0" eaLnBrk="1" fontAlgn="auto" latinLnBrk="0" hangingPunct="1">
              <a:lnSpc>
                <a:spcPct val="100000"/>
              </a:lnSpc>
              <a:spcBef>
                <a:spcPts val="0"/>
              </a:spcBef>
              <a:spcAft>
                <a:spcPts val="600"/>
              </a:spcAft>
              <a:buClrTx/>
              <a:buSzTx/>
              <a:buFont typeface="Webdings,Sans-Serif"/>
              <a:buNone/>
              <a:tabLst/>
              <a:defRPr/>
            </a:pPr>
            <a:endParaRPr lang="en-US" sz="1200" dirty="0">
              <a:solidFill>
                <a:schemeClr val="tx1">
                  <a:lumMod val="75000"/>
                  <a:lumOff val="25000"/>
                </a:schemeClr>
              </a:solidFill>
              <a:latin typeface="Century Gothic"/>
              <a:ea typeface="+mn-lt"/>
              <a:cs typeface="+mn-lt"/>
            </a:endParaRPr>
          </a:p>
          <a:p>
            <a:pPr marL="0" marR="0" lvl="0" indent="0" algn="l" defTabSz="914400" rtl="0" eaLnBrk="1" fontAlgn="auto" latinLnBrk="0" hangingPunct="1">
              <a:lnSpc>
                <a:spcPct val="100000"/>
              </a:lnSpc>
              <a:spcBef>
                <a:spcPts val="0"/>
              </a:spcBef>
              <a:spcAft>
                <a:spcPts val="600"/>
              </a:spcAft>
              <a:buClrTx/>
              <a:buSzTx/>
              <a:buFont typeface="Webdings,Sans-Serif"/>
              <a:buNone/>
              <a:tabLst/>
              <a:defRPr/>
            </a:pPr>
            <a:r>
              <a:rPr lang="en-US" sz="1200" dirty="0">
                <a:solidFill>
                  <a:schemeClr val="tx1">
                    <a:lumMod val="75000"/>
                    <a:lumOff val="25000"/>
                  </a:schemeClr>
                </a:solidFill>
                <a:latin typeface="Century Gothic"/>
                <a:ea typeface="+mn-lt"/>
                <a:cs typeface="+mn-lt"/>
              </a:rPr>
              <a:t>Maps throughout this work were created using ArcGIS® software by Esri. ArcGIS® and ArcMap™ are the intellectual property of Esri and are used herein under license. </a:t>
            </a:r>
            <a:endParaRPr lang="en-US" dirty="0"/>
          </a:p>
          <a:p>
            <a:pPr marL="0" indent="0">
              <a:spcAft>
                <a:spcPts val="600"/>
              </a:spcAft>
              <a:buFont typeface="Webdings,Sans-Serif"/>
              <a:buNone/>
            </a:pPr>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Hello everyone, here is the road map to our presentation. </a:t>
            </a:r>
            <a:r>
              <a:rPr lang="en-US" dirty="0"/>
              <a:t> To begin we will first introduce to you our study area as well as our wonderful partners and their concerns. Then we will dive into discussing the spatial methods we employed to address these concerns, followed by our findings. </a:t>
            </a:r>
            <a:endParaRPr lang="en-US" dirty="0">
              <a:cs typeface="Calibri"/>
            </a:endParaRPr>
          </a:p>
          <a:p>
            <a:endParaRPr lang="en-US" dirty="0">
              <a:cs typeface="Calibri"/>
            </a:endParaRPr>
          </a:p>
          <a:p>
            <a:r>
              <a:rPr lang="en-US" dirty="0"/>
              <a:t>Orange Image credit:  </a:t>
            </a:r>
            <a:r>
              <a:rPr lang="en-US" dirty="0" err="1"/>
              <a:t>moonjazz</a:t>
            </a:r>
            <a:r>
              <a:rPr lang="en-US" dirty="0"/>
              <a:t>, public domain </a:t>
            </a:r>
          </a:p>
          <a:p>
            <a:r>
              <a:rPr lang="en-US" dirty="0">
                <a:hlinkClick r:id="rId3"/>
              </a:rPr>
              <a:t>https://www.flickr.com/photos/8398907@N02/4365688086</a:t>
            </a:r>
            <a:r>
              <a:rPr lang="en-US" dirty="0"/>
              <a:t> </a:t>
            </a:r>
            <a:endParaRPr lang="en-US" dirty="0">
              <a:cs typeface="Calibri"/>
            </a:endParaRPr>
          </a:p>
          <a:p>
            <a:r>
              <a:rPr lang="en-US" dirty="0"/>
              <a:t>  </a:t>
            </a:r>
            <a:endParaRPr lang="en-US" dirty="0">
              <a:cs typeface="Calibri"/>
            </a:endParaRPr>
          </a:p>
          <a:p>
            <a:r>
              <a:rPr lang="en-US" dirty="0"/>
              <a:t>Walnut image credit: Pierre </a:t>
            </a:r>
            <a:r>
              <a:rPr lang="en-US" dirty="0" err="1"/>
              <a:t>Vignau</a:t>
            </a:r>
            <a:r>
              <a:rPr lang="en-US" dirty="0"/>
              <a:t>, CC BY 2.0 </a:t>
            </a:r>
            <a:endParaRPr lang="en-US" dirty="0">
              <a:cs typeface="Calibri"/>
            </a:endParaRPr>
          </a:p>
          <a:p>
            <a:r>
              <a:rPr lang="en-US" dirty="0"/>
              <a:t>https://www.flickr.com/photos/13997606@N03/4855557192</a:t>
            </a:r>
          </a:p>
          <a:p>
            <a:r>
              <a:rPr lang="en-US" dirty="0"/>
              <a:t>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Almond image credit: </a:t>
            </a:r>
            <a:r>
              <a:rPr lang="en-US" dirty="0" err="1"/>
              <a:t>narayan.nikita</a:t>
            </a:r>
            <a:r>
              <a:rPr lang="en-US" dirty="0"/>
              <a:t>, CC BY 2.0 </a:t>
            </a:r>
            <a:endParaRPr lang="en-US" dirty="0">
              <a:cs typeface="Calibri"/>
            </a:endParaRPr>
          </a:p>
          <a:p>
            <a:r>
              <a:rPr lang="en-US" dirty="0"/>
              <a:t>https://www.flickr.com/photos/128218207@N02/15650191325</a:t>
            </a:r>
          </a:p>
          <a:p>
            <a:r>
              <a:rPr lang="en-US" dirty="0"/>
              <a:t>  </a:t>
            </a:r>
            <a:endParaRPr lang="en-US" dirty="0">
              <a:cs typeface="Calibri"/>
            </a:endParaRPr>
          </a:p>
          <a:p>
            <a:r>
              <a:rPr lang="en-US" dirty="0"/>
              <a:t>Pistachios image credit: Rosana Prada, CC BY 2.0</a:t>
            </a:r>
            <a:endParaRPr lang="en-US" dirty="0">
              <a:cs typeface="Calibri"/>
            </a:endParaRPr>
          </a:p>
          <a:p>
            <a:r>
              <a:rPr lang="en-US" dirty="0"/>
              <a:t>https://www.flickr.com/photos/49503201503@N01/416862855</a:t>
            </a:r>
          </a:p>
          <a:p>
            <a:r>
              <a:rPr lang="en-US" dirty="0"/>
              <a:t>  </a:t>
            </a:r>
            <a:endParaRPr lang="en-US" dirty="0">
              <a:cs typeface="Calibri"/>
            </a:endParaRPr>
          </a:p>
          <a:p>
            <a:r>
              <a:rPr lang="en-US" dirty="0"/>
              <a:t>Grapes image credit: Alberto Gonzales CC BY-NC 2.0</a:t>
            </a:r>
            <a:endParaRPr lang="en-US" dirty="0">
              <a:cs typeface="Calibri"/>
            </a:endParaRPr>
          </a:p>
          <a:p>
            <a:r>
              <a:rPr lang="en-US" dirty="0">
                <a:hlinkClick r:id="rId4"/>
              </a:rPr>
              <a:t>https://wordpress.org/openverse/image/127bf186-e3fa-4732-b798-29da0972f077</a:t>
            </a:r>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402490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All analyses conducted for this project focused on the Agricultural regions of California which included almond, orange, pistachio and walnut orchards as well as vineyards from the years 1984 through 2021. These areas are part of California's natural working lands which </a:t>
            </a:r>
            <a:r>
              <a:rPr lang="en-US" dirty="0"/>
              <a:t>provide a range of environmental, human health, social and economic benefits.  It is apparent that California’s natural and working lands have been deteriorating over time as a result of extreme events exacerbated by climate change. Due to the loss of carbon from events such as wildfires and drought, these lands are currently a net source of greenhouse gas emissions.  Cropland represents an important land category of interest for greater carbon storage.  More specifically, perennial biomass in orchards and vineyards have the greatest carbon sequestration potential in the agricultural sector.</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Esri Light Gray Canvas Map: </a:t>
            </a:r>
            <a:r>
              <a:rPr lang="en-US" b="0" i="0" dirty="0">
                <a:solidFill>
                  <a:srgbClr val="4C4C4C"/>
                </a:solidFill>
                <a:effectLst/>
                <a:latin typeface="Avenir Next W01"/>
              </a:rPr>
              <a:t>Sources: Esri, DeLorme, HERE, MapmyIndia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Map data credit: USDA-NASS 2 Cropland Data Layer, 2021</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740301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project's aim was to increase the capabilities of detecting annual changes in the age and biomass of California’s orchards and vineyards from 1984 to 2021 by designing a user-friendly GEE tool for CARB to assist with carbon stock inventory. The mapping tool will track annual changes in the age, biomass, and carbon stock of California’s orchards and vineyards. The methods developed during the term will serve as the basis for future efforts with evaluation of carbon stocks in other land cover varieties within California as well as other states. In addition, CARB will also use this tool to increase accuracy, lower costs, and improve the temporal frequency for their timeseries analyses and monitoring of agricultural land cover types and biomass.</a:t>
            </a:r>
            <a:endParaRPr lang="en-US" dirty="0">
              <a:cs typeface="Calibri"/>
            </a:endParaRPr>
          </a:p>
          <a:p>
            <a:endParaRPr lang="en-US" dirty="0">
              <a:cs typeface="Calibri"/>
            </a:endParaRPr>
          </a:p>
          <a:p>
            <a:r>
              <a:rPr lang="en-US" dirty="0"/>
              <a:t>Image Credit: Gina Collecchia (CC BY-NC-ND 2.0)</a:t>
            </a:r>
            <a:endParaRPr lang="en-US" dirty="0">
              <a:cs typeface="Calibri"/>
            </a:endParaRPr>
          </a:p>
          <a:p>
            <a:r>
              <a:rPr lang="en-US" u="sng" dirty="0"/>
              <a:t>https://www.flickr.com/photos/27351743@N08/8505697502</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411048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project, our DEVELOP team partnered with the California Air and Resources Board (CARB).  Carb is tasked with making sure California becomes carbon neutral by 2045. As California’s climate change planning agency, CARB is responsible for setting emissions standards, ecosystem carbon targets, and desired sequestration rates to meet climate goals. In order to track progress towards California's 2045 carbon neutrality goal, CARB developed the Natural and Working Lands (NWL) Inventory, which quantitatively estimates the amount of carbon contained within the state’s land base. </a:t>
            </a:r>
            <a:endParaRPr lang="en-US" dirty="0">
              <a:cs typeface="Calibri"/>
            </a:endParaRPr>
          </a:p>
          <a:p>
            <a:endParaRPr lang="en-US" dirty="0">
              <a:cs typeface="Calibri"/>
            </a:endParaRPr>
          </a:p>
          <a:p>
            <a:r>
              <a:rPr lang="en-US" dirty="0"/>
              <a:t>Image Credit: Steven Buss, CC BY-SA 2.0</a:t>
            </a:r>
            <a:endParaRPr lang="en-US" dirty="0">
              <a:cs typeface="Calibri"/>
            </a:endParaRPr>
          </a:p>
          <a:p>
            <a:r>
              <a:rPr lang="en-US" dirty="0"/>
              <a:t>Image URL: </a:t>
            </a:r>
            <a:r>
              <a:rPr lang="en-US" dirty="0">
                <a:hlinkClick r:id="rId3"/>
              </a:rPr>
              <a:t>https://www.flickr.com/photos/steven-buss/349912280/in/photolist-wVoJm-bk6BD-RzLk6T-2aKSsQm-2axApqi-3eoE5B-abxHo6-abxH8K-Vr2SDo-abxHAz-jaguU-5FATZA-4zQ6N2-4YjC1Q-4Yfn2V-5ueSDn-6BmGW-5XqhXW-M1FEuS-5kmLRh-59YaFe-DWMLwb-H7YZXR-auMMF9-abxGTr-abxGCP-jn4jKU-2mJdNVs-jdQdKv-p8nQV-WHeA16-zGoBv-fRPmwf-YnGpaD-5GwsJo-gnpru-mWvu-6BmGr-718ngr-wS3Z2-qd8Gt-BrPwp-2jDtAJT-5tyjpj-6E5YEo-sfqW9H-GFQCrz-2ef5ggg-2jHNQSa-2hC5x4t</a:t>
            </a:r>
            <a:endParaRPr lang="en-US" dirty="0">
              <a:cs typeface="Calibri"/>
              <a:hlinkClick r:id="rId3"/>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389294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Some community concerns are that CARB must accurately quantify carbon stocks for natural and working lands in order to track progress towards California's Carbon Neutrality goal, but current inventory estimation methods are inconsistent and contain significant uncertainties, resulting in inaccurate carbon stock estimates.</a:t>
            </a:r>
            <a:endParaRPr lang="en-US" dirty="0"/>
          </a:p>
          <a:p>
            <a:endParaRPr lang="en-US" dirty="0">
              <a:cs typeface="Calibri"/>
            </a:endParaRPr>
          </a:p>
          <a:p>
            <a:r>
              <a:rPr lang="en-US" dirty="0">
                <a:cs typeface="Calibri"/>
              </a:rPr>
              <a:t>Image credit:</a:t>
            </a:r>
          </a:p>
          <a:p>
            <a:r>
              <a:rPr lang="en-US" dirty="0">
                <a:cs typeface="Calibri"/>
              </a:rPr>
              <a:t>Top: Elsa </a:t>
            </a:r>
            <a:r>
              <a:rPr lang="en-US" dirty="0" err="1">
                <a:cs typeface="Calibri"/>
              </a:rPr>
              <a:t>Capuntas</a:t>
            </a:r>
            <a:r>
              <a:rPr lang="en-US" dirty="0">
                <a:cs typeface="Calibri"/>
              </a:rPr>
              <a:t>, CC BY-SA 2.0</a:t>
            </a:r>
          </a:p>
          <a:p>
            <a:r>
              <a:rPr lang="en-US" dirty="0">
                <a:cs typeface="Calibri"/>
              </a:rPr>
              <a:t> </a:t>
            </a:r>
            <a:r>
              <a:rPr lang="en-US" dirty="0">
                <a:hlinkClick r:id="rId3"/>
              </a:rPr>
              <a:t>https://www.flickr.com/photos/elsacapuntas/8390398292/in/photolist-dMqZ6w-dMkqqZ-dMqYRL-zraLSo-dMqZ8Q-dMqZ5N-dMqZ2q-dMkqtT-dMkqjt-dMkqAi-dMkqqz-dMkqxa-dMkqFM-dMqZi1-dMkquv-dMqZ7o-dMqYZs-dMkqk6-dMkqjc-dMkqzg-dMkqvp-dMkquV-dMkqBH-dMqZ31-dMqYYS-dMkqA4-dMqZcY-dMqYTN-dMqZbS-dMqZhy-dMkqta-dMkqgZ-dMqZ9W-dMqYXs-dMqZ55-dMkqEx-dMkqB8-dMqZ1L-dMkqFn-dMqZ4q-dMqZmA-dMqZdQ-dMqYVy-dMkqsK-dMkqF4-dMkqhD-dMqZno-dMkqoe-2mTjvmN-2j3njUE</a:t>
            </a:r>
            <a:endParaRPr lang="en-US" dirty="0">
              <a:cs typeface="Calibri"/>
              <a:hlinkClick r:id="rId3"/>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Bottom: Bob </a:t>
            </a:r>
            <a:r>
              <a:rPr lang="en-US" dirty="0" err="1">
                <a:cs typeface="Calibri"/>
              </a:rPr>
              <a:t>Dass</a:t>
            </a:r>
            <a:r>
              <a:rPr lang="en-US" dirty="0">
                <a:cs typeface="Calibri"/>
              </a:rPr>
              <a:t>, CC BY-SA 2.0</a:t>
            </a:r>
          </a:p>
          <a:p>
            <a:r>
              <a:rPr lang="en-US" dirty="0">
                <a:hlinkClick r:id="rId4"/>
              </a:rPr>
              <a:t>https://www.flickr.com/photos/54144402@N03/21944592690/in/photolist-zraLSo-dMqZ8Q-dMqZ5N-dMqZ2q-dMkqtT-dMkqjt-dMkqAi-dMkqqz-dMkqxa-dMkqFM-dMqZi1-dMkquv-dMqZ7o-dMqYZs-dMkqk6-dMkqjc-dMkqzg-dMkqvp-dMkquV-dMkqBH-dMqZ31-dMqYYS-dMkqA4-dMqZcY-dMqYTN-dMqZbS-dMqZhy-dMkqta-dMkqgZ-dMqZ9W-dMqYXs-dMqZ55-dMkqEx-dMkqB8-dMqZ1L-dMkqFn-dMqZ4q-dMqZmA-dMqZdQ-dMqYVy-dMkqsK-dMkqF4-dMkqhD-dMqZno-dMkqoe-dMqZ4L-dMqZiS-FijrN-4bMizC-2mTjvmN</a:t>
            </a:r>
            <a:endParaRPr lang="en-US" dirty="0">
              <a:cs typeface="Calibri"/>
            </a:endParaRPr>
          </a:p>
          <a:p>
            <a:endParaRPr lang="en-US" dirty="0">
              <a:cs typeface="Calibri"/>
            </a:endParaRPr>
          </a:p>
          <a:p>
            <a:endParaRPr lang="en-US" i="1"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1076678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analysis utilized the full range of Landsat data dating back to 1984. Between Landsat 8, 7, and 5, we were able to use 38 years of </a:t>
            </a:r>
            <a:r>
              <a:rPr lang="en-US" dirty="0"/>
              <a:t>continuous earth observations at a 30 square meter resolution. </a:t>
            </a:r>
            <a:endParaRPr lang="en-US" dirty="0">
              <a:cs typeface="Calibri"/>
            </a:endParaRPr>
          </a:p>
          <a:p>
            <a:endParaRPr lang="en-US" dirty="0">
              <a:cs typeface="Calibri"/>
            </a:endParaRPr>
          </a:p>
          <a:p>
            <a:endParaRPr lang="en-US" dirty="0"/>
          </a:p>
          <a:p>
            <a:r>
              <a:rPr lang="en-US" dirty="0"/>
              <a:t>Image Credit: NASA</a:t>
            </a:r>
            <a:endParaRPr lang="en-US" dirty="0">
              <a:cs typeface="Calibri"/>
            </a:endParaRPr>
          </a:p>
          <a:p>
            <a:r>
              <a:rPr lang="en-US" dirty="0">
                <a:cs typeface="Calibri"/>
              </a:rPr>
              <a:t>Landsat 8 OLI image URL: </a:t>
            </a:r>
            <a:r>
              <a:rPr lang="en-US" dirty="0"/>
              <a:t>https://www.devpedia.developexchange.com/dp/images/c/c2/03_Landsat8.png</a:t>
            </a:r>
            <a:endParaRPr lang="en-US" dirty="0">
              <a:cs typeface="Calibri"/>
            </a:endParaRPr>
          </a:p>
          <a:p>
            <a:r>
              <a:rPr lang="en-US" dirty="0">
                <a:cs typeface="Calibri"/>
              </a:rPr>
              <a:t>Landsat 7 ETM+ image URL: </a:t>
            </a:r>
            <a:r>
              <a:rPr lang="en-US" dirty="0"/>
              <a:t>https://www.devpedia.developexchange.com/dp/images/3/39/02_Landsat7.png</a:t>
            </a:r>
            <a:endParaRPr lang="en-US" dirty="0">
              <a:cs typeface="Calibri"/>
            </a:endParaRPr>
          </a:p>
          <a:p>
            <a:r>
              <a:rPr lang="en-US" dirty="0">
                <a:cs typeface="Calibri"/>
              </a:rPr>
              <a:t>Landsat 5 TM: </a:t>
            </a:r>
            <a:r>
              <a:rPr lang="en-US" dirty="0"/>
              <a:t>https://www.devpedia.developexchange.com/dp/images/6/69/01_Landsat5.png</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540048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order to address our project objectives, our team developed a software tool using google earth engine, an open source, cloud computing platform. We developed a program called: </a:t>
            </a:r>
            <a:r>
              <a:rPr lang="en-US" dirty="0"/>
              <a:t>Perennial Agriculture Age and Carbon Estimation Tool or (PAACET). This tool is designed to access up to date data, perform analysis, and estimate the age and carbon stock for orchards. </a:t>
            </a:r>
            <a:endParaRPr lang="en-US" dirty="0">
              <a:cs typeface="Calibri"/>
            </a:endParaRPr>
          </a:p>
          <a:p>
            <a:endParaRPr lang="en-US" dirty="0"/>
          </a:p>
          <a:p>
            <a:r>
              <a:rPr lang="en-US" dirty="0"/>
              <a:t>First, the tool access the most up to date and historical satellite imagery from Landsat. Cloud masking is applied to remove cloudy images and low quality pixels </a:t>
            </a:r>
            <a:endParaRPr lang="en-US" dirty="0">
              <a:cs typeface="Calibri"/>
            </a:endParaRPr>
          </a:p>
          <a:p>
            <a:r>
              <a:rPr lang="en-US" dirty="0">
                <a:cs typeface="Calibri"/>
              </a:rPr>
              <a:t>Then, NDVI is calculated for all images in order to assess plant health and greenness</a:t>
            </a:r>
          </a:p>
          <a:p>
            <a:r>
              <a:rPr lang="en-US" dirty="0">
                <a:cs typeface="Calibri"/>
              </a:rPr>
              <a:t>The maximum NDVI is reported for each year. </a:t>
            </a:r>
          </a:p>
          <a:p>
            <a:endParaRPr lang="en-US" dirty="0">
              <a:cs typeface="Calibri"/>
            </a:endParaRPr>
          </a:p>
          <a:p>
            <a:r>
              <a:rPr lang="en-US" dirty="0">
                <a:cs typeface="Calibri"/>
              </a:rPr>
              <a:t>Next, the script accessed CDL from USDA CropScape and California orchards are identified. </a:t>
            </a:r>
          </a:p>
          <a:p>
            <a:r>
              <a:rPr lang="en-US" dirty="0">
                <a:cs typeface="Calibri"/>
              </a:rPr>
              <a:t>Finally, the annual max NDVI is calculated for all California orchards.  </a:t>
            </a:r>
            <a:endParaRPr lang="en-US" dirty="0"/>
          </a:p>
          <a:p>
            <a:endParaRPr lang="en-US" dirty="0">
              <a:cs typeface="Calibri"/>
            </a:endParaRPr>
          </a:p>
          <a:p>
            <a:endParaRPr lang="en-US" dirty="0">
              <a:cs typeface="Calibri"/>
            </a:endParaRPr>
          </a:p>
          <a:p>
            <a:r>
              <a:rPr lang="en-US" dirty="0">
                <a:cs typeface="Calibri"/>
              </a:rPr>
              <a:t>Image information:</a:t>
            </a:r>
            <a:endParaRPr lang="en-US" dirty="0"/>
          </a:p>
          <a:p>
            <a:r>
              <a:rPr lang="en-US" dirty="0"/>
              <a:t>Satellite, Plant, Watering Plant, Farm, Apple, and Field icon: Office 365 (2022)</a:t>
            </a:r>
            <a:endParaRPr lang="en-US" dirty="0">
              <a:cs typeface="Calibri"/>
            </a:endParaRPr>
          </a:p>
          <a:p>
            <a:pPr marL="285750" indent="-285750">
              <a:buFont typeface="Symbo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2089670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PAACET estimates the planting year and orchard age using a z score change detection approach based on the temporal analysis of the annual maximum NDVI composites. It detects low NDVI values as large deviations from yearly mean NDVI values, corresponding to the occurrence of a planting event. PAACET subtracts the planting year from the current year to estimate cropland age. The tool incorporates the age estimates with CARB’s species-specific allometric equations to estimate spatially explicit cropland carbon storage. </a:t>
            </a:r>
            <a:endParaRPr lang="en-US">
              <a:cs typeface="Calibri"/>
            </a:endParaRPr>
          </a:p>
          <a:p>
            <a:br>
              <a:rPr lang="en-US">
                <a:cs typeface="+mn-lt"/>
              </a:rPr>
            </a:br>
            <a:br>
              <a:rPr lang="en-US">
                <a:cs typeface="+mn-lt"/>
              </a:rPr>
            </a:b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18241819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CD7143"/>
                </a:solidFill>
              </a:rPr>
              <a:t>STUDY AREA</a:t>
            </a:r>
          </a:p>
          <a:p>
            <a:pPr algn="ctr"/>
            <a:r>
              <a:rPr lang="en-US" sz="2600" b="0" spc="0" baseline="0" dirty="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pic>
        <p:nvPicPr>
          <p:cNvPr id="13" name="Picture 12">
            <a:extLst>
              <a:ext uri="{FF2B5EF4-FFF2-40B4-BE49-F238E27FC236}">
                <a16:creationId xmlns:a16="http://schemas.microsoft.com/office/drawing/2014/main" id="{473DD476-C2C8-478B-B181-0856F146F28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12281"/>
          <a:stretch/>
        </p:blipFill>
        <p:spPr>
          <a:xfrm>
            <a:off x="6096000" y="1084212"/>
            <a:ext cx="6096000" cy="521208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dirty="0">
                <a:solidFill>
                  <a:schemeClr val="bg1"/>
                </a:solidFill>
                <a:latin typeface="Century Gothic" panose="020B0502020202020204" pitchFamily="34" charset="0"/>
                <a:cs typeface="Calibri"/>
              </a:rPr>
              <a:t>California – Ames </a:t>
            </a:r>
            <a:endParaRPr lang="en-US" sz="1600" dirty="0">
              <a:solidFill>
                <a:schemeClr val="bg1"/>
              </a:solidFill>
              <a:latin typeface="Century Gothic" panose="020B0502020202020204" pitchFamily="34" charset="0"/>
            </a:endParaRPr>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864332"/>
            <a:ext cx="54925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3500" spc="0" dirty="0">
                <a:solidFill>
                  <a:srgbClr val="CD7143"/>
                </a:solidFill>
                <a:latin typeface="Century Gothic"/>
              </a:rPr>
              <a:t>California</a:t>
            </a:r>
            <a:endParaRPr lang="en-US" sz="3500" b="0" spc="0" dirty="0">
              <a:latin typeface="Century Gothic"/>
            </a:endParaRPr>
          </a:p>
          <a:p>
            <a:r>
              <a:rPr lang="en-US" sz="2600" b="0" spc="0" dirty="0">
                <a:solidFill>
                  <a:srgbClr val="CD7143"/>
                </a:solidFill>
                <a:latin typeface="Century Gothic"/>
              </a:rPr>
              <a:t>Agriculture</a:t>
            </a:r>
            <a:endParaRPr lang="en-US" sz="2600" b="0" spc="0" dirty="0">
              <a:latin typeface="Century Gothic"/>
            </a:endParaRPr>
          </a:p>
          <a:p>
            <a:endParaRPr lang="en-US" sz="3500" spc="0" baseline="0" dirty="0">
              <a:solidFill>
                <a:srgbClr val="CD7143"/>
              </a:solidFill>
            </a:endParaRP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800" dirty="0">
                <a:solidFill>
                  <a:schemeClr val="tx1">
                    <a:lumMod val="75000"/>
                    <a:lumOff val="25000"/>
                  </a:schemeClr>
                </a:solidFill>
                <a:latin typeface="Century Gothic"/>
              </a:rPr>
              <a:t>Using Earth Observations to Estimate the Age and Carbon Stock of Perennial Agriculture</a:t>
            </a:r>
            <a:endParaRPr lang="en-US" sz="2800" dirty="0">
              <a:solidFill>
                <a:schemeClr val="tx1">
                  <a:lumMod val="75000"/>
                  <a:lumOff val="25000"/>
                </a:schemeClr>
              </a:solidFill>
            </a:endParaRP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1384995"/>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Rachael Ross </a:t>
            </a:r>
          </a:p>
          <a:p>
            <a:pPr algn="ctr"/>
            <a:r>
              <a:rPr lang="en-US" sz="1400" dirty="0">
                <a:solidFill>
                  <a:schemeClr val="tx1">
                    <a:lumMod val="75000"/>
                    <a:lumOff val="25000"/>
                  </a:schemeClr>
                </a:solidFill>
                <a:latin typeface="Century Gothic"/>
              </a:rPr>
              <a:t>Stefanie Dimayuga Mendoza</a:t>
            </a:r>
          </a:p>
          <a:p>
            <a:pPr algn="ctr"/>
            <a:r>
              <a:rPr lang="en-US" sz="1400" dirty="0">
                <a:solidFill>
                  <a:schemeClr val="tx1">
                    <a:lumMod val="75000"/>
                    <a:lumOff val="25000"/>
                  </a:schemeClr>
                </a:solidFill>
                <a:latin typeface="Century Gothic"/>
              </a:rPr>
              <a:t>Alex Posen</a:t>
            </a:r>
          </a:p>
          <a:p>
            <a:pPr algn="ctr"/>
            <a:r>
              <a:rPr lang="en-US" sz="1400" dirty="0">
                <a:solidFill>
                  <a:schemeClr val="tx1">
                    <a:lumMod val="75000"/>
                    <a:lumOff val="25000"/>
                  </a:schemeClr>
                </a:solidFill>
                <a:latin typeface="Century Gothic"/>
              </a:rPr>
              <a:t>Shreya Suri</a:t>
            </a:r>
          </a:p>
          <a:p>
            <a:pPr algn="ctr"/>
            <a:endParaRPr lang="en-US" sz="1400" dirty="0">
              <a:latin typeface="Century Gothic" panose="020B0502020202020204" pitchFamily="34" charset="0"/>
            </a:endParaRPr>
          </a:p>
          <a:p>
            <a:pPr algn="ctr"/>
            <a:endParaRPr lang="en-US" sz="1400" dirty="0">
              <a:latin typeface="Century Gothic" panose="020B0502020202020204" pitchFamily="34" charset="0"/>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F0302020204030204"/>
              </a:rPr>
              <a:t>RESULTS</a:t>
            </a:r>
          </a:p>
        </p:txBody>
      </p:sp>
      <p:sp>
        <p:nvSpPr>
          <p:cNvPr id="10" name="Text Placeholder 3"/>
          <p:cNvSpPr txBox="1">
            <a:spLocks/>
          </p:cNvSpPr>
          <p:nvPr/>
        </p:nvSpPr>
        <p:spPr>
          <a:xfrm>
            <a:off x="842763" y="2315220"/>
            <a:ext cx="5572211" cy="408480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CF703B"/>
              </a:buClr>
              <a:buFont typeface="Webdings" panose="05030102010509060703" pitchFamily="18" charset="2"/>
              <a:buChar char=""/>
            </a:pPr>
            <a:endParaRPr lang="en-US" sz="2000" dirty="0">
              <a:latin typeface="Century Gothic"/>
              <a:ea typeface="+mn-lt"/>
              <a:cs typeface="+mn-lt"/>
            </a:endParaRPr>
          </a:p>
          <a:p>
            <a:pPr marL="342900" indent="-342900">
              <a:lnSpc>
                <a:spcPct val="100000"/>
              </a:lnSpc>
              <a:spcAft>
                <a:spcPts val="600"/>
              </a:spcAft>
              <a:buClr>
                <a:srgbClr val="CF703B"/>
              </a:buClr>
              <a:buFont typeface="Webdings" panose="05030102010509060703" pitchFamily="18" charset="2"/>
              <a:buChar char=""/>
            </a:pPr>
            <a:endParaRPr lang="en-US" b="1"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sp>
        <p:nvSpPr>
          <p:cNvPr id="15" name="TextBox 14"/>
          <p:cNvSpPr txBox="1"/>
          <p:nvPr/>
        </p:nvSpPr>
        <p:spPr>
          <a:xfrm>
            <a:off x="3380278" y="6062825"/>
            <a:ext cx="184731" cy="338554"/>
          </a:xfrm>
          <a:prstGeom prst="rect">
            <a:avLst/>
          </a:prstGeom>
          <a:noFill/>
        </p:spPr>
        <p:txBody>
          <a:bodyPr wrap="none" lIns="91440" tIns="45720" rIns="91440" bIns="45720" rtlCol="0" anchor="t">
            <a:spAutoFit/>
          </a:bodyPr>
          <a:lstStyle/>
          <a:p>
            <a:pPr>
              <a:buClr>
                <a:srgbClr val="CF703B"/>
              </a:buClr>
            </a:pPr>
            <a:endParaRPr lang="en-US" sz="1600" dirty="0">
              <a:solidFill>
                <a:schemeClr val="tx1">
                  <a:lumMod val="75000"/>
                  <a:lumOff val="25000"/>
                </a:schemeClr>
              </a:solidFill>
              <a:latin typeface="Century Gothic" panose="020F0302020204030204"/>
            </a:endParaRPr>
          </a:p>
        </p:txBody>
      </p:sp>
      <p:sp>
        <p:nvSpPr>
          <p:cNvPr id="7" name="Text Placeholder 3">
            <a:extLst>
              <a:ext uri="{FF2B5EF4-FFF2-40B4-BE49-F238E27FC236}">
                <a16:creationId xmlns:a16="http://schemas.microsoft.com/office/drawing/2014/main" id="{8B3AEEF3-E25D-438B-80A3-91FE62365384}"/>
              </a:ext>
            </a:extLst>
          </p:cNvPr>
          <p:cNvSpPr txBox="1">
            <a:spLocks/>
          </p:cNvSpPr>
          <p:nvPr/>
        </p:nvSpPr>
        <p:spPr>
          <a:xfrm>
            <a:off x="588542" y="1434359"/>
            <a:ext cx="4638590" cy="103680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CF703B"/>
              </a:buClr>
              <a:buNone/>
            </a:pPr>
            <a:endParaRPr lang="en-US" sz="3200" dirty="0">
              <a:solidFill>
                <a:schemeClr val="tx1">
                  <a:lumMod val="75000"/>
                  <a:lumOff val="25000"/>
                </a:schemeClr>
              </a:solidFill>
              <a:cs typeface="Calibri" panose="020F0502020204030204"/>
            </a:endParaRP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3" name="Picture 3" descr="Shape, rectangle&#10;&#10;Description automatically generated">
            <a:extLst>
              <a:ext uri="{FF2B5EF4-FFF2-40B4-BE49-F238E27FC236}">
                <a16:creationId xmlns:a16="http://schemas.microsoft.com/office/drawing/2014/main" id="{34324A40-AFE7-40F3-AB19-8DE64686483B}"/>
              </a:ext>
            </a:extLst>
          </p:cNvPr>
          <p:cNvPicPr>
            <a:picLocks noChangeAspect="1"/>
          </p:cNvPicPr>
          <p:nvPr/>
        </p:nvPicPr>
        <p:blipFill>
          <a:blip r:embed="rId3"/>
          <a:stretch>
            <a:fillRect/>
          </a:stretch>
        </p:blipFill>
        <p:spPr>
          <a:xfrm>
            <a:off x="9066234" y="3230253"/>
            <a:ext cx="485350" cy="1603045"/>
          </a:xfrm>
          <a:prstGeom prst="rect">
            <a:avLst/>
          </a:prstGeom>
        </p:spPr>
      </p:pic>
      <p:sp>
        <p:nvSpPr>
          <p:cNvPr id="4" name="TextBox 3">
            <a:extLst>
              <a:ext uri="{FF2B5EF4-FFF2-40B4-BE49-F238E27FC236}">
                <a16:creationId xmlns:a16="http://schemas.microsoft.com/office/drawing/2014/main" id="{340CD9D5-84D1-4C84-823D-01B3639504E9}"/>
              </a:ext>
            </a:extLst>
          </p:cNvPr>
          <p:cNvSpPr txBox="1"/>
          <p:nvPr/>
        </p:nvSpPr>
        <p:spPr>
          <a:xfrm>
            <a:off x="9626221" y="323451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rPr>
              <a:t>38</a:t>
            </a:r>
          </a:p>
        </p:txBody>
      </p:sp>
      <p:sp>
        <p:nvSpPr>
          <p:cNvPr id="5" name="TextBox 4">
            <a:extLst>
              <a:ext uri="{FF2B5EF4-FFF2-40B4-BE49-F238E27FC236}">
                <a16:creationId xmlns:a16="http://schemas.microsoft.com/office/drawing/2014/main" id="{AFE230E5-45A3-4811-B903-D00D50CAD0D8}"/>
              </a:ext>
            </a:extLst>
          </p:cNvPr>
          <p:cNvSpPr txBox="1"/>
          <p:nvPr/>
        </p:nvSpPr>
        <p:spPr>
          <a:xfrm>
            <a:off x="9029842" y="259264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Orchard Age (years)</a:t>
            </a:r>
          </a:p>
        </p:txBody>
      </p:sp>
      <p:sp>
        <p:nvSpPr>
          <p:cNvPr id="6" name="TextBox 5">
            <a:extLst>
              <a:ext uri="{FF2B5EF4-FFF2-40B4-BE49-F238E27FC236}">
                <a16:creationId xmlns:a16="http://schemas.microsoft.com/office/drawing/2014/main" id="{DFD0A907-722A-4940-8F02-D6317D1D236F}"/>
              </a:ext>
            </a:extLst>
          </p:cNvPr>
          <p:cNvSpPr txBox="1"/>
          <p:nvPr/>
        </p:nvSpPr>
        <p:spPr>
          <a:xfrm>
            <a:off x="9626221" y="446281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1</a:t>
            </a:r>
          </a:p>
        </p:txBody>
      </p:sp>
      <p:sp>
        <p:nvSpPr>
          <p:cNvPr id="8" name="TextBox 7">
            <a:extLst>
              <a:ext uri="{FF2B5EF4-FFF2-40B4-BE49-F238E27FC236}">
                <a16:creationId xmlns:a16="http://schemas.microsoft.com/office/drawing/2014/main" id="{EEF2D4F4-722A-4D85-B1BE-C774A9DEABBB}"/>
              </a:ext>
            </a:extLst>
          </p:cNvPr>
          <p:cNvSpPr txBox="1"/>
          <p:nvPr/>
        </p:nvSpPr>
        <p:spPr>
          <a:xfrm>
            <a:off x="340382" y="94376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tx1">
                    <a:lumMod val="75000"/>
                    <a:lumOff val="25000"/>
                  </a:schemeClr>
                </a:solidFill>
                <a:latin typeface="Century Gothic"/>
              </a:rPr>
              <a:t>Orchard Age</a:t>
            </a:r>
          </a:p>
        </p:txBody>
      </p:sp>
      <p:pic>
        <p:nvPicPr>
          <p:cNvPr id="11" name="Picture 11" descr="A picture containing map&#10;&#10;Description automatically generated">
            <a:extLst>
              <a:ext uri="{FF2B5EF4-FFF2-40B4-BE49-F238E27FC236}">
                <a16:creationId xmlns:a16="http://schemas.microsoft.com/office/drawing/2014/main" id="{87AF669B-2116-43CC-B5F7-A2C675D3FB31}"/>
              </a:ext>
            </a:extLst>
          </p:cNvPr>
          <p:cNvPicPr>
            <a:picLocks noChangeAspect="1"/>
          </p:cNvPicPr>
          <p:nvPr/>
        </p:nvPicPr>
        <p:blipFill rotWithShape="1">
          <a:blip r:embed="rId4"/>
          <a:srcRect t="8497" r="6371" b="6631"/>
          <a:stretch/>
        </p:blipFill>
        <p:spPr>
          <a:xfrm>
            <a:off x="340382" y="1499608"/>
            <a:ext cx="8076238" cy="4833507"/>
          </a:xfrm>
          <a:prstGeom prst="rect">
            <a:avLst/>
          </a:prstGeom>
        </p:spPr>
      </p:pic>
      <p:sp>
        <p:nvSpPr>
          <p:cNvPr id="12" name="TextBox 11">
            <a:extLst>
              <a:ext uri="{FF2B5EF4-FFF2-40B4-BE49-F238E27FC236}">
                <a16:creationId xmlns:a16="http://schemas.microsoft.com/office/drawing/2014/main" id="{0F61DC5E-CC03-421A-99C2-6C36697FAF51}"/>
              </a:ext>
            </a:extLst>
          </p:cNvPr>
          <p:cNvSpPr txBox="1"/>
          <p:nvPr/>
        </p:nvSpPr>
        <p:spPr>
          <a:xfrm>
            <a:off x="2323248" y="6091342"/>
            <a:ext cx="6093372" cy="338554"/>
          </a:xfrm>
          <a:prstGeom prst="rect">
            <a:avLst/>
          </a:prstGeom>
          <a:noFill/>
        </p:spPr>
        <p:txBody>
          <a:bodyPr wrap="square">
            <a:spAutoFit/>
          </a:bodyPr>
          <a:lstStyle/>
          <a:p>
            <a:pPr algn="r"/>
            <a:r>
              <a:rPr lang="en-US" sz="800" b="0" i="0" dirty="0">
                <a:solidFill>
                  <a:schemeClr val="bg1">
                    <a:lumMod val="95000"/>
                  </a:schemeClr>
                </a:solidFill>
                <a:effectLst/>
                <a:latin typeface="Century Gothic" panose="020B0502020202020204" pitchFamily="34" charset="0"/>
              </a:rPr>
              <a:t>Sources: Esri, DigitalGlobe, </a:t>
            </a:r>
            <a:r>
              <a:rPr lang="en-US" sz="800" b="0" i="0" dirty="0" err="1">
                <a:solidFill>
                  <a:schemeClr val="bg1">
                    <a:lumMod val="95000"/>
                  </a:schemeClr>
                </a:solidFill>
                <a:effectLst/>
                <a:latin typeface="Century Gothic" panose="020B0502020202020204" pitchFamily="34" charset="0"/>
              </a:rPr>
              <a:t>GeoEye</a:t>
            </a:r>
            <a:r>
              <a:rPr lang="en-US" sz="800" b="0" i="0" dirty="0">
                <a:solidFill>
                  <a:schemeClr val="bg1">
                    <a:lumMod val="95000"/>
                  </a:schemeClr>
                </a:solidFill>
                <a:effectLst/>
                <a:latin typeface="Century Gothic" panose="020B0502020202020204" pitchFamily="34" charset="0"/>
              </a:rPr>
              <a:t>, i-cubed, USDA FSA, USGS, AEX, </a:t>
            </a:r>
            <a:r>
              <a:rPr lang="en-US" sz="800" b="0" i="0" dirty="0" err="1">
                <a:solidFill>
                  <a:schemeClr val="bg1">
                    <a:lumMod val="95000"/>
                  </a:schemeClr>
                </a:solidFill>
                <a:effectLst/>
                <a:latin typeface="Century Gothic" panose="020B0502020202020204" pitchFamily="34" charset="0"/>
              </a:rPr>
              <a:t>Getmapping</a:t>
            </a:r>
            <a:r>
              <a:rPr lang="en-US" sz="800" b="0" i="0" dirty="0">
                <a:solidFill>
                  <a:schemeClr val="bg1">
                    <a:lumMod val="95000"/>
                  </a:schemeClr>
                </a:solidFill>
                <a:effectLst/>
                <a:latin typeface="Century Gothic" panose="020B0502020202020204" pitchFamily="34" charset="0"/>
              </a:rPr>
              <a:t>, </a:t>
            </a:r>
            <a:r>
              <a:rPr lang="en-US" sz="800" b="0" i="0" dirty="0" err="1">
                <a:solidFill>
                  <a:schemeClr val="bg1">
                    <a:lumMod val="95000"/>
                  </a:schemeClr>
                </a:solidFill>
                <a:effectLst/>
                <a:latin typeface="Century Gothic" panose="020B0502020202020204" pitchFamily="34" charset="0"/>
              </a:rPr>
              <a:t>Aerogrid</a:t>
            </a:r>
            <a:r>
              <a:rPr lang="en-US" sz="800" b="0" i="0" dirty="0">
                <a:solidFill>
                  <a:schemeClr val="bg1">
                    <a:lumMod val="95000"/>
                  </a:schemeClr>
                </a:solidFill>
                <a:effectLst/>
                <a:latin typeface="Century Gothic" panose="020B0502020202020204" pitchFamily="34" charset="0"/>
              </a:rPr>
              <a:t>, IGN, IGP, </a:t>
            </a:r>
            <a:r>
              <a:rPr lang="en-US" sz="800" b="0" i="0" dirty="0" err="1">
                <a:solidFill>
                  <a:schemeClr val="bg1">
                    <a:lumMod val="95000"/>
                  </a:schemeClr>
                </a:solidFill>
                <a:effectLst/>
                <a:latin typeface="Century Gothic" panose="020B0502020202020204" pitchFamily="34" charset="0"/>
              </a:rPr>
              <a:t>swisstopo</a:t>
            </a:r>
            <a:r>
              <a:rPr lang="en-US" sz="800" b="0" i="0" dirty="0">
                <a:solidFill>
                  <a:schemeClr val="bg1">
                    <a:lumMod val="95000"/>
                  </a:schemeClr>
                </a:solidFill>
                <a:effectLst/>
                <a:latin typeface="Century Gothic" panose="020B0502020202020204" pitchFamily="34" charset="0"/>
              </a:rPr>
              <a:t>, and the GIS User Community</a:t>
            </a:r>
            <a:endParaRPr lang="en-US" sz="800" dirty="0">
              <a:solidFill>
                <a:schemeClr val="bg1">
                  <a:lumMod val="95000"/>
                </a:schemeClr>
              </a:solidFill>
              <a:latin typeface="Century Gothic" panose="020B0502020202020204" pitchFamily="34" charset="0"/>
            </a:endParaRPr>
          </a:p>
        </p:txBody>
      </p:sp>
    </p:spTree>
    <p:extLst>
      <p:ext uri="{BB962C8B-B14F-4D97-AF65-F5344CB8AC3E}">
        <p14:creationId xmlns:p14="http://schemas.microsoft.com/office/powerpoint/2010/main" val="3909460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FE24F8-974E-4F84-A600-9D911A40373E}"/>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F0302020204030204"/>
              </a:rPr>
              <a:t>RESULTS</a:t>
            </a:r>
          </a:p>
        </p:txBody>
      </p:sp>
      <p:sp>
        <p:nvSpPr>
          <p:cNvPr id="10" name="TextBox 9">
            <a:extLst>
              <a:ext uri="{FF2B5EF4-FFF2-40B4-BE49-F238E27FC236}">
                <a16:creationId xmlns:a16="http://schemas.microsoft.com/office/drawing/2014/main" id="{C9AFC332-64F0-4D17-8C19-CA3DC716A675}"/>
              </a:ext>
            </a:extLst>
          </p:cNvPr>
          <p:cNvSpPr txBox="1"/>
          <p:nvPr/>
        </p:nvSpPr>
        <p:spPr>
          <a:xfrm>
            <a:off x="3651576" y="989688"/>
            <a:ext cx="48387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1">
                    <a:lumMod val="75000"/>
                    <a:lumOff val="25000"/>
                  </a:schemeClr>
                </a:solidFill>
                <a:latin typeface="Century Gothic" panose="020B0502020202020204" pitchFamily="34" charset="0"/>
              </a:rPr>
              <a:t>Distribution of Orchard Age</a:t>
            </a:r>
          </a:p>
        </p:txBody>
      </p:sp>
      <p:grpSp>
        <p:nvGrpSpPr>
          <p:cNvPr id="3" name="Group 2">
            <a:extLst>
              <a:ext uri="{FF2B5EF4-FFF2-40B4-BE49-F238E27FC236}">
                <a16:creationId xmlns:a16="http://schemas.microsoft.com/office/drawing/2014/main" id="{613070B1-AA69-4FB4-9D52-3942C44A37FC}"/>
              </a:ext>
            </a:extLst>
          </p:cNvPr>
          <p:cNvGrpSpPr/>
          <p:nvPr/>
        </p:nvGrpSpPr>
        <p:grpSpPr>
          <a:xfrm>
            <a:off x="505312" y="1679041"/>
            <a:ext cx="10779542" cy="4813976"/>
            <a:chOff x="67990" y="1711681"/>
            <a:chExt cx="10779542" cy="4813976"/>
          </a:xfrm>
        </p:grpSpPr>
        <p:pic>
          <p:nvPicPr>
            <p:cNvPr id="2" name="Picture 2" descr="Chart, bar chart&#10;&#10;Description automatically generated">
              <a:extLst>
                <a:ext uri="{FF2B5EF4-FFF2-40B4-BE49-F238E27FC236}">
                  <a16:creationId xmlns:a16="http://schemas.microsoft.com/office/drawing/2014/main" id="{3AD6D3A9-97D6-4949-A6D4-C4EAF89BC39F}"/>
                </a:ext>
              </a:extLst>
            </p:cNvPr>
            <p:cNvPicPr>
              <a:picLocks noChangeAspect="1"/>
            </p:cNvPicPr>
            <p:nvPr/>
          </p:nvPicPr>
          <p:blipFill rotWithShape="1">
            <a:blip r:embed="rId3"/>
            <a:srcRect l="15376" t="17195" r="15167" b="18326"/>
            <a:stretch/>
          </p:blipFill>
          <p:spPr>
            <a:xfrm>
              <a:off x="1620320" y="1808471"/>
              <a:ext cx="9165398" cy="3951281"/>
            </a:xfrm>
            <a:prstGeom prst="rect">
              <a:avLst/>
            </a:prstGeom>
          </p:spPr>
        </p:pic>
        <p:sp>
          <p:nvSpPr>
            <p:cNvPr id="6" name="TextBox 5">
              <a:extLst>
                <a:ext uri="{FF2B5EF4-FFF2-40B4-BE49-F238E27FC236}">
                  <a16:creationId xmlns:a16="http://schemas.microsoft.com/office/drawing/2014/main" id="{580ABAFE-617F-4563-835F-113207B7FB95}"/>
                </a:ext>
              </a:extLst>
            </p:cNvPr>
            <p:cNvSpPr txBox="1"/>
            <p:nvPr/>
          </p:nvSpPr>
          <p:spPr>
            <a:xfrm>
              <a:off x="3588096" y="5789653"/>
              <a:ext cx="184731" cy="338554"/>
            </a:xfrm>
            <a:prstGeom prst="rect">
              <a:avLst/>
            </a:prstGeom>
            <a:noFill/>
          </p:spPr>
          <p:txBody>
            <a:bodyPr wrap="none" lIns="91440" tIns="45720" rIns="91440" bIns="45720" rtlCol="0" anchor="t">
              <a:spAutoFit/>
            </a:bodyPr>
            <a:lstStyle/>
            <a:p>
              <a:pPr>
                <a:buClr>
                  <a:srgbClr val="CF703B"/>
                </a:buClr>
              </a:pPr>
              <a:endParaRPr lang="en-US" sz="1600" dirty="0">
                <a:solidFill>
                  <a:schemeClr val="tx1">
                    <a:lumMod val="75000"/>
                    <a:lumOff val="25000"/>
                  </a:schemeClr>
                </a:solidFill>
                <a:latin typeface="Century Gothic" panose="020B0502020202020204" pitchFamily="34" charset="0"/>
              </a:endParaRPr>
            </a:p>
          </p:txBody>
        </p:sp>
        <p:sp>
          <p:nvSpPr>
            <p:cNvPr id="12" name="TextBox 11">
              <a:extLst>
                <a:ext uri="{FF2B5EF4-FFF2-40B4-BE49-F238E27FC236}">
                  <a16:creationId xmlns:a16="http://schemas.microsoft.com/office/drawing/2014/main" id="{2F770CF1-BD91-465B-BC70-389224B02F1B}"/>
                </a:ext>
              </a:extLst>
            </p:cNvPr>
            <p:cNvSpPr txBox="1"/>
            <p:nvPr/>
          </p:nvSpPr>
          <p:spPr>
            <a:xfrm>
              <a:off x="5639377" y="61563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404040"/>
                  </a:solidFill>
                  <a:latin typeface="Century Gothic" panose="020B0502020202020204" pitchFamily="34" charset="0"/>
                </a:rPr>
                <a:t>Age (years)</a:t>
              </a:r>
            </a:p>
          </p:txBody>
        </p:sp>
        <p:sp>
          <p:nvSpPr>
            <p:cNvPr id="14" name="TextBox 13">
              <a:extLst>
                <a:ext uri="{FF2B5EF4-FFF2-40B4-BE49-F238E27FC236}">
                  <a16:creationId xmlns:a16="http://schemas.microsoft.com/office/drawing/2014/main" id="{4465DBA4-D273-48CD-8F12-7228A17970B0}"/>
                </a:ext>
              </a:extLst>
            </p:cNvPr>
            <p:cNvSpPr txBox="1"/>
            <p:nvPr/>
          </p:nvSpPr>
          <p:spPr>
            <a:xfrm>
              <a:off x="2674793" y="5792933"/>
              <a:ext cx="3143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404040"/>
                  </a:solidFill>
                  <a:latin typeface="Century Gothic" panose="020B0502020202020204" pitchFamily="34" charset="0"/>
                  <a:ea typeface="+mn-lt"/>
                  <a:cs typeface="+mn-lt"/>
                </a:rPr>
                <a:t>5</a:t>
              </a:r>
              <a:endParaRPr lang="en-US" dirty="0">
                <a:latin typeface="Century Gothic" panose="020B0502020202020204" pitchFamily="34" charset="0"/>
                <a:ea typeface="+mn-lt"/>
                <a:cs typeface="+mn-lt"/>
              </a:endParaRPr>
            </a:p>
          </p:txBody>
        </p:sp>
        <p:sp>
          <p:nvSpPr>
            <p:cNvPr id="16" name="TextBox 15">
              <a:extLst>
                <a:ext uri="{FF2B5EF4-FFF2-40B4-BE49-F238E27FC236}">
                  <a16:creationId xmlns:a16="http://schemas.microsoft.com/office/drawing/2014/main" id="{7A63EF6E-10CA-4593-9D6A-1B5F79B85CBF}"/>
                </a:ext>
              </a:extLst>
            </p:cNvPr>
            <p:cNvSpPr txBox="1"/>
            <p:nvPr/>
          </p:nvSpPr>
          <p:spPr>
            <a:xfrm>
              <a:off x="3871767" y="5775613"/>
              <a:ext cx="8413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404040"/>
                  </a:solidFill>
                  <a:latin typeface="Century Gothic" panose="020B0502020202020204" pitchFamily="34" charset="0"/>
                  <a:ea typeface="+mn-lt"/>
                  <a:cs typeface="+mn-lt"/>
                </a:rPr>
                <a:t>10</a:t>
              </a:r>
            </a:p>
          </p:txBody>
        </p:sp>
        <p:sp>
          <p:nvSpPr>
            <p:cNvPr id="18" name="TextBox 17">
              <a:extLst>
                <a:ext uri="{FF2B5EF4-FFF2-40B4-BE49-F238E27FC236}">
                  <a16:creationId xmlns:a16="http://schemas.microsoft.com/office/drawing/2014/main" id="{F817D4D8-4B04-40FE-B9EB-501F65B34D69}"/>
                </a:ext>
              </a:extLst>
            </p:cNvPr>
            <p:cNvSpPr txBox="1"/>
            <p:nvPr/>
          </p:nvSpPr>
          <p:spPr>
            <a:xfrm>
              <a:off x="5128779" y="5787158"/>
              <a:ext cx="50482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panose="020B0502020202020204" pitchFamily="34" charset="0"/>
                  <a:ea typeface="+mn-lt"/>
                  <a:cs typeface="+mn-lt"/>
                </a:rPr>
                <a:t>15</a:t>
              </a:r>
              <a:endParaRPr lang="en-US" dirty="0">
                <a:latin typeface="Century Gothic" panose="020B0502020202020204" pitchFamily="34" charset="0"/>
                <a:ea typeface="+mn-lt"/>
                <a:cs typeface="+mn-lt"/>
              </a:endParaRPr>
            </a:p>
          </p:txBody>
        </p:sp>
        <p:sp>
          <p:nvSpPr>
            <p:cNvPr id="20" name="TextBox 19">
              <a:extLst>
                <a:ext uri="{FF2B5EF4-FFF2-40B4-BE49-F238E27FC236}">
                  <a16:creationId xmlns:a16="http://schemas.microsoft.com/office/drawing/2014/main" id="{8D6FC1FB-3A72-42D9-A069-964903FDEE0A}"/>
                </a:ext>
              </a:extLst>
            </p:cNvPr>
            <p:cNvSpPr txBox="1"/>
            <p:nvPr/>
          </p:nvSpPr>
          <p:spPr>
            <a:xfrm>
              <a:off x="6603712" y="5787160"/>
              <a:ext cx="6477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panose="020B0502020202020204" pitchFamily="34" charset="0"/>
                  <a:ea typeface="+mn-lt"/>
                  <a:cs typeface="+mn-lt"/>
                </a:rPr>
                <a:t>20</a:t>
              </a:r>
            </a:p>
          </p:txBody>
        </p:sp>
        <p:sp>
          <p:nvSpPr>
            <p:cNvPr id="22" name="TextBox 21">
              <a:extLst>
                <a:ext uri="{FF2B5EF4-FFF2-40B4-BE49-F238E27FC236}">
                  <a16:creationId xmlns:a16="http://schemas.microsoft.com/office/drawing/2014/main" id="{B69B6EA5-18A5-4E44-88BD-E4452D326414}"/>
                </a:ext>
              </a:extLst>
            </p:cNvPr>
            <p:cNvSpPr txBox="1"/>
            <p:nvPr/>
          </p:nvSpPr>
          <p:spPr>
            <a:xfrm>
              <a:off x="7848600" y="5775613"/>
              <a:ext cx="6096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panose="020B0502020202020204" pitchFamily="34" charset="0"/>
                  <a:ea typeface="+mn-lt"/>
                  <a:cs typeface="+mn-lt"/>
                </a:rPr>
                <a:t>25</a:t>
              </a:r>
              <a:endParaRPr lang="en-US" dirty="0">
                <a:latin typeface="Century Gothic" panose="020B0502020202020204" pitchFamily="34" charset="0"/>
                <a:ea typeface="+mn-lt"/>
                <a:cs typeface="+mn-lt"/>
              </a:endParaRPr>
            </a:p>
          </p:txBody>
        </p:sp>
        <p:sp>
          <p:nvSpPr>
            <p:cNvPr id="24" name="TextBox 23">
              <a:extLst>
                <a:ext uri="{FF2B5EF4-FFF2-40B4-BE49-F238E27FC236}">
                  <a16:creationId xmlns:a16="http://schemas.microsoft.com/office/drawing/2014/main" id="{0427AEFA-6B4B-4FB9-A069-36A879EA2B79}"/>
                </a:ext>
              </a:extLst>
            </p:cNvPr>
            <p:cNvSpPr txBox="1"/>
            <p:nvPr/>
          </p:nvSpPr>
          <p:spPr>
            <a:xfrm>
              <a:off x="9127548" y="5775614"/>
              <a:ext cx="457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panose="020B0502020202020204" pitchFamily="34" charset="0"/>
                  <a:ea typeface="+mn-lt"/>
                  <a:cs typeface="+mn-lt"/>
                </a:rPr>
                <a:t>30</a:t>
              </a:r>
            </a:p>
          </p:txBody>
        </p:sp>
        <p:sp>
          <p:nvSpPr>
            <p:cNvPr id="26" name="TextBox 25">
              <a:extLst>
                <a:ext uri="{FF2B5EF4-FFF2-40B4-BE49-F238E27FC236}">
                  <a16:creationId xmlns:a16="http://schemas.microsoft.com/office/drawing/2014/main" id="{8F8E4A6B-F98D-4637-8BA4-57F5A658AD35}"/>
                </a:ext>
              </a:extLst>
            </p:cNvPr>
            <p:cNvSpPr txBox="1"/>
            <p:nvPr/>
          </p:nvSpPr>
          <p:spPr>
            <a:xfrm>
              <a:off x="10352232" y="5764069"/>
              <a:ext cx="4953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panose="020B0502020202020204" pitchFamily="34" charset="0"/>
                  <a:ea typeface="+mn-lt"/>
                  <a:cs typeface="+mn-lt"/>
                </a:rPr>
                <a:t>35</a:t>
              </a:r>
              <a:endParaRPr lang="en-US" dirty="0">
                <a:latin typeface="Century Gothic" panose="020B0502020202020204" pitchFamily="34" charset="0"/>
                <a:ea typeface="+mn-lt"/>
                <a:cs typeface="+mn-lt"/>
              </a:endParaRPr>
            </a:p>
          </p:txBody>
        </p:sp>
        <p:sp>
          <p:nvSpPr>
            <p:cNvPr id="28" name="TextBox 27">
              <a:extLst>
                <a:ext uri="{FF2B5EF4-FFF2-40B4-BE49-F238E27FC236}">
                  <a16:creationId xmlns:a16="http://schemas.microsoft.com/office/drawing/2014/main" id="{D76CD3A1-D89B-4E6A-BBDD-2C52A9D9EB5E}"/>
                </a:ext>
              </a:extLst>
            </p:cNvPr>
            <p:cNvSpPr txBox="1"/>
            <p:nvPr/>
          </p:nvSpPr>
          <p:spPr>
            <a:xfrm rot="16200000">
              <a:off x="-1118944" y="351605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panose="020B0502020202020204" pitchFamily="34" charset="0"/>
                </a:rPr>
                <a:t>Pixels</a:t>
              </a:r>
            </a:p>
          </p:txBody>
        </p:sp>
        <p:sp>
          <p:nvSpPr>
            <p:cNvPr id="55" name="TextBox 54">
              <a:extLst>
                <a:ext uri="{FF2B5EF4-FFF2-40B4-BE49-F238E27FC236}">
                  <a16:creationId xmlns:a16="http://schemas.microsoft.com/office/drawing/2014/main" id="{CF6397B7-90C2-4562-857E-53BCF2A34382}"/>
                </a:ext>
              </a:extLst>
            </p:cNvPr>
            <p:cNvSpPr txBox="1"/>
            <p:nvPr/>
          </p:nvSpPr>
          <p:spPr>
            <a:xfrm>
              <a:off x="437322" y="1711681"/>
              <a:ext cx="13140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404040"/>
                  </a:solidFill>
                  <a:latin typeface="Century Gothic" panose="020B0502020202020204" pitchFamily="34" charset="0"/>
                  <a:ea typeface="+mn-lt"/>
                  <a:cs typeface="+mn-lt"/>
                </a:rPr>
                <a:t>5,000,000</a:t>
              </a:r>
              <a:endParaRPr lang="en-US" dirty="0">
                <a:latin typeface="Century Gothic" panose="020B0502020202020204" pitchFamily="34" charset="0"/>
                <a:ea typeface="+mn-lt"/>
                <a:cs typeface="+mn-lt"/>
              </a:endParaRPr>
            </a:p>
          </p:txBody>
        </p:sp>
        <p:sp>
          <p:nvSpPr>
            <p:cNvPr id="17" name="TextBox 16">
              <a:extLst>
                <a:ext uri="{FF2B5EF4-FFF2-40B4-BE49-F238E27FC236}">
                  <a16:creationId xmlns:a16="http://schemas.microsoft.com/office/drawing/2014/main" id="{27CBBA72-48A9-41B6-8136-0700E7C21CC1}"/>
                </a:ext>
              </a:extLst>
            </p:cNvPr>
            <p:cNvSpPr txBox="1"/>
            <p:nvPr/>
          </p:nvSpPr>
          <p:spPr>
            <a:xfrm>
              <a:off x="1347788" y="5464967"/>
              <a:ext cx="3262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404040"/>
                  </a:solidFill>
                  <a:latin typeface="Century Gothic" panose="020B0502020202020204" pitchFamily="34" charset="0"/>
                  <a:ea typeface="+mn-lt"/>
                  <a:cs typeface="+mn-lt"/>
                </a:rPr>
                <a:t>0</a:t>
              </a:r>
              <a:endParaRPr lang="en-US" dirty="0">
                <a:latin typeface="Century Gothic" panose="020B0502020202020204" pitchFamily="34" charset="0"/>
                <a:ea typeface="+mn-lt"/>
                <a:cs typeface="+mn-lt"/>
              </a:endParaRPr>
            </a:p>
          </p:txBody>
        </p:sp>
      </p:grpSp>
    </p:spTree>
    <p:extLst>
      <p:ext uri="{BB962C8B-B14F-4D97-AF65-F5344CB8AC3E}">
        <p14:creationId xmlns:p14="http://schemas.microsoft.com/office/powerpoint/2010/main" val="2329499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85EC9-3DB4-5F47-A9ED-4F63D23EAE12}"/>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RESULTS</a:t>
            </a:r>
          </a:p>
        </p:txBody>
      </p:sp>
      <p:sp>
        <p:nvSpPr>
          <p:cNvPr id="5" name="TextBox 4">
            <a:extLst>
              <a:ext uri="{FF2B5EF4-FFF2-40B4-BE49-F238E27FC236}">
                <a16:creationId xmlns:a16="http://schemas.microsoft.com/office/drawing/2014/main" id="{15F8BFEB-B1CD-5448-BB7A-D210366E3847}"/>
              </a:ext>
            </a:extLst>
          </p:cNvPr>
          <p:cNvSpPr txBox="1"/>
          <p:nvPr/>
        </p:nvSpPr>
        <p:spPr>
          <a:xfrm>
            <a:off x="2586509" y="1196243"/>
            <a:ext cx="74901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1">
                    <a:lumMod val="75000"/>
                    <a:lumOff val="25000"/>
                  </a:schemeClr>
                </a:solidFill>
                <a:latin typeface="Century Gothic"/>
              </a:rPr>
              <a:t>Mean Age by Crop Type</a:t>
            </a:r>
          </a:p>
        </p:txBody>
      </p:sp>
      <p:sp>
        <p:nvSpPr>
          <p:cNvPr id="11" name="TextBox 10">
            <a:extLst>
              <a:ext uri="{FF2B5EF4-FFF2-40B4-BE49-F238E27FC236}">
                <a16:creationId xmlns:a16="http://schemas.microsoft.com/office/drawing/2014/main" id="{CF3DCB82-4791-214A-9EB7-EB2D8EED41DE}"/>
              </a:ext>
            </a:extLst>
          </p:cNvPr>
          <p:cNvSpPr txBox="1"/>
          <p:nvPr/>
        </p:nvSpPr>
        <p:spPr>
          <a:xfrm>
            <a:off x="668123" y="3392868"/>
            <a:ext cx="12550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04040"/>
                </a:solidFill>
                <a:latin typeface="Century Gothic" panose="020B0502020202020204" pitchFamily="34" charset="0"/>
                <a:ea typeface="+mn-lt"/>
                <a:cs typeface="+mn-lt"/>
              </a:rPr>
              <a:t>Age (Years)</a:t>
            </a:r>
            <a:endParaRPr lang="en-US">
              <a:latin typeface="Century Gothic" panose="020B0502020202020204" pitchFamily="34" charset="0"/>
              <a:ea typeface="+mn-lt"/>
              <a:cs typeface="+mn-lt"/>
            </a:endParaRPr>
          </a:p>
        </p:txBody>
      </p:sp>
      <p:grpSp>
        <p:nvGrpSpPr>
          <p:cNvPr id="21" name="Group 20">
            <a:extLst>
              <a:ext uri="{FF2B5EF4-FFF2-40B4-BE49-F238E27FC236}">
                <a16:creationId xmlns:a16="http://schemas.microsoft.com/office/drawing/2014/main" id="{190C33F7-AC95-2D46-84AB-9D6BE89ABEA4}"/>
              </a:ext>
            </a:extLst>
          </p:cNvPr>
          <p:cNvGrpSpPr/>
          <p:nvPr/>
        </p:nvGrpSpPr>
        <p:grpSpPr>
          <a:xfrm>
            <a:off x="2049691" y="1890781"/>
            <a:ext cx="8179510" cy="4018180"/>
            <a:chOff x="1692504" y="1833631"/>
            <a:chExt cx="8179510" cy="4018180"/>
          </a:xfrm>
        </p:grpSpPr>
        <p:sp>
          <p:nvSpPr>
            <p:cNvPr id="6" name="TextBox 5">
              <a:extLst>
                <a:ext uri="{FF2B5EF4-FFF2-40B4-BE49-F238E27FC236}">
                  <a16:creationId xmlns:a16="http://schemas.microsoft.com/office/drawing/2014/main" id="{AC461747-CA6A-E24B-A64B-4AE3EA54462C}"/>
                </a:ext>
              </a:extLst>
            </p:cNvPr>
            <p:cNvSpPr txBox="1"/>
            <p:nvPr/>
          </p:nvSpPr>
          <p:spPr>
            <a:xfrm>
              <a:off x="2629065" y="5477948"/>
              <a:ext cx="11217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04040"/>
                  </a:solidFill>
                  <a:latin typeface="Century Gothic" panose="020B0502020202020204" pitchFamily="34" charset="0"/>
                  <a:ea typeface="+mn-lt"/>
                  <a:cs typeface="+mn-lt"/>
                </a:rPr>
                <a:t>Almond</a:t>
              </a:r>
              <a:endParaRPr lang="en-US">
                <a:latin typeface="Century Gothic" panose="020B0502020202020204" pitchFamily="34" charset="0"/>
                <a:ea typeface="+mn-lt"/>
                <a:cs typeface="+mn-lt"/>
              </a:endParaRPr>
            </a:p>
          </p:txBody>
        </p:sp>
        <p:sp>
          <p:nvSpPr>
            <p:cNvPr id="7" name="TextBox 6">
              <a:extLst>
                <a:ext uri="{FF2B5EF4-FFF2-40B4-BE49-F238E27FC236}">
                  <a16:creationId xmlns:a16="http://schemas.microsoft.com/office/drawing/2014/main" id="{1434DBD9-FD70-1D4F-9067-A7E0C78CFB74}"/>
                </a:ext>
              </a:extLst>
            </p:cNvPr>
            <p:cNvSpPr txBox="1"/>
            <p:nvPr/>
          </p:nvSpPr>
          <p:spPr>
            <a:xfrm>
              <a:off x="4161945" y="5474933"/>
              <a:ext cx="11217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04040"/>
                  </a:solidFill>
                  <a:latin typeface="Century Gothic" panose="020B0502020202020204" pitchFamily="34" charset="0"/>
                  <a:ea typeface="+mn-lt"/>
                  <a:cs typeface="+mn-lt"/>
                </a:rPr>
                <a:t>Walnut</a:t>
              </a:r>
              <a:endParaRPr lang="en-US">
                <a:latin typeface="Century Gothic" panose="020B0502020202020204" pitchFamily="34" charset="0"/>
                <a:ea typeface="+mn-lt"/>
                <a:cs typeface="+mn-lt"/>
              </a:endParaRPr>
            </a:p>
          </p:txBody>
        </p:sp>
        <p:sp>
          <p:nvSpPr>
            <p:cNvPr id="8" name="TextBox 7">
              <a:extLst>
                <a:ext uri="{FF2B5EF4-FFF2-40B4-BE49-F238E27FC236}">
                  <a16:creationId xmlns:a16="http://schemas.microsoft.com/office/drawing/2014/main" id="{FF99CC1C-C7E9-FF48-9490-19B0FE036547}"/>
                </a:ext>
              </a:extLst>
            </p:cNvPr>
            <p:cNvSpPr txBox="1"/>
            <p:nvPr/>
          </p:nvSpPr>
          <p:spPr>
            <a:xfrm>
              <a:off x="5481489" y="5482479"/>
              <a:ext cx="13188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404040"/>
                  </a:solidFill>
                  <a:latin typeface="Century Gothic" panose="020B0502020202020204" pitchFamily="34" charset="0"/>
                  <a:ea typeface="+mn-lt"/>
                  <a:cs typeface="+mn-lt"/>
                </a:rPr>
                <a:t>Pistachio</a:t>
              </a:r>
              <a:endParaRPr lang="en-US" dirty="0">
                <a:latin typeface="Century Gothic" panose="020B0502020202020204" pitchFamily="34" charset="0"/>
                <a:ea typeface="+mn-lt"/>
                <a:cs typeface="+mn-lt"/>
              </a:endParaRPr>
            </a:p>
          </p:txBody>
        </p:sp>
        <p:sp>
          <p:nvSpPr>
            <p:cNvPr id="9" name="TextBox 8">
              <a:extLst>
                <a:ext uri="{FF2B5EF4-FFF2-40B4-BE49-F238E27FC236}">
                  <a16:creationId xmlns:a16="http://schemas.microsoft.com/office/drawing/2014/main" id="{761F056A-5453-FB4C-A22B-5C217F86C3D4}"/>
                </a:ext>
              </a:extLst>
            </p:cNvPr>
            <p:cNvSpPr txBox="1"/>
            <p:nvPr/>
          </p:nvSpPr>
          <p:spPr>
            <a:xfrm>
              <a:off x="7121779" y="5474933"/>
              <a:ext cx="11217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04040"/>
                  </a:solidFill>
                  <a:latin typeface="Century Gothic" panose="020B0502020202020204" pitchFamily="34" charset="0"/>
                  <a:ea typeface="+mn-lt"/>
                  <a:cs typeface="+mn-lt"/>
                </a:rPr>
                <a:t>Orange</a:t>
              </a:r>
              <a:endParaRPr lang="en-US">
                <a:latin typeface="Century Gothic" panose="020B0502020202020204" pitchFamily="34" charset="0"/>
                <a:ea typeface="+mn-lt"/>
                <a:cs typeface="+mn-lt"/>
              </a:endParaRPr>
            </a:p>
          </p:txBody>
        </p:sp>
        <p:sp>
          <p:nvSpPr>
            <p:cNvPr id="10" name="TextBox 9">
              <a:extLst>
                <a:ext uri="{FF2B5EF4-FFF2-40B4-BE49-F238E27FC236}">
                  <a16:creationId xmlns:a16="http://schemas.microsoft.com/office/drawing/2014/main" id="{860110F1-1A02-0247-9187-867636D7107E}"/>
                </a:ext>
              </a:extLst>
            </p:cNvPr>
            <p:cNvSpPr txBox="1"/>
            <p:nvPr/>
          </p:nvSpPr>
          <p:spPr>
            <a:xfrm>
              <a:off x="8655483" y="5480706"/>
              <a:ext cx="11217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04040"/>
                  </a:solidFill>
                  <a:latin typeface="Century Gothic" panose="020B0502020202020204" pitchFamily="34" charset="0"/>
                  <a:ea typeface="+mn-lt"/>
                  <a:cs typeface="+mn-lt"/>
                </a:rPr>
                <a:t>Grape</a:t>
              </a:r>
              <a:endParaRPr lang="en-US">
                <a:latin typeface="Century Gothic" panose="020B0502020202020204" pitchFamily="34" charset="0"/>
                <a:ea typeface="+mn-lt"/>
                <a:cs typeface="+mn-lt"/>
              </a:endParaRPr>
            </a:p>
          </p:txBody>
        </p:sp>
        <p:pic>
          <p:nvPicPr>
            <p:cNvPr id="17" name="Picture 16">
              <a:extLst>
                <a:ext uri="{FF2B5EF4-FFF2-40B4-BE49-F238E27FC236}">
                  <a16:creationId xmlns:a16="http://schemas.microsoft.com/office/drawing/2014/main" id="{BAD12053-11B5-A740-A907-8EAAA72DBA06}"/>
                </a:ext>
              </a:extLst>
            </p:cNvPr>
            <p:cNvPicPr>
              <a:picLocks noChangeAspect="1"/>
            </p:cNvPicPr>
            <p:nvPr/>
          </p:nvPicPr>
          <p:blipFill rotWithShape="1">
            <a:blip r:embed="rId3">
              <a:extLst>
                <a:ext uri="{28A0092B-C50C-407E-A947-70E740481C1C}">
                  <a14:useLocalDpi xmlns:a14="http://schemas.microsoft.com/office/drawing/2010/main" val="0"/>
                </a:ext>
              </a:extLst>
            </a:blip>
            <a:srcRect l="15712" t="16668" r="15838" b="17857"/>
            <a:stretch/>
          </p:blipFill>
          <p:spPr>
            <a:xfrm>
              <a:off x="2229323" y="1898551"/>
              <a:ext cx="7642691" cy="3627697"/>
            </a:xfrm>
            <a:prstGeom prst="rect">
              <a:avLst/>
            </a:prstGeom>
          </p:spPr>
        </p:pic>
        <p:sp>
          <p:nvSpPr>
            <p:cNvPr id="18" name="TextBox 17">
              <a:extLst>
                <a:ext uri="{FF2B5EF4-FFF2-40B4-BE49-F238E27FC236}">
                  <a16:creationId xmlns:a16="http://schemas.microsoft.com/office/drawing/2014/main" id="{DE38DE5A-4FED-1F46-9764-F8035BB0C927}"/>
                </a:ext>
              </a:extLst>
            </p:cNvPr>
            <p:cNvSpPr txBox="1"/>
            <p:nvPr/>
          </p:nvSpPr>
          <p:spPr>
            <a:xfrm>
              <a:off x="1692504" y="5254502"/>
              <a:ext cx="11217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04040"/>
                  </a:solidFill>
                  <a:latin typeface="Century Gothic" panose="020B0502020202020204" pitchFamily="34" charset="0"/>
                  <a:ea typeface="+mn-lt"/>
                  <a:cs typeface="+mn-lt"/>
                </a:rPr>
                <a:t>15.0</a:t>
              </a:r>
              <a:endParaRPr lang="en-US">
                <a:latin typeface="Century Gothic" panose="020B0502020202020204" pitchFamily="34" charset="0"/>
                <a:ea typeface="+mn-lt"/>
                <a:cs typeface="+mn-lt"/>
              </a:endParaRPr>
            </a:p>
          </p:txBody>
        </p:sp>
        <p:sp>
          <p:nvSpPr>
            <p:cNvPr id="19" name="TextBox 18">
              <a:extLst>
                <a:ext uri="{FF2B5EF4-FFF2-40B4-BE49-F238E27FC236}">
                  <a16:creationId xmlns:a16="http://schemas.microsoft.com/office/drawing/2014/main" id="{7EA4B853-02B5-9F4D-B181-3B9630F2ED13}"/>
                </a:ext>
              </a:extLst>
            </p:cNvPr>
            <p:cNvSpPr txBox="1"/>
            <p:nvPr/>
          </p:nvSpPr>
          <p:spPr>
            <a:xfrm>
              <a:off x="1692505" y="3335718"/>
              <a:ext cx="11217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404040"/>
                  </a:solidFill>
                  <a:latin typeface="Century Gothic" panose="020B0502020202020204" pitchFamily="34" charset="0"/>
                  <a:ea typeface="+mn-lt"/>
                  <a:cs typeface="+mn-lt"/>
                </a:rPr>
                <a:t>17.0</a:t>
              </a:r>
              <a:endParaRPr lang="en-US" dirty="0">
                <a:latin typeface="Century Gothic" panose="020B0502020202020204" pitchFamily="34" charset="0"/>
                <a:ea typeface="+mn-lt"/>
                <a:cs typeface="+mn-lt"/>
              </a:endParaRPr>
            </a:p>
          </p:txBody>
        </p:sp>
        <p:sp>
          <p:nvSpPr>
            <p:cNvPr id="20" name="TextBox 19">
              <a:extLst>
                <a:ext uri="{FF2B5EF4-FFF2-40B4-BE49-F238E27FC236}">
                  <a16:creationId xmlns:a16="http://schemas.microsoft.com/office/drawing/2014/main" id="{3C79C437-68FC-0F4B-9A37-3CA3689580AC}"/>
                </a:ext>
              </a:extLst>
            </p:cNvPr>
            <p:cNvSpPr txBox="1"/>
            <p:nvPr/>
          </p:nvSpPr>
          <p:spPr>
            <a:xfrm>
              <a:off x="1692505" y="1833631"/>
              <a:ext cx="11217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04040"/>
                  </a:solidFill>
                  <a:latin typeface="Century Gothic" panose="020B0502020202020204" pitchFamily="34" charset="0"/>
                  <a:ea typeface="+mn-lt"/>
                  <a:cs typeface="+mn-lt"/>
                </a:rPr>
                <a:t>18.5</a:t>
              </a:r>
              <a:endParaRPr lang="en-US">
                <a:latin typeface="Century Gothic" panose="020B0502020202020204" pitchFamily="34" charset="0"/>
                <a:ea typeface="+mn-lt"/>
                <a:cs typeface="+mn-lt"/>
              </a:endParaRPr>
            </a:p>
          </p:txBody>
        </p:sp>
      </p:grpSp>
      <p:cxnSp>
        <p:nvCxnSpPr>
          <p:cNvPr id="3" name="Straight Arrow Connector 2">
            <a:extLst>
              <a:ext uri="{FF2B5EF4-FFF2-40B4-BE49-F238E27FC236}">
                <a16:creationId xmlns:a16="http://schemas.microsoft.com/office/drawing/2014/main" id="{D36FCE43-6BF7-4EA5-A61E-D150ABEE1C29}"/>
              </a:ext>
            </a:extLst>
          </p:cNvPr>
          <p:cNvCxnSpPr/>
          <p:nvPr/>
        </p:nvCxnSpPr>
        <p:spPr>
          <a:xfrm flipH="1">
            <a:off x="2673405" y="2087876"/>
            <a:ext cx="4833" cy="3428587"/>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3882C053-4341-4982-8BCC-5DAB6A1D4CC1}"/>
              </a:ext>
            </a:extLst>
          </p:cNvPr>
          <p:cNvCxnSpPr>
            <a:cxnSpLocks/>
          </p:cNvCxnSpPr>
          <p:nvPr/>
        </p:nvCxnSpPr>
        <p:spPr>
          <a:xfrm flipH="1" flipV="1">
            <a:off x="2676999" y="5514412"/>
            <a:ext cx="7493413" cy="7842"/>
          </a:xfrm>
          <a:prstGeom prst="straightConnector1">
            <a:avLst/>
          </a:prstGeom>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249617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710C501-03A1-4626-AD85-03780AE49D32}"/>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F0302020204030204"/>
              </a:rPr>
              <a:t>RESULTS</a:t>
            </a:r>
          </a:p>
        </p:txBody>
      </p:sp>
      <p:pic>
        <p:nvPicPr>
          <p:cNvPr id="5" name="Picture 5" descr="A picture containing circuit, electronics&#10;&#10;Description automatically generated">
            <a:extLst>
              <a:ext uri="{FF2B5EF4-FFF2-40B4-BE49-F238E27FC236}">
                <a16:creationId xmlns:a16="http://schemas.microsoft.com/office/drawing/2014/main" id="{6C93BF1B-7E20-49A0-8C9B-700268A891B9}"/>
              </a:ext>
            </a:extLst>
          </p:cNvPr>
          <p:cNvPicPr>
            <a:picLocks noChangeAspect="1"/>
          </p:cNvPicPr>
          <p:nvPr/>
        </p:nvPicPr>
        <p:blipFill>
          <a:blip r:embed="rId3"/>
          <a:stretch>
            <a:fillRect/>
          </a:stretch>
        </p:blipFill>
        <p:spPr>
          <a:xfrm>
            <a:off x="421191" y="1340729"/>
            <a:ext cx="6982387" cy="5212080"/>
          </a:xfrm>
          <a:prstGeom prst="rect">
            <a:avLst/>
          </a:prstGeom>
        </p:spPr>
      </p:pic>
      <p:sp>
        <p:nvSpPr>
          <p:cNvPr id="6" name="TextBox 5">
            <a:extLst>
              <a:ext uri="{FF2B5EF4-FFF2-40B4-BE49-F238E27FC236}">
                <a16:creationId xmlns:a16="http://schemas.microsoft.com/office/drawing/2014/main" id="{E293A912-0201-438D-B956-48E8595D7D9F}"/>
              </a:ext>
            </a:extLst>
          </p:cNvPr>
          <p:cNvSpPr txBox="1"/>
          <p:nvPr/>
        </p:nvSpPr>
        <p:spPr>
          <a:xfrm>
            <a:off x="266700" y="86199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tx1">
                    <a:lumMod val="75000"/>
                    <a:lumOff val="25000"/>
                  </a:schemeClr>
                </a:solidFill>
                <a:latin typeface="Century Gothic"/>
              </a:rPr>
              <a:t>Carbon Stock</a:t>
            </a:r>
            <a:endParaRPr lang="en-US" b="1" dirty="0"/>
          </a:p>
        </p:txBody>
      </p:sp>
      <p:pic>
        <p:nvPicPr>
          <p:cNvPr id="7" name="Picture 7" descr="Shape, rectangle&#10;&#10;Description automatically generated">
            <a:extLst>
              <a:ext uri="{FF2B5EF4-FFF2-40B4-BE49-F238E27FC236}">
                <a16:creationId xmlns:a16="http://schemas.microsoft.com/office/drawing/2014/main" id="{99AC8F81-2E11-4B06-882C-7CB830281BEC}"/>
              </a:ext>
            </a:extLst>
          </p:cNvPr>
          <p:cNvPicPr>
            <a:picLocks noChangeAspect="1"/>
          </p:cNvPicPr>
          <p:nvPr/>
        </p:nvPicPr>
        <p:blipFill>
          <a:blip r:embed="rId4"/>
          <a:stretch>
            <a:fillRect/>
          </a:stretch>
        </p:blipFill>
        <p:spPr>
          <a:xfrm rot="5400000">
            <a:off x="7267264" y="3644603"/>
            <a:ext cx="1588201" cy="541271"/>
          </a:xfrm>
          <a:prstGeom prst="rect">
            <a:avLst/>
          </a:prstGeom>
        </p:spPr>
      </p:pic>
      <p:sp>
        <p:nvSpPr>
          <p:cNvPr id="8" name="TextBox 7">
            <a:extLst>
              <a:ext uri="{FF2B5EF4-FFF2-40B4-BE49-F238E27FC236}">
                <a16:creationId xmlns:a16="http://schemas.microsoft.com/office/drawing/2014/main" id="{1DE7332D-C904-4FFF-A35E-4E31C84F6BEC}"/>
              </a:ext>
            </a:extLst>
          </p:cNvPr>
          <p:cNvSpPr txBox="1"/>
          <p:nvPr/>
        </p:nvSpPr>
        <p:spPr>
          <a:xfrm>
            <a:off x="8333128" y="3057844"/>
            <a:ext cx="16459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rPr>
              <a:t>High</a:t>
            </a:r>
          </a:p>
        </p:txBody>
      </p:sp>
      <p:sp>
        <p:nvSpPr>
          <p:cNvPr id="15" name="TextBox 14">
            <a:extLst>
              <a:ext uri="{FF2B5EF4-FFF2-40B4-BE49-F238E27FC236}">
                <a16:creationId xmlns:a16="http://schemas.microsoft.com/office/drawing/2014/main" id="{59C81E58-6263-4A21-BB75-1471FB3BF6D3}"/>
              </a:ext>
            </a:extLst>
          </p:cNvPr>
          <p:cNvSpPr txBox="1"/>
          <p:nvPr/>
        </p:nvSpPr>
        <p:spPr>
          <a:xfrm>
            <a:off x="7650780" y="252113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Carbon Stock (Kg/m</a:t>
            </a:r>
            <a:r>
              <a:rPr lang="en-US" b="1" baseline="30000" dirty="0">
                <a:solidFill>
                  <a:schemeClr val="tx1">
                    <a:lumMod val="75000"/>
                    <a:lumOff val="25000"/>
                  </a:schemeClr>
                </a:solidFill>
                <a:latin typeface="Century Gothic"/>
              </a:rPr>
              <a:t>2</a:t>
            </a:r>
            <a:r>
              <a:rPr lang="en-US" b="1" dirty="0">
                <a:solidFill>
                  <a:schemeClr val="tx1">
                    <a:lumMod val="75000"/>
                    <a:lumOff val="25000"/>
                  </a:schemeClr>
                </a:solidFill>
                <a:latin typeface="Century Gothic"/>
              </a:rPr>
              <a:t>)</a:t>
            </a:r>
          </a:p>
        </p:txBody>
      </p:sp>
      <p:sp>
        <p:nvSpPr>
          <p:cNvPr id="17" name="TextBox 16">
            <a:extLst>
              <a:ext uri="{FF2B5EF4-FFF2-40B4-BE49-F238E27FC236}">
                <a16:creationId xmlns:a16="http://schemas.microsoft.com/office/drawing/2014/main" id="{D6CD5C7B-A781-45FF-A732-64F1B3380ED7}"/>
              </a:ext>
            </a:extLst>
          </p:cNvPr>
          <p:cNvSpPr txBox="1"/>
          <p:nvPr/>
        </p:nvSpPr>
        <p:spPr>
          <a:xfrm>
            <a:off x="8332570" y="4455850"/>
            <a:ext cx="18288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Low</a:t>
            </a:r>
          </a:p>
        </p:txBody>
      </p:sp>
      <p:sp>
        <p:nvSpPr>
          <p:cNvPr id="10" name="TextBox 9">
            <a:extLst>
              <a:ext uri="{FF2B5EF4-FFF2-40B4-BE49-F238E27FC236}">
                <a16:creationId xmlns:a16="http://schemas.microsoft.com/office/drawing/2014/main" id="{371D3FC3-AA6A-415A-89AE-AB57FCB371FF}"/>
              </a:ext>
            </a:extLst>
          </p:cNvPr>
          <p:cNvSpPr txBox="1"/>
          <p:nvPr/>
        </p:nvSpPr>
        <p:spPr>
          <a:xfrm>
            <a:off x="421191" y="6348505"/>
            <a:ext cx="7013919" cy="207749"/>
          </a:xfrm>
          <a:prstGeom prst="rect">
            <a:avLst/>
          </a:prstGeom>
          <a:noFill/>
        </p:spPr>
        <p:txBody>
          <a:bodyPr wrap="square">
            <a:spAutoFit/>
          </a:bodyPr>
          <a:lstStyle/>
          <a:p>
            <a:pPr algn="r"/>
            <a:r>
              <a:rPr lang="en-US" sz="750" b="0" i="0" dirty="0">
                <a:solidFill>
                  <a:schemeClr val="bg1">
                    <a:lumMod val="95000"/>
                  </a:schemeClr>
                </a:solidFill>
                <a:effectLst/>
                <a:latin typeface="Century Gothic" panose="020B0502020202020204" pitchFamily="34" charset="0"/>
              </a:rPr>
              <a:t>Sources: Esri, DigitalGlobe, </a:t>
            </a:r>
            <a:r>
              <a:rPr lang="en-US" sz="750" b="0" i="0" dirty="0" err="1">
                <a:solidFill>
                  <a:schemeClr val="bg1">
                    <a:lumMod val="95000"/>
                  </a:schemeClr>
                </a:solidFill>
                <a:effectLst/>
                <a:latin typeface="Century Gothic" panose="020B0502020202020204" pitchFamily="34" charset="0"/>
              </a:rPr>
              <a:t>GeoEye</a:t>
            </a:r>
            <a:r>
              <a:rPr lang="en-US" sz="750" b="0" i="0" dirty="0">
                <a:solidFill>
                  <a:schemeClr val="bg1">
                    <a:lumMod val="95000"/>
                  </a:schemeClr>
                </a:solidFill>
                <a:effectLst/>
                <a:latin typeface="Century Gothic" panose="020B0502020202020204" pitchFamily="34" charset="0"/>
              </a:rPr>
              <a:t>, i-cubed, USDA FSA, USGS, AEX, </a:t>
            </a:r>
            <a:r>
              <a:rPr lang="en-US" sz="750" b="0" i="0" dirty="0" err="1">
                <a:solidFill>
                  <a:schemeClr val="bg1">
                    <a:lumMod val="95000"/>
                  </a:schemeClr>
                </a:solidFill>
                <a:effectLst/>
                <a:latin typeface="Century Gothic" panose="020B0502020202020204" pitchFamily="34" charset="0"/>
              </a:rPr>
              <a:t>Getmapping</a:t>
            </a:r>
            <a:r>
              <a:rPr lang="en-US" sz="750" b="0" i="0" dirty="0">
                <a:solidFill>
                  <a:schemeClr val="bg1">
                    <a:lumMod val="95000"/>
                  </a:schemeClr>
                </a:solidFill>
                <a:effectLst/>
                <a:latin typeface="Century Gothic" panose="020B0502020202020204" pitchFamily="34" charset="0"/>
              </a:rPr>
              <a:t>, </a:t>
            </a:r>
            <a:r>
              <a:rPr lang="en-US" sz="750" b="0" i="0" dirty="0" err="1">
                <a:solidFill>
                  <a:schemeClr val="bg1">
                    <a:lumMod val="95000"/>
                  </a:schemeClr>
                </a:solidFill>
                <a:effectLst/>
                <a:latin typeface="Century Gothic" panose="020B0502020202020204" pitchFamily="34" charset="0"/>
              </a:rPr>
              <a:t>Aerogrid</a:t>
            </a:r>
            <a:r>
              <a:rPr lang="en-US" sz="750" b="0" i="0" dirty="0">
                <a:solidFill>
                  <a:schemeClr val="bg1">
                    <a:lumMod val="95000"/>
                  </a:schemeClr>
                </a:solidFill>
                <a:effectLst/>
                <a:latin typeface="Century Gothic" panose="020B0502020202020204" pitchFamily="34" charset="0"/>
              </a:rPr>
              <a:t>, IGN, IGP, </a:t>
            </a:r>
            <a:r>
              <a:rPr lang="en-US" sz="750" b="0" i="0" dirty="0" err="1">
                <a:solidFill>
                  <a:schemeClr val="bg1">
                    <a:lumMod val="95000"/>
                  </a:schemeClr>
                </a:solidFill>
                <a:effectLst/>
                <a:latin typeface="Century Gothic" panose="020B0502020202020204" pitchFamily="34" charset="0"/>
              </a:rPr>
              <a:t>swisstopo</a:t>
            </a:r>
            <a:r>
              <a:rPr lang="en-US" sz="750" b="0" i="0" dirty="0">
                <a:solidFill>
                  <a:schemeClr val="bg1">
                    <a:lumMod val="95000"/>
                  </a:schemeClr>
                </a:solidFill>
                <a:effectLst/>
                <a:latin typeface="Century Gothic" panose="020B0502020202020204" pitchFamily="34" charset="0"/>
              </a:rPr>
              <a:t>, and the GIS User Community</a:t>
            </a:r>
            <a:endParaRPr lang="en-US" sz="750" dirty="0">
              <a:solidFill>
                <a:schemeClr val="bg1">
                  <a:lumMod val="95000"/>
                </a:schemeClr>
              </a:solidFill>
              <a:latin typeface="Century Gothic" panose="020B0502020202020204" pitchFamily="34" charset="0"/>
            </a:endParaRPr>
          </a:p>
        </p:txBody>
      </p:sp>
    </p:spTree>
    <p:extLst>
      <p:ext uri="{BB962C8B-B14F-4D97-AF65-F5344CB8AC3E}">
        <p14:creationId xmlns:p14="http://schemas.microsoft.com/office/powerpoint/2010/main" val="2341720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ASSESSING AGE ACCURACY</a:t>
            </a:r>
          </a:p>
        </p:txBody>
      </p:sp>
      <p:sp>
        <p:nvSpPr>
          <p:cNvPr id="15" name="TextBox 14"/>
          <p:cNvSpPr txBox="1"/>
          <p:nvPr/>
        </p:nvSpPr>
        <p:spPr>
          <a:xfrm>
            <a:off x="3380278" y="5824289"/>
            <a:ext cx="184731" cy="338554"/>
          </a:xfrm>
          <a:prstGeom prst="rect">
            <a:avLst/>
          </a:prstGeom>
          <a:noFill/>
        </p:spPr>
        <p:txBody>
          <a:bodyPr wrap="none" lIns="91440" tIns="45720" rIns="91440" bIns="45720" rtlCol="0" anchor="t">
            <a:spAutoFit/>
          </a:bodyPr>
          <a:lstStyle/>
          <a:p>
            <a:pPr>
              <a:buClr>
                <a:srgbClr val="CF703B"/>
              </a:buClr>
            </a:pPr>
            <a:endParaRPr lang="en-US" sz="1600">
              <a:solidFill>
                <a:schemeClr val="tx1">
                  <a:lumMod val="75000"/>
                  <a:lumOff val="25000"/>
                </a:schemeClr>
              </a:solidFill>
              <a:latin typeface="Century Gothic" panose="020F0302020204030204"/>
            </a:endParaRPr>
          </a:p>
        </p:txBody>
      </p:sp>
      <p:sp>
        <p:nvSpPr>
          <p:cNvPr id="11" name="TextBox 10">
            <a:extLst>
              <a:ext uri="{FF2B5EF4-FFF2-40B4-BE49-F238E27FC236}">
                <a16:creationId xmlns:a16="http://schemas.microsoft.com/office/drawing/2014/main" id="{A7F02F97-81D2-41EC-BFAD-95DBE5C468D6}"/>
              </a:ext>
            </a:extLst>
          </p:cNvPr>
          <p:cNvSpPr txBox="1"/>
          <p:nvPr/>
        </p:nvSpPr>
        <p:spPr>
          <a:xfrm>
            <a:off x="48280" y="1789751"/>
            <a:ext cx="11940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Century Gothic"/>
                <a:cs typeface="Calibri"/>
              </a:rPr>
              <a:t>                        </a:t>
            </a:r>
            <a:r>
              <a:rPr lang="en-US" sz="1200" b="1" dirty="0">
                <a:solidFill>
                  <a:schemeClr val="tx1">
                    <a:lumMod val="75000"/>
                    <a:lumOff val="25000"/>
                  </a:schemeClr>
                </a:solidFill>
                <a:latin typeface="Century Gothic"/>
                <a:cs typeface="Calibri"/>
              </a:rPr>
              <a:t>       </a:t>
            </a:r>
            <a:r>
              <a:rPr lang="en-US" b="1" dirty="0">
                <a:solidFill>
                  <a:schemeClr val="tx1">
                    <a:lumMod val="75000"/>
                    <a:lumOff val="25000"/>
                  </a:schemeClr>
                </a:solidFill>
                <a:latin typeface="Century Gothic"/>
                <a:cs typeface="Calibri"/>
              </a:rPr>
              <a:t>2003                        </a:t>
            </a:r>
            <a:r>
              <a:rPr lang="en-US" sz="1200" b="1" dirty="0">
                <a:solidFill>
                  <a:schemeClr val="tx1">
                    <a:lumMod val="75000"/>
                    <a:lumOff val="25000"/>
                  </a:schemeClr>
                </a:solidFill>
                <a:latin typeface="Century Gothic"/>
                <a:cs typeface="Calibri"/>
              </a:rPr>
              <a:t>                                                     </a:t>
            </a:r>
            <a:r>
              <a:rPr lang="en-US" b="1" dirty="0">
                <a:solidFill>
                  <a:schemeClr val="tx1">
                    <a:lumMod val="75000"/>
                    <a:lumOff val="25000"/>
                  </a:schemeClr>
                </a:solidFill>
                <a:latin typeface="Century Gothic"/>
                <a:cs typeface="Calibri"/>
              </a:rPr>
              <a:t>2013 </a:t>
            </a:r>
            <a:r>
              <a:rPr lang="en-US" sz="1200" b="1" dirty="0">
                <a:solidFill>
                  <a:schemeClr val="tx1">
                    <a:lumMod val="75000"/>
                    <a:lumOff val="25000"/>
                  </a:schemeClr>
                </a:solidFill>
                <a:latin typeface="Century Gothic"/>
                <a:cs typeface="Calibri"/>
              </a:rPr>
              <a:t>                                                         </a:t>
            </a:r>
            <a:r>
              <a:rPr lang="en-US" b="1" dirty="0">
                <a:solidFill>
                  <a:schemeClr val="tx1">
                    <a:lumMod val="75000"/>
                    <a:lumOff val="25000"/>
                  </a:schemeClr>
                </a:solidFill>
                <a:latin typeface="Century Gothic"/>
                <a:cs typeface="Calibri"/>
              </a:rPr>
              <a:t>   2016 = planting year</a:t>
            </a:r>
          </a:p>
        </p:txBody>
      </p:sp>
      <p:pic>
        <p:nvPicPr>
          <p:cNvPr id="5" name="Picture 5" descr="A picture containing text&#10;&#10;Description automatically generated">
            <a:extLst>
              <a:ext uri="{FF2B5EF4-FFF2-40B4-BE49-F238E27FC236}">
                <a16:creationId xmlns:a16="http://schemas.microsoft.com/office/drawing/2014/main" id="{3B4AE645-CD4F-4753-8765-D97CED607125}"/>
              </a:ext>
            </a:extLst>
          </p:cNvPr>
          <p:cNvPicPr>
            <a:picLocks noChangeAspect="1"/>
          </p:cNvPicPr>
          <p:nvPr/>
        </p:nvPicPr>
        <p:blipFill>
          <a:blip r:embed="rId3"/>
          <a:stretch>
            <a:fillRect/>
          </a:stretch>
        </p:blipFill>
        <p:spPr>
          <a:xfrm>
            <a:off x="224924" y="2216085"/>
            <a:ext cx="3721100" cy="2557127"/>
          </a:xfrm>
          <a:prstGeom prst="rect">
            <a:avLst/>
          </a:prstGeom>
          <a:ln>
            <a:solidFill>
              <a:schemeClr val="tx1"/>
            </a:solidFill>
          </a:ln>
        </p:spPr>
      </p:pic>
      <p:pic>
        <p:nvPicPr>
          <p:cNvPr id="6" name="Picture 6" descr="A picture containing text&#10;&#10;Description automatically generated">
            <a:extLst>
              <a:ext uri="{FF2B5EF4-FFF2-40B4-BE49-F238E27FC236}">
                <a16:creationId xmlns:a16="http://schemas.microsoft.com/office/drawing/2014/main" id="{AB476540-8E8D-4706-BF99-089E5974A2FF}"/>
              </a:ext>
            </a:extLst>
          </p:cNvPr>
          <p:cNvPicPr>
            <a:picLocks noChangeAspect="1"/>
          </p:cNvPicPr>
          <p:nvPr/>
        </p:nvPicPr>
        <p:blipFill>
          <a:blip r:embed="rId4"/>
          <a:stretch>
            <a:fillRect/>
          </a:stretch>
        </p:blipFill>
        <p:spPr>
          <a:xfrm>
            <a:off x="4235043" y="2218599"/>
            <a:ext cx="3683000" cy="2549539"/>
          </a:xfrm>
          <a:prstGeom prst="rect">
            <a:avLst/>
          </a:prstGeom>
          <a:ln>
            <a:solidFill>
              <a:schemeClr val="tx1"/>
            </a:solidFill>
          </a:ln>
        </p:spPr>
      </p:pic>
      <p:pic>
        <p:nvPicPr>
          <p:cNvPr id="7" name="Picture 9" descr="A picture containing text&#10;&#10;Description automatically generated">
            <a:extLst>
              <a:ext uri="{FF2B5EF4-FFF2-40B4-BE49-F238E27FC236}">
                <a16:creationId xmlns:a16="http://schemas.microsoft.com/office/drawing/2014/main" id="{B5B2BD1B-12BF-4CB7-8D93-7C04227D8B1E}"/>
              </a:ext>
            </a:extLst>
          </p:cNvPr>
          <p:cNvPicPr>
            <a:picLocks noChangeAspect="1"/>
          </p:cNvPicPr>
          <p:nvPr/>
        </p:nvPicPr>
        <p:blipFill>
          <a:blip r:embed="rId5"/>
          <a:stretch>
            <a:fillRect/>
          </a:stretch>
        </p:blipFill>
        <p:spPr>
          <a:xfrm>
            <a:off x="8195585" y="2217065"/>
            <a:ext cx="3683000" cy="2554574"/>
          </a:xfrm>
          <a:prstGeom prst="rect">
            <a:avLst/>
          </a:prstGeom>
          <a:ln>
            <a:solidFill>
              <a:schemeClr val="tx1"/>
            </a:solidFill>
          </a:ln>
        </p:spPr>
      </p:pic>
      <p:sp>
        <p:nvSpPr>
          <p:cNvPr id="4" name="TextBox 3">
            <a:extLst>
              <a:ext uri="{FF2B5EF4-FFF2-40B4-BE49-F238E27FC236}">
                <a16:creationId xmlns:a16="http://schemas.microsoft.com/office/drawing/2014/main" id="{DF482B2C-D74E-AE89-F1A2-85344E72A967}"/>
              </a:ext>
            </a:extLst>
          </p:cNvPr>
          <p:cNvSpPr txBox="1"/>
          <p:nvPr/>
        </p:nvSpPr>
        <p:spPr>
          <a:xfrm>
            <a:off x="4724400" y="393491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13" name="TextBox 1">
            <a:extLst>
              <a:ext uri="{FF2B5EF4-FFF2-40B4-BE49-F238E27FC236}">
                <a16:creationId xmlns:a16="http://schemas.microsoft.com/office/drawing/2014/main" id="{2CB45EA9-4B6E-64E2-41B4-DAF3160CCD5B}"/>
              </a:ext>
            </a:extLst>
          </p:cNvPr>
          <p:cNvSpPr txBox="1"/>
          <p:nvPr/>
        </p:nvSpPr>
        <p:spPr>
          <a:xfrm>
            <a:off x="9681076" y="4725443"/>
            <a:ext cx="228600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50" dirty="0">
                <a:solidFill>
                  <a:schemeClr val="tx1">
                    <a:lumMod val="75000"/>
                    <a:lumOff val="25000"/>
                  </a:schemeClr>
                </a:solidFill>
                <a:latin typeface="Century Gothic"/>
                <a:ea typeface="+mn-lt"/>
                <a:cs typeface="+mn-lt"/>
              </a:rPr>
              <a:t>Map data credit:  USDA, NAIP</a:t>
            </a:r>
            <a:endParaRPr lang="en-US" sz="105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889002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F0302020204030204"/>
              </a:rPr>
              <a:t>ERRORS AND UNCERTAINTIES</a:t>
            </a:r>
          </a:p>
        </p:txBody>
      </p:sp>
      <p:sp>
        <p:nvSpPr>
          <p:cNvPr id="10" name="Text Placeholder 3"/>
          <p:cNvSpPr txBox="1">
            <a:spLocks/>
          </p:cNvSpPr>
          <p:nvPr/>
        </p:nvSpPr>
        <p:spPr>
          <a:xfrm>
            <a:off x="513028" y="1863386"/>
            <a:ext cx="5714351" cy="274837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CF703B"/>
              </a:buClr>
              <a:buFont typeface="Webdings" panose="05030102010509060703" pitchFamily="18" charset="2"/>
              <a:buChar char=""/>
            </a:pPr>
            <a:r>
              <a:rPr lang="en-US" sz="2200" dirty="0">
                <a:solidFill>
                  <a:schemeClr val="tx1">
                    <a:lumMod val="75000"/>
                    <a:lumOff val="25000"/>
                  </a:schemeClr>
                </a:solidFill>
                <a:latin typeface="Century Gothic" panose="020F0302020204030204"/>
              </a:rPr>
              <a:t>Accuracy is largely dependent on CDL data</a:t>
            </a:r>
            <a:endParaRPr lang="en-US" sz="2200" dirty="0">
              <a:solidFill>
                <a:schemeClr val="tx1">
                  <a:lumMod val="75000"/>
                  <a:lumOff val="25000"/>
                </a:schemeClr>
              </a:solidFill>
              <a:latin typeface="Calibri" panose="020F0502020204030204"/>
              <a:cs typeface="Calibri" panose="020F0502020204030204"/>
            </a:endParaRPr>
          </a:p>
          <a:p>
            <a:pPr marL="342900" indent="-342900">
              <a:lnSpc>
                <a:spcPct val="100000"/>
              </a:lnSpc>
              <a:spcAft>
                <a:spcPts val="600"/>
              </a:spcAft>
              <a:buClr>
                <a:srgbClr val="CF703B"/>
              </a:buClr>
              <a:buFont typeface="Webdings" panose="05030102010509060703" pitchFamily="18" charset="2"/>
              <a:buChar char=""/>
            </a:pPr>
            <a:r>
              <a:rPr lang="en-US" sz="2200" dirty="0">
                <a:solidFill>
                  <a:schemeClr val="tx1">
                    <a:lumMod val="75000"/>
                    <a:lumOff val="25000"/>
                  </a:schemeClr>
                </a:solidFill>
                <a:latin typeface="Century Gothic" panose="020F0302020204030204"/>
              </a:rPr>
              <a:t>GEE Tool can't estimate tree ages older than 38 years</a:t>
            </a:r>
          </a:p>
          <a:p>
            <a:pPr marL="342900" indent="-342900">
              <a:lnSpc>
                <a:spcPct val="100000"/>
              </a:lnSpc>
              <a:spcAft>
                <a:spcPts val="600"/>
              </a:spcAft>
              <a:buClr>
                <a:srgbClr val="CF703B"/>
              </a:buClr>
              <a:buFont typeface="Webdings" panose="05030102010509060703" pitchFamily="18" charset="2"/>
              <a:buChar char=""/>
            </a:pPr>
            <a:r>
              <a:rPr lang="en-US" sz="2200" dirty="0">
                <a:solidFill>
                  <a:schemeClr val="tx1">
                    <a:lumMod val="75000"/>
                    <a:lumOff val="25000"/>
                  </a:schemeClr>
                </a:solidFill>
                <a:latin typeface="Century Gothic" panose="020F0302020204030204"/>
              </a:rPr>
              <a:t>Barren soil may be present before orchards were planted </a:t>
            </a:r>
          </a:p>
        </p:txBody>
      </p:sp>
      <p:sp>
        <p:nvSpPr>
          <p:cNvPr id="3" name="TextBox 2">
            <a:extLst>
              <a:ext uri="{FF2B5EF4-FFF2-40B4-BE49-F238E27FC236}">
                <a16:creationId xmlns:a16="http://schemas.microsoft.com/office/drawing/2014/main" id="{1B311B89-1282-43FD-90DD-91A6D327ABC0}"/>
              </a:ext>
            </a:extLst>
          </p:cNvPr>
          <p:cNvSpPr txBox="1"/>
          <p:nvPr/>
        </p:nvSpPr>
        <p:spPr>
          <a:xfrm>
            <a:off x="8423442" y="5207304"/>
            <a:ext cx="308566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Image Credit: Nicholas D.</a:t>
            </a:r>
          </a:p>
        </p:txBody>
      </p:sp>
      <p:pic>
        <p:nvPicPr>
          <p:cNvPr id="5" name="Picture 4">
            <a:extLst>
              <a:ext uri="{FF2B5EF4-FFF2-40B4-BE49-F238E27FC236}">
                <a16:creationId xmlns:a16="http://schemas.microsoft.com/office/drawing/2014/main" id="{A9D3850D-0058-4AD4-8ACD-CFF2ED305B01}"/>
              </a:ext>
            </a:extLst>
          </p:cNvPr>
          <p:cNvPicPr>
            <a:picLocks noChangeAspect="1"/>
          </p:cNvPicPr>
          <p:nvPr/>
        </p:nvPicPr>
        <p:blipFill>
          <a:blip r:embed="rId3"/>
          <a:stretch>
            <a:fillRect/>
          </a:stretch>
        </p:blipFill>
        <p:spPr>
          <a:xfrm>
            <a:off x="6096000" y="1641144"/>
            <a:ext cx="5413103" cy="3566160"/>
          </a:xfrm>
          <a:prstGeom prst="rect">
            <a:avLst/>
          </a:prstGeom>
          <a:ln w="9525">
            <a:solidFill>
              <a:schemeClr val="tx1"/>
            </a:solidFill>
          </a:ln>
        </p:spPr>
      </p:pic>
    </p:spTree>
    <p:extLst>
      <p:ext uri="{BB962C8B-B14F-4D97-AF65-F5344CB8AC3E}">
        <p14:creationId xmlns:p14="http://schemas.microsoft.com/office/powerpoint/2010/main" val="1203975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CONCLUSIONS</a:t>
            </a:r>
          </a:p>
        </p:txBody>
      </p:sp>
      <p:sp>
        <p:nvSpPr>
          <p:cNvPr id="10" name="Text Placeholder 3"/>
          <p:cNvSpPr txBox="1">
            <a:spLocks/>
          </p:cNvSpPr>
          <p:nvPr/>
        </p:nvSpPr>
        <p:spPr>
          <a:xfrm>
            <a:off x="513028" y="1147769"/>
            <a:ext cx="6513444"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CF703B"/>
              </a:buClr>
              <a:buFont typeface="Webdings" panose="05030102010509060703" pitchFamily="18" charset="2"/>
              <a:buChar char=""/>
            </a:pPr>
            <a:r>
              <a:rPr lang="en-US" sz="2200" dirty="0">
                <a:solidFill>
                  <a:schemeClr val="tx1">
                    <a:lumMod val="75000"/>
                    <a:lumOff val="25000"/>
                  </a:schemeClr>
                </a:solidFill>
                <a:latin typeface="Century Gothic"/>
                <a:cs typeface="Calibri"/>
              </a:rPr>
              <a:t>PAACET estimates and m</a:t>
            </a:r>
            <a:r>
              <a:rPr lang="en-US" sz="2200" dirty="0">
                <a:solidFill>
                  <a:schemeClr val="tx1">
                    <a:lumMod val="75000"/>
                    <a:lumOff val="25000"/>
                  </a:schemeClr>
                </a:solidFill>
                <a:latin typeface="Century Gothic"/>
                <a:ea typeface="+mn-lt"/>
                <a:cs typeface="+mn-lt"/>
              </a:rPr>
              <a:t>aps the differences in carbon stock across ages and crop types.</a:t>
            </a:r>
          </a:p>
          <a:p>
            <a:pPr marL="342900" indent="-342900">
              <a:lnSpc>
                <a:spcPct val="100000"/>
              </a:lnSpc>
              <a:spcAft>
                <a:spcPts val="600"/>
              </a:spcAft>
              <a:buClr>
                <a:srgbClr val="CF703B"/>
              </a:buClr>
              <a:buFont typeface="Webdings" panose="05030102010509060703" pitchFamily="18" charset="2"/>
              <a:buChar char=""/>
            </a:pPr>
            <a:r>
              <a:rPr lang="en-US" sz="2200" dirty="0">
                <a:solidFill>
                  <a:schemeClr val="tx1">
                    <a:lumMod val="75000"/>
                    <a:lumOff val="25000"/>
                  </a:schemeClr>
                </a:solidFill>
                <a:latin typeface="Century Gothic"/>
                <a:cs typeface="Calibri"/>
              </a:rPr>
              <a:t>PAACET can</a:t>
            </a:r>
            <a:r>
              <a:rPr lang="en-US" sz="2200" dirty="0">
                <a:solidFill>
                  <a:schemeClr val="tx1">
                    <a:lumMod val="75000"/>
                    <a:lumOff val="25000"/>
                  </a:schemeClr>
                </a:solidFill>
                <a:latin typeface="Century Gothic"/>
                <a:ea typeface="+mn-lt"/>
                <a:cs typeface="+mn-lt"/>
              </a:rPr>
              <a:t> detect the planting years for most orchards and vineyards. However, there are still many pixels with undetected planting years.</a:t>
            </a:r>
          </a:p>
          <a:p>
            <a:pPr marL="342900" indent="-342900">
              <a:lnSpc>
                <a:spcPct val="100000"/>
              </a:lnSpc>
              <a:spcAft>
                <a:spcPts val="600"/>
              </a:spcAft>
              <a:buClr>
                <a:srgbClr val="CF703B"/>
              </a:buClr>
              <a:buFont typeface="Webdings" panose="05030102010509060703" pitchFamily="18" charset="2"/>
              <a:buChar char=""/>
            </a:pPr>
            <a:r>
              <a:rPr lang="en-US" sz="2200" dirty="0">
                <a:solidFill>
                  <a:schemeClr val="tx1">
                    <a:lumMod val="75000"/>
                    <a:lumOff val="25000"/>
                  </a:schemeClr>
                </a:solidFill>
                <a:latin typeface="Century Gothic"/>
                <a:cs typeface="Calibri"/>
              </a:rPr>
              <a:t>This tool </a:t>
            </a:r>
            <a:r>
              <a:rPr lang="en-US" sz="2200" dirty="0">
                <a:solidFill>
                  <a:schemeClr val="tx1">
                    <a:lumMod val="75000"/>
                    <a:lumOff val="25000"/>
                  </a:schemeClr>
                </a:solidFill>
                <a:latin typeface="Century Gothic"/>
                <a:ea typeface="+mn-lt"/>
                <a:cs typeface="+mn-lt"/>
              </a:rPr>
              <a:t>will enhance the accuracy of CARB’s natural and working lands carbon inventory estimates by using annually updated data.</a:t>
            </a:r>
          </a:p>
          <a:p>
            <a:pPr marL="0" indent="0">
              <a:lnSpc>
                <a:spcPct val="100000"/>
              </a:lnSpc>
              <a:spcAft>
                <a:spcPts val="600"/>
              </a:spcAft>
              <a:buClr>
                <a:srgbClr val="CF703B"/>
              </a:buClr>
              <a:buNone/>
            </a:pPr>
            <a:endParaRPr lang="en-US" sz="2200" dirty="0">
              <a:latin typeface="Century Gothic"/>
              <a:cs typeface="Calibri"/>
            </a:endParaRPr>
          </a:p>
          <a:p>
            <a:pPr marL="342900" indent="-342900">
              <a:lnSpc>
                <a:spcPct val="100000"/>
              </a:lnSpc>
              <a:spcAft>
                <a:spcPts val="600"/>
              </a:spcAft>
              <a:buClr>
                <a:srgbClr val="CF703B"/>
              </a:buClr>
              <a:buFont typeface="Webdings" panose="05030102010509060703" pitchFamily="18" charset="2"/>
              <a:buChar char=""/>
            </a:pPr>
            <a:endParaRPr lang="en-US" sz="2200"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sz="2200" dirty="0">
              <a:solidFill>
                <a:schemeClr val="tx1">
                  <a:lumMod val="75000"/>
                  <a:lumOff val="25000"/>
                </a:schemeClr>
              </a:solidFill>
              <a:latin typeface="Century Gothic" panose="020F0302020204030204"/>
            </a:endParaRPr>
          </a:p>
        </p:txBody>
      </p:sp>
      <p:sp>
        <p:nvSpPr>
          <p:cNvPr id="3" name="TextBox 2">
            <a:extLst>
              <a:ext uri="{FF2B5EF4-FFF2-40B4-BE49-F238E27FC236}">
                <a16:creationId xmlns:a16="http://schemas.microsoft.com/office/drawing/2014/main" id="{4E4DBD94-6BF3-45A8-AD63-24F6090C04F5}"/>
              </a:ext>
            </a:extLst>
          </p:cNvPr>
          <p:cNvSpPr txBox="1"/>
          <p:nvPr/>
        </p:nvSpPr>
        <p:spPr>
          <a:xfrm>
            <a:off x="7844287" y="4757866"/>
            <a:ext cx="419531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Image Credit: USDA</a:t>
            </a:r>
          </a:p>
        </p:txBody>
      </p:sp>
      <p:pic>
        <p:nvPicPr>
          <p:cNvPr id="4" name="Picture 4" descr="A picture containing tree, person, outdoor, standing&#10;&#10;Description automatically generated">
            <a:extLst>
              <a:ext uri="{FF2B5EF4-FFF2-40B4-BE49-F238E27FC236}">
                <a16:creationId xmlns:a16="http://schemas.microsoft.com/office/drawing/2014/main" id="{FC42CCBE-815D-415C-B8A6-CC4A5BC4979F}"/>
              </a:ext>
            </a:extLst>
          </p:cNvPr>
          <p:cNvPicPr>
            <a:picLocks noChangeAspect="1"/>
          </p:cNvPicPr>
          <p:nvPr/>
        </p:nvPicPr>
        <p:blipFill>
          <a:blip r:embed="rId3"/>
          <a:stretch>
            <a:fillRect/>
          </a:stretch>
        </p:blipFill>
        <p:spPr>
          <a:xfrm>
            <a:off x="7255547" y="1661993"/>
            <a:ext cx="4726543" cy="3095873"/>
          </a:xfrm>
          <a:prstGeom prst="rect">
            <a:avLst/>
          </a:prstGeom>
          <a:ln>
            <a:solidFill>
              <a:schemeClr val="tx1"/>
            </a:solidFill>
          </a:ln>
        </p:spPr>
      </p:pic>
    </p:spTree>
    <p:extLst>
      <p:ext uri="{BB962C8B-B14F-4D97-AF65-F5344CB8AC3E}">
        <p14:creationId xmlns:p14="http://schemas.microsoft.com/office/powerpoint/2010/main" val="2339198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FUTURE WORK</a:t>
            </a:r>
          </a:p>
        </p:txBody>
      </p:sp>
      <p:sp>
        <p:nvSpPr>
          <p:cNvPr id="10" name="Text Placeholder 3"/>
          <p:cNvSpPr txBox="1">
            <a:spLocks/>
          </p:cNvSpPr>
          <p:nvPr/>
        </p:nvSpPr>
        <p:spPr>
          <a:xfrm>
            <a:off x="359044" y="1280814"/>
            <a:ext cx="6341392" cy="4748369"/>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CF703B"/>
              </a:buClr>
              <a:buFont typeface="Webdings" panose="05030102010509060703" pitchFamily="18" charset="2"/>
              <a:buChar char=""/>
            </a:pPr>
            <a:r>
              <a:rPr lang="en-US" sz="2400">
                <a:solidFill>
                  <a:schemeClr val="tx1">
                    <a:lumMod val="75000"/>
                    <a:lumOff val="25000"/>
                  </a:schemeClr>
                </a:solidFill>
                <a:latin typeface="Century Gothic" panose="020F0302020204030204"/>
              </a:rPr>
              <a:t>Methods may be applied to other land cover varieties within California and to other states</a:t>
            </a:r>
          </a:p>
          <a:p>
            <a:pPr marL="800100" lvl="1">
              <a:lnSpc>
                <a:spcPct val="100000"/>
              </a:lnSpc>
              <a:spcAft>
                <a:spcPts val="600"/>
              </a:spcAft>
              <a:buClr>
                <a:srgbClr val="CF703B"/>
              </a:buClr>
              <a:buFont typeface="Webdings" panose="05030102010509060703" pitchFamily="18" charset="2"/>
              <a:buChar char=""/>
            </a:pPr>
            <a:r>
              <a:rPr lang="en-US" sz="2000">
                <a:solidFill>
                  <a:schemeClr val="tx1">
                    <a:lumMod val="75000"/>
                    <a:lumOff val="25000"/>
                  </a:schemeClr>
                </a:solidFill>
                <a:latin typeface="Century Gothic" panose="020F0302020204030204"/>
              </a:rPr>
              <a:t>Tool can also be applied to CARB's soil organic carbon and fertilizer inventories </a:t>
            </a:r>
          </a:p>
          <a:p>
            <a:pPr marL="342900" indent="-342900">
              <a:lnSpc>
                <a:spcPct val="100000"/>
              </a:lnSpc>
              <a:spcAft>
                <a:spcPts val="600"/>
              </a:spcAft>
              <a:buClr>
                <a:srgbClr val="CF703B"/>
              </a:buClr>
              <a:buFont typeface="Webdings" panose="05030102010509060703" pitchFamily="18" charset="2"/>
              <a:buChar char=""/>
            </a:pPr>
            <a:r>
              <a:rPr lang="en-US" sz="2400">
                <a:solidFill>
                  <a:schemeClr val="tx1">
                    <a:lumMod val="75000"/>
                    <a:lumOff val="25000"/>
                  </a:schemeClr>
                </a:solidFill>
                <a:latin typeface="Century Gothic" panose="020F0302020204030204"/>
              </a:rPr>
              <a:t>Lidar data may improve carbon estimates</a:t>
            </a:r>
          </a:p>
          <a:p>
            <a:pPr marL="342900" indent="-342900">
              <a:lnSpc>
                <a:spcPct val="100000"/>
              </a:lnSpc>
              <a:spcAft>
                <a:spcPts val="600"/>
              </a:spcAft>
              <a:buClr>
                <a:srgbClr val="CF703B"/>
              </a:buClr>
              <a:buFont typeface="Webdings" panose="05030102010509060703" pitchFamily="18" charset="2"/>
              <a:buChar char=""/>
            </a:pPr>
            <a:r>
              <a:rPr lang="en-US" sz="2400">
                <a:solidFill>
                  <a:schemeClr val="tx1">
                    <a:lumMod val="75000"/>
                    <a:lumOff val="25000"/>
                  </a:schemeClr>
                </a:solidFill>
                <a:latin typeface="Century Gothic" panose="020F0302020204030204"/>
              </a:rPr>
              <a:t>Updated orchard block data may be incorporated when available </a:t>
            </a:r>
          </a:p>
          <a:p>
            <a:pPr marL="342900" indent="-342900">
              <a:lnSpc>
                <a:spcPct val="100000"/>
              </a:lnSpc>
              <a:spcAft>
                <a:spcPts val="600"/>
              </a:spcAft>
              <a:buClr>
                <a:srgbClr val="CF703B"/>
              </a:buClr>
              <a:buFont typeface="Webdings" panose="05030102010509060703" pitchFamily="18" charset="2"/>
              <a:buChar char=""/>
            </a:pPr>
            <a:endParaRPr lang="en-US">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sp>
        <p:nvSpPr>
          <p:cNvPr id="3" name="TextBox 2">
            <a:extLst>
              <a:ext uri="{FF2B5EF4-FFF2-40B4-BE49-F238E27FC236}">
                <a16:creationId xmlns:a16="http://schemas.microsoft.com/office/drawing/2014/main" id="{55A342DF-ABBD-4A2C-999C-C422475FEC63}"/>
              </a:ext>
            </a:extLst>
          </p:cNvPr>
          <p:cNvSpPr txBox="1"/>
          <p:nvPr/>
        </p:nvSpPr>
        <p:spPr>
          <a:xfrm>
            <a:off x="9089756" y="5063319"/>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cs typeface="Calibri"/>
              </a:rPr>
              <a:t>I</a:t>
            </a:r>
            <a:r>
              <a:rPr lang="en-US" sz="1050" dirty="0">
                <a:solidFill>
                  <a:schemeClr val="tx1">
                    <a:lumMod val="75000"/>
                    <a:lumOff val="25000"/>
                  </a:schemeClr>
                </a:solidFill>
                <a:latin typeface="Century Gothic"/>
                <a:cs typeface="Calibri"/>
              </a:rPr>
              <a:t>mage credit: Bruce Barnett</a:t>
            </a:r>
          </a:p>
        </p:txBody>
      </p:sp>
      <p:pic>
        <p:nvPicPr>
          <p:cNvPr id="4" name="Picture 4" descr="A picture containing grass, outdoor, green, building&#10;&#10;Description automatically generated">
            <a:extLst>
              <a:ext uri="{FF2B5EF4-FFF2-40B4-BE49-F238E27FC236}">
                <a16:creationId xmlns:a16="http://schemas.microsoft.com/office/drawing/2014/main" id="{61CA2ECA-B5CA-41C0-9A8A-0AB0C3585883}"/>
              </a:ext>
            </a:extLst>
          </p:cNvPr>
          <p:cNvPicPr>
            <a:picLocks noChangeAspect="1"/>
          </p:cNvPicPr>
          <p:nvPr/>
        </p:nvPicPr>
        <p:blipFill>
          <a:blip r:embed="rId3"/>
          <a:stretch>
            <a:fillRect/>
          </a:stretch>
        </p:blipFill>
        <p:spPr>
          <a:xfrm>
            <a:off x="6912592" y="1405414"/>
            <a:ext cx="4920364" cy="3657905"/>
          </a:xfrm>
          <a:prstGeom prst="rect">
            <a:avLst/>
          </a:prstGeom>
          <a:ln>
            <a:solidFill>
              <a:schemeClr val="tx1"/>
            </a:solidFill>
          </a:ln>
        </p:spPr>
      </p:pic>
    </p:spTree>
    <p:extLst>
      <p:ext uri="{BB962C8B-B14F-4D97-AF65-F5344CB8AC3E}">
        <p14:creationId xmlns:p14="http://schemas.microsoft.com/office/powerpoint/2010/main" val="4117046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defRPr/>
            </a:pPr>
            <a:r>
              <a:rPr lang="en-US" sz="2400" b="1" dirty="0">
                <a:solidFill>
                  <a:srgbClr val="CD7143"/>
                </a:solidFill>
                <a:latin typeface="Century Gothic"/>
              </a:rPr>
              <a:t>Project Partners</a:t>
            </a:r>
            <a:endParaRPr lang="en-US" sz="2400" b="1" dirty="0">
              <a:solidFill>
                <a:srgbClr val="CD7143"/>
              </a:solidFill>
            </a:endParaRPr>
          </a:p>
          <a:p>
            <a:pPr marL="1028700" lvl="1">
              <a:lnSpc>
                <a:spcPct val="100000"/>
              </a:lnSpc>
              <a:spcBef>
                <a:spcPts val="0"/>
              </a:spcBef>
              <a:spcAft>
                <a:spcPts val="600"/>
              </a:spcAft>
              <a:buClr>
                <a:srgbClr val="CF703B"/>
              </a:buClr>
              <a:buFont typeface="Webdings" panose="05030102010509060703" pitchFamily="18" charset="2"/>
              <a:buChar char="4"/>
              <a:defRPr/>
            </a:pPr>
            <a:r>
              <a:rPr lang="en-US" sz="1800" b="1" dirty="0">
                <a:solidFill>
                  <a:schemeClr val="tx1">
                    <a:lumMod val="75000"/>
                    <a:lumOff val="25000"/>
                  </a:schemeClr>
                </a:solidFill>
                <a:latin typeface="Century Gothic"/>
              </a:rPr>
              <a:t>California Air Resources Board</a:t>
            </a:r>
            <a:endParaRPr lang="en-US" sz="2800" b="1"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CF703B"/>
              </a:buClr>
              <a:buFont typeface="Webdings" panose="05030102010509060703" pitchFamily="18" charset="2"/>
              <a:buChar char="4"/>
              <a:defRPr/>
            </a:pPr>
            <a:r>
              <a:rPr lang="en-US" sz="2400" b="1" dirty="0">
                <a:solidFill>
                  <a:srgbClr val="CD7143"/>
                </a:solidFill>
                <a:latin typeface="Century Gothic"/>
              </a:rPr>
              <a:t>Science Advisors</a:t>
            </a:r>
            <a:endParaRPr lang="en-US" sz="2400" b="1" dirty="0">
              <a:solidFill>
                <a:srgbClr val="CD7143"/>
              </a:solidFill>
            </a:endParaRPr>
          </a:p>
          <a:p>
            <a:pPr marL="1028700" lvl="1">
              <a:lnSpc>
                <a:spcPct val="100000"/>
              </a:lnSpc>
              <a:spcBef>
                <a:spcPts val="0"/>
              </a:spcBef>
              <a:spcAft>
                <a:spcPts val="600"/>
              </a:spcAft>
              <a:buClr>
                <a:srgbClr val="CF703B"/>
              </a:buClr>
              <a:buFont typeface="Webdings" panose="05030102010509060703" pitchFamily="18" charset="2"/>
              <a:buChar char="4"/>
              <a:defRPr/>
            </a:pPr>
            <a:r>
              <a:rPr lang="en-US" sz="1800" b="1" dirty="0">
                <a:solidFill>
                  <a:schemeClr val="tx1">
                    <a:lumMod val="75000"/>
                    <a:lumOff val="25000"/>
                  </a:schemeClr>
                </a:solidFill>
                <a:latin typeface="Century Gothic"/>
              </a:rPr>
              <a:t>Dr. Juan Torres-Pérez</a:t>
            </a:r>
            <a:r>
              <a:rPr lang="en-US" sz="1800" dirty="0">
                <a:solidFill>
                  <a:schemeClr val="tx1">
                    <a:lumMod val="75000"/>
                    <a:lumOff val="25000"/>
                  </a:schemeClr>
                </a:solidFill>
                <a:latin typeface="Century Gothic"/>
              </a:rPr>
              <a:t> (DEVELOP Science Advisor, NASA ARC)</a:t>
            </a:r>
            <a:endParaRPr lang="en-US" sz="1800" b="1" dirty="0">
              <a:solidFill>
                <a:schemeClr val="tx1">
                  <a:lumMod val="75000"/>
                  <a:lumOff val="25000"/>
                </a:schemeClr>
              </a:solidFill>
              <a:latin typeface="Century Gothic"/>
            </a:endParaRPr>
          </a:p>
          <a:p>
            <a:pPr marL="1028700" lvl="1">
              <a:lnSpc>
                <a:spcPct val="100000"/>
              </a:lnSpc>
              <a:spcBef>
                <a:spcPts val="0"/>
              </a:spcBef>
              <a:spcAft>
                <a:spcPts val="600"/>
              </a:spcAft>
              <a:buClr>
                <a:srgbClr val="CF703B"/>
              </a:buClr>
              <a:buFont typeface="Webdings" panose="05030102010509060703" pitchFamily="18" charset="2"/>
              <a:buChar char="4"/>
              <a:defRPr/>
            </a:pPr>
            <a:r>
              <a:rPr lang="en-US" sz="1800" b="1" dirty="0">
                <a:solidFill>
                  <a:schemeClr val="tx1">
                    <a:lumMod val="75000"/>
                    <a:lumOff val="25000"/>
                  </a:schemeClr>
                </a:solidFill>
                <a:latin typeface="Century Gothic"/>
              </a:rPr>
              <a:t>Dr. Kenton Ross</a:t>
            </a:r>
            <a:r>
              <a:rPr lang="en-US" sz="1800" dirty="0">
                <a:solidFill>
                  <a:schemeClr val="tx1">
                    <a:lumMod val="75000"/>
                    <a:lumOff val="25000"/>
                  </a:schemeClr>
                </a:solidFill>
                <a:latin typeface="Century Gothic"/>
              </a:rPr>
              <a:t> (DEVELOP Lead Science Advisor, NASA LaRC)</a:t>
            </a:r>
          </a:p>
          <a:p>
            <a:pPr marL="342900" indent="-342900">
              <a:lnSpc>
                <a:spcPct val="100000"/>
              </a:lnSpc>
              <a:spcBef>
                <a:spcPts val="0"/>
              </a:spcBef>
              <a:spcAft>
                <a:spcPts val="600"/>
              </a:spcAft>
              <a:buClr>
                <a:srgbClr val="CF703B"/>
              </a:buClr>
              <a:buFont typeface="Webdings" panose="05030102010509060703" pitchFamily="18" charset="2"/>
              <a:buChar char="4"/>
              <a:defRPr/>
            </a:pPr>
            <a:r>
              <a:rPr lang="en-US" sz="2400" b="1" dirty="0">
                <a:solidFill>
                  <a:srgbClr val="CD7143"/>
                </a:solidFill>
                <a:latin typeface="Century Gothic"/>
              </a:rPr>
              <a:t>Additional thanks to: </a:t>
            </a:r>
            <a:endParaRPr lang="en-US" dirty="0"/>
          </a:p>
          <a:p>
            <a:pPr marL="1028700" lvl="1" indent="-285750">
              <a:lnSpc>
                <a:spcPct val="100000"/>
              </a:lnSpc>
              <a:spcBef>
                <a:spcPts val="0"/>
              </a:spcBef>
              <a:spcAft>
                <a:spcPts val="600"/>
              </a:spcAft>
              <a:buClr>
                <a:srgbClr val="CF703B"/>
              </a:buClr>
              <a:buFont typeface="Webdings" panose="05030102010509060703" pitchFamily="18" charset="2"/>
              <a:buChar char="4"/>
              <a:defRPr/>
            </a:pPr>
            <a:r>
              <a:rPr lang="en-US" sz="1800" b="1" dirty="0">
                <a:solidFill>
                  <a:schemeClr val="tx1">
                    <a:lumMod val="75000"/>
                    <a:lumOff val="25000"/>
                  </a:schemeClr>
                </a:solidFill>
                <a:latin typeface="Century Gothic"/>
              </a:rPr>
              <a:t>Britnay Beaudry </a:t>
            </a:r>
            <a:r>
              <a:rPr lang="en-US" sz="1800" dirty="0">
                <a:solidFill>
                  <a:schemeClr val="tx1">
                    <a:lumMod val="75000"/>
                    <a:lumOff val="25000"/>
                  </a:schemeClr>
                </a:solidFill>
                <a:latin typeface="Century Gothic"/>
              </a:rPr>
              <a:t>(DEVELOP ARC Fellow)</a:t>
            </a:r>
          </a:p>
          <a:p>
            <a:pPr marL="1028700" lvl="1" indent="-285750">
              <a:lnSpc>
                <a:spcPct val="100000"/>
              </a:lnSpc>
              <a:spcBef>
                <a:spcPts val="0"/>
              </a:spcBef>
              <a:spcAft>
                <a:spcPts val="600"/>
              </a:spcAft>
              <a:buClr>
                <a:srgbClr val="CF703B"/>
              </a:buClr>
              <a:buFont typeface="Webdings" panose="05030102010509060703" pitchFamily="18" charset="2"/>
              <a:buChar char="4"/>
              <a:defRPr/>
            </a:pPr>
            <a:r>
              <a:rPr lang="en-US" sz="1800" b="1" dirty="0">
                <a:solidFill>
                  <a:schemeClr val="tx1">
                    <a:lumMod val="75000"/>
                    <a:lumOff val="25000"/>
                  </a:schemeClr>
                </a:solidFill>
                <a:latin typeface="Century Gothic"/>
              </a:rPr>
              <a:t>Hayley Pippin </a:t>
            </a:r>
            <a:r>
              <a:rPr lang="en-US" sz="1800" dirty="0">
                <a:solidFill>
                  <a:schemeClr val="tx1">
                    <a:lumMod val="75000"/>
                    <a:lumOff val="25000"/>
                  </a:schemeClr>
                </a:solidFill>
                <a:latin typeface="Century Gothic"/>
              </a:rPr>
              <a:t>(DEVELOP ARC Senior Fellow)</a:t>
            </a:r>
            <a:endParaRPr lang="en-US" sz="1800" b="1" dirty="0">
              <a:solidFill>
                <a:schemeClr val="tx1">
                  <a:lumMod val="75000"/>
                  <a:lumOff val="25000"/>
                </a:schemeClr>
              </a:solidFill>
            </a:endParaRPr>
          </a:p>
          <a:p>
            <a:pPr marL="1028700" lvl="1" indent="-285750">
              <a:lnSpc>
                <a:spcPct val="100000"/>
              </a:lnSpc>
              <a:spcBef>
                <a:spcPts val="0"/>
              </a:spcBef>
              <a:spcAft>
                <a:spcPts val="600"/>
              </a:spcAft>
              <a:buClr>
                <a:srgbClr val="CF703B"/>
              </a:buClr>
              <a:buFont typeface="Webdings" panose="05030102010509060703" pitchFamily="18" charset="2"/>
              <a:buChar char="4"/>
              <a:defRPr/>
            </a:pPr>
            <a:r>
              <a:rPr lang="en-US" sz="1800" b="1" dirty="0">
                <a:solidFill>
                  <a:schemeClr val="tx1">
                    <a:lumMod val="75000"/>
                    <a:lumOff val="25000"/>
                  </a:schemeClr>
                </a:solidFill>
                <a:latin typeface="Century Gothic"/>
              </a:rPr>
              <a:t>Dr. Lee Johnson </a:t>
            </a:r>
            <a:r>
              <a:rPr lang="en-US" sz="1800" dirty="0">
                <a:solidFill>
                  <a:schemeClr val="tx1">
                    <a:lumMod val="75000"/>
                    <a:lumOff val="25000"/>
                  </a:schemeClr>
                </a:solidFill>
                <a:latin typeface="Century Gothic"/>
              </a:rPr>
              <a:t>(Senior Research Scientist, NASA ARC)</a:t>
            </a:r>
            <a:endParaRPr lang="en-US" sz="1800" b="1" dirty="0">
              <a:solidFill>
                <a:schemeClr val="tx1">
                  <a:lumMod val="75000"/>
                  <a:lumOff val="25000"/>
                </a:schemeClr>
              </a:solidFill>
            </a:endParaRPr>
          </a:p>
          <a:p>
            <a:pPr marL="1028700" lvl="1" indent="-285750">
              <a:lnSpc>
                <a:spcPct val="100000"/>
              </a:lnSpc>
              <a:spcBef>
                <a:spcPts val="0"/>
              </a:spcBef>
              <a:spcAft>
                <a:spcPts val="600"/>
              </a:spcAft>
              <a:buClr>
                <a:srgbClr val="CF703B"/>
              </a:buClr>
              <a:buFont typeface="Webdings" panose="05030102010509060703" pitchFamily="18" charset="2"/>
              <a:buChar char="4"/>
              <a:defRPr/>
            </a:pPr>
            <a:r>
              <a:rPr lang="en-US" sz="1800" b="1" dirty="0">
                <a:solidFill>
                  <a:schemeClr val="tx1">
                    <a:lumMod val="75000"/>
                    <a:lumOff val="25000"/>
                  </a:schemeClr>
                </a:solidFill>
                <a:latin typeface="Century Gothic"/>
              </a:rPr>
              <a:t>Dr. Forrest Melton </a:t>
            </a:r>
            <a:r>
              <a:rPr lang="en-US" sz="1800" dirty="0">
                <a:solidFill>
                  <a:schemeClr val="tx1">
                    <a:lumMod val="75000"/>
                    <a:lumOff val="25000"/>
                  </a:schemeClr>
                </a:solidFill>
                <a:latin typeface="Century Gothic"/>
              </a:rPr>
              <a:t>(Senior Research Scientist, NASA ARC)</a:t>
            </a:r>
            <a:endParaRPr lang="en-US" sz="1800" b="1" dirty="0">
              <a:solidFill>
                <a:schemeClr val="tx1">
                  <a:lumMod val="75000"/>
                  <a:lumOff val="25000"/>
                </a:schemeClr>
              </a:solidFill>
            </a:endParaRPr>
          </a:p>
          <a:p>
            <a:pPr marL="1028700" lvl="1" indent="-285750">
              <a:lnSpc>
                <a:spcPct val="100000"/>
              </a:lnSpc>
              <a:spcBef>
                <a:spcPts val="0"/>
              </a:spcBef>
              <a:spcAft>
                <a:spcPts val="600"/>
              </a:spcAft>
              <a:buClr>
                <a:srgbClr val="CF703B"/>
              </a:buClr>
              <a:buFont typeface="Webdings" panose="05030102010509060703" pitchFamily="18" charset="2"/>
              <a:buChar char="4"/>
              <a:defRPr/>
            </a:pPr>
            <a:endParaRPr lang="en-US" sz="2800" b="1" dirty="0">
              <a:solidFill>
                <a:srgbClr val="CD7143"/>
              </a:solidFill>
            </a:endParaRP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A1088A-ECC5-4550-861E-EC27F1A61BC7}"/>
              </a:ext>
            </a:extLst>
          </p:cNvPr>
          <p:cNvPicPr>
            <a:picLocks noChangeAspect="1"/>
          </p:cNvPicPr>
          <p:nvPr/>
        </p:nvPicPr>
        <p:blipFill rotWithShape="1">
          <a:blip r:embed="rId3"/>
          <a:srcRect l="27766" r="-1"/>
          <a:stretch/>
        </p:blipFill>
        <p:spPr>
          <a:xfrm>
            <a:off x="7126514" y="950166"/>
            <a:ext cx="2410855" cy="2112264"/>
          </a:xfrm>
          <a:prstGeom prst="rect">
            <a:avLst/>
          </a:prstGeom>
          <a:ln w="9525">
            <a:solidFill>
              <a:schemeClr val="tx1"/>
            </a:solidFill>
          </a:ln>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rPr>
              <a:t>PRESENTATION OUTLINE</a:t>
            </a:r>
            <a:endParaRPr lang="en-US" sz="4000" b="1">
              <a:solidFill>
                <a:srgbClr val="CD7143"/>
              </a:solidFill>
              <a:latin typeface="Century Gothic" panose="020B0502020202020204" pitchFamily="34" charset="0"/>
            </a:endParaRPr>
          </a:p>
        </p:txBody>
      </p:sp>
      <p:sp>
        <p:nvSpPr>
          <p:cNvPr id="13" name="TextBox 12">
            <a:extLst>
              <a:ext uri="{FF2B5EF4-FFF2-40B4-BE49-F238E27FC236}">
                <a16:creationId xmlns:a16="http://schemas.microsoft.com/office/drawing/2014/main" id="{B5A8D0A1-6C3D-4B23-9C57-73E4FF2C6565}"/>
              </a:ext>
            </a:extLst>
          </p:cNvPr>
          <p:cNvSpPr txBox="1"/>
          <p:nvPr/>
        </p:nvSpPr>
        <p:spPr>
          <a:xfrm>
            <a:off x="5295900" y="37719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14" name="TextBox 13">
            <a:extLst>
              <a:ext uri="{FF2B5EF4-FFF2-40B4-BE49-F238E27FC236}">
                <a16:creationId xmlns:a16="http://schemas.microsoft.com/office/drawing/2014/main" id="{BC0130CC-56B1-49F9-BE0A-AEC342EE37A6}"/>
              </a:ext>
            </a:extLst>
          </p:cNvPr>
          <p:cNvSpPr txBox="1"/>
          <p:nvPr/>
        </p:nvSpPr>
        <p:spPr>
          <a:xfrm>
            <a:off x="1665667" y="4094480"/>
            <a:ext cx="352552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CD7143"/>
              </a:buClr>
              <a:buFont typeface="Webdings,Sans-Serif"/>
              <a:buChar char="4"/>
            </a:pPr>
            <a:r>
              <a:rPr lang="en-US" sz="2000">
                <a:solidFill>
                  <a:schemeClr val="tx1">
                    <a:lumMod val="75000"/>
                    <a:lumOff val="25000"/>
                  </a:schemeClr>
                </a:solidFill>
                <a:latin typeface="Century Gothic"/>
                <a:cs typeface="Calibri"/>
              </a:rPr>
              <a:t>Study Area &amp; Period</a:t>
            </a:r>
            <a:endParaRPr lang="en-US" sz="2000">
              <a:solidFill>
                <a:schemeClr val="tx1">
                  <a:lumMod val="75000"/>
                  <a:lumOff val="25000"/>
                </a:schemeClr>
              </a:solidFill>
              <a:ea typeface="+mn-lt"/>
              <a:cs typeface="+mn-lt"/>
            </a:endParaRPr>
          </a:p>
          <a:p>
            <a:pPr marL="342900" indent="-342900">
              <a:spcAft>
                <a:spcPts val="600"/>
              </a:spcAft>
              <a:buClr>
                <a:srgbClr val="CD7143"/>
              </a:buClr>
              <a:buFont typeface="Webdings,Sans-Serif"/>
              <a:buChar char="4"/>
            </a:pPr>
            <a:r>
              <a:rPr lang="en-US" sz="2000">
                <a:solidFill>
                  <a:schemeClr val="tx1">
                    <a:lumMod val="75000"/>
                    <a:lumOff val="25000"/>
                  </a:schemeClr>
                </a:solidFill>
                <a:latin typeface="Century Gothic"/>
                <a:cs typeface="Calibri"/>
              </a:rPr>
              <a:t>Objectives</a:t>
            </a:r>
            <a:endParaRPr lang="en-US" sz="2000">
              <a:solidFill>
                <a:schemeClr val="tx1">
                  <a:lumMod val="75000"/>
                  <a:lumOff val="25000"/>
                </a:schemeClr>
              </a:solidFill>
              <a:ea typeface="+mn-lt"/>
              <a:cs typeface="+mn-lt"/>
            </a:endParaRPr>
          </a:p>
          <a:p>
            <a:pPr marL="342900" indent="-342900">
              <a:spcAft>
                <a:spcPts val="600"/>
              </a:spcAft>
              <a:buClr>
                <a:srgbClr val="CD7143"/>
              </a:buClr>
              <a:buFont typeface="Webdings,Sans-Serif"/>
              <a:buChar char="4"/>
            </a:pPr>
            <a:r>
              <a:rPr lang="en-US" sz="2000">
                <a:solidFill>
                  <a:schemeClr val="tx1">
                    <a:lumMod val="75000"/>
                    <a:lumOff val="25000"/>
                  </a:schemeClr>
                </a:solidFill>
                <a:latin typeface="Century Gothic"/>
                <a:cs typeface="Calibri"/>
              </a:rPr>
              <a:t>Partners</a:t>
            </a:r>
            <a:endParaRPr lang="en-US" sz="2000">
              <a:solidFill>
                <a:schemeClr val="tx1">
                  <a:lumMod val="75000"/>
                  <a:lumOff val="25000"/>
                </a:schemeClr>
              </a:solidFill>
              <a:ea typeface="+mn-lt"/>
              <a:cs typeface="+mn-lt"/>
            </a:endParaRPr>
          </a:p>
          <a:p>
            <a:pPr marL="342900" indent="-342900">
              <a:spcAft>
                <a:spcPts val="600"/>
              </a:spcAft>
              <a:buClr>
                <a:srgbClr val="CD7143"/>
              </a:buClr>
              <a:buFont typeface="Webdings,Sans-Serif"/>
              <a:buChar char="4"/>
            </a:pPr>
            <a:r>
              <a:rPr lang="en-US" sz="2000">
                <a:solidFill>
                  <a:schemeClr val="tx1">
                    <a:lumMod val="75000"/>
                    <a:lumOff val="25000"/>
                  </a:schemeClr>
                </a:solidFill>
                <a:latin typeface="Century Gothic"/>
                <a:cs typeface="Calibri"/>
              </a:rPr>
              <a:t>Community Concerns</a:t>
            </a:r>
            <a:endParaRPr lang="en-US" sz="2000">
              <a:solidFill>
                <a:schemeClr val="tx1">
                  <a:lumMod val="75000"/>
                  <a:lumOff val="25000"/>
                </a:schemeClr>
              </a:solidFill>
              <a:ea typeface="+mn-lt"/>
              <a:cs typeface="+mn-lt"/>
            </a:endParaRPr>
          </a:p>
          <a:p>
            <a:pPr marL="342900" indent="-342900">
              <a:spcAft>
                <a:spcPts val="600"/>
              </a:spcAft>
              <a:buClr>
                <a:srgbClr val="CD7143"/>
              </a:buClr>
              <a:buFont typeface="Webdings,Sans-Serif"/>
              <a:buChar char="4"/>
            </a:pPr>
            <a:r>
              <a:rPr lang="en-US" sz="2000">
                <a:solidFill>
                  <a:schemeClr val="tx1">
                    <a:lumMod val="75000"/>
                    <a:lumOff val="25000"/>
                  </a:schemeClr>
                </a:solidFill>
                <a:latin typeface="Century Gothic"/>
                <a:cs typeface="Calibri"/>
              </a:rPr>
              <a:t>NASA Satellites/Sensors </a:t>
            </a:r>
          </a:p>
        </p:txBody>
      </p:sp>
      <p:sp>
        <p:nvSpPr>
          <p:cNvPr id="16" name="TextBox 15">
            <a:extLst>
              <a:ext uri="{FF2B5EF4-FFF2-40B4-BE49-F238E27FC236}">
                <a16:creationId xmlns:a16="http://schemas.microsoft.com/office/drawing/2014/main" id="{DF7CC19D-6B14-46CB-93BF-78FE51D81188}"/>
              </a:ext>
            </a:extLst>
          </p:cNvPr>
          <p:cNvSpPr txBox="1"/>
          <p:nvPr/>
        </p:nvSpPr>
        <p:spPr>
          <a:xfrm>
            <a:off x="6859580" y="4095115"/>
            <a:ext cx="3251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CD7143"/>
              </a:buClr>
              <a:buFont typeface="Webdings,Sans-Serif"/>
              <a:buChar char="4"/>
            </a:pPr>
            <a:r>
              <a:rPr lang="en-US" sz="2000">
                <a:solidFill>
                  <a:schemeClr val="tx1">
                    <a:lumMod val="75000"/>
                    <a:lumOff val="25000"/>
                  </a:schemeClr>
                </a:solidFill>
                <a:latin typeface="Century Gothic"/>
                <a:cs typeface="Calibri"/>
              </a:rPr>
              <a:t>Methodology</a:t>
            </a:r>
            <a:endParaRPr lang="en-US" sz="2000">
              <a:solidFill>
                <a:schemeClr val="tx1">
                  <a:lumMod val="75000"/>
                  <a:lumOff val="25000"/>
                </a:schemeClr>
              </a:solidFill>
              <a:ea typeface="+mn-lt"/>
              <a:cs typeface="+mn-lt"/>
            </a:endParaRPr>
          </a:p>
          <a:p>
            <a:pPr marL="342900" indent="-342900">
              <a:spcAft>
                <a:spcPts val="600"/>
              </a:spcAft>
              <a:buClr>
                <a:srgbClr val="CD7143"/>
              </a:buClr>
              <a:buFont typeface="Webdings,Sans-Serif"/>
              <a:buChar char="4"/>
            </a:pPr>
            <a:r>
              <a:rPr lang="en-US" sz="2000">
                <a:solidFill>
                  <a:schemeClr val="tx1">
                    <a:lumMod val="75000"/>
                    <a:lumOff val="25000"/>
                  </a:schemeClr>
                </a:solidFill>
                <a:latin typeface="Century Gothic"/>
                <a:cs typeface="Calibri"/>
              </a:rPr>
              <a:t>Results</a:t>
            </a:r>
            <a:endParaRPr lang="en-US" sz="2000">
              <a:solidFill>
                <a:schemeClr val="tx1">
                  <a:lumMod val="75000"/>
                  <a:lumOff val="25000"/>
                </a:schemeClr>
              </a:solidFill>
              <a:ea typeface="+mn-lt"/>
              <a:cs typeface="+mn-lt"/>
            </a:endParaRPr>
          </a:p>
          <a:p>
            <a:pPr marL="342900" indent="-342900">
              <a:spcAft>
                <a:spcPts val="600"/>
              </a:spcAft>
              <a:buClr>
                <a:srgbClr val="CD7143"/>
              </a:buClr>
              <a:buFont typeface="Webdings,Sans-Serif"/>
              <a:buChar char="4"/>
            </a:pPr>
            <a:r>
              <a:rPr lang="en-US" sz="2000">
                <a:solidFill>
                  <a:schemeClr val="tx1">
                    <a:lumMod val="75000"/>
                    <a:lumOff val="25000"/>
                  </a:schemeClr>
                </a:solidFill>
                <a:latin typeface="Century Gothic"/>
                <a:cs typeface="Calibri"/>
              </a:rPr>
              <a:t>Errors &amp; Uncertainties</a:t>
            </a:r>
          </a:p>
          <a:p>
            <a:pPr marL="342900" indent="-342900">
              <a:spcAft>
                <a:spcPts val="600"/>
              </a:spcAft>
              <a:buClr>
                <a:srgbClr val="CD7143"/>
              </a:buClr>
              <a:buFont typeface="Webdings,Sans-Serif"/>
              <a:buChar char="4"/>
            </a:pPr>
            <a:r>
              <a:rPr lang="en-US" sz="2000">
                <a:solidFill>
                  <a:schemeClr val="tx1">
                    <a:lumMod val="75000"/>
                    <a:lumOff val="25000"/>
                  </a:schemeClr>
                </a:solidFill>
                <a:latin typeface="Century Gothic"/>
                <a:cs typeface="Calibri"/>
              </a:rPr>
              <a:t>Conclusions</a:t>
            </a:r>
            <a:endParaRPr lang="en-US" sz="2000">
              <a:solidFill>
                <a:schemeClr val="tx1">
                  <a:lumMod val="75000"/>
                  <a:lumOff val="25000"/>
                </a:schemeClr>
              </a:solidFill>
              <a:ea typeface="+mn-lt"/>
              <a:cs typeface="+mn-lt"/>
            </a:endParaRPr>
          </a:p>
          <a:p>
            <a:pPr marL="342900" indent="-342900">
              <a:spcAft>
                <a:spcPts val="600"/>
              </a:spcAft>
              <a:buClr>
                <a:srgbClr val="CD7143"/>
              </a:buClr>
              <a:buFont typeface="Webdings,Sans-Serif"/>
              <a:buChar char="4"/>
            </a:pPr>
            <a:r>
              <a:rPr lang="en-US" sz="2000">
                <a:solidFill>
                  <a:schemeClr val="tx1">
                    <a:lumMod val="75000"/>
                    <a:lumOff val="25000"/>
                  </a:schemeClr>
                </a:solidFill>
                <a:latin typeface="Century Gothic"/>
                <a:cs typeface="Calibri"/>
              </a:rPr>
              <a:t>Future Work</a:t>
            </a:r>
            <a:endParaRPr lang="en-US" sz="2000">
              <a:solidFill>
                <a:schemeClr val="tx1">
                  <a:lumMod val="75000"/>
                  <a:lumOff val="25000"/>
                </a:schemeClr>
              </a:solidFill>
              <a:ea typeface="+mn-lt"/>
              <a:cs typeface="+mn-lt"/>
            </a:endParaRPr>
          </a:p>
        </p:txBody>
      </p:sp>
      <p:sp>
        <p:nvSpPr>
          <p:cNvPr id="3" name="TextBox 2">
            <a:extLst>
              <a:ext uri="{FF2B5EF4-FFF2-40B4-BE49-F238E27FC236}">
                <a16:creationId xmlns:a16="http://schemas.microsoft.com/office/drawing/2014/main" id="{02F3C6A0-62EF-405E-B62C-CD15477AB6FA}"/>
              </a:ext>
            </a:extLst>
          </p:cNvPr>
          <p:cNvSpPr txBox="1"/>
          <p:nvPr/>
        </p:nvSpPr>
        <p:spPr>
          <a:xfrm>
            <a:off x="4704946" y="3073678"/>
            <a:ext cx="730765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a:solidFill>
                  <a:schemeClr val="tx1">
                    <a:lumMod val="75000"/>
                    <a:lumOff val="25000"/>
                  </a:schemeClr>
                </a:solidFill>
                <a:latin typeface="Century Gothic"/>
                <a:cs typeface="Calibri"/>
              </a:rPr>
              <a:t>Image credits: </a:t>
            </a:r>
            <a:r>
              <a:rPr lang="en-US" sz="1000" dirty="0" err="1">
                <a:solidFill>
                  <a:schemeClr val="tx1">
                    <a:lumMod val="75000"/>
                    <a:lumOff val="25000"/>
                  </a:schemeClr>
                </a:solidFill>
                <a:latin typeface="Century Gothic"/>
                <a:cs typeface="Calibri"/>
              </a:rPr>
              <a:t>Moonjazz</a:t>
            </a:r>
            <a:r>
              <a:rPr lang="en-US" sz="1000" dirty="0">
                <a:solidFill>
                  <a:schemeClr val="tx1">
                    <a:lumMod val="75000"/>
                    <a:lumOff val="25000"/>
                  </a:schemeClr>
                </a:solidFill>
                <a:latin typeface="Century Gothic"/>
                <a:cs typeface="Calibri"/>
              </a:rPr>
              <a:t>, </a:t>
            </a:r>
            <a:r>
              <a:rPr lang="en-US" sz="1000" dirty="0">
                <a:solidFill>
                  <a:schemeClr val="tx1">
                    <a:lumMod val="75000"/>
                    <a:lumOff val="25000"/>
                  </a:schemeClr>
                </a:solidFill>
                <a:latin typeface="Century Gothic"/>
                <a:ea typeface="+mn-lt"/>
                <a:cs typeface="+mn-lt"/>
              </a:rPr>
              <a:t>Pierre </a:t>
            </a:r>
            <a:r>
              <a:rPr lang="en-US" sz="1000" dirty="0" err="1">
                <a:solidFill>
                  <a:schemeClr val="tx1">
                    <a:lumMod val="75000"/>
                    <a:lumOff val="25000"/>
                  </a:schemeClr>
                </a:solidFill>
                <a:latin typeface="Century Gothic"/>
                <a:ea typeface="+mn-lt"/>
                <a:cs typeface="+mn-lt"/>
              </a:rPr>
              <a:t>Vignau</a:t>
            </a:r>
            <a:r>
              <a:rPr lang="en-US" sz="1000" dirty="0">
                <a:solidFill>
                  <a:schemeClr val="tx1">
                    <a:lumMod val="75000"/>
                    <a:lumOff val="25000"/>
                  </a:schemeClr>
                </a:solidFill>
                <a:latin typeface="Century Gothic"/>
                <a:ea typeface="+mn-lt"/>
                <a:cs typeface="+mn-lt"/>
              </a:rPr>
              <a:t>, Narayan, Rosana Prada, Alberto Gonzales</a:t>
            </a:r>
            <a:r>
              <a:rPr lang="en-US" sz="1000" dirty="0">
                <a:solidFill>
                  <a:schemeClr val="tx1">
                    <a:lumMod val="75000"/>
                    <a:lumOff val="25000"/>
                  </a:schemeClr>
                </a:solidFill>
                <a:ea typeface="+mn-lt"/>
                <a:cs typeface="+mn-lt"/>
              </a:rPr>
              <a:t> </a:t>
            </a:r>
            <a:endParaRPr lang="en-US" sz="1000" dirty="0">
              <a:solidFill>
                <a:schemeClr val="tx1">
                  <a:lumMod val="75000"/>
                  <a:lumOff val="25000"/>
                </a:schemeClr>
              </a:solidFill>
              <a:latin typeface="Century Gothic"/>
              <a:cs typeface="Calibri"/>
            </a:endParaRPr>
          </a:p>
        </p:txBody>
      </p:sp>
      <p:pic>
        <p:nvPicPr>
          <p:cNvPr id="5" name="Picture 5" descr="A picture containing nut, fruit, grill&#10;&#10;Description automatically generated">
            <a:extLst>
              <a:ext uri="{FF2B5EF4-FFF2-40B4-BE49-F238E27FC236}">
                <a16:creationId xmlns:a16="http://schemas.microsoft.com/office/drawing/2014/main" id="{203151F1-DBBE-4F7B-BBB4-59CFAF15FEC7}"/>
              </a:ext>
            </a:extLst>
          </p:cNvPr>
          <p:cNvPicPr>
            <a:picLocks noChangeAspect="1"/>
          </p:cNvPicPr>
          <p:nvPr/>
        </p:nvPicPr>
        <p:blipFill rotWithShape="1">
          <a:blip r:embed="rId4"/>
          <a:srcRect r="41396"/>
          <a:stretch/>
        </p:blipFill>
        <p:spPr>
          <a:xfrm>
            <a:off x="419889" y="951998"/>
            <a:ext cx="6706625" cy="2108600"/>
          </a:xfrm>
          <a:prstGeom prst="rect">
            <a:avLst/>
          </a:prstGeom>
          <a:ln>
            <a:solidFill>
              <a:schemeClr val="tx1"/>
            </a:solidFill>
          </a:ln>
        </p:spPr>
      </p:pic>
      <p:pic>
        <p:nvPicPr>
          <p:cNvPr id="8" name="Picture 5" descr="A picture containing nut, fruit, grill&#10;&#10;Description automatically generated">
            <a:extLst>
              <a:ext uri="{FF2B5EF4-FFF2-40B4-BE49-F238E27FC236}">
                <a16:creationId xmlns:a16="http://schemas.microsoft.com/office/drawing/2014/main" id="{4CFBEAB2-E707-4D0E-8879-BBE208A2116B}"/>
              </a:ext>
            </a:extLst>
          </p:cNvPr>
          <p:cNvPicPr>
            <a:picLocks noChangeAspect="1"/>
          </p:cNvPicPr>
          <p:nvPr/>
        </p:nvPicPr>
        <p:blipFill rotWithShape="1">
          <a:blip r:embed="rId4"/>
          <a:srcRect l="78933"/>
          <a:stretch/>
        </p:blipFill>
        <p:spPr>
          <a:xfrm>
            <a:off x="9537369" y="951998"/>
            <a:ext cx="2410855" cy="2108600"/>
          </a:xfrm>
          <a:prstGeom prst="rect">
            <a:avLst/>
          </a:prstGeom>
          <a:ln>
            <a:solidFill>
              <a:schemeClr val="tx1"/>
            </a:solidFill>
          </a:ln>
        </p:spPr>
      </p:pic>
    </p:spTree>
    <p:extLst>
      <p:ext uri="{BB962C8B-B14F-4D97-AF65-F5344CB8AC3E}">
        <p14:creationId xmlns:p14="http://schemas.microsoft.com/office/powerpoint/2010/main" val="478506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descr="Chart, map, scatter chart&#10;&#10;Description automatically generated">
            <a:extLst>
              <a:ext uri="{FF2B5EF4-FFF2-40B4-BE49-F238E27FC236}">
                <a16:creationId xmlns:a16="http://schemas.microsoft.com/office/drawing/2014/main" id="{AC0F257F-7222-4115-BF2F-308F64B18A8B}"/>
              </a:ext>
            </a:extLst>
          </p:cNvPr>
          <p:cNvPicPr>
            <a:picLocks noChangeAspect="1"/>
          </p:cNvPicPr>
          <p:nvPr/>
        </p:nvPicPr>
        <p:blipFill>
          <a:blip r:embed="rId3"/>
          <a:stretch>
            <a:fillRect/>
          </a:stretch>
        </p:blipFill>
        <p:spPr>
          <a:xfrm>
            <a:off x="5850340" y="1273681"/>
            <a:ext cx="5341961" cy="5287363"/>
          </a:xfrm>
          <a:prstGeom prst="rect">
            <a:avLst/>
          </a:prstGeom>
        </p:spPr>
      </p:pic>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STUDY AREA AND PERIOD </a:t>
            </a:r>
            <a:endParaRPr lang="en-US" sz="2000" b="1">
              <a:solidFill>
                <a:srgbClr val="CD7143"/>
              </a:solidFill>
              <a:latin typeface="Century Gothic" panose="020F0302020204030204"/>
            </a:endParaRPr>
          </a:p>
        </p:txBody>
      </p:sp>
      <p:sp>
        <p:nvSpPr>
          <p:cNvPr id="4" name="Text Placeholder 3">
            <a:extLst>
              <a:ext uri="{FF2B5EF4-FFF2-40B4-BE49-F238E27FC236}">
                <a16:creationId xmlns:a16="http://schemas.microsoft.com/office/drawing/2014/main" id="{1A26DEDC-6BCD-4D6C-BB71-944A42DF1BBF}"/>
              </a:ext>
            </a:extLst>
          </p:cNvPr>
          <p:cNvSpPr txBox="1">
            <a:spLocks/>
          </p:cNvSpPr>
          <p:nvPr/>
        </p:nvSpPr>
        <p:spPr>
          <a:xfrm>
            <a:off x="201554" y="1660404"/>
            <a:ext cx="5377750" cy="330500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CF703B"/>
              </a:buClr>
              <a:buFont typeface="Webdings" panose="05030102010509060703" pitchFamily="18" charset="2"/>
              <a:buChar char=""/>
            </a:pPr>
            <a:r>
              <a:rPr lang="en-US" b="1" dirty="0">
                <a:solidFill>
                  <a:schemeClr val="tx1">
                    <a:lumMod val="75000"/>
                    <a:lumOff val="25000"/>
                  </a:schemeClr>
                </a:solidFill>
                <a:latin typeface="Century Gothic"/>
              </a:rPr>
              <a:t>Study Area</a:t>
            </a:r>
            <a:r>
              <a:rPr lang="en-US" dirty="0">
                <a:solidFill>
                  <a:schemeClr val="tx1">
                    <a:lumMod val="75000"/>
                    <a:lumOff val="25000"/>
                  </a:schemeClr>
                </a:solidFill>
                <a:latin typeface="Century Gothic"/>
              </a:rPr>
              <a:t>: Crop-specific agricultural regions of California </a:t>
            </a:r>
            <a:endParaRPr lang="en-US" dirty="0">
              <a:solidFill>
                <a:schemeClr val="tx1">
                  <a:lumMod val="75000"/>
                  <a:lumOff val="25000"/>
                </a:schemeClr>
              </a:solidFill>
              <a:latin typeface="Century Gothic"/>
              <a:ea typeface="+mn-lt"/>
              <a:cs typeface="+mn-lt"/>
            </a:endParaRPr>
          </a:p>
          <a:p>
            <a:pPr marL="0" indent="0">
              <a:lnSpc>
                <a:spcPct val="100000"/>
              </a:lnSpc>
              <a:spcAft>
                <a:spcPts val="600"/>
              </a:spcAft>
              <a:buClr>
                <a:srgbClr val="CF703B"/>
              </a:buClr>
              <a:buNone/>
            </a:pPr>
            <a:endParaRPr lang="en-US" dirty="0">
              <a:solidFill>
                <a:schemeClr val="tx1">
                  <a:lumMod val="75000"/>
                  <a:lumOff val="25000"/>
                </a:schemeClr>
              </a:solidFill>
              <a:latin typeface="Century Gothic"/>
              <a:ea typeface="+mn-lt"/>
              <a:cs typeface="+mn-lt"/>
            </a:endParaRPr>
          </a:p>
          <a:p>
            <a:pPr marL="342900" indent="-342900">
              <a:lnSpc>
                <a:spcPct val="100000"/>
              </a:lnSpc>
              <a:spcAft>
                <a:spcPts val="600"/>
              </a:spcAft>
              <a:buClr>
                <a:srgbClr val="CF703B"/>
              </a:buClr>
              <a:buFont typeface="Webdings" panose="05030102010509060703" pitchFamily="18" charset="2"/>
              <a:buChar char=""/>
            </a:pPr>
            <a:r>
              <a:rPr lang="en-US" b="1" dirty="0">
                <a:solidFill>
                  <a:schemeClr val="tx1">
                    <a:lumMod val="75000"/>
                    <a:lumOff val="25000"/>
                  </a:schemeClr>
                </a:solidFill>
                <a:latin typeface="Century Gothic"/>
                <a:ea typeface="+mn-lt"/>
                <a:cs typeface="+mn-lt"/>
              </a:rPr>
              <a:t>Study Period</a:t>
            </a:r>
            <a:r>
              <a:rPr lang="en-US" dirty="0">
                <a:solidFill>
                  <a:schemeClr val="tx1">
                    <a:lumMod val="75000"/>
                    <a:lumOff val="25000"/>
                  </a:schemeClr>
                </a:solidFill>
                <a:latin typeface="Century Gothic"/>
                <a:ea typeface="+mn-lt"/>
                <a:cs typeface="+mn-lt"/>
              </a:rPr>
              <a:t>: March 1984 – December 2021</a:t>
            </a:r>
            <a:endParaRPr lang="en-US" dirty="0">
              <a:solidFill>
                <a:srgbClr val="000000"/>
              </a:solidFill>
              <a:latin typeface="Calibri"/>
              <a:cs typeface="Calibri"/>
            </a:endParaRP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grpSp>
        <p:nvGrpSpPr>
          <p:cNvPr id="22" name="Group 21">
            <a:extLst>
              <a:ext uri="{FF2B5EF4-FFF2-40B4-BE49-F238E27FC236}">
                <a16:creationId xmlns:a16="http://schemas.microsoft.com/office/drawing/2014/main" id="{74DABA54-967D-49DD-A7C4-C557B2101FFB}"/>
              </a:ext>
            </a:extLst>
          </p:cNvPr>
          <p:cNvGrpSpPr/>
          <p:nvPr/>
        </p:nvGrpSpPr>
        <p:grpSpPr>
          <a:xfrm>
            <a:off x="9335068" y="1703012"/>
            <a:ext cx="1518173" cy="1831072"/>
            <a:chOff x="5058769" y="3517709"/>
            <a:chExt cx="1518173" cy="1831072"/>
          </a:xfrm>
        </p:grpSpPr>
        <p:grpSp>
          <p:nvGrpSpPr>
            <p:cNvPr id="19" name="Group 18">
              <a:extLst>
                <a:ext uri="{FF2B5EF4-FFF2-40B4-BE49-F238E27FC236}">
                  <a16:creationId xmlns:a16="http://schemas.microsoft.com/office/drawing/2014/main" id="{5E2F2549-907E-4BAF-91FB-A7AD5FEE1BAE}"/>
                </a:ext>
              </a:extLst>
            </p:cNvPr>
            <p:cNvGrpSpPr/>
            <p:nvPr/>
          </p:nvGrpSpPr>
          <p:grpSpPr>
            <a:xfrm>
              <a:off x="5058769" y="3517709"/>
              <a:ext cx="1515194" cy="1831072"/>
              <a:chOff x="5058769" y="3517709"/>
              <a:chExt cx="1515194" cy="1910683"/>
            </a:xfrm>
          </p:grpSpPr>
          <p:sp>
            <p:nvSpPr>
              <p:cNvPr id="5" name="Rectangle 4">
                <a:extLst>
                  <a:ext uri="{FF2B5EF4-FFF2-40B4-BE49-F238E27FC236}">
                    <a16:creationId xmlns:a16="http://schemas.microsoft.com/office/drawing/2014/main" id="{4DCCC85E-5C37-4F84-9EF2-2BEB57DC07C9}"/>
                  </a:ext>
                </a:extLst>
              </p:cNvPr>
              <p:cNvSpPr/>
              <p:nvPr/>
            </p:nvSpPr>
            <p:spPr>
              <a:xfrm>
                <a:off x="5058769" y="3517709"/>
                <a:ext cx="1506939" cy="191068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 name="TextBox 5">
                <a:extLst>
                  <a:ext uri="{FF2B5EF4-FFF2-40B4-BE49-F238E27FC236}">
                    <a16:creationId xmlns:a16="http://schemas.microsoft.com/office/drawing/2014/main" id="{6B13FBB0-C4D6-41CB-BC3C-F7473EA4A1C6}"/>
                  </a:ext>
                </a:extLst>
              </p:cNvPr>
              <p:cNvSpPr txBox="1"/>
              <p:nvPr/>
            </p:nvSpPr>
            <p:spPr>
              <a:xfrm>
                <a:off x="5060618" y="3519557"/>
                <a:ext cx="1513345" cy="3532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entury Gothic" panose="020B0502020202020204" pitchFamily="34" charset="0"/>
                  </a:rPr>
                  <a:t>Crop Type</a:t>
                </a:r>
                <a:endParaRPr lang="en-US">
                  <a:latin typeface="Century Gothic" panose="020B0502020202020204" pitchFamily="34" charset="0"/>
                </a:endParaRPr>
              </a:p>
            </p:txBody>
          </p:sp>
        </p:grpSp>
        <p:grpSp>
          <p:nvGrpSpPr>
            <p:cNvPr id="18" name="Group 17">
              <a:extLst>
                <a:ext uri="{FF2B5EF4-FFF2-40B4-BE49-F238E27FC236}">
                  <a16:creationId xmlns:a16="http://schemas.microsoft.com/office/drawing/2014/main" id="{B245756E-54C5-4637-9E68-D5D7D594D803}"/>
                </a:ext>
              </a:extLst>
            </p:cNvPr>
            <p:cNvGrpSpPr/>
            <p:nvPr/>
          </p:nvGrpSpPr>
          <p:grpSpPr>
            <a:xfrm>
              <a:off x="5187978" y="3810995"/>
              <a:ext cx="1388964" cy="1454117"/>
              <a:chOff x="5187978" y="3810995"/>
              <a:chExt cx="1388964" cy="1454117"/>
            </a:xfrm>
          </p:grpSpPr>
          <p:sp>
            <p:nvSpPr>
              <p:cNvPr id="7" name="Rectangle 6">
                <a:extLst>
                  <a:ext uri="{FF2B5EF4-FFF2-40B4-BE49-F238E27FC236}">
                    <a16:creationId xmlns:a16="http://schemas.microsoft.com/office/drawing/2014/main" id="{9458B5E0-CB82-4BD3-BA01-2320EDCA3F4D}"/>
                  </a:ext>
                </a:extLst>
              </p:cNvPr>
              <p:cNvSpPr/>
              <p:nvPr/>
            </p:nvSpPr>
            <p:spPr>
              <a:xfrm>
                <a:off x="5191894" y="3854638"/>
                <a:ext cx="457017" cy="19903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 name="TextBox 7">
                <a:extLst>
                  <a:ext uri="{FF2B5EF4-FFF2-40B4-BE49-F238E27FC236}">
                    <a16:creationId xmlns:a16="http://schemas.microsoft.com/office/drawing/2014/main" id="{597547F3-7AD0-48F3-83A2-A13CD7D2AEDC}"/>
                  </a:ext>
                </a:extLst>
              </p:cNvPr>
              <p:cNvSpPr txBox="1"/>
              <p:nvPr/>
            </p:nvSpPr>
            <p:spPr>
              <a:xfrm>
                <a:off x="5642069" y="3810995"/>
                <a:ext cx="91781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panose="020B0502020202020204" pitchFamily="34" charset="0"/>
                  </a:rPr>
                  <a:t>Grapes</a:t>
                </a:r>
              </a:p>
            </p:txBody>
          </p:sp>
          <p:sp>
            <p:nvSpPr>
              <p:cNvPr id="10" name="Rectangle 9">
                <a:extLst>
                  <a:ext uri="{FF2B5EF4-FFF2-40B4-BE49-F238E27FC236}">
                    <a16:creationId xmlns:a16="http://schemas.microsoft.com/office/drawing/2014/main" id="{95F7C0A9-4F7F-47B6-A33E-327ECC47201A}"/>
                  </a:ext>
                </a:extLst>
              </p:cNvPr>
              <p:cNvSpPr/>
              <p:nvPr/>
            </p:nvSpPr>
            <p:spPr>
              <a:xfrm>
                <a:off x="5190982" y="4144653"/>
                <a:ext cx="457017" cy="199030"/>
              </a:xfrm>
              <a:prstGeom prst="rect">
                <a:avLst/>
              </a:prstGeom>
              <a:solidFill>
                <a:srgbClr val="7E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TextBox 10">
                <a:extLst>
                  <a:ext uri="{FF2B5EF4-FFF2-40B4-BE49-F238E27FC236}">
                    <a16:creationId xmlns:a16="http://schemas.microsoft.com/office/drawing/2014/main" id="{0C90960F-DEFC-4B76-859C-AAB06F1C38E0}"/>
                  </a:ext>
                </a:extLst>
              </p:cNvPr>
              <p:cNvSpPr txBox="1"/>
              <p:nvPr/>
            </p:nvSpPr>
            <p:spPr>
              <a:xfrm>
                <a:off x="5647757" y="4101010"/>
                <a:ext cx="9178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panose="020B0502020202020204" pitchFamily="34" charset="0"/>
                  </a:rPr>
                  <a:t>Almonds</a:t>
                </a:r>
              </a:p>
            </p:txBody>
          </p:sp>
          <p:sp>
            <p:nvSpPr>
              <p:cNvPr id="12" name="Rectangle 11">
                <a:extLst>
                  <a:ext uri="{FF2B5EF4-FFF2-40B4-BE49-F238E27FC236}">
                    <a16:creationId xmlns:a16="http://schemas.microsoft.com/office/drawing/2014/main" id="{12BB20B9-772B-4C79-8C2D-2BE6201F34EF}"/>
                  </a:ext>
                </a:extLst>
              </p:cNvPr>
              <p:cNvSpPr/>
              <p:nvPr/>
            </p:nvSpPr>
            <p:spPr>
              <a:xfrm>
                <a:off x="5188889" y="4446041"/>
                <a:ext cx="457017" cy="19903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3" name="TextBox 12">
                <a:extLst>
                  <a:ext uri="{FF2B5EF4-FFF2-40B4-BE49-F238E27FC236}">
                    <a16:creationId xmlns:a16="http://schemas.microsoft.com/office/drawing/2014/main" id="{3E6DFC51-50E2-4DB0-9FE9-B51BFE661686}"/>
                  </a:ext>
                </a:extLst>
              </p:cNvPr>
              <p:cNvSpPr txBox="1"/>
              <p:nvPr/>
            </p:nvSpPr>
            <p:spPr>
              <a:xfrm>
                <a:off x="5647756" y="4396711"/>
                <a:ext cx="91212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panose="020B0502020202020204" pitchFamily="34" charset="0"/>
                  </a:rPr>
                  <a:t>Walnuts</a:t>
                </a:r>
              </a:p>
            </p:txBody>
          </p:sp>
          <p:sp>
            <p:nvSpPr>
              <p:cNvPr id="14" name="Rectangle 13">
                <a:extLst>
                  <a:ext uri="{FF2B5EF4-FFF2-40B4-BE49-F238E27FC236}">
                    <a16:creationId xmlns:a16="http://schemas.microsoft.com/office/drawing/2014/main" id="{8BBA4D7E-E758-455C-B5CB-319EFC5DBD9D}"/>
                  </a:ext>
                </a:extLst>
              </p:cNvPr>
              <p:cNvSpPr/>
              <p:nvPr/>
            </p:nvSpPr>
            <p:spPr>
              <a:xfrm>
                <a:off x="5187978" y="4743835"/>
                <a:ext cx="460611" cy="1990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5" name="TextBox 14">
                <a:extLst>
                  <a:ext uri="{FF2B5EF4-FFF2-40B4-BE49-F238E27FC236}">
                    <a16:creationId xmlns:a16="http://schemas.microsoft.com/office/drawing/2014/main" id="{C42D32B4-FC9C-465B-9B44-BD458822E02F}"/>
                  </a:ext>
                </a:extLst>
              </p:cNvPr>
              <p:cNvSpPr txBox="1"/>
              <p:nvPr/>
            </p:nvSpPr>
            <p:spPr>
              <a:xfrm>
                <a:off x="5659130" y="4709472"/>
                <a:ext cx="9178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panose="020B0502020202020204" pitchFamily="34" charset="0"/>
                  </a:rPr>
                  <a:t>Pistachios</a:t>
                </a:r>
              </a:p>
            </p:txBody>
          </p:sp>
          <p:sp>
            <p:nvSpPr>
              <p:cNvPr id="16" name="Rectangle 15">
                <a:extLst>
                  <a:ext uri="{FF2B5EF4-FFF2-40B4-BE49-F238E27FC236}">
                    <a16:creationId xmlns:a16="http://schemas.microsoft.com/office/drawing/2014/main" id="{CB860BBE-5DC7-4D5F-A7D5-5D2CE9A7B763}"/>
                  </a:ext>
                </a:extLst>
              </p:cNvPr>
              <p:cNvSpPr/>
              <p:nvPr/>
            </p:nvSpPr>
            <p:spPr>
              <a:xfrm>
                <a:off x="5191572" y="5036853"/>
                <a:ext cx="460611" cy="1990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7" name="TextBox 16">
                <a:extLst>
                  <a:ext uri="{FF2B5EF4-FFF2-40B4-BE49-F238E27FC236}">
                    <a16:creationId xmlns:a16="http://schemas.microsoft.com/office/drawing/2014/main" id="{05B211AC-4EAA-40EF-9FC6-43DFA6A99A23}"/>
                  </a:ext>
                </a:extLst>
              </p:cNvPr>
              <p:cNvSpPr txBox="1"/>
              <p:nvPr/>
            </p:nvSpPr>
            <p:spPr>
              <a:xfrm>
                <a:off x="5647756" y="4988113"/>
                <a:ext cx="90075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panose="020B0502020202020204" pitchFamily="34" charset="0"/>
                  </a:rPr>
                  <a:t>Oranges</a:t>
                </a:r>
              </a:p>
            </p:txBody>
          </p:sp>
        </p:grpSp>
      </p:grpSp>
      <p:sp>
        <p:nvSpPr>
          <p:cNvPr id="2" name="TextBox 1">
            <a:extLst>
              <a:ext uri="{FF2B5EF4-FFF2-40B4-BE49-F238E27FC236}">
                <a16:creationId xmlns:a16="http://schemas.microsoft.com/office/drawing/2014/main" id="{FEA33A00-4220-4A31-8CCC-24BA247C7234}"/>
              </a:ext>
            </a:extLst>
          </p:cNvPr>
          <p:cNvSpPr txBox="1"/>
          <p:nvPr/>
        </p:nvSpPr>
        <p:spPr>
          <a:xfrm>
            <a:off x="6062133" y="5939634"/>
            <a:ext cx="1580498" cy="29238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dirty="0">
                <a:latin typeface="Century Gothic" panose="020B0502020202020204" pitchFamily="34" charset="0"/>
              </a:rPr>
              <a:t>0 15 30  60 Miles</a:t>
            </a:r>
          </a:p>
        </p:txBody>
      </p:sp>
      <p:sp>
        <p:nvSpPr>
          <p:cNvPr id="23" name="TextBox 22">
            <a:extLst>
              <a:ext uri="{FF2B5EF4-FFF2-40B4-BE49-F238E27FC236}">
                <a16:creationId xmlns:a16="http://schemas.microsoft.com/office/drawing/2014/main" id="{43CE26C4-53B5-4F6A-9180-6C9678F146F7}"/>
              </a:ext>
            </a:extLst>
          </p:cNvPr>
          <p:cNvSpPr txBox="1"/>
          <p:nvPr/>
        </p:nvSpPr>
        <p:spPr>
          <a:xfrm>
            <a:off x="8449101" y="6293207"/>
            <a:ext cx="2743200" cy="215444"/>
          </a:xfrm>
          <a:prstGeom prst="rect">
            <a:avLst/>
          </a:prstGeom>
          <a:noFill/>
        </p:spPr>
        <p:txBody>
          <a:bodyPr wrap="square">
            <a:spAutoFit/>
          </a:bodyPr>
          <a:lstStyle/>
          <a:p>
            <a:pPr algn="r"/>
            <a:r>
              <a:rPr lang="en-US" sz="800" b="0" i="0" dirty="0">
                <a:solidFill>
                  <a:schemeClr val="bg1">
                    <a:lumMod val="50000"/>
                  </a:schemeClr>
                </a:solidFill>
                <a:effectLst/>
                <a:latin typeface="Century Gothic" panose="020B0502020202020204" pitchFamily="34" charset="0"/>
              </a:rPr>
              <a:t>Sources: Esri, DeLorme, HERE, MapmyIndia</a:t>
            </a:r>
            <a:endParaRPr lang="en-US" sz="800" dirty="0">
              <a:solidFill>
                <a:schemeClr val="bg1">
                  <a:lumMod val="50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52C02BB2-23D6-4F43-BCF7-83066EEC6BAE}"/>
              </a:ext>
            </a:extLst>
          </p:cNvPr>
          <p:cNvSpPr txBox="1"/>
          <p:nvPr/>
        </p:nvSpPr>
        <p:spPr>
          <a:xfrm>
            <a:off x="5850339" y="943045"/>
            <a:ext cx="5341961" cy="369332"/>
          </a:xfrm>
          <a:prstGeom prst="rect">
            <a:avLst/>
          </a:prstGeom>
          <a:noFill/>
        </p:spPr>
        <p:txBody>
          <a:bodyPr wrap="square">
            <a:spAutoFit/>
          </a:bodyPr>
          <a:lstStyle/>
          <a:p>
            <a:pPr algn="ctr"/>
            <a:r>
              <a:rPr lang="en-US" b="1" dirty="0">
                <a:solidFill>
                  <a:schemeClr val="tx1">
                    <a:lumMod val="75000"/>
                    <a:lumOff val="25000"/>
                  </a:schemeClr>
                </a:solidFill>
                <a:latin typeface="Century Gothic" panose="020B0502020202020204" pitchFamily="34" charset="0"/>
              </a:rPr>
              <a:t>USDA-NASS 2 Cropland Data Layer (CDL), 2021</a:t>
            </a:r>
          </a:p>
        </p:txBody>
      </p:sp>
    </p:spTree>
    <p:extLst>
      <p:ext uri="{BB962C8B-B14F-4D97-AF65-F5344CB8AC3E}">
        <p14:creationId xmlns:p14="http://schemas.microsoft.com/office/powerpoint/2010/main" val="138023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OBJECTIVES</a:t>
            </a:r>
          </a:p>
        </p:txBody>
      </p:sp>
      <p:pic>
        <p:nvPicPr>
          <p:cNvPr id="2" name="Picture 2" descr="A picture containing sky, outdoor, grass, clouds&#10;&#10;Description automatically generated">
            <a:extLst>
              <a:ext uri="{FF2B5EF4-FFF2-40B4-BE49-F238E27FC236}">
                <a16:creationId xmlns:a16="http://schemas.microsoft.com/office/drawing/2014/main" id="{0A816277-F9F6-43E6-83BF-40C33DDE0ED9}"/>
              </a:ext>
            </a:extLst>
          </p:cNvPr>
          <p:cNvPicPr>
            <a:picLocks noChangeAspect="1"/>
          </p:cNvPicPr>
          <p:nvPr/>
        </p:nvPicPr>
        <p:blipFill>
          <a:blip r:embed="rId3"/>
          <a:stretch>
            <a:fillRect/>
          </a:stretch>
        </p:blipFill>
        <p:spPr>
          <a:xfrm>
            <a:off x="7137159" y="1859424"/>
            <a:ext cx="4868778" cy="3260113"/>
          </a:xfrm>
          <a:prstGeom prst="rect">
            <a:avLst/>
          </a:prstGeom>
          <a:ln>
            <a:solidFill>
              <a:schemeClr val="tx1"/>
            </a:solidFill>
          </a:ln>
        </p:spPr>
      </p:pic>
      <p:sp>
        <p:nvSpPr>
          <p:cNvPr id="3" name="TextBox 2">
            <a:extLst>
              <a:ext uri="{FF2B5EF4-FFF2-40B4-BE49-F238E27FC236}">
                <a16:creationId xmlns:a16="http://schemas.microsoft.com/office/drawing/2014/main" id="{968F30E1-1846-44C1-B02C-D102496FEC64}"/>
              </a:ext>
            </a:extLst>
          </p:cNvPr>
          <p:cNvSpPr txBox="1"/>
          <p:nvPr/>
        </p:nvSpPr>
        <p:spPr>
          <a:xfrm>
            <a:off x="9641219" y="5068846"/>
            <a:ext cx="375493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Image Credit:</a:t>
            </a:r>
            <a:r>
              <a:rPr lang="en-US" sz="1200">
                <a:latin typeface="Century Gothic"/>
                <a:ea typeface="+mn-lt"/>
                <a:cs typeface="+mn-lt"/>
              </a:rPr>
              <a:t> Gina </a:t>
            </a:r>
            <a:r>
              <a:rPr lang="en-US" sz="1200" err="1">
                <a:latin typeface="Century Gothic"/>
                <a:ea typeface="+mn-lt"/>
                <a:cs typeface="+mn-lt"/>
              </a:rPr>
              <a:t>Collecchia</a:t>
            </a:r>
            <a:endParaRPr lang="en-US" sz="1200">
              <a:latin typeface="Century Gothic"/>
              <a:cs typeface="Calibri"/>
            </a:endParaRPr>
          </a:p>
        </p:txBody>
      </p:sp>
      <p:graphicFrame>
        <p:nvGraphicFramePr>
          <p:cNvPr id="13" name="Text Placeholder 3">
            <a:extLst>
              <a:ext uri="{FF2B5EF4-FFF2-40B4-BE49-F238E27FC236}">
                <a16:creationId xmlns:a16="http://schemas.microsoft.com/office/drawing/2014/main" id="{439D46F2-7D8F-A1C7-773F-07B988BEE316}"/>
              </a:ext>
            </a:extLst>
          </p:cNvPr>
          <p:cNvGraphicFramePr/>
          <p:nvPr/>
        </p:nvGraphicFramePr>
        <p:xfrm>
          <a:off x="343694" y="1068747"/>
          <a:ext cx="6502915" cy="49291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14285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rPr>
              <a:t>PARTNERS </a:t>
            </a:r>
            <a:endParaRPr lang="en-US" sz="4000" b="1">
              <a:solidFill>
                <a:srgbClr val="CD7143"/>
              </a:solidFill>
              <a:latin typeface="Century Gothic" panose="020B0502020202020204" pitchFamily="34" charset="0"/>
            </a:endParaRPr>
          </a:p>
        </p:txBody>
      </p:sp>
      <p:sp>
        <p:nvSpPr>
          <p:cNvPr id="4" name="TextBox 3">
            <a:extLst>
              <a:ext uri="{FF2B5EF4-FFF2-40B4-BE49-F238E27FC236}">
                <a16:creationId xmlns:a16="http://schemas.microsoft.com/office/drawing/2014/main" id="{8783ECE8-19A3-481B-BF6B-2FDA747D02AA}"/>
              </a:ext>
            </a:extLst>
          </p:cNvPr>
          <p:cNvSpPr txBox="1"/>
          <p:nvPr/>
        </p:nvSpPr>
        <p:spPr>
          <a:xfrm>
            <a:off x="266700" y="4750368"/>
            <a:ext cx="6888389" cy="538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tx1">
                    <a:lumMod val="75000"/>
                    <a:lumOff val="25000"/>
                  </a:schemeClr>
                </a:solidFill>
                <a:latin typeface="Century Gothic"/>
                <a:ea typeface="+mn-lt"/>
                <a:cs typeface="+mn-lt"/>
              </a:rPr>
              <a:t>California Air Resource Board (CARB)</a:t>
            </a:r>
            <a:r>
              <a:rPr lang="en-US" sz="2000" b="1">
                <a:solidFill>
                  <a:schemeClr val="tx1">
                    <a:lumMod val="75000"/>
                    <a:lumOff val="25000"/>
                  </a:schemeClr>
                </a:solidFill>
                <a:latin typeface="Century Gothic"/>
                <a:ea typeface="+mn-lt"/>
                <a:cs typeface="+mn-lt"/>
              </a:rPr>
              <a:t> </a:t>
            </a:r>
            <a:endParaRPr lang="en-US" sz="2000" b="1">
              <a:solidFill>
                <a:schemeClr val="tx1">
                  <a:lumMod val="75000"/>
                  <a:lumOff val="25000"/>
                </a:schemeClr>
              </a:solidFill>
              <a:latin typeface="Century Gothic"/>
            </a:endParaRPr>
          </a:p>
        </p:txBody>
      </p:sp>
      <p:grpSp>
        <p:nvGrpSpPr>
          <p:cNvPr id="8" name="Group 7">
            <a:extLst>
              <a:ext uri="{FF2B5EF4-FFF2-40B4-BE49-F238E27FC236}">
                <a16:creationId xmlns:a16="http://schemas.microsoft.com/office/drawing/2014/main" id="{DD0A6F86-8945-451E-9A2D-431808381220}"/>
              </a:ext>
            </a:extLst>
          </p:cNvPr>
          <p:cNvGrpSpPr/>
          <p:nvPr/>
        </p:nvGrpSpPr>
        <p:grpSpPr>
          <a:xfrm>
            <a:off x="7448550" y="1228725"/>
            <a:ext cx="4171950" cy="3790948"/>
            <a:chOff x="7448550" y="1409700"/>
            <a:chExt cx="4171950" cy="3600450"/>
          </a:xfrm>
          <a:solidFill>
            <a:srgbClr val="DEEBF7">
              <a:alpha val="34902"/>
            </a:srgbClr>
          </a:solidFill>
        </p:grpSpPr>
        <p:sp>
          <p:nvSpPr>
            <p:cNvPr id="6" name="Rectangle 5">
              <a:extLst>
                <a:ext uri="{FF2B5EF4-FFF2-40B4-BE49-F238E27FC236}">
                  <a16:creationId xmlns:a16="http://schemas.microsoft.com/office/drawing/2014/main" id="{98FAB32C-BDBB-4AE1-9870-645480F2127C}"/>
                </a:ext>
              </a:extLst>
            </p:cNvPr>
            <p:cNvSpPr/>
            <p:nvPr/>
          </p:nvSpPr>
          <p:spPr>
            <a:xfrm>
              <a:off x="7448550" y="1409700"/>
              <a:ext cx="4171950" cy="360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A4F261A-ABEF-4C8C-A397-1BFAE59798B6}"/>
                </a:ext>
              </a:extLst>
            </p:cNvPr>
            <p:cNvSpPr txBox="1"/>
            <p:nvPr/>
          </p:nvSpPr>
          <p:spPr>
            <a:xfrm>
              <a:off x="7534275" y="1558370"/>
              <a:ext cx="4000500" cy="330310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rPr>
                <a:t>Partner Objectives</a:t>
              </a:r>
              <a:endParaRPr lang="en-US" b="1" dirty="0">
                <a:solidFill>
                  <a:schemeClr val="tx1">
                    <a:lumMod val="75000"/>
                    <a:lumOff val="25000"/>
                  </a:schemeClr>
                </a:solidFill>
                <a:cs typeface="Calibri"/>
              </a:endParaRPr>
            </a:p>
            <a:p>
              <a:endParaRPr lang="en-US" sz="2000" dirty="0">
                <a:solidFill>
                  <a:schemeClr val="tx1">
                    <a:lumMod val="75000"/>
                    <a:lumOff val="25000"/>
                  </a:schemeClr>
                </a:solidFill>
                <a:latin typeface="Century Gothic"/>
                <a:cs typeface="Calibri"/>
              </a:endParaRPr>
            </a:p>
            <a:p>
              <a:pPr marL="342900" indent="-342900">
                <a:buClr>
                  <a:srgbClr val="CD7143"/>
                </a:buClr>
                <a:buFont typeface="Webdings,Sans-Serif"/>
                <a:buChar char=""/>
              </a:pPr>
              <a:r>
                <a:rPr lang="en-US" sz="2000" dirty="0">
                  <a:solidFill>
                    <a:schemeClr val="tx1">
                      <a:lumMod val="75000"/>
                      <a:lumOff val="25000"/>
                    </a:schemeClr>
                  </a:solidFill>
                  <a:latin typeface="Century Gothic"/>
                  <a:cs typeface="Calibri"/>
                </a:rPr>
                <a:t>California carbon neutral by 2045</a:t>
              </a:r>
              <a:endParaRPr lang="en-US" sz="2000" dirty="0">
                <a:solidFill>
                  <a:schemeClr val="tx1">
                    <a:lumMod val="75000"/>
                    <a:lumOff val="25000"/>
                  </a:schemeClr>
                </a:solidFill>
                <a:ea typeface="+mn-lt"/>
                <a:cs typeface="+mn-lt"/>
              </a:endParaRPr>
            </a:p>
            <a:p>
              <a:pPr marL="342900" indent="-342900">
                <a:buFont typeface="Webdings,Sans-Serif"/>
                <a:buChar char=""/>
              </a:pPr>
              <a:endParaRPr lang="en-US" sz="2000" dirty="0">
                <a:solidFill>
                  <a:schemeClr val="tx1">
                    <a:lumMod val="75000"/>
                    <a:lumOff val="25000"/>
                  </a:schemeClr>
                </a:solidFill>
                <a:ea typeface="+mn-lt"/>
                <a:cs typeface="+mn-lt"/>
              </a:endParaRPr>
            </a:p>
            <a:p>
              <a:pPr marL="342900" indent="-342900">
                <a:buClr>
                  <a:srgbClr val="CD7143"/>
                </a:buClr>
                <a:buFont typeface="Webdings,Sans-Serif"/>
                <a:buChar char=""/>
              </a:pPr>
              <a:r>
                <a:rPr lang="en-US" sz="2000" dirty="0">
                  <a:solidFill>
                    <a:schemeClr val="tx1">
                      <a:lumMod val="75000"/>
                      <a:lumOff val="25000"/>
                    </a:schemeClr>
                  </a:solidFill>
                  <a:latin typeface="Century Gothic"/>
                  <a:cs typeface="Calibri"/>
                </a:rPr>
                <a:t>Understand carbon services of agricultural ecosystems </a:t>
              </a:r>
              <a:endParaRPr lang="en-US" sz="2000" dirty="0">
                <a:solidFill>
                  <a:schemeClr val="tx1">
                    <a:lumMod val="75000"/>
                    <a:lumOff val="25000"/>
                  </a:schemeClr>
                </a:solidFill>
                <a:ea typeface="+mn-lt"/>
                <a:cs typeface="+mn-lt"/>
              </a:endParaRPr>
            </a:p>
            <a:p>
              <a:pPr marL="285750" indent="-285750">
                <a:buClr>
                  <a:srgbClr val="CD7143"/>
                </a:buClr>
                <a:buFont typeface="Webdings,Sans-Serif"/>
                <a:buChar char=""/>
              </a:pPr>
              <a:endParaRPr lang="en-US" sz="2000" dirty="0">
                <a:solidFill>
                  <a:schemeClr val="tx1">
                    <a:lumMod val="75000"/>
                    <a:lumOff val="25000"/>
                  </a:schemeClr>
                </a:solidFill>
                <a:ea typeface="+mn-lt"/>
                <a:cs typeface="+mn-lt"/>
              </a:endParaRPr>
            </a:p>
            <a:p>
              <a:pPr marL="342900" indent="-342900">
                <a:buClr>
                  <a:srgbClr val="CD7143"/>
                </a:buClr>
                <a:buFont typeface="Webdings,Sans-Serif"/>
                <a:buChar char=""/>
              </a:pPr>
              <a:r>
                <a:rPr lang="en-US" sz="2000" dirty="0">
                  <a:solidFill>
                    <a:schemeClr val="tx1">
                      <a:lumMod val="75000"/>
                      <a:lumOff val="25000"/>
                    </a:schemeClr>
                  </a:solidFill>
                  <a:latin typeface="Century Gothic"/>
                  <a:cs typeface="Calibri"/>
                </a:rPr>
                <a:t>Improve methods for orchard carbon stocks </a:t>
              </a:r>
              <a:endParaRPr lang="en-US" dirty="0">
                <a:solidFill>
                  <a:schemeClr val="tx1">
                    <a:lumMod val="75000"/>
                    <a:lumOff val="25000"/>
                  </a:schemeClr>
                </a:solidFill>
                <a:cs typeface="Calibri"/>
              </a:endParaRPr>
            </a:p>
          </p:txBody>
        </p:sp>
      </p:grpSp>
      <p:sp>
        <p:nvSpPr>
          <p:cNvPr id="7" name="TextBox 6">
            <a:extLst>
              <a:ext uri="{FF2B5EF4-FFF2-40B4-BE49-F238E27FC236}">
                <a16:creationId xmlns:a16="http://schemas.microsoft.com/office/drawing/2014/main" id="{22273150-A63E-47ED-98A0-C6345D816357}"/>
              </a:ext>
            </a:extLst>
          </p:cNvPr>
          <p:cNvSpPr txBox="1"/>
          <p:nvPr/>
        </p:nvSpPr>
        <p:spPr>
          <a:xfrm>
            <a:off x="3782447" y="4496452"/>
            <a:ext cx="298030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Image Credit: Steven Buss </a:t>
            </a:r>
          </a:p>
        </p:txBody>
      </p:sp>
      <p:pic>
        <p:nvPicPr>
          <p:cNvPr id="11" name="Picture 11" descr="A picture containing sky, outdoor, field, nature&#10;&#10;Description automatically generated">
            <a:extLst>
              <a:ext uri="{FF2B5EF4-FFF2-40B4-BE49-F238E27FC236}">
                <a16:creationId xmlns:a16="http://schemas.microsoft.com/office/drawing/2014/main" id="{A21698BA-CA67-C595-5696-2582AB24549F}"/>
              </a:ext>
            </a:extLst>
          </p:cNvPr>
          <p:cNvPicPr>
            <a:picLocks noChangeAspect="1"/>
          </p:cNvPicPr>
          <p:nvPr/>
        </p:nvPicPr>
        <p:blipFill rotWithShape="1">
          <a:blip r:embed="rId3"/>
          <a:srcRect t="17048" b="5343"/>
          <a:stretch/>
        </p:blipFill>
        <p:spPr>
          <a:xfrm>
            <a:off x="342900" y="1228725"/>
            <a:ext cx="6334125" cy="3276603"/>
          </a:xfrm>
          <a:prstGeom prst="rect">
            <a:avLst/>
          </a:prstGeom>
          <a:ln>
            <a:solidFill>
              <a:schemeClr val="tx1"/>
            </a:solidFill>
          </a:ln>
        </p:spPr>
      </p:pic>
    </p:spTree>
    <p:extLst>
      <p:ext uri="{BB962C8B-B14F-4D97-AF65-F5344CB8AC3E}">
        <p14:creationId xmlns:p14="http://schemas.microsoft.com/office/powerpoint/2010/main" val="2879611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COMMUNITY CONCERNS</a:t>
            </a:r>
          </a:p>
        </p:txBody>
      </p:sp>
      <p:sp>
        <p:nvSpPr>
          <p:cNvPr id="10" name="Text Placeholder 3"/>
          <p:cNvSpPr txBox="1">
            <a:spLocks/>
          </p:cNvSpPr>
          <p:nvPr/>
        </p:nvSpPr>
        <p:spPr>
          <a:xfrm>
            <a:off x="513028" y="1526870"/>
            <a:ext cx="6400800" cy="4435017"/>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CF703B"/>
              </a:buClr>
              <a:buFont typeface="Webdings" panose="05030102010509060703" pitchFamily="18" charset="2"/>
              <a:buChar char=""/>
            </a:pPr>
            <a:r>
              <a:rPr lang="en-US" sz="2400" dirty="0">
                <a:solidFill>
                  <a:schemeClr val="tx1">
                    <a:lumMod val="75000"/>
                    <a:lumOff val="25000"/>
                  </a:schemeClr>
                </a:solidFill>
                <a:latin typeface="Century Gothic" panose="020F0302020204030204"/>
              </a:rPr>
              <a:t>It is difficult to track progress towards California's carbon neutrality goal because of the large uncertainties using available carbon stock methods</a:t>
            </a:r>
            <a:endParaRPr lang="en-US" sz="2400" dirty="0">
              <a:solidFill>
                <a:schemeClr val="tx1">
                  <a:lumMod val="75000"/>
                  <a:lumOff val="25000"/>
                </a:schemeClr>
              </a:solidFill>
              <a:latin typeface="Century Gothic" panose="020F0302020204030204"/>
              <a:cs typeface="Calibri"/>
            </a:endParaRPr>
          </a:p>
          <a:p>
            <a:pPr marL="342900" indent="-342900">
              <a:lnSpc>
                <a:spcPct val="100000"/>
              </a:lnSpc>
              <a:spcAft>
                <a:spcPts val="600"/>
              </a:spcAft>
              <a:buClr>
                <a:srgbClr val="CF703B"/>
              </a:buClr>
              <a:buFont typeface="Webdings" panose="05030102010509060703" pitchFamily="18" charset="2"/>
              <a:buChar char=""/>
            </a:pPr>
            <a:r>
              <a:rPr lang="en-US" sz="2400" dirty="0">
                <a:solidFill>
                  <a:schemeClr val="tx1">
                    <a:lumMod val="75000"/>
                    <a:lumOff val="25000"/>
                  </a:schemeClr>
                </a:solidFill>
                <a:latin typeface="Century Gothic" panose="020F0302020204030204"/>
                <a:cs typeface="Calibri"/>
              </a:rPr>
              <a:t>Current</a:t>
            </a:r>
            <a:r>
              <a:rPr lang="en-US" sz="2400" dirty="0">
                <a:solidFill>
                  <a:schemeClr val="tx1">
                    <a:lumMod val="75000"/>
                    <a:lumOff val="25000"/>
                  </a:schemeClr>
                </a:solidFill>
                <a:latin typeface="Century Gothic"/>
                <a:ea typeface="+mn-lt"/>
                <a:cs typeface="+mn-lt"/>
              </a:rPr>
              <a:t> inventory estimation methods contain significant uncertainties, allowing for improvement in estimating cropland carbon stock methodology.</a:t>
            </a:r>
          </a:p>
          <a:p>
            <a:pPr marL="342900" indent="-342900">
              <a:lnSpc>
                <a:spcPct val="100000"/>
              </a:lnSpc>
              <a:spcAft>
                <a:spcPts val="600"/>
              </a:spcAft>
              <a:buClr>
                <a:srgbClr val="CF703B"/>
              </a:buClr>
              <a:buFont typeface="Webdings" panose="05030102010509060703" pitchFamily="18" charset="2"/>
              <a:buChar char=""/>
            </a:pPr>
            <a:r>
              <a:rPr lang="en-US" sz="2400" dirty="0">
                <a:solidFill>
                  <a:schemeClr val="tx1">
                    <a:lumMod val="75000"/>
                    <a:lumOff val="25000"/>
                  </a:schemeClr>
                </a:solidFill>
                <a:latin typeface="Century Gothic"/>
                <a:ea typeface="+mn-lt"/>
                <a:cs typeface="+mn-lt"/>
              </a:rPr>
              <a:t>The most recent estimates of cropland carbon stock were last estimated for 2016, becoming out of date. </a:t>
            </a:r>
            <a:endParaRPr lang="en-US" sz="2400" dirty="0">
              <a:solidFill>
                <a:schemeClr val="tx1">
                  <a:lumMod val="75000"/>
                  <a:lumOff val="25000"/>
                </a:schemeClr>
              </a:solidFill>
              <a:latin typeface="Century Gothic"/>
              <a:cs typeface="Calibri"/>
            </a:endParaRPr>
          </a:p>
          <a:p>
            <a:pPr marL="342900" indent="-342900">
              <a:lnSpc>
                <a:spcPct val="100000"/>
              </a:lnSpc>
              <a:spcAft>
                <a:spcPts val="600"/>
              </a:spcAft>
              <a:buClr>
                <a:srgbClr val="CF703B"/>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sp>
        <p:nvSpPr>
          <p:cNvPr id="3" name="TextBox 2">
            <a:extLst>
              <a:ext uri="{FF2B5EF4-FFF2-40B4-BE49-F238E27FC236}">
                <a16:creationId xmlns:a16="http://schemas.microsoft.com/office/drawing/2014/main" id="{116A0211-AEF3-46B4-ABFC-DB7CB05CFCA2}"/>
              </a:ext>
            </a:extLst>
          </p:cNvPr>
          <p:cNvSpPr txBox="1"/>
          <p:nvPr/>
        </p:nvSpPr>
        <p:spPr>
          <a:xfrm>
            <a:off x="7791450" y="6231407"/>
            <a:ext cx="382905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solidFill>
                  <a:schemeClr val="tx1">
                    <a:lumMod val="75000"/>
                    <a:lumOff val="25000"/>
                  </a:schemeClr>
                </a:solidFill>
                <a:latin typeface="Century Gothic"/>
                <a:cs typeface="Calibri"/>
              </a:rPr>
              <a:t>Image Credit: Elsa </a:t>
            </a:r>
            <a:r>
              <a:rPr lang="en-US" sz="1050" err="1">
                <a:solidFill>
                  <a:schemeClr val="tx1">
                    <a:lumMod val="75000"/>
                    <a:lumOff val="25000"/>
                  </a:schemeClr>
                </a:solidFill>
                <a:latin typeface="Century Gothic"/>
                <a:cs typeface="Calibri"/>
              </a:rPr>
              <a:t>Capuntas</a:t>
            </a:r>
            <a:r>
              <a:rPr lang="en-US" sz="1050">
                <a:solidFill>
                  <a:schemeClr val="tx1">
                    <a:lumMod val="75000"/>
                    <a:lumOff val="25000"/>
                  </a:schemeClr>
                </a:solidFill>
                <a:latin typeface="Century Gothic"/>
                <a:cs typeface="Calibri"/>
              </a:rPr>
              <a:t>, Bob Dass</a:t>
            </a:r>
          </a:p>
        </p:txBody>
      </p:sp>
      <p:pic>
        <p:nvPicPr>
          <p:cNvPr id="4" name="Picture 4" descr="A picture containing person, outdoor, hand, close&#10;&#10;Description automatically generated">
            <a:extLst>
              <a:ext uri="{FF2B5EF4-FFF2-40B4-BE49-F238E27FC236}">
                <a16:creationId xmlns:a16="http://schemas.microsoft.com/office/drawing/2014/main" id="{715DBC42-F693-8CC2-43A2-F1D1D52CB18F}"/>
              </a:ext>
            </a:extLst>
          </p:cNvPr>
          <p:cNvPicPr>
            <a:picLocks noChangeAspect="1"/>
          </p:cNvPicPr>
          <p:nvPr/>
        </p:nvPicPr>
        <p:blipFill>
          <a:blip r:embed="rId3"/>
          <a:stretch>
            <a:fillRect/>
          </a:stretch>
        </p:blipFill>
        <p:spPr>
          <a:xfrm>
            <a:off x="7658100" y="647950"/>
            <a:ext cx="3857625" cy="2886075"/>
          </a:xfrm>
          <a:prstGeom prst="rect">
            <a:avLst/>
          </a:prstGeom>
          <a:ln>
            <a:solidFill>
              <a:schemeClr val="tx1"/>
            </a:solidFill>
          </a:ln>
        </p:spPr>
      </p:pic>
      <p:pic>
        <p:nvPicPr>
          <p:cNvPr id="5" name="Picture 5" descr="A picture containing outdoor, person, grass, person&#10;&#10;Description automatically generated">
            <a:extLst>
              <a:ext uri="{FF2B5EF4-FFF2-40B4-BE49-F238E27FC236}">
                <a16:creationId xmlns:a16="http://schemas.microsoft.com/office/drawing/2014/main" id="{7C9B9571-6D5E-2E9F-7889-0CE62533BFD1}"/>
              </a:ext>
            </a:extLst>
          </p:cNvPr>
          <p:cNvPicPr>
            <a:picLocks noChangeAspect="1"/>
          </p:cNvPicPr>
          <p:nvPr/>
        </p:nvPicPr>
        <p:blipFill>
          <a:blip r:embed="rId4"/>
          <a:stretch>
            <a:fillRect/>
          </a:stretch>
        </p:blipFill>
        <p:spPr>
          <a:xfrm>
            <a:off x="7658100" y="3658318"/>
            <a:ext cx="3857625" cy="2573089"/>
          </a:xfrm>
          <a:prstGeom prst="rect">
            <a:avLst/>
          </a:prstGeom>
          <a:ln>
            <a:solidFill>
              <a:schemeClr val="tx1"/>
            </a:solidFill>
          </a:ln>
        </p:spPr>
      </p:pic>
    </p:spTree>
    <p:extLst>
      <p:ext uri="{BB962C8B-B14F-4D97-AF65-F5344CB8AC3E}">
        <p14:creationId xmlns:p14="http://schemas.microsoft.com/office/powerpoint/2010/main" val="2484940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NASA SATELLITES/ SENSORS USED</a:t>
            </a:r>
          </a:p>
        </p:txBody>
      </p:sp>
      <p:sp>
        <p:nvSpPr>
          <p:cNvPr id="6" name="TextBox 5">
            <a:extLst>
              <a:ext uri="{FF2B5EF4-FFF2-40B4-BE49-F238E27FC236}">
                <a16:creationId xmlns:a16="http://schemas.microsoft.com/office/drawing/2014/main" id="{14EC3E19-EBC2-440B-9039-BAAA0BE5A4D3}"/>
              </a:ext>
            </a:extLst>
          </p:cNvPr>
          <p:cNvSpPr txBox="1"/>
          <p:nvPr/>
        </p:nvSpPr>
        <p:spPr>
          <a:xfrm>
            <a:off x="1009074" y="4774514"/>
            <a:ext cx="274320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ea typeface="+mn-lt"/>
                <a:cs typeface="+mn-lt"/>
              </a:rPr>
              <a:t>Landsat 8 OLI </a:t>
            </a:r>
            <a:endParaRPr lang="en-US">
              <a:solidFill>
                <a:schemeClr val="tx1">
                  <a:lumMod val="75000"/>
                  <a:lumOff val="25000"/>
                </a:schemeClr>
              </a:solidFill>
              <a:cs typeface="Calibri"/>
            </a:endParaRPr>
          </a:p>
          <a:p>
            <a:pPr algn="ctr"/>
            <a:r>
              <a:rPr lang="en-US" i="1">
                <a:solidFill>
                  <a:schemeClr val="tx1">
                    <a:lumMod val="75000"/>
                    <a:lumOff val="25000"/>
                  </a:schemeClr>
                </a:solidFill>
                <a:latin typeface="Century Gothic"/>
                <a:cs typeface="Calibri"/>
              </a:rPr>
              <a:t>2013 – Present </a:t>
            </a:r>
          </a:p>
        </p:txBody>
      </p:sp>
      <p:sp>
        <p:nvSpPr>
          <p:cNvPr id="8" name="TextBox 7">
            <a:extLst>
              <a:ext uri="{FF2B5EF4-FFF2-40B4-BE49-F238E27FC236}">
                <a16:creationId xmlns:a16="http://schemas.microsoft.com/office/drawing/2014/main" id="{39843985-BBFA-4811-8BA2-F90986A64456}"/>
              </a:ext>
            </a:extLst>
          </p:cNvPr>
          <p:cNvSpPr txBox="1"/>
          <p:nvPr/>
        </p:nvSpPr>
        <p:spPr>
          <a:xfrm>
            <a:off x="4274711" y="4773803"/>
            <a:ext cx="274320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ea typeface="+mn-lt"/>
                <a:cs typeface="+mn-lt"/>
              </a:rPr>
              <a:t>Landsat 7 ETM+</a:t>
            </a:r>
            <a:endParaRPr lang="en-US">
              <a:solidFill>
                <a:schemeClr val="tx1">
                  <a:lumMod val="75000"/>
                  <a:lumOff val="25000"/>
                </a:schemeClr>
              </a:solidFill>
              <a:cs typeface="Calibri"/>
            </a:endParaRPr>
          </a:p>
          <a:p>
            <a:pPr algn="ctr"/>
            <a:r>
              <a:rPr lang="en-US" i="1">
                <a:solidFill>
                  <a:schemeClr val="tx1">
                    <a:lumMod val="75000"/>
                    <a:lumOff val="25000"/>
                  </a:schemeClr>
                </a:solidFill>
                <a:latin typeface="Century Gothic"/>
                <a:ea typeface="+mn-lt"/>
                <a:cs typeface="+mn-lt"/>
              </a:rPr>
              <a:t>1999 – Present </a:t>
            </a:r>
            <a:endParaRPr lang="en-US">
              <a:solidFill>
                <a:schemeClr val="tx1">
                  <a:lumMod val="75000"/>
                  <a:lumOff val="25000"/>
                </a:schemeClr>
              </a:solidFill>
              <a:latin typeface="Century Gothic"/>
              <a:cs typeface="Calibri" panose="020F0502020204030204"/>
            </a:endParaRPr>
          </a:p>
        </p:txBody>
      </p:sp>
      <p:sp>
        <p:nvSpPr>
          <p:cNvPr id="2" name="TextBox 1">
            <a:extLst>
              <a:ext uri="{FF2B5EF4-FFF2-40B4-BE49-F238E27FC236}">
                <a16:creationId xmlns:a16="http://schemas.microsoft.com/office/drawing/2014/main" id="{01571D04-CC50-4DE3-84AD-E18DB10D37F9}"/>
              </a:ext>
            </a:extLst>
          </p:cNvPr>
          <p:cNvSpPr txBox="1"/>
          <p:nvPr/>
        </p:nvSpPr>
        <p:spPr>
          <a:xfrm>
            <a:off x="9448800" y="6364483"/>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a:solidFill>
                  <a:schemeClr val="tx1">
                    <a:lumMod val="75000"/>
                    <a:lumOff val="25000"/>
                  </a:schemeClr>
                </a:solidFill>
                <a:latin typeface="Century Gothic"/>
              </a:rPr>
              <a:t>Image Credit: NASA</a:t>
            </a:r>
            <a:endParaRPr lang="en-US" sz="1000" dirty="0">
              <a:solidFill>
                <a:schemeClr val="tx1">
                  <a:lumMod val="75000"/>
                  <a:lumOff val="25000"/>
                </a:schemeClr>
              </a:solidFill>
              <a:latin typeface="Century Gothic"/>
              <a:cs typeface="Calibri"/>
            </a:endParaRPr>
          </a:p>
        </p:txBody>
      </p:sp>
      <p:sp>
        <p:nvSpPr>
          <p:cNvPr id="4" name="TextBox 3">
            <a:extLst>
              <a:ext uri="{FF2B5EF4-FFF2-40B4-BE49-F238E27FC236}">
                <a16:creationId xmlns:a16="http://schemas.microsoft.com/office/drawing/2014/main" id="{A3F05A10-55AC-4C58-9BC2-F2A8956E2042}"/>
              </a:ext>
            </a:extLst>
          </p:cNvPr>
          <p:cNvSpPr txBox="1"/>
          <p:nvPr/>
        </p:nvSpPr>
        <p:spPr>
          <a:xfrm>
            <a:off x="8109997" y="4774381"/>
            <a:ext cx="274320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Landsat 5 TM</a:t>
            </a:r>
          </a:p>
          <a:p>
            <a:pPr algn="ctr"/>
            <a:r>
              <a:rPr lang="en-US" i="1">
                <a:solidFill>
                  <a:schemeClr val="tx1">
                    <a:lumMod val="75000"/>
                    <a:lumOff val="25000"/>
                  </a:schemeClr>
                </a:solidFill>
                <a:latin typeface="Century Gothic"/>
              </a:rPr>
              <a:t>1984 - 2012</a:t>
            </a:r>
          </a:p>
        </p:txBody>
      </p:sp>
      <p:sp>
        <p:nvSpPr>
          <p:cNvPr id="7" name="TextBox 6">
            <a:extLst>
              <a:ext uri="{FF2B5EF4-FFF2-40B4-BE49-F238E27FC236}">
                <a16:creationId xmlns:a16="http://schemas.microsoft.com/office/drawing/2014/main" id="{60B99C99-C629-43AB-938B-B6CD80400DF1}"/>
              </a:ext>
            </a:extLst>
          </p:cNvPr>
          <p:cNvSpPr txBox="1"/>
          <p:nvPr/>
        </p:nvSpPr>
        <p:spPr>
          <a:xfrm>
            <a:off x="266713" y="965507"/>
            <a:ext cx="894917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Landsat missions – 38 years of continuous earth observations</a:t>
            </a:r>
          </a:p>
        </p:txBody>
      </p:sp>
      <p:pic>
        <p:nvPicPr>
          <p:cNvPr id="11" name="Picture 11" descr="A picture containing satellite, transport&#10;&#10;Description automatically generated">
            <a:extLst>
              <a:ext uri="{FF2B5EF4-FFF2-40B4-BE49-F238E27FC236}">
                <a16:creationId xmlns:a16="http://schemas.microsoft.com/office/drawing/2014/main" id="{5B8E529D-21CD-5120-62F5-F1262B06C517}"/>
              </a:ext>
            </a:extLst>
          </p:cNvPr>
          <p:cNvPicPr>
            <a:picLocks noChangeAspect="1"/>
          </p:cNvPicPr>
          <p:nvPr/>
        </p:nvPicPr>
        <p:blipFill>
          <a:blip r:embed="rId3"/>
          <a:stretch>
            <a:fillRect/>
          </a:stretch>
        </p:blipFill>
        <p:spPr>
          <a:xfrm>
            <a:off x="8677903" y="1917661"/>
            <a:ext cx="2743200" cy="2650259"/>
          </a:xfrm>
          <a:prstGeom prst="rect">
            <a:avLst/>
          </a:prstGeom>
        </p:spPr>
      </p:pic>
      <p:pic>
        <p:nvPicPr>
          <p:cNvPr id="12" name="Picture 12" descr="A picture containing indoor&#10;&#10;Description automatically generated">
            <a:extLst>
              <a:ext uri="{FF2B5EF4-FFF2-40B4-BE49-F238E27FC236}">
                <a16:creationId xmlns:a16="http://schemas.microsoft.com/office/drawing/2014/main" id="{3E474C05-6527-CE2D-A5AF-E82677563167}"/>
              </a:ext>
            </a:extLst>
          </p:cNvPr>
          <p:cNvPicPr>
            <a:picLocks noChangeAspect="1"/>
          </p:cNvPicPr>
          <p:nvPr/>
        </p:nvPicPr>
        <p:blipFill>
          <a:blip r:embed="rId4"/>
          <a:stretch>
            <a:fillRect/>
          </a:stretch>
        </p:blipFill>
        <p:spPr>
          <a:xfrm>
            <a:off x="4272224" y="2703745"/>
            <a:ext cx="3798276" cy="1542622"/>
          </a:xfrm>
          <a:prstGeom prst="rect">
            <a:avLst/>
          </a:prstGeom>
        </p:spPr>
      </p:pic>
      <p:pic>
        <p:nvPicPr>
          <p:cNvPr id="13" name="Picture 13">
            <a:extLst>
              <a:ext uri="{FF2B5EF4-FFF2-40B4-BE49-F238E27FC236}">
                <a16:creationId xmlns:a16="http://schemas.microsoft.com/office/drawing/2014/main" id="{9C53F838-5D16-A9BF-A300-2F57FCB21543}"/>
              </a:ext>
            </a:extLst>
          </p:cNvPr>
          <p:cNvPicPr>
            <a:picLocks noChangeAspect="1"/>
          </p:cNvPicPr>
          <p:nvPr/>
        </p:nvPicPr>
        <p:blipFill>
          <a:blip r:embed="rId5"/>
          <a:stretch>
            <a:fillRect/>
          </a:stretch>
        </p:blipFill>
        <p:spPr>
          <a:xfrm>
            <a:off x="947895" y="2358236"/>
            <a:ext cx="2743200" cy="2242013"/>
          </a:xfrm>
          <a:prstGeom prst="rect">
            <a:avLst/>
          </a:prstGeom>
        </p:spPr>
      </p:pic>
    </p:spTree>
    <p:extLst>
      <p:ext uri="{BB962C8B-B14F-4D97-AF65-F5344CB8AC3E}">
        <p14:creationId xmlns:p14="http://schemas.microsoft.com/office/powerpoint/2010/main" val="1885354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F0302020204030204"/>
              </a:rPr>
              <a:t>METHODOLOGY</a:t>
            </a:r>
          </a:p>
        </p:txBody>
      </p:sp>
      <p:sp>
        <p:nvSpPr>
          <p:cNvPr id="2" name="Rectangle 1">
            <a:extLst>
              <a:ext uri="{FF2B5EF4-FFF2-40B4-BE49-F238E27FC236}">
                <a16:creationId xmlns:a16="http://schemas.microsoft.com/office/drawing/2014/main" id="{4776E2BF-37D7-455E-91F9-5F13FD8552A6}"/>
              </a:ext>
            </a:extLst>
          </p:cNvPr>
          <p:cNvSpPr/>
          <p:nvPr/>
        </p:nvSpPr>
        <p:spPr>
          <a:xfrm>
            <a:off x="2120537" y="1465970"/>
            <a:ext cx="2081348" cy="194201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C0991DB-C154-41F0-AD6D-AC49F9EE4E06}"/>
              </a:ext>
            </a:extLst>
          </p:cNvPr>
          <p:cNvSpPr txBox="1"/>
          <p:nvPr/>
        </p:nvSpPr>
        <p:spPr>
          <a:xfrm>
            <a:off x="2245995" y="1571832"/>
            <a:ext cx="169817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Access Landsat 5,7,8 images</a:t>
            </a:r>
            <a:r>
              <a:rPr lang="en-US" dirty="0">
                <a:latin typeface="Century Gothic"/>
              </a:rPr>
              <a:t> </a:t>
            </a:r>
            <a:endParaRPr lang="en-US" dirty="0"/>
          </a:p>
        </p:txBody>
      </p:sp>
      <p:sp>
        <p:nvSpPr>
          <p:cNvPr id="6" name="Rectangle 5">
            <a:extLst>
              <a:ext uri="{FF2B5EF4-FFF2-40B4-BE49-F238E27FC236}">
                <a16:creationId xmlns:a16="http://schemas.microsoft.com/office/drawing/2014/main" id="{CDBF0E55-C700-4935-80C8-B6A3DF739322}"/>
              </a:ext>
            </a:extLst>
          </p:cNvPr>
          <p:cNvSpPr/>
          <p:nvPr/>
        </p:nvSpPr>
        <p:spPr>
          <a:xfrm>
            <a:off x="5007428" y="1465970"/>
            <a:ext cx="2081348" cy="194201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ABB8EE2-209B-4033-B6C4-6DF9072B8D9B}"/>
              </a:ext>
            </a:extLst>
          </p:cNvPr>
          <p:cNvSpPr txBox="1"/>
          <p:nvPr/>
        </p:nvSpPr>
        <p:spPr>
          <a:xfrm>
            <a:off x="5180782" y="1515225"/>
            <a:ext cx="1733007"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Calculate greenness </a:t>
            </a:r>
            <a:r>
              <a:rPr lang="en-US" sz="1600" i="1" dirty="0">
                <a:solidFill>
                  <a:schemeClr val="tx1">
                    <a:lumMod val="75000"/>
                    <a:lumOff val="25000"/>
                  </a:schemeClr>
                </a:solidFill>
                <a:latin typeface="Century Gothic"/>
              </a:rPr>
              <a:t>(NDVI)</a:t>
            </a:r>
            <a:endParaRPr lang="en-US" sz="1600" i="1" dirty="0">
              <a:solidFill>
                <a:schemeClr val="tx1">
                  <a:lumMod val="75000"/>
                  <a:lumOff val="25000"/>
                </a:schemeClr>
              </a:solidFill>
            </a:endParaRPr>
          </a:p>
        </p:txBody>
      </p:sp>
      <p:sp>
        <p:nvSpPr>
          <p:cNvPr id="8" name="Rectangle 7">
            <a:extLst>
              <a:ext uri="{FF2B5EF4-FFF2-40B4-BE49-F238E27FC236}">
                <a16:creationId xmlns:a16="http://schemas.microsoft.com/office/drawing/2014/main" id="{EC29AF10-7EA0-43FB-A57B-F7A5D1A54FD6}"/>
              </a:ext>
            </a:extLst>
          </p:cNvPr>
          <p:cNvSpPr/>
          <p:nvPr/>
        </p:nvSpPr>
        <p:spPr>
          <a:xfrm>
            <a:off x="7894319" y="1465970"/>
            <a:ext cx="2081348" cy="194201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EDB6BEE-00CE-4279-B763-209BFB75BB06}"/>
              </a:ext>
            </a:extLst>
          </p:cNvPr>
          <p:cNvSpPr txBox="1"/>
          <p:nvPr/>
        </p:nvSpPr>
        <p:spPr>
          <a:xfrm>
            <a:off x="7971880" y="1541351"/>
            <a:ext cx="17678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Calculate max NDVI per year</a:t>
            </a:r>
            <a:endParaRPr lang="en-US" dirty="0">
              <a:solidFill>
                <a:schemeClr val="tx1">
                  <a:lumMod val="75000"/>
                  <a:lumOff val="25000"/>
                </a:schemeClr>
              </a:solidFill>
            </a:endParaRPr>
          </a:p>
        </p:txBody>
      </p:sp>
      <p:sp>
        <p:nvSpPr>
          <p:cNvPr id="14" name="Rectangle 13">
            <a:extLst>
              <a:ext uri="{FF2B5EF4-FFF2-40B4-BE49-F238E27FC236}">
                <a16:creationId xmlns:a16="http://schemas.microsoft.com/office/drawing/2014/main" id="{2AEE421A-131D-4081-9A1B-80F7CA084849}"/>
              </a:ext>
            </a:extLst>
          </p:cNvPr>
          <p:cNvSpPr/>
          <p:nvPr/>
        </p:nvSpPr>
        <p:spPr>
          <a:xfrm>
            <a:off x="2120537" y="4287547"/>
            <a:ext cx="2081348" cy="21248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BA1238B-2502-4C47-9639-ECA41367F1D6}"/>
              </a:ext>
            </a:extLst>
          </p:cNvPr>
          <p:cNvSpPr/>
          <p:nvPr/>
        </p:nvSpPr>
        <p:spPr>
          <a:xfrm>
            <a:off x="5007428" y="4287546"/>
            <a:ext cx="2081348" cy="211618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48E495F-AECB-448B-B209-8CF454E71438}"/>
              </a:ext>
            </a:extLst>
          </p:cNvPr>
          <p:cNvSpPr txBox="1"/>
          <p:nvPr/>
        </p:nvSpPr>
        <p:spPr>
          <a:xfrm>
            <a:off x="2154554" y="4402117"/>
            <a:ext cx="198555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Access crop data</a:t>
            </a:r>
            <a:endParaRPr lang="en-US" dirty="0">
              <a:solidFill>
                <a:schemeClr val="tx1">
                  <a:lumMod val="75000"/>
                  <a:lumOff val="25000"/>
                </a:schemeClr>
              </a:solidFill>
              <a:cs typeface="Calibri" panose="020F0502020204030204"/>
            </a:endParaRPr>
          </a:p>
          <a:p>
            <a:pPr algn="ctr"/>
            <a:r>
              <a:rPr lang="en-US" sz="1400" i="1" dirty="0">
                <a:solidFill>
                  <a:schemeClr val="tx1">
                    <a:lumMod val="75000"/>
                    <a:lumOff val="25000"/>
                  </a:schemeClr>
                </a:solidFill>
                <a:latin typeface="Century Gothic"/>
              </a:rPr>
              <a:t>(</a:t>
            </a:r>
            <a:r>
              <a:rPr lang="en-US" sz="1400" i="1">
                <a:solidFill>
                  <a:schemeClr val="tx1">
                    <a:lumMod val="75000"/>
                    <a:lumOff val="25000"/>
                  </a:schemeClr>
                </a:solidFill>
                <a:latin typeface="Century Gothic"/>
              </a:rPr>
              <a:t>USDA CDL)</a:t>
            </a:r>
            <a:endParaRPr lang="en-US" sz="1400" i="1" dirty="0">
              <a:solidFill>
                <a:schemeClr val="tx1">
                  <a:lumMod val="75000"/>
                  <a:lumOff val="25000"/>
                </a:schemeClr>
              </a:solidFill>
              <a:cs typeface="Calibri" panose="020F0502020204030204"/>
            </a:endParaRPr>
          </a:p>
        </p:txBody>
      </p:sp>
      <p:sp>
        <p:nvSpPr>
          <p:cNvPr id="17" name="TextBox 16">
            <a:extLst>
              <a:ext uri="{FF2B5EF4-FFF2-40B4-BE49-F238E27FC236}">
                <a16:creationId xmlns:a16="http://schemas.microsoft.com/office/drawing/2014/main" id="{05484C20-8ABC-4A84-804A-0FB46C0C1EE3}"/>
              </a:ext>
            </a:extLst>
          </p:cNvPr>
          <p:cNvSpPr txBox="1"/>
          <p:nvPr/>
        </p:nvSpPr>
        <p:spPr>
          <a:xfrm>
            <a:off x="5198199" y="4509218"/>
            <a:ext cx="16981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Identify orchards</a:t>
            </a:r>
          </a:p>
        </p:txBody>
      </p:sp>
      <p:sp>
        <p:nvSpPr>
          <p:cNvPr id="18" name="Rectangle 17">
            <a:extLst>
              <a:ext uri="{FF2B5EF4-FFF2-40B4-BE49-F238E27FC236}">
                <a16:creationId xmlns:a16="http://schemas.microsoft.com/office/drawing/2014/main" id="{AF4605E5-0C57-4600-90AD-32D1103E9CF5}"/>
              </a:ext>
            </a:extLst>
          </p:cNvPr>
          <p:cNvSpPr/>
          <p:nvPr/>
        </p:nvSpPr>
        <p:spPr>
          <a:xfrm>
            <a:off x="7894319" y="4287546"/>
            <a:ext cx="2081348" cy="212053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EB8DC7D5-57E4-4A06-9959-7ED9E31BFC7C}"/>
              </a:ext>
            </a:extLst>
          </p:cNvPr>
          <p:cNvSpPr txBox="1"/>
          <p:nvPr/>
        </p:nvSpPr>
        <p:spPr>
          <a:xfrm>
            <a:off x="7797709" y="4323740"/>
            <a:ext cx="227729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Annual max NDVI for California Orchards</a:t>
            </a:r>
          </a:p>
        </p:txBody>
      </p:sp>
      <p:pic>
        <p:nvPicPr>
          <p:cNvPr id="5" name="Graphic 20" descr="Agriculture outline">
            <a:extLst>
              <a:ext uri="{FF2B5EF4-FFF2-40B4-BE49-F238E27FC236}">
                <a16:creationId xmlns:a16="http://schemas.microsoft.com/office/drawing/2014/main" id="{C920E27F-C1FB-4571-92BB-44572D97F6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0103" y="5428369"/>
            <a:ext cx="914400" cy="914400"/>
          </a:xfrm>
          <a:prstGeom prst="rect">
            <a:avLst/>
          </a:prstGeom>
        </p:spPr>
      </p:pic>
      <p:pic>
        <p:nvPicPr>
          <p:cNvPr id="21" name="Graphic 21" descr="Satellite outline">
            <a:extLst>
              <a:ext uri="{FF2B5EF4-FFF2-40B4-BE49-F238E27FC236}">
                <a16:creationId xmlns:a16="http://schemas.microsoft.com/office/drawing/2014/main" id="{D68D7263-7E10-41BD-84B0-FC215B610B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04758" y="2489370"/>
            <a:ext cx="914400" cy="914400"/>
          </a:xfrm>
          <a:prstGeom prst="rect">
            <a:avLst/>
          </a:prstGeom>
        </p:spPr>
      </p:pic>
      <p:pic>
        <p:nvPicPr>
          <p:cNvPr id="22" name="Graphic 22" descr="Plant With Roots outline">
            <a:extLst>
              <a:ext uri="{FF2B5EF4-FFF2-40B4-BE49-F238E27FC236}">
                <a16:creationId xmlns:a16="http://schemas.microsoft.com/office/drawing/2014/main" id="{B4FA793C-232E-4FE0-B759-55305356E2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90902" y="2493581"/>
            <a:ext cx="914400" cy="914400"/>
          </a:xfrm>
          <a:prstGeom prst="rect">
            <a:avLst/>
          </a:prstGeom>
        </p:spPr>
      </p:pic>
      <p:pic>
        <p:nvPicPr>
          <p:cNvPr id="23" name="Graphic 23" descr="Farm scene outline">
            <a:extLst>
              <a:ext uri="{FF2B5EF4-FFF2-40B4-BE49-F238E27FC236}">
                <a16:creationId xmlns:a16="http://schemas.microsoft.com/office/drawing/2014/main" id="{B05A73EE-23B0-4796-84BE-0583BAF57A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99508" y="5498038"/>
            <a:ext cx="914400" cy="914400"/>
          </a:xfrm>
          <a:prstGeom prst="rect">
            <a:avLst/>
          </a:prstGeom>
        </p:spPr>
      </p:pic>
      <p:pic>
        <p:nvPicPr>
          <p:cNvPr id="24" name="Graphic 24" descr="Apple outline">
            <a:extLst>
              <a:ext uri="{FF2B5EF4-FFF2-40B4-BE49-F238E27FC236}">
                <a16:creationId xmlns:a16="http://schemas.microsoft.com/office/drawing/2014/main" id="{577DA611-16D8-47B6-8FEA-3193E48109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43006" y="5363055"/>
            <a:ext cx="914400" cy="914400"/>
          </a:xfrm>
          <a:prstGeom prst="rect">
            <a:avLst/>
          </a:prstGeom>
        </p:spPr>
      </p:pic>
      <p:pic>
        <p:nvPicPr>
          <p:cNvPr id="25" name="Graphic 25" descr="Watering Plant outline">
            <a:extLst>
              <a:ext uri="{FF2B5EF4-FFF2-40B4-BE49-F238E27FC236}">
                <a16:creationId xmlns:a16="http://schemas.microsoft.com/office/drawing/2014/main" id="{CEC26B1F-E4BE-40B3-9671-67C6B5BC022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77794" y="2458746"/>
            <a:ext cx="914400" cy="914400"/>
          </a:xfrm>
          <a:prstGeom prst="rect">
            <a:avLst/>
          </a:prstGeom>
        </p:spPr>
      </p:pic>
      <p:sp>
        <p:nvSpPr>
          <p:cNvPr id="26" name="Arrow: Right 25">
            <a:extLst>
              <a:ext uri="{FF2B5EF4-FFF2-40B4-BE49-F238E27FC236}">
                <a16:creationId xmlns:a16="http://schemas.microsoft.com/office/drawing/2014/main" id="{632E1AF4-D2EE-4D7D-AC65-D75A256B90E2}"/>
              </a:ext>
            </a:extLst>
          </p:cNvPr>
          <p:cNvSpPr/>
          <p:nvPr/>
        </p:nvSpPr>
        <p:spPr>
          <a:xfrm>
            <a:off x="4203898" y="2215613"/>
            <a:ext cx="805543" cy="274320"/>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Arrow: Right 27">
            <a:extLst>
              <a:ext uri="{FF2B5EF4-FFF2-40B4-BE49-F238E27FC236}">
                <a16:creationId xmlns:a16="http://schemas.microsoft.com/office/drawing/2014/main" id="{9B35173A-ADFC-410B-BAFD-DD40BB793E6D}"/>
              </a:ext>
            </a:extLst>
          </p:cNvPr>
          <p:cNvSpPr/>
          <p:nvPr/>
        </p:nvSpPr>
        <p:spPr>
          <a:xfrm>
            <a:off x="7090790" y="2215613"/>
            <a:ext cx="805543" cy="291737"/>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Arrow: Right 28">
            <a:extLst>
              <a:ext uri="{FF2B5EF4-FFF2-40B4-BE49-F238E27FC236}">
                <a16:creationId xmlns:a16="http://schemas.microsoft.com/office/drawing/2014/main" id="{1E6DA663-3A0F-4DE3-BE79-ACBEE1C8797F}"/>
              </a:ext>
            </a:extLst>
          </p:cNvPr>
          <p:cNvSpPr/>
          <p:nvPr/>
        </p:nvSpPr>
        <p:spPr>
          <a:xfrm>
            <a:off x="4203898" y="5058962"/>
            <a:ext cx="805543" cy="274319"/>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915BA570-8533-4994-98E2-5D7DB8769563}"/>
              </a:ext>
            </a:extLst>
          </p:cNvPr>
          <p:cNvSpPr/>
          <p:nvPr/>
        </p:nvSpPr>
        <p:spPr>
          <a:xfrm>
            <a:off x="7086436" y="5054607"/>
            <a:ext cx="805543" cy="291737"/>
          </a:xfrm>
          <a:prstGeom prst="rightArrow">
            <a:avLst/>
          </a:prstGeom>
          <a:solidFill>
            <a:srgbClr val="CD71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Arrow: Right 30">
            <a:extLst>
              <a:ext uri="{FF2B5EF4-FFF2-40B4-BE49-F238E27FC236}">
                <a16:creationId xmlns:a16="http://schemas.microsoft.com/office/drawing/2014/main" id="{5A55C3C0-41A9-468F-BDCA-6B7CD012FCF4}"/>
              </a:ext>
            </a:extLst>
          </p:cNvPr>
          <p:cNvSpPr/>
          <p:nvPr/>
        </p:nvSpPr>
        <p:spPr>
          <a:xfrm rot="5400000">
            <a:off x="8460214" y="3702601"/>
            <a:ext cx="875211" cy="287383"/>
          </a:xfrm>
          <a:prstGeom prst="rightArrow">
            <a:avLst/>
          </a:prstGeom>
          <a:solidFill>
            <a:srgbClr val="CD71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4707FDF-A9B3-4376-B5B7-9C891E8BF249}"/>
              </a:ext>
            </a:extLst>
          </p:cNvPr>
          <p:cNvSpPr txBox="1"/>
          <p:nvPr/>
        </p:nvSpPr>
        <p:spPr>
          <a:xfrm>
            <a:off x="1258959" y="855547"/>
            <a:ext cx="96991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latin typeface="Century Gothic"/>
              </a:rPr>
              <a:t>Perennial Agriculture Age and Carbon Estimation Tool (PAACET)</a:t>
            </a:r>
          </a:p>
        </p:txBody>
      </p:sp>
    </p:spTree>
    <p:extLst>
      <p:ext uri="{BB962C8B-B14F-4D97-AF65-F5344CB8AC3E}">
        <p14:creationId xmlns:p14="http://schemas.microsoft.com/office/powerpoint/2010/main" val="1514262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METHODOLOGY</a:t>
            </a:r>
          </a:p>
        </p:txBody>
      </p:sp>
      <p:grpSp>
        <p:nvGrpSpPr>
          <p:cNvPr id="5" name="Group 4">
            <a:extLst>
              <a:ext uri="{FF2B5EF4-FFF2-40B4-BE49-F238E27FC236}">
                <a16:creationId xmlns:a16="http://schemas.microsoft.com/office/drawing/2014/main" id="{7398B785-BFB8-0347-BE35-44DCE8294ECE}"/>
              </a:ext>
            </a:extLst>
          </p:cNvPr>
          <p:cNvGrpSpPr/>
          <p:nvPr/>
        </p:nvGrpSpPr>
        <p:grpSpPr>
          <a:xfrm>
            <a:off x="601056" y="1720893"/>
            <a:ext cx="2385602" cy="2865395"/>
            <a:chOff x="6610865" y="1729047"/>
            <a:chExt cx="1767017" cy="1406312"/>
          </a:xfrm>
        </p:grpSpPr>
        <p:sp>
          <p:nvSpPr>
            <p:cNvPr id="6" name="Rounded Rectangle 5">
              <a:extLst>
                <a:ext uri="{FF2B5EF4-FFF2-40B4-BE49-F238E27FC236}">
                  <a16:creationId xmlns:a16="http://schemas.microsoft.com/office/drawing/2014/main" id="{5355B66E-C34D-804D-BEDE-A81571CB2FE0}"/>
                </a:ext>
              </a:extLst>
            </p:cNvPr>
            <p:cNvSpPr/>
            <p:nvPr/>
          </p:nvSpPr>
          <p:spPr>
            <a:xfrm>
              <a:off x="6610865" y="1729047"/>
              <a:ext cx="1767016" cy="14063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nvGrpSpPr>
            <p:cNvPr id="7" name="Group 6">
              <a:extLst>
                <a:ext uri="{FF2B5EF4-FFF2-40B4-BE49-F238E27FC236}">
                  <a16:creationId xmlns:a16="http://schemas.microsoft.com/office/drawing/2014/main" id="{958BED15-7796-CD43-B29D-193293C41008}"/>
                </a:ext>
              </a:extLst>
            </p:cNvPr>
            <p:cNvGrpSpPr/>
            <p:nvPr/>
          </p:nvGrpSpPr>
          <p:grpSpPr>
            <a:xfrm>
              <a:off x="6746790" y="2117336"/>
              <a:ext cx="1544594" cy="935579"/>
              <a:chOff x="1322173" y="1819978"/>
              <a:chExt cx="1544594" cy="935579"/>
            </a:xfrm>
          </p:grpSpPr>
          <p:sp>
            <p:nvSpPr>
              <p:cNvPr id="10" name="Rounded Rectangle 9">
                <a:extLst>
                  <a:ext uri="{FF2B5EF4-FFF2-40B4-BE49-F238E27FC236}">
                    <a16:creationId xmlns:a16="http://schemas.microsoft.com/office/drawing/2014/main" id="{EBC72020-7E38-F84D-A879-F1C00713785D}"/>
                  </a:ext>
                </a:extLst>
              </p:cNvPr>
              <p:cNvSpPr/>
              <p:nvPr/>
            </p:nvSpPr>
            <p:spPr>
              <a:xfrm>
                <a:off x="1322173" y="1819978"/>
                <a:ext cx="1100354" cy="47838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Rounded Rectangle 10">
                <a:extLst>
                  <a:ext uri="{FF2B5EF4-FFF2-40B4-BE49-F238E27FC236}">
                    <a16:creationId xmlns:a16="http://schemas.microsoft.com/office/drawing/2014/main" id="{18B49D78-088F-9B4F-B9ED-E4FE9D094D7C}"/>
                  </a:ext>
                </a:extLst>
              </p:cNvPr>
              <p:cNvSpPr/>
              <p:nvPr/>
            </p:nvSpPr>
            <p:spPr>
              <a:xfrm>
                <a:off x="1474573" y="1972377"/>
                <a:ext cx="1100354" cy="47838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2" name="Rounded Rectangle 11">
                <a:extLst>
                  <a:ext uri="{FF2B5EF4-FFF2-40B4-BE49-F238E27FC236}">
                    <a16:creationId xmlns:a16="http://schemas.microsoft.com/office/drawing/2014/main" id="{5390C387-7B97-D24F-B554-11E64B41806A}"/>
                  </a:ext>
                </a:extLst>
              </p:cNvPr>
              <p:cNvSpPr/>
              <p:nvPr/>
            </p:nvSpPr>
            <p:spPr>
              <a:xfrm>
                <a:off x="1626973" y="2124778"/>
                <a:ext cx="1100354" cy="47838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3" name="Rounded Rectangle 12">
                <a:extLst>
                  <a:ext uri="{FF2B5EF4-FFF2-40B4-BE49-F238E27FC236}">
                    <a16:creationId xmlns:a16="http://schemas.microsoft.com/office/drawing/2014/main" id="{0D0D361C-3AE4-834A-AF5A-283D07B74B47}"/>
                  </a:ext>
                </a:extLst>
              </p:cNvPr>
              <p:cNvSpPr/>
              <p:nvPr/>
            </p:nvSpPr>
            <p:spPr>
              <a:xfrm>
                <a:off x="1779373" y="2248601"/>
                <a:ext cx="1087394" cy="50695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latin typeface="Century Gothic" panose="020B0502020202020204" pitchFamily="34" charset="0"/>
                </a:endParaRPr>
              </a:p>
            </p:txBody>
          </p:sp>
        </p:grpSp>
        <p:sp>
          <p:nvSpPr>
            <p:cNvPr id="8" name="TextBox 7">
              <a:extLst>
                <a:ext uri="{FF2B5EF4-FFF2-40B4-BE49-F238E27FC236}">
                  <a16:creationId xmlns:a16="http://schemas.microsoft.com/office/drawing/2014/main" id="{9BFA8627-B9B4-CA42-B92C-99C165C8FF37}"/>
                </a:ext>
              </a:extLst>
            </p:cNvPr>
            <p:cNvSpPr txBox="1"/>
            <p:nvPr/>
          </p:nvSpPr>
          <p:spPr>
            <a:xfrm>
              <a:off x="6610866" y="1754531"/>
              <a:ext cx="1767016" cy="460753"/>
            </a:xfrm>
            <a:prstGeom prst="rect">
              <a:avLst/>
            </a:prstGeom>
            <a:noFill/>
          </p:spPr>
          <p:txBody>
            <a:bodyPr wrap="square" rtlCol="0">
              <a:spAutoFit/>
            </a:bodyPr>
            <a:lstStyle/>
            <a:p>
              <a:pPr algn="ctr"/>
              <a:r>
                <a:rPr lang="en-US" sz="2000">
                  <a:solidFill>
                    <a:schemeClr val="bg1"/>
                  </a:solidFill>
                  <a:latin typeface="Century Gothic" panose="020B0502020202020204" pitchFamily="34" charset="0"/>
                </a:rPr>
                <a:t>Time series stack</a:t>
              </a:r>
            </a:p>
            <a:p>
              <a:pPr algn="ctr"/>
              <a:r>
                <a:rPr lang="en-US" sz="2000">
                  <a:solidFill>
                    <a:schemeClr val="bg1"/>
                  </a:solidFill>
                  <a:latin typeface="Century Gothic" panose="020B0502020202020204" pitchFamily="34" charset="0"/>
                </a:rPr>
                <a:t>Landsat 5,7 &amp; 8</a:t>
              </a:r>
            </a:p>
          </p:txBody>
        </p:sp>
      </p:grpSp>
      <p:cxnSp>
        <p:nvCxnSpPr>
          <p:cNvPr id="14" name="Straight Arrow Connector 13">
            <a:extLst>
              <a:ext uri="{FF2B5EF4-FFF2-40B4-BE49-F238E27FC236}">
                <a16:creationId xmlns:a16="http://schemas.microsoft.com/office/drawing/2014/main" id="{AC71BE03-1318-B742-96D6-EC478477F533}"/>
              </a:ext>
            </a:extLst>
          </p:cNvPr>
          <p:cNvCxnSpPr>
            <a:cxnSpLocks/>
          </p:cNvCxnSpPr>
          <p:nvPr/>
        </p:nvCxnSpPr>
        <p:spPr>
          <a:xfrm flipV="1">
            <a:off x="2991082" y="2549391"/>
            <a:ext cx="871123" cy="194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BD2EC491-510C-9446-8810-BB13DBE25DC7}"/>
                  </a:ext>
                </a:extLst>
              </p:cNvPr>
              <p:cNvSpPr/>
              <p:nvPr/>
            </p:nvSpPr>
            <p:spPr>
              <a:xfrm>
                <a:off x="3864202" y="1671638"/>
                <a:ext cx="1570419" cy="134009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00">
                  <a:solidFill>
                    <a:prstClr val="black"/>
                  </a:solidFill>
                  <a:latin typeface="Century Gothic" panose="020B0502020202020204" pitchFamily="34" charset="0"/>
                </a:endParaRPr>
              </a:p>
              <a:p>
                <a:pPr lvl="0" algn="ctr">
                  <a:spcAft>
                    <a:spcPts val="600"/>
                  </a:spcAft>
                </a:pPr>
                <a:r>
                  <a:rPr lang="en-US" sz="2000">
                    <a:solidFill>
                      <a:prstClr val="black"/>
                    </a:solidFill>
                    <a:latin typeface="Century Gothic" panose="020B0502020202020204" pitchFamily="34" charset="0"/>
                  </a:rPr>
                  <a:t>Mean </a:t>
                </a:r>
                <a14:m>
                  <m:oMath xmlns:m="http://schemas.openxmlformats.org/officeDocument/2006/math">
                    <m:r>
                      <a:rPr lang="en-US" sz="2000" i="1" smtClean="0">
                        <a:solidFill>
                          <a:prstClr val="black"/>
                        </a:solidFill>
                        <a:latin typeface="Cambria Math" panose="02040503050406030204" pitchFamily="18" charset="0"/>
                        <a:ea typeface="Cambria Math" panose="02040503050406030204" pitchFamily="18" charset="0"/>
                      </a:rPr>
                      <m:t>𝜇</m:t>
                    </m:r>
                  </m:oMath>
                </a14:m>
                <a:endParaRPr lang="en-US" sz="2000">
                  <a:solidFill>
                    <a:prstClr val="black"/>
                  </a:solidFill>
                  <a:latin typeface="Century Gothic" panose="020B0502020202020204" pitchFamily="34" charset="0"/>
                </a:endParaRPr>
              </a:p>
              <a:p>
                <a:pPr lvl="0" algn="ctr"/>
                <a:r>
                  <a:rPr lang="en-US" sz="1200">
                    <a:solidFill>
                      <a:prstClr val="black"/>
                    </a:solidFill>
                    <a:latin typeface="Century Gothic" panose="020B0502020202020204" pitchFamily="34" charset="0"/>
                  </a:rPr>
                  <a:t> (of max NDVI values over 37 years of study period)</a:t>
                </a:r>
              </a:p>
              <a:p>
                <a:pPr algn="ctr"/>
                <a:endParaRPr lang="en-US">
                  <a:latin typeface="Century Gothic" panose="020B0502020202020204" pitchFamily="34" charset="0"/>
                </a:endParaRPr>
              </a:p>
            </p:txBody>
          </p:sp>
        </mc:Choice>
        <mc:Fallback xmlns="">
          <p:sp>
            <p:nvSpPr>
              <p:cNvPr id="15" name="Rounded Rectangle 14">
                <a:extLst>
                  <a:ext uri="{FF2B5EF4-FFF2-40B4-BE49-F238E27FC236}">
                    <a16:creationId xmlns:a16="http://schemas.microsoft.com/office/drawing/2014/main" id="{BD2EC491-510C-9446-8810-BB13DBE25DC7}"/>
                  </a:ext>
                </a:extLst>
              </p:cNvPr>
              <p:cNvSpPr>
                <a:spLocks noRot="1" noChangeAspect="1" noMove="1" noResize="1" noEditPoints="1" noAdjustHandles="1" noChangeArrowheads="1" noChangeShapeType="1" noTextEdit="1"/>
              </p:cNvSpPr>
              <p:nvPr/>
            </p:nvSpPr>
            <p:spPr>
              <a:xfrm>
                <a:off x="3864202" y="1671638"/>
                <a:ext cx="1570419" cy="1340092"/>
              </a:xfrm>
              <a:prstGeom prst="round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5D018ED9-6502-A94A-A320-17B64ED1E6AB}"/>
                  </a:ext>
                </a:extLst>
              </p:cNvPr>
              <p:cNvSpPr/>
              <p:nvPr/>
            </p:nvSpPr>
            <p:spPr>
              <a:xfrm>
                <a:off x="3796268" y="3343475"/>
                <a:ext cx="1534456" cy="145564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pPr>
                <a:r>
                  <a:rPr lang="en-US" sz="2000">
                    <a:solidFill>
                      <a:prstClr val="black"/>
                    </a:solidFill>
                    <a:latin typeface="Century Gothic" panose="020B0502020202020204" pitchFamily="34" charset="0"/>
                  </a:rPr>
                  <a:t>STD </a:t>
                </a:r>
                <a14:m>
                  <m:oMath xmlns:m="http://schemas.openxmlformats.org/officeDocument/2006/math">
                    <m:r>
                      <a:rPr lang="en-US" sz="2000" i="1" smtClean="0">
                        <a:solidFill>
                          <a:prstClr val="black"/>
                        </a:solidFill>
                        <a:latin typeface="Cambria Math" panose="02040503050406030204" pitchFamily="18" charset="0"/>
                        <a:ea typeface="Cambria Math" panose="02040503050406030204" pitchFamily="18" charset="0"/>
                      </a:rPr>
                      <m:t>𝜎</m:t>
                    </m:r>
                  </m:oMath>
                </a14:m>
                <a:endParaRPr lang="en-US" sz="2000">
                  <a:solidFill>
                    <a:prstClr val="black"/>
                  </a:solidFill>
                  <a:latin typeface="Century Gothic" panose="020B0502020202020204" pitchFamily="34" charset="0"/>
                </a:endParaRPr>
              </a:p>
              <a:p>
                <a:pPr lvl="0" algn="ctr"/>
                <a:r>
                  <a:rPr lang="en-US" sz="1200">
                    <a:solidFill>
                      <a:prstClr val="black"/>
                    </a:solidFill>
                    <a:latin typeface="Century Gothic" panose="020B0502020202020204" pitchFamily="34" charset="0"/>
                  </a:rPr>
                  <a:t>(of max NDVI values over 37 years of study period)</a:t>
                </a:r>
              </a:p>
            </p:txBody>
          </p:sp>
        </mc:Choice>
        <mc:Fallback xmlns="">
          <p:sp>
            <p:nvSpPr>
              <p:cNvPr id="16" name="Rounded Rectangle 15">
                <a:extLst>
                  <a:ext uri="{FF2B5EF4-FFF2-40B4-BE49-F238E27FC236}">
                    <a16:creationId xmlns:a16="http://schemas.microsoft.com/office/drawing/2014/main" id="{5D018ED9-6502-A94A-A320-17B64ED1E6AB}"/>
                  </a:ext>
                </a:extLst>
              </p:cNvPr>
              <p:cNvSpPr>
                <a:spLocks noRot="1" noChangeAspect="1" noMove="1" noResize="1" noEditPoints="1" noAdjustHandles="1" noChangeArrowheads="1" noChangeShapeType="1" noTextEdit="1"/>
              </p:cNvSpPr>
              <p:nvPr/>
            </p:nvSpPr>
            <p:spPr>
              <a:xfrm>
                <a:off x="3796268" y="3343475"/>
                <a:ext cx="1534456" cy="1455646"/>
              </a:xfrm>
              <a:prstGeom prst="roundRect">
                <a:avLst/>
              </a:prstGeom>
              <a:blipFill>
                <a:blip r:embed="rId4"/>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D349018F-B8ED-AD4F-93A0-A42279D04517}"/>
              </a:ext>
            </a:extLst>
          </p:cNvPr>
          <p:cNvCxnSpPr>
            <a:cxnSpLocks/>
          </p:cNvCxnSpPr>
          <p:nvPr/>
        </p:nvCxnSpPr>
        <p:spPr>
          <a:xfrm>
            <a:off x="2991083" y="3490618"/>
            <a:ext cx="800761" cy="2587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C043B80-C05C-B54B-8481-A081F9E36DD5}"/>
              </a:ext>
            </a:extLst>
          </p:cNvPr>
          <p:cNvCxnSpPr>
            <a:cxnSpLocks/>
          </p:cNvCxnSpPr>
          <p:nvPr/>
        </p:nvCxnSpPr>
        <p:spPr>
          <a:xfrm>
            <a:off x="5434620" y="2549391"/>
            <a:ext cx="873121" cy="390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B76A523-5D0D-D247-A903-789A03AEEB44}"/>
              </a:ext>
            </a:extLst>
          </p:cNvPr>
          <p:cNvCxnSpPr>
            <a:cxnSpLocks/>
          </p:cNvCxnSpPr>
          <p:nvPr/>
        </p:nvCxnSpPr>
        <p:spPr>
          <a:xfrm flipV="1">
            <a:off x="5330724" y="3515488"/>
            <a:ext cx="977016" cy="333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BC615374-2B17-1D49-9D37-4883E9405CCF}"/>
                  </a:ext>
                </a:extLst>
              </p:cNvPr>
              <p:cNvSpPr/>
              <p:nvPr/>
            </p:nvSpPr>
            <p:spPr>
              <a:xfrm>
                <a:off x="6307741" y="2719272"/>
                <a:ext cx="1394263" cy="112997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a:solidFill>
                      <a:prstClr val="black"/>
                    </a:solidFill>
                    <a:latin typeface="Century Gothic" panose="020B0502020202020204" pitchFamily="34" charset="0"/>
                  </a:rPr>
                  <a:t>Z score</a:t>
                </a:r>
              </a:p>
              <a:p>
                <a:pPr lvl="0" algn="ctr"/>
                <a14:m>
                  <m:oMathPara xmlns:m="http://schemas.openxmlformats.org/officeDocument/2006/math">
                    <m:oMathParaPr>
                      <m:jc m:val="centerGroup"/>
                    </m:oMathParaPr>
                    <m:oMath xmlns:m="http://schemas.openxmlformats.org/officeDocument/2006/math">
                      <m:sSub>
                        <m:sSubPr>
                          <m:ctrlPr>
                            <a:rPr lang="en-US" sz="1200" b="0" i="1" smtClean="0">
                              <a:solidFill>
                                <a:prstClr val="black"/>
                              </a:solidFill>
                              <a:latin typeface="Cambria Math" panose="02040503050406030204" pitchFamily="18" charset="0"/>
                            </a:rPr>
                          </m:ctrlPr>
                        </m:sSubPr>
                        <m:e>
                          <m:r>
                            <a:rPr lang="en-US" sz="1200" b="0" i="1" smtClean="0">
                              <a:solidFill>
                                <a:prstClr val="black"/>
                              </a:solidFill>
                              <a:latin typeface="Cambria Math" panose="02040503050406030204" pitchFamily="18" charset="0"/>
                            </a:rPr>
                            <m:t>𝑧</m:t>
                          </m:r>
                        </m:e>
                        <m:sub>
                          <m:r>
                            <a:rPr lang="en-US" sz="1200" b="0" i="1" smtClean="0">
                              <a:solidFill>
                                <a:prstClr val="black"/>
                              </a:solidFill>
                              <a:latin typeface="Cambria Math" panose="02040503050406030204" pitchFamily="18" charset="0"/>
                            </a:rPr>
                            <m:t>𝑖</m:t>
                          </m:r>
                        </m:sub>
                      </m:sSub>
                      <m:r>
                        <a:rPr lang="en-US" sz="1200" b="0" i="1" smtClean="0">
                          <a:solidFill>
                            <a:prstClr val="black"/>
                          </a:solidFill>
                          <a:latin typeface="Cambria Math" panose="02040503050406030204" pitchFamily="18" charset="0"/>
                        </a:rPr>
                        <m:t>=</m:t>
                      </m:r>
                      <m:f>
                        <m:fPr>
                          <m:ctrlPr>
                            <a:rPr lang="en-US" sz="1200" b="0" i="1" smtClean="0">
                              <a:solidFill>
                                <a:prstClr val="black"/>
                              </a:solidFill>
                              <a:latin typeface="Cambria Math" panose="02040503050406030204" pitchFamily="18" charset="0"/>
                              <a:ea typeface="Cambria Math" panose="02040503050406030204" pitchFamily="18" charset="0"/>
                            </a:rPr>
                          </m:ctrlPr>
                        </m:fPr>
                        <m:num>
                          <m:sSub>
                            <m:sSubPr>
                              <m:ctrlPr>
                                <a:rPr lang="en-US" sz="1200" b="0" i="1" smtClean="0">
                                  <a:solidFill>
                                    <a:prstClr val="black"/>
                                  </a:solidFill>
                                  <a:latin typeface="Cambria Math" panose="02040503050406030204" pitchFamily="18" charset="0"/>
                                </a:rPr>
                              </m:ctrlPr>
                            </m:sSubPr>
                            <m:e>
                              <m:r>
                                <a:rPr lang="en-US" sz="1200" b="0" i="1" smtClean="0">
                                  <a:solidFill>
                                    <a:prstClr val="black"/>
                                  </a:solidFill>
                                  <a:latin typeface="Cambria Math" panose="02040503050406030204" pitchFamily="18" charset="0"/>
                                </a:rPr>
                                <m:t>𝑥</m:t>
                              </m:r>
                            </m:e>
                            <m:sub>
                              <m:r>
                                <a:rPr lang="en-US" sz="1200" b="0" i="1" smtClean="0">
                                  <a:solidFill>
                                    <a:prstClr val="black"/>
                                  </a:solidFill>
                                  <a:latin typeface="Cambria Math" panose="02040503050406030204" pitchFamily="18" charset="0"/>
                                </a:rPr>
                                <m:t>𝑖</m:t>
                              </m:r>
                            </m:sub>
                          </m:sSub>
                          <m:r>
                            <a:rPr lang="en-US" sz="1200" b="0" i="1" smtClean="0">
                              <a:solidFill>
                                <a:prstClr val="black"/>
                              </a:solidFill>
                              <a:latin typeface="Cambria Math" panose="02040503050406030204" pitchFamily="18" charset="0"/>
                            </a:rPr>
                            <m:t>− </m:t>
                          </m:r>
                          <m:r>
                            <a:rPr lang="en-US" sz="1200" b="0" i="1" smtClean="0">
                              <a:solidFill>
                                <a:prstClr val="black"/>
                              </a:solidFill>
                              <a:latin typeface="Cambria Math" panose="02040503050406030204" pitchFamily="18" charset="0"/>
                              <a:ea typeface="Cambria Math" panose="02040503050406030204" pitchFamily="18" charset="0"/>
                            </a:rPr>
                            <m:t>𝜇</m:t>
                          </m:r>
                        </m:num>
                        <m:den>
                          <m:r>
                            <a:rPr lang="en-US" sz="1200" b="0" i="1" smtClean="0">
                              <a:solidFill>
                                <a:prstClr val="black"/>
                              </a:solidFill>
                              <a:latin typeface="Cambria Math" panose="02040503050406030204" pitchFamily="18" charset="0"/>
                              <a:ea typeface="Cambria Math" panose="02040503050406030204" pitchFamily="18" charset="0"/>
                            </a:rPr>
                            <m:t>𝜎</m:t>
                          </m:r>
                        </m:den>
                      </m:f>
                    </m:oMath>
                  </m:oMathPara>
                </a14:m>
                <a:endParaRPr lang="en-US" sz="1200">
                  <a:solidFill>
                    <a:prstClr val="black"/>
                  </a:solidFill>
                  <a:latin typeface="Century Gothic" panose="020B0502020202020204" pitchFamily="34" charset="0"/>
                </a:endParaRPr>
              </a:p>
            </p:txBody>
          </p:sp>
        </mc:Choice>
        <mc:Fallback xmlns="">
          <p:sp>
            <p:nvSpPr>
              <p:cNvPr id="20" name="Rounded Rectangle 19">
                <a:extLst>
                  <a:ext uri="{FF2B5EF4-FFF2-40B4-BE49-F238E27FC236}">
                    <a16:creationId xmlns:a16="http://schemas.microsoft.com/office/drawing/2014/main" id="{BC615374-2B17-1D49-9D37-4883E9405CCF}"/>
                  </a:ext>
                </a:extLst>
              </p:cNvPr>
              <p:cNvSpPr>
                <a:spLocks noRot="1" noChangeAspect="1" noMove="1" noResize="1" noEditPoints="1" noAdjustHandles="1" noChangeArrowheads="1" noChangeShapeType="1" noTextEdit="1"/>
              </p:cNvSpPr>
              <p:nvPr/>
            </p:nvSpPr>
            <p:spPr>
              <a:xfrm>
                <a:off x="6307741" y="2719272"/>
                <a:ext cx="1394263" cy="1129978"/>
              </a:xfrm>
              <a:prstGeom prst="roundRect">
                <a:avLst/>
              </a:prstGeom>
              <a:blipFill>
                <a:blip r:embed="rId5"/>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6E37B0D6-CA56-4D40-9075-94CD0D17678B}"/>
              </a:ext>
            </a:extLst>
          </p:cNvPr>
          <p:cNvSpPr txBox="1"/>
          <p:nvPr/>
        </p:nvSpPr>
        <p:spPr>
          <a:xfrm>
            <a:off x="1341462" y="2563039"/>
            <a:ext cx="756275" cy="276999"/>
          </a:xfrm>
          <a:prstGeom prst="rect">
            <a:avLst/>
          </a:prstGeom>
          <a:noFill/>
        </p:spPr>
        <p:txBody>
          <a:bodyPr wrap="square" rtlCol="0">
            <a:spAutoFit/>
          </a:bodyPr>
          <a:lstStyle/>
          <a:p>
            <a:r>
              <a:rPr lang="en-US" sz="1200">
                <a:latin typeface="Century Gothic" panose="020B0502020202020204" pitchFamily="34" charset="0"/>
              </a:rPr>
              <a:t>1985</a:t>
            </a:r>
          </a:p>
        </p:txBody>
      </p:sp>
      <p:sp>
        <p:nvSpPr>
          <p:cNvPr id="22" name="TextBox 21">
            <a:extLst>
              <a:ext uri="{FF2B5EF4-FFF2-40B4-BE49-F238E27FC236}">
                <a16:creationId xmlns:a16="http://schemas.microsoft.com/office/drawing/2014/main" id="{CE91B2EB-2DC5-F143-81AB-83BE4E7CB5A5}"/>
              </a:ext>
            </a:extLst>
          </p:cNvPr>
          <p:cNvSpPr txBox="1"/>
          <p:nvPr/>
        </p:nvSpPr>
        <p:spPr>
          <a:xfrm>
            <a:off x="1407854" y="3402440"/>
            <a:ext cx="1455744" cy="461665"/>
          </a:xfrm>
          <a:prstGeom prst="rect">
            <a:avLst/>
          </a:prstGeom>
          <a:noFill/>
        </p:spPr>
        <p:txBody>
          <a:bodyPr wrap="square" rtlCol="0">
            <a:spAutoFit/>
          </a:bodyPr>
          <a:lstStyle/>
          <a:p>
            <a:pPr algn="ctr"/>
            <a:r>
              <a:rPr lang="en-US" sz="1200">
                <a:latin typeface="Century Gothic" panose="020B0502020202020204" pitchFamily="34" charset="0"/>
              </a:rPr>
              <a:t>2021</a:t>
            </a:r>
          </a:p>
          <a:p>
            <a:pPr algn="ctr"/>
            <a:endParaRPr lang="en-US" sz="1200">
              <a:latin typeface="Century Gothic" panose="020B0502020202020204" pitchFamily="34" charset="0"/>
            </a:endParaRPr>
          </a:p>
        </p:txBody>
      </p:sp>
      <p:sp>
        <p:nvSpPr>
          <p:cNvPr id="23" name="Rounded Rectangle 22">
            <a:extLst>
              <a:ext uri="{FF2B5EF4-FFF2-40B4-BE49-F238E27FC236}">
                <a16:creationId xmlns:a16="http://schemas.microsoft.com/office/drawing/2014/main" id="{142574A5-00BD-E645-80C3-956E86E638C5}"/>
              </a:ext>
            </a:extLst>
          </p:cNvPr>
          <p:cNvSpPr/>
          <p:nvPr/>
        </p:nvSpPr>
        <p:spPr>
          <a:xfrm>
            <a:off x="8227641" y="2708332"/>
            <a:ext cx="1396759" cy="114091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a:solidFill>
                  <a:prstClr val="black"/>
                </a:solidFill>
                <a:latin typeface="Century Gothic" panose="020B0502020202020204" pitchFamily="34" charset="0"/>
              </a:rPr>
              <a:t>Planting Year</a:t>
            </a:r>
          </a:p>
          <a:p>
            <a:pPr lvl="0" algn="ctr"/>
            <a:r>
              <a:rPr lang="en-US" sz="1200">
                <a:solidFill>
                  <a:prstClr val="black"/>
                </a:solidFill>
                <a:latin typeface="Century Gothic" panose="020B0502020202020204" pitchFamily="34" charset="0"/>
              </a:rPr>
              <a:t>Z score &lt; -2</a:t>
            </a:r>
          </a:p>
        </p:txBody>
      </p:sp>
      <p:sp>
        <p:nvSpPr>
          <p:cNvPr id="24" name="Rounded Rectangle 23">
            <a:extLst>
              <a:ext uri="{FF2B5EF4-FFF2-40B4-BE49-F238E27FC236}">
                <a16:creationId xmlns:a16="http://schemas.microsoft.com/office/drawing/2014/main" id="{7317DA23-943B-754B-A369-166F846D249A}"/>
              </a:ext>
            </a:extLst>
          </p:cNvPr>
          <p:cNvSpPr/>
          <p:nvPr/>
        </p:nvSpPr>
        <p:spPr>
          <a:xfrm>
            <a:off x="10147540" y="2708332"/>
            <a:ext cx="1396761" cy="114091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a:solidFill>
                  <a:prstClr val="black"/>
                </a:solidFill>
                <a:latin typeface="Century Gothic" panose="020B0502020202020204" pitchFamily="34" charset="0"/>
              </a:rPr>
              <a:t>Orchard Age</a:t>
            </a:r>
          </a:p>
          <a:p>
            <a:pPr lvl="0" algn="ctr"/>
            <a:r>
              <a:rPr lang="en-US" sz="1200">
                <a:solidFill>
                  <a:prstClr val="black"/>
                </a:solidFill>
                <a:latin typeface="Century Gothic" panose="020B0502020202020204" pitchFamily="34" charset="0"/>
              </a:rPr>
              <a:t>(Current year – planting year)</a:t>
            </a:r>
          </a:p>
        </p:txBody>
      </p:sp>
      <p:cxnSp>
        <p:nvCxnSpPr>
          <p:cNvPr id="25" name="Straight Arrow Connector 24">
            <a:extLst>
              <a:ext uri="{FF2B5EF4-FFF2-40B4-BE49-F238E27FC236}">
                <a16:creationId xmlns:a16="http://schemas.microsoft.com/office/drawing/2014/main" id="{81940506-CB76-DC47-9B43-A9A2DBCDCE90}"/>
              </a:ext>
            </a:extLst>
          </p:cNvPr>
          <p:cNvCxnSpPr>
            <a:cxnSpLocks/>
            <a:stCxn id="20" idx="3"/>
            <a:endCxn id="23" idx="1"/>
          </p:cNvCxnSpPr>
          <p:nvPr/>
        </p:nvCxnSpPr>
        <p:spPr>
          <a:xfrm flipV="1">
            <a:off x="7702004" y="3278791"/>
            <a:ext cx="525637" cy="54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F762747-2D80-5949-8A47-3D4B4DF9B0A8}"/>
              </a:ext>
            </a:extLst>
          </p:cNvPr>
          <p:cNvCxnSpPr>
            <a:cxnSpLocks/>
          </p:cNvCxnSpPr>
          <p:nvPr/>
        </p:nvCxnSpPr>
        <p:spPr>
          <a:xfrm flipV="1">
            <a:off x="9623899" y="3206804"/>
            <a:ext cx="523641" cy="13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A6E9529-C672-EB4B-BFC4-A02A8CC8A213}"/>
                  </a:ext>
                </a:extLst>
              </p:cNvPr>
              <p:cNvSpPr txBox="1"/>
              <p:nvPr/>
            </p:nvSpPr>
            <p:spPr>
              <a:xfrm>
                <a:off x="1418900" y="3678136"/>
                <a:ext cx="1461780" cy="646331"/>
              </a:xfrm>
              <a:prstGeom prst="rect">
                <a:avLst/>
              </a:prstGeom>
              <a:noFill/>
            </p:spPr>
            <p:txBody>
              <a:bodyPr wrap="square" rtlCol="0">
                <a:spAutoFit/>
              </a:bodyPr>
              <a:lstStyle/>
              <a:p>
                <a:pPr algn="ctr"/>
                <a:r>
                  <a:rPr lang="en-US" sz="1200">
                    <a:latin typeface="Century Gothic" panose="020B0502020202020204" pitchFamily="34" charset="0"/>
                  </a:rPr>
                  <a:t>Max NDVI  </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𝑥</m:t>
                        </m:r>
                      </m:e>
                      <m:sub>
                        <m:r>
                          <a:rPr lang="en-US" sz="1200" i="1">
                            <a:latin typeface="Cambria Math" panose="02040503050406030204" pitchFamily="18" charset="0"/>
                          </a:rPr>
                          <m:t>𝑖</m:t>
                        </m:r>
                      </m:sub>
                    </m:sSub>
                  </m:oMath>
                </a14:m>
                <a:r>
                  <a:rPr lang="en-US" sz="1200">
                    <a:latin typeface="Century Gothic" panose="020B0502020202020204" pitchFamily="34" charset="0"/>
                  </a:rPr>
                  <a:t> </a:t>
                </a:r>
              </a:p>
              <a:p>
                <a:pPr algn="ctr"/>
                <a:r>
                  <a:rPr lang="en-US" sz="1200">
                    <a:latin typeface="Century Gothic" panose="020B0502020202020204" pitchFamily="34" charset="0"/>
                  </a:rPr>
                  <a:t>(by orchard type)</a:t>
                </a:r>
              </a:p>
            </p:txBody>
          </p:sp>
        </mc:Choice>
        <mc:Fallback xmlns="">
          <p:sp>
            <p:nvSpPr>
              <p:cNvPr id="28" name="TextBox 27">
                <a:extLst>
                  <a:ext uri="{FF2B5EF4-FFF2-40B4-BE49-F238E27FC236}">
                    <a16:creationId xmlns:a16="http://schemas.microsoft.com/office/drawing/2014/main" id="{2A6E9529-C672-EB4B-BFC4-A02A8CC8A213}"/>
                  </a:ext>
                </a:extLst>
              </p:cNvPr>
              <p:cNvSpPr txBox="1">
                <a:spLocks noRot="1" noChangeAspect="1" noMove="1" noResize="1" noEditPoints="1" noAdjustHandles="1" noChangeArrowheads="1" noChangeShapeType="1" noTextEdit="1"/>
              </p:cNvSpPr>
              <p:nvPr/>
            </p:nvSpPr>
            <p:spPr>
              <a:xfrm>
                <a:off x="1418900" y="3678136"/>
                <a:ext cx="1461780" cy="646331"/>
              </a:xfrm>
              <a:prstGeom prst="rect">
                <a:avLst/>
              </a:prstGeom>
              <a:blipFill>
                <a:blip r:embed="rId6"/>
                <a:stretch>
                  <a:fillRect/>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A2F66319-9B54-6C47-8EBB-BB356DE0ADAC}"/>
              </a:ext>
            </a:extLst>
          </p:cNvPr>
          <p:cNvSpPr txBox="1"/>
          <p:nvPr/>
        </p:nvSpPr>
        <p:spPr>
          <a:xfrm>
            <a:off x="2337859" y="970561"/>
            <a:ext cx="75162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Perennial Agriculture Age and Carbon Estimation Tool (PAACET)</a:t>
            </a:r>
          </a:p>
        </p:txBody>
      </p:sp>
    </p:spTree>
    <p:extLst>
      <p:ext uri="{BB962C8B-B14F-4D97-AF65-F5344CB8AC3E}">
        <p14:creationId xmlns:p14="http://schemas.microsoft.com/office/powerpoint/2010/main" val="3320221066"/>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Rachael Ross</DisplayName>
        <AccountId>654</AccountId>
        <AccountType/>
      </UserInfo>
      <UserInfo>
        <DisplayName>Britnay Beaudry</DisplayName>
        <AccountId>157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E83CC7-EF4B-42D1-8B8E-3E55D06762ED}">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814A57C-8213-4665-961D-87CACC7F21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002275-C1D7-4B79-B6E6-09728CD291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534</TotalTime>
  <Words>2704</Words>
  <Application>Microsoft Office PowerPoint</Application>
  <PresentationFormat>Widescreen</PresentationFormat>
  <Paragraphs>286</Paragraphs>
  <Slides>18</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Avenir Next W01</vt:lpstr>
      <vt:lpstr>Calibri</vt:lpstr>
      <vt:lpstr>Cambria Math</vt:lpstr>
      <vt:lpstr>Century Gothic</vt:lpstr>
      <vt:lpstr>Symbol,Sans-Serif</vt:lpstr>
      <vt:lpstr>Webdings</vt:lpstr>
      <vt:lpstr>Webdings,Sans-Serif</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25</cp:revision>
  <dcterms:created xsi:type="dcterms:W3CDTF">2019-11-12T17:46:59Z</dcterms:created>
  <dcterms:modified xsi:type="dcterms:W3CDTF">2022-06-10T22:45:16Z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