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7" r:id="rId5"/>
    <p:sldId id="261" r:id="rId6"/>
    <p:sldId id="269" r:id="rId7"/>
    <p:sldId id="258" r:id="rId8"/>
    <p:sldId id="277" r:id="rId9"/>
    <p:sldId id="275" r:id="rId10"/>
    <p:sldId id="260" r:id="rId11"/>
    <p:sldId id="271" r:id="rId12"/>
    <p:sldId id="262" r:id="rId13"/>
    <p:sldId id="264" r:id="rId14"/>
    <p:sldId id="274" r:id="rId15"/>
    <p:sldId id="276" r:id="rId16"/>
    <p:sldId id="263" r:id="rId17"/>
    <p:sldId id="266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yton, Amanda L. (LARC-E3)[SSAI DEVELOP]" initials="CAL(D" lastIdx="1" clrIdx="0">
    <p:extLst>
      <p:ext uri="{19B8F6BF-5375-455C-9EA6-DF929625EA0E}">
        <p15:presenceInfo xmlns:p15="http://schemas.microsoft.com/office/powerpoint/2012/main" userId="S-1-5-21-330711430-3775241029-4075259233-682401" providerId="AD"/>
      </p:ext>
    </p:extLst>
  </p:cmAuthor>
  <p:cmAuthor id="2" name="crms" initials="c" lastIdx="1" clrIdx="1">
    <p:extLst>
      <p:ext uri="{19B8F6BF-5375-455C-9EA6-DF929625EA0E}">
        <p15:presenceInfo xmlns:p15="http://schemas.microsoft.com/office/powerpoint/2012/main" userId="crm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1AA"/>
    <a:srgbClr val="EF2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94651" autoAdjust="0"/>
  </p:normalViewPr>
  <p:slideViewPr>
    <p:cSldViewPr snapToGrid="0">
      <p:cViewPr varScale="1">
        <p:scale>
          <a:sx n="58" d="100"/>
          <a:sy n="58" d="100"/>
        </p:scale>
        <p:origin x="86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9024A-6CC1-4175-8AF8-06CBAB4D3D25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02A3F-391F-4CF7-8F8D-18D9DA593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6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5C12C-436B-478B-9EA8-7D7AB26958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46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5C12C-436B-478B-9EA8-7D7AB26958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7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06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2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03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90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24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14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1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20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7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6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8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67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7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431" y="206285"/>
            <a:ext cx="4569189" cy="162251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413495" y="2742836"/>
            <a:ext cx="6807920" cy="390805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E97845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200" dirty="0">
                <a:solidFill>
                  <a:srgbClr val="EF282F"/>
                </a:solidFill>
              </a:rPr>
              <a:t>2021 Spring</a:t>
            </a:r>
            <a:endParaRPr lang="en-US" sz="3600" dirty="0">
              <a:solidFill>
                <a:srgbClr val="EF282F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6000" dirty="0">
                <a:solidFill>
                  <a:srgbClr val="0061AA"/>
                </a:solidFill>
              </a:rPr>
              <a:t>N</a:t>
            </a:r>
            <a:r>
              <a:rPr lang="en-US" sz="4400" dirty="0">
                <a:solidFill>
                  <a:srgbClr val="0061AA"/>
                </a:solidFill>
              </a:rPr>
              <a:t>ATIONAL </a:t>
            </a:r>
          </a:p>
          <a:p>
            <a:pPr algn="l">
              <a:spcBef>
                <a:spcPts val="0"/>
              </a:spcBef>
            </a:pPr>
            <a:r>
              <a:rPr lang="en-US" sz="6000" dirty="0">
                <a:solidFill>
                  <a:srgbClr val="0061AA"/>
                </a:solidFill>
              </a:rPr>
              <a:t>O</a:t>
            </a:r>
            <a:r>
              <a:rPr lang="en-US" sz="4400" dirty="0">
                <a:solidFill>
                  <a:srgbClr val="0061AA"/>
                </a:solidFill>
              </a:rPr>
              <a:t>RIENTATION</a:t>
            </a:r>
          </a:p>
          <a:p>
            <a:pPr algn="l">
              <a:spcBef>
                <a:spcPts val="0"/>
              </a:spcBef>
            </a:pPr>
            <a:endParaRPr lang="en-US" sz="4000" dirty="0">
              <a:solidFill>
                <a:srgbClr val="0061AA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rgbClr val="EF282F"/>
                </a:solidFill>
              </a:rPr>
              <a:t>MODULE 10. </a:t>
            </a:r>
            <a:r>
              <a:rPr lang="en-US" sz="3600" dirty="0">
                <a:solidFill>
                  <a:srgbClr val="0061AA"/>
                </a:solidFill>
              </a:rPr>
              <a:t>Project Team 				Orientation</a:t>
            </a:r>
            <a:endParaRPr lang="en-US" dirty="0">
              <a:solidFill>
                <a:srgbClr val="0061A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1630" y="-25844"/>
            <a:ext cx="4837990" cy="68838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61631" y="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61631" y="684724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361631" y="1375907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361631" y="20543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361631" y="27401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361631" y="34259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361631" y="41117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361631" y="480060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361631" y="548640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361631" y="617220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200000">
            <a:off x="496604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 rot="16200000">
            <a:off x="5655239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6200000">
            <a:off x="6337182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rot="16200000">
            <a:off x="4275532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749617" y="20830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8014430" y="4814255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0099877" y="6185344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9420476" y="-12821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1476379" y="1384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32" y="541976"/>
            <a:ext cx="1134928" cy="93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84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708492" y="2374492"/>
            <a:ext cx="6872492" cy="2094523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Managing Partner Expectations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0" name="Text Placeholder 5"/>
          <p:cNvSpPr txBox="1">
            <a:spLocks/>
          </p:cNvSpPr>
          <p:nvPr/>
        </p:nvSpPr>
        <p:spPr>
          <a:xfrm>
            <a:off x="407846" y="1240319"/>
            <a:ext cx="9202879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Remember: Partners are the ones who will be using the project results.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  <p:pic>
        <p:nvPicPr>
          <p:cNvPr id="22" name="Picture 2" descr="noun_924881_cc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19"/>
          <a:stretch/>
        </p:blipFill>
        <p:spPr bwMode="auto">
          <a:xfrm>
            <a:off x="2692537" y="1507552"/>
            <a:ext cx="3355347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noun_924881_cc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9"/>
          <a:stretch/>
        </p:blipFill>
        <p:spPr bwMode="auto">
          <a:xfrm>
            <a:off x="6047414" y="2303627"/>
            <a:ext cx="3368119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noun_924881_cc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2"/>
          <a:stretch/>
        </p:blipFill>
        <p:spPr bwMode="auto">
          <a:xfrm>
            <a:off x="620755" y="2864831"/>
            <a:ext cx="3286992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" descr="noun_924881_cc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09"/>
          <a:stretch/>
        </p:blipFill>
        <p:spPr bwMode="auto">
          <a:xfrm>
            <a:off x="3968976" y="3662188"/>
            <a:ext cx="330026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482226" y="3757416"/>
            <a:ext cx="1566082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Maintain communication throughout the term.</a:t>
            </a:r>
          </a:p>
          <a:p>
            <a:pPr algn="ctr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586564" y="2270159"/>
            <a:ext cx="158149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not over commit on what you can accomplish or provide in one term.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889644" y="4510234"/>
            <a:ext cx="1458924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Always follow through on promises.</a:t>
            </a:r>
          </a:p>
          <a:p>
            <a:pPr algn="ctr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008390" y="3153566"/>
            <a:ext cx="1458924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Ensure end products meet partner needs.</a:t>
            </a:r>
          </a:p>
          <a:p>
            <a:pPr algn="ctr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392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691891" y="2383263"/>
            <a:ext cx="6910163" cy="2068288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Hand-Off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0" name="Text Placeholder 5"/>
          <p:cNvSpPr txBox="1">
            <a:spLocks/>
          </p:cNvSpPr>
          <p:nvPr/>
        </p:nvSpPr>
        <p:spPr>
          <a:xfrm>
            <a:off x="407846" y="1240319"/>
            <a:ext cx="9129007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Hand-offs are important to transition results and methods to end users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Best Practices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Talk with your project partners early on in the term about scheduling a hand-off.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Identify what type of hand-off will be most beneficial (feasible) for partners &amp; the team.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Coordinate with all partners to ensure all interested parties can attend (keep in mind there may be differences in time zones).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Prepare a hand-off package of end products &amp; deliverables.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Explain the Software Release process &amp; timeline to partners in advance.                                 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Follow up with your end users to receive feedback or answer any questions (especially on multi-term projects).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86223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43"/>
          <a:stretch/>
        </p:blipFill>
        <p:spPr>
          <a:xfrm rot="16200000">
            <a:off x="7687926" y="2386464"/>
            <a:ext cx="6858000" cy="2056086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Communicating Across DEVELOP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449459"/>
              </p:ext>
            </p:extLst>
          </p:nvPr>
        </p:nvGraphicFramePr>
        <p:xfrm>
          <a:off x="627178" y="1417797"/>
          <a:ext cx="6949440" cy="4378823"/>
        </p:xfrm>
        <a:graphic>
          <a:graphicData uri="http://schemas.openxmlformats.org/drawingml/2006/table">
            <a:tbl>
              <a:tblPr/>
              <a:tblGrid>
                <a:gridCol w="3474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06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At your node….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7516" marR="87516" marT="87516" marB="87516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With science advisors...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7516" marR="87516" marT="87516" marB="87516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867">
                <a:tc>
                  <a:txBody>
                    <a:bodyPr/>
                    <a:lstStyle/>
                    <a:p>
                      <a:pPr rtl="0" font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Talk with node leadership regularly. </a:t>
                      </a:r>
                      <a:endParaRPr lang="en-US" sz="1400" b="0" dirty="0">
                        <a:effectLst/>
                      </a:endParaRPr>
                    </a:p>
                  </a:txBody>
                  <a:tcPr marL="87516" marR="87516" marT="87516" marB="87516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Invite your advisors to team &amp; partner meetings.</a:t>
                      </a:r>
                      <a:endParaRPr lang="en-US" sz="1400" b="0" dirty="0">
                        <a:effectLst/>
                      </a:endParaRPr>
                    </a:p>
                  </a:txBody>
                  <a:tcPr marL="87516" marR="87516" marT="87516" marB="87516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651">
                <a:tc>
                  <a:txBody>
                    <a:bodyPr/>
                    <a:lstStyle/>
                    <a:p>
                      <a:pPr rtl="0" font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Include Fellows &amp; team on all partner interactions (emails, calls, etc.).</a:t>
                      </a:r>
                      <a:endParaRPr lang="en-US" sz="1400" b="0" dirty="0">
                        <a:effectLst/>
                      </a:endParaRPr>
                    </a:p>
                  </a:txBody>
                  <a:tcPr marL="87516" marR="87516" marT="87516" marB="87516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Communicate regularly with advisors as their schedules allow.</a:t>
                      </a:r>
                      <a:endParaRPr lang="en-US" sz="1400" b="0" dirty="0">
                        <a:effectLst/>
                      </a:endParaRPr>
                    </a:p>
                  </a:txBody>
                  <a:tcPr marL="87516" marR="87516" marT="87516" marB="87516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651">
                <a:tc>
                  <a:txBody>
                    <a:bodyPr/>
                    <a:lstStyle/>
                    <a:p>
                      <a:pPr rtl="0" font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Ask your node leadership for help if you need additional resources.</a:t>
                      </a:r>
                      <a:endParaRPr lang="en-US" sz="1400" b="0" dirty="0">
                        <a:effectLst/>
                      </a:endParaRPr>
                    </a:p>
                  </a:txBody>
                  <a:tcPr marL="87516" marR="87516" marT="87516" marB="87516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Ask advisors for help in all aspects of the project (including deliverable edits, methodology, &amp; end products).</a:t>
                      </a:r>
                      <a:endParaRPr lang="en-US" sz="1400" b="0" dirty="0">
                        <a:effectLst/>
                      </a:endParaRPr>
                    </a:p>
                  </a:txBody>
                  <a:tcPr marL="87516" marR="87516" marT="87516" marB="87516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651">
                <a:tc>
                  <a:txBody>
                    <a:bodyPr/>
                    <a:lstStyle/>
                    <a:p>
                      <a:pPr rtl="0" font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Inform your node leadership if you plan on undergoing the publication process.</a:t>
                      </a:r>
                      <a:endParaRPr lang="en-US" sz="1400" b="0" dirty="0">
                        <a:effectLst/>
                      </a:endParaRPr>
                    </a:p>
                  </a:txBody>
                  <a:tcPr marL="87516" marR="87516" marT="87516" marB="87516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Always exercise professional email &amp;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telecon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etiquette when communicating with advisors. </a:t>
                      </a:r>
                      <a:endParaRPr lang="en-US" sz="1400" b="0" dirty="0">
                        <a:effectLst/>
                      </a:endParaRPr>
                    </a:p>
                  </a:txBody>
                  <a:tcPr marL="87516" marR="87516" marT="87516" marB="87516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2651">
                <a:tc>
                  <a:txBody>
                    <a:bodyPr/>
                    <a:lstStyle/>
                    <a:p>
                      <a:pPr rtl="0" font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Ask Fellows for help on tasks related to their Element responsibilities.</a:t>
                      </a:r>
                      <a:endParaRPr lang="en-US" sz="1400" b="0" dirty="0">
                        <a:effectLst/>
                      </a:endParaRPr>
                    </a:p>
                  </a:txBody>
                  <a:tcPr marL="87516" marR="87516" marT="87516" marB="87516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Include your advisors in email communication with project partners. </a:t>
                      </a:r>
                      <a:endParaRPr lang="en-US" sz="1400" b="0" dirty="0">
                        <a:effectLst/>
                      </a:endParaRPr>
                    </a:p>
                  </a:txBody>
                  <a:tcPr marL="87516" marR="87516" marT="87516" marB="87516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900" y="1438028"/>
            <a:ext cx="1920240" cy="1394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9"/>
          <a:stretch/>
        </p:blipFill>
        <p:spPr>
          <a:xfrm>
            <a:off x="7850900" y="3039802"/>
            <a:ext cx="1920240" cy="1228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/>
          <a:srcRect t="6975"/>
          <a:stretch/>
        </p:blipFill>
        <p:spPr>
          <a:xfrm>
            <a:off x="7850900" y="4475078"/>
            <a:ext cx="1920240" cy="134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2686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476" y="-56287"/>
            <a:ext cx="2069123" cy="6914287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Conflict Resolution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0" name="Text Placeholder 5"/>
          <p:cNvSpPr txBox="1">
            <a:spLocks/>
          </p:cNvSpPr>
          <p:nvPr/>
        </p:nvSpPr>
        <p:spPr>
          <a:xfrm>
            <a:off x="407846" y="1240320"/>
            <a:ext cx="9609914" cy="1001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It is important that different people &amp; personalities can come together as a team.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116311"/>
              </p:ext>
            </p:extLst>
          </p:nvPr>
        </p:nvGraphicFramePr>
        <p:xfrm>
          <a:off x="394727" y="1721691"/>
          <a:ext cx="9489017" cy="3674745"/>
        </p:xfrm>
        <a:graphic>
          <a:graphicData uri="http://schemas.openxmlformats.org/drawingml/2006/table">
            <a:tbl>
              <a:tblPr/>
              <a:tblGrid>
                <a:gridCol w="3234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9005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Some Topics to Discuss with Your Team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How This Can Be Applied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625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Does your NASA 4D color match what you thought you would get? Why or why not?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Use this discussion to let your team members know that personality typing is a guide, not a verdict.</a:t>
                      </a:r>
                      <a:endParaRPr lang="en-US" b="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3950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What are the strengths and weaknesses of each team member’s personality type?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Come prepared with some challenge scenarios related to the project and ask each team member how they might handle them (i.e. workload causing stress, collaborating across different work schedules, etc.).</a:t>
                      </a:r>
                      <a:endParaRPr lang="en-US" b="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1075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If conflict arises how would you try to mitigate it?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Again, come prepared with scenarios: a team member is making inappropriate comments, showing up to work late, etc. </a:t>
                      </a:r>
                      <a:r>
                        <a:rPr lang="en-US" sz="1400" b="0" i="1" u="sng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n-US" b="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322120" y="5750560"/>
            <a:ext cx="9560173" cy="914400"/>
            <a:chOff x="633612" y="5290691"/>
            <a:chExt cx="3695374" cy="1056769"/>
          </a:xfrm>
        </p:grpSpPr>
        <p:sp>
          <p:nvSpPr>
            <p:cNvPr id="42" name="Text Placeholder 5"/>
            <p:cNvSpPr txBox="1">
              <a:spLocks/>
            </p:cNvSpPr>
            <p:nvPr/>
          </p:nvSpPr>
          <p:spPr>
            <a:xfrm>
              <a:off x="633612" y="5307540"/>
              <a:ext cx="3695374" cy="90447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600"/>
                </a:spcAft>
                <a:buClr>
                  <a:srgbClr val="0078C1"/>
                </a:buClr>
              </a:pPr>
              <a:r>
                <a:rPr lang="en-US" sz="1600" b="1" i="1" dirty="0">
                  <a:solidFill>
                    <a:srgbClr val="0061AA"/>
                  </a:solidFill>
                </a:rPr>
                <a:t>By The Way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dirty="0"/>
                <a:t>Communicate with your Lead about ANY personnel issues, no matter how minor, they need to be aware!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37003" y="5290691"/>
              <a:ext cx="3691983" cy="1056769"/>
            </a:xfrm>
            <a:prstGeom prst="roundRect">
              <a:avLst/>
            </a:prstGeom>
            <a:noFill/>
            <a:ln>
              <a:solidFill>
                <a:srgbClr val="EF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3250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064"/>
          <a:stretch/>
        </p:blipFill>
        <p:spPr>
          <a:xfrm rot="5400000">
            <a:off x="7695439" y="2441119"/>
            <a:ext cx="6872492" cy="1990256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When In Doubt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0" name="Text Placeholder 5"/>
          <p:cNvSpPr txBox="1">
            <a:spLocks/>
          </p:cNvSpPr>
          <p:nvPr/>
        </p:nvSpPr>
        <p:spPr>
          <a:xfrm>
            <a:off x="407847" y="1240319"/>
            <a:ext cx="4238660" cy="4693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Google it.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Look on </a:t>
            </a:r>
            <a:r>
              <a:rPr lang="en-US" sz="1800" dirty="0" err="1"/>
              <a:t>DEVELOPedia</a:t>
            </a:r>
            <a:r>
              <a:rPr lang="en-US" sz="1800" dirty="0"/>
              <a:t>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Look at past projects.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Ask your team.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Ask a Lead/Fellow.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Ask your Science Advisor.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Ask NPO.</a:t>
            </a:r>
          </a:p>
        </p:txBody>
      </p:sp>
      <p:sp>
        <p:nvSpPr>
          <p:cNvPr id="2" name="Rectangle 1"/>
          <p:cNvSpPr/>
          <p:nvPr/>
        </p:nvSpPr>
        <p:spPr>
          <a:xfrm rot="1339492">
            <a:off x="4037803" y="4129132"/>
            <a:ext cx="24865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r>
              <a:rPr lang="en-US" dirty="0">
                <a:solidFill>
                  <a:srgbClr val="0061AA"/>
                </a:solidFill>
              </a:rPr>
              <a:t>They are here to support you and ensure your success!</a:t>
            </a:r>
          </a:p>
        </p:txBody>
      </p:sp>
      <p:sp>
        <p:nvSpPr>
          <p:cNvPr id="4" name="Right Brace 3"/>
          <p:cNvSpPr/>
          <p:nvPr/>
        </p:nvSpPr>
        <p:spPr>
          <a:xfrm>
            <a:off x="3562773" y="3221267"/>
            <a:ext cx="392854" cy="137160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52931">
            <a:off x="4897154" y="1132320"/>
            <a:ext cx="482714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37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94118" y="-20321"/>
            <a:ext cx="12352809" cy="4829387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415353" y="5058441"/>
            <a:ext cx="6290247" cy="149578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E97845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9600" dirty="0">
                <a:solidFill>
                  <a:srgbClr val="EF282F"/>
                </a:solidFill>
              </a:rPr>
              <a:t>T</a:t>
            </a:r>
            <a:r>
              <a:rPr lang="en-US" sz="7200" dirty="0">
                <a:solidFill>
                  <a:srgbClr val="0061AA"/>
                </a:solidFill>
              </a:rPr>
              <a:t>HANK </a:t>
            </a:r>
            <a:r>
              <a:rPr lang="en-US" sz="9600" dirty="0">
                <a:solidFill>
                  <a:srgbClr val="EF282F"/>
                </a:solidFill>
              </a:rPr>
              <a:t>Y</a:t>
            </a:r>
            <a:r>
              <a:rPr lang="en-US" sz="7200" dirty="0">
                <a:solidFill>
                  <a:srgbClr val="0061AA"/>
                </a:solidFill>
              </a:rPr>
              <a:t>OU</a:t>
            </a:r>
            <a:r>
              <a:rPr lang="en-US" sz="9600" dirty="0">
                <a:solidFill>
                  <a:srgbClr val="EF282F"/>
                </a:solidFill>
              </a:rPr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7445451" y="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445451" y="684724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445451" y="1375907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445451" y="20543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445451" y="27401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445451" y="34259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45451" y="41117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200000">
            <a:off x="8137592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200000">
            <a:off x="8826783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16200000">
            <a:off x="9508726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200000">
            <a:off x="6080073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 rot="16200000">
            <a:off x="6769264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6200000">
            <a:off x="7451207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rot="16200000">
            <a:off x="5389557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501949" y="4134069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0896590" y="638085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1560199" y="1384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649056" y="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649056" y="684724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649056" y="1375907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649056" y="20543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649056" y="27401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649056" y="34259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649056" y="41117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rot="16200000">
            <a:off x="3341197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 rot="16200000">
            <a:off x="4030388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 rot="16200000">
            <a:off x="4712331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 rot="16200000">
            <a:off x="1283678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 rot="16200000">
            <a:off x="1972869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 rot="16200000">
            <a:off x="2654812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 rot="16200000">
            <a:off x="593162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037042" y="20830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707901" y="-12821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763804" y="1384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-94115" y="0"/>
            <a:ext cx="274331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-81832" y="683972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-81247" y="1375907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-81247" y="20543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-81247" y="27401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-81247" y="34259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-81247" y="41117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 rot="16200000">
            <a:off x="-1463624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 rot="16200000">
            <a:off x="-774433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 rot="16200000">
            <a:off x="-92490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 rot="16200000">
            <a:off x="-2150009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574466" y="707506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1279252" y="2781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2664" y="670054"/>
            <a:ext cx="1967159" cy="698536"/>
          </a:xfrm>
          <a:prstGeom prst="rect">
            <a:avLst/>
          </a:prstGeom>
        </p:spPr>
      </p:pic>
      <p:sp>
        <p:nvSpPr>
          <p:cNvPr id="81" name="Text Placeholder 5"/>
          <p:cNvSpPr txBox="1">
            <a:spLocks/>
          </p:cNvSpPr>
          <p:nvPr/>
        </p:nvSpPr>
        <p:spPr>
          <a:xfrm>
            <a:off x="7317020" y="5022000"/>
            <a:ext cx="4321614" cy="1683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“Being positive in negative situations is not naive. It’s leadership”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Ralph Marston</a:t>
            </a:r>
          </a:p>
        </p:txBody>
      </p:sp>
    </p:spTree>
    <p:extLst>
      <p:ext uri="{BB962C8B-B14F-4D97-AF65-F5344CB8AC3E}">
        <p14:creationId xmlns:p14="http://schemas.microsoft.com/office/powerpoint/2010/main" val="4063394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84" r="32791"/>
          <a:stretch/>
        </p:blipFill>
        <p:spPr>
          <a:xfrm>
            <a:off x="10086340" y="-12821"/>
            <a:ext cx="2080260" cy="6858000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How DEVELOP Builds Teams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1" name="Text Placeholder 5"/>
          <p:cNvSpPr txBox="1">
            <a:spLocks/>
          </p:cNvSpPr>
          <p:nvPr/>
        </p:nvSpPr>
        <p:spPr>
          <a:xfrm>
            <a:off x="407847" y="1240319"/>
            <a:ext cx="9115532" cy="5072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All DEVELOP projects are conducted by </a:t>
            </a:r>
            <a:r>
              <a:rPr lang="en-US" sz="1800" u="sng" dirty="0"/>
              <a:t>interdisciplinary teams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DEVELOP participants have: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Different academic backgrounds and work experience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Different levels of technical skills in GIS, remote sensing, &amp; coding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Different capacity building goals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  <p:sp>
        <p:nvSpPr>
          <p:cNvPr id="43" name="Text Placeholder 5"/>
          <p:cNvSpPr txBox="1">
            <a:spLocks/>
          </p:cNvSpPr>
          <p:nvPr/>
        </p:nvSpPr>
        <p:spPr>
          <a:xfrm>
            <a:off x="1106054" y="5222080"/>
            <a:ext cx="7988962" cy="9226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600"/>
              </a:spcAft>
              <a:buClr>
                <a:srgbClr val="0078C1"/>
              </a:buClr>
            </a:pPr>
            <a:r>
              <a:rPr lang="en-US" sz="1600" b="1" i="1" dirty="0">
                <a:solidFill>
                  <a:srgbClr val="0061AA"/>
                </a:solidFill>
              </a:rPr>
              <a:t>By The Way</a:t>
            </a:r>
          </a:p>
          <a:p>
            <a:pPr algn="ctr">
              <a:spcBef>
                <a:spcPts val="0"/>
              </a:spcBef>
              <a:buClr>
                <a:srgbClr val="0078C1"/>
              </a:buClr>
            </a:pPr>
            <a:r>
              <a:rPr lang="en-US" sz="1800" dirty="0"/>
              <a:t>Node Leads consider all of these factors when selecting DEVELOP teams!</a:t>
            </a:r>
          </a:p>
          <a:p>
            <a:pPr algn="ctr">
              <a:spcBef>
                <a:spcPts val="0"/>
              </a:spcBef>
              <a:buClr>
                <a:srgbClr val="0078C1"/>
              </a:buClr>
            </a:pPr>
            <a:endParaRPr lang="en-US" sz="1800" dirty="0"/>
          </a:p>
        </p:txBody>
      </p:sp>
      <p:sp>
        <p:nvSpPr>
          <p:cNvPr id="44" name="Rounded Rectangle 43"/>
          <p:cNvSpPr/>
          <p:nvPr/>
        </p:nvSpPr>
        <p:spPr>
          <a:xfrm>
            <a:off x="1109720" y="5121451"/>
            <a:ext cx="7981631" cy="1005840"/>
          </a:xfrm>
          <a:prstGeom prst="roundRect">
            <a:avLst/>
          </a:prstGeom>
          <a:noFill/>
          <a:ln>
            <a:solidFill>
              <a:srgbClr val="EF2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29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68" b="34637"/>
          <a:stretch/>
        </p:blipFill>
        <p:spPr>
          <a:xfrm rot="5400000">
            <a:off x="7714587" y="2395079"/>
            <a:ext cx="6872492" cy="208233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24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How Are Project Leads Selected?</a:t>
            </a:r>
          </a:p>
        </p:txBody>
      </p:sp>
      <p:sp>
        <p:nvSpPr>
          <p:cNvPr id="41" name="Text Placeholder 5"/>
          <p:cNvSpPr txBox="1">
            <a:spLocks/>
          </p:cNvSpPr>
          <p:nvPr/>
        </p:nvSpPr>
        <p:spPr>
          <a:xfrm>
            <a:off x="407846" y="1240319"/>
            <a:ext cx="9202879" cy="4538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Selective factors include a participant’s ability and experience to lead, organize, and successfully complete a project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The position may be filled by a new or returning participant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The role is not considered a supervisory position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Project Leads do not always have the most technical skills of the team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Chosen by the Lead/Fellow or agreed upon by the project team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48163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0412" y="-30646"/>
            <a:ext cx="2061588" cy="6914287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Leading Means…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Text Placeholder 5"/>
          <p:cNvSpPr txBox="1">
            <a:spLocks/>
          </p:cNvSpPr>
          <p:nvPr/>
        </p:nvSpPr>
        <p:spPr>
          <a:xfrm>
            <a:off x="407846" y="1240319"/>
            <a:ext cx="9202879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b="1" dirty="0"/>
              <a:t>Possess</a:t>
            </a:r>
            <a:r>
              <a:rPr lang="en-US" sz="1800" dirty="0"/>
              <a:t> a clear vision of the future and be compelled by it.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b="1" dirty="0"/>
              <a:t>Encourage</a:t>
            </a:r>
            <a:r>
              <a:rPr lang="en-US" sz="1800" dirty="0"/>
              <a:t> people to share ideas, needs, perspectives, dreams, and desires.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b="1" dirty="0"/>
              <a:t>Stand for</a:t>
            </a:r>
            <a:r>
              <a:rPr lang="en-US" sz="1800" dirty="0"/>
              <a:t>, </a:t>
            </a:r>
            <a:r>
              <a:rPr lang="en-US" sz="1800" b="1" dirty="0"/>
              <a:t>demonstrate</a:t>
            </a:r>
            <a:r>
              <a:rPr lang="en-US" sz="1800" dirty="0"/>
              <a:t>, and portray what you believe.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b="1" dirty="0"/>
              <a:t>Empower</a:t>
            </a:r>
            <a:r>
              <a:rPr lang="en-US" sz="1800" dirty="0"/>
              <a:t> people with the authority to use their own skills and knowledge.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b="1" dirty="0"/>
              <a:t>Evaluate</a:t>
            </a:r>
            <a:r>
              <a:rPr lang="en-US" sz="1800" dirty="0"/>
              <a:t> the people who work with them and the performance of the team.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b="1" dirty="0"/>
              <a:t>Inspire</a:t>
            </a:r>
            <a:r>
              <a:rPr lang="en-US" sz="1800" dirty="0"/>
              <a:t> and </a:t>
            </a:r>
            <a:r>
              <a:rPr lang="en-US" sz="1800" b="1" dirty="0"/>
              <a:t>motivate</a:t>
            </a:r>
            <a:r>
              <a:rPr lang="en-US" sz="1800" dirty="0"/>
              <a:t> others with passion and example.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522039" y="4749768"/>
            <a:ext cx="6974492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2000" i="1" dirty="0">
                <a:solidFill>
                  <a:srgbClr val="0067AA"/>
                </a:solidFill>
                <a:latin typeface="Century Gothic" panose="020B0502020202020204" pitchFamily="34" charset="0"/>
              </a:rPr>
              <a:t>“When you include and acknowledge those in your corner, you propel yourself, your teammates, and your supporters to greater heights.”</a:t>
            </a:r>
          </a:p>
          <a:p>
            <a:pPr algn="ctr">
              <a:spcBef>
                <a:spcPts val="1000"/>
              </a:spcBef>
            </a:pPr>
            <a:r>
              <a:rPr lang="en-US" sz="2000" i="1" dirty="0">
                <a:solidFill>
                  <a:srgbClr val="0067AA"/>
                </a:solidFill>
                <a:latin typeface="Century Gothic" panose="020B0502020202020204" pitchFamily="34" charset="0"/>
              </a:rPr>
              <a:t> - Simon Sinek</a:t>
            </a:r>
            <a:endParaRPr lang="en-US" sz="2000" dirty="0">
              <a:solidFill>
                <a:srgbClr val="0067A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447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56"/>
          <a:stretch/>
        </p:blipFill>
        <p:spPr>
          <a:xfrm rot="16200000">
            <a:off x="7732207" y="2383717"/>
            <a:ext cx="6858000" cy="2061586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Project Lead Duties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1" name="Text Placeholder 5"/>
          <p:cNvSpPr txBox="1">
            <a:spLocks/>
          </p:cNvSpPr>
          <p:nvPr/>
        </p:nvSpPr>
        <p:spPr>
          <a:xfrm>
            <a:off x="407846" y="1240319"/>
            <a:ext cx="9202879" cy="4538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Acts as the primary POC for the project – coordinates communication with node leadership, advisors, partners, &amp; NPO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Ensure that the project team effectively completes and submits all deliverables to NPO by the assigned deadlines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Respond to edits, feedback, and questions from the Project Coordination team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Report progress and issues to your lead regularly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Foster a productive team dynamic and work environment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Empower team members to take on different elements of the project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Ensure compliance with all applicable SSAI, NASA, and DEVELOP rules, regulations, policies, and procedures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7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1362276" y="5799790"/>
            <a:ext cx="7988962" cy="767345"/>
            <a:chOff x="633612" y="5230611"/>
            <a:chExt cx="3695374" cy="789860"/>
          </a:xfrm>
        </p:grpSpPr>
        <p:sp>
          <p:nvSpPr>
            <p:cNvPr id="24" name="Text Placeholder 5"/>
            <p:cNvSpPr txBox="1">
              <a:spLocks/>
            </p:cNvSpPr>
            <p:nvPr/>
          </p:nvSpPr>
          <p:spPr>
            <a:xfrm>
              <a:off x="633612" y="5267487"/>
              <a:ext cx="3695374" cy="75298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600"/>
                </a:spcAft>
                <a:buClr>
                  <a:srgbClr val="0078C1"/>
                </a:buClr>
              </a:pPr>
              <a:r>
                <a:rPr lang="en-US" sz="1600" b="1" i="1" dirty="0">
                  <a:solidFill>
                    <a:srgbClr val="0061AA"/>
                  </a:solidFill>
                </a:rPr>
                <a:t>By The Way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500" dirty="0"/>
                <a:t>All team members are expected to </a:t>
              </a:r>
              <a:r>
                <a:rPr lang="en-US" sz="1500" i="1" dirty="0"/>
                <a:t>contribute</a:t>
              </a:r>
              <a:r>
                <a:rPr lang="en-US" sz="1500" dirty="0"/>
                <a:t> </a:t>
              </a:r>
              <a:r>
                <a:rPr lang="en-US" sz="1500" i="1" dirty="0"/>
                <a:t>equally</a:t>
              </a:r>
              <a:r>
                <a:rPr lang="en-US" sz="1500" dirty="0"/>
                <a:t> to the projects completion!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37003" y="5230611"/>
              <a:ext cx="3691983" cy="752985"/>
            </a:xfrm>
            <a:prstGeom prst="roundRect">
              <a:avLst/>
            </a:prstGeom>
            <a:noFill/>
            <a:ln>
              <a:solidFill>
                <a:srgbClr val="EF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017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t="5673" r="960" b="55319"/>
          <a:stretch/>
        </p:blipFill>
        <p:spPr>
          <a:xfrm rot="16200000">
            <a:off x="7715250" y="2381247"/>
            <a:ext cx="6858002" cy="2095503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Team Management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0" name="Text Placeholder 5"/>
          <p:cNvSpPr txBox="1">
            <a:spLocks/>
          </p:cNvSpPr>
          <p:nvPr/>
        </p:nvSpPr>
        <p:spPr>
          <a:xfrm>
            <a:off x="407846" y="1240320"/>
            <a:ext cx="9202879" cy="4674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It is important to know your team’s strengths and interests in the project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Consider activities and exercises for team members to get to know each other.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Hold ice breakers at the beginning of the term.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Continue having team activities throughout the term (lunches &amp; outings!).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Understand team dynamics and delegate tasks accordingly.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Know team members’ personalities (NASA 4D and MBTI) and how they interact with others.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Identify the best ways to handle personnel issues when they arise.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Find out the individual goals &amp; expectations of all team members. 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Strike a balance between team members’ learning and productivity. 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Learn team member objectives for their time with DEVELOP and beyond.</a:t>
            </a:r>
          </a:p>
        </p:txBody>
      </p:sp>
      <p:pic>
        <p:nvPicPr>
          <p:cNvPr id="22" name="Picture 4" descr="noun_962525_cc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36"/>
          <a:stretch/>
        </p:blipFill>
        <p:spPr bwMode="auto">
          <a:xfrm rot="5651254">
            <a:off x="8194944" y="4830456"/>
            <a:ext cx="212740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927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695049" y="2400126"/>
            <a:ext cx="6872492" cy="2043256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rgbClr val="0061AA"/>
                </a:solidFill>
              </a:rPr>
              <a:t>Project Team Duties &amp; Responsibilities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006024" y="5118162"/>
            <a:ext cx="7988962" cy="1026645"/>
            <a:chOff x="633612" y="5290691"/>
            <a:chExt cx="3695374" cy="1056769"/>
          </a:xfrm>
        </p:grpSpPr>
        <p:sp>
          <p:nvSpPr>
            <p:cNvPr id="24" name="Text Placeholder 5"/>
            <p:cNvSpPr txBox="1">
              <a:spLocks/>
            </p:cNvSpPr>
            <p:nvPr/>
          </p:nvSpPr>
          <p:spPr>
            <a:xfrm>
              <a:off x="633612" y="5307539"/>
              <a:ext cx="3695374" cy="9497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600"/>
                </a:spcAft>
                <a:buClr>
                  <a:srgbClr val="0078C1"/>
                </a:buClr>
              </a:pPr>
              <a:r>
                <a:rPr lang="en-US" sz="1600" b="1" i="1" dirty="0">
                  <a:solidFill>
                    <a:srgbClr val="0061AA"/>
                  </a:solidFill>
                </a:rPr>
                <a:t>By The Way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800" dirty="0"/>
                <a:t>Project Leads are the main point of contact for project communication with multiple parties during the term.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endParaRPr lang="en-US" sz="1800" dirty="0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637003" y="5290691"/>
              <a:ext cx="3691983" cy="1056769"/>
            </a:xfrm>
            <a:prstGeom prst="roundRect">
              <a:avLst/>
            </a:prstGeom>
            <a:noFill/>
            <a:ln>
              <a:solidFill>
                <a:srgbClr val="EF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533178"/>
              </p:ext>
            </p:extLst>
          </p:nvPr>
        </p:nvGraphicFramePr>
        <p:xfrm>
          <a:off x="611345" y="1561573"/>
          <a:ext cx="8917030" cy="2689860"/>
        </p:xfrm>
        <a:graphic>
          <a:graphicData uri="http://schemas.openxmlformats.org/drawingml/2006/table">
            <a:tbl>
              <a:tblPr/>
              <a:tblGrid>
                <a:gridCol w="3036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0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50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Key Things to Remember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Some Tips &amp; Tricks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Time management</a:t>
                      </a:r>
                      <a:endParaRPr lang="en-US" sz="140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Make a schedule &amp; keep files &amp; tasks organized.</a:t>
                      </a:r>
                      <a:endParaRPr lang="en-US" b="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Managing project challenges</a:t>
                      </a:r>
                      <a:endParaRPr lang="en-US" sz="140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Be flexible &amp; build in time to troubleshoot issues with your project methodology.</a:t>
                      </a:r>
                      <a:endParaRPr lang="en-US" b="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Communication</a:t>
                      </a:r>
                      <a:endParaRPr lang="en-US" sz="140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Maintain open and consistent communication with node leadership, NPO, science advisors &amp; all partners.</a:t>
                      </a:r>
                      <a:endParaRPr lang="en-US" b="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End products &amp; partner hand-off</a:t>
                      </a:r>
                      <a:endParaRPr lang="en-US" sz="140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Begin planning for hand-off &amp; software release early in the term.</a:t>
                      </a:r>
                      <a:endParaRPr lang="en-US" b="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6544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704196" y="2370189"/>
            <a:ext cx="6872492" cy="2103122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Deliverable Management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74" name="Text Placeholder 5"/>
          <p:cNvSpPr txBox="1">
            <a:spLocks/>
          </p:cNvSpPr>
          <p:nvPr/>
        </p:nvSpPr>
        <p:spPr>
          <a:xfrm>
            <a:off x="407846" y="1240320"/>
            <a:ext cx="9202879" cy="1428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Deliverables communicate your project purpose, methodology, and results to a variety of audiences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Ensure that high-quality deliverables are created and submitted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316507"/>
              </p:ext>
            </p:extLst>
          </p:nvPr>
        </p:nvGraphicFramePr>
        <p:xfrm>
          <a:off x="621491" y="2782901"/>
          <a:ext cx="8915400" cy="2933700"/>
        </p:xfrm>
        <a:graphic>
          <a:graphicData uri="http://schemas.openxmlformats.org/drawingml/2006/table">
            <a:tbl>
              <a:tblPr/>
              <a:tblGrid>
                <a:gridCol w="3039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6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Key Things to Remember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Some Tips &amp; Tricks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Name files according to proper file nomenclature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YearTerm_NODE_DeliverableName_RD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FD_Version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#</a:t>
                      </a:r>
                      <a:endParaRPr lang="en-US" b="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Follow deliverable template formatting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Reference DEVELOPedia for the deliverable templates &amp; checklists.</a:t>
                      </a:r>
                      <a:endParaRPr lang="en-US" b="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Review deliverables before submission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Quality of writing, style, accuracy, etc. 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Incorporate feedback from Node leadership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Address edits &amp; comments from the PC team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Submit deliverables on time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Be mindful of deliverable deadlines.</a:t>
                      </a:r>
                      <a:endParaRPr lang="en-US" b="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84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0412" y="0"/>
            <a:ext cx="2061588" cy="6872492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Partner Interaction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Text Placeholder 5"/>
          <p:cNvSpPr txBox="1">
            <a:spLocks/>
          </p:cNvSpPr>
          <p:nvPr/>
        </p:nvSpPr>
        <p:spPr>
          <a:xfrm>
            <a:off x="219075" y="1224168"/>
            <a:ext cx="9768987" cy="1024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DEVELOP projects are created to meet partners’ needs &amp; build capacity.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Always be honest with your partners. Do not be afraid to give them updates (good or bad) or ask them for assistance.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330876"/>
              </p:ext>
            </p:extLst>
          </p:nvPr>
        </p:nvGraphicFramePr>
        <p:xfrm>
          <a:off x="645868" y="2426886"/>
          <a:ext cx="8915400" cy="2720340"/>
        </p:xfrm>
        <a:graphic>
          <a:graphicData uri="http://schemas.openxmlformats.org/drawingml/2006/table">
            <a:tbl>
              <a:tblPr/>
              <a:tblGrid>
                <a:gridCol w="3039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6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8340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Key Things to Remember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Some Tips &amp; Tricks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Maintain consistency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Establish a regular schedule &amp; follow through.</a:t>
                      </a:r>
                      <a:endParaRPr lang="en-US" b="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Keep node leadership informed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Include node leadership and your team on all partner communication (email &amp;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telecon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).</a:t>
                      </a:r>
                      <a:endParaRPr lang="en-US" b="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Represent your team &amp; DEVELOP at all times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Always maintain professional email and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telecon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etiquette.</a:t>
                      </a:r>
                      <a:endParaRPr lang="en-US" b="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 available data/resources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Ask for any data/resources that partners may have that could be useful. And ask early!</a:t>
                      </a:r>
                      <a:endParaRPr lang="en-US" b="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1497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137B7158B5884495B75C774E6EAA67" ma:contentTypeVersion="4" ma:contentTypeDescription="Create a new document." ma:contentTypeScope="" ma:versionID="1589ea511854e9816ce45659ccc15d30">
  <xsd:schema xmlns:xsd="http://www.w3.org/2001/XMLSchema" xmlns:xs="http://www.w3.org/2001/XMLSchema" xmlns:p="http://schemas.microsoft.com/office/2006/metadata/properties" xmlns:ns2="21e6a8e8-1dff-48a6-ab9b-8d556c6946c0" targetNamespace="http://schemas.microsoft.com/office/2006/metadata/properties" ma:root="true" ma:fieldsID="003774da9f64ef6b55c93633f11ffd45" ns2:_="">
    <xsd:import namespace="21e6a8e8-1dff-48a6-ab9b-8d556c6946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e6a8e8-1dff-48a6-ab9b-8d556c6946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42F5D2F-11AE-4751-A4B5-27432FBD6C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D775CD-F352-43EB-956A-439D028A9F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e6a8e8-1dff-48a6-ab9b-8d556c6946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223EB86-04B0-4244-896B-A0B08D869635}">
  <ds:schemaRefs>
    <ds:schemaRef ds:uri="http://purl.org/dc/elements/1.1/"/>
    <ds:schemaRef ds:uri="http://schemas.microsoft.com/office/2006/documentManagement/types"/>
    <ds:schemaRef ds:uri="21e6a8e8-1dff-48a6-ab9b-8d556c6946c0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1317</Words>
  <Application>Microsoft Office PowerPoint</Application>
  <PresentationFormat>Widescreen</PresentationFormat>
  <Paragraphs>149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Childs, Lauren M. (LARC-E3)[DEVELOP]</dc:creator>
  <cp:lastModifiedBy>Clayton, Amanda L. (LARC-E3)[SSAI DEVELOP]</cp:lastModifiedBy>
  <cp:revision>54</cp:revision>
  <dcterms:created xsi:type="dcterms:W3CDTF">2019-01-24T15:36:39Z</dcterms:created>
  <dcterms:modified xsi:type="dcterms:W3CDTF">2021-01-19T20:52:20Z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0x010100AA137B7158B5884495B75C774E6EAA67</vt:lpwstr>
  </property>
</Properties>
</file>