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23"/>
  </p:notesMasterIdLst>
  <p:handoutMasterIdLst>
    <p:handoutMasterId r:id="rId24"/>
  </p:handoutMasterIdLst>
  <p:sldIdLst>
    <p:sldId id="319" r:id="rId2"/>
    <p:sldId id="326" r:id="rId3"/>
    <p:sldId id="342" r:id="rId4"/>
    <p:sldId id="343" r:id="rId5"/>
    <p:sldId id="344" r:id="rId6"/>
    <p:sldId id="345" r:id="rId7"/>
    <p:sldId id="346" r:id="rId8"/>
    <p:sldId id="347" r:id="rId9"/>
    <p:sldId id="348" r:id="rId10"/>
    <p:sldId id="349" r:id="rId11"/>
    <p:sldId id="350" r:id="rId12"/>
    <p:sldId id="351" r:id="rId13"/>
    <p:sldId id="352" r:id="rId14"/>
    <p:sldId id="353" r:id="rId15"/>
    <p:sldId id="354" r:id="rId16"/>
    <p:sldId id="355" r:id="rId17"/>
    <p:sldId id="356" r:id="rId18"/>
    <p:sldId id="357" r:id="rId19"/>
    <p:sldId id="358" r:id="rId20"/>
    <p:sldId id="359" r:id="rId21"/>
    <p:sldId id="341"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727D"/>
    <a:srgbClr val="51AEB3"/>
    <a:srgbClr val="67A478"/>
    <a:srgbClr val="5496AD"/>
    <a:srgbClr val="6A7278"/>
    <a:srgbClr val="FFFFFF"/>
    <a:srgbClr val="D0652A"/>
    <a:srgbClr val="B8394F"/>
    <a:srgbClr val="53B4B9"/>
    <a:srgbClr val="CCED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892" autoAdjust="0"/>
    <p:restoredTop sz="94762" autoAdjust="0"/>
  </p:normalViewPr>
  <p:slideViewPr>
    <p:cSldViewPr snapToGrid="0">
      <p:cViewPr varScale="1">
        <p:scale>
          <a:sx n="86" d="100"/>
          <a:sy n="86" d="100"/>
        </p:scale>
        <p:origin x="197" y="58"/>
      </p:cViewPr>
      <p:guideLst/>
    </p:cSldViewPr>
  </p:slideViewPr>
  <p:notesTextViewPr>
    <p:cViewPr>
      <p:scale>
        <a:sx n="20" d="100"/>
        <a:sy n="20" d="100"/>
      </p:scale>
      <p:origin x="0" y="0"/>
    </p:cViewPr>
  </p:notesTextViewPr>
  <p:sorterViewPr>
    <p:cViewPr>
      <p:scale>
        <a:sx n="66" d="100"/>
        <a:sy n="66" d="100"/>
      </p:scale>
      <p:origin x="0" y="0"/>
    </p:cViewPr>
  </p:sorterViewPr>
  <p:notesViewPr>
    <p:cSldViewPr snapToGrid="0">
      <p:cViewPr varScale="1">
        <p:scale>
          <a:sx n="92" d="100"/>
          <a:sy n="92" d="100"/>
        </p:scale>
        <p:origin x="4424" y="19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EE9EE1D-D0E6-48A9-9413-C76FB2AF1086}" type="doc">
      <dgm:prSet loTypeId="urn:microsoft.com/office/officeart/2005/8/layout/lProcess2" loCatId="list" qsTypeId="urn:microsoft.com/office/officeart/2005/8/quickstyle/simple4" qsCatId="simple" csTypeId="urn:microsoft.com/office/officeart/2005/8/colors/accent6_3" csCatId="accent6" phldr="1"/>
      <dgm:spPr/>
      <dgm:t>
        <a:bodyPr/>
        <a:lstStyle/>
        <a:p>
          <a:endParaRPr lang="en-US"/>
        </a:p>
      </dgm:t>
    </dgm:pt>
    <dgm:pt modelId="{A8C4C20C-14C9-4A31-A2C3-538BAEB5B10F}">
      <dgm:prSet phldrT="[Text]"/>
      <dgm:spPr>
        <a:solidFill>
          <a:srgbClr val="B8394F"/>
        </a:solidFill>
      </dgm:spPr>
      <dgm:t>
        <a:bodyPr/>
        <a:lstStyle/>
        <a:p>
          <a:r>
            <a:rPr lang="en-US" b="1" dirty="0">
              <a:solidFill>
                <a:schemeClr val="bg1"/>
              </a:solidFill>
            </a:rPr>
            <a:t>A</a:t>
          </a:r>
          <a:r>
            <a:rPr lang="en-US" b="1" dirty="0">
              <a:solidFill>
                <a:schemeClr val="bg1"/>
              </a:solidFill>
              <a:latin typeface="Georgia"/>
            </a:rPr>
            <a:t>ttitude</a:t>
          </a:r>
        </a:p>
        <a:p>
          <a:r>
            <a:rPr lang="en-US" dirty="0">
              <a:solidFill>
                <a:schemeClr val="bg1"/>
              </a:solidFill>
              <a:latin typeface="Georgia"/>
            </a:rPr>
            <a:t>Where do we get our energy?</a:t>
          </a:r>
        </a:p>
      </dgm:t>
    </dgm:pt>
    <dgm:pt modelId="{07E58006-3724-430E-9CC4-544EEB0C3C89}" type="parTrans" cxnId="{781E6288-7BFC-4537-A984-36C1773033DC}">
      <dgm:prSet/>
      <dgm:spPr/>
      <dgm:t>
        <a:bodyPr/>
        <a:lstStyle/>
        <a:p>
          <a:endParaRPr lang="en-US"/>
        </a:p>
      </dgm:t>
    </dgm:pt>
    <dgm:pt modelId="{BCDD86A2-7D50-4FA0-A3A3-94CD11B54A95}" type="sibTrans" cxnId="{781E6288-7BFC-4537-A984-36C1773033DC}">
      <dgm:prSet/>
      <dgm:spPr/>
      <dgm:t>
        <a:bodyPr/>
        <a:lstStyle/>
        <a:p>
          <a:endParaRPr lang="en-US"/>
        </a:p>
      </dgm:t>
    </dgm:pt>
    <dgm:pt modelId="{60906987-31F7-4002-8999-C354B4C563A3}">
      <dgm:prSet phldrT="[Text]"/>
      <dgm:spPr>
        <a:solidFill>
          <a:schemeClr val="bg1"/>
        </a:solidFill>
      </dgm:spPr>
      <dgm:t>
        <a:bodyPr/>
        <a:lstStyle/>
        <a:p>
          <a:r>
            <a:rPr lang="en-US">
              <a:solidFill>
                <a:srgbClr val="6A7278"/>
              </a:solidFill>
              <a:latin typeface="Georgia"/>
            </a:rPr>
            <a:t>Extroversion</a:t>
          </a:r>
        </a:p>
        <a:p>
          <a:r>
            <a:rPr lang="en-US">
              <a:solidFill>
                <a:srgbClr val="6A7278"/>
              </a:solidFill>
              <a:latin typeface="Georgia"/>
            </a:rPr>
            <a:t>(E)</a:t>
          </a:r>
        </a:p>
      </dgm:t>
    </dgm:pt>
    <dgm:pt modelId="{C0C9FEC3-6550-4215-960E-9DE51F73EBEA}" type="parTrans" cxnId="{8B0F8479-FB1D-4E5F-BF14-9BE119FD8B73}">
      <dgm:prSet/>
      <dgm:spPr/>
      <dgm:t>
        <a:bodyPr/>
        <a:lstStyle/>
        <a:p>
          <a:endParaRPr lang="en-US"/>
        </a:p>
      </dgm:t>
    </dgm:pt>
    <dgm:pt modelId="{18C7A9BC-2C37-44A6-9418-A3AB9ECC9FCE}" type="sibTrans" cxnId="{8B0F8479-FB1D-4E5F-BF14-9BE119FD8B73}">
      <dgm:prSet/>
      <dgm:spPr/>
      <dgm:t>
        <a:bodyPr/>
        <a:lstStyle/>
        <a:p>
          <a:endParaRPr lang="en-US"/>
        </a:p>
      </dgm:t>
    </dgm:pt>
    <dgm:pt modelId="{99C82905-8128-46D0-981A-17FE2A821420}">
      <dgm:prSet phldrT="[Text]"/>
      <dgm:spPr>
        <a:solidFill>
          <a:schemeClr val="bg1"/>
        </a:solidFill>
      </dgm:spPr>
      <dgm:t>
        <a:bodyPr/>
        <a:lstStyle/>
        <a:p>
          <a:r>
            <a:rPr lang="en-US">
              <a:solidFill>
                <a:srgbClr val="6A7278"/>
              </a:solidFill>
              <a:latin typeface="Georgia"/>
            </a:rPr>
            <a:t>Introversion</a:t>
          </a:r>
        </a:p>
        <a:p>
          <a:r>
            <a:rPr lang="en-US">
              <a:solidFill>
                <a:srgbClr val="6A7278"/>
              </a:solidFill>
              <a:latin typeface="Georgia"/>
            </a:rPr>
            <a:t>(I)</a:t>
          </a:r>
        </a:p>
      </dgm:t>
    </dgm:pt>
    <dgm:pt modelId="{873587C4-480A-4085-BB3A-8E70E44BF278}" type="parTrans" cxnId="{0EA8ED7C-E333-4ED8-A93C-DCEE5FD0FC9B}">
      <dgm:prSet/>
      <dgm:spPr/>
      <dgm:t>
        <a:bodyPr/>
        <a:lstStyle/>
        <a:p>
          <a:endParaRPr lang="en-US"/>
        </a:p>
      </dgm:t>
    </dgm:pt>
    <dgm:pt modelId="{13412264-6CCA-483C-A279-8D74CBB380E4}" type="sibTrans" cxnId="{0EA8ED7C-E333-4ED8-A93C-DCEE5FD0FC9B}">
      <dgm:prSet/>
      <dgm:spPr/>
      <dgm:t>
        <a:bodyPr/>
        <a:lstStyle/>
        <a:p>
          <a:endParaRPr lang="en-US"/>
        </a:p>
      </dgm:t>
    </dgm:pt>
    <dgm:pt modelId="{C860E886-A7FC-4BA8-BBCA-85272BEB4B08}">
      <dgm:prSet phldrT="[Text]"/>
      <dgm:spPr>
        <a:solidFill>
          <a:srgbClr val="D0652A"/>
        </a:solidFill>
      </dgm:spPr>
      <dgm:t>
        <a:bodyPr/>
        <a:lstStyle/>
        <a:p>
          <a:r>
            <a:rPr lang="en-US" b="1" dirty="0">
              <a:solidFill>
                <a:schemeClr val="bg1"/>
              </a:solidFill>
              <a:latin typeface="Georgia"/>
            </a:rPr>
            <a:t>Information Gathering</a:t>
          </a:r>
        </a:p>
        <a:p>
          <a:r>
            <a:rPr lang="en-US" dirty="0">
              <a:solidFill>
                <a:schemeClr val="bg1"/>
              </a:solidFill>
              <a:latin typeface="Georgia"/>
            </a:rPr>
            <a:t>How do we take in our information?</a:t>
          </a:r>
        </a:p>
      </dgm:t>
    </dgm:pt>
    <dgm:pt modelId="{9ABE4F85-A5AF-4E71-8DF1-678F69253BB2}" type="parTrans" cxnId="{6B5B10C3-25C2-4B49-AF52-2E203AC5033E}">
      <dgm:prSet/>
      <dgm:spPr/>
      <dgm:t>
        <a:bodyPr/>
        <a:lstStyle/>
        <a:p>
          <a:endParaRPr lang="en-US"/>
        </a:p>
      </dgm:t>
    </dgm:pt>
    <dgm:pt modelId="{2008B773-5002-44F2-90BA-F14E26304911}" type="sibTrans" cxnId="{6B5B10C3-25C2-4B49-AF52-2E203AC5033E}">
      <dgm:prSet/>
      <dgm:spPr/>
      <dgm:t>
        <a:bodyPr/>
        <a:lstStyle/>
        <a:p>
          <a:endParaRPr lang="en-US"/>
        </a:p>
      </dgm:t>
    </dgm:pt>
    <dgm:pt modelId="{44658C34-FCC9-4605-AA7B-54A8A515769E}">
      <dgm:prSet phldrT="[Text]"/>
      <dgm:spPr>
        <a:solidFill>
          <a:schemeClr val="bg1"/>
        </a:solidFill>
      </dgm:spPr>
      <dgm:t>
        <a:bodyPr/>
        <a:lstStyle/>
        <a:p>
          <a:r>
            <a:rPr lang="en-US">
              <a:solidFill>
                <a:srgbClr val="6A7278"/>
              </a:solidFill>
              <a:latin typeface="Georgia"/>
            </a:rPr>
            <a:t>Intuiting</a:t>
          </a:r>
        </a:p>
        <a:p>
          <a:r>
            <a:rPr lang="en-US">
              <a:solidFill>
                <a:srgbClr val="6A7278"/>
              </a:solidFill>
              <a:latin typeface="Georgia"/>
            </a:rPr>
            <a:t>(N)</a:t>
          </a:r>
        </a:p>
      </dgm:t>
    </dgm:pt>
    <dgm:pt modelId="{84CC91B3-B261-43BE-ABC0-AB7B595BF639}" type="parTrans" cxnId="{257BCC26-6CD9-4180-9662-55D1092DA059}">
      <dgm:prSet/>
      <dgm:spPr/>
      <dgm:t>
        <a:bodyPr/>
        <a:lstStyle/>
        <a:p>
          <a:endParaRPr lang="en-US"/>
        </a:p>
      </dgm:t>
    </dgm:pt>
    <dgm:pt modelId="{CD464BF2-19EB-4088-90CB-8A78A88ED75C}" type="sibTrans" cxnId="{257BCC26-6CD9-4180-9662-55D1092DA059}">
      <dgm:prSet/>
      <dgm:spPr/>
      <dgm:t>
        <a:bodyPr/>
        <a:lstStyle/>
        <a:p>
          <a:endParaRPr lang="en-US"/>
        </a:p>
      </dgm:t>
    </dgm:pt>
    <dgm:pt modelId="{8BDDD6BB-39C3-40C3-8476-63221D658C89}">
      <dgm:prSet phldrT="[Text]"/>
      <dgm:spPr>
        <a:solidFill>
          <a:schemeClr val="bg1"/>
        </a:solidFill>
      </dgm:spPr>
      <dgm:t>
        <a:bodyPr/>
        <a:lstStyle/>
        <a:p>
          <a:r>
            <a:rPr lang="en-US">
              <a:solidFill>
                <a:srgbClr val="6A7278"/>
              </a:solidFill>
              <a:latin typeface="Georgia"/>
            </a:rPr>
            <a:t>Sensing</a:t>
          </a:r>
        </a:p>
        <a:p>
          <a:r>
            <a:rPr lang="en-US">
              <a:solidFill>
                <a:srgbClr val="6A7278"/>
              </a:solidFill>
              <a:latin typeface="Georgia"/>
            </a:rPr>
            <a:t>(S)</a:t>
          </a:r>
        </a:p>
      </dgm:t>
    </dgm:pt>
    <dgm:pt modelId="{5AF42A1B-30EC-4974-82FE-4866AF38323E}" type="parTrans" cxnId="{390C0BB2-CFDE-47AE-ACBA-25DB5ADAA56B}">
      <dgm:prSet/>
      <dgm:spPr/>
      <dgm:t>
        <a:bodyPr/>
        <a:lstStyle/>
        <a:p>
          <a:endParaRPr lang="en-US"/>
        </a:p>
      </dgm:t>
    </dgm:pt>
    <dgm:pt modelId="{3FDBF39C-1C3E-4E57-B8A2-CC15988C0977}" type="sibTrans" cxnId="{390C0BB2-CFDE-47AE-ACBA-25DB5ADAA56B}">
      <dgm:prSet/>
      <dgm:spPr/>
      <dgm:t>
        <a:bodyPr/>
        <a:lstStyle/>
        <a:p>
          <a:endParaRPr lang="en-US"/>
        </a:p>
      </dgm:t>
    </dgm:pt>
    <dgm:pt modelId="{00EA935B-0E3B-476E-9A60-0500CF222D9C}">
      <dgm:prSet phldrT="[Text]"/>
      <dgm:spPr>
        <a:solidFill>
          <a:srgbClr val="67A478"/>
        </a:solidFill>
      </dgm:spPr>
      <dgm:t>
        <a:bodyPr/>
        <a:lstStyle/>
        <a:p>
          <a:r>
            <a:rPr lang="en-US" b="1" dirty="0">
              <a:solidFill>
                <a:schemeClr val="bg1"/>
              </a:solidFill>
              <a:latin typeface="Georgia"/>
            </a:rPr>
            <a:t>Decision-Making</a:t>
          </a:r>
        </a:p>
        <a:p>
          <a:r>
            <a:rPr lang="en-US" dirty="0">
              <a:solidFill>
                <a:schemeClr val="bg1"/>
              </a:solidFill>
              <a:latin typeface="Georgia"/>
            </a:rPr>
            <a:t>How do we make our decisions?</a:t>
          </a:r>
        </a:p>
      </dgm:t>
    </dgm:pt>
    <dgm:pt modelId="{2014C9D7-1974-4321-BBA6-1025CF251A5B}" type="parTrans" cxnId="{C5B92BC4-E709-4947-B8AC-75B39B2C135F}">
      <dgm:prSet/>
      <dgm:spPr/>
      <dgm:t>
        <a:bodyPr/>
        <a:lstStyle/>
        <a:p>
          <a:endParaRPr lang="en-US"/>
        </a:p>
      </dgm:t>
    </dgm:pt>
    <dgm:pt modelId="{C41F495F-66B7-4E1B-A532-B1E9066E053A}" type="sibTrans" cxnId="{C5B92BC4-E709-4947-B8AC-75B39B2C135F}">
      <dgm:prSet/>
      <dgm:spPr/>
      <dgm:t>
        <a:bodyPr/>
        <a:lstStyle/>
        <a:p>
          <a:endParaRPr lang="en-US"/>
        </a:p>
      </dgm:t>
    </dgm:pt>
    <dgm:pt modelId="{D6737BDE-3867-4EB9-A411-4E6FC1508415}">
      <dgm:prSet phldrT="[Text]"/>
      <dgm:spPr>
        <a:solidFill>
          <a:schemeClr val="bg1"/>
        </a:solidFill>
      </dgm:spPr>
      <dgm:t>
        <a:bodyPr/>
        <a:lstStyle/>
        <a:p>
          <a:r>
            <a:rPr lang="en-US">
              <a:solidFill>
                <a:srgbClr val="6A7278"/>
              </a:solidFill>
              <a:latin typeface="Georgia"/>
            </a:rPr>
            <a:t>Thinking</a:t>
          </a:r>
        </a:p>
        <a:p>
          <a:r>
            <a:rPr lang="en-US">
              <a:solidFill>
                <a:srgbClr val="6A7278"/>
              </a:solidFill>
              <a:latin typeface="Georgia"/>
            </a:rPr>
            <a:t>(T)</a:t>
          </a:r>
        </a:p>
      </dgm:t>
    </dgm:pt>
    <dgm:pt modelId="{A46A1E37-46B5-45F3-97CB-89D7E4ACFDE7}" type="parTrans" cxnId="{C44E0879-87CA-419D-976B-8821E5E0A2B5}">
      <dgm:prSet/>
      <dgm:spPr/>
      <dgm:t>
        <a:bodyPr/>
        <a:lstStyle/>
        <a:p>
          <a:endParaRPr lang="en-US"/>
        </a:p>
      </dgm:t>
    </dgm:pt>
    <dgm:pt modelId="{0D5640F3-A541-4E15-9A7E-02BEA3AA90CE}" type="sibTrans" cxnId="{C44E0879-87CA-419D-976B-8821E5E0A2B5}">
      <dgm:prSet/>
      <dgm:spPr/>
      <dgm:t>
        <a:bodyPr/>
        <a:lstStyle/>
        <a:p>
          <a:endParaRPr lang="en-US"/>
        </a:p>
      </dgm:t>
    </dgm:pt>
    <dgm:pt modelId="{856F0B2D-6E14-4C5C-85CF-2436DE492953}">
      <dgm:prSet phldrT="[Text]"/>
      <dgm:spPr>
        <a:solidFill>
          <a:schemeClr val="bg1"/>
        </a:solidFill>
      </dgm:spPr>
      <dgm:t>
        <a:bodyPr/>
        <a:lstStyle/>
        <a:p>
          <a:r>
            <a:rPr lang="en-US">
              <a:solidFill>
                <a:srgbClr val="6A7278"/>
              </a:solidFill>
              <a:latin typeface="Georgia"/>
            </a:rPr>
            <a:t>Feeling</a:t>
          </a:r>
        </a:p>
        <a:p>
          <a:r>
            <a:rPr lang="en-US">
              <a:solidFill>
                <a:srgbClr val="6A7278"/>
              </a:solidFill>
              <a:latin typeface="Georgia"/>
            </a:rPr>
            <a:t>(F)</a:t>
          </a:r>
        </a:p>
      </dgm:t>
    </dgm:pt>
    <dgm:pt modelId="{6525D1AE-D24B-48AF-A444-EC15B96EB829}" type="parTrans" cxnId="{A5EC665B-54E5-4320-9313-DCE2A201D25C}">
      <dgm:prSet/>
      <dgm:spPr/>
      <dgm:t>
        <a:bodyPr/>
        <a:lstStyle/>
        <a:p>
          <a:endParaRPr lang="en-US"/>
        </a:p>
      </dgm:t>
    </dgm:pt>
    <dgm:pt modelId="{43545958-12C4-450E-80BE-E620959FD5F4}" type="sibTrans" cxnId="{A5EC665B-54E5-4320-9313-DCE2A201D25C}">
      <dgm:prSet/>
      <dgm:spPr/>
      <dgm:t>
        <a:bodyPr/>
        <a:lstStyle/>
        <a:p>
          <a:endParaRPr lang="en-US"/>
        </a:p>
      </dgm:t>
    </dgm:pt>
    <dgm:pt modelId="{3E3184C9-B6D2-4299-A1EC-D345216F3F15}">
      <dgm:prSet/>
      <dgm:spPr>
        <a:solidFill>
          <a:srgbClr val="51AEB3"/>
        </a:solidFill>
      </dgm:spPr>
      <dgm:t>
        <a:bodyPr/>
        <a:lstStyle/>
        <a:p>
          <a:r>
            <a:rPr lang="en-US" b="1" dirty="0">
              <a:solidFill>
                <a:schemeClr val="bg1"/>
              </a:solidFill>
              <a:latin typeface="Georgia"/>
            </a:rPr>
            <a:t>Lifestyle</a:t>
          </a:r>
        </a:p>
        <a:p>
          <a:r>
            <a:rPr lang="en-US" dirty="0">
              <a:solidFill>
                <a:schemeClr val="bg1"/>
              </a:solidFill>
              <a:latin typeface="Georgia"/>
            </a:rPr>
            <a:t>How do we organize our world?</a:t>
          </a:r>
        </a:p>
      </dgm:t>
    </dgm:pt>
    <dgm:pt modelId="{C08E3C08-5F56-4444-921B-82877716BCBD}" type="parTrans" cxnId="{75A2746B-A9A3-4229-B388-840128BB8F97}">
      <dgm:prSet/>
      <dgm:spPr/>
      <dgm:t>
        <a:bodyPr/>
        <a:lstStyle/>
        <a:p>
          <a:endParaRPr lang="en-US"/>
        </a:p>
      </dgm:t>
    </dgm:pt>
    <dgm:pt modelId="{8AE1296F-7A02-4A5A-B239-683040B0C349}" type="sibTrans" cxnId="{75A2746B-A9A3-4229-B388-840128BB8F97}">
      <dgm:prSet/>
      <dgm:spPr/>
      <dgm:t>
        <a:bodyPr/>
        <a:lstStyle/>
        <a:p>
          <a:endParaRPr lang="en-US"/>
        </a:p>
      </dgm:t>
    </dgm:pt>
    <dgm:pt modelId="{54851ABA-8206-4646-BE3E-BDE49BBD0FD2}">
      <dgm:prSet/>
      <dgm:spPr>
        <a:solidFill>
          <a:schemeClr val="bg1"/>
        </a:solidFill>
      </dgm:spPr>
      <dgm:t>
        <a:bodyPr/>
        <a:lstStyle/>
        <a:p>
          <a:pPr rtl="0"/>
          <a:r>
            <a:rPr lang="en-US">
              <a:solidFill>
                <a:srgbClr val="6A7278"/>
              </a:solidFill>
              <a:latin typeface="Georgia"/>
            </a:rPr>
            <a:t>Judging </a:t>
          </a:r>
        </a:p>
        <a:p>
          <a:r>
            <a:rPr lang="en-US">
              <a:solidFill>
                <a:srgbClr val="6A7278"/>
              </a:solidFill>
              <a:latin typeface="Georgia"/>
            </a:rPr>
            <a:t>(J)</a:t>
          </a:r>
        </a:p>
      </dgm:t>
    </dgm:pt>
    <dgm:pt modelId="{930E8F3C-D731-46CA-9296-5480917912B0}" type="parTrans" cxnId="{ED7FD7CE-7663-49BA-B207-0AE6F3DD6DB7}">
      <dgm:prSet/>
      <dgm:spPr/>
      <dgm:t>
        <a:bodyPr/>
        <a:lstStyle/>
        <a:p>
          <a:endParaRPr lang="en-US"/>
        </a:p>
      </dgm:t>
    </dgm:pt>
    <dgm:pt modelId="{F9418526-AAD7-4FC9-98AB-55EEFDE0FD89}" type="sibTrans" cxnId="{ED7FD7CE-7663-49BA-B207-0AE6F3DD6DB7}">
      <dgm:prSet/>
      <dgm:spPr/>
      <dgm:t>
        <a:bodyPr/>
        <a:lstStyle/>
        <a:p>
          <a:endParaRPr lang="en-US"/>
        </a:p>
      </dgm:t>
    </dgm:pt>
    <dgm:pt modelId="{42E47B82-8AE9-4FB8-AB92-F8CE6FAFE783}">
      <dgm:prSet/>
      <dgm:spPr>
        <a:solidFill>
          <a:schemeClr val="bg1"/>
        </a:solidFill>
      </dgm:spPr>
      <dgm:t>
        <a:bodyPr/>
        <a:lstStyle/>
        <a:p>
          <a:r>
            <a:rPr lang="en-US">
              <a:solidFill>
                <a:srgbClr val="6A7278"/>
              </a:solidFill>
              <a:latin typeface="Georgia"/>
            </a:rPr>
            <a:t>Perceiving</a:t>
          </a:r>
        </a:p>
        <a:p>
          <a:r>
            <a:rPr lang="en-US">
              <a:solidFill>
                <a:srgbClr val="6A7278"/>
              </a:solidFill>
              <a:latin typeface="Georgia"/>
            </a:rPr>
            <a:t>(P)</a:t>
          </a:r>
        </a:p>
      </dgm:t>
    </dgm:pt>
    <dgm:pt modelId="{2DBD8408-0DB2-4D13-887A-88B6E878F44F}" type="parTrans" cxnId="{B56EA687-E2D6-4445-97C5-0EEA1BAE42F7}">
      <dgm:prSet/>
      <dgm:spPr/>
      <dgm:t>
        <a:bodyPr/>
        <a:lstStyle/>
        <a:p>
          <a:endParaRPr lang="en-US"/>
        </a:p>
      </dgm:t>
    </dgm:pt>
    <dgm:pt modelId="{BF14E4C6-5ACA-42E6-BADE-6119D425B47C}" type="sibTrans" cxnId="{B56EA687-E2D6-4445-97C5-0EEA1BAE42F7}">
      <dgm:prSet/>
      <dgm:spPr/>
      <dgm:t>
        <a:bodyPr/>
        <a:lstStyle/>
        <a:p>
          <a:endParaRPr lang="en-US"/>
        </a:p>
      </dgm:t>
    </dgm:pt>
    <dgm:pt modelId="{C5D7C39C-46F1-460E-AE54-A984F2BEF9F8}" type="pres">
      <dgm:prSet presAssocID="{3EE9EE1D-D0E6-48A9-9413-C76FB2AF1086}" presName="theList" presStyleCnt="0">
        <dgm:presLayoutVars>
          <dgm:dir/>
          <dgm:animLvl val="lvl"/>
          <dgm:resizeHandles val="exact"/>
        </dgm:presLayoutVars>
      </dgm:prSet>
      <dgm:spPr/>
    </dgm:pt>
    <dgm:pt modelId="{66092028-CB7F-4315-8C19-4610895808DB}" type="pres">
      <dgm:prSet presAssocID="{A8C4C20C-14C9-4A31-A2C3-538BAEB5B10F}" presName="compNode" presStyleCnt="0"/>
      <dgm:spPr/>
    </dgm:pt>
    <dgm:pt modelId="{E78BB7E7-A473-4B4A-AE26-6251099954AC}" type="pres">
      <dgm:prSet presAssocID="{A8C4C20C-14C9-4A31-A2C3-538BAEB5B10F}" presName="aNode" presStyleLbl="bgShp" presStyleIdx="0" presStyleCnt="4"/>
      <dgm:spPr/>
    </dgm:pt>
    <dgm:pt modelId="{C9CE66A5-AABA-4856-9872-51C0098A6ABF}" type="pres">
      <dgm:prSet presAssocID="{A8C4C20C-14C9-4A31-A2C3-538BAEB5B10F}" presName="textNode" presStyleLbl="bgShp" presStyleIdx="0" presStyleCnt="4"/>
      <dgm:spPr/>
    </dgm:pt>
    <dgm:pt modelId="{F5E76DBB-6142-4779-9DFC-4B801FA471DC}" type="pres">
      <dgm:prSet presAssocID="{A8C4C20C-14C9-4A31-A2C3-538BAEB5B10F}" presName="compChildNode" presStyleCnt="0"/>
      <dgm:spPr/>
    </dgm:pt>
    <dgm:pt modelId="{64F0D39E-53D5-497B-8DFE-0A8972731E6F}" type="pres">
      <dgm:prSet presAssocID="{A8C4C20C-14C9-4A31-A2C3-538BAEB5B10F}" presName="theInnerList" presStyleCnt="0"/>
      <dgm:spPr/>
    </dgm:pt>
    <dgm:pt modelId="{2C2E053A-B380-4239-B465-F9A18D433F72}" type="pres">
      <dgm:prSet presAssocID="{60906987-31F7-4002-8999-C354B4C563A3}" presName="childNode" presStyleLbl="node1" presStyleIdx="0" presStyleCnt="8">
        <dgm:presLayoutVars>
          <dgm:bulletEnabled val="1"/>
        </dgm:presLayoutVars>
      </dgm:prSet>
      <dgm:spPr/>
    </dgm:pt>
    <dgm:pt modelId="{00529DA8-C44C-4282-B548-1ADE82B5741A}" type="pres">
      <dgm:prSet presAssocID="{60906987-31F7-4002-8999-C354B4C563A3}" presName="aSpace2" presStyleCnt="0"/>
      <dgm:spPr/>
    </dgm:pt>
    <dgm:pt modelId="{CCC4FE2D-407D-4D17-AE61-2F20F6CBA2E5}" type="pres">
      <dgm:prSet presAssocID="{99C82905-8128-46D0-981A-17FE2A821420}" presName="childNode" presStyleLbl="node1" presStyleIdx="1" presStyleCnt="8">
        <dgm:presLayoutVars>
          <dgm:bulletEnabled val="1"/>
        </dgm:presLayoutVars>
      </dgm:prSet>
      <dgm:spPr/>
    </dgm:pt>
    <dgm:pt modelId="{EF2EE7D3-1514-4F3D-9326-F1D26DAFE3BB}" type="pres">
      <dgm:prSet presAssocID="{A8C4C20C-14C9-4A31-A2C3-538BAEB5B10F}" presName="aSpace" presStyleCnt="0"/>
      <dgm:spPr/>
    </dgm:pt>
    <dgm:pt modelId="{9A3132AE-63D7-43CD-A3FC-A45B5ECEF8B0}" type="pres">
      <dgm:prSet presAssocID="{C860E886-A7FC-4BA8-BBCA-85272BEB4B08}" presName="compNode" presStyleCnt="0"/>
      <dgm:spPr/>
    </dgm:pt>
    <dgm:pt modelId="{9EC27BBF-F883-475B-BE66-C33B444B2C4E}" type="pres">
      <dgm:prSet presAssocID="{C860E886-A7FC-4BA8-BBCA-85272BEB4B08}" presName="aNode" presStyleLbl="bgShp" presStyleIdx="1" presStyleCnt="4"/>
      <dgm:spPr/>
    </dgm:pt>
    <dgm:pt modelId="{C7A7E891-969A-4B34-A315-19405D3AB313}" type="pres">
      <dgm:prSet presAssocID="{C860E886-A7FC-4BA8-BBCA-85272BEB4B08}" presName="textNode" presStyleLbl="bgShp" presStyleIdx="1" presStyleCnt="4"/>
      <dgm:spPr/>
    </dgm:pt>
    <dgm:pt modelId="{FAA32490-7364-483B-8F37-E009A15109F0}" type="pres">
      <dgm:prSet presAssocID="{C860E886-A7FC-4BA8-BBCA-85272BEB4B08}" presName="compChildNode" presStyleCnt="0"/>
      <dgm:spPr/>
    </dgm:pt>
    <dgm:pt modelId="{E6BAAAB5-5CDB-4FA5-B51E-C0EF387470E2}" type="pres">
      <dgm:prSet presAssocID="{C860E886-A7FC-4BA8-BBCA-85272BEB4B08}" presName="theInnerList" presStyleCnt="0"/>
      <dgm:spPr/>
    </dgm:pt>
    <dgm:pt modelId="{F03BB198-D57F-4A61-B8C3-9CAA1B070687}" type="pres">
      <dgm:prSet presAssocID="{44658C34-FCC9-4605-AA7B-54A8A515769E}" presName="childNode" presStyleLbl="node1" presStyleIdx="2" presStyleCnt="8">
        <dgm:presLayoutVars>
          <dgm:bulletEnabled val="1"/>
        </dgm:presLayoutVars>
      </dgm:prSet>
      <dgm:spPr/>
    </dgm:pt>
    <dgm:pt modelId="{E5D19FD3-4439-476E-ABE3-A1158F4D6253}" type="pres">
      <dgm:prSet presAssocID="{44658C34-FCC9-4605-AA7B-54A8A515769E}" presName="aSpace2" presStyleCnt="0"/>
      <dgm:spPr/>
    </dgm:pt>
    <dgm:pt modelId="{28788360-FA9C-463A-AE40-CC86496B6ED7}" type="pres">
      <dgm:prSet presAssocID="{8BDDD6BB-39C3-40C3-8476-63221D658C89}" presName="childNode" presStyleLbl="node1" presStyleIdx="3" presStyleCnt="8">
        <dgm:presLayoutVars>
          <dgm:bulletEnabled val="1"/>
        </dgm:presLayoutVars>
      </dgm:prSet>
      <dgm:spPr/>
    </dgm:pt>
    <dgm:pt modelId="{B6FC9072-2D0D-4CC8-BDDC-9F7BAB954476}" type="pres">
      <dgm:prSet presAssocID="{C860E886-A7FC-4BA8-BBCA-85272BEB4B08}" presName="aSpace" presStyleCnt="0"/>
      <dgm:spPr/>
    </dgm:pt>
    <dgm:pt modelId="{60FB62CE-EAED-47EC-852E-74ACBBD149D9}" type="pres">
      <dgm:prSet presAssocID="{00EA935B-0E3B-476E-9A60-0500CF222D9C}" presName="compNode" presStyleCnt="0"/>
      <dgm:spPr/>
    </dgm:pt>
    <dgm:pt modelId="{98B3C198-8481-4176-AF20-6423C945B489}" type="pres">
      <dgm:prSet presAssocID="{00EA935B-0E3B-476E-9A60-0500CF222D9C}" presName="aNode" presStyleLbl="bgShp" presStyleIdx="2" presStyleCnt="4"/>
      <dgm:spPr/>
    </dgm:pt>
    <dgm:pt modelId="{1DC0B1BE-56FE-46E7-92C1-0271FAC36F43}" type="pres">
      <dgm:prSet presAssocID="{00EA935B-0E3B-476E-9A60-0500CF222D9C}" presName="textNode" presStyleLbl="bgShp" presStyleIdx="2" presStyleCnt="4"/>
      <dgm:spPr/>
    </dgm:pt>
    <dgm:pt modelId="{3B3723CA-5CD1-4B39-BC98-7AB7154B502F}" type="pres">
      <dgm:prSet presAssocID="{00EA935B-0E3B-476E-9A60-0500CF222D9C}" presName="compChildNode" presStyleCnt="0"/>
      <dgm:spPr/>
    </dgm:pt>
    <dgm:pt modelId="{81181431-0D85-433E-9A3E-473E970D9199}" type="pres">
      <dgm:prSet presAssocID="{00EA935B-0E3B-476E-9A60-0500CF222D9C}" presName="theInnerList" presStyleCnt="0"/>
      <dgm:spPr/>
    </dgm:pt>
    <dgm:pt modelId="{35857EB2-B15F-4EB7-B14B-1C7F9CE7F307}" type="pres">
      <dgm:prSet presAssocID="{D6737BDE-3867-4EB9-A411-4E6FC1508415}" presName="childNode" presStyleLbl="node1" presStyleIdx="4" presStyleCnt="8">
        <dgm:presLayoutVars>
          <dgm:bulletEnabled val="1"/>
        </dgm:presLayoutVars>
      </dgm:prSet>
      <dgm:spPr/>
    </dgm:pt>
    <dgm:pt modelId="{4CBE5962-F222-47A7-BDF0-A36A12569FF0}" type="pres">
      <dgm:prSet presAssocID="{D6737BDE-3867-4EB9-A411-4E6FC1508415}" presName="aSpace2" presStyleCnt="0"/>
      <dgm:spPr/>
    </dgm:pt>
    <dgm:pt modelId="{6C876F2B-5805-425D-945C-BCD2760E1817}" type="pres">
      <dgm:prSet presAssocID="{856F0B2D-6E14-4C5C-85CF-2436DE492953}" presName="childNode" presStyleLbl="node1" presStyleIdx="5" presStyleCnt="8">
        <dgm:presLayoutVars>
          <dgm:bulletEnabled val="1"/>
        </dgm:presLayoutVars>
      </dgm:prSet>
      <dgm:spPr/>
    </dgm:pt>
    <dgm:pt modelId="{2EC43434-CD55-4337-A8DE-6AEBACD31885}" type="pres">
      <dgm:prSet presAssocID="{00EA935B-0E3B-476E-9A60-0500CF222D9C}" presName="aSpace" presStyleCnt="0"/>
      <dgm:spPr/>
    </dgm:pt>
    <dgm:pt modelId="{F36605C6-F8C3-4190-95EE-7A1775266FED}" type="pres">
      <dgm:prSet presAssocID="{3E3184C9-B6D2-4299-A1EC-D345216F3F15}" presName="compNode" presStyleCnt="0"/>
      <dgm:spPr/>
    </dgm:pt>
    <dgm:pt modelId="{B42BDFCE-DB32-47EA-B08B-C18F70F371D2}" type="pres">
      <dgm:prSet presAssocID="{3E3184C9-B6D2-4299-A1EC-D345216F3F15}" presName="aNode" presStyleLbl="bgShp" presStyleIdx="3" presStyleCnt="4"/>
      <dgm:spPr/>
    </dgm:pt>
    <dgm:pt modelId="{784E20EC-7242-42C1-B898-9255A287E2E7}" type="pres">
      <dgm:prSet presAssocID="{3E3184C9-B6D2-4299-A1EC-D345216F3F15}" presName="textNode" presStyleLbl="bgShp" presStyleIdx="3" presStyleCnt="4"/>
      <dgm:spPr/>
    </dgm:pt>
    <dgm:pt modelId="{39C23CA4-CB6A-4A13-B64A-FEC116FB6853}" type="pres">
      <dgm:prSet presAssocID="{3E3184C9-B6D2-4299-A1EC-D345216F3F15}" presName="compChildNode" presStyleCnt="0"/>
      <dgm:spPr/>
    </dgm:pt>
    <dgm:pt modelId="{BBEC138A-6575-48F8-9D8D-5429B5267FC2}" type="pres">
      <dgm:prSet presAssocID="{3E3184C9-B6D2-4299-A1EC-D345216F3F15}" presName="theInnerList" presStyleCnt="0"/>
      <dgm:spPr/>
    </dgm:pt>
    <dgm:pt modelId="{FF999915-CD19-4841-ADBC-0C1996F23599}" type="pres">
      <dgm:prSet presAssocID="{42E47B82-8AE9-4FB8-AB92-F8CE6FAFE783}" presName="childNode" presStyleLbl="node1" presStyleIdx="6" presStyleCnt="8">
        <dgm:presLayoutVars>
          <dgm:bulletEnabled val="1"/>
        </dgm:presLayoutVars>
      </dgm:prSet>
      <dgm:spPr/>
    </dgm:pt>
    <dgm:pt modelId="{9A4D8E02-5789-4B36-903E-4D71D4B21FEE}" type="pres">
      <dgm:prSet presAssocID="{42E47B82-8AE9-4FB8-AB92-F8CE6FAFE783}" presName="aSpace2" presStyleCnt="0"/>
      <dgm:spPr/>
    </dgm:pt>
    <dgm:pt modelId="{2DE22401-2DAA-49C8-8B32-2098101477A0}" type="pres">
      <dgm:prSet presAssocID="{54851ABA-8206-4646-BE3E-BDE49BBD0FD2}" presName="childNode" presStyleLbl="node1" presStyleIdx="7" presStyleCnt="8">
        <dgm:presLayoutVars>
          <dgm:bulletEnabled val="1"/>
        </dgm:presLayoutVars>
      </dgm:prSet>
      <dgm:spPr/>
    </dgm:pt>
  </dgm:ptLst>
  <dgm:cxnLst>
    <dgm:cxn modelId="{1C8B0500-099E-4CE1-BCBC-0721E3E9F790}" type="presOf" srcId="{42E47B82-8AE9-4FB8-AB92-F8CE6FAFE783}" destId="{FF999915-CD19-4841-ADBC-0C1996F23599}" srcOrd="0" destOrd="0" presId="urn:microsoft.com/office/officeart/2005/8/layout/lProcess2"/>
    <dgm:cxn modelId="{8E91820E-963D-4146-9560-C51A8E7C1408}" type="presOf" srcId="{3E3184C9-B6D2-4299-A1EC-D345216F3F15}" destId="{784E20EC-7242-42C1-B898-9255A287E2E7}" srcOrd="1" destOrd="0" presId="urn:microsoft.com/office/officeart/2005/8/layout/lProcess2"/>
    <dgm:cxn modelId="{75ACB40E-40DE-4DC2-A200-1E3B61BCAD29}" type="presOf" srcId="{856F0B2D-6E14-4C5C-85CF-2436DE492953}" destId="{6C876F2B-5805-425D-945C-BCD2760E1817}" srcOrd="0" destOrd="0" presId="urn:microsoft.com/office/officeart/2005/8/layout/lProcess2"/>
    <dgm:cxn modelId="{8A883019-5BF6-43E2-9B9E-7320939F1EA9}" type="presOf" srcId="{3E3184C9-B6D2-4299-A1EC-D345216F3F15}" destId="{B42BDFCE-DB32-47EA-B08B-C18F70F371D2}" srcOrd="0" destOrd="0" presId="urn:microsoft.com/office/officeart/2005/8/layout/lProcess2"/>
    <dgm:cxn modelId="{257BCC26-6CD9-4180-9662-55D1092DA059}" srcId="{C860E886-A7FC-4BA8-BBCA-85272BEB4B08}" destId="{44658C34-FCC9-4605-AA7B-54A8A515769E}" srcOrd="0" destOrd="0" parTransId="{84CC91B3-B261-43BE-ABC0-AB7B595BF639}" sibTransId="{CD464BF2-19EB-4088-90CB-8A78A88ED75C}"/>
    <dgm:cxn modelId="{A062A429-E7EA-4C02-9D7B-2E46FA734F12}" type="presOf" srcId="{60906987-31F7-4002-8999-C354B4C563A3}" destId="{2C2E053A-B380-4239-B465-F9A18D433F72}" srcOrd="0" destOrd="0" presId="urn:microsoft.com/office/officeart/2005/8/layout/lProcess2"/>
    <dgm:cxn modelId="{1557F12D-0D9E-458C-9238-25F74C97F8CA}" type="presOf" srcId="{A8C4C20C-14C9-4A31-A2C3-538BAEB5B10F}" destId="{C9CE66A5-AABA-4856-9872-51C0098A6ABF}" srcOrd="1" destOrd="0" presId="urn:microsoft.com/office/officeart/2005/8/layout/lProcess2"/>
    <dgm:cxn modelId="{E5574F30-6D7F-454A-AFF8-3DB346A2602A}" type="presOf" srcId="{44658C34-FCC9-4605-AA7B-54A8A515769E}" destId="{F03BB198-D57F-4A61-B8C3-9CAA1B070687}" srcOrd="0" destOrd="0" presId="urn:microsoft.com/office/officeart/2005/8/layout/lProcess2"/>
    <dgm:cxn modelId="{A5EC665B-54E5-4320-9313-DCE2A201D25C}" srcId="{00EA935B-0E3B-476E-9A60-0500CF222D9C}" destId="{856F0B2D-6E14-4C5C-85CF-2436DE492953}" srcOrd="1" destOrd="0" parTransId="{6525D1AE-D24B-48AF-A444-EC15B96EB829}" sibTransId="{43545958-12C4-450E-80BE-E620959FD5F4}"/>
    <dgm:cxn modelId="{6E724C45-11D7-4F4A-BC72-D10DE9C56684}" type="presOf" srcId="{54851ABA-8206-4646-BE3E-BDE49BBD0FD2}" destId="{2DE22401-2DAA-49C8-8B32-2098101477A0}" srcOrd="0" destOrd="0" presId="urn:microsoft.com/office/officeart/2005/8/layout/lProcess2"/>
    <dgm:cxn modelId="{75A2746B-A9A3-4229-B388-840128BB8F97}" srcId="{3EE9EE1D-D0E6-48A9-9413-C76FB2AF1086}" destId="{3E3184C9-B6D2-4299-A1EC-D345216F3F15}" srcOrd="3" destOrd="0" parTransId="{C08E3C08-5F56-4444-921B-82877716BCBD}" sibTransId="{8AE1296F-7A02-4A5A-B239-683040B0C349}"/>
    <dgm:cxn modelId="{5375E272-BCF7-4243-81EA-0D79FF682E06}" type="presOf" srcId="{A8C4C20C-14C9-4A31-A2C3-538BAEB5B10F}" destId="{E78BB7E7-A473-4B4A-AE26-6251099954AC}" srcOrd="0" destOrd="0" presId="urn:microsoft.com/office/officeart/2005/8/layout/lProcess2"/>
    <dgm:cxn modelId="{B3A97276-1F7C-44BC-9572-1C360E5499A1}" type="presOf" srcId="{C860E886-A7FC-4BA8-BBCA-85272BEB4B08}" destId="{9EC27BBF-F883-475B-BE66-C33B444B2C4E}" srcOrd="0" destOrd="0" presId="urn:microsoft.com/office/officeart/2005/8/layout/lProcess2"/>
    <dgm:cxn modelId="{C44E0879-87CA-419D-976B-8821E5E0A2B5}" srcId="{00EA935B-0E3B-476E-9A60-0500CF222D9C}" destId="{D6737BDE-3867-4EB9-A411-4E6FC1508415}" srcOrd="0" destOrd="0" parTransId="{A46A1E37-46B5-45F3-97CB-89D7E4ACFDE7}" sibTransId="{0D5640F3-A541-4E15-9A7E-02BEA3AA90CE}"/>
    <dgm:cxn modelId="{8B0F8479-FB1D-4E5F-BF14-9BE119FD8B73}" srcId="{A8C4C20C-14C9-4A31-A2C3-538BAEB5B10F}" destId="{60906987-31F7-4002-8999-C354B4C563A3}" srcOrd="0" destOrd="0" parTransId="{C0C9FEC3-6550-4215-960E-9DE51F73EBEA}" sibTransId="{18C7A9BC-2C37-44A6-9418-A3AB9ECC9FCE}"/>
    <dgm:cxn modelId="{0EA8ED7C-E333-4ED8-A93C-DCEE5FD0FC9B}" srcId="{A8C4C20C-14C9-4A31-A2C3-538BAEB5B10F}" destId="{99C82905-8128-46D0-981A-17FE2A821420}" srcOrd="1" destOrd="0" parTransId="{873587C4-480A-4085-BB3A-8E70E44BF278}" sibTransId="{13412264-6CCA-483C-A279-8D74CBB380E4}"/>
    <dgm:cxn modelId="{B56EA687-E2D6-4445-97C5-0EEA1BAE42F7}" srcId="{3E3184C9-B6D2-4299-A1EC-D345216F3F15}" destId="{42E47B82-8AE9-4FB8-AB92-F8CE6FAFE783}" srcOrd="0" destOrd="0" parTransId="{2DBD8408-0DB2-4D13-887A-88B6E878F44F}" sibTransId="{BF14E4C6-5ACA-42E6-BADE-6119D425B47C}"/>
    <dgm:cxn modelId="{781E6288-7BFC-4537-A984-36C1773033DC}" srcId="{3EE9EE1D-D0E6-48A9-9413-C76FB2AF1086}" destId="{A8C4C20C-14C9-4A31-A2C3-538BAEB5B10F}" srcOrd="0" destOrd="0" parTransId="{07E58006-3724-430E-9CC4-544EEB0C3C89}" sibTransId="{BCDD86A2-7D50-4FA0-A3A3-94CD11B54A95}"/>
    <dgm:cxn modelId="{E69AC889-BD88-45BA-8E3D-023BC3928886}" type="presOf" srcId="{00EA935B-0E3B-476E-9A60-0500CF222D9C}" destId="{98B3C198-8481-4176-AF20-6423C945B489}" srcOrd="0" destOrd="0" presId="urn:microsoft.com/office/officeart/2005/8/layout/lProcess2"/>
    <dgm:cxn modelId="{7C05B18C-32EF-46CB-BD8D-0454700A1612}" type="presOf" srcId="{C860E886-A7FC-4BA8-BBCA-85272BEB4B08}" destId="{C7A7E891-969A-4B34-A315-19405D3AB313}" srcOrd="1" destOrd="0" presId="urn:microsoft.com/office/officeart/2005/8/layout/lProcess2"/>
    <dgm:cxn modelId="{390C0BB2-CFDE-47AE-ACBA-25DB5ADAA56B}" srcId="{C860E886-A7FC-4BA8-BBCA-85272BEB4B08}" destId="{8BDDD6BB-39C3-40C3-8476-63221D658C89}" srcOrd="1" destOrd="0" parTransId="{5AF42A1B-30EC-4974-82FE-4866AF38323E}" sibTransId="{3FDBF39C-1C3E-4E57-B8A2-CC15988C0977}"/>
    <dgm:cxn modelId="{47BFAABB-E52B-455A-A713-557DAE5226CD}" type="presOf" srcId="{3EE9EE1D-D0E6-48A9-9413-C76FB2AF1086}" destId="{C5D7C39C-46F1-460E-AE54-A984F2BEF9F8}" srcOrd="0" destOrd="0" presId="urn:microsoft.com/office/officeart/2005/8/layout/lProcess2"/>
    <dgm:cxn modelId="{44B751BF-CD66-43BF-89C6-CFF41190BD72}" type="presOf" srcId="{D6737BDE-3867-4EB9-A411-4E6FC1508415}" destId="{35857EB2-B15F-4EB7-B14B-1C7F9CE7F307}" srcOrd="0" destOrd="0" presId="urn:microsoft.com/office/officeart/2005/8/layout/lProcess2"/>
    <dgm:cxn modelId="{6B5B10C3-25C2-4B49-AF52-2E203AC5033E}" srcId="{3EE9EE1D-D0E6-48A9-9413-C76FB2AF1086}" destId="{C860E886-A7FC-4BA8-BBCA-85272BEB4B08}" srcOrd="1" destOrd="0" parTransId="{9ABE4F85-A5AF-4E71-8DF1-678F69253BB2}" sibTransId="{2008B773-5002-44F2-90BA-F14E26304911}"/>
    <dgm:cxn modelId="{C5B92BC4-E709-4947-B8AC-75B39B2C135F}" srcId="{3EE9EE1D-D0E6-48A9-9413-C76FB2AF1086}" destId="{00EA935B-0E3B-476E-9A60-0500CF222D9C}" srcOrd="2" destOrd="0" parTransId="{2014C9D7-1974-4321-BBA6-1025CF251A5B}" sibTransId="{C41F495F-66B7-4E1B-A532-B1E9066E053A}"/>
    <dgm:cxn modelId="{ED7FD7CE-7663-49BA-B207-0AE6F3DD6DB7}" srcId="{3E3184C9-B6D2-4299-A1EC-D345216F3F15}" destId="{54851ABA-8206-4646-BE3E-BDE49BBD0FD2}" srcOrd="1" destOrd="0" parTransId="{930E8F3C-D731-46CA-9296-5480917912B0}" sibTransId="{F9418526-AAD7-4FC9-98AB-55EEFDE0FD89}"/>
    <dgm:cxn modelId="{BD2391DF-22DA-48C7-94BD-FBAA71A4E4A6}" type="presOf" srcId="{99C82905-8128-46D0-981A-17FE2A821420}" destId="{CCC4FE2D-407D-4D17-AE61-2F20F6CBA2E5}" srcOrd="0" destOrd="0" presId="urn:microsoft.com/office/officeart/2005/8/layout/lProcess2"/>
    <dgm:cxn modelId="{31BE38E1-6E54-4EB2-B918-DEAAC9B57E56}" type="presOf" srcId="{00EA935B-0E3B-476E-9A60-0500CF222D9C}" destId="{1DC0B1BE-56FE-46E7-92C1-0271FAC36F43}" srcOrd="1" destOrd="0" presId="urn:microsoft.com/office/officeart/2005/8/layout/lProcess2"/>
    <dgm:cxn modelId="{291F1AE9-50A8-4F7C-AA39-9AF15DB54A83}" type="presOf" srcId="{8BDDD6BB-39C3-40C3-8476-63221D658C89}" destId="{28788360-FA9C-463A-AE40-CC86496B6ED7}" srcOrd="0" destOrd="0" presId="urn:microsoft.com/office/officeart/2005/8/layout/lProcess2"/>
    <dgm:cxn modelId="{FEB2582E-7D68-42D0-BA3C-16283008F015}" type="presParOf" srcId="{C5D7C39C-46F1-460E-AE54-A984F2BEF9F8}" destId="{66092028-CB7F-4315-8C19-4610895808DB}" srcOrd="0" destOrd="0" presId="urn:microsoft.com/office/officeart/2005/8/layout/lProcess2"/>
    <dgm:cxn modelId="{181395F7-B9AE-4917-8746-EBE9A03281A7}" type="presParOf" srcId="{66092028-CB7F-4315-8C19-4610895808DB}" destId="{E78BB7E7-A473-4B4A-AE26-6251099954AC}" srcOrd="0" destOrd="0" presId="urn:microsoft.com/office/officeart/2005/8/layout/lProcess2"/>
    <dgm:cxn modelId="{67402C9C-3B3A-48C8-9195-106AC5A81628}" type="presParOf" srcId="{66092028-CB7F-4315-8C19-4610895808DB}" destId="{C9CE66A5-AABA-4856-9872-51C0098A6ABF}" srcOrd="1" destOrd="0" presId="urn:microsoft.com/office/officeart/2005/8/layout/lProcess2"/>
    <dgm:cxn modelId="{EC5DE33C-28A7-424A-97E7-65805C68DD0A}" type="presParOf" srcId="{66092028-CB7F-4315-8C19-4610895808DB}" destId="{F5E76DBB-6142-4779-9DFC-4B801FA471DC}" srcOrd="2" destOrd="0" presId="urn:microsoft.com/office/officeart/2005/8/layout/lProcess2"/>
    <dgm:cxn modelId="{FBAEC11A-634E-4E0B-AC95-DA3F72BA060A}" type="presParOf" srcId="{F5E76DBB-6142-4779-9DFC-4B801FA471DC}" destId="{64F0D39E-53D5-497B-8DFE-0A8972731E6F}" srcOrd="0" destOrd="0" presId="urn:microsoft.com/office/officeart/2005/8/layout/lProcess2"/>
    <dgm:cxn modelId="{2B55E319-17E9-4569-A607-12DB2E815168}" type="presParOf" srcId="{64F0D39E-53D5-497B-8DFE-0A8972731E6F}" destId="{2C2E053A-B380-4239-B465-F9A18D433F72}" srcOrd="0" destOrd="0" presId="urn:microsoft.com/office/officeart/2005/8/layout/lProcess2"/>
    <dgm:cxn modelId="{71221B1E-DBC7-4520-BCB0-23F1F324F2F0}" type="presParOf" srcId="{64F0D39E-53D5-497B-8DFE-0A8972731E6F}" destId="{00529DA8-C44C-4282-B548-1ADE82B5741A}" srcOrd="1" destOrd="0" presId="urn:microsoft.com/office/officeart/2005/8/layout/lProcess2"/>
    <dgm:cxn modelId="{F53D3EA2-3097-4214-9718-23C71068AFD5}" type="presParOf" srcId="{64F0D39E-53D5-497B-8DFE-0A8972731E6F}" destId="{CCC4FE2D-407D-4D17-AE61-2F20F6CBA2E5}" srcOrd="2" destOrd="0" presId="urn:microsoft.com/office/officeart/2005/8/layout/lProcess2"/>
    <dgm:cxn modelId="{F07F5B8B-F7D1-4530-B059-FC58631F8E00}" type="presParOf" srcId="{C5D7C39C-46F1-460E-AE54-A984F2BEF9F8}" destId="{EF2EE7D3-1514-4F3D-9326-F1D26DAFE3BB}" srcOrd="1" destOrd="0" presId="urn:microsoft.com/office/officeart/2005/8/layout/lProcess2"/>
    <dgm:cxn modelId="{D938746D-BDBD-4B5F-8778-7DC47C03C4A5}" type="presParOf" srcId="{C5D7C39C-46F1-460E-AE54-A984F2BEF9F8}" destId="{9A3132AE-63D7-43CD-A3FC-A45B5ECEF8B0}" srcOrd="2" destOrd="0" presId="urn:microsoft.com/office/officeart/2005/8/layout/lProcess2"/>
    <dgm:cxn modelId="{69263ADE-268A-44E3-B7E9-A47175E0B527}" type="presParOf" srcId="{9A3132AE-63D7-43CD-A3FC-A45B5ECEF8B0}" destId="{9EC27BBF-F883-475B-BE66-C33B444B2C4E}" srcOrd="0" destOrd="0" presId="urn:microsoft.com/office/officeart/2005/8/layout/lProcess2"/>
    <dgm:cxn modelId="{F57E43E9-EF4B-4482-A58B-8655006499EC}" type="presParOf" srcId="{9A3132AE-63D7-43CD-A3FC-A45B5ECEF8B0}" destId="{C7A7E891-969A-4B34-A315-19405D3AB313}" srcOrd="1" destOrd="0" presId="urn:microsoft.com/office/officeart/2005/8/layout/lProcess2"/>
    <dgm:cxn modelId="{BB5CC5D6-D3DA-457B-A48D-712FD3DBE93B}" type="presParOf" srcId="{9A3132AE-63D7-43CD-A3FC-A45B5ECEF8B0}" destId="{FAA32490-7364-483B-8F37-E009A15109F0}" srcOrd="2" destOrd="0" presId="urn:microsoft.com/office/officeart/2005/8/layout/lProcess2"/>
    <dgm:cxn modelId="{40B6CB04-C332-412F-8741-C10A82CA7F17}" type="presParOf" srcId="{FAA32490-7364-483B-8F37-E009A15109F0}" destId="{E6BAAAB5-5CDB-4FA5-B51E-C0EF387470E2}" srcOrd="0" destOrd="0" presId="urn:microsoft.com/office/officeart/2005/8/layout/lProcess2"/>
    <dgm:cxn modelId="{B66D0B15-8C2D-4558-9FEE-1ABA2604B621}" type="presParOf" srcId="{E6BAAAB5-5CDB-4FA5-B51E-C0EF387470E2}" destId="{F03BB198-D57F-4A61-B8C3-9CAA1B070687}" srcOrd="0" destOrd="0" presId="urn:microsoft.com/office/officeart/2005/8/layout/lProcess2"/>
    <dgm:cxn modelId="{E4C08B1D-71D4-4E69-AA66-68CCA275C72F}" type="presParOf" srcId="{E6BAAAB5-5CDB-4FA5-B51E-C0EF387470E2}" destId="{E5D19FD3-4439-476E-ABE3-A1158F4D6253}" srcOrd="1" destOrd="0" presId="urn:microsoft.com/office/officeart/2005/8/layout/lProcess2"/>
    <dgm:cxn modelId="{727343A0-FC95-471F-B0F3-728F4CF259B3}" type="presParOf" srcId="{E6BAAAB5-5CDB-4FA5-B51E-C0EF387470E2}" destId="{28788360-FA9C-463A-AE40-CC86496B6ED7}" srcOrd="2" destOrd="0" presId="urn:microsoft.com/office/officeart/2005/8/layout/lProcess2"/>
    <dgm:cxn modelId="{41756682-81B9-4DF3-8DC1-03C954A5AF95}" type="presParOf" srcId="{C5D7C39C-46F1-460E-AE54-A984F2BEF9F8}" destId="{B6FC9072-2D0D-4CC8-BDDC-9F7BAB954476}" srcOrd="3" destOrd="0" presId="urn:microsoft.com/office/officeart/2005/8/layout/lProcess2"/>
    <dgm:cxn modelId="{93154AC3-C2DB-4E81-B8FB-42154BD09574}" type="presParOf" srcId="{C5D7C39C-46F1-460E-AE54-A984F2BEF9F8}" destId="{60FB62CE-EAED-47EC-852E-74ACBBD149D9}" srcOrd="4" destOrd="0" presId="urn:microsoft.com/office/officeart/2005/8/layout/lProcess2"/>
    <dgm:cxn modelId="{4B140921-43C7-4AA0-96FE-7C8389CFE4CB}" type="presParOf" srcId="{60FB62CE-EAED-47EC-852E-74ACBBD149D9}" destId="{98B3C198-8481-4176-AF20-6423C945B489}" srcOrd="0" destOrd="0" presId="urn:microsoft.com/office/officeart/2005/8/layout/lProcess2"/>
    <dgm:cxn modelId="{81C134F7-89C6-4E09-9EAE-85F95AB0F999}" type="presParOf" srcId="{60FB62CE-EAED-47EC-852E-74ACBBD149D9}" destId="{1DC0B1BE-56FE-46E7-92C1-0271FAC36F43}" srcOrd="1" destOrd="0" presId="urn:microsoft.com/office/officeart/2005/8/layout/lProcess2"/>
    <dgm:cxn modelId="{141408F0-2DF7-4E75-8B62-ABBB3522483D}" type="presParOf" srcId="{60FB62CE-EAED-47EC-852E-74ACBBD149D9}" destId="{3B3723CA-5CD1-4B39-BC98-7AB7154B502F}" srcOrd="2" destOrd="0" presId="urn:microsoft.com/office/officeart/2005/8/layout/lProcess2"/>
    <dgm:cxn modelId="{66B18E42-33D8-445C-9723-FD7C158D1D70}" type="presParOf" srcId="{3B3723CA-5CD1-4B39-BC98-7AB7154B502F}" destId="{81181431-0D85-433E-9A3E-473E970D9199}" srcOrd="0" destOrd="0" presId="urn:microsoft.com/office/officeart/2005/8/layout/lProcess2"/>
    <dgm:cxn modelId="{7AF05639-12B5-4AE4-867D-529A1C0A71B6}" type="presParOf" srcId="{81181431-0D85-433E-9A3E-473E970D9199}" destId="{35857EB2-B15F-4EB7-B14B-1C7F9CE7F307}" srcOrd="0" destOrd="0" presId="urn:microsoft.com/office/officeart/2005/8/layout/lProcess2"/>
    <dgm:cxn modelId="{0577398A-73AB-4358-8F31-D027BB019EDF}" type="presParOf" srcId="{81181431-0D85-433E-9A3E-473E970D9199}" destId="{4CBE5962-F222-47A7-BDF0-A36A12569FF0}" srcOrd="1" destOrd="0" presId="urn:microsoft.com/office/officeart/2005/8/layout/lProcess2"/>
    <dgm:cxn modelId="{7DD762CE-A5AC-4B91-8F9D-19C1D0612F50}" type="presParOf" srcId="{81181431-0D85-433E-9A3E-473E970D9199}" destId="{6C876F2B-5805-425D-945C-BCD2760E1817}" srcOrd="2" destOrd="0" presId="urn:microsoft.com/office/officeart/2005/8/layout/lProcess2"/>
    <dgm:cxn modelId="{975451AA-B3CC-4B23-8E8E-B9FDF6CE31AC}" type="presParOf" srcId="{C5D7C39C-46F1-460E-AE54-A984F2BEF9F8}" destId="{2EC43434-CD55-4337-A8DE-6AEBACD31885}" srcOrd="5" destOrd="0" presId="urn:microsoft.com/office/officeart/2005/8/layout/lProcess2"/>
    <dgm:cxn modelId="{B98936E9-6F08-4CCE-A770-018C04BAD92E}" type="presParOf" srcId="{C5D7C39C-46F1-460E-AE54-A984F2BEF9F8}" destId="{F36605C6-F8C3-4190-95EE-7A1775266FED}" srcOrd="6" destOrd="0" presId="urn:microsoft.com/office/officeart/2005/8/layout/lProcess2"/>
    <dgm:cxn modelId="{126CEA91-1C2D-45F3-A532-66ACB7A3D07F}" type="presParOf" srcId="{F36605C6-F8C3-4190-95EE-7A1775266FED}" destId="{B42BDFCE-DB32-47EA-B08B-C18F70F371D2}" srcOrd="0" destOrd="0" presId="urn:microsoft.com/office/officeart/2005/8/layout/lProcess2"/>
    <dgm:cxn modelId="{F79F4684-7693-40FA-9277-1BB6D180E9C6}" type="presParOf" srcId="{F36605C6-F8C3-4190-95EE-7A1775266FED}" destId="{784E20EC-7242-42C1-B898-9255A287E2E7}" srcOrd="1" destOrd="0" presId="urn:microsoft.com/office/officeart/2005/8/layout/lProcess2"/>
    <dgm:cxn modelId="{E7E349FC-3BE9-4512-8618-37303C20EF18}" type="presParOf" srcId="{F36605C6-F8C3-4190-95EE-7A1775266FED}" destId="{39C23CA4-CB6A-4A13-B64A-FEC116FB6853}" srcOrd="2" destOrd="0" presId="urn:microsoft.com/office/officeart/2005/8/layout/lProcess2"/>
    <dgm:cxn modelId="{A8351F56-DE5B-4C16-9C36-ABB0E32B3757}" type="presParOf" srcId="{39C23CA4-CB6A-4A13-B64A-FEC116FB6853}" destId="{BBEC138A-6575-48F8-9D8D-5429B5267FC2}" srcOrd="0" destOrd="0" presId="urn:microsoft.com/office/officeart/2005/8/layout/lProcess2"/>
    <dgm:cxn modelId="{2F4E60B9-8B26-4295-914F-50967DF4D260}" type="presParOf" srcId="{BBEC138A-6575-48F8-9D8D-5429B5267FC2}" destId="{FF999915-CD19-4841-ADBC-0C1996F23599}" srcOrd="0" destOrd="0" presId="urn:microsoft.com/office/officeart/2005/8/layout/lProcess2"/>
    <dgm:cxn modelId="{E921F902-2BD1-4C1D-98A4-727B0E4C259E}" type="presParOf" srcId="{BBEC138A-6575-48F8-9D8D-5429B5267FC2}" destId="{9A4D8E02-5789-4B36-903E-4D71D4B21FEE}" srcOrd="1" destOrd="0" presId="urn:microsoft.com/office/officeart/2005/8/layout/lProcess2"/>
    <dgm:cxn modelId="{0E718650-023F-4978-897F-758AB72D0297}" type="presParOf" srcId="{BBEC138A-6575-48F8-9D8D-5429B5267FC2}" destId="{2DE22401-2DAA-49C8-8B32-2098101477A0}"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EE9EE1D-D0E6-48A9-9413-C76FB2AF1086}" type="doc">
      <dgm:prSet loTypeId="urn:microsoft.com/office/officeart/2005/8/layout/lProcess2" loCatId="list" qsTypeId="urn:microsoft.com/office/officeart/2005/8/quickstyle/simple2" qsCatId="simple" csTypeId="urn:microsoft.com/office/officeart/2005/8/colors/accent3_1" csCatId="accent3" phldr="1"/>
      <dgm:spPr/>
      <dgm:t>
        <a:bodyPr/>
        <a:lstStyle/>
        <a:p>
          <a:endParaRPr lang="en-US"/>
        </a:p>
      </dgm:t>
    </dgm:pt>
    <dgm:pt modelId="{A8C4C20C-14C9-4A31-A2C3-538BAEB5B10F}">
      <dgm:prSet phldrT="[Text]"/>
      <dgm:spPr>
        <a:solidFill>
          <a:srgbClr val="67A478"/>
        </a:solidFill>
      </dgm:spPr>
      <dgm:t>
        <a:bodyPr/>
        <a:lstStyle/>
        <a:p>
          <a:r>
            <a:rPr lang="en-US" b="0" dirty="0">
              <a:solidFill>
                <a:schemeClr val="bg1"/>
              </a:solidFill>
              <a:latin typeface="Georgia" panose="02040502050405020303" pitchFamily="18" charset="0"/>
              <a:cs typeface="Calibri Light"/>
            </a:rPr>
            <a:t>Green</a:t>
          </a:r>
        </a:p>
      </dgm:t>
    </dgm:pt>
    <dgm:pt modelId="{07E58006-3724-430E-9CC4-544EEB0C3C89}" type="parTrans" cxnId="{781E6288-7BFC-4537-A984-36C1773033DC}">
      <dgm:prSet/>
      <dgm:spPr/>
      <dgm:t>
        <a:bodyPr/>
        <a:lstStyle/>
        <a:p>
          <a:endParaRPr lang="en-US"/>
        </a:p>
      </dgm:t>
    </dgm:pt>
    <dgm:pt modelId="{BCDD86A2-7D50-4FA0-A3A3-94CD11B54A95}" type="sibTrans" cxnId="{781E6288-7BFC-4537-A984-36C1773033DC}">
      <dgm:prSet/>
      <dgm:spPr/>
      <dgm:t>
        <a:bodyPr/>
        <a:lstStyle/>
        <a:p>
          <a:endParaRPr lang="en-US"/>
        </a:p>
      </dgm:t>
    </dgm:pt>
    <dgm:pt modelId="{60906987-31F7-4002-8999-C354B4C563A3}">
      <dgm:prSet phldrT="[Text]"/>
      <dgm:spPr/>
      <dgm:t>
        <a:bodyPr/>
        <a:lstStyle/>
        <a:p>
          <a:pPr rtl="0"/>
          <a:r>
            <a:rPr lang="en-US" dirty="0">
              <a:latin typeface="Georgia"/>
            </a:rPr>
            <a:t> </a:t>
          </a:r>
          <a:r>
            <a:rPr lang="en-US" dirty="0">
              <a:solidFill>
                <a:srgbClr val="6A7278"/>
              </a:solidFill>
              <a:latin typeface="Georgia"/>
            </a:rPr>
            <a:t>"Cultivating" People Builders</a:t>
          </a:r>
        </a:p>
      </dgm:t>
    </dgm:pt>
    <dgm:pt modelId="{C0C9FEC3-6550-4215-960E-9DE51F73EBEA}" type="parTrans" cxnId="{8B0F8479-FB1D-4E5F-BF14-9BE119FD8B73}">
      <dgm:prSet/>
      <dgm:spPr/>
      <dgm:t>
        <a:bodyPr/>
        <a:lstStyle/>
        <a:p>
          <a:endParaRPr lang="en-US"/>
        </a:p>
      </dgm:t>
    </dgm:pt>
    <dgm:pt modelId="{18C7A9BC-2C37-44A6-9418-A3AB9ECC9FCE}" type="sibTrans" cxnId="{8B0F8479-FB1D-4E5F-BF14-9BE119FD8B73}">
      <dgm:prSet/>
      <dgm:spPr/>
      <dgm:t>
        <a:bodyPr/>
        <a:lstStyle/>
        <a:p>
          <a:endParaRPr lang="en-US"/>
        </a:p>
      </dgm:t>
    </dgm:pt>
    <dgm:pt modelId="{C860E886-A7FC-4BA8-BBCA-85272BEB4B08}">
      <dgm:prSet phldrT="[Text]"/>
      <dgm:spPr>
        <a:solidFill>
          <a:schemeClr val="accent4"/>
        </a:solidFill>
      </dgm:spPr>
      <dgm:t>
        <a:bodyPr/>
        <a:lstStyle/>
        <a:p>
          <a:pPr rtl="0"/>
          <a:r>
            <a:rPr lang="en-US" dirty="0">
              <a:solidFill>
                <a:schemeClr val="bg1"/>
              </a:solidFill>
              <a:latin typeface="Georgia"/>
            </a:rPr>
            <a:t>Yellow</a:t>
          </a:r>
          <a:r>
            <a:rPr lang="en-US" dirty="0">
              <a:latin typeface="Georgia"/>
            </a:rPr>
            <a:t> </a:t>
          </a:r>
        </a:p>
      </dgm:t>
    </dgm:pt>
    <dgm:pt modelId="{9ABE4F85-A5AF-4E71-8DF1-678F69253BB2}" type="parTrans" cxnId="{6B5B10C3-25C2-4B49-AF52-2E203AC5033E}">
      <dgm:prSet/>
      <dgm:spPr/>
      <dgm:t>
        <a:bodyPr/>
        <a:lstStyle/>
        <a:p>
          <a:endParaRPr lang="en-US"/>
        </a:p>
      </dgm:t>
    </dgm:pt>
    <dgm:pt modelId="{2008B773-5002-44F2-90BA-F14E26304911}" type="sibTrans" cxnId="{6B5B10C3-25C2-4B49-AF52-2E203AC5033E}">
      <dgm:prSet/>
      <dgm:spPr/>
      <dgm:t>
        <a:bodyPr/>
        <a:lstStyle/>
        <a:p>
          <a:endParaRPr lang="en-US"/>
        </a:p>
      </dgm:t>
    </dgm:pt>
    <dgm:pt modelId="{44658C34-FCC9-4605-AA7B-54A8A515769E}">
      <dgm:prSet phldrT="[Text]" phldr="0"/>
      <dgm:spPr/>
      <dgm:t>
        <a:bodyPr/>
        <a:lstStyle/>
        <a:p>
          <a:pPr rtl="0"/>
          <a:r>
            <a:rPr lang="en-US" dirty="0">
              <a:solidFill>
                <a:srgbClr val="6A7278"/>
              </a:solidFill>
              <a:latin typeface="Georgia"/>
            </a:rPr>
            <a:t>"Including" Team Builders</a:t>
          </a:r>
        </a:p>
      </dgm:t>
    </dgm:pt>
    <dgm:pt modelId="{84CC91B3-B261-43BE-ABC0-AB7B595BF639}" type="parTrans" cxnId="{257BCC26-6CD9-4180-9662-55D1092DA059}">
      <dgm:prSet/>
      <dgm:spPr/>
      <dgm:t>
        <a:bodyPr/>
        <a:lstStyle/>
        <a:p>
          <a:endParaRPr lang="en-US"/>
        </a:p>
      </dgm:t>
    </dgm:pt>
    <dgm:pt modelId="{CD464BF2-19EB-4088-90CB-8A78A88ED75C}" type="sibTrans" cxnId="{257BCC26-6CD9-4180-9662-55D1092DA059}">
      <dgm:prSet/>
      <dgm:spPr/>
      <dgm:t>
        <a:bodyPr/>
        <a:lstStyle/>
        <a:p>
          <a:endParaRPr lang="en-US"/>
        </a:p>
      </dgm:t>
    </dgm:pt>
    <dgm:pt modelId="{D6737BDE-3867-4EB9-A411-4E6FC1508415}">
      <dgm:prSet phldrT="[Text]"/>
      <dgm:spPr/>
      <dgm:t>
        <a:bodyPr/>
        <a:lstStyle/>
        <a:p>
          <a:pPr rtl="0"/>
          <a:r>
            <a:rPr lang="en-US" dirty="0">
              <a:solidFill>
                <a:srgbClr val="6A7278"/>
              </a:solidFill>
              <a:latin typeface="Georgia"/>
            </a:rPr>
            <a:t>"Directing</a:t>
          </a:r>
          <a:r>
            <a:rPr lang="en-US" dirty="0">
              <a:solidFill>
                <a:srgbClr val="6A7278"/>
              </a:solidFill>
              <a:latin typeface="Georgia"/>
              <a:cs typeface="Calibri Light" panose="020F0302020204030204"/>
            </a:rPr>
            <a:t>" System Builders</a:t>
          </a:r>
          <a:endParaRPr lang="en-US" dirty="0">
            <a:solidFill>
              <a:srgbClr val="6A7278"/>
            </a:solidFill>
            <a:latin typeface="Georgia"/>
          </a:endParaRPr>
        </a:p>
      </dgm:t>
    </dgm:pt>
    <dgm:pt modelId="{A46A1E37-46B5-45F3-97CB-89D7E4ACFDE7}" type="parTrans" cxnId="{C44E0879-87CA-419D-976B-8821E5E0A2B5}">
      <dgm:prSet/>
      <dgm:spPr/>
      <dgm:t>
        <a:bodyPr/>
        <a:lstStyle/>
        <a:p>
          <a:endParaRPr lang="en-US"/>
        </a:p>
      </dgm:t>
    </dgm:pt>
    <dgm:pt modelId="{0D5640F3-A541-4E15-9A7E-02BEA3AA90CE}" type="sibTrans" cxnId="{C44E0879-87CA-419D-976B-8821E5E0A2B5}">
      <dgm:prSet/>
      <dgm:spPr/>
      <dgm:t>
        <a:bodyPr/>
        <a:lstStyle/>
        <a:p>
          <a:endParaRPr lang="en-US"/>
        </a:p>
      </dgm:t>
    </dgm:pt>
    <dgm:pt modelId="{3E3184C9-B6D2-4299-A1EC-D345216F3F15}">
      <dgm:prSet/>
      <dgm:spPr>
        <a:solidFill>
          <a:srgbClr val="51AEB3"/>
        </a:solidFill>
      </dgm:spPr>
      <dgm:t>
        <a:bodyPr/>
        <a:lstStyle/>
        <a:p>
          <a:r>
            <a:rPr lang="en-US" dirty="0">
              <a:solidFill>
                <a:schemeClr val="bg1"/>
              </a:solidFill>
              <a:latin typeface="Georgia"/>
            </a:rPr>
            <a:t>Blue</a:t>
          </a:r>
        </a:p>
      </dgm:t>
    </dgm:pt>
    <dgm:pt modelId="{C08E3C08-5F56-4444-921B-82877716BCBD}" type="parTrans" cxnId="{75A2746B-A9A3-4229-B388-840128BB8F97}">
      <dgm:prSet/>
      <dgm:spPr/>
      <dgm:t>
        <a:bodyPr/>
        <a:lstStyle/>
        <a:p>
          <a:endParaRPr lang="en-US"/>
        </a:p>
      </dgm:t>
    </dgm:pt>
    <dgm:pt modelId="{8AE1296F-7A02-4A5A-B239-683040B0C349}" type="sibTrans" cxnId="{75A2746B-A9A3-4229-B388-840128BB8F97}">
      <dgm:prSet/>
      <dgm:spPr/>
      <dgm:t>
        <a:bodyPr/>
        <a:lstStyle/>
        <a:p>
          <a:endParaRPr lang="en-US"/>
        </a:p>
      </dgm:t>
    </dgm:pt>
    <dgm:pt modelId="{42E47B82-8AE9-4FB8-AB92-F8CE6FAFE783}">
      <dgm:prSet/>
      <dgm:spPr/>
      <dgm:t>
        <a:bodyPr/>
        <a:lstStyle/>
        <a:p>
          <a:pPr rtl="0"/>
          <a:r>
            <a:rPr lang="en-US" dirty="0">
              <a:solidFill>
                <a:srgbClr val="6A7278"/>
              </a:solidFill>
              <a:latin typeface="Georgia"/>
            </a:rPr>
            <a:t>"Visioning" Idea Builders</a:t>
          </a:r>
        </a:p>
      </dgm:t>
    </dgm:pt>
    <dgm:pt modelId="{2DBD8408-0DB2-4D13-887A-88B6E878F44F}" type="parTrans" cxnId="{B56EA687-E2D6-4445-97C5-0EEA1BAE42F7}">
      <dgm:prSet/>
      <dgm:spPr/>
      <dgm:t>
        <a:bodyPr/>
        <a:lstStyle/>
        <a:p>
          <a:endParaRPr lang="en-US"/>
        </a:p>
      </dgm:t>
    </dgm:pt>
    <dgm:pt modelId="{BF14E4C6-5ACA-42E6-BADE-6119D425B47C}" type="sibTrans" cxnId="{B56EA687-E2D6-4445-97C5-0EEA1BAE42F7}">
      <dgm:prSet/>
      <dgm:spPr/>
      <dgm:t>
        <a:bodyPr/>
        <a:lstStyle/>
        <a:p>
          <a:endParaRPr lang="en-US"/>
        </a:p>
      </dgm:t>
    </dgm:pt>
    <dgm:pt modelId="{49437A03-1E78-48D0-AAA5-7BFB5C3001F6}">
      <dgm:prSet phldr="0"/>
      <dgm:spPr>
        <a:solidFill>
          <a:schemeClr val="accent2"/>
        </a:solidFill>
      </dgm:spPr>
      <dgm:t>
        <a:bodyPr/>
        <a:lstStyle/>
        <a:p>
          <a:pPr rtl="0"/>
          <a:r>
            <a:rPr lang="en-US" dirty="0">
              <a:solidFill>
                <a:schemeClr val="bg1"/>
              </a:solidFill>
              <a:latin typeface="Georgia"/>
            </a:rPr>
            <a:t>Orange</a:t>
          </a:r>
          <a:endParaRPr lang="en-US" dirty="0">
            <a:solidFill>
              <a:schemeClr val="bg1"/>
            </a:solidFill>
            <a:latin typeface="Calibri Light" panose="020F0302020204030204"/>
            <a:cs typeface="Calibri Light" panose="020F0302020204030204"/>
          </a:endParaRPr>
        </a:p>
      </dgm:t>
    </dgm:pt>
    <dgm:pt modelId="{DD59F04E-D0DB-4A58-BB48-5A08F7197199}" type="parTrans" cxnId="{8EE2A8F6-7AE0-42B7-BC10-A65258C656DF}">
      <dgm:prSet/>
      <dgm:spPr/>
      <dgm:t>
        <a:bodyPr/>
        <a:lstStyle/>
        <a:p>
          <a:endParaRPr lang="en-US"/>
        </a:p>
      </dgm:t>
    </dgm:pt>
    <dgm:pt modelId="{08472992-1936-414A-832B-3124075D5599}" type="sibTrans" cxnId="{8EE2A8F6-7AE0-42B7-BC10-A65258C656DF}">
      <dgm:prSet/>
      <dgm:spPr/>
      <dgm:t>
        <a:bodyPr/>
        <a:lstStyle/>
        <a:p>
          <a:endParaRPr lang="en-US"/>
        </a:p>
      </dgm:t>
    </dgm:pt>
    <dgm:pt modelId="{C5D7C39C-46F1-460E-AE54-A984F2BEF9F8}" type="pres">
      <dgm:prSet presAssocID="{3EE9EE1D-D0E6-48A9-9413-C76FB2AF1086}" presName="theList" presStyleCnt="0">
        <dgm:presLayoutVars>
          <dgm:dir/>
          <dgm:animLvl val="lvl"/>
          <dgm:resizeHandles val="exact"/>
        </dgm:presLayoutVars>
      </dgm:prSet>
      <dgm:spPr/>
    </dgm:pt>
    <dgm:pt modelId="{66092028-CB7F-4315-8C19-4610895808DB}" type="pres">
      <dgm:prSet presAssocID="{A8C4C20C-14C9-4A31-A2C3-538BAEB5B10F}" presName="compNode" presStyleCnt="0"/>
      <dgm:spPr/>
    </dgm:pt>
    <dgm:pt modelId="{E78BB7E7-A473-4B4A-AE26-6251099954AC}" type="pres">
      <dgm:prSet presAssocID="{A8C4C20C-14C9-4A31-A2C3-538BAEB5B10F}" presName="aNode" presStyleLbl="bgShp" presStyleIdx="0" presStyleCnt="4"/>
      <dgm:spPr/>
    </dgm:pt>
    <dgm:pt modelId="{C9CE66A5-AABA-4856-9872-51C0098A6ABF}" type="pres">
      <dgm:prSet presAssocID="{A8C4C20C-14C9-4A31-A2C3-538BAEB5B10F}" presName="textNode" presStyleLbl="bgShp" presStyleIdx="0" presStyleCnt="4"/>
      <dgm:spPr/>
    </dgm:pt>
    <dgm:pt modelId="{F5E76DBB-6142-4779-9DFC-4B801FA471DC}" type="pres">
      <dgm:prSet presAssocID="{A8C4C20C-14C9-4A31-A2C3-538BAEB5B10F}" presName="compChildNode" presStyleCnt="0"/>
      <dgm:spPr/>
    </dgm:pt>
    <dgm:pt modelId="{64F0D39E-53D5-497B-8DFE-0A8972731E6F}" type="pres">
      <dgm:prSet presAssocID="{A8C4C20C-14C9-4A31-A2C3-538BAEB5B10F}" presName="theInnerList" presStyleCnt="0"/>
      <dgm:spPr/>
    </dgm:pt>
    <dgm:pt modelId="{2C2E053A-B380-4239-B465-F9A18D433F72}" type="pres">
      <dgm:prSet presAssocID="{60906987-31F7-4002-8999-C354B4C563A3}" presName="childNode" presStyleLbl="node1" presStyleIdx="0" presStyleCnt="4">
        <dgm:presLayoutVars>
          <dgm:bulletEnabled val="1"/>
        </dgm:presLayoutVars>
      </dgm:prSet>
      <dgm:spPr/>
    </dgm:pt>
    <dgm:pt modelId="{EF2EE7D3-1514-4F3D-9326-F1D26DAFE3BB}" type="pres">
      <dgm:prSet presAssocID="{A8C4C20C-14C9-4A31-A2C3-538BAEB5B10F}" presName="aSpace" presStyleCnt="0"/>
      <dgm:spPr/>
    </dgm:pt>
    <dgm:pt modelId="{9A3132AE-63D7-43CD-A3FC-A45B5ECEF8B0}" type="pres">
      <dgm:prSet presAssocID="{C860E886-A7FC-4BA8-BBCA-85272BEB4B08}" presName="compNode" presStyleCnt="0"/>
      <dgm:spPr/>
    </dgm:pt>
    <dgm:pt modelId="{9EC27BBF-F883-475B-BE66-C33B444B2C4E}" type="pres">
      <dgm:prSet presAssocID="{C860E886-A7FC-4BA8-BBCA-85272BEB4B08}" presName="aNode" presStyleLbl="bgShp" presStyleIdx="1" presStyleCnt="4"/>
      <dgm:spPr/>
    </dgm:pt>
    <dgm:pt modelId="{C7A7E891-969A-4B34-A315-19405D3AB313}" type="pres">
      <dgm:prSet presAssocID="{C860E886-A7FC-4BA8-BBCA-85272BEB4B08}" presName="textNode" presStyleLbl="bgShp" presStyleIdx="1" presStyleCnt="4"/>
      <dgm:spPr/>
    </dgm:pt>
    <dgm:pt modelId="{FAA32490-7364-483B-8F37-E009A15109F0}" type="pres">
      <dgm:prSet presAssocID="{C860E886-A7FC-4BA8-BBCA-85272BEB4B08}" presName="compChildNode" presStyleCnt="0"/>
      <dgm:spPr/>
    </dgm:pt>
    <dgm:pt modelId="{E6BAAAB5-5CDB-4FA5-B51E-C0EF387470E2}" type="pres">
      <dgm:prSet presAssocID="{C860E886-A7FC-4BA8-BBCA-85272BEB4B08}" presName="theInnerList" presStyleCnt="0"/>
      <dgm:spPr/>
    </dgm:pt>
    <dgm:pt modelId="{F03BB198-D57F-4A61-B8C3-9CAA1B070687}" type="pres">
      <dgm:prSet presAssocID="{44658C34-FCC9-4605-AA7B-54A8A515769E}" presName="childNode" presStyleLbl="node1" presStyleIdx="1" presStyleCnt="4">
        <dgm:presLayoutVars>
          <dgm:bulletEnabled val="1"/>
        </dgm:presLayoutVars>
      </dgm:prSet>
      <dgm:spPr/>
    </dgm:pt>
    <dgm:pt modelId="{B6FC9072-2D0D-4CC8-BDDC-9F7BAB954476}" type="pres">
      <dgm:prSet presAssocID="{C860E886-A7FC-4BA8-BBCA-85272BEB4B08}" presName="aSpace" presStyleCnt="0"/>
      <dgm:spPr/>
    </dgm:pt>
    <dgm:pt modelId="{F0306E43-CD3C-405E-B303-529086A17E9F}" type="pres">
      <dgm:prSet presAssocID="{49437A03-1E78-48D0-AAA5-7BFB5C3001F6}" presName="compNode" presStyleCnt="0"/>
      <dgm:spPr/>
    </dgm:pt>
    <dgm:pt modelId="{9845EB92-3CB1-437B-9034-E3A4A4DEC63F}" type="pres">
      <dgm:prSet presAssocID="{49437A03-1E78-48D0-AAA5-7BFB5C3001F6}" presName="aNode" presStyleLbl="bgShp" presStyleIdx="2" presStyleCnt="4"/>
      <dgm:spPr/>
    </dgm:pt>
    <dgm:pt modelId="{07F5DC15-5B00-4300-BB03-DD2F73AE029E}" type="pres">
      <dgm:prSet presAssocID="{49437A03-1E78-48D0-AAA5-7BFB5C3001F6}" presName="textNode" presStyleLbl="bgShp" presStyleIdx="2" presStyleCnt="4"/>
      <dgm:spPr/>
    </dgm:pt>
    <dgm:pt modelId="{EBE441D9-BDBB-44AB-9814-295480FFDBEA}" type="pres">
      <dgm:prSet presAssocID="{49437A03-1E78-48D0-AAA5-7BFB5C3001F6}" presName="compChildNode" presStyleCnt="0"/>
      <dgm:spPr/>
    </dgm:pt>
    <dgm:pt modelId="{B7897B68-6E39-4B0E-9460-8C5E5D51C0F7}" type="pres">
      <dgm:prSet presAssocID="{49437A03-1E78-48D0-AAA5-7BFB5C3001F6}" presName="theInnerList" presStyleCnt="0"/>
      <dgm:spPr/>
    </dgm:pt>
    <dgm:pt modelId="{D7591D10-80C3-43AE-B462-861F35A0F025}" type="pres">
      <dgm:prSet presAssocID="{D6737BDE-3867-4EB9-A411-4E6FC1508415}" presName="childNode" presStyleLbl="node1" presStyleIdx="2" presStyleCnt="4">
        <dgm:presLayoutVars>
          <dgm:bulletEnabled val="1"/>
        </dgm:presLayoutVars>
      </dgm:prSet>
      <dgm:spPr/>
    </dgm:pt>
    <dgm:pt modelId="{29508F21-1B27-4194-8051-8B7222987AF0}" type="pres">
      <dgm:prSet presAssocID="{49437A03-1E78-48D0-AAA5-7BFB5C3001F6}" presName="aSpace" presStyleCnt="0"/>
      <dgm:spPr/>
    </dgm:pt>
    <dgm:pt modelId="{F36605C6-F8C3-4190-95EE-7A1775266FED}" type="pres">
      <dgm:prSet presAssocID="{3E3184C9-B6D2-4299-A1EC-D345216F3F15}" presName="compNode" presStyleCnt="0"/>
      <dgm:spPr/>
    </dgm:pt>
    <dgm:pt modelId="{B42BDFCE-DB32-47EA-B08B-C18F70F371D2}" type="pres">
      <dgm:prSet presAssocID="{3E3184C9-B6D2-4299-A1EC-D345216F3F15}" presName="aNode" presStyleLbl="bgShp" presStyleIdx="3" presStyleCnt="4"/>
      <dgm:spPr/>
    </dgm:pt>
    <dgm:pt modelId="{784E20EC-7242-42C1-B898-9255A287E2E7}" type="pres">
      <dgm:prSet presAssocID="{3E3184C9-B6D2-4299-A1EC-D345216F3F15}" presName="textNode" presStyleLbl="bgShp" presStyleIdx="3" presStyleCnt="4"/>
      <dgm:spPr/>
    </dgm:pt>
    <dgm:pt modelId="{39C23CA4-CB6A-4A13-B64A-FEC116FB6853}" type="pres">
      <dgm:prSet presAssocID="{3E3184C9-B6D2-4299-A1EC-D345216F3F15}" presName="compChildNode" presStyleCnt="0"/>
      <dgm:spPr/>
    </dgm:pt>
    <dgm:pt modelId="{BBEC138A-6575-48F8-9D8D-5429B5267FC2}" type="pres">
      <dgm:prSet presAssocID="{3E3184C9-B6D2-4299-A1EC-D345216F3F15}" presName="theInnerList" presStyleCnt="0"/>
      <dgm:spPr/>
    </dgm:pt>
    <dgm:pt modelId="{FF999915-CD19-4841-ADBC-0C1996F23599}" type="pres">
      <dgm:prSet presAssocID="{42E47B82-8AE9-4FB8-AB92-F8CE6FAFE783}" presName="childNode" presStyleLbl="node1" presStyleIdx="3" presStyleCnt="4">
        <dgm:presLayoutVars>
          <dgm:bulletEnabled val="1"/>
        </dgm:presLayoutVars>
      </dgm:prSet>
      <dgm:spPr/>
    </dgm:pt>
  </dgm:ptLst>
  <dgm:cxnLst>
    <dgm:cxn modelId="{DE4BD004-42AC-4F55-BE0D-9CC08E5EC266}" type="presOf" srcId="{A8C4C20C-14C9-4A31-A2C3-538BAEB5B10F}" destId="{C9CE66A5-AABA-4856-9872-51C0098A6ABF}" srcOrd="1" destOrd="0" presId="urn:microsoft.com/office/officeart/2005/8/layout/lProcess2"/>
    <dgm:cxn modelId="{257BCC26-6CD9-4180-9662-55D1092DA059}" srcId="{C860E886-A7FC-4BA8-BBCA-85272BEB4B08}" destId="{44658C34-FCC9-4605-AA7B-54A8A515769E}" srcOrd="0" destOrd="0" parTransId="{84CC91B3-B261-43BE-ABC0-AB7B595BF639}" sibTransId="{CD464BF2-19EB-4088-90CB-8A78A88ED75C}"/>
    <dgm:cxn modelId="{E825FB3A-A1FD-4387-9E97-669B5C272AD1}" type="presOf" srcId="{42E47B82-8AE9-4FB8-AB92-F8CE6FAFE783}" destId="{FF999915-CD19-4841-ADBC-0C1996F23599}" srcOrd="0" destOrd="0" presId="urn:microsoft.com/office/officeart/2005/8/layout/lProcess2"/>
    <dgm:cxn modelId="{75A2746B-A9A3-4229-B388-840128BB8F97}" srcId="{3EE9EE1D-D0E6-48A9-9413-C76FB2AF1086}" destId="{3E3184C9-B6D2-4299-A1EC-D345216F3F15}" srcOrd="3" destOrd="0" parTransId="{C08E3C08-5F56-4444-921B-82877716BCBD}" sibTransId="{8AE1296F-7A02-4A5A-B239-683040B0C349}"/>
    <dgm:cxn modelId="{F500314D-CC34-4711-AEE0-E2B22D50EF39}" type="presOf" srcId="{49437A03-1E78-48D0-AAA5-7BFB5C3001F6}" destId="{9845EB92-3CB1-437B-9034-E3A4A4DEC63F}" srcOrd="0" destOrd="0" presId="urn:microsoft.com/office/officeart/2005/8/layout/lProcess2"/>
    <dgm:cxn modelId="{C44E0879-87CA-419D-976B-8821E5E0A2B5}" srcId="{49437A03-1E78-48D0-AAA5-7BFB5C3001F6}" destId="{D6737BDE-3867-4EB9-A411-4E6FC1508415}" srcOrd="0" destOrd="0" parTransId="{A46A1E37-46B5-45F3-97CB-89D7E4ACFDE7}" sibTransId="{0D5640F3-A541-4E15-9A7E-02BEA3AA90CE}"/>
    <dgm:cxn modelId="{8B0F8479-FB1D-4E5F-BF14-9BE119FD8B73}" srcId="{A8C4C20C-14C9-4A31-A2C3-538BAEB5B10F}" destId="{60906987-31F7-4002-8999-C354B4C563A3}" srcOrd="0" destOrd="0" parTransId="{C0C9FEC3-6550-4215-960E-9DE51F73EBEA}" sibTransId="{18C7A9BC-2C37-44A6-9418-A3AB9ECC9FCE}"/>
    <dgm:cxn modelId="{F8B8B37E-0C63-4B4E-B549-6EC8C36390D8}" type="presOf" srcId="{3E3184C9-B6D2-4299-A1EC-D345216F3F15}" destId="{784E20EC-7242-42C1-B898-9255A287E2E7}" srcOrd="1" destOrd="0" presId="urn:microsoft.com/office/officeart/2005/8/layout/lProcess2"/>
    <dgm:cxn modelId="{B56EA687-E2D6-4445-97C5-0EEA1BAE42F7}" srcId="{3E3184C9-B6D2-4299-A1EC-D345216F3F15}" destId="{42E47B82-8AE9-4FB8-AB92-F8CE6FAFE783}" srcOrd="0" destOrd="0" parTransId="{2DBD8408-0DB2-4D13-887A-88B6E878F44F}" sibTransId="{BF14E4C6-5ACA-42E6-BADE-6119D425B47C}"/>
    <dgm:cxn modelId="{781E6288-7BFC-4537-A984-36C1773033DC}" srcId="{3EE9EE1D-D0E6-48A9-9413-C76FB2AF1086}" destId="{A8C4C20C-14C9-4A31-A2C3-538BAEB5B10F}" srcOrd="0" destOrd="0" parTransId="{07E58006-3724-430E-9CC4-544EEB0C3C89}" sibTransId="{BCDD86A2-7D50-4FA0-A3A3-94CD11B54A95}"/>
    <dgm:cxn modelId="{09304592-99C3-4329-A813-CB1B7034FDA1}" type="presOf" srcId="{60906987-31F7-4002-8999-C354B4C563A3}" destId="{2C2E053A-B380-4239-B465-F9A18D433F72}" srcOrd="0" destOrd="0" presId="urn:microsoft.com/office/officeart/2005/8/layout/lProcess2"/>
    <dgm:cxn modelId="{5F7344A7-2685-49F3-AA7B-BFB167193F88}" type="presOf" srcId="{C860E886-A7FC-4BA8-BBCA-85272BEB4B08}" destId="{C7A7E891-969A-4B34-A315-19405D3AB313}" srcOrd="1" destOrd="0" presId="urn:microsoft.com/office/officeart/2005/8/layout/lProcess2"/>
    <dgm:cxn modelId="{48A4DEAE-386E-45F8-B216-A578EC7E9240}" type="presOf" srcId="{C860E886-A7FC-4BA8-BBCA-85272BEB4B08}" destId="{9EC27BBF-F883-475B-BE66-C33B444B2C4E}" srcOrd="0" destOrd="0" presId="urn:microsoft.com/office/officeart/2005/8/layout/lProcess2"/>
    <dgm:cxn modelId="{243243B0-C95B-48CA-AE10-58396854C1F2}" type="presOf" srcId="{49437A03-1E78-48D0-AAA5-7BFB5C3001F6}" destId="{07F5DC15-5B00-4300-BB03-DD2F73AE029E}" srcOrd="1" destOrd="0" presId="urn:microsoft.com/office/officeart/2005/8/layout/lProcess2"/>
    <dgm:cxn modelId="{47BFAABB-E52B-455A-A713-557DAE5226CD}" type="presOf" srcId="{3EE9EE1D-D0E6-48A9-9413-C76FB2AF1086}" destId="{C5D7C39C-46F1-460E-AE54-A984F2BEF9F8}" srcOrd="0" destOrd="0" presId="urn:microsoft.com/office/officeart/2005/8/layout/lProcess2"/>
    <dgm:cxn modelId="{6B5B10C3-25C2-4B49-AF52-2E203AC5033E}" srcId="{3EE9EE1D-D0E6-48A9-9413-C76FB2AF1086}" destId="{C860E886-A7FC-4BA8-BBCA-85272BEB4B08}" srcOrd="1" destOrd="0" parTransId="{9ABE4F85-A5AF-4E71-8DF1-678F69253BB2}" sibTransId="{2008B773-5002-44F2-90BA-F14E26304911}"/>
    <dgm:cxn modelId="{3B3049CF-257B-4321-9140-4CF52EAF6784}" type="presOf" srcId="{D6737BDE-3867-4EB9-A411-4E6FC1508415}" destId="{D7591D10-80C3-43AE-B462-861F35A0F025}" srcOrd="0" destOrd="0" presId="urn:microsoft.com/office/officeart/2005/8/layout/lProcess2"/>
    <dgm:cxn modelId="{286342DD-9E12-4729-9D3B-B2C3DCA35E52}" type="presOf" srcId="{44658C34-FCC9-4605-AA7B-54A8A515769E}" destId="{F03BB198-D57F-4A61-B8C3-9CAA1B070687}" srcOrd="0" destOrd="0" presId="urn:microsoft.com/office/officeart/2005/8/layout/lProcess2"/>
    <dgm:cxn modelId="{5D78D2EB-2972-4AC4-83F5-391EE9F67741}" type="presOf" srcId="{3E3184C9-B6D2-4299-A1EC-D345216F3F15}" destId="{B42BDFCE-DB32-47EA-B08B-C18F70F371D2}" srcOrd="0" destOrd="0" presId="urn:microsoft.com/office/officeart/2005/8/layout/lProcess2"/>
    <dgm:cxn modelId="{13F87CEE-B599-4EC1-95F2-F11EEE2AE2CA}" type="presOf" srcId="{A8C4C20C-14C9-4A31-A2C3-538BAEB5B10F}" destId="{E78BB7E7-A473-4B4A-AE26-6251099954AC}" srcOrd="0" destOrd="0" presId="urn:microsoft.com/office/officeart/2005/8/layout/lProcess2"/>
    <dgm:cxn modelId="{8EE2A8F6-7AE0-42B7-BC10-A65258C656DF}" srcId="{3EE9EE1D-D0E6-48A9-9413-C76FB2AF1086}" destId="{49437A03-1E78-48D0-AAA5-7BFB5C3001F6}" srcOrd="2" destOrd="0" parTransId="{DD59F04E-D0DB-4A58-BB48-5A08F7197199}" sibTransId="{08472992-1936-414A-832B-3124075D5599}"/>
    <dgm:cxn modelId="{DDF76AFF-8663-4130-ABEE-99240367BAD6}" type="presParOf" srcId="{C5D7C39C-46F1-460E-AE54-A984F2BEF9F8}" destId="{66092028-CB7F-4315-8C19-4610895808DB}" srcOrd="0" destOrd="0" presId="urn:microsoft.com/office/officeart/2005/8/layout/lProcess2"/>
    <dgm:cxn modelId="{31EA60D9-2312-40F9-A6D3-8BEA9D422628}" type="presParOf" srcId="{66092028-CB7F-4315-8C19-4610895808DB}" destId="{E78BB7E7-A473-4B4A-AE26-6251099954AC}" srcOrd="0" destOrd="0" presId="urn:microsoft.com/office/officeart/2005/8/layout/lProcess2"/>
    <dgm:cxn modelId="{5B7E9AAA-BD41-43E2-AD39-85FDDF467788}" type="presParOf" srcId="{66092028-CB7F-4315-8C19-4610895808DB}" destId="{C9CE66A5-AABA-4856-9872-51C0098A6ABF}" srcOrd="1" destOrd="0" presId="urn:microsoft.com/office/officeart/2005/8/layout/lProcess2"/>
    <dgm:cxn modelId="{80AFFE06-4D7C-42CB-A7F0-3C36D8FAF3C6}" type="presParOf" srcId="{66092028-CB7F-4315-8C19-4610895808DB}" destId="{F5E76DBB-6142-4779-9DFC-4B801FA471DC}" srcOrd="2" destOrd="0" presId="urn:microsoft.com/office/officeart/2005/8/layout/lProcess2"/>
    <dgm:cxn modelId="{97F6301D-A030-4458-91B4-220EB737A038}" type="presParOf" srcId="{F5E76DBB-6142-4779-9DFC-4B801FA471DC}" destId="{64F0D39E-53D5-497B-8DFE-0A8972731E6F}" srcOrd="0" destOrd="0" presId="urn:microsoft.com/office/officeart/2005/8/layout/lProcess2"/>
    <dgm:cxn modelId="{D4BEA839-27B9-4166-859B-ABB40EB52381}" type="presParOf" srcId="{64F0D39E-53D5-497B-8DFE-0A8972731E6F}" destId="{2C2E053A-B380-4239-B465-F9A18D433F72}" srcOrd="0" destOrd="0" presId="urn:microsoft.com/office/officeart/2005/8/layout/lProcess2"/>
    <dgm:cxn modelId="{0C2D62E0-E01E-487A-96A8-023652EC78BA}" type="presParOf" srcId="{C5D7C39C-46F1-460E-AE54-A984F2BEF9F8}" destId="{EF2EE7D3-1514-4F3D-9326-F1D26DAFE3BB}" srcOrd="1" destOrd="0" presId="urn:microsoft.com/office/officeart/2005/8/layout/lProcess2"/>
    <dgm:cxn modelId="{EAB20E14-C533-4044-B902-E077193EB85D}" type="presParOf" srcId="{C5D7C39C-46F1-460E-AE54-A984F2BEF9F8}" destId="{9A3132AE-63D7-43CD-A3FC-A45B5ECEF8B0}" srcOrd="2" destOrd="0" presId="urn:microsoft.com/office/officeart/2005/8/layout/lProcess2"/>
    <dgm:cxn modelId="{316C26C5-A69A-438F-B276-13D9DD90948E}" type="presParOf" srcId="{9A3132AE-63D7-43CD-A3FC-A45B5ECEF8B0}" destId="{9EC27BBF-F883-475B-BE66-C33B444B2C4E}" srcOrd="0" destOrd="0" presId="urn:microsoft.com/office/officeart/2005/8/layout/lProcess2"/>
    <dgm:cxn modelId="{63BAAA23-833B-4559-9B10-B00FC89033EA}" type="presParOf" srcId="{9A3132AE-63D7-43CD-A3FC-A45B5ECEF8B0}" destId="{C7A7E891-969A-4B34-A315-19405D3AB313}" srcOrd="1" destOrd="0" presId="urn:microsoft.com/office/officeart/2005/8/layout/lProcess2"/>
    <dgm:cxn modelId="{154D6481-CFC4-4B5B-9C7A-731349C9AB50}" type="presParOf" srcId="{9A3132AE-63D7-43CD-A3FC-A45B5ECEF8B0}" destId="{FAA32490-7364-483B-8F37-E009A15109F0}" srcOrd="2" destOrd="0" presId="urn:microsoft.com/office/officeart/2005/8/layout/lProcess2"/>
    <dgm:cxn modelId="{D704A955-CC03-431D-861A-C76024D47925}" type="presParOf" srcId="{FAA32490-7364-483B-8F37-E009A15109F0}" destId="{E6BAAAB5-5CDB-4FA5-B51E-C0EF387470E2}" srcOrd="0" destOrd="0" presId="urn:microsoft.com/office/officeart/2005/8/layout/lProcess2"/>
    <dgm:cxn modelId="{4A38688A-023B-494A-96B8-6B27CAD7915A}" type="presParOf" srcId="{E6BAAAB5-5CDB-4FA5-B51E-C0EF387470E2}" destId="{F03BB198-D57F-4A61-B8C3-9CAA1B070687}" srcOrd="0" destOrd="0" presId="urn:microsoft.com/office/officeart/2005/8/layout/lProcess2"/>
    <dgm:cxn modelId="{A3238BC4-203F-43A9-ACB5-885E97BC357E}" type="presParOf" srcId="{C5D7C39C-46F1-460E-AE54-A984F2BEF9F8}" destId="{B6FC9072-2D0D-4CC8-BDDC-9F7BAB954476}" srcOrd="3" destOrd="0" presId="urn:microsoft.com/office/officeart/2005/8/layout/lProcess2"/>
    <dgm:cxn modelId="{036B6CC9-9058-40E7-8925-C0426FB10807}" type="presParOf" srcId="{C5D7C39C-46F1-460E-AE54-A984F2BEF9F8}" destId="{F0306E43-CD3C-405E-B303-529086A17E9F}" srcOrd="4" destOrd="0" presId="urn:microsoft.com/office/officeart/2005/8/layout/lProcess2"/>
    <dgm:cxn modelId="{10BA1B5A-6EF1-4515-9E1E-E645274800FB}" type="presParOf" srcId="{F0306E43-CD3C-405E-B303-529086A17E9F}" destId="{9845EB92-3CB1-437B-9034-E3A4A4DEC63F}" srcOrd="0" destOrd="0" presId="urn:microsoft.com/office/officeart/2005/8/layout/lProcess2"/>
    <dgm:cxn modelId="{F427DAB0-687C-48CA-A93C-23A5CFC28C5C}" type="presParOf" srcId="{F0306E43-CD3C-405E-B303-529086A17E9F}" destId="{07F5DC15-5B00-4300-BB03-DD2F73AE029E}" srcOrd="1" destOrd="0" presId="urn:microsoft.com/office/officeart/2005/8/layout/lProcess2"/>
    <dgm:cxn modelId="{99853139-AA84-4E0B-A395-488003735DCD}" type="presParOf" srcId="{F0306E43-CD3C-405E-B303-529086A17E9F}" destId="{EBE441D9-BDBB-44AB-9814-295480FFDBEA}" srcOrd="2" destOrd="0" presId="urn:microsoft.com/office/officeart/2005/8/layout/lProcess2"/>
    <dgm:cxn modelId="{6DD6F5D5-87DF-4074-9782-9BBF05A7C8A0}" type="presParOf" srcId="{EBE441D9-BDBB-44AB-9814-295480FFDBEA}" destId="{B7897B68-6E39-4B0E-9460-8C5E5D51C0F7}" srcOrd="0" destOrd="0" presId="urn:microsoft.com/office/officeart/2005/8/layout/lProcess2"/>
    <dgm:cxn modelId="{DAD5275D-4F27-4C9E-9B93-6ED5C45790A4}" type="presParOf" srcId="{B7897B68-6E39-4B0E-9460-8C5E5D51C0F7}" destId="{D7591D10-80C3-43AE-B462-861F35A0F025}" srcOrd="0" destOrd="0" presId="urn:microsoft.com/office/officeart/2005/8/layout/lProcess2"/>
    <dgm:cxn modelId="{7ACECAFE-5DF0-46E0-B044-100A10BAFC61}" type="presParOf" srcId="{C5D7C39C-46F1-460E-AE54-A984F2BEF9F8}" destId="{29508F21-1B27-4194-8051-8B7222987AF0}" srcOrd="5" destOrd="0" presId="urn:microsoft.com/office/officeart/2005/8/layout/lProcess2"/>
    <dgm:cxn modelId="{CACED0A6-9972-4D95-B510-6AF3C9971177}" type="presParOf" srcId="{C5D7C39C-46F1-460E-AE54-A984F2BEF9F8}" destId="{F36605C6-F8C3-4190-95EE-7A1775266FED}" srcOrd="6" destOrd="0" presId="urn:microsoft.com/office/officeart/2005/8/layout/lProcess2"/>
    <dgm:cxn modelId="{CCAD9061-D78F-4B29-B4BC-1437283C8A7D}" type="presParOf" srcId="{F36605C6-F8C3-4190-95EE-7A1775266FED}" destId="{B42BDFCE-DB32-47EA-B08B-C18F70F371D2}" srcOrd="0" destOrd="0" presId="urn:microsoft.com/office/officeart/2005/8/layout/lProcess2"/>
    <dgm:cxn modelId="{9FDEAF95-BD33-4D92-B67C-021E24D34DF7}" type="presParOf" srcId="{F36605C6-F8C3-4190-95EE-7A1775266FED}" destId="{784E20EC-7242-42C1-B898-9255A287E2E7}" srcOrd="1" destOrd="0" presId="urn:microsoft.com/office/officeart/2005/8/layout/lProcess2"/>
    <dgm:cxn modelId="{36616815-1EE5-4363-9994-81DBBD0AAAE6}" type="presParOf" srcId="{F36605C6-F8C3-4190-95EE-7A1775266FED}" destId="{39C23CA4-CB6A-4A13-B64A-FEC116FB6853}" srcOrd="2" destOrd="0" presId="urn:microsoft.com/office/officeart/2005/8/layout/lProcess2"/>
    <dgm:cxn modelId="{63F35D68-EAC3-42EC-8C39-9AE4F49B75C3}" type="presParOf" srcId="{39C23CA4-CB6A-4A13-B64A-FEC116FB6853}" destId="{BBEC138A-6575-48F8-9D8D-5429B5267FC2}" srcOrd="0" destOrd="0" presId="urn:microsoft.com/office/officeart/2005/8/layout/lProcess2"/>
    <dgm:cxn modelId="{85A9CD47-A427-4DD8-88F5-83B28914E093}" type="presParOf" srcId="{BBEC138A-6575-48F8-9D8D-5429B5267FC2}" destId="{FF999915-CD19-4841-ADBC-0C1996F23599}"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8BB7E7-A473-4B4A-AE26-6251099954AC}">
      <dsp:nvSpPr>
        <dsp:cNvPr id="0" name=""/>
        <dsp:cNvSpPr/>
      </dsp:nvSpPr>
      <dsp:spPr>
        <a:xfrm>
          <a:off x="2005" y="0"/>
          <a:ext cx="1968244" cy="3751996"/>
        </a:xfrm>
        <a:prstGeom prst="roundRect">
          <a:avLst>
            <a:gd name="adj" fmla="val 10000"/>
          </a:avLst>
        </a:prstGeom>
        <a:solidFill>
          <a:srgbClr val="B8394F"/>
        </a:solidFill>
        <a:ln>
          <a:noFill/>
        </a:ln>
        <a:effectLst/>
      </dsp:spPr>
      <dsp:style>
        <a:lnRef idx="0">
          <a:scrgbClr r="0" g="0" b="0"/>
        </a:lnRef>
        <a:fillRef idx="1">
          <a:scrgbClr r="0" g="0" b="0"/>
        </a:fillRef>
        <a:effectRef idx="2">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solidFill>
                <a:schemeClr val="bg1"/>
              </a:solidFill>
            </a:rPr>
            <a:t>A</a:t>
          </a:r>
          <a:r>
            <a:rPr lang="en-US" sz="1700" b="1" kern="1200" dirty="0">
              <a:solidFill>
                <a:schemeClr val="bg1"/>
              </a:solidFill>
              <a:latin typeface="Georgia"/>
            </a:rPr>
            <a:t>ttitude</a:t>
          </a:r>
        </a:p>
        <a:p>
          <a:pPr marL="0" lvl="0" indent="0" algn="ctr" defTabSz="755650">
            <a:lnSpc>
              <a:spcPct val="90000"/>
            </a:lnSpc>
            <a:spcBef>
              <a:spcPct val="0"/>
            </a:spcBef>
            <a:spcAft>
              <a:spcPct val="35000"/>
            </a:spcAft>
            <a:buNone/>
          </a:pPr>
          <a:r>
            <a:rPr lang="en-US" sz="1700" kern="1200" dirty="0">
              <a:solidFill>
                <a:schemeClr val="bg1"/>
              </a:solidFill>
              <a:latin typeface="Georgia"/>
            </a:rPr>
            <a:t>Where do we get our energy?</a:t>
          </a:r>
        </a:p>
      </dsp:txBody>
      <dsp:txXfrm>
        <a:off x="2005" y="0"/>
        <a:ext cx="1968244" cy="1125598"/>
      </dsp:txXfrm>
    </dsp:sp>
    <dsp:sp modelId="{2C2E053A-B380-4239-B465-F9A18D433F72}">
      <dsp:nvSpPr>
        <dsp:cNvPr id="0" name=""/>
        <dsp:cNvSpPr/>
      </dsp:nvSpPr>
      <dsp:spPr>
        <a:xfrm>
          <a:off x="198830" y="1126698"/>
          <a:ext cx="1574595" cy="1131278"/>
        </a:xfrm>
        <a:prstGeom prst="roundRect">
          <a:avLst>
            <a:gd name="adj" fmla="val 10000"/>
          </a:avLst>
        </a:prstGeom>
        <a:solidFill>
          <a:schemeClr val="bg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kern="1200">
              <a:solidFill>
                <a:srgbClr val="6A7278"/>
              </a:solidFill>
              <a:latin typeface="Georgia"/>
            </a:rPr>
            <a:t>Extroversion</a:t>
          </a:r>
        </a:p>
        <a:p>
          <a:pPr marL="0" lvl="0" indent="0" algn="ctr" defTabSz="844550">
            <a:lnSpc>
              <a:spcPct val="90000"/>
            </a:lnSpc>
            <a:spcBef>
              <a:spcPct val="0"/>
            </a:spcBef>
            <a:spcAft>
              <a:spcPct val="35000"/>
            </a:spcAft>
            <a:buNone/>
          </a:pPr>
          <a:r>
            <a:rPr lang="en-US" sz="1900" kern="1200">
              <a:solidFill>
                <a:srgbClr val="6A7278"/>
              </a:solidFill>
              <a:latin typeface="Georgia"/>
            </a:rPr>
            <a:t>(E)</a:t>
          </a:r>
        </a:p>
      </dsp:txBody>
      <dsp:txXfrm>
        <a:off x="231964" y="1159832"/>
        <a:ext cx="1508327" cy="1065010"/>
      </dsp:txXfrm>
    </dsp:sp>
    <dsp:sp modelId="{CCC4FE2D-407D-4D17-AE61-2F20F6CBA2E5}">
      <dsp:nvSpPr>
        <dsp:cNvPr id="0" name=""/>
        <dsp:cNvSpPr/>
      </dsp:nvSpPr>
      <dsp:spPr>
        <a:xfrm>
          <a:off x="198830" y="2432018"/>
          <a:ext cx="1574595" cy="1131278"/>
        </a:xfrm>
        <a:prstGeom prst="roundRect">
          <a:avLst>
            <a:gd name="adj" fmla="val 10000"/>
          </a:avLst>
        </a:prstGeom>
        <a:solidFill>
          <a:schemeClr val="bg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kern="1200">
              <a:solidFill>
                <a:srgbClr val="6A7278"/>
              </a:solidFill>
              <a:latin typeface="Georgia"/>
            </a:rPr>
            <a:t>Introversion</a:t>
          </a:r>
        </a:p>
        <a:p>
          <a:pPr marL="0" lvl="0" indent="0" algn="ctr" defTabSz="844550">
            <a:lnSpc>
              <a:spcPct val="90000"/>
            </a:lnSpc>
            <a:spcBef>
              <a:spcPct val="0"/>
            </a:spcBef>
            <a:spcAft>
              <a:spcPct val="35000"/>
            </a:spcAft>
            <a:buNone/>
          </a:pPr>
          <a:r>
            <a:rPr lang="en-US" sz="1900" kern="1200">
              <a:solidFill>
                <a:srgbClr val="6A7278"/>
              </a:solidFill>
              <a:latin typeface="Georgia"/>
            </a:rPr>
            <a:t>(I)</a:t>
          </a:r>
        </a:p>
      </dsp:txBody>
      <dsp:txXfrm>
        <a:off x="231964" y="2465152"/>
        <a:ext cx="1508327" cy="1065010"/>
      </dsp:txXfrm>
    </dsp:sp>
    <dsp:sp modelId="{9EC27BBF-F883-475B-BE66-C33B444B2C4E}">
      <dsp:nvSpPr>
        <dsp:cNvPr id="0" name=""/>
        <dsp:cNvSpPr/>
      </dsp:nvSpPr>
      <dsp:spPr>
        <a:xfrm>
          <a:off x="2117868" y="0"/>
          <a:ext cx="1968244" cy="3751996"/>
        </a:xfrm>
        <a:prstGeom prst="roundRect">
          <a:avLst>
            <a:gd name="adj" fmla="val 10000"/>
          </a:avLst>
        </a:prstGeom>
        <a:solidFill>
          <a:srgbClr val="D0652A"/>
        </a:solidFill>
        <a:ln>
          <a:noFill/>
        </a:ln>
        <a:effectLst/>
      </dsp:spPr>
      <dsp:style>
        <a:lnRef idx="0">
          <a:scrgbClr r="0" g="0" b="0"/>
        </a:lnRef>
        <a:fillRef idx="1">
          <a:scrgbClr r="0" g="0" b="0"/>
        </a:fillRef>
        <a:effectRef idx="2">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solidFill>
                <a:schemeClr val="bg1"/>
              </a:solidFill>
              <a:latin typeface="Georgia"/>
            </a:rPr>
            <a:t>Information Gathering</a:t>
          </a:r>
        </a:p>
        <a:p>
          <a:pPr marL="0" lvl="0" indent="0" algn="ctr" defTabSz="755650">
            <a:lnSpc>
              <a:spcPct val="90000"/>
            </a:lnSpc>
            <a:spcBef>
              <a:spcPct val="0"/>
            </a:spcBef>
            <a:spcAft>
              <a:spcPct val="35000"/>
            </a:spcAft>
            <a:buNone/>
          </a:pPr>
          <a:r>
            <a:rPr lang="en-US" sz="1700" kern="1200" dirty="0">
              <a:solidFill>
                <a:schemeClr val="bg1"/>
              </a:solidFill>
              <a:latin typeface="Georgia"/>
            </a:rPr>
            <a:t>How do we take in our information?</a:t>
          </a:r>
        </a:p>
      </dsp:txBody>
      <dsp:txXfrm>
        <a:off x="2117868" y="0"/>
        <a:ext cx="1968244" cy="1125598"/>
      </dsp:txXfrm>
    </dsp:sp>
    <dsp:sp modelId="{F03BB198-D57F-4A61-B8C3-9CAA1B070687}">
      <dsp:nvSpPr>
        <dsp:cNvPr id="0" name=""/>
        <dsp:cNvSpPr/>
      </dsp:nvSpPr>
      <dsp:spPr>
        <a:xfrm>
          <a:off x="2314692" y="1126698"/>
          <a:ext cx="1574595" cy="1131278"/>
        </a:xfrm>
        <a:prstGeom prst="roundRect">
          <a:avLst>
            <a:gd name="adj" fmla="val 10000"/>
          </a:avLst>
        </a:prstGeom>
        <a:solidFill>
          <a:schemeClr val="bg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kern="1200">
              <a:solidFill>
                <a:srgbClr val="6A7278"/>
              </a:solidFill>
              <a:latin typeface="Georgia"/>
            </a:rPr>
            <a:t>Intuiting</a:t>
          </a:r>
        </a:p>
        <a:p>
          <a:pPr marL="0" lvl="0" indent="0" algn="ctr" defTabSz="844550">
            <a:lnSpc>
              <a:spcPct val="90000"/>
            </a:lnSpc>
            <a:spcBef>
              <a:spcPct val="0"/>
            </a:spcBef>
            <a:spcAft>
              <a:spcPct val="35000"/>
            </a:spcAft>
            <a:buNone/>
          </a:pPr>
          <a:r>
            <a:rPr lang="en-US" sz="1900" kern="1200">
              <a:solidFill>
                <a:srgbClr val="6A7278"/>
              </a:solidFill>
              <a:latin typeface="Georgia"/>
            </a:rPr>
            <a:t>(N)</a:t>
          </a:r>
        </a:p>
      </dsp:txBody>
      <dsp:txXfrm>
        <a:off x="2347826" y="1159832"/>
        <a:ext cx="1508327" cy="1065010"/>
      </dsp:txXfrm>
    </dsp:sp>
    <dsp:sp modelId="{28788360-FA9C-463A-AE40-CC86496B6ED7}">
      <dsp:nvSpPr>
        <dsp:cNvPr id="0" name=""/>
        <dsp:cNvSpPr/>
      </dsp:nvSpPr>
      <dsp:spPr>
        <a:xfrm>
          <a:off x="2314692" y="2432018"/>
          <a:ext cx="1574595" cy="1131278"/>
        </a:xfrm>
        <a:prstGeom prst="roundRect">
          <a:avLst>
            <a:gd name="adj" fmla="val 10000"/>
          </a:avLst>
        </a:prstGeom>
        <a:solidFill>
          <a:schemeClr val="bg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kern="1200">
              <a:solidFill>
                <a:srgbClr val="6A7278"/>
              </a:solidFill>
              <a:latin typeface="Georgia"/>
            </a:rPr>
            <a:t>Sensing</a:t>
          </a:r>
        </a:p>
        <a:p>
          <a:pPr marL="0" lvl="0" indent="0" algn="ctr" defTabSz="844550">
            <a:lnSpc>
              <a:spcPct val="90000"/>
            </a:lnSpc>
            <a:spcBef>
              <a:spcPct val="0"/>
            </a:spcBef>
            <a:spcAft>
              <a:spcPct val="35000"/>
            </a:spcAft>
            <a:buNone/>
          </a:pPr>
          <a:r>
            <a:rPr lang="en-US" sz="1900" kern="1200">
              <a:solidFill>
                <a:srgbClr val="6A7278"/>
              </a:solidFill>
              <a:latin typeface="Georgia"/>
            </a:rPr>
            <a:t>(S)</a:t>
          </a:r>
        </a:p>
      </dsp:txBody>
      <dsp:txXfrm>
        <a:off x="2347826" y="2465152"/>
        <a:ext cx="1508327" cy="1065010"/>
      </dsp:txXfrm>
    </dsp:sp>
    <dsp:sp modelId="{98B3C198-8481-4176-AF20-6423C945B489}">
      <dsp:nvSpPr>
        <dsp:cNvPr id="0" name=""/>
        <dsp:cNvSpPr/>
      </dsp:nvSpPr>
      <dsp:spPr>
        <a:xfrm>
          <a:off x="4233731" y="0"/>
          <a:ext cx="1968244" cy="3751996"/>
        </a:xfrm>
        <a:prstGeom prst="roundRect">
          <a:avLst>
            <a:gd name="adj" fmla="val 10000"/>
          </a:avLst>
        </a:prstGeom>
        <a:solidFill>
          <a:srgbClr val="67A478"/>
        </a:solidFill>
        <a:ln>
          <a:noFill/>
        </a:ln>
        <a:effectLst/>
      </dsp:spPr>
      <dsp:style>
        <a:lnRef idx="0">
          <a:scrgbClr r="0" g="0" b="0"/>
        </a:lnRef>
        <a:fillRef idx="1">
          <a:scrgbClr r="0" g="0" b="0"/>
        </a:fillRef>
        <a:effectRef idx="2">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solidFill>
                <a:schemeClr val="bg1"/>
              </a:solidFill>
              <a:latin typeface="Georgia"/>
            </a:rPr>
            <a:t>Decision-Making</a:t>
          </a:r>
        </a:p>
        <a:p>
          <a:pPr marL="0" lvl="0" indent="0" algn="ctr" defTabSz="755650">
            <a:lnSpc>
              <a:spcPct val="90000"/>
            </a:lnSpc>
            <a:spcBef>
              <a:spcPct val="0"/>
            </a:spcBef>
            <a:spcAft>
              <a:spcPct val="35000"/>
            </a:spcAft>
            <a:buNone/>
          </a:pPr>
          <a:r>
            <a:rPr lang="en-US" sz="1700" kern="1200" dirty="0">
              <a:solidFill>
                <a:schemeClr val="bg1"/>
              </a:solidFill>
              <a:latin typeface="Georgia"/>
            </a:rPr>
            <a:t>How do we make our decisions?</a:t>
          </a:r>
        </a:p>
      </dsp:txBody>
      <dsp:txXfrm>
        <a:off x="4233731" y="0"/>
        <a:ext cx="1968244" cy="1125598"/>
      </dsp:txXfrm>
    </dsp:sp>
    <dsp:sp modelId="{35857EB2-B15F-4EB7-B14B-1C7F9CE7F307}">
      <dsp:nvSpPr>
        <dsp:cNvPr id="0" name=""/>
        <dsp:cNvSpPr/>
      </dsp:nvSpPr>
      <dsp:spPr>
        <a:xfrm>
          <a:off x="4430555" y="1126698"/>
          <a:ext cx="1574595" cy="1131278"/>
        </a:xfrm>
        <a:prstGeom prst="roundRect">
          <a:avLst>
            <a:gd name="adj" fmla="val 10000"/>
          </a:avLst>
        </a:prstGeom>
        <a:solidFill>
          <a:schemeClr val="bg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kern="1200">
              <a:solidFill>
                <a:srgbClr val="6A7278"/>
              </a:solidFill>
              <a:latin typeface="Georgia"/>
            </a:rPr>
            <a:t>Thinking</a:t>
          </a:r>
        </a:p>
        <a:p>
          <a:pPr marL="0" lvl="0" indent="0" algn="ctr" defTabSz="844550">
            <a:lnSpc>
              <a:spcPct val="90000"/>
            </a:lnSpc>
            <a:spcBef>
              <a:spcPct val="0"/>
            </a:spcBef>
            <a:spcAft>
              <a:spcPct val="35000"/>
            </a:spcAft>
            <a:buNone/>
          </a:pPr>
          <a:r>
            <a:rPr lang="en-US" sz="1900" kern="1200">
              <a:solidFill>
                <a:srgbClr val="6A7278"/>
              </a:solidFill>
              <a:latin typeface="Georgia"/>
            </a:rPr>
            <a:t>(T)</a:t>
          </a:r>
        </a:p>
      </dsp:txBody>
      <dsp:txXfrm>
        <a:off x="4463689" y="1159832"/>
        <a:ext cx="1508327" cy="1065010"/>
      </dsp:txXfrm>
    </dsp:sp>
    <dsp:sp modelId="{6C876F2B-5805-425D-945C-BCD2760E1817}">
      <dsp:nvSpPr>
        <dsp:cNvPr id="0" name=""/>
        <dsp:cNvSpPr/>
      </dsp:nvSpPr>
      <dsp:spPr>
        <a:xfrm>
          <a:off x="4430555" y="2432018"/>
          <a:ext cx="1574595" cy="1131278"/>
        </a:xfrm>
        <a:prstGeom prst="roundRect">
          <a:avLst>
            <a:gd name="adj" fmla="val 10000"/>
          </a:avLst>
        </a:prstGeom>
        <a:solidFill>
          <a:schemeClr val="bg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kern="1200">
              <a:solidFill>
                <a:srgbClr val="6A7278"/>
              </a:solidFill>
              <a:latin typeface="Georgia"/>
            </a:rPr>
            <a:t>Feeling</a:t>
          </a:r>
        </a:p>
        <a:p>
          <a:pPr marL="0" lvl="0" indent="0" algn="ctr" defTabSz="844550">
            <a:lnSpc>
              <a:spcPct val="90000"/>
            </a:lnSpc>
            <a:spcBef>
              <a:spcPct val="0"/>
            </a:spcBef>
            <a:spcAft>
              <a:spcPct val="35000"/>
            </a:spcAft>
            <a:buNone/>
          </a:pPr>
          <a:r>
            <a:rPr lang="en-US" sz="1900" kern="1200">
              <a:solidFill>
                <a:srgbClr val="6A7278"/>
              </a:solidFill>
              <a:latin typeface="Georgia"/>
            </a:rPr>
            <a:t>(F)</a:t>
          </a:r>
        </a:p>
      </dsp:txBody>
      <dsp:txXfrm>
        <a:off x="4463689" y="2465152"/>
        <a:ext cx="1508327" cy="1065010"/>
      </dsp:txXfrm>
    </dsp:sp>
    <dsp:sp modelId="{B42BDFCE-DB32-47EA-B08B-C18F70F371D2}">
      <dsp:nvSpPr>
        <dsp:cNvPr id="0" name=""/>
        <dsp:cNvSpPr/>
      </dsp:nvSpPr>
      <dsp:spPr>
        <a:xfrm>
          <a:off x="6349593" y="0"/>
          <a:ext cx="1968244" cy="3751996"/>
        </a:xfrm>
        <a:prstGeom prst="roundRect">
          <a:avLst>
            <a:gd name="adj" fmla="val 10000"/>
          </a:avLst>
        </a:prstGeom>
        <a:solidFill>
          <a:srgbClr val="51AEB3"/>
        </a:solidFill>
        <a:ln>
          <a:noFill/>
        </a:ln>
        <a:effectLst/>
      </dsp:spPr>
      <dsp:style>
        <a:lnRef idx="0">
          <a:scrgbClr r="0" g="0" b="0"/>
        </a:lnRef>
        <a:fillRef idx="1">
          <a:scrgbClr r="0" g="0" b="0"/>
        </a:fillRef>
        <a:effectRef idx="2">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solidFill>
                <a:schemeClr val="bg1"/>
              </a:solidFill>
              <a:latin typeface="Georgia"/>
            </a:rPr>
            <a:t>Lifestyle</a:t>
          </a:r>
        </a:p>
        <a:p>
          <a:pPr marL="0" lvl="0" indent="0" algn="ctr" defTabSz="755650">
            <a:lnSpc>
              <a:spcPct val="90000"/>
            </a:lnSpc>
            <a:spcBef>
              <a:spcPct val="0"/>
            </a:spcBef>
            <a:spcAft>
              <a:spcPct val="35000"/>
            </a:spcAft>
            <a:buNone/>
          </a:pPr>
          <a:r>
            <a:rPr lang="en-US" sz="1700" kern="1200" dirty="0">
              <a:solidFill>
                <a:schemeClr val="bg1"/>
              </a:solidFill>
              <a:latin typeface="Georgia"/>
            </a:rPr>
            <a:t>How do we organize our world?</a:t>
          </a:r>
        </a:p>
      </dsp:txBody>
      <dsp:txXfrm>
        <a:off x="6349593" y="0"/>
        <a:ext cx="1968244" cy="1125598"/>
      </dsp:txXfrm>
    </dsp:sp>
    <dsp:sp modelId="{FF999915-CD19-4841-ADBC-0C1996F23599}">
      <dsp:nvSpPr>
        <dsp:cNvPr id="0" name=""/>
        <dsp:cNvSpPr/>
      </dsp:nvSpPr>
      <dsp:spPr>
        <a:xfrm>
          <a:off x="6546418" y="1126698"/>
          <a:ext cx="1574595" cy="1131278"/>
        </a:xfrm>
        <a:prstGeom prst="roundRect">
          <a:avLst>
            <a:gd name="adj" fmla="val 10000"/>
          </a:avLst>
        </a:prstGeom>
        <a:solidFill>
          <a:schemeClr val="bg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kern="1200">
              <a:solidFill>
                <a:srgbClr val="6A7278"/>
              </a:solidFill>
              <a:latin typeface="Georgia"/>
            </a:rPr>
            <a:t>Perceiving</a:t>
          </a:r>
        </a:p>
        <a:p>
          <a:pPr marL="0" lvl="0" indent="0" algn="ctr" defTabSz="844550">
            <a:lnSpc>
              <a:spcPct val="90000"/>
            </a:lnSpc>
            <a:spcBef>
              <a:spcPct val="0"/>
            </a:spcBef>
            <a:spcAft>
              <a:spcPct val="35000"/>
            </a:spcAft>
            <a:buNone/>
          </a:pPr>
          <a:r>
            <a:rPr lang="en-US" sz="1900" kern="1200">
              <a:solidFill>
                <a:srgbClr val="6A7278"/>
              </a:solidFill>
              <a:latin typeface="Georgia"/>
            </a:rPr>
            <a:t>(P)</a:t>
          </a:r>
        </a:p>
      </dsp:txBody>
      <dsp:txXfrm>
        <a:off x="6579552" y="1159832"/>
        <a:ext cx="1508327" cy="1065010"/>
      </dsp:txXfrm>
    </dsp:sp>
    <dsp:sp modelId="{2DE22401-2DAA-49C8-8B32-2098101477A0}">
      <dsp:nvSpPr>
        <dsp:cNvPr id="0" name=""/>
        <dsp:cNvSpPr/>
      </dsp:nvSpPr>
      <dsp:spPr>
        <a:xfrm>
          <a:off x="6546418" y="2432018"/>
          <a:ext cx="1574595" cy="1131278"/>
        </a:xfrm>
        <a:prstGeom prst="roundRect">
          <a:avLst>
            <a:gd name="adj" fmla="val 10000"/>
          </a:avLst>
        </a:prstGeom>
        <a:solidFill>
          <a:schemeClr val="bg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rtl="0">
            <a:lnSpc>
              <a:spcPct val="90000"/>
            </a:lnSpc>
            <a:spcBef>
              <a:spcPct val="0"/>
            </a:spcBef>
            <a:spcAft>
              <a:spcPct val="35000"/>
            </a:spcAft>
            <a:buNone/>
          </a:pPr>
          <a:r>
            <a:rPr lang="en-US" sz="1900" kern="1200">
              <a:solidFill>
                <a:srgbClr val="6A7278"/>
              </a:solidFill>
              <a:latin typeface="Georgia"/>
            </a:rPr>
            <a:t>Judging </a:t>
          </a:r>
        </a:p>
        <a:p>
          <a:pPr marL="0" lvl="0" indent="0" algn="ctr" defTabSz="844550">
            <a:lnSpc>
              <a:spcPct val="90000"/>
            </a:lnSpc>
            <a:spcBef>
              <a:spcPct val="0"/>
            </a:spcBef>
            <a:spcAft>
              <a:spcPct val="35000"/>
            </a:spcAft>
            <a:buNone/>
          </a:pPr>
          <a:r>
            <a:rPr lang="en-US" sz="1900" kern="1200">
              <a:solidFill>
                <a:srgbClr val="6A7278"/>
              </a:solidFill>
              <a:latin typeface="Georgia"/>
            </a:rPr>
            <a:t>(J)</a:t>
          </a:r>
        </a:p>
      </dsp:txBody>
      <dsp:txXfrm>
        <a:off x="6579552" y="2465152"/>
        <a:ext cx="1508327" cy="10650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8BB7E7-A473-4B4A-AE26-6251099954AC}">
      <dsp:nvSpPr>
        <dsp:cNvPr id="0" name=""/>
        <dsp:cNvSpPr/>
      </dsp:nvSpPr>
      <dsp:spPr>
        <a:xfrm>
          <a:off x="2005" y="0"/>
          <a:ext cx="1968244" cy="2588944"/>
        </a:xfrm>
        <a:prstGeom prst="roundRect">
          <a:avLst>
            <a:gd name="adj" fmla="val 10000"/>
          </a:avLst>
        </a:prstGeom>
        <a:solidFill>
          <a:srgbClr val="67A478"/>
        </a:solidFill>
        <a:ln>
          <a:noFill/>
        </a:ln>
        <a:effectLst/>
      </dsp:spPr>
      <dsp:style>
        <a:lnRef idx="0">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b="0" kern="1200" dirty="0">
              <a:solidFill>
                <a:schemeClr val="bg1"/>
              </a:solidFill>
              <a:latin typeface="Georgia" panose="02040502050405020303" pitchFamily="18" charset="0"/>
              <a:cs typeface="Calibri Light"/>
            </a:rPr>
            <a:t>Green</a:t>
          </a:r>
        </a:p>
      </dsp:txBody>
      <dsp:txXfrm>
        <a:off x="2005" y="0"/>
        <a:ext cx="1968244" cy="776683"/>
      </dsp:txXfrm>
    </dsp:sp>
    <dsp:sp modelId="{2C2E053A-B380-4239-B465-F9A18D433F72}">
      <dsp:nvSpPr>
        <dsp:cNvPr id="0" name=""/>
        <dsp:cNvSpPr/>
      </dsp:nvSpPr>
      <dsp:spPr>
        <a:xfrm>
          <a:off x="198830" y="776683"/>
          <a:ext cx="1574595" cy="1682813"/>
        </a:xfrm>
        <a:prstGeom prst="roundRect">
          <a:avLst>
            <a:gd name="adj" fmla="val 10000"/>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rtl="0">
            <a:lnSpc>
              <a:spcPct val="90000"/>
            </a:lnSpc>
            <a:spcBef>
              <a:spcPct val="0"/>
            </a:spcBef>
            <a:spcAft>
              <a:spcPct val="35000"/>
            </a:spcAft>
            <a:buNone/>
          </a:pPr>
          <a:r>
            <a:rPr lang="en-US" sz="1800" kern="1200" dirty="0">
              <a:latin typeface="Georgia"/>
            </a:rPr>
            <a:t> </a:t>
          </a:r>
          <a:r>
            <a:rPr lang="en-US" sz="1800" kern="1200" dirty="0">
              <a:solidFill>
                <a:srgbClr val="6A7278"/>
              </a:solidFill>
              <a:latin typeface="Georgia"/>
            </a:rPr>
            <a:t>"Cultivating" People Builders</a:t>
          </a:r>
        </a:p>
      </dsp:txBody>
      <dsp:txXfrm>
        <a:off x="244948" y="822801"/>
        <a:ext cx="1482359" cy="1590577"/>
      </dsp:txXfrm>
    </dsp:sp>
    <dsp:sp modelId="{9EC27BBF-F883-475B-BE66-C33B444B2C4E}">
      <dsp:nvSpPr>
        <dsp:cNvPr id="0" name=""/>
        <dsp:cNvSpPr/>
      </dsp:nvSpPr>
      <dsp:spPr>
        <a:xfrm>
          <a:off x="2117868" y="0"/>
          <a:ext cx="1968244" cy="2588944"/>
        </a:xfrm>
        <a:prstGeom prst="roundRect">
          <a:avLst>
            <a:gd name="adj" fmla="val 10000"/>
          </a:avLst>
        </a:prstGeom>
        <a:solidFill>
          <a:schemeClr val="accent4"/>
        </a:solidFill>
        <a:ln>
          <a:noFill/>
        </a:ln>
        <a:effectLst/>
      </dsp:spPr>
      <dsp:style>
        <a:lnRef idx="0">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rtl="0">
            <a:lnSpc>
              <a:spcPct val="90000"/>
            </a:lnSpc>
            <a:spcBef>
              <a:spcPct val="0"/>
            </a:spcBef>
            <a:spcAft>
              <a:spcPct val="35000"/>
            </a:spcAft>
            <a:buNone/>
          </a:pPr>
          <a:r>
            <a:rPr lang="en-US" sz="3600" kern="1200" dirty="0">
              <a:solidFill>
                <a:schemeClr val="bg1"/>
              </a:solidFill>
              <a:latin typeface="Georgia"/>
            </a:rPr>
            <a:t>Yellow</a:t>
          </a:r>
          <a:r>
            <a:rPr lang="en-US" sz="3600" kern="1200" dirty="0">
              <a:latin typeface="Georgia"/>
            </a:rPr>
            <a:t> </a:t>
          </a:r>
        </a:p>
      </dsp:txBody>
      <dsp:txXfrm>
        <a:off x="2117868" y="0"/>
        <a:ext cx="1968244" cy="776683"/>
      </dsp:txXfrm>
    </dsp:sp>
    <dsp:sp modelId="{F03BB198-D57F-4A61-B8C3-9CAA1B070687}">
      <dsp:nvSpPr>
        <dsp:cNvPr id="0" name=""/>
        <dsp:cNvSpPr/>
      </dsp:nvSpPr>
      <dsp:spPr>
        <a:xfrm>
          <a:off x="2314692" y="776683"/>
          <a:ext cx="1574595" cy="1682813"/>
        </a:xfrm>
        <a:prstGeom prst="roundRect">
          <a:avLst>
            <a:gd name="adj" fmla="val 10000"/>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rtl="0">
            <a:lnSpc>
              <a:spcPct val="90000"/>
            </a:lnSpc>
            <a:spcBef>
              <a:spcPct val="0"/>
            </a:spcBef>
            <a:spcAft>
              <a:spcPct val="35000"/>
            </a:spcAft>
            <a:buNone/>
          </a:pPr>
          <a:r>
            <a:rPr lang="en-US" sz="1800" kern="1200" dirty="0">
              <a:solidFill>
                <a:srgbClr val="6A7278"/>
              </a:solidFill>
              <a:latin typeface="Georgia"/>
            </a:rPr>
            <a:t>"Including" Team Builders</a:t>
          </a:r>
        </a:p>
      </dsp:txBody>
      <dsp:txXfrm>
        <a:off x="2360810" y="822801"/>
        <a:ext cx="1482359" cy="1590577"/>
      </dsp:txXfrm>
    </dsp:sp>
    <dsp:sp modelId="{9845EB92-3CB1-437B-9034-E3A4A4DEC63F}">
      <dsp:nvSpPr>
        <dsp:cNvPr id="0" name=""/>
        <dsp:cNvSpPr/>
      </dsp:nvSpPr>
      <dsp:spPr>
        <a:xfrm>
          <a:off x="4233731" y="0"/>
          <a:ext cx="1968244" cy="2588944"/>
        </a:xfrm>
        <a:prstGeom prst="roundRect">
          <a:avLst>
            <a:gd name="adj" fmla="val 10000"/>
          </a:avLst>
        </a:prstGeom>
        <a:solidFill>
          <a:schemeClr val="accent2"/>
        </a:solidFill>
        <a:ln>
          <a:noFill/>
        </a:ln>
        <a:effectLst/>
      </dsp:spPr>
      <dsp:style>
        <a:lnRef idx="0">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rtl="0">
            <a:lnSpc>
              <a:spcPct val="90000"/>
            </a:lnSpc>
            <a:spcBef>
              <a:spcPct val="0"/>
            </a:spcBef>
            <a:spcAft>
              <a:spcPct val="35000"/>
            </a:spcAft>
            <a:buNone/>
          </a:pPr>
          <a:r>
            <a:rPr lang="en-US" sz="3600" kern="1200" dirty="0">
              <a:solidFill>
                <a:schemeClr val="bg1"/>
              </a:solidFill>
              <a:latin typeface="Georgia"/>
            </a:rPr>
            <a:t>Orange</a:t>
          </a:r>
          <a:endParaRPr lang="en-US" sz="3600" kern="1200" dirty="0">
            <a:solidFill>
              <a:schemeClr val="bg1"/>
            </a:solidFill>
            <a:latin typeface="Calibri Light" panose="020F0302020204030204"/>
            <a:cs typeface="Calibri Light" panose="020F0302020204030204"/>
          </a:endParaRPr>
        </a:p>
      </dsp:txBody>
      <dsp:txXfrm>
        <a:off x="4233731" y="0"/>
        <a:ext cx="1968244" cy="776683"/>
      </dsp:txXfrm>
    </dsp:sp>
    <dsp:sp modelId="{D7591D10-80C3-43AE-B462-861F35A0F025}">
      <dsp:nvSpPr>
        <dsp:cNvPr id="0" name=""/>
        <dsp:cNvSpPr/>
      </dsp:nvSpPr>
      <dsp:spPr>
        <a:xfrm>
          <a:off x="4430555" y="776683"/>
          <a:ext cx="1574595" cy="1682813"/>
        </a:xfrm>
        <a:prstGeom prst="roundRect">
          <a:avLst>
            <a:gd name="adj" fmla="val 10000"/>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rtl="0">
            <a:lnSpc>
              <a:spcPct val="90000"/>
            </a:lnSpc>
            <a:spcBef>
              <a:spcPct val="0"/>
            </a:spcBef>
            <a:spcAft>
              <a:spcPct val="35000"/>
            </a:spcAft>
            <a:buNone/>
          </a:pPr>
          <a:r>
            <a:rPr lang="en-US" sz="1800" kern="1200" dirty="0">
              <a:solidFill>
                <a:srgbClr val="6A7278"/>
              </a:solidFill>
              <a:latin typeface="Georgia"/>
            </a:rPr>
            <a:t>"Directing</a:t>
          </a:r>
          <a:r>
            <a:rPr lang="en-US" sz="1800" kern="1200" dirty="0">
              <a:solidFill>
                <a:srgbClr val="6A7278"/>
              </a:solidFill>
              <a:latin typeface="Georgia"/>
              <a:cs typeface="Calibri Light" panose="020F0302020204030204"/>
            </a:rPr>
            <a:t>" System Builders</a:t>
          </a:r>
          <a:endParaRPr lang="en-US" sz="1800" kern="1200" dirty="0">
            <a:solidFill>
              <a:srgbClr val="6A7278"/>
            </a:solidFill>
            <a:latin typeface="Georgia"/>
          </a:endParaRPr>
        </a:p>
      </dsp:txBody>
      <dsp:txXfrm>
        <a:off x="4476673" y="822801"/>
        <a:ext cx="1482359" cy="1590577"/>
      </dsp:txXfrm>
    </dsp:sp>
    <dsp:sp modelId="{B42BDFCE-DB32-47EA-B08B-C18F70F371D2}">
      <dsp:nvSpPr>
        <dsp:cNvPr id="0" name=""/>
        <dsp:cNvSpPr/>
      </dsp:nvSpPr>
      <dsp:spPr>
        <a:xfrm>
          <a:off x="6349593" y="0"/>
          <a:ext cx="1968244" cy="2588944"/>
        </a:xfrm>
        <a:prstGeom prst="roundRect">
          <a:avLst>
            <a:gd name="adj" fmla="val 10000"/>
          </a:avLst>
        </a:prstGeom>
        <a:solidFill>
          <a:srgbClr val="51AEB3"/>
        </a:solidFill>
        <a:ln>
          <a:noFill/>
        </a:ln>
        <a:effectLst/>
      </dsp:spPr>
      <dsp:style>
        <a:lnRef idx="0">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solidFill>
                <a:schemeClr val="bg1"/>
              </a:solidFill>
              <a:latin typeface="Georgia"/>
            </a:rPr>
            <a:t>Blue</a:t>
          </a:r>
        </a:p>
      </dsp:txBody>
      <dsp:txXfrm>
        <a:off x="6349593" y="0"/>
        <a:ext cx="1968244" cy="776683"/>
      </dsp:txXfrm>
    </dsp:sp>
    <dsp:sp modelId="{FF999915-CD19-4841-ADBC-0C1996F23599}">
      <dsp:nvSpPr>
        <dsp:cNvPr id="0" name=""/>
        <dsp:cNvSpPr/>
      </dsp:nvSpPr>
      <dsp:spPr>
        <a:xfrm>
          <a:off x="6546418" y="776683"/>
          <a:ext cx="1574595" cy="1682813"/>
        </a:xfrm>
        <a:prstGeom prst="roundRect">
          <a:avLst>
            <a:gd name="adj" fmla="val 10000"/>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rtl="0">
            <a:lnSpc>
              <a:spcPct val="90000"/>
            </a:lnSpc>
            <a:spcBef>
              <a:spcPct val="0"/>
            </a:spcBef>
            <a:spcAft>
              <a:spcPct val="35000"/>
            </a:spcAft>
            <a:buNone/>
          </a:pPr>
          <a:r>
            <a:rPr lang="en-US" sz="1800" kern="1200" dirty="0">
              <a:solidFill>
                <a:srgbClr val="6A7278"/>
              </a:solidFill>
              <a:latin typeface="Georgia"/>
            </a:rPr>
            <a:t>"Visioning" Idea Builders</a:t>
          </a:r>
        </a:p>
      </dsp:txBody>
      <dsp:txXfrm>
        <a:off x="6592536" y="822801"/>
        <a:ext cx="1482359" cy="1590577"/>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90C4FE7-1012-9242-BD37-850A8FA790C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E8ADC06-85FD-0E46-8BC9-71D54B0DB83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BFF8075-15A9-9142-858E-40AD3F9FDF81}" type="datetimeFigureOut">
              <a:rPr lang="en-US" smtClean="0"/>
              <a:t>9/9/2021</a:t>
            </a:fld>
            <a:endParaRPr lang="en-US"/>
          </a:p>
        </p:txBody>
      </p:sp>
      <p:sp>
        <p:nvSpPr>
          <p:cNvPr id="4" name="Footer Placeholder 3">
            <a:extLst>
              <a:ext uri="{FF2B5EF4-FFF2-40B4-BE49-F238E27FC236}">
                <a16:creationId xmlns:a16="http://schemas.microsoft.com/office/drawing/2014/main" id="{3F550DBA-7553-1848-81D8-BC40AE61DB4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D6CD59C-EFA0-A74D-90F2-33D0DD3CB38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C0E874A-46F9-6C4B-B2EE-6F499D6A8911}" type="slidenum">
              <a:rPr lang="en-US" smtClean="0"/>
              <a:t>‹#›</a:t>
            </a:fld>
            <a:endParaRPr lang="en-US"/>
          </a:p>
        </p:txBody>
      </p:sp>
    </p:spTree>
    <p:extLst>
      <p:ext uri="{BB962C8B-B14F-4D97-AF65-F5344CB8AC3E}">
        <p14:creationId xmlns:p14="http://schemas.microsoft.com/office/powerpoint/2010/main" val="522366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11B9C7-83AA-4953-9AA2-D5817B86C500}" type="datetimeFigureOut">
              <a:rPr lang="en-US" smtClean="0"/>
              <a:t>9/9/2021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8CC44A-F6C6-4EE8-BA41-5D57D00742E9}" type="slidenum">
              <a:rPr lang="en-US" smtClean="0"/>
              <a:t>‹#›</a:t>
            </a:fld>
            <a:endParaRPr lang="en-US" dirty="0"/>
          </a:p>
        </p:txBody>
      </p:sp>
    </p:spTree>
    <p:extLst>
      <p:ext uri="{BB962C8B-B14F-4D97-AF65-F5344CB8AC3E}">
        <p14:creationId xmlns:p14="http://schemas.microsoft.com/office/powerpoint/2010/main" val="3758741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CC44A-F6C6-4EE8-BA41-5D57D00742E9}" type="slidenum">
              <a:rPr lang="en-US" smtClean="0"/>
              <a:t>2</a:t>
            </a:fld>
            <a:endParaRPr lang="en-US" dirty="0"/>
          </a:p>
        </p:txBody>
      </p:sp>
    </p:spTree>
    <p:extLst>
      <p:ext uri="{BB962C8B-B14F-4D97-AF65-F5344CB8AC3E}">
        <p14:creationId xmlns:p14="http://schemas.microsoft.com/office/powerpoint/2010/main" val="7985402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CC44A-F6C6-4EE8-BA41-5D57D00742E9}" type="slidenum">
              <a:rPr lang="en-US" smtClean="0"/>
              <a:t>11</a:t>
            </a:fld>
            <a:endParaRPr lang="en-US" dirty="0"/>
          </a:p>
        </p:txBody>
      </p:sp>
    </p:spTree>
    <p:extLst>
      <p:ext uri="{BB962C8B-B14F-4D97-AF65-F5344CB8AC3E}">
        <p14:creationId xmlns:p14="http://schemas.microsoft.com/office/powerpoint/2010/main" val="29888098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CC44A-F6C6-4EE8-BA41-5D57D00742E9}" type="slidenum">
              <a:rPr lang="en-US" smtClean="0"/>
              <a:t>12</a:t>
            </a:fld>
            <a:endParaRPr lang="en-US" dirty="0"/>
          </a:p>
        </p:txBody>
      </p:sp>
    </p:spTree>
    <p:extLst>
      <p:ext uri="{BB962C8B-B14F-4D97-AF65-F5344CB8AC3E}">
        <p14:creationId xmlns:p14="http://schemas.microsoft.com/office/powerpoint/2010/main" val="21512538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CC44A-F6C6-4EE8-BA41-5D57D00742E9}" type="slidenum">
              <a:rPr lang="en-US" smtClean="0"/>
              <a:t>13</a:t>
            </a:fld>
            <a:endParaRPr lang="en-US" dirty="0"/>
          </a:p>
        </p:txBody>
      </p:sp>
    </p:spTree>
    <p:extLst>
      <p:ext uri="{BB962C8B-B14F-4D97-AF65-F5344CB8AC3E}">
        <p14:creationId xmlns:p14="http://schemas.microsoft.com/office/powerpoint/2010/main" val="30324333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CC44A-F6C6-4EE8-BA41-5D57D00742E9}" type="slidenum">
              <a:rPr lang="en-US" smtClean="0"/>
              <a:t>14</a:t>
            </a:fld>
            <a:endParaRPr lang="en-US" dirty="0"/>
          </a:p>
        </p:txBody>
      </p:sp>
    </p:spTree>
    <p:extLst>
      <p:ext uri="{BB962C8B-B14F-4D97-AF65-F5344CB8AC3E}">
        <p14:creationId xmlns:p14="http://schemas.microsoft.com/office/powerpoint/2010/main" val="34287092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CC44A-F6C6-4EE8-BA41-5D57D00742E9}" type="slidenum">
              <a:rPr lang="en-US" smtClean="0"/>
              <a:t>15</a:t>
            </a:fld>
            <a:endParaRPr lang="en-US" dirty="0"/>
          </a:p>
        </p:txBody>
      </p:sp>
    </p:spTree>
    <p:extLst>
      <p:ext uri="{BB962C8B-B14F-4D97-AF65-F5344CB8AC3E}">
        <p14:creationId xmlns:p14="http://schemas.microsoft.com/office/powerpoint/2010/main" val="13976983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CC44A-F6C6-4EE8-BA41-5D57D00742E9}" type="slidenum">
              <a:rPr lang="en-US" smtClean="0"/>
              <a:t>16</a:t>
            </a:fld>
            <a:endParaRPr lang="en-US" dirty="0"/>
          </a:p>
        </p:txBody>
      </p:sp>
    </p:spTree>
    <p:extLst>
      <p:ext uri="{BB962C8B-B14F-4D97-AF65-F5344CB8AC3E}">
        <p14:creationId xmlns:p14="http://schemas.microsoft.com/office/powerpoint/2010/main" val="7157576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CC44A-F6C6-4EE8-BA41-5D57D00742E9}" type="slidenum">
              <a:rPr lang="en-US" smtClean="0"/>
              <a:t>17</a:t>
            </a:fld>
            <a:endParaRPr lang="en-US" dirty="0"/>
          </a:p>
        </p:txBody>
      </p:sp>
    </p:spTree>
    <p:extLst>
      <p:ext uri="{BB962C8B-B14F-4D97-AF65-F5344CB8AC3E}">
        <p14:creationId xmlns:p14="http://schemas.microsoft.com/office/powerpoint/2010/main" val="14275211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CC44A-F6C6-4EE8-BA41-5D57D00742E9}" type="slidenum">
              <a:rPr lang="en-US" smtClean="0"/>
              <a:t>18</a:t>
            </a:fld>
            <a:endParaRPr lang="en-US" dirty="0"/>
          </a:p>
        </p:txBody>
      </p:sp>
    </p:spTree>
    <p:extLst>
      <p:ext uri="{BB962C8B-B14F-4D97-AF65-F5344CB8AC3E}">
        <p14:creationId xmlns:p14="http://schemas.microsoft.com/office/powerpoint/2010/main" val="23035901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CC44A-F6C6-4EE8-BA41-5D57D00742E9}" type="slidenum">
              <a:rPr lang="en-US" smtClean="0"/>
              <a:t>19</a:t>
            </a:fld>
            <a:endParaRPr lang="en-US" dirty="0"/>
          </a:p>
        </p:txBody>
      </p:sp>
    </p:spTree>
    <p:extLst>
      <p:ext uri="{BB962C8B-B14F-4D97-AF65-F5344CB8AC3E}">
        <p14:creationId xmlns:p14="http://schemas.microsoft.com/office/powerpoint/2010/main" val="41156131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CC44A-F6C6-4EE8-BA41-5D57D00742E9}" type="slidenum">
              <a:rPr lang="en-US" smtClean="0"/>
              <a:t>20</a:t>
            </a:fld>
            <a:endParaRPr lang="en-US" dirty="0"/>
          </a:p>
        </p:txBody>
      </p:sp>
    </p:spTree>
    <p:extLst>
      <p:ext uri="{BB962C8B-B14F-4D97-AF65-F5344CB8AC3E}">
        <p14:creationId xmlns:p14="http://schemas.microsoft.com/office/powerpoint/2010/main" val="20494085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CC44A-F6C6-4EE8-BA41-5D57D00742E9}" type="slidenum">
              <a:rPr lang="en-US" smtClean="0"/>
              <a:t>3</a:t>
            </a:fld>
            <a:endParaRPr lang="en-US" dirty="0"/>
          </a:p>
        </p:txBody>
      </p:sp>
    </p:spTree>
    <p:extLst>
      <p:ext uri="{BB962C8B-B14F-4D97-AF65-F5344CB8AC3E}">
        <p14:creationId xmlns:p14="http://schemas.microsoft.com/office/powerpoint/2010/main" val="23193605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CC44A-F6C6-4EE8-BA41-5D57D00742E9}" type="slidenum">
              <a:rPr lang="en-US" smtClean="0"/>
              <a:t>4</a:t>
            </a:fld>
            <a:endParaRPr lang="en-US" dirty="0"/>
          </a:p>
        </p:txBody>
      </p:sp>
    </p:spTree>
    <p:extLst>
      <p:ext uri="{BB962C8B-B14F-4D97-AF65-F5344CB8AC3E}">
        <p14:creationId xmlns:p14="http://schemas.microsoft.com/office/powerpoint/2010/main" val="24623599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CC44A-F6C6-4EE8-BA41-5D57D00742E9}" type="slidenum">
              <a:rPr lang="en-US" smtClean="0"/>
              <a:t>5</a:t>
            </a:fld>
            <a:endParaRPr lang="en-US" dirty="0"/>
          </a:p>
        </p:txBody>
      </p:sp>
    </p:spTree>
    <p:extLst>
      <p:ext uri="{BB962C8B-B14F-4D97-AF65-F5344CB8AC3E}">
        <p14:creationId xmlns:p14="http://schemas.microsoft.com/office/powerpoint/2010/main" val="25655721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CC44A-F6C6-4EE8-BA41-5D57D00742E9}" type="slidenum">
              <a:rPr lang="en-US" smtClean="0"/>
              <a:t>6</a:t>
            </a:fld>
            <a:endParaRPr lang="en-US" dirty="0"/>
          </a:p>
        </p:txBody>
      </p:sp>
    </p:spTree>
    <p:extLst>
      <p:ext uri="{BB962C8B-B14F-4D97-AF65-F5344CB8AC3E}">
        <p14:creationId xmlns:p14="http://schemas.microsoft.com/office/powerpoint/2010/main" val="26248537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CC44A-F6C6-4EE8-BA41-5D57D00742E9}" type="slidenum">
              <a:rPr lang="en-US" smtClean="0"/>
              <a:t>7</a:t>
            </a:fld>
            <a:endParaRPr lang="en-US" dirty="0"/>
          </a:p>
        </p:txBody>
      </p:sp>
    </p:spTree>
    <p:extLst>
      <p:ext uri="{BB962C8B-B14F-4D97-AF65-F5344CB8AC3E}">
        <p14:creationId xmlns:p14="http://schemas.microsoft.com/office/powerpoint/2010/main" val="140977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CC44A-F6C6-4EE8-BA41-5D57D00742E9}" type="slidenum">
              <a:rPr lang="en-US" smtClean="0"/>
              <a:t>8</a:t>
            </a:fld>
            <a:endParaRPr lang="en-US" dirty="0"/>
          </a:p>
        </p:txBody>
      </p:sp>
    </p:spTree>
    <p:extLst>
      <p:ext uri="{BB962C8B-B14F-4D97-AF65-F5344CB8AC3E}">
        <p14:creationId xmlns:p14="http://schemas.microsoft.com/office/powerpoint/2010/main" val="18683273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CC44A-F6C6-4EE8-BA41-5D57D00742E9}" type="slidenum">
              <a:rPr lang="en-US" smtClean="0"/>
              <a:t>9</a:t>
            </a:fld>
            <a:endParaRPr lang="en-US" dirty="0"/>
          </a:p>
        </p:txBody>
      </p:sp>
    </p:spTree>
    <p:extLst>
      <p:ext uri="{BB962C8B-B14F-4D97-AF65-F5344CB8AC3E}">
        <p14:creationId xmlns:p14="http://schemas.microsoft.com/office/powerpoint/2010/main" val="27596986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CC44A-F6C6-4EE8-BA41-5D57D00742E9}" type="slidenum">
              <a:rPr lang="en-US" smtClean="0"/>
              <a:t>10</a:t>
            </a:fld>
            <a:endParaRPr lang="en-US" dirty="0"/>
          </a:p>
        </p:txBody>
      </p:sp>
    </p:spTree>
    <p:extLst>
      <p:ext uri="{BB962C8B-B14F-4D97-AF65-F5344CB8AC3E}">
        <p14:creationId xmlns:p14="http://schemas.microsoft.com/office/powerpoint/2010/main" val="28099527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25" name="Picture Placeholder 35">
            <a:extLst>
              <a:ext uri="{FF2B5EF4-FFF2-40B4-BE49-F238E27FC236}">
                <a16:creationId xmlns:a16="http://schemas.microsoft.com/office/drawing/2014/main" id="{BE0208B1-265D-3F4E-B18E-33538948FDB6}"/>
              </a:ext>
            </a:extLst>
          </p:cNvPr>
          <p:cNvSpPr>
            <a:spLocks noGrp="1"/>
          </p:cNvSpPr>
          <p:nvPr>
            <p:ph type="pic" sz="quarter" idx="14"/>
          </p:nvPr>
        </p:nvSpPr>
        <p:spPr>
          <a:xfrm>
            <a:off x="6276975" y="0"/>
            <a:ext cx="5915025" cy="6870700"/>
          </a:xfrm>
        </p:spPr>
        <p:txBody>
          <a:bodyPr/>
          <a:lstStyle/>
          <a:p>
            <a:endParaRPr lang="en-US" dirty="0"/>
          </a:p>
        </p:txBody>
      </p:sp>
      <p:sp>
        <p:nvSpPr>
          <p:cNvPr id="26" name="Picture Placeholder 37">
            <a:extLst>
              <a:ext uri="{FF2B5EF4-FFF2-40B4-BE49-F238E27FC236}">
                <a16:creationId xmlns:a16="http://schemas.microsoft.com/office/drawing/2014/main" id="{FD9A1EF5-E5D1-4646-9575-4E97313BF9FF}"/>
              </a:ext>
            </a:extLst>
          </p:cNvPr>
          <p:cNvSpPr>
            <a:spLocks noGrp="1"/>
          </p:cNvSpPr>
          <p:nvPr>
            <p:ph type="pic" sz="quarter" idx="15"/>
          </p:nvPr>
        </p:nvSpPr>
        <p:spPr>
          <a:xfrm>
            <a:off x="6276975" y="3005138"/>
            <a:ext cx="1916113" cy="1916112"/>
          </a:xfrm>
        </p:spPr>
        <p:txBody>
          <a:bodyPr/>
          <a:lstStyle/>
          <a:p>
            <a:endParaRPr lang="en-US"/>
          </a:p>
        </p:txBody>
      </p:sp>
      <p:pic>
        <p:nvPicPr>
          <p:cNvPr id="8" name="Picture 7" descr="A picture containing man, black, photo, player&#10;&#10;Description automatically generated">
            <a:extLst>
              <a:ext uri="{FF2B5EF4-FFF2-40B4-BE49-F238E27FC236}">
                <a16:creationId xmlns:a16="http://schemas.microsoft.com/office/drawing/2014/main" id="{EB6A4905-E47A-6E44-BC98-5044A29301C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6218" y="-184222"/>
            <a:ext cx="6625078" cy="4147127"/>
          </a:xfrm>
          <a:prstGeom prst="rect">
            <a:avLst/>
          </a:prstGeom>
        </p:spPr>
      </p:pic>
      <p:sp>
        <p:nvSpPr>
          <p:cNvPr id="24" name="Picture Placeholder 33">
            <a:extLst>
              <a:ext uri="{FF2B5EF4-FFF2-40B4-BE49-F238E27FC236}">
                <a16:creationId xmlns:a16="http://schemas.microsoft.com/office/drawing/2014/main" id="{5C3C042C-6AE2-C14A-B902-D2F6A5AB0CF0}"/>
              </a:ext>
            </a:extLst>
          </p:cNvPr>
          <p:cNvSpPr>
            <a:spLocks noGrp="1"/>
          </p:cNvSpPr>
          <p:nvPr>
            <p:ph type="pic" sz="quarter" idx="13"/>
          </p:nvPr>
        </p:nvSpPr>
        <p:spPr>
          <a:xfrm>
            <a:off x="3271838" y="0"/>
            <a:ext cx="3005137" cy="3005138"/>
          </a:xfrm>
        </p:spPr>
        <p:txBody>
          <a:bodyPr/>
          <a:lstStyle/>
          <a:p>
            <a:endParaRPr lang="en-US" dirty="0"/>
          </a:p>
        </p:txBody>
      </p:sp>
      <p:sp>
        <p:nvSpPr>
          <p:cNvPr id="12" name="Text Placeholder 11">
            <a:extLst>
              <a:ext uri="{FF2B5EF4-FFF2-40B4-BE49-F238E27FC236}">
                <a16:creationId xmlns:a16="http://schemas.microsoft.com/office/drawing/2014/main" id="{5D9C3BB4-0211-4C4B-B527-8E4D6EF1F9B4}"/>
              </a:ext>
            </a:extLst>
          </p:cNvPr>
          <p:cNvSpPr>
            <a:spLocks noGrp="1"/>
          </p:cNvSpPr>
          <p:nvPr>
            <p:ph type="body" sz="quarter" idx="11"/>
          </p:nvPr>
        </p:nvSpPr>
        <p:spPr>
          <a:xfrm>
            <a:off x="577607" y="4235187"/>
            <a:ext cx="5337703" cy="1372283"/>
          </a:xfrm>
        </p:spPr>
        <p:txBody>
          <a:bodyPr>
            <a:normAutofit/>
          </a:bodyPr>
          <a:lstStyle>
            <a:lvl1pPr marL="0" indent="0">
              <a:buNone/>
              <a:defRPr sz="4400" b="1">
                <a:solidFill>
                  <a:srgbClr val="244D60"/>
                </a:solidFill>
              </a:defRPr>
            </a:lvl1pPr>
          </a:lstStyle>
          <a:p>
            <a:pPr lvl="0"/>
            <a:endParaRPr lang="en-US" dirty="0"/>
          </a:p>
        </p:txBody>
      </p:sp>
    </p:spTree>
    <p:extLst>
      <p:ext uri="{BB962C8B-B14F-4D97-AF65-F5344CB8AC3E}">
        <p14:creationId xmlns:p14="http://schemas.microsoft.com/office/powerpoint/2010/main" val="1679163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Gre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A75B708-B6E6-D84F-B80D-64C2EBC50B01}"/>
              </a:ext>
            </a:extLst>
          </p:cNvPr>
          <p:cNvSpPr/>
          <p:nvPr userDrawn="1"/>
        </p:nvSpPr>
        <p:spPr>
          <a:xfrm>
            <a:off x="0" y="0"/>
            <a:ext cx="9029700" cy="6858000"/>
          </a:xfrm>
          <a:prstGeom prst="rect">
            <a:avLst/>
          </a:prstGeom>
          <a:solidFill>
            <a:srgbClr val="53585D"/>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man, black, photo, player&#10;&#10;Description automatically generated">
            <a:extLst>
              <a:ext uri="{FF2B5EF4-FFF2-40B4-BE49-F238E27FC236}">
                <a16:creationId xmlns:a16="http://schemas.microsoft.com/office/drawing/2014/main" id="{66C45073-E5F9-FD49-834C-5AB98672CB4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413000" y="0"/>
            <a:ext cx="9779000" cy="6121400"/>
          </a:xfrm>
          <a:prstGeom prst="rect">
            <a:avLst/>
          </a:prstGeom>
        </p:spPr>
      </p:pic>
      <p:pic>
        <p:nvPicPr>
          <p:cNvPr id="16" name="Picture 15">
            <a:extLst>
              <a:ext uri="{FF2B5EF4-FFF2-40B4-BE49-F238E27FC236}">
                <a16:creationId xmlns:a16="http://schemas.microsoft.com/office/drawing/2014/main" id="{15655B2F-D905-674A-864A-05066740707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66142" y="5993792"/>
            <a:ext cx="2138508" cy="556958"/>
          </a:xfrm>
          <a:prstGeom prst="rect">
            <a:avLst/>
          </a:prstGeom>
        </p:spPr>
      </p:pic>
      <p:sp>
        <p:nvSpPr>
          <p:cNvPr id="17" name="Text Placeholder 11">
            <a:extLst>
              <a:ext uri="{FF2B5EF4-FFF2-40B4-BE49-F238E27FC236}">
                <a16:creationId xmlns:a16="http://schemas.microsoft.com/office/drawing/2014/main" id="{7F51F50F-2536-724B-8DB7-CB0E696E42FA}"/>
              </a:ext>
            </a:extLst>
          </p:cNvPr>
          <p:cNvSpPr>
            <a:spLocks noGrp="1"/>
          </p:cNvSpPr>
          <p:nvPr>
            <p:ph type="body" sz="quarter" idx="11"/>
          </p:nvPr>
        </p:nvSpPr>
        <p:spPr>
          <a:xfrm>
            <a:off x="577607" y="4145660"/>
            <a:ext cx="5337703" cy="1372283"/>
          </a:xfrm>
        </p:spPr>
        <p:txBody>
          <a:bodyPr>
            <a:normAutofit/>
          </a:bodyPr>
          <a:lstStyle>
            <a:lvl1pPr marL="0" indent="0">
              <a:buNone/>
              <a:defRPr sz="4400" b="1">
                <a:solidFill>
                  <a:schemeClr val="bg1"/>
                </a:solidFill>
              </a:defRPr>
            </a:lvl1pPr>
          </a:lstStyle>
          <a:p>
            <a:pPr lvl="0"/>
            <a:endParaRPr lang="en-US" dirty="0"/>
          </a:p>
        </p:txBody>
      </p:sp>
      <p:sp>
        <p:nvSpPr>
          <p:cNvPr id="18" name="Text Placeholder 13">
            <a:extLst>
              <a:ext uri="{FF2B5EF4-FFF2-40B4-BE49-F238E27FC236}">
                <a16:creationId xmlns:a16="http://schemas.microsoft.com/office/drawing/2014/main" id="{0E5C2E71-44AF-094E-B24B-6F88BE3C4BB4}"/>
              </a:ext>
            </a:extLst>
          </p:cNvPr>
          <p:cNvSpPr>
            <a:spLocks noGrp="1"/>
          </p:cNvSpPr>
          <p:nvPr>
            <p:ph type="body" sz="quarter" idx="12"/>
          </p:nvPr>
        </p:nvSpPr>
        <p:spPr>
          <a:xfrm>
            <a:off x="577607" y="5517944"/>
            <a:ext cx="5337703" cy="717550"/>
          </a:xfrm>
        </p:spPr>
        <p:txBody>
          <a:bodyPr/>
          <a:lstStyle>
            <a:lvl1pPr marL="0" indent="0">
              <a:buNone/>
              <a:defRPr>
                <a:solidFill>
                  <a:srgbClr val="5595AC"/>
                </a:solidFill>
              </a:defRPr>
            </a:lvl1pPr>
          </a:lstStyle>
          <a:p>
            <a:pPr lvl="0"/>
            <a:endParaRPr lang="en-US" dirty="0"/>
          </a:p>
        </p:txBody>
      </p:sp>
    </p:spTree>
    <p:extLst>
      <p:ext uri="{BB962C8B-B14F-4D97-AF65-F5344CB8AC3E}">
        <p14:creationId xmlns:p14="http://schemas.microsoft.com/office/powerpoint/2010/main" val="1435954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ighlight and Conten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038EEC9-4E56-AD43-9ABD-0EF7C06118A3}"/>
              </a:ext>
            </a:extLst>
          </p:cNvPr>
          <p:cNvSpPr>
            <a:spLocks noGrp="1"/>
          </p:cNvSpPr>
          <p:nvPr>
            <p:ph type="sldNum" sz="quarter" idx="10"/>
          </p:nvPr>
        </p:nvSpPr>
        <p:spPr/>
        <p:txBody>
          <a:bodyPr/>
          <a:lstStyle/>
          <a:p>
            <a:fld id="{170862A5-B9BF-49AD-B48A-0A94CACC0B01}" type="slidenum">
              <a:rPr lang="en-US" smtClean="0"/>
              <a:t>‹#›</a:t>
            </a:fld>
            <a:endParaRPr lang="en-US" dirty="0"/>
          </a:p>
        </p:txBody>
      </p:sp>
      <p:sp>
        <p:nvSpPr>
          <p:cNvPr id="7" name="Title Placeholder 1">
            <a:extLst>
              <a:ext uri="{FF2B5EF4-FFF2-40B4-BE49-F238E27FC236}">
                <a16:creationId xmlns:a16="http://schemas.microsoft.com/office/drawing/2014/main" id="{A864187F-0EF2-F04A-B5CB-FB635B8737A6}"/>
              </a:ext>
            </a:extLst>
          </p:cNvPr>
          <p:cNvSpPr>
            <a:spLocks noGrp="1"/>
          </p:cNvSpPr>
          <p:nvPr>
            <p:ph type="title"/>
          </p:nvPr>
        </p:nvSpPr>
        <p:spPr>
          <a:xfrm>
            <a:off x="838200" y="365125"/>
            <a:ext cx="10515600" cy="570057"/>
          </a:xfrm>
          <a:prstGeom prst="rect">
            <a:avLst/>
          </a:prstGeom>
        </p:spPr>
        <p:txBody>
          <a:bodyPr vert="horz" lIns="91440" tIns="45720" rIns="91440" bIns="45720" rtlCol="0" anchor="ctr">
            <a:normAutofit/>
          </a:bodyPr>
          <a:lstStyle>
            <a:lvl1pPr>
              <a:defRPr spc="200" baseline="0"/>
            </a:lvl1pPr>
          </a:lstStyle>
          <a:p>
            <a:endParaRPr lang="en-US" dirty="0"/>
          </a:p>
        </p:txBody>
      </p:sp>
      <p:sp>
        <p:nvSpPr>
          <p:cNvPr id="8" name="Text Placeholder 2">
            <a:extLst>
              <a:ext uri="{FF2B5EF4-FFF2-40B4-BE49-F238E27FC236}">
                <a16:creationId xmlns:a16="http://schemas.microsoft.com/office/drawing/2014/main" id="{442F5FE6-3095-084A-83B6-986F6A3E47D6}"/>
              </a:ext>
            </a:extLst>
          </p:cNvPr>
          <p:cNvSpPr>
            <a:spLocks noGrp="1"/>
          </p:cNvSpPr>
          <p:nvPr>
            <p:ph idx="1" hasCustomPrompt="1"/>
          </p:nvPr>
        </p:nvSpPr>
        <p:spPr>
          <a:xfrm>
            <a:off x="824846" y="1147023"/>
            <a:ext cx="4346378" cy="4726651"/>
          </a:xfrm>
          <a:prstGeom prst="rect">
            <a:avLst/>
          </a:prstGeom>
        </p:spPr>
        <p:txBody>
          <a:bodyPr vert="horz" lIns="91440" tIns="45720" rIns="91440" bIns="45720" rtlCol="0">
            <a:normAutofit/>
          </a:bodyPr>
          <a:lstStyle>
            <a:lvl1pPr marL="0" indent="0">
              <a:lnSpc>
                <a:spcPct val="100000"/>
              </a:lnSpc>
              <a:buNone/>
              <a:defRPr/>
            </a:lvl1pPr>
            <a:lvl2pPr marL="457200" indent="0">
              <a:buNone/>
              <a:defRPr/>
            </a:lvl2pPr>
          </a:lstStyle>
          <a:p>
            <a:pPr lvl="0"/>
            <a:r>
              <a:rPr lang="en-US" dirty="0"/>
              <a:t>Click to edit Master text styles</a:t>
            </a:r>
          </a:p>
        </p:txBody>
      </p:sp>
      <p:sp>
        <p:nvSpPr>
          <p:cNvPr id="9" name="Text Placeholder 2">
            <a:extLst>
              <a:ext uri="{FF2B5EF4-FFF2-40B4-BE49-F238E27FC236}">
                <a16:creationId xmlns:a16="http://schemas.microsoft.com/office/drawing/2014/main" id="{122C73DE-2B98-1E43-9745-F92A04E47B3F}"/>
              </a:ext>
            </a:extLst>
          </p:cNvPr>
          <p:cNvSpPr>
            <a:spLocks noGrp="1"/>
          </p:cNvSpPr>
          <p:nvPr>
            <p:ph idx="11" hasCustomPrompt="1"/>
          </p:nvPr>
        </p:nvSpPr>
        <p:spPr>
          <a:xfrm>
            <a:off x="5728136" y="1147023"/>
            <a:ext cx="5625663" cy="4726650"/>
          </a:xfrm>
          <a:prstGeom prst="rect">
            <a:avLst/>
          </a:prstGeom>
        </p:spPr>
        <p:txBody>
          <a:bodyPr vert="horz" lIns="91440" tIns="45720" rIns="91440" bIns="45720" rtlCol="0">
            <a:normAutofit/>
          </a:bodyPr>
          <a:lstStyle>
            <a:lvl1pPr marL="0" indent="0">
              <a:lnSpc>
                <a:spcPct val="120000"/>
              </a:lnSpc>
              <a:buFont typeface="Arial" panose="020B0604020202020204" pitchFamily="34" charset="0"/>
              <a:buNone/>
              <a:defRPr sz="1600">
                <a:solidFill>
                  <a:srgbClr val="6A7278"/>
                </a:solidFill>
              </a:defRPr>
            </a:lvl1pPr>
            <a:lvl2pPr>
              <a:defRPr sz="1800">
                <a:solidFill>
                  <a:srgbClr val="6A7278"/>
                </a:solidFill>
              </a:defRPr>
            </a:lvl2pPr>
            <a:lvl3pPr>
              <a:defRPr sz="1800">
                <a:solidFill>
                  <a:srgbClr val="6A7278"/>
                </a:solidFill>
              </a:defRPr>
            </a:lvl3pPr>
            <a:lvl4pPr>
              <a:defRPr sz="1800">
                <a:solidFill>
                  <a:srgbClr val="6A7278"/>
                </a:solidFill>
              </a:defRPr>
            </a:lvl4pPr>
            <a:lvl5pPr>
              <a:defRPr sz="1800">
                <a:solidFill>
                  <a:srgbClr val="6A7278"/>
                </a:solidFill>
              </a:defRPr>
            </a:lvl5pPr>
          </a:lstStyle>
          <a:p>
            <a:pPr lvl="0"/>
            <a:r>
              <a:rPr lang="en-US" dirty="0"/>
              <a:t>Click to edit Master text styles</a:t>
            </a:r>
          </a:p>
          <a:p>
            <a:pPr lvl="0"/>
            <a:endParaRPr lang="en-US" dirty="0"/>
          </a:p>
        </p:txBody>
      </p:sp>
    </p:spTree>
    <p:extLst>
      <p:ext uri="{BB962C8B-B14F-4D97-AF65-F5344CB8AC3E}">
        <p14:creationId xmlns:p14="http://schemas.microsoft.com/office/powerpoint/2010/main" val="800665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and Photo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782256-558B-D947-AACE-DEF18FE727EA}"/>
              </a:ext>
            </a:extLst>
          </p:cNvPr>
          <p:cNvSpPr>
            <a:spLocks noGrp="1"/>
          </p:cNvSpPr>
          <p:nvPr>
            <p:ph type="sldNum" sz="quarter" idx="10"/>
          </p:nvPr>
        </p:nvSpPr>
        <p:spPr/>
        <p:txBody>
          <a:bodyPr/>
          <a:lstStyle/>
          <a:p>
            <a:fld id="{170862A5-B9BF-49AD-B48A-0A94CACC0B01}" type="slidenum">
              <a:rPr lang="en-US" smtClean="0"/>
              <a:pPr/>
              <a:t>‹#›</a:t>
            </a:fld>
            <a:endParaRPr lang="en-US" dirty="0"/>
          </a:p>
        </p:txBody>
      </p:sp>
      <p:sp>
        <p:nvSpPr>
          <p:cNvPr id="14" name="Title Placeholder 1">
            <a:extLst>
              <a:ext uri="{FF2B5EF4-FFF2-40B4-BE49-F238E27FC236}">
                <a16:creationId xmlns:a16="http://schemas.microsoft.com/office/drawing/2014/main" id="{10539CC7-9E28-BF49-94BA-958B534D5413}"/>
              </a:ext>
            </a:extLst>
          </p:cNvPr>
          <p:cNvSpPr>
            <a:spLocks noGrp="1"/>
          </p:cNvSpPr>
          <p:nvPr>
            <p:ph type="title"/>
          </p:nvPr>
        </p:nvSpPr>
        <p:spPr>
          <a:xfrm>
            <a:off x="838200" y="365125"/>
            <a:ext cx="5741275" cy="570057"/>
          </a:xfrm>
          <a:prstGeom prst="rect">
            <a:avLst/>
          </a:prstGeom>
        </p:spPr>
        <p:txBody>
          <a:bodyPr vert="horz" lIns="91440" tIns="45720" rIns="91440" bIns="45720" rtlCol="0" anchor="ctr">
            <a:normAutofit/>
          </a:bodyPr>
          <a:lstStyle>
            <a:lvl1pPr>
              <a:defRPr spc="200" baseline="0"/>
            </a:lvl1pPr>
          </a:lstStyle>
          <a:p>
            <a:endParaRPr lang="en-US" dirty="0"/>
          </a:p>
        </p:txBody>
      </p:sp>
      <p:sp>
        <p:nvSpPr>
          <p:cNvPr id="15" name="Text Placeholder 4">
            <a:extLst>
              <a:ext uri="{FF2B5EF4-FFF2-40B4-BE49-F238E27FC236}">
                <a16:creationId xmlns:a16="http://schemas.microsoft.com/office/drawing/2014/main" id="{144644FA-7648-0A43-A345-7A5EA5DA2C3C}"/>
              </a:ext>
            </a:extLst>
          </p:cNvPr>
          <p:cNvSpPr>
            <a:spLocks noGrp="1"/>
          </p:cNvSpPr>
          <p:nvPr>
            <p:ph type="body" sz="quarter" idx="13"/>
          </p:nvPr>
        </p:nvSpPr>
        <p:spPr>
          <a:xfrm>
            <a:off x="838200" y="1057522"/>
            <a:ext cx="5741275" cy="1733179"/>
          </a:xfrm>
        </p:spPr>
        <p:txBody>
          <a:bodyPr>
            <a:normAutofit/>
          </a:bodyPr>
          <a:lstStyle>
            <a:lvl1pPr marL="0" indent="0">
              <a:lnSpc>
                <a:spcPct val="100000"/>
              </a:lnSpc>
              <a:buNone/>
              <a:defRPr sz="2000">
                <a:solidFill>
                  <a:srgbClr val="5595AC"/>
                </a:solidFill>
              </a:defRPr>
            </a:lvl1pPr>
            <a:lvl2pPr>
              <a:lnSpc>
                <a:spcPct val="100000"/>
              </a:lnSpc>
              <a:defRPr sz="1600">
                <a:solidFill>
                  <a:srgbClr val="6A7278"/>
                </a:solidFill>
              </a:defRPr>
            </a:lvl2pPr>
            <a:lvl3pPr>
              <a:lnSpc>
                <a:spcPct val="100000"/>
              </a:lnSpc>
              <a:defRPr sz="1600">
                <a:solidFill>
                  <a:srgbClr val="6A7278"/>
                </a:solidFill>
              </a:defRPr>
            </a:lvl3pPr>
            <a:lvl4pPr>
              <a:lnSpc>
                <a:spcPct val="100000"/>
              </a:lnSpc>
              <a:defRPr sz="1600">
                <a:solidFill>
                  <a:srgbClr val="6A7278"/>
                </a:solidFill>
              </a:defRPr>
            </a:lvl4pPr>
            <a:lvl5pPr>
              <a:lnSpc>
                <a:spcPct val="100000"/>
              </a:lnSpc>
              <a:defRPr sz="1600">
                <a:solidFill>
                  <a:srgbClr val="6A7278"/>
                </a:solidFill>
              </a:defRPr>
            </a:lvl5pPr>
          </a:lstStyle>
          <a:p>
            <a:pPr lvl="0"/>
            <a:r>
              <a:rPr lang="en-US" dirty="0"/>
              <a:t>Click to edit Master text styles</a:t>
            </a:r>
          </a:p>
        </p:txBody>
      </p:sp>
      <p:sp>
        <p:nvSpPr>
          <p:cNvPr id="16" name="Text Placeholder 4">
            <a:extLst>
              <a:ext uri="{FF2B5EF4-FFF2-40B4-BE49-F238E27FC236}">
                <a16:creationId xmlns:a16="http://schemas.microsoft.com/office/drawing/2014/main" id="{3FB4D0CD-B341-D548-9B4D-961A92CD42C0}"/>
              </a:ext>
            </a:extLst>
          </p:cNvPr>
          <p:cNvSpPr>
            <a:spLocks noGrp="1"/>
          </p:cNvSpPr>
          <p:nvPr>
            <p:ph type="body" sz="quarter" idx="16"/>
          </p:nvPr>
        </p:nvSpPr>
        <p:spPr>
          <a:xfrm>
            <a:off x="838200" y="2913042"/>
            <a:ext cx="5741275" cy="3072124"/>
          </a:xfrm>
        </p:spPr>
        <p:txBody>
          <a:bodyPr>
            <a:normAutofit/>
          </a:bodyPr>
          <a:lstStyle>
            <a:lvl1pPr>
              <a:lnSpc>
                <a:spcPct val="100000"/>
              </a:lnSpc>
              <a:defRPr sz="1600">
                <a:solidFill>
                  <a:srgbClr val="6A7278"/>
                </a:solidFill>
              </a:defRPr>
            </a:lvl1pPr>
            <a:lvl2pPr>
              <a:lnSpc>
                <a:spcPct val="100000"/>
              </a:lnSpc>
              <a:defRPr sz="1600">
                <a:solidFill>
                  <a:srgbClr val="6A7278"/>
                </a:solidFill>
              </a:defRPr>
            </a:lvl2pPr>
            <a:lvl3pPr>
              <a:lnSpc>
                <a:spcPct val="100000"/>
              </a:lnSpc>
              <a:defRPr sz="1600">
                <a:solidFill>
                  <a:srgbClr val="6A7278"/>
                </a:solidFill>
              </a:defRPr>
            </a:lvl3pPr>
            <a:lvl4pPr>
              <a:lnSpc>
                <a:spcPct val="100000"/>
              </a:lnSpc>
              <a:defRPr sz="1600">
                <a:solidFill>
                  <a:srgbClr val="6A7278"/>
                </a:solidFill>
              </a:defRPr>
            </a:lvl4pPr>
            <a:lvl5pPr>
              <a:lnSpc>
                <a:spcPct val="100000"/>
              </a:lnSpc>
              <a:defRPr sz="1600">
                <a:solidFill>
                  <a:srgbClr val="6A7278"/>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6">
            <a:extLst>
              <a:ext uri="{FF2B5EF4-FFF2-40B4-BE49-F238E27FC236}">
                <a16:creationId xmlns:a16="http://schemas.microsoft.com/office/drawing/2014/main" id="{FB8D763E-D6E0-774D-AF19-B140909726E4}"/>
              </a:ext>
            </a:extLst>
          </p:cNvPr>
          <p:cNvSpPr>
            <a:spLocks noGrp="1"/>
          </p:cNvSpPr>
          <p:nvPr>
            <p:ph type="pic" sz="quarter" idx="17"/>
          </p:nvPr>
        </p:nvSpPr>
        <p:spPr>
          <a:xfrm>
            <a:off x="7010400" y="1057522"/>
            <a:ext cx="4800600" cy="2371478"/>
          </a:xfrm>
        </p:spPr>
        <p:txBody>
          <a:bodyPr/>
          <a:lstStyle/>
          <a:p>
            <a:endParaRPr lang="en-US"/>
          </a:p>
        </p:txBody>
      </p:sp>
      <p:sp>
        <p:nvSpPr>
          <p:cNvPr id="17" name="Picture Placeholder 6">
            <a:extLst>
              <a:ext uri="{FF2B5EF4-FFF2-40B4-BE49-F238E27FC236}">
                <a16:creationId xmlns:a16="http://schemas.microsoft.com/office/drawing/2014/main" id="{40D73DB1-CCC9-CC44-99C6-DEA8015D8013}"/>
              </a:ext>
            </a:extLst>
          </p:cNvPr>
          <p:cNvSpPr>
            <a:spLocks noGrp="1"/>
          </p:cNvSpPr>
          <p:nvPr>
            <p:ph type="pic" sz="quarter" idx="18"/>
          </p:nvPr>
        </p:nvSpPr>
        <p:spPr>
          <a:xfrm>
            <a:off x="7010400" y="3613688"/>
            <a:ext cx="4800600" cy="2371478"/>
          </a:xfrm>
        </p:spPr>
        <p:txBody>
          <a:bodyPr/>
          <a:lstStyle/>
          <a:p>
            <a:endParaRPr lang="en-US"/>
          </a:p>
        </p:txBody>
      </p:sp>
    </p:spTree>
    <p:extLst>
      <p:ext uri="{BB962C8B-B14F-4D97-AF65-F5344CB8AC3E}">
        <p14:creationId xmlns:p14="http://schemas.microsoft.com/office/powerpoint/2010/main" val="2123606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arge Photo">
    <p:spTree>
      <p:nvGrpSpPr>
        <p:cNvPr id="1" name=""/>
        <p:cNvGrpSpPr/>
        <p:nvPr/>
      </p:nvGrpSpPr>
      <p:grpSpPr>
        <a:xfrm>
          <a:off x="0" y="0"/>
          <a:ext cx="0" cy="0"/>
          <a:chOff x="0" y="0"/>
          <a:chExt cx="0" cy="0"/>
        </a:xfrm>
      </p:grpSpPr>
      <p:sp>
        <p:nvSpPr>
          <p:cNvPr id="14" name="Title Placeholder 1">
            <a:extLst>
              <a:ext uri="{FF2B5EF4-FFF2-40B4-BE49-F238E27FC236}">
                <a16:creationId xmlns:a16="http://schemas.microsoft.com/office/drawing/2014/main" id="{10539CC7-9E28-BF49-94BA-958B534D5413}"/>
              </a:ext>
            </a:extLst>
          </p:cNvPr>
          <p:cNvSpPr>
            <a:spLocks noGrp="1"/>
          </p:cNvSpPr>
          <p:nvPr>
            <p:ph type="title"/>
          </p:nvPr>
        </p:nvSpPr>
        <p:spPr>
          <a:xfrm>
            <a:off x="838200" y="365125"/>
            <a:ext cx="5741275" cy="570057"/>
          </a:xfrm>
          <a:prstGeom prst="rect">
            <a:avLst/>
          </a:prstGeom>
        </p:spPr>
        <p:txBody>
          <a:bodyPr vert="horz" lIns="91440" tIns="45720" rIns="91440" bIns="45720" rtlCol="0" anchor="ctr">
            <a:normAutofit/>
          </a:bodyPr>
          <a:lstStyle>
            <a:lvl1pPr>
              <a:defRPr spc="200" baseline="0"/>
            </a:lvl1pPr>
          </a:lstStyle>
          <a:p>
            <a:endParaRPr lang="en-US" dirty="0"/>
          </a:p>
        </p:txBody>
      </p:sp>
      <p:sp>
        <p:nvSpPr>
          <p:cNvPr id="4" name="Picture Placeholder 3">
            <a:extLst>
              <a:ext uri="{FF2B5EF4-FFF2-40B4-BE49-F238E27FC236}">
                <a16:creationId xmlns:a16="http://schemas.microsoft.com/office/drawing/2014/main" id="{0E7DED79-22D7-D84F-90B3-9DFB203CEF1D}"/>
              </a:ext>
            </a:extLst>
          </p:cNvPr>
          <p:cNvSpPr>
            <a:spLocks noGrp="1"/>
          </p:cNvSpPr>
          <p:nvPr>
            <p:ph type="pic" sz="quarter" idx="11"/>
          </p:nvPr>
        </p:nvSpPr>
        <p:spPr>
          <a:xfrm>
            <a:off x="0" y="1181100"/>
            <a:ext cx="12192000" cy="5676900"/>
          </a:xfrm>
        </p:spPr>
        <p:txBody>
          <a:bodyPr/>
          <a:lstStyle/>
          <a:p>
            <a:endParaRPr lang="en-US"/>
          </a:p>
        </p:txBody>
      </p:sp>
      <p:sp>
        <p:nvSpPr>
          <p:cNvPr id="3" name="Slide Number Placeholder 2">
            <a:extLst>
              <a:ext uri="{FF2B5EF4-FFF2-40B4-BE49-F238E27FC236}">
                <a16:creationId xmlns:a16="http://schemas.microsoft.com/office/drawing/2014/main" id="{F1782256-558B-D947-AACE-DEF18FE727EA}"/>
              </a:ext>
            </a:extLst>
          </p:cNvPr>
          <p:cNvSpPr>
            <a:spLocks noGrp="1"/>
          </p:cNvSpPr>
          <p:nvPr>
            <p:ph type="sldNum" sz="quarter" idx="10"/>
          </p:nvPr>
        </p:nvSpPr>
        <p:spPr/>
        <p:txBody>
          <a:bodyPr/>
          <a:lstStyle/>
          <a:p>
            <a:fld id="{170862A5-B9BF-49AD-B48A-0A94CACC0B01}" type="slidenum">
              <a:rPr lang="en-US" smtClean="0"/>
              <a:pPr/>
              <a:t>‹#›</a:t>
            </a:fld>
            <a:endParaRPr lang="en-US" dirty="0"/>
          </a:p>
        </p:txBody>
      </p:sp>
    </p:spTree>
    <p:extLst>
      <p:ext uri="{BB962C8B-B14F-4D97-AF65-F5344CB8AC3E}">
        <p14:creationId xmlns:p14="http://schemas.microsoft.com/office/powerpoint/2010/main" val="1833009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and Blue">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15B4E5AE-096A-064B-870D-E50A40B4907D}"/>
              </a:ext>
            </a:extLst>
          </p:cNvPr>
          <p:cNvSpPr>
            <a:spLocks noGrp="1"/>
          </p:cNvSpPr>
          <p:nvPr>
            <p:ph type="title"/>
          </p:nvPr>
        </p:nvSpPr>
        <p:spPr>
          <a:xfrm>
            <a:off x="838200" y="365125"/>
            <a:ext cx="5741275" cy="570057"/>
          </a:xfrm>
          <a:prstGeom prst="rect">
            <a:avLst/>
          </a:prstGeom>
        </p:spPr>
        <p:txBody>
          <a:bodyPr vert="horz" lIns="91440" tIns="45720" rIns="91440" bIns="45720" rtlCol="0" anchor="ctr">
            <a:normAutofit/>
          </a:bodyPr>
          <a:lstStyle>
            <a:lvl1pPr>
              <a:defRPr spc="200" baseline="0"/>
            </a:lvl1pPr>
          </a:lstStyle>
          <a:p>
            <a:endParaRPr lang="en-US" dirty="0"/>
          </a:p>
        </p:txBody>
      </p:sp>
      <p:sp>
        <p:nvSpPr>
          <p:cNvPr id="3" name="Slide Number Placeholder 2">
            <a:extLst>
              <a:ext uri="{FF2B5EF4-FFF2-40B4-BE49-F238E27FC236}">
                <a16:creationId xmlns:a16="http://schemas.microsoft.com/office/drawing/2014/main" id="{F1782256-558B-D947-AACE-DEF18FE727EA}"/>
              </a:ext>
            </a:extLst>
          </p:cNvPr>
          <p:cNvSpPr>
            <a:spLocks noGrp="1"/>
          </p:cNvSpPr>
          <p:nvPr>
            <p:ph type="sldNum" sz="quarter" idx="10"/>
          </p:nvPr>
        </p:nvSpPr>
        <p:spPr/>
        <p:txBody>
          <a:bodyPr/>
          <a:lstStyle>
            <a:lvl1pPr>
              <a:defRPr>
                <a:solidFill>
                  <a:schemeClr val="bg1"/>
                </a:solidFill>
              </a:defRPr>
            </a:lvl1pPr>
          </a:lstStyle>
          <a:p>
            <a:fld id="{170862A5-B9BF-49AD-B48A-0A94CACC0B01}" type="slidenum">
              <a:rPr lang="en-US" smtClean="0"/>
              <a:pPr/>
              <a:t>‹#›</a:t>
            </a:fld>
            <a:endParaRPr lang="en-US" dirty="0"/>
          </a:p>
        </p:txBody>
      </p:sp>
      <p:sp>
        <p:nvSpPr>
          <p:cNvPr id="12" name="Text Placeholder 4">
            <a:extLst>
              <a:ext uri="{FF2B5EF4-FFF2-40B4-BE49-F238E27FC236}">
                <a16:creationId xmlns:a16="http://schemas.microsoft.com/office/drawing/2014/main" id="{191B24EB-CE46-A340-BA32-23749E8CCB9E}"/>
              </a:ext>
            </a:extLst>
          </p:cNvPr>
          <p:cNvSpPr>
            <a:spLocks noGrp="1"/>
          </p:cNvSpPr>
          <p:nvPr>
            <p:ph type="body" sz="quarter" idx="12"/>
          </p:nvPr>
        </p:nvSpPr>
        <p:spPr>
          <a:xfrm>
            <a:off x="838200" y="1057522"/>
            <a:ext cx="5741275" cy="4848426"/>
          </a:xfrm>
        </p:spPr>
        <p:txBody>
          <a:bodyPr>
            <a:normAutofit/>
          </a:bodyPr>
          <a:lstStyle>
            <a:lvl1pPr>
              <a:lnSpc>
                <a:spcPct val="100000"/>
              </a:lnSpc>
              <a:defRPr sz="1600">
                <a:solidFill>
                  <a:srgbClr val="6A7278"/>
                </a:solidFill>
              </a:defRPr>
            </a:lvl1pPr>
            <a:lvl2pPr>
              <a:lnSpc>
                <a:spcPct val="100000"/>
              </a:lnSpc>
              <a:defRPr sz="1600">
                <a:solidFill>
                  <a:srgbClr val="6A7278"/>
                </a:solidFill>
              </a:defRPr>
            </a:lvl2pPr>
            <a:lvl3pPr>
              <a:lnSpc>
                <a:spcPct val="100000"/>
              </a:lnSpc>
              <a:defRPr sz="1600">
                <a:solidFill>
                  <a:srgbClr val="6A7278"/>
                </a:solidFill>
              </a:defRPr>
            </a:lvl3pPr>
            <a:lvl4pPr>
              <a:lnSpc>
                <a:spcPct val="100000"/>
              </a:lnSpc>
              <a:defRPr sz="1600">
                <a:solidFill>
                  <a:srgbClr val="6A7278"/>
                </a:solidFill>
              </a:defRPr>
            </a:lvl4pPr>
            <a:lvl5pPr>
              <a:lnSpc>
                <a:spcPct val="100000"/>
              </a:lnSpc>
              <a:defRPr sz="1600">
                <a:solidFill>
                  <a:srgbClr val="6A7278"/>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57627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and Placehol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BAAF1D2-79BC-294B-BCF7-80E46F303888}"/>
              </a:ext>
            </a:extLst>
          </p:cNvPr>
          <p:cNvSpPr/>
          <p:nvPr userDrawn="1"/>
        </p:nvSpPr>
        <p:spPr>
          <a:xfrm>
            <a:off x="7010400" y="0"/>
            <a:ext cx="5181600" cy="6858000"/>
          </a:xfrm>
          <a:prstGeom prst="rect">
            <a:avLst/>
          </a:prstGeom>
          <a:solidFill>
            <a:srgbClr val="5595AC"/>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2">
            <a:extLst>
              <a:ext uri="{FF2B5EF4-FFF2-40B4-BE49-F238E27FC236}">
                <a16:creationId xmlns:a16="http://schemas.microsoft.com/office/drawing/2014/main" id="{91972B05-1D0F-F74E-BD9A-4731354560E6}"/>
              </a:ext>
            </a:extLst>
          </p:cNvPr>
          <p:cNvSpPr>
            <a:spLocks noGrp="1"/>
          </p:cNvSpPr>
          <p:nvPr>
            <p:ph idx="1" hasCustomPrompt="1"/>
          </p:nvPr>
        </p:nvSpPr>
        <p:spPr>
          <a:xfrm>
            <a:off x="7445408" y="935182"/>
            <a:ext cx="4123672" cy="4970766"/>
          </a:xfrm>
          <a:prstGeom prst="rect">
            <a:avLst/>
          </a:prstGeom>
        </p:spPr>
        <p:txBody>
          <a:bodyPr vert="horz" lIns="91440" tIns="45720" rIns="91440" bIns="45720" rtlCol="0">
            <a:normAutofit/>
          </a:bodyPr>
          <a:lstStyle>
            <a:lvl1pPr marL="0" indent="0">
              <a:lnSpc>
                <a:spcPct val="110000"/>
              </a:lnSpc>
              <a:buNone/>
              <a:defRPr sz="2400">
                <a:solidFill>
                  <a:schemeClr val="bg1"/>
                </a:solidFill>
                <a:latin typeface="Georgia" panose="02040502050405020303" pitchFamily="18" charset="0"/>
              </a:defRPr>
            </a:lvl1pPr>
            <a:lvl2pPr marL="457200" indent="0">
              <a:buNone/>
              <a:defRPr/>
            </a:lvl2pPr>
          </a:lstStyle>
          <a:p>
            <a:pPr lvl="0"/>
            <a:r>
              <a:rPr lang="en-US" dirty="0"/>
              <a:t>Click to edit Master text styles</a:t>
            </a:r>
          </a:p>
        </p:txBody>
      </p:sp>
      <p:sp>
        <p:nvSpPr>
          <p:cNvPr id="3" name="Slide Number Placeholder 2">
            <a:extLst>
              <a:ext uri="{FF2B5EF4-FFF2-40B4-BE49-F238E27FC236}">
                <a16:creationId xmlns:a16="http://schemas.microsoft.com/office/drawing/2014/main" id="{52CF3811-6341-0840-8BB2-76F02D9FE31E}"/>
              </a:ext>
            </a:extLst>
          </p:cNvPr>
          <p:cNvSpPr>
            <a:spLocks noGrp="1"/>
          </p:cNvSpPr>
          <p:nvPr>
            <p:ph type="sldNum" sz="quarter" idx="10"/>
          </p:nvPr>
        </p:nvSpPr>
        <p:spPr/>
        <p:txBody>
          <a:bodyPr/>
          <a:lstStyle>
            <a:lvl1pPr>
              <a:defRPr>
                <a:solidFill>
                  <a:schemeClr val="bg1"/>
                </a:solidFill>
              </a:defRPr>
            </a:lvl1pPr>
          </a:lstStyle>
          <a:p>
            <a:fld id="{170862A5-B9BF-49AD-B48A-0A94CACC0B01}" type="slidenum">
              <a:rPr lang="en-US" smtClean="0"/>
              <a:pPr/>
              <a:t>‹#›</a:t>
            </a:fld>
            <a:endParaRPr lang="en-US" dirty="0"/>
          </a:p>
        </p:txBody>
      </p:sp>
      <p:sp>
        <p:nvSpPr>
          <p:cNvPr id="13" name="Title Placeholder 1">
            <a:extLst>
              <a:ext uri="{FF2B5EF4-FFF2-40B4-BE49-F238E27FC236}">
                <a16:creationId xmlns:a16="http://schemas.microsoft.com/office/drawing/2014/main" id="{3589BC40-3C89-364B-815C-9DCBAA3B8162}"/>
              </a:ext>
            </a:extLst>
          </p:cNvPr>
          <p:cNvSpPr>
            <a:spLocks noGrp="1"/>
          </p:cNvSpPr>
          <p:nvPr>
            <p:ph type="title"/>
          </p:nvPr>
        </p:nvSpPr>
        <p:spPr>
          <a:xfrm>
            <a:off x="838200" y="365125"/>
            <a:ext cx="5741275" cy="570057"/>
          </a:xfrm>
          <a:prstGeom prst="rect">
            <a:avLst/>
          </a:prstGeom>
        </p:spPr>
        <p:txBody>
          <a:bodyPr vert="horz" lIns="91440" tIns="45720" rIns="91440" bIns="45720" rtlCol="0" anchor="ctr">
            <a:normAutofit/>
          </a:bodyPr>
          <a:lstStyle>
            <a:lvl1pPr>
              <a:defRPr spc="200" baseline="0"/>
            </a:lvl1pPr>
          </a:lstStyle>
          <a:p>
            <a:endParaRPr lang="en-US" dirty="0"/>
          </a:p>
        </p:txBody>
      </p:sp>
      <p:sp>
        <p:nvSpPr>
          <p:cNvPr id="14" name="Text Placeholder 4">
            <a:extLst>
              <a:ext uri="{FF2B5EF4-FFF2-40B4-BE49-F238E27FC236}">
                <a16:creationId xmlns:a16="http://schemas.microsoft.com/office/drawing/2014/main" id="{697144B4-FDBF-344C-B88E-9BAB1FDCC4E5}"/>
              </a:ext>
            </a:extLst>
          </p:cNvPr>
          <p:cNvSpPr>
            <a:spLocks noGrp="1"/>
          </p:cNvSpPr>
          <p:nvPr>
            <p:ph type="body" sz="quarter" idx="12"/>
          </p:nvPr>
        </p:nvSpPr>
        <p:spPr>
          <a:xfrm>
            <a:off x="838200" y="1057522"/>
            <a:ext cx="5741275" cy="4848426"/>
          </a:xfrm>
        </p:spPr>
        <p:txBody>
          <a:bodyPr>
            <a:normAutofit/>
          </a:bodyPr>
          <a:lstStyle>
            <a:lvl1pPr>
              <a:lnSpc>
                <a:spcPct val="100000"/>
              </a:lnSpc>
              <a:defRPr sz="1600">
                <a:solidFill>
                  <a:srgbClr val="6A7278"/>
                </a:solidFill>
              </a:defRPr>
            </a:lvl1pPr>
            <a:lvl2pPr>
              <a:lnSpc>
                <a:spcPct val="100000"/>
              </a:lnSpc>
              <a:defRPr sz="1600">
                <a:solidFill>
                  <a:srgbClr val="6A7278"/>
                </a:solidFill>
              </a:defRPr>
            </a:lvl2pPr>
            <a:lvl3pPr>
              <a:lnSpc>
                <a:spcPct val="100000"/>
              </a:lnSpc>
              <a:defRPr sz="1600">
                <a:solidFill>
                  <a:srgbClr val="6A7278"/>
                </a:solidFill>
              </a:defRPr>
            </a:lvl3pPr>
            <a:lvl4pPr>
              <a:lnSpc>
                <a:spcPct val="100000"/>
              </a:lnSpc>
              <a:defRPr sz="1600">
                <a:solidFill>
                  <a:srgbClr val="6A7278"/>
                </a:solidFill>
              </a:defRPr>
            </a:lvl4pPr>
            <a:lvl5pPr>
              <a:lnSpc>
                <a:spcPct val="100000"/>
              </a:lnSpc>
              <a:defRPr sz="1600">
                <a:solidFill>
                  <a:srgbClr val="6A7278"/>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70246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17" name="Picture Placeholder 33">
            <a:extLst>
              <a:ext uri="{FF2B5EF4-FFF2-40B4-BE49-F238E27FC236}">
                <a16:creationId xmlns:a16="http://schemas.microsoft.com/office/drawing/2014/main" id="{A0FCFC10-9D9A-AE4B-8815-525F14896C46}"/>
              </a:ext>
            </a:extLst>
          </p:cNvPr>
          <p:cNvSpPr>
            <a:spLocks noGrp="1"/>
          </p:cNvSpPr>
          <p:nvPr>
            <p:ph type="pic" sz="quarter" idx="13"/>
          </p:nvPr>
        </p:nvSpPr>
        <p:spPr>
          <a:xfrm>
            <a:off x="6276689" y="-6025"/>
            <a:ext cx="5915311" cy="6851607"/>
          </a:xfrm>
        </p:spPr>
        <p:txBody>
          <a:bodyPr/>
          <a:lstStyle/>
          <a:p>
            <a:endParaRPr lang="en-US" dirty="0"/>
          </a:p>
        </p:txBody>
      </p:sp>
      <p:sp>
        <p:nvSpPr>
          <p:cNvPr id="6" name="Rectangle 5">
            <a:extLst>
              <a:ext uri="{FF2B5EF4-FFF2-40B4-BE49-F238E27FC236}">
                <a16:creationId xmlns:a16="http://schemas.microsoft.com/office/drawing/2014/main" id="{0F101D92-2E8A-3E47-8A47-F4061B4D227D}"/>
              </a:ext>
            </a:extLst>
          </p:cNvPr>
          <p:cNvSpPr/>
          <p:nvPr userDrawn="1"/>
        </p:nvSpPr>
        <p:spPr>
          <a:xfrm>
            <a:off x="0" y="1828800"/>
            <a:ext cx="7366000" cy="3263900"/>
          </a:xfrm>
          <a:prstGeom prst="rect">
            <a:avLst/>
          </a:prstGeom>
          <a:solidFill>
            <a:schemeClr val="bg1"/>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man, black, photo, player&#10;&#10;Description automatically generated">
            <a:extLst>
              <a:ext uri="{FF2B5EF4-FFF2-40B4-BE49-F238E27FC236}">
                <a16:creationId xmlns:a16="http://schemas.microsoft.com/office/drawing/2014/main" id="{43DF6B86-5239-2340-ABE1-8DB7A96BE02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46194" y="88900"/>
            <a:ext cx="5707216" cy="2222500"/>
          </a:xfrm>
          <a:prstGeom prst="rect">
            <a:avLst/>
          </a:prstGeom>
        </p:spPr>
      </p:pic>
      <p:pic>
        <p:nvPicPr>
          <p:cNvPr id="21" name="Picture 20">
            <a:extLst>
              <a:ext uri="{FF2B5EF4-FFF2-40B4-BE49-F238E27FC236}">
                <a16:creationId xmlns:a16="http://schemas.microsoft.com/office/drawing/2014/main" id="{2481820D-9068-8D4C-97F2-A2BEEA596EB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1248" y="5930303"/>
            <a:ext cx="2138508" cy="556958"/>
          </a:xfrm>
          <a:prstGeom prst="rect">
            <a:avLst/>
          </a:prstGeom>
        </p:spPr>
      </p:pic>
    </p:spTree>
    <p:extLst>
      <p:ext uri="{BB962C8B-B14F-4D97-AF65-F5344CB8AC3E}">
        <p14:creationId xmlns:p14="http://schemas.microsoft.com/office/powerpoint/2010/main" val="3075176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253331"/>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4"/>
          <p:cNvSpPr>
            <a:spLocks noGrp="1"/>
          </p:cNvSpPr>
          <p:nvPr>
            <p:ph type="sldNum" sz="quarter" idx="4"/>
          </p:nvPr>
        </p:nvSpPr>
        <p:spPr>
          <a:xfrm>
            <a:off x="9067800" y="6356350"/>
            <a:ext cx="2743200" cy="365125"/>
          </a:xfrm>
          <a:prstGeom prst="rect">
            <a:avLst/>
          </a:prstGeom>
        </p:spPr>
        <p:txBody>
          <a:bodyPr/>
          <a:lstStyle>
            <a:lvl1pPr algn="r">
              <a:defRPr sz="1200">
                <a:solidFill>
                  <a:srgbClr val="6A7278"/>
                </a:solidFill>
                <a:latin typeface="Arial" panose="020B0604020202020204" pitchFamily="34" charset="0"/>
                <a:cs typeface="Arial" panose="020B0604020202020204" pitchFamily="34" charset="0"/>
              </a:defRPr>
            </a:lvl1pPr>
          </a:lstStyle>
          <a:p>
            <a:fld id="{170862A5-B9BF-49AD-B48A-0A94CACC0B01}" type="slidenum">
              <a:rPr lang="en-US" smtClean="0"/>
              <a:pPr/>
              <a:t>‹#›</a:t>
            </a:fld>
            <a:endParaRPr lang="en-US" dirty="0"/>
          </a:p>
        </p:txBody>
      </p:sp>
      <p:sp>
        <p:nvSpPr>
          <p:cNvPr id="7" name="Title Placeholder 1">
            <a:extLst>
              <a:ext uri="{FF2B5EF4-FFF2-40B4-BE49-F238E27FC236}">
                <a16:creationId xmlns:a16="http://schemas.microsoft.com/office/drawing/2014/main" id="{2CD91EEC-B729-894E-9069-D1575E1B3C84}"/>
              </a:ext>
            </a:extLst>
          </p:cNvPr>
          <p:cNvSpPr>
            <a:spLocks noGrp="1"/>
          </p:cNvSpPr>
          <p:nvPr>
            <p:ph type="title"/>
          </p:nvPr>
        </p:nvSpPr>
        <p:spPr>
          <a:xfrm>
            <a:off x="838200" y="365125"/>
            <a:ext cx="10515600" cy="570057"/>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817865578"/>
      </p:ext>
    </p:extLst>
  </p:cSld>
  <p:clrMap bg1="lt1" tx1="dk1" bg2="lt2" tx2="dk2" accent1="accent1" accent2="accent2" accent3="accent3" accent4="accent4" accent5="accent5" accent6="accent6" hlink="hlink" folHlink="folHlink"/>
  <p:sldLayoutIdLst>
    <p:sldLayoutId id="2147483697" r:id="rId1"/>
    <p:sldLayoutId id="2147483699" r:id="rId2"/>
    <p:sldLayoutId id="2147483673" r:id="rId3"/>
    <p:sldLayoutId id="2147483680" r:id="rId4"/>
    <p:sldLayoutId id="2147483696" r:id="rId5"/>
    <p:sldLayoutId id="2147483678" r:id="rId6"/>
    <p:sldLayoutId id="2147483674" r:id="rId7"/>
    <p:sldLayoutId id="2147483695"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1200" b="1" i="0" kern="1200">
          <a:solidFill>
            <a:srgbClr val="6A7278"/>
          </a:solidFill>
          <a:latin typeface="Arial" panose="020B0604020202020204" pitchFamily="34" charset="0"/>
          <a:ea typeface="Arial" panose="020B0604020202020204" pitchFamily="34" charset="0"/>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a:buChar char="•"/>
        <a:defRPr sz="2400" kern="1200">
          <a:solidFill>
            <a:srgbClr val="5595AC"/>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20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3.sv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5.sv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7.sv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svg"/></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 Id="rId9" Type="http://schemas.openxmlformats.org/officeDocument/2006/relationships/image" Target="../media/image40.png"/></Relationships>
</file>

<file path=ppt/slides/_rels/slide2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8.sv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7.sv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281971F-2155-EF40-AC00-A685D9DFC502}"/>
              </a:ext>
            </a:extLst>
          </p:cNvPr>
          <p:cNvSpPr>
            <a:spLocks noGrp="1"/>
          </p:cNvSpPr>
          <p:nvPr>
            <p:ph type="body" sz="quarter" idx="11"/>
          </p:nvPr>
        </p:nvSpPr>
        <p:spPr>
          <a:xfrm>
            <a:off x="577607" y="3958389"/>
            <a:ext cx="5749451" cy="1649081"/>
          </a:xfrm>
        </p:spPr>
        <p:txBody>
          <a:bodyPr>
            <a:normAutofit/>
          </a:bodyPr>
          <a:lstStyle/>
          <a:p>
            <a:r>
              <a:rPr lang="en-US" sz="3600" dirty="0">
                <a:solidFill>
                  <a:schemeClr val="tx1">
                    <a:lumMod val="65000"/>
                    <a:lumOff val="35000"/>
                  </a:schemeClr>
                </a:solidFill>
              </a:rPr>
              <a:t>DEVELOP National Orientation (2021)</a:t>
            </a:r>
          </a:p>
          <a:p>
            <a:r>
              <a:rPr lang="en-US" sz="2800" b="0" dirty="0">
                <a:solidFill>
                  <a:schemeClr val="tx1">
                    <a:lumMod val="65000"/>
                    <a:lumOff val="35000"/>
                  </a:schemeClr>
                </a:solidFill>
              </a:rPr>
              <a:t>Module 9. Personalities</a:t>
            </a:r>
            <a:endParaRPr lang="en-US" sz="3600" b="0" dirty="0">
              <a:solidFill>
                <a:schemeClr val="tx1">
                  <a:lumMod val="65000"/>
                  <a:lumOff val="35000"/>
                </a:schemeClr>
              </a:solidFill>
            </a:endParaRPr>
          </a:p>
        </p:txBody>
      </p:sp>
      <p:pic>
        <p:nvPicPr>
          <p:cNvPr id="15" name="Picture 14">
            <a:extLst>
              <a:ext uri="{FF2B5EF4-FFF2-40B4-BE49-F238E27FC236}">
                <a16:creationId xmlns:a16="http://schemas.microsoft.com/office/drawing/2014/main" id="{0BBF13CA-D323-884F-9BC9-4213352EF1C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7607" y="5855346"/>
            <a:ext cx="2138508" cy="556958"/>
          </a:xfrm>
          <a:prstGeom prst="rect">
            <a:avLst/>
          </a:prstGeom>
        </p:spPr>
      </p:pic>
      <p:pic>
        <p:nvPicPr>
          <p:cNvPr id="7" name="Picture Placeholder 6">
            <a:extLst>
              <a:ext uri="{FF2B5EF4-FFF2-40B4-BE49-F238E27FC236}">
                <a16:creationId xmlns:a16="http://schemas.microsoft.com/office/drawing/2014/main" id="{6AAC3441-6123-47F1-AFFA-8859654C5452}"/>
              </a:ext>
            </a:extLst>
          </p:cNvPr>
          <p:cNvPicPr>
            <a:picLocks noChangeAspect="1"/>
          </p:cNvPicPr>
          <p:nvPr/>
        </p:nvPicPr>
        <p:blipFill>
          <a:blip r:embed="rId3" cstate="print">
            <a:extLst>
              <a:ext uri="{28A0092B-C50C-407E-A947-70E740481C1C}">
                <a14:useLocalDpi xmlns:a14="http://schemas.microsoft.com/office/drawing/2010/main" val="0"/>
              </a:ext>
            </a:extLst>
          </a:blip>
          <a:srcRect l="6911" r="6911"/>
          <a:stretch/>
        </p:blipFill>
        <p:spPr>
          <a:xfrm>
            <a:off x="6276689" y="-6025"/>
            <a:ext cx="5915311" cy="6864025"/>
          </a:xfrm>
          <a:prstGeom prst="rect">
            <a:avLst/>
          </a:prstGeom>
        </p:spPr>
      </p:pic>
    </p:spTree>
    <p:extLst>
      <p:ext uri="{BB962C8B-B14F-4D97-AF65-F5344CB8AC3E}">
        <p14:creationId xmlns:p14="http://schemas.microsoft.com/office/powerpoint/2010/main" val="2603527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PERSONALITIES</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200" y="984731"/>
            <a:ext cx="6026240" cy="1230435"/>
          </a:xfrm>
        </p:spPr>
        <p:txBody>
          <a:bodyPr anchor="ctr">
            <a:normAutofit/>
          </a:bodyPr>
          <a:lstStyle/>
          <a:p>
            <a:r>
              <a:rPr lang="en-US" altLang="en-US" sz="3200" dirty="0"/>
              <a:t>Hot Dogs: Sandwich or Not a sandwich?</a:t>
            </a: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2" y="2215166"/>
            <a:ext cx="6373967" cy="1893196"/>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ltLang="en-US" sz="2000" dirty="0">
                <a:latin typeface="Georgia"/>
              </a:rPr>
              <a:t>What is a sandwich really? </a:t>
            </a:r>
          </a:p>
          <a:p>
            <a:pPr lvl="1"/>
            <a:r>
              <a:rPr lang="en-US" altLang="en-US" sz="2000" dirty="0">
                <a:latin typeface="Georgia"/>
              </a:rPr>
              <a:t>A split roll v. two pieces of bread</a:t>
            </a:r>
            <a:endParaRPr lang="en-US" altLang="en-US" sz="2000" dirty="0"/>
          </a:p>
          <a:p>
            <a:r>
              <a:rPr lang="en-US" altLang="en-US" sz="2000" dirty="0">
                <a:latin typeface="Georgia"/>
              </a:rPr>
              <a:t>Webster's definitions?</a:t>
            </a:r>
            <a:endParaRPr lang="en-US" altLang="en-US" sz="2000" dirty="0"/>
          </a:p>
          <a:p>
            <a:pPr marL="285750" indent="-225425">
              <a:buFont typeface="Arial" panose="020B0604020202020204" pitchFamily="34" charset="0"/>
              <a:buChar char="•"/>
            </a:pPr>
            <a:endParaRPr lang="en-US" sz="2000" dirty="0"/>
          </a:p>
        </p:txBody>
      </p:sp>
      <p:pic>
        <p:nvPicPr>
          <p:cNvPr id="6" name="Picture 5" descr="A hot dog with ketchup and mustard on it&#10;&#10;Description automatically generated">
            <a:extLst>
              <a:ext uri="{FF2B5EF4-FFF2-40B4-BE49-F238E27FC236}">
                <a16:creationId xmlns:a16="http://schemas.microsoft.com/office/drawing/2014/main" id="{12D30C5A-A985-4112-AA8D-177F03395A72}"/>
              </a:ext>
            </a:extLst>
          </p:cNvPr>
          <p:cNvPicPr>
            <a:picLocks noChangeAspect="1"/>
          </p:cNvPicPr>
          <p:nvPr/>
        </p:nvPicPr>
        <p:blipFill>
          <a:blip r:embed="rId3"/>
          <a:stretch>
            <a:fillRect/>
          </a:stretch>
        </p:blipFill>
        <p:spPr>
          <a:xfrm>
            <a:off x="7623187" y="261904"/>
            <a:ext cx="4083151" cy="6170721"/>
          </a:xfrm>
          <a:prstGeom prst="rect">
            <a:avLst/>
          </a:prstGeom>
        </p:spPr>
      </p:pic>
      <p:sp>
        <p:nvSpPr>
          <p:cNvPr id="8" name="Content Placeholder 18">
            <a:extLst>
              <a:ext uri="{FF2B5EF4-FFF2-40B4-BE49-F238E27FC236}">
                <a16:creationId xmlns:a16="http://schemas.microsoft.com/office/drawing/2014/main" id="{D414C578-5588-4DA6-AFD3-E3C7494EEDC9}"/>
              </a:ext>
            </a:extLst>
          </p:cNvPr>
          <p:cNvSpPr txBox="1">
            <a:spLocks/>
          </p:cNvSpPr>
          <p:nvPr/>
        </p:nvSpPr>
        <p:spPr>
          <a:xfrm>
            <a:off x="1437069" y="4520486"/>
            <a:ext cx="4658931" cy="631063"/>
          </a:xfrm>
          <a:prstGeom prst="rect">
            <a:avLst/>
          </a:prstGeom>
          <a:ln>
            <a:solidFill>
              <a:srgbClr val="5496AD"/>
            </a:solidFill>
          </a:ln>
        </p:spPr>
        <p:txBody>
          <a:bodyPr vert="horz" lIns="91440" tIns="45720" rIns="91440" bIns="45720" rtlCol="0" anchor="ctr">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1" indent="0" algn="ctr">
              <a:buNone/>
            </a:pPr>
            <a:r>
              <a:rPr lang="en-US" sz="2000" b="1" dirty="0" err="1">
                <a:solidFill>
                  <a:srgbClr val="5496AD"/>
                </a:solidFill>
                <a:latin typeface="Georgia"/>
              </a:rPr>
              <a:t>JamBoard</a:t>
            </a:r>
            <a:r>
              <a:rPr lang="en-US" sz="2000" b="1" dirty="0">
                <a:solidFill>
                  <a:srgbClr val="5496AD"/>
                </a:solidFill>
                <a:latin typeface="Georgia"/>
              </a:rPr>
              <a:t>: </a:t>
            </a:r>
            <a:r>
              <a:rPr lang="en-US" sz="2000" dirty="0">
                <a:solidFill>
                  <a:srgbClr val="5496AD"/>
                </a:solidFill>
                <a:latin typeface="Georgia"/>
              </a:rPr>
              <a:t>Is a hot dog a sandwich?</a:t>
            </a:r>
            <a:endParaRPr lang="en-US" altLang="en-US" sz="1600" dirty="0">
              <a:solidFill>
                <a:srgbClr val="6A7278"/>
              </a:solidFill>
              <a:latin typeface="Georgia"/>
            </a:endParaRPr>
          </a:p>
        </p:txBody>
      </p:sp>
    </p:spTree>
    <p:extLst>
      <p:ext uri="{BB962C8B-B14F-4D97-AF65-F5344CB8AC3E}">
        <p14:creationId xmlns:p14="http://schemas.microsoft.com/office/powerpoint/2010/main" val="677350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PERSONALITIES</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1"/>
            <a:ext cx="10712117" cy="844069"/>
          </a:xfrm>
        </p:spPr>
        <p:txBody>
          <a:bodyPr anchor="ctr">
            <a:normAutofit/>
          </a:bodyPr>
          <a:lstStyle/>
          <a:p>
            <a:r>
              <a:rPr lang="en-US" altLang="en-US" sz="3200" dirty="0"/>
              <a:t>NASA 4D Personality Types</a:t>
            </a: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2" y="1828801"/>
            <a:ext cx="11033232" cy="1600199"/>
          </a:xfrm>
          <a:prstGeom prst="rect">
            <a:avLst/>
          </a:prstGeom>
        </p:spPr>
        <p:txBody>
          <a:bodyPr vert="horz" lIns="91440" tIns="45720" rIns="91440" bIns="45720" rtlCol="0">
            <a:normAutofit lnSpcReduction="10000"/>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altLang="en-US" sz="1600" dirty="0">
                <a:solidFill>
                  <a:srgbClr val="6A7278"/>
                </a:solidFill>
                <a:latin typeface="Georgia"/>
              </a:rPr>
              <a:t>Developed by Charles Pellerin</a:t>
            </a:r>
          </a:p>
          <a:p>
            <a:pPr marL="285750" indent="-285750">
              <a:buFont typeface="Arial" panose="020B0604020202020204" pitchFamily="34" charset="0"/>
              <a:buChar char="•"/>
            </a:pPr>
            <a:r>
              <a:rPr lang="en-US" altLang="en-US" sz="1600" dirty="0">
                <a:solidFill>
                  <a:srgbClr val="6A7278"/>
                </a:solidFill>
                <a:latin typeface="Georgia"/>
              </a:rPr>
              <a:t>Uses a foundation of MBTI but refines personalities into four types</a:t>
            </a:r>
          </a:p>
          <a:p>
            <a:pPr marL="285750" indent="-285750">
              <a:buFont typeface="Arial" panose="020B0604020202020204" pitchFamily="34" charset="0"/>
              <a:buChar char="•"/>
            </a:pPr>
            <a:r>
              <a:rPr lang="en-US" altLang="en-US" sz="1600" dirty="0">
                <a:solidFill>
                  <a:srgbClr val="6A7278"/>
                </a:solidFill>
                <a:latin typeface="Georgia"/>
              </a:rPr>
              <a:t>Applicable to individuals and organizations</a:t>
            </a:r>
          </a:p>
          <a:p>
            <a:pPr marL="285750" indent="-285750">
              <a:buFont typeface="Arial" panose="020B0604020202020204" pitchFamily="34" charset="0"/>
              <a:buChar char="•"/>
            </a:pPr>
            <a:r>
              <a:rPr lang="en-US" altLang="en-US" sz="1600" dirty="0">
                <a:solidFill>
                  <a:srgbClr val="6A7278"/>
                </a:solidFill>
                <a:latin typeface="Georgia"/>
              </a:rPr>
              <a:t>Created to help science/engineering teams at NASA boost performance and avoid mistakes</a:t>
            </a:r>
          </a:p>
          <a:p>
            <a:pPr marL="285750" indent="-225425">
              <a:buFont typeface="Arial" panose="020B0604020202020204" pitchFamily="34" charset="0"/>
              <a:buChar char="•"/>
            </a:pPr>
            <a:endParaRPr lang="en-US" dirty="0"/>
          </a:p>
        </p:txBody>
      </p:sp>
      <p:graphicFrame>
        <p:nvGraphicFramePr>
          <p:cNvPr id="6" name="Content Placeholder 3">
            <a:extLst>
              <a:ext uri="{FF2B5EF4-FFF2-40B4-BE49-F238E27FC236}">
                <a16:creationId xmlns:a16="http://schemas.microsoft.com/office/drawing/2014/main" id="{4E267405-5C54-4C9F-9DEF-6AF55AF42DF4}"/>
              </a:ext>
            </a:extLst>
          </p:cNvPr>
          <p:cNvGraphicFramePr>
            <a:graphicFrameLocks/>
          </p:cNvGraphicFramePr>
          <p:nvPr>
            <p:extLst>
              <p:ext uri="{D42A27DB-BD31-4B8C-83A1-F6EECF244321}">
                <p14:modId xmlns:p14="http://schemas.microsoft.com/office/powerpoint/2010/main" val="3859910086"/>
              </p:ext>
            </p:extLst>
          </p:nvPr>
        </p:nvGraphicFramePr>
        <p:xfrm>
          <a:off x="1936078" y="3868514"/>
          <a:ext cx="8319844" cy="25889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10" descr="A picture containing text, bottle, newspaper&#10;&#10;Description automatically generated">
            <a:extLst>
              <a:ext uri="{FF2B5EF4-FFF2-40B4-BE49-F238E27FC236}">
                <a16:creationId xmlns:a16="http://schemas.microsoft.com/office/drawing/2014/main" id="{380E8994-2EC4-4DBD-9353-DE991C267EE2}"/>
              </a:ext>
            </a:extLst>
          </p:cNvPr>
          <p:cNvPicPr>
            <a:picLocks noChangeAspect="1"/>
          </p:cNvPicPr>
          <p:nvPr/>
        </p:nvPicPr>
        <p:blipFill rotWithShape="1">
          <a:blip r:embed="rId8"/>
          <a:srcRect l="13092" t="496" r="12535" b="-744"/>
          <a:stretch/>
        </p:blipFill>
        <p:spPr>
          <a:xfrm rot="-420000">
            <a:off x="9700688" y="744055"/>
            <a:ext cx="1698788" cy="257933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90902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PERSONALITIES</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1"/>
            <a:ext cx="10712117" cy="844069"/>
          </a:xfrm>
        </p:spPr>
        <p:txBody>
          <a:bodyPr anchor="ctr">
            <a:normAutofit/>
          </a:bodyPr>
          <a:lstStyle/>
          <a:p>
            <a:r>
              <a:rPr lang="en-US" altLang="en-US" sz="3200" dirty="0"/>
              <a:t>NASA 4D</a:t>
            </a: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2" y="1828801"/>
            <a:ext cx="2133722" cy="4494726"/>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altLang="en-US" sz="1600" dirty="0">
                <a:solidFill>
                  <a:srgbClr val="6A7278"/>
                </a:solidFill>
                <a:latin typeface="Georgia"/>
              </a:rPr>
              <a:t>Created to help scientific teams to collaborate and work together more effectively</a:t>
            </a:r>
          </a:p>
          <a:p>
            <a:pPr marL="285750" indent="-285750">
              <a:buFont typeface="Arial" panose="020B0604020202020204" pitchFamily="34" charset="0"/>
              <a:buChar char="•"/>
            </a:pPr>
            <a:r>
              <a:rPr lang="en-US" altLang="en-US" sz="1600" dirty="0">
                <a:solidFill>
                  <a:srgbClr val="6A7278"/>
                </a:solidFill>
                <a:latin typeface="Georgia"/>
              </a:rPr>
              <a:t>Four quadrants / types named by color</a:t>
            </a:r>
          </a:p>
          <a:p>
            <a:pPr marL="285750" indent="-225425">
              <a:buFont typeface="Arial" panose="020B0604020202020204" pitchFamily="34" charset="0"/>
              <a:buChar char="•"/>
            </a:pPr>
            <a:endParaRPr lang="en-US" dirty="0"/>
          </a:p>
        </p:txBody>
      </p:sp>
      <p:sp>
        <p:nvSpPr>
          <p:cNvPr id="7" name="Rectangle 6">
            <a:extLst>
              <a:ext uri="{FF2B5EF4-FFF2-40B4-BE49-F238E27FC236}">
                <a16:creationId xmlns:a16="http://schemas.microsoft.com/office/drawing/2014/main" id="{45C2703D-98C6-4FAA-9264-A544CF8A0785}"/>
              </a:ext>
            </a:extLst>
          </p:cNvPr>
          <p:cNvSpPr/>
          <p:nvPr/>
        </p:nvSpPr>
        <p:spPr>
          <a:xfrm>
            <a:off x="5507868" y="3048000"/>
            <a:ext cx="1874520" cy="304800"/>
          </a:xfrm>
          <a:prstGeom prst="rect">
            <a:avLst/>
          </a:prstGeom>
          <a:solidFill>
            <a:srgbClr val="67A478"/>
          </a:solidFill>
          <a:ln w="2857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dirty="0">
                <a:solidFill>
                  <a:schemeClr val="bg1"/>
                </a:solidFill>
                <a:latin typeface="Century Gothic" charset="0"/>
                <a:ea typeface="Century Gothic" charset="0"/>
                <a:cs typeface="Century Gothic" charset="0"/>
              </a:rPr>
              <a:t>Cultivating</a:t>
            </a:r>
            <a:endParaRPr lang="en-US" sz="1400" b="1" dirty="0">
              <a:solidFill>
                <a:schemeClr val="bg1"/>
              </a:solidFill>
              <a:latin typeface="Century Gothic" charset="0"/>
              <a:ea typeface="Century Gothic" charset="0"/>
              <a:cs typeface="Century Gothic" charset="0"/>
            </a:endParaRPr>
          </a:p>
        </p:txBody>
      </p:sp>
      <p:sp>
        <p:nvSpPr>
          <p:cNvPr id="9" name="Rectangle 8">
            <a:extLst>
              <a:ext uri="{FF2B5EF4-FFF2-40B4-BE49-F238E27FC236}">
                <a16:creationId xmlns:a16="http://schemas.microsoft.com/office/drawing/2014/main" id="{67A8A665-D4A0-4F77-920D-6A28D0DA183C}"/>
              </a:ext>
            </a:extLst>
          </p:cNvPr>
          <p:cNvSpPr/>
          <p:nvPr/>
        </p:nvSpPr>
        <p:spPr>
          <a:xfrm>
            <a:off x="7687188" y="3048000"/>
            <a:ext cx="1874520" cy="304800"/>
          </a:xfrm>
          <a:prstGeom prst="rect">
            <a:avLst/>
          </a:prstGeom>
          <a:solidFill>
            <a:srgbClr val="51AEB3"/>
          </a:solidFill>
          <a:ln w="2857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dirty="0">
                <a:solidFill>
                  <a:schemeClr val="bg1"/>
                </a:solidFill>
                <a:latin typeface="Century Gothic" charset="0"/>
                <a:ea typeface="Century Gothic" charset="0"/>
                <a:cs typeface="Century Gothic" charset="0"/>
              </a:rPr>
              <a:t>Visioning</a:t>
            </a:r>
            <a:endParaRPr lang="en-US" sz="1400" b="1" dirty="0">
              <a:solidFill>
                <a:schemeClr val="bg1"/>
              </a:solidFill>
              <a:latin typeface="Century Gothic" charset="0"/>
              <a:ea typeface="Century Gothic" charset="0"/>
              <a:cs typeface="Century Gothic" charset="0"/>
            </a:endParaRPr>
          </a:p>
        </p:txBody>
      </p:sp>
      <p:sp>
        <p:nvSpPr>
          <p:cNvPr id="10" name="Rectangle 9">
            <a:extLst>
              <a:ext uri="{FF2B5EF4-FFF2-40B4-BE49-F238E27FC236}">
                <a16:creationId xmlns:a16="http://schemas.microsoft.com/office/drawing/2014/main" id="{D6657C8C-CA89-4F6A-B9FA-A754AD511F02}"/>
              </a:ext>
            </a:extLst>
          </p:cNvPr>
          <p:cNvSpPr/>
          <p:nvPr/>
        </p:nvSpPr>
        <p:spPr>
          <a:xfrm>
            <a:off x="7687188" y="3733800"/>
            <a:ext cx="1874520" cy="304800"/>
          </a:xfrm>
          <a:prstGeom prst="rect">
            <a:avLst/>
          </a:prstGeom>
          <a:solidFill>
            <a:schemeClr val="accent2"/>
          </a:solidFill>
          <a:ln w="2857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dirty="0">
                <a:solidFill>
                  <a:schemeClr val="bg1"/>
                </a:solidFill>
                <a:latin typeface="Century Gothic" charset="0"/>
                <a:ea typeface="Century Gothic" charset="0"/>
                <a:cs typeface="Century Gothic" charset="0"/>
              </a:rPr>
              <a:t>Directing</a:t>
            </a:r>
            <a:endParaRPr lang="en-US" sz="1400" b="1" dirty="0">
              <a:solidFill>
                <a:schemeClr val="bg1"/>
              </a:solidFill>
              <a:latin typeface="Century Gothic" charset="0"/>
              <a:ea typeface="Century Gothic" charset="0"/>
              <a:cs typeface="Century Gothic" charset="0"/>
            </a:endParaRPr>
          </a:p>
        </p:txBody>
      </p:sp>
      <p:sp>
        <p:nvSpPr>
          <p:cNvPr id="11" name="Rectangle 10">
            <a:extLst>
              <a:ext uri="{FF2B5EF4-FFF2-40B4-BE49-F238E27FC236}">
                <a16:creationId xmlns:a16="http://schemas.microsoft.com/office/drawing/2014/main" id="{FAF91280-8B93-4705-B3D3-C527011EFFEE}"/>
              </a:ext>
            </a:extLst>
          </p:cNvPr>
          <p:cNvSpPr/>
          <p:nvPr/>
        </p:nvSpPr>
        <p:spPr>
          <a:xfrm>
            <a:off x="5507868" y="3733800"/>
            <a:ext cx="1874520" cy="304800"/>
          </a:xfrm>
          <a:prstGeom prst="rect">
            <a:avLst/>
          </a:prstGeom>
          <a:solidFill>
            <a:schemeClr val="accent4"/>
          </a:solidFill>
          <a:ln w="2857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bg1"/>
                </a:solidFill>
                <a:latin typeface="Century Gothic" charset="0"/>
                <a:ea typeface="Century Gothic" charset="0"/>
                <a:cs typeface="Century Gothic" charset="0"/>
              </a:rPr>
              <a:t>Including</a:t>
            </a:r>
            <a:endParaRPr lang="en-US" sz="1400" b="1">
              <a:solidFill>
                <a:schemeClr val="bg1"/>
              </a:solidFill>
              <a:latin typeface="Century Gothic" charset="0"/>
              <a:ea typeface="Century Gothic" charset="0"/>
              <a:cs typeface="Century Gothic" charset="0"/>
            </a:endParaRPr>
          </a:p>
        </p:txBody>
      </p:sp>
      <p:cxnSp>
        <p:nvCxnSpPr>
          <p:cNvPr id="12" name="Straight Arrow Connector 11">
            <a:extLst>
              <a:ext uri="{FF2B5EF4-FFF2-40B4-BE49-F238E27FC236}">
                <a16:creationId xmlns:a16="http://schemas.microsoft.com/office/drawing/2014/main" id="{26D32039-2484-4843-9C61-50722CF9AA47}"/>
              </a:ext>
            </a:extLst>
          </p:cNvPr>
          <p:cNvCxnSpPr/>
          <p:nvPr/>
        </p:nvCxnSpPr>
        <p:spPr>
          <a:xfrm>
            <a:off x="7534788" y="1859280"/>
            <a:ext cx="0" cy="3474720"/>
          </a:xfrm>
          <a:prstGeom prst="straightConnector1">
            <a:avLst/>
          </a:prstGeom>
          <a:ln w="28575">
            <a:headEnd type="arrow"/>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0472303-F991-477D-9433-2D85F3413982}"/>
              </a:ext>
            </a:extLst>
          </p:cNvPr>
          <p:cNvCxnSpPr/>
          <p:nvPr/>
        </p:nvCxnSpPr>
        <p:spPr>
          <a:xfrm>
            <a:off x="4791588" y="3535680"/>
            <a:ext cx="5486400" cy="0"/>
          </a:xfrm>
          <a:prstGeom prst="straightConnector1">
            <a:avLst/>
          </a:prstGeom>
          <a:ln w="28575">
            <a:headEnd type="arrow"/>
            <a:tailEnd type="arrow"/>
          </a:ln>
        </p:spPr>
        <p:style>
          <a:lnRef idx="1">
            <a:schemeClr val="accent1"/>
          </a:lnRef>
          <a:fillRef idx="0">
            <a:schemeClr val="accent1"/>
          </a:fillRef>
          <a:effectRef idx="0">
            <a:schemeClr val="accent1"/>
          </a:effectRef>
          <a:fontRef idx="minor">
            <a:schemeClr val="tx1"/>
          </a:fontRef>
        </p:style>
      </p:cxnSp>
      <p:sp>
        <p:nvSpPr>
          <p:cNvPr id="15" name="TextBox 9">
            <a:extLst>
              <a:ext uri="{FF2B5EF4-FFF2-40B4-BE49-F238E27FC236}">
                <a16:creationId xmlns:a16="http://schemas.microsoft.com/office/drawing/2014/main" id="{CE1FCAD0-CDF0-4DAA-9B7A-B6489F1A2408}"/>
              </a:ext>
            </a:extLst>
          </p:cNvPr>
          <p:cNvSpPr txBox="1"/>
          <p:nvPr/>
        </p:nvSpPr>
        <p:spPr>
          <a:xfrm>
            <a:off x="3343788" y="3307080"/>
            <a:ext cx="1075936" cy="400110"/>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latin typeface="Century Gothic"/>
              </a:rPr>
              <a:t>Feeling</a:t>
            </a:r>
            <a:endParaRPr lang="en-US"/>
          </a:p>
        </p:txBody>
      </p:sp>
      <p:sp>
        <p:nvSpPr>
          <p:cNvPr id="16" name="TextBox 10">
            <a:extLst>
              <a:ext uri="{FF2B5EF4-FFF2-40B4-BE49-F238E27FC236}">
                <a16:creationId xmlns:a16="http://schemas.microsoft.com/office/drawing/2014/main" id="{257B7240-ED44-485B-B711-B7DA7991B4C6}"/>
              </a:ext>
            </a:extLst>
          </p:cNvPr>
          <p:cNvSpPr txBox="1"/>
          <p:nvPr/>
        </p:nvSpPr>
        <p:spPr>
          <a:xfrm>
            <a:off x="10381406" y="3307080"/>
            <a:ext cx="1168910" cy="400110"/>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latin typeface="Century Gothic"/>
                <a:ea typeface="Century Gothic" charset="0"/>
                <a:cs typeface="Century Gothic" charset="0"/>
              </a:rPr>
              <a:t>Thinking</a:t>
            </a:r>
            <a:endParaRPr lang="en-US" sz="2000">
              <a:latin typeface="Century Gothic" charset="0"/>
              <a:ea typeface="Century Gothic" charset="0"/>
              <a:cs typeface="Century Gothic" charset="0"/>
            </a:endParaRPr>
          </a:p>
        </p:txBody>
      </p:sp>
      <p:sp>
        <p:nvSpPr>
          <p:cNvPr id="19" name="TextBox 11">
            <a:extLst>
              <a:ext uri="{FF2B5EF4-FFF2-40B4-BE49-F238E27FC236}">
                <a16:creationId xmlns:a16="http://schemas.microsoft.com/office/drawing/2014/main" id="{574CE53D-82DB-490C-92A4-2685304B9BE9}"/>
              </a:ext>
            </a:extLst>
          </p:cNvPr>
          <p:cNvSpPr txBox="1"/>
          <p:nvPr/>
        </p:nvSpPr>
        <p:spPr>
          <a:xfrm>
            <a:off x="6945765" y="1371600"/>
            <a:ext cx="1122423" cy="4001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a:latin typeface="Century Gothic" charset="0"/>
                <a:ea typeface="Century Gothic" charset="0"/>
                <a:cs typeface="Century Gothic" charset="0"/>
              </a:rPr>
              <a:t>Intuited</a:t>
            </a:r>
          </a:p>
        </p:txBody>
      </p:sp>
      <p:sp>
        <p:nvSpPr>
          <p:cNvPr id="20" name="TextBox 12">
            <a:extLst>
              <a:ext uri="{FF2B5EF4-FFF2-40B4-BE49-F238E27FC236}">
                <a16:creationId xmlns:a16="http://schemas.microsoft.com/office/drawing/2014/main" id="{B78A77E1-F08B-43EE-B21F-56B5141B99FB}"/>
              </a:ext>
            </a:extLst>
          </p:cNvPr>
          <p:cNvSpPr txBox="1"/>
          <p:nvPr/>
        </p:nvSpPr>
        <p:spPr>
          <a:xfrm>
            <a:off x="7023029" y="5391090"/>
            <a:ext cx="1079142" cy="4001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a:latin typeface="Century Gothic" charset="0"/>
                <a:ea typeface="Century Gothic" charset="0"/>
                <a:cs typeface="Century Gothic" charset="0"/>
              </a:rPr>
              <a:t>Sensed</a:t>
            </a:r>
          </a:p>
        </p:txBody>
      </p:sp>
      <p:sp>
        <p:nvSpPr>
          <p:cNvPr id="21" name="Teardrop 20">
            <a:extLst>
              <a:ext uri="{FF2B5EF4-FFF2-40B4-BE49-F238E27FC236}">
                <a16:creationId xmlns:a16="http://schemas.microsoft.com/office/drawing/2014/main" id="{19B43A01-B7D3-4979-BE60-868CFA19FEFE}"/>
              </a:ext>
            </a:extLst>
          </p:cNvPr>
          <p:cNvSpPr/>
          <p:nvPr/>
        </p:nvSpPr>
        <p:spPr>
          <a:xfrm>
            <a:off x="3800988" y="3657600"/>
            <a:ext cx="3657600" cy="2057400"/>
          </a:xfrm>
          <a:prstGeom prst="teardrop">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Century Gothic" charset="0"/>
              <a:ea typeface="Century Gothic" charset="0"/>
              <a:cs typeface="Century Gothic" charset="0"/>
            </a:endParaRPr>
          </a:p>
        </p:txBody>
      </p:sp>
      <p:sp>
        <p:nvSpPr>
          <p:cNvPr id="22" name="Teardrop 21">
            <a:extLst>
              <a:ext uri="{FF2B5EF4-FFF2-40B4-BE49-F238E27FC236}">
                <a16:creationId xmlns:a16="http://schemas.microsoft.com/office/drawing/2014/main" id="{32494886-9B6E-436C-BD4A-86EB357D1D4B}"/>
              </a:ext>
            </a:extLst>
          </p:cNvPr>
          <p:cNvSpPr/>
          <p:nvPr/>
        </p:nvSpPr>
        <p:spPr>
          <a:xfrm flipH="1">
            <a:off x="7610988" y="3657600"/>
            <a:ext cx="3657600" cy="2057400"/>
          </a:xfrm>
          <a:prstGeom prst="teardrop">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Century Gothic" charset="0"/>
              <a:ea typeface="Century Gothic" charset="0"/>
              <a:cs typeface="Century Gothic" charset="0"/>
            </a:endParaRPr>
          </a:p>
        </p:txBody>
      </p:sp>
      <p:sp>
        <p:nvSpPr>
          <p:cNvPr id="23" name="Teardrop 22">
            <a:extLst>
              <a:ext uri="{FF2B5EF4-FFF2-40B4-BE49-F238E27FC236}">
                <a16:creationId xmlns:a16="http://schemas.microsoft.com/office/drawing/2014/main" id="{73F0C852-84B5-40A0-A6B4-7A66CB0969B2}"/>
              </a:ext>
            </a:extLst>
          </p:cNvPr>
          <p:cNvSpPr/>
          <p:nvPr/>
        </p:nvSpPr>
        <p:spPr>
          <a:xfrm flipV="1">
            <a:off x="3800988" y="1371600"/>
            <a:ext cx="3657600" cy="2057400"/>
          </a:xfrm>
          <a:prstGeom prst="teardrop">
            <a:avLst/>
          </a:prstGeom>
          <a:noFill/>
          <a:ln w="19050">
            <a:solidFill>
              <a:srgbClr val="67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Century Gothic" charset="0"/>
              <a:ea typeface="Century Gothic" charset="0"/>
              <a:cs typeface="Century Gothic" charset="0"/>
            </a:endParaRPr>
          </a:p>
        </p:txBody>
      </p:sp>
      <p:sp>
        <p:nvSpPr>
          <p:cNvPr id="24" name="Teardrop 23">
            <a:extLst>
              <a:ext uri="{FF2B5EF4-FFF2-40B4-BE49-F238E27FC236}">
                <a16:creationId xmlns:a16="http://schemas.microsoft.com/office/drawing/2014/main" id="{DD94222D-73B7-4AFD-8D05-3C39D4D6593E}"/>
              </a:ext>
            </a:extLst>
          </p:cNvPr>
          <p:cNvSpPr/>
          <p:nvPr/>
        </p:nvSpPr>
        <p:spPr>
          <a:xfrm flipH="1" flipV="1">
            <a:off x="7610988" y="1371600"/>
            <a:ext cx="3657600" cy="2057400"/>
          </a:xfrm>
          <a:prstGeom prst="teardrop">
            <a:avLst/>
          </a:prstGeom>
          <a:noFill/>
          <a:ln w="19050">
            <a:solidFill>
              <a:srgbClr val="51AE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Century Gothic" charset="0"/>
              <a:ea typeface="Century Gothic" charset="0"/>
              <a:cs typeface="Century Gothic" charset="0"/>
            </a:endParaRPr>
          </a:p>
        </p:txBody>
      </p:sp>
      <p:sp>
        <p:nvSpPr>
          <p:cNvPr id="25" name="TextBox 17">
            <a:extLst>
              <a:ext uri="{FF2B5EF4-FFF2-40B4-BE49-F238E27FC236}">
                <a16:creationId xmlns:a16="http://schemas.microsoft.com/office/drawing/2014/main" id="{70C8ACDD-6966-4511-BCBB-010CFCA6D3BA}"/>
              </a:ext>
            </a:extLst>
          </p:cNvPr>
          <p:cNvSpPr txBox="1"/>
          <p:nvPr/>
        </p:nvSpPr>
        <p:spPr>
          <a:xfrm>
            <a:off x="7705536" y="2110026"/>
            <a:ext cx="3486852" cy="86177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9063" indent="-119063">
              <a:buFont typeface="Arial" pitchFamily="34" charset="0"/>
              <a:buChar char="•"/>
            </a:pPr>
            <a:r>
              <a:rPr lang="en-US" sz="1600">
                <a:latin typeface="Century Gothic" charset="0"/>
                <a:ea typeface="Century Gothic" charset="0"/>
                <a:cs typeface="Century Gothic" charset="0"/>
              </a:rPr>
              <a:t>Thinking &amp; Imagining</a:t>
            </a:r>
          </a:p>
          <a:p>
            <a:pPr marL="119063" indent="-119063">
              <a:buFont typeface="Arial" pitchFamily="34" charset="0"/>
              <a:buChar char="•"/>
            </a:pPr>
            <a:r>
              <a:rPr lang="en-US" sz="1600">
                <a:latin typeface="Century Gothic" charset="0"/>
                <a:ea typeface="Century Gothic" charset="0"/>
                <a:cs typeface="Century Gothic" charset="0"/>
              </a:rPr>
              <a:t>Constantly innovate and create</a:t>
            </a:r>
          </a:p>
          <a:p>
            <a:pPr marL="119063" indent="-119063">
              <a:buFont typeface="Arial" pitchFamily="34" charset="0"/>
              <a:buChar char="•"/>
            </a:pPr>
            <a:r>
              <a:rPr lang="en-US" sz="1600">
                <a:latin typeface="Century Gothic" charset="0"/>
                <a:ea typeface="Century Gothic" charset="0"/>
                <a:cs typeface="Century Gothic" charset="0"/>
              </a:rPr>
              <a:t>Need to be the best/smartest</a:t>
            </a:r>
          </a:p>
        </p:txBody>
      </p:sp>
      <p:sp>
        <p:nvSpPr>
          <p:cNvPr id="26" name="TextBox 18">
            <a:extLst>
              <a:ext uri="{FF2B5EF4-FFF2-40B4-BE49-F238E27FC236}">
                <a16:creationId xmlns:a16="http://schemas.microsoft.com/office/drawing/2014/main" id="{6B67D48A-2D55-4207-A83D-BDCBCB77863E}"/>
              </a:ext>
            </a:extLst>
          </p:cNvPr>
          <p:cNvSpPr txBox="1"/>
          <p:nvPr/>
        </p:nvSpPr>
        <p:spPr>
          <a:xfrm>
            <a:off x="7705536" y="4167426"/>
            <a:ext cx="3057568" cy="83099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9063" indent="-119063">
              <a:buFont typeface="Arial" pitchFamily="34" charset="0"/>
              <a:buChar char="•"/>
            </a:pPr>
            <a:r>
              <a:rPr lang="en-US" sz="1600">
                <a:latin typeface="Century Gothic" charset="0"/>
                <a:ea typeface="Century Gothic" charset="0"/>
                <a:cs typeface="Century Gothic" charset="0"/>
              </a:rPr>
              <a:t>Thinking &amp; Sensing</a:t>
            </a:r>
          </a:p>
          <a:p>
            <a:pPr marL="119063" indent="-119063">
              <a:buFont typeface="Arial" pitchFamily="34" charset="0"/>
              <a:buChar char="•"/>
            </a:pPr>
            <a:r>
              <a:rPr lang="en-US" sz="1600">
                <a:latin typeface="Century Gothic" charset="0"/>
                <a:ea typeface="Century Gothic" charset="0"/>
                <a:cs typeface="Century Gothic" charset="0"/>
              </a:rPr>
              <a:t>Take organized action</a:t>
            </a:r>
          </a:p>
          <a:p>
            <a:pPr marL="119063" indent="-119063">
              <a:buFont typeface="Arial" pitchFamily="34" charset="0"/>
              <a:buChar char="•"/>
            </a:pPr>
            <a:r>
              <a:rPr lang="en-US" sz="1600">
                <a:latin typeface="Century Gothic" charset="0"/>
                <a:ea typeface="Century Gothic" charset="0"/>
                <a:cs typeface="Century Gothic" charset="0"/>
              </a:rPr>
              <a:t>Direct others towards results</a:t>
            </a:r>
          </a:p>
        </p:txBody>
      </p:sp>
      <p:sp>
        <p:nvSpPr>
          <p:cNvPr id="27" name="TextBox 19">
            <a:extLst>
              <a:ext uri="{FF2B5EF4-FFF2-40B4-BE49-F238E27FC236}">
                <a16:creationId xmlns:a16="http://schemas.microsoft.com/office/drawing/2014/main" id="{09E26717-AE55-423B-AC44-2ADF08C090D6}"/>
              </a:ext>
            </a:extLst>
          </p:cNvPr>
          <p:cNvSpPr txBox="1"/>
          <p:nvPr/>
        </p:nvSpPr>
        <p:spPr>
          <a:xfrm>
            <a:off x="3909992" y="2110026"/>
            <a:ext cx="3377848" cy="83099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9063" indent="-119063" algn="r"/>
            <a:r>
              <a:rPr lang="en-US" sz="1600">
                <a:latin typeface="Century Gothic" charset="0"/>
                <a:ea typeface="Century Gothic" charset="0"/>
                <a:cs typeface="Century Gothic" charset="0"/>
              </a:rPr>
              <a:t>Feeling &amp; Imagining</a:t>
            </a:r>
          </a:p>
          <a:p>
            <a:pPr marL="119063" indent="-119063" algn="r"/>
            <a:r>
              <a:rPr lang="en-US" sz="1600">
                <a:latin typeface="Century Gothic" charset="0"/>
                <a:ea typeface="Century Gothic" charset="0"/>
                <a:cs typeface="Century Gothic" charset="0"/>
              </a:rPr>
              <a:t>Appreciate and care for others</a:t>
            </a:r>
          </a:p>
          <a:p>
            <a:pPr marL="119063" indent="-119063" algn="r"/>
            <a:r>
              <a:rPr lang="en-US" sz="1600">
                <a:latin typeface="Century Gothic" charset="0"/>
                <a:ea typeface="Century Gothic" charset="0"/>
                <a:cs typeface="Century Gothic" charset="0"/>
              </a:rPr>
              <a:t>Share interests for a better world</a:t>
            </a:r>
          </a:p>
        </p:txBody>
      </p:sp>
      <p:sp>
        <p:nvSpPr>
          <p:cNvPr id="28" name="TextBox 20">
            <a:extLst>
              <a:ext uri="{FF2B5EF4-FFF2-40B4-BE49-F238E27FC236}">
                <a16:creationId xmlns:a16="http://schemas.microsoft.com/office/drawing/2014/main" id="{6A9733F5-25AC-4387-8930-3C0049396FB2}"/>
              </a:ext>
            </a:extLst>
          </p:cNvPr>
          <p:cNvSpPr txBox="1"/>
          <p:nvPr/>
        </p:nvSpPr>
        <p:spPr>
          <a:xfrm>
            <a:off x="4094337" y="4167426"/>
            <a:ext cx="3193503" cy="83099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9063" indent="-119063" algn="r"/>
            <a:r>
              <a:rPr lang="en-US" sz="1600">
                <a:latin typeface="Century Gothic" charset="0"/>
                <a:ea typeface="Century Gothic" charset="0"/>
                <a:cs typeface="Century Gothic" charset="0"/>
              </a:rPr>
              <a:t>Feeling &amp; Sensing</a:t>
            </a:r>
          </a:p>
          <a:p>
            <a:pPr marL="119063" indent="-119063" algn="r"/>
            <a:r>
              <a:rPr lang="en-US" sz="1600">
                <a:latin typeface="Century Gothic" charset="0"/>
                <a:ea typeface="Century Gothic" charset="0"/>
                <a:cs typeface="Century Gothic" charset="0"/>
              </a:rPr>
              <a:t>Include and motivate others</a:t>
            </a:r>
          </a:p>
          <a:p>
            <a:pPr marL="119063" indent="-119063" algn="r"/>
            <a:r>
              <a:rPr lang="en-US" sz="1600">
                <a:latin typeface="Century Gothic" charset="0"/>
                <a:ea typeface="Century Gothic" charset="0"/>
                <a:cs typeface="Century Gothic" charset="0"/>
              </a:rPr>
              <a:t>Bring integrity and build teams</a:t>
            </a:r>
          </a:p>
        </p:txBody>
      </p:sp>
      <p:sp>
        <p:nvSpPr>
          <p:cNvPr id="29" name="TextBox 21">
            <a:extLst>
              <a:ext uri="{FF2B5EF4-FFF2-40B4-BE49-F238E27FC236}">
                <a16:creationId xmlns:a16="http://schemas.microsoft.com/office/drawing/2014/main" id="{D66C6966-7C1E-4A64-B01F-6E3B2AAFC5C1}"/>
              </a:ext>
            </a:extLst>
          </p:cNvPr>
          <p:cNvSpPr txBox="1"/>
          <p:nvPr/>
        </p:nvSpPr>
        <p:spPr>
          <a:xfrm>
            <a:off x="7153789" y="4167426"/>
            <a:ext cx="304800"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9063" indent="-119063">
              <a:buFont typeface="Arial" pitchFamily="34" charset="0"/>
              <a:buChar char="•"/>
            </a:pPr>
            <a:r>
              <a:rPr lang="en-US" sz="1600">
                <a:latin typeface="Century Gothic" charset="0"/>
                <a:ea typeface="Century Gothic" charset="0"/>
                <a:cs typeface="Century Gothic" charset="0"/>
              </a:rPr>
              <a:t> </a:t>
            </a:r>
          </a:p>
          <a:p>
            <a:pPr marL="119063" indent="-119063">
              <a:buFont typeface="Arial" pitchFamily="34" charset="0"/>
              <a:buChar char="•"/>
            </a:pPr>
            <a:r>
              <a:rPr lang="en-US" sz="1600">
                <a:latin typeface="Century Gothic" charset="0"/>
                <a:ea typeface="Century Gothic" charset="0"/>
                <a:cs typeface="Century Gothic" charset="0"/>
              </a:rPr>
              <a:t> </a:t>
            </a:r>
          </a:p>
          <a:p>
            <a:pPr marL="119063" indent="-119063">
              <a:buFont typeface="Arial" pitchFamily="34" charset="0"/>
              <a:buChar char="•"/>
            </a:pPr>
            <a:r>
              <a:rPr lang="en-US" sz="1600">
                <a:latin typeface="Century Gothic" charset="0"/>
                <a:ea typeface="Century Gothic" charset="0"/>
                <a:cs typeface="Century Gothic" charset="0"/>
              </a:rPr>
              <a:t> </a:t>
            </a:r>
          </a:p>
        </p:txBody>
      </p:sp>
      <p:sp>
        <p:nvSpPr>
          <p:cNvPr id="30" name="TextBox 22">
            <a:extLst>
              <a:ext uri="{FF2B5EF4-FFF2-40B4-BE49-F238E27FC236}">
                <a16:creationId xmlns:a16="http://schemas.microsoft.com/office/drawing/2014/main" id="{266AB11F-46AC-4385-85F6-47C5615FEF57}"/>
              </a:ext>
            </a:extLst>
          </p:cNvPr>
          <p:cNvSpPr txBox="1"/>
          <p:nvPr/>
        </p:nvSpPr>
        <p:spPr>
          <a:xfrm>
            <a:off x="7153788" y="2110026"/>
            <a:ext cx="304800"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9063" indent="-119063">
              <a:buFont typeface="Arial" pitchFamily="34" charset="0"/>
              <a:buChar char="•"/>
            </a:pPr>
            <a:r>
              <a:rPr lang="en-US" sz="1600">
                <a:latin typeface="Century Gothic" charset="0"/>
                <a:ea typeface="Century Gothic" charset="0"/>
                <a:cs typeface="Century Gothic" charset="0"/>
              </a:rPr>
              <a:t> </a:t>
            </a:r>
          </a:p>
          <a:p>
            <a:pPr marL="119063" indent="-119063">
              <a:buFont typeface="Arial" pitchFamily="34" charset="0"/>
              <a:buChar char="•"/>
            </a:pPr>
            <a:r>
              <a:rPr lang="en-US" sz="1600">
                <a:latin typeface="Century Gothic" charset="0"/>
                <a:ea typeface="Century Gothic" charset="0"/>
                <a:cs typeface="Century Gothic" charset="0"/>
              </a:rPr>
              <a:t> </a:t>
            </a:r>
          </a:p>
          <a:p>
            <a:pPr marL="119063" indent="-119063">
              <a:buFont typeface="Arial" pitchFamily="34" charset="0"/>
              <a:buChar char="•"/>
            </a:pPr>
            <a:r>
              <a:rPr lang="en-US" sz="1600">
                <a:latin typeface="Century Gothic" charset="0"/>
                <a:ea typeface="Century Gothic" charset="0"/>
                <a:cs typeface="Century Gothic" charset="0"/>
              </a:rPr>
              <a:t> </a:t>
            </a:r>
          </a:p>
        </p:txBody>
      </p:sp>
    </p:spTree>
    <p:extLst>
      <p:ext uri="{BB962C8B-B14F-4D97-AF65-F5344CB8AC3E}">
        <p14:creationId xmlns:p14="http://schemas.microsoft.com/office/powerpoint/2010/main" val="2168227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PERSONALITIES</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1"/>
            <a:ext cx="10712117" cy="844069"/>
          </a:xfrm>
        </p:spPr>
        <p:txBody>
          <a:bodyPr anchor="ctr">
            <a:normAutofit/>
          </a:bodyPr>
          <a:lstStyle/>
          <a:p>
            <a:r>
              <a:rPr lang="en-US" altLang="en-US" sz="3200" dirty="0"/>
              <a:t>NASA 4D &amp; Myers-Briggs</a:t>
            </a:r>
          </a:p>
        </p:txBody>
      </p:sp>
      <p:sp>
        <p:nvSpPr>
          <p:cNvPr id="31" name="Rounded Rectangle 57">
            <a:extLst>
              <a:ext uri="{FF2B5EF4-FFF2-40B4-BE49-F238E27FC236}">
                <a16:creationId xmlns:a16="http://schemas.microsoft.com/office/drawing/2014/main" id="{E0438418-91E8-4683-A922-EEB69B2F0818}"/>
              </a:ext>
            </a:extLst>
          </p:cNvPr>
          <p:cNvSpPr/>
          <p:nvPr/>
        </p:nvSpPr>
        <p:spPr>
          <a:xfrm>
            <a:off x="2348091" y="2019226"/>
            <a:ext cx="1833816" cy="978534"/>
          </a:xfrm>
          <a:prstGeom prst="roundRect">
            <a:avLst/>
          </a:prstGeom>
          <a:solidFill>
            <a:schemeClr val="bg1">
              <a:lumMod val="85000"/>
            </a:schemeClr>
          </a:solidFill>
          <a:ln w="19050">
            <a:solidFill>
              <a:srgbClr val="67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Century Gothic" charset="0"/>
                <a:ea typeface="Century Gothic" charset="0"/>
                <a:cs typeface="Century Gothic" charset="0"/>
              </a:rPr>
              <a:t>ENFJ</a:t>
            </a:r>
          </a:p>
          <a:p>
            <a:pPr algn="ctr"/>
            <a:r>
              <a:rPr lang="en-US">
                <a:solidFill>
                  <a:schemeClr val="tx1"/>
                </a:solidFill>
                <a:latin typeface="Century Gothic" charset="0"/>
                <a:ea typeface="Century Gothic" charset="0"/>
                <a:cs typeface="Century Gothic" charset="0"/>
              </a:rPr>
              <a:t>Teacher</a:t>
            </a:r>
          </a:p>
          <a:p>
            <a:pPr algn="ctr"/>
            <a:r>
              <a:rPr lang="en-US" sz="1200">
                <a:solidFill>
                  <a:schemeClr val="tx1"/>
                </a:solidFill>
                <a:latin typeface="Century Gothic" charset="0"/>
                <a:ea typeface="Century Gothic" charset="0"/>
                <a:cs typeface="Century Gothic" charset="0"/>
              </a:rPr>
              <a:t>2-5%</a:t>
            </a:r>
          </a:p>
        </p:txBody>
      </p:sp>
      <p:sp>
        <p:nvSpPr>
          <p:cNvPr id="32" name="Rounded Rectangle 58">
            <a:extLst>
              <a:ext uri="{FF2B5EF4-FFF2-40B4-BE49-F238E27FC236}">
                <a16:creationId xmlns:a16="http://schemas.microsoft.com/office/drawing/2014/main" id="{DCE0063C-3934-40B3-8A10-26E0CD7A7CDE}"/>
              </a:ext>
            </a:extLst>
          </p:cNvPr>
          <p:cNvSpPr/>
          <p:nvPr/>
        </p:nvSpPr>
        <p:spPr>
          <a:xfrm>
            <a:off x="4260711" y="2019226"/>
            <a:ext cx="1833816" cy="978534"/>
          </a:xfrm>
          <a:prstGeom prst="roundRect">
            <a:avLst/>
          </a:prstGeom>
          <a:solidFill>
            <a:schemeClr val="bg1">
              <a:lumMod val="85000"/>
            </a:schemeClr>
          </a:solidFill>
          <a:ln w="19050">
            <a:solidFill>
              <a:srgbClr val="67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Century Gothic" charset="0"/>
                <a:ea typeface="Century Gothic" charset="0"/>
                <a:cs typeface="Century Gothic" charset="0"/>
              </a:rPr>
              <a:t>ENFP</a:t>
            </a:r>
          </a:p>
          <a:p>
            <a:pPr algn="ctr"/>
            <a:r>
              <a:rPr lang="en-US">
                <a:solidFill>
                  <a:schemeClr val="tx1"/>
                </a:solidFill>
                <a:latin typeface="Century Gothic" charset="0"/>
                <a:ea typeface="Century Gothic" charset="0"/>
                <a:cs typeface="Century Gothic" charset="0"/>
              </a:rPr>
              <a:t>Champion</a:t>
            </a:r>
          </a:p>
          <a:p>
            <a:pPr algn="ctr"/>
            <a:r>
              <a:rPr lang="en-US" sz="1200">
                <a:solidFill>
                  <a:schemeClr val="tx1"/>
                </a:solidFill>
                <a:latin typeface="Century Gothic" charset="0"/>
                <a:ea typeface="Century Gothic" charset="0"/>
                <a:cs typeface="Century Gothic" charset="0"/>
              </a:rPr>
              <a:t>6-8%</a:t>
            </a:r>
          </a:p>
        </p:txBody>
      </p:sp>
      <p:sp>
        <p:nvSpPr>
          <p:cNvPr id="33" name="Rounded Rectangle 59">
            <a:extLst>
              <a:ext uri="{FF2B5EF4-FFF2-40B4-BE49-F238E27FC236}">
                <a16:creationId xmlns:a16="http://schemas.microsoft.com/office/drawing/2014/main" id="{2B9D92F8-D5E5-48EE-8EA7-B1720BDA481F}"/>
              </a:ext>
            </a:extLst>
          </p:cNvPr>
          <p:cNvSpPr/>
          <p:nvPr/>
        </p:nvSpPr>
        <p:spPr>
          <a:xfrm>
            <a:off x="6241911" y="2019226"/>
            <a:ext cx="1833816" cy="978534"/>
          </a:xfrm>
          <a:prstGeom prst="roundRect">
            <a:avLst/>
          </a:prstGeom>
          <a:solidFill>
            <a:schemeClr val="bg1">
              <a:lumMod val="85000"/>
            </a:schemeClr>
          </a:solidFill>
          <a:ln w="19050">
            <a:solidFill>
              <a:srgbClr val="51AE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Century Gothic" charset="0"/>
                <a:ea typeface="Century Gothic" charset="0"/>
                <a:cs typeface="Century Gothic" charset="0"/>
              </a:rPr>
              <a:t>ENTP</a:t>
            </a:r>
          </a:p>
          <a:p>
            <a:pPr algn="ctr"/>
            <a:r>
              <a:rPr lang="en-US">
                <a:solidFill>
                  <a:schemeClr val="tx1"/>
                </a:solidFill>
                <a:latin typeface="Century Gothic" charset="0"/>
                <a:ea typeface="Century Gothic" charset="0"/>
                <a:cs typeface="Century Gothic" charset="0"/>
              </a:rPr>
              <a:t>Inventor</a:t>
            </a:r>
          </a:p>
          <a:p>
            <a:pPr algn="ctr"/>
            <a:r>
              <a:rPr lang="en-US" sz="1200">
                <a:solidFill>
                  <a:schemeClr val="tx1"/>
                </a:solidFill>
                <a:latin typeface="Century Gothic" charset="0"/>
                <a:ea typeface="Century Gothic" charset="0"/>
                <a:cs typeface="Century Gothic" charset="0"/>
              </a:rPr>
              <a:t>2-5%</a:t>
            </a:r>
          </a:p>
        </p:txBody>
      </p:sp>
      <p:sp>
        <p:nvSpPr>
          <p:cNvPr id="34" name="Rounded Rectangle 60">
            <a:extLst>
              <a:ext uri="{FF2B5EF4-FFF2-40B4-BE49-F238E27FC236}">
                <a16:creationId xmlns:a16="http://schemas.microsoft.com/office/drawing/2014/main" id="{64FB6D16-C15A-429D-9E28-8CFB69DFEDD4}"/>
              </a:ext>
            </a:extLst>
          </p:cNvPr>
          <p:cNvSpPr/>
          <p:nvPr/>
        </p:nvSpPr>
        <p:spPr>
          <a:xfrm>
            <a:off x="8154531" y="2019226"/>
            <a:ext cx="1833816" cy="978534"/>
          </a:xfrm>
          <a:prstGeom prst="roundRect">
            <a:avLst/>
          </a:prstGeom>
          <a:solidFill>
            <a:schemeClr val="bg1">
              <a:lumMod val="85000"/>
            </a:schemeClr>
          </a:solidFill>
          <a:ln w="19050">
            <a:solidFill>
              <a:srgbClr val="51AE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Century Gothic" charset="0"/>
                <a:ea typeface="Century Gothic" charset="0"/>
                <a:cs typeface="Century Gothic" charset="0"/>
              </a:rPr>
              <a:t>ENTJ</a:t>
            </a:r>
          </a:p>
          <a:p>
            <a:pPr algn="ctr"/>
            <a:r>
              <a:rPr lang="en-US">
                <a:solidFill>
                  <a:schemeClr val="tx1"/>
                </a:solidFill>
                <a:latin typeface="Century Gothic" charset="0"/>
                <a:ea typeface="Century Gothic" charset="0"/>
                <a:cs typeface="Century Gothic" charset="0"/>
              </a:rPr>
              <a:t>Field Marshall</a:t>
            </a:r>
          </a:p>
          <a:p>
            <a:pPr algn="ctr"/>
            <a:r>
              <a:rPr lang="en-US" sz="1200">
                <a:solidFill>
                  <a:schemeClr val="tx1"/>
                </a:solidFill>
                <a:latin typeface="Century Gothic" charset="0"/>
                <a:ea typeface="Century Gothic" charset="0"/>
                <a:cs typeface="Century Gothic" charset="0"/>
              </a:rPr>
              <a:t>2-5%</a:t>
            </a:r>
          </a:p>
        </p:txBody>
      </p:sp>
      <p:sp>
        <p:nvSpPr>
          <p:cNvPr id="35" name="Rounded Rectangle 61">
            <a:extLst>
              <a:ext uri="{FF2B5EF4-FFF2-40B4-BE49-F238E27FC236}">
                <a16:creationId xmlns:a16="http://schemas.microsoft.com/office/drawing/2014/main" id="{B4724C5B-87E6-410D-BDEC-30F27A871529}"/>
              </a:ext>
            </a:extLst>
          </p:cNvPr>
          <p:cNvSpPr/>
          <p:nvPr/>
        </p:nvSpPr>
        <p:spPr>
          <a:xfrm>
            <a:off x="2348091" y="3055546"/>
            <a:ext cx="1833816" cy="978534"/>
          </a:xfrm>
          <a:prstGeom prst="roundRect">
            <a:avLst/>
          </a:prstGeom>
          <a:solidFill>
            <a:schemeClr val="bg1">
              <a:lumMod val="85000"/>
            </a:schemeClr>
          </a:solidFill>
          <a:ln w="19050">
            <a:solidFill>
              <a:srgbClr val="67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Century Gothic" charset="0"/>
                <a:ea typeface="Century Gothic" charset="0"/>
                <a:cs typeface="Century Gothic" charset="0"/>
              </a:rPr>
              <a:t>INFJ</a:t>
            </a:r>
          </a:p>
          <a:p>
            <a:pPr algn="ctr"/>
            <a:r>
              <a:rPr lang="en-US">
                <a:solidFill>
                  <a:schemeClr val="tx1"/>
                </a:solidFill>
                <a:latin typeface="Century Gothic" charset="0"/>
                <a:ea typeface="Century Gothic" charset="0"/>
                <a:cs typeface="Century Gothic" charset="0"/>
              </a:rPr>
              <a:t>Counselor</a:t>
            </a:r>
          </a:p>
          <a:p>
            <a:pPr algn="ctr"/>
            <a:r>
              <a:rPr lang="en-US" sz="1200">
                <a:solidFill>
                  <a:schemeClr val="tx1"/>
                </a:solidFill>
                <a:latin typeface="Century Gothic" charset="0"/>
                <a:ea typeface="Century Gothic" charset="0"/>
                <a:cs typeface="Century Gothic" charset="0"/>
              </a:rPr>
              <a:t>1-3%</a:t>
            </a:r>
          </a:p>
        </p:txBody>
      </p:sp>
      <p:sp>
        <p:nvSpPr>
          <p:cNvPr id="36" name="Rounded Rectangle 62">
            <a:extLst>
              <a:ext uri="{FF2B5EF4-FFF2-40B4-BE49-F238E27FC236}">
                <a16:creationId xmlns:a16="http://schemas.microsoft.com/office/drawing/2014/main" id="{ACB54855-7300-4BD9-A831-6D176056C2A0}"/>
              </a:ext>
            </a:extLst>
          </p:cNvPr>
          <p:cNvSpPr/>
          <p:nvPr/>
        </p:nvSpPr>
        <p:spPr>
          <a:xfrm>
            <a:off x="4260711" y="3055546"/>
            <a:ext cx="1833816" cy="978534"/>
          </a:xfrm>
          <a:prstGeom prst="roundRect">
            <a:avLst/>
          </a:prstGeom>
          <a:solidFill>
            <a:schemeClr val="bg1">
              <a:lumMod val="85000"/>
            </a:schemeClr>
          </a:solidFill>
          <a:ln w="19050">
            <a:solidFill>
              <a:srgbClr val="67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Century Gothic" charset="0"/>
                <a:ea typeface="Century Gothic" charset="0"/>
                <a:cs typeface="Century Gothic" charset="0"/>
              </a:rPr>
              <a:t>INFP</a:t>
            </a:r>
          </a:p>
          <a:p>
            <a:pPr algn="ctr"/>
            <a:r>
              <a:rPr lang="en-US">
                <a:solidFill>
                  <a:schemeClr val="tx1"/>
                </a:solidFill>
                <a:latin typeface="Century Gothic" charset="0"/>
                <a:ea typeface="Century Gothic" charset="0"/>
                <a:cs typeface="Century Gothic" charset="0"/>
              </a:rPr>
              <a:t>Healer</a:t>
            </a:r>
          </a:p>
          <a:p>
            <a:pPr algn="ctr"/>
            <a:r>
              <a:rPr lang="en-US" sz="1200">
                <a:solidFill>
                  <a:schemeClr val="tx1"/>
                </a:solidFill>
                <a:latin typeface="Century Gothic" charset="0"/>
                <a:ea typeface="Century Gothic" charset="0"/>
                <a:cs typeface="Century Gothic" charset="0"/>
              </a:rPr>
              <a:t>4-5%</a:t>
            </a:r>
          </a:p>
        </p:txBody>
      </p:sp>
      <p:sp>
        <p:nvSpPr>
          <p:cNvPr id="37" name="Rounded Rectangle 63">
            <a:extLst>
              <a:ext uri="{FF2B5EF4-FFF2-40B4-BE49-F238E27FC236}">
                <a16:creationId xmlns:a16="http://schemas.microsoft.com/office/drawing/2014/main" id="{7645801A-E2EC-4166-A4B7-4E552551B5DE}"/>
              </a:ext>
            </a:extLst>
          </p:cNvPr>
          <p:cNvSpPr/>
          <p:nvPr/>
        </p:nvSpPr>
        <p:spPr>
          <a:xfrm>
            <a:off x="6241911" y="3055546"/>
            <a:ext cx="1833816" cy="978534"/>
          </a:xfrm>
          <a:prstGeom prst="roundRect">
            <a:avLst/>
          </a:prstGeom>
          <a:solidFill>
            <a:schemeClr val="bg1">
              <a:lumMod val="85000"/>
            </a:schemeClr>
          </a:solidFill>
          <a:ln w="19050">
            <a:solidFill>
              <a:srgbClr val="51AE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Century Gothic" charset="0"/>
                <a:ea typeface="Century Gothic" charset="0"/>
                <a:cs typeface="Century Gothic" charset="0"/>
              </a:rPr>
              <a:t>INTP</a:t>
            </a:r>
          </a:p>
          <a:p>
            <a:pPr algn="ctr"/>
            <a:r>
              <a:rPr lang="en-US">
                <a:solidFill>
                  <a:schemeClr val="tx1"/>
                </a:solidFill>
                <a:latin typeface="Century Gothic" charset="0"/>
                <a:ea typeface="Century Gothic" charset="0"/>
                <a:cs typeface="Century Gothic" charset="0"/>
              </a:rPr>
              <a:t>Architect</a:t>
            </a:r>
          </a:p>
          <a:p>
            <a:pPr algn="ctr"/>
            <a:r>
              <a:rPr lang="en-US" sz="1200">
                <a:solidFill>
                  <a:schemeClr val="tx1"/>
                </a:solidFill>
                <a:latin typeface="Century Gothic" charset="0"/>
                <a:ea typeface="Century Gothic" charset="0"/>
                <a:cs typeface="Century Gothic" charset="0"/>
              </a:rPr>
              <a:t>3-5%</a:t>
            </a:r>
          </a:p>
        </p:txBody>
      </p:sp>
      <p:sp>
        <p:nvSpPr>
          <p:cNvPr id="38" name="Rounded Rectangle 64">
            <a:extLst>
              <a:ext uri="{FF2B5EF4-FFF2-40B4-BE49-F238E27FC236}">
                <a16:creationId xmlns:a16="http://schemas.microsoft.com/office/drawing/2014/main" id="{B65603F7-4F9A-4431-8F34-8368AFE83461}"/>
              </a:ext>
            </a:extLst>
          </p:cNvPr>
          <p:cNvSpPr/>
          <p:nvPr/>
        </p:nvSpPr>
        <p:spPr>
          <a:xfrm>
            <a:off x="8154531" y="3055546"/>
            <a:ext cx="1833816" cy="978534"/>
          </a:xfrm>
          <a:prstGeom prst="roundRect">
            <a:avLst/>
          </a:prstGeom>
          <a:solidFill>
            <a:schemeClr val="bg1">
              <a:lumMod val="85000"/>
            </a:schemeClr>
          </a:solidFill>
          <a:ln w="19050">
            <a:solidFill>
              <a:srgbClr val="51AE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Century Gothic" charset="0"/>
                <a:ea typeface="Century Gothic" charset="0"/>
                <a:cs typeface="Century Gothic" charset="0"/>
              </a:rPr>
              <a:t>INTJ</a:t>
            </a:r>
          </a:p>
          <a:p>
            <a:pPr algn="ctr"/>
            <a:r>
              <a:rPr lang="en-US">
                <a:solidFill>
                  <a:schemeClr val="tx1"/>
                </a:solidFill>
                <a:latin typeface="Century Gothic" charset="0"/>
                <a:ea typeface="Century Gothic" charset="0"/>
                <a:cs typeface="Century Gothic" charset="0"/>
              </a:rPr>
              <a:t>Mastermind</a:t>
            </a:r>
          </a:p>
          <a:p>
            <a:pPr algn="ctr"/>
            <a:r>
              <a:rPr lang="en-US" sz="1200">
                <a:solidFill>
                  <a:schemeClr val="tx1"/>
                </a:solidFill>
                <a:latin typeface="Century Gothic" charset="0"/>
                <a:ea typeface="Century Gothic" charset="0"/>
                <a:cs typeface="Century Gothic" charset="0"/>
              </a:rPr>
              <a:t>2-4%</a:t>
            </a:r>
          </a:p>
        </p:txBody>
      </p:sp>
      <p:sp>
        <p:nvSpPr>
          <p:cNvPr id="39" name="Rounded Rectangle 65">
            <a:extLst>
              <a:ext uri="{FF2B5EF4-FFF2-40B4-BE49-F238E27FC236}">
                <a16:creationId xmlns:a16="http://schemas.microsoft.com/office/drawing/2014/main" id="{C59C36E6-D412-4130-99FD-2233461EEA41}"/>
              </a:ext>
            </a:extLst>
          </p:cNvPr>
          <p:cNvSpPr/>
          <p:nvPr/>
        </p:nvSpPr>
        <p:spPr>
          <a:xfrm>
            <a:off x="2348091" y="4175686"/>
            <a:ext cx="1833816" cy="978534"/>
          </a:xfrm>
          <a:prstGeom prst="roundRect">
            <a:avLst/>
          </a:prstGeom>
          <a:solidFill>
            <a:schemeClr val="bg1">
              <a:lumMod val="85000"/>
            </a:schemeClr>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Century Gothic" charset="0"/>
                <a:ea typeface="Century Gothic" charset="0"/>
                <a:cs typeface="Century Gothic" charset="0"/>
              </a:rPr>
              <a:t>ISFJ</a:t>
            </a:r>
          </a:p>
          <a:p>
            <a:pPr algn="ctr"/>
            <a:r>
              <a:rPr lang="en-US">
                <a:solidFill>
                  <a:schemeClr val="tx1"/>
                </a:solidFill>
                <a:latin typeface="Century Gothic" charset="0"/>
                <a:ea typeface="Century Gothic" charset="0"/>
                <a:cs typeface="Century Gothic" charset="0"/>
              </a:rPr>
              <a:t>Protector</a:t>
            </a:r>
          </a:p>
          <a:p>
            <a:pPr algn="ctr"/>
            <a:r>
              <a:rPr lang="en-US" sz="1200">
                <a:solidFill>
                  <a:schemeClr val="tx1"/>
                </a:solidFill>
                <a:latin typeface="Century Gothic" charset="0"/>
                <a:ea typeface="Century Gothic" charset="0"/>
                <a:cs typeface="Century Gothic" charset="0"/>
              </a:rPr>
              <a:t>9-14%</a:t>
            </a:r>
          </a:p>
        </p:txBody>
      </p:sp>
      <p:sp>
        <p:nvSpPr>
          <p:cNvPr id="40" name="Rounded Rectangle 66">
            <a:extLst>
              <a:ext uri="{FF2B5EF4-FFF2-40B4-BE49-F238E27FC236}">
                <a16:creationId xmlns:a16="http://schemas.microsoft.com/office/drawing/2014/main" id="{9FA3A8E0-BBB6-48C7-B0E0-A0B3C355CD6D}"/>
              </a:ext>
            </a:extLst>
          </p:cNvPr>
          <p:cNvSpPr/>
          <p:nvPr/>
        </p:nvSpPr>
        <p:spPr>
          <a:xfrm>
            <a:off x="4260711" y="4175686"/>
            <a:ext cx="1833816" cy="978534"/>
          </a:xfrm>
          <a:prstGeom prst="roundRect">
            <a:avLst/>
          </a:prstGeom>
          <a:solidFill>
            <a:schemeClr val="bg1">
              <a:lumMod val="85000"/>
            </a:schemeClr>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Century Gothic" charset="0"/>
                <a:ea typeface="Century Gothic" charset="0"/>
                <a:cs typeface="Century Gothic" charset="0"/>
              </a:rPr>
              <a:t>ISFP</a:t>
            </a:r>
          </a:p>
          <a:p>
            <a:pPr algn="ctr"/>
            <a:r>
              <a:rPr lang="en-US">
                <a:solidFill>
                  <a:schemeClr val="tx1"/>
                </a:solidFill>
                <a:latin typeface="Century Gothic" charset="0"/>
                <a:ea typeface="Century Gothic" charset="0"/>
                <a:cs typeface="Century Gothic" charset="0"/>
              </a:rPr>
              <a:t>Composer</a:t>
            </a:r>
          </a:p>
          <a:p>
            <a:pPr algn="ctr"/>
            <a:r>
              <a:rPr lang="en-US" sz="1200">
                <a:solidFill>
                  <a:schemeClr val="tx1"/>
                </a:solidFill>
                <a:latin typeface="Century Gothic" charset="0"/>
                <a:ea typeface="Century Gothic" charset="0"/>
                <a:cs typeface="Century Gothic" charset="0"/>
              </a:rPr>
              <a:t>5-9%</a:t>
            </a:r>
          </a:p>
        </p:txBody>
      </p:sp>
      <p:sp>
        <p:nvSpPr>
          <p:cNvPr id="41" name="Rounded Rectangle 67">
            <a:extLst>
              <a:ext uri="{FF2B5EF4-FFF2-40B4-BE49-F238E27FC236}">
                <a16:creationId xmlns:a16="http://schemas.microsoft.com/office/drawing/2014/main" id="{27D499A7-5AC1-4269-85E4-195CBDAA8CC3}"/>
              </a:ext>
            </a:extLst>
          </p:cNvPr>
          <p:cNvSpPr/>
          <p:nvPr/>
        </p:nvSpPr>
        <p:spPr>
          <a:xfrm>
            <a:off x="6241911" y="4175686"/>
            <a:ext cx="1833816" cy="978534"/>
          </a:xfrm>
          <a:prstGeom prst="roundRect">
            <a:avLst/>
          </a:prstGeom>
          <a:solidFill>
            <a:schemeClr val="bg1">
              <a:lumMod val="85000"/>
            </a:schemeClr>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Century Gothic" charset="0"/>
                <a:ea typeface="Century Gothic" charset="0"/>
                <a:cs typeface="Century Gothic" charset="0"/>
              </a:rPr>
              <a:t>ISTP</a:t>
            </a:r>
          </a:p>
          <a:p>
            <a:pPr algn="ctr"/>
            <a:r>
              <a:rPr lang="en-US">
                <a:solidFill>
                  <a:schemeClr val="tx1"/>
                </a:solidFill>
                <a:latin typeface="Century Gothic" charset="0"/>
                <a:ea typeface="Century Gothic" charset="0"/>
                <a:cs typeface="Century Gothic" charset="0"/>
              </a:rPr>
              <a:t>Operator</a:t>
            </a:r>
          </a:p>
          <a:p>
            <a:pPr algn="ctr"/>
            <a:r>
              <a:rPr lang="en-US" sz="1200">
                <a:solidFill>
                  <a:schemeClr val="tx1"/>
                </a:solidFill>
                <a:latin typeface="Century Gothic" charset="0"/>
                <a:ea typeface="Century Gothic" charset="0"/>
                <a:cs typeface="Century Gothic" charset="0"/>
              </a:rPr>
              <a:t>4-6%</a:t>
            </a:r>
          </a:p>
        </p:txBody>
      </p:sp>
      <p:sp>
        <p:nvSpPr>
          <p:cNvPr id="42" name="Rounded Rectangle 68">
            <a:extLst>
              <a:ext uri="{FF2B5EF4-FFF2-40B4-BE49-F238E27FC236}">
                <a16:creationId xmlns:a16="http://schemas.microsoft.com/office/drawing/2014/main" id="{C5286E85-D61F-442C-8081-084F437BA524}"/>
              </a:ext>
            </a:extLst>
          </p:cNvPr>
          <p:cNvSpPr/>
          <p:nvPr/>
        </p:nvSpPr>
        <p:spPr>
          <a:xfrm>
            <a:off x="8154531" y="4175686"/>
            <a:ext cx="1833816" cy="978534"/>
          </a:xfrm>
          <a:prstGeom prst="roundRect">
            <a:avLst/>
          </a:prstGeom>
          <a:solidFill>
            <a:schemeClr val="bg1">
              <a:lumMod val="85000"/>
            </a:schemeClr>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Century Gothic" charset="0"/>
                <a:ea typeface="Century Gothic" charset="0"/>
                <a:cs typeface="Century Gothic" charset="0"/>
              </a:rPr>
              <a:t>ISTJ</a:t>
            </a:r>
          </a:p>
          <a:p>
            <a:pPr algn="ctr"/>
            <a:r>
              <a:rPr lang="en-US">
                <a:solidFill>
                  <a:schemeClr val="tx1"/>
                </a:solidFill>
                <a:latin typeface="Century Gothic" charset="0"/>
                <a:ea typeface="Century Gothic" charset="0"/>
                <a:cs typeface="Century Gothic" charset="0"/>
              </a:rPr>
              <a:t>Inspector</a:t>
            </a:r>
          </a:p>
          <a:p>
            <a:pPr algn="ctr"/>
            <a:r>
              <a:rPr lang="en-US" sz="1200">
                <a:solidFill>
                  <a:schemeClr val="tx1"/>
                </a:solidFill>
                <a:latin typeface="Century Gothic" charset="0"/>
                <a:ea typeface="Century Gothic" charset="0"/>
                <a:cs typeface="Century Gothic" charset="0"/>
              </a:rPr>
              <a:t>11-14%</a:t>
            </a:r>
          </a:p>
        </p:txBody>
      </p:sp>
      <p:sp>
        <p:nvSpPr>
          <p:cNvPr id="43" name="Rounded Rectangle 69">
            <a:extLst>
              <a:ext uri="{FF2B5EF4-FFF2-40B4-BE49-F238E27FC236}">
                <a16:creationId xmlns:a16="http://schemas.microsoft.com/office/drawing/2014/main" id="{E16F2119-8369-41FF-B607-9113770E0FE6}"/>
              </a:ext>
            </a:extLst>
          </p:cNvPr>
          <p:cNvSpPr/>
          <p:nvPr/>
        </p:nvSpPr>
        <p:spPr>
          <a:xfrm>
            <a:off x="2348091" y="5212006"/>
            <a:ext cx="1833816" cy="978534"/>
          </a:xfrm>
          <a:prstGeom prst="roundRect">
            <a:avLst/>
          </a:prstGeom>
          <a:solidFill>
            <a:schemeClr val="bg1">
              <a:lumMod val="85000"/>
            </a:schemeClr>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Century Gothic" charset="0"/>
                <a:ea typeface="Century Gothic" charset="0"/>
                <a:cs typeface="Century Gothic" charset="0"/>
              </a:rPr>
              <a:t>ESFJ</a:t>
            </a:r>
          </a:p>
          <a:p>
            <a:pPr algn="ctr"/>
            <a:r>
              <a:rPr lang="en-US">
                <a:solidFill>
                  <a:schemeClr val="tx1"/>
                </a:solidFill>
                <a:latin typeface="Century Gothic" charset="0"/>
                <a:ea typeface="Century Gothic" charset="0"/>
                <a:cs typeface="Century Gothic" charset="0"/>
              </a:rPr>
              <a:t>Provider</a:t>
            </a:r>
          </a:p>
          <a:p>
            <a:pPr algn="ctr"/>
            <a:r>
              <a:rPr lang="en-US" sz="1200">
                <a:solidFill>
                  <a:schemeClr val="tx1"/>
                </a:solidFill>
                <a:latin typeface="Century Gothic" charset="0"/>
                <a:ea typeface="Century Gothic" charset="0"/>
                <a:cs typeface="Century Gothic" charset="0"/>
              </a:rPr>
              <a:t>9-13%</a:t>
            </a:r>
          </a:p>
        </p:txBody>
      </p:sp>
      <p:sp>
        <p:nvSpPr>
          <p:cNvPr id="44" name="Rounded Rectangle 70">
            <a:extLst>
              <a:ext uri="{FF2B5EF4-FFF2-40B4-BE49-F238E27FC236}">
                <a16:creationId xmlns:a16="http://schemas.microsoft.com/office/drawing/2014/main" id="{B353490C-B3F1-49D5-ABD7-8D64DFE5824C}"/>
              </a:ext>
            </a:extLst>
          </p:cNvPr>
          <p:cNvSpPr/>
          <p:nvPr/>
        </p:nvSpPr>
        <p:spPr>
          <a:xfrm>
            <a:off x="4260711" y="5212006"/>
            <a:ext cx="1833816" cy="978534"/>
          </a:xfrm>
          <a:prstGeom prst="roundRect">
            <a:avLst/>
          </a:prstGeom>
          <a:solidFill>
            <a:schemeClr val="bg1">
              <a:lumMod val="85000"/>
            </a:schemeClr>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Century Gothic" charset="0"/>
                <a:ea typeface="Century Gothic" charset="0"/>
                <a:cs typeface="Century Gothic" charset="0"/>
              </a:rPr>
              <a:t>ESFP</a:t>
            </a:r>
          </a:p>
          <a:p>
            <a:pPr algn="ctr"/>
            <a:r>
              <a:rPr lang="en-US">
                <a:solidFill>
                  <a:schemeClr val="tx1"/>
                </a:solidFill>
                <a:latin typeface="Century Gothic" charset="0"/>
                <a:ea typeface="Century Gothic" charset="0"/>
                <a:cs typeface="Century Gothic" charset="0"/>
              </a:rPr>
              <a:t>Performer</a:t>
            </a:r>
          </a:p>
          <a:p>
            <a:pPr algn="ctr"/>
            <a:r>
              <a:rPr lang="en-US" sz="1200">
                <a:solidFill>
                  <a:schemeClr val="tx1"/>
                </a:solidFill>
                <a:latin typeface="Century Gothic" charset="0"/>
                <a:ea typeface="Century Gothic" charset="0"/>
                <a:cs typeface="Century Gothic" charset="0"/>
              </a:rPr>
              <a:t>4-9%</a:t>
            </a:r>
          </a:p>
        </p:txBody>
      </p:sp>
      <p:sp>
        <p:nvSpPr>
          <p:cNvPr id="45" name="Rounded Rectangle 71">
            <a:extLst>
              <a:ext uri="{FF2B5EF4-FFF2-40B4-BE49-F238E27FC236}">
                <a16:creationId xmlns:a16="http://schemas.microsoft.com/office/drawing/2014/main" id="{A558AB33-E803-46D2-B5F4-4D7F2F147680}"/>
              </a:ext>
            </a:extLst>
          </p:cNvPr>
          <p:cNvSpPr/>
          <p:nvPr/>
        </p:nvSpPr>
        <p:spPr>
          <a:xfrm>
            <a:off x="6241911" y="5212006"/>
            <a:ext cx="1833816" cy="978534"/>
          </a:xfrm>
          <a:prstGeom prst="roundRect">
            <a:avLst/>
          </a:prstGeom>
          <a:solidFill>
            <a:schemeClr val="bg1">
              <a:lumMod val="85000"/>
            </a:schemeClr>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Century Gothic" charset="0"/>
                <a:ea typeface="Century Gothic" charset="0"/>
                <a:cs typeface="Century Gothic" charset="0"/>
              </a:rPr>
              <a:t>ESTP</a:t>
            </a:r>
          </a:p>
          <a:p>
            <a:pPr algn="ctr"/>
            <a:r>
              <a:rPr lang="en-US">
                <a:solidFill>
                  <a:schemeClr val="tx1"/>
                </a:solidFill>
                <a:latin typeface="Century Gothic" charset="0"/>
                <a:ea typeface="Century Gothic" charset="0"/>
                <a:cs typeface="Century Gothic" charset="0"/>
              </a:rPr>
              <a:t>Promoter</a:t>
            </a:r>
          </a:p>
          <a:p>
            <a:pPr algn="ctr"/>
            <a:r>
              <a:rPr lang="en-US" sz="1200">
                <a:solidFill>
                  <a:schemeClr val="tx1"/>
                </a:solidFill>
                <a:latin typeface="Century Gothic" charset="0"/>
                <a:ea typeface="Century Gothic" charset="0"/>
                <a:cs typeface="Century Gothic" charset="0"/>
              </a:rPr>
              <a:t>4-5%</a:t>
            </a:r>
          </a:p>
        </p:txBody>
      </p:sp>
      <p:sp>
        <p:nvSpPr>
          <p:cNvPr id="46" name="Rounded Rectangle 72">
            <a:extLst>
              <a:ext uri="{FF2B5EF4-FFF2-40B4-BE49-F238E27FC236}">
                <a16:creationId xmlns:a16="http://schemas.microsoft.com/office/drawing/2014/main" id="{33886C42-A0B3-4F49-B82C-EE3390AFA2AB}"/>
              </a:ext>
            </a:extLst>
          </p:cNvPr>
          <p:cNvSpPr/>
          <p:nvPr/>
        </p:nvSpPr>
        <p:spPr>
          <a:xfrm>
            <a:off x="8154531" y="5212006"/>
            <a:ext cx="1833816" cy="978534"/>
          </a:xfrm>
          <a:prstGeom prst="roundRect">
            <a:avLst/>
          </a:prstGeom>
          <a:solidFill>
            <a:schemeClr val="bg1">
              <a:lumMod val="85000"/>
            </a:schemeClr>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Century Gothic" charset="0"/>
                <a:ea typeface="Century Gothic" charset="0"/>
                <a:cs typeface="Century Gothic" charset="0"/>
              </a:rPr>
              <a:t>ESTJ</a:t>
            </a:r>
          </a:p>
          <a:p>
            <a:pPr algn="ctr"/>
            <a:r>
              <a:rPr lang="en-US">
                <a:solidFill>
                  <a:schemeClr val="tx1"/>
                </a:solidFill>
                <a:latin typeface="Century Gothic" charset="0"/>
                <a:ea typeface="Century Gothic" charset="0"/>
                <a:cs typeface="Century Gothic" charset="0"/>
              </a:rPr>
              <a:t>Supervisor</a:t>
            </a:r>
          </a:p>
          <a:p>
            <a:pPr algn="ctr"/>
            <a:r>
              <a:rPr lang="en-US" sz="1200">
                <a:solidFill>
                  <a:schemeClr val="tx1"/>
                </a:solidFill>
                <a:latin typeface="Century Gothic" charset="0"/>
                <a:ea typeface="Century Gothic" charset="0"/>
                <a:cs typeface="Century Gothic" charset="0"/>
              </a:rPr>
              <a:t>8-12%</a:t>
            </a:r>
          </a:p>
        </p:txBody>
      </p:sp>
      <p:cxnSp>
        <p:nvCxnSpPr>
          <p:cNvPr id="47" name="Straight Arrow Connector 46">
            <a:extLst>
              <a:ext uri="{FF2B5EF4-FFF2-40B4-BE49-F238E27FC236}">
                <a16:creationId xmlns:a16="http://schemas.microsoft.com/office/drawing/2014/main" id="{6F789FC4-973A-40A8-93AD-317B780CBC47}"/>
              </a:ext>
            </a:extLst>
          </p:cNvPr>
          <p:cNvCxnSpPr/>
          <p:nvPr/>
        </p:nvCxnSpPr>
        <p:spPr>
          <a:xfrm>
            <a:off x="6170727" y="2042543"/>
            <a:ext cx="0" cy="4193717"/>
          </a:xfrm>
          <a:prstGeom prst="straightConnector1">
            <a:avLst/>
          </a:prstGeom>
          <a:ln w="19050">
            <a:headEnd type="arrow"/>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7C7A1B15-A3FC-4123-9C3C-BCA5685B39A3}"/>
              </a:ext>
            </a:extLst>
          </p:cNvPr>
          <p:cNvCxnSpPr/>
          <p:nvPr/>
        </p:nvCxnSpPr>
        <p:spPr>
          <a:xfrm>
            <a:off x="2388031" y="4110280"/>
            <a:ext cx="7661276" cy="0"/>
          </a:xfrm>
          <a:prstGeom prst="straightConnector1">
            <a:avLst/>
          </a:prstGeom>
          <a:ln w="28575">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9984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PERSONALITIES</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1"/>
            <a:ext cx="6145925" cy="1348565"/>
          </a:xfrm>
        </p:spPr>
        <p:txBody>
          <a:bodyPr anchor="ctr">
            <a:normAutofit/>
          </a:bodyPr>
          <a:lstStyle/>
          <a:p>
            <a:r>
              <a:rPr lang="en-US" altLang="en-US" sz="3200" dirty="0"/>
              <a:t>Breakout: Scenarios</a:t>
            </a: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2" y="2175641"/>
            <a:ext cx="4893341" cy="4445876"/>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517525" indent="-457200">
              <a:buFont typeface="+mj-lt"/>
              <a:buAutoNum type="arabicPeriod"/>
            </a:pPr>
            <a:r>
              <a:rPr lang="en-US" sz="2000" dirty="0"/>
              <a:t>Your Fellow will read out and describe three scenarios sometimes experienced in DEVELOP teams. </a:t>
            </a:r>
          </a:p>
          <a:p>
            <a:pPr marL="517525" indent="-457200">
              <a:buFont typeface="+mj-lt"/>
              <a:buAutoNum type="arabicPeriod"/>
            </a:pPr>
            <a:r>
              <a:rPr lang="en-US" sz="2000" dirty="0"/>
              <a:t>Your team will go into a breakout room to discuss how as a group you would address the situation. </a:t>
            </a:r>
          </a:p>
          <a:p>
            <a:pPr marL="517525" indent="-457200">
              <a:buFont typeface="+mj-lt"/>
              <a:buAutoNum type="arabicPeriod"/>
            </a:pPr>
            <a:r>
              <a:rPr lang="en-US" sz="2000" dirty="0"/>
              <a:t>After 5 minutes, return to the main call and share your thoughts or solutions!</a:t>
            </a:r>
          </a:p>
          <a:p>
            <a:pPr marL="403225" indent="-342900">
              <a:buFont typeface="+mj-lt"/>
              <a:buAutoNum type="arabicPeriod"/>
            </a:pPr>
            <a:endParaRPr lang="en-US" dirty="0"/>
          </a:p>
        </p:txBody>
      </p:sp>
      <p:pic>
        <p:nvPicPr>
          <p:cNvPr id="4" name="Picture 3" descr="Map&#10;&#10;Description automatically generated with medium confidence">
            <a:extLst>
              <a:ext uri="{FF2B5EF4-FFF2-40B4-BE49-F238E27FC236}">
                <a16:creationId xmlns:a16="http://schemas.microsoft.com/office/drawing/2014/main" id="{E429B375-F2C5-4D74-A18B-0E042C7C37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60458" y="954442"/>
            <a:ext cx="5332385" cy="4445876"/>
          </a:xfrm>
          <a:prstGeom prst="rect">
            <a:avLst/>
          </a:prstGeom>
        </p:spPr>
      </p:pic>
    </p:spTree>
    <p:extLst>
      <p:ext uri="{BB962C8B-B14F-4D97-AF65-F5344CB8AC3E}">
        <p14:creationId xmlns:p14="http://schemas.microsoft.com/office/powerpoint/2010/main" val="2292102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PERSONALITIES</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1"/>
            <a:ext cx="6145925" cy="1348565"/>
          </a:xfrm>
        </p:spPr>
        <p:txBody>
          <a:bodyPr anchor="ctr">
            <a:normAutofit/>
          </a:bodyPr>
          <a:lstStyle/>
          <a:p>
            <a:r>
              <a:rPr lang="en-US" altLang="en-US" sz="3200" dirty="0"/>
              <a:t>Scenario #1:</a:t>
            </a: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2" y="2175641"/>
            <a:ext cx="6824728" cy="4445876"/>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50000"/>
              </a:lnSpc>
              <a:buNone/>
            </a:pPr>
            <a:r>
              <a:rPr lang="en-US" altLang="en-US" sz="2000" dirty="0"/>
              <a:t>Your tech paper deadline is rapidly approaching! Some team members want to continue refining certain sections, while others are ok with it as is. What do you do?</a:t>
            </a:r>
          </a:p>
        </p:txBody>
      </p:sp>
      <p:sp>
        <p:nvSpPr>
          <p:cNvPr id="6" name="Rectangle 5">
            <a:extLst>
              <a:ext uri="{FF2B5EF4-FFF2-40B4-BE49-F238E27FC236}">
                <a16:creationId xmlns:a16="http://schemas.microsoft.com/office/drawing/2014/main" id="{615F5F22-8B83-416C-85F0-4B77F8B5B71C}"/>
              </a:ext>
            </a:extLst>
          </p:cNvPr>
          <p:cNvSpPr/>
          <p:nvPr/>
        </p:nvSpPr>
        <p:spPr>
          <a:xfrm>
            <a:off x="8276897" y="0"/>
            <a:ext cx="3915103" cy="6858000"/>
          </a:xfrm>
          <a:prstGeom prst="rect">
            <a:avLst/>
          </a:prstGeom>
          <a:solidFill>
            <a:srgbClr val="5496AD"/>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Document">
            <a:extLst>
              <a:ext uri="{FF2B5EF4-FFF2-40B4-BE49-F238E27FC236}">
                <a16:creationId xmlns:a16="http://schemas.microsoft.com/office/drawing/2014/main" id="{FFFA2B85-0493-4BFC-BB71-8A4335B86C1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578406" y="1772958"/>
            <a:ext cx="3312083" cy="3312083"/>
          </a:xfrm>
          <a:prstGeom prst="rect">
            <a:avLst/>
          </a:prstGeom>
        </p:spPr>
      </p:pic>
    </p:spTree>
    <p:extLst>
      <p:ext uri="{BB962C8B-B14F-4D97-AF65-F5344CB8AC3E}">
        <p14:creationId xmlns:p14="http://schemas.microsoft.com/office/powerpoint/2010/main" val="618229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PERSONALITIES</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1"/>
            <a:ext cx="6145925" cy="1348565"/>
          </a:xfrm>
        </p:spPr>
        <p:txBody>
          <a:bodyPr anchor="ctr">
            <a:normAutofit/>
          </a:bodyPr>
          <a:lstStyle/>
          <a:p>
            <a:r>
              <a:rPr lang="en-US" altLang="en-US" sz="3200" dirty="0"/>
              <a:t>Scenario #2:</a:t>
            </a: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2" y="2175641"/>
            <a:ext cx="6824728" cy="4445876"/>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50000"/>
              </a:lnSpc>
              <a:buNone/>
            </a:pPr>
            <a:r>
              <a:rPr lang="en-US" altLang="en-US" sz="2000" dirty="0"/>
              <a:t>Members of your team have been working on different products and parts of the project throughout the term. How do you want to keep everyone up to date?</a:t>
            </a:r>
          </a:p>
        </p:txBody>
      </p:sp>
      <p:sp>
        <p:nvSpPr>
          <p:cNvPr id="6" name="Rectangle 5">
            <a:extLst>
              <a:ext uri="{FF2B5EF4-FFF2-40B4-BE49-F238E27FC236}">
                <a16:creationId xmlns:a16="http://schemas.microsoft.com/office/drawing/2014/main" id="{615F5F22-8B83-416C-85F0-4B77F8B5B71C}"/>
              </a:ext>
            </a:extLst>
          </p:cNvPr>
          <p:cNvSpPr/>
          <p:nvPr/>
        </p:nvSpPr>
        <p:spPr>
          <a:xfrm>
            <a:off x="8276897" y="0"/>
            <a:ext cx="3915103" cy="6858000"/>
          </a:xfrm>
          <a:prstGeom prst="rect">
            <a:avLst/>
          </a:prstGeom>
          <a:solidFill>
            <a:srgbClr val="5496AD"/>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descr="Customer review">
            <a:extLst>
              <a:ext uri="{FF2B5EF4-FFF2-40B4-BE49-F238E27FC236}">
                <a16:creationId xmlns:a16="http://schemas.microsoft.com/office/drawing/2014/main" id="{1AF5AE0C-B0CA-4F15-8602-0BD06A976EA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501760" y="1686912"/>
            <a:ext cx="3484176" cy="3484176"/>
          </a:xfrm>
          <a:prstGeom prst="rect">
            <a:avLst/>
          </a:prstGeom>
        </p:spPr>
      </p:pic>
    </p:spTree>
    <p:extLst>
      <p:ext uri="{BB962C8B-B14F-4D97-AF65-F5344CB8AC3E}">
        <p14:creationId xmlns:p14="http://schemas.microsoft.com/office/powerpoint/2010/main" val="133153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PERSONALITIES</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1"/>
            <a:ext cx="6145925" cy="1348565"/>
          </a:xfrm>
        </p:spPr>
        <p:txBody>
          <a:bodyPr anchor="ctr">
            <a:normAutofit/>
          </a:bodyPr>
          <a:lstStyle/>
          <a:p>
            <a:r>
              <a:rPr lang="en-US" altLang="en-US" sz="3200" dirty="0"/>
              <a:t>Scenario #3:</a:t>
            </a: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2" y="2175641"/>
            <a:ext cx="6824728" cy="4445876"/>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50000"/>
              </a:lnSpc>
              <a:buNone/>
            </a:pPr>
            <a:r>
              <a:rPr lang="en-US" altLang="en-US" sz="2000" dirty="0"/>
              <a:t>Some team members are working 29 hours per week and others are working 20 hours per week. What conversations should you have early in the term to discuss how this might influence logistics, deadlines, or work distribution? </a:t>
            </a:r>
          </a:p>
        </p:txBody>
      </p:sp>
      <p:sp>
        <p:nvSpPr>
          <p:cNvPr id="6" name="Rectangle 5">
            <a:extLst>
              <a:ext uri="{FF2B5EF4-FFF2-40B4-BE49-F238E27FC236}">
                <a16:creationId xmlns:a16="http://schemas.microsoft.com/office/drawing/2014/main" id="{615F5F22-8B83-416C-85F0-4B77F8B5B71C}"/>
              </a:ext>
            </a:extLst>
          </p:cNvPr>
          <p:cNvSpPr/>
          <p:nvPr/>
        </p:nvSpPr>
        <p:spPr>
          <a:xfrm>
            <a:off x="8276897" y="0"/>
            <a:ext cx="3915103" cy="6858000"/>
          </a:xfrm>
          <a:prstGeom prst="rect">
            <a:avLst/>
          </a:prstGeom>
          <a:solidFill>
            <a:srgbClr val="5496AD"/>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Meeting">
            <a:extLst>
              <a:ext uri="{FF2B5EF4-FFF2-40B4-BE49-F238E27FC236}">
                <a16:creationId xmlns:a16="http://schemas.microsoft.com/office/drawing/2014/main" id="{FC092E6A-F8D9-49DC-8B59-A6FFECD75E5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561566" y="1756118"/>
            <a:ext cx="3345764" cy="3345764"/>
          </a:xfrm>
          <a:prstGeom prst="rect">
            <a:avLst/>
          </a:prstGeom>
        </p:spPr>
      </p:pic>
    </p:spTree>
    <p:extLst>
      <p:ext uri="{BB962C8B-B14F-4D97-AF65-F5344CB8AC3E}">
        <p14:creationId xmlns:p14="http://schemas.microsoft.com/office/powerpoint/2010/main" val="1913722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PERSONALITIES</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2"/>
            <a:ext cx="6145925" cy="970428"/>
          </a:xfrm>
        </p:spPr>
        <p:txBody>
          <a:bodyPr anchor="ctr">
            <a:normAutofit/>
          </a:bodyPr>
          <a:lstStyle/>
          <a:p>
            <a:r>
              <a:rPr lang="en-US" altLang="en-US" sz="3200" dirty="0"/>
              <a:t>Keep in Mind</a:t>
            </a: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2" y="1827910"/>
            <a:ext cx="7095184" cy="2727200"/>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000" dirty="0"/>
              <a:t>Our personalities influence our approach to work and how we work with others</a:t>
            </a:r>
          </a:p>
          <a:p>
            <a:r>
              <a:rPr lang="en-US" sz="2000" dirty="0"/>
              <a:t>It’s important to identify our personality styles and recognize potential personality trait conflicts and find balance </a:t>
            </a:r>
          </a:p>
          <a:p>
            <a:r>
              <a:rPr lang="en-US" sz="2000" dirty="0"/>
              <a:t>Remember, your team members are your coworkers, and are your future network, treat them as such</a:t>
            </a:r>
          </a:p>
        </p:txBody>
      </p:sp>
      <p:sp>
        <p:nvSpPr>
          <p:cNvPr id="6" name="Rectangle 5">
            <a:extLst>
              <a:ext uri="{FF2B5EF4-FFF2-40B4-BE49-F238E27FC236}">
                <a16:creationId xmlns:a16="http://schemas.microsoft.com/office/drawing/2014/main" id="{615F5F22-8B83-416C-85F0-4B77F8B5B71C}"/>
              </a:ext>
            </a:extLst>
          </p:cNvPr>
          <p:cNvSpPr/>
          <p:nvPr/>
        </p:nvSpPr>
        <p:spPr>
          <a:xfrm>
            <a:off x="8276897" y="0"/>
            <a:ext cx="3915103" cy="6858000"/>
          </a:xfrm>
          <a:prstGeom prst="rect">
            <a:avLst/>
          </a:prstGeom>
          <a:solidFill>
            <a:srgbClr val="5496AD"/>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descr="Cheers">
            <a:extLst>
              <a:ext uri="{FF2B5EF4-FFF2-40B4-BE49-F238E27FC236}">
                <a16:creationId xmlns:a16="http://schemas.microsoft.com/office/drawing/2014/main" id="{20BFB1D9-FF2F-482E-B838-C5C5E53EFFD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669062" y="1955159"/>
            <a:ext cx="2947682" cy="2947682"/>
          </a:xfrm>
          <a:prstGeom prst="rect">
            <a:avLst/>
          </a:prstGeom>
        </p:spPr>
      </p:pic>
      <p:pic>
        <p:nvPicPr>
          <p:cNvPr id="9" name="Picture 8">
            <a:extLst>
              <a:ext uri="{FF2B5EF4-FFF2-40B4-BE49-F238E27FC236}">
                <a16:creationId xmlns:a16="http://schemas.microsoft.com/office/drawing/2014/main" id="{A0178836-8B90-4A5B-B39E-6CCD645AB1FD}"/>
              </a:ext>
            </a:extLst>
          </p:cNvPr>
          <p:cNvPicPr>
            <a:picLocks noChangeAspect="1"/>
          </p:cNvPicPr>
          <p:nvPr/>
        </p:nvPicPr>
        <p:blipFill rotWithShape="1">
          <a:blip r:embed="rId5"/>
          <a:srcRect b="9342"/>
          <a:stretch/>
        </p:blipFill>
        <p:spPr>
          <a:xfrm>
            <a:off x="3483585" y="4726546"/>
            <a:ext cx="2602546" cy="1766329"/>
          </a:xfrm>
          <a:prstGeom prst="rect">
            <a:avLst/>
          </a:prstGeom>
        </p:spPr>
      </p:pic>
      <p:pic>
        <p:nvPicPr>
          <p:cNvPr id="10" name="Picture 9">
            <a:extLst>
              <a:ext uri="{FF2B5EF4-FFF2-40B4-BE49-F238E27FC236}">
                <a16:creationId xmlns:a16="http://schemas.microsoft.com/office/drawing/2014/main" id="{CD3FEB05-F793-47FF-82DC-4B06F4E516E0}"/>
              </a:ext>
            </a:extLst>
          </p:cNvPr>
          <p:cNvPicPr>
            <a:picLocks noChangeAspect="1"/>
          </p:cNvPicPr>
          <p:nvPr/>
        </p:nvPicPr>
        <p:blipFill>
          <a:blip r:embed="rId6"/>
          <a:stretch>
            <a:fillRect/>
          </a:stretch>
        </p:blipFill>
        <p:spPr>
          <a:xfrm rot="5400000">
            <a:off x="6096875" y="4946533"/>
            <a:ext cx="1766330" cy="1326353"/>
          </a:xfrm>
          <a:prstGeom prst="rect">
            <a:avLst/>
          </a:prstGeom>
        </p:spPr>
      </p:pic>
      <p:pic>
        <p:nvPicPr>
          <p:cNvPr id="11" name="Picture 10" descr="A group of people posing for a photo&#10;&#10;Description automatically generated">
            <a:extLst>
              <a:ext uri="{FF2B5EF4-FFF2-40B4-BE49-F238E27FC236}">
                <a16:creationId xmlns:a16="http://schemas.microsoft.com/office/drawing/2014/main" id="{A52D11F1-C7F4-4E47-B77B-62D9009A934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3836"/>
          <a:stretch/>
        </p:blipFill>
        <p:spPr>
          <a:xfrm>
            <a:off x="887030" y="4726546"/>
            <a:ext cx="2398292" cy="1766329"/>
          </a:xfrm>
          <a:prstGeom prst="rect">
            <a:avLst/>
          </a:prstGeom>
        </p:spPr>
      </p:pic>
    </p:spTree>
    <p:extLst>
      <p:ext uri="{BB962C8B-B14F-4D97-AF65-F5344CB8AC3E}">
        <p14:creationId xmlns:p14="http://schemas.microsoft.com/office/powerpoint/2010/main" val="3151694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138450B-4B04-42BC-AD95-77A6BFF6F439}"/>
              </a:ext>
            </a:extLst>
          </p:cNvPr>
          <p:cNvSpPr/>
          <p:nvPr/>
        </p:nvSpPr>
        <p:spPr>
          <a:xfrm>
            <a:off x="8883101" y="1215572"/>
            <a:ext cx="2157617" cy="739588"/>
          </a:xfrm>
          <a:prstGeom prst="rect">
            <a:avLst/>
          </a:prstGeom>
          <a:solidFill>
            <a:schemeClr val="accent2"/>
          </a:solidFill>
          <a:ln w="15875" cap="flat" cmpd="sng" algn="ctr">
            <a:noFill/>
            <a:prstDash val="solid"/>
          </a:ln>
          <a:effectLst/>
        </p:spPr>
        <p:txBody>
          <a:bodyPr lIns="82030" tIns="41015" rIns="82030" bIns="410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Karen/</a:t>
            </a:r>
            <a:r>
              <a:rPr lang="en-US" kern="0" dirty="0">
                <a:solidFill>
                  <a:schemeClr val="bg1"/>
                </a:solidFill>
                <a:latin typeface="Arial" panose="020B0604020202020204" pitchFamily="34" charset="0"/>
                <a:cs typeface="Arial" panose="020B0604020202020204" pitchFamily="34" charset="0"/>
              </a:rPr>
              <a:t>Stephanie</a:t>
            </a:r>
            <a:endParaRPr kumimoji="0" lang="en-US" sz="18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2" name="Arrow: Curved Right 1">
            <a:extLst>
              <a:ext uri="{FF2B5EF4-FFF2-40B4-BE49-F238E27FC236}">
                <a16:creationId xmlns:a16="http://schemas.microsoft.com/office/drawing/2014/main" id="{3CBAF51A-FDDD-42E7-B405-A705528CD972}"/>
              </a:ext>
            </a:extLst>
          </p:cNvPr>
          <p:cNvSpPr/>
          <p:nvPr/>
        </p:nvSpPr>
        <p:spPr>
          <a:xfrm rot="10800000">
            <a:off x="11005105" y="1362364"/>
            <a:ext cx="791126" cy="2217421"/>
          </a:xfrm>
          <a:prstGeom prst="curvedRightArrow">
            <a:avLst/>
          </a:prstGeom>
          <a:solidFill>
            <a:srgbClr val="718E9C"/>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Down Arrow 47">
            <a:extLst>
              <a:ext uri="{FF2B5EF4-FFF2-40B4-BE49-F238E27FC236}">
                <a16:creationId xmlns:a16="http://schemas.microsoft.com/office/drawing/2014/main" id="{56987417-5A59-4A49-A67B-3A31D9698EE5}"/>
              </a:ext>
            </a:extLst>
          </p:cNvPr>
          <p:cNvSpPr/>
          <p:nvPr/>
        </p:nvSpPr>
        <p:spPr>
          <a:xfrm rot="10800000">
            <a:off x="9566346" y="1955159"/>
            <a:ext cx="791126" cy="403412"/>
          </a:xfrm>
          <a:prstGeom prst="downArrow">
            <a:avLst/>
          </a:prstGeom>
          <a:solidFill>
            <a:srgbClr val="5B727D"/>
          </a:solidFill>
          <a:ln>
            <a:noFill/>
          </a:ln>
          <a:effectLst>
            <a:outerShdw blurRad="44450" dist="50800" dir="5400000" sx="96000" rotWithShape="0">
              <a:srgbClr val="000000">
                <a:alpha val="34000"/>
              </a:srgbClr>
            </a:outerShdw>
          </a:effectLst>
        </p:spPr>
        <p:txBody>
          <a:bodyPr lIns="82030" tIns="41015" rIns="82030" bIns="410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ndParaRPr>
          </a:p>
        </p:txBody>
      </p:sp>
      <p:sp>
        <p:nvSpPr>
          <p:cNvPr id="15" name="Rectangle 14">
            <a:extLst>
              <a:ext uri="{FF2B5EF4-FFF2-40B4-BE49-F238E27FC236}">
                <a16:creationId xmlns:a16="http://schemas.microsoft.com/office/drawing/2014/main" id="{C100E566-B3AE-4043-AAE5-F64F06C58077}"/>
              </a:ext>
            </a:extLst>
          </p:cNvPr>
          <p:cNvSpPr/>
          <p:nvPr/>
        </p:nvSpPr>
        <p:spPr>
          <a:xfrm>
            <a:off x="8883101" y="2359020"/>
            <a:ext cx="2157617" cy="470647"/>
          </a:xfrm>
          <a:prstGeom prst="rect">
            <a:avLst/>
          </a:prstGeom>
          <a:solidFill>
            <a:schemeClr val="accent2"/>
          </a:solidFill>
          <a:ln w="15875" cap="flat" cmpd="sng" algn="ctr">
            <a:noFill/>
            <a:prstDash val="solid"/>
          </a:ln>
          <a:effectLst/>
        </p:spPr>
        <p:txBody>
          <a:bodyPr lIns="82030" tIns="41015" rIns="82030" bIns="410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Lead/Fellow</a:t>
            </a:r>
          </a:p>
        </p:txBody>
      </p:sp>
      <p:sp>
        <p:nvSpPr>
          <p:cNvPr id="20" name="Down Arrow 48">
            <a:extLst>
              <a:ext uri="{FF2B5EF4-FFF2-40B4-BE49-F238E27FC236}">
                <a16:creationId xmlns:a16="http://schemas.microsoft.com/office/drawing/2014/main" id="{F53E32E7-95C4-4A53-A8DE-938981B54406}"/>
              </a:ext>
            </a:extLst>
          </p:cNvPr>
          <p:cNvSpPr/>
          <p:nvPr/>
        </p:nvSpPr>
        <p:spPr>
          <a:xfrm rot="10800000">
            <a:off x="9566346" y="2839527"/>
            <a:ext cx="791126" cy="403412"/>
          </a:xfrm>
          <a:prstGeom prst="downArrow">
            <a:avLst/>
          </a:prstGeom>
          <a:solidFill>
            <a:srgbClr val="5B727D"/>
          </a:solidFill>
          <a:ln>
            <a:noFill/>
          </a:ln>
          <a:effectLst>
            <a:outerShdw blurRad="44450" dist="50800" dir="5400000" sx="96000" rotWithShape="0">
              <a:srgbClr val="000000">
                <a:alpha val="34000"/>
              </a:srgbClr>
            </a:outerShdw>
          </a:effectLst>
        </p:spPr>
        <p:txBody>
          <a:bodyPr lIns="82030" tIns="41015" rIns="82030" bIns="410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ndParaRPr>
          </a:p>
        </p:txBody>
      </p:sp>
      <p:sp>
        <p:nvSpPr>
          <p:cNvPr id="16" name="Rectangle 15">
            <a:extLst>
              <a:ext uri="{FF2B5EF4-FFF2-40B4-BE49-F238E27FC236}">
                <a16:creationId xmlns:a16="http://schemas.microsoft.com/office/drawing/2014/main" id="{2340F45C-9369-4B0F-9C18-3E40DD6E6615}"/>
              </a:ext>
            </a:extLst>
          </p:cNvPr>
          <p:cNvSpPr/>
          <p:nvPr/>
        </p:nvSpPr>
        <p:spPr>
          <a:xfrm>
            <a:off x="8883101" y="3241147"/>
            <a:ext cx="2157617" cy="470647"/>
          </a:xfrm>
          <a:prstGeom prst="rect">
            <a:avLst/>
          </a:prstGeom>
          <a:solidFill>
            <a:schemeClr val="accent2"/>
          </a:solidFill>
          <a:ln w="15875" cap="flat" cmpd="sng" algn="ctr">
            <a:noFill/>
            <a:prstDash val="solid"/>
          </a:ln>
          <a:effectLst/>
        </p:spPr>
        <p:txBody>
          <a:bodyPr lIns="82030" tIns="41015" rIns="82030" bIns="410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rPr>
              <a:t>Participant</a:t>
            </a:r>
          </a:p>
        </p:txBody>
      </p:sp>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PERSONALITIES</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2"/>
            <a:ext cx="7095184" cy="970428"/>
          </a:xfrm>
        </p:spPr>
        <p:txBody>
          <a:bodyPr anchor="ctr">
            <a:normAutofit/>
          </a:bodyPr>
          <a:lstStyle/>
          <a:p>
            <a:r>
              <a:rPr lang="en-US" altLang="en-US" sz="3200" dirty="0"/>
              <a:t>Things Happen! Issues Will Arise!</a:t>
            </a: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1" y="1827909"/>
            <a:ext cx="7722927" cy="4664966"/>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sz="2000" dirty="0"/>
              <a:t>Make all efforts to maintain a positive ‘virtual’ work environment. Be kind to each other!</a:t>
            </a:r>
          </a:p>
          <a:p>
            <a:pPr marL="342900" indent="-342900">
              <a:buFont typeface="Arial" panose="020B0604020202020204" pitchFamily="34" charset="0"/>
              <a:buChar char="•"/>
            </a:pPr>
            <a:r>
              <a:rPr lang="en-US" sz="2000" dirty="0"/>
              <a:t>Participants can feel comfortable coming to their node’s Fellow/Lead or reach out to Karen or Stephanie.</a:t>
            </a:r>
          </a:p>
          <a:p>
            <a:pPr marL="342900" indent="-342900">
              <a:buFont typeface="Arial" panose="020B0604020202020204" pitchFamily="34" charset="0"/>
              <a:buChar char="•"/>
            </a:pPr>
            <a:r>
              <a:rPr lang="en-US" sz="2000" dirty="0"/>
              <a:t>If you would like counseling for how to respond to a specific situation, reach out to Karen or Stephanie.</a:t>
            </a:r>
          </a:p>
          <a:p>
            <a:pPr marL="342900" indent="-342900">
              <a:buFont typeface="Arial" panose="020B0604020202020204" pitchFamily="34" charset="0"/>
              <a:buChar char="•"/>
            </a:pPr>
            <a:r>
              <a:rPr lang="en-US" sz="2000" dirty="0"/>
              <a:t>#1 – Don’t put anything in writing. Should a personnel issue arise, immediately and verbally communicate the situation up the chain.</a:t>
            </a:r>
          </a:p>
          <a:p>
            <a:pPr marL="342900" indent="-342900">
              <a:buFont typeface="Arial" panose="020B0604020202020204" pitchFamily="34" charset="0"/>
              <a:buChar char="•"/>
            </a:pPr>
            <a:r>
              <a:rPr lang="en-US" sz="2000" dirty="0"/>
              <a:t>Do not send emails about the situation – remember that NASA/SSAI emails are NOT private.</a:t>
            </a:r>
          </a:p>
          <a:p>
            <a:pPr marL="342900" indent="-342900">
              <a:buFont typeface="Arial" panose="020B0604020202020204" pitchFamily="34" charset="0"/>
              <a:buChar char="•"/>
            </a:pPr>
            <a:r>
              <a:rPr lang="en-US" sz="2000" dirty="0"/>
              <a:t>Microsoft Teams chats are also NOT private (even if it’s only your team on it)</a:t>
            </a:r>
          </a:p>
        </p:txBody>
      </p:sp>
      <p:pic>
        <p:nvPicPr>
          <p:cNvPr id="1026" name="Picture 2" descr="As a society we should... - Current Events post | Keanu reeves, Funny  pictures, Ted">
            <a:extLst>
              <a:ext uri="{FF2B5EF4-FFF2-40B4-BE49-F238E27FC236}">
                <a16:creationId xmlns:a16="http://schemas.microsoft.com/office/drawing/2014/main" id="{47AF7A10-ECD2-49D4-AC01-C73A3C098D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47471" y="4160392"/>
            <a:ext cx="2428875" cy="1885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1158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PERSONALITIES</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1"/>
            <a:ext cx="10712117" cy="1348565"/>
          </a:xfrm>
        </p:spPr>
        <p:txBody>
          <a:bodyPr anchor="ctr">
            <a:normAutofit fontScale="92500" lnSpcReduction="10000"/>
          </a:bodyPr>
          <a:lstStyle/>
          <a:p>
            <a:r>
              <a:rPr lang="en-US" altLang="en-US" sz="3200" dirty="0">
                <a:solidFill>
                  <a:srgbClr val="0070C0"/>
                </a:solidFill>
              </a:rPr>
              <a:t>Why? </a:t>
            </a:r>
            <a:r>
              <a:rPr lang="en-US" altLang="en-US" sz="3200" dirty="0"/>
              <a:t>DEVELOP teams must storm – form – norm – perform in only 10 weeks! Part of working together is understanding each other and ourselves.</a:t>
            </a: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2" y="2648607"/>
            <a:ext cx="6776544" cy="3677547"/>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60325"/>
            <a:r>
              <a:rPr lang="en-US" sz="2000" dirty="0"/>
              <a:t>Personality typing provides an opportunity for:​</a:t>
            </a:r>
          </a:p>
          <a:p>
            <a:pPr marL="285750" indent="-225425">
              <a:buFont typeface="Arial" panose="020B0604020202020204" pitchFamily="34" charset="0"/>
              <a:buChar char="•"/>
            </a:pPr>
            <a:r>
              <a:rPr lang="en-US" b="1" dirty="0">
                <a:solidFill>
                  <a:srgbClr val="5496AD"/>
                </a:solidFill>
              </a:rPr>
              <a:t>Introspection</a:t>
            </a:r>
            <a:r>
              <a:rPr lang="en-US" dirty="0"/>
              <a:t>: to understand your tendencies and motivations, strengths and weaknesses, and innate preferences​</a:t>
            </a:r>
          </a:p>
          <a:p>
            <a:pPr marL="285750" indent="-225425">
              <a:buFont typeface="Arial" panose="020B0604020202020204" pitchFamily="34" charset="0"/>
              <a:buChar char="•"/>
            </a:pPr>
            <a:r>
              <a:rPr lang="en-US" b="1" dirty="0">
                <a:solidFill>
                  <a:srgbClr val="5496AD"/>
                </a:solidFill>
              </a:rPr>
              <a:t>Interpersonal skill development</a:t>
            </a:r>
            <a:r>
              <a:rPr lang="en-US" dirty="0"/>
              <a:t>: recognize these traits in others​</a:t>
            </a:r>
          </a:p>
          <a:p>
            <a:pPr marL="285750" indent="-225425">
              <a:buFont typeface="Arial" panose="020B0604020202020204" pitchFamily="34" charset="0"/>
              <a:buChar char="•"/>
            </a:pPr>
            <a:r>
              <a:rPr lang="en-US" b="1" dirty="0">
                <a:solidFill>
                  <a:srgbClr val="5496AD"/>
                </a:solidFill>
              </a:rPr>
              <a:t>Common language</a:t>
            </a:r>
            <a:r>
              <a:rPr lang="en-US" dirty="0"/>
              <a:t>: provides terminology for identifying inherent nature​</a:t>
            </a:r>
          </a:p>
          <a:p>
            <a:pPr marL="285750" indent="-225425">
              <a:buFont typeface="Arial" panose="020B0604020202020204" pitchFamily="34" charset="0"/>
              <a:buChar char="•"/>
            </a:pPr>
            <a:r>
              <a:rPr lang="en-US" b="1" dirty="0">
                <a:solidFill>
                  <a:srgbClr val="5496AD"/>
                </a:solidFill>
              </a:rPr>
              <a:t>Freedom</a:t>
            </a:r>
            <a:r>
              <a:rPr lang="en-US" dirty="0"/>
              <a:t>: identifies inherent needs, and helps alleviate pressure, all so you can be accepted for just being you</a:t>
            </a:r>
          </a:p>
          <a:p>
            <a:pPr marL="285750" indent="-225425">
              <a:buFont typeface="Arial" panose="020B0604020202020204" pitchFamily="34" charset="0"/>
              <a:buChar char="•"/>
            </a:pPr>
            <a:endParaRPr lang="en-US" dirty="0"/>
          </a:p>
          <a:p>
            <a:pPr marL="285750" indent="-225425">
              <a:buFont typeface="Arial" panose="020B0604020202020204" pitchFamily="34" charset="0"/>
              <a:buChar char="•"/>
            </a:pPr>
            <a:endParaRPr lang="en-US" dirty="0"/>
          </a:p>
        </p:txBody>
      </p:sp>
      <p:pic>
        <p:nvPicPr>
          <p:cNvPr id="5" name="Picture Placeholder 7" descr="Diagram&#10;&#10;Description automatically generated">
            <a:extLst>
              <a:ext uri="{FF2B5EF4-FFF2-40B4-BE49-F238E27FC236}">
                <a16:creationId xmlns:a16="http://schemas.microsoft.com/office/drawing/2014/main" id="{5A2FA641-55A3-49A6-936B-C590300677C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5892"/>
          <a:stretch/>
        </p:blipFill>
        <p:spPr>
          <a:xfrm>
            <a:off x="7871695" y="2400196"/>
            <a:ext cx="3804745" cy="1879529"/>
          </a:xfrm>
          <a:prstGeom prst="rect">
            <a:avLst/>
          </a:prstGeom>
        </p:spPr>
      </p:pic>
      <p:pic>
        <p:nvPicPr>
          <p:cNvPr id="6" name="Picture Placeholder 11">
            <a:extLst>
              <a:ext uri="{FF2B5EF4-FFF2-40B4-BE49-F238E27FC236}">
                <a16:creationId xmlns:a16="http://schemas.microsoft.com/office/drawing/2014/main" id="{C60F6A1D-9A6B-4755-8C84-8876BB5621F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2363" b="5882"/>
          <a:stretch/>
        </p:blipFill>
        <p:spPr>
          <a:xfrm>
            <a:off x="7871695" y="4446625"/>
            <a:ext cx="3804745" cy="1879529"/>
          </a:xfrm>
          <a:prstGeom prst="rect">
            <a:avLst/>
          </a:prstGeom>
        </p:spPr>
      </p:pic>
    </p:spTree>
    <p:extLst>
      <p:ext uri="{BB962C8B-B14F-4D97-AF65-F5344CB8AC3E}">
        <p14:creationId xmlns:p14="http://schemas.microsoft.com/office/powerpoint/2010/main" val="4293651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PERSONALITIES</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2"/>
            <a:ext cx="7095184" cy="970428"/>
          </a:xfrm>
        </p:spPr>
        <p:txBody>
          <a:bodyPr anchor="ctr">
            <a:normAutofit/>
          </a:bodyPr>
          <a:lstStyle/>
          <a:p>
            <a:r>
              <a:rPr lang="en-US" altLang="en-US" sz="3200" dirty="0"/>
              <a:t>Considerations Working Virtually</a:t>
            </a: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1" y="1827909"/>
            <a:ext cx="7722927" cy="4664966"/>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000" dirty="0"/>
              <a:t>In addition to scheduled partner calls, advising calls and node calls, how do you want to work together as a team?</a:t>
            </a:r>
          </a:p>
          <a:p>
            <a:pPr marL="342900" indent="-227013">
              <a:buFont typeface="Arial" panose="020B0604020202020204" pitchFamily="34" charset="0"/>
              <a:buChar char="•"/>
            </a:pPr>
            <a:r>
              <a:rPr lang="en-US" sz="2000" dirty="0"/>
              <a:t>Does our team want to stay on a call all day? </a:t>
            </a:r>
          </a:p>
          <a:p>
            <a:pPr marL="342900" indent="-227013">
              <a:buFont typeface="Arial" panose="020B0604020202020204" pitchFamily="34" charset="0"/>
              <a:buChar char="•"/>
            </a:pPr>
            <a:r>
              <a:rPr lang="en-US" sz="2000" dirty="0"/>
              <a:t>Do we meet up throughout the day as need arises? </a:t>
            </a:r>
          </a:p>
          <a:p>
            <a:pPr marL="342900" indent="-227013">
              <a:buFont typeface="Arial" panose="020B0604020202020204" pitchFamily="34" charset="0"/>
              <a:buChar char="•"/>
            </a:pPr>
            <a:r>
              <a:rPr lang="en-US" sz="2000" dirty="0"/>
              <a:t>Or do we meet only during scheduled times?</a:t>
            </a:r>
          </a:p>
        </p:txBody>
      </p:sp>
      <p:sp>
        <p:nvSpPr>
          <p:cNvPr id="12" name="Rectangle 11">
            <a:extLst>
              <a:ext uri="{FF2B5EF4-FFF2-40B4-BE49-F238E27FC236}">
                <a16:creationId xmlns:a16="http://schemas.microsoft.com/office/drawing/2014/main" id="{807D880E-C789-4C36-99EE-B1CFBDFD3C12}"/>
              </a:ext>
            </a:extLst>
          </p:cNvPr>
          <p:cNvSpPr/>
          <p:nvPr/>
        </p:nvSpPr>
        <p:spPr>
          <a:xfrm>
            <a:off x="8276897" y="0"/>
            <a:ext cx="3915103" cy="6858000"/>
          </a:xfrm>
          <a:prstGeom prst="rect">
            <a:avLst/>
          </a:prstGeom>
          <a:solidFill>
            <a:srgbClr val="5496AD"/>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Graphic 20" descr="Monitor">
            <a:extLst>
              <a:ext uri="{FF2B5EF4-FFF2-40B4-BE49-F238E27FC236}">
                <a16:creationId xmlns:a16="http://schemas.microsoft.com/office/drawing/2014/main" id="{1C67ACF3-DF31-4EA9-92DA-999184BEE35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12502" y="1571925"/>
            <a:ext cx="4052720" cy="4052720"/>
          </a:xfrm>
          <a:prstGeom prst="rect">
            <a:avLst/>
          </a:prstGeom>
        </p:spPr>
      </p:pic>
      <p:pic>
        <p:nvPicPr>
          <p:cNvPr id="22" name="Content Placeholder 6" descr="Web cam">
            <a:extLst>
              <a:ext uri="{FF2B5EF4-FFF2-40B4-BE49-F238E27FC236}">
                <a16:creationId xmlns:a16="http://schemas.microsoft.com/office/drawing/2014/main" id="{21CD6865-8B24-4658-9679-F98068EAFC4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850677" y="1475663"/>
            <a:ext cx="776377" cy="776377"/>
          </a:xfrm>
          <a:prstGeom prst="rect">
            <a:avLst/>
          </a:prstGeom>
        </p:spPr>
      </p:pic>
      <p:pic>
        <p:nvPicPr>
          <p:cNvPr id="23" name="Graphic 22" descr="Users">
            <a:extLst>
              <a:ext uri="{FF2B5EF4-FFF2-40B4-BE49-F238E27FC236}">
                <a16:creationId xmlns:a16="http://schemas.microsoft.com/office/drawing/2014/main" id="{2B8BC1BA-51B3-4A2E-8CE5-D701C1CD4E1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988033" y="2107268"/>
            <a:ext cx="2510287" cy="2510287"/>
          </a:xfrm>
          <a:prstGeom prst="rect">
            <a:avLst/>
          </a:prstGeom>
        </p:spPr>
      </p:pic>
      <p:pic>
        <p:nvPicPr>
          <p:cNvPr id="24" name="Picture 23">
            <a:extLst>
              <a:ext uri="{FF2B5EF4-FFF2-40B4-BE49-F238E27FC236}">
                <a16:creationId xmlns:a16="http://schemas.microsoft.com/office/drawing/2014/main" id="{88C42EE6-9D54-499E-9E4A-AC8C1B81AB8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43279" y="4334956"/>
            <a:ext cx="4052721" cy="1982080"/>
          </a:xfrm>
          <a:prstGeom prst="rect">
            <a:avLst/>
          </a:prstGeom>
        </p:spPr>
      </p:pic>
    </p:spTree>
    <p:extLst>
      <p:ext uri="{BB962C8B-B14F-4D97-AF65-F5344CB8AC3E}">
        <p14:creationId xmlns:p14="http://schemas.microsoft.com/office/powerpoint/2010/main" val="4152133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BB607B8-5D53-4253-A88D-16A3A255CEC0}"/>
              </a:ext>
            </a:extLst>
          </p:cNvPr>
          <p:cNvSpPr txBox="1"/>
          <p:nvPr/>
        </p:nvSpPr>
        <p:spPr>
          <a:xfrm>
            <a:off x="671248" y="2403120"/>
            <a:ext cx="5337703" cy="769441"/>
          </a:xfrm>
          <a:prstGeom prst="rect">
            <a:avLst/>
          </a:prstGeom>
          <a:noFill/>
        </p:spPr>
        <p:txBody>
          <a:bodyPr wrap="square" rtlCol="0">
            <a:spAutoFit/>
          </a:bodyPr>
          <a:lstStyle/>
          <a:p>
            <a:r>
              <a:rPr lang="en-US" sz="4400" b="1" dirty="0">
                <a:solidFill>
                  <a:srgbClr val="244D60"/>
                </a:solidFill>
                <a:latin typeface="Georgia" panose="02040502050405020303" pitchFamily="18" charset="0"/>
              </a:rPr>
              <a:t>Thank You.</a:t>
            </a:r>
          </a:p>
        </p:txBody>
      </p:sp>
      <p:sp>
        <p:nvSpPr>
          <p:cNvPr id="6" name="Text Placeholder 5">
            <a:extLst>
              <a:ext uri="{FF2B5EF4-FFF2-40B4-BE49-F238E27FC236}">
                <a16:creationId xmlns:a16="http://schemas.microsoft.com/office/drawing/2014/main" id="{1DEE7746-370D-4073-A375-1912F702D52B}"/>
              </a:ext>
            </a:extLst>
          </p:cNvPr>
          <p:cNvSpPr txBox="1">
            <a:spLocks/>
          </p:cNvSpPr>
          <p:nvPr/>
        </p:nvSpPr>
        <p:spPr>
          <a:xfrm>
            <a:off x="671248" y="3419778"/>
            <a:ext cx="4390150" cy="16836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tx1">
                    <a:lumMod val="75000"/>
                    <a:lumOff val="25000"/>
                  </a:schemeClr>
                </a:solidFill>
                <a:latin typeface="+mn-lt"/>
              </a:rPr>
              <a:t>“Be excellent to each other!”</a:t>
            </a:r>
          </a:p>
          <a:p>
            <a:pPr marL="0" indent="0" algn="ctr">
              <a:buNone/>
            </a:pPr>
            <a:r>
              <a:rPr lang="en-US" dirty="0">
                <a:solidFill>
                  <a:schemeClr val="tx1">
                    <a:lumMod val="75000"/>
                    <a:lumOff val="25000"/>
                  </a:schemeClr>
                </a:solidFill>
                <a:latin typeface="+mn-lt"/>
              </a:rPr>
              <a:t>--- William Preston &amp; </a:t>
            </a:r>
            <a:r>
              <a:rPr lang="en-US">
                <a:solidFill>
                  <a:schemeClr val="tx1">
                    <a:lumMod val="75000"/>
                    <a:lumOff val="25000"/>
                  </a:schemeClr>
                </a:solidFill>
                <a:latin typeface="+mn-lt"/>
              </a:rPr>
              <a:t>Theodore Logan ---</a:t>
            </a:r>
            <a:endParaRPr lang="en-US" dirty="0">
              <a:solidFill>
                <a:schemeClr val="tx1">
                  <a:lumMod val="75000"/>
                  <a:lumOff val="25000"/>
                </a:schemeClr>
              </a:solidFill>
              <a:latin typeface="+mn-lt"/>
            </a:endParaRPr>
          </a:p>
        </p:txBody>
      </p:sp>
      <p:pic>
        <p:nvPicPr>
          <p:cNvPr id="41" name="Picture Placeholder 40" descr="A close-up of some rocks&#10;&#10;Description automatically generated with low confidence">
            <a:extLst>
              <a:ext uri="{FF2B5EF4-FFF2-40B4-BE49-F238E27FC236}">
                <a16:creationId xmlns:a16="http://schemas.microsoft.com/office/drawing/2014/main" id="{86609F19-4664-46C6-B749-A28A8FD21581}"/>
              </a:ext>
            </a:extLst>
          </p:cNvPr>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l="6835" r="6835"/>
          <a:stretch>
            <a:fillRect/>
          </a:stretch>
        </p:blipFill>
        <p:spPr/>
      </p:pic>
    </p:spTree>
    <p:extLst>
      <p:ext uri="{BB962C8B-B14F-4D97-AF65-F5344CB8AC3E}">
        <p14:creationId xmlns:p14="http://schemas.microsoft.com/office/powerpoint/2010/main" val="3326953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A189EE-C2F8-4BF0-8E5F-DF40933275D2}"/>
              </a:ext>
            </a:extLst>
          </p:cNvPr>
          <p:cNvSpPr/>
          <p:nvPr/>
        </p:nvSpPr>
        <p:spPr>
          <a:xfrm>
            <a:off x="8276897" y="0"/>
            <a:ext cx="3915103" cy="6858000"/>
          </a:xfrm>
          <a:prstGeom prst="rect">
            <a:avLst/>
          </a:prstGeom>
          <a:solidFill>
            <a:srgbClr val="5496AD"/>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PERSONALITIES</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1"/>
            <a:ext cx="6145925" cy="1348565"/>
          </a:xfrm>
        </p:spPr>
        <p:txBody>
          <a:bodyPr anchor="ctr">
            <a:normAutofit/>
          </a:bodyPr>
          <a:lstStyle/>
          <a:p>
            <a:r>
              <a:rPr lang="en-US" altLang="en-US" sz="3200" dirty="0"/>
              <a:t>Practical Applications of Personality Typing</a:t>
            </a: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2" y="2333297"/>
            <a:ext cx="7438695" cy="4288220"/>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03225" indent="-342900">
              <a:buFont typeface="Arial" panose="020B0604020202020204" pitchFamily="34" charset="0"/>
              <a:buChar char="•"/>
            </a:pPr>
            <a:r>
              <a:rPr lang="en-US" sz="2000" b="1" dirty="0"/>
              <a:t>Compassion</a:t>
            </a:r>
            <a:r>
              <a:rPr lang="en-US" sz="2000" dirty="0"/>
              <a:t> – Perspectives and work styles naturally differ, there is no “correct” type for a DEVELOP participant</a:t>
            </a:r>
          </a:p>
          <a:p>
            <a:pPr marL="403225" indent="-342900">
              <a:buFont typeface="Arial" panose="020B0604020202020204" pitchFamily="34" charset="0"/>
              <a:buChar char="•"/>
            </a:pPr>
            <a:r>
              <a:rPr lang="en-US" sz="2000" b="1" dirty="0"/>
              <a:t>Flexibility</a:t>
            </a:r>
            <a:r>
              <a:rPr lang="en-US" sz="2000" dirty="0"/>
              <a:t> – These assessments are guides that help facilitate discussion. Many people do not identify with their given “types” and that is ok</a:t>
            </a:r>
          </a:p>
          <a:p>
            <a:pPr marL="60325"/>
            <a:r>
              <a:rPr lang="en-US" dirty="0"/>
              <a:t>If you notice your teammates...</a:t>
            </a:r>
          </a:p>
          <a:p>
            <a:pPr marL="346075" indent="-177800">
              <a:buFont typeface="Arial" panose="020B0604020202020204" pitchFamily="34" charset="0"/>
              <a:buChar char="•"/>
            </a:pPr>
            <a:r>
              <a:rPr lang="en-US" dirty="0"/>
              <a:t>Don’t ask questions verbally on calls</a:t>
            </a:r>
          </a:p>
          <a:p>
            <a:pPr marL="346075" indent="-177800">
              <a:buFont typeface="Arial" panose="020B0604020202020204" pitchFamily="34" charset="0"/>
              <a:buChar char="•"/>
            </a:pPr>
            <a:r>
              <a:rPr lang="en-US" dirty="0"/>
              <a:t>Ask all the questions and lead the conversation</a:t>
            </a:r>
          </a:p>
          <a:p>
            <a:pPr marL="346075" indent="-177800">
              <a:buFont typeface="Arial" panose="020B0604020202020204" pitchFamily="34" charset="0"/>
              <a:buChar char="•"/>
            </a:pPr>
            <a:r>
              <a:rPr lang="en-US" dirty="0"/>
              <a:t>Ask for constant updates on progress</a:t>
            </a:r>
          </a:p>
          <a:p>
            <a:pPr marL="346075" indent="-177800">
              <a:buFont typeface="Arial" panose="020B0604020202020204" pitchFamily="34" charset="0"/>
              <a:buChar char="•"/>
            </a:pPr>
            <a:r>
              <a:rPr lang="en-US" dirty="0"/>
              <a:t>Don’t share progress until a task is done</a:t>
            </a:r>
          </a:p>
          <a:p>
            <a:pPr marL="60325"/>
            <a:r>
              <a:rPr lang="en-US" dirty="0"/>
              <a:t>…consider approaching this from a compassionate and flexible perspective.</a:t>
            </a:r>
          </a:p>
          <a:p>
            <a:pPr marL="285750" indent="-225425">
              <a:buFont typeface="Arial" panose="020B0604020202020204" pitchFamily="34" charset="0"/>
              <a:buChar char="•"/>
            </a:pPr>
            <a:endParaRPr lang="en-US" dirty="0"/>
          </a:p>
          <a:p>
            <a:pPr marL="285750" indent="-225425">
              <a:buFont typeface="Arial" panose="020B0604020202020204" pitchFamily="34" charset="0"/>
              <a:buChar char="•"/>
            </a:pPr>
            <a:endParaRPr lang="en-US" dirty="0"/>
          </a:p>
        </p:txBody>
      </p:sp>
      <p:sp>
        <p:nvSpPr>
          <p:cNvPr id="7" name="Title 1">
            <a:extLst>
              <a:ext uri="{FF2B5EF4-FFF2-40B4-BE49-F238E27FC236}">
                <a16:creationId xmlns:a16="http://schemas.microsoft.com/office/drawing/2014/main" id="{AD7AADD8-F5AC-4481-BAC8-FD543BE8B569}"/>
              </a:ext>
            </a:extLst>
          </p:cNvPr>
          <p:cNvSpPr txBox="1">
            <a:spLocks/>
          </p:cNvSpPr>
          <p:nvPr/>
        </p:nvSpPr>
        <p:spPr>
          <a:xfrm>
            <a:off x="8603853" y="1588667"/>
            <a:ext cx="3254449" cy="211987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1200" b="1" i="0" kern="1200" spc="200" baseline="0">
                <a:solidFill>
                  <a:srgbClr val="6A7278"/>
                </a:solidFill>
                <a:latin typeface="Arial" panose="020B0604020202020204" pitchFamily="34" charset="0"/>
                <a:ea typeface="Arial" panose="020B0604020202020204" pitchFamily="34" charset="0"/>
                <a:cs typeface="Arial" panose="020B0604020202020204" pitchFamily="34" charset="0"/>
              </a:defRPr>
            </a:lvl1pPr>
          </a:lstStyle>
          <a:p>
            <a:pPr algn="ctr"/>
            <a:r>
              <a:rPr lang="en-US" sz="2400" dirty="0">
                <a:solidFill>
                  <a:schemeClr val="bg1"/>
                </a:solidFill>
              </a:rPr>
              <a:t>What else could be true?</a:t>
            </a:r>
          </a:p>
        </p:txBody>
      </p:sp>
      <p:pic>
        <p:nvPicPr>
          <p:cNvPr id="8" name="Graphic 7" descr="Handshake">
            <a:extLst>
              <a:ext uri="{FF2B5EF4-FFF2-40B4-BE49-F238E27FC236}">
                <a16:creationId xmlns:a16="http://schemas.microsoft.com/office/drawing/2014/main" id="{79307BC5-CC0D-494F-AC75-DF8965CAF2C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336767" y="2989122"/>
            <a:ext cx="1914747" cy="1914747"/>
          </a:xfrm>
          <a:prstGeom prst="rect">
            <a:avLst/>
          </a:prstGeom>
        </p:spPr>
      </p:pic>
    </p:spTree>
    <p:extLst>
      <p:ext uri="{BB962C8B-B14F-4D97-AF65-F5344CB8AC3E}">
        <p14:creationId xmlns:p14="http://schemas.microsoft.com/office/powerpoint/2010/main" val="967371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PERSONALITIES</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3612930" y="188704"/>
            <a:ext cx="6145925" cy="922897"/>
          </a:xfrm>
        </p:spPr>
        <p:txBody>
          <a:bodyPr anchor="ctr">
            <a:normAutofit/>
          </a:bodyPr>
          <a:lstStyle/>
          <a:p>
            <a:r>
              <a:rPr lang="en-US" altLang="en-US" sz="3200" dirty="0"/>
              <a:t>Two Types</a:t>
            </a:r>
          </a:p>
        </p:txBody>
      </p:sp>
      <p:sp>
        <p:nvSpPr>
          <p:cNvPr id="14" name="Content Placeholder 2">
            <a:extLst>
              <a:ext uri="{FF2B5EF4-FFF2-40B4-BE49-F238E27FC236}">
                <a16:creationId xmlns:a16="http://schemas.microsoft.com/office/drawing/2014/main" id="{C6B95896-380A-40C6-9ACA-DB47A33F818E}"/>
              </a:ext>
            </a:extLst>
          </p:cNvPr>
          <p:cNvSpPr txBox="1">
            <a:spLocks/>
          </p:cNvSpPr>
          <p:nvPr/>
        </p:nvSpPr>
        <p:spPr>
          <a:xfrm>
            <a:off x="571103" y="1288917"/>
            <a:ext cx="5223641" cy="5200614"/>
          </a:xfrm>
          <a:prstGeom prst="rect">
            <a:avLst/>
          </a:prstGeom>
          <a:ln>
            <a:solidFill>
              <a:srgbClr val="5496AD"/>
            </a:solidFill>
          </a:ln>
        </p:spPr>
        <p:txBody>
          <a:bodyPr vert="horz" lIns="91440" tIns="45720" rIns="91440" bIns="45720" rtlCol="0">
            <a:normAutofit/>
          </a:bodyPr>
          <a:lstStyle>
            <a:lvl1pPr marL="0" indent="0" algn="l" defTabSz="914400" rtl="0" eaLnBrk="1" latinLnBrk="0" hangingPunct="1">
              <a:lnSpc>
                <a:spcPct val="100000"/>
              </a:lnSpc>
              <a:spcBef>
                <a:spcPts val="1000"/>
              </a:spcBef>
              <a:buFont typeface="Arial"/>
              <a:buNone/>
              <a:defRPr sz="2400" kern="1200">
                <a:solidFill>
                  <a:srgbClr val="5595AC"/>
                </a:solidFill>
                <a:latin typeface="Georgia" panose="02040502050405020303" pitchFamily="18" charset="0"/>
                <a:ea typeface="Georgia" panose="02040502050405020303" pitchFamily="18" charset="0"/>
                <a:cs typeface="Arial Narrow" charset="0"/>
              </a:defRPr>
            </a:lvl1pPr>
            <a:lvl2pPr marL="457200" indent="0" algn="l" defTabSz="914400" rtl="0" eaLnBrk="1" latinLnBrk="0" hangingPunct="1">
              <a:lnSpc>
                <a:spcPct val="90000"/>
              </a:lnSpc>
              <a:spcBef>
                <a:spcPts val="500"/>
              </a:spcBef>
              <a:buFont typeface="Arial"/>
              <a:buNone/>
              <a:defRPr sz="20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2000" dirty="0">
                <a:solidFill>
                  <a:srgbClr val="6A7278"/>
                </a:solidFill>
              </a:rPr>
              <a:t>NASA 4D</a:t>
            </a:r>
          </a:p>
          <a:p>
            <a:pPr algn="ctr" fontAlgn="base"/>
            <a:r>
              <a:rPr lang="en-US" sz="2000" dirty="0">
                <a:solidFill>
                  <a:srgbClr val="6A7278"/>
                </a:solidFill>
              </a:rPr>
              <a:t>Created to help science/engineering teams (like those at NASA) boost performance and avoid mistakes​</a:t>
            </a:r>
          </a:p>
          <a:p>
            <a:pPr marL="342900" indent="-342900" algn="r">
              <a:buFont typeface="Arial" panose="020B0604020202020204" pitchFamily="34" charset="0"/>
              <a:buChar char="•"/>
            </a:pPr>
            <a:endParaRPr lang="en-US" sz="2000" dirty="0"/>
          </a:p>
        </p:txBody>
      </p:sp>
      <p:sp>
        <p:nvSpPr>
          <p:cNvPr id="15" name="Content Placeholder 3">
            <a:extLst>
              <a:ext uri="{FF2B5EF4-FFF2-40B4-BE49-F238E27FC236}">
                <a16:creationId xmlns:a16="http://schemas.microsoft.com/office/drawing/2014/main" id="{9CBDEDD0-34A7-4C66-B7FF-B4CAC2712F38}"/>
              </a:ext>
            </a:extLst>
          </p:cNvPr>
          <p:cNvSpPr>
            <a:spLocks noGrp="1"/>
          </p:cNvSpPr>
          <p:nvPr>
            <p:ph idx="11"/>
          </p:nvPr>
        </p:nvSpPr>
        <p:spPr>
          <a:xfrm>
            <a:off x="5993950" y="1288917"/>
            <a:ext cx="5625663" cy="5200614"/>
          </a:xfrm>
          <a:ln>
            <a:solidFill>
              <a:srgbClr val="5496AD"/>
            </a:solidFill>
          </a:ln>
        </p:spPr>
        <p:txBody>
          <a:bodyPr>
            <a:normAutofit/>
          </a:bodyPr>
          <a:lstStyle/>
          <a:p>
            <a:pPr algn="ctr"/>
            <a:r>
              <a:rPr lang="en-US" sz="1800" dirty="0"/>
              <a:t>MYERS – BRIGGS TYPE INDICATOR</a:t>
            </a:r>
          </a:p>
          <a:p>
            <a:pPr algn="ctr" fontAlgn="base"/>
            <a:r>
              <a:rPr lang="en-US" sz="2000" dirty="0"/>
              <a:t>Created to put psychological theory to practical use - assisting women entering the WWII workforce with job selection</a:t>
            </a:r>
          </a:p>
          <a:p>
            <a:pPr marL="285750" indent="-285750">
              <a:buFont typeface="Arial" panose="020B0604020202020204" pitchFamily="34" charset="0"/>
              <a:buChar char="•"/>
            </a:pPr>
            <a:endParaRPr lang="en-US" sz="1800" dirty="0"/>
          </a:p>
        </p:txBody>
      </p:sp>
      <p:pic>
        <p:nvPicPr>
          <p:cNvPr id="16" name="Picture 15" descr="A picture containing graphical user interface&#10;&#10;Description automatically generated">
            <a:extLst>
              <a:ext uri="{FF2B5EF4-FFF2-40B4-BE49-F238E27FC236}">
                <a16:creationId xmlns:a16="http://schemas.microsoft.com/office/drawing/2014/main" id="{DF71D0AC-D622-4E32-828B-3FF71FD4E2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103" y="3458445"/>
            <a:ext cx="5223641" cy="2860383"/>
          </a:xfrm>
          <a:prstGeom prst="rect">
            <a:avLst/>
          </a:prstGeom>
        </p:spPr>
      </p:pic>
      <p:pic>
        <p:nvPicPr>
          <p:cNvPr id="19" name="Picture 18">
            <a:extLst>
              <a:ext uri="{FF2B5EF4-FFF2-40B4-BE49-F238E27FC236}">
                <a16:creationId xmlns:a16="http://schemas.microsoft.com/office/drawing/2014/main" id="{F98E7A39-605A-4310-A948-F1E674FE2137}"/>
              </a:ext>
            </a:extLst>
          </p:cNvPr>
          <p:cNvPicPr>
            <a:picLocks noChangeAspect="1"/>
          </p:cNvPicPr>
          <p:nvPr/>
        </p:nvPicPr>
        <p:blipFill>
          <a:blip r:embed="rId4"/>
          <a:stretch>
            <a:fillRect/>
          </a:stretch>
        </p:blipFill>
        <p:spPr>
          <a:xfrm>
            <a:off x="6361814" y="3458445"/>
            <a:ext cx="4976091" cy="2747934"/>
          </a:xfrm>
          <a:prstGeom prst="rect">
            <a:avLst/>
          </a:prstGeom>
        </p:spPr>
      </p:pic>
    </p:spTree>
    <p:extLst>
      <p:ext uri="{BB962C8B-B14F-4D97-AF65-F5344CB8AC3E}">
        <p14:creationId xmlns:p14="http://schemas.microsoft.com/office/powerpoint/2010/main" val="3110100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PERSONALITIES</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1"/>
            <a:ext cx="10712117" cy="844069"/>
          </a:xfrm>
        </p:spPr>
        <p:txBody>
          <a:bodyPr anchor="ctr">
            <a:normAutofit/>
          </a:bodyPr>
          <a:lstStyle/>
          <a:p>
            <a:r>
              <a:rPr lang="en-US" altLang="en-US" sz="3200" dirty="0"/>
              <a:t>Myers-Briggs Type Indicator (MBTI)</a:t>
            </a: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2" y="1828801"/>
            <a:ext cx="11033232" cy="1600199"/>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altLang="en-US" sz="1600" dirty="0">
                <a:solidFill>
                  <a:srgbClr val="6A7278"/>
                </a:solidFill>
                <a:latin typeface="Georgia"/>
              </a:rPr>
              <a:t>16 personalities based on four dimensions of personality</a:t>
            </a:r>
            <a:endParaRPr lang="en-US" altLang="en-US" sz="1600" dirty="0">
              <a:solidFill>
                <a:srgbClr val="6A7278"/>
              </a:solidFill>
            </a:endParaRPr>
          </a:p>
          <a:p>
            <a:pPr marL="285750" indent="-285750">
              <a:buFont typeface="Arial" panose="020B0604020202020204" pitchFamily="34" charset="0"/>
              <a:buChar char="•"/>
            </a:pPr>
            <a:r>
              <a:rPr lang="en-US" altLang="en-US" sz="1600" dirty="0">
                <a:solidFill>
                  <a:srgbClr val="6A7278"/>
                </a:solidFill>
                <a:latin typeface="Georgia"/>
              </a:rPr>
              <a:t>Four dichotomies</a:t>
            </a:r>
          </a:p>
          <a:p>
            <a:pPr marL="285750" indent="-225425">
              <a:buFont typeface="Arial" panose="020B0604020202020204" pitchFamily="34" charset="0"/>
              <a:buChar char="•"/>
            </a:pPr>
            <a:endParaRPr lang="en-US" dirty="0"/>
          </a:p>
        </p:txBody>
      </p:sp>
      <p:graphicFrame>
        <p:nvGraphicFramePr>
          <p:cNvPr id="7" name="Content Placeholder 3">
            <a:extLst>
              <a:ext uri="{FF2B5EF4-FFF2-40B4-BE49-F238E27FC236}">
                <a16:creationId xmlns:a16="http://schemas.microsoft.com/office/drawing/2014/main" id="{93EC6878-8857-4F21-A48C-F32E9A844DA4}"/>
              </a:ext>
            </a:extLst>
          </p:cNvPr>
          <p:cNvGraphicFramePr>
            <a:graphicFrameLocks/>
          </p:cNvGraphicFramePr>
          <p:nvPr>
            <p:extLst>
              <p:ext uri="{D42A27DB-BD31-4B8C-83A1-F6EECF244321}">
                <p14:modId xmlns:p14="http://schemas.microsoft.com/office/powerpoint/2010/main" val="1962068569"/>
              </p:ext>
            </p:extLst>
          </p:nvPr>
        </p:nvGraphicFramePr>
        <p:xfrm>
          <a:off x="2113142" y="2740879"/>
          <a:ext cx="8319844" cy="37519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68601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PERSONALITIES</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1"/>
            <a:ext cx="5131569" cy="1364331"/>
          </a:xfrm>
        </p:spPr>
        <p:txBody>
          <a:bodyPr anchor="ctr">
            <a:normAutofit/>
          </a:bodyPr>
          <a:lstStyle/>
          <a:p>
            <a:r>
              <a:rPr lang="en-US" altLang="en-US" sz="3200" dirty="0"/>
              <a:t>Extroversion (E) &amp; Introversion (I)</a:t>
            </a: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2" y="2349061"/>
            <a:ext cx="5131569" cy="2609305"/>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altLang="en-US" sz="1800" dirty="0">
                <a:solidFill>
                  <a:srgbClr val="6A7278"/>
                </a:solidFill>
                <a:latin typeface="Georgia"/>
              </a:rPr>
              <a:t>Where do you get your energy?</a:t>
            </a:r>
          </a:p>
          <a:p>
            <a:pPr marL="285750" indent="-285750">
              <a:buFont typeface="Arial" panose="020B0604020202020204" pitchFamily="34" charset="0"/>
              <a:buChar char="•"/>
            </a:pPr>
            <a:r>
              <a:rPr lang="en-US" altLang="en-US" sz="1800" dirty="0">
                <a:solidFill>
                  <a:srgbClr val="6A7278"/>
                </a:solidFill>
                <a:latin typeface="Georgia"/>
              </a:rPr>
              <a:t>Extroverts recharge and get energy from spending time with people</a:t>
            </a:r>
          </a:p>
          <a:p>
            <a:pPr marL="285750" indent="-285750">
              <a:buFont typeface="Arial" panose="020B0604020202020204" pitchFamily="34" charset="0"/>
              <a:buChar char="•"/>
            </a:pPr>
            <a:r>
              <a:rPr lang="en-US" altLang="en-US" sz="1800" dirty="0">
                <a:solidFill>
                  <a:srgbClr val="6A7278"/>
                </a:solidFill>
                <a:latin typeface="Georgia"/>
              </a:rPr>
              <a:t>Introverts recharge and get energy from time spent alone</a:t>
            </a:r>
          </a:p>
          <a:p>
            <a:pPr marL="285750" indent="-285750">
              <a:buFont typeface="Arial" panose="020B0604020202020204" pitchFamily="34" charset="0"/>
              <a:buChar char="•"/>
            </a:pPr>
            <a:r>
              <a:rPr lang="en-US" altLang="en-US" sz="1800" dirty="0">
                <a:solidFill>
                  <a:srgbClr val="6A7278"/>
                </a:solidFill>
                <a:latin typeface="Georgia"/>
              </a:rPr>
              <a:t>Ambiverts- in the middle</a:t>
            </a:r>
          </a:p>
        </p:txBody>
      </p:sp>
      <p:pic>
        <p:nvPicPr>
          <p:cNvPr id="6" name="Picture 3" descr="Timeline&#10;&#10;Description automatically generated">
            <a:extLst>
              <a:ext uri="{FF2B5EF4-FFF2-40B4-BE49-F238E27FC236}">
                <a16:creationId xmlns:a16="http://schemas.microsoft.com/office/drawing/2014/main" id="{5A8D599F-6306-4B5F-988A-9C6C20D0C88A}"/>
              </a:ext>
            </a:extLst>
          </p:cNvPr>
          <p:cNvPicPr>
            <a:picLocks noChangeAspect="1"/>
          </p:cNvPicPr>
          <p:nvPr/>
        </p:nvPicPr>
        <p:blipFill rotWithShape="1">
          <a:blip r:embed="rId3"/>
          <a:srcRect t="24660" r="-477" b="3177"/>
          <a:stretch/>
        </p:blipFill>
        <p:spPr>
          <a:xfrm>
            <a:off x="6323950" y="178273"/>
            <a:ext cx="5789220" cy="6532985"/>
          </a:xfrm>
          <a:prstGeom prst="rect">
            <a:avLst/>
          </a:prstGeom>
        </p:spPr>
      </p:pic>
      <p:sp>
        <p:nvSpPr>
          <p:cNvPr id="9" name="Content Placeholder 18">
            <a:extLst>
              <a:ext uri="{FF2B5EF4-FFF2-40B4-BE49-F238E27FC236}">
                <a16:creationId xmlns:a16="http://schemas.microsoft.com/office/drawing/2014/main" id="{5883B94F-F5DD-49AD-B658-E87EFF90AC93}"/>
              </a:ext>
            </a:extLst>
          </p:cNvPr>
          <p:cNvSpPr txBox="1">
            <a:spLocks/>
          </p:cNvSpPr>
          <p:nvPr/>
        </p:nvSpPr>
        <p:spPr>
          <a:xfrm>
            <a:off x="1185929" y="5306096"/>
            <a:ext cx="4094409" cy="903444"/>
          </a:xfrm>
          <a:prstGeom prst="rect">
            <a:avLst/>
          </a:prstGeom>
          <a:ln>
            <a:solidFill>
              <a:srgbClr val="5496AD"/>
            </a:solidFill>
          </a:ln>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2000" b="1" dirty="0" err="1">
                <a:solidFill>
                  <a:srgbClr val="5496AD"/>
                </a:solidFill>
                <a:latin typeface="Georgia"/>
              </a:rPr>
              <a:t>JamBoard</a:t>
            </a:r>
            <a:r>
              <a:rPr lang="en-US" sz="2000" b="1" dirty="0">
                <a:solidFill>
                  <a:srgbClr val="5496AD"/>
                </a:solidFill>
                <a:latin typeface="Georgia"/>
              </a:rPr>
              <a:t>: </a:t>
            </a:r>
            <a:r>
              <a:rPr lang="en-US" sz="2000" dirty="0">
                <a:solidFill>
                  <a:srgbClr val="5496AD"/>
                </a:solidFill>
                <a:latin typeface="Georgia"/>
              </a:rPr>
              <a:t>Where are you on the introvert-extrovert scale?</a:t>
            </a:r>
            <a:endParaRPr lang="en-US" altLang="en-US" sz="1600" dirty="0">
              <a:solidFill>
                <a:srgbClr val="6A7278"/>
              </a:solidFill>
              <a:latin typeface="Georgia"/>
            </a:endParaRPr>
          </a:p>
        </p:txBody>
      </p:sp>
    </p:spTree>
    <p:extLst>
      <p:ext uri="{BB962C8B-B14F-4D97-AF65-F5344CB8AC3E}">
        <p14:creationId xmlns:p14="http://schemas.microsoft.com/office/powerpoint/2010/main" val="4249390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A189EE-C2F8-4BF0-8E5F-DF40933275D2}"/>
              </a:ext>
            </a:extLst>
          </p:cNvPr>
          <p:cNvSpPr/>
          <p:nvPr/>
        </p:nvSpPr>
        <p:spPr>
          <a:xfrm>
            <a:off x="8276897" y="0"/>
            <a:ext cx="3915103" cy="6858000"/>
          </a:xfrm>
          <a:prstGeom prst="rect">
            <a:avLst/>
          </a:prstGeom>
          <a:solidFill>
            <a:srgbClr val="5496AD"/>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PERSONALITIES</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1"/>
            <a:ext cx="6145925" cy="1348565"/>
          </a:xfrm>
        </p:spPr>
        <p:txBody>
          <a:bodyPr anchor="ctr">
            <a:normAutofit/>
          </a:bodyPr>
          <a:lstStyle/>
          <a:p>
            <a:r>
              <a:rPr lang="en-US" altLang="en-US" sz="3200" dirty="0"/>
              <a:t>Sensing (S) &amp; Intuition (N)</a:t>
            </a: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2" y="2175641"/>
            <a:ext cx="7438695" cy="4445876"/>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60325"/>
            <a:r>
              <a:rPr lang="en-US" sz="2000" dirty="0"/>
              <a:t>How do you take in information?</a:t>
            </a:r>
          </a:p>
          <a:p>
            <a:pPr marL="403225" indent="-342900">
              <a:buFont typeface="Arial" panose="020B0604020202020204" pitchFamily="34" charset="0"/>
              <a:buChar char="•"/>
            </a:pPr>
            <a:r>
              <a:rPr lang="en-US" sz="2000" dirty="0"/>
              <a:t>Sensing trusts information that is concrete, tangible, present (info collected by your senses)</a:t>
            </a:r>
          </a:p>
          <a:p>
            <a:pPr marL="1089025" lvl="1" indent="-342900">
              <a:buFont typeface="Arial" panose="020B0604020202020204" pitchFamily="34" charset="0"/>
              <a:buChar char="•"/>
            </a:pPr>
            <a:r>
              <a:rPr lang="en-US" dirty="0"/>
              <a:t>Experiences</a:t>
            </a:r>
          </a:p>
          <a:p>
            <a:pPr marL="1089025" lvl="1" indent="-342900">
              <a:buFont typeface="Arial" panose="020B0604020202020204" pitchFamily="34" charset="0"/>
              <a:buChar char="•"/>
            </a:pPr>
            <a:r>
              <a:rPr lang="en-US" dirty="0"/>
              <a:t>Details and facts</a:t>
            </a:r>
          </a:p>
          <a:p>
            <a:pPr marL="403225" indent="-342900">
              <a:buFont typeface="Arial" panose="020B0604020202020204" pitchFamily="34" charset="0"/>
              <a:buChar char="•"/>
            </a:pPr>
            <a:r>
              <a:rPr lang="en-US" sz="2000" dirty="0"/>
              <a:t>Intuition trusts information that is abstract and theoretical</a:t>
            </a:r>
          </a:p>
          <a:p>
            <a:pPr marL="1089025" lvl="1" indent="-342900">
              <a:buFont typeface="Arial" panose="020B0604020202020204" pitchFamily="34" charset="0"/>
              <a:buChar char="•"/>
            </a:pPr>
            <a:r>
              <a:rPr lang="en-US" dirty="0"/>
              <a:t>Concepts</a:t>
            </a:r>
          </a:p>
          <a:p>
            <a:pPr marL="1089025" lvl="1" indent="-342900">
              <a:buFont typeface="Arial" panose="020B0604020202020204" pitchFamily="34" charset="0"/>
              <a:buChar char="•"/>
            </a:pPr>
            <a:r>
              <a:rPr lang="en-US" dirty="0"/>
              <a:t>Future possibilities &amp; big picture</a:t>
            </a:r>
          </a:p>
          <a:p>
            <a:pPr marL="285750" indent="-225425">
              <a:buFont typeface="Arial" panose="020B0604020202020204" pitchFamily="34" charset="0"/>
              <a:buChar char="•"/>
            </a:pPr>
            <a:endParaRPr lang="en-US" dirty="0"/>
          </a:p>
        </p:txBody>
      </p:sp>
      <p:sp>
        <p:nvSpPr>
          <p:cNvPr id="9" name="Content Placeholder 18">
            <a:extLst>
              <a:ext uri="{FF2B5EF4-FFF2-40B4-BE49-F238E27FC236}">
                <a16:creationId xmlns:a16="http://schemas.microsoft.com/office/drawing/2014/main" id="{11784018-B377-4D7A-811C-92E9B550FA8A}"/>
              </a:ext>
            </a:extLst>
          </p:cNvPr>
          <p:cNvSpPr txBox="1">
            <a:spLocks/>
          </p:cNvSpPr>
          <p:nvPr/>
        </p:nvSpPr>
        <p:spPr>
          <a:xfrm>
            <a:off x="838199" y="5873269"/>
            <a:ext cx="6695941" cy="619606"/>
          </a:xfrm>
          <a:prstGeom prst="rect">
            <a:avLst/>
          </a:prstGeom>
          <a:ln>
            <a:solidFill>
              <a:srgbClr val="5496AD"/>
            </a:solidFill>
          </a:ln>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2000" b="1" dirty="0" err="1">
                <a:solidFill>
                  <a:srgbClr val="5496AD"/>
                </a:solidFill>
                <a:latin typeface="Georgia"/>
              </a:rPr>
              <a:t>JamBoard</a:t>
            </a:r>
            <a:r>
              <a:rPr lang="en-US" sz="2000" b="1" dirty="0">
                <a:solidFill>
                  <a:srgbClr val="5496AD"/>
                </a:solidFill>
                <a:latin typeface="Georgia"/>
              </a:rPr>
              <a:t>: </a:t>
            </a:r>
            <a:r>
              <a:rPr lang="en-US" sz="2000" dirty="0">
                <a:solidFill>
                  <a:srgbClr val="5496AD"/>
                </a:solidFill>
                <a:latin typeface="Georgia"/>
              </a:rPr>
              <a:t>Are you more detail-oriented or big picture?</a:t>
            </a:r>
            <a:endParaRPr lang="en-US" altLang="en-US" sz="1600" dirty="0">
              <a:solidFill>
                <a:srgbClr val="6A7278"/>
              </a:solidFill>
              <a:latin typeface="Georgia"/>
            </a:endParaRPr>
          </a:p>
        </p:txBody>
      </p:sp>
      <p:pic>
        <p:nvPicPr>
          <p:cNvPr id="10" name="Graphic 7" descr="Artificial Intelligence outline">
            <a:extLst>
              <a:ext uri="{FF2B5EF4-FFF2-40B4-BE49-F238E27FC236}">
                <a16:creationId xmlns:a16="http://schemas.microsoft.com/office/drawing/2014/main" id="{4A36BCF3-DBFA-479E-A22A-0784737192A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62419" y="816769"/>
            <a:ext cx="2938462" cy="2938462"/>
          </a:xfrm>
          <a:prstGeom prst="rect">
            <a:avLst/>
          </a:prstGeom>
        </p:spPr>
      </p:pic>
      <p:pic>
        <p:nvPicPr>
          <p:cNvPr id="11" name="Graphic 8" descr="Brainstorm with solid fill">
            <a:extLst>
              <a:ext uri="{FF2B5EF4-FFF2-40B4-BE49-F238E27FC236}">
                <a16:creationId xmlns:a16="http://schemas.microsoft.com/office/drawing/2014/main" id="{71011EEB-C6D9-47B9-A49C-9E1903E79A1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9550646" y="3733253"/>
            <a:ext cx="2641354" cy="2755471"/>
          </a:xfrm>
          <a:prstGeom prst="rect">
            <a:avLst/>
          </a:prstGeom>
        </p:spPr>
      </p:pic>
    </p:spTree>
    <p:extLst>
      <p:ext uri="{BB962C8B-B14F-4D97-AF65-F5344CB8AC3E}">
        <p14:creationId xmlns:p14="http://schemas.microsoft.com/office/powerpoint/2010/main" val="1679598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A189EE-C2F8-4BF0-8E5F-DF40933275D2}"/>
              </a:ext>
            </a:extLst>
          </p:cNvPr>
          <p:cNvSpPr/>
          <p:nvPr/>
        </p:nvSpPr>
        <p:spPr>
          <a:xfrm>
            <a:off x="8276897" y="0"/>
            <a:ext cx="3915103" cy="6858000"/>
          </a:xfrm>
          <a:prstGeom prst="rect">
            <a:avLst/>
          </a:prstGeom>
          <a:solidFill>
            <a:srgbClr val="5496AD"/>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PERSONALITIES</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1"/>
            <a:ext cx="6145925" cy="1348565"/>
          </a:xfrm>
        </p:spPr>
        <p:txBody>
          <a:bodyPr anchor="ctr">
            <a:normAutofit/>
          </a:bodyPr>
          <a:lstStyle/>
          <a:p>
            <a:r>
              <a:rPr lang="en-US" altLang="en-US" sz="3200" dirty="0"/>
              <a:t>Thinking (T) &amp; Feeling (F)</a:t>
            </a: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2" y="2175641"/>
            <a:ext cx="7438695" cy="4445876"/>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60325"/>
            <a:r>
              <a:rPr lang="en-US" sz="2000" dirty="0"/>
              <a:t>How do you make your decisions?</a:t>
            </a:r>
          </a:p>
          <a:p>
            <a:pPr marL="403225" indent="-342900">
              <a:buFont typeface="Arial" panose="020B0604020202020204" pitchFamily="34" charset="0"/>
              <a:buChar char="•"/>
            </a:pPr>
            <a:r>
              <a:rPr lang="en-US" sz="1800" dirty="0"/>
              <a:t>Thinking people make their decisions more objectively, measuring what is reasonable, logical, and matching a given set of rules</a:t>
            </a:r>
          </a:p>
          <a:p>
            <a:pPr marL="1089025" lvl="1" indent="-342900">
              <a:buFont typeface="Arial" panose="020B0604020202020204" pitchFamily="34" charset="0"/>
              <a:buChar char="•"/>
            </a:pPr>
            <a:r>
              <a:rPr lang="en-US" sz="1600" dirty="0"/>
              <a:t>Value truth, fairness and honesty</a:t>
            </a:r>
          </a:p>
          <a:p>
            <a:pPr marL="1089025" lvl="1" indent="-342900">
              <a:buFont typeface="Arial" panose="020B0604020202020204" pitchFamily="34" charset="0"/>
              <a:buChar char="•"/>
            </a:pPr>
            <a:r>
              <a:rPr lang="en-US" sz="1600" dirty="0"/>
              <a:t>Motivated by achievement</a:t>
            </a:r>
            <a:endParaRPr lang="en-US" sz="2000" dirty="0"/>
          </a:p>
          <a:p>
            <a:pPr marL="403225" indent="-342900">
              <a:buFont typeface="Arial" panose="020B0604020202020204" pitchFamily="34" charset="0"/>
              <a:buChar char="•"/>
            </a:pPr>
            <a:r>
              <a:rPr lang="en-US" sz="1800" dirty="0"/>
              <a:t>Feeling people make their decisions more based on measuring from the inside and associating or empathizing</a:t>
            </a:r>
          </a:p>
          <a:p>
            <a:pPr marL="1089025" lvl="1" indent="-342900">
              <a:buFont typeface="Arial" panose="020B0604020202020204" pitchFamily="34" charset="0"/>
              <a:buChar char="•"/>
            </a:pPr>
            <a:r>
              <a:rPr lang="en-US" sz="1600" dirty="0"/>
              <a:t>Value harmony, peace, and compassion</a:t>
            </a:r>
          </a:p>
          <a:p>
            <a:pPr marL="1089025" lvl="1" indent="-342900">
              <a:buFont typeface="Arial" panose="020B0604020202020204" pitchFamily="34" charset="0"/>
              <a:buChar char="•"/>
            </a:pPr>
            <a:r>
              <a:rPr lang="en-US" sz="1600" dirty="0"/>
              <a:t>Motivated by appreciation</a:t>
            </a:r>
          </a:p>
          <a:p>
            <a:pPr marL="285750" indent="-225425">
              <a:buFont typeface="Arial" panose="020B0604020202020204" pitchFamily="34" charset="0"/>
              <a:buChar char="•"/>
            </a:pPr>
            <a:endParaRPr lang="en-US" dirty="0"/>
          </a:p>
        </p:txBody>
      </p:sp>
      <p:sp>
        <p:nvSpPr>
          <p:cNvPr id="9" name="Content Placeholder 18">
            <a:extLst>
              <a:ext uri="{FF2B5EF4-FFF2-40B4-BE49-F238E27FC236}">
                <a16:creationId xmlns:a16="http://schemas.microsoft.com/office/drawing/2014/main" id="{11784018-B377-4D7A-811C-92E9B550FA8A}"/>
              </a:ext>
            </a:extLst>
          </p:cNvPr>
          <p:cNvSpPr txBox="1">
            <a:spLocks/>
          </p:cNvSpPr>
          <p:nvPr/>
        </p:nvSpPr>
        <p:spPr>
          <a:xfrm>
            <a:off x="838199" y="5589431"/>
            <a:ext cx="6695941" cy="903444"/>
          </a:xfrm>
          <a:prstGeom prst="rect">
            <a:avLst/>
          </a:prstGeom>
          <a:ln>
            <a:solidFill>
              <a:srgbClr val="5496AD"/>
            </a:solidFill>
          </a:ln>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2000" b="1" dirty="0" err="1">
                <a:solidFill>
                  <a:srgbClr val="5496AD"/>
                </a:solidFill>
                <a:latin typeface="Georgia"/>
              </a:rPr>
              <a:t>JamBoard</a:t>
            </a:r>
            <a:r>
              <a:rPr lang="en-US" sz="2000" b="1" dirty="0">
                <a:solidFill>
                  <a:srgbClr val="5496AD"/>
                </a:solidFill>
                <a:latin typeface="Georgia"/>
              </a:rPr>
              <a:t>: </a:t>
            </a:r>
            <a:r>
              <a:rPr lang="en-US" sz="2000" dirty="0">
                <a:solidFill>
                  <a:srgbClr val="5496AD"/>
                </a:solidFill>
                <a:latin typeface="Georgia"/>
              </a:rPr>
              <a:t>What matters more to you: honesty and directness or peace and harmony?</a:t>
            </a:r>
            <a:endParaRPr lang="en-US" altLang="en-US" sz="1600" dirty="0">
              <a:solidFill>
                <a:srgbClr val="6A7278"/>
              </a:solidFill>
              <a:latin typeface="Georgia"/>
            </a:endParaRPr>
          </a:p>
        </p:txBody>
      </p:sp>
      <p:pic>
        <p:nvPicPr>
          <p:cNvPr id="12" name="Graphic 8" descr="Right And Left Brain outline">
            <a:extLst>
              <a:ext uri="{FF2B5EF4-FFF2-40B4-BE49-F238E27FC236}">
                <a16:creationId xmlns:a16="http://schemas.microsoft.com/office/drawing/2014/main" id="{8A305BBD-DC30-4C53-8230-DCBD04B9240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09003" y="1659013"/>
            <a:ext cx="3450891" cy="3458054"/>
          </a:xfrm>
          <a:prstGeom prst="rect">
            <a:avLst/>
          </a:prstGeom>
        </p:spPr>
      </p:pic>
    </p:spTree>
    <p:extLst>
      <p:ext uri="{BB962C8B-B14F-4D97-AF65-F5344CB8AC3E}">
        <p14:creationId xmlns:p14="http://schemas.microsoft.com/office/powerpoint/2010/main" val="593877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PERSONALITIES</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200" y="984732"/>
            <a:ext cx="4480775" cy="1364330"/>
          </a:xfrm>
        </p:spPr>
        <p:txBody>
          <a:bodyPr anchor="ctr">
            <a:normAutofit/>
          </a:bodyPr>
          <a:lstStyle/>
          <a:p>
            <a:r>
              <a:rPr lang="en-US" altLang="en-US" sz="3200" dirty="0"/>
              <a:t>Perceiving (P) &amp; Judging (J)</a:t>
            </a: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2" y="2349061"/>
            <a:ext cx="5131569" cy="4143814"/>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altLang="en-US" sz="1800" dirty="0">
                <a:solidFill>
                  <a:srgbClr val="6A7278"/>
                </a:solidFill>
                <a:latin typeface="Georgia"/>
              </a:rPr>
              <a:t>Judging people like to have things settled, pay close attention to time, and find comfort in schedules and organization</a:t>
            </a:r>
          </a:p>
          <a:p>
            <a:pPr marL="971550" lvl="1" indent="-285750">
              <a:buFont typeface="Arial" panose="020B0604020202020204" pitchFamily="34" charset="0"/>
              <a:buChar char="•"/>
            </a:pPr>
            <a:r>
              <a:rPr lang="en-US" altLang="en-US" sz="1600" dirty="0">
                <a:solidFill>
                  <a:srgbClr val="6A7278"/>
                </a:solidFill>
                <a:latin typeface="Georgia"/>
              </a:rPr>
              <a:t>Work in a task-oriented, steady pace</a:t>
            </a:r>
          </a:p>
          <a:p>
            <a:pPr marL="971550" lvl="1" indent="-285750">
              <a:buFont typeface="Arial" panose="020B0604020202020204" pitchFamily="34" charset="0"/>
              <a:buChar char="•"/>
            </a:pPr>
            <a:r>
              <a:rPr lang="en-US" altLang="en-US" sz="1600" dirty="0">
                <a:solidFill>
                  <a:srgbClr val="6A7278"/>
                </a:solidFill>
                <a:latin typeface="Georgia"/>
              </a:rPr>
              <a:t>Typically plan work to avoid rushing before a deadline</a:t>
            </a:r>
          </a:p>
          <a:p>
            <a:pPr marL="285750" indent="-285750">
              <a:buFont typeface="Arial" panose="020B0604020202020204" pitchFamily="34" charset="0"/>
              <a:buChar char="•"/>
            </a:pPr>
            <a:r>
              <a:rPr lang="en-US" altLang="en-US" sz="1800" dirty="0">
                <a:solidFill>
                  <a:srgbClr val="6A7278"/>
                </a:solidFill>
                <a:latin typeface="Georgia"/>
              </a:rPr>
              <a:t>Perceiving people tend to be more spontaneous, less aware of time, and find comfortability in flexibility and freedom</a:t>
            </a:r>
          </a:p>
          <a:p>
            <a:pPr marL="285750" indent="-285750">
              <a:buFont typeface="Arial" panose="020B0604020202020204" pitchFamily="34" charset="0"/>
              <a:buChar char="•"/>
            </a:pPr>
            <a:r>
              <a:rPr lang="en-US" altLang="en-US" sz="1800" dirty="0">
                <a:solidFill>
                  <a:srgbClr val="6A7278"/>
                </a:solidFill>
                <a:latin typeface="Georgia"/>
              </a:rPr>
              <a:t>Work in bursts of energy</a:t>
            </a:r>
          </a:p>
          <a:p>
            <a:pPr marL="285750" indent="-285750">
              <a:buFont typeface="Arial" panose="020B0604020202020204" pitchFamily="34" charset="0"/>
              <a:buChar char="•"/>
            </a:pPr>
            <a:r>
              <a:rPr lang="en-US" altLang="en-US" sz="1800" dirty="0">
                <a:solidFill>
                  <a:srgbClr val="6A7278"/>
                </a:solidFill>
                <a:latin typeface="Georgia"/>
              </a:rPr>
              <a:t>Motivated by approaching deadlines</a:t>
            </a:r>
            <a:endParaRPr lang="en-US" sz="2000" dirty="0">
              <a:solidFill>
                <a:srgbClr val="5496AD"/>
              </a:solidFill>
              <a:cs typeface="Calibri" panose="020F0502020204030204"/>
            </a:endParaRPr>
          </a:p>
        </p:txBody>
      </p:sp>
      <p:pic>
        <p:nvPicPr>
          <p:cNvPr id="7" name="Picture 4" descr="A picture containing graphical user interface&#10;&#10;Description automatically generated">
            <a:extLst>
              <a:ext uri="{FF2B5EF4-FFF2-40B4-BE49-F238E27FC236}">
                <a16:creationId xmlns:a16="http://schemas.microsoft.com/office/drawing/2014/main" id="{10DB5EB6-80E0-4B89-A80F-CFEAC07B1FB5}"/>
              </a:ext>
            </a:extLst>
          </p:cNvPr>
          <p:cNvPicPr>
            <a:picLocks noChangeAspect="1"/>
          </p:cNvPicPr>
          <p:nvPr/>
        </p:nvPicPr>
        <p:blipFill>
          <a:blip r:embed="rId3"/>
          <a:stretch>
            <a:fillRect/>
          </a:stretch>
        </p:blipFill>
        <p:spPr>
          <a:xfrm>
            <a:off x="5814473" y="935182"/>
            <a:ext cx="6041601" cy="4464411"/>
          </a:xfrm>
          <a:prstGeom prst="rect">
            <a:avLst/>
          </a:prstGeom>
        </p:spPr>
      </p:pic>
      <p:sp>
        <p:nvSpPr>
          <p:cNvPr id="8" name="Content Placeholder 18">
            <a:extLst>
              <a:ext uri="{FF2B5EF4-FFF2-40B4-BE49-F238E27FC236}">
                <a16:creationId xmlns:a16="http://schemas.microsoft.com/office/drawing/2014/main" id="{67DC745C-F951-4105-B5D4-0CB65F14989E}"/>
              </a:ext>
            </a:extLst>
          </p:cNvPr>
          <p:cNvSpPr txBox="1">
            <a:spLocks/>
          </p:cNvSpPr>
          <p:nvPr/>
        </p:nvSpPr>
        <p:spPr>
          <a:xfrm>
            <a:off x="6323527" y="5608286"/>
            <a:ext cx="5532547" cy="722728"/>
          </a:xfrm>
          <a:prstGeom prst="rect">
            <a:avLst/>
          </a:prstGeom>
          <a:ln>
            <a:solidFill>
              <a:srgbClr val="5496AD"/>
            </a:solidFill>
          </a:ln>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1" indent="0" algn="ctr">
              <a:buNone/>
            </a:pPr>
            <a:r>
              <a:rPr lang="en-US" sz="2000" b="1" dirty="0" err="1">
                <a:solidFill>
                  <a:srgbClr val="5496AD"/>
                </a:solidFill>
                <a:latin typeface="Georgia"/>
              </a:rPr>
              <a:t>JamBoard</a:t>
            </a:r>
            <a:r>
              <a:rPr lang="en-US" sz="2000" b="1" dirty="0">
                <a:solidFill>
                  <a:srgbClr val="5496AD"/>
                </a:solidFill>
                <a:latin typeface="Georgia"/>
              </a:rPr>
              <a:t>: </a:t>
            </a:r>
            <a:r>
              <a:rPr lang="en-US" sz="2000" dirty="0">
                <a:solidFill>
                  <a:srgbClr val="5496AD"/>
                </a:solidFill>
                <a:latin typeface="Georgia"/>
              </a:rPr>
              <a:t>What matters more to you: honesty and directness or peace and harmony?</a:t>
            </a:r>
            <a:endParaRPr lang="en-US" altLang="en-US" sz="1600" dirty="0">
              <a:solidFill>
                <a:srgbClr val="6A7278"/>
              </a:solidFill>
              <a:latin typeface="Georgia"/>
            </a:endParaRPr>
          </a:p>
        </p:txBody>
      </p:sp>
    </p:spTree>
    <p:extLst>
      <p:ext uri="{BB962C8B-B14F-4D97-AF65-F5344CB8AC3E}">
        <p14:creationId xmlns:p14="http://schemas.microsoft.com/office/powerpoint/2010/main" val="2628929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Theme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718E9C"/>
        </a:solidFill>
        <a:ln w="92075">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ervir Highlights_20191028" id="{A7FD4D31-B20B-B74B-82AF-C8AC2278C00A}" vid="{03EC6B61-F944-B646-B827-3DC62659C54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1_Theme2</Template>
  <TotalTime>8992</TotalTime>
  <Words>1344</Words>
  <Application>Microsoft Office PowerPoint</Application>
  <PresentationFormat>Widescreen</PresentationFormat>
  <Paragraphs>248</Paragraphs>
  <Slides>21</Slides>
  <Notes>19</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1_Theme2</vt:lpstr>
      <vt:lpstr>PowerPoint Presentation</vt:lpstr>
      <vt:lpstr>PERSONALITIES</vt:lpstr>
      <vt:lpstr>PERSONALITIES</vt:lpstr>
      <vt:lpstr>PERSONALITIES</vt:lpstr>
      <vt:lpstr>PERSONALITIES</vt:lpstr>
      <vt:lpstr>PERSONALITIES</vt:lpstr>
      <vt:lpstr>PERSONALITIES</vt:lpstr>
      <vt:lpstr>PERSONALITIES</vt:lpstr>
      <vt:lpstr>PERSONALITIES</vt:lpstr>
      <vt:lpstr>PERSONALITIES</vt:lpstr>
      <vt:lpstr>PERSONALITIES</vt:lpstr>
      <vt:lpstr>PERSONALITIES</vt:lpstr>
      <vt:lpstr>PERSONALITIES</vt:lpstr>
      <vt:lpstr>PERSONALITIES</vt:lpstr>
      <vt:lpstr>PERSONALITIES</vt:lpstr>
      <vt:lpstr>PERSONALITIES</vt:lpstr>
      <vt:lpstr>PERSONALITIES</vt:lpstr>
      <vt:lpstr>PERSONALITIES</vt:lpstr>
      <vt:lpstr>PERSONALITIES</vt:lpstr>
      <vt:lpstr>PERSONALITIES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Dina Rosenblatt</dc:creator>
  <cp:lastModifiedBy>Cecil Byles</cp:lastModifiedBy>
  <cp:revision>214</cp:revision>
  <dcterms:created xsi:type="dcterms:W3CDTF">2019-10-30T16:09:36Z</dcterms:created>
  <dcterms:modified xsi:type="dcterms:W3CDTF">2021-09-10T03:59:03Z</dcterms:modified>
</cp:coreProperties>
</file>