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10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vpedia.developexchang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d/forum/developes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DEVELOP.ImpactAnalysis@gmail.com" TargetMode="External"/><Relationship Id="rId3" Type="http://schemas.openxmlformats.org/officeDocument/2006/relationships/hyperlink" Target="http://develop.larc.nasa.gov/" TargetMode="External"/><Relationship Id="rId7" Type="http://schemas.openxmlformats.org/officeDocument/2006/relationships/hyperlink" Target="mailto:DEVELOP.GraphicDesign@gmail.com" TargetMode="External"/><Relationship Id="rId2" Type="http://schemas.openxmlformats.org/officeDocument/2006/relationships/hyperlink" Target="http://www.devpedia.developexchan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VELOP.Communications@gmail.com" TargetMode="External"/><Relationship Id="rId5" Type="http://schemas.openxmlformats.org/officeDocument/2006/relationships/hyperlink" Target="mailto:DEVELOP.ProjectCoordination@gmail.com" TargetMode="External"/><Relationship Id="rId4" Type="http://schemas.openxmlformats.org/officeDocument/2006/relationships/hyperlink" Target="mailto:DEVELOP.Geoinformatics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69" y="788406"/>
            <a:ext cx="11401063" cy="12291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NASA DEVELOP National 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DEVELOP </a:t>
            </a:r>
            <a:r>
              <a:rPr lang="en-US" sz="4000" dirty="0" smtClean="0"/>
              <a:t>Resources</a:t>
            </a:r>
          </a:p>
          <a:p>
            <a:r>
              <a:rPr lang="en-US" dirty="0" smtClean="0"/>
              <a:t>What’s Available?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4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DEVELOPedia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38200" y="1632029"/>
            <a:ext cx="10515600" cy="454493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DEVELOPedia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is an internal wiki intended to serve three purposes: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Enhance project workflow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Capture lessons learned and make them available to future project teams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Record data required for operational metrics</a:t>
            </a: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DEVELOPedia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is a collaborative effort whose utility is directly related to the efforts of previous DEVELOP participants.</a:t>
            </a: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DEVELOPedia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is a living document, constantly adapting to meet the needs of the NASA DEVELOP National Program and the people that make the program great. (That’s you!)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http://www.devpedia.developexchange.com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POC – Jordan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Vaa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1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6"/>
                </a:solidFill>
              </a:rPr>
              <a:t>D</a:t>
            </a:r>
            <a:r>
              <a:rPr lang="en-US" dirty="0" smtClean="0"/>
              <a:t>EVELOP </a:t>
            </a:r>
            <a:r>
              <a:rPr lang="en-US" b="1" dirty="0" smtClean="0">
                <a:solidFill>
                  <a:schemeClr val="accent6"/>
                </a:solidFill>
              </a:rPr>
              <a:t>E</a:t>
            </a:r>
            <a:r>
              <a:rPr lang="en-US" dirty="0" smtClean="0"/>
              <a:t>arth </a:t>
            </a:r>
            <a:r>
              <a:rPr lang="en-US" b="1" dirty="0" smtClean="0">
                <a:solidFill>
                  <a:schemeClr val="accent6"/>
                </a:solidFill>
              </a:rPr>
              <a:t>S</a:t>
            </a:r>
            <a:r>
              <a:rPr lang="en-US" dirty="0" smtClean="0"/>
              <a:t>cience </a:t>
            </a:r>
            <a:r>
              <a:rPr lang="en-US" b="1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ollaborative</a:t>
            </a:r>
            <a:endParaRPr lang="en-US" dirty="0"/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0"/>
          <a:stretch/>
        </p:blipFill>
        <p:spPr>
          <a:xfrm>
            <a:off x="4554417" y="1370922"/>
            <a:ext cx="7286530" cy="3583014"/>
          </a:xfrm>
          <a:prstGeom prst="rect">
            <a:avLst/>
          </a:prstGeom>
          <a:ln w="28575">
            <a:solidFill>
              <a:srgbClr val="538BC3"/>
            </a:solidFill>
            <a:prstDash val="sysDash"/>
          </a:ln>
        </p:spPr>
      </p:pic>
      <p:sp>
        <p:nvSpPr>
          <p:cNvPr id="28" name="TextBox 27"/>
          <p:cNvSpPr txBox="1"/>
          <p:nvPr/>
        </p:nvSpPr>
        <p:spPr>
          <a:xfrm>
            <a:off x="838199" y="1545267"/>
            <a:ext cx="3351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forum for software, geospatial, and coding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Can email forum directly like a regular email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Moderated by the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Geoinformatics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Team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501" y="4867524"/>
            <a:ext cx="3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Copy link, go join, and bookmark the DESC on your favorite browser!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" name="Rectangle 29">
            <a:hlinkClick r:id="rId3"/>
          </p:cNvPr>
          <p:cNvSpPr/>
          <p:nvPr/>
        </p:nvSpPr>
        <p:spPr>
          <a:xfrm>
            <a:off x="4652148" y="5585832"/>
            <a:ext cx="5048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https://groups.google.com/d/forum/developesc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1336694">
            <a:off x="4080552" y="5424284"/>
            <a:ext cx="452845" cy="20005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DEVELOP Handbook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 Given to each participant at start of term, also on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DEVELOPedia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DEVELOPedia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http://www.devpedia.developexchange.com/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You should have received information about your account just before the beginning of the term.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DEVELOP Website: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http://develop.larc.nasa.gov/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Need Help?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Geoinformatics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Team: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/>
              </a:rPr>
              <a:t>DEVELOP.Geoinformatics@gmail.com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Coordination Team: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5"/>
              </a:rPr>
              <a:t>DEVELOP.ProjectCoordination@gmail.com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Communications Team: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6"/>
              </a:rPr>
              <a:t>DEVELOP.Communications@gmail.com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Graphic Design Team: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7"/>
              </a:rPr>
              <a:t>DEVELOP.GraphicDesign@gmail.com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Impact Analysis Team: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8"/>
              </a:rPr>
              <a:t>DEVELOP.ImpactAnalysis@gmail.com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NPO-level questions - refer to the questions page in the About DEVELOP section and email the appropriate contact, unsure who? Ask your Center Lead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7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POCs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674511" y="3483401"/>
            <a:ext cx="8636000" cy="2655938"/>
          </a:xfrm>
          <a:prstGeom prst="roundRect">
            <a:avLst>
              <a:gd name="adj" fmla="val 5916"/>
            </a:avLst>
          </a:prstGeom>
          <a:solidFill>
            <a:srgbClr val="61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25439" y="3477150"/>
            <a:ext cx="198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DEVELOP Node Leadership </a:t>
            </a: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1652286" y="2355684"/>
            <a:ext cx="8686800" cy="1005797"/>
          </a:xfrm>
          <a:prstGeom prst="wedgeRoundRectCallout">
            <a:avLst>
              <a:gd name="adj1" fmla="val -20210"/>
              <a:gd name="adj2" fmla="val 76469"/>
              <a:gd name="adj3" fmla="val 16667"/>
            </a:avLst>
          </a:prstGeom>
          <a:solidFill>
            <a:srgbClr val="386DA2"/>
          </a:solidFill>
          <a:ln w="254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47686" y="2515894"/>
            <a:ext cx="1981200" cy="769387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Ryan Avery (</a:t>
            </a:r>
            <a:r>
              <a:rPr lang="en-US" sz="11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Sean Cameron (UGA)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Sarah Carroll (FC)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Amanda Clayton (</a:t>
            </a:r>
            <a:r>
              <a:rPr lang="en-US" sz="11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1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7286" y="2523281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DEVELOP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Fellows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1652286" y="1287567"/>
            <a:ext cx="8686800" cy="927748"/>
          </a:xfrm>
          <a:prstGeom prst="wedgeRoundRectCallout">
            <a:avLst>
              <a:gd name="adj1" fmla="val -20210"/>
              <a:gd name="adj2" fmla="val 76469"/>
              <a:gd name="adj3" fmla="val 16667"/>
            </a:avLst>
          </a:prstGeom>
          <a:solidFill>
            <a:srgbClr val="234567"/>
          </a:solidFill>
          <a:ln w="254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2286" y="1434395"/>
            <a:ext cx="1349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DEVELOP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NPO</a:t>
            </a:r>
            <a:endParaRPr lang="en-US" sz="2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33886" y="1431472"/>
            <a:ext cx="3200400" cy="707832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400" b="1" i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Senior Fellows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Georgina Crepps</a:t>
            </a:r>
            <a:endParaRPr lang="en-US" sz="1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Tiffani Miller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04456" y="1649893"/>
            <a:ext cx="1558430" cy="49238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Carrie Kelley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Jordan </a:t>
            </a:r>
            <a:r>
              <a:rPr lang="en-US" sz="13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Vaa</a:t>
            </a:r>
            <a:endParaRPr lang="en-US" sz="1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52686" y="2515894"/>
            <a:ext cx="2362200" cy="60011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Dash </a:t>
            </a:r>
            <a:r>
              <a:rPr lang="en-US" sz="11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Cruz (MSFC)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Elaina Gonsoroski (MCHD)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Erika </a:t>
            </a:r>
            <a:r>
              <a:rPr lang="en-US" sz="11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Higa</a:t>
            </a: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(JPL)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10086" y="2490325"/>
            <a:ext cx="2362200" cy="60011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Sol Kim (JPL)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Kelly Meehan (NCEI</a:t>
            </a: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Christie Stevens (WC)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78796" y="2490324"/>
            <a:ext cx="1805290" cy="60011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Alison </a:t>
            </a:r>
            <a:r>
              <a:rPr lang="en-US" sz="11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Thieme</a:t>
            </a:r>
            <a:r>
              <a:rPr lang="en-US" sz="11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(GSFC)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Caitlin Toner (ID)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Jenna Williams (ARC)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23886" y="1439167"/>
            <a:ext cx="2286000" cy="692443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Mike Ruiz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Karen Allsbrook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Lauren Childs-Gleason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46856" y="1439167"/>
            <a:ext cx="1558430" cy="492388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Dr. Kenton Ross</a:t>
            </a:r>
          </a:p>
          <a:p>
            <a:pPr marL="119063" indent="-119063" defTabSz="1018229"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Jennifer Tindell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46456" y="4111813"/>
            <a:ext cx="2091830" cy="1754272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Ames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Jenna Williams (CL)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Arizona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Lance Watkins (CL)</a:t>
            </a:r>
          </a:p>
          <a:p>
            <a:pPr defTabSz="1018229"/>
            <a:endParaRPr lang="en-US" sz="12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Fort Collins</a:t>
            </a:r>
            <a:endParaRPr lang="en-US" sz="1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Brian Woodward (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Sarah Carroll (ACL)</a:t>
            </a: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49609" y="3927147"/>
            <a:ext cx="2274499" cy="2123604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Goddard</a:t>
            </a:r>
            <a:endParaRPr lang="en-US" sz="1200" b="1" u="sng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Sean McCartney 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Alison Thieme (ACL)</a:t>
            </a:r>
          </a:p>
          <a:p>
            <a:pPr defTabSz="1018229"/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Idaho</a:t>
            </a: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Courtney </a:t>
            </a:r>
            <a:r>
              <a:rPr lang="en-US" sz="12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Ohr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Caitlin Toner (ACL)</a:t>
            </a:r>
          </a:p>
          <a:p>
            <a:pPr defTabSz="1018229"/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JPL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Nick Rousseau 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Erika </a:t>
            </a:r>
            <a:r>
              <a:rPr lang="en-US" sz="12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Higa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(ACL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60058" y="3742481"/>
            <a:ext cx="2145238" cy="230827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Langley</a:t>
            </a:r>
            <a:endParaRPr lang="en-US" sz="1200" b="1" u="sng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Emily 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Gotschalk </a:t>
            </a: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(CL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Amanda Clayton (ACL)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Ryan Avery (ACL)</a:t>
            </a: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endParaRPr lang="en-US" sz="1200" b="1" u="sng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Marshall </a:t>
            </a:r>
            <a:endParaRPr lang="en-US" sz="1200" b="1" u="sng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Maggi Klug (CL</a:t>
            </a: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Dash Cruz (ACL)</a:t>
            </a:r>
          </a:p>
          <a:p>
            <a:pPr defTabSz="1018229"/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Mobile</a:t>
            </a:r>
          </a:p>
          <a:p>
            <a:pPr defTabSz="1018229"/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Tyler Lynn (CL</a:t>
            </a:r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Elaina Gonsoroski (ACL)</a:t>
            </a: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340949" y="3742481"/>
            <a:ext cx="1969562" cy="2123604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/>
          <a:p>
            <a:pPr defTabSz="1018229"/>
            <a:r>
              <a:rPr lang="en-US" sz="1200" b="1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NOAA </a:t>
            </a:r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NCEI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Alec Courtright </a:t>
            </a: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Kelly Meehan (ACL)</a:t>
            </a:r>
          </a:p>
          <a:p>
            <a:pPr defTabSz="1018229"/>
            <a:endParaRPr lang="en-US" sz="1200" b="1" u="sng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UGA</a:t>
            </a:r>
            <a:endParaRPr lang="en-US" sz="1200" b="1" u="sng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Caren Remillard 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Sean Cameron </a:t>
            </a: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(ACL)</a:t>
            </a:r>
          </a:p>
          <a:p>
            <a:pPr defTabSz="1018229"/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1018229"/>
            <a:r>
              <a:rPr lang="en-US" sz="12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Wise County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Michael Brooke (CL)</a:t>
            </a:r>
          </a:p>
          <a:p>
            <a:pPr defTabSz="1018229"/>
            <a:r>
              <a:rPr lang="en-US" sz="1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Christine Stevens (ACL)</a:t>
            </a:r>
          </a:p>
        </p:txBody>
      </p:sp>
    </p:spTree>
    <p:extLst>
      <p:ext uri="{BB962C8B-B14F-4D97-AF65-F5344CB8AC3E}">
        <p14:creationId xmlns:p14="http://schemas.microsoft.com/office/powerpoint/2010/main" val="10936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FY17 Fellows Class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030147" y="1389927"/>
            <a:ext cx="10174147" cy="1242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What is a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Fellow? </a:t>
            </a:r>
          </a:p>
          <a:p>
            <a:pPr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recent college graduate who spends one year with DEVELOP growing both personally and professionally, and contributing to the program as a whole. Each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Fellow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serves in a dual-role, splitting their time between their node and NPO-related tasks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040002" y="4053528"/>
            <a:ext cx="1381577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Ryan Avery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PC/Geo (</a:t>
            </a:r>
            <a:r>
              <a:rPr lang="en-US" sz="105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36706" y="4053528"/>
            <a:ext cx="1381577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Allison </a:t>
            </a:r>
            <a:r>
              <a:rPr 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Thieme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 (GSFC)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74371" y="4053528"/>
            <a:ext cx="1381577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Elaina Gonsoroski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IA (MCHD)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423038" y="4053528"/>
            <a:ext cx="1528672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Dash Cruz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IA (MSFC)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751765" y="4053528"/>
            <a:ext cx="1381577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Sarah Carroll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IA (FC)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01537" y="5645205"/>
            <a:ext cx="1235169" cy="3929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Sol Kim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Geo/Mission Apps (JPL)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047634" y="5645205"/>
            <a:ext cx="1235169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Erika </a:t>
            </a:r>
            <a:r>
              <a:rPr 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Higa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 (JPL)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323299" y="5645205"/>
            <a:ext cx="1235169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Caitlin Tonner  </a:t>
            </a:r>
            <a:r>
              <a:rPr lang="en-US" sz="105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(ID)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518567" y="5645205"/>
            <a:ext cx="1366676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Christie Stevens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(WC)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6916113" y="5645205"/>
            <a:ext cx="1235169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Jenna Williams </a:t>
            </a:r>
            <a:endParaRPr lang="en-US" sz="105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(ARC)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1592484" y="4053528"/>
            <a:ext cx="1381577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Kelly Meehan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 (NCEI)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9202584" y="4053528"/>
            <a:ext cx="1381577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Sean  Cameron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PC (UGA)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8133342" y="5645205"/>
            <a:ext cx="1235169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Aubrey </a:t>
            </a:r>
            <a:r>
              <a:rPr lang="en-US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Hilte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PC (WC)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9302655" y="5645205"/>
            <a:ext cx="1392353" cy="392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Amanda Clayton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PC (LaRC)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85243" y="3039165"/>
            <a:ext cx="1005840" cy="1005840"/>
            <a:chOff x="10559347" y="1379498"/>
            <a:chExt cx="1370684" cy="13891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347" y="1379498"/>
              <a:ext cx="1370684" cy="13891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0143" y="1525428"/>
              <a:ext cx="1126046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53065" y="4624451"/>
            <a:ext cx="1005840" cy="1005840"/>
            <a:chOff x="7209732" y="4995820"/>
            <a:chExt cx="1370684" cy="13891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732" y="4995820"/>
              <a:ext cx="1370684" cy="13891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9511" y="5141750"/>
              <a:ext cx="1071127" cy="1097280"/>
            </a:xfrm>
            <a:prstGeom prst="ellipse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417321" y="4624451"/>
            <a:ext cx="1005840" cy="1005840"/>
            <a:chOff x="10559347" y="4995819"/>
            <a:chExt cx="1370684" cy="138914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347" y="4995819"/>
              <a:ext cx="1370684" cy="13891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97536" y="5141749"/>
              <a:ext cx="1094306" cy="1097280"/>
            </a:xfrm>
            <a:prstGeom prst="ellipse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087124" y="3039165"/>
            <a:ext cx="1005840" cy="1005840"/>
            <a:chOff x="5534925" y="1379498"/>
            <a:chExt cx="1370684" cy="13891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925" y="1379498"/>
              <a:ext cx="1370684" cy="13891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1627" y="1525428"/>
              <a:ext cx="1097280" cy="109728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888810" y="4624451"/>
            <a:ext cx="1005840" cy="1005840"/>
            <a:chOff x="10559347" y="3227327"/>
            <a:chExt cx="1370684" cy="138914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347" y="3227327"/>
              <a:ext cx="1370684" cy="13891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99257" y="3373257"/>
              <a:ext cx="1090864" cy="1097280"/>
            </a:xfrm>
            <a:prstGeom prst="ellipse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360300" y="4624451"/>
            <a:ext cx="1005840" cy="1005840"/>
            <a:chOff x="7209732" y="3227327"/>
            <a:chExt cx="1370684" cy="138914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732" y="3227327"/>
              <a:ext cx="1370684" cy="138914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6434" y="3373257"/>
              <a:ext cx="1097280" cy="109728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151282" y="3039165"/>
            <a:ext cx="1005840" cy="1005840"/>
            <a:chOff x="3860118" y="1379498"/>
            <a:chExt cx="1370684" cy="138914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0118" y="1379498"/>
              <a:ext cx="1370684" cy="13891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6980" y="1525428"/>
              <a:ext cx="1076960" cy="109728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821084" y="3039165"/>
            <a:ext cx="1005840" cy="1005840"/>
            <a:chOff x="3860118" y="4995820"/>
            <a:chExt cx="1370684" cy="13891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0118" y="4995820"/>
              <a:ext cx="1370684" cy="13891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6820" y="5141750"/>
              <a:ext cx="1097280" cy="109728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624555" y="4624451"/>
            <a:ext cx="1005840" cy="1005840"/>
            <a:chOff x="8884539" y="3227327"/>
            <a:chExt cx="1370684" cy="13891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39" y="3227327"/>
              <a:ext cx="1370684" cy="13891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3113" y="3373257"/>
              <a:ext cx="1113536" cy="109728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9417321" y="3039165"/>
            <a:ext cx="1005840" cy="1005840"/>
            <a:chOff x="5534925" y="4995820"/>
            <a:chExt cx="1370684" cy="138914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925" y="4995820"/>
              <a:ext cx="1370684" cy="13891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5661" y="5141750"/>
              <a:ext cx="1089212" cy="109728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619204" y="3039165"/>
            <a:ext cx="1005840" cy="1005840"/>
            <a:chOff x="8884539" y="1379498"/>
            <a:chExt cx="1370684" cy="138914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39" y="1379498"/>
              <a:ext cx="1370684" cy="13891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10455" y="1525428"/>
              <a:ext cx="1118853" cy="1097280"/>
            </a:xfrm>
            <a:prstGeom prst="ellipse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096045" y="4624451"/>
            <a:ext cx="1005840" cy="1005840"/>
            <a:chOff x="5534925" y="3227327"/>
            <a:chExt cx="1370684" cy="138914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925" y="3227327"/>
              <a:ext cx="1370684" cy="13891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4393" y="3373257"/>
              <a:ext cx="1091748" cy="1097280"/>
            </a:xfrm>
            <a:prstGeom prst="ellipse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4353164" y="3039165"/>
            <a:ext cx="1005840" cy="1005840"/>
            <a:chOff x="7209732" y="1379498"/>
            <a:chExt cx="1370684" cy="138914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732" y="1379498"/>
              <a:ext cx="1370684" cy="138914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8175" y="1525428"/>
              <a:ext cx="1113798" cy="1097280"/>
            </a:xfrm>
            <a:prstGeom prst="ellipse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831790" y="4624451"/>
            <a:ext cx="1005840" cy="1005840"/>
            <a:chOff x="3860118" y="3227327"/>
            <a:chExt cx="1370684" cy="138914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0118" y="3227327"/>
              <a:ext cx="1370684" cy="138914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7677" y="3373257"/>
              <a:ext cx="1115567" cy="109728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 Contact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237"/>
            <a:ext cx="10515600" cy="4993622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Karen: </a:t>
            </a:r>
            <a:r>
              <a:rPr lang="en-US" sz="2000" dirty="0"/>
              <a:t>contracts, payroll, status reports/invoices, schedule adjustments, online app system, travel, SSAI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Lauren: </a:t>
            </a:r>
            <a:r>
              <a:rPr lang="en-US" sz="2000" dirty="0"/>
              <a:t>projects, deadlines, conferences, </a:t>
            </a:r>
            <a:r>
              <a:rPr lang="en-US" sz="2000" dirty="0" err="1"/>
              <a:t>telecons</a:t>
            </a:r>
            <a:r>
              <a:rPr lang="en-US" sz="2000" dirty="0"/>
              <a:t>, Fellow class, CL position competition, publications, international activities, state/local government activities, partner engagement, project hand-offs, media interactions, Wise County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Georgina: </a:t>
            </a:r>
            <a:r>
              <a:rPr lang="en-US" sz="2000" dirty="0"/>
              <a:t>Impact Analysis Team-related items, tracking metrics, indicators, socioeconomic impact analysis, PSI, participant surveys, alumni survey 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Carrie: </a:t>
            </a:r>
            <a:r>
              <a:rPr lang="en-US" sz="2000" dirty="0"/>
              <a:t>Communications Team-related items, graphic design support, social media, newsletter, VPS, video help, recruiting, military engagement, recruiting, outreach activities, Ambassador Corps, print materials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Tiffani:</a:t>
            </a:r>
            <a:r>
              <a:rPr lang="en-US" sz="2000" dirty="0"/>
              <a:t> Project Coordination Team-related items, publications, deliverables, using the national </a:t>
            </a:r>
            <a:r>
              <a:rPr lang="en-US" sz="2000" dirty="0" err="1"/>
              <a:t>telecon</a:t>
            </a:r>
            <a:r>
              <a:rPr lang="en-US" sz="2000" dirty="0"/>
              <a:t> line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Jordan: </a:t>
            </a:r>
            <a:r>
              <a:rPr lang="en-US" sz="2000" dirty="0"/>
              <a:t>IT Team-related items, </a:t>
            </a:r>
            <a:r>
              <a:rPr lang="en-US" sz="2000" dirty="0" err="1"/>
              <a:t>DEVELOPedia</a:t>
            </a:r>
            <a:r>
              <a:rPr lang="en-US" sz="2000" dirty="0"/>
              <a:t>, DEVELOP website, DEVELOP Exchange, software, hardware, software release authority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</a:pPr>
            <a:r>
              <a:rPr lang="en-US" sz="2000" b="1" dirty="0"/>
              <a:t>Topics Not Listed Here: </a:t>
            </a:r>
            <a:r>
              <a:rPr lang="en-US" sz="2000" dirty="0"/>
              <a:t>ANYONE! We love answering questions and will direct you to the right person if we can’t answer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670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2411" y="1321349"/>
            <a:ext cx="10100055" cy="13255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0" y="3490489"/>
            <a:ext cx="6794338" cy="1673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Ask lots of Questions!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24" y="0"/>
            <a:ext cx="598337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791</Words>
  <Application>Microsoft Office PowerPoint</Application>
  <PresentationFormat>Widescreen</PresentationFormat>
  <Paragraphs>146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Office Theme</vt:lpstr>
      <vt:lpstr>NASA DEVELOP National Program</vt:lpstr>
      <vt:lpstr>DEVELOPedia</vt:lpstr>
      <vt:lpstr>The DEVELOP Earth Science Collaborative</vt:lpstr>
      <vt:lpstr>Resources</vt:lpstr>
      <vt:lpstr>National POCs</vt:lpstr>
      <vt:lpstr>FY17 Fellows Class</vt:lpstr>
      <vt:lpstr>Question? Contact…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52</cp:revision>
  <dcterms:created xsi:type="dcterms:W3CDTF">2017-05-02T13:03:18Z</dcterms:created>
  <dcterms:modified xsi:type="dcterms:W3CDTF">2017-06-01T14:15:51Z</dcterms:modified>
</cp:coreProperties>
</file>