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50" d="100"/>
          <a:sy n="50" d="100"/>
        </p:scale>
        <p:origin x="1020" y="-315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[Chart in Microsoft PowerPoint]Sheet1!PivotTable1</c:name>
    <c:fmtId val="-1"/>
  </c:pivotSource>
  <c:chart>
    <c:title>
      <c:tx>
        <c:rich>
          <a:bodyPr rot="0" spcFirstLastPara="1" vertOverflow="ellipsis" vert="horz" wrap="square" anchor="ctr" anchorCtr="1"/>
          <a:lstStyle/>
          <a:p>
            <a:pPr>
              <a:defRPr sz="2700" b="0" i="0" u="none" strike="noStrike" kern="1200" cap="none" spc="0" normalizeH="0" baseline="0">
                <a:solidFill>
                  <a:schemeClr val="tx1">
                    <a:lumMod val="65000"/>
                    <a:lumOff val="35000"/>
                  </a:schemeClr>
                </a:solidFill>
                <a:latin typeface="+mj-lt"/>
                <a:ea typeface="+mj-ea"/>
                <a:cs typeface="+mj-cs"/>
              </a:defRPr>
            </a:pPr>
            <a:r>
              <a:rPr lang="en-US" sz="2700" dirty="0"/>
              <a:t>Average Soil</a:t>
            </a:r>
            <a:r>
              <a:rPr lang="en-US" sz="2700" baseline="0" dirty="0"/>
              <a:t> Moisture </a:t>
            </a:r>
            <a:r>
              <a:rPr lang="en-US" sz="2700" baseline="0" dirty="0" smtClean="0"/>
              <a:t>for 2015 </a:t>
            </a:r>
          </a:p>
          <a:p>
            <a:pPr>
              <a:defRPr sz="2700"/>
            </a:pPr>
            <a:r>
              <a:rPr lang="en-US" sz="2700" baseline="0" dirty="0" smtClean="0"/>
              <a:t>from SMAP </a:t>
            </a:r>
            <a:r>
              <a:rPr lang="en-US" sz="2700" baseline="0" dirty="0"/>
              <a:t>Passive Radiometer</a:t>
            </a:r>
            <a:endParaRPr lang="en-US" sz="2700" dirty="0"/>
          </a:p>
        </c:rich>
      </c:tx>
      <c:layout/>
      <c:overlay val="0"/>
      <c:spPr>
        <a:noFill/>
        <a:ln>
          <a:noFill/>
        </a:ln>
        <a:effectLst/>
      </c:spPr>
      <c:txPr>
        <a:bodyPr rot="0" spcFirstLastPara="1" vertOverflow="ellipsis" vert="horz" wrap="square" anchor="ctr" anchorCtr="1"/>
        <a:lstStyle/>
        <a:p>
          <a:pPr>
            <a:defRPr sz="27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ivotFmts>
      <c:pivotFmt>
        <c:idx val="0"/>
        <c:spPr>
          <a:solidFill>
            <a:schemeClr val="accent1"/>
          </a:solidFill>
          <a:ln>
            <a:noFill/>
          </a:ln>
          <a:effectLst/>
        </c:spPr>
        <c:marker>
          <c:symbol val="circle"/>
          <c:size val="8"/>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circle"/>
          <c:size val="8"/>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circle"/>
          <c:size val="8"/>
          <c:spPr>
            <a:solidFill>
              <a:schemeClr val="accent3"/>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circle"/>
          <c:size val="8"/>
          <c:spPr>
            <a:solidFill>
              <a:schemeClr val="accent4"/>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circle"/>
          <c:size val="8"/>
          <c:spPr>
            <a:solidFill>
              <a:schemeClr val="accent5"/>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s>
    <c:plotArea>
      <c:layout/>
      <c:barChart>
        <c:barDir val="col"/>
        <c:grouping val="clustered"/>
        <c:varyColors val="0"/>
        <c:ser>
          <c:idx val="0"/>
          <c:order val="0"/>
          <c:tx>
            <c:strRef>
              <c:f>Sheet1!$D$25</c:f>
              <c:strCache>
                <c:ptCount val="1"/>
                <c:pt idx="0">
                  <c:v> May</c:v>
                </c:pt>
              </c:strCache>
            </c:strRef>
          </c:tx>
          <c:spPr>
            <a:solidFill>
              <a:schemeClr val="accent1">
                <a:lumMod val="75000"/>
              </a:schemeClr>
            </a:solidFill>
            <a:ln>
              <a:noFill/>
            </a:ln>
            <a:effectLst/>
          </c:spPr>
          <c:invertIfNegative val="0"/>
          <c:cat>
            <c:strRef>
              <c:f>Sheet1!$C$26:$C$28</c:f>
              <c:strCache>
                <c:ptCount val="2"/>
                <c:pt idx="0">
                  <c:v>Agricultural Vegetation</c:v>
                </c:pt>
                <c:pt idx="1">
                  <c:v>Semi-Desert Shrub and Grassland</c:v>
                </c:pt>
              </c:strCache>
            </c:strRef>
          </c:cat>
          <c:val>
            <c:numRef>
              <c:f>Sheet1!$D$26:$D$28</c:f>
              <c:numCache>
                <c:formatCode>General</c:formatCode>
                <c:ptCount val="2"/>
                <c:pt idx="0">
                  <c:v>0.10440000000000001</c:v>
                </c:pt>
                <c:pt idx="1">
                  <c:v>0.13253166458333335</c:v>
                </c:pt>
              </c:numCache>
            </c:numRef>
          </c:val>
        </c:ser>
        <c:ser>
          <c:idx val="1"/>
          <c:order val="1"/>
          <c:tx>
            <c:strRef>
              <c:f>Sheet1!$E$25</c:f>
              <c:strCache>
                <c:ptCount val="1"/>
                <c:pt idx="0">
                  <c:v> June </c:v>
                </c:pt>
              </c:strCache>
            </c:strRef>
          </c:tx>
          <c:spPr>
            <a:solidFill>
              <a:schemeClr val="accent3"/>
            </a:solidFill>
            <a:ln>
              <a:noFill/>
            </a:ln>
            <a:effectLst/>
          </c:spPr>
          <c:invertIfNegative val="0"/>
          <c:cat>
            <c:strRef>
              <c:f>Sheet1!$C$26:$C$28</c:f>
              <c:strCache>
                <c:ptCount val="2"/>
                <c:pt idx="0">
                  <c:v>Agricultural Vegetation</c:v>
                </c:pt>
                <c:pt idx="1">
                  <c:v>Semi-Desert Shrub and Grassland</c:v>
                </c:pt>
              </c:strCache>
            </c:strRef>
          </c:cat>
          <c:val>
            <c:numRef>
              <c:f>Sheet1!$E$26:$E$28</c:f>
              <c:numCache>
                <c:formatCode>General</c:formatCode>
                <c:ptCount val="2"/>
                <c:pt idx="0">
                  <c:v>0.34399999999999997</c:v>
                </c:pt>
                <c:pt idx="1">
                  <c:v>4.3554664102564117E-2</c:v>
                </c:pt>
              </c:numCache>
            </c:numRef>
          </c:val>
        </c:ser>
        <c:ser>
          <c:idx val="2"/>
          <c:order val="2"/>
          <c:tx>
            <c:strRef>
              <c:f>Sheet1!$F$25</c:f>
              <c:strCache>
                <c:ptCount val="1"/>
                <c:pt idx="0">
                  <c:v> July</c:v>
                </c:pt>
              </c:strCache>
            </c:strRef>
          </c:tx>
          <c:spPr>
            <a:solidFill>
              <a:schemeClr val="tx2"/>
            </a:solidFill>
            <a:ln>
              <a:noFill/>
            </a:ln>
            <a:effectLst/>
          </c:spPr>
          <c:invertIfNegative val="0"/>
          <c:cat>
            <c:strRef>
              <c:f>Sheet1!$C$26:$C$28</c:f>
              <c:strCache>
                <c:ptCount val="2"/>
                <c:pt idx="0">
                  <c:v>Agricultural Vegetation</c:v>
                </c:pt>
                <c:pt idx="1">
                  <c:v>Semi-Desert Shrub and Grassland</c:v>
                </c:pt>
              </c:strCache>
            </c:strRef>
          </c:cat>
          <c:val>
            <c:numRef>
              <c:f>Sheet1!$F$26:$F$28</c:f>
              <c:numCache>
                <c:formatCode>General</c:formatCode>
                <c:ptCount val="2"/>
                <c:pt idx="0">
                  <c:v>4.0022973333333343E-2</c:v>
                </c:pt>
                <c:pt idx="1">
                  <c:v>6.1161126666666669E-2</c:v>
                </c:pt>
              </c:numCache>
            </c:numRef>
          </c:val>
        </c:ser>
        <c:ser>
          <c:idx val="3"/>
          <c:order val="3"/>
          <c:tx>
            <c:strRef>
              <c:f>Sheet1!$G$25</c:f>
              <c:strCache>
                <c:ptCount val="1"/>
                <c:pt idx="0">
                  <c:v> August</c:v>
                </c:pt>
              </c:strCache>
            </c:strRef>
          </c:tx>
          <c:spPr>
            <a:solidFill>
              <a:schemeClr val="accent4"/>
            </a:solidFill>
            <a:ln>
              <a:noFill/>
            </a:ln>
            <a:effectLst/>
          </c:spPr>
          <c:invertIfNegative val="0"/>
          <c:cat>
            <c:strRef>
              <c:f>Sheet1!$C$26:$C$28</c:f>
              <c:strCache>
                <c:ptCount val="2"/>
                <c:pt idx="0">
                  <c:v>Agricultural Vegetation</c:v>
                </c:pt>
                <c:pt idx="1">
                  <c:v>Semi-Desert Shrub and Grassland</c:v>
                </c:pt>
              </c:strCache>
            </c:strRef>
          </c:cat>
          <c:val>
            <c:numRef>
              <c:f>Sheet1!$G$26:$G$28</c:f>
              <c:numCache>
                <c:formatCode>General</c:formatCode>
                <c:ptCount val="2"/>
                <c:pt idx="0">
                  <c:v>3.4366953571428584E-2</c:v>
                </c:pt>
                <c:pt idx="1">
                  <c:v>3.7285333333333344E-2</c:v>
                </c:pt>
              </c:numCache>
            </c:numRef>
          </c:val>
        </c:ser>
        <c:ser>
          <c:idx val="4"/>
          <c:order val="4"/>
          <c:tx>
            <c:strRef>
              <c:f>Sheet1!$H$25</c:f>
              <c:strCache>
                <c:ptCount val="1"/>
                <c:pt idx="0">
                  <c:v> September</c:v>
                </c:pt>
              </c:strCache>
            </c:strRef>
          </c:tx>
          <c:spPr>
            <a:solidFill>
              <a:schemeClr val="accent5"/>
            </a:solidFill>
            <a:ln>
              <a:noFill/>
            </a:ln>
            <a:effectLst/>
          </c:spPr>
          <c:invertIfNegative val="0"/>
          <c:cat>
            <c:strRef>
              <c:f>Sheet1!$C$26:$C$28</c:f>
              <c:strCache>
                <c:ptCount val="2"/>
                <c:pt idx="0">
                  <c:v>Agricultural Vegetation</c:v>
                </c:pt>
                <c:pt idx="1">
                  <c:v>Semi-Desert Shrub and Grassland</c:v>
                </c:pt>
              </c:strCache>
            </c:strRef>
          </c:cat>
          <c:val>
            <c:numRef>
              <c:f>Sheet1!$H$26:$H$28</c:f>
              <c:numCache>
                <c:formatCode>General</c:formatCode>
                <c:ptCount val="2"/>
                <c:pt idx="0">
                  <c:v>3.7957930000000008E-2</c:v>
                </c:pt>
                <c:pt idx="1">
                  <c:v>6.4518208888888887E-2</c:v>
                </c:pt>
              </c:numCache>
            </c:numRef>
          </c:val>
        </c:ser>
        <c:dLbls>
          <c:showLegendKey val="0"/>
          <c:showVal val="0"/>
          <c:showCatName val="0"/>
          <c:showSerName val="0"/>
          <c:showPercent val="0"/>
          <c:showBubbleSize val="0"/>
        </c:dLbls>
        <c:gapWidth val="199"/>
        <c:axId val="508480144"/>
        <c:axId val="508481320"/>
      </c:barChart>
      <c:catAx>
        <c:axId val="508480144"/>
        <c:scaling>
          <c:orientation val="minMax"/>
        </c:scaling>
        <c:delete val="0"/>
        <c:axPos val="b"/>
        <c:title>
          <c:tx>
            <c:rich>
              <a:bodyPr rot="0" spcFirstLastPara="1" vertOverflow="ellipsis" vert="horz" wrap="square" anchor="ctr" anchorCtr="1"/>
              <a:lstStyle/>
              <a:p>
                <a:pPr>
                  <a:defRPr sz="2700" b="0" i="0" u="none" strike="noStrike" kern="1200" cap="all" baseline="0">
                    <a:solidFill>
                      <a:schemeClr val="tx1">
                        <a:lumMod val="65000"/>
                        <a:lumOff val="35000"/>
                      </a:schemeClr>
                    </a:solidFill>
                    <a:latin typeface="+mn-lt"/>
                    <a:ea typeface="+mn-ea"/>
                    <a:cs typeface="+mn-cs"/>
                  </a:defRPr>
                </a:pPr>
                <a:r>
                  <a:rPr lang="en-US" sz="2700" dirty="0"/>
                  <a:t>Dominant </a:t>
                </a:r>
                <a:r>
                  <a:rPr lang="en-US" sz="2700" dirty="0" smtClean="0"/>
                  <a:t>land cover</a:t>
                </a:r>
                <a:endParaRPr lang="en-US" sz="2700" dirty="0"/>
              </a:p>
            </c:rich>
          </c:tx>
          <c:layout/>
          <c:overlay val="0"/>
          <c:spPr>
            <a:noFill/>
            <a:ln>
              <a:noFill/>
            </a:ln>
            <a:effectLst/>
          </c:spPr>
          <c:txPr>
            <a:bodyPr rot="0" spcFirstLastPara="1" vertOverflow="ellipsis" vert="horz" wrap="square" anchor="ctr" anchorCtr="1"/>
            <a:lstStyle/>
            <a:p>
              <a:pPr>
                <a:defRPr sz="27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700" b="0" i="0" u="none" strike="noStrike" kern="1200" cap="none" spc="0" normalizeH="0" baseline="0">
                <a:solidFill>
                  <a:schemeClr val="tx1">
                    <a:lumMod val="65000"/>
                    <a:lumOff val="35000"/>
                  </a:schemeClr>
                </a:solidFill>
                <a:latin typeface="+mn-lt"/>
                <a:ea typeface="+mn-ea"/>
                <a:cs typeface="+mn-cs"/>
              </a:defRPr>
            </a:pPr>
            <a:endParaRPr lang="en-US"/>
          </a:p>
        </c:txPr>
        <c:crossAx val="508481320"/>
        <c:crosses val="autoZero"/>
        <c:auto val="1"/>
        <c:lblAlgn val="ctr"/>
        <c:lblOffset val="100"/>
        <c:noMultiLvlLbl val="0"/>
      </c:catAx>
      <c:valAx>
        <c:axId val="50848132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2700" b="0" i="0" u="none" strike="noStrike" kern="1200" cap="all" baseline="0">
                    <a:solidFill>
                      <a:schemeClr val="tx1">
                        <a:lumMod val="65000"/>
                        <a:lumOff val="35000"/>
                      </a:schemeClr>
                    </a:solidFill>
                    <a:latin typeface="+mn-lt"/>
                    <a:ea typeface="+mn-ea"/>
                    <a:cs typeface="+mn-cs"/>
                  </a:defRPr>
                </a:pPr>
                <a:r>
                  <a:rPr lang="en-US" sz="2700"/>
                  <a:t>Soil moisture</a:t>
                </a:r>
                <a:r>
                  <a:rPr lang="en-US" sz="2700" baseline="0"/>
                  <a:t> kg/m</a:t>
                </a:r>
                <a:r>
                  <a:rPr lang="en-US" sz="2700" baseline="0">
                    <a:latin typeface="Century Gothic" panose="020B0502020202020204" pitchFamily="34" charset="0"/>
                  </a:rPr>
                  <a:t>²</a:t>
                </a:r>
                <a:endParaRPr lang="en-US" sz="2700"/>
              </a:p>
            </c:rich>
          </c:tx>
          <c:layout/>
          <c:overlay val="0"/>
          <c:spPr>
            <a:noFill/>
            <a:ln>
              <a:noFill/>
            </a:ln>
            <a:effectLst/>
          </c:spPr>
          <c:txPr>
            <a:bodyPr rot="-5400000" spcFirstLastPara="1" vertOverflow="ellipsis" vert="horz" wrap="square" anchor="ctr" anchorCtr="1"/>
            <a:lstStyle/>
            <a:p>
              <a:pPr>
                <a:defRPr sz="27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700" b="0" i="0" u="none" strike="noStrike" kern="1200" baseline="0">
                <a:solidFill>
                  <a:schemeClr val="tx1">
                    <a:lumMod val="65000"/>
                    <a:lumOff val="35000"/>
                  </a:schemeClr>
                </a:solidFill>
                <a:latin typeface="+mn-lt"/>
                <a:ea typeface="+mn-ea"/>
                <a:cs typeface="+mn-cs"/>
              </a:defRPr>
            </a:pPr>
            <a:endParaRPr lang="en-US"/>
          </a:p>
        </c:txPr>
        <c:crossAx val="508480144"/>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2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75000"/>
        </a:schemeClr>
      </a:solidFill>
    </a:ln>
    <a:effectLst/>
  </c:spPr>
  <c:txPr>
    <a:bodyPr/>
    <a:lstStyle/>
    <a:p>
      <a:pPr>
        <a:defRPr/>
      </a:pPr>
      <a:endParaRPr lang="en-US"/>
    </a:p>
  </c:txPr>
  <c:externalData r:id="rId3">
    <c:autoUpdate val="0"/>
  </c:externalData>
  <c:userShapes r:id="rId4"/>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0.13168</cdr:x>
      <cdr:y>0.70682</cdr:y>
    </cdr:from>
    <cdr:to>
      <cdr:x>0.78369</cdr:x>
      <cdr:y>0.90031</cdr:y>
    </cdr:to>
    <cdr:sp macro="" textlink="">
      <cdr:nvSpPr>
        <cdr:cNvPr id="2" name="TextBox 1"/>
        <cdr:cNvSpPr txBox="1"/>
      </cdr:nvSpPr>
      <cdr:spPr>
        <a:xfrm xmlns:a="http://schemas.openxmlformats.org/drawingml/2006/main">
          <a:off x="1282991" y="3779969"/>
          <a:ext cx="6352674" cy="10347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2700" dirty="0">
            <a:latin typeface="+mj-lt"/>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chart" Target="../charts/chart1.xml"/><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Pocatello, Idaho</a:t>
            </a:r>
            <a:endParaRPr lang="en-US" dirty="0"/>
          </a:p>
        </p:txBody>
      </p:sp>
      <p:sp>
        <p:nvSpPr>
          <p:cNvPr id="4" name="Text Placeholder 3"/>
          <p:cNvSpPr>
            <a:spLocks noGrp="1"/>
          </p:cNvSpPr>
          <p:nvPr>
            <p:ph type="body" sz="quarter" idx="11"/>
          </p:nvPr>
        </p:nvSpPr>
        <p:spPr/>
        <p:txBody>
          <a:bodyPr/>
          <a:lstStyle/>
          <a:p>
            <a:r>
              <a:rPr lang="en-US" dirty="0" smtClean="0"/>
              <a:t>Using NASA </a:t>
            </a:r>
            <a:r>
              <a:rPr lang="en-US" dirty="0"/>
              <a:t>Earth </a:t>
            </a:r>
            <a:r>
              <a:rPr lang="en-US" dirty="0" smtClean="0"/>
              <a:t>observations </a:t>
            </a:r>
            <a:r>
              <a:rPr lang="en-US" dirty="0"/>
              <a:t>to </a:t>
            </a:r>
            <a:r>
              <a:rPr lang="en-US" dirty="0" smtClean="0"/>
              <a:t>characterize </a:t>
            </a:r>
            <a:r>
              <a:rPr lang="en-US" dirty="0"/>
              <a:t>j</a:t>
            </a:r>
            <a:r>
              <a:rPr lang="en-US" dirty="0" smtClean="0"/>
              <a:t>uniper invasion </a:t>
            </a:r>
            <a:r>
              <a:rPr lang="en-US" dirty="0"/>
              <a:t>and </a:t>
            </a:r>
            <a:r>
              <a:rPr lang="en-US" dirty="0" smtClean="0"/>
              <a:t>assess changes </a:t>
            </a:r>
            <a:r>
              <a:rPr lang="en-US" dirty="0"/>
              <a:t>in </a:t>
            </a:r>
            <a:r>
              <a:rPr lang="en-US" dirty="0" smtClean="0"/>
              <a:t>soil moisture </a:t>
            </a:r>
            <a:r>
              <a:rPr lang="en-US" dirty="0"/>
              <a:t>within </a:t>
            </a:r>
            <a:r>
              <a:rPr lang="en-US" dirty="0" smtClean="0"/>
              <a:t>cheatgrass dominated </a:t>
            </a:r>
            <a:r>
              <a:rPr lang="en-US" dirty="0"/>
              <a:t>s</a:t>
            </a:r>
            <a:r>
              <a:rPr lang="en-US" dirty="0" smtClean="0"/>
              <a:t>ites relative </a:t>
            </a:r>
            <a:r>
              <a:rPr lang="en-US" dirty="0"/>
              <a:t>to </a:t>
            </a:r>
            <a:r>
              <a:rPr lang="en-US" dirty="0" smtClean="0"/>
              <a:t>wildfire susceptibility </a:t>
            </a:r>
            <a:r>
              <a:rPr lang="en-US" dirty="0"/>
              <a:t>in </a:t>
            </a:r>
            <a:r>
              <a:rPr lang="en-US" dirty="0" smtClean="0"/>
              <a:t>southeast </a:t>
            </a:r>
            <a:r>
              <a:rPr lang="en-US" dirty="0"/>
              <a:t>Idaho.</a:t>
            </a:r>
          </a:p>
          <a:p>
            <a:endParaRPr lang="en-US" dirty="0"/>
          </a:p>
        </p:txBody>
      </p:sp>
      <p:sp>
        <p:nvSpPr>
          <p:cNvPr id="5" name="Text Placeholder 4"/>
          <p:cNvSpPr>
            <a:spLocks noGrp="1"/>
          </p:cNvSpPr>
          <p:nvPr>
            <p:ph type="body" sz="quarter" idx="10"/>
          </p:nvPr>
        </p:nvSpPr>
        <p:spPr/>
        <p:txBody>
          <a:bodyPr/>
          <a:lstStyle/>
          <a:p>
            <a:r>
              <a:rPr lang="en-US" dirty="0"/>
              <a:t>Southeast Idaho Disasters </a:t>
            </a:r>
            <a:r>
              <a:rPr lang="en-US" dirty="0" err="1"/>
              <a:t>ll</a:t>
            </a:r>
            <a:endParaRPr lang="en-US" dirty="0"/>
          </a:p>
          <a:p>
            <a:endParaRPr lang="en-US" dirty="0"/>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Jenna Williams(Project Lead), Cody </a:t>
            </a:r>
            <a:r>
              <a:rPr lang="en-US" dirty="0" err="1" smtClean="0"/>
              <a:t>O’Dale</a:t>
            </a:r>
            <a:r>
              <a:rPr lang="en-US" dirty="0" smtClean="0"/>
              <a:t>, </a:t>
            </a:r>
            <a:r>
              <a:rPr lang="en-US" dirty="0" err="1" smtClean="0"/>
              <a:t>Kshitiz</a:t>
            </a:r>
            <a:r>
              <a:rPr lang="en-US" dirty="0" smtClean="0"/>
              <a:t> Shrestha, Ryan </a:t>
            </a:r>
            <a:r>
              <a:rPr lang="en-US" dirty="0" err="1" smtClean="0"/>
              <a:t>Howerton</a:t>
            </a:r>
            <a:endParaRPr lang="en-US" dirty="0" smtClean="0"/>
          </a:p>
          <a:p>
            <a:r>
              <a:rPr lang="en-US" sz="2400" dirty="0"/>
              <a:t>DEVELOP National Program at BLM at Idaho State University GIS </a:t>
            </a:r>
            <a:r>
              <a:rPr lang="en-US" sz="2400" dirty="0" err="1"/>
              <a:t>TReC</a:t>
            </a:r>
            <a:endParaRPr lang="en-US" sz="2400" dirty="0"/>
          </a:p>
        </p:txBody>
      </p:sp>
      <p:grpSp>
        <p:nvGrpSpPr>
          <p:cNvPr id="261" name="Group 260"/>
          <p:cNvGrpSpPr/>
          <p:nvPr/>
        </p:nvGrpSpPr>
        <p:grpSpPr>
          <a:xfrm>
            <a:off x="18318676" y="32130437"/>
            <a:ext cx="7556379" cy="2098324"/>
            <a:chOff x="18587236" y="32436218"/>
            <a:chExt cx="11937100" cy="2098324"/>
          </a:xfrm>
        </p:grpSpPr>
        <p:sp>
          <p:nvSpPr>
            <p:cNvPr id="11" name="Text Placeholder 16"/>
            <p:cNvSpPr txBox="1">
              <a:spLocks/>
            </p:cNvSpPr>
            <p:nvPr/>
          </p:nvSpPr>
          <p:spPr>
            <a:xfrm>
              <a:off x="18587236" y="33150234"/>
              <a:ext cx="11937100" cy="138430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Keith Weber (ISU), Sara Ramos (DEVELOP), Zachary Simpson (DEVELOP), Mike Kuyper (BLM), Brian Holmes (BLM), Shelli </a:t>
              </a:r>
              <a:r>
                <a:rPr lang="en-US" dirty="0" err="1" smtClean="0"/>
                <a:t>Mavors</a:t>
              </a:r>
              <a:r>
                <a:rPr lang="en-US" dirty="0" smtClean="0"/>
                <a:t> (BLM), Karen Kraus (BLM), Scott Bergen (IDFG), </a:t>
              </a:r>
              <a:r>
                <a:rPr lang="en-US" dirty="0" err="1" smtClean="0"/>
                <a:t>Airk</a:t>
              </a:r>
              <a:r>
                <a:rPr lang="en-US" dirty="0" smtClean="0"/>
                <a:t> Jorgensen (FS), Chris Colt (FS), Jeff May (ISU), Kindra Serr (ISU)</a:t>
              </a:r>
            </a:p>
          </p:txBody>
        </p:sp>
        <p:sp>
          <p:nvSpPr>
            <p:cNvPr id="29" name="TextBox 28"/>
            <p:cNvSpPr txBox="1"/>
            <p:nvPr/>
          </p:nvSpPr>
          <p:spPr>
            <a:xfrm>
              <a:off x="18599790" y="32436218"/>
              <a:ext cx="934233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grpSp>
      <p:sp>
        <p:nvSpPr>
          <p:cNvPr id="12" name="Text Placeholder 16"/>
          <p:cNvSpPr txBox="1">
            <a:spLocks/>
          </p:cNvSpPr>
          <p:nvPr/>
        </p:nvSpPr>
        <p:spPr>
          <a:xfrm>
            <a:off x="18288000" y="23528870"/>
            <a:ext cx="8229600" cy="349581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endParaRPr lang="en-US" dirty="0" smtClean="0"/>
          </a:p>
        </p:txBody>
      </p:sp>
      <p:sp>
        <p:nvSpPr>
          <p:cNvPr id="13" name="Text Placeholder 16"/>
          <p:cNvSpPr txBox="1">
            <a:spLocks/>
          </p:cNvSpPr>
          <p:nvPr/>
        </p:nvSpPr>
        <p:spPr>
          <a:xfrm>
            <a:off x="18431034" y="9989083"/>
            <a:ext cx="8229600" cy="197108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Southeast Idaho</a:t>
            </a:r>
          </a:p>
          <a:p>
            <a:r>
              <a:rPr lang="en-US" dirty="0"/>
              <a:t>Landsat WRS-2 Path 39 Row 30</a:t>
            </a:r>
          </a:p>
          <a:p>
            <a:r>
              <a:rPr lang="en-US" dirty="0"/>
              <a:t>Landsat WRS-2 Path 39 Row 31</a:t>
            </a:r>
          </a:p>
          <a:p>
            <a:endParaRPr lang="en-US" dirty="0"/>
          </a:p>
        </p:txBody>
      </p:sp>
      <p:sp>
        <p:nvSpPr>
          <p:cNvPr id="15" name="Text Placeholder 16"/>
          <p:cNvSpPr txBox="1">
            <a:spLocks/>
          </p:cNvSpPr>
          <p:nvPr/>
        </p:nvSpPr>
        <p:spPr>
          <a:xfrm>
            <a:off x="18288000" y="5961778"/>
            <a:ext cx="8229600" cy="290259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b="1" dirty="0" smtClean="0">
                <a:solidFill>
                  <a:schemeClr val="accent1"/>
                </a:solidFill>
              </a:rPr>
              <a:t>Characterize</a:t>
            </a:r>
            <a:r>
              <a:rPr lang="en-US" dirty="0" smtClean="0"/>
              <a:t> </a:t>
            </a:r>
            <a:r>
              <a:rPr lang="en-US" dirty="0"/>
              <a:t>juniper encroachment by analyzing 30 meter Landsat imagery from 1985 to 2015.</a:t>
            </a:r>
          </a:p>
          <a:p>
            <a:r>
              <a:rPr lang="en-US" b="1" dirty="0" smtClean="0">
                <a:solidFill>
                  <a:schemeClr val="accent1"/>
                </a:solidFill>
              </a:rPr>
              <a:t>Assess</a:t>
            </a:r>
            <a:r>
              <a:rPr lang="en-US" dirty="0" smtClean="0"/>
              <a:t> temporal </a:t>
            </a:r>
            <a:r>
              <a:rPr lang="en-US" dirty="0"/>
              <a:t>changes in soil moisture in </a:t>
            </a:r>
            <a:r>
              <a:rPr lang="en-US" dirty="0" smtClean="0"/>
              <a:t>cheat grass </a:t>
            </a:r>
            <a:r>
              <a:rPr lang="en-US" dirty="0"/>
              <a:t>dominated sites and compare that to sagebrush dominated sites over the 2015 growing season; April 1</a:t>
            </a:r>
            <a:r>
              <a:rPr lang="en-US" baseline="30000" dirty="0"/>
              <a:t>st</a:t>
            </a:r>
            <a:r>
              <a:rPr lang="en-US" dirty="0"/>
              <a:t> through September 30th</a:t>
            </a:r>
            <a:r>
              <a:rPr lang="en-US" dirty="0" smtClean="0"/>
              <a:t>.</a:t>
            </a:r>
            <a:endParaRPr lang="en-US" dirty="0"/>
          </a:p>
        </p:txBody>
      </p:sp>
      <p:sp>
        <p:nvSpPr>
          <p:cNvPr id="23" name="TextBox 22"/>
          <p:cNvSpPr txBox="1"/>
          <p:nvPr/>
        </p:nvSpPr>
        <p:spPr>
          <a:xfrm>
            <a:off x="18274000" y="521746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5" name="TextBox 24"/>
          <p:cNvSpPr txBox="1"/>
          <p:nvPr/>
        </p:nvSpPr>
        <p:spPr>
          <a:xfrm>
            <a:off x="18318676" y="891851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grpSp>
        <p:nvGrpSpPr>
          <p:cNvPr id="33" name="Group 32"/>
          <p:cNvGrpSpPr/>
          <p:nvPr/>
        </p:nvGrpSpPr>
        <p:grpSpPr>
          <a:xfrm>
            <a:off x="23133520" y="8528780"/>
            <a:ext cx="3280839" cy="4031746"/>
            <a:chOff x="23903407" y="8132756"/>
            <a:chExt cx="3280839" cy="4031746"/>
          </a:xfrm>
        </p:grpSpPr>
        <p:grpSp>
          <p:nvGrpSpPr>
            <p:cNvPr id="34" name="Group 33"/>
            <p:cNvGrpSpPr/>
            <p:nvPr/>
          </p:nvGrpSpPr>
          <p:grpSpPr>
            <a:xfrm>
              <a:off x="23903407" y="8132756"/>
              <a:ext cx="3280839" cy="4031746"/>
              <a:chOff x="23512254" y="-68724"/>
              <a:chExt cx="6535062" cy="8114954"/>
            </a:xfrm>
          </p:grpSpPr>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12254" y="-68724"/>
                <a:ext cx="6535062" cy="8097381"/>
              </a:xfrm>
              <a:prstGeom prst="rect">
                <a:avLst/>
              </a:prstGeom>
            </p:spPr>
          </p:pic>
          <p:sp>
            <p:nvSpPr>
              <p:cNvPr id="37" name="Rectangle 36"/>
              <p:cNvSpPr/>
              <p:nvPr/>
            </p:nvSpPr>
            <p:spPr>
              <a:xfrm rot="935163">
                <a:off x="27403436" y="6219735"/>
                <a:ext cx="1299539" cy="18264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5-Point Star 37"/>
              <p:cNvSpPr/>
              <p:nvPr/>
            </p:nvSpPr>
            <p:spPr>
              <a:xfrm>
                <a:off x="25060558" y="5865553"/>
                <a:ext cx="332607" cy="3545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20021" y="11500777"/>
              <a:ext cx="726218" cy="561168"/>
            </a:xfrm>
            <a:prstGeom prst="rect">
              <a:avLst/>
            </a:prstGeom>
          </p:spPr>
        </p:pic>
      </p:grpSp>
      <p:grpSp>
        <p:nvGrpSpPr>
          <p:cNvPr id="278" name="Group 277"/>
          <p:cNvGrpSpPr/>
          <p:nvPr/>
        </p:nvGrpSpPr>
        <p:grpSpPr>
          <a:xfrm>
            <a:off x="18274000" y="12626355"/>
            <a:ext cx="8274276" cy="5556198"/>
            <a:chOff x="18218138" y="17622001"/>
            <a:chExt cx="8274276" cy="5556198"/>
          </a:xfrm>
        </p:grpSpPr>
        <p:sp>
          <p:nvSpPr>
            <p:cNvPr id="26" name="TextBox 25"/>
            <p:cNvSpPr txBox="1"/>
            <p:nvPr/>
          </p:nvSpPr>
          <p:spPr>
            <a:xfrm>
              <a:off x="18262814" y="176220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19" name="TextBox 18"/>
            <p:cNvSpPr txBox="1"/>
            <p:nvPr/>
          </p:nvSpPr>
          <p:spPr>
            <a:xfrm flipH="1">
              <a:off x="18218138" y="21831811"/>
              <a:ext cx="2875934" cy="923330"/>
            </a:xfrm>
            <a:prstGeom prst="rect">
              <a:avLst/>
            </a:prstGeom>
            <a:noFill/>
          </p:spPr>
          <p:txBody>
            <a:bodyPr wrap="square" rtlCol="0">
              <a:spAutoFit/>
            </a:bodyPr>
            <a:lstStyle/>
            <a:p>
              <a:r>
                <a:rPr lang="en-US" sz="2700" dirty="0" smtClean="0"/>
                <a:t>Landsat 5 Thematic Mapper (TM)</a:t>
              </a:r>
              <a:endParaRPr lang="en-US" sz="2700" dirty="0"/>
            </a:p>
          </p:txBody>
        </p:sp>
        <p:sp>
          <p:nvSpPr>
            <p:cNvPr id="20" name="TextBox 19"/>
            <p:cNvSpPr txBox="1"/>
            <p:nvPr/>
          </p:nvSpPr>
          <p:spPr>
            <a:xfrm>
              <a:off x="21267064" y="21816274"/>
              <a:ext cx="2917544" cy="923330"/>
            </a:xfrm>
            <a:prstGeom prst="rect">
              <a:avLst/>
            </a:prstGeom>
            <a:noFill/>
          </p:spPr>
          <p:txBody>
            <a:bodyPr wrap="square" rtlCol="0">
              <a:spAutoFit/>
            </a:bodyPr>
            <a:lstStyle/>
            <a:p>
              <a:r>
                <a:rPr lang="en-US" sz="2700" dirty="0" smtClean="0"/>
                <a:t>Soil Moisture Active Passive (SMAP)</a:t>
              </a:r>
              <a:endParaRPr lang="en-US" sz="2700" dirty="0"/>
            </a:p>
          </p:txBody>
        </p:sp>
        <p:sp>
          <p:nvSpPr>
            <p:cNvPr id="21" name="Rectangle 20"/>
            <p:cNvSpPr/>
            <p:nvPr/>
          </p:nvSpPr>
          <p:spPr>
            <a:xfrm rot="10800000" flipH="1" flipV="1">
              <a:off x="24176492" y="21423873"/>
              <a:ext cx="2315922" cy="1754326"/>
            </a:xfrm>
            <a:prstGeom prst="rect">
              <a:avLst/>
            </a:prstGeom>
          </p:spPr>
          <p:txBody>
            <a:bodyPr wrap="square">
              <a:spAutoFit/>
            </a:bodyPr>
            <a:lstStyle/>
            <a:p>
              <a:r>
                <a:rPr lang="en-US" sz="2700" dirty="0">
                  <a:solidFill>
                    <a:schemeClr val="bg1">
                      <a:lumMod val="50000"/>
                    </a:schemeClr>
                  </a:solidFill>
                </a:rPr>
                <a:t>Landsat 8 Operational Land Imager (OLI) </a:t>
              </a:r>
            </a:p>
          </p:txBody>
        </p:sp>
      </p:grpSp>
      <p:grpSp>
        <p:nvGrpSpPr>
          <p:cNvPr id="279" name="Group 278"/>
          <p:cNvGrpSpPr/>
          <p:nvPr/>
        </p:nvGrpSpPr>
        <p:grpSpPr>
          <a:xfrm>
            <a:off x="18288000" y="18105344"/>
            <a:ext cx="8372634" cy="8852586"/>
            <a:chOff x="17715033" y="22764372"/>
            <a:chExt cx="9520284" cy="8852586"/>
          </a:xfrm>
        </p:grpSpPr>
        <p:sp>
          <p:nvSpPr>
            <p:cNvPr id="28" name="TextBox 27"/>
            <p:cNvSpPr txBox="1"/>
            <p:nvPr/>
          </p:nvSpPr>
          <p:spPr>
            <a:xfrm>
              <a:off x="17715033" y="2276437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68" name="Rectangle 267"/>
            <p:cNvSpPr/>
            <p:nvPr/>
          </p:nvSpPr>
          <p:spPr>
            <a:xfrm>
              <a:off x="17715033" y="23630156"/>
              <a:ext cx="9520284" cy="7986802"/>
            </a:xfrm>
            <a:prstGeom prst="rect">
              <a:avLst/>
            </a:prstGeom>
          </p:spPr>
          <p:txBody>
            <a:bodyPr wrap="square">
              <a:spAutoFit/>
            </a:bodyPr>
            <a:lstStyle/>
            <a:p>
              <a:pPr marL="457200" indent="-457200" defTabSz="914400">
                <a:buFont typeface="Wingdings" panose="05000000000000000000" pitchFamily="2" charset="2"/>
                <a:buChar char="Ø"/>
                <a:defRPr/>
              </a:pPr>
              <a:r>
                <a:rPr lang="en-US" sz="2700" dirty="0"/>
                <a:t>This project demonstrates the usefulness of Landsat missions to analyze changes on the environment over a long period of time. These data helped to characterize historical juniper movement and provides insight into where juniper may be moving to in the future. </a:t>
              </a:r>
              <a:endParaRPr lang="en-US" sz="2700" dirty="0" smtClean="0"/>
            </a:p>
            <a:p>
              <a:pPr marL="457200" indent="-457200" defTabSz="914400">
                <a:buFont typeface="Wingdings" panose="05000000000000000000" pitchFamily="2" charset="2"/>
                <a:buChar char="Ø"/>
                <a:defRPr/>
              </a:pPr>
              <a:r>
                <a:rPr lang="en-US" sz="2700" dirty="0" smtClean="0"/>
                <a:t>These </a:t>
              </a:r>
              <a:r>
                <a:rPr lang="en-US" sz="2700" dirty="0"/>
                <a:t>results will be advantageous for land managers in fire prevention planning and allocation of resources used for juniper reduction that will help to reduce wildfire severity and intensity by reducing heavy fuel loads. </a:t>
              </a:r>
            </a:p>
            <a:p>
              <a:pPr marL="457200" indent="-457200" defTabSz="914400">
                <a:buFont typeface="Wingdings" panose="05000000000000000000" pitchFamily="2" charset="2"/>
                <a:buChar char="Ø"/>
                <a:defRPr/>
              </a:pPr>
              <a:r>
                <a:rPr lang="en-US" sz="2700" dirty="0"/>
                <a:t>Determining dominant land cover type in correlation with soil moisture data is advantageous in further understanding why wildfires occur where they </a:t>
              </a:r>
              <a:r>
                <a:rPr lang="en-US" sz="2700" dirty="0" smtClean="0"/>
                <a:t>do. </a:t>
              </a:r>
              <a:endParaRPr lang="en-US" sz="2700" dirty="0"/>
            </a:p>
            <a:p>
              <a:pPr marL="457200" indent="-457200" defTabSz="914400">
                <a:buFont typeface="Wingdings" panose="05000000000000000000" pitchFamily="2" charset="2"/>
                <a:buChar char="Ø"/>
                <a:defRPr/>
              </a:pPr>
              <a:r>
                <a:rPr lang="en-US" sz="2700" dirty="0"/>
                <a:t>These results relate directly to improving understanding of wildfire </a:t>
              </a:r>
              <a:r>
                <a:rPr lang="en-US" sz="2700" dirty="0" smtClean="0"/>
                <a:t>susceptibility. </a:t>
              </a:r>
            </a:p>
            <a:p>
              <a:pPr marL="457200" indent="-457200" defTabSz="914400">
                <a:buFont typeface="Wingdings" panose="05000000000000000000" pitchFamily="2" charset="2"/>
                <a:buChar char="Ø"/>
                <a:defRPr/>
              </a:pPr>
              <a:r>
                <a:rPr lang="en-US" sz="2700" dirty="0" smtClean="0"/>
                <a:t>As </a:t>
              </a:r>
              <a:r>
                <a:rPr lang="en-US" sz="2700" dirty="0"/>
                <a:t>wildfires continue to grow understanding of how remote sensing can be used to provide different types of information on a larger special scale is beneficial for our land managers in many different aspects of planning, fuels management, and land restoration. </a:t>
              </a:r>
            </a:p>
          </p:txBody>
        </p:sp>
      </p:grpSp>
      <p:grpSp>
        <p:nvGrpSpPr>
          <p:cNvPr id="273" name="Group 272"/>
          <p:cNvGrpSpPr/>
          <p:nvPr/>
        </p:nvGrpSpPr>
        <p:grpSpPr>
          <a:xfrm>
            <a:off x="8527700" y="32176713"/>
            <a:ext cx="8229600" cy="2591255"/>
            <a:chOff x="8046438" y="32476219"/>
            <a:chExt cx="8229600" cy="2591255"/>
          </a:xfrm>
        </p:grpSpPr>
        <p:grpSp>
          <p:nvGrpSpPr>
            <p:cNvPr id="260" name="Group 259"/>
            <p:cNvGrpSpPr/>
            <p:nvPr/>
          </p:nvGrpSpPr>
          <p:grpSpPr>
            <a:xfrm>
              <a:off x="8046438" y="32476219"/>
              <a:ext cx="8229600" cy="2501778"/>
              <a:chOff x="9601200" y="32393429"/>
              <a:chExt cx="8229600" cy="2507711"/>
            </a:xfrm>
          </p:grpSpPr>
          <p:sp>
            <p:nvSpPr>
              <p:cNvPr id="10" name="Text Placeholder 16"/>
              <p:cNvSpPr txBox="1">
                <a:spLocks/>
              </p:cNvSpPr>
              <p:nvPr/>
            </p:nvSpPr>
            <p:spPr>
              <a:xfrm>
                <a:off x="9601200" y="33103594"/>
                <a:ext cx="8229600" cy="179754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Bef>
                    <a:spcPts val="600"/>
                  </a:spcBef>
                </a:pPr>
                <a:r>
                  <a:rPr lang="en-US" dirty="0"/>
                  <a:t>Bureau of Land Management</a:t>
                </a:r>
              </a:p>
              <a:p>
                <a:pPr>
                  <a:spcBef>
                    <a:spcPts val="600"/>
                  </a:spcBef>
                </a:pPr>
                <a:r>
                  <a:rPr lang="en-US" dirty="0" smtClean="0"/>
                  <a:t>Idaho </a:t>
                </a:r>
                <a:r>
                  <a:rPr lang="en-US" dirty="0"/>
                  <a:t>Fish and Game</a:t>
                </a:r>
              </a:p>
              <a:p>
                <a:pPr>
                  <a:spcBef>
                    <a:spcPts val="600"/>
                  </a:spcBef>
                </a:pPr>
                <a:r>
                  <a:rPr lang="en-US" dirty="0">
                    <a:solidFill>
                      <a:schemeClr val="tx2"/>
                    </a:solidFill>
                  </a:rPr>
                  <a:t>Caribou-</a:t>
                </a:r>
                <a:r>
                  <a:rPr lang="en-US" dirty="0" err="1">
                    <a:solidFill>
                      <a:schemeClr val="tx2"/>
                    </a:solidFill>
                  </a:rPr>
                  <a:t>Targhee</a:t>
                </a:r>
                <a:r>
                  <a:rPr lang="en-US" dirty="0">
                    <a:solidFill>
                      <a:schemeClr val="tx2"/>
                    </a:solidFill>
                  </a:rPr>
                  <a:t> National </a:t>
                </a:r>
                <a:r>
                  <a:rPr lang="en-US" dirty="0"/>
                  <a:t>Forest</a:t>
                </a:r>
              </a:p>
              <a:p>
                <a:pPr>
                  <a:spcBef>
                    <a:spcPts val="600"/>
                  </a:spcBef>
                </a:pPr>
                <a:r>
                  <a:rPr lang="en-US" dirty="0"/>
                  <a:t>NASA RECOVER</a:t>
                </a:r>
              </a:p>
              <a:p>
                <a:endParaRPr lang="en-US" dirty="0" smtClean="0"/>
              </a:p>
            </p:txBody>
          </p:sp>
          <p:sp>
            <p:nvSpPr>
              <p:cNvPr id="30" name="TextBox 29"/>
              <p:cNvSpPr txBox="1"/>
              <p:nvPr/>
            </p:nvSpPr>
            <p:spPr>
              <a:xfrm>
                <a:off x="9601200" y="3239342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grpSp>
        <p:pic>
          <p:nvPicPr>
            <p:cNvPr id="272" name="Picture 271"/>
            <p:cNvPicPr>
              <a:picLocks noChangeAspect="1"/>
            </p:cNvPicPr>
            <p:nvPr/>
          </p:nvPicPr>
          <p:blipFill>
            <a:blip r:embed="rId4"/>
            <a:stretch>
              <a:fillRect/>
            </a:stretch>
          </p:blipFill>
          <p:spPr>
            <a:xfrm>
              <a:off x="13120046" y="32537415"/>
              <a:ext cx="2938527" cy="2530059"/>
            </a:xfrm>
            <a:prstGeom prst="rect">
              <a:avLst/>
            </a:prstGeom>
          </p:spPr>
        </p:pic>
      </p:grpSp>
      <p:sp>
        <p:nvSpPr>
          <p:cNvPr id="16" name="TextBox 15"/>
          <p:cNvSpPr txBox="1"/>
          <p:nvPr/>
        </p:nvSpPr>
        <p:spPr>
          <a:xfrm>
            <a:off x="581325" y="4502704"/>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186" name="TextBox 185"/>
          <p:cNvSpPr txBox="1"/>
          <p:nvPr/>
        </p:nvSpPr>
        <p:spPr>
          <a:xfrm>
            <a:off x="683724" y="1867231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4" name="TextBox 23"/>
          <p:cNvSpPr txBox="1"/>
          <p:nvPr/>
        </p:nvSpPr>
        <p:spPr>
          <a:xfrm>
            <a:off x="555812" y="10250571"/>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grpSp>
        <p:nvGrpSpPr>
          <p:cNvPr id="264" name="Group 263"/>
          <p:cNvGrpSpPr/>
          <p:nvPr/>
        </p:nvGrpSpPr>
        <p:grpSpPr>
          <a:xfrm>
            <a:off x="506235" y="10969102"/>
            <a:ext cx="16899111" cy="8090016"/>
            <a:chOff x="306819" y="12010274"/>
            <a:chExt cx="15254336" cy="9432701"/>
          </a:xfrm>
        </p:grpSpPr>
        <p:sp>
          <p:nvSpPr>
            <p:cNvPr id="145" name="Text Placeholder 16"/>
            <p:cNvSpPr txBox="1">
              <a:spLocks/>
            </p:cNvSpPr>
            <p:nvPr/>
          </p:nvSpPr>
          <p:spPr>
            <a:xfrm>
              <a:off x="306819" y="16842473"/>
              <a:ext cx="3099816" cy="113184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smtClean="0"/>
                <a:t>Juniper Encroachment 1985 to 2015</a:t>
              </a:r>
            </a:p>
            <a:p>
              <a:endParaRPr lang="en-US" dirty="0"/>
            </a:p>
            <a:p>
              <a:r>
                <a:rPr lang="en-US" dirty="0" smtClean="0"/>
                <a:t> </a:t>
              </a:r>
            </a:p>
          </p:txBody>
        </p:sp>
        <p:grpSp>
          <p:nvGrpSpPr>
            <p:cNvPr id="47" name="Group 46"/>
            <p:cNvGrpSpPr/>
            <p:nvPr/>
          </p:nvGrpSpPr>
          <p:grpSpPr>
            <a:xfrm>
              <a:off x="327903" y="12010274"/>
              <a:ext cx="12707062" cy="4598895"/>
              <a:chOff x="327903" y="12010274"/>
              <a:chExt cx="12707062" cy="4598895"/>
            </a:xfrm>
          </p:grpSpPr>
          <p:grpSp>
            <p:nvGrpSpPr>
              <p:cNvPr id="254" name="Group 253"/>
              <p:cNvGrpSpPr/>
              <p:nvPr/>
            </p:nvGrpSpPr>
            <p:grpSpPr>
              <a:xfrm>
                <a:off x="327903" y="12010274"/>
                <a:ext cx="12707062" cy="4598895"/>
                <a:chOff x="327903" y="12010274"/>
                <a:chExt cx="12707062" cy="4598895"/>
              </a:xfrm>
            </p:grpSpPr>
            <p:sp>
              <p:nvSpPr>
                <p:cNvPr id="7" name="Text Placeholder 16"/>
                <p:cNvSpPr txBox="1">
                  <a:spLocks/>
                </p:cNvSpPr>
                <p:nvPr/>
              </p:nvSpPr>
              <p:spPr>
                <a:xfrm>
                  <a:off x="327903" y="12082061"/>
                  <a:ext cx="3099816" cy="87052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smtClean="0"/>
                    <a:t>Vegetation Based soil moisture</a:t>
                  </a:r>
                </a:p>
                <a:p>
                  <a:endParaRPr lang="en-US" dirty="0"/>
                </a:p>
                <a:p>
                  <a:r>
                    <a:rPr lang="en-US" dirty="0" smtClean="0"/>
                    <a:t> </a:t>
                  </a:r>
                </a:p>
              </p:txBody>
            </p:sp>
            <p:grpSp>
              <p:nvGrpSpPr>
                <p:cNvPr id="291" name="Group 290"/>
                <p:cNvGrpSpPr/>
                <p:nvPr/>
              </p:nvGrpSpPr>
              <p:grpSpPr>
                <a:xfrm>
                  <a:off x="728783" y="12010274"/>
                  <a:ext cx="12306182" cy="4598895"/>
                  <a:chOff x="-611468" y="14535983"/>
                  <a:chExt cx="12306182" cy="4598895"/>
                </a:xfrm>
              </p:grpSpPr>
              <p:grpSp>
                <p:nvGrpSpPr>
                  <p:cNvPr id="18" name="Group 17"/>
                  <p:cNvGrpSpPr/>
                  <p:nvPr/>
                </p:nvGrpSpPr>
                <p:grpSpPr>
                  <a:xfrm>
                    <a:off x="-590384" y="15618360"/>
                    <a:ext cx="9537259" cy="2678349"/>
                    <a:chOff x="-4984880" y="14485723"/>
                    <a:chExt cx="9537259" cy="2678349"/>
                  </a:xfrm>
                </p:grpSpPr>
                <p:sp>
                  <p:nvSpPr>
                    <p:cNvPr id="45" name="Rectangle 44"/>
                    <p:cNvSpPr/>
                    <p:nvPr/>
                  </p:nvSpPr>
                  <p:spPr>
                    <a:xfrm>
                      <a:off x="-4984880" y="14485723"/>
                      <a:ext cx="2255888" cy="167633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rgbClr val="002060"/>
                          </a:solidFill>
                        </a:rPr>
                        <a:t>SMAP: Passive Radiometer Data</a:t>
                      </a:r>
                      <a:endParaRPr lang="en-US" sz="2700" b="1" dirty="0">
                        <a:solidFill>
                          <a:srgbClr val="002060"/>
                        </a:solidFill>
                      </a:endParaRPr>
                    </a:p>
                  </p:txBody>
                </p:sp>
                <p:cxnSp>
                  <p:nvCxnSpPr>
                    <p:cNvPr id="219" name="Straight Arrow Connector 218"/>
                    <p:cNvCxnSpPr>
                      <a:stCxn id="45" idx="3"/>
                      <a:endCxn id="113" idx="1"/>
                    </p:cNvCxnSpPr>
                    <p:nvPr/>
                  </p:nvCxnSpPr>
                  <p:spPr>
                    <a:xfrm>
                      <a:off x="-2728992" y="15323892"/>
                      <a:ext cx="979056" cy="93782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a:stCxn id="110" idx="3"/>
                      <a:endCxn id="113" idx="1"/>
                    </p:cNvCxnSpPr>
                    <p:nvPr/>
                  </p:nvCxnSpPr>
                  <p:spPr>
                    <a:xfrm flipV="1">
                      <a:off x="-2750076" y="16261715"/>
                      <a:ext cx="1000140" cy="90235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a:stCxn id="106" idx="2"/>
                    </p:cNvCxnSpPr>
                    <p:nvPr/>
                  </p:nvCxnSpPr>
                  <p:spPr>
                    <a:xfrm>
                      <a:off x="2588066" y="15079684"/>
                      <a:ext cx="1" cy="54586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a:endCxn id="124" idx="2"/>
                    </p:cNvCxnSpPr>
                    <p:nvPr/>
                  </p:nvCxnSpPr>
                  <p:spPr>
                    <a:xfrm flipV="1">
                      <a:off x="3736508" y="16251136"/>
                      <a:ext cx="815871" cy="1203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sp>
                <p:nvSpPr>
                  <p:cNvPr id="106" name="Rectangle 105"/>
                  <p:cNvSpPr/>
                  <p:nvPr/>
                </p:nvSpPr>
                <p:spPr>
                  <a:xfrm>
                    <a:off x="5681265" y="14535983"/>
                    <a:ext cx="2602593" cy="167633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rgbClr val="002060"/>
                        </a:solidFill>
                      </a:rPr>
                      <a:t>Daily Air Temperature &amp; </a:t>
                    </a:r>
                  </a:p>
                  <a:p>
                    <a:pPr algn="ctr"/>
                    <a:r>
                      <a:rPr lang="en-US" sz="2700" b="1" dirty="0" smtClean="0">
                        <a:solidFill>
                          <a:srgbClr val="002060"/>
                        </a:solidFill>
                      </a:rPr>
                      <a:t>Precipitation</a:t>
                    </a:r>
                    <a:endParaRPr lang="en-US" sz="2700" b="1" dirty="0">
                      <a:solidFill>
                        <a:srgbClr val="002060"/>
                      </a:solidFill>
                    </a:endParaRPr>
                  </a:p>
                </p:txBody>
              </p:sp>
              <p:sp>
                <p:nvSpPr>
                  <p:cNvPr id="110" name="Rectangle 109"/>
                  <p:cNvSpPr/>
                  <p:nvPr/>
                </p:nvSpPr>
                <p:spPr>
                  <a:xfrm>
                    <a:off x="-611468" y="17458540"/>
                    <a:ext cx="2255888" cy="167633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rgbClr val="002060"/>
                        </a:solidFill>
                      </a:rPr>
                      <a:t>GAP NW Land Cover Dataset</a:t>
                    </a:r>
                    <a:endParaRPr lang="en-US" sz="2700" b="1" dirty="0">
                      <a:solidFill>
                        <a:srgbClr val="002060"/>
                      </a:solidFill>
                    </a:endParaRPr>
                  </a:p>
                </p:txBody>
              </p:sp>
              <p:sp>
                <p:nvSpPr>
                  <p:cNvPr id="124" name="Oval 123"/>
                  <p:cNvSpPr/>
                  <p:nvPr/>
                </p:nvSpPr>
                <p:spPr>
                  <a:xfrm>
                    <a:off x="8946875" y="16420096"/>
                    <a:ext cx="2747839" cy="1927354"/>
                  </a:xfrm>
                  <a:prstGeom prst="ellipse">
                    <a:avLst/>
                  </a:prstGeom>
                  <a:solidFill>
                    <a:srgbClr val="00B050"/>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rgbClr val="002060"/>
                        </a:solidFill>
                      </a:rPr>
                      <a:t>Vegetation Based Soil Map</a:t>
                    </a:r>
                    <a:endParaRPr lang="en-US" sz="2700" b="1" dirty="0">
                      <a:solidFill>
                        <a:srgbClr val="002060"/>
                      </a:solidFill>
                    </a:endParaRPr>
                  </a:p>
                </p:txBody>
              </p:sp>
            </p:grpSp>
            <p:sp>
              <p:nvSpPr>
                <p:cNvPr id="113" name="Flowchart: Terminator 112"/>
                <p:cNvSpPr/>
                <p:nvPr/>
              </p:nvSpPr>
              <p:spPr>
                <a:xfrm>
                  <a:off x="3984811" y="14231027"/>
                  <a:ext cx="2733902" cy="1275231"/>
                </a:xfrm>
                <a:prstGeom prst="flowChartTermina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tx2">
                          <a:lumMod val="50000"/>
                        </a:schemeClr>
                      </a:solidFill>
                    </a:rPr>
                    <a:t>Zonal Statistics %  cover per pixel</a:t>
                  </a:r>
                </a:p>
              </p:txBody>
            </p:sp>
            <p:cxnSp>
              <p:nvCxnSpPr>
                <p:cNvPr id="133" name="Straight Arrow Connector 132"/>
                <p:cNvCxnSpPr>
                  <a:stCxn id="113" idx="3"/>
                </p:cNvCxnSpPr>
                <p:nvPr/>
              </p:nvCxnSpPr>
              <p:spPr>
                <a:xfrm>
                  <a:off x="6718713" y="14868643"/>
                  <a:ext cx="455659" cy="145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sp>
            <p:nvSpPr>
              <p:cNvPr id="140" name="Flowchart: Alternate Process 139"/>
              <p:cNvSpPr/>
              <p:nvPr/>
            </p:nvSpPr>
            <p:spPr>
              <a:xfrm>
                <a:off x="7120928" y="14231027"/>
                <a:ext cx="2412990" cy="1501676"/>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tx1">
                        <a:lumMod val="50000"/>
                      </a:schemeClr>
                    </a:solidFill>
                  </a:rPr>
                  <a:t>Seasonal Soil Moisture Comparison</a:t>
                </a:r>
                <a:endParaRPr lang="en-US" sz="2700" b="1" dirty="0">
                  <a:solidFill>
                    <a:schemeClr val="tx1">
                      <a:lumMod val="50000"/>
                    </a:schemeClr>
                  </a:solidFill>
                </a:endParaRPr>
              </a:p>
            </p:txBody>
          </p:sp>
        </p:grpSp>
        <p:grpSp>
          <p:nvGrpSpPr>
            <p:cNvPr id="63" name="Group 62"/>
            <p:cNvGrpSpPr/>
            <p:nvPr/>
          </p:nvGrpSpPr>
          <p:grpSpPr>
            <a:xfrm>
              <a:off x="758738" y="15975928"/>
              <a:ext cx="14802417" cy="5467047"/>
              <a:chOff x="758738" y="15975928"/>
              <a:chExt cx="14802417" cy="5467047"/>
            </a:xfrm>
          </p:grpSpPr>
          <p:sp>
            <p:nvSpPr>
              <p:cNvPr id="76" name="Flowchart: Alternate Process 75"/>
              <p:cNvSpPr/>
              <p:nvPr/>
            </p:nvSpPr>
            <p:spPr>
              <a:xfrm>
                <a:off x="6612640" y="18329664"/>
                <a:ext cx="2412990" cy="1501676"/>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tx1">
                        <a:lumMod val="50000"/>
                      </a:schemeClr>
                    </a:solidFill>
                  </a:rPr>
                  <a:t>Classification Points</a:t>
                </a:r>
                <a:endParaRPr lang="en-US" sz="2700" b="1" dirty="0">
                  <a:solidFill>
                    <a:schemeClr val="tx1">
                      <a:lumMod val="50000"/>
                    </a:schemeClr>
                  </a:solidFill>
                </a:endParaRPr>
              </a:p>
            </p:txBody>
          </p:sp>
          <p:sp>
            <p:nvSpPr>
              <p:cNvPr id="77" name="Flowchart: Alternate Process 76"/>
              <p:cNvSpPr/>
              <p:nvPr/>
            </p:nvSpPr>
            <p:spPr>
              <a:xfrm>
                <a:off x="9414348" y="18342942"/>
                <a:ext cx="2503369" cy="1475145"/>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tx1">
                        <a:lumMod val="50000"/>
                      </a:schemeClr>
                    </a:solidFill>
                  </a:rPr>
                  <a:t>CTA Classification</a:t>
                </a:r>
                <a:endParaRPr lang="en-US" sz="2700" b="1" dirty="0">
                  <a:solidFill>
                    <a:schemeClr val="tx1">
                      <a:lumMod val="50000"/>
                    </a:schemeClr>
                  </a:solidFill>
                </a:endParaRPr>
              </a:p>
            </p:txBody>
          </p:sp>
          <p:cxnSp>
            <p:nvCxnSpPr>
              <p:cNvPr id="93" name="Straight Arrow Connector 92"/>
              <p:cNvCxnSpPr>
                <a:stCxn id="77" idx="3"/>
                <a:endCxn id="84" idx="1"/>
              </p:cNvCxnSpPr>
              <p:nvPr/>
            </p:nvCxnSpPr>
            <p:spPr>
              <a:xfrm>
                <a:off x="11917717" y="19080515"/>
                <a:ext cx="419288" cy="1184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16" name="Straight Arrow Connector 315"/>
              <p:cNvCxnSpPr>
                <a:stCxn id="76" idx="3"/>
                <a:endCxn id="77" idx="1"/>
              </p:cNvCxnSpPr>
              <p:nvPr/>
            </p:nvCxnSpPr>
            <p:spPr>
              <a:xfrm>
                <a:off x="9025630" y="19080502"/>
                <a:ext cx="388718" cy="1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20" name="Straight Arrow Connector 319"/>
              <p:cNvCxnSpPr>
                <a:stCxn id="148" idx="3"/>
                <a:endCxn id="142" idx="1"/>
              </p:cNvCxnSpPr>
              <p:nvPr/>
            </p:nvCxnSpPr>
            <p:spPr>
              <a:xfrm>
                <a:off x="2772176" y="19080164"/>
                <a:ext cx="489931" cy="22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25" name="Oval 124"/>
              <p:cNvSpPr/>
              <p:nvPr/>
            </p:nvSpPr>
            <p:spPr>
              <a:xfrm>
                <a:off x="12243821" y="15975928"/>
                <a:ext cx="3317334" cy="1996641"/>
              </a:xfrm>
              <a:prstGeom prst="ellipse">
                <a:avLst/>
              </a:prstGeom>
              <a:solidFill>
                <a:srgbClr val="00B050"/>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rgbClr val="002060"/>
                    </a:solidFill>
                  </a:rPr>
                  <a:t>Juniper Encroachment Map</a:t>
                </a:r>
                <a:endParaRPr lang="en-US" sz="2700" b="1" dirty="0">
                  <a:solidFill>
                    <a:srgbClr val="002060"/>
                  </a:solidFill>
                </a:endParaRPr>
              </a:p>
            </p:txBody>
          </p:sp>
          <p:sp>
            <p:nvSpPr>
              <p:cNvPr id="148" name="Flowchart: Terminator 147"/>
              <p:cNvSpPr/>
              <p:nvPr/>
            </p:nvSpPr>
            <p:spPr>
              <a:xfrm>
                <a:off x="758738" y="18389463"/>
                <a:ext cx="2013438" cy="1381402"/>
              </a:xfrm>
              <a:prstGeom prst="flowChartTermina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chemeClr val="tx1">
                        <a:lumMod val="50000"/>
                      </a:schemeClr>
                    </a:solidFill>
                  </a:rPr>
                  <a:t>NAIP </a:t>
                </a:r>
                <a:r>
                  <a:rPr lang="en-US" sz="2700" b="1" dirty="0" smtClean="0">
                    <a:solidFill>
                      <a:schemeClr val="tx1">
                        <a:lumMod val="50000"/>
                      </a:schemeClr>
                    </a:solidFill>
                  </a:rPr>
                  <a:t>2009, 2011, 2013, 2015</a:t>
                </a:r>
                <a:endParaRPr lang="en-US" sz="2700" b="1" dirty="0">
                  <a:solidFill>
                    <a:schemeClr val="tx1">
                      <a:lumMod val="50000"/>
                    </a:schemeClr>
                  </a:solidFill>
                </a:endParaRPr>
              </a:p>
            </p:txBody>
          </p:sp>
          <p:sp>
            <p:nvSpPr>
              <p:cNvPr id="151" name="Flowchart: Terminator 150"/>
              <p:cNvSpPr/>
              <p:nvPr/>
            </p:nvSpPr>
            <p:spPr>
              <a:xfrm>
                <a:off x="9647607" y="16685216"/>
                <a:ext cx="2013438" cy="1157665"/>
              </a:xfrm>
              <a:prstGeom prst="flowChartTermina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tx1">
                        <a:lumMod val="50000"/>
                      </a:schemeClr>
                    </a:solidFill>
                  </a:rPr>
                  <a:t>Landsat 8</a:t>
                </a:r>
                <a:endParaRPr lang="en-US" sz="2700" b="1" dirty="0">
                  <a:solidFill>
                    <a:schemeClr val="tx1">
                      <a:lumMod val="50000"/>
                    </a:schemeClr>
                  </a:solidFill>
                </a:endParaRPr>
              </a:p>
            </p:txBody>
          </p:sp>
          <p:sp>
            <p:nvSpPr>
              <p:cNvPr id="152" name="Flowchart: Terminator 151"/>
              <p:cNvSpPr/>
              <p:nvPr/>
            </p:nvSpPr>
            <p:spPr>
              <a:xfrm>
                <a:off x="9659313" y="20285310"/>
                <a:ext cx="2013438" cy="1157665"/>
              </a:xfrm>
              <a:prstGeom prst="flowChartTermina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tx1">
                        <a:lumMod val="50000"/>
                      </a:schemeClr>
                    </a:solidFill>
                  </a:rPr>
                  <a:t>Landsat 5</a:t>
                </a:r>
                <a:endParaRPr lang="en-US" sz="2700" b="1" dirty="0">
                  <a:solidFill>
                    <a:schemeClr val="tx1">
                      <a:lumMod val="50000"/>
                    </a:schemeClr>
                  </a:solidFill>
                </a:endParaRPr>
              </a:p>
            </p:txBody>
          </p:sp>
          <p:cxnSp>
            <p:nvCxnSpPr>
              <p:cNvPr id="153" name="Straight Arrow Connector 152"/>
              <p:cNvCxnSpPr>
                <a:stCxn id="151" idx="2"/>
                <a:endCxn id="77" idx="0"/>
              </p:cNvCxnSpPr>
              <p:nvPr/>
            </p:nvCxnSpPr>
            <p:spPr>
              <a:xfrm>
                <a:off x="10654326" y="17842881"/>
                <a:ext cx="11707" cy="50006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a:stCxn id="152" idx="0"/>
                <a:endCxn id="77" idx="2"/>
              </p:cNvCxnSpPr>
              <p:nvPr/>
            </p:nvCxnSpPr>
            <p:spPr>
              <a:xfrm flipV="1">
                <a:off x="10666032" y="19818087"/>
                <a:ext cx="1" cy="46722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42" name="Flowchart: Terminator 141"/>
              <p:cNvSpPr/>
              <p:nvPr/>
            </p:nvSpPr>
            <p:spPr>
              <a:xfrm>
                <a:off x="3262107" y="18442770"/>
                <a:ext cx="2733902" cy="1275231"/>
              </a:xfrm>
              <a:prstGeom prst="flowChartTermina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tx2">
                        <a:lumMod val="50000"/>
                      </a:schemeClr>
                    </a:solidFill>
                  </a:rPr>
                  <a:t>Historic Fire Data </a:t>
                </a:r>
              </a:p>
            </p:txBody>
          </p:sp>
          <p:cxnSp>
            <p:nvCxnSpPr>
              <p:cNvPr id="143" name="Straight Arrow Connector 142"/>
              <p:cNvCxnSpPr>
                <a:stCxn id="142" idx="3"/>
                <a:endCxn id="76" idx="1"/>
              </p:cNvCxnSpPr>
              <p:nvPr/>
            </p:nvCxnSpPr>
            <p:spPr>
              <a:xfrm>
                <a:off x="5996009" y="19080386"/>
                <a:ext cx="616631" cy="11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grpSp>
      <p:pic>
        <p:nvPicPr>
          <p:cNvPr id="262" name="Picture 261"/>
          <p:cNvPicPr>
            <a:picLocks noChangeAspect="1"/>
          </p:cNvPicPr>
          <p:nvPr/>
        </p:nvPicPr>
        <p:blipFill rotWithShape="1">
          <a:blip r:embed="rId5">
            <a:extLst>
              <a:ext uri="{28A0092B-C50C-407E-A947-70E740481C1C}">
                <a14:useLocalDpi xmlns:a14="http://schemas.microsoft.com/office/drawing/2010/main" val="0"/>
              </a:ext>
            </a:extLst>
          </a:blip>
          <a:srcRect l="3625" t="4690" r="3242" b="4313"/>
          <a:stretch/>
        </p:blipFill>
        <p:spPr>
          <a:xfrm>
            <a:off x="425731" y="25192216"/>
            <a:ext cx="7595863" cy="5734961"/>
          </a:xfrm>
          <a:prstGeom prst="rect">
            <a:avLst/>
          </a:prstGeom>
        </p:spPr>
      </p:pic>
      <p:sp>
        <p:nvSpPr>
          <p:cNvPr id="263" name="Rectangle 262"/>
          <p:cNvSpPr/>
          <p:nvPr/>
        </p:nvSpPr>
        <p:spPr>
          <a:xfrm>
            <a:off x="555812" y="5263593"/>
            <a:ext cx="17029233" cy="4832092"/>
          </a:xfrm>
          <a:prstGeom prst="rect">
            <a:avLst/>
          </a:prstGeom>
        </p:spPr>
        <p:txBody>
          <a:bodyPr wrap="square">
            <a:spAutoFit/>
          </a:bodyPr>
          <a:lstStyle/>
          <a:p>
            <a:r>
              <a:rPr lang="en-US" sz="2800" dirty="0"/>
              <a:t>The expansion of juniper from their original rocky terrain into herbaceous communities alter fire regimes and increase fire severity not only in Idaho but throughout the Great Basin and Intermountain West. As the range of juniper expands, they begin to co-dominate communities resulting in the die-off of shrubs, grasses, and forbs. Wildfires, coupled with the presence of invasive plant species like </a:t>
            </a:r>
            <a:r>
              <a:rPr lang="en-US" sz="2800" dirty="0" err="1"/>
              <a:t>cheatgrass</a:t>
            </a:r>
            <a:r>
              <a:rPr lang="en-US" sz="2800" dirty="0"/>
              <a:t>, are primary drivers of change in semi-arid savanna ecosystems. By comparing soil moisture changes in </a:t>
            </a:r>
            <a:r>
              <a:rPr lang="en-US" sz="2800" dirty="0" err="1"/>
              <a:t>cheatgrass</a:t>
            </a:r>
            <a:r>
              <a:rPr lang="en-US" sz="2800" dirty="0"/>
              <a:t> dominated sites with sagebrush dominated sites, this project will provide maps and graphs that will aid project partners in understanding why vegetation is departing from its native habitat and help with vegetation conservation efforts. This project looked at the historical changes in juniper distribution from 1985 to 2015. Imagery from Landsat 5 and 8 was gathered in 5 year increments in August or September was combined with different topographic and climatic data to characterize juniper expansion. The maps produced provide land managers with the most current information on juniper encroachment and support decision making regarding the management of junipers.</a:t>
            </a:r>
          </a:p>
        </p:txBody>
      </p:sp>
      <p:graphicFrame>
        <p:nvGraphicFramePr>
          <p:cNvPr id="166" name="Chart 165"/>
          <p:cNvGraphicFramePr>
            <a:graphicFrameLocks/>
          </p:cNvGraphicFramePr>
          <p:nvPr>
            <p:extLst>
              <p:ext uri="{D42A27DB-BD31-4B8C-83A1-F6EECF244321}">
                <p14:modId xmlns:p14="http://schemas.microsoft.com/office/powerpoint/2010/main" val="705402911"/>
              </p:ext>
            </p:extLst>
          </p:nvPr>
        </p:nvGraphicFramePr>
        <p:xfrm>
          <a:off x="8529685" y="20344705"/>
          <a:ext cx="9095353" cy="5637314"/>
        </p:xfrm>
        <a:graphic>
          <a:graphicData uri="http://schemas.openxmlformats.org/drawingml/2006/chart">
            <c:chart xmlns:c="http://schemas.openxmlformats.org/drawingml/2006/chart" xmlns:r="http://schemas.openxmlformats.org/officeDocument/2006/relationships" r:id="rId6"/>
          </a:graphicData>
        </a:graphic>
      </p:graphicFrame>
      <p:sp>
        <p:nvSpPr>
          <p:cNvPr id="269" name="Rectangle 268"/>
          <p:cNvSpPr/>
          <p:nvPr/>
        </p:nvSpPr>
        <p:spPr>
          <a:xfrm>
            <a:off x="581325" y="31081438"/>
            <a:ext cx="7609607" cy="3416320"/>
          </a:xfrm>
          <a:prstGeom prst="rect">
            <a:avLst/>
          </a:prstGeom>
        </p:spPr>
        <p:txBody>
          <a:bodyPr wrap="square">
            <a:spAutoFit/>
          </a:bodyPr>
          <a:lstStyle/>
          <a:p>
            <a:pPr marL="457200" indent="-457200">
              <a:buFont typeface="Wingdings" panose="05000000000000000000" pitchFamily="2" charset="2"/>
              <a:buChar char="Ø"/>
            </a:pPr>
            <a:r>
              <a:rPr lang="en-US" sz="2700" dirty="0" smtClean="0"/>
              <a:t>Although juniper </a:t>
            </a:r>
            <a:r>
              <a:rPr lang="en-US" sz="2700" dirty="0"/>
              <a:t>can and does grow on all aspects, this species seems </a:t>
            </a:r>
            <a:r>
              <a:rPr lang="en-US" sz="2700" dirty="0" smtClean="0"/>
              <a:t>to </a:t>
            </a:r>
            <a:r>
              <a:rPr lang="en-US" sz="2700" dirty="0"/>
              <a:t>prefer south western slopes. </a:t>
            </a:r>
            <a:endParaRPr lang="en-US" sz="2700" dirty="0" smtClean="0"/>
          </a:p>
          <a:p>
            <a:pPr marL="457200" indent="-457200">
              <a:buFont typeface="Wingdings" panose="05000000000000000000" pitchFamily="2" charset="2"/>
              <a:buChar char="Ø"/>
            </a:pPr>
            <a:r>
              <a:rPr lang="en-US" sz="2700" dirty="0" smtClean="0"/>
              <a:t>This </a:t>
            </a:r>
            <a:r>
              <a:rPr lang="en-US" sz="2700" dirty="0"/>
              <a:t>could be because there is less competition from larger species such as Douglas Firs that typically grow on northern facing slopes. </a:t>
            </a:r>
            <a:endParaRPr lang="en-US" sz="2700" dirty="0" smtClean="0"/>
          </a:p>
          <a:p>
            <a:pPr marL="457200" indent="-457200">
              <a:buFont typeface="Wingdings" panose="05000000000000000000" pitchFamily="2" charset="2"/>
              <a:buChar char="Ø"/>
            </a:pPr>
            <a:r>
              <a:rPr lang="en-US" sz="2700" dirty="0" smtClean="0"/>
              <a:t>As </a:t>
            </a:r>
            <a:r>
              <a:rPr lang="en-US" sz="2700" dirty="0"/>
              <a:t>a result juniper is a powerful player on the landscape because it is competing against smaller plants like sagebrush. </a:t>
            </a:r>
          </a:p>
        </p:txBody>
      </p:sp>
      <p:sp>
        <p:nvSpPr>
          <p:cNvPr id="176" name="Rectangle 175"/>
          <p:cNvSpPr/>
          <p:nvPr/>
        </p:nvSpPr>
        <p:spPr>
          <a:xfrm>
            <a:off x="8527700" y="26657170"/>
            <a:ext cx="9380786" cy="3831818"/>
          </a:xfrm>
          <a:prstGeom prst="rect">
            <a:avLst/>
          </a:prstGeom>
        </p:spPr>
        <p:txBody>
          <a:bodyPr wrap="square">
            <a:spAutoFit/>
          </a:bodyPr>
          <a:lstStyle/>
          <a:p>
            <a:pPr marL="457200" indent="-457200">
              <a:buFont typeface="Wingdings" panose="05000000000000000000" pitchFamily="2" charset="2"/>
              <a:buChar char="Ø"/>
            </a:pPr>
            <a:r>
              <a:rPr lang="en-US" sz="2700" dirty="0" smtClean="0"/>
              <a:t>The spike </a:t>
            </a:r>
            <a:r>
              <a:rPr lang="en-US" sz="2700" dirty="0"/>
              <a:t>in June in the agricultural pixels may be a result of farmers starting to use irrigation on their crops. </a:t>
            </a:r>
          </a:p>
          <a:p>
            <a:pPr marL="457200" indent="-457200">
              <a:buFont typeface="Wingdings" panose="05000000000000000000" pitchFamily="2" charset="2"/>
              <a:buChar char="Ø"/>
            </a:pPr>
            <a:r>
              <a:rPr lang="en-US" sz="2700" dirty="0"/>
              <a:t>The sharp drop in soil moisture from May to June in the semi-desert shrub and grassland pixels led to concerns within the fire community about heavy fuel loading especially in the finer fuels</a:t>
            </a:r>
            <a:r>
              <a:rPr lang="en-US" sz="2700" dirty="0" smtClean="0"/>
              <a:t>.</a:t>
            </a:r>
            <a:r>
              <a:rPr lang="en-US" sz="2700" dirty="0"/>
              <a:t> </a:t>
            </a:r>
            <a:endParaRPr lang="en-US" sz="2700" dirty="0" smtClean="0"/>
          </a:p>
          <a:p>
            <a:pPr marL="457200" indent="-457200">
              <a:buFont typeface="Wingdings" panose="05000000000000000000" pitchFamily="2" charset="2"/>
              <a:buChar char="Ø"/>
            </a:pPr>
            <a:r>
              <a:rPr lang="en-US" sz="2700" dirty="0" smtClean="0"/>
              <a:t>Although July </a:t>
            </a:r>
            <a:r>
              <a:rPr lang="en-US" sz="2700" dirty="0"/>
              <a:t>brought </a:t>
            </a:r>
            <a:r>
              <a:rPr lang="en-US" sz="2700" dirty="0" smtClean="0"/>
              <a:t>lightning storms, these storms were accompanied by </a:t>
            </a:r>
            <a:r>
              <a:rPr lang="en-US" sz="2700" dirty="0"/>
              <a:t>rain and as a result there were few fires in this study region in 2015. </a:t>
            </a:r>
          </a:p>
          <a:p>
            <a:r>
              <a:rPr lang="en-US" sz="2700" dirty="0" smtClean="0"/>
              <a:t>  </a:t>
            </a:r>
            <a:endParaRPr lang="en-US" sz="2700" dirty="0"/>
          </a:p>
        </p:txBody>
      </p:sp>
      <p:grpSp>
        <p:nvGrpSpPr>
          <p:cNvPr id="280" name="Group 279"/>
          <p:cNvGrpSpPr/>
          <p:nvPr/>
        </p:nvGrpSpPr>
        <p:grpSpPr>
          <a:xfrm>
            <a:off x="18219146" y="26845699"/>
            <a:ext cx="8388285" cy="5331014"/>
            <a:chOff x="18219146" y="27263308"/>
            <a:chExt cx="8388285" cy="5331014"/>
          </a:xfrm>
        </p:grpSpPr>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t="30519"/>
            <a:stretch/>
          </p:blipFill>
          <p:spPr>
            <a:xfrm>
              <a:off x="19216612" y="28149931"/>
              <a:ext cx="6658443" cy="3581563"/>
            </a:xfrm>
            <a:prstGeom prst="rect">
              <a:avLst/>
            </a:prstGeom>
          </p:spPr>
        </p:pic>
        <p:sp>
          <p:nvSpPr>
            <p:cNvPr id="31" name="TextBox 30"/>
            <p:cNvSpPr txBox="1"/>
            <p:nvPr/>
          </p:nvSpPr>
          <p:spPr>
            <a:xfrm>
              <a:off x="18377831" y="2726330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274" name="TextBox 273"/>
            <p:cNvSpPr txBox="1"/>
            <p:nvPr/>
          </p:nvSpPr>
          <p:spPr>
            <a:xfrm>
              <a:off x="18219146" y="31763325"/>
              <a:ext cx="8035741" cy="830997"/>
            </a:xfrm>
            <a:prstGeom prst="rect">
              <a:avLst/>
            </a:prstGeom>
            <a:noFill/>
          </p:spPr>
          <p:txBody>
            <a:bodyPr wrap="square" rtlCol="0">
              <a:spAutoFit/>
            </a:bodyPr>
            <a:lstStyle/>
            <a:p>
              <a:pPr algn="ctr"/>
              <a:r>
                <a:rPr lang="en-US" sz="2400" b="1" dirty="0" smtClean="0">
                  <a:latin typeface="+mj-lt"/>
                </a:rPr>
                <a:t>Jenna Williams, Ryan </a:t>
              </a:r>
              <a:r>
                <a:rPr lang="en-US" sz="2400" b="1" dirty="0" err="1" smtClean="0">
                  <a:latin typeface="+mj-lt"/>
                </a:rPr>
                <a:t>Howerton</a:t>
              </a:r>
              <a:r>
                <a:rPr lang="en-US" sz="2400" b="1" dirty="0" smtClean="0">
                  <a:latin typeface="+mj-lt"/>
                </a:rPr>
                <a:t>, </a:t>
              </a:r>
            </a:p>
            <a:p>
              <a:pPr algn="ctr"/>
              <a:r>
                <a:rPr lang="en-US" sz="2400" b="1" dirty="0" smtClean="0">
                  <a:latin typeface="+mj-lt"/>
                </a:rPr>
                <a:t>Cody </a:t>
              </a:r>
              <a:r>
                <a:rPr lang="en-US" sz="2400" b="1" dirty="0" err="1" smtClean="0">
                  <a:latin typeface="+mj-lt"/>
                </a:rPr>
                <a:t>O’Dale</a:t>
              </a:r>
              <a:r>
                <a:rPr lang="en-US" sz="2400" b="1" dirty="0" smtClean="0">
                  <a:latin typeface="+mj-lt"/>
                </a:rPr>
                <a:t>, </a:t>
              </a:r>
              <a:r>
                <a:rPr lang="en-US" sz="2400" b="1" dirty="0" err="1" smtClean="0">
                  <a:latin typeface="+mj-lt"/>
                </a:rPr>
                <a:t>Kshitiz</a:t>
              </a:r>
              <a:r>
                <a:rPr lang="en-US" sz="2400" b="1" dirty="0" smtClean="0">
                  <a:latin typeface="+mj-lt"/>
                </a:rPr>
                <a:t> </a:t>
              </a:r>
              <a:r>
                <a:rPr lang="en-US" sz="2400" b="1" dirty="0" err="1" smtClean="0">
                  <a:latin typeface="+mj-lt"/>
                </a:rPr>
                <a:t>Shretha</a:t>
              </a:r>
              <a:r>
                <a:rPr lang="en-US" sz="2400" b="1" dirty="0" smtClean="0">
                  <a:latin typeface="+mj-lt"/>
                </a:rPr>
                <a:t> </a:t>
              </a:r>
              <a:endParaRPr lang="en-US" sz="2400" b="1" dirty="0">
                <a:latin typeface="+mj-lt"/>
              </a:endParaRPr>
            </a:p>
          </p:txBody>
        </p:sp>
      </p:gr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98519" y="19429143"/>
            <a:ext cx="4450285" cy="5759192"/>
          </a:xfrm>
          <a:prstGeom prst="rect">
            <a:avLst/>
          </a:prstGeom>
        </p:spPr>
      </p:pic>
      <p:sp>
        <p:nvSpPr>
          <p:cNvPr id="84" name="Flowchart: Terminator 83"/>
          <p:cNvSpPr/>
          <p:nvPr/>
        </p:nvSpPr>
        <p:spPr>
          <a:xfrm>
            <a:off x="13833557" y="16375621"/>
            <a:ext cx="3452728" cy="1334948"/>
          </a:xfrm>
          <a:prstGeom prst="flowChartTermina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tx2">
                    <a:lumMod val="50000"/>
                  </a:schemeClr>
                </a:solidFill>
              </a:rPr>
              <a:t>Classified Juniper Extraction </a:t>
            </a:r>
          </a:p>
        </p:txBody>
      </p:sp>
      <p:cxnSp>
        <p:nvCxnSpPr>
          <p:cNvPr id="87" name="Straight Arrow Connector 86"/>
          <p:cNvCxnSpPr>
            <a:stCxn id="84" idx="0"/>
            <a:endCxn id="125" idx="4"/>
          </p:cNvCxnSpPr>
          <p:nvPr/>
        </p:nvCxnSpPr>
        <p:spPr>
          <a:xfrm flipV="1">
            <a:off x="15559921" y="16082702"/>
            <a:ext cx="7915" cy="29291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8227775" y="19711941"/>
            <a:ext cx="0" cy="14379634"/>
          </a:xfrm>
          <a:prstGeom prst="line">
            <a:avLst/>
          </a:prstGeom>
          <a:ln>
            <a:solidFill>
              <a:schemeClr val="tx1">
                <a:lumMod val="40000"/>
                <a:lumOff val="60000"/>
              </a:schemeClr>
            </a:solidFill>
          </a:ln>
          <a:effectLst/>
        </p:spPr>
        <p:style>
          <a:lnRef idx="1">
            <a:schemeClr val="dk1"/>
          </a:lnRef>
          <a:fillRef idx="0">
            <a:schemeClr val="dk1"/>
          </a:fillRef>
          <a:effectRef idx="0">
            <a:schemeClr val="dk1"/>
          </a:effectRef>
          <a:fontRef idx="minor">
            <a:schemeClr val="tx1"/>
          </a:fontRef>
        </p:style>
      </p:cxnSp>
      <p:sp>
        <p:nvSpPr>
          <p:cNvPr id="251" name="Rectangle 250"/>
          <p:cNvSpPr/>
          <p:nvPr/>
        </p:nvSpPr>
        <p:spPr>
          <a:xfrm rot="837353">
            <a:off x="25150243" y="11892940"/>
            <a:ext cx="486873" cy="587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219146" y="13787071"/>
            <a:ext cx="2860298" cy="2763390"/>
          </a:xfrm>
          <a:prstGeom prst="rect">
            <a:avLst/>
          </a:prstGeom>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173427" y="14186455"/>
            <a:ext cx="2356244" cy="1925754"/>
          </a:xfrm>
          <a:prstGeom prst="rect">
            <a:avLst/>
          </a:prstGeom>
        </p:spPr>
      </p:pic>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675134" y="13573640"/>
            <a:ext cx="2087160" cy="2912315"/>
          </a:xfrm>
          <a:prstGeom prst="rect">
            <a:avLst/>
          </a:prstGeom>
        </p:spPr>
      </p:pic>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1863</TotalTime>
  <Words>807</Words>
  <Application>Microsoft Office PowerPoint</Application>
  <PresentationFormat>Custom</PresentationFormat>
  <Paragraphs>68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Century Gothic</vt:lpstr>
      <vt:lpstr>Garamond</vt:lpstr>
      <vt:lpstr>Questrial</vt:lpstr>
      <vt:lpstr>Webdings</vt:lpstr>
      <vt:lpstr>Wingdings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Fenn, Teresa E. (LARC-E3)[SSAI DEVELOP]</cp:lastModifiedBy>
  <cp:revision>125</cp:revision>
  <dcterms:created xsi:type="dcterms:W3CDTF">2015-06-02T14:58:58Z</dcterms:created>
  <dcterms:modified xsi:type="dcterms:W3CDTF">2016-04-07T14:36:33Z</dcterms:modified>
</cp:coreProperties>
</file>