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handoutMasterIdLst>
    <p:handoutMasterId r:id="rId7"/>
  </p:handoutMasterIdLst>
  <p:sldIdLst>
    <p:sldId id="291"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51EC39-AA0E-920B-A24F-982ED270DD43}" name="Truman Anarella" initials="TA" userId="S::truman.anarella@ama-inc.com::88d10cce-80d1-4ef8-a162-c0aa0c0d2fbe" providerId="AD"/>
  <p188:author id="{EE2D433D-E8C7-3D45-24B0-8BA54B0AB354}" name="Marisa J. Smedsrud" initials="MS" userId="S::marisa.j.smedsrud@ama-inc.com::3a879f23-f3e8-46be-913f-43ff3a167cac" providerId="AD"/>
  <p188:author id="{3AD5FDA5-A3AE-20A2-B877-4C54542CFC70}" name="Alec J. Wallen" initials="AW" userId="S::alec.j.wallen@ama-inc.com::72d5f557-ac25-4b5a-8b7a-0a53baec7551" providerId="AD"/>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F59"/>
    <a:srgbClr val="C13E2D"/>
    <a:srgbClr val="9E3E6E"/>
    <a:srgbClr val="BF0000"/>
    <a:srgbClr val="CA2C2C"/>
    <a:srgbClr val="A8602A"/>
    <a:srgbClr val="D1A03B"/>
    <a:srgbClr val="B88035"/>
    <a:srgbClr val="E6CB3B"/>
    <a:srgbClr val="4447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2" d="100"/>
          <a:sy n="42" d="100"/>
        </p:scale>
        <p:origin x="216" y="-179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9/6/2024</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61DB3-DD25-4C00-A9A8-4442B2C215F8}" type="datetimeFigureOut">
              <a:rPr lang="en-US" smtClean="0"/>
              <a:t>9/6/2024</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278AE-5FD8-42EA-BE75-6A373D076E0F}" type="slidenum">
              <a:rPr lang="en-US" smtClean="0"/>
              <a:t>‹#›</a:t>
            </a:fld>
            <a:endParaRPr lang="en-US"/>
          </a:p>
        </p:txBody>
      </p:sp>
    </p:spTree>
    <p:extLst>
      <p:ext uri="{BB962C8B-B14F-4D97-AF65-F5344CB8AC3E}">
        <p14:creationId xmlns:p14="http://schemas.microsoft.com/office/powerpoint/2010/main" val="3183847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5278AE-5FD8-42EA-BE75-6A373D076E0F}" type="slidenum">
              <a:rPr lang="en-US" smtClean="0"/>
              <a:t>1</a:t>
            </a:fld>
            <a:endParaRPr lang="en-US"/>
          </a:p>
        </p:txBody>
      </p:sp>
    </p:spTree>
    <p:extLst>
      <p:ext uri="{BB962C8B-B14F-4D97-AF65-F5344CB8AC3E}">
        <p14:creationId xmlns:p14="http://schemas.microsoft.com/office/powerpoint/2010/main" val="841198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Blank - Agriculture &amp; Food Security">
    <p:spTree>
      <p:nvGrpSpPr>
        <p:cNvPr id="1" name=""/>
        <p:cNvGrpSpPr/>
        <p:nvPr/>
      </p:nvGrpSpPr>
      <p:grpSpPr>
        <a:xfrm>
          <a:off x="0" y="0"/>
          <a:ext cx="0" cy="0"/>
          <a:chOff x="0" y="0"/>
          <a:chExt cx="0" cy="0"/>
        </a:xfrm>
      </p:grpSpPr>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8" name="Text Placeholder 7">
            <a:extLst>
              <a:ext uri="{FF2B5EF4-FFF2-40B4-BE49-F238E27FC236}">
                <a16:creationId xmlns:a16="http://schemas.microsoft.com/office/drawing/2014/main" id="{7F79F074-C7B5-64C6-5271-738CF499002D}"/>
              </a:ext>
            </a:extLst>
          </p:cNvPr>
          <p:cNvSpPr>
            <a:spLocks noGrp="1"/>
          </p:cNvSpPr>
          <p:nvPr>
            <p:ph type="body" sz="quarter" idx="10" hasCustomPrompt="1"/>
          </p:nvPr>
        </p:nvSpPr>
        <p:spPr>
          <a:xfrm>
            <a:off x="951596" y="898525"/>
            <a:ext cx="21756004" cy="1600992"/>
          </a:xfrm>
        </p:spPr>
        <p:txBody>
          <a:bodyPr>
            <a:normAutofit/>
          </a:bodyPr>
          <a:lstStyle>
            <a:lvl1pPr marL="0" indent="0">
              <a:buNone/>
              <a:defRPr sz="7200" b="1">
                <a:solidFill>
                  <a:srgbClr val="C13E2D"/>
                </a:solidFill>
              </a:defRPr>
            </a:lvl1pPr>
          </a:lstStyle>
          <a:p>
            <a:pPr lvl="0"/>
            <a:r>
              <a:rPr lang="en-US"/>
              <a:t>Study Area Wildland Fires</a:t>
            </a:r>
          </a:p>
        </p:txBody>
      </p:sp>
      <p:sp>
        <p:nvSpPr>
          <p:cNvPr id="4" name="Text Placeholder 7">
            <a:extLst>
              <a:ext uri="{FF2B5EF4-FFF2-40B4-BE49-F238E27FC236}">
                <a16:creationId xmlns:a16="http://schemas.microsoft.com/office/drawing/2014/main" id="{27F60BA9-A152-D388-AB29-2A57FEEB1541}"/>
              </a:ext>
            </a:extLst>
          </p:cNvPr>
          <p:cNvSpPr>
            <a:spLocks noGrp="1"/>
          </p:cNvSpPr>
          <p:nvPr>
            <p:ph type="body" sz="quarter" idx="13" hasCustomPrompt="1"/>
          </p:nvPr>
        </p:nvSpPr>
        <p:spPr>
          <a:xfrm>
            <a:off x="951596" y="2707984"/>
            <a:ext cx="21756004" cy="1175082"/>
          </a:xfrm>
        </p:spPr>
        <p:txBody>
          <a:bodyPr>
            <a:normAutofit/>
          </a:bodyPr>
          <a:lstStyle>
            <a:lvl1pPr marL="0" indent="0">
              <a:spcBef>
                <a:spcPts val="0"/>
              </a:spcBef>
              <a:buNone/>
              <a:defRPr sz="5000" b="0">
                <a:solidFill>
                  <a:schemeClr val="tx1">
                    <a:lumMod val="75000"/>
                    <a:lumOff val="25000"/>
                  </a:schemeClr>
                </a:solidFill>
              </a:defRPr>
            </a:lvl1pPr>
          </a:lstStyle>
          <a:p>
            <a:pPr lvl="0"/>
            <a:r>
              <a:rPr lang="en-US"/>
              <a:t>Project Subtitle</a:t>
            </a:r>
          </a:p>
        </p:txBody>
      </p:sp>
      <p:cxnSp>
        <p:nvCxnSpPr>
          <p:cNvPr id="6" name="Straight Connector 5">
            <a:extLst>
              <a:ext uri="{FF2B5EF4-FFF2-40B4-BE49-F238E27FC236}">
                <a16:creationId xmlns:a16="http://schemas.microsoft.com/office/drawing/2014/main" id="{0F8DD8F2-4045-28D7-0AA0-C0F75C99C7E8}"/>
              </a:ext>
            </a:extLst>
          </p:cNvPr>
          <p:cNvCxnSpPr>
            <a:cxnSpLocks/>
          </p:cNvCxnSpPr>
          <p:nvPr userDrawn="1"/>
        </p:nvCxnSpPr>
        <p:spPr>
          <a:xfrm>
            <a:off x="1059543" y="4648200"/>
            <a:ext cx="25258032" cy="0"/>
          </a:xfrm>
          <a:prstGeom prst="line">
            <a:avLst/>
          </a:prstGeom>
          <a:ln w="330200" cap="sq" cmpd="sng">
            <a:solidFill>
              <a:srgbClr val="C13E2D"/>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9" name="Hexagon 8">
            <a:extLst>
              <a:ext uri="{FF2B5EF4-FFF2-40B4-BE49-F238E27FC236}">
                <a16:creationId xmlns:a16="http://schemas.microsoft.com/office/drawing/2014/main" id="{C66F3DFE-0DAF-AA09-1A97-68C9B68ED465}"/>
              </a:ext>
            </a:extLst>
          </p:cNvPr>
          <p:cNvSpPr/>
          <p:nvPr userDrawn="1"/>
        </p:nvSpPr>
        <p:spPr>
          <a:xfrm>
            <a:off x="884686" y="33668190"/>
            <a:ext cx="25644767" cy="945113"/>
          </a:xfrm>
          <a:prstGeom prst="hexagon">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hidden="1">
            <a:extLst>
              <a:ext uri="{FF2B5EF4-FFF2-40B4-BE49-F238E27FC236}">
                <a16:creationId xmlns:a16="http://schemas.microsoft.com/office/drawing/2014/main" id="{3DC00D21-FFD6-CB04-269E-C73ECA759D76}"/>
              </a:ext>
            </a:extLst>
          </p:cNvPr>
          <p:cNvSpPr/>
          <p:nvPr userDrawn="1"/>
        </p:nvSpPr>
        <p:spPr>
          <a:xfrm>
            <a:off x="893617" y="33423594"/>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grpSp>
        <p:nvGrpSpPr>
          <p:cNvPr id="15" name="Group 14">
            <a:extLst>
              <a:ext uri="{FF2B5EF4-FFF2-40B4-BE49-F238E27FC236}">
                <a16:creationId xmlns:a16="http://schemas.microsoft.com/office/drawing/2014/main" id="{4530CF01-49A4-BF69-0C5D-FF9BF5B7778E}"/>
              </a:ext>
            </a:extLst>
          </p:cNvPr>
          <p:cNvGrpSpPr/>
          <p:nvPr userDrawn="1"/>
        </p:nvGrpSpPr>
        <p:grpSpPr>
          <a:xfrm>
            <a:off x="1851897" y="33082292"/>
            <a:ext cx="1981493" cy="1981493"/>
            <a:chOff x="-7071360" y="11654120"/>
            <a:chExt cx="3202416" cy="3202416"/>
          </a:xfrm>
        </p:grpSpPr>
        <p:sp>
          <p:nvSpPr>
            <p:cNvPr id="16" name="Oval 15">
              <a:extLst>
                <a:ext uri="{FF2B5EF4-FFF2-40B4-BE49-F238E27FC236}">
                  <a16:creationId xmlns:a16="http://schemas.microsoft.com/office/drawing/2014/main" id="{63EAB6C9-C70C-7C6E-66FB-0BED3C9582FD}"/>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text, sign, device, meter&#10;&#10;Description automatically generated">
              <a:extLst>
                <a:ext uri="{FF2B5EF4-FFF2-40B4-BE49-F238E27FC236}">
                  <a16:creationId xmlns:a16="http://schemas.microsoft.com/office/drawing/2014/main" id="{5D487FCE-714F-F48E-D8F6-48B7B4B6D1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21" name="Text Placeholder 7">
            <a:extLst>
              <a:ext uri="{FF2B5EF4-FFF2-40B4-BE49-F238E27FC236}">
                <a16:creationId xmlns:a16="http://schemas.microsoft.com/office/drawing/2014/main" id="{F76C439C-C0A8-C234-7165-1A7FA058E919}"/>
              </a:ext>
            </a:extLst>
          </p:cNvPr>
          <p:cNvSpPr>
            <a:spLocks noGrp="1"/>
          </p:cNvSpPr>
          <p:nvPr>
            <p:ph type="body" sz="quarter" idx="12" hasCustomPrompt="1"/>
          </p:nvPr>
        </p:nvSpPr>
        <p:spPr>
          <a:xfrm>
            <a:off x="4410670" y="33665608"/>
            <a:ext cx="19035483" cy="942709"/>
          </a:xfrm>
        </p:spPr>
        <p:txBody>
          <a:bodyPr anchor="ctr">
            <a:normAutofit/>
          </a:bodyPr>
          <a:lstStyle>
            <a:lvl1pPr marL="0" indent="0" algn="l">
              <a:buNone/>
              <a:defRPr sz="4000" b="1">
                <a:solidFill>
                  <a:schemeClr val="bg1"/>
                </a:solidFill>
              </a:defRPr>
            </a:lvl1pPr>
          </a:lstStyle>
          <a:p>
            <a:pPr lvl="0"/>
            <a:r>
              <a:rPr lang="en-US"/>
              <a:t>Node Location | Term &amp; Year</a:t>
            </a:r>
          </a:p>
        </p:txBody>
      </p:sp>
      <p:grpSp>
        <p:nvGrpSpPr>
          <p:cNvPr id="22" name="Group 21">
            <a:extLst>
              <a:ext uri="{FF2B5EF4-FFF2-40B4-BE49-F238E27FC236}">
                <a16:creationId xmlns:a16="http://schemas.microsoft.com/office/drawing/2014/main" id="{F56F95B2-1EC4-4EB7-AB96-63E2A4361ED7}"/>
              </a:ext>
            </a:extLst>
          </p:cNvPr>
          <p:cNvGrpSpPr/>
          <p:nvPr userDrawn="1"/>
        </p:nvGrpSpPr>
        <p:grpSpPr>
          <a:xfrm>
            <a:off x="23728070" y="33082292"/>
            <a:ext cx="1981493" cy="1981493"/>
            <a:chOff x="759974" y="33259274"/>
            <a:chExt cx="2630926" cy="2630926"/>
          </a:xfrm>
        </p:grpSpPr>
        <p:sp>
          <p:nvSpPr>
            <p:cNvPr id="23" name="Oval 22">
              <a:extLst>
                <a:ext uri="{FF2B5EF4-FFF2-40B4-BE49-F238E27FC236}">
                  <a16:creationId xmlns:a16="http://schemas.microsoft.com/office/drawing/2014/main" id="{151646B3-7721-CB59-44B2-9A201BF10D52}"/>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9FBA27B-F15D-FBE8-5620-883E867DB71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77627" y="33477629"/>
              <a:ext cx="2195621" cy="2194216"/>
            </a:xfrm>
            <a:prstGeom prst="rect">
              <a:avLst/>
            </a:prstGeom>
          </p:spPr>
        </p:pic>
      </p:grpSp>
      <p:sp>
        <p:nvSpPr>
          <p:cNvPr id="2" name="Rectangle 1">
            <a:extLst>
              <a:ext uri="{FF2B5EF4-FFF2-40B4-BE49-F238E27FC236}">
                <a16:creationId xmlns:a16="http://schemas.microsoft.com/office/drawing/2014/main" id="{96C34DEA-62FF-BCCE-8A6F-B5BE4B7BB5DB}"/>
              </a:ext>
            </a:extLst>
          </p:cNvPr>
          <p:cNvSpPr/>
          <p:nvPr userDrawn="1"/>
        </p:nvSpPr>
        <p:spPr>
          <a:xfrm>
            <a:off x="893617" y="34655263"/>
            <a:ext cx="25644767"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tx1">
                    <a:lumMod val="75000"/>
                    <a:lumOff val="25000"/>
                  </a:schemeClr>
                </a:solidFill>
              </a:rPr>
              <a:t>This material is based upon work supported by NASA through contract 80LARC23FA024</a:t>
            </a:r>
            <a:r>
              <a:rPr lang="en-US" sz="800">
                <a:solidFill>
                  <a:schemeClr val="tx1">
                    <a:lumMod val="75000"/>
                    <a:lumOff val="25000"/>
                  </a:schemeClr>
                </a:solidFill>
              </a:rPr>
              <a:t>.</a:t>
            </a:r>
            <a:r>
              <a:rPr lang="en-US" sz="700" i="1">
                <a:solidFill>
                  <a:schemeClr val="tx1">
                    <a:lumMod val="75000"/>
                    <a:lumOff val="25000"/>
                  </a:schemeClr>
                </a:solidFill>
              </a:rPr>
              <a:t>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3823684701"/>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680" userDrawn="1">
          <p15:clr>
            <a:srgbClr val="FBAE40"/>
          </p15:clr>
        </p15:guide>
        <p15:guide id="4" orient="horz" pos="22608" userDrawn="1">
          <p15:clr>
            <a:srgbClr val="FBAE40"/>
          </p15:clr>
        </p15:guide>
        <p15:guide id="11" orient="horz" pos="2928">
          <p15:clr>
            <a:srgbClr val="FBAE40"/>
          </p15:clr>
        </p15:guide>
        <p15:guide id="12" pos="14304" userDrawn="1">
          <p15:clr>
            <a:srgbClr val="FBAE40"/>
          </p15:clr>
        </p15:guide>
        <p15:guide id="13" orient="horz" pos="20592" userDrawn="1">
          <p15:clr>
            <a:srgbClr val="FBAE40"/>
          </p15:clr>
        </p15:guide>
        <p15:guide id="14" orient="horz" pos="3312" userDrawn="1">
          <p15:clr>
            <a:srgbClr val="FBAE40"/>
          </p15:clr>
        </p15:guide>
        <p15:guide id="15" pos="2760" userDrawn="1">
          <p15:clr>
            <a:srgbClr val="FBAE40"/>
          </p15:clr>
        </p15:guide>
        <p15:guide id="16" orient="horz" pos="168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9/6/2024</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sv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 Type="http://schemas.openxmlformats.org/officeDocument/2006/relationships/notesSlide" Target="../notesSlides/notesSlide1.xml"/><Relationship Id="rId16" Type="http://schemas.openxmlformats.org/officeDocument/2006/relationships/image" Target="../media/image17.jpe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jpe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jpeg"/><Relationship Id="rId22"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6" name="Picture 1245" descr="A map of a mountain range&#10;&#10;Description automatically generated">
            <a:extLst>
              <a:ext uri="{FF2B5EF4-FFF2-40B4-BE49-F238E27FC236}">
                <a16:creationId xmlns:a16="http://schemas.microsoft.com/office/drawing/2014/main" id="{FA861C5E-5C23-71CE-D724-9BEC0119D3FC}"/>
              </a:ext>
            </a:extLst>
          </p:cNvPr>
          <p:cNvPicPr>
            <a:picLocks noChangeAspect="1"/>
          </p:cNvPicPr>
          <p:nvPr/>
        </p:nvPicPr>
        <p:blipFill>
          <a:blip r:embed="rId3"/>
          <a:stretch>
            <a:fillRect/>
          </a:stretch>
        </p:blipFill>
        <p:spPr>
          <a:xfrm>
            <a:off x="16849616" y="12515213"/>
            <a:ext cx="4015589" cy="4111172"/>
          </a:xfrm>
          <a:prstGeom prst="rect">
            <a:avLst/>
          </a:prstGeom>
        </p:spPr>
      </p:pic>
      <p:sp>
        <p:nvSpPr>
          <p:cNvPr id="36" name="Text Placeholder 35">
            <a:extLst>
              <a:ext uri="{FF2B5EF4-FFF2-40B4-BE49-F238E27FC236}">
                <a16:creationId xmlns:a16="http://schemas.microsoft.com/office/drawing/2014/main" id="{0C3A8BC1-E2F6-AED2-A2A7-74DC7484FFE1}"/>
              </a:ext>
            </a:extLst>
          </p:cNvPr>
          <p:cNvSpPr>
            <a:spLocks noGrp="1"/>
          </p:cNvSpPr>
          <p:nvPr>
            <p:ph type="body" sz="quarter" idx="10"/>
          </p:nvPr>
        </p:nvSpPr>
        <p:spPr/>
        <p:txBody>
          <a:bodyPr anchor="ctr">
            <a:normAutofit/>
          </a:bodyPr>
          <a:lstStyle/>
          <a:p>
            <a:r>
              <a:rPr lang="en-US" dirty="0"/>
              <a:t>Intermountain West Wildland Fires</a:t>
            </a:r>
          </a:p>
        </p:txBody>
      </p:sp>
      <p:sp>
        <p:nvSpPr>
          <p:cNvPr id="38" name="Text Placeholder 37">
            <a:extLst>
              <a:ext uri="{FF2B5EF4-FFF2-40B4-BE49-F238E27FC236}">
                <a16:creationId xmlns:a16="http://schemas.microsoft.com/office/drawing/2014/main" id="{91D77EDF-C52A-A96E-A732-CF5B0206ABA7}"/>
              </a:ext>
            </a:extLst>
          </p:cNvPr>
          <p:cNvSpPr>
            <a:spLocks noGrp="1"/>
          </p:cNvSpPr>
          <p:nvPr>
            <p:ph type="body" sz="quarter" idx="13"/>
          </p:nvPr>
        </p:nvSpPr>
        <p:spPr>
          <a:xfrm>
            <a:off x="932427" y="2731333"/>
            <a:ext cx="21632504" cy="1477325"/>
          </a:xfrm>
        </p:spPr>
        <p:txBody>
          <a:bodyPr>
            <a:noAutofit/>
          </a:bodyPr>
          <a:lstStyle/>
          <a:p>
            <a:r>
              <a:rPr lang="en-US" sz="4800" dirty="0"/>
              <a:t>Mapping Tree Mortality and Burn Patches using NASA Earth Observations to Determine Fire Risk and Inform Fire Management Practices</a:t>
            </a:r>
          </a:p>
        </p:txBody>
      </p:sp>
      <p:sp>
        <p:nvSpPr>
          <p:cNvPr id="37" name="Text Placeholder 36">
            <a:extLst>
              <a:ext uri="{FF2B5EF4-FFF2-40B4-BE49-F238E27FC236}">
                <a16:creationId xmlns:a16="http://schemas.microsoft.com/office/drawing/2014/main" id="{B208CB02-294A-6C2F-766B-2FC12AA7A368}"/>
              </a:ext>
            </a:extLst>
          </p:cNvPr>
          <p:cNvSpPr>
            <a:spLocks noGrp="1"/>
          </p:cNvSpPr>
          <p:nvPr>
            <p:ph type="body" sz="quarter" idx="12"/>
          </p:nvPr>
        </p:nvSpPr>
        <p:spPr>
          <a:xfrm>
            <a:off x="4076504" y="33688704"/>
            <a:ext cx="19035483" cy="942709"/>
          </a:xfrm>
        </p:spPr>
        <p:txBody>
          <a:bodyPr/>
          <a:lstStyle/>
          <a:p>
            <a:r>
              <a:rPr lang="en-US" dirty="0"/>
              <a:t>Pop-Up Project| Spring 2024</a:t>
            </a:r>
          </a:p>
        </p:txBody>
      </p:sp>
      <p:sp>
        <p:nvSpPr>
          <p:cNvPr id="6" name="TextBox 5">
            <a:extLst>
              <a:ext uri="{FF2B5EF4-FFF2-40B4-BE49-F238E27FC236}">
                <a16:creationId xmlns:a16="http://schemas.microsoft.com/office/drawing/2014/main" id="{AC85576F-308E-47E6-82D4-B98D4F77AB30}"/>
              </a:ext>
            </a:extLst>
          </p:cNvPr>
          <p:cNvSpPr txBox="1"/>
          <p:nvPr/>
        </p:nvSpPr>
        <p:spPr>
          <a:xfrm>
            <a:off x="925205" y="5276361"/>
            <a:ext cx="8455901" cy="769441"/>
          </a:xfrm>
          <a:prstGeom prst="rect">
            <a:avLst/>
          </a:prstGeom>
          <a:noFill/>
        </p:spPr>
        <p:txBody>
          <a:bodyPr wrap="square" rtlCol="0">
            <a:spAutoFit/>
          </a:bodyPr>
          <a:lstStyle/>
          <a:p>
            <a:r>
              <a:rPr lang="en-US" sz="4400" b="1" dirty="0">
                <a:solidFill>
                  <a:srgbClr val="C13E2D"/>
                </a:solidFill>
                <a:latin typeface="Century Gothic" panose="020B0502020202020204" pitchFamily="34" charset="0"/>
              </a:rPr>
              <a:t>Project Synopsis</a:t>
            </a:r>
          </a:p>
        </p:txBody>
      </p:sp>
      <p:sp>
        <p:nvSpPr>
          <p:cNvPr id="8" name="TextBox 7">
            <a:extLst>
              <a:ext uri="{FF2B5EF4-FFF2-40B4-BE49-F238E27FC236}">
                <a16:creationId xmlns:a16="http://schemas.microsoft.com/office/drawing/2014/main" id="{B16735CE-DBE5-1D03-5CFA-70984C8D7632}"/>
              </a:ext>
            </a:extLst>
          </p:cNvPr>
          <p:cNvSpPr txBox="1"/>
          <p:nvPr/>
        </p:nvSpPr>
        <p:spPr>
          <a:xfrm>
            <a:off x="925205" y="8993679"/>
            <a:ext cx="8256908" cy="769441"/>
          </a:xfrm>
          <a:prstGeom prst="rect">
            <a:avLst/>
          </a:prstGeom>
          <a:noFill/>
        </p:spPr>
        <p:txBody>
          <a:bodyPr wrap="square" rtlCol="0">
            <a:spAutoFit/>
          </a:bodyPr>
          <a:lstStyle/>
          <a:p>
            <a:r>
              <a:rPr lang="en-US" sz="4400" b="1" dirty="0">
                <a:solidFill>
                  <a:srgbClr val="C13E2D"/>
                </a:solidFill>
                <a:latin typeface="Century Gothic" panose="020B0502020202020204" pitchFamily="34" charset="0"/>
              </a:rPr>
              <a:t>Objectives</a:t>
            </a:r>
          </a:p>
        </p:txBody>
      </p:sp>
      <p:sp>
        <p:nvSpPr>
          <p:cNvPr id="10" name="TextBox 9">
            <a:extLst>
              <a:ext uri="{FF2B5EF4-FFF2-40B4-BE49-F238E27FC236}">
                <a16:creationId xmlns:a16="http://schemas.microsoft.com/office/drawing/2014/main" id="{B7E89E02-9B19-071E-D188-366BC3FB347B}"/>
              </a:ext>
            </a:extLst>
          </p:cNvPr>
          <p:cNvSpPr txBox="1"/>
          <p:nvPr/>
        </p:nvSpPr>
        <p:spPr>
          <a:xfrm>
            <a:off x="925205" y="11524292"/>
            <a:ext cx="8451941" cy="769441"/>
          </a:xfrm>
          <a:prstGeom prst="rect">
            <a:avLst/>
          </a:prstGeom>
          <a:noFill/>
        </p:spPr>
        <p:txBody>
          <a:bodyPr wrap="square" rtlCol="0">
            <a:spAutoFit/>
          </a:bodyPr>
          <a:lstStyle/>
          <a:p>
            <a:r>
              <a:rPr lang="en-US" sz="4400" b="1" dirty="0">
                <a:solidFill>
                  <a:srgbClr val="C13E2D"/>
                </a:solidFill>
                <a:latin typeface="Century Gothic" panose="020B0502020202020204" pitchFamily="34" charset="0"/>
              </a:rPr>
              <a:t>Methodology</a:t>
            </a:r>
          </a:p>
        </p:txBody>
      </p:sp>
      <p:sp>
        <p:nvSpPr>
          <p:cNvPr id="12" name="TextBox 11">
            <a:extLst>
              <a:ext uri="{FF2B5EF4-FFF2-40B4-BE49-F238E27FC236}">
                <a16:creationId xmlns:a16="http://schemas.microsoft.com/office/drawing/2014/main" id="{1BB73315-A654-CB52-F7DD-27CAB3785659}"/>
              </a:ext>
            </a:extLst>
          </p:cNvPr>
          <p:cNvSpPr txBox="1"/>
          <p:nvPr/>
        </p:nvSpPr>
        <p:spPr>
          <a:xfrm>
            <a:off x="15763408" y="5229020"/>
            <a:ext cx="8102574" cy="769441"/>
          </a:xfrm>
          <a:prstGeom prst="rect">
            <a:avLst/>
          </a:prstGeom>
          <a:noFill/>
        </p:spPr>
        <p:txBody>
          <a:bodyPr wrap="square" rtlCol="0">
            <a:spAutoFit/>
          </a:bodyPr>
          <a:lstStyle/>
          <a:p>
            <a:r>
              <a:rPr lang="en-US" sz="4400" b="1" dirty="0">
                <a:solidFill>
                  <a:srgbClr val="C13E2D"/>
                </a:solidFill>
                <a:latin typeface="Century Gothic" panose="020B0502020202020204" pitchFamily="34" charset="0"/>
              </a:rPr>
              <a:t>Study Area</a:t>
            </a:r>
          </a:p>
        </p:txBody>
      </p:sp>
      <p:sp>
        <p:nvSpPr>
          <p:cNvPr id="14" name="TextBox 13">
            <a:extLst>
              <a:ext uri="{FF2B5EF4-FFF2-40B4-BE49-F238E27FC236}">
                <a16:creationId xmlns:a16="http://schemas.microsoft.com/office/drawing/2014/main" id="{E3314279-E5E3-0DC5-601E-B40E51101224}"/>
              </a:ext>
            </a:extLst>
          </p:cNvPr>
          <p:cNvSpPr txBox="1"/>
          <p:nvPr/>
        </p:nvSpPr>
        <p:spPr>
          <a:xfrm>
            <a:off x="925205" y="25922329"/>
            <a:ext cx="8261179" cy="769441"/>
          </a:xfrm>
          <a:prstGeom prst="rect">
            <a:avLst/>
          </a:prstGeom>
          <a:noFill/>
        </p:spPr>
        <p:txBody>
          <a:bodyPr wrap="square" rtlCol="0">
            <a:spAutoFit/>
          </a:bodyPr>
          <a:lstStyle/>
          <a:p>
            <a:r>
              <a:rPr lang="en-US" sz="4400" b="1" dirty="0">
                <a:solidFill>
                  <a:srgbClr val="C13E2D"/>
                </a:solidFill>
                <a:latin typeface="Century Gothic" panose="020B0502020202020204" pitchFamily="34" charset="0"/>
              </a:rPr>
              <a:t>Earth Observations</a:t>
            </a:r>
          </a:p>
        </p:txBody>
      </p:sp>
      <p:sp>
        <p:nvSpPr>
          <p:cNvPr id="22" name="TextBox 21">
            <a:extLst>
              <a:ext uri="{FF2B5EF4-FFF2-40B4-BE49-F238E27FC236}">
                <a16:creationId xmlns:a16="http://schemas.microsoft.com/office/drawing/2014/main" id="{713D1384-4C3F-CCA8-F8C8-FB70238BED0B}"/>
              </a:ext>
            </a:extLst>
          </p:cNvPr>
          <p:cNvSpPr txBox="1"/>
          <p:nvPr/>
        </p:nvSpPr>
        <p:spPr>
          <a:xfrm>
            <a:off x="21073689" y="29094002"/>
            <a:ext cx="5067855" cy="769441"/>
          </a:xfrm>
          <a:prstGeom prst="rect">
            <a:avLst/>
          </a:prstGeom>
          <a:noFill/>
        </p:spPr>
        <p:txBody>
          <a:bodyPr wrap="square" rtlCol="0">
            <a:spAutoFit/>
          </a:bodyPr>
          <a:lstStyle/>
          <a:p>
            <a:r>
              <a:rPr lang="en-US" sz="4400" b="1" dirty="0">
                <a:solidFill>
                  <a:srgbClr val="C13E2D"/>
                </a:solidFill>
                <a:latin typeface="Century Gothic" panose="020B0502020202020204" pitchFamily="34" charset="0"/>
              </a:rPr>
              <a:t>Project Partner</a:t>
            </a:r>
          </a:p>
        </p:txBody>
      </p:sp>
      <p:sp>
        <p:nvSpPr>
          <p:cNvPr id="23" name="TextBox 22">
            <a:extLst>
              <a:ext uri="{FF2B5EF4-FFF2-40B4-BE49-F238E27FC236}">
                <a16:creationId xmlns:a16="http://schemas.microsoft.com/office/drawing/2014/main" id="{B4A0CEBA-CFBA-B9B9-2455-DC86C59F79A6}"/>
              </a:ext>
            </a:extLst>
          </p:cNvPr>
          <p:cNvSpPr txBox="1"/>
          <p:nvPr/>
        </p:nvSpPr>
        <p:spPr>
          <a:xfrm>
            <a:off x="925205" y="29094002"/>
            <a:ext cx="8164735" cy="769441"/>
          </a:xfrm>
          <a:prstGeom prst="rect">
            <a:avLst/>
          </a:prstGeom>
          <a:noFill/>
        </p:spPr>
        <p:txBody>
          <a:bodyPr wrap="square" rtlCol="0">
            <a:spAutoFit/>
          </a:bodyPr>
          <a:lstStyle/>
          <a:p>
            <a:r>
              <a:rPr lang="en-US" sz="4400" b="1">
                <a:solidFill>
                  <a:srgbClr val="C13E2D"/>
                </a:solidFill>
                <a:latin typeface="Century Gothic" panose="020B0502020202020204" pitchFamily="34" charset="0"/>
              </a:rPr>
              <a:t>Team Members</a:t>
            </a:r>
          </a:p>
        </p:txBody>
      </p:sp>
      <p:sp>
        <p:nvSpPr>
          <p:cNvPr id="25" name="Text Placeholder 16">
            <a:extLst>
              <a:ext uri="{FF2B5EF4-FFF2-40B4-BE49-F238E27FC236}">
                <a16:creationId xmlns:a16="http://schemas.microsoft.com/office/drawing/2014/main" id="{8EB74875-4E52-B274-D84D-703C79CB843C}"/>
              </a:ext>
            </a:extLst>
          </p:cNvPr>
          <p:cNvSpPr txBox="1">
            <a:spLocks/>
          </p:cNvSpPr>
          <p:nvPr/>
        </p:nvSpPr>
        <p:spPr>
          <a:xfrm>
            <a:off x="665306" y="32158690"/>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lumOff val="25000"/>
                  </a:schemeClr>
                </a:solidFill>
                <a:latin typeface="Garamond"/>
              </a:rPr>
              <a:t>Teo Rautu</a:t>
            </a:r>
          </a:p>
          <a:p>
            <a:pPr algn="ctr">
              <a:lnSpc>
                <a:spcPct val="100000"/>
              </a:lnSpc>
              <a:spcBef>
                <a:spcPts val="0"/>
              </a:spcBef>
            </a:pPr>
            <a:endParaRPr lang="en-US" dirty="0">
              <a:solidFill>
                <a:schemeClr val="tx1">
                  <a:lumMod val="75000"/>
                  <a:lumOff val="25000"/>
                </a:schemeClr>
              </a:solidFill>
              <a:latin typeface="Garamond" panose="02020404030301010803" pitchFamily="18" charset="0"/>
            </a:endParaRPr>
          </a:p>
        </p:txBody>
      </p:sp>
      <p:sp>
        <p:nvSpPr>
          <p:cNvPr id="26" name="Text Placeholder 16">
            <a:extLst>
              <a:ext uri="{FF2B5EF4-FFF2-40B4-BE49-F238E27FC236}">
                <a16:creationId xmlns:a16="http://schemas.microsoft.com/office/drawing/2014/main" id="{F6EE2B43-E8A3-4755-A993-461B2FCE7B0B}"/>
              </a:ext>
            </a:extLst>
          </p:cNvPr>
          <p:cNvSpPr txBox="1">
            <a:spLocks/>
          </p:cNvSpPr>
          <p:nvPr/>
        </p:nvSpPr>
        <p:spPr>
          <a:xfrm>
            <a:off x="3585637" y="32158690"/>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lumOff val="25000"/>
                  </a:schemeClr>
                </a:solidFill>
                <a:latin typeface="Garamond" panose="02020404030301010803" pitchFamily="18" charset="0"/>
              </a:rPr>
              <a:t>Mark Cervantes</a:t>
            </a:r>
          </a:p>
        </p:txBody>
      </p:sp>
      <p:sp>
        <p:nvSpPr>
          <p:cNvPr id="27" name="Text Placeholder 16">
            <a:extLst>
              <a:ext uri="{FF2B5EF4-FFF2-40B4-BE49-F238E27FC236}">
                <a16:creationId xmlns:a16="http://schemas.microsoft.com/office/drawing/2014/main" id="{C9D56256-62AB-03F7-FB19-51F9FA420D17}"/>
              </a:ext>
            </a:extLst>
          </p:cNvPr>
          <p:cNvSpPr txBox="1">
            <a:spLocks/>
          </p:cNvSpPr>
          <p:nvPr/>
        </p:nvSpPr>
        <p:spPr>
          <a:xfrm>
            <a:off x="6414693" y="32158690"/>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lumOff val="25000"/>
                  </a:schemeClr>
                </a:solidFill>
                <a:latin typeface="Garamond" panose="02020404030301010803" pitchFamily="18" charset="0"/>
              </a:rPr>
              <a:t>Britt Hays</a:t>
            </a:r>
          </a:p>
        </p:txBody>
      </p:sp>
      <p:sp>
        <p:nvSpPr>
          <p:cNvPr id="2" name="Text Placeholder 16">
            <a:extLst>
              <a:ext uri="{FF2B5EF4-FFF2-40B4-BE49-F238E27FC236}">
                <a16:creationId xmlns:a16="http://schemas.microsoft.com/office/drawing/2014/main" id="{C40660A0-F14F-3A57-0B7F-235BACAF22FD}"/>
              </a:ext>
            </a:extLst>
          </p:cNvPr>
          <p:cNvSpPr txBox="1">
            <a:spLocks/>
          </p:cNvSpPr>
          <p:nvPr/>
        </p:nvSpPr>
        <p:spPr>
          <a:xfrm>
            <a:off x="925205" y="6063815"/>
            <a:ext cx="12079648" cy="257255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600" dirty="0">
                <a:solidFill>
                  <a:schemeClr val="tx1">
                    <a:lumMod val="75000"/>
                    <a:lumOff val="25000"/>
                  </a:schemeClr>
                </a:solidFill>
                <a:latin typeface="Garamond" panose="02020404030301010803" pitchFamily="18" charset="0"/>
              </a:rPr>
              <a:t>Monitoring fuel loads is a major concern for wildland fire management efforts within the intermountain west. To address this concern, we partnered with the U.S. Forest Service (USFS) to inform the agency which forested areas should be prioritized for prescribed burning and fuel reduction near human communities in the Bridger-Teton National Forest, Wyoming. We made burn maps, fuel load maps, and a tutorial document to identify forest impact trends and provide the partner with the tools to replicate project methods for expansion to other wildfire crisis strategy sites.</a:t>
            </a:r>
          </a:p>
        </p:txBody>
      </p:sp>
      <p:sp>
        <p:nvSpPr>
          <p:cNvPr id="3" name="Text Placeholder 16">
            <a:extLst>
              <a:ext uri="{FF2B5EF4-FFF2-40B4-BE49-F238E27FC236}">
                <a16:creationId xmlns:a16="http://schemas.microsoft.com/office/drawing/2014/main" id="{9E3EFA4C-8318-3845-E459-B070C2C80835}"/>
              </a:ext>
            </a:extLst>
          </p:cNvPr>
          <p:cNvSpPr txBox="1">
            <a:spLocks/>
          </p:cNvSpPr>
          <p:nvPr/>
        </p:nvSpPr>
        <p:spPr>
          <a:xfrm>
            <a:off x="925205" y="9782429"/>
            <a:ext cx="12158534" cy="1431799"/>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2600" b="1" dirty="0">
                <a:solidFill>
                  <a:srgbClr val="C13E2D"/>
                </a:solidFill>
                <a:latin typeface="Garamond" panose="02020404030301010803" pitchFamily="18" charset="0"/>
              </a:rPr>
              <a:t>Map</a:t>
            </a:r>
            <a:r>
              <a:rPr lang="en-US" sz="2600" dirty="0">
                <a:solidFill>
                  <a:schemeClr val="tx1">
                    <a:lumMod val="75000"/>
                    <a:lumOff val="25000"/>
                  </a:schemeClr>
                </a:solidFill>
                <a:latin typeface="Garamond" panose="02020404030301010803" pitchFamily="18" charset="0"/>
              </a:rPr>
              <a:t> forested areas with high fuel loading and high fire severity</a:t>
            </a:r>
            <a:endParaRPr lang="en-US" sz="2600" dirty="0">
              <a:latin typeface="Garamond" panose="02020404030301010803" pitchFamily="18" charset="0"/>
            </a:endParaRPr>
          </a:p>
          <a:p>
            <a:pPr>
              <a:lnSpc>
                <a:spcPct val="100000"/>
              </a:lnSpc>
              <a:spcBef>
                <a:spcPts val="0"/>
              </a:spcBef>
              <a:spcAft>
                <a:spcPts val="600"/>
              </a:spcAft>
              <a:buClr>
                <a:srgbClr val="C13E2D"/>
              </a:buClr>
            </a:pPr>
            <a:r>
              <a:rPr lang="en-US" sz="2600" b="1" dirty="0">
                <a:solidFill>
                  <a:srgbClr val="C13E2D"/>
                </a:solidFill>
                <a:latin typeface="Garamond" panose="02020404030301010803" pitchFamily="18" charset="0"/>
              </a:rPr>
              <a:t>Delineate</a:t>
            </a:r>
            <a:r>
              <a:rPr lang="en-US" sz="2600" b="1" dirty="0">
                <a:solidFill>
                  <a:srgbClr val="C00000"/>
                </a:solidFill>
                <a:latin typeface="Garamond" panose="02020404030301010803" pitchFamily="18" charset="0"/>
              </a:rPr>
              <a:t> </a:t>
            </a:r>
            <a:r>
              <a:rPr lang="en-US" sz="2600" dirty="0">
                <a:solidFill>
                  <a:schemeClr val="tx1">
                    <a:lumMod val="75000"/>
                    <a:lumOff val="25000"/>
                  </a:schemeClr>
                </a:solidFill>
                <a:latin typeface="Garamond" panose="02020404030301010803" pitchFamily="18" charset="0"/>
              </a:rPr>
              <a:t>priority areas for fuel reduction within Wildland Urban Interface</a:t>
            </a:r>
          </a:p>
          <a:p>
            <a:pPr>
              <a:lnSpc>
                <a:spcPct val="100000"/>
              </a:lnSpc>
              <a:spcBef>
                <a:spcPts val="0"/>
              </a:spcBef>
              <a:spcAft>
                <a:spcPts val="600"/>
              </a:spcAft>
              <a:buClr>
                <a:srgbClr val="C13E2D"/>
              </a:buClr>
            </a:pPr>
            <a:r>
              <a:rPr lang="en-US" sz="2600" b="1" dirty="0">
                <a:solidFill>
                  <a:srgbClr val="C13E2D"/>
                </a:solidFill>
                <a:latin typeface="Garamond" panose="02020404030301010803" pitchFamily="18" charset="0"/>
              </a:rPr>
              <a:t>Develop</a:t>
            </a:r>
            <a:r>
              <a:rPr lang="en-US" sz="2600" b="1" dirty="0">
                <a:solidFill>
                  <a:srgbClr val="67A478"/>
                </a:solidFill>
                <a:latin typeface="Garamond" panose="02020404030301010803" pitchFamily="18" charset="0"/>
              </a:rPr>
              <a:t> </a:t>
            </a:r>
            <a:r>
              <a:rPr lang="en-US" sz="2600" dirty="0">
                <a:solidFill>
                  <a:schemeClr val="tx1">
                    <a:lumMod val="75000"/>
                    <a:lumOff val="25000"/>
                  </a:schemeClr>
                </a:solidFill>
                <a:latin typeface="Garamond" panose="02020404030301010803" pitchFamily="18" charset="0"/>
              </a:rPr>
              <a:t>a methodology to replicate project methods to other wildfire crisis strategy sites</a:t>
            </a:r>
            <a:endParaRPr lang="en-US" sz="2600" b="1" dirty="0">
              <a:solidFill>
                <a:schemeClr val="tx1">
                  <a:lumMod val="75000"/>
                  <a:lumOff val="25000"/>
                </a:schemeClr>
              </a:solidFill>
              <a:latin typeface="Garamond" panose="02020404030301010803" pitchFamily="18" charset="0"/>
            </a:endParaRPr>
          </a:p>
        </p:txBody>
      </p:sp>
      <p:sp>
        <p:nvSpPr>
          <p:cNvPr id="40" name="Text Placeholder 16">
            <a:extLst>
              <a:ext uri="{FF2B5EF4-FFF2-40B4-BE49-F238E27FC236}">
                <a16:creationId xmlns:a16="http://schemas.microsoft.com/office/drawing/2014/main" id="{9A270DEE-F753-485E-7454-19347AFDAE15}"/>
              </a:ext>
            </a:extLst>
          </p:cNvPr>
          <p:cNvSpPr txBox="1">
            <a:spLocks/>
          </p:cNvSpPr>
          <p:nvPr/>
        </p:nvSpPr>
        <p:spPr>
          <a:xfrm>
            <a:off x="13311549" y="29765016"/>
            <a:ext cx="6926679" cy="320656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sz="2400" b="1" i="1" dirty="0">
                <a:solidFill>
                  <a:schemeClr val="tx1">
                    <a:lumMod val="75000"/>
                    <a:lumOff val="25000"/>
                  </a:schemeClr>
                </a:solidFill>
                <a:latin typeface="Garamond" panose="02020404030301010803" pitchFamily="18" charset="0"/>
                <a:ea typeface="+mn-lt"/>
                <a:cs typeface="+mn-lt"/>
              </a:rPr>
              <a:t>Science Advisors: </a:t>
            </a:r>
            <a:endParaRPr lang="en-US" sz="2400" b="1" i="1" dirty="0">
              <a:solidFill>
                <a:schemeClr val="tx1">
                  <a:lumMod val="75000"/>
                  <a:lumOff val="25000"/>
                </a:schemeClr>
              </a:solidFill>
              <a:latin typeface="Garamond" panose="02020404030301010803" pitchFamily="18" charset="0"/>
            </a:endParaRPr>
          </a:p>
          <a:p>
            <a:pPr marL="341313" indent="-341313">
              <a:lnSpc>
                <a:spcPct val="100000"/>
              </a:lnSpc>
              <a:spcBef>
                <a:spcPts val="0"/>
              </a:spcBef>
              <a:buClr>
                <a:srgbClr val="C13E2D"/>
              </a:buClr>
              <a:buFont typeface="Webdings" panose="05030102010509060703" pitchFamily="18" charset="2"/>
              <a:buChar char="4"/>
            </a:pPr>
            <a:r>
              <a:rPr lang="en-US" sz="2400" dirty="0">
                <a:solidFill>
                  <a:schemeClr val="tx1">
                    <a:lumMod val="75000"/>
                    <a:lumOff val="25000"/>
                  </a:schemeClr>
                </a:solidFill>
                <a:latin typeface="Garamond" panose="02020404030301010803" pitchFamily="18" charset="0"/>
              </a:rPr>
              <a:t>Dr. Di Yang (University of Wyoming)</a:t>
            </a:r>
            <a:endParaRPr lang="en-US" sz="2400" b="1" i="1" dirty="0">
              <a:solidFill>
                <a:schemeClr val="tx1">
                  <a:lumMod val="75000"/>
                  <a:lumOff val="25000"/>
                </a:schemeClr>
              </a:solidFill>
              <a:latin typeface="Garamond" panose="02020404030301010803" pitchFamily="18" charset="0"/>
            </a:endParaRPr>
          </a:p>
          <a:p>
            <a:pPr marL="341313" indent="-341313">
              <a:lnSpc>
                <a:spcPct val="100000"/>
              </a:lnSpc>
              <a:spcBef>
                <a:spcPts val="0"/>
              </a:spcBef>
              <a:buClr>
                <a:srgbClr val="C13E2D"/>
              </a:buClr>
              <a:buFont typeface="Webdings" panose="05030102010509060703" pitchFamily="18" charset="2"/>
              <a:buChar char="4"/>
            </a:pPr>
            <a:r>
              <a:rPr lang="en-US" sz="2400" dirty="0">
                <a:solidFill>
                  <a:schemeClr val="tx1">
                    <a:lumMod val="75000"/>
                    <a:lumOff val="25000"/>
                  </a:schemeClr>
                </a:solidFill>
                <a:latin typeface="Garamond" panose="02020404030301010803" pitchFamily="18" charset="0"/>
              </a:rPr>
              <a:t>Dr. Austin </a:t>
            </a:r>
            <a:r>
              <a:rPr lang="en-US" sz="2400" dirty="0" err="1">
                <a:solidFill>
                  <a:schemeClr val="tx1">
                    <a:lumMod val="75000"/>
                    <a:lumOff val="25000"/>
                  </a:schemeClr>
                </a:solidFill>
                <a:latin typeface="Garamond" panose="02020404030301010803" pitchFamily="18" charset="0"/>
              </a:rPr>
              <a:t>Madson</a:t>
            </a:r>
            <a:r>
              <a:rPr lang="en-US" sz="2400" dirty="0">
                <a:solidFill>
                  <a:schemeClr val="tx1">
                    <a:lumMod val="75000"/>
                    <a:lumOff val="25000"/>
                  </a:schemeClr>
                </a:solidFill>
                <a:latin typeface="Garamond" panose="02020404030301010803" pitchFamily="18" charset="0"/>
              </a:rPr>
              <a:t> (University of Wyoming)</a:t>
            </a:r>
          </a:p>
          <a:p>
            <a:pPr>
              <a:lnSpc>
                <a:spcPct val="100000"/>
              </a:lnSpc>
              <a:spcBef>
                <a:spcPts val="0"/>
              </a:spcBef>
            </a:pPr>
            <a:r>
              <a:rPr lang="en-US" sz="2400" b="1" i="1" dirty="0">
                <a:solidFill>
                  <a:schemeClr val="tx1">
                    <a:lumMod val="75000"/>
                    <a:lumOff val="25000"/>
                  </a:schemeClr>
                </a:solidFill>
                <a:latin typeface="Garamond" panose="02020404030301010803" pitchFamily="18" charset="0"/>
              </a:rPr>
              <a:t>NASA DEVELOP: </a:t>
            </a:r>
          </a:p>
          <a:p>
            <a:pPr marL="231775" indent="-231775">
              <a:lnSpc>
                <a:spcPct val="100000"/>
              </a:lnSpc>
              <a:spcBef>
                <a:spcPts val="0"/>
              </a:spcBef>
              <a:buClr>
                <a:srgbClr val="C13E2D"/>
              </a:buClr>
              <a:buFont typeface="Webdings" panose="05030102010509060703" pitchFamily="18" charset="2"/>
              <a:buChar char="4"/>
            </a:pPr>
            <a:r>
              <a:rPr lang="en-US" sz="2400" dirty="0">
                <a:solidFill>
                  <a:schemeClr val="tx1">
                    <a:lumMod val="75000"/>
                    <a:lumOff val="25000"/>
                  </a:schemeClr>
                </a:solidFill>
                <a:latin typeface="Garamond" panose="02020404030301010803" pitchFamily="18" charset="0"/>
              </a:rPr>
              <a:t>Truman </a:t>
            </a:r>
            <a:r>
              <a:rPr lang="en-US" sz="2400" dirty="0" err="1">
                <a:solidFill>
                  <a:schemeClr val="tx1">
                    <a:lumMod val="75000"/>
                    <a:lumOff val="25000"/>
                  </a:schemeClr>
                </a:solidFill>
                <a:latin typeface="Garamond" panose="02020404030301010803" pitchFamily="18" charset="0"/>
              </a:rPr>
              <a:t>Anarella</a:t>
            </a:r>
            <a:r>
              <a:rPr lang="en-US" sz="2400" dirty="0">
                <a:solidFill>
                  <a:schemeClr val="tx1">
                    <a:lumMod val="75000"/>
                    <a:lumOff val="25000"/>
                  </a:schemeClr>
                </a:solidFill>
                <a:latin typeface="Garamond" panose="02020404030301010803" pitchFamily="18" charset="0"/>
              </a:rPr>
              <a:t> (Colorado Lead)</a:t>
            </a:r>
          </a:p>
          <a:p>
            <a:pPr marL="231775" indent="-231775">
              <a:lnSpc>
                <a:spcPct val="100000"/>
              </a:lnSpc>
              <a:spcBef>
                <a:spcPts val="0"/>
              </a:spcBef>
              <a:buClr>
                <a:srgbClr val="C13E2D"/>
              </a:buClr>
              <a:buFont typeface="Webdings" panose="05030102010509060703" pitchFamily="18" charset="2"/>
              <a:buChar char="4"/>
            </a:pPr>
            <a:r>
              <a:rPr lang="en-US" sz="2400" dirty="0">
                <a:solidFill>
                  <a:schemeClr val="tx1">
                    <a:lumMod val="75000"/>
                    <a:lumOff val="25000"/>
                  </a:schemeClr>
                </a:solidFill>
                <a:latin typeface="Garamond" panose="02020404030301010803" pitchFamily="18" charset="0"/>
              </a:rPr>
              <a:t>Marisa </a:t>
            </a:r>
            <a:r>
              <a:rPr lang="en-US" sz="2400" dirty="0" err="1">
                <a:solidFill>
                  <a:schemeClr val="tx1">
                    <a:lumMod val="75000"/>
                    <a:lumOff val="25000"/>
                  </a:schemeClr>
                </a:solidFill>
                <a:latin typeface="Garamond" panose="02020404030301010803" pitchFamily="18" charset="0"/>
              </a:rPr>
              <a:t>Smedsrud</a:t>
            </a:r>
            <a:r>
              <a:rPr lang="en-US" sz="2400" dirty="0">
                <a:solidFill>
                  <a:schemeClr val="tx1">
                    <a:lumMod val="75000"/>
                    <a:lumOff val="25000"/>
                  </a:schemeClr>
                </a:solidFill>
                <a:latin typeface="Garamond" panose="02020404030301010803" pitchFamily="18" charset="0"/>
              </a:rPr>
              <a:t> (Project Coordination Fellow)</a:t>
            </a:r>
          </a:p>
          <a:p>
            <a:pPr marL="231775" indent="-231775">
              <a:lnSpc>
                <a:spcPct val="100000"/>
              </a:lnSpc>
              <a:spcBef>
                <a:spcPts val="0"/>
              </a:spcBef>
              <a:buClr>
                <a:srgbClr val="C13E2D"/>
              </a:buClr>
              <a:buFont typeface="Webdings" panose="05030102010509060703" pitchFamily="18" charset="2"/>
              <a:buChar char="4"/>
            </a:pPr>
            <a:r>
              <a:rPr lang="en-US" sz="2400" dirty="0">
                <a:solidFill>
                  <a:schemeClr val="tx1">
                    <a:lumMod val="75000"/>
                    <a:lumOff val="25000"/>
                  </a:schemeClr>
                </a:solidFill>
                <a:latin typeface="Garamond" panose="02020404030301010803" pitchFamily="18" charset="0"/>
              </a:rPr>
              <a:t>Dr. Kenton Ross (Lead Science Advisor)</a:t>
            </a:r>
          </a:p>
          <a:p>
            <a:pPr marL="231775" indent="-231775">
              <a:lnSpc>
                <a:spcPct val="100000"/>
              </a:lnSpc>
              <a:spcBef>
                <a:spcPts val="0"/>
              </a:spcBef>
              <a:buClr>
                <a:srgbClr val="C13E2D"/>
              </a:buClr>
              <a:buFont typeface="Webdings" panose="05030102010509060703" pitchFamily="18" charset="2"/>
              <a:buChar char="4"/>
            </a:pPr>
            <a:r>
              <a:rPr lang="en-US" sz="2400" dirty="0">
                <a:solidFill>
                  <a:schemeClr val="tx1">
                    <a:lumMod val="75000"/>
                    <a:lumOff val="25000"/>
                  </a:schemeClr>
                </a:solidFill>
                <a:latin typeface="Garamond" panose="02020404030301010803" pitchFamily="18" charset="0"/>
              </a:rPr>
              <a:t>Dr. Xia Cai (Lead Science Advisor)</a:t>
            </a:r>
            <a:endParaRPr lang="en-US" dirty="0">
              <a:solidFill>
                <a:schemeClr val="tx1">
                  <a:lumMod val="75000"/>
                  <a:lumOff val="25000"/>
                </a:schemeClr>
              </a:solidFill>
              <a:latin typeface="Garamond" panose="02020404030301010803" pitchFamily="18" charset="0"/>
            </a:endParaRPr>
          </a:p>
          <a:p>
            <a:pPr marL="457200">
              <a:lnSpc>
                <a:spcPct val="100000"/>
              </a:lnSpc>
              <a:spcBef>
                <a:spcPts val="1000"/>
              </a:spcBef>
            </a:pPr>
            <a:endParaRPr lang="en-US" sz="2400" dirty="0">
              <a:solidFill>
                <a:schemeClr val="tx1">
                  <a:lumMod val="75000"/>
                  <a:lumOff val="25000"/>
                </a:schemeClr>
              </a:solidFill>
              <a:latin typeface="Garamond" panose="02020404030301010803" pitchFamily="18" charset="0"/>
            </a:endParaRPr>
          </a:p>
          <a:p>
            <a:endParaRPr lang="en-US" sz="2400" dirty="0">
              <a:solidFill>
                <a:schemeClr val="tx1">
                  <a:lumMod val="75000"/>
                  <a:lumOff val="25000"/>
                </a:schemeClr>
              </a:solidFill>
              <a:latin typeface="Garamond" panose="02020404030301010803" pitchFamily="18" charset="0"/>
            </a:endParaRPr>
          </a:p>
        </p:txBody>
      </p:sp>
      <p:pic>
        <p:nvPicPr>
          <p:cNvPr id="1032" name="Picture 8" descr="U.S. Forest Service Logo">
            <a:extLst>
              <a:ext uri="{FF2B5EF4-FFF2-40B4-BE49-F238E27FC236}">
                <a16:creationId xmlns:a16="http://schemas.microsoft.com/office/drawing/2014/main" id="{C52C29F5-A08E-2211-7195-51D44BD8A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5792" y="30092299"/>
            <a:ext cx="1811154" cy="2010381"/>
          </a:xfrm>
          <a:prstGeom prst="rect">
            <a:avLst/>
          </a:prstGeom>
          <a:noFill/>
          <a:extLst>
            <a:ext uri="{909E8E84-426E-40DD-AFC4-6F175D3DCCD1}">
              <a14:hiddenFill xmlns:a14="http://schemas.microsoft.com/office/drawing/2010/main">
                <a:solidFill>
                  <a:srgbClr val="FFFFFF"/>
                </a:solidFill>
              </a14:hiddenFill>
            </a:ext>
          </a:extLst>
        </p:spPr>
      </p:pic>
      <p:sp>
        <p:nvSpPr>
          <p:cNvPr id="49" name="Text Placeholder 16">
            <a:extLst>
              <a:ext uri="{FF2B5EF4-FFF2-40B4-BE49-F238E27FC236}">
                <a16:creationId xmlns:a16="http://schemas.microsoft.com/office/drawing/2014/main" id="{3E11C853-DC71-108B-9B86-B5C06A260A4A}"/>
              </a:ext>
            </a:extLst>
          </p:cNvPr>
          <p:cNvSpPr txBox="1">
            <a:spLocks/>
          </p:cNvSpPr>
          <p:nvPr/>
        </p:nvSpPr>
        <p:spPr>
          <a:xfrm>
            <a:off x="23083536" y="30616577"/>
            <a:ext cx="3998958" cy="942709"/>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dirty="0">
                <a:solidFill>
                  <a:schemeClr val="tx1">
                    <a:lumMod val="75000"/>
                    <a:lumOff val="25000"/>
                  </a:schemeClr>
                </a:solidFill>
                <a:latin typeface="Garamond" panose="02020404030301010803" pitchFamily="18" charset="0"/>
              </a:rPr>
              <a:t>USDA, US Forest Service</a:t>
            </a:r>
          </a:p>
          <a:p>
            <a:pPr>
              <a:lnSpc>
                <a:spcPct val="100000"/>
              </a:lnSpc>
              <a:spcBef>
                <a:spcPts val="0"/>
              </a:spcBef>
            </a:pPr>
            <a:r>
              <a:rPr lang="en-US" dirty="0">
                <a:solidFill>
                  <a:schemeClr val="tx1">
                    <a:lumMod val="75000"/>
                    <a:lumOff val="25000"/>
                  </a:schemeClr>
                </a:solidFill>
                <a:latin typeface="Garamond" panose="02020404030301010803" pitchFamily="18" charset="0"/>
              </a:rPr>
              <a:t>Region 4</a:t>
            </a:r>
          </a:p>
        </p:txBody>
      </p:sp>
      <p:sp>
        <p:nvSpPr>
          <p:cNvPr id="28" name="Text Placeholder 16">
            <a:extLst>
              <a:ext uri="{FF2B5EF4-FFF2-40B4-BE49-F238E27FC236}">
                <a16:creationId xmlns:a16="http://schemas.microsoft.com/office/drawing/2014/main" id="{562DE67C-886B-AF4E-B5E4-CF736AF0F777}"/>
              </a:ext>
            </a:extLst>
          </p:cNvPr>
          <p:cNvSpPr txBox="1">
            <a:spLocks/>
          </p:cNvSpPr>
          <p:nvPr/>
        </p:nvSpPr>
        <p:spPr>
          <a:xfrm>
            <a:off x="9455091" y="32158690"/>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lumOff val="25000"/>
                  </a:schemeClr>
                </a:solidFill>
                <a:latin typeface="Garamond" panose="02020404030301010803" pitchFamily="18" charset="0"/>
              </a:rPr>
              <a:t>Alec Wallen</a:t>
            </a:r>
          </a:p>
        </p:txBody>
      </p:sp>
      <p:pic>
        <p:nvPicPr>
          <p:cNvPr id="29" name="Picture 28">
            <a:extLst>
              <a:ext uri="{FF2B5EF4-FFF2-40B4-BE49-F238E27FC236}">
                <a16:creationId xmlns:a16="http://schemas.microsoft.com/office/drawing/2014/main" id="{2A3DB938-9584-BD3D-626C-5FEBF808638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64213" y="30108643"/>
            <a:ext cx="2103120" cy="2083075"/>
          </a:xfrm>
          <a:prstGeom prst="rect">
            <a:avLst/>
          </a:prstGeom>
        </p:spPr>
      </p:pic>
      <p:pic>
        <p:nvPicPr>
          <p:cNvPr id="30" name="Picture 29">
            <a:extLst>
              <a:ext uri="{FF2B5EF4-FFF2-40B4-BE49-F238E27FC236}">
                <a16:creationId xmlns:a16="http://schemas.microsoft.com/office/drawing/2014/main" id="{924788AD-AD65-6880-C748-7354BAD5E13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49871" y="30108643"/>
            <a:ext cx="2103120" cy="2083075"/>
          </a:xfrm>
          <a:prstGeom prst="rect">
            <a:avLst/>
          </a:prstGeom>
        </p:spPr>
      </p:pic>
      <p:pic>
        <p:nvPicPr>
          <p:cNvPr id="31" name="Picture 30">
            <a:extLst>
              <a:ext uri="{FF2B5EF4-FFF2-40B4-BE49-F238E27FC236}">
                <a16:creationId xmlns:a16="http://schemas.microsoft.com/office/drawing/2014/main" id="{7742306A-F9EF-3EB8-5FB1-E8751A2332B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970202" y="30108643"/>
            <a:ext cx="2103120" cy="2083075"/>
          </a:xfrm>
          <a:prstGeom prst="rect">
            <a:avLst/>
          </a:prstGeom>
        </p:spPr>
      </p:pic>
      <p:pic>
        <p:nvPicPr>
          <p:cNvPr id="32" name="Picture 31">
            <a:extLst>
              <a:ext uri="{FF2B5EF4-FFF2-40B4-BE49-F238E27FC236}">
                <a16:creationId xmlns:a16="http://schemas.microsoft.com/office/drawing/2014/main" id="{DCE1E9A4-4187-5189-350F-EAB0452ED8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904611" y="30108643"/>
            <a:ext cx="2103120" cy="2083075"/>
          </a:xfrm>
          <a:prstGeom prst="rect">
            <a:avLst/>
          </a:prstGeom>
        </p:spPr>
      </p:pic>
      <p:pic>
        <p:nvPicPr>
          <p:cNvPr id="34" name="Picture 33" descr="A person in a blue shirt&#10;&#10;Description automatically generated">
            <a:extLst>
              <a:ext uri="{FF2B5EF4-FFF2-40B4-BE49-F238E27FC236}">
                <a16:creationId xmlns:a16="http://schemas.microsoft.com/office/drawing/2014/main" id="{15997714-BB40-4557-5571-753F3AA3105B}"/>
              </a:ext>
            </a:extLst>
          </p:cNvPr>
          <p:cNvPicPr>
            <a:picLocks noChangeAspect="1"/>
          </p:cNvPicPr>
          <p:nvPr/>
        </p:nvPicPr>
        <p:blipFill rotWithShape="1">
          <a:blip r:embed="rId6"/>
          <a:srcRect b="7042"/>
          <a:stretch/>
        </p:blipFill>
        <p:spPr>
          <a:xfrm>
            <a:off x="10133211" y="30328796"/>
            <a:ext cx="1645920" cy="1642769"/>
          </a:xfrm>
          <a:prstGeom prst="flowChartConnector">
            <a:avLst/>
          </a:prstGeom>
        </p:spPr>
      </p:pic>
      <p:sp>
        <p:nvSpPr>
          <p:cNvPr id="1034" name="Rectangle 1033">
            <a:extLst>
              <a:ext uri="{FF2B5EF4-FFF2-40B4-BE49-F238E27FC236}">
                <a16:creationId xmlns:a16="http://schemas.microsoft.com/office/drawing/2014/main" id="{061F0BBA-0476-D2E4-EE8A-80905B006ABD}"/>
              </a:ext>
            </a:extLst>
          </p:cNvPr>
          <p:cNvSpPr/>
          <p:nvPr/>
        </p:nvSpPr>
        <p:spPr>
          <a:xfrm>
            <a:off x="17312883" y="6144423"/>
            <a:ext cx="2837131" cy="383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B774890-6BF2-86BF-29FB-0AE3C9180D15}"/>
              </a:ext>
            </a:extLst>
          </p:cNvPr>
          <p:cNvSpPr txBox="1"/>
          <p:nvPr/>
        </p:nvSpPr>
        <p:spPr>
          <a:xfrm>
            <a:off x="13311549" y="25111553"/>
            <a:ext cx="8130436" cy="799626"/>
          </a:xfrm>
          <a:prstGeom prst="rect">
            <a:avLst/>
          </a:prstGeom>
          <a:noFill/>
        </p:spPr>
        <p:txBody>
          <a:bodyPr wrap="square" rtlCol="0">
            <a:spAutoFit/>
          </a:bodyPr>
          <a:lstStyle/>
          <a:p>
            <a:r>
              <a:rPr lang="en-US" sz="4400" b="1" dirty="0">
                <a:solidFill>
                  <a:srgbClr val="C13E2D"/>
                </a:solidFill>
                <a:latin typeface="Century Gothic" panose="020B0502020202020204" pitchFamily="34" charset="0"/>
              </a:rPr>
              <a:t>Conclusions</a:t>
            </a:r>
          </a:p>
        </p:txBody>
      </p:sp>
      <p:sp>
        <p:nvSpPr>
          <p:cNvPr id="58" name="Rectangle 57">
            <a:extLst>
              <a:ext uri="{FF2B5EF4-FFF2-40B4-BE49-F238E27FC236}">
                <a16:creationId xmlns:a16="http://schemas.microsoft.com/office/drawing/2014/main" id="{40D15710-8AAF-F786-5324-0AB9CD41F256}"/>
              </a:ext>
            </a:extLst>
          </p:cNvPr>
          <p:cNvSpPr/>
          <p:nvPr/>
        </p:nvSpPr>
        <p:spPr>
          <a:xfrm>
            <a:off x="17312883" y="11243594"/>
            <a:ext cx="3680604" cy="3833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nvGrpSpPr>
          <p:cNvPr id="1344" name="Group 1343">
            <a:extLst>
              <a:ext uri="{FF2B5EF4-FFF2-40B4-BE49-F238E27FC236}">
                <a16:creationId xmlns:a16="http://schemas.microsoft.com/office/drawing/2014/main" id="{9BD76374-36F9-A7C7-E15A-A2D59E4CEED6}"/>
              </a:ext>
            </a:extLst>
          </p:cNvPr>
          <p:cNvGrpSpPr/>
          <p:nvPr/>
        </p:nvGrpSpPr>
        <p:grpSpPr>
          <a:xfrm>
            <a:off x="12788544" y="13218240"/>
            <a:ext cx="824301" cy="1054341"/>
            <a:chOff x="11887562" y="12623975"/>
            <a:chExt cx="824301" cy="1054341"/>
          </a:xfrm>
        </p:grpSpPr>
        <p:sp>
          <p:nvSpPr>
            <p:cNvPr id="59" name="Rectangle: Rounded Corners 58">
              <a:extLst>
                <a:ext uri="{FF2B5EF4-FFF2-40B4-BE49-F238E27FC236}">
                  <a16:creationId xmlns:a16="http://schemas.microsoft.com/office/drawing/2014/main" id="{750E5A17-7CEE-822C-181E-F94935B553DE}"/>
                </a:ext>
              </a:extLst>
            </p:cNvPr>
            <p:cNvSpPr/>
            <p:nvPr/>
          </p:nvSpPr>
          <p:spPr>
            <a:xfrm rot="5400000">
              <a:off x="11983410" y="12949863"/>
              <a:ext cx="632605" cy="82430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C8F48A66-5601-4833-0857-ECCC8E82F0CA}"/>
                </a:ext>
              </a:extLst>
            </p:cNvPr>
            <p:cNvSpPr/>
            <p:nvPr/>
          </p:nvSpPr>
          <p:spPr>
            <a:xfrm rot="5400000">
              <a:off x="11954655" y="12729409"/>
              <a:ext cx="728452" cy="51758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8" name="Rectangle: Rounded Corners 1347">
            <a:extLst>
              <a:ext uri="{FF2B5EF4-FFF2-40B4-BE49-F238E27FC236}">
                <a16:creationId xmlns:a16="http://schemas.microsoft.com/office/drawing/2014/main" id="{B6C5C558-61C9-DEBA-B4F4-B8AF139B6626}"/>
              </a:ext>
            </a:extLst>
          </p:cNvPr>
          <p:cNvSpPr/>
          <p:nvPr/>
        </p:nvSpPr>
        <p:spPr>
          <a:xfrm rot="10620000">
            <a:off x="15107131" y="13370641"/>
            <a:ext cx="632605" cy="82430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4" name="Rectangle: Rounded Corners 1353">
            <a:extLst>
              <a:ext uri="{FF2B5EF4-FFF2-40B4-BE49-F238E27FC236}">
                <a16:creationId xmlns:a16="http://schemas.microsoft.com/office/drawing/2014/main" id="{781C6003-A34E-BE49-D939-9BF9B2483C48}"/>
              </a:ext>
            </a:extLst>
          </p:cNvPr>
          <p:cNvSpPr/>
          <p:nvPr/>
        </p:nvSpPr>
        <p:spPr>
          <a:xfrm rot="10620000">
            <a:off x="15609796" y="13609601"/>
            <a:ext cx="287549" cy="78596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6" name="Group 1075">
            <a:extLst>
              <a:ext uri="{FF2B5EF4-FFF2-40B4-BE49-F238E27FC236}">
                <a16:creationId xmlns:a16="http://schemas.microsoft.com/office/drawing/2014/main" id="{36A5B510-4C5E-4360-E025-970B9589EE66}"/>
              </a:ext>
            </a:extLst>
          </p:cNvPr>
          <p:cNvGrpSpPr/>
          <p:nvPr/>
        </p:nvGrpSpPr>
        <p:grpSpPr>
          <a:xfrm>
            <a:off x="4463725" y="27257345"/>
            <a:ext cx="6893296" cy="1538883"/>
            <a:chOff x="3409190" y="23624205"/>
            <a:chExt cx="7004016" cy="1538883"/>
          </a:xfrm>
        </p:grpSpPr>
        <p:sp>
          <p:nvSpPr>
            <p:cNvPr id="47" name="Text Placeholder 5">
              <a:extLst>
                <a:ext uri="{FF2B5EF4-FFF2-40B4-BE49-F238E27FC236}">
                  <a16:creationId xmlns:a16="http://schemas.microsoft.com/office/drawing/2014/main" id="{09B7DEA5-D47A-4555-AFE8-B51F87A0B059}"/>
                </a:ext>
              </a:extLst>
            </p:cNvPr>
            <p:cNvSpPr txBox="1">
              <a:spLocks/>
            </p:cNvSpPr>
            <p:nvPr/>
          </p:nvSpPr>
          <p:spPr>
            <a:xfrm>
              <a:off x="3409190" y="23662546"/>
              <a:ext cx="2180355" cy="532502"/>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ysClr val="windowText" lastClr="000000"/>
                  </a:solidFill>
                  <a:latin typeface="Garamond"/>
                </a:defRPr>
              </a:lvl1pPr>
              <a:lvl2pPr marL="457200" algn="l" defTabSz="914400" rtl="0" eaLnBrk="1" latinLnBrk="0" hangingPunct="1">
                <a:defRPr sz="1800" kern="1200">
                  <a:solidFill>
                    <a:sysClr val="windowText" lastClr="000000"/>
                  </a:solidFill>
                  <a:latin typeface="Garamond"/>
                </a:defRPr>
              </a:lvl2pPr>
              <a:lvl3pPr marL="914400" algn="l" defTabSz="914400" rtl="0" eaLnBrk="1" latinLnBrk="0" hangingPunct="1">
                <a:defRPr sz="1800" kern="1200">
                  <a:solidFill>
                    <a:sysClr val="windowText" lastClr="000000"/>
                  </a:solidFill>
                  <a:latin typeface="Garamond"/>
                </a:defRPr>
              </a:lvl3pPr>
              <a:lvl4pPr marL="1371600" algn="l" defTabSz="914400" rtl="0" eaLnBrk="1" latinLnBrk="0" hangingPunct="1">
                <a:defRPr sz="1800" kern="1200">
                  <a:solidFill>
                    <a:sysClr val="windowText" lastClr="000000"/>
                  </a:solidFill>
                  <a:latin typeface="Garamond"/>
                </a:defRPr>
              </a:lvl4pPr>
              <a:lvl5pPr marL="1828800" algn="l" defTabSz="914400" rtl="0" eaLnBrk="1" latinLnBrk="0" hangingPunct="1">
                <a:defRPr sz="1800" kern="1200">
                  <a:solidFill>
                    <a:sysClr val="windowText" lastClr="000000"/>
                  </a:solidFill>
                  <a:latin typeface="Garamond"/>
                </a:defRPr>
              </a:lvl5pPr>
              <a:lvl6pPr marL="2286000" algn="l" defTabSz="914400" rtl="0" eaLnBrk="1" latinLnBrk="0" hangingPunct="1">
                <a:defRPr sz="1800" kern="1200">
                  <a:solidFill>
                    <a:sysClr val="windowText" lastClr="000000"/>
                  </a:solidFill>
                  <a:latin typeface="Garamond"/>
                </a:defRPr>
              </a:lvl6pPr>
              <a:lvl7pPr marL="2743200" algn="l" defTabSz="914400" rtl="0" eaLnBrk="1" latinLnBrk="0" hangingPunct="1">
                <a:defRPr sz="1800" kern="1200">
                  <a:solidFill>
                    <a:sysClr val="windowText" lastClr="000000"/>
                  </a:solidFill>
                  <a:latin typeface="Garamond"/>
                </a:defRPr>
              </a:lvl7pPr>
              <a:lvl8pPr marL="3200400" algn="l" defTabSz="914400" rtl="0" eaLnBrk="1" latinLnBrk="0" hangingPunct="1">
                <a:defRPr sz="1800" kern="1200">
                  <a:solidFill>
                    <a:sysClr val="windowText" lastClr="000000"/>
                  </a:solidFill>
                  <a:latin typeface="Garamond"/>
                </a:defRPr>
              </a:lvl8pPr>
              <a:lvl9pPr marL="3657600" algn="l" defTabSz="914400" rtl="0" eaLnBrk="1" latinLnBrk="0" hangingPunct="1">
                <a:defRPr sz="1800" kern="1200">
                  <a:solidFill>
                    <a:sysClr val="windowText" lastClr="000000"/>
                  </a:solidFill>
                  <a:latin typeface="Garamond"/>
                </a:defRPr>
              </a:lvl9pPr>
            </a:lstStyle>
            <a:p>
              <a:pPr marL="0" indent="0">
                <a:lnSpc>
                  <a:spcPct val="100000"/>
                </a:lnSpc>
                <a:spcBef>
                  <a:spcPts val="0"/>
                </a:spcBef>
                <a:spcAft>
                  <a:spcPts val="600"/>
                </a:spcAft>
                <a:buClr>
                  <a:srgbClr val="C13E2D"/>
                </a:buClr>
                <a:buNone/>
              </a:pPr>
              <a:r>
                <a:rPr lang="en-US" sz="2000" b="1" dirty="0">
                  <a:solidFill>
                    <a:sysClr val="windowText" lastClr="000000">
                      <a:lumMod val="75000"/>
                      <a:lumOff val="25000"/>
                    </a:sysClr>
                  </a:solidFill>
                  <a:latin typeface="Garamond" panose="02020404030301010803" pitchFamily="18" charset="0"/>
                  <a:ea typeface="Calibri"/>
                  <a:cs typeface="Calibri"/>
                </a:rPr>
                <a:t>Landsat 8 </a:t>
              </a:r>
              <a:r>
                <a:rPr lang="en-US" sz="2000" dirty="0">
                  <a:solidFill>
                    <a:sysClr val="windowText" lastClr="000000">
                      <a:lumMod val="75000"/>
                      <a:lumOff val="25000"/>
                    </a:sysClr>
                  </a:solidFill>
                  <a:latin typeface="Garamond" panose="02020404030301010803" pitchFamily="18" charset="0"/>
                  <a:ea typeface="Calibri"/>
                  <a:cs typeface="Calibri"/>
                </a:rPr>
                <a:t>OLI</a:t>
              </a:r>
              <a:endParaRPr lang="en-US" dirty="0">
                <a:solidFill>
                  <a:sysClr val="windowText" lastClr="000000">
                    <a:lumMod val="75000"/>
                    <a:lumOff val="25000"/>
                  </a:sysClr>
                </a:solidFill>
                <a:latin typeface="Garamond" panose="02020404030301010803" pitchFamily="18" charset="0"/>
              </a:endParaRPr>
            </a:p>
            <a:p>
              <a:pPr marL="0" indent="0">
                <a:lnSpc>
                  <a:spcPct val="100000"/>
                </a:lnSpc>
                <a:spcBef>
                  <a:spcPts val="0"/>
                </a:spcBef>
                <a:spcAft>
                  <a:spcPts val="600"/>
                </a:spcAft>
                <a:buNone/>
              </a:pPr>
              <a:r>
                <a:rPr lang="en-US" sz="1800" dirty="0">
                  <a:solidFill>
                    <a:sysClr val="windowText" lastClr="000000">
                      <a:lumMod val="75000"/>
                      <a:lumOff val="25000"/>
                    </a:sysClr>
                  </a:solidFill>
                  <a:latin typeface="Garamond" panose="02020404030301010803" pitchFamily="18" charset="0"/>
                  <a:cs typeface="Calibri"/>
                </a:rPr>
                <a:t>  </a:t>
              </a:r>
              <a:endParaRPr lang="en-US" sz="1800" dirty="0">
                <a:solidFill>
                  <a:sysClr val="windowText" lastClr="000000">
                    <a:lumMod val="75000"/>
                    <a:lumOff val="25000"/>
                  </a:sysClr>
                </a:solidFill>
                <a:latin typeface="Garamond" panose="02020404030301010803" pitchFamily="18" charset="0"/>
                <a:ea typeface="Calibri"/>
                <a:cs typeface="Calibri"/>
              </a:endParaRPr>
            </a:p>
            <a:p>
              <a:pPr marL="457200" lvl="1" indent="0">
                <a:lnSpc>
                  <a:spcPct val="100000"/>
                </a:lnSpc>
                <a:spcBef>
                  <a:spcPts val="0"/>
                </a:spcBef>
                <a:spcAft>
                  <a:spcPts val="600"/>
                </a:spcAft>
                <a:buNone/>
              </a:pPr>
              <a:endParaRPr lang="en-US" sz="1400" dirty="0">
                <a:solidFill>
                  <a:sysClr val="windowText" lastClr="000000">
                    <a:lumMod val="75000"/>
                    <a:lumOff val="25000"/>
                  </a:sysClr>
                </a:solidFill>
                <a:latin typeface="Garamond" panose="02020404030301010803" pitchFamily="18" charset="0"/>
                <a:cs typeface="Calibri"/>
              </a:endParaRPr>
            </a:p>
            <a:p>
              <a:pPr lvl="1">
                <a:lnSpc>
                  <a:spcPct val="100000"/>
                </a:lnSpc>
                <a:spcBef>
                  <a:spcPts val="0"/>
                </a:spcBef>
                <a:spcAft>
                  <a:spcPts val="600"/>
                </a:spcAft>
                <a:buFont typeface="Courier New" panose="020B0604020202020204" pitchFamily="34" charset="0"/>
                <a:buChar char="o"/>
              </a:pPr>
              <a:endParaRPr lang="en-US" sz="1400" dirty="0">
                <a:solidFill>
                  <a:sysClr val="windowText" lastClr="000000">
                    <a:lumMod val="75000"/>
                    <a:lumOff val="25000"/>
                  </a:sysClr>
                </a:solidFill>
                <a:latin typeface="Garamond" panose="02020404030301010803" pitchFamily="18" charset="0"/>
              </a:endParaRPr>
            </a:p>
            <a:p>
              <a:pPr>
                <a:lnSpc>
                  <a:spcPct val="100000"/>
                </a:lnSpc>
                <a:spcBef>
                  <a:spcPts val="0"/>
                </a:spcBef>
                <a:spcAft>
                  <a:spcPts val="600"/>
                </a:spcAft>
              </a:pPr>
              <a:endParaRPr lang="en-US" sz="1800" dirty="0">
                <a:solidFill>
                  <a:sysClr val="windowText" lastClr="000000">
                    <a:lumMod val="75000"/>
                    <a:lumOff val="25000"/>
                  </a:sysClr>
                </a:solidFill>
                <a:latin typeface="Garamond" panose="02020404030301010803" pitchFamily="18" charset="0"/>
              </a:endParaRPr>
            </a:p>
          </p:txBody>
        </p:sp>
        <p:sp>
          <p:nvSpPr>
            <p:cNvPr id="48" name="TextBox 3">
              <a:extLst>
                <a:ext uri="{FF2B5EF4-FFF2-40B4-BE49-F238E27FC236}">
                  <a16:creationId xmlns:a16="http://schemas.microsoft.com/office/drawing/2014/main" id="{46BC9793-ECC3-0145-4AA3-DEC038A948D1}"/>
                </a:ext>
              </a:extLst>
            </p:cNvPr>
            <p:cNvSpPr txBox="1"/>
            <p:nvPr/>
          </p:nvSpPr>
          <p:spPr>
            <a:xfrm>
              <a:off x="7969811" y="23624205"/>
              <a:ext cx="2443395" cy="153888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ysClr val="windowText" lastClr="000000"/>
                  </a:solidFill>
                  <a:latin typeface="Garamond"/>
                </a:defRPr>
              </a:lvl1pPr>
              <a:lvl2pPr marL="457200" algn="l" defTabSz="914400" rtl="0" eaLnBrk="1" latinLnBrk="0" hangingPunct="1">
                <a:defRPr sz="1800" kern="1200">
                  <a:solidFill>
                    <a:sysClr val="windowText" lastClr="000000"/>
                  </a:solidFill>
                  <a:latin typeface="Garamond"/>
                </a:defRPr>
              </a:lvl2pPr>
              <a:lvl3pPr marL="914400" algn="l" defTabSz="914400" rtl="0" eaLnBrk="1" latinLnBrk="0" hangingPunct="1">
                <a:defRPr sz="1800" kern="1200">
                  <a:solidFill>
                    <a:sysClr val="windowText" lastClr="000000"/>
                  </a:solidFill>
                  <a:latin typeface="Garamond"/>
                </a:defRPr>
              </a:lvl3pPr>
              <a:lvl4pPr marL="1371600" algn="l" defTabSz="914400" rtl="0" eaLnBrk="1" latinLnBrk="0" hangingPunct="1">
                <a:defRPr sz="1800" kern="1200">
                  <a:solidFill>
                    <a:sysClr val="windowText" lastClr="000000"/>
                  </a:solidFill>
                  <a:latin typeface="Garamond"/>
                </a:defRPr>
              </a:lvl4pPr>
              <a:lvl5pPr marL="1828800" algn="l" defTabSz="914400" rtl="0" eaLnBrk="1" latinLnBrk="0" hangingPunct="1">
                <a:defRPr sz="1800" kern="1200">
                  <a:solidFill>
                    <a:sysClr val="windowText" lastClr="000000"/>
                  </a:solidFill>
                  <a:latin typeface="Garamond"/>
                </a:defRPr>
              </a:lvl5pPr>
              <a:lvl6pPr marL="2286000" algn="l" defTabSz="914400" rtl="0" eaLnBrk="1" latinLnBrk="0" hangingPunct="1">
                <a:defRPr sz="1800" kern="1200">
                  <a:solidFill>
                    <a:sysClr val="windowText" lastClr="000000"/>
                  </a:solidFill>
                  <a:latin typeface="Garamond"/>
                </a:defRPr>
              </a:lvl6pPr>
              <a:lvl7pPr marL="2743200" algn="l" defTabSz="914400" rtl="0" eaLnBrk="1" latinLnBrk="0" hangingPunct="1">
                <a:defRPr sz="1800" kern="1200">
                  <a:solidFill>
                    <a:sysClr val="windowText" lastClr="000000"/>
                  </a:solidFill>
                  <a:latin typeface="Garamond"/>
                </a:defRPr>
              </a:lvl7pPr>
              <a:lvl8pPr marL="3200400" algn="l" defTabSz="914400" rtl="0" eaLnBrk="1" latinLnBrk="0" hangingPunct="1">
                <a:defRPr sz="1800" kern="1200">
                  <a:solidFill>
                    <a:sysClr val="windowText" lastClr="000000"/>
                  </a:solidFill>
                  <a:latin typeface="Garamond"/>
                </a:defRPr>
              </a:lvl8pPr>
              <a:lvl9pPr marL="3657600" algn="l" defTabSz="914400" rtl="0" eaLnBrk="1" latinLnBrk="0" hangingPunct="1">
                <a:defRPr sz="1800" kern="1200">
                  <a:solidFill>
                    <a:sysClr val="windowText" lastClr="000000"/>
                  </a:solidFill>
                  <a:latin typeface="Garamond"/>
                </a:defRPr>
              </a:lvl9pPr>
            </a:lstStyle>
            <a:p>
              <a:pPr algn="ctr"/>
              <a:r>
                <a:rPr lang="en-US" sz="2000" b="1" dirty="0">
                  <a:solidFill>
                    <a:schemeClr val="tx1">
                      <a:lumMod val="75000"/>
                      <a:lumOff val="25000"/>
                    </a:schemeClr>
                  </a:solidFill>
                  <a:latin typeface="Garamond" panose="02020404030301010803" pitchFamily="18" charset="0"/>
                  <a:ea typeface="Calibri" panose="020F0502020204030204"/>
                  <a:cs typeface="Calibri" panose="020F0502020204030204"/>
                </a:rPr>
                <a:t>Shuttle Radar Topography Mission</a:t>
              </a:r>
            </a:p>
            <a:p>
              <a:pPr marL="285750" indent="-285750">
                <a:buFont typeface="Arial"/>
                <a:buChar char="•"/>
              </a:pPr>
              <a:endParaRPr lang="en-US" b="1" dirty="0">
                <a:solidFill>
                  <a:sysClr val="windowText" lastClr="000000">
                    <a:lumMod val="75000"/>
                    <a:lumOff val="25000"/>
                  </a:sysClr>
                </a:solidFill>
                <a:latin typeface="Garamond" panose="02020404030301010803" pitchFamily="18" charset="0"/>
                <a:ea typeface="Calibri" panose="020F0502020204030204"/>
                <a:cs typeface="Calibri" panose="020F0502020204030204"/>
              </a:endParaRPr>
            </a:p>
            <a:p>
              <a:pPr marL="285750" indent="-285750">
                <a:buFont typeface="Arial"/>
                <a:buChar char="•"/>
              </a:pPr>
              <a:endParaRPr lang="en-US" dirty="0">
                <a:solidFill>
                  <a:sysClr val="windowText" lastClr="000000">
                    <a:lumMod val="75000"/>
                    <a:lumOff val="25000"/>
                  </a:sysClr>
                </a:solidFill>
                <a:latin typeface="Garamond" panose="02020404030301010803" pitchFamily="18" charset="0"/>
                <a:ea typeface="Calibri" panose="020F0502020204030204"/>
                <a:cs typeface="Calibri" panose="020F0502020204030204"/>
              </a:endParaRPr>
            </a:p>
            <a:p>
              <a:pPr marL="285750" indent="-285750">
                <a:buFont typeface="Arial"/>
                <a:buChar char="•"/>
              </a:pPr>
              <a:endParaRPr lang="en-US" dirty="0">
                <a:latin typeface="Garamond" panose="02020404030301010803" pitchFamily="18" charset="0"/>
                <a:ea typeface="Calibri" panose="020F0502020204030204"/>
                <a:cs typeface="Calibri" panose="020F0502020204030204"/>
              </a:endParaRPr>
            </a:p>
          </p:txBody>
        </p:sp>
      </p:grpSp>
      <p:pic>
        <p:nvPicPr>
          <p:cNvPr id="1387" name="Picture 1386" descr="A satellite with a satellite attached to it&#10;&#10;Description automatically generated">
            <a:extLst>
              <a:ext uri="{FF2B5EF4-FFF2-40B4-BE49-F238E27FC236}">
                <a16:creationId xmlns:a16="http://schemas.microsoft.com/office/drawing/2014/main" id="{1947EBEC-D0EB-0DC8-E80B-15712113C479}"/>
              </a:ext>
            </a:extLst>
          </p:cNvPr>
          <p:cNvPicPr>
            <a:picLocks noChangeAspect="1"/>
          </p:cNvPicPr>
          <p:nvPr/>
        </p:nvPicPr>
        <p:blipFill>
          <a:blip r:embed="rId7"/>
          <a:stretch>
            <a:fillRect/>
          </a:stretch>
        </p:blipFill>
        <p:spPr>
          <a:xfrm>
            <a:off x="863404" y="26728356"/>
            <a:ext cx="3931068" cy="2326255"/>
          </a:xfrm>
          <a:prstGeom prst="rect">
            <a:avLst/>
          </a:prstGeom>
        </p:spPr>
      </p:pic>
      <p:pic>
        <p:nvPicPr>
          <p:cNvPr id="5" name="Picture 4" descr="A person wearing glasses and smiling&#10;&#10;Description automatically generated">
            <a:extLst>
              <a:ext uri="{FF2B5EF4-FFF2-40B4-BE49-F238E27FC236}">
                <a16:creationId xmlns:a16="http://schemas.microsoft.com/office/drawing/2014/main" id="{08BB5DC9-C429-EA83-A2CA-6352CCC323DC}"/>
              </a:ext>
            </a:extLst>
          </p:cNvPr>
          <p:cNvPicPr>
            <a:picLocks noChangeAspect="1"/>
          </p:cNvPicPr>
          <p:nvPr/>
        </p:nvPicPr>
        <p:blipFill>
          <a:blip r:embed="rId8"/>
          <a:stretch>
            <a:fillRect/>
          </a:stretch>
        </p:blipFill>
        <p:spPr>
          <a:xfrm>
            <a:off x="7091861" y="30326268"/>
            <a:ext cx="1647825" cy="1647825"/>
          </a:xfrm>
          <a:prstGeom prst="rect">
            <a:avLst/>
          </a:prstGeom>
        </p:spPr>
      </p:pic>
      <p:pic>
        <p:nvPicPr>
          <p:cNvPr id="9" name="Picture 8" descr="A person smiling at the camera&#10;&#10;Description automatically generated">
            <a:extLst>
              <a:ext uri="{FF2B5EF4-FFF2-40B4-BE49-F238E27FC236}">
                <a16:creationId xmlns:a16="http://schemas.microsoft.com/office/drawing/2014/main" id="{3CA615B6-8657-BEFF-30A2-6F8BE8D4A791}"/>
              </a:ext>
            </a:extLst>
          </p:cNvPr>
          <p:cNvPicPr>
            <a:picLocks noChangeAspect="1"/>
          </p:cNvPicPr>
          <p:nvPr/>
        </p:nvPicPr>
        <p:blipFill>
          <a:blip r:embed="rId9"/>
          <a:stretch>
            <a:fillRect/>
          </a:stretch>
        </p:blipFill>
        <p:spPr>
          <a:xfrm>
            <a:off x="1277519" y="30326268"/>
            <a:ext cx="1647825" cy="1647825"/>
          </a:xfrm>
          <a:prstGeom prst="rect">
            <a:avLst/>
          </a:prstGeom>
        </p:spPr>
      </p:pic>
      <p:pic>
        <p:nvPicPr>
          <p:cNvPr id="24" name="Picture 23">
            <a:extLst>
              <a:ext uri="{FF2B5EF4-FFF2-40B4-BE49-F238E27FC236}">
                <a16:creationId xmlns:a16="http://schemas.microsoft.com/office/drawing/2014/main" id="{5A5C1F5C-1A60-11A2-74F2-ADABD99F5D9D}"/>
              </a:ext>
            </a:extLst>
          </p:cNvPr>
          <p:cNvPicPr>
            <a:picLocks noChangeAspect="1"/>
          </p:cNvPicPr>
          <p:nvPr/>
        </p:nvPicPr>
        <p:blipFill>
          <a:blip r:embed="rId10"/>
          <a:stretch>
            <a:fillRect/>
          </a:stretch>
        </p:blipFill>
        <p:spPr>
          <a:xfrm>
            <a:off x="4197850" y="30326268"/>
            <a:ext cx="1647825" cy="1647825"/>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9BCB4741-E87C-4413-BA5A-5D98FB40BB8E}"/>
              </a:ext>
            </a:extLst>
          </p:cNvPr>
          <p:cNvPicPr>
            <a:picLocks noChangeAspect="1"/>
          </p:cNvPicPr>
          <p:nvPr/>
        </p:nvPicPr>
        <p:blipFill>
          <a:blip r:embed="rId11"/>
          <a:stretch>
            <a:fillRect/>
          </a:stretch>
        </p:blipFill>
        <p:spPr>
          <a:xfrm>
            <a:off x="965615" y="13042096"/>
            <a:ext cx="11654897" cy="5208981"/>
          </a:xfrm>
          <a:prstGeom prst="rect">
            <a:avLst/>
          </a:prstGeom>
        </p:spPr>
      </p:pic>
      <p:grpSp>
        <p:nvGrpSpPr>
          <p:cNvPr id="1351" name="Group 1350">
            <a:extLst>
              <a:ext uri="{FF2B5EF4-FFF2-40B4-BE49-F238E27FC236}">
                <a16:creationId xmlns:a16="http://schemas.microsoft.com/office/drawing/2014/main" id="{16900668-3A0A-883C-8235-EADCD1C51AC2}"/>
              </a:ext>
            </a:extLst>
          </p:cNvPr>
          <p:cNvGrpSpPr/>
          <p:nvPr/>
        </p:nvGrpSpPr>
        <p:grpSpPr>
          <a:xfrm>
            <a:off x="19291309" y="5313014"/>
            <a:ext cx="5475435" cy="6849798"/>
            <a:chOff x="17896190" y="5121541"/>
            <a:chExt cx="5475435" cy="6849798"/>
          </a:xfrm>
        </p:grpSpPr>
        <p:sp>
          <p:nvSpPr>
            <p:cNvPr id="43" name="TextBox 42">
              <a:extLst>
                <a:ext uri="{FF2B5EF4-FFF2-40B4-BE49-F238E27FC236}">
                  <a16:creationId xmlns:a16="http://schemas.microsoft.com/office/drawing/2014/main" id="{4B19B743-D6CF-69AE-4A1D-22A852849A3E}"/>
                </a:ext>
              </a:extLst>
            </p:cNvPr>
            <p:cNvSpPr txBox="1"/>
            <p:nvPr/>
          </p:nvSpPr>
          <p:spPr>
            <a:xfrm>
              <a:off x="18069241" y="11509674"/>
              <a:ext cx="2055023"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rPr>
                <a:t>Esri, TomTom, Garmin, FAO, NOAA, USGS, EPA, USFWS, Earthstar Geographics </a:t>
              </a:r>
            </a:p>
          </p:txBody>
        </p:sp>
        <p:pic>
          <p:nvPicPr>
            <p:cNvPr id="15" name="Picture 14">
              <a:extLst>
                <a:ext uri="{FF2B5EF4-FFF2-40B4-BE49-F238E27FC236}">
                  <a16:creationId xmlns:a16="http://schemas.microsoft.com/office/drawing/2014/main" id="{F2CE6CDF-C530-69E1-BA27-117B08B24B4B}"/>
                </a:ext>
              </a:extLst>
            </p:cNvPr>
            <p:cNvPicPr>
              <a:picLocks noChangeAspect="1"/>
            </p:cNvPicPr>
            <p:nvPr/>
          </p:nvPicPr>
          <p:blipFill rotWithShape="1">
            <a:blip r:embed="rId12"/>
            <a:srcRect b="13333"/>
            <a:stretch/>
          </p:blipFill>
          <p:spPr>
            <a:xfrm>
              <a:off x="17896190" y="5121541"/>
              <a:ext cx="5475435" cy="5936838"/>
            </a:xfrm>
            <a:prstGeom prst="rect">
              <a:avLst/>
            </a:prstGeom>
          </p:spPr>
        </p:pic>
        <p:grpSp>
          <p:nvGrpSpPr>
            <p:cNvPr id="19" name="Group 18">
              <a:extLst>
                <a:ext uri="{FF2B5EF4-FFF2-40B4-BE49-F238E27FC236}">
                  <a16:creationId xmlns:a16="http://schemas.microsoft.com/office/drawing/2014/main" id="{AEDBB92C-1AE3-7D78-1C00-CB5B408500D3}"/>
                </a:ext>
              </a:extLst>
            </p:cNvPr>
            <p:cNvGrpSpPr/>
            <p:nvPr/>
          </p:nvGrpSpPr>
          <p:grpSpPr>
            <a:xfrm>
              <a:off x="20633907" y="11153636"/>
              <a:ext cx="273169" cy="431320"/>
              <a:chOff x="2863814" y="4797375"/>
              <a:chExt cx="273169" cy="431320"/>
            </a:xfrm>
          </p:grpSpPr>
          <p:sp>
            <p:nvSpPr>
              <p:cNvPr id="21" name="Arrow: Chevron 20">
                <a:extLst>
                  <a:ext uri="{FF2B5EF4-FFF2-40B4-BE49-F238E27FC236}">
                    <a16:creationId xmlns:a16="http://schemas.microsoft.com/office/drawing/2014/main" id="{B051695F-BEB5-F136-BB93-A870CE80B281}"/>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41" name="Arrow: Chevron 40">
                <a:extLst>
                  <a:ext uri="{FF2B5EF4-FFF2-40B4-BE49-F238E27FC236}">
                    <a16:creationId xmlns:a16="http://schemas.microsoft.com/office/drawing/2014/main" id="{F1548E48-35F4-EBD2-05E2-09BA1C04347F}"/>
                  </a:ext>
                </a:extLst>
              </p:cNvPr>
              <p:cNvSpPr/>
              <p:nvPr/>
            </p:nvSpPr>
            <p:spPr>
              <a:xfrm rot="16200000">
                <a:off x="2820683" y="4912392"/>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42" name="TextBox 29">
                <a:extLst>
                  <a:ext uri="{FF2B5EF4-FFF2-40B4-BE49-F238E27FC236}">
                    <a16:creationId xmlns:a16="http://schemas.microsoft.com/office/drawing/2014/main" id="{909C83B2-7267-96DF-4DB1-4D16039F4E95}"/>
                  </a:ext>
                </a:extLst>
              </p:cNvPr>
              <p:cNvSpPr txBox="1"/>
              <p:nvPr/>
            </p:nvSpPr>
            <p:spPr>
              <a:xfrm flipH="1">
                <a:off x="2884992" y="4864598"/>
                <a:ext cx="11832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solidFill>
                      <a:schemeClr val="tx1">
                        <a:lumMod val="75000"/>
                        <a:lumOff val="25000"/>
                      </a:schemeClr>
                    </a:solidFill>
                  </a:rPr>
                  <a:t>N</a:t>
                </a:r>
              </a:p>
            </p:txBody>
          </p:sp>
        </p:grpSp>
        <p:grpSp>
          <p:nvGrpSpPr>
            <p:cNvPr id="46" name="Group 45">
              <a:extLst>
                <a:ext uri="{FF2B5EF4-FFF2-40B4-BE49-F238E27FC236}">
                  <a16:creationId xmlns:a16="http://schemas.microsoft.com/office/drawing/2014/main" id="{7895B7C9-481A-E69E-1716-687913994EDE}"/>
                </a:ext>
              </a:extLst>
            </p:cNvPr>
            <p:cNvGrpSpPr/>
            <p:nvPr/>
          </p:nvGrpSpPr>
          <p:grpSpPr>
            <a:xfrm>
              <a:off x="18039260" y="11250847"/>
              <a:ext cx="2531224" cy="278608"/>
              <a:chOff x="4071965" y="4693384"/>
              <a:chExt cx="2531224" cy="278608"/>
            </a:xfrm>
          </p:grpSpPr>
          <p:sp>
            <p:nvSpPr>
              <p:cNvPr id="50" name="TextBox 72">
                <a:extLst>
                  <a:ext uri="{FF2B5EF4-FFF2-40B4-BE49-F238E27FC236}">
                    <a16:creationId xmlns:a16="http://schemas.microsoft.com/office/drawing/2014/main" id="{0032917F-EA0F-BD54-4F39-064EFA28B6F9}"/>
                  </a:ext>
                </a:extLst>
              </p:cNvPr>
              <p:cNvSpPr txBox="1"/>
              <p:nvPr/>
            </p:nvSpPr>
            <p:spPr>
              <a:xfrm>
                <a:off x="4071965" y="4693384"/>
                <a:ext cx="2531224"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a:solidFill>
                      <a:schemeClr val="tx1">
                        <a:lumMod val="75000"/>
                        <a:lumOff val="25000"/>
                      </a:schemeClr>
                    </a:solidFill>
                  </a:rPr>
                  <a:t>0        25          50      75            100 miles</a:t>
                </a:r>
              </a:p>
            </p:txBody>
          </p:sp>
          <p:grpSp>
            <p:nvGrpSpPr>
              <p:cNvPr id="51" name="Group 50">
                <a:extLst>
                  <a:ext uri="{FF2B5EF4-FFF2-40B4-BE49-F238E27FC236}">
                    <a16:creationId xmlns:a16="http://schemas.microsoft.com/office/drawing/2014/main" id="{F52E843B-1E39-F62E-1C77-910AAEF96F64}"/>
                  </a:ext>
                </a:extLst>
              </p:cNvPr>
              <p:cNvGrpSpPr/>
              <p:nvPr/>
            </p:nvGrpSpPr>
            <p:grpSpPr>
              <a:xfrm>
                <a:off x="4204295" y="4896864"/>
                <a:ext cx="1524000" cy="75128"/>
                <a:chOff x="8974428" y="6591835"/>
                <a:chExt cx="1524000" cy="75128"/>
              </a:xfrm>
            </p:grpSpPr>
            <p:sp>
              <p:nvSpPr>
                <p:cNvPr id="52" name="Rectangle 51">
                  <a:extLst>
                    <a:ext uri="{FF2B5EF4-FFF2-40B4-BE49-F238E27FC236}">
                      <a16:creationId xmlns:a16="http://schemas.microsoft.com/office/drawing/2014/main" id="{137F07E2-8489-AF04-CB52-A1D3022AF04F}"/>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54" name="Rectangle 53">
                  <a:extLst>
                    <a:ext uri="{FF2B5EF4-FFF2-40B4-BE49-F238E27FC236}">
                      <a16:creationId xmlns:a16="http://schemas.microsoft.com/office/drawing/2014/main" id="{AD45B539-8056-DDD2-44A0-39CD81D9550B}"/>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55" name="Rectangle 54">
                  <a:extLst>
                    <a:ext uri="{FF2B5EF4-FFF2-40B4-BE49-F238E27FC236}">
                      <a16:creationId xmlns:a16="http://schemas.microsoft.com/office/drawing/2014/main" id="{641E0D4F-53B7-4A52-43D3-E10A44F4D107}"/>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grpSp>
        </p:grpSp>
        <p:sp>
          <p:nvSpPr>
            <p:cNvPr id="57" name="Rectangle 56">
              <a:extLst>
                <a:ext uri="{FF2B5EF4-FFF2-40B4-BE49-F238E27FC236}">
                  <a16:creationId xmlns:a16="http://schemas.microsoft.com/office/drawing/2014/main" id="{49AE4E5B-645A-0C5E-ED16-F740D7C90757}"/>
                </a:ext>
              </a:extLst>
            </p:cNvPr>
            <p:cNvSpPr/>
            <p:nvPr/>
          </p:nvSpPr>
          <p:spPr>
            <a:xfrm>
              <a:off x="20970500" y="10206228"/>
              <a:ext cx="2233842" cy="166339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61" name="TextBox 25">
              <a:extLst>
                <a:ext uri="{FF2B5EF4-FFF2-40B4-BE49-F238E27FC236}">
                  <a16:creationId xmlns:a16="http://schemas.microsoft.com/office/drawing/2014/main" id="{ED76B4F2-1A86-4B92-13AD-22732CACEB1F}"/>
                </a:ext>
              </a:extLst>
            </p:cNvPr>
            <p:cNvSpPr txBox="1"/>
            <p:nvPr/>
          </p:nvSpPr>
          <p:spPr>
            <a:xfrm>
              <a:off x="21311717" y="10227035"/>
              <a:ext cx="175496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tx1">
                      <a:lumMod val="75000"/>
                      <a:lumOff val="25000"/>
                    </a:schemeClr>
                  </a:solidFill>
                  <a:latin typeface="Century Gothic"/>
                </a:rPr>
                <a:t>Bridger-Teton National Forest</a:t>
              </a:r>
            </a:p>
          </p:txBody>
        </p:sp>
        <p:sp>
          <p:nvSpPr>
            <p:cNvPr id="1346" name="Rectangle: Rounded Corners 1345">
              <a:extLst>
                <a:ext uri="{FF2B5EF4-FFF2-40B4-BE49-F238E27FC236}">
                  <a16:creationId xmlns:a16="http://schemas.microsoft.com/office/drawing/2014/main" id="{24C278C6-6918-F037-2174-7934EB8AE57D}"/>
                </a:ext>
              </a:extLst>
            </p:cNvPr>
            <p:cNvSpPr/>
            <p:nvPr/>
          </p:nvSpPr>
          <p:spPr>
            <a:xfrm>
              <a:off x="21125592" y="10875939"/>
              <a:ext cx="290579" cy="160846"/>
            </a:xfrm>
            <a:prstGeom prst="roundRect">
              <a:avLst/>
            </a:prstGeom>
            <a:solidFill>
              <a:srgbClr val="A015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355" name="Rectangle: Rounded Corners 1354">
              <a:extLst>
                <a:ext uri="{FF2B5EF4-FFF2-40B4-BE49-F238E27FC236}">
                  <a16:creationId xmlns:a16="http://schemas.microsoft.com/office/drawing/2014/main" id="{18FE2D98-1ED9-DBEF-7525-5B516038AED0}"/>
                </a:ext>
              </a:extLst>
            </p:cNvPr>
            <p:cNvSpPr/>
            <p:nvPr/>
          </p:nvSpPr>
          <p:spPr>
            <a:xfrm>
              <a:off x="21120240" y="11453358"/>
              <a:ext cx="290580" cy="160847"/>
            </a:xfrm>
            <a:prstGeom prst="roundRect">
              <a:avLst/>
            </a:prstGeom>
            <a:solidFill>
              <a:srgbClr val="4AA6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363" name="TextBox 28">
              <a:extLst>
                <a:ext uri="{FF2B5EF4-FFF2-40B4-BE49-F238E27FC236}">
                  <a16:creationId xmlns:a16="http://schemas.microsoft.com/office/drawing/2014/main" id="{9879D331-1E4D-0C4E-56FC-17E736C9FD1F}"/>
                </a:ext>
              </a:extLst>
            </p:cNvPr>
            <p:cNvSpPr txBox="1"/>
            <p:nvPr/>
          </p:nvSpPr>
          <p:spPr>
            <a:xfrm>
              <a:off x="21430580" y="10742596"/>
              <a:ext cx="1709685"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Wildland Fires (2018)</a:t>
              </a:r>
            </a:p>
          </p:txBody>
        </p:sp>
        <p:sp>
          <p:nvSpPr>
            <p:cNvPr id="1364" name="TextBox 29">
              <a:extLst>
                <a:ext uri="{FF2B5EF4-FFF2-40B4-BE49-F238E27FC236}">
                  <a16:creationId xmlns:a16="http://schemas.microsoft.com/office/drawing/2014/main" id="{07563255-D445-C8AF-54F2-9B98215BD2D8}"/>
                </a:ext>
              </a:extLst>
            </p:cNvPr>
            <p:cNvSpPr txBox="1"/>
            <p:nvPr/>
          </p:nvSpPr>
          <p:spPr>
            <a:xfrm>
              <a:off x="21421270" y="11355182"/>
              <a:ext cx="1709685"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U.S. Forest Service Lands</a:t>
              </a:r>
            </a:p>
          </p:txBody>
        </p:sp>
      </p:grpSp>
      <p:grpSp>
        <p:nvGrpSpPr>
          <p:cNvPr id="1401" name="Group 1400">
            <a:extLst>
              <a:ext uri="{FF2B5EF4-FFF2-40B4-BE49-F238E27FC236}">
                <a16:creationId xmlns:a16="http://schemas.microsoft.com/office/drawing/2014/main" id="{DD37F0F9-A64B-A82A-36F2-FD43E977F394}"/>
              </a:ext>
            </a:extLst>
          </p:cNvPr>
          <p:cNvGrpSpPr/>
          <p:nvPr/>
        </p:nvGrpSpPr>
        <p:grpSpPr>
          <a:xfrm>
            <a:off x="19352887" y="12627692"/>
            <a:ext cx="1829420" cy="1684667"/>
            <a:chOff x="3713744" y="1253627"/>
            <a:chExt cx="1829420" cy="1684667"/>
          </a:xfrm>
        </p:grpSpPr>
        <p:sp>
          <p:nvSpPr>
            <p:cNvPr id="1402" name="Rectangle: Rounded Corners 1401">
              <a:extLst>
                <a:ext uri="{FF2B5EF4-FFF2-40B4-BE49-F238E27FC236}">
                  <a16:creationId xmlns:a16="http://schemas.microsoft.com/office/drawing/2014/main" id="{B597E124-29AD-B54F-DEE0-C9FB9472FC26}"/>
                </a:ext>
              </a:extLst>
            </p:cNvPr>
            <p:cNvSpPr/>
            <p:nvPr/>
          </p:nvSpPr>
          <p:spPr>
            <a:xfrm>
              <a:off x="3780604" y="2434549"/>
              <a:ext cx="177263" cy="112169"/>
            </a:xfrm>
            <a:prstGeom prst="roundRect">
              <a:avLst/>
            </a:prstGeom>
            <a:solidFill>
              <a:srgbClr val="FF0000"/>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3" name="Group 1402">
              <a:extLst>
                <a:ext uri="{FF2B5EF4-FFF2-40B4-BE49-F238E27FC236}">
                  <a16:creationId xmlns:a16="http://schemas.microsoft.com/office/drawing/2014/main" id="{31D5C24C-82AD-0471-76B7-C1332DBEA533}"/>
                </a:ext>
              </a:extLst>
            </p:cNvPr>
            <p:cNvGrpSpPr/>
            <p:nvPr/>
          </p:nvGrpSpPr>
          <p:grpSpPr>
            <a:xfrm>
              <a:off x="3713744" y="1253627"/>
              <a:ext cx="1829420" cy="1684667"/>
              <a:chOff x="3713744" y="1253627"/>
              <a:chExt cx="1829420" cy="1684667"/>
            </a:xfrm>
          </p:grpSpPr>
          <p:grpSp>
            <p:nvGrpSpPr>
              <p:cNvPr id="1404" name="Group 1403">
                <a:extLst>
                  <a:ext uri="{FF2B5EF4-FFF2-40B4-BE49-F238E27FC236}">
                    <a16:creationId xmlns:a16="http://schemas.microsoft.com/office/drawing/2014/main" id="{24771F91-E79F-ACFE-34D7-0ACCA6AD7A9B}"/>
                  </a:ext>
                </a:extLst>
              </p:cNvPr>
              <p:cNvGrpSpPr/>
              <p:nvPr/>
            </p:nvGrpSpPr>
            <p:grpSpPr>
              <a:xfrm>
                <a:off x="3713744" y="1253627"/>
                <a:ext cx="1829420" cy="1684667"/>
                <a:chOff x="2857799" y="895707"/>
                <a:chExt cx="1671127" cy="1573615"/>
              </a:xfrm>
            </p:grpSpPr>
            <p:sp>
              <p:nvSpPr>
                <p:cNvPr id="1406" name="TextBox 1405">
                  <a:extLst>
                    <a:ext uri="{FF2B5EF4-FFF2-40B4-BE49-F238E27FC236}">
                      <a16:creationId xmlns:a16="http://schemas.microsoft.com/office/drawing/2014/main" id="{FDA9E721-8491-90FB-4F6F-170B3C601F35}"/>
                    </a:ext>
                  </a:extLst>
                </p:cNvPr>
                <p:cNvSpPr txBox="1"/>
                <p:nvPr/>
              </p:nvSpPr>
              <p:spPr>
                <a:xfrm>
                  <a:off x="2857799" y="895707"/>
                  <a:ext cx="1671127" cy="4887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Predicted Burn Severity</a:t>
                  </a:r>
                </a:p>
              </p:txBody>
            </p:sp>
            <p:sp>
              <p:nvSpPr>
                <p:cNvPr id="1407" name="TextBox 1406">
                  <a:extLst>
                    <a:ext uri="{FF2B5EF4-FFF2-40B4-BE49-F238E27FC236}">
                      <a16:creationId xmlns:a16="http://schemas.microsoft.com/office/drawing/2014/main" id="{12FAD179-B2E9-5FE7-0764-A7FA4861474A}"/>
                    </a:ext>
                  </a:extLst>
                </p:cNvPr>
                <p:cNvSpPr txBox="1"/>
                <p:nvPr/>
              </p:nvSpPr>
              <p:spPr>
                <a:xfrm>
                  <a:off x="3066884" y="1326556"/>
                  <a:ext cx="1418658" cy="1142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Enhanced Regrowth</a:t>
                  </a:r>
                </a:p>
                <a:p>
                  <a:r>
                    <a:rPr lang="en-US" sz="1050" dirty="0">
                      <a:solidFill>
                        <a:schemeClr val="tx1">
                          <a:lumMod val="75000"/>
                          <a:lumOff val="25000"/>
                        </a:schemeClr>
                      </a:solidFill>
                      <a:latin typeface="Century Gothic"/>
                    </a:rPr>
                    <a:t>Unburned</a:t>
                  </a:r>
                </a:p>
                <a:p>
                  <a:r>
                    <a:rPr lang="en-US" sz="1050" dirty="0">
                      <a:solidFill>
                        <a:schemeClr val="tx1">
                          <a:lumMod val="75000"/>
                          <a:lumOff val="25000"/>
                        </a:schemeClr>
                      </a:solidFill>
                      <a:latin typeface="Century Gothic"/>
                    </a:rPr>
                    <a:t>Low Severity</a:t>
                  </a:r>
                </a:p>
                <a:p>
                  <a:r>
                    <a:rPr lang="en-US" sz="1050" dirty="0">
                      <a:solidFill>
                        <a:schemeClr val="tx1">
                          <a:lumMod val="75000"/>
                          <a:lumOff val="25000"/>
                        </a:schemeClr>
                      </a:solidFill>
                      <a:latin typeface="Century Gothic"/>
                    </a:rPr>
                    <a:t>Moderate Severity</a:t>
                  </a:r>
                </a:p>
                <a:p>
                  <a:r>
                    <a:rPr lang="en-US" sz="1050" dirty="0">
                      <a:solidFill>
                        <a:schemeClr val="tx1">
                          <a:lumMod val="75000"/>
                          <a:lumOff val="25000"/>
                        </a:schemeClr>
                      </a:solidFill>
                      <a:latin typeface="Century Gothic"/>
                    </a:rPr>
                    <a:t>High Severity</a:t>
                  </a:r>
                </a:p>
                <a:p>
                  <a:r>
                    <a:rPr lang="en-US" sz="1050" dirty="0">
                      <a:solidFill>
                        <a:schemeClr val="tx1">
                          <a:lumMod val="75000"/>
                          <a:lumOff val="25000"/>
                        </a:schemeClr>
                      </a:solidFill>
                      <a:latin typeface="Century Gothic"/>
                    </a:rPr>
                    <a:t>Ridgetop Feature</a:t>
                  </a:r>
                </a:p>
                <a:p>
                  <a:r>
                    <a:rPr lang="en-US" sz="1050" dirty="0">
                      <a:solidFill>
                        <a:schemeClr val="tx1">
                          <a:lumMod val="75000"/>
                          <a:lumOff val="25000"/>
                        </a:schemeClr>
                      </a:solidFill>
                      <a:latin typeface="Century Gothic"/>
                    </a:rPr>
                    <a:t>WUI</a:t>
                  </a:r>
                </a:p>
              </p:txBody>
            </p:sp>
            <p:grpSp>
              <p:nvGrpSpPr>
                <p:cNvPr id="1024" name="Group 1023">
                  <a:extLst>
                    <a:ext uri="{FF2B5EF4-FFF2-40B4-BE49-F238E27FC236}">
                      <a16:creationId xmlns:a16="http://schemas.microsoft.com/office/drawing/2014/main" id="{C8EDC57B-6F22-7ED0-B7D1-FCB297D572D8}"/>
                    </a:ext>
                  </a:extLst>
                </p:cNvPr>
                <p:cNvGrpSpPr/>
                <p:nvPr/>
              </p:nvGrpSpPr>
              <p:grpSpPr>
                <a:xfrm>
                  <a:off x="2918874" y="1401207"/>
                  <a:ext cx="161925" cy="1001137"/>
                  <a:chOff x="3597526" y="2272010"/>
                  <a:chExt cx="161925" cy="1001137"/>
                </a:xfrm>
              </p:grpSpPr>
              <p:sp>
                <p:nvSpPr>
                  <p:cNvPr id="1025" name="Rectangle: Rounded Corners 1024">
                    <a:extLst>
                      <a:ext uri="{FF2B5EF4-FFF2-40B4-BE49-F238E27FC236}">
                        <a16:creationId xmlns:a16="http://schemas.microsoft.com/office/drawing/2014/main" id="{A0057A44-DD33-869E-709C-BED4C8990708}"/>
                      </a:ext>
                    </a:extLst>
                  </p:cNvPr>
                  <p:cNvSpPr/>
                  <p:nvPr/>
                </p:nvSpPr>
                <p:spPr>
                  <a:xfrm>
                    <a:off x="3597526" y="3168372"/>
                    <a:ext cx="161925" cy="104775"/>
                  </a:xfrm>
                  <a:prstGeom prst="roundRect">
                    <a:avLst/>
                  </a:prstGeom>
                  <a:solidFill>
                    <a:schemeClr val="bg1"/>
                  </a:solidFill>
                  <a:ln w="127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6" name="Group 1025">
                    <a:extLst>
                      <a:ext uri="{FF2B5EF4-FFF2-40B4-BE49-F238E27FC236}">
                        <a16:creationId xmlns:a16="http://schemas.microsoft.com/office/drawing/2014/main" id="{34717DDC-19E6-ED7B-9F62-3D09E2ACD592}"/>
                      </a:ext>
                    </a:extLst>
                  </p:cNvPr>
                  <p:cNvGrpSpPr/>
                  <p:nvPr/>
                </p:nvGrpSpPr>
                <p:grpSpPr>
                  <a:xfrm>
                    <a:off x="3597526" y="2272010"/>
                    <a:ext cx="161925" cy="851745"/>
                    <a:chOff x="10141498" y="3119608"/>
                    <a:chExt cx="161925" cy="851745"/>
                  </a:xfrm>
                </p:grpSpPr>
                <p:sp>
                  <p:nvSpPr>
                    <p:cNvPr id="1028" name="Rectangle: Rounded Corners 1027">
                      <a:extLst>
                        <a:ext uri="{FF2B5EF4-FFF2-40B4-BE49-F238E27FC236}">
                          <a16:creationId xmlns:a16="http://schemas.microsoft.com/office/drawing/2014/main" id="{126191B4-152D-53AB-1AB5-F437A915A90E}"/>
                        </a:ext>
                      </a:extLst>
                    </p:cNvPr>
                    <p:cNvSpPr/>
                    <p:nvPr/>
                  </p:nvSpPr>
                  <p:spPr>
                    <a:xfrm>
                      <a:off x="10141498" y="3866578"/>
                      <a:ext cx="161925" cy="104775"/>
                    </a:xfrm>
                    <a:prstGeom prst="roundRect">
                      <a:avLst/>
                    </a:prstGeom>
                    <a:solidFill>
                      <a:srgbClr val="164C93"/>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Rectangle: Rounded Corners 1029">
                      <a:extLst>
                        <a:ext uri="{FF2B5EF4-FFF2-40B4-BE49-F238E27FC236}">
                          <a16:creationId xmlns:a16="http://schemas.microsoft.com/office/drawing/2014/main" id="{55D7B1DA-B274-C6CC-467E-AABCD6941C8F}"/>
                        </a:ext>
                      </a:extLst>
                    </p:cNvPr>
                    <p:cNvSpPr/>
                    <p:nvPr/>
                  </p:nvSpPr>
                  <p:spPr>
                    <a:xfrm>
                      <a:off x="10141498" y="3567790"/>
                      <a:ext cx="161925" cy="104775"/>
                    </a:xfrm>
                    <a:prstGeom prst="roundRect">
                      <a:avLst/>
                    </a:prstGeom>
                    <a:solidFill>
                      <a:srgbClr val="FFC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Rounded Corners 1035">
                      <a:extLst>
                        <a:ext uri="{FF2B5EF4-FFF2-40B4-BE49-F238E27FC236}">
                          <a16:creationId xmlns:a16="http://schemas.microsoft.com/office/drawing/2014/main" id="{AC50306C-0049-7AC1-8884-91678D71E6B9}"/>
                        </a:ext>
                      </a:extLst>
                    </p:cNvPr>
                    <p:cNvSpPr/>
                    <p:nvPr/>
                  </p:nvSpPr>
                  <p:spPr>
                    <a:xfrm>
                      <a:off x="10141498" y="3269002"/>
                      <a:ext cx="161925" cy="104775"/>
                    </a:xfrm>
                    <a:prstGeom prst="roundRect">
                      <a:avLst/>
                    </a:prstGeom>
                    <a:solidFill>
                      <a:srgbClr val="74C803"/>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Rounded Corners 1037">
                      <a:extLst>
                        <a:ext uri="{FF2B5EF4-FFF2-40B4-BE49-F238E27FC236}">
                          <a16:creationId xmlns:a16="http://schemas.microsoft.com/office/drawing/2014/main" id="{45CC7D1A-63E9-1576-ABAB-E33C37AC313F}"/>
                        </a:ext>
                      </a:extLst>
                    </p:cNvPr>
                    <p:cNvSpPr/>
                    <p:nvPr/>
                  </p:nvSpPr>
                  <p:spPr>
                    <a:xfrm>
                      <a:off x="10141498" y="3119608"/>
                      <a:ext cx="161925" cy="104775"/>
                    </a:xfrm>
                    <a:prstGeom prst="roundRect">
                      <a:avLst/>
                    </a:prstGeom>
                    <a:solidFill>
                      <a:srgbClr val="299045"/>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405" name="Rectangle: Rounded Corners 1404">
                <a:extLst>
                  <a:ext uri="{FF2B5EF4-FFF2-40B4-BE49-F238E27FC236}">
                    <a16:creationId xmlns:a16="http://schemas.microsoft.com/office/drawing/2014/main" id="{00D2925B-1B54-B7C1-3D68-0BC7CF35360C}"/>
                  </a:ext>
                </a:extLst>
              </p:cNvPr>
              <p:cNvSpPr/>
              <p:nvPr/>
            </p:nvSpPr>
            <p:spPr>
              <a:xfrm>
                <a:off x="3780604" y="2114675"/>
                <a:ext cx="177263" cy="112169"/>
              </a:xfrm>
              <a:prstGeom prst="roundRect">
                <a:avLst/>
              </a:prstGeom>
              <a:solidFill>
                <a:srgbClr val="FFFF00"/>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65" name="Picture 1064" descr="A map of a country with green and red colors&#10;&#10;Description automatically generated">
            <a:extLst>
              <a:ext uri="{FF2B5EF4-FFF2-40B4-BE49-F238E27FC236}">
                <a16:creationId xmlns:a16="http://schemas.microsoft.com/office/drawing/2014/main" id="{8FB3D445-E82F-E265-7A97-E58620951A6A}"/>
              </a:ext>
            </a:extLst>
          </p:cNvPr>
          <p:cNvPicPr>
            <a:picLocks noChangeAspect="1"/>
          </p:cNvPicPr>
          <p:nvPr/>
        </p:nvPicPr>
        <p:blipFill rotWithShape="1">
          <a:blip r:embed="rId13"/>
          <a:srcRect l="4972" t="5748" r="3681" b="19524"/>
          <a:stretch/>
        </p:blipFill>
        <p:spPr>
          <a:xfrm>
            <a:off x="13114838" y="12493447"/>
            <a:ext cx="3655435" cy="4181224"/>
          </a:xfrm>
          <a:prstGeom prst="rect">
            <a:avLst/>
          </a:prstGeom>
        </p:spPr>
      </p:pic>
      <p:sp>
        <p:nvSpPr>
          <p:cNvPr id="1067" name="Rectangle 1066">
            <a:extLst>
              <a:ext uri="{FF2B5EF4-FFF2-40B4-BE49-F238E27FC236}">
                <a16:creationId xmlns:a16="http://schemas.microsoft.com/office/drawing/2014/main" id="{2CBA3897-CD6E-6997-3B91-61F317E1B6A0}"/>
              </a:ext>
            </a:extLst>
          </p:cNvPr>
          <p:cNvSpPr/>
          <p:nvPr/>
        </p:nvSpPr>
        <p:spPr>
          <a:xfrm>
            <a:off x="14187428" y="15700717"/>
            <a:ext cx="1509622" cy="10433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25409B6A-B1D8-019E-7E04-ACF5E632FA2F}"/>
              </a:ext>
            </a:extLst>
          </p:cNvPr>
          <p:cNvSpPr/>
          <p:nvPr/>
        </p:nvSpPr>
        <p:spPr>
          <a:xfrm>
            <a:off x="15284277" y="13416409"/>
            <a:ext cx="1000454" cy="863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E77FEE1B-ADA5-EF44-1DD5-26F0EF65C1BD}"/>
              </a:ext>
            </a:extLst>
          </p:cNvPr>
          <p:cNvSpPr/>
          <p:nvPr/>
        </p:nvSpPr>
        <p:spPr>
          <a:xfrm>
            <a:off x="13778431" y="16925845"/>
            <a:ext cx="3111244" cy="4020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nvGrpSpPr>
          <p:cNvPr id="1074" name="Group 1073">
            <a:extLst>
              <a:ext uri="{FF2B5EF4-FFF2-40B4-BE49-F238E27FC236}">
                <a16:creationId xmlns:a16="http://schemas.microsoft.com/office/drawing/2014/main" id="{33E371CA-5491-ED29-74F1-15FA339E6D83}"/>
              </a:ext>
            </a:extLst>
          </p:cNvPr>
          <p:cNvGrpSpPr/>
          <p:nvPr/>
        </p:nvGrpSpPr>
        <p:grpSpPr>
          <a:xfrm>
            <a:off x="16224116" y="16450541"/>
            <a:ext cx="273169" cy="431320"/>
            <a:chOff x="2863814" y="4797375"/>
            <a:chExt cx="273169" cy="431320"/>
          </a:xfrm>
        </p:grpSpPr>
        <p:sp>
          <p:nvSpPr>
            <p:cNvPr id="1075" name="Arrow: Chevron 1074">
              <a:extLst>
                <a:ext uri="{FF2B5EF4-FFF2-40B4-BE49-F238E27FC236}">
                  <a16:creationId xmlns:a16="http://schemas.microsoft.com/office/drawing/2014/main" id="{89E7CA34-312C-22A2-E004-CA5EBBEDBC97}"/>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77" name="Arrow: Chevron 1076">
              <a:extLst>
                <a:ext uri="{FF2B5EF4-FFF2-40B4-BE49-F238E27FC236}">
                  <a16:creationId xmlns:a16="http://schemas.microsoft.com/office/drawing/2014/main" id="{0588AA92-2431-F9F0-8F52-32FFE0AD8931}"/>
                </a:ext>
              </a:extLst>
            </p:cNvPr>
            <p:cNvSpPr/>
            <p:nvPr/>
          </p:nvSpPr>
          <p:spPr>
            <a:xfrm rot="16200000">
              <a:off x="2820683" y="4912392"/>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78" name="TextBox 1077">
              <a:extLst>
                <a:ext uri="{FF2B5EF4-FFF2-40B4-BE49-F238E27FC236}">
                  <a16:creationId xmlns:a16="http://schemas.microsoft.com/office/drawing/2014/main" id="{380AB5B2-3ED1-7E67-B6D3-F049F9FC50EF}"/>
                </a:ext>
              </a:extLst>
            </p:cNvPr>
            <p:cNvSpPr txBox="1"/>
            <p:nvPr/>
          </p:nvSpPr>
          <p:spPr>
            <a:xfrm flipH="1">
              <a:off x="2886144" y="4842710"/>
              <a:ext cx="118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rPr>
                <a:t>N</a:t>
              </a:r>
            </a:p>
          </p:txBody>
        </p:sp>
      </p:grpSp>
      <p:sp>
        <p:nvSpPr>
          <p:cNvPr id="4" name="TextBox 3">
            <a:extLst>
              <a:ext uri="{FF2B5EF4-FFF2-40B4-BE49-F238E27FC236}">
                <a16:creationId xmlns:a16="http://schemas.microsoft.com/office/drawing/2014/main" id="{8858975B-A59A-E719-2588-2C74DECC1012}"/>
              </a:ext>
            </a:extLst>
          </p:cNvPr>
          <p:cNvSpPr txBox="1"/>
          <p:nvPr/>
        </p:nvSpPr>
        <p:spPr>
          <a:xfrm>
            <a:off x="925205" y="19198185"/>
            <a:ext cx="5862913" cy="769441"/>
          </a:xfrm>
          <a:prstGeom prst="rect">
            <a:avLst/>
          </a:prstGeom>
          <a:noFill/>
        </p:spPr>
        <p:txBody>
          <a:bodyPr wrap="square" rtlCol="0">
            <a:spAutoFit/>
          </a:bodyPr>
          <a:lstStyle/>
          <a:p>
            <a:r>
              <a:rPr lang="en-US" sz="4400" b="1">
                <a:solidFill>
                  <a:srgbClr val="C13E2D"/>
                </a:solidFill>
                <a:latin typeface="Century Gothic" panose="020B0502020202020204" pitchFamily="34" charset="0"/>
              </a:rPr>
              <a:t>Modeling</a:t>
            </a:r>
          </a:p>
        </p:txBody>
      </p:sp>
      <p:grpSp>
        <p:nvGrpSpPr>
          <p:cNvPr id="1099" name="Group 1098">
            <a:extLst>
              <a:ext uri="{FF2B5EF4-FFF2-40B4-BE49-F238E27FC236}">
                <a16:creationId xmlns:a16="http://schemas.microsoft.com/office/drawing/2014/main" id="{82D83511-592E-4DC8-2D00-F27D22F27D51}"/>
              </a:ext>
            </a:extLst>
          </p:cNvPr>
          <p:cNvGrpSpPr/>
          <p:nvPr/>
        </p:nvGrpSpPr>
        <p:grpSpPr>
          <a:xfrm>
            <a:off x="15410367" y="12580968"/>
            <a:ext cx="1973194" cy="808411"/>
            <a:chOff x="2841748" y="1370480"/>
            <a:chExt cx="1973194" cy="808411"/>
          </a:xfrm>
        </p:grpSpPr>
        <p:sp>
          <p:nvSpPr>
            <p:cNvPr id="1100" name="TextBox 1099">
              <a:extLst>
                <a:ext uri="{FF2B5EF4-FFF2-40B4-BE49-F238E27FC236}">
                  <a16:creationId xmlns:a16="http://schemas.microsoft.com/office/drawing/2014/main" id="{1F20354F-B27F-517E-B847-71DAE0E88A01}"/>
                </a:ext>
              </a:extLst>
            </p:cNvPr>
            <p:cNvSpPr txBox="1"/>
            <p:nvPr/>
          </p:nvSpPr>
          <p:spPr>
            <a:xfrm>
              <a:off x="2841748" y="1370480"/>
              <a:ext cx="197319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Predicted Fuel Load</a:t>
              </a:r>
            </a:p>
          </p:txBody>
        </p:sp>
        <p:sp>
          <p:nvSpPr>
            <p:cNvPr id="1101" name="TextBox 1100">
              <a:extLst>
                <a:ext uri="{FF2B5EF4-FFF2-40B4-BE49-F238E27FC236}">
                  <a16:creationId xmlns:a16="http://schemas.microsoft.com/office/drawing/2014/main" id="{E9DE0CA4-31D6-9F9D-C66A-668E67B0C018}"/>
                </a:ext>
              </a:extLst>
            </p:cNvPr>
            <p:cNvSpPr txBox="1"/>
            <p:nvPr/>
          </p:nvSpPr>
          <p:spPr>
            <a:xfrm>
              <a:off x="3069192" y="1601810"/>
              <a:ext cx="1551325"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Low Fuel Load</a:t>
              </a:r>
            </a:p>
            <a:p>
              <a:r>
                <a:rPr lang="en-US" sz="1050" dirty="0">
                  <a:solidFill>
                    <a:schemeClr val="tx1">
                      <a:lumMod val="75000"/>
                      <a:lumOff val="25000"/>
                    </a:schemeClr>
                  </a:solidFill>
                  <a:latin typeface="Century Gothic"/>
                </a:rPr>
                <a:t>Moderate Fuel Load</a:t>
              </a:r>
            </a:p>
            <a:p>
              <a:r>
                <a:rPr lang="en-US" sz="1050" dirty="0">
                  <a:solidFill>
                    <a:schemeClr val="tx1">
                      <a:lumMod val="75000"/>
                      <a:lumOff val="25000"/>
                    </a:schemeClr>
                  </a:solidFill>
                  <a:latin typeface="Century Gothic"/>
                </a:rPr>
                <a:t>High Fuel Load</a:t>
              </a:r>
            </a:p>
          </p:txBody>
        </p:sp>
        <p:grpSp>
          <p:nvGrpSpPr>
            <p:cNvPr id="1102" name="Group 1101">
              <a:extLst>
                <a:ext uri="{FF2B5EF4-FFF2-40B4-BE49-F238E27FC236}">
                  <a16:creationId xmlns:a16="http://schemas.microsoft.com/office/drawing/2014/main" id="{2A585EA8-689A-3FD1-D68E-9CF18E3AC282}"/>
                </a:ext>
              </a:extLst>
            </p:cNvPr>
            <p:cNvGrpSpPr/>
            <p:nvPr/>
          </p:nvGrpSpPr>
          <p:grpSpPr>
            <a:xfrm>
              <a:off x="2921500" y="1683053"/>
              <a:ext cx="161926" cy="429188"/>
              <a:chOff x="3600152" y="2553856"/>
              <a:chExt cx="161926" cy="429188"/>
            </a:xfrm>
          </p:grpSpPr>
          <p:sp>
            <p:nvSpPr>
              <p:cNvPr id="1103" name="Rectangle: Rounded Corners 1102">
                <a:extLst>
                  <a:ext uri="{FF2B5EF4-FFF2-40B4-BE49-F238E27FC236}">
                    <a16:creationId xmlns:a16="http://schemas.microsoft.com/office/drawing/2014/main" id="{FDB46DD6-A2A5-2319-4A23-DCF72EB5D66E}"/>
                  </a:ext>
                </a:extLst>
              </p:cNvPr>
              <p:cNvSpPr/>
              <p:nvPr/>
            </p:nvSpPr>
            <p:spPr>
              <a:xfrm>
                <a:off x="3600153" y="2878269"/>
                <a:ext cx="161925" cy="104775"/>
              </a:xfrm>
              <a:prstGeom prst="roundRect">
                <a:avLst/>
              </a:prstGeom>
              <a:solidFill>
                <a:srgbClr val="FE381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4" name="Group 1103">
                <a:extLst>
                  <a:ext uri="{FF2B5EF4-FFF2-40B4-BE49-F238E27FC236}">
                    <a16:creationId xmlns:a16="http://schemas.microsoft.com/office/drawing/2014/main" id="{DDCEE823-71E8-9F85-A3CC-2F52FFB18B9A}"/>
                  </a:ext>
                </a:extLst>
              </p:cNvPr>
              <p:cNvGrpSpPr/>
              <p:nvPr/>
            </p:nvGrpSpPr>
            <p:grpSpPr>
              <a:xfrm>
                <a:off x="3600152" y="2553856"/>
                <a:ext cx="161925" cy="261137"/>
                <a:chOff x="10144124" y="3401454"/>
                <a:chExt cx="161925" cy="261137"/>
              </a:xfrm>
            </p:grpSpPr>
            <p:sp>
              <p:nvSpPr>
                <p:cNvPr id="1105" name="Rectangle: Rounded Corners 1104">
                  <a:extLst>
                    <a:ext uri="{FF2B5EF4-FFF2-40B4-BE49-F238E27FC236}">
                      <a16:creationId xmlns:a16="http://schemas.microsoft.com/office/drawing/2014/main" id="{4AF490D6-2199-242C-23A7-782591B05A0F}"/>
                    </a:ext>
                  </a:extLst>
                </p:cNvPr>
                <p:cNvSpPr/>
                <p:nvPr/>
              </p:nvSpPr>
              <p:spPr>
                <a:xfrm>
                  <a:off x="10144124" y="3557816"/>
                  <a:ext cx="161925" cy="104775"/>
                </a:xfrm>
                <a:prstGeom prst="roundRect">
                  <a:avLst/>
                </a:prstGeom>
                <a:solidFill>
                  <a:srgbClr val="FFAC17"/>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Rectangle: Rounded Corners 1105">
                  <a:extLst>
                    <a:ext uri="{FF2B5EF4-FFF2-40B4-BE49-F238E27FC236}">
                      <a16:creationId xmlns:a16="http://schemas.microsoft.com/office/drawing/2014/main" id="{31663F4C-8E5C-357D-48F8-79572302A997}"/>
                    </a:ext>
                  </a:extLst>
                </p:cNvPr>
                <p:cNvSpPr/>
                <p:nvPr/>
              </p:nvSpPr>
              <p:spPr>
                <a:xfrm>
                  <a:off x="10144124" y="3401454"/>
                  <a:ext cx="161925" cy="104775"/>
                </a:xfrm>
                <a:prstGeom prst="roundRect">
                  <a:avLst/>
                </a:prstGeom>
                <a:solidFill>
                  <a:srgbClr val="14731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148" name="Google Shape;204;p7">
            <a:extLst>
              <a:ext uri="{FF2B5EF4-FFF2-40B4-BE49-F238E27FC236}">
                <a16:creationId xmlns:a16="http://schemas.microsoft.com/office/drawing/2014/main" id="{A351A26B-7883-6310-2B16-CE36D99DB5AD}"/>
              </a:ext>
            </a:extLst>
          </p:cNvPr>
          <p:cNvSpPr/>
          <p:nvPr/>
        </p:nvSpPr>
        <p:spPr>
          <a:xfrm>
            <a:off x="996410" y="19950665"/>
            <a:ext cx="4364518" cy="476600"/>
          </a:xfrm>
          <a:prstGeom prst="homePlate">
            <a:avLst>
              <a:gd name="adj" fmla="val 50000"/>
            </a:avLst>
          </a:prstGeom>
          <a:solidFill>
            <a:srgbClr val="CA2C2C"/>
          </a:solidFill>
          <a:ln>
            <a:noFill/>
          </a:ln>
        </p:spPr>
        <p:txBody>
          <a:bodyPr spcFirstLastPara="1" wrap="square" lIns="91425" tIns="45700" rIns="91425" bIns="45700" anchor="ctr" anchorCtr="0">
            <a:noAutofit/>
          </a:bodyPr>
          <a:lstStyle/>
          <a:p>
            <a:r>
              <a:rPr lang="en-US" sz="2000" b="1" dirty="0">
                <a:solidFill>
                  <a:schemeClr val="lt1"/>
                </a:solidFill>
                <a:latin typeface="Garamond" panose="02020404030301010803" pitchFamily="18" charset="0"/>
                <a:ea typeface="Calibri"/>
                <a:cs typeface="Calibri"/>
                <a:sym typeface="Calibri"/>
              </a:rPr>
              <a:t>Fuel Load</a:t>
            </a:r>
            <a:r>
              <a:rPr lang="en-US" sz="2000" dirty="0">
                <a:solidFill>
                  <a:schemeClr val="lt1"/>
                </a:solidFill>
                <a:latin typeface="Garamond" panose="02020404030301010803" pitchFamily="18" charset="0"/>
                <a:ea typeface="Calibri"/>
                <a:cs typeface="Calibri"/>
                <a:sym typeface="Calibri"/>
              </a:rPr>
              <a:t> Random Forest Modeling</a:t>
            </a:r>
            <a:endParaRPr sz="2000" dirty="0">
              <a:solidFill>
                <a:schemeClr val="lt1"/>
              </a:solidFill>
              <a:latin typeface="Garamond" panose="02020404030301010803" pitchFamily="18" charset="0"/>
              <a:ea typeface="Calibri"/>
              <a:cs typeface="Calibri"/>
              <a:sym typeface="Calibri"/>
            </a:endParaRPr>
          </a:p>
        </p:txBody>
      </p:sp>
      <p:sp>
        <p:nvSpPr>
          <p:cNvPr id="33" name="Google Shape;204;p7">
            <a:extLst>
              <a:ext uri="{FF2B5EF4-FFF2-40B4-BE49-F238E27FC236}">
                <a16:creationId xmlns:a16="http://schemas.microsoft.com/office/drawing/2014/main" id="{96FAD7FC-9683-8DA7-6995-958CA285164E}"/>
              </a:ext>
            </a:extLst>
          </p:cNvPr>
          <p:cNvSpPr/>
          <p:nvPr/>
        </p:nvSpPr>
        <p:spPr>
          <a:xfrm>
            <a:off x="7167249" y="19950665"/>
            <a:ext cx="4623545" cy="476600"/>
          </a:xfrm>
          <a:prstGeom prst="homePlate">
            <a:avLst>
              <a:gd name="adj" fmla="val 50000"/>
            </a:avLst>
          </a:prstGeom>
          <a:solidFill>
            <a:srgbClr val="CA2C2C"/>
          </a:solidFill>
          <a:ln>
            <a:noFill/>
          </a:ln>
        </p:spPr>
        <p:txBody>
          <a:bodyPr spcFirstLastPara="1" wrap="square" lIns="91425" tIns="45700" rIns="91425" bIns="45700" anchor="ctr" anchorCtr="0">
            <a:noAutofit/>
          </a:bodyPr>
          <a:lstStyle/>
          <a:p>
            <a:r>
              <a:rPr lang="en-US" sz="2000" b="1" dirty="0">
                <a:solidFill>
                  <a:schemeClr val="lt1"/>
                </a:solidFill>
                <a:latin typeface="Garamond" panose="02020404030301010803" pitchFamily="18" charset="0"/>
                <a:ea typeface="Calibri"/>
                <a:cs typeface="Calibri"/>
                <a:sym typeface="Calibri"/>
              </a:rPr>
              <a:t>Burn Severity </a:t>
            </a:r>
            <a:r>
              <a:rPr lang="en-US" sz="2000" dirty="0">
                <a:solidFill>
                  <a:schemeClr val="lt1"/>
                </a:solidFill>
                <a:latin typeface="Garamond" panose="02020404030301010803" pitchFamily="18" charset="0"/>
                <a:ea typeface="Calibri"/>
                <a:cs typeface="Calibri"/>
                <a:sym typeface="Calibri"/>
              </a:rPr>
              <a:t>Random Forest Modeling</a:t>
            </a:r>
            <a:endParaRPr sz="2000" dirty="0">
              <a:solidFill>
                <a:schemeClr val="lt1"/>
              </a:solidFill>
              <a:latin typeface="Garamond" panose="02020404030301010803" pitchFamily="18" charset="0"/>
              <a:ea typeface="Calibri"/>
              <a:cs typeface="Calibri"/>
              <a:sym typeface="Calibri"/>
            </a:endParaRPr>
          </a:p>
        </p:txBody>
      </p:sp>
      <p:grpSp>
        <p:nvGrpSpPr>
          <p:cNvPr id="1161" name="Group 1160">
            <a:extLst>
              <a:ext uri="{FF2B5EF4-FFF2-40B4-BE49-F238E27FC236}">
                <a16:creationId xmlns:a16="http://schemas.microsoft.com/office/drawing/2014/main" id="{0638DB3E-3C42-9927-9544-6351978D09C4}"/>
              </a:ext>
            </a:extLst>
          </p:cNvPr>
          <p:cNvGrpSpPr/>
          <p:nvPr/>
        </p:nvGrpSpPr>
        <p:grpSpPr>
          <a:xfrm>
            <a:off x="12884484" y="16614051"/>
            <a:ext cx="3983337" cy="283000"/>
            <a:chOff x="1729674" y="5799090"/>
            <a:chExt cx="3983337" cy="283000"/>
          </a:xfrm>
        </p:grpSpPr>
        <p:grpSp>
          <p:nvGrpSpPr>
            <p:cNvPr id="1163" name="Group 1162">
              <a:extLst>
                <a:ext uri="{FF2B5EF4-FFF2-40B4-BE49-F238E27FC236}">
                  <a16:creationId xmlns:a16="http://schemas.microsoft.com/office/drawing/2014/main" id="{00E22158-0B95-6B91-22FA-553F5B73A2B7}"/>
                </a:ext>
              </a:extLst>
            </p:cNvPr>
            <p:cNvGrpSpPr/>
            <p:nvPr/>
          </p:nvGrpSpPr>
          <p:grpSpPr>
            <a:xfrm>
              <a:off x="1729674" y="5799090"/>
              <a:ext cx="3983337" cy="278608"/>
              <a:chOff x="1873448" y="5827845"/>
              <a:chExt cx="3983337" cy="278608"/>
            </a:xfrm>
          </p:grpSpPr>
          <p:grpSp>
            <p:nvGrpSpPr>
              <p:cNvPr id="1166" name="Group 1165">
                <a:extLst>
                  <a:ext uri="{FF2B5EF4-FFF2-40B4-BE49-F238E27FC236}">
                    <a16:creationId xmlns:a16="http://schemas.microsoft.com/office/drawing/2014/main" id="{4153515F-EB5B-9786-2911-3B87381E5729}"/>
                  </a:ext>
                </a:extLst>
              </p:cNvPr>
              <p:cNvGrpSpPr/>
              <p:nvPr/>
            </p:nvGrpSpPr>
            <p:grpSpPr>
              <a:xfrm>
                <a:off x="1873448" y="5827845"/>
                <a:ext cx="3983337" cy="278608"/>
                <a:chOff x="4071965" y="4693384"/>
                <a:chExt cx="3983337" cy="278608"/>
              </a:xfrm>
            </p:grpSpPr>
            <p:sp>
              <p:nvSpPr>
                <p:cNvPr id="1168" name="TextBox 1167">
                  <a:extLst>
                    <a:ext uri="{FF2B5EF4-FFF2-40B4-BE49-F238E27FC236}">
                      <a16:creationId xmlns:a16="http://schemas.microsoft.com/office/drawing/2014/main" id="{835BB8B8-7E01-228B-27D8-0F99059FDF8C}"/>
                    </a:ext>
                  </a:extLst>
                </p:cNvPr>
                <p:cNvSpPr txBox="1"/>
                <p:nvPr/>
              </p:nvSpPr>
              <p:spPr>
                <a:xfrm>
                  <a:off x="4071965" y="4693384"/>
                  <a:ext cx="39833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tx1">
                          <a:lumMod val="75000"/>
                          <a:lumOff val="25000"/>
                        </a:schemeClr>
                      </a:solidFill>
                    </a:rPr>
                    <a:t>0                    25                    		  50 miles</a:t>
                  </a:r>
                </a:p>
              </p:txBody>
            </p:sp>
            <p:grpSp>
              <p:nvGrpSpPr>
                <p:cNvPr id="1169" name="Group 1168">
                  <a:extLst>
                    <a:ext uri="{FF2B5EF4-FFF2-40B4-BE49-F238E27FC236}">
                      <a16:creationId xmlns:a16="http://schemas.microsoft.com/office/drawing/2014/main" id="{43AA2E1D-E6BB-6F20-6F03-3025770AE04B}"/>
                    </a:ext>
                  </a:extLst>
                </p:cNvPr>
                <p:cNvGrpSpPr/>
                <p:nvPr/>
              </p:nvGrpSpPr>
              <p:grpSpPr>
                <a:xfrm>
                  <a:off x="4204295" y="4896864"/>
                  <a:ext cx="1524000" cy="75128"/>
                  <a:chOff x="8974428" y="6591835"/>
                  <a:chExt cx="1524000" cy="75128"/>
                </a:xfrm>
              </p:grpSpPr>
              <p:sp>
                <p:nvSpPr>
                  <p:cNvPr id="1170" name="Rectangle 1169">
                    <a:extLst>
                      <a:ext uri="{FF2B5EF4-FFF2-40B4-BE49-F238E27FC236}">
                        <a16:creationId xmlns:a16="http://schemas.microsoft.com/office/drawing/2014/main" id="{A03BF99F-4ADE-7A1F-A8C1-B7C4DA61B9FD}"/>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171" name="Rectangle 1170">
                    <a:extLst>
                      <a:ext uri="{FF2B5EF4-FFF2-40B4-BE49-F238E27FC236}">
                        <a16:creationId xmlns:a16="http://schemas.microsoft.com/office/drawing/2014/main" id="{E2C5CEE6-D545-4EF4-014E-911FA847CF5C}"/>
                      </a:ext>
                    </a:extLst>
                  </p:cNvPr>
                  <p:cNvSpPr/>
                  <p:nvPr/>
                </p:nvSpPr>
                <p:spPr>
                  <a:xfrm>
                    <a:off x="9177937"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sp>
            <p:nvSpPr>
              <p:cNvPr id="1167" name="Rectangle 1166">
                <a:extLst>
                  <a:ext uri="{FF2B5EF4-FFF2-40B4-BE49-F238E27FC236}">
                    <a16:creationId xmlns:a16="http://schemas.microsoft.com/office/drawing/2014/main" id="{7B8D0013-240B-CA4E-5837-12143DF30CC8}"/>
                  </a:ext>
                </a:extLst>
              </p:cNvPr>
              <p:cNvSpPr/>
              <p:nvPr/>
            </p:nvSpPr>
            <p:spPr>
              <a:xfrm>
                <a:off x="3544155" y="6031328"/>
                <a:ext cx="833806" cy="457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1164" name="Rectangle 1163">
              <a:extLst>
                <a:ext uri="{FF2B5EF4-FFF2-40B4-BE49-F238E27FC236}">
                  <a16:creationId xmlns:a16="http://schemas.microsoft.com/office/drawing/2014/main" id="{43B3FA55-1439-920F-E293-273C7705D35D}"/>
                </a:ext>
              </a:extLst>
            </p:cNvPr>
            <p:cNvSpPr/>
            <p:nvPr/>
          </p:nvSpPr>
          <p:spPr>
            <a:xfrm>
              <a:off x="3394629" y="6002569"/>
              <a:ext cx="868313" cy="6876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165" name="Rectangle 1164">
              <a:extLst>
                <a:ext uri="{FF2B5EF4-FFF2-40B4-BE49-F238E27FC236}">
                  <a16:creationId xmlns:a16="http://schemas.microsoft.com/office/drawing/2014/main" id="{7DF9F8A3-2F18-6778-6522-2B16C2CCA438}"/>
                </a:ext>
              </a:extLst>
            </p:cNvPr>
            <p:cNvSpPr/>
            <p:nvPr/>
          </p:nvSpPr>
          <p:spPr>
            <a:xfrm>
              <a:off x="2419196" y="6006964"/>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aphicFrame>
        <p:nvGraphicFramePr>
          <p:cNvPr id="53" name="Table 52">
            <a:extLst>
              <a:ext uri="{FF2B5EF4-FFF2-40B4-BE49-F238E27FC236}">
                <a16:creationId xmlns:a16="http://schemas.microsoft.com/office/drawing/2014/main" id="{0C48A01E-A752-2EF6-69AD-2C174AF85D26}"/>
              </a:ext>
            </a:extLst>
          </p:cNvPr>
          <p:cNvGraphicFramePr>
            <a:graphicFrameLocks noGrp="1"/>
          </p:cNvGraphicFramePr>
          <p:nvPr>
            <p:extLst>
              <p:ext uri="{D42A27DB-BD31-4B8C-83A1-F6EECF244321}">
                <p14:modId xmlns:p14="http://schemas.microsoft.com/office/powerpoint/2010/main" val="1141294142"/>
              </p:ext>
            </p:extLst>
          </p:nvPr>
        </p:nvGraphicFramePr>
        <p:xfrm>
          <a:off x="996410" y="20888089"/>
          <a:ext cx="5696325" cy="2570074"/>
        </p:xfrm>
        <a:graphic>
          <a:graphicData uri="http://schemas.openxmlformats.org/drawingml/2006/table">
            <a:tbl>
              <a:tblPr firstRow="1" bandRow="1">
                <a:tableStyleId>{5C22544A-7EE6-4342-B048-85BDC9FD1C3A}</a:tableStyleId>
              </a:tblPr>
              <a:tblGrid>
                <a:gridCol w="1155059">
                  <a:extLst>
                    <a:ext uri="{9D8B030D-6E8A-4147-A177-3AD203B41FA5}">
                      <a16:colId xmlns:a16="http://schemas.microsoft.com/office/drawing/2014/main" val="4078211836"/>
                    </a:ext>
                  </a:extLst>
                </a:gridCol>
                <a:gridCol w="1174804">
                  <a:extLst>
                    <a:ext uri="{9D8B030D-6E8A-4147-A177-3AD203B41FA5}">
                      <a16:colId xmlns:a16="http://schemas.microsoft.com/office/drawing/2014/main" val="2406201499"/>
                    </a:ext>
                  </a:extLst>
                </a:gridCol>
                <a:gridCol w="1056337">
                  <a:extLst>
                    <a:ext uri="{9D8B030D-6E8A-4147-A177-3AD203B41FA5}">
                      <a16:colId xmlns:a16="http://schemas.microsoft.com/office/drawing/2014/main" val="2145249576"/>
                    </a:ext>
                  </a:extLst>
                </a:gridCol>
                <a:gridCol w="977359">
                  <a:extLst>
                    <a:ext uri="{9D8B030D-6E8A-4147-A177-3AD203B41FA5}">
                      <a16:colId xmlns:a16="http://schemas.microsoft.com/office/drawing/2014/main" val="4056597011"/>
                    </a:ext>
                  </a:extLst>
                </a:gridCol>
                <a:gridCol w="1332766">
                  <a:extLst>
                    <a:ext uri="{9D8B030D-6E8A-4147-A177-3AD203B41FA5}">
                      <a16:colId xmlns:a16="http://schemas.microsoft.com/office/drawing/2014/main" val="4284328650"/>
                    </a:ext>
                  </a:extLst>
                </a:gridCol>
              </a:tblGrid>
              <a:tr h="977753">
                <a:tc>
                  <a:txBody>
                    <a:bodyPr/>
                    <a:lstStyle/>
                    <a:p>
                      <a:r>
                        <a:rPr lang="en-US" sz="1400" dirty="0">
                          <a:solidFill>
                            <a:srgbClr val="FFFFFF"/>
                          </a:solidFill>
                          <a:latin typeface="Century Gothic"/>
                        </a:rPr>
                        <a:t>Fuel Load Categories</a:t>
                      </a:r>
                    </a:p>
                  </a:txBody>
                  <a:tcPr/>
                </a:tc>
                <a:tc>
                  <a:txBody>
                    <a:bodyPr/>
                    <a:lstStyle/>
                    <a:p>
                      <a:pPr algn="ctr"/>
                      <a:r>
                        <a:rPr lang="en-US" sz="1400">
                          <a:solidFill>
                            <a:srgbClr val="FFFFFF"/>
                          </a:solidFill>
                          <a:latin typeface="Century Gothic"/>
                        </a:rPr>
                        <a:t>Tree Canopy Cover </a:t>
                      </a:r>
                    </a:p>
                  </a:txBody>
                  <a:tcPr/>
                </a:tc>
                <a:tc>
                  <a:txBody>
                    <a:bodyPr/>
                    <a:lstStyle/>
                    <a:p>
                      <a:pPr lvl="0" algn="ctr">
                        <a:buNone/>
                      </a:pPr>
                      <a:r>
                        <a:rPr lang="en-US" sz="1400" dirty="0">
                          <a:solidFill>
                            <a:srgbClr val="FFFFFF"/>
                          </a:solidFill>
                          <a:latin typeface="Century Gothic"/>
                        </a:rPr>
                        <a:t>Shrub Canopy Cover</a:t>
                      </a:r>
                    </a:p>
                  </a:txBody>
                  <a:tcPr/>
                </a:tc>
                <a:tc>
                  <a:txBody>
                    <a:bodyPr/>
                    <a:lstStyle/>
                    <a:p>
                      <a:pPr algn="ctr"/>
                      <a:r>
                        <a:rPr lang="en-US" sz="1400">
                          <a:solidFill>
                            <a:srgbClr val="FFFFFF"/>
                          </a:solidFill>
                          <a:latin typeface="Century Gothic"/>
                        </a:rPr>
                        <a:t>Canopy Height </a:t>
                      </a:r>
                    </a:p>
                  </a:txBody>
                  <a:tcPr/>
                </a:tc>
                <a:tc>
                  <a:txBody>
                    <a:bodyPr/>
                    <a:lstStyle/>
                    <a:p>
                      <a:pPr algn="ctr"/>
                      <a:r>
                        <a:rPr lang="en-US" sz="1400">
                          <a:solidFill>
                            <a:srgbClr val="FFFFFF"/>
                          </a:solidFill>
                          <a:latin typeface="Century Gothic"/>
                        </a:rPr>
                        <a:t>Tree Size (Diameter at Breast Height)</a:t>
                      </a:r>
                    </a:p>
                  </a:txBody>
                  <a:tcPr/>
                </a:tc>
                <a:extLst>
                  <a:ext uri="{0D108BD9-81ED-4DB2-BD59-A6C34878D82A}">
                    <a16:rowId xmlns:a16="http://schemas.microsoft.com/office/drawing/2014/main" val="220003105"/>
                  </a:ext>
                </a:extLst>
              </a:tr>
              <a:tr h="536187">
                <a:tc>
                  <a:txBody>
                    <a:bodyPr/>
                    <a:lstStyle/>
                    <a:p>
                      <a:pPr algn="l"/>
                      <a:r>
                        <a:rPr lang="en-US" sz="1400" b="1">
                          <a:solidFill>
                            <a:schemeClr val="tx1">
                              <a:lumMod val="75000"/>
                              <a:lumOff val="25000"/>
                            </a:schemeClr>
                          </a:solidFill>
                          <a:latin typeface="Century Gothic"/>
                        </a:rPr>
                        <a:t>Low</a:t>
                      </a:r>
                    </a:p>
                  </a:txBody>
                  <a:tcPr/>
                </a:tc>
                <a:tc>
                  <a:txBody>
                    <a:bodyPr/>
                    <a:lstStyle/>
                    <a:p>
                      <a:pPr algn="l"/>
                      <a:r>
                        <a:rPr lang="en-US" sz="1400">
                          <a:solidFill>
                            <a:schemeClr val="tx1">
                              <a:lumMod val="75000"/>
                              <a:lumOff val="25000"/>
                            </a:schemeClr>
                          </a:solidFill>
                          <a:latin typeface="Century Gothic"/>
                        </a:rPr>
                        <a:t>Non-forest</a:t>
                      </a:r>
                      <a:br>
                        <a:rPr lang="en-US" sz="1400">
                          <a:solidFill>
                            <a:schemeClr val="tx1">
                              <a:lumMod val="75000"/>
                              <a:lumOff val="25000"/>
                            </a:schemeClr>
                          </a:solidFill>
                          <a:latin typeface="Century Gothic"/>
                        </a:rPr>
                      </a:br>
                      <a:r>
                        <a:rPr lang="en-US" sz="1400">
                          <a:solidFill>
                            <a:schemeClr val="tx1">
                              <a:lumMod val="75000"/>
                              <a:lumOff val="25000"/>
                            </a:schemeClr>
                          </a:solidFill>
                          <a:latin typeface="Century Gothic"/>
                        </a:rPr>
                        <a:t>10-20%</a:t>
                      </a:r>
                    </a:p>
                  </a:txBody>
                  <a:tcPr/>
                </a:tc>
                <a:tc>
                  <a:txBody>
                    <a:bodyPr/>
                    <a:lstStyle/>
                    <a:p>
                      <a:pPr lvl="0" algn="l">
                        <a:buNone/>
                      </a:pPr>
                      <a:r>
                        <a:rPr lang="en-US" sz="1400">
                          <a:solidFill>
                            <a:schemeClr val="tx1">
                              <a:lumMod val="75000"/>
                              <a:lumOff val="25000"/>
                            </a:schemeClr>
                          </a:solidFill>
                          <a:latin typeface="Century Gothic"/>
                        </a:rPr>
                        <a:t>0-10%</a:t>
                      </a:r>
                    </a:p>
                  </a:txBody>
                  <a:tcPr/>
                </a:tc>
                <a:tc>
                  <a:txBody>
                    <a:bodyPr/>
                    <a:lstStyle/>
                    <a:p>
                      <a:pPr algn="l"/>
                      <a:r>
                        <a:rPr lang="en-US" sz="1400">
                          <a:solidFill>
                            <a:schemeClr val="tx1">
                              <a:lumMod val="75000"/>
                              <a:lumOff val="25000"/>
                            </a:schemeClr>
                          </a:solidFill>
                          <a:latin typeface="Century Gothic"/>
                        </a:rPr>
                        <a:t>Non-Forested</a:t>
                      </a:r>
                    </a:p>
                  </a:txBody>
                  <a:tcPr/>
                </a:tc>
                <a:tc>
                  <a:txBody>
                    <a:bodyPr/>
                    <a:lstStyle/>
                    <a:p>
                      <a:pPr algn="l"/>
                      <a:r>
                        <a:rPr lang="en-US" sz="1400">
                          <a:solidFill>
                            <a:schemeClr val="tx1">
                              <a:lumMod val="75000"/>
                              <a:lumOff val="25000"/>
                            </a:schemeClr>
                          </a:solidFill>
                          <a:latin typeface="Century Gothic"/>
                        </a:rPr>
                        <a:t>Non-forest </a:t>
                      </a:r>
                    </a:p>
                  </a:txBody>
                  <a:tcPr/>
                </a:tc>
                <a:extLst>
                  <a:ext uri="{0D108BD9-81ED-4DB2-BD59-A6C34878D82A}">
                    <a16:rowId xmlns:a16="http://schemas.microsoft.com/office/drawing/2014/main" val="3553148913"/>
                  </a:ext>
                </a:extLst>
              </a:tr>
              <a:tr h="599267">
                <a:tc>
                  <a:txBody>
                    <a:bodyPr/>
                    <a:lstStyle/>
                    <a:p>
                      <a:pPr algn="l"/>
                      <a:r>
                        <a:rPr lang="en-US" sz="1400" b="1">
                          <a:solidFill>
                            <a:schemeClr val="tx1">
                              <a:lumMod val="75000"/>
                              <a:lumOff val="25000"/>
                            </a:schemeClr>
                          </a:solidFill>
                          <a:latin typeface="Century Gothic"/>
                        </a:rPr>
                        <a:t>Medium</a:t>
                      </a:r>
                    </a:p>
                  </a:txBody>
                  <a:tcPr/>
                </a:tc>
                <a:tc>
                  <a:txBody>
                    <a:bodyPr/>
                    <a:lstStyle/>
                    <a:p>
                      <a:pPr algn="l"/>
                      <a:r>
                        <a:rPr lang="en-US" sz="1400">
                          <a:solidFill>
                            <a:schemeClr val="tx1">
                              <a:lumMod val="75000"/>
                              <a:lumOff val="25000"/>
                            </a:schemeClr>
                          </a:solidFill>
                          <a:latin typeface="Century Gothic"/>
                        </a:rPr>
                        <a:t>20-50%</a:t>
                      </a:r>
                    </a:p>
                  </a:txBody>
                  <a:tcPr/>
                </a:tc>
                <a:tc>
                  <a:txBody>
                    <a:bodyPr/>
                    <a:lstStyle/>
                    <a:p>
                      <a:pPr lvl="0" algn="l">
                        <a:buNone/>
                      </a:pPr>
                      <a:r>
                        <a:rPr lang="en-US" sz="1400">
                          <a:solidFill>
                            <a:schemeClr val="tx1">
                              <a:lumMod val="75000"/>
                              <a:lumOff val="25000"/>
                            </a:schemeClr>
                          </a:solidFill>
                          <a:latin typeface="Century Gothic"/>
                        </a:rPr>
                        <a:t>10-24%</a:t>
                      </a:r>
                    </a:p>
                  </a:txBody>
                  <a:tcPr/>
                </a:tc>
                <a:tc>
                  <a:txBody>
                    <a:bodyPr/>
                    <a:lstStyle/>
                    <a:p>
                      <a:pPr algn="l"/>
                      <a:r>
                        <a:rPr lang="en-US" sz="1400">
                          <a:solidFill>
                            <a:schemeClr val="tx1">
                              <a:lumMod val="75000"/>
                              <a:lumOff val="25000"/>
                            </a:schemeClr>
                          </a:solidFill>
                          <a:latin typeface="Century Gothic"/>
                        </a:rPr>
                        <a:t>25-50m</a:t>
                      </a:r>
                    </a:p>
                  </a:txBody>
                  <a:tcPr/>
                </a:tc>
                <a:tc>
                  <a:txBody>
                    <a:bodyPr/>
                    <a:lstStyle/>
                    <a:p>
                      <a:pPr algn="l"/>
                      <a:r>
                        <a:rPr lang="en-US" sz="1400" dirty="0">
                          <a:solidFill>
                            <a:schemeClr val="tx1">
                              <a:lumMod val="75000"/>
                              <a:lumOff val="25000"/>
                            </a:schemeClr>
                          </a:solidFill>
                          <a:latin typeface="Century Gothic"/>
                        </a:rPr>
                        <a:t>20-30+" DBH </a:t>
                      </a:r>
                    </a:p>
                  </a:txBody>
                  <a:tcPr/>
                </a:tc>
                <a:extLst>
                  <a:ext uri="{0D108BD9-81ED-4DB2-BD59-A6C34878D82A}">
                    <a16:rowId xmlns:a16="http://schemas.microsoft.com/office/drawing/2014/main" val="1763188101"/>
                  </a:ext>
                </a:extLst>
              </a:tr>
              <a:tr h="456867">
                <a:tc>
                  <a:txBody>
                    <a:bodyPr/>
                    <a:lstStyle/>
                    <a:p>
                      <a:pPr algn="l"/>
                      <a:r>
                        <a:rPr lang="en-US" sz="1400" b="1">
                          <a:solidFill>
                            <a:schemeClr val="tx1">
                              <a:lumMod val="75000"/>
                              <a:lumOff val="25000"/>
                            </a:schemeClr>
                          </a:solidFill>
                          <a:latin typeface="Century Gothic"/>
                        </a:rPr>
                        <a:t>High</a:t>
                      </a:r>
                    </a:p>
                  </a:txBody>
                  <a:tcPr/>
                </a:tc>
                <a:tc>
                  <a:txBody>
                    <a:bodyPr/>
                    <a:lstStyle/>
                    <a:p>
                      <a:pPr algn="l"/>
                      <a:r>
                        <a:rPr lang="en-US" sz="1400">
                          <a:solidFill>
                            <a:schemeClr val="tx1">
                              <a:lumMod val="75000"/>
                              <a:lumOff val="25000"/>
                            </a:schemeClr>
                          </a:solidFill>
                          <a:latin typeface="Century Gothic"/>
                        </a:rPr>
                        <a:t>50-100%</a:t>
                      </a:r>
                    </a:p>
                  </a:txBody>
                  <a:tcPr/>
                </a:tc>
                <a:tc>
                  <a:txBody>
                    <a:bodyPr/>
                    <a:lstStyle/>
                    <a:p>
                      <a:pPr lvl="0" algn="l">
                        <a:buNone/>
                      </a:pPr>
                      <a:r>
                        <a:rPr lang="en-US" sz="1400">
                          <a:solidFill>
                            <a:schemeClr val="tx1">
                              <a:lumMod val="75000"/>
                              <a:lumOff val="25000"/>
                            </a:schemeClr>
                          </a:solidFill>
                          <a:latin typeface="Century Gothic"/>
                        </a:rPr>
                        <a:t>25-100%</a:t>
                      </a:r>
                    </a:p>
                  </a:txBody>
                  <a:tcPr/>
                </a:tc>
                <a:tc>
                  <a:txBody>
                    <a:bodyPr/>
                    <a:lstStyle/>
                    <a:p>
                      <a:pPr algn="l"/>
                      <a:r>
                        <a:rPr lang="en-US" sz="1400">
                          <a:solidFill>
                            <a:schemeClr val="tx1">
                              <a:lumMod val="75000"/>
                              <a:lumOff val="25000"/>
                            </a:schemeClr>
                          </a:solidFill>
                          <a:latin typeface="Century Gothic"/>
                        </a:rPr>
                        <a:t>0-25m</a:t>
                      </a:r>
                    </a:p>
                  </a:txBody>
                  <a:tcPr/>
                </a:tc>
                <a:tc>
                  <a:txBody>
                    <a:bodyPr/>
                    <a:lstStyle/>
                    <a:p>
                      <a:pPr algn="l"/>
                      <a:r>
                        <a:rPr lang="en-US" sz="1400" dirty="0">
                          <a:solidFill>
                            <a:schemeClr val="tx1">
                              <a:lumMod val="75000"/>
                              <a:lumOff val="25000"/>
                            </a:schemeClr>
                          </a:solidFill>
                          <a:latin typeface="Century Gothic"/>
                        </a:rPr>
                        <a:t>0-19.9" DBH</a:t>
                      </a:r>
                    </a:p>
                  </a:txBody>
                  <a:tcPr/>
                </a:tc>
                <a:extLst>
                  <a:ext uri="{0D108BD9-81ED-4DB2-BD59-A6C34878D82A}">
                    <a16:rowId xmlns:a16="http://schemas.microsoft.com/office/drawing/2014/main" val="1196135388"/>
                  </a:ext>
                </a:extLst>
              </a:tr>
            </a:tbl>
          </a:graphicData>
        </a:graphic>
      </p:graphicFrame>
      <p:graphicFrame>
        <p:nvGraphicFramePr>
          <p:cNvPr id="63" name="Table 62">
            <a:extLst>
              <a:ext uri="{FF2B5EF4-FFF2-40B4-BE49-F238E27FC236}">
                <a16:creationId xmlns:a16="http://schemas.microsoft.com/office/drawing/2014/main" id="{39CF5675-6FB6-11AA-9560-27BED4FEF91B}"/>
              </a:ext>
            </a:extLst>
          </p:cNvPr>
          <p:cNvGraphicFramePr>
            <a:graphicFrameLocks noGrp="1"/>
          </p:cNvGraphicFramePr>
          <p:nvPr>
            <p:extLst>
              <p:ext uri="{D42A27DB-BD31-4B8C-83A1-F6EECF244321}">
                <p14:modId xmlns:p14="http://schemas.microsoft.com/office/powerpoint/2010/main" val="835889927"/>
              </p:ext>
            </p:extLst>
          </p:nvPr>
        </p:nvGraphicFramePr>
        <p:xfrm>
          <a:off x="7167249" y="20806366"/>
          <a:ext cx="4520316" cy="2589571"/>
        </p:xfrm>
        <a:graphic>
          <a:graphicData uri="http://schemas.openxmlformats.org/drawingml/2006/table">
            <a:tbl>
              <a:tblPr firstRow="1" bandRow="1">
                <a:tableStyleId>{5C22544A-7EE6-4342-B048-85BDC9FD1C3A}</a:tableStyleId>
              </a:tblPr>
              <a:tblGrid>
                <a:gridCol w="2260158">
                  <a:extLst>
                    <a:ext uri="{9D8B030D-6E8A-4147-A177-3AD203B41FA5}">
                      <a16:colId xmlns:a16="http://schemas.microsoft.com/office/drawing/2014/main" val="1847062472"/>
                    </a:ext>
                  </a:extLst>
                </a:gridCol>
                <a:gridCol w="2260158">
                  <a:extLst>
                    <a:ext uri="{9D8B030D-6E8A-4147-A177-3AD203B41FA5}">
                      <a16:colId xmlns:a16="http://schemas.microsoft.com/office/drawing/2014/main" val="2508689189"/>
                    </a:ext>
                  </a:extLst>
                </a:gridCol>
              </a:tblGrid>
              <a:tr h="482417">
                <a:tc>
                  <a:txBody>
                    <a:bodyPr/>
                    <a:lstStyle/>
                    <a:p>
                      <a:r>
                        <a:rPr lang="en-US" sz="1400" dirty="0">
                          <a:latin typeface="Century Gothic"/>
                        </a:rPr>
                        <a:t>Severity Level</a:t>
                      </a:r>
                    </a:p>
                  </a:txBody>
                  <a:tcPr/>
                </a:tc>
                <a:tc>
                  <a:txBody>
                    <a:bodyPr/>
                    <a:lstStyle/>
                    <a:p>
                      <a:r>
                        <a:rPr lang="en-US" sz="1400" dirty="0">
                          <a:latin typeface="Century Gothic"/>
                        </a:rPr>
                        <a:t>DNBR Range</a:t>
                      </a:r>
                    </a:p>
                  </a:txBody>
                  <a:tcPr/>
                </a:tc>
                <a:extLst>
                  <a:ext uri="{0D108BD9-81ED-4DB2-BD59-A6C34878D82A}">
                    <a16:rowId xmlns:a16="http://schemas.microsoft.com/office/drawing/2014/main" val="2823386098"/>
                  </a:ext>
                </a:extLst>
              </a:tr>
              <a:tr h="413752">
                <a:tc>
                  <a:txBody>
                    <a:bodyPr/>
                    <a:lstStyle/>
                    <a:p>
                      <a:r>
                        <a:rPr lang="en-US" sz="1400">
                          <a:solidFill>
                            <a:schemeClr val="tx1">
                              <a:lumMod val="75000"/>
                              <a:lumOff val="25000"/>
                            </a:schemeClr>
                          </a:solidFill>
                          <a:latin typeface="Century Gothic"/>
                        </a:rPr>
                        <a:t>Enhanced Growth</a:t>
                      </a:r>
                    </a:p>
                  </a:txBody>
                  <a:tcPr/>
                </a:tc>
                <a:tc>
                  <a:txBody>
                    <a:bodyPr/>
                    <a:lstStyle/>
                    <a:p>
                      <a:r>
                        <a:rPr lang="en-US" sz="1400">
                          <a:solidFill>
                            <a:schemeClr val="tx1">
                              <a:lumMod val="75000"/>
                              <a:lumOff val="25000"/>
                            </a:schemeClr>
                          </a:solidFill>
                          <a:latin typeface="Century Gothic"/>
                        </a:rPr>
                        <a:t>&lt; - 0.1</a:t>
                      </a:r>
                    </a:p>
                  </a:txBody>
                  <a:tcPr/>
                </a:tc>
                <a:extLst>
                  <a:ext uri="{0D108BD9-81ED-4DB2-BD59-A6C34878D82A}">
                    <a16:rowId xmlns:a16="http://schemas.microsoft.com/office/drawing/2014/main" val="431091956"/>
                  </a:ext>
                </a:extLst>
              </a:tr>
              <a:tr h="331481">
                <a:tc>
                  <a:txBody>
                    <a:bodyPr/>
                    <a:lstStyle/>
                    <a:p>
                      <a:r>
                        <a:rPr lang="en-US" sz="1400">
                          <a:solidFill>
                            <a:schemeClr val="tx1">
                              <a:lumMod val="75000"/>
                              <a:lumOff val="25000"/>
                            </a:schemeClr>
                          </a:solidFill>
                          <a:latin typeface="Century Gothic"/>
                        </a:rPr>
                        <a:t>Unburned</a:t>
                      </a:r>
                    </a:p>
                  </a:txBody>
                  <a:tcPr/>
                </a:tc>
                <a:tc>
                  <a:txBody>
                    <a:bodyPr/>
                    <a:lstStyle/>
                    <a:p>
                      <a:r>
                        <a:rPr lang="en-US" sz="1400">
                          <a:solidFill>
                            <a:schemeClr val="tx1">
                              <a:lumMod val="75000"/>
                              <a:lumOff val="25000"/>
                            </a:schemeClr>
                          </a:solidFill>
                          <a:latin typeface="Century Gothic"/>
                        </a:rPr>
                        <a:t>-0.1 to +0.1 </a:t>
                      </a:r>
                    </a:p>
                  </a:txBody>
                  <a:tcPr/>
                </a:tc>
                <a:extLst>
                  <a:ext uri="{0D108BD9-81ED-4DB2-BD59-A6C34878D82A}">
                    <a16:rowId xmlns:a16="http://schemas.microsoft.com/office/drawing/2014/main" val="930200514"/>
                  </a:ext>
                </a:extLst>
              </a:tr>
              <a:tr h="482417">
                <a:tc>
                  <a:txBody>
                    <a:bodyPr/>
                    <a:lstStyle/>
                    <a:p>
                      <a:r>
                        <a:rPr lang="en-US" sz="1400">
                          <a:solidFill>
                            <a:schemeClr val="tx1">
                              <a:lumMod val="75000"/>
                              <a:lumOff val="25000"/>
                            </a:schemeClr>
                          </a:solidFill>
                          <a:latin typeface="Century Gothic"/>
                        </a:rPr>
                        <a:t>Low Severity</a:t>
                      </a:r>
                    </a:p>
                  </a:txBody>
                  <a:tcPr/>
                </a:tc>
                <a:tc>
                  <a:txBody>
                    <a:bodyPr/>
                    <a:lstStyle/>
                    <a:p>
                      <a:r>
                        <a:rPr lang="en-US" sz="1400">
                          <a:solidFill>
                            <a:schemeClr val="tx1">
                              <a:lumMod val="75000"/>
                              <a:lumOff val="25000"/>
                            </a:schemeClr>
                          </a:solidFill>
                          <a:latin typeface="Century Gothic"/>
                        </a:rPr>
                        <a:t>+0.1 to +0.27</a:t>
                      </a:r>
                    </a:p>
                  </a:txBody>
                  <a:tcPr/>
                </a:tc>
                <a:extLst>
                  <a:ext uri="{0D108BD9-81ED-4DB2-BD59-A6C34878D82A}">
                    <a16:rowId xmlns:a16="http://schemas.microsoft.com/office/drawing/2014/main" val="3107150718"/>
                  </a:ext>
                </a:extLst>
              </a:tr>
              <a:tr h="397087">
                <a:tc>
                  <a:txBody>
                    <a:bodyPr/>
                    <a:lstStyle/>
                    <a:p>
                      <a:r>
                        <a:rPr lang="en-US" sz="1400">
                          <a:solidFill>
                            <a:schemeClr val="tx1">
                              <a:lumMod val="75000"/>
                              <a:lumOff val="25000"/>
                            </a:schemeClr>
                          </a:solidFill>
                          <a:latin typeface="Century Gothic"/>
                        </a:rPr>
                        <a:t>Moderate Severity</a:t>
                      </a:r>
                    </a:p>
                  </a:txBody>
                  <a:tcPr/>
                </a:tc>
                <a:tc>
                  <a:txBody>
                    <a:bodyPr/>
                    <a:lstStyle/>
                    <a:p>
                      <a:r>
                        <a:rPr lang="en-US" sz="1400">
                          <a:solidFill>
                            <a:schemeClr val="tx1">
                              <a:lumMod val="75000"/>
                              <a:lumOff val="25000"/>
                            </a:schemeClr>
                          </a:solidFill>
                          <a:latin typeface="Century Gothic"/>
                        </a:rPr>
                        <a:t>+0.27 to +0.66</a:t>
                      </a:r>
                    </a:p>
                  </a:txBody>
                  <a:tcPr/>
                </a:tc>
                <a:extLst>
                  <a:ext uri="{0D108BD9-81ED-4DB2-BD59-A6C34878D82A}">
                    <a16:rowId xmlns:a16="http://schemas.microsoft.com/office/drawing/2014/main" val="4063154659"/>
                  </a:ext>
                </a:extLst>
              </a:tr>
              <a:tr h="482417">
                <a:tc>
                  <a:txBody>
                    <a:bodyPr/>
                    <a:lstStyle/>
                    <a:p>
                      <a:r>
                        <a:rPr lang="en-US" sz="1400">
                          <a:solidFill>
                            <a:schemeClr val="tx1">
                              <a:lumMod val="75000"/>
                              <a:lumOff val="25000"/>
                            </a:schemeClr>
                          </a:solidFill>
                          <a:latin typeface="Century Gothic"/>
                        </a:rPr>
                        <a:t>High Severity</a:t>
                      </a:r>
                    </a:p>
                  </a:txBody>
                  <a:tcPr/>
                </a:tc>
                <a:tc>
                  <a:txBody>
                    <a:bodyPr/>
                    <a:lstStyle/>
                    <a:p>
                      <a:r>
                        <a:rPr lang="en-US" sz="1400" dirty="0">
                          <a:solidFill>
                            <a:schemeClr val="tx1">
                              <a:lumMod val="75000"/>
                              <a:lumOff val="25000"/>
                            </a:schemeClr>
                          </a:solidFill>
                          <a:latin typeface="Century Gothic"/>
                        </a:rPr>
                        <a:t>&gt;0.66</a:t>
                      </a:r>
                    </a:p>
                  </a:txBody>
                  <a:tcPr/>
                </a:tc>
                <a:extLst>
                  <a:ext uri="{0D108BD9-81ED-4DB2-BD59-A6C34878D82A}">
                    <a16:rowId xmlns:a16="http://schemas.microsoft.com/office/drawing/2014/main" val="4127408041"/>
                  </a:ext>
                </a:extLst>
              </a:tr>
            </a:tbl>
          </a:graphicData>
        </a:graphic>
      </p:graphicFrame>
      <p:pic>
        <p:nvPicPr>
          <p:cNvPr id="1175" name="Picture 1174" descr="A map of mountains with red and green colors&#10;&#10;Description automatically generated">
            <a:extLst>
              <a:ext uri="{FF2B5EF4-FFF2-40B4-BE49-F238E27FC236}">
                <a16:creationId xmlns:a16="http://schemas.microsoft.com/office/drawing/2014/main" id="{AD9F8C84-00C6-BBD8-E2C8-CB222A7A3FA2}"/>
              </a:ext>
            </a:extLst>
          </p:cNvPr>
          <p:cNvPicPr>
            <a:picLocks noChangeAspect="1"/>
          </p:cNvPicPr>
          <p:nvPr/>
        </p:nvPicPr>
        <p:blipFill rotWithShape="1">
          <a:blip r:embed="rId14"/>
          <a:srcRect r="11207" b="31796"/>
          <a:stretch/>
        </p:blipFill>
        <p:spPr>
          <a:xfrm>
            <a:off x="21055980" y="12935351"/>
            <a:ext cx="2693231" cy="2688433"/>
          </a:xfrm>
          <a:prstGeom prst="rect">
            <a:avLst/>
          </a:prstGeom>
        </p:spPr>
      </p:pic>
      <p:pic>
        <p:nvPicPr>
          <p:cNvPr id="1177" name="Picture 1176">
            <a:extLst>
              <a:ext uri="{FF2B5EF4-FFF2-40B4-BE49-F238E27FC236}">
                <a16:creationId xmlns:a16="http://schemas.microsoft.com/office/drawing/2014/main" id="{A8E57166-579E-4DB8-6EE6-8097DF896F10}"/>
              </a:ext>
            </a:extLst>
          </p:cNvPr>
          <p:cNvPicPr>
            <a:picLocks noChangeAspect="1"/>
          </p:cNvPicPr>
          <p:nvPr/>
        </p:nvPicPr>
        <p:blipFill rotWithShape="1">
          <a:blip r:embed="rId15"/>
          <a:srcRect l="10668" t="10193"/>
          <a:stretch/>
        </p:blipFill>
        <p:spPr>
          <a:xfrm>
            <a:off x="22435504" y="15874387"/>
            <a:ext cx="2031870" cy="1917898"/>
          </a:xfrm>
          <a:prstGeom prst="rect">
            <a:avLst/>
          </a:prstGeom>
        </p:spPr>
      </p:pic>
      <p:pic>
        <p:nvPicPr>
          <p:cNvPr id="1180" name="Picture 1179" descr="A map of mountains with red and green colors&#10;&#10;Description automatically generated">
            <a:extLst>
              <a:ext uri="{FF2B5EF4-FFF2-40B4-BE49-F238E27FC236}">
                <a16:creationId xmlns:a16="http://schemas.microsoft.com/office/drawing/2014/main" id="{79D4C969-3AF5-C921-E71E-AD449B44C619}"/>
              </a:ext>
            </a:extLst>
          </p:cNvPr>
          <p:cNvPicPr>
            <a:picLocks noChangeAspect="1"/>
          </p:cNvPicPr>
          <p:nvPr/>
        </p:nvPicPr>
        <p:blipFill rotWithShape="1">
          <a:blip r:embed="rId14"/>
          <a:srcRect l="63318" t="73092" r="2113"/>
          <a:stretch/>
        </p:blipFill>
        <p:spPr>
          <a:xfrm>
            <a:off x="20454514" y="16040361"/>
            <a:ext cx="1829855" cy="1850984"/>
          </a:xfrm>
          <a:prstGeom prst="rect">
            <a:avLst/>
          </a:prstGeom>
        </p:spPr>
      </p:pic>
      <p:sp>
        <p:nvSpPr>
          <p:cNvPr id="1181" name="TextBox 1180">
            <a:extLst>
              <a:ext uri="{FF2B5EF4-FFF2-40B4-BE49-F238E27FC236}">
                <a16:creationId xmlns:a16="http://schemas.microsoft.com/office/drawing/2014/main" id="{4140DF87-31EA-34C6-4AD4-969783522199}"/>
              </a:ext>
            </a:extLst>
          </p:cNvPr>
          <p:cNvSpPr txBox="1"/>
          <p:nvPr/>
        </p:nvSpPr>
        <p:spPr>
          <a:xfrm>
            <a:off x="22207800" y="13887165"/>
            <a:ext cx="731520" cy="2308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75000"/>
                    <a:lumOff val="25000"/>
                  </a:schemeClr>
                </a:solidFill>
                <a:latin typeface="Century Gothic"/>
              </a:rPr>
              <a:t>Jackson</a:t>
            </a:r>
          </a:p>
        </p:txBody>
      </p:sp>
      <p:sp>
        <p:nvSpPr>
          <p:cNvPr id="1182" name="TextBox 1181">
            <a:extLst>
              <a:ext uri="{FF2B5EF4-FFF2-40B4-BE49-F238E27FC236}">
                <a16:creationId xmlns:a16="http://schemas.microsoft.com/office/drawing/2014/main" id="{7B164477-B44D-6CCB-08AB-268C18993B6E}"/>
              </a:ext>
            </a:extLst>
          </p:cNvPr>
          <p:cNvSpPr txBox="1"/>
          <p:nvPr/>
        </p:nvSpPr>
        <p:spPr>
          <a:xfrm>
            <a:off x="21992584" y="13295041"/>
            <a:ext cx="614485" cy="5078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75000"/>
                    <a:lumOff val="25000"/>
                  </a:schemeClr>
                </a:solidFill>
                <a:latin typeface="Century Gothic"/>
              </a:rPr>
              <a:t>Moose Wilson</a:t>
            </a:r>
            <a:endParaRPr lang="en-US">
              <a:solidFill>
                <a:schemeClr val="tx1">
                  <a:lumMod val="75000"/>
                  <a:lumOff val="25000"/>
                </a:schemeClr>
              </a:solidFill>
            </a:endParaRPr>
          </a:p>
          <a:p>
            <a:r>
              <a:rPr lang="en-US" sz="900" b="1">
                <a:solidFill>
                  <a:schemeClr val="tx1">
                    <a:lumMod val="75000"/>
                    <a:lumOff val="25000"/>
                  </a:schemeClr>
                </a:solidFill>
                <a:latin typeface="Century Gothic"/>
              </a:rPr>
              <a:t> Rd</a:t>
            </a:r>
            <a:endParaRPr lang="en-US">
              <a:solidFill>
                <a:schemeClr val="tx1">
                  <a:lumMod val="75000"/>
                  <a:lumOff val="25000"/>
                </a:schemeClr>
              </a:solidFill>
            </a:endParaRPr>
          </a:p>
        </p:txBody>
      </p:sp>
      <p:pic>
        <p:nvPicPr>
          <p:cNvPr id="1183" name="Picture 1182" descr="A map of a mountain range&#10;&#10;Description automatically generated">
            <a:extLst>
              <a:ext uri="{FF2B5EF4-FFF2-40B4-BE49-F238E27FC236}">
                <a16:creationId xmlns:a16="http://schemas.microsoft.com/office/drawing/2014/main" id="{15A28B17-D2BE-C4A5-5ADD-F35ED9C22AC8}"/>
              </a:ext>
            </a:extLst>
          </p:cNvPr>
          <p:cNvPicPr>
            <a:picLocks noChangeAspect="1"/>
          </p:cNvPicPr>
          <p:nvPr/>
        </p:nvPicPr>
        <p:blipFill>
          <a:blip r:embed="rId16"/>
          <a:stretch>
            <a:fillRect/>
          </a:stretch>
        </p:blipFill>
        <p:spPr>
          <a:xfrm>
            <a:off x="23932157" y="12893638"/>
            <a:ext cx="2732108" cy="2706943"/>
          </a:xfrm>
          <a:prstGeom prst="rect">
            <a:avLst/>
          </a:prstGeom>
        </p:spPr>
      </p:pic>
      <p:sp>
        <p:nvSpPr>
          <p:cNvPr id="1185" name="TextBox 1184">
            <a:extLst>
              <a:ext uri="{FF2B5EF4-FFF2-40B4-BE49-F238E27FC236}">
                <a16:creationId xmlns:a16="http://schemas.microsoft.com/office/drawing/2014/main" id="{9679E2B9-98F4-3932-022F-F48257D970B3}"/>
              </a:ext>
            </a:extLst>
          </p:cNvPr>
          <p:cNvSpPr txBox="1"/>
          <p:nvPr/>
        </p:nvSpPr>
        <p:spPr>
          <a:xfrm>
            <a:off x="24904396" y="13999231"/>
            <a:ext cx="729505" cy="2308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75000"/>
                    <a:lumOff val="25000"/>
                  </a:schemeClr>
                </a:solidFill>
                <a:latin typeface="Century Gothic"/>
              </a:rPr>
              <a:t>Jackson</a:t>
            </a:r>
          </a:p>
        </p:txBody>
      </p:sp>
      <p:sp>
        <p:nvSpPr>
          <p:cNvPr id="1186" name="TextBox 1185">
            <a:extLst>
              <a:ext uri="{FF2B5EF4-FFF2-40B4-BE49-F238E27FC236}">
                <a16:creationId xmlns:a16="http://schemas.microsoft.com/office/drawing/2014/main" id="{4190A6C3-A0B3-0760-CD92-0EC164AF234A}"/>
              </a:ext>
            </a:extLst>
          </p:cNvPr>
          <p:cNvSpPr txBox="1"/>
          <p:nvPr/>
        </p:nvSpPr>
        <p:spPr>
          <a:xfrm>
            <a:off x="24685815" y="13418715"/>
            <a:ext cx="614485" cy="5078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75000"/>
                    <a:lumOff val="25000"/>
                  </a:schemeClr>
                </a:solidFill>
                <a:latin typeface="Century Gothic"/>
              </a:rPr>
              <a:t>Moose Wilson</a:t>
            </a:r>
            <a:endParaRPr lang="en-US">
              <a:solidFill>
                <a:schemeClr val="tx1">
                  <a:lumMod val="75000"/>
                  <a:lumOff val="25000"/>
                </a:schemeClr>
              </a:solidFill>
            </a:endParaRPr>
          </a:p>
          <a:p>
            <a:r>
              <a:rPr lang="en-US" sz="900" b="1">
                <a:solidFill>
                  <a:schemeClr val="tx1">
                    <a:lumMod val="75000"/>
                    <a:lumOff val="25000"/>
                  </a:schemeClr>
                </a:solidFill>
                <a:latin typeface="Century Gothic"/>
              </a:rPr>
              <a:t> Rd</a:t>
            </a:r>
            <a:endParaRPr lang="en-US">
              <a:solidFill>
                <a:schemeClr val="tx1">
                  <a:lumMod val="75000"/>
                  <a:lumOff val="25000"/>
                </a:schemeClr>
              </a:solidFill>
            </a:endParaRPr>
          </a:p>
        </p:txBody>
      </p:sp>
      <p:sp>
        <p:nvSpPr>
          <p:cNvPr id="1187" name="TextBox 1186">
            <a:extLst>
              <a:ext uri="{FF2B5EF4-FFF2-40B4-BE49-F238E27FC236}">
                <a16:creationId xmlns:a16="http://schemas.microsoft.com/office/drawing/2014/main" id="{DDED4272-2E02-426B-4E1B-5EF30AF0A696}"/>
              </a:ext>
            </a:extLst>
          </p:cNvPr>
          <p:cNvSpPr txBox="1"/>
          <p:nvPr/>
        </p:nvSpPr>
        <p:spPr>
          <a:xfrm>
            <a:off x="25633901" y="12935351"/>
            <a:ext cx="477600" cy="2308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75000"/>
                    <a:lumOff val="25000"/>
                  </a:schemeClr>
                </a:solidFill>
                <a:latin typeface="Century Gothic"/>
              </a:rPr>
              <a:t>Kelly</a:t>
            </a:r>
          </a:p>
        </p:txBody>
      </p:sp>
      <p:sp>
        <p:nvSpPr>
          <p:cNvPr id="1188" name="TextBox 1187">
            <a:extLst>
              <a:ext uri="{FF2B5EF4-FFF2-40B4-BE49-F238E27FC236}">
                <a16:creationId xmlns:a16="http://schemas.microsoft.com/office/drawing/2014/main" id="{B9213867-63BB-CBC4-897E-A79C21ECE591}"/>
              </a:ext>
            </a:extLst>
          </p:cNvPr>
          <p:cNvSpPr txBox="1"/>
          <p:nvPr/>
        </p:nvSpPr>
        <p:spPr>
          <a:xfrm>
            <a:off x="25480926" y="13455310"/>
            <a:ext cx="848133" cy="3693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75000"/>
                    <a:lumOff val="25000"/>
                  </a:schemeClr>
                </a:solidFill>
                <a:latin typeface="Century Gothic"/>
              </a:rPr>
              <a:t>National Elk Refuge</a:t>
            </a:r>
          </a:p>
        </p:txBody>
      </p:sp>
      <p:grpSp>
        <p:nvGrpSpPr>
          <p:cNvPr id="1190" name="Group 1189">
            <a:extLst>
              <a:ext uri="{FF2B5EF4-FFF2-40B4-BE49-F238E27FC236}">
                <a16:creationId xmlns:a16="http://schemas.microsoft.com/office/drawing/2014/main" id="{11DEC5F0-0CD1-1DBD-CD55-1D90BF91612A}"/>
              </a:ext>
            </a:extLst>
          </p:cNvPr>
          <p:cNvGrpSpPr/>
          <p:nvPr/>
        </p:nvGrpSpPr>
        <p:grpSpPr>
          <a:xfrm>
            <a:off x="22313471" y="17828619"/>
            <a:ext cx="2531224" cy="278608"/>
            <a:chOff x="4071965" y="4693384"/>
            <a:chExt cx="2531224" cy="278608"/>
          </a:xfrm>
        </p:grpSpPr>
        <p:sp>
          <p:nvSpPr>
            <p:cNvPr id="1194" name="TextBox 1193">
              <a:extLst>
                <a:ext uri="{FF2B5EF4-FFF2-40B4-BE49-F238E27FC236}">
                  <a16:creationId xmlns:a16="http://schemas.microsoft.com/office/drawing/2014/main" id="{5CAA5263-1E76-D4A0-B164-225A9CA4909C}"/>
                </a:ext>
              </a:extLst>
            </p:cNvPr>
            <p:cNvSpPr txBox="1"/>
            <p:nvPr/>
          </p:nvSpPr>
          <p:spPr>
            <a:xfrm>
              <a:off x="4071965" y="4693384"/>
              <a:ext cx="2531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tx1">
                      <a:lumMod val="75000"/>
                      <a:lumOff val="25000"/>
                    </a:schemeClr>
                  </a:solidFill>
                </a:rPr>
                <a:t>0        1.25       2.5     2.75   3miles</a:t>
              </a:r>
            </a:p>
          </p:txBody>
        </p:sp>
        <p:grpSp>
          <p:nvGrpSpPr>
            <p:cNvPr id="1195" name="Group 1194">
              <a:extLst>
                <a:ext uri="{FF2B5EF4-FFF2-40B4-BE49-F238E27FC236}">
                  <a16:creationId xmlns:a16="http://schemas.microsoft.com/office/drawing/2014/main" id="{58D69162-E335-4F29-2915-AC634B9966F9}"/>
                </a:ext>
              </a:extLst>
            </p:cNvPr>
            <p:cNvGrpSpPr/>
            <p:nvPr/>
          </p:nvGrpSpPr>
          <p:grpSpPr>
            <a:xfrm>
              <a:off x="4204295" y="4896864"/>
              <a:ext cx="1524000" cy="75128"/>
              <a:chOff x="8974428" y="6591835"/>
              <a:chExt cx="1524000" cy="75128"/>
            </a:xfrm>
          </p:grpSpPr>
          <p:sp>
            <p:nvSpPr>
              <p:cNvPr id="1196" name="Rectangle 1195">
                <a:extLst>
                  <a:ext uri="{FF2B5EF4-FFF2-40B4-BE49-F238E27FC236}">
                    <a16:creationId xmlns:a16="http://schemas.microsoft.com/office/drawing/2014/main" id="{915729DC-B568-191E-6422-84ECBE841E4F}"/>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197" name="Rectangle 1196">
                <a:extLst>
                  <a:ext uri="{FF2B5EF4-FFF2-40B4-BE49-F238E27FC236}">
                    <a16:creationId xmlns:a16="http://schemas.microsoft.com/office/drawing/2014/main" id="{789152D3-ECF3-ED7C-8208-3787AA0668AE}"/>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198" name="Rectangle 1197">
                <a:extLst>
                  <a:ext uri="{FF2B5EF4-FFF2-40B4-BE49-F238E27FC236}">
                    <a16:creationId xmlns:a16="http://schemas.microsoft.com/office/drawing/2014/main" id="{1ED1FD5B-C52D-E626-9C32-9168D7A56920}"/>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pic>
        <p:nvPicPr>
          <p:cNvPr id="1199" name="Picture 1198" descr="A map of land with different colored areas&#10;&#10;Description automatically generated">
            <a:extLst>
              <a:ext uri="{FF2B5EF4-FFF2-40B4-BE49-F238E27FC236}">
                <a16:creationId xmlns:a16="http://schemas.microsoft.com/office/drawing/2014/main" id="{C8213AF5-AB09-8DF8-87E9-1F158BBFCD24}"/>
              </a:ext>
            </a:extLst>
          </p:cNvPr>
          <p:cNvPicPr>
            <a:picLocks noChangeAspect="1"/>
          </p:cNvPicPr>
          <p:nvPr/>
        </p:nvPicPr>
        <p:blipFill rotWithShape="1">
          <a:blip r:embed="rId17"/>
          <a:srcRect l="15313" t="2536" r="13386" b="39832"/>
          <a:stretch/>
        </p:blipFill>
        <p:spPr>
          <a:xfrm>
            <a:off x="24537924" y="15878220"/>
            <a:ext cx="2126341" cy="1915166"/>
          </a:xfrm>
          <a:prstGeom prst="rect">
            <a:avLst/>
          </a:prstGeom>
        </p:spPr>
      </p:pic>
      <p:sp>
        <p:nvSpPr>
          <p:cNvPr id="1200" name="TextBox 1199">
            <a:extLst>
              <a:ext uri="{FF2B5EF4-FFF2-40B4-BE49-F238E27FC236}">
                <a16:creationId xmlns:a16="http://schemas.microsoft.com/office/drawing/2014/main" id="{5B82C409-D9B9-4551-63DD-ADA6FFC75F77}"/>
              </a:ext>
            </a:extLst>
          </p:cNvPr>
          <p:cNvSpPr txBox="1"/>
          <p:nvPr/>
        </p:nvSpPr>
        <p:spPr>
          <a:xfrm>
            <a:off x="22977728" y="17481379"/>
            <a:ext cx="1176745" cy="2308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75000"/>
                    <a:lumOff val="25000"/>
                  </a:schemeClr>
                </a:solidFill>
                <a:latin typeface="Century Gothic"/>
              </a:rPr>
              <a:t>New Fork Lakes</a:t>
            </a:r>
          </a:p>
        </p:txBody>
      </p:sp>
      <p:sp>
        <p:nvSpPr>
          <p:cNvPr id="1201" name="TextBox 1200">
            <a:extLst>
              <a:ext uri="{FF2B5EF4-FFF2-40B4-BE49-F238E27FC236}">
                <a16:creationId xmlns:a16="http://schemas.microsoft.com/office/drawing/2014/main" id="{67D573F5-883F-15C2-032C-F740A7B93CB3}"/>
              </a:ext>
            </a:extLst>
          </p:cNvPr>
          <p:cNvSpPr txBox="1"/>
          <p:nvPr/>
        </p:nvSpPr>
        <p:spPr>
          <a:xfrm>
            <a:off x="24946643" y="17466694"/>
            <a:ext cx="1176745" cy="2308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75000"/>
                    <a:lumOff val="25000"/>
                  </a:schemeClr>
                </a:solidFill>
                <a:latin typeface="Century Gothic"/>
              </a:rPr>
              <a:t>New Fork Lakes</a:t>
            </a:r>
          </a:p>
        </p:txBody>
      </p:sp>
      <p:grpSp>
        <p:nvGrpSpPr>
          <p:cNvPr id="1208" name="Group 1207">
            <a:extLst>
              <a:ext uri="{FF2B5EF4-FFF2-40B4-BE49-F238E27FC236}">
                <a16:creationId xmlns:a16="http://schemas.microsoft.com/office/drawing/2014/main" id="{97A48673-96DA-662D-7F5B-C218FE96D2A0}"/>
              </a:ext>
            </a:extLst>
          </p:cNvPr>
          <p:cNvGrpSpPr/>
          <p:nvPr/>
        </p:nvGrpSpPr>
        <p:grpSpPr>
          <a:xfrm>
            <a:off x="24673783" y="17841843"/>
            <a:ext cx="2531224" cy="278608"/>
            <a:chOff x="4071965" y="4693384"/>
            <a:chExt cx="2531224" cy="278608"/>
          </a:xfrm>
        </p:grpSpPr>
        <p:sp>
          <p:nvSpPr>
            <p:cNvPr id="1209" name="TextBox 1208">
              <a:extLst>
                <a:ext uri="{FF2B5EF4-FFF2-40B4-BE49-F238E27FC236}">
                  <a16:creationId xmlns:a16="http://schemas.microsoft.com/office/drawing/2014/main" id="{C624FD3E-4E1A-11BE-407C-3644907B6498}"/>
                </a:ext>
              </a:extLst>
            </p:cNvPr>
            <p:cNvSpPr txBox="1"/>
            <p:nvPr/>
          </p:nvSpPr>
          <p:spPr>
            <a:xfrm>
              <a:off x="4071965" y="4693384"/>
              <a:ext cx="2531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tx1">
                      <a:lumMod val="75000"/>
                      <a:lumOff val="25000"/>
                    </a:schemeClr>
                  </a:solidFill>
                </a:rPr>
                <a:t>0        1.25       2.5     2.75   3miles</a:t>
              </a:r>
            </a:p>
          </p:txBody>
        </p:sp>
        <p:grpSp>
          <p:nvGrpSpPr>
            <p:cNvPr id="1210" name="Group 1209">
              <a:extLst>
                <a:ext uri="{FF2B5EF4-FFF2-40B4-BE49-F238E27FC236}">
                  <a16:creationId xmlns:a16="http://schemas.microsoft.com/office/drawing/2014/main" id="{B0286B27-64CF-BDAF-6070-78967D4FA43E}"/>
                </a:ext>
              </a:extLst>
            </p:cNvPr>
            <p:cNvGrpSpPr/>
            <p:nvPr/>
          </p:nvGrpSpPr>
          <p:grpSpPr>
            <a:xfrm>
              <a:off x="4204295" y="4896864"/>
              <a:ext cx="1524000" cy="75128"/>
              <a:chOff x="8974428" y="6591835"/>
              <a:chExt cx="1524000" cy="75128"/>
            </a:xfrm>
          </p:grpSpPr>
          <p:sp>
            <p:nvSpPr>
              <p:cNvPr id="1211" name="Rectangle 1210">
                <a:extLst>
                  <a:ext uri="{FF2B5EF4-FFF2-40B4-BE49-F238E27FC236}">
                    <a16:creationId xmlns:a16="http://schemas.microsoft.com/office/drawing/2014/main" id="{D54A467E-F2F5-50E5-BBB5-674ACED48E80}"/>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12" name="Rectangle 1211">
                <a:extLst>
                  <a:ext uri="{FF2B5EF4-FFF2-40B4-BE49-F238E27FC236}">
                    <a16:creationId xmlns:a16="http://schemas.microsoft.com/office/drawing/2014/main" id="{D47F72FF-C19C-B673-4B51-78EBB43A1534}"/>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13" name="Rectangle 1212">
                <a:extLst>
                  <a:ext uri="{FF2B5EF4-FFF2-40B4-BE49-F238E27FC236}">
                    <a16:creationId xmlns:a16="http://schemas.microsoft.com/office/drawing/2014/main" id="{4EA62612-90C5-F539-CA06-4988C07B2A62}"/>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grpSp>
        <p:nvGrpSpPr>
          <p:cNvPr id="1214" name="Group 1213">
            <a:extLst>
              <a:ext uri="{FF2B5EF4-FFF2-40B4-BE49-F238E27FC236}">
                <a16:creationId xmlns:a16="http://schemas.microsoft.com/office/drawing/2014/main" id="{9CD82AB2-D402-C61D-522C-48A22AB70B93}"/>
              </a:ext>
            </a:extLst>
          </p:cNvPr>
          <p:cNvGrpSpPr/>
          <p:nvPr/>
        </p:nvGrpSpPr>
        <p:grpSpPr>
          <a:xfrm>
            <a:off x="24371511" y="17815784"/>
            <a:ext cx="273169" cy="431320"/>
            <a:chOff x="2863814" y="4797375"/>
            <a:chExt cx="273169" cy="431320"/>
          </a:xfrm>
        </p:grpSpPr>
        <p:sp>
          <p:nvSpPr>
            <p:cNvPr id="1215" name="Arrow: Chevron 1214">
              <a:extLst>
                <a:ext uri="{FF2B5EF4-FFF2-40B4-BE49-F238E27FC236}">
                  <a16:creationId xmlns:a16="http://schemas.microsoft.com/office/drawing/2014/main" id="{10989A5A-28C1-9409-A411-7EB5B13A091A}"/>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16" name="Arrow: Chevron 1215">
              <a:extLst>
                <a:ext uri="{FF2B5EF4-FFF2-40B4-BE49-F238E27FC236}">
                  <a16:creationId xmlns:a16="http://schemas.microsoft.com/office/drawing/2014/main" id="{5593C71D-8145-D488-2822-4943C5B58FD4}"/>
                </a:ext>
              </a:extLst>
            </p:cNvPr>
            <p:cNvSpPr/>
            <p:nvPr/>
          </p:nvSpPr>
          <p:spPr>
            <a:xfrm rot="16200000">
              <a:off x="2820683" y="4912392"/>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17" name="TextBox 1216">
              <a:extLst>
                <a:ext uri="{FF2B5EF4-FFF2-40B4-BE49-F238E27FC236}">
                  <a16:creationId xmlns:a16="http://schemas.microsoft.com/office/drawing/2014/main" id="{9EBD95B5-F4C6-F002-FE85-DF82026DD96D}"/>
                </a:ext>
              </a:extLst>
            </p:cNvPr>
            <p:cNvSpPr txBox="1"/>
            <p:nvPr/>
          </p:nvSpPr>
          <p:spPr>
            <a:xfrm flipH="1">
              <a:off x="2884992" y="4864598"/>
              <a:ext cx="118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rPr>
                <a:t>N</a:t>
              </a:r>
            </a:p>
          </p:txBody>
        </p:sp>
      </p:grpSp>
      <p:sp>
        <p:nvSpPr>
          <p:cNvPr id="1224" name="Rectangle 1223">
            <a:extLst>
              <a:ext uri="{FF2B5EF4-FFF2-40B4-BE49-F238E27FC236}">
                <a16:creationId xmlns:a16="http://schemas.microsoft.com/office/drawing/2014/main" id="{684B9913-B793-5150-BAB1-6A8B07EFB951}"/>
              </a:ext>
            </a:extLst>
          </p:cNvPr>
          <p:cNvSpPr/>
          <p:nvPr/>
        </p:nvSpPr>
        <p:spPr>
          <a:xfrm>
            <a:off x="21297696" y="16805534"/>
            <a:ext cx="322732" cy="30945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25" name="Rectangle 1224">
            <a:extLst>
              <a:ext uri="{FF2B5EF4-FFF2-40B4-BE49-F238E27FC236}">
                <a16:creationId xmlns:a16="http://schemas.microsoft.com/office/drawing/2014/main" id="{32AA6A2B-68F2-4780-AF52-A51E4D492568}"/>
              </a:ext>
            </a:extLst>
          </p:cNvPr>
          <p:cNvSpPr/>
          <p:nvPr/>
        </p:nvSpPr>
        <p:spPr>
          <a:xfrm rot="20619688">
            <a:off x="20400139" y="15923662"/>
            <a:ext cx="348765" cy="6707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1227" name="Straight Connector 1226">
            <a:extLst>
              <a:ext uri="{FF2B5EF4-FFF2-40B4-BE49-F238E27FC236}">
                <a16:creationId xmlns:a16="http://schemas.microsoft.com/office/drawing/2014/main" id="{30750834-4D7B-89E2-72A5-C092B68ADDA9}"/>
              </a:ext>
            </a:extLst>
          </p:cNvPr>
          <p:cNvCxnSpPr>
            <a:cxnSpLocks/>
            <a:endCxn id="1177" idx="1"/>
          </p:cNvCxnSpPr>
          <p:nvPr/>
        </p:nvCxnSpPr>
        <p:spPr>
          <a:xfrm>
            <a:off x="21558569" y="16805534"/>
            <a:ext cx="876935" cy="27802"/>
          </a:xfrm>
          <a:prstGeom prst="line">
            <a:avLst/>
          </a:prstGeom>
          <a:ln w="19050"/>
        </p:spPr>
        <p:style>
          <a:lnRef idx="1">
            <a:schemeClr val="dk1"/>
          </a:lnRef>
          <a:fillRef idx="0">
            <a:schemeClr val="dk1"/>
          </a:fillRef>
          <a:effectRef idx="0">
            <a:schemeClr val="dk1"/>
          </a:effectRef>
          <a:fontRef idx="minor">
            <a:schemeClr val="tx1"/>
          </a:fontRef>
        </p:style>
      </p:cxnSp>
      <p:cxnSp>
        <p:nvCxnSpPr>
          <p:cNvPr id="1230" name="Straight Connector 1229">
            <a:extLst>
              <a:ext uri="{FF2B5EF4-FFF2-40B4-BE49-F238E27FC236}">
                <a16:creationId xmlns:a16="http://schemas.microsoft.com/office/drawing/2014/main" id="{E90106BD-7B1A-534F-986C-3D7D4076132D}"/>
              </a:ext>
            </a:extLst>
          </p:cNvPr>
          <p:cNvCxnSpPr>
            <a:cxnSpLocks/>
          </p:cNvCxnSpPr>
          <p:nvPr/>
        </p:nvCxnSpPr>
        <p:spPr>
          <a:xfrm flipH="1">
            <a:off x="20578030" y="15573230"/>
            <a:ext cx="477950" cy="1038700"/>
          </a:xfrm>
          <a:prstGeom prst="line">
            <a:avLst/>
          </a:prstGeom>
          <a:ln w="19050"/>
        </p:spPr>
        <p:style>
          <a:lnRef idx="1">
            <a:schemeClr val="dk1"/>
          </a:lnRef>
          <a:fillRef idx="0">
            <a:schemeClr val="dk1"/>
          </a:fillRef>
          <a:effectRef idx="0">
            <a:schemeClr val="dk1"/>
          </a:effectRef>
          <a:fontRef idx="minor">
            <a:schemeClr val="tx1"/>
          </a:fontRef>
        </p:style>
      </p:cxnSp>
      <p:grpSp>
        <p:nvGrpSpPr>
          <p:cNvPr id="1233" name="Group 1232">
            <a:extLst>
              <a:ext uri="{FF2B5EF4-FFF2-40B4-BE49-F238E27FC236}">
                <a16:creationId xmlns:a16="http://schemas.microsoft.com/office/drawing/2014/main" id="{9896C233-DB24-6DBD-8E90-2B70075513AE}"/>
              </a:ext>
            </a:extLst>
          </p:cNvPr>
          <p:cNvGrpSpPr/>
          <p:nvPr/>
        </p:nvGrpSpPr>
        <p:grpSpPr>
          <a:xfrm>
            <a:off x="21018757" y="15563326"/>
            <a:ext cx="2531224" cy="278608"/>
            <a:chOff x="4071965" y="4693384"/>
            <a:chExt cx="2531224" cy="278608"/>
          </a:xfrm>
        </p:grpSpPr>
        <p:sp>
          <p:nvSpPr>
            <p:cNvPr id="1234" name="TextBox 1233">
              <a:extLst>
                <a:ext uri="{FF2B5EF4-FFF2-40B4-BE49-F238E27FC236}">
                  <a16:creationId xmlns:a16="http://schemas.microsoft.com/office/drawing/2014/main" id="{593D16D3-3160-8016-70C7-0A0F41DBF931}"/>
                </a:ext>
              </a:extLst>
            </p:cNvPr>
            <p:cNvSpPr txBox="1"/>
            <p:nvPr/>
          </p:nvSpPr>
          <p:spPr>
            <a:xfrm>
              <a:off x="4071965" y="4693384"/>
              <a:ext cx="2531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tx1">
                      <a:lumMod val="75000"/>
                      <a:lumOff val="25000"/>
                    </a:schemeClr>
                  </a:solidFill>
                </a:rPr>
                <a:t>0        2.5       5.0    7.5       10miles</a:t>
              </a:r>
            </a:p>
          </p:txBody>
        </p:sp>
        <p:grpSp>
          <p:nvGrpSpPr>
            <p:cNvPr id="1235" name="Group 1234">
              <a:extLst>
                <a:ext uri="{FF2B5EF4-FFF2-40B4-BE49-F238E27FC236}">
                  <a16:creationId xmlns:a16="http://schemas.microsoft.com/office/drawing/2014/main" id="{749C4100-8024-A292-1D09-9EDD7C5B5400}"/>
                </a:ext>
              </a:extLst>
            </p:cNvPr>
            <p:cNvGrpSpPr/>
            <p:nvPr/>
          </p:nvGrpSpPr>
          <p:grpSpPr>
            <a:xfrm>
              <a:off x="4204295" y="4896864"/>
              <a:ext cx="1524000" cy="75128"/>
              <a:chOff x="8974428" y="6591835"/>
              <a:chExt cx="1524000" cy="75128"/>
            </a:xfrm>
          </p:grpSpPr>
          <p:sp>
            <p:nvSpPr>
              <p:cNvPr id="1236" name="Rectangle 1235">
                <a:extLst>
                  <a:ext uri="{FF2B5EF4-FFF2-40B4-BE49-F238E27FC236}">
                    <a16:creationId xmlns:a16="http://schemas.microsoft.com/office/drawing/2014/main" id="{0F2AFCE9-9F93-2D8D-7FE1-C47BA8BC3E1C}"/>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37" name="Rectangle 1236">
                <a:extLst>
                  <a:ext uri="{FF2B5EF4-FFF2-40B4-BE49-F238E27FC236}">
                    <a16:creationId xmlns:a16="http://schemas.microsoft.com/office/drawing/2014/main" id="{3E072D48-CB69-C41E-4CAC-496652BFA478}"/>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38" name="Rectangle 1237">
                <a:extLst>
                  <a:ext uri="{FF2B5EF4-FFF2-40B4-BE49-F238E27FC236}">
                    <a16:creationId xmlns:a16="http://schemas.microsoft.com/office/drawing/2014/main" id="{593F604C-D44D-1BFA-A420-A611201E676F}"/>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grpSp>
        <p:nvGrpSpPr>
          <p:cNvPr id="1239" name="Group 1238">
            <a:extLst>
              <a:ext uri="{FF2B5EF4-FFF2-40B4-BE49-F238E27FC236}">
                <a16:creationId xmlns:a16="http://schemas.microsoft.com/office/drawing/2014/main" id="{6CE76B69-4B0F-46EA-CE7B-F5AE851489EC}"/>
              </a:ext>
            </a:extLst>
          </p:cNvPr>
          <p:cNvGrpSpPr/>
          <p:nvPr/>
        </p:nvGrpSpPr>
        <p:grpSpPr>
          <a:xfrm>
            <a:off x="23869571" y="15553839"/>
            <a:ext cx="2531224" cy="278608"/>
            <a:chOff x="4071965" y="4693384"/>
            <a:chExt cx="2531224" cy="278608"/>
          </a:xfrm>
        </p:grpSpPr>
        <p:sp>
          <p:nvSpPr>
            <p:cNvPr id="1240" name="TextBox 1239">
              <a:extLst>
                <a:ext uri="{FF2B5EF4-FFF2-40B4-BE49-F238E27FC236}">
                  <a16:creationId xmlns:a16="http://schemas.microsoft.com/office/drawing/2014/main" id="{F06A20E5-D9AC-E686-EAE8-0396E66395C5}"/>
                </a:ext>
              </a:extLst>
            </p:cNvPr>
            <p:cNvSpPr txBox="1"/>
            <p:nvPr/>
          </p:nvSpPr>
          <p:spPr>
            <a:xfrm>
              <a:off x="4071965" y="4693384"/>
              <a:ext cx="2531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tx1">
                      <a:lumMod val="75000"/>
                      <a:lumOff val="25000"/>
                    </a:schemeClr>
                  </a:solidFill>
                </a:rPr>
                <a:t>0        2.5        5.0    7.5      10miles</a:t>
              </a:r>
            </a:p>
          </p:txBody>
        </p:sp>
        <p:grpSp>
          <p:nvGrpSpPr>
            <p:cNvPr id="1241" name="Group 1240">
              <a:extLst>
                <a:ext uri="{FF2B5EF4-FFF2-40B4-BE49-F238E27FC236}">
                  <a16:creationId xmlns:a16="http://schemas.microsoft.com/office/drawing/2014/main" id="{6AF077A9-B258-34A3-CCE8-46D9593DCD30}"/>
                </a:ext>
              </a:extLst>
            </p:cNvPr>
            <p:cNvGrpSpPr/>
            <p:nvPr/>
          </p:nvGrpSpPr>
          <p:grpSpPr>
            <a:xfrm>
              <a:off x="4204295" y="4896864"/>
              <a:ext cx="1524000" cy="75128"/>
              <a:chOff x="8974428" y="6591835"/>
              <a:chExt cx="1524000" cy="75128"/>
            </a:xfrm>
          </p:grpSpPr>
          <p:sp>
            <p:nvSpPr>
              <p:cNvPr id="1243" name="Rectangle 1242">
                <a:extLst>
                  <a:ext uri="{FF2B5EF4-FFF2-40B4-BE49-F238E27FC236}">
                    <a16:creationId xmlns:a16="http://schemas.microsoft.com/office/drawing/2014/main" id="{4733D68E-D8CD-E5D2-792D-D1826EEAA44D}"/>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44" name="Rectangle 1243">
                <a:extLst>
                  <a:ext uri="{FF2B5EF4-FFF2-40B4-BE49-F238E27FC236}">
                    <a16:creationId xmlns:a16="http://schemas.microsoft.com/office/drawing/2014/main" id="{CDA91AB0-0BBD-DB18-FC3F-A36C2774D979}"/>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45" name="Rectangle 1244">
                <a:extLst>
                  <a:ext uri="{FF2B5EF4-FFF2-40B4-BE49-F238E27FC236}">
                    <a16:creationId xmlns:a16="http://schemas.microsoft.com/office/drawing/2014/main" id="{AF254172-08B9-C7E3-7A31-F10D296F5E46}"/>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grpSp>
        <p:nvGrpSpPr>
          <p:cNvPr id="1247" name="Group 1246">
            <a:extLst>
              <a:ext uri="{FF2B5EF4-FFF2-40B4-BE49-F238E27FC236}">
                <a16:creationId xmlns:a16="http://schemas.microsoft.com/office/drawing/2014/main" id="{7276FA7E-C814-970A-A94C-11FC1931432B}"/>
              </a:ext>
            </a:extLst>
          </p:cNvPr>
          <p:cNvGrpSpPr/>
          <p:nvPr/>
        </p:nvGrpSpPr>
        <p:grpSpPr>
          <a:xfrm>
            <a:off x="16854447" y="16609785"/>
            <a:ext cx="3983337" cy="278608"/>
            <a:chOff x="1729674" y="5799090"/>
            <a:chExt cx="3983337" cy="278608"/>
          </a:xfrm>
        </p:grpSpPr>
        <p:grpSp>
          <p:nvGrpSpPr>
            <p:cNvPr id="1248" name="Group 1247">
              <a:extLst>
                <a:ext uri="{FF2B5EF4-FFF2-40B4-BE49-F238E27FC236}">
                  <a16:creationId xmlns:a16="http://schemas.microsoft.com/office/drawing/2014/main" id="{0363C92E-4475-4423-2BBD-472A0C673190}"/>
                </a:ext>
              </a:extLst>
            </p:cNvPr>
            <p:cNvGrpSpPr/>
            <p:nvPr/>
          </p:nvGrpSpPr>
          <p:grpSpPr>
            <a:xfrm>
              <a:off x="1729674" y="5799090"/>
              <a:ext cx="3983337" cy="278608"/>
              <a:chOff x="1873448" y="5827845"/>
              <a:chExt cx="3983337" cy="278608"/>
            </a:xfrm>
          </p:grpSpPr>
          <p:grpSp>
            <p:nvGrpSpPr>
              <p:cNvPr id="1281" name="Group 1280">
                <a:extLst>
                  <a:ext uri="{FF2B5EF4-FFF2-40B4-BE49-F238E27FC236}">
                    <a16:creationId xmlns:a16="http://schemas.microsoft.com/office/drawing/2014/main" id="{AFD81FE7-0A06-4BC3-E367-17A086DB27EF}"/>
                  </a:ext>
                </a:extLst>
              </p:cNvPr>
              <p:cNvGrpSpPr/>
              <p:nvPr/>
            </p:nvGrpSpPr>
            <p:grpSpPr>
              <a:xfrm>
                <a:off x="1873448" y="5827845"/>
                <a:ext cx="3983337" cy="278608"/>
                <a:chOff x="4071965" y="4693384"/>
                <a:chExt cx="3983337" cy="278608"/>
              </a:xfrm>
            </p:grpSpPr>
            <p:sp>
              <p:nvSpPr>
                <p:cNvPr id="1283" name="TextBox 1282">
                  <a:extLst>
                    <a:ext uri="{FF2B5EF4-FFF2-40B4-BE49-F238E27FC236}">
                      <a16:creationId xmlns:a16="http://schemas.microsoft.com/office/drawing/2014/main" id="{7C150CF1-FF6B-2BBC-599E-E7EF7E801815}"/>
                    </a:ext>
                  </a:extLst>
                </p:cNvPr>
                <p:cNvSpPr txBox="1"/>
                <p:nvPr/>
              </p:nvSpPr>
              <p:spPr>
                <a:xfrm>
                  <a:off x="4071965" y="4693384"/>
                  <a:ext cx="39833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tx1">
                          <a:lumMod val="75000"/>
                          <a:lumOff val="25000"/>
                        </a:schemeClr>
                      </a:solidFill>
                    </a:rPr>
                    <a:t>0                    25                    		  50 miles</a:t>
                  </a:r>
                </a:p>
              </p:txBody>
            </p:sp>
            <p:grpSp>
              <p:nvGrpSpPr>
                <p:cNvPr id="1284" name="Group 1283">
                  <a:extLst>
                    <a:ext uri="{FF2B5EF4-FFF2-40B4-BE49-F238E27FC236}">
                      <a16:creationId xmlns:a16="http://schemas.microsoft.com/office/drawing/2014/main" id="{79B90CC8-3EAB-9D7F-75AE-E01A7C37E28A}"/>
                    </a:ext>
                  </a:extLst>
                </p:cNvPr>
                <p:cNvGrpSpPr/>
                <p:nvPr/>
              </p:nvGrpSpPr>
              <p:grpSpPr>
                <a:xfrm>
                  <a:off x="4204295" y="4896864"/>
                  <a:ext cx="1524000" cy="75128"/>
                  <a:chOff x="8974428" y="6591835"/>
                  <a:chExt cx="1524000" cy="75128"/>
                </a:xfrm>
              </p:grpSpPr>
              <p:sp>
                <p:nvSpPr>
                  <p:cNvPr id="1298" name="Rectangle 1297">
                    <a:extLst>
                      <a:ext uri="{FF2B5EF4-FFF2-40B4-BE49-F238E27FC236}">
                        <a16:creationId xmlns:a16="http://schemas.microsoft.com/office/drawing/2014/main" id="{5DEAE594-D015-CCF7-BF81-72D06F2A821C}"/>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302" name="Rectangle 1301">
                    <a:extLst>
                      <a:ext uri="{FF2B5EF4-FFF2-40B4-BE49-F238E27FC236}">
                        <a16:creationId xmlns:a16="http://schemas.microsoft.com/office/drawing/2014/main" id="{AB6D5557-47AD-74AC-BA68-45A076DE6EFF}"/>
                      </a:ext>
                    </a:extLst>
                  </p:cNvPr>
                  <p:cNvSpPr/>
                  <p:nvPr/>
                </p:nvSpPr>
                <p:spPr>
                  <a:xfrm>
                    <a:off x="9177937"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sp>
            <p:nvSpPr>
              <p:cNvPr id="1282" name="Rectangle 1281">
                <a:extLst>
                  <a:ext uri="{FF2B5EF4-FFF2-40B4-BE49-F238E27FC236}">
                    <a16:creationId xmlns:a16="http://schemas.microsoft.com/office/drawing/2014/main" id="{D233734C-849E-3821-7AB3-69E9B4E3FF11}"/>
                  </a:ext>
                </a:extLst>
              </p:cNvPr>
              <p:cNvSpPr/>
              <p:nvPr/>
            </p:nvSpPr>
            <p:spPr>
              <a:xfrm>
                <a:off x="3544155" y="6031328"/>
                <a:ext cx="833806" cy="457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1249" name="Rectangle 1248">
              <a:extLst>
                <a:ext uri="{FF2B5EF4-FFF2-40B4-BE49-F238E27FC236}">
                  <a16:creationId xmlns:a16="http://schemas.microsoft.com/office/drawing/2014/main" id="{D33DD47A-1A7E-CD10-E607-27E9E9C3BC9B}"/>
                </a:ext>
              </a:extLst>
            </p:cNvPr>
            <p:cNvSpPr/>
            <p:nvPr/>
          </p:nvSpPr>
          <p:spPr>
            <a:xfrm>
              <a:off x="3394629" y="6002545"/>
              <a:ext cx="887148" cy="6878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80" name="Rectangle 1279">
              <a:extLst>
                <a:ext uri="{FF2B5EF4-FFF2-40B4-BE49-F238E27FC236}">
                  <a16:creationId xmlns:a16="http://schemas.microsoft.com/office/drawing/2014/main" id="{93F2B8BC-14FB-DF4A-C84A-06F7553AB97B}"/>
                </a:ext>
              </a:extLst>
            </p:cNvPr>
            <p:cNvSpPr/>
            <p:nvPr/>
          </p:nvSpPr>
          <p:spPr>
            <a:xfrm>
              <a:off x="2419196" y="600158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1304" name="TextBox 1303">
            <a:extLst>
              <a:ext uri="{FF2B5EF4-FFF2-40B4-BE49-F238E27FC236}">
                <a16:creationId xmlns:a16="http://schemas.microsoft.com/office/drawing/2014/main" id="{BD03CC78-F8EB-4BEE-D83D-D0E17D00793E}"/>
              </a:ext>
            </a:extLst>
          </p:cNvPr>
          <p:cNvSpPr txBox="1"/>
          <p:nvPr/>
        </p:nvSpPr>
        <p:spPr>
          <a:xfrm>
            <a:off x="13311549" y="11764142"/>
            <a:ext cx="7916691" cy="799626"/>
          </a:xfrm>
          <a:prstGeom prst="rect">
            <a:avLst/>
          </a:prstGeom>
          <a:noFill/>
        </p:spPr>
        <p:txBody>
          <a:bodyPr wrap="square" rtlCol="0">
            <a:spAutoFit/>
          </a:bodyPr>
          <a:lstStyle/>
          <a:p>
            <a:r>
              <a:rPr lang="en-US" sz="4400" b="1" dirty="0">
                <a:solidFill>
                  <a:srgbClr val="C13E2D"/>
                </a:solidFill>
                <a:latin typeface="Century Gothic" panose="020B0502020202020204" pitchFamily="34" charset="0"/>
              </a:rPr>
              <a:t>Results</a:t>
            </a:r>
          </a:p>
        </p:txBody>
      </p:sp>
      <p:sp>
        <p:nvSpPr>
          <p:cNvPr id="1316" name="Rectangle 1315">
            <a:extLst>
              <a:ext uri="{FF2B5EF4-FFF2-40B4-BE49-F238E27FC236}">
                <a16:creationId xmlns:a16="http://schemas.microsoft.com/office/drawing/2014/main" id="{67C42B54-54A7-158E-1631-D5652EC6EE3D}"/>
              </a:ext>
            </a:extLst>
          </p:cNvPr>
          <p:cNvSpPr/>
          <p:nvPr/>
        </p:nvSpPr>
        <p:spPr>
          <a:xfrm>
            <a:off x="21146876" y="17334719"/>
            <a:ext cx="536073" cy="2752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1319" name="Graphic 1318" descr="Fire with solid fill">
            <a:extLst>
              <a:ext uri="{FF2B5EF4-FFF2-40B4-BE49-F238E27FC236}">
                <a16:creationId xmlns:a16="http://schemas.microsoft.com/office/drawing/2014/main" id="{CA61B7F9-0FAB-AFFB-13C6-1A91DE90D5A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736435" y="20151791"/>
            <a:ext cx="769442" cy="769442"/>
          </a:xfrm>
          <a:prstGeom prst="rect">
            <a:avLst/>
          </a:prstGeom>
        </p:spPr>
      </p:pic>
      <p:pic>
        <p:nvPicPr>
          <p:cNvPr id="1320" name="Graphic 1319" descr="Withering Tree with solid fill">
            <a:extLst>
              <a:ext uri="{FF2B5EF4-FFF2-40B4-BE49-F238E27FC236}">
                <a16:creationId xmlns:a16="http://schemas.microsoft.com/office/drawing/2014/main" id="{90619088-085B-839B-3C6C-658BB4A5913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145241" y="20090784"/>
            <a:ext cx="769442" cy="769442"/>
          </a:xfrm>
          <a:prstGeom prst="rect">
            <a:avLst/>
          </a:prstGeom>
        </p:spPr>
      </p:pic>
      <p:graphicFrame>
        <p:nvGraphicFramePr>
          <p:cNvPr id="1341" name="Table 1340">
            <a:extLst>
              <a:ext uri="{FF2B5EF4-FFF2-40B4-BE49-F238E27FC236}">
                <a16:creationId xmlns:a16="http://schemas.microsoft.com/office/drawing/2014/main" id="{34157053-712E-5D11-1B40-1AC07774E85B}"/>
              </a:ext>
            </a:extLst>
          </p:cNvPr>
          <p:cNvGraphicFramePr>
            <a:graphicFrameLocks noGrp="1"/>
          </p:cNvGraphicFramePr>
          <p:nvPr>
            <p:extLst>
              <p:ext uri="{D42A27DB-BD31-4B8C-83A1-F6EECF244321}">
                <p14:modId xmlns:p14="http://schemas.microsoft.com/office/powerpoint/2010/main" val="3701274946"/>
              </p:ext>
            </p:extLst>
          </p:nvPr>
        </p:nvGraphicFramePr>
        <p:xfrm>
          <a:off x="21821004" y="20300567"/>
          <a:ext cx="4572000" cy="1772273"/>
        </p:xfrm>
        <a:graphic>
          <a:graphicData uri="http://schemas.openxmlformats.org/drawingml/2006/table">
            <a:tbl>
              <a:tblPr bandRow="1">
                <a:tableStyleId>{5C22544A-7EE6-4342-B048-85BDC9FD1C3A}</a:tableStyleId>
              </a:tblPr>
              <a:tblGrid>
                <a:gridCol w="2926080">
                  <a:extLst>
                    <a:ext uri="{9D8B030D-6E8A-4147-A177-3AD203B41FA5}">
                      <a16:colId xmlns:a16="http://schemas.microsoft.com/office/drawing/2014/main" val="2214843020"/>
                    </a:ext>
                  </a:extLst>
                </a:gridCol>
                <a:gridCol w="1645920">
                  <a:extLst>
                    <a:ext uri="{9D8B030D-6E8A-4147-A177-3AD203B41FA5}">
                      <a16:colId xmlns:a16="http://schemas.microsoft.com/office/drawing/2014/main" val="167328133"/>
                    </a:ext>
                  </a:extLst>
                </a:gridCol>
              </a:tblGrid>
              <a:tr h="674993">
                <a:tc>
                  <a:txBody>
                    <a:bodyPr/>
                    <a:lstStyle/>
                    <a:p>
                      <a:pPr fontAlgn="base"/>
                      <a:r>
                        <a:rPr lang="en-US" sz="1400" b="1" dirty="0">
                          <a:solidFill>
                            <a:srgbClr val="FFFFFF"/>
                          </a:solidFill>
                          <a:effectLst/>
                          <a:latin typeface="+mn-lt"/>
                        </a:rPr>
                        <a:t>Fuel &amp; Burn Severity Category</a:t>
                      </a:r>
                      <a:endParaRPr lang="en-US" sz="5400" b="1" dirty="0">
                        <a:solidFill>
                          <a:srgbClr val="FFFFFF"/>
                        </a:solidFill>
                        <a:effectLst/>
                        <a:latin typeface="+mn-lt"/>
                      </a:endParaRP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solidFill>
                  </a:tcPr>
                </a:tc>
                <a:tc>
                  <a:txBody>
                    <a:bodyPr/>
                    <a:lstStyle/>
                    <a:p>
                      <a:pPr fontAlgn="base"/>
                      <a:r>
                        <a:rPr lang="en-US" sz="1400" b="1" dirty="0">
                          <a:solidFill>
                            <a:srgbClr val="FFFFFF"/>
                          </a:solidFill>
                          <a:effectLst/>
                          <a:latin typeface="+mn-lt"/>
                        </a:rPr>
                        <a:t>Acres &amp; % of WUI</a:t>
                      </a:r>
                      <a:endParaRPr lang="en-US" sz="5400" b="1" dirty="0">
                        <a:solidFill>
                          <a:srgbClr val="FFFFFF"/>
                        </a:solidFill>
                        <a:effectLst/>
                        <a:latin typeface="+mn-lt"/>
                      </a:endParaRP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2422586115"/>
                  </a:ext>
                </a:extLst>
              </a:tr>
              <a:tr h="365760">
                <a:tc>
                  <a:txBody>
                    <a:bodyPr/>
                    <a:lstStyle/>
                    <a:p>
                      <a:pPr fontAlgn="base"/>
                      <a:r>
                        <a:rPr lang="en-US" sz="1400" dirty="0">
                          <a:solidFill>
                            <a:schemeClr val="tx1">
                              <a:lumMod val="75000"/>
                              <a:lumOff val="25000"/>
                            </a:schemeClr>
                          </a:solidFill>
                          <a:effectLst/>
                          <a:highlight>
                            <a:srgbClr val="CFD5EA"/>
                          </a:highlight>
                          <a:latin typeface="+mn-lt"/>
                        </a:rPr>
                        <a:t>Low Fuel &amp; Low Burn</a:t>
                      </a:r>
                      <a:endParaRPr lang="en-US" sz="5400" dirty="0">
                        <a:solidFill>
                          <a:schemeClr val="tx1">
                            <a:lumMod val="75000"/>
                            <a:lumOff val="25000"/>
                          </a:schemeClr>
                        </a:solidFill>
                        <a:effectLst/>
                        <a:highlight>
                          <a:srgbClr val="CFD5EA"/>
                        </a:highlight>
                        <a:latin typeface="+mn-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FD5EA"/>
                    </a:solidFill>
                  </a:tcPr>
                </a:tc>
                <a:tc>
                  <a:txBody>
                    <a:bodyPr/>
                    <a:lstStyle/>
                    <a:p>
                      <a:pPr fontAlgn="base"/>
                      <a:r>
                        <a:rPr lang="en-US" sz="1400" dirty="0">
                          <a:solidFill>
                            <a:schemeClr val="tx1">
                              <a:lumMod val="75000"/>
                              <a:lumOff val="25000"/>
                            </a:schemeClr>
                          </a:solidFill>
                          <a:effectLst/>
                          <a:highlight>
                            <a:srgbClr val="CFD5EA"/>
                          </a:highlight>
                          <a:latin typeface="+mn-lt"/>
                        </a:rPr>
                        <a:t>74,376 (39%)</a:t>
                      </a:r>
                      <a:endParaRPr lang="en-US" sz="5400" dirty="0">
                        <a:solidFill>
                          <a:schemeClr val="tx1">
                            <a:lumMod val="75000"/>
                            <a:lumOff val="25000"/>
                          </a:schemeClr>
                        </a:solidFill>
                        <a:effectLst/>
                        <a:highlight>
                          <a:srgbClr val="CFD5EA"/>
                        </a:highlight>
                        <a:latin typeface="+mn-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015304481"/>
                  </a:ext>
                </a:extLst>
              </a:tr>
              <a:tr h="365760">
                <a:tc>
                  <a:txBody>
                    <a:bodyPr/>
                    <a:lstStyle/>
                    <a:p>
                      <a:pPr fontAlgn="base"/>
                      <a:r>
                        <a:rPr lang="en-US" sz="1400" dirty="0">
                          <a:solidFill>
                            <a:schemeClr val="tx1">
                              <a:lumMod val="75000"/>
                              <a:lumOff val="25000"/>
                            </a:schemeClr>
                          </a:solidFill>
                          <a:effectLst/>
                          <a:highlight>
                            <a:srgbClr val="E9EBF5"/>
                          </a:highlight>
                          <a:latin typeface="+mn-lt"/>
                        </a:rPr>
                        <a:t>Medium Fuel &amp; Medium Burn</a:t>
                      </a:r>
                      <a:endParaRPr lang="en-US" sz="5400" dirty="0">
                        <a:solidFill>
                          <a:schemeClr val="tx1">
                            <a:lumMod val="75000"/>
                            <a:lumOff val="25000"/>
                          </a:schemeClr>
                        </a:solidFill>
                        <a:effectLst/>
                        <a:highlight>
                          <a:srgbClr val="E9EBF5"/>
                        </a:highlight>
                        <a:latin typeface="+mn-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EBF5"/>
                    </a:solidFill>
                  </a:tcPr>
                </a:tc>
                <a:tc>
                  <a:txBody>
                    <a:bodyPr/>
                    <a:lstStyle/>
                    <a:p>
                      <a:pPr fontAlgn="base"/>
                      <a:r>
                        <a:rPr lang="en-US" sz="1400">
                          <a:solidFill>
                            <a:schemeClr val="tx1">
                              <a:lumMod val="75000"/>
                              <a:lumOff val="25000"/>
                            </a:schemeClr>
                          </a:solidFill>
                          <a:effectLst/>
                          <a:highlight>
                            <a:srgbClr val="E9EBF5"/>
                          </a:highlight>
                          <a:latin typeface="+mn-lt"/>
                        </a:rPr>
                        <a:t>&lt;1 (&lt;1%)</a:t>
                      </a:r>
                      <a:endParaRPr lang="en-US" sz="5400">
                        <a:solidFill>
                          <a:schemeClr val="tx1">
                            <a:lumMod val="75000"/>
                            <a:lumOff val="25000"/>
                          </a:schemeClr>
                        </a:solidFill>
                        <a:effectLst/>
                        <a:highlight>
                          <a:srgbClr val="E9EBF5"/>
                        </a:highlight>
                        <a:latin typeface="+mn-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012336867"/>
                  </a:ext>
                </a:extLst>
              </a:tr>
              <a:tr h="365760">
                <a:tc>
                  <a:txBody>
                    <a:bodyPr/>
                    <a:lstStyle/>
                    <a:p>
                      <a:pPr fontAlgn="base"/>
                      <a:r>
                        <a:rPr lang="en-US" sz="1400" dirty="0">
                          <a:solidFill>
                            <a:schemeClr val="tx1">
                              <a:lumMod val="75000"/>
                              <a:lumOff val="25000"/>
                            </a:schemeClr>
                          </a:solidFill>
                          <a:effectLst/>
                          <a:highlight>
                            <a:srgbClr val="CFD5EA"/>
                          </a:highlight>
                          <a:latin typeface="+mn-lt"/>
                        </a:rPr>
                        <a:t>High Fuel &amp; High Burn</a:t>
                      </a:r>
                      <a:endParaRPr lang="en-US" sz="5400" dirty="0">
                        <a:solidFill>
                          <a:schemeClr val="tx1">
                            <a:lumMod val="75000"/>
                            <a:lumOff val="25000"/>
                          </a:schemeClr>
                        </a:solidFill>
                        <a:effectLst/>
                        <a:highlight>
                          <a:srgbClr val="CFD5EA"/>
                        </a:highlight>
                        <a:latin typeface="+mn-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FD5EA"/>
                    </a:solidFill>
                  </a:tcPr>
                </a:tc>
                <a:tc>
                  <a:txBody>
                    <a:bodyPr/>
                    <a:lstStyle/>
                    <a:p>
                      <a:pPr fontAlgn="base"/>
                      <a:r>
                        <a:rPr lang="en-US" sz="1400" dirty="0">
                          <a:solidFill>
                            <a:schemeClr val="tx1">
                              <a:lumMod val="75000"/>
                              <a:lumOff val="25000"/>
                            </a:schemeClr>
                          </a:solidFill>
                          <a:effectLst/>
                          <a:highlight>
                            <a:srgbClr val="CFD5EA"/>
                          </a:highlight>
                          <a:latin typeface="+mn-lt"/>
                        </a:rPr>
                        <a:t>998 (1%)</a:t>
                      </a:r>
                      <a:endParaRPr lang="en-US" sz="5400" dirty="0">
                        <a:solidFill>
                          <a:schemeClr val="tx1">
                            <a:lumMod val="75000"/>
                            <a:lumOff val="25000"/>
                          </a:schemeClr>
                        </a:solidFill>
                        <a:effectLst/>
                        <a:highlight>
                          <a:srgbClr val="CFD5EA"/>
                        </a:highlight>
                        <a:latin typeface="+mn-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278127851"/>
                  </a:ext>
                </a:extLst>
              </a:tr>
            </a:tbl>
          </a:graphicData>
        </a:graphic>
      </p:graphicFrame>
      <p:grpSp>
        <p:nvGrpSpPr>
          <p:cNvPr id="1342" name="Group 1341">
            <a:extLst>
              <a:ext uri="{FF2B5EF4-FFF2-40B4-BE49-F238E27FC236}">
                <a16:creationId xmlns:a16="http://schemas.microsoft.com/office/drawing/2014/main" id="{044D18F9-8087-3EE0-722A-DDD68DA2BCDE}"/>
              </a:ext>
            </a:extLst>
          </p:cNvPr>
          <p:cNvGrpSpPr/>
          <p:nvPr/>
        </p:nvGrpSpPr>
        <p:grpSpPr>
          <a:xfrm>
            <a:off x="21778686" y="18856365"/>
            <a:ext cx="1691583" cy="1278969"/>
            <a:chOff x="2822533" y="1062906"/>
            <a:chExt cx="1691583" cy="1278969"/>
          </a:xfrm>
        </p:grpSpPr>
        <p:sp>
          <p:nvSpPr>
            <p:cNvPr id="1343" name="TextBox 1342">
              <a:extLst>
                <a:ext uri="{FF2B5EF4-FFF2-40B4-BE49-F238E27FC236}">
                  <a16:creationId xmlns:a16="http://schemas.microsoft.com/office/drawing/2014/main" id="{965FB841-94F4-8033-C89A-E5D91F220776}"/>
                </a:ext>
              </a:extLst>
            </p:cNvPr>
            <p:cNvSpPr txBox="1"/>
            <p:nvPr/>
          </p:nvSpPr>
          <p:spPr>
            <a:xfrm>
              <a:off x="2822533" y="1062906"/>
              <a:ext cx="1622746"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Fuel &amp; Burn Severity In WUI</a:t>
              </a:r>
            </a:p>
          </p:txBody>
        </p:sp>
        <p:sp>
          <p:nvSpPr>
            <p:cNvPr id="1408" name="TextBox 1407">
              <a:extLst>
                <a:ext uri="{FF2B5EF4-FFF2-40B4-BE49-F238E27FC236}">
                  <a16:creationId xmlns:a16="http://schemas.microsoft.com/office/drawing/2014/main" id="{1299D466-1E49-0D62-3912-92993B7655BD}"/>
                </a:ext>
              </a:extLst>
            </p:cNvPr>
            <p:cNvSpPr txBox="1"/>
            <p:nvPr/>
          </p:nvSpPr>
          <p:spPr>
            <a:xfrm>
              <a:off x="3069192" y="1603211"/>
              <a:ext cx="144492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Low </a:t>
              </a:r>
              <a:endParaRPr lang="en-US" sz="2400" dirty="0">
                <a:solidFill>
                  <a:schemeClr val="tx1">
                    <a:lumMod val="75000"/>
                    <a:lumOff val="25000"/>
                  </a:schemeClr>
                </a:solidFill>
              </a:endParaRPr>
            </a:p>
            <a:p>
              <a:r>
                <a:rPr lang="en-US" sz="1050" dirty="0">
                  <a:solidFill>
                    <a:schemeClr val="tx1">
                      <a:lumMod val="75000"/>
                      <a:lumOff val="25000"/>
                    </a:schemeClr>
                  </a:solidFill>
                  <a:latin typeface="Century Gothic"/>
                </a:rPr>
                <a:t>Moderate </a:t>
              </a:r>
              <a:endParaRPr lang="en-US" sz="2400" dirty="0">
                <a:solidFill>
                  <a:schemeClr val="tx1">
                    <a:lumMod val="75000"/>
                    <a:lumOff val="25000"/>
                  </a:schemeClr>
                </a:solidFill>
              </a:endParaRPr>
            </a:p>
            <a:p>
              <a:r>
                <a:rPr lang="en-US" sz="1050" dirty="0">
                  <a:solidFill>
                    <a:schemeClr val="tx1">
                      <a:lumMod val="75000"/>
                      <a:lumOff val="25000"/>
                    </a:schemeClr>
                  </a:solidFill>
                  <a:latin typeface="Century Gothic"/>
                </a:rPr>
                <a:t>High </a:t>
              </a:r>
            </a:p>
            <a:p>
              <a:r>
                <a:rPr lang="en-US" sz="1050" dirty="0">
                  <a:solidFill>
                    <a:schemeClr val="tx1">
                      <a:lumMod val="75000"/>
                      <a:lumOff val="25000"/>
                    </a:schemeClr>
                  </a:solidFill>
                  <a:latin typeface="Century Gothic"/>
                </a:rPr>
                <a:t>WUI</a:t>
              </a:r>
            </a:p>
          </p:txBody>
        </p:sp>
        <p:grpSp>
          <p:nvGrpSpPr>
            <p:cNvPr id="1409" name="Group 1408">
              <a:extLst>
                <a:ext uri="{FF2B5EF4-FFF2-40B4-BE49-F238E27FC236}">
                  <a16:creationId xmlns:a16="http://schemas.microsoft.com/office/drawing/2014/main" id="{F95937CF-A336-DCA6-D5D1-F1EAD8C52ADE}"/>
                </a:ext>
              </a:extLst>
            </p:cNvPr>
            <p:cNvGrpSpPr/>
            <p:nvPr/>
          </p:nvGrpSpPr>
          <p:grpSpPr>
            <a:xfrm>
              <a:off x="2921500" y="1675433"/>
              <a:ext cx="161926" cy="575749"/>
              <a:chOff x="3600152" y="2546236"/>
              <a:chExt cx="161926" cy="575749"/>
            </a:xfrm>
          </p:grpSpPr>
          <p:grpSp>
            <p:nvGrpSpPr>
              <p:cNvPr id="1410" name="Group 1409">
                <a:extLst>
                  <a:ext uri="{FF2B5EF4-FFF2-40B4-BE49-F238E27FC236}">
                    <a16:creationId xmlns:a16="http://schemas.microsoft.com/office/drawing/2014/main" id="{1D4E281F-05C6-B39D-1655-D1A26C5A077B}"/>
                  </a:ext>
                </a:extLst>
              </p:cNvPr>
              <p:cNvGrpSpPr/>
              <p:nvPr/>
            </p:nvGrpSpPr>
            <p:grpSpPr>
              <a:xfrm>
                <a:off x="3600153" y="2860218"/>
                <a:ext cx="161925" cy="261767"/>
                <a:chOff x="10144124" y="3285626"/>
                <a:chExt cx="161925" cy="261767"/>
              </a:xfrm>
            </p:grpSpPr>
            <p:sp>
              <p:nvSpPr>
                <p:cNvPr id="1414" name="Rectangle: Rounded Corners 1413">
                  <a:extLst>
                    <a:ext uri="{FF2B5EF4-FFF2-40B4-BE49-F238E27FC236}">
                      <a16:creationId xmlns:a16="http://schemas.microsoft.com/office/drawing/2014/main" id="{BB2EE2EE-A8F5-4637-A908-F7D317BED2B1}"/>
                    </a:ext>
                  </a:extLst>
                </p:cNvPr>
                <p:cNvSpPr/>
                <p:nvPr/>
              </p:nvSpPr>
              <p:spPr>
                <a:xfrm>
                  <a:off x="10144124" y="3442618"/>
                  <a:ext cx="161925" cy="104775"/>
                </a:xfrm>
                <a:prstGeom prst="roundRect">
                  <a:avLst/>
                </a:prstGeom>
                <a:solidFill>
                  <a:schemeClr val="bg1"/>
                </a:solidFill>
                <a:ln w="12700">
                  <a:solidFill>
                    <a:srgbClr val="223F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5" name="Rectangle: Rounded Corners 1414">
                  <a:extLst>
                    <a:ext uri="{FF2B5EF4-FFF2-40B4-BE49-F238E27FC236}">
                      <a16:creationId xmlns:a16="http://schemas.microsoft.com/office/drawing/2014/main" id="{08B823DF-F731-C088-BF0C-3E7660BF8A88}"/>
                    </a:ext>
                  </a:extLst>
                </p:cNvPr>
                <p:cNvSpPr/>
                <p:nvPr/>
              </p:nvSpPr>
              <p:spPr>
                <a:xfrm>
                  <a:off x="10144124" y="3285626"/>
                  <a:ext cx="161925" cy="104775"/>
                </a:xfrm>
                <a:prstGeom prst="roundRect">
                  <a:avLst/>
                </a:prstGeom>
                <a:solidFill>
                  <a:srgbClr val="FE381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1" name="Group 1410">
                <a:extLst>
                  <a:ext uri="{FF2B5EF4-FFF2-40B4-BE49-F238E27FC236}">
                    <a16:creationId xmlns:a16="http://schemas.microsoft.com/office/drawing/2014/main" id="{670FE739-5716-49D2-9072-2D741E6E2762}"/>
                  </a:ext>
                </a:extLst>
              </p:cNvPr>
              <p:cNvGrpSpPr/>
              <p:nvPr/>
            </p:nvGrpSpPr>
            <p:grpSpPr>
              <a:xfrm>
                <a:off x="3600152" y="2546236"/>
                <a:ext cx="161925" cy="261766"/>
                <a:chOff x="10144124" y="3393834"/>
                <a:chExt cx="161925" cy="261766"/>
              </a:xfrm>
            </p:grpSpPr>
            <p:sp>
              <p:nvSpPr>
                <p:cNvPr id="1412" name="Rectangle: Rounded Corners 1411">
                  <a:extLst>
                    <a:ext uri="{FF2B5EF4-FFF2-40B4-BE49-F238E27FC236}">
                      <a16:creationId xmlns:a16="http://schemas.microsoft.com/office/drawing/2014/main" id="{1416E9D6-B9AB-0238-AF89-4B31883B4B45}"/>
                    </a:ext>
                  </a:extLst>
                </p:cNvPr>
                <p:cNvSpPr/>
                <p:nvPr/>
              </p:nvSpPr>
              <p:spPr>
                <a:xfrm>
                  <a:off x="10144124" y="3550825"/>
                  <a:ext cx="161925" cy="104775"/>
                </a:xfrm>
                <a:prstGeom prst="roundRect">
                  <a:avLst/>
                </a:prstGeom>
                <a:solidFill>
                  <a:srgbClr val="FFAC17"/>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 name="Rectangle: Rounded Corners 1412">
                  <a:extLst>
                    <a:ext uri="{FF2B5EF4-FFF2-40B4-BE49-F238E27FC236}">
                      <a16:creationId xmlns:a16="http://schemas.microsoft.com/office/drawing/2014/main" id="{E21DF5F6-A649-624E-B47A-91CE4FF74DBC}"/>
                    </a:ext>
                  </a:extLst>
                </p:cNvPr>
                <p:cNvSpPr/>
                <p:nvPr/>
              </p:nvSpPr>
              <p:spPr>
                <a:xfrm>
                  <a:off x="10144124" y="3393834"/>
                  <a:ext cx="161925" cy="104775"/>
                </a:xfrm>
                <a:prstGeom prst="roundRect">
                  <a:avLst/>
                </a:prstGeom>
                <a:solidFill>
                  <a:srgbClr val="14731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2" name="TextBox 61">
            <a:extLst>
              <a:ext uri="{FF2B5EF4-FFF2-40B4-BE49-F238E27FC236}">
                <a16:creationId xmlns:a16="http://schemas.microsoft.com/office/drawing/2014/main" id="{8CBAF57F-4E16-E881-0771-FD974C6B8205}"/>
              </a:ext>
            </a:extLst>
          </p:cNvPr>
          <p:cNvSpPr txBox="1"/>
          <p:nvPr/>
        </p:nvSpPr>
        <p:spPr>
          <a:xfrm>
            <a:off x="996410" y="20403892"/>
            <a:ext cx="5351672" cy="430887"/>
          </a:xfrm>
          <a:prstGeom prst="rect">
            <a:avLst/>
          </a:prstGeom>
          <a:noFill/>
        </p:spPr>
        <p:txBody>
          <a:bodyPr wrap="square" rtlCol="0">
            <a:spAutoFit/>
          </a:bodyPr>
          <a:lstStyle/>
          <a:p>
            <a:r>
              <a:rPr lang="en-US" sz="2200" dirty="0">
                <a:solidFill>
                  <a:schemeClr val="tx1">
                    <a:lumMod val="75000"/>
                    <a:lumOff val="25000"/>
                  </a:schemeClr>
                </a:solidFill>
                <a:latin typeface="+mj-lt"/>
              </a:rPr>
              <a:t>Dependent Variable</a:t>
            </a:r>
          </a:p>
        </p:txBody>
      </p:sp>
      <p:sp>
        <p:nvSpPr>
          <p:cNvPr id="1416" name="Text Placeholder 5">
            <a:extLst>
              <a:ext uri="{FF2B5EF4-FFF2-40B4-BE49-F238E27FC236}">
                <a16:creationId xmlns:a16="http://schemas.microsoft.com/office/drawing/2014/main" id="{D5FC32AE-9A4B-85D9-A08E-36F5E713442C}"/>
              </a:ext>
            </a:extLst>
          </p:cNvPr>
          <p:cNvSpPr txBox="1">
            <a:spLocks/>
          </p:cNvSpPr>
          <p:nvPr/>
        </p:nvSpPr>
        <p:spPr>
          <a:xfrm>
            <a:off x="13311549" y="26007183"/>
            <a:ext cx="12972072" cy="267877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buFont typeface="Webdings" panose="05030102010509060703" pitchFamily="18" charset="2"/>
              <a:buChar char="4"/>
            </a:pPr>
            <a:r>
              <a:rPr lang="en-US" sz="2400" dirty="0">
                <a:solidFill>
                  <a:schemeClr val="tx1">
                    <a:lumMod val="75000"/>
                    <a:lumOff val="25000"/>
                  </a:schemeClr>
                </a:solidFill>
                <a:latin typeface="Garamond" panose="02020404030301010803" pitchFamily="18" charset="0"/>
              </a:rPr>
              <a:t>Fuel maps and burn maps identified 998 areas with high fuel loading and high severity fires.</a:t>
            </a:r>
          </a:p>
          <a:p>
            <a:pPr>
              <a:lnSpc>
                <a:spcPct val="100000"/>
              </a:lnSpc>
              <a:spcBef>
                <a:spcPts val="0"/>
              </a:spcBef>
              <a:spcAft>
                <a:spcPts val="600"/>
              </a:spcAft>
              <a:buClr>
                <a:srgbClr val="C13E2D"/>
              </a:buClr>
              <a:buFont typeface="Webdings" panose="05030102010509060703" pitchFamily="18" charset="2"/>
              <a:buChar char="4"/>
            </a:pPr>
            <a:r>
              <a:rPr lang="en-US" sz="2400" dirty="0">
                <a:solidFill>
                  <a:schemeClr val="tx1">
                    <a:lumMod val="75000"/>
                    <a:lumOff val="25000"/>
                  </a:schemeClr>
                </a:solidFill>
                <a:latin typeface="Garamond" panose="02020404030301010803" pitchFamily="18" charset="0"/>
              </a:rPr>
              <a:t>Areas in Wildland Urban Interfaces near Jackson, Kelly, Moran, New Forks Lake, and </a:t>
            </a:r>
            <a:r>
              <a:rPr lang="en-US" sz="2400" dirty="0" err="1">
                <a:solidFill>
                  <a:schemeClr val="tx1">
                    <a:lumMod val="75000"/>
                    <a:lumOff val="25000"/>
                  </a:schemeClr>
                </a:solidFill>
                <a:latin typeface="Garamond" panose="02020404030301010803" pitchFamily="18" charset="0"/>
              </a:rPr>
              <a:t>Turnerville</a:t>
            </a:r>
            <a:r>
              <a:rPr lang="en-US" sz="2400" dirty="0">
                <a:solidFill>
                  <a:schemeClr val="tx1">
                    <a:lumMod val="75000"/>
                    <a:lumOff val="25000"/>
                  </a:schemeClr>
                </a:solidFill>
                <a:latin typeface="Garamond" panose="02020404030301010803" pitchFamily="18" charset="0"/>
              </a:rPr>
              <a:t> (Star Valley Ranch) could benefit from fuel reduction.</a:t>
            </a:r>
          </a:p>
          <a:p>
            <a:pPr>
              <a:lnSpc>
                <a:spcPct val="100000"/>
              </a:lnSpc>
              <a:spcBef>
                <a:spcPts val="0"/>
              </a:spcBef>
              <a:spcAft>
                <a:spcPts val="600"/>
              </a:spcAft>
              <a:buClr>
                <a:srgbClr val="C13E2D"/>
              </a:buClr>
              <a:buFont typeface="Webdings" panose="05030102010509060703" pitchFamily="18" charset="2"/>
              <a:buChar char="4"/>
            </a:pPr>
            <a:r>
              <a:rPr lang="en-US" sz="2400" dirty="0">
                <a:solidFill>
                  <a:schemeClr val="tx1">
                    <a:lumMod val="75000"/>
                    <a:lumOff val="25000"/>
                  </a:schemeClr>
                </a:solidFill>
                <a:latin typeface="Garamond" panose="02020404030301010803" pitchFamily="18" charset="0"/>
              </a:rPr>
              <a:t>Areas outside the WUI are recommended for less pressing management (e.g. timber harvest).</a:t>
            </a:r>
          </a:p>
          <a:p>
            <a:pPr>
              <a:lnSpc>
                <a:spcPct val="100000"/>
              </a:lnSpc>
              <a:spcBef>
                <a:spcPts val="0"/>
              </a:spcBef>
              <a:spcAft>
                <a:spcPts val="600"/>
              </a:spcAft>
              <a:buClr>
                <a:srgbClr val="C13E2D"/>
              </a:buClr>
              <a:buFont typeface="Webdings" panose="05030102010509060703" pitchFamily="18" charset="2"/>
              <a:buChar char="4"/>
            </a:pPr>
            <a:r>
              <a:rPr lang="en-US" sz="2400" dirty="0">
                <a:solidFill>
                  <a:schemeClr val="tx1">
                    <a:lumMod val="75000"/>
                    <a:lumOff val="25000"/>
                  </a:schemeClr>
                </a:solidFill>
                <a:latin typeface="Garamond" panose="02020404030301010803" pitchFamily="18" charset="0"/>
              </a:rPr>
              <a:t>GEDI provides fine resolution and would be a great tool for future fuel load management considerations. Future studies can use both GEDI and vegetation indices together to create high power models.</a:t>
            </a:r>
          </a:p>
          <a:p>
            <a:pPr>
              <a:lnSpc>
                <a:spcPct val="100000"/>
              </a:lnSpc>
              <a:spcBef>
                <a:spcPts val="0"/>
              </a:spcBef>
              <a:spcAft>
                <a:spcPts val="600"/>
              </a:spcAft>
              <a:buClr>
                <a:srgbClr val="C13E2D"/>
              </a:buClr>
              <a:buFont typeface="Webdings" panose="05030102010509060703" pitchFamily="18" charset="2"/>
              <a:buChar char="4"/>
            </a:pPr>
            <a:endParaRPr lang="en-US" sz="1800"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C13E2D"/>
              </a:buClr>
              <a:buFont typeface="Webdings" panose="05030102010509060703" pitchFamily="18" charset="2"/>
              <a:buChar char="4"/>
            </a:pPr>
            <a:endParaRPr lang="en-US" sz="1800" dirty="0">
              <a:solidFill>
                <a:schemeClr val="tx1">
                  <a:lumMod val="75000"/>
                  <a:lumOff val="25000"/>
                </a:schemeClr>
              </a:solidFill>
              <a:latin typeface="Garamond" panose="02020404030301010803" pitchFamily="18" charset="0"/>
            </a:endParaRPr>
          </a:p>
        </p:txBody>
      </p:sp>
      <p:sp>
        <p:nvSpPr>
          <p:cNvPr id="1345" name="TextBox 1344">
            <a:extLst>
              <a:ext uri="{FF2B5EF4-FFF2-40B4-BE49-F238E27FC236}">
                <a16:creationId xmlns:a16="http://schemas.microsoft.com/office/drawing/2014/main" id="{6BC60480-3CBD-5F83-CB2F-C516E82A076D}"/>
              </a:ext>
            </a:extLst>
          </p:cNvPr>
          <p:cNvSpPr txBox="1"/>
          <p:nvPr/>
        </p:nvSpPr>
        <p:spPr>
          <a:xfrm>
            <a:off x="7167249" y="20403892"/>
            <a:ext cx="5351672" cy="430887"/>
          </a:xfrm>
          <a:prstGeom prst="rect">
            <a:avLst/>
          </a:prstGeom>
          <a:noFill/>
        </p:spPr>
        <p:txBody>
          <a:bodyPr wrap="square" rtlCol="0">
            <a:spAutoFit/>
          </a:bodyPr>
          <a:lstStyle/>
          <a:p>
            <a:r>
              <a:rPr lang="en-US" sz="2200" dirty="0">
                <a:solidFill>
                  <a:schemeClr val="tx1">
                    <a:lumMod val="75000"/>
                    <a:lumOff val="25000"/>
                  </a:schemeClr>
                </a:solidFill>
                <a:latin typeface="+mj-lt"/>
              </a:rPr>
              <a:t>Dependent Variable</a:t>
            </a:r>
          </a:p>
        </p:txBody>
      </p:sp>
      <p:sp>
        <p:nvSpPr>
          <p:cNvPr id="1349" name="TextBox 1348">
            <a:extLst>
              <a:ext uri="{FF2B5EF4-FFF2-40B4-BE49-F238E27FC236}">
                <a16:creationId xmlns:a16="http://schemas.microsoft.com/office/drawing/2014/main" id="{5B170FE5-51B8-B9B7-1EAC-028FCFBCD68D}"/>
              </a:ext>
            </a:extLst>
          </p:cNvPr>
          <p:cNvSpPr txBox="1"/>
          <p:nvPr/>
        </p:nvSpPr>
        <p:spPr>
          <a:xfrm>
            <a:off x="996410" y="23512153"/>
            <a:ext cx="4915727" cy="1631216"/>
          </a:xfrm>
          <a:prstGeom prst="rect">
            <a:avLst/>
          </a:prstGeom>
          <a:noFill/>
        </p:spPr>
        <p:txBody>
          <a:bodyPr wrap="square">
            <a:spAutoFit/>
          </a:bodyPr>
          <a:lstStyle/>
          <a:p>
            <a:r>
              <a:rPr lang="en-US" sz="2000" u="sng" dirty="0">
                <a:solidFill>
                  <a:schemeClr val="tx1">
                    <a:lumMod val="75000"/>
                    <a:lumOff val="25000"/>
                  </a:schemeClr>
                </a:solidFill>
                <a:latin typeface="Garamond" panose="02020404030301010803" pitchFamily="18" charset="0"/>
              </a:rPr>
              <a:t>Independent Variables:</a:t>
            </a:r>
          </a:p>
          <a:p>
            <a:pPr marL="342900" indent="-342900">
              <a:buFont typeface="Arial"/>
              <a:buChar char="•"/>
            </a:pPr>
            <a:r>
              <a:rPr lang="en-US" sz="2000" dirty="0">
                <a:solidFill>
                  <a:schemeClr val="tx1">
                    <a:lumMod val="75000"/>
                    <a:lumOff val="25000"/>
                  </a:schemeClr>
                </a:solidFill>
                <a:latin typeface="Garamond" panose="02020404030301010803" pitchFamily="18" charset="0"/>
              </a:rPr>
              <a:t>Elevation, Slope, Aspect</a:t>
            </a:r>
          </a:p>
          <a:p>
            <a:pPr marL="342900" indent="-342900">
              <a:buFont typeface="Arial"/>
              <a:buChar char="•"/>
            </a:pPr>
            <a:r>
              <a:rPr lang="en-US" sz="2000" dirty="0">
                <a:solidFill>
                  <a:schemeClr val="tx1">
                    <a:lumMod val="75000"/>
                    <a:lumOff val="25000"/>
                  </a:schemeClr>
                </a:solidFill>
                <a:latin typeface="Garamond" panose="02020404030301010803" pitchFamily="18" charset="0"/>
              </a:rPr>
              <a:t>NDVI, NDMI, </a:t>
            </a:r>
            <a:r>
              <a:rPr lang="en-US" sz="2000" dirty="0" err="1">
                <a:solidFill>
                  <a:schemeClr val="tx1">
                    <a:lumMod val="75000"/>
                    <a:lumOff val="25000"/>
                  </a:schemeClr>
                </a:solidFill>
                <a:latin typeface="Garamond" panose="02020404030301010803" pitchFamily="18" charset="0"/>
              </a:rPr>
              <a:t>dNBR</a:t>
            </a:r>
            <a:endParaRPr lang="en-US" sz="2000" dirty="0">
              <a:solidFill>
                <a:schemeClr val="tx1">
                  <a:lumMod val="75000"/>
                  <a:lumOff val="25000"/>
                </a:schemeClr>
              </a:solidFill>
              <a:latin typeface="Garamond" panose="02020404030301010803" pitchFamily="18" charset="0"/>
            </a:endParaRPr>
          </a:p>
          <a:p>
            <a:pPr marL="342900" indent="-342900">
              <a:buFont typeface="Arial"/>
              <a:buChar char="•"/>
            </a:pPr>
            <a:r>
              <a:rPr lang="en-US" sz="2000" dirty="0">
                <a:solidFill>
                  <a:schemeClr val="tx1">
                    <a:lumMod val="75000"/>
                    <a:lumOff val="25000"/>
                  </a:schemeClr>
                </a:solidFill>
                <a:latin typeface="Garamond" panose="02020404030301010803" pitchFamily="18" charset="0"/>
              </a:rPr>
              <a:t>Brightness, Greenness, Wetness</a:t>
            </a:r>
          </a:p>
          <a:p>
            <a:endParaRPr lang="en-US" sz="2000" dirty="0">
              <a:solidFill>
                <a:schemeClr val="tx1">
                  <a:lumMod val="75000"/>
                  <a:lumOff val="25000"/>
                </a:schemeClr>
              </a:solidFill>
              <a:latin typeface="Garamond" panose="02020404030301010803" pitchFamily="18" charset="0"/>
            </a:endParaRPr>
          </a:p>
        </p:txBody>
      </p:sp>
      <p:sp>
        <p:nvSpPr>
          <p:cNvPr id="1352" name="TextBox 1351">
            <a:extLst>
              <a:ext uri="{FF2B5EF4-FFF2-40B4-BE49-F238E27FC236}">
                <a16:creationId xmlns:a16="http://schemas.microsoft.com/office/drawing/2014/main" id="{355AFB09-270E-B602-9C6B-408D8C6041A8}"/>
              </a:ext>
            </a:extLst>
          </p:cNvPr>
          <p:cNvSpPr txBox="1"/>
          <p:nvPr/>
        </p:nvSpPr>
        <p:spPr>
          <a:xfrm>
            <a:off x="7167249" y="23512153"/>
            <a:ext cx="4915727" cy="1600438"/>
          </a:xfrm>
          <a:prstGeom prst="rect">
            <a:avLst/>
          </a:prstGeom>
          <a:noFill/>
        </p:spPr>
        <p:txBody>
          <a:bodyPr wrap="square">
            <a:spAutoFit/>
          </a:bodyPr>
          <a:lstStyle/>
          <a:p>
            <a:r>
              <a:rPr lang="en-US" sz="2000" u="sng">
                <a:solidFill>
                  <a:schemeClr val="tx1">
                    <a:lumMod val="75000"/>
                    <a:lumOff val="25000"/>
                  </a:schemeClr>
                </a:solidFill>
                <a:latin typeface="Garamond" panose="02020404030301010803" pitchFamily="18" charset="0"/>
              </a:rPr>
              <a:t>Independent Variables:</a:t>
            </a:r>
          </a:p>
          <a:p>
            <a:pPr marL="342900" indent="-342900">
              <a:buFont typeface="Arial"/>
              <a:buChar char="•"/>
            </a:pPr>
            <a:r>
              <a:rPr lang="en-US" sz="2000">
                <a:solidFill>
                  <a:schemeClr val="tx1">
                    <a:lumMod val="75000"/>
                    <a:lumOff val="25000"/>
                  </a:schemeClr>
                </a:solidFill>
                <a:latin typeface="Garamond" panose="02020404030301010803" pitchFamily="18" charset="0"/>
              </a:rPr>
              <a:t>Elevation, Slope, Aspect</a:t>
            </a:r>
          </a:p>
          <a:p>
            <a:pPr marL="342900" indent="-342900">
              <a:buFont typeface="Arial"/>
              <a:buChar char="•"/>
            </a:pPr>
            <a:r>
              <a:rPr lang="en-US" sz="2000">
                <a:solidFill>
                  <a:schemeClr val="tx1">
                    <a:lumMod val="75000"/>
                    <a:lumOff val="25000"/>
                  </a:schemeClr>
                </a:solidFill>
                <a:latin typeface="Garamond" panose="02020404030301010803" pitchFamily="18" charset="0"/>
              </a:rPr>
              <a:t>NDVI, NDMI</a:t>
            </a:r>
          </a:p>
          <a:p>
            <a:pPr marL="342900" indent="-342900">
              <a:buFont typeface="Arial"/>
              <a:buChar char="•"/>
            </a:pPr>
            <a:r>
              <a:rPr lang="en-US" sz="2000">
                <a:solidFill>
                  <a:schemeClr val="tx1">
                    <a:lumMod val="75000"/>
                    <a:lumOff val="25000"/>
                  </a:schemeClr>
                </a:solidFill>
                <a:latin typeface="Garamond" panose="02020404030301010803" pitchFamily="18" charset="0"/>
              </a:rPr>
              <a:t>Brightness, Greenness, Wetness</a:t>
            </a:r>
          </a:p>
          <a:p>
            <a:endParaRPr lang="en-US" sz="1800">
              <a:solidFill>
                <a:schemeClr val="tx1">
                  <a:lumMod val="75000"/>
                  <a:lumOff val="25000"/>
                </a:schemeClr>
              </a:solidFill>
              <a:latin typeface="Garamond" panose="02020404030301010803" pitchFamily="18" charset="0"/>
            </a:endParaRPr>
          </a:p>
        </p:txBody>
      </p:sp>
      <p:grpSp>
        <p:nvGrpSpPr>
          <p:cNvPr id="1353" name="Group 1352">
            <a:extLst>
              <a:ext uri="{FF2B5EF4-FFF2-40B4-BE49-F238E27FC236}">
                <a16:creationId xmlns:a16="http://schemas.microsoft.com/office/drawing/2014/main" id="{10347A64-9089-B833-3AA9-5E7738E62904}"/>
              </a:ext>
            </a:extLst>
          </p:cNvPr>
          <p:cNvGrpSpPr/>
          <p:nvPr/>
        </p:nvGrpSpPr>
        <p:grpSpPr>
          <a:xfrm>
            <a:off x="16677865" y="18721791"/>
            <a:ext cx="5141768" cy="6657975"/>
            <a:chOff x="19169932" y="18678479"/>
            <a:chExt cx="5141768" cy="6657975"/>
          </a:xfrm>
        </p:grpSpPr>
        <p:pic>
          <p:nvPicPr>
            <p:cNvPr id="1317" name="Picture 1316" descr="A map of a forest&#10;&#10;Description automatically generated">
              <a:extLst>
                <a:ext uri="{FF2B5EF4-FFF2-40B4-BE49-F238E27FC236}">
                  <a16:creationId xmlns:a16="http://schemas.microsoft.com/office/drawing/2014/main" id="{3063F039-3304-E417-F57A-18FD1A8528E1}"/>
                </a:ext>
              </a:extLst>
            </p:cNvPr>
            <p:cNvPicPr>
              <a:picLocks noChangeAspect="1"/>
            </p:cNvPicPr>
            <p:nvPr/>
          </p:nvPicPr>
          <p:blipFill>
            <a:blip r:embed="rId22"/>
            <a:stretch>
              <a:fillRect/>
            </a:stretch>
          </p:blipFill>
          <p:spPr>
            <a:xfrm>
              <a:off x="19169932" y="18678479"/>
              <a:ext cx="5141768" cy="6657975"/>
            </a:xfrm>
            <a:prstGeom prst="rect">
              <a:avLst/>
            </a:prstGeom>
          </p:spPr>
        </p:pic>
        <p:sp>
          <p:nvSpPr>
            <p:cNvPr id="1322" name="TextBox 1321">
              <a:extLst>
                <a:ext uri="{FF2B5EF4-FFF2-40B4-BE49-F238E27FC236}">
                  <a16:creationId xmlns:a16="http://schemas.microsoft.com/office/drawing/2014/main" id="{C14C91A1-D374-2234-F497-46BB0E6B1A1E}"/>
                </a:ext>
              </a:extLst>
            </p:cNvPr>
            <p:cNvSpPr txBox="1"/>
            <p:nvPr/>
          </p:nvSpPr>
          <p:spPr>
            <a:xfrm>
              <a:off x="22273007" y="19889971"/>
              <a:ext cx="848133" cy="3693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75000"/>
                      <a:lumOff val="25000"/>
                    </a:schemeClr>
                  </a:solidFill>
                  <a:latin typeface="Century Gothic"/>
                </a:rPr>
                <a:t>National Elk Refuge</a:t>
              </a:r>
            </a:p>
          </p:txBody>
        </p:sp>
        <p:sp>
          <p:nvSpPr>
            <p:cNvPr id="1324" name="TextBox 1323">
              <a:extLst>
                <a:ext uri="{FF2B5EF4-FFF2-40B4-BE49-F238E27FC236}">
                  <a16:creationId xmlns:a16="http://schemas.microsoft.com/office/drawing/2014/main" id="{FC725E8A-16E1-CEDA-C926-C56ACDCAC53D}"/>
                </a:ext>
              </a:extLst>
            </p:cNvPr>
            <p:cNvSpPr txBox="1"/>
            <p:nvPr/>
          </p:nvSpPr>
          <p:spPr>
            <a:xfrm>
              <a:off x="21489140" y="20715496"/>
              <a:ext cx="729505" cy="2308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75000"/>
                      <a:lumOff val="25000"/>
                    </a:schemeClr>
                  </a:solidFill>
                  <a:latin typeface="Century Gothic"/>
                </a:rPr>
                <a:t>Jackson</a:t>
              </a:r>
            </a:p>
          </p:txBody>
        </p:sp>
        <p:sp>
          <p:nvSpPr>
            <p:cNvPr id="1328" name="TextBox 1327">
              <a:extLst>
                <a:ext uri="{FF2B5EF4-FFF2-40B4-BE49-F238E27FC236}">
                  <a16:creationId xmlns:a16="http://schemas.microsoft.com/office/drawing/2014/main" id="{3CF8837E-DB5C-5391-0072-0467140AE791}"/>
                </a:ext>
              </a:extLst>
            </p:cNvPr>
            <p:cNvSpPr txBox="1"/>
            <p:nvPr/>
          </p:nvSpPr>
          <p:spPr>
            <a:xfrm>
              <a:off x="20891831" y="19999306"/>
              <a:ext cx="614485" cy="5078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tx1">
                      <a:lumMod val="75000"/>
                      <a:lumOff val="25000"/>
                    </a:schemeClr>
                  </a:solidFill>
                  <a:latin typeface="Century Gothic"/>
                </a:rPr>
                <a:t>Moose Wilson</a:t>
              </a:r>
              <a:endParaRPr lang="en-US" dirty="0">
                <a:solidFill>
                  <a:schemeClr val="tx1">
                    <a:lumMod val="75000"/>
                    <a:lumOff val="25000"/>
                  </a:schemeClr>
                </a:solidFill>
              </a:endParaRPr>
            </a:p>
            <a:p>
              <a:r>
                <a:rPr lang="en-US" sz="900" b="1" dirty="0">
                  <a:solidFill>
                    <a:schemeClr val="tx1">
                      <a:lumMod val="75000"/>
                      <a:lumOff val="25000"/>
                    </a:schemeClr>
                  </a:solidFill>
                  <a:latin typeface="Century Gothic"/>
                </a:rPr>
                <a:t> Rd</a:t>
              </a:r>
              <a:endParaRPr lang="en-US" dirty="0">
                <a:solidFill>
                  <a:schemeClr val="tx1">
                    <a:lumMod val="75000"/>
                    <a:lumOff val="25000"/>
                  </a:schemeClr>
                </a:solidFill>
              </a:endParaRPr>
            </a:p>
          </p:txBody>
        </p:sp>
        <p:grpSp>
          <p:nvGrpSpPr>
            <p:cNvPr id="1330" name="Group 1329">
              <a:extLst>
                <a:ext uri="{FF2B5EF4-FFF2-40B4-BE49-F238E27FC236}">
                  <a16:creationId xmlns:a16="http://schemas.microsoft.com/office/drawing/2014/main" id="{D152F3AD-0647-F36E-F0B8-34D2F789289D}"/>
                </a:ext>
              </a:extLst>
            </p:cNvPr>
            <p:cNvGrpSpPr/>
            <p:nvPr/>
          </p:nvGrpSpPr>
          <p:grpSpPr>
            <a:xfrm>
              <a:off x="19507145" y="23458234"/>
              <a:ext cx="2531224" cy="278608"/>
              <a:chOff x="4071965" y="4693384"/>
              <a:chExt cx="2531224" cy="278608"/>
            </a:xfrm>
          </p:grpSpPr>
          <p:sp>
            <p:nvSpPr>
              <p:cNvPr id="1332" name="TextBox 1331">
                <a:extLst>
                  <a:ext uri="{FF2B5EF4-FFF2-40B4-BE49-F238E27FC236}">
                    <a16:creationId xmlns:a16="http://schemas.microsoft.com/office/drawing/2014/main" id="{2E3DE183-0F35-A296-377C-02908484D4D5}"/>
                  </a:ext>
                </a:extLst>
              </p:cNvPr>
              <p:cNvSpPr txBox="1"/>
              <p:nvPr/>
            </p:nvSpPr>
            <p:spPr>
              <a:xfrm>
                <a:off x="4071965" y="4693384"/>
                <a:ext cx="2531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tx1">
                        <a:lumMod val="75000"/>
                        <a:lumOff val="25000"/>
                      </a:schemeClr>
                    </a:solidFill>
                  </a:rPr>
                  <a:t>0        2.5        5.0    7.5      10miles</a:t>
                </a:r>
              </a:p>
            </p:txBody>
          </p:sp>
          <p:grpSp>
            <p:nvGrpSpPr>
              <p:cNvPr id="1334" name="Group 1333">
                <a:extLst>
                  <a:ext uri="{FF2B5EF4-FFF2-40B4-BE49-F238E27FC236}">
                    <a16:creationId xmlns:a16="http://schemas.microsoft.com/office/drawing/2014/main" id="{010A0227-7BA6-90D6-EB54-EBCAC72E737A}"/>
                  </a:ext>
                </a:extLst>
              </p:cNvPr>
              <p:cNvGrpSpPr/>
              <p:nvPr/>
            </p:nvGrpSpPr>
            <p:grpSpPr>
              <a:xfrm>
                <a:off x="4204295" y="4896864"/>
                <a:ext cx="1524000" cy="75128"/>
                <a:chOff x="8974428" y="6591835"/>
                <a:chExt cx="1524000" cy="75128"/>
              </a:xfrm>
            </p:grpSpPr>
            <p:sp>
              <p:nvSpPr>
                <p:cNvPr id="1336" name="Rectangle 1335">
                  <a:extLst>
                    <a:ext uri="{FF2B5EF4-FFF2-40B4-BE49-F238E27FC236}">
                      <a16:creationId xmlns:a16="http://schemas.microsoft.com/office/drawing/2014/main" id="{E03B522C-A142-DBD1-EC95-FA5570CBF477}"/>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338" name="Rectangle 1337">
                  <a:extLst>
                    <a:ext uri="{FF2B5EF4-FFF2-40B4-BE49-F238E27FC236}">
                      <a16:creationId xmlns:a16="http://schemas.microsoft.com/office/drawing/2014/main" id="{5759C4FD-2FDD-55CC-B45A-C48313C96B2A}"/>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339" name="Rectangle 1338">
                  <a:extLst>
                    <a:ext uri="{FF2B5EF4-FFF2-40B4-BE49-F238E27FC236}">
                      <a16:creationId xmlns:a16="http://schemas.microsoft.com/office/drawing/2014/main" id="{348F0612-DE5A-B4D9-72D6-30D972FF4D48}"/>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sp>
          <p:nvSpPr>
            <p:cNvPr id="1340" name="TextBox 1339">
              <a:extLst>
                <a:ext uri="{FF2B5EF4-FFF2-40B4-BE49-F238E27FC236}">
                  <a16:creationId xmlns:a16="http://schemas.microsoft.com/office/drawing/2014/main" id="{B320DC04-6125-291F-A5C7-8C4B6D355787}"/>
                </a:ext>
              </a:extLst>
            </p:cNvPr>
            <p:cNvSpPr txBox="1"/>
            <p:nvPr/>
          </p:nvSpPr>
          <p:spPr>
            <a:xfrm>
              <a:off x="22866778" y="19273724"/>
              <a:ext cx="477600" cy="2308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75000"/>
                      <a:lumOff val="25000"/>
                    </a:schemeClr>
                  </a:solidFill>
                  <a:latin typeface="Century Gothic"/>
                </a:rPr>
                <a:t>Kelly</a:t>
              </a:r>
            </a:p>
          </p:txBody>
        </p:sp>
        <p:grpSp>
          <p:nvGrpSpPr>
            <p:cNvPr id="1417" name="Group 1416">
              <a:extLst>
                <a:ext uri="{FF2B5EF4-FFF2-40B4-BE49-F238E27FC236}">
                  <a16:creationId xmlns:a16="http://schemas.microsoft.com/office/drawing/2014/main" id="{4268BDF0-A048-39D7-9A1D-5593E125C687}"/>
                </a:ext>
              </a:extLst>
            </p:cNvPr>
            <p:cNvGrpSpPr/>
            <p:nvPr/>
          </p:nvGrpSpPr>
          <p:grpSpPr>
            <a:xfrm>
              <a:off x="23845810" y="23427349"/>
              <a:ext cx="273169" cy="431320"/>
              <a:chOff x="2863814" y="4797375"/>
              <a:chExt cx="273169" cy="431320"/>
            </a:xfrm>
          </p:grpSpPr>
          <p:sp>
            <p:nvSpPr>
              <p:cNvPr id="1418" name="Arrow: Chevron 1417">
                <a:extLst>
                  <a:ext uri="{FF2B5EF4-FFF2-40B4-BE49-F238E27FC236}">
                    <a16:creationId xmlns:a16="http://schemas.microsoft.com/office/drawing/2014/main" id="{6EBFE458-DAB7-F139-0C50-48B2A1781E1B}"/>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419" name="Arrow: Chevron 1418">
                <a:extLst>
                  <a:ext uri="{FF2B5EF4-FFF2-40B4-BE49-F238E27FC236}">
                    <a16:creationId xmlns:a16="http://schemas.microsoft.com/office/drawing/2014/main" id="{1C5568F9-A121-3381-C3F3-705E5415735E}"/>
                  </a:ext>
                </a:extLst>
              </p:cNvPr>
              <p:cNvSpPr/>
              <p:nvPr/>
            </p:nvSpPr>
            <p:spPr>
              <a:xfrm rot="16200000">
                <a:off x="2820683" y="4912392"/>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420" name="TextBox 1419">
                <a:extLst>
                  <a:ext uri="{FF2B5EF4-FFF2-40B4-BE49-F238E27FC236}">
                    <a16:creationId xmlns:a16="http://schemas.microsoft.com/office/drawing/2014/main" id="{6D252D6D-53F4-04A7-D803-7E81E4E95F89}"/>
                  </a:ext>
                </a:extLst>
              </p:cNvPr>
              <p:cNvSpPr txBox="1"/>
              <p:nvPr/>
            </p:nvSpPr>
            <p:spPr>
              <a:xfrm flipH="1">
                <a:off x="2878048" y="4858057"/>
                <a:ext cx="118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rPr>
                  <a:t>N</a:t>
                </a:r>
              </a:p>
            </p:txBody>
          </p:sp>
        </p:grpSp>
      </p:grpSp>
      <p:grpSp>
        <p:nvGrpSpPr>
          <p:cNvPr id="1431" name="Group 1430">
            <a:extLst>
              <a:ext uri="{FF2B5EF4-FFF2-40B4-BE49-F238E27FC236}">
                <a16:creationId xmlns:a16="http://schemas.microsoft.com/office/drawing/2014/main" id="{FEEFD65B-DD25-3364-165C-CCAB790B251E}"/>
              </a:ext>
            </a:extLst>
          </p:cNvPr>
          <p:cNvGrpSpPr/>
          <p:nvPr/>
        </p:nvGrpSpPr>
        <p:grpSpPr>
          <a:xfrm>
            <a:off x="15886965" y="22315558"/>
            <a:ext cx="273169" cy="431320"/>
            <a:chOff x="2863814" y="4797375"/>
            <a:chExt cx="273169" cy="431320"/>
          </a:xfrm>
        </p:grpSpPr>
        <p:sp>
          <p:nvSpPr>
            <p:cNvPr id="1432" name="Arrow: Chevron 1431">
              <a:extLst>
                <a:ext uri="{FF2B5EF4-FFF2-40B4-BE49-F238E27FC236}">
                  <a16:creationId xmlns:a16="http://schemas.microsoft.com/office/drawing/2014/main" id="{BA9A7305-1DD5-DF6E-8B04-156ED377B8F3}"/>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3" name="Arrow: Chevron 1432">
              <a:extLst>
                <a:ext uri="{FF2B5EF4-FFF2-40B4-BE49-F238E27FC236}">
                  <a16:creationId xmlns:a16="http://schemas.microsoft.com/office/drawing/2014/main" id="{CD94689B-250C-4B6D-B714-DDA30A3CBFB1}"/>
                </a:ext>
              </a:extLst>
            </p:cNvPr>
            <p:cNvSpPr/>
            <p:nvPr/>
          </p:nvSpPr>
          <p:spPr>
            <a:xfrm rot="16200000">
              <a:off x="2820683" y="4912392"/>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4" name="TextBox 1433">
              <a:extLst>
                <a:ext uri="{FF2B5EF4-FFF2-40B4-BE49-F238E27FC236}">
                  <a16:creationId xmlns:a16="http://schemas.microsoft.com/office/drawing/2014/main" id="{ABF6A3BD-A1D2-A24F-C5C6-329CAA40146A}"/>
                </a:ext>
              </a:extLst>
            </p:cNvPr>
            <p:cNvSpPr txBox="1"/>
            <p:nvPr/>
          </p:nvSpPr>
          <p:spPr>
            <a:xfrm flipH="1">
              <a:off x="2876924" y="4857705"/>
              <a:ext cx="118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t>N</a:t>
              </a:r>
            </a:p>
          </p:txBody>
        </p:sp>
      </p:grpSp>
      <p:grpSp>
        <p:nvGrpSpPr>
          <p:cNvPr id="1438" name="Group 1437">
            <a:extLst>
              <a:ext uri="{FF2B5EF4-FFF2-40B4-BE49-F238E27FC236}">
                <a16:creationId xmlns:a16="http://schemas.microsoft.com/office/drawing/2014/main" id="{50FCCBE6-9014-4FB5-132A-44E0678C6A4A}"/>
              </a:ext>
            </a:extLst>
          </p:cNvPr>
          <p:cNvGrpSpPr/>
          <p:nvPr/>
        </p:nvGrpSpPr>
        <p:grpSpPr>
          <a:xfrm>
            <a:off x="13008551" y="18910586"/>
            <a:ext cx="3759978" cy="4159678"/>
            <a:chOff x="23345663" y="26697980"/>
            <a:chExt cx="3983337" cy="4379873"/>
          </a:xfrm>
        </p:grpSpPr>
        <p:grpSp>
          <p:nvGrpSpPr>
            <p:cNvPr id="1375" name="Group 1374">
              <a:extLst>
                <a:ext uri="{FF2B5EF4-FFF2-40B4-BE49-F238E27FC236}">
                  <a16:creationId xmlns:a16="http://schemas.microsoft.com/office/drawing/2014/main" id="{98311F5F-EE41-91A7-590D-A2D94580BE9C}"/>
                </a:ext>
              </a:extLst>
            </p:cNvPr>
            <p:cNvGrpSpPr/>
            <p:nvPr/>
          </p:nvGrpSpPr>
          <p:grpSpPr>
            <a:xfrm>
              <a:off x="23475373" y="26697980"/>
              <a:ext cx="3679029" cy="4220881"/>
              <a:chOff x="20924817" y="24625013"/>
              <a:chExt cx="3679029" cy="4220881"/>
            </a:xfrm>
          </p:grpSpPr>
          <p:pic>
            <p:nvPicPr>
              <p:cNvPr id="7" name="Picture 6">
                <a:extLst>
                  <a:ext uri="{FF2B5EF4-FFF2-40B4-BE49-F238E27FC236}">
                    <a16:creationId xmlns:a16="http://schemas.microsoft.com/office/drawing/2014/main" id="{6C0380A0-630D-D3AB-3807-F9DE7F8B0862}"/>
                  </a:ext>
                </a:extLst>
              </p:cNvPr>
              <p:cNvPicPr>
                <a:picLocks noChangeAspect="1"/>
              </p:cNvPicPr>
              <p:nvPr/>
            </p:nvPicPr>
            <p:blipFill>
              <a:blip r:embed="rId23"/>
              <a:stretch>
                <a:fillRect/>
              </a:stretch>
            </p:blipFill>
            <p:spPr>
              <a:xfrm>
                <a:off x="20924817" y="24931298"/>
                <a:ext cx="2841146" cy="3914596"/>
              </a:xfrm>
              <a:prstGeom prst="rect">
                <a:avLst/>
              </a:prstGeom>
            </p:spPr>
          </p:pic>
          <p:grpSp>
            <p:nvGrpSpPr>
              <p:cNvPr id="1360" name="Group 1359">
                <a:extLst>
                  <a:ext uri="{FF2B5EF4-FFF2-40B4-BE49-F238E27FC236}">
                    <a16:creationId xmlns:a16="http://schemas.microsoft.com/office/drawing/2014/main" id="{267D8235-233C-8117-9CEF-E238B85F174A}"/>
                  </a:ext>
                </a:extLst>
              </p:cNvPr>
              <p:cNvGrpSpPr/>
              <p:nvPr/>
            </p:nvGrpSpPr>
            <p:grpSpPr>
              <a:xfrm>
                <a:off x="22561500" y="25910021"/>
                <a:ext cx="191699" cy="460075"/>
                <a:chOff x="24491841" y="13273048"/>
                <a:chExt cx="191699" cy="460075"/>
              </a:xfrm>
            </p:grpSpPr>
            <p:grpSp>
              <p:nvGrpSpPr>
                <p:cNvPr id="1174" name="Group 1173">
                  <a:extLst>
                    <a:ext uri="{FF2B5EF4-FFF2-40B4-BE49-F238E27FC236}">
                      <a16:creationId xmlns:a16="http://schemas.microsoft.com/office/drawing/2014/main" id="{DCBA9C43-971B-BDEC-E726-FA07BD057CBD}"/>
                    </a:ext>
                  </a:extLst>
                </p:cNvPr>
                <p:cNvGrpSpPr/>
                <p:nvPr/>
              </p:nvGrpSpPr>
              <p:grpSpPr>
                <a:xfrm>
                  <a:off x="24491842" y="13388068"/>
                  <a:ext cx="191698" cy="230037"/>
                  <a:chOff x="15807916" y="17605427"/>
                  <a:chExt cx="191698" cy="230037"/>
                </a:xfrm>
              </p:grpSpPr>
              <p:sp>
                <p:nvSpPr>
                  <p:cNvPr id="1178" name="Rectangle 1177">
                    <a:extLst>
                      <a:ext uri="{FF2B5EF4-FFF2-40B4-BE49-F238E27FC236}">
                        <a16:creationId xmlns:a16="http://schemas.microsoft.com/office/drawing/2014/main" id="{DF132435-DBA2-7B9B-6C83-5DCB9D21B48F}"/>
                      </a:ext>
                    </a:extLst>
                  </p:cNvPr>
                  <p:cNvSpPr/>
                  <p:nvPr/>
                </p:nvSpPr>
                <p:spPr>
                  <a:xfrm>
                    <a:off x="15807916" y="17605427"/>
                    <a:ext cx="191698" cy="115018"/>
                  </a:xfrm>
                  <a:prstGeom prst="rect">
                    <a:avLst/>
                  </a:prstGeom>
                  <a:solidFill>
                    <a:srgbClr val="EDF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9" name="Rectangle 1178">
                    <a:extLst>
                      <a:ext uri="{FF2B5EF4-FFF2-40B4-BE49-F238E27FC236}">
                        <a16:creationId xmlns:a16="http://schemas.microsoft.com/office/drawing/2014/main" id="{07292426-43D3-B0BC-7554-05AD1CD1F540}"/>
                      </a:ext>
                    </a:extLst>
                  </p:cNvPr>
                  <p:cNvSpPr/>
                  <p:nvPr/>
                </p:nvSpPr>
                <p:spPr>
                  <a:xfrm>
                    <a:off x="15807916" y="17720446"/>
                    <a:ext cx="191698" cy="115018"/>
                  </a:xfrm>
                  <a:prstGeom prst="rect">
                    <a:avLst/>
                  </a:prstGeom>
                  <a:solidFill>
                    <a:srgbClr val="F7D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7" name="Group 1356">
                  <a:extLst>
                    <a:ext uri="{FF2B5EF4-FFF2-40B4-BE49-F238E27FC236}">
                      <a16:creationId xmlns:a16="http://schemas.microsoft.com/office/drawing/2014/main" id="{6DB37260-B11A-5D31-4C41-CA8BFE459BE6}"/>
                    </a:ext>
                  </a:extLst>
                </p:cNvPr>
                <p:cNvGrpSpPr/>
                <p:nvPr/>
              </p:nvGrpSpPr>
              <p:grpSpPr>
                <a:xfrm>
                  <a:off x="24491841" y="13273048"/>
                  <a:ext cx="191698" cy="460075"/>
                  <a:chOff x="15807916" y="17260370"/>
                  <a:chExt cx="191698" cy="460075"/>
                </a:xfrm>
              </p:grpSpPr>
              <p:sp>
                <p:nvSpPr>
                  <p:cNvPr id="1358" name="Rectangle 1357">
                    <a:extLst>
                      <a:ext uri="{FF2B5EF4-FFF2-40B4-BE49-F238E27FC236}">
                        <a16:creationId xmlns:a16="http://schemas.microsoft.com/office/drawing/2014/main" id="{1C33DB63-A348-699C-3BCE-E64ACAC272E2}"/>
                      </a:ext>
                    </a:extLst>
                  </p:cNvPr>
                  <p:cNvSpPr/>
                  <p:nvPr/>
                </p:nvSpPr>
                <p:spPr>
                  <a:xfrm>
                    <a:off x="15807916" y="17605427"/>
                    <a:ext cx="191698" cy="115018"/>
                  </a:xfrm>
                  <a:prstGeom prst="rect">
                    <a:avLst/>
                  </a:prstGeom>
                  <a:solidFill>
                    <a:srgbClr val="FD87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9" name="Rectangle 1358">
                    <a:extLst>
                      <a:ext uri="{FF2B5EF4-FFF2-40B4-BE49-F238E27FC236}">
                        <a16:creationId xmlns:a16="http://schemas.microsoft.com/office/drawing/2014/main" id="{67DCB94F-9964-67F9-B510-302B51D3B0DC}"/>
                      </a:ext>
                    </a:extLst>
                  </p:cNvPr>
                  <p:cNvSpPr/>
                  <p:nvPr/>
                </p:nvSpPr>
                <p:spPr>
                  <a:xfrm>
                    <a:off x="15807916" y="17260370"/>
                    <a:ext cx="191698" cy="115018"/>
                  </a:xfrm>
                  <a:prstGeom prst="rect">
                    <a:avLst/>
                  </a:prstGeom>
                  <a:solidFill>
                    <a:srgbClr val="1D1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76" name="TextBox 11">
                <a:extLst>
                  <a:ext uri="{FF2B5EF4-FFF2-40B4-BE49-F238E27FC236}">
                    <a16:creationId xmlns:a16="http://schemas.microsoft.com/office/drawing/2014/main" id="{10C6F115-7408-B66A-0B41-7906BE119050}"/>
                  </a:ext>
                </a:extLst>
              </p:cNvPr>
              <p:cNvSpPr txBox="1"/>
              <p:nvPr/>
            </p:nvSpPr>
            <p:spPr>
              <a:xfrm>
                <a:off x="22761965" y="24625013"/>
                <a:ext cx="1841881" cy="1004613"/>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ysClr val="windowText" lastClr="000000"/>
                    </a:solidFill>
                    <a:latin typeface="Garamond"/>
                  </a:defRPr>
                </a:lvl1pPr>
                <a:lvl2pPr marL="457200" algn="l" defTabSz="914400" rtl="0" eaLnBrk="1" latinLnBrk="0" hangingPunct="1">
                  <a:defRPr sz="1800" kern="1200">
                    <a:solidFill>
                      <a:sysClr val="windowText" lastClr="000000"/>
                    </a:solidFill>
                    <a:latin typeface="Garamond"/>
                  </a:defRPr>
                </a:lvl2pPr>
                <a:lvl3pPr marL="914400" algn="l" defTabSz="914400" rtl="0" eaLnBrk="1" latinLnBrk="0" hangingPunct="1">
                  <a:defRPr sz="1800" kern="1200">
                    <a:solidFill>
                      <a:sysClr val="windowText" lastClr="000000"/>
                    </a:solidFill>
                    <a:latin typeface="Garamond"/>
                  </a:defRPr>
                </a:lvl3pPr>
                <a:lvl4pPr marL="1371600" algn="l" defTabSz="914400" rtl="0" eaLnBrk="1" latinLnBrk="0" hangingPunct="1">
                  <a:defRPr sz="1800" kern="1200">
                    <a:solidFill>
                      <a:sysClr val="windowText" lastClr="000000"/>
                    </a:solidFill>
                    <a:latin typeface="Garamond"/>
                  </a:defRPr>
                </a:lvl4pPr>
                <a:lvl5pPr marL="1828800" algn="l" defTabSz="914400" rtl="0" eaLnBrk="1" latinLnBrk="0" hangingPunct="1">
                  <a:defRPr sz="1800" kern="1200">
                    <a:solidFill>
                      <a:sysClr val="windowText" lastClr="000000"/>
                    </a:solidFill>
                    <a:latin typeface="Garamond"/>
                  </a:defRPr>
                </a:lvl5pPr>
                <a:lvl6pPr marL="2286000" algn="l" defTabSz="914400" rtl="0" eaLnBrk="1" latinLnBrk="0" hangingPunct="1">
                  <a:defRPr sz="1800" kern="1200">
                    <a:solidFill>
                      <a:sysClr val="windowText" lastClr="000000"/>
                    </a:solidFill>
                    <a:latin typeface="Garamond"/>
                  </a:defRPr>
                </a:lvl6pPr>
                <a:lvl7pPr marL="2743200" algn="l" defTabSz="914400" rtl="0" eaLnBrk="1" latinLnBrk="0" hangingPunct="1">
                  <a:defRPr sz="1800" kern="1200">
                    <a:solidFill>
                      <a:sysClr val="windowText" lastClr="000000"/>
                    </a:solidFill>
                    <a:latin typeface="Garamond"/>
                  </a:defRPr>
                </a:lvl7pPr>
                <a:lvl8pPr marL="3200400" algn="l" defTabSz="914400" rtl="0" eaLnBrk="1" latinLnBrk="0" hangingPunct="1">
                  <a:defRPr sz="1800" kern="1200">
                    <a:solidFill>
                      <a:sysClr val="windowText" lastClr="000000"/>
                    </a:solidFill>
                    <a:latin typeface="Garamond"/>
                  </a:defRPr>
                </a:lvl8pPr>
                <a:lvl9pPr marL="3657600" algn="l" defTabSz="914400" rtl="0" eaLnBrk="1" latinLnBrk="0" hangingPunct="1">
                  <a:defRPr sz="1800" kern="1200">
                    <a:solidFill>
                      <a:sysClr val="windowText" lastClr="000000"/>
                    </a:solidFill>
                    <a:latin typeface="Garamond"/>
                  </a:defRPr>
                </a:lvl9pPr>
              </a:lstStyle>
              <a:p>
                <a:r>
                  <a:rPr lang="en-US" sz="1400" b="1" dirty="0">
                    <a:solidFill>
                      <a:sysClr val="windowText" lastClr="000000">
                        <a:lumMod val="75000"/>
                        <a:lumOff val="25000"/>
                      </a:sysClr>
                    </a:solidFill>
                    <a:latin typeface="Century Gothic"/>
                  </a:rPr>
                  <a:t>GEDI: </a:t>
                </a:r>
              </a:p>
              <a:p>
                <a:r>
                  <a:rPr lang="en-US" sz="1400" b="1" dirty="0">
                    <a:solidFill>
                      <a:sysClr val="windowText" lastClr="000000">
                        <a:lumMod val="75000"/>
                        <a:lumOff val="25000"/>
                      </a:sysClr>
                    </a:solidFill>
                    <a:latin typeface="Century Gothic"/>
                  </a:rPr>
                  <a:t>Predicted Above Ground Biomass Density (mg/ha)</a:t>
                </a:r>
              </a:p>
            </p:txBody>
          </p:sp>
          <p:sp>
            <p:nvSpPr>
              <p:cNvPr id="1378" name="TextBox 1377">
                <a:extLst>
                  <a:ext uri="{FF2B5EF4-FFF2-40B4-BE49-F238E27FC236}">
                    <a16:creationId xmlns:a16="http://schemas.microsoft.com/office/drawing/2014/main" id="{02612C7D-F03C-4304-B11E-F158E95C1EDA}"/>
                  </a:ext>
                </a:extLst>
              </p:cNvPr>
              <p:cNvSpPr txBox="1"/>
              <p:nvPr/>
            </p:nvSpPr>
            <p:spPr>
              <a:xfrm>
                <a:off x="22691308" y="26205220"/>
                <a:ext cx="1782074" cy="259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rPr>
                  <a:t>814</a:t>
                </a:r>
              </a:p>
            </p:txBody>
          </p:sp>
          <p:sp>
            <p:nvSpPr>
              <p:cNvPr id="1379" name="TextBox 1378">
                <a:extLst>
                  <a:ext uri="{FF2B5EF4-FFF2-40B4-BE49-F238E27FC236}">
                    <a16:creationId xmlns:a16="http://schemas.microsoft.com/office/drawing/2014/main" id="{7342E6BA-77BB-01CB-134E-E437A9370BDA}"/>
                  </a:ext>
                </a:extLst>
              </p:cNvPr>
              <p:cNvSpPr txBox="1"/>
              <p:nvPr/>
            </p:nvSpPr>
            <p:spPr>
              <a:xfrm>
                <a:off x="22710475" y="25840994"/>
                <a:ext cx="1782074" cy="259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rPr>
                  <a:t>0</a:t>
                </a:r>
              </a:p>
            </p:txBody>
          </p:sp>
        </p:grpSp>
        <p:grpSp>
          <p:nvGrpSpPr>
            <p:cNvPr id="1421" name="Group 1420">
              <a:extLst>
                <a:ext uri="{FF2B5EF4-FFF2-40B4-BE49-F238E27FC236}">
                  <a16:creationId xmlns:a16="http://schemas.microsoft.com/office/drawing/2014/main" id="{348145EC-904C-F5F2-2247-A2262B320BC2}"/>
                </a:ext>
              </a:extLst>
            </p:cNvPr>
            <p:cNvGrpSpPr/>
            <p:nvPr/>
          </p:nvGrpSpPr>
          <p:grpSpPr>
            <a:xfrm>
              <a:off x="23345663" y="30799245"/>
              <a:ext cx="3983337" cy="278608"/>
              <a:chOff x="1729674" y="5799090"/>
              <a:chExt cx="3983337" cy="278608"/>
            </a:xfrm>
          </p:grpSpPr>
          <p:grpSp>
            <p:nvGrpSpPr>
              <p:cNvPr id="1422" name="Group 1421">
                <a:extLst>
                  <a:ext uri="{FF2B5EF4-FFF2-40B4-BE49-F238E27FC236}">
                    <a16:creationId xmlns:a16="http://schemas.microsoft.com/office/drawing/2014/main" id="{0499D932-7044-47CC-F929-16D48B579C09}"/>
                  </a:ext>
                </a:extLst>
              </p:cNvPr>
              <p:cNvGrpSpPr/>
              <p:nvPr/>
            </p:nvGrpSpPr>
            <p:grpSpPr>
              <a:xfrm>
                <a:off x="1729674" y="5799090"/>
                <a:ext cx="3983337" cy="278608"/>
                <a:chOff x="1873448" y="5827845"/>
                <a:chExt cx="3983337" cy="278608"/>
              </a:xfrm>
            </p:grpSpPr>
            <p:grpSp>
              <p:nvGrpSpPr>
                <p:cNvPr id="1425" name="Group 1424">
                  <a:extLst>
                    <a:ext uri="{FF2B5EF4-FFF2-40B4-BE49-F238E27FC236}">
                      <a16:creationId xmlns:a16="http://schemas.microsoft.com/office/drawing/2014/main" id="{436245A5-F3AE-2B43-3015-30E077DD25A3}"/>
                    </a:ext>
                  </a:extLst>
                </p:cNvPr>
                <p:cNvGrpSpPr/>
                <p:nvPr/>
              </p:nvGrpSpPr>
              <p:grpSpPr>
                <a:xfrm>
                  <a:off x="1873448" y="5827845"/>
                  <a:ext cx="3983337" cy="278608"/>
                  <a:chOff x="4071965" y="4693384"/>
                  <a:chExt cx="3983337" cy="278608"/>
                </a:xfrm>
              </p:grpSpPr>
              <p:sp>
                <p:nvSpPr>
                  <p:cNvPr id="1427" name="TextBox 1426">
                    <a:extLst>
                      <a:ext uri="{FF2B5EF4-FFF2-40B4-BE49-F238E27FC236}">
                        <a16:creationId xmlns:a16="http://schemas.microsoft.com/office/drawing/2014/main" id="{C5050CC4-CB9C-CE56-12D8-5E76392547C1}"/>
                      </a:ext>
                    </a:extLst>
                  </p:cNvPr>
                  <p:cNvSpPr txBox="1"/>
                  <p:nvPr/>
                </p:nvSpPr>
                <p:spPr>
                  <a:xfrm>
                    <a:off x="4071965" y="4693384"/>
                    <a:ext cx="3983337" cy="259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tx1">
                            <a:lumMod val="75000"/>
                            <a:lumOff val="25000"/>
                          </a:schemeClr>
                        </a:solidFill>
                      </a:rPr>
                      <a:t>0                    25                    		  50 miles</a:t>
                    </a:r>
                  </a:p>
                </p:txBody>
              </p:sp>
              <p:grpSp>
                <p:nvGrpSpPr>
                  <p:cNvPr id="1428" name="Group 1427">
                    <a:extLst>
                      <a:ext uri="{FF2B5EF4-FFF2-40B4-BE49-F238E27FC236}">
                        <a16:creationId xmlns:a16="http://schemas.microsoft.com/office/drawing/2014/main" id="{DBA91171-3299-EBE5-F48B-67DCAE8B66BA}"/>
                      </a:ext>
                    </a:extLst>
                  </p:cNvPr>
                  <p:cNvGrpSpPr/>
                  <p:nvPr/>
                </p:nvGrpSpPr>
                <p:grpSpPr>
                  <a:xfrm>
                    <a:off x="4204295" y="4896864"/>
                    <a:ext cx="1524000" cy="75128"/>
                    <a:chOff x="8974428" y="6591835"/>
                    <a:chExt cx="1524000" cy="75128"/>
                  </a:xfrm>
                </p:grpSpPr>
                <p:sp>
                  <p:nvSpPr>
                    <p:cNvPr id="1429" name="Rectangle 1428">
                      <a:extLst>
                        <a:ext uri="{FF2B5EF4-FFF2-40B4-BE49-F238E27FC236}">
                          <a16:creationId xmlns:a16="http://schemas.microsoft.com/office/drawing/2014/main" id="{7AC61024-B6AE-3B30-0F02-267290BF2F17}"/>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0" name="Rectangle 1429">
                      <a:extLst>
                        <a:ext uri="{FF2B5EF4-FFF2-40B4-BE49-F238E27FC236}">
                          <a16:creationId xmlns:a16="http://schemas.microsoft.com/office/drawing/2014/main" id="{46FFE595-3C95-DA11-17FB-DFC3697C76E0}"/>
                        </a:ext>
                      </a:extLst>
                    </p:cNvPr>
                    <p:cNvSpPr/>
                    <p:nvPr/>
                  </p:nvSpPr>
                  <p:spPr>
                    <a:xfrm>
                      <a:off x="9177937"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6" name="Rectangle 1425">
                  <a:extLst>
                    <a:ext uri="{FF2B5EF4-FFF2-40B4-BE49-F238E27FC236}">
                      <a16:creationId xmlns:a16="http://schemas.microsoft.com/office/drawing/2014/main" id="{1A612858-855F-3420-73B4-A7A9BDFD08D6}"/>
                    </a:ext>
                  </a:extLst>
                </p:cNvPr>
                <p:cNvSpPr/>
                <p:nvPr/>
              </p:nvSpPr>
              <p:spPr>
                <a:xfrm>
                  <a:off x="3544155" y="6031328"/>
                  <a:ext cx="833806" cy="457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3" name="Rectangle 1422">
                <a:extLst>
                  <a:ext uri="{FF2B5EF4-FFF2-40B4-BE49-F238E27FC236}">
                    <a16:creationId xmlns:a16="http://schemas.microsoft.com/office/drawing/2014/main" id="{BDCF5EA6-6F58-E8C9-F275-A99B0F09CBA8}"/>
                  </a:ext>
                </a:extLst>
              </p:cNvPr>
              <p:cNvSpPr/>
              <p:nvPr/>
            </p:nvSpPr>
            <p:spPr>
              <a:xfrm>
                <a:off x="3394629" y="6002545"/>
                <a:ext cx="887148" cy="6878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4" name="Rectangle 1423">
                <a:extLst>
                  <a:ext uri="{FF2B5EF4-FFF2-40B4-BE49-F238E27FC236}">
                    <a16:creationId xmlns:a16="http://schemas.microsoft.com/office/drawing/2014/main" id="{81363A4C-117A-5C25-DA3A-39414FB4C934}"/>
                  </a:ext>
                </a:extLst>
              </p:cNvPr>
              <p:cNvSpPr/>
              <p:nvPr/>
            </p:nvSpPr>
            <p:spPr>
              <a:xfrm>
                <a:off x="2419196" y="5996206"/>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36" name="Straight Arrow Connector 1435">
              <a:extLst>
                <a:ext uri="{FF2B5EF4-FFF2-40B4-BE49-F238E27FC236}">
                  <a16:creationId xmlns:a16="http://schemas.microsoft.com/office/drawing/2014/main" id="{C139F760-C3CF-57E6-1E68-66B388410FA3}"/>
                </a:ext>
              </a:extLst>
            </p:cNvPr>
            <p:cNvCxnSpPr>
              <a:cxnSpLocks/>
            </p:cNvCxnSpPr>
            <p:nvPr/>
          </p:nvCxnSpPr>
          <p:spPr>
            <a:xfrm>
              <a:off x="25581025" y="28003524"/>
              <a:ext cx="0" cy="31884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1439" name="TextBox 1438">
            <a:extLst>
              <a:ext uri="{FF2B5EF4-FFF2-40B4-BE49-F238E27FC236}">
                <a16:creationId xmlns:a16="http://schemas.microsoft.com/office/drawing/2014/main" id="{44880F7B-89EA-B157-6F2E-5E3807BC6750}"/>
              </a:ext>
            </a:extLst>
          </p:cNvPr>
          <p:cNvSpPr txBox="1"/>
          <p:nvPr/>
        </p:nvSpPr>
        <p:spPr>
          <a:xfrm>
            <a:off x="13311549" y="29094002"/>
            <a:ext cx="8077200" cy="769441"/>
          </a:xfrm>
          <a:prstGeom prst="rect">
            <a:avLst/>
          </a:prstGeom>
          <a:noFill/>
        </p:spPr>
        <p:txBody>
          <a:bodyPr wrap="square" rtlCol="0">
            <a:spAutoFit/>
          </a:bodyPr>
          <a:lstStyle/>
          <a:p>
            <a:r>
              <a:rPr lang="en-US" sz="4400" b="1" dirty="0">
                <a:solidFill>
                  <a:srgbClr val="C13E2D"/>
                </a:solidFill>
                <a:latin typeface="Century Gothic" panose="020B0502020202020204" pitchFamily="34" charset="0"/>
              </a:rPr>
              <a:t>Acknowledgements</a:t>
            </a:r>
          </a:p>
        </p:txBody>
      </p:sp>
      <p:sp>
        <p:nvSpPr>
          <p:cNvPr id="1441" name="TextBox 1440">
            <a:extLst>
              <a:ext uri="{FF2B5EF4-FFF2-40B4-BE49-F238E27FC236}">
                <a16:creationId xmlns:a16="http://schemas.microsoft.com/office/drawing/2014/main" id="{0FAD59ED-C150-1C3D-0510-78317A3A90C6}"/>
              </a:ext>
            </a:extLst>
          </p:cNvPr>
          <p:cNvSpPr txBox="1"/>
          <p:nvPr/>
        </p:nvSpPr>
        <p:spPr>
          <a:xfrm>
            <a:off x="27456467" y="26181439"/>
            <a:ext cx="7525275" cy="1292662"/>
          </a:xfrm>
          <a:prstGeom prst="rect">
            <a:avLst/>
          </a:prstGeom>
          <a:noFill/>
        </p:spPr>
        <p:txBody>
          <a:bodyPr wrap="square">
            <a:spAutoFit/>
          </a:bodyPr>
          <a:lstStyle/>
          <a:p>
            <a:pPr marL="342900" indent="-342900">
              <a:lnSpc>
                <a:spcPct val="100000"/>
              </a:lnSpc>
              <a:spcBef>
                <a:spcPts val="0"/>
              </a:spcBef>
              <a:spcAft>
                <a:spcPts val="600"/>
              </a:spcAft>
              <a:buClr>
                <a:srgbClr val="C13E2D"/>
              </a:buClr>
              <a:buFont typeface="Webdings" panose="05030102010509060703" pitchFamily="18" charset="2"/>
              <a:buChar char="4"/>
            </a:pPr>
            <a:endParaRPr lang="en-US" sz="2400" dirty="0">
              <a:solidFill>
                <a:schemeClr val="tx1">
                  <a:lumMod val="75000"/>
                  <a:lumOff val="25000"/>
                </a:schemeClr>
              </a:solidFill>
              <a:latin typeface="Garamond" panose="02020404030301010803" pitchFamily="18" charset="0"/>
            </a:endParaRPr>
          </a:p>
          <a:p>
            <a:pPr marL="342900" indent="-342900">
              <a:spcAft>
                <a:spcPts val="600"/>
              </a:spcAft>
              <a:buClr>
                <a:srgbClr val="C13E2D"/>
              </a:buClr>
              <a:buFont typeface="Webdings" panose="05030102010509060703" pitchFamily="18" charset="2"/>
              <a:buChar char="4"/>
            </a:pPr>
            <a:endParaRPr lang="en-US" sz="2400" dirty="0">
              <a:solidFill>
                <a:schemeClr val="tx1">
                  <a:lumMod val="75000"/>
                  <a:lumOff val="25000"/>
                </a:schemeClr>
              </a:solidFill>
              <a:latin typeface="Garamond" panose="02020404030301010803" pitchFamily="18" charset="0"/>
            </a:endParaRPr>
          </a:p>
          <a:p>
            <a:pPr marL="342900" indent="-342900">
              <a:lnSpc>
                <a:spcPct val="100000"/>
              </a:lnSpc>
              <a:spcBef>
                <a:spcPts val="0"/>
              </a:spcBef>
              <a:spcAft>
                <a:spcPts val="600"/>
              </a:spcAft>
              <a:buClr>
                <a:srgbClr val="C13E2D"/>
              </a:buClr>
              <a:buFont typeface="Arial" panose="020B0604020202020204" pitchFamily="34" charset="0"/>
              <a:buChar char="•"/>
            </a:pPr>
            <a:endParaRPr lang="en-US" sz="2000" dirty="0">
              <a:solidFill>
                <a:schemeClr val="tx1">
                  <a:lumMod val="75000"/>
                  <a:lumOff val="25000"/>
                </a:schemeClr>
              </a:solidFill>
              <a:latin typeface="Garamond" panose="02020404030301010803" pitchFamily="18" charset="0"/>
            </a:endParaRPr>
          </a:p>
        </p:txBody>
      </p:sp>
      <p:sp>
        <p:nvSpPr>
          <p:cNvPr id="1442" name="Text Placeholder 5">
            <a:extLst>
              <a:ext uri="{FF2B5EF4-FFF2-40B4-BE49-F238E27FC236}">
                <a16:creationId xmlns:a16="http://schemas.microsoft.com/office/drawing/2014/main" id="{B161CF15-B92E-A6CB-186D-A201209E21AC}"/>
              </a:ext>
            </a:extLst>
          </p:cNvPr>
          <p:cNvSpPr txBox="1">
            <a:spLocks/>
          </p:cNvSpPr>
          <p:nvPr/>
        </p:nvSpPr>
        <p:spPr>
          <a:xfrm>
            <a:off x="984571" y="12302661"/>
            <a:ext cx="7983268" cy="1671347"/>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C13E2D"/>
              </a:buClr>
            </a:pPr>
            <a:r>
              <a:rPr lang="en-US" sz="2400" b="1" dirty="0">
                <a:solidFill>
                  <a:schemeClr val="tx1">
                    <a:lumMod val="75000"/>
                    <a:lumOff val="25000"/>
                  </a:schemeClr>
                </a:solidFill>
                <a:latin typeface="Garamond" panose="02020404030301010803" pitchFamily="18" charset="0"/>
              </a:rPr>
              <a:t>Pre-Fire</a:t>
            </a:r>
            <a:r>
              <a:rPr lang="en-US" sz="2400" dirty="0">
                <a:solidFill>
                  <a:schemeClr val="tx1">
                    <a:lumMod val="75000"/>
                    <a:lumOff val="25000"/>
                  </a:schemeClr>
                </a:solidFill>
                <a:latin typeface="Garamond" panose="02020404030301010803" pitchFamily="18" charset="0"/>
              </a:rPr>
              <a:t>: </a:t>
            </a:r>
            <a:r>
              <a:rPr lang="en-US" sz="2000" dirty="0">
                <a:solidFill>
                  <a:schemeClr val="tx1">
                    <a:lumMod val="75000"/>
                    <a:lumOff val="25000"/>
                  </a:schemeClr>
                </a:solidFill>
                <a:latin typeface="Garamond" panose="02020404030301010803" pitchFamily="18" charset="0"/>
              </a:rPr>
              <a:t>2017(June-October) and 2018 (June-July)</a:t>
            </a:r>
          </a:p>
          <a:p>
            <a:pPr>
              <a:spcAft>
                <a:spcPts val="600"/>
              </a:spcAft>
              <a:buClr>
                <a:srgbClr val="C13E2D"/>
              </a:buClr>
            </a:pPr>
            <a:r>
              <a:rPr lang="en-US" sz="2400" b="1" dirty="0">
                <a:solidFill>
                  <a:schemeClr val="tx1">
                    <a:lumMod val="75000"/>
                    <a:lumOff val="25000"/>
                  </a:schemeClr>
                </a:solidFill>
                <a:latin typeface="Garamond" panose="02020404030301010803" pitchFamily="18" charset="0"/>
              </a:rPr>
              <a:t>Post-Fire</a:t>
            </a:r>
            <a:r>
              <a:rPr lang="en-US" sz="2000" dirty="0">
                <a:solidFill>
                  <a:schemeClr val="tx1">
                    <a:lumMod val="75000"/>
                    <a:lumOff val="25000"/>
                  </a:schemeClr>
                </a:solidFill>
                <a:latin typeface="Garamond" panose="02020404030301010803" pitchFamily="18" charset="0"/>
              </a:rPr>
              <a:t>: 2018 (August-October) and 2019 (June-October)</a:t>
            </a:r>
          </a:p>
          <a:p>
            <a:pPr>
              <a:spcAft>
                <a:spcPts val="600"/>
              </a:spcAft>
              <a:buClr>
                <a:srgbClr val="C13E2D"/>
              </a:buClr>
            </a:pPr>
            <a:r>
              <a:rPr lang="en-US" sz="2400" b="1" dirty="0">
                <a:solidFill>
                  <a:schemeClr val="tx1">
                    <a:lumMod val="75000"/>
                    <a:lumOff val="25000"/>
                  </a:schemeClr>
                </a:solidFill>
                <a:latin typeface="Garamond" panose="02020404030301010803" pitchFamily="18" charset="0"/>
              </a:rPr>
              <a:t>Current</a:t>
            </a:r>
            <a:r>
              <a:rPr lang="en-US" sz="2400" dirty="0">
                <a:solidFill>
                  <a:schemeClr val="tx1">
                    <a:lumMod val="75000"/>
                    <a:lumOff val="25000"/>
                  </a:schemeClr>
                </a:solidFill>
                <a:latin typeface="Garamond" panose="02020404030301010803" pitchFamily="18" charset="0"/>
              </a:rPr>
              <a:t>: </a:t>
            </a:r>
            <a:r>
              <a:rPr lang="en-US" sz="2000" dirty="0">
                <a:solidFill>
                  <a:schemeClr val="tx1">
                    <a:lumMod val="75000"/>
                    <a:lumOff val="25000"/>
                  </a:schemeClr>
                </a:solidFill>
                <a:latin typeface="Garamond" panose="02020404030301010803" pitchFamily="18" charset="0"/>
              </a:rPr>
              <a:t>2023(June-October)</a:t>
            </a:r>
          </a:p>
          <a:p>
            <a:pPr>
              <a:lnSpc>
                <a:spcPct val="100000"/>
              </a:lnSpc>
              <a:spcBef>
                <a:spcPts val="0"/>
              </a:spcBef>
              <a:spcAft>
                <a:spcPts val="600"/>
              </a:spcAft>
              <a:buClr>
                <a:srgbClr val="C13E2D"/>
              </a:buClr>
            </a:pPr>
            <a:endParaRPr lang="en-US" sz="1800" dirty="0">
              <a:solidFill>
                <a:schemeClr val="tx1">
                  <a:lumMod val="75000"/>
                  <a:lumOff val="25000"/>
                </a:schemeClr>
              </a:solidFill>
              <a:latin typeface="Garamond" panose="02020404030301010803" pitchFamily="18" charset="0"/>
            </a:endParaRPr>
          </a:p>
        </p:txBody>
      </p:sp>
      <p:sp>
        <p:nvSpPr>
          <p:cNvPr id="16" name="Text Placeholder 16">
            <a:extLst>
              <a:ext uri="{FF2B5EF4-FFF2-40B4-BE49-F238E27FC236}">
                <a16:creationId xmlns:a16="http://schemas.microsoft.com/office/drawing/2014/main" id="{A77030C9-71AF-BF25-6D5C-44B7B9BF158E}"/>
              </a:ext>
            </a:extLst>
          </p:cNvPr>
          <p:cNvSpPr txBox="1">
            <a:spLocks/>
          </p:cNvSpPr>
          <p:nvPr/>
        </p:nvSpPr>
        <p:spPr>
          <a:xfrm>
            <a:off x="15233038" y="6238615"/>
            <a:ext cx="3680604" cy="478889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2000" dirty="0">
                <a:solidFill>
                  <a:schemeClr val="tx1">
                    <a:lumMod val="75000"/>
                    <a:lumOff val="25000"/>
                  </a:schemeClr>
                </a:solidFill>
                <a:latin typeface="Garamond" panose="02020404030301010803" pitchFamily="18" charset="0"/>
              </a:rPr>
              <a:t>Map 1. The study area was the Bridger-Teton National Forest, which is in northwestern Wyoming. Because the largest area burned in 2018, we focused our analysis to the 2018 fires. Our temporal period focused on the months of June to October, coinciding with the active fire season.</a:t>
            </a:r>
          </a:p>
        </p:txBody>
      </p:sp>
      <p:sp>
        <p:nvSpPr>
          <p:cNvPr id="35" name="Text Placeholder 16">
            <a:extLst>
              <a:ext uri="{FF2B5EF4-FFF2-40B4-BE49-F238E27FC236}">
                <a16:creationId xmlns:a16="http://schemas.microsoft.com/office/drawing/2014/main" id="{C6377913-9D89-A4D2-DA85-BB7B935BD9AA}"/>
              </a:ext>
            </a:extLst>
          </p:cNvPr>
          <p:cNvSpPr txBox="1">
            <a:spLocks/>
          </p:cNvSpPr>
          <p:nvPr/>
        </p:nvSpPr>
        <p:spPr>
          <a:xfrm>
            <a:off x="965615" y="18280214"/>
            <a:ext cx="11608676" cy="76732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pPr>
            <a:r>
              <a:rPr lang="en-US" sz="2000" dirty="0">
                <a:solidFill>
                  <a:schemeClr val="tx1">
                    <a:lumMod val="75000"/>
                    <a:lumOff val="25000"/>
                  </a:schemeClr>
                </a:solidFill>
                <a:latin typeface="Garamond" panose="02020404030301010803" pitchFamily="18" charset="0"/>
              </a:rPr>
              <a:t>Figure 1. Workflow shows which datasets and variables were used to build random forest models. One model predicted fuel load while the other predicted burn severity.3</a:t>
            </a:r>
          </a:p>
        </p:txBody>
      </p:sp>
      <p:sp>
        <p:nvSpPr>
          <p:cNvPr id="39" name="Text Placeholder 16">
            <a:extLst>
              <a:ext uri="{FF2B5EF4-FFF2-40B4-BE49-F238E27FC236}">
                <a16:creationId xmlns:a16="http://schemas.microsoft.com/office/drawing/2014/main" id="{5C80ED27-E7AD-4145-8594-5422D9FF253A}"/>
              </a:ext>
            </a:extLst>
          </p:cNvPr>
          <p:cNvSpPr txBox="1">
            <a:spLocks/>
          </p:cNvSpPr>
          <p:nvPr/>
        </p:nvSpPr>
        <p:spPr>
          <a:xfrm>
            <a:off x="914401" y="24973014"/>
            <a:ext cx="10968677" cy="84753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pPr>
            <a:r>
              <a:rPr lang="en-US" sz="2000" dirty="0">
                <a:solidFill>
                  <a:schemeClr val="tx1">
                    <a:lumMod val="75000"/>
                    <a:lumOff val="25000"/>
                  </a:schemeClr>
                </a:solidFill>
                <a:latin typeface="Garamond" panose="02020404030301010803" pitchFamily="18" charset="0"/>
              </a:rPr>
              <a:t>Tables 1 and 2. Categorizations of dependent variables for random forest models, with fuel in the left table and burn severity in the right table. </a:t>
            </a:r>
          </a:p>
        </p:txBody>
      </p:sp>
      <p:sp>
        <p:nvSpPr>
          <p:cNvPr id="56" name="Text Placeholder 16">
            <a:extLst>
              <a:ext uri="{FF2B5EF4-FFF2-40B4-BE49-F238E27FC236}">
                <a16:creationId xmlns:a16="http://schemas.microsoft.com/office/drawing/2014/main" id="{E3310F0B-9A08-B265-EE5F-E4115C0D7A17}"/>
              </a:ext>
            </a:extLst>
          </p:cNvPr>
          <p:cNvSpPr txBox="1">
            <a:spLocks/>
          </p:cNvSpPr>
          <p:nvPr/>
        </p:nvSpPr>
        <p:spPr>
          <a:xfrm>
            <a:off x="13025431" y="17002709"/>
            <a:ext cx="7519111" cy="98956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a:solidFill>
                  <a:schemeClr val="tx1">
                    <a:lumMod val="75000"/>
                    <a:lumOff val="25000"/>
                  </a:schemeClr>
                </a:solidFill>
                <a:latin typeface="Garamond" panose="02020404030301010803" pitchFamily="18" charset="0"/>
              </a:rPr>
              <a:t>Map 2 and 3. Predicted raster datasets based on random forest models for fuel (left map) and burn severity (right map). Insets highlight fuel loads and burn severity for Jackson in relation to the Wildland Urban Interface. </a:t>
            </a:r>
          </a:p>
        </p:txBody>
      </p:sp>
      <p:sp>
        <p:nvSpPr>
          <p:cNvPr id="1347" name="Text Placeholder 16">
            <a:extLst>
              <a:ext uri="{FF2B5EF4-FFF2-40B4-BE49-F238E27FC236}">
                <a16:creationId xmlns:a16="http://schemas.microsoft.com/office/drawing/2014/main" id="{020579DF-11AE-EF18-8CEE-64752C374BB0}"/>
              </a:ext>
            </a:extLst>
          </p:cNvPr>
          <p:cNvSpPr txBox="1">
            <a:spLocks/>
          </p:cNvSpPr>
          <p:nvPr/>
        </p:nvSpPr>
        <p:spPr>
          <a:xfrm>
            <a:off x="21756591" y="22315558"/>
            <a:ext cx="4857829" cy="96836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a:solidFill>
                  <a:schemeClr val="tx1">
                    <a:lumMod val="75000"/>
                    <a:lumOff val="25000"/>
                  </a:schemeClr>
                </a:solidFill>
                <a:latin typeface="Garamond" panose="02020404030301010803" pitchFamily="18" charset="0"/>
              </a:rPr>
              <a:t>Map 4. Areas with both high fuel load and high burn severity (red) are recommended for fuel reduction, as observed in the inset of Jackson.</a:t>
            </a:r>
          </a:p>
        </p:txBody>
      </p:sp>
      <p:pic>
        <p:nvPicPr>
          <p:cNvPr id="1350" name="Picture 2">
            <a:extLst>
              <a:ext uri="{FF2B5EF4-FFF2-40B4-BE49-F238E27FC236}">
                <a16:creationId xmlns:a16="http://schemas.microsoft.com/office/drawing/2014/main" id="{AA7A24CA-A68B-A42F-CB71-69A2241C5C66}"/>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008043" y="26948249"/>
            <a:ext cx="1820525" cy="201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310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e7b4823-3504-4d72-bc64-abf931ecbe20">
      <UserInfo>
        <DisplayName/>
        <AccountId xsi:nil="true"/>
        <AccountType/>
      </UserInfo>
    </SharedWithUsers>
    <lcf76f155ced4ddcb4097134ff3c332f xmlns="7078c49a-d117-45de-a18f-894db0bb22be">
      <Terms xmlns="http://schemas.microsoft.com/office/infopath/2007/PartnerControls"/>
    </lcf76f155ced4ddcb4097134ff3c332f>
    <TaxCatchAll xmlns="7e7b4823-3504-4d72-bc64-abf931ecbe2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3D3659601264545B809515D8ACE34D0" ma:contentTypeVersion="15" ma:contentTypeDescription="Create a new document." ma:contentTypeScope="" ma:versionID="686aad3abe1683ff6a763659e4535b0e">
  <xsd:schema xmlns:xsd="http://www.w3.org/2001/XMLSchema" xmlns:xs="http://www.w3.org/2001/XMLSchema" xmlns:p="http://schemas.microsoft.com/office/2006/metadata/properties" xmlns:ns2="7078c49a-d117-45de-a18f-894db0bb22be" xmlns:ns3="7e7b4823-3504-4d72-bc64-abf931ecbe20" targetNamespace="http://schemas.microsoft.com/office/2006/metadata/properties" ma:root="true" ma:fieldsID="186f095d2411158380285f982940c321" ns2:_="" ns3:_="">
    <xsd:import namespace="7078c49a-d117-45de-a18f-894db0bb22be"/>
    <xsd:import namespace="7e7b4823-3504-4d72-bc64-abf931ecbe2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78c49a-d117-45de-a18f-894db0bb22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7b4823-3504-4d72-bc64-abf931ecbe2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be6dbcc-f35d-48a9-ada9-fd8fce6fe73c}" ma:internalName="TaxCatchAll" ma:showField="CatchAllData" ma:web="7e7b4823-3504-4d72-bc64-abf931ecbe20">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19850C-B132-4F9E-91AE-B86D28DA0AF3}">
  <ds:schemaRefs>
    <ds:schemaRef ds:uri="01304a2b-7291-4a69-94a9-e007615c4308"/>
    <ds:schemaRef ds:uri="3bcc254f-8694-4b95-8804-ca485e90ebf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e7b4823-3504-4d72-bc64-abf931ecbe20"/>
    <ds:schemaRef ds:uri="7078c49a-d117-45de-a18f-894db0bb22be"/>
  </ds:schemaRefs>
</ds:datastoreItem>
</file>

<file path=customXml/itemProps2.xml><?xml version="1.0" encoding="utf-8"?>
<ds:datastoreItem xmlns:ds="http://schemas.openxmlformats.org/officeDocument/2006/customXml" ds:itemID="{1B6484B8-86E2-423F-82FA-DA0D7633B1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78c49a-d117-45de-a18f-894db0bb22be"/>
    <ds:schemaRef ds:uri="7e7b4823-3504-4d72-bc64-abf931ecbe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3940</TotalTime>
  <Words>902</Words>
  <Application>Microsoft Office PowerPoint</Application>
  <PresentationFormat>Custom</PresentationFormat>
  <Paragraphs>157</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Century Gothic</vt:lpstr>
      <vt:lpstr>Courier New</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cp:lastModifiedBy>
  <cp:revision>7</cp:revision>
  <dcterms:created xsi:type="dcterms:W3CDTF">2019-02-05T16:32:03Z</dcterms:created>
  <dcterms:modified xsi:type="dcterms:W3CDTF">2024-09-09T15:38:44Z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Order">
    <vt:r8>42500</vt:r8>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haredFileIndex">
    <vt:lpwstr/>
  </property>
  <property fmtid="{D5CDD505-2E9C-101B-9397-08002B2CF9AE}" pid="12" name="_SourceUrl">
    <vt:lpwstr/>
  </property>
</Properties>
</file>