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7"/>
  </p:notesMasterIdLst>
  <p:sldIdLst>
    <p:sldId id="321" r:id="rId5"/>
    <p:sldId id="322" r:id="rId6"/>
    <p:sldId id="325" r:id="rId7"/>
    <p:sldId id="324" r:id="rId8"/>
    <p:sldId id="323" r:id="rId9"/>
    <p:sldId id="326" r:id="rId10"/>
    <p:sldId id="339" r:id="rId11"/>
    <p:sldId id="334" r:id="rId12"/>
    <p:sldId id="340" r:id="rId13"/>
    <p:sldId id="346" r:id="rId14"/>
    <p:sldId id="347" r:id="rId15"/>
    <p:sldId id="359" r:id="rId16"/>
    <p:sldId id="360" r:id="rId17"/>
    <p:sldId id="361" r:id="rId18"/>
    <p:sldId id="351" r:id="rId19"/>
    <p:sldId id="357" r:id="rId20"/>
    <p:sldId id="348" r:id="rId21"/>
    <p:sldId id="333" r:id="rId22"/>
    <p:sldId id="352" r:id="rId23"/>
    <p:sldId id="358" r:id="rId24"/>
    <p:sldId id="341" r:id="rId25"/>
    <p:sldId id="34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528E46-83ED-F87A-CB94-39E563CC6BFB}" name="Tyler Pantle" initials="TP" userId="f0d0cd32-2367-4f07-ae89-a6e5a9e16558" providerId="Windows Live"/>
  <p188:author id="{0016275C-A791-7DBA-626D-20612302E13A}" name="Jane Zugarek" initials="JZ" userId="S::jane.zugarek@ssaihq.com::d524e704-d5be-4d42-b46b-5e095775f1b8" providerId="AD"/>
  <p188:author id="{E312AFFE-42CC-B229-98D6-30551839C436}" name="Suhani Dalal" initials="SD" userId="S::suhani.dalal@ssaihq.com::d2c2ed6a-8896-40db-a5eb-9c61d33908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yler Pantle" initials="TAP" lastIdx="18" clrIdx="0">
    <p:extLst>
      <p:ext uri="{19B8F6BF-5375-455C-9EA6-DF929625EA0E}">
        <p15:presenceInfo xmlns:p15="http://schemas.microsoft.com/office/powerpoint/2012/main" userId="Tyler Pantle" providerId="None"/>
      </p:ext>
    </p:extLst>
  </p:cmAuthor>
  <p:cmAuthor id="2" name="Plott, Laramie D. (LARC-E3)[SSAI DEVELOP]" initials="PLD(ED" lastIdx="21" clrIdx="1">
    <p:extLst>
      <p:ext uri="{19B8F6BF-5375-455C-9EA6-DF929625EA0E}">
        <p15:presenceInfo xmlns:p15="http://schemas.microsoft.com/office/powerpoint/2012/main" userId="S::ldplott@ndc.nasa.gov::12fa7add-6da5-4f07-a1f9-aac8f53d42a1" providerId="AD"/>
      </p:ext>
    </p:extLst>
  </p:cmAuthor>
  <p:cmAuthor id="3" name="Robert Byles" initials="RB" lastIdx="8" clrIdx="2">
    <p:extLst>
      <p:ext uri="{19B8F6BF-5375-455C-9EA6-DF929625EA0E}">
        <p15:presenceInfo xmlns:p15="http://schemas.microsoft.com/office/powerpoint/2012/main" userId="S::robert.byles@ssaihq.com::c798ae76-1ca0-48cd-999b-80a00bd13fc4" providerId="AD"/>
      </p:ext>
    </p:extLst>
  </p:cmAuthor>
  <p:cmAuthor id="4" name="Laramie Plott" initials="LP" lastIdx="1" clrIdx="3">
    <p:extLst>
      <p:ext uri="{19B8F6BF-5375-455C-9EA6-DF929625EA0E}">
        <p15:presenceInfo xmlns:p15="http://schemas.microsoft.com/office/powerpoint/2012/main" userId="S::laramie.plott@ssaihq.com::a8064d5a-ba34-4312-8c4f-d888f3e6b9b0" providerId="AD"/>
      </p:ext>
    </p:extLst>
  </p:cmAuthor>
  <p:cmAuthor id="5" name="Tyler Pantle" initials="TP" lastIdx="6" clrIdx="4">
    <p:extLst>
      <p:ext uri="{19B8F6BF-5375-455C-9EA6-DF929625EA0E}">
        <p15:presenceInfo xmlns:p15="http://schemas.microsoft.com/office/powerpoint/2012/main" userId="f0d0cd32-2367-4f07-ae89-a6e5a9e165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FFFFFF"/>
    <a:srgbClr val="236F99"/>
    <a:srgbClr val="404040"/>
    <a:srgbClr val="91BDBF"/>
    <a:srgbClr val="C9EEF0"/>
    <a:srgbClr val="8A5A9A"/>
    <a:srgbClr val="7EACD6"/>
    <a:srgbClr val="BA3A50"/>
    <a:srgbClr val="9DB2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4C25E-A537-FD95-3336-3D7E078ADE71}" v="3" dt="2022-10-26T14:31:29.252"/>
    <p1510:client id="{0AC72F1B-77C9-4164-9602-0A4019879D3A}" v="16" dt="2022-11-03T20:31:25.170"/>
    <p1510:client id="{28C59B31-68CA-3D6A-1CD2-129C84F2E0D3}" v="270" dt="2022-11-03T19:19:02.531"/>
    <p1510:client id="{3AA5BF7B-668C-8DD7-D94F-FEDE93E96715}" v="67" dt="2022-10-19T20:53:48.090"/>
    <p1510:client id="{49FFD896-9C6C-90A8-C5B0-461DDDD268E5}" v="893" dt="2022-11-03T20:27:28.177"/>
    <p1510:client id="{665F5EC9-62BE-329F-B40A-2240B33D755A}" v="280" dt="2022-11-03T21:32:53.267"/>
    <p1510:client id="{6A977C03-BF4A-4C77-AEFE-6337EB1F4B75}" v="136" dt="2022-11-02T18:28:18.384"/>
    <p1510:client id="{739B498C-11C3-48C9-8CB1-DA9AA51C6313}" v="23" dt="2022-10-18T13:03:15.936"/>
    <p1510:client id="{80FD5AE6-8690-8BE1-12AB-43146E6AA6FE}" v="316" dt="2022-11-03T20:15:08.358"/>
    <p1510:client id="{8300AF8F-9746-78AC-B22E-7547D01FF03E}" v="2" dt="2022-10-26T14:09:31.390"/>
    <p1510:client id="{87D058D0-A11C-043D-BA2B-3AA9D51D052E}" v="224" dt="2022-10-18T21:01:07.544"/>
    <p1510:client id="{92E7BC99-6BA1-7274-632D-1B8701298CD0}" v="816" dt="2022-11-03T21:26:46.112"/>
    <p1510:client id="{9F686AD0-00BF-48BE-5AA0-1DD52D09F0B9}" v="194" dt="2022-10-27T21:21:42.197"/>
    <p1510:client id="{A40263E3-286F-F15C-B128-DA2FA3E7275E}" v="1" dt="2022-10-20T18:26:40.986"/>
    <p1510:client id="{B55DBDFA-0C4E-4EE8-8541-9FC28E8C7A73}" v="2" dt="2022-10-18T13:17:46.225"/>
    <p1510:client id="{C2817045-406B-B03B-FD87-80BEDCD05094}" v="1" dt="2022-10-18T13:07:43.562"/>
    <p1510:client id="{C6354FE6-DF3C-4A53-8F7F-713DE2DB8EE0}" v="429" dt="2022-10-20T20:58:00.949"/>
    <p1510:client id="{C878B34B-CB8D-4A88-89F4-AA171201495B}" v="82" dt="2022-10-20T18:32:38.875"/>
    <p1510:client id="{CB8046BA-6443-95E4-117B-B5FD2571E5D1}" v="32" dt="2022-10-25T20:48:57.620"/>
    <p1510:client id="{CB9E9109-D1A4-0F4F-A895-9B678C5E4E0D}" vWet="2" dt="2022-11-03T20:22:43.425"/>
    <p1510:client id="{D0425234-3394-ACAA-0E06-3B1AF88D3BBD}" v="213" dt="2022-10-20T18:32:34.399"/>
    <p1510:client id="{D4DEB6EB-2B4A-A41E-090E-0A648EFDFE62}" v="1395" dt="2022-11-03T21:37:05.758"/>
    <p1510:client id="{E57E4DEF-74D4-1A01-5987-A877EAA8D51E}" v="802" dt="2022-10-27T20:00:19.420"/>
    <p1510:client id="{E6B1537F-BC6B-3376-B44C-C3F87E29D016}" v="78" dt="2022-10-20T18:33:02.789"/>
    <p1510:client id="{F2BDB3AD-315D-6F37-B280-94F6DF3E4A6B}" v="581" dt="2022-11-03T17:24:57.175"/>
    <p1510:client id="{F4577130-66D5-4F25-AF30-B56F353AF520}" v="2166" dt="2022-11-03T15:59:37.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316" autoAdjust="0"/>
  </p:normalViewPr>
  <p:slideViewPr>
    <p:cSldViewPr snapToGrid="0">
      <p:cViewPr varScale="1">
        <p:scale>
          <a:sx n="81" d="100"/>
          <a:sy n="81" d="100"/>
        </p:scale>
        <p:origin x="10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ace.oceansciences.org/gallery_more.htm?id=176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sa.gov/feature/esnt/2022/nasa-funded-study-gulf-of-maine-phytoplankton-productivity-dow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entinels.copernicus.eu/web/sentinel/missions/sentinel-3/overview/mission-summar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devpedia.developexchange.com/dp/images/b/bf/06_Aqua.pn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entinels.copernicus.eu/web/sentinel/missions/sentinel-3/overview/mission-summar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cs typeface="Calibri"/>
              </a:rPr>
              <a:t>[Suhani]: </a:t>
            </a:r>
          </a:p>
          <a:p>
            <a:endParaRPr lang="en-US" dirty="0">
              <a:cs typeface="Calibri"/>
            </a:endParaRPr>
          </a:p>
          <a:p>
            <a:r>
              <a:rPr lang="en-US" dirty="0">
                <a:cs typeface="Calibri"/>
              </a:rPr>
              <a:t>Hello everyone! My name is Suhani Dalal, and this is the Gulf of Maine Water Resources team! I am joined by Lily, Phyllis, and Jane and we are excited to talk a little bit about our project today. We will be covering our project objectives, methods, and most notable results in our assessment of the use of NASA Earth observations to identify harmful algal blooms of </a:t>
            </a:r>
            <a:r>
              <a:rPr lang="en-US" i="1" dirty="0"/>
              <a:t>Pseudo-nitzschia</a:t>
            </a:r>
            <a:r>
              <a:rPr lang="en-US" dirty="0"/>
              <a:t> in the Gulf of Maine. Thanks for joining us! </a:t>
            </a:r>
            <a:endParaRPr lang="en-US" dirty="0">
              <a:cs typeface="Calibri"/>
            </a:endParaRPr>
          </a:p>
          <a:p>
            <a:endParaRPr lang="en-US" dirty="0">
              <a:cs typeface="Calibri"/>
            </a:endParaRPr>
          </a:p>
        </p:txBody>
      </p:sp>
      <p:sp>
        <p:nvSpPr>
          <p:cNvPr id="4" name="Foliennummernplatzhalt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347328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[Lily]</a:t>
            </a:r>
          </a:p>
          <a:p>
            <a:endParaRPr lang="en-US" dirty="0"/>
          </a:p>
          <a:p>
            <a:r>
              <a:rPr lang="en-US" dirty="0"/>
              <a:t>In order to further validate the satellite imagery, we cross-referenced our remotely-sensed products of aph443 and nFLH with the calculated concentrations from the in-situ data to track any patterns and follow the development of the bloom.</a:t>
            </a:r>
            <a:endParaRPr lang="en-US" dirty="0">
              <a:cs typeface="Calibri"/>
            </a:endParaRPr>
          </a:p>
          <a:p>
            <a:endParaRPr lang="en-US" dirty="0"/>
          </a:p>
          <a:p>
            <a:r>
              <a:rPr lang="en-US" dirty="0"/>
              <a:t>Another method we used to confirm that our perceived blooms were caused by algae, specifically diatoms, was a diatom distinction code. This script, when applied to our satellite imagery, produced an image that distinguished which pixels were diatom dominant in reflectance of select wavelengths. We used the diatom distinction product to cross-validate satellite imagery and in-situ data to determine on which bloom days diatoms were dominant. </a:t>
            </a:r>
            <a:endParaRPr lang="en-US" dirty="0">
              <a:ea typeface="Calibri"/>
              <a:cs typeface="Calibri"/>
            </a:endParaRPr>
          </a:p>
          <a:p>
            <a:endParaRPr lang="en-US" dirty="0">
              <a:cs typeface="Calibri"/>
            </a:endParaRPr>
          </a:p>
          <a:p>
            <a:r>
              <a:rPr lang="en-US" dirty="0"/>
              <a:t>----------------------------------------------------------------------------Image Information Below----------------------------------------------------------------------------</a:t>
            </a:r>
            <a:endParaRPr lang="en-US" dirty="0">
              <a:cs typeface="Calibri" panose="020F0502020204030204"/>
            </a:endParaRPr>
          </a:p>
          <a:p>
            <a:r>
              <a:rPr lang="en-US" dirty="0"/>
              <a:t>Icon Source: Microsoft Suite/powerpoint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46632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a:t>
            </a:r>
          </a:p>
          <a:p>
            <a:endParaRPr lang="en-US" dirty="0"/>
          </a:p>
          <a:p>
            <a:r>
              <a:rPr lang="en-US" dirty="0"/>
              <a:t>Now getting to some of our results. So one of our initial steps in our processes was visualizing or remote sensing products of interest, aph443 and nflh. Here we have time-series aph imagery for 2016. While one of our limitations is satellite imagery coverage, it was important for us to look at weekly composite imagery because algal blooms have the propensity to change and migrate rapidly. Low values of aph, depicted by dark blues indicate there is no phytoplankton present and high aph values (red and orange) indicate higher concentrations of phytoplankton in a given area. White area indicates where there was cloud coverage or no data in weekly imagery. From these images we can get a sense that there was a large algal bloom from August – early October and the bloom had very intense concentrations around Martha's Vineyard. </a:t>
            </a:r>
            <a:endParaRPr lang="en-US" dirty="0">
              <a:cs typeface="Calibri"/>
            </a:endParaRPr>
          </a:p>
          <a:p>
            <a:endParaRPr lang="en-US" dirty="0"/>
          </a:p>
          <a:p>
            <a:endParaRPr lang="en-US" dirty="0"/>
          </a:p>
          <a:p>
            <a:endParaRPr lang="en-US" dirty="0"/>
          </a:p>
          <a:p>
            <a:r>
              <a:rPr lang="en-US" dirty="0"/>
              <a:t>----------------------------------------------------------------------------Image Information Below----------------------------------------------------------------------------</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65018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a:t>
            </a:r>
          </a:p>
          <a:p>
            <a:endParaRPr lang="en-US" dirty="0">
              <a:cs typeface="Calibri" panose="020F0502020204030204"/>
            </a:endParaRPr>
          </a:p>
          <a:p>
            <a:r>
              <a:rPr lang="en-US" dirty="0"/>
              <a:t>And here we have similar time-series plots for 2016, but for nFLF for the same time period. </a:t>
            </a:r>
            <a:endParaRPr lang="en-US" dirty="0">
              <a:cs typeface="Calibri"/>
            </a:endParaRPr>
          </a:p>
          <a:p>
            <a:r>
              <a:rPr lang="en-US" dirty="0">
                <a:cs typeface="Calibri"/>
              </a:rPr>
              <a:t>NFLH is calculated by an interpolation of bands and is essentially and estimation because the sensor we used does not directly sense the bands used to calculate nFLH. Nevertheless we could  visually see some patterns in our images. </a:t>
            </a:r>
            <a:endParaRPr lang="en-US" dirty="0"/>
          </a:p>
          <a:p>
            <a:r>
              <a:rPr lang="en-US" dirty="0"/>
              <a:t>Low values of nFLH, depicted by dark blues indicate there is no phytoplankton present and high nFLH values (pale yellow) indicates higher concentrations of phytoplankton in a given area. White area again indicates where there was cloud coverage or no data in weekly imagery. We can visualize again how the algal bloom expanded in October and became more concentrated around Martha's Vineyard as the year progressed.</a:t>
            </a:r>
            <a:endParaRPr lang="en-US" dirty="0">
              <a:cs typeface="Calibri"/>
            </a:endParaRPr>
          </a:p>
          <a:p>
            <a:endParaRPr lang="en-US" dirty="0"/>
          </a:p>
          <a:p>
            <a:endParaRPr lang="en-US" dirty="0"/>
          </a:p>
          <a:p>
            <a:r>
              <a:rPr lang="en-US" dirty="0"/>
              <a:t>----------------------------------------------------------------------------Image Information Below----------------------------------------------------------------------------</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949325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a:t>
            </a:r>
          </a:p>
          <a:p>
            <a:endParaRPr lang="en-US" dirty="0">
              <a:cs typeface="Calibri"/>
            </a:endParaRPr>
          </a:p>
          <a:p>
            <a:r>
              <a:rPr lang="en-US" dirty="0">
                <a:cs typeface="Calibri"/>
              </a:rPr>
              <a:t>Now for 2020, our partners expressed that the temporal presence of the 2020 Pseudo-nitzschia bloom differed from 2016. In 2020, the bloom occurred later in the year, around October and November where as the 2016 bloom occurred earlier in the year. In the second week of October the bloom expanded from its presence in September. </a:t>
            </a:r>
            <a:endParaRPr lang="en-US" dirty="0"/>
          </a:p>
          <a:p>
            <a:endParaRPr lang="en-US" dirty="0"/>
          </a:p>
          <a:p>
            <a:endParaRPr lang="en-US" dirty="0"/>
          </a:p>
          <a:p>
            <a:endParaRPr lang="en-US" dirty="0"/>
          </a:p>
          <a:p>
            <a:r>
              <a:rPr lang="en-US" dirty="0"/>
              <a:t>----------------------------------------------------------------------------Image Information Below----------------------------------------------------------------------------</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2865476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a:t>
            </a:r>
          </a:p>
          <a:p>
            <a:endParaRPr lang="en-US" dirty="0"/>
          </a:p>
          <a:p>
            <a:r>
              <a:rPr lang="en-US" dirty="0">
                <a:cs typeface="Calibri" panose="020F0502020204030204"/>
              </a:rPr>
              <a:t>The 2020 nFLH gave us much more complete imagery due to it being calculated via interpolation, and we can see much clearer how the bloom was expanding throughout October and November. </a:t>
            </a:r>
            <a:endParaRPr lang="en-US" dirty="0"/>
          </a:p>
          <a:p>
            <a:endParaRPr lang="en-US" dirty="0">
              <a:cs typeface="Calibri" panose="020F0502020204030204"/>
            </a:endParaRPr>
          </a:p>
          <a:p>
            <a:endParaRPr lang="en-US" dirty="0"/>
          </a:p>
          <a:p>
            <a:endParaRPr lang="en-US" dirty="0"/>
          </a:p>
          <a:p>
            <a:r>
              <a:rPr lang="en-US" dirty="0"/>
              <a:t>----------------------------------------------------------------------------Image Information Below----------------------------------------------------------------------------</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808704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[Phyllis]</a:t>
            </a:r>
          </a:p>
          <a:p>
            <a:endParaRPr lang="en-US" dirty="0"/>
          </a:p>
          <a:p>
            <a:r>
              <a:rPr lang="en-US" dirty="0"/>
              <a:t>In order to validate our satellite imagery, we used statistical models and visualizations to compare measurements from the imagery with concentration calculated from ground observations. These two graphs depict the concentration of Pseudo-nitzschia at Martha's Vineyard and Harpswell in 2016 and 2020 respectively. The visualizations depict the peak concentration days at these locations. In 2016, you see a spike in concentration in November and in 2020 the concentration peaked in late October and early November. The Harpswell sensor did not collect data during the month of September, which is why we have fewer data points in the figure.  </a:t>
            </a:r>
            <a:endParaRPr lang="en-US" dirty="0">
              <a:cs typeface="Calibri"/>
            </a:endParaRPr>
          </a:p>
          <a:p>
            <a:endParaRPr lang="en-US" dirty="0"/>
          </a:p>
          <a:p>
            <a:r>
              <a:rPr lang="en-US" dirty="0">
                <a:cs typeface="Calibri"/>
              </a:rPr>
              <a:t>Next slide please. </a:t>
            </a:r>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445068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[Phyllis]</a:t>
            </a:r>
          </a:p>
          <a:p>
            <a:endParaRPr lang="en-US" dirty="0"/>
          </a:p>
          <a:p>
            <a:r>
              <a:rPr lang="en-US" dirty="0"/>
              <a:t>In this graph we plotted nFLH and aph from the satellite imagery and concentration from the in-situ data set in 2020 at Harpswell for the days we had available imagery and ground observations. As you can see, aph and concentration follow similar increases in early November, corroborating the visual bloom in the Sentinel-3 image. </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2056074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[Lily]</a:t>
            </a:r>
          </a:p>
          <a:p>
            <a:endParaRPr lang="en-US" dirty="0"/>
          </a:p>
          <a:p>
            <a:r>
              <a:rPr lang="en-US" dirty="0"/>
              <a:t>To further validate our satellite imagery and determine what is causing the reflectance we see in the aph and nflh images, we used a diatom distinguishing algorithm developed by our science advisor's colleague, Emmanuel Devred. This algorithm was applied to Sentinel satellite imagery to determine what pixels are diatom dominant. Pixels dominated by diatoms appear green, while pixels not dominated by diatoms appear white.  We ran this algorithm in MATLAB on our processed Sentinel imagery. The outputted diatom images had varied success as on some days a clear correlation between aph and nflh products, and where in-situ data placed the bloom and diatomic confirmation existed. On other days, however, like [] the code generated an image contrary to aph and nflh patterns. [] The images shown here are a selection of days in 2020 that correlate highly with the aph and nflh images.</a:t>
            </a:r>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534345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[Phyllis]</a:t>
            </a:r>
          </a:p>
          <a:p>
            <a:r>
              <a:rPr lang="en-US" dirty="0"/>
              <a:t>Thanks Lily. In wrapping up our results we wanted to take a step back and see how our initial project questions were answered based on our term's work. Our three questions were: Can we use Nasa EOs to detect Pseudo-nitzschia blooms in the Gulf of Maine? Can we distinguish diatom specific blooms with Sentinel-3 data? And finally, : What do our findings mean for partners and communities impacted by harmful algal blooms?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791205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a:t>
            </a:r>
          </a:p>
          <a:p>
            <a:endParaRPr lang="en-US" dirty="0">
              <a:cs typeface="Calibri"/>
            </a:endParaRPr>
          </a:p>
          <a:p>
            <a:r>
              <a:rPr lang="en-US" dirty="0">
                <a:cs typeface="Calibri"/>
              </a:rPr>
              <a:t>In regards to validating our satellite imagery, we found </a:t>
            </a:r>
            <a:r>
              <a:rPr lang="en-US" dirty="0"/>
              <a:t>that the remotely-sensed data </a:t>
            </a:r>
            <a:r>
              <a:rPr lang="de-DE" err="1"/>
              <a:t>aligned</a:t>
            </a:r>
            <a:r>
              <a:rPr lang="de-DE"/>
              <a:t> </a:t>
            </a:r>
            <a:r>
              <a:rPr lang="de-DE" err="1"/>
              <a:t>with</a:t>
            </a:r>
            <a:r>
              <a:rPr lang="de-DE"/>
              <a:t> </a:t>
            </a:r>
            <a:r>
              <a:rPr lang="de-DE" err="1"/>
              <a:t>the</a:t>
            </a:r>
            <a:r>
              <a:rPr lang="de-DE"/>
              <a:t> </a:t>
            </a:r>
            <a:r>
              <a:rPr lang="de-DE" i="1"/>
              <a:t>in-situ</a:t>
            </a:r>
            <a:r>
              <a:rPr lang="de-DE"/>
              <a:t> </a:t>
            </a:r>
            <a:r>
              <a:rPr lang="de-DE" err="1"/>
              <a:t>data</a:t>
            </a:r>
            <a:r>
              <a:rPr lang="de-DE"/>
              <a:t>, </a:t>
            </a:r>
            <a:r>
              <a:rPr lang="de-DE" err="1"/>
              <a:t>indicating</a:t>
            </a:r>
            <a:r>
              <a:rPr lang="de-DE"/>
              <a:t> </a:t>
            </a:r>
            <a:r>
              <a:rPr lang="de-DE" err="1"/>
              <a:t>that</a:t>
            </a:r>
            <a:r>
              <a:rPr lang="de-DE"/>
              <a:t> Earth </a:t>
            </a:r>
            <a:r>
              <a:rPr lang="de-DE" err="1"/>
              <a:t>Observations</a:t>
            </a:r>
            <a:r>
              <a:rPr lang="de-DE"/>
              <a:t> </a:t>
            </a:r>
            <a:r>
              <a:rPr lang="de-DE" err="1"/>
              <a:t>could</a:t>
            </a:r>
            <a:r>
              <a:rPr lang="de-DE"/>
              <a:t> </a:t>
            </a:r>
            <a:r>
              <a:rPr lang="de-DE" err="1"/>
              <a:t>be</a:t>
            </a:r>
            <a:r>
              <a:rPr lang="de-DE"/>
              <a:t> </a:t>
            </a:r>
            <a:r>
              <a:rPr lang="de-DE" err="1"/>
              <a:t>used</a:t>
            </a:r>
            <a:r>
              <a:rPr lang="de-DE"/>
              <a:t> </a:t>
            </a:r>
            <a:r>
              <a:rPr lang="de-DE" err="1"/>
              <a:t>to</a:t>
            </a:r>
            <a:r>
              <a:rPr lang="de-DE"/>
              <a:t> track </a:t>
            </a:r>
            <a:r>
              <a:rPr lang="de-DE" i="1"/>
              <a:t>Pseudo-</a:t>
            </a:r>
            <a:r>
              <a:rPr lang="de-DE" i="1" err="1"/>
              <a:t>nitzschia</a:t>
            </a:r>
            <a:r>
              <a:rPr lang="de-DE"/>
              <a:t> </a:t>
            </a:r>
            <a:r>
              <a:rPr lang="de-DE" err="1"/>
              <a:t>events</a:t>
            </a:r>
            <a:r>
              <a:rPr lang="de-DE"/>
              <a:t> in </a:t>
            </a:r>
            <a:r>
              <a:rPr lang="de-DE" err="1"/>
              <a:t>the</a:t>
            </a:r>
            <a:r>
              <a:rPr lang="de-DE"/>
              <a:t> </a:t>
            </a:r>
            <a:r>
              <a:rPr lang="de-DE" err="1"/>
              <a:t>Gulf</a:t>
            </a:r>
            <a:r>
              <a:rPr lang="de-DE"/>
              <a:t> </a:t>
            </a:r>
            <a:r>
              <a:rPr lang="de-DE" err="1"/>
              <a:t>of</a:t>
            </a:r>
            <a:r>
              <a:rPr lang="de-DE"/>
              <a:t> Maine. As </a:t>
            </a:r>
            <a:r>
              <a:rPr lang="de-DE" err="1"/>
              <a:t>the</a:t>
            </a:r>
            <a:r>
              <a:rPr lang="de-DE"/>
              <a:t> </a:t>
            </a:r>
            <a:r>
              <a:rPr lang="de-DE" err="1"/>
              <a:t>diatom</a:t>
            </a:r>
            <a:r>
              <a:rPr lang="de-DE"/>
              <a:t> </a:t>
            </a:r>
            <a:r>
              <a:rPr lang="de-DE" err="1"/>
              <a:t>distinguishing</a:t>
            </a:r>
            <a:r>
              <a:rPr lang="de-DE"/>
              <a:t> code </a:t>
            </a:r>
            <a:r>
              <a:rPr lang="de-DE" err="1"/>
              <a:t>correctly</a:t>
            </a:r>
            <a:r>
              <a:rPr lang="de-DE"/>
              <a:t> </a:t>
            </a:r>
            <a:r>
              <a:rPr lang="de-DE" err="1"/>
              <a:t>corroborated</a:t>
            </a:r>
            <a:r>
              <a:rPr lang="de-DE"/>
              <a:t> </a:t>
            </a:r>
            <a:r>
              <a:rPr lang="de-DE" err="1"/>
              <a:t>areas</a:t>
            </a:r>
            <a:r>
              <a:rPr lang="de-DE"/>
              <a:t> </a:t>
            </a:r>
            <a:r>
              <a:rPr lang="de-DE" err="1"/>
              <a:t>of</a:t>
            </a:r>
            <a:r>
              <a:rPr lang="de-DE"/>
              <a:t> </a:t>
            </a:r>
            <a:r>
              <a:rPr lang="de-DE" err="1"/>
              <a:t>algal</a:t>
            </a:r>
            <a:r>
              <a:rPr lang="de-DE"/>
              <a:t> </a:t>
            </a:r>
            <a:r>
              <a:rPr lang="de-DE" err="1"/>
              <a:t>blooms</a:t>
            </a:r>
            <a:r>
              <a:rPr lang="de-DE"/>
              <a:t> </a:t>
            </a:r>
            <a:r>
              <a:rPr lang="de-DE" err="1"/>
              <a:t>with</a:t>
            </a:r>
            <a:r>
              <a:rPr lang="de-DE"/>
              <a:t> </a:t>
            </a:r>
            <a:r>
              <a:rPr lang="de-DE" err="1"/>
              <a:t>diatom</a:t>
            </a:r>
            <a:r>
              <a:rPr lang="de-DE"/>
              <a:t> </a:t>
            </a:r>
            <a:r>
              <a:rPr lang="de-DE" err="1"/>
              <a:t>presence</a:t>
            </a:r>
            <a:r>
              <a:rPr lang="de-DE"/>
              <a:t> in off-shore </a:t>
            </a:r>
            <a:r>
              <a:rPr lang="de-DE" err="1"/>
              <a:t>regions</a:t>
            </a:r>
            <a:r>
              <a:rPr lang="de-DE"/>
              <a:t>, </a:t>
            </a:r>
            <a:r>
              <a:rPr lang="de-DE" err="1"/>
              <a:t>we</a:t>
            </a:r>
            <a:r>
              <a:rPr lang="de-DE"/>
              <a:t> </a:t>
            </a:r>
            <a:r>
              <a:rPr lang="de-DE" err="1"/>
              <a:t>found</a:t>
            </a:r>
            <a:r>
              <a:rPr lang="de-DE"/>
              <a:t> </a:t>
            </a:r>
            <a:r>
              <a:rPr lang="de-DE" err="1"/>
              <a:t>it</a:t>
            </a:r>
            <a:r>
              <a:rPr lang="de-DE"/>
              <a:t> </a:t>
            </a:r>
            <a:r>
              <a:rPr lang="de-DE" err="1"/>
              <a:t>successful</a:t>
            </a:r>
            <a:r>
              <a:rPr lang="de-DE"/>
              <a:t> in </a:t>
            </a:r>
            <a:r>
              <a:rPr lang="de-DE" err="1"/>
              <a:t>specifying</a:t>
            </a:r>
            <a:r>
              <a:rPr lang="de-DE"/>
              <a:t> </a:t>
            </a:r>
            <a:r>
              <a:rPr lang="de-DE" err="1"/>
              <a:t>diatoms</a:t>
            </a:r>
            <a:r>
              <a:rPr lang="de-DE"/>
              <a:t>, like Pseudo-</a:t>
            </a:r>
            <a:r>
              <a:rPr lang="de-DE" err="1"/>
              <a:t>nitzschia</a:t>
            </a:r>
            <a:r>
              <a:rPr lang="de-DE"/>
              <a:t>, </a:t>
            </a:r>
            <a:r>
              <a:rPr lang="de-DE" err="1"/>
              <a:t>from</a:t>
            </a:r>
            <a:r>
              <a:rPr lang="de-DE"/>
              <a:t> </a:t>
            </a:r>
            <a:r>
              <a:rPr lang="de-DE" err="1"/>
              <a:t>other</a:t>
            </a:r>
            <a:r>
              <a:rPr lang="de-DE"/>
              <a:t> </a:t>
            </a:r>
            <a:r>
              <a:rPr lang="de-DE" err="1"/>
              <a:t>types</a:t>
            </a:r>
            <a:r>
              <a:rPr lang="de-DE"/>
              <a:t> </a:t>
            </a:r>
            <a:r>
              <a:rPr lang="de-DE" err="1"/>
              <a:t>of</a:t>
            </a:r>
            <a:r>
              <a:rPr lang="de-DE"/>
              <a:t> </a:t>
            </a:r>
            <a:r>
              <a:rPr lang="de-DE" err="1"/>
              <a:t>algal</a:t>
            </a:r>
            <a:r>
              <a:rPr lang="de-DE"/>
              <a:t> </a:t>
            </a:r>
            <a:r>
              <a:rPr lang="de-DE" err="1"/>
              <a:t>species</a:t>
            </a:r>
            <a:r>
              <a:rPr lang="de-DE"/>
              <a:t> </a:t>
            </a:r>
            <a:r>
              <a:rPr lang="de-DE" err="1"/>
              <a:t>present</a:t>
            </a:r>
            <a:r>
              <a:rPr lang="de-DE"/>
              <a:t> in a </a:t>
            </a:r>
            <a:r>
              <a:rPr lang="de-DE" err="1"/>
              <a:t>bloom</a:t>
            </a:r>
            <a:r>
              <a:rPr lang="de-DE"/>
              <a:t>. </a:t>
            </a:r>
            <a:r>
              <a:rPr lang="de-DE" err="1"/>
              <a:t>With</a:t>
            </a:r>
            <a:r>
              <a:rPr lang="de-DE"/>
              <a:t> </a:t>
            </a:r>
            <a:r>
              <a:rPr lang="de-DE" err="1"/>
              <a:t>our</a:t>
            </a:r>
            <a:r>
              <a:rPr lang="de-DE"/>
              <a:t> </a:t>
            </a:r>
            <a:r>
              <a:rPr lang="de-DE" err="1"/>
              <a:t>findings</a:t>
            </a:r>
            <a:r>
              <a:rPr lang="de-DE"/>
              <a:t>, </a:t>
            </a:r>
            <a:r>
              <a:rPr lang="de-DE" err="1"/>
              <a:t>our</a:t>
            </a:r>
            <a:r>
              <a:rPr lang="de-DE"/>
              <a:t> </a:t>
            </a:r>
            <a:r>
              <a:rPr lang="de-DE" err="1"/>
              <a:t>validated</a:t>
            </a:r>
            <a:r>
              <a:rPr lang="de-DE"/>
              <a:t> </a:t>
            </a:r>
            <a:r>
              <a:rPr lang="de-DE" err="1"/>
              <a:t>satellite</a:t>
            </a:r>
            <a:r>
              <a:rPr lang="de-DE"/>
              <a:t> </a:t>
            </a:r>
            <a:r>
              <a:rPr lang="de-DE" err="1"/>
              <a:t>products</a:t>
            </a:r>
            <a:r>
              <a:rPr lang="de-DE"/>
              <a:t> </a:t>
            </a:r>
            <a:r>
              <a:rPr lang="de-DE" err="1"/>
              <a:t>can</a:t>
            </a:r>
            <a:r>
              <a:rPr lang="de-DE"/>
              <a:t> </a:t>
            </a:r>
            <a:r>
              <a:rPr lang="de-DE" err="1"/>
              <a:t>help</a:t>
            </a:r>
            <a:r>
              <a:rPr lang="de-DE"/>
              <a:t> </a:t>
            </a:r>
            <a:r>
              <a:rPr lang="de-DE" err="1"/>
              <a:t>partners</a:t>
            </a:r>
            <a:r>
              <a:rPr lang="de-DE"/>
              <a:t> monitor and track </a:t>
            </a:r>
            <a:r>
              <a:rPr lang="de-DE" i="1"/>
              <a:t>Pseudo-</a:t>
            </a:r>
            <a:r>
              <a:rPr lang="de-DE" i="1" err="1"/>
              <a:t>nitzschia</a:t>
            </a:r>
            <a:r>
              <a:rPr lang="de-DE"/>
              <a:t> </a:t>
            </a:r>
            <a:r>
              <a:rPr lang="de-DE" err="1"/>
              <a:t>blooms</a:t>
            </a:r>
            <a:r>
              <a:rPr lang="de-DE"/>
              <a:t> in </a:t>
            </a:r>
            <a:r>
              <a:rPr lang="de-DE" err="1"/>
              <a:t>near</a:t>
            </a:r>
            <a:r>
              <a:rPr lang="de-DE"/>
              <a:t> real-time </a:t>
            </a:r>
            <a:r>
              <a:rPr lang="de-DE" err="1"/>
              <a:t>which</a:t>
            </a:r>
            <a:r>
              <a:rPr lang="de-DE"/>
              <a:t> </a:t>
            </a:r>
            <a:r>
              <a:rPr lang="de-DE" err="1"/>
              <a:t>can</a:t>
            </a:r>
            <a:r>
              <a:rPr lang="de-DE"/>
              <a:t> </a:t>
            </a:r>
            <a:r>
              <a:rPr lang="de-DE" err="1"/>
              <a:t>help</a:t>
            </a:r>
            <a:r>
              <a:rPr lang="de-DE"/>
              <a:t> </a:t>
            </a:r>
            <a:r>
              <a:rPr lang="de-DE" err="1"/>
              <a:t>communities</a:t>
            </a:r>
            <a:r>
              <a:rPr lang="de-DE"/>
              <a:t> </a:t>
            </a:r>
            <a:r>
              <a:rPr lang="de-DE" err="1"/>
              <a:t>who</a:t>
            </a:r>
            <a:r>
              <a:rPr lang="de-DE"/>
              <a:t> </a:t>
            </a:r>
            <a:r>
              <a:rPr lang="de-DE" err="1"/>
              <a:t>rely</a:t>
            </a:r>
            <a:r>
              <a:rPr lang="de-DE"/>
              <a:t> on </a:t>
            </a:r>
            <a:r>
              <a:rPr lang="de-DE" err="1"/>
              <a:t>Gulf</a:t>
            </a:r>
            <a:r>
              <a:rPr lang="de-DE"/>
              <a:t> </a:t>
            </a:r>
            <a:r>
              <a:rPr lang="de-DE" err="1"/>
              <a:t>of</a:t>
            </a:r>
            <a:r>
              <a:rPr lang="de-DE"/>
              <a:t> Maine </a:t>
            </a:r>
            <a:r>
              <a:rPr lang="de-DE" err="1"/>
              <a:t>water</a:t>
            </a:r>
            <a:r>
              <a:rPr lang="de-DE"/>
              <a:t> </a:t>
            </a:r>
            <a:r>
              <a:rPr lang="de-DE" err="1"/>
              <a:t>resources</a:t>
            </a:r>
            <a:r>
              <a:rPr lang="de-DE"/>
              <a:t>. </a:t>
            </a:r>
            <a:endParaRPr lang="de-DE">
              <a:cs typeface="Calibri" panose="020F0502020204030204"/>
            </a:endParaRPr>
          </a:p>
          <a:p>
            <a:endParaRPr lang="en-US" dirty="0"/>
          </a:p>
          <a:p>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73409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cs typeface="Calibri"/>
              </a:rPr>
              <a:t>[Phyllis]: </a:t>
            </a:r>
          </a:p>
          <a:p>
            <a:endParaRPr lang="en-US" dirty="0"/>
          </a:p>
          <a:p>
            <a:r>
              <a:rPr lang="en-US" dirty="0"/>
              <a:t>Our study area was the Gulf of Maine, Buzzard’s Bay, and Nantucket Sound, which was selected due to recent increases of harmful algal blooms, rapidly changing oceanic conditions, and the presence of accessible </a:t>
            </a:r>
            <a:r>
              <a:rPr lang="en-US" i="1" dirty="0"/>
              <a:t>in-situ</a:t>
            </a:r>
            <a:r>
              <a:rPr lang="en-US" dirty="0"/>
              <a:t> data in this region.</a:t>
            </a:r>
            <a:endParaRPr lang="en-US" dirty="0">
              <a:cs typeface="Calibri"/>
            </a:endParaRPr>
          </a:p>
          <a:p>
            <a:endParaRPr lang="en-US" dirty="0">
              <a:cs typeface="Calibri"/>
            </a:endParaRPr>
          </a:p>
          <a:p>
            <a:r>
              <a:rPr lang="en-US" dirty="0">
                <a:cs typeface="Calibri"/>
              </a:rPr>
              <a:t>We acquired all cloud-free satellite imagery of the Gulf of Maine in fall of 2016 and 2020, as our partners confirmed the presence of large </a:t>
            </a:r>
            <a:r>
              <a:rPr lang="en-US" i="1" dirty="0"/>
              <a:t>Pseudo-nitzchia </a:t>
            </a:r>
            <a:r>
              <a:rPr lang="en-US" dirty="0"/>
              <a:t>blooms through their ground observations in that time period, that could be used to validate the satellite imagery. In this way, these bloom years served as strong case studies for the use of remote sensing imagery to monitor HAB events. We did not cover every single day during this timeframe due to limitations in available in-situ and satellite data, as could only use remotely sensed imagery of the Gulf of Maine on days with clear skies and when the satellite image encompassed our entire study area. </a:t>
            </a:r>
            <a:endParaRPr lang="en-US" dirty="0">
              <a:cs typeface="Calibri" panose="020F0502020204030204"/>
            </a:endParaRPr>
          </a:p>
          <a:p>
            <a:endParaRPr lang="en-US" dirty="0">
              <a:cs typeface="Calibri" panose="020F0502020204030204"/>
            </a:endParaRPr>
          </a:p>
          <a:p>
            <a:r>
              <a:rPr lang="en-US" dirty="0"/>
              <a:t>----------------------------------------------------------------------------Image Information Below----------------------------------------------------------------------------</a:t>
            </a:r>
            <a:endParaRPr lang="en-US" dirty="0">
              <a:cs typeface="Calibri" panose="020F0502020204030204"/>
            </a:endParaRPr>
          </a:p>
          <a:p>
            <a:r>
              <a:rPr lang="en-US" dirty="0"/>
              <a:t>Icon Source: Microsoft Suite/powerpoint </a:t>
            </a:r>
            <a:endParaRPr lang="en-US" dirty="0">
              <a:cs typeface="Calibri"/>
            </a:endParaRPr>
          </a:p>
          <a:p>
            <a:r>
              <a:rPr lang="en-US" dirty="0">
                <a:cs typeface="Calibri"/>
              </a:rPr>
              <a:t>Esri Map: </a:t>
            </a:r>
            <a:r>
              <a:rPr lang="en-US" dirty="0"/>
              <a:t>https://www.arcgis.com/home/item.html?id=f33a34de3a294590ab48f246e99958c9</a:t>
            </a:r>
          </a:p>
          <a:p>
            <a:r>
              <a:rPr lang="en-US" sz="800" dirty="0">
                <a:solidFill>
                  <a:schemeClr val="bg1">
                    <a:lumMod val="50000"/>
                  </a:schemeClr>
                </a:solidFill>
                <a:latin typeface="Century Gothic"/>
                <a:ea typeface="+mn-lt"/>
                <a:cs typeface="+mn-lt"/>
              </a:rPr>
              <a:t>Basemap: Esri, HERE, Garmin, FAO, NOAA, USGS, OpenStreetMap contributors, and the GIS User Community</a:t>
            </a:r>
            <a:endParaRPr lang="en-US" sz="800" dirty="0">
              <a:solidFill>
                <a:schemeClr val="bg1">
                  <a:lumMod val="50000"/>
                </a:schemeClr>
              </a:solidFill>
              <a:latin typeface="Century Gothic"/>
            </a:endParaRPr>
          </a:p>
          <a:p>
            <a:endParaRPr lang="en-US" dirty="0">
              <a:cs typeface="Calibri"/>
            </a:endParaRPr>
          </a:p>
        </p:txBody>
      </p:sp>
      <p:sp>
        <p:nvSpPr>
          <p:cNvPr id="4" name="Foliennummernplatzhalt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178320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[Lily]</a:t>
            </a:r>
          </a:p>
          <a:p>
            <a:endParaRPr lang="en-US" dirty="0">
              <a:cs typeface="Calibri"/>
            </a:endParaRPr>
          </a:p>
          <a:p>
            <a:r>
              <a:rPr lang="en-US" dirty="0">
                <a:cs typeface="Calibri"/>
              </a:rPr>
              <a:t>Thank you [previous speaker]. While our study presented an important investigation into the use of remote sensing to track algal blooms in the Gulf of Maine, we encountered some limitations in the process. </a:t>
            </a:r>
          </a:p>
          <a:p>
            <a:endParaRPr lang="en-US" dirty="0">
              <a:cs typeface="Calibri"/>
            </a:endParaRPr>
          </a:p>
          <a:p>
            <a:r>
              <a:rPr lang="en-US" dirty="0">
                <a:cs typeface="Calibri"/>
              </a:rPr>
              <a:t>We initially began our analyses by looking at MODIS data and quickly realized that the spatial resolution was much coarser than we hoped. Because of this, we extrapolated the clearer remote sensing days that we gathered through MODIS to download specific Sentinel-3 data which turned out to be very worthwhile because Sentinel 3 files were much larger with high spatial and temporal resolution. </a:t>
            </a:r>
          </a:p>
          <a:p>
            <a:endParaRPr lang="en-US" dirty="0">
              <a:cs typeface="Calibri"/>
            </a:endParaRPr>
          </a:p>
          <a:p>
            <a:r>
              <a:rPr lang="en-US" dirty="0">
                <a:cs typeface="Calibri"/>
              </a:rPr>
              <a:t>While using Sentinel-3 imagery, the Ocean and Land Color Instrument sensor did not sense the specific bands we needed to compute nFLH, thus we had to do some mathematical interpolation to calculate nFLH for each Sentinel image. By calculating nFLH in this way we are using an estimate of the bands, which can affect the value. And another limitation related to Sentinel-3, which is a common DEVELOP trope, is that using satellite imagery limited the number of viable days within our timeframe for data analysis, as neither of the satellites we used imaged the entire Gulf of Maine daily. This frequently resulted in partial images or days when the Gulf of Maine was not imaged at all. Additionally, satellites were not able to measure reflectance through cloud cover, which meant that days with heavy cloud cover were also not able to be analyzed. </a:t>
            </a:r>
          </a:p>
          <a:p>
            <a:endParaRPr lang="en-US" dirty="0">
              <a:cs typeface="Calibri"/>
            </a:endParaRPr>
          </a:p>
          <a:p>
            <a:r>
              <a:rPr lang="en-US" dirty="0">
                <a:cs typeface="Calibri"/>
              </a:rPr>
              <a:t>In regard to the in-situ data, the sensors were unable to count the number of cells in a given cell chain of Pseudo-nitzschia, which are highly variable, and instead counted each cell chain as one cell, or image. This meant that our calculations for the concentration of Pseudo-nitchzia were likely underestimations. Finally, because increased monitoring of algae in the Gulf of Maine started in response to the toxic 2016 Psuedo-nitzschia bloom, we were limited by the available in-situ data for the 2016 and 2020 blooms that we had to match to our satellite data – and were limited to the sites of Harpswell and Martha's Vineyard.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458506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[Suhani] </a:t>
            </a:r>
          </a:p>
          <a:p>
            <a:endParaRPr lang="en-US" dirty="0"/>
          </a:p>
          <a:p>
            <a:r>
              <a:rPr lang="en-US" dirty="0"/>
              <a:t>If our team had more time to work on this project there are many ways in which we could further our results. </a:t>
            </a:r>
            <a:r>
              <a:rPr lang="en-US" b="1" dirty="0"/>
              <a:t>[the rest written as if we get positive results, edit if bad results!]</a:t>
            </a:r>
            <a:endParaRPr lang="en-US" dirty="0"/>
          </a:p>
          <a:p>
            <a:endParaRPr lang="en-US" dirty="0"/>
          </a:p>
          <a:p>
            <a:r>
              <a:rPr lang="en-US" dirty="0"/>
              <a:t>While our project focused on </a:t>
            </a:r>
            <a:r>
              <a:rPr lang="en-US" b="1" dirty="0"/>
              <a:t>two distinct </a:t>
            </a:r>
            <a:r>
              <a:rPr lang="en-US" dirty="0"/>
              <a:t>time periods and the </a:t>
            </a:r>
            <a:r>
              <a:rPr lang="en-US" i="1" dirty="0"/>
              <a:t>Pseudo-nitzschia</a:t>
            </a:r>
            <a:r>
              <a:rPr lang="en-US" dirty="0"/>
              <a:t> genus, our results </a:t>
            </a:r>
            <a:r>
              <a:rPr lang="en-US" b="1" dirty="0"/>
              <a:t>[are promising?] </a:t>
            </a:r>
            <a:r>
              <a:rPr lang="en-US" dirty="0"/>
              <a:t>for future use of satellite imagery in tracking HABs in the Gulf of Maine. </a:t>
            </a:r>
            <a:endParaRPr lang="en-US" dirty="0">
              <a:cs typeface="Calibri"/>
            </a:endParaRPr>
          </a:p>
          <a:p>
            <a:r>
              <a:rPr lang="en-US" dirty="0"/>
              <a:t>Expanding the time range and genus or species of focus is a worthwhile expansion of our work. Because we were largely testing the feasibility of using satellite imagery to confirm known </a:t>
            </a:r>
            <a:r>
              <a:rPr lang="en-US" i="1" dirty="0"/>
              <a:t>Pseudo-nitzschia </a:t>
            </a:r>
            <a:r>
              <a:rPr lang="en-US" dirty="0"/>
              <a:t>blooms, our processes could be replicated to retrospectively confirm bloom development and migration in other years in the Gulf of Maine.</a:t>
            </a:r>
            <a:endParaRPr lang="en-US" dirty="0">
              <a:cs typeface="Calibri"/>
            </a:endParaRPr>
          </a:p>
          <a:p>
            <a:endParaRPr lang="en-US" dirty="0"/>
          </a:p>
          <a:p>
            <a:r>
              <a:rPr lang="en-US" dirty="0"/>
              <a:t>It would be worthwhile to investigate a more expansive region of interest currents from the Scotian Shelf have the capacity to transport algal species into the Gulf of Maine, which is particularly important within the context of warming waters as algal composition and sea temperatures potentially change. </a:t>
            </a:r>
            <a:endParaRPr lang="en-US" dirty="0">
              <a:cs typeface="Calibri"/>
            </a:endParaRPr>
          </a:p>
          <a:p>
            <a:endParaRPr lang="en-US" dirty="0"/>
          </a:p>
          <a:p>
            <a:r>
              <a:rPr lang="en-US" dirty="0"/>
              <a:t>A future goal of our work is to be directly integrated into WHOI’s HABhub, such that remotely sensed imagery depicting blooms can be automated into a layer </a:t>
            </a:r>
            <a:endParaRPr lang="en-US" dirty="0">
              <a:cs typeface="Calibri"/>
            </a:endParaRPr>
          </a:p>
          <a:p>
            <a:endParaRPr lang="en-US" dirty="0"/>
          </a:p>
          <a:p>
            <a:r>
              <a:rPr lang="en-US" dirty="0"/>
              <a:t>And to have such automation track HABs in near-real time so that oceanographers can track bloom migration and proliferation, and so that New England Coastal economies and communities have a product to predict how they may be affected by a HAB. </a:t>
            </a:r>
            <a:endParaRPr lang="en-US" dirty="0">
              <a:cs typeface="Calibri"/>
            </a:endParaRPr>
          </a:p>
          <a:p>
            <a:endParaRPr lang="en-US" dirty="0"/>
          </a:p>
          <a:p>
            <a:r>
              <a:rPr lang="en-US" dirty="0"/>
              <a:t>NASA's Pace mission is scheduled to launch in 2024, which will also greatly advance satellite observations of global ocean biology, aerosols and clouds, providing us much more elaborate ocean color products that can be used for better tracking of harmful algal blooms in the future. </a:t>
            </a:r>
            <a:endParaRPr lang="en-US" dirty="0">
              <a:cs typeface="Calibri"/>
            </a:endParaRPr>
          </a:p>
          <a:p>
            <a:endParaRPr lang="en-US" dirty="0"/>
          </a:p>
          <a:p>
            <a:r>
              <a:rPr lang="en-US" dirty="0"/>
              <a:t>----------------------------------------------------------------------------Image Information Below----------------------------------------------------------------------------</a:t>
            </a:r>
            <a:endParaRPr lang="en-US" dirty="0">
              <a:cs typeface="Calibri"/>
            </a:endParaRPr>
          </a:p>
          <a:p>
            <a:r>
              <a:rPr lang="en-US" dirty="0"/>
              <a:t>Image from NASA : </a:t>
            </a:r>
            <a:r>
              <a:rPr lang="en-US" dirty="0">
                <a:hlinkClick r:id="rId3"/>
              </a:rPr>
              <a:t>https://pace.oceansciences.org/gallery_more.htm?id=1766</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3599795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[Suhani] </a:t>
            </a:r>
          </a:p>
          <a:p>
            <a:endParaRPr lang="en-US" dirty="0">
              <a:cs typeface="Calibri"/>
            </a:endParaRPr>
          </a:p>
          <a:p>
            <a:r>
              <a:rPr lang="en-US" dirty="0">
                <a:cs typeface="Calibri"/>
              </a:rPr>
              <a:t>We would like thank our science advisors Cedric Fichot of Boston University and Mike and Dave of WHOI, and DEVELOP fellow Tyler Pantle for their consistent guidance and support through our project.</a:t>
            </a:r>
          </a:p>
          <a:p>
            <a:r>
              <a:rPr lang="en-US" dirty="0">
                <a:cs typeface="Calibri"/>
              </a:rPr>
              <a:t>And we would also like to thank our project partners Scott of Battelle's Environmental Division and Ben and Liam of NOAA's Stellwagen Bank National Marine Sanctuary.</a:t>
            </a:r>
          </a:p>
          <a:p>
            <a:endParaRPr lang="en-US" dirty="0">
              <a:cs typeface="Calibri"/>
            </a:endParaRPr>
          </a:p>
          <a:p>
            <a:r>
              <a:rPr lang="en-US" dirty="0">
                <a:cs typeface="Calibri"/>
              </a:rPr>
              <a:t>Thank you so much for your time today. </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41339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cs typeface="Calibri"/>
              </a:rPr>
              <a:t>[Lily]:</a:t>
            </a:r>
            <a:endParaRPr lang="en-US" dirty="0"/>
          </a:p>
          <a:p>
            <a:endParaRPr lang="en-US" dirty="0">
              <a:cs typeface="Calibri"/>
            </a:endParaRPr>
          </a:p>
          <a:p>
            <a:r>
              <a:rPr lang="en-US" dirty="0"/>
              <a:t>For this project, we were interested in the </a:t>
            </a:r>
            <a:r>
              <a:rPr lang="en-US" i="1" dirty="0"/>
              <a:t>Pseudo-nitzschia </a:t>
            </a:r>
            <a:r>
              <a:rPr lang="en-US" dirty="0"/>
              <a:t>algae genus, which is a marine planktonic diatom. </a:t>
            </a:r>
            <a:r>
              <a:rPr lang="en-US" i="1" dirty="0"/>
              <a:t>Pseudo-nitzchia</a:t>
            </a:r>
            <a:r>
              <a:rPr lang="en-US" dirty="0"/>
              <a:t> can produce the neurotoxin domoic acid, which causes domoic acid poisoning in shellfish and can be transmitted to humans through consumption. Because of its high toxicity to humans, detection of domoic acid in shellfish beds and fisheries often leads to their closure. Coastal New England economies rely on shellfishing and fishing</a:t>
            </a:r>
            <a:endParaRPr lang="en-US" dirty="0">
              <a:cs typeface="Calibri"/>
            </a:endParaRPr>
          </a:p>
          <a:p>
            <a:r>
              <a:rPr lang="en-US" dirty="0"/>
              <a:t> and closure can be extremely detrimental to the local communities. Particular industries, such as oyster farming, can be impacted by one HAB event for many years after due to the cyclical nature of shellfish production. </a:t>
            </a:r>
            <a:endParaRPr lang="en-US" dirty="0">
              <a:cs typeface="Calibri"/>
            </a:endParaRPr>
          </a:p>
          <a:p>
            <a:endParaRPr lang="en-US" dirty="0"/>
          </a:p>
          <a:p>
            <a:r>
              <a:rPr lang="en-US" dirty="0"/>
              <a:t>Finally, this form of poisoning affects the marine ecosystem as well, as it can be transported throughout the food chain and disrupt the natural ecosystem. </a:t>
            </a:r>
            <a:endParaRPr lang="en-US" dirty="0">
              <a:cs typeface="Calibri"/>
            </a:endParaRPr>
          </a:p>
          <a:p>
            <a:endParaRPr lang="en-US" dirty="0">
              <a:cs typeface="Calibri"/>
            </a:endParaRPr>
          </a:p>
          <a:p>
            <a:r>
              <a:rPr lang="en-US" dirty="0">
                <a:cs typeface="Calibri"/>
              </a:rPr>
              <a:t>This image depicts shellfish bed closures along the Gulf of Maine from August 2016 to December 2020, our two time periods of interest, illustrating the prolific closures caused by </a:t>
            </a:r>
            <a:r>
              <a:rPr lang="en-US" i="1" dirty="0">
                <a:cs typeface="Calibri"/>
              </a:rPr>
              <a:t>Pseudo-nitzchia.</a:t>
            </a:r>
          </a:p>
          <a:p>
            <a:endParaRPr lang="en-US" dirty="0">
              <a:cs typeface="Calibri"/>
            </a:endParaRPr>
          </a:p>
          <a:p>
            <a:r>
              <a:rPr lang="en-US" dirty="0"/>
              <a:t>----------------------------------------------------------------------------Image Information Below----------------------------------------------------------------------------</a:t>
            </a:r>
            <a:endParaRPr lang="en-US" dirty="0">
              <a:cs typeface="Calibri"/>
            </a:endParaRPr>
          </a:p>
          <a:p>
            <a:endParaRPr lang="en-US" dirty="0">
              <a:cs typeface="Calibri"/>
            </a:endParaRPr>
          </a:p>
          <a:p>
            <a:r>
              <a:rPr lang="en-US" b="1" dirty="0"/>
              <a:t>Waiting on written permission from our partners for this image</a:t>
            </a:r>
            <a:endParaRPr lang="en-US" b="1" dirty="0">
              <a:cs typeface="Calibri"/>
            </a:endParaRPr>
          </a:p>
          <a:p>
            <a:r>
              <a:rPr lang="en-US" dirty="0">
                <a:cs typeface="Calibri"/>
              </a:rPr>
              <a:t>WHOI HABhub: </a:t>
            </a:r>
            <a:r>
              <a:rPr lang="en-US" dirty="0"/>
              <a:t>https://habhub.whoi.edu/</a:t>
            </a:r>
            <a:endParaRPr lang="en-US" dirty="0">
              <a:cs typeface="Calibri"/>
            </a:endParaRPr>
          </a:p>
        </p:txBody>
      </p:sp>
      <p:sp>
        <p:nvSpPr>
          <p:cNvPr id="4" name="Foliennummernplatzhalt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658834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[Jane]</a:t>
            </a:r>
          </a:p>
          <a:p>
            <a:endParaRPr lang="en-US" dirty="0">
              <a:cs typeface="Calibri"/>
            </a:endParaRPr>
          </a:p>
          <a:p>
            <a:r>
              <a:rPr lang="en-US" dirty="0">
                <a:cs typeface="Calibri"/>
              </a:rPr>
              <a:t>For this project we collaborated with three different partners: the Woods Hole Oceanographic Institution, the Environmental Division of Battelle and NOAA's Stellwagen Bank Marine Sanctuary. </a:t>
            </a:r>
            <a:endParaRPr lang="en-US" dirty="0"/>
          </a:p>
          <a:p>
            <a:endParaRPr lang="en-US" dirty="0">
              <a:cs typeface="Calibri"/>
            </a:endParaRPr>
          </a:p>
          <a:p>
            <a:r>
              <a:rPr lang="en-US" dirty="0"/>
              <a:t>----------------------------------------------------------------------------Image Information Below----------------------------------------------------------------------------</a:t>
            </a:r>
            <a:endParaRPr lang="en-US" dirty="0">
              <a:cs typeface="Calibri"/>
            </a:endParaRPr>
          </a:p>
          <a:p>
            <a:endParaRPr lang="en-US" dirty="0">
              <a:cs typeface="Calibri"/>
            </a:endParaRPr>
          </a:p>
          <a:p>
            <a:r>
              <a:rPr lang="en-US" dirty="0"/>
              <a:t>NASA’s Aqua satellite observed the Gulf of Maine in natural color on June 5, 2022, public domain.</a:t>
            </a:r>
            <a:endParaRPr lang="en-US" dirty="0">
              <a:cs typeface="Calibri"/>
            </a:endParaRPr>
          </a:p>
          <a:p>
            <a:r>
              <a:rPr lang="en-US" dirty="0">
                <a:cs typeface="Calibri"/>
              </a:rPr>
              <a:t>Retrieved from: </a:t>
            </a:r>
            <a:r>
              <a:rPr lang="en-US" dirty="0">
                <a:hlinkClick r:id="rId3"/>
              </a:rPr>
              <a:t>https://www.nasa.gov/feature/esnt/2022/nasa-funded-study-gulf-of-maine-phytoplankton-productivity-down</a:t>
            </a:r>
            <a:r>
              <a:rPr lang="en-US" dirty="0">
                <a:cs typeface="Calibri"/>
              </a:rPr>
              <a:t> </a:t>
            </a:r>
          </a:p>
          <a:p>
            <a:endParaRPr lang="en-US" dirty="0">
              <a:cs typeface="Calibri"/>
            </a:endParaRPr>
          </a:p>
          <a:p>
            <a:endParaRPr lang="en-US" dirty="0">
              <a:cs typeface="Calibri"/>
            </a:endParaRPr>
          </a:p>
          <a:p>
            <a:endParaRPr lang="en-US" dirty="0">
              <a:cs typeface="Calibri"/>
            </a:endParaRPr>
          </a:p>
        </p:txBody>
      </p:sp>
      <p:sp>
        <p:nvSpPr>
          <p:cNvPr id="4" name="Foliennummernplatzhalt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270786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[Suhani]</a:t>
            </a:r>
          </a:p>
          <a:p>
            <a:endParaRPr lang="en-US" dirty="0">
              <a:cs typeface="Calibri"/>
            </a:endParaRPr>
          </a:p>
          <a:p>
            <a:r>
              <a:rPr lang="en-US" dirty="0">
                <a:cs typeface="Calibri"/>
              </a:rPr>
              <a:t>Our primary goal was to </a:t>
            </a:r>
            <a:r>
              <a:rPr lang="en-US" dirty="0"/>
              <a:t>assess the feasibility of using Earth observations to identify and map HAB events, using the 2016 and 2020 HAB events as case studies. In order to do this we processed remote sensing imagery and validated the trends we observed with the </a:t>
            </a:r>
            <a:r>
              <a:rPr lang="en-US" i="1" dirty="0"/>
              <a:t>in-situ </a:t>
            </a:r>
            <a:r>
              <a:rPr lang="en-US" dirty="0"/>
              <a:t>data to confirm that remote sensing in the Gulf of Maine could be a reliable metric of observing harmful algal blooms. Additionally, because remotely sensed images are currently unable to provide hyper-spectral distinguishments between species of algae, we used a script to calculate if observed reflectance was caused by a diatom. </a:t>
            </a:r>
            <a:endParaRPr lang="en-US" dirty="0">
              <a:cs typeface="Calibri"/>
            </a:endParaRPr>
          </a:p>
          <a:p>
            <a:endParaRPr lang="en-US" dirty="0">
              <a:cs typeface="Calibri"/>
            </a:endParaRPr>
          </a:p>
          <a:p>
            <a:endParaRPr lang="en-US" dirty="0">
              <a:cs typeface="Calibri"/>
            </a:endParaRPr>
          </a:p>
          <a:p>
            <a:r>
              <a:rPr lang="en-US" dirty="0"/>
              <a:t>----------------------------------------------------------------------------Image Information Below----------------------------------------------------------------------------</a:t>
            </a:r>
            <a:endParaRPr lang="en-US" dirty="0">
              <a:cs typeface="Calibri" panose="020F0502020204030204"/>
            </a:endParaRPr>
          </a:p>
          <a:p>
            <a:r>
              <a:rPr lang="en-US" dirty="0"/>
              <a:t>Icon Source: Microsoft Suite/powerpoint </a:t>
            </a:r>
            <a:endParaRPr lang="en-US" dirty="0">
              <a:cs typeface="Calibri"/>
            </a:endParaRPr>
          </a:p>
        </p:txBody>
      </p:sp>
      <p:sp>
        <p:nvSpPr>
          <p:cNvPr id="4" name="Foliennummernplatzhalt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42074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[Phyllis]</a:t>
            </a:r>
          </a:p>
          <a:p>
            <a:endParaRPr lang="en-US" dirty="0"/>
          </a:p>
          <a:p>
            <a:r>
              <a:rPr lang="en-US" dirty="0"/>
              <a:t>Our team used satellite data from Sentinel-3 OLCI and NASA's Aqua MODIS, though primarily used images from the Sentinel-3 because the OLCI sensor offered higher image resolution. </a:t>
            </a:r>
            <a:endParaRPr lang="en-US" dirty="0">
              <a:cs typeface="Calibri"/>
            </a:endParaRPr>
          </a:p>
          <a:p>
            <a:endParaRPr lang="en-US" dirty="0"/>
          </a:p>
          <a:p>
            <a:r>
              <a:rPr lang="en-US" dirty="0"/>
              <a:t>----------------------------------------------------------------------------Image Information Below----------------------------------------------------------------------------</a:t>
            </a:r>
            <a:endParaRPr lang="en-US" dirty="0">
              <a:cs typeface="Calibri"/>
            </a:endParaRPr>
          </a:p>
          <a:p>
            <a:endParaRPr lang="en-US" dirty="0"/>
          </a:p>
          <a:p>
            <a:r>
              <a:rPr lang="en-US" dirty="0"/>
              <a:t>The European Space Agency</a:t>
            </a:r>
            <a:endParaRPr lang="en-US" dirty="0">
              <a:cs typeface="Calibri"/>
            </a:endParaRPr>
          </a:p>
          <a:p>
            <a:r>
              <a:rPr lang="en-US" dirty="0">
                <a:hlinkClick r:id="rId3"/>
              </a:rPr>
              <a:t>https://sentinels.copernicus.eu/web/sentinel/missions/sentinel-3/overview/mission-summary</a:t>
            </a:r>
            <a:r>
              <a:rPr lang="en-US" dirty="0"/>
              <a:t> </a:t>
            </a:r>
            <a:endParaRPr lang="en-US" dirty="0">
              <a:cs typeface="Calibri"/>
            </a:endParaRPr>
          </a:p>
          <a:p>
            <a:endParaRPr lang="en-US" dirty="0"/>
          </a:p>
          <a:p>
            <a:r>
              <a:rPr lang="en-US" dirty="0"/>
              <a:t>DEVELOPedia</a:t>
            </a:r>
            <a:endParaRPr lang="en-US" dirty="0">
              <a:cs typeface="Calibri"/>
            </a:endParaRPr>
          </a:p>
          <a:p>
            <a:r>
              <a:rPr lang="en-US" dirty="0">
                <a:hlinkClick r:id="rId4"/>
              </a:rPr>
              <a:t>https://www.devpedia.developexchange.com/dp/images/b/bf/06_Aqua.png</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008770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[Lily]</a:t>
            </a:r>
          </a:p>
          <a:p>
            <a:endParaRPr lang="en-US" dirty="0"/>
          </a:p>
          <a:p>
            <a:r>
              <a:rPr lang="en-US" dirty="0"/>
              <a:t>To validate satellite imagery, we used </a:t>
            </a:r>
            <a:r>
              <a:rPr lang="en-US" i="1" dirty="0"/>
              <a:t>in-situ</a:t>
            </a:r>
            <a:r>
              <a:rPr lang="en-US" dirty="0"/>
              <a:t> data from one of our partners, the Woods Hole Oceanographic Institution or WHOI. The WHOI operates an open source dashboard that can be used to download data from various monitoring sites. The dashboard uses imagery collected by imaging flowcytobots, which are automated underwater microscopes that take pictures of water constituents, like phytoplankton. This high resolution image collection system is great for monitoring constituents in the ocean over larger time scales. </a:t>
            </a:r>
            <a:endParaRPr lang="en-US" dirty="0">
              <a:cs typeface="Calibri"/>
            </a:endParaRPr>
          </a:p>
          <a:p>
            <a:endParaRPr lang="en-US" dirty="0"/>
          </a:p>
          <a:p>
            <a:r>
              <a:rPr lang="en-US" dirty="0"/>
              <a:t>We specifically looked at </a:t>
            </a:r>
            <a:r>
              <a:rPr lang="en-US" i="1" dirty="0"/>
              <a:t>in-situ</a:t>
            </a:r>
            <a:r>
              <a:rPr lang="en-US" dirty="0"/>
              <a:t> data collected at two stations, Harpswell and Martha's Vineyard, from the 2016 and 2020 </a:t>
            </a:r>
            <a:r>
              <a:rPr lang="en-US" i="1" dirty="0"/>
              <a:t>Pseudo-nitzschia</a:t>
            </a:r>
            <a:r>
              <a:rPr lang="en-US" dirty="0"/>
              <a:t> blooms . For images when </a:t>
            </a:r>
            <a:r>
              <a:rPr lang="en-US" i="1" dirty="0"/>
              <a:t>Pseudo-nitzschia</a:t>
            </a:r>
            <a:r>
              <a:rPr lang="en-US" dirty="0"/>
              <a:t> was the dominant species, we generated the concentration and placed markers at the respective locations of the sensor. </a:t>
            </a:r>
            <a:endParaRPr lang="en-US" dirty="0">
              <a:cs typeface="Calibri"/>
            </a:endParaRPr>
          </a:p>
          <a:p>
            <a:endParaRPr lang="en-US" dirty="0"/>
          </a:p>
          <a:p>
            <a:r>
              <a:rPr lang="en-US" dirty="0"/>
              <a:t>----------------------------------------------------------------------------Image Information Below----------------------------------------------------------------------------</a:t>
            </a:r>
            <a:endParaRPr lang="en-US" dirty="0">
              <a:cs typeface="Calibri"/>
            </a:endParaRPr>
          </a:p>
          <a:p>
            <a:r>
              <a:rPr lang="en-US" dirty="0">
                <a:cs typeface="Calibri"/>
              </a:rPr>
              <a:t>Esri Map: </a:t>
            </a:r>
            <a:r>
              <a:rPr lang="en-US" dirty="0"/>
              <a:t>https://www.arcgis.com/home/item.html?id=f33a34de3a294590ab48f246e99958c9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Century Gothic"/>
                <a:ea typeface="+mn-lt"/>
                <a:cs typeface="+mn-lt"/>
              </a:rPr>
              <a:t>Basemap: Esri, HERE, Garmin, FAO, NOAA, USGS, OpenStreetMap contributors, and the GIS User Community</a:t>
            </a:r>
            <a:endParaRPr lang="en-US" sz="800" dirty="0">
              <a:solidFill>
                <a:schemeClr val="bg1">
                  <a:lumMod val="50000"/>
                </a:schemeClr>
              </a:solidFill>
              <a:latin typeface="Century Gothic"/>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629780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[Phyllis]</a:t>
            </a:r>
          </a:p>
          <a:p>
            <a:endParaRPr lang="en-US" dirty="0"/>
          </a:p>
          <a:p>
            <a:r>
              <a:rPr lang="en-US" dirty="0"/>
              <a:t>To best explain our team's methodology we split it into 3 parts: data acquisition, data processing, and data analysis.</a:t>
            </a:r>
            <a:endParaRPr lang="en-US" dirty="0">
              <a:cs typeface="Calibri" panose="020F0502020204030204"/>
            </a:endParaRPr>
          </a:p>
          <a:p>
            <a:endParaRPr lang="en-US" dirty="0"/>
          </a:p>
          <a:p>
            <a:r>
              <a:rPr lang="en-US" dirty="0"/>
              <a:t>First we'll discuss how we got our data. We acquired all our data from NASA's open source ocean color web and WHOI's IFCB Dashboard. In NASA Ocean Color, we downloaded Level 2 imagery of Sentinel-3 and MODIS data that we pulled into NASA's SeaDAS software. We used SeaDAS to process, display and analyze the ocean color data. We saved both Ocean Color and Inherent Optical Properties data to have a range of data across the Electromagnetic spectrum of reflected light. </a:t>
            </a:r>
            <a:endParaRPr lang="en-US" dirty="0">
              <a:cs typeface="Calibri"/>
            </a:endParaRPr>
          </a:p>
          <a:p>
            <a:endParaRPr lang="en-US" dirty="0"/>
          </a:p>
          <a:p>
            <a:r>
              <a:rPr lang="en-US" dirty="0"/>
              <a:t>For our in-situ data, we downloaded everything using available datasets from the IFCB Dashboard. </a:t>
            </a:r>
            <a:endParaRPr lang="en-US" dirty="0">
              <a:cs typeface="Calibri"/>
            </a:endParaRPr>
          </a:p>
          <a:p>
            <a:endParaRPr lang="en-US" dirty="0"/>
          </a:p>
          <a:p>
            <a:r>
              <a:rPr lang="en-US" dirty="0"/>
              <a:t>Next slide please. </a:t>
            </a:r>
            <a:endParaRPr lang="en-US" dirty="0">
              <a:cs typeface="Calibri"/>
            </a:endParaRPr>
          </a:p>
          <a:p>
            <a:endParaRPr lang="en-US" dirty="0"/>
          </a:p>
          <a:p>
            <a:r>
              <a:rPr lang="en-US" dirty="0"/>
              <a:t>----------------------------------------------------------------------------Image Information Below----------------------------------------------------------------------------</a:t>
            </a:r>
            <a:endParaRPr lang="en-US" dirty="0">
              <a:cs typeface="Calibri"/>
            </a:endParaRPr>
          </a:p>
          <a:p>
            <a:r>
              <a:rPr lang="en-US" dirty="0"/>
              <a:t>Icon Source: Microsoft Suite/powerpoint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67486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[Suhani]</a:t>
            </a:r>
          </a:p>
          <a:p>
            <a:endParaRPr lang="en-US" dirty="0"/>
          </a:p>
          <a:p>
            <a:r>
              <a:rPr lang="en-US" dirty="0"/>
              <a:t>Though we pulled both Sentinel-3 and MODIS data, we only processed Sentinel-3 because of its higher resolution and number of bands. </a:t>
            </a:r>
            <a:endParaRPr lang="en-US" dirty="0">
              <a:cs typeface="Calibri"/>
            </a:endParaRPr>
          </a:p>
          <a:p>
            <a:endParaRPr lang="en-US" dirty="0">
              <a:ea typeface="Calibri" panose="020F0502020204030204"/>
              <a:cs typeface="Calibri" panose="020F0502020204030204"/>
            </a:endParaRPr>
          </a:p>
          <a:p>
            <a:r>
              <a:rPr lang="en-US" dirty="0"/>
              <a:t>To process the in-situ data from the IFCB dashboard we wrote a Python script to calculate the concentration of images per volume analyzed of </a:t>
            </a:r>
            <a:r>
              <a:rPr lang="en-US" i="1" dirty="0"/>
              <a:t>Pseudo-nitzschia</a:t>
            </a:r>
            <a:r>
              <a:rPr lang="en-US" dirty="0"/>
              <a:t> for bloom periods. </a:t>
            </a:r>
            <a:endParaRPr lang="en-US" dirty="0">
              <a:cs typeface="Calibri" panose="020F0502020204030204"/>
            </a:endParaRPr>
          </a:p>
          <a:p>
            <a:endParaRPr lang="en-US" dirty="0">
              <a:cs typeface="Calibri" panose="020F0502020204030204"/>
            </a:endParaRPr>
          </a:p>
          <a:p>
            <a:r>
              <a:rPr lang="en-US" dirty="0"/>
              <a:t>In SeaDAS we calculated the normalized fluorescence line height which is a measure of certain reflectance bands, looking primarily at the red spectrum of an absorption curve. It can be more accurate when trying to identify algal blooms than raw remote sensing bands, as it limits possible false positives from other inorganic materials causing reflectance, like sediments, detritus, and non-phytoplankton organic materials . We also looked at the absorption by phytoplankton, or aph433,  which is a product calculated by Sentinel-3 and another method of excluding other interference from our imagery. </a:t>
            </a:r>
            <a:br>
              <a:rPr lang="en-US" dirty="0">
                <a:cs typeface="+mn-lt"/>
              </a:rPr>
            </a:br>
            <a:endParaRPr lang="en-US" dirty="0">
              <a:cs typeface="Calibri"/>
            </a:endParaRPr>
          </a:p>
          <a:p>
            <a:endParaRPr lang="en-US" dirty="0"/>
          </a:p>
          <a:p>
            <a:r>
              <a:rPr lang="en-US" dirty="0"/>
              <a:t>----------------------------------------------------------------------------Image Information Below----------------------------------------------------------------------------</a:t>
            </a:r>
            <a:endParaRPr lang="en-US" dirty="0">
              <a:cs typeface="Calibri"/>
            </a:endParaRPr>
          </a:p>
          <a:p>
            <a:endParaRPr lang="en-US" dirty="0"/>
          </a:p>
          <a:p>
            <a:r>
              <a:rPr lang="en-US" dirty="0"/>
              <a:t>The European Space Agency</a:t>
            </a:r>
            <a:endParaRPr lang="en-US" dirty="0">
              <a:cs typeface="Calibri"/>
            </a:endParaRPr>
          </a:p>
          <a:p>
            <a:r>
              <a:rPr lang="en-US" dirty="0">
                <a:hlinkClick r:id="rId3"/>
              </a:rPr>
              <a:t>https://sentinels.copernicus.eu/web/sentinel/missions/sentinel-3/overview/mission-summary</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69454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3" name="Picture 12" descr="Logo, icon&#10;&#10;Description automatically generated">
            <a:extLst>
              <a:ext uri="{FF2B5EF4-FFF2-40B4-BE49-F238E27FC236}">
                <a16:creationId xmlns:a16="http://schemas.microsoft.com/office/drawing/2014/main" id="{5D7DD674-6F8E-4BCE-A9EE-E24F174E31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4" name="Picture 12" descr="Map&#10;&#10;Description automatically generated">
            <a:extLst>
              <a:ext uri="{FF2B5EF4-FFF2-40B4-BE49-F238E27FC236}">
                <a16:creationId xmlns:a16="http://schemas.microsoft.com/office/drawing/2014/main" id="{558467CA-CA9F-4889-AA5C-A40D4651F08F}"/>
              </a:ext>
            </a:extLst>
          </p:cNvPr>
          <p:cNvPicPr>
            <a:picLocks noChangeAspect="1"/>
          </p:cNvPicPr>
          <p:nvPr userDrawn="1"/>
        </p:nvPicPr>
        <p:blipFill rotWithShape="1">
          <a:blip r:embed="rId5"/>
          <a:srcRect l="12098" r="-1"/>
          <a:stretch/>
        </p:blipFill>
        <p:spPr>
          <a:xfrm>
            <a:off x="6095999" y="1079693"/>
            <a:ext cx="6096001"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11.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12.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44.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13.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71.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14.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png"/><Relationship Id="rId3" Type="http://schemas.openxmlformats.org/officeDocument/2006/relationships/image" Target="../media/image109.png"/><Relationship Id="rId7" Type="http://schemas.openxmlformats.org/officeDocument/2006/relationships/image" Target="../media/image112.png"/><Relationship Id="rId12"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11.png"/><Relationship Id="rId11" Type="http://schemas.openxmlformats.org/officeDocument/2006/relationships/image" Target="../media/image114.png"/><Relationship Id="rId5" Type="http://schemas.openxmlformats.org/officeDocument/2006/relationships/image" Target="../media/image110.png"/><Relationship Id="rId15" Type="http://schemas.openxmlformats.org/officeDocument/2006/relationships/image" Target="../media/image118.png"/><Relationship Id="rId10" Type="http://schemas.openxmlformats.org/officeDocument/2006/relationships/image" Target="../media/image44.png"/><Relationship Id="rId4" Type="http://schemas.openxmlformats.org/officeDocument/2006/relationships/image" Target="../media/image76.png"/><Relationship Id="rId9" Type="http://schemas.openxmlformats.org/officeDocument/2006/relationships/image" Target="../media/image71.png"/><Relationship Id="rId14" Type="http://schemas.openxmlformats.org/officeDocument/2006/relationships/image" Target="../media/image1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Massachusetts-Boston | Fall 2022 </a:t>
            </a:r>
            <a:endParaRPr lang="en-US" dirty="0">
              <a:solidFill>
                <a:schemeClr val="bg1"/>
              </a:solidFill>
            </a:endParaRPr>
          </a:p>
        </p:txBody>
      </p:sp>
      <p:sp>
        <p:nvSpPr>
          <p:cNvPr id="10" name="Title 1">
            <a:extLst>
              <a:ext uri="{FF2B5EF4-FFF2-40B4-BE49-F238E27FC236}">
                <a16:creationId xmlns:a16="http://schemas.microsoft.com/office/drawing/2014/main" id="{AEC2453D-03EE-482E-BD94-66EB0F6FED8D}"/>
              </a:ext>
            </a:extLst>
          </p:cNvPr>
          <p:cNvSpPr txBox="1">
            <a:spLocks/>
          </p:cNvSpPr>
          <p:nvPr/>
        </p:nvSpPr>
        <p:spPr>
          <a:xfrm>
            <a:off x="317547" y="2565478"/>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dirty="0">
                <a:solidFill>
                  <a:srgbClr val="4DAEB3"/>
                </a:solidFill>
                <a:latin typeface="Century Gothic"/>
              </a:rPr>
              <a:t>Gulf Of Maine</a:t>
            </a:r>
            <a:endParaRPr lang="en-US" sz="3500" spc="0" baseline="0" dirty="0">
              <a:solidFill>
                <a:srgbClr val="4DAEB3"/>
              </a:solidFill>
            </a:endParaRPr>
          </a:p>
          <a:p>
            <a:r>
              <a:rPr lang="en-US" sz="2600" b="0" spc="0" baseline="0" dirty="0">
                <a:solidFill>
                  <a:srgbClr val="4DAEB3"/>
                </a:solidFill>
                <a:latin typeface="Century Gothic"/>
              </a:rPr>
              <a:t>Water </a:t>
            </a:r>
            <a:r>
              <a:rPr lang="en-US" sz="2600" b="0" spc="0" dirty="0">
                <a:solidFill>
                  <a:srgbClr val="4DAEB3"/>
                </a:solidFill>
                <a:latin typeface="Century Gothic"/>
              </a:rPr>
              <a:t>Resources</a:t>
            </a:r>
            <a:endParaRPr lang="en-US" sz="2600" b="0" spc="0" baseline="0" dirty="0">
              <a:solidFill>
                <a:srgbClr val="4DAEB3"/>
              </a:solidFill>
              <a:latin typeface="Century Gothic"/>
            </a:endParaRPr>
          </a:p>
        </p:txBody>
      </p:sp>
      <p:sp>
        <p:nvSpPr>
          <p:cNvPr id="11" name="Subtitle 2">
            <a:extLst>
              <a:ext uri="{FF2B5EF4-FFF2-40B4-BE49-F238E27FC236}">
                <a16:creationId xmlns:a16="http://schemas.microsoft.com/office/drawing/2014/main" id="{BA286D80-2C9C-4AFB-9075-1DEF96CC1CE9}"/>
              </a:ext>
            </a:extLst>
          </p:cNvPr>
          <p:cNvSpPr txBox="1">
            <a:spLocks/>
          </p:cNvSpPr>
          <p:nvPr/>
        </p:nvSpPr>
        <p:spPr>
          <a:xfrm>
            <a:off x="304799" y="3933561"/>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Assessing the Use of NASA Earth Observations for Identifying Harmful Algal Blooms of </a:t>
            </a:r>
            <a:r>
              <a:rPr lang="en-US" sz="1600" i="1" dirty="0">
                <a:solidFill>
                  <a:schemeClr val="tx1">
                    <a:lumMod val="75000"/>
                    <a:lumOff val="25000"/>
                  </a:schemeClr>
                </a:solidFill>
                <a:latin typeface="Century Gothic"/>
              </a:rPr>
              <a:t>Pseudo-nitzschia</a:t>
            </a:r>
            <a:r>
              <a:rPr lang="en-US" sz="1600" dirty="0">
                <a:solidFill>
                  <a:schemeClr val="tx1">
                    <a:lumMod val="75000"/>
                    <a:lumOff val="25000"/>
                  </a:schemeClr>
                </a:solidFill>
                <a:latin typeface="Century Gothic"/>
              </a:rPr>
              <a:t> in the Gulf of Maine</a:t>
            </a:r>
          </a:p>
        </p:txBody>
      </p:sp>
      <p:sp>
        <p:nvSpPr>
          <p:cNvPr id="12" name="TextBox 11">
            <a:extLst>
              <a:ext uri="{FF2B5EF4-FFF2-40B4-BE49-F238E27FC236}">
                <a16:creationId xmlns:a16="http://schemas.microsoft.com/office/drawing/2014/main" id="{0A0BAAEB-4365-4DAC-B9D4-0813FAAAE100}"/>
              </a:ext>
            </a:extLst>
          </p:cNvPr>
          <p:cNvSpPr txBox="1"/>
          <p:nvPr/>
        </p:nvSpPr>
        <p:spPr>
          <a:xfrm>
            <a:off x="301922" y="4981838"/>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Suhani Dalal</a:t>
            </a:r>
            <a:endParaRPr lang="de-DE">
              <a:solidFill>
                <a:schemeClr val="tx1">
                  <a:lumMod val="75000"/>
                  <a:lumOff val="25000"/>
                </a:schemeClr>
              </a:solidFill>
            </a:endParaRPr>
          </a:p>
          <a:p>
            <a:pPr algn="ctr"/>
            <a:r>
              <a:rPr lang="en-US" sz="1400" dirty="0">
                <a:solidFill>
                  <a:schemeClr val="tx1">
                    <a:lumMod val="75000"/>
                    <a:lumOff val="25000"/>
                  </a:schemeClr>
                </a:solidFill>
                <a:latin typeface="Century Gothic"/>
              </a:rPr>
              <a:t>Lily Gray</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rPr>
              <a:t>Phyllis Yixuan Li </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rPr>
              <a:t>Jane Zugarek</a:t>
            </a:r>
            <a:endParaRPr lang="en-US" dirty="0">
              <a:solidFill>
                <a:schemeClr val="tx1">
                  <a:lumMod val="75000"/>
                  <a:lumOff val="25000"/>
                </a:schemeClr>
              </a:solidFill>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23">
            <a:extLst>
              <a:ext uri="{FF2B5EF4-FFF2-40B4-BE49-F238E27FC236}">
                <a16:creationId xmlns:a16="http://schemas.microsoft.com/office/drawing/2014/main" id="{7A657CDC-0BC8-0013-E77F-9AABF5AEB406}"/>
              </a:ext>
            </a:extLst>
          </p:cNvPr>
          <p:cNvSpPr txBox="1"/>
          <p:nvPr/>
        </p:nvSpPr>
        <p:spPr>
          <a:xfrm>
            <a:off x="357379" y="3907792"/>
            <a:ext cx="5077699" cy="24006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2000">
              <a:solidFill>
                <a:schemeClr val="tx1">
                  <a:lumMod val="75000"/>
                  <a:lumOff val="25000"/>
                </a:schemeClr>
              </a:solidFill>
              <a:latin typeface="Century Gothic"/>
              <a:cs typeface="Calibri"/>
            </a:endParaRPr>
          </a:p>
          <a:p>
            <a:pPr marL="285750" indent="-285750">
              <a:spcAft>
                <a:spcPts val="600"/>
              </a:spcAft>
              <a:buFont typeface="Webdings,Sans-Serif"/>
              <a:buChar char="4"/>
            </a:pPr>
            <a:r>
              <a:rPr lang="de-DE" sz="2000" err="1">
                <a:solidFill>
                  <a:schemeClr val="tx1">
                    <a:lumMod val="75000"/>
                    <a:lumOff val="25000"/>
                  </a:schemeClr>
                </a:solidFill>
                <a:latin typeface="Century Gothic"/>
                <a:ea typeface="+mn-lt"/>
                <a:cs typeface="+mn-lt"/>
              </a:rPr>
              <a:t>Statistically</a:t>
            </a:r>
            <a:r>
              <a:rPr lang="de-DE" sz="2000">
                <a:solidFill>
                  <a:schemeClr val="tx1">
                    <a:lumMod val="75000"/>
                    <a:lumOff val="25000"/>
                  </a:schemeClr>
                </a:solidFill>
                <a:latin typeface="Century Gothic"/>
                <a:ea typeface="+mn-lt"/>
                <a:cs typeface="+mn-lt"/>
              </a:rPr>
              <a:t> </a:t>
            </a:r>
            <a:r>
              <a:rPr lang="de-DE" sz="2000" b="1" err="1">
                <a:solidFill>
                  <a:schemeClr val="tx1">
                    <a:lumMod val="75000"/>
                    <a:lumOff val="25000"/>
                  </a:schemeClr>
                </a:solidFill>
                <a:latin typeface="Century Gothic"/>
                <a:ea typeface="+mn-lt"/>
                <a:cs typeface="+mn-lt"/>
              </a:rPr>
              <a:t>analyze</a:t>
            </a:r>
            <a:r>
              <a:rPr lang="de-DE" sz="2000">
                <a:solidFill>
                  <a:schemeClr val="tx1">
                    <a:lumMod val="75000"/>
                    <a:lumOff val="25000"/>
                  </a:schemeClr>
                </a:solidFill>
                <a:latin typeface="Century Gothic"/>
                <a:ea typeface="+mn-lt"/>
                <a:cs typeface="+mn-lt"/>
              </a:rPr>
              <a:t> </a:t>
            </a:r>
            <a:r>
              <a:rPr lang="de-DE" sz="2000" b="1" err="1">
                <a:solidFill>
                  <a:schemeClr val="tx1">
                    <a:lumMod val="75000"/>
                    <a:lumOff val="25000"/>
                  </a:schemeClr>
                </a:solidFill>
                <a:latin typeface="Century Gothic"/>
                <a:ea typeface="+mn-lt"/>
                <a:cs typeface="+mn-lt"/>
              </a:rPr>
              <a:t>concentration</a:t>
            </a:r>
            <a:r>
              <a:rPr lang="de-DE" sz="2000" b="1">
                <a:solidFill>
                  <a:schemeClr val="tx1">
                    <a:lumMod val="75000"/>
                    <a:lumOff val="25000"/>
                  </a:schemeClr>
                </a:solidFill>
                <a:latin typeface="Century Gothic"/>
                <a:ea typeface="+mn-lt"/>
                <a:cs typeface="+mn-lt"/>
              </a:rPr>
              <a:t> </a:t>
            </a:r>
            <a:r>
              <a:rPr lang="de-DE" sz="2000" err="1">
                <a:solidFill>
                  <a:schemeClr val="tx1">
                    <a:lumMod val="75000"/>
                    <a:lumOff val="25000"/>
                  </a:schemeClr>
                </a:solidFill>
                <a:latin typeface="Century Gothic"/>
                <a:ea typeface="+mn-lt"/>
                <a:cs typeface="+mn-lt"/>
              </a:rPr>
              <a:t>of</a:t>
            </a:r>
            <a:r>
              <a:rPr lang="de-DE" sz="2000">
                <a:solidFill>
                  <a:schemeClr val="tx1">
                    <a:lumMod val="75000"/>
                    <a:lumOff val="25000"/>
                  </a:schemeClr>
                </a:solidFill>
                <a:latin typeface="Century Gothic"/>
                <a:ea typeface="+mn-lt"/>
                <a:cs typeface="+mn-lt"/>
              </a:rPr>
              <a:t> </a:t>
            </a:r>
            <a:r>
              <a:rPr lang="de-DE" sz="2000" i="1">
                <a:solidFill>
                  <a:schemeClr val="tx1">
                    <a:lumMod val="75000"/>
                    <a:lumOff val="25000"/>
                  </a:schemeClr>
                </a:solidFill>
                <a:latin typeface="Century Gothic"/>
                <a:ea typeface="+mn-lt"/>
                <a:cs typeface="+mn-lt"/>
              </a:rPr>
              <a:t>Pseudo-</a:t>
            </a:r>
            <a:r>
              <a:rPr lang="de-DE" sz="2000" i="1" err="1">
                <a:solidFill>
                  <a:schemeClr val="tx1">
                    <a:lumMod val="75000"/>
                    <a:lumOff val="25000"/>
                  </a:schemeClr>
                </a:solidFill>
                <a:latin typeface="Century Gothic"/>
                <a:ea typeface="+mn-lt"/>
                <a:cs typeface="+mn-lt"/>
              </a:rPr>
              <a:t>nitzschia</a:t>
            </a:r>
            <a:r>
              <a:rPr lang="de-DE" sz="2000" i="1">
                <a:solidFill>
                  <a:schemeClr val="tx1">
                    <a:lumMod val="75000"/>
                    <a:lumOff val="25000"/>
                  </a:schemeClr>
                </a:solidFill>
                <a:latin typeface="Century Gothic"/>
                <a:ea typeface="+mn-lt"/>
                <a:cs typeface="+mn-lt"/>
              </a:rPr>
              <a:t> </a:t>
            </a:r>
            <a:r>
              <a:rPr lang="de-DE" sz="2000" err="1">
                <a:solidFill>
                  <a:schemeClr val="tx1">
                    <a:lumMod val="75000"/>
                    <a:lumOff val="25000"/>
                  </a:schemeClr>
                </a:solidFill>
                <a:latin typeface="Century Gothic"/>
                <a:ea typeface="+mn-lt"/>
                <a:cs typeface="+mn-lt"/>
              </a:rPr>
              <a:t>with</a:t>
            </a:r>
            <a:r>
              <a:rPr lang="de-DE" sz="2000">
                <a:solidFill>
                  <a:schemeClr val="tx1">
                    <a:lumMod val="75000"/>
                    <a:lumOff val="25000"/>
                  </a:schemeClr>
                </a:solidFill>
                <a:latin typeface="Century Gothic"/>
                <a:ea typeface="+mn-lt"/>
                <a:cs typeface="+mn-lt"/>
              </a:rPr>
              <a:t> </a:t>
            </a:r>
            <a:r>
              <a:rPr lang="de-DE" sz="2000" b="1">
                <a:solidFill>
                  <a:schemeClr val="tx1">
                    <a:lumMod val="75000"/>
                    <a:lumOff val="25000"/>
                  </a:schemeClr>
                </a:solidFill>
                <a:latin typeface="Century Gothic"/>
                <a:ea typeface="+mn-lt"/>
                <a:cs typeface="+mn-lt"/>
              </a:rPr>
              <a:t>time-</a:t>
            </a:r>
            <a:r>
              <a:rPr lang="de-DE" sz="2000" b="1" err="1">
                <a:solidFill>
                  <a:schemeClr val="tx1">
                    <a:lumMod val="75000"/>
                    <a:lumOff val="25000"/>
                  </a:schemeClr>
                </a:solidFill>
                <a:latin typeface="Century Gothic"/>
                <a:ea typeface="+mn-lt"/>
                <a:cs typeface="+mn-lt"/>
              </a:rPr>
              <a:t>series</a:t>
            </a:r>
            <a:r>
              <a:rPr lang="de-DE" sz="2000" b="1">
                <a:solidFill>
                  <a:schemeClr val="tx1">
                    <a:lumMod val="75000"/>
                    <a:lumOff val="25000"/>
                  </a:schemeClr>
                </a:solidFill>
                <a:latin typeface="Century Gothic"/>
                <a:ea typeface="+mn-lt"/>
                <a:cs typeface="+mn-lt"/>
              </a:rPr>
              <a:t> </a:t>
            </a:r>
            <a:r>
              <a:rPr lang="de-DE" sz="2000" b="1" err="1">
                <a:solidFill>
                  <a:schemeClr val="tx1">
                    <a:lumMod val="75000"/>
                    <a:lumOff val="25000"/>
                  </a:schemeClr>
                </a:solidFill>
                <a:latin typeface="Century Gothic"/>
                <a:ea typeface="+mn-lt"/>
                <a:cs typeface="+mn-lt"/>
              </a:rPr>
              <a:t>plots</a:t>
            </a:r>
            <a:endParaRPr lang="de-DE" sz="2000" b="1">
              <a:solidFill>
                <a:schemeClr val="tx1">
                  <a:lumMod val="75000"/>
                  <a:lumOff val="25000"/>
                </a:schemeClr>
              </a:solidFill>
              <a:latin typeface="Century Gothic"/>
              <a:ea typeface="+mn-lt"/>
              <a:cs typeface="+mn-lt"/>
            </a:endParaRPr>
          </a:p>
          <a:p>
            <a:pPr marL="285750" indent="-285750">
              <a:spcAft>
                <a:spcPts val="600"/>
              </a:spcAft>
              <a:buFont typeface="Webdings,Sans-Serif"/>
              <a:buChar char="4"/>
            </a:pPr>
            <a:r>
              <a:rPr lang="de-DE" sz="2000" b="1" err="1">
                <a:solidFill>
                  <a:schemeClr val="tx1">
                    <a:lumMod val="75000"/>
                    <a:lumOff val="25000"/>
                  </a:schemeClr>
                </a:solidFill>
                <a:latin typeface="Century Gothic"/>
                <a:cs typeface="Calibri"/>
              </a:rPr>
              <a:t>Compare</a:t>
            </a:r>
            <a:r>
              <a:rPr lang="de-DE" sz="2000" b="1">
                <a:solidFill>
                  <a:schemeClr val="tx1">
                    <a:lumMod val="75000"/>
                    <a:lumOff val="25000"/>
                  </a:schemeClr>
                </a:solidFill>
                <a:latin typeface="Century Gothic"/>
                <a:cs typeface="Calibri"/>
              </a:rPr>
              <a:t> aph443 and </a:t>
            </a:r>
            <a:r>
              <a:rPr lang="de-DE" sz="2000" b="1" err="1">
                <a:solidFill>
                  <a:schemeClr val="tx1">
                    <a:lumMod val="75000"/>
                    <a:lumOff val="25000"/>
                  </a:schemeClr>
                </a:solidFill>
                <a:latin typeface="Century Gothic"/>
                <a:cs typeface="Calibri"/>
              </a:rPr>
              <a:t>nFLH</a:t>
            </a:r>
            <a:r>
              <a:rPr lang="de-DE" sz="2000">
                <a:solidFill>
                  <a:schemeClr val="tx1">
                    <a:lumMod val="75000"/>
                    <a:lumOff val="25000"/>
                  </a:schemeClr>
                </a:solidFill>
                <a:latin typeface="Century Gothic"/>
                <a:cs typeface="Calibri"/>
              </a:rPr>
              <a:t> </a:t>
            </a:r>
            <a:r>
              <a:rPr lang="de-DE" sz="2000" err="1">
                <a:solidFill>
                  <a:schemeClr val="tx1">
                    <a:lumMod val="75000"/>
                    <a:lumOff val="25000"/>
                  </a:schemeClr>
                </a:solidFill>
                <a:latin typeface="Century Gothic"/>
                <a:cs typeface="Calibri"/>
              </a:rPr>
              <a:t>from</a:t>
            </a:r>
            <a:r>
              <a:rPr lang="de-DE" sz="2000">
                <a:solidFill>
                  <a:schemeClr val="tx1">
                    <a:lumMod val="75000"/>
                    <a:lumOff val="25000"/>
                  </a:schemeClr>
                </a:solidFill>
                <a:latin typeface="Century Gothic"/>
                <a:cs typeface="Calibri"/>
              </a:rPr>
              <a:t> </a:t>
            </a:r>
            <a:r>
              <a:rPr lang="de-DE" sz="2000" err="1">
                <a:solidFill>
                  <a:schemeClr val="tx1">
                    <a:lumMod val="75000"/>
                    <a:lumOff val="25000"/>
                  </a:schemeClr>
                </a:solidFill>
                <a:latin typeface="Century Gothic"/>
                <a:cs typeface="Calibri"/>
              </a:rPr>
              <a:t>satellite</a:t>
            </a:r>
            <a:r>
              <a:rPr lang="de-DE" sz="2000">
                <a:solidFill>
                  <a:schemeClr val="tx1">
                    <a:lumMod val="75000"/>
                    <a:lumOff val="25000"/>
                  </a:schemeClr>
                </a:solidFill>
                <a:latin typeface="Century Gothic"/>
                <a:cs typeface="Calibri"/>
              </a:rPr>
              <a:t> </a:t>
            </a:r>
            <a:r>
              <a:rPr lang="de-DE" sz="2000" err="1">
                <a:solidFill>
                  <a:schemeClr val="tx1">
                    <a:lumMod val="75000"/>
                    <a:lumOff val="25000"/>
                  </a:schemeClr>
                </a:solidFill>
                <a:latin typeface="Century Gothic"/>
                <a:cs typeface="Calibri"/>
              </a:rPr>
              <a:t>data</a:t>
            </a:r>
            <a:r>
              <a:rPr lang="de-DE" sz="2000">
                <a:solidFill>
                  <a:schemeClr val="tx1">
                    <a:lumMod val="75000"/>
                    <a:lumOff val="25000"/>
                  </a:schemeClr>
                </a:solidFill>
                <a:latin typeface="Century Gothic"/>
                <a:cs typeface="Calibri"/>
              </a:rPr>
              <a:t> </a:t>
            </a:r>
            <a:r>
              <a:rPr lang="de-DE" sz="2000" err="1">
                <a:solidFill>
                  <a:schemeClr val="tx1">
                    <a:lumMod val="75000"/>
                    <a:lumOff val="25000"/>
                  </a:schemeClr>
                </a:solidFill>
                <a:latin typeface="Century Gothic"/>
                <a:cs typeface="Calibri"/>
              </a:rPr>
              <a:t>with</a:t>
            </a:r>
            <a:r>
              <a:rPr lang="de-DE" sz="2000">
                <a:solidFill>
                  <a:schemeClr val="tx1">
                    <a:lumMod val="75000"/>
                    <a:lumOff val="25000"/>
                  </a:schemeClr>
                </a:solidFill>
                <a:latin typeface="Century Gothic"/>
                <a:cs typeface="Calibri"/>
              </a:rPr>
              <a:t> </a:t>
            </a:r>
            <a:r>
              <a:rPr lang="de-DE" sz="2000" err="1">
                <a:solidFill>
                  <a:schemeClr val="tx1">
                    <a:lumMod val="75000"/>
                    <a:lumOff val="25000"/>
                  </a:schemeClr>
                </a:solidFill>
                <a:latin typeface="Century Gothic"/>
                <a:cs typeface="Calibri"/>
              </a:rPr>
              <a:t>concentration</a:t>
            </a:r>
            <a:endParaRPr lang="de-DE" sz="2000">
              <a:solidFill>
                <a:schemeClr val="tx1">
                  <a:lumMod val="75000"/>
                  <a:lumOff val="25000"/>
                </a:schemeClr>
              </a:solidFill>
              <a:latin typeface="Century Gothic"/>
              <a:cs typeface="Calibri"/>
            </a:endParaRPr>
          </a:p>
          <a:p>
            <a:endParaRPr lang="de-DE" sz="2000">
              <a:solidFill>
                <a:schemeClr val="tx1">
                  <a:lumMod val="75000"/>
                  <a:lumOff val="25000"/>
                </a:schemeClr>
              </a:solidFill>
              <a:latin typeface="Century Gothic"/>
              <a:cs typeface="Calibri"/>
            </a:endParaRPr>
          </a:p>
        </p:txBody>
      </p:sp>
      <p:sp>
        <p:nvSpPr>
          <p:cNvPr id="14" name="Rectangle: Diagonal Corners Rounded 13">
            <a:extLst>
              <a:ext uri="{FF2B5EF4-FFF2-40B4-BE49-F238E27FC236}">
                <a16:creationId xmlns:a16="http://schemas.microsoft.com/office/drawing/2014/main" id="{13457D45-2279-5A59-B31B-C122C1D95B6F}"/>
              </a:ext>
            </a:extLst>
          </p:cNvPr>
          <p:cNvSpPr/>
          <p:nvPr/>
        </p:nvSpPr>
        <p:spPr>
          <a:xfrm>
            <a:off x="508819" y="3070122"/>
            <a:ext cx="3741174" cy="897192"/>
          </a:xfrm>
          <a:prstGeom prst="round2Diag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i="1" dirty="0">
                <a:solidFill>
                  <a:schemeClr val="tx1">
                    <a:lumMod val="75000"/>
                    <a:lumOff val="25000"/>
                  </a:schemeClr>
                </a:solidFill>
                <a:latin typeface="Century Gothic"/>
              </a:rPr>
              <a:t>In-situ</a:t>
            </a:r>
            <a:r>
              <a:rPr lang="en-US" sz="4000" b="1" dirty="0">
                <a:solidFill>
                  <a:schemeClr val="tx1">
                    <a:lumMod val="75000"/>
                    <a:lumOff val="25000"/>
                  </a:schemeClr>
                </a:solidFill>
                <a:latin typeface="Century Gothic"/>
              </a:rPr>
              <a:t> Data</a:t>
            </a:r>
          </a:p>
        </p:txBody>
      </p:sp>
      <p:sp>
        <p:nvSpPr>
          <p:cNvPr id="16" name="Rectangle: Diagonal Corners Rounded 15">
            <a:extLst>
              <a:ext uri="{FF2B5EF4-FFF2-40B4-BE49-F238E27FC236}">
                <a16:creationId xmlns:a16="http://schemas.microsoft.com/office/drawing/2014/main" id="{1A8C83C5-DAFC-5264-755D-B3B4600A97B0}"/>
              </a:ext>
            </a:extLst>
          </p:cNvPr>
          <p:cNvSpPr/>
          <p:nvPr/>
        </p:nvSpPr>
        <p:spPr>
          <a:xfrm>
            <a:off x="7124290" y="3070121"/>
            <a:ext cx="4706374" cy="897192"/>
          </a:xfrm>
          <a:prstGeom prst="round2Diag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500" b="1" dirty="0">
                <a:solidFill>
                  <a:schemeClr val="tx1">
                    <a:lumMod val="75000"/>
                    <a:lumOff val="25000"/>
                  </a:schemeClr>
                </a:solidFill>
                <a:latin typeface="Century Gothic"/>
              </a:rPr>
              <a:t>Diatom Distinction</a:t>
            </a:r>
            <a:endParaRPr lang="en-US" sz="3500" b="1" dirty="0">
              <a:solidFill>
                <a:schemeClr val="tx1">
                  <a:lumMod val="75000"/>
                  <a:lumOff val="25000"/>
                </a:schemeClr>
              </a:solidFill>
              <a:cs typeface="Calibri"/>
            </a:endParaRPr>
          </a:p>
        </p:txBody>
      </p:sp>
      <p:sp>
        <p:nvSpPr>
          <p:cNvPr id="27" name="Textfeld 23">
            <a:extLst>
              <a:ext uri="{FF2B5EF4-FFF2-40B4-BE49-F238E27FC236}">
                <a16:creationId xmlns:a16="http://schemas.microsoft.com/office/drawing/2014/main" id="{E7340AB1-F2EB-7A38-5EFB-F3311E3D44AA}"/>
              </a:ext>
            </a:extLst>
          </p:cNvPr>
          <p:cNvSpPr txBox="1"/>
          <p:nvPr/>
        </p:nvSpPr>
        <p:spPr>
          <a:xfrm>
            <a:off x="6758179" y="3907792"/>
            <a:ext cx="5077699" cy="24006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2000">
              <a:solidFill>
                <a:schemeClr val="tx1">
                  <a:lumMod val="75000"/>
                  <a:lumOff val="25000"/>
                </a:schemeClr>
              </a:solidFill>
              <a:latin typeface="Century Gothic"/>
              <a:cs typeface="Calibri"/>
            </a:endParaRPr>
          </a:p>
          <a:p>
            <a:pPr marL="285750" indent="-285750">
              <a:spcAft>
                <a:spcPts val="600"/>
              </a:spcAft>
              <a:buFont typeface="Webdings,Sans-Serif"/>
              <a:buChar char="4"/>
            </a:pPr>
            <a:r>
              <a:rPr lang="de-DE" sz="2000" b="1" err="1">
                <a:solidFill>
                  <a:schemeClr val="tx1">
                    <a:lumMod val="75000"/>
                    <a:lumOff val="25000"/>
                  </a:schemeClr>
                </a:solidFill>
                <a:latin typeface="Century Gothic"/>
                <a:ea typeface="+mn-lt"/>
                <a:cs typeface="+mn-lt"/>
              </a:rPr>
              <a:t>Analyzing</a:t>
            </a:r>
            <a:r>
              <a:rPr lang="de-DE" sz="2000" b="1">
                <a:solidFill>
                  <a:schemeClr val="tx1">
                    <a:lumMod val="75000"/>
                    <a:lumOff val="25000"/>
                  </a:schemeClr>
                </a:solidFill>
                <a:latin typeface="Century Gothic"/>
                <a:ea typeface="+mn-lt"/>
                <a:cs typeface="+mn-lt"/>
              </a:rPr>
              <a:t> </a:t>
            </a:r>
            <a:r>
              <a:rPr lang="de-DE" sz="2000" b="1" err="1">
                <a:solidFill>
                  <a:schemeClr val="tx1">
                    <a:lumMod val="75000"/>
                    <a:lumOff val="25000"/>
                  </a:schemeClr>
                </a:solidFill>
                <a:latin typeface="Century Gothic"/>
                <a:ea typeface="+mn-lt"/>
                <a:cs typeface="+mn-lt"/>
              </a:rPr>
              <a:t>pixels</a:t>
            </a:r>
            <a:r>
              <a:rPr lang="de-DE" sz="2000">
                <a:solidFill>
                  <a:schemeClr val="tx1">
                    <a:lumMod val="75000"/>
                    <a:lumOff val="25000"/>
                  </a:schemeClr>
                </a:solidFill>
                <a:latin typeface="Century Gothic"/>
                <a:ea typeface="+mn-lt"/>
                <a:cs typeface="+mn-lt"/>
              </a:rPr>
              <a:t> </a:t>
            </a:r>
            <a:r>
              <a:rPr lang="de-DE" sz="2000" err="1">
                <a:solidFill>
                  <a:schemeClr val="tx1">
                    <a:lumMod val="75000"/>
                    <a:lumOff val="25000"/>
                  </a:schemeClr>
                </a:solidFill>
                <a:latin typeface="Century Gothic"/>
                <a:ea typeface="+mn-lt"/>
                <a:cs typeface="+mn-lt"/>
              </a:rPr>
              <a:t>of</a:t>
            </a:r>
            <a:r>
              <a:rPr lang="de-DE" sz="2000">
                <a:solidFill>
                  <a:schemeClr val="tx1">
                    <a:lumMod val="75000"/>
                    <a:lumOff val="25000"/>
                  </a:schemeClr>
                </a:solidFill>
                <a:latin typeface="Century Gothic"/>
                <a:ea typeface="+mn-lt"/>
                <a:cs typeface="+mn-lt"/>
              </a:rPr>
              <a:t> </a:t>
            </a:r>
            <a:r>
              <a:rPr lang="de-DE" sz="2000" err="1">
                <a:solidFill>
                  <a:schemeClr val="tx1">
                    <a:lumMod val="75000"/>
                    <a:lumOff val="25000"/>
                  </a:schemeClr>
                </a:solidFill>
                <a:latin typeface="Century Gothic"/>
                <a:ea typeface="+mn-lt"/>
                <a:cs typeface="+mn-lt"/>
              </a:rPr>
              <a:t>satellite</a:t>
            </a:r>
            <a:r>
              <a:rPr lang="de-DE" sz="2000">
                <a:solidFill>
                  <a:schemeClr val="tx1">
                    <a:lumMod val="75000"/>
                    <a:lumOff val="25000"/>
                  </a:schemeClr>
                </a:solidFill>
                <a:latin typeface="Century Gothic"/>
                <a:ea typeface="+mn-lt"/>
                <a:cs typeface="+mn-lt"/>
              </a:rPr>
              <a:t> </a:t>
            </a:r>
            <a:r>
              <a:rPr lang="de-DE" sz="2000" err="1">
                <a:solidFill>
                  <a:schemeClr val="tx1">
                    <a:lumMod val="75000"/>
                    <a:lumOff val="25000"/>
                  </a:schemeClr>
                </a:solidFill>
                <a:latin typeface="Century Gothic"/>
                <a:ea typeface="+mn-lt"/>
                <a:cs typeface="+mn-lt"/>
              </a:rPr>
              <a:t>imagery</a:t>
            </a:r>
            <a:r>
              <a:rPr lang="de-DE" sz="2000">
                <a:solidFill>
                  <a:schemeClr val="tx1">
                    <a:lumMod val="75000"/>
                    <a:lumOff val="25000"/>
                  </a:schemeClr>
                </a:solidFill>
                <a:latin typeface="Century Gothic"/>
                <a:ea typeface="+mn-lt"/>
                <a:cs typeface="+mn-lt"/>
              </a:rPr>
              <a:t> </a:t>
            </a:r>
            <a:r>
              <a:rPr lang="de-DE" sz="2000" err="1">
                <a:solidFill>
                  <a:schemeClr val="tx1">
                    <a:lumMod val="75000"/>
                    <a:lumOff val="25000"/>
                  </a:schemeClr>
                </a:solidFill>
                <a:latin typeface="Century Gothic"/>
                <a:ea typeface="+mn-lt"/>
                <a:cs typeface="+mn-lt"/>
              </a:rPr>
              <a:t>to</a:t>
            </a:r>
            <a:r>
              <a:rPr lang="de-DE" sz="2000">
                <a:solidFill>
                  <a:schemeClr val="tx1">
                    <a:lumMod val="75000"/>
                    <a:lumOff val="25000"/>
                  </a:schemeClr>
                </a:solidFill>
                <a:latin typeface="Century Gothic"/>
                <a:ea typeface="+mn-lt"/>
                <a:cs typeface="+mn-lt"/>
              </a:rPr>
              <a:t> </a:t>
            </a:r>
            <a:r>
              <a:rPr lang="de-DE" sz="2000" err="1">
                <a:solidFill>
                  <a:schemeClr val="tx1">
                    <a:lumMod val="75000"/>
                    <a:lumOff val="25000"/>
                  </a:schemeClr>
                </a:solidFill>
                <a:latin typeface="Century Gothic"/>
                <a:ea typeface="+mn-lt"/>
                <a:cs typeface="+mn-lt"/>
              </a:rPr>
              <a:t>determine</a:t>
            </a:r>
            <a:r>
              <a:rPr lang="de-DE" sz="2000">
                <a:solidFill>
                  <a:schemeClr val="tx1">
                    <a:lumMod val="75000"/>
                    <a:lumOff val="25000"/>
                  </a:schemeClr>
                </a:solidFill>
                <a:latin typeface="Century Gothic"/>
                <a:ea typeface="+mn-lt"/>
                <a:cs typeface="+mn-lt"/>
              </a:rPr>
              <a:t> </a:t>
            </a:r>
            <a:r>
              <a:rPr lang="de-DE" sz="2000" err="1">
                <a:solidFill>
                  <a:schemeClr val="tx1">
                    <a:lumMod val="75000"/>
                    <a:lumOff val="25000"/>
                  </a:schemeClr>
                </a:solidFill>
                <a:latin typeface="Century Gothic"/>
                <a:ea typeface="+mn-lt"/>
                <a:cs typeface="+mn-lt"/>
              </a:rPr>
              <a:t>if</a:t>
            </a:r>
            <a:r>
              <a:rPr lang="de-DE" sz="2000">
                <a:solidFill>
                  <a:schemeClr val="tx1">
                    <a:lumMod val="75000"/>
                    <a:lumOff val="25000"/>
                  </a:schemeClr>
                </a:solidFill>
                <a:latin typeface="Century Gothic"/>
                <a:ea typeface="+mn-lt"/>
                <a:cs typeface="+mn-lt"/>
              </a:rPr>
              <a:t> </a:t>
            </a:r>
            <a:r>
              <a:rPr lang="de-DE" sz="2000" err="1">
                <a:solidFill>
                  <a:schemeClr val="tx1">
                    <a:lumMod val="75000"/>
                    <a:lumOff val="25000"/>
                  </a:schemeClr>
                </a:solidFill>
                <a:latin typeface="Century Gothic"/>
                <a:ea typeface="+mn-lt"/>
                <a:cs typeface="+mn-lt"/>
              </a:rPr>
              <a:t>it</a:t>
            </a:r>
            <a:r>
              <a:rPr lang="de-DE" sz="2000">
                <a:solidFill>
                  <a:schemeClr val="tx1">
                    <a:lumMod val="75000"/>
                    <a:lumOff val="25000"/>
                  </a:schemeClr>
                </a:solidFill>
                <a:latin typeface="Century Gothic"/>
                <a:ea typeface="+mn-lt"/>
                <a:cs typeface="+mn-lt"/>
              </a:rPr>
              <a:t> </a:t>
            </a:r>
            <a:r>
              <a:rPr lang="de-DE" sz="2000" err="1">
                <a:solidFill>
                  <a:schemeClr val="tx1">
                    <a:lumMod val="75000"/>
                    <a:lumOff val="25000"/>
                  </a:schemeClr>
                </a:solidFill>
                <a:latin typeface="Century Gothic"/>
                <a:ea typeface="+mn-lt"/>
                <a:cs typeface="+mn-lt"/>
              </a:rPr>
              <a:t>is</a:t>
            </a:r>
            <a:r>
              <a:rPr lang="de-DE" sz="2000">
                <a:solidFill>
                  <a:schemeClr val="tx1">
                    <a:lumMod val="75000"/>
                    <a:lumOff val="25000"/>
                  </a:schemeClr>
                </a:solidFill>
                <a:latin typeface="Century Gothic"/>
                <a:ea typeface="+mn-lt"/>
                <a:cs typeface="+mn-lt"/>
              </a:rPr>
              <a:t> </a:t>
            </a:r>
            <a:r>
              <a:rPr lang="de-DE" sz="2000" b="1" err="1">
                <a:solidFill>
                  <a:schemeClr val="tx1">
                    <a:lumMod val="75000"/>
                    <a:lumOff val="25000"/>
                  </a:schemeClr>
                </a:solidFill>
                <a:latin typeface="Century Gothic"/>
                <a:ea typeface="+mn-lt"/>
                <a:cs typeface="+mn-lt"/>
              </a:rPr>
              <a:t>diatom</a:t>
            </a:r>
            <a:r>
              <a:rPr lang="de-DE" sz="2000" b="1">
                <a:solidFill>
                  <a:schemeClr val="tx1">
                    <a:lumMod val="75000"/>
                    <a:lumOff val="25000"/>
                  </a:schemeClr>
                </a:solidFill>
                <a:latin typeface="Century Gothic"/>
                <a:ea typeface="+mn-lt"/>
                <a:cs typeface="+mn-lt"/>
              </a:rPr>
              <a:t> dominant</a:t>
            </a:r>
          </a:p>
          <a:p>
            <a:pPr marL="285750" indent="-285750">
              <a:spcAft>
                <a:spcPts val="600"/>
              </a:spcAft>
              <a:buFont typeface="Webdings,Sans-Serif"/>
              <a:buChar char="4"/>
            </a:pPr>
            <a:r>
              <a:rPr lang="de-DE" sz="2000" b="1">
                <a:solidFill>
                  <a:schemeClr val="tx1">
                    <a:lumMod val="75000"/>
                    <a:lumOff val="25000"/>
                  </a:schemeClr>
                </a:solidFill>
                <a:latin typeface="Century Gothic"/>
                <a:cs typeface="Calibri"/>
              </a:rPr>
              <a:t>Cross-</a:t>
            </a:r>
            <a:r>
              <a:rPr lang="de-DE" sz="2000" b="1" err="1">
                <a:solidFill>
                  <a:schemeClr val="tx1">
                    <a:lumMod val="75000"/>
                    <a:lumOff val="25000"/>
                  </a:schemeClr>
                </a:solidFill>
                <a:latin typeface="Century Gothic"/>
                <a:cs typeface="Calibri"/>
              </a:rPr>
              <a:t>validating</a:t>
            </a:r>
            <a:r>
              <a:rPr lang="de-DE" sz="2000" b="1">
                <a:solidFill>
                  <a:schemeClr val="tx1">
                    <a:lumMod val="75000"/>
                    <a:lumOff val="25000"/>
                  </a:schemeClr>
                </a:solidFill>
                <a:latin typeface="Century Gothic"/>
                <a:cs typeface="Calibri"/>
              </a:rPr>
              <a:t> </a:t>
            </a:r>
            <a:r>
              <a:rPr lang="de-DE" sz="2000" b="1" err="1">
                <a:solidFill>
                  <a:schemeClr val="tx1">
                    <a:lumMod val="75000"/>
                    <a:lumOff val="25000"/>
                  </a:schemeClr>
                </a:solidFill>
                <a:latin typeface="Century Gothic"/>
                <a:cs typeface="Calibri"/>
              </a:rPr>
              <a:t>satellite</a:t>
            </a:r>
            <a:r>
              <a:rPr lang="de-DE" sz="2000" b="1">
                <a:solidFill>
                  <a:schemeClr val="tx1">
                    <a:lumMod val="75000"/>
                    <a:lumOff val="25000"/>
                  </a:schemeClr>
                </a:solidFill>
                <a:latin typeface="Century Gothic"/>
                <a:cs typeface="Calibri"/>
              </a:rPr>
              <a:t> </a:t>
            </a:r>
            <a:r>
              <a:rPr lang="de-DE" sz="2000" b="1" err="1">
                <a:solidFill>
                  <a:schemeClr val="tx1">
                    <a:lumMod val="75000"/>
                    <a:lumOff val="25000"/>
                  </a:schemeClr>
                </a:solidFill>
                <a:latin typeface="Century Gothic"/>
                <a:cs typeface="Calibri"/>
              </a:rPr>
              <a:t>imagery</a:t>
            </a:r>
            <a:r>
              <a:rPr lang="de-DE" sz="2000">
                <a:solidFill>
                  <a:schemeClr val="tx1">
                    <a:lumMod val="75000"/>
                    <a:lumOff val="25000"/>
                  </a:schemeClr>
                </a:solidFill>
                <a:latin typeface="Century Gothic"/>
                <a:cs typeface="Calibri"/>
              </a:rPr>
              <a:t> </a:t>
            </a:r>
            <a:r>
              <a:rPr lang="de-DE" sz="2000" err="1">
                <a:solidFill>
                  <a:schemeClr val="tx1">
                    <a:lumMod val="75000"/>
                    <a:lumOff val="25000"/>
                  </a:schemeClr>
                </a:solidFill>
                <a:latin typeface="Century Gothic"/>
                <a:cs typeface="Calibri"/>
              </a:rPr>
              <a:t>with</a:t>
            </a:r>
            <a:r>
              <a:rPr lang="de-DE" sz="2000">
                <a:solidFill>
                  <a:schemeClr val="tx1">
                    <a:lumMod val="75000"/>
                    <a:lumOff val="25000"/>
                  </a:schemeClr>
                </a:solidFill>
                <a:latin typeface="Century Gothic"/>
                <a:cs typeface="Calibri"/>
              </a:rPr>
              <a:t> </a:t>
            </a:r>
            <a:r>
              <a:rPr lang="de-DE" sz="2000" err="1">
                <a:solidFill>
                  <a:schemeClr val="tx1">
                    <a:lumMod val="75000"/>
                    <a:lumOff val="25000"/>
                  </a:schemeClr>
                </a:solidFill>
                <a:latin typeface="Century Gothic"/>
                <a:cs typeface="Calibri"/>
              </a:rPr>
              <a:t>diatom</a:t>
            </a:r>
            <a:r>
              <a:rPr lang="de-DE" sz="2000">
                <a:solidFill>
                  <a:schemeClr val="tx1">
                    <a:lumMod val="75000"/>
                    <a:lumOff val="25000"/>
                  </a:schemeClr>
                </a:solidFill>
                <a:latin typeface="Century Gothic"/>
                <a:cs typeface="Calibri"/>
              </a:rPr>
              <a:t> </a:t>
            </a:r>
            <a:r>
              <a:rPr lang="de-DE" sz="2000" err="1">
                <a:solidFill>
                  <a:schemeClr val="tx1">
                    <a:lumMod val="75000"/>
                    <a:lumOff val="25000"/>
                  </a:schemeClr>
                </a:solidFill>
                <a:latin typeface="Century Gothic"/>
                <a:cs typeface="Calibri"/>
              </a:rPr>
              <a:t>distinction</a:t>
            </a:r>
            <a:r>
              <a:rPr lang="de-DE" sz="2000">
                <a:solidFill>
                  <a:schemeClr val="tx1">
                    <a:lumMod val="75000"/>
                    <a:lumOff val="25000"/>
                  </a:schemeClr>
                </a:solidFill>
                <a:latin typeface="Century Gothic"/>
                <a:cs typeface="Calibri"/>
              </a:rPr>
              <a:t> and </a:t>
            </a:r>
            <a:r>
              <a:rPr lang="de-DE" sz="2000" i="1">
                <a:solidFill>
                  <a:schemeClr val="tx1">
                    <a:lumMod val="75000"/>
                    <a:lumOff val="25000"/>
                  </a:schemeClr>
                </a:solidFill>
                <a:latin typeface="Century Gothic"/>
                <a:cs typeface="Calibri"/>
              </a:rPr>
              <a:t>in-situ</a:t>
            </a:r>
            <a:r>
              <a:rPr lang="de-DE" sz="2000">
                <a:solidFill>
                  <a:schemeClr val="tx1">
                    <a:lumMod val="75000"/>
                    <a:lumOff val="25000"/>
                  </a:schemeClr>
                </a:solidFill>
                <a:latin typeface="Century Gothic"/>
                <a:cs typeface="Calibri"/>
              </a:rPr>
              <a:t> </a:t>
            </a:r>
            <a:r>
              <a:rPr lang="de-DE" sz="2000" err="1">
                <a:solidFill>
                  <a:schemeClr val="tx1">
                    <a:lumMod val="75000"/>
                    <a:lumOff val="25000"/>
                  </a:schemeClr>
                </a:solidFill>
                <a:latin typeface="Century Gothic"/>
                <a:cs typeface="Calibri"/>
              </a:rPr>
              <a:t>data</a:t>
            </a:r>
            <a:r>
              <a:rPr lang="de-DE" sz="2000">
                <a:solidFill>
                  <a:schemeClr val="tx1">
                    <a:lumMod val="75000"/>
                    <a:lumOff val="25000"/>
                  </a:schemeClr>
                </a:solidFill>
                <a:latin typeface="Century Gothic"/>
                <a:cs typeface="Calibri"/>
              </a:rPr>
              <a:t> </a:t>
            </a:r>
          </a:p>
          <a:p>
            <a:pPr marL="285750" indent="-285750">
              <a:spcAft>
                <a:spcPts val="600"/>
              </a:spcAft>
              <a:buFont typeface="Webdings,Sans-Serif"/>
              <a:buChar char="4"/>
            </a:pPr>
            <a:endParaRPr lang="de-DE" sz="2000">
              <a:solidFill>
                <a:schemeClr val="tx1">
                  <a:lumMod val="75000"/>
                  <a:lumOff val="25000"/>
                </a:schemeClr>
              </a:solidFill>
              <a:latin typeface="Century Gothic"/>
              <a:ea typeface="+mn-lt"/>
              <a:cs typeface="+mn-lt"/>
            </a:endParaRPr>
          </a:p>
        </p:txBody>
      </p:sp>
      <p:pic>
        <p:nvPicPr>
          <p:cNvPr id="29" name="Grafik 12" descr="Petrischale mit einfarbiger Füllung">
            <a:extLst>
              <a:ext uri="{FF2B5EF4-FFF2-40B4-BE49-F238E27FC236}">
                <a16:creationId xmlns:a16="http://schemas.microsoft.com/office/drawing/2014/main" id="{D8D463D3-34B0-7072-990A-C9C94D1818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40000">
            <a:off x="4726800" y="2415217"/>
            <a:ext cx="2008238" cy="2032819"/>
          </a:xfrm>
          <a:prstGeom prst="rect">
            <a:avLst/>
          </a:prstGeom>
        </p:spPr>
      </p:pic>
      <p:grpSp>
        <p:nvGrpSpPr>
          <p:cNvPr id="51" name="Group 50">
            <a:extLst>
              <a:ext uri="{FF2B5EF4-FFF2-40B4-BE49-F238E27FC236}">
                <a16:creationId xmlns:a16="http://schemas.microsoft.com/office/drawing/2014/main" id="{BCE400F4-A945-9C4F-24E6-1270807AF580}"/>
              </a:ext>
            </a:extLst>
          </p:cNvPr>
          <p:cNvGrpSpPr/>
          <p:nvPr/>
        </p:nvGrpSpPr>
        <p:grpSpPr>
          <a:xfrm>
            <a:off x="-417833" y="1053527"/>
            <a:ext cx="12296852" cy="1319733"/>
            <a:chOff x="494731" y="1519167"/>
            <a:chExt cx="10725625" cy="1288926"/>
          </a:xfrm>
        </p:grpSpPr>
        <p:sp>
          <p:nvSpPr>
            <p:cNvPr id="46" name="TextBox 45">
              <a:extLst>
                <a:ext uri="{FF2B5EF4-FFF2-40B4-BE49-F238E27FC236}">
                  <a16:creationId xmlns:a16="http://schemas.microsoft.com/office/drawing/2014/main" id="{9B0B4FFF-FD4E-8A51-CFC8-8DD6C26937A7}"/>
                </a:ext>
              </a:extLst>
            </p:cNvPr>
            <p:cNvSpPr txBox="1"/>
            <p:nvPr/>
          </p:nvSpPr>
          <p:spPr>
            <a:xfrm>
              <a:off x="494731" y="1519167"/>
              <a:ext cx="4309375" cy="39077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cs typeface="Calibri"/>
                </a:rPr>
                <a:t>Data Acquisition</a:t>
              </a:r>
              <a:endParaRPr lang="en-US" sz="2000" dirty="0">
                <a:solidFill>
                  <a:schemeClr val="tx1">
                    <a:lumMod val="75000"/>
                    <a:lumOff val="25000"/>
                  </a:schemeClr>
                </a:solidFill>
                <a:cs typeface="Calibri"/>
              </a:endParaRPr>
            </a:p>
          </p:txBody>
        </p:sp>
        <p:sp>
          <p:nvSpPr>
            <p:cNvPr id="47" name="TextBox 46">
              <a:extLst>
                <a:ext uri="{FF2B5EF4-FFF2-40B4-BE49-F238E27FC236}">
                  <a16:creationId xmlns:a16="http://schemas.microsoft.com/office/drawing/2014/main" id="{ADA168F4-8E49-7F98-7DDA-36BE4FD30CA2}"/>
                </a:ext>
              </a:extLst>
            </p:cNvPr>
            <p:cNvSpPr txBox="1"/>
            <p:nvPr/>
          </p:nvSpPr>
          <p:spPr>
            <a:xfrm>
              <a:off x="5432281" y="2417323"/>
              <a:ext cx="2250559" cy="39077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cs typeface="Calibri"/>
                </a:rPr>
                <a:t>Data Processing</a:t>
              </a:r>
              <a:endParaRPr lang="en-US" dirty="0">
                <a:solidFill>
                  <a:schemeClr val="tx1">
                    <a:lumMod val="75000"/>
                    <a:lumOff val="25000"/>
                  </a:schemeClr>
                </a:solidFill>
                <a:cs typeface="Calibri"/>
              </a:endParaRPr>
            </a:p>
          </p:txBody>
        </p:sp>
        <p:sp>
          <p:nvSpPr>
            <p:cNvPr id="48" name="TextBox 47">
              <a:extLst>
                <a:ext uri="{FF2B5EF4-FFF2-40B4-BE49-F238E27FC236}">
                  <a16:creationId xmlns:a16="http://schemas.microsoft.com/office/drawing/2014/main" id="{7476D631-2B86-4B21-36EC-DC416BCAC7C9}"/>
                </a:ext>
              </a:extLst>
            </p:cNvPr>
            <p:cNvSpPr txBox="1"/>
            <p:nvPr/>
          </p:nvSpPr>
          <p:spPr>
            <a:xfrm>
              <a:off x="9300587" y="1519461"/>
              <a:ext cx="1919769" cy="39077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1" dirty="0">
                  <a:solidFill>
                    <a:schemeClr val="accent1">
                      <a:lumMod val="50000"/>
                    </a:schemeClr>
                  </a:solidFill>
                  <a:latin typeface="Century Gothic"/>
                  <a:cs typeface="Calibri"/>
                </a:rPr>
                <a:t>Data Analysis</a:t>
              </a:r>
              <a:endParaRPr lang="en-US" b="1" i="1" dirty="0">
                <a:solidFill>
                  <a:schemeClr val="accent1">
                    <a:lumMod val="50000"/>
                  </a:schemeClr>
                </a:solidFill>
                <a:cs typeface="Calibri"/>
              </a:endParaRPr>
            </a:p>
          </p:txBody>
        </p:sp>
        <p:cxnSp>
          <p:nvCxnSpPr>
            <p:cNvPr id="49" name="Connector: Elbow 48">
              <a:extLst>
                <a:ext uri="{FF2B5EF4-FFF2-40B4-BE49-F238E27FC236}">
                  <a16:creationId xmlns:a16="http://schemas.microsoft.com/office/drawing/2014/main" id="{B58025C2-6697-77A1-4026-71D0706181F8}"/>
                </a:ext>
              </a:extLst>
            </p:cNvPr>
            <p:cNvCxnSpPr/>
            <p:nvPr/>
          </p:nvCxnSpPr>
          <p:spPr>
            <a:xfrm>
              <a:off x="3689215" y="1715851"/>
              <a:ext cx="1800446" cy="902587"/>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50" name="Connector: Elbow 49">
              <a:extLst>
                <a:ext uri="{FF2B5EF4-FFF2-40B4-BE49-F238E27FC236}">
                  <a16:creationId xmlns:a16="http://schemas.microsoft.com/office/drawing/2014/main" id="{EBD56BD9-1BD3-52AF-A868-B622431B73E5}"/>
                </a:ext>
              </a:extLst>
            </p:cNvPr>
            <p:cNvCxnSpPr>
              <a:cxnSpLocks/>
            </p:cNvCxnSpPr>
            <p:nvPr/>
          </p:nvCxnSpPr>
          <p:spPr>
            <a:xfrm flipV="1">
              <a:off x="7601094" y="1712311"/>
              <a:ext cx="1812257" cy="904949"/>
            </a:xfrm>
            <a:prstGeom prst="bentConnector3">
              <a:avLst/>
            </a:prstGeom>
            <a:ln>
              <a:tailEnd type="triangle"/>
            </a:ln>
          </p:spPr>
          <p:style>
            <a:lnRef idx="3">
              <a:schemeClr val="dk1"/>
            </a:lnRef>
            <a:fillRef idx="0">
              <a:schemeClr val="dk1"/>
            </a:fillRef>
            <a:effectRef idx="2">
              <a:schemeClr val="dk1"/>
            </a:effectRef>
            <a:fontRef idx="minor">
              <a:schemeClr val="tx1"/>
            </a:fontRef>
          </p:style>
        </p:cxnSp>
      </p:grpSp>
      <p:sp>
        <p:nvSpPr>
          <p:cNvPr id="53" name="Rectangle 52">
            <a:extLst>
              <a:ext uri="{FF2B5EF4-FFF2-40B4-BE49-F238E27FC236}">
                <a16:creationId xmlns:a16="http://schemas.microsoft.com/office/drawing/2014/main" id="{CDE32313-3A58-C605-0EF6-5C4243A49012}"/>
              </a:ext>
            </a:extLst>
          </p:cNvPr>
          <p:cNvSpPr/>
          <p:nvPr/>
        </p:nvSpPr>
        <p:spPr>
          <a:xfrm>
            <a:off x="9860807" y="987957"/>
            <a:ext cx="1913435" cy="505775"/>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Title 1">
            <a:extLst>
              <a:ext uri="{FF2B5EF4-FFF2-40B4-BE49-F238E27FC236}">
                <a16:creationId xmlns:a16="http://schemas.microsoft.com/office/drawing/2014/main" id="{B03967E2-33A3-45B4-8F0D-4D04D74AD16B}"/>
              </a:ext>
            </a:extLst>
          </p:cNvPr>
          <p:cNvSpPr txBox="1">
            <a:spLocks/>
          </p:cNvSpPr>
          <p:nvPr/>
        </p:nvSpPr>
        <p:spPr>
          <a:xfrm>
            <a:off x="266700" y="217365"/>
            <a:ext cx="11509509" cy="79291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METHODOLOGY</a:t>
            </a:r>
            <a:endParaRPr lang="en-US" sz="4000" dirty="0">
              <a:cs typeface="Calibri Light" panose="020F0302020204030204"/>
            </a:endParaRPr>
          </a:p>
        </p:txBody>
      </p:sp>
    </p:spTree>
    <p:extLst>
      <p:ext uri="{BB962C8B-B14F-4D97-AF65-F5344CB8AC3E}">
        <p14:creationId xmlns:p14="http://schemas.microsoft.com/office/powerpoint/2010/main" val="36078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a:t>
            </a:r>
          </a:p>
        </p:txBody>
      </p:sp>
      <p:pic>
        <p:nvPicPr>
          <p:cNvPr id="2" name="Picture 1" descr="Map&#10;&#10;Description automatically generated">
            <a:extLst>
              <a:ext uri="{FF2B5EF4-FFF2-40B4-BE49-F238E27FC236}">
                <a16:creationId xmlns:a16="http://schemas.microsoft.com/office/drawing/2014/main" id="{F6FFBC87-F579-A267-75C5-1CB7ADA5AD67}"/>
              </a:ext>
            </a:extLst>
          </p:cNvPr>
          <p:cNvPicPr>
            <a:picLocks noChangeAspect="1"/>
          </p:cNvPicPr>
          <p:nvPr/>
        </p:nvPicPr>
        <p:blipFill>
          <a:blip r:embed="rId3"/>
          <a:stretch>
            <a:fillRect/>
          </a:stretch>
        </p:blipFill>
        <p:spPr>
          <a:xfrm>
            <a:off x="2246223" y="3395255"/>
            <a:ext cx="1647045" cy="91443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Map&#10;&#10;Description automatically generated">
            <a:extLst>
              <a:ext uri="{FF2B5EF4-FFF2-40B4-BE49-F238E27FC236}">
                <a16:creationId xmlns:a16="http://schemas.microsoft.com/office/drawing/2014/main" id="{43AC096F-49C5-D971-07E0-B99F3C9C5197}"/>
              </a:ext>
            </a:extLst>
          </p:cNvPr>
          <p:cNvPicPr>
            <a:picLocks noChangeAspect="1"/>
          </p:cNvPicPr>
          <p:nvPr/>
        </p:nvPicPr>
        <p:blipFill>
          <a:blip r:embed="rId4"/>
          <a:stretch>
            <a:fillRect/>
          </a:stretch>
        </p:blipFill>
        <p:spPr>
          <a:xfrm>
            <a:off x="4034048" y="2339391"/>
            <a:ext cx="1646447" cy="914130"/>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Map&#10;&#10;Description automatically generated">
            <a:extLst>
              <a:ext uri="{FF2B5EF4-FFF2-40B4-BE49-F238E27FC236}">
                <a16:creationId xmlns:a16="http://schemas.microsoft.com/office/drawing/2014/main" id="{0ABAB6B4-C490-B01E-55B3-C62FC07D4D3C}"/>
              </a:ext>
            </a:extLst>
          </p:cNvPr>
          <p:cNvPicPr>
            <a:picLocks noChangeAspect="1"/>
          </p:cNvPicPr>
          <p:nvPr/>
        </p:nvPicPr>
        <p:blipFill>
          <a:blip r:embed="rId5"/>
          <a:stretch>
            <a:fillRect/>
          </a:stretch>
        </p:blipFill>
        <p:spPr>
          <a:xfrm>
            <a:off x="5806177" y="3395407"/>
            <a:ext cx="1644289" cy="914970"/>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Map&#10;&#10;Description automatically generated">
            <a:extLst>
              <a:ext uri="{FF2B5EF4-FFF2-40B4-BE49-F238E27FC236}">
                <a16:creationId xmlns:a16="http://schemas.microsoft.com/office/drawing/2014/main" id="{28F3242D-9616-B4AF-876D-843920F0A835}"/>
              </a:ext>
            </a:extLst>
          </p:cNvPr>
          <p:cNvPicPr>
            <a:picLocks noChangeAspect="1"/>
          </p:cNvPicPr>
          <p:nvPr/>
        </p:nvPicPr>
        <p:blipFill>
          <a:blip r:embed="rId6"/>
          <a:stretch>
            <a:fillRect/>
          </a:stretch>
        </p:blipFill>
        <p:spPr>
          <a:xfrm>
            <a:off x="7578785" y="3395406"/>
            <a:ext cx="1647525" cy="914970"/>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Map&#10;&#10;Description automatically generated">
            <a:extLst>
              <a:ext uri="{FF2B5EF4-FFF2-40B4-BE49-F238E27FC236}">
                <a16:creationId xmlns:a16="http://schemas.microsoft.com/office/drawing/2014/main" id="{7A6537CB-6761-E499-C419-758A0FF633D7}"/>
              </a:ext>
            </a:extLst>
          </p:cNvPr>
          <p:cNvPicPr>
            <a:picLocks noChangeAspect="1"/>
          </p:cNvPicPr>
          <p:nvPr/>
        </p:nvPicPr>
        <p:blipFill>
          <a:blip r:embed="rId7"/>
          <a:stretch>
            <a:fillRect/>
          </a:stretch>
        </p:blipFill>
        <p:spPr>
          <a:xfrm>
            <a:off x="2264542" y="2339239"/>
            <a:ext cx="1646327" cy="914916"/>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Map&#10;&#10;Description automatically generated">
            <a:extLst>
              <a:ext uri="{FF2B5EF4-FFF2-40B4-BE49-F238E27FC236}">
                <a16:creationId xmlns:a16="http://schemas.microsoft.com/office/drawing/2014/main" id="{8C67E142-B636-21CD-B249-47A0052BE631}"/>
              </a:ext>
            </a:extLst>
          </p:cNvPr>
          <p:cNvPicPr>
            <a:picLocks noChangeAspect="1"/>
          </p:cNvPicPr>
          <p:nvPr/>
        </p:nvPicPr>
        <p:blipFill>
          <a:blip r:embed="rId8"/>
          <a:stretch>
            <a:fillRect/>
          </a:stretch>
        </p:blipFill>
        <p:spPr>
          <a:xfrm>
            <a:off x="4034048" y="3395408"/>
            <a:ext cx="1643931" cy="915928"/>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Map&#10;&#10;Description automatically generated">
            <a:extLst>
              <a:ext uri="{FF2B5EF4-FFF2-40B4-BE49-F238E27FC236}">
                <a16:creationId xmlns:a16="http://schemas.microsoft.com/office/drawing/2014/main" id="{2B1A4B94-B17E-AEC0-9D64-C23968B933B4}"/>
              </a:ext>
            </a:extLst>
          </p:cNvPr>
          <p:cNvPicPr>
            <a:picLocks noChangeAspect="1"/>
          </p:cNvPicPr>
          <p:nvPr/>
        </p:nvPicPr>
        <p:blipFill>
          <a:blip r:embed="rId9"/>
          <a:stretch>
            <a:fillRect/>
          </a:stretch>
        </p:blipFill>
        <p:spPr>
          <a:xfrm>
            <a:off x="5806177" y="2339837"/>
            <a:ext cx="1646447" cy="913839"/>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Map&#10;&#10;Description automatically generated">
            <a:extLst>
              <a:ext uri="{FF2B5EF4-FFF2-40B4-BE49-F238E27FC236}">
                <a16:creationId xmlns:a16="http://schemas.microsoft.com/office/drawing/2014/main" id="{23A3AEE0-8816-B000-663C-3545FCE27E4C}"/>
              </a:ext>
            </a:extLst>
          </p:cNvPr>
          <p:cNvPicPr>
            <a:picLocks noChangeAspect="1"/>
          </p:cNvPicPr>
          <p:nvPr/>
        </p:nvPicPr>
        <p:blipFill>
          <a:blip r:embed="rId10"/>
          <a:stretch>
            <a:fillRect/>
          </a:stretch>
        </p:blipFill>
        <p:spPr>
          <a:xfrm>
            <a:off x="7578546" y="2339598"/>
            <a:ext cx="1645729" cy="914558"/>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icture containing piece&#10;&#10;Description automatically generated">
            <a:extLst>
              <a:ext uri="{FF2B5EF4-FFF2-40B4-BE49-F238E27FC236}">
                <a16:creationId xmlns:a16="http://schemas.microsoft.com/office/drawing/2014/main" id="{47129249-D21F-8943-DE06-A1F5A1C5CCC7}"/>
              </a:ext>
            </a:extLst>
          </p:cNvPr>
          <p:cNvPicPr>
            <a:picLocks noChangeAspect="1"/>
          </p:cNvPicPr>
          <p:nvPr/>
        </p:nvPicPr>
        <p:blipFill>
          <a:blip r:embed="rId11"/>
          <a:stretch>
            <a:fillRect/>
          </a:stretch>
        </p:blipFill>
        <p:spPr>
          <a:xfrm>
            <a:off x="2260600" y="1281457"/>
            <a:ext cx="1648243" cy="91293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Map&#10;&#10;Description automatically generated">
            <a:extLst>
              <a:ext uri="{FF2B5EF4-FFF2-40B4-BE49-F238E27FC236}">
                <a16:creationId xmlns:a16="http://schemas.microsoft.com/office/drawing/2014/main" id="{E48B5AA4-CAF2-89BB-D450-0EDA5458FC38}"/>
              </a:ext>
            </a:extLst>
          </p:cNvPr>
          <p:cNvPicPr>
            <a:picLocks noChangeAspect="1"/>
          </p:cNvPicPr>
          <p:nvPr/>
        </p:nvPicPr>
        <p:blipFill>
          <a:blip r:embed="rId12"/>
          <a:stretch>
            <a:fillRect/>
          </a:stretch>
        </p:blipFill>
        <p:spPr>
          <a:xfrm>
            <a:off x="4033329" y="1281217"/>
            <a:ext cx="1647045" cy="90957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4F2A9CBC-B03D-5F4A-7181-DE324AFF7E15}"/>
              </a:ext>
            </a:extLst>
          </p:cNvPr>
          <p:cNvPicPr>
            <a:picLocks noChangeAspect="1"/>
          </p:cNvPicPr>
          <p:nvPr/>
        </p:nvPicPr>
        <p:blipFill>
          <a:blip r:embed="rId13"/>
          <a:stretch>
            <a:fillRect/>
          </a:stretch>
        </p:blipFill>
        <p:spPr>
          <a:xfrm>
            <a:off x="5806058" y="1281217"/>
            <a:ext cx="1644769" cy="91053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map, text&#10;&#10;Description automatically generated">
            <a:extLst>
              <a:ext uri="{FF2B5EF4-FFF2-40B4-BE49-F238E27FC236}">
                <a16:creationId xmlns:a16="http://schemas.microsoft.com/office/drawing/2014/main" id="{84315B74-BFCD-4DD2-7CA3-ABF81CF8B62D}"/>
              </a:ext>
            </a:extLst>
          </p:cNvPr>
          <p:cNvPicPr>
            <a:picLocks noChangeAspect="1"/>
          </p:cNvPicPr>
          <p:nvPr/>
        </p:nvPicPr>
        <p:blipFill>
          <a:blip r:embed="rId14"/>
          <a:stretch>
            <a:fillRect/>
          </a:stretch>
        </p:blipFill>
        <p:spPr>
          <a:xfrm>
            <a:off x="7579864" y="1281815"/>
            <a:ext cx="1647286" cy="915570"/>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16">
            <a:extLst>
              <a:ext uri="{FF2B5EF4-FFF2-40B4-BE49-F238E27FC236}">
                <a16:creationId xmlns:a16="http://schemas.microsoft.com/office/drawing/2014/main" id="{EAD5D388-8F74-7AC3-A8DC-80B323CA7BF1}"/>
              </a:ext>
            </a:extLst>
          </p:cNvPr>
          <p:cNvSpPr txBox="1"/>
          <p:nvPr/>
        </p:nvSpPr>
        <p:spPr>
          <a:xfrm>
            <a:off x="9663591" y="1440711"/>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404040"/>
                </a:solidFill>
                <a:latin typeface="Century Gothic"/>
              </a:rPr>
              <a:t>aph443</a:t>
            </a:r>
            <a:endParaRPr lang="en-US" b="1" dirty="0"/>
          </a:p>
        </p:txBody>
      </p:sp>
      <p:sp>
        <p:nvSpPr>
          <p:cNvPr id="24" name="TextBox 17">
            <a:extLst>
              <a:ext uri="{FF2B5EF4-FFF2-40B4-BE49-F238E27FC236}">
                <a16:creationId xmlns:a16="http://schemas.microsoft.com/office/drawing/2014/main" id="{CCB3D6FA-0866-DCD7-6E40-92AE496A3D59}"/>
              </a:ext>
            </a:extLst>
          </p:cNvPr>
          <p:cNvSpPr txBox="1"/>
          <p:nvPr/>
        </p:nvSpPr>
        <p:spPr>
          <a:xfrm>
            <a:off x="9969871" y="182861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0 (Low)</a:t>
            </a:r>
            <a:endParaRPr lang="en-US" dirty="0"/>
          </a:p>
        </p:txBody>
      </p:sp>
      <p:sp>
        <p:nvSpPr>
          <p:cNvPr id="26" name="TextBox 18">
            <a:extLst>
              <a:ext uri="{FF2B5EF4-FFF2-40B4-BE49-F238E27FC236}">
                <a16:creationId xmlns:a16="http://schemas.microsoft.com/office/drawing/2014/main" id="{3A590F91-D6A2-2F7C-5DEB-80BF13E4064A}"/>
              </a:ext>
            </a:extLst>
          </p:cNvPr>
          <p:cNvSpPr txBox="1"/>
          <p:nvPr/>
        </p:nvSpPr>
        <p:spPr>
          <a:xfrm>
            <a:off x="9977933" y="4703780"/>
            <a:ext cx="126233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0.1 (High)</a:t>
            </a:r>
          </a:p>
        </p:txBody>
      </p:sp>
      <p:sp>
        <p:nvSpPr>
          <p:cNvPr id="27" name="TextBox 1">
            <a:extLst>
              <a:ext uri="{FF2B5EF4-FFF2-40B4-BE49-F238E27FC236}">
                <a16:creationId xmlns:a16="http://schemas.microsoft.com/office/drawing/2014/main" id="{E012570F-B136-B3C6-C108-D0D645F0CD25}"/>
              </a:ext>
            </a:extLst>
          </p:cNvPr>
          <p:cNvSpPr txBox="1"/>
          <p:nvPr/>
        </p:nvSpPr>
        <p:spPr>
          <a:xfrm>
            <a:off x="889239" y="4720805"/>
            <a:ext cx="137735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November</a:t>
            </a:r>
            <a:endParaRPr lang="en-US" dirty="0"/>
          </a:p>
        </p:txBody>
      </p:sp>
      <p:sp>
        <p:nvSpPr>
          <p:cNvPr id="28" name="TextBox 2">
            <a:extLst>
              <a:ext uri="{FF2B5EF4-FFF2-40B4-BE49-F238E27FC236}">
                <a16:creationId xmlns:a16="http://schemas.microsoft.com/office/drawing/2014/main" id="{04C58A98-7E13-DBD3-E7DB-4BF1DEE051C8}"/>
              </a:ext>
            </a:extLst>
          </p:cNvPr>
          <p:cNvSpPr txBox="1"/>
          <p:nvPr/>
        </p:nvSpPr>
        <p:spPr>
          <a:xfrm>
            <a:off x="1108494" y="3667664"/>
            <a:ext cx="114012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October</a:t>
            </a:r>
          </a:p>
        </p:txBody>
      </p:sp>
      <p:sp>
        <p:nvSpPr>
          <p:cNvPr id="30" name="TextBox 3">
            <a:extLst>
              <a:ext uri="{FF2B5EF4-FFF2-40B4-BE49-F238E27FC236}">
                <a16:creationId xmlns:a16="http://schemas.microsoft.com/office/drawing/2014/main" id="{7B99098B-6166-7334-ECC8-F90682955FC3}"/>
              </a:ext>
            </a:extLst>
          </p:cNvPr>
          <p:cNvSpPr txBox="1"/>
          <p:nvPr/>
        </p:nvSpPr>
        <p:spPr>
          <a:xfrm>
            <a:off x="835324" y="2610928"/>
            <a:ext cx="143126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September</a:t>
            </a:r>
            <a:endParaRPr lang="en-US" dirty="0"/>
          </a:p>
        </p:txBody>
      </p:sp>
      <p:sp>
        <p:nvSpPr>
          <p:cNvPr id="31" name="TextBox 4">
            <a:extLst>
              <a:ext uri="{FF2B5EF4-FFF2-40B4-BE49-F238E27FC236}">
                <a16:creationId xmlns:a16="http://schemas.microsoft.com/office/drawing/2014/main" id="{18595EC7-DA90-1A3A-FF68-C8083374BA01}"/>
              </a:ext>
            </a:extLst>
          </p:cNvPr>
          <p:cNvSpPr txBox="1"/>
          <p:nvPr/>
        </p:nvSpPr>
        <p:spPr>
          <a:xfrm>
            <a:off x="1279225" y="1552394"/>
            <a:ext cx="97838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August</a:t>
            </a:r>
            <a:endParaRPr lang="en-US" dirty="0"/>
          </a:p>
        </p:txBody>
      </p:sp>
      <p:sp>
        <p:nvSpPr>
          <p:cNvPr id="32" name="TextBox 5">
            <a:extLst>
              <a:ext uri="{FF2B5EF4-FFF2-40B4-BE49-F238E27FC236}">
                <a16:creationId xmlns:a16="http://schemas.microsoft.com/office/drawing/2014/main" id="{06C0F82F-5C77-A538-5EA7-EBDE08AB1657}"/>
              </a:ext>
            </a:extLst>
          </p:cNvPr>
          <p:cNvSpPr txBox="1"/>
          <p:nvPr/>
        </p:nvSpPr>
        <p:spPr>
          <a:xfrm>
            <a:off x="835323" y="5773947"/>
            <a:ext cx="140970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December</a:t>
            </a:r>
          </a:p>
        </p:txBody>
      </p:sp>
      <p:sp>
        <p:nvSpPr>
          <p:cNvPr id="34" name="TextBox 6">
            <a:extLst>
              <a:ext uri="{FF2B5EF4-FFF2-40B4-BE49-F238E27FC236}">
                <a16:creationId xmlns:a16="http://schemas.microsoft.com/office/drawing/2014/main" id="{7E12178A-5F57-F80C-5F33-F72308E98033}"/>
              </a:ext>
            </a:extLst>
          </p:cNvPr>
          <p:cNvSpPr txBox="1"/>
          <p:nvPr/>
        </p:nvSpPr>
        <p:spPr>
          <a:xfrm>
            <a:off x="2574984" y="91080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1</a:t>
            </a:r>
            <a:endParaRPr lang="en-US" dirty="0"/>
          </a:p>
        </p:txBody>
      </p:sp>
      <p:sp>
        <p:nvSpPr>
          <p:cNvPr id="35" name="TextBox 7">
            <a:extLst>
              <a:ext uri="{FF2B5EF4-FFF2-40B4-BE49-F238E27FC236}">
                <a16:creationId xmlns:a16="http://schemas.microsoft.com/office/drawing/2014/main" id="{B5B94AC4-53A5-DE9F-5F85-A03AC938AAA7}"/>
              </a:ext>
            </a:extLst>
          </p:cNvPr>
          <p:cNvSpPr txBox="1"/>
          <p:nvPr/>
        </p:nvSpPr>
        <p:spPr>
          <a:xfrm>
            <a:off x="7891011" y="910803"/>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4</a:t>
            </a:r>
            <a:endParaRPr lang="en-US" dirty="0"/>
          </a:p>
        </p:txBody>
      </p:sp>
      <p:sp>
        <p:nvSpPr>
          <p:cNvPr id="36" name="TextBox 8">
            <a:extLst>
              <a:ext uri="{FF2B5EF4-FFF2-40B4-BE49-F238E27FC236}">
                <a16:creationId xmlns:a16="http://schemas.microsoft.com/office/drawing/2014/main" id="{2EB444C3-6FF9-39E9-D477-A2D16AC20CA8}"/>
              </a:ext>
            </a:extLst>
          </p:cNvPr>
          <p:cNvSpPr txBox="1"/>
          <p:nvPr/>
        </p:nvSpPr>
        <p:spPr>
          <a:xfrm>
            <a:off x="6119003" y="91080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3</a:t>
            </a:r>
            <a:endParaRPr lang="en-US" dirty="0"/>
          </a:p>
        </p:txBody>
      </p:sp>
      <p:sp>
        <p:nvSpPr>
          <p:cNvPr id="37" name="TextBox 9">
            <a:extLst>
              <a:ext uri="{FF2B5EF4-FFF2-40B4-BE49-F238E27FC236}">
                <a16:creationId xmlns:a16="http://schemas.microsoft.com/office/drawing/2014/main" id="{CBB27431-B245-FB22-468C-B6265AA71F62}"/>
              </a:ext>
            </a:extLst>
          </p:cNvPr>
          <p:cNvSpPr txBox="1"/>
          <p:nvPr/>
        </p:nvSpPr>
        <p:spPr>
          <a:xfrm>
            <a:off x="4346992" y="910803"/>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2</a:t>
            </a:r>
            <a:endParaRPr lang="en-US" dirty="0"/>
          </a:p>
        </p:txBody>
      </p:sp>
      <p:sp>
        <p:nvSpPr>
          <p:cNvPr id="38" name="TextBox 1">
            <a:extLst>
              <a:ext uri="{FF2B5EF4-FFF2-40B4-BE49-F238E27FC236}">
                <a16:creationId xmlns:a16="http://schemas.microsoft.com/office/drawing/2014/main" id="{5914F08D-FC9F-F3CD-4E0B-BC4AB7F2565B}"/>
              </a:ext>
            </a:extLst>
          </p:cNvPr>
          <p:cNvSpPr txBox="1"/>
          <p:nvPr/>
        </p:nvSpPr>
        <p:spPr>
          <a:xfrm>
            <a:off x="2456322" y="71501"/>
            <a:ext cx="855623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404040"/>
                </a:solidFill>
                <a:latin typeface="Century Gothic"/>
                <a:cs typeface="Calibri"/>
              </a:rPr>
              <a:t>Weekly </a:t>
            </a:r>
            <a:r>
              <a:rPr lang="en-US" sz="2400" b="1" dirty="0">
                <a:solidFill>
                  <a:srgbClr val="404040"/>
                </a:solidFill>
                <a:latin typeface="Century Gothic"/>
                <a:ea typeface="+mn-lt"/>
                <a:cs typeface="+mn-lt"/>
              </a:rPr>
              <a:t>Composite Absorption Due to Phytoplankton (aph443)</a:t>
            </a:r>
            <a:r>
              <a:rPr lang="en-US" sz="2400" b="1" dirty="0">
                <a:solidFill>
                  <a:srgbClr val="404040"/>
                </a:solidFill>
                <a:latin typeface="Century Gothic"/>
                <a:cs typeface="Calibri"/>
              </a:rPr>
              <a:t> (August – December 2016)</a:t>
            </a:r>
            <a:endParaRPr lang="en-US" sz="2400" dirty="0">
              <a:cs typeface="Calibri" panose="020F0502020204030204"/>
            </a:endParaRPr>
          </a:p>
        </p:txBody>
      </p:sp>
      <p:pic>
        <p:nvPicPr>
          <p:cNvPr id="6" name="Picture 15" descr="A picture containing bar chart&#10;&#10;Description automatically generated">
            <a:extLst>
              <a:ext uri="{FF2B5EF4-FFF2-40B4-BE49-F238E27FC236}">
                <a16:creationId xmlns:a16="http://schemas.microsoft.com/office/drawing/2014/main" id="{EC5F579F-BC53-18C2-49C2-52BD4203F7D2}"/>
              </a:ext>
            </a:extLst>
          </p:cNvPr>
          <p:cNvPicPr>
            <a:picLocks noChangeAspect="1"/>
          </p:cNvPicPr>
          <p:nvPr/>
        </p:nvPicPr>
        <p:blipFill rotWithShape="1">
          <a:blip r:embed="rId15"/>
          <a:srcRect l="6867" t="9030" r="61373" b="2741"/>
          <a:stretch/>
        </p:blipFill>
        <p:spPr>
          <a:xfrm rot="10800000">
            <a:off x="9794500" y="1918432"/>
            <a:ext cx="181830" cy="3080387"/>
          </a:xfrm>
          <a:prstGeom prst="rect">
            <a:avLst/>
          </a:prstGeom>
          <a:solidFill>
            <a:srgbClr val="FFFFFF">
              <a:shade val="85000"/>
            </a:srgbClr>
          </a:solidFill>
          <a:ln w="635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60D19617-A597-D4C5-2F21-5D493319F329}"/>
              </a:ext>
            </a:extLst>
          </p:cNvPr>
          <p:cNvSpPr txBox="1"/>
          <p:nvPr/>
        </p:nvSpPr>
        <p:spPr>
          <a:xfrm>
            <a:off x="9789078" y="5269491"/>
            <a:ext cx="185461" cy="185460"/>
          </a:xfrm>
          <a:prstGeom prst="rect">
            <a:avLst/>
          </a:prstGeom>
          <a:noFill/>
          <a:ln w="12700">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8" name="TextBox 17">
            <a:extLst>
              <a:ext uri="{FF2B5EF4-FFF2-40B4-BE49-F238E27FC236}">
                <a16:creationId xmlns:a16="http://schemas.microsoft.com/office/drawing/2014/main" id="{008BD377-BCA9-BBD1-176E-7CF25E2A7310}"/>
              </a:ext>
            </a:extLst>
          </p:cNvPr>
          <p:cNvSpPr txBox="1"/>
          <p:nvPr/>
        </p:nvSpPr>
        <p:spPr>
          <a:xfrm>
            <a:off x="9965838" y="5178994"/>
            <a:ext cx="209036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Cloud Coverage or No Data</a:t>
            </a:r>
            <a:endParaRPr lang="en-US" dirty="0"/>
          </a:p>
        </p:txBody>
      </p:sp>
      <p:pic>
        <p:nvPicPr>
          <p:cNvPr id="20" name="Picture 21" descr="Map&#10;&#10;Description automatically generated">
            <a:extLst>
              <a:ext uri="{FF2B5EF4-FFF2-40B4-BE49-F238E27FC236}">
                <a16:creationId xmlns:a16="http://schemas.microsoft.com/office/drawing/2014/main" id="{5579F726-2622-1B03-97E5-9351F8D74E8E}"/>
              </a:ext>
            </a:extLst>
          </p:cNvPr>
          <p:cNvPicPr>
            <a:picLocks noChangeAspect="1"/>
          </p:cNvPicPr>
          <p:nvPr/>
        </p:nvPicPr>
        <p:blipFill>
          <a:blip r:embed="rId16"/>
          <a:stretch>
            <a:fillRect/>
          </a:stretch>
        </p:blipFill>
        <p:spPr>
          <a:xfrm>
            <a:off x="7582908" y="4447894"/>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4" descr="Map&#10;&#10;Description automatically generated">
            <a:extLst>
              <a:ext uri="{FF2B5EF4-FFF2-40B4-BE49-F238E27FC236}">
                <a16:creationId xmlns:a16="http://schemas.microsoft.com/office/drawing/2014/main" id="{F00883B4-AE25-F0EC-49BA-EB9E8517C69A}"/>
              </a:ext>
            </a:extLst>
          </p:cNvPr>
          <p:cNvPicPr>
            <a:picLocks noChangeAspect="1"/>
          </p:cNvPicPr>
          <p:nvPr/>
        </p:nvPicPr>
        <p:blipFill>
          <a:blip r:embed="rId17"/>
          <a:stretch>
            <a:fillRect/>
          </a:stretch>
        </p:blipFill>
        <p:spPr>
          <a:xfrm>
            <a:off x="4030939" y="4447894"/>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38" descr="A picture containing tree, text, map, image&#10;&#10;Description automatically generated">
            <a:extLst>
              <a:ext uri="{FF2B5EF4-FFF2-40B4-BE49-F238E27FC236}">
                <a16:creationId xmlns:a16="http://schemas.microsoft.com/office/drawing/2014/main" id="{25118B98-24E4-9DC9-853E-499AF2E76786}"/>
              </a:ext>
            </a:extLst>
          </p:cNvPr>
          <p:cNvPicPr>
            <a:picLocks noChangeAspect="1"/>
          </p:cNvPicPr>
          <p:nvPr/>
        </p:nvPicPr>
        <p:blipFill>
          <a:blip r:embed="rId18"/>
          <a:stretch>
            <a:fillRect/>
          </a:stretch>
        </p:blipFill>
        <p:spPr>
          <a:xfrm>
            <a:off x="2244876" y="4448047"/>
            <a:ext cx="1646566" cy="91314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9" descr="Map&#10;&#10;Description automatically generated">
            <a:extLst>
              <a:ext uri="{FF2B5EF4-FFF2-40B4-BE49-F238E27FC236}">
                <a16:creationId xmlns:a16="http://schemas.microsoft.com/office/drawing/2014/main" id="{29383CA7-133E-AFFF-3491-DF5D790A7624}"/>
              </a:ext>
            </a:extLst>
          </p:cNvPr>
          <p:cNvPicPr>
            <a:picLocks noChangeAspect="1"/>
          </p:cNvPicPr>
          <p:nvPr/>
        </p:nvPicPr>
        <p:blipFill>
          <a:blip r:embed="rId19"/>
          <a:stretch>
            <a:fillRect/>
          </a:stretch>
        </p:blipFill>
        <p:spPr>
          <a:xfrm>
            <a:off x="7582908" y="5500180"/>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0" descr="A picture containing text, indoor&#10;&#10;Description automatically generated">
            <a:extLst>
              <a:ext uri="{FF2B5EF4-FFF2-40B4-BE49-F238E27FC236}">
                <a16:creationId xmlns:a16="http://schemas.microsoft.com/office/drawing/2014/main" id="{9E022CEB-6B70-72F2-CFE1-F8A1678B2593}"/>
              </a:ext>
            </a:extLst>
          </p:cNvPr>
          <p:cNvPicPr>
            <a:picLocks noChangeAspect="1"/>
          </p:cNvPicPr>
          <p:nvPr/>
        </p:nvPicPr>
        <p:blipFill>
          <a:blip r:embed="rId20"/>
          <a:stretch>
            <a:fillRect/>
          </a:stretch>
        </p:blipFill>
        <p:spPr>
          <a:xfrm>
            <a:off x="5804909" y="5500332"/>
            <a:ext cx="1646566" cy="91314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1">
            <a:extLst>
              <a:ext uri="{FF2B5EF4-FFF2-40B4-BE49-F238E27FC236}">
                <a16:creationId xmlns:a16="http://schemas.microsoft.com/office/drawing/2014/main" id="{F8E1DAA9-FD4A-0C42-0F4C-365307105944}"/>
              </a:ext>
            </a:extLst>
          </p:cNvPr>
          <p:cNvPicPr>
            <a:picLocks noChangeAspect="1"/>
          </p:cNvPicPr>
          <p:nvPr/>
        </p:nvPicPr>
        <p:blipFill>
          <a:blip r:embed="rId21"/>
          <a:stretch>
            <a:fillRect/>
          </a:stretch>
        </p:blipFill>
        <p:spPr>
          <a:xfrm>
            <a:off x="4030939" y="5500333"/>
            <a:ext cx="1646566" cy="91314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2" descr="Map&#10;&#10;Description automatically generated">
            <a:extLst>
              <a:ext uri="{FF2B5EF4-FFF2-40B4-BE49-F238E27FC236}">
                <a16:creationId xmlns:a16="http://schemas.microsoft.com/office/drawing/2014/main" id="{4DB8DF77-FCEE-6F1A-C75E-F52CB970C1A5}"/>
              </a:ext>
            </a:extLst>
          </p:cNvPr>
          <p:cNvPicPr>
            <a:picLocks noChangeAspect="1"/>
          </p:cNvPicPr>
          <p:nvPr/>
        </p:nvPicPr>
        <p:blipFill>
          <a:blip r:embed="rId22"/>
          <a:stretch>
            <a:fillRect/>
          </a:stretch>
        </p:blipFill>
        <p:spPr>
          <a:xfrm>
            <a:off x="2244875" y="5500180"/>
            <a:ext cx="1646566" cy="913450"/>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TextBox 17">
            <a:extLst>
              <a:ext uri="{FF2B5EF4-FFF2-40B4-BE49-F238E27FC236}">
                <a16:creationId xmlns:a16="http://schemas.microsoft.com/office/drawing/2014/main" id="{81F63C1F-3274-65D6-7D86-3BF829F3F47D}"/>
              </a:ext>
            </a:extLst>
          </p:cNvPr>
          <p:cNvSpPr txBox="1"/>
          <p:nvPr/>
        </p:nvSpPr>
        <p:spPr>
          <a:xfrm>
            <a:off x="6280823" y="4723408"/>
            <a:ext cx="69941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N/A</a:t>
            </a:r>
          </a:p>
        </p:txBody>
      </p:sp>
    </p:spTree>
    <p:extLst>
      <p:ext uri="{BB962C8B-B14F-4D97-AF65-F5344CB8AC3E}">
        <p14:creationId xmlns:p14="http://schemas.microsoft.com/office/powerpoint/2010/main" val="1370669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a:t>
            </a:r>
          </a:p>
        </p:txBody>
      </p:sp>
      <p:sp>
        <p:nvSpPr>
          <p:cNvPr id="23" name="TextBox 16">
            <a:extLst>
              <a:ext uri="{FF2B5EF4-FFF2-40B4-BE49-F238E27FC236}">
                <a16:creationId xmlns:a16="http://schemas.microsoft.com/office/drawing/2014/main" id="{EAD5D388-8F74-7AC3-A8DC-80B323CA7BF1}"/>
              </a:ext>
            </a:extLst>
          </p:cNvPr>
          <p:cNvSpPr txBox="1"/>
          <p:nvPr/>
        </p:nvSpPr>
        <p:spPr>
          <a:xfrm>
            <a:off x="9663591" y="1440711"/>
            <a:ext cx="743761" cy="3773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404040"/>
                </a:solidFill>
                <a:latin typeface="Century Gothic"/>
              </a:rPr>
              <a:t>nFLH</a:t>
            </a:r>
          </a:p>
        </p:txBody>
      </p:sp>
      <p:sp>
        <p:nvSpPr>
          <p:cNvPr id="24" name="TextBox 17">
            <a:extLst>
              <a:ext uri="{FF2B5EF4-FFF2-40B4-BE49-F238E27FC236}">
                <a16:creationId xmlns:a16="http://schemas.microsoft.com/office/drawing/2014/main" id="{CCB3D6FA-0866-DCD7-6E40-92AE496A3D59}"/>
              </a:ext>
            </a:extLst>
          </p:cNvPr>
          <p:cNvSpPr txBox="1"/>
          <p:nvPr/>
        </p:nvSpPr>
        <p:spPr>
          <a:xfrm>
            <a:off x="9969871" y="182861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0 (Low)</a:t>
            </a:r>
            <a:endParaRPr lang="en-US" dirty="0"/>
          </a:p>
        </p:txBody>
      </p:sp>
      <p:sp>
        <p:nvSpPr>
          <p:cNvPr id="26" name="TextBox 18">
            <a:extLst>
              <a:ext uri="{FF2B5EF4-FFF2-40B4-BE49-F238E27FC236}">
                <a16:creationId xmlns:a16="http://schemas.microsoft.com/office/drawing/2014/main" id="{3A590F91-D6A2-2F7C-5DEB-80BF13E4064A}"/>
              </a:ext>
            </a:extLst>
          </p:cNvPr>
          <p:cNvSpPr txBox="1"/>
          <p:nvPr/>
        </p:nvSpPr>
        <p:spPr>
          <a:xfrm>
            <a:off x="9977933" y="4710968"/>
            <a:ext cx="144205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0.06 (High)</a:t>
            </a:r>
          </a:p>
        </p:txBody>
      </p:sp>
      <p:sp>
        <p:nvSpPr>
          <p:cNvPr id="27" name="TextBox 1">
            <a:extLst>
              <a:ext uri="{FF2B5EF4-FFF2-40B4-BE49-F238E27FC236}">
                <a16:creationId xmlns:a16="http://schemas.microsoft.com/office/drawing/2014/main" id="{E012570F-B136-B3C6-C108-D0D645F0CD25}"/>
              </a:ext>
            </a:extLst>
          </p:cNvPr>
          <p:cNvSpPr txBox="1"/>
          <p:nvPr/>
        </p:nvSpPr>
        <p:spPr>
          <a:xfrm>
            <a:off x="889239" y="4720805"/>
            <a:ext cx="137735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November</a:t>
            </a:r>
            <a:endParaRPr lang="en-US" dirty="0"/>
          </a:p>
        </p:txBody>
      </p:sp>
      <p:sp>
        <p:nvSpPr>
          <p:cNvPr id="28" name="TextBox 2">
            <a:extLst>
              <a:ext uri="{FF2B5EF4-FFF2-40B4-BE49-F238E27FC236}">
                <a16:creationId xmlns:a16="http://schemas.microsoft.com/office/drawing/2014/main" id="{04C58A98-7E13-DBD3-E7DB-4BF1DEE051C8}"/>
              </a:ext>
            </a:extLst>
          </p:cNvPr>
          <p:cNvSpPr txBox="1"/>
          <p:nvPr/>
        </p:nvSpPr>
        <p:spPr>
          <a:xfrm>
            <a:off x="1108494" y="3667664"/>
            <a:ext cx="114012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October</a:t>
            </a:r>
          </a:p>
        </p:txBody>
      </p:sp>
      <p:sp>
        <p:nvSpPr>
          <p:cNvPr id="30" name="TextBox 3">
            <a:extLst>
              <a:ext uri="{FF2B5EF4-FFF2-40B4-BE49-F238E27FC236}">
                <a16:creationId xmlns:a16="http://schemas.microsoft.com/office/drawing/2014/main" id="{7B99098B-6166-7334-ECC8-F90682955FC3}"/>
              </a:ext>
            </a:extLst>
          </p:cNvPr>
          <p:cNvSpPr txBox="1"/>
          <p:nvPr/>
        </p:nvSpPr>
        <p:spPr>
          <a:xfrm>
            <a:off x="835324" y="2610928"/>
            <a:ext cx="143126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September</a:t>
            </a:r>
            <a:endParaRPr lang="en-US" dirty="0"/>
          </a:p>
        </p:txBody>
      </p:sp>
      <p:sp>
        <p:nvSpPr>
          <p:cNvPr id="31" name="TextBox 4">
            <a:extLst>
              <a:ext uri="{FF2B5EF4-FFF2-40B4-BE49-F238E27FC236}">
                <a16:creationId xmlns:a16="http://schemas.microsoft.com/office/drawing/2014/main" id="{18595EC7-DA90-1A3A-FF68-C8083374BA01}"/>
              </a:ext>
            </a:extLst>
          </p:cNvPr>
          <p:cNvSpPr txBox="1"/>
          <p:nvPr/>
        </p:nvSpPr>
        <p:spPr>
          <a:xfrm>
            <a:off x="1279225" y="1552394"/>
            <a:ext cx="97838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August</a:t>
            </a:r>
            <a:endParaRPr lang="en-US" dirty="0"/>
          </a:p>
        </p:txBody>
      </p:sp>
      <p:sp>
        <p:nvSpPr>
          <p:cNvPr id="32" name="TextBox 5">
            <a:extLst>
              <a:ext uri="{FF2B5EF4-FFF2-40B4-BE49-F238E27FC236}">
                <a16:creationId xmlns:a16="http://schemas.microsoft.com/office/drawing/2014/main" id="{06C0F82F-5C77-A538-5EA7-EBDE08AB1657}"/>
              </a:ext>
            </a:extLst>
          </p:cNvPr>
          <p:cNvSpPr txBox="1"/>
          <p:nvPr/>
        </p:nvSpPr>
        <p:spPr>
          <a:xfrm>
            <a:off x="835323" y="5773947"/>
            <a:ext cx="140970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December</a:t>
            </a:r>
          </a:p>
        </p:txBody>
      </p:sp>
      <p:sp>
        <p:nvSpPr>
          <p:cNvPr id="34" name="TextBox 6">
            <a:extLst>
              <a:ext uri="{FF2B5EF4-FFF2-40B4-BE49-F238E27FC236}">
                <a16:creationId xmlns:a16="http://schemas.microsoft.com/office/drawing/2014/main" id="{7E12178A-5F57-F80C-5F33-F72308E98033}"/>
              </a:ext>
            </a:extLst>
          </p:cNvPr>
          <p:cNvSpPr txBox="1"/>
          <p:nvPr/>
        </p:nvSpPr>
        <p:spPr>
          <a:xfrm>
            <a:off x="2574984" y="91080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1</a:t>
            </a:r>
            <a:endParaRPr lang="en-US" dirty="0"/>
          </a:p>
        </p:txBody>
      </p:sp>
      <p:sp>
        <p:nvSpPr>
          <p:cNvPr id="35" name="TextBox 7">
            <a:extLst>
              <a:ext uri="{FF2B5EF4-FFF2-40B4-BE49-F238E27FC236}">
                <a16:creationId xmlns:a16="http://schemas.microsoft.com/office/drawing/2014/main" id="{B5B94AC4-53A5-DE9F-5F85-A03AC938AAA7}"/>
              </a:ext>
            </a:extLst>
          </p:cNvPr>
          <p:cNvSpPr txBox="1"/>
          <p:nvPr/>
        </p:nvSpPr>
        <p:spPr>
          <a:xfrm>
            <a:off x="7891011" y="910803"/>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4</a:t>
            </a:r>
            <a:endParaRPr lang="en-US" dirty="0"/>
          </a:p>
        </p:txBody>
      </p:sp>
      <p:sp>
        <p:nvSpPr>
          <p:cNvPr id="36" name="TextBox 8">
            <a:extLst>
              <a:ext uri="{FF2B5EF4-FFF2-40B4-BE49-F238E27FC236}">
                <a16:creationId xmlns:a16="http://schemas.microsoft.com/office/drawing/2014/main" id="{2EB444C3-6FF9-39E9-D477-A2D16AC20CA8}"/>
              </a:ext>
            </a:extLst>
          </p:cNvPr>
          <p:cNvSpPr txBox="1"/>
          <p:nvPr/>
        </p:nvSpPr>
        <p:spPr>
          <a:xfrm>
            <a:off x="6119003" y="91080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3</a:t>
            </a:r>
            <a:endParaRPr lang="en-US" dirty="0"/>
          </a:p>
        </p:txBody>
      </p:sp>
      <p:sp>
        <p:nvSpPr>
          <p:cNvPr id="37" name="TextBox 9">
            <a:extLst>
              <a:ext uri="{FF2B5EF4-FFF2-40B4-BE49-F238E27FC236}">
                <a16:creationId xmlns:a16="http://schemas.microsoft.com/office/drawing/2014/main" id="{CBB27431-B245-FB22-468C-B6265AA71F62}"/>
              </a:ext>
            </a:extLst>
          </p:cNvPr>
          <p:cNvSpPr txBox="1"/>
          <p:nvPr/>
        </p:nvSpPr>
        <p:spPr>
          <a:xfrm>
            <a:off x="4346992" y="910803"/>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2</a:t>
            </a:r>
            <a:endParaRPr lang="en-US" dirty="0"/>
          </a:p>
        </p:txBody>
      </p:sp>
      <p:sp>
        <p:nvSpPr>
          <p:cNvPr id="38" name="TextBox 1">
            <a:extLst>
              <a:ext uri="{FF2B5EF4-FFF2-40B4-BE49-F238E27FC236}">
                <a16:creationId xmlns:a16="http://schemas.microsoft.com/office/drawing/2014/main" id="{5914F08D-FC9F-F3CD-4E0B-BC4AB7F2565B}"/>
              </a:ext>
            </a:extLst>
          </p:cNvPr>
          <p:cNvSpPr txBox="1"/>
          <p:nvPr/>
        </p:nvSpPr>
        <p:spPr>
          <a:xfrm>
            <a:off x="2456322" y="71501"/>
            <a:ext cx="855623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404040"/>
                </a:solidFill>
                <a:latin typeface="Century Gothic"/>
                <a:cs typeface="Calibri"/>
              </a:rPr>
              <a:t>Weekly </a:t>
            </a:r>
            <a:r>
              <a:rPr lang="en-US" sz="2400" b="1" dirty="0">
                <a:solidFill>
                  <a:srgbClr val="404040"/>
                </a:solidFill>
                <a:latin typeface="Century Gothic"/>
                <a:ea typeface="+mn-lt"/>
                <a:cs typeface="+mn-lt"/>
              </a:rPr>
              <a:t>Composite Normalized Fluorescent Line Height (nFLH)</a:t>
            </a:r>
            <a:r>
              <a:rPr lang="en-US" sz="2400" b="1" dirty="0">
                <a:solidFill>
                  <a:srgbClr val="404040"/>
                </a:solidFill>
                <a:latin typeface="Century Gothic"/>
                <a:cs typeface="Calibri"/>
              </a:rPr>
              <a:t> (August – December 2016)</a:t>
            </a:r>
            <a:endParaRPr lang="en-US" sz="2400" dirty="0">
              <a:cs typeface="Calibri" panose="020F0502020204030204"/>
            </a:endParaRPr>
          </a:p>
        </p:txBody>
      </p:sp>
      <p:sp>
        <p:nvSpPr>
          <p:cNvPr id="16" name="TextBox 15">
            <a:extLst>
              <a:ext uri="{FF2B5EF4-FFF2-40B4-BE49-F238E27FC236}">
                <a16:creationId xmlns:a16="http://schemas.microsoft.com/office/drawing/2014/main" id="{60D19617-A597-D4C5-2F21-5D493319F329}"/>
              </a:ext>
            </a:extLst>
          </p:cNvPr>
          <p:cNvSpPr txBox="1"/>
          <p:nvPr/>
        </p:nvSpPr>
        <p:spPr>
          <a:xfrm>
            <a:off x="9789078" y="5269491"/>
            <a:ext cx="185461" cy="185460"/>
          </a:xfrm>
          <a:prstGeom prst="rect">
            <a:avLst/>
          </a:prstGeom>
          <a:noFill/>
          <a:ln w="12700">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8" name="TextBox 17">
            <a:extLst>
              <a:ext uri="{FF2B5EF4-FFF2-40B4-BE49-F238E27FC236}">
                <a16:creationId xmlns:a16="http://schemas.microsoft.com/office/drawing/2014/main" id="{008BD377-BCA9-BBD1-176E-7CF25E2A7310}"/>
              </a:ext>
            </a:extLst>
          </p:cNvPr>
          <p:cNvSpPr txBox="1"/>
          <p:nvPr/>
        </p:nvSpPr>
        <p:spPr>
          <a:xfrm>
            <a:off x="9965838" y="5178994"/>
            <a:ext cx="209036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Cloud Coverage or No Data</a:t>
            </a:r>
            <a:endParaRPr lang="en-US" dirty="0"/>
          </a:p>
        </p:txBody>
      </p:sp>
      <p:sp>
        <p:nvSpPr>
          <p:cNvPr id="43" name="TextBox 17">
            <a:extLst>
              <a:ext uri="{FF2B5EF4-FFF2-40B4-BE49-F238E27FC236}">
                <a16:creationId xmlns:a16="http://schemas.microsoft.com/office/drawing/2014/main" id="{81F63C1F-3274-65D6-7D86-3BF829F3F47D}"/>
              </a:ext>
            </a:extLst>
          </p:cNvPr>
          <p:cNvSpPr txBox="1"/>
          <p:nvPr/>
        </p:nvSpPr>
        <p:spPr>
          <a:xfrm>
            <a:off x="6305013" y="4714032"/>
            <a:ext cx="653750" cy="369332"/>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N/A</a:t>
            </a:r>
          </a:p>
        </p:txBody>
      </p:sp>
      <p:pic>
        <p:nvPicPr>
          <p:cNvPr id="47" name="Picture 47" descr="Map&#10;&#10;Description automatically generated">
            <a:extLst>
              <a:ext uri="{FF2B5EF4-FFF2-40B4-BE49-F238E27FC236}">
                <a16:creationId xmlns:a16="http://schemas.microsoft.com/office/drawing/2014/main" id="{F8039F6C-5366-6542-D785-940282704F58}"/>
              </a:ext>
            </a:extLst>
          </p:cNvPr>
          <p:cNvPicPr>
            <a:picLocks noChangeAspect="1"/>
          </p:cNvPicPr>
          <p:nvPr/>
        </p:nvPicPr>
        <p:blipFill>
          <a:blip r:embed="rId3"/>
          <a:stretch>
            <a:fillRect/>
          </a:stretch>
        </p:blipFill>
        <p:spPr>
          <a:xfrm>
            <a:off x="2244876" y="1280287"/>
            <a:ext cx="1646566" cy="91882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 name="Picture 48" descr="Map&#10;&#10;Description automatically generated">
            <a:extLst>
              <a:ext uri="{FF2B5EF4-FFF2-40B4-BE49-F238E27FC236}">
                <a16:creationId xmlns:a16="http://schemas.microsoft.com/office/drawing/2014/main" id="{6096B732-848C-99AA-26B6-A6DB57A2CC99}"/>
              </a:ext>
            </a:extLst>
          </p:cNvPr>
          <p:cNvPicPr>
            <a:picLocks noChangeAspect="1"/>
          </p:cNvPicPr>
          <p:nvPr/>
        </p:nvPicPr>
        <p:blipFill>
          <a:blip r:embed="rId4"/>
          <a:stretch>
            <a:fillRect/>
          </a:stretch>
        </p:blipFill>
        <p:spPr>
          <a:xfrm>
            <a:off x="4030939" y="1283968"/>
            <a:ext cx="1646566" cy="91882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9" name="Picture 49" descr="Map&#10;&#10;Description automatically generated">
            <a:extLst>
              <a:ext uri="{FF2B5EF4-FFF2-40B4-BE49-F238E27FC236}">
                <a16:creationId xmlns:a16="http://schemas.microsoft.com/office/drawing/2014/main" id="{C7F297F3-C0ED-DC0A-1635-08ADD8A6E9B5}"/>
              </a:ext>
            </a:extLst>
          </p:cNvPr>
          <p:cNvPicPr>
            <a:picLocks noChangeAspect="1"/>
          </p:cNvPicPr>
          <p:nvPr/>
        </p:nvPicPr>
        <p:blipFill>
          <a:blip r:embed="rId5"/>
          <a:stretch>
            <a:fillRect/>
          </a:stretch>
        </p:blipFill>
        <p:spPr>
          <a:xfrm>
            <a:off x="7578877" y="1283968"/>
            <a:ext cx="1646566" cy="91882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50" descr="Map&#10;&#10;Description automatically generated">
            <a:extLst>
              <a:ext uri="{FF2B5EF4-FFF2-40B4-BE49-F238E27FC236}">
                <a16:creationId xmlns:a16="http://schemas.microsoft.com/office/drawing/2014/main" id="{F85F088B-C9BB-3EE6-F261-36F65DE75116}"/>
              </a:ext>
            </a:extLst>
          </p:cNvPr>
          <p:cNvPicPr>
            <a:picLocks noChangeAspect="1"/>
          </p:cNvPicPr>
          <p:nvPr/>
        </p:nvPicPr>
        <p:blipFill>
          <a:blip r:embed="rId6"/>
          <a:stretch>
            <a:fillRect/>
          </a:stretch>
        </p:blipFill>
        <p:spPr>
          <a:xfrm>
            <a:off x="5804908" y="1283968"/>
            <a:ext cx="1646566" cy="91882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 name="Picture 51" descr="Map&#10;&#10;Description automatically generated">
            <a:extLst>
              <a:ext uri="{FF2B5EF4-FFF2-40B4-BE49-F238E27FC236}">
                <a16:creationId xmlns:a16="http://schemas.microsoft.com/office/drawing/2014/main" id="{7F8A80D6-7A88-7AA4-C742-B2045F69587C}"/>
              </a:ext>
            </a:extLst>
          </p:cNvPr>
          <p:cNvPicPr>
            <a:picLocks noChangeAspect="1"/>
          </p:cNvPicPr>
          <p:nvPr/>
        </p:nvPicPr>
        <p:blipFill>
          <a:blip r:embed="rId7"/>
          <a:stretch>
            <a:fillRect/>
          </a:stretch>
        </p:blipFill>
        <p:spPr>
          <a:xfrm>
            <a:off x="7578876" y="2335259"/>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52" descr="Map&#10;&#10;Description automatically generated">
            <a:extLst>
              <a:ext uri="{FF2B5EF4-FFF2-40B4-BE49-F238E27FC236}">
                <a16:creationId xmlns:a16="http://schemas.microsoft.com/office/drawing/2014/main" id="{C667366C-0884-C194-7F45-E1520F432432}"/>
              </a:ext>
            </a:extLst>
          </p:cNvPr>
          <p:cNvPicPr>
            <a:picLocks noChangeAspect="1"/>
          </p:cNvPicPr>
          <p:nvPr/>
        </p:nvPicPr>
        <p:blipFill>
          <a:blip r:embed="rId8"/>
          <a:stretch>
            <a:fillRect/>
          </a:stretch>
        </p:blipFill>
        <p:spPr>
          <a:xfrm>
            <a:off x="5804908" y="2335258"/>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3" name="Picture 53" descr="Map&#10;&#10;Description automatically generated">
            <a:extLst>
              <a:ext uri="{FF2B5EF4-FFF2-40B4-BE49-F238E27FC236}">
                <a16:creationId xmlns:a16="http://schemas.microsoft.com/office/drawing/2014/main" id="{FBDC5DB4-A2B1-1B47-D0C1-C51CFD54A49F}"/>
              </a:ext>
            </a:extLst>
          </p:cNvPr>
          <p:cNvPicPr>
            <a:picLocks noChangeAspect="1"/>
          </p:cNvPicPr>
          <p:nvPr/>
        </p:nvPicPr>
        <p:blipFill>
          <a:blip r:embed="rId9"/>
          <a:stretch>
            <a:fillRect/>
          </a:stretch>
        </p:blipFill>
        <p:spPr>
          <a:xfrm>
            <a:off x="4030940" y="2336604"/>
            <a:ext cx="1646566" cy="91882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 name="Picture 54" descr="Map&#10;&#10;Description automatically generated">
            <a:extLst>
              <a:ext uri="{FF2B5EF4-FFF2-40B4-BE49-F238E27FC236}">
                <a16:creationId xmlns:a16="http://schemas.microsoft.com/office/drawing/2014/main" id="{62E3400B-BEC3-ACCE-8A2B-9DE926607801}"/>
              </a:ext>
            </a:extLst>
          </p:cNvPr>
          <p:cNvPicPr>
            <a:picLocks noChangeAspect="1"/>
          </p:cNvPicPr>
          <p:nvPr/>
        </p:nvPicPr>
        <p:blipFill>
          <a:blip r:embed="rId10"/>
          <a:stretch>
            <a:fillRect/>
          </a:stretch>
        </p:blipFill>
        <p:spPr>
          <a:xfrm>
            <a:off x="2244877" y="2335259"/>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5" name="Picture 55" descr="Map&#10;&#10;Description automatically generated">
            <a:extLst>
              <a:ext uri="{FF2B5EF4-FFF2-40B4-BE49-F238E27FC236}">
                <a16:creationId xmlns:a16="http://schemas.microsoft.com/office/drawing/2014/main" id="{2FD1DDDA-3E93-C129-9A44-CD158043DABE}"/>
              </a:ext>
            </a:extLst>
          </p:cNvPr>
          <p:cNvPicPr>
            <a:picLocks noChangeAspect="1"/>
          </p:cNvPicPr>
          <p:nvPr/>
        </p:nvPicPr>
        <p:blipFill>
          <a:blip r:embed="rId11"/>
          <a:stretch>
            <a:fillRect/>
          </a:stretch>
        </p:blipFill>
        <p:spPr>
          <a:xfrm>
            <a:off x="2243469" y="3391576"/>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 name="Picture 56" descr="Map&#10;&#10;Description automatically generated">
            <a:extLst>
              <a:ext uri="{FF2B5EF4-FFF2-40B4-BE49-F238E27FC236}">
                <a16:creationId xmlns:a16="http://schemas.microsoft.com/office/drawing/2014/main" id="{31D87996-F263-3065-41E5-8C4F0A530FB3}"/>
              </a:ext>
            </a:extLst>
          </p:cNvPr>
          <p:cNvPicPr>
            <a:picLocks noChangeAspect="1"/>
          </p:cNvPicPr>
          <p:nvPr/>
        </p:nvPicPr>
        <p:blipFill>
          <a:blip r:embed="rId12"/>
          <a:stretch>
            <a:fillRect/>
          </a:stretch>
        </p:blipFill>
        <p:spPr>
          <a:xfrm>
            <a:off x="7578875" y="3392922"/>
            <a:ext cx="1646566" cy="91882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7" name="Picture 57" descr="A picture containing text, map, nature&#10;&#10;Description automatically generated">
            <a:extLst>
              <a:ext uri="{FF2B5EF4-FFF2-40B4-BE49-F238E27FC236}">
                <a16:creationId xmlns:a16="http://schemas.microsoft.com/office/drawing/2014/main" id="{08025DBA-E2E1-10F8-8D8D-8913759096B9}"/>
              </a:ext>
            </a:extLst>
          </p:cNvPr>
          <p:cNvPicPr>
            <a:picLocks noChangeAspect="1"/>
          </p:cNvPicPr>
          <p:nvPr/>
        </p:nvPicPr>
        <p:blipFill>
          <a:blip r:embed="rId13"/>
          <a:stretch>
            <a:fillRect/>
          </a:stretch>
        </p:blipFill>
        <p:spPr>
          <a:xfrm>
            <a:off x="5804908" y="3392922"/>
            <a:ext cx="1646566" cy="91882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 name="Picture 58" descr="Map&#10;&#10;Description automatically generated">
            <a:extLst>
              <a:ext uri="{FF2B5EF4-FFF2-40B4-BE49-F238E27FC236}">
                <a16:creationId xmlns:a16="http://schemas.microsoft.com/office/drawing/2014/main" id="{215D2F1A-C070-D910-30C3-6ECFF4EEF4B3}"/>
              </a:ext>
            </a:extLst>
          </p:cNvPr>
          <p:cNvPicPr>
            <a:picLocks noChangeAspect="1"/>
          </p:cNvPicPr>
          <p:nvPr/>
        </p:nvPicPr>
        <p:blipFill>
          <a:blip r:embed="rId14"/>
          <a:stretch>
            <a:fillRect/>
          </a:stretch>
        </p:blipFill>
        <p:spPr>
          <a:xfrm>
            <a:off x="4034971" y="3392922"/>
            <a:ext cx="1646566" cy="91882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 name="Picture 59" descr="Map&#10;&#10;Description automatically generated">
            <a:extLst>
              <a:ext uri="{FF2B5EF4-FFF2-40B4-BE49-F238E27FC236}">
                <a16:creationId xmlns:a16="http://schemas.microsoft.com/office/drawing/2014/main" id="{1D0DB925-3A60-8C79-3277-C784DCE1AF92}"/>
              </a:ext>
            </a:extLst>
          </p:cNvPr>
          <p:cNvPicPr>
            <a:picLocks noChangeAspect="1"/>
          </p:cNvPicPr>
          <p:nvPr/>
        </p:nvPicPr>
        <p:blipFill>
          <a:blip r:embed="rId15"/>
          <a:stretch>
            <a:fillRect/>
          </a:stretch>
        </p:blipFill>
        <p:spPr>
          <a:xfrm>
            <a:off x="7578876" y="4449822"/>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 name="Picture 60" descr="Map&#10;&#10;Description automatically generated">
            <a:extLst>
              <a:ext uri="{FF2B5EF4-FFF2-40B4-BE49-F238E27FC236}">
                <a16:creationId xmlns:a16="http://schemas.microsoft.com/office/drawing/2014/main" id="{9337BF37-4C33-6E42-2469-031C4C7243B7}"/>
              </a:ext>
            </a:extLst>
          </p:cNvPr>
          <p:cNvPicPr>
            <a:picLocks noChangeAspect="1"/>
          </p:cNvPicPr>
          <p:nvPr/>
        </p:nvPicPr>
        <p:blipFill>
          <a:blip r:embed="rId16"/>
          <a:stretch>
            <a:fillRect/>
          </a:stretch>
        </p:blipFill>
        <p:spPr>
          <a:xfrm>
            <a:off x="4031291" y="4449822"/>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 name="Picture 61" descr="Map&#10;&#10;Description automatically generated">
            <a:extLst>
              <a:ext uri="{FF2B5EF4-FFF2-40B4-BE49-F238E27FC236}">
                <a16:creationId xmlns:a16="http://schemas.microsoft.com/office/drawing/2014/main" id="{B56DDDC1-17B4-4CE0-6FB2-73D8A73D76B3}"/>
              </a:ext>
            </a:extLst>
          </p:cNvPr>
          <p:cNvPicPr>
            <a:picLocks noChangeAspect="1"/>
          </p:cNvPicPr>
          <p:nvPr/>
        </p:nvPicPr>
        <p:blipFill>
          <a:blip r:embed="rId17"/>
          <a:stretch>
            <a:fillRect/>
          </a:stretch>
        </p:blipFill>
        <p:spPr>
          <a:xfrm>
            <a:off x="2239787" y="4451168"/>
            <a:ext cx="1646566" cy="911634"/>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2" name="Picture 62">
            <a:extLst>
              <a:ext uri="{FF2B5EF4-FFF2-40B4-BE49-F238E27FC236}">
                <a16:creationId xmlns:a16="http://schemas.microsoft.com/office/drawing/2014/main" id="{DE542E22-F226-0AB5-0353-83CB81E2E747}"/>
              </a:ext>
            </a:extLst>
          </p:cNvPr>
          <p:cNvPicPr>
            <a:picLocks noChangeAspect="1"/>
          </p:cNvPicPr>
          <p:nvPr/>
        </p:nvPicPr>
        <p:blipFill>
          <a:blip r:embed="rId18"/>
          <a:stretch>
            <a:fillRect/>
          </a:stretch>
        </p:blipFill>
        <p:spPr>
          <a:xfrm>
            <a:off x="2243468" y="5503861"/>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Picture 63" descr="A picture containing text&#10;&#10;Description automatically generated">
            <a:extLst>
              <a:ext uri="{FF2B5EF4-FFF2-40B4-BE49-F238E27FC236}">
                <a16:creationId xmlns:a16="http://schemas.microsoft.com/office/drawing/2014/main" id="{9AD1775F-1A99-50BD-B591-7174F23A5738}"/>
              </a:ext>
            </a:extLst>
          </p:cNvPr>
          <p:cNvPicPr>
            <a:picLocks noChangeAspect="1"/>
          </p:cNvPicPr>
          <p:nvPr/>
        </p:nvPicPr>
        <p:blipFill>
          <a:blip r:embed="rId19"/>
          <a:stretch>
            <a:fillRect/>
          </a:stretch>
        </p:blipFill>
        <p:spPr>
          <a:xfrm>
            <a:off x="4034971" y="5501526"/>
            <a:ext cx="1646566" cy="91882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 name="Picture 64" descr="Map&#10;&#10;Description automatically generated">
            <a:extLst>
              <a:ext uri="{FF2B5EF4-FFF2-40B4-BE49-F238E27FC236}">
                <a16:creationId xmlns:a16="http://schemas.microsoft.com/office/drawing/2014/main" id="{1B840D79-DF7F-6BF3-E198-0FD17817A5E7}"/>
              </a:ext>
            </a:extLst>
          </p:cNvPr>
          <p:cNvPicPr>
            <a:picLocks noChangeAspect="1"/>
          </p:cNvPicPr>
          <p:nvPr/>
        </p:nvPicPr>
        <p:blipFill>
          <a:blip r:embed="rId20"/>
          <a:stretch>
            <a:fillRect/>
          </a:stretch>
        </p:blipFill>
        <p:spPr>
          <a:xfrm>
            <a:off x="7578876" y="5503860"/>
            <a:ext cx="1646566" cy="91345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 name="Picture 65" descr="A picture containing text, nature&#10;&#10;Description automatically generated">
            <a:extLst>
              <a:ext uri="{FF2B5EF4-FFF2-40B4-BE49-F238E27FC236}">
                <a16:creationId xmlns:a16="http://schemas.microsoft.com/office/drawing/2014/main" id="{5E07E3EC-2657-59AF-4672-5270DB8280CA}"/>
              </a:ext>
            </a:extLst>
          </p:cNvPr>
          <p:cNvPicPr>
            <a:picLocks noChangeAspect="1"/>
          </p:cNvPicPr>
          <p:nvPr/>
        </p:nvPicPr>
        <p:blipFill>
          <a:blip r:embed="rId21"/>
          <a:stretch>
            <a:fillRect/>
          </a:stretch>
        </p:blipFill>
        <p:spPr>
          <a:xfrm>
            <a:off x="5808502" y="5505119"/>
            <a:ext cx="1646566" cy="91882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A picture containing bar chart&#10;&#10;Description automatically generated">
            <a:extLst>
              <a:ext uri="{FF2B5EF4-FFF2-40B4-BE49-F238E27FC236}">
                <a16:creationId xmlns:a16="http://schemas.microsoft.com/office/drawing/2014/main" id="{07247E72-33E2-AC11-A560-166A206FB52A}"/>
              </a:ext>
            </a:extLst>
          </p:cNvPr>
          <p:cNvPicPr>
            <a:picLocks noChangeAspect="1"/>
          </p:cNvPicPr>
          <p:nvPr/>
        </p:nvPicPr>
        <p:blipFill rotWithShape="1">
          <a:blip r:embed="rId22"/>
          <a:srcRect l="8407" t="8856" r="61504" b="2557"/>
          <a:stretch/>
        </p:blipFill>
        <p:spPr>
          <a:xfrm rot="10800000">
            <a:off x="9795164" y="1923584"/>
            <a:ext cx="184041" cy="3079867"/>
          </a:xfrm>
          <a:prstGeom prst="rect">
            <a:avLst/>
          </a:prstGeom>
          <a:solidFill>
            <a:srgbClr val="FFFFFF">
              <a:shade val="85000"/>
            </a:srgbClr>
          </a:solidFill>
          <a:ln w="635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238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a:t>
            </a:r>
          </a:p>
        </p:txBody>
      </p:sp>
      <p:sp>
        <p:nvSpPr>
          <p:cNvPr id="23" name="TextBox 16">
            <a:extLst>
              <a:ext uri="{FF2B5EF4-FFF2-40B4-BE49-F238E27FC236}">
                <a16:creationId xmlns:a16="http://schemas.microsoft.com/office/drawing/2014/main" id="{EAD5D388-8F74-7AC3-A8DC-80B323CA7BF1}"/>
              </a:ext>
            </a:extLst>
          </p:cNvPr>
          <p:cNvSpPr txBox="1"/>
          <p:nvPr/>
        </p:nvSpPr>
        <p:spPr>
          <a:xfrm>
            <a:off x="9663591" y="1440711"/>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404040"/>
                </a:solidFill>
                <a:latin typeface="Century Gothic"/>
              </a:rPr>
              <a:t>aph443</a:t>
            </a:r>
            <a:endParaRPr lang="en-US" b="1" dirty="0"/>
          </a:p>
        </p:txBody>
      </p:sp>
      <p:sp>
        <p:nvSpPr>
          <p:cNvPr id="24" name="TextBox 17">
            <a:extLst>
              <a:ext uri="{FF2B5EF4-FFF2-40B4-BE49-F238E27FC236}">
                <a16:creationId xmlns:a16="http://schemas.microsoft.com/office/drawing/2014/main" id="{CCB3D6FA-0866-DCD7-6E40-92AE496A3D59}"/>
              </a:ext>
            </a:extLst>
          </p:cNvPr>
          <p:cNvSpPr txBox="1"/>
          <p:nvPr/>
        </p:nvSpPr>
        <p:spPr>
          <a:xfrm>
            <a:off x="9969871" y="182861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0 (Low)</a:t>
            </a:r>
            <a:endParaRPr lang="en-US" dirty="0"/>
          </a:p>
        </p:txBody>
      </p:sp>
      <p:sp>
        <p:nvSpPr>
          <p:cNvPr id="26" name="TextBox 18">
            <a:extLst>
              <a:ext uri="{FF2B5EF4-FFF2-40B4-BE49-F238E27FC236}">
                <a16:creationId xmlns:a16="http://schemas.microsoft.com/office/drawing/2014/main" id="{3A590F91-D6A2-2F7C-5DEB-80BF13E4064A}"/>
              </a:ext>
            </a:extLst>
          </p:cNvPr>
          <p:cNvSpPr txBox="1"/>
          <p:nvPr/>
        </p:nvSpPr>
        <p:spPr>
          <a:xfrm>
            <a:off x="9977933" y="4703780"/>
            <a:ext cx="126233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0.1 (High)</a:t>
            </a:r>
          </a:p>
        </p:txBody>
      </p:sp>
      <p:sp>
        <p:nvSpPr>
          <p:cNvPr id="27" name="TextBox 1">
            <a:extLst>
              <a:ext uri="{FF2B5EF4-FFF2-40B4-BE49-F238E27FC236}">
                <a16:creationId xmlns:a16="http://schemas.microsoft.com/office/drawing/2014/main" id="{E012570F-B136-B3C6-C108-D0D645F0CD25}"/>
              </a:ext>
            </a:extLst>
          </p:cNvPr>
          <p:cNvSpPr txBox="1"/>
          <p:nvPr/>
        </p:nvSpPr>
        <p:spPr>
          <a:xfrm>
            <a:off x="889239" y="4720805"/>
            <a:ext cx="137735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November</a:t>
            </a:r>
            <a:endParaRPr lang="en-US" dirty="0"/>
          </a:p>
        </p:txBody>
      </p:sp>
      <p:sp>
        <p:nvSpPr>
          <p:cNvPr id="28" name="TextBox 2">
            <a:extLst>
              <a:ext uri="{FF2B5EF4-FFF2-40B4-BE49-F238E27FC236}">
                <a16:creationId xmlns:a16="http://schemas.microsoft.com/office/drawing/2014/main" id="{04C58A98-7E13-DBD3-E7DB-4BF1DEE051C8}"/>
              </a:ext>
            </a:extLst>
          </p:cNvPr>
          <p:cNvSpPr txBox="1"/>
          <p:nvPr/>
        </p:nvSpPr>
        <p:spPr>
          <a:xfrm>
            <a:off x="1108494" y="3667664"/>
            <a:ext cx="114012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October</a:t>
            </a:r>
          </a:p>
        </p:txBody>
      </p:sp>
      <p:sp>
        <p:nvSpPr>
          <p:cNvPr id="30" name="TextBox 3">
            <a:extLst>
              <a:ext uri="{FF2B5EF4-FFF2-40B4-BE49-F238E27FC236}">
                <a16:creationId xmlns:a16="http://schemas.microsoft.com/office/drawing/2014/main" id="{7B99098B-6166-7334-ECC8-F90682955FC3}"/>
              </a:ext>
            </a:extLst>
          </p:cNvPr>
          <p:cNvSpPr txBox="1"/>
          <p:nvPr/>
        </p:nvSpPr>
        <p:spPr>
          <a:xfrm>
            <a:off x="835324" y="2610928"/>
            <a:ext cx="143126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September</a:t>
            </a:r>
            <a:endParaRPr lang="en-US" dirty="0"/>
          </a:p>
        </p:txBody>
      </p:sp>
      <p:sp>
        <p:nvSpPr>
          <p:cNvPr id="31" name="TextBox 4">
            <a:extLst>
              <a:ext uri="{FF2B5EF4-FFF2-40B4-BE49-F238E27FC236}">
                <a16:creationId xmlns:a16="http://schemas.microsoft.com/office/drawing/2014/main" id="{18595EC7-DA90-1A3A-FF68-C8083374BA01}"/>
              </a:ext>
            </a:extLst>
          </p:cNvPr>
          <p:cNvSpPr txBox="1"/>
          <p:nvPr/>
        </p:nvSpPr>
        <p:spPr>
          <a:xfrm>
            <a:off x="1279225" y="1552394"/>
            <a:ext cx="97838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August</a:t>
            </a:r>
            <a:endParaRPr lang="en-US" dirty="0"/>
          </a:p>
        </p:txBody>
      </p:sp>
      <p:sp>
        <p:nvSpPr>
          <p:cNvPr id="32" name="TextBox 5">
            <a:extLst>
              <a:ext uri="{FF2B5EF4-FFF2-40B4-BE49-F238E27FC236}">
                <a16:creationId xmlns:a16="http://schemas.microsoft.com/office/drawing/2014/main" id="{06C0F82F-5C77-A538-5EA7-EBDE08AB1657}"/>
              </a:ext>
            </a:extLst>
          </p:cNvPr>
          <p:cNvSpPr txBox="1"/>
          <p:nvPr/>
        </p:nvSpPr>
        <p:spPr>
          <a:xfrm>
            <a:off x="835323" y="5773947"/>
            <a:ext cx="140970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December</a:t>
            </a:r>
          </a:p>
        </p:txBody>
      </p:sp>
      <p:sp>
        <p:nvSpPr>
          <p:cNvPr id="34" name="TextBox 6">
            <a:extLst>
              <a:ext uri="{FF2B5EF4-FFF2-40B4-BE49-F238E27FC236}">
                <a16:creationId xmlns:a16="http://schemas.microsoft.com/office/drawing/2014/main" id="{7E12178A-5F57-F80C-5F33-F72308E98033}"/>
              </a:ext>
            </a:extLst>
          </p:cNvPr>
          <p:cNvSpPr txBox="1"/>
          <p:nvPr/>
        </p:nvSpPr>
        <p:spPr>
          <a:xfrm>
            <a:off x="2574984" y="91080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1</a:t>
            </a:r>
            <a:endParaRPr lang="en-US" dirty="0"/>
          </a:p>
        </p:txBody>
      </p:sp>
      <p:sp>
        <p:nvSpPr>
          <p:cNvPr id="35" name="TextBox 7">
            <a:extLst>
              <a:ext uri="{FF2B5EF4-FFF2-40B4-BE49-F238E27FC236}">
                <a16:creationId xmlns:a16="http://schemas.microsoft.com/office/drawing/2014/main" id="{B5B94AC4-53A5-DE9F-5F85-A03AC938AAA7}"/>
              </a:ext>
            </a:extLst>
          </p:cNvPr>
          <p:cNvSpPr txBox="1"/>
          <p:nvPr/>
        </p:nvSpPr>
        <p:spPr>
          <a:xfrm>
            <a:off x="7891011" y="910803"/>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4</a:t>
            </a:r>
            <a:endParaRPr lang="en-US" dirty="0"/>
          </a:p>
        </p:txBody>
      </p:sp>
      <p:sp>
        <p:nvSpPr>
          <p:cNvPr id="36" name="TextBox 8">
            <a:extLst>
              <a:ext uri="{FF2B5EF4-FFF2-40B4-BE49-F238E27FC236}">
                <a16:creationId xmlns:a16="http://schemas.microsoft.com/office/drawing/2014/main" id="{2EB444C3-6FF9-39E9-D477-A2D16AC20CA8}"/>
              </a:ext>
            </a:extLst>
          </p:cNvPr>
          <p:cNvSpPr txBox="1"/>
          <p:nvPr/>
        </p:nvSpPr>
        <p:spPr>
          <a:xfrm>
            <a:off x="6119003" y="91080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3</a:t>
            </a:r>
            <a:endParaRPr lang="en-US" dirty="0"/>
          </a:p>
        </p:txBody>
      </p:sp>
      <p:sp>
        <p:nvSpPr>
          <p:cNvPr id="37" name="TextBox 9">
            <a:extLst>
              <a:ext uri="{FF2B5EF4-FFF2-40B4-BE49-F238E27FC236}">
                <a16:creationId xmlns:a16="http://schemas.microsoft.com/office/drawing/2014/main" id="{CBB27431-B245-FB22-468C-B6265AA71F62}"/>
              </a:ext>
            </a:extLst>
          </p:cNvPr>
          <p:cNvSpPr txBox="1"/>
          <p:nvPr/>
        </p:nvSpPr>
        <p:spPr>
          <a:xfrm>
            <a:off x="4346992" y="910803"/>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2</a:t>
            </a:r>
            <a:endParaRPr lang="en-US" dirty="0"/>
          </a:p>
        </p:txBody>
      </p:sp>
      <p:sp>
        <p:nvSpPr>
          <p:cNvPr id="38" name="TextBox 1">
            <a:extLst>
              <a:ext uri="{FF2B5EF4-FFF2-40B4-BE49-F238E27FC236}">
                <a16:creationId xmlns:a16="http://schemas.microsoft.com/office/drawing/2014/main" id="{5914F08D-FC9F-F3CD-4E0B-BC4AB7F2565B}"/>
              </a:ext>
            </a:extLst>
          </p:cNvPr>
          <p:cNvSpPr txBox="1"/>
          <p:nvPr/>
        </p:nvSpPr>
        <p:spPr>
          <a:xfrm>
            <a:off x="2456322" y="71501"/>
            <a:ext cx="855623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404040"/>
                </a:solidFill>
                <a:latin typeface="Century Gothic"/>
                <a:cs typeface="Calibri"/>
              </a:rPr>
              <a:t>Weekly </a:t>
            </a:r>
            <a:r>
              <a:rPr lang="en-US" sz="2400" b="1" dirty="0">
                <a:solidFill>
                  <a:srgbClr val="404040"/>
                </a:solidFill>
                <a:latin typeface="Century Gothic"/>
                <a:ea typeface="+mn-lt"/>
                <a:cs typeface="+mn-lt"/>
              </a:rPr>
              <a:t>Composite Absorption Due to Phytoplankton (aph443)</a:t>
            </a:r>
            <a:r>
              <a:rPr lang="en-US" sz="2400" b="1" dirty="0">
                <a:solidFill>
                  <a:srgbClr val="404040"/>
                </a:solidFill>
                <a:latin typeface="Century Gothic"/>
                <a:cs typeface="Calibri"/>
              </a:rPr>
              <a:t> (August – December 2020)</a:t>
            </a:r>
            <a:endParaRPr lang="en-US" sz="2400" dirty="0">
              <a:cs typeface="Calibri" panose="020F0502020204030204"/>
            </a:endParaRPr>
          </a:p>
        </p:txBody>
      </p:sp>
      <p:pic>
        <p:nvPicPr>
          <p:cNvPr id="6" name="Picture 15" descr="A picture containing bar chart&#10;&#10;Description automatically generated">
            <a:extLst>
              <a:ext uri="{FF2B5EF4-FFF2-40B4-BE49-F238E27FC236}">
                <a16:creationId xmlns:a16="http://schemas.microsoft.com/office/drawing/2014/main" id="{EC5F579F-BC53-18C2-49C2-52BD4203F7D2}"/>
              </a:ext>
            </a:extLst>
          </p:cNvPr>
          <p:cNvPicPr>
            <a:picLocks noChangeAspect="1"/>
          </p:cNvPicPr>
          <p:nvPr/>
        </p:nvPicPr>
        <p:blipFill rotWithShape="1">
          <a:blip r:embed="rId3"/>
          <a:srcRect l="6867" t="9030" r="61373" b="2741"/>
          <a:stretch/>
        </p:blipFill>
        <p:spPr>
          <a:xfrm rot="10800000">
            <a:off x="9794500" y="1918432"/>
            <a:ext cx="181830" cy="3080387"/>
          </a:xfrm>
          <a:prstGeom prst="rect">
            <a:avLst/>
          </a:prstGeom>
          <a:solidFill>
            <a:srgbClr val="FFFFFF">
              <a:shade val="85000"/>
            </a:srgbClr>
          </a:solidFill>
          <a:ln w="635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60D19617-A597-D4C5-2F21-5D493319F329}"/>
              </a:ext>
            </a:extLst>
          </p:cNvPr>
          <p:cNvSpPr txBox="1"/>
          <p:nvPr/>
        </p:nvSpPr>
        <p:spPr>
          <a:xfrm>
            <a:off x="9789078" y="5269491"/>
            <a:ext cx="185461" cy="185460"/>
          </a:xfrm>
          <a:prstGeom prst="rect">
            <a:avLst/>
          </a:prstGeom>
          <a:noFill/>
          <a:ln w="12700">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8" name="TextBox 17">
            <a:extLst>
              <a:ext uri="{FF2B5EF4-FFF2-40B4-BE49-F238E27FC236}">
                <a16:creationId xmlns:a16="http://schemas.microsoft.com/office/drawing/2014/main" id="{008BD377-BCA9-BBD1-176E-7CF25E2A7310}"/>
              </a:ext>
            </a:extLst>
          </p:cNvPr>
          <p:cNvSpPr txBox="1"/>
          <p:nvPr/>
        </p:nvSpPr>
        <p:spPr>
          <a:xfrm>
            <a:off x="9965838" y="5178994"/>
            <a:ext cx="209036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Cloud Coverage or No Data</a:t>
            </a:r>
            <a:endParaRPr lang="en-US" dirty="0"/>
          </a:p>
        </p:txBody>
      </p:sp>
      <p:sp>
        <p:nvSpPr>
          <p:cNvPr id="43" name="TextBox 17">
            <a:extLst>
              <a:ext uri="{FF2B5EF4-FFF2-40B4-BE49-F238E27FC236}">
                <a16:creationId xmlns:a16="http://schemas.microsoft.com/office/drawing/2014/main" id="{81F63C1F-3274-65D6-7D86-3BF829F3F47D}"/>
              </a:ext>
            </a:extLst>
          </p:cNvPr>
          <p:cNvSpPr txBox="1"/>
          <p:nvPr/>
        </p:nvSpPr>
        <p:spPr>
          <a:xfrm>
            <a:off x="2750090" y="5772654"/>
            <a:ext cx="63956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N/A</a:t>
            </a:r>
          </a:p>
        </p:txBody>
      </p:sp>
      <p:pic>
        <p:nvPicPr>
          <p:cNvPr id="17" name="Picture 18" descr="Map&#10;&#10;Description automatically generated">
            <a:extLst>
              <a:ext uri="{FF2B5EF4-FFF2-40B4-BE49-F238E27FC236}">
                <a16:creationId xmlns:a16="http://schemas.microsoft.com/office/drawing/2014/main" id="{636151FE-180A-601A-CB05-48E6B8F11A77}"/>
              </a:ext>
            </a:extLst>
          </p:cNvPr>
          <p:cNvPicPr>
            <a:picLocks noChangeAspect="1"/>
          </p:cNvPicPr>
          <p:nvPr/>
        </p:nvPicPr>
        <p:blipFill>
          <a:blip r:embed="rId4"/>
          <a:stretch>
            <a:fillRect/>
          </a:stretch>
        </p:blipFill>
        <p:spPr>
          <a:xfrm>
            <a:off x="2246903" y="1285021"/>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20" descr="Map&#10;&#10;Description automatically generated">
            <a:extLst>
              <a:ext uri="{FF2B5EF4-FFF2-40B4-BE49-F238E27FC236}">
                <a16:creationId xmlns:a16="http://schemas.microsoft.com/office/drawing/2014/main" id="{47ED546F-F961-DE24-A888-A975AC8B68D6}"/>
              </a:ext>
            </a:extLst>
          </p:cNvPr>
          <p:cNvPicPr>
            <a:picLocks noChangeAspect="1"/>
          </p:cNvPicPr>
          <p:nvPr/>
        </p:nvPicPr>
        <p:blipFill>
          <a:blip r:embed="rId5"/>
          <a:stretch>
            <a:fillRect/>
          </a:stretch>
        </p:blipFill>
        <p:spPr>
          <a:xfrm>
            <a:off x="4034211" y="1285020"/>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8">
            <a:extLst>
              <a:ext uri="{FF2B5EF4-FFF2-40B4-BE49-F238E27FC236}">
                <a16:creationId xmlns:a16="http://schemas.microsoft.com/office/drawing/2014/main" id="{4299E196-379F-09B3-A751-222F11694446}"/>
              </a:ext>
            </a:extLst>
          </p:cNvPr>
          <p:cNvPicPr>
            <a:picLocks noChangeAspect="1"/>
          </p:cNvPicPr>
          <p:nvPr/>
        </p:nvPicPr>
        <p:blipFill>
          <a:blip r:embed="rId6"/>
          <a:stretch>
            <a:fillRect/>
          </a:stretch>
        </p:blipFill>
        <p:spPr>
          <a:xfrm>
            <a:off x="5805563" y="1285174"/>
            <a:ext cx="1646080" cy="91251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32" descr="Map&#10;&#10;Description automatically generated">
            <a:extLst>
              <a:ext uri="{FF2B5EF4-FFF2-40B4-BE49-F238E27FC236}">
                <a16:creationId xmlns:a16="http://schemas.microsoft.com/office/drawing/2014/main" id="{A4EA8CDC-2F4C-FD77-2A35-437662449B5E}"/>
              </a:ext>
            </a:extLst>
          </p:cNvPr>
          <p:cNvPicPr>
            <a:picLocks noChangeAspect="1"/>
          </p:cNvPicPr>
          <p:nvPr/>
        </p:nvPicPr>
        <p:blipFill>
          <a:blip r:embed="rId7"/>
          <a:stretch>
            <a:fillRect/>
          </a:stretch>
        </p:blipFill>
        <p:spPr>
          <a:xfrm>
            <a:off x="7581212" y="1285174"/>
            <a:ext cx="1646080" cy="91251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43" descr="Map&#10;&#10;Description automatically generated">
            <a:extLst>
              <a:ext uri="{FF2B5EF4-FFF2-40B4-BE49-F238E27FC236}">
                <a16:creationId xmlns:a16="http://schemas.microsoft.com/office/drawing/2014/main" id="{B0778B0B-B5D7-AEE5-B7A2-E6D4D78BF53F}"/>
              </a:ext>
            </a:extLst>
          </p:cNvPr>
          <p:cNvPicPr>
            <a:picLocks noChangeAspect="1"/>
          </p:cNvPicPr>
          <p:nvPr/>
        </p:nvPicPr>
        <p:blipFill>
          <a:blip r:embed="rId8"/>
          <a:stretch>
            <a:fillRect/>
          </a:stretch>
        </p:blipFill>
        <p:spPr>
          <a:xfrm>
            <a:off x="5805872" y="2338256"/>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Picture 44" descr="Map&#10;&#10;Description automatically generated">
            <a:extLst>
              <a:ext uri="{FF2B5EF4-FFF2-40B4-BE49-F238E27FC236}">
                <a16:creationId xmlns:a16="http://schemas.microsoft.com/office/drawing/2014/main" id="{7D1A290B-D9A8-C736-3B60-7C62D615C550}"/>
              </a:ext>
            </a:extLst>
          </p:cNvPr>
          <p:cNvPicPr>
            <a:picLocks noChangeAspect="1"/>
          </p:cNvPicPr>
          <p:nvPr/>
        </p:nvPicPr>
        <p:blipFill>
          <a:blip r:embed="rId9"/>
          <a:stretch>
            <a:fillRect/>
          </a:stretch>
        </p:blipFill>
        <p:spPr>
          <a:xfrm>
            <a:off x="4030222" y="2338256"/>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Picture 45" descr="A picture containing cake, map, text&#10;&#10;Description automatically generated">
            <a:extLst>
              <a:ext uri="{FF2B5EF4-FFF2-40B4-BE49-F238E27FC236}">
                <a16:creationId xmlns:a16="http://schemas.microsoft.com/office/drawing/2014/main" id="{0A2CE527-81A3-9318-7B85-F2CC3ABAEDC3}"/>
              </a:ext>
            </a:extLst>
          </p:cNvPr>
          <p:cNvPicPr>
            <a:picLocks noChangeAspect="1"/>
          </p:cNvPicPr>
          <p:nvPr/>
        </p:nvPicPr>
        <p:blipFill>
          <a:blip r:embed="rId10"/>
          <a:stretch>
            <a:fillRect/>
          </a:stretch>
        </p:blipFill>
        <p:spPr>
          <a:xfrm>
            <a:off x="2248136" y="2338410"/>
            <a:ext cx="1646080" cy="91251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 name="TextBox 17">
            <a:extLst>
              <a:ext uri="{FF2B5EF4-FFF2-40B4-BE49-F238E27FC236}">
                <a16:creationId xmlns:a16="http://schemas.microsoft.com/office/drawing/2014/main" id="{4C05F4E5-BE91-6425-D53B-6C1EA75795CA}"/>
              </a:ext>
            </a:extLst>
          </p:cNvPr>
          <p:cNvSpPr txBox="1"/>
          <p:nvPr/>
        </p:nvSpPr>
        <p:spPr>
          <a:xfrm>
            <a:off x="8056163" y="2608958"/>
            <a:ext cx="699411" cy="369332"/>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N/A</a:t>
            </a:r>
          </a:p>
        </p:txBody>
      </p:sp>
      <p:pic>
        <p:nvPicPr>
          <p:cNvPr id="47" name="Picture 47" descr="Map&#10;&#10;Description automatically generated">
            <a:extLst>
              <a:ext uri="{FF2B5EF4-FFF2-40B4-BE49-F238E27FC236}">
                <a16:creationId xmlns:a16="http://schemas.microsoft.com/office/drawing/2014/main" id="{B35960E1-1217-9367-841A-7D470F9A4CDC}"/>
              </a:ext>
            </a:extLst>
          </p:cNvPr>
          <p:cNvPicPr>
            <a:picLocks noChangeAspect="1"/>
          </p:cNvPicPr>
          <p:nvPr/>
        </p:nvPicPr>
        <p:blipFill>
          <a:blip r:embed="rId11"/>
          <a:stretch>
            <a:fillRect/>
          </a:stretch>
        </p:blipFill>
        <p:spPr>
          <a:xfrm>
            <a:off x="7576913" y="3395635"/>
            <a:ext cx="1646080" cy="91251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 name="Picture 48" descr="Map&#10;&#10;Description automatically generated">
            <a:extLst>
              <a:ext uri="{FF2B5EF4-FFF2-40B4-BE49-F238E27FC236}">
                <a16:creationId xmlns:a16="http://schemas.microsoft.com/office/drawing/2014/main" id="{F267F28E-DBCC-A078-8306-CC5E68E17DE1}"/>
              </a:ext>
            </a:extLst>
          </p:cNvPr>
          <p:cNvPicPr>
            <a:picLocks noChangeAspect="1"/>
          </p:cNvPicPr>
          <p:nvPr/>
        </p:nvPicPr>
        <p:blipFill>
          <a:blip r:embed="rId12"/>
          <a:stretch>
            <a:fillRect/>
          </a:stretch>
        </p:blipFill>
        <p:spPr>
          <a:xfrm>
            <a:off x="5805563" y="3395482"/>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9" name="Picture 49" descr="Map&#10;&#10;Description automatically generated">
            <a:extLst>
              <a:ext uri="{FF2B5EF4-FFF2-40B4-BE49-F238E27FC236}">
                <a16:creationId xmlns:a16="http://schemas.microsoft.com/office/drawing/2014/main" id="{9A333587-9887-6EDD-FEFC-9E60C66D943D}"/>
              </a:ext>
            </a:extLst>
          </p:cNvPr>
          <p:cNvPicPr>
            <a:picLocks noChangeAspect="1"/>
          </p:cNvPicPr>
          <p:nvPr/>
        </p:nvPicPr>
        <p:blipFill>
          <a:blip r:embed="rId13"/>
          <a:stretch>
            <a:fillRect/>
          </a:stretch>
        </p:blipFill>
        <p:spPr>
          <a:xfrm>
            <a:off x="4030222" y="3395635"/>
            <a:ext cx="1646080" cy="91251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50" descr="Map&#10;&#10;Description automatically generated">
            <a:extLst>
              <a:ext uri="{FF2B5EF4-FFF2-40B4-BE49-F238E27FC236}">
                <a16:creationId xmlns:a16="http://schemas.microsoft.com/office/drawing/2014/main" id="{8F4BE98E-B667-1CF3-4306-689E2242943A}"/>
              </a:ext>
            </a:extLst>
          </p:cNvPr>
          <p:cNvPicPr>
            <a:picLocks noChangeAspect="1"/>
          </p:cNvPicPr>
          <p:nvPr/>
        </p:nvPicPr>
        <p:blipFill>
          <a:blip r:embed="rId14"/>
          <a:stretch>
            <a:fillRect/>
          </a:stretch>
        </p:blipFill>
        <p:spPr>
          <a:xfrm>
            <a:off x="2246285" y="3395635"/>
            <a:ext cx="1646080" cy="91251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 name="Picture 51" descr="Map&#10;&#10;Description automatically generated">
            <a:extLst>
              <a:ext uri="{FF2B5EF4-FFF2-40B4-BE49-F238E27FC236}">
                <a16:creationId xmlns:a16="http://schemas.microsoft.com/office/drawing/2014/main" id="{1808EF44-5858-D6EE-6E80-5B5135D05F52}"/>
              </a:ext>
            </a:extLst>
          </p:cNvPr>
          <p:cNvPicPr>
            <a:picLocks noChangeAspect="1"/>
          </p:cNvPicPr>
          <p:nvPr/>
        </p:nvPicPr>
        <p:blipFill>
          <a:blip r:embed="rId15"/>
          <a:stretch>
            <a:fillRect/>
          </a:stretch>
        </p:blipFill>
        <p:spPr>
          <a:xfrm>
            <a:off x="7576913" y="4451165"/>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52" descr="Map&#10;&#10;Description automatically generated">
            <a:extLst>
              <a:ext uri="{FF2B5EF4-FFF2-40B4-BE49-F238E27FC236}">
                <a16:creationId xmlns:a16="http://schemas.microsoft.com/office/drawing/2014/main" id="{49F50B04-F32C-888B-72F9-7ACF0A5B36AA}"/>
              </a:ext>
            </a:extLst>
          </p:cNvPr>
          <p:cNvPicPr>
            <a:picLocks noChangeAspect="1"/>
          </p:cNvPicPr>
          <p:nvPr/>
        </p:nvPicPr>
        <p:blipFill>
          <a:blip r:embed="rId16"/>
          <a:stretch>
            <a:fillRect/>
          </a:stretch>
        </p:blipFill>
        <p:spPr>
          <a:xfrm>
            <a:off x="5805562" y="4448870"/>
            <a:ext cx="1646080" cy="91619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3" name="Picture 53" descr="A picture containing text, map, piece, eaten&#10;&#10;Description automatically generated">
            <a:extLst>
              <a:ext uri="{FF2B5EF4-FFF2-40B4-BE49-F238E27FC236}">
                <a16:creationId xmlns:a16="http://schemas.microsoft.com/office/drawing/2014/main" id="{F82CF770-0571-CCF5-6E6F-3C317712D849}"/>
              </a:ext>
            </a:extLst>
          </p:cNvPr>
          <p:cNvPicPr>
            <a:picLocks noChangeAspect="1"/>
          </p:cNvPicPr>
          <p:nvPr/>
        </p:nvPicPr>
        <p:blipFill>
          <a:blip r:embed="rId17"/>
          <a:stretch>
            <a:fillRect/>
          </a:stretch>
        </p:blipFill>
        <p:spPr>
          <a:xfrm>
            <a:off x="4030222" y="4448871"/>
            <a:ext cx="1646080" cy="91251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 name="Picture 54">
            <a:extLst>
              <a:ext uri="{FF2B5EF4-FFF2-40B4-BE49-F238E27FC236}">
                <a16:creationId xmlns:a16="http://schemas.microsoft.com/office/drawing/2014/main" id="{B732AF6F-68B1-9171-8A05-E7492F3F2F7C}"/>
              </a:ext>
            </a:extLst>
          </p:cNvPr>
          <p:cNvPicPr>
            <a:picLocks noChangeAspect="1"/>
          </p:cNvPicPr>
          <p:nvPr/>
        </p:nvPicPr>
        <p:blipFill>
          <a:blip r:embed="rId18"/>
          <a:stretch>
            <a:fillRect/>
          </a:stretch>
        </p:blipFill>
        <p:spPr>
          <a:xfrm>
            <a:off x="2238923" y="4448871"/>
            <a:ext cx="1646080" cy="912511"/>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5" name="Picture 55" descr="Map&#10;&#10;Description automatically generated">
            <a:extLst>
              <a:ext uri="{FF2B5EF4-FFF2-40B4-BE49-F238E27FC236}">
                <a16:creationId xmlns:a16="http://schemas.microsoft.com/office/drawing/2014/main" id="{BA196697-5268-5E46-4B55-26949E2E6B77}"/>
              </a:ext>
            </a:extLst>
          </p:cNvPr>
          <p:cNvPicPr>
            <a:picLocks noChangeAspect="1"/>
          </p:cNvPicPr>
          <p:nvPr/>
        </p:nvPicPr>
        <p:blipFill>
          <a:blip r:embed="rId19"/>
          <a:stretch>
            <a:fillRect/>
          </a:stretch>
        </p:blipFill>
        <p:spPr>
          <a:xfrm>
            <a:off x="7576913" y="5501953"/>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 name="Picture 56" descr="Map&#10;&#10;Description automatically generated">
            <a:extLst>
              <a:ext uri="{FF2B5EF4-FFF2-40B4-BE49-F238E27FC236}">
                <a16:creationId xmlns:a16="http://schemas.microsoft.com/office/drawing/2014/main" id="{C2459007-9018-9A48-0977-F83B46B7573D}"/>
              </a:ext>
            </a:extLst>
          </p:cNvPr>
          <p:cNvPicPr>
            <a:picLocks noChangeAspect="1"/>
          </p:cNvPicPr>
          <p:nvPr/>
        </p:nvPicPr>
        <p:blipFill>
          <a:blip r:embed="rId20"/>
          <a:stretch>
            <a:fillRect/>
          </a:stretch>
        </p:blipFill>
        <p:spPr>
          <a:xfrm>
            <a:off x="5805871" y="5501953"/>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Box 17">
            <a:extLst>
              <a:ext uri="{FF2B5EF4-FFF2-40B4-BE49-F238E27FC236}">
                <a16:creationId xmlns:a16="http://schemas.microsoft.com/office/drawing/2014/main" id="{45AE8838-5DA0-F16F-C1FE-E685F816D847}"/>
              </a:ext>
            </a:extLst>
          </p:cNvPr>
          <p:cNvSpPr txBox="1"/>
          <p:nvPr/>
        </p:nvSpPr>
        <p:spPr>
          <a:xfrm>
            <a:off x="4533409" y="5772654"/>
            <a:ext cx="63956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N/A</a:t>
            </a:r>
          </a:p>
        </p:txBody>
      </p:sp>
    </p:spTree>
    <p:extLst>
      <p:ext uri="{BB962C8B-B14F-4D97-AF65-F5344CB8AC3E}">
        <p14:creationId xmlns:p14="http://schemas.microsoft.com/office/powerpoint/2010/main" val="3442617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a:t>
            </a:r>
          </a:p>
        </p:txBody>
      </p:sp>
      <p:sp>
        <p:nvSpPr>
          <p:cNvPr id="23" name="TextBox 16">
            <a:extLst>
              <a:ext uri="{FF2B5EF4-FFF2-40B4-BE49-F238E27FC236}">
                <a16:creationId xmlns:a16="http://schemas.microsoft.com/office/drawing/2014/main" id="{EAD5D388-8F74-7AC3-A8DC-80B323CA7BF1}"/>
              </a:ext>
            </a:extLst>
          </p:cNvPr>
          <p:cNvSpPr txBox="1"/>
          <p:nvPr/>
        </p:nvSpPr>
        <p:spPr>
          <a:xfrm>
            <a:off x="9663591" y="1440711"/>
            <a:ext cx="743761" cy="3773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404040"/>
                </a:solidFill>
                <a:latin typeface="Century Gothic"/>
              </a:rPr>
              <a:t>nFLH</a:t>
            </a:r>
          </a:p>
        </p:txBody>
      </p:sp>
      <p:sp>
        <p:nvSpPr>
          <p:cNvPr id="24" name="TextBox 17">
            <a:extLst>
              <a:ext uri="{FF2B5EF4-FFF2-40B4-BE49-F238E27FC236}">
                <a16:creationId xmlns:a16="http://schemas.microsoft.com/office/drawing/2014/main" id="{CCB3D6FA-0866-DCD7-6E40-92AE496A3D59}"/>
              </a:ext>
            </a:extLst>
          </p:cNvPr>
          <p:cNvSpPr txBox="1"/>
          <p:nvPr/>
        </p:nvSpPr>
        <p:spPr>
          <a:xfrm>
            <a:off x="9969871" y="182861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0 (Low)</a:t>
            </a:r>
            <a:endParaRPr lang="en-US" dirty="0"/>
          </a:p>
        </p:txBody>
      </p:sp>
      <p:sp>
        <p:nvSpPr>
          <p:cNvPr id="26" name="TextBox 18">
            <a:extLst>
              <a:ext uri="{FF2B5EF4-FFF2-40B4-BE49-F238E27FC236}">
                <a16:creationId xmlns:a16="http://schemas.microsoft.com/office/drawing/2014/main" id="{3A590F91-D6A2-2F7C-5DEB-80BF13E4064A}"/>
              </a:ext>
            </a:extLst>
          </p:cNvPr>
          <p:cNvSpPr txBox="1"/>
          <p:nvPr/>
        </p:nvSpPr>
        <p:spPr>
          <a:xfrm>
            <a:off x="9977933" y="4710968"/>
            <a:ext cx="144205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0.06 (High)</a:t>
            </a:r>
          </a:p>
        </p:txBody>
      </p:sp>
      <p:sp>
        <p:nvSpPr>
          <p:cNvPr id="27" name="TextBox 1">
            <a:extLst>
              <a:ext uri="{FF2B5EF4-FFF2-40B4-BE49-F238E27FC236}">
                <a16:creationId xmlns:a16="http://schemas.microsoft.com/office/drawing/2014/main" id="{E012570F-B136-B3C6-C108-D0D645F0CD25}"/>
              </a:ext>
            </a:extLst>
          </p:cNvPr>
          <p:cNvSpPr txBox="1"/>
          <p:nvPr/>
        </p:nvSpPr>
        <p:spPr>
          <a:xfrm>
            <a:off x="889239" y="4720805"/>
            <a:ext cx="137735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November</a:t>
            </a:r>
            <a:endParaRPr lang="en-US" dirty="0"/>
          </a:p>
        </p:txBody>
      </p:sp>
      <p:sp>
        <p:nvSpPr>
          <p:cNvPr id="28" name="TextBox 2">
            <a:extLst>
              <a:ext uri="{FF2B5EF4-FFF2-40B4-BE49-F238E27FC236}">
                <a16:creationId xmlns:a16="http://schemas.microsoft.com/office/drawing/2014/main" id="{04C58A98-7E13-DBD3-E7DB-4BF1DEE051C8}"/>
              </a:ext>
            </a:extLst>
          </p:cNvPr>
          <p:cNvSpPr txBox="1"/>
          <p:nvPr/>
        </p:nvSpPr>
        <p:spPr>
          <a:xfrm>
            <a:off x="1108494" y="3667664"/>
            <a:ext cx="114012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October</a:t>
            </a:r>
          </a:p>
        </p:txBody>
      </p:sp>
      <p:sp>
        <p:nvSpPr>
          <p:cNvPr id="30" name="TextBox 3">
            <a:extLst>
              <a:ext uri="{FF2B5EF4-FFF2-40B4-BE49-F238E27FC236}">
                <a16:creationId xmlns:a16="http://schemas.microsoft.com/office/drawing/2014/main" id="{7B99098B-6166-7334-ECC8-F90682955FC3}"/>
              </a:ext>
            </a:extLst>
          </p:cNvPr>
          <p:cNvSpPr txBox="1"/>
          <p:nvPr/>
        </p:nvSpPr>
        <p:spPr>
          <a:xfrm>
            <a:off x="835324" y="2610928"/>
            <a:ext cx="143126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September</a:t>
            </a:r>
            <a:endParaRPr lang="en-US" dirty="0"/>
          </a:p>
        </p:txBody>
      </p:sp>
      <p:sp>
        <p:nvSpPr>
          <p:cNvPr id="31" name="TextBox 4">
            <a:extLst>
              <a:ext uri="{FF2B5EF4-FFF2-40B4-BE49-F238E27FC236}">
                <a16:creationId xmlns:a16="http://schemas.microsoft.com/office/drawing/2014/main" id="{18595EC7-DA90-1A3A-FF68-C8083374BA01}"/>
              </a:ext>
            </a:extLst>
          </p:cNvPr>
          <p:cNvSpPr txBox="1"/>
          <p:nvPr/>
        </p:nvSpPr>
        <p:spPr>
          <a:xfrm>
            <a:off x="1279225" y="1552394"/>
            <a:ext cx="97838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August</a:t>
            </a:r>
            <a:endParaRPr lang="en-US" dirty="0"/>
          </a:p>
        </p:txBody>
      </p:sp>
      <p:sp>
        <p:nvSpPr>
          <p:cNvPr id="32" name="TextBox 5">
            <a:extLst>
              <a:ext uri="{FF2B5EF4-FFF2-40B4-BE49-F238E27FC236}">
                <a16:creationId xmlns:a16="http://schemas.microsoft.com/office/drawing/2014/main" id="{06C0F82F-5C77-A538-5EA7-EBDE08AB1657}"/>
              </a:ext>
            </a:extLst>
          </p:cNvPr>
          <p:cNvSpPr txBox="1"/>
          <p:nvPr/>
        </p:nvSpPr>
        <p:spPr>
          <a:xfrm>
            <a:off x="835323" y="5773947"/>
            <a:ext cx="140970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December</a:t>
            </a:r>
          </a:p>
        </p:txBody>
      </p:sp>
      <p:sp>
        <p:nvSpPr>
          <p:cNvPr id="34" name="TextBox 6">
            <a:extLst>
              <a:ext uri="{FF2B5EF4-FFF2-40B4-BE49-F238E27FC236}">
                <a16:creationId xmlns:a16="http://schemas.microsoft.com/office/drawing/2014/main" id="{7E12178A-5F57-F80C-5F33-F72308E98033}"/>
              </a:ext>
            </a:extLst>
          </p:cNvPr>
          <p:cNvSpPr txBox="1"/>
          <p:nvPr/>
        </p:nvSpPr>
        <p:spPr>
          <a:xfrm>
            <a:off x="2574984" y="91080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1</a:t>
            </a:r>
            <a:endParaRPr lang="en-US" dirty="0"/>
          </a:p>
        </p:txBody>
      </p:sp>
      <p:sp>
        <p:nvSpPr>
          <p:cNvPr id="35" name="TextBox 7">
            <a:extLst>
              <a:ext uri="{FF2B5EF4-FFF2-40B4-BE49-F238E27FC236}">
                <a16:creationId xmlns:a16="http://schemas.microsoft.com/office/drawing/2014/main" id="{B5B94AC4-53A5-DE9F-5F85-A03AC938AAA7}"/>
              </a:ext>
            </a:extLst>
          </p:cNvPr>
          <p:cNvSpPr txBox="1"/>
          <p:nvPr/>
        </p:nvSpPr>
        <p:spPr>
          <a:xfrm>
            <a:off x="7891011" y="910803"/>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4</a:t>
            </a:r>
            <a:endParaRPr lang="en-US" dirty="0"/>
          </a:p>
        </p:txBody>
      </p:sp>
      <p:sp>
        <p:nvSpPr>
          <p:cNvPr id="36" name="TextBox 8">
            <a:extLst>
              <a:ext uri="{FF2B5EF4-FFF2-40B4-BE49-F238E27FC236}">
                <a16:creationId xmlns:a16="http://schemas.microsoft.com/office/drawing/2014/main" id="{2EB444C3-6FF9-39E9-D477-A2D16AC20CA8}"/>
              </a:ext>
            </a:extLst>
          </p:cNvPr>
          <p:cNvSpPr txBox="1"/>
          <p:nvPr/>
        </p:nvSpPr>
        <p:spPr>
          <a:xfrm>
            <a:off x="6119003" y="910804"/>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3</a:t>
            </a:r>
            <a:endParaRPr lang="en-US" dirty="0"/>
          </a:p>
        </p:txBody>
      </p:sp>
      <p:sp>
        <p:nvSpPr>
          <p:cNvPr id="37" name="TextBox 9">
            <a:extLst>
              <a:ext uri="{FF2B5EF4-FFF2-40B4-BE49-F238E27FC236}">
                <a16:creationId xmlns:a16="http://schemas.microsoft.com/office/drawing/2014/main" id="{CBB27431-B245-FB22-468C-B6265AA71F62}"/>
              </a:ext>
            </a:extLst>
          </p:cNvPr>
          <p:cNvSpPr txBox="1"/>
          <p:nvPr/>
        </p:nvSpPr>
        <p:spPr>
          <a:xfrm>
            <a:off x="4346992" y="910803"/>
            <a:ext cx="101791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Week 2</a:t>
            </a:r>
            <a:endParaRPr lang="en-US" dirty="0"/>
          </a:p>
        </p:txBody>
      </p:sp>
      <p:sp>
        <p:nvSpPr>
          <p:cNvPr id="38" name="TextBox 1">
            <a:extLst>
              <a:ext uri="{FF2B5EF4-FFF2-40B4-BE49-F238E27FC236}">
                <a16:creationId xmlns:a16="http://schemas.microsoft.com/office/drawing/2014/main" id="{5914F08D-FC9F-F3CD-4E0B-BC4AB7F2565B}"/>
              </a:ext>
            </a:extLst>
          </p:cNvPr>
          <p:cNvSpPr txBox="1"/>
          <p:nvPr/>
        </p:nvSpPr>
        <p:spPr>
          <a:xfrm>
            <a:off x="2456322" y="71501"/>
            <a:ext cx="855623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404040"/>
                </a:solidFill>
                <a:latin typeface="Century Gothic"/>
                <a:cs typeface="Calibri"/>
              </a:rPr>
              <a:t>Weekly </a:t>
            </a:r>
            <a:r>
              <a:rPr lang="en-US" sz="2400" b="1" dirty="0">
                <a:solidFill>
                  <a:srgbClr val="404040"/>
                </a:solidFill>
                <a:latin typeface="Century Gothic"/>
                <a:ea typeface="+mn-lt"/>
                <a:cs typeface="+mn-lt"/>
              </a:rPr>
              <a:t>Composite Normalized Fluorescent Line Height (nFLH)</a:t>
            </a:r>
            <a:r>
              <a:rPr lang="en-US" sz="2400" b="1" dirty="0">
                <a:solidFill>
                  <a:srgbClr val="404040"/>
                </a:solidFill>
                <a:latin typeface="Century Gothic"/>
                <a:cs typeface="Calibri"/>
              </a:rPr>
              <a:t> (August – December 2020)</a:t>
            </a:r>
            <a:endParaRPr lang="en-US" sz="2400" dirty="0">
              <a:cs typeface="Calibri" panose="020F0502020204030204"/>
            </a:endParaRPr>
          </a:p>
        </p:txBody>
      </p:sp>
      <p:sp>
        <p:nvSpPr>
          <p:cNvPr id="16" name="TextBox 15">
            <a:extLst>
              <a:ext uri="{FF2B5EF4-FFF2-40B4-BE49-F238E27FC236}">
                <a16:creationId xmlns:a16="http://schemas.microsoft.com/office/drawing/2014/main" id="{60D19617-A597-D4C5-2F21-5D493319F329}"/>
              </a:ext>
            </a:extLst>
          </p:cNvPr>
          <p:cNvSpPr txBox="1"/>
          <p:nvPr/>
        </p:nvSpPr>
        <p:spPr>
          <a:xfrm>
            <a:off x="9789078" y="5269491"/>
            <a:ext cx="185461" cy="185460"/>
          </a:xfrm>
          <a:prstGeom prst="rect">
            <a:avLst/>
          </a:prstGeom>
          <a:noFill/>
          <a:ln w="12700">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8" name="TextBox 17">
            <a:extLst>
              <a:ext uri="{FF2B5EF4-FFF2-40B4-BE49-F238E27FC236}">
                <a16:creationId xmlns:a16="http://schemas.microsoft.com/office/drawing/2014/main" id="{008BD377-BCA9-BBD1-176E-7CF25E2A7310}"/>
              </a:ext>
            </a:extLst>
          </p:cNvPr>
          <p:cNvSpPr txBox="1"/>
          <p:nvPr/>
        </p:nvSpPr>
        <p:spPr>
          <a:xfrm>
            <a:off x="9965838" y="5178994"/>
            <a:ext cx="209036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Cloud Coverage or No Data</a:t>
            </a:r>
            <a:endParaRPr lang="en-US" dirty="0"/>
          </a:p>
        </p:txBody>
      </p:sp>
      <p:sp>
        <p:nvSpPr>
          <p:cNvPr id="43" name="TextBox 17">
            <a:extLst>
              <a:ext uri="{FF2B5EF4-FFF2-40B4-BE49-F238E27FC236}">
                <a16:creationId xmlns:a16="http://schemas.microsoft.com/office/drawing/2014/main" id="{81F63C1F-3274-65D6-7D86-3BF829F3F47D}"/>
              </a:ext>
            </a:extLst>
          </p:cNvPr>
          <p:cNvSpPr txBox="1"/>
          <p:nvPr/>
        </p:nvSpPr>
        <p:spPr>
          <a:xfrm>
            <a:off x="2770290" y="5775246"/>
            <a:ext cx="633803" cy="369332"/>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N/A</a:t>
            </a:r>
          </a:p>
        </p:txBody>
      </p:sp>
      <p:pic>
        <p:nvPicPr>
          <p:cNvPr id="3" name="Picture 4" descr="A picture containing bar chart&#10;&#10;Description automatically generated">
            <a:extLst>
              <a:ext uri="{FF2B5EF4-FFF2-40B4-BE49-F238E27FC236}">
                <a16:creationId xmlns:a16="http://schemas.microsoft.com/office/drawing/2014/main" id="{07247E72-33E2-AC11-A560-166A206FB52A}"/>
              </a:ext>
            </a:extLst>
          </p:cNvPr>
          <p:cNvPicPr>
            <a:picLocks noChangeAspect="1"/>
          </p:cNvPicPr>
          <p:nvPr/>
        </p:nvPicPr>
        <p:blipFill rotWithShape="1">
          <a:blip r:embed="rId3"/>
          <a:srcRect l="8407" t="8856" r="61504" b="2557"/>
          <a:stretch/>
        </p:blipFill>
        <p:spPr>
          <a:xfrm rot="10800000">
            <a:off x="9795164" y="1923584"/>
            <a:ext cx="184041" cy="3079867"/>
          </a:xfrm>
          <a:prstGeom prst="rect">
            <a:avLst/>
          </a:prstGeom>
          <a:solidFill>
            <a:srgbClr val="FFFFFF">
              <a:shade val="85000"/>
            </a:srgbClr>
          </a:solidFill>
          <a:ln w="635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Map&#10;&#10;Description automatically generated">
            <a:extLst>
              <a:ext uri="{FF2B5EF4-FFF2-40B4-BE49-F238E27FC236}">
                <a16:creationId xmlns:a16="http://schemas.microsoft.com/office/drawing/2014/main" id="{D1A116DC-0F21-FC17-A270-32EB112FE01B}"/>
              </a:ext>
            </a:extLst>
          </p:cNvPr>
          <p:cNvPicPr>
            <a:picLocks noChangeAspect="1"/>
          </p:cNvPicPr>
          <p:nvPr/>
        </p:nvPicPr>
        <p:blipFill>
          <a:blip r:embed="rId4"/>
          <a:stretch>
            <a:fillRect/>
          </a:stretch>
        </p:blipFill>
        <p:spPr>
          <a:xfrm>
            <a:off x="7576913" y="1278389"/>
            <a:ext cx="1646080" cy="91012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descr="Map&#10;&#10;Description automatically generated">
            <a:extLst>
              <a:ext uri="{FF2B5EF4-FFF2-40B4-BE49-F238E27FC236}">
                <a16:creationId xmlns:a16="http://schemas.microsoft.com/office/drawing/2014/main" id="{D3B11A53-A5EB-570F-C700-529F05FD4D1B}"/>
              </a:ext>
            </a:extLst>
          </p:cNvPr>
          <p:cNvPicPr>
            <a:picLocks noChangeAspect="1"/>
          </p:cNvPicPr>
          <p:nvPr/>
        </p:nvPicPr>
        <p:blipFill>
          <a:blip r:embed="rId5"/>
          <a:stretch>
            <a:fillRect/>
          </a:stretch>
        </p:blipFill>
        <p:spPr>
          <a:xfrm>
            <a:off x="5805562" y="1278389"/>
            <a:ext cx="1646080" cy="91012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a:extLst>
              <a:ext uri="{FF2B5EF4-FFF2-40B4-BE49-F238E27FC236}">
                <a16:creationId xmlns:a16="http://schemas.microsoft.com/office/drawing/2014/main" id="{AA011DB3-CD99-C006-745B-3FC061E07D5C}"/>
              </a:ext>
            </a:extLst>
          </p:cNvPr>
          <p:cNvPicPr>
            <a:picLocks noChangeAspect="1"/>
          </p:cNvPicPr>
          <p:nvPr/>
        </p:nvPicPr>
        <p:blipFill>
          <a:blip r:embed="rId6"/>
          <a:stretch>
            <a:fillRect/>
          </a:stretch>
        </p:blipFill>
        <p:spPr>
          <a:xfrm>
            <a:off x="4034212" y="1285021"/>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7" descr="Map&#10;&#10;Description automatically generated">
            <a:extLst>
              <a:ext uri="{FF2B5EF4-FFF2-40B4-BE49-F238E27FC236}">
                <a16:creationId xmlns:a16="http://schemas.microsoft.com/office/drawing/2014/main" id="{945358EB-164A-63C8-3926-830263298807}"/>
              </a:ext>
            </a:extLst>
          </p:cNvPr>
          <p:cNvPicPr>
            <a:picLocks noChangeAspect="1"/>
          </p:cNvPicPr>
          <p:nvPr/>
        </p:nvPicPr>
        <p:blipFill>
          <a:blip r:embed="rId7"/>
          <a:stretch>
            <a:fillRect/>
          </a:stretch>
        </p:blipFill>
        <p:spPr>
          <a:xfrm>
            <a:off x="2246903" y="1277041"/>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descr="Map&#10;&#10;Description automatically generated">
            <a:extLst>
              <a:ext uri="{FF2B5EF4-FFF2-40B4-BE49-F238E27FC236}">
                <a16:creationId xmlns:a16="http://schemas.microsoft.com/office/drawing/2014/main" id="{60FD2159-1176-5775-988A-07B178E4BB98}"/>
              </a:ext>
            </a:extLst>
          </p:cNvPr>
          <p:cNvPicPr>
            <a:picLocks noChangeAspect="1"/>
          </p:cNvPicPr>
          <p:nvPr/>
        </p:nvPicPr>
        <p:blipFill>
          <a:blip r:embed="rId8"/>
          <a:stretch>
            <a:fillRect/>
          </a:stretch>
        </p:blipFill>
        <p:spPr>
          <a:xfrm>
            <a:off x="5805562" y="2338256"/>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9" descr="A picture containing text, map, nature&#10;&#10;Description automatically generated">
            <a:extLst>
              <a:ext uri="{FF2B5EF4-FFF2-40B4-BE49-F238E27FC236}">
                <a16:creationId xmlns:a16="http://schemas.microsoft.com/office/drawing/2014/main" id="{D12567FF-0D12-E6AD-67D4-5086A719CCAC}"/>
              </a:ext>
            </a:extLst>
          </p:cNvPr>
          <p:cNvPicPr>
            <a:picLocks noChangeAspect="1"/>
          </p:cNvPicPr>
          <p:nvPr/>
        </p:nvPicPr>
        <p:blipFill>
          <a:blip r:embed="rId9"/>
          <a:stretch>
            <a:fillRect/>
          </a:stretch>
        </p:blipFill>
        <p:spPr>
          <a:xfrm>
            <a:off x="4034212" y="2338256"/>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0" descr="Map&#10;&#10;Description automatically generated">
            <a:extLst>
              <a:ext uri="{FF2B5EF4-FFF2-40B4-BE49-F238E27FC236}">
                <a16:creationId xmlns:a16="http://schemas.microsoft.com/office/drawing/2014/main" id="{9B8AF79C-43AE-2BFC-2F06-9850FEC77FDE}"/>
              </a:ext>
            </a:extLst>
          </p:cNvPr>
          <p:cNvPicPr>
            <a:picLocks noChangeAspect="1"/>
          </p:cNvPicPr>
          <p:nvPr/>
        </p:nvPicPr>
        <p:blipFill>
          <a:blip r:embed="rId10"/>
          <a:stretch>
            <a:fillRect/>
          </a:stretch>
        </p:blipFill>
        <p:spPr>
          <a:xfrm>
            <a:off x="2246903" y="2339602"/>
            <a:ext cx="1646080" cy="91012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7">
            <a:extLst>
              <a:ext uri="{FF2B5EF4-FFF2-40B4-BE49-F238E27FC236}">
                <a16:creationId xmlns:a16="http://schemas.microsoft.com/office/drawing/2014/main" id="{2C7FEA1E-010A-5FD4-66FE-51CDC0429BB3}"/>
              </a:ext>
            </a:extLst>
          </p:cNvPr>
          <p:cNvSpPr txBox="1"/>
          <p:nvPr/>
        </p:nvSpPr>
        <p:spPr>
          <a:xfrm>
            <a:off x="8084343" y="2611550"/>
            <a:ext cx="633803" cy="369332"/>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N/A</a:t>
            </a:r>
          </a:p>
        </p:txBody>
      </p:sp>
      <p:pic>
        <p:nvPicPr>
          <p:cNvPr id="13" name="Picture 13" descr="Map&#10;&#10;Description automatically generated">
            <a:extLst>
              <a:ext uri="{FF2B5EF4-FFF2-40B4-BE49-F238E27FC236}">
                <a16:creationId xmlns:a16="http://schemas.microsoft.com/office/drawing/2014/main" id="{1DA88316-82A4-C65D-ADAA-37B2C9FB8A8C}"/>
              </a:ext>
            </a:extLst>
          </p:cNvPr>
          <p:cNvPicPr>
            <a:picLocks noChangeAspect="1"/>
          </p:cNvPicPr>
          <p:nvPr/>
        </p:nvPicPr>
        <p:blipFill>
          <a:blip r:embed="rId11"/>
          <a:stretch>
            <a:fillRect/>
          </a:stretch>
        </p:blipFill>
        <p:spPr>
          <a:xfrm>
            <a:off x="7576914" y="3396827"/>
            <a:ext cx="1646080" cy="91012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4" descr="Map&#10;&#10;Description automatically generated">
            <a:extLst>
              <a:ext uri="{FF2B5EF4-FFF2-40B4-BE49-F238E27FC236}">
                <a16:creationId xmlns:a16="http://schemas.microsoft.com/office/drawing/2014/main" id="{207B2631-B9AF-5012-D9A8-90FFA7FB20E3}"/>
              </a:ext>
            </a:extLst>
          </p:cNvPr>
          <p:cNvPicPr>
            <a:picLocks noChangeAspect="1"/>
          </p:cNvPicPr>
          <p:nvPr/>
        </p:nvPicPr>
        <p:blipFill>
          <a:blip r:embed="rId12"/>
          <a:stretch>
            <a:fillRect/>
          </a:stretch>
        </p:blipFill>
        <p:spPr>
          <a:xfrm>
            <a:off x="5805563" y="3395481"/>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6" descr="Map&#10;&#10;Description automatically generated">
            <a:extLst>
              <a:ext uri="{FF2B5EF4-FFF2-40B4-BE49-F238E27FC236}">
                <a16:creationId xmlns:a16="http://schemas.microsoft.com/office/drawing/2014/main" id="{6CCC0442-3861-2C6D-B1FB-791DC34A1840}"/>
              </a:ext>
            </a:extLst>
          </p:cNvPr>
          <p:cNvPicPr>
            <a:picLocks noChangeAspect="1"/>
          </p:cNvPicPr>
          <p:nvPr/>
        </p:nvPicPr>
        <p:blipFill>
          <a:blip r:embed="rId13"/>
          <a:stretch>
            <a:fillRect/>
          </a:stretch>
        </p:blipFill>
        <p:spPr>
          <a:xfrm>
            <a:off x="4030222" y="3396827"/>
            <a:ext cx="1646080" cy="91012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8" descr="Map&#10;&#10;Description automatically generated">
            <a:extLst>
              <a:ext uri="{FF2B5EF4-FFF2-40B4-BE49-F238E27FC236}">
                <a16:creationId xmlns:a16="http://schemas.microsoft.com/office/drawing/2014/main" id="{B7E938B6-4369-F68A-296A-BC128FEB01C4}"/>
              </a:ext>
            </a:extLst>
          </p:cNvPr>
          <p:cNvPicPr>
            <a:picLocks noChangeAspect="1"/>
          </p:cNvPicPr>
          <p:nvPr/>
        </p:nvPicPr>
        <p:blipFill>
          <a:blip r:embed="rId14"/>
          <a:stretch>
            <a:fillRect/>
          </a:stretch>
        </p:blipFill>
        <p:spPr>
          <a:xfrm>
            <a:off x="2246903" y="3396827"/>
            <a:ext cx="1646080" cy="91012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9" descr="Map&#10;&#10;Description automatically generated">
            <a:extLst>
              <a:ext uri="{FF2B5EF4-FFF2-40B4-BE49-F238E27FC236}">
                <a16:creationId xmlns:a16="http://schemas.microsoft.com/office/drawing/2014/main" id="{BD538CDE-DFC7-44F0-D3DA-16E776D21A6B}"/>
              </a:ext>
            </a:extLst>
          </p:cNvPr>
          <p:cNvPicPr>
            <a:picLocks noChangeAspect="1"/>
          </p:cNvPicPr>
          <p:nvPr/>
        </p:nvPicPr>
        <p:blipFill>
          <a:blip r:embed="rId15"/>
          <a:stretch>
            <a:fillRect/>
          </a:stretch>
        </p:blipFill>
        <p:spPr>
          <a:xfrm>
            <a:off x="7576913" y="4436749"/>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20" descr="A picture containing text, nature, map&#10;&#10;Description automatically generated">
            <a:extLst>
              <a:ext uri="{FF2B5EF4-FFF2-40B4-BE49-F238E27FC236}">
                <a16:creationId xmlns:a16="http://schemas.microsoft.com/office/drawing/2014/main" id="{3CAAC2F6-411E-3784-19B8-9D072A6A1648}"/>
              </a:ext>
            </a:extLst>
          </p:cNvPr>
          <p:cNvPicPr>
            <a:picLocks noChangeAspect="1"/>
          </p:cNvPicPr>
          <p:nvPr/>
        </p:nvPicPr>
        <p:blipFill>
          <a:blip r:embed="rId16"/>
          <a:stretch>
            <a:fillRect/>
          </a:stretch>
        </p:blipFill>
        <p:spPr>
          <a:xfrm>
            <a:off x="5805562" y="4438095"/>
            <a:ext cx="1646080" cy="91012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1" descr="Map&#10;&#10;Description automatically generated">
            <a:extLst>
              <a:ext uri="{FF2B5EF4-FFF2-40B4-BE49-F238E27FC236}">
                <a16:creationId xmlns:a16="http://schemas.microsoft.com/office/drawing/2014/main" id="{DB7F8AC7-8DB7-70EF-5F43-FD436191F62C}"/>
              </a:ext>
            </a:extLst>
          </p:cNvPr>
          <p:cNvPicPr>
            <a:picLocks noChangeAspect="1"/>
          </p:cNvPicPr>
          <p:nvPr/>
        </p:nvPicPr>
        <p:blipFill>
          <a:blip r:embed="rId17"/>
          <a:stretch>
            <a:fillRect/>
          </a:stretch>
        </p:blipFill>
        <p:spPr>
          <a:xfrm>
            <a:off x="4030221" y="4438094"/>
            <a:ext cx="1646080" cy="91012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4" descr="Map&#10;&#10;Description automatically generated">
            <a:extLst>
              <a:ext uri="{FF2B5EF4-FFF2-40B4-BE49-F238E27FC236}">
                <a16:creationId xmlns:a16="http://schemas.microsoft.com/office/drawing/2014/main" id="{672666A7-C71F-B382-B018-2C80A2451EE6}"/>
              </a:ext>
            </a:extLst>
          </p:cNvPr>
          <p:cNvPicPr>
            <a:picLocks noChangeAspect="1"/>
          </p:cNvPicPr>
          <p:nvPr/>
        </p:nvPicPr>
        <p:blipFill>
          <a:blip r:embed="rId18"/>
          <a:stretch>
            <a:fillRect/>
          </a:stretch>
        </p:blipFill>
        <p:spPr>
          <a:xfrm>
            <a:off x="2246902" y="4438094"/>
            <a:ext cx="1646080" cy="91012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8" descr="Map&#10;&#10;Description automatically generated">
            <a:extLst>
              <a:ext uri="{FF2B5EF4-FFF2-40B4-BE49-F238E27FC236}">
                <a16:creationId xmlns:a16="http://schemas.microsoft.com/office/drawing/2014/main" id="{9203D6D6-3621-6651-B986-32E953E8F6AE}"/>
              </a:ext>
            </a:extLst>
          </p:cNvPr>
          <p:cNvPicPr>
            <a:picLocks noChangeAspect="1"/>
          </p:cNvPicPr>
          <p:nvPr/>
        </p:nvPicPr>
        <p:blipFill>
          <a:blip r:embed="rId19"/>
          <a:stretch>
            <a:fillRect/>
          </a:stretch>
        </p:blipFill>
        <p:spPr>
          <a:xfrm>
            <a:off x="5806274" y="5479866"/>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32" descr="Map&#10;&#10;Description automatically generated">
            <a:extLst>
              <a:ext uri="{FF2B5EF4-FFF2-40B4-BE49-F238E27FC236}">
                <a16:creationId xmlns:a16="http://schemas.microsoft.com/office/drawing/2014/main" id="{6B497692-05E8-24F8-2EE5-27D504298720}"/>
              </a:ext>
            </a:extLst>
          </p:cNvPr>
          <p:cNvPicPr>
            <a:picLocks noChangeAspect="1"/>
          </p:cNvPicPr>
          <p:nvPr/>
        </p:nvPicPr>
        <p:blipFill>
          <a:blip r:embed="rId20"/>
          <a:stretch>
            <a:fillRect/>
          </a:stretch>
        </p:blipFill>
        <p:spPr>
          <a:xfrm>
            <a:off x="7576200" y="5479866"/>
            <a:ext cx="1646080" cy="91281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TextBox 17">
            <a:extLst>
              <a:ext uri="{FF2B5EF4-FFF2-40B4-BE49-F238E27FC236}">
                <a16:creationId xmlns:a16="http://schemas.microsoft.com/office/drawing/2014/main" id="{D6F5C707-19DA-52CC-9C1F-17B90433369F}"/>
              </a:ext>
            </a:extLst>
          </p:cNvPr>
          <p:cNvSpPr txBox="1"/>
          <p:nvPr/>
        </p:nvSpPr>
        <p:spPr>
          <a:xfrm>
            <a:off x="4541641" y="5775246"/>
            <a:ext cx="633803" cy="369332"/>
          </a:xfrm>
          <a:prstGeom prst="rect">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04040"/>
                </a:solidFill>
                <a:latin typeface="Century Gothic"/>
              </a:rPr>
              <a:t>N/A</a:t>
            </a:r>
          </a:p>
        </p:txBody>
      </p:sp>
    </p:spTree>
    <p:extLst>
      <p:ext uri="{BB962C8B-B14F-4D97-AF65-F5344CB8AC3E}">
        <p14:creationId xmlns:p14="http://schemas.microsoft.com/office/powerpoint/2010/main" val="3906969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a:t>
            </a:r>
          </a:p>
        </p:txBody>
      </p:sp>
      <p:sp>
        <p:nvSpPr>
          <p:cNvPr id="3" name="TextBox 2">
            <a:extLst>
              <a:ext uri="{FF2B5EF4-FFF2-40B4-BE49-F238E27FC236}">
                <a16:creationId xmlns:a16="http://schemas.microsoft.com/office/drawing/2014/main" id="{8A4A4856-8B34-3F73-A7FB-0D3653D01685}"/>
              </a:ext>
            </a:extLst>
          </p:cNvPr>
          <p:cNvSpPr txBox="1"/>
          <p:nvPr/>
        </p:nvSpPr>
        <p:spPr>
          <a:xfrm>
            <a:off x="2965215" y="340548"/>
            <a:ext cx="83714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404040"/>
                </a:solidFill>
                <a:latin typeface="Century Gothic"/>
                <a:cs typeface="Calibri"/>
              </a:rPr>
              <a:t>Sentinel-3 vs. </a:t>
            </a:r>
            <a:r>
              <a:rPr lang="en-US" sz="2800" b="1" i="1" dirty="0">
                <a:solidFill>
                  <a:srgbClr val="404040"/>
                </a:solidFill>
                <a:latin typeface="Century Gothic"/>
                <a:cs typeface="Calibri"/>
              </a:rPr>
              <a:t>In-situ</a:t>
            </a:r>
            <a:r>
              <a:rPr lang="en-US" sz="2800" b="1" dirty="0">
                <a:solidFill>
                  <a:srgbClr val="404040"/>
                </a:solidFill>
                <a:latin typeface="Century Gothic"/>
                <a:cs typeface="Calibri"/>
              </a:rPr>
              <a:t> data: Statistical Analysis</a:t>
            </a:r>
          </a:p>
        </p:txBody>
      </p:sp>
      <p:sp>
        <p:nvSpPr>
          <p:cNvPr id="6" name="Textfeld 5">
            <a:extLst>
              <a:ext uri="{FF2B5EF4-FFF2-40B4-BE49-F238E27FC236}">
                <a16:creationId xmlns:a16="http://schemas.microsoft.com/office/drawing/2014/main" id="{C5F03DF5-CD4E-D173-8166-9A925B8D02F2}"/>
              </a:ext>
            </a:extLst>
          </p:cNvPr>
          <p:cNvSpPr txBox="1"/>
          <p:nvPr/>
        </p:nvSpPr>
        <p:spPr>
          <a:xfrm>
            <a:off x="1109458" y="1412305"/>
            <a:ext cx="48976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ea typeface="+mn-lt"/>
                <a:cs typeface="+mn-lt"/>
              </a:rPr>
              <a:t>2016 </a:t>
            </a:r>
            <a:r>
              <a:rPr lang="en-US" sz="2000" b="1" i="1" dirty="0">
                <a:solidFill>
                  <a:schemeClr val="tx1">
                    <a:lumMod val="75000"/>
                    <a:lumOff val="25000"/>
                  </a:schemeClr>
                </a:solidFill>
                <a:latin typeface="Century Gothic"/>
                <a:ea typeface="+mn-lt"/>
                <a:cs typeface="+mn-lt"/>
              </a:rPr>
              <a:t>Pseudo-nitzschia</a:t>
            </a:r>
            <a:r>
              <a:rPr lang="en-US" sz="2000" b="1" dirty="0">
                <a:solidFill>
                  <a:schemeClr val="tx1">
                    <a:lumMod val="75000"/>
                    <a:lumOff val="25000"/>
                  </a:schemeClr>
                </a:solidFill>
                <a:latin typeface="Century Gothic"/>
                <a:ea typeface="+mn-lt"/>
                <a:cs typeface="+mn-lt"/>
              </a:rPr>
              <a:t> Concentration</a:t>
            </a:r>
            <a:r>
              <a:rPr lang="en-US" sz="2000" dirty="0">
                <a:solidFill>
                  <a:schemeClr val="tx1">
                    <a:lumMod val="75000"/>
                    <a:lumOff val="25000"/>
                  </a:schemeClr>
                </a:solidFill>
                <a:latin typeface="Century Gothic"/>
                <a:ea typeface="+mn-lt"/>
                <a:cs typeface="+mn-lt"/>
              </a:rPr>
              <a:t> </a:t>
            </a:r>
            <a:r>
              <a:rPr lang="en-US" sz="2000" b="1" dirty="0">
                <a:solidFill>
                  <a:schemeClr val="accent1">
                    <a:lumMod val="50000"/>
                  </a:schemeClr>
                </a:solidFill>
                <a:latin typeface="Century Gothic"/>
                <a:ea typeface="+mn-lt"/>
                <a:cs typeface="+mn-lt"/>
              </a:rPr>
              <a:t>Martha's Vineyard, MA</a:t>
            </a:r>
            <a:endParaRPr lang="de-DE" sz="2000" b="1">
              <a:solidFill>
                <a:schemeClr val="accent1">
                  <a:lumMod val="50000"/>
                </a:schemeClr>
              </a:solidFill>
              <a:latin typeface="Century Gothic"/>
            </a:endParaRPr>
          </a:p>
        </p:txBody>
      </p:sp>
      <p:sp>
        <p:nvSpPr>
          <p:cNvPr id="7" name="Textfeld 6">
            <a:extLst>
              <a:ext uri="{FF2B5EF4-FFF2-40B4-BE49-F238E27FC236}">
                <a16:creationId xmlns:a16="http://schemas.microsoft.com/office/drawing/2014/main" id="{D6777E33-F38C-2756-1A2F-B90336CD83D9}"/>
              </a:ext>
            </a:extLst>
          </p:cNvPr>
          <p:cNvSpPr txBox="1"/>
          <p:nvPr/>
        </p:nvSpPr>
        <p:spPr>
          <a:xfrm>
            <a:off x="672120" y="4810695"/>
            <a:ext cx="768514" cy="4066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Sept</a:t>
            </a:r>
            <a:endParaRPr lang="de-DE" sz="2000">
              <a:solidFill>
                <a:schemeClr val="tx1">
                  <a:lumMod val="75000"/>
                  <a:lumOff val="25000"/>
                </a:schemeClr>
              </a:solidFill>
              <a:latin typeface="Century Gothic"/>
            </a:endParaRPr>
          </a:p>
        </p:txBody>
      </p:sp>
      <p:sp>
        <p:nvSpPr>
          <p:cNvPr id="8" name="Textfeld 7">
            <a:extLst>
              <a:ext uri="{FF2B5EF4-FFF2-40B4-BE49-F238E27FC236}">
                <a16:creationId xmlns:a16="http://schemas.microsoft.com/office/drawing/2014/main" id="{314620FB-5AD8-27FA-6143-FC7E8191486E}"/>
              </a:ext>
            </a:extLst>
          </p:cNvPr>
          <p:cNvSpPr txBox="1"/>
          <p:nvPr/>
        </p:nvSpPr>
        <p:spPr>
          <a:xfrm>
            <a:off x="1721663" y="4809391"/>
            <a:ext cx="7294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err="1">
                <a:solidFill>
                  <a:schemeClr val="tx1">
                    <a:lumMod val="75000"/>
                    <a:lumOff val="25000"/>
                  </a:schemeClr>
                </a:solidFill>
                <a:latin typeface="Century Gothic"/>
                <a:cs typeface="Calibri"/>
              </a:rPr>
              <a:t>Oct</a:t>
            </a:r>
            <a:endParaRPr lang="de-DE" sz="2000" err="1">
              <a:solidFill>
                <a:schemeClr val="tx1">
                  <a:lumMod val="75000"/>
                  <a:lumOff val="25000"/>
                </a:schemeClr>
              </a:solidFill>
              <a:latin typeface="Century Gothic"/>
            </a:endParaRPr>
          </a:p>
        </p:txBody>
      </p:sp>
      <p:sp>
        <p:nvSpPr>
          <p:cNvPr id="9" name="Textfeld 8">
            <a:extLst>
              <a:ext uri="{FF2B5EF4-FFF2-40B4-BE49-F238E27FC236}">
                <a16:creationId xmlns:a16="http://schemas.microsoft.com/office/drawing/2014/main" id="{21588461-3DB7-50BA-D87B-1BC18C20D2B0}"/>
              </a:ext>
            </a:extLst>
          </p:cNvPr>
          <p:cNvSpPr txBox="1"/>
          <p:nvPr/>
        </p:nvSpPr>
        <p:spPr>
          <a:xfrm>
            <a:off x="2937933" y="4810695"/>
            <a:ext cx="7424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Nov</a:t>
            </a:r>
            <a:endParaRPr lang="de-DE" sz="2000">
              <a:solidFill>
                <a:schemeClr val="tx1">
                  <a:lumMod val="75000"/>
                  <a:lumOff val="25000"/>
                </a:schemeClr>
              </a:solidFill>
              <a:latin typeface="Century Gothic"/>
            </a:endParaRPr>
          </a:p>
        </p:txBody>
      </p:sp>
      <p:sp>
        <p:nvSpPr>
          <p:cNvPr id="10" name="Textfeld 9">
            <a:extLst>
              <a:ext uri="{FF2B5EF4-FFF2-40B4-BE49-F238E27FC236}">
                <a16:creationId xmlns:a16="http://schemas.microsoft.com/office/drawing/2014/main" id="{78355B18-83F7-DE0D-3A2B-096958916E5E}"/>
              </a:ext>
            </a:extLst>
          </p:cNvPr>
          <p:cNvSpPr txBox="1"/>
          <p:nvPr/>
        </p:nvSpPr>
        <p:spPr>
          <a:xfrm>
            <a:off x="4185138" y="4810695"/>
            <a:ext cx="10811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err="1">
                <a:solidFill>
                  <a:schemeClr val="tx1">
                    <a:lumMod val="75000"/>
                    <a:lumOff val="25000"/>
                  </a:schemeClr>
                </a:solidFill>
                <a:latin typeface="Century Gothic"/>
                <a:cs typeface="Calibri"/>
              </a:rPr>
              <a:t>Dec</a:t>
            </a:r>
            <a:endParaRPr lang="de-DE" sz="2000" err="1">
              <a:solidFill>
                <a:schemeClr val="tx1">
                  <a:lumMod val="75000"/>
                  <a:lumOff val="25000"/>
                </a:schemeClr>
              </a:solidFill>
              <a:latin typeface="Century Gothic"/>
            </a:endParaRPr>
          </a:p>
        </p:txBody>
      </p:sp>
      <p:sp>
        <p:nvSpPr>
          <p:cNvPr id="12" name="Textfeld 11">
            <a:extLst>
              <a:ext uri="{FF2B5EF4-FFF2-40B4-BE49-F238E27FC236}">
                <a16:creationId xmlns:a16="http://schemas.microsoft.com/office/drawing/2014/main" id="{54979131-887D-C3E2-A68C-0A5806B1E3F4}"/>
              </a:ext>
            </a:extLst>
          </p:cNvPr>
          <p:cNvSpPr txBox="1"/>
          <p:nvPr/>
        </p:nvSpPr>
        <p:spPr>
          <a:xfrm>
            <a:off x="275818" y="1939843"/>
            <a:ext cx="7033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a:solidFill>
                  <a:schemeClr val="tx1">
                    <a:lumMod val="75000"/>
                    <a:lumOff val="25000"/>
                  </a:schemeClr>
                </a:solidFill>
                <a:latin typeface="Century Gothic"/>
                <a:cs typeface="Calibri"/>
              </a:rPr>
              <a:t>120</a:t>
            </a:r>
            <a:endParaRPr lang="de-DE">
              <a:solidFill>
                <a:schemeClr val="tx1">
                  <a:lumMod val="75000"/>
                  <a:lumOff val="25000"/>
                </a:schemeClr>
              </a:solidFill>
              <a:latin typeface="Century Gothic"/>
            </a:endParaRPr>
          </a:p>
        </p:txBody>
      </p:sp>
      <p:sp>
        <p:nvSpPr>
          <p:cNvPr id="13" name="Textfeld 12">
            <a:extLst>
              <a:ext uri="{FF2B5EF4-FFF2-40B4-BE49-F238E27FC236}">
                <a16:creationId xmlns:a16="http://schemas.microsoft.com/office/drawing/2014/main" id="{157C5F0D-D9CE-BCD2-7D32-7F0E9C371391}"/>
              </a:ext>
            </a:extLst>
          </p:cNvPr>
          <p:cNvSpPr txBox="1"/>
          <p:nvPr/>
        </p:nvSpPr>
        <p:spPr>
          <a:xfrm>
            <a:off x="275816" y="2434817"/>
            <a:ext cx="11071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100</a:t>
            </a:r>
            <a:endParaRPr lang="de-DE" sz="2000">
              <a:solidFill>
                <a:schemeClr val="tx1">
                  <a:lumMod val="75000"/>
                  <a:lumOff val="25000"/>
                </a:schemeClr>
              </a:solidFill>
              <a:latin typeface="Century Gothic"/>
            </a:endParaRPr>
          </a:p>
        </p:txBody>
      </p:sp>
      <p:sp>
        <p:nvSpPr>
          <p:cNvPr id="14" name="Textfeld 13">
            <a:extLst>
              <a:ext uri="{FF2B5EF4-FFF2-40B4-BE49-F238E27FC236}">
                <a16:creationId xmlns:a16="http://schemas.microsoft.com/office/drawing/2014/main" id="{725B4639-1898-62B3-D6E9-47D32F83CEC3}"/>
              </a:ext>
            </a:extLst>
          </p:cNvPr>
          <p:cNvSpPr txBox="1"/>
          <p:nvPr/>
        </p:nvSpPr>
        <p:spPr>
          <a:xfrm>
            <a:off x="366997" y="2838613"/>
            <a:ext cx="61220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80</a:t>
            </a:r>
            <a:endParaRPr lang="de-DE" sz="2000">
              <a:solidFill>
                <a:schemeClr val="tx1">
                  <a:lumMod val="75000"/>
                  <a:lumOff val="25000"/>
                </a:schemeClr>
              </a:solidFill>
              <a:latin typeface="Century Gothic"/>
            </a:endParaRPr>
          </a:p>
        </p:txBody>
      </p:sp>
      <p:sp>
        <p:nvSpPr>
          <p:cNvPr id="15" name="Textfeld 14">
            <a:extLst>
              <a:ext uri="{FF2B5EF4-FFF2-40B4-BE49-F238E27FC236}">
                <a16:creationId xmlns:a16="http://schemas.microsoft.com/office/drawing/2014/main" id="{AE1EBF08-558C-E972-BDDD-260DA2E8864E}"/>
              </a:ext>
            </a:extLst>
          </p:cNvPr>
          <p:cNvSpPr txBox="1"/>
          <p:nvPr/>
        </p:nvSpPr>
        <p:spPr>
          <a:xfrm>
            <a:off x="366998" y="3294510"/>
            <a:ext cx="5210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60</a:t>
            </a:r>
            <a:endParaRPr lang="de-DE" sz="2000">
              <a:solidFill>
                <a:schemeClr val="tx1">
                  <a:lumMod val="75000"/>
                  <a:lumOff val="25000"/>
                </a:schemeClr>
              </a:solidFill>
              <a:latin typeface="Century Gothic"/>
            </a:endParaRPr>
          </a:p>
        </p:txBody>
      </p:sp>
      <p:sp>
        <p:nvSpPr>
          <p:cNvPr id="16" name="Textfeld 15">
            <a:extLst>
              <a:ext uri="{FF2B5EF4-FFF2-40B4-BE49-F238E27FC236}">
                <a16:creationId xmlns:a16="http://schemas.microsoft.com/office/drawing/2014/main" id="{649E5EF8-730E-02C6-F0A3-5584FBE01D64}"/>
              </a:ext>
            </a:extLst>
          </p:cNvPr>
          <p:cNvSpPr txBox="1"/>
          <p:nvPr/>
        </p:nvSpPr>
        <p:spPr>
          <a:xfrm>
            <a:off x="451663" y="4557998"/>
            <a:ext cx="338667" cy="4066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0</a:t>
            </a:r>
            <a:endParaRPr lang="de-DE" sz="2000">
              <a:solidFill>
                <a:schemeClr val="tx1">
                  <a:lumMod val="75000"/>
                  <a:lumOff val="25000"/>
                </a:schemeClr>
              </a:solidFill>
              <a:latin typeface="Century Gothic"/>
            </a:endParaRPr>
          </a:p>
        </p:txBody>
      </p:sp>
      <p:sp>
        <p:nvSpPr>
          <p:cNvPr id="17" name="Textfeld 16">
            <a:extLst>
              <a:ext uri="{FF2B5EF4-FFF2-40B4-BE49-F238E27FC236}">
                <a16:creationId xmlns:a16="http://schemas.microsoft.com/office/drawing/2014/main" id="{DC2F80B3-D089-DAD2-36FD-31391DC89108}"/>
              </a:ext>
            </a:extLst>
          </p:cNvPr>
          <p:cNvSpPr txBox="1"/>
          <p:nvPr/>
        </p:nvSpPr>
        <p:spPr>
          <a:xfrm rot="16200000">
            <a:off x="-1806331" y="3033997"/>
            <a:ext cx="39597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err="1">
                <a:solidFill>
                  <a:schemeClr val="tx1">
                    <a:lumMod val="75000"/>
                    <a:lumOff val="25000"/>
                  </a:schemeClr>
                </a:solidFill>
                <a:latin typeface="Century Gothic"/>
                <a:cs typeface="Calibri"/>
              </a:rPr>
              <a:t>Concentration</a:t>
            </a:r>
            <a:r>
              <a:rPr lang="de-DE" sz="2000" b="1">
                <a:solidFill>
                  <a:schemeClr val="tx1">
                    <a:lumMod val="75000"/>
                    <a:lumOff val="25000"/>
                  </a:schemeClr>
                </a:solidFill>
                <a:latin typeface="Century Gothic"/>
                <a:cs typeface="Calibri"/>
              </a:rPr>
              <a:t> (</a:t>
            </a:r>
            <a:r>
              <a:rPr lang="de-DE" sz="2000" b="1" err="1">
                <a:solidFill>
                  <a:schemeClr val="tx1">
                    <a:lumMod val="75000"/>
                    <a:lumOff val="25000"/>
                  </a:schemeClr>
                </a:solidFill>
                <a:latin typeface="Century Gothic"/>
                <a:cs typeface="Calibri"/>
              </a:rPr>
              <a:t>images</a:t>
            </a:r>
            <a:r>
              <a:rPr lang="de-DE" sz="2000" b="1">
                <a:solidFill>
                  <a:schemeClr val="tx1">
                    <a:lumMod val="75000"/>
                    <a:lumOff val="25000"/>
                  </a:schemeClr>
                </a:solidFill>
                <a:latin typeface="Century Gothic"/>
                <a:cs typeface="Calibri"/>
              </a:rPr>
              <a:t>/</a:t>
            </a:r>
            <a:r>
              <a:rPr lang="de-DE" sz="2000" b="1" err="1">
                <a:solidFill>
                  <a:schemeClr val="tx1">
                    <a:lumMod val="75000"/>
                    <a:lumOff val="25000"/>
                  </a:schemeClr>
                </a:solidFill>
                <a:latin typeface="Century Gothic"/>
                <a:cs typeface="Calibri"/>
              </a:rPr>
              <a:t>mL</a:t>
            </a:r>
            <a:r>
              <a:rPr lang="de-DE" sz="2000" b="1">
                <a:solidFill>
                  <a:schemeClr val="tx1">
                    <a:lumMod val="75000"/>
                    <a:lumOff val="25000"/>
                  </a:schemeClr>
                </a:solidFill>
                <a:latin typeface="Century Gothic"/>
                <a:cs typeface="Calibri"/>
              </a:rPr>
              <a:t>)</a:t>
            </a:r>
            <a:endParaRPr lang="de-DE" sz="2000" b="1">
              <a:solidFill>
                <a:schemeClr val="tx1">
                  <a:lumMod val="75000"/>
                  <a:lumOff val="25000"/>
                </a:schemeClr>
              </a:solidFill>
              <a:latin typeface="Century Gothic"/>
            </a:endParaRPr>
          </a:p>
        </p:txBody>
      </p:sp>
      <p:sp>
        <p:nvSpPr>
          <p:cNvPr id="60" name="Textfeld 5">
            <a:extLst>
              <a:ext uri="{FF2B5EF4-FFF2-40B4-BE49-F238E27FC236}">
                <a16:creationId xmlns:a16="http://schemas.microsoft.com/office/drawing/2014/main" id="{FB4FD9ED-0D97-F405-7906-A2BF098DBB1F}"/>
              </a:ext>
            </a:extLst>
          </p:cNvPr>
          <p:cNvSpPr txBox="1"/>
          <p:nvPr/>
        </p:nvSpPr>
        <p:spPr>
          <a:xfrm>
            <a:off x="7077481" y="1361831"/>
            <a:ext cx="48976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ea typeface="+mn-lt"/>
                <a:cs typeface="+mn-lt"/>
              </a:rPr>
              <a:t>2020 </a:t>
            </a:r>
            <a:r>
              <a:rPr lang="en-US" sz="2000" b="1" i="1" dirty="0">
                <a:solidFill>
                  <a:schemeClr val="tx1">
                    <a:lumMod val="75000"/>
                    <a:lumOff val="25000"/>
                  </a:schemeClr>
                </a:solidFill>
                <a:latin typeface="Century Gothic"/>
                <a:ea typeface="+mn-lt"/>
                <a:cs typeface="+mn-lt"/>
              </a:rPr>
              <a:t>Pseudo-nitzschia</a:t>
            </a:r>
            <a:r>
              <a:rPr lang="en-US" sz="2000" b="1" dirty="0">
                <a:solidFill>
                  <a:schemeClr val="tx1">
                    <a:lumMod val="75000"/>
                    <a:lumOff val="25000"/>
                  </a:schemeClr>
                </a:solidFill>
                <a:latin typeface="Century Gothic"/>
                <a:ea typeface="+mn-lt"/>
                <a:cs typeface="+mn-lt"/>
              </a:rPr>
              <a:t> Concentration</a:t>
            </a:r>
            <a:r>
              <a:rPr lang="en-US" sz="2000" dirty="0">
                <a:solidFill>
                  <a:schemeClr val="tx1">
                    <a:lumMod val="75000"/>
                    <a:lumOff val="25000"/>
                  </a:schemeClr>
                </a:solidFill>
                <a:latin typeface="Century Gothic"/>
                <a:ea typeface="+mn-lt"/>
                <a:cs typeface="+mn-lt"/>
              </a:rPr>
              <a:t> </a:t>
            </a:r>
            <a:r>
              <a:rPr lang="en-US" sz="2000" b="1" dirty="0">
                <a:solidFill>
                  <a:schemeClr val="accent1">
                    <a:lumMod val="50000"/>
                  </a:schemeClr>
                </a:solidFill>
                <a:latin typeface="Century Gothic"/>
                <a:ea typeface="+mn-lt"/>
                <a:cs typeface="+mn-lt"/>
              </a:rPr>
              <a:t>Harpswell, ME</a:t>
            </a:r>
            <a:endParaRPr lang="de-DE" sz="2000" b="1" dirty="0">
              <a:solidFill>
                <a:schemeClr val="accent1">
                  <a:lumMod val="50000"/>
                </a:schemeClr>
              </a:solidFill>
              <a:latin typeface="Century Gothic"/>
            </a:endParaRPr>
          </a:p>
        </p:txBody>
      </p:sp>
      <p:sp>
        <p:nvSpPr>
          <p:cNvPr id="62" name="Textfeld 7">
            <a:extLst>
              <a:ext uri="{FF2B5EF4-FFF2-40B4-BE49-F238E27FC236}">
                <a16:creationId xmlns:a16="http://schemas.microsoft.com/office/drawing/2014/main" id="{48BF8069-21F5-564E-7125-946039CFEBD0}"/>
              </a:ext>
            </a:extLst>
          </p:cNvPr>
          <p:cNvSpPr txBox="1"/>
          <p:nvPr/>
        </p:nvSpPr>
        <p:spPr>
          <a:xfrm>
            <a:off x="6713739" y="4817207"/>
            <a:ext cx="7294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err="1">
                <a:solidFill>
                  <a:schemeClr val="tx1">
                    <a:lumMod val="75000"/>
                    <a:lumOff val="25000"/>
                  </a:schemeClr>
                </a:solidFill>
                <a:latin typeface="Century Gothic"/>
                <a:cs typeface="Calibri"/>
              </a:rPr>
              <a:t>Oct</a:t>
            </a:r>
            <a:endParaRPr lang="de-DE" sz="2000" err="1">
              <a:solidFill>
                <a:schemeClr val="tx1">
                  <a:lumMod val="75000"/>
                  <a:lumOff val="25000"/>
                </a:schemeClr>
              </a:solidFill>
              <a:latin typeface="Century Gothic"/>
            </a:endParaRPr>
          </a:p>
        </p:txBody>
      </p:sp>
      <p:sp>
        <p:nvSpPr>
          <p:cNvPr id="63" name="Textfeld 8">
            <a:extLst>
              <a:ext uri="{FF2B5EF4-FFF2-40B4-BE49-F238E27FC236}">
                <a16:creationId xmlns:a16="http://schemas.microsoft.com/office/drawing/2014/main" id="{95084F0E-DB88-8AB9-CABC-7293E3A4921B}"/>
              </a:ext>
            </a:extLst>
          </p:cNvPr>
          <p:cNvSpPr txBox="1"/>
          <p:nvPr/>
        </p:nvSpPr>
        <p:spPr>
          <a:xfrm>
            <a:off x="9014720" y="4810694"/>
            <a:ext cx="11071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Nov</a:t>
            </a:r>
            <a:endParaRPr lang="de-DE" sz="2000">
              <a:solidFill>
                <a:schemeClr val="tx1">
                  <a:lumMod val="75000"/>
                  <a:lumOff val="25000"/>
                </a:schemeClr>
              </a:solidFill>
              <a:latin typeface="Century Gothic"/>
            </a:endParaRPr>
          </a:p>
        </p:txBody>
      </p:sp>
      <p:sp>
        <p:nvSpPr>
          <p:cNvPr id="71" name="Textfeld 16">
            <a:extLst>
              <a:ext uri="{FF2B5EF4-FFF2-40B4-BE49-F238E27FC236}">
                <a16:creationId xmlns:a16="http://schemas.microsoft.com/office/drawing/2014/main" id="{7C35AEEC-D8F2-33DB-51F7-236E923B29EC}"/>
              </a:ext>
            </a:extLst>
          </p:cNvPr>
          <p:cNvSpPr txBox="1"/>
          <p:nvPr/>
        </p:nvSpPr>
        <p:spPr>
          <a:xfrm rot="16200000">
            <a:off x="4355123" y="2970496"/>
            <a:ext cx="39597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err="1">
                <a:solidFill>
                  <a:schemeClr val="tx1">
                    <a:lumMod val="75000"/>
                    <a:lumOff val="25000"/>
                  </a:schemeClr>
                </a:solidFill>
                <a:latin typeface="Century Gothic"/>
                <a:cs typeface="Calibri"/>
              </a:rPr>
              <a:t>Concentration</a:t>
            </a:r>
            <a:r>
              <a:rPr lang="de-DE" sz="2000" b="1">
                <a:solidFill>
                  <a:schemeClr val="tx1">
                    <a:lumMod val="75000"/>
                    <a:lumOff val="25000"/>
                  </a:schemeClr>
                </a:solidFill>
                <a:latin typeface="Century Gothic"/>
                <a:cs typeface="Calibri"/>
              </a:rPr>
              <a:t> (</a:t>
            </a:r>
            <a:r>
              <a:rPr lang="de-DE" sz="2000" b="1" err="1">
                <a:solidFill>
                  <a:schemeClr val="tx1">
                    <a:lumMod val="75000"/>
                    <a:lumOff val="25000"/>
                  </a:schemeClr>
                </a:solidFill>
                <a:latin typeface="Century Gothic"/>
                <a:cs typeface="Calibri"/>
              </a:rPr>
              <a:t>images</a:t>
            </a:r>
            <a:r>
              <a:rPr lang="de-DE" sz="2000" b="1">
                <a:solidFill>
                  <a:schemeClr val="tx1">
                    <a:lumMod val="75000"/>
                    <a:lumOff val="25000"/>
                  </a:schemeClr>
                </a:solidFill>
                <a:latin typeface="Century Gothic"/>
                <a:cs typeface="Calibri"/>
              </a:rPr>
              <a:t>/</a:t>
            </a:r>
            <a:r>
              <a:rPr lang="de-DE" sz="2000" b="1" err="1">
                <a:solidFill>
                  <a:schemeClr val="tx1">
                    <a:lumMod val="75000"/>
                    <a:lumOff val="25000"/>
                  </a:schemeClr>
                </a:solidFill>
                <a:latin typeface="Century Gothic"/>
                <a:cs typeface="Calibri"/>
              </a:rPr>
              <a:t>mL</a:t>
            </a:r>
            <a:r>
              <a:rPr lang="de-DE" sz="2000" b="1">
                <a:solidFill>
                  <a:schemeClr val="tx1">
                    <a:lumMod val="75000"/>
                    <a:lumOff val="25000"/>
                  </a:schemeClr>
                </a:solidFill>
                <a:latin typeface="Century Gothic"/>
                <a:cs typeface="Calibri"/>
              </a:rPr>
              <a:t>)</a:t>
            </a:r>
            <a:endParaRPr lang="de-DE" sz="2000" b="1">
              <a:solidFill>
                <a:schemeClr val="tx1">
                  <a:lumMod val="75000"/>
                  <a:lumOff val="25000"/>
                </a:schemeClr>
              </a:solidFill>
              <a:latin typeface="Century Gothic"/>
            </a:endParaRPr>
          </a:p>
        </p:txBody>
      </p:sp>
      <p:pic>
        <p:nvPicPr>
          <p:cNvPr id="19" name="Grafik 19">
            <a:extLst>
              <a:ext uri="{FF2B5EF4-FFF2-40B4-BE49-F238E27FC236}">
                <a16:creationId xmlns:a16="http://schemas.microsoft.com/office/drawing/2014/main" id="{94FBDDAA-1E5D-C380-97DA-1747D7A304B1}"/>
              </a:ext>
            </a:extLst>
          </p:cNvPr>
          <p:cNvPicPr>
            <a:picLocks noChangeAspect="1"/>
          </p:cNvPicPr>
          <p:nvPr/>
        </p:nvPicPr>
        <p:blipFill>
          <a:blip r:embed="rId3"/>
          <a:stretch>
            <a:fillRect/>
          </a:stretch>
        </p:blipFill>
        <p:spPr>
          <a:xfrm>
            <a:off x="790657" y="2124573"/>
            <a:ext cx="5029198" cy="2732598"/>
          </a:xfrm>
          <a:prstGeom prst="rect">
            <a:avLst/>
          </a:prstGeom>
        </p:spPr>
      </p:pic>
      <p:sp>
        <p:nvSpPr>
          <p:cNvPr id="20" name="Textfeld 19">
            <a:extLst>
              <a:ext uri="{FF2B5EF4-FFF2-40B4-BE49-F238E27FC236}">
                <a16:creationId xmlns:a16="http://schemas.microsoft.com/office/drawing/2014/main" id="{79A8C177-E911-D7C4-D0F1-6605FAB59E6D}"/>
              </a:ext>
            </a:extLst>
          </p:cNvPr>
          <p:cNvSpPr txBox="1"/>
          <p:nvPr/>
        </p:nvSpPr>
        <p:spPr>
          <a:xfrm>
            <a:off x="364717" y="3692769"/>
            <a:ext cx="5470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40</a:t>
            </a:r>
            <a:endParaRPr lang="de-DE" sz="2000">
              <a:solidFill>
                <a:schemeClr val="tx1">
                  <a:lumMod val="75000"/>
                  <a:lumOff val="25000"/>
                </a:schemeClr>
              </a:solidFill>
              <a:latin typeface="Century Gothic"/>
            </a:endParaRPr>
          </a:p>
        </p:txBody>
      </p:sp>
      <p:sp>
        <p:nvSpPr>
          <p:cNvPr id="21" name="Textfeld 20">
            <a:extLst>
              <a:ext uri="{FF2B5EF4-FFF2-40B4-BE49-F238E27FC236}">
                <a16:creationId xmlns:a16="http://schemas.microsoft.com/office/drawing/2014/main" id="{3E515540-033D-71BD-5F6F-CAFF53FC3168}"/>
              </a:ext>
            </a:extLst>
          </p:cNvPr>
          <p:cNvSpPr txBox="1"/>
          <p:nvPr/>
        </p:nvSpPr>
        <p:spPr>
          <a:xfrm>
            <a:off x="338666" y="4161692"/>
            <a:ext cx="5731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20</a:t>
            </a:r>
            <a:endParaRPr lang="de-DE" sz="2000">
              <a:solidFill>
                <a:schemeClr val="tx1">
                  <a:lumMod val="75000"/>
                  <a:lumOff val="25000"/>
                </a:schemeClr>
              </a:solidFill>
              <a:latin typeface="Century Gothic"/>
            </a:endParaRPr>
          </a:p>
        </p:txBody>
      </p:sp>
      <p:pic>
        <p:nvPicPr>
          <p:cNvPr id="22" name="Grafik 22">
            <a:extLst>
              <a:ext uri="{FF2B5EF4-FFF2-40B4-BE49-F238E27FC236}">
                <a16:creationId xmlns:a16="http://schemas.microsoft.com/office/drawing/2014/main" id="{FDCE61E3-1D64-D43C-EF17-BCAC0E1FE086}"/>
              </a:ext>
            </a:extLst>
          </p:cNvPr>
          <p:cNvPicPr>
            <a:picLocks noChangeAspect="1"/>
          </p:cNvPicPr>
          <p:nvPr/>
        </p:nvPicPr>
        <p:blipFill>
          <a:blip r:embed="rId4"/>
          <a:stretch>
            <a:fillRect/>
          </a:stretch>
        </p:blipFill>
        <p:spPr>
          <a:xfrm>
            <a:off x="6912707" y="2123758"/>
            <a:ext cx="4807763" cy="2740742"/>
          </a:xfrm>
          <a:prstGeom prst="rect">
            <a:avLst/>
          </a:prstGeom>
        </p:spPr>
      </p:pic>
      <p:sp>
        <p:nvSpPr>
          <p:cNvPr id="23" name="Textfeld 22">
            <a:extLst>
              <a:ext uri="{FF2B5EF4-FFF2-40B4-BE49-F238E27FC236}">
                <a16:creationId xmlns:a16="http://schemas.microsoft.com/office/drawing/2014/main" id="{58533F68-128D-063D-365C-F5857BBEC270}"/>
              </a:ext>
            </a:extLst>
          </p:cNvPr>
          <p:cNvSpPr txBox="1"/>
          <p:nvPr/>
        </p:nvSpPr>
        <p:spPr>
          <a:xfrm>
            <a:off x="6558410" y="1992923"/>
            <a:ext cx="5210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70</a:t>
            </a:r>
            <a:endParaRPr lang="de-DE" sz="2000">
              <a:solidFill>
                <a:schemeClr val="tx1">
                  <a:lumMod val="75000"/>
                  <a:lumOff val="25000"/>
                </a:schemeClr>
              </a:solidFill>
              <a:latin typeface="Century Gothic"/>
            </a:endParaRPr>
          </a:p>
        </p:txBody>
      </p:sp>
      <p:sp>
        <p:nvSpPr>
          <p:cNvPr id="24" name="Textfeld 23">
            <a:extLst>
              <a:ext uri="{FF2B5EF4-FFF2-40B4-BE49-F238E27FC236}">
                <a16:creationId xmlns:a16="http://schemas.microsoft.com/office/drawing/2014/main" id="{2EE4C3DB-9679-8B83-8742-E84A0953EA1D}"/>
              </a:ext>
            </a:extLst>
          </p:cNvPr>
          <p:cNvSpPr txBox="1"/>
          <p:nvPr/>
        </p:nvSpPr>
        <p:spPr>
          <a:xfrm>
            <a:off x="6532359" y="2390205"/>
            <a:ext cx="5861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60</a:t>
            </a:r>
            <a:endParaRPr lang="de-DE" sz="2000">
              <a:solidFill>
                <a:schemeClr val="tx1">
                  <a:lumMod val="75000"/>
                  <a:lumOff val="25000"/>
                </a:schemeClr>
              </a:solidFill>
              <a:latin typeface="Century Gothic"/>
            </a:endParaRPr>
          </a:p>
        </p:txBody>
      </p:sp>
      <p:sp>
        <p:nvSpPr>
          <p:cNvPr id="25" name="Textfeld 24">
            <a:extLst>
              <a:ext uri="{FF2B5EF4-FFF2-40B4-BE49-F238E27FC236}">
                <a16:creationId xmlns:a16="http://schemas.microsoft.com/office/drawing/2014/main" id="{B164580E-F403-6062-DB28-0510598BF66F}"/>
              </a:ext>
            </a:extLst>
          </p:cNvPr>
          <p:cNvSpPr txBox="1"/>
          <p:nvPr/>
        </p:nvSpPr>
        <p:spPr>
          <a:xfrm>
            <a:off x="6532358" y="2774461"/>
            <a:ext cx="6773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50</a:t>
            </a:r>
            <a:endParaRPr lang="de-DE" sz="2000">
              <a:solidFill>
                <a:schemeClr val="tx1">
                  <a:lumMod val="75000"/>
                  <a:lumOff val="25000"/>
                </a:schemeClr>
              </a:solidFill>
              <a:latin typeface="Century Gothic"/>
            </a:endParaRPr>
          </a:p>
        </p:txBody>
      </p:sp>
      <p:sp>
        <p:nvSpPr>
          <p:cNvPr id="26" name="Textfeld 25">
            <a:extLst>
              <a:ext uri="{FF2B5EF4-FFF2-40B4-BE49-F238E27FC236}">
                <a16:creationId xmlns:a16="http://schemas.microsoft.com/office/drawing/2014/main" id="{2273E862-D26A-E5F0-3750-54365046AF3C}"/>
              </a:ext>
            </a:extLst>
          </p:cNvPr>
          <p:cNvSpPr txBox="1"/>
          <p:nvPr/>
        </p:nvSpPr>
        <p:spPr>
          <a:xfrm>
            <a:off x="6525845" y="3093589"/>
            <a:ext cx="5991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40</a:t>
            </a:r>
            <a:endParaRPr lang="de-DE" sz="2000">
              <a:solidFill>
                <a:schemeClr val="tx1">
                  <a:lumMod val="75000"/>
                  <a:lumOff val="25000"/>
                </a:schemeClr>
              </a:solidFill>
              <a:latin typeface="Century Gothic"/>
            </a:endParaRPr>
          </a:p>
        </p:txBody>
      </p:sp>
      <p:sp>
        <p:nvSpPr>
          <p:cNvPr id="27" name="Textfeld 26">
            <a:extLst>
              <a:ext uri="{FF2B5EF4-FFF2-40B4-BE49-F238E27FC236}">
                <a16:creationId xmlns:a16="http://schemas.microsoft.com/office/drawing/2014/main" id="{C56C6D08-42E4-64E8-9AE8-E260B1F303D9}"/>
              </a:ext>
            </a:extLst>
          </p:cNvPr>
          <p:cNvSpPr txBox="1"/>
          <p:nvPr/>
        </p:nvSpPr>
        <p:spPr>
          <a:xfrm>
            <a:off x="6532358" y="3490872"/>
            <a:ext cx="547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30</a:t>
            </a:r>
            <a:endParaRPr lang="de-DE" sz="2000">
              <a:solidFill>
                <a:schemeClr val="tx1">
                  <a:lumMod val="75000"/>
                  <a:lumOff val="25000"/>
                </a:schemeClr>
              </a:solidFill>
              <a:latin typeface="Century Gothic"/>
            </a:endParaRPr>
          </a:p>
        </p:txBody>
      </p:sp>
      <p:sp>
        <p:nvSpPr>
          <p:cNvPr id="28" name="Textfeld 27">
            <a:extLst>
              <a:ext uri="{FF2B5EF4-FFF2-40B4-BE49-F238E27FC236}">
                <a16:creationId xmlns:a16="http://schemas.microsoft.com/office/drawing/2014/main" id="{11AD77C0-0CA7-654B-C550-BCACE7399AEF}"/>
              </a:ext>
            </a:extLst>
          </p:cNvPr>
          <p:cNvSpPr txBox="1"/>
          <p:nvPr/>
        </p:nvSpPr>
        <p:spPr>
          <a:xfrm>
            <a:off x="6532358" y="3842563"/>
            <a:ext cx="508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20</a:t>
            </a:r>
            <a:endParaRPr lang="de-DE" sz="2000">
              <a:solidFill>
                <a:schemeClr val="tx1">
                  <a:lumMod val="75000"/>
                  <a:lumOff val="25000"/>
                </a:schemeClr>
              </a:solidFill>
              <a:latin typeface="Century Gothic"/>
            </a:endParaRPr>
          </a:p>
        </p:txBody>
      </p:sp>
      <p:sp>
        <p:nvSpPr>
          <p:cNvPr id="29" name="Textfeld 28">
            <a:extLst>
              <a:ext uri="{FF2B5EF4-FFF2-40B4-BE49-F238E27FC236}">
                <a16:creationId xmlns:a16="http://schemas.microsoft.com/office/drawing/2014/main" id="{07C59B6E-5473-E9BE-6D15-47A4F02785DE}"/>
              </a:ext>
            </a:extLst>
          </p:cNvPr>
          <p:cNvSpPr txBox="1"/>
          <p:nvPr/>
        </p:nvSpPr>
        <p:spPr>
          <a:xfrm>
            <a:off x="6525845" y="4239847"/>
            <a:ext cx="547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10</a:t>
            </a:r>
            <a:endParaRPr lang="de-DE" sz="2000">
              <a:solidFill>
                <a:schemeClr val="tx1">
                  <a:lumMod val="75000"/>
                  <a:lumOff val="25000"/>
                </a:schemeClr>
              </a:solidFill>
              <a:latin typeface="Century Gothic"/>
            </a:endParaRPr>
          </a:p>
        </p:txBody>
      </p:sp>
      <p:sp>
        <p:nvSpPr>
          <p:cNvPr id="30" name="Textfeld 29">
            <a:extLst>
              <a:ext uri="{FF2B5EF4-FFF2-40B4-BE49-F238E27FC236}">
                <a16:creationId xmlns:a16="http://schemas.microsoft.com/office/drawing/2014/main" id="{4010E5E6-EF02-2D8B-85E1-05C59352F98D}"/>
              </a:ext>
            </a:extLst>
          </p:cNvPr>
          <p:cNvSpPr txBox="1"/>
          <p:nvPr/>
        </p:nvSpPr>
        <p:spPr>
          <a:xfrm>
            <a:off x="6649589" y="4558974"/>
            <a:ext cx="4689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a:solidFill>
                  <a:schemeClr val="tx1">
                    <a:lumMod val="75000"/>
                    <a:lumOff val="25000"/>
                  </a:schemeClr>
                </a:solidFill>
                <a:latin typeface="Century Gothic"/>
                <a:cs typeface="Calibri"/>
              </a:rPr>
              <a:t>0</a:t>
            </a:r>
            <a:endParaRPr lang="de-DE" sz="2000">
              <a:solidFill>
                <a:schemeClr val="tx1">
                  <a:lumMod val="75000"/>
                  <a:lumOff val="25000"/>
                </a:schemeClr>
              </a:solidFill>
              <a:latin typeface="Century Gothic"/>
            </a:endParaRPr>
          </a:p>
        </p:txBody>
      </p:sp>
      <p:sp>
        <p:nvSpPr>
          <p:cNvPr id="31" name="Textfeld 30">
            <a:extLst>
              <a:ext uri="{FF2B5EF4-FFF2-40B4-BE49-F238E27FC236}">
                <a16:creationId xmlns:a16="http://schemas.microsoft.com/office/drawing/2014/main" id="{86C209E6-526E-1411-62B6-1CC2E16FAF49}"/>
              </a:ext>
            </a:extLst>
          </p:cNvPr>
          <p:cNvSpPr txBox="1"/>
          <p:nvPr/>
        </p:nvSpPr>
        <p:spPr>
          <a:xfrm>
            <a:off x="11299743" y="4819487"/>
            <a:ext cx="8466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000" err="1">
                <a:solidFill>
                  <a:schemeClr val="tx1">
                    <a:lumMod val="75000"/>
                    <a:lumOff val="25000"/>
                  </a:schemeClr>
                </a:solidFill>
                <a:latin typeface="Century Gothic"/>
                <a:cs typeface="Calibri"/>
              </a:rPr>
              <a:t>Dec</a:t>
            </a:r>
            <a:endParaRPr lang="de-DE" sz="2000" err="1">
              <a:solidFill>
                <a:schemeClr val="tx1">
                  <a:lumMod val="75000"/>
                  <a:lumOff val="25000"/>
                </a:schemeClr>
              </a:solidFill>
              <a:latin typeface="Century Gothic"/>
            </a:endParaRPr>
          </a:p>
        </p:txBody>
      </p:sp>
    </p:spTree>
    <p:extLst>
      <p:ext uri="{BB962C8B-B14F-4D97-AF65-F5344CB8AC3E}">
        <p14:creationId xmlns:p14="http://schemas.microsoft.com/office/powerpoint/2010/main" val="1180180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a:t>
            </a:r>
          </a:p>
        </p:txBody>
      </p:sp>
      <p:sp>
        <p:nvSpPr>
          <p:cNvPr id="3" name="TextBox 2">
            <a:extLst>
              <a:ext uri="{FF2B5EF4-FFF2-40B4-BE49-F238E27FC236}">
                <a16:creationId xmlns:a16="http://schemas.microsoft.com/office/drawing/2014/main" id="{8A4A4856-8B34-3F73-A7FB-0D3653D01685}"/>
              </a:ext>
            </a:extLst>
          </p:cNvPr>
          <p:cNvSpPr txBox="1"/>
          <p:nvPr/>
        </p:nvSpPr>
        <p:spPr>
          <a:xfrm>
            <a:off x="2965215" y="340548"/>
            <a:ext cx="83714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404040"/>
                </a:solidFill>
                <a:latin typeface="Century Gothic"/>
                <a:cs typeface="Calibri"/>
              </a:rPr>
              <a:t>Sentinel-3 vs. </a:t>
            </a:r>
            <a:r>
              <a:rPr lang="en-US" sz="2800" b="1" i="1" dirty="0">
                <a:solidFill>
                  <a:srgbClr val="404040"/>
                </a:solidFill>
                <a:latin typeface="Century Gothic"/>
                <a:cs typeface="Calibri"/>
              </a:rPr>
              <a:t>In-situ</a:t>
            </a:r>
            <a:r>
              <a:rPr lang="en-US" sz="2800" b="1" dirty="0">
                <a:solidFill>
                  <a:srgbClr val="404040"/>
                </a:solidFill>
                <a:latin typeface="Century Gothic"/>
                <a:cs typeface="Calibri"/>
              </a:rPr>
              <a:t> data: Statistical Analysis</a:t>
            </a:r>
          </a:p>
        </p:txBody>
      </p:sp>
      <p:sp>
        <p:nvSpPr>
          <p:cNvPr id="12" name="TextBox 11">
            <a:extLst>
              <a:ext uri="{FF2B5EF4-FFF2-40B4-BE49-F238E27FC236}">
                <a16:creationId xmlns:a16="http://schemas.microsoft.com/office/drawing/2014/main" id="{D7D6D1B7-D6DC-6D20-E08F-DAE4CD83EB33}"/>
              </a:ext>
            </a:extLst>
          </p:cNvPr>
          <p:cNvSpPr txBox="1"/>
          <p:nvPr/>
        </p:nvSpPr>
        <p:spPr>
          <a:xfrm>
            <a:off x="2786742" y="1583376"/>
            <a:ext cx="62810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Harpswell, ME Concentration vs nFLH and aph443</a:t>
            </a:r>
          </a:p>
        </p:txBody>
      </p:sp>
      <p:pic>
        <p:nvPicPr>
          <p:cNvPr id="2" name="Picture 4" descr="Chart, line chart&#10;&#10;Description automatically generated">
            <a:extLst>
              <a:ext uri="{FF2B5EF4-FFF2-40B4-BE49-F238E27FC236}">
                <a16:creationId xmlns:a16="http://schemas.microsoft.com/office/drawing/2014/main" id="{5DB7584F-169D-EECE-0BF2-79546FCD5705}"/>
              </a:ext>
            </a:extLst>
          </p:cNvPr>
          <p:cNvPicPr>
            <a:picLocks noChangeAspect="1"/>
          </p:cNvPicPr>
          <p:nvPr/>
        </p:nvPicPr>
        <p:blipFill>
          <a:blip r:embed="rId3"/>
          <a:stretch>
            <a:fillRect/>
          </a:stretch>
        </p:blipFill>
        <p:spPr>
          <a:xfrm>
            <a:off x="2354037" y="2150312"/>
            <a:ext cx="7146469" cy="3193198"/>
          </a:xfrm>
          <a:prstGeom prst="rect">
            <a:avLst/>
          </a:prstGeom>
        </p:spPr>
      </p:pic>
      <p:sp>
        <p:nvSpPr>
          <p:cNvPr id="14" name="Rectangle 13">
            <a:extLst>
              <a:ext uri="{FF2B5EF4-FFF2-40B4-BE49-F238E27FC236}">
                <a16:creationId xmlns:a16="http://schemas.microsoft.com/office/drawing/2014/main" id="{66A502A4-4CB2-53F7-64BE-63BD37EBB2CD}"/>
              </a:ext>
            </a:extLst>
          </p:cNvPr>
          <p:cNvSpPr/>
          <p:nvPr/>
        </p:nvSpPr>
        <p:spPr>
          <a:xfrm>
            <a:off x="2785382" y="5032785"/>
            <a:ext cx="6281058" cy="26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2AED711-E038-CC47-3C21-A5D7827D9365}"/>
              </a:ext>
            </a:extLst>
          </p:cNvPr>
          <p:cNvSpPr txBox="1"/>
          <p:nvPr/>
        </p:nvSpPr>
        <p:spPr>
          <a:xfrm>
            <a:off x="2873827" y="4936176"/>
            <a:ext cx="15893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September </a:t>
            </a:r>
            <a:endParaRPr lang="en-US" sz="2000" dirty="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77762E9B-4F21-318B-9437-010BDDBE111F}"/>
              </a:ext>
            </a:extLst>
          </p:cNvPr>
          <p:cNvSpPr txBox="1"/>
          <p:nvPr/>
        </p:nvSpPr>
        <p:spPr>
          <a:xfrm>
            <a:off x="7445828" y="4968832"/>
            <a:ext cx="12845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October</a:t>
            </a:r>
          </a:p>
        </p:txBody>
      </p:sp>
      <p:sp>
        <p:nvSpPr>
          <p:cNvPr id="15" name="TextBox 14">
            <a:extLst>
              <a:ext uri="{FF2B5EF4-FFF2-40B4-BE49-F238E27FC236}">
                <a16:creationId xmlns:a16="http://schemas.microsoft.com/office/drawing/2014/main" id="{CE8EFF39-F995-E884-3D08-98AD11D7455C}"/>
              </a:ext>
            </a:extLst>
          </p:cNvPr>
          <p:cNvSpPr txBox="1"/>
          <p:nvPr/>
        </p:nvSpPr>
        <p:spPr>
          <a:xfrm>
            <a:off x="1894114" y="2073232"/>
            <a:ext cx="6095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70</a:t>
            </a:r>
            <a:endParaRPr lang="en-US" sz="2000" dirty="0">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09F0F9BC-CB29-9189-29F2-EB12001EE775}"/>
              </a:ext>
            </a:extLst>
          </p:cNvPr>
          <p:cNvSpPr txBox="1"/>
          <p:nvPr/>
        </p:nvSpPr>
        <p:spPr>
          <a:xfrm>
            <a:off x="1894114" y="2824347"/>
            <a:ext cx="4898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50</a:t>
            </a:r>
            <a:endParaRPr lang="en-US" sz="2000" dirty="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0EB2E01A-36D3-439D-6C7B-5E4312201BE7}"/>
              </a:ext>
            </a:extLst>
          </p:cNvPr>
          <p:cNvSpPr txBox="1"/>
          <p:nvPr/>
        </p:nvSpPr>
        <p:spPr>
          <a:xfrm>
            <a:off x="1894114" y="2421576"/>
            <a:ext cx="5769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60</a:t>
            </a:r>
            <a:endParaRPr lang="en-US" sz="2000" dirty="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73514818-4FBB-862B-85EC-6A8AC94BDB04}"/>
              </a:ext>
            </a:extLst>
          </p:cNvPr>
          <p:cNvSpPr txBox="1"/>
          <p:nvPr/>
        </p:nvSpPr>
        <p:spPr>
          <a:xfrm>
            <a:off x="1894114" y="3194461"/>
            <a:ext cx="609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40</a:t>
            </a:r>
            <a:endParaRPr lang="en-US" sz="2000" dirty="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797D59F3-82A2-DCCA-0C99-164DDEFA1F52}"/>
              </a:ext>
            </a:extLst>
          </p:cNvPr>
          <p:cNvSpPr txBox="1"/>
          <p:nvPr/>
        </p:nvSpPr>
        <p:spPr>
          <a:xfrm>
            <a:off x="1872342" y="3597233"/>
            <a:ext cx="4789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30</a:t>
            </a:r>
            <a:endParaRPr lang="en-US" sz="2000" dirty="0">
              <a:solidFill>
                <a:schemeClr val="tx1">
                  <a:lumMod val="75000"/>
                  <a:lumOff val="25000"/>
                </a:schemeClr>
              </a:solidFill>
              <a:latin typeface="Century Gothic"/>
            </a:endParaRPr>
          </a:p>
        </p:txBody>
      </p:sp>
      <p:sp>
        <p:nvSpPr>
          <p:cNvPr id="20" name="TextBox 19">
            <a:extLst>
              <a:ext uri="{FF2B5EF4-FFF2-40B4-BE49-F238E27FC236}">
                <a16:creationId xmlns:a16="http://schemas.microsoft.com/office/drawing/2014/main" id="{2C1D0B05-2928-A400-B48B-16200A93B10D}"/>
              </a:ext>
            </a:extLst>
          </p:cNvPr>
          <p:cNvSpPr txBox="1"/>
          <p:nvPr/>
        </p:nvSpPr>
        <p:spPr>
          <a:xfrm>
            <a:off x="1894113" y="4000004"/>
            <a:ext cx="7184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20</a:t>
            </a:r>
            <a:endParaRPr lang="en-US" sz="2000" dirty="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CAEC8964-BB99-DFAE-788C-ACC130443CC4}"/>
              </a:ext>
            </a:extLst>
          </p:cNvPr>
          <p:cNvSpPr txBox="1"/>
          <p:nvPr/>
        </p:nvSpPr>
        <p:spPr>
          <a:xfrm>
            <a:off x="1872343" y="4370118"/>
            <a:ext cx="5660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10</a:t>
            </a:r>
            <a:endParaRPr lang="en-US" sz="2000" dirty="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E4016A8A-4015-9DC1-B3B1-2754056FD453}"/>
              </a:ext>
            </a:extLst>
          </p:cNvPr>
          <p:cNvSpPr txBox="1"/>
          <p:nvPr/>
        </p:nvSpPr>
        <p:spPr>
          <a:xfrm>
            <a:off x="2013857" y="4762005"/>
            <a:ext cx="457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0</a:t>
            </a:r>
            <a:endParaRPr lang="en-US" sz="2000" dirty="0">
              <a:solidFill>
                <a:schemeClr val="tx1">
                  <a:lumMod val="75000"/>
                  <a:lumOff val="25000"/>
                </a:schemeClr>
              </a:solidFill>
              <a:latin typeface="Century Gothic"/>
            </a:endParaRPr>
          </a:p>
        </p:txBody>
      </p:sp>
      <p:sp>
        <p:nvSpPr>
          <p:cNvPr id="23" name="Rectangle 22">
            <a:extLst>
              <a:ext uri="{FF2B5EF4-FFF2-40B4-BE49-F238E27FC236}">
                <a16:creationId xmlns:a16="http://schemas.microsoft.com/office/drawing/2014/main" id="{EED17F55-5D3C-5DD7-6CFC-B2E2B019C03F}"/>
              </a:ext>
            </a:extLst>
          </p:cNvPr>
          <p:cNvSpPr/>
          <p:nvPr/>
        </p:nvSpPr>
        <p:spPr>
          <a:xfrm>
            <a:off x="2351317" y="2182092"/>
            <a:ext cx="217714" cy="2852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ECC397A-65FD-BFA9-2230-C7BD25DE4828}"/>
              </a:ext>
            </a:extLst>
          </p:cNvPr>
          <p:cNvSpPr/>
          <p:nvPr/>
        </p:nvSpPr>
        <p:spPr>
          <a:xfrm>
            <a:off x="9275989" y="2205221"/>
            <a:ext cx="163286" cy="279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29FFCB7C-A067-F46D-881C-0D403776DAC7}"/>
              </a:ext>
            </a:extLst>
          </p:cNvPr>
          <p:cNvSpPr txBox="1"/>
          <p:nvPr/>
        </p:nvSpPr>
        <p:spPr>
          <a:xfrm>
            <a:off x="9470570" y="4664033"/>
            <a:ext cx="3701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0</a:t>
            </a:r>
          </a:p>
        </p:txBody>
      </p:sp>
      <p:sp>
        <p:nvSpPr>
          <p:cNvPr id="26" name="TextBox 25">
            <a:extLst>
              <a:ext uri="{FF2B5EF4-FFF2-40B4-BE49-F238E27FC236}">
                <a16:creationId xmlns:a16="http://schemas.microsoft.com/office/drawing/2014/main" id="{02B0424A-B4CF-0809-F045-F687E69DCC21}"/>
              </a:ext>
            </a:extLst>
          </p:cNvPr>
          <p:cNvSpPr txBox="1"/>
          <p:nvPr/>
        </p:nvSpPr>
        <p:spPr>
          <a:xfrm>
            <a:off x="9503228" y="2040575"/>
            <a:ext cx="9035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0.14</a:t>
            </a:r>
            <a:endParaRPr lang="en-US" sz="2000" dirty="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D7F66509-3BBC-D9F7-628A-11FD67BDB2A3}"/>
              </a:ext>
            </a:extLst>
          </p:cNvPr>
          <p:cNvSpPr txBox="1"/>
          <p:nvPr/>
        </p:nvSpPr>
        <p:spPr>
          <a:xfrm>
            <a:off x="9503228" y="2421575"/>
            <a:ext cx="9797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0.12</a:t>
            </a:r>
            <a:endParaRPr lang="en-US" sz="2000" dirty="0">
              <a:solidFill>
                <a:schemeClr val="tx1">
                  <a:lumMod val="75000"/>
                  <a:lumOff val="25000"/>
                </a:schemeClr>
              </a:solidFill>
              <a:latin typeface="Century Gothic"/>
            </a:endParaRPr>
          </a:p>
        </p:txBody>
      </p:sp>
      <p:sp>
        <p:nvSpPr>
          <p:cNvPr id="28" name="TextBox 27">
            <a:extLst>
              <a:ext uri="{FF2B5EF4-FFF2-40B4-BE49-F238E27FC236}">
                <a16:creationId xmlns:a16="http://schemas.microsoft.com/office/drawing/2014/main" id="{6147BBE8-B505-2ED5-45BD-55724AABFE26}"/>
              </a:ext>
            </a:extLst>
          </p:cNvPr>
          <p:cNvSpPr txBox="1"/>
          <p:nvPr/>
        </p:nvSpPr>
        <p:spPr>
          <a:xfrm>
            <a:off x="9503229" y="2791689"/>
            <a:ext cx="8055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0.1</a:t>
            </a:r>
            <a:endParaRPr lang="en-US" sz="2000" dirty="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513DFE79-5A06-EB73-D1B2-BA83E7B99BC2}"/>
              </a:ext>
            </a:extLst>
          </p:cNvPr>
          <p:cNvSpPr txBox="1"/>
          <p:nvPr/>
        </p:nvSpPr>
        <p:spPr>
          <a:xfrm>
            <a:off x="9492343" y="3194461"/>
            <a:ext cx="838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0.08</a:t>
            </a:r>
          </a:p>
        </p:txBody>
      </p:sp>
      <p:sp>
        <p:nvSpPr>
          <p:cNvPr id="30" name="TextBox 29">
            <a:extLst>
              <a:ext uri="{FF2B5EF4-FFF2-40B4-BE49-F238E27FC236}">
                <a16:creationId xmlns:a16="http://schemas.microsoft.com/office/drawing/2014/main" id="{74C1B990-E8D6-7EFE-08B4-DD6511E4471F}"/>
              </a:ext>
            </a:extLst>
          </p:cNvPr>
          <p:cNvSpPr txBox="1"/>
          <p:nvPr/>
        </p:nvSpPr>
        <p:spPr>
          <a:xfrm>
            <a:off x="9492343" y="3542804"/>
            <a:ext cx="8164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Century Gothic"/>
                <a:cs typeface="Calibri"/>
              </a:rPr>
              <a:t>0.06</a:t>
            </a:r>
            <a:endParaRPr lang="en-US" sz="2000" dirty="0">
              <a:latin typeface="Century Gothic"/>
            </a:endParaRPr>
          </a:p>
        </p:txBody>
      </p:sp>
      <p:sp>
        <p:nvSpPr>
          <p:cNvPr id="31" name="TextBox 30">
            <a:extLst>
              <a:ext uri="{FF2B5EF4-FFF2-40B4-BE49-F238E27FC236}">
                <a16:creationId xmlns:a16="http://schemas.microsoft.com/office/drawing/2014/main" id="{DBF97BBE-48D5-0D40-57BB-EE301A92E0B5}"/>
              </a:ext>
            </a:extLst>
          </p:cNvPr>
          <p:cNvSpPr txBox="1"/>
          <p:nvPr/>
        </p:nvSpPr>
        <p:spPr>
          <a:xfrm>
            <a:off x="9470571" y="3945576"/>
            <a:ext cx="838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0.04</a:t>
            </a:r>
            <a:endParaRPr lang="en-US" sz="2000" dirty="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2402E26F-AD89-337E-ADA4-0173CAABA72F}"/>
              </a:ext>
            </a:extLst>
          </p:cNvPr>
          <p:cNvSpPr txBox="1"/>
          <p:nvPr/>
        </p:nvSpPr>
        <p:spPr>
          <a:xfrm>
            <a:off x="9470571" y="4315690"/>
            <a:ext cx="10559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cs typeface="Calibri"/>
              </a:rPr>
              <a:t>0.02</a:t>
            </a:r>
          </a:p>
        </p:txBody>
      </p:sp>
      <p:sp>
        <p:nvSpPr>
          <p:cNvPr id="13" name="TextBox 12">
            <a:extLst>
              <a:ext uri="{FF2B5EF4-FFF2-40B4-BE49-F238E27FC236}">
                <a16:creationId xmlns:a16="http://schemas.microsoft.com/office/drawing/2014/main" id="{CEB43BD7-DB96-FA4F-C1BF-641CC4DE7ECD}"/>
              </a:ext>
            </a:extLst>
          </p:cNvPr>
          <p:cNvSpPr txBox="1"/>
          <p:nvPr/>
        </p:nvSpPr>
        <p:spPr>
          <a:xfrm>
            <a:off x="3235778" y="2519547"/>
            <a:ext cx="20574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concentration</a:t>
            </a:r>
            <a:endParaRPr lang="en-US" sz="1400" dirty="0">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E4589FDF-DCD4-666F-D9C0-F29678ACAC1D}"/>
              </a:ext>
            </a:extLst>
          </p:cNvPr>
          <p:cNvSpPr txBox="1"/>
          <p:nvPr/>
        </p:nvSpPr>
        <p:spPr>
          <a:xfrm>
            <a:off x="3233056" y="2707326"/>
            <a:ext cx="14042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aph443</a:t>
            </a:r>
            <a:endParaRPr lang="en-US" sz="1400" dirty="0">
              <a:solidFill>
                <a:schemeClr val="tx1">
                  <a:lumMod val="75000"/>
                  <a:lumOff val="25000"/>
                </a:schemeClr>
              </a:solidFill>
              <a:latin typeface="Century Gothic"/>
            </a:endParaRPr>
          </a:p>
        </p:txBody>
      </p:sp>
      <p:sp>
        <p:nvSpPr>
          <p:cNvPr id="34" name="TextBox 33">
            <a:extLst>
              <a:ext uri="{FF2B5EF4-FFF2-40B4-BE49-F238E27FC236}">
                <a16:creationId xmlns:a16="http://schemas.microsoft.com/office/drawing/2014/main" id="{9BA01293-526F-9E9C-D2A0-8CE3C1111500}"/>
              </a:ext>
            </a:extLst>
          </p:cNvPr>
          <p:cNvSpPr txBox="1"/>
          <p:nvPr/>
        </p:nvSpPr>
        <p:spPr>
          <a:xfrm>
            <a:off x="3238499" y="2952253"/>
            <a:ext cx="6313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nFLH</a:t>
            </a:r>
            <a:endParaRPr lang="en-US" sz="1400" dirty="0">
              <a:solidFill>
                <a:schemeClr val="tx1">
                  <a:lumMod val="75000"/>
                  <a:lumOff val="25000"/>
                </a:schemeClr>
              </a:solidFill>
              <a:latin typeface="Century Gothic"/>
            </a:endParaRPr>
          </a:p>
        </p:txBody>
      </p:sp>
      <p:cxnSp>
        <p:nvCxnSpPr>
          <p:cNvPr id="35" name="Straight Arrow Connector 34">
            <a:extLst>
              <a:ext uri="{FF2B5EF4-FFF2-40B4-BE49-F238E27FC236}">
                <a16:creationId xmlns:a16="http://schemas.microsoft.com/office/drawing/2014/main" id="{707F0DF1-CAC7-4524-AE87-E06CCC5F2808}"/>
              </a:ext>
            </a:extLst>
          </p:cNvPr>
          <p:cNvCxnSpPr/>
          <p:nvPr/>
        </p:nvCxnSpPr>
        <p:spPr>
          <a:xfrm flipV="1">
            <a:off x="2635704" y="3141393"/>
            <a:ext cx="522515" cy="0"/>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07A9D47-1BC1-6D1A-78BA-4398E76FFD58}"/>
              </a:ext>
            </a:extLst>
          </p:cNvPr>
          <p:cNvCxnSpPr/>
          <p:nvPr/>
        </p:nvCxnSpPr>
        <p:spPr>
          <a:xfrm flipH="1">
            <a:off x="2658836" y="2935925"/>
            <a:ext cx="500741" cy="0"/>
          </a:xfrm>
          <a:prstGeom prst="straightConnector1">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D8DAB7D-1503-CBCA-1581-AC5390748700}"/>
              </a:ext>
            </a:extLst>
          </p:cNvPr>
          <p:cNvCxnSpPr/>
          <p:nvPr/>
        </p:nvCxnSpPr>
        <p:spPr>
          <a:xfrm>
            <a:off x="2671082" y="2676029"/>
            <a:ext cx="478972" cy="0"/>
          </a:xfrm>
          <a:prstGeom prst="straightConnector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235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a:t>
            </a:r>
          </a:p>
        </p:txBody>
      </p:sp>
      <p:sp>
        <p:nvSpPr>
          <p:cNvPr id="3" name="TextBox 2">
            <a:extLst>
              <a:ext uri="{FF2B5EF4-FFF2-40B4-BE49-F238E27FC236}">
                <a16:creationId xmlns:a16="http://schemas.microsoft.com/office/drawing/2014/main" id="{8A4A4856-8B34-3F73-A7FB-0D3653D01685}"/>
              </a:ext>
            </a:extLst>
          </p:cNvPr>
          <p:cNvSpPr txBox="1"/>
          <p:nvPr/>
        </p:nvSpPr>
        <p:spPr>
          <a:xfrm>
            <a:off x="2979592" y="238605"/>
            <a:ext cx="70275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404040"/>
                </a:solidFill>
                <a:latin typeface="Century Gothic"/>
                <a:cs typeface="Calibri"/>
              </a:rPr>
              <a:t>Diatom Analysis 2020</a:t>
            </a:r>
          </a:p>
        </p:txBody>
      </p:sp>
      <p:sp>
        <p:nvSpPr>
          <p:cNvPr id="2" name="TextBox 1">
            <a:extLst>
              <a:ext uri="{FF2B5EF4-FFF2-40B4-BE49-F238E27FC236}">
                <a16:creationId xmlns:a16="http://schemas.microsoft.com/office/drawing/2014/main" id="{B7B6A7AC-6579-6F6C-4221-206B4F757BE6}"/>
              </a:ext>
            </a:extLst>
          </p:cNvPr>
          <p:cNvSpPr txBox="1"/>
          <p:nvPr/>
        </p:nvSpPr>
        <p:spPr>
          <a:xfrm rot="16200000">
            <a:off x="656760" y="3350220"/>
            <a:ext cx="16149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cs typeface="Calibri"/>
              </a:rPr>
              <a:t>Sept 19th</a:t>
            </a:r>
            <a:endParaRPr lang="en-US" dirty="0">
              <a:solidFill>
                <a:schemeClr val="tx1">
                  <a:lumMod val="75000"/>
                  <a:lumOff val="25000"/>
                </a:schemeClr>
              </a:solidFill>
              <a:latin typeface="Century Gothic"/>
            </a:endParaRPr>
          </a:p>
        </p:txBody>
      </p:sp>
      <p:sp>
        <p:nvSpPr>
          <p:cNvPr id="5" name="TextBox 2">
            <a:extLst>
              <a:ext uri="{FF2B5EF4-FFF2-40B4-BE49-F238E27FC236}">
                <a16:creationId xmlns:a16="http://schemas.microsoft.com/office/drawing/2014/main" id="{FBDC468C-B4E5-BEBF-B4F4-7F7F81B5181A}"/>
              </a:ext>
            </a:extLst>
          </p:cNvPr>
          <p:cNvSpPr txBox="1"/>
          <p:nvPr/>
        </p:nvSpPr>
        <p:spPr>
          <a:xfrm rot="16200000">
            <a:off x="626477" y="5042983"/>
            <a:ext cx="166722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cs typeface="Calibri"/>
              </a:rPr>
              <a:t>Oct 31st </a:t>
            </a:r>
            <a:endParaRPr lang="en-US" dirty="0">
              <a:solidFill>
                <a:schemeClr val="tx1">
                  <a:lumMod val="75000"/>
                  <a:lumOff val="25000"/>
                </a:schemeClr>
              </a:solidFill>
              <a:latin typeface="Century Gothic"/>
            </a:endParaRPr>
          </a:p>
        </p:txBody>
      </p:sp>
      <p:pic>
        <p:nvPicPr>
          <p:cNvPr id="13" name="Picture 12" descr="Map&#10;&#10;Description automatically generated">
            <a:extLst>
              <a:ext uri="{FF2B5EF4-FFF2-40B4-BE49-F238E27FC236}">
                <a16:creationId xmlns:a16="http://schemas.microsoft.com/office/drawing/2014/main" id="{9D44EE02-5F4C-6924-BD04-46CF55549555}"/>
              </a:ext>
            </a:extLst>
          </p:cNvPr>
          <p:cNvPicPr>
            <a:picLocks noChangeAspect="1"/>
          </p:cNvPicPr>
          <p:nvPr/>
        </p:nvPicPr>
        <p:blipFill>
          <a:blip r:embed="rId3"/>
          <a:stretch>
            <a:fillRect/>
          </a:stretch>
        </p:blipFill>
        <p:spPr>
          <a:xfrm>
            <a:off x="4676775" y="1061544"/>
            <a:ext cx="2743200" cy="1614974"/>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Map&#10;&#10;Description automatically generated">
            <a:extLst>
              <a:ext uri="{FF2B5EF4-FFF2-40B4-BE49-F238E27FC236}">
                <a16:creationId xmlns:a16="http://schemas.microsoft.com/office/drawing/2014/main" id="{CD811192-7670-312C-808D-F6B83A6FCD85}"/>
              </a:ext>
            </a:extLst>
          </p:cNvPr>
          <p:cNvPicPr>
            <a:picLocks noChangeAspect="1"/>
          </p:cNvPicPr>
          <p:nvPr/>
        </p:nvPicPr>
        <p:blipFill>
          <a:blip r:embed="rId4"/>
          <a:stretch>
            <a:fillRect/>
          </a:stretch>
        </p:blipFill>
        <p:spPr>
          <a:xfrm>
            <a:off x="4676775" y="2728419"/>
            <a:ext cx="2743200" cy="1614974"/>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Map&#10;&#10;Description automatically generated">
            <a:extLst>
              <a:ext uri="{FF2B5EF4-FFF2-40B4-BE49-F238E27FC236}">
                <a16:creationId xmlns:a16="http://schemas.microsoft.com/office/drawing/2014/main" id="{65366DBF-004C-2CBF-4BE6-E119A3979AF0}"/>
              </a:ext>
            </a:extLst>
          </p:cNvPr>
          <p:cNvPicPr>
            <a:picLocks noChangeAspect="1"/>
          </p:cNvPicPr>
          <p:nvPr/>
        </p:nvPicPr>
        <p:blipFill>
          <a:blip r:embed="rId5"/>
          <a:stretch>
            <a:fillRect/>
          </a:stretch>
        </p:blipFill>
        <p:spPr>
          <a:xfrm>
            <a:off x="7646533" y="1061544"/>
            <a:ext cx="2743200" cy="1614974"/>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Map&#10;&#10;Description automatically generated">
            <a:extLst>
              <a:ext uri="{FF2B5EF4-FFF2-40B4-BE49-F238E27FC236}">
                <a16:creationId xmlns:a16="http://schemas.microsoft.com/office/drawing/2014/main" id="{3E8780FC-D701-6998-6931-F17216A81062}"/>
              </a:ext>
            </a:extLst>
          </p:cNvPr>
          <p:cNvPicPr>
            <a:picLocks noChangeAspect="1"/>
          </p:cNvPicPr>
          <p:nvPr/>
        </p:nvPicPr>
        <p:blipFill>
          <a:blip r:embed="rId6"/>
          <a:stretch>
            <a:fillRect/>
          </a:stretch>
        </p:blipFill>
        <p:spPr>
          <a:xfrm>
            <a:off x="7646533" y="2728419"/>
            <a:ext cx="2743200" cy="1614974"/>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6C4D4289-2B53-2C32-15C5-6D9B3C0B7733}"/>
              </a:ext>
            </a:extLst>
          </p:cNvPr>
          <p:cNvSpPr txBox="1"/>
          <p:nvPr/>
        </p:nvSpPr>
        <p:spPr>
          <a:xfrm rot="16200000">
            <a:off x="656981" y="1684364"/>
            <a:ext cx="1614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Aug 19th</a:t>
            </a:r>
            <a:endParaRPr lang="en-US" dirty="0">
              <a:solidFill>
                <a:schemeClr val="tx1">
                  <a:lumMod val="75000"/>
                  <a:lumOff val="25000"/>
                </a:schemeClr>
              </a:solidFill>
              <a:latin typeface="Century Gothic"/>
            </a:endParaRPr>
          </a:p>
        </p:txBody>
      </p:sp>
      <p:sp>
        <p:nvSpPr>
          <p:cNvPr id="20" name="Rectangle 19">
            <a:extLst>
              <a:ext uri="{FF2B5EF4-FFF2-40B4-BE49-F238E27FC236}">
                <a16:creationId xmlns:a16="http://schemas.microsoft.com/office/drawing/2014/main" id="{9F6D9212-32C1-8E93-A070-25AE6016DCEE}"/>
              </a:ext>
            </a:extLst>
          </p:cNvPr>
          <p:cNvSpPr/>
          <p:nvPr/>
        </p:nvSpPr>
        <p:spPr>
          <a:xfrm>
            <a:off x="1688304" y="6361654"/>
            <a:ext cx="8653463" cy="253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59BA949-12EC-20A5-FCAD-9C6BA4F8EAFA}"/>
              </a:ext>
            </a:extLst>
          </p:cNvPr>
          <p:cNvSpPr txBox="1"/>
          <p:nvPr/>
        </p:nvSpPr>
        <p:spPr>
          <a:xfrm>
            <a:off x="1685238" y="6340392"/>
            <a:ext cx="15468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(No diatoms) </a:t>
            </a:r>
          </a:p>
        </p:txBody>
      </p:sp>
      <p:sp>
        <p:nvSpPr>
          <p:cNvPr id="22" name="TextBox 21">
            <a:extLst>
              <a:ext uri="{FF2B5EF4-FFF2-40B4-BE49-F238E27FC236}">
                <a16:creationId xmlns:a16="http://schemas.microsoft.com/office/drawing/2014/main" id="{8ED92CC7-7DA1-1886-9EBB-954E40A6FDF4}"/>
              </a:ext>
            </a:extLst>
          </p:cNvPr>
          <p:cNvSpPr txBox="1"/>
          <p:nvPr/>
        </p:nvSpPr>
        <p:spPr>
          <a:xfrm>
            <a:off x="3304864" y="6328643"/>
            <a:ext cx="11880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(Diatoms) 1</a:t>
            </a:r>
          </a:p>
        </p:txBody>
      </p:sp>
      <p:sp>
        <p:nvSpPr>
          <p:cNvPr id="23" name="TextBox 22">
            <a:extLst>
              <a:ext uri="{FF2B5EF4-FFF2-40B4-BE49-F238E27FC236}">
                <a16:creationId xmlns:a16="http://schemas.microsoft.com/office/drawing/2014/main" id="{C36C85EF-458F-A337-D40A-4F95F69F0F04}"/>
              </a:ext>
            </a:extLst>
          </p:cNvPr>
          <p:cNvSpPr txBox="1"/>
          <p:nvPr/>
        </p:nvSpPr>
        <p:spPr>
          <a:xfrm>
            <a:off x="4631013" y="6342894"/>
            <a:ext cx="8164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 (Low)</a:t>
            </a:r>
            <a:endParaRPr lang="en-US" dirty="0">
              <a:solidFill>
                <a:srgbClr val="404040"/>
              </a:solidFill>
              <a:latin typeface="Century Gothic"/>
              <a:ea typeface="+mn-lt"/>
              <a:cs typeface="+mn-lt"/>
            </a:endParaRPr>
          </a:p>
        </p:txBody>
      </p:sp>
      <p:sp>
        <p:nvSpPr>
          <p:cNvPr id="24" name="TextBox 23">
            <a:extLst>
              <a:ext uri="{FF2B5EF4-FFF2-40B4-BE49-F238E27FC236}">
                <a16:creationId xmlns:a16="http://schemas.microsoft.com/office/drawing/2014/main" id="{DC76EEB0-2E03-AB15-8FA9-3E1DFBB2E175}"/>
              </a:ext>
            </a:extLst>
          </p:cNvPr>
          <p:cNvSpPr txBox="1"/>
          <p:nvPr/>
        </p:nvSpPr>
        <p:spPr>
          <a:xfrm>
            <a:off x="6512558" y="6339213"/>
            <a:ext cx="10061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(High) 0.1</a:t>
            </a:r>
            <a:endParaRPr lang="en-US" sz="1400" dirty="0">
              <a:ea typeface="+mn-lt"/>
              <a:cs typeface="+mn-lt"/>
            </a:endParaRPr>
          </a:p>
        </p:txBody>
      </p:sp>
      <p:sp>
        <p:nvSpPr>
          <p:cNvPr id="25" name="TextBox 24">
            <a:extLst>
              <a:ext uri="{FF2B5EF4-FFF2-40B4-BE49-F238E27FC236}">
                <a16:creationId xmlns:a16="http://schemas.microsoft.com/office/drawing/2014/main" id="{D2800892-CECA-4330-420B-C3A36B180F63}"/>
              </a:ext>
            </a:extLst>
          </p:cNvPr>
          <p:cNvSpPr txBox="1"/>
          <p:nvPr/>
        </p:nvSpPr>
        <p:spPr>
          <a:xfrm>
            <a:off x="7644169" y="6345780"/>
            <a:ext cx="8770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(Low)</a:t>
            </a:r>
          </a:p>
        </p:txBody>
      </p:sp>
      <p:sp>
        <p:nvSpPr>
          <p:cNvPr id="26" name="TextBox 25">
            <a:extLst>
              <a:ext uri="{FF2B5EF4-FFF2-40B4-BE49-F238E27FC236}">
                <a16:creationId xmlns:a16="http://schemas.microsoft.com/office/drawing/2014/main" id="{2196FB2B-C6E7-766F-21DB-BB1663BB2081}"/>
              </a:ext>
            </a:extLst>
          </p:cNvPr>
          <p:cNvSpPr txBox="1"/>
          <p:nvPr/>
        </p:nvSpPr>
        <p:spPr>
          <a:xfrm>
            <a:off x="9422595" y="6329400"/>
            <a:ext cx="11366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(High) 0.06</a:t>
            </a:r>
            <a:endParaRPr lang="en-US" sz="1400" dirty="0">
              <a:solidFill>
                <a:schemeClr val="tx1">
                  <a:lumMod val="75000"/>
                  <a:lumOff val="25000"/>
                </a:schemeClr>
              </a:solidFill>
              <a:latin typeface="Century Gothic"/>
            </a:endParaRPr>
          </a:p>
        </p:txBody>
      </p:sp>
      <p:sp>
        <p:nvSpPr>
          <p:cNvPr id="28" name="Rectangle 27">
            <a:extLst>
              <a:ext uri="{FF2B5EF4-FFF2-40B4-BE49-F238E27FC236}">
                <a16:creationId xmlns:a16="http://schemas.microsoft.com/office/drawing/2014/main" id="{C5552679-E904-681E-16D9-E6A8408A041A}"/>
              </a:ext>
            </a:extLst>
          </p:cNvPr>
          <p:cNvSpPr/>
          <p:nvPr/>
        </p:nvSpPr>
        <p:spPr>
          <a:xfrm>
            <a:off x="4725192" y="6004467"/>
            <a:ext cx="964405" cy="1928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1A3C01F-BC3F-A957-C29B-4FA669C67190}"/>
              </a:ext>
            </a:extLst>
          </p:cNvPr>
          <p:cNvSpPr/>
          <p:nvPr/>
        </p:nvSpPr>
        <p:spPr>
          <a:xfrm>
            <a:off x="7613649" y="6015579"/>
            <a:ext cx="1262857" cy="170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803EB9E5-4DBA-E473-D8E0-6611CD1E5BE4}"/>
              </a:ext>
            </a:extLst>
          </p:cNvPr>
          <p:cNvSpPr txBox="1"/>
          <p:nvPr/>
        </p:nvSpPr>
        <p:spPr>
          <a:xfrm>
            <a:off x="2494262" y="725995"/>
            <a:ext cx="110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Diatoms</a:t>
            </a:r>
            <a:endParaRPr lang="en-US" dirty="0">
              <a:solidFill>
                <a:schemeClr val="tx1">
                  <a:lumMod val="75000"/>
                  <a:lumOff val="25000"/>
                </a:schemeClr>
              </a:solidFill>
              <a:latin typeface="Century Gothic"/>
            </a:endParaRPr>
          </a:p>
        </p:txBody>
      </p:sp>
      <p:sp>
        <p:nvSpPr>
          <p:cNvPr id="31" name="TextBox 30">
            <a:extLst>
              <a:ext uri="{FF2B5EF4-FFF2-40B4-BE49-F238E27FC236}">
                <a16:creationId xmlns:a16="http://schemas.microsoft.com/office/drawing/2014/main" id="{14D0B954-E5F3-D845-23C2-D91B33F065A8}"/>
              </a:ext>
            </a:extLst>
          </p:cNvPr>
          <p:cNvSpPr txBox="1"/>
          <p:nvPr/>
        </p:nvSpPr>
        <p:spPr>
          <a:xfrm>
            <a:off x="5525075" y="725203"/>
            <a:ext cx="10477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aph443</a:t>
            </a:r>
            <a:endParaRPr lang="en-US" dirty="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42BE39C9-1215-2071-BECD-0C83F8CE622C}"/>
              </a:ext>
            </a:extLst>
          </p:cNvPr>
          <p:cNvSpPr txBox="1"/>
          <p:nvPr/>
        </p:nvSpPr>
        <p:spPr>
          <a:xfrm>
            <a:off x="8697602" y="725996"/>
            <a:ext cx="7518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nFLH</a:t>
            </a:r>
            <a:endParaRPr lang="en-US" dirty="0">
              <a:solidFill>
                <a:schemeClr val="tx1">
                  <a:lumMod val="75000"/>
                  <a:lumOff val="25000"/>
                </a:schemeClr>
              </a:solidFill>
              <a:latin typeface="Century Gothic"/>
            </a:endParaRPr>
          </a:p>
        </p:txBody>
      </p:sp>
      <p:pic>
        <p:nvPicPr>
          <p:cNvPr id="17" name="Picture 16" descr="Map&#10;&#10;Description automatically generated">
            <a:extLst>
              <a:ext uri="{FF2B5EF4-FFF2-40B4-BE49-F238E27FC236}">
                <a16:creationId xmlns:a16="http://schemas.microsoft.com/office/drawing/2014/main" id="{8B67258E-AD13-86B7-2A74-A54D89600246}"/>
              </a:ext>
            </a:extLst>
          </p:cNvPr>
          <p:cNvPicPr>
            <a:picLocks noChangeAspect="1"/>
          </p:cNvPicPr>
          <p:nvPr/>
        </p:nvPicPr>
        <p:blipFill>
          <a:blip r:embed="rId7"/>
          <a:stretch>
            <a:fillRect/>
          </a:stretch>
        </p:blipFill>
        <p:spPr>
          <a:xfrm>
            <a:off x="4675562" y="4394036"/>
            <a:ext cx="2743200" cy="1614974"/>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Map&#10;&#10;Description automatically generated">
            <a:extLst>
              <a:ext uri="{FF2B5EF4-FFF2-40B4-BE49-F238E27FC236}">
                <a16:creationId xmlns:a16="http://schemas.microsoft.com/office/drawing/2014/main" id="{AC75CFA6-A987-76B3-6FC8-9D975F6E8E52}"/>
              </a:ext>
            </a:extLst>
          </p:cNvPr>
          <p:cNvPicPr>
            <a:picLocks noChangeAspect="1"/>
          </p:cNvPicPr>
          <p:nvPr/>
        </p:nvPicPr>
        <p:blipFill>
          <a:blip r:embed="rId8"/>
          <a:stretch>
            <a:fillRect/>
          </a:stretch>
        </p:blipFill>
        <p:spPr>
          <a:xfrm>
            <a:off x="7657419" y="4394036"/>
            <a:ext cx="2743200" cy="1614974"/>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4" descr="A picture containing bar chart&#10;&#10;Description automatically generated">
            <a:extLst>
              <a:ext uri="{FF2B5EF4-FFF2-40B4-BE49-F238E27FC236}">
                <a16:creationId xmlns:a16="http://schemas.microsoft.com/office/drawing/2014/main" id="{4F1245A8-7F5D-E40B-6BEF-F483992DF50B}"/>
              </a:ext>
            </a:extLst>
          </p:cNvPr>
          <p:cNvPicPr>
            <a:picLocks noChangeAspect="1"/>
          </p:cNvPicPr>
          <p:nvPr/>
        </p:nvPicPr>
        <p:blipFill rotWithShape="1">
          <a:blip r:embed="rId9"/>
          <a:srcRect l="8407" t="8856" r="61504" b="2557"/>
          <a:stretch/>
        </p:blipFill>
        <p:spPr>
          <a:xfrm rot="5400000">
            <a:off x="8991525" y="4922931"/>
            <a:ext cx="165635" cy="2652853"/>
          </a:xfrm>
          <a:prstGeom prst="rect">
            <a:avLst/>
          </a:prstGeom>
          <a:solidFill>
            <a:srgbClr val="FFFFFF">
              <a:shade val="85000"/>
            </a:srgbClr>
          </a:solidFill>
          <a:ln w="635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15" descr="A picture containing bar chart&#10;&#10;Description automatically generated">
            <a:extLst>
              <a:ext uri="{FF2B5EF4-FFF2-40B4-BE49-F238E27FC236}">
                <a16:creationId xmlns:a16="http://schemas.microsoft.com/office/drawing/2014/main" id="{64424AB1-4A5A-9293-FC01-98FED5FBDA72}"/>
              </a:ext>
            </a:extLst>
          </p:cNvPr>
          <p:cNvPicPr>
            <a:picLocks noChangeAspect="1"/>
          </p:cNvPicPr>
          <p:nvPr/>
        </p:nvPicPr>
        <p:blipFill rotWithShape="1">
          <a:blip r:embed="rId10"/>
          <a:srcRect l="6867" t="9030" r="61373" b="2741"/>
          <a:stretch/>
        </p:blipFill>
        <p:spPr>
          <a:xfrm rot="5400000">
            <a:off x="5969273" y="4918648"/>
            <a:ext cx="165334" cy="2648857"/>
          </a:xfrm>
          <a:prstGeom prst="rect">
            <a:avLst/>
          </a:prstGeom>
          <a:solidFill>
            <a:srgbClr val="FFFFFF">
              <a:shade val="85000"/>
            </a:srgbClr>
          </a:solidFill>
          <a:ln w="635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TextBox 39">
            <a:extLst>
              <a:ext uri="{FF2B5EF4-FFF2-40B4-BE49-F238E27FC236}">
                <a16:creationId xmlns:a16="http://schemas.microsoft.com/office/drawing/2014/main" id="{C8129D8F-8310-5339-D89F-89382E049668}"/>
              </a:ext>
            </a:extLst>
          </p:cNvPr>
          <p:cNvSpPr txBox="1"/>
          <p:nvPr/>
        </p:nvSpPr>
        <p:spPr>
          <a:xfrm>
            <a:off x="10742563" y="5105371"/>
            <a:ext cx="1494016"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Cloud Coverage or No Data</a:t>
            </a:r>
            <a:endParaRPr lang="en-US" sz="1400" dirty="0"/>
          </a:p>
        </p:txBody>
      </p:sp>
      <p:sp>
        <p:nvSpPr>
          <p:cNvPr id="42" name="TextBox 41">
            <a:extLst>
              <a:ext uri="{FF2B5EF4-FFF2-40B4-BE49-F238E27FC236}">
                <a16:creationId xmlns:a16="http://schemas.microsoft.com/office/drawing/2014/main" id="{A4470969-75E6-AA39-DF43-660B01C72595}"/>
              </a:ext>
            </a:extLst>
          </p:cNvPr>
          <p:cNvSpPr txBox="1"/>
          <p:nvPr/>
        </p:nvSpPr>
        <p:spPr>
          <a:xfrm>
            <a:off x="10554759" y="5666346"/>
            <a:ext cx="185461" cy="185460"/>
          </a:xfrm>
          <a:prstGeom prst="rect">
            <a:avLst/>
          </a:prstGeom>
          <a:noFill/>
          <a:ln w="12700">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6" name="Picture 6" descr="Map&#10;&#10;Description automatically generated">
            <a:extLst>
              <a:ext uri="{FF2B5EF4-FFF2-40B4-BE49-F238E27FC236}">
                <a16:creationId xmlns:a16="http://schemas.microsoft.com/office/drawing/2014/main" id="{C12094D4-F36E-1BE4-FFE3-5655674EE490}"/>
              </a:ext>
            </a:extLst>
          </p:cNvPr>
          <p:cNvPicPr>
            <a:picLocks noChangeAspect="1"/>
          </p:cNvPicPr>
          <p:nvPr/>
        </p:nvPicPr>
        <p:blipFill>
          <a:blip r:embed="rId11"/>
          <a:stretch>
            <a:fillRect/>
          </a:stretch>
        </p:blipFill>
        <p:spPr>
          <a:xfrm>
            <a:off x="1752600" y="2727399"/>
            <a:ext cx="2743200" cy="1614974"/>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7" descr="Map&#10;&#10;Description automatically generated">
            <a:extLst>
              <a:ext uri="{FF2B5EF4-FFF2-40B4-BE49-F238E27FC236}">
                <a16:creationId xmlns:a16="http://schemas.microsoft.com/office/drawing/2014/main" id="{4ED30FA1-8367-4A0D-1E92-364589E11EFF}"/>
              </a:ext>
            </a:extLst>
          </p:cNvPr>
          <p:cNvPicPr>
            <a:picLocks noChangeAspect="1"/>
          </p:cNvPicPr>
          <p:nvPr/>
        </p:nvPicPr>
        <p:blipFill>
          <a:blip r:embed="rId12"/>
          <a:stretch>
            <a:fillRect/>
          </a:stretch>
        </p:blipFill>
        <p:spPr>
          <a:xfrm>
            <a:off x="1752600" y="4403799"/>
            <a:ext cx="2743200" cy="1614974"/>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9" descr="Map&#10;&#10;Description automatically generated">
            <a:extLst>
              <a:ext uri="{FF2B5EF4-FFF2-40B4-BE49-F238E27FC236}">
                <a16:creationId xmlns:a16="http://schemas.microsoft.com/office/drawing/2014/main" id="{E79A0AC1-1F55-9B2C-36AB-C3C3CCCB1664}"/>
              </a:ext>
            </a:extLst>
          </p:cNvPr>
          <p:cNvPicPr>
            <a:picLocks noChangeAspect="1"/>
          </p:cNvPicPr>
          <p:nvPr/>
        </p:nvPicPr>
        <p:blipFill>
          <a:blip r:embed="rId13"/>
          <a:stretch>
            <a:fillRect/>
          </a:stretch>
        </p:blipFill>
        <p:spPr>
          <a:xfrm>
            <a:off x="1752600" y="1061884"/>
            <a:ext cx="2743200" cy="1614974"/>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6" descr="Shape&#10;&#10;Description automatically generated">
            <a:extLst>
              <a:ext uri="{FF2B5EF4-FFF2-40B4-BE49-F238E27FC236}">
                <a16:creationId xmlns:a16="http://schemas.microsoft.com/office/drawing/2014/main" id="{F66840BD-2730-D6F9-EB5B-B0287E0C4B70}"/>
              </a:ext>
            </a:extLst>
          </p:cNvPr>
          <p:cNvPicPr>
            <a:picLocks noChangeAspect="1"/>
          </p:cNvPicPr>
          <p:nvPr/>
        </p:nvPicPr>
        <p:blipFill>
          <a:blip r:embed="rId14"/>
          <a:stretch>
            <a:fillRect/>
          </a:stretch>
        </p:blipFill>
        <p:spPr>
          <a:xfrm>
            <a:off x="1881995" y="6090517"/>
            <a:ext cx="250372" cy="255397"/>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32" descr="Shape&#10;&#10;Description automatically generated">
            <a:extLst>
              <a:ext uri="{FF2B5EF4-FFF2-40B4-BE49-F238E27FC236}">
                <a16:creationId xmlns:a16="http://schemas.microsoft.com/office/drawing/2014/main" id="{47AF729B-F03A-499C-F432-DCE277EEBFB0}"/>
              </a:ext>
            </a:extLst>
          </p:cNvPr>
          <p:cNvPicPr>
            <a:picLocks noChangeAspect="1"/>
          </p:cNvPicPr>
          <p:nvPr/>
        </p:nvPicPr>
        <p:blipFill>
          <a:blip r:embed="rId15"/>
          <a:stretch>
            <a:fillRect/>
          </a:stretch>
        </p:blipFill>
        <p:spPr>
          <a:xfrm>
            <a:off x="4147457" y="6094461"/>
            <a:ext cx="250373" cy="247509"/>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0258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CONCLUSIONS</a:t>
            </a:r>
            <a:endParaRPr lang="en-US" dirty="0"/>
          </a:p>
        </p:txBody>
      </p:sp>
      <p:sp>
        <p:nvSpPr>
          <p:cNvPr id="7" name="Oval 6">
            <a:extLst>
              <a:ext uri="{FF2B5EF4-FFF2-40B4-BE49-F238E27FC236}">
                <a16:creationId xmlns:a16="http://schemas.microsoft.com/office/drawing/2014/main" id="{98489257-8456-3855-A122-9F6E531E6458}"/>
              </a:ext>
            </a:extLst>
          </p:cNvPr>
          <p:cNvSpPr/>
          <p:nvPr/>
        </p:nvSpPr>
        <p:spPr>
          <a:xfrm>
            <a:off x="3893932" y="1315279"/>
            <a:ext cx="4395302" cy="4218607"/>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Rectangle: Rounded Corners 7">
            <a:extLst>
              <a:ext uri="{FF2B5EF4-FFF2-40B4-BE49-F238E27FC236}">
                <a16:creationId xmlns:a16="http://schemas.microsoft.com/office/drawing/2014/main" id="{D9A76FD2-FFF3-C78F-3B88-ED3EB6D7257E}"/>
              </a:ext>
            </a:extLst>
          </p:cNvPr>
          <p:cNvSpPr/>
          <p:nvPr/>
        </p:nvSpPr>
        <p:spPr>
          <a:xfrm>
            <a:off x="910993" y="1640853"/>
            <a:ext cx="4568792" cy="1958967"/>
          </a:xfrm>
          <a:prstGeom prst="roundRect">
            <a:avLst/>
          </a:prstGeom>
          <a:solidFill>
            <a:schemeClr val="accent1">
              <a:lumMod val="20000"/>
              <a:lumOff val="8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75000"/>
                    <a:lumOff val="25000"/>
                  </a:schemeClr>
                </a:solidFill>
                <a:latin typeface="Century Gothic"/>
                <a:cs typeface="Calibri"/>
              </a:rPr>
              <a:t>Question I</a:t>
            </a:r>
          </a:p>
          <a:p>
            <a:pPr algn="ctr"/>
            <a:endParaRPr lang="en-US" sz="2000" b="1" i="1" dirty="0">
              <a:solidFill>
                <a:schemeClr val="tx1">
                  <a:lumMod val="75000"/>
                  <a:lumOff val="25000"/>
                </a:schemeClr>
              </a:solidFill>
              <a:latin typeface="Century Gothic"/>
              <a:cs typeface="Calibri"/>
            </a:endParaRPr>
          </a:p>
          <a:p>
            <a:pPr algn="ctr"/>
            <a:r>
              <a:rPr lang="en-US" sz="2000" i="1" dirty="0">
                <a:solidFill>
                  <a:schemeClr val="tx1">
                    <a:lumMod val="75000"/>
                    <a:lumOff val="25000"/>
                  </a:schemeClr>
                </a:solidFill>
                <a:latin typeface="Century Gothic"/>
                <a:cs typeface="Calibri"/>
              </a:rPr>
              <a:t>Can we use NASA EOs to detect </a:t>
            </a:r>
          </a:p>
          <a:p>
            <a:pPr algn="ctr"/>
            <a:r>
              <a:rPr lang="en-US" sz="2000" i="1" dirty="0">
                <a:solidFill>
                  <a:schemeClr val="tx1">
                    <a:lumMod val="75000"/>
                    <a:lumOff val="25000"/>
                  </a:schemeClr>
                </a:solidFill>
                <a:latin typeface="Century Gothic"/>
                <a:cs typeface="Calibri"/>
              </a:rPr>
              <a:t>Pseudo-nitzschia blooms in the Gulf of Maine?</a:t>
            </a:r>
            <a:endParaRPr lang="en-US" dirty="0">
              <a:solidFill>
                <a:schemeClr val="tx1">
                  <a:lumMod val="75000"/>
                  <a:lumOff val="25000"/>
                </a:schemeClr>
              </a:solidFill>
            </a:endParaRPr>
          </a:p>
        </p:txBody>
      </p:sp>
      <p:sp>
        <p:nvSpPr>
          <p:cNvPr id="9" name="Rectangle: Rounded Corners 8">
            <a:extLst>
              <a:ext uri="{FF2B5EF4-FFF2-40B4-BE49-F238E27FC236}">
                <a16:creationId xmlns:a16="http://schemas.microsoft.com/office/drawing/2014/main" id="{9D9DCC60-A8CC-E521-B9DE-493E02213BD8}"/>
              </a:ext>
            </a:extLst>
          </p:cNvPr>
          <p:cNvSpPr/>
          <p:nvPr/>
        </p:nvSpPr>
        <p:spPr>
          <a:xfrm>
            <a:off x="6686821" y="1640853"/>
            <a:ext cx="4720372" cy="1958967"/>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75000"/>
                    <a:lumOff val="25000"/>
                  </a:schemeClr>
                </a:solidFill>
                <a:latin typeface="Century Gothic"/>
                <a:cs typeface="Calibri"/>
              </a:rPr>
              <a:t>Question II</a:t>
            </a:r>
          </a:p>
          <a:p>
            <a:pPr algn="ctr"/>
            <a:endParaRPr lang="en-US" sz="2000" b="1" dirty="0">
              <a:solidFill>
                <a:schemeClr val="tx1">
                  <a:lumMod val="75000"/>
                  <a:lumOff val="25000"/>
                </a:schemeClr>
              </a:solidFill>
              <a:latin typeface="Century Gothic"/>
              <a:cs typeface="Calibri"/>
            </a:endParaRPr>
          </a:p>
          <a:p>
            <a:pPr algn="ctr"/>
            <a:r>
              <a:rPr lang="en-US" sz="2000" i="1" dirty="0">
                <a:solidFill>
                  <a:schemeClr val="tx1">
                    <a:lumMod val="75000"/>
                    <a:lumOff val="25000"/>
                  </a:schemeClr>
                </a:solidFill>
                <a:latin typeface="Century Gothic"/>
                <a:cs typeface="Calibri"/>
              </a:rPr>
              <a:t>Can we distinguish diatom specific blooms with Sentinel-3 data?</a:t>
            </a:r>
          </a:p>
        </p:txBody>
      </p:sp>
      <p:sp>
        <p:nvSpPr>
          <p:cNvPr id="10" name="Rectangle: Rounded Corners 9">
            <a:extLst>
              <a:ext uri="{FF2B5EF4-FFF2-40B4-BE49-F238E27FC236}">
                <a16:creationId xmlns:a16="http://schemas.microsoft.com/office/drawing/2014/main" id="{2FBCB475-05BD-1D07-9966-ADCD0C926210}"/>
              </a:ext>
            </a:extLst>
          </p:cNvPr>
          <p:cNvSpPr/>
          <p:nvPr/>
        </p:nvSpPr>
        <p:spPr>
          <a:xfrm>
            <a:off x="4129171" y="4093893"/>
            <a:ext cx="3937666" cy="2260907"/>
          </a:xfrm>
          <a:prstGeom prst="round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lumMod val="75000"/>
                    <a:lumOff val="25000"/>
                  </a:schemeClr>
                </a:solidFill>
                <a:latin typeface="Century Gothic"/>
                <a:cs typeface="Calibri"/>
              </a:rPr>
              <a:t>Question III</a:t>
            </a:r>
          </a:p>
          <a:p>
            <a:pPr algn="ctr"/>
            <a:endParaRPr lang="en-US" sz="800" b="1" dirty="0">
              <a:solidFill>
                <a:schemeClr val="tx1">
                  <a:lumMod val="75000"/>
                  <a:lumOff val="25000"/>
                </a:schemeClr>
              </a:solidFill>
              <a:latin typeface="Century Gothic"/>
              <a:cs typeface="Calibri"/>
            </a:endParaRPr>
          </a:p>
          <a:p>
            <a:pPr algn="ctr"/>
            <a:r>
              <a:rPr lang="en-US" sz="2000" i="1" dirty="0">
                <a:solidFill>
                  <a:schemeClr val="tx1">
                    <a:lumMod val="75000"/>
                    <a:lumOff val="25000"/>
                  </a:schemeClr>
                </a:solidFill>
                <a:latin typeface="Century Gothic"/>
                <a:cs typeface="Calibri"/>
              </a:rPr>
              <a:t>What do our findings mean for partners and communities impacted by HABs?</a:t>
            </a:r>
            <a:endParaRPr lang="en-US" sz="2000" i="1"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4073942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CONCLUSIONS</a:t>
            </a:r>
            <a:endParaRPr lang="en-US" dirty="0"/>
          </a:p>
        </p:txBody>
      </p:sp>
      <p:sp>
        <p:nvSpPr>
          <p:cNvPr id="16" name="Oval 15">
            <a:extLst>
              <a:ext uri="{FF2B5EF4-FFF2-40B4-BE49-F238E27FC236}">
                <a16:creationId xmlns:a16="http://schemas.microsoft.com/office/drawing/2014/main" id="{FF3AC41B-9D41-BC14-BBBF-746EA080977F}"/>
              </a:ext>
            </a:extLst>
          </p:cNvPr>
          <p:cNvSpPr/>
          <p:nvPr/>
        </p:nvSpPr>
        <p:spPr>
          <a:xfrm>
            <a:off x="3893932" y="1315279"/>
            <a:ext cx="4395302" cy="4218607"/>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Rectangle: Rounded Corners 17">
            <a:extLst>
              <a:ext uri="{FF2B5EF4-FFF2-40B4-BE49-F238E27FC236}">
                <a16:creationId xmlns:a16="http://schemas.microsoft.com/office/drawing/2014/main" id="{C332033C-D591-C184-B81A-33F01D393B2D}"/>
              </a:ext>
            </a:extLst>
          </p:cNvPr>
          <p:cNvSpPr/>
          <p:nvPr/>
        </p:nvSpPr>
        <p:spPr>
          <a:xfrm>
            <a:off x="910993" y="1640853"/>
            <a:ext cx="4568792" cy="1958967"/>
          </a:xfrm>
          <a:prstGeom prst="roundRect">
            <a:avLst/>
          </a:prstGeom>
          <a:solidFill>
            <a:schemeClr val="accent1">
              <a:lumMod val="20000"/>
              <a:lumOff val="8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75000"/>
                    <a:lumOff val="25000"/>
                  </a:schemeClr>
                </a:solidFill>
                <a:latin typeface="Century Gothic"/>
                <a:cs typeface="Calibri"/>
              </a:rPr>
              <a:t>Question I</a:t>
            </a:r>
          </a:p>
          <a:p>
            <a:pPr algn="ctr"/>
            <a:endParaRPr lang="en-US" sz="2000" b="1" i="1"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cs typeface="Calibri"/>
              </a:rPr>
              <a:t>The satellite imagery visually aligned with the </a:t>
            </a:r>
            <a:r>
              <a:rPr lang="en-US" sz="2000" i="1" dirty="0">
                <a:solidFill>
                  <a:schemeClr val="tx1">
                    <a:lumMod val="75000"/>
                    <a:lumOff val="25000"/>
                  </a:schemeClr>
                </a:solidFill>
                <a:latin typeface="Century Gothic"/>
                <a:cs typeface="Calibri"/>
              </a:rPr>
              <a:t>in-situ </a:t>
            </a:r>
            <a:r>
              <a:rPr lang="en-US" sz="2000" dirty="0">
                <a:solidFill>
                  <a:schemeClr val="tx1">
                    <a:lumMod val="75000"/>
                    <a:lumOff val="25000"/>
                  </a:schemeClr>
                </a:solidFill>
                <a:latin typeface="Century Gothic"/>
                <a:cs typeface="Calibri"/>
              </a:rPr>
              <a:t>data.</a:t>
            </a:r>
          </a:p>
        </p:txBody>
      </p:sp>
      <p:sp>
        <p:nvSpPr>
          <p:cNvPr id="20" name="Rectangle: Rounded Corners 19">
            <a:extLst>
              <a:ext uri="{FF2B5EF4-FFF2-40B4-BE49-F238E27FC236}">
                <a16:creationId xmlns:a16="http://schemas.microsoft.com/office/drawing/2014/main" id="{0F6977CB-1A99-9D5B-1412-DCE56BDDFAE9}"/>
              </a:ext>
            </a:extLst>
          </p:cNvPr>
          <p:cNvSpPr/>
          <p:nvPr/>
        </p:nvSpPr>
        <p:spPr>
          <a:xfrm>
            <a:off x="6686821" y="1640853"/>
            <a:ext cx="4720372" cy="1958967"/>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75000"/>
                    <a:lumOff val="25000"/>
                  </a:schemeClr>
                </a:solidFill>
                <a:latin typeface="Century Gothic"/>
                <a:cs typeface="Calibri"/>
              </a:rPr>
              <a:t>Question II</a:t>
            </a:r>
          </a:p>
          <a:p>
            <a:pPr algn="ctr"/>
            <a:endParaRPr lang="en-US" sz="2000" b="1" dirty="0">
              <a:solidFill>
                <a:schemeClr val="tx1">
                  <a:lumMod val="75000"/>
                  <a:lumOff val="25000"/>
                </a:schemeClr>
              </a:solidFill>
              <a:latin typeface="Century Gothic"/>
              <a:cs typeface="Calibri"/>
            </a:endParaRPr>
          </a:p>
          <a:p>
            <a:pPr algn="ctr"/>
            <a:r>
              <a:rPr lang="en-US" sz="2000" i="1" dirty="0">
                <a:solidFill>
                  <a:schemeClr val="tx1">
                    <a:lumMod val="75000"/>
                    <a:lumOff val="25000"/>
                  </a:schemeClr>
                </a:solidFill>
                <a:latin typeface="Century Gothic"/>
                <a:cs typeface="Calibri"/>
              </a:rPr>
              <a:t>The diatom distinction correctly distinguished areas of algal blooms with diatom presence in off-shore regions.</a:t>
            </a:r>
          </a:p>
        </p:txBody>
      </p:sp>
      <p:sp>
        <p:nvSpPr>
          <p:cNvPr id="22" name="Rectangle: Rounded Corners 21">
            <a:extLst>
              <a:ext uri="{FF2B5EF4-FFF2-40B4-BE49-F238E27FC236}">
                <a16:creationId xmlns:a16="http://schemas.microsoft.com/office/drawing/2014/main" id="{0F13A506-5695-B50A-CF85-1CD1C150A01C}"/>
              </a:ext>
            </a:extLst>
          </p:cNvPr>
          <p:cNvSpPr/>
          <p:nvPr/>
        </p:nvSpPr>
        <p:spPr>
          <a:xfrm>
            <a:off x="4129171" y="4093893"/>
            <a:ext cx="3937666" cy="2260907"/>
          </a:xfrm>
          <a:prstGeom prst="round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lumMod val="75000"/>
                    <a:lumOff val="25000"/>
                  </a:schemeClr>
                </a:solidFill>
                <a:latin typeface="Century Gothic"/>
                <a:cs typeface="Calibri"/>
              </a:rPr>
              <a:t>Question III</a:t>
            </a:r>
          </a:p>
          <a:p>
            <a:pPr algn="ctr"/>
            <a:endParaRPr lang="en-US" sz="800" b="1" dirty="0">
              <a:solidFill>
                <a:schemeClr val="tx1">
                  <a:lumMod val="75000"/>
                  <a:lumOff val="25000"/>
                </a:schemeClr>
              </a:solidFill>
              <a:latin typeface="Century Gothic"/>
              <a:cs typeface="Calibri"/>
            </a:endParaRPr>
          </a:p>
          <a:p>
            <a:pPr algn="ctr"/>
            <a:r>
              <a:rPr lang="en-US" sz="2000" i="1" dirty="0">
                <a:solidFill>
                  <a:schemeClr val="tx1">
                    <a:lumMod val="75000"/>
                    <a:lumOff val="25000"/>
                  </a:schemeClr>
                </a:solidFill>
                <a:latin typeface="Century Gothic"/>
                <a:cs typeface="Calibri"/>
              </a:rPr>
              <a:t>EOs can help monitor and track HABs in near real-time for partners and the community.</a:t>
            </a:r>
          </a:p>
        </p:txBody>
      </p:sp>
    </p:spTree>
    <p:extLst>
      <p:ext uri="{BB962C8B-B14F-4D97-AF65-F5344CB8AC3E}">
        <p14:creationId xmlns:p14="http://schemas.microsoft.com/office/powerpoint/2010/main" val="602143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Petrischale mit einfarbiger Füllung">
            <a:extLst>
              <a:ext uri="{FF2B5EF4-FFF2-40B4-BE49-F238E27FC236}">
                <a16:creationId xmlns:a16="http://schemas.microsoft.com/office/drawing/2014/main" id="{2B94B882-A8FC-3A8E-80A2-D41A0A7E22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8856" y="1901644"/>
            <a:ext cx="3035299" cy="3047999"/>
          </a:xfrm>
          <a:prstGeom prst="rect">
            <a:avLst/>
          </a:prstGeom>
        </p:spPr>
      </p:pic>
      <p:pic>
        <p:nvPicPr>
          <p:cNvPr id="5" name="Grafik 12" descr="Petrischale mit einfarbiger Füllung">
            <a:extLst>
              <a:ext uri="{FF2B5EF4-FFF2-40B4-BE49-F238E27FC236}">
                <a16:creationId xmlns:a16="http://schemas.microsoft.com/office/drawing/2014/main" id="{22746FB5-3E0D-4E0D-6DF5-4D8E80D68C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7457" y="3146244"/>
            <a:ext cx="3035299" cy="3047999"/>
          </a:xfrm>
          <a:prstGeom prst="rect">
            <a:avLst/>
          </a:prstGeom>
        </p:spPr>
      </p:pic>
      <p:pic>
        <p:nvPicPr>
          <p:cNvPr id="8" name="Grafik 12" descr="Petrischale mit einfarbiger Füllung">
            <a:extLst>
              <a:ext uri="{FF2B5EF4-FFF2-40B4-BE49-F238E27FC236}">
                <a16:creationId xmlns:a16="http://schemas.microsoft.com/office/drawing/2014/main" id="{9EDE9EC1-7789-26C5-8F9A-A6D3AA8F79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3858" y="466544"/>
            <a:ext cx="3035299" cy="3047999"/>
          </a:xfrm>
          <a:prstGeom prst="rect">
            <a:avLst/>
          </a:prstGeom>
        </p:spPr>
      </p:pic>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STUDY AREA &amp; PERIOD</a:t>
            </a:r>
            <a:endParaRPr lang="en-US" dirty="0"/>
          </a:p>
        </p:txBody>
      </p:sp>
      <p:sp>
        <p:nvSpPr>
          <p:cNvPr id="6" name="Rechteck: abgerundete Ecken 5">
            <a:extLst>
              <a:ext uri="{FF2B5EF4-FFF2-40B4-BE49-F238E27FC236}">
                <a16:creationId xmlns:a16="http://schemas.microsoft.com/office/drawing/2014/main" id="{ECFDD012-A4E8-9572-7A36-009D506B61BC}"/>
              </a:ext>
            </a:extLst>
          </p:cNvPr>
          <p:cNvSpPr/>
          <p:nvPr/>
        </p:nvSpPr>
        <p:spPr>
          <a:xfrm>
            <a:off x="7226975" y="2135845"/>
            <a:ext cx="4698654" cy="943826"/>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a:solidFill>
                  <a:schemeClr val="bg1"/>
                </a:solidFill>
                <a:latin typeface="Century Gothic"/>
                <a:cs typeface="Calibri"/>
              </a:rPr>
              <a:t>Study Area: </a:t>
            </a:r>
            <a:endParaRPr lang="de-DE" sz="2000" b="1">
              <a:solidFill>
                <a:schemeClr val="bg1"/>
              </a:solidFill>
              <a:latin typeface="Century Gothic"/>
              <a:cs typeface="Calibri"/>
            </a:endParaRPr>
          </a:p>
          <a:p>
            <a:pPr algn="ctr"/>
            <a:r>
              <a:rPr lang="de-DE" sz="2000" b="1" err="1">
                <a:solidFill>
                  <a:schemeClr val="bg1"/>
                </a:solidFill>
                <a:latin typeface="Century Gothic"/>
                <a:cs typeface="Calibri"/>
              </a:rPr>
              <a:t>Gulf</a:t>
            </a:r>
            <a:r>
              <a:rPr lang="de-DE" sz="2000" b="1">
                <a:solidFill>
                  <a:schemeClr val="bg1"/>
                </a:solidFill>
                <a:latin typeface="Century Gothic"/>
                <a:cs typeface="Calibri"/>
              </a:rPr>
              <a:t> </a:t>
            </a:r>
            <a:r>
              <a:rPr lang="de-DE" sz="2000" b="1" err="1">
                <a:solidFill>
                  <a:schemeClr val="bg1"/>
                </a:solidFill>
                <a:latin typeface="Century Gothic"/>
                <a:cs typeface="Calibri"/>
              </a:rPr>
              <a:t>of</a:t>
            </a:r>
            <a:r>
              <a:rPr lang="de-DE" sz="2000" b="1">
                <a:solidFill>
                  <a:schemeClr val="bg1"/>
                </a:solidFill>
                <a:latin typeface="Century Gothic"/>
                <a:cs typeface="Calibri"/>
              </a:rPr>
              <a:t> Maine, </a:t>
            </a:r>
            <a:r>
              <a:rPr lang="de-DE" sz="2000" b="1" err="1">
                <a:solidFill>
                  <a:schemeClr val="bg1"/>
                </a:solidFill>
                <a:latin typeface="Century Gothic"/>
                <a:cs typeface="Calibri"/>
              </a:rPr>
              <a:t>Buzzard's</a:t>
            </a:r>
            <a:r>
              <a:rPr lang="de-DE" sz="2000" b="1">
                <a:solidFill>
                  <a:schemeClr val="bg1"/>
                </a:solidFill>
                <a:latin typeface="Century Gothic"/>
                <a:cs typeface="Calibri"/>
              </a:rPr>
              <a:t> Bay, Nantucket Sound</a:t>
            </a:r>
            <a:endParaRPr lang="de-DE" sz="2000" b="1">
              <a:solidFill>
                <a:schemeClr val="bg1"/>
              </a:solidFill>
              <a:latin typeface="Century Gothic"/>
            </a:endParaRPr>
          </a:p>
        </p:txBody>
      </p:sp>
      <p:sp>
        <p:nvSpPr>
          <p:cNvPr id="7" name="Rechteck: abgerundete Ecken 6">
            <a:extLst>
              <a:ext uri="{FF2B5EF4-FFF2-40B4-BE49-F238E27FC236}">
                <a16:creationId xmlns:a16="http://schemas.microsoft.com/office/drawing/2014/main" id="{D136C5F1-0C31-88DE-6E99-342D7D8256FD}"/>
              </a:ext>
            </a:extLst>
          </p:cNvPr>
          <p:cNvSpPr/>
          <p:nvPr/>
        </p:nvSpPr>
        <p:spPr>
          <a:xfrm>
            <a:off x="7231641" y="3197848"/>
            <a:ext cx="4697024" cy="893289"/>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000">
                <a:solidFill>
                  <a:srgbClr val="FFFFFF"/>
                </a:solidFill>
                <a:latin typeface="Century Gothic"/>
                <a:cs typeface="Calibri"/>
              </a:rPr>
              <a:t>Study Period: </a:t>
            </a:r>
            <a:endParaRPr lang="en-US" sz="2000" dirty="0">
              <a:solidFill>
                <a:srgbClr val="FFFFFF"/>
              </a:solidFill>
              <a:latin typeface="Century Gothic"/>
              <a:cs typeface="Calibri"/>
            </a:endParaRPr>
          </a:p>
          <a:p>
            <a:pPr algn="ctr"/>
            <a:r>
              <a:rPr lang="de-DE" sz="2000" b="1">
                <a:solidFill>
                  <a:srgbClr val="FFFFFF"/>
                </a:solidFill>
                <a:latin typeface="Century Gothic"/>
                <a:cs typeface="Calibri"/>
              </a:rPr>
              <a:t>August — </a:t>
            </a:r>
            <a:r>
              <a:rPr lang="de-DE" sz="2000" b="1" err="1">
                <a:solidFill>
                  <a:srgbClr val="FFFFFF"/>
                </a:solidFill>
                <a:latin typeface="Century Gothic"/>
                <a:cs typeface="Calibri"/>
              </a:rPr>
              <a:t>December</a:t>
            </a:r>
            <a:r>
              <a:rPr lang="de-DE" sz="2000" b="1">
                <a:solidFill>
                  <a:srgbClr val="FFFFFF"/>
                </a:solidFill>
                <a:latin typeface="Century Gothic"/>
                <a:cs typeface="Calibri"/>
              </a:rPr>
              <a:t> </a:t>
            </a:r>
            <a:endParaRPr lang="en-US" sz="2000" b="1" dirty="0">
              <a:solidFill>
                <a:srgbClr val="FFFFFF"/>
              </a:solidFill>
              <a:latin typeface="Century Gothic"/>
              <a:cs typeface="Calibri"/>
            </a:endParaRPr>
          </a:p>
          <a:p>
            <a:pPr algn="ctr"/>
            <a:r>
              <a:rPr lang="de-DE" sz="2000" b="1">
                <a:solidFill>
                  <a:srgbClr val="FFFFFF"/>
                </a:solidFill>
                <a:latin typeface="Century Gothic"/>
                <a:cs typeface="Calibri"/>
              </a:rPr>
              <a:t>2016,</a:t>
            </a:r>
            <a:r>
              <a:rPr lang="de-DE" sz="2000" b="1">
                <a:solidFill>
                  <a:srgbClr val="FFFFFF"/>
                </a:solidFill>
                <a:latin typeface="Century Gothic"/>
              </a:rPr>
              <a:t> 2020</a:t>
            </a:r>
            <a:endParaRPr lang="en-US" sz="2000" b="1" dirty="0">
              <a:solidFill>
                <a:srgbClr val="FFFFFF"/>
              </a:solidFill>
              <a:cs typeface="Calibri"/>
            </a:endParaRPr>
          </a:p>
        </p:txBody>
      </p:sp>
      <p:pic>
        <p:nvPicPr>
          <p:cNvPr id="9" name="Picture 9" descr="Map&#10;&#10;Description automatically generated">
            <a:extLst>
              <a:ext uri="{FF2B5EF4-FFF2-40B4-BE49-F238E27FC236}">
                <a16:creationId xmlns:a16="http://schemas.microsoft.com/office/drawing/2014/main" id="{63C65E7C-0B2A-1456-78A4-19B607A7C5C9}"/>
              </a:ext>
            </a:extLst>
          </p:cNvPr>
          <p:cNvPicPr>
            <a:picLocks noChangeAspect="1"/>
          </p:cNvPicPr>
          <p:nvPr/>
        </p:nvPicPr>
        <p:blipFill rotWithShape="1">
          <a:blip r:embed="rId5"/>
          <a:srcRect l="22468" t="13717" r="31768" b="22788"/>
          <a:stretch/>
        </p:blipFill>
        <p:spPr>
          <a:xfrm>
            <a:off x="265288" y="1260722"/>
            <a:ext cx="6719524" cy="3865098"/>
          </a:xfrm>
          <a:prstGeom prst="rect">
            <a:avLst/>
          </a:prstGeom>
        </p:spPr>
      </p:pic>
      <p:pic>
        <p:nvPicPr>
          <p:cNvPr id="3" name="Picture 8" descr="Map&#10;&#10;Description automatically generated">
            <a:extLst>
              <a:ext uri="{FF2B5EF4-FFF2-40B4-BE49-F238E27FC236}">
                <a16:creationId xmlns:a16="http://schemas.microsoft.com/office/drawing/2014/main" id="{354B7663-D40C-8869-FD7F-76D89E7C0240}"/>
              </a:ext>
            </a:extLst>
          </p:cNvPr>
          <p:cNvPicPr>
            <a:picLocks noChangeAspect="1"/>
          </p:cNvPicPr>
          <p:nvPr/>
        </p:nvPicPr>
        <p:blipFill>
          <a:blip r:embed="rId6"/>
          <a:stretch>
            <a:fillRect/>
          </a:stretch>
        </p:blipFill>
        <p:spPr>
          <a:xfrm>
            <a:off x="4849283" y="4287661"/>
            <a:ext cx="2380192" cy="2094560"/>
          </a:xfrm>
          <a:prstGeom prst="rect">
            <a:avLst/>
          </a:prstGeom>
        </p:spPr>
      </p:pic>
      <p:pic>
        <p:nvPicPr>
          <p:cNvPr id="12" name="Picture 12">
            <a:extLst>
              <a:ext uri="{FF2B5EF4-FFF2-40B4-BE49-F238E27FC236}">
                <a16:creationId xmlns:a16="http://schemas.microsoft.com/office/drawing/2014/main" id="{AD99F10A-3933-5D16-6355-DED442769FE2}"/>
              </a:ext>
            </a:extLst>
          </p:cNvPr>
          <p:cNvPicPr>
            <a:picLocks noChangeAspect="1"/>
          </p:cNvPicPr>
          <p:nvPr/>
        </p:nvPicPr>
        <p:blipFill>
          <a:blip r:embed="rId7"/>
          <a:stretch>
            <a:fillRect/>
          </a:stretch>
        </p:blipFill>
        <p:spPr>
          <a:xfrm>
            <a:off x="1097526" y="4720814"/>
            <a:ext cx="2743200" cy="292308"/>
          </a:xfrm>
          <a:prstGeom prst="rect">
            <a:avLst/>
          </a:prstGeom>
        </p:spPr>
      </p:pic>
      <p:sp>
        <p:nvSpPr>
          <p:cNvPr id="2" name="TextBox 1">
            <a:extLst>
              <a:ext uri="{FF2B5EF4-FFF2-40B4-BE49-F238E27FC236}">
                <a16:creationId xmlns:a16="http://schemas.microsoft.com/office/drawing/2014/main" id="{023FF53A-F7A4-BF89-A479-797A788C742F}"/>
              </a:ext>
            </a:extLst>
          </p:cNvPr>
          <p:cNvSpPr txBox="1"/>
          <p:nvPr/>
        </p:nvSpPr>
        <p:spPr>
          <a:xfrm>
            <a:off x="197963" y="5112338"/>
            <a:ext cx="46513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solidFill>
                  <a:schemeClr val="bg1">
                    <a:lumMod val="50000"/>
                  </a:schemeClr>
                </a:solidFill>
                <a:latin typeface="Century Gothic"/>
                <a:ea typeface="+mn-lt"/>
                <a:cs typeface="+mn-lt"/>
              </a:rPr>
              <a:t>Basemap: Esri, HERE, Garmin, FAO, NOAA, USGS, OpenStreetMap contributors, and the GIS User Community</a:t>
            </a:r>
            <a:endParaRPr lang="en-US" sz="700" dirty="0">
              <a:solidFill>
                <a:schemeClr val="bg1">
                  <a:lumMod val="50000"/>
                </a:schemeClr>
              </a:solidFill>
              <a:latin typeface="Century Gothic"/>
            </a:endParaRPr>
          </a:p>
        </p:txBody>
      </p:sp>
    </p:spTree>
    <p:extLst>
      <p:ext uri="{BB962C8B-B14F-4D97-AF65-F5344CB8AC3E}">
        <p14:creationId xmlns:p14="http://schemas.microsoft.com/office/powerpoint/2010/main" val="92385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39461B-30C9-E948-9EEE-C10DA9FB2B4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LIMITATIONS</a:t>
            </a:r>
          </a:p>
        </p:txBody>
      </p:sp>
      <p:sp>
        <p:nvSpPr>
          <p:cNvPr id="19" name="Rectangle: Rounded Corners 18">
            <a:extLst>
              <a:ext uri="{FF2B5EF4-FFF2-40B4-BE49-F238E27FC236}">
                <a16:creationId xmlns:a16="http://schemas.microsoft.com/office/drawing/2014/main" id="{D3200FBC-2324-4B6B-E74E-C2AE6C3638F1}"/>
              </a:ext>
            </a:extLst>
          </p:cNvPr>
          <p:cNvSpPr/>
          <p:nvPr/>
        </p:nvSpPr>
        <p:spPr>
          <a:xfrm>
            <a:off x="266700" y="1019175"/>
            <a:ext cx="3171825" cy="752475"/>
          </a:xfrm>
          <a:prstGeom prst="roundRect">
            <a:avLst/>
          </a:prstGeom>
          <a:solidFill>
            <a:schemeClr val="accent1">
              <a:lumMod val="75000"/>
            </a:scheme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i="1" dirty="0">
                <a:latin typeface="Century Gothic"/>
                <a:cs typeface="Calibri"/>
              </a:rPr>
              <a:t>MODIS</a:t>
            </a:r>
          </a:p>
        </p:txBody>
      </p:sp>
      <p:sp>
        <p:nvSpPr>
          <p:cNvPr id="20" name="Rectangle: Rounded Corners 19">
            <a:extLst>
              <a:ext uri="{FF2B5EF4-FFF2-40B4-BE49-F238E27FC236}">
                <a16:creationId xmlns:a16="http://schemas.microsoft.com/office/drawing/2014/main" id="{CAD4A746-DE5A-BF21-1356-2FC7F03B43B7}"/>
              </a:ext>
            </a:extLst>
          </p:cNvPr>
          <p:cNvSpPr/>
          <p:nvPr/>
        </p:nvSpPr>
        <p:spPr>
          <a:xfrm>
            <a:off x="266700" y="2466975"/>
            <a:ext cx="3905250" cy="75247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500" i="1" dirty="0">
                <a:latin typeface="Century Gothic"/>
                <a:cs typeface="Calibri"/>
              </a:rPr>
              <a:t>Sentinel-3 OLCA</a:t>
            </a:r>
            <a:endParaRPr lang="en-US" dirty="0"/>
          </a:p>
        </p:txBody>
      </p:sp>
      <p:sp>
        <p:nvSpPr>
          <p:cNvPr id="21" name="Rectangle: Rounded Corners 20">
            <a:extLst>
              <a:ext uri="{FF2B5EF4-FFF2-40B4-BE49-F238E27FC236}">
                <a16:creationId xmlns:a16="http://schemas.microsoft.com/office/drawing/2014/main" id="{F6185A93-EB62-371D-7F6F-CC9F4D97F48B}"/>
              </a:ext>
            </a:extLst>
          </p:cNvPr>
          <p:cNvSpPr/>
          <p:nvPr/>
        </p:nvSpPr>
        <p:spPr>
          <a:xfrm>
            <a:off x="266700" y="4238625"/>
            <a:ext cx="3171825" cy="752475"/>
          </a:xfrm>
          <a:prstGeom prst="roundRect">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500" i="1" dirty="0">
                <a:latin typeface="Century Gothic"/>
                <a:cs typeface="Calibri"/>
              </a:rPr>
              <a:t>In-situ </a:t>
            </a:r>
            <a:r>
              <a:rPr lang="en-US" sz="3500" dirty="0">
                <a:latin typeface="Century Gothic"/>
                <a:cs typeface="Calibri"/>
              </a:rPr>
              <a:t>Data</a:t>
            </a:r>
          </a:p>
        </p:txBody>
      </p:sp>
      <p:sp>
        <p:nvSpPr>
          <p:cNvPr id="30" name="Textfeld 23">
            <a:extLst>
              <a:ext uri="{FF2B5EF4-FFF2-40B4-BE49-F238E27FC236}">
                <a16:creationId xmlns:a16="http://schemas.microsoft.com/office/drawing/2014/main" id="{413C3574-83D1-F9D5-854A-52E4E8F7B1A4}"/>
              </a:ext>
            </a:extLst>
          </p:cNvPr>
          <p:cNvSpPr txBox="1"/>
          <p:nvPr/>
        </p:nvSpPr>
        <p:spPr>
          <a:xfrm>
            <a:off x="366597" y="1568124"/>
            <a:ext cx="5520150"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000" b="1" dirty="0">
              <a:solidFill>
                <a:schemeClr val="tx1">
                  <a:lumMod val="75000"/>
                  <a:lumOff val="25000"/>
                </a:schemeClr>
              </a:solidFill>
              <a:latin typeface="Century Gothic"/>
              <a:cs typeface="Calibri"/>
            </a:endParaRPr>
          </a:p>
          <a:p>
            <a:pPr marL="285750" indent="-285750">
              <a:spcAft>
                <a:spcPts val="600"/>
              </a:spcAft>
              <a:buClr>
                <a:srgbClr val="4DAEB3"/>
              </a:buClr>
              <a:buFont typeface="Webdings,Sans-Serif"/>
              <a:buChar char="4"/>
            </a:pPr>
            <a:r>
              <a:rPr lang="en-US" sz="2000" dirty="0">
                <a:solidFill>
                  <a:schemeClr val="tx1">
                    <a:lumMod val="75000"/>
                    <a:lumOff val="25000"/>
                  </a:schemeClr>
                </a:solidFill>
                <a:latin typeface="Century Gothic"/>
                <a:ea typeface="+mn-lt"/>
                <a:cs typeface="+mn-lt"/>
              </a:rPr>
              <a:t>Lower resolution</a:t>
            </a:r>
          </a:p>
          <a:p>
            <a:pPr marL="285750" indent="-285750">
              <a:spcAft>
                <a:spcPts val="600"/>
              </a:spcAft>
              <a:buFont typeface="Webdings,Sans-Serif"/>
              <a:buChar char="4"/>
            </a:pPr>
            <a:endParaRPr lang="en-US" sz="2000" dirty="0">
              <a:solidFill>
                <a:schemeClr val="tx1">
                  <a:lumMod val="75000"/>
                  <a:lumOff val="25000"/>
                </a:schemeClr>
              </a:solidFill>
              <a:latin typeface="Century Gothic"/>
              <a:cs typeface="Calibri"/>
            </a:endParaRPr>
          </a:p>
          <a:p>
            <a:pPr marL="285750" indent="-285750">
              <a:spcAft>
                <a:spcPts val="600"/>
              </a:spcAft>
              <a:buFont typeface="Webdings,Sans-Serif"/>
              <a:buChar char="4"/>
            </a:pPr>
            <a:endParaRPr lang="de-DE" sz="2000" dirty="0">
              <a:solidFill>
                <a:schemeClr val="tx1">
                  <a:lumMod val="75000"/>
                  <a:lumOff val="25000"/>
                </a:schemeClr>
              </a:solidFill>
              <a:latin typeface="Century Gothic"/>
              <a:cs typeface="Calibri"/>
            </a:endParaRPr>
          </a:p>
          <a:p>
            <a:endParaRPr lang="de-DE" sz="2000" dirty="0">
              <a:solidFill>
                <a:schemeClr val="tx1">
                  <a:lumMod val="75000"/>
                  <a:lumOff val="25000"/>
                </a:schemeClr>
              </a:solidFill>
              <a:latin typeface="Century Gothic"/>
              <a:cs typeface="Calibri"/>
            </a:endParaRPr>
          </a:p>
        </p:txBody>
      </p:sp>
      <p:sp>
        <p:nvSpPr>
          <p:cNvPr id="33" name="Textfeld 23">
            <a:extLst>
              <a:ext uri="{FF2B5EF4-FFF2-40B4-BE49-F238E27FC236}">
                <a16:creationId xmlns:a16="http://schemas.microsoft.com/office/drawing/2014/main" id="{B54D095E-B1CF-AB7E-AA22-E385ABBBA75B}"/>
              </a:ext>
            </a:extLst>
          </p:cNvPr>
          <p:cNvSpPr txBox="1"/>
          <p:nvPr/>
        </p:nvSpPr>
        <p:spPr>
          <a:xfrm>
            <a:off x="366596" y="2996873"/>
            <a:ext cx="5313775"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000" b="1" dirty="0">
              <a:solidFill>
                <a:schemeClr val="tx1">
                  <a:lumMod val="75000"/>
                  <a:lumOff val="25000"/>
                </a:schemeClr>
              </a:solidFill>
              <a:latin typeface="Century Gothic"/>
              <a:cs typeface="Calibri"/>
            </a:endParaRPr>
          </a:p>
          <a:p>
            <a:pPr marL="285750" indent="-285750">
              <a:spcAft>
                <a:spcPts val="600"/>
              </a:spcAft>
              <a:buClr>
                <a:srgbClr val="4DAEB3"/>
              </a:buClr>
              <a:buFont typeface="Webdings,Sans-Serif"/>
              <a:buChar char="4"/>
            </a:pPr>
            <a:r>
              <a:rPr lang="en-US" sz="2000" dirty="0">
                <a:solidFill>
                  <a:schemeClr val="tx1">
                    <a:lumMod val="75000"/>
                    <a:lumOff val="25000"/>
                  </a:schemeClr>
                </a:solidFill>
                <a:latin typeface="Century Gothic"/>
                <a:ea typeface="+mn-lt"/>
                <a:cs typeface="+mn-lt"/>
              </a:rPr>
              <a:t>Interpolation of specific Rrs bands</a:t>
            </a:r>
          </a:p>
          <a:p>
            <a:pPr marL="285750" indent="-285750">
              <a:spcAft>
                <a:spcPts val="600"/>
              </a:spcAft>
              <a:buClr>
                <a:srgbClr val="4DAEB3"/>
              </a:buClr>
              <a:buFont typeface="Webdings,Sans-Serif"/>
              <a:buChar char="4"/>
            </a:pPr>
            <a:r>
              <a:rPr lang="en-US" sz="2000" dirty="0">
                <a:solidFill>
                  <a:schemeClr val="tx1">
                    <a:lumMod val="75000"/>
                    <a:lumOff val="25000"/>
                  </a:schemeClr>
                </a:solidFill>
                <a:latin typeface="Century Gothic"/>
                <a:cs typeface="Calibri"/>
              </a:rPr>
              <a:t>Limited data availability</a:t>
            </a:r>
            <a:endParaRPr lang="de-DE" sz="2000" dirty="0">
              <a:solidFill>
                <a:schemeClr val="tx1">
                  <a:lumMod val="75000"/>
                  <a:lumOff val="25000"/>
                </a:schemeClr>
              </a:solidFill>
              <a:latin typeface="Century Gothic"/>
              <a:cs typeface="Calibri"/>
            </a:endParaRPr>
          </a:p>
        </p:txBody>
      </p:sp>
      <p:sp>
        <p:nvSpPr>
          <p:cNvPr id="34" name="Textfeld 23">
            <a:extLst>
              <a:ext uri="{FF2B5EF4-FFF2-40B4-BE49-F238E27FC236}">
                <a16:creationId xmlns:a16="http://schemas.microsoft.com/office/drawing/2014/main" id="{13CDAC05-62F3-196B-32B1-D1393EE268BE}"/>
              </a:ext>
            </a:extLst>
          </p:cNvPr>
          <p:cNvSpPr txBox="1"/>
          <p:nvPr/>
        </p:nvSpPr>
        <p:spPr>
          <a:xfrm>
            <a:off x="366596" y="4768523"/>
            <a:ext cx="53868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000" b="1" dirty="0">
              <a:solidFill>
                <a:schemeClr val="tx1">
                  <a:lumMod val="75000"/>
                  <a:lumOff val="25000"/>
                </a:schemeClr>
              </a:solidFill>
              <a:latin typeface="Century Gothic"/>
              <a:cs typeface="Calibri"/>
            </a:endParaRPr>
          </a:p>
          <a:p>
            <a:pPr marL="285750" indent="-285750">
              <a:spcAft>
                <a:spcPts val="600"/>
              </a:spcAft>
              <a:buClr>
                <a:srgbClr val="4DAEB3"/>
              </a:buClr>
              <a:buFont typeface="Webdings,Sans-Serif"/>
              <a:buChar char="4"/>
            </a:pPr>
            <a:r>
              <a:rPr lang="en-US" sz="2000" dirty="0">
                <a:solidFill>
                  <a:schemeClr val="tx1">
                    <a:lumMod val="75000"/>
                    <a:lumOff val="25000"/>
                  </a:schemeClr>
                </a:solidFill>
                <a:latin typeface="Century Gothic"/>
                <a:ea typeface="+mn-lt"/>
                <a:cs typeface="+mn-lt"/>
              </a:rPr>
              <a:t>Limited available data</a:t>
            </a:r>
            <a:endParaRPr lang="en-US" sz="2000" dirty="0">
              <a:solidFill>
                <a:schemeClr val="tx1">
                  <a:lumMod val="75000"/>
                  <a:lumOff val="25000"/>
                </a:schemeClr>
              </a:solidFill>
              <a:latin typeface="Century Gothic"/>
              <a:cs typeface="Calibri"/>
            </a:endParaRPr>
          </a:p>
          <a:p>
            <a:pPr marL="285750" indent="-285750">
              <a:spcAft>
                <a:spcPts val="600"/>
              </a:spcAft>
              <a:buClr>
                <a:srgbClr val="4DAEB3"/>
              </a:buClr>
              <a:buFont typeface="Webdings,Sans-Serif"/>
              <a:buChar char="4"/>
            </a:pPr>
            <a:r>
              <a:rPr lang="en-US" sz="2000" dirty="0">
                <a:solidFill>
                  <a:schemeClr val="tx1">
                    <a:lumMod val="75000"/>
                    <a:lumOff val="25000"/>
                  </a:schemeClr>
                </a:solidFill>
                <a:latin typeface="Century Gothic"/>
                <a:cs typeface="Calibri"/>
              </a:rPr>
              <a:t>Units of concentration is not exact</a:t>
            </a:r>
          </a:p>
          <a:p>
            <a:pPr marL="285750" indent="-285750">
              <a:spcAft>
                <a:spcPts val="600"/>
              </a:spcAft>
              <a:buClr>
                <a:srgbClr val="4DAEB3"/>
              </a:buClr>
              <a:buFont typeface="Webdings,Sans-Serif"/>
              <a:buChar char="4"/>
            </a:pPr>
            <a:r>
              <a:rPr lang="en-US" sz="2000" dirty="0">
                <a:solidFill>
                  <a:schemeClr val="tx1">
                    <a:lumMod val="75000"/>
                    <a:lumOff val="25000"/>
                  </a:schemeClr>
                </a:solidFill>
                <a:latin typeface="Century Gothic"/>
                <a:cs typeface="Calibri"/>
              </a:rPr>
              <a:t>Location of sensors </a:t>
            </a:r>
            <a:endParaRPr lang="de-DE" sz="2000" dirty="0">
              <a:solidFill>
                <a:schemeClr val="tx1">
                  <a:lumMod val="75000"/>
                  <a:lumOff val="25000"/>
                </a:schemeClr>
              </a:solidFill>
              <a:latin typeface="Century Gothic"/>
              <a:cs typeface="Calibri"/>
            </a:endParaRPr>
          </a:p>
        </p:txBody>
      </p:sp>
      <p:pic>
        <p:nvPicPr>
          <p:cNvPr id="2" name="Picture 3" descr="Map&#10;&#10;Description automatically generated">
            <a:extLst>
              <a:ext uri="{FF2B5EF4-FFF2-40B4-BE49-F238E27FC236}">
                <a16:creationId xmlns:a16="http://schemas.microsoft.com/office/drawing/2014/main" id="{356FE343-D06D-D901-7DC6-D668FED115FA}"/>
              </a:ext>
            </a:extLst>
          </p:cNvPr>
          <p:cNvPicPr>
            <a:picLocks noChangeAspect="1"/>
          </p:cNvPicPr>
          <p:nvPr/>
        </p:nvPicPr>
        <p:blipFill>
          <a:blip r:embed="rId3"/>
          <a:stretch>
            <a:fillRect/>
          </a:stretch>
        </p:blipFill>
        <p:spPr>
          <a:xfrm>
            <a:off x="5473700" y="1707113"/>
            <a:ext cx="3568700" cy="2084874"/>
          </a:xfrm>
          <a:prstGeom prst="rect">
            <a:avLst/>
          </a:prstGeom>
          <a:ln w="28575">
            <a:solidFill>
              <a:schemeClr val="tx1"/>
            </a:solidFill>
          </a:ln>
        </p:spPr>
      </p:pic>
      <p:pic>
        <p:nvPicPr>
          <p:cNvPr id="4" name="Picture 4" descr="Map&#10;&#10;Description automatically generated">
            <a:extLst>
              <a:ext uri="{FF2B5EF4-FFF2-40B4-BE49-F238E27FC236}">
                <a16:creationId xmlns:a16="http://schemas.microsoft.com/office/drawing/2014/main" id="{985E8847-B4AA-69A7-8702-9B2CE3602EEC}"/>
              </a:ext>
            </a:extLst>
          </p:cNvPr>
          <p:cNvPicPr>
            <a:picLocks noChangeAspect="1"/>
          </p:cNvPicPr>
          <p:nvPr/>
        </p:nvPicPr>
        <p:blipFill>
          <a:blip r:embed="rId4"/>
          <a:stretch>
            <a:fillRect/>
          </a:stretch>
        </p:blipFill>
        <p:spPr>
          <a:xfrm>
            <a:off x="7683500" y="4145513"/>
            <a:ext cx="3568700" cy="2084874"/>
          </a:xfrm>
          <a:prstGeom prst="rect">
            <a:avLst/>
          </a:prstGeom>
          <a:ln w="28575">
            <a:solidFill>
              <a:schemeClr val="tx1"/>
            </a:solidFill>
            <a:extLst>
              <a:ext uri="{C807C97D-BFC1-408E-A445-0C87EB9F89A2}">
                <ask:lineSketchStyleProps xmlns:ask="http://schemas.microsoft.com/office/drawing/2018/sketchyshapes">
                  <ask:type>
                    <ask:lineSketchNone/>
                  </ask:type>
                </ask:lineSketchStyleProps>
              </a:ext>
            </a:extLst>
          </a:ln>
        </p:spPr>
      </p:pic>
      <p:sp>
        <p:nvSpPr>
          <p:cNvPr id="5" name="TextBox 4">
            <a:extLst>
              <a:ext uri="{FF2B5EF4-FFF2-40B4-BE49-F238E27FC236}">
                <a16:creationId xmlns:a16="http://schemas.microsoft.com/office/drawing/2014/main" id="{FB7423AD-8800-0C1C-EFA1-EB794049CF28}"/>
              </a:ext>
            </a:extLst>
          </p:cNvPr>
          <p:cNvSpPr txBox="1"/>
          <p:nvPr/>
        </p:nvSpPr>
        <p:spPr>
          <a:xfrm>
            <a:off x="5346700" y="1193800"/>
            <a:ext cx="5308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cs typeface="Calibri"/>
              </a:rPr>
              <a:t>Sentinel-3 images of the Gulf of Maine: </a:t>
            </a:r>
          </a:p>
        </p:txBody>
      </p:sp>
      <p:sp>
        <p:nvSpPr>
          <p:cNvPr id="6" name="TextBox 5">
            <a:extLst>
              <a:ext uri="{FF2B5EF4-FFF2-40B4-BE49-F238E27FC236}">
                <a16:creationId xmlns:a16="http://schemas.microsoft.com/office/drawing/2014/main" id="{6024AF89-D251-1BDD-585B-69C6287B8D7A}"/>
              </a:ext>
            </a:extLst>
          </p:cNvPr>
          <p:cNvSpPr txBox="1"/>
          <p:nvPr/>
        </p:nvSpPr>
        <p:spPr>
          <a:xfrm>
            <a:off x="9080499" y="2400299"/>
            <a:ext cx="21336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dirty="0">
                <a:solidFill>
                  <a:srgbClr val="4DAEB3"/>
                </a:solidFill>
                <a:latin typeface="Century Gothic"/>
                <a:cs typeface="Calibri"/>
              </a:rPr>
              <a:t>Relatively clear day </a:t>
            </a:r>
          </a:p>
        </p:txBody>
      </p:sp>
      <p:sp>
        <p:nvSpPr>
          <p:cNvPr id="9" name="TextBox 8">
            <a:extLst>
              <a:ext uri="{FF2B5EF4-FFF2-40B4-BE49-F238E27FC236}">
                <a16:creationId xmlns:a16="http://schemas.microsoft.com/office/drawing/2014/main" id="{A129FC31-F149-96C4-0B4D-4177F4DCD2C8}"/>
              </a:ext>
            </a:extLst>
          </p:cNvPr>
          <p:cNvSpPr txBox="1"/>
          <p:nvPr/>
        </p:nvSpPr>
        <p:spPr>
          <a:xfrm>
            <a:off x="5613398" y="4991098"/>
            <a:ext cx="19431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dirty="0">
                <a:solidFill>
                  <a:srgbClr val="4DAEB3"/>
                </a:solidFill>
                <a:latin typeface="Century Gothic"/>
                <a:cs typeface="Calibri"/>
              </a:rPr>
              <a:t>Missing swath &amp; cloud cover</a:t>
            </a:r>
          </a:p>
        </p:txBody>
      </p:sp>
    </p:spTree>
    <p:extLst>
      <p:ext uri="{BB962C8B-B14F-4D97-AF65-F5344CB8AC3E}">
        <p14:creationId xmlns:p14="http://schemas.microsoft.com/office/powerpoint/2010/main" val="1842930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31CBB596-1D66-89FF-05E3-D8EC46A1D823}"/>
              </a:ext>
            </a:extLst>
          </p:cNvPr>
          <p:cNvSpPr/>
          <p:nvPr/>
        </p:nvSpPr>
        <p:spPr>
          <a:xfrm>
            <a:off x="796411" y="3229173"/>
            <a:ext cx="5579805" cy="1253612"/>
          </a:xfrm>
          <a:prstGeom prst="round1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Rectangle: Single Corner Rounded 3">
            <a:extLst>
              <a:ext uri="{FF2B5EF4-FFF2-40B4-BE49-F238E27FC236}">
                <a16:creationId xmlns:a16="http://schemas.microsoft.com/office/drawing/2014/main" id="{794AD982-0058-3DA2-6302-56E8FFF28687}"/>
              </a:ext>
            </a:extLst>
          </p:cNvPr>
          <p:cNvSpPr/>
          <p:nvPr/>
        </p:nvSpPr>
        <p:spPr>
          <a:xfrm>
            <a:off x="796412" y="1165122"/>
            <a:ext cx="5575033" cy="1803639"/>
          </a:xfrm>
          <a:prstGeom prst="round1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Title 1">
            <a:extLst>
              <a:ext uri="{FF2B5EF4-FFF2-40B4-BE49-F238E27FC236}">
                <a16:creationId xmlns:a16="http://schemas.microsoft.com/office/drawing/2014/main" id="{6BE999A3-1005-2677-4042-BAC425D180DB}"/>
              </a:ext>
            </a:extLst>
          </p:cNvPr>
          <p:cNvSpPr txBox="1">
            <a:spLocks/>
          </p:cNvSpPr>
          <p:nvPr/>
        </p:nvSpPr>
        <p:spPr>
          <a:xfrm>
            <a:off x="266700" y="3429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4DAEB3"/>
                </a:solidFill>
                <a:latin typeface="Century Gothic"/>
              </a:rPr>
              <a:t>FUTURE WORK</a:t>
            </a:r>
          </a:p>
        </p:txBody>
      </p:sp>
      <p:sp>
        <p:nvSpPr>
          <p:cNvPr id="9" name="Textfeld 23">
            <a:extLst>
              <a:ext uri="{FF2B5EF4-FFF2-40B4-BE49-F238E27FC236}">
                <a16:creationId xmlns:a16="http://schemas.microsoft.com/office/drawing/2014/main" id="{7BEF25CE-08D8-B4B3-DCE7-2BCAF5E8F156}"/>
              </a:ext>
            </a:extLst>
          </p:cNvPr>
          <p:cNvSpPr txBox="1"/>
          <p:nvPr/>
        </p:nvSpPr>
        <p:spPr>
          <a:xfrm>
            <a:off x="795783" y="1218500"/>
            <a:ext cx="5573938" cy="15542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4DAEB3"/>
              </a:buClr>
              <a:buFont typeface="Webdings" panose="05030102010509060703" pitchFamily="18" charset="2"/>
              <a:buChar char="4"/>
            </a:pPr>
            <a:endParaRPr lang="de-DE" sz="2000" dirty="0">
              <a:solidFill>
                <a:schemeClr val="tx1">
                  <a:lumMod val="75000"/>
                  <a:lumOff val="25000"/>
                </a:schemeClr>
              </a:solidFill>
              <a:latin typeface="Century Gothic"/>
              <a:cs typeface="Calibri"/>
            </a:endParaRPr>
          </a:p>
          <a:p>
            <a:pPr marL="342900" indent="-342900">
              <a:spcAft>
                <a:spcPts val="600"/>
              </a:spcAft>
              <a:buClr>
                <a:srgbClr val="4DAEB3"/>
              </a:buClr>
              <a:buFont typeface="Webdings" panose="05030102010509060703" pitchFamily="18" charset="2"/>
              <a:buChar char="4"/>
            </a:pPr>
            <a:r>
              <a:rPr lang="en-US" sz="2500" dirty="0">
                <a:solidFill>
                  <a:schemeClr val="tx1">
                    <a:lumMod val="75000"/>
                    <a:lumOff val="25000"/>
                  </a:schemeClr>
                </a:solidFill>
                <a:latin typeface="Century Gothic"/>
                <a:ea typeface="+mn-lt"/>
                <a:cs typeface="+mn-lt"/>
              </a:rPr>
              <a:t>Expanding time range, algal genus/species, and region of interest</a:t>
            </a:r>
            <a:endParaRPr lang="de-DE" sz="2000" dirty="0">
              <a:solidFill>
                <a:schemeClr val="tx1">
                  <a:lumMod val="75000"/>
                  <a:lumOff val="25000"/>
                </a:schemeClr>
              </a:solidFill>
              <a:latin typeface="Century Gothic"/>
              <a:cs typeface="Calibri"/>
            </a:endParaRPr>
          </a:p>
        </p:txBody>
      </p:sp>
      <p:sp>
        <p:nvSpPr>
          <p:cNvPr id="10" name="Textfeld 23">
            <a:extLst>
              <a:ext uri="{FF2B5EF4-FFF2-40B4-BE49-F238E27FC236}">
                <a16:creationId xmlns:a16="http://schemas.microsoft.com/office/drawing/2014/main" id="{AA831F4A-05DD-EBC2-9D32-D3D33BDD22F4}"/>
              </a:ext>
            </a:extLst>
          </p:cNvPr>
          <p:cNvSpPr txBox="1"/>
          <p:nvPr/>
        </p:nvSpPr>
        <p:spPr>
          <a:xfrm>
            <a:off x="797083" y="3254357"/>
            <a:ext cx="5573359"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4DAEB3"/>
              </a:buClr>
              <a:buFont typeface="Webdings" panose="05030102010509060703" pitchFamily="18" charset="2"/>
              <a:buChar char="4"/>
            </a:pPr>
            <a:endParaRPr lang="de-DE" sz="2500" dirty="0">
              <a:solidFill>
                <a:schemeClr val="tx1">
                  <a:lumMod val="75000"/>
                  <a:lumOff val="25000"/>
                </a:schemeClr>
              </a:solidFill>
              <a:latin typeface="Century Gothic"/>
              <a:cs typeface="Calibri"/>
            </a:endParaRPr>
          </a:p>
          <a:p>
            <a:pPr marL="342900" indent="-342900">
              <a:spcAft>
                <a:spcPts val="600"/>
              </a:spcAft>
              <a:buClr>
                <a:srgbClr val="4DAEB3"/>
              </a:buClr>
              <a:buFont typeface="Webdings" panose="05030102010509060703" pitchFamily="18" charset="2"/>
              <a:buChar char="4"/>
            </a:pPr>
            <a:r>
              <a:rPr lang="en-US" sz="2500" dirty="0">
                <a:solidFill>
                  <a:schemeClr val="tx1">
                    <a:lumMod val="75000"/>
                    <a:lumOff val="25000"/>
                  </a:schemeClr>
                </a:solidFill>
                <a:latin typeface="Century Gothic"/>
                <a:ea typeface="+mn-lt"/>
                <a:cs typeface="+mn-lt"/>
              </a:rPr>
              <a:t>Integration into WHOI's</a:t>
            </a:r>
            <a:r>
              <a:rPr lang="en-US" sz="2500" i="1" dirty="0">
                <a:solidFill>
                  <a:schemeClr val="tx1">
                    <a:lumMod val="75000"/>
                    <a:lumOff val="25000"/>
                  </a:schemeClr>
                </a:solidFill>
                <a:latin typeface="Century Gothic"/>
                <a:ea typeface="+mn-lt"/>
                <a:cs typeface="+mn-lt"/>
              </a:rPr>
              <a:t> HABhub</a:t>
            </a:r>
            <a:endParaRPr lang="de-DE" sz="2000" dirty="0">
              <a:solidFill>
                <a:schemeClr val="tx1">
                  <a:lumMod val="75000"/>
                  <a:lumOff val="25000"/>
                </a:schemeClr>
              </a:solidFill>
              <a:latin typeface="Century Gothic"/>
              <a:cs typeface="Calibri"/>
            </a:endParaRPr>
          </a:p>
        </p:txBody>
      </p:sp>
      <p:sp>
        <p:nvSpPr>
          <p:cNvPr id="11" name="Rectangle: Single Corner Rounded 10">
            <a:extLst>
              <a:ext uri="{FF2B5EF4-FFF2-40B4-BE49-F238E27FC236}">
                <a16:creationId xmlns:a16="http://schemas.microsoft.com/office/drawing/2014/main" id="{65B048E7-1980-1A53-7BF3-DE70F8D047FA}"/>
              </a:ext>
            </a:extLst>
          </p:cNvPr>
          <p:cNvSpPr/>
          <p:nvPr/>
        </p:nvSpPr>
        <p:spPr>
          <a:xfrm>
            <a:off x="796410" y="4732641"/>
            <a:ext cx="5575033" cy="1450257"/>
          </a:xfrm>
          <a:prstGeom prst="round1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Textfeld 23">
            <a:extLst>
              <a:ext uri="{FF2B5EF4-FFF2-40B4-BE49-F238E27FC236}">
                <a16:creationId xmlns:a16="http://schemas.microsoft.com/office/drawing/2014/main" id="{F5F01984-69BC-9FF1-8670-B9A7926A424E}"/>
              </a:ext>
            </a:extLst>
          </p:cNvPr>
          <p:cNvSpPr txBox="1"/>
          <p:nvPr/>
        </p:nvSpPr>
        <p:spPr>
          <a:xfrm>
            <a:off x="797083" y="4736567"/>
            <a:ext cx="5576396" cy="12464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4DAEB3"/>
              </a:buClr>
              <a:buFont typeface="Webdings" panose="05030102010509060703" pitchFamily="18" charset="2"/>
              <a:buChar char="4"/>
            </a:pPr>
            <a:endParaRPr lang="de-DE" sz="2500" dirty="0">
              <a:solidFill>
                <a:schemeClr val="tx1">
                  <a:lumMod val="75000"/>
                  <a:lumOff val="25000"/>
                </a:schemeClr>
              </a:solidFill>
              <a:latin typeface="Century Gothic"/>
              <a:cs typeface="Calibri"/>
            </a:endParaRPr>
          </a:p>
          <a:p>
            <a:pPr marL="342900" indent="-342900">
              <a:spcAft>
                <a:spcPts val="600"/>
              </a:spcAft>
              <a:buClr>
                <a:srgbClr val="4DAEB3"/>
              </a:buClr>
              <a:buFont typeface="Webdings" panose="05030102010509060703" pitchFamily="18" charset="2"/>
              <a:buChar char="4"/>
            </a:pPr>
            <a:r>
              <a:rPr lang="en-US" sz="2500" dirty="0">
                <a:solidFill>
                  <a:schemeClr val="tx1">
                    <a:lumMod val="75000"/>
                    <a:lumOff val="25000"/>
                  </a:schemeClr>
                </a:solidFill>
                <a:latin typeface="Century Gothic"/>
                <a:ea typeface="+mn-lt"/>
                <a:cs typeface="+mn-lt"/>
              </a:rPr>
              <a:t>Near-real time satellite tracking of HABs</a:t>
            </a:r>
            <a:endParaRPr lang="de-DE" sz="2000" dirty="0">
              <a:solidFill>
                <a:schemeClr val="tx1">
                  <a:lumMod val="75000"/>
                  <a:lumOff val="25000"/>
                </a:schemeClr>
              </a:solidFill>
              <a:latin typeface="Century Gothic"/>
              <a:cs typeface="Calibri"/>
            </a:endParaRPr>
          </a:p>
        </p:txBody>
      </p:sp>
      <p:pic>
        <p:nvPicPr>
          <p:cNvPr id="13" name="Picture 12">
            <a:extLst>
              <a:ext uri="{FF2B5EF4-FFF2-40B4-BE49-F238E27FC236}">
                <a16:creationId xmlns:a16="http://schemas.microsoft.com/office/drawing/2014/main" id="{FC2E8B94-2840-0C11-879A-BB2CED79421A}"/>
              </a:ext>
            </a:extLst>
          </p:cNvPr>
          <p:cNvPicPr>
            <a:picLocks noChangeAspect="1"/>
          </p:cNvPicPr>
          <p:nvPr/>
        </p:nvPicPr>
        <p:blipFill>
          <a:blip r:embed="rId3"/>
          <a:stretch>
            <a:fillRect/>
          </a:stretch>
        </p:blipFill>
        <p:spPr>
          <a:xfrm>
            <a:off x="6948949" y="2325637"/>
            <a:ext cx="4660490" cy="2624598"/>
          </a:xfrm>
          <a:prstGeom prst="rect">
            <a:avLst/>
          </a:prstGeom>
        </p:spPr>
      </p:pic>
      <p:sp>
        <p:nvSpPr>
          <p:cNvPr id="14" name="TextBox 9">
            <a:extLst>
              <a:ext uri="{FF2B5EF4-FFF2-40B4-BE49-F238E27FC236}">
                <a16:creationId xmlns:a16="http://schemas.microsoft.com/office/drawing/2014/main" id="{090D9939-D3EA-7273-F9EA-7DAA8C26BAF9}"/>
              </a:ext>
            </a:extLst>
          </p:cNvPr>
          <p:cNvSpPr txBox="1"/>
          <p:nvPr/>
        </p:nvSpPr>
        <p:spPr>
          <a:xfrm>
            <a:off x="9510231" y="4915748"/>
            <a:ext cx="217205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i="1" dirty="0">
                <a:solidFill>
                  <a:schemeClr val="tx1">
                    <a:lumMod val="75000"/>
                    <a:lumOff val="25000"/>
                  </a:schemeClr>
                </a:solidFill>
                <a:latin typeface="Century Gothic"/>
                <a:cs typeface="Calibri"/>
              </a:rPr>
              <a:t>Image Credit: NASA GSFC</a:t>
            </a:r>
            <a:endParaRPr lang="en-US" sz="900" dirty="0">
              <a:solidFill>
                <a:schemeClr val="tx1">
                  <a:lumMod val="75000"/>
                  <a:lumOff val="25000"/>
                </a:schemeClr>
              </a:solidFill>
              <a:latin typeface="Century Gothic"/>
              <a:cs typeface="Calibri"/>
            </a:endParaRPr>
          </a:p>
        </p:txBody>
      </p:sp>
      <p:sp>
        <p:nvSpPr>
          <p:cNvPr id="15" name="Textfeld 23">
            <a:extLst>
              <a:ext uri="{FF2B5EF4-FFF2-40B4-BE49-F238E27FC236}">
                <a16:creationId xmlns:a16="http://schemas.microsoft.com/office/drawing/2014/main" id="{69866030-4899-D6B1-2629-AFFC19EAED12}"/>
              </a:ext>
            </a:extLst>
          </p:cNvPr>
          <p:cNvSpPr txBox="1"/>
          <p:nvPr/>
        </p:nvSpPr>
        <p:spPr>
          <a:xfrm>
            <a:off x="6868791" y="1811472"/>
            <a:ext cx="552015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000" b="1" i="1">
                <a:solidFill>
                  <a:schemeClr val="tx1">
                    <a:lumMod val="75000"/>
                    <a:lumOff val="25000"/>
                  </a:schemeClr>
                </a:solidFill>
                <a:latin typeface="Century Gothic"/>
                <a:cs typeface="Calibri"/>
              </a:rPr>
              <a:t>PACE </a:t>
            </a:r>
            <a:r>
              <a:rPr lang="de-DE" sz="2000" b="1" i="1" err="1">
                <a:solidFill>
                  <a:schemeClr val="tx1">
                    <a:lumMod val="75000"/>
                    <a:lumOff val="25000"/>
                  </a:schemeClr>
                </a:solidFill>
                <a:latin typeface="Century Gothic"/>
                <a:cs typeface="Calibri"/>
              </a:rPr>
              <a:t>Spacecraft</a:t>
            </a:r>
            <a:r>
              <a:rPr lang="de-DE" sz="2000" b="1" i="1">
                <a:solidFill>
                  <a:schemeClr val="tx1">
                    <a:lumMod val="75000"/>
                    <a:lumOff val="25000"/>
                  </a:schemeClr>
                </a:solidFill>
                <a:latin typeface="Century Gothic"/>
                <a:cs typeface="Calibri"/>
              </a:rPr>
              <a:t> </a:t>
            </a:r>
            <a:endParaRPr lang="en-US" sz="2000" b="1" i="1"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3388379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BC1873-2927-5D7B-C52B-ACC908ABA544}"/>
              </a:ext>
            </a:extLst>
          </p:cNvPr>
          <p:cNvSpPr txBox="1">
            <a:spLocks/>
          </p:cNvSpPr>
          <p:nvPr/>
        </p:nvSpPr>
        <p:spPr>
          <a:xfrm>
            <a:off x="505777" y="1206536"/>
            <a:ext cx="11179280" cy="3046988"/>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r>
              <a:rPr lang="en-US" sz="1800" dirty="0">
                <a:solidFill>
                  <a:schemeClr val="tx1">
                    <a:lumMod val="75000"/>
                    <a:lumOff val="25000"/>
                  </a:schemeClr>
                </a:solidFill>
                <a:latin typeface="Century Gothic" panose="020F0302020204030204"/>
              </a:rPr>
              <a:t>A special thank you to our Science Advisors, Fellow, and Partners for their direction and support:</a:t>
            </a:r>
            <a:endParaRPr lang="en-US" dirty="0">
              <a:solidFill>
                <a:schemeClr val="tx1">
                  <a:lumMod val="75000"/>
                  <a:lumOff val="25000"/>
                </a:schemeClr>
              </a:solidFill>
            </a:endParaRPr>
          </a:p>
          <a:p>
            <a:pPr marL="0" indent="0">
              <a:lnSpc>
                <a:spcPct val="100000"/>
              </a:lnSpc>
              <a:spcBef>
                <a:spcPts val="0"/>
              </a:spcBef>
              <a:spcAft>
                <a:spcPts val="600"/>
              </a:spcAft>
              <a:buNone/>
            </a:pPr>
            <a:endParaRPr lang="en-US" sz="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b="1" dirty="0">
                <a:solidFill>
                  <a:schemeClr val="tx1">
                    <a:lumMod val="75000"/>
                    <a:lumOff val="25000"/>
                  </a:schemeClr>
                </a:solidFill>
                <a:latin typeface="Century Gothic" panose="020F0302020204030204"/>
              </a:rPr>
              <a:t>Dr. Cédric Fichot</a:t>
            </a:r>
            <a:r>
              <a:rPr lang="en-US" sz="1800" dirty="0">
                <a:solidFill>
                  <a:schemeClr val="tx1">
                    <a:lumMod val="75000"/>
                    <a:lumOff val="25000"/>
                  </a:schemeClr>
                </a:solidFill>
                <a:latin typeface="Century Gothic" panose="020F0302020204030204"/>
              </a:rPr>
              <a:t>, Science Advisor (Boston University Earth &amp; Environment Department)</a:t>
            </a:r>
          </a:p>
          <a:p>
            <a:pPr>
              <a:lnSpc>
                <a:spcPct val="100000"/>
              </a:lnSpc>
              <a:spcBef>
                <a:spcPts val="0"/>
              </a:spcBef>
              <a:spcAft>
                <a:spcPts val="600"/>
              </a:spcAft>
              <a:buClr>
                <a:srgbClr val="4DAEB3"/>
              </a:buClr>
              <a:buFont typeface="Webdings" panose="05030102010509060703" pitchFamily="18" charset="2"/>
              <a:buChar char="4"/>
            </a:pPr>
            <a:r>
              <a:rPr lang="en-US" sz="1800" b="1" dirty="0">
                <a:solidFill>
                  <a:schemeClr val="tx1">
                    <a:lumMod val="75000"/>
                    <a:lumOff val="25000"/>
                  </a:schemeClr>
                </a:solidFill>
                <a:latin typeface="Century Gothic" panose="020F0302020204030204"/>
              </a:rPr>
              <a:t>Tyler Pantle</a:t>
            </a:r>
            <a:r>
              <a:rPr lang="en-US" sz="1800" dirty="0">
                <a:solidFill>
                  <a:schemeClr val="tx1">
                    <a:lumMod val="75000"/>
                    <a:lumOff val="25000"/>
                  </a:schemeClr>
                </a:solidFill>
                <a:latin typeface="Century Gothic" panose="020F0302020204030204"/>
              </a:rPr>
              <a:t>, NASA DEVELOP Fellow</a:t>
            </a:r>
          </a:p>
          <a:p>
            <a:pPr>
              <a:lnSpc>
                <a:spcPct val="100000"/>
              </a:lnSpc>
              <a:spcBef>
                <a:spcPts val="0"/>
              </a:spcBef>
              <a:spcAft>
                <a:spcPts val="600"/>
              </a:spcAft>
              <a:buClr>
                <a:srgbClr val="4DAEB3"/>
              </a:buClr>
              <a:buFont typeface="Webdings" panose="05030102010509060703" pitchFamily="18" charset="2"/>
              <a:buChar char="4"/>
            </a:pPr>
            <a:r>
              <a:rPr lang="en-US" sz="1800" b="1" dirty="0">
                <a:solidFill>
                  <a:schemeClr val="tx1">
                    <a:lumMod val="75000"/>
                    <a:lumOff val="25000"/>
                  </a:schemeClr>
                </a:solidFill>
                <a:latin typeface="Century Gothic" panose="020F0302020204030204"/>
              </a:rPr>
              <a:t>Dr. Michael Brosnahan</a:t>
            </a:r>
            <a:r>
              <a:rPr lang="en-US" sz="1800" dirty="0">
                <a:solidFill>
                  <a:schemeClr val="tx1">
                    <a:lumMod val="75000"/>
                    <a:lumOff val="25000"/>
                  </a:schemeClr>
                </a:solidFill>
                <a:latin typeface="Century Gothic" panose="020F0302020204030204"/>
              </a:rPr>
              <a:t>, Science Advisor &amp; Partner (WHOI)</a:t>
            </a:r>
          </a:p>
          <a:p>
            <a:pPr>
              <a:lnSpc>
                <a:spcPct val="100000"/>
              </a:lnSpc>
              <a:spcBef>
                <a:spcPts val="0"/>
              </a:spcBef>
              <a:spcAft>
                <a:spcPts val="600"/>
              </a:spcAft>
              <a:buClr>
                <a:srgbClr val="4DAEB3"/>
              </a:buClr>
              <a:buFont typeface="Webdings" panose="05030102010509060703" pitchFamily="18" charset="2"/>
              <a:buChar char="4"/>
            </a:pPr>
            <a:r>
              <a:rPr lang="en-US" sz="1800" b="1" dirty="0">
                <a:solidFill>
                  <a:schemeClr val="tx1">
                    <a:lumMod val="75000"/>
                    <a:lumOff val="25000"/>
                  </a:schemeClr>
                </a:solidFill>
                <a:latin typeface="Century Gothic" panose="020F0302020204030204"/>
              </a:rPr>
              <a:t>Dr. Dave Ralston</a:t>
            </a:r>
            <a:r>
              <a:rPr lang="en-US" sz="1800" dirty="0">
                <a:solidFill>
                  <a:schemeClr val="tx1">
                    <a:lumMod val="75000"/>
                    <a:lumOff val="25000"/>
                  </a:schemeClr>
                </a:solidFill>
                <a:latin typeface="Century Gothic" panose="020F0302020204030204"/>
              </a:rPr>
              <a:t>, Science Advisor &amp; Partner (WHOI)</a:t>
            </a:r>
          </a:p>
          <a:p>
            <a:pPr>
              <a:lnSpc>
                <a:spcPct val="100000"/>
              </a:lnSpc>
              <a:spcBef>
                <a:spcPts val="0"/>
              </a:spcBef>
              <a:spcAft>
                <a:spcPts val="600"/>
              </a:spcAft>
              <a:buClr>
                <a:srgbClr val="4DAEB3"/>
              </a:buClr>
              <a:buFont typeface="Webdings" panose="05030102010509060703" pitchFamily="18" charset="2"/>
              <a:buChar char="4"/>
            </a:pPr>
            <a:r>
              <a:rPr lang="en-US" sz="1800" b="1" dirty="0">
                <a:solidFill>
                  <a:schemeClr val="tx1">
                    <a:lumMod val="75000"/>
                    <a:lumOff val="25000"/>
                  </a:schemeClr>
                </a:solidFill>
                <a:latin typeface="Century Gothic" panose="020F0302020204030204"/>
              </a:rPr>
              <a:t>Dr. Scott Libby</a:t>
            </a:r>
            <a:r>
              <a:rPr lang="en-US" sz="1800" dirty="0">
                <a:solidFill>
                  <a:schemeClr val="tx1">
                    <a:lumMod val="75000"/>
                    <a:lumOff val="25000"/>
                  </a:schemeClr>
                </a:solidFill>
                <a:latin typeface="Century Gothic" panose="020F0302020204030204"/>
              </a:rPr>
              <a:t>, Partner (Battelle's Environmental Division)</a:t>
            </a:r>
          </a:p>
          <a:p>
            <a:pPr>
              <a:lnSpc>
                <a:spcPct val="100000"/>
              </a:lnSpc>
              <a:spcBef>
                <a:spcPts val="0"/>
              </a:spcBef>
              <a:spcAft>
                <a:spcPts val="600"/>
              </a:spcAft>
              <a:buClr>
                <a:srgbClr val="4DAEB3"/>
              </a:buClr>
              <a:buFont typeface="Webdings" panose="05030102010509060703" pitchFamily="18" charset="2"/>
              <a:buChar char="4"/>
            </a:pPr>
            <a:r>
              <a:rPr lang="en-US" sz="1800" b="1" dirty="0">
                <a:solidFill>
                  <a:schemeClr val="tx1">
                    <a:lumMod val="75000"/>
                    <a:lumOff val="25000"/>
                  </a:schemeClr>
                </a:solidFill>
                <a:latin typeface="Century Gothic" panose="020F0302020204030204"/>
              </a:rPr>
              <a:t>Ben Haskell</a:t>
            </a:r>
            <a:r>
              <a:rPr lang="en-US" sz="1800" dirty="0">
                <a:solidFill>
                  <a:schemeClr val="tx1">
                    <a:lumMod val="75000"/>
                    <a:lumOff val="25000"/>
                  </a:schemeClr>
                </a:solidFill>
                <a:latin typeface="Century Gothic" panose="020F0302020204030204"/>
              </a:rPr>
              <a:t>, Partner (NOAA Stellwagen Bank National Marine Sanctuary)</a:t>
            </a:r>
          </a:p>
          <a:p>
            <a:pPr>
              <a:lnSpc>
                <a:spcPct val="100000"/>
              </a:lnSpc>
              <a:spcBef>
                <a:spcPts val="0"/>
              </a:spcBef>
              <a:spcAft>
                <a:spcPts val="600"/>
              </a:spcAft>
              <a:buClr>
                <a:srgbClr val="4DAEB3"/>
              </a:buClr>
              <a:buFont typeface="Webdings" panose="05030102010509060703" pitchFamily="18" charset="2"/>
              <a:buChar char="4"/>
            </a:pPr>
            <a:r>
              <a:rPr lang="en-US" sz="1800" b="1" dirty="0">
                <a:solidFill>
                  <a:schemeClr val="tx1">
                    <a:lumMod val="75000"/>
                    <a:lumOff val="25000"/>
                  </a:schemeClr>
                </a:solidFill>
                <a:latin typeface="Century Gothic" panose="020F0302020204030204"/>
              </a:rPr>
              <a:t>Liam Waters</a:t>
            </a:r>
            <a:r>
              <a:rPr lang="en-US" sz="1800" dirty="0">
                <a:solidFill>
                  <a:schemeClr val="tx1">
                    <a:lumMod val="75000"/>
                    <a:lumOff val="25000"/>
                  </a:schemeClr>
                </a:solidFill>
                <a:latin typeface="Century Gothic"/>
                <a:ea typeface="+mn-lt"/>
                <a:cs typeface="+mn-lt"/>
              </a:rPr>
              <a:t>, Partner (NOAA Stellwagen Bank National Marine Sanctuary)</a:t>
            </a:r>
            <a:endParaRPr lang="en-US" sz="1800" dirty="0">
              <a:solidFill>
                <a:schemeClr val="tx1">
                  <a:lumMod val="75000"/>
                  <a:lumOff val="25000"/>
                </a:schemeClr>
              </a:solidFill>
              <a:latin typeface="Century Gothic" panose="020F0302020204030204"/>
            </a:endParaRPr>
          </a:p>
        </p:txBody>
      </p:sp>
      <p:sp>
        <p:nvSpPr>
          <p:cNvPr id="4" name="TextBox 3">
            <a:extLst>
              <a:ext uri="{FF2B5EF4-FFF2-40B4-BE49-F238E27FC236}">
                <a16:creationId xmlns:a16="http://schemas.microsoft.com/office/drawing/2014/main" id="{83DF8094-53C6-9D24-964F-75BE3AF9A7B0}"/>
              </a:ext>
            </a:extLst>
          </p:cNvPr>
          <p:cNvSpPr txBox="1"/>
          <p:nvPr/>
        </p:nvSpPr>
        <p:spPr>
          <a:xfrm>
            <a:off x="3895721" y="6228973"/>
            <a:ext cx="4410974" cy="2077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50" i="1" dirty="0">
                <a:solidFill>
                  <a:srgbClr val="404040"/>
                </a:solidFill>
                <a:latin typeface="Century Gothic"/>
              </a:rPr>
              <a:t>This material contains modified Copernicus Sentinel-3 data (2016, 2020), processed by ESA.</a:t>
            </a:r>
            <a:endParaRPr lang="en-US" sz="750" i="1" dirty="0"/>
          </a:p>
        </p:txBody>
      </p:sp>
    </p:spTree>
    <p:extLst>
      <p:ext uri="{BB962C8B-B14F-4D97-AF65-F5344CB8AC3E}">
        <p14:creationId xmlns:p14="http://schemas.microsoft.com/office/powerpoint/2010/main" val="1241080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7FD403-E986-4E68-1CA7-8DC29055C0E0}"/>
              </a:ext>
            </a:extLst>
          </p:cNvPr>
          <p:cNvSpPr/>
          <p:nvPr/>
        </p:nvSpPr>
        <p:spPr>
          <a:xfrm>
            <a:off x="5438775" y="1752600"/>
            <a:ext cx="5772150" cy="4200525"/>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pic>
        <p:nvPicPr>
          <p:cNvPr id="9" name="Picture 9" descr="Map&#10;&#10;Description automatically generated">
            <a:extLst>
              <a:ext uri="{FF2B5EF4-FFF2-40B4-BE49-F238E27FC236}">
                <a16:creationId xmlns:a16="http://schemas.microsoft.com/office/drawing/2014/main" id="{C5D0AFD3-649F-D474-76E6-99218750DA7B}"/>
              </a:ext>
            </a:extLst>
          </p:cNvPr>
          <p:cNvPicPr>
            <a:picLocks noChangeAspect="1"/>
          </p:cNvPicPr>
          <p:nvPr/>
        </p:nvPicPr>
        <p:blipFill>
          <a:blip r:embed="rId3"/>
          <a:stretch>
            <a:fillRect/>
          </a:stretch>
        </p:blipFill>
        <p:spPr>
          <a:xfrm>
            <a:off x="5507181" y="1810092"/>
            <a:ext cx="5638800" cy="4087641"/>
          </a:xfrm>
          <a:prstGeom prst="rect">
            <a:avLst/>
          </a:prstGeom>
        </p:spPr>
      </p:pic>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COMMUNITY CONCERNS</a:t>
            </a:r>
            <a:endParaRPr lang="en-US" dirty="0"/>
          </a:p>
        </p:txBody>
      </p:sp>
      <p:pic>
        <p:nvPicPr>
          <p:cNvPr id="2" name="Grafik 2">
            <a:extLst>
              <a:ext uri="{FF2B5EF4-FFF2-40B4-BE49-F238E27FC236}">
                <a16:creationId xmlns:a16="http://schemas.microsoft.com/office/drawing/2014/main" id="{A6FFFDAF-F9DE-4BAA-4AAE-A920F0A4335A}"/>
              </a:ext>
            </a:extLst>
          </p:cNvPr>
          <p:cNvPicPr>
            <a:picLocks noChangeAspect="1"/>
          </p:cNvPicPr>
          <p:nvPr/>
        </p:nvPicPr>
        <p:blipFill>
          <a:blip r:embed="rId4"/>
          <a:stretch>
            <a:fillRect/>
          </a:stretch>
        </p:blipFill>
        <p:spPr>
          <a:xfrm>
            <a:off x="8887726" y="5053761"/>
            <a:ext cx="2154726" cy="702927"/>
          </a:xfrm>
          <a:prstGeom prst="rect">
            <a:avLst/>
          </a:prstGeom>
        </p:spPr>
      </p:pic>
      <p:sp>
        <p:nvSpPr>
          <p:cNvPr id="7" name="Textfeld 6">
            <a:extLst>
              <a:ext uri="{FF2B5EF4-FFF2-40B4-BE49-F238E27FC236}">
                <a16:creationId xmlns:a16="http://schemas.microsoft.com/office/drawing/2014/main" id="{600ABB0F-450C-B923-8B94-05010F44CA6B}"/>
              </a:ext>
            </a:extLst>
          </p:cNvPr>
          <p:cNvSpPr txBox="1"/>
          <p:nvPr/>
        </p:nvSpPr>
        <p:spPr>
          <a:xfrm>
            <a:off x="5509509" y="1114480"/>
            <a:ext cx="5634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dirty="0">
                <a:solidFill>
                  <a:schemeClr val="tx1">
                    <a:lumMod val="75000"/>
                    <a:lumOff val="25000"/>
                  </a:schemeClr>
                </a:solidFill>
                <a:latin typeface="Century Gothic"/>
                <a:cs typeface="Calibri"/>
              </a:rPr>
              <a:t>Shellfish bed closures due to </a:t>
            </a:r>
            <a:r>
              <a:rPr lang="en-US" i="1" dirty="0">
                <a:solidFill>
                  <a:schemeClr val="tx1">
                    <a:lumMod val="75000"/>
                    <a:lumOff val="25000"/>
                  </a:schemeClr>
                </a:solidFill>
                <a:latin typeface="Century Gothic"/>
                <a:ea typeface="+mn-lt"/>
                <a:cs typeface="+mn-lt"/>
              </a:rPr>
              <a:t>Pseudo-nitzchia</a:t>
            </a:r>
            <a:endParaRPr lang="de-DE" dirty="0">
              <a:solidFill>
                <a:schemeClr val="tx1">
                  <a:lumMod val="75000"/>
                  <a:lumOff val="25000"/>
                </a:schemeClr>
              </a:solidFill>
              <a:latin typeface="Century Gothic"/>
              <a:ea typeface="+mn-lt"/>
              <a:cs typeface="+mn-lt"/>
            </a:endParaRPr>
          </a:p>
          <a:p>
            <a:pPr algn="ctr"/>
            <a:r>
              <a:rPr lang="en-US" dirty="0">
                <a:solidFill>
                  <a:schemeClr val="tx1">
                    <a:lumMod val="75000"/>
                    <a:lumOff val="25000"/>
                  </a:schemeClr>
                </a:solidFill>
                <a:latin typeface="Century Gothic"/>
                <a:ea typeface="+mn-lt"/>
                <a:cs typeface="+mn-lt"/>
              </a:rPr>
              <a:t>Aug. 2016 - Dec. 2020</a:t>
            </a:r>
            <a:endParaRPr lang="de-DE" dirty="0">
              <a:solidFill>
                <a:schemeClr val="tx1">
                  <a:lumMod val="75000"/>
                  <a:lumOff val="25000"/>
                </a:schemeClr>
              </a:solidFill>
              <a:latin typeface="Century Gothic"/>
            </a:endParaRPr>
          </a:p>
        </p:txBody>
      </p:sp>
      <p:sp>
        <p:nvSpPr>
          <p:cNvPr id="8" name="Textfeld 7">
            <a:extLst>
              <a:ext uri="{FF2B5EF4-FFF2-40B4-BE49-F238E27FC236}">
                <a16:creationId xmlns:a16="http://schemas.microsoft.com/office/drawing/2014/main" id="{97DF5F8F-AB8F-F26B-E312-15EA525BC319}"/>
              </a:ext>
            </a:extLst>
          </p:cNvPr>
          <p:cNvSpPr txBox="1"/>
          <p:nvPr/>
        </p:nvSpPr>
        <p:spPr>
          <a:xfrm>
            <a:off x="5425280" y="5953405"/>
            <a:ext cx="379141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900">
                <a:solidFill>
                  <a:schemeClr val="tx1">
                    <a:lumMod val="75000"/>
                    <a:lumOff val="25000"/>
                  </a:schemeClr>
                </a:solidFill>
                <a:latin typeface="Century Gothic"/>
                <a:cs typeface="Calibri"/>
              </a:rPr>
              <a:t>Image Credit: WHOI HABhub</a:t>
            </a:r>
            <a:endParaRPr lang="de-DE" sz="900">
              <a:solidFill>
                <a:schemeClr val="tx1">
                  <a:lumMod val="75000"/>
                  <a:lumOff val="25000"/>
                </a:schemeClr>
              </a:solidFill>
              <a:latin typeface="Century Gothic"/>
            </a:endParaRPr>
          </a:p>
        </p:txBody>
      </p:sp>
      <p:grpSp>
        <p:nvGrpSpPr>
          <p:cNvPr id="177" name="Group 176">
            <a:extLst>
              <a:ext uri="{FF2B5EF4-FFF2-40B4-BE49-F238E27FC236}">
                <a16:creationId xmlns:a16="http://schemas.microsoft.com/office/drawing/2014/main" id="{4D8CBE5E-24AE-BFAF-88DD-40BE0CB069B6}"/>
              </a:ext>
            </a:extLst>
          </p:cNvPr>
          <p:cNvGrpSpPr/>
          <p:nvPr/>
        </p:nvGrpSpPr>
        <p:grpSpPr>
          <a:xfrm>
            <a:off x="583635" y="1321187"/>
            <a:ext cx="4321337" cy="1588975"/>
            <a:chOff x="215103" y="5497420"/>
            <a:chExt cx="4512660" cy="1358603"/>
          </a:xfrm>
        </p:grpSpPr>
        <p:sp>
          <p:nvSpPr>
            <p:cNvPr id="175" name="Rectangle: Rounded Corners 174">
              <a:extLst>
                <a:ext uri="{FF2B5EF4-FFF2-40B4-BE49-F238E27FC236}">
                  <a16:creationId xmlns:a16="http://schemas.microsoft.com/office/drawing/2014/main" id="{B8106E93-7799-F238-BE7F-0DD322BC8B6D}"/>
                </a:ext>
              </a:extLst>
            </p:cNvPr>
            <p:cNvSpPr/>
            <p:nvPr/>
          </p:nvSpPr>
          <p:spPr>
            <a:xfrm>
              <a:off x="215103" y="5564962"/>
              <a:ext cx="1926765" cy="116666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entury Gothic"/>
                  <a:cs typeface="Calibri"/>
                </a:rPr>
                <a:t>Public </a:t>
              </a:r>
            </a:p>
            <a:p>
              <a:pPr algn="ctr"/>
              <a:r>
                <a:rPr lang="en-US" sz="2500" dirty="0">
                  <a:latin typeface="Century Gothic"/>
                  <a:cs typeface="Calibri"/>
                </a:rPr>
                <a:t>Health</a:t>
              </a:r>
            </a:p>
          </p:txBody>
        </p:sp>
        <p:sp>
          <p:nvSpPr>
            <p:cNvPr id="176" name="Arrow: Right 175">
              <a:extLst>
                <a:ext uri="{FF2B5EF4-FFF2-40B4-BE49-F238E27FC236}">
                  <a16:creationId xmlns:a16="http://schemas.microsoft.com/office/drawing/2014/main" id="{7541B9FF-22BC-1877-291A-813B8DE87464}"/>
                </a:ext>
              </a:extLst>
            </p:cNvPr>
            <p:cNvSpPr/>
            <p:nvPr/>
          </p:nvSpPr>
          <p:spPr>
            <a:xfrm>
              <a:off x="2164136" y="5497420"/>
              <a:ext cx="2563627" cy="1358603"/>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Century Gothic"/>
                  <a:cs typeface="Calibri"/>
                </a:rPr>
                <a:t>Amnesic Shellfish Poisoning (ASP)</a:t>
              </a:r>
              <a:endParaRPr lang="en-US" dirty="0">
                <a:solidFill>
                  <a:schemeClr val="bg1"/>
                </a:solidFill>
                <a:latin typeface="Century Gothic"/>
              </a:endParaRPr>
            </a:p>
          </p:txBody>
        </p:sp>
      </p:grpSp>
      <p:grpSp>
        <p:nvGrpSpPr>
          <p:cNvPr id="192" name="Group 191">
            <a:extLst>
              <a:ext uri="{FF2B5EF4-FFF2-40B4-BE49-F238E27FC236}">
                <a16:creationId xmlns:a16="http://schemas.microsoft.com/office/drawing/2014/main" id="{279BBE2D-B0CB-482D-4C42-5D3A788BED11}"/>
              </a:ext>
            </a:extLst>
          </p:cNvPr>
          <p:cNvGrpSpPr/>
          <p:nvPr/>
        </p:nvGrpSpPr>
        <p:grpSpPr>
          <a:xfrm>
            <a:off x="529264" y="3012950"/>
            <a:ext cx="4401106" cy="1677876"/>
            <a:chOff x="158325" y="5453985"/>
            <a:chExt cx="4595963" cy="1434614"/>
          </a:xfrm>
        </p:grpSpPr>
        <p:sp>
          <p:nvSpPr>
            <p:cNvPr id="193" name="Rectangle: Rounded Corners 192">
              <a:extLst>
                <a:ext uri="{FF2B5EF4-FFF2-40B4-BE49-F238E27FC236}">
                  <a16:creationId xmlns:a16="http://schemas.microsoft.com/office/drawing/2014/main" id="{59ED5D44-FF3E-B169-19B8-9F83F175C782}"/>
                </a:ext>
              </a:extLst>
            </p:cNvPr>
            <p:cNvSpPr/>
            <p:nvPr/>
          </p:nvSpPr>
          <p:spPr>
            <a:xfrm>
              <a:off x="158325" y="5564962"/>
              <a:ext cx="1983544" cy="115186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dirty="0">
                  <a:latin typeface="Century Gothic"/>
                  <a:cs typeface="Calibri"/>
                </a:rPr>
                <a:t>Economic</a:t>
              </a:r>
            </a:p>
          </p:txBody>
        </p:sp>
        <p:sp>
          <p:nvSpPr>
            <p:cNvPr id="194" name="Arrow: Right 193">
              <a:extLst>
                <a:ext uri="{FF2B5EF4-FFF2-40B4-BE49-F238E27FC236}">
                  <a16:creationId xmlns:a16="http://schemas.microsoft.com/office/drawing/2014/main" id="{0B9C0DF8-7665-CD44-3757-FCF500801D25}"/>
                </a:ext>
              </a:extLst>
            </p:cNvPr>
            <p:cNvSpPr/>
            <p:nvPr/>
          </p:nvSpPr>
          <p:spPr>
            <a:xfrm>
              <a:off x="2164136" y="5453985"/>
              <a:ext cx="2590152" cy="1434614"/>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Century Gothic"/>
                  <a:cs typeface="Calibri"/>
                </a:rPr>
                <a:t>Shellfish bed closure &amp; fishery closure</a:t>
              </a:r>
            </a:p>
          </p:txBody>
        </p:sp>
      </p:grpSp>
      <p:grpSp>
        <p:nvGrpSpPr>
          <p:cNvPr id="195" name="Group 194">
            <a:extLst>
              <a:ext uri="{FF2B5EF4-FFF2-40B4-BE49-F238E27FC236}">
                <a16:creationId xmlns:a16="http://schemas.microsoft.com/office/drawing/2014/main" id="{F7223EB5-DBE1-D05C-EE5E-95B49BEBCE6C}"/>
              </a:ext>
            </a:extLst>
          </p:cNvPr>
          <p:cNvGrpSpPr/>
          <p:nvPr/>
        </p:nvGrpSpPr>
        <p:grpSpPr>
          <a:xfrm>
            <a:off x="531679" y="4841747"/>
            <a:ext cx="4373292" cy="1588976"/>
            <a:chOff x="160848" y="5497419"/>
            <a:chExt cx="4566915" cy="1358603"/>
          </a:xfrm>
        </p:grpSpPr>
        <p:sp>
          <p:nvSpPr>
            <p:cNvPr id="196" name="Rectangle: Rounded Corners 195">
              <a:extLst>
                <a:ext uri="{FF2B5EF4-FFF2-40B4-BE49-F238E27FC236}">
                  <a16:creationId xmlns:a16="http://schemas.microsoft.com/office/drawing/2014/main" id="{D5CDDF4A-57FF-5A88-AADB-50526A38BF9E}"/>
                </a:ext>
              </a:extLst>
            </p:cNvPr>
            <p:cNvSpPr/>
            <p:nvPr/>
          </p:nvSpPr>
          <p:spPr>
            <a:xfrm>
              <a:off x="160848" y="5572366"/>
              <a:ext cx="1981020" cy="114445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dirty="0">
                  <a:latin typeface="Century Gothic"/>
                  <a:cs typeface="Calibri"/>
                </a:rPr>
                <a:t>Marine Health</a:t>
              </a:r>
            </a:p>
          </p:txBody>
        </p:sp>
        <p:sp>
          <p:nvSpPr>
            <p:cNvPr id="197" name="Arrow: Right 196">
              <a:extLst>
                <a:ext uri="{FF2B5EF4-FFF2-40B4-BE49-F238E27FC236}">
                  <a16:creationId xmlns:a16="http://schemas.microsoft.com/office/drawing/2014/main" id="{A44E7907-044F-E3AF-DCD3-732DE73BA4C0}"/>
                </a:ext>
              </a:extLst>
            </p:cNvPr>
            <p:cNvSpPr/>
            <p:nvPr/>
          </p:nvSpPr>
          <p:spPr>
            <a:xfrm>
              <a:off x="2164136" y="5497420"/>
              <a:ext cx="2563627" cy="1358603"/>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Century Gothic"/>
                  <a:cs typeface="Calibri"/>
                </a:rPr>
                <a:t>Poisoning of marine habitats</a:t>
              </a:r>
              <a:endParaRPr lang="en-US" dirty="0">
                <a:solidFill>
                  <a:schemeClr val="bg1"/>
                </a:solidFill>
                <a:latin typeface="Century Gothic"/>
              </a:endParaRPr>
            </a:p>
          </p:txBody>
        </p:sp>
      </p:grpSp>
      <p:grpSp>
        <p:nvGrpSpPr>
          <p:cNvPr id="14" name="Group 13">
            <a:extLst>
              <a:ext uri="{FF2B5EF4-FFF2-40B4-BE49-F238E27FC236}">
                <a16:creationId xmlns:a16="http://schemas.microsoft.com/office/drawing/2014/main" id="{324AC17B-1A84-0DDE-E8A6-35DA9FD36B37}"/>
              </a:ext>
            </a:extLst>
          </p:cNvPr>
          <p:cNvGrpSpPr/>
          <p:nvPr/>
        </p:nvGrpSpPr>
        <p:grpSpPr>
          <a:xfrm>
            <a:off x="8210550" y="4169969"/>
            <a:ext cx="2838450" cy="619125"/>
            <a:chOff x="8210550" y="4162425"/>
            <a:chExt cx="2838450" cy="619125"/>
          </a:xfrm>
        </p:grpSpPr>
        <p:sp>
          <p:nvSpPr>
            <p:cNvPr id="13" name="Rectangle: Single Corner Rounded 12">
              <a:extLst>
                <a:ext uri="{FF2B5EF4-FFF2-40B4-BE49-F238E27FC236}">
                  <a16:creationId xmlns:a16="http://schemas.microsoft.com/office/drawing/2014/main" id="{BB0D53E4-0BF3-F9CD-199B-DFA0EDDD1D68}"/>
                </a:ext>
              </a:extLst>
            </p:cNvPr>
            <p:cNvSpPr/>
            <p:nvPr/>
          </p:nvSpPr>
          <p:spPr>
            <a:xfrm>
              <a:off x="8210550" y="4162425"/>
              <a:ext cx="2838450" cy="619125"/>
            </a:xfrm>
            <a:prstGeom prst="round1Rect">
              <a:avLst/>
            </a:prstGeom>
            <a:solidFill>
              <a:srgbClr val="40404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rPr>
                <a:t>  shellfish bed closure</a:t>
              </a:r>
            </a:p>
          </p:txBody>
        </p:sp>
        <p:pic>
          <p:nvPicPr>
            <p:cNvPr id="5" name="Grafik 5">
              <a:extLst>
                <a:ext uri="{FF2B5EF4-FFF2-40B4-BE49-F238E27FC236}">
                  <a16:creationId xmlns:a16="http://schemas.microsoft.com/office/drawing/2014/main" id="{B714B987-91DA-2F33-9F51-FB294E95D10D}"/>
                </a:ext>
              </a:extLst>
            </p:cNvPr>
            <p:cNvPicPr>
              <a:picLocks noChangeAspect="1"/>
            </p:cNvPicPr>
            <p:nvPr/>
          </p:nvPicPr>
          <p:blipFill rotWithShape="1">
            <a:blip r:embed="rId5"/>
            <a:srcRect l="3704" t="9434" r="-2534" b="11321"/>
            <a:stretch/>
          </p:blipFill>
          <p:spPr>
            <a:xfrm>
              <a:off x="8260669" y="4284837"/>
              <a:ext cx="489506" cy="377408"/>
            </a:xfrm>
            <a:prstGeom prst="rect">
              <a:avLst/>
            </a:prstGeom>
            <a:ln>
              <a:noFill/>
            </a:ln>
          </p:spPr>
        </p:pic>
      </p:grpSp>
    </p:spTree>
    <p:extLst>
      <p:ext uri="{BB962C8B-B14F-4D97-AF65-F5344CB8AC3E}">
        <p14:creationId xmlns:p14="http://schemas.microsoft.com/office/powerpoint/2010/main" val="2316126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789EFC-AAE2-6AA8-38E4-15931AC9D3B2}"/>
              </a:ext>
            </a:extLst>
          </p:cNvPr>
          <p:cNvSpPr/>
          <p:nvPr/>
        </p:nvSpPr>
        <p:spPr>
          <a:xfrm>
            <a:off x="5465618" y="1803400"/>
            <a:ext cx="6472382" cy="4196195"/>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40227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PARTNERS</a:t>
            </a:r>
            <a:endParaRPr lang="en-US" dirty="0"/>
          </a:p>
        </p:txBody>
      </p:sp>
      <p:sp>
        <p:nvSpPr>
          <p:cNvPr id="3" name="Rechteck: abgerundete Ecken 7">
            <a:extLst>
              <a:ext uri="{FF2B5EF4-FFF2-40B4-BE49-F238E27FC236}">
                <a16:creationId xmlns:a16="http://schemas.microsoft.com/office/drawing/2014/main" id="{96FD1891-256D-99D2-B759-A821A12ABC2B}"/>
              </a:ext>
            </a:extLst>
          </p:cNvPr>
          <p:cNvSpPr/>
          <p:nvPr/>
        </p:nvSpPr>
        <p:spPr>
          <a:xfrm>
            <a:off x="406015" y="1041564"/>
            <a:ext cx="4139710" cy="915865"/>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3200" b="1">
                <a:solidFill>
                  <a:schemeClr val="tx1">
                    <a:lumMod val="75000"/>
                    <a:lumOff val="25000"/>
                  </a:schemeClr>
                </a:solidFill>
                <a:latin typeface="Century Gothic"/>
                <a:cs typeface="Calibri"/>
              </a:rPr>
              <a:t>End Users</a:t>
            </a:r>
            <a:endParaRPr lang="de-DE" sz="3200" b="1">
              <a:solidFill>
                <a:schemeClr val="tx1">
                  <a:lumMod val="75000"/>
                  <a:lumOff val="25000"/>
                </a:schemeClr>
              </a:solidFill>
              <a:latin typeface="Century Gothic"/>
            </a:endParaRPr>
          </a:p>
        </p:txBody>
      </p:sp>
      <p:pic>
        <p:nvPicPr>
          <p:cNvPr id="5" name="Grafik 6" descr="Ein Bild, das surfend, Wasser, Welle, draußen enthält.&#10;&#10;Beschreibung automatisch generiert.">
            <a:extLst>
              <a:ext uri="{FF2B5EF4-FFF2-40B4-BE49-F238E27FC236}">
                <a16:creationId xmlns:a16="http://schemas.microsoft.com/office/drawing/2014/main" id="{85BD1C07-C9DE-3976-04DC-B57B45E36EB4}"/>
              </a:ext>
            </a:extLst>
          </p:cNvPr>
          <p:cNvPicPr>
            <a:picLocks noChangeAspect="1"/>
          </p:cNvPicPr>
          <p:nvPr/>
        </p:nvPicPr>
        <p:blipFill>
          <a:blip r:embed="rId3"/>
          <a:stretch>
            <a:fillRect/>
          </a:stretch>
        </p:blipFill>
        <p:spPr>
          <a:xfrm>
            <a:off x="5542908" y="1885240"/>
            <a:ext cx="6328610" cy="4024845"/>
          </a:xfrm>
          <a:prstGeom prst="rect">
            <a:avLst/>
          </a:prstGeom>
        </p:spPr>
      </p:pic>
      <p:sp>
        <p:nvSpPr>
          <p:cNvPr id="8" name="Textfeld 6">
            <a:extLst>
              <a:ext uri="{FF2B5EF4-FFF2-40B4-BE49-F238E27FC236}">
                <a16:creationId xmlns:a16="http://schemas.microsoft.com/office/drawing/2014/main" id="{0CA9DBC1-ACE4-FCC3-C099-D868D90C17AD}"/>
              </a:ext>
            </a:extLst>
          </p:cNvPr>
          <p:cNvSpPr txBox="1"/>
          <p:nvPr/>
        </p:nvSpPr>
        <p:spPr>
          <a:xfrm>
            <a:off x="5400389" y="5999595"/>
            <a:ext cx="5823282"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a:ea typeface="+mn-lt"/>
                <a:cs typeface="+mn-lt"/>
              </a:rPr>
              <a:t>Image credit: NASA’s Aqua MODIS </a:t>
            </a:r>
          </a:p>
        </p:txBody>
      </p:sp>
      <p:sp>
        <p:nvSpPr>
          <p:cNvPr id="9" name="TextBox 4">
            <a:extLst>
              <a:ext uri="{FF2B5EF4-FFF2-40B4-BE49-F238E27FC236}">
                <a16:creationId xmlns:a16="http://schemas.microsoft.com/office/drawing/2014/main" id="{16261516-52AF-7A95-3701-FD20F5CC872A}"/>
              </a:ext>
            </a:extLst>
          </p:cNvPr>
          <p:cNvSpPr txBox="1"/>
          <p:nvPr/>
        </p:nvSpPr>
        <p:spPr>
          <a:xfrm>
            <a:off x="405864" y="2081043"/>
            <a:ext cx="4816399" cy="318548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Clr>
                <a:srgbClr val="4DAEB3"/>
              </a:buClr>
              <a:buFont typeface="Webdings,Sans-Serif"/>
              <a:buChar char="4"/>
            </a:pPr>
            <a:r>
              <a:rPr lang="en-US" sz="2200" dirty="0">
                <a:solidFill>
                  <a:schemeClr val="tx1">
                    <a:lumMod val="75000"/>
                    <a:lumOff val="25000"/>
                  </a:schemeClr>
                </a:solidFill>
                <a:latin typeface="Century Gothic"/>
                <a:cs typeface="Calibri"/>
              </a:rPr>
              <a:t>Woods Hole Oceanographic Institution (WHOI)</a:t>
            </a:r>
          </a:p>
          <a:p>
            <a:pPr marL="285750" indent="-285750">
              <a:spcAft>
                <a:spcPts val="600"/>
              </a:spcAft>
              <a:buClr>
                <a:srgbClr val="4DAEB3"/>
              </a:buClr>
              <a:buFont typeface="Webdings,Sans-Serif"/>
              <a:buChar char="4"/>
            </a:pPr>
            <a:endParaRPr lang="en-US" sz="2200" dirty="0">
              <a:solidFill>
                <a:schemeClr val="tx1">
                  <a:lumMod val="75000"/>
                  <a:lumOff val="25000"/>
                </a:schemeClr>
              </a:solidFill>
              <a:latin typeface="Century Gothic"/>
              <a:cs typeface="Calibri"/>
            </a:endParaRPr>
          </a:p>
          <a:p>
            <a:pPr marL="285750" indent="-285750">
              <a:spcAft>
                <a:spcPts val="600"/>
              </a:spcAft>
              <a:buClr>
                <a:srgbClr val="4DAEB3"/>
              </a:buClr>
              <a:buFont typeface="Webdings,Sans-Serif"/>
              <a:buChar char="4"/>
            </a:pPr>
            <a:r>
              <a:rPr lang="en-US" sz="2200" dirty="0">
                <a:solidFill>
                  <a:schemeClr val="tx1">
                    <a:lumMod val="75000"/>
                    <a:lumOff val="25000"/>
                  </a:schemeClr>
                </a:solidFill>
                <a:latin typeface="Century Gothic"/>
                <a:cs typeface="Calibri"/>
              </a:rPr>
              <a:t>Battelle's Environmental Division</a:t>
            </a:r>
          </a:p>
          <a:p>
            <a:pPr>
              <a:spcAft>
                <a:spcPts val="600"/>
              </a:spcAft>
              <a:buClr>
                <a:srgbClr val="4DAEB3"/>
              </a:buClr>
            </a:pPr>
            <a:endParaRPr lang="en-US" sz="2200" dirty="0">
              <a:solidFill>
                <a:schemeClr val="tx1">
                  <a:lumMod val="75000"/>
                  <a:lumOff val="25000"/>
                </a:schemeClr>
              </a:solidFill>
              <a:latin typeface="Century Gothic"/>
              <a:cs typeface="Calibri"/>
            </a:endParaRPr>
          </a:p>
          <a:p>
            <a:pPr marL="285750" indent="-285750">
              <a:spcAft>
                <a:spcPts val="600"/>
              </a:spcAft>
              <a:buClr>
                <a:srgbClr val="4DAEB3"/>
              </a:buClr>
              <a:buFont typeface="Webdings,Sans-Serif"/>
              <a:buChar char="4"/>
            </a:pPr>
            <a:r>
              <a:rPr lang="en-US" sz="2200" dirty="0">
                <a:solidFill>
                  <a:schemeClr val="tx1">
                    <a:lumMod val="75000"/>
                    <a:lumOff val="25000"/>
                  </a:schemeClr>
                </a:solidFill>
                <a:latin typeface="Century Gothic"/>
                <a:cs typeface="Calibri"/>
              </a:rPr>
              <a:t>NOAA's Stellwagen Bank Marine Sanctuary</a:t>
            </a:r>
            <a:endParaRPr lang="en-US" sz="2200" dirty="0">
              <a:solidFill>
                <a:srgbClr val="404040"/>
              </a:solidFill>
              <a:latin typeface="Century Gothic"/>
              <a:cs typeface="Calibri"/>
            </a:endParaRPr>
          </a:p>
          <a:p>
            <a:pPr algn="ctr">
              <a:spcAft>
                <a:spcPts val="600"/>
              </a:spcAft>
            </a:pPr>
            <a:endParaRPr lang="en-US" sz="2200" dirty="0">
              <a:latin typeface="Century Gothic"/>
              <a:cs typeface="Calibri"/>
            </a:endParaRPr>
          </a:p>
        </p:txBody>
      </p:sp>
      <p:sp>
        <p:nvSpPr>
          <p:cNvPr id="10" name="TextBox 5">
            <a:extLst>
              <a:ext uri="{FF2B5EF4-FFF2-40B4-BE49-F238E27FC236}">
                <a16:creationId xmlns:a16="http://schemas.microsoft.com/office/drawing/2014/main" id="{4C7763F0-5C72-577C-E7B0-42FB6D5D749C}"/>
              </a:ext>
            </a:extLst>
          </p:cNvPr>
          <p:cNvSpPr txBox="1"/>
          <p:nvPr/>
        </p:nvSpPr>
        <p:spPr>
          <a:xfrm>
            <a:off x="5488858" y="1043141"/>
            <a:ext cx="6323370"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tx1">
                    <a:lumMod val="75000"/>
                    <a:lumOff val="25000"/>
                  </a:schemeClr>
                </a:solidFill>
                <a:latin typeface="Century Gothic"/>
              </a:rPr>
              <a:t> </a:t>
            </a:r>
            <a:r>
              <a:rPr lang="en-US" sz="2200" i="1" dirty="0">
                <a:solidFill>
                  <a:schemeClr val="tx1">
                    <a:lumMod val="75000"/>
                    <a:lumOff val="25000"/>
                  </a:schemeClr>
                </a:solidFill>
                <a:latin typeface="Century Gothic"/>
              </a:rPr>
              <a:t>Southern Gulf of Maine in natural color</a:t>
            </a:r>
            <a:r>
              <a:rPr lang="en-US" sz="2200" dirty="0">
                <a:solidFill>
                  <a:schemeClr val="tx1">
                    <a:lumMod val="75000"/>
                    <a:lumOff val="25000"/>
                  </a:schemeClr>
                </a:solidFill>
                <a:latin typeface="Century Gothic"/>
              </a:rPr>
              <a:t> </a:t>
            </a:r>
            <a:endParaRPr lang="en-US" sz="2200" dirty="0">
              <a:solidFill>
                <a:schemeClr val="tx1">
                  <a:lumMod val="75000"/>
                  <a:lumOff val="25000"/>
                </a:schemeClr>
              </a:solidFill>
              <a:latin typeface="Century Gothic"/>
              <a:cs typeface="Calibri" panose="020F0502020204030204"/>
            </a:endParaRPr>
          </a:p>
          <a:p>
            <a:pPr algn="ctr"/>
            <a:r>
              <a:rPr lang="en-US" sz="2200" b="1" dirty="0">
                <a:ea typeface="+mn-lt"/>
                <a:cs typeface="+mn-lt"/>
              </a:rPr>
              <a:t>—</a:t>
            </a:r>
            <a:r>
              <a:rPr lang="en-US" sz="2200" b="1" dirty="0">
                <a:solidFill>
                  <a:srgbClr val="000000"/>
                </a:solidFill>
                <a:latin typeface="Calibri"/>
                <a:cs typeface="Calibri"/>
              </a:rPr>
              <a:t> </a:t>
            </a:r>
            <a:r>
              <a:rPr lang="en-US" sz="2200" b="1" dirty="0">
                <a:solidFill>
                  <a:schemeClr val="tx1">
                    <a:lumMod val="75000"/>
                    <a:lumOff val="25000"/>
                  </a:schemeClr>
                </a:solidFill>
                <a:latin typeface="Century Gothic"/>
              </a:rPr>
              <a:t>June 5, 2022</a:t>
            </a:r>
            <a:r>
              <a:rPr lang="en-US" sz="2200" b="1" dirty="0">
                <a:solidFill>
                  <a:schemeClr val="tx1">
                    <a:lumMod val="75000"/>
                    <a:lumOff val="25000"/>
                  </a:schemeClr>
                </a:solidFill>
                <a:latin typeface="Century Gothic"/>
                <a:ea typeface="+mn-lt"/>
                <a:cs typeface="+mn-lt"/>
              </a:rPr>
              <a:t> </a:t>
            </a:r>
            <a:r>
              <a:rPr lang="en-US" sz="2200" b="1" dirty="0">
                <a:ea typeface="+mn-lt"/>
                <a:cs typeface="+mn-lt"/>
              </a:rPr>
              <a:t>—</a:t>
            </a:r>
            <a:endParaRPr lang="en-US" sz="2200" b="1" dirty="0">
              <a:solidFill>
                <a:schemeClr val="tx1">
                  <a:lumMod val="75000"/>
                  <a:lumOff val="25000"/>
                </a:schemeClr>
              </a:solidFill>
              <a:latin typeface="Century Gothic"/>
              <a:ea typeface="+mn-lt"/>
              <a:cs typeface="+mn-lt"/>
            </a:endParaRPr>
          </a:p>
          <a:p>
            <a:pPr algn="ctr"/>
            <a:endParaRPr lang="en-US" sz="2200" dirty="0">
              <a:latin typeface="Century Gothic"/>
              <a:cs typeface="Calibri"/>
            </a:endParaRPr>
          </a:p>
        </p:txBody>
      </p:sp>
    </p:spTree>
    <p:extLst>
      <p:ext uri="{BB962C8B-B14F-4D97-AF65-F5344CB8AC3E}">
        <p14:creationId xmlns:p14="http://schemas.microsoft.com/office/powerpoint/2010/main" val="2667025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37852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OBJECTIVES</a:t>
            </a:r>
            <a:endParaRPr lang="en-US" dirty="0"/>
          </a:p>
        </p:txBody>
      </p:sp>
      <p:sp>
        <p:nvSpPr>
          <p:cNvPr id="39" name="Textfeld 38">
            <a:extLst>
              <a:ext uri="{FF2B5EF4-FFF2-40B4-BE49-F238E27FC236}">
                <a16:creationId xmlns:a16="http://schemas.microsoft.com/office/drawing/2014/main" id="{AEA363A6-7D2E-1D8F-A0FA-3F8A985B5DC6}"/>
              </a:ext>
            </a:extLst>
          </p:cNvPr>
          <p:cNvSpPr txBox="1"/>
          <p:nvPr/>
        </p:nvSpPr>
        <p:spPr>
          <a:xfrm>
            <a:off x="2399539" y="1749335"/>
            <a:ext cx="90882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cs typeface="Calibri"/>
              </a:rPr>
              <a:t>Identify </a:t>
            </a:r>
            <a:r>
              <a:rPr lang="en-US" sz="2400" dirty="0">
                <a:solidFill>
                  <a:schemeClr val="tx1">
                    <a:lumMod val="75000"/>
                    <a:lumOff val="25000"/>
                  </a:schemeClr>
                </a:solidFill>
                <a:latin typeface="Century Gothic"/>
                <a:cs typeface="Calibri"/>
              </a:rPr>
              <a:t>and </a:t>
            </a:r>
            <a:r>
              <a:rPr lang="en-US" sz="2400" b="1" dirty="0">
                <a:solidFill>
                  <a:schemeClr val="tx1">
                    <a:lumMod val="75000"/>
                    <a:lumOff val="25000"/>
                  </a:schemeClr>
                </a:solidFill>
                <a:latin typeface="Century Gothic"/>
                <a:cs typeface="Calibri"/>
              </a:rPr>
              <a:t>track </a:t>
            </a:r>
            <a:r>
              <a:rPr lang="en-US" sz="2400" dirty="0">
                <a:solidFill>
                  <a:schemeClr val="tx1">
                    <a:lumMod val="75000"/>
                    <a:lumOff val="25000"/>
                  </a:schemeClr>
                </a:solidFill>
                <a:latin typeface="Century Gothic"/>
                <a:cs typeface="Calibri"/>
              </a:rPr>
              <a:t>two known </a:t>
            </a:r>
            <a:r>
              <a:rPr lang="en-US" sz="2400" i="1" dirty="0">
                <a:solidFill>
                  <a:schemeClr val="tx1">
                    <a:lumMod val="75000"/>
                    <a:lumOff val="25000"/>
                  </a:schemeClr>
                </a:solidFill>
                <a:latin typeface="Century Gothic"/>
                <a:cs typeface="Calibri"/>
              </a:rPr>
              <a:t>Pseudo-nitzschia</a:t>
            </a:r>
            <a:r>
              <a:rPr lang="en-US" sz="2400" dirty="0">
                <a:solidFill>
                  <a:schemeClr val="tx1">
                    <a:lumMod val="75000"/>
                    <a:lumOff val="25000"/>
                  </a:schemeClr>
                </a:solidFill>
                <a:latin typeface="Century Gothic"/>
                <a:cs typeface="Calibri"/>
              </a:rPr>
              <a:t> blooms </a:t>
            </a:r>
            <a:endParaRPr lang="en-US" sz="2400" dirty="0">
              <a:solidFill>
                <a:schemeClr val="tx1">
                  <a:lumMod val="75000"/>
                  <a:lumOff val="25000"/>
                </a:schemeClr>
              </a:solidFill>
              <a:latin typeface="Calibri" panose="020F0502020204030204"/>
              <a:cs typeface="Calibri" panose="020F0502020204030204"/>
            </a:endParaRPr>
          </a:p>
        </p:txBody>
      </p:sp>
      <p:sp>
        <p:nvSpPr>
          <p:cNvPr id="49" name="Textfeld 48">
            <a:extLst>
              <a:ext uri="{FF2B5EF4-FFF2-40B4-BE49-F238E27FC236}">
                <a16:creationId xmlns:a16="http://schemas.microsoft.com/office/drawing/2014/main" id="{7AE26E52-1C2D-1826-D63D-70AE36D724C5}"/>
              </a:ext>
            </a:extLst>
          </p:cNvPr>
          <p:cNvSpPr txBox="1"/>
          <p:nvPr/>
        </p:nvSpPr>
        <p:spPr>
          <a:xfrm>
            <a:off x="2357205" y="4561826"/>
            <a:ext cx="83614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chemeClr val="tx1">
                    <a:lumMod val="75000"/>
                    <a:lumOff val="25000"/>
                  </a:schemeClr>
                </a:solidFill>
                <a:latin typeface="Century Gothic"/>
                <a:cs typeface="Calibri"/>
              </a:rPr>
              <a:t>Determine </a:t>
            </a:r>
            <a:r>
              <a:rPr lang="de-DE" sz="2400" dirty="0">
                <a:solidFill>
                  <a:schemeClr val="tx1">
                    <a:lumMod val="75000"/>
                    <a:lumOff val="25000"/>
                  </a:schemeClr>
                </a:solidFill>
                <a:latin typeface="Century Gothic"/>
                <a:cs typeface="Calibri"/>
              </a:rPr>
              <a:t>if reflectance in a given pixel is caused by a diatom</a:t>
            </a:r>
          </a:p>
        </p:txBody>
      </p:sp>
      <p:sp>
        <p:nvSpPr>
          <p:cNvPr id="50" name="Textfeld 49">
            <a:extLst>
              <a:ext uri="{FF2B5EF4-FFF2-40B4-BE49-F238E27FC236}">
                <a16:creationId xmlns:a16="http://schemas.microsoft.com/office/drawing/2014/main" id="{E5649967-485A-4CEE-05F0-EA5CC7A2FC4D}"/>
              </a:ext>
            </a:extLst>
          </p:cNvPr>
          <p:cNvSpPr txBox="1"/>
          <p:nvPr/>
        </p:nvSpPr>
        <p:spPr>
          <a:xfrm>
            <a:off x="2399540" y="3199446"/>
            <a:ext cx="95342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err="1">
                <a:solidFill>
                  <a:schemeClr val="tx1">
                    <a:lumMod val="75000"/>
                    <a:lumOff val="25000"/>
                  </a:schemeClr>
                </a:solidFill>
                <a:latin typeface="Century Gothic"/>
                <a:cs typeface="Calibri"/>
              </a:rPr>
              <a:t>Validate</a:t>
            </a:r>
            <a:r>
              <a:rPr lang="de-DE" sz="2400" b="1">
                <a:solidFill>
                  <a:schemeClr val="tx1">
                    <a:lumMod val="75000"/>
                    <a:lumOff val="25000"/>
                  </a:schemeClr>
                </a:solidFill>
                <a:latin typeface="Century Gothic"/>
                <a:cs typeface="Calibri"/>
              </a:rPr>
              <a:t> </a:t>
            </a:r>
            <a:r>
              <a:rPr lang="en-US" sz="2400" dirty="0">
                <a:solidFill>
                  <a:schemeClr val="tx1">
                    <a:lumMod val="75000"/>
                    <a:lumOff val="25000"/>
                  </a:schemeClr>
                </a:solidFill>
                <a:latin typeface="Century Gothic"/>
                <a:cs typeface="Calibri"/>
              </a:rPr>
              <a:t>remotely-</a:t>
            </a:r>
            <a:r>
              <a:rPr lang="de-DE" sz="2400" err="1">
                <a:solidFill>
                  <a:schemeClr val="tx1">
                    <a:lumMod val="75000"/>
                    <a:lumOff val="25000"/>
                  </a:schemeClr>
                </a:solidFill>
                <a:latin typeface="Century Gothic"/>
                <a:cs typeface="Calibri"/>
              </a:rPr>
              <a:t>sensed</a:t>
            </a:r>
            <a:r>
              <a:rPr lang="de-DE" sz="2400">
                <a:solidFill>
                  <a:schemeClr val="tx1">
                    <a:lumMod val="75000"/>
                    <a:lumOff val="25000"/>
                  </a:schemeClr>
                </a:solidFill>
                <a:latin typeface="Century Gothic"/>
                <a:cs typeface="Calibri"/>
              </a:rPr>
              <a:t> </a:t>
            </a:r>
            <a:r>
              <a:rPr lang="de-DE" sz="2400" err="1">
                <a:solidFill>
                  <a:schemeClr val="tx1">
                    <a:lumMod val="75000"/>
                    <a:lumOff val="25000"/>
                  </a:schemeClr>
                </a:solidFill>
                <a:latin typeface="Century Gothic"/>
                <a:cs typeface="Calibri"/>
              </a:rPr>
              <a:t>bloom</a:t>
            </a:r>
            <a:r>
              <a:rPr lang="de-DE" sz="2400">
                <a:solidFill>
                  <a:schemeClr val="tx1">
                    <a:lumMod val="75000"/>
                    <a:lumOff val="25000"/>
                  </a:schemeClr>
                </a:solidFill>
                <a:latin typeface="Century Gothic"/>
                <a:cs typeface="Calibri"/>
              </a:rPr>
              <a:t> </a:t>
            </a:r>
            <a:r>
              <a:rPr lang="de-DE" sz="2400" err="1">
                <a:solidFill>
                  <a:schemeClr val="tx1">
                    <a:lumMod val="75000"/>
                    <a:lumOff val="25000"/>
                  </a:schemeClr>
                </a:solidFill>
                <a:latin typeface="Century Gothic"/>
                <a:cs typeface="Calibri"/>
              </a:rPr>
              <a:t>data</a:t>
            </a:r>
            <a:r>
              <a:rPr lang="de-DE" sz="2400">
                <a:solidFill>
                  <a:schemeClr val="tx1">
                    <a:lumMod val="75000"/>
                    <a:lumOff val="25000"/>
                  </a:schemeClr>
                </a:solidFill>
                <a:latin typeface="Century Gothic"/>
                <a:cs typeface="Calibri"/>
              </a:rPr>
              <a:t> </a:t>
            </a:r>
            <a:r>
              <a:rPr lang="de-DE" sz="2400" err="1">
                <a:solidFill>
                  <a:schemeClr val="tx1">
                    <a:lumMod val="75000"/>
                    <a:lumOff val="25000"/>
                  </a:schemeClr>
                </a:solidFill>
                <a:latin typeface="Century Gothic"/>
                <a:cs typeface="Calibri"/>
              </a:rPr>
              <a:t>with</a:t>
            </a:r>
            <a:r>
              <a:rPr lang="de-DE" sz="2400">
                <a:solidFill>
                  <a:schemeClr val="tx1">
                    <a:lumMod val="75000"/>
                    <a:lumOff val="25000"/>
                  </a:schemeClr>
                </a:solidFill>
                <a:latin typeface="Century Gothic"/>
                <a:cs typeface="Calibri"/>
              </a:rPr>
              <a:t> </a:t>
            </a:r>
            <a:r>
              <a:rPr lang="de-DE" sz="2400" i="1">
                <a:solidFill>
                  <a:schemeClr val="tx1">
                    <a:lumMod val="75000"/>
                    <a:lumOff val="25000"/>
                  </a:schemeClr>
                </a:solidFill>
                <a:latin typeface="Century Gothic"/>
                <a:cs typeface="Calibri"/>
              </a:rPr>
              <a:t>in-situ</a:t>
            </a:r>
            <a:r>
              <a:rPr lang="de-DE" sz="2400">
                <a:solidFill>
                  <a:schemeClr val="tx1">
                    <a:lumMod val="75000"/>
                    <a:lumOff val="25000"/>
                  </a:schemeClr>
                </a:solidFill>
                <a:latin typeface="Century Gothic"/>
                <a:cs typeface="Calibri"/>
              </a:rPr>
              <a:t> </a:t>
            </a:r>
            <a:r>
              <a:rPr lang="de-DE" sz="2400" err="1">
                <a:solidFill>
                  <a:schemeClr val="tx1">
                    <a:lumMod val="75000"/>
                    <a:lumOff val="25000"/>
                  </a:schemeClr>
                </a:solidFill>
                <a:latin typeface="Century Gothic"/>
                <a:cs typeface="Calibri"/>
              </a:rPr>
              <a:t>data</a:t>
            </a:r>
            <a:endParaRPr lang="de-DE">
              <a:solidFill>
                <a:schemeClr val="tx1">
                  <a:lumMod val="75000"/>
                  <a:lumOff val="25000"/>
                </a:schemeClr>
              </a:solidFill>
              <a:cs typeface="Calibri"/>
            </a:endParaRPr>
          </a:p>
        </p:txBody>
      </p:sp>
      <p:pic>
        <p:nvPicPr>
          <p:cNvPr id="7" name="Grafik 7" descr="Segelboot Silhouette">
            <a:extLst>
              <a:ext uri="{FF2B5EF4-FFF2-40B4-BE49-F238E27FC236}">
                <a16:creationId xmlns:a16="http://schemas.microsoft.com/office/drawing/2014/main" id="{78CEC3DE-C0D1-CD6E-DD33-52940AED2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493" y="2804531"/>
            <a:ext cx="1248936" cy="1248936"/>
          </a:xfrm>
          <a:prstGeom prst="rect">
            <a:avLst/>
          </a:prstGeom>
        </p:spPr>
      </p:pic>
      <p:pic>
        <p:nvPicPr>
          <p:cNvPr id="10" name="Grafik 10" descr="Toter Fisch Skelett mit einfarbiger Füllung">
            <a:extLst>
              <a:ext uri="{FF2B5EF4-FFF2-40B4-BE49-F238E27FC236}">
                <a16:creationId xmlns:a16="http://schemas.microsoft.com/office/drawing/2014/main" id="{648D92A1-9B5C-A94D-57D3-9BCA59155D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339" y="4519030"/>
            <a:ext cx="914400" cy="914400"/>
          </a:xfrm>
          <a:prstGeom prst="rect">
            <a:avLst/>
          </a:prstGeom>
        </p:spPr>
      </p:pic>
      <p:pic>
        <p:nvPicPr>
          <p:cNvPr id="12" name="Grafik 12" descr="Petrischale mit einfarbiger Füllung">
            <a:extLst>
              <a:ext uri="{FF2B5EF4-FFF2-40B4-BE49-F238E27FC236}">
                <a16:creationId xmlns:a16="http://schemas.microsoft.com/office/drawing/2014/main" id="{1E343A45-E5EC-938A-1FA5-091298B0B0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6508" y="1524452"/>
            <a:ext cx="914400" cy="914400"/>
          </a:xfrm>
          <a:prstGeom prst="rect">
            <a:avLst/>
          </a:prstGeom>
        </p:spPr>
      </p:pic>
    </p:spTree>
    <p:extLst>
      <p:ext uri="{BB962C8B-B14F-4D97-AF65-F5344CB8AC3E}">
        <p14:creationId xmlns:p14="http://schemas.microsoft.com/office/powerpoint/2010/main" val="348096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5229" y="-58442"/>
            <a:ext cx="7854582"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4DAEB3"/>
                </a:solidFill>
                <a:latin typeface="Century Gothic"/>
              </a:rPr>
              <a:t>  SATELLITES</a:t>
            </a:r>
          </a:p>
        </p:txBody>
      </p:sp>
      <p:pic>
        <p:nvPicPr>
          <p:cNvPr id="2" name="Picture 1">
            <a:extLst>
              <a:ext uri="{FF2B5EF4-FFF2-40B4-BE49-F238E27FC236}">
                <a16:creationId xmlns:a16="http://schemas.microsoft.com/office/drawing/2014/main" id="{19D884CD-3FEF-1296-9B45-A57FDFB040EB}"/>
              </a:ext>
            </a:extLst>
          </p:cNvPr>
          <p:cNvPicPr>
            <a:picLocks noChangeAspect="1"/>
          </p:cNvPicPr>
          <p:nvPr/>
        </p:nvPicPr>
        <p:blipFill>
          <a:blip r:embed="rId3"/>
          <a:stretch>
            <a:fillRect/>
          </a:stretch>
        </p:blipFill>
        <p:spPr>
          <a:xfrm rot="240000">
            <a:off x="2395163" y="1271626"/>
            <a:ext cx="3676631" cy="1911156"/>
          </a:xfrm>
          <a:prstGeom prst="rect">
            <a:avLst/>
          </a:prstGeom>
        </p:spPr>
      </p:pic>
      <p:sp>
        <p:nvSpPr>
          <p:cNvPr id="3" name="TextBox 2">
            <a:extLst>
              <a:ext uri="{FF2B5EF4-FFF2-40B4-BE49-F238E27FC236}">
                <a16:creationId xmlns:a16="http://schemas.microsoft.com/office/drawing/2014/main" id="{AD0CEA9D-D405-292F-6B0A-34103125CF0D}"/>
              </a:ext>
            </a:extLst>
          </p:cNvPr>
          <p:cNvSpPr txBox="1"/>
          <p:nvPr/>
        </p:nvSpPr>
        <p:spPr>
          <a:xfrm>
            <a:off x="5860586" y="2445978"/>
            <a:ext cx="5741581"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500" b="1" dirty="0">
                <a:solidFill>
                  <a:schemeClr val="tx1">
                    <a:lumMod val="75000"/>
                    <a:lumOff val="25000"/>
                  </a:schemeClr>
                </a:solidFill>
                <a:latin typeface="Century Gothic"/>
                <a:cs typeface="Calibri"/>
              </a:rPr>
              <a:t>Aqua Moderate Resolution Imaging Spectroradiometer</a:t>
            </a:r>
            <a:r>
              <a:rPr lang="en-US" sz="2500" b="1" dirty="0">
                <a:latin typeface="Century Gothic"/>
                <a:cs typeface="Calibri"/>
              </a:rPr>
              <a:t> </a:t>
            </a:r>
            <a:r>
              <a:rPr lang="en-US" sz="2500" b="1" dirty="0">
                <a:solidFill>
                  <a:srgbClr val="4DAEB3"/>
                </a:solidFill>
                <a:latin typeface="Century Gothic"/>
                <a:cs typeface="Calibri"/>
              </a:rPr>
              <a:t>(MODIS) </a:t>
            </a:r>
            <a:endParaRPr lang="en-US" sz="2500" dirty="0">
              <a:solidFill>
                <a:srgbClr val="4DAEB3"/>
              </a:solidFill>
              <a:cs typeface="Calibri"/>
            </a:endParaRPr>
          </a:p>
        </p:txBody>
      </p:sp>
      <p:pic>
        <p:nvPicPr>
          <p:cNvPr id="9" name="Picture 8">
            <a:extLst>
              <a:ext uri="{FF2B5EF4-FFF2-40B4-BE49-F238E27FC236}">
                <a16:creationId xmlns:a16="http://schemas.microsoft.com/office/drawing/2014/main" id="{07363D76-DA2F-F056-6289-F83FFDC6E265}"/>
              </a:ext>
            </a:extLst>
          </p:cNvPr>
          <p:cNvPicPr>
            <a:picLocks noChangeAspect="1"/>
          </p:cNvPicPr>
          <p:nvPr/>
        </p:nvPicPr>
        <p:blipFill>
          <a:blip r:embed="rId4"/>
          <a:stretch>
            <a:fillRect/>
          </a:stretch>
        </p:blipFill>
        <p:spPr>
          <a:xfrm>
            <a:off x="6029842" y="3834030"/>
            <a:ext cx="4792920" cy="2799316"/>
          </a:xfrm>
          <a:prstGeom prst="rect">
            <a:avLst/>
          </a:prstGeom>
        </p:spPr>
      </p:pic>
      <p:sp>
        <p:nvSpPr>
          <p:cNvPr id="11" name="TextBox 4">
            <a:extLst>
              <a:ext uri="{FF2B5EF4-FFF2-40B4-BE49-F238E27FC236}">
                <a16:creationId xmlns:a16="http://schemas.microsoft.com/office/drawing/2014/main" id="{22EEC995-578E-13D4-F5D7-83ECC8D7F46B}"/>
              </a:ext>
            </a:extLst>
          </p:cNvPr>
          <p:cNvSpPr txBox="1"/>
          <p:nvPr/>
        </p:nvSpPr>
        <p:spPr>
          <a:xfrm>
            <a:off x="783909" y="3715059"/>
            <a:ext cx="5351721" cy="11387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chemeClr val="tx1">
                    <a:lumMod val="75000"/>
                    <a:lumOff val="25000"/>
                  </a:schemeClr>
                </a:solidFill>
                <a:latin typeface="Century Gothic"/>
                <a:cs typeface="Calibri"/>
              </a:rPr>
              <a:t>Sentinel-3 Ocean and</a:t>
            </a:r>
            <a:r>
              <a:rPr lang="en-US" sz="2500" b="1" dirty="0">
                <a:solidFill>
                  <a:schemeClr val="tx1">
                    <a:lumMod val="75000"/>
                    <a:lumOff val="25000"/>
                  </a:schemeClr>
                </a:solidFill>
                <a:latin typeface="Century Gothic"/>
                <a:ea typeface="+mn-lt"/>
                <a:cs typeface="+mn-lt"/>
              </a:rPr>
              <a:t> Land Color Instrument</a:t>
            </a:r>
            <a:r>
              <a:rPr lang="en-US" sz="2500" b="1" dirty="0">
                <a:latin typeface="Century Gothic"/>
                <a:ea typeface="+mn-lt"/>
                <a:cs typeface="+mn-lt"/>
              </a:rPr>
              <a:t> </a:t>
            </a:r>
            <a:r>
              <a:rPr lang="en-US" sz="2500" b="1" dirty="0">
                <a:solidFill>
                  <a:srgbClr val="4DAEB3"/>
                </a:solidFill>
                <a:latin typeface="Century Gothic"/>
                <a:ea typeface="+mn-lt"/>
                <a:cs typeface="+mn-lt"/>
              </a:rPr>
              <a:t>(OLCI)</a:t>
            </a:r>
            <a:r>
              <a:rPr lang="en-US" sz="2500" dirty="0">
                <a:solidFill>
                  <a:srgbClr val="4DAEB3"/>
                </a:solidFill>
                <a:ea typeface="+mn-lt"/>
                <a:cs typeface="+mn-lt"/>
              </a:rPr>
              <a:t> </a:t>
            </a:r>
            <a:br>
              <a:rPr lang="en-US" dirty="0"/>
            </a:br>
            <a:endParaRPr lang="en-US" dirty="0">
              <a:cs typeface="Calibri"/>
            </a:endParaRPr>
          </a:p>
        </p:txBody>
      </p:sp>
      <p:sp>
        <p:nvSpPr>
          <p:cNvPr id="13" name="TextBox 5">
            <a:extLst>
              <a:ext uri="{FF2B5EF4-FFF2-40B4-BE49-F238E27FC236}">
                <a16:creationId xmlns:a16="http://schemas.microsoft.com/office/drawing/2014/main" id="{3D1A91B0-E4D1-03EC-0ACD-5E01F6FEBFBC}"/>
              </a:ext>
            </a:extLst>
          </p:cNvPr>
          <p:cNvSpPr txBox="1"/>
          <p:nvPr/>
        </p:nvSpPr>
        <p:spPr>
          <a:xfrm>
            <a:off x="1247336" y="3157493"/>
            <a:ext cx="1692729"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chemeClr val="tx1">
                    <a:lumMod val="75000"/>
                    <a:lumOff val="25000"/>
                  </a:schemeClr>
                </a:solidFill>
                <a:latin typeface="Century Gothic"/>
                <a:cs typeface="Calibri"/>
              </a:rPr>
              <a:t>Image Credit: NASA</a:t>
            </a:r>
          </a:p>
        </p:txBody>
      </p:sp>
      <p:sp>
        <p:nvSpPr>
          <p:cNvPr id="14" name="TextBox 6">
            <a:extLst>
              <a:ext uri="{FF2B5EF4-FFF2-40B4-BE49-F238E27FC236}">
                <a16:creationId xmlns:a16="http://schemas.microsoft.com/office/drawing/2014/main" id="{64984E24-255D-3611-8281-382D457DD29A}"/>
              </a:ext>
            </a:extLst>
          </p:cNvPr>
          <p:cNvSpPr txBox="1"/>
          <p:nvPr/>
        </p:nvSpPr>
        <p:spPr>
          <a:xfrm>
            <a:off x="8733959" y="5544353"/>
            <a:ext cx="435934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a:cs typeface="Calibri"/>
              </a:rPr>
              <a:t>Image Credit: European Space Agency </a:t>
            </a:r>
            <a:endParaRPr lang="en-US" sz="900" dirty="0">
              <a:solidFill>
                <a:schemeClr val="tx1">
                  <a:lumMod val="75000"/>
                  <a:lumOff val="25000"/>
                </a:schemeClr>
              </a:solidFill>
              <a:cs typeface="Calibri"/>
            </a:endParaRPr>
          </a:p>
        </p:txBody>
      </p:sp>
    </p:spTree>
    <p:extLst>
      <p:ext uri="{BB962C8B-B14F-4D97-AF65-F5344CB8AC3E}">
        <p14:creationId xmlns:p14="http://schemas.microsoft.com/office/powerpoint/2010/main" val="2918610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77271" y="-73658"/>
            <a:ext cx="4806582"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4DAEB3"/>
                </a:solidFill>
                <a:latin typeface="Century Gothic"/>
              </a:rPr>
              <a:t>IN-SITU DATA</a:t>
            </a:r>
          </a:p>
        </p:txBody>
      </p:sp>
      <p:sp>
        <p:nvSpPr>
          <p:cNvPr id="5" name="Rectangle: Rounded Corners 4">
            <a:extLst>
              <a:ext uri="{FF2B5EF4-FFF2-40B4-BE49-F238E27FC236}">
                <a16:creationId xmlns:a16="http://schemas.microsoft.com/office/drawing/2014/main" id="{B75103AB-931A-64BC-6EFC-B82A9E9F3C99}"/>
              </a:ext>
            </a:extLst>
          </p:cNvPr>
          <p:cNvSpPr/>
          <p:nvPr/>
        </p:nvSpPr>
        <p:spPr>
          <a:xfrm>
            <a:off x="682845" y="1424171"/>
            <a:ext cx="5144975" cy="3939952"/>
          </a:xfrm>
          <a:prstGeom prst="roundRect">
            <a:avLst/>
          </a:prstGeom>
          <a:solidFill>
            <a:schemeClr val="accent3">
              <a:lumMod val="20000"/>
              <a:lumOff val="8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cs typeface="Calibri"/>
            </a:endParaRPr>
          </a:p>
        </p:txBody>
      </p:sp>
      <p:sp>
        <p:nvSpPr>
          <p:cNvPr id="6" name="TextBox 2">
            <a:extLst>
              <a:ext uri="{FF2B5EF4-FFF2-40B4-BE49-F238E27FC236}">
                <a16:creationId xmlns:a16="http://schemas.microsoft.com/office/drawing/2014/main" id="{02629CD9-1757-74AF-420E-5CDC8043AC6A}"/>
              </a:ext>
            </a:extLst>
          </p:cNvPr>
          <p:cNvSpPr txBox="1"/>
          <p:nvPr/>
        </p:nvSpPr>
        <p:spPr>
          <a:xfrm>
            <a:off x="886046" y="1713022"/>
            <a:ext cx="4737394"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tx1">
                    <a:lumMod val="75000"/>
                    <a:lumOff val="25000"/>
                  </a:schemeClr>
                </a:solidFill>
                <a:latin typeface="Century Gothic"/>
                <a:cs typeface="Calibri"/>
              </a:rPr>
              <a:t>Woods Hole Oceanographic ——— Institution (WHOI) ———</a:t>
            </a:r>
            <a:endParaRPr lang="en-US" b="1" dirty="0">
              <a:solidFill>
                <a:schemeClr val="tx1">
                  <a:lumMod val="75000"/>
                  <a:lumOff val="25000"/>
                </a:schemeClr>
              </a:solidFill>
              <a:latin typeface="Century Gothic"/>
              <a:cs typeface="Calibri" panose="020F0502020204030204"/>
            </a:endParaRPr>
          </a:p>
          <a:p>
            <a:pPr algn="ctr"/>
            <a:endParaRPr lang="en-US" sz="2400" b="1" i="1" dirty="0">
              <a:solidFill>
                <a:srgbClr val="4DAEB3"/>
              </a:solidFill>
              <a:latin typeface="Century Gothic"/>
              <a:cs typeface="Calibri"/>
            </a:endParaRPr>
          </a:p>
          <a:p>
            <a:pPr algn="ctr"/>
            <a:r>
              <a:rPr lang="en-US" sz="2400" b="1" i="1" dirty="0">
                <a:solidFill>
                  <a:srgbClr val="4DAEB3"/>
                </a:solidFill>
                <a:latin typeface="Century Gothic"/>
                <a:cs typeface="Calibri"/>
              </a:rPr>
              <a:t>Imaging FlowCytobot (IFCB) Dashboard</a:t>
            </a:r>
            <a:endParaRPr lang="en-US" b="1" i="1" dirty="0">
              <a:solidFill>
                <a:srgbClr val="236F99"/>
              </a:solidFill>
              <a:cs typeface="Calibri" panose="020F0502020204030204"/>
            </a:endParaRPr>
          </a:p>
        </p:txBody>
      </p:sp>
      <p:sp>
        <p:nvSpPr>
          <p:cNvPr id="7" name="TextBox 3">
            <a:extLst>
              <a:ext uri="{FF2B5EF4-FFF2-40B4-BE49-F238E27FC236}">
                <a16:creationId xmlns:a16="http://schemas.microsoft.com/office/drawing/2014/main" id="{4A4DFABD-79DB-854C-0F5F-9CFB805154DD}"/>
              </a:ext>
            </a:extLst>
          </p:cNvPr>
          <p:cNvSpPr txBox="1"/>
          <p:nvPr/>
        </p:nvSpPr>
        <p:spPr>
          <a:xfrm>
            <a:off x="679303" y="3675009"/>
            <a:ext cx="5292649" cy="13696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Webdings,Sans-Serif"/>
              <a:buChar char="4"/>
            </a:pPr>
            <a:r>
              <a:rPr lang="en-US" sz="2000" i="1" dirty="0">
                <a:solidFill>
                  <a:schemeClr val="tx1">
                    <a:lumMod val="75000"/>
                    <a:lumOff val="25000"/>
                  </a:schemeClr>
                </a:solidFill>
                <a:latin typeface="Century Gothic"/>
                <a:cs typeface="Calibri"/>
              </a:rPr>
              <a:t>Pseudo-nitzschia </a:t>
            </a:r>
            <a:r>
              <a:rPr lang="en-US" sz="2000" b="1" i="1" dirty="0">
                <a:solidFill>
                  <a:srgbClr val="236F99"/>
                </a:solidFill>
                <a:latin typeface="Century Gothic"/>
                <a:cs typeface="Calibri"/>
              </a:rPr>
              <a:t>concentrations </a:t>
            </a:r>
            <a:r>
              <a:rPr lang="en-US" sz="2000" i="1" dirty="0">
                <a:solidFill>
                  <a:schemeClr val="tx1">
                    <a:lumMod val="75000"/>
                    <a:lumOff val="25000"/>
                  </a:schemeClr>
                </a:solidFill>
                <a:latin typeface="Century Gothic"/>
                <a:cs typeface="Calibri"/>
              </a:rPr>
              <a:t>(images / mL analyzed) &amp; </a:t>
            </a:r>
            <a:r>
              <a:rPr lang="en-US" sz="2000" b="1" i="1" dirty="0">
                <a:solidFill>
                  <a:srgbClr val="236F99"/>
                </a:solidFill>
                <a:latin typeface="Century Gothic"/>
                <a:cs typeface="Calibri"/>
              </a:rPr>
              <a:t>locations </a:t>
            </a:r>
            <a:r>
              <a:rPr lang="en-US" sz="2000" i="1" dirty="0">
                <a:solidFill>
                  <a:schemeClr val="tx1">
                    <a:lumMod val="75000"/>
                    <a:lumOff val="25000"/>
                  </a:schemeClr>
                </a:solidFill>
                <a:latin typeface="Century Gothic"/>
                <a:cs typeface="Calibri"/>
              </a:rPr>
              <a:t>(latitude, longitude)</a:t>
            </a:r>
          </a:p>
          <a:p>
            <a:pPr algn="ctr">
              <a:spcAft>
                <a:spcPts val="600"/>
              </a:spcAft>
            </a:pPr>
            <a:endParaRPr lang="en-US" i="1" dirty="0">
              <a:latin typeface="Century Gothic"/>
              <a:cs typeface="Calibri"/>
            </a:endParaRPr>
          </a:p>
        </p:txBody>
      </p:sp>
      <p:pic>
        <p:nvPicPr>
          <p:cNvPr id="2" name="Picture 2" descr="Map&#10;&#10;Description automatically generated">
            <a:extLst>
              <a:ext uri="{FF2B5EF4-FFF2-40B4-BE49-F238E27FC236}">
                <a16:creationId xmlns:a16="http://schemas.microsoft.com/office/drawing/2014/main" id="{3E34A423-6582-F5AA-4718-F4D7CE339411}"/>
              </a:ext>
            </a:extLst>
          </p:cNvPr>
          <p:cNvPicPr>
            <a:picLocks noChangeAspect="1"/>
          </p:cNvPicPr>
          <p:nvPr/>
        </p:nvPicPr>
        <p:blipFill rotWithShape="1">
          <a:blip r:embed="rId3"/>
          <a:srcRect t="-64" r="41262" b="4126"/>
          <a:stretch/>
        </p:blipFill>
        <p:spPr>
          <a:xfrm>
            <a:off x="6192983" y="715104"/>
            <a:ext cx="5029203" cy="5475012"/>
          </a:xfrm>
          <a:prstGeom prst="rect">
            <a:avLst/>
          </a:prstGeom>
        </p:spPr>
      </p:pic>
      <p:sp>
        <p:nvSpPr>
          <p:cNvPr id="9" name="TextBox 8">
            <a:extLst>
              <a:ext uri="{FF2B5EF4-FFF2-40B4-BE49-F238E27FC236}">
                <a16:creationId xmlns:a16="http://schemas.microsoft.com/office/drawing/2014/main" id="{D69CC276-800B-788D-4131-2E7273F22A6A}"/>
              </a:ext>
            </a:extLst>
          </p:cNvPr>
          <p:cNvSpPr txBox="1"/>
          <p:nvPr/>
        </p:nvSpPr>
        <p:spPr>
          <a:xfrm>
            <a:off x="8662555" y="1223817"/>
            <a:ext cx="1510145" cy="40011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solidFill>
                  <a:schemeClr val="tx1">
                    <a:lumMod val="75000"/>
                    <a:lumOff val="25000"/>
                  </a:schemeClr>
                </a:solidFill>
                <a:latin typeface="Century Gothic"/>
                <a:cs typeface="Calibri"/>
              </a:rPr>
              <a:t>Harpswell</a:t>
            </a:r>
            <a:endParaRPr lang="en-US" sz="2000" b="1" dirty="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7B1D50A3-00BF-6F74-AD13-A1CDE7CC5820}"/>
              </a:ext>
            </a:extLst>
          </p:cNvPr>
          <p:cNvSpPr txBox="1"/>
          <p:nvPr/>
        </p:nvSpPr>
        <p:spPr>
          <a:xfrm>
            <a:off x="8617528" y="5616862"/>
            <a:ext cx="2452255" cy="40011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cs typeface="Calibri"/>
              </a:rPr>
              <a:t>Martha's Vineyard</a:t>
            </a:r>
            <a:endParaRPr lang="en-US" sz="2000" b="1" dirty="0">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745A0AE8-8A30-2358-46DA-75689DD16FBE}"/>
              </a:ext>
            </a:extLst>
          </p:cNvPr>
          <p:cNvSpPr txBox="1"/>
          <p:nvPr/>
        </p:nvSpPr>
        <p:spPr>
          <a:xfrm>
            <a:off x="6178550" y="6173850"/>
            <a:ext cx="502920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solidFill>
                  <a:schemeClr val="bg1">
                    <a:lumMod val="50000"/>
                  </a:schemeClr>
                </a:solidFill>
                <a:latin typeface="Century Gothic"/>
                <a:ea typeface="+mn-lt"/>
                <a:cs typeface="+mn-lt"/>
              </a:rPr>
              <a:t>Basemap: Esri, HERE, Garmin, FAO, NOAA, USGS, OpenStreetMap contributors, and the GIS User Community</a:t>
            </a:r>
            <a:endParaRPr lang="en-US" sz="700" dirty="0">
              <a:solidFill>
                <a:schemeClr val="bg1">
                  <a:lumMod val="50000"/>
                </a:schemeClr>
              </a:solidFill>
              <a:latin typeface="Century Gothic"/>
            </a:endParaRPr>
          </a:p>
        </p:txBody>
      </p:sp>
    </p:spTree>
    <p:extLst>
      <p:ext uri="{BB962C8B-B14F-4D97-AF65-F5344CB8AC3E}">
        <p14:creationId xmlns:p14="http://schemas.microsoft.com/office/powerpoint/2010/main" val="4005711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B96B83-8FE2-8B6B-64C3-DE4B1CC9ED23}"/>
              </a:ext>
            </a:extLst>
          </p:cNvPr>
          <p:cNvSpPr txBox="1">
            <a:spLocks/>
          </p:cNvSpPr>
          <p:nvPr/>
        </p:nvSpPr>
        <p:spPr>
          <a:xfrm>
            <a:off x="266700" y="217365"/>
            <a:ext cx="11509509" cy="79291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METHODOLOGY</a:t>
            </a:r>
            <a:endParaRPr lang="en-US" sz="4000" dirty="0">
              <a:cs typeface="Calibri Light" panose="020F0302020204030204"/>
            </a:endParaRPr>
          </a:p>
        </p:txBody>
      </p:sp>
      <p:grpSp>
        <p:nvGrpSpPr>
          <p:cNvPr id="2" name="Group 1">
            <a:extLst>
              <a:ext uri="{FF2B5EF4-FFF2-40B4-BE49-F238E27FC236}">
                <a16:creationId xmlns:a16="http://schemas.microsoft.com/office/drawing/2014/main" id="{175AD08E-100C-3359-E1F0-05D48022CA80}"/>
              </a:ext>
            </a:extLst>
          </p:cNvPr>
          <p:cNvGrpSpPr/>
          <p:nvPr/>
        </p:nvGrpSpPr>
        <p:grpSpPr>
          <a:xfrm>
            <a:off x="-417833" y="871086"/>
            <a:ext cx="12296851" cy="1684914"/>
            <a:chOff x="494731" y="1340986"/>
            <a:chExt cx="10725625" cy="1645583"/>
          </a:xfrm>
        </p:grpSpPr>
        <p:sp>
          <p:nvSpPr>
            <p:cNvPr id="36" name="TextBox 2">
              <a:extLst>
                <a:ext uri="{FF2B5EF4-FFF2-40B4-BE49-F238E27FC236}">
                  <a16:creationId xmlns:a16="http://schemas.microsoft.com/office/drawing/2014/main" id="{BA672CC1-C75F-55E7-EACE-31B818ACA7E1}"/>
                </a:ext>
              </a:extLst>
            </p:cNvPr>
            <p:cNvSpPr txBox="1"/>
            <p:nvPr/>
          </p:nvSpPr>
          <p:spPr>
            <a:xfrm>
              <a:off x="494731" y="1519167"/>
              <a:ext cx="4309375" cy="39077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1" dirty="0">
                  <a:solidFill>
                    <a:schemeClr val="accent1">
                      <a:lumMod val="50000"/>
                    </a:schemeClr>
                  </a:solidFill>
                  <a:latin typeface="Century Gothic"/>
                  <a:cs typeface="Calibri"/>
                </a:rPr>
                <a:t>Data Acquisition</a:t>
              </a:r>
              <a:endParaRPr lang="en-US" sz="2000" b="1" i="1" dirty="0">
                <a:solidFill>
                  <a:schemeClr val="accent1">
                    <a:lumMod val="50000"/>
                  </a:schemeClr>
                </a:solidFill>
                <a:cs typeface="Calibri"/>
              </a:endParaRPr>
            </a:p>
          </p:txBody>
        </p:sp>
        <p:sp>
          <p:nvSpPr>
            <p:cNvPr id="38" name="TextBox 3">
              <a:extLst>
                <a:ext uri="{FF2B5EF4-FFF2-40B4-BE49-F238E27FC236}">
                  <a16:creationId xmlns:a16="http://schemas.microsoft.com/office/drawing/2014/main" id="{B9CB61C5-034E-F71A-BAEC-237DF1D82435}"/>
                </a:ext>
              </a:extLst>
            </p:cNvPr>
            <p:cNvSpPr txBox="1"/>
            <p:nvPr/>
          </p:nvSpPr>
          <p:spPr>
            <a:xfrm>
              <a:off x="5432281" y="2238848"/>
              <a:ext cx="2250559" cy="74772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cs typeface="Calibri"/>
                </a:rPr>
                <a:t>Data Processing</a:t>
              </a:r>
              <a:endParaRPr lang="en-US" dirty="0">
                <a:solidFill>
                  <a:schemeClr val="tx1">
                    <a:lumMod val="75000"/>
                    <a:lumOff val="25000"/>
                  </a:schemeClr>
                </a:solidFill>
              </a:endParaRPr>
            </a:p>
          </p:txBody>
        </p:sp>
        <p:sp>
          <p:nvSpPr>
            <p:cNvPr id="40" name="TextBox 4">
              <a:extLst>
                <a:ext uri="{FF2B5EF4-FFF2-40B4-BE49-F238E27FC236}">
                  <a16:creationId xmlns:a16="http://schemas.microsoft.com/office/drawing/2014/main" id="{EAEB96DA-7E6C-37CF-7667-3EB796D3F1BE}"/>
                </a:ext>
              </a:extLst>
            </p:cNvPr>
            <p:cNvSpPr txBox="1"/>
            <p:nvPr/>
          </p:nvSpPr>
          <p:spPr>
            <a:xfrm>
              <a:off x="9300587" y="1340986"/>
              <a:ext cx="1919769" cy="7477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cs typeface="Calibri"/>
                </a:rPr>
                <a:t>Data Analysis</a:t>
              </a:r>
              <a:endParaRPr lang="en-US" dirty="0">
                <a:solidFill>
                  <a:schemeClr val="tx1">
                    <a:lumMod val="75000"/>
                    <a:lumOff val="25000"/>
                  </a:schemeClr>
                </a:solidFill>
              </a:endParaRPr>
            </a:p>
          </p:txBody>
        </p:sp>
        <p:cxnSp>
          <p:nvCxnSpPr>
            <p:cNvPr id="41" name="Connector: Elbow 40">
              <a:extLst>
                <a:ext uri="{FF2B5EF4-FFF2-40B4-BE49-F238E27FC236}">
                  <a16:creationId xmlns:a16="http://schemas.microsoft.com/office/drawing/2014/main" id="{B6E01486-00C3-FCEC-4114-0CA2DFF8181D}"/>
                </a:ext>
              </a:extLst>
            </p:cNvPr>
            <p:cNvCxnSpPr/>
            <p:nvPr/>
          </p:nvCxnSpPr>
          <p:spPr>
            <a:xfrm>
              <a:off x="3689215" y="1715851"/>
              <a:ext cx="1800446" cy="902587"/>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42" name="Connector: Elbow 41">
              <a:extLst>
                <a:ext uri="{FF2B5EF4-FFF2-40B4-BE49-F238E27FC236}">
                  <a16:creationId xmlns:a16="http://schemas.microsoft.com/office/drawing/2014/main" id="{2BB3EE3C-FC98-D06B-B659-41089D615965}"/>
                </a:ext>
              </a:extLst>
            </p:cNvPr>
            <p:cNvCxnSpPr>
              <a:cxnSpLocks/>
            </p:cNvCxnSpPr>
            <p:nvPr/>
          </p:nvCxnSpPr>
          <p:spPr>
            <a:xfrm flipV="1">
              <a:off x="7601094" y="1712311"/>
              <a:ext cx="1812257" cy="904949"/>
            </a:xfrm>
            <a:prstGeom prst="bentConnector3">
              <a:avLst/>
            </a:prstGeom>
            <a:ln>
              <a:tailEnd type="triangle"/>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3A2A4C1A-4176-09DA-47B7-3FF34A6342DD}"/>
              </a:ext>
            </a:extLst>
          </p:cNvPr>
          <p:cNvSpPr/>
          <p:nvPr/>
        </p:nvSpPr>
        <p:spPr>
          <a:xfrm>
            <a:off x="970807" y="987957"/>
            <a:ext cx="2180135" cy="505775"/>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Graphic 13" descr="Satellite with solid fill">
            <a:extLst>
              <a:ext uri="{FF2B5EF4-FFF2-40B4-BE49-F238E27FC236}">
                <a16:creationId xmlns:a16="http://schemas.microsoft.com/office/drawing/2014/main" id="{544B69A4-6C6E-A5F0-6E37-F7ED14BFB7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850" y="2838311"/>
            <a:ext cx="747539" cy="747539"/>
          </a:xfrm>
          <a:prstGeom prst="rect">
            <a:avLst/>
          </a:prstGeom>
        </p:spPr>
      </p:pic>
      <p:pic>
        <p:nvPicPr>
          <p:cNvPr id="6" name="Graphic 14" descr="Microscope with solid fill">
            <a:extLst>
              <a:ext uri="{FF2B5EF4-FFF2-40B4-BE49-F238E27FC236}">
                <a16:creationId xmlns:a16="http://schemas.microsoft.com/office/drawing/2014/main" id="{7CFFC150-4F2E-BAEF-C115-2D4809784A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33130" y="4394615"/>
            <a:ext cx="803160" cy="803160"/>
          </a:xfrm>
          <a:prstGeom prst="rect">
            <a:avLst/>
          </a:prstGeom>
        </p:spPr>
      </p:pic>
      <p:sp>
        <p:nvSpPr>
          <p:cNvPr id="7" name="TextBox 10">
            <a:extLst>
              <a:ext uri="{FF2B5EF4-FFF2-40B4-BE49-F238E27FC236}">
                <a16:creationId xmlns:a16="http://schemas.microsoft.com/office/drawing/2014/main" id="{1788A772-8B30-701A-BD70-6CB4EB6D2E0C}"/>
              </a:ext>
            </a:extLst>
          </p:cNvPr>
          <p:cNvSpPr txBox="1"/>
          <p:nvPr/>
        </p:nvSpPr>
        <p:spPr>
          <a:xfrm>
            <a:off x="1155199" y="3004401"/>
            <a:ext cx="4393025" cy="4770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i="1" dirty="0">
                <a:solidFill>
                  <a:schemeClr val="tx1">
                    <a:lumMod val="75000"/>
                    <a:lumOff val="25000"/>
                  </a:schemeClr>
                </a:solidFill>
                <a:latin typeface="Century Gothic"/>
                <a:cs typeface="Calibri"/>
              </a:rPr>
              <a:t>NASA's</a:t>
            </a:r>
            <a:r>
              <a:rPr lang="en-US" sz="2500" b="1" i="1" dirty="0">
                <a:latin typeface="Century Gothic"/>
                <a:cs typeface="Calibri"/>
              </a:rPr>
              <a:t> </a:t>
            </a:r>
            <a:r>
              <a:rPr lang="en-US" sz="2500" b="1" i="1" dirty="0">
                <a:solidFill>
                  <a:srgbClr val="236F99"/>
                </a:solidFill>
                <a:latin typeface="Century Gothic"/>
                <a:cs typeface="Calibri"/>
              </a:rPr>
              <a:t>Ocean Color Web</a:t>
            </a:r>
          </a:p>
        </p:txBody>
      </p:sp>
      <p:sp>
        <p:nvSpPr>
          <p:cNvPr id="8" name="TextBox 11">
            <a:extLst>
              <a:ext uri="{FF2B5EF4-FFF2-40B4-BE49-F238E27FC236}">
                <a16:creationId xmlns:a16="http://schemas.microsoft.com/office/drawing/2014/main" id="{3204E855-AC5C-7B64-FED8-7D4A245D9FEB}"/>
              </a:ext>
            </a:extLst>
          </p:cNvPr>
          <p:cNvSpPr txBox="1"/>
          <p:nvPr/>
        </p:nvSpPr>
        <p:spPr>
          <a:xfrm>
            <a:off x="5187033" y="3995538"/>
            <a:ext cx="134601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chemeClr val="tx1">
                    <a:lumMod val="75000"/>
                    <a:lumOff val="25000"/>
                  </a:schemeClr>
                </a:solidFill>
                <a:latin typeface="Century Gothic"/>
                <a:cs typeface="Calibri"/>
              </a:rPr>
              <a:t>MODIS</a:t>
            </a:r>
            <a:endParaRPr lang="en-US" sz="2000" dirty="0">
              <a:solidFill>
                <a:schemeClr val="tx1">
                  <a:lumMod val="75000"/>
                  <a:lumOff val="25000"/>
                </a:schemeClr>
              </a:solidFill>
              <a:latin typeface="Century Gothic"/>
            </a:endParaRPr>
          </a:p>
        </p:txBody>
      </p:sp>
      <p:sp>
        <p:nvSpPr>
          <p:cNvPr id="9" name="TextBox 12">
            <a:extLst>
              <a:ext uri="{FF2B5EF4-FFF2-40B4-BE49-F238E27FC236}">
                <a16:creationId xmlns:a16="http://schemas.microsoft.com/office/drawing/2014/main" id="{46F4BE69-4CA0-AE01-BBDD-C2F7E0B00174}"/>
              </a:ext>
            </a:extLst>
          </p:cNvPr>
          <p:cNvSpPr txBox="1"/>
          <p:nvPr/>
        </p:nvSpPr>
        <p:spPr>
          <a:xfrm>
            <a:off x="5188567" y="3653693"/>
            <a:ext cx="17131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chemeClr val="tx1">
                    <a:lumMod val="75000"/>
                    <a:lumOff val="25000"/>
                  </a:schemeClr>
                </a:solidFill>
                <a:latin typeface="Century Gothic"/>
                <a:cs typeface="Calibri"/>
              </a:rPr>
              <a:t>Sentinel-3</a:t>
            </a:r>
            <a:endParaRPr lang="en-US" sz="2000" dirty="0">
              <a:solidFill>
                <a:schemeClr val="tx1">
                  <a:lumMod val="75000"/>
                  <a:lumOff val="25000"/>
                </a:schemeClr>
              </a:solidFill>
              <a:latin typeface="Century Gothic"/>
            </a:endParaRPr>
          </a:p>
        </p:txBody>
      </p:sp>
      <p:sp>
        <p:nvSpPr>
          <p:cNvPr id="10" name="Rectangle 9">
            <a:extLst>
              <a:ext uri="{FF2B5EF4-FFF2-40B4-BE49-F238E27FC236}">
                <a16:creationId xmlns:a16="http://schemas.microsoft.com/office/drawing/2014/main" id="{07AE8CB0-9E64-B2D6-0E18-EFE2BEDB4DEA}"/>
              </a:ext>
            </a:extLst>
          </p:cNvPr>
          <p:cNvSpPr/>
          <p:nvPr/>
        </p:nvSpPr>
        <p:spPr>
          <a:xfrm rot="16200000" flipV="1">
            <a:off x="4659898" y="4029173"/>
            <a:ext cx="902127" cy="51224"/>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3F3F3F"/>
              </a:solidFill>
            </a:endParaRPr>
          </a:p>
        </p:txBody>
      </p:sp>
      <p:sp>
        <p:nvSpPr>
          <p:cNvPr id="11" name="TextBox 14">
            <a:extLst>
              <a:ext uri="{FF2B5EF4-FFF2-40B4-BE49-F238E27FC236}">
                <a16:creationId xmlns:a16="http://schemas.microsoft.com/office/drawing/2014/main" id="{0612A0F4-0CDE-3396-EB3C-56D7712207C5}"/>
              </a:ext>
            </a:extLst>
          </p:cNvPr>
          <p:cNvSpPr txBox="1"/>
          <p:nvPr/>
        </p:nvSpPr>
        <p:spPr>
          <a:xfrm>
            <a:off x="3159178" y="3991573"/>
            <a:ext cx="194016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cs typeface="Calibri"/>
              </a:rPr>
              <a:t>L2 OC images</a:t>
            </a:r>
          </a:p>
        </p:txBody>
      </p:sp>
      <p:sp>
        <p:nvSpPr>
          <p:cNvPr id="15" name="TextBox 15">
            <a:extLst>
              <a:ext uri="{FF2B5EF4-FFF2-40B4-BE49-F238E27FC236}">
                <a16:creationId xmlns:a16="http://schemas.microsoft.com/office/drawing/2014/main" id="{56CC43D8-B2B0-51F6-A71D-0EBA2A956942}"/>
              </a:ext>
            </a:extLst>
          </p:cNvPr>
          <p:cNvSpPr txBox="1"/>
          <p:nvPr/>
        </p:nvSpPr>
        <p:spPr>
          <a:xfrm>
            <a:off x="2399707" y="3689527"/>
            <a:ext cx="269417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cs typeface="Calibri"/>
              </a:rPr>
              <a:t>L2 OC &amp; IOP images</a:t>
            </a:r>
          </a:p>
        </p:txBody>
      </p:sp>
      <p:sp>
        <p:nvSpPr>
          <p:cNvPr id="23" name="TextBox 16">
            <a:extLst>
              <a:ext uri="{FF2B5EF4-FFF2-40B4-BE49-F238E27FC236}">
                <a16:creationId xmlns:a16="http://schemas.microsoft.com/office/drawing/2014/main" id="{A110CC72-62B9-6E67-48BD-BDAABE350278}"/>
              </a:ext>
            </a:extLst>
          </p:cNvPr>
          <p:cNvSpPr txBox="1"/>
          <p:nvPr/>
        </p:nvSpPr>
        <p:spPr>
          <a:xfrm>
            <a:off x="6809225" y="4551646"/>
            <a:ext cx="4786315" cy="4770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i="1" dirty="0">
                <a:solidFill>
                  <a:schemeClr val="tx1">
                    <a:lumMod val="75000"/>
                    <a:lumOff val="25000"/>
                  </a:schemeClr>
                </a:solidFill>
                <a:latin typeface="Century Gothic"/>
                <a:cs typeface="Calibri"/>
              </a:rPr>
              <a:t>WHOI's</a:t>
            </a:r>
            <a:r>
              <a:rPr lang="en-US" sz="2500" b="1" i="1" dirty="0">
                <a:latin typeface="Century Gothic"/>
                <a:cs typeface="Calibri"/>
              </a:rPr>
              <a:t> </a:t>
            </a:r>
            <a:r>
              <a:rPr lang="en-US" sz="2500" b="1" i="1" dirty="0">
                <a:solidFill>
                  <a:srgbClr val="236F99"/>
                </a:solidFill>
                <a:latin typeface="Century Gothic"/>
                <a:cs typeface="Calibri"/>
              </a:rPr>
              <a:t>IFCB Dashboard</a:t>
            </a:r>
          </a:p>
        </p:txBody>
      </p:sp>
      <p:sp>
        <p:nvSpPr>
          <p:cNvPr id="24" name="TextBox 17">
            <a:extLst>
              <a:ext uri="{FF2B5EF4-FFF2-40B4-BE49-F238E27FC236}">
                <a16:creationId xmlns:a16="http://schemas.microsoft.com/office/drawing/2014/main" id="{D9DF09CE-AEAE-7023-89CE-FCB01F53DD48}"/>
              </a:ext>
            </a:extLst>
          </p:cNvPr>
          <p:cNvSpPr txBox="1"/>
          <p:nvPr/>
        </p:nvSpPr>
        <p:spPr>
          <a:xfrm>
            <a:off x="6805009" y="5389322"/>
            <a:ext cx="6084672"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cs typeface="Calibri"/>
              </a:rPr>
              <a:t>NESLTER, harpswell, MVCO </a:t>
            </a:r>
          </a:p>
          <a:p>
            <a:r>
              <a:rPr lang="en-US" sz="2000" dirty="0">
                <a:solidFill>
                  <a:schemeClr val="tx1">
                    <a:lumMod val="75000"/>
                    <a:lumOff val="25000"/>
                  </a:schemeClr>
                </a:solidFill>
                <a:latin typeface="Century Gothic"/>
                <a:cs typeface="Calibri"/>
              </a:rPr>
              <a:t>[from IFCB Dashboard] </a:t>
            </a:r>
            <a:endParaRPr lang="en-US" sz="2000" dirty="0">
              <a:solidFill>
                <a:schemeClr val="tx1">
                  <a:lumMod val="75000"/>
                  <a:lumOff val="25000"/>
                </a:schemeClr>
              </a:solidFill>
              <a:latin typeface="Century Gothic"/>
            </a:endParaRPr>
          </a:p>
        </p:txBody>
      </p:sp>
      <p:sp>
        <p:nvSpPr>
          <p:cNvPr id="28" name="TextBox 18">
            <a:extLst>
              <a:ext uri="{FF2B5EF4-FFF2-40B4-BE49-F238E27FC236}">
                <a16:creationId xmlns:a16="http://schemas.microsoft.com/office/drawing/2014/main" id="{75C0B1B1-414E-3E50-8A08-A172694F017A}"/>
              </a:ext>
            </a:extLst>
          </p:cNvPr>
          <p:cNvSpPr txBox="1"/>
          <p:nvPr/>
        </p:nvSpPr>
        <p:spPr>
          <a:xfrm>
            <a:off x="4697982" y="5390260"/>
            <a:ext cx="2049074"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cs typeface="Calibri"/>
              </a:rPr>
              <a:t>Concentration &amp; Coordinates</a:t>
            </a:r>
          </a:p>
        </p:txBody>
      </p:sp>
      <p:sp>
        <p:nvSpPr>
          <p:cNvPr id="29" name="Rectangle 28">
            <a:extLst>
              <a:ext uri="{FF2B5EF4-FFF2-40B4-BE49-F238E27FC236}">
                <a16:creationId xmlns:a16="http://schemas.microsoft.com/office/drawing/2014/main" id="{4797A5B7-9821-2A48-2DDB-EA9F57CE25A9}"/>
              </a:ext>
            </a:extLst>
          </p:cNvPr>
          <p:cNvSpPr/>
          <p:nvPr/>
        </p:nvSpPr>
        <p:spPr>
          <a:xfrm rot="16200000" flipV="1">
            <a:off x="6291746" y="5624456"/>
            <a:ext cx="902127" cy="51224"/>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3F3F3F"/>
              </a:solidFill>
            </a:endParaRPr>
          </a:p>
        </p:txBody>
      </p:sp>
      <p:pic>
        <p:nvPicPr>
          <p:cNvPr id="31" name="Grafik 12" descr="Petrischale mit einfarbiger Füllung">
            <a:extLst>
              <a:ext uri="{FF2B5EF4-FFF2-40B4-BE49-F238E27FC236}">
                <a16:creationId xmlns:a16="http://schemas.microsoft.com/office/drawing/2014/main" id="{37A61A76-B5AB-E42A-B035-88BC0A7EEC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240000">
            <a:off x="8720746" y="2416856"/>
            <a:ext cx="2008238" cy="2032819"/>
          </a:xfrm>
          <a:prstGeom prst="rect">
            <a:avLst/>
          </a:prstGeom>
        </p:spPr>
      </p:pic>
      <p:pic>
        <p:nvPicPr>
          <p:cNvPr id="33" name="Grafik 12" descr="Petrischale mit einfarbiger Füllung">
            <a:extLst>
              <a:ext uri="{FF2B5EF4-FFF2-40B4-BE49-F238E27FC236}">
                <a16:creationId xmlns:a16="http://schemas.microsoft.com/office/drawing/2014/main" id="{FC3400BA-FE08-4177-34B1-452D6FF263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240000">
            <a:off x="1666100" y="4371017"/>
            <a:ext cx="2008238" cy="2032819"/>
          </a:xfrm>
          <a:prstGeom prst="rect">
            <a:avLst/>
          </a:prstGeom>
        </p:spPr>
      </p:pic>
    </p:spTree>
    <p:extLst>
      <p:ext uri="{BB962C8B-B14F-4D97-AF65-F5344CB8AC3E}">
        <p14:creationId xmlns:p14="http://schemas.microsoft.com/office/powerpoint/2010/main" val="51401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E59202A3-E325-A2B0-972E-8F4EC640AFC5}"/>
              </a:ext>
            </a:extLst>
          </p:cNvPr>
          <p:cNvSpPr/>
          <p:nvPr/>
        </p:nvSpPr>
        <p:spPr>
          <a:xfrm>
            <a:off x="234043" y="3153776"/>
            <a:ext cx="5015021" cy="561164"/>
          </a:xfrm>
          <a:prstGeom prst="snip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6" name="Group 5">
            <a:extLst>
              <a:ext uri="{FF2B5EF4-FFF2-40B4-BE49-F238E27FC236}">
                <a16:creationId xmlns:a16="http://schemas.microsoft.com/office/drawing/2014/main" id="{5FB95E5A-9B02-91EB-5CB0-4DF0BFEB68AE}"/>
              </a:ext>
            </a:extLst>
          </p:cNvPr>
          <p:cNvGrpSpPr/>
          <p:nvPr/>
        </p:nvGrpSpPr>
        <p:grpSpPr>
          <a:xfrm>
            <a:off x="7451437" y="2926443"/>
            <a:ext cx="4511482" cy="2173176"/>
            <a:chOff x="7683500" y="2685143"/>
            <a:chExt cx="4511482" cy="2173176"/>
          </a:xfrm>
        </p:grpSpPr>
        <p:sp>
          <p:nvSpPr>
            <p:cNvPr id="35" name="Rectangle: Diagonal Corners Rounded 34">
              <a:extLst>
                <a:ext uri="{FF2B5EF4-FFF2-40B4-BE49-F238E27FC236}">
                  <a16:creationId xmlns:a16="http://schemas.microsoft.com/office/drawing/2014/main" id="{4544DB67-ED09-6A3B-5546-D2E7A9F3A069}"/>
                </a:ext>
              </a:extLst>
            </p:cNvPr>
            <p:cNvSpPr/>
            <p:nvPr/>
          </p:nvSpPr>
          <p:spPr>
            <a:xfrm>
              <a:off x="7683500" y="3394514"/>
              <a:ext cx="3172047" cy="543440"/>
            </a:xfrm>
            <a:prstGeom prst="round2Diag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7" name="Picture 36">
              <a:extLst>
                <a:ext uri="{FF2B5EF4-FFF2-40B4-BE49-F238E27FC236}">
                  <a16:creationId xmlns:a16="http://schemas.microsoft.com/office/drawing/2014/main" id="{9A66F20D-2B92-F17A-842E-F719C39B39CD}"/>
                </a:ext>
              </a:extLst>
            </p:cNvPr>
            <p:cNvPicPr>
              <a:picLocks noChangeAspect="1"/>
            </p:cNvPicPr>
            <p:nvPr/>
          </p:nvPicPr>
          <p:blipFill>
            <a:blip r:embed="rId3"/>
            <a:stretch>
              <a:fillRect/>
            </a:stretch>
          </p:blipFill>
          <p:spPr>
            <a:xfrm rot="1320000">
              <a:off x="8465318" y="2685143"/>
              <a:ext cx="3729664" cy="2173176"/>
            </a:xfrm>
            <a:prstGeom prst="rect">
              <a:avLst/>
            </a:prstGeom>
          </p:spPr>
        </p:pic>
        <p:sp>
          <p:nvSpPr>
            <p:cNvPr id="43" name="TextBox 6">
              <a:extLst>
                <a:ext uri="{FF2B5EF4-FFF2-40B4-BE49-F238E27FC236}">
                  <a16:creationId xmlns:a16="http://schemas.microsoft.com/office/drawing/2014/main" id="{1A6B5AED-C930-23E6-A11C-E68D40558EC5}"/>
                </a:ext>
              </a:extLst>
            </p:cNvPr>
            <p:cNvSpPr txBox="1"/>
            <p:nvPr/>
          </p:nvSpPr>
          <p:spPr>
            <a:xfrm>
              <a:off x="7849159" y="3349960"/>
              <a:ext cx="2634596" cy="6309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500" b="1" i="1" dirty="0">
                  <a:solidFill>
                    <a:srgbClr val="FFFFFF"/>
                  </a:solidFill>
                  <a:latin typeface="Century Gothic"/>
                  <a:cs typeface="Calibri"/>
                </a:rPr>
                <a:t>Sentinel-3</a:t>
              </a:r>
              <a:endParaRPr lang="en-US" sz="3500" b="1" i="1" dirty="0">
                <a:solidFill>
                  <a:srgbClr val="FFFFFF"/>
                </a:solidFill>
                <a:latin typeface="Century Gothic"/>
              </a:endParaRPr>
            </a:p>
          </p:txBody>
        </p:sp>
      </p:grpSp>
      <p:sp>
        <p:nvSpPr>
          <p:cNvPr id="8" name="TextBox 2">
            <a:extLst>
              <a:ext uri="{FF2B5EF4-FFF2-40B4-BE49-F238E27FC236}">
                <a16:creationId xmlns:a16="http://schemas.microsoft.com/office/drawing/2014/main" id="{CE172661-1DB9-5848-2E3D-2C3A61DDB11D}"/>
              </a:ext>
            </a:extLst>
          </p:cNvPr>
          <p:cNvSpPr txBox="1"/>
          <p:nvPr/>
        </p:nvSpPr>
        <p:spPr>
          <a:xfrm>
            <a:off x="10560165" y="4532691"/>
            <a:ext cx="1476829" cy="461665"/>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1" dirty="0">
                <a:solidFill>
                  <a:schemeClr val="tx1">
                    <a:lumMod val="75000"/>
                    <a:lumOff val="25000"/>
                  </a:schemeClr>
                </a:solidFill>
                <a:latin typeface="Century Gothic"/>
                <a:cs typeface="Calibri"/>
              </a:rPr>
              <a:t>SeaDAS</a:t>
            </a:r>
            <a:endParaRPr lang="en-US" sz="2400" b="1" i="1" dirty="0">
              <a:solidFill>
                <a:schemeClr val="tx1">
                  <a:lumMod val="75000"/>
                  <a:lumOff val="25000"/>
                </a:schemeClr>
              </a:solidFill>
              <a:cs typeface="Calibri"/>
            </a:endParaRPr>
          </a:p>
        </p:txBody>
      </p:sp>
      <p:sp>
        <p:nvSpPr>
          <p:cNvPr id="19" name="TextBox 2">
            <a:extLst>
              <a:ext uri="{FF2B5EF4-FFF2-40B4-BE49-F238E27FC236}">
                <a16:creationId xmlns:a16="http://schemas.microsoft.com/office/drawing/2014/main" id="{3AA376AA-E36A-05AC-BC98-DF077F916F31}"/>
              </a:ext>
            </a:extLst>
          </p:cNvPr>
          <p:cNvSpPr txBox="1"/>
          <p:nvPr/>
        </p:nvSpPr>
        <p:spPr>
          <a:xfrm>
            <a:off x="5645057" y="5076416"/>
            <a:ext cx="6155417"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tx1">
                    <a:lumMod val="75000"/>
                    <a:lumOff val="25000"/>
                  </a:schemeClr>
                </a:solidFill>
                <a:latin typeface="Century Gothic"/>
                <a:cs typeface="Calibri"/>
              </a:rPr>
              <a:t>Normalized Fluorescence Line Height</a:t>
            </a:r>
            <a:r>
              <a:rPr lang="en-US" sz="2200" dirty="0">
                <a:solidFill>
                  <a:schemeClr val="tx1">
                    <a:lumMod val="75000"/>
                    <a:lumOff val="25000"/>
                  </a:schemeClr>
                </a:solidFill>
                <a:latin typeface="Century Gothic"/>
                <a:cs typeface="Calibri"/>
              </a:rPr>
              <a:t> (nFLH)</a:t>
            </a:r>
          </a:p>
          <a:p>
            <a:r>
              <a:rPr lang="en-US" sz="2200" b="1" dirty="0">
                <a:solidFill>
                  <a:schemeClr val="tx1">
                    <a:lumMod val="75000"/>
                    <a:lumOff val="25000"/>
                  </a:schemeClr>
                </a:solidFill>
                <a:latin typeface="Century Gothic"/>
                <a:cs typeface="Calibri"/>
              </a:rPr>
              <a:t>Absorption by phytoplankton</a:t>
            </a:r>
            <a:r>
              <a:rPr lang="en-US" sz="2200" dirty="0">
                <a:solidFill>
                  <a:schemeClr val="tx1">
                    <a:lumMod val="75000"/>
                    <a:lumOff val="25000"/>
                  </a:schemeClr>
                </a:solidFill>
                <a:latin typeface="Century Gothic"/>
                <a:cs typeface="Calibri"/>
              </a:rPr>
              <a:t> — aph(433)</a:t>
            </a:r>
            <a:endParaRPr lang="en-US" sz="2200" dirty="0">
              <a:solidFill>
                <a:schemeClr val="tx1">
                  <a:lumMod val="75000"/>
                  <a:lumOff val="25000"/>
                </a:schemeClr>
              </a:solidFill>
              <a:latin typeface="Century Gothic"/>
              <a:ea typeface="+mn-lt"/>
              <a:cs typeface="+mn-lt"/>
            </a:endParaRPr>
          </a:p>
          <a:p>
            <a:endParaRPr lang="en-US" sz="2200" dirty="0">
              <a:solidFill>
                <a:schemeClr val="tx1">
                  <a:lumMod val="75000"/>
                  <a:lumOff val="25000"/>
                </a:schemeClr>
              </a:solidFill>
              <a:latin typeface="Century Gothic"/>
              <a:cs typeface="Calibri"/>
            </a:endParaRPr>
          </a:p>
        </p:txBody>
      </p:sp>
      <p:sp>
        <p:nvSpPr>
          <p:cNvPr id="22" name="TextBox 2">
            <a:extLst>
              <a:ext uri="{FF2B5EF4-FFF2-40B4-BE49-F238E27FC236}">
                <a16:creationId xmlns:a16="http://schemas.microsoft.com/office/drawing/2014/main" id="{D077B1A8-44CD-10F7-F257-D9937468F28E}"/>
              </a:ext>
            </a:extLst>
          </p:cNvPr>
          <p:cNvSpPr txBox="1"/>
          <p:nvPr/>
        </p:nvSpPr>
        <p:spPr>
          <a:xfrm>
            <a:off x="215685" y="4079288"/>
            <a:ext cx="252004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1" dirty="0">
                <a:solidFill>
                  <a:schemeClr val="tx1">
                    <a:lumMod val="75000"/>
                    <a:lumOff val="25000"/>
                  </a:schemeClr>
                </a:solidFill>
                <a:latin typeface="Century Gothic"/>
                <a:cs typeface="Calibri"/>
              </a:rPr>
              <a:t>Python &amp; R</a:t>
            </a:r>
            <a:endParaRPr lang="en-US" sz="2400" b="1" i="1" dirty="0">
              <a:solidFill>
                <a:schemeClr val="tx1">
                  <a:lumMod val="75000"/>
                  <a:lumOff val="25000"/>
                </a:schemeClr>
              </a:solidFill>
              <a:cs typeface="Calibri"/>
            </a:endParaRPr>
          </a:p>
        </p:txBody>
      </p:sp>
      <p:sp>
        <p:nvSpPr>
          <p:cNvPr id="24" name="TextBox 2">
            <a:extLst>
              <a:ext uri="{FF2B5EF4-FFF2-40B4-BE49-F238E27FC236}">
                <a16:creationId xmlns:a16="http://schemas.microsoft.com/office/drawing/2014/main" id="{409E949E-E14C-DAE8-C700-A5E713FD925B}"/>
              </a:ext>
            </a:extLst>
          </p:cNvPr>
          <p:cNvSpPr txBox="1"/>
          <p:nvPr/>
        </p:nvSpPr>
        <p:spPr>
          <a:xfrm>
            <a:off x="229537" y="3146205"/>
            <a:ext cx="5062657" cy="6309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500" b="1" i="1" dirty="0">
                <a:solidFill>
                  <a:schemeClr val="bg1"/>
                </a:solidFill>
                <a:latin typeface="Century Gothic"/>
                <a:cs typeface="Calibri"/>
              </a:rPr>
              <a:t>Pseudo-nitzschia Data</a:t>
            </a:r>
            <a:endParaRPr lang="en-US" sz="3500" dirty="0">
              <a:solidFill>
                <a:schemeClr val="bg1"/>
              </a:solidFill>
              <a:cs typeface="Calibri"/>
            </a:endParaRPr>
          </a:p>
        </p:txBody>
      </p:sp>
      <p:sp>
        <p:nvSpPr>
          <p:cNvPr id="30" name="TextBox 21">
            <a:extLst>
              <a:ext uri="{FF2B5EF4-FFF2-40B4-BE49-F238E27FC236}">
                <a16:creationId xmlns:a16="http://schemas.microsoft.com/office/drawing/2014/main" id="{F5795EFA-472E-D844-567E-1C8CD2D7637E}"/>
              </a:ext>
            </a:extLst>
          </p:cNvPr>
          <p:cNvSpPr txBox="1"/>
          <p:nvPr/>
        </p:nvSpPr>
        <p:spPr>
          <a:xfrm>
            <a:off x="10406028" y="3016475"/>
            <a:ext cx="170447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dirty="0">
                <a:solidFill>
                  <a:schemeClr val="tx1">
                    <a:lumMod val="75000"/>
                    <a:lumOff val="25000"/>
                  </a:schemeClr>
                </a:solidFill>
                <a:latin typeface="Century Gothic"/>
                <a:cs typeface="Calibri"/>
              </a:rPr>
              <a:t>Image Credit: ESA</a:t>
            </a:r>
            <a:endParaRPr lang="en-US" sz="900" dirty="0">
              <a:solidFill>
                <a:schemeClr val="tx1">
                  <a:lumMod val="75000"/>
                  <a:lumOff val="25000"/>
                </a:schemeClr>
              </a:solidFill>
              <a:cs typeface="Calibri"/>
            </a:endParaRPr>
          </a:p>
        </p:txBody>
      </p:sp>
      <p:sp>
        <p:nvSpPr>
          <p:cNvPr id="45" name="TextBox 3">
            <a:extLst>
              <a:ext uri="{FF2B5EF4-FFF2-40B4-BE49-F238E27FC236}">
                <a16:creationId xmlns:a16="http://schemas.microsoft.com/office/drawing/2014/main" id="{A8B79FAE-CAC1-862A-C26C-82166EB61787}"/>
              </a:ext>
            </a:extLst>
          </p:cNvPr>
          <p:cNvSpPr txBox="1"/>
          <p:nvPr/>
        </p:nvSpPr>
        <p:spPr>
          <a:xfrm>
            <a:off x="696621" y="4469696"/>
            <a:ext cx="5292649" cy="1200329"/>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200" b="1" dirty="0">
                <a:solidFill>
                  <a:schemeClr val="tx1">
                    <a:lumMod val="75000"/>
                    <a:lumOff val="25000"/>
                  </a:schemeClr>
                </a:solidFill>
                <a:latin typeface="Century Gothic"/>
                <a:cs typeface="Calibri"/>
              </a:rPr>
              <a:t>Coordinates</a:t>
            </a:r>
            <a:r>
              <a:rPr lang="en-US" sz="2200" dirty="0">
                <a:solidFill>
                  <a:schemeClr val="tx1">
                    <a:lumMod val="75000"/>
                    <a:lumOff val="25000"/>
                  </a:schemeClr>
                </a:solidFill>
                <a:latin typeface="Century Gothic"/>
                <a:cs typeface="Calibri"/>
              </a:rPr>
              <a:t> (Latitude, Longitude)</a:t>
            </a:r>
            <a:endParaRPr lang="en-US" sz="2200" i="1" dirty="0">
              <a:solidFill>
                <a:schemeClr val="tx1">
                  <a:lumMod val="75000"/>
                  <a:lumOff val="25000"/>
                </a:schemeClr>
              </a:solidFill>
              <a:latin typeface="Century Gothic"/>
              <a:cs typeface="Calibri"/>
            </a:endParaRPr>
          </a:p>
          <a:p>
            <a:pPr>
              <a:spcAft>
                <a:spcPts val="600"/>
              </a:spcAft>
            </a:pPr>
            <a:r>
              <a:rPr lang="en-US" sz="2200" b="1" dirty="0">
                <a:solidFill>
                  <a:schemeClr val="tx1">
                    <a:lumMod val="75000"/>
                    <a:lumOff val="25000"/>
                  </a:schemeClr>
                </a:solidFill>
                <a:latin typeface="Century Gothic"/>
                <a:cs typeface="Calibri"/>
              </a:rPr>
              <a:t>Concentration</a:t>
            </a:r>
            <a:r>
              <a:rPr lang="en-US" sz="2200" dirty="0">
                <a:solidFill>
                  <a:schemeClr val="tx1">
                    <a:lumMod val="75000"/>
                    <a:lumOff val="25000"/>
                  </a:schemeClr>
                </a:solidFill>
                <a:latin typeface="Century Gothic"/>
                <a:cs typeface="Calibri"/>
              </a:rPr>
              <a:t> (images/mL)</a:t>
            </a:r>
          </a:p>
          <a:p>
            <a:pPr algn="ctr">
              <a:spcAft>
                <a:spcPts val="600"/>
              </a:spcAft>
            </a:pPr>
            <a:endParaRPr lang="en-US" i="1" dirty="0">
              <a:solidFill>
                <a:srgbClr val="000000"/>
              </a:solidFill>
              <a:latin typeface="Century Gothic"/>
              <a:cs typeface="Calibri"/>
            </a:endParaRPr>
          </a:p>
        </p:txBody>
      </p:sp>
      <p:grpSp>
        <p:nvGrpSpPr>
          <p:cNvPr id="41" name="Group 40">
            <a:extLst>
              <a:ext uri="{FF2B5EF4-FFF2-40B4-BE49-F238E27FC236}">
                <a16:creationId xmlns:a16="http://schemas.microsoft.com/office/drawing/2014/main" id="{CD63D01D-CC25-72CB-D275-B8629351557A}"/>
              </a:ext>
            </a:extLst>
          </p:cNvPr>
          <p:cNvGrpSpPr/>
          <p:nvPr/>
        </p:nvGrpSpPr>
        <p:grpSpPr>
          <a:xfrm>
            <a:off x="-417833" y="871087"/>
            <a:ext cx="12296852" cy="1502173"/>
            <a:chOff x="494731" y="1340986"/>
            <a:chExt cx="10725625" cy="1467107"/>
          </a:xfrm>
        </p:grpSpPr>
        <p:sp>
          <p:nvSpPr>
            <p:cNvPr id="29" name="TextBox 28">
              <a:extLst>
                <a:ext uri="{FF2B5EF4-FFF2-40B4-BE49-F238E27FC236}">
                  <a16:creationId xmlns:a16="http://schemas.microsoft.com/office/drawing/2014/main" id="{26CB0ED2-0478-2B82-7EB7-E795863A6B35}"/>
                </a:ext>
              </a:extLst>
            </p:cNvPr>
            <p:cNvSpPr txBox="1"/>
            <p:nvPr/>
          </p:nvSpPr>
          <p:spPr>
            <a:xfrm>
              <a:off x="494731" y="1519167"/>
              <a:ext cx="4309375" cy="39077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cs typeface="Calibri"/>
                </a:rPr>
                <a:t>Data Acquisition</a:t>
              </a:r>
              <a:endParaRPr lang="en-US" sz="2000" dirty="0">
                <a:solidFill>
                  <a:schemeClr val="tx1">
                    <a:lumMod val="75000"/>
                    <a:lumOff val="25000"/>
                  </a:schemeClr>
                </a:solidFill>
                <a:cs typeface="Calibri"/>
              </a:endParaRPr>
            </a:p>
          </p:txBody>
        </p:sp>
        <p:sp>
          <p:nvSpPr>
            <p:cNvPr id="36" name="TextBox 35">
              <a:extLst>
                <a:ext uri="{FF2B5EF4-FFF2-40B4-BE49-F238E27FC236}">
                  <a16:creationId xmlns:a16="http://schemas.microsoft.com/office/drawing/2014/main" id="{F6D7E2A5-77C9-9D61-8789-B7178309B03F}"/>
                </a:ext>
              </a:extLst>
            </p:cNvPr>
            <p:cNvSpPr txBox="1"/>
            <p:nvPr/>
          </p:nvSpPr>
          <p:spPr>
            <a:xfrm>
              <a:off x="5432281" y="2417323"/>
              <a:ext cx="2250559" cy="39077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1" dirty="0">
                  <a:solidFill>
                    <a:schemeClr val="accent1">
                      <a:lumMod val="50000"/>
                    </a:schemeClr>
                  </a:solidFill>
                  <a:latin typeface="Century Gothic"/>
                  <a:cs typeface="Calibri"/>
                </a:rPr>
                <a:t>Data Processing</a:t>
              </a:r>
              <a:endParaRPr lang="en-US" b="1" i="1" dirty="0">
                <a:solidFill>
                  <a:schemeClr val="accent1">
                    <a:lumMod val="50000"/>
                  </a:schemeClr>
                </a:solidFill>
                <a:cs typeface="Calibri"/>
              </a:endParaRPr>
            </a:p>
          </p:txBody>
        </p:sp>
        <p:sp>
          <p:nvSpPr>
            <p:cNvPr id="38" name="TextBox 37">
              <a:extLst>
                <a:ext uri="{FF2B5EF4-FFF2-40B4-BE49-F238E27FC236}">
                  <a16:creationId xmlns:a16="http://schemas.microsoft.com/office/drawing/2014/main" id="{594C269D-3FE5-124C-84BA-9395AB3F6787}"/>
                </a:ext>
              </a:extLst>
            </p:cNvPr>
            <p:cNvSpPr txBox="1"/>
            <p:nvPr/>
          </p:nvSpPr>
          <p:spPr>
            <a:xfrm>
              <a:off x="9300587" y="1340986"/>
              <a:ext cx="1919769" cy="7477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cs typeface="Calibri"/>
                </a:rPr>
                <a:t>Data Analysis</a:t>
              </a:r>
              <a:endParaRPr lang="en-US" dirty="0">
                <a:solidFill>
                  <a:schemeClr val="tx1">
                    <a:lumMod val="75000"/>
                    <a:lumOff val="25000"/>
                  </a:schemeClr>
                </a:solidFill>
              </a:endParaRPr>
            </a:p>
          </p:txBody>
        </p:sp>
        <p:cxnSp>
          <p:nvCxnSpPr>
            <p:cNvPr id="39" name="Connector: Elbow 38">
              <a:extLst>
                <a:ext uri="{FF2B5EF4-FFF2-40B4-BE49-F238E27FC236}">
                  <a16:creationId xmlns:a16="http://schemas.microsoft.com/office/drawing/2014/main" id="{F77F6385-F7D4-228B-87EF-56C61226C351}"/>
                </a:ext>
              </a:extLst>
            </p:cNvPr>
            <p:cNvCxnSpPr/>
            <p:nvPr/>
          </p:nvCxnSpPr>
          <p:spPr>
            <a:xfrm>
              <a:off x="3689215" y="1715851"/>
              <a:ext cx="1800446" cy="902587"/>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40" name="Connector: Elbow 39">
              <a:extLst>
                <a:ext uri="{FF2B5EF4-FFF2-40B4-BE49-F238E27FC236}">
                  <a16:creationId xmlns:a16="http://schemas.microsoft.com/office/drawing/2014/main" id="{00798077-0496-4BB5-02D9-C943965AFEBE}"/>
                </a:ext>
              </a:extLst>
            </p:cNvPr>
            <p:cNvCxnSpPr>
              <a:cxnSpLocks/>
            </p:cNvCxnSpPr>
            <p:nvPr/>
          </p:nvCxnSpPr>
          <p:spPr>
            <a:xfrm flipV="1">
              <a:off x="7601094" y="1712311"/>
              <a:ext cx="1812257" cy="904949"/>
            </a:xfrm>
            <a:prstGeom prst="bentConnector3">
              <a:avLst/>
            </a:prstGeom>
            <a:ln>
              <a:tailEnd type="triangle"/>
            </a:ln>
          </p:spPr>
          <p:style>
            <a:lnRef idx="3">
              <a:schemeClr val="dk1"/>
            </a:lnRef>
            <a:fillRef idx="0">
              <a:schemeClr val="dk1"/>
            </a:fillRef>
            <a:effectRef idx="2">
              <a:schemeClr val="dk1"/>
            </a:effectRef>
            <a:fontRef idx="minor">
              <a:schemeClr val="tx1"/>
            </a:fontRef>
          </p:style>
        </p:cxnSp>
      </p:grpSp>
      <p:sp>
        <p:nvSpPr>
          <p:cNvPr id="44" name="Rectangle 43">
            <a:extLst>
              <a:ext uri="{FF2B5EF4-FFF2-40B4-BE49-F238E27FC236}">
                <a16:creationId xmlns:a16="http://schemas.microsoft.com/office/drawing/2014/main" id="{569B8BDB-BEB5-70E8-2347-384619FECB3B}"/>
              </a:ext>
            </a:extLst>
          </p:cNvPr>
          <p:cNvSpPr/>
          <p:nvPr/>
        </p:nvSpPr>
        <p:spPr>
          <a:xfrm>
            <a:off x="5428507" y="1927757"/>
            <a:ext cx="2180135" cy="505775"/>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 name="Title 1">
            <a:extLst>
              <a:ext uri="{FF2B5EF4-FFF2-40B4-BE49-F238E27FC236}">
                <a16:creationId xmlns:a16="http://schemas.microsoft.com/office/drawing/2014/main" id="{84A74D6E-86FD-4A67-9E30-B9B803DFDE72}"/>
              </a:ext>
            </a:extLst>
          </p:cNvPr>
          <p:cNvSpPr txBox="1">
            <a:spLocks/>
          </p:cNvSpPr>
          <p:nvPr/>
        </p:nvSpPr>
        <p:spPr>
          <a:xfrm>
            <a:off x="266700" y="217365"/>
            <a:ext cx="11509509" cy="79291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METHODOLOGY</a:t>
            </a:r>
            <a:endParaRPr lang="en-US" sz="4000" dirty="0">
              <a:cs typeface="Calibri Light" panose="020F0302020204030204"/>
            </a:endParaRPr>
          </a:p>
        </p:txBody>
      </p:sp>
    </p:spTree>
    <p:extLst>
      <p:ext uri="{BB962C8B-B14F-4D97-AF65-F5344CB8AC3E}">
        <p14:creationId xmlns:p14="http://schemas.microsoft.com/office/powerpoint/2010/main" val="635018102"/>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TaxCatchAll xmlns="7df78d0b-135a-4de7-9166-7c181cd87fb4" xsi:nil="true"/>
    <lcf76f155ced4ddcb4097134ff3c332f xmlns="21e6a8e8-1dff-48a6-ab9b-8d556c6946c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E120020-B474-4375-87EC-73C7BDFE7C3D}"/>
</file>

<file path=customXml/itemProps2.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3.xml><?xml version="1.0" encoding="utf-8"?>
<ds:datastoreItem xmlns:ds="http://schemas.openxmlformats.org/officeDocument/2006/customXml" ds:itemID="{3C9A41F3-44F3-4D9A-9BC7-4D51479DD56E}">
  <ds:schemaRefs>
    <ds:schemaRef ds:uri="21e6a8e8-1dff-48a6-ab9b-8d556c6946c0"/>
    <ds:schemaRef ds:uri="7df78d0b-135a-4de7-9166-7c181cd87fb4"/>
    <ds:schemaRef ds:uri="b82b8420-1224-434e-88dd-320f73c97df7"/>
    <ds:schemaRef ds:uri="b8b77cdf-f277-4f3c-b37c-f518764b1e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4198</Words>
  <Application>Microsoft Office PowerPoint</Application>
  <PresentationFormat>Widescreen</PresentationFormat>
  <Paragraphs>481</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Century Gothic</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4</cp:revision>
  <dcterms:created xsi:type="dcterms:W3CDTF">2019-11-12T17:46:59Z</dcterms:created>
  <dcterms:modified xsi:type="dcterms:W3CDTF">2022-11-07T18:49:40Z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9800</vt:r8>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