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Gotschalk" initials="EJG" lastIdx="2" clrIdx="0">
    <p:extLst/>
  </p:cmAuthor>
  <p:cmAuthor id="2" name="Emily Gotschalk" initials="EJG [2]" lastIdx="1" clrIdx="1">
    <p:extLst/>
  </p:cmAuthor>
  <p:cmAuthor id="3" name="Emily Gotschalk" initials="EJG [3]" lastIdx="1" clrIdx="2">
    <p:extLst/>
  </p:cmAuthor>
  <p:cmAuthor id="4" name="Alvarado, Antonio (LARC-E3)[SSAI DEVELOP]" initials="AA(D" lastIdx="4" clrIdx="3">
    <p:extLst/>
  </p:cmAuthor>
  <p:cmAuthor id="5" name="crms" initials="c" lastIdx="1" clrIdx="4">
    <p:extLst/>
  </p:cmAuthor>
  <p:cmAuthor id="6" name="Tiffani Miller" initials="TM"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887"/>
    <a:srgbClr val="C5DBF2"/>
    <a:srgbClr val="76AADA"/>
    <a:srgbClr val="92BCE4"/>
    <a:srgbClr val="A9CDE0"/>
    <a:srgbClr val="3289B4"/>
    <a:srgbClr val="5DA1C4"/>
    <a:srgbClr val="BF5440"/>
    <a:srgbClr val="CE7869"/>
    <a:srgbClr val="E4B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5309" autoAdjust="0"/>
    <p:restoredTop sz="94660"/>
  </p:normalViewPr>
  <p:slideViewPr>
    <p:cSldViewPr snapToGrid="0">
      <p:cViewPr>
        <p:scale>
          <a:sx n="70" d="100"/>
          <a:sy n="70" d="100"/>
        </p:scale>
        <p:origin x="-1392" y="-7668"/>
      </p:cViewPr>
      <p:guideLst>
        <p:guide orient="horz" pos="11520"/>
        <p:guide pos="86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76AADA"/>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76AADA"/>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576" userDrawn="1">
          <p15:clr>
            <a:srgbClr val="FBAE40"/>
          </p15:clr>
        </p15:guide>
        <p15:guide id="2" pos="15264" userDrawn="1">
          <p15:clr>
            <a:srgbClr val="FBAE40"/>
          </p15:clr>
        </p15:guide>
        <p15:guide id="3" pos="8640" userDrawn="1">
          <p15:clr>
            <a:srgbClr val="FBAE40"/>
          </p15:clr>
        </p15:guide>
        <p15:guide id="4" orient="horz" pos="2880" userDrawn="1">
          <p15:clr>
            <a:srgbClr val="FBAE40"/>
          </p15:clr>
        </p15:guide>
        <p15:guide id="5" orient="horz" pos="2592" userDrawn="1">
          <p15:clr>
            <a:srgbClr val="FBAE40"/>
          </p15:clr>
        </p15:guide>
        <p15:guide id="6" orient="horz" pos="2275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449" y="16279554"/>
            <a:ext cx="4642774" cy="5699161"/>
          </a:xfrm>
          <a:prstGeom prst="rect">
            <a:avLst/>
          </a:prstGeom>
        </p:spPr>
      </p:pic>
      <p:sp>
        <p:nvSpPr>
          <p:cNvPr id="5" name="TextBox 4"/>
          <p:cNvSpPr txBox="1"/>
          <p:nvPr/>
        </p:nvSpPr>
        <p:spPr>
          <a:xfrm>
            <a:off x="11762698" y="9862639"/>
            <a:ext cx="2396697"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Results</a:t>
            </a:r>
          </a:p>
        </p:txBody>
      </p:sp>
      <p:sp>
        <p:nvSpPr>
          <p:cNvPr id="15" name="TextBox 14"/>
          <p:cNvSpPr txBox="1"/>
          <p:nvPr/>
        </p:nvSpPr>
        <p:spPr>
          <a:xfrm>
            <a:off x="887514" y="4488830"/>
            <a:ext cx="11516347"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Abstract</a:t>
            </a:r>
          </a:p>
        </p:txBody>
      </p:sp>
      <p:sp>
        <p:nvSpPr>
          <p:cNvPr id="16" name="TextBox 15"/>
          <p:cNvSpPr txBox="1"/>
          <p:nvPr/>
        </p:nvSpPr>
        <p:spPr>
          <a:xfrm>
            <a:off x="887514" y="26012377"/>
            <a:ext cx="822960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Objectives</a:t>
            </a:r>
          </a:p>
        </p:txBody>
      </p:sp>
      <p:sp>
        <p:nvSpPr>
          <p:cNvPr id="17" name="TextBox 16"/>
          <p:cNvSpPr txBox="1"/>
          <p:nvPr/>
        </p:nvSpPr>
        <p:spPr>
          <a:xfrm>
            <a:off x="11762698" y="4513022"/>
            <a:ext cx="4188712"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Methodology</a:t>
            </a:r>
          </a:p>
        </p:txBody>
      </p:sp>
      <p:sp>
        <p:nvSpPr>
          <p:cNvPr id="19" name="TextBox 18"/>
          <p:cNvSpPr txBox="1"/>
          <p:nvPr/>
        </p:nvSpPr>
        <p:spPr>
          <a:xfrm>
            <a:off x="887514" y="22108509"/>
            <a:ext cx="822960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Earth Observations</a:t>
            </a:r>
          </a:p>
        </p:txBody>
      </p:sp>
      <p:sp>
        <p:nvSpPr>
          <p:cNvPr id="21" name="TextBox 20"/>
          <p:cNvSpPr txBox="1"/>
          <p:nvPr/>
        </p:nvSpPr>
        <p:spPr>
          <a:xfrm>
            <a:off x="16435802" y="30793767"/>
            <a:ext cx="593057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Acknowledgements</a:t>
            </a:r>
          </a:p>
        </p:txBody>
      </p:sp>
      <p:sp>
        <p:nvSpPr>
          <p:cNvPr id="22" name="TextBox 21"/>
          <p:cNvSpPr txBox="1"/>
          <p:nvPr/>
        </p:nvSpPr>
        <p:spPr>
          <a:xfrm>
            <a:off x="9376438" y="30793767"/>
            <a:ext cx="4782957"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Project Partners</a:t>
            </a:r>
          </a:p>
        </p:txBody>
      </p:sp>
      <p:sp>
        <p:nvSpPr>
          <p:cNvPr id="23" name="TextBox 22"/>
          <p:cNvSpPr txBox="1"/>
          <p:nvPr/>
        </p:nvSpPr>
        <p:spPr>
          <a:xfrm>
            <a:off x="887514" y="30793767"/>
            <a:ext cx="4542503"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Team Members</a:t>
            </a:r>
          </a:p>
        </p:txBody>
      </p:sp>
      <p:sp>
        <p:nvSpPr>
          <p:cNvPr id="32" name="Subtitle"/>
          <p:cNvSpPr>
            <a:spLocks noGrp="1"/>
          </p:cNvSpPr>
          <p:nvPr>
            <p:ph type="body" sz="quarter" idx="13"/>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solidFill>
                  <a:srgbClr val="76AADA"/>
                </a:solidFill>
              </a:rPr>
              <a:t>Assessing and Assisting Monitoring Efforts </a:t>
            </a:r>
          </a:p>
          <a:p>
            <a:pPr lvl="0"/>
            <a:r>
              <a:rPr lang="en-US" dirty="0" smtClean="0">
                <a:solidFill>
                  <a:srgbClr val="76AADA"/>
                </a:solidFill>
              </a:rPr>
              <a:t>of Water Clarity to Identify Potential Areas of Submerged Aquatic Vegetation </a:t>
            </a:r>
          </a:p>
          <a:p>
            <a:pPr lvl="0"/>
            <a:r>
              <a:rPr lang="en-US" dirty="0" smtClean="0">
                <a:solidFill>
                  <a:srgbClr val="76AADA"/>
                </a:solidFill>
              </a:rPr>
              <a:t>within Chesapeake Bay</a:t>
            </a:r>
          </a:p>
        </p:txBody>
      </p:sp>
      <p:sp>
        <p:nvSpPr>
          <p:cNvPr id="40" name="TextBox 39"/>
          <p:cNvSpPr txBox="1"/>
          <p:nvPr/>
        </p:nvSpPr>
        <p:spPr>
          <a:xfrm>
            <a:off x="11762698" y="26012377"/>
            <a:ext cx="9300643"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Conclusions</a:t>
            </a:r>
          </a:p>
        </p:txBody>
      </p:sp>
      <p:sp>
        <p:nvSpPr>
          <p:cNvPr id="43" name="Subtitle"/>
          <p:cNvSpPr txBox="1">
            <a:spLocks/>
          </p:cNvSpPr>
          <p:nvPr/>
        </p:nvSpPr>
        <p:spPr>
          <a:xfrm>
            <a:off x="6096000" y="352679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smtClean="0">
                <a:solidFill>
                  <a:srgbClr val="76AADA"/>
                </a:solidFill>
              </a:rPr>
              <a:t>NASA Langley Research Center – Summer 2017</a:t>
            </a:r>
          </a:p>
        </p:txBody>
      </p:sp>
      <p:sp>
        <p:nvSpPr>
          <p:cNvPr id="36" name="Text Placeholder 16"/>
          <p:cNvSpPr txBox="1">
            <a:spLocks/>
          </p:cNvSpPr>
          <p:nvPr/>
        </p:nvSpPr>
        <p:spPr>
          <a:xfrm>
            <a:off x="986783" y="5319075"/>
            <a:ext cx="10178298" cy="91393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schemeClr>
              </a:solidFill>
            </a:endParaRPr>
          </a:p>
        </p:txBody>
      </p:sp>
      <p:sp>
        <p:nvSpPr>
          <p:cNvPr id="45" name="Text Placeholder 16"/>
          <p:cNvSpPr txBox="1">
            <a:spLocks/>
          </p:cNvSpPr>
          <p:nvPr/>
        </p:nvSpPr>
        <p:spPr>
          <a:xfrm>
            <a:off x="8300470" y="31948091"/>
            <a:ext cx="10921333" cy="24420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schemeClr>
              </a:solidFill>
            </a:endParaRPr>
          </a:p>
        </p:txBody>
      </p:sp>
      <p:sp>
        <p:nvSpPr>
          <p:cNvPr id="47" name="Main Title"/>
          <p:cNvSpPr>
            <a:spLocks noGrp="1"/>
          </p:cNvSpPr>
          <p:nvPr>
            <p:ph type="body" sz="quarter" idx="10"/>
          </p:nvPr>
        </p:nvSpPr>
        <p:spPr>
          <a:xfrm rot="16200000">
            <a:off x="10948021" y="17647990"/>
            <a:ext cx="29866483"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3000" b="1" dirty="0" smtClean="0">
                <a:solidFill>
                  <a:srgbClr val="76AADA"/>
                </a:solidFill>
              </a:rPr>
              <a:t>Chesapeake Bay </a:t>
            </a:r>
            <a:r>
              <a:rPr lang="en-US" sz="13000" dirty="0" smtClean="0">
                <a:solidFill>
                  <a:srgbClr val="76AADA"/>
                </a:solidFill>
              </a:rPr>
              <a:t>Water Resources II</a:t>
            </a:r>
            <a:endParaRPr lang="en-US" sz="13000" dirty="0">
              <a:solidFill>
                <a:srgbClr val="76AADA"/>
              </a:solidFill>
            </a:endParaRPr>
          </a:p>
        </p:txBody>
      </p:sp>
      <p:sp>
        <p:nvSpPr>
          <p:cNvPr id="107" name="Text Placeholder 16"/>
          <p:cNvSpPr txBox="1">
            <a:spLocks/>
          </p:cNvSpPr>
          <p:nvPr/>
        </p:nvSpPr>
        <p:spPr>
          <a:xfrm>
            <a:off x="934085" y="26892562"/>
            <a:ext cx="10095865" cy="390120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76AADA"/>
              </a:buClr>
            </a:pPr>
            <a:r>
              <a:rPr lang="en-US" b="1" dirty="0" smtClean="0">
                <a:solidFill>
                  <a:srgbClr val="76AADA"/>
                </a:solidFill>
              </a:rPr>
              <a:t>Determine</a:t>
            </a:r>
            <a:r>
              <a:rPr lang="en-US" dirty="0" smtClean="0">
                <a:solidFill>
                  <a:srgbClr val="76AADA"/>
                </a:solidFill>
              </a:rPr>
              <a:t> </a:t>
            </a:r>
            <a:r>
              <a:rPr lang="en-US" dirty="0" smtClean="0">
                <a:solidFill>
                  <a:schemeClr val="tx1">
                    <a:lumMod val="75000"/>
                  </a:schemeClr>
                </a:solidFill>
              </a:rPr>
              <a:t>feasibility of using remote sensing techniques to help aid the measurement of water clarity within the Chesapeake Bay</a:t>
            </a:r>
            <a:endParaRPr lang="en-US" dirty="0">
              <a:solidFill>
                <a:schemeClr val="tx1">
                  <a:lumMod val="75000"/>
                </a:schemeClr>
              </a:solidFill>
            </a:endParaRPr>
          </a:p>
          <a:p>
            <a:pPr>
              <a:buClr>
                <a:srgbClr val="76AADA"/>
              </a:buClr>
            </a:pPr>
            <a:r>
              <a:rPr lang="en-US" b="1" dirty="0" smtClean="0">
                <a:solidFill>
                  <a:srgbClr val="76AADA"/>
                </a:solidFill>
              </a:rPr>
              <a:t>Correlate</a:t>
            </a:r>
            <a:r>
              <a:rPr lang="en-US" dirty="0" smtClean="0">
                <a:solidFill>
                  <a:srgbClr val="76AADA"/>
                </a:solidFill>
              </a:rPr>
              <a:t> </a:t>
            </a:r>
            <a:r>
              <a:rPr lang="en-US" dirty="0" smtClean="0">
                <a:solidFill>
                  <a:schemeClr val="tx1">
                    <a:lumMod val="75000"/>
                  </a:schemeClr>
                </a:solidFill>
              </a:rPr>
              <a:t>and model satellite derived water clarity metrics with continuous </a:t>
            </a:r>
            <a:r>
              <a:rPr lang="en-US" i="1" dirty="0" smtClean="0">
                <a:solidFill>
                  <a:schemeClr val="tx1">
                    <a:lumMod val="75000"/>
                  </a:schemeClr>
                </a:solidFill>
              </a:rPr>
              <a:t>in situ </a:t>
            </a:r>
            <a:r>
              <a:rPr lang="en-US" dirty="0" smtClean="0">
                <a:solidFill>
                  <a:schemeClr val="tx1">
                    <a:lumMod val="75000"/>
                  </a:schemeClr>
                </a:solidFill>
              </a:rPr>
              <a:t>monitoring data to validate methodology</a:t>
            </a:r>
          </a:p>
          <a:p>
            <a:pPr>
              <a:buClr>
                <a:srgbClr val="76AADA"/>
              </a:buClr>
            </a:pPr>
            <a:r>
              <a:rPr lang="en-US" b="1" dirty="0" smtClean="0">
                <a:solidFill>
                  <a:srgbClr val="76AADA"/>
                </a:solidFill>
              </a:rPr>
              <a:t>Develop</a:t>
            </a:r>
            <a:r>
              <a:rPr lang="en-US" dirty="0" smtClean="0">
                <a:solidFill>
                  <a:srgbClr val="76AADA"/>
                </a:solidFill>
              </a:rPr>
              <a:t> </a:t>
            </a:r>
            <a:r>
              <a:rPr lang="en-US" dirty="0" smtClean="0">
                <a:solidFill>
                  <a:schemeClr val="tx1">
                    <a:lumMod val="75000"/>
                  </a:schemeClr>
                </a:solidFill>
              </a:rPr>
              <a:t>an automated Python tool utilizing NASA and ESA Earth observations that ease the use of ACOLITE software processing</a:t>
            </a:r>
            <a:endParaRPr lang="en-US" dirty="0">
              <a:solidFill>
                <a:schemeClr val="tx1">
                  <a:lumMod val="75000"/>
                </a:schemeClr>
              </a:solidFill>
            </a:endParaRPr>
          </a:p>
          <a:p>
            <a:pPr>
              <a:buClr>
                <a:srgbClr val="76AADA"/>
              </a:buClr>
            </a:pPr>
            <a:r>
              <a:rPr lang="en-US" b="1" dirty="0" smtClean="0">
                <a:solidFill>
                  <a:srgbClr val="76AADA"/>
                </a:solidFill>
              </a:rPr>
              <a:t>Produce </a:t>
            </a:r>
            <a:r>
              <a:rPr lang="en-US" dirty="0" smtClean="0">
                <a:solidFill>
                  <a:schemeClr val="tx1">
                    <a:lumMod val="75000"/>
                  </a:schemeClr>
                </a:solidFill>
              </a:rPr>
              <a:t>annual Chesapeake Bay-wide and tributary Water Clarity Maps identifying variations in turbidity and its effect on SAV growth</a:t>
            </a:r>
          </a:p>
        </p:txBody>
      </p:sp>
      <p:sp>
        <p:nvSpPr>
          <p:cNvPr id="108" name="Text Placeholder 16"/>
          <p:cNvSpPr txBox="1">
            <a:spLocks/>
          </p:cNvSpPr>
          <p:nvPr/>
        </p:nvSpPr>
        <p:spPr>
          <a:xfrm>
            <a:off x="11691548" y="26892562"/>
            <a:ext cx="12540051" cy="39253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6AADA"/>
              </a:buClr>
            </a:pPr>
            <a:r>
              <a:rPr lang="en-US" dirty="0" smtClean="0">
                <a:solidFill>
                  <a:schemeClr val="tx1">
                    <a:lumMod val="75000"/>
                  </a:schemeClr>
                </a:solidFill>
              </a:rPr>
              <a:t>ACOLITE provides effective atmospheric corrections for water monitoring applications but is currently only optimal for satellite imagery ranging 2013-present.  </a:t>
            </a:r>
          </a:p>
          <a:p>
            <a:pPr marL="347663" indent="-347663">
              <a:buClr>
                <a:srgbClr val="76AADA"/>
              </a:buClr>
            </a:pPr>
            <a:r>
              <a:rPr lang="en-US" dirty="0" smtClean="0">
                <a:solidFill>
                  <a:schemeClr val="tx1">
                    <a:lumMod val="75000"/>
                  </a:schemeClr>
                </a:solidFill>
              </a:rPr>
              <a:t>Remote sensing over shallow waters is influenced by proximity to land, sediment upwelling due to tidal movements, and sandy bottom effects. </a:t>
            </a:r>
          </a:p>
          <a:p>
            <a:pPr marL="347663" indent="-347663">
              <a:buClr>
                <a:srgbClr val="76AADA"/>
              </a:buClr>
            </a:pPr>
            <a:r>
              <a:rPr lang="en-US" dirty="0" smtClean="0">
                <a:solidFill>
                  <a:schemeClr val="tx1">
                    <a:lumMod val="75000"/>
                  </a:schemeClr>
                </a:solidFill>
              </a:rPr>
              <a:t>Dogliotti</a:t>
            </a:r>
            <a:r>
              <a:rPr lang="en-US" dirty="0">
                <a:solidFill>
                  <a:schemeClr val="tx1">
                    <a:lumMod val="75000"/>
                  </a:schemeClr>
                </a:solidFill>
              </a:rPr>
              <a:t> </a:t>
            </a:r>
            <a:r>
              <a:rPr lang="en-US" dirty="0" smtClean="0">
                <a:solidFill>
                  <a:schemeClr val="tx1">
                    <a:lumMod val="75000"/>
                  </a:schemeClr>
                </a:solidFill>
              </a:rPr>
              <a:t>Red and Nechad turbidity products provide the most accurate assessment for monitoring water clarity within the Chesapeake Bay.</a:t>
            </a:r>
          </a:p>
          <a:p>
            <a:pPr marL="347663" indent="-347663">
              <a:buClr>
                <a:srgbClr val="76AADA"/>
              </a:buClr>
            </a:pPr>
            <a:r>
              <a:rPr lang="en-US" dirty="0"/>
              <a:t>Sentinel-2 captures imagery with a finer spatial </a:t>
            </a:r>
            <a:r>
              <a:rPr lang="en-US" dirty="0" smtClean="0"/>
              <a:t>resolution but has </a:t>
            </a:r>
            <a:r>
              <a:rPr lang="en-US" dirty="0"/>
              <a:t>difficulties producing confident correlations since its </a:t>
            </a:r>
            <a:r>
              <a:rPr lang="en-US" dirty="0" smtClean="0"/>
              <a:t>recent </a:t>
            </a:r>
            <a:r>
              <a:rPr lang="en-US" dirty="0"/>
              <a:t>launch date results in a limited data archive.</a:t>
            </a:r>
            <a:endParaRPr lang="en-US" dirty="0" smtClean="0">
              <a:solidFill>
                <a:schemeClr val="tx1">
                  <a:lumMod val="75000"/>
                </a:schemeClr>
              </a:solidFill>
            </a:endParaRPr>
          </a:p>
        </p:txBody>
      </p:sp>
      <p:sp>
        <p:nvSpPr>
          <p:cNvPr id="109" name="Text Placeholder 16"/>
          <p:cNvSpPr txBox="1">
            <a:spLocks/>
          </p:cNvSpPr>
          <p:nvPr/>
        </p:nvSpPr>
        <p:spPr>
          <a:xfrm>
            <a:off x="684909" y="3382377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Eli Simonson</a:t>
            </a:r>
          </a:p>
          <a:p>
            <a:pPr algn="ctr">
              <a:lnSpc>
                <a:spcPct val="100000"/>
              </a:lnSpc>
              <a:spcBef>
                <a:spcPts val="0"/>
              </a:spcBef>
            </a:pPr>
            <a:r>
              <a:rPr lang="en-US" dirty="0" smtClean="0">
                <a:solidFill>
                  <a:schemeClr val="tx1">
                    <a:lumMod val="75000"/>
                  </a:schemeClr>
                </a:solidFill>
              </a:rPr>
              <a:t>Team Lead</a:t>
            </a:r>
          </a:p>
        </p:txBody>
      </p:sp>
      <p:sp>
        <p:nvSpPr>
          <p:cNvPr id="110" name="Text Placeholder 16"/>
          <p:cNvSpPr txBox="1">
            <a:spLocks/>
          </p:cNvSpPr>
          <p:nvPr/>
        </p:nvSpPr>
        <p:spPr>
          <a:xfrm>
            <a:off x="3149630" y="3382377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Antonio Alvarado</a:t>
            </a:r>
          </a:p>
        </p:txBody>
      </p:sp>
      <p:sp>
        <p:nvSpPr>
          <p:cNvPr id="111" name="Text Placeholder 16"/>
          <p:cNvSpPr txBox="1">
            <a:spLocks/>
          </p:cNvSpPr>
          <p:nvPr/>
        </p:nvSpPr>
        <p:spPr>
          <a:xfrm>
            <a:off x="5581837" y="33823775"/>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Will Crowley</a:t>
            </a:r>
          </a:p>
        </p:txBody>
      </p:sp>
      <p:grpSp>
        <p:nvGrpSpPr>
          <p:cNvPr id="26" name="Group 25"/>
          <p:cNvGrpSpPr/>
          <p:nvPr/>
        </p:nvGrpSpPr>
        <p:grpSpPr>
          <a:xfrm>
            <a:off x="3557053" y="31589436"/>
            <a:ext cx="2057404" cy="2081788"/>
            <a:chOff x="3557053" y="31420995"/>
            <a:chExt cx="2057404" cy="2081788"/>
          </a:xfrm>
        </p:grpSpPr>
        <p:pic>
          <p:nvPicPr>
            <p:cNvPr id="112" name="Picture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7053" y="31420995"/>
              <a:ext cx="2057404" cy="2081788"/>
            </a:xfrm>
            <a:prstGeom prst="rect">
              <a:avLst/>
            </a:prstGeom>
          </p:spPr>
        </p:pic>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l="15978" t="8440" r="15425" b="45945"/>
            <a:stretch/>
          </p:blipFill>
          <p:spPr>
            <a:xfrm>
              <a:off x="3762795" y="31638929"/>
              <a:ext cx="1645920" cy="1645920"/>
            </a:xfrm>
            <a:prstGeom prst="ellipse">
              <a:avLst/>
            </a:prstGeom>
          </p:spPr>
        </p:pic>
      </p:grpSp>
      <p:sp>
        <p:nvSpPr>
          <p:cNvPr id="42" name="Text Placeholder 16"/>
          <p:cNvSpPr txBox="1">
            <a:spLocks/>
          </p:cNvSpPr>
          <p:nvPr/>
        </p:nvSpPr>
        <p:spPr>
          <a:xfrm>
            <a:off x="16440691" y="31707183"/>
            <a:ext cx="7527769" cy="355621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6AADA"/>
              </a:buClr>
            </a:pPr>
            <a:r>
              <a:rPr lang="en-US" b="1" dirty="0" smtClean="0">
                <a:solidFill>
                  <a:schemeClr val="tx1">
                    <a:lumMod val="75000"/>
                  </a:schemeClr>
                </a:solidFill>
              </a:rPr>
              <a:t>Dr. Kenton Ross: </a:t>
            </a:r>
            <a:r>
              <a:rPr lang="en-US" dirty="0" smtClean="0">
                <a:solidFill>
                  <a:schemeClr val="tx1">
                    <a:lumMod val="75000"/>
                  </a:schemeClr>
                </a:solidFill>
              </a:rPr>
              <a:t>NASA Langley Research Center</a:t>
            </a:r>
          </a:p>
          <a:p>
            <a:pPr marL="347663" indent="-347663">
              <a:buClr>
                <a:srgbClr val="76AADA"/>
              </a:buClr>
            </a:pPr>
            <a:r>
              <a:rPr lang="en-US" b="1" dirty="0" smtClean="0">
                <a:solidFill>
                  <a:schemeClr val="tx1">
                    <a:lumMod val="75000"/>
                  </a:schemeClr>
                </a:solidFill>
              </a:rPr>
              <a:t>Previous Contributors: </a:t>
            </a:r>
          </a:p>
          <a:p>
            <a:pPr marL="1947863" lvl="1" indent="-347663">
              <a:spcBef>
                <a:spcPts val="800"/>
              </a:spcBef>
              <a:buClr>
                <a:srgbClr val="76AADA"/>
              </a:buClr>
            </a:pPr>
            <a:r>
              <a:rPr lang="en-US" dirty="0" smtClean="0">
                <a:solidFill>
                  <a:schemeClr val="tx1">
                    <a:lumMod val="75000"/>
                  </a:schemeClr>
                </a:solidFill>
              </a:rPr>
              <a:t>Danielle Quick </a:t>
            </a:r>
          </a:p>
          <a:p>
            <a:pPr marL="1947863" lvl="1" indent="-347663">
              <a:spcBef>
                <a:spcPts val="800"/>
              </a:spcBef>
              <a:buClr>
                <a:srgbClr val="76AADA"/>
              </a:buClr>
            </a:pPr>
            <a:r>
              <a:rPr lang="en-US" dirty="0" smtClean="0">
                <a:solidFill>
                  <a:schemeClr val="tx1">
                    <a:lumMod val="75000"/>
                  </a:schemeClr>
                </a:solidFill>
              </a:rPr>
              <a:t>Gregory </a:t>
            </a:r>
            <a:r>
              <a:rPr lang="en-US" dirty="0" err="1" smtClean="0">
                <a:solidFill>
                  <a:schemeClr val="tx1">
                    <a:lumMod val="75000"/>
                  </a:schemeClr>
                </a:solidFill>
              </a:rPr>
              <a:t>Hoobchaak</a:t>
            </a:r>
            <a:endParaRPr lang="en-US" dirty="0" smtClean="0">
              <a:solidFill>
                <a:schemeClr val="tx1">
                  <a:lumMod val="75000"/>
                </a:schemeClr>
              </a:solidFill>
            </a:endParaRPr>
          </a:p>
          <a:p>
            <a:pPr marL="1947863" lvl="1" indent="-347663">
              <a:spcBef>
                <a:spcPts val="800"/>
              </a:spcBef>
              <a:buClr>
                <a:srgbClr val="76AADA"/>
              </a:buClr>
            </a:pPr>
            <a:r>
              <a:rPr lang="en-US" dirty="0" smtClean="0">
                <a:solidFill>
                  <a:schemeClr val="tx1">
                    <a:lumMod val="75000"/>
                  </a:schemeClr>
                </a:solidFill>
              </a:rPr>
              <a:t>Collin Henson</a:t>
            </a:r>
          </a:p>
          <a:p>
            <a:pPr marL="1947863" lvl="1" indent="-347663">
              <a:spcBef>
                <a:spcPts val="800"/>
              </a:spcBef>
              <a:buClr>
                <a:srgbClr val="76AADA"/>
              </a:buClr>
            </a:pPr>
            <a:r>
              <a:rPr lang="en-US" dirty="0" smtClean="0">
                <a:solidFill>
                  <a:schemeClr val="tx1">
                    <a:lumMod val="75000"/>
                  </a:schemeClr>
                </a:solidFill>
              </a:rPr>
              <a:t>Cole Cowher</a:t>
            </a:r>
          </a:p>
          <a:p>
            <a:pPr marL="1947863" lvl="1" indent="-347663">
              <a:spcBef>
                <a:spcPts val="800"/>
              </a:spcBef>
              <a:buClr>
                <a:srgbClr val="76AADA"/>
              </a:buClr>
            </a:pPr>
            <a:r>
              <a:rPr lang="en-US" dirty="0" smtClean="0">
                <a:solidFill>
                  <a:schemeClr val="tx1">
                    <a:lumMod val="75000"/>
                  </a:schemeClr>
                </a:solidFill>
              </a:rPr>
              <a:t>Amanda Clayton</a:t>
            </a:r>
          </a:p>
          <a:p>
            <a:pPr marL="0" indent="0">
              <a:buNone/>
            </a:pPr>
            <a:endParaRPr lang="en-US" dirty="0"/>
          </a:p>
          <a:p>
            <a:pPr marL="347663" indent="-347663">
              <a:buClr>
                <a:srgbClr val="E9A149"/>
              </a:buClr>
            </a:pPr>
            <a:endParaRPr lang="en-US" dirty="0" smtClean="0">
              <a:solidFill>
                <a:schemeClr val="tx1">
                  <a:lumMod val="75000"/>
                </a:scheme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2498" y="31875330"/>
            <a:ext cx="2515239" cy="922254"/>
          </a:xfrm>
          <a:prstGeom prst="rect">
            <a:avLst/>
          </a:prstGeom>
        </p:spPr>
      </p:pic>
      <p:sp>
        <p:nvSpPr>
          <p:cNvPr id="49" name="TextBox 48"/>
          <p:cNvSpPr txBox="1"/>
          <p:nvPr/>
        </p:nvSpPr>
        <p:spPr>
          <a:xfrm>
            <a:off x="9471686" y="33033431"/>
            <a:ext cx="7475721" cy="2169825"/>
          </a:xfrm>
          <a:prstGeom prst="rect">
            <a:avLst/>
          </a:prstGeom>
          <a:noFill/>
        </p:spPr>
        <p:txBody>
          <a:bodyPr wrap="square" rtlCol="0">
            <a:spAutoFit/>
          </a:bodyPr>
          <a:lstStyle/>
          <a:p>
            <a:r>
              <a:rPr lang="en-US" sz="2700" b="1" dirty="0" smtClean="0">
                <a:solidFill>
                  <a:schemeClr val="tx1">
                    <a:lumMod val="75000"/>
                  </a:schemeClr>
                </a:solidFill>
              </a:rPr>
              <a:t>Tish Robertson:</a:t>
            </a:r>
            <a:endParaRPr lang="en-US" sz="2700" b="1" dirty="0">
              <a:solidFill>
                <a:schemeClr val="tx1">
                  <a:lumMod val="75000"/>
                </a:schemeClr>
              </a:solidFill>
            </a:endParaRPr>
          </a:p>
          <a:p>
            <a:r>
              <a:rPr lang="en-US" sz="2700" dirty="0"/>
              <a:t>Virginia Department of Environmental </a:t>
            </a:r>
            <a:r>
              <a:rPr lang="en-US" sz="2700" dirty="0" smtClean="0"/>
              <a:t>Quality,</a:t>
            </a:r>
            <a:endParaRPr lang="en-US" sz="2700" dirty="0"/>
          </a:p>
          <a:p>
            <a:r>
              <a:rPr lang="en-US" sz="2700" dirty="0" smtClean="0"/>
              <a:t>Office of Ecology</a:t>
            </a:r>
            <a:endParaRPr lang="en-US" sz="1200" dirty="0"/>
          </a:p>
          <a:p>
            <a:r>
              <a:rPr lang="en-US" sz="2700" b="1" dirty="0" smtClean="0">
                <a:solidFill>
                  <a:schemeClr val="tx1">
                    <a:lumMod val="75000"/>
                  </a:schemeClr>
                </a:solidFill>
              </a:rPr>
              <a:t>Peter Tango:</a:t>
            </a:r>
          </a:p>
          <a:p>
            <a:r>
              <a:rPr lang="en-US" sz="2700" dirty="0">
                <a:solidFill>
                  <a:schemeClr val="tx1">
                    <a:lumMod val="75000"/>
                  </a:schemeClr>
                </a:solidFill>
              </a:rPr>
              <a:t>United States Geological </a:t>
            </a:r>
            <a:r>
              <a:rPr lang="en-US" sz="2700" dirty="0" smtClean="0">
                <a:solidFill>
                  <a:schemeClr val="tx1">
                    <a:lumMod val="75000"/>
                  </a:schemeClr>
                </a:solidFill>
              </a:rPr>
              <a:t>Survey, Water </a:t>
            </a:r>
            <a:r>
              <a:rPr lang="en-US" sz="2700" dirty="0">
                <a:solidFill>
                  <a:schemeClr val="tx1">
                    <a:lumMod val="75000"/>
                  </a:schemeClr>
                </a:solidFill>
              </a:rPr>
              <a:t>Science </a:t>
            </a:r>
            <a:r>
              <a:rPr lang="en-US" sz="2700" dirty="0" smtClean="0">
                <a:solidFill>
                  <a:schemeClr val="tx1">
                    <a:lumMod val="75000"/>
                  </a:schemeClr>
                </a:solidFill>
              </a:rPr>
              <a:t>Center</a:t>
            </a:r>
          </a:p>
        </p:txBody>
      </p:sp>
      <p:pic>
        <p:nvPicPr>
          <p:cNvPr id="1028" name="Picture 4" descr="https://lh4.googleusercontent.com/ceQ_05b-Azin0sA3iItNotTfpJrpbOf4Qti3mPCuVfIjYwb5Q6zggu8ZSESy1XMxYgIJFwpHZpK-T8s_Q3M6o6MXsxswozuxFPyGGfRrxdoBY1m2d0B9_CUDxNJKRSAoS_l_quov1f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9592" y="23652038"/>
            <a:ext cx="3319490" cy="2370324"/>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7449" y="23829341"/>
            <a:ext cx="2481834" cy="2028398"/>
          </a:xfrm>
          <a:prstGeom prst="rect">
            <a:avLst/>
          </a:prstGeom>
        </p:spPr>
      </p:pic>
      <p:sp>
        <p:nvSpPr>
          <p:cNvPr id="51" name="Text Placeholder 16"/>
          <p:cNvSpPr txBox="1">
            <a:spLocks/>
          </p:cNvSpPr>
          <p:nvPr/>
        </p:nvSpPr>
        <p:spPr>
          <a:xfrm>
            <a:off x="1088931" y="22868937"/>
            <a:ext cx="2464408" cy="52578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chemeClr val="tx1">
                    <a:lumMod val="75000"/>
                  </a:schemeClr>
                </a:solidFill>
              </a:rPr>
              <a:t>Landsat 8 </a:t>
            </a:r>
            <a:r>
              <a:rPr lang="en-US" dirty="0" smtClean="0">
                <a:solidFill>
                  <a:schemeClr val="tx1">
                    <a:lumMod val="75000"/>
                  </a:schemeClr>
                </a:solidFill>
              </a:rPr>
              <a:t>OLI</a:t>
            </a:r>
          </a:p>
        </p:txBody>
      </p:sp>
      <p:sp>
        <p:nvSpPr>
          <p:cNvPr id="52" name="Text Placeholder 16"/>
          <p:cNvSpPr txBox="1">
            <a:spLocks/>
          </p:cNvSpPr>
          <p:nvPr/>
        </p:nvSpPr>
        <p:spPr>
          <a:xfrm>
            <a:off x="4555787" y="22868937"/>
            <a:ext cx="2464408" cy="52578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chemeClr val="tx1">
                    <a:lumMod val="75000"/>
                  </a:schemeClr>
                </a:solidFill>
              </a:rPr>
              <a:t>Sentinel-2 </a:t>
            </a:r>
            <a:r>
              <a:rPr lang="en-US" dirty="0" smtClean="0">
                <a:solidFill>
                  <a:schemeClr val="tx1">
                    <a:lumMod val="75000"/>
                  </a:schemeClr>
                </a:solidFill>
              </a:rPr>
              <a:t>MSI</a:t>
            </a:r>
          </a:p>
        </p:txBody>
      </p:sp>
      <p:sp>
        <p:nvSpPr>
          <p:cNvPr id="9" name="Rectangle 8"/>
          <p:cNvSpPr/>
          <p:nvPr/>
        </p:nvSpPr>
        <p:spPr>
          <a:xfrm>
            <a:off x="902157" y="5219291"/>
            <a:ext cx="10414360" cy="9233297"/>
          </a:xfrm>
          <a:prstGeom prst="rect">
            <a:avLst/>
          </a:prstGeom>
        </p:spPr>
        <p:txBody>
          <a:bodyPr wrap="square">
            <a:spAutoFit/>
          </a:bodyPr>
          <a:lstStyle/>
          <a:p>
            <a:pPr algn="just"/>
            <a:r>
              <a:rPr lang="en-US" sz="2700" dirty="0"/>
              <a:t>Submerged Aquatic Vegetation (SAV) is vitally important to the Chesapeake Bay, serving as one of the primary food sources for the organisms that inhabit </a:t>
            </a:r>
            <a:r>
              <a:rPr lang="en-US" sz="2700" dirty="0" smtClean="0"/>
              <a:t>it</a:t>
            </a:r>
            <a:r>
              <a:rPr lang="en-US" sz="2700" dirty="0"/>
              <a:t>s</a:t>
            </a:r>
            <a:r>
              <a:rPr lang="en-US" sz="2700" dirty="0" smtClean="0"/>
              <a:t> ecosystems. </a:t>
            </a:r>
            <a:r>
              <a:rPr lang="en-US" sz="2700" dirty="0"/>
              <a:t>This project evaluated the efficacy of remote sensing applications to monitor water quality parameters, specifically turbidity, to indicate areas that can potentially support </a:t>
            </a:r>
            <a:r>
              <a:rPr lang="en-US" sz="2700" dirty="0" smtClean="0"/>
              <a:t>healthy populations of SAV in </a:t>
            </a:r>
            <a:r>
              <a:rPr lang="en-US" sz="2700" dirty="0"/>
              <a:t>the Chesapeake Bay. The resources and methods included visual analysis </a:t>
            </a:r>
            <a:r>
              <a:rPr lang="en-US" sz="2700" dirty="0" smtClean="0"/>
              <a:t>by </a:t>
            </a:r>
            <a:r>
              <a:rPr lang="en-US" sz="2700" dirty="0"/>
              <a:t>utilizing Landsat 8 Operational Land Imager </a:t>
            </a:r>
            <a:r>
              <a:rPr lang="en-US" sz="2700" dirty="0" smtClean="0"/>
              <a:t>(OLI) and </a:t>
            </a:r>
            <a:r>
              <a:rPr lang="en-US" sz="2700" dirty="0"/>
              <a:t>Sentinel-2 </a:t>
            </a:r>
            <a:r>
              <a:rPr lang="en-US" sz="2700" dirty="0" err="1"/>
              <a:t>MultiSpectral</a:t>
            </a:r>
            <a:r>
              <a:rPr lang="en-US" sz="2700" dirty="0"/>
              <a:t> </a:t>
            </a:r>
            <a:r>
              <a:rPr lang="en-US" sz="2700" dirty="0" smtClean="0"/>
              <a:t>Instrument (MSI). </a:t>
            </a:r>
            <a:r>
              <a:rPr lang="en-US" sz="2700" dirty="0"/>
              <a:t>T</a:t>
            </a:r>
            <a:r>
              <a:rPr lang="en-US" sz="2700" dirty="0" smtClean="0"/>
              <a:t>he </a:t>
            </a:r>
            <a:r>
              <a:rPr lang="en-US" sz="2700" dirty="0"/>
              <a:t>algorithms incorporated in </a:t>
            </a:r>
            <a:r>
              <a:rPr lang="en-US" sz="2700" dirty="0" smtClean="0"/>
              <a:t>the ACOLITE software allow </a:t>
            </a:r>
            <a:r>
              <a:rPr lang="en-US" sz="2700" dirty="0"/>
              <a:t>for atmospheric correction of spatial and temporal surface reflectance satellite imagery. By correlating </a:t>
            </a:r>
            <a:r>
              <a:rPr lang="en-US" sz="2700" dirty="0" smtClean="0"/>
              <a:t>Landsat </a:t>
            </a:r>
            <a:r>
              <a:rPr lang="en-US" sz="2700" dirty="0"/>
              <a:t>and </a:t>
            </a:r>
            <a:r>
              <a:rPr lang="en-US" sz="2700" dirty="0" smtClean="0"/>
              <a:t>Sentinel derived </a:t>
            </a:r>
            <a:r>
              <a:rPr lang="en-US" sz="2700" dirty="0"/>
              <a:t>output turbidity products to the Virginia Institute of Marine Sciences’ </a:t>
            </a:r>
            <a:r>
              <a:rPr lang="en-US" sz="2700" i="1" dirty="0"/>
              <a:t>in situ</a:t>
            </a:r>
            <a:r>
              <a:rPr lang="en-US" sz="2700" dirty="0"/>
              <a:t> monitoring data, </a:t>
            </a:r>
            <a:r>
              <a:rPr lang="en-US" sz="2700" dirty="0" smtClean="0"/>
              <a:t>different models were </a:t>
            </a:r>
            <a:r>
              <a:rPr lang="en-US" sz="2700" dirty="0"/>
              <a:t>created that provided an estimate of water clarity throughout the entire bay and its associated tributaries. </a:t>
            </a:r>
            <a:r>
              <a:rPr lang="en-US" sz="2700" dirty="0" smtClean="0"/>
              <a:t>Dogliotti turbidity products provided the best correlations between satellite remote sensing and </a:t>
            </a:r>
            <a:r>
              <a:rPr lang="en-US" sz="2700" i="1" dirty="0" smtClean="0"/>
              <a:t>in situ </a:t>
            </a:r>
            <a:r>
              <a:rPr lang="en-US" sz="2700" dirty="0" smtClean="0"/>
              <a:t>turbidity data </a:t>
            </a:r>
            <a:r>
              <a:rPr lang="en-US" sz="2700" dirty="0"/>
              <a:t>throughout the open waters of the Chesapeake </a:t>
            </a:r>
            <a:r>
              <a:rPr lang="en-US" sz="2700" dirty="0" smtClean="0"/>
              <a:t>Bay, </a:t>
            </a:r>
            <a:r>
              <a:rPr lang="en-US" sz="2700" dirty="0"/>
              <a:t>while Nechad turbidity products provided stronger correlations throughout the </a:t>
            </a:r>
            <a:r>
              <a:rPr lang="en-US" sz="2700" dirty="0" smtClean="0"/>
              <a:t>bay’s tributaries. The models </a:t>
            </a:r>
            <a:r>
              <a:rPr lang="en-US" sz="2700" dirty="0"/>
              <a:t>can be used as an additional resource for the Virginia Department of Environmental Quality to aid the monitoring of turbidity variations within the Chesapeake Bay. These monitoring techniques will also assist in determining Total Maximum Daily Load calculations and the resulting effects on </a:t>
            </a:r>
            <a:r>
              <a:rPr lang="en-US" sz="2700" dirty="0" smtClean="0"/>
              <a:t>the growth of SAV.</a:t>
            </a:r>
            <a:endParaRPr lang="en-US" sz="2700" dirty="0"/>
          </a:p>
        </p:txBody>
      </p:sp>
      <p:sp>
        <p:nvSpPr>
          <p:cNvPr id="10" name="TextBox 9"/>
          <p:cNvSpPr txBox="1"/>
          <p:nvPr/>
        </p:nvSpPr>
        <p:spPr>
          <a:xfrm>
            <a:off x="6958678" y="20695335"/>
            <a:ext cx="3371369" cy="400110"/>
          </a:xfrm>
          <a:prstGeom prst="rect">
            <a:avLst/>
          </a:prstGeom>
          <a:noFill/>
        </p:spPr>
        <p:txBody>
          <a:bodyPr wrap="square" rtlCol="0">
            <a:spAutoFit/>
          </a:bodyPr>
          <a:lstStyle/>
          <a:p>
            <a:r>
              <a:rPr lang="en-US" sz="2000" dirty="0" smtClean="0"/>
              <a:t>Continuous Monitoring Stations</a:t>
            </a:r>
            <a:endParaRPr lang="en-US" sz="2000" dirty="0"/>
          </a:p>
        </p:txBody>
      </p:sp>
      <p:sp>
        <p:nvSpPr>
          <p:cNvPr id="54" name="TextBox 53"/>
          <p:cNvSpPr txBox="1"/>
          <p:nvPr/>
        </p:nvSpPr>
        <p:spPr>
          <a:xfrm>
            <a:off x="6973827" y="21057834"/>
            <a:ext cx="3374161" cy="400110"/>
          </a:xfrm>
          <a:prstGeom prst="rect">
            <a:avLst/>
          </a:prstGeom>
          <a:noFill/>
        </p:spPr>
        <p:txBody>
          <a:bodyPr wrap="square" rtlCol="0">
            <a:spAutoFit/>
          </a:bodyPr>
          <a:lstStyle/>
          <a:p>
            <a:r>
              <a:rPr lang="en-US" sz="2000" dirty="0" smtClean="0"/>
              <a:t>VA Chesapeake Bay Study Area</a:t>
            </a:r>
            <a:endParaRPr lang="en-US" sz="2000" dirty="0"/>
          </a:p>
        </p:txBody>
      </p:sp>
      <p:sp>
        <p:nvSpPr>
          <p:cNvPr id="18" name="TextBox 17"/>
          <p:cNvSpPr txBox="1"/>
          <p:nvPr/>
        </p:nvSpPr>
        <p:spPr>
          <a:xfrm>
            <a:off x="887514" y="14382988"/>
            <a:ext cx="320673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Study Area</a:t>
            </a:r>
          </a:p>
        </p:txBody>
      </p:sp>
      <p:grpSp>
        <p:nvGrpSpPr>
          <p:cNvPr id="3" name="Group 2"/>
          <p:cNvGrpSpPr/>
          <p:nvPr/>
        </p:nvGrpSpPr>
        <p:grpSpPr>
          <a:xfrm>
            <a:off x="4171349" y="15013983"/>
            <a:ext cx="7048500" cy="5431272"/>
            <a:chOff x="3001733" y="14106378"/>
            <a:chExt cx="7999042" cy="5633489"/>
          </a:xfrm>
        </p:grpSpPr>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l="22673" t="7887" r="5834" b="2340"/>
            <a:stretch/>
          </p:blipFill>
          <p:spPr>
            <a:xfrm>
              <a:off x="5537691" y="14106378"/>
              <a:ext cx="5463084" cy="5633489"/>
            </a:xfrm>
            <a:prstGeom prst="rect">
              <a:avLst/>
            </a:prstGeom>
          </p:spPr>
        </p:pic>
        <p:cxnSp>
          <p:nvCxnSpPr>
            <p:cNvPr id="25" name="Straight Connector 24"/>
            <p:cNvCxnSpPr/>
            <p:nvPr/>
          </p:nvCxnSpPr>
          <p:spPr>
            <a:xfrm flipH="1">
              <a:off x="3001733" y="14983578"/>
              <a:ext cx="2535960" cy="3711008"/>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001733" y="18698287"/>
              <a:ext cx="4154477" cy="532641"/>
            </a:xfrm>
            <a:prstGeom prst="line">
              <a:avLst/>
            </a:prstGeom>
          </p:spPr>
          <p:style>
            <a:lnRef idx="1">
              <a:schemeClr val="dk1"/>
            </a:lnRef>
            <a:fillRef idx="0">
              <a:schemeClr val="dk1"/>
            </a:fillRef>
            <a:effectRef idx="0">
              <a:schemeClr val="dk1"/>
            </a:effectRef>
            <a:fontRef idx="minor">
              <a:schemeClr val="tx1"/>
            </a:fontRef>
          </p:style>
        </p:cxnSp>
      </p:grpSp>
      <p:sp>
        <p:nvSpPr>
          <p:cNvPr id="53" name="TextBox 52"/>
          <p:cNvSpPr txBox="1"/>
          <p:nvPr/>
        </p:nvSpPr>
        <p:spPr>
          <a:xfrm>
            <a:off x="1954553" y="15138754"/>
            <a:ext cx="2670734" cy="1200329"/>
          </a:xfrm>
          <a:prstGeom prst="rect">
            <a:avLst/>
          </a:prstGeom>
          <a:noFill/>
        </p:spPr>
        <p:txBody>
          <a:bodyPr wrap="square" rtlCol="0">
            <a:spAutoFit/>
          </a:bodyPr>
          <a:lstStyle/>
          <a:p>
            <a:pPr algn="ctr"/>
            <a:r>
              <a:rPr lang="en-US" sz="2400" b="1" dirty="0" smtClean="0"/>
              <a:t>Study Period:</a:t>
            </a:r>
          </a:p>
          <a:p>
            <a:pPr algn="ctr"/>
            <a:r>
              <a:rPr lang="en-US" sz="2400" dirty="0" smtClean="0"/>
              <a:t>2013 - 2017</a:t>
            </a:r>
          </a:p>
          <a:p>
            <a:pPr algn="ctr"/>
            <a:r>
              <a:rPr lang="en-US" sz="2400" dirty="0" smtClean="0"/>
              <a:t>March - October</a:t>
            </a:r>
            <a:endParaRPr lang="en-US" sz="2400" dirty="0"/>
          </a:p>
        </p:txBody>
      </p:sp>
      <p:grpSp>
        <p:nvGrpSpPr>
          <p:cNvPr id="8" name="Group 7"/>
          <p:cNvGrpSpPr/>
          <p:nvPr/>
        </p:nvGrpSpPr>
        <p:grpSpPr>
          <a:xfrm>
            <a:off x="11769622" y="5428877"/>
            <a:ext cx="5558369" cy="621792"/>
            <a:chOff x="11927280" y="5499673"/>
            <a:chExt cx="5020129" cy="1077686"/>
          </a:xfrm>
        </p:grpSpPr>
        <p:sp>
          <p:nvSpPr>
            <p:cNvPr id="6" name="Flowchart: Process 5"/>
            <p:cNvSpPr/>
            <p:nvPr/>
          </p:nvSpPr>
          <p:spPr>
            <a:xfrm>
              <a:off x="11983886" y="5499673"/>
              <a:ext cx="4963523" cy="1077686"/>
            </a:xfrm>
            <a:prstGeom prst="flowChartProcess">
              <a:avLst/>
            </a:prstGeom>
            <a:solidFill>
              <a:srgbClr val="DEB887"/>
            </a:solidFill>
            <a:ln>
              <a:solidFill>
                <a:schemeClr val="accent1">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927280" y="5515644"/>
              <a:ext cx="4963524" cy="861773"/>
            </a:xfrm>
            <a:prstGeom prst="rect">
              <a:avLst/>
            </a:prstGeom>
            <a:noFill/>
          </p:spPr>
          <p:txBody>
            <a:bodyPr wrap="square" rtlCol="0">
              <a:spAutoFit/>
            </a:bodyPr>
            <a:lstStyle/>
            <a:p>
              <a:pPr algn="ctr"/>
              <a:r>
                <a:rPr lang="en-US" sz="3000" b="1" i="1" dirty="0" smtClean="0"/>
                <a:t>Earth Observations Acquisition</a:t>
              </a:r>
            </a:p>
            <a:p>
              <a:endParaRPr lang="en-US" sz="2000" dirty="0"/>
            </a:p>
          </p:txBody>
        </p:sp>
      </p:grpSp>
      <p:grpSp>
        <p:nvGrpSpPr>
          <p:cNvPr id="12" name="Group 11"/>
          <p:cNvGrpSpPr/>
          <p:nvPr/>
        </p:nvGrpSpPr>
        <p:grpSpPr>
          <a:xfrm>
            <a:off x="17519917" y="5429499"/>
            <a:ext cx="6463536" cy="621792"/>
            <a:chOff x="17319908" y="5476538"/>
            <a:chExt cx="6863566" cy="1077686"/>
          </a:xfrm>
        </p:grpSpPr>
        <p:sp>
          <p:nvSpPr>
            <p:cNvPr id="61" name="Flowchart: Process 60"/>
            <p:cNvSpPr/>
            <p:nvPr/>
          </p:nvSpPr>
          <p:spPr>
            <a:xfrm>
              <a:off x="17349537" y="5476538"/>
              <a:ext cx="6833937" cy="1077686"/>
            </a:xfrm>
            <a:prstGeom prst="flowChartProcess">
              <a:avLst/>
            </a:prstGeom>
            <a:solidFill>
              <a:srgbClr val="DEB887"/>
            </a:solidFill>
            <a:ln>
              <a:solidFill>
                <a:schemeClr val="accent1">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17319908" y="5501933"/>
              <a:ext cx="6767113" cy="861773"/>
            </a:xfrm>
            <a:prstGeom prst="rect">
              <a:avLst/>
            </a:prstGeom>
            <a:noFill/>
          </p:spPr>
          <p:txBody>
            <a:bodyPr wrap="square" rtlCol="0">
              <a:spAutoFit/>
            </a:bodyPr>
            <a:lstStyle/>
            <a:p>
              <a:pPr algn="ctr"/>
              <a:r>
                <a:rPr lang="en-US" sz="3000" b="1" i="1" dirty="0">
                  <a:solidFill>
                    <a:schemeClr val="tx1">
                      <a:lumMod val="75000"/>
                    </a:schemeClr>
                  </a:solidFill>
                </a:rPr>
                <a:t>Virginia Institute of Marine </a:t>
              </a:r>
              <a:r>
                <a:rPr lang="en-US" sz="3000" b="1" i="1" dirty="0" smtClean="0">
                  <a:solidFill>
                    <a:schemeClr val="tx1">
                      <a:lumMod val="75000"/>
                    </a:schemeClr>
                  </a:solidFill>
                </a:rPr>
                <a:t>Science</a:t>
              </a:r>
              <a:endParaRPr lang="en-US" sz="3000" b="1" i="1" dirty="0"/>
            </a:p>
            <a:p>
              <a:endParaRPr lang="en-US" sz="2000" dirty="0"/>
            </a:p>
          </p:txBody>
        </p:sp>
      </p:grpSp>
      <p:cxnSp>
        <p:nvCxnSpPr>
          <p:cNvPr id="63" name="Straight Arrow Connector 62"/>
          <p:cNvCxnSpPr/>
          <p:nvPr/>
        </p:nvCxnSpPr>
        <p:spPr>
          <a:xfrm flipH="1">
            <a:off x="13057147" y="6107786"/>
            <a:ext cx="1" cy="25182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11810998" y="6408122"/>
            <a:ext cx="2686275" cy="607421"/>
            <a:chOff x="11983886" y="5499673"/>
            <a:chExt cx="5103188" cy="1077686"/>
          </a:xfrm>
        </p:grpSpPr>
        <p:sp>
          <p:nvSpPr>
            <p:cNvPr id="71" name="Flowchart: Process 70"/>
            <p:cNvSpPr/>
            <p:nvPr/>
          </p:nvSpPr>
          <p:spPr>
            <a:xfrm>
              <a:off x="11983886" y="5499673"/>
              <a:ext cx="4963523" cy="1077686"/>
            </a:xfrm>
            <a:prstGeom prst="flowChartProcess">
              <a:avLst/>
            </a:prstGeom>
            <a:solidFill>
              <a:srgbClr val="DEB887"/>
            </a:solidFill>
            <a:ln>
              <a:solidFill>
                <a:schemeClr val="accent1">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12123548" y="5574374"/>
              <a:ext cx="4963526" cy="861775"/>
            </a:xfrm>
            <a:prstGeom prst="rect">
              <a:avLst/>
            </a:prstGeom>
            <a:noFill/>
          </p:spPr>
          <p:txBody>
            <a:bodyPr wrap="square" rtlCol="0">
              <a:spAutoFit/>
            </a:bodyPr>
            <a:lstStyle/>
            <a:p>
              <a:r>
                <a:rPr lang="en-US" sz="3000" dirty="0" smtClean="0"/>
                <a:t>Landsat 8 OLI</a:t>
              </a:r>
              <a:endParaRPr lang="en-US" sz="3000" dirty="0"/>
            </a:p>
            <a:p>
              <a:endParaRPr lang="en-US" sz="2000" dirty="0"/>
            </a:p>
          </p:txBody>
        </p:sp>
      </p:grpSp>
      <p:grpSp>
        <p:nvGrpSpPr>
          <p:cNvPr id="73" name="Group 72"/>
          <p:cNvGrpSpPr/>
          <p:nvPr/>
        </p:nvGrpSpPr>
        <p:grpSpPr>
          <a:xfrm>
            <a:off x="14570791" y="6408726"/>
            <a:ext cx="2761239" cy="896017"/>
            <a:chOff x="11983886" y="5499673"/>
            <a:chExt cx="4963523" cy="1569081"/>
          </a:xfrm>
        </p:grpSpPr>
        <p:sp>
          <p:nvSpPr>
            <p:cNvPr id="74" name="Flowchart: Process 73"/>
            <p:cNvSpPr/>
            <p:nvPr/>
          </p:nvSpPr>
          <p:spPr>
            <a:xfrm>
              <a:off x="11983886" y="5499673"/>
              <a:ext cx="4963523" cy="1077686"/>
            </a:xfrm>
            <a:prstGeom prst="flowChartProcess">
              <a:avLst/>
            </a:prstGeom>
            <a:solidFill>
              <a:srgbClr val="DEB887"/>
            </a:solidFill>
            <a:ln>
              <a:solidFill>
                <a:schemeClr val="accent1">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12239634" y="5559638"/>
              <a:ext cx="4525784" cy="1509116"/>
            </a:xfrm>
            <a:prstGeom prst="rect">
              <a:avLst/>
            </a:prstGeom>
            <a:noFill/>
          </p:spPr>
          <p:txBody>
            <a:bodyPr wrap="square" rtlCol="0">
              <a:spAutoFit/>
            </a:bodyPr>
            <a:lstStyle/>
            <a:p>
              <a:r>
                <a:rPr lang="en-US" sz="3000" dirty="0" smtClean="0"/>
                <a:t>Sentinel-2 MSI</a:t>
              </a:r>
              <a:endParaRPr lang="en-US" sz="3000" dirty="0"/>
            </a:p>
            <a:p>
              <a:endParaRPr lang="en-US" sz="2000" dirty="0"/>
            </a:p>
          </p:txBody>
        </p:sp>
      </p:grpSp>
      <p:grpSp>
        <p:nvGrpSpPr>
          <p:cNvPr id="82" name="Group 81"/>
          <p:cNvGrpSpPr/>
          <p:nvPr/>
        </p:nvGrpSpPr>
        <p:grpSpPr>
          <a:xfrm>
            <a:off x="17547822" y="6408436"/>
            <a:ext cx="6514804" cy="887645"/>
            <a:chOff x="11983886" y="5499673"/>
            <a:chExt cx="5023839" cy="1538460"/>
          </a:xfrm>
        </p:grpSpPr>
        <p:sp>
          <p:nvSpPr>
            <p:cNvPr id="83" name="Flowchart: Process 82"/>
            <p:cNvSpPr/>
            <p:nvPr/>
          </p:nvSpPr>
          <p:spPr>
            <a:xfrm>
              <a:off x="11983886" y="5499673"/>
              <a:ext cx="4963523" cy="1077686"/>
            </a:xfrm>
            <a:prstGeom prst="flowChartProcess">
              <a:avLst/>
            </a:prstGeom>
            <a:solidFill>
              <a:srgbClr val="DEB887"/>
            </a:solidFill>
            <a:ln>
              <a:solidFill>
                <a:schemeClr val="accent1">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p:cNvSpPr txBox="1"/>
            <p:nvPr/>
          </p:nvSpPr>
          <p:spPr>
            <a:xfrm>
              <a:off x="12044201" y="5544512"/>
              <a:ext cx="4963524" cy="1493621"/>
            </a:xfrm>
            <a:prstGeom prst="rect">
              <a:avLst/>
            </a:prstGeom>
            <a:noFill/>
          </p:spPr>
          <p:txBody>
            <a:bodyPr wrap="square" rtlCol="0">
              <a:spAutoFit/>
            </a:bodyPr>
            <a:lstStyle/>
            <a:p>
              <a:pPr algn="ctr"/>
              <a:r>
                <a:rPr lang="en-US" sz="3000" i="1" dirty="0" smtClean="0"/>
                <a:t>In Situ </a:t>
              </a:r>
              <a:r>
                <a:rPr lang="en-US" sz="3000" dirty="0" smtClean="0"/>
                <a:t>Continuous Monitoring Stations </a:t>
              </a:r>
              <a:endParaRPr lang="en-US" sz="3000" dirty="0"/>
            </a:p>
            <a:p>
              <a:endParaRPr lang="en-US" sz="2000" dirty="0"/>
            </a:p>
          </p:txBody>
        </p:sp>
      </p:grpSp>
      <p:grpSp>
        <p:nvGrpSpPr>
          <p:cNvPr id="89" name="Group 88"/>
          <p:cNvGrpSpPr/>
          <p:nvPr/>
        </p:nvGrpSpPr>
        <p:grpSpPr>
          <a:xfrm>
            <a:off x="11785012" y="7548890"/>
            <a:ext cx="5506383" cy="621792"/>
            <a:chOff x="11978662" y="5412113"/>
            <a:chExt cx="4968747" cy="1769812"/>
          </a:xfrm>
          <a:solidFill>
            <a:srgbClr val="DEB887"/>
          </a:solidFill>
        </p:grpSpPr>
        <p:sp>
          <p:nvSpPr>
            <p:cNvPr id="90" name="Flowchart: Process 89"/>
            <p:cNvSpPr/>
            <p:nvPr/>
          </p:nvSpPr>
          <p:spPr>
            <a:xfrm>
              <a:off x="11983886" y="5499672"/>
              <a:ext cx="4963523" cy="1433583"/>
            </a:xfrm>
            <a:prstGeom prst="flowChartProcess">
              <a:avLst/>
            </a:prstGeom>
            <a:grpFill/>
            <a:ln>
              <a:solidFill>
                <a:schemeClr val="accent1">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p:nvSpPr>
          <p:spPr>
            <a:xfrm>
              <a:off x="11978662" y="5412113"/>
              <a:ext cx="4963524" cy="1769812"/>
            </a:xfrm>
            <a:prstGeom prst="rect">
              <a:avLst/>
            </a:prstGeom>
            <a:noFill/>
          </p:spPr>
          <p:txBody>
            <a:bodyPr wrap="square" rtlCol="0">
              <a:spAutoFit/>
            </a:bodyPr>
            <a:lstStyle/>
            <a:p>
              <a:pPr algn="ctr"/>
              <a:r>
                <a:rPr lang="en-US" sz="3000" dirty="0" smtClean="0"/>
                <a:t>ACOLITE Imagery Processing</a:t>
              </a:r>
            </a:p>
            <a:p>
              <a:pPr algn="ctr"/>
              <a:r>
                <a:rPr lang="en-US" sz="3000" b="1" dirty="0" smtClean="0"/>
                <a:t> </a:t>
              </a:r>
              <a:endParaRPr lang="en-US" sz="3000" dirty="0"/>
            </a:p>
            <a:p>
              <a:endParaRPr lang="en-US" sz="2000" dirty="0"/>
            </a:p>
          </p:txBody>
        </p:sp>
      </p:grpSp>
      <p:grpSp>
        <p:nvGrpSpPr>
          <p:cNvPr id="134" name="Group 133"/>
          <p:cNvGrpSpPr/>
          <p:nvPr/>
        </p:nvGrpSpPr>
        <p:grpSpPr>
          <a:xfrm>
            <a:off x="11674785" y="9083959"/>
            <a:ext cx="5644975" cy="620703"/>
            <a:chOff x="17258095" y="5476538"/>
            <a:chExt cx="6960357" cy="1077686"/>
          </a:xfrm>
        </p:grpSpPr>
        <p:sp>
          <p:nvSpPr>
            <p:cNvPr id="135" name="Flowchart: Process 134"/>
            <p:cNvSpPr/>
            <p:nvPr/>
          </p:nvSpPr>
          <p:spPr>
            <a:xfrm>
              <a:off x="17349537" y="5476538"/>
              <a:ext cx="6833937" cy="1077686"/>
            </a:xfrm>
            <a:prstGeom prst="flowChartProcess">
              <a:avLst/>
            </a:prstGeom>
            <a:solidFill>
              <a:srgbClr val="DEB887"/>
            </a:solidFill>
            <a:ln>
              <a:solidFill>
                <a:schemeClr val="accent1">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7258095" y="5521775"/>
              <a:ext cx="6960357" cy="813196"/>
            </a:xfrm>
            <a:prstGeom prst="rect">
              <a:avLst/>
            </a:prstGeom>
            <a:noFill/>
          </p:spPr>
          <p:txBody>
            <a:bodyPr wrap="square" rtlCol="0">
              <a:spAutoFit/>
            </a:bodyPr>
            <a:lstStyle/>
            <a:p>
              <a:pPr algn="ctr"/>
              <a:r>
                <a:rPr lang="en-US" sz="3000" dirty="0"/>
                <a:t>S</a:t>
              </a:r>
              <a:r>
                <a:rPr lang="en-US" sz="3000" dirty="0" smtClean="0"/>
                <a:t>tatistical correlations of L8 and S2</a:t>
              </a:r>
              <a:endParaRPr lang="en-US" sz="3000" b="1" dirty="0"/>
            </a:p>
            <a:p>
              <a:endParaRPr lang="en-US" sz="2000" dirty="0"/>
            </a:p>
          </p:txBody>
        </p:sp>
      </p:grpSp>
      <p:sp>
        <p:nvSpPr>
          <p:cNvPr id="46" name="Rectangle 45"/>
          <p:cNvSpPr/>
          <p:nvPr/>
        </p:nvSpPr>
        <p:spPr>
          <a:xfrm>
            <a:off x="15291188" y="8541285"/>
            <a:ext cx="4206601" cy="553998"/>
          </a:xfrm>
          <a:prstGeom prst="rect">
            <a:avLst/>
          </a:prstGeom>
        </p:spPr>
        <p:txBody>
          <a:bodyPr wrap="none">
            <a:spAutoFit/>
          </a:bodyPr>
          <a:lstStyle/>
          <a:p>
            <a:pPr algn="ctr"/>
            <a:r>
              <a:rPr lang="en-US" sz="3000" b="1" i="1" dirty="0">
                <a:solidFill>
                  <a:schemeClr val="tx1">
                    <a:lumMod val="75000"/>
                  </a:schemeClr>
                </a:solidFill>
              </a:rPr>
              <a:t>Resulting End Products:</a:t>
            </a:r>
          </a:p>
        </p:txBody>
      </p:sp>
      <p:grpSp>
        <p:nvGrpSpPr>
          <p:cNvPr id="137" name="Group 136"/>
          <p:cNvGrpSpPr/>
          <p:nvPr/>
        </p:nvGrpSpPr>
        <p:grpSpPr>
          <a:xfrm>
            <a:off x="17219179" y="9091227"/>
            <a:ext cx="7087054" cy="715626"/>
            <a:chOff x="17373175" y="5476538"/>
            <a:chExt cx="7180088" cy="1229905"/>
          </a:xfrm>
        </p:grpSpPr>
        <p:sp>
          <p:nvSpPr>
            <p:cNvPr id="138" name="Flowchart: Process 137"/>
            <p:cNvSpPr/>
            <p:nvPr/>
          </p:nvSpPr>
          <p:spPr>
            <a:xfrm>
              <a:off x="17729359" y="5476538"/>
              <a:ext cx="6454115" cy="1077686"/>
            </a:xfrm>
            <a:prstGeom prst="flowChartProcess">
              <a:avLst/>
            </a:prstGeom>
            <a:solidFill>
              <a:srgbClr val="DEB887"/>
            </a:solidFill>
            <a:ln>
              <a:solidFill>
                <a:schemeClr val="accent1">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7373175" y="5486650"/>
              <a:ext cx="7180088" cy="1219793"/>
            </a:xfrm>
            <a:prstGeom prst="rect">
              <a:avLst/>
            </a:prstGeom>
            <a:noFill/>
          </p:spPr>
          <p:txBody>
            <a:bodyPr wrap="square" rtlCol="0">
              <a:spAutoFit/>
            </a:bodyPr>
            <a:lstStyle/>
            <a:p>
              <a:pPr algn="ctr"/>
              <a:r>
                <a:rPr lang="en-US" sz="3000" dirty="0" smtClean="0"/>
                <a:t>Chesapeake Bay Water Clarity Maps</a:t>
              </a:r>
              <a:endParaRPr lang="en-US" sz="3000" dirty="0"/>
            </a:p>
            <a:p>
              <a:endParaRPr lang="en-US" sz="2800" b="1" i="1" dirty="0"/>
            </a:p>
            <a:p>
              <a:endParaRPr lang="en-US" sz="2000" dirty="0"/>
            </a:p>
          </p:txBody>
        </p:sp>
      </p:grpSp>
      <p:cxnSp>
        <p:nvCxnSpPr>
          <p:cNvPr id="140" name="Straight Arrow Connector 139"/>
          <p:cNvCxnSpPr/>
          <p:nvPr/>
        </p:nvCxnSpPr>
        <p:spPr>
          <a:xfrm flipH="1">
            <a:off x="16020197" y="6106295"/>
            <a:ext cx="1" cy="25182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19069403" y="6100426"/>
            <a:ext cx="1" cy="25182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a:off x="21863324" y="6107826"/>
            <a:ext cx="1" cy="25182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17547820" y="7563771"/>
            <a:ext cx="6412165" cy="617131"/>
            <a:chOff x="11983886" y="5435125"/>
            <a:chExt cx="4963523" cy="1759384"/>
          </a:xfrm>
          <a:solidFill>
            <a:srgbClr val="DEB887"/>
          </a:solidFill>
        </p:grpSpPr>
        <p:sp>
          <p:nvSpPr>
            <p:cNvPr id="116" name="Flowchart: Process 115"/>
            <p:cNvSpPr/>
            <p:nvPr/>
          </p:nvSpPr>
          <p:spPr>
            <a:xfrm>
              <a:off x="11983886" y="5499672"/>
              <a:ext cx="4963523" cy="1433583"/>
            </a:xfrm>
            <a:prstGeom prst="flowChartProcess">
              <a:avLst/>
            </a:prstGeom>
            <a:grpFill/>
            <a:ln>
              <a:solidFill>
                <a:schemeClr val="accent1">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p:cNvSpPr txBox="1"/>
            <p:nvPr/>
          </p:nvSpPr>
          <p:spPr>
            <a:xfrm>
              <a:off x="12126292" y="5435125"/>
              <a:ext cx="4640724" cy="1759384"/>
            </a:xfrm>
            <a:prstGeom prst="rect">
              <a:avLst/>
            </a:prstGeom>
            <a:noFill/>
          </p:spPr>
          <p:txBody>
            <a:bodyPr wrap="square" rtlCol="0">
              <a:spAutoFit/>
            </a:bodyPr>
            <a:lstStyle/>
            <a:p>
              <a:pPr algn="ctr"/>
              <a:r>
                <a:rPr lang="en-US" sz="3000" dirty="0" smtClean="0"/>
                <a:t>VIMS vs. EO Date Matching</a:t>
              </a:r>
            </a:p>
            <a:p>
              <a:pPr algn="ctr"/>
              <a:r>
                <a:rPr lang="en-US" sz="3000" b="1" dirty="0" smtClean="0"/>
                <a:t> </a:t>
              </a:r>
              <a:endParaRPr lang="en-US" sz="3000" dirty="0"/>
            </a:p>
            <a:p>
              <a:endParaRPr lang="en-US" sz="2000" dirty="0"/>
            </a:p>
          </p:txBody>
        </p:sp>
      </p:grpSp>
      <p:pic>
        <p:nvPicPr>
          <p:cNvPr id="24" name="Picture 23"/>
          <p:cNvPicPr>
            <a:picLocks noChangeAspect="1"/>
          </p:cNvPicPr>
          <p:nvPr/>
        </p:nvPicPr>
        <p:blipFill>
          <a:blip r:embed="rId9"/>
          <a:stretch>
            <a:fillRect/>
          </a:stretch>
        </p:blipFill>
        <p:spPr>
          <a:xfrm>
            <a:off x="5908873" y="21283340"/>
            <a:ext cx="323718" cy="504253"/>
          </a:xfrm>
          <a:prstGeom prst="rect">
            <a:avLst/>
          </a:prstGeom>
        </p:spPr>
      </p:pic>
      <p:pic>
        <p:nvPicPr>
          <p:cNvPr id="57" name="Picture 56"/>
          <p:cNvPicPr>
            <a:picLocks noChangeAspect="1"/>
          </p:cNvPicPr>
          <p:nvPr/>
        </p:nvPicPr>
        <p:blipFill>
          <a:blip r:embed="rId10"/>
          <a:stretch>
            <a:fillRect/>
          </a:stretch>
        </p:blipFill>
        <p:spPr>
          <a:xfrm>
            <a:off x="6562011" y="20742981"/>
            <a:ext cx="264167" cy="283591"/>
          </a:xfrm>
          <a:prstGeom prst="rect">
            <a:avLst/>
          </a:prstGeom>
        </p:spPr>
      </p:pic>
      <p:pic>
        <p:nvPicPr>
          <p:cNvPr id="58" name="Picture 57"/>
          <p:cNvPicPr>
            <a:picLocks noChangeAspect="1"/>
          </p:cNvPicPr>
          <p:nvPr/>
        </p:nvPicPr>
        <p:blipFill>
          <a:blip r:embed="rId11"/>
          <a:stretch>
            <a:fillRect/>
          </a:stretch>
        </p:blipFill>
        <p:spPr>
          <a:xfrm>
            <a:off x="6408048" y="21072792"/>
            <a:ext cx="581025" cy="323850"/>
          </a:xfrm>
          <a:prstGeom prst="rect">
            <a:avLst/>
          </a:prstGeom>
        </p:spPr>
      </p:pic>
      <p:grpSp>
        <p:nvGrpSpPr>
          <p:cNvPr id="27" name="Group 26"/>
          <p:cNvGrpSpPr/>
          <p:nvPr/>
        </p:nvGrpSpPr>
        <p:grpSpPr>
          <a:xfrm>
            <a:off x="1092332" y="31589436"/>
            <a:ext cx="2057404" cy="2081788"/>
            <a:chOff x="1092332" y="31420995"/>
            <a:chExt cx="2057404" cy="2081788"/>
          </a:xfrm>
        </p:grpSpPr>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332" y="31420995"/>
              <a:ext cx="2057404" cy="2081788"/>
            </a:xfrm>
            <a:prstGeom prst="rect">
              <a:avLst/>
            </a:prstGeom>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8074" y="31638929"/>
              <a:ext cx="1645920" cy="1645920"/>
            </a:xfrm>
            <a:prstGeom prst="rect">
              <a:avLst/>
            </a:prstGeom>
          </p:spPr>
        </p:pic>
      </p:grpSp>
      <p:grpSp>
        <p:nvGrpSpPr>
          <p:cNvPr id="11" name="Group 10"/>
          <p:cNvGrpSpPr/>
          <p:nvPr/>
        </p:nvGrpSpPr>
        <p:grpSpPr>
          <a:xfrm>
            <a:off x="6054215" y="31580700"/>
            <a:ext cx="2057404" cy="2081788"/>
            <a:chOff x="6054215" y="31412259"/>
            <a:chExt cx="2057404" cy="2081788"/>
          </a:xfrm>
        </p:grpSpPr>
        <p:pic>
          <p:nvPicPr>
            <p:cNvPr id="113" name="Picture 1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215" y="31412259"/>
              <a:ext cx="2057404" cy="2081788"/>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59957" y="31630193"/>
              <a:ext cx="1645920" cy="1645920"/>
            </a:xfrm>
            <a:prstGeom prst="rect">
              <a:avLst/>
            </a:prstGeom>
          </p:spPr>
        </p:pic>
      </p:grpSp>
      <p:grpSp>
        <p:nvGrpSpPr>
          <p:cNvPr id="48" name="Group 47"/>
          <p:cNvGrpSpPr/>
          <p:nvPr/>
        </p:nvGrpSpPr>
        <p:grpSpPr>
          <a:xfrm>
            <a:off x="19184643" y="7069093"/>
            <a:ext cx="3144569" cy="455556"/>
            <a:chOff x="19584799" y="7492069"/>
            <a:chExt cx="2424211" cy="455556"/>
          </a:xfrm>
        </p:grpSpPr>
        <p:cxnSp>
          <p:nvCxnSpPr>
            <p:cNvPr id="34" name="Straight Connector 33"/>
            <p:cNvCxnSpPr/>
            <p:nvPr/>
          </p:nvCxnSpPr>
          <p:spPr>
            <a:xfrm>
              <a:off x="19602821" y="7492770"/>
              <a:ext cx="0" cy="198338"/>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9584799" y="7685706"/>
              <a:ext cx="2424211" cy="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a:off x="21994213" y="7492069"/>
              <a:ext cx="0" cy="198338"/>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32" name="Straight Arrow Connector 131"/>
            <p:cNvCxnSpPr/>
            <p:nvPr/>
          </p:nvCxnSpPr>
          <p:spPr>
            <a:xfrm flipH="1">
              <a:off x="20805495" y="7695804"/>
              <a:ext cx="1" cy="25182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13074906" y="7079901"/>
            <a:ext cx="3144569" cy="449916"/>
            <a:chOff x="19603726" y="7497709"/>
            <a:chExt cx="2424211" cy="449916"/>
          </a:xfrm>
        </p:grpSpPr>
        <p:cxnSp>
          <p:nvCxnSpPr>
            <p:cNvPr id="143" name="Straight Connector 142"/>
            <p:cNvCxnSpPr/>
            <p:nvPr/>
          </p:nvCxnSpPr>
          <p:spPr>
            <a:xfrm>
              <a:off x="19616249" y="7497709"/>
              <a:ext cx="0" cy="198338"/>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44" name="Straight Connector 143"/>
            <p:cNvCxnSpPr/>
            <p:nvPr/>
          </p:nvCxnSpPr>
          <p:spPr>
            <a:xfrm>
              <a:off x="19603726" y="7685706"/>
              <a:ext cx="2424211" cy="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46" name="Straight Connector 145"/>
            <p:cNvCxnSpPr/>
            <p:nvPr/>
          </p:nvCxnSpPr>
          <p:spPr>
            <a:xfrm>
              <a:off x="22010640" y="7501907"/>
              <a:ext cx="0" cy="198338"/>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50" name="Straight Arrow Connector 149"/>
            <p:cNvCxnSpPr/>
            <p:nvPr/>
          </p:nvCxnSpPr>
          <p:spPr>
            <a:xfrm flipH="1">
              <a:off x="20805495" y="7695804"/>
              <a:ext cx="1" cy="25182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14025981" y="8192550"/>
            <a:ext cx="6761072" cy="449025"/>
            <a:chOff x="19595826" y="7498600"/>
            <a:chExt cx="2424211" cy="449025"/>
          </a:xfrm>
        </p:grpSpPr>
        <p:cxnSp>
          <p:nvCxnSpPr>
            <p:cNvPr id="152" name="Straight Connector 151"/>
            <p:cNvCxnSpPr/>
            <p:nvPr/>
          </p:nvCxnSpPr>
          <p:spPr>
            <a:xfrm>
              <a:off x="19597798" y="7499594"/>
              <a:ext cx="0" cy="198338"/>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53" name="Straight Connector 152"/>
            <p:cNvCxnSpPr/>
            <p:nvPr/>
          </p:nvCxnSpPr>
          <p:spPr>
            <a:xfrm>
              <a:off x="19595826" y="7685706"/>
              <a:ext cx="2424211" cy="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55" name="Straight Connector 154"/>
            <p:cNvCxnSpPr/>
            <p:nvPr/>
          </p:nvCxnSpPr>
          <p:spPr>
            <a:xfrm>
              <a:off x="22015131" y="7498600"/>
              <a:ext cx="0" cy="198338"/>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56" name="Straight Arrow Connector 155"/>
            <p:cNvCxnSpPr/>
            <p:nvPr/>
          </p:nvCxnSpPr>
          <p:spPr>
            <a:xfrm flipH="1">
              <a:off x="20805495" y="7695804"/>
              <a:ext cx="1" cy="25182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19" name="TextBox 118"/>
          <p:cNvSpPr txBox="1"/>
          <p:nvPr/>
        </p:nvSpPr>
        <p:spPr>
          <a:xfrm>
            <a:off x="11680158" y="10622722"/>
            <a:ext cx="8498114" cy="430887"/>
          </a:xfrm>
          <a:prstGeom prst="rect">
            <a:avLst/>
          </a:prstGeom>
          <a:noFill/>
        </p:spPr>
        <p:txBody>
          <a:bodyPr wrap="square" rtlCol="0">
            <a:spAutoFit/>
          </a:bodyPr>
          <a:lstStyle/>
          <a:p>
            <a:r>
              <a:rPr lang="en-US" sz="2200" b="1" dirty="0" smtClean="0">
                <a:solidFill>
                  <a:sysClr val="windowText" lastClr="000000"/>
                </a:solidFill>
                <a:latin typeface="Century Gothic" panose="020B0502020202020204" pitchFamily="34" charset="0"/>
              </a:rPr>
              <a:t>Landsat 8 Chesapeake Bay-wide 2013 Mosaic:</a:t>
            </a:r>
          </a:p>
        </p:txBody>
      </p:sp>
      <p:sp>
        <p:nvSpPr>
          <p:cNvPr id="120" name="TextBox 119"/>
          <p:cNvSpPr txBox="1"/>
          <p:nvPr/>
        </p:nvSpPr>
        <p:spPr>
          <a:xfrm>
            <a:off x="11680158" y="19012803"/>
            <a:ext cx="7359100" cy="430887"/>
          </a:xfrm>
          <a:prstGeom prst="rect">
            <a:avLst/>
          </a:prstGeom>
          <a:noFill/>
        </p:spPr>
        <p:txBody>
          <a:bodyPr wrap="square" rtlCol="0">
            <a:spAutoFit/>
          </a:bodyPr>
          <a:lstStyle/>
          <a:p>
            <a:r>
              <a:rPr lang="en-US" sz="2200" b="1" dirty="0" smtClean="0">
                <a:solidFill>
                  <a:sysClr val="windowText" lastClr="000000"/>
                </a:solidFill>
                <a:latin typeface="Century Gothic" panose="020B0502020202020204" pitchFamily="34" charset="0"/>
              </a:rPr>
              <a:t>Landsat 8 Statistical Correlations and Models:</a:t>
            </a:r>
          </a:p>
        </p:txBody>
      </p:sp>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918168" y="17435911"/>
            <a:ext cx="403703" cy="947467"/>
          </a:xfrm>
          <a:prstGeom prst="rect">
            <a:avLst/>
          </a:prstGeom>
        </p:spPr>
      </p:pic>
      <p:grpSp>
        <p:nvGrpSpPr>
          <p:cNvPr id="59" name="Group 58"/>
          <p:cNvGrpSpPr/>
          <p:nvPr/>
        </p:nvGrpSpPr>
        <p:grpSpPr>
          <a:xfrm>
            <a:off x="21743190" y="11818977"/>
            <a:ext cx="2949411" cy="1415784"/>
            <a:chOff x="22250950" y="16705465"/>
            <a:chExt cx="2949411" cy="1415784"/>
          </a:xfrm>
        </p:grpSpPr>
        <p:sp>
          <p:nvSpPr>
            <p:cNvPr id="41" name="TextBox 40"/>
            <p:cNvSpPr txBox="1"/>
            <p:nvPr/>
          </p:nvSpPr>
          <p:spPr>
            <a:xfrm>
              <a:off x="22250950" y="16705465"/>
              <a:ext cx="2949411" cy="369332"/>
            </a:xfrm>
            <a:prstGeom prst="rect">
              <a:avLst/>
            </a:prstGeom>
            <a:noFill/>
          </p:spPr>
          <p:txBody>
            <a:bodyPr wrap="square" rtlCol="0">
              <a:spAutoFit/>
            </a:bodyPr>
            <a:lstStyle/>
            <a:p>
              <a:r>
                <a:rPr lang="en-US" sz="1800" b="1" dirty="0" smtClean="0"/>
                <a:t>  Turbidity Scale (NTU)</a:t>
              </a:r>
              <a:endParaRPr lang="en-US" sz="1800" b="1" dirty="0"/>
            </a:p>
          </p:txBody>
        </p:sp>
        <p:grpSp>
          <p:nvGrpSpPr>
            <p:cNvPr id="56" name="Group 55"/>
            <p:cNvGrpSpPr/>
            <p:nvPr/>
          </p:nvGrpSpPr>
          <p:grpSpPr>
            <a:xfrm>
              <a:off x="22432266" y="17044031"/>
              <a:ext cx="2178463" cy="1077218"/>
              <a:chOff x="22432266" y="17044031"/>
              <a:chExt cx="2178463" cy="1077218"/>
            </a:xfrm>
          </p:grpSpPr>
          <p:pic>
            <p:nvPicPr>
              <p:cNvPr id="38" name="Pictur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432266" y="17136342"/>
                <a:ext cx="352474" cy="943107"/>
              </a:xfrm>
              <a:prstGeom prst="rect">
                <a:avLst/>
              </a:prstGeom>
            </p:spPr>
          </p:pic>
          <p:sp>
            <p:nvSpPr>
              <p:cNvPr id="55" name="TextBox 54"/>
              <p:cNvSpPr txBox="1"/>
              <p:nvPr/>
            </p:nvSpPr>
            <p:spPr>
              <a:xfrm>
                <a:off x="22773869" y="17044031"/>
                <a:ext cx="1836860" cy="1077218"/>
              </a:xfrm>
              <a:prstGeom prst="rect">
                <a:avLst/>
              </a:prstGeom>
              <a:noFill/>
            </p:spPr>
            <p:txBody>
              <a:bodyPr wrap="square" rtlCol="0">
                <a:spAutoFit/>
              </a:bodyPr>
              <a:lstStyle/>
              <a:p>
                <a:r>
                  <a:rPr lang="en-US" sz="1600" b="1" dirty="0" smtClean="0"/>
                  <a:t>High: 15+ NTU</a:t>
                </a:r>
              </a:p>
              <a:p>
                <a:endParaRPr lang="en-US" sz="1600" b="1" dirty="0" smtClean="0"/>
              </a:p>
              <a:p>
                <a:endParaRPr lang="en-US" sz="1600" b="1" dirty="0"/>
              </a:p>
              <a:p>
                <a:r>
                  <a:rPr lang="en-US" sz="1600" b="1" dirty="0" smtClean="0"/>
                  <a:t>Low: 0 NTU</a:t>
                </a:r>
                <a:endParaRPr lang="en-US" sz="1600" b="1" dirty="0"/>
              </a:p>
            </p:txBody>
          </p:sp>
        </p:grpSp>
      </p:grpSp>
      <p:sp>
        <p:nvSpPr>
          <p:cNvPr id="121" name="TextBox 120"/>
          <p:cNvSpPr txBox="1"/>
          <p:nvPr/>
        </p:nvSpPr>
        <p:spPr>
          <a:xfrm>
            <a:off x="22243725" y="18335130"/>
            <a:ext cx="2246833" cy="369332"/>
          </a:xfrm>
          <a:prstGeom prst="rect">
            <a:avLst/>
          </a:prstGeom>
          <a:noFill/>
        </p:spPr>
        <p:txBody>
          <a:bodyPr wrap="square" rtlCol="0">
            <a:spAutoFit/>
          </a:bodyPr>
          <a:lstStyle/>
          <a:p>
            <a:r>
              <a:rPr lang="en-US" sz="1800" dirty="0" smtClean="0"/>
              <a:t>Monitoring Stations</a:t>
            </a:r>
            <a:endParaRPr lang="en-US" sz="1800" dirty="0"/>
          </a:p>
        </p:txBody>
      </p:sp>
      <p:pic>
        <p:nvPicPr>
          <p:cNvPr id="122" name="Picture 121"/>
          <p:cNvPicPr>
            <a:picLocks noChangeAspect="1"/>
          </p:cNvPicPr>
          <p:nvPr/>
        </p:nvPicPr>
        <p:blipFill>
          <a:blip r:embed="rId10"/>
          <a:stretch>
            <a:fillRect/>
          </a:stretch>
        </p:blipFill>
        <p:spPr>
          <a:xfrm>
            <a:off x="22019736" y="18403462"/>
            <a:ext cx="223989" cy="240459"/>
          </a:xfrm>
          <a:prstGeom prst="rect">
            <a:avLst/>
          </a:prstGeom>
        </p:spPr>
      </p:pic>
      <p:grpSp>
        <p:nvGrpSpPr>
          <p:cNvPr id="126" name="Group 125"/>
          <p:cNvGrpSpPr/>
          <p:nvPr/>
        </p:nvGrpSpPr>
        <p:grpSpPr>
          <a:xfrm>
            <a:off x="21760301" y="15887952"/>
            <a:ext cx="2949411" cy="1415784"/>
            <a:chOff x="22250950" y="16705465"/>
            <a:chExt cx="2949411" cy="1415784"/>
          </a:xfrm>
        </p:grpSpPr>
        <p:sp>
          <p:nvSpPr>
            <p:cNvPr id="127" name="TextBox 126"/>
            <p:cNvSpPr txBox="1"/>
            <p:nvPr/>
          </p:nvSpPr>
          <p:spPr>
            <a:xfrm>
              <a:off x="22250950" y="16705465"/>
              <a:ext cx="2949411" cy="369332"/>
            </a:xfrm>
            <a:prstGeom prst="rect">
              <a:avLst/>
            </a:prstGeom>
            <a:noFill/>
          </p:spPr>
          <p:txBody>
            <a:bodyPr wrap="square" rtlCol="0">
              <a:spAutoFit/>
            </a:bodyPr>
            <a:lstStyle/>
            <a:p>
              <a:r>
                <a:rPr lang="en-US" sz="1800" b="1" dirty="0" smtClean="0"/>
                <a:t>  Turbidity Scale (NTU)</a:t>
              </a:r>
              <a:endParaRPr lang="en-US" sz="1800" b="1" dirty="0"/>
            </a:p>
          </p:txBody>
        </p:sp>
        <p:grpSp>
          <p:nvGrpSpPr>
            <p:cNvPr id="128" name="Group 127"/>
            <p:cNvGrpSpPr/>
            <p:nvPr/>
          </p:nvGrpSpPr>
          <p:grpSpPr>
            <a:xfrm>
              <a:off x="22432266" y="17044031"/>
              <a:ext cx="2178463" cy="1077218"/>
              <a:chOff x="22432266" y="17044031"/>
              <a:chExt cx="2178463" cy="1077218"/>
            </a:xfrm>
          </p:grpSpPr>
          <p:pic>
            <p:nvPicPr>
              <p:cNvPr id="129" name="Picture 1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432266" y="17136342"/>
                <a:ext cx="352474" cy="943107"/>
              </a:xfrm>
              <a:prstGeom prst="rect">
                <a:avLst/>
              </a:prstGeom>
            </p:spPr>
          </p:pic>
          <p:sp>
            <p:nvSpPr>
              <p:cNvPr id="130" name="TextBox 129"/>
              <p:cNvSpPr txBox="1"/>
              <p:nvPr/>
            </p:nvSpPr>
            <p:spPr>
              <a:xfrm>
                <a:off x="22773869" y="17044031"/>
                <a:ext cx="1836860" cy="1077218"/>
              </a:xfrm>
              <a:prstGeom prst="rect">
                <a:avLst/>
              </a:prstGeom>
              <a:noFill/>
            </p:spPr>
            <p:txBody>
              <a:bodyPr wrap="square" rtlCol="0">
                <a:spAutoFit/>
              </a:bodyPr>
              <a:lstStyle/>
              <a:p>
                <a:r>
                  <a:rPr lang="en-US" sz="1600" b="1" dirty="0" smtClean="0"/>
                  <a:t>High: 15+ NTU</a:t>
                </a:r>
              </a:p>
              <a:p>
                <a:endParaRPr lang="en-US" sz="1600" b="1" dirty="0" smtClean="0"/>
              </a:p>
              <a:p>
                <a:endParaRPr lang="en-US" sz="1600" b="1" dirty="0"/>
              </a:p>
              <a:p>
                <a:r>
                  <a:rPr lang="en-US" sz="1600" b="1" dirty="0" smtClean="0"/>
                  <a:t>Low: 0 NTU</a:t>
                </a:r>
                <a:endParaRPr lang="en-US" sz="1600" b="1" dirty="0"/>
              </a:p>
            </p:txBody>
          </p:sp>
        </p:grpSp>
      </p:grpSp>
      <p:pic>
        <p:nvPicPr>
          <p:cNvPr id="145" name="Picture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918169" y="13539454"/>
            <a:ext cx="403703" cy="947467"/>
          </a:xfrm>
          <a:prstGeom prst="rect">
            <a:avLst/>
          </a:prstGeom>
        </p:spPr>
      </p:pic>
      <p:sp>
        <p:nvSpPr>
          <p:cNvPr id="147" name="TextBox 146"/>
          <p:cNvSpPr txBox="1"/>
          <p:nvPr/>
        </p:nvSpPr>
        <p:spPr>
          <a:xfrm>
            <a:off x="22179974" y="14458378"/>
            <a:ext cx="2246833" cy="369332"/>
          </a:xfrm>
          <a:prstGeom prst="rect">
            <a:avLst/>
          </a:prstGeom>
          <a:noFill/>
        </p:spPr>
        <p:txBody>
          <a:bodyPr wrap="square" rtlCol="0">
            <a:spAutoFit/>
          </a:bodyPr>
          <a:lstStyle/>
          <a:p>
            <a:r>
              <a:rPr lang="en-US" sz="1800" dirty="0" smtClean="0"/>
              <a:t>Monitoring Stations</a:t>
            </a:r>
            <a:endParaRPr lang="en-US" sz="1800" dirty="0"/>
          </a:p>
        </p:txBody>
      </p:sp>
      <p:pic>
        <p:nvPicPr>
          <p:cNvPr id="148" name="Picture 147"/>
          <p:cNvPicPr>
            <a:picLocks noChangeAspect="1"/>
          </p:cNvPicPr>
          <p:nvPr/>
        </p:nvPicPr>
        <p:blipFill>
          <a:blip r:embed="rId10"/>
          <a:stretch>
            <a:fillRect/>
          </a:stretch>
        </p:blipFill>
        <p:spPr>
          <a:xfrm>
            <a:off x="22018869" y="14520593"/>
            <a:ext cx="223989" cy="240459"/>
          </a:xfrm>
          <a:prstGeom prst="rect">
            <a:avLst/>
          </a:prstGeom>
        </p:spPr>
      </p:pic>
      <p:pic>
        <p:nvPicPr>
          <p:cNvPr id="33" name="Picture 3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731407" y="11140630"/>
            <a:ext cx="5917163" cy="7732352"/>
          </a:xfrm>
          <a:prstGeom prst="rect">
            <a:avLst/>
          </a:prstGeom>
          <a:ln>
            <a:solidFill>
              <a:schemeClr val="tx1"/>
            </a:solidFill>
          </a:ln>
        </p:spPr>
      </p:pic>
      <p:pic>
        <p:nvPicPr>
          <p:cNvPr id="60" name="Picture 59"/>
          <p:cNvPicPr>
            <a:picLocks noChangeAspect="1"/>
          </p:cNvPicPr>
          <p:nvPr/>
        </p:nvPicPr>
        <p:blipFill rotWithShape="1">
          <a:blip r:embed="rId17">
            <a:extLst>
              <a:ext uri="{28A0092B-C50C-407E-A947-70E740481C1C}">
                <a14:useLocalDpi xmlns:a14="http://schemas.microsoft.com/office/drawing/2010/main" val="0"/>
              </a:ext>
            </a:extLst>
          </a:blip>
          <a:srcRect l="3197" r="7138"/>
          <a:stretch/>
        </p:blipFill>
        <p:spPr>
          <a:xfrm>
            <a:off x="17728109" y="15058785"/>
            <a:ext cx="4123018" cy="3822695"/>
          </a:xfrm>
          <a:prstGeom prst="rect">
            <a:avLst/>
          </a:prstGeom>
          <a:ln>
            <a:solidFill>
              <a:schemeClr val="tx1"/>
            </a:solidFill>
          </a:ln>
        </p:spPr>
      </p:pic>
      <p:pic>
        <p:nvPicPr>
          <p:cNvPr id="65" name="Picture 64"/>
          <p:cNvPicPr>
            <a:picLocks noChangeAspect="1"/>
          </p:cNvPicPr>
          <p:nvPr/>
        </p:nvPicPr>
        <p:blipFill rotWithShape="1">
          <a:blip r:embed="rId18">
            <a:extLst>
              <a:ext uri="{28A0092B-C50C-407E-A947-70E740481C1C}">
                <a14:useLocalDpi xmlns:a14="http://schemas.microsoft.com/office/drawing/2010/main" val="0"/>
              </a:ext>
            </a:extLst>
          </a:blip>
          <a:srcRect r="1072"/>
          <a:stretch/>
        </p:blipFill>
        <p:spPr>
          <a:xfrm>
            <a:off x="17731788" y="11141313"/>
            <a:ext cx="4118846" cy="3822192"/>
          </a:xfrm>
          <a:prstGeom prst="rect">
            <a:avLst/>
          </a:prstGeom>
          <a:ln>
            <a:solidFill>
              <a:schemeClr val="tx1"/>
            </a:solidFill>
          </a:ln>
        </p:spPr>
      </p:pic>
      <p:sp>
        <p:nvSpPr>
          <p:cNvPr id="92" name="TextBox 91"/>
          <p:cNvSpPr txBox="1"/>
          <p:nvPr/>
        </p:nvSpPr>
        <p:spPr>
          <a:xfrm>
            <a:off x="12899669" y="24941828"/>
            <a:ext cx="6103482" cy="369332"/>
          </a:xfrm>
          <a:prstGeom prst="rect">
            <a:avLst/>
          </a:prstGeom>
          <a:noFill/>
        </p:spPr>
        <p:txBody>
          <a:bodyPr wrap="square" rtlCol="0">
            <a:spAutoFit/>
          </a:bodyPr>
          <a:lstStyle/>
          <a:p>
            <a:r>
              <a:rPr lang="en-US" sz="1800" u="sng" dirty="0" smtClean="0">
                <a:latin typeface="+mj-lt"/>
              </a:rPr>
              <a:t>Remote Sensing vs. </a:t>
            </a:r>
            <a:r>
              <a:rPr lang="en-US" sz="1800" i="1" u="sng" dirty="0" smtClean="0">
                <a:latin typeface="+mj-lt"/>
              </a:rPr>
              <a:t>In Situ </a:t>
            </a:r>
            <a:r>
              <a:rPr lang="en-US" sz="1800" u="sng" dirty="0" smtClean="0">
                <a:latin typeface="+mj-lt"/>
              </a:rPr>
              <a:t>Correlation Strength</a:t>
            </a:r>
            <a:endParaRPr lang="en-US" sz="1800" u="sng" dirty="0">
              <a:latin typeface="+mj-lt"/>
            </a:endParaRPr>
          </a:p>
        </p:txBody>
      </p:sp>
      <p:sp>
        <p:nvSpPr>
          <p:cNvPr id="93" name="TextBox 92"/>
          <p:cNvSpPr txBox="1"/>
          <p:nvPr/>
        </p:nvSpPr>
        <p:spPr>
          <a:xfrm>
            <a:off x="11864063" y="25319869"/>
            <a:ext cx="2143209" cy="338554"/>
          </a:xfrm>
          <a:prstGeom prst="rect">
            <a:avLst/>
          </a:prstGeom>
          <a:noFill/>
          <a:ln>
            <a:solidFill>
              <a:schemeClr val="tx1"/>
            </a:solidFill>
          </a:ln>
        </p:spPr>
        <p:txBody>
          <a:bodyPr wrap="square" rtlCol="0">
            <a:spAutoFit/>
          </a:bodyPr>
          <a:lstStyle/>
          <a:p>
            <a:pPr algn="ctr"/>
            <a:r>
              <a:rPr lang="en-US" sz="1600" i="1" dirty="0" smtClean="0">
                <a:latin typeface="+mj-lt"/>
              </a:rPr>
              <a:t>Nechad</a:t>
            </a:r>
            <a:r>
              <a:rPr lang="en-US" sz="1600" dirty="0" smtClean="0">
                <a:latin typeface="+mj-lt"/>
              </a:rPr>
              <a:t>: R = 0.5929 </a:t>
            </a:r>
            <a:endParaRPr lang="en-US" sz="1600" dirty="0">
              <a:latin typeface="+mj-lt"/>
            </a:endParaRPr>
          </a:p>
        </p:txBody>
      </p:sp>
      <p:sp>
        <p:nvSpPr>
          <p:cNvPr id="159" name="TextBox 158"/>
          <p:cNvSpPr txBox="1"/>
          <p:nvPr/>
        </p:nvSpPr>
        <p:spPr>
          <a:xfrm>
            <a:off x="14095910" y="25319869"/>
            <a:ext cx="2625966" cy="338554"/>
          </a:xfrm>
          <a:prstGeom prst="rect">
            <a:avLst/>
          </a:prstGeom>
          <a:noFill/>
          <a:ln>
            <a:solidFill>
              <a:schemeClr val="tx1"/>
            </a:solidFill>
          </a:ln>
        </p:spPr>
        <p:txBody>
          <a:bodyPr wrap="square" rtlCol="0">
            <a:spAutoFit/>
          </a:bodyPr>
          <a:lstStyle/>
          <a:p>
            <a:pPr algn="ctr"/>
            <a:r>
              <a:rPr lang="en-US" sz="1600" i="1" dirty="0" smtClean="0">
                <a:latin typeface="+mj-lt"/>
              </a:rPr>
              <a:t>Dogliotti Red</a:t>
            </a:r>
            <a:r>
              <a:rPr lang="en-US" sz="1600" dirty="0" smtClean="0">
                <a:latin typeface="+mj-lt"/>
              </a:rPr>
              <a:t>: R = 0.5997 </a:t>
            </a:r>
            <a:endParaRPr lang="en-US" sz="1600" dirty="0">
              <a:latin typeface="+mj-lt"/>
            </a:endParaRPr>
          </a:p>
        </p:txBody>
      </p:sp>
      <p:sp>
        <p:nvSpPr>
          <p:cNvPr id="162" name="Text Placeholder 16"/>
          <p:cNvSpPr txBox="1">
            <a:spLocks/>
          </p:cNvSpPr>
          <p:nvPr/>
        </p:nvSpPr>
        <p:spPr>
          <a:xfrm>
            <a:off x="1123349" y="23341717"/>
            <a:ext cx="2301933" cy="3857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b="1" dirty="0" smtClean="0">
                <a:solidFill>
                  <a:schemeClr val="tx1">
                    <a:lumMod val="75000"/>
                  </a:schemeClr>
                </a:solidFill>
              </a:rPr>
              <a:t>Active: 2013 - Present</a:t>
            </a:r>
            <a:endParaRPr lang="en-US" sz="1800" dirty="0" smtClean="0">
              <a:solidFill>
                <a:schemeClr val="tx1">
                  <a:lumMod val="75000"/>
                </a:schemeClr>
              </a:solidFill>
            </a:endParaRPr>
          </a:p>
        </p:txBody>
      </p:sp>
      <p:sp>
        <p:nvSpPr>
          <p:cNvPr id="163" name="Text Placeholder 16"/>
          <p:cNvSpPr txBox="1">
            <a:spLocks/>
          </p:cNvSpPr>
          <p:nvPr/>
        </p:nvSpPr>
        <p:spPr>
          <a:xfrm>
            <a:off x="4586262" y="23341717"/>
            <a:ext cx="2400063" cy="3857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b="1" dirty="0" smtClean="0">
                <a:solidFill>
                  <a:schemeClr val="tx1">
                    <a:lumMod val="75000"/>
                  </a:schemeClr>
                </a:solidFill>
              </a:rPr>
              <a:t>Active: 2015 - Present</a:t>
            </a:r>
            <a:endParaRPr lang="en-US" sz="1800" dirty="0" smtClean="0">
              <a:solidFill>
                <a:schemeClr val="tx1">
                  <a:lumMod val="75000"/>
                </a:schemeClr>
              </a:solidFill>
            </a:endParaRPr>
          </a:p>
        </p:txBody>
      </p:sp>
      <p:sp>
        <p:nvSpPr>
          <p:cNvPr id="164" name="TextBox 163"/>
          <p:cNvSpPr txBox="1"/>
          <p:nvPr/>
        </p:nvSpPr>
        <p:spPr>
          <a:xfrm>
            <a:off x="16801203" y="25319869"/>
            <a:ext cx="2427724" cy="338554"/>
          </a:xfrm>
          <a:prstGeom prst="rect">
            <a:avLst/>
          </a:prstGeom>
          <a:noFill/>
          <a:ln>
            <a:solidFill>
              <a:schemeClr val="tx1"/>
            </a:solidFill>
          </a:ln>
        </p:spPr>
        <p:txBody>
          <a:bodyPr wrap="square" rtlCol="0">
            <a:spAutoFit/>
          </a:bodyPr>
          <a:lstStyle/>
          <a:p>
            <a:pPr algn="ctr"/>
            <a:r>
              <a:rPr lang="en-US" sz="1600" i="1" dirty="0" smtClean="0">
                <a:latin typeface="+mj-lt"/>
              </a:rPr>
              <a:t>Combined</a:t>
            </a:r>
            <a:r>
              <a:rPr lang="en-US" sz="1600" dirty="0" smtClean="0">
                <a:latin typeface="+mj-lt"/>
              </a:rPr>
              <a:t>: R = 0.6727 </a:t>
            </a:r>
            <a:endParaRPr lang="en-US" sz="1600" dirty="0">
              <a:latin typeface="+mj-lt"/>
            </a:endParaRPr>
          </a:p>
        </p:txBody>
      </p:sp>
      <p:graphicFrame>
        <p:nvGraphicFramePr>
          <p:cNvPr id="154" name="Table 153"/>
          <p:cNvGraphicFramePr>
            <a:graphicFrameLocks noGrp="1"/>
          </p:cNvGraphicFramePr>
          <p:nvPr>
            <p:extLst>
              <p:ext uri="{D42A27DB-BD31-4B8C-83A1-F6EECF244321}">
                <p14:modId xmlns:p14="http://schemas.microsoft.com/office/powerpoint/2010/main" val="3325579026"/>
              </p:ext>
            </p:extLst>
          </p:nvPr>
        </p:nvGraphicFramePr>
        <p:xfrm>
          <a:off x="12979201" y="24221299"/>
          <a:ext cx="2463800" cy="400050"/>
        </p:xfrm>
        <a:graphic>
          <a:graphicData uri="http://schemas.openxmlformats.org/drawingml/2006/table">
            <a:tbl>
              <a:tblPr/>
              <a:tblGrid>
                <a:gridCol w="2463800">
                  <a:extLst>
                    <a:ext uri="{9D8B030D-6E8A-4147-A177-3AD203B41FA5}">
                      <a16:colId xmlns:a16="http://schemas.microsoft.com/office/drawing/2014/main" val="3676532215"/>
                    </a:ext>
                  </a:extLst>
                </a:gridCol>
              </a:tblGrid>
              <a:tr h="200025">
                <a:tc>
                  <a:txBody>
                    <a:bodyPr/>
                    <a:lstStyle/>
                    <a:p>
                      <a:pPr algn="ctr" fontAlgn="b"/>
                      <a:r>
                        <a:rPr lang="en-US" sz="1100" b="0" i="0" u="none" strike="noStrike" dirty="0">
                          <a:solidFill>
                            <a:srgbClr val="000000"/>
                          </a:solidFill>
                          <a:effectLst/>
                          <a:latin typeface="Calibri" panose="020F0502020204030204" pitchFamily="34" charset="0"/>
                        </a:rPr>
                        <a:t>NO STATION AVAILABLE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930917910"/>
                  </a:ext>
                </a:extLst>
              </a:tr>
              <a:tr h="200025">
                <a:tc>
                  <a:txBody>
                    <a:bodyPr/>
                    <a:lstStyle/>
                    <a:p>
                      <a:pPr algn="ctr" fontAlgn="b"/>
                      <a:r>
                        <a:rPr lang="en-US" sz="1100" b="0" i="0" u="none" strike="noStrike" dirty="0">
                          <a:solidFill>
                            <a:srgbClr val="000000"/>
                          </a:solidFill>
                          <a:effectLst/>
                          <a:latin typeface="Calibri" panose="020F0502020204030204" pitchFamily="34" charset="0"/>
                        </a:rPr>
                        <a:t>NEGATIVE CORRELATIONS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105365407"/>
                  </a:ext>
                </a:extLst>
              </a:tr>
            </a:tbl>
          </a:graphicData>
        </a:graphic>
      </p:graphicFrame>
      <p:graphicFrame>
        <p:nvGraphicFramePr>
          <p:cNvPr id="157" name="Table 156"/>
          <p:cNvGraphicFramePr>
            <a:graphicFrameLocks noGrp="1"/>
          </p:cNvGraphicFramePr>
          <p:nvPr>
            <p:extLst>
              <p:ext uri="{D42A27DB-BD31-4B8C-83A1-F6EECF244321}">
                <p14:modId xmlns:p14="http://schemas.microsoft.com/office/powerpoint/2010/main" val="2761700079"/>
              </p:ext>
            </p:extLst>
          </p:nvPr>
        </p:nvGraphicFramePr>
        <p:xfrm>
          <a:off x="15656196" y="24216613"/>
          <a:ext cx="2463800" cy="400050"/>
        </p:xfrm>
        <a:graphic>
          <a:graphicData uri="http://schemas.openxmlformats.org/drawingml/2006/table">
            <a:tbl>
              <a:tblPr/>
              <a:tblGrid>
                <a:gridCol w="2463800">
                  <a:extLst>
                    <a:ext uri="{9D8B030D-6E8A-4147-A177-3AD203B41FA5}">
                      <a16:colId xmlns:a16="http://schemas.microsoft.com/office/drawing/2014/main" val="3344204450"/>
                    </a:ext>
                  </a:extLst>
                </a:gridCol>
              </a:tblGrid>
              <a:tr h="200025">
                <a:tc>
                  <a:txBody>
                    <a:bodyPr/>
                    <a:lstStyle/>
                    <a:p>
                      <a:pPr algn="ctr" fontAlgn="b"/>
                      <a:r>
                        <a:rPr lang="en-US" sz="1100" b="0" i="0" u="none" strike="noStrike" dirty="0">
                          <a:solidFill>
                            <a:srgbClr val="000000"/>
                          </a:solidFill>
                          <a:effectLst/>
                          <a:latin typeface="Calibri" panose="020F0502020204030204" pitchFamily="34" charset="0"/>
                        </a:rPr>
                        <a:t>POSITIVE CORRELATIONS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84352515"/>
                  </a:ext>
                </a:extLst>
              </a:tr>
              <a:tr h="200025">
                <a:tc>
                  <a:txBody>
                    <a:bodyPr/>
                    <a:lstStyle/>
                    <a:p>
                      <a:pPr algn="ctr" fontAlgn="b"/>
                      <a:r>
                        <a:rPr lang="en-US" sz="1100" b="1" i="1" u="none" strike="noStrike" dirty="0">
                          <a:solidFill>
                            <a:srgbClr val="FFFFFF"/>
                          </a:solidFill>
                          <a:effectLst/>
                          <a:latin typeface="Calibri" panose="020F0502020204030204" pitchFamily="34" charset="0"/>
                        </a:rPr>
                        <a:t>BEST POSITIVE CORRELATION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578963767"/>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66357738"/>
              </p:ext>
            </p:extLst>
          </p:nvPr>
        </p:nvGraphicFramePr>
        <p:xfrm>
          <a:off x="11702227" y="19459423"/>
          <a:ext cx="7677602" cy="4589995"/>
        </p:xfrm>
        <a:graphic>
          <a:graphicData uri="http://schemas.openxmlformats.org/drawingml/2006/table">
            <a:tbl>
              <a:tblPr/>
              <a:tblGrid>
                <a:gridCol w="585554">
                  <a:extLst>
                    <a:ext uri="{9D8B030D-6E8A-4147-A177-3AD203B41FA5}">
                      <a16:colId xmlns:a16="http://schemas.microsoft.com/office/drawing/2014/main" val="2832229630"/>
                    </a:ext>
                  </a:extLst>
                </a:gridCol>
                <a:gridCol w="1999603">
                  <a:extLst>
                    <a:ext uri="{9D8B030D-6E8A-4147-A177-3AD203B41FA5}">
                      <a16:colId xmlns:a16="http://schemas.microsoft.com/office/drawing/2014/main" val="1993366582"/>
                    </a:ext>
                  </a:extLst>
                </a:gridCol>
                <a:gridCol w="1018489">
                  <a:extLst>
                    <a:ext uri="{9D8B030D-6E8A-4147-A177-3AD203B41FA5}">
                      <a16:colId xmlns:a16="http://schemas.microsoft.com/office/drawing/2014/main" val="3800187477"/>
                    </a:ext>
                  </a:extLst>
                </a:gridCol>
                <a:gridCol w="1018489">
                  <a:extLst>
                    <a:ext uri="{9D8B030D-6E8A-4147-A177-3AD203B41FA5}">
                      <a16:colId xmlns:a16="http://schemas.microsoft.com/office/drawing/2014/main" val="1116804975"/>
                    </a:ext>
                  </a:extLst>
                </a:gridCol>
                <a:gridCol w="1018489">
                  <a:extLst>
                    <a:ext uri="{9D8B030D-6E8A-4147-A177-3AD203B41FA5}">
                      <a16:colId xmlns:a16="http://schemas.microsoft.com/office/drawing/2014/main" val="3697639832"/>
                    </a:ext>
                  </a:extLst>
                </a:gridCol>
                <a:gridCol w="1018489">
                  <a:extLst>
                    <a:ext uri="{9D8B030D-6E8A-4147-A177-3AD203B41FA5}">
                      <a16:colId xmlns:a16="http://schemas.microsoft.com/office/drawing/2014/main" val="447271509"/>
                    </a:ext>
                  </a:extLst>
                </a:gridCol>
                <a:gridCol w="1018489">
                  <a:extLst>
                    <a:ext uri="{9D8B030D-6E8A-4147-A177-3AD203B41FA5}">
                      <a16:colId xmlns:a16="http://schemas.microsoft.com/office/drawing/2014/main" val="610293564"/>
                    </a:ext>
                  </a:extLst>
                </a:gridCol>
              </a:tblGrid>
              <a:tr h="297499">
                <a:tc rowSpan="2" gridSpan="2">
                  <a:txBody>
                    <a:bodyPr/>
                    <a:lstStyle/>
                    <a:p>
                      <a:pPr algn="ctr" fontAlgn="ctr"/>
                      <a:r>
                        <a:rPr lang="en-US" sz="1100" b="1" i="0" u="none" strike="noStrike">
                          <a:solidFill>
                            <a:srgbClr val="000000"/>
                          </a:solidFill>
                          <a:effectLst/>
                          <a:latin typeface="Calibri" panose="020F0502020204030204" pitchFamily="34" charset="0"/>
                        </a:rPr>
                        <a:t>NIR Corrected by Station Statistical Analysis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hMerge="1">
                  <a:txBody>
                    <a:bodyPr/>
                    <a:lstStyle/>
                    <a:p>
                      <a:endParaRPr lang="en-US"/>
                    </a:p>
                  </a:txBody>
                  <a:tcPr/>
                </a:tc>
                <a:tc gridSpan="5">
                  <a:txBody>
                    <a:bodyPr/>
                    <a:lstStyle/>
                    <a:p>
                      <a:pPr algn="ctr" fontAlgn="ctr"/>
                      <a:r>
                        <a:rPr lang="en-US" sz="1100" b="1" i="0" u="none" strike="noStrike">
                          <a:solidFill>
                            <a:srgbClr val="000000"/>
                          </a:solidFill>
                          <a:effectLst/>
                          <a:latin typeface="Calibri" panose="020F0502020204030204" pitchFamily="34" charset="0"/>
                        </a:rPr>
                        <a:t>ACOLITE Turbidity Products (R Values)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5311065"/>
                  </a:ext>
                </a:extLst>
              </a:tr>
              <a:tr h="223124">
                <a:tc gridSpan="2" vMerge="1">
                  <a:txBody>
                    <a:bodyPr/>
                    <a:lstStyle/>
                    <a:p>
                      <a:endParaRPr lang="en-US"/>
                    </a:p>
                  </a:txBody>
                  <a:tcPr/>
                </a:tc>
                <a:tc hMerge="1" vMerge="1">
                  <a:txBody>
                    <a:bodyPr/>
                    <a:lstStyle/>
                    <a:p>
                      <a:endParaRPr lang="en-US"/>
                    </a:p>
                  </a:txBody>
                  <a:tcPr/>
                </a:tc>
                <a:tc>
                  <a:txBody>
                    <a:bodyPr/>
                    <a:lstStyle/>
                    <a:p>
                      <a:pPr algn="ctr" fontAlgn="b"/>
                      <a:r>
                        <a:rPr lang="en-US" sz="1100" b="0" i="1" u="none" strike="noStrike">
                          <a:solidFill>
                            <a:srgbClr val="000000"/>
                          </a:solidFill>
                          <a:effectLst/>
                          <a:latin typeface="Calibri" panose="020F0502020204030204" pitchFamily="34" charset="0"/>
                        </a:rPr>
                        <a:t>RRS Red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1" u="none" strike="noStrike">
                          <a:solidFill>
                            <a:srgbClr val="000000"/>
                          </a:solidFill>
                          <a:effectLst/>
                          <a:latin typeface="Calibri" panose="020F0502020204030204" pitchFamily="34" charset="0"/>
                        </a:rPr>
                        <a:t>Dogliotti 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1" u="none" strike="noStrike">
                          <a:solidFill>
                            <a:srgbClr val="000000"/>
                          </a:solidFill>
                          <a:effectLst/>
                          <a:latin typeface="Calibri" panose="020F0502020204030204" pitchFamily="34" charset="0"/>
                        </a:rPr>
                        <a:t>Dogliotti Blended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1" u="none" strike="noStrike">
                          <a:solidFill>
                            <a:srgbClr val="000000"/>
                          </a:solidFill>
                          <a:effectLst/>
                          <a:latin typeface="Calibri" panose="020F0502020204030204" pitchFamily="34" charset="0"/>
                        </a:rPr>
                        <a:t>Garaba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1" u="none" strike="noStrike">
                          <a:solidFill>
                            <a:srgbClr val="000000"/>
                          </a:solidFill>
                          <a:effectLst/>
                          <a:latin typeface="Calibri" panose="020F0502020204030204" pitchFamily="34" charset="0"/>
                        </a:rPr>
                        <a:t>Nechad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495626884"/>
                  </a:ext>
                </a:extLst>
              </a:tr>
              <a:tr h="212500">
                <a:tc rowSpan="19">
                  <a:txBody>
                    <a:bodyPr/>
                    <a:lstStyle/>
                    <a:p>
                      <a:pPr algn="ctr" fontAlgn="ctr"/>
                      <a:r>
                        <a:rPr lang="en-US" sz="1200" b="1" i="0" u="none" strike="noStrike">
                          <a:solidFill>
                            <a:srgbClr val="000000"/>
                          </a:solidFill>
                          <a:effectLst/>
                          <a:latin typeface="Calibri" panose="020F0502020204030204" pitchFamily="34" charset="0"/>
                        </a:rPr>
                        <a:t>Continuous Monitoring Stations</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1" u="none" strike="noStrike">
                          <a:solidFill>
                            <a:srgbClr val="000000"/>
                          </a:solidFill>
                          <a:effectLst/>
                          <a:latin typeface="Calibri" panose="020F0502020204030204" pitchFamily="34" charset="0"/>
                        </a:rPr>
                        <a:t>Cherrystone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0.275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0.257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0.257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0.398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en-US" sz="1100" b="0" i="0" u="none" strike="noStrike">
                          <a:solidFill>
                            <a:srgbClr val="000000"/>
                          </a:solidFill>
                          <a:effectLst/>
                          <a:latin typeface="Calibri" panose="020F0502020204030204" pitchFamily="34" charset="0"/>
                        </a:rPr>
                        <a:t>0.385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33727965"/>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Ashland Circle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0" i="0" u="none" strike="noStrike">
                          <a:solidFill>
                            <a:srgbClr val="000000"/>
                          </a:solidFill>
                          <a:effectLst/>
                          <a:latin typeface="Calibri" panose="020F0502020204030204" pitchFamily="34" charset="0"/>
                        </a:rPr>
                        <a:t>0.949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0.949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577858475"/>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Claybank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0.151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en-US" sz="1100" b="0" i="0" u="none" strike="noStrike">
                          <a:solidFill>
                            <a:srgbClr val="000000"/>
                          </a:solidFill>
                          <a:effectLst/>
                          <a:latin typeface="Calibri" panose="020F0502020204030204" pitchFamily="34" charset="0"/>
                        </a:rPr>
                        <a:t>0.174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0.052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0.119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27690172"/>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Dividing Creek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0.484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0.570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1442072806"/>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First Landing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0.861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0.867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en-US" sz="1100" b="0" i="0" u="none" strike="noStrike">
                          <a:solidFill>
                            <a:srgbClr val="000000"/>
                          </a:solidFill>
                          <a:effectLst/>
                          <a:latin typeface="Calibri" panose="020F0502020204030204" pitchFamily="34" charset="0"/>
                        </a:rPr>
                        <a:t>0.867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0.861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0.867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952955351"/>
                  </a:ext>
                </a:extLst>
              </a:tr>
              <a:tr h="223124">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Gloucester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0.302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0.305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0.305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0.290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0.332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610925066"/>
                  </a:ext>
                </a:extLst>
              </a:tr>
              <a:tr h="223124">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Goodwin Island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0.036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0.054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0.050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1" i="1" u="none" strike="noStrike">
                          <a:solidFill>
                            <a:srgbClr val="FFFFFF"/>
                          </a:solidFill>
                          <a:effectLst/>
                          <a:latin typeface="Calibri" panose="020F0502020204030204" pitchFamily="34" charset="0"/>
                        </a:rPr>
                        <a:t>0.145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en-US" sz="1100" b="0" i="0" u="none" strike="noStrike">
                          <a:solidFill>
                            <a:srgbClr val="000000"/>
                          </a:solidFill>
                          <a:effectLst/>
                          <a:latin typeface="Calibri" panose="020F0502020204030204" pitchFamily="34" charset="0"/>
                        </a:rPr>
                        <a:t>0.030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53731115"/>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Hungars Creek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1" i="1" u="none" strike="noStrike">
                          <a:solidFill>
                            <a:srgbClr val="FFFFFF"/>
                          </a:solidFill>
                          <a:effectLst/>
                          <a:latin typeface="Calibri" panose="020F0502020204030204" pitchFamily="34" charset="0"/>
                        </a:rPr>
                        <a:t>0.903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en-US" sz="1100" b="0" i="0" u="none" strike="noStrike">
                          <a:solidFill>
                            <a:srgbClr val="000000"/>
                          </a:solidFill>
                          <a:effectLst/>
                          <a:latin typeface="Calibri" panose="020F0502020204030204" pitchFamily="34" charset="0"/>
                        </a:rPr>
                        <a:t>0.747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0.747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0.723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0.741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46312319"/>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Hunting Creek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0.960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0.263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0.263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0.323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0.375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175551991"/>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Indian Creek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0.448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0.466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0.466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0.492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0.503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799174711"/>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Ingram Bay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0.491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0.507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en-US" sz="1100" b="0" i="0" u="none" strike="noStrike">
                          <a:solidFill>
                            <a:srgbClr val="000000"/>
                          </a:solidFill>
                          <a:effectLst/>
                          <a:latin typeface="Calibri" panose="020F0502020204030204" pitchFamily="34" charset="0"/>
                        </a:rPr>
                        <a:t>0.507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0.264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0.097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12456329"/>
                  </a:ext>
                </a:extLst>
              </a:tr>
              <a:tr h="212500">
                <a:tc vMerge="1">
                  <a:txBody>
                    <a:bodyPr/>
                    <a:lstStyle/>
                    <a:p>
                      <a:endParaRPr lang="en-US"/>
                    </a:p>
                  </a:txBody>
                  <a:tcPr/>
                </a:tc>
                <a:tc>
                  <a:txBody>
                    <a:bodyPr/>
                    <a:lstStyle/>
                    <a:p>
                      <a:pPr algn="l" fontAlgn="b"/>
                      <a:r>
                        <a:rPr lang="en-US" sz="1100" b="0" i="1" u="none" strike="noStrike" dirty="0">
                          <a:solidFill>
                            <a:srgbClr val="000000"/>
                          </a:solidFill>
                          <a:effectLst/>
                          <a:latin typeface="Calibri" panose="020F0502020204030204" pitchFamily="34" charset="0"/>
                        </a:rPr>
                        <a:t>Jamestown Buoy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0.670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0.725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0.732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en-US" sz="1100" b="0" i="0" u="none" strike="noStrike">
                          <a:solidFill>
                            <a:srgbClr val="000000"/>
                          </a:solidFill>
                          <a:effectLst/>
                          <a:latin typeface="Calibri" panose="020F0502020204030204" pitchFamily="34" charset="0"/>
                        </a:rPr>
                        <a:t>0.677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0.731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90343304"/>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James River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0.241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0.393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0.393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0.414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0.562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2933368696"/>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Nassawadox Creek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0" i="0" u="none" strike="noStrike">
                          <a:solidFill>
                            <a:srgbClr val="000000"/>
                          </a:solidFill>
                          <a:effectLst/>
                          <a:latin typeface="Calibri" panose="020F0502020204030204" pitchFamily="34" charset="0"/>
                        </a:rPr>
                        <a:t>0.497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0.497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0.583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0.623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1727417096"/>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Norfolk Yacht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0.102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0.126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0.126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0.080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0.466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926009401"/>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Stingray Point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0.984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0.984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en-US" sz="1100" b="0" i="0" u="none" strike="noStrike">
                          <a:solidFill>
                            <a:srgbClr val="000000"/>
                          </a:solidFill>
                          <a:effectLst/>
                          <a:latin typeface="Calibri" panose="020F0502020204030204" pitchFamily="34" charset="0"/>
                        </a:rPr>
                        <a:t>0.984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0.961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dirty="0" smtClean="0">
                          <a:solidFill>
                            <a:srgbClr val="000000"/>
                          </a:solidFill>
                          <a:effectLst/>
                          <a:latin typeface="Calibri" panose="020F0502020204030204" pitchFamily="34" charset="0"/>
                        </a:rPr>
                        <a:t>0.950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48259992"/>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Tallpines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1" i="1" u="none" strike="noStrike">
                          <a:solidFill>
                            <a:srgbClr val="FFFFFF"/>
                          </a:solidFill>
                          <a:effectLst/>
                          <a:latin typeface="Calibri" panose="020F0502020204030204" pitchFamily="34" charset="0"/>
                        </a:rPr>
                        <a:t>0.999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en-US" sz="1100" b="0" i="0" u="none" strike="noStrike">
                          <a:solidFill>
                            <a:srgbClr val="000000"/>
                          </a:solidFill>
                          <a:effectLst/>
                          <a:latin typeface="Calibri" panose="020F0502020204030204" pitchFamily="34" charset="0"/>
                        </a:rPr>
                        <a:t>0.999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01132439"/>
                  </a:ext>
                </a:extLst>
              </a:tr>
              <a:tr h="212500">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White House Landing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0" i="0" u="none" strike="noStrike">
                          <a:solidFill>
                            <a:srgbClr val="000000"/>
                          </a:solidFill>
                          <a:effectLst/>
                          <a:latin typeface="Calibri" panose="020F0502020204030204" pitchFamily="34" charset="0"/>
                        </a:rPr>
                        <a:t>0.193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1" u="none" strike="noStrike">
                          <a:solidFill>
                            <a:srgbClr val="FFFFFF"/>
                          </a:solidFill>
                          <a:effectLst/>
                          <a:latin typeface="Calibri" panose="020F0502020204030204" pitchFamily="34" charset="0"/>
                        </a:rPr>
                        <a:t>0.198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2268004589"/>
                  </a:ext>
                </a:extLst>
              </a:tr>
              <a:tr h="223124">
                <a:tc vMerge="1">
                  <a:txBody>
                    <a:bodyPr/>
                    <a:lstStyle/>
                    <a:p>
                      <a:endParaRPr lang="en-US"/>
                    </a:p>
                  </a:txBody>
                  <a:tcPr/>
                </a:tc>
                <a:tc>
                  <a:txBody>
                    <a:bodyPr/>
                    <a:lstStyle/>
                    <a:p>
                      <a:pPr algn="l" fontAlgn="b"/>
                      <a:r>
                        <a:rPr lang="en-US" sz="1100" b="0" i="1" u="none" strike="noStrike">
                          <a:solidFill>
                            <a:srgbClr val="000000"/>
                          </a:solidFill>
                          <a:effectLst/>
                          <a:latin typeface="Calibri" panose="020F0502020204030204" pitchFamily="34" charset="0"/>
                        </a:rPr>
                        <a:t>Sweet Hall Marsh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100" b="1" i="1" u="none" strike="noStrike">
                          <a:solidFill>
                            <a:srgbClr val="FFFFFF"/>
                          </a:solidFill>
                          <a:effectLst/>
                          <a:latin typeface="Calibri" panose="020F0502020204030204" pitchFamily="34" charset="0"/>
                        </a:rPr>
                        <a:t>1.000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r" fontAlgn="b"/>
                      <a:r>
                        <a:rPr lang="en-US" sz="1100" b="0" i="0" u="none" strike="noStrike">
                          <a:solidFill>
                            <a:srgbClr val="000000"/>
                          </a:solidFill>
                          <a:effectLst/>
                          <a:latin typeface="Calibri" panose="020F0502020204030204" pitchFamily="34" charset="0"/>
                        </a:rPr>
                        <a:t>0.999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0.999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0.378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dirty="0">
                          <a:solidFill>
                            <a:srgbClr val="000000"/>
                          </a:solidFill>
                          <a:effectLst/>
                          <a:latin typeface="Calibri" panose="020F0502020204030204" pitchFamily="34" charset="0"/>
                        </a:rPr>
                        <a:t>0.419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80617311"/>
                  </a:ext>
                </a:extLst>
              </a:tr>
            </a:tbl>
          </a:graphicData>
        </a:graphic>
      </p:graphicFrame>
      <p:pic>
        <p:nvPicPr>
          <p:cNvPr id="76" name="Picture 75"/>
          <p:cNvPicPr>
            <a:picLocks noChangeAspect="1"/>
          </p:cNvPicPr>
          <p:nvPr/>
        </p:nvPicPr>
        <p:blipFill>
          <a:blip r:embed="rId19"/>
          <a:stretch>
            <a:fillRect/>
          </a:stretch>
        </p:blipFill>
        <p:spPr>
          <a:xfrm>
            <a:off x="19564251" y="19432127"/>
            <a:ext cx="4595856" cy="3261835"/>
          </a:xfrm>
          <a:prstGeom prst="rect">
            <a:avLst/>
          </a:prstGeom>
        </p:spPr>
      </p:pic>
      <p:pic>
        <p:nvPicPr>
          <p:cNvPr id="79" name="Picture 78"/>
          <p:cNvPicPr>
            <a:picLocks noChangeAspect="1"/>
          </p:cNvPicPr>
          <p:nvPr/>
        </p:nvPicPr>
        <p:blipFill>
          <a:blip r:embed="rId20"/>
          <a:stretch>
            <a:fillRect/>
          </a:stretch>
        </p:blipFill>
        <p:spPr>
          <a:xfrm>
            <a:off x="19564251" y="22837686"/>
            <a:ext cx="4595856" cy="3265961"/>
          </a:xfrm>
          <a:prstGeom prst="rect">
            <a:avLst/>
          </a:prstGeom>
        </p:spPr>
      </p:pic>
    </p:spTree>
    <p:extLst>
      <p:ext uri="{BB962C8B-B14F-4D97-AF65-F5344CB8AC3E}">
        <p14:creationId xmlns:p14="http://schemas.microsoft.com/office/powerpoint/2010/main" val="3061510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7523</TotalTime>
  <Words>813</Words>
  <Application>Microsoft Office PowerPoint</Application>
  <PresentationFormat>Custom</PresentationFormat>
  <Paragraphs>205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Alvarado, Antonio (LARC-E3)[SSAI DEVELOP]</cp:lastModifiedBy>
  <cp:revision>353</cp:revision>
  <dcterms:created xsi:type="dcterms:W3CDTF">2017-06-02T16:06:25Z</dcterms:created>
  <dcterms:modified xsi:type="dcterms:W3CDTF">2017-08-08T18:14:33Z</dcterms:modified>
</cp:coreProperties>
</file>