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99" r:id="rId2"/>
    <p:sldId id="307" r:id="rId3"/>
    <p:sldId id="301" r:id="rId4"/>
    <p:sldId id="308" r:id="rId5"/>
    <p:sldId id="309" r:id="rId6"/>
    <p:sldId id="310" r:id="rId7"/>
    <p:sldId id="302" r:id="rId8"/>
    <p:sldId id="303" r:id="rId9"/>
    <p:sldId id="287" r:id="rId10"/>
    <p:sldId id="315" r:id="rId11"/>
    <p:sldId id="314" r:id="rId12"/>
    <p:sldId id="312" r:id="rId13"/>
    <p:sldId id="305" r:id="rId14"/>
    <p:sldId id="304" r:id="rId15"/>
    <p:sldId id="306" r:id="rId16"/>
    <p:sldId id="296" r:id="rId17"/>
    <p:sldId id="31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garet Klug" initials="MK" lastIdx="13" clrIdx="0">
    <p:extLst/>
  </p:cmAuthor>
  <p:cmAuthor id="2" name="Sara" initials="S" lastIdx="8" clrIdx="1">
    <p:extLst/>
  </p:cmAuthor>
  <p:cmAuthor id="3" name="Rousseau, Nick J (329D-Affiliate)" initials="RNJ(" lastIdx="2" clrIdx="2">
    <p:extLst/>
  </p:cmAuthor>
  <p:cmAuthor id="4" name="Helen Baldwin" initials="HB" lastIdx="1" clrIdx="3">
    <p:extLst/>
  </p:cmAuthor>
  <p:cmAuthor id="5" name="Maggi Klug" initials="MK" lastIdx="27" clrIdx="4"/>
  <p:cmAuthor id="6" name="Mercedes Bartkovich" initials="MB" lastIdx="11" clrIdx="5">
    <p:extLst>
      <p:ext uri="{19B8F6BF-5375-455C-9EA6-DF929625EA0E}">
        <p15:presenceInfo xmlns:p15="http://schemas.microsoft.com/office/powerpoint/2012/main" userId="Mercedes Bartkovic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7171"/>
    <a:srgbClr val="2E8652"/>
    <a:srgbClr val="DE7839"/>
    <a:srgbClr val="2F528F"/>
    <a:srgbClr val="6683C6"/>
    <a:srgbClr val="507E32"/>
    <a:srgbClr val="84B769"/>
    <a:srgbClr val="57688F"/>
    <a:srgbClr val="E9A149"/>
    <a:srgbClr val="7EB7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75174" autoAdjust="0"/>
  </p:normalViewPr>
  <p:slideViewPr>
    <p:cSldViewPr snapToGrid="0">
      <p:cViewPr varScale="1">
        <p:scale>
          <a:sx n="87" d="100"/>
          <a:sy n="87" d="100"/>
        </p:scale>
        <p:origin x="1512" y="78"/>
      </p:cViewPr>
      <p:guideLst>
        <p:guide orient="horz" pos="2160"/>
        <p:guide pos="3840"/>
      </p:guideLst>
    </p:cSldViewPr>
  </p:slideViewPr>
  <p:notesTextViewPr>
    <p:cViewPr>
      <p:scale>
        <a:sx n="3" d="2"/>
        <a:sy n="3" d="2"/>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High Suitability</a:t>
            </a:r>
            <a:r>
              <a:rPr lang="en-US" baseline="0"/>
              <a:t> L</a:t>
            </a:r>
            <a:r>
              <a:rPr lang="en-US"/>
              <a:t>and Available</a:t>
            </a:r>
          </a:p>
        </c:rich>
      </c:tx>
      <c:layout/>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scatterChart>
        <c:scatterStyle val="smoothMarker"/>
        <c:varyColors val="0"/>
        <c:ser>
          <c:idx val="20"/>
          <c:order val="0"/>
          <c:tx>
            <c:v>Available Land for Development</c:v>
          </c:tx>
          <c:spPr>
            <a:ln w="9525" cap="rnd">
              <a:solidFill>
                <a:schemeClr val="accent2"/>
              </a:solidFill>
              <a:round/>
            </a:ln>
            <a:effectLst>
              <a:outerShdw blurRad="57150" dist="19050" dir="5400000" algn="ctr" rotWithShape="0">
                <a:srgbClr val="000000">
                  <a:alpha val="63000"/>
                </a:srgbClr>
              </a:outerShdw>
            </a:effectLst>
          </c:spPr>
          <c:marker>
            <c:symbol val="circle"/>
            <c:size val="6"/>
            <c:spPr>
              <a:solidFill>
                <a:schemeClr val="accent2"/>
              </a:solidFill>
              <a:ln w="9525" cap="rnd">
                <a:solidFill>
                  <a:schemeClr val="accent3">
                    <a:lumMod val="80000"/>
                  </a:schemeClr>
                </a:solidFill>
                <a:round/>
              </a:ln>
              <a:effectLst>
                <a:outerShdw blurRad="57150" dist="19050" dir="5400000" algn="ctr" rotWithShape="0">
                  <a:srgbClr val="000000">
                    <a:alpha val="63000"/>
                  </a:srgbClr>
                </a:outerShdw>
              </a:effectLst>
            </c:spPr>
          </c:marker>
          <c:xVal>
            <c:numRef>
              <c:f>Sheet1!$A$2:$A$86</c:f>
              <c:numCache>
                <c:formatCode>General</c:formatCode>
                <c:ptCount val="85"/>
                <c:pt idx="0">
                  <c:v>2017</c:v>
                </c:pt>
                <c:pt idx="1">
                  <c:v>2018</c:v>
                </c:pt>
                <c:pt idx="2">
                  <c:v>2019</c:v>
                </c:pt>
                <c:pt idx="3">
                  <c:v>2020</c:v>
                </c:pt>
                <c:pt idx="4">
                  <c:v>2021</c:v>
                </c:pt>
                <c:pt idx="5">
                  <c:v>2022</c:v>
                </c:pt>
                <c:pt idx="6">
                  <c:v>2023</c:v>
                </c:pt>
                <c:pt idx="7">
                  <c:v>2024</c:v>
                </c:pt>
                <c:pt idx="8">
                  <c:v>2025</c:v>
                </c:pt>
                <c:pt idx="9">
                  <c:v>2026</c:v>
                </c:pt>
                <c:pt idx="10">
                  <c:v>2027</c:v>
                </c:pt>
                <c:pt idx="11">
                  <c:v>2028</c:v>
                </c:pt>
                <c:pt idx="12">
                  <c:v>2029</c:v>
                </c:pt>
                <c:pt idx="13">
                  <c:v>2030</c:v>
                </c:pt>
                <c:pt idx="14">
                  <c:v>2031</c:v>
                </c:pt>
                <c:pt idx="15">
                  <c:v>2032</c:v>
                </c:pt>
                <c:pt idx="16">
                  <c:v>2033</c:v>
                </c:pt>
                <c:pt idx="17">
                  <c:v>2034</c:v>
                </c:pt>
                <c:pt idx="18">
                  <c:v>2035</c:v>
                </c:pt>
                <c:pt idx="19">
                  <c:v>2036</c:v>
                </c:pt>
                <c:pt idx="20">
                  <c:v>2037</c:v>
                </c:pt>
                <c:pt idx="21">
                  <c:v>2038</c:v>
                </c:pt>
                <c:pt idx="22">
                  <c:v>2039</c:v>
                </c:pt>
                <c:pt idx="23">
                  <c:v>2040</c:v>
                </c:pt>
                <c:pt idx="24">
                  <c:v>2041</c:v>
                </c:pt>
                <c:pt idx="25">
                  <c:v>2042</c:v>
                </c:pt>
                <c:pt idx="26">
                  <c:v>2043</c:v>
                </c:pt>
                <c:pt idx="27">
                  <c:v>2044</c:v>
                </c:pt>
                <c:pt idx="28">
                  <c:v>2045</c:v>
                </c:pt>
                <c:pt idx="29">
                  <c:v>2046</c:v>
                </c:pt>
                <c:pt idx="30">
                  <c:v>2047</c:v>
                </c:pt>
                <c:pt idx="31">
                  <c:v>2048</c:v>
                </c:pt>
                <c:pt idx="32">
                  <c:v>2049</c:v>
                </c:pt>
                <c:pt idx="33">
                  <c:v>2050</c:v>
                </c:pt>
                <c:pt idx="34">
                  <c:v>2051</c:v>
                </c:pt>
                <c:pt idx="35">
                  <c:v>2052</c:v>
                </c:pt>
                <c:pt idx="36">
                  <c:v>2053</c:v>
                </c:pt>
                <c:pt idx="37">
                  <c:v>2054</c:v>
                </c:pt>
                <c:pt idx="38">
                  <c:v>2055</c:v>
                </c:pt>
                <c:pt idx="39">
                  <c:v>2056</c:v>
                </c:pt>
                <c:pt idx="40">
                  <c:v>2057</c:v>
                </c:pt>
                <c:pt idx="41">
                  <c:v>2058</c:v>
                </c:pt>
                <c:pt idx="42">
                  <c:v>2059</c:v>
                </c:pt>
                <c:pt idx="43">
                  <c:v>2060</c:v>
                </c:pt>
                <c:pt idx="44">
                  <c:v>2061</c:v>
                </c:pt>
                <c:pt idx="45">
                  <c:v>2062</c:v>
                </c:pt>
                <c:pt idx="46">
                  <c:v>2063</c:v>
                </c:pt>
                <c:pt idx="47">
                  <c:v>2064</c:v>
                </c:pt>
                <c:pt idx="48">
                  <c:v>2065</c:v>
                </c:pt>
                <c:pt idx="49">
                  <c:v>2066</c:v>
                </c:pt>
                <c:pt idx="50">
                  <c:v>2067</c:v>
                </c:pt>
                <c:pt idx="51">
                  <c:v>2068</c:v>
                </c:pt>
                <c:pt idx="52">
                  <c:v>2069</c:v>
                </c:pt>
                <c:pt idx="53">
                  <c:v>2070</c:v>
                </c:pt>
                <c:pt idx="54">
                  <c:v>2071</c:v>
                </c:pt>
                <c:pt idx="55">
                  <c:v>2072</c:v>
                </c:pt>
                <c:pt idx="56">
                  <c:v>2073</c:v>
                </c:pt>
                <c:pt idx="57">
                  <c:v>2074</c:v>
                </c:pt>
                <c:pt idx="58">
                  <c:v>2075</c:v>
                </c:pt>
                <c:pt idx="59">
                  <c:v>2076</c:v>
                </c:pt>
                <c:pt idx="60">
                  <c:v>2077</c:v>
                </c:pt>
                <c:pt idx="61">
                  <c:v>2078</c:v>
                </c:pt>
                <c:pt idx="62">
                  <c:v>2079</c:v>
                </c:pt>
                <c:pt idx="63">
                  <c:v>2080</c:v>
                </c:pt>
                <c:pt idx="64">
                  <c:v>2081</c:v>
                </c:pt>
                <c:pt idx="65">
                  <c:v>2082</c:v>
                </c:pt>
                <c:pt idx="66">
                  <c:v>2083</c:v>
                </c:pt>
                <c:pt idx="67">
                  <c:v>2084</c:v>
                </c:pt>
                <c:pt idx="68">
                  <c:v>2085</c:v>
                </c:pt>
                <c:pt idx="69">
                  <c:v>2086</c:v>
                </c:pt>
                <c:pt idx="70">
                  <c:v>2087</c:v>
                </c:pt>
                <c:pt idx="71">
                  <c:v>2088</c:v>
                </c:pt>
                <c:pt idx="72">
                  <c:v>2089</c:v>
                </c:pt>
                <c:pt idx="73">
                  <c:v>2090</c:v>
                </c:pt>
                <c:pt idx="74">
                  <c:v>2091</c:v>
                </c:pt>
                <c:pt idx="75">
                  <c:v>2092</c:v>
                </c:pt>
                <c:pt idx="76">
                  <c:v>2093</c:v>
                </c:pt>
                <c:pt idx="77">
                  <c:v>2094</c:v>
                </c:pt>
                <c:pt idx="78">
                  <c:v>2095</c:v>
                </c:pt>
                <c:pt idx="79">
                  <c:v>2096</c:v>
                </c:pt>
                <c:pt idx="80">
                  <c:v>2097</c:v>
                </c:pt>
                <c:pt idx="81">
                  <c:v>2098</c:v>
                </c:pt>
                <c:pt idx="82">
                  <c:v>2099</c:v>
                </c:pt>
                <c:pt idx="83">
                  <c:v>2100</c:v>
                </c:pt>
                <c:pt idx="84">
                  <c:v>2101</c:v>
                </c:pt>
              </c:numCache>
            </c:numRef>
          </c:xVal>
          <c:yVal>
            <c:numRef>
              <c:f>Sheet1!$G$2:$G$86</c:f>
              <c:numCache>
                <c:formatCode>#,##0</c:formatCode>
                <c:ptCount val="85"/>
                <c:pt idx="0">
                  <c:v>764231</c:v>
                </c:pt>
                <c:pt idx="1">
                  <c:v>758408</c:v>
                </c:pt>
                <c:pt idx="2">
                  <c:v>752528</c:v>
                </c:pt>
                <c:pt idx="3">
                  <c:v>746588</c:v>
                </c:pt>
                <c:pt idx="4">
                  <c:v>740589</c:v>
                </c:pt>
                <c:pt idx="5">
                  <c:v>734531</c:v>
                </c:pt>
                <c:pt idx="6">
                  <c:v>728411</c:v>
                </c:pt>
                <c:pt idx="7">
                  <c:v>722231</c:v>
                </c:pt>
                <c:pt idx="8">
                  <c:v>715988</c:v>
                </c:pt>
                <c:pt idx="9">
                  <c:v>709683</c:v>
                </c:pt>
                <c:pt idx="10">
                  <c:v>703316</c:v>
                </c:pt>
                <c:pt idx="11">
                  <c:v>696884</c:v>
                </c:pt>
                <c:pt idx="12">
                  <c:v>690388</c:v>
                </c:pt>
                <c:pt idx="13">
                  <c:v>683827</c:v>
                </c:pt>
                <c:pt idx="14">
                  <c:v>677201</c:v>
                </c:pt>
                <c:pt idx="15">
                  <c:v>670508</c:v>
                </c:pt>
                <c:pt idx="16">
                  <c:v>663749</c:v>
                </c:pt>
                <c:pt idx="17">
                  <c:v>656922</c:v>
                </c:pt>
                <c:pt idx="18">
                  <c:v>650026</c:v>
                </c:pt>
                <c:pt idx="19">
                  <c:v>643062</c:v>
                </c:pt>
                <c:pt idx="20">
                  <c:v>636028</c:v>
                </c:pt>
                <c:pt idx="21">
                  <c:v>628923</c:v>
                </c:pt>
                <c:pt idx="22">
                  <c:v>621748</c:v>
                </c:pt>
                <c:pt idx="23">
                  <c:v>614501</c:v>
                </c:pt>
                <c:pt idx="24">
                  <c:v>607181</c:v>
                </c:pt>
                <c:pt idx="25">
                  <c:v>599788</c:v>
                </c:pt>
                <c:pt idx="26">
                  <c:v>592321</c:v>
                </c:pt>
                <c:pt idx="27">
                  <c:v>584780</c:v>
                </c:pt>
                <c:pt idx="28">
                  <c:v>577163</c:v>
                </c:pt>
                <c:pt idx="29">
                  <c:v>569470</c:v>
                </c:pt>
                <c:pt idx="30">
                  <c:v>561700</c:v>
                </c:pt>
                <c:pt idx="31">
                  <c:v>553852</c:v>
                </c:pt>
                <c:pt idx="32">
                  <c:v>545926</c:v>
                </c:pt>
                <c:pt idx="33">
                  <c:v>537920</c:v>
                </c:pt>
                <c:pt idx="34">
                  <c:v>529835</c:v>
                </c:pt>
                <c:pt idx="35">
                  <c:v>521669</c:v>
                </c:pt>
                <c:pt idx="36">
                  <c:v>513421</c:v>
                </c:pt>
                <c:pt idx="37">
                  <c:v>505090</c:v>
                </c:pt>
                <c:pt idx="38">
                  <c:v>496676</c:v>
                </c:pt>
                <c:pt idx="39">
                  <c:v>488179</c:v>
                </c:pt>
                <c:pt idx="40">
                  <c:v>479596</c:v>
                </c:pt>
                <c:pt idx="41">
                  <c:v>470927</c:v>
                </c:pt>
                <c:pt idx="42">
                  <c:v>462171</c:v>
                </c:pt>
                <c:pt idx="43">
                  <c:v>453329</c:v>
                </c:pt>
                <c:pt idx="44">
                  <c:v>444397</c:v>
                </c:pt>
                <c:pt idx="45">
                  <c:v>435376</c:v>
                </c:pt>
                <c:pt idx="46">
                  <c:v>426266</c:v>
                </c:pt>
                <c:pt idx="47">
                  <c:v>417063</c:v>
                </c:pt>
                <c:pt idx="48">
                  <c:v>407769</c:v>
                </c:pt>
                <c:pt idx="49">
                  <c:v>398382</c:v>
                </c:pt>
                <c:pt idx="50">
                  <c:v>388902</c:v>
                </c:pt>
                <c:pt idx="51">
                  <c:v>379326</c:v>
                </c:pt>
                <c:pt idx="52">
                  <c:v>369654</c:v>
                </c:pt>
                <c:pt idx="53">
                  <c:v>359886</c:v>
                </c:pt>
                <c:pt idx="54">
                  <c:v>350021</c:v>
                </c:pt>
                <c:pt idx="55">
                  <c:v>340056</c:v>
                </c:pt>
                <c:pt idx="56">
                  <c:v>329992</c:v>
                </c:pt>
                <c:pt idx="57">
                  <c:v>319827</c:v>
                </c:pt>
                <c:pt idx="58">
                  <c:v>309561</c:v>
                </c:pt>
                <c:pt idx="59">
                  <c:v>299192</c:v>
                </c:pt>
                <c:pt idx="60">
                  <c:v>288719</c:v>
                </c:pt>
                <c:pt idx="61">
                  <c:v>278141</c:v>
                </c:pt>
                <c:pt idx="62">
                  <c:v>267458</c:v>
                </c:pt>
                <c:pt idx="63">
                  <c:v>256668</c:v>
                </c:pt>
                <c:pt idx="64">
                  <c:v>245770</c:v>
                </c:pt>
                <c:pt idx="65">
                  <c:v>234763</c:v>
                </c:pt>
                <c:pt idx="66">
                  <c:v>223646</c:v>
                </c:pt>
                <c:pt idx="67">
                  <c:v>212418</c:v>
                </c:pt>
                <c:pt idx="68">
                  <c:v>201077</c:v>
                </c:pt>
                <c:pt idx="69">
                  <c:v>189623</c:v>
                </c:pt>
                <c:pt idx="70">
                  <c:v>178055</c:v>
                </c:pt>
                <c:pt idx="71">
                  <c:v>166371</c:v>
                </c:pt>
                <c:pt idx="72">
                  <c:v>154570</c:v>
                </c:pt>
                <c:pt idx="73">
                  <c:v>142651</c:v>
                </c:pt>
                <c:pt idx="74">
                  <c:v>130613</c:v>
                </c:pt>
                <c:pt idx="75">
                  <c:v>118454</c:v>
                </c:pt>
                <c:pt idx="76">
                  <c:v>106174</c:v>
                </c:pt>
                <c:pt idx="77">
                  <c:v>93771</c:v>
                </c:pt>
                <c:pt idx="78">
                  <c:v>81244</c:v>
                </c:pt>
                <c:pt idx="79">
                  <c:v>68592</c:v>
                </c:pt>
                <c:pt idx="80">
                  <c:v>55813</c:v>
                </c:pt>
                <c:pt idx="81">
                  <c:v>42907</c:v>
                </c:pt>
                <c:pt idx="82">
                  <c:v>29871</c:v>
                </c:pt>
                <c:pt idx="83">
                  <c:v>16705</c:v>
                </c:pt>
                <c:pt idx="84">
                  <c:v>3407</c:v>
                </c:pt>
              </c:numCache>
            </c:numRef>
          </c:yVal>
          <c:smooth val="1"/>
          <c:extLst>
            <c:ext xmlns:c16="http://schemas.microsoft.com/office/drawing/2014/chart" uri="{C3380CC4-5D6E-409C-BE32-E72D297353CC}">
              <c16:uniqueId val="{00000000-ED22-4E8E-A60F-4F34647297A3}"/>
            </c:ext>
          </c:extLst>
        </c:ser>
        <c:dLbls>
          <c:showLegendKey val="0"/>
          <c:showVal val="0"/>
          <c:showCatName val="0"/>
          <c:showSerName val="0"/>
          <c:showPercent val="0"/>
          <c:showBubbleSize val="0"/>
        </c:dLbls>
        <c:axId val="1787030495"/>
        <c:axId val="1787030911"/>
      </c:scatterChart>
      <c:valAx>
        <c:axId val="1787030495"/>
        <c:scaling>
          <c:orientation val="minMax"/>
        </c:scaling>
        <c:delete val="0"/>
        <c:axPos val="b"/>
        <c:majorGridlines>
          <c:spPr>
            <a:ln w="9525" cap="flat" cmpd="sng" algn="ctr">
              <a:solidFill>
                <a:schemeClr val="lt1">
                  <a:lumMod val="95000"/>
                  <a:alpha val="10000"/>
                </a:schemeClr>
              </a:solidFill>
              <a:round/>
            </a:ln>
            <a:effectLst/>
          </c:spPr>
        </c:majorGridlines>
        <c:title>
          <c:tx>
            <c:rich>
              <a:bodyPr rot="0" spcFirstLastPara="1" vertOverflow="ellipsis" vert="horz" wrap="square" anchor="ctr" anchorCtr="1"/>
              <a:lstStyle/>
              <a:p>
                <a:pPr>
                  <a:defRPr sz="1050" b="1" i="0" u="none" strike="noStrike" kern="1200" cap="all" baseline="0">
                    <a:solidFill>
                      <a:schemeClr val="lt1">
                        <a:lumMod val="75000"/>
                      </a:schemeClr>
                    </a:solidFill>
                    <a:latin typeface="+mn-lt"/>
                    <a:ea typeface="+mn-ea"/>
                    <a:cs typeface="+mn-cs"/>
                  </a:defRPr>
                </a:pPr>
                <a:r>
                  <a:rPr lang="en-US" sz="1050"/>
                  <a:t>Year</a:t>
                </a:r>
              </a:p>
            </c:rich>
          </c:tx>
          <c:layout/>
          <c:overlay val="0"/>
          <c:spPr>
            <a:noFill/>
            <a:ln>
              <a:noFill/>
            </a:ln>
            <a:effectLst/>
          </c:spPr>
          <c:txPr>
            <a:bodyPr rot="0" spcFirstLastPara="1" vertOverflow="ellipsis" vert="horz" wrap="square" anchor="ctr" anchorCtr="1"/>
            <a:lstStyle/>
            <a:p>
              <a:pPr>
                <a:defRPr sz="1050" b="1" i="0" u="none" strike="noStrike" kern="1200" cap="all"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100" b="0" i="0" u="none" strike="noStrike" kern="1200" baseline="0">
                <a:solidFill>
                  <a:schemeClr val="lt1">
                    <a:lumMod val="75000"/>
                  </a:schemeClr>
                </a:solidFill>
                <a:latin typeface="+mn-lt"/>
                <a:ea typeface="+mn-ea"/>
                <a:cs typeface="+mn-cs"/>
              </a:defRPr>
            </a:pPr>
            <a:endParaRPr lang="en-US"/>
          </a:p>
        </c:txPr>
        <c:crossAx val="1787030911"/>
        <c:crosses val="autoZero"/>
        <c:crossBetween val="midCat"/>
      </c:valAx>
      <c:valAx>
        <c:axId val="1787030911"/>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200" b="1" i="0" u="none" strike="noStrike" kern="1200" cap="all" baseline="0">
                    <a:solidFill>
                      <a:schemeClr val="lt1">
                        <a:lumMod val="75000"/>
                      </a:schemeClr>
                    </a:solidFill>
                    <a:latin typeface="+mn-lt"/>
                    <a:ea typeface="+mn-ea"/>
                    <a:cs typeface="+mn-cs"/>
                  </a:defRPr>
                </a:pPr>
                <a:r>
                  <a:rPr lang="en-US" sz="1200" dirty="0"/>
                  <a:t>Available Land (</a:t>
                </a:r>
                <a:r>
                  <a:rPr lang="en-US" sz="1200" baseline="0" dirty="0"/>
                  <a:t>      </a:t>
                </a:r>
                <a:r>
                  <a:rPr lang="en-US" sz="1200" baseline="30000" dirty="0"/>
                  <a:t>2</a:t>
                </a:r>
                <a:r>
                  <a:rPr lang="en-US" sz="1200" dirty="0"/>
                  <a:t>)</a:t>
                </a:r>
              </a:p>
            </c:rich>
          </c:tx>
          <c:layout/>
          <c:overlay val="0"/>
          <c:spPr>
            <a:noFill/>
            <a:ln>
              <a:noFill/>
            </a:ln>
            <a:effectLst/>
          </c:spPr>
          <c:txPr>
            <a:bodyPr rot="-5400000" spcFirstLastPara="1" vertOverflow="ellipsis" vert="horz" wrap="square" anchor="ctr" anchorCtr="1"/>
            <a:lstStyle/>
            <a:p>
              <a:pPr>
                <a:defRPr sz="1200" b="1" i="0" u="none" strike="noStrike" kern="1200" cap="all" baseline="0">
                  <a:solidFill>
                    <a:schemeClr val="lt1">
                      <a:lumMod val="7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100" b="0" i="0" u="none" strike="noStrike" kern="1200" baseline="0">
                <a:solidFill>
                  <a:schemeClr val="lt1">
                    <a:lumMod val="75000"/>
                  </a:schemeClr>
                </a:solidFill>
                <a:latin typeface="+mn-lt"/>
                <a:ea typeface="+mn-ea"/>
                <a:cs typeface="+mn-cs"/>
              </a:defRPr>
            </a:pPr>
            <a:endParaRPr lang="en-US"/>
          </a:p>
        </c:txPr>
        <c:crossAx val="1787030495"/>
        <c:crosses val="autoZero"/>
        <c:crossBetween val="midCat"/>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Suitability</a:t>
            </a:r>
            <a:r>
              <a:rPr lang="en-US" baseline="0"/>
              <a:t> for Development of Species Habitat</a:t>
            </a:r>
            <a:endParaRPr 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'[Chart in Microsoft Word]Sheet1'!$A$95</c:f>
              <c:strCache>
                <c:ptCount val="1"/>
                <c:pt idx="0">
                  <c:v>Green Salamander</c:v>
                </c:pt>
              </c:strCache>
            </c:strRef>
          </c:tx>
          <c:spPr>
            <a:solidFill>
              <a:schemeClr val="accent6"/>
            </a:solidFill>
            <a:ln>
              <a:noFill/>
            </a:ln>
            <a:effectLst/>
            <a:sp3d/>
          </c:spPr>
          <c:invertIfNegative val="0"/>
          <c:cat>
            <c:strRef>
              <c:f>'[Chart in Microsoft Word]Sheet1'!$D$94:$F$94</c:f>
              <c:strCache>
                <c:ptCount val="3"/>
                <c:pt idx="0">
                  <c:v>Area in High</c:v>
                </c:pt>
                <c:pt idx="1">
                  <c:v>Area in Medium</c:v>
                </c:pt>
                <c:pt idx="2">
                  <c:v>Area in Low</c:v>
                </c:pt>
              </c:strCache>
            </c:strRef>
          </c:cat>
          <c:val>
            <c:numRef>
              <c:f>'[Chart in Microsoft Word]Sheet1'!$D$95:$F$95</c:f>
              <c:numCache>
                <c:formatCode>General</c:formatCode>
                <c:ptCount val="3"/>
                <c:pt idx="0">
                  <c:v>6.2E-2</c:v>
                </c:pt>
                <c:pt idx="1">
                  <c:v>0.3</c:v>
                </c:pt>
                <c:pt idx="2">
                  <c:v>7.4</c:v>
                </c:pt>
              </c:numCache>
            </c:numRef>
          </c:val>
          <c:extLst>
            <c:ext xmlns:c16="http://schemas.microsoft.com/office/drawing/2014/chart" uri="{C3380CC4-5D6E-409C-BE32-E72D297353CC}">
              <c16:uniqueId val="{00000000-531C-4A01-B40E-BCB8B88BA0DB}"/>
            </c:ext>
          </c:extLst>
        </c:ser>
        <c:ser>
          <c:idx val="1"/>
          <c:order val="1"/>
          <c:tx>
            <c:strRef>
              <c:f>'[Chart in Microsoft Word]Sheet1'!$A$96</c:f>
              <c:strCache>
                <c:ptCount val="1"/>
                <c:pt idx="0">
                  <c:v>Morefield's Leather Flower</c:v>
                </c:pt>
              </c:strCache>
            </c:strRef>
          </c:tx>
          <c:spPr>
            <a:solidFill>
              <a:schemeClr val="accent2"/>
            </a:solidFill>
            <a:ln>
              <a:noFill/>
            </a:ln>
            <a:effectLst/>
            <a:sp3d/>
          </c:spPr>
          <c:invertIfNegative val="0"/>
          <c:cat>
            <c:strRef>
              <c:f>'[Chart in Microsoft Word]Sheet1'!$D$94:$F$94</c:f>
              <c:strCache>
                <c:ptCount val="3"/>
                <c:pt idx="0">
                  <c:v>Area in High</c:v>
                </c:pt>
                <c:pt idx="1">
                  <c:v>Area in Medium</c:v>
                </c:pt>
                <c:pt idx="2">
                  <c:v>Area in Low</c:v>
                </c:pt>
              </c:strCache>
            </c:strRef>
          </c:cat>
          <c:val>
            <c:numRef>
              <c:f>'[Chart in Microsoft Word]Sheet1'!$D$96:$F$96</c:f>
              <c:numCache>
                <c:formatCode>General</c:formatCode>
                <c:ptCount val="3"/>
                <c:pt idx="0">
                  <c:v>1.0999999999999999E-2</c:v>
                </c:pt>
                <c:pt idx="1">
                  <c:v>4.9000000000000002E-2</c:v>
                </c:pt>
                <c:pt idx="2">
                  <c:v>1.7</c:v>
                </c:pt>
              </c:numCache>
            </c:numRef>
          </c:val>
          <c:extLst>
            <c:ext xmlns:c16="http://schemas.microsoft.com/office/drawing/2014/chart" uri="{C3380CC4-5D6E-409C-BE32-E72D297353CC}">
              <c16:uniqueId val="{00000001-531C-4A01-B40E-BCB8B88BA0DB}"/>
            </c:ext>
          </c:extLst>
        </c:ser>
        <c:ser>
          <c:idx val="2"/>
          <c:order val="2"/>
          <c:tx>
            <c:strRef>
              <c:f>'[Chart in Microsoft Word]Sheet1'!$A$97</c:f>
              <c:strCache>
                <c:ptCount val="1"/>
                <c:pt idx="0">
                  <c:v>American Black Duck</c:v>
                </c:pt>
              </c:strCache>
            </c:strRef>
          </c:tx>
          <c:spPr>
            <a:solidFill>
              <a:schemeClr val="accent3"/>
            </a:solidFill>
            <a:ln>
              <a:noFill/>
            </a:ln>
            <a:effectLst/>
            <a:sp3d/>
          </c:spPr>
          <c:invertIfNegative val="0"/>
          <c:cat>
            <c:strRef>
              <c:f>'[Chart in Microsoft Word]Sheet1'!$D$94:$F$94</c:f>
              <c:strCache>
                <c:ptCount val="3"/>
                <c:pt idx="0">
                  <c:v>Area in High</c:v>
                </c:pt>
                <c:pt idx="1">
                  <c:v>Area in Medium</c:v>
                </c:pt>
                <c:pt idx="2">
                  <c:v>Area in Low</c:v>
                </c:pt>
              </c:strCache>
            </c:strRef>
          </c:cat>
          <c:val>
            <c:numRef>
              <c:f>'[Chart in Microsoft Word]Sheet1'!$D$97:$F$97</c:f>
              <c:numCache>
                <c:formatCode>General</c:formatCode>
                <c:ptCount val="3"/>
                <c:pt idx="0">
                  <c:v>1.7</c:v>
                </c:pt>
                <c:pt idx="1">
                  <c:v>1</c:v>
                </c:pt>
                <c:pt idx="2">
                  <c:v>6</c:v>
                </c:pt>
              </c:numCache>
            </c:numRef>
          </c:val>
          <c:extLst>
            <c:ext xmlns:c16="http://schemas.microsoft.com/office/drawing/2014/chart" uri="{C3380CC4-5D6E-409C-BE32-E72D297353CC}">
              <c16:uniqueId val="{00000002-531C-4A01-B40E-BCB8B88BA0DB}"/>
            </c:ext>
          </c:extLst>
        </c:ser>
        <c:ser>
          <c:idx val="3"/>
          <c:order val="3"/>
          <c:tx>
            <c:strRef>
              <c:f>'[Chart in Microsoft Word]Sheet1'!$A$98</c:f>
              <c:strCache>
                <c:ptCount val="1"/>
                <c:pt idx="0">
                  <c:v>Northern Slimy Salamander </c:v>
                </c:pt>
              </c:strCache>
            </c:strRef>
          </c:tx>
          <c:spPr>
            <a:solidFill>
              <a:schemeClr val="accent4"/>
            </a:solidFill>
            <a:ln>
              <a:noFill/>
            </a:ln>
            <a:effectLst/>
            <a:sp3d/>
          </c:spPr>
          <c:invertIfNegative val="0"/>
          <c:val>
            <c:numRef>
              <c:f>'[Chart in Microsoft Word]Sheet1'!$D$98:$F$98</c:f>
              <c:numCache>
                <c:formatCode>General</c:formatCode>
                <c:ptCount val="3"/>
                <c:pt idx="0">
                  <c:v>6.2E-2</c:v>
                </c:pt>
                <c:pt idx="1">
                  <c:v>0.3</c:v>
                </c:pt>
                <c:pt idx="2">
                  <c:v>7.4</c:v>
                </c:pt>
              </c:numCache>
            </c:numRef>
          </c:val>
          <c:extLst>
            <c:ext xmlns:c16="http://schemas.microsoft.com/office/drawing/2014/chart" uri="{C3380CC4-5D6E-409C-BE32-E72D297353CC}">
              <c16:uniqueId val="{00000003-531C-4A01-B40E-BCB8B88BA0DB}"/>
            </c:ext>
          </c:extLst>
        </c:ser>
        <c:ser>
          <c:idx val="4"/>
          <c:order val="4"/>
          <c:tx>
            <c:strRef>
              <c:f>'[Chart in Microsoft Word]Sheet1'!$A$99</c:f>
              <c:strCache>
                <c:ptCount val="1"/>
                <c:pt idx="0">
                  <c:v>Spotted Tail Salamander</c:v>
                </c:pt>
              </c:strCache>
            </c:strRef>
          </c:tx>
          <c:spPr>
            <a:solidFill>
              <a:schemeClr val="accent5"/>
            </a:solidFill>
            <a:ln>
              <a:noFill/>
            </a:ln>
            <a:effectLst/>
            <a:sp3d/>
          </c:spPr>
          <c:invertIfNegative val="0"/>
          <c:val>
            <c:numRef>
              <c:f>'[Chart in Microsoft Word]Sheet1'!$D$99:$F$99</c:f>
              <c:numCache>
                <c:formatCode>General</c:formatCode>
                <c:ptCount val="3"/>
                <c:pt idx="0">
                  <c:v>6.2E-2</c:v>
                </c:pt>
                <c:pt idx="1">
                  <c:v>0.3</c:v>
                </c:pt>
                <c:pt idx="2">
                  <c:v>7.4</c:v>
                </c:pt>
              </c:numCache>
            </c:numRef>
          </c:val>
          <c:extLst>
            <c:ext xmlns:c16="http://schemas.microsoft.com/office/drawing/2014/chart" uri="{C3380CC4-5D6E-409C-BE32-E72D297353CC}">
              <c16:uniqueId val="{00000004-531C-4A01-B40E-BCB8B88BA0DB}"/>
            </c:ext>
          </c:extLst>
        </c:ser>
        <c:dLbls>
          <c:showLegendKey val="0"/>
          <c:showVal val="0"/>
          <c:showCatName val="0"/>
          <c:showSerName val="0"/>
          <c:showPercent val="0"/>
          <c:showBubbleSize val="0"/>
        </c:dLbls>
        <c:gapWidth val="150"/>
        <c:shape val="box"/>
        <c:axId val="848846128"/>
        <c:axId val="848846544"/>
        <c:axId val="0"/>
      </c:bar3DChart>
      <c:catAx>
        <c:axId val="84884612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848846544"/>
        <c:crosses val="autoZero"/>
        <c:auto val="1"/>
        <c:lblAlgn val="ctr"/>
        <c:lblOffset val="100"/>
        <c:noMultiLvlLbl val="0"/>
      </c:catAx>
      <c:valAx>
        <c:axId val="848846544"/>
        <c:scaling>
          <c:orientation val="minMax"/>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Area (km</a:t>
                </a:r>
                <a:r>
                  <a:rPr lang="en-US" sz="1200" baseline="30000"/>
                  <a:t>2</a:t>
                </a:r>
                <a:r>
                  <a:rPr lang="en-US" sz="1200" baseline="0"/>
                  <a:t>)</a:t>
                </a:r>
                <a:endParaRPr lang="en-US" sz="1200"/>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48846128"/>
        <c:crosses val="autoZero"/>
        <c:crossBetween val="between"/>
      </c:valAx>
      <c:spPr>
        <a:noFill/>
        <a:ln>
          <a:noFill/>
        </a:ln>
        <a:effectLst/>
      </c:spPr>
    </c:plotArea>
    <c:legend>
      <c:legendPos val="b"/>
      <c:layout>
        <c:manualLayout>
          <c:xMode val="edge"/>
          <c:yMode val="edge"/>
          <c:x val="6.3395496615554631E-2"/>
          <c:y val="0.82963128102963035"/>
          <c:w val="0.90829672606713618"/>
          <c:h val="0.1462723334282009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8">
  <cs:axisTitle>
    <cs:lnRef idx="0"/>
    <cs:fillRef idx="0"/>
    <cs:effectRef idx="0"/>
    <cs:fontRef idx="minor">
      <a:schemeClr val="lt1">
        <a:lumMod val="75000"/>
      </a:schemeClr>
    </cs:fontRef>
    <cs:defRPr sz="900" b="1" kern="1200" cap="all"/>
  </cs:axisTitle>
  <cs:categoryAxis>
    <cs:lnRef idx="0"/>
    <cs:fillRef idx="0"/>
    <cs:effectRef idx="0"/>
    <cs:fontRef idx="minor">
      <a:schemeClr val="lt1">
        <a:lumMod val="75000"/>
      </a:schemeClr>
    </cs:fontRef>
    <cs:spPr>
      <a:ln w="9525" cap="flat" cmpd="sng" algn="ctr">
        <a:solidFill>
          <a:schemeClr val="lt1">
            <a:lumMod val="50000"/>
          </a:schemeClr>
        </a:solidFill>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7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spPr>
      <a:ln w="9525" cap="flat" cmpd="sng" algn="ctr">
        <a:solidFill>
          <a:schemeClr val="lt1">
            <a:lumMod val="50000"/>
          </a:schemeClr>
        </a:solidFill>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75000"/>
      </a:schemeClr>
    </cs:fontRef>
    <cs:spPr>
      <a:ln w="9525" cap="flat" cmpd="sng" algn="ctr">
        <a:solidFill>
          <a:schemeClr val="lt1">
            <a:lumMod val="50000"/>
          </a:schemeClr>
        </a:solidFill>
      </a:ln>
    </cs:spPr>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A28857-5E01-42D5-A8AA-E2CB001F9DF1}" type="doc">
      <dgm:prSet loTypeId="urn:microsoft.com/office/officeart/2011/layout/CircleProcess" loCatId="process" qsTypeId="urn:microsoft.com/office/officeart/2005/8/quickstyle/simple5" qsCatId="simple" csTypeId="urn:microsoft.com/office/officeart/2005/8/colors/accent6_3" csCatId="accent6" phldr="1"/>
      <dgm:spPr/>
      <dgm:t>
        <a:bodyPr/>
        <a:lstStyle/>
        <a:p>
          <a:endParaRPr lang="en-US"/>
        </a:p>
      </dgm:t>
    </dgm:pt>
    <dgm:pt modelId="{1B9473AF-4F5D-4E98-811D-A157D17381F6}">
      <dgm:prSet phldrT="[Text]" custT="1"/>
      <dgm:spPr/>
      <dgm:t>
        <a:bodyPr/>
        <a:lstStyle/>
        <a:p>
          <a:r>
            <a:rPr lang="en-US" sz="2000" dirty="0"/>
            <a:t>Least cloud cover Landsat image for each year</a:t>
          </a:r>
        </a:p>
      </dgm:t>
    </dgm:pt>
    <dgm:pt modelId="{97585830-9A96-4714-9597-657815C270BA}" type="parTrans" cxnId="{6CDE5567-05DA-4476-9940-D502841A66EC}">
      <dgm:prSet/>
      <dgm:spPr/>
      <dgm:t>
        <a:bodyPr/>
        <a:lstStyle/>
        <a:p>
          <a:endParaRPr lang="en-US"/>
        </a:p>
      </dgm:t>
    </dgm:pt>
    <dgm:pt modelId="{ED0A9912-ED0D-41B2-A06C-9961039BBD9B}" type="sibTrans" cxnId="{6CDE5567-05DA-4476-9940-D502841A66EC}">
      <dgm:prSet/>
      <dgm:spPr/>
      <dgm:t>
        <a:bodyPr/>
        <a:lstStyle/>
        <a:p>
          <a:endParaRPr lang="en-US"/>
        </a:p>
      </dgm:t>
    </dgm:pt>
    <dgm:pt modelId="{4E7735C0-F1FE-4020-BC02-A5A5962056DF}">
      <dgm:prSet phldrT="[Text]" custT="1"/>
      <dgm:spPr/>
      <dgm:t>
        <a:bodyPr/>
        <a:lstStyle/>
        <a:p>
          <a:r>
            <a:rPr lang="en-US" sz="2000" dirty="0"/>
            <a:t>Maximum Likelihood Classifications: 5 land cover types</a:t>
          </a:r>
        </a:p>
      </dgm:t>
    </dgm:pt>
    <dgm:pt modelId="{A90180D2-F4E6-48C2-9FBC-6BF2AB0F124B}" type="parTrans" cxnId="{895795B8-476F-410F-8FF0-C8FDF4125761}">
      <dgm:prSet/>
      <dgm:spPr/>
      <dgm:t>
        <a:bodyPr/>
        <a:lstStyle/>
        <a:p>
          <a:endParaRPr lang="en-US"/>
        </a:p>
      </dgm:t>
    </dgm:pt>
    <dgm:pt modelId="{3495A9BD-2171-42C1-BC6C-525BDC453129}" type="sibTrans" cxnId="{895795B8-476F-410F-8FF0-C8FDF4125761}">
      <dgm:prSet/>
      <dgm:spPr/>
      <dgm:t>
        <a:bodyPr/>
        <a:lstStyle/>
        <a:p>
          <a:endParaRPr lang="en-US"/>
        </a:p>
      </dgm:t>
    </dgm:pt>
    <dgm:pt modelId="{0A084399-C83D-4E3D-ADBE-3FEC7E835F8F}">
      <dgm:prSet phldrT="[Text]" custT="1"/>
      <dgm:spPr/>
      <dgm:t>
        <a:bodyPr/>
        <a:lstStyle/>
        <a:p>
          <a:r>
            <a:rPr lang="en-US" sz="2000" dirty="0"/>
            <a:t>Urban Growth Rate Estimate</a:t>
          </a:r>
        </a:p>
      </dgm:t>
    </dgm:pt>
    <dgm:pt modelId="{20271855-2C8B-46BC-9161-CFEBAF66B57C}" type="parTrans" cxnId="{929499E6-9B06-4A48-BD5C-DEC19B3C2B61}">
      <dgm:prSet/>
      <dgm:spPr/>
      <dgm:t>
        <a:bodyPr/>
        <a:lstStyle/>
        <a:p>
          <a:endParaRPr lang="en-US"/>
        </a:p>
      </dgm:t>
    </dgm:pt>
    <dgm:pt modelId="{A9094194-8B2B-4347-8DD8-89068CD62E13}" type="sibTrans" cxnId="{929499E6-9B06-4A48-BD5C-DEC19B3C2B61}">
      <dgm:prSet/>
      <dgm:spPr/>
      <dgm:t>
        <a:bodyPr/>
        <a:lstStyle/>
        <a:p>
          <a:endParaRPr lang="en-US"/>
        </a:p>
      </dgm:t>
    </dgm:pt>
    <dgm:pt modelId="{4108A939-4FDB-4187-8ED5-5B9315ED6D99}">
      <dgm:prSet phldrT="[Text]" custT="1"/>
      <dgm:spPr/>
      <dgm:t>
        <a:bodyPr/>
        <a:lstStyle/>
        <a:p>
          <a:r>
            <a:rPr lang="en-US" sz="2000" dirty="0"/>
            <a:t>Land </a:t>
          </a:r>
          <a:r>
            <a:rPr lang="en-US" sz="2000" dirty="0" smtClean="0"/>
            <a:t>use </a:t>
          </a:r>
          <a:r>
            <a:rPr lang="en-US" sz="2000" dirty="0"/>
            <a:t>classifications with NLCD</a:t>
          </a:r>
        </a:p>
      </dgm:t>
    </dgm:pt>
    <dgm:pt modelId="{0BC360A7-C2A4-4FCE-AF8A-585E49EDFA58}" type="parTrans" cxnId="{D6775A68-EFBA-491D-B4EE-266EE7538332}">
      <dgm:prSet/>
      <dgm:spPr/>
      <dgm:t>
        <a:bodyPr/>
        <a:lstStyle/>
        <a:p>
          <a:endParaRPr lang="en-US"/>
        </a:p>
      </dgm:t>
    </dgm:pt>
    <dgm:pt modelId="{00DD1BBA-E1C9-4E73-BF85-93AC338A2296}" type="sibTrans" cxnId="{D6775A68-EFBA-491D-B4EE-266EE7538332}">
      <dgm:prSet/>
      <dgm:spPr/>
      <dgm:t>
        <a:bodyPr/>
        <a:lstStyle/>
        <a:p>
          <a:endParaRPr lang="en-US"/>
        </a:p>
      </dgm:t>
    </dgm:pt>
    <dgm:pt modelId="{0B6D3D8E-CCAE-4455-AE81-66B19CF5A057}" type="pres">
      <dgm:prSet presAssocID="{5BA28857-5E01-42D5-A8AA-E2CB001F9DF1}" presName="Name0" presStyleCnt="0">
        <dgm:presLayoutVars>
          <dgm:chMax val="11"/>
          <dgm:chPref val="11"/>
          <dgm:dir/>
          <dgm:resizeHandles/>
        </dgm:presLayoutVars>
      </dgm:prSet>
      <dgm:spPr/>
      <dgm:t>
        <a:bodyPr/>
        <a:lstStyle/>
        <a:p>
          <a:endParaRPr lang="en-US"/>
        </a:p>
      </dgm:t>
    </dgm:pt>
    <dgm:pt modelId="{01E2DF43-C69A-4914-90CB-8914590B903C}" type="pres">
      <dgm:prSet presAssocID="{0A084399-C83D-4E3D-ADBE-3FEC7E835F8F}" presName="Accent4" presStyleCnt="0"/>
      <dgm:spPr/>
    </dgm:pt>
    <dgm:pt modelId="{DFAE6320-7907-48B0-BE04-D893EC3EEC4F}" type="pres">
      <dgm:prSet presAssocID="{0A084399-C83D-4E3D-ADBE-3FEC7E835F8F}" presName="Accent" presStyleLbl="node1" presStyleIdx="0" presStyleCnt="4"/>
      <dgm:spPr/>
    </dgm:pt>
    <dgm:pt modelId="{FFA8FF41-8226-46B3-8334-415802EEDC16}" type="pres">
      <dgm:prSet presAssocID="{0A084399-C83D-4E3D-ADBE-3FEC7E835F8F}" presName="ParentBackground4" presStyleCnt="0"/>
      <dgm:spPr/>
    </dgm:pt>
    <dgm:pt modelId="{AA0F5145-9CB2-4DA8-A7DB-F43A6D7A6212}" type="pres">
      <dgm:prSet presAssocID="{0A084399-C83D-4E3D-ADBE-3FEC7E835F8F}" presName="ParentBackground" presStyleLbl="fgAcc1" presStyleIdx="0" presStyleCnt="4"/>
      <dgm:spPr/>
      <dgm:t>
        <a:bodyPr/>
        <a:lstStyle/>
        <a:p>
          <a:endParaRPr lang="en-US"/>
        </a:p>
      </dgm:t>
    </dgm:pt>
    <dgm:pt modelId="{778E1D76-D37C-448B-B5B3-C1B0D26CA9E1}" type="pres">
      <dgm:prSet presAssocID="{0A084399-C83D-4E3D-ADBE-3FEC7E835F8F}" presName="Parent4" presStyleLbl="revTx" presStyleIdx="0" presStyleCnt="0">
        <dgm:presLayoutVars>
          <dgm:chMax val="1"/>
          <dgm:chPref val="1"/>
          <dgm:bulletEnabled val="1"/>
        </dgm:presLayoutVars>
      </dgm:prSet>
      <dgm:spPr/>
      <dgm:t>
        <a:bodyPr/>
        <a:lstStyle/>
        <a:p>
          <a:endParaRPr lang="en-US"/>
        </a:p>
      </dgm:t>
    </dgm:pt>
    <dgm:pt modelId="{2B71D776-48E2-481C-9A6C-7F6170C01613}" type="pres">
      <dgm:prSet presAssocID="{4108A939-4FDB-4187-8ED5-5B9315ED6D99}" presName="Accent3" presStyleCnt="0"/>
      <dgm:spPr/>
    </dgm:pt>
    <dgm:pt modelId="{500BDD43-90F7-4AC2-A9C2-F3823EFCE08E}" type="pres">
      <dgm:prSet presAssocID="{4108A939-4FDB-4187-8ED5-5B9315ED6D99}" presName="Accent" presStyleLbl="node1" presStyleIdx="1" presStyleCnt="4"/>
      <dgm:spPr/>
    </dgm:pt>
    <dgm:pt modelId="{106D34A0-CBFF-436C-8D4B-C6AE7E88BDB3}" type="pres">
      <dgm:prSet presAssocID="{4108A939-4FDB-4187-8ED5-5B9315ED6D99}" presName="ParentBackground3" presStyleCnt="0"/>
      <dgm:spPr/>
    </dgm:pt>
    <dgm:pt modelId="{B5E827B6-A0C8-4B69-B4CB-4CF7C843917D}" type="pres">
      <dgm:prSet presAssocID="{4108A939-4FDB-4187-8ED5-5B9315ED6D99}" presName="ParentBackground" presStyleLbl="fgAcc1" presStyleIdx="1" presStyleCnt="4"/>
      <dgm:spPr/>
      <dgm:t>
        <a:bodyPr/>
        <a:lstStyle/>
        <a:p>
          <a:endParaRPr lang="en-US"/>
        </a:p>
      </dgm:t>
    </dgm:pt>
    <dgm:pt modelId="{45E321E1-D77A-4F4F-AB32-1D1E6E027ABA}" type="pres">
      <dgm:prSet presAssocID="{4108A939-4FDB-4187-8ED5-5B9315ED6D99}" presName="Parent3" presStyleLbl="revTx" presStyleIdx="0" presStyleCnt="0">
        <dgm:presLayoutVars>
          <dgm:chMax val="1"/>
          <dgm:chPref val="1"/>
          <dgm:bulletEnabled val="1"/>
        </dgm:presLayoutVars>
      </dgm:prSet>
      <dgm:spPr/>
      <dgm:t>
        <a:bodyPr/>
        <a:lstStyle/>
        <a:p>
          <a:endParaRPr lang="en-US"/>
        </a:p>
      </dgm:t>
    </dgm:pt>
    <dgm:pt modelId="{7AEB8CCB-327B-42EB-B7E4-A6E50F902C99}" type="pres">
      <dgm:prSet presAssocID="{4E7735C0-F1FE-4020-BC02-A5A5962056DF}" presName="Accent2" presStyleCnt="0"/>
      <dgm:spPr/>
    </dgm:pt>
    <dgm:pt modelId="{8E272D47-7B92-4CF0-A5DE-64C1583FA55F}" type="pres">
      <dgm:prSet presAssocID="{4E7735C0-F1FE-4020-BC02-A5A5962056DF}" presName="Accent" presStyleLbl="node1" presStyleIdx="2" presStyleCnt="4"/>
      <dgm:spPr/>
    </dgm:pt>
    <dgm:pt modelId="{69E52E3A-D964-4241-B592-89AA79A7A2BE}" type="pres">
      <dgm:prSet presAssocID="{4E7735C0-F1FE-4020-BC02-A5A5962056DF}" presName="ParentBackground2" presStyleCnt="0"/>
      <dgm:spPr/>
    </dgm:pt>
    <dgm:pt modelId="{D20B08B5-15A6-40F2-9A48-CF94FDC9503F}" type="pres">
      <dgm:prSet presAssocID="{4E7735C0-F1FE-4020-BC02-A5A5962056DF}" presName="ParentBackground" presStyleLbl="fgAcc1" presStyleIdx="2" presStyleCnt="4"/>
      <dgm:spPr/>
      <dgm:t>
        <a:bodyPr/>
        <a:lstStyle/>
        <a:p>
          <a:endParaRPr lang="en-US"/>
        </a:p>
      </dgm:t>
    </dgm:pt>
    <dgm:pt modelId="{60AD198E-1F96-49DF-8A6D-31657B7C60C7}" type="pres">
      <dgm:prSet presAssocID="{4E7735C0-F1FE-4020-BC02-A5A5962056DF}" presName="Parent2" presStyleLbl="revTx" presStyleIdx="0" presStyleCnt="0">
        <dgm:presLayoutVars>
          <dgm:chMax val="1"/>
          <dgm:chPref val="1"/>
          <dgm:bulletEnabled val="1"/>
        </dgm:presLayoutVars>
      </dgm:prSet>
      <dgm:spPr/>
      <dgm:t>
        <a:bodyPr/>
        <a:lstStyle/>
        <a:p>
          <a:endParaRPr lang="en-US"/>
        </a:p>
      </dgm:t>
    </dgm:pt>
    <dgm:pt modelId="{CE4A321A-D4B9-4E84-9E6E-8F2285F2D5A2}" type="pres">
      <dgm:prSet presAssocID="{1B9473AF-4F5D-4E98-811D-A157D17381F6}" presName="Accent1" presStyleCnt="0"/>
      <dgm:spPr/>
    </dgm:pt>
    <dgm:pt modelId="{648B0FB7-6458-43D8-AA0D-91CCBC8FAE67}" type="pres">
      <dgm:prSet presAssocID="{1B9473AF-4F5D-4E98-811D-A157D17381F6}" presName="Accent" presStyleLbl="node1" presStyleIdx="3" presStyleCnt="4"/>
      <dgm:spPr/>
    </dgm:pt>
    <dgm:pt modelId="{0D69EFDF-820B-42BA-81BC-552A625C5DB3}" type="pres">
      <dgm:prSet presAssocID="{1B9473AF-4F5D-4E98-811D-A157D17381F6}" presName="ParentBackground1" presStyleCnt="0"/>
      <dgm:spPr/>
    </dgm:pt>
    <dgm:pt modelId="{AAD89012-6FB9-4331-A42A-B943AF5AB265}" type="pres">
      <dgm:prSet presAssocID="{1B9473AF-4F5D-4E98-811D-A157D17381F6}" presName="ParentBackground" presStyleLbl="fgAcc1" presStyleIdx="3" presStyleCnt="4"/>
      <dgm:spPr/>
      <dgm:t>
        <a:bodyPr/>
        <a:lstStyle/>
        <a:p>
          <a:endParaRPr lang="en-US"/>
        </a:p>
      </dgm:t>
    </dgm:pt>
    <dgm:pt modelId="{568C1185-21DE-407D-9903-ED5F45973592}" type="pres">
      <dgm:prSet presAssocID="{1B9473AF-4F5D-4E98-811D-A157D17381F6}" presName="Parent1" presStyleLbl="revTx" presStyleIdx="0" presStyleCnt="0">
        <dgm:presLayoutVars>
          <dgm:chMax val="1"/>
          <dgm:chPref val="1"/>
          <dgm:bulletEnabled val="1"/>
        </dgm:presLayoutVars>
      </dgm:prSet>
      <dgm:spPr/>
      <dgm:t>
        <a:bodyPr/>
        <a:lstStyle/>
        <a:p>
          <a:endParaRPr lang="en-US"/>
        </a:p>
      </dgm:t>
    </dgm:pt>
  </dgm:ptLst>
  <dgm:cxnLst>
    <dgm:cxn modelId="{6CDE5567-05DA-4476-9940-D502841A66EC}" srcId="{5BA28857-5E01-42D5-A8AA-E2CB001F9DF1}" destId="{1B9473AF-4F5D-4E98-811D-A157D17381F6}" srcOrd="0" destOrd="0" parTransId="{97585830-9A96-4714-9597-657815C270BA}" sibTransId="{ED0A9912-ED0D-41B2-A06C-9961039BBD9B}"/>
    <dgm:cxn modelId="{0A4D8A38-2A1D-4F8E-B03D-1D3F256691D6}" type="presOf" srcId="{5BA28857-5E01-42D5-A8AA-E2CB001F9DF1}" destId="{0B6D3D8E-CCAE-4455-AE81-66B19CF5A057}" srcOrd="0" destOrd="0" presId="urn:microsoft.com/office/officeart/2011/layout/CircleProcess"/>
    <dgm:cxn modelId="{FFC563D3-D68E-43B7-9046-94852EAB5BA1}" type="presOf" srcId="{1B9473AF-4F5D-4E98-811D-A157D17381F6}" destId="{AAD89012-6FB9-4331-A42A-B943AF5AB265}" srcOrd="0" destOrd="0" presId="urn:microsoft.com/office/officeart/2011/layout/CircleProcess"/>
    <dgm:cxn modelId="{0714DACD-82B0-4B91-9630-5717141F0F96}" type="presOf" srcId="{4108A939-4FDB-4187-8ED5-5B9315ED6D99}" destId="{B5E827B6-A0C8-4B69-B4CB-4CF7C843917D}" srcOrd="0" destOrd="0" presId="urn:microsoft.com/office/officeart/2011/layout/CircleProcess"/>
    <dgm:cxn modelId="{92B18289-70E4-4CE6-B47B-537980254885}" type="presOf" srcId="{4108A939-4FDB-4187-8ED5-5B9315ED6D99}" destId="{45E321E1-D77A-4F4F-AB32-1D1E6E027ABA}" srcOrd="1" destOrd="0" presId="urn:microsoft.com/office/officeart/2011/layout/CircleProcess"/>
    <dgm:cxn modelId="{CEAA00D7-8C22-4025-A795-E0E1CF283DE4}" type="presOf" srcId="{1B9473AF-4F5D-4E98-811D-A157D17381F6}" destId="{568C1185-21DE-407D-9903-ED5F45973592}" srcOrd="1" destOrd="0" presId="urn:microsoft.com/office/officeart/2011/layout/CircleProcess"/>
    <dgm:cxn modelId="{D6775A68-EFBA-491D-B4EE-266EE7538332}" srcId="{5BA28857-5E01-42D5-A8AA-E2CB001F9DF1}" destId="{4108A939-4FDB-4187-8ED5-5B9315ED6D99}" srcOrd="2" destOrd="0" parTransId="{0BC360A7-C2A4-4FCE-AF8A-585E49EDFA58}" sibTransId="{00DD1BBA-E1C9-4E73-BF85-93AC338A2296}"/>
    <dgm:cxn modelId="{07DD9303-FCA2-4CF7-9C0B-ADBD399E640F}" type="presOf" srcId="{4E7735C0-F1FE-4020-BC02-A5A5962056DF}" destId="{60AD198E-1F96-49DF-8A6D-31657B7C60C7}" srcOrd="1" destOrd="0" presId="urn:microsoft.com/office/officeart/2011/layout/CircleProcess"/>
    <dgm:cxn modelId="{57488762-479F-4A87-AD08-4CAD4ABE90FC}" type="presOf" srcId="{4E7735C0-F1FE-4020-BC02-A5A5962056DF}" destId="{D20B08B5-15A6-40F2-9A48-CF94FDC9503F}" srcOrd="0" destOrd="0" presId="urn:microsoft.com/office/officeart/2011/layout/CircleProcess"/>
    <dgm:cxn modelId="{16F2835F-1613-4A17-BFB9-142D88877C92}" type="presOf" srcId="{0A084399-C83D-4E3D-ADBE-3FEC7E835F8F}" destId="{778E1D76-D37C-448B-B5B3-C1B0D26CA9E1}" srcOrd="1" destOrd="0" presId="urn:microsoft.com/office/officeart/2011/layout/CircleProcess"/>
    <dgm:cxn modelId="{E603C8E6-8A1B-44F8-98EC-083C95EC2040}" type="presOf" srcId="{0A084399-C83D-4E3D-ADBE-3FEC7E835F8F}" destId="{AA0F5145-9CB2-4DA8-A7DB-F43A6D7A6212}" srcOrd="0" destOrd="0" presId="urn:microsoft.com/office/officeart/2011/layout/CircleProcess"/>
    <dgm:cxn modelId="{929499E6-9B06-4A48-BD5C-DEC19B3C2B61}" srcId="{5BA28857-5E01-42D5-A8AA-E2CB001F9DF1}" destId="{0A084399-C83D-4E3D-ADBE-3FEC7E835F8F}" srcOrd="3" destOrd="0" parTransId="{20271855-2C8B-46BC-9161-CFEBAF66B57C}" sibTransId="{A9094194-8B2B-4347-8DD8-89068CD62E13}"/>
    <dgm:cxn modelId="{895795B8-476F-410F-8FF0-C8FDF4125761}" srcId="{5BA28857-5E01-42D5-A8AA-E2CB001F9DF1}" destId="{4E7735C0-F1FE-4020-BC02-A5A5962056DF}" srcOrd="1" destOrd="0" parTransId="{A90180D2-F4E6-48C2-9FBC-6BF2AB0F124B}" sibTransId="{3495A9BD-2171-42C1-BC6C-525BDC453129}"/>
    <dgm:cxn modelId="{044ECD9F-B73B-403F-B770-D16656FA3F70}" type="presParOf" srcId="{0B6D3D8E-CCAE-4455-AE81-66B19CF5A057}" destId="{01E2DF43-C69A-4914-90CB-8914590B903C}" srcOrd="0" destOrd="0" presId="urn:microsoft.com/office/officeart/2011/layout/CircleProcess"/>
    <dgm:cxn modelId="{672C5C82-2516-45D4-A55C-E4E2E2144102}" type="presParOf" srcId="{01E2DF43-C69A-4914-90CB-8914590B903C}" destId="{DFAE6320-7907-48B0-BE04-D893EC3EEC4F}" srcOrd="0" destOrd="0" presId="urn:microsoft.com/office/officeart/2011/layout/CircleProcess"/>
    <dgm:cxn modelId="{18226F94-F120-4BED-A109-924A87F01049}" type="presParOf" srcId="{0B6D3D8E-CCAE-4455-AE81-66B19CF5A057}" destId="{FFA8FF41-8226-46B3-8334-415802EEDC16}" srcOrd="1" destOrd="0" presId="urn:microsoft.com/office/officeart/2011/layout/CircleProcess"/>
    <dgm:cxn modelId="{FCB57A5D-6633-4F2A-9979-85FEDD6768CD}" type="presParOf" srcId="{FFA8FF41-8226-46B3-8334-415802EEDC16}" destId="{AA0F5145-9CB2-4DA8-A7DB-F43A6D7A6212}" srcOrd="0" destOrd="0" presId="urn:microsoft.com/office/officeart/2011/layout/CircleProcess"/>
    <dgm:cxn modelId="{94E43AA5-8049-45F4-82EE-EC66BFE6ADA1}" type="presParOf" srcId="{0B6D3D8E-CCAE-4455-AE81-66B19CF5A057}" destId="{778E1D76-D37C-448B-B5B3-C1B0D26CA9E1}" srcOrd="2" destOrd="0" presId="urn:microsoft.com/office/officeart/2011/layout/CircleProcess"/>
    <dgm:cxn modelId="{F4327630-6166-4D2F-80EE-F53AB5313C17}" type="presParOf" srcId="{0B6D3D8E-CCAE-4455-AE81-66B19CF5A057}" destId="{2B71D776-48E2-481C-9A6C-7F6170C01613}" srcOrd="3" destOrd="0" presId="urn:microsoft.com/office/officeart/2011/layout/CircleProcess"/>
    <dgm:cxn modelId="{43651E55-4067-4327-8956-6D9190D754CD}" type="presParOf" srcId="{2B71D776-48E2-481C-9A6C-7F6170C01613}" destId="{500BDD43-90F7-4AC2-A9C2-F3823EFCE08E}" srcOrd="0" destOrd="0" presId="urn:microsoft.com/office/officeart/2011/layout/CircleProcess"/>
    <dgm:cxn modelId="{81E8F823-CD1F-44DA-A5F4-BC09547B3DEA}" type="presParOf" srcId="{0B6D3D8E-CCAE-4455-AE81-66B19CF5A057}" destId="{106D34A0-CBFF-436C-8D4B-C6AE7E88BDB3}" srcOrd="4" destOrd="0" presId="urn:microsoft.com/office/officeart/2011/layout/CircleProcess"/>
    <dgm:cxn modelId="{E8F20E57-B35D-4E1F-8239-6D52E4256AF7}" type="presParOf" srcId="{106D34A0-CBFF-436C-8D4B-C6AE7E88BDB3}" destId="{B5E827B6-A0C8-4B69-B4CB-4CF7C843917D}" srcOrd="0" destOrd="0" presId="urn:microsoft.com/office/officeart/2011/layout/CircleProcess"/>
    <dgm:cxn modelId="{CFC8CD02-DD63-4579-9305-CF6FA6F6539C}" type="presParOf" srcId="{0B6D3D8E-CCAE-4455-AE81-66B19CF5A057}" destId="{45E321E1-D77A-4F4F-AB32-1D1E6E027ABA}" srcOrd="5" destOrd="0" presId="urn:microsoft.com/office/officeart/2011/layout/CircleProcess"/>
    <dgm:cxn modelId="{7A7DC42A-A447-4718-8877-E827CB9EDD5A}" type="presParOf" srcId="{0B6D3D8E-CCAE-4455-AE81-66B19CF5A057}" destId="{7AEB8CCB-327B-42EB-B7E4-A6E50F902C99}" srcOrd="6" destOrd="0" presId="urn:microsoft.com/office/officeart/2011/layout/CircleProcess"/>
    <dgm:cxn modelId="{2121B4F5-08EB-4617-B39B-88FD1BBF63E5}" type="presParOf" srcId="{7AEB8CCB-327B-42EB-B7E4-A6E50F902C99}" destId="{8E272D47-7B92-4CF0-A5DE-64C1583FA55F}" srcOrd="0" destOrd="0" presId="urn:microsoft.com/office/officeart/2011/layout/CircleProcess"/>
    <dgm:cxn modelId="{26027551-3D0F-4F7A-8DFD-DAF03C0A1636}" type="presParOf" srcId="{0B6D3D8E-CCAE-4455-AE81-66B19CF5A057}" destId="{69E52E3A-D964-4241-B592-89AA79A7A2BE}" srcOrd="7" destOrd="0" presId="urn:microsoft.com/office/officeart/2011/layout/CircleProcess"/>
    <dgm:cxn modelId="{B558BDBB-7D70-443F-B240-FADC54A63F5F}" type="presParOf" srcId="{69E52E3A-D964-4241-B592-89AA79A7A2BE}" destId="{D20B08B5-15A6-40F2-9A48-CF94FDC9503F}" srcOrd="0" destOrd="0" presId="urn:microsoft.com/office/officeart/2011/layout/CircleProcess"/>
    <dgm:cxn modelId="{A493834E-4B33-4988-9E6F-3CD0732E166E}" type="presParOf" srcId="{0B6D3D8E-CCAE-4455-AE81-66B19CF5A057}" destId="{60AD198E-1F96-49DF-8A6D-31657B7C60C7}" srcOrd="8" destOrd="0" presId="urn:microsoft.com/office/officeart/2011/layout/CircleProcess"/>
    <dgm:cxn modelId="{75C1C786-49FE-41D8-AAF7-3EAB6E3CC6F3}" type="presParOf" srcId="{0B6D3D8E-CCAE-4455-AE81-66B19CF5A057}" destId="{CE4A321A-D4B9-4E84-9E6E-8F2285F2D5A2}" srcOrd="9" destOrd="0" presId="urn:microsoft.com/office/officeart/2011/layout/CircleProcess"/>
    <dgm:cxn modelId="{EE43D018-EEF5-43EE-8ED0-1B3EA97A19AB}" type="presParOf" srcId="{CE4A321A-D4B9-4E84-9E6E-8F2285F2D5A2}" destId="{648B0FB7-6458-43D8-AA0D-91CCBC8FAE67}" srcOrd="0" destOrd="0" presId="urn:microsoft.com/office/officeart/2011/layout/CircleProcess"/>
    <dgm:cxn modelId="{E00CCC10-8FA1-448D-8CE3-AF2A19CDC245}" type="presParOf" srcId="{0B6D3D8E-CCAE-4455-AE81-66B19CF5A057}" destId="{0D69EFDF-820B-42BA-81BC-552A625C5DB3}" srcOrd="10" destOrd="0" presId="urn:microsoft.com/office/officeart/2011/layout/CircleProcess"/>
    <dgm:cxn modelId="{6C4CD578-31C6-4E1E-B6A4-6FCA2CC3505D}" type="presParOf" srcId="{0D69EFDF-820B-42BA-81BC-552A625C5DB3}" destId="{AAD89012-6FB9-4331-A42A-B943AF5AB265}" srcOrd="0" destOrd="0" presId="urn:microsoft.com/office/officeart/2011/layout/CircleProcess"/>
    <dgm:cxn modelId="{4F71006A-62B2-4F84-B437-B06717D02FB2}" type="presParOf" srcId="{0B6D3D8E-CCAE-4455-AE81-66B19CF5A057}" destId="{568C1185-21DE-407D-9903-ED5F45973592}"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A28857-5E01-42D5-A8AA-E2CB001F9DF1}" type="doc">
      <dgm:prSet loTypeId="urn:microsoft.com/office/officeart/2011/layout/CircleProcess" loCatId="process" qsTypeId="urn:microsoft.com/office/officeart/2005/8/quickstyle/simple5" qsCatId="simple" csTypeId="urn:microsoft.com/office/officeart/2005/8/colors/accent2_3" csCatId="accent2" phldr="1"/>
      <dgm:spPr/>
      <dgm:t>
        <a:bodyPr/>
        <a:lstStyle/>
        <a:p>
          <a:endParaRPr lang="en-US"/>
        </a:p>
      </dgm:t>
    </dgm:pt>
    <dgm:pt modelId="{1B9473AF-4F5D-4E98-811D-A157D17381F6}">
      <dgm:prSet phldrT="[Text]" custT="1"/>
      <dgm:spPr/>
      <dgm:t>
        <a:bodyPr/>
        <a:lstStyle/>
        <a:p>
          <a:r>
            <a:rPr lang="en-US" sz="2000" dirty="0"/>
            <a:t>Define Fuzzy Logic Model Parameters and Memberships </a:t>
          </a:r>
        </a:p>
      </dgm:t>
    </dgm:pt>
    <dgm:pt modelId="{97585830-9A96-4714-9597-657815C270BA}" type="parTrans" cxnId="{6CDE5567-05DA-4476-9940-D502841A66EC}">
      <dgm:prSet/>
      <dgm:spPr/>
      <dgm:t>
        <a:bodyPr/>
        <a:lstStyle/>
        <a:p>
          <a:endParaRPr lang="en-US"/>
        </a:p>
      </dgm:t>
    </dgm:pt>
    <dgm:pt modelId="{ED0A9912-ED0D-41B2-A06C-9961039BBD9B}" type="sibTrans" cxnId="{6CDE5567-05DA-4476-9940-D502841A66EC}">
      <dgm:prSet/>
      <dgm:spPr/>
      <dgm:t>
        <a:bodyPr/>
        <a:lstStyle/>
        <a:p>
          <a:endParaRPr lang="en-US"/>
        </a:p>
      </dgm:t>
    </dgm:pt>
    <dgm:pt modelId="{A9C9F44B-55C4-4109-82DF-411A361E8A67}">
      <dgm:prSet phldrT="[Text]" custT="1"/>
      <dgm:spPr/>
      <dgm:t>
        <a:bodyPr/>
        <a:lstStyle/>
        <a:p>
          <a:r>
            <a:rPr lang="en-US" sz="2000" dirty="0"/>
            <a:t>Suitability for Urban Development</a:t>
          </a:r>
        </a:p>
      </dgm:t>
    </dgm:pt>
    <dgm:pt modelId="{FE26E3F8-F7E2-4D38-B65D-C8E8D0FFB86E}" type="parTrans" cxnId="{D59F9ECE-47A1-47DF-AC9C-89195396B557}">
      <dgm:prSet/>
      <dgm:spPr/>
      <dgm:t>
        <a:bodyPr/>
        <a:lstStyle/>
        <a:p>
          <a:endParaRPr lang="en-US"/>
        </a:p>
      </dgm:t>
    </dgm:pt>
    <dgm:pt modelId="{3B3BB99C-B5D7-43B4-BFCF-9D5174C890AD}" type="sibTrans" cxnId="{D59F9ECE-47A1-47DF-AC9C-89195396B557}">
      <dgm:prSet/>
      <dgm:spPr/>
      <dgm:t>
        <a:bodyPr/>
        <a:lstStyle/>
        <a:p>
          <a:endParaRPr lang="en-US"/>
        </a:p>
      </dgm:t>
    </dgm:pt>
    <dgm:pt modelId="{093CD0A0-BE2B-4EBC-8226-9111C2CBD5FF}">
      <dgm:prSet phldrT="[Text]" custT="1"/>
      <dgm:spPr/>
      <dgm:t>
        <a:bodyPr/>
        <a:lstStyle/>
        <a:p>
          <a:r>
            <a:rPr lang="en-US" sz="2000" dirty="0"/>
            <a:t>Species Habitat Location and Buffer Sensitivity Information</a:t>
          </a:r>
        </a:p>
      </dgm:t>
    </dgm:pt>
    <dgm:pt modelId="{BB22FA07-4E2A-4AB8-8872-4BFB8D91F7F0}" type="parTrans" cxnId="{61A8D603-663F-4CC5-8428-54B9347C5372}">
      <dgm:prSet/>
      <dgm:spPr/>
      <dgm:t>
        <a:bodyPr/>
        <a:lstStyle/>
        <a:p>
          <a:endParaRPr lang="en-US"/>
        </a:p>
      </dgm:t>
    </dgm:pt>
    <dgm:pt modelId="{790C104B-147B-4409-80CA-829C53FB3430}" type="sibTrans" cxnId="{61A8D603-663F-4CC5-8428-54B9347C5372}">
      <dgm:prSet/>
      <dgm:spPr/>
      <dgm:t>
        <a:bodyPr/>
        <a:lstStyle/>
        <a:p>
          <a:endParaRPr lang="en-US"/>
        </a:p>
      </dgm:t>
    </dgm:pt>
    <dgm:pt modelId="{FBC75679-3B75-471A-A535-01ED30B5FFA0}">
      <dgm:prSet phldrT="[Text]" custT="1"/>
      <dgm:spPr/>
      <dgm:t>
        <a:bodyPr/>
        <a:lstStyle/>
        <a:p>
          <a:r>
            <a:rPr lang="en-US" sz="2000" dirty="0"/>
            <a:t>End Product: </a:t>
          </a:r>
          <a:r>
            <a:rPr lang="en-US" sz="2000" dirty="0" smtClean="0"/>
            <a:t>Habitat </a:t>
          </a:r>
          <a:r>
            <a:rPr lang="en-US" sz="2000" dirty="0"/>
            <a:t>Fragmentation Map &amp; Tool</a:t>
          </a:r>
        </a:p>
      </dgm:t>
    </dgm:pt>
    <dgm:pt modelId="{1E576D61-BE93-42D6-89A7-D3AA2CD7E987}" type="parTrans" cxnId="{FA151066-A6E6-4C12-99E6-58BC119F4C92}">
      <dgm:prSet/>
      <dgm:spPr/>
      <dgm:t>
        <a:bodyPr/>
        <a:lstStyle/>
        <a:p>
          <a:endParaRPr lang="en-US"/>
        </a:p>
      </dgm:t>
    </dgm:pt>
    <dgm:pt modelId="{93CD6BA0-2CDA-47CC-8691-C7C1F6F83DE3}" type="sibTrans" cxnId="{FA151066-A6E6-4C12-99E6-58BC119F4C92}">
      <dgm:prSet/>
      <dgm:spPr/>
      <dgm:t>
        <a:bodyPr/>
        <a:lstStyle/>
        <a:p>
          <a:endParaRPr lang="en-US"/>
        </a:p>
      </dgm:t>
    </dgm:pt>
    <dgm:pt modelId="{0B6D3D8E-CCAE-4455-AE81-66B19CF5A057}" type="pres">
      <dgm:prSet presAssocID="{5BA28857-5E01-42D5-A8AA-E2CB001F9DF1}" presName="Name0" presStyleCnt="0">
        <dgm:presLayoutVars>
          <dgm:chMax val="11"/>
          <dgm:chPref val="11"/>
          <dgm:dir/>
          <dgm:resizeHandles/>
        </dgm:presLayoutVars>
      </dgm:prSet>
      <dgm:spPr/>
      <dgm:t>
        <a:bodyPr/>
        <a:lstStyle/>
        <a:p>
          <a:endParaRPr lang="en-US"/>
        </a:p>
      </dgm:t>
    </dgm:pt>
    <dgm:pt modelId="{587BEA13-D020-4ED6-89DC-F44A3A9E0534}" type="pres">
      <dgm:prSet presAssocID="{FBC75679-3B75-471A-A535-01ED30B5FFA0}" presName="Accent4" presStyleCnt="0"/>
      <dgm:spPr/>
    </dgm:pt>
    <dgm:pt modelId="{F9326C9B-4A50-4AB7-BF2A-3AE063D2281D}" type="pres">
      <dgm:prSet presAssocID="{FBC75679-3B75-471A-A535-01ED30B5FFA0}" presName="Accent" presStyleLbl="node1" presStyleIdx="0" presStyleCnt="4"/>
      <dgm:spPr/>
    </dgm:pt>
    <dgm:pt modelId="{12A84CEC-5463-4A87-A94A-C544899B5657}" type="pres">
      <dgm:prSet presAssocID="{FBC75679-3B75-471A-A535-01ED30B5FFA0}" presName="ParentBackground4" presStyleCnt="0"/>
      <dgm:spPr/>
    </dgm:pt>
    <dgm:pt modelId="{84CF7B01-F337-4213-8FE2-D17FFB50426E}" type="pres">
      <dgm:prSet presAssocID="{FBC75679-3B75-471A-A535-01ED30B5FFA0}" presName="ParentBackground" presStyleLbl="fgAcc1" presStyleIdx="0" presStyleCnt="4"/>
      <dgm:spPr/>
      <dgm:t>
        <a:bodyPr/>
        <a:lstStyle/>
        <a:p>
          <a:endParaRPr lang="en-US"/>
        </a:p>
      </dgm:t>
    </dgm:pt>
    <dgm:pt modelId="{816EB580-8388-470E-9906-5B0E9CDD0FEC}" type="pres">
      <dgm:prSet presAssocID="{FBC75679-3B75-471A-A535-01ED30B5FFA0}" presName="Parent4" presStyleLbl="revTx" presStyleIdx="0" presStyleCnt="0">
        <dgm:presLayoutVars>
          <dgm:chMax val="1"/>
          <dgm:chPref val="1"/>
          <dgm:bulletEnabled val="1"/>
        </dgm:presLayoutVars>
      </dgm:prSet>
      <dgm:spPr/>
      <dgm:t>
        <a:bodyPr/>
        <a:lstStyle/>
        <a:p>
          <a:endParaRPr lang="en-US"/>
        </a:p>
      </dgm:t>
    </dgm:pt>
    <dgm:pt modelId="{8685D9A8-C229-4A6E-8C53-EA2B5FC71A38}" type="pres">
      <dgm:prSet presAssocID="{093CD0A0-BE2B-4EBC-8226-9111C2CBD5FF}" presName="Accent3" presStyleCnt="0"/>
      <dgm:spPr/>
    </dgm:pt>
    <dgm:pt modelId="{AA4B5E16-8BD3-455F-B4C6-782742A99411}" type="pres">
      <dgm:prSet presAssocID="{093CD0A0-BE2B-4EBC-8226-9111C2CBD5FF}" presName="Accent" presStyleLbl="node1" presStyleIdx="1" presStyleCnt="4"/>
      <dgm:spPr/>
    </dgm:pt>
    <dgm:pt modelId="{193F6260-1635-4EF4-A997-EC2B5F3EC473}" type="pres">
      <dgm:prSet presAssocID="{093CD0A0-BE2B-4EBC-8226-9111C2CBD5FF}" presName="ParentBackground3" presStyleCnt="0"/>
      <dgm:spPr/>
    </dgm:pt>
    <dgm:pt modelId="{0C00E426-59EB-4C5C-8BE4-C06E5A62EC94}" type="pres">
      <dgm:prSet presAssocID="{093CD0A0-BE2B-4EBC-8226-9111C2CBD5FF}" presName="ParentBackground" presStyleLbl="fgAcc1" presStyleIdx="1" presStyleCnt="4"/>
      <dgm:spPr/>
      <dgm:t>
        <a:bodyPr/>
        <a:lstStyle/>
        <a:p>
          <a:endParaRPr lang="en-US"/>
        </a:p>
      </dgm:t>
    </dgm:pt>
    <dgm:pt modelId="{B69BB8B0-400C-45F7-9226-A3863E7460C0}" type="pres">
      <dgm:prSet presAssocID="{093CD0A0-BE2B-4EBC-8226-9111C2CBD5FF}" presName="Parent3" presStyleLbl="revTx" presStyleIdx="0" presStyleCnt="0">
        <dgm:presLayoutVars>
          <dgm:chMax val="1"/>
          <dgm:chPref val="1"/>
          <dgm:bulletEnabled val="1"/>
        </dgm:presLayoutVars>
      </dgm:prSet>
      <dgm:spPr/>
      <dgm:t>
        <a:bodyPr/>
        <a:lstStyle/>
        <a:p>
          <a:endParaRPr lang="en-US"/>
        </a:p>
      </dgm:t>
    </dgm:pt>
    <dgm:pt modelId="{1B277C6C-40A8-450A-8D8C-23A6C13409CE}" type="pres">
      <dgm:prSet presAssocID="{A9C9F44B-55C4-4109-82DF-411A361E8A67}" presName="Accent2" presStyleCnt="0"/>
      <dgm:spPr/>
    </dgm:pt>
    <dgm:pt modelId="{B077BE89-00AB-4477-BFCA-977004C0E20B}" type="pres">
      <dgm:prSet presAssocID="{A9C9F44B-55C4-4109-82DF-411A361E8A67}" presName="Accent" presStyleLbl="node1" presStyleIdx="2" presStyleCnt="4"/>
      <dgm:spPr/>
    </dgm:pt>
    <dgm:pt modelId="{ADD3729F-934E-4DE8-AEC1-252B0FFB69BD}" type="pres">
      <dgm:prSet presAssocID="{A9C9F44B-55C4-4109-82DF-411A361E8A67}" presName="ParentBackground2" presStyleCnt="0"/>
      <dgm:spPr/>
    </dgm:pt>
    <dgm:pt modelId="{E2EE7F41-40DE-4CE5-88F6-D968BC27D36E}" type="pres">
      <dgm:prSet presAssocID="{A9C9F44B-55C4-4109-82DF-411A361E8A67}" presName="ParentBackground" presStyleLbl="fgAcc1" presStyleIdx="2" presStyleCnt="4"/>
      <dgm:spPr/>
      <dgm:t>
        <a:bodyPr/>
        <a:lstStyle/>
        <a:p>
          <a:endParaRPr lang="en-US"/>
        </a:p>
      </dgm:t>
    </dgm:pt>
    <dgm:pt modelId="{4A108F46-7356-4D8B-BF99-36E4740124E7}" type="pres">
      <dgm:prSet presAssocID="{A9C9F44B-55C4-4109-82DF-411A361E8A67}" presName="Parent2" presStyleLbl="revTx" presStyleIdx="0" presStyleCnt="0">
        <dgm:presLayoutVars>
          <dgm:chMax val="1"/>
          <dgm:chPref val="1"/>
          <dgm:bulletEnabled val="1"/>
        </dgm:presLayoutVars>
      </dgm:prSet>
      <dgm:spPr/>
      <dgm:t>
        <a:bodyPr/>
        <a:lstStyle/>
        <a:p>
          <a:endParaRPr lang="en-US"/>
        </a:p>
      </dgm:t>
    </dgm:pt>
    <dgm:pt modelId="{CE4A321A-D4B9-4E84-9E6E-8F2285F2D5A2}" type="pres">
      <dgm:prSet presAssocID="{1B9473AF-4F5D-4E98-811D-A157D17381F6}" presName="Accent1" presStyleCnt="0"/>
      <dgm:spPr/>
    </dgm:pt>
    <dgm:pt modelId="{648B0FB7-6458-43D8-AA0D-91CCBC8FAE67}" type="pres">
      <dgm:prSet presAssocID="{1B9473AF-4F5D-4E98-811D-A157D17381F6}" presName="Accent" presStyleLbl="node1" presStyleIdx="3" presStyleCnt="4"/>
      <dgm:spPr/>
    </dgm:pt>
    <dgm:pt modelId="{0D69EFDF-820B-42BA-81BC-552A625C5DB3}" type="pres">
      <dgm:prSet presAssocID="{1B9473AF-4F5D-4E98-811D-A157D17381F6}" presName="ParentBackground1" presStyleCnt="0"/>
      <dgm:spPr/>
    </dgm:pt>
    <dgm:pt modelId="{AAD89012-6FB9-4331-A42A-B943AF5AB265}" type="pres">
      <dgm:prSet presAssocID="{1B9473AF-4F5D-4E98-811D-A157D17381F6}" presName="ParentBackground" presStyleLbl="fgAcc1" presStyleIdx="3" presStyleCnt="4" custScaleX="100056"/>
      <dgm:spPr/>
      <dgm:t>
        <a:bodyPr/>
        <a:lstStyle/>
        <a:p>
          <a:endParaRPr lang="en-US"/>
        </a:p>
      </dgm:t>
    </dgm:pt>
    <dgm:pt modelId="{568C1185-21DE-407D-9903-ED5F45973592}" type="pres">
      <dgm:prSet presAssocID="{1B9473AF-4F5D-4E98-811D-A157D17381F6}" presName="Parent1" presStyleLbl="revTx" presStyleIdx="0" presStyleCnt="0">
        <dgm:presLayoutVars>
          <dgm:chMax val="1"/>
          <dgm:chPref val="1"/>
          <dgm:bulletEnabled val="1"/>
        </dgm:presLayoutVars>
      </dgm:prSet>
      <dgm:spPr/>
      <dgm:t>
        <a:bodyPr/>
        <a:lstStyle/>
        <a:p>
          <a:endParaRPr lang="en-US"/>
        </a:p>
      </dgm:t>
    </dgm:pt>
  </dgm:ptLst>
  <dgm:cxnLst>
    <dgm:cxn modelId="{6CDE5567-05DA-4476-9940-D502841A66EC}" srcId="{5BA28857-5E01-42D5-A8AA-E2CB001F9DF1}" destId="{1B9473AF-4F5D-4E98-811D-A157D17381F6}" srcOrd="0" destOrd="0" parTransId="{97585830-9A96-4714-9597-657815C270BA}" sibTransId="{ED0A9912-ED0D-41B2-A06C-9961039BBD9B}"/>
    <dgm:cxn modelId="{FA151066-A6E6-4C12-99E6-58BC119F4C92}" srcId="{5BA28857-5E01-42D5-A8AA-E2CB001F9DF1}" destId="{FBC75679-3B75-471A-A535-01ED30B5FFA0}" srcOrd="3" destOrd="0" parTransId="{1E576D61-BE93-42D6-89A7-D3AA2CD7E987}" sibTransId="{93CD6BA0-2CDA-47CC-8691-C7C1F6F83DE3}"/>
    <dgm:cxn modelId="{0A4D8A38-2A1D-4F8E-B03D-1D3F256691D6}" type="presOf" srcId="{5BA28857-5E01-42D5-A8AA-E2CB001F9DF1}" destId="{0B6D3D8E-CCAE-4455-AE81-66B19CF5A057}" srcOrd="0" destOrd="0" presId="urn:microsoft.com/office/officeart/2011/layout/CircleProcess"/>
    <dgm:cxn modelId="{FFC563D3-D68E-43B7-9046-94852EAB5BA1}" type="presOf" srcId="{1B9473AF-4F5D-4E98-811D-A157D17381F6}" destId="{AAD89012-6FB9-4331-A42A-B943AF5AB265}" srcOrd="0" destOrd="0" presId="urn:microsoft.com/office/officeart/2011/layout/CircleProcess"/>
    <dgm:cxn modelId="{CEAA00D7-8C22-4025-A795-E0E1CF283DE4}" type="presOf" srcId="{1B9473AF-4F5D-4E98-811D-A157D17381F6}" destId="{568C1185-21DE-407D-9903-ED5F45973592}" srcOrd="1" destOrd="0" presId="urn:microsoft.com/office/officeart/2011/layout/CircleProcess"/>
    <dgm:cxn modelId="{369034EF-F06D-443C-97AF-4F617DD33C62}" type="presOf" srcId="{A9C9F44B-55C4-4109-82DF-411A361E8A67}" destId="{E2EE7F41-40DE-4CE5-88F6-D968BC27D36E}" srcOrd="0" destOrd="0" presId="urn:microsoft.com/office/officeart/2011/layout/CircleProcess"/>
    <dgm:cxn modelId="{1C0003D2-B7E9-42F7-8FFF-661BAEE916A7}" type="presOf" srcId="{093CD0A0-BE2B-4EBC-8226-9111C2CBD5FF}" destId="{0C00E426-59EB-4C5C-8BE4-C06E5A62EC94}" srcOrd="0" destOrd="0" presId="urn:microsoft.com/office/officeart/2011/layout/CircleProcess"/>
    <dgm:cxn modelId="{5960C9C4-6257-4780-8611-152AEFCC3F99}" type="presOf" srcId="{FBC75679-3B75-471A-A535-01ED30B5FFA0}" destId="{84CF7B01-F337-4213-8FE2-D17FFB50426E}" srcOrd="0" destOrd="0" presId="urn:microsoft.com/office/officeart/2011/layout/CircleProcess"/>
    <dgm:cxn modelId="{D59F9ECE-47A1-47DF-AC9C-89195396B557}" srcId="{5BA28857-5E01-42D5-A8AA-E2CB001F9DF1}" destId="{A9C9F44B-55C4-4109-82DF-411A361E8A67}" srcOrd="1" destOrd="0" parTransId="{FE26E3F8-F7E2-4D38-B65D-C8E8D0FFB86E}" sibTransId="{3B3BB99C-B5D7-43B4-BFCF-9D5174C890AD}"/>
    <dgm:cxn modelId="{61A8D603-663F-4CC5-8428-54B9347C5372}" srcId="{5BA28857-5E01-42D5-A8AA-E2CB001F9DF1}" destId="{093CD0A0-BE2B-4EBC-8226-9111C2CBD5FF}" srcOrd="2" destOrd="0" parTransId="{BB22FA07-4E2A-4AB8-8872-4BFB8D91F7F0}" sibTransId="{790C104B-147B-4409-80CA-829C53FB3430}"/>
    <dgm:cxn modelId="{DE3FB547-DD4E-4487-8FA8-A44FAA3AC815}" type="presOf" srcId="{FBC75679-3B75-471A-A535-01ED30B5FFA0}" destId="{816EB580-8388-470E-9906-5B0E9CDD0FEC}" srcOrd="1" destOrd="0" presId="urn:microsoft.com/office/officeart/2011/layout/CircleProcess"/>
    <dgm:cxn modelId="{98597998-C16D-40CC-A1E0-78E1B10DECA9}" type="presOf" srcId="{A9C9F44B-55C4-4109-82DF-411A361E8A67}" destId="{4A108F46-7356-4D8B-BF99-36E4740124E7}" srcOrd="1" destOrd="0" presId="urn:microsoft.com/office/officeart/2011/layout/CircleProcess"/>
    <dgm:cxn modelId="{49A3F5F7-47BC-4725-90FC-4EFB394C3F57}" type="presOf" srcId="{093CD0A0-BE2B-4EBC-8226-9111C2CBD5FF}" destId="{B69BB8B0-400C-45F7-9226-A3863E7460C0}" srcOrd="1" destOrd="0" presId="urn:microsoft.com/office/officeart/2011/layout/CircleProcess"/>
    <dgm:cxn modelId="{E657BDDE-8BBF-4451-9D3D-77AEFF897FAF}" type="presParOf" srcId="{0B6D3D8E-CCAE-4455-AE81-66B19CF5A057}" destId="{587BEA13-D020-4ED6-89DC-F44A3A9E0534}" srcOrd="0" destOrd="0" presId="urn:microsoft.com/office/officeart/2011/layout/CircleProcess"/>
    <dgm:cxn modelId="{EC7818D2-E85D-4B55-A2BF-C48F1A02CB3A}" type="presParOf" srcId="{587BEA13-D020-4ED6-89DC-F44A3A9E0534}" destId="{F9326C9B-4A50-4AB7-BF2A-3AE063D2281D}" srcOrd="0" destOrd="0" presId="urn:microsoft.com/office/officeart/2011/layout/CircleProcess"/>
    <dgm:cxn modelId="{9B6DF9A3-2DA1-4343-A93E-016473E3C16A}" type="presParOf" srcId="{0B6D3D8E-CCAE-4455-AE81-66B19CF5A057}" destId="{12A84CEC-5463-4A87-A94A-C544899B5657}" srcOrd="1" destOrd="0" presId="urn:microsoft.com/office/officeart/2011/layout/CircleProcess"/>
    <dgm:cxn modelId="{325A9C50-2327-445F-8946-BB77EBA311DB}" type="presParOf" srcId="{12A84CEC-5463-4A87-A94A-C544899B5657}" destId="{84CF7B01-F337-4213-8FE2-D17FFB50426E}" srcOrd="0" destOrd="0" presId="urn:microsoft.com/office/officeart/2011/layout/CircleProcess"/>
    <dgm:cxn modelId="{7DA7C67D-08B5-4FB4-B10D-4DE52BA7B2EC}" type="presParOf" srcId="{0B6D3D8E-CCAE-4455-AE81-66B19CF5A057}" destId="{816EB580-8388-470E-9906-5B0E9CDD0FEC}" srcOrd="2" destOrd="0" presId="urn:microsoft.com/office/officeart/2011/layout/CircleProcess"/>
    <dgm:cxn modelId="{35BFFCD0-F03E-4085-8D61-7EC7AD165A32}" type="presParOf" srcId="{0B6D3D8E-CCAE-4455-AE81-66B19CF5A057}" destId="{8685D9A8-C229-4A6E-8C53-EA2B5FC71A38}" srcOrd="3" destOrd="0" presId="urn:microsoft.com/office/officeart/2011/layout/CircleProcess"/>
    <dgm:cxn modelId="{8503B675-C7D1-4733-B5A3-133A17C2B2FF}" type="presParOf" srcId="{8685D9A8-C229-4A6E-8C53-EA2B5FC71A38}" destId="{AA4B5E16-8BD3-455F-B4C6-782742A99411}" srcOrd="0" destOrd="0" presId="urn:microsoft.com/office/officeart/2011/layout/CircleProcess"/>
    <dgm:cxn modelId="{CF1C2D85-6E62-4941-B123-BF30742356BF}" type="presParOf" srcId="{0B6D3D8E-CCAE-4455-AE81-66B19CF5A057}" destId="{193F6260-1635-4EF4-A997-EC2B5F3EC473}" srcOrd="4" destOrd="0" presId="urn:microsoft.com/office/officeart/2011/layout/CircleProcess"/>
    <dgm:cxn modelId="{D2C73622-26FE-45EB-A01E-EEEE48214FCD}" type="presParOf" srcId="{193F6260-1635-4EF4-A997-EC2B5F3EC473}" destId="{0C00E426-59EB-4C5C-8BE4-C06E5A62EC94}" srcOrd="0" destOrd="0" presId="urn:microsoft.com/office/officeart/2011/layout/CircleProcess"/>
    <dgm:cxn modelId="{A000F087-78DB-4CF3-B858-DAD490A6533F}" type="presParOf" srcId="{0B6D3D8E-CCAE-4455-AE81-66B19CF5A057}" destId="{B69BB8B0-400C-45F7-9226-A3863E7460C0}" srcOrd="5" destOrd="0" presId="urn:microsoft.com/office/officeart/2011/layout/CircleProcess"/>
    <dgm:cxn modelId="{99C4FE92-063F-4644-AFB0-54B0AAED449A}" type="presParOf" srcId="{0B6D3D8E-CCAE-4455-AE81-66B19CF5A057}" destId="{1B277C6C-40A8-450A-8D8C-23A6C13409CE}" srcOrd="6" destOrd="0" presId="urn:microsoft.com/office/officeart/2011/layout/CircleProcess"/>
    <dgm:cxn modelId="{2E5DBA5F-781F-435A-9620-B27B7E4A7BDA}" type="presParOf" srcId="{1B277C6C-40A8-450A-8D8C-23A6C13409CE}" destId="{B077BE89-00AB-4477-BFCA-977004C0E20B}" srcOrd="0" destOrd="0" presId="urn:microsoft.com/office/officeart/2011/layout/CircleProcess"/>
    <dgm:cxn modelId="{A85D9C89-B43C-4F95-9408-BA1153533997}" type="presParOf" srcId="{0B6D3D8E-CCAE-4455-AE81-66B19CF5A057}" destId="{ADD3729F-934E-4DE8-AEC1-252B0FFB69BD}" srcOrd="7" destOrd="0" presId="urn:microsoft.com/office/officeart/2011/layout/CircleProcess"/>
    <dgm:cxn modelId="{1C448DEE-A235-47F5-88CB-4D2AA64AB368}" type="presParOf" srcId="{ADD3729F-934E-4DE8-AEC1-252B0FFB69BD}" destId="{E2EE7F41-40DE-4CE5-88F6-D968BC27D36E}" srcOrd="0" destOrd="0" presId="urn:microsoft.com/office/officeart/2011/layout/CircleProcess"/>
    <dgm:cxn modelId="{995DE512-5F3D-4667-83CF-3A820B2FA173}" type="presParOf" srcId="{0B6D3D8E-CCAE-4455-AE81-66B19CF5A057}" destId="{4A108F46-7356-4D8B-BF99-36E4740124E7}" srcOrd="8" destOrd="0" presId="urn:microsoft.com/office/officeart/2011/layout/CircleProcess"/>
    <dgm:cxn modelId="{75C1C786-49FE-41D8-AAF7-3EAB6E3CC6F3}" type="presParOf" srcId="{0B6D3D8E-CCAE-4455-AE81-66B19CF5A057}" destId="{CE4A321A-D4B9-4E84-9E6E-8F2285F2D5A2}" srcOrd="9" destOrd="0" presId="urn:microsoft.com/office/officeart/2011/layout/CircleProcess"/>
    <dgm:cxn modelId="{EE43D018-EEF5-43EE-8ED0-1B3EA97A19AB}" type="presParOf" srcId="{CE4A321A-D4B9-4E84-9E6E-8F2285F2D5A2}" destId="{648B0FB7-6458-43D8-AA0D-91CCBC8FAE67}" srcOrd="0" destOrd="0" presId="urn:microsoft.com/office/officeart/2011/layout/CircleProcess"/>
    <dgm:cxn modelId="{E00CCC10-8FA1-448D-8CE3-AF2A19CDC245}" type="presParOf" srcId="{0B6D3D8E-CCAE-4455-AE81-66B19CF5A057}" destId="{0D69EFDF-820B-42BA-81BC-552A625C5DB3}" srcOrd="10" destOrd="0" presId="urn:microsoft.com/office/officeart/2011/layout/CircleProcess"/>
    <dgm:cxn modelId="{6C4CD578-31C6-4E1E-B6A4-6FCA2CC3505D}" type="presParOf" srcId="{0D69EFDF-820B-42BA-81BC-552A625C5DB3}" destId="{AAD89012-6FB9-4331-A42A-B943AF5AB265}" srcOrd="0" destOrd="0" presId="urn:microsoft.com/office/officeart/2011/layout/CircleProcess"/>
    <dgm:cxn modelId="{4F71006A-62B2-4F84-B437-B06717D02FB2}" type="presParOf" srcId="{0B6D3D8E-CCAE-4455-AE81-66B19CF5A057}" destId="{568C1185-21DE-407D-9903-ED5F45973592}"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AE6320-7907-48B0-BE04-D893EC3EEC4F}">
      <dsp:nvSpPr>
        <dsp:cNvPr id="0" name=""/>
        <dsp:cNvSpPr/>
      </dsp:nvSpPr>
      <dsp:spPr>
        <a:xfrm>
          <a:off x="9864618" y="1064297"/>
          <a:ext cx="2819675" cy="2819819"/>
        </a:xfrm>
        <a:prstGeom prst="ellipse">
          <a:avLst/>
        </a:prstGeom>
        <a:gradFill rotWithShape="0">
          <a:gsLst>
            <a:gs pos="0">
              <a:schemeClr val="accent6">
                <a:shade val="80000"/>
                <a:hueOff val="0"/>
                <a:satOff val="0"/>
                <a:lumOff val="0"/>
                <a:alphaOff val="0"/>
                <a:satMod val="103000"/>
                <a:lumMod val="102000"/>
                <a:tint val="94000"/>
              </a:schemeClr>
            </a:gs>
            <a:gs pos="50000">
              <a:schemeClr val="accent6">
                <a:shade val="80000"/>
                <a:hueOff val="0"/>
                <a:satOff val="0"/>
                <a:lumOff val="0"/>
                <a:alphaOff val="0"/>
                <a:satMod val="110000"/>
                <a:lumMod val="100000"/>
                <a:shade val="100000"/>
              </a:schemeClr>
            </a:gs>
            <a:gs pos="100000">
              <a:schemeClr val="accent6">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A0F5145-9CB2-4DA8-A7DB-F43A6D7A6212}">
      <dsp:nvSpPr>
        <dsp:cNvPr id="0" name=""/>
        <dsp:cNvSpPr/>
      </dsp:nvSpPr>
      <dsp:spPr>
        <a:xfrm>
          <a:off x="9958930" y="1158308"/>
          <a:ext cx="2632261" cy="2631798"/>
        </a:xfrm>
        <a:prstGeom prst="ellipse">
          <a:avLst/>
        </a:prstGeom>
        <a:solidFill>
          <a:schemeClr val="lt1">
            <a:alpha val="90000"/>
            <a:hueOff val="0"/>
            <a:satOff val="0"/>
            <a:lumOff val="0"/>
            <a:alphaOff val="0"/>
          </a:schemeClr>
        </a:solidFill>
        <a:ln w="6350" cap="flat" cmpd="sng" algn="ctr">
          <a:solidFill>
            <a:schemeClr val="accent6">
              <a:shade val="8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t>Urban Growth Rate Estimate</a:t>
          </a:r>
        </a:p>
      </dsp:txBody>
      <dsp:txXfrm>
        <a:off x="10334967" y="1534349"/>
        <a:ext cx="1880186" cy="1879714"/>
      </dsp:txXfrm>
    </dsp:sp>
    <dsp:sp modelId="{500BDD43-90F7-4AC2-A9C2-F3823EFCE08E}">
      <dsp:nvSpPr>
        <dsp:cNvPr id="0" name=""/>
        <dsp:cNvSpPr/>
      </dsp:nvSpPr>
      <dsp:spPr>
        <a:xfrm rot="2700000">
          <a:off x="6938517" y="1064099"/>
          <a:ext cx="2819721" cy="2819721"/>
        </a:xfrm>
        <a:prstGeom prst="teardrop">
          <a:avLst>
            <a:gd name="adj" fmla="val 100000"/>
          </a:avLst>
        </a:prstGeom>
        <a:gradFill rotWithShape="0">
          <a:gsLst>
            <a:gs pos="0">
              <a:schemeClr val="accent6">
                <a:shade val="80000"/>
                <a:hueOff val="107093"/>
                <a:satOff val="-4303"/>
                <a:lumOff val="9209"/>
                <a:alphaOff val="0"/>
                <a:satMod val="103000"/>
                <a:lumMod val="102000"/>
                <a:tint val="94000"/>
              </a:schemeClr>
            </a:gs>
            <a:gs pos="50000">
              <a:schemeClr val="accent6">
                <a:shade val="80000"/>
                <a:hueOff val="107093"/>
                <a:satOff val="-4303"/>
                <a:lumOff val="9209"/>
                <a:alphaOff val="0"/>
                <a:satMod val="110000"/>
                <a:lumMod val="100000"/>
                <a:shade val="100000"/>
              </a:schemeClr>
            </a:gs>
            <a:gs pos="100000">
              <a:schemeClr val="accent6">
                <a:shade val="80000"/>
                <a:hueOff val="107093"/>
                <a:satOff val="-4303"/>
                <a:lumOff val="920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5E827B6-A0C8-4B69-B4CB-4CF7C843917D}">
      <dsp:nvSpPr>
        <dsp:cNvPr id="0" name=""/>
        <dsp:cNvSpPr/>
      </dsp:nvSpPr>
      <dsp:spPr>
        <a:xfrm>
          <a:off x="7044943" y="1158308"/>
          <a:ext cx="2632261" cy="2631798"/>
        </a:xfrm>
        <a:prstGeom prst="ellipse">
          <a:avLst/>
        </a:prstGeom>
        <a:solidFill>
          <a:schemeClr val="lt1">
            <a:alpha val="90000"/>
            <a:hueOff val="0"/>
            <a:satOff val="0"/>
            <a:lumOff val="0"/>
            <a:alphaOff val="0"/>
          </a:schemeClr>
        </a:solidFill>
        <a:ln w="6350" cap="flat" cmpd="sng" algn="ctr">
          <a:solidFill>
            <a:schemeClr val="accent6">
              <a:shade val="80000"/>
              <a:hueOff val="107093"/>
              <a:satOff val="-4303"/>
              <a:lumOff val="920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t>Land </a:t>
          </a:r>
          <a:r>
            <a:rPr lang="en-US" sz="2000" kern="1200" dirty="0" smtClean="0"/>
            <a:t>use </a:t>
          </a:r>
          <a:r>
            <a:rPr lang="en-US" sz="2000" kern="1200" dirty="0"/>
            <a:t>classifications with NLCD</a:t>
          </a:r>
        </a:p>
      </dsp:txBody>
      <dsp:txXfrm>
        <a:off x="7420980" y="1534349"/>
        <a:ext cx="1880186" cy="1879714"/>
      </dsp:txXfrm>
    </dsp:sp>
    <dsp:sp modelId="{8E272D47-7B92-4CF0-A5DE-64C1583FA55F}">
      <dsp:nvSpPr>
        <dsp:cNvPr id="0" name=""/>
        <dsp:cNvSpPr/>
      </dsp:nvSpPr>
      <dsp:spPr>
        <a:xfrm rot="2700000">
          <a:off x="4036622" y="1064099"/>
          <a:ext cx="2819721" cy="2819721"/>
        </a:xfrm>
        <a:prstGeom prst="teardrop">
          <a:avLst>
            <a:gd name="adj" fmla="val 100000"/>
          </a:avLst>
        </a:prstGeom>
        <a:gradFill rotWithShape="0">
          <a:gsLst>
            <a:gs pos="0">
              <a:schemeClr val="accent6">
                <a:shade val="80000"/>
                <a:hueOff val="214187"/>
                <a:satOff val="-8606"/>
                <a:lumOff val="18419"/>
                <a:alphaOff val="0"/>
                <a:satMod val="103000"/>
                <a:lumMod val="102000"/>
                <a:tint val="94000"/>
              </a:schemeClr>
            </a:gs>
            <a:gs pos="50000">
              <a:schemeClr val="accent6">
                <a:shade val="80000"/>
                <a:hueOff val="214187"/>
                <a:satOff val="-8606"/>
                <a:lumOff val="18419"/>
                <a:alphaOff val="0"/>
                <a:satMod val="110000"/>
                <a:lumMod val="100000"/>
                <a:shade val="100000"/>
              </a:schemeClr>
            </a:gs>
            <a:gs pos="100000">
              <a:schemeClr val="accent6">
                <a:shade val="80000"/>
                <a:hueOff val="214187"/>
                <a:satOff val="-8606"/>
                <a:lumOff val="1841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20B08B5-15A6-40F2-9A48-CF94FDC9503F}">
      <dsp:nvSpPr>
        <dsp:cNvPr id="0" name=""/>
        <dsp:cNvSpPr/>
      </dsp:nvSpPr>
      <dsp:spPr>
        <a:xfrm>
          <a:off x="4130956" y="1158308"/>
          <a:ext cx="2632261" cy="2631798"/>
        </a:xfrm>
        <a:prstGeom prst="ellipse">
          <a:avLst/>
        </a:prstGeom>
        <a:solidFill>
          <a:schemeClr val="lt1">
            <a:alpha val="90000"/>
            <a:hueOff val="0"/>
            <a:satOff val="0"/>
            <a:lumOff val="0"/>
            <a:alphaOff val="0"/>
          </a:schemeClr>
        </a:solidFill>
        <a:ln w="6350" cap="flat" cmpd="sng" algn="ctr">
          <a:solidFill>
            <a:schemeClr val="accent6">
              <a:shade val="80000"/>
              <a:hueOff val="214187"/>
              <a:satOff val="-8606"/>
              <a:lumOff val="1841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t>Maximum Likelihood Classifications: 5 land cover types</a:t>
          </a:r>
        </a:p>
      </dsp:txBody>
      <dsp:txXfrm>
        <a:off x="4506994" y="1534349"/>
        <a:ext cx="1880186" cy="1879714"/>
      </dsp:txXfrm>
    </dsp:sp>
    <dsp:sp modelId="{648B0FB7-6458-43D8-AA0D-91CCBC8FAE67}">
      <dsp:nvSpPr>
        <dsp:cNvPr id="0" name=""/>
        <dsp:cNvSpPr/>
      </dsp:nvSpPr>
      <dsp:spPr>
        <a:xfrm rot="2700000">
          <a:off x="1122635" y="1064099"/>
          <a:ext cx="2819721" cy="2819721"/>
        </a:xfrm>
        <a:prstGeom prst="teardrop">
          <a:avLst>
            <a:gd name="adj" fmla="val 100000"/>
          </a:avLst>
        </a:prstGeom>
        <a:gradFill rotWithShape="0">
          <a:gsLst>
            <a:gs pos="0">
              <a:schemeClr val="accent6">
                <a:shade val="80000"/>
                <a:hueOff val="321280"/>
                <a:satOff val="-12909"/>
                <a:lumOff val="27628"/>
                <a:alphaOff val="0"/>
                <a:satMod val="103000"/>
                <a:lumMod val="102000"/>
                <a:tint val="94000"/>
              </a:schemeClr>
            </a:gs>
            <a:gs pos="50000">
              <a:schemeClr val="accent6">
                <a:shade val="80000"/>
                <a:hueOff val="321280"/>
                <a:satOff val="-12909"/>
                <a:lumOff val="27628"/>
                <a:alphaOff val="0"/>
                <a:satMod val="110000"/>
                <a:lumMod val="100000"/>
                <a:shade val="100000"/>
              </a:schemeClr>
            </a:gs>
            <a:gs pos="100000">
              <a:schemeClr val="accent6">
                <a:shade val="80000"/>
                <a:hueOff val="321280"/>
                <a:satOff val="-12909"/>
                <a:lumOff val="27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AD89012-6FB9-4331-A42A-B943AF5AB265}">
      <dsp:nvSpPr>
        <dsp:cNvPr id="0" name=""/>
        <dsp:cNvSpPr/>
      </dsp:nvSpPr>
      <dsp:spPr>
        <a:xfrm>
          <a:off x="1216969" y="1158308"/>
          <a:ext cx="2632261" cy="2631798"/>
        </a:xfrm>
        <a:prstGeom prst="ellipse">
          <a:avLst/>
        </a:prstGeom>
        <a:solidFill>
          <a:schemeClr val="lt1">
            <a:alpha val="90000"/>
            <a:hueOff val="0"/>
            <a:satOff val="0"/>
            <a:lumOff val="0"/>
            <a:alphaOff val="0"/>
          </a:schemeClr>
        </a:solidFill>
        <a:ln w="6350" cap="flat" cmpd="sng" algn="ctr">
          <a:solidFill>
            <a:schemeClr val="accent6">
              <a:shade val="80000"/>
              <a:hueOff val="321280"/>
              <a:satOff val="-12909"/>
              <a:lumOff val="27628"/>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t>Least cloud cover Landsat image for each year</a:t>
          </a:r>
        </a:p>
      </dsp:txBody>
      <dsp:txXfrm>
        <a:off x="1593007" y="1534349"/>
        <a:ext cx="1880186" cy="18797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26C9B-4A50-4AB7-BF2A-3AE063D2281D}">
      <dsp:nvSpPr>
        <dsp:cNvPr id="0" name=""/>
        <dsp:cNvSpPr/>
      </dsp:nvSpPr>
      <dsp:spPr>
        <a:xfrm>
          <a:off x="9864618" y="1064297"/>
          <a:ext cx="2819675" cy="2819819"/>
        </a:xfrm>
        <a:prstGeom prst="ellipse">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4CF7B01-F337-4213-8FE2-D17FFB50426E}">
      <dsp:nvSpPr>
        <dsp:cNvPr id="0" name=""/>
        <dsp:cNvSpPr/>
      </dsp:nvSpPr>
      <dsp:spPr>
        <a:xfrm>
          <a:off x="9958930" y="1158308"/>
          <a:ext cx="2632261" cy="2631798"/>
        </a:xfrm>
        <a:prstGeom prst="ellipse">
          <a:avLst/>
        </a:prstGeom>
        <a:solidFill>
          <a:schemeClr val="lt1">
            <a:alpha val="90000"/>
            <a:hueOff val="0"/>
            <a:satOff val="0"/>
            <a:lumOff val="0"/>
            <a:alphaOff val="0"/>
          </a:schemeClr>
        </a:soli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t>End Product: </a:t>
          </a:r>
          <a:r>
            <a:rPr lang="en-US" sz="2000" kern="1200" dirty="0" smtClean="0"/>
            <a:t>Habitat </a:t>
          </a:r>
          <a:r>
            <a:rPr lang="en-US" sz="2000" kern="1200" dirty="0"/>
            <a:t>Fragmentation Map &amp; Tool</a:t>
          </a:r>
        </a:p>
      </dsp:txBody>
      <dsp:txXfrm>
        <a:off x="10334967" y="1534349"/>
        <a:ext cx="1880186" cy="1879714"/>
      </dsp:txXfrm>
    </dsp:sp>
    <dsp:sp modelId="{AA4B5E16-8BD3-455F-B4C6-782742A99411}">
      <dsp:nvSpPr>
        <dsp:cNvPr id="0" name=""/>
        <dsp:cNvSpPr/>
      </dsp:nvSpPr>
      <dsp:spPr>
        <a:xfrm rot="2700000">
          <a:off x="6938517" y="1064099"/>
          <a:ext cx="2819721" cy="2819721"/>
        </a:xfrm>
        <a:prstGeom prst="teardrop">
          <a:avLst>
            <a:gd name="adj" fmla="val 100000"/>
          </a:avLst>
        </a:prstGeom>
        <a:gradFill rotWithShape="0">
          <a:gsLst>
            <a:gs pos="0">
              <a:schemeClr val="accent2">
                <a:shade val="80000"/>
                <a:hueOff val="-160472"/>
                <a:satOff val="3389"/>
                <a:lumOff val="9027"/>
                <a:alphaOff val="0"/>
                <a:satMod val="103000"/>
                <a:lumMod val="102000"/>
                <a:tint val="94000"/>
              </a:schemeClr>
            </a:gs>
            <a:gs pos="50000">
              <a:schemeClr val="accent2">
                <a:shade val="80000"/>
                <a:hueOff val="-160472"/>
                <a:satOff val="3389"/>
                <a:lumOff val="9027"/>
                <a:alphaOff val="0"/>
                <a:satMod val="110000"/>
                <a:lumMod val="100000"/>
                <a:shade val="100000"/>
              </a:schemeClr>
            </a:gs>
            <a:gs pos="100000">
              <a:schemeClr val="accent2">
                <a:shade val="80000"/>
                <a:hueOff val="-160472"/>
                <a:satOff val="3389"/>
                <a:lumOff val="902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C00E426-59EB-4C5C-8BE4-C06E5A62EC94}">
      <dsp:nvSpPr>
        <dsp:cNvPr id="0" name=""/>
        <dsp:cNvSpPr/>
      </dsp:nvSpPr>
      <dsp:spPr>
        <a:xfrm>
          <a:off x="7044943" y="1158308"/>
          <a:ext cx="2632261" cy="2631798"/>
        </a:xfrm>
        <a:prstGeom prst="ellipse">
          <a:avLst/>
        </a:prstGeom>
        <a:solidFill>
          <a:schemeClr val="lt1">
            <a:alpha val="90000"/>
            <a:hueOff val="0"/>
            <a:satOff val="0"/>
            <a:lumOff val="0"/>
            <a:alphaOff val="0"/>
          </a:schemeClr>
        </a:solidFill>
        <a:ln w="6350" cap="flat" cmpd="sng" algn="ctr">
          <a:solidFill>
            <a:schemeClr val="accent2">
              <a:shade val="80000"/>
              <a:hueOff val="-160472"/>
              <a:satOff val="3389"/>
              <a:lumOff val="902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t>Species Habitat Location and Buffer Sensitivity Information</a:t>
          </a:r>
        </a:p>
      </dsp:txBody>
      <dsp:txXfrm>
        <a:off x="7420980" y="1534349"/>
        <a:ext cx="1880186" cy="1879714"/>
      </dsp:txXfrm>
    </dsp:sp>
    <dsp:sp modelId="{B077BE89-00AB-4477-BFCA-977004C0E20B}">
      <dsp:nvSpPr>
        <dsp:cNvPr id="0" name=""/>
        <dsp:cNvSpPr/>
      </dsp:nvSpPr>
      <dsp:spPr>
        <a:xfrm rot="2700000">
          <a:off x="4036622" y="1064099"/>
          <a:ext cx="2819721" cy="2819721"/>
        </a:xfrm>
        <a:prstGeom prst="teardrop">
          <a:avLst>
            <a:gd name="adj" fmla="val 100000"/>
          </a:avLst>
        </a:prstGeom>
        <a:gradFill rotWithShape="0">
          <a:gsLst>
            <a:gs pos="0">
              <a:schemeClr val="accent2">
                <a:shade val="80000"/>
                <a:hueOff val="-320943"/>
                <a:satOff val="6777"/>
                <a:lumOff val="18054"/>
                <a:alphaOff val="0"/>
                <a:satMod val="103000"/>
                <a:lumMod val="102000"/>
                <a:tint val="94000"/>
              </a:schemeClr>
            </a:gs>
            <a:gs pos="50000">
              <a:schemeClr val="accent2">
                <a:shade val="80000"/>
                <a:hueOff val="-320943"/>
                <a:satOff val="6777"/>
                <a:lumOff val="18054"/>
                <a:alphaOff val="0"/>
                <a:satMod val="110000"/>
                <a:lumMod val="100000"/>
                <a:shade val="100000"/>
              </a:schemeClr>
            </a:gs>
            <a:gs pos="100000">
              <a:schemeClr val="accent2">
                <a:shade val="80000"/>
                <a:hueOff val="-320943"/>
                <a:satOff val="6777"/>
                <a:lumOff val="1805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2EE7F41-40DE-4CE5-88F6-D968BC27D36E}">
      <dsp:nvSpPr>
        <dsp:cNvPr id="0" name=""/>
        <dsp:cNvSpPr/>
      </dsp:nvSpPr>
      <dsp:spPr>
        <a:xfrm>
          <a:off x="4130956" y="1158308"/>
          <a:ext cx="2632261" cy="2631798"/>
        </a:xfrm>
        <a:prstGeom prst="ellipse">
          <a:avLst/>
        </a:prstGeom>
        <a:solidFill>
          <a:schemeClr val="lt1">
            <a:alpha val="90000"/>
            <a:hueOff val="0"/>
            <a:satOff val="0"/>
            <a:lumOff val="0"/>
            <a:alphaOff val="0"/>
          </a:schemeClr>
        </a:solidFill>
        <a:ln w="6350" cap="flat" cmpd="sng" algn="ctr">
          <a:solidFill>
            <a:schemeClr val="accent2">
              <a:shade val="80000"/>
              <a:hueOff val="-320943"/>
              <a:satOff val="6777"/>
              <a:lumOff val="1805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t>Suitability for Urban Development</a:t>
          </a:r>
        </a:p>
      </dsp:txBody>
      <dsp:txXfrm>
        <a:off x="4506994" y="1534349"/>
        <a:ext cx="1880186" cy="1879714"/>
      </dsp:txXfrm>
    </dsp:sp>
    <dsp:sp modelId="{648B0FB7-6458-43D8-AA0D-91CCBC8FAE67}">
      <dsp:nvSpPr>
        <dsp:cNvPr id="0" name=""/>
        <dsp:cNvSpPr/>
      </dsp:nvSpPr>
      <dsp:spPr>
        <a:xfrm rot="2700000">
          <a:off x="1122635" y="1064099"/>
          <a:ext cx="2819721" cy="2819721"/>
        </a:xfrm>
        <a:prstGeom prst="teardrop">
          <a:avLst>
            <a:gd name="adj" fmla="val 100000"/>
          </a:avLst>
        </a:prstGeom>
        <a:gradFill rotWithShape="0">
          <a:gsLst>
            <a:gs pos="0">
              <a:schemeClr val="accent2">
                <a:shade val="80000"/>
                <a:hueOff val="-481415"/>
                <a:satOff val="10166"/>
                <a:lumOff val="27081"/>
                <a:alphaOff val="0"/>
                <a:satMod val="103000"/>
                <a:lumMod val="102000"/>
                <a:tint val="94000"/>
              </a:schemeClr>
            </a:gs>
            <a:gs pos="50000">
              <a:schemeClr val="accent2">
                <a:shade val="80000"/>
                <a:hueOff val="-481415"/>
                <a:satOff val="10166"/>
                <a:lumOff val="27081"/>
                <a:alphaOff val="0"/>
                <a:satMod val="110000"/>
                <a:lumMod val="100000"/>
                <a:shade val="100000"/>
              </a:schemeClr>
            </a:gs>
            <a:gs pos="100000">
              <a:schemeClr val="accent2">
                <a:shade val="80000"/>
                <a:hueOff val="-481415"/>
                <a:satOff val="10166"/>
                <a:lumOff val="2708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AD89012-6FB9-4331-A42A-B943AF5AB265}">
      <dsp:nvSpPr>
        <dsp:cNvPr id="0" name=""/>
        <dsp:cNvSpPr/>
      </dsp:nvSpPr>
      <dsp:spPr>
        <a:xfrm>
          <a:off x="1216232" y="1158308"/>
          <a:ext cx="2633735" cy="2631798"/>
        </a:xfrm>
        <a:prstGeom prst="ellipse">
          <a:avLst/>
        </a:prstGeom>
        <a:solidFill>
          <a:schemeClr val="lt1">
            <a:alpha val="90000"/>
            <a:hueOff val="0"/>
            <a:satOff val="0"/>
            <a:lumOff val="0"/>
            <a:alphaOff val="0"/>
          </a:schemeClr>
        </a:solidFill>
        <a:ln w="6350" cap="flat" cmpd="sng" algn="ctr">
          <a:solidFill>
            <a:schemeClr val="accent2">
              <a:shade val="80000"/>
              <a:hueOff val="-481415"/>
              <a:satOff val="10166"/>
              <a:lumOff val="27081"/>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t>Define Fuzzy Logic Model Parameters and Memberships </a:t>
          </a:r>
        </a:p>
      </dsp:txBody>
      <dsp:txXfrm>
        <a:off x="1592480" y="1534349"/>
        <a:ext cx="1881239" cy="1879714"/>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0.02892</cdr:x>
      <cdr:y>0.22001</cdr:y>
    </cdr:from>
    <cdr:to>
      <cdr:x>0.07996</cdr:x>
      <cdr:y>0.35471</cdr:y>
    </cdr:to>
    <cdr:sp macro="" textlink="">
      <cdr:nvSpPr>
        <cdr:cNvPr id="2" name="TextBox 1"/>
        <cdr:cNvSpPr txBox="1"/>
      </cdr:nvSpPr>
      <cdr:spPr>
        <a:xfrm xmlns:a="http://schemas.openxmlformats.org/drawingml/2006/main" rot="16200000">
          <a:off x="64160" y="671618"/>
          <a:ext cx="369509" cy="23335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b="1" dirty="0">
              <a:solidFill>
                <a:schemeClr val="bg1">
                  <a:lumMod val="75000"/>
                </a:schemeClr>
              </a:solidFill>
            </a:rPr>
            <a:t>km</a:t>
          </a:r>
          <a:endParaRPr lang="en-US" sz="900" b="1" dirty="0">
            <a:solidFill>
              <a:schemeClr val="bg1">
                <a:lumMod val="75000"/>
              </a:schemeClr>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11/14/2017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11/14/2017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Image: Classified Landsat</a:t>
            </a:r>
            <a:r>
              <a:rPr lang="en-US" sz="1200" baseline="0" dirty="0">
                <a:solidFill>
                  <a:srgbClr val="FF0000"/>
                </a:solidFill>
              </a:rPr>
              <a:t> 5 Image of Huntsville AL</a:t>
            </a:r>
            <a:endParaRPr lang="en-US" sz="1200" dirty="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3799345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species that we used for our analysis were </a:t>
            </a:r>
            <a:r>
              <a:rPr lang="en-US" dirty="0">
                <a:solidFill>
                  <a:schemeClr val="bg2">
                    <a:lumMod val="50000"/>
                  </a:schemeClr>
                </a:solidFill>
              </a:rPr>
              <a:t>Green Salamander, Price’s Potato Bean, American Black Duck, </a:t>
            </a:r>
            <a:r>
              <a:rPr lang="en-US" dirty="0" err="1">
                <a:solidFill>
                  <a:schemeClr val="bg2">
                    <a:lumMod val="50000"/>
                  </a:schemeClr>
                </a:solidFill>
              </a:rPr>
              <a:t>Mooresfield</a:t>
            </a:r>
            <a:r>
              <a:rPr lang="en-US" dirty="0">
                <a:solidFill>
                  <a:schemeClr val="bg2">
                    <a:lumMod val="50000"/>
                  </a:schemeClr>
                </a:solidFill>
              </a:rPr>
              <a:t> </a:t>
            </a:r>
            <a:r>
              <a:rPr lang="en-US" dirty="0" err="1">
                <a:solidFill>
                  <a:schemeClr val="bg2">
                    <a:lumMod val="50000"/>
                  </a:schemeClr>
                </a:solidFill>
              </a:rPr>
              <a:t>Leatherflower</a:t>
            </a:r>
            <a:r>
              <a:rPr lang="en-US" dirty="0">
                <a:solidFill>
                  <a:schemeClr val="bg2">
                    <a:lumMod val="50000"/>
                  </a:schemeClr>
                </a:solidFill>
              </a:rPr>
              <a:t>, Northern Slimy Salamander</a:t>
            </a:r>
            <a:r>
              <a:rPr lang="en-US" baseline="0" dirty="0">
                <a:solidFill>
                  <a:schemeClr val="bg2">
                    <a:lumMod val="50000"/>
                  </a:schemeClr>
                </a:solidFill>
              </a:rPr>
              <a:t> and the </a:t>
            </a:r>
            <a:r>
              <a:rPr lang="en-US" dirty="0">
                <a:solidFill>
                  <a:schemeClr val="bg2">
                    <a:lumMod val="50000"/>
                  </a:schemeClr>
                </a:solidFill>
              </a:rPr>
              <a:t>Spotted-tail Salamander. The</a:t>
            </a:r>
            <a:r>
              <a:rPr lang="en-US" baseline="0" dirty="0">
                <a:solidFill>
                  <a:schemeClr val="bg2">
                    <a:lumMod val="50000"/>
                  </a:schemeClr>
                </a:solidFill>
              </a:rPr>
              <a:t> tool that we created shows where these species’ habitats overlap with risks of urbanization and can show exactly how much area is being impacted. This will help the Land Trust of North Alabama identify areas that are crucial for conservation so that they can acquire land and put forth the necessary resources to protect these species. This tool also allows the Land Trust to put in their own species data.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chemeClr val="bg2">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bg2">
                    <a:lumMod val="50000"/>
                  </a:schemeClr>
                </a:solidFill>
              </a:rPr>
              <a:t>We determined a buffer of 250 m for each of the species, which closely approximate a safe buffer for all of the species. Some this is bigger than what is necessary, some slightly smaller. This buffer was then intersected with the land suitability for development. Taking an average of all the buffers that intersect the land use suitability map gives us an idea of the general threat each species faces from increased urbanization. Assume that high suitability would cause the highest threat to the species. </a:t>
            </a:r>
            <a:endParaRPr lang="en-US" baseline="0" dirty="0" smtClean="0">
              <a:solidFill>
                <a:schemeClr val="bg2">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olidFill>
                <a:schemeClr val="bg2">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chemeClr val="bg2">
                    <a:lumMod val="50000"/>
                  </a:schemeClr>
                </a:solidFill>
              </a:rPr>
              <a:t>Service Layer Credits: </a:t>
            </a:r>
            <a:r>
              <a:rPr lang="en-US" baseline="0" dirty="0" err="1" smtClean="0">
                <a:solidFill>
                  <a:schemeClr val="bg2">
                    <a:lumMod val="50000"/>
                  </a:schemeClr>
                </a:solidFill>
              </a:rPr>
              <a:t>Esri</a:t>
            </a:r>
            <a:r>
              <a:rPr lang="en-US" baseline="0" dirty="0" smtClean="0">
                <a:solidFill>
                  <a:schemeClr val="bg2">
                    <a:lumMod val="50000"/>
                  </a:schemeClr>
                </a:solidFill>
              </a:rPr>
              <a:t>, HERE, </a:t>
            </a:r>
            <a:r>
              <a:rPr lang="en-US" baseline="0" dirty="0" err="1" smtClean="0">
                <a:solidFill>
                  <a:schemeClr val="bg2">
                    <a:lumMod val="50000"/>
                  </a:schemeClr>
                </a:solidFill>
              </a:rPr>
              <a:t>DeLorme</a:t>
            </a:r>
            <a:r>
              <a:rPr lang="en-US" baseline="0" dirty="0" smtClean="0">
                <a:solidFill>
                  <a:schemeClr val="bg2">
                    <a:lumMod val="50000"/>
                  </a:schemeClr>
                </a:solidFill>
              </a:rPr>
              <a:t>, </a:t>
            </a:r>
            <a:r>
              <a:rPr lang="en-US" baseline="0" dirty="0" err="1" smtClean="0">
                <a:solidFill>
                  <a:schemeClr val="bg2">
                    <a:lumMod val="50000"/>
                  </a:schemeClr>
                </a:solidFill>
              </a:rPr>
              <a:t>MapmyIndia</a:t>
            </a:r>
            <a:r>
              <a:rPr lang="en-US" baseline="0" dirty="0" smtClean="0">
                <a:solidFill>
                  <a:schemeClr val="bg2">
                    <a:lumMod val="50000"/>
                  </a:schemeClr>
                </a:solidFill>
              </a:rPr>
              <a:t>, © </a:t>
            </a:r>
            <a:r>
              <a:rPr lang="en-US" baseline="0" dirty="0" err="1" smtClean="0">
                <a:solidFill>
                  <a:schemeClr val="bg2">
                    <a:lumMod val="50000"/>
                  </a:schemeClr>
                </a:solidFill>
              </a:rPr>
              <a:t>OpenStreetMap</a:t>
            </a:r>
            <a:r>
              <a:rPr lang="en-US" baseline="0" dirty="0" smtClean="0">
                <a:solidFill>
                  <a:schemeClr val="bg2">
                    <a:lumMod val="50000"/>
                  </a:schemeClr>
                </a:solidFill>
              </a:rPr>
              <a:t> contributors, and the GIS user community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solidFill>
                  <a:schemeClr val="bg2">
                    <a:lumMod val="50000"/>
                  </a:schemeClr>
                </a:solidFill>
              </a:rPr>
              <a:t>Esri</a:t>
            </a:r>
            <a:r>
              <a:rPr lang="en-US" baseline="0" dirty="0" smtClean="0">
                <a:solidFill>
                  <a:schemeClr val="bg2">
                    <a:lumMod val="50000"/>
                  </a:schemeClr>
                </a:solidFill>
              </a:rPr>
              <a:t>, HERE, </a:t>
            </a:r>
            <a:r>
              <a:rPr lang="en-US" baseline="0" dirty="0" err="1" smtClean="0">
                <a:solidFill>
                  <a:schemeClr val="bg2">
                    <a:lumMod val="50000"/>
                  </a:schemeClr>
                </a:solidFill>
              </a:rPr>
              <a:t>MapmyIndia</a:t>
            </a:r>
            <a:r>
              <a:rPr lang="en-US" baseline="0" dirty="0" smtClean="0">
                <a:solidFill>
                  <a:schemeClr val="bg2">
                    <a:lumMod val="50000"/>
                  </a:schemeClr>
                </a:solidFill>
              </a:rPr>
              <a:t>, © </a:t>
            </a:r>
            <a:r>
              <a:rPr lang="en-US" baseline="0" dirty="0" err="1" smtClean="0">
                <a:solidFill>
                  <a:schemeClr val="bg2">
                    <a:lumMod val="50000"/>
                  </a:schemeClr>
                </a:solidFill>
              </a:rPr>
              <a:t>OpenStreetMap</a:t>
            </a:r>
            <a:r>
              <a:rPr lang="en-US" baseline="0" dirty="0" smtClean="0">
                <a:solidFill>
                  <a:schemeClr val="bg2">
                    <a:lumMod val="50000"/>
                  </a:schemeClr>
                </a:solidFill>
              </a:rPr>
              <a:t> contributors, and the GIS user community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782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After assigning memberships, we used the fuzzy overlay tool to create the map shown here. This map shows what areas in the counties are at highest risk for being urbanized. The white area is land that has already been urbanized, the navy blue is low risk area (mostly water and high elevations), pink is medium risk, and the yellow is high risk areas. You’ll notice that the strongest favorable areas are the areas between Decatur and Huntsville and the areas just north of Huntsville.  Discussing with the Land Trust we learned some interesting facts associated with pending development in the next few years. The area between Decatur and Huntsville is already zoned and slated for development, and most of that entire area is expected to be developed within the next 10 – 15 years. And the Area north of the city of Huntsville is also slated for development by the company </a:t>
            </a:r>
            <a:r>
              <a:rPr lang="en-US" baseline="0" dirty="0" err="1"/>
              <a:t>AeroJet</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2796365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calculated growth rate from NLCD and got 1%. We assumed this growth rate for our entire study. At this rate, all of Madison and Limestone counties will be urbanized by 2035. The areas that are considered high risk will be completely urbanized by 2023. The green salamander habitat overlaps with 62,000 m^2 of high risk for development area.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596252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area should start building up instead of out to remain sustainable.  Urbanization will affect species’ habitats and measures should be put into place soon to protect high risk areas that are homes to many different species. </a:t>
            </a:r>
            <a:endParaRPr lang="en-US" dirty="0"/>
          </a:p>
          <a:p>
            <a:endParaRPr lang="en-US" dirty="0"/>
          </a:p>
          <a:p>
            <a:r>
              <a:rPr lang="en-US" dirty="0"/>
              <a:t>Image Credits:</a:t>
            </a:r>
            <a:r>
              <a:rPr lang="en-US" baseline="0" dirty="0"/>
              <a:t> https://www.flickr.com/photos/tomg1961/28071285566/in/photolist-JLyFdb-7zi4rx-SjuKzV-dNxyp7-cUKhDw-82sFVj-TjAEob-qTyQYg-9XqtyY-oU4jHW-2GroH-6TG3fk-RauL2M-7q4rqx-6V5qpx-5f5PS7-q6j5vf-BMk1Es-f12fYY-VNN8wB-gBVaVt-8C8QuQ-6kHthr-bDUFmr-nANJSv-TjAEAW-7zmKzW-9XnyD2-6Vb2dR-jgrJL-7zmQbL-6kHvSk-fz2nS5-2U4wwd-nD517B-8C5HX2-eXjewK-a53woF-a53urc-eDwAJJ-qdSPvZ-6QfyPW-qixkoP-owoUaz-e4xDKH-zUJxJK-8boNBC-7kipzy-7kamGj-5Cj3Sm</a:t>
            </a:r>
            <a:endParaRPr lang="en-US" dirty="0"/>
          </a:p>
          <a:p>
            <a:r>
              <a:rPr lang="en-US" baseline="0" dirty="0"/>
              <a:t>http://digitalmedia.fws.gov/cdm/ref/collection/natdiglib/id/6091</a:t>
            </a:r>
          </a:p>
          <a:p>
            <a:r>
              <a:rPr lang="en-US" baseline="0" dirty="0"/>
              <a:t>https://www.nps.gov/articles/long-term-wildland-urban-interface-and-fuels-reduction-project-restores-rare-and-threatened-species-on-national-park-service-land.htm</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https://www.flickr.com/photos/19731486@N07/4629815630</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2513931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used a supervised</a:t>
            </a:r>
            <a:r>
              <a:rPr lang="en-US" baseline="0" dirty="0"/>
              <a:t> approach to this project, as far as possible errors, the human factor in generating signature files and training samples for the classifier is certainly there. We tried to counter it by using the National Land Cover Database’s Land Cover Maps as guidelines while drawing our own samples for the project. </a:t>
            </a:r>
          </a:p>
          <a:p>
            <a:endParaRPr lang="en-US" baseline="0" dirty="0"/>
          </a:p>
          <a:p>
            <a:r>
              <a:rPr lang="en-US" baseline="0" dirty="0"/>
              <a:t>For the classification itself, we used the least cloudy image taken for each year in the study period. Most of these images occurring during the early spring/later winter range which was great, but the occasional image occurred over the summer or late fall, and the variations in vegetation during these time frames could have led to the erroneous classification of certain land use types. </a:t>
            </a:r>
          </a:p>
          <a:p>
            <a:endParaRPr lang="en-US" baseline="0" dirty="0"/>
          </a:p>
          <a:p>
            <a:r>
              <a:rPr lang="en-US" baseline="0" dirty="0"/>
              <a:t>Fuzzy Logic Modeling itself has the modeler, placing an importance factor of each variable in the model to determine what the overall impact will be on the system. Again the human component in this approach allows for the possibility of errors. Extensive research on influencing factors for land development was conducted so that the urban growth model could be as accurate as possible.</a:t>
            </a:r>
          </a:p>
          <a:p>
            <a:endParaRPr lang="en-US" baseline="0" dirty="0"/>
          </a:p>
          <a:p>
            <a:r>
              <a:rPr lang="en-US" baseline="0" dirty="0"/>
              <a:t>Lastly our Fragmentation maps, depicting the impact of the urban growth on species in North Alabama is fairly limited to a few species. Ideally we would like to input the point data for a significant number of species to better represent the impact of urban development in North Alabama.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14</a:t>
            </a:fld>
            <a:endParaRPr lang="en-US"/>
          </a:p>
        </p:txBody>
      </p:sp>
    </p:spTree>
    <p:extLst>
      <p:ext uri="{BB962C8B-B14F-4D97-AF65-F5344CB8AC3E}">
        <p14:creationId xmlns:p14="http://schemas.microsoft.com/office/powerpoint/2010/main" val="2037179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a:t>
            </a:r>
            <a:r>
              <a:rPr lang="en-US" baseline="0" dirty="0"/>
              <a:t> Credit: </a:t>
            </a:r>
            <a:r>
              <a:rPr lang="en-US" dirty="0"/>
              <a:t>https://pixabay.com/en/refugees-economic-migrants-1020268/</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most important feature that we would like to add to this modelling project, is the inclusion of a hydrological model. Most of the endangered/threatened species are aquatic, like snails and clams. The inclusion of the </a:t>
            </a:r>
            <a:r>
              <a:rPr lang="en-US" baseline="0" dirty="0" err="1"/>
              <a:t>hyrdological</a:t>
            </a:r>
            <a:r>
              <a:rPr lang="en-US" baseline="0" dirty="0"/>
              <a:t> model would allows us to better determine the impact development on these species, especially focusing on runoff and water pollution.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Having more accurate land use classification would allow us to better estimate the growth rate of urban development in the study area. This would allow us to assess the potential impacts on species habitats. Additionally having more species point data inserted into the tool would give us a better overall picture of the areas facing the highest risk from urban development.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Using sentinel – 2 data, would provide higher resolution and means to better distinguish land use types. We are assuming that this could give us more accurate analysis of urban growth/sprawl as well as a more accurate measure of the impact on species across north Alabama.</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https://pixabay.com/en/refugees-economic-migrants-1020268/</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4155226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a:p>
        </p:txBody>
      </p:sp>
    </p:spTree>
    <p:extLst>
      <p:ext uri="{BB962C8B-B14F-4D97-AF65-F5344CB8AC3E}">
        <p14:creationId xmlns:p14="http://schemas.microsoft.com/office/powerpoint/2010/main" val="3623997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baseline="0" dirty="0"/>
              <a:t> Source: https://pixabay.com/en/huntsville-alabama-city-cities-1616869/</a:t>
            </a:r>
          </a:p>
          <a:p>
            <a:endParaRPr lang="en-US" baseline="0" dirty="0"/>
          </a:p>
          <a:p>
            <a:r>
              <a:rPr lang="en-US" baseline="0" dirty="0"/>
              <a:t>Alabama is the fourth most biodiverse state in the United States, there are 30 endangered/threatened species that live within Madison and Limestone counties alone. Due to urbanization, local habitats are at risk. Urbanization in Madison has been found to have increased from 13% in 1984 to 30% in 2000. Commercial development is expected to increase in Limestone County, although no known studies have been completed. One indicator of urbanization is population growth. Limestone county’s population has increased by more than 36,000 people from 1980 to 2010, while Madison county has increased by 137,000 people.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1110195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will analyze urban</a:t>
            </a:r>
            <a:r>
              <a:rPr lang="en-US" baseline="0" dirty="0"/>
              <a:t> growth in Madison and Limestone counties over the past 30 years and then project potential growth through 2045</a:t>
            </a:r>
          </a:p>
          <a:p>
            <a:r>
              <a:rPr lang="en-US" baseline="0" dirty="0"/>
              <a:t>We will highlight focus species that will be put at risk due to urbanization so that these areas can be considered for conservation efforts</a:t>
            </a:r>
          </a:p>
          <a:p>
            <a:r>
              <a:rPr lang="en-US" baseline="0" dirty="0"/>
              <a:t>Some of our current focus species include the TN Cave Salamander, The American Black Duck, Price’s Potato Bean, Green Salamander</a:t>
            </a:r>
          </a:p>
          <a:p>
            <a:r>
              <a:rPr lang="en-US" baseline="0" dirty="0"/>
              <a:t>The Land Trust of North Alabama has primarily obtained land in Madison county, but with increasing populations and urbanization, they are looking to expand into Limestone county</a:t>
            </a:r>
          </a:p>
          <a:p>
            <a:r>
              <a:rPr lang="en-US" baseline="0" dirty="0"/>
              <a:t>Currently, their decision making relies heavily on field studies and outsourced or volunteered research. They are in need of a better system for long-term strategic conservation planning but currently do not have the funds to pay someone to develop an automated resource for them to use. We’re aiming to provide them with a tool that can assist them in planning, and presenting their case for procurement of land to landowners and local government officials</a:t>
            </a:r>
          </a:p>
          <a:p>
            <a:r>
              <a:rPr lang="en-US" baseline="0" dirty="0"/>
              <a:t>Once this land is obtained, they can put their resources into conservation of habitats</a:t>
            </a:r>
          </a:p>
          <a:p>
            <a:endParaRPr lang="en-US" baseline="0" dirty="0"/>
          </a:p>
          <a:p>
            <a:endParaRPr lang="en-US" baseline="0" dirty="0" smtClean="0"/>
          </a:p>
          <a:p>
            <a:r>
              <a:rPr lang="en-US" baseline="0" dirty="0" smtClean="0"/>
              <a:t>Service Layer Credits: </a:t>
            </a:r>
            <a:r>
              <a:rPr lang="en-US" baseline="0" dirty="0" err="1" smtClean="0"/>
              <a:t>Esri</a:t>
            </a:r>
            <a:r>
              <a:rPr lang="en-US" baseline="0" dirty="0" smtClean="0"/>
              <a:t>, HERE, </a:t>
            </a:r>
            <a:r>
              <a:rPr lang="en-US" baseline="0" dirty="0" err="1" smtClean="0"/>
              <a:t>DeLorme</a:t>
            </a:r>
            <a:r>
              <a:rPr lang="en-US" baseline="0" dirty="0" smtClean="0"/>
              <a:t>, </a:t>
            </a:r>
            <a:r>
              <a:rPr lang="en-US" baseline="0" dirty="0" err="1" smtClean="0"/>
              <a:t>MapmyIndia</a:t>
            </a:r>
            <a:r>
              <a:rPr lang="en-US" baseline="0" dirty="0" smtClean="0"/>
              <a:t>, © </a:t>
            </a:r>
            <a:r>
              <a:rPr lang="en-US" baseline="0" dirty="0" err="1" smtClean="0"/>
              <a:t>OpenStreetMap</a:t>
            </a:r>
            <a:r>
              <a:rPr lang="en-US" baseline="0" dirty="0" smtClean="0"/>
              <a:t> contributors, and the GIS user community</a:t>
            </a:r>
          </a:p>
          <a:p>
            <a:r>
              <a:rPr lang="en-US" baseline="0" dirty="0" err="1" smtClean="0"/>
              <a:t>Esri</a:t>
            </a:r>
            <a:r>
              <a:rPr lang="en-US" baseline="0" dirty="0" smtClean="0"/>
              <a:t>, HERE, </a:t>
            </a:r>
            <a:r>
              <a:rPr lang="en-US" baseline="0" dirty="0" err="1" smtClean="0"/>
              <a:t>MapmyIndia</a:t>
            </a:r>
            <a:r>
              <a:rPr lang="en-US" baseline="0" dirty="0" smtClean="0"/>
              <a:t>, © </a:t>
            </a:r>
            <a:r>
              <a:rPr lang="en-US" baseline="0" dirty="0" err="1" smtClean="0"/>
              <a:t>OpenStreetMap</a:t>
            </a:r>
            <a:r>
              <a:rPr lang="en-US" baseline="0" dirty="0" smtClean="0"/>
              <a:t> contributors, and the GIS user community</a:t>
            </a: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137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North Alabama Ecological Forecasting team partnered with the Land Trust of North Alabama. The Land Trust was founded in the 1980s in response to a proposed development site on Monte Sano. It’s mission is to enhance quality of life in Alabama through preserving land and environmental education. They currently have over 6,200 acres of land and more than 60 miles of trails. In 2003, the Land Trust completed a study of development in Madison County. This project builds and expands that study to Limestone County and using different methodology.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2841403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Landsat</a:t>
            </a:r>
            <a:r>
              <a:rPr lang="en-US" baseline="0" dirty="0"/>
              <a:t> 5 Thematic Mapper – Dataset provides the temporal and spatial resolution required to model the progression of development in the study area with imagery beginning in 1985</a:t>
            </a:r>
          </a:p>
          <a:p>
            <a:r>
              <a:rPr lang="en-US" baseline="0" dirty="0"/>
              <a:t>Shuttle Radar Topography Mission – Orbital study of the global topography of the earth. Program mapped over 80% if the world’s topography. Dataset was used to derive topographic indices for modeling hydrological features</a:t>
            </a:r>
          </a:p>
          <a:p>
            <a:r>
              <a:rPr lang="en-US" baseline="0" dirty="0"/>
              <a:t>Landsat 8 Operation Land Imager – Dataset provides the temporal and spatial resolution required to model the progression of development in the study area with imagery beginning in 2013</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2501865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eBird</a:t>
            </a:r>
            <a:r>
              <a:rPr lang="en-US" baseline="0" dirty="0"/>
              <a:t> Dataset was used for bird point data</a:t>
            </a:r>
          </a:p>
          <a:p>
            <a:r>
              <a:rPr lang="en-US" baseline="0" dirty="0"/>
              <a:t>Land Trust of North Alabama provided a </a:t>
            </a:r>
            <a:r>
              <a:rPr lang="en-US" baseline="0" dirty="0" err="1"/>
              <a:t>shapefile</a:t>
            </a:r>
            <a:r>
              <a:rPr lang="en-US" baseline="0" dirty="0"/>
              <a:t> with all of the land they currently own</a:t>
            </a:r>
          </a:p>
          <a:p>
            <a:r>
              <a:rPr lang="en-US" baseline="0" dirty="0"/>
              <a:t>USGS NLCD was used to compare with our land classification</a:t>
            </a:r>
          </a:p>
          <a:p>
            <a:r>
              <a:rPr lang="en-US" baseline="0" dirty="0"/>
              <a:t>NASA SEDAC was used for population census data</a:t>
            </a:r>
          </a:p>
          <a:p>
            <a:endParaRPr lang="en-US" baseline="0" dirty="0"/>
          </a:p>
          <a:p>
            <a:endParaRPr lang="en-US" baseline="0" dirty="0"/>
          </a:p>
          <a:p>
            <a:r>
              <a:rPr lang="en-US" dirty="0"/>
              <a:t>https://www.mrlc.gov/nlcd11_data.php</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2074464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a code in GEE to</a:t>
            </a:r>
            <a:r>
              <a:rPr lang="en-US" baseline="0" dirty="0"/>
              <a:t> download the least cloud cover Landsat 8 OLI image for each year within the study period (all bands). These were preprocessed (TOA). Clipped to study area. Classified land classes (grassland, urban, forest, wetland, cropland, barren, etc.) in ArcMap 10.4 using Maximum Likelihood Classification tool. Different bands were used for the 6 land classes (water masked out with NLCD water mask). 100 training polygons were created for each class. Training polygons based on world imagery </a:t>
            </a:r>
            <a:r>
              <a:rPr lang="en-US" baseline="0" dirty="0" err="1"/>
              <a:t>basemap</a:t>
            </a:r>
            <a:r>
              <a:rPr lang="en-US" baseline="0" dirty="0"/>
              <a:t> (year: 2017). We tested four band combinations: NDVI, EBBI, EVI and (). Then created a map showing land fragmentation over time, then created an ArcMap tool that allows the Land Trust to incorporate new data into the map as it becomes available.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3567518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First we downloaded layers related to our topic, for example, population data from </a:t>
            </a:r>
            <a:r>
              <a:rPr lang="en-US" baseline="0" dirty="0" err="1"/>
              <a:t>Landscan</a:t>
            </a:r>
            <a:r>
              <a:rPr lang="en-US" baseline="0" dirty="0"/>
              <a:t>, school location, </a:t>
            </a:r>
            <a:r>
              <a:rPr lang="en-US" baseline="0" dirty="0" err="1"/>
              <a:t>etc</a:t>
            </a:r>
            <a:r>
              <a:rPr lang="en-US" baseline="0" dirty="0"/>
              <a:t> (refer to ancillary data slide). Then we created distance to feature </a:t>
            </a:r>
            <a:r>
              <a:rPr lang="en-US" baseline="0" dirty="0" err="1"/>
              <a:t>rasters</a:t>
            </a:r>
            <a:r>
              <a:rPr lang="en-US" baseline="0" dirty="0"/>
              <a:t> using the Euclidean distance tool, finally we defined memberships and the logic to combine them, creating a map forecasting urbanization to 2045. This map is called the Suitability for urban development map, as it depicts the areas most likely to be developed should urbanization occur. Intersecting this land suitability map with species location data and buffers for habitat sensitivity, allows us to measure the impact that potential urbanization increases would have on the local population of species. </a:t>
            </a:r>
          </a:p>
          <a:p>
            <a:r>
              <a:rPr lang="en-US" dirty="0"/>
              <a:t>This analysis is known as our</a:t>
            </a:r>
            <a:r>
              <a:rPr lang="en-US" baseline="0" dirty="0"/>
              <a:t> </a:t>
            </a:r>
            <a:r>
              <a:rPr lang="en-US" baseline="0" dirty="0" smtClean="0"/>
              <a:t>Habitat </a:t>
            </a:r>
            <a:r>
              <a:rPr lang="en-US" baseline="0" dirty="0"/>
              <a:t>Fragmentation Map.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384106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a:t>
            </a:r>
            <a:r>
              <a:rPr lang="en-US" baseline="0" dirty="0"/>
              <a:t> analyze urban development in the area and project what areas are at the highest risk of being urbanized, we used fuzzy logic modeling. We used land classification with an </a:t>
            </a:r>
            <a:r>
              <a:rPr lang="en-US" baseline="0" dirty="0" err="1"/>
              <a:t>MSLarge</a:t>
            </a:r>
            <a:r>
              <a:rPr lang="en-US" baseline="0" dirty="0"/>
              <a:t> membership and distance to colleges, </a:t>
            </a:r>
            <a:r>
              <a:rPr lang="en-US" baseline="0" dirty="0" err="1"/>
              <a:t>firestations</a:t>
            </a:r>
            <a:r>
              <a:rPr lang="en-US" baseline="0" dirty="0"/>
              <a:t>, public schools, and hospitals with linear memberships. We took into consideration the area surrounding Madison and Limestone counties as well for our distance buffers. Before assigning the land classification membership, we reclassified the values to rank land classification from least to most suitable for development. The fuzzy memberships used were linear and </a:t>
            </a:r>
            <a:r>
              <a:rPr lang="en-US" baseline="0" dirty="0" err="1"/>
              <a:t>MSLarge</a:t>
            </a:r>
            <a:r>
              <a:rPr lang="en-US" baseline="0" dirty="0"/>
              <a:t>. A linear membership is just that, it assumes that the suitability or desirability for an outcome is directly depending on the linear distance that object is away from some other parameter. This was assumed for most of the distance to place inputs. The land Classification use and </a:t>
            </a:r>
            <a:r>
              <a:rPr lang="en-US" baseline="0" dirty="0" err="1"/>
              <a:t>MSLarge</a:t>
            </a:r>
            <a:r>
              <a:rPr lang="en-US" baseline="0" dirty="0"/>
              <a:t> member ship. Areas closer to developed land face a greater probability of being developed, while areas that are already developed can’t become developed again, and therefore is assigned a probability of 0. This aimed to create a map of the study area that depicted where the location of least to most suitable areas for development were located. </a:t>
            </a:r>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39917247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9" name="TextBox 8"/>
          <p:cNvSpPr txBox="1"/>
          <p:nvPr userDrawn="1"/>
        </p:nvSpPr>
        <p:spPr>
          <a:xfrm>
            <a:off x="8944500" y="44291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30200"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2E8652"/>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288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2E8652"/>
                </a:solidFill>
              </a:defRPr>
            </a:lvl1pPr>
          </a:lstStyle>
          <a:p>
            <a:r>
              <a:rPr lang="en-US" dirty="0"/>
              <a:t>Slide Title</a:t>
            </a:r>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20367"/>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54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37552"/>
            <a:ext cx="12192000" cy="6858000"/>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2E8652"/>
                </a:solidFill>
              </a:defRPr>
            </a:lvl1pPr>
          </a:lstStyle>
          <a:p>
            <a:r>
              <a:rPr lang="en-US" dirty="0"/>
              <a:t>Slide Title</a:t>
            </a:r>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0"/>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797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2E8652"/>
                </a:solidFill>
              </a:defRPr>
            </a:lvl1pPr>
          </a:lstStyle>
          <a:p>
            <a:r>
              <a:rPr lang="en-US" dirty="0"/>
              <a:t>Slide Title</a:t>
            </a:r>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18138"/>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642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2E8652"/>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2E8652"/>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2E8652"/>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2E8652"/>
                </a:solidFill>
              </a:defRPr>
            </a:lvl1pPr>
          </a:lstStyle>
          <a:p>
            <a:r>
              <a:rPr lang="en-US" dirty="0"/>
              <a:t>Slide Title</a:t>
            </a:r>
          </a:p>
        </p:txBody>
      </p:sp>
    </p:spTree>
    <p:extLst>
      <p:ext uri="{BB962C8B-B14F-4D97-AF65-F5344CB8AC3E}">
        <p14:creationId xmlns:p14="http://schemas.microsoft.com/office/powerpoint/2010/main" val="169838765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2E8652"/>
                </a:solidFill>
              </a:defRPr>
            </a:lvl1pPr>
          </a:lstStyle>
          <a:p>
            <a:r>
              <a:rPr lang="en-US" dirty="0"/>
              <a:t>Slide Title</a:t>
            </a:r>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2E8652"/>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2E8652"/>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2E8652"/>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146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744" y="657113"/>
            <a:ext cx="903642" cy="903642"/>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2E8652"/>
                </a:solidFill>
              </a:defRPr>
            </a:lvl1pPr>
          </a:lstStyle>
          <a:p>
            <a:r>
              <a:rPr lang="en-US" dirty="0"/>
              <a:t>Section Title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7" name="Rectangle 6"/>
          <p:cNvSpPr/>
          <p:nvPr userDrawn="1"/>
        </p:nvSpPr>
        <p:spPr>
          <a:xfrm>
            <a:off x="0" y="6812673"/>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952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2E8652"/>
                </a:solidFill>
              </a:defRPr>
            </a:lvl1pPr>
          </a:lstStyle>
          <a:p>
            <a:r>
              <a:rPr lang="en-US" dirty="0"/>
              <a:t>Slide Title</a:t>
            </a:r>
          </a:p>
        </p:txBody>
      </p:sp>
      <p:sp>
        <p:nvSpPr>
          <p:cNvPr id="4" name="Hexagon 3"/>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6818138"/>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a:solidFill>
                <a:schemeClr val="bg2">
                  <a:lumMod val="50000"/>
                </a:schemeClr>
              </a:solidFill>
              <a:latin typeface="Arial" panose="020B0604020202020204" pitchFamily="34" charset="0"/>
              <a:cs typeface="Arial" panose="020B0604020202020204" pitchFamily="34" charset="0"/>
            </a:endParaRPr>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12104" y="114549"/>
            <a:ext cx="422909" cy="427953"/>
          </a:xfrm>
          <a:prstGeom prst="rect">
            <a:avLst/>
          </a:prstGeom>
        </p:spPr>
      </p:pic>
    </p:spTree>
    <p:extLst>
      <p:ext uri="{BB962C8B-B14F-4D97-AF65-F5344CB8AC3E}">
        <p14:creationId xmlns:p14="http://schemas.microsoft.com/office/powerpoint/2010/main" val="4134939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eg"/><Relationship Id="rId7"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5848"/>
          <a:stretch/>
        </p:blipFill>
        <p:spPr>
          <a:xfrm>
            <a:off x="8969" y="0"/>
            <a:ext cx="7468572" cy="6858000"/>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t="-1185" b="1"/>
          <a:stretch/>
        </p:blipFill>
        <p:spPr>
          <a:xfrm>
            <a:off x="-7423" y="-93286"/>
            <a:ext cx="12199424" cy="6951286"/>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02666" y="5916930"/>
            <a:ext cx="709962" cy="709962"/>
          </a:xfrm>
          <a:prstGeom prst="rect">
            <a:avLst/>
          </a:prstGeom>
        </p:spPr>
      </p:pic>
      <p:sp>
        <p:nvSpPr>
          <p:cNvPr id="8" name="Title 1"/>
          <p:cNvSpPr txBox="1">
            <a:spLocks/>
          </p:cNvSpPr>
          <p:nvPr/>
        </p:nvSpPr>
        <p:spPr>
          <a:xfrm>
            <a:off x="5387102" y="1140142"/>
            <a:ext cx="6587267" cy="1436914"/>
          </a:xfrm>
          <a:prstGeom prst="rect">
            <a:avLst/>
          </a:prstGeom>
        </p:spPr>
        <p:txBody>
          <a:bodyPr anchor="ctr">
            <a:normAutofit fontScale="85000" lnSpcReduction="1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dirty="0">
                <a:solidFill>
                  <a:srgbClr val="2E8652"/>
                </a:solidFill>
              </a:rPr>
              <a:t>North Alabama Ecological Forecasting</a:t>
            </a:r>
          </a:p>
        </p:txBody>
      </p:sp>
      <p:sp>
        <p:nvSpPr>
          <p:cNvPr id="9" name="Subtitle 2"/>
          <p:cNvSpPr txBox="1">
            <a:spLocks/>
          </p:cNvSpPr>
          <p:nvPr/>
        </p:nvSpPr>
        <p:spPr>
          <a:xfrm>
            <a:off x="5748037" y="2534851"/>
            <a:ext cx="5865396"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solidFill>
                  <a:srgbClr val="2E8652"/>
                </a:solidFill>
              </a:rPr>
              <a:t>Spatial Modeling of the Fragmentation of Local Species Habitat from Increasing Urbanization in North Alabama</a:t>
            </a:r>
          </a:p>
        </p:txBody>
      </p:sp>
      <p:sp>
        <p:nvSpPr>
          <p:cNvPr id="22" name="TextBox 21"/>
          <p:cNvSpPr txBox="1"/>
          <p:nvPr/>
        </p:nvSpPr>
        <p:spPr>
          <a:xfrm>
            <a:off x="5225140" y="5932485"/>
            <a:ext cx="5628425" cy="338554"/>
          </a:xfrm>
          <a:prstGeom prst="rect">
            <a:avLst/>
          </a:prstGeom>
          <a:noFill/>
        </p:spPr>
        <p:txBody>
          <a:bodyPr wrap="square" rtlCol="0">
            <a:spAutoFit/>
          </a:bodyPr>
          <a:lstStyle/>
          <a:p>
            <a:r>
              <a:rPr lang="en-US" sz="1600" b="1" dirty="0">
                <a:solidFill>
                  <a:schemeClr val="bg1"/>
                </a:solidFill>
                <a:latin typeface="Century Gothic" panose="020B0502020202020204" pitchFamily="34" charset="0"/>
              </a:rPr>
              <a:t>Alabama – Marshall </a:t>
            </a:r>
          </a:p>
        </p:txBody>
      </p:sp>
      <p:sp>
        <p:nvSpPr>
          <p:cNvPr id="15" name="Text Placeholder 17"/>
          <p:cNvSpPr txBox="1">
            <a:spLocks/>
          </p:cNvSpPr>
          <p:nvPr/>
        </p:nvSpPr>
        <p:spPr>
          <a:xfrm>
            <a:off x="5982344" y="4288387"/>
            <a:ext cx="5681336"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Helen Baldwin-</a:t>
            </a:r>
            <a:r>
              <a:rPr lang="en-US" sz="1800" dirty="0" err="1">
                <a:solidFill>
                  <a:schemeClr val="tx1">
                    <a:lumMod val="75000"/>
                    <a:lumOff val="25000"/>
                  </a:schemeClr>
                </a:solidFill>
                <a:latin typeface="Century Gothic" panose="020B0502020202020204" pitchFamily="34" charset="0"/>
              </a:rPr>
              <a:t>Zook</a:t>
            </a:r>
            <a:endParaRPr lang="en-US" sz="1800" dirty="0">
              <a:solidFill>
                <a:schemeClr val="tx1">
                  <a:lumMod val="75000"/>
                  <a:lumOff val="25000"/>
                </a:schemeClr>
              </a:solidFill>
              <a:latin typeface="Century Gothic" panose="020B0502020202020204" pitchFamily="34" charset="0"/>
            </a:endParaRPr>
          </a:p>
        </p:txBody>
      </p:sp>
      <p:sp>
        <p:nvSpPr>
          <p:cNvPr id="23" name="Text Placeholder 17"/>
          <p:cNvSpPr txBox="1">
            <a:spLocks/>
          </p:cNvSpPr>
          <p:nvPr/>
        </p:nvSpPr>
        <p:spPr>
          <a:xfrm>
            <a:off x="5982344" y="4728509"/>
            <a:ext cx="2957396"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Emily </a:t>
            </a:r>
            <a:r>
              <a:rPr lang="en-US" sz="1800" dirty="0" err="1">
                <a:solidFill>
                  <a:schemeClr val="tx1">
                    <a:lumMod val="75000"/>
                    <a:lumOff val="25000"/>
                  </a:schemeClr>
                </a:solidFill>
                <a:latin typeface="Century Gothic" panose="020B0502020202020204" pitchFamily="34" charset="0"/>
              </a:rPr>
              <a:t>Kinkle</a:t>
            </a:r>
            <a:endParaRPr lang="en-US" sz="1800" dirty="0">
              <a:solidFill>
                <a:schemeClr val="tx1">
                  <a:lumMod val="75000"/>
                  <a:lumOff val="25000"/>
                </a:schemeClr>
              </a:solidFill>
              <a:latin typeface="Century Gothic" panose="020B0502020202020204" pitchFamily="34" charset="0"/>
            </a:endParaRPr>
          </a:p>
        </p:txBody>
      </p:sp>
      <p:sp>
        <p:nvSpPr>
          <p:cNvPr id="16" name="TextBox 15"/>
          <p:cNvSpPr txBox="1"/>
          <p:nvPr/>
        </p:nvSpPr>
        <p:spPr>
          <a:xfrm>
            <a:off x="5221217" y="6304565"/>
            <a:ext cx="5628425" cy="338554"/>
          </a:xfrm>
          <a:prstGeom prst="rect">
            <a:avLst/>
          </a:prstGeom>
          <a:noFill/>
        </p:spPr>
        <p:txBody>
          <a:bodyPr wrap="square" rtlCol="0">
            <a:spAutoFit/>
          </a:bodyPr>
          <a:lstStyle/>
          <a:p>
            <a:r>
              <a:rPr lang="en-US" sz="1600" i="1" dirty="0">
                <a:solidFill>
                  <a:schemeClr val="bg1"/>
                </a:solidFill>
                <a:latin typeface="Century Gothic" panose="020B0502020202020204" pitchFamily="34" charset="0"/>
              </a:rPr>
              <a:t>Fall 2017</a:t>
            </a:r>
          </a:p>
        </p:txBody>
      </p:sp>
      <p:sp>
        <p:nvSpPr>
          <p:cNvPr id="18" name="Text Placeholder 17"/>
          <p:cNvSpPr txBox="1">
            <a:spLocks/>
          </p:cNvSpPr>
          <p:nvPr/>
        </p:nvSpPr>
        <p:spPr>
          <a:xfrm>
            <a:off x="5982344" y="3848266"/>
            <a:ext cx="3970568"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Nicholas McVey</a:t>
            </a:r>
            <a:endParaRPr lang="en-US" sz="1800" strike="sngStrike"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3618804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4762500" y="3590925"/>
            <a:ext cx="190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67171"/>
                </a:solidFill>
                <a:effectLst/>
                <a:uLnTx/>
                <a:uFillTx/>
                <a:latin typeface="Century Gothic" panose="020F0302020204030204"/>
                <a:ea typeface="+mn-ea"/>
                <a:cs typeface="+mn-cs"/>
              </a:rPr>
              <a:t>Suitability for Development</a:t>
            </a:r>
          </a:p>
        </p:txBody>
      </p:sp>
      <p:sp>
        <p:nvSpPr>
          <p:cNvPr id="42" name="TextBox 41"/>
          <p:cNvSpPr txBox="1"/>
          <p:nvPr/>
        </p:nvSpPr>
        <p:spPr>
          <a:xfrm>
            <a:off x="4714875" y="3638550"/>
            <a:ext cx="1990725" cy="7386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67171"/>
                </a:solidFill>
                <a:effectLst/>
                <a:uLnTx/>
                <a:uFillTx/>
                <a:latin typeface="Century Gothic" panose="020F0302020204030204"/>
                <a:ea typeface="+mn-ea"/>
                <a:cs typeface="+mn-cs"/>
              </a:rPr>
              <a:t>Mean Habitat Risk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767171"/>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767171"/>
              </a:solidFill>
              <a:effectLst/>
              <a:uLnTx/>
              <a:uFillTx/>
              <a:latin typeface="Century Gothic" panose="020F0302020204030204"/>
              <a:ea typeface="+mn-ea"/>
              <a:cs typeface="+mn-cs"/>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318" t="3529" r="4458" b="13331"/>
          <a:stretch/>
        </p:blipFill>
        <p:spPr>
          <a:xfrm>
            <a:off x="5563518" y="77118"/>
            <a:ext cx="2666082" cy="1817784"/>
          </a:xfrm>
          <a:prstGeom prst="rect">
            <a:avLst/>
          </a:prstGeom>
          <a:ln>
            <a:solidFill>
              <a:schemeClr val="tx1"/>
            </a:solidFill>
          </a:ln>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20112" t="26816" r="33526" b="12844"/>
          <a:stretch/>
        </p:blipFill>
        <p:spPr>
          <a:xfrm>
            <a:off x="7549116" y="2488019"/>
            <a:ext cx="3710764" cy="3732029"/>
          </a:xfrm>
          <a:prstGeom prst="rect">
            <a:avLst/>
          </a:prstGeom>
        </p:spPr>
      </p:pic>
      <p:sp>
        <p:nvSpPr>
          <p:cNvPr id="5" name="Title 4"/>
          <p:cNvSpPr>
            <a:spLocks noGrp="1"/>
          </p:cNvSpPr>
          <p:nvPr>
            <p:ph type="title"/>
          </p:nvPr>
        </p:nvSpPr>
        <p:spPr/>
        <p:txBody>
          <a:bodyPr>
            <a:normAutofit fontScale="90000"/>
          </a:bodyPr>
          <a:lstStyle/>
          <a:p>
            <a:r>
              <a:rPr lang="en-US" dirty="0"/>
              <a:t>Species Analysis</a:t>
            </a:r>
          </a:p>
        </p:txBody>
      </p:sp>
      <p:sp>
        <p:nvSpPr>
          <p:cNvPr id="6" name="Text Placeholder 5"/>
          <p:cNvSpPr>
            <a:spLocks noGrp="1"/>
          </p:cNvSpPr>
          <p:nvPr>
            <p:ph type="body" sz="half" idx="2"/>
          </p:nvPr>
        </p:nvSpPr>
        <p:spPr>
          <a:xfrm>
            <a:off x="278727" y="978534"/>
            <a:ext cx="4312322" cy="5967732"/>
          </a:xfrm>
        </p:spPr>
        <p:txBody>
          <a:bodyPr>
            <a:normAutofit/>
          </a:bodyPr>
          <a:lstStyle/>
          <a:p>
            <a:pPr marL="347663" indent="-347663" defTabSz="2743200">
              <a:lnSpc>
                <a:spcPct val="110000"/>
              </a:lnSpc>
              <a:spcBef>
                <a:spcPts val="1800"/>
              </a:spcBef>
              <a:buClr>
                <a:srgbClr val="2E8654"/>
              </a:buClr>
              <a:buFont typeface="Webdings" panose="05030102010509060703" pitchFamily="18" charset="2"/>
              <a:buChar char="4"/>
            </a:pPr>
            <a:r>
              <a:rPr lang="en-US" sz="2200" dirty="0">
                <a:solidFill>
                  <a:schemeClr val="bg2">
                    <a:lumMod val="50000"/>
                  </a:schemeClr>
                </a:solidFill>
              </a:rPr>
              <a:t>Focus Species:</a:t>
            </a:r>
          </a:p>
          <a:p>
            <a:pPr marL="731520" lvl="1" indent="-347663" defTabSz="2743200">
              <a:lnSpc>
                <a:spcPct val="120000"/>
              </a:lnSpc>
              <a:spcBef>
                <a:spcPts val="0"/>
              </a:spcBef>
              <a:buClr>
                <a:srgbClr val="2E8654"/>
              </a:buClr>
              <a:buFont typeface="Webdings" panose="05030102010509060703" pitchFamily="18" charset="2"/>
              <a:buChar char="4"/>
            </a:pPr>
            <a:r>
              <a:rPr lang="en-US" sz="2000" dirty="0">
                <a:solidFill>
                  <a:schemeClr val="bg2">
                    <a:lumMod val="50000"/>
                  </a:schemeClr>
                </a:solidFill>
              </a:rPr>
              <a:t>Green Salamander</a:t>
            </a:r>
          </a:p>
          <a:p>
            <a:pPr marL="731520" lvl="1" indent="-347663" defTabSz="2743200">
              <a:lnSpc>
                <a:spcPct val="120000"/>
              </a:lnSpc>
              <a:spcBef>
                <a:spcPts val="0"/>
              </a:spcBef>
              <a:buClr>
                <a:srgbClr val="2E8654"/>
              </a:buClr>
              <a:buFont typeface="Webdings" panose="05030102010509060703" pitchFamily="18" charset="2"/>
              <a:buChar char="4"/>
            </a:pPr>
            <a:r>
              <a:rPr lang="en-US" sz="2000" dirty="0">
                <a:solidFill>
                  <a:schemeClr val="bg2">
                    <a:lumMod val="50000"/>
                  </a:schemeClr>
                </a:solidFill>
              </a:rPr>
              <a:t>Price’s Potato Bean</a:t>
            </a:r>
          </a:p>
          <a:p>
            <a:pPr marL="731520" lvl="1" indent="-347663" defTabSz="2743200">
              <a:lnSpc>
                <a:spcPct val="120000"/>
              </a:lnSpc>
              <a:spcBef>
                <a:spcPts val="0"/>
              </a:spcBef>
              <a:buClr>
                <a:srgbClr val="2E8654"/>
              </a:buClr>
              <a:buFont typeface="Webdings" panose="05030102010509060703" pitchFamily="18" charset="2"/>
              <a:buChar char="4"/>
            </a:pPr>
            <a:r>
              <a:rPr lang="en-US" sz="2000" dirty="0">
                <a:solidFill>
                  <a:schemeClr val="bg2">
                    <a:lumMod val="50000"/>
                  </a:schemeClr>
                </a:solidFill>
              </a:rPr>
              <a:t>American Black Duck</a:t>
            </a:r>
          </a:p>
          <a:p>
            <a:pPr marL="731520" lvl="1" indent="-347663" defTabSz="2743200">
              <a:lnSpc>
                <a:spcPct val="120000"/>
              </a:lnSpc>
              <a:spcBef>
                <a:spcPts val="0"/>
              </a:spcBef>
              <a:buClr>
                <a:srgbClr val="2E8654"/>
              </a:buClr>
              <a:buFont typeface="Webdings" panose="05030102010509060703" pitchFamily="18" charset="2"/>
              <a:buChar char="4"/>
            </a:pPr>
            <a:r>
              <a:rPr lang="en-US" sz="2000" dirty="0" err="1">
                <a:solidFill>
                  <a:schemeClr val="bg2">
                    <a:lumMod val="50000"/>
                  </a:schemeClr>
                </a:solidFill>
              </a:rPr>
              <a:t>Morefield’s</a:t>
            </a:r>
            <a:r>
              <a:rPr lang="en-US" sz="2000" dirty="0">
                <a:solidFill>
                  <a:schemeClr val="bg2">
                    <a:lumMod val="50000"/>
                  </a:schemeClr>
                </a:solidFill>
              </a:rPr>
              <a:t> </a:t>
            </a:r>
            <a:r>
              <a:rPr lang="en-US" sz="2000" dirty="0" err="1">
                <a:solidFill>
                  <a:schemeClr val="bg2">
                    <a:lumMod val="50000"/>
                  </a:schemeClr>
                </a:solidFill>
              </a:rPr>
              <a:t>Leatherflower</a:t>
            </a:r>
            <a:endParaRPr lang="en-US" sz="2000" dirty="0">
              <a:solidFill>
                <a:schemeClr val="bg2">
                  <a:lumMod val="50000"/>
                </a:schemeClr>
              </a:solidFill>
            </a:endParaRPr>
          </a:p>
          <a:p>
            <a:pPr marL="731520" lvl="1" indent="-347663" defTabSz="2743200">
              <a:lnSpc>
                <a:spcPct val="120000"/>
              </a:lnSpc>
              <a:spcBef>
                <a:spcPts val="0"/>
              </a:spcBef>
              <a:buClr>
                <a:srgbClr val="2E8654"/>
              </a:buClr>
              <a:buFont typeface="Webdings" panose="05030102010509060703" pitchFamily="18" charset="2"/>
              <a:buChar char="4"/>
            </a:pPr>
            <a:r>
              <a:rPr lang="en-US" sz="2000" dirty="0">
                <a:solidFill>
                  <a:schemeClr val="bg2">
                    <a:lumMod val="50000"/>
                  </a:schemeClr>
                </a:solidFill>
              </a:rPr>
              <a:t>Northern Slimy Salamander</a:t>
            </a:r>
          </a:p>
          <a:p>
            <a:pPr marL="731520" lvl="1" indent="-347663" defTabSz="2743200">
              <a:lnSpc>
                <a:spcPct val="120000"/>
              </a:lnSpc>
              <a:spcBef>
                <a:spcPts val="0"/>
              </a:spcBef>
              <a:buClr>
                <a:srgbClr val="2E8654"/>
              </a:buClr>
              <a:buFont typeface="Webdings" panose="05030102010509060703" pitchFamily="18" charset="2"/>
              <a:buChar char="4"/>
            </a:pPr>
            <a:r>
              <a:rPr lang="en-US" sz="2000" dirty="0">
                <a:solidFill>
                  <a:schemeClr val="bg2">
                    <a:lumMod val="50000"/>
                  </a:schemeClr>
                </a:solidFill>
              </a:rPr>
              <a:t>Spotted-tail Salamander</a:t>
            </a:r>
          </a:p>
          <a:p>
            <a:pPr marL="347663" indent="-347663" defTabSz="2743200">
              <a:spcBef>
                <a:spcPts val="1800"/>
              </a:spcBef>
              <a:buClr>
                <a:srgbClr val="2E8654"/>
              </a:buClr>
              <a:buFont typeface="Webdings" panose="05030102010509060703" pitchFamily="18" charset="2"/>
              <a:buChar char="4"/>
            </a:pPr>
            <a:r>
              <a:rPr lang="en-US" sz="2200" dirty="0">
                <a:solidFill>
                  <a:schemeClr val="bg2">
                    <a:lumMod val="50000"/>
                  </a:schemeClr>
                </a:solidFill>
              </a:rPr>
              <a:t>Tool shows where these species’ habitats overlap with the </a:t>
            </a:r>
            <a:r>
              <a:rPr lang="en-US" sz="2200" b="1" dirty="0">
                <a:solidFill>
                  <a:srgbClr val="2E8652"/>
                </a:solidFill>
              </a:rPr>
              <a:t>risk of urbanization</a:t>
            </a:r>
          </a:p>
          <a:p>
            <a:pPr marL="347663" indent="-347663" defTabSz="2743200">
              <a:spcBef>
                <a:spcPts val="1800"/>
              </a:spcBef>
              <a:buClr>
                <a:srgbClr val="2E8654"/>
              </a:buClr>
              <a:buFont typeface="Webdings" panose="05030102010509060703" pitchFamily="18" charset="2"/>
              <a:buChar char="4"/>
            </a:pPr>
            <a:r>
              <a:rPr lang="en-US" sz="2200" dirty="0">
                <a:solidFill>
                  <a:schemeClr val="bg2">
                    <a:lumMod val="50000"/>
                  </a:schemeClr>
                </a:solidFill>
              </a:rPr>
              <a:t>Will aid the Land Trust of North Alabama identify areas that are </a:t>
            </a:r>
            <a:r>
              <a:rPr lang="en-US" sz="2200" b="1" dirty="0">
                <a:solidFill>
                  <a:srgbClr val="2E8652"/>
                </a:solidFill>
              </a:rPr>
              <a:t>crucial</a:t>
            </a:r>
            <a:r>
              <a:rPr lang="en-US" sz="2200" b="1" dirty="0">
                <a:solidFill>
                  <a:schemeClr val="bg2">
                    <a:lumMod val="50000"/>
                  </a:schemeClr>
                </a:solidFill>
              </a:rPr>
              <a:t> </a:t>
            </a:r>
            <a:r>
              <a:rPr lang="en-US" sz="2200" dirty="0">
                <a:solidFill>
                  <a:schemeClr val="bg2">
                    <a:lumMod val="50000"/>
                  </a:schemeClr>
                </a:solidFill>
              </a:rPr>
              <a:t>for conservation</a:t>
            </a:r>
          </a:p>
          <a:p>
            <a:pPr marL="347663" indent="-347663" defTabSz="2743200">
              <a:spcBef>
                <a:spcPts val="1800"/>
              </a:spcBef>
              <a:buClr>
                <a:srgbClr val="2E8654"/>
              </a:buClr>
              <a:buFont typeface="Webdings" panose="05030102010509060703" pitchFamily="18" charset="2"/>
              <a:buChar char="4"/>
            </a:pPr>
            <a:endParaRPr lang="en-US" dirty="0">
              <a:solidFill>
                <a:schemeClr val="bg2">
                  <a:lumMod val="50000"/>
                </a:schemeClr>
              </a:solidFill>
            </a:endParaRPr>
          </a:p>
          <a:p>
            <a:pPr marL="347663" indent="-347663" defTabSz="2743200">
              <a:spcBef>
                <a:spcPts val="1800"/>
              </a:spcBef>
              <a:buClr>
                <a:srgbClr val="2E8654"/>
              </a:buClr>
              <a:buFont typeface="Webdings" panose="05030102010509060703" pitchFamily="18" charset="2"/>
              <a:buChar char="4"/>
            </a:pPr>
            <a:endParaRPr lang="en-US" dirty="0">
              <a:solidFill>
                <a:schemeClr val="bg2">
                  <a:lumMod val="50000"/>
                </a:schemeClr>
              </a:solidFill>
            </a:endParaRPr>
          </a:p>
          <a:p>
            <a:pPr marL="347663" indent="-347663" defTabSz="2743200">
              <a:spcBef>
                <a:spcPts val="1800"/>
              </a:spcBef>
              <a:buClr>
                <a:srgbClr val="2E8654"/>
              </a:buClr>
              <a:buFont typeface="Webdings" panose="05030102010509060703" pitchFamily="18" charset="2"/>
              <a:buChar char="4"/>
            </a:pPr>
            <a:endParaRPr lang="en-US" dirty="0">
              <a:solidFill>
                <a:schemeClr val="bg2">
                  <a:lumMod val="50000"/>
                </a:schemeClr>
              </a:solidFill>
            </a:endParaRPr>
          </a:p>
        </p:txBody>
      </p:sp>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3912" t="30935" r="78541"/>
          <a:stretch/>
        </p:blipFill>
        <p:spPr>
          <a:xfrm>
            <a:off x="4857750" y="4097817"/>
            <a:ext cx="609600" cy="1211854"/>
          </a:xfrm>
          <a:prstGeom prst="rect">
            <a:avLst/>
          </a:prstGeom>
        </p:spPr>
      </p:pic>
      <p:sp>
        <p:nvSpPr>
          <p:cNvPr id="29" name="TextBox 28"/>
          <p:cNvSpPr txBox="1"/>
          <p:nvPr/>
        </p:nvSpPr>
        <p:spPr>
          <a:xfrm>
            <a:off x="5457825" y="4133850"/>
            <a:ext cx="11144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67171"/>
                </a:solidFill>
                <a:effectLst/>
                <a:uLnTx/>
                <a:uFillTx/>
                <a:latin typeface="Century Gothic" panose="020F0302020204030204"/>
                <a:ea typeface="+mn-ea"/>
                <a:cs typeface="+mn-cs"/>
              </a:rPr>
              <a:t>High</a:t>
            </a:r>
          </a:p>
        </p:txBody>
      </p:sp>
      <p:sp>
        <p:nvSpPr>
          <p:cNvPr id="30" name="TextBox 29"/>
          <p:cNvSpPr txBox="1"/>
          <p:nvPr/>
        </p:nvSpPr>
        <p:spPr>
          <a:xfrm>
            <a:off x="5448300" y="4400550"/>
            <a:ext cx="12668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67171"/>
                </a:solidFill>
                <a:effectLst/>
                <a:uLnTx/>
                <a:uFillTx/>
                <a:latin typeface="Century Gothic" panose="020F0302020204030204"/>
                <a:ea typeface="+mn-ea"/>
                <a:cs typeface="+mn-cs"/>
              </a:rPr>
              <a:t>Medium</a:t>
            </a:r>
          </a:p>
        </p:txBody>
      </p:sp>
      <p:sp>
        <p:nvSpPr>
          <p:cNvPr id="31" name="TextBox 30"/>
          <p:cNvSpPr txBox="1"/>
          <p:nvPr/>
        </p:nvSpPr>
        <p:spPr>
          <a:xfrm>
            <a:off x="5457825" y="4676775"/>
            <a:ext cx="7715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67171"/>
                </a:solidFill>
                <a:effectLst/>
                <a:uLnTx/>
                <a:uFillTx/>
                <a:latin typeface="Century Gothic" panose="020F0302020204030204"/>
                <a:ea typeface="+mn-ea"/>
                <a:cs typeface="+mn-cs"/>
              </a:rPr>
              <a:t>Low</a:t>
            </a:r>
          </a:p>
        </p:txBody>
      </p:sp>
      <p:sp>
        <p:nvSpPr>
          <p:cNvPr id="32" name="TextBox 31"/>
          <p:cNvSpPr txBox="1"/>
          <p:nvPr/>
        </p:nvSpPr>
        <p:spPr>
          <a:xfrm>
            <a:off x="5448300" y="4972050"/>
            <a:ext cx="15144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67171"/>
                </a:solidFill>
                <a:effectLst/>
                <a:uLnTx/>
                <a:uFillTx/>
                <a:latin typeface="Century Gothic" panose="020F0302020204030204"/>
                <a:ea typeface="+mn-ea"/>
                <a:cs typeface="+mn-cs"/>
              </a:rPr>
              <a:t>Developed</a:t>
            </a:r>
          </a:p>
        </p:txBody>
      </p:sp>
      <p:pic>
        <p:nvPicPr>
          <p:cNvPr id="33" name="Picture 32"/>
          <p:cNvPicPr>
            <a:picLocks noChangeAspect="1"/>
          </p:cNvPicPr>
          <p:nvPr/>
        </p:nvPicPr>
        <p:blipFill rotWithShape="1">
          <a:blip r:embed="rId6" cstate="print">
            <a:extLst>
              <a:ext uri="{28A0092B-C50C-407E-A947-70E740481C1C}">
                <a14:useLocalDpi xmlns:a14="http://schemas.microsoft.com/office/drawing/2010/main" val="0"/>
              </a:ext>
            </a:extLst>
          </a:blip>
          <a:srcRect l="20164" t="27222" r="33258" b="12778"/>
          <a:stretch/>
        </p:blipFill>
        <p:spPr>
          <a:xfrm>
            <a:off x="7553325" y="2533782"/>
            <a:ext cx="3781424" cy="3695568"/>
          </a:xfrm>
          <a:prstGeom prst="rect">
            <a:avLst/>
          </a:prstGeom>
        </p:spPr>
      </p:pic>
      <p:sp>
        <p:nvSpPr>
          <p:cNvPr id="34" name="TextBox 33"/>
          <p:cNvSpPr txBox="1"/>
          <p:nvPr/>
        </p:nvSpPr>
        <p:spPr>
          <a:xfrm>
            <a:off x="4743450" y="3600450"/>
            <a:ext cx="2495550"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67171"/>
                </a:solidFill>
                <a:effectLst/>
                <a:uLnTx/>
                <a:uFillTx/>
                <a:latin typeface="Century Gothic" panose="020F0302020204030204"/>
                <a:ea typeface="+mn-ea"/>
                <a:cs typeface="+mn-cs"/>
              </a:rPr>
              <a:t>Threat to Habitat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767171"/>
              </a:solidFill>
              <a:effectLst/>
              <a:uLnTx/>
              <a:uFillTx/>
              <a:latin typeface="Century Gothic" panose="020F0302020204030204"/>
              <a:ea typeface="+mn-ea"/>
              <a:cs typeface="+mn-cs"/>
            </a:endParaRPr>
          </a:p>
        </p:txBody>
      </p:sp>
      <p:pic>
        <p:nvPicPr>
          <p:cNvPr id="36" name="Picture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7725" y="4062413"/>
            <a:ext cx="1056598" cy="1195388"/>
          </a:xfrm>
          <a:prstGeom prst="rect">
            <a:avLst/>
          </a:prstGeom>
        </p:spPr>
      </p:pic>
      <p:sp>
        <p:nvSpPr>
          <p:cNvPr id="38" name="TextBox 37"/>
          <p:cNvSpPr txBox="1"/>
          <p:nvPr/>
        </p:nvSpPr>
        <p:spPr>
          <a:xfrm>
            <a:off x="5705476" y="3857625"/>
            <a:ext cx="1066800" cy="160043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767171"/>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67171"/>
                </a:solidFill>
                <a:effectLst/>
                <a:uLnTx/>
                <a:uFillTx/>
                <a:latin typeface="Century Gothic" panose="020F0302020204030204"/>
                <a:ea typeface="+mn-ea"/>
                <a:cs typeface="+mn-cs"/>
              </a:rPr>
              <a:t>High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767171"/>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767171"/>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767171"/>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67171"/>
                </a:solidFill>
                <a:effectLst/>
                <a:uLnTx/>
                <a:uFillTx/>
                <a:latin typeface="Century Gothic" panose="020F0302020204030204"/>
                <a:ea typeface="+mn-ea"/>
                <a:cs typeface="+mn-cs"/>
              </a:rPr>
              <a:t>Low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767171"/>
              </a:solidFill>
              <a:effectLst/>
              <a:uLnTx/>
              <a:uFillTx/>
              <a:latin typeface="Century Gothic" panose="020F0302020204030204"/>
              <a:ea typeface="+mn-ea"/>
              <a:cs typeface="+mn-cs"/>
            </a:endParaRPr>
          </a:p>
        </p:txBody>
      </p:sp>
      <p:pic>
        <p:nvPicPr>
          <p:cNvPr id="39" name="Picture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14875" y="4038600"/>
            <a:ext cx="1047750" cy="1167114"/>
          </a:xfrm>
          <a:prstGeom prst="rect">
            <a:avLst/>
          </a:prstGeom>
        </p:spPr>
      </p:pic>
      <p:sp>
        <p:nvSpPr>
          <p:cNvPr id="40" name="TextBox 39"/>
          <p:cNvSpPr txBox="1"/>
          <p:nvPr/>
        </p:nvSpPr>
        <p:spPr>
          <a:xfrm>
            <a:off x="5648325" y="3962400"/>
            <a:ext cx="1143000" cy="138499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767171"/>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67171"/>
                </a:solidFill>
                <a:effectLst/>
                <a:uLnTx/>
                <a:uFillTx/>
                <a:latin typeface="Century Gothic" panose="020F0302020204030204"/>
                <a:ea typeface="+mn-ea"/>
                <a:cs typeface="+mn-cs"/>
              </a:rPr>
              <a:t>High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767171"/>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767171"/>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67171"/>
                </a:solidFill>
                <a:effectLst/>
                <a:uLnTx/>
                <a:uFillTx/>
                <a:latin typeface="Century Gothic" panose="020F0302020204030204"/>
                <a:ea typeface="+mn-ea"/>
                <a:cs typeface="+mn-cs"/>
              </a:rPr>
              <a:t>Medium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767171"/>
              </a:solidFill>
              <a:effectLst/>
              <a:uLnTx/>
              <a:uFillTx/>
              <a:latin typeface="Century Gothic" panose="020F0302020204030204"/>
              <a:ea typeface="+mn-ea"/>
              <a:cs typeface="+mn-cs"/>
            </a:endParaRPr>
          </a:p>
        </p:txBody>
      </p:sp>
      <p:pic>
        <p:nvPicPr>
          <p:cNvPr id="41" name="Picture 40"/>
          <p:cNvPicPr>
            <a:picLocks noChangeAspect="1"/>
          </p:cNvPicPr>
          <p:nvPr/>
        </p:nvPicPr>
        <p:blipFill rotWithShape="1">
          <a:blip r:embed="rId9" cstate="print">
            <a:extLst>
              <a:ext uri="{28A0092B-C50C-407E-A947-70E740481C1C}">
                <a14:useLocalDpi xmlns:a14="http://schemas.microsoft.com/office/drawing/2010/main" val="0"/>
              </a:ext>
            </a:extLst>
          </a:blip>
          <a:srcRect l="19843" t="27639" r="33686" b="13194"/>
          <a:stretch/>
        </p:blipFill>
        <p:spPr>
          <a:xfrm>
            <a:off x="7524750" y="2543945"/>
            <a:ext cx="3771900" cy="3675880"/>
          </a:xfrm>
          <a:prstGeom prst="rect">
            <a:avLst/>
          </a:prstGeom>
        </p:spPr>
      </p:pic>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67676" y="1607820"/>
            <a:ext cx="172974" cy="152187"/>
          </a:xfrm>
          <a:prstGeom prst="rect">
            <a:avLst/>
          </a:prstGeom>
        </p:spPr>
      </p:pic>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28124" y="1016120"/>
            <a:ext cx="228199" cy="196486"/>
          </a:xfrm>
          <a:prstGeom prst="rect">
            <a:avLst/>
          </a:prstGeom>
        </p:spPr>
      </p:pic>
      <p:cxnSp>
        <p:nvCxnSpPr>
          <p:cNvPr id="11" name="Straight Connector 10"/>
          <p:cNvCxnSpPr/>
          <p:nvPr/>
        </p:nvCxnSpPr>
        <p:spPr>
          <a:xfrm>
            <a:off x="7170034" y="1114363"/>
            <a:ext cx="455409" cy="3147394"/>
          </a:xfrm>
          <a:prstGeom prst="line">
            <a:avLst/>
          </a:prstGeom>
          <a:ln>
            <a:solidFill>
              <a:srgbClr val="6683C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276245" y="1054400"/>
            <a:ext cx="2961769" cy="175411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783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500"/>
                                        <p:tgtEl>
                                          <p:spTgt spid="42"/>
                                        </p:tgtEl>
                                      </p:cBhvr>
                                    </p:animEffect>
                                  </p:childTnLst>
                                </p:cTn>
                              </p:par>
                              <p:par>
                                <p:cTn id="37" presetID="10"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500"/>
                                        <p:tgtEl>
                                          <p:spTgt spid="39"/>
                                        </p:tgtEl>
                                      </p:cBhvr>
                                    </p:animEffect>
                                  </p:childTnLst>
                                </p:cTn>
                              </p:par>
                              <p:par>
                                <p:cTn id="45" presetID="10"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500"/>
                                        <p:tgtEl>
                                          <p:spTgt spid="4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2" grpId="0" animBg="1"/>
      <p:bldP spid="29" grpId="0"/>
      <p:bldP spid="30" grpId="0"/>
      <p:bldP spid="31" grpId="0"/>
      <p:bldP spid="32" grpId="0"/>
      <p:bldP spid="34" grpId="0" animBg="1"/>
      <p:bldP spid="38" grpId="0" animBg="1"/>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16453" y="332467"/>
            <a:ext cx="9413277" cy="479425"/>
          </a:xfrm>
        </p:spPr>
        <p:txBody>
          <a:bodyPr>
            <a:normAutofit fontScale="90000"/>
          </a:bodyPr>
          <a:lstStyle/>
          <a:p>
            <a:r>
              <a:rPr lang="en-US" dirty="0"/>
              <a:t>Results</a:t>
            </a:r>
          </a:p>
        </p:txBody>
      </p:sp>
      <p:sp>
        <p:nvSpPr>
          <p:cNvPr id="6" name="Text Placeholder 5"/>
          <p:cNvSpPr>
            <a:spLocks noGrp="1"/>
          </p:cNvSpPr>
          <p:nvPr>
            <p:ph type="body" sz="half" idx="2"/>
          </p:nvPr>
        </p:nvSpPr>
        <p:spPr>
          <a:xfrm>
            <a:off x="491613" y="1553497"/>
            <a:ext cx="4252509" cy="5258784"/>
          </a:xfrm>
        </p:spPr>
        <p:txBody>
          <a:bodyPr/>
          <a:lstStyle/>
          <a:p>
            <a:pPr marL="347663" indent="-347663" defTabSz="2743200">
              <a:spcBef>
                <a:spcPts val="1800"/>
              </a:spcBef>
              <a:buClr>
                <a:srgbClr val="2E8654"/>
              </a:buClr>
              <a:buFont typeface="Webdings" panose="05030102010509060703" pitchFamily="18" charset="2"/>
              <a:buChar char="4"/>
            </a:pPr>
            <a:endParaRPr lang="en-US" dirty="0">
              <a:solidFill>
                <a:schemeClr val="bg2">
                  <a:lumMod val="50000"/>
                </a:schemeClr>
              </a:solidFill>
            </a:endParaRPr>
          </a:p>
          <a:p>
            <a:pPr defTabSz="2743200">
              <a:spcBef>
                <a:spcPts val="1800"/>
              </a:spcBef>
              <a:buClr>
                <a:srgbClr val="2E8654"/>
              </a:buClr>
            </a:pPr>
            <a:endParaRPr lang="en-US" dirty="0">
              <a:solidFill>
                <a:schemeClr val="bg2">
                  <a:lumMod val="50000"/>
                </a:schemeClr>
              </a:solidFill>
            </a:endParaRPr>
          </a:p>
          <a:p>
            <a:pPr marL="347663" indent="-347663" defTabSz="2743200">
              <a:spcBef>
                <a:spcPts val="1800"/>
              </a:spcBef>
              <a:buClr>
                <a:srgbClr val="2E8654"/>
              </a:buClr>
              <a:buFont typeface="Webdings" panose="05030102010509060703" pitchFamily="18" charset="2"/>
              <a:buChar char="4"/>
            </a:pPr>
            <a:endParaRPr lang="en-US" dirty="0">
              <a:solidFill>
                <a:schemeClr val="bg2">
                  <a:lumMod val="50000"/>
                </a:schemeClr>
              </a:solidFill>
            </a:endParaRPr>
          </a:p>
          <a:p>
            <a:pPr marL="342900" indent="-342900">
              <a:buFont typeface="Arial" panose="020B0604020202020204" pitchFamily="34" charset="0"/>
              <a:buChar char="•"/>
            </a:pPr>
            <a:endParaRPr lang="en-US" dirty="0">
              <a:solidFill>
                <a:schemeClr val="bg2">
                  <a:lumMod val="50000"/>
                </a:schemeClr>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3470" y="801618"/>
            <a:ext cx="7749669" cy="5896780"/>
          </a:xfrm>
          <a:prstGeom prst="rect">
            <a:avLst/>
          </a:prstGeom>
        </p:spPr>
      </p:pic>
      <p:grpSp>
        <p:nvGrpSpPr>
          <p:cNvPr id="9" name="Group 4"/>
          <p:cNvGrpSpPr>
            <a:grpSpLocks noChangeAspect="1"/>
          </p:cNvGrpSpPr>
          <p:nvPr/>
        </p:nvGrpSpPr>
        <p:grpSpPr bwMode="auto">
          <a:xfrm>
            <a:off x="2715295" y="5135297"/>
            <a:ext cx="2028827" cy="1152526"/>
            <a:chOff x="3326" y="3236"/>
            <a:chExt cx="1278" cy="726"/>
          </a:xfrm>
        </p:grpSpPr>
        <p:sp>
          <p:nvSpPr>
            <p:cNvPr id="10" name="AutoShape 3"/>
            <p:cNvSpPr>
              <a:spLocks noChangeAspect="1" noChangeArrowheads="1" noTextEdit="1"/>
            </p:cNvSpPr>
            <p:nvPr/>
          </p:nvSpPr>
          <p:spPr bwMode="auto">
            <a:xfrm>
              <a:off x="3326" y="3236"/>
              <a:ext cx="834" cy="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5"/>
            <p:cNvSpPr>
              <a:spLocks noChangeArrowheads="1"/>
            </p:cNvSpPr>
            <p:nvPr/>
          </p:nvSpPr>
          <p:spPr bwMode="auto">
            <a:xfrm>
              <a:off x="3327" y="3249"/>
              <a:ext cx="241" cy="120"/>
            </a:xfrm>
            <a:prstGeom prst="rect">
              <a:avLst/>
            </a:prstGeom>
            <a:solidFill>
              <a:srgbClr val="004C73"/>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 name="Rectangle 6"/>
            <p:cNvSpPr>
              <a:spLocks noChangeArrowheads="1"/>
            </p:cNvSpPr>
            <p:nvPr/>
          </p:nvSpPr>
          <p:spPr bwMode="auto">
            <a:xfrm>
              <a:off x="3327" y="3249"/>
              <a:ext cx="241" cy="120"/>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7"/>
            <p:cNvSpPr>
              <a:spLocks noChangeArrowheads="1"/>
            </p:cNvSpPr>
            <p:nvPr/>
          </p:nvSpPr>
          <p:spPr bwMode="auto">
            <a:xfrm>
              <a:off x="3611" y="3246"/>
              <a:ext cx="276"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Garamond" panose="02020404030301010803" pitchFamily="18" charset="0"/>
                </a:rPr>
                <a:t>Low</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 name="Rectangle 8"/>
            <p:cNvSpPr>
              <a:spLocks noChangeArrowheads="1"/>
            </p:cNvSpPr>
            <p:nvPr/>
          </p:nvSpPr>
          <p:spPr bwMode="auto">
            <a:xfrm>
              <a:off x="3327" y="3436"/>
              <a:ext cx="241" cy="120"/>
            </a:xfrm>
            <a:prstGeom prst="rect">
              <a:avLst/>
            </a:prstGeom>
            <a:solidFill>
              <a:srgbClr val="FF0088"/>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 name="Rectangle 9"/>
            <p:cNvSpPr>
              <a:spLocks noChangeArrowheads="1"/>
            </p:cNvSpPr>
            <p:nvPr/>
          </p:nvSpPr>
          <p:spPr bwMode="auto">
            <a:xfrm>
              <a:off x="3327" y="3436"/>
              <a:ext cx="241" cy="120"/>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Rectangle 10"/>
            <p:cNvSpPr>
              <a:spLocks noChangeArrowheads="1"/>
            </p:cNvSpPr>
            <p:nvPr/>
          </p:nvSpPr>
          <p:spPr bwMode="auto">
            <a:xfrm>
              <a:off x="3611" y="3433"/>
              <a:ext cx="466"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Garamond" panose="02020404030301010803" pitchFamily="18" charset="0"/>
                </a:rPr>
                <a:t>Medium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 name="Rectangle 11"/>
            <p:cNvSpPr>
              <a:spLocks noChangeArrowheads="1"/>
            </p:cNvSpPr>
            <p:nvPr/>
          </p:nvSpPr>
          <p:spPr bwMode="auto">
            <a:xfrm>
              <a:off x="3327" y="3623"/>
              <a:ext cx="241" cy="120"/>
            </a:xfrm>
            <a:prstGeom prst="rect">
              <a:avLst/>
            </a:prstGeom>
            <a:solidFill>
              <a:srgbClr val="FFFF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 name="Rectangle 12"/>
            <p:cNvSpPr>
              <a:spLocks noChangeArrowheads="1"/>
            </p:cNvSpPr>
            <p:nvPr/>
          </p:nvSpPr>
          <p:spPr bwMode="auto">
            <a:xfrm>
              <a:off x="3327" y="3623"/>
              <a:ext cx="241" cy="120"/>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Rectangle 13"/>
            <p:cNvSpPr>
              <a:spLocks noChangeArrowheads="1"/>
            </p:cNvSpPr>
            <p:nvPr/>
          </p:nvSpPr>
          <p:spPr bwMode="auto">
            <a:xfrm>
              <a:off x="3611" y="3620"/>
              <a:ext cx="300"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Garamond" panose="02020404030301010803" pitchFamily="18" charset="0"/>
                </a:rPr>
                <a:t>High</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 name="Rectangle 14"/>
            <p:cNvSpPr>
              <a:spLocks noChangeArrowheads="1"/>
            </p:cNvSpPr>
            <p:nvPr/>
          </p:nvSpPr>
          <p:spPr bwMode="auto">
            <a:xfrm>
              <a:off x="3327" y="3810"/>
              <a:ext cx="241" cy="120"/>
            </a:xfrm>
            <a:prstGeom prst="rect">
              <a:avLst/>
            </a:prstGeom>
            <a:solidFill>
              <a:srgbClr val="FFFFF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 name="Rectangle 15"/>
            <p:cNvSpPr>
              <a:spLocks noChangeArrowheads="1"/>
            </p:cNvSpPr>
            <p:nvPr/>
          </p:nvSpPr>
          <p:spPr bwMode="auto">
            <a:xfrm>
              <a:off x="3327" y="3810"/>
              <a:ext cx="241" cy="120"/>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Rectangle 16"/>
            <p:cNvSpPr>
              <a:spLocks noChangeArrowheads="1"/>
            </p:cNvSpPr>
            <p:nvPr/>
          </p:nvSpPr>
          <p:spPr bwMode="auto">
            <a:xfrm>
              <a:off x="3611" y="3807"/>
              <a:ext cx="99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Garamond" panose="02020404030301010803" pitchFamily="18" charset="0"/>
                </a:rPr>
                <a:t>Already Developed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24" name="Group 4"/>
          <p:cNvGrpSpPr>
            <a:grpSpLocks noChangeAspect="1"/>
          </p:cNvGrpSpPr>
          <p:nvPr/>
        </p:nvGrpSpPr>
        <p:grpSpPr bwMode="auto">
          <a:xfrm>
            <a:off x="9151938" y="5497513"/>
            <a:ext cx="962024" cy="727075"/>
            <a:chOff x="5765" y="3463"/>
            <a:chExt cx="606" cy="458"/>
          </a:xfrm>
        </p:grpSpPr>
        <p:sp>
          <p:nvSpPr>
            <p:cNvPr id="25" name="AutoShape 3"/>
            <p:cNvSpPr>
              <a:spLocks noChangeAspect="1" noChangeArrowheads="1" noTextEdit="1"/>
            </p:cNvSpPr>
            <p:nvPr/>
          </p:nvSpPr>
          <p:spPr bwMode="auto">
            <a:xfrm>
              <a:off x="5765" y="3629"/>
              <a:ext cx="305"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5"/>
            <p:cNvSpPr>
              <a:spLocks noChangeArrowheads="1"/>
            </p:cNvSpPr>
            <p:nvPr/>
          </p:nvSpPr>
          <p:spPr bwMode="auto">
            <a:xfrm>
              <a:off x="5897" y="3463"/>
              <a:ext cx="474" cy="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900" b="0" i="0" u="none" strike="noStrike" cap="none" normalizeH="0" baseline="0" dirty="0">
                  <a:ln>
                    <a:noFill/>
                  </a:ln>
                  <a:solidFill>
                    <a:srgbClr val="000000"/>
                  </a:solidFill>
                  <a:effectLst/>
                  <a:latin typeface="ESRI North" panose="02000508000000020003" pitchFamily="2" charset="0"/>
                </a:rPr>
                <a:t>I</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65658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Results</a:t>
            </a:r>
          </a:p>
        </p:txBody>
      </p:sp>
      <p:sp>
        <p:nvSpPr>
          <p:cNvPr id="6" name="Text Placeholder 5"/>
          <p:cNvSpPr>
            <a:spLocks noGrp="1"/>
          </p:cNvSpPr>
          <p:nvPr>
            <p:ph type="body" sz="half" idx="2"/>
          </p:nvPr>
        </p:nvSpPr>
        <p:spPr>
          <a:xfrm>
            <a:off x="157316" y="816078"/>
            <a:ext cx="4522839" cy="5319252"/>
          </a:xfrm>
        </p:spPr>
        <p:txBody>
          <a:bodyPr>
            <a:normAutofit lnSpcReduction="10000"/>
          </a:bodyPr>
          <a:lstStyle/>
          <a:p>
            <a:pPr defTabSz="2743200">
              <a:spcBef>
                <a:spcPts val="1800"/>
              </a:spcBef>
              <a:buClr>
                <a:srgbClr val="2E8654"/>
              </a:buClr>
            </a:pPr>
            <a:endParaRPr lang="en-US" dirty="0">
              <a:solidFill>
                <a:schemeClr val="bg2">
                  <a:lumMod val="50000"/>
                </a:schemeClr>
              </a:solidFill>
            </a:endParaRPr>
          </a:p>
          <a:p>
            <a:pPr marL="347663" indent="-347663" defTabSz="2743200">
              <a:spcBef>
                <a:spcPts val="1800"/>
              </a:spcBef>
              <a:buClr>
                <a:srgbClr val="2E8654"/>
              </a:buClr>
              <a:buFont typeface="Webdings" panose="05030102010509060703" pitchFamily="18" charset="2"/>
              <a:buChar char="4"/>
            </a:pPr>
            <a:r>
              <a:rPr lang="en-US" sz="2400" dirty="0">
                <a:solidFill>
                  <a:schemeClr val="bg2">
                    <a:lumMod val="50000"/>
                  </a:schemeClr>
                </a:solidFill>
              </a:rPr>
              <a:t>Assuming a </a:t>
            </a:r>
            <a:r>
              <a:rPr lang="en-US" sz="2400" b="1" dirty="0">
                <a:solidFill>
                  <a:srgbClr val="2E8652"/>
                </a:solidFill>
              </a:rPr>
              <a:t>1% growth rate </a:t>
            </a:r>
            <a:r>
              <a:rPr lang="en-US" sz="2400" dirty="0">
                <a:solidFill>
                  <a:schemeClr val="bg2">
                    <a:lumMod val="50000"/>
                  </a:schemeClr>
                </a:solidFill>
              </a:rPr>
              <a:t>of the area, all of our high suitability land in Madison and Limestone counties will be urbanized by </a:t>
            </a:r>
            <a:r>
              <a:rPr lang="en-US" sz="2400" b="1" dirty="0">
                <a:solidFill>
                  <a:srgbClr val="2E8652"/>
                </a:solidFill>
              </a:rPr>
              <a:t>2100</a:t>
            </a:r>
            <a:r>
              <a:rPr lang="en-US" sz="2400" dirty="0">
                <a:solidFill>
                  <a:srgbClr val="767171"/>
                </a:solidFill>
              </a:rPr>
              <a:t>.</a:t>
            </a:r>
          </a:p>
          <a:p>
            <a:pPr marL="347663" indent="-347663" defTabSz="2743200">
              <a:spcBef>
                <a:spcPts val="1800"/>
              </a:spcBef>
              <a:buClr>
                <a:srgbClr val="2E8654"/>
              </a:buClr>
              <a:buFont typeface="Webdings" panose="05030102010509060703" pitchFamily="18" charset="2"/>
              <a:buChar char="4"/>
            </a:pPr>
            <a:r>
              <a:rPr lang="en-US" sz="2400" dirty="0">
                <a:solidFill>
                  <a:schemeClr val="bg2">
                    <a:lumMod val="50000"/>
                  </a:schemeClr>
                </a:solidFill>
              </a:rPr>
              <a:t>By </a:t>
            </a:r>
            <a:r>
              <a:rPr lang="en-US" sz="2400" b="1" dirty="0">
                <a:solidFill>
                  <a:srgbClr val="2E8652"/>
                </a:solidFill>
              </a:rPr>
              <a:t>2045</a:t>
            </a:r>
            <a:r>
              <a:rPr lang="en-US" sz="2400" dirty="0">
                <a:solidFill>
                  <a:schemeClr val="bg2">
                    <a:lumMod val="50000"/>
                  </a:schemeClr>
                </a:solidFill>
              </a:rPr>
              <a:t>, 25% of the high suitability lands will be urbanized accounting for </a:t>
            </a:r>
            <a:r>
              <a:rPr lang="en-US" sz="2400" b="1" dirty="0">
                <a:solidFill>
                  <a:srgbClr val="2E8652"/>
                </a:solidFill>
              </a:rPr>
              <a:t>25% of the total area</a:t>
            </a:r>
            <a:r>
              <a:rPr lang="en-US" sz="2400" dirty="0">
                <a:solidFill>
                  <a:schemeClr val="bg2">
                    <a:lumMod val="50000"/>
                  </a:schemeClr>
                </a:solidFill>
              </a:rPr>
              <a:t> of Madison and Limestone Counties. </a:t>
            </a:r>
            <a:endParaRPr lang="en-US" sz="2400" b="1" dirty="0">
              <a:solidFill>
                <a:srgbClr val="2E8652"/>
              </a:solidFill>
            </a:endParaRPr>
          </a:p>
          <a:p>
            <a:pPr marL="347663" indent="-347663" defTabSz="2743200">
              <a:spcBef>
                <a:spcPts val="1800"/>
              </a:spcBef>
              <a:buClr>
                <a:srgbClr val="2E8654"/>
              </a:buClr>
              <a:buFont typeface="Webdings" panose="05030102010509060703" pitchFamily="18" charset="2"/>
              <a:buChar char="4"/>
            </a:pPr>
            <a:r>
              <a:rPr lang="en-US" sz="2400" dirty="0">
                <a:solidFill>
                  <a:schemeClr val="bg2">
                    <a:lumMod val="50000"/>
                  </a:schemeClr>
                </a:solidFill>
              </a:rPr>
              <a:t>American Black Duck: ~1,700 km</a:t>
            </a:r>
            <a:r>
              <a:rPr lang="en-US" sz="2400" baseline="30000" dirty="0">
                <a:solidFill>
                  <a:srgbClr val="767171"/>
                </a:solidFill>
              </a:rPr>
              <a:t>2</a:t>
            </a:r>
            <a:r>
              <a:rPr lang="en-US" sz="2400" dirty="0">
                <a:solidFill>
                  <a:schemeClr val="bg2">
                    <a:lumMod val="50000"/>
                  </a:schemeClr>
                </a:solidFill>
              </a:rPr>
              <a:t> of habitat in</a:t>
            </a:r>
            <a:r>
              <a:rPr lang="en-US" sz="2400" b="1" dirty="0">
                <a:solidFill>
                  <a:schemeClr val="bg2">
                    <a:lumMod val="50000"/>
                  </a:schemeClr>
                </a:solidFill>
              </a:rPr>
              <a:t> </a:t>
            </a:r>
            <a:r>
              <a:rPr lang="en-US" sz="2400" b="1" dirty="0">
                <a:solidFill>
                  <a:srgbClr val="2E8652"/>
                </a:solidFill>
              </a:rPr>
              <a:t>high risk areas</a:t>
            </a:r>
          </a:p>
          <a:p>
            <a:pPr marL="347663" indent="-347663" defTabSz="2743200">
              <a:spcBef>
                <a:spcPts val="1800"/>
              </a:spcBef>
              <a:buClr>
                <a:srgbClr val="2E8654"/>
              </a:buClr>
              <a:buFont typeface="Webdings" panose="05030102010509060703" pitchFamily="18" charset="2"/>
              <a:buChar char="4"/>
            </a:pPr>
            <a:endParaRPr lang="en-US" dirty="0">
              <a:solidFill>
                <a:schemeClr val="bg2">
                  <a:lumMod val="50000"/>
                </a:schemeClr>
              </a:solidFill>
            </a:endParaRPr>
          </a:p>
          <a:p>
            <a:pPr marL="347663" indent="-347663" defTabSz="2743200">
              <a:spcBef>
                <a:spcPts val="1800"/>
              </a:spcBef>
              <a:buClr>
                <a:srgbClr val="2E8654"/>
              </a:buClr>
              <a:buFont typeface="Webdings" panose="05030102010509060703" pitchFamily="18" charset="2"/>
              <a:buChar char="4"/>
            </a:pPr>
            <a:endParaRPr lang="en-US" dirty="0">
              <a:solidFill>
                <a:schemeClr val="bg2">
                  <a:lumMod val="50000"/>
                </a:schemeClr>
              </a:solidFill>
            </a:endParaRPr>
          </a:p>
        </p:txBody>
      </p:sp>
      <p:graphicFrame>
        <p:nvGraphicFramePr>
          <p:cNvPr id="8" name="Chart 7"/>
          <p:cNvGraphicFramePr>
            <a:graphicFrameLocks/>
          </p:cNvGraphicFramePr>
          <p:nvPr>
            <p:extLst>
              <p:ext uri="{D42A27DB-BD31-4B8C-83A1-F6EECF244321}">
                <p14:modId xmlns:p14="http://schemas.microsoft.com/office/powerpoint/2010/main" val="2366062841"/>
              </p:ext>
            </p:extLst>
          </p:nvPr>
        </p:nvGraphicFramePr>
        <p:xfrm>
          <a:off x="5706763" y="365124"/>
          <a:ext cx="5232986" cy="29829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3483642760"/>
              </p:ext>
            </p:extLst>
          </p:nvPr>
        </p:nvGraphicFramePr>
        <p:xfrm>
          <a:off x="5320837" y="3348036"/>
          <a:ext cx="6153150" cy="31623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81392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Conclusions</a:t>
            </a:r>
          </a:p>
        </p:txBody>
      </p:sp>
      <p:sp>
        <p:nvSpPr>
          <p:cNvPr id="6" name="Text Placeholder 5"/>
          <p:cNvSpPr>
            <a:spLocks noGrp="1"/>
          </p:cNvSpPr>
          <p:nvPr>
            <p:ph type="body" sz="half" idx="2"/>
          </p:nvPr>
        </p:nvSpPr>
        <p:spPr>
          <a:xfrm>
            <a:off x="471949" y="931498"/>
            <a:ext cx="4272174" cy="5880783"/>
          </a:xfrm>
        </p:spPr>
        <p:txBody>
          <a:bodyPr>
            <a:normAutofit lnSpcReduction="10000"/>
          </a:bodyPr>
          <a:lstStyle/>
          <a:p>
            <a:pPr marL="347663" indent="-347663" defTabSz="2743200">
              <a:spcBef>
                <a:spcPts val="1800"/>
              </a:spcBef>
              <a:buClr>
                <a:srgbClr val="2E8654"/>
              </a:buClr>
              <a:buFont typeface="Webdings" panose="05030102010509060703" pitchFamily="18" charset="2"/>
              <a:buChar char="4"/>
            </a:pPr>
            <a:endParaRPr lang="en-US" dirty="0">
              <a:solidFill>
                <a:schemeClr val="bg2">
                  <a:lumMod val="50000"/>
                </a:schemeClr>
              </a:solidFill>
            </a:endParaRPr>
          </a:p>
          <a:p>
            <a:pPr marL="347663" indent="-347663" defTabSz="2743200">
              <a:spcBef>
                <a:spcPts val="1800"/>
              </a:spcBef>
              <a:buClr>
                <a:srgbClr val="2E8654"/>
              </a:buClr>
              <a:buFont typeface="Webdings" panose="05030102010509060703" pitchFamily="18" charset="2"/>
              <a:buChar char="4"/>
            </a:pPr>
            <a:r>
              <a:rPr lang="en-US" sz="2400" dirty="0">
                <a:solidFill>
                  <a:schemeClr val="bg2">
                    <a:lumMod val="50000"/>
                  </a:schemeClr>
                </a:solidFill>
              </a:rPr>
              <a:t>All species studied are expected to be </a:t>
            </a:r>
            <a:r>
              <a:rPr lang="en-US" sz="2400" b="1" dirty="0">
                <a:solidFill>
                  <a:srgbClr val="2E8652"/>
                </a:solidFill>
              </a:rPr>
              <a:t>negatively impacted</a:t>
            </a:r>
            <a:r>
              <a:rPr lang="en-US" sz="2400" dirty="0">
                <a:solidFill>
                  <a:schemeClr val="bg2">
                    <a:lumMod val="50000"/>
                  </a:schemeClr>
                </a:solidFill>
              </a:rPr>
              <a:t> from increased urban development.</a:t>
            </a:r>
          </a:p>
          <a:p>
            <a:pPr marL="347663" indent="-347663" defTabSz="2743200">
              <a:spcBef>
                <a:spcPts val="1800"/>
              </a:spcBef>
              <a:buClr>
                <a:srgbClr val="2E8654"/>
              </a:buClr>
              <a:buFont typeface="Webdings" panose="05030102010509060703" pitchFamily="18" charset="2"/>
              <a:buChar char="4"/>
            </a:pPr>
            <a:r>
              <a:rPr lang="en-US" sz="2400" dirty="0">
                <a:solidFill>
                  <a:schemeClr val="bg2">
                    <a:lumMod val="50000"/>
                  </a:schemeClr>
                </a:solidFill>
              </a:rPr>
              <a:t>Conservation efforts are</a:t>
            </a:r>
            <a:r>
              <a:rPr lang="en-US" sz="2400" dirty="0">
                <a:solidFill>
                  <a:srgbClr val="FF0000"/>
                </a:solidFill>
              </a:rPr>
              <a:t> </a:t>
            </a:r>
            <a:r>
              <a:rPr lang="en-US" sz="2400" b="1" dirty="0">
                <a:solidFill>
                  <a:srgbClr val="2E8652"/>
                </a:solidFill>
              </a:rPr>
              <a:t>necessary</a:t>
            </a:r>
            <a:r>
              <a:rPr lang="en-US" sz="2400" dirty="0">
                <a:solidFill>
                  <a:schemeClr val="bg2">
                    <a:lumMod val="50000"/>
                  </a:schemeClr>
                </a:solidFill>
              </a:rPr>
              <a:t> in high risk areas to ensure the protection of these species. </a:t>
            </a:r>
          </a:p>
          <a:p>
            <a:pPr marL="347663" indent="-347663" defTabSz="2743200">
              <a:spcBef>
                <a:spcPts val="1800"/>
              </a:spcBef>
              <a:buClr>
                <a:srgbClr val="2E8654"/>
              </a:buClr>
              <a:buFont typeface="Webdings" panose="05030102010509060703" pitchFamily="18" charset="2"/>
              <a:buChar char="4"/>
            </a:pPr>
            <a:r>
              <a:rPr lang="en-US" sz="2400" dirty="0">
                <a:solidFill>
                  <a:schemeClr val="bg2">
                    <a:lumMod val="50000"/>
                  </a:schemeClr>
                </a:solidFill>
              </a:rPr>
              <a:t>The Land Trust of Alabama can use the tool to study potential </a:t>
            </a:r>
            <a:r>
              <a:rPr lang="en-US" sz="2400" b="1" dirty="0">
                <a:solidFill>
                  <a:srgbClr val="2E8652"/>
                </a:solidFill>
              </a:rPr>
              <a:t>impact</a:t>
            </a:r>
            <a:r>
              <a:rPr lang="en-US" sz="2400" dirty="0">
                <a:solidFill>
                  <a:schemeClr val="bg2">
                    <a:lumMod val="50000"/>
                  </a:schemeClr>
                </a:solidFill>
              </a:rPr>
              <a:t> on </a:t>
            </a:r>
            <a:r>
              <a:rPr lang="en-US" sz="2400" b="1" dirty="0">
                <a:solidFill>
                  <a:srgbClr val="2E8652"/>
                </a:solidFill>
              </a:rPr>
              <a:t>any species</a:t>
            </a:r>
            <a:r>
              <a:rPr lang="en-US" sz="2400" dirty="0">
                <a:solidFill>
                  <a:schemeClr val="bg2">
                    <a:lumMod val="50000"/>
                  </a:schemeClr>
                </a:solidFill>
              </a:rPr>
              <a:t> with point location data.</a:t>
            </a:r>
          </a:p>
          <a:p>
            <a:pPr marL="347663" indent="-347663" defTabSz="2743200">
              <a:spcBef>
                <a:spcPts val="1800"/>
              </a:spcBef>
              <a:buClr>
                <a:srgbClr val="2E8654"/>
              </a:buClr>
              <a:buFont typeface="Webdings" panose="05030102010509060703" pitchFamily="18" charset="2"/>
              <a:buChar char="4"/>
            </a:pPr>
            <a:endParaRPr lang="en-US" sz="2400" dirty="0">
              <a:solidFill>
                <a:schemeClr val="bg2">
                  <a:lumMod val="50000"/>
                </a:schemeClr>
              </a:solidFill>
            </a:endParaRPr>
          </a:p>
          <a:p>
            <a:pPr marL="347663" indent="-347663" defTabSz="2743200">
              <a:spcBef>
                <a:spcPts val="1800"/>
              </a:spcBef>
              <a:buClr>
                <a:srgbClr val="2E8654"/>
              </a:buClr>
              <a:buFont typeface="Webdings" panose="05030102010509060703" pitchFamily="18" charset="2"/>
              <a:buChar char="4"/>
            </a:pPr>
            <a:endParaRPr lang="en-US" dirty="0">
              <a:solidFill>
                <a:schemeClr val="bg2">
                  <a:lumMod val="50000"/>
                </a:schemeClr>
              </a:solidFill>
            </a:endParaRPr>
          </a:p>
          <a:p>
            <a:pPr marL="347663" indent="-347663" defTabSz="2743200">
              <a:spcBef>
                <a:spcPts val="1800"/>
              </a:spcBef>
              <a:buClr>
                <a:srgbClr val="2E8654"/>
              </a:buClr>
              <a:buFont typeface="Webdings" panose="05030102010509060703" pitchFamily="18" charset="2"/>
              <a:buChar char="4"/>
            </a:pPr>
            <a:endParaRPr lang="en-US" dirty="0">
              <a:solidFill>
                <a:schemeClr val="bg2">
                  <a:lumMod val="50000"/>
                </a:schemeClr>
              </a:solidFill>
            </a:endParaRPr>
          </a:p>
          <a:p>
            <a:pPr marL="347663" indent="-347663" defTabSz="2743200">
              <a:spcBef>
                <a:spcPts val="1800"/>
              </a:spcBef>
              <a:buClr>
                <a:srgbClr val="2E8654"/>
              </a:buClr>
              <a:buFont typeface="Webdings" panose="05030102010509060703" pitchFamily="18" charset="2"/>
              <a:buChar char="4"/>
            </a:pPr>
            <a:endParaRPr lang="en-US" dirty="0">
              <a:solidFill>
                <a:schemeClr val="bg2">
                  <a:lumMod val="50000"/>
                </a:schemeClr>
              </a:solidFill>
            </a:endParaRPr>
          </a:p>
        </p:txBody>
      </p:sp>
      <p:pic>
        <p:nvPicPr>
          <p:cNvPr id="2" name="Picture 1"/>
          <p:cNvPicPr>
            <a:picLocks noChangeAspect="1"/>
          </p:cNvPicPr>
          <p:nvPr/>
        </p:nvPicPr>
        <p:blipFill rotWithShape="1">
          <a:blip r:embed="rId3"/>
          <a:srcRect l="13816" t="6096" r="18534" b="866"/>
          <a:stretch/>
        </p:blipFill>
        <p:spPr>
          <a:xfrm>
            <a:off x="6004884" y="1103160"/>
            <a:ext cx="2377440" cy="2377440"/>
          </a:xfrm>
          <a:prstGeom prst="ellipse">
            <a:avLst/>
          </a:prstGeom>
          <a:ln>
            <a:solidFill>
              <a:schemeClr val="tx1"/>
            </a:solidFill>
          </a:ln>
        </p:spPr>
      </p:pic>
      <p:pic>
        <p:nvPicPr>
          <p:cNvPr id="4" name="Picture 3"/>
          <p:cNvPicPr>
            <a:picLocks noChangeAspect="1"/>
          </p:cNvPicPr>
          <p:nvPr/>
        </p:nvPicPr>
        <p:blipFill rotWithShape="1">
          <a:blip r:embed="rId4"/>
          <a:srcRect l="13644" r="13644"/>
          <a:stretch/>
        </p:blipFill>
        <p:spPr>
          <a:xfrm>
            <a:off x="8382324" y="3474619"/>
            <a:ext cx="2377440" cy="2377440"/>
          </a:xfrm>
          <a:prstGeom prst="ellipse">
            <a:avLst/>
          </a:prstGeom>
          <a:ln>
            <a:solidFill>
              <a:schemeClr val="tx1"/>
            </a:solidFill>
          </a:ln>
        </p:spPr>
      </p:pic>
      <p:pic>
        <p:nvPicPr>
          <p:cNvPr id="3" name="Picture 2"/>
          <p:cNvPicPr>
            <a:picLocks noChangeAspect="1"/>
          </p:cNvPicPr>
          <p:nvPr/>
        </p:nvPicPr>
        <p:blipFill rotWithShape="1">
          <a:blip r:embed="rId5"/>
          <a:srcRect l="-5805" t="-22046" r="7340" b="-8902"/>
          <a:stretch/>
        </p:blipFill>
        <p:spPr>
          <a:xfrm>
            <a:off x="6004884" y="3474619"/>
            <a:ext cx="2377440" cy="2377440"/>
          </a:xfrm>
          <a:prstGeom prst="ellipse">
            <a:avLst/>
          </a:prstGeom>
          <a:ln>
            <a:solidFill>
              <a:schemeClr val="tx1"/>
            </a:solidFill>
          </a:ln>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973" r="1973"/>
          <a:stretch/>
        </p:blipFill>
        <p:spPr>
          <a:xfrm>
            <a:off x="8382324" y="1097179"/>
            <a:ext cx="2377440" cy="2377440"/>
          </a:xfrm>
          <a:prstGeom prst="ellipse">
            <a:avLst/>
          </a:prstGeom>
          <a:ln>
            <a:solidFill>
              <a:schemeClr val="tx1"/>
            </a:solidFill>
          </a:ln>
        </p:spPr>
      </p:pic>
      <p:sp>
        <p:nvSpPr>
          <p:cNvPr id="9" name="TextBox 8"/>
          <p:cNvSpPr txBox="1"/>
          <p:nvPr/>
        </p:nvSpPr>
        <p:spPr>
          <a:xfrm>
            <a:off x="6004884" y="6566060"/>
            <a:ext cx="6301977" cy="246221"/>
          </a:xfrm>
          <a:prstGeom prst="rect">
            <a:avLst/>
          </a:prstGeom>
          <a:noFill/>
        </p:spPr>
        <p:txBody>
          <a:bodyPr wrap="square" rtlCol="0">
            <a:spAutoFit/>
          </a:bodyPr>
          <a:lstStyle/>
          <a:p>
            <a:r>
              <a:rPr lang="en-US" sz="1000" dirty="0"/>
              <a:t>Image Credits: Tom </a:t>
            </a:r>
            <a:r>
              <a:rPr lang="en-US" sz="1000" dirty="0" err="1"/>
              <a:t>Gotzy</a:t>
            </a:r>
            <a:r>
              <a:rPr lang="en-US" sz="1000" dirty="0"/>
              <a:t>, Brian </a:t>
            </a:r>
            <a:r>
              <a:rPr lang="en-US" sz="1000" dirty="0" err="1"/>
              <a:t>Gratwicke</a:t>
            </a:r>
            <a:r>
              <a:rPr lang="en-US" sz="1000" dirty="0"/>
              <a:t>, National Park Service, and U.S. Fish and Wildlife Service  </a:t>
            </a:r>
          </a:p>
        </p:txBody>
      </p:sp>
    </p:spTree>
    <p:extLst>
      <p:ext uri="{BB962C8B-B14F-4D97-AF65-F5344CB8AC3E}">
        <p14:creationId xmlns:p14="http://schemas.microsoft.com/office/powerpoint/2010/main" val="2211097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Limitations and Uncertainties</a:t>
            </a:r>
          </a:p>
        </p:txBody>
      </p:sp>
      <p:pic>
        <p:nvPicPr>
          <p:cNvPr id="2" name="Picture Placeholder 1"/>
          <p:cNvPicPr>
            <a:picLocks noGrp="1" noChangeAspect="1"/>
          </p:cNvPicPr>
          <p:nvPr>
            <p:ph type="pic" idx="10"/>
          </p:nvPr>
        </p:nvPicPr>
        <p:blipFill rotWithShape="1">
          <a:blip r:embed="rId3" cstate="print">
            <a:extLst>
              <a:ext uri="{28A0092B-C50C-407E-A947-70E740481C1C}">
                <a14:useLocalDpi xmlns:a14="http://schemas.microsoft.com/office/drawing/2010/main" val="0"/>
              </a:ext>
            </a:extLst>
          </a:blip>
          <a:srcRect l="10959" t="7551" r="10266" b="26787"/>
          <a:stretch/>
        </p:blipFill>
        <p:spPr>
          <a:xfrm>
            <a:off x="5596569" y="1123720"/>
            <a:ext cx="5486400" cy="5387249"/>
          </a:xfrm>
          <a:ln>
            <a:solidFill>
              <a:schemeClr val="tx1"/>
            </a:solidFill>
          </a:ln>
        </p:spPr>
      </p:pic>
      <p:sp>
        <p:nvSpPr>
          <p:cNvPr id="6" name="Text Placeholder 5"/>
          <p:cNvSpPr>
            <a:spLocks noGrp="1"/>
          </p:cNvSpPr>
          <p:nvPr>
            <p:ph type="body" sz="half" idx="2"/>
          </p:nvPr>
        </p:nvSpPr>
        <p:spPr>
          <a:xfrm>
            <a:off x="228601" y="931498"/>
            <a:ext cx="4515522" cy="5880783"/>
          </a:xfrm>
        </p:spPr>
        <p:txBody>
          <a:bodyPr>
            <a:normAutofit/>
          </a:bodyPr>
          <a:lstStyle/>
          <a:p>
            <a:pPr marL="342900" indent="-342900">
              <a:spcBef>
                <a:spcPts val="200"/>
              </a:spcBef>
              <a:buClr>
                <a:srgbClr val="2E8652"/>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r>
              <a:rPr lang="en-US" sz="2400" b="1" dirty="0">
                <a:solidFill>
                  <a:srgbClr val="2E8652"/>
                </a:solidFill>
              </a:rPr>
              <a:t>Supervised Classification</a:t>
            </a:r>
          </a:p>
          <a:p>
            <a:pPr marL="342900" indent="-342900">
              <a:spcBef>
                <a:spcPts val="200"/>
              </a:spcBef>
              <a:buClr>
                <a:srgbClr val="2E8652"/>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r>
              <a:rPr lang="en-US" sz="2400" b="1" dirty="0">
                <a:solidFill>
                  <a:srgbClr val="2E8652"/>
                </a:solidFill>
              </a:rPr>
              <a:t>Least cloudy image </a:t>
            </a:r>
          </a:p>
          <a:p>
            <a:pPr marL="800100" lvl="1" indent="-342900">
              <a:spcBef>
                <a:spcPts val="200"/>
              </a:spcBef>
              <a:buClr>
                <a:srgbClr val="2E8652"/>
              </a:buClr>
              <a:buFont typeface="Webdings" panose="05030102010509060703" pitchFamily="18" charset="2"/>
              <a:buChar char="4"/>
            </a:pPr>
            <a:r>
              <a:rPr lang="en-US" sz="2000" dirty="0">
                <a:solidFill>
                  <a:schemeClr val="bg2">
                    <a:lumMod val="50000"/>
                  </a:schemeClr>
                </a:solidFill>
              </a:rPr>
              <a:t>Slight variation in dates imagery was taken</a:t>
            </a:r>
          </a:p>
          <a:p>
            <a:pPr marL="342900" indent="-342900">
              <a:spcBef>
                <a:spcPts val="200"/>
              </a:spcBef>
              <a:buClr>
                <a:srgbClr val="2E8652"/>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r>
              <a:rPr lang="en-US" sz="2400" b="1" dirty="0">
                <a:solidFill>
                  <a:srgbClr val="2E8652"/>
                </a:solidFill>
              </a:rPr>
              <a:t>Fuzzy Logic Modeling</a:t>
            </a:r>
          </a:p>
          <a:p>
            <a:pPr marL="342900" indent="-342900">
              <a:spcBef>
                <a:spcPts val="200"/>
              </a:spcBef>
              <a:buClr>
                <a:srgbClr val="2E8652"/>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r>
              <a:rPr lang="en-US" sz="2400" b="1" dirty="0">
                <a:solidFill>
                  <a:srgbClr val="2E8652"/>
                </a:solidFill>
              </a:rPr>
              <a:t>Species data</a:t>
            </a:r>
          </a:p>
          <a:p>
            <a:pPr marL="800100" lvl="1" indent="-342900">
              <a:spcBef>
                <a:spcPts val="200"/>
              </a:spcBef>
              <a:buClr>
                <a:srgbClr val="2E8652"/>
              </a:buClr>
              <a:buFont typeface="Webdings" panose="05030102010509060703" pitchFamily="18" charset="2"/>
              <a:buChar char="4"/>
            </a:pPr>
            <a:r>
              <a:rPr lang="en-US" sz="2000" dirty="0">
                <a:solidFill>
                  <a:schemeClr val="bg2">
                    <a:lumMod val="50000"/>
                  </a:schemeClr>
                </a:solidFill>
              </a:rPr>
              <a:t>Observation</a:t>
            </a:r>
          </a:p>
          <a:p>
            <a:pPr marL="800100" lvl="1" indent="-342900">
              <a:spcBef>
                <a:spcPts val="200"/>
              </a:spcBef>
              <a:buClr>
                <a:srgbClr val="2E8652"/>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r>
              <a:rPr lang="en-US" sz="2400" b="1" dirty="0">
                <a:solidFill>
                  <a:srgbClr val="2E8652"/>
                </a:solidFill>
              </a:rPr>
              <a:t>Growth Rate</a:t>
            </a:r>
          </a:p>
          <a:p>
            <a:pPr marL="800100" lvl="1" indent="-342900">
              <a:spcBef>
                <a:spcPts val="200"/>
              </a:spcBef>
              <a:buClr>
                <a:srgbClr val="2E8652"/>
              </a:buClr>
              <a:buFont typeface="Webdings" panose="05030102010509060703" pitchFamily="18" charset="2"/>
              <a:buChar char="4"/>
            </a:pPr>
            <a:r>
              <a:rPr lang="en-US" sz="2000" dirty="0">
                <a:solidFill>
                  <a:schemeClr val="bg2">
                    <a:lumMod val="50000"/>
                  </a:schemeClr>
                </a:solidFill>
              </a:rPr>
              <a:t>Increase/Decrease</a:t>
            </a:r>
          </a:p>
          <a:p>
            <a:pPr marL="800100" lvl="1" indent="-342900">
              <a:spcBef>
                <a:spcPts val="200"/>
              </a:spcBef>
              <a:buClr>
                <a:srgbClr val="2E8652"/>
              </a:buClr>
              <a:buFont typeface="Webdings" panose="05030102010509060703" pitchFamily="18" charset="2"/>
              <a:buChar char="4"/>
            </a:pPr>
            <a:r>
              <a:rPr lang="en-US" sz="2000" dirty="0">
                <a:solidFill>
                  <a:schemeClr val="bg2">
                    <a:lumMod val="50000"/>
                  </a:schemeClr>
                </a:solidFill>
              </a:rPr>
              <a:t>Vertical Development</a:t>
            </a:r>
          </a:p>
        </p:txBody>
      </p:sp>
      <p:grpSp>
        <p:nvGrpSpPr>
          <p:cNvPr id="9" name="Group 8"/>
          <p:cNvGrpSpPr>
            <a:grpSpLocks noChangeAspect="1"/>
          </p:cNvGrpSpPr>
          <p:nvPr/>
        </p:nvGrpSpPr>
        <p:grpSpPr bwMode="auto">
          <a:xfrm>
            <a:off x="9009100" y="4970114"/>
            <a:ext cx="666751" cy="1333500"/>
            <a:chOff x="5662" y="3003"/>
            <a:chExt cx="420" cy="1031"/>
          </a:xfrm>
        </p:grpSpPr>
        <p:sp>
          <p:nvSpPr>
            <p:cNvPr id="10" name="AutoShape 7"/>
            <p:cNvSpPr>
              <a:spLocks noChangeAspect="1" noChangeArrowheads="1" noTextEdit="1"/>
            </p:cNvSpPr>
            <p:nvPr/>
          </p:nvSpPr>
          <p:spPr bwMode="auto">
            <a:xfrm>
              <a:off x="5662" y="3003"/>
              <a:ext cx="233"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9"/>
            <p:cNvSpPr>
              <a:spLocks noChangeArrowheads="1"/>
            </p:cNvSpPr>
            <p:nvPr/>
          </p:nvSpPr>
          <p:spPr bwMode="auto">
            <a:xfrm>
              <a:off x="5708" y="3669"/>
              <a:ext cx="37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900" b="0" i="0" u="none" strike="noStrike" cap="none" normalizeH="0" baseline="0" dirty="0">
                  <a:ln>
                    <a:noFill/>
                  </a:ln>
                  <a:solidFill>
                    <a:srgbClr val="FFFFFF"/>
                  </a:solidFill>
                  <a:effectLst/>
                  <a:latin typeface="ESRI North" panose="02000508000000020003" pitchFamily="2" charset="0"/>
                </a:rPr>
                <a:t>I</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280306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Future Work</a:t>
            </a:r>
          </a:p>
        </p:txBody>
      </p:sp>
      <p:pic>
        <p:nvPicPr>
          <p:cNvPr id="2" name="Picture Placeholder 1"/>
          <p:cNvPicPr>
            <a:picLocks noGrp="1" noChangeAspect="1"/>
          </p:cNvPicPr>
          <p:nvPr>
            <p:ph type="pic" idx="10"/>
          </p:nvPr>
        </p:nvPicPr>
        <p:blipFill>
          <a:blip r:embed="rId3"/>
          <a:srcRect t="8052" b="8052"/>
          <a:stretch>
            <a:fillRect/>
          </a:stretch>
        </p:blipFill>
        <p:spPr>
          <a:prstGeom prst="rect">
            <a:avLst/>
          </a:prstGeom>
        </p:spPr>
      </p:pic>
      <p:sp>
        <p:nvSpPr>
          <p:cNvPr id="6" name="Text Placeholder 5"/>
          <p:cNvSpPr>
            <a:spLocks noGrp="1"/>
          </p:cNvSpPr>
          <p:nvPr>
            <p:ph type="body" sz="half" idx="2"/>
          </p:nvPr>
        </p:nvSpPr>
        <p:spPr>
          <a:xfrm>
            <a:off x="246888" y="1197864"/>
            <a:ext cx="5358383" cy="5614417"/>
          </a:xfrm>
        </p:spPr>
        <p:txBody>
          <a:bodyPr>
            <a:normAutofit/>
          </a:bodyPr>
          <a:lstStyle/>
          <a:p>
            <a:pPr marL="342900" indent="-342900">
              <a:spcBef>
                <a:spcPts val="200"/>
              </a:spcBef>
              <a:buClr>
                <a:srgbClr val="2E8652"/>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r>
              <a:rPr lang="en-US" sz="2400" b="1" dirty="0">
                <a:solidFill>
                  <a:srgbClr val="2E8652"/>
                </a:solidFill>
              </a:rPr>
              <a:t>Include</a:t>
            </a:r>
            <a:r>
              <a:rPr lang="en-US" sz="2400" dirty="0">
                <a:solidFill>
                  <a:schemeClr val="bg2">
                    <a:lumMod val="50000"/>
                  </a:schemeClr>
                </a:solidFill>
              </a:rPr>
              <a:t> a hydrological model</a:t>
            </a:r>
          </a:p>
          <a:p>
            <a:pPr marL="342900" indent="-342900">
              <a:spcBef>
                <a:spcPts val="200"/>
              </a:spcBef>
              <a:buClr>
                <a:srgbClr val="2E8652"/>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r>
              <a:rPr lang="en-US" sz="2400" b="1" dirty="0">
                <a:solidFill>
                  <a:srgbClr val="2E8652"/>
                </a:solidFill>
              </a:rPr>
              <a:t>Create</a:t>
            </a:r>
            <a:r>
              <a:rPr lang="en-US" sz="2400" dirty="0">
                <a:solidFill>
                  <a:schemeClr val="bg2">
                    <a:lumMod val="50000"/>
                  </a:schemeClr>
                </a:solidFill>
              </a:rPr>
              <a:t> a more robust land use classification to better map urban areas</a:t>
            </a:r>
          </a:p>
          <a:p>
            <a:pPr marL="342900" indent="-342900">
              <a:spcBef>
                <a:spcPts val="200"/>
              </a:spcBef>
              <a:buClr>
                <a:srgbClr val="2E8652"/>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r>
              <a:rPr lang="en-US" sz="2400" b="1" dirty="0">
                <a:solidFill>
                  <a:srgbClr val="2E8652"/>
                </a:solidFill>
              </a:rPr>
              <a:t>Analyze</a:t>
            </a:r>
            <a:r>
              <a:rPr lang="en-US" sz="2400" dirty="0">
                <a:solidFill>
                  <a:schemeClr val="bg2">
                    <a:lumMod val="50000"/>
                  </a:schemeClr>
                </a:solidFill>
              </a:rPr>
              <a:t> more species in land fragmentation map</a:t>
            </a:r>
          </a:p>
          <a:p>
            <a:pPr marL="342900" indent="-342900">
              <a:spcBef>
                <a:spcPts val="200"/>
              </a:spcBef>
              <a:buClr>
                <a:srgbClr val="2E8652"/>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r>
              <a:rPr lang="en-US" sz="2400" b="1" dirty="0">
                <a:solidFill>
                  <a:srgbClr val="2E8652"/>
                </a:solidFill>
              </a:rPr>
              <a:t>Repeat</a:t>
            </a:r>
            <a:r>
              <a:rPr lang="en-US" sz="2400" dirty="0">
                <a:solidFill>
                  <a:schemeClr val="bg2">
                    <a:lumMod val="50000"/>
                  </a:schemeClr>
                </a:solidFill>
              </a:rPr>
              <a:t> process with Sentinel-2 data</a:t>
            </a:r>
          </a:p>
        </p:txBody>
      </p:sp>
      <p:sp>
        <p:nvSpPr>
          <p:cNvPr id="7" name="Text Placeholder 4"/>
          <p:cNvSpPr txBox="1">
            <a:spLocks/>
          </p:cNvSpPr>
          <p:nvPr/>
        </p:nvSpPr>
        <p:spPr>
          <a:xfrm>
            <a:off x="2763621" y="6537961"/>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Image Credit:</a:t>
            </a:r>
            <a:r>
              <a:rPr lang="en-US" dirty="0">
                <a:solidFill>
                  <a:sysClr val="windowText" lastClr="000000"/>
                </a:solidFill>
              </a:rPr>
              <a:t> 3DMan_EU</a:t>
            </a:r>
            <a:endPar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63308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a:t>Acknowledgements</a:t>
            </a:r>
          </a:p>
        </p:txBody>
      </p:sp>
      <p:sp>
        <p:nvSpPr>
          <p:cNvPr id="6" name="Text Placeholder 5"/>
          <p:cNvSpPr>
            <a:spLocks noGrp="1"/>
          </p:cNvSpPr>
          <p:nvPr>
            <p:ph type="body" sz="half" idx="4294967295"/>
          </p:nvPr>
        </p:nvSpPr>
        <p:spPr>
          <a:xfrm>
            <a:off x="493776" y="1052052"/>
            <a:ext cx="10820769" cy="5382202"/>
          </a:xfrm>
          <a:prstGeom prst="rect">
            <a:avLst/>
          </a:prstGeom>
        </p:spPr>
        <p:txBody>
          <a:bodyPr>
            <a:normAutofit fontScale="40000" lnSpcReduction="20000"/>
          </a:bodyPr>
          <a:lstStyle/>
          <a:p>
            <a:pPr marL="347663" lvl="0" indent="-347663" defTabSz="2743200">
              <a:lnSpc>
                <a:spcPct val="110000"/>
              </a:lnSpc>
              <a:spcBef>
                <a:spcPts val="1800"/>
              </a:spcBef>
              <a:buClr>
                <a:srgbClr val="2E8654"/>
              </a:buClr>
              <a:buFont typeface="Webdings" panose="05030102010509060703" pitchFamily="18" charset="2"/>
              <a:buChar char="4"/>
            </a:pPr>
            <a:r>
              <a:rPr lang="en-US" sz="3400" dirty="0">
                <a:solidFill>
                  <a:schemeClr val="bg2">
                    <a:lumMod val="50000"/>
                  </a:schemeClr>
                </a:solidFill>
              </a:rPr>
              <a:t>Marie </a:t>
            </a:r>
            <a:r>
              <a:rPr lang="en-US" sz="3400" dirty="0" err="1">
                <a:solidFill>
                  <a:schemeClr val="bg2">
                    <a:lumMod val="50000"/>
                  </a:schemeClr>
                </a:solidFill>
              </a:rPr>
              <a:t>Bostick</a:t>
            </a:r>
            <a:r>
              <a:rPr lang="en-US" sz="3400" dirty="0">
                <a:solidFill>
                  <a:schemeClr val="bg2">
                    <a:lumMod val="50000"/>
                  </a:schemeClr>
                </a:solidFill>
              </a:rPr>
              <a:t> (Executive Director, Land Trust of North Alabama)</a:t>
            </a:r>
          </a:p>
          <a:p>
            <a:pPr marL="347663" lvl="0" indent="-347663" defTabSz="2743200">
              <a:lnSpc>
                <a:spcPct val="110000"/>
              </a:lnSpc>
              <a:spcBef>
                <a:spcPts val="1800"/>
              </a:spcBef>
              <a:buClr>
                <a:srgbClr val="2E8654"/>
              </a:buClr>
              <a:buFont typeface="Webdings" panose="05030102010509060703" pitchFamily="18" charset="2"/>
              <a:buChar char="4"/>
            </a:pPr>
            <a:r>
              <a:rPr lang="en-US" sz="3400" dirty="0">
                <a:solidFill>
                  <a:schemeClr val="bg2">
                    <a:lumMod val="50000"/>
                  </a:schemeClr>
                </a:solidFill>
              </a:rPr>
              <a:t>Andy </a:t>
            </a:r>
            <a:r>
              <a:rPr lang="en-US" sz="3400" dirty="0" err="1">
                <a:solidFill>
                  <a:schemeClr val="bg2">
                    <a:lumMod val="50000"/>
                  </a:schemeClr>
                </a:solidFill>
              </a:rPr>
              <a:t>Prewett</a:t>
            </a:r>
            <a:r>
              <a:rPr lang="en-US" sz="3400" dirty="0">
                <a:solidFill>
                  <a:schemeClr val="bg2">
                    <a:lumMod val="50000"/>
                  </a:schemeClr>
                </a:solidFill>
              </a:rPr>
              <a:t> (Land Manager, Land Trust of North Alabama)</a:t>
            </a:r>
          </a:p>
          <a:p>
            <a:pPr marL="347663" lvl="0" indent="-347663" defTabSz="2743200">
              <a:lnSpc>
                <a:spcPct val="110000"/>
              </a:lnSpc>
              <a:spcBef>
                <a:spcPts val="1800"/>
              </a:spcBef>
              <a:buClr>
                <a:srgbClr val="2E8654"/>
              </a:buClr>
              <a:buFont typeface="Webdings" panose="05030102010509060703" pitchFamily="18" charset="2"/>
              <a:buChar char="4"/>
            </a:pPr>
            <a:r>
              <a:rPr lang="en-US" sz="3400" dirty="0">
                <a:solidFill>
                  <a:schemeClr val="bg2">
                    <a:lumMod val="50000"/>
                  </a:schemeClr>
                </a:solidFill>
              </a:rPr>
              <a:t>Hallie Porter (Development Director, Land Trust of North Alabama)</a:t>
            </a:r>
          </a:p>
          <a:p>
            <a:pPr marL="347663" lvl="0" indent="-347663" defTabSz="2743200">
              <a:lnSpc>
                <a:spcPct val="110000"/>
              </a:lnSpc>
              <a:spcBef>
                <a:spcPts val="1800"/>
              </a:spcBef>
              <a:buClr>
                <a:srgbClr val="2E8654"/>
              </a:buClr>
              <a:buFont typeface="Webdings" panose="05030102010509060703" pitchFamily="18" charset="2"/>
              <a:buChar char="4"/>
            </a:pPr>
            <a:r>
              <a:rPr lang="en-US" sz="3400" dirty="0">
                <a:solidFill>
                  <a:schemeClr val="bg2">
                    <a:lumMod val="50000"/>
                  </a:schemeClr>
                </a:solidFill>
              </a:rPr>
              <a:t>Dr. Jeffrey </a:t>
            </a:r>
            <a:r>
              <a:rPr lang="en-US" sz="3400" dirty="0" err="1">
                <a:solidFill>
                  <a:schemeClr val="bg2">
                    <a:lumMod val="50000"/>
                  </a:schemeClr>
                </a:solidFill>
              </a:rPr>
              <a:t>Luvall</a:t>
            </a:r>
            <a:r>
              <a:rPr lang="en-US" sz="3400" dirty="0">
                <a:solidFill>
                  <a:schemeClr val="bg2">
                    <a:lumMod val="50000"/>
                  </a:schemeClr>
                </a:solidFill>
              </a:rPr>
              <a:t> (Science Advisor, NASA Marshall Space Flight Center)</a:t>
            </a:r>
          </a:p>
          <a:p>
            <a:pPr marL="347663" lvl="0" indent="-347663" defTabSz="2743200">
              <a:lnSpc>
                <a:spcPct val="110000"/>
              </a:lnSpc>
              <a:spcBef>
                <a:spcPts val="1800"/>
              </a:spcBef>
              <a:buClr>
                <a:srgbClr val="2E8654"/>
              </a:buClr>
              <a:buFont typeface="Webdings" panose="05030102010509060703" pitchFamily="18" charset="2"/>
              <a:buChar char="4"/>
            </a:pPr>
            <a:r>
              <a:rPr lang="en-US" sz="3400" dirty="0">
                <a:solidFill>
                  <a:schemeClr val="bg2">
                    <a:lumMod val="50000"/>
                  </a:schemeClr>
                </a:solidFill>
              </a:rPr>
              <a:t>Dr. Robert Griffin (Science Advisor, University of Alabama in Huntsville)</a:t>
            </a:r>
          </a:p>
          <a:p>
            <a:pPr marL="347663" lvl="0" indent="-347663" defTabSz="2743200">
              <a:lnSpc>
                <a:spcPct val="110000"/>
              </a:lnSpc>
              <a:spcBef>
                <a:spcPts val="1800"/>
              </a:spcBef>
              <a:buClr>
                <a:srgbClr val="2E8654"/>
              </a:buClr>
              <a:buFont typeface="Webdings" panose="05030102010509060703" pitchFamily="18" charset="2"/>
              <a:buChar char="4"/>
            </a:pPr>
            <a:r>
              <a:rPr lang="en-US" sz="3400" dirty="0">
                <a:solidFill>
                  <a:schemeClr val="bg2">
                    <a:lumMod val="50000"/>
                  </a:schemeClr>
                </a:solidFill>
              </a:rPr>
              <a:t>Leigh Sinclair (Mentor, University of Alabama in Huntsville, Information Technology and Systems Center)</a:t>
            </a:r>
          </a:p>
          <a:p>
            <a:pPr marL="347663" lvl="0" indent="-347663" defTabSz="2743200">
              <a:lnSpc>
                <a:spcPct val="110000"/>
              </a:lnSpc>
              <a:spcBef>
                <a:spcPts val="1800"/>
              </a:spcBef>
              <a:buClr>
                <a:srgbClr val="2E8654"/>
              </a:buClr>
              <a:buFont typeface="Webdings" panose="05030102010509060703" pitchFamily="18" charset="2"/>
              <a:buChar char="4"/>
            </a:pPr>
            <a:r>
              <a:rPr lang="en-US" sz="3400" dirty="0">
                <a:solidFill>
                  <a:schemeClr val="bg2">
                    <a:lumMod val="50000"/>
                  </a:schemeClr>
                </a:solidFill>
              </a:rPr>
              <a:t>Maggi Klug (NASA DEVELOP Center Lead, Alabama – Marshall)</a:t>
            </a:r>
          </a:p>
          <a:p>
            <a:pPr marL="347663" lvl="0" indent="-347663" defTabSz="2743200">
              <a:lnSpc>
                <a:spcPct val="110000"/>
              </a:lnSpc>
              <a:spcBef>
                <a:spcPts val="1800"/>
              </a:spcBef>
              <a:buClr>
                <a:srgbClr val="2E8654"/>
              </a:buClr>
              <a:buFont typeface="Webdings" panose="05030102010509060703" pitchFamily="18" charset="2"/>
              <a:buChar char="4"/>
            </a:pPr>
            <a:r>
              <a:rPr lang="en-US" sz="3400" dirty="0">
                <a:solidFill>
                  <a:schemeClr val="bg2">
                    <a:lumMod val="50000"/>
                  </a:schemeClr>
                </a:solidFill>
              </a:rPr>
              <a:t>Mercedes </a:t>
            </a:r>
            <a:r>
              <a:rPr lang="en-US" sz="3400" dirty="0" err="1">
                <a:solidFill>
                  <a:schemeClr val="bg2">
                    <a:lumMod val="50000"/>
                  </a:schemeClr>
                </a:solidFill>
              </a:rPr>
              <a:t>Bartkovich</a:t>
            </a:r>
            <a:r>
              <a:rPr lang="en-US" sz="3400" dirty="0">
                <a:solidFill>
                  <a:schemeClr val="bg2">
                    <a:lumMod val="50000"/>
                  </a:schemeClr>
                </a:solidFill>
              </a:rPr>
              <a:t> (NASA DEVELOP Fellow, Alabama – Marshall)</a:t>
            </a:r>
          </a:p>
          <a:p>
            <a:pPr marL="347663" lvl="0" indent="-347663" defTabSz="2743200">
              <a:lnSpc>
                <a:spcPct val="110000"/>
              </a:lnSpc>
              <a:spcBef>
                <a:spcPts val="1800"/>
              </a:spcBef>
              <a:buClr>
                <a:srgbClr val="2E8654"/>
              </a:buClr>
              <a:buFont typeface="Webdings" panose="05030102010509060703" pitchFamily="18" charset="2"/>
              <a:buChar char="4"/>
            </a:pPr>
            <a:r>
              <a:rPr lang="en-US" sz="3400" dirty="0">
                <a:solidFill>
                  <a:schemeClr val="bg2">
                    <a:lumMod val="50000"/>
                  </a:schemeClr>
                </a:solidFill>
              </a:rPr>
              <a:t>Dashiell Cruz (NASA DEVELOP, Alabama – Marshall) </a:t>
            </a:r>
          </a:p>
          <a:p>
            <a:pPr marL="347663" lvl="0" indent="-347663" defTabSz="2743200">
              <a:lnSpc>
                <a:spcPct val="110000"/>
              </a:lnSpc>
              <a:spcBef>
                <a:spcPts val="1800"/>
              </a:spcBef>
              <a:buClr>
                <a:srgbClr val="2E8654"/>
              </a:buClr>
              <a:buFont typeface="Webdings" panose="05030102010509060703" pitchFamily="18" charset="2"/>
              <a:buChar char="4"/>
            </a:pPr>
            <a:r>
              <a:rPr lang="en-US" sz="3400" dirty="0">
                <a:solidFill>
                  <a:schemeClr val="bg2">
                    <a:lumMod val="50000"/>
                  </a:schemeClr>
                </a:solidFill>
              </a:rPr>
              <a:t>Christine </a:t>
            </a:r>
            <a:r>
              <a:rPr lang="en-US" sz="3400" dirty="0" err="1">
                <a:solidFill>
                  <a:schemeClr val="bg2">
                    <a:lumMod val="50000"/>
                  </a:schemeClr>
                </a:solidFill>
              </a:rPr>
              <a:t>Easterwood</a:t>
            </a:r>
            <a:r>
              <a:rPr lang="en-US" sz="3400" dirty="0">
                <a:solidFill>
                  <a:schemeClr val="bg2">
                    <a:lumMod val="50000"/>
                  </a:schemeClr>
                </a:solidFill>
              </a:rPr>
              <a:t> (U.S. Army Garrison, Redstone Arsenal)</a:t>
            </a:r>
          </a:p>
          <a:p>
            <a:pPr marL="347663" lvl="0" indent="-347663" defTabSz="2743200">
              <a:lnSpc>
                <a:spcPct val="110000"/>
              </a:lnSpc>
              <a:spcBef>
                <a:spcPts val="1800"/>
              </a:spcBef>
              <a:buClr>
                <a:srgbClr val="2E8654"/>
              </a:buClr>
              <a:buFont typeface="Webdings" panose="05030102010509060703" pitchFamily="18" charset="2"/>
              <a:buChar char="4"/>
            </a:pPr>
            <a:r>
              <a:rPr lang="en-US" sz="3400" dirty="0">
                <a:solidFill>
                  <a:schemeClr val="bg2">
                    <a:lumMod val="50000"/>
                  </a:schemeClr>
                </a:solidFill>
              </a:rPr>
              <a:t>Rebecca John (Auburn University) </a:t>
            </a:r>
          </a:p>
          <a:p>
            <a:pPr marL="347663" lvl="0" indent="-347663" defTabSz="2743200">
              <a:lnSpc>
                <a:spcPct val="110000"/>
              </a:lnSpc>
              <a:spcBef>
                <a:spcPts val="1800"/>
              </a:spcBef>
              <a:buClr>
                <a:srgbClr val="2E8654"/>
              </a:buClr>
              <a:buFont typeface="Webdings" panose="05030102010509060703" pitchFamily="18" charset="2"/>
              <a:buChar char="4"/>
            </a:pPr>
            <a:r>
              <a:rPr lang="en-US" sz="3400" dirty="0">
                <a:solidFill>
                  <a:schemeClr val="bg2">
                    <a:lumMod val="50000"/>
                  </a:schemeClr>
                </a:solidFill>
              </a:rPr>
              <a:t>Michael Barbour (Alabama Natural Heritage Program, Auburn University)</a:t>
            </a:r>
          </a:p>
          <a:p>
            <a:pPr marL="347663" lvl="0" indent="-347663" defTabSz="2743200">
              <a:lnSpc>
                <a:spcPct val="110000"/>
              </a:lnSpc>
              <a:spcBef>
                <a:spcPts val="1800"/>
              </a:spcBef>
              <a:buClr>
                <a:srgbClr val="2E8654"/>
              </a:buClr>
              <a:buFont typeface="Webdings" panose="05030102010509060703" pitchFamily="18" charset="2"/>
              <a:buChar char="4"/>
            </a:pPr>
            <a:r>
              <a:rPr lang="en-US" sz="3400" dirty="0">
                <a:solidFill>
                  <a:schemeClr val="bg2">
                    <a:lumMod val="50000"/>
                  </a:schemeClr>
                </a:solidFill>
              </a:rPr>
              <a:t>Andrew Cantrell (Alabama A&amp;M University)</a:t>
            </a:r>
          </a:p>
          <a:p>
            <a:pPr marL="342900" lvl="0" indent="-342900">
              <a:lnSpc>
                <a:spcPct val="150000"/>
              </a:lnSpc>
              <a:buFont typeface="Arial" panose="020B0604020202020204" pitchFamily="34" charset="0"/>
              <a:buChar char="•"/>
            </a:pPr>
            <a:endParaRPr lang="en-US" sz="2000" dirty="0"/>
          </a:p>
        </p:txBody>
      </p:sp>
    </p:spTree>
    <p:extLst>
      <p:ext uri="{BB962C8B-B14F-4D97-AF65-F5344CB8AC3E}">
        <p14:creationId xmlns:p14="http://schemas.microsoft.com/office/powerpoint/2010/main" val="2354421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Scientific Names</a:t>
            </a:r>
          </a:p>
        </p:txBody>
      </p:sp>
      <p:sp>
        <p:nvSpPr>
          <p:cNvPr id="3" name="Text Placeholder 2"/>
          <p:cNvSpPr>
            <a:spLocks noGrp="1"/>
          </p:cNvSpPr>
          <p:nvPr>
            <p:ph type="body" sz="half" idx="2"/>
          </p:nvPr>
        </p:nvSpPr>
        <p:spPr/>
        <p:txBody>
          <a:bodyPr>
            <a:normAutofit lnSpcReduction="10000"/>
          </a:bodyPr>
          <a:lstStyle/>
          <a:p>
            <a:pPr marL="731520" lvl="1" indent="-347663" defTabSz="2743200">
              <a:lnSpc>
                <a:spcPct val="120000"/>
              </a:lnSpc>
              <a:spcBef>
                <a:spcPts val="0"/>
              </a:spcBef>
              <a:buClr>
                <a:srgbClr val="2E8654"/>
              </a:buClr>
              <a:buFont typeface="Webdings" panose="05030102010509060703" pitchFamily="18" charset="2"/>
              <a:buChar char="4"/>
            </a:pPr>
            <a:r>
              <a:rPr lang="en-US" sz="2000" dirty="0">
                <a:solidFill>
                  <a:schemeClr val="bg2">
                    <a:lumMod val="50000"/>
                  </a:schemeClr>
                </a:solidFill>
              </a:rPr>
              <a:t>Green Salamander</a:t>
            </a:r>
          </a:p>
          <a:p>
            <a:pPr marL="1188720" lvl="2" indent="-347663" defTabSz="2743200">
              <a:lnSpc>
                <a:spcPct val="120000"/>
              </a:lnSpc>
              <a:spcBef>
                <a:spcPts val="0"/>
              </a:spcBef>
              <a:buClr>
                <a:srgbClr val="2E8654"/>
              </a:buClr>
              <a:buFont typeface="Webdings" panose="05030102010509060703" pitchFamily="18" charset="2"/>
              <a:buChar char="4"/>
            </a:pPr>
            <a:r>
              <a:rPr lang="en-US" sz="1800" dirty="0" err="1">
                <a:solidFill>
                  <a:schemeClr val="bg2">
                    <a:lumMod val="50000"/>
                  </a:schemeClr>
                </a:solidFill>
              </a:rPr>
              <a:t>Aneides</a:t>
            </a:r>
            <a:r>
              <a:rPr lang="en-US" sz="1800" dirty="0">
                <a:solidFill>
                  <a:schemeClr val="bg2">
                    <a:lumMod val="50000"/>
                  </a:schemeClr>
                </a:solidFill>
              </a:rPr>
              <a:t> </a:t>
            </a:r>
            <a:r>
              <a:rPr lang="en-US" sz="1800" dirty="0" err="1">
                <a:solidFill>
                  <a:schemeClr val="bg2">
                    <a:lumMod val="50000"/>
                  </a:schemeClr>
                </a:solidFill>
              </a:rPr>
              <a:t>aeneus</a:t>
            </a:r>
            <a:endParaRPr lang="en-US" sz="1800" dirty="0">
              <a:solidFill>
                <a:schemeClr val="bg2">
                  <a:lumMod val="50000"/>
                </a:schemeClr>
              </a:solidFill>
            </a:endParaRPr>
          </a:p>
          <a:p>
            <a:pPr marL="731520" lvl="1" indent="-347663" defTabSz="2743200">
              <a:lnSpc>
                <a:spcPct val="120000"/>
              </a:lnSpc>
              <a:spcBef>
                <a:spcPts val="0"/>
              </a:spcBef>
              <a:buClr>
                <a:srgbClr val="2E8654"/>
              </a:buClr>
              <a:buFont typeface="Webdings" panose="05030102010509060703" pitchFamily="18" charset="2"/>
              <a:buChar char="4"/>
            </a:pPr>
            <a:r>
              <a:rPr lang="en-US" sz="2000" dirty="0">
                <a:solidFill>
                  <a:schemeClr val="bg2">
                    <a:lumMod val="50000"/>
                  </a:schemeClr>
                </a:solidFill>
              </a:rPr>
              <a:t>Price’s Potato Bean</a:t>
            </a:r>
          </a:p>
          <a:p>
            <a:pPr marL="1188720" lvl="2" indent="-347663" defTabSz="2743200">
              <a:lnSpc>
                <a:spcPct val="120000"/>
              </a:lnSpc>
              <a:spcBef>
                <a:spcPts val="0"/>
              </a:spcBef>
              <a:buClr>
                <a:srgbClr val="2E8654"/>
              </a:buClr>
              <a:buFont typeface="Webdings" panose="05030102010509060703" pitchFamily="18" charset="2"/>
              <a:buChar char="4"/>
            </a:pPr>
            <a:r>
              <a:rPr lang="en-US" sz="1800" dirty="0" err="1">
                <a:solidFill>
                  <a:schemeClr val="bg2">
                    <a:lumMod val="50000"/>
                  </a:schemeClr>
                </a:solidFill>
              </a:rPr>
              <a:t>Apios</a:t>
            </a:r>
            <a:r>
              <a:rPr lang="en-US" sz="1800" dirty="0">
                <a:solidFill>
                  <a:schemeClr val="bg2">
                    <a:lumMod val="50000"/>
                  </a:schemeClr>
                </a:solidFill>
              </a:rPr>
              <a:t> </a:t>
            </a:r>
            <a:r>
              <a:rPr lang="en-US" sz="1800" dirty="0" err="1">
                <a:solidFill>
                  <a:schemeClr val="bg2">
                    <a:lumMod val="50000"/>
                  </a:schemeClr>
                </a:solidFill>
              </a:rPr>
              <a:t>priceana</a:t>
            </a:r>
            <a:endParaRPr lang="en-US" sz="1800" dirty="0">
              <a:solidFill>
                <a:schemeClr val="bg2">
                  <a:lumMod val="50000"/>
                </a:schemeClr>
              </a:solidFill>
            </a:endParaRPr>
          </a:p>
          <a:p>
            <a:pPr marL="731520" lvl="1" indent="-347663" defTabSz="2743200">
              <a:lnSpc>
                <a:spcPct val="120000"/>
              </a:lnSpc>
              <a:spcBef>
                <a:spcPts val="0"/>
              </a:spcBef>
              <a:buClr>
                <a:srgbClr val="2E8654"/>
              </a:buClr>
              <a:buFont typeface="Webdings" panose="05030102010509060703" pitchFamily="18" charset="2"/>
              <a:buChar char="4"/>
            </a:pPr>
            <a:r>
              <a:rPr lang="en-US" sz="2000" dirty="0">
                <a:solidFill>
                  <a:schemeClr val="bg2">
                    <a:lumMod val="50000"/>
                  </a:schemeClr>
                </a:solidFill>
              </a:rPr>
              <a:t>American Black Duck</a:t>
            </a:r>
          </a:p>
          <a:p>
            <a:pPr marL="1188720" lvl="2" indent="-347663" defTabSz="2743200">
              <a:lnSpc>
                <a:spcPct val="120000"/>
              </a:lnSpc>
              <a:spcBef>
                <a:spcPts val="0"/>
              </a:spcBef>
              <a:buClr>
                <a:srgbClr val="2E8654"/>
              </a:buClr>
              <a:buFont typeface="Webdings" panose="05030102010509060703" pitchFamily="18" charset="2"/>
              <a:buChar char="4"/>
            </a:pPr>
            <a:r>
              <a:rPr lang="en-US" sz="1800" dirty="0" err="1">
                <a:solidFill>
                  <a:schemeClr val="bg2">
                    <a:lumMod val="50000"/>
                  </a:schemeClr>
                </a:solidFill>
              </a:rPr>
              <a:t>Anas</a:t>
            </a:r>
            <a:r>
              <a:rPr lang="en-US" sz="1800" dirty="0">
                <a:solidFill>
                  <a:schemeClr val="bg2">
                    <a:lumMod val="50000"/>
                  </a:schemeClr>
                </a:solidFill>
              </a:rPr>
              <a:t> </a:t>
            </a:r>
            <a:r>
              <a:rPr lang="en-US" sz="1800" dirty="0" err="1">
                <a:solidFill>
                  <a:schemeClr val="bg2">
                    <a:lumMod val="50000"/>
                  </a:schemeClr>
                </a:solidFill>
              </a:rPr>
              <a:t>rubripes</a:t>
            </a:r>
            <a:endParaRPr lang="en-US" sz="1800" dirty="0">
              <a:solidFill>
                <a:schemeClr val="bg2">
                  <a:lumMod val="50000"/>
                </a:schemeClr>
              </a:solidFill>
            </a:endParaRPr>
          </a:p>
          <a:p>
            <a:pPr marL="731520" lvl="1" indent="-347663" defTabSz="2743200">
              <a:lnSpc>
                <a:spcPct val="120000"/>
              </a:lnSpc>
              <a:spcBef>
                <a:spcPts val="0"/>
              </a:spcBef>
              <a:buClr>
                <a:srgbClr val="2E8654"/>
              </a:buClr>
              <a:buFont typeface="Webdings" panose="05030102010509060703" pitchFamily="18" charset="2"/>
              <a:buChar char="4"/>
            </a:pPr>
            <a:r>
              <a:rPr lang="en-US" sz="2000" dirty="0" err="1">
                <a:solidFill>
                  <a:schemeClr val="bg2">
                    <a:lumMod val="50000"/>
                  </a:schemeClr>
                </a:solidFill>
              </a:rPr>
              <a:t>Morefield’s</a:t>
            </a:r>
            <a:r>
              <a:rPr lang="en-US" sz="2000" dirty="0">
                <a:solidFill>
                  <a:schemeClr val="bg2">
                    <a:lumMod val="50000"/>
                  </a:schemeClr>
                </a:solidFill>
              </a:rPr>
              <a:t> </a:t>
            </a:r>
            <a:r>
              <a:rPr lang="en-US" sz="2000" dirty="0" err="1">
                <a:solidFill>
                  <a:schemeClr val="bg2">
                    <a:lumMod val="50000"/>
                  </a:schemeClr>
                </a:solidFill>
              </a:rPr>
              <a:t>Leatherflower</a:t>
            </a:r>
            <a:endParaRPr lang="en-US" sz="2000" dirty="0">
              <a:solidFill>
                <a:schemeClr val="bg2">
                  <a:lumMod val="50000"/>
                </a:schemeClr>
              </a:solidFill>
            </a:endParaRPr>
          </a:p>
          <a:p>
            <a:pPr marL="1188720" lvl="2" indent="-347663" defTabSz="2743200">
              <a:lnSpc>
                <a:spcPct val="120000"/>
              </a:lnSpc>
              <a:spcBef>
                <a:spcPts val="0"/>
              </a:spcBef>
              <a:buClr>
                <a:srgbClr val="2E8654"/>
              </a:buClr>
              <a:buFont typeface="Webdings" panose="05030102010509060703" pitchFamily="18" charset="2"/>
              <a:buChar char="4"/>
            </a:pPr>
            <a:r>
              <a:rPr lang="en-US" sz="1800" dirty="0">
                <a:solidFill>
                  <a:schemeClr val="bg2">
                    <a:lumMod val="50000"/>
                  </a:schemeClr>
                </a:solidFill>
              </a:rPr>
              <a:t>Clematis </a:t>
            </a:r>
            <a:r>
              <a:rPr lang="en-US" sz="1800" dirty="0" err="1">
                <a:solidFill>
                  <a:schemeClr val="bg2">
                    <a:lumMod val="50000"/>
                  </a:schemeClr>
                </a:solidFill>
              </a:rPr>
              <a:t>morefieldii</a:t>
            </a:r>
            <a:endParaRPr lang="en-US" sz="1800" dirty="0">
              <a:solidFill>
                <a:schemeClr val="bg2">
                  <a:lumMod val="50000"/>
                </a:schemeClr>
              </a:solidFill>
            </a:endParaRPr>
          </a:p>
          <a:p>
            <a:pPr marL="731520" lvl="1" indent="-347663" defTabSz="2743200">
              <a:lnSpc>
                <a:spcPct val="120000"/>
              </a:lnSpc>
              <a:spcBef>
                <a:spcPts val="0"/>
              </a:spcBef>
              <a:buClr>
                <a:srgbClr val="2E8654"/>
              </a:buClr>
              <a:buFont typeface="Webdings" panose="05030102010509060703" pitchFamily="18" charset="2"/>
              <a:buChar char="4"/>
            </a:pPr>
            <a:r>
              <a:rPr lang="en-US" sz="2000" dirty="0">
                <a:solidFill>
                  <a:schemeClr val="bg2">
                    <a:lumMod val="50000"/>
                  </a:schemeClr>
                </a:solidFill>
              </a:rPr>
              <a:t>Northern Slimy Salamander</a:t>
            </a:r>
          </a:p>
          <a:p>
            <a:pPr marL="1188720" lvl="2" indent="-347663" defTabSz="2743200">
              <a:lnSpc>
                <a:spcPct val="120000"/>
              </a:lnSpc>
              <a:spcBef>
                <a:spcPts val="0"/>
              </a:spcBef>
              <a:buClr>
                <a:srgbClr val="2E8654"/>
              </a:buClr>
              <a:buFont typeface="Webdings" panose="05030102010509060703" pitchFamily="18" charset="2"/>
              <a:buChar char="4"/>
            </a:pPr>
            <a:r>
              <a:rPr lang="en-US" sz="1800" dirty="0" err="1">
                <a:solidFill>
                  <a:schemeClr val="bg2">
                    <a:lumMod val="50000"/>
                  </a:schemeClr>
                </a:solidFill>
              </a:rPr>
              <a:t>Plethodon</a:t>
            </a:r>
            <a:r>
              <a:rPr lang="en-US" sz="1800" dirty="0">
                <a:solidFill>
                  <a:schemeClr val="bg2">
                    <a:lumMod val="50000"/>
                  </a:schemeClr>
                </a:solidFill>
              </a:rPr>
              <a:t> </a:t>
            </a:r>
            <a:r>
              <a:rPr lang="en-US" sz="1800" dirty="0" err="1">
                <a:solidFill>
                  <a:schemeClr val="bg2">
                    <a:lumMod val="50000"/>
                  </a:schemeClr>
                </a:solidFill>
              </a:rPr>
              <a:t>glutinosus</a:t>
            </a:r>
            <a:endParaRPr lang="en-US" sz="1800" dirty="0">
              <a:solidFill>
                <a:schemeClr val="bg2">
                  <a:lumMod val="50000"/>
                </a:schemeClr>
              </a:solidFill>
            </a:endParaRPr>
          </a:p>
          <a:p>
            <a:pPr marL="731520" lvl="1" indent="-347663" defTabSz="2743200">
              <a:lnSpc>
                <a:spcPct val="120000"/>
              </a:lnSpc>
              <a:spcBef>
                <a:spcPts val="0"/>
              </a:spcBef>
              <a:buClr>
                <a:srgbClr val="2E8654"/>
              </a:buClr>
              <a:buFont typeface="Webdings" panose="05030102010509060703" pitchFamily="18" charset="2"/>
              <a:buChar char="4"/>
            </a:pPr>
            <a:r>
              <a:rPr lang="en-US" sz="2000" dirty="0">
                <a:solidFill>
                  <a:schemeClr val="bg2">
                    <a:lumMod val="50000"/>
                  </a:schemeClr>
                </a:solidFill>
              </a:rPr>
              <a:t>Spotted-tail Salamander</a:t>
            </a:r>
          </a:p>
          <a:p>
            <a:pPr marL="1188720" lvl="2" indent="-347663" defTabSz="2743200">
              <a:lnSpc>
                <a:spcPct val="120000"/>
              </a:lnSpc>
              <a:spcBef>
                <a:spcPts val="0"/>
              </a:spcBef>
              <a:buClr>
                <a:srgbClr val="2E8654"/>
              </a:buClr>
              <a:buFont typeface="Webdings" panose="05030102010509060703" pitchFamily="18" charset="2"/>
              <a:buChar char="4"/>
            </a:pPr>
            <a:r>
              <a:rPr lang="en-US" sz="1800" dirty="0" err="1">
                <a:solidFill>
                  <a:schemeClr val="bg2">
                    <a:lumMod val="50000"/>
                  </a:schemeClr>
                </a:solidFill>
              </a:rPr>
              <a:t>Eurycea</a:t>
            </a:r>
            <a:r>
              <a:rPr lang="en-US" sz="1800" dirty="0">
                <a:solidFill>
                  <a:schemeClr val="bg2">
                    <a:lumMod val="50000"/>
                  </a:schemeClr>
                </a:solidFill>
              </a:rPr>
              <a:t> </a:t>
            </a:r>
            <a:r>
              <a:rPr lang="en-US" sz="1800" dirty="0" err="1">
                <a:solidFill>
                  <a:schemeClr val="bg2">
                    <a:lumMod val="50000"/>
                  </a:schemeClr>
                </a:solidFill>
              </a:rPr>
              <a:t>lucifuga</a:t>
            </a:r>
            <a:endParaRPr lang="en-US" sz="1800" dirty="0">
              <a:solidFill>
                <a:schemeClr val="bg2">
                  <a:lumMod val="50000"/>
                </a:schemeClr>
              </a:solidFill>
            </a:endParaRPr>
          </a:p>
          <a:p>
            <a:endParaRPr lang="en-US" dirty="0"/>
          </a:p>
        </p:txBody>
      </p:sp>
    </p:spTree>
    <p:extLst>
      <p:ext uri="{BB962C8B-B14F-4D97-AF65-F5344CB8AC3E}">
        <p14:creationId xmlns:p14="http://schemas.microsoft.com/office/powerpoint/2010/main" val="3912890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83" t="30429" r="83" b="27788"/>
          <a:stretch/>
        </p:blipFill>
        <p:spPr>
          <a:xfrm>
            <a:off x="-10160" y="0"/>
            <a:ext cx="12192000" cy="3434080"/>
          </a:xfrm>
          <a:prstGeom prst="rect">
            <a:avLst/>
          </a:prstGeom>
          <a:ln>
            <a:solidFill>
              <a:schemeClr val="tx1"/>
            </a:solidFill>
          </a:ln>
        </p:spPr>
      </p:pic>
      <p:sp>
        <p:nvSpPr>
          <p:cNvPr id="5" name="Title 4"/>
          <p:cNvSpPr>
            <a:spLocks noGrp="1"/>
          </p:cNvSpPr>
          <p:nvPr>
            <p:ph type="title"/>
          </p:nvPr>
        </p:nvSpPr>
        <p:spPr>
          <a:xfrm>
            <a:off x="1000125" y="3806824"/>
            <a:ext cx="10233148" cy="479425"/>
          </a:xfrm>
        </p:spPr>
        <p:txBody>
          <a:bodyPr>
            <a:normAutofit fontScale="90000"/>
          </a:bodyPr>
          <a:lstStyle/>
          <a:p>
            <a:r>
              <a:rPr lang="en-US" dirty="0"/>
              <a:t>Community Concerns</a:t>
            </a:r>
          </a:p>
        </p:txBody>
      </p:sp>
      <p:sp>
        <p:nvSpPr>
          <p:cNvPr id="6" name="Text Placeholder 5"/>
          <p:cNvSpPr>
            <a:spLocks noGrp="1"/>
          </p:cNvSpPr>
          <p:nvPr>
            <p:ph type="body" sz="half" idx="2"/>
          </p:nvPr>
        </p:nvSpPr>
        <p:spPr>
          <a:xfrm>
            <a:off x="935469" y="4378435"/>
            <a:ext cx="10511155" cy="3352401"/>
          </a:xfrm>
        </p:spPr>
        <p:txBody>
          <a:bodyPr>
            <a:noAutofit/>
          </a:bodyPr>
          <a:lstStyle/>
          <a:p>
            <a:pPr marL="342900" indent="-342900">
              <a:lnSpc>
                <a:spcPct val="150000"/>
              </a:lnSpc>
              <a:spcBef>
                <a:spcPts val="200"/>
              </a:spcBef>
              <a:buClr>
                <a:srgbClr val="2E8652"/>
              </a:buClr>
              <a:buFont typeface="Webdings" panose="05030102010509060703" pitchFamily="18" charset="2"/>
              <a:buChar char="4"/>
            </a:pPr>
            <a:r>
              <a:rPr lang="en-US" b="1" dirty="0">
                <a:solidFill>
                  <a:srgbClr val="2E8652"/>
                </a:solidFill>
              </a:rPr>
              <a:t>Urbanization</a:t>
            </a:r>
            <a:r>
              <a:rPr lang="en-US" dirty="0">
                <a:solidFill>
                  <a:schemeClr val="bg2">
                    <a:lumMod val="50000"/>
                  </a:schemeClr>
                </a:solidFill>
              </a:rPr>
              <a:t> in Madison County, increased from </a:t>
            </a:r>
            <a:r>
              <a:rPr lang="en-US" b="1" dirty="0">
                <a:solidFill>
                  <a:srgbClr val="2E8652"/>
                </a:solidFill>
              </a:rPr>
              <a:t>13%</a:t>
            </a:r>
            <a:r>
              <a:rPr lang="en-US" dirty="0">
                <a:solidFill>
                  <a:schemeClr val="bg2">
                    <a:lumMod val="50000"/>
                  </a:schemeClr>
                </a:solidFill>
              </a:rPr>
              <a:t> in 1984 to </a:t>
            </a:r>
            <a:r>
              <a:rPr lang="en-US" b="1" dirty="0">
                <a:solidFill>
                  <a:srgbClr val="2E8652"/>
                </a:solidFill>
              </a:rPr>
              <a:t>30%</a:t>
            </a:r>
            <a:r>
              <a:rPr lang="en-US" dirty="0">
                <a:solidFill>
                  <a:schemeClr val="bg2">
                    <a:lumMod val="50000"/>
                  </a:schemeClr>
                </a:solidFill>
              </a:rPr>
              <a:t> in 2000</a:t>
            </a:r>
          </a:p>
          <a:p>
            <a:pPr marL="342900" indent="-342900">
              <a:lnSpc>
                <a:spcPct val="150000"/>
              </a:lnSpc>
              <a:spcBef>
                <a:spcPts val="200"/>
              </a:spcBef>
              <a:buClr>
                <a:srgbClr val="2E8652"/>
              </a:buClr>
              <a:buFont typeface="Webdings" panose="05030102010509060703" pitchFamily="18" charset="2"/>
              <a:buChar char="4"/>
            </a:pPr>
            <a:r>
              <a:rPr lang="en-US" dirty="0">
                <a:solidFill>
                  <a:schemeClr val="bg2">
                    <a:lumMod val="50000"/>
                  </a:schemeClr>
                </a:solidFill>
              </a:rPr>
              <a:t>Expected commercial development in </a:t>
            </a:r>
            <a:r>
              <a:rPr lang="en-US" b="1" dirty="0">
                <a:solidFill>
                  <a:srgbClr val="2E8652"/>
                </a:solidFill>
              </a:rPr>
              <a:t>Limestone County</a:t>
            </a:r>
          </a:p>
          <a:p>
            <a:pPr marL="342900" indent="-342900">
              <a:lnSpc>
                <a:spcPct val="150000"/>
              </a:lnSpc>
              <a:spcBef>
                <a:spcPts val="200"/>
              </a:spcBef>
              <a:buClr>
                <a:srgbClr val="2E8652"/>
              </a:buClr>
              <a:buFont typeface="Webdings" panose="05030102010509060703" pitchFamily="18" charset="2"/>
              <a:buChar char="4"/>
            </a:pPr>
            <a:r>
              <a:rPr lang="en-US" b="1" dirty="0">
                <a:solidFill>
                  <a:srgbClr val="2E8652"/>
                </a:solidFill>
              </a:rPr>
              <a:t>Population growth </a:t>
            </a:r>
            <a:r>
              <a:rPr lang="en-US" dirty="0">
                <a:solidFill>
                  <a:schemeClr val="bg2">
                    <a:lumMod val="50000"/>
                  </a:schemeClr>
                </a:solidFill>
              </a:rPr>
              <a:t>1980 to 2010: Limestone County – </a:t>
            </a:r>
            <a:r>
              <a:rPr lang="en-US" b="1" dirty="0">
                <a:solidFill>
                  <a:srgbClr val="2E8652"/>
                </a:solidFill>
              </a:rPr>
              <a:t>36,000+</a:t>
            </a:r>
            <a:r>
              <a:rPr lang="en-US" dirty="0">
                <a:solidFill>
                  <a:schemeClr val="bg2">
                    <a:lumMod val="50000"/>
                  </a:schemeClr>
                </a:solidFill>
              </a:rPr>
              <a:t> and Madison County </a:t>
            </a:r>
            <a:r>
              <a:rPr lang="en-US" b="1" dirty="0">
                <a:solidFill>
                  <a:srgbClr val="2E8652"/>
                </a:solidFill>
              </a:rPr>
              <a:t>137,000+</a:t>
            </a:r>
          </a:p>
          <a:p>
            <a:pPr marL="342900" indent="-342900">
              <a:lnSpc>
                <a:spcPct val="150000"/>
              </a:lnSpc>
              <a:spcBef>
                <a:spcPts val="200"/>
              </a:spcBef>
              <a:buClr>
                <a:srgbClr val="2E8652"/>
              </a:buClr>
              <a:buFont typeface="Webdings" panose="05030102010509060703" pitchFamily="18" charset="2"/>
              <a:buChar char="4"/>
            </a:pPr>
            <a:r>
              <a:rPr lang="en-US" b="1" dirty="0">
                <a:solidFill>
                  <a:srgbClr val="2E8652"/>
                </a:solidFill>
              </a:rPr>
              <a:t>30</a:t>
            </a:r>
            <a:r>
              <a:rPr lang="en-US" dirty="0">
                <a:solidFill>
                  <a:schemeClr val="bg2">
                    <a:lumMod val="50000"/>
                  </a:schemeClr>
                </a:solidFill>
              </a:rPr>
              <a:t> endangered/threatened </a:t>
            </a:r>
            <a:r>
              <a:rPr lang="en-US" b="1" dirty="0">
                <a:solidFill>
                  <a:srgbClr val="2E8652"/>
                </a:solidFill>
              </a:rPr>
              <a:t>species</a:t>
            </a:r>
          </a:p>
        </p:txBody>
      </p:sp>
      <p:sp>
        <p:nvSpPr>
          <p:cNvPr id="7" name="Text Placeholder 4"/>
          <p:cNvSpPr txBox="1">
            <a:spLocks/>
          </p:cNvSpPr>
          <p:nvPr/>
        </p:nvSpPr>
        <p:spPr>
          <a:xfrm>
            <a:off x="8746998" y="3163232"/>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12019</a:t>
            </a:r>
          </a:p>
        </p:txBody>
      </p:sp>
    </p:spTree>
    <p:extLst>
      <p:ext uri="{BB962C8B-B14F-4D97-AF65-F5344CB8AC3E}">
        <p14:creationId xmlns:p14="http://schemas.microsoft.com/office/powerpoint/2010/main" val="3821651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Objectives and Benefits</a:t>
            </a:r>
          </a:p>
        </p:txBody>
      </p:sp>
      <p:sp>
        <p:nvSpPr>
          <p:cNvPr id="6" name="Text Placeholder 5"/>
          <p:cNvSpPr>
            <a:spLocks noGrp="1"/>
          </p:cNvSpPr>
          <p:nvPr>
            <p:ph type="body" sz="half" idx="2"/>
          </p:nvPr>
        </p:nvSpPr>
        <p:spPr>
          <a:xfrm>
            <a:off x="7250191" y="1031965"/>
            <a:ext cx="4858682" cy="5647681"/>
          </a:xfrm>
        </p:spPr>
        <p:txBody>
          <a:bodyPr>
            <a:normAutofit/>
          </a:bodyPr>
          <a:lstStyle/>
          <a:p>
            <a:pPr marL="342900" indent="-342900">
              <a:spcBef>
                <a:spcPts val="200"/>
              </a:spcBef>
              <a:buClr>
                <a:srgbClr val="2E8652"/>
              </a:buClr>
              <a:buFont typeface="Webdings" panose="05030102010509060703" pitchFamily="18" charset="2"/>
              <a:buChar char="4"/>
            </a:pPr>
            <a:r>
              <a:rPr lang="en-US" sz="2400" dirty="0">
                <a:solidFill>
                  <a:srgbClr val="767171"/>
                </a:solidFill>
              </a:rPr>
              <a:t>Analyze</a:t>
            </a:r>
            <a:r>
              <a:rPr lang="en-US" sz="2400" dirty="0">
                <a:solidFill>
                  <a:schemeClr val="bg2">
                    <a:lumMod val="50000"/>
                  </a:schemeClr>
                </a:solidFill>
              </a:rPr>
              <a:t> </a:t>
            </a:r>
            <a:r>
              <a:rPr lang="en-US" sz="2400" b="1" dirty="0">
                <a:solidFill>
                  <a:srgbClr val="2E8652"/>
                </a:solidFill>
              </a:rPr>
              <a:t>urban growth </a:t>
            </a:r>
            <a:r>
              <a:rPr lang="en-US" sz="2400" dirty="0">
                <a:solidFill>
                  <a:schemeClr val="bg2">
                    <a:lumMod val="50000"/>
                  </a:schemeClr>
                </a:solidFill>
              </a:rPr>
              <a:t>in Madison and Limestone counties over the past 30 years and </a:t>
            </a:r>
            <a:r>
              <a:rPr lang="en-US" sz="2400" b="1" dirty="0">
                <a:solidFill>
                  <a:srgbClr val="2E8652"/>
                </a:solidFill>
              </a:rPr>
              <a:t>project</a:t>
            </a:r>
            <a:r>
              <a:rPr lang="en-US" sz="2400" dirty="0">
                <a:solidFill>
                  <a:schemeClr val="bg2">
                    <a:lumMod val="50000"/>
                  </a:schemeClr>
                </a:solidFill>
              </a:rPr>
              <a:t> potential </a:t>
            </a:r>
            <a:r>
              <a:rPr lang="en-US" sz="2400" b="1" dirty="0">
                <a:solidFill>
                  <a:srgbClr val="2E8652"/>
                </a:solidFill>
              </a:rPr>
              <a:t>growth</a:t>
            </a:r>
            <a:r>
              <a:rPr lang="en-US" sz="2400" dirty="0">
                <a:solidFill>
                  <a:schemeClr val="bg2">
                    <a:lumMod val="50000"/>
                  </a:schemeClr>
                </a:solidFill>
              </a:rPr>
              <a:t> </a:t>
            </a:r>
          </a:p>
          <a:p>
            <a:pPr>
              <a:spcBef>
                <a:spcPts val="200"/>
              </a:spcBef>
              <a:buClr>
                <a:srgbClr val="2E8652"/>
              </a:buClr>
            </a:pPr>
            <a:endParaRPr lang="en-US" sz="24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r>
              <a:rPr lang="en-US" sz="2400" dirty="0">
                <a:solidFill>
                  <a:schemeClr val="bg2">
                    <a:lumMod val="50000"/>
                  </a:schemeClr>
                </a:solidFill>
              </a:rPr>
              <a:t>Illustrate </a:t>
            </a:r>
            <a:r>
              <a:rPr lang="en-US" sz="2400" b="1" dirty="0">
                <a:solidFill>
                  <a:srgbClr val="2E8652"/>
                </a:solidFill>
              </a:rPr>
              <a:t>impacts</a:t>
            </a:r>
            <a:r>
              <a:rPr lang="en-US" sz="2400" dirty="0">
                <a:solidFill>
                  <a:schemeClr val="bg2">
                    <a:lumMod val="50000"/>
                  </a:schemeClr>
                </a:solidFill>
              </a:rPr>
              <a:t> on focus species</a:t>
            </a:r>
          </a:p>
          <a:p>
            <a:pPr>
              <a:spcBef>
                <a:spcPts val="200"/>
              </a:spcBef>
              <a:buClr>
                <a:srgbClr val="2E8652"/>
              </a:buClr>
            </a:pPr>
            <a:endParaRPr lang="en-US" sz="24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r>
              <a:rPr lang="en-US" sz="2400" dirty="0">
                <a:solidFill>
                  <a:schemeClr val="bg2">
                    <a:lumMod val="50000"/>
                  </a:schemeClr>
                </a:solidFill>
              </a:rPr>
              <a:t>Provide the </a:t>
            </a:r>
            <a:r>
              <a:rPr lang="en-US" sz="2400" b="1" dirty="0">
                <a:solidFill>
                  <a:srgbClr val="2E8652"/>
                </a:solidFill>
              </a:rPr>
              <a:t>Land Trust </a:t>
            </a:r>
            <a:r>
              <a:rPr lang="en-US" sz="2400" dirty="0">
                <a:solidFill>
                  <a:schemeClr val="bg2">
                    <a:lumMod val="50000"/>
                  </a:schemeClr>
                </a:solidFill>
              </a:rPr>
              <a:t>of North Alabama with an </a:t>
            </a:r>
            <a:r>
              <a:rPr lang="en-US" sz="2400" b="1" dirty="0">
                <a:solidFill>
                  <a:srgbClr val="2E8652"/>
                </a:solidFill>
              </a:rPr>
              <a:t>automated resource </a:t>
            </a:r>
            <a:r>
              <a:rPr lang="en-US" sz="2400" dirty="0">
                <a:solidFill>
                  <a:schemeClr val="bg2">
                    <a:lumMod val="50000"/>
                  </a:schemeClr>
                </a:solidFill>
              </a:rPr>
              <a:t>that will allow them to expand into Limestone County</a:t>
            </a:r>
          </a:p>
          <a:p>
            <a:pPr marL="342900" indent="-342900">
              <a:spcBef>
                <a:spcPts val="200"/>
              </a:spcBef>
              <a:buClr>
                <a:srgbClr val="2E8652"/>
              </a:buClr>
              <a:buFont typeface="Webdings" panose="05030102010509060703" pitchFamily="18" charset="2"/>
              <a:buChar char="4"/>
            </a:pPr>
            <a:endParaRPr lang="en-US" dirty="0">
              <a:solidFill>
                <a:schemeClr val="bg2">
                  <a:lumMod val="50000"/>
                </a:schemeClr>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6680" t="6019" r="5883" b="18673"/>
          <a:stretch/>
        </p:blipFill>
        <p:spPr>
          <a:xfrm>
            <a:off x="495758" y="1377107"/>
            <a:ext cx="6488935" cy="4318613"/>
          </a:xfrm>
          <a:prstGeom prst="rect">
            <a:avLst/>
          </a:prstGeom>
          <a:ln>
            <a:solidFill>
              <a:schemeClr val="tx1"/>
            </a:solidFill>
          </a:ln>
        </p:spPr>
      </p:pic>
      <p:grpSp>
        <p:nvGrpSpPr>
          <p:cNvPr id="4" name="Group 4"/>
          <p:cNvGrpSpPr>
            <a:grpSpLocks noChangeAspect="1"/>
          </p:cNvGrpSpPr>
          <p:nvPr/>
        </p:nvGrpSpPr>
        <p:grpSpPr bwMode="auto">
          <a:xfrm>
            <a:off x="6244772" y="4901973"/>
            <a:ext cx="584200" cy="581025"/>
            <a:chOff x="3656" y="1977"/>
            <a:chExt cx="368" cy="366"/>
          </a:xfrm>
        </p:grpSpPr>
        <p:sp>
          <p:nvSpPr>
            <p:cNvPr id="7" name="AutoShape 3"/>
            <p:cNvSpPr>
              <a:spLocks noChangeAspect="1" noChangeArrowheads="1" noTextEdit="1"/>
            </p:cNvSpPr>
            <p:nvPr/>
          </p:nvSpPr>
          <p:spPr bwMode="auto">
            <a:xfrm>
              <a:off x="3656" y="1977"/>
              <a:ext cx="368"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5"/>
            <p:cNvSpPr>
              <a:spLocks noChangeArrowheads="1"/>
            </p:cNvSpPr>
            <p:nvPr/>
          </p:nvSpPr>
          <p:spPr bwMode="auto">
            <a:xfrm>
              <a:off x="3539" y="1907"/>
              <a:ext cx="598" cy="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100" b="0" i="0" u="none" strike="noStrike" cap="none" normalizeH="0" baseline="0">
                  <a:ln>
                    <a:noFill/>
                  </a:ln>
                  <a:solidFill>
                    <a:srgbClr val="FFFFFF"/>
                  </a:solidFill>
                  <a:effectLst/>
                  <a:latin typeface="ESRI North" panose="02000508000000020003" pitchFamily="2"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2761405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Project Partner</a:t>
            </a:r>
          </a:p>
        </p:txBody>
      </p:sp>
      <p:sp>
        <p:nvSpPr>
          <p:cNvPr id="7" name="Text Placeholder 4"/>
          <p:cNvSpPr txBox="1">
            <a:spLocks/>
          </p:cNvSpPr>
          <p:nvPr/>
        </p:nvSpPr>
        <p:spPr>
          <a:xfrm>
            <a:off x="0" y="651999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Image Credit: Emily </a:t>
            </a:r>
            <a:r>
              <a:rPr kumimoji="0" lang="en-US" sz="1200" b="0" i="0" u="none" strike="noStrike" kern="1200" cap="none" spc="0" normalizeH="0" baseline="0" noProof="0" dirty="0" err="1">
                <a:ln>
                  <a:noFill/>
                </a:ln>
                <a:solidFill>
                  <a:sysClr val="windowText" lastClr="000000"/>
                </a:solidFill>
                <a:effectLst/>
                <a:uLnTx/>
                <a:uFillTx/>
                <a:latin typeface="Century Gothic" panose="020B0502020202020204" pitchFamily="34" charset="0"/>
                <a:ea typeface="+mn-ea"/>
                <a:cs typeface="+mn-cs"/>
              </a:rPr>
              <a:t>Kinkle</a:t>
            </a:r>
            <a:endPar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
        <p:nvSpPr>
          <p:cNvPr id="9" name="Text Placeholder 5"/>
          <p:cNvSpPr txBox="1">
            <a:spLocks/>
          </p:cNvSpPr>
          <p:nvPr/>
        </p:nvSpPr>
        <p:spPr>
          <a:xfrm>
            <a:off x="6513644" y="1070072"/>
            <a:ext cx="5066153" cy="588047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200"/>
              </a:spcBef>
              <a:buClr>
                <a:srgbClr val="2E8652"/>
              </a:buClr>
            </a:pPr>
            <a:r>
              <a:rPr lang="en-US" sz="2400" b="1" dirty="0">
                <a:solidFill>
                  <a:srgbClr val="2E8652"/>
                </a:solidFill>
              </a:rPr>
              <a:t>Land Trust of North Alabama </a:t>
            </a:r>
          </a:p>
          <a:p>
            <a:pPr>
              <a:spcBef>
                <a:spcPts val="200"/>
              </a:spcBef>
              <a:buClr>
                <a:srgbClr val="2E8652"/>
              </a:buClr>
            </a:pPr>
            <a:endParaRPr lang="en-US" sz="24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r>
              <a:rPr lang="en-US" sz="2400" b="1" dirty="0">
                <a:solidFill>
                  <a:srgbClr val="2E8652"/>
                </a:solidFill>
              </a:rPr>
              <a:t>1980s</a:t>
            </a:r>
            <a:r>
              <a:rPr lang="en-US" sz="2400" dirty="0">
                <a:solidFill>
                  <a:schemeClr val="bg2">
                    <a:lumMod val="50000"/>
                  </a:schemeClr>
                </a:solidFill>
              </a:rPr>
              <a:t>: Founded in response to proposed </a:t>
            </a:r>
            <a:r>
              <a:rPr lang="en-US" sz="2400" b="1" dirty="0">
                <a:solidFill>
                  <a:srgbClr val="2E8652"/>
                </a:solidFill>
              </a:rPr>
              <a:t>development</a:t>
            </a:r>
            <a:r>
              <a:rPr lang="en-US" sz="2400" dirty="0">
                <a:solidFill>
                  <a:schemeClr val="bg2">
                    <a:lumMod val="50000"/>
                  </a:schemeClr>
                </a:solidFill>
              </a:rPr>
              <a:t> on Monte Sano</a:t>
            </a:r>
          </a:p>
          <a:p>
            <a:pPr marL="342900" indent="-342900">
              <a:spcBef>
                <a:spcPts val="200"/>
              </a:spcBef>
              <a:buClr>
                <a:srgbClr val="2E8652"/>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r>
              <a:rPr lang="en-US" sz="2400" b="1" dirty="0">
                <a:solidFill>
                  <a:srgbClr val="2E8652"/>
                </a:solidFill>
              </a:rPr>
              <a:t>Mission:</a:t>
            </a:r>
            <a:r>
              <a:rPr lang="en-US" sz="2400" dirty="0">
                <a:solidFill>
                  <a:schemeClr val="bg2">
                    <a:lumMod val="50000"/>
                  </a:schemeClr>
                </a:solidFill>
              </a:rPr>
              <a:t> Preserve land and its legacies to </a:t>
            </a:r>
            <a:r>
              <a:rPr lang="en-US" sz="2400" b="1" dirty="0">
                <a:solidFill>
                  <a:srgbClr val="2E8652"/>
                </a:solidFill>
              </a:rPr>
              <a:t>enhance</a:t>
            </a:r>
            <a:r>
              <a:rPr lang="en-US" sz="2400" dirty="0">
                <a:solidFill>
                  <a:schemeClr val="bg2">
                    <a:lumMod val="50000"/>
                  </a:schemeClr>
                </a:solidFill>
              </a:rPr>
              <a:t> quality of life in North Alabama</a:t>
            </a:r>
          </a:p>
          <a:p>
            <a:pPr marL="342900" indent="-342900">
              <a:spcBef>
                <a:spcPts val="200"/>
              </a:spcBef>
              <a:buClr>
                <a:srgbClr val="2E8652"/>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r>
              <a:rPr lang="en-US" sz="2400" b="1" dirty="0">
                <a:solidFill>
                  <a:schemeClr val="bg2">
                    <a:lumMod val="50000"/>
                  </a:schemeClr>
                </a:solidFill>
              </a:rPr>
              <a:t>2003: </a:t>
            </a:r>
            <a:r>
              <a:rPr lang="en-US" sz="2400" dirty="0">
                <a:solidFill>
                  <a:schemeClr val="bg2">
                    <a:lumMod val="50000"/>
                  </a:schemeClr>
                </a:solidFill>
              </a:rPr>
              <a:t>Study of development in </a:t>
            </a:r>
            <a:r>
              <a:rPr lang="en-US" sz="2400" b="1" dirty="0">
                <a:solidFill>
                  <a:srgbClr val="2E8652"/>
                </a:solidFill>
              </a:rPr>
              <a:t>Madison County </a:t>
            </a:r>
            <a:r>
              <a:rPr lang="en-US" sz="2400" dirty="0">
                <a:solidFill>
                  <a:schemeClr val="bg2">
                    <a:lumMod val="50000"/>
                  </a:schemeClr>
                </a:solidFill>
              </a:rPr>
              <a:t>conducted</a:t>
            </a:r>
          </a:p>
          <a:p>
            <a:pPr marL="342900" indent="-342900">
              <a:spcBef>
                <a:spcPts val="200"/>
              </a:spcBef>
              <a:buClr>
                <a:srgbClr val="2E8652"/>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r>
              <a:rPr lang="en-US" sz="2400" dirty="0">
                <a:solidFill>
                  <a:schemeClr val="bg2">
                    <a:lumMod val="50000"/>
                  </a:schemeClr>
                </a:solidFill>
              </a:rPr>
              <a:t>Currently </a:t>
            </a:r>
            <a:r>
              <a:rPr lang="en-US" sz="2400" b="1" dirty="0">
                <a:solidFill>
                  <a:srgbClr val="2E8652"/>
                </a:solidFill>
              </a:rPr>
              <a:t>6,200+ acres </a:t>
            </a:r>
            <a:r>
              <a:rPr lang="en-US" sz="2400" dirty="0">
                <a:solidFill>
                  <a:schemeClr val="bg2">
                    <a:lumMod val="50000"/>
                  </a:schemeClr>
                </a:solidFill>
              </a:rPr>
              <a:t>and 60+ miles of trails</a:t>
            </a:r>
          </a:p>
        </p:txBody>
      </p:sp>
      <p:pic>
        <p:nvPicPr>
          <p:cNvPr id="11" name="Picture 10"/>
          <p:cNvPicPr>
            <a:picLocks noChangeAspect="1"/>
          </p:cNvPicPr>
          <p:nvPr/>
        </p:nvPicPr>
        <p:blipFill rotWithShape="1">
          <a:blip r:embed="rId3"/>
          <a:srcRect l="26554" t="4851"/>
          <a:stretch/>
        </p:blipFill>
        <p:spPr>
          <a:xfrm>
            <a:off x="115614" y="1070072"/>
            <a:ext cx="6131800" cy="5224398"/>
          </a:xfrm>
          <a:prstGeom prst="rect">
            <a:avLst/>
          </a:prstGeom>
          <a:ln>
            <a:solidFill>
              <a:schemeClr val="tx1"/>
            </a:solidFill>
          </a:ln>
        </p:spPr>
      </p:pic>
    </p:spTree>
    <p:extLst>
      <p:ext uri="{BB962C8B-B14F-4D97-AF65-F5344CB8AC3E}">
        <p14:creationId xmlns:p14="http://schemas.microsoft.com/office/powerpoint/2010/main" val="2863576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NASA Satellites Used</a:t>
            </a:r>
          </a:p>
        </p:txBody>
      </p:sp>
      <p:sp>
        <p:nvSpPr>
          <p:cNvPr id="7" name="Text Placeholder 4"/>
          <p:cNvSpPr txBox="1">
            <a:spLocks/>
          </p:cNvSpPr>
          <p:nvPr/>
        </p:nvSpPr>
        <p:spPr>
          <a:xfrm>
            <a:off x="8746998" y="651999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Image Credit:</a:t>
            </a:r>
            <a:r>
              <a:rPr kumimoji="0" lang="en-US" sz="1200" b="0" i="0" u="none" strike="noStrike" kern="1200" cap="none" spc="0" normalizeH="0" noProof="0" dirty="0">
                <a:ln>
                  <a:noFill/>
                </a:ln>
                <a:solidFill>
                  <a:sysClr val="windowText" lastClr="000000"/>
                </a:solidFill>
                <a:effectLst/>
                <a:uLnTx/>
                <a:uFillTx/>
                <a:latin typeface="Century Gothic" panose="020B0502020202020204" pitchFamily="34" charset="0"/>
                <a:ea typeface="+mn-ea"/>
                <a:cs typeface="+mn-cs"/>
              </a:rPr>
              <a:t> NASA</a:t>
            </a:r>
            <a:endPar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564" y="988828"/>
            <a:ext cx="3136463" cy="3030198"/>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7837" y="2910781"/>
            <a:ext cx="3056017" cy="3376815"/>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8994" y="1833847"/>
            <a:ext cx="3328566" cy="2720432"/>
          </a:xfrm>
          <a:prstGeom prst="rect">
            <a:avLst/>
          </a:prstGeom>
        </p:spPr>
      </p:pic>
      <p:sp>
        <p:nvSpPr>
          <p:cNvPr id="4" name="TextBox 3"/>
          <p:cNvSpPr txBox="1"/>
          <p:nvPr/>
        </p:nvSpPr>
        <p:spPr>
          <a:xfrm>
            <a:off x="150322" y="3951384"/>
            <a:ext cx="4253513" cy="2062103"/>
          </a:xfrm>
          <a:prstGeom prst="rect">
            <a:avLst/>
          </a:prstGeom>
          <a:noFill/>
        </p:spPr>
        <p:txBody>
          <a:bodyPr wrap="square" rtlCol="0">
            <a:spAutoFit/>
          </a:bodyPr>
          <a:lstStyle/>
          <a:p>
            <a:r>
              <a:rPr lang="en-US" sz="2000" dirty="0">
                <a:solidFill>
                  <a:schemeClr val="bg2">
                    <a:lumMod val="50000"/>
                  </a:schemeClr>
                </a:solidFill>
              </a:rPr>
              <a:t>Landsat 5 Thematic Mapper (TM)</a:t>
            </a:r>
          </a:p>
          <a:p>
            <a:endParaRPr lang="en-US" dirty="0"/>
          </a:p>
          <a:p>
            <a:endParaRPr lang="en-US" dirty="0"/>
          </a:p>
          <a:p>
            <a:endParaRPr lang="en-US" dirty="0"/>
          </a:p>
          <a:p>
            <a:endParaRPr lang="en-US" dirty="0"/>
          </a:p>
          <a:p>
            <a:endParaRPr lang="en-US" dirty="0"/>
          </a:p>
          <a:p>
            <a:endParaRPr lang="en-US" dirty="0"/>
          </a:p>
        </p:txBody>
      </p:sp>
      <p:sp>
        <p:nvSpPr>
          <p:cNvPr id="14" name="Text Placeholder 16"/>
          <p:cNvSpPr txBox="1">
            <a:spLocks/>
          </p:cNvSpPr>
          <p:nvPr/>
        </p:nvSpPr>
        <p:spPr>
          <a:xfrm>
            <a:off x="351516" y="4445492"/>
            <a:ext cx="3635695" cy="128545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2E8654"/>
              </a:buClr>
            </a:pPr>
            <a:r>
              <a:rPr lang="en-US" sz="2000" b="1" dirty="0">
                <a:solidFill>
                  <a:srgbClr val="2E8652"/>
                </a:solidFill>
              </a:rPr>
              <a:t>Launch Date</a:t>
            </a:r>
            <a:r>
              <a:rPr lang="en-US" sz="2000" dirty="0">
                <a:solidFill>
                  <a:srgbClr val="2E8652"/>
                </a:solidFill>
              </a:rPr>
              <a:t>: </a:t>
            </a:r>
            <a:r>
              <a:rPr lang="en-US" sz="2000" dirty="0">
                <a:solidFill>
                  <a:schemeClr val="bg2">
                    <a:lumMod val="50000"/>
                  </a:schemeClr>
                </a:solidFill>
              </a:rPr>
              <a:t>March 1,1984</a:t>
            </a:r>
          </a:p>
          <a:p>
            <a:pPr marL="347663" indent="-347663">
              <a:buClr>
                <a:srgbClr val="2E8654"/>
              </a:buClr>
            </a:pPr>
            <a:r>
              <a:rPr lang="en-US" sz="2000" b="1" dirty="0">
                <a:solidFill>
                  <a:srgbClr val="2E8652"/>
                </a:solidFill>
              </a:rPr>
              <a:t>Spatial Resolution</a:t>
            </a:r>
            <a:r>
              <a:rPr lang="en-US" sz="2000" dirty="0">
                <a:solidFill>
                  <a:srgbClr val="2E8652"/>
                </a:solidFill>
              </a:rPr>
              <a:t>: </a:t>
            </a:r>
            <a:r>
              <a:rPr lang="en-US" sz="2000" dirty="0">
                <a:solidFill>
                  <a:schemeClr val="bg2">
                    <a:lumMod val="50000"/>
                  </a:schemeClr>
                </a:solidFill>
              </a:rPr>
              <a:t>30 m</a:t>
            </a:r>
          </a:p>
          <a:p>
            <a:pPr marL="347663" indent="-347663">
              <a:buClr>
                <a:srgbClr val="2E8654"/>
              </a:buClr>
            </a:pPr>
            <a:endParaRPr lang="en-US" sz="1400" dirty="0"/>
          </a:p>
          <a:p>
            <a:pPr marL="347663" indent="-347663">
              <a:buClr>
                <a:srgbClr val="2E8654"/>
              </a:buClr>
            </a:pPr>
            <a:endParaRPr lang="en-US" sz="1400" dirty="0"/>
          </a:p>
        </p:txBody>
      </p:sp>
      <p:sp>
        <p:nvSpPr>
          <p:cNvPr id="15" name="TextBox 14"/>
          <p:cNvSpPr txBox="1"/>
          <p:nvPr/>
        </p:nvSpPr>
        <p:spPr>
          <a:xfrm>
            <a:off x="7044128" y="4490833"/>
            <a:ext cx="5277050" cy="400110"/>
          </a:xfrm>
          <a:prstGeom prst="rect">
            <a:avLst/>
          </a:prstGeom>
          <a:noFill/>
        </p:spPr>
        <p:txBody>
          <a:bodyPr wrap="square" rtlCol="0">
            <a:spAutoFit/>
          </a:bodyPr>
          <a:lstStyle/>
          <a:p>
            <a:r>
              <a:rPr lang="en-US" sz="2000" dirty="0">
                <a:solidFill>
                  <a:schemeClr val="bg2">
                    <a:lumMod val="50000"/>
                  </a:schemeClr>
                </a:solidFill>
              </a:rPr>
              <a:t>Landsat 8 Operational Land Imager (OLI)</a:t>
            </a:r>
          </a:p>
        </p:txBody>
      </p:sp>
      <p:sp>
        <p:nvSpPr>
          <p:cNvPr id="16" name="Text Placeholder 16"/>
          <p:cNvSpPr txBox="1">
            <a:spLocks/>
          </p:cNvSpPr>
          <p:nvPr/>
        </p:nvSpPr>
        <p:spPr>
          <a:xfrm>
            <a:off x="7319063" y="4982436"/>
            <a:ext cx="4505075" cy="128545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2E8654"/>
              </a:buClr>
            </a:pPr>
            <a:r>
              <a:rPr lang="en-US" sz="2000" b="1" dirty="0">
                <a:solidFill>
                  <a:srgbClr val="2E8652"/>
                </a:solidFill>
              </a:rPr>
              <a:t>Launch Date</a:t>
            </a:r>
            <a:r>
              <a:rPr lang="en-US" sz="2000" dirty="0">
                <a:solidFill>
                  <a:srgbClr val="2E8652"/>
                </a:solidFill>
              </a:rPr>
              <a:t>: </a:t>
            </a:r>
            <a:r>
              <a:rPr lang="en-US" sz="2000" dirty="0">
                <a:solidFill>
                  <a:schemeClr val="bg2">
                    <a:lumMod val="50000"/>
                  </a:schemeClr>
                </a:solidFill>
              </a:rPr>
              <a:t>February 11, 2013</a:t>
            </a:r>
          </a:p>
          <a:p>
            <a:pPr marL="347663" indent="-347663">
              <a:buClr>
                <a:srgbClr val="2E8654"/>
              </a:buClr>
            </a:pPr>
            <a:r>
              <a:rPr lang="en-US" sz="2000" b="1" dirty="0">
                <a:solidFill>
                  <a:srgbClr val="2E8652"/>
                </a:solidFill>
              </a:rPr>
              <a:t>Spatial Resolution</a:t>
            </a:r>
            <a:r>
              <a:rPr lang="en-US" sz="2000" dirty="0">
                <a:solidFill>
                  <a:srgbClr val="2E8652"/>
                </a:solidFill>
              </a:rPr>
              <a:t>: </a:t>
            </a:r>
            <a:r>
              <a:rPr lang="en-US" sz="2000" dirty="0">
                <a:solidFill>
                  <a:schemeClr val="bg2">
                    <a:lumMod val="50000"/>
                  </a:schemeClr>
                </a:solidFill>
              </a:rPr>
              <a:t>30 m </a:t>
            </a:r>
          </a:p>
        </p:txBody>
      </p:sp>
      <p:sp>
        <p:nvSpPr>
          <p:cNvPr id="17" name="TextBox 16"/>
          <p:cNvSpPr txBox="1"/>
          <p:nvPr/>
        </p:nvSpPr>
        <p:spPr>
          <a:xfrm>
            <a:off x="3479779" y="1312517"/>
            <a:ext cx="5621080" cy="400110"/>
          </a:xfrm>
          <a:prstGeom prst="rect">
            <a:avLst/>
          </a:prstGeom>
          <a:noFill/>
        </p:spPr>
        <p:txBody>
          <a:bodyPr wrap="square" rtlCol="0">
            <a:spAutoFit/>
          </a:bodyPr>
          <a:lstStyle/>
          <a:p>
            <a:r>
              <a:rPr lang="en-US" sz="2000" dirty="0">
                <a:solidFill>
                  <a:schemeClr val="bg2">
                    <a:lumMod val="50000"/>
                  </a:schemeClr>
                </a:solidFill>
              </a:rPr>
              <a:t>Shuttle Radar Topography Mission (SRTM)</a:t>
            </a:r>
          </a:p>
        </p:txBody>
      </p:sp>
      <p:sp>
        <p:nvSpPr>
          <p:cNvPr id="18" name="Text Placeholder 16"/>
          <p:cNvSpPr txBox="1">
            <a:spLocks/>
          </p:cNvSpPr>
          <p:nvPr/>
        </p:nvSpPr>
        <p:spPr>
          <a:xfrm>
            <a:off x="3813864" y="1813932"/>
            <a:ext cx="3871206" cy="128545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2E8654"/>
              </a:buClr>
            </a:pPr>
            <a:r>
              <a:rPr lang="en-US" sz="2000" b="1" dirty="0">
                <a:solidFill>
                  <a:srgbClr val="2E8652"/>
                </a:solidFill>
              </a:rPr>
              <a:t>Launch Date</a:t>
            </a:r>
            <a:r>
              <a:rPr lang="en-US" sz="2000" dirty="0">
                <a:solidFill>
                  <a:srgbClr val="2E8652"/>
                </a:solidFill>
              </a:rPr>
              <a:t>: </a:t>
            </a:r>
            <a:r>
              <a:rPr lang="en-US" sz="2000" dirty="0">
                <a:solidFill>
                  <a:schemeClr val="bg2">
                    <a:lumMod val="50000"/>
                  </a:schemeClr>
                </a:solidFill>
              </a:rPr>
              <a:t>February 11, 2000</a:t>
            </a:r>
          </a:p>
          <a:p>
            <a:pPr marL="347663" indent="-347663">
              <a:buClr>
                <a:srgbClr val="2E8654"/>
              </a:buClr>
            </a:pPr>
            <a:r>
              <a:rPr lang="en-US" sz="2000" b="1" dirty="0">
                <a:solidFill>
                  <a:srgbClr val="2E8652"/>
                </a:solidFill>
              </a:rPr>
              <a:t>Spatial Resolution</a:t>
            </a:r>
            <a:r>
              <a:rPr lang="en-US" sz="2000" dirty="0">
                <a:solidFill>
                  <a:srgbClr val="2E8652"/>
                </a:solidFill>
              </a:rPr>
              <a:t>: </a:t>
            </a:r>
            <a:r>
              <a:rPr lang="en-US" sz="2000" dirty="0">
                <a:solidFill>
                  <a:schemeClr val="bg2">
                    <a:lumMod val="50000"/>
                  </a:schemeClr>
                </a:solidFill>
              </a:rPr>
              <a:t>30 m </a:t>
            </a:r>
          </a:p>
        </p:txBody>
      </p:sp>
    </p:spTree>
    <p:extLst>
      <p:ext uri="{BB962C8B-B14F-4D97-AF65-F5344CB8AC3E}">
        <p14:creationId xmlns:p14="http://schemas.microsoft.com/office/powerpoint/2010/main" val="319205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7087" y="1189184"/>
            <a:ext cx="7866743" cy="5405985"/>
          </a:xfrm>
          <a:prstGeom prst="rect">
            <a:avLst/>
          </a:prstGeom>
          <a:ln>
            <a:solidFill>
              <a:schemeClr val="tx1"/>
            </a:solidFill>
          </a:ln>
        </p:spPr>
      </p:pic>
      <p:sp>
        <p:nvSpPr>
          <p:cNvPr id="5" name="Title 4"/>
          <p:cNvSpPr>
            <a:spLocks noGrp="1"/>
          </p:cNvSpPr>
          <p:nvPr>
            <p:ph type="title"/>
          </p:nvPr>
        </p:nvSpPr>
        <p:spPr/>
        <p:txBody>
          <a:bodyPr/>
          <a:lstStyle/>
          <a:p>
            <a:r>
              <a:rPr lang="en-US" dirty="0"/>
              <a:t>Ancillary Datasets</a:t>
            </a:r>
          </a:p>
        </p:txBody>
      </p:sp>
      <p:sp>
        <p:nvSpPr>
          <p:cNvPr id="14" name="Text Placeholder 16"/>
          <p:cNvSpPr txBox="1">
            <a:spLocks/>
          </p:cNvSpPr>
          <p:nvPr/>
        </p:nvSpPr>
        <p:spPr>
          <a:xfrm>
            <a:off x="580921" y="1321386"/>
            <a:ext cx="3506166" cy="4208873"/>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2E8654"/>
              </a:buClr>
            </a:pPr>
            <a:r>
              <a:rPr lang="en-US" sz="2000" dirty="0">
                <a:solidFill>
                  <a:schemeClr val="bg2">
                    <a:lumMod val="50000"/>
                  </a:schemeClr>
                </a:solidFill>
                <a:latin typeface="Century Gothic" panose="020B0502020202020204" pitchFamily="34" charset="0"/>
              </a:rPr>
              <a:t>Cornell Lab of Ornithology </a:t>
            </a:r>
            <a:r>
              <a:rPr lang="en-US" sz="2000" dirty="0" err="1">
                <a:solidFill>
                  <a:schemeClr val="bg2">
                    <a:lumMod val="50000"/>
                  </a:schemeClr>
                </a:solidFill>
                <a:latin typeface="Century Gothic" panose="020B0502020202020204" pitchFamily="34" charset="0"/>
              </a:rPr>
              <a:t>eBird</a:t>
            </a:r>
            <a:r>
              <a:rPr lang="en-US" sz="2000" dirty="0">
                <a:solidFill>
                  <a:schemeClr val="bg2">
                    <a:lumMod val="50000"/>
                  </a:schemeClr>
                </a:solidFill>
                <a:latin typeface="Century Gothic" panose="020B0502020202020204" pitchFamily="34" charset="0"/>
              </a:rPr>
              <a:t> Species Location Dataset</a:t>
            </a:r>
          </a:p>
          <a:p>
            <a:pPr marL="347663" indent="-347663">
              <a:buClr>
                <a:srgbClr val="2E8654"/>
              </a:buClr>
            </a:pPr>
            <a:r>
              <a:rPr lang="en-US" sz="2000" dirty="0">
                <a:solidFill>
                  <a:schemeClr val="bg2">
                    <a:lumMod val="50000"/>
                  </a:schemeClr>
                </a:solidFill>
                <a:latin typeface="Century Gothic" panose="020B0502020202020204" pitchFamily="34" charset="0"/>
              </a:rPr>
              <a:t>Land Trust of North Alabama Property Shapefile</a:t>
            </a:r>
          </a:p>
          <a:p>
            <a:pPr marL="347663" indent="-347663">
              <a:buClr>
                <a:srgbClr val="2E8654"/>
              </a:buClr>
            </a:pPr>
            <a:r>
              <a:rPr lang="en-US" sz="2000" dirty="0">
                <a:solidFill>
                  <a:schemeClr val="bg2">
                    <a:lumMod val="50000"/>
                  </a:schemeClr>
                </a:solidFill>
                <a:latin typeface="Century Gothic" panose="020B0502020202020204" pitchFamily="34" charset="0"/>
              </a:rPr>
              <a:t>USGS National Land Cover Database (NLCD) 2006, 2011</a:t>
            </a:r>
          </a:p>
          <a:p>
            <a:pPr marL="347663" indent="-347663">
              <a:buClr>
                <a:srgbClr val="2E8654"/>
              </a:buClr>
            </a:pPr>
            <a:r>
              <a:rPr lang="en-US" sz="2000" dirty="0">
                <a:solidFill>
                  <a:schemeClr val="bg2">
                    <a:lumMod val="50000"/>
                  </a:schemeClr>
                </a:solidFill>
                <a:latin typeface="Century Gothic" panose="020B0502020202020204" pitchFamily="34" charset="0"/>
              </a:rPr>
              <a:t>Numerous scientists’ contribution of species location data</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6973" y="5888668"/>
            <a:ext cx="755257" cy="649097"/>
          </a:xfrm>
          <a:prstGeom prst="rect">
            <a:avLst/>
          </a:prstGeom>
        </p:spPr>
      </p:pic>
      <p:grpSp>
        <p:nvGrpSpPr>
          <p:cNvPr id="15" name="Group 205"/>
          <p:cNvGrpSpPr>
            <a:grpSpLocks/>
          </p:cNvGrpSpPr>
          <p:nvPr/>
        </p:nvGrpSpPr>
        <p:grpSpPr bwMode="auto">
          <a:xfrm>
            <a:off x="4381660" y="1203005"/>
            <a:ext cx="6735601" cy="2808619"/>
            <a:chOff x="2995" y="-19248"/>
            <a:chExt cx="3931" cy="3039"/>
          </a:xfrm>
        </p:grpSpPr>
        <p:sp>
          <p:nvSpPr>
            <p:cNvPr id="329" name="Rectangle 6"/>
            <p:cNvSpPr>
              <a:spLocks noChangeArrowheads="1"/>
            </p:cNvSpPr>
            <p:nvPr/>
          </p:nvSpPr>
          <p:spPr bwMode="auto">
            <a:xfrm>
              <a:off x="3344" y="-1865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31" name="Rectangle 8"/>
            <p:cNvSpPr>
              <a:spLocks noChangeArrowheads="1"/>
            </p:cNvSpPr>
            <p:nvPr/>
          </p:nvSpPr>
          <p:spPr bwMode="auto">
            <a:xfrm>
              <a:off x="3344" y="-18493"/>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33" name="Rectangle 10"/>
            <p:cNvSpPr>
              <a:spLocks noChangeArrowheads="1"/>
            </p:cNvSpPr>
            <p:nvPr/>
          </p:nvSpPr>
          <p:spPr bwMode="auto">
            <a:xfrm>
              <a:off x="3344" y="-18331"/>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39" name="Rectangle 16"/>
            <p:cNvSpPr>
              <a:spLocks noChangeArrowheads="1"/>
            </p:cNvSpPr>
            <p:nvPr/>
          </p:nvSpPr>
          <p:spPr bwMode="auto">
            <a:xfrm>
              <a:off x="3344" y="-17842"/>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41" name="Rectangle 18"/>
            <p:cNvSpPr>
              <a:spLocks noChangeArrowheads="1"/>
            </p:cNvSpPr>
            <p:nvPr/>
          </p:nvSpPr>
          <p:spPr bwMode="auto">
            <a:xfrm>
              <a:off x="3344" y="-17678"/>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43" name="Rectangle 20"/>
            <p:cNvSpPr>
              <a:spLocks noChangeArrowheads="1"/>
            </p:cNvSpPr>
            <p:nvPr/>
          </p:nvSpPr>
          <p:spPr bwMode="auto">
            <a:xfrm>
              <a:off x="3344" y="-17516"/>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47" name="Rectangle 24"/>
            <p:cNvSpPr>
              <a:spLocks noChangeArrowheads="1"/>
            </p:cNvSpPr>
            <p:nvPr/>
          </p:nvSpPr>
          <p:spPr bwMode="auto">
            <a:xfrm>
              <a:off x="3344" y="-17190"/>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54" name="Rectangle 31"/>
            <p:cNvSpPr>
              <a:spLocks noChangeArrowheads="1"/>
            </p:cNvSpPr>
            <p:nvPr/>
          </p:nvSpPr>
          <p:spPr bwMode="auto">
            <a:xfrm>
              <a:off x="3344" y="-1654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56" name="Rectangle 33"/>
            <p:cNvSpPr>
              <a:spLocks noChangeArrowheads="1"/>
            </p:cNvSpPr>
            <p:nvPr/>
          </p:nvSpPr>
          <p:spPr bwMode="auto">
            <a:xfrm>
              <a:off x="3344" y="-16383"/>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71" name="Rectangle 48"/>
            <p:cNvSpPr>
              <a:spLocks noChangeArrowheads="1"/>
            </p:cNvSpPr>
            <p:nvPr/>
          </p:nvSpPr>
          <p:spPr bwMode="auto">
            <a:xfrm>
              <a:off x="3000" y="-18842"/>
              <a:ext cx="239" cy="119"/>
            </a:xfrm>
            <a:prstGeom prst="rect">
              <a:avLst/>
            </a:prstGeom>
            <a:solidFill>
              <a:srgbClr val="D99482"/>
            </a:solidFill>
            <a:ln w="1270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2" name="Rectangle 49"/>
            <p:cNvSpPr>
              <a:spLocks noChangeArrowheads="1"/>
            </p:cNvSpPr>
            <p:nvPr/>
          </p:nvSpPr>
          <p:spPr bwMode="auto">
            <a:xfrm>
              <a:off x="3278" y="-18881"/>
              <a:ext cx="101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rPr>
                <a:t>Developed, Low Intensity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73" name="Rectangle 50"/>
            <p:cNvSpPr>
              <a:spLocks noChangeArrowheads="1"/>
            </p:cNvSpPr>
            <p:nvPr/>
          </p:nvSpPr>
          <p:spPr bwMode="auto">
            <a:xfrm>
              <a:off x="3000" y="-18680"/>
              <a:ext cx="239" cy="121"/>
            </a:xfrm>
            <a:prstGeom prst="rect">
              <a:avLst/>
            </a:prstGeom>
            <a:solidFill>
              <a:srgbClr val="EE0000"/>
            </a:solidFill>
            <a:ln w="1270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4" name="Rectangle 51"/>
            <p:cNvSpPr>
              <a:spLocks noChangeArrowheads="1"/>
            </p:cNvSpPr>
            <p:nvPr/>
          </p:nvSpPr>
          <p:spPr bwMode="auto">
            <a:xfrm>
              <a:off x="3278" y="-18717"/>
              <a:ext cx="117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rPr>
                <a:t>Developed, Medium Intensity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75" name="Rectangle 52"/>
            <p:cNvSpPr>
              <a:spLocks noChangeArrowheads="1"/>
            </p:cNvSpPr>
            <p:nvPr/>
          </p:nvSpPr>
          <p:spPr bwMode="auto">
            <a:xfrm>
              <a:off x="3000" y="-18516"/>
              <a:ext cx="239" cy="120"/>
            </a:xfrm>
            <a:prstGeom prst="rect">
              <a:avLst/>
            </a:prstGeom>
            <a:solidFill>
              <a:srgbClr val="AB0000"/>
            </a:solidFill>
            <a:ln w="1270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6" name="Rectangle 53"/>
            <p:cNvSpPr>
              <a:spLocks noChangeArrowheads="1"/>
            </p:cNvSpPr>
            <p:nvPr/>
          </p:nvSpPr>
          <p:spPr bwMode="auto">
            <a:xfrm>
              <a:off x="3278" y="-18555"/>
              <a:ext cx="104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rPr>
                <a:t>Developed, High Intensity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89" name="Rectangle 66"/>
            <p:cNvSpPr>
              <a:spLocks noChangeArrowheads="1"/>
            </p:cNvSpPr>
            <p:nvPr/>
          </p:nvSpPr>
          <p:spPr bwMode="auto">
            <a:xfrm>
              <a:off x="4406" y="-19189"/>
              <a:ext cx="239" cy="120"/>
            </a:xfrm>
            <a:prstGeom prst="rect">
              <a:avLst/>
            </a:prstGeom>
            <a:solidFill>
              <a:srgbClr val="B3AEA3"/>
            </a:solidFill>
            <a:ln w="1270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0" name="Rectangle 67"/>
            <p:cNvSpPr>
              <a:spLocks noChangeArrowheads="1"/>
            </p:cNvSpPr>
            <p:nvPr/>
          </p:nvSpPr>
          <p:spPr bwMode="auto">
            <a:xfrm>
              <a:off x="4684" y="-19228"/>
              <a:ext cx="52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rPr>
                <a:t>Barren Land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09" name="Rectangle 86"/>
            <p:cNvSpPr>
              <a:spLocks noChangeArrowheads="1"/>
            </p:cNvSpPr>
            <p:nvPr/>
          </p:nvSpPr>
          <p:spPr bwMode="auto">
            <a:xfrm>
              <a:off x="4406" y="-19014"/>
              <a:ext cx="239" cy="120"/>
            </a:xfrm>
            <a:prstGeom prst="rect">
              <a:avLst/>
            </a:prstGeom>
            <a:solidFill>
              <a:srgbClr val="68AB63"/>
            </a:solidFill>
            <a:ln w="1270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0" name="Rectangle 87"/>
            <p:cNvSpPr>
              <a:spLocks noChangeArrowheads="1"/>
            </p:cNvSpPr>
            <p:nvPr/>
          </p:nvSpPr>
          <p:spPr bwMode="auto">
            <a:xfrm>
              <a:off x="4684" y="-19053"/>
              <a:ext cx="72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Deciduous Forest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1" name="Rectangle 88"/>
            <p:cNvSpPr>
              <a:spLocks noChangeArrowheads="1"/>
            </p:cNvSpPr>
            <p:nvPr/>
          </p:nvSpPr>
          <p:spPr bwMode="auto">
            <a:xfrm>
              <a:off x="4406" y="-18852"/>
              <a:ext cx="239" cy="120"/>
            </a:xfrm>
            <a:prstGeom prst="rect">
              <a:avLst/>
            </a:prstGeom>
            <a:solidFill>
              <a:srgbClr val="1C6330"/>
            </a:solidFill>
            <a:ln w="1270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2" name="Rectangle 89"/>
            <p:cNvSpPr>
              <a:spLocks noChangeArrowheads="1"/>
            </p:cNvSpPr>
            <p:nvPr/>
          </p:nvSpPr>
          <p:spPr bwMode="auto">
            <a:xfrm>
              <a:off x="4684" y="-18891"/>
              <a:ext cx="71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rPr>
                <a:t>Evergreen Forest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13" name="Rectangle 90"/>
            <p:cNvSpPr>
              <a:spLocks noChangeArrowheads="1"/>
            </p:cNvSpPr>
            <p:nvPr/>
          </p:nvSpPr>
          <p:spPr bwMode="auto">
            <a:xfrm>
              <a:off x="4406" y="-18688"/>
              <a:ext cx="239" cy="120"/>
            </a:xfrm>
            <a:prstGeom prst="rect">
              <a:avLst/>
            </a:prstGeom>
            <a:solidFill>
              <a:srgbClr val="B5CA8F"/>
            </a:solidFill>
            <a:ln w="1270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4" name="Rectangle 91"/>
            <p:cNvSpPr>
              <a:spLocks noChangeArrowheads="1"/>
            </p:cNvSpPr>
            <p:nvPr/>
          </p:nvSpPr>
          <p:spPr bwMode="auto">
            <a:xfrm>
              <a:off x="4684" y="-18727"/>
              <a:ext cx="5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rPr>
                <a:t>Mixed Forest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29" name="Rectangle 106"/>
            <p:cNvSpPr>
              <a:spLocks noChangeArrowheads="1"/>
            </p:cNvSpPr>
            <p:nvPr/>
          </p:nvSpPr>
          <p:spPr bwMode="auto">
            <a:xfrm>
              <a:off x="4406" y="-18522"/>
              <a:ext cx="239" cy="120"/>
            </a:xfrm>
            <a:prstGeom prst="rect">
              <a:avLst/>
            </a:prstGeom>
            <a:solidFill>
              <a:srgbClr val="A68C30"/>
            </a:solidFill>
            <a:ln w="1270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0" name="Rectangle 107"/>
            <p:cNvSpPr>
              <a:spLocks noChangeArrowheads="1"/>
            </p:cNvSpPr>
            <p:nvPr/>
          </p:nvSpPr>
          <p:spPr bwMode="auto">
            <a:xfrm>
              <a:off x="4684" y="-18565"/>
              <a:ext cx="52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rPr>
                <a:t>Dwarf Scrub</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31" name="Rectangle 108"/>
            <p:cNvSpPr>
              <a:spLocks noChangeArrowheads="1"/>
            </p:cNvSpPr>
            <p:nvPr/>
          </p:nvSpPr>
          <p:spPr bwMode="auto">
            <a:xfrm>
              <a:off x="5414" y="-19209"/>
              <a:ext cx="224" cy="96"/>
            </a:xfrm>
            <a:prstGeom prst="rect">
              <a:avLst/>
            </a:prstGeom>
            <a:solidFill>
              <a:srgbClr val="CCBA7D"/>
            </a:solidFill>
            <a:ln w="1270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2" name="Rectangle 109"/>
            <p:cNvSpPr>
              <a:spLocks noChangeArrowheads="1"/>
            </p:cNvSpPr>
            <p:nvPr/>
          </p:nvSpPr>
          <p:spPr bwMode="auto">
            <a:xfrm>
              <a:off x="5692" y="-19248"/>
              <a:ext cx="496"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rPr>
                <a:t>Shrub/Scrub</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69" name="Rectangle 146"/>
            <p:cNvSpPr>
              <a:spLocks noChangeArrowheads="1"/>
            </p:cNvSpPr>
            <p:nvPr/>
          </p:nvSpPr>
          <p:spPr bwMode="auto">
            <a:xfrm>
              <a:off x="5414" y="-19069"/>
              <a:ext cx="224" cy="96"/>
            </a:xfrm>
            <a:prstGeom prst="rect">
              <a:avLst/>
            </a:prstGeom>
            <a:solidFill>
              <a:srgbClr val="E3E3C2"/>
            </a:solidFill>
            <a:ln w="1270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0" name="Rectangle 147"/>
            <p:cNvSpPr>
              <a:spLocks noChangeArrowheads="1"/>
            </p:cNvSpPr>
            <p:nvPr/>
          </p:nvSpPr>
          <p:spPr bwMode="auto">
            <a:xfrm>
              <a:off x="5692" y="-19108"/>
              <a:ext cx="926"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rPr>
                <a:t>Grassland / Herbaceous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90" name="Rectangle 167"/>
            <p:cNvSpPr>
              <a:spLocks noChangeArrowheads="1"/>
            </p:cNvSpPr>
            <p:nvPr/>
          </p:nvSpPr>
          <p:spPr bwMode="auto">
            <a:xfrm>
              <a:off x="5700" y="-18941"/>
              <a:ext cx="535"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rPr>
                <a:t>Pasture / Hay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91" name="Rectangle 168"/>
            <p:cNvSpPr>
              <a:spLocks noChangeArrowheads="1"/>
            </p:cNvSpPr>
            <p:nvPr/>
          </p:nvSpPr>
          <p:spPr bwMode="auto">
            <a:xfrm>
              <a:off x="5414" y="-18759"/>
              <a:ext cx="224" cy="97"/>
            </a:xfrm>
            <a:prstGeom prst="rect">
              <a:avLst/>
            </a:prstGeom>
            <a:solidFill>
              <a:srgbClr val="AB7028"/>
            </a:solidFill>
            <a:ln w="1270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2" name="Rectangle 169"/>
            <p:cNvSpPr>
              <a:spLocks noChangeArrowheads="1"/>
            </p:cNvSpPr>
            <p:nvPr/>
          </p:nvSpPr>
          <p:spPr bwMode="auto">
            <a:xfrm>
              <a:off x="5692" y="-18795"/>
              <a:ext cx="646"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rPr>
                <a:t>Cultivated Crops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08" name="Rectangle 185"/>
            <p:cNvSpPr>
              <a:spLocks noChangeArrowheads="1"/>
            </p:cNvSpPr>
            <p:nvPr/>
          </p:nvSpPr>
          <p:spPr bwMode="auto">
            <a:xfrm>
              <a:off x="5696" y="-18644"/>
              <a:ext cx="66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rPr>
                <a:t>Woody Wetlands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18" name="Rectangle 195"/>
            <p:cNvSpPr>
              <a:spLocks noChangeArrowheads="1"/>
            </p:cNvSpPr>
            <p:nvPr/>
          </p:nvSpPr>
          <p:spPr bwMode="auto">
            <a:xfrm>
              <a:off x="5692" y="-18506"/>
              <a:ext cx="123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rPr>
                <a:t>Emergent Herbaceous Wetlands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00" name="Rectangle 27"/>
            <p:cNvSpPr>
              <a:spLocks noChangeArrowheads="1"/>
            </p:cNvSpPr>
            <p:nvPr/>
          </p:nvSpPr>
          <p:spPr bwMode="auto">
            <a:xfrm>
              <a:off x="2995" y="-19200"/>
              <a:ext cx="239" cy="121"/>
            </a:xfrm>
            <a:prstGeom prst="rect">
              <a:avLst/>
            </a:prstGeom>
            <a:solidFill>
              <a:srgbClr val="476BA1"/>
            </a:solidFill>
            <a:ln w="1270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1" name="Rectangle 28"/>
            <p:cNvSpPr>
              <a:spLocks noChangeArrowheads="1"/>
            </p:cNvSpPr>
            <p:nvPr/>
          </p:nvSpPr>
          <p:spPr bwMode="auto">
            <a:xfrm>
              <a:off x="3269" y="-19212"/>
              <a:ext cx="51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rPr>
                <a:t>Open Water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02" name="Rectangle 46"/>
            <p:cNvSpPr>
              <a:spLocks noChangeArrowheads="1"/>
            </p:cNvSpPr>
            <p:nvPr/>
          </p:nvSpPr>
          <p:spPr bwMode="auto">
            <a:xfrm>
              <a:off x="3000" y="-19022"/>
              <a:ext cx="239" cy="120"/>
            </a:xfrm>
            <a:prstGeom prst="rect">
              <a:avLst/>
            </a:prstGeom>
            <a:solidFill>
              <a:srgbClr val="DECACA"/>
            </a:solidFill>
            <a:ln w="1270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3" name="Rectangle 47"/>
            <p:cNvSpPr>
              <a:spLocks noChangeArrowheads="1"/>
            </p:cNvSpPr>
            <p:nvPr/>
          </p:nvSpPr>
          <p:spPr bwMode="auto">
            <a:xfrm>
              <a:off x="3270" y="-19048"/>
              <a:ext cx="99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rPr>
                <a:t>Developed, Open Space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04" name="Rectangle 166"/>
            <p:cNvSpPr>
              <a:spLocks noChangeArrowheads="1"/>
            </p:cNvSpPr>
            <p:nvPr/>
          </p:nvSpPr>
          <p:spPr bwMode="auto">
            <a:xfrm>
              <a:off x="5414" y="-18925"/>
              <a:ext cx="224" cy="96"/>
            </a:xfrm>
            <a:prstGeom prst="rect">
              <a:avLst/>
            </a:prstGeom>
            <a:solidFill>
              <a:srgbClr val="DCD93D"/>
            </a:solidFill>
            <a:ln w="1270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5" name="Rectangle 184"/>
            <p:cNvSpPr>
              <a:spLocks noChangeArrowheads="1"/>
            </p:cNvSpPr>
            <p:nvPr/>
          </p:nvSpPr>
          <p:spPr bwMode="auto">
            <a:xfrm>
              <a:off x="5422" y="-18621"/>
              <a:ext cx="224" cy="96"/>
            </a:xfrm>
            <a:prstGeom prst="rect">
              <a:avLst/>
            </a:prstGeom>
            <a:solidFill>
              <a:srgbClr val="BAD9EB"/>
            </a:solidFill>
            <a:ln w="1270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6" name="Rectangle 194"/>
            <p:cNvSpPr>
              <a:spLocks noChangeArrowheads="1"/>
            </p:cNvSpPr>
            <p:nvPr/>
          </p:nvSpPr>
          <p:spPr bwMode="auto">
            <a:xfrm>
              <a:off x="5418" y="-18474"/>
              <a:ext cx="224" cy="96"/>
            </a:xfrm>
            <a:prstGeom prst="rect">
              <a:avLst/>
            </a:prstGeom>
            <a:solidFill>
              <a:srgbClr val="70A3BA"/>
            </a:solidFill>
            <a:ln w="1270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874812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3596858123"/>
              </p:ext>
            </p:extLst>
          </p:nvPr>
        </p:nvGraphicFramePr>
        <p:xfrm>
          <a:off x="-792480" y="1158240"/>
          <a:ext cx="13222946" cy="4947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670560" y="1493520"/>
            <a:ext cx="2233304" cy="400110"/>
          </a:xfrm>
          <a:prstGeom prst="rect">
            <a:avLst/>
          </a:prstGeom>
          <a:noFill/>
        </p:spPr>
        <p:txBody>
          <a:bodyPr wrap="none" rtlCol="0">
            <a:spAutoFit/>
          </a:bodyPr>
          <a:lstStyle/>
          <a:p>
            <a:r>
              <a:rPr lang="en-US" sz="2000" b="1" dirty="0">
                <a:solidFill>
                  <a:srgbClr val="507E32"/>
                </a:solidFill>
              </a:rPr>
              <a:t>Data Acquisition</a:t>
            </a:r>
          </a:p>
        </p:txBody>
      </p:sp>
      <p:sp>
        <p:nvSpPr>
          <p:cNvPr id="9" name="TextBox 8"/>
          <p:cNvSpPr txBox="1"/>
          <p:nvPr/>
        </p:nvSpPr>
        <p:spPr>
          <a:xfrm>
            <a:off x="4074160" y="1493520"/>
            <a:ext cx="1192955" cy="400110"/>
          </a:xfrm>
          <a:prstGeom prst="rect">
            <a:avLst/>
          </a:prstGeom>
          <a:noFill/>
        </p:spPr>
        <p:txBody>
          <a:bodyPr wrap="none" rtlCol="0">
            <a:spAutoFit/>
          </a:bodyPr>
          <a:lstStyle/>
          <a:p>
            <a:r>
              <a:rPr lang="en-US" sz="2000" b="1" dirty="0">
                <a:solidFill>
                  <a:srgbClr val="507E32"/>
                </a:solidFill>
              </a:rPr>
              <a:t>Analysis</a:t>
            </a:r>
          </a:p>
        </p:txBody>
      </p:sp>
      <p:sp>
        <p:nvSpPr>
          <p:cNvPr id="13" name="TextBox 12"/>
          <p:cNvSpPr txBox="1"/>
          <p:nvPr/>
        </p:nvSpPr>
        <p:spPr>
          <a:xfrm>
            <a:off x="6753307" y="1499763"/>
            <a:ext cx="1701107" cy="400110"/>
          </a:xfrm>
          <a:prstGeom prst="rect">
            <a:avLst/>
          </a:prstGeom>
          <a:noFill/>
        </p:spPr>
        <p:txBody>
          <a:bodyPr wrap="none" rtlCol="0">
            <a:spAutoFit/>
          </a:bodyPr>
          <a:lstStyle/>
          <a:p>
            <a:r>
              <a:rPr lang="en-US" sz="2000" b="1" dirty="0">
                <a:solidFill>
                  <a:srgbClr val="507E32"/>
                </a:solidFill>
              </a:rPr>
              <a:t>Comparison</a:t>
            </a:r>
          </a:p>
        </p:txBody>
      </p:sp>
      <p:sp>
        <p:nvSpPr>
          <p:cNvPr id="14" name="TextBox 13"/>
          <p:cNvSpPr txBox="1"/>
          <p:nvPr/>
        </p:nvSpPr>
        <p:spPr>
          <a:xfrm>
            <a:off x="9967112" y="1493520"/>
            <a:ext cx="1031051" cy="400110"/>
          </a:xfrm>
          <a:prstGeom prst="rect">
            <a:avLst/>
          </a:prstGeom>
          <a:noFill/>
        </p:spPr>
        <p:txBody>
          <a:bodyPr wrap="none" rtlCol="0">
            <a:spAutoFit/>
          </a:bodyPr>
          <a:lstStyle/>
          <a:p>
            <a:r>
              <a:rPr lang="en-US" sz="2000" b="1" dirty="0">
                <a:solidFill>
                  <a:srgbClr val="507E32"/>
                </a:solidFill>
              </a:rPr>
              <a:t>Output</a:t>
            </a:r>
          </a:p>
        </p:txBody>
      </p:sp>
      <p:sp>
        <p:nvSpPr>
          <p:cNvPr id="11" name="Title 4"/>
          <p:cNvSpPr>
            <a:spLocks noGrp="1"/>
          </p:cNvSpPr>
          <p:nvPr>
            <p:ph type="title"/>
          </p:nvPr>
        </p:nvSpPr>
        <p:spPr>
          <a:xfrm>
            <a:off x="1000125" y="365124"/>
            <a:ext cx="9413277" cy="479425"/>
          </a:xfrm>
        </p:spPr>
        <p:txBody>
          <a:bodyPr/>
          <a:lstStyle/>
          <a:p>
            <a:r>
              <a:rPr lang="en-US" sz="4000" dirty="0"/>
              <a:t>Methodology: Land Use</a:t>
            </a:r>
          </a:p>
        </p:txBody>
      </p:sp>
    </p:spTree>
    <p:extLst>
      <p:ext uri="{BB962C8B-B14F-4D97-AF65-F5344CB8AC3E}">
        <p14:creationId xmlns:p14="http://schemas.microsoft.com/office/powerpoint/2010/main" val="9345422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3654472982"/>
              </p:ext>
            </p:extLst>
          </p:nvPr>
        </p:nvGraphicFramePr>
        <p:xfrm>
          <a:off x="-792480" y="1158240"/>
          <a:ext cx="13222946" cy="4947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a:off x="670560" y="1493520"/>
            <a:ext cx="2233304" cy="400110"/>
          </a:xfrm>
          <a:prstGeom prst="rect">
            <a:avLst/>
          </a:prstGeom>
          <a:noFill/>
        </p:spPr>
        <p:txBody>
          <a:bodyPr wrap="none" rtlCol="0">
            <a:spAutoFit/>
          </a:bodyPr>
          <a:lstStyle/>
          <a:p>
            <a:r>
              <a:rPr lang="en-US" sz="2000" b="1" dirty="0">
                <a:solidFill>
                  <a:srgbClr val="DE7839"/>
                </a:solidFill>
              </a:rPr>
              <a:t>Data Acquisition</a:t>
            </a:r>
          </a:p>
        </p:txBody>
      </p:sp>
      <p:sp>
        <p:nvSpPr>
          <p:cNvPr id="10" name="TextBox 9"/>
          <p:cNvSpPr txBox="1"/>
          <p:nvPr/>
        </p:nvSpPr>
        <p:spPr>
          <a:xfrm>
            <a:off x="4085311" y="1493520"/>
            <a:ext cx="1031051" cy="400110"/>
          </a:xfrm>
          <a:prstGeom prst="rect">
            <a:avLst/>
          </a:prstGeom>
          <a:noFill/>
        </p:spPr>
        <p:txBody>
          <a:bodyPr wrap="none" rtlCol="0">
            <a:spAutoFit/>
          </a:bodyPr>
          <a:lstStyle/>
          <a:p>
            <a:r>
              <a:rPr lang="en-US" sz="2000" b="1" dirty="0">
                <a:solidFill>
                  <a:srgbClr val="DE7839"/>
                </a:solidFill>
              </a:rPr>
              <a:t>Output</a:t>
            </a:r>
          </a:p>
        </p:txBody>
      </p:sp>
      <p:sp>
        <p:nvSpPr>
          <p:cNvPr id="12" name="TextBox 11"/>
          <p:cNvSpPr txBox="1"/>
          <p:nvPr/>
        </p:nvSpPr>
        <p:spPr>
          <a:xfrm>
            <a:off x="9601200" y="1493520"/>
            <a:ext cx="1709122" cy="400110"/>
          </a:xfrm>
          <a:prstGeom prst="rect">
            <a:avLst/>
          </a:prstGeom>
          <a:noFill/>
        </p:spPr>
        <p:txBody>
          <a:bodyPr wrap="none" rtlCol="0">
            <a:spAutoFit/>
          </a:bodyPr>
          <a:lstStyle/>
          <a:p>
            <a:r>
              <a:rPr lang="en-US" sz="2000" b="1" dirty="0">
                <a:solidFill>
                  <a:srgbClr val="DE7839"/>
                </a:solidFill>
              </a:rPr>
              <a:t>End Product</a:t>
            </a:r>
          </a:p>
        </p:txBody>
      </p:sp>
      <p:sp>
        <p:nvSpPr>
          <p:cNvPr id="13" name="Title 4"/>
          <p:cNvSpPr>
            <a:spLocks noGrp="1"/>
          </p:cNvSpPr>
          <p:nvPr>
            <p:ph type="title"/>
          </p:nvPr>
        </p:nvSpPr>
        <p:spPr>
          <a:xfrm>
            <a:off x="1010399" y="221285"/>
            <a:ext cx="10075417" cy="816404"/>
          </a:xfrm>
        </p:spPr>
        <p:txBody>
          <a:bodyPr/>
          <a:lstStyle/>
          <a:p>
            <a:r>
              <a:rPr lang="en-US" sz="4000" dirty="0"/>
              <a:t>Methodology: Projected Urbanization</a:t>
            </a:r>
          </a:p>
        </p:txBody>
      </p:sp>
      <p:sp>
        <p:nvSpPr>
          <p:cNvPr id="14" name="TextBox 13"/>
          <p:cNvSpPr txBox="1"/>
          <p:nvPr/>
        </p:nvSpPr>
        <p:spPr>
          <a:xfrm>
            <a:off x="6780189" y="1493520"/>
            <a:ext cx="1479892" cy="400110"/>
          </a:xfrm>
          <a:prstGeom prst="rect">
            <a:avLst/>
          </a:prstGeom>
          <a:noFill/>
        </p:spPr>
        <p:txBody>
          <a:bodyPr wrap="none" rtlCol="0">
            <a:spAutoFit/>
          </a:bodyPr>
          <a:lstStyle/>
          <a:p>
            <a:r>
              <a:rPr lang="en-US" sz="2000" b="1" dirty="0">
                <a:solidFill>
                  <a:srgbClr val="DE7839"/>
                </a:solidFill>
              </a:rPr>
              <a:t>Data Input</a:t>
            </a:r>
          </a:p>
        </p:txBody>
      </p:sp>
    </p:spTree>
    <p:extLst>
      <p:ext uri="{BB962C8B-B14F-4D97-AF65-F5344CB8AC3E}">
        <p14:creationId xmlns:p14="http://schemas.microsoft.com/office/powerpoint/2010/main" val="3306624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Fuzzy Logic Modeling</a:t>
            </a:r>
          </a:p>
        </p:txBody>
      </p:sp>
      <p:sp>
        <p:nvSpPr>
          <p:cNvPr id="6" name="Text Placeholder 5"/>
          <p:cNvSpPr>
            <a:spLocks noGrp="1"/>
          </p:cNvSpPr>
          <p:nvPr>
            <p:ph type="body" sz="half" idx="2"/>
          </p:nvPr>
        </p:nvSpPr>
        <p:spPr>
          <a:xfrm>
            <a:off x="491613" y="1553497"/>
            <a:ext cx="4252509" cy="5258784"/>
          </a:xfrm>
        </p:spPr>
        <p:txBody>
          <a:bodyPr/>
          <a:lstStyle/>
          <a:p>
            <a:pPr marL="347663" indent="-347663" defTabSz="2743200">
              <a:spcBef>
                <a:spcPts val="1800"/>
              </a:spcBef>
              <a:buClr>
                <a:srgbClr val="2E8654"/>
              </a:buClr>
              <a:buFont typeface="Webdings" panose="05030102010509060703" pitchFamily="18" charset="2"/>
              <a:buChar char="4"/>
            </a:pPr>
            <a:r>
              <a:rPr lang="en-US" sz="2400" dirty="0">
                <a:solidFill>
                  <a:schemeClr val="bg2">
                    <a:lumMod val="50000"/>
                  </a:schemeClr>
                </a:solidFill>
              </a:rPr>
              <a:t>Used for </a:t>
            </a:r>
            <a:r>
              <a:rPr lang="en-US" sz="2400" b="1" dirty="0">
                <a:solidFill>
                  <a:srgbClr val="2E8652"/>
                </a:solidFill>
              </a:rPr>
              <a:t>urbanization risk assessment</a:t>
            </a:r>
          </a:p>
          <a:p>
            <a:pPr marL="347663" indent="-347663" defTabSz="2743200">
              <a:spcBef>
                <a:spcPts val="1800"/>
              </a:spcBef>
              <a:buClr>
                <a:srgbClr val="2E8654"/>
              </a:buClr>
              <a:buFont typeface="Webdings" panose="05030102010509060703" pitchFamily="18" charset="2"/>
              <a:buChar char="4"/>
            </a:pPr>
            <a:r>
              <a:rPr lang="en-US" sz="2400" dirty="0">
                <a:solidFill>
                  <a:schemeClr val="bg2">
                    <a:lumMod val="50000"/>
                  </a:schemeClr>
                </a:solidFill>
              </a:rPr>
              <a:t>Two different memberships used </a:t>
            </a:r>
          </a:p>
          <a:p>
            <a:pPr marL="804863" lvl="1" indent="-347663" defTabSz="2743200">
              <a:spcBef>
                <a:spcPts val="0"/>
              </a:spcBef>
              <a:buClr>
                <a:srgbClr val="2E8654"/>
              </a:buClr>
              <a:buFont typeface="Webdings" panose="05030102010509060703" pitchFamily="18" charset="2"/>
              <a:buChar char="4"/>
            </a:pPr>
            <a:r>
              <a:rPr lang="en-US" sz="2400" dirty="0">
                <a:solidFill>
                  <a:schemeClr val="bg2">
                    <a:lumMod val="50000"/>
                  </a:schemeClr>
                </a:solidFill>
              </a:rPr>
              <a:t>Linear</a:t>
            </a:r>
          </a:p>
          <a:p>
            <a:pPr marL="804863" lvl="1" indent="-347663" defTabSz="2743200">
              <a:spcBef>
                <a:spcPts val="0"/>
              </a:spcBef>
              <a:buClr>
                <a:srgbClr val="2E8654"/>
              </a:buClr>
              <a:buFont typeface="Webdings" panose="05030102010509060703" pitchFamily="18" charset="2"/>
              <a:buChar char="4"/>
            </a:pPr>
            <a:r>
              <a:rPr lang="en-US" sz="2400" dirty="0" err="1">
                <a:solidFill>
                  <a:schemeClr val="bg2">
                    <a:lumMod val="50000"/>
                  </a:schemeClr>
                </a:solidFill>
              </a:rPr>
              <a:t>MSLarge</a:t>
            </a:r>
            <a:endParaRPr lang="en-US" sz="2400" b="1" dirty="0">
              <a:solidFill>
                <a:srgbClr val="2E8652"/>
              </a:solidFill>
            </a:endParaRPr>
          </a:p>
          <a:p>
            <a:pPr marL="347663" indent="-347663" defTabSz="2743200">
              <a:spcBef>
                <a:spcPts val="1800"/>
              </a:spcBef>
              <a:buClr>
                <a:srgbClr val="2E8654"/>
              </a:buClr>
              <a:buFont typeface="Webdings" panose="05030102010509060703" pitchFamily="18" charset="2"/>
              <a:buChar char="4"/>
            </a:pPr>
            <a:r>
              <a:rPr lang="en-US" sz="2400" dirty="0">
                <a:solidFill>
                  <a:schemeClr val="bg2">
                    <a:lumMod val="50000"/>
                  </a:schemeClr>
                </a:solidFill>
              </a:rPr>
              <a:t>Land classification: reclassified from </a:t>
            </a:r>
            <a:r>
              <a:rPr lang="en-US" sz="2400" b="1" dirty="0">
                <a:solidFill>
                  <a:srgbClr val="2E8652"/>
                </a:solidFill>
              </a:rPr>
              <a:t>least to most suitable</a:t>
            </a:r>
          </a:p>
          <a:p>
            <a:pPr defTabSz="2743200">
              <a:spcBef>
                <a:spcPts val="1800"/>
              </a:spcBef>
              <a:buClr>
                <a:srgbClr val="2E8654"/>
              </a:buClr>
            </a:pPr>
            <a:endParaRPr lang="en-US" dirty="0">
              <a:solidFill>
                <a:schemeClr val="bg2">
                  <a:lumMod val="50000"/>
                </a:schemeClr>
              </a:solidFill>
            </a:endParaRPr>
          </a:p>
          <a:p>
            <a:pPr marL="347663" indent="-347663" defTabSz="2743200">
              <a:spcBef>
                <a:spcPts val="1800"/>
              </a:spcBef>
              <a:buClr>
                <a:srgbClr val="2E8654"/>
              </a:buClr>
              <a:buFont typeface="Webdings" panose="05030102010509060703" pitchFamily="18" charset="2"/>
              <a:buChar char="4"/>
            </a:pPr>
            <a:endParaRPr lang="en-US" dirty="0">
              <a:solidFill>
                <a:schemeClr val="bg2">
                  <a:lumMod val="50000"/>
                </a:schemeClr>
              </a:solidFill>
            </a:endParaRPr>
          </a:p>
          <a:p>
            <a:pPr marL="342900" indent="-342900">
              <a:buFont typeface="Arial" panose="020B0604020202020204" pitchFamily="34" charset="0"/>
              <a:buChar char="•"/>
            </a:pPr>
            <a:endParaRPr lang="en-US" dirty="0">
              <a:solidFill>
                <a:schemeClr val="bg2">
                  <a:lumMod val="50000"/>
                </a:schemeClr>
              </a:solidFill>
            </a:endParaRPr>
          </a:p>
        </p:txBody>
      </p:sp>
      <p:graphicFrame>
        <p:nvGraphicFramePr>
          <p:cNvPr id="23" name="Table 22"/>
          <p:cNvGraphicFramePr>
            <a:graphicFrameLocks noGrp="1"/>
          </p:cNvGraphicFramePr>
          <p:nvPr>
            <p:extLst>
              <p:ext uri="{D42A27DB-BD31-4B8C-83A1-F6EECF244321}">
                <p14:modId xmlns:p14="http://schemas.microsoft.com/office/powerpoint/2010/main" val="3325540077"/>
              </p:ext>
            </p:extLst>
          </p:nvPr>
        </p:nvGraphicFramePr>
        <p:xfrm>
          <a:off x="5465852" y="1553497"/>
          <a:ext cx="5866543" cy="3421296"/>
        </p:xfrm>
        <a:graphic>
          <a:graphicData uri="http://schemas.openxmlformats.org/drawingml/2006/table">
            <a:tbl>
              <a:tblPr firstRow="1" bandRow="1">
                <a:tableStyleId>{21E4AEA4-8DFA-4A89-87EB-49C32662AFE0}</a:tableStyleId>
              </a:tblPr>
              <a:tblGrid>
                <a:gridCol w="2888902">
                  <a:extLst>
                    <a:ext uri="{9D8B030D-6E8A-4147-A177-3AD203B41FA5}">
                      <a16:colId xmlns:a16="http://schemas.microsoft.com/office/drawing/2014/main" val="2261688192"/>
                    </a:ext>
                  </a:extLst>
                </a:gridCol>
                <a:gridCol w="2977641">
                  <a:extLst>
                    <a:ext uri="{9D8B030D-6E8A-4147-A177-3AD203B41FA5}">
                      <a16:colId xmlns:a16="http://schemas.microsoft.com/office/drawing/2014/main" val="3413433813"/>
                    </a:ext>
                  </a:extLst>
                </a:gridCol>
              </a:tblGrid>
              <a:tr h="808156">
                <a:tc>
                  <a:txBody>
                    <a:bodyPr/>
                    <a:lstStyle/>
                    <a:p>
                      <a:pPr algn="ctr"/>
                      <a:r>
                        <a:rPr lang="en-US" dirty="0"/>
                        <a:t>Inputs</a:t>
                      </a:r>
                    </a:p>
                  </a:txBody>
                  <a:tcPr/>
                </a:tc>
                <a:tc>
                  <a:txBody>
                    <a:bodyPr/>
                    <a:lstStyle/>
                    <a:p>
                      <a:pPr algn="ctr"/>
                      <a:r>
                        <a:rPr lang="en-US" dirty="0"/>
                        <a:t>Fuzzy Memberships</a:t>
                      </a:r>
                    </a:p>
                  </a:txBody>
                  <a:tcPr/>
                </a:tc>
                <a:extLst>
                  <a:ext uri="{0D108BD9-81ED-4DB2-BD59-A6C34878D82A}">
                    <a16:rowId xmlns:a16="http://schemas.microsoft.com/office/drawing/2014/main" val="1786824269"/>
                  </a:ext>
                </a:extLst>
              </a:tr>
              <a:tr h="505478">
                <a:tc>
                  <a:txBody>
                    <a:bodyPr/>
                    <a:lstStyle/>
                    <a:p>
                      <a:pPr algn="ctr"/>
                      <a:r>
                        <a:rPr lang="en-US" sz="1800" dirty="0"/>
                        <a:t>Land</a:t>
                      </a:r>
                      <a:r>
                        <a:rPr lang="en-US" sz="1800" baseline="0" dirty="0"/>
                        <a:t> Classification</a:t>
                      </a:r>
                      <a:endParaRPr lang="en-US" sz="1800" dirty="0"/>
                    </a:p>
                  </a:txBody>
                  <a:tcPr/>
                </a:tc>
                <a:tc>
                  <a:txBody>
                    <a:bodyPr/>
                    <a:lstStyle/>
                    <a:p>
                      <a:pPr algn="ctr"/>
                      <a:r>
                        <a:rPr lang="en-US" sz="1800" dirty="0" err="1"/>
                        <a:t>MSLarge</a:t>
                      </a:r>
                      <a:endParaRPr lang="en-US" sz="1800" dirty="0"/>
                    </a:p>
                  </a:txBody>
                  <a:tcPr/>
                </a:tc>
                <a:extLst>
                  <a:ext uri="{0D108BD9-81ED-4DB2-BD59-A6C34878D82A}">
                    <a16:rowId xmlns:a16="http://schemas.microsoft.com/office/drawing/2014/main" val="1510451635"/>
                  </a:ext>
                </a:extLst>
              </a:tr>
              <a:tr h="449749">
                <a:tc>
                  <a:txBody>
                    <a:bodyPr/>
                    <a:lstStyle/>
                    <a:p>
                      <a:pPr algn="ctr"/>
                      <a:r>
                        <a:rPr lang="en-US" sz="1800" dirty="0"/>
                        <a:t>Distance to Colleges</a:t>
                      </a:r>
                    </a:p>
                  </a:txBody>
                  <a:tcPr/>
                </a:tc>
                <a:tc>
                  <a:txBody>
                    <a:bodyPr/>
                    <a:lstStyle/>
                    <a:p>
                      <a:pPr algn="ctr"/>
                      <a:r>
                        <a:rPr lang="en-US" sz="1800" dirty="0"/>
                        <a:t>Linear</a:t>
                      </a:r>
                    </a:p>
                  </a:txBody>
                  <a:tcPr/>
                </a:tc>
                <a:extLst>
                  <a:ext uri="{0D108BD9-81ED-4DB2-BD59-A6C34878D82A}">
                    <a16:rowId xmlns:a16="http://schemas.microsoft.com/office/drawing/2014/main" val="3823043051"/>
                  </a:ext>
                </a:extLst>
              </a:tr>
              <a:tr h="553943">
                <a:tc>
                  <a:txBody>
                    <a:bodyPr/>
                    <a:lstStyle/>
                    <a:p>
                      <a:pPr algn="ctr"/>
                      <a:r>
                        <a:rPr lang="en-US" sz="1800" dirty="0"/>
                        <a:t>Distance</a:t>
                      </a:r>
                      <a:r>
                        <a:rPr lang="en-US" sz="1800" baseline="0" dirty="0"/>
                        <a:t> to Fire Stations</a:t>
                      </a:r>
                    </a:p>
                  </a:txBody>
                  <a:tcPr/>
                </a:tc>
                <a:tc>
                  <a:txBody>
                    <a:bodyPr/>
                    <a:lstStyle/>
                    <a:p>
                      <a:pPr algn="ctr"/>
                      <a:r>
                        <a:rPr lang="en-US" sz="1800" dirty="0"/>
                        <a:t>Linear</a:t>
                      </a:r>
                    </a:p>
                  </a:txBody>
                  <a:tcPr/>
                </a:tc>
                <a:extLst>
                  <a:ext uri="{0D108BD9-81ED-4DB2-BD59-A6C34878D82A}">
                    <a16:rowId xmlns:a16="http://schemas.microsoft.com/office/drawing/2014/main" val="52321852"/>
                  </a:ext>
                </a:extLst>
              </a:tr>
              <a:tr h="654221">
                <a:tc>
                  <a:txBody>
                    <a:bodyPr/>
                    <a:lstStyle/>
                    <a:p>
                      <a:pPr algn="ctr"/>
                      <a:r>
                        <a:rPr lang="en-US" sz="1800" dirty="0"/>
                        <a:t>Distance</a:t>
                      </a:r>
                      <a:r>
                        <a:rPr lang="en-US" sz="1800" baseline="0" dirty="0"/>
                        <a:t> to Public Schools</a:t>
                      </a:r>
                      <a:endParaRPr lang="en-US" sz="1800" dirty="0"/>
                    </a:p>
                  </a:txBody>
                  <a:tcPr/>
                </a:tc>
                <a:tc>
                  <a:txBody>
                    <a:bodyPr/>
                    <a:lstStyle/>
                    <a:p>
                      <a:pPr algn="ctr"/>
                      <a:r>
                        <a:rPr lang="en-US" sz="1800" dirty="0"/>
                        <a:t>Linear</a:t>
                      </a:r>
                    </a:p>
                  </a:txBody>
                  <a:tcPr/>
                </a:tc>
                <a:extLst>
                  <a:ext uri="{0D108BD9-81ED-4DB2-BD59-A6C34878D82A}">
                    <a16:rowId xmlns:a16="http://schemas.microsoft.com/office/drawing/2014/main" val="989104812"/>
                  </a:ext>
                </a:extLst>
              </a:tr>
              <a:tr h="449749">
                <a:tc>
                  <a:txBody>
                    <a:bodyPr/>
                    <a:lstStyle/>
                    <a:p>
                      <a:pPr algn="ctr"/>
                      <a:r>
                        <a:rPr lang="en-US" sz="1800" dirty="0"/>
                        <a:t>Distance to Hospitals</a:t>
                      </a:r>
                    </a:p>
                  </a:txBody>
                  <a:tcPr/>
                </a:tc>
                <a:tc>
                  <a:txBody>
                    <a:bodyPr/>
                    <a:lstStyle/>
                    <a:p>
                      <a:pPr algn="ctr"/>
                      <a:r>
                        <a:rPr lang="en-US" sz="1800" dirty="0"/>
                        <a:t>Linear</a:t>
                      </a:r>
                    </a:p>
                  </a:txBody>
                  <a:tcPr/>
                </a:tc>
                <a:extLst>
                  <a:ext uri="{0D108BD9-81ED-4DB2-BD59-A6C34878D82A}">
                    <a16:rowId xmlns:a16="http://schemas.microsoft.com/office/drawing/2014/main" val="2635016278"/>
                  </a:ext>
                </a:extLst>
              </a:tr>
            </a:tbl>
          </a:graphicData>
        </a:graphic>
      </p:graphicFrame>
    </p:spTree>
    <p:extLst>
      <p:ext uri="{BB962C8B-B14F-4D97-AF65-F5344CB8AC3E}">
        <p14:creationId xmlns:p14="http://schemas.microsoft.com/office/powerpoint/2010/main" val="39274989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2017 v4</Template>
  <TotalTime>4095</TotalTime>
  <Words>2956</Words>
  <Application>Microsoft Office PowerPoint</Application>
  <PresentationFormat>Widescreen</PresentationFormat>
  <Paragraphs>291</Paragraphs>
  <Slides>17</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Century Gothic</vt:lpstr>
      <vt:lpstr>ESRI North</vt:lpstr>
      <vt:lpstr>Garamond</vt:lpstr>
      <vt:lpstr>Webdings</vt:lpstr>
      <vt:lpstr>Office Theme</vt:lpstr>
      <vt:lpstr>PowerPoint Presentation</vt:lpstr>
      <vt:lpstr>Community Concerns</vt:lpstr>
      <vt:lpstr>Objectives and Benefits</vt:lpstr>
      <vt:lpstr>Project Partner</vt:lpstr>
      <vt:lpstr>NASA Satellites Used</vt:lpstr>
      <vt:lpstr>Ancillary Datasets</vt:lpstr>
      <vt:lpstr>Methodology: Land Use</vt:lpstr>
      <vt:lpstr>Methodology: Projected Urbanization</vt:lpstr>
      <vt:lpstr>Fuzzy Logic Modeling</vt:lpstr>
      <vt:lpstr>Species Analysis</vt:lpstr>
      <vt:lpstr>Results</vt:lpstr>
      <vt:lpstr>Results</vt:lpstr>
      <vt:lpstr>Conclusions</vt:lpstr>
      <vt:lpstr>Limitations and Uncertainties</vt:lpstr>
      <vt:lpstr>Future Work</vt:lpstr>
      <vt:lpstr>Acknowledgements</vt:lpstr>
      <vt:lpstr>Scientific Names</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Nicholas McVey</cp:lastModifiedBy>
  <cp:revision>247</cp:revision>
  <dcterms:created xsi:type="dcterms:W3CDTF">2017-05-15T13:42:39Z</dcterms:created>
  <dcterms:modified xsi:type="dcterms:W3CDTF">2017-11-14T18:01:28Z</dcterms:modified>
</cp:coreProperties>
</file>