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
  </p:notesMasterIdLst>
  <p:handoutMasterIdLst>
    <p:handoutMasterId r:id="rId4"/>
  </p:handout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1" autoAdjust="0"/>
    <p:restoredTop sz="94216" autoAdjust="0"/>
  </p:normalViewPr>
  <p:slideViewPr>
    <p:cSldViewPr snapToGrid="0">
      <p:cViewPr>
        <p:scale>
          <a:sx n="40" d="100"/>
          <a:sy n="40" d="100"/>
        </p:scale>
        <p:origin x="96" y="30"/>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B2ED0-9DF3-40F7-9850-3C5858EB83D5}" type="datetimeFigureOut">
              <a:rPr lang="en-US" smtClean="0"/>
              <a:t>2/19/2015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8DBA17-FB13-4EA2-9C8C-125046FEEC3E}" type="slidenum">
              <a:rPr lang="en-US" smtClean="0"/>
              <a:t>‹#›</a:t>
            </a:fld>
            <a:endParaRPr lang="en-US"/>
          </a:p>
        </p:txBody>
      </p:sp>
    </p:spTree>
    <p:extLst>
      <p:ext uri="{BB962C8B-B14F-4D97-AF65-F5344CB8AC3E}">
        <p14:creationId xmlns:p14="http://schemas.microsoft.com/office/powerpoint/2010/main" val="1782992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9168271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8" name="Shape 26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121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ster Ver.3">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18326100" y="31989340"/>
            <a:ext cx="8008619" cy="344365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3" name="Shape 153"/>
          <p:cNvGrpSpPr/>
          <p:nvPr/>
        </p:nvGrpSpPr>
        <p:grpSpPr>
          <a:xfrm>
            <a:off x="18163699" y="30864628"/>
            <a:ext cx="8351235" cy="914400"/>
            <a:chOff x="914400" y="6400800"/>
            <a:chExt cx="16459200" cy="914400"/>
          </a:xfrm>
        </p:grpSpPr>
        <p:sp>
          <p:nvSpPr>
            <p:cNvPr id="154" name="Shape 15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55" name="Shape 155"/>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Acknowledgements</a:t>
              </a:r>
            </a:p>
          </p:txBody>
        </p:sp>
      </p:grpSp>
      <p:sp>
        <p:nvSpPr>
          <p:cNvPr id="156" name="Shape 156"/>
          <p:cNvSpPr txBox="1">
            <a:spLocks noGrp="1"/>
          </p:cNvSpPr>
          <p:nvPr>
            <p:ph type="body" idx="2"/>
          </p:nvPr>
        </p:nvSpPr>
        <p:spPr>
          <a:xfrm>
            <a:off x="9677399" y="31985712"/>
            <a:ext cx="8090417" cy="3447285"/>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7" name="Shape 157"/>
          <p:cNvGrpSpPr/>
          <p:nvPr/>
        </p:nvGrpSpPr>
        <p:grpSpPr>
          <a:xfrm>
            <a:off x="9512721" y="30861000"/>
            <a:ext cx="8436530" cy="914400"/>
            <a:chOff x="914400" y="6400800"/>
            <a:chExt cx="16459200" cy="914400"/>
          </a:xfrm>
        </p:grpSpPr>
        <p:sp>
          <p:nvSpPr>
            <p:cNvPr id="158" name="Shape 15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59" name="Shape 15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Project Partners</a:t>
              </a:r>
            </a:p>
          </p:txBody>
        </p:sp>
      </p:grpSp>
      <p:sp>
        <p:nvSpPr>
          <p:cNvPr id="160" name="Shape 160"/>
          <p:cNvSpPr txBox="1">
            <a:spLocks noGrp="1"/>
          </p:cNvSpPr>
          <p:nvPr>
            <p:ph type="body" idx="3"/>
          </p:nvPr>
        </p:nvSpPr>
        <p:spPr>
          <a:xfrm>
            <a:off x="1096328" y="31985712"/>
            <a:ext cx="8025556" cy="3447285"/>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1" name="Shape 161"/>
          <p:cNvGrpSpPr/>
          <p:nvPr/>
        </p:nvGrpSpPr>
        <p:grpSpPr>
          <a:xfrm>
            <a:off x="934760" y="30861000"/>
            <a:ext cx="8368895" cy="914400"/>
            <a:chOff x="914400" y="6400800"/>
            <a:chExt cx="16459200" cy="914400"/>
          </a:xfrm>
        </p:grpSpPr>
        <p:sp>
          <p:nvSpPr>
            <p:cNvPr id="162" name="Shape 16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63" name="Shape 16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Team Members</a:t>
              </a:r>
            </a:p>
          </p:txBody>
        </p:sp>
      </p:grpSp>
      <p:sp>
        <p:nvSpPr>
          <p:cNvPr id="164" name="Shape 164"/>
          <p:cNvSpPr txBox="1">
            <a:spLocks noGrp="1"/>
          </p:cNvSpPr>
          <p:nvPr>
            <p:ph type="body" idx="4"/>
          </p:nvPr>
        </p:nvSpPr>
        <p:spPr>
          <a:xfrm>
            <a:off x="18326100" y="23764618"/>
            <a:ext cx="8008619" cy="66772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5" name="Shape 165"/>
          <p:cNvGrpSpPr/>
          <p:nvPr/>
        </p:nvGrpSpPr>
        <p:grpSpPr>
          <a:xfrm>
            <a:off x="18163699" y="22107726"/>
            <a:ext cx="8351233" cy="914400"/>
            <a:chOff x="914400" y="6400800"/>
            <a:chExt cx="16459197" cy="914400"/>
          </a:xfrm>
        </p:grpSpPr>
        <p:sp>
          <p:nvSpPr>
            <p:cNvPr id="166" name="Shape 166"/>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67" name="Shape 16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Conclusions</a:t>
              </a:r>
            </a:p>
          </p:txBody>
        </p:sp>
      </p:grpSp>
      <p:sp>
        <p:nvSpPr>
          <p:cNvPr id="168" name="Shape 168"/>
          <p:cNvSpPr txBox="1">
            <a:spLocks noGrp="1"/>
          </p:cNvSpPr>
          <p:nvPr>
            <p:ph type="body" idx="5"/>
          </p:nvPr>
        </p:nvSpPr>
        <p:spPr>
          <a:xfrm>
            <a:off x="18335006" y="20348323"/>
            <a:ext cx="8008619" cy="159818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69" name="Shape 169"/>
          <p:cNvGrpSpPr/>
          <p:nvPr/>
        </p:nvGrpSpPr>
        <p:grpSpPr>
          <a:xfrm>
            <a:off x="18163699" y="19223610"/>
            <a:ext cx="8351234" cy="914400"/>
            <a:chOff x="914400" y="6400800"/>
            <a:chExt cx="16459198" cy="914400"/>
          </a:xfrm>
        </p:grpSpPr>
        <p:sp>
          <p:nvSpPr>
            <p:cNvPr id="170" name="Shape 170"/>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1" name="Shape 17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Earth Observations</a:t>
              </a:r>
            </a:p>
          </p:txBody>
        </p:sp>
      </p:grpSp>
      <p:sp>
        <p:nvSpPr>
          <p:cNvPr id="172" name="Shape 172"/>
          <p:cNvSpPr txBox="1">
            <a:spLocks noGrp="1"/>
          </p:cNvSpPr>
          <p:nvPr>
            <p:ph type="body" idx="6"/>
          </p:nvPr>
        </p:nvSpPr>
        <p:spPr>
          <a:xfrm>
            <a:off x="1096328" y="23764618"/>
            <a:ext cx="16658270" cy="66772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3" name="Shape 173"/>
          <p:cNvGrpSpPr/>
          <p:nvPr/>
        </p:nvGrpSpPr>
        <p:grpSpPr>
          <a:xfrm>
            <a:off x="914400" y="22107726"/>
            <a:ext cx="17034853" cy="914400"/>
            <a:chOff x="914400" y="6400800"/>
            <a:chExt cx="16459200" cy="914400"/>
          </a:xfrm>
        </p:grpSpPr>
        <p:sp>
          <p:nvSpPr>
            <p:cNvPr id="174" name="Shape 17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5" name="Shape 175"/>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Results</a:t>
              </a:r>
            </a:p>
          </p:txBody>
        </p:sp>
      </p:grpSp>
      <p:sp>
        <p:nvSpPr>
          <p:cNvPr id="176" name="Shape 176"/>
          <p:cNvSpPr txBox="1">
            <a:spLocks noGrp="1"/>
          </p:cNvSpPr>
          <p:nvPr>
            <p:ph type="body" idx="7"/>
          </p:nvPr>
        </p:nvSpPr>
        <p:spPr>
          <a:xfrm>
            <a:off x="18326100" y="12484571"/>
            <a:ext cx="8008619" cy="639042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7" name="Shape 177"/>
          <p:cNvGrpSpPr/>
          <p:nvPr userDrawn="1"/>
        </p:nvGrpSpPr>
        <p:grpSpPr>
          <a:xfrm>
            <a:off x="18154790" y="10605063"/>
            <a:ext cx="8351235" cy="929849"/>
            <a:chOff x="914400" y="6385351"/>
            <a:chExt cx="16459200" cy="929849"/>
          </a:xfrm>
        </p:grpSpPr>
        <p:sp>
          <p:nvSpPr>
            <p:cNvPr id="178" name="Shape 17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9" name="Shape 179"/>
            <p:cNvSpPr txBox="1"/>
            <p:nvPr/>
          </p:nvSpPr>
          <p:spPr>
            <a:xfrm>
              <a:off x="914400" y="6385351"/>
              <a:ext cx="16459196"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Study </a:t>
              </a:r>
              <a:r>
                <a:rPr lang="en-US" sz="4800" b="1" i="0" u="none" strike="noStrike" cap="none" baseline="0" dirty="0" smtClean="0">
                  <a:solidFill>
                    <a:srgbClr val="FFFFFF"/>
                  </a:solidFill>
                  <a:latin typeface="+mn-lt"/>
                  <a:ea typeface="Questrial"/>
                  <a:cs typeface="Questrial"/>
                  <a:sym typeface="Questrial"/>
                  <a:rtl val="0"/>
                </a:rPr>
                <a:t>Area</a:t>
              </a:r>
              <a:endParaRPr lang="en-US" sz="4800" b="1" i="0" u="none" strike="noStrike" cap="none" baseline="0" dirty="0">
                <a:solidFill>
                  <a:srgbClr val="FFFFFF"/>
                </a:solidFill>
                <a:latin typeface="+mn-lt"/>
                <a:ea typeface="Questrial"/>
                <a:cs typeface="Questrial"/>
                <a:sym typeface="Questrial"/>
                <a:rtl val="0"/>
              </a:endParaRPr>
            </a:p>
          </p:txBody>
        </p:sp>
      </p:grpSp>
      <p:sp>
        <p:nvSpPr>
          <p:cNvPr id="180" name="Shape 180"/>
          <p:cNvSpPr txBox="1">
            <a:spLocks noGrp="1"/>
          </p:cNvSpPr>
          <p:nvPr>
            <p:ph type="body" idx="8"/>
          </p:nvPr>
        </p:nvSpPr>
        <p:spPr>
          <a:xfrm>
            <a:off x="1096328" y="14836875"/>
            <a:ext cx="16658270" cy="7499048"/>
          </a:xfrm>
          <a:prstGeom prst="rect">
            <a:avLst/>
          </a:prstGeom>
          <a:noFill/>
          <a:ln>
            <a:noFill/>
          </a:ln>
        </p:spPr>
        <p:txBody>
          <a:bodyPr lIns="91425" tIns="91425" rIns="91425" bIns="91425" anchor="t" anchorCtr="0"/>
          <a:lstStyle>
            <a:lvl1pPr marL="266700" indent="0" rtl="0">
              <a:spcBef>
                <a:spcPts val="0"/>
              </a:spcBef>
              <a:buClr>
                <a:srgbClr val="A3D4D4"/>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1" name="Shape 181"/>
          <p:cNvGrpSpPr/>
          <p:nvPr/>
        </p:nvGrpSpPr>
        <p:grpSpPr>
          <a:xfrm>
            <a:off x="914400" y="13296900"/>
            <a:ext cx="17034853" cy="914400"/>
            <a:chOff x="914400" y="6400800"/>
            <a:chExt cx="16459200" cy="914400"/>
          </a:xfrm>
        </p:grpSpPr>
        <p:sp>
          <p:nvSpPr>
            <p:cNvPr id="182" name="Shape 18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83" name="Shape 183"/>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Methodology</a:t>
              </a:r>
            </a:p>
          </p:txBody>
        </p:sp>
      </p:grpSp>
      <p:sp>
        <p:nvSpPr>
          <p:cNvPr id="184" name="Shape 184"/>
          <p:cNvSpPr txBox="1">
            <a:spLocks noGrp="1"/>
          </p:cNvSpPr>
          <p:nvPr>
            <p:ph type="body" idx="9"/>
          </p:nvPr>
        </p:nvSpPr>
        <p:spPr>
          <a:xfrm>
            <a:off x="18326100" y="7525511"/>
            <a:ext cx="8008619" cy="36943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5" name="Shape 185"/>
          <p:cNvGrpSpPr/>
          <p:nvPr/>
        </p:nvGrpSpPr>
        <p:grpSpPr>
          <a:xfrm>
            <a:off x="18166363" y="6400800"/>
            <a:ext cx="8351235" cy="914400"/>
            <a:chOff x="914400" y="6400800"/>
            <a:chExt cx="16459200" cy="914400"/>
          </a:xfrm>
        </p:grpSpPr>
        <p:sp>
          <p:nvSpPr>
            <p:cNvPr id="186" name="Shape 18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87" name="Shape 18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Objectives</a:t>
              </a:r>
            </a:p>
          </p:txBody>
        </p:sp>
      </p:grpSp>
      <p:sp>
        <p:nvSpPr>
          <p:cNvPr id="188" name="Shape 188"/>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9" name="Shape 189"/>
          <p:cNvGrpSpPr/>
          <p:nvPr/>
        </p:nvGrpSpPr>
        <p:grpSpPr>
          <a:xfrm>
            <a:off x="914400" y="6400800"/>
            <a:ext cx="17034853" cy="914400"/>
            <a:chOff x="914400" y="6400800"/>
            <a:chExt cx="16459200" cy="914400"/>
          </a:xfrm>
        </p:grpSpPr>
        <p:sp>
          <p:nvSpPr>
            <p:cNvPr id="190" name="Shape 19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91" name="Shape 191"/>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Abstract</a:t>
              </a:r>
            </a:p>
          </p:txBody>
        </p:sp>
      </p:grpSp>
      <p:sp>
        <p:nvSpPr>
          <p:cNvPr id="192" name="Shape 192"/>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Results-focuse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8" name="Shape 198"/>
          <p:cNvGrpSpPr/>
          <p:nvPr/>
        </p:nvGrpSpPr>
        <p:grpSpPr>
          <a:xfrm>
            <a:off x="18163699" y="31242000"/>
            <a:ext cx="8351235" cy="914400"/>
            <a:chOff x="914400" y="6400800"/>
            <a:chExt cx="16459200" cy="914400"/>
          </a:xfrm>
        </p:grpSpPr>
        <p:sp>
          <p:nvSpPr>
            <p:cNvPr id="199" name="Shape 19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0" name="Shape 20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Acknowledgements</a:t>
              </a:r>
            </a:p>
          </p:txBody>
        </p:sp>
      </p:grpSp>
      <p:sp>
        <p:nvSpPr>
          <p:cNvPr id="201" name="Shape 201"/>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2" name="Shape 202"/>
          <p:cNvGrpSpPr/>
          <p:nvPr/>
        </p:nvGrpSpPr>
        <p:grpSpPr>
          <a:xfrm>
            <a:off x="9512721" y="31242000"/>
            <a:ext cx="8436530" cy="914400"/>
            <a:chOff x="914400" y="6400800"/>
            <a:chExt cx="16459200" cy="914400"/>
          </a:xfrm>
        </p:grpSpPr>
        <p:sp>
          <p:nvSpPr>
            <p:cNvPr id="203" name="Shape 20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4" name="Shape 20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Project Partners</a:t>
              </a:r>
            </a:p>
          </p:txBody>
        </p:sp>
      </p:grpSp>
      <p:sp>
        <p:nvSpPr>
          <p:cNvPr id="205" name="Shape 205"/>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6" name="Shape 206"/>
          <p:cNvGrpSpPr/>
          <p:nvPr/>
        </p:nvGrpSpPr>
        <p:grpSpPr>
          <a:xfrm>
            <a:off x="934760" y="31242000"/>
            <a:ext cx="8368895" cy="914400"/>
            <a:chOff x="914400" y="6400800"/>
            <a:chExt cx="16459200" cy="914400"/>
          </a:xfrm>
        </p:grpSpPr>
        <p:sp>
          <p:nvSpPr>
            <p:cNvPr id="207" name="Shape 20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8" name="Shape 20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Team Members</a:t>
              </a:r>
            </a:p>
          </p:txBody>
        </p:sp>
      </p:grpSp>
      <p:sp>
        <p:nvSpPr>
          <p:cNvPr id="209" name="Shape 209"/>
          <p:cNvSpPr txBox="1">
            <a:spLocks noGrp="1"/>
          </p:cNvSpPr>
          <p:nvPr>
            <p:ph type="body" idx="4"/>
          </p:nvPr>
        </p:nvSpPr>
        <p:spPr>
          <a:xfrm>
            <a:off x="1096328" y="24438076"/>
            <a:ext cx="25238390" cy="6422922"/>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0" name="Shape 210"/>
          <p:cNvGrpSpPr/>
          <p:nvPr/>
        </p:nvGrpSpPr>
        <p:grpSpPr>
          <a:xfrm>
            <a:off x="914398" y="23317200"/>
            <a:ext cx="25600532" cy="914400"/>
            <a:chOff x="914400" y="6400800"/>
            <a:chExt cx="16459200" cy="914400"/>
          </a:xfrm>
        </p:grpSpPr>
        <p:sp>
          <p:nvSpPr>
            <p:cNvPr id="211" name="Shape 21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12" name="Shape 21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Results</a:t>
              </a:r>
            </a:p>
          </p:txBody>
        </p:sp>
      </p:grpSp>
      <p:sp>
        <p:nvSpPr>
          <p:cNvPr id="213" name="Shape 213"/>
          <p:cNvSpPr txBox="1">
            <a:spLocks noGrp="1"/>
          </p:cNvSpPr>
          <p:nvPr>
            <p:ph type="body" idx="5"/>
          </p:nvPr>
        </p:nvSpPr>
        <p:spPr>
          <a:xfrm>
            <a:off x="18326100" y="20060412"/>
            <a:ext cx="8008619" cy="28376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4" name="Shape 214"/>
          <p:cNvGrpSpPr/>
          <p:nvPr/>
        </p:nvGrpSpPr>
        <p:grpSpPr>
          <a:xfrm>
            <a:off x="18166363" y="18935700"/>
            <a:ext cx="8351234" cy="914400"/>
            <a:chOff x="914400" y="6400800"/>
            <a:chExt cx="16459198" cy="914400"/>
          </a:xfrm>
        </p:grpSpPr>
        <p:sp>
          <p:nvSpPr>
            <p:cNvPr id="215" name="Shape 21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16" name="Shape 21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Conclusions</a:t>
              </a:r>
            </a:p>
          </p:txBody>
        </p:sp>
      </p:grpSp>
      <p:sp>
        <p:nvSpPr>
          <p:cNvPr id="217" name="Shape 217"/>
          <p:cNvSpPr txBox="1">
            <a:spLocks noGrp="1"/>
          </p:cNvSpPr>
          <p:nvPr>
            <p:ph type="body" idx="6"/>
          </p:nvPr>
        </p:nvSpPr>
        <p:spPr>
          <a:xfrm>
            <a:off x="18326100" y="15945614"/>
            <a:ext cx="8008619" cy="25328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8" name="Shape 218"/>
          <p:cNvGrpSpPr/>
          <p:nvPr/>
        </p:nvGrpSpPr>
        <p:grpSpPr>
          <a:xfrm>
            <a:off x="18166363" y="14820900"/>
            <a:ext cx="8351234" cy="914400"/>
            <a:chOff x="914400" y="6400800"/>
            <a:chExt cx="16459198" cy="914400"/>
          </a:xfrm>
        </p:grpSpPr>
        <p:sp>
          <p:nvSpPr>
            <p:cNvPr id="219" name="Shape 21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0" name="Shape 22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Earth Observations</a:t>
              </a:r>
            </a:p>
          </p:txBody>
        </p:sp>
      </p:grpSp>
      <p:sp>
        <p:nvSpPr>
          <p:cNvPr id="221" name="Shape 221"/>
          <p:cNvSpPr txBox="1">
            <a:spLocks noGrp="1"/>
          </p:cNvSpPr>
          <p:nvPr>
            <p:ph type="body" idx="7"/>
          </p:nvPr>
        </p:nvSpPr>
        <p:spPr>
          <a:xfrm>
            <a:off x="1096328" y="15945612"/>
            <a:ext cx="16658270" cy="6952488"/>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2" name="Shape 222"/>
          <p:cNvGrpSpPr/>
          <p:nvPr/>
        </p:nvGrpSpPr>
        <p:grpSpPr>
          <a:xfrm>
            <a:off x="914400" y="14819860"/>
            <a:ext cx="17034853" cy="914400"/>
            <a:chOff x="914400" y="6400800"/>
            <a:chExt cx="16459200" cy="914400"/>
          </a:xfrm>
        </p:grpSpPr>
        <p:sp>
          <p:nvSpPr>
            <p:cNvPr id="223" name="Shape 22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4" name="Shape 224"/>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Methodology</a:t>
              </a:r>
            </a:p>
          </p:txBody>
        </p:sp>
      </p:grpSp>
      <p:sp>
        <p:nvSpPr>
          <p:cNvPr id="225" name="Shape 225"/>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6" name="Shape 226"/>
          <p:cNvGrpSpPr/>
          <p:nvPr/>
        </p:nvGrpSpPr>
        <p:grpSpPr>
          <a:xfrm>
            <a:off x="18166363" y="10515601"/>
            <a:ext cx="8351234" cy="914400"/>
            <a:chOff x="914400" y="6400800"/>
            <a:chExt cx="16459198" cy="914400"/>
          </a:xfrm>
        </p:grpSpPr>
        <p:sp>
          <p:nvSpPr>
            <p:cNvPr id="227" name="Shape 22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8" name="Shape 22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Study Area</a:t>
              </a:r>
            </a:p>
          </p:txBody>
        </p:sp>
      </p:grpSp>
      <p:sp>
        <p:nvSpPr>
          <p:cNvPr id="229" name="Shape 229"/>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30" name="Shape 230"/>
          <p:cNvGrpSpPr/>
          <p:nvPr/>
        </p:nvGrpSpPr>
        <p:grpSpPr>
          <a:xfrm>
            <a:off x="18166363" y="6400800"/>
            <a:ext cx="8351234" cy="914400"/>
            <a:chOff x="914400" y="6400800"/>
            <a:chExt cx="16459198" cy="914400"/>
          </a:xfrm>
        </p:grpSpPr>
        <p:sp>
          <p:nvSpPr>
            <p:cNvPr id="231" name="Shape 23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32" name="Shape 23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Objectives</a:t>
              </a:r>
            </a:p>
          </p:txBody>
        </p:sp>
      </p:grpSp>
      <p:sp>
        <p:nvSpPr>
          <p:cNvPr id="233" name="Shape 233"/>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34" name="Shape 234"/>
          <p:cNvGrpSpPr/>
          <p:nvPr/>
        </p:nvGrpSpPr>
        <p:grpSpPr>
          <a:xfrm>
            <a:off x="914400" y="6400800"/>
            <a:ext cx="17034853" cy="914400"/>
            <a:chOff x="914400" y="6400800"/>
            <a:chExt cx="16459200" cy="914400"/>
          </a:xfrm>
        </p:grpSpPr>
        <p:sp>
          <p:nvSpPr>
            <p:cNvPr id="235" name="Shape 23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36" name="Shape 236"/>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Abstract</a:t>
              </a:r>
            </a:p>
          </p:txBody>
        </p:sp>
      </p:grpSp>
      <p:sp>
        <p:nvSpPr>
          <p:cNvPr id="237" name="Shape 237"/>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8" name="Shape 238"/>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9" name="Shape 239"/>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Shape 146"/>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147" name="Shape 147"/>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pic>
        <p:nvPicPr>
          <p:cNvPr id="148" name="Shape 148"/>
          <p:cNvPicPr preferRelativeResize="0"/>
          <p:nvPr/>
        </p:nvPicPr>
        <p:blipFill rotWithShape="1">
          <a:blip r:embed="rId4">
            <a:alphaModFix/>
          </a:blip>
          <a:srcRect/>
          <a:stretch/>
        </p:blipFill>
        <p:spPr>
          <a:xfrm>
            <a:off x="1541712" y="3895978"/>
            <a:ext cx="1828803" cy="1828803"/>
          </a:xfrm>
          <a:prstGeom prst="rect">
            <a:avLst/>
          </a:prstGeom>
          <a:noFill/>
          <a:ln>
            <a:noFill/>
          </a:ln>
        </p:spPr>
      </p:pic>
      <p:pic>
        <p:nvPicPr>
          <p:cNvPr id="149" name="Shape 149"/>
          <p:cNvPicPr preferRelativeResize="0"/>
          <p:nvPr/>
        </p:nvPicPr>
        <p:blipFill rotWithShape="1">
          <a:blip r:embed="rId5">
            <a:alphaModFix/>
          </a:blip>
          <a:srcRect l="7327" t="12820" r="4884" b="16916"/>
          <a:stretch/>
        </p:blipFill>
        <p:spPr>
          <a:xfrm>
            <a:off x="23285195" y="674941"/>
            <a:ext cx="3263900" cy="3016248"/>
          </a:xfrm>
          <a:prstGeom prst="rect">
            <a:avLst/>
          </a:prstGeom>
          <a:noFill/>
          <a:ln>
            <a:noFill/>
          </a:ln>
        </p:spPr>
      </p:pic>
      <p:pic>
        <p:nvPicPr>
          <p:cNvPr id="150" name="Shape 150"/>
          <p:cNvPicPr preferRelativeResize="0"/>
          <p:nvPr/>
        </p:nvPicPr>
        <p:blipFill rotWithShape="1">
          <a:blip r:embed="rId6">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Relationship Id="rId3" Type="http://schemas.openxmlformats.org/officeDocument/2006/relationships/image" Target="../media/image4.jpg"/><Relationship Id="rId7"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tif"/><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65" name="Shape 265"/>
          <p:cNvPicPr preferRelativeResize="0"/>
          <p:nvPr/>
        </p:nvPicPr>
        <p:blipFill rotWithShape="1">
          <a:blip r:embed="rId3">
            <a:alphaModFix/>
          </a:blip>
          <a:srcRect b="5607"/>
          <a:stretch/>
        </p:blipFill>
        <p:spPr>
          <a:xfrm>
            <a:off x="1159298" y="14453977"/>
            <a:ext cx="16595300" cy="7362050"/>
          </a:xfrm>
          <a:prstGeom prst="rect">
            <a:avLst/>
          </a:prstGeom>
          <a:noFill/>
          <a:ln>
            <a:noFill/>
          </a:ln>
        </p:spPr>
      </p:pic>
      <p:sp>
        <p:nvSpPr>
          <p:cNvPr id="246" name="Shape 246"/>
          <p:cNvSpPr txBox="1">
            <a:spLocks noGrp="1"/>
          </p:cNvSpPr>
          <p:nvPr>
            <p:ph type="body" idx="1"/>
          </p:nvPr>
        </p:nvSpPr>
        <p:spPr>
          <a:xfrm>
            <a:off x="18224910" y="23486247"/>
            <a:ext cx="8008619" cy="6249537"/>
          </a:xfrm>
          <a:prstGeom prst="rect">
            <a:avLst/>
          </a:prstGeom>
          <a:noFill/>
          <a:ln>
            <a:noFill/>
          </a:ln>
        </p:spPr>
        <p:txBody>
          <a:bodyPr lIns="91425" tIns="91425" rIns="91425" bIns="91425" anchor="t" anchorCtr="0">
            <a:noAutofit/>
          </a:bodyPr>
          <a:lstStyle/>
          <a:p>
            <a:pPr>
              <a:buClr>
                <a:schemeClr val="accent1"/>
              </a:buClr>
              <a:buFont typeface="Century Gothic" panose="020B0502020202020204" pitchFamily="34" charset="0"/>
              <a:buChar char="►"/>
            </a:pPr>
            <a:r>
              <a:rPr lang="en-US" sz="2400" dirty="0">
                <a:latin typeface="Century Gothic" panose="020B0502020202020204" pitchFamily="34" charset="0"/>
                <a:ea typeface="Arial" panose="020B0604020202020204" pitchFamily="34" charset="0"/>
                <a:cs typeface="Arial" panose="020B0604020202020204" pitchFamily="34" charset="0"/>
              </a:rPr>
              <a:t>The Python script written to run the METRIC model successfully calculated </a:t>
            </a:r>
            <a:r>
              <a:rPr lang="en-US" sz="2400" dirty="0" smtClean="0">
                <a:latin typeface="Century Gothic" panose="020B0502020202020204" pitchFamily="34" charset="0"/>
                <a:ea typeface="Arial" panose="020B0604020202020204" pitchFamily="34" charset="0"/>
                <a:cs typeface="Arial" panose="020B0604020202020204" pitchFamily="34" charset="0"/>
              </a:rPr>
              <a:t>ET</a:t>
            </a:r>
            <a:r>
              <a:rPr lang="en-US" sz="2400" baseline="-25000" dirty="0" smtClean="0">
                <a:latin typeface="Century Gothic" panose="020B0502020202020204" pitchFamily="34" charset="0"/>
                <a:ea typeface="Arial" panose="020B0604020202020204" pitchFamily="34" charset="0"/>
                <a:cs typeface="Arial" panose="020B0604020202020204" pitchFamily="34" charset="0"/>
              </a:rPr>
              <a:t>24</a:t>
            </a:r>
            <a:r>
              <a:rPr lang="en-US" sz="2400" dirty="0" smtClean="0">
                <a:latin typeface="Century Gothic" panose="020B0502020202020204" pitchFamily="34" charset="0"/>
                <a:ea typeface="Arial" panose="020B0604020202020204" pitchFamily="34" charset="0"/>
                <a:cs typeface="Arial" panose="020B0604020202020204" pitchFamily="34" charset="0"/>
              </a:rPr>
              <a:t> </a:t>
            </a:r>
            <a:r>
              <a:rPr lang="en-US" sz="2400" dirty="0" smtClean="0">
                <a:latin typeface="Century Gothic" panose="020B0502020202020204" pitchFamily="34" charset="0"/>
                <a:ea typeface="Arial" panose="020B0604020202020204" pitchFamily="34" charset="0"/>
                <a:cs typeface="Arial" panose="020B0604020202020204" pitchFamily="34" charset="0"/>
              </a:rPr>
              <a:t> </a:t>
            </a:r>
            <a:r>
              <a:rPr lang="en-US" sz="2400" dirty="0">
                <a:latin typeface="Century Gothic" panose="020B0502020202020204" pitchFamily="34" charset="0"/>
                <a:ea typeface="Arial" panose="020B0604020202020204" pitchFamily="34" charset="0"/>
                <a:cs typeface="Arial" panose="020B0604020202020204" pitchFamily="34" charset="0"/>
              </a:rPr>
              <a:t>using Landsat 8 imagery, AWOS weather data, and a DEM. </a:t>
            </a:r>
            <a:endParaRPr lang="en-US" sz="24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10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r>
              <a:rPr lang="en-US" sz="2400" dirty="0">
                <a:latin typeface="Century Gothic" panose="020B0502020202020204" pitchFamily="34" charset="0"/>
                <a:ea typeface="Arial" panose="020B0604020202020204" pitchFamily="34" charset="0"/>
                <a:cs typeface="Arial" panose="020B0604020202020204" pitchFamily="34" charset="0"/>
              </a:rPr>
              <a:t>The validated METRIC model was packaged into a tool, available in </a:t>
            </a:r>
            <a:r>
              <a:rPr lang="en-US" sz="2400" dirty="0" err="1">
                <a:latin typeface="Century Gothic" panose="020B0502020202020204" pitchFamily="34" charset="0"/>
                <a:ea typeface="Arial" panose="020B0604020202020204" pitchFamily="34" charset="0"/>
                <a:cs typeface="Arial" panose="020B0604020202020204" pitchFamily="34" charset="0"/>
              </a:rPr>
              <a:t>ArcToolbox</a:t>
            </a:r>
            <a:r>
              <a:rPr lang="en-US" sz="2400" dirty="0">
                <a:latin typeface="Century Gothic" panose="020B0502020202020204" pitchFamily="34" charset="0"/>
                <a:ea typeface="Arial" panose="020B0604020202020204" pitchFamily="34" charset="0"/>
                <a:cs typeface="Arial" panose="020B0604020202020204" pitchFamily="34" charset="0"/>
              </a:rPr>
              <a:t>, through a software release process.   </a:t>
            </a:r>
            <a:endParaRPr lang="en-US" sz="24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1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400" dirty="0" smtClean="0">
                <a:latin typeface="Century Gothic" panose="020B0502020202020204" pitchFamily="34" charset="0"/>
                <a:ea typeface="Arial" panose="020B0604020202020204" pitchFamily="34" charset="0"/>
                <a:cs typeface="Arial" panose="020B0604020202020204" pitchFamily="34" charset="0"/>
              </a:rPr>
              <a:t>METRIC </a:t>
            </a:r>
            <a:r>
              <a:rPr lang="en-US" sz="2400" dirty="0" smtClean="0">
                <a:latin typeface="Century Gothic" panose="020B0502020202020204" pitchFamily="34" charset="0"/>
                <a:ea typeface="Arial" panose="020B0604020202020204" pitchFamily="34" charset="0"/>
                <a:cs typeface="Arial" panose="020B0604020202020204" pitchFamily="34" charset="0"/>
              </a:rPr>
              <a:t>is now a </a:t>
            </a:r>
            <a:r>
              <a:rPr lang="en-US" sz="2400" dirty="0">
                <a:latin typeface="Century Gothic" panose="020B0502020202020204" pitchFamily="34" charset="0"/>
                <a:ea typeface="Arial" panose="020B0604020202020204" pitchFamily="34" charset="0"/>
                <a:cs typeface="Arial" panose="020B0604020202020204" pitchFamily="34" charset="0"/>
              </a:rPr>
              <a:t>useful tool for calculating ET</a:t>
            </a:r>
            <a:r>
              <a:rPr lang="en-US" sz="2400" baseline="-25000" dirty="0">
                <a:latin typeface="Century Gothic" panose="020B0502020202020204" pitchFamily="34" charset="0"/>
                <a:ea typeface="Arial" panose="020B0604020202020204" pitchFamily="34" charset="0"/>
                <a:cs typeface="Arial" panose="020B0604020202020204" pitchFamily="34" charset="0"/>
              </a:rPr>
              <a:t>24</a:t>
            </a:r>
            <a:r>
              <a:rPr lang="en-US" sz="2400" dirty="0">
                <a:latin typeface="Century Gothic" panose="020B0502020202020204" pitchFamily="34" charset="0"/>
                <a:ea typeface="Arial" panose="020B0604020202020204" pitchFamily="34" charset="0"/>
                <a:cs typeface="Arial" panose="020B0604020202020204" pitchFamily="34" charset="0"/>
              </a:rPr>
              <a:t> to improve irrigation planning and drought monitoring for the agriculture industry</a:t>
            </a:r>
            <a:r>
              <a:rPr lang="en-US" sz="2400" dirty="0" smtClean="0">
                <a:latin typeface="Century Gothic" panose="020B0502020202020204" pitchFamily="34" charset="0"/>
                <a:ea typeface="Arial" panose="020B0604020202020204" pitchFamily="34" charset="0"/>
                <a:cs typeface="Arial" panose="020B0604020202020204" pitchFamily="34" charset="0"/>
              </a:rPr>
              <a:t>.</a:t>
            </a:r>
          </a:p>
          <a:p>
            <a:pPr>
              <a:buClr>
                <a:schemeClr val="accent1"/>
              </a:buClr>
              <a:buFont typeface="Century Gothic" panose="020B0502020202020204" pitchFamily="34" charset="0"/>
              <a:buChar char="►"/>
            </a:pPr>
            <a:endParaRPr lang="en-US" sz="1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400" dirty="0">
                <a:latin typeface="Century Gothic" panose="020B0502020202020204" pitchFamily="34" charset="0"/>
                <a:ea typeface="Arial" panose="020B0604020202020204" pitchFamily="34" charset="0"/>
                <a:cs typeface="Arial" panose="020B0604020202020204" pitchFamily="34" charset="0"/>
              </a:rPr>
              <a:t>The use of the METRIC model will be beneficial to government officials and private industries involved in the agriculture industry. </a:t>
            </a:r>
            <a:endParaRPr lang="en-US" sz="24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1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400" dirty="0" smtClean="0">
                <a:latin typeface="Century Gothic" panose="020B0502020202020204" pitchFamily="34" charset="0"/>
                <a:ea typeface="Arial" panose="020B0604020202020204" pitchFamily="34" charset="0"/>
                <a:cs typeface="Arial" panose="020B0604020202020204" pitchFamily="34" charset="0"/>
              </a:rPr>
              <a:t>Future </a:t>
            </a:r>
            <a:r>
              <a:rPr lang="en-US" sz="2400" dirty="0">
                <a:latin typeface="Century Gothic" panose="020B0502020202020204" pitchFamily="34" charset="0"/>
                <a:ea typeface="Arial" panose="020B0604020202020204" pitchFamily="34" charset="0"/>
                <a:cs typeface="Arial" panose="020B0604020202020204" pitchFamily="34" charset="0"/>
              </a:rPr>
              <a:t>work will need to focus on </a:t>
            </a:r>
            <a:r>
              <a:rPr lang="en-US" sz="2400" dirty="0" smtClean="0">
                <a:latin typeface="Century Gothic" panose="020B0502020202020204" pitchFamily="34" charset="0"/>
                <a:ea typeface="Arial" panose="020B0604020202020204" pitchFamily="34" charset="0"/>
                <a:cs typeface="Arial" panose="020B0604020202020204" pitchFamily="34" charset="0"/>
              </a:rPr>
              <a:t>incorporating weather model data into the </a:t>
            </a:r>
            <a:r>
              <a:rPr lang="en-US" sz="2400" dirty="0">
                <a:latin typeface="Century Gothic" panose="020B0502020202020204" pitchFamily="34" charset="0"/>
                <a:ea typeface="Arial" panose="020B0604020202020204" pitchFamily="34" charset="0"/>
                <a:cs typeface="Arial" panose="020B0604020202020204" pitchFamily="34" charset="0"/>
              </a:rPr>
              <a:t>methods of Allen et al. (2007</a:t>
            </a:r>
            <a:r>
              <a:rPr lang="en-US" sz="2400" dirty="0" smtClean="0">
                <a:latin typeface="Century Gothic" panose="020B0502020202020204" pitchFamily="34" charset="0"/>
                <a:ea typeface="Arial" panose="020B0604020202020204" pitchFamily="34" charset="0"/>
                <a:cs typeface="Arial" panose="020B0604020202020204" pitchFamily="34" charset="0"/>
              </a:rPr>
              <a:t>) to create a predictive schem</a:t>
            </a:r>
            <a:r>
              <a:rPr lang="en-US" sz="2400" dirty="0" smtClean="0">
                <a:latin typeface="Century Gothic" panose="020B0502020202020204" pitchFamily="34" charset="0"/>
                <a:ea typeface="Arial" panose="020B0604020202020204" pitchFamily="34" charset="0"/>
                <a:cs typeface="Arial" panose="020B0604020202020204" pitchFamily="34" charset="0"/>
              </a:rPr>
              <a:t>e for ET</a:t>
            </a:r>
            <a:r>
              <a:rPr lang="en-US" sz="2400" baseline="-25000" dirty="0" smtClean="0">
                <a:latin typeface="Century Gothic" panose="020B0502020202020204" pitchFamily="34" charset="0"/>
                <a:ea typeface="Arial" panose="020B0604020202020204" pitchFamily="34" charset="0"/>
                <a:cs typeface="Arial" panose="020B0604020202020204" pitchFamily="34" charset="0"/>
              </a:rPr>
              <a:t>24</a:t>
            </a:r>
            <a:r>
              <a:rPr lang="en-US" sz="2400" dirty="0" smtClean="0">
                <a:latin typeface="Century Gothic" panose="020B0502020202020204" pitchFamily="34" charset="0"/>
                <a:ea typeface="Arial" panose="020B0604020202020204" pitchFamily="34" charset="0"/>
                <a:cs typeface="Arial" panose="020B0604020202020204" pitchFamily="34" charset="0"/>
              </a:rPr>
              <a:t> values.</a:t>
            </a:r>
          </a:p>
          <a:p>
            <a:pPr>
              <a:buClr>
                <a:schemeClr val="accent1"/>
              </a:buClr>
              <a:buFont typeface="Century Gothic" panose="020B0502020202020204" pitchFamily="34" charset="0"/>
              <a:buChar char="►"/>
            </a:pPr>
            <a:endParaRPr lang="en-US" sz="24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p:txBody>
      </p:sp>
      <p:sp>
        <p:nvSpPr>
          <p:cNvPr id="247" name="Shape 247"/>
          <p:cNvSpPr txBox="1">
            <a:spLocks noGrp="1"/>
          </p:cNvSpPr>
          <p:nvPr>
            <p:ph type="body" idx="2"/>
          </p:nvPr>
        </p:nvSpPr>
        <p:spPr>
          <a:xfrm>
            <a:off x="18840450" y="20321731"/>
            <a:ext cx="7277099" cy="985050"/>
          </a:xfrm>
          <a:prstGeom prst="rect">
            <a:avLst/>
          </a:prstGeom>
          <a:noFill/>
          <a:ln>
            <a:noFill/>
          </a:ln>
        </p:spPr>
        <p:txBody>
          <a:bodyPr lIns="91425" tIns="91425" rIns="91425" bIns="91425" anchor="t" anchorCtr="0">
            <a:noAutofit/>
          </a:bodyPr>
          <a:lstStyle/>
          <a:p>
            <a:pPr marL="1016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a:p>
            <a:pPr marL="1016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a:p>
            <a:pPr marL="762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248" name="Shape 248"/>
          <p:cNvSpPr txBox="1">
            <a:spLocks noGrp="1"/>
          </p:cNvSpPr>
          <p:nvPr>
            <p:ph type="body" idx="3"/>
          </p:nvPr>
        </p:nvSpPr>
        <p:spPr>
          <a:xfrm>
            <a:off x="1096328" y="7391400"/>
            <a:ext cx="16658270" cy="5751868"/>
          </a:xfrm>
          <a:prstGeom prst="rect">
            <a:avLst/>
          </a:prstGeom>
          <a:noFill/>
          <a:ln>
            <a:noFill/>
          </a:ln>
        </p:spPr>
        <p:txBody>
          <a:bodyPr lIns="91425" tIns="91425" rIns="91425" bIns="91425" anchor="t" anchorCtr="0">
            <a:noAutofit/>
          </a:bodyPr>
          <a:lstStyle/>
          <a:p>
            <a:pPr marL="0" indent="0" algn="just">
              <a:buSzPct val="25000"/>
              <a:buNone/>
            </a:pPr>
            <a:r>
              <a:rPr lang="en-US" sz="2800" dirty="0"/>
              <a:t>Crop irrigation accounts for a considerable amount of water use in the Coastal Mid-Atlantic region.  Better understanding of how much water farmers need to irrigate their fields will help decrease both water waste and the economic burden for farmers. The Mapping Evapotranspiration at High Resolution with Internalized Calibration (METRIC) model is a powerful tool that calculates evapotranspiration (ET) based on localized data.  Executable from a Python script, the model can be used as a decision support tool that allows farmers to make more-informed decisions about when irrigation is necessary.  METRIC estimates ET using a series of equations where local input variables are acquired from Landsat 8 sensors, a United States Geological Survey (USGS) survey-based Digital Elevation Model (DEM), and local weather conditions.  While METRIC derived ET estimates are beneficial for irrigation purposes, it can also provide state officials with a useful means of drought monitoring.  Utilizing data from NASA Earth observations in the Coastal Mid-Atlantic region will contribute to a large-scale, more-complete, understanding of the water consumption behavior in an area that can be used for both policy and individual agricultural decisions.</a:t>
            </a:r>
          </a:p>
          <a:p>
            <a:pPr marL="0" marR="0" lvl="0" indent="0" algn="just" rtl="0">
              <a:lnSpc>
                <a:spcPct val="100000"/>
              </a:lnSpc>
              <a:spcBef>
                <a:spcPts val="0"/>
              </a:spcBef>
              <a:spcAft>
                <a:spcPts val="0"/>
              </a:spcAft>
              <a:buClr>
                <a:srgbClr val="A3D4D4"/>
              </a:buClr>
              <a:buSzPct val="25000"/>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49" name="Shape 249"/>
          <p:cNvSpPr txBox="1">
            <a:spLocks noGrp="1"/>
          </p:cNvSpPr>
          <p:nvPr>
            <p:ph type="body" idx="4"/>
          </p:nvPr>
        </p:nvSpPr>
        <p:spPr>
          <a:xfrm>
            <a:off x="4495800" y="5486400"/>
            <a:ext cx="18288000" cy="590601"/>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4000" b="1" i="0" u="none" strike="noStrike" cap="none" baseline="0" dirty="0">
                <a:solidFill>
                  <a:srgbClr val="FFFFFF"/>
                </a:solidFill>
                <a:latin typeface="Century Gothic" panose="020B0502020202020204" pitchFamily="34" charset="0"/>
                <a:ea typeface="Questrial"/>
                <a:cs typeface="Questrial"/>
                <a:sym typeface="Questrial"/>
                <a:rtl val="0"/>
              </a:rPr>
              <a:t>NASA Langley Research Center &amp; Patrick Henry Building</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0" name="Shape 250"/>
          <p:cNvSpPr txBox="1">
            <a:spLocks noGrp="1"/>
          </p:cNvSpPr>
          <p:nvPr>
            <p:ph type="body" idx="5"/>
          </p:nvPr>
        </p:nvSpPr>
        <p:spPr>
          <a:xfrm>
            <a:off x="4572000" y="3878844"/>
            <a:ext cx="18288000" cy="16862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r>
              <a:rPr lang="en-US" sz="3600" dirty="0" smtClean="0">
                <a:solidFill>
                  <a:schemeClr val="lt1"/>
                </a:solidFill>
                <a:latin typeface="Century Gothic" panose="020B0502020202020204" pitchFamily="34" charset="0"/>
                <a:ea typeface="Questrial"/>
                <a:cs typeface="Questrial"/>
                <a:sym typeface="Questrial"/>
              </a:rPr>
              <a:t>Kent Sparrow </a:t>
            </a:r>
          </a:p>
          <a:p>
            <a:pPr marL="0" marR="0" lvl="0" indent="0" algn="ctr" rtl="0">
              <a:lnSpc>
                <a:spcPct val="100000"/>
              </a:lnSpc>
              <a:spcBef>
                <a:spcPts val="0"/>
              </a:spcBef>
              <a:spcAft>
                <a:spcPts val="0"/>
              </a:spcAft>
              <a:buClr>
                <a:schemeClr val="lt1"/>
              </a:buClr>
              <a:buSzPct val="25000"/>
              <a:buFont typeface="Questrial"/>
              <a:buNone/>
            </a:pPr>
            <a:r>
              <a:rPr lang="en-US" sz="3600" b="0" i="0" u="none" strike="noStrike" cap="none" baseline="0" dirty="0" smtClean="0">
                <a:solidFill>
                  <a:schemeClr val="lt1"/>
                </a:solidFill>
                <a:latin typeface="Century Gothic" panose="020B0502020202020204" pitchFamily="34" charset="0"/>
                <a:ea typeface="Questrial"/>
                <a:cs typeface="Questrial"/>
                <a:sym typeface="Questrial"/>
                <a:rtl val="0"/>
              </a:rPr>
              <a:t>Jamie</a:t>
            </a:r>
            <a:r>
              <a:rPr lang="en-US" sz="3600" b="0" i="0" u="none" strike="noStrike" cap="none" dirty="0" smtClean="0">
                <a:solidFill>
                  <a:schemeClr val="lt1"/>
                </a:solidFill>
                <a:latin typeface="Century Gothic" panose="020B0502020202020204" pitchFamily="34" charset="0"/>
                <a:ea typeface="Questrial"/>
                <a:cs typeface="Questrial"/>
                <a:sym typeface="Questrial"/>
                <a:rtl val="0"/>
              </a:rPr>
              <a:t> VanderHeiden </a:t>
            </a:r>
            <a:endParaRPr lang="en-US" sz="3600" b="0" i="0" u="none" strike="noStrike" cap="none" baseline="0" dirty="0">
              <a:solidFill>
                <a:schemeClr val="lt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lt1"/>
              </a:buClr>
              <a:buSzPct val="25000"/>
              <a:buFont typeface="Questrial"/>
              <a:buNone/>
            </a:pPr>
            <a:r>
              <a:rPr lang="en-US" sz="1400" b="0" i="0" u="none" strike="noStrike" cap="none" baseline="0" dirty="0">
                <a:solidFill>
                  <a:srgbClr val="000000"/>
                </a:solidFill>
                <a:latin typeface="Century Gothic" panose="020B0502020202020204" pitchFamily="34" charset="0"/>
                <a:ea typeface="Questrial"/>
                <a:cs typeface="Questrial"/>
                <a:sym typeface="Questrial"/>
                <a:rtl val="0"/>
              </a:rPr>
              <a:t/>
            </a:r>
            <a:br>
              <a:rPr lang="en-US" sz="1400" b="0" i="0" u="none" strike="noStrike" cap="none" baseline="0" dirty="0">
                <a:solidFill>
                  <a:srgbClr val="000000"/>
                </a:solidFill>
                <a:latin typeface="Century Gothic" panose="020B0502020202020204" pitchFamily="34" charset="0"/>
                <a:ea typeface="Questrial"/>
                <a:cs typeface="Questrial"/>
                <a:sym typeface="Questrial"/>
                <a:rtl val="0"/>
              </a:rPr>
            </a:br>
            <a:endParaRPr lang="en-US"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1" name="Shape 251"/>
          <p:cNvSpPr txBox="1">
            <a:spLocks noGrp="1"/>
          </p:cNvSpPr>
          <p:nvPr>
            <p:ph type="body" idx="6"/>
          </p:nvPr>
        </p:nvSpPr>
        <p:spPr>
          <a:xfrm>
            <a:off x="4572000" y="2758098"/>
            <a:ext cx="18288000" cy="1212321"/>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3600" b="1" i="1" u="none" strike="noStrike" cap="none" baseline="0" dirty="0" smtClean="0">
                <a:solidFill>
                  <a:srgbClr val="FFFFFF"/>
                </a:solidFill>
                <a:latin typeface="Century Gothic" panose="020B0502020202020204" pitchFamily="34" charset="0"/>
                <a:ea typeface="Questrial"/>
                <a:cs typeface="Questrial"/>
                <a:sym typeface="Questrial"/>
                <a:rtl val="0"/>
              </a:rPr>
              <a:t>Using the METRIC</a:t>
            </a:r>
            <a:r>
              <a:rPr lang="en-US" sz="3600" b="1" i="1" u="none" strike="noStrike" cap="none" dirty="0" smtClean="0">
                <a:solidFill>
                  <a:srgbClr val="FFFFFF"/>
                </a:solidFill>
                <a:latin typeface="Century Gothic" panose="020B0502020202020204" pitchFamily="34" charset="0"/>
                <a:ea typeface="Questrial"/>
                <a:cs typeface="Questrial"/>
                <a:sym typeface="Questrial"/>
                <a:rtl val="0"/>
              </a:rPr>
              <a:t> model </a:t>
            </a:r>
            <a:r>
              <a:rPr lang="en-US" sz="3600" b="1" i="1" u="none" strike="noStrike" cap="none" baseline="0" dirty="0" smtClean="0">
                <a:solidFill>
                  <a:srgbClr val="FFFFFF"/>
                </a:solidFill>
                <a:latin typeface="Century Gothic" panose="020B0502020202020204" pitchFamily="34" charset="0"/>
                <a:ea typeface="Questrial"/>
                <a:cs typeface="Questrial"/>
                <a:sym typeface="Questrial"/>
                <a:rtl val="0"/>
              </a:rPr>
              <a:t>to </a:t>
            </a:r>
            <a:r>
              <a:rPr lang="en-US" sz="3600" b="1" i="1" u="none" strike="noStrike" cap="none" baseline="0" dirty="0">
                <a:solidFill>
                  <a:srgbClr val="FFFFFF"/>
                </a:solidFill>
                <a:latin typeface="Century Gothic" panose="020B0502020202020204" pitchFamily="34" charset="0"/>
                <a:ea typeface="Questrial"/>
                <a:cs typeface="Questrial"/>
                <a:sym typeface="Questrial"/>
                <a:rtl val="0"/>
              </a:rPr>
              <a:t>Estimate Evapotranspiration for Coastal Mid-Atlantic Region</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2" name="Shape 252"/>
          <p:cNvSpPr txBox="1">
            <a:spLocks noGrp="1"/>
          </p:cNvSpPr>
          <p:nvPr>
            <p:ph type="body" idx="7"/>
          </p:nvPr>
        </p:nvSpPr>
        <p:spPr>
          <a:xfrm>
            <a:off x="4572000" y="1476444"/>
            <a:ext cx="18288000" cy="1155030"/>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6000" b="1" i="0" u="none" strike="noStrike" cap="small" baseline="0" dirty="0">
                <a:solidFill>
                  <a:srgbClr val="FFFFFF"/>
                </a:solidFill>
                <a:latin typeface="Century Gothic" panose="020B0502020202020204" pitchFamily="34" charset="0"/>
                <a:ea typeface="Questrial"/>
                <a:cs typeface="Questrial"/>
                <a:sym typeface="Questrial"/>
                <a:rtl val="0"/>
              </a:rPr>
              <a:t>Coastal Mid-Atlantic Water Resources </a:t>
            </a:r>
            <a:r>
              <a:rPr lang="en-US" sz="6000" b="1" i="0" u="none" strike="noStrike" cap="small" baseline="0" dirty="0" smtClean="0">
                <a:solidFill>
                  <a:srgbClr val="FFFFFF"/>
                </a:solidFill>
                <a:latin typeface="Century Gothic" panose="020B0502020202020204" pitchFamily="34" charset="0"/>
                <a:ea typeface="Questrial"/>
                <a:cs typeface="Questrial"/>
                <a:sym typeface="Questrial"/>
                <a:rtl val="0"/>
              </a:rPr>
              <a:t>III</a:t>
            </a:r>
            <a:endParaRPr lang="en-US" sz="6000" b="1" i="0" u="none" strike="noStrike" cap="small" baseline="0" dirty="0">
              <a:solidFill>
                <a:srgbClr val="FFFFFF"/>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3" name="Shape 253"/>
          <p:cNvSpPr txBox="1">
            <a:spLocks noGrp="1"/>
          </p:cNvSpPr>
          <p:nvPr>
            <p:ph type="body" idx="8"/>
          </p:nvPr>
        </p:nvSpPr>
        <p:spPr>
          <a:xfrm>
            <a:off x="1758379" y="32207079"/>
            <a:ext cx="3245700" cy="321299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US" sz="2000" dirty="0" smtClean="0">
                <a:solidFill>
                  <a:schemeClr val="dk1"/>
                </a:solidFill>
                <a:latin typeface="Century Gothic" panose="020B0502020202020204" pitchFamily="34" charset="0"/>
                <a:ea typeface="Questrial"/>
                <a:cs typeface="Questrial"/>
                <a:sym typeface="Questrial"/>
              </a:rPr>
              <a:t>Jamie </a:t>
            </a:r>
            <a:r>
              <a:rPr lang="en-US" sz="2000" dirty="0" err="1" smtClean="0">
                <a:solidFill>
                  <a:schemeClr val="dk1"/>
                </a:solidFill>
                <a:latin typeface="Century Gothic" panose="020B0502020202020204" pitchFamily="34" charset="0"/>
                <a:ea typeface="Questrial"/>
                <a:cs typeface="Questrial"/>
                <a:sym typeface="Questrial"/>
              </a:rPr>
              <a:t>Vanderheiden</a:t>
            </a:r>
            <a:endParaRPr lang="en-US" sz="2000" dirty="0" smtClean="0">
              <a:solidFill>
                <a:schemeClr val="dk1"/>
              </a:solidFill>
              <a:latin typeface="Century Gothic" panose="020B0502020202020204" pitchFamily="34" charset="0"/>
              <a:ea typeface="Questrial"/>
              <a:cs typeface="Questrial"/>
              <a:sym typeface="Questrial"/>
            </a:endParaRP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dirty="0" smtClean="0">
                <a:solidFill>
                  <a:schemeClr val="dk1"/>
                </a:solidFill>
                <a:latin typeface="Century Gothic" panose="020B0502020202020204" pitchFamily="34" charset="0"/>
                <a:ea typeface="Questrial"/>
                <a:cs typeface="Questrial"/>
                <a:sym typeface="Questrial"/>
                <a:rtl val="0"/>
              </a:rPr>
              <a:t>Kent</a:t>
            </a:r>
            <a:r>
              <a:rPr lang="en-US" sz="2000" b="0" i="0" u="none" strike="noStrike" cap="none" dirty="0" smtClean="0">
                <a:solidFill>
                  <a:schemeClr val="dk1"/>
                </a:solidFill>
                <a:latin typeface="Century Gothic" panose="020B0502020202020204" pitchFamily="34" charset="0"/>
                <a:ea typeface="Questrial"/>
                <a:cs typeface="Questrial"/>
                <a:sym typeface="Questrial"/>
                <a:rtl val="0"/>
              </a:rPr>
              <a:t> Sparrow</a:t>
            </a:r>
            <a:endParaRPr lang="en-US"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 </a:t>
            </a:r>
          </a:p>
          <a:p>
            <a:pPr marL="0" marR="0" lvl="0" indent="0"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rtl="0">
              <a:lnSpc>
                <a:spcPct val="90000"/>
              </a:lnSpc>
              <a:spcBef>
                <a:spcPts val="0"/>
              </a:spcBef>
              <a:spcAft>
                <a:spcPts val="0"/>
              </a:spcAft>
              <a:buClr>
                <a:srgbClr val="A3D4D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54" name="Shape 254"/>
          <p:cNvSpPr txBox="1">
            <a:spLocks noGrp="1"/>
          </p:cNvSpPr>
          <p:nvPr>
            <p:ph type="body" idx="9"/>
          </p:nvPr>
        </p:nvSpPr>
        <p:spPr>
          <a:xfrm>
            <a:off x="9601200" y="31813159"/>
            <a:ext cx="8090417" cy="4000840"/>
          </a:xfrm>
          <a:prstGeom prst="rect">
            <a:avLst/>
          </a:prstGeom>
          <a:noFill/>
          <a:ln>
            <a:noFill/>
          </a:ln>
        </p:spPr>
        <p:txBody>
          <a:bodyPr lIns="91425" tIns="45700" rIns="91425" bIns="45700" anchor="t" anchorCtr="0">
            <a:noAutofit/>
          </a:bodyPr>
          <a:lstStyle/>
          <a:p>
            <a:pPr marL="0" lvl="0" indent="0" algn="ctr" rtl="0">
              <a:lnSpc>
                <a:spcPct val="90000"/>
              </a:lnSpc>
              <a:spcBef>
                <a:spcPts val="0"/>
              </a:spcBef>
              <a:buClr>
                <a:srgbClr val="A3D4D4"/>
              </a:buClr>
              <a:buSzPct val="25000"/>
              <a:buFont typeface="Arial"/>
              <a:buNone/>
            </a:pPr>
            <a:r>
              <a:rPr lang="en-US" sz="1900" b="1" dirty="0">
                <a:solidFill>
                  <a:schemeClr val="dk1"/>
                </a:solidFill>
                <a:latin typeface="Century Gothic" panose="020B0502020202020204" pitchFamily="34" charset="0"/>
                <a:ea typeface="Questrial"/>
                <a:cs typeface="Questrial"/>
                <a:sym typeface="Questrial"/>
              </a:rPr>
              <a:t>Digital Harvest </a:t>
            </a:r>
          </a:p>
          <a:p>
            <a:pPr marL="0" lvl="0" indent="0" algn="ctr" rtl="0">
              <a:lnSpc>
                <a:spcPct val="90000"/>
              </a:lnSpc>
              <a:spcBef>
                <a:spcPts val="0"/>
              </a:spcBef>
              <a:buClr>
                <a:srgbClr val="A3D4D4"/>
              </a:buClr>
              <a:buSzPct val="25000"/>
              <a:buFont typeface="Arial"/>
              <a:buNone/>
            </a:pPr>
            <a:r>
              <a:rPr lang="en-US" sz="1900" dirty="0">
                <a:solidFill>
                  <a:schemeClr val="dk1"/>
                </a:solidFill>
                <a:latin typeface="Century Gothic" panose="020B0502020202020204" pitchFamily="34" charset="0"/>
                <a:ea typeface="Questrial"/>
                <a:cs typeface="Questrial"/>
                <a:sym typeface="Questrial"/>
              </a:rPr>
              <a:t>Young Kim, General Manager</a:t>
            </a:r>
          </a:p>
          <a:p>
            <a:pPr marL="0" lvl="0" indent="0" algn="ctr" rtl="0">
              <a:lnSpc>
                <a:spcPct val="90000"/>
              </a:lnSpc>
              <a:spcBef>
                <a:spcPts val="0"/>
              </a:spcBef>
              <a:buClr>
                <a:srgbClr val="A3D4D4"/>
              </a:buClr>
              <a:buFont typeface="Arial"/>
              <a:buNone/>
            </a:pPr>
            <a:endParaRPr sz="1000" dirty="0">
              <a:solidFill>
                <a:schemeClr val="dk1"/>
              </a:solidFill>
              <a:latin typeface="Century Gothic" panose="020B0502020202020204" pitchFamily="34" charset="0"/>
              <a:ea typeface="Questrial"/>
              <a:cs typeface="Questrial"/>
              <a:sym typeface="Questrial"/>
            </a:endParaRPr>
          </a:p>
          <a:p>
            <a:pPr marL="0" lvl="0" indent="0" algn="ctr" rtl="0">
              <a:lnSpc>
                <a:spcPct val="90000"/>
              </a:lnSpc>
              <a:spcBef>
                <a:spcPts val="0"/>
              </a:spcBef>
              <a:buClr>
                <a:srgbClr val="A3D4D4"/>
              </a:buClr>
              <a:buSzPct val="25000"/>
              <a:buFont typeface="A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Secretary of Natural Resources</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Molly Ward, Secretary</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 Travis Hill, Deputy Secretary</a:t>
            </a:r>
          </a:p>
          <a:p>
            <a:pPr marL="0" marR="0" lvl="0" indent="0" algn="ctr" rtl="0">
              <a:lnSpc>
                <a:spcPct val="100000"/>
              </a:lnSpc>
              <a:spcBef>
                <a:spcPts val="0"/>
              </a:spcBef>
              <a:spcAft>
                <a:spcPts val="0"/>
              </a:spcAft>
              <a:buClr>
                <a:schemeClr val="dk1"/>
              </a:buClr>
              <a:buFont typeface="Arial"/>
              <a:buNone/>
            </a:pPr>
            <a:endParaRPr sz="1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Secretary of Technology</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Karen Jackson, Secretary</a:t>
            </a:r>
          </a:p>
          <a:p>
            <a:pPr marL="0" marR="0" lvl="0" indent="0" algn="ctr" rtl="0">
              <a:lnSpc>
                <a:spcPct val="100000"/>
              </a:lnSpc>
              <a:spcBef>
                <a:spcPts val="0"/>
              </a:spcBef>
              <a:spcAft>
                <a:spcPts val="0"/>
              </a:spcAft>
              <a:buClr>
                <a:schemeClr val="dk1"/>
              </a:buClr>
              <a:buFont typeface="Arial"/>
              <a:buNone/>
            </a:pPr>
            <a:endParaRPr sz="1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Secretary of Agriculture &amp; Forestry</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Todd </a:t>
            </a:r>
            <a:r>
              <a:rPr lang="en-US" sz="1900" b="0" i="0" u="none" strike="noStrike" cap="none" baseline="0" dirty="0" err="1">
                <a:solidFill>
                  <a:schemeClr val="dk1"/>
                </a:solidFill>
                <a:latin typeface="Century Gothic" panose="020B0502020202020204" pitchFamily="34" charset="0"/>
                <a:ea typeface="Questrial"/>
                <a:cs typeface="Questrial"/>
                <a:sym typeface="Questrial"/>
                <a:rtl val="0"/>
              </a:rPr>
              <a:t>Haymore</a:t>
            </a: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 Secretary</a:t>
            </a:r>
          </a:p>
          <a:p>
            <a:pPr marL="0" marR="0" lvl="0" indent="0" algn="ctr" rtl="0">
              <a:lnSpc>
                <a:spcPct val="90000"/>
              </a:lnSpc>
              <a:spcBef>
                <a:spcPts val="0"/>
              </a:spcBef>
              <a:spcAft>
                <a:spcPts val="0"/>
              </a:spcAft>
              <a:buClr>
                <a:srgbClr val="A3D4D4"/>
              </a:buClr>
              <a:buFont typeface="Arial"/>
              <a:buNone/>
            </a:pPr>
            <a:endParaRPr sz="1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Quest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Department of Environmental Quality</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David </a:t>
            </a:r>
            <a:r>
              <a:rPr lang="en-US" sz="1900" b="0" i="0" u="none" strike="noStrike" cap="none" baseline="0" dirty="0" err="1">
                <a:solidFill>
                  <a:schemeClr val="dk1"/>
                </a:solidFill>
                <a:latin typeface="Century Gothic" panose="020B0502020202020204" pitchFamily="34" charset="0"/>
                <a:ea typeface="Questrial"/>
                <a:cs typeface="Questrial"/>
                <a:sym typeface="Questrial"/>
                <a:rtl val="0"/>
              </a:rPr>
              <a:t>Paylor</a:t>
            </a:r>
            <a:r>
              <a:rPr lang="en-US" sz="1900" b="0" i="0" u="none" strike="noStrike" cap="none" baseline="0" dirty="0">
                <a:solidFill>
                  <a:schemeClr val="dk1"/>
                </a:solidFill>
                <a:latin typeface="Century Gothic" panose="020B0502020202020204" pitchFamily="34" charset="0"/>
                <a:ea typeface="Questrial"/>
                <a:cs typeface="Questrial"/>
                <a:sym typeface="Questrial"/>
                <a:rtl val="0"/>
              </a:rPr>
              <a:t>, State Water Commission</a:t>
            </a:r>
          </a:p>
          <a:p>
            <a:pPr marL="0" marR="0" lvl="0" indent="0" algn="ctr" rtl="0">
              <a:lnSpc>
                <a:spcPct val="90000"/>
              </a:lnSpc>
              <a:spcBef>
                <a:spcPts val="0"/>
              </a:spcBef>
              <a:spcAft>
                <a:spcPts val="0"/>
              </a:spcAft>
              <a:buClr>
                <a:srgbClr val="A3D4D4"/>
              </a:buClr>
              <a:buFont typeface="Arial"/>
              <a:buNone/>
            </a:pPr>
            <a:endParaRPr sz="19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55" name="Shape 255"/>
          <p:cNvSpPr txBox="1">
            <a:spLocks noGrp="1"/>
          </p:cNvSpPr>
          <p:nvPr>
            <p:ph type="body" idx="13"/>
          </p:nvPr>
        </p:nvSpPr>
        <p:spPr>
          <a:xfrm>
            <a:off x="18326100" y="31989340"/>
            <a:ext cx="8008619" cy="3443658"/>
          </a:xfrm>
          <a:prstGeom prst="rect">
            <a:avLst/>
          </a:prstGeom>
          <a:noFill/>
          <a:ln>
            <a:noFill/>
          </a:ln>
        </p:spPr>
        <p:txBody>
          <a:bodyPr lIns="91425" tIns="45700" rIns="91425" bIns="45700" anchor="ctr" anchorCtr="0">
            <a:noAutofit/>
          </a:bodyPr>
          <a:lstStyle/>
          <a:p>
            <a:pPr marL="685800" marR="0" lvl="0" indent="-508000" algn="ctr" rtl="0">
              <a:lnSpc>
                <a:spcPct val="90000"/>
              </a:lnSpc>
              <a:spcBef>
                <a:spcPts val="0"/>
              </a:spcBef>
              <a:spcAft>
                <a:spcPts val="0"/>
              </a:spcAft>
              <a:buClr>
                <a:srgbClr val="A3D4D4"/>
              </a:buClr>
              <a:buFont typeface="Arial"/>
              <a:buNone/>
            </a:pPr>
            <a:endParaRPr sz="28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DEVELOP Program National Science Advisor</a:t>
            </a:r>
          </a:p>
          <a:p>
            <a:pPr marL="685800" marR="0" lvl="0" indent="-508000" algn="ctr" rtl="0">
              <a:lnSpc>
                <a:spcPct val="90000"/>
              </a:lnSpc>
              <a:spcBef>
                <a:spcPts val="0"/>
              </a:spcBef>
              <a:spcAft>
                <a:spcPts val="0"/>
              </a:spcAft>
              <a:buClr>
                <a:srgbClr val="A3D4D4"/>
              </a:buClr>
              <a:buSzPct val="25000"/>
              <a:buFont typeface="Arial"/>
              <a:buNone/>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Dr. Kenton Ross</a:t>
            </a:r>
          </a:p>
          <a:p>
            <a:pPr marL="685800" marR="0" lvl="0" indent="-508000" algn="ctr" rtl="0">
              <a:lnSpc>
                <a:spcPct val="90000"/>
              </a:lnSpc>
              <a:spcBef>
                <a:spcPts val="0"/>
              </a:spcBef>
              <a:spcAft>
                <a:spcPts val="0"/>
              </a:spcAft>
              <a:buClr>
                <a:srgbClr val="A3D4D4"/>
              </a:buClr>
              <a:buFont typeface="Arial"/>
              <a:buNone/>
            </a:pPr>
            <a:endParaRPr sz="24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DEVELOP Program International Lead</a:t>
            </a:r>
          </a:p>
          <a:p>
            <a:pPr marL="685800" marR="0" lvl="0" indent="-508000" algn="ctr" rtl="0">
              <a:lnSpc>
                <a:spcPct val="90000"/>
              </a:lnSpc>
              <a:spcBef>
                <a:spcPts val="0"/>
              </a:spcBef>
              <a:spcAft>
                <a:spcPts val="0"/>
              </a:spcAft>
              <a:buClr>
                <a:srgbClr val="A3D4D4"/>
              </a:buClr>
              <a:buSzPct val="25000"/>
              <a:buFont typeface="Arial"/>
              <a:buNone/>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Jamie Favors</a:t>
            </a:r>
          </a:p>
          <a:p>
            <a:pPr marL="685800" marR="0" lvl="0" indent="-508000" algn="ctr" rtl="0">
              <a:lnSpc>
                <a:spcPct val="90000"/>
              </a:lnSpc>
              <a:spcBef>
                <a:spcPts val="0"/>
              </a:spcBef>
              <a:spcAft>
                <a:spcPts val="0"/>
              </a:spcAft>
              <a:buClr>
                <a:srgbClr val="A3D4D4"/>
              </a:buClr>
              <a:buFont typeface="Arial"/>
              <a:buNone/>
            </a:pPr>
            <a:endParaRPr sz="24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Summer 2014 Coastal Mid-Atlantic Water Resource DEVELOP </a:t>
            </a:r>
            <a:r>
              <a:rPr lang="en-US" sz="2400" b="1" i="0" u="none" strike="noStrike" cap="none" baseline="0" dirty="0" smtClean="0">
                <a:solidFill>
                  <a:schemeClr val="dk1"/>
                </a:solidFill>
                <a:latin typeface="Century Gothic" panose="020B0502020202020204" pitchFamily="34" charset="0"/>
                <a:ea typeface="Questrial"/>
                <a:cs typeface="Questrial"/>
                <a:sym typeface="Questrial"/>
                <a:rtl val="0"/>
              </a:rPr>
              <a:t>Team</a:t>
            </a:r>
          </a:p>
          <a:p>
            <a:pPr marL="685800" marR="0" lvl="0" indent="-508000" algn="ctr" rtl="0">
              <a:lnSpc>
                <a:spcPct val="90000"/>
              </a:lnSpc>
              <a:spcBef>
                <a:spcPts val="0"/>
              </a:spcBef>
              <a:spcAft>
                <a:spcPts val="0"/>
              </a:spcAft>
              <a:buClr>
                <a:srgbClr val="A3D4D4"/>
              </a:buClr>
              <a:buSzPct val="25000"/>
              <a:buFont typeface="Arial"/>
              <a:buNone/>
            </a:pPr>
            <a:endParaRPr lang="en-US" sz="2400" b="1" dirty="0">
              <a:solidFill>
                <a:schemeClr val="dk1"/>
              </a:solidFill>
              <a:latin typeface="Century Gothic" panose="020B0502020202020204" pitchFamily="34" charset="0"/>
              <a:ea typeface="Questrial"/>
              <a:cs typeface="Questrial"/>
              <a:sym typeface="Questrial"/>
            </a:endParaRPr>
          </a:p>
          <a:p>
            <a:pPr marL="685800" marR="0" lvl="0" indent="-508000" algn="ctr" rtl="0">
              <a:lnSpc>
                <a:spcPct val="90000"/>
              </a:lnSpc>
              <a:spcBef>
                <a:spcPts val="0"/>
              </a:spcBef>
              <a:spcAft>
                <a:spcPts val="0"/>
              </a:spcAft>
              <a:buClr>
                <a:srgbClr val="A3D4D4"/>
              </a:buClr>
              <a:buSzPct val="25000"/>
              <a:buFont typeface="Arial"/>
              <a:buNone/>
            </a:pPr>
            <a:r>
              <a:rPr lang="en-US" sz="2400" b="1" i="0" u="none" strike="noStrike" cap="none" baseline="0" dirty="0" smtClean="0">
                <a:solidFill>
                  <a:schemeClr val="dk1"/>
                </a:solidFill>
                <a:latin typeface="Century Gothic" panose="020B0502020202020204" pitchFamily="34" charset="0"/>
                <a:ea typeface="Questrial"/>
                <a:cs typeface="Questrial"/>
                <a:sym typeface="Questrial"/>
                <a:rtl val="0"/>
              </a:rPr>
              <a:t>Fall 2014</a:t>
            </a:r>
            <a:r>
              <a:rPr lang="en-US" sz="2400" b="1" i="0" u="none" strike="noStrike" cap="none" dirty="0" smtClean="0">
                <a:solidFill>
                  <a:schemeClr val="dk1"/>
                </a:solidFill>
                <a:latin typeface="Century Gothic" panose="020B0502020202020204" pitchFamily="34" charset="0"/>
                <a:ea typeface="Questrial"/>
                <a:cs typeface="Questrial"/>
                <a:sym typeface="Questrial"/>
                <a:rtl val="0"/>
              </a:rPr>
              <a:t> Coastal Mid-Atlantic Water </a:t>
            </a:r>
            <a:r>
              <a:rPr lang="en-US" sz="2400" b="1" i="0" u="none" strike="noStrike" cap="none" dirty="0" err="1" smtClean="0">
                <a:solidFill>
                  <a:schemeClr val="dk1"/>
                </a:solidFill>
                <a:latin typeface="Century Gothic" panose="020B0502020202020204" pitchFamily="34" charset="0"/>
                <a:ea typeface="Questrial"/>
                <a:cs typeface="Questrial"/>
                <a:sym typeface="Questrial"/>
                <a:rtl val="0"/>
              </a:rPr>
              <a:t>Resrouces</a:t>
            </a:r>
            <a:r>
              <a:rPr lang="en-US" sz="2400" b="1" i="0" u="none" strike="noStrike" cap="none" dirty="0" smtClean="0">
                <a:solidFill>
                  <a:schemeClr val="dk1"/>
                </a:solidFill>
                <a:latin typeface="Century Gothic" panose="020B0502020202020204" pitchFamily="34" charset="0"/>
                <a:ea typeface="Questrial"/>
                <a:cs typeface="Questrial"/>
                <a:sym typeface="Questrial"/>
                <a:rtl val="0"/>
              </a:rPr>
              <a:t> Team </a:t>
            </a:r>
            <a:endParaRPr lang="en-US" sz="2400" b="1"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A3D4D4"/>
              </a:buClr>
              <a:buFont typeface="Arial"/>
              <a:buNone/>
            </a:pPr>
            <a:endParaRPr sz="18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56" name="Shape 256"/>
          <p:cNvSpPr txBox="1">
            <a:spLocks noGrp="1"/>
          </p:cNvSpPr>
          <p:nvPr>
            <p:ph type="body" idx="14"/>
          </p:nvPr>
        </p:nvSpPr>
        <p:spPr>
          <a:xfrm>
            <a:off x="22229220" y="20664191"/>
            <a:ext cx="4105499" cy="568500"/>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Landsat 8 OLI/TIRS</a:t>
            </a:r>
          </a:p>
        </p:txBody>
      </p:sp>
      <p:pic>
        <p:nvPicPr>
          <p:cNvPr id="257" name="Shape 257"/>
          <p:cNvPicPr preferRelativeResize="0"/>
          <p:nvPr/>
        </p:nvPicPr>
        <p:blipFill rotWithShape="1">
          <a:blip r:embed="rId4">
            <a:alphaModFix/>
          </a:blip>
          <a:srcRect/>
          <a:stretch/>
        </p:blipFill>
        <p:spPr>
          <a:xfrm>
            <a:off x="19512954" y="20366117"/>
            <a:ext cx="2043763" cy="1649124"/>
          </a:xfrm>
          <a:prstGeom prst="rect">
            <a:avLst/>
          </a:prstGeom>
          <a:noFill/>
          <a:ln>
            <a:noFill/>
          </a:ln>
        </p:spPr>
      </p:pic>
      <p:sp>
        <p:nvSpPr>
          <p:cNvPr id="262" name="Shape 262"/>
          <p:cNvSpPr txBox="1">
            <a:spLocks noGrp="1"/>
          </p:cNvSpPr>
          <p:nvPr>
            <p:ph type="body" idx="18"/>
          </p:nvPr>
        </p:nvSpPr>
        <p:spPr>
          <a:xfrm>
            <a:off x="18326100" y="7525511"/>
            <a:ext cx="8008619" cy="3694382"/>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A3D4D4"/>
              </a:buClr>
              <a:buSzPct val="100000"/>
              <a:buFont typeface="Questrial"/>
              <a:buChar char="●"/>
            </a:pP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To develop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an</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operational, user-friendly,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METRIC model</a:t>
            </a:r>
            <a:r>
              <a:rPr lang="en-US" sz="2800" dirty="0">
                <a:latin typeface="Century Gothic" panose="020B0502020202020204" pitchFamily="34" charset="0"/>
                <a:ea typeface="Questrial"/>
                <a:cs typeface="Questrial"/>
                <a:sym typeface="Questrial"/>
              </a:rPr>
              <a:t> </a:t>
            </a:r>
            <a:r>
              <a:rPr lang="en-US" sz="2800" dirty="0" smtClean="0">
                <a:latin typeface="Century Gothic" panose="020B0502020202020204" pitchFamily="34" charset="0"/>
                <a:ea typeface="Questrial"/>
                <a:cs typeface="Questrial"/>
                <a:sym typeface="Questrial"/>
              </a:rPr>
              <a:t>for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calculating ET</a:t>
            </a:r>
            <a:r>
              <a:rPr lang="en-US" sz="2800" b="0" i="0" u="none" strike="noStrike" cap="none" baseline="-25000" dirty="0" smtClean="0">
                <a:solidFill>
                  <a:srgbClr val="000000"/>
                </a:solidFill>
                <a:latin typeface="Century Gothic" panose="020B0502020202020204" pitchFamily="34" charset="0"/>
                <a:ea typeface="Questrial"/>
                <a:cs typeface="Questrial"/>
                <a:sym typeface="Questrial"/>
                <a:rtl val="0"/>
              </a:rPr>
              <a:t>24</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rates</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in the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Mid-</a:t>
            </a:r>
            <a:r>
              <a:rPr lang="en-US" sz="2800" dirty="0" smtClean="0">
                <a:latin typeface="Century Gothic" panose="020B0502020202020204" pitchFamily="34" charset="0"/>
                <a:ea typeface="Questrial"/>
                <a:cs typeface="Questrial"/>
                <a:sym typeface="Questrial"/>
              </a:rPr>
              <a:t>Atlantic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coastal plain.</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endParaRPr lang="en-US" sz="2800" dirty="0" smtClean="0">
              <a:latin typeface="Century Gothic" panose="020B0502020202020204" pitchFamily="34" charset="0"/>
              <a:ea typeface="Questrial"/>
              <a:cs typeface="Questrial"/>
              <a:sym typeface="Questrial"/>
              <a:rtl val="0"/>
            </a:endParaRPr>
          </a:p>
          <a:p>
            <a:pPr marL="457200" marR="0" lvl="0" indent="-457200" algn="l" rtl="0">
              <a:lnSpc>
                <a:spcPct val="100000"/>
              </a:lnSpc>
              <a:spcBef>
                <a:spcPts val="0"/>
              </a:spcBef>
              <a:spcAft>
                <a:spcPts val="0"/>
              </a:spcAft>
              <a:buClr>
                <a:srgbClr val="A3D4D4"/>
              </a:buClr>
              <a:buSzPct val="100000"/>
              <a:buFont typeface="Questrial"/>
              <a:buChar char="●"/>
            </a:pPr>
            <a:endParaRPr sz="800" b="0" i="0" u="none" strike="noStrike" cap="none" baseline="0" dirty="0">
              <a:solidFill>
                <a:srgbClr val="000000"/>
              </a:solidFill>
              <a:latin typeface="Century Gothic" panose="020B0502020202020204" pitchFamily="34" charset="0"/>
              <a:ea typeface="Questrial"/>
              <a:cs typeface="Questrial"/>
              <a:sym typeface="Questrial"/>
              <a:rtl val="0"/>
            </a:endParaRPr>
          </a:p>
          <a:p>
            <a:pPr marL="457200" marR="0" lvl="0" indent="-457200" algn="l" rtl="0">
              <a:lnSpc>
                <a:spcPct val="100000"/>
              </a:lnSpc>
              <a:spcBef>
                <a:spcPts val="0"/>
              </a:spcBef>
              <a:spcAft>
                <a:spcPts val="0"/>
              </a:spcAft>
              <a:buClr>
                <a:srgbClr val="A3D4D4"/>
              </a:buClr>
              <a:buSzPct val="100000"/>
              <a:buFont typeface="Questrial"/>
              <a:buChar char="●"/>
            </a:pP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Provide end users with a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handoff</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model,</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executable </a:t>
            </a: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from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Python Toolbox,</a:t>
            </a:r>
            <a:r>
              <a:rPr lang="en-US" sz="2800" b="0" i="0" u="none" strike="noStrike" cap="none" dirty="0" smtClean="0">
                <a:solidFill>
                  <a:srgbClr val="000000"/>
                </a:solidFill>
                <a:latin typeface="Century Gothic" panose="020B0502020202020204" pitchFamily="34" charset="0"/>
                <a:ea typeface="Questrial"/>
                <a:cs typeface="Questrial"/>
                <a:sym typeface="Questrial"/>
                <a:rtl val="0"/>
              </a:rPr>
              <a:t> </a:t>
            </a:r>
            <a:r>
              <a:rPr lang="en-US" sz="2800" b="0" i="0" u="none" strike="noStrike" cap="none" baseline="0" dirty="0" smtClean="0">
                <a:solidFill>
                  <a:srgbClr val="000000"/>
                </a:solidFill>
                <a:latin typeface="Century Gothic" panose="020B0502020202020204" pitchFamily="34" charset="0"/>
                <a:ea typeface="Questrial"/>
                <a:cs typeface="Questrial"/>
                <a:sym typeface="Questrial"/>
                <a:rtl val="0"/>
              </a:rPr>
              <a:t>to </a:t>
            </a:r>
            <a:r>
              <a:rPr lang="en-US" sz="2800" b="0" i="0" u="none" strike="noStrike" cap="none" baseline="0" dirty="0">
                <a:solidFill>
                  <a:srgbClr val="000000"/>
                </a:solidFill>
                <a:latin typeface="Century Gothic" panose="020B0502020202020204" pitchFamily="34" charset="0"/>
                <a:ea typeface="Questrial"/>
                <a:cs typeface="Questrial"/>
                <a:sym typeface="Questrial"/>
                <a:rtl val="0"/>
              </a:rPr>
              <a:t>assist in efficient irrigation planning</a:t>
            </a:r>
          </a:p>
          <a:p>
            <a:pPr marL="685800" marR="0" lvl="0" indent="-361950" algn="l" rtl="0">
              <a:lnSpc>
                <a:spcPct val="100000"/>
              </a:lnSpc>
              <a:spcBef>
                <a:spcPts val="0"/>
              </a:spcBef>
              <a:spcAft>
                <a:spcPts val="0"/>
              </a:spcAft>
              <a:buClr>
                <a:srgbClr val="A3D4D4"/>
              </a:buClr>
              <a:buFont typeface="Questrial"/>
              <a:buNone/>
            </a:pPr>
            <a:endParaRPr sz="23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pic>
        <p:nvPicPr>
          <p:cNvPr id="264" name="Shape 264"/>
          <p:cNvPicPr preferRelativeResize="0"/>
          <p:nvPr/>
        </p:nvPicPr>
        <p:blipFill>
          <a:blip r:embed="rId5">
            <a:alphaModFix/>
          </a:blip>
          <a:stretch>
            <a:fillRect/>
          </a:stretch>
        </p:blipFill>
        <p:spPr>
          <a:xfrm>
            <a:off x="18163097" y="11562353"/>
            <a:ext cx="8334623" cy="7547097"/>
          </a:xfrm>
          <a:prstGeom prst="rect">
            <a:avLst/>
          </a:prstGeom>
          <a:noFill/>
          <a:ln>
            <a:noFill/>
          </a:ln>
          <a:effectLst/>
        </p:spPr>
      </p:pic>
      <p:sp>
        <p:nvSpPr>
          <p:cNvPr id="16" name="TextBox 15"/>
          <p:cNvSpPr txBox="1"/>
          <p:nvPr/>
        </p:nvSpPr>
        <p:spPr>
          <a:xfrm>
            <a:off x="3055309" y="23131989"/>
            <a:ext cx="1181100" cy="523220"/>
          </a:xfrm>
          <a:prstGeom prst="rect">
            <a:avLst/>
          </a:prstGeom>
          <a:noFill/>
        </p:spPr>
        <p:txBody>
          <a:bodyPr wrap="square" rtlCol="0">
            <a:spAutoFit/>
          </a:bodyPr>
          <a:lstStyle/>
          <a:p>
            <a:pPr algn="ctr"/>
            <a:r>
              <a:rPr lang="en-US" sz="2800" dirty="0" smtClean="0">
                <a:latin typeface="Century Gothic" panose="020B0502020202020204" pitchFamily="34" charset="0"/>
              </a:rPr>
              <a:t>NDVI</a:t>
            </a:r>
            <a:endParaRPr lang="en-US" sz="2800" dirty="0">
              <a:latin typeface="Century Gothic" panose="020B0502020202020204" pitchFamily="34" charset="0"/>
            </a:endParaRPr>
          </a:p>
        </p:txBody>
      </p:sp>
      <p:sp>
        <p:nvSpPr>
          <p:cNvPr id="17" name="TextBox 16"/>
          <p:cNvSpPr txBox="1"/>
          <p:nvPr/>
        </p:nvSpPr>
        <p:spPr>
          <a:xfrm>
            <a:off x="6562801" y="23129362"/>
            <a:ext cx="1066800" cy="523220"/>
          </a:xfrm>
          <a:prstGeom prst="rect">
            <a:avLst/>
          </a:prstGeom>
          <a:noFill/>
        </p:spPr>
        <p:txBody>
          <a:bodyPr wrap="square" rtlCol="0">
            <a:spAutoFit/>
          </a:bodyPr>
          <a:lstStyle/>
          <a:p>
            <a:pPr algn="ctr"/>
            <a:r>
              <a:rPr lang="en-US" sz="2800" dirty="0" smtClean="0">
                <a:latin typeface="Century Gothic" panose="020B0502020202020204" pitchFamily="34" charset="0"/>
              </a:rPr>
              <a:t>SAVI</a:t>
            </a:r>
            <a:endParaRPr lang="en-US" sz="2800" dirty="0">
              <a:latin typeface="Century Gothic" panose="020B0502020202020204" pitchFamily="34" charset="0"/>
            </a:endParaRPr>
          </a:p>
        </p:txBody>
      </p:sp>
      <p:sp>
        <p:nvSpPr>
          <p:cNvPr id="18" name="TextBox 17"/>
          <p:cNvSpPr txBox="1"/>
          <p:nvPr/>
        </p:nvSpPr>
        <p:spPr>
          <a:xfrm>
            <a:off x="5072710" y="27004962"/>
            <a:ext cx="819149" cy="523220"/>
          </a:xfrm>
          <a:prstGeom prst="rect">
            <a:avLst/>
          </a:prstGeom>
          <a:noFill/>
        </p:spPr>
        <p:txBody>
          <a:bodyPr wrap="square" rtlCol="0">
            <a:spAutoFit/>
          </a:bodyPr>
          <a:lstStyle/>
          <a:p>
            <a:r>
              <a:rPr lang="en-US" sz="2800" dirty="0" smtClean="0">
                <a:latin typeface="Century Gothic" panose="020B0502020202020204" pitchFamily="34" charset="0"/>
              </a:rPr>
              <a:t>LAI</a:t>
            </a:r>
            <a:endParaRPr lang="en-US" sz="2800" dirty="0">
              <a:latin typeface="Century Gothic" panose="020B0502020202020204" pitchFamily="34"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6626" b="7702"/>
          <a:stretch/>
        </p:blipFill>
        <p:spPr>
          <a:xfrm>
            <a:off x="2239675" y="23618513"/>
            <a:ext cx="2967656" cy="3290249"/>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6816" b="7537"/>
          <a:stretch/>
        </p:blipFill>
        <p:spPr>
          <a:xfrm>
            <a:off x="5612373" y="23618513"/>
            <a:ext cx="2967656" cy="3289301"/>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6986" b="7036"/>
          <a:stretch/>
        </p:blipFill>
        <p:spPr>
          <a:xfrm>
            <a:off x="3998456" y="27463094"/>
            <a:ext cx="2967656" cy="330200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4817415" y="32317065"/>
            <a:ext cx="4031244" cy="3023433"/>
          </a:xfrm>
          <a:prstGeom prst="rect">
            <a:avLst/>
          </a:prstGeom>
        </p:spPr>
      </p:pic>
      <p:pic>
        <p:nvPicPr>
          <p:cNvPr id="11" name="Picture 10"/>
          <p:cNvPicPr>
            <a:picLocks noChangeAspect="1"/>
          </p:cNvPicPr>
          <p:nvPr/>
        </p:nvPicPr>
        <p:blipFill>
          <a:blip r:embed="rId10"/>
          <a:stretch>
            <a:fillRect/>
          </a:stretch>
        </p:blipFill>
        <p:spPr>
          <a:xfrm>
            <a:off x="8985071" y="23618513"/>
            <a:ext cx="8658875" cy="6687316"/>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Water">
      <a:dk1>
        <a:srgbClr val="000000"/>
      </a:dk1>
      <a:lt1>
        <a:srgbClr val="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478</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1_Office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Sparrow, Kent H. (LARC-E3)[SSAI DEVELOP]</dc:creator>
  <cp:lastModifiedBy>Sparrow, Kent H. (LARC-E3)[SSAI DEVELOP]</cp:lastModifiedBy>
  <cp:revision>23</cp:revision>
  <dcterms:modified xsi:type="dcterms:W3CDTF">2015-02-19T20:45:22Z</dcterms:modified>
</cp:coreProperties>
</file>