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3"/>
  </p:notesMasterIdLst>
  <p:sldIdLst>
    <p:sldId id="256" r:id="rId2"/>
  </p:sldIdLst>
  <p:sldSz cx="27432000" cy="36576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1520">
          <p15:clr>
            <a:srgbClr val="A4A3A4"/>
          </p15:clr>
        </p15:guide>
        <p15:guide id="2" pos="86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eorgina c" initials="" lastIdx="1" clrIdx="0"/>
  <p:cmAuthor id="1" name="gscrepps" initials="g" lastIdx="4" clrIdx="1"/>
  <p:cmAuthor id="2" name="peter hawman" initials="ph" lastIdx="7" clrIdx="2">
    <p:extLst>
      <p:ext uri="{19B8F6BF-5375-455C-9EA6-DF929625EA0E}">
        <p15:presenceInfo xmlns:p15="http://schemas.microsoft.com/office/powerpoint/2012/main" userId="52dc934910af067e" providerId="Windows Live"/>
      </p:ext>
    </p:extLst>
  </p:cmAuthor>
  <p:cmAuthor id="3" name="Orne, Tiffani N. (LARC-E3)[SSAI DEVELOP]" initials="OTN(D" lastIdx="4" clrIdx="3">
    <p:extLst>
      <p:ext uri="{19B8F6BF-5375-455C-9EA6-DF929625EA0E}">
        <p15:presenceInfo xmlns:p15="http://schemas.microsoft.com/office/powerpoint/2012/main" userId="S-1-5-21-330711430-3775241029-4075259233-5556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6743" autoAdjust="0"/>
    <p:restoredTop sz="94834" autoAdjust="0"/>
  </p:normalViewPr>
  <p:slideViewPr>
    <p:cSldViewPr>
      <p:cViewPr>
        <p:scale>
          <a:sx n="50" d="100"/>
          <a:sy n="50" d="100"/>
        </p:scale>
        <p:origin x="348" y="-6774"/>
      </p:cViewPr>
      <p:guideLst>
        <p:guide orient="horz" pos="11520"/>
        <p:guide pos="86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5-07-07T10:13:20.211" idx="1">
    <p:pos x="12410" y="1482"/>
    <p:text>Use sentence case for the subtitle. Also font type should be Century Gothic</p:text>
    <p:extLst>
      <p:ext uri="{C676402C-5697-4E1C-873F-D02D1690AC5C}">
        <p15:threadingInfo xmlns:p15="http://schemas.microsoft.com/office/powerpoint/2012/main" timeZoneBias="240"/>
      </p:ext>
    </p:extLst>
  </p:cm>
  <p:cm authorId="2" dt="2015-07-07T10:13:58.722" idx="2">
    <p:pos x="12666" y="586"/>
    <p:text>Title should be Century Gothic</p:text>
    <p:extLst>
      <p:ext uri="{C676402C-5697-4E1C-873F-D02D1690AC5C}">
        <p15:threadingInfo xmlns:p15="http://schemas.microsoft.com/office/powerpoint/2012/main" timeZoneBias="240"/>
      </p:ext>
    </p:extLst>
  </p:cm>
  <p:cm authorId="2" dt="2015-07-07T10:15:07.923" idx="3">
    <p:pos x="1018" y="3434"/>
    <p:text>Section headers should be Century Gothic</p:text>
    <p:extLst>
      <p:ext uri="{C676402C-5697-4E1C-873F-D02D1690AC5C}">
        <p15:threadingInfo xmlns:p15="http://schemas.microsoft.com/office/powerpoint/2012/main" timeZoneBias="240"/>
      </p:ext>
    </p:extLst>
  </p:cm>
  <p:cm authorId="2" dt="2015-07-07T10:15:37.418" idx="4">
    <p:pos x="8778" y="2970"/>
    <p:text>This affiliation is correct just replace the comma with "at"</p:text>
    <p:extLst>
      <p:ext uri="{C676402C-5697-4E1C-873F-D02D1690AC5C}">
        <p15:threadingInfo xmlns:p15="http://schemas.microsoft.com/office/powerpoint/2012/main" timeZoneBias="240"/>
      </p:ext>
    </p:extLst>
  </p:cm>
  <p:cm authorId="2" dt="2015-07-07T10:16:21.622" idx="5">
    <p:pos x="74" y="22314"/>
    <p:text>Add DEVELOP location here. Mobile County Health Department</p:text>
    <p:extLst>
      <p:ext uri="{C676402C-5697-4E1C-873F-D02D1690AC5C}">
        <p15:threadingInfo xmlns:p15="http://schemas.microsoft.com/office/powerpoint/2012/main" timeZoneBias="240"/>
      </p:ext>
    </p:extLst>
  </p:cm>
  <p:cm authorId="2" dt="2015-07-07T10:17:55.139" idx="6">
    <p:pos x="5713" y="7299"/>
    <p:text>Consider making these three header sections larger text to help create a hierarchy within your flow chart</p:text>
    <p:extLst mod="1">
      <p:ext uri="{C676402C-5697-4E1C-873F-D02D1690AC5C}">
        <p15:threadingInfo xmlns:p15="http://schemas.microsoft.com/office/powerpoint/2012/main" timeZoneBias="240"/>
      </p:ext>
    </p:extLst>
  </p:cm>
  <p:cm authorId="2" dt="2015-07-07T10:27:18.821" idx="7">
    <p:pos x="3770" y="11994"/>
    <p:text>Be consistent with arrow size or come up the a hierarchy as you move through the methodology</p:text>
    <p:extLst>
      <p:ext uri="{C676402C-5697-4E1C-873F-D02D1690AC5C}">
        <p15:threadingInfo xmlns:p15="http://schemas.microsoft.com/office/powerpoint/2012/main" timeZoneBias="240"/>
      </p:ext>
    </p:extLst>
  </p:cm>
  <p:cm authorId="3" dt="2015-07-08T17:45:29.258" idx="1">
    <p:pos x="13932" y="840"/>
    <p:text>Make sure to correct the formatting in deliverables after downloading them from GoogleDrive. That’s what causes the font changes and other things.</p:text>
    <p:extLst>
      <p:ext uri="{C676402C-5697-4E1C-873F-D02D1690AC5C}">
        <p15:threadingInfo xmlns:p15="http://schemas.microsoft.com/office/powerpoint/2012/main" timeZoneBias="240"/>
      </p:ext>
    </p:extLst>
  </p:cm>
  <p:cm authorId="3" dt="2015-07-08T17:49:05.441" idx="2">
    <p:pos x="13418" y="9482"/>
    <p:text>Consider making the outline of this arrow just a bit thinner</p:text>
    <p:extLst>
      <p:ext uri="{C676402C-5697-4E1C-873F-D02D1690AC5C}">
        <p15:threadingInfo xmlns:p15="http://schemas.microsoft.com/office/powerpoint/2012/main" timeZoneBias="240"/>
      </p:ext>
    </p:extLst>
  </p:cm>
  <p:cm authorId="3" dt="2015-07-08T17:50:20.127" idx="3">
    <p:pos x="13092" y="3684"/>
    <p:text>Great!</p:text>
    <p:extLst>
      <p:ext uri="{C676402C-5697-4E1C-873F-D02D1690AC5C}">
        <p15:threadingInfo xmlns:p15="http://schemas.microsoft.com/office/powerpoint/2012/main" timeZoneBias="240"/>
      </p:ext>
    </p:extLst>
  </p:cm>
  <p:cm authorId="3" dt="2015-07-08T17:50:37.446" idx="4">
    <p:pos x="2810" y="6866"/>
    <p:text>Try changing some of the spacing for this section. My initial thought is that things should be lined up a bit more...</p:text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883890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999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85800" y="35350703"/>
            <a:ext cx="26060400" cy="5943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2"/>
          </p:nvPr>
        </p:nvSpPr>
        <p:spPr>
          <a:xfrm>
            <a:off x="4014216" y="2176272"/>
            <a:ext cx="19412711" cy="12161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0"/>
              </a:spcBef>
              <a:buFont typeface="Quest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3"/>
          </p:nvPr>
        </p:nvSpPr>
        <p:spPr>
          <a:xfrm>
            <a:off x="4572000" y="914400"/>
            <a:ext cx="18288000" cy="11521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hape 5"/>
          <p:cNvCxnSpPr/>
          <p:nvPr/>
        </p:nvCxnSpPr>
        <p:spPr>
          <a:xfrm>
            <a:off x="685800" y="34978415"/>
            <a:ext cx="26060400" cy="0"/>
          </a:xfrm>
          <a:prstGeom prst="straightConnector1">
            <a:avLst/>
          </a:prstGeom>
          <a:noFill/>
          <a:ln w="1016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" name="Shape 6"/>
          <p:cNvCxnSpPr/>
          <p:nvPr/>
        </p:nvCxnSpPr>
        <p:spPr>
          <a:xfrm>
            <a:off x="685800" y="3918857"/>
            <a:ext cx="26060400" cy="0"/>
          </a:xfrm>
          <a:prstGeom prst="straightConnector1">
            <a:avLst/>
          </a:prstGeom>
          <a:noFill/>
          <a:ln w="1016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Shape 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38370" y="948900"/>
            <a:ext cx="2329894" cy="1937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4495" y="661797"/>
            <a:ext cx="2158130" cy="259244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9"/>
          <p:cNvSpPr/>
          <p:nvPr/>
        </p:nvSpPr>
        <p:spPr>
          <a:xfrm>
            <a:off x="21089073" y="35379525"/>
            <a:ext cx="5657127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400" b="0" i="1" u="none" strike="noStrike" cap="none" baseline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This material is based upon work supported by NASA through contract NNL11AA00B and cooperative agreement NNX14AB60A.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tif"/><Relationship Id="rId21" Type="http://schemas.openxmlformats.org/officeDocument/2006/relationships/comments" Target="../comments/comment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519" y="11914999"/>
            <a:ext cx="3237862" cy="2886383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064" y="11110324"/>
            <a:ext cx="4526877" cy="40354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93008">
            <a:off x="2542649" y="16628488"/>
            <a:ext cx="2016702" cy="2609844"/>
          </a:xfrm>
          <a:prstGeom prst="rect">
            <a:avLst/>
          </a:prstGeom>
        </p:spPr>
      </p:pic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685800" y="35350703"/>
            <a:ext cx="26060400" cy="59435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3600" b="1" i="0" u="none" strike="noStrike" cap="none" baseline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7" name="Shape 17"/>
          <p:cNvSpPr txBox="1">
            <a:spLocks noGrp="1"/>
          </p:cNvSpPr>
          <p:nvPr>
            <p:ph type="body" idx="2"/>
          </p:nvPr>
        </p:nvSpPr>
        <p:spPr>
          <a:xfrm>
            <a:off x="4014216" y="2176272"/>
            <a:ext cx="19412711" cy="121615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Utilizing NASA Earth Observations to Assess Estuary Health and Enhance Management of Water Resources in Coastal Texas through Land Cover and Precipitation Mapping</a:t>
            </a:r>
          </a:p>
        </p:txBody>
      </p:sp>
      <p:sp>
        <p:nvSpPr>
          <p:cNvPr id="18" name="Shape 18"/>
          <p:cNvSpPr txBox="1">
            <a:spLocks noGrp="1"/>
          </p:cNvSpPr>
          <p:nvPr>
            <p:ph type="body" idx="3"/>
          </p:nvPr>
        </p:nvSpPr>
        <p:spPr>
          <a:xfrm>
            <a:off x="4572000" y="914400"/>
            <a:ext cx="18288000" cy="11521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8400" b="1" dirty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Coastal Texas Water Resources</a:t>
            </a:r>
          </a:p>
        </p:txBody>
      </p:sp>
      <p:sp>
        <p:nvSpPr>
          <p:cNvPr id="19" name="Shape 19"/>
          <p:cNvSpPr txBox="1"/>
          <p:nvPr/>
        </p:nvSpPr>
        <p:spPr>
          <a:xfrm>
            <a:off x="914400" y="34042900"/>
            <a:ext cx="8229600" cy="594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 baseline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Include a caption that states the team members’ names.</a:t>
            </a:r>
          </a:p>
        </p:txBody>
      </p:sp>
      <p:sp>
        <p:nvSpPr>
          <p:cNvPr id="20" name="Shape 20"/>
          <p:cNvSpPr txBox="1"/>
          <p:nvPr/>
        </p:nvSpPr>
        <p:spPr>
          <a:xfrm>
            <a:off x="11480251" y="30812193"/>
            <a:ext cx="3962948" cy="8806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dirty="0" smtClean="0"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-US" sz="3200" dirty="0">
                <a:latin typeface="Garamond"/>
                <a:ea typeface="Garamond"/>
                <a:cs typeface="Garamond"/>
                <a:sym typeface="Garamond"/>
              </a:rPr>
              <a:t>National Park Service</a:t>
            </a:r>
          </a:p>
        </p:txBody>
      </p:sp>
      <p:sp>
        <p:nvSpPr>
          <p:cNvPr id="21" name="Shape 21"/>
          <p:cNvSpPr txBox="1"/>
          <p:nvPr/>
        </p:nvSpPr>
        <p:spPr>
          <a:xfrm>
            <a:off x="18288000" y="29784925"/>
            <a:ext cx="8229600" cy="5177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000" dirty="0">
                <a:latin typeface="Garamond"/>
                <a:ea typeface="Garamond"/>
                <a:cs typeface="Garamond"/>
                <a:sym typeface="Garamond"/>
              </a:rPr>
              <a:t>Dr. Bernard </a:t>
            </a:r>
            <a:r>
              <a:rPr lang="en-US" sz="3000" dirty="0" err="1">
                <a:latin typeface="Garamond"/>
                <a:ea typeface="Garamond"/>
                <a:cs typeface="Garamond"/>
                <a:sym typeface="Garamond"/>
              </a:rPr>
              <a:t>Eichold</a:t>
            </a:r>
            <a:r>
              <a:rPr lang="en-US" sz="3000" dirty="0">
                <a:latin typeface="Garamond"/>
                <a:ea typeface="Garamond"/>
                <a:cs typeface="Garamond"/>
                <a:sym typeface="Garamond"/>
              </a:rPr>
              <a:t>, M.D., Dr. PH (Mobile County Health Department)</a:t>
            </a: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000" dirty="0">
                <a:latin typeface="Garamond"/>
                <a:ea typeface="Garamond"/>
                <a:cs typeface="Garamond"/>
                <a:sym typeface="Garamond"/>
              </a:rPr>
              <a:t>Joe Spruce (NASA Stennis Space Center)</a:t>
            </a: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000" dirty="0">
                <a:latin typeface="Garamond"/>
                <a:ea typeface="Garamond"/>
                <a:cs typeface="Garamond"/>
                <a:sym typeface="Garamond"/>
              </a:rPr>
              <a:t>James “Doc” Smoot (NASA Stennis Space Center)</a:t>
            </a: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000" dirty="0">
                <a:latin typeface="Garamond"/>
                <a:ea typeface="Garamond"/>
                <a:cs typeface="Garamond"/>
                <a:sym typeface="Garamond"/>
              </a:rPr>
              <a:t>Dr. Kenton Ross (NASA Langley Research Center)</a:t>
            </a: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000" dirty="0">
                <a:latin typeface="Garamond"/>
                <a:ea typeface="Garamond"/>
                <a:cs typeface="Garamond"/>
                <a:sym typeface="Garamond"/>
              </a:rPr>
              <a:t>Joe </a:t>
            </a:r>
            <a:r>
              <a:rPr lang="en-US" sz="3000" dirty="0" err="1">
                <a:latin typeface="Garamond"/>
                <a:ea typeface="Garamond"/>
                <a:cs typeface="Garamond"/>
                <a:sym typeface="Garamond"/>
              </a:rPr>
              <a:t>Meiman</a:t>
            </a:r>
            <a:r>
              <a:rPr lang="en-US" sz="3000" dirty="0">
                <a:latin typeface="Garamond"/>
                <a:ea typeface="Garamond"/>
                <a:cs typeface="Garamond"/>
                <a:sym typeface="Garamond"/>
              </a:rPr>
              <a:t> (National Park Service)</a:t>
            </a:r>
          </a:p>
        </p:txBody>
      </p:sp>
      <p:sp>
        <p:nvSpPr>
          <p:cNvPr id="22" name="Shape 22"/>
          <p:cNvSpPr txBox="1"/>
          <p:nvPr/>
        </p:nvSpPr>
        <p:spPr>
          <a:xfrm>
            <a:off x="914400" y="21547304"/>
            <a:ext cx="16916400" cy="57607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700" dirty="0" smtClean="0">
                <a:latin typeface="Garamond"/>
                <a:ea typeface="Garamond"/>
                <a:cs typeface="Garamond"/>
                <a:sym typeface="Garamond"/>
              </a:rPr>
              <a:t>TBD</a:t>
            </a:r>
            <a:endParaRPr lang="en-US" sz="2700" dirty="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4" name="Shape 24"/>
          <p:cNvSpPr txBox="1"/>
          <p:nvPr/>
        </p:nvSpPr>
        <p:spPr>
          <a:xfrm>
            <a:off x="22090958" y="10814055"/>
            <a:ext cx="4037327" cy="1851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700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Laguna </a:t>
            </a:r>
            <a:r>
              <a:rPr lang="en-US" sz="27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Madre of the Padre Island National </a:t>
            </a:r>
            <a:r>
              <a:rPr lang="en-US" sz="2700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Seashore</a:t>
            </a: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700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Study period: 2000 </a:t>
            </a:r>
            <a:r>
              <a:rPr lang="en-US" sz="27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- </a:t>
            </a:r>
            <a:r>
              <a:rPr lang="en-US" sz="2700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2015</a:t>
            </a:r>
            <a:endParaRPr lang="en-US" sz="270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6" name="Shape 26"/>
          <p:cNvSpPr txBox="1"/>
          <p:nvPr/>
        </p:nvSpPr>
        <p:spPr>
          <a:xfrm>
            <a:off x="914400" y="6243401"/>
            <a:ext cx="16916400" cy="5177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700" b="0" i="0" u="none" strike="noStrike" cap="none" baseline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Keep this blank for now.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700" b="0" i="0" u="none" strike="noStrike" cap="none" baseline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Body text point size should be at least 24.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700" b="0" i="0" u="none" strike="noStrike" cap="none" baseline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Caption text point size should be at least 16.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700" b="0" i="0" u="none" strike="noStrike" cap="none" baseline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Feel free to rename, move, and resize sections as needed.</a:t>
            </a:r>
          </a:p>
        </p:txBody>
      </p:sp>
      <p:sp>
        <p:nvSpPr>
          <p:cNvPr id="27" name="Shape 27"/>
          <p:cNvSpPr txBox="1"/>
          <p:nvPr/>
        </p:nvSpPr>
        <p:spPr>
          <a:xfrm>
            <a:off x="18288000" y="6243410"/>
            <a:ext cx="8229600" cy="57607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7663" lvl="0" indent="-347663" defTabSz="2743200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Webdings" panose="05030102010509060703" pitchFamily="18" charset="2"/>
              <a:buChar char="4"/>
            </a:pPr>
            <a:r>
              <a:rPr lang="en-US" sz="2700" kern="1200" dirty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  <a:sym typeface="Garamond"/>
              </a:rPr>
              <a:t>Create land use/land cover, precipitation, thermal, and groundwater maps of the study area</a:t>
            </a:r>
          </a:p>
          <a:p>
            <a:pPr marL="347663" lvl="0" indent="-347663" defTabSz="2743200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Webdings" panose="05030102010509060703" pitchFamily="18" charset="2"/>
              <a:buChar char="4"/>
            </a:pPr>
            <a:r>
              <a:rPr lang="en-US" sz="2700" kern="1200" dirty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  <a:sym typeface="Garamond"/>
              </a:rPr>
              <a:t>Explore the suspected correlation of increasing salinity of the Laguna Madre and the increasing number of mesquite trees in the surround area</a:t>
            </a:r>
          </a:p>
          <a:p>
            <a:pPr marL="347663" lvl="0" indent="-347663" defTabSz="2743200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Webdings" panose="05030102010509060703" pitchFamily="18" charset="2"/>
              <a:buChar char="4"/>
            </a:pPr>
            <a:r>
              <a:rPr lang="en-US" sz="2700" kern="1200" dirty="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  <a:sym typeface="Garamond"/>
              </a:rPr>
              <a:t>Cre</a:t>
            </a:r>
            <a:r>
              <a:rPr lang="en-US" sz="2700" kern="1200" dirty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  <a:sym typeface="Garamond"/>
              </a:rPr>
              <a:t>ate a systematic method for studying the relationship between the mesquite trees, groundwater, and lagoon to aid in land management decisions </a:t>
            </a:r>
          </a:p>
          <a:p>
            <a:pPr marL="347663" marR="0" lvl="0" indent="-347663" algn="l" rtl="0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/>
              <a:buChar char="4"/>
            </a:pPr>
            <a:endParaRPr dirty="0"/>
          </a:p>
        </p:txBody>
      </p:sp>
      <p:sp>
        <p:nvSpPr>
          <p:cNvPr id="28" name="Shape 28"/>
          <p:cNvSpPr txBox="1"/>
          <p:nvPr/>
        </p:nvSpPr>
        <p:spPr>
          <a:xfrm>
            <a:off x="914400" y="5510708"/>
            <a:ext cx="16916399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Abstract</a:t>
            </a:r>
          </a:p>
        </p:txBody>
      </p:sp>
      <p:sp>
        <p:nvSpPr>
          <p:cNvPr id="29" name="Shape 29"/>
          <p:cNvSpPr txBox="1"/>
          <p:nvPr/>
        </p:nvSpPr>
        <p:spPr>
          <a:xfrm>
            <a:off x="17830800" y="5461520"/>
            <a:ext cx="822960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Objectives</a:t>
            </a:r>
          </a:p>
        </p:txBody>
      </p:sp>
      <p:sp>
        <p:nvSpPr>
          <p:cNvPr id="31" name="Shape 31"/>
          <p:cNvSpPr txBox="1"/>
          <p:nvPr/>
        </p:nvSpPr>
        <p:spPr>
          <a:xfrm>
            <a:off x="17898686" y="9991908"/>
            <a:ext cx="8229600" cy="76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Study Area</a:t>
            </a:r>
          </a:p>
        </p:txBody>
      </p:sp>
      <p:sp>
        <p:nvSpPr>
          <p:cNvPr id="32" name="Shape 32"/>
          <p:cNvSpPr txBox="1"/>
          <p:nvPr/>
        </p:nvSpPr>
        <p:spPr>
          <a:xfrm>
            <a:off x="17677750" y="16746898"/>
            <a:ext cx="8229600" cy="76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Earth Observations</a:t>
            </a:r>
          </a:p>
        </p:txBody>
      </p:sp>
      <p:sp>
        <p:nvSpPr>
          <p:cNvPr id="33" name="Shape 33"/>
          <p:cNvSpPr txBox="1"/>
          <p:nvPr/>
        </p:nvSpPr>
        <p:spPr>
          <a:xfrm>
            <a:off x="914400" y="20830504"/>
            <a:ext cx="16916397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Results</a:t>
            </a:r>
          </a:p>
        </p:txBody>
      </p:sp>
      <p:sp>
        <p:nvSpPr>
          <p:cNvPr id="34" name="Shape 34"/>
          <p:cNvSpPr txBox="1"/>
          <p:nvPr/>
        </p:nvSpPr>
        <p:spPr>
          <a:xfrm>
            <a:off x="17830800" y="21557838"/>
            <a:ext cx="8229600" cy="76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Conclusions</a:t>
            </a:r>
          </a:p>
        </p:txBody>
      </p:sp>
      <p:sp>
        <p:nvSpPr>
          <p:cNvPr id="35" name="Shape 35"/>
          <p:cNvSpPr txBox="1"/>
          <p:nvPr/>
        </p:nvSpPr>
        <p:spPr>
          <a:xfrm>
            <a:off x="17898686" y="29015418"/>
            <a:ext cx="8229600" cy="76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Acknowledgements</a:t>
            </a:r>
          </a:p>
        </p:txBody>
      </p:sp>
      <p:sp>
        <p:nvSpPr>
          <p:cNvPr id="36" name="Shape 36"/>
          <p:cNvSpPr txBox="1"/>
          <p:nvPr/>
        </p:nvSpPr>
        <p:spPr>
          <a:xfrm>
            <a:off x="9601200" y="29015475"/>
            <a:ext cx="8229600" cy="76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Project Partners</a:t>
            </a:r>
          </a:p>
        </p:txBody>
      </p:sp>
      <p:sp>
        <p:nvSpPr>
          <p:cNvPr id="37" name="Shape 37"/>
          <p:cNvSpPr txBox="1"/>
          <p:nvPr/>
        </p:nvSpPr>
        <p:spPr>
          <a:xfrm>
            <a:off x="914400" y="29015475"/>
            <a:ext cx="8229600" cy="76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Team Members</a:t>
            </a:r>
          </a:p>
        </p:txBody>
      </p:sp>
      <p:sp>
        <p:nvSpPr>
          <p:cNvPr id="38" name="Shape 38"/>
          <p:cNvSpPr txBox="1"/>
          <p:nvPr/>
        </p:nvSpPr>
        <p:spPr>
          <a:xfrm>
            <a:off x="914400" y="4148883"/>
            <a:ext cx="25603199" cy="9509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Elaina </a:t>
            </a:r>
            <a:r>
              <a:rPr lang="en-US" sz="3200" dirty="0" err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Gonsoroski</a:t>
            </a:r>
            <a:r>
              <a:rPr lang="en-US" sz="32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(Co-Project Lead), Tyler Lynn (Co-Project Lead), Georgina </a:t>
            </a:r>
            <a:r>
              <a:rPr lang="en-US" sz="3200" dirty="0" err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Crepps</a:t>
            </a:r>
            <a:r>
              <a:rPr lang="en-US" sz="32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, Rodrigo Pereira </a:t>
            </a:r>
            <a:r>
              <a:rPr lang="en-US" sz="3200" dirty="0" err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da</a:t>
            </a:r>
            <a:r>
              <a:rPr lang="en-US" sz="32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Silva, Ryan Schick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NASA DEVELOP Program, Mobile County Health Department </a:t>
            </a:r>
          </a:p>
        </p:txBody>
      </p:sp>
      <p:pic>
        <p:nvPicPr>
          <p:cNvPr id="39" name="Shape 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929946" y="17334096"/>
            <a:ext cx="2980197" cy="1788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Shape 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760828" y="18749741"/>
            <a:ext cx="2659216" cy="2329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Shape 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802783" y="17399467"/>
            <a:ext cx="2375132" cy="165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Shape 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614353" y="30131065"/>
            <a:ext cx="1725274" cy="2242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Shape 4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8229916" y="19176551"/>
            <a:ext cx="2695410" cy="2423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Shape 4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3130345" y="19315420"/>
            <a:ext cx="2777006" cy="1640518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Shape 48"/>
          <p:cNvSpPr txBox="1"/>
          <p:nvPr/>
        </p:nvSpPr>
        <p:spPr>
          <a:xfrm>
            <a:off x="13415988" y="14342878"/>
            <a:ext cx="3865351" cy="692877"/>
          </a:xfrm>
          <a:prstGeom prst="rect">
            <a:avLst/>
          </a:prstGeom>
          <a:solidFill>
            <a:schemeClr val="accent1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400" dirty="0" smtClean="0">
                <a:latin typeface="Garamond"/>
                <a:ea typeface="Garamond"/>
                <a:cs typeface="Garamond"/>
                <a:sym typeface="Garamond"/>
              </a:rPr>
              <a:t>GRACE-derived Root Zone Soil Moisture Content</a:t>
            </a:r>
            <a:endParaRPr lang="en-US" sz="2400" dirty="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51" name="Shape 51"/>
          <p:cNvSpPr txBox="1"/>
          <p:nvPr/>
        </p:nvSpPr>
        <p:spPr>
          <a:xfrm>
            <a:off x="600643" y="17137264"/>
            <a:ext cx="1587444" cy="810438"/>
          </a:xfrm>
          <a:prstGeom prst="rect">
            <a:avLst/>
          </a:prstGeom>
          <a:solidFill>
            <a:schemeClr val="accent1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400" dirty="0" smtClean="0">
                <a:latin typeface="Garamond"/>
                <a:ea typeface="Garamond"/>
                <a:cs typeface="Garamond"/>
                <a:sym typeface="Garamond"/>
              </a:rPr>
              <a:t>LULC Map</a:t>
            </a:r>
            <a:endParaRPr lang="en-US" sz="2400" dirty="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52" name="Shape 52"/>
          <p:cNvSpPr/>
          <p:nvPr/>
        </p:nvSpPr>
        <p:spPr>
          <a:xfrm rot="5400000">
            <a:off x="11251414" y="14615452"/>
            <a:ext cx="1067803" cy="84060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" name="Shape 53"/>
          <p:cNvSpPr txBox="1"/>
          <p:nvPr/>
        </p:nvSpPr>
        <p:spPr>
          <a:xfrm>
            <a:off x="1092363" y="20083918"/>
            <a:ext cx="3065636" cy="754308"/>
          </a:xfrm>
          <a:prstGeom prst="rect">
            <a:avLst/>
          </a:prstGeom>
          <a:solidFill>
            <a:schemeClr val="accent1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400" dirty="0">
                <a:latin typeface="Garamond"/>
                <a:ea typeface="Garamond"/>
                <a:cs typeface="Garamond"/>
                <a:sym typeface="Garamond"/>
              </a:rPr>
              <a:t>Land Change </a:t>
            </a:r>
            <a:r>
              <a:rPr lang="en-US" sz="2400" dirty="0" smtClean="0">
                <a:latin typeface="Garamond"/>
                <a:ea typeface="Garamond"/>
                <a:cs typeface="Garamond"/>
                <a:sym typeface="Garamond"/>
              </a:rPr>
              <a:t>Modeler</a:t>
            </a:r>
            <a:endParaRPr lang="en-US" sz="2400" dirty="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54" name="Shape 54"/>
          <p:cNvSpPr txBox="1"/>
          <p:nvPr/>
        </p:nvSpPr>
        <p:spPr>
          <a:xfrm>
            <a:off x="5734652" y="16031564"/>
            <a:ext cx="3342415" cy="755122"/>
          </a:xfrm>
          <a:prstGeom prst="rect">
            <a:avLst/>
          </a:prstGeom>
          <a:solidFill>
            <a:schemeClr val="accent1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400" dirty="0" smtClean="0">
                <a:latin typeface="Garamond"/>
                <a:ea typeface="Garamond"/>
                <a:cs typeface="Garamond"/>
                <a:sym typeface="Garamond"/>
              </a:rPr>
              <a:t>TOA</a:t>
            </a:r>
            <a:r>
              <a:rPr lang="en-US" sz="2400" dirty="0" smtClean="0">
                <a:latin typeface="Garamond"/>
                <a:ea typeface="Garamond"/>
                <a:cs typeface="Garamond"/>
                <a:sym typeface="Wingdings" panose="05000000000000000000" pitchFamily="2" charset="2"/>
              </a:rPr>
              <a:t> Radiance  </a:t>
            </a:r>
            <a:r>
              <a:rPr lang="en-US" sz="2400" dirty="0" smtClean="0">
                <a:latin typeface="Garamond"/>
                <a:ea typeface="Garamond"/>
                <a:cs typeface="Garamond"/>
                <a:sym typeface="Garamond"/>
              </a:rPr>
              <a:t>Kelvin </a:t>
            </a:r>
            <a:r>
              <a:rPr lang="en-US" sz="2400" dirty="0" smtClean="0">
                <a:latin typeface="Garamond"/>
                <a:ea typeface="Garamond"/>
                <a:cs typeface="Garamond"/>
                <a:sym typeface="Wingdings" panose="05000000000000000000" pitchFamily="2" charset="2"/>
              </a:rPr>
              <a:t> Fahrenheit</a:t>
            </a:r>
            <a:endParaRPr lang="en-US" sz="2400" dirty="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55" name="Shape 55"/>
          <p:cNvSpPr txBox="1"/>
          <p:nvPr/>
        </p:nvSpPr>
        <p:spPr>
          <a:xfrm>
            <a:off x="11504790" y="18016110"/>
            <a:ext cx="3772073" cy="601017"/>
          </a:xfrm>
          <a:prstGeom prst="rect">
            <a:avLst/>
          </a:prstGeom>
          <a:solidFill>
            <a:schemeClr val="accent1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400" dirty="0" smtClean="0">
                <a:latin typeface="Garamond"/>
                <a:ea typeface="Garamond"/>
                <a:cs typeface="Garamond"/>
                <a:sym typeface="Garamond"/>
              </a:rPr>
              <a:t>Calculate Averages &amp; Clip </a:t>
            </a:r>
            <a:endParaRPr lang="en-US" sz="2400" dirty="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61" name="Shape 61"/>
          <p:cNvSpPr/>
          <p:nvPr/>
        </p:nvSpPr>
        <p:spPr>
          <a:xfrm rot="8012692">
            <a:off x="14739544" y="18937303"/>
            <a:ext cx="938096" cy="9799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2" name="Shape 62"/>
          <p:cNvSpPr txBox="1"/>
          <p:nvPr/>
        </p:nvSpPr>
        <p:spPr>
          <a:xfrm>
            <a:off x="7652308" y="27308024"/>
            <a:ext cx="3897784" cy="1193971"/>
          </a:xfrm>
          <a:prstGeom prst="rect">
            <a:avLst/>
          </a:prstGeom>
          <a:solidFill>
            <a:schemeClr val="accent1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000" b="1" dirty="0">
                <a:latin typeface="Garamond"/>
                <a:ea typeface="Garamond"/>
                <a:cs typeface="Garamond"/>
                <a:sym typeface="Garamond"/>
              </a:rPr>
              <a:t>Thermal maps show warm, fresh water flowing into the cold lagoon in winter months</a:t>
            </a:r>
          </a:p>
        </p:txBody>
      </p:sp>
      <p:sp>
        <p:nvSpPr>
          <p:cNvPr id="63" name="Shape 63"/>
          <p:cNvSpPr txBox="1"/>
          <p:nvPr/>
        </p:nvSpPr>
        <p:spPr>
          <a:xfrm>
            <a:off x="12103346" y="27310719"/>
            <a:ext cx="5429633" cy="1129078"/>
          </a:xfrm>
          <a:prstGeom prst="rect">
            <a:avLst/>
          </a:prstGeom>
          <a:solidFill>
            <a:schemeClr val="accent1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000" b="1" dirty="0">
                <a:latin typeface="Garamond"/>
                <a:ea typeface="Garamond"/>
                <a:cs typeface="Garamond"/>
                <a:sym typeface="Garamond"/>
              </a:rPr>
              <a:t>Data compared to monthly averages over time to look for decreasing groundwater flow trends</a:t>
            </a:r>
          </a:p>
        </p:txBody>
      </p:sp>
      <p:sp>
        <p:nvSpPr>
          <p:cNvPr id="68" name="Text Placeholder 16"/>
          <p:cNvSpPr txBox="1">
            <a:spLocks/>
          </p:cNvSpPr>
          <p:nvPr/>
        </p:nvSpPr>
        <p:spPr>
          <a:xfrm>
            <a:off x="18288000" y="22707600"/>
            <a:ext cx="8229600" cy="5760720"/>
          </a:xfrm>
          <a:prstGeom prst="rect">
            <a:avLst/>
          </a:prstGeom>
        </p:spPr>
        <p:txBody>
          <a:bodyPr numCol="1" spcCol="640080"/>
          <a:lstStyle>
            <a:lvl1pPr marL="457200" indent="-45720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/>
            <a:r>
              <a:rPr lang="en-US" dirty="0" smtClean="0">
                <a:latin typeface="Garamond" panose="02020404030301010803" pitchFamily="18" charset="0"/>
              </a:rPr>
              <a:t>TBD</a:t>
            </a:r>
          </a:p>
        </p:txBody>
      </p:sp>
      <p:sp>
        <p:nvSpPr>
          <p:cNvPr id="47" name="Shape 47"/>
          <p:cNvSpPr txBox="1"/>
          <p:nvPr/>
        </p:nvSpPr>
        <p:spPr>
          <a:xfrm>
            <a:off x="10948698" y="13766682"/>
            <a:ext cx="1673236" cy="530184"/>
          </a:xfrm>
          <a:prstGeom prst="rect">
            <a:avLst/>
          </a:prstGeom>
          <a:solidFill>
            <a:schemeClr val="accent1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400" dirty="0">
                <a:latin typeface="Garamond"/>
                <a:ea typeface="Garamond"/>
                <a:cs typeface="Garamond"/>
                <a:sym typeface="Garamond"/>
              </a:rPr>
              <a:t>TRMM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33991" y="19877339"/>
            <a:ext cx="1485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aramond" panose="02020404030301010803" pitchFamily="18" charset="0"/>
              </a:rPr>
              <a:t>Landsat 5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1628679" y="21096173"/>
            <a:ext cx="1485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aramond" panose="02020404030301010803" pitchFamily="18" charset="0"/>
              </a:rPr>
              <a:t>TRMM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9787137" y="18009010"/>
            <a:ext cx="1485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aramond" panose="02020404030301010803" pitchFamily="18" charset="0"/>
              </a:rPr>
              <a:t>GRACE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3999978" y="21069230"/>
            <a:ext cx="1485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aramond" panose="02020404030301010803" pitchFamily="18" charset="0"/>
              </a:rPr>
              <a:t>Landsat 8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4065598" y="18518909"/>
            <a:ext cx="1485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aramond" panose="02020404030301010803" pitchFamily="18" charset="0"/>
              </a:rPr>
              <a:t>Landsat 7</a:t>
            </a:r>
            <a:endParaRPr lang="en-US" sz="2400" dirty="0">
              <a:latin typeface="Garamond" panose="02020404030301010803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698" y="12477516"/>
            <a:ext cx="3411933" cy="16227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6464" y="19220016"/>
            <a:ext cx="2551785" cy="24821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3371">
            <a:off x="7560287" y="19350849"/>
            <a:ext cx="1207932" cy="19126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9402">
            <a:off x="11449597" y="15393571"/>
            <a:ext cx="1307497" cy="2287624"/>
          </a:xfrm>
          <a:prstGeom prst="rect">
            <a:avLst/>
          </a:prstGeom>
        </p:spPr>
      </p:pic>
      <p:sp>
        <p:nvSpPr>
          <p:cNvPr id="46" name="Shape 46"/>
          <p:cNvSpPr txBox="1"/>
          <p:nvPr/>
        </p:nvSpPr>
        <p:spPr>
          <a:xfrm>
            <a:off x="1973770" y="12664467"/>
            <a:ext cx="1357336" cy="875766"/>
          </a:xfrm>
          <a:prstGeom prst="rect">
            <a:avLst/>
          </a:prstGeom>
          <a:solidFill>
            <a:schemeClr val="accent1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-US" sz="2400" b="1" dirty="0">
                <a:latin typeface="Garamond"/>
                <a:ea typeface="Garamond"/>
                <a:cs typeface="Garamond"/>
                <a:sym typeface="Garamond"/>
              </a:rPr>
              <a:t>Landsat </a:t>
            </a:r>
            <a:r>
              <a:rPr lang="en-US" sz="2400" b="1" dirty="0" smtClean="0">
                <a:latin typeface="Garamond"/>
                <a:ea typeface="Garamond"/>
                <a:cs typeface="Garamond"/>
                <a:sym typeface="Garamond"/>
              </a:rPr>
              <a:t>5, 7, &amp; 8</a:t>
            </a:r>
            <a:endParaRPr lang="en-US" sz="2400" b="1" dirty="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30" name="Shape 30"/>
          <p:cNvSpPr txBox="1"/>
          <p:nvPr/>
        </p:nvSpPr>
        <p:spPr>
          <a:xfrm>
            <a:off x="803681" y="10651900"/>
            <a:ext cx="16916400" cy="76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Methodology</a:t>
            </a: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025" y="14608619"/>
            <a:ext cx="2631085" cy="1490774"/>
          </a:xfrm>
          <a:prstGeom prst="rect">
            <a:avLst/>
          </a:prstGeom>
        </p:spPr>
      </p:pic>
      <p:sp>
        <p:nvSpPr>
          <p:cNvPr id="50" name="Shape 50"/>
          <p:cNvSpPr/>
          <p:nvPr/>
        </p:nvSpPr>
        <p:spPr>
          <a:xfrm rot="6514731">
            <a:off x="3130694" y="13833808"/>
            <a:ext cx="757465" cy="65637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52"/>
          <p:cNvSpPr/>
          <p:nvPr/>
        </p:nvSpPr>
        <p:spPr>
          <a:xfrm rot="5246705">
            <a:off x="14909297" y="15461493"/>
            <a:ext cx="1067803" cy="84060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04770">
            <a:off x="13903937" y="15953549"/>
            <a:ext cx="2912825" cy="2334043"/>
          </a:xfrm>
          <a:prstGeom prst="rect">
            <a:avLst/>
          </a:prstGeom>
        </p:spPr>
      </p:pic>
      <p:sp>
        <p:nvSpPr>
          <p:cNvPr id="77" name="Shape 55"/>
          <p:cNvSpPr txBox="1"/>
          <p:nvPr/>
        </p:nvSpPr>
        <p:spPr>
          <a:xfrm>
            <a:off x="1021530" y="11670558"/>
            <a:ext cx="3772073" cy="601017"/>
          </a:xfrm>
          <a:prstGeom prst="rect">
            <a:avLst/>
          </a:prstGeom>
          <a:solidFill>
            <a:schemeClr val="accent1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400" dirty="0" smtClean="0">
                <a:latin typeface="Garamond"/>
                <a:ea typeface="Garamond"/>
                <a:cs typeface="Garamond"/>
                <a:sym typeface="Garamond"/>
              </a:rPr>
              <a:t>Land Use/ Land Cover</a:t>
            </a:r>
            <a:endParaRPr lang="en-US" sz="2400" dirty="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78" name="Shape 55"/>
          <p:cNvSpPr txBox="1"/>
          <p:nvPr/>
        </p:nvSpPr>
        <p:spPr>
          <a:xfrm>
            <a:off x="5025302" y="11703621"/>
            <a:ext cx="3772073" cy="601017"/>
          </a:xfrm>
          <a:prstGeom prst="rect">
            <a:avLst/>
          </a:prstGeom>
          <a:solidFill>
            <a:schemeClr val="accent1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400" dirty="0" smtClean="0">
                <a:latin typeface="Garamond"/>
                <a:ea typeface="Garamond"/>
                <a:cs typeface="Garamond"/>
                <a:sym typeface="Garamond"/>
              </a:rPr>
              <a:t>Thermal Mapping</a:t>
            </a:r>
            <a:endParaRPr lang="en-US" sz="2400" dirty="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79" name="Shape 55"/>
          <p:cNvSpPr txBox="1"/>
          <p:nvPr/>
        </p:nvSpPr>
        <p:spPr>
          <a:xfrm>
            <a:off x="9372601" y="11670558"/>
            <a:ext cx="7815680" cy="634081"/>
          </a:xfrm>
          <a:prstGeom prst="rect">
            <a:avLst/>
          </a:prstGeom>
          <a:solidFill>
            <a:schemeClr val="accent1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400" dirty="0" smtClean="0">
                <a:latin typeface="Garamond"/>
                <a:ea typeface="Garamond"/>
                <a:cs typeface="Garamond"/>
                <a:sym typeface="Garamond"/>
              </a:rPr>
              <a:t>Water Analysis</a:t>
            </a:r>
            <a:endParaRPr lang="en-US" sz="2400" dirty="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80" name="Shape 50"/>
          <p:cNvSpPr/>
          <p:nvPr/>
        </p:nvSpPr>
        <p:spPr>
          <a:xfrm rot="2458251">
            <a:off x="6015847" y="13800639"/>
            <a:ext cx="777845" cy="64945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1" name="Shape 61"/>
          <p:cNvSpPr/>
          <p:nvPr/>
        </p:nvSpPr>
        <p:spPr>
          <a:xfrm rot="3761476">
            <a:off x="11815278" y="18890247"/>
            <a:ext cx="938096" cy="9799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4" name="Shape 52"/>
          <p:cNvSpPr/>
          <p:nvPr/>
        </p:nvSpPr>
        <p:spPr>
          <a:xfrm rot="5400000">
            <a:off x="1932891" y="19043739"/>
            <a:ext cx="1067803" cy="84060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2979" y="10593322"/>
            <a:ext cx="5208780" cy="6740774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3300">
            <a:off x="6076396" y="13699239"/>
            <a:ext cx="2804298" cy="2499883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86225">
            <a:off x="6570892" y="16727805"/>
            <a:ext cx="2729266" cy="2432996"/>
          </a:xfrm>
          <a:prstGeom prst="rect">
            <a:avLst/>
          </a:prstGeom>
        </p:spPr>
      </p:pic>
      <p:sp>
        <p:nvSpPr>
          <p:cNvPr id="88" name="Shape 52"/>
          <p:cNvSpPr/>
          <p:nvPr/>
        </p:nvSpPr>
        <p:spPr>
          <a:xfrm rot="5400000">
            <a:off x="1932891" y="16366384"/>
            <a:ext cx="1067803" cy="84060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0" name="Shape 52"/>
          <p:cNvSpPr/>
          <p:nvPr/>
        </p:nvSpPr>
        <p:spPr>
          <a:xfrm rot="5400000">
            <a:off x="6607499" y="16865391"/>
            <a:ext cx="853822" cy="84060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1" name="Shape 52"/>
          <p:cNvSpPr/>
          <p:nvPr/>
        </p:nvSpPr>
        <p:spPr>
          <a:xfrm rot="5400000">
            <a:off x="6596703" y="19193956"/>
            <a:ext cx="875414" cy="84060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TextBox 91"/>
          <p:cNvSpPr txBox="1"/>
          <p:nvPr/>
        </p:nvSpPr>
        <p:spPr>
          <a:xfrm>
            <a:off x="20273818" y="14212262"/>
            <a:ext cx="1574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Laguna Madre</a:t>
            </a:r>
            <a:endParaRPr lang="en-US" sz="28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93" name="Right Arrow 92"/>
          <p:cNvSpPr/>
          <p:nvPr/>
        </p:nvSpPr>
        <p:spPr>
          <a:xfrm flipH="1">
            <a:off x="20273818" y="15166369"/>
            <a:ext cx="856336" cy="606302"/>
          </a:xfrm>
          <a:prstGeom prst="rightArrow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Water 15">
      <a:dk1>
        <a:srgbClr val="767171"/>
      </a:dk1>
      <a:lt1>
        <a:srgbClr val="FFFFFF"/>
      </a:lt1>
      <a:dk2>
        <a:srgbClr val="767171"/>
      </a:dk2>
      <a:lt2>
        <a:srgbClr val="FFFFFF"/>
      </a:lt2>
      <a:accent1>
        <a:srgbClr val="75AADB"/>
      </a:accent1>
      <a:accent2>
        <a:srgbClr val="8992C8"/>
      </a:accent2>
      <a:accent3>
        <a:srgbClr val="9879B7"/>
      </a:accent3>
      <a:accent4>
        <a:srgbClr val="FFE07F"/>
      </a:accent4>
      <a:accent5>
        <a:srgbClr val="FDC760"/>
      </a:accent5>
      <a:accent6>
        <a:srgbClr val="FBAE40"/>
      </a:accent6>
      <a:hlink>
        <a:srgbClr val="75AADB"/>
      </a:hlink>
      <a:folHlink>
        <a:srgbClr val="75AAD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331</Words>
  <Application>Microsoft Office PowerPoint</Application>
  <PresentationFormat>Custom</PresentationFormat>
  <Paragraphs>50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Garamond</vt:lpstr>
      <vt:lpstr>Questrial</vt:lpstr>
      <vt:lpstr>Webdings</vt:lpstr>
      <vt:lpstr>Wingdings</vt:lpstr>
      <vt:lpstr>Office Theme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Peter</dc:creator>
  <cp:lastModifiedBy>Orne, Tiffani N. (LARC-E3)[SSAI DEVELOP]</cp:lastModifiedBy>
  <cp:revision>24</cp:revision>
  <dcterms:modified xsi:type="dcterms:W3CDTF">2015-07-08T21:52:41Z</dcterms:modified>
</cp:coreProperties>
</file>