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75" r:id="rId2"/>
    <p:sldId id="300" r:id="rId3"/>
    <p:sldId id="301" r:id="rId4"/>
    <p:sldId id="302" r:id="rId5"/>
    <p:sldId id="303" r:id="rId6"/>
    <p:sldId id="304" r:id="rId7"/>
    <p:sldId id="305" r:id="rId8"/>
    <p:sldId id="310" r:id="rId9"/>
    <p:sldId id="306" r:id="rId10"/>
    <p:sldId id="307" r:id="rId11"/>
    <p:sldId id="309" r:id="rId12"/>
    <p:sldId id="311" r:id="rId13"/>
    <p:sldId id="312" r:id="rId14"/>
    <p:sldId id="313" r:id="rId15"/>
    <p:sldId id="314" r:id="rId16"/>
    <p:sldId id="315" r:id="rId17"/>
    <p:sldId id="316" r:id="rId18"/>
    <p:sldId id="277"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erle Keith" initials="AK" lastIdx="11" clrIdx="0"/>
  <p:cmAuthor id="2" name="peter hawman" initials="ph"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2" autoAdjust="0"/>
    <p:restoredTop sz="66328" autoAdjust="0"/>
  </p:normalViewPr>
  <p:slideViewPr>
    <p:cSldViewPr snapToGrid="0">
      <p:cViewPr>
        <p:scale>
          <a:sx n="80" d="100"/>
          <a:sy n="80" d="100"/>
        </p:scale>
        <p:origin x="1260" y="78"/>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7/1/2015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devpedia.developexchange.com/dv/index.php?title=List_of_Satellite_Picture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devpedia.developexchange.com/dv/index.php?title=List_of_Satellite_Pictur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devpedia.developexchange.com/dv/index.php?title=List_of_Satellite_Pictur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532629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Image Source:</a:t>
            </a:r>
          </a:p>
          <a:p>
            <a:pPr eaLnBrk="1" hangingPunct="1">
              <a:spcBef>
                <a:spcPct val="0"/>
              </a:spcBef>
            </a:pPr>
            <a:r>
              <a:rPr lang="en-US" altLang="en-US" dirty="0" smtClean="0"/>
              <a:t>Aakash Ahamed, Justin Roberts-Pierel</a:t>
            </a:r>
          </a:p>
          <a:p>
            <a:pPr eaLnBrk="1" hangingPunct="1">
              <a:spcBef>
                <a:spcPct val="0"/>
              </a:spcBef>
            </a:pPr>
            <a:endParaRPr lang="en-US" altLang="en-US" dirty="0" smtClean="0"/>
          </a:p>
          <a:p>
            <a:pPr eaLnBrk="1" hangingPunct="1">
              <a:spcBef>
                <a:spcPct val="0"/>
              </a:spcBef>
            </a:pPr>
            <a:r>
              <a:rPr lang="en-US" altLang="en-US" dirty="0" smtClean="0"/>
              <a:t>Speaker Notes: Schematic of workflow for DRIP model.</a:t>
            </a:r>
            <a:r>
              <a:rPr lang="en-US" altLang="en-US" baseline="0" dirty="0" smtClean="0"/>
              <a:t> DRIP used to monitor precipitation in Nepal.</a:t>
            </a:r>
          </a:p>
          <a:p>
            <a:pPr eaLnBrk="1" hangingPunct="1">
              <a:spcBef>
                <a:spcPct val="0"/>
              </a:spcBef>
            </a:pPr>
            <a:endParaRPr lang="en-US" altLang="en-US" baseline="0" dirty="0" smtClean="0"/>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380105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Image Source:</a:t>
            </a:r>
          </a:p>
          <a:p>
            <a:pPr eaLnBrk="1" hangingPunct="1">
              <a:spcBef>
                <a:spcPct val="0"/>
              </a:spcBef>
            </a:pPr>
            <a:r>
              <a:rPr lang="en-US" altLang="en-US" dirty="0" smtClean="0"/>
              <a:t>Jessica</a:t>
            </a:r>
            <a:r>
              <a:rPr lang="en-US" altLang="en-US" baseline="0" dirty="0" smtClean="0"/>
              <a:t> Fayne</a:t>
            </a: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Speaker Notes: </a:t>
            </a:r>
          </a:p>
          <a:p>
            <a:pPr marL="0" marR="0" indent="0" algn="l" defTabSz="914400" rtl="0" eaLnBrk="1" fontAlgn="auto" latinLnBrk="0" hangingPunct="1">
              <a:lnSpc>
                <a:spcPct val="100000"/>
              </a:lnSpc>
              <a:spcBef>
                <a:spcPct val="0"/>
              </a:spcBef>
              <a:spcAft>
                <a:spcPts val="0"/>
              </a:spcAft>
              <a:buClrTx/>
              <a:buSzTx/>
              <a:buFontTx/>
              <a:buNone/>
              <a:tabLst/>
              <a:defRPr/>
            </a:pPr>
            <a:r>
              <a:rPr lang="en-US" sz="1200" dirty="0" smtClean="0"/>
              <a:t>Blue areas match either the moisture or the red increase criteria, the red areas match both.</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sz="1200" dirty="0" smtClean="0"/>
              <a:t>Next step</a:t>
            </a:r>
            <a:r>
              <a:rPr lang="en-US" sz="1200" baseline="0" dirty="0" smtClean="0"/>
              <a:t>: incorporate slope</a:t>
            </a:r>
            <a:endParaRPr lang="en-US" sz="1200" dirty="0" smtClean="0"/>
          </a:p>
          <a:p>
            <a:pPr eaLnBrk="1" hangingPunct="1">
              <a:spcBef>
                <a:spcPct val="0"/>
              </a:spcBef>
            </a:pPr>
            <a:endParaRPr lang="en-US" altLang="en-US"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sz="1200" dirty="0" smtClean="0"/>
              <a:t>This example is from an non-cloud masked image.</a:t>
            </a:r>
            <a:endParaRPr lang="en-US" altLang="en-US" dirty="0" smtClean="0"/>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1817573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Image Source:</a:t>
            </a:r>
          </a:p>
          <a:p>
            <a:pPr eaLnBrk="1" hangingPunct="1">
              <a:spcBef>
                <a:spcPct val="0"/>
              </a:spcBef>
            </a:pPr>
            <a:r>
              <a:rPr lang="en-US" altLang="en-US" dirty="0" smtClean="0"/>
              <a:t>Aakash</a:t>
            </a:r>
            <a:r>
              <a:rPr lang="en-US" altLang="en-US" baseline="0" dirty="0" smtClean="0"/>
              <a:t> Ahamed</a:t>
            </a:r>
          </a:p>
          <a:p>
            <a:pPr eaLnBrk="1" hangingPunct="1">
              <a:spcBef>
                <a:spcPct val="0"/>
              </a:spcBef>
            </a:pPr>
            <a:endParaRPr lang="en-US" altLang="en-US" baseline="0" dirty="0" smtClean="0"/>
          </a:p>
          <a:p>
            <a:pPr eaLnBrk="1" hangingPunct="1">
              <a:spcBef>
                <a:spcPct val="0"/>
              </a:spcBef>
            </a:pPr>
            <a:r>
              <a:rPr lang="en-US" altLang="en-US" baseline="0" dirty="0" smtClean="0"/>
              <a:t>Speaker Note: </a:t>
            </a:r>
          </a:p>
          <a:p>
            <a:pPr eaLnBrk="1" hangingPunct="1">
              <a:spcBef>
                <a:spcPct val="0"/>
              </a:spcBef>
            </a:pPr>
            <a:r>
              <a:rPr lang="en-US" altLang="en-US" baseline="0" dirty="0" smtClean="0"/>
              <a:t>Blue areas represent higher average for 7 day max precipitation for length of record, red areas represent lower average 7 day max precipitation for length of record</a:t>
            </a:r>
            <a:endParaRPr lang="en-US" alt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2104938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Speaker Notes:</a:t>
            </a:r>
            <a:r>
              <a:rPr lang="en-US" altLang="en-US" baseline="0" dirty="0" smtClean="0"/>
              <a:t> TBD</a:t>
            </a:r>
            <a:endParaRPr lang="en-US" alt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499726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Speaker Notes:</a:t>
            </a:r>
            <a:r>
              <a:rPr lang="en-US" altLang="en-US" baseline="0" dirty="0" smtClean="0"/>
              <a:t> TBD</a:t>
            </a:r>
            <a:endParaRPr lang="en-US" alt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625481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Speaker Notes:</a:t>
            </a:r>
            <a:r>
              <a:rPr lang="en-US" altLang="en-US" baseline="0" dirty="0" smtClean="0"/>
              <a:t> TBD</a:t>
            </a:r>
            <a:endParaRPr lang="en-US" alt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4269791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Speaker Notes:</a:t>
            </a:r>
            <a:r>
              <a:rPr lang="en-US" altLang="en-US" baseline="0" dirty="0" smtClean="0"/>
              <a:t> TBD</a:t>
            </a:r>
            <a:endParaRPr lang="en-US" alt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3862923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Speaker Notes:</a:t>
            </a:r>
            <a:r>
              <a:rPr lang="en-US" altLang="en-US" baseline="0" dirty="0" smtClean="0"/>
              <a:t> TBD</a:t>
            </a:r>
            <a:endParaRPr lang="en-US" alt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1099292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1392071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Image Source:</a:t>
            </a:r>
            <a:r>
              <a:rPr lang="en-US" altLang="en-US" baseline="0" dirty="0" smtClean="0"/>
              <a:t> </a:t>
            </a:r>
            <a:r>
              <a:rPr lang="en-US" altLang="en-US" dirty="0" smtClean="0"/>
              <a:t>Aakash Ahamed</a:t>
            </a:r>
          </a:p>
          <a:p>
            <a:pPr eaLnBrk="1" hangingPunct="1">
              <a:spcBef>
                <a:spcPct val="0"/>
              </a:spcBef>
            </a:pPr>
            <a:r>
              <a:rPr lang="en-US" altLang="en-US" dirty="0" smtClean="0"/>
              <a:t>Image Data sources: ICIMOD</a:t>
            </a:r>
          </a:p>
          <a:p>
            <a:pPr eaLnBrk="1" hangingPunct="1">
              <a:spcBef>
                <a:spcPct val="0"/>
              </a:spcBef>
            </a:pPr>
            <a:r>
              <a:rPr lang="en-US" altLang="en-US" dirty="0" smtClean="0"/>
              <a:t>Content source: Wikipedia</a:t>
            </a:r>
          </a:p>
          <a:p>
            <a:endParaRPr lang="en-US" dirty="0" smtClean="0"/>
          </a:p>
          <a:p>
            <a:pPr eaLnBrk="1" hangingPunct="1">
              <a:spcBef>
                <a:spcPct val="0"/>
              </a:spcBef>
            </a:pPr>
            <a:r>
              <a:rPr lang="en-US" altLang="en-US" dirty="0" smtClean="0"/>
              <a:t>Speaker Notes: </a:t>
            </a:r>
          </a:p>
          <a:p>
            <a:pPr eaLnBrk="1" hangingPunct="1">
              <a:spcBef>
                <a:spcPct val="0"/>
              </a:spcBef>
            </a:pPr>
            <a:r>
              <a:rPr lang="en-US" altLang="en-US" dirty="0" smtClean="0"/>
              <a:t>Location:</a:t>
            </a:r>
            <a:r>
              <a:rPr lang="en-US" altLang="en-US" baseline="0" dirty="0" smtClean="0"/>
              <a:t> </a:t>
            </a:r>
            <a:r>
              <a:rPr lang="en-US" altLang="en-US" dirty="0" smtClean="0"/>
              <a:t>Nepal is a landlocked, mountainous East Asian country</a:t>
            </a:r>
            <a:r>
              <a:rPr lang="en-US" altLang="en-US" baseline="0" dirty="0" smtClean="0"/>
              <a:t> that is slightly larger than the state of Arkansas. </a:t>
            </a: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Area:</a:t>
            </a:r>
            <a:r>
              <a:rPr lang="en-US" altLang="en-US" baseline="0" dirty="0" smtClean="0"/>
              <a:t> </a:t>
            </a:r>
            <a:r>
              <a:rPr lang="en-US" altLang="en-US" dirty="0" smtClean="0"/>
              <a:t>The country is 147,181</a:t>
            </a:r>
            <a:r>
              <a:rPr lang="en-US" altLang="en-US" baseline="0" dirty="0" smtClean="0"/>
              <a:t> </a:t>
            </a:r>
            <a:r>
              <a:rPr lang="en-US" altLang="en-US" dirty="0" smtClean="0"/>
              <a:t>square kilometers in size.</a:t>
            </a:r>
          </a:p>
          <a:p>
            <a:pPr eaLnBrk="1" hangingPunct="1">
              <a:spcBef>
                <a:spcPct val="0"/>
              </a:spcBef>
            </a:pPr>
            <a:endParaRPr lang="en-US" altLang="en-US" dirty="0" smtClean="0"/>
          </a:p>
          <a:p>
            <a:pPr eaLnBrk="1" hangingPunct="1">
              <a:spcBef>
                <a:spcPct val="0"/>
              </a:spcBef>
            </a:pPr>
            <a:r>
              <a:rPr lang="en-US" altLang="en-US" dirty="0" smtClean="0"/>
              <a:t>Climate:</a:t>
            </a:r>
            <a:r>
              <a:rPr lang="en-US" altLang="en-US" baseline="0" dirty="0" smtClean="0"/>
              <a:t> 8 Climatic zones across the country due to large gradients in altitude and precipitation.</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548987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Image Source:</a:t>
            </a:r>
          </a:p>
          <a:p>
            <a:pPr eaLnBrk="1" hangingPunct="1">
              <a:spcBef>
                <a:spcPct val="0"/>
              </a:spcBef>
            </a:pPr>
            <a:r>
              <a:rPr lang="en-US" altLang="en-US" dirty="0" smtClean="0"/>
              <a:t>Amanda Rumsey</a:t>
            </a:r>
          </a:p>
          <a:p>
            <a:pPr eaLnBrk="1" hangingPunct="1">
              <a:spcBef>
                <a:spcPct val="0"/>
              </a:spcBef>
            </a:pPr>
            <a:endParaRPr lang="en-US" altLang="en-US" dirty="0" smtClean="0"/>
          </a:p>
          <a:p>
            <a:pPr eaLnBrk="1" hangingPunct="1">
              <a:spcBef>
                <a:spcPct val="0"/>
              </a:spcBef>
            </a:pPr>
            <a:r>
              <a:rPr lang="en-US" altLang="en-US" dirty="0" smtClean="0"/>
              <a:t>Speaker Notes:</a:t>
            </a:r>
            <a:r>
              <a:rPr lang="en-US" altLang="en-US" baseline="0" dirty="0" smtClean="0"/>
              <a:t> Goal in general is an automatic landslide detection and near </a:t>
            </a:r>
            <a:r>
              <a:rPr lang="en-US" altLang="en-US" baseline="0" dirty="0" err="1" smtClean="0"/>
              <a:t>realtime</a:t>
            </a:r>
            <a:r>
              <a:rPr lang="en-US" altLang="en-US" baseline="0" dirty="0" smtClean="0"/>
              <a:t> warning product. Image shows a landslide susceptibility map from last term based on frequency ratios of landslides in relation to 12 conditioning variables. </a:t>
            </a:r>
            <a:endParaRPr lang="en-US" alt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771497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Speaker Notes: </a:t>
            </a:r>
          </a:p>
          <a:p>
            <a:pPr eaLnBrk="1" hangingPunct="1">
              <a:spcBef>
                <a:spcPct val="0"/>
              </a:spcBef>
            </a:pPr>
            <a:endParaRPr lang="en-US" altLang="en-US" dirty="0" smtClean="0"/>
          </a:p>
          <a:p>
            <a:pPr eaLnBrk="1" hangingPunct="1">
              <a:spcBef>
                <a:spcPct val="0"/>
              </a:spcBef>
            </a:pPr>
            <a:r>
              <a:rPr lang="en-US" altLang="en-US" dirty="0" smtClean="0"/>
              <a:t>Nepal</a:t>
            </a:r>
            <a:r>
              <a:rPr lang="en-US" altLang="en-US" baseline="0" dirty="0" smtClean="0"/>
              <a:t> is an underdeveloped country- poor infrastructure results in significant economic damage and loss of life from landslide events. </a:t>
            </a:r>
          </a:p>
          <a:p>
            <a:pPr eaLnBrk="1" hangingPunct="1">
              <a:spcBef>
                <a:spcPct val="0"/>
              </a:spcBef>
            </a:pPr>
            <a:endParaRPr lang="en-US" altLang="en-US" baseline="0" dirty="0" smtClean="0"/>
          </a:p>
          <a:p>
            <a:pPr eaLnBrk="1" hangingPunct="1">
              <a:spcBef>
                <a:spcPct val="0"/>
              </a:spcBef>
            </a:pPr>
            <a:r>
              <a:rPr lang="en-US" altLang="en-US" baseline="0" dirty="0" smtClean="0"/>
              <a:t>In August 2014, over 150 people were killed in a single landslide in the </a:t>
            </a:r>
            <a:r>
              <a:rPr lang="en-US" altLang="en-US" baseline="0" dirty="0" err="1" smtClean="0"/>
              <a:t>Koshi</a:t>
            </a:r>
            <a:r>
              <a:rPr lang="en-US" altLang="en-US" baseline="0" dirty="0" smtClean="0"/>
              <a:t> region [other deadly landslides?]. The landslide also blocked the intersection of two rivers, causing extended concern for flooding.</a:t>
            </a:r>
          </a:p>
          <a:p>
            <a:pPr eaLnBrk="1" hangingPunct="1">
              <a:spcBef>
                <a:spcPct val="0"/>
              </a:spcBef>
            </a:pPr>
            <a:endParaRPr lang="en-US" altLang="en-US" baseline="0" dirty="0" smtClean="0"/>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4046195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smtClean="0"/>
              <a:t>Image Source: </a:t>
            </a:r>
            <a:r>
              <a:rPr lang="en-US" altLang="en-US" dirty="0" err="1" smtClean="0"/>
              <a:t>Developedia</a:t>
            </a:r>
            <a:r>
              <a:rPr lang="en-US" altLang="en-US" dirty="0" smtClean="0"/>
              <a:t> (</a:t>
            </a:r>
            <a:r>
              <a:rPr lang="en-US" sz="1200" u="sng" kern="1200" dirty="0" smtClean="0">
                <a:solidFill>
                  <a:schemeClr val="tx1"/>
                </a:solidFill>
                <a:effectLst/>
                <a:latin typeface="+mn-lt"/>
                <a:ea typeface="+mn-ea"/>
                <a:cs typeface="+mn-cs"/>
                <a:hlinkClick r:id="rId3"/>
              </a:rPr>
              <a:t>http://www.devpedia.developexchange.com/dv/index.php?title=List_of_Satellite_Pictures</a:t>
            </a:r>
            <a:r>
              <a:rPr lang="en-US" sz="1200" u="none" kern="1200" dirty="0" smtClean="0">
                <a:solidFill>
                  <a:schemeClr val="tx1"/>
                </a:solidFill>
                <a:effectLst/>
                <a:latin typeface="+mn-lt"/>
                <a:ea typeface="+mn-ea"/>
                <a:cs typeface="+mn-cs"/>
              </a:rPr>
              <a:t>)</a:t>
            </a:r>
            <a:r>
              <a:rPr lang="en-US" sz="1200" u="none"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u="non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u="none" kern="1200" baseline="0" dirty="0" smtClean="0">
                <a:solidFill>
                  <a:schemeClr val="tx1"/>
                </a:solidFill>
                <a:effectLst/>
                <a:latin typeface="+mn-lt"/>
                <a:ea typeface="+mn-ea"/>
                <a:cs typeface="+mn-cs"/>
              </a:rPr>
              <a:t>Speaker notes: TRMM and GPM are used to monitor precipitation, which is the main cause of landslides. </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u="non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u="none" kern="1200" baseline="0" dirty="0" smtClean="0">
                <a:solidFill>
                  <a:schemeClr val="tx1"/>
                </a:solidFill>
                <a:effectLst/>
                <a:latin typeface="+mn-lt"/>
                <a:ea typeface="+mn-ea"/>
                <a:cs typeface="+mn-cs"/>
              </a:rPr>
              <a:t>Landsat used for aerial imagery (30m resolution) </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u="non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u="none" kern="1200" baseline="0" dirty="0" smtClean="0">
                <a:solidFill>
                  <a:schemeClr val="tx1"/>
                </a:solidFill>
                <a:effectLst/>
                <a:latin typeface="+mn-lt"/>
                <a:ea typeface="+mn-ea"/>
                <a:cs typeface="+mn-cs"/>
              </a:rPr>
              <a:t>Terra used for ASTER </a:t>
            </a:r>
            <a:r>
              <a:rPr lang="en-US" sz="1200" u="none" kern="1200" baseline="0" dirty="0" err="1" smtClean="0">
                <a:solidFill>
                  <a:schemeClr val="tx1"/>
                </a:solidFill>
                <a:effectLst/>
                <a:latin typeface="+mn-lt"/>
                <a:ea typeface="+mn-ea"/>
                <a:cs typeface="+mn-cs"/>
              </a:rPr>
              <a:t>DEMs.</a:t>
            </a:r>
            <a:r>
              <a:rPr lang="en-US" sz="1200" u="none" kern="1200" baseline="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2263068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smtClean="0"/>
              <a:t>Image Source: </a:t>
            </a:r>
            <a:r>
              <a:rPr lang="en-US" altLang="en-US" dirty="0" err="1" smtClean="0"/>
              <a:t>Developedia</a:t>
            </a:r>
            <a:r>
              <a:rPr lang="en-US" altLang="en-US" dirty="0" smtClean="0"/>
              <a:t> (</a:t>
            </a:r>
            <a:r>
              <a:rPr lang="en-US" sz="1200" u="sng" kern="1200" dirty="0" smtClean="0">
                <a:solidFill>
                  <a:schemeClr val="tx1"/>
                </a:solidFill>
                <a:effectLst/>
                <a:latin typeface="+mn-lt"/>
                <a:ea typeface="+mn-ea"/>
                <a:cs typeface="+mn-cs"/>
                <a:hlinkClick r:id="rId3"/>
              </a:rPr>
              <a:t>http://www.devpedia.developexchange.com/dv/index.php?title=List_of_Satellite_Pictures</a:t>
            </a:r>
            <a:r>
              <a:rPr lang="en-US" sz="1200" u="none" kern="1200" dirty="0" smtClean="0">
                <a:solidFill>
                  <a:schemeClr val="tx1"/>
                </a:solidFill>
                <a:effectLst/>
                <a:latin typeface="+mn-lt"/>
                <a:ea typeface="+mn-ea"/>
                <a:cs typeface="+mn-cs"/>
              </a:rPr>
              <a:t>)</a:t>
            </a:r>
            <a:r>
              <a:rPr lang="en-US" sz="1200" u="none"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u="non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Speaker</a:t>
            </a:r>
            <a:r>
              <a:rPr lang="en-US" sz="1200" kern="1200" baseline="0" dirty="0" smtClean="0">
                <a:solidFill>
                  <a:schemeClr val="tx1"/>
                </a:solidFill>
                <a:effectLst/>
                <a:latin typeface="+mn-lt"/>
                <a:ea typeface="+mn-ea"/>
                <a:cs typeface="+mn-cs"/>
              </a:rPr>
              <a:t> Notes: Landsat used for imagery, Terra used to create ASTER </a:t>
            </a:r>
            <a:r>
              <a:rPr lang="en-US" sz="1200" kern="1200" baseline="0" dirty="0" err="1" smtClean="0">
                <a:solidFill>
                  <a:schemeClr val="tx1"/>
                </a:solidFill>
                <a:effectLst/>
                <a:latin typeface="+mn-lt"/>
                <a:ea typeface="+mn-ea"/>
                <a:cs typeface="+mn-cs"/>
              </a:rPr>
              <a:t>DEMs.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221341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Image Source:</a:t>
            </a:r>
          </a:p>
          <a:p>
            <a:pPr eaLnBrk="1" hangingPunct="1">
              <a:spcBef>
                <a:spcPct val="0"/>
              </a:spcBef>
            </a:pPr>
            <a:r>
              <a:rPr lang="en-US" altLang="en-US" dirty="0" smtClean="0"/>
              <a:t>Jessica Fayne</a:t>
            </a:r>
          </a:p>
          <a:p>
            <a:pPr eaLnBrk="1" hangingPunct="1">
              <a:spcBef>
                <a:spcPct val="0"/>
              </a:spcBef>
            </a:pPr>
            <a:endParaRPr lang="en-US" altLang="en-US" dirty="0" smtClean="0"/>
          </a:p>
          <a:p>
            <a:pPr eaLnBrk="1" hangingPunct="1">
              <a:spcBef>
                <a:spcPct val="0"/>
              </a:spcBef>
            </a:pPr>
            <a:r>
              <a:rPr lang="en-US" altLang="en-US" dirty="0" smtClean="0"/>
              <a:t>Speaker notes:</a:t>
            </a:r>
            <a:r>
              <a:rPr lang="en-US" altLang="en-US" baseline="0" dirty="0" smtClean="0"/>
              <a:t> Originally written in R, transcribed in to python this term. Original calibration based on one large landslide event. Calibration and validation have since been expanded to multiple areas (i.e. CA, Rio, Nepal), and algorithm improved.</a:t>
            </a:r>
            <a:endParaRPr lang="en-US" alt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942431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Image Source:</a:t>
            </a:r>
          </a:p>
          <a:p>
            <a:pPr eaLnBrk="1" hangingPunct="1">
              <a:spcBef>
                <a:spcPct val="0"/>
              </a:spcBef>
            </a:pPr>
            <a:r>
              <a:rPr lang="en-US" altLang="en-US" dirty="0" smtClean="0"/>
              <a:t>Jessica Fayne</a:t>
            </a:r>
          </a:p>
          <a:p>
            <a:pPr eaLnBrk="1" hangingPunct="1">
              <a:spcBef>
                <a:spcPct val="0"/>
              </a:spcBef>
            </a:pPr>
            <a:endParaRPr lang="en-US" altLang="en-US" dirty="0" smtClean="0"/>
          </a:p>
          <a:p>
            <a:pPr eaLnBrk="1" hangingPunct="1">
              <a:spcBef>
                <a:spcPct val="0"/>
              </a:spcBef>
            </a:pPr>
            <a:r>
              <a:rPr lang="en-US" altLang="en-US" dirty="0" smtClean="0"/>
              <a:t>Speaker notes TBD (Jessica Fayne)</a:t>
            </a:r>
            <a:endParaRPr lang="en-US" alt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2094073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smtClean="0"/>
              <a:t>Image Source: </a:t>
            </a:r>
            <a:r>
              <a:rPr lang="en-US" altLang="en-US" dirty="0" err="1" smtClean="0"/>
              <a:t>Developedia</a:t>
            </a:r>
            <a:r>
              <a:rPr lang="en-US" altLang="en-US" dirty="0" smtClean="0"/>
              <a:t> (</a:t>
            </a:r>
            <a:r>
              <a:rPr lang="en-US" sz="1200" u="sng" kern="1200" dirty="0" smtClean="0">
                <a:solidFill>
                  <a:schemeClr val="tx1"/>
                </a:solidFill>
                <a:effectLst/>
                <a:latin typeface="+mn-lt"/>
                <a:ea typeface="+mn-ea"/>
                <a:cs typeface="+mn-cs"/>
                <a:hlinkClick r:id="rId3"/>
              </a:rPr>
              <a:t>http://www.devpedia.developexchange.com/dv/index.php?title=List_of_Satellite_Pictures</a:t>
            </a:r>
            <a:r>
              <a:rPr lang="en-US" sz="1200" u="none" kern="1200" dirty="0" smtClean="0">
                <a:solidFill>
                  <a:schemeClr val="tx1"/>
                </a:solidFill>
                <a:effectLst/>
                <a:latin typeface="+mn-lt"/>
                <a:ea typeface="+mn-ea"/>
                <a:cs typeface="+mn-cs"/>
              </a:rPr>
              <a:t>)</a:t>
            </a:r>
            <a:r>
              <a:rPr lang="en-US" sz="1200" u="none"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u="non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u="none" kern="1200" baseline="0" dirty="0" smtClean="0">
                <a:solidFill>
                  <a:schemeClr val="tx1"/>
                </a:solidFill>
                <a:effectLst/>
                <a:latin typeface="+mn-lt"/>
                <a:ea typeface="+mn-ea"/>
                <a:cs typeface="+mn-cs"/>
              </a:rPr>
              <a:t>Speaker Notes: TRMM data used in order to determine seasonal, annual, monthly rainfall statistics. </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u="non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u="none" kern="1200" baseline="0" dirty="0" smtClean="0">
                <a:solidFill>
                  <a:schemeClr val="tx1"/>
                </a:solidFill>
                <a:effectLst/>
                <a:latin typeface="+mn-lt"/>
                <a:ea typeface="+mn-ea"/>
                <a:cs typeface="+mn-cs"/>
              </a:rPr>
              <a:t>GPM data monitored in real time and compared against historic TRMM data.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13536472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7/1/2015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Himalayan Disasters II</a:t>
            </a:r>
            <a:endParaRPr lang="en-US" dirty="0"/>
          </a:p>
        </p:txBody>
      </p:sp>
      <p:sp>
        <p:nvSpPr>
          <p:cNvPr id="3" name="Text Placeholder 2"/>
          <p:cNvSpPr>
            <a:spLocks noGrp="1"/>
          </p:cNvSpPr>
          <p:nvPr>
            <p:ph type="body" sz="quarter" idx="11"/>
          </p:nvPr>
        </p:nvSpPr>
        <p:spPr>
          <a:xfrm>
            <a:off x="2282258" y="5358384"/>
            <a:ext cx="4176315" cy="369332"/>
          </a:xfrm>
        </p:spPr>
        <p:txBody>
          <a:bodyPr>
            <a:noAutofit/>
          </a:bodyPr>
          <a:lstStyle/>
          <a:p>
            <a:r>
              <a:rPr lang="en-US" dirty="0" smtClean="0"/>
              <a:t>Justin Roberts – </a:t>
            </a:r>
            <a:r>
              <a:rPr lang="en-US" dirty="0" err="1" smtClean="0"/>
              <a:t>Pierel</a:t>
            </a:r>
            <a:r>
              <a:rPr lang="en-US" dirty="0" smtClean="0"/>
              <a:t> (Project Lead)</a:t>
            </a:r>
            <a:endParaRPr lang="en-US" dirty="0"/>
          </a:p>
        </p:txBody>
      </p:sp>
      <p:sp>
        <p:nvSpPr>
          <p:cNvPr id="4" name="Text Placeholder 3"/>
          <p:cNvSpPr>
            <a:spLocks noGrp="1"/>
          </p:cNvSpPr>
          <p:nvPr>
            <p:ph type="body" sz="quarter" idx="12"/>
          </p:nvPr>
        </p:nvSpPr>
        <p:spPr>
          <a:xfrm>
            <a:off x="838234" y="5727716"/>
            <a:ext cx="3182112" cy="369332"/>
          </a:xfrm>
        </p:spPr>
        <p:txBody>
          <a:bodyPr/>
          <a:lstStyle/>
          <a:p>
            <a:r>
              <a:rPr lang="en-US" dirty="0" smtClean="0"/>
              <a:t>Jessica Fayne</a:t>
            </a:r>
            <a:endParaRPr lang="en-US" dirty="0"/>
          </a:p>
        </p:txBody>
      </p:sp>
      <p:sp>
        <p:nvSpPr>
          <p:cNvPr id="5" name="Text Placeholder 4"/>
          <p:cNvSpPr>
            <a:spLocks noGrp="1"/>
          </p:cNvSpPr>
          <p:nvPr>
            <p:ph type="body" sz="quarter" idx="13"/>
          </p:nvPr>
        </p:nvSpPr>
        <p:spPr>
          <a:xfrm>
            <a:off x="3276461" y="6153912"/>
            <a:ext cx="3182112" cy="369332"/>
          </a:xfrm>
        </p:spPr>
        <p:txBody>
          <a:bodyPr/>
          <a:lstStyle/>
          <a:p>
            <a:r>
              <a:rPr lang="en-US" dirty="0" smtClean="0"/>
              <a:t>Amanda </a:t>
            </a:r>
            <a:r>
              <a:rPr lang="en-US" dirty="0" err="1" smtClean="0"/>
              <a:t>Schochet</a:t>
            </a:r>
            <a:endParaRPr lang="en-US" dirty="0"/>
          </a:p>
        </p:txBody>
      </p:sp>
      <p:sp>
        <p:nvSpPr>
          <p:cNvPr id="6" name="Text Placeholder 5"/>
          <p:cNvSpPr>
            <a:spLocks noGrp="1"/>
          </p:cNvSpPr>
          <p:nvPr>
            <p:ph type="body" sz="quarter" idx="14"/>
          </p:nvPr>
        </p:nvSpPr>
        <p:spPr/>
        <p:txBody>
          <a:bodyPr/>
          <a:lstStyle/>
          <a:p>
            <a:r>
              <a:rPr lang="en-US" dirty="0" smtClean="0"/>
              <a:t>Aakash Ahamed</a:t>
            </a:r>
            <a:endParaRPr lang="en-US" dirty="0"/>
          </a:p>
        </p:txBody>
      </p:sp>
      <p:sp>
        <p:nvSpPr>
          <p:cNvPr id="7" name="Text Placeholder 6"/>
          <p:cNvSpPr>
            <a:spLocks noGrp="1"/>
          </p:cNvSpPr>
          <p:nvPr>
            <p:ph type="body" sz="quarter" idx="15"/>
          </p:nvPr>
        </p:nvSpPr>
        <p:spPr>
          <a:xfrm>
            <a:off x="3276461" y="5727716"/>
            <a:ext cx="3182112" cy="369332"/>
          </a:xfrm>
        </p:spPr>
        <p:txBody>
          <a:bodyPr/>
          <a:lstStyle/>
          <a:p>
            <a:r>
              <a:rPr lang="en-US" dirty="0" err="1" smtClean="0"/>
              <a:t>Binu</a:t>
            </a:r>
            <a:r>
              <a:rPr lang="en-US" dirty="0" smtClean="0"/>
              <a:t> </a:t>
            </a:r>
            <a:r>
              <a:rPr lang="en-US" dirty="0" err="1" smtClean="0"/>
              <a:t>Maharjan</a:t>
            </a:r>
            <a:endParaRPr lang="en-US" dirty="0"/>
          </a:p>
        </p:txBody>
      </p:sp>
      <p:sp>
        <p:nvSpPr>
          <p:cNvPr id="8" name="Text Placeholder 7"/>
          <p:cNvSpPr>
            <a:spLocks noGrp="1"/>
          </p:cNvSpPr>
          <p:nvPr>
            <p:ph type="body" sz="quarter" idx="16"/>
          </p:nvPr>
        </p:nvSpPr>
        <p:spPr>
          <a:xfrm>
            <a:off x="5663184" y="5727716"/>
            <a:ext cx="3182112" cy="369332"/>
          </a:xfrm>
        </p:spPr>
        <p:txBody>
          <a:bodyPr/>
          <a:lstStyle/>
          <a:p>
            <a:r>
              <a:rPr lang="en-US" dirty="0" err="1" smtClean="0"/>
              <a:t>Kanti</a:t>
            </a:r>
            <a:r>
              <a:rPr lang="en-US" dirty="0" smtClean="0"/>
              <a:t> Sen </a:t>
            </a:r>
            <a:r>
              <a:rPr lang="en-US" dirty="0" err="1" smtClean="0"/>
              <a:t>Ojha</a:t>
            </a:r>
            <a:endParaRPr lang="en-US" dirty="0"/>
          </a:p>
        </p:txBody>
      </p:sp>
      <p:sp>
        <p:nvSpPr>
          <p:cNvPr id="9" name="Text Placeholder 8"/>
          <p:cNvSpPr>
            <a:spLocks noGrp="1"/>
          </p:cNvSpPr>
          <p:nvPr>
            <p:ph type="body" sz="quarter" idx="17"/>
          </p:nvPr>
        </p:nvSpPr>
        <p:spPr/>
        <p:txBody>
          <a:bodyPr>
            <a:normAutofit fontScale="70000" lnSpcReduction="20000"/>
          </a:bodyPr>
          <a:lstStyle/>
          <a:p>
            <a:r>
              <a:rPr lang="en-US" dirty="0" smtClean="0"/>
              <a:t>Utilizing near real-time landslide identification and precipitation monitoring products for enhanced landslide detection</a:t>
            </a:r>
            <a:endParaRPr lang="en-US" dirty="0"/>
          </a:p>
          <a:p>
            <a:endParaRPr lang="en-US" dirty="0"/>
          </a:p>
        </p:txBody>
      </p:sp>
      <p:sp>
        <p:nvSpPr>
          <p:cNvPr id="12" name="Text Placeholder 7"/>
          <p:cNvSpPr txBox="1">
            <a:spLocks/>
          </p:cNvSpPr>
          <p:nvPr/>
        </p:nvSpPr>
        <p:spPr>
          <a:xfrm>
            <a:off x="5663184" y="6153912"/>
            <a:ext cx="3182112" cy="36933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Ang </a:t>
            </a:r>
            <a:r>
              <a:rPr lang="en-US" dirty="0" err="1" smtClean="0"/>
              <a:t>Dawa</a:t>
            </a:r>
            <a:r>
              <a:rPr lang="en-US" dirty="0" smtClean="0"/>
              <a:t> Sherpa</a:t>
            </a:r>
            <a:endParaRPr lang="en-US"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Methodology: DRIP</a:t>
            </a:r>
            <a:endParaRPr lang="en-US" sz="4000" dirty="0"/>
          </a:p>
        </p:txBody>
      </p:sp>
      <p:sp>
        <p:nvSpPr>
          <p:cNvPr id="8" name="TextBox 7"/>
          <p:cNvSpPr txBox="1"/>
          <p:nvPr/>
        </p:nvSpPr>
        <p:spPr>
          <a:xfrm>
            <a:off x="656043" y="929000"/>
            <a:ext cx="2540000" cy="615553"/>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400" dirty="0" smtClean="0"/>
              <a:t>GPM</a:t>
            </a:r>
            <a:endParaRPr lang="en-US" sz="3400" dirty="0"/>
          </a:p>
        </p:txBody>
      </p:sp>
      <p:sp>
        <p:nvSpPr>
          <p:cNvPr id="11" name="TextBox 10"/>
          <p:cNvSpPr txBox="1"/>
          <p:nvPr/>
        </p:nvSpPr>
        <p:spPr>
          <a:xfrm>
            <a:off x="5965630" y="934132"/>
            <a:ext cx="2540000" cy="615553"/>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400" dirty="0" smtClean="0"/>
              <a:t>TRMM</a:t>
            </a:r>
            <a:endParaRPr lang="en-US" sz="3400" dirty="0"/>
          </a:p>
        </p:txBody>
      </p:sp>
      <p:cxnSp>
        <p:nvCxnSpPr>
          <p:cNvPr id="13" name="Straight Arrow Connector 12"/>
          <p:cNvCxnSpPr/>
          <p:nvPr/>
        </p:nvCxnSpPr>
        <p:spPr>
          <a:xfrm>
            <a:off x="2586730" y="4253883"/>
            <a:ext cx="6662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2818" y="4594780"/>
            <a:ext cx="2902489" cy="1323439"/>
          </a:xfrm>
          <a:prstGeom prst="rect">
            <a:avLst/>
          </a:prstGeom>
          <a:noFill/>
        </p:spPr>
        <p:txBody>
          <a:bodyPr wrap="square" rtlCol="0">
            <a:spAutoFit/>
          </a:bodyPr>
          <a:lstStyle/>
          <a:p>
            <a:pPr algn="ctr"/>
            <a:r>
              <a:rPr lang="en-US" sz="2000" dirty="0" smtClean="0"/>
              <a:t>Monthly mean </a:t>
            </a:r>
            <a:r>
              <a:rPr lang="en-US" sz="2000" dirty="0" smtClean="0"/>
              <a:t>thresholds </a:t>
            </a:r>
            <a:r>
              <a:rPr lang="en-US" sz="2000" dirty="0" smtClean="0"/>
              <a:t>calculated from historical TRMM data</a:t>
            </a:r>
            <a:endParaRPr lang="en-US" sz="2000" dirty="0"/>
          </a:p>
        </p:txBody>
      </p:sp>
      <p:sp>
        <p:nvSpPr>
          <p:cNvPr id="17" name="TextBox 16"/>
          <p:cNvSpPr txBox="1"/>
          <p:nvPr/>
        </p:nvSpPr>
        <p:spPr>
          <a:xfrm>
            <a:off x="3253023" y="4594779"/>
            <a:ext cx="2558012" cy="1631216"/>
          </a:xfrm>
          <a:prstGeom prst="rect">
            <a:avLst/>
          </a:prstGeom>
          <a:noFill/>
        </p:spPr>
        <p:txBody>
          <a:bodyPr wrap="square" rtlCol="0">
            <a:spAutoFit/>
          </a:bodyPr>
          <a:lstStyle/>
          <a:p>
            <a:pPr algn="ctr"/>
            <a:r>
              <a:rPr lang="en-US" sz="2000" dirty="0" smtClean="0"/>
              <a:t>Monitors 30 min </a:t>
            </a:r>
            <a:r>
              <a:rPr lang="en-US" sz="2000" dirty="0" smtClean="0"/>
              <a:t>GPM IMERG </a:t>
            </a:r>
            <a:r>
              <a:rPr lang="en-US" sz="2000" dirty="0" smtClean="0"/>
              <a:t>data; looks for </a:t>
            </a:r>
            <a:r>
              <a:rPr lang="en-US" sz="2000" dirty="0" smtClean="0"/>
              <a:t>anomalies compared with </a:t>
            </a:r>
            <a:r>
              <a:rPr lang="en-US" sz="2000" dirty="0" smtClean="0"/>
              <a:t>thresholds</a:t>
            </a:r>
            <a:endParaRPr lang="en-US" sz="2000" dirty="0"/>
          </a:p>
        </p:txBody>
      </p:sp>
      <p:sp>
        <p:nvSpPr>
          <p:cNvPr id="18" name="TextBox 17"/>
          <p:cNvSpPr txBox="1"/>
          <p:nvPr/>
        </p:nvSpPr>
        <p:spPr>
          <a:xfrm>
            <a:off x="932210" y="1644063"/>
            <a:ext cx="1987666" cy="338554"/>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600" dirty="0" smtClean="0"/>
              <a:t>IMERG 30-Minute</a:t>
            </a:r>
            <a:endParaRPr lang="en-US" sz="1600" dirty="0"/>
          </a:p>
        </p:txBody>
      </p:sp>
      <p:sp>
        <p:nvSpPr>
          <p:cNvPr id="19" name="TextBox 18"/>
          <p:cNvSpPr txBox="1"/>
          <p:nvPr/>
        </p:nvSpPr>
        <p:spPr>
          <a:xfrm>
            <a:off x="6422342" y="1643029"/>
            <a:ext cx="1626575" cy="339588"/>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600" dirty="0" smtClean="0"/>
              <a:t>TMPA-RT 3B42</a:t>
            </a:r>
            <a:endParaRPr lang="en-US" sz="1600" dirty="0"/>
          </a:p>
        </p:txBody>
      </p:sp>
      <p:sp>
        <p:nvSpPr>
          <p:cNvPr id="20" name="TextBox 19"/>
          <p:cNvSpPr txBox="1"/>
          <p:nvPr/>
        </p:nvSpPr>
        <p:spPr>
          <a:xfrm>
            <a:off x="3147873" y="985480"/>
            <a:ext cx="2848253" cy="1015663"/>
          </a:xfrm>
          <a:prstGeom prst="rect">
            <a:avLst/>
          </a:prstGeom>
          <a:noFill/>
        </p:spPr>
        <p:txBody>
          <a:bodyPr wrap="square" rtlCol="0">
            <a:spAutoFit/>
          </a:bodyPr>
          <a:lstStyle/>
          <a:p>
            <a:pPr algn="ctr"/>
            <a:r>
              <a:rPr lang="en-US" sz="2000" dirty="0" smtClean="0"/>
              <a:t>GPM data is </a:t>
            </a:r>
            <a:r>
              <a:rPr lang="en-US" sz="2000" dirty="0" smtClean="0"/>
              <a:t>downloaded in </a:t>
            </a:r>
            <a:r>
              <a:rPr lang="en-US" sz="2000" dirty="0" smtClean="0"/>
              <a:t>near real-time </a:t>
            </a:r>
            <a:endParaRPr lang="en-US" sz="2000" dirty="0"/>
          </a:p>
        </p:txBody>
      </p:sp>
      <p:sp>
        <p:nvSpPr>
          <p:cNvPr id="21" name="Right Brace 20"/>
          <p:cNvSpPr/>
          <p:nvPr/>
        </p:nvSpPr>
        <p:spPr>
          <a:xfrm rot="5400000">
            <a:off x="4363384" y="-420086"/>
            <a:ext cx="345666" cy="522034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2990939" y="2457317"/>
            <a:ext cx="3090555" cy="492443"/>
          </a:xfrm>
          <a:prstGeom prst="rect">
            <a:avLst/>
          </a:prstGeom>
          <a:noFill/>
        </p:spPr>
        <p:txBody>
          <a:bodyPr wrap="square" rtlCol="0">
            <a:spAutoFit/>
          </a:bodyPr>
          <a:lstStyle/>
          <a:p>
            <a:pPr algn="ctr"/>
            <a:r>
              <a:rPr lang="en-US" sz="2600" dirty="0" smtClean="0"/>
              <a:t>Data Collection</a:t>
            </a:r>
            <a:endParaRPr lang="en-US" sz="2600" dirty="0"/>
          </a:p>
        </p:txBody>
      </p:sp>
      <p:sp>
        <p:nvSpPr>
          <p:cNvPr id="23" name="TextBox 22"/>
          <p:cNvSpPr txBox="1"/>
          <p:nvPr/>
        </p:nvSpPr>
        <p:spPr>
          <a:xfrm>
            <a:off x="118427" y="3931709"/>
            <a:ext cx="2540000" cy="553998"/>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000" dirty="0" smtClean="0"/>
              <a:t>Thresholds</a:t>
            </a:r>
            <a:endParaRPr lang="en-US" sz="3000" dirty="0"/>
          </a:p>
        </p:txBody>
      </p:sp>
      <p:sp>
        <p:nvSpPr>
          <p:cNvPr id="24" name="TextBox 23"/>
          <p:cNvSpPr txBox="1"/>
          <p:nvPr/>
        </p:nvSpPr>
        <p:spPr>
          <a:xfrm>
            <a:off x="3261397" y="3976884"/>
            <a:ext cx="2549638" cy="553998"/>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000" dirty="0" smtClean="0"/>
              <a:t>Comparison</a:t>
            </a:r>
            <a:endParaRPr lang="en-US" sz="3000" dirty="0"/>
          </a:p>
        </p:txBody>
      </p:sp>
      <p:sp>
        <p:nvSpPr>
          <p:cNvPr id="27" name="TextBox 26"/>
          <p:cNvSpPr txBox="1"/>
          <p:nvPr/>
        </p:nvSpPr>
        <p:spPr>
          <a:xfrm>
            <a:off x="6468298" y="3976884"/>
            <a:ext cx="2540000" cy="553998"/>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3000" dirty="0" smtClean="0"/>
              <a:t>Alert</a:t>
            </a:r>
            <a:endParaRPr lang="en-US" sz="3000" dirty="0"/>
          </a:p>
        </p:txBody>
      </p:sp>
      <p:sp>
        <p:nvSpPr>
          <p:cNvPr id="28" name="TextBox 27"/>
          <p:cNvSpPr txBox="1"/>
          <p:nvPr/>
        </p:nvSpPr>
        <p:spPr>
          <a:xfrm>
            <a:off x="6422342" y="4594779"/>
            <a:ext cx="2492620" cy="1938992"/>
          </a:xfrm>
          <a:prstGeom prst="rect">
            <a:avLst/>
          </a:prstGeom>
          <a:noFill/>
        </p:spPr>
        <p:txBody>
          <a:bodyPr wrap="square" rtlCol="0">
            <a:spAutoFit/>
          </a:bodyPr>
          <a:lstStyle/>
          <a:p>
            <a:pPr algn="ctr"/>
            <a:r>
              <a:rPr lang="en-US" sz="2000" dirty="0" smtClean="0"/>
              <a:t>If current rainfall levels are significantly higher than thresholds, </a:t>
            </a:r>
            <a:r>
              <a:rPr lang="en-US" sz="2000" dirty="0" smtClean="0"/>
              <a:t>alert </a:t>
            </a:r>
            <a:r>
              <a:rPr lang="en-US" sz="2000" dirty="0" smtClean="0"/>
              <a:t>is </a:t>
            </a:r>
            <a:r>
              <a:rPr lang="en-US" sz="2000" dirty="0" smtClean="0"/>
              <a:t>issued for </a:t>
            </a:r>
            <a:r>
              <a:rPr lang="en-US" sz="2000" dirty="0" smtClean="0"/>
              <a:t>the affected area </a:t>
            </a:r>
            <a:endParaRPr lang="en-US" sz="2000" dirty="0"/>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9771" y="2696290"/>
            <a:ext cx="2888527" cy="988614"/>
          </a:xfrm>
          <a:prstGeom prst="rect">
            <a:avLst/>
          </a:prstGeom>
        </p:spPr>
      </p:pic>
      <p:cxnSp>
        <p:nvCxnSpPr>
          <p:cNvPr id="32" name="Elbow Connector 31"/>
          <p:cNvCxnSpPr>
            <a:stCxn id="22" idx="2"/>
            <a:endCxn id="23" idx="0"/>
          </p:cNvCxnSpPr>
          <p:nvPr/>
        </p:nvCxnSpPr>
        <p:spPr>
          <a:xfrm rot="5400000">
            <a:off x="2471348" y="1866839"/>
            <a:ext cx="981949" cy="314779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24" idx="3"/>
            <a:endCxn id="30" idx="1"/>
          </p:cNvCxnSpPr>
          <p:nvPr/>
        </p:nvCxnSpPr>
        <p:spPr>
          <a:xfrm flipV="1">
            <a:off x="5811035" y="3190597"/>
            <a:ext cx="308736" cy="106328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5811035" y="4253883"/>
            <a:ext cx="6572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5781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Results: SLIP</a:t>
            </a:r>
            <a:endParaRPr lang="en-US" sz="4000" dirty="0"/>
          </a:p>
        </p:txBody>
      </p:sp>
      <p:sp>
        <p:nvSpPr>
          <p:cNvPr id="25" name="Content Placeholder 1"/>
          <p:cNvSpPr txBox="1">
            <a:spLocks/>
          </p:cNvSpPr>
          <p:nvPr/>
        </p:nvSpPr>
        <p:spPr>
          <a:xfrm>
            <a:off x="406400" y="1443038"/>
            <a:ext cx="4287838" cy="49260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ebdings" panose="05030102010509060703" pitchFamily="18" charset="2"/>
              <a:buNone/>
            </a:pPr>
            <a:endParaRPr lang="en-US" altLang="en-US" smtClean="0"/>
          </a:p>
          <a:p>
            <a:pPr>
              <a:buClr>
                <a:schemeClr val="accent1"/>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dirty="0" smtClean="0"/>
          </a:p>
        </p:txBody>
      </p:sp>
      <p:pic>
        <p:nvPicPr>
          <p:cNvPr id="29" name="Picture 28"/>
          <p:cNvPicPr>
            <a:picLocks noChangeAspect="1"/>
          </p:cNvPicPr>
          <p:nvPr/>
        </p:nvPicPr>
        <p:blipFill>
          <a:blip r:embed="rId3"/>
          <a:stretch>
            <a:fillRect/>
          </a:stretch>
        </p:blipFill>
        <p:spPr>
          <a:xfrm>
            <a:off x="0" y="1009650"/>
            <a:ext cx="5012574" cy="5143500"/>
          </a:xfrm>
          <a:prstGeom prst="rect">
            <a:avLst/>
          </a:prstGeom>
        </p:spPr>
      </p:pic>
      <p:sp>
        <p:nvSpPr>
          <p:cNvPr id="31" name="Rectangle 30"/>
          <p:cNvSpPr/>
          <p:nvPr/>
        </p:nvSpPr>
        <p:spPr>
          <a:xfrm>
            <a:off x="3419475" y="1666875"/>
            <a:ext cx="1593099" cy="1447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3" name="Picture 32"/>
          <p:cNvPicPr>
            <a:picLocks noChangeAspect="1"/>
          </p:cNvPicPr>
          <p:nvPr/>
        </p:nvPicPr>
        <p:blipFill>
          <a:blip r:embed="rId4"/>
          <a:stretch>
            <a:fillRect/>
          </a:stretch>
        </p:blipFill>
        <p:spPr>
          <a:xfrm>
            <a:off x="5012574" y="1009650"/>
            <a:ext cx="4131426" cy="3112268"/>
          </a:xfrm>
          <a:prstGeom prst="rect">
            <a:avLst/>
          </a:prstGeom>
        </p:spPr>
      </p:pic>
      <p:sp>
        <p:nvSpPr>
          <p:cNvPr id="34" name="Rectangle 33"/>
          <p:cNvSpPr/>
          <p:nvPr/>
        </p:nvSpPr>
        <p:spPr>
          <a:xfrm>
            <a:off x="5876925" y="3267075"/>
            <a:ext cx="676275" cy="7143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ight Arrow 34"/>
          <p:cNvSpPr/>
          <p:nvPr/>
        </p:nvSpPr>
        <p:spPr>
          <a:xfrm>
            <a:off x="4800600" y="2609850"/>
            <a:ext cx="419100" cy="1524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6" name="Picture 35"/>
          <p:cNvPicPr>
            <a:picLocks noChangeAspect="1"/>
          </p:cNvPicPr>
          <p:nvPr/>
        </p:nvPicPr>
        <p:blipFill>
          <a:blip r:embed="rId5"/>
          <a:stretch>
            <a:fillRect/>
          </a:stretch>
        </p:blipFill>
        <p:spPr>
          <a:xfrm>
            <a:off x="5615447" y="4308310"/>
            <a:ext cx="2925679" cy="2363049"/>
          </a:xfrm>
          <a:prstGeom prst="rect">
            <a:avLst/>
          </a:prstGeom>
        </p:spPr>
      </p:pic>
      <p:sp>
        <p:nvSpPr>
          <p:cNvPr id="37" name="Down Arrow 36"/>
          <p:cNvSpPr/>
          <p:nvPr/>
        </p:nvSpPr>
        <p:spPr>
          <a:xfrm>
            <a:off x="6296025" y="3819525"/>
            <a:ext cx="179517" cy="49530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30599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Results: DRIP</a:t>
            </a:r>
            <a:endParaRPr lang="en-US" sz="4000" dirty="0"/>
          </a:p>
        </p:txBody>
      </p:sp>
      <p:sp>
        <p:nvSpPr>
          <p:cNvPr id="25" name="Content Placeholder 1"/>
          <p:cNvSpPr txBox="1">
            <a:spLocks/>
          </p:cNvSpPr>
          <p:nvPr/>
        </p:nvSpPr>
        <p:spPr>
          <a:xfrm>
            <a:off x="406400" y="1443038"/>
            <a:ext cx="4287838" cy="49260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ebdings" panose="05030102010509060703" pitchFamily="18" charset="2"/>
              <a:buNone/>
            </a:pPr>
            <a:endParaRPr lang="en-US" altLang="en-US" smtClean="0"/>
          </a:p>
          <a:p>
            <a:pPr>
              <a:buClr>
                <a:schemeClr val="accent1"/>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dirty="0" smtClean="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47" y="1250992"/>
            <a:ext cx="8738395" cy="4982773"/>
          </a:xfrm>
          <a:prstGeom prst="rect">
            <a:avLst/>
          </a:prstGeom>
        </p:spPr>
      </p:pic>
      <p:pic>
        <p:nvPicPr>
          <p:cNvPr id="12" name="Picture 11"/>
          <p:cNvPicPr>
            <a:picLocks noChangeAspect="1"/>
          </p:cNvPicPr>
          <p:nvPr/>
        </p:nvPicPr>
        <p:blipFill>
          <a:blip r:embed="rId4"/>
          <a:stretch>
            <a:fillRect/>
          </a:stretch>
        </p:blipFill>
        <p:spPr>
          <a:xfrm>
            <a:off x="6207793" y="1374023"/>
            <a:ext cx="1323975" cy="1019175"/>
          </a:xfrm>
          <a:prstGeom prst="rect">
            <a:avLst/>
          </a:prstGeom>
        </p:spPr>
      </p:pic>
    </p:spTree>
    <p:extLst>
      <p:ext uri="{BB962C8B-B14F-4D97-AF65-F5344CB8AC3E}">
        <p14:creationId xmlns:p14="http://schemas.microsoft.com/office/powerpoint/2010/main" val="20634203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Results: Other</a:t>
            </a:r>
            <a:endParaRPr lang="en-US" sz="4000" dirty="0"/>
          </a:p>
        </p:txBody>
      </p:sp>
      <p:sp>
        <p:nvSpPr>
          <p:cNvPr id="25" name="Content Placeholder 1"/>
          <p:cNvSpPr txBox="1">
            <a:spLocks/>
          </p:cNvSpPr>
          <p:nvPr/>
        </p:nvSpPr>
        <p:spPr>
          <a:xfrm>
            <a:off x="406400" y="1443038"/>
            <a:ext cx="4287838" cy="49260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ebdings" panose="05030102010509060703" pitchFamily="18" charset="2"/>
              <a:buNone/>
            </a:pPr>
            <a:endParaRPr lang="en-US" altLang="en-US" smtClean="0"/>
          </a:p>
          <a:p>
            <a:pPr>
              <a:buClr>
                <a:schemeClr val="accent1"/>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dirty="0" smtClean="0"/>
          </a:p>
        </p:txBody>
      </p:sp>
      <p:sp>
        <p:nvSpPr>
          <p:cNvPr id="6" name="TextBox 5"/>
          <p:cNvSpPr txBox="1"/>
          <p:nvPr/>
        </p:nvSpPr>
        <p:spPr>
          <a:xfrm>
            <a:off x="2990939" y="2457317"/>
            <a:ext cx="3090555" cy="492443"/>
          </a:xfrm>
          <a:prstGeom prst="rect">
            <a:avLst/>
          </a:prstGeom>
          <a:noFill/>
        </p:spPr>
        <p:txBody>
          <a:bodyPr wrap="square" rtlCol="0">
            <a:spAutoFit/>
          </a:bodyPr>
          <a:lstStyle/>
          <a:p>
            <a:pPr algn="ctr"/>
            <a:r>
              <a:rPr lang="en-US" sz="2600" dirty="0" smtClean="0"/>
              <a:t>TBD</a:t>
            </a:r>
            <a:endParaRPr lang="en-US" sz="2600" dirty="0"/>
          </a:p>
        </p:txBody>
      </p:sp>
    </p:spTree>
    <p:extLst>
      <p:ext uri="{BB962C8B-B14F-4D97-AF65-F5344CB8AC3E}">
        <p14:creationId xmlns:p14="http://schemas.microsoft.com/office/powerpoint/2010/main" val="25592204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Conclusions</a:t>
            </a:r>
            <a:endParaRPr lang="en-US" sz="4000" dirty="0"/>
          </a:p>
        </p:txBody>
      </p:sp>
      <p:sp>
        <p:nvSpPr>
          <p:cNvPr id="25" name="Content Placeholder 1"/>
          <p:cNvSpPr txBox="1">
            <a:spLocks/>
          </p:cNvSpPr>
          <p:nvPr/>
        </p:nvSpPr>
        <p:spPr>
          <a:xfrm>
            <a:off x="406400" y="1443038"/>
            <a:ext cx="4287838" cy="49260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ebdings" panose="05030102010509060703" pitchFamily="18" charset="2"/>
              <a:buNone/>
            </a:pPr>
            <a:endParaRPr lang="en-US" altLang="en-US" smtClean="0"/>
          </a:p>
          <a:p>
            <a:pPr>
              <a:buClr>
                <a:schemeClr val="accent1"/>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dirty="0" smtClean="0"/>
          </a:p>
        </p:txBody>
      </p:sp>
      <p:sp>
        <p:nvSpPr>
          <p:cNvPr id="6" name="TextBox 5"/>
          <p:cNvSpPr txBox="1"/>
          <p:nvPr/>
        </p:nvSpPr>
        <p:spPr>
          <a:xfrm>
            <a:off x="2990939" y="2457317"/>
            <a:ext cx="3090555" cy="492443"/>
          </a:xfrm>
          <a:prstGeom prst="rect">
            <a:avLst/>
          </a:prstGeom>
          <a:noFill/>
        </p:spPr>
        <p:txBody>
          <a:bodyPr wrap="square" rtlCol="0">
            <a:spAutoFit/>
          </a:bodyPr>
          <a:lstStyle/>
          <a:p>
            <a:pPr algn="ctr"/>
            <a:r>
              <a:rPr lang="en-US" sz="2600" dirty="0" smtClean="0"/>
              <a:t>TBD</a:t>
            </a:r>
            <a:endParaRPr lang="en-US" sz="2600" dirty="0"/>
          </a:p>
        </p:txBody>
      </p:sp>
    </p:spTree>
    <p:extLst>
      <p:ext uri="{BB962C8B-B14F-4D97-AF65-F5344CB8AC3E}">
        <p14:creationId xmlns:p14="http://schemas.microsoft.com/office/powerpoint/2010/main" val="21455331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Conclusions</a:t>
            </a:r>
            <a:endParaRPr lang="en-US" sz="4000" dirty="0"/>
          </a:p>
        </p:txBody>
      </p:sp>
      <p:sp>
        <p:nvSpPr>
          <p:cNvPr id="25" name="Content Placeholder 1"/>
          <p:cNvSpPr txBox="1">
            <a:spLocks/>
          </p:cNvSpPr>
          <p:nvPr/>
        </p:nvSpPr>
        <p:spPr>
          <a:xfrm>
            <a:off x="406400" y="1443038"/>
            <a:ext cx="4287838" cy="49260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ebdings" panose="05030102010509060703" pitchFamily="18" charset="2"/>
              <a:buNone/>
            </a:pPr>
            <a:endParaRPr lang="en-US" altLang="en-US" smtClean="0"/>
          </a:p>
          <a:p>
            <a:pPr>
              <a:buClr>
                <a:schemeClr val="accent1"/>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dirty="0" smtClean="0"/>
          </a:p>
        </p:txBody>
      </p:sp>
      <p:sp>
        <p:nvSpPr>
          <p:cNvPr id="6" name="TextBox 5"/>
          <p:cNvSpPr txBox="1"/>
          <p:nvPr/>
        </p:nvSpPr>
        <p:spPr>
          <a:xfrm>
            <a:off x="2990939" y="2457317"/>
            <a:ext cx="3090555" cy="492443"/>
          </a:xfrm>
          <a:prstGeom prst="rect">
            <a:avLst/>
          </a:prstGeom>
          <a:noFill/>
        </p:spPr>
        <p:txBody>
          <a:bodyPr wrap="square" rtlCol="0">
            <a:spAutoFit/>
          </a:bodyPr>
          <a:lstStyle/>
          <a:p>
            <a:pPr algn="ctr"/>
            <a:r>
              <a:rPr lang="en-US" sz="2600" dirty="0" smtClean="0"/>
              <a:t>TBD</a:t>
            </a:r>
            <a:endParaRPr lang="en-US" sz="2600" dirty="0"/>
          </a:p>
        </p:txBody>
      </p:sp>
    </p:spTree>
    <p:extLst>
      <p:ext uri="{BB962C8B-B14F-4D97-AF65-F5344CB8AC3E}">
        <p14:creationId xmlns:p14="http://schemas.microsoft.com/office/powerpoint/2010/main" val="21233053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Errors and Uncertainties</a:t>
            </a:r>
            <a:endParaRPr lang="en-US" sz="4000" dirty="0"/>
          </a:p>
        </p:txBody>
      </p:sp>
      <p:sp>
        <p:nvSpPr>
          <p:cNvPr id="25" name="Content Placeholder 1"/>
          <p:cNvSpPr txBox="1">
            <a:spLocks/>
          </p:cNvSpPr>
          <p:nvPr/>
        </p:nvSpPr>
        <p:spPr>
          <a:xfrm>
            <a:off x="406400" y="1443038"/>
            <a:ext cx="4287838" cy="49260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ebdings" panose="05030102010509060703" pitchFamily="18" charset="2"/>
              <a:buNone/>
            </a:pPr>
            <a:endParaRPr lang="en-US" altLang="en-US" smtClean="0"/>
          </a:p>
          <a:p>
            <a:pPr>
              <a:buClr>
                <a:schemeClr val="accent1"/>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dirty="0" smtClean="0"/>
          </a:p>
        </p:txBody>
      </p:sp>
      <p:sp>
        <p:nvSpPr>
          <p:cNvPr id="6" name="TextBox 5"/>
          <p:cNvSpPr txBox="1"/>
          <p:nvPr/>
        </p:nvSpPr>
        <p:spPr>
          <a:xfrm>
            <a:off x="2990939" y="2457317"/>
            <a:ext cx="3090555" cy="492443"/>
          </a:xfrm>
          <a:prstGeom prst="rect">
            <a:avLst/>
          </a:prstGeom>
          <a:noFill/>
        </p:spPr>
        <p:txBody>
          <a:bodyPr wrap="square" rtlCol="0">
            <a:spAutoFit/>
          </a:bodyPr>
          <a:lstStyle/>
          <a:p>
            <a:pPr algn="ctr"/>
            <a:r>
              <a:rPr lang="en-US" sz="2600" dirty="0" smtClean="0"/>
              <a:t>TBD</a:t>
            </a:r>
            <a:endParaRPr lang="en-US" sz="2600" dirty="0"/>
          </a:p>
        </p:txBody>
      </p:sp>
    </p:spTree>
    <p:extLst>
      <p:ext uri="{BB962C8B-B14F-4D97-AF65-F5344CB8AC3E}">
        <p14:creationId xmlns:p14="http://schemas.microsoft.com/office/powerpoint/2010/main" val="10749934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Future Work</a:t>
            </a:r>
            <a:endParaRPr lang="en-US" sz="4000" dirty="0"/>
          </a:p>
        </p:txBody>
      </p:sp>
      <p:sp>
        <p:nvSpPr>
          <p:cNvPr id="25" name="Content Placeholder 1"/>
          <p:cNvSpPr txBox="1">
            <a:spLocks/>
          </p:cNvSpPr>
          <p:nvPr/>
        </p:nvSpPr>
        <p:spPr>
          <a:xfrm>
            <a:off x="406400" y="1443038"/>
            <a:ext cx="4287838" cy="49260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ebdings" panose="05030102010509060703" pitchFamily="18" charset="2"/>
              <a:buNone/>
            </a:pPr>
            <a:endParaRPr lang="en-US" altLang="en-US" smtClean="0"/>
          </a:p>
          <a:p>
            <a:pPr>
              <a:buClr>
                <a:schemeClr val="accent1"/>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smtClean="0"/>
          </a:p>
          <a:p>
            <a:pPr>
              <a:buClr>
                <a:srgbClr val="34E359"/>
              </a:buClr>
              <a:buFont typeface="Webdings" panose="05030102010509060703" pitchFamily="18" charset="2"/>
              <a:buNone/>
            </a:pPr>
            <a:endParaRPr lang="en-US" altLang="en-US" dirty="0" smtClean="0"/>
          </a:p>
        </p:txBody>
      </p:sp>
      <p:sp>
        <p:nvSpPr>
          <p:cNvPr id="6" name="TextBox 5"/>
          <p:cNvSpPr txBox="1"/>
          <p:nvPr/>
        </p:nvSpPr>
        <p:spPr>
          <a:xfrm>
            <a:off x="2990939" y="2457317"/>
            <a:ext cx="3090555" cy="492443"/>
          </a:xfrm>
          <a:prstGeom prst="rect">
            <a:avLst/>
          </a:prstGeom>
          <a:noFill/>
        </p:spPr>
        <p:txBody>
          <a:bodyPr wrap="square" rtlCol="0">
            <a:spAutoFit/>
          </a:bodyPr>
          <a:lstStyle/>
          <a:p>
            <a:pPr algn="ctr"/>
            <a:r>
              <a:rPr lang="en-US" sz="2600" dirty="0" smtClean="0"/>
              <a:t>TBD</a:t>
            </a:r>
            <a:endParaRPr lang="en-US" sz="2600" dirty="0"/>
          </a:p>
        </p:txBody>
      </p:sp>
    </p:spTree>
    <p:extLst>
      <p:ext uri="{BB962C8B-B14F-4D97-AF65-F5344CB8AC3E}">
        <p14:creationId xmlns:p14="http://schemas.microsoft.com/office/powerpoint/2010/main" val="35423744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Autofit/>
          </a:bodyPr>
          <a:lstStyle/>
          <a:p>
            <a:r>
              <a:rPr lang="en-US" dirty="0"/>
              <a:t>Dr. Dalia B. Kirschbaum, NASA Goddard Space Flight Center (Science Advisor )</a:t>
            </a:r>
          </a:p>
          <a:p>
            <a:r>
              <a:rPr lang="en-US" dirty="0"/>
              <a:t>Dr. John D. </a:t>
            </a:r>
            <a:r>
              <a:rPr lang="en-US" dirty="0" err="1"/>
              <a:t>Bolten</a:t>
            </a:r>
            <a:r>
              <a:rPr lang="en-US" dirty="0"/>
              <a:t>, NASA Goddard Space Flight Center (Science Advisor)</a:t>
            </a:r>
          </a:p>
          <a:p>
            <a:r>
              <a:rPr lang="en-US" dirty="0"/>
              <a:t>Thomas A. Stanley, NASA Goddard Space Flight Center (Science Advisor</a:t>
            </a:r>
            <a:r>
              <a:rPr lang="en-US" dirty="0" smtClean="0"/>
              <a:t>)</a:t>
            </a:r>
          </a:p>
          <a:p>
            <a:r>
              <a:rPr lang="en-US" dirty="0" smtClean="0"/>
              <a:t>Sebastian Wesselman, ICIMOD (Science Advisor)  </a:t>
            </a:r>
            <a:endParaRPr lang="en-US" dirty="0"/>
          </a:p>
        </p:txBody>
      </p:sp>
      <p:sp>
        <p:nvSpPr>
          <p:cNvPr id="3" name="Text Placeholder 2"/>
          <p:cNvSpPr>
            <a:spLocks noGrp="1"/>
          </p:cNvSpPr>
          <p:nvPr>
            <p:ph type="body" sz="quarter" idx="11"/>
          </p:nvPr>
        </p:nvSpPr>
        <p:spPr>
          <a:xfrm>
            <a:off x="571207" y="5817492"/>
            <a:ext cx="8051583" cy="704088"/>
          </a:xfrm>
        </p:spPr>
        <p:txBody>
          <a:bodyPr>
            <a:normAutofit fontScale="92500" lnSpcReduction="10000"/>
          </a:bodyPr>
          <a:lstStyle/>
          <a:p>
            <a:r>
              <a:rPr lang="en-US" dirty="0" smtClean="0"/>
              <a:t>Amanda Rumsey</a:t>
            </a:r>
          </a:p>
          <a:p>
            <a:r>
              <a:rPr lang="en-US" dirty="0" smtClean="0"/>
              <a:t>Jamie </a:t>
            </a:r>
            <a:r>
              <a:rPr lang="en-US" dirty="0" err="1" smtClean="0"/>
              <a:t>Shiplet</a:t>
            </a:r>
            <a:endParaRPr lang="en-US" dirty="0"/>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8" y="3907192"/>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8" name="TextBox 7"/>
          <p:cNvSpPr txBox="1"/>
          <p:nvPr/>
        </p:nvSpPr>
        <p:spPr>
          <a:xfrm>
            <a:off x="571207" y="5294272"/>
            <a:ext cx="3660142"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Former Teammates</a:t>
            </a:r>
            <a:endParaRPr lang="en-US" sz="2800" dirty="0" smtClean="0">
              <a:solidFill>
                <a:schemeClr val="accent1"/>
              </a:solidFill>
              <a:latin typeface="Century Gothic" panose="020B0502020202020204" pitchFamily="34" charset="0"/>
            </a:endParaRPr>
          </a:p>
        </p:txBody>
      </p:sp>
      <p:sp>
        <p:nvSpPr>
          <p:cNvPr id="9" name="Text Placeholder 2"/>
          <p:cNvSpPr>
            <a:spLocks noGrp="1"/>
          </p:cNvSpPr>
          <p:nvPr>
            <p:ph type="body" sz="quarter" idx="11"/>
          </p:nvPr>
        </p:nvSpPr>
        <p:spPr>
          <a:xfrm>
            <a:off x="625141" y="4379493"/>
            <a:ext cx="8051583" cy="704088"/>
          </a:xfrm>
        </p:spPr>
        <p:txBody>
          <a:bodyPr/>
          <a:lstStyle/>
          <a:p>
            <a:r>
              <a:rPr lang="en-US" dirty="0" smtClean="0"/>
              <a:t>International Centre for Integrated Mountain Development (ICIMOD)</a:t>
            </a:r>
            <a:endParaRPr lang="en-US" dirty="0"/>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Study Area: Nepal</a:t>
            </a:r>
            <a:endParaRPr lang="en-US" sz="4000"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53" y="929989"/>
            <a:ext cx="5966460" cy="5541264"/>
          </a:xfrm>
          <a:prstGeom prst="rect">
            <a:avLst/>
          </a:prstGeom>
        </p:spPr>
      </p:pic>
      <p:pic>
        <p:nvPicPr>
          <p:cNvPr id="18" name="Picture 17"/>
          <p:cNvPicPr>
            <a:picLocks noChangeAspect="1"/>
          </p:cNvPicPr>
          <p:nvPr/>
        </p:nvPicPr>
        <p:blipFill>
          <a:blip r:embed="rId4"/>
          <a:stretch>
            <a:fillRect/>
          </a:stretch>
        </p:blipFill>
        <p:spPr>
          <a:xfrm>
            <a:off x="4052084" y="977538"/>
            <a:ext cx="1886383" cy="2141436"/>
          </a:xfrm>
          <a:prstGeom prst="rect">
            <a:avLst/>
          </a:prstGeom>
        </p:spPr>
      </p:pic>
      <p:sp>
        <p:nvSpPr>
          <p:cNvPr id="20" name="Text Placeholder 1"/>
          <p:cNvSpPr txBox="1">
            <a:spLocks/>
          </p:cNvSpPr>
          <p:nvPr/>
        </p:nvSpPr>
        <p:spPr>
          <a:xfrm>
            <a:off x="6086113" y="823258"/>
            <a:ext cx="2880906" cy="46558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sz="2200" dirty="0" smtClean="0"/>
              <a:t>Location: Nepal and the Himalaya Region</a:t>
            </a:r>
          </a:p>
          <a:p>
            <a:pPr marL="0" indent="0">
              <a:spcBef>
                <a:spcPts val="200"/>
              </a:spcBef>
              <a:buClr>
                <a:schemeClr val="accent1"/>
              </a:buClr>
              <a:buNone/>
            </a:pPr>
            <a:endParaRPr lang="en-US" sz="2200" dirty="0" smtClean="0"/>
          </a:p>
          <a:p>
            <a:pPr marL="342900" indent="-342900">
              <a:spcBef>
                <a:spcPts val="200"/>
              </a:spcBef>
              <a:buClr>
                <a:schemeClr val="accent1"/>
              </a:buClr>
              <a:buFont typeface="Webdings" panose="05030102010509060703" pitchFamily="18" charset="2"/>
              <a:buChar char="4"/>
            </a:pPr>
            <a:r>
              <a:rPr lang="en-US" sz="2200" dirty="0" smtClean="0"/>
              <a:t>Area: </a:t>
            </a:r>
            <a:r>
              <a:rPr lang="en-US" sz="2200" dirty="0"/>
              <a:t>147,181 </a:t>
            </a:r>
            <a:r>
              <a:rPr lang="en-US" sz="2200" dirty="0" smtClean="0"/>
              <a:t>km²</a:t>
            </a:r>
          </a:p>
          <a:p>
            <a:pPr marL="0" indent="0">
              <a:spcBef>
                <a:spcPts val="200"/>
              </a:spcBef>
              <a:buClr>
                <a:schemeClr val="accent1"/>
              </a:buClr>
              <a:buNone/>
            </a:pPr>
            <a:endParaRPr lang="en-US" sz="2200" dirty="0" smtClean="0"/>
          </a:p>
          <a:p>
            <a:pPr marL="342900" indent="-342900">
              <a:spcBef>
                <a:spcPts val="200"/>
              </a:spcBef>
              <a:buClr>
                <a:schemeClr val="accent1"/>
              </a:buClr>
              <a:buFont typeface="Webdings" panose="05030102010509060703" pitchFamily="18" charset="2"/>
              <a:buChar char="4"/>
            </a:pPr>
            <a:r>
              <a:rPr lang="en-US" sz="2200" dirty="0" smtClean="0"/>
              <a:t>Climates: </a:t>
            </a:r>
            <a:r>
              <a:rPr lang="en-US" altLang="en-US" sz="2200" dirty="0"/>
              <a:t>Tropical, </a:t>
            </a:r>
            <a:r>
              <a:rPr lang="en-US" altLang="en-US" sz="2200" dirty="0" err="1"/>
              <a:t>Suptropical</a:t>
            </a:r>
            <a:r>
              <a:rPr lang="en-US" altLang="en-US" sz="2200" dirty="0"/>
              <a:t> Temperate, Subalpine, Alpine,  Permanent Snow, Cold </a:t>
            </a:r>
            <a:r>
              <a:rPr lang="en-US" altLang="en-US" sz="2200" dirty="0" smtClean="0"/>
              <a:t>Desert</a:t>
            </a:r>
            <a:endParaRPr lang="en-US" altLang="en-US" sz="2200" dirty="0"/>
          </a:p>
          <a:p>
            <a:pPr marL="0" indent="0">
              <a:spcBef>
                <a:spcPts val="200"/>
              </a:spcBef>
              <a:buClr>
                <a:schemeClr val="accent1"/>
              </a:buClr>
              <a:buNone/>
            </a:pPr>
            <a:endParaRPr lang="en-US" altLang="en-US" sz="2200" dirty="0"/>
          </a:p>
          <a:p>
            <a:pPr marL="342900" indent="-342900">
              <a:spcBef>
                <a:spcPts val="200"/>
              </a:spcBef>
              <a:buClr>
                <a:schemeClr val="accent1"/>
              </a:buClr>
              <a:buFont typeface="Webdings" panose="05030102010509060703" pitchFamily="18" charset="2"/>
              <a:buChar char="4"/>
            </a:pPr>
            <a:r>
              <a:rPr lang="en-US" sz="2200" dirty="0" smtClean="0"/>
              <a:t>Precipitation: 160 mm – 5000 mm</a:t>
            </a:r>
            <a:endParaRPr lang="en-US" sz="2200" dirty="0" smtClean="0"/>
          </a:p>
        </p:txBody>
      </p:sp>
    </p:spTree>
    <p:extLst>
      <p:ext uri="{BB962C8B-B14F-4D97-AF65-F5344CB8AC3E}">
        <p14:creationId xmlns:p14="http://schemas.microsoft.com/office/powerpoint/2010/main" val="38750448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Study Objectives</a:t>
            </a:r>
            <a:endParaRPr lang="en-US" sz="4000" dirty="0"/>
          </a:p>
        </p:txBody>
      </p:sp>
      <p:pic>
        <p:nvPicPr>
          <p:cNvPr id="7" name="Picture 6"/>
          <p:cNvPicPr>
            <a:picLocks noChangeAspect="1"/>
          </p:cNvPicPr>
          <p:nvPr/>
        </p:nvPicPr>
        <p:blipFill>
          <a:blip r:embed="rId3"/>
          <a:stretch>
            <a:fillRect/>
          </a:stretch>
        </p:blipFill>
        <p:spPr>
          <a:xfrm>
            <a:off x="4763995" y="968172"/>
            <a:ext cx="4078092" cy="5552621"/>
          </a:xfrm>
          <a:prstGeom prst="rect">
            <a:avLst/>
          </a:prstGeom>
        </p:spPr>
      </p:pic>
      <p:sp>
        <p:nvSpPr>
          <p:cNvPr id="8" name="Text Placeholder 1"/>
          <p:cNvSpPr txBox="1">
            <a:spLocks/>
          </p:cNvSpPr>
          <p:nvPr/>
        </p:nvSpPr>
        <p:spPr>
          <a:xfrm>
            <a:off x="320039" y="1399464"/>
            <a:ext cx="4148721" cy="46558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sz="2200" dirty="0" smtClean="0"/>
              <a:t>Develop a near real time automatic landslide detection product for Nepal and the Himalaya region (SLIP).</a:t>
            </a:r>
          </a:p>
          <a:p>
            <a:pPr marL="0" indent="0">
              <a:spcBef>
                <a:spcPts val="200"/>
              </a:spcBef>
              <a:buClr>
                <a:schemeClr val="accent1"/>
              </a:buClr>
              <a:buNone/>
            </a:pPr>
            <a:endParaRPr lang="en-US" sz="2200" dirty="0" smtClean="0"/>
          </a:p>
          <a:p>
            <a:pPr marL="342900" indent="-342900">
              <a:spcBef>
                <a:spcPts val="200"/>
              </a:spcBef>
              <a:buClr>
                <a:schemeClr val="accent1"/>
              </a:buClr>
              <a:buFont typeface="Webdings" panose="05030102010509060703" pitchFamily="18" charset="2"/>
              <a:buChar char="4"/>
            </a:pPr>
            <a:r>
              <a:rPr lang="en-US" sz="2200" dirty="0" smtClean="0"/>
              <a:t>Add landslide events to the Global Landslide Catalog (GLC) Database.</a:t>
            </a:r>
          </a:p>
          <a:p>
            <a:pPr marL="0" indent="0">
              <a:spcBef>
                <a:spcPts val="200"/>
              </a:spcBef>
              <a:buClr>
                <a:schemeClr val="accent1"/>
              </a:buClr>
              <a:buNone/>
            </a:pPr>
            <a:endParaRPr lang="en-US" sz="2200" dirty="0" smtClean="0"/>
          </a:p>
          <a:p>
            <a:pPr marL="342900" indent="-342900">
              <a:spcBef>
                <a:spcPts val="200"/>
              </a:spcBef>
              <a:buClr>
                <a:schemeClr val="accent1"/>
              </a:buClr>
              <a:buFont typeface="Webdings" panose="05030102010509060703" pitchFamily="18" charset="2"/>
              <a:buChar char="4"/>
            </a:pPr>
            <a:r>
              <a:rPr lang="en-US" sz="2200" dirty="0" smtClean="0"/>
              <a:t>Develop a near real time precipitation monitoring product for Nepal and the Himalaya region (DRIP). </a:t>
            </a:r>
            <a:endParaRPr lang="en-US" sz="2200" dirty="0" smtClean="0"/>
          </a:p>
        </p:txBody>
      </p:sp>
      <p:pic>
        <p:nvPicPr>
          <p:cNvPr id="2" name="Picture 1"/>
          <p:cNvPicPr>
            <a:picLocks noChangeAspect="1"/>
          </p:cNvPicPr>
          <p:nvPr/>
        </p:nvPicPr>
        <p:blipFill>
          <a:blip r:embed="rId4"/>
          <a:stretch>
            <a:fillRect/>
          </a:stretch>
        </p:blipFill>
        <p:spPr>
          <a:xfrm>
            <a:off x="7358091" y="4644189"/>
            <a:ext cx="1376119" cy="1706228"/>
          </a:xfrm>
          <a:prstGeom prst="rect">
            <a:avLst/>
          </a:prstGeom>
        </p:spPr>
      </p:pic>
    </p:spTree>
    <p:extLst>
      <p:ext uri="{BB962C8B-B14F-4D97-AF65-F5344CB8AC3E}">
        <p14:creationId xmlns:p14="http://schemas.microsoft.com/office/powerpoint/2010/main" val="32161870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Community Concerns</a:t>
            </a:r>
            <a:endParaRPr lang="en-US" sz="4000" dirty="0"/>
          </a:p>
        </p:txBody>
      </p:sp>
      <p:sp>
        <p:nvSpPr>
          <p:cNvPr id="5" name="Rectangle 4"/>
          <p:cNvSpPr/>
          <p:nvPr/>
        </p:nvSpPr>
        <p:spPr>
          <a:xfrm>
            <a:off x="5915526" y="3041185"/>
            <a:ext cx="2667000" cy="1200329"/>
          </a:xfrm>
          <a:prstGeom prst="rect">
            <a:avLst/>
          </a:prstGeom>
        </p:spPr>
        <p:txBody>
          <a:bodyPr wrap="square">
            <a:spAutoFit/>
          </a:bodyPr>
          <a:lstStyle/>
          <a:p>
            <a:r>
              <a:rPr lang="en-US" dirty="0" smtClean="0"/>
              <a:t>Placeholder for ICIMOD Landslide/Earthquake </a:t>
            </a:r>
            <a:r>
              <a:rPr lang="en-US" dirty="0" smtClean="0"/>
              <a:t>Photograph(s)</a:t>
            </a:r>
            <a:endParaRPr lang="en-US" dirty="0"/>
          </a:p>
        </p:txBody>
      </p:sp>
      <p:sp>
        <p:nvSpPr>
          <p:cNvPr id="12" name="Text Placeholder 1"/>
          <p:cNvSpPr txBox="1">
            <a:spLocks/>
          </p:cNvSpPr>
          <p:nvPr/>
        </p:nvSpPr>
        <p:spPr>
          <a:xfrm>
            <a:off x="320040" y="1103477"/>
            <a:ext cx="4148721" cy="46558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sz="2200" dirty="0" smtClean="0"/>
              <a:t>Landslides cause hundreds of fatalities and millions of dollars in losses in the Nepal and Himalaya region annually.</a:t>
            </a:r>
          </a:p>
          <a:p>
            <a:pPr marL="342900" indent="-342900">
              <a:spcBef>
                <a:spcPts val="200"/>
              </a:spcBef>
              <a:buClr>
                <a:schemeClr val="accent1"/>
              </a:buClr>
              <a:buFont typeface="Webdings" panose="05030102010509060703" pitchFamily="18" charset="2"/>
              <a:buChar char="4"/>
            </a:pPr>
            <a:endParaRPr lang="en-US" sz="2200" dirty="0"/>
          </a:p>
          <a:p>
            <a:pPr marL="342900" indent="-342900">
              <a:spcBef>
                <a:spcPts val="200"/>
              </a:spcBef>
              <a:buClr>
                <a:schemeClr val="accent1"/>
              </a:buClr>
              <a:buFont typeface="Webdings" panose="05030102010509060703" pitchFamily="18" charset="2"/>
              <a:buChar char="4"/>
            </a:pPr>
            <a:r>
              <a:rPr lang="en-US" sz="2200" dirty="0" smtClean="0"/>
              <a:t>Significant induced hazard arising from M7.8 </a:t>
            </a:r>
            <a:r>
              <a:rPr lang="en-US" sz="2200" dirty="0" err="1" smtClean="0"/>
              <a:t>Gorkha</a:t>
            </a:r>
            <a:r>
              <a:rPr lang="en-US" sz="2200" dirty="0" smtClean="0"/>
              <a:t> earthquake.</a:t>
            </a:r>
          </a:p>
          <a:p>
            <a:pPr marL="342900" indent="-342900">
              <a:spcBef>
                <a:spcPts val="200"/>
              </a:spcBef>
              <a:buClr>
                <a:schemeClr val="accent1"/>
              </a:buClr>
              <a:buFont typeface="Webdings" panose="05030102010509060703" pitchFamily="18" charset="2"/>
              <a:buChar char="4"/>
            </a:pPr>
            <a:endParaRPr lang="en-US" sz="2200" dirty="0"/>
          </a:p>
          <a:p>
            <a:pPr marL="342900" indent="-342900">
              <a:spcBef>
                <a:spcPts val="200"/>
              </a:spcBef>
              <a:buClr>
                <a:schemeClr val="accent1"/>
              </a:buClr>
              <a:buFont typeface="Webdings" panose="05030102010509060703" pitchFamily="18" charset="2"/>
              <a:buChar char="4"/>
            </a:pPr>
            <a:r>
              <a:rPr lang="en-US" sz="2200" dirty="0" smtClean="0"/>
              <a:t>Increase in frequency and severity during summer monsoon. </a:t>
            </a:r>
          </a:p>
          <a:p>
            <a:pPr marL="342900" indent="-342900">
              <a:spcBef>
                <a:spcPts val="200"/>
              </a:spcBef>
              <a:buClr>
                <a:schemeClr val="accent1"/>
              </a:buClr>
              <a:buFont typeface="Webdings" panose="05030102010509060703" pitchFamily="18" charset="2"/>
              <a:buChar char="4"/>
            </a:pPr>
            <a:endParaRPr lang="en-US" sz="2200" dirty="0"/>
          </a:p>
          <a:p>
            <a:pPr marL="342900" indent="-342900">
              <a:spcBef>
                <a:spcPts val="200"/>
              </a:spcBef>
              <a:buClr>
                <a:schemeClr val="accent1"/>
              </a:buClr>
              <a:buFont typeface="Webdings" panose="05030102010509060703" pitchFamily="18" charset="2"/>
              <a:buChar char="4"/>
            </a:pPr>
            <a:r>
              <a:rPr lang="en-US" sz="2200" dirty="0" smtClean="0"/>
              <a:t>Landslides currently underestimated globally. </a:t>
            </a:r>
            <a:endParaRPr lang="en-US" sz="2200" dirty="0" smtClean="0"/>
          </a:p>
        </p:txBody>
      </p:sp>
    </p:spTree>
    <p:extLst>
      <p:ext uri="{BB962C8B-B14F-4D97-AF65-F5344CB8AC3E}">
        <p14:creationId xmlns:p14="http://schemas.microsoft.com/office/powerpoint/2010/main" val="7115346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NASA Satellites / Sensors Used</a:t>
            </a:r>
            <a:endParaRPr lang="en-US" sz="4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451" y="4031244"/>
            <a:ext cx="3977505" cy="199096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9857" y="1148752"/>
            <a:ext cx="3211755" cy="262496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4545" y="4166819"/>
            <a:ext cx="2591788" cy="195104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124" y="1308010"/>
            <a:ext cx="3242934" cy="2764602"/>
          </a:xfrm>
          <a:prstGeom prst="rect">
            <a:avLst/>
          </a:prstGeom>
        </p:spPr>
      </p:pic>
      <p:sp>
        <p:nvSpPr>
          <p:cNvPr id="10" name="Text Placeholder 16"/>
          <p:cNvSpPr txBox="1">
            <a:spLocks/>
          </p:cNvSpPr>
          <p:nvPr/>
        </p:nvSpPr>
        <p:spPr>
          <a:xfrm>
            <a:off x="798124" y="4577026"/>
            <a:ext cx="1341404" cy="55162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GPM</a:t>
            </a:r>
          </a:p>
        </p:txBody>
      </p:sp>
      <p:sp>
        <p:nvSpPr>
          <p:cNvPr id="11" name="Text Placeholder 16"/>
          <p:cNvSpPr txBox="1">
            <a:spLocks/>
          </p:cNvSpPr>
          <p:nvPr/>
        </p:nvSpPr>
        <p:spPr>
          <a:xfrm>
            <a:off x="6770140" y="3150097"/>
            <a:ext cx="2373860" cy="58201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Landsat 8</a:t>
            </a:r>
          </a:p>
        </p:txBody>
      </p:sp>
      <p:sp>
        <p:nvSpPr>
          <p:cNvPr id="13" name="Text Placeholder 16"/>
          <p:cNvSpPr txBox="1">
            <a:spLocks/>
          </p:cNvSpPr>
          <p:nvPr/>
        </p:nvSpPr>
        <p:spPr>
          <a:xfrm>
            <a:off x="5361891" y="4454209"/>
            <a:ext cx="1610225" cy="53870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Terra</a:t>
            </a:r>
          </a:p>
        </p:txBody>
      </p:sp>
      <p:sp>
        <p:nvSpPr>
          <p:cNvPr id="14" name="Text Placeholder 16"/>
          <p:cNvSpPr txBox="1">
            <a:spLocks/>
          </p:cNvSpPr>
          <p:nvPr/>
        </p:nvSpPr>
        <p:spPr>
          <a:xfrm>
            <a:off x="2252135" y="1530025"/>
            <a:ext cx="1535568" cy="55162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TRMM</a:t>
            </a:r>
          </a:p>
        </p:txBody>
      </p:sp>
    </p:spTree>
    <p:extLst>
      <p:ext uri="{BB962C8B-B14F-4D97-AF65-F5344CB8AC3E}">
        <p14:creationId xmlns:p14="http://schemas.microsoft.com/office/powerpoint/2010/main" val="30883392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Methodology: SLIP</a:t>
            </a:r>
            <a:endParaRPr lang="en-US" sz="4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987" y="2176198"/>
            <a:ext cx="3530857" cy="28857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8060" y="2176198"/>
            <a:ext cx="3968863" cy="2987673"/>
          </a:xfrm>
          <a:prstGeom prst="rect">
            <a:avLst/>
          </a:prstGeom>
        </p:spPr>
      </p:pic>
      <p:sp>
        <p:nvSpPr>
          <p:cNvPr id="10" name="Text Placeholder 16"/>
          <p:cNvSpPr txBox="1">
            <a:spLocks/>
          </p:cNvSpPr>
          <p:nvPr/>
        </p:nvSpPr>
        <p:spPr>
          <a:xfrm>
            <a:off x="320040" y="1036448"/>
            <a:ext cx="8503920" cy="55162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b="1" u="sng" dirty="0" smtClean="0"/>
              <a:t>S</a:t>
            </a:r>
            <a:r>
              <a:rPr lang="en-US" dirty="0" smtClean="0"/>
              <a:t>udden </a:t>
            </a:r>
            <a:r>
              <a:rPr lang="en-US" b="1" u="sng" dirty="0" smtClean="0"/>
              <a:t>L</a:t>
            </a:r>
            <a:r>
              <a:rPr lang="en-US" dirty="0" smtClean="0"/>
              <a:t>andslide </a:t>
            </a:r>
            <a:r>
              <a:rPr lang="en-US" b="1" u="sng" dirty="0" smtClean="0"/>
              <a:t>I</a:t>
            </a:r>
            <a:r>
              <a:rPr lang="en-US" dirty="0" smtClean="0"/>
              <a:t>dentification </a:t>
            </a:r>
            <a:r>
              <a:rPr lang="en-US" b="1" u="sng" dirty="0" smtClean="0"/>
              <a:t>P</a:t>
            </a:r>
            <a:r>
              <a:rPr lang="en-US" dirty="0" smtClean="0"/>
              <a:t>roduct</a:t>
            </a:r>
            <a:endParaRPr lang="en-US" dirty="0" smtClean="0"/>
          </a:p>
        </p:txBody>
      </p:sp>
      <p:sp>
        <p:nvSpPr>
          <p:cNvPr id="11" name="Text Placeholder 16"/>
          <p:cNvSpPr txBox="1">
            <a:spLocks/>
          </p:cNvSpPr>
          <p:nvPr/>
        </p:nvSpPr>
        <p:spPr>
          <a:xfrm>
            <a:off x="1049485" y="5275152"/>
            <a:ext cx="2373860" cy="58201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dirty="0" smtClean="0"/>
              <a:t>Landsat 8</a:t>
            </a:r>
          </a:p>
        </p:txBody>
      </p:sp>
      <p:sp>
        <p:nvSpPr>
          <p:cNvPr id="13" name="Text Placeholder 16"/>
          <p:cNvSpPr txBox="1">
            <a:spLocks/>
          </p:cNvSpPr>
          <p:nvPr/>
        </p:nvSpPr>
        <p:spPr>
          <a:xfrm>
            <a:off x="5837378" y="5275152"/>
            <a:ext cx="1610225" cy="53870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dirty="0" smtClean="0"/>
              <a:t>Terra</a:t>
            </a:r>
          </a:p>
        </p:txBody>
      </p:sp>
    </p:spTree>
    <p:extLst>
      <p:ext uri="{BB962C8B-B14F-4D97-AF65-F5344CB8AC3E}">
        <p14:creationId xmlns:p14="http://schemas.microsoft.com/office/powerpoint/2010/main" val="28262363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Methodology: SLIP</a:t>
            </a:r>
            <a:endParaRPr lang="en-US" sz="4000" dirty="0"/>
          </a:p>
        </p:txBody>
      </p:sp>
      <p:grpSp>
        <p:nvGrpSpPr>
          <p:cNvPr id="9" name="Diagram group"/>
          <p:cNvGrpSpPr/>
          <p:nvPr/>
        </p:nvGrpSpPr>
        <p:grpSpPr>
          <a:xfrm>
            <a:off x="0" y="671660"/>
            <a:ext cx="8600674" cy="5958378"/>
            <a:chOff x="894798" y="40416"/>
            <a:chExt cx="9317455" cy="6454950"/>
          </a:xfrm>
          <a:scene3d>
            <a:camera prst="perspectiveLeft" zoom="91000"/>
            <a:lightRig rig="threePt" dir="t">
              <a:rot lat="0" lon="0" rev="20640000"/>
            </a:lightRig>
          </a:scene3d>
        </p:grpSpPr>
        <p:sp>
          <p:nvSpPr>
            <p:cNvPr id="12" name="Bent-Up Arrow 11"/>
            <p:cNvSpPr/>
            <p:nvPr/>
          </p:nvSpPr>
          <p:spPr>
            <a:xfrm rot="5400000">
              <a:off x="1159000" y="1145851"/>
              <a:ext cx="997217" cy="1135296"/>
            </a:xfrm>
            <a:prstGeom prst="bentUpArrow">
              <a:avLst>
                <a:gd name="adj1" fmla="val 32840"/>
                <a:gd name="adj2" fmla="val 25000"/>
                <a:gd name="adj3" fmla="val 35780"/>
              </a:avLst>
            </a:prstGeom>
            <a:sp3d extrusionH="50600" prstMaterial="plastic">
              <a:bevelT w="101600" h="80600" prst="relaxedInset"/>
              <a:bevelB w="80600" h="80600" prst="relaxedInset"/>
            </a:sp3d>
          </p:spPr>
          <p:style>
            <a:lnRef idx="0">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sp>
        <p:grpSp>
          <p:nvGrpSpPr>
            <p:cNvPr id="14" name="Group 13"/>
            <p:cNvGrpSpPr/>
            <p:nvPr/>
          </p:nvGrpSpPr>
          <p:grpSpPr>
            <a:xfrm>
              <a:off x="894798" y="40416"/>
              <a:ext cx="1678727" cy="1175054"/>
              <a:chOff x="894798" y="40416"/>
              <a:chExt cx="1678727" cy="1175054"/>
            </a:xfrm>
          </p:grpSpPr>
          <p:sp>
            <p:nvSpPr>
              <p:cNvPr id="45" name="Rounded Rectangle 44"/>
              <p:cNvSpPr/>
              <p:nvPr/>
            </p:nvSpPr>
            <p:spPr>
              <a:xfrm>
                <a:off x="894798" y="40416"/>
                <a:ext cx="1678727" cy="1175054"/>
              </a:xfrm>
              <a:prstGeom prst="roundRect">
                <a:avLst>
                  <a:gd name="adj" fmla="val 16670"/>
                </a:avLst>
              </a:prstGeom>
              <a:sp3d extrusionH="50600" prstMaterial="metal">
                <a:bevelT w="101600" h="80600" prst="relaxedInset"/>
                <a:bevelB w="80600" h="80600" prst="relaxedInset"/>
              </a:sp3d>
            </p:spPr>
            <p:style>
              <a:lnRef idx="0">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46" name="Rounded Rectangle 5"/>
              <p:cNvSpPr/>
              <p:nvPr/>
            </p:nvSpPr>
            <p:spPr>
              <a:xfrm>
                <a:off x="952170" y="97788"/>
                <a:ext cx="1563983" cy="106031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Data Collection</a:t>
                </a:r>
                <a:endParaRPr lang="en-US" sz="2100" kern="1200" dirty="0"/>
              </a:p>
            </p:txBody>
          </p:sp>
        </p:grpSp>
        <p:grpSp>
          <p:nvGrpSpPr>
            <p:cNvPr id="15" name="Group 14"/>
            <p:cNvGrpSpPr/>
            <p:nvPr/>
          </p:nvGrpSpPr>
          <p:grpSpPr>
            <a:xfrm>
              <a:off x="2690717" y="152484"/>
              <a:ext cx="1656787" cy="949730"/>
              <a:chOff x="2690717" y="152484"/>
              <a:chExt cx="1656787" cy="949730"/>
            </a:xfrm>
          </p:grpSpPr>
          <p:sp>
            <p:nvSpPr>
              <p:cNvPr id="43" name="Rectangle 42"/>
              <p:cNvSpPr/>
              <p:nvPr/>
            </p:nvSpPr>
            <p:spPr>
              <a:xfrm>
                <a:off x="2690717" y="152484"/>
                <a:ext cx="1656787" cy="9497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4" name="Rectangle 43"/>
              <p:cNvSpPr/>
              <p:nvPr/>
            </p:nvSpPr>
            <p:spPr>
              <a:xfrm>
                <a:off x="2690717" y="152484"/>
                <a:ext cx="1656787" cy="9497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114300" lvl="1" indent="-114300" algn="ctr" defTabSz="577850">
                  <a:lnSpc>
                    <a:spcPct val="90000"/>
                  </a:lnSpc>
                  <a:spcBef>
                    <a:spcPct val="0"/>
                  </a:spcBef>
                  <a:spcAft>
                    <a:spcPct val="15000"/>
                  </a:spcAft>
                  <a:buChar char="••"/>
                </a:pPr>
                <a:r>
                  <a:rPr lang="en-US" sz="1300" kern="1200" dirty="0" smtClean="0">
                    <a:solidFill>
                      <a:schemeClr val="tx1">
                        <a:lumMod val="50000"/>
                      </a:schemeClr>
                    </a:solidFill>
                  </a:rPr>
                  <a:t>Collect Landsat scenes and extract R, IR,SWIR and QA bands </a:t>
                </a:r>
                <a:endParaRPr lang="en-US" sz="1300" kern="1200" dirty="0">
                  <a:solidFill>
                    <a:schemeClr val="tx1">
                      <a:lumMod val="50000"/>
                    </a:schemeClr>
                  </a:solidFill>
                </a:endParaRPr>
              </a:p>
            </p:txBody>
          </p:sp>
        </p:grpSp>
        <p:sp>
          <p:nvSpPr>
            <p:cNvPr id="16" name="Bent-Up Arrow 15"/>
            <p:cNvSpPr/>
            <p:nvPr/>
          </p:nvSpPr>
          <p:spPr>
            <a:xfrm rot="5400000">
              <a:off x="2655445" y="2465825"/>
              <a:ext cx="997217" cy="1135296"/>
            </a:xfrm>
            <a:prstGeom prst="bentUpArrow">
              <a:avLst>
                <a:gd name="adj1" fmla="val 32840"/>
                <a:gd name="adj2" fmla="val 25000"/>
                <a:gd name="adj3" fmla="val 35780"/>
              </a:avLst>
            </a:prstGeom>
            <a:sp3d extrusionH="50600" prstMaterial="plastic">
              <a:bevelT w="101600" h="80600" prst="relaxedInset"/>
              <a:bevelB w="80600" h="80600" prst="relaxedInset"/>
            </a:sp3d>
          </p:spPr>
          <p:style>
            <a:lnRef idx="0">
              <a:schemeClr val="lt1">
                <a:hueOff val="0"/>
                <a:satOff val="0"/>
                <a:lumOff val="0"/>
                <a:alphaOff val="0"/>
              </a:schemeClr>
            </a:lnRef>
            <a:fillRef idx="1">
              <a:schemeClr val="accent1">
                <a:tint val="50000"/>
                <a:hueOff val="430556"/>
                <a:satOff val="-408"/>
                <a:lumOff val="4688"/>
                <a:alphaOff val="0"/>
              </a:schemeClr>
            </a:fillRef>
            <a:effectRef idx="1">
              <a:schemeClr val="accent1">
                <a:tint val="50000"/>
                <a:hueOff val="430556"/>
                <a:satOff val="-408"/>
                <a:lumOff val="4688"/>
                <a:alphaOff val="0"/>
              </a:schemeClr>
            </a:effectRef>
            <a:fontRef idx="minor">
              <a:schemeClr val="lt1">
                <a:hueOff val="0"/>
                <a:satOff val="0"/>
                <a:lumOff val="0"/>
                <a:alphaOff val="0"/>
              </a:schemeClr>
            </a:fontRef>
          </p:style>
        </p:sp>
        <p:grpSp>
          <p:nvGrpSpPr>
            <p:cNvPr id="17" name="Group 16"/>
            <p:cNvGrpSpPr/>
            <p:nvPr/>
          </p:nvGrpSpPr>
          <p:grpSpPr>
            <a:xfrm>
              <a:off x="2391243" y="1360390"/>
              <a:ext cx="1678727" cy="1175054"/>
              <a:chOff x="2391243" y="1360390"/>
              <a:chExt cx="1678727" cy="1175054"/>
            </a:xfrm>
          </p:grpSpPr>
          <p:sp>
            <p:nvSpPr>
              <p:cNvPr id="41" name="Rounded Rectangle 40"/>
              <p:cNvSpPr/>
              <p:nvPr/>
            </p:nvSpPr>
            <p:spPr>
              <a:xfrm>
                <a:off x="2391243" y="1360390"/>
                <a:ext cx="1678727" cy="1175054"/>
              </a:xfrm>
              <a:prstGeom prst="roundRect">
                <a:avLst>
                  <a:gd name="adj" fmla="val 16670"/>
                </a:avLst>
              </a:prstGeom>
              <a:sp3d extrusionH="50600" prstMaterial="metal">
                <a:bevelT w="101600" h="80600" prst="relaxedInset"/>
                <a:bevelB w="80600" h="80600" prst="relaxedInset"/>
              </a:sp3d>
            </p:spPr>
            <p:style>
              <a:lnRef idx="0">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dk1"/>
              </a:fontRef>
            </p:style>
          </p:sp>
          <p:sp>
            <p:nvSpPr>
              <p:cNvPr id="42" name="Rounded Rectangle 10"/>
              <p:cNvSpPr/>
              <p:nvPr/>
            </p:nvSpPr>
            <p:spPr>
              <a:xfrm>
                <a:off x="2448615" y="1417762"/>
                <a:ext cx="1563983" cy="106031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Cloud Mask</a:t>
                </a:r>
                <a:endParaRPr lang="en-US" sz="2100" kern="1200" dirty="0"/>
              </a:p>
            </p:txBody>
          </p:sp>
        </p:grpSp>
        <p:grpSp>
          <p:nvGrpSpPr>
            <p:cNvPr id="18" name="Group 17"/>
            <p:cNvGrpSpPr/>
            <p:nvPr/>
          </p:nvGrpSpPr>
          <p:grpSpPr>
            <a:xfrm>
              <a:off x="4066130" y="1472458"/>
              <a:ext cx="1656787" cy="949730"/>
              <a:chOff x="4066130" y="1472458"/>
              <a:chExt cx="1656787" cy="949730"/>
            </a:xfrm>
          </p:grpSpPr>
          <p:sp>
            <p:nvSpPr>
              <p:cNvPr id="39" name="Rectangle 38"/>
              <p:cNvSpPr/>
              <p:nvPr/>
            </p:nvSpPr>
            <p:spPr>
              <a:xfrm>
                <a:off x="4066130" y="1472458"/>
                <a:ext cx="1656787" cy="9497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0" name="Rectangle 39"/>
              <p:cNvSpPr/>
              <p:nvPr/>
            </p:nvSpPr>
            <p:spPr>
              <a:xfrm>
                <a:off x="4066130" y="1472458"/>
                <a:ext cx="1656787" cy="9497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114300" lvl="1" indent="-114300" algn="ctr" defTabSz="577850">
                  <a:lnSpc>
                    <a:spcPct val="90000"/>
                  </a:lnSpc>
                  <a:spcBef>
                    <a:spcPct val="0"/>
                  </a:spcBef>
                  <a:spcAft>
                    <a:spcPct val="15000"/>
                  </a:spcAft>
                  <a:buChar char="••"/>
                </a:pPr>
                <a:r>
                  <a:rPr lang="en-US" sz="1300" kern="1200" dirty="0" smtClean="0">
                    <a:solidFill>
                      <a:schemeClr val="tx1">
                        <a:lumMod val="50000"/>
                      </a:schemeClr>
                    </a:solidFill>
                  </a:rPr>
                  <a:t>Use the QA Band to Remove Clouds from the R, IR, and SWIR images</a:t>
                </a:r>
                <a:endParaRPr lang="en-US" sz="1300" kern="1200" dirty="0">
                  <a:solidFill>
                    <a:schemeClr val="tx1">
                      <a:lumMod val="50000"/>
                    </a:schemeClr>
                  </a:solidFill>
                </a:endParaRPr>
              </a:p>
            </p:txBody>
          </p:sp>
        </p:grpSp>
        <p:sp>
          <p:nvSpPr>
            <p:cNvPr id="19" name="Bent-Up Arrow 18"/>
            <p:cNvSpPr/>
            <p:nvPr/>
          </p:nvSpPr>
          <p:spPr>
            <a:xfrm rot="5400000">
              <a:off x="4151890" y="3785799"/>
              <a:ext cx="997217" cy="1135296"/>
            </a:xfrm>
            <a:prstGeom prst="bentUpArrow">
              <a:avLst>
                <a:gd name="adj1" fmla="val 32840"/>
                <a:gd name="adj2" fmla="val 25000"/>
                <a:gd name="adj3" fmla="val 35780"/>
              </a:avLst>
            </a:prstGeom>
            <a:sp3d extrusionH="50600" prstMaterial="plastic">
              <a:bevelT w="101600" h="80600" prst="relaxedInset"/>
              <a:bevelB w="80600" h="80600" prst="relaxedInset"/>
            </a:sp3d>
          </p:spPr>
          <p:style>
            <a:lnRef idx="0">
              <a:schemeClr val="lt1">
                <a:hueOff val="0"/>
                <a:satOff val="0"/>
                <a:lumOff val="0"/>
                <a:alphaOff val="0"/>
              </a:schemeClr>
            </a:lnRef>
            <a:fillRef idx="1">
              <a:schemeClr val="accent1">
                <a:tint val="50000"/>
                <a:hueOff val="861111"/>
                <a:satOff val="-816"/>
                <a:lumOff val="9377"/>
                <a:alphaOff val="0"/>
              </a:schemeClr>
            </a:fillRef>
            <a:effectRef idx="1">
              <a:schemeClr val="accent1">
                <a:tint val="50000"/>
                <a:hueOff val="861111"/>
                <a:satOff val="-816"/>
                <a:lumOff val="9377"/>
                <a:alphaOff val="0"/>
              </a:schemeClr>
            </a:effectRef>
            <a:fontRef idx="minor">
              <a:schemeClr val="lt1">
                <a:hueOff val="0"/>
                <a:satOff val="0"/>
                <a:lumOff val="0"/>
                <a:alphaOff val="0"/>
              </a:schemeClr>
            </a:fontRef>
          </p:style>
        </p:sp>
        <p:grpSp>
          <p:nvGrpSpPr>
            <p:cNvPr id="20" name="Group 19"/>
            <p:cNvGrpSpPr/>
            <p:nvPr/>
          </p:nvGrpSpPr>
          <p:grpSpPr>
            <a:xfrm>
              <a:off x="3887688" y="2680364"/>
              <a:ext cx="1678727" cy="1175054"/>
              <a:chOff x="3887688" y="2680364"/>
              <a:chExt cx="1678727" cy="1175054"/>
            </a:xfrm>
          </p:grpSpPr>
          <p:sp>
            <p:nvSpPr>
              <p:cNvPr id="37" name="Rounded Rectangle 36"/>
              <p:cNvSpPr/>
              <p:nvPr/>
            </p:nvSpPr>
            <p:spPr>
              <a:xfrm>
                <a:off x="3887688" y="2680364"/>
                <a:ext cx="1678727" cy="1175054"/>
              </a:xfrm>
              <a:prstGeom prst="roundRect">
                <a:avLst>
                  <a:gd name="adj" fmla="val 16670"/>
                </a:avLst>
              </a:prstGeom>
              <a:solidFill>
                <a:srgbClr val="FF0000"/>
              </a:solidFill>
              <a:sp3d extrusionH="50600" prstMaterial="metal">
                <a:bevelT w="101600" h="80600" prst="relaxedInset"/>
                <a:bevelB w="80600" h="80600" prst="relaxedInset"/>
              </a:sp3d>
            </p:spPr>
            <p:style>
              <a:lnRef idx="0">
                <a:schemeClr val="lt1">
                  <a:hueOff val="0"/>
                  <a:satOff val="0"/>
                  <a:lumOff val="0"/>
                  <a:alphaOff val="0"/>
                </a:schemeClr>
              </a:lnRef>
              <a:fillRef idx="1">
                <a:scrgbClr r="0" g="0" b="0"/>
              </a:fillRef>
              <a:effectRef idx="1">
                <a:schemeClr val="accent4">
                  <a:hueOff val="0"/>
                  <a:satOff val="0"/>
                  <a:lumOff val="0"/>
                  <a:alphaOff val="0"/>
                </a:schemeClr>
              </a:effectRef>
              <a:fontRef idx="minor">
                <a:schemeClr val="dk1"/>
              </a:fontRef>
            </p:style>
          </p:sp>
          <p:sp>
            <p:nvSpPr>
              <p:cNvPr id="38" name="Rounded Rectangle 15"/>
              <p:cNvSpPr/>
              <p:nvPr/>
            </p:nvSpPr>
            <p:spPr>
              <a:xfrm>
                <a:off x="3945060" y="2737736"/>
                <a:ext cx="1563983" cy="106031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bg1"/>
                    </a:solidFill>
                  </a:rPr>
                  <a:t>Red Increase</a:t>
                </a:r>
                <a:endParaRPr lang="en-US" sz="2100" kern="1200" dirty="0">
                  <a:solidFill>
                    <a:schemeClr val="bg1"/>
                  </a:solidFill>
                </a:endParaRPr>
              </a:p>
            </p:txBody>
          </p:sp>
        </p:grpSp>
        <p:grpSp>
          <p:nvGrpSpPr>
            <p:cNvPr id="21" name="Group 20"/>
            <p:cNvGrpSpPr/>
            <p:nvPr/>
          </p:nvGrpSpPr>
          <p:grpSpPr>
            <a:xfrm>
              <a:off x="5562575" y="2792432"/>
              <a:ext cx="1656787" cy="949730"/>
              <a:chOff x="5562575" y="2792432"/>
              <a:chExt cx="1656787" cy="949730"/>
            </a:xfrm>
          </p:grpSpPr>
          <p:sp>
            <p:nvSpPr>
              <p:cNvPr id="35" name="Rectangle 34"/>
              <p:cNvSpPr/>
              <p:nvPr/>
            </p:nvSpPr>
            <p:spPr>
              <a:xfrm>
                <a:off x="5562575" y="2792432"/>
                <a:ext cx="1656787" cy="9497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6" name="Rectangle 35"/>
              <p:cNvSpPr/>
              <p:nvPr/>
            </p:nvSpPr>
            <p:spPr>
              <a:xfrm>
                <a:off x="5562575" y="2792432"/>
                <a:ext cx="1656787" cy="9497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114300" lvl="1" indent="-114300" algn="ctr" defTabSz="577850">
                  <a:lnSpc>
                    <a:spcPct val="90000"/>
                  </a:lnSpc>
                  <a:spcBef>
                    <a:spcPct val="0"/>
                  </a:spcBef>
                  <a:spcAft>
                    <a:spcPct val="15000"/>
                  </a:spcAft>
                  <a:buChar char="••"/>
                </a:pPr>
                <a:r>
                  <a:rPr lang="en-US" sz="1300" kern="1200" dirty="0" smtClean="0">
                    <a:solidFill>
                      <a:schemeClr val="tx1">
                        <a:lumMod val="50000"/>
                      </a:schemeClr>
                    </a:solidFill>
                  </a:rPr>
                  <a:t>Calculate percent change between two  Red images</a:t>
                </a:r>
                <a:endParaRPr lang="en-US" sz="1300" kern="1200" dirty="0">
                  <a:solidFill>
                    <a:schemeClr val="tx1">
                      <a:lumMod val="50000"/>
                    </a:schemeClr>
                  </a:solidFill>
                </a:endParaRPr>
              </a:p>
            </p:txBody>
          </p:sp>
        </p:grpSp>
        <p:sp>
          <p:nvSpPr>
            <p:cNvPr id="22" name="Bent-Up Arrow 21"/>
            <p:cNvSpPr/>
            <p:nvPr/>
          </p:nvSpPr>
          <p:spPr>
            <a:xfrm rot="5400000">
              <a:off x="5648335" y="5105773"/>
              <a:ext cx="997217" cy="1135296"/>
            </a:xfrm>
            <a:prstGeom prst="bentUpArrow">
              <a:avLst>
                <a:gd name="adj1" fmla="val 32840"/>
                <a:gd name="adj2" fmla="val 25000"/>
                <a:gd name="adj3" fmla="val 35780"/>
              </a:avLst>
            </a:prstGeom>
            <a:sp3d extrusionH="50600" prstMaterial="plastic">
              <a:bevelT w="101600" h="80600" prst="relaxedInset"/>
              <a:bevelB w="80600" h="80600" prst="relaxedInset"/>
            </a:sp3d>
          </p:spPr>
          <p:style>
            <a:lnRef idx="0">
              <a:schemeClr val="lt1">
                <a:hueOff val="0"/>
                <a:satOff val="0"/>
                <a:lumOff val="0"/>
                <a:alphaOff val="0"/>
              </a:schemeClr>
            </a:lnRef>
            <a:fillRef idx="1">
              <a:schemeClr val="accent1">
                <a:tint val="50000"/>
                <a:hueOff val="1291667"/>
                <a:satOff val="-1224"/>
                <a:lumOff val="14065"/>
                <a:alphaOff val="0"/>
              </a:schemeClr>
            </a:fillRef>
            <a:effectRef idx="1">
              <a:schemeClr val="accent1">
                <a:tint val="50000"/>
                <a:hueOff val="1291667"/>
                <a:satOff val="-1224"/>
                <a:lumOff val="14065"/>
                <a:alphaOff val="0"/>
              </a:schemeClr>
            </a:effectRef>
            <a:fontRef idx="minor">
              <a:schemeClr val="lt1">
                <a:hueOff val="0"/>
                <a:satOff val="0"/>
                <a:lumOff val="0"/>
                <a:alphaOff val="0"/>
              </a:schemeClr>
            </a:fontRef>
          </p:style>
        </p:sp>
        <p:grpSp>
          <p:nvGrpSpPr>
            <p:cNvPr id="23" name="Group 22"/>
            <p:cNvGrpSpPr/>
            <p:nvPr/>
          </p:nvGrpSpPr>
          <p:grpSpPr>
            <a:xfrm>
              <a:off x="5384133" y="4000338"/>
              <a:ext cx="1678727" cy="1175054"/>
              <a:chOff x="5384133" y="4000338"/>
              <a:chExt cx="1678727" cy="1175054"/>
            </a:xfrm>
          </p:grpSpPr>
          <p:sp>
            <p:nvSpPr>
              <p:cNvPr id="33" name="Rounded Rectangle 32"/>
              <p:cNvSpPr/>
              <p:nvPr/>
            </p:nvSpPr>
            <p:spPr>
              <a:xfrm>
                <a:off x="5384133" y="4000338"/>
                <a:ext cx="1678727" cy="1175054"/>
              </a:xfrm>
              <a:prstGeom prst="roundRect">
                <a:avLst>
                  <a:gd name="adj" fmla="val 16670"/>
                </a:avLst>
              </a:prstGeom>
              <a:sp3d extrusionH="50600" prstMaterial="metal">
                <a:bevelT w="101600" h="80600" prst="relaxedInset"/>
                <a:bevelB w="80600" h="80600" prst="relaxedInset"/>
              </a:sp3d>
            </p:spPr>
            <p:style>
              <a:lnRef idx="0">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dk1"/>
              </a:fontRef>
            </p:style>
          </p:sp>
          <p:sp>
            <p:nvSpPr>
              <p:cNvPr id="34" name="Rounded Rectangle 20"/>
              <p:cNvSpPr/>
              <p:nvPr/>
            </p:nvSpPr>
            <p:spPr>
              <a:xfrm>
                <a:off x="5441505" y="4057710"/>
                <a:ext cx="1563983" cy="106031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accent1">
                        <a:lumMod val="75000"/>
                      </a:schemeClr>
                    </a:solidFill>
                  </a:rPr>
                  <a:t>Moisture Index</a:t>
                </a:r>
                <a:endParaRPr lang="en-US" sz="2100" kern="1200" dirty="0">
                  <a:solidFill>
                    <a:schemeClr val="accent1">
                      <a:lumMod val="75000"/>
                    </a:schemeClr>
                  </a:solidFill>
                </a:endParaRPr>
              </a:p>
            </p:txBody>
          </p:sp>
        </p:grpSp>
        <p:grpSp>
          <p:nvGrpSpPr>
            <p:cNvPr id="24" name="Group 23"/>
            <p:cNvGrpSpPr/>
            <p:nvPr/>
          </p:nvGrpSpPr>
          <p:grpSpPr>
            <a:xfrm>
              <a:off x="7059021" y="4112406"/>
              <a:ext cx="1656787" cy="949730"/>
              <a:chOff x="7059021" y="4112406"/>
              <a:chExt cx="1656787" cy="949730"/>
            </a:xfrm>
          </p:grpSpPr>
          <p:sp>
            <p:nvSpPr>
              <p:cNvPr id="31" name="Rectangle 30"/>
              <p:cNvSpPr/>
              <p:nvPr/>
            </p:nvSpPr>
            <p:spPr>
              <a:xfrm>
                <a:off x="7059021" y="4112406"/>
                <a:ext cx="1656787" cy="9497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Rectangle 31"/>
              <p:cNvSpPr/>
              <p:nvPr/>
            </p:nvSpPr>
            <p:spPr>
              <a:xfrm>
                <a:off x="7059021" y="4112406"/>
                <a:ext cx="1656787" cy="9497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114300" lvl="1" indent="-114300" algn="ctr" defTabSz="577850">
                  <a:lnSpc>
                    <a:spcPct val="90000"/>
                  </a:lnSpc>
                  <a:spcBef>
                    <a:spcPct val="0"/>
                  </a:spcBef>
                  <a:spcAft>
                    <a:spcPct val="15000"/>
                  </a:spcAft>
                  <a:buChar char="••"/>
                </a:pPr>
                <a:r>
                  <a:rPr lang="en-US" sz="1300" kern="1200" dirty="0" smtClean="0">
                    <a:solidFill>
                      <a:schemeClr val="tx1">
                        <a:lumMod val="50000"/>
                      </a:schemeClr>
                    </a:solidFill>
                  </a:rPr>
                  <a:t>Calculate </a:t>
                </a:r>
                <a:r>
                  <a:rPr lang="en-US" sz="1300" kern="1200" dirty="0" smtClean="0">
                    <a:solidFill>
                      <a:schemeClr val="tx1">
                        <a:lumMod val="50000"/>
                      </a:schemeClr>
                    </a:solidFill>
                  </a:rPr>
                  <a:t>moist areas </a:t>
                </a:r>
                <a:r>
                  <a:rPr lang="en-US" sz="1300" dirty="0" smtClean="0">
                    <a:solidFill>
                      <a:schemeClr val="tx1">
                        <a:lumMod val="50000"/>
                      </a:schemeClr>
                    </a:solidFill>
                  </a:rPr>
                  <a:t>using </a:t>
                </a:r>
                <a:r>
                  <a:rPr lang="en-US" sz="1300" kern="1200" dirty="0" smtClean="0">
                    <a:solidFill>
                      <a:schemeClr val="tx1">
                        <a:lumMod val="50000"/>
                      </a:schemeClr>
                    </a:solidFill>
                  </a:rPr>
                  <a:t>the </a:t>
                </a:r>
                <a:r>
                  <a:rPr lang="en-US" sz="1300" kern="1200" dirty="0" smtClean="0">
                    <a:solidFill>
                      <a:schemeClr val="tx1">
                        <a:lumMod val="50000"/>
                      </a:schemeClr>
                    </a:solidFill>
                  </a:rPr>
                  <a:t>IR and SWIR bands, comparing two images</a:t>
                </a:r>
                <a:endParaRPr lang="en-US" sz="1300" kern="1200" dirty="0">
                  <a:solidFill>
                    <a:schemeClr val="tx1">
                      <a:lumMod val="50000"/>
                    </a:schemeClr>
                  </a:solidFill>
                </a:endParaRPr>
              </a:p>
            </p:txBody>
          </p:sp>
        </p:grpSp>
        <p:grpSp>
          <p:nvGrpSpPr>
            <p:cNvPr id="25" name="Group 24"/>
            <p:cNvGrpSpPr/>
            <p:nvPr/>
          </p:nvGrpSpPr>
          <p:grpSpPr>
            <a:xfrm>
              <a:off x="6880578" y="5320312"/>
              <a:ext cx="1678727" cy="1175054"/>
              <a:chOff x="6880578" y="5320312"/>
              <a:chExt cx="1678727" cy="1175054"/>
            </a:xfrm>
          </p:grpSpPr>
          <p:sp>
            <p:nvSpPr>
              <p:cNvPr id="29" name="Rounded Rectangle 28"/>
              <p:cNvSpPr/>
              <p:nvPr/>
            </p:nvSpPr>
            <p:spPr>
              <a:xfrm>
                <a:off x="6880578" y="5320312"/>
                <a:ext cx="1678727" cy="1175054"/>
              </a:xfrm>
              <a:prstGeom prst="roundRect">
                <a:avLst>
                  <a:gd name="adj" fmla="val 16670"/>
                </a:avLst>
              </a:prstGeom>
              <a:sp3d extrusionH="50600" prstMaterial="metal">
                <a:bevelT w="101600" h="80600" prst="relaxedInset"/>
                <a:bevelB w="80600" h="80600" prst="relaxedInset"/>
              </a:sp3d>
            </p:spPr>
            <p:style>
              <a:lnRef idx="0">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dk1"/>
              </a:fontRef>
            </p:style>
          </p:sp>
          <p:sp>
            <p:nvSpPr>
              <p:cNvPr id="30" name="Rounded Rectangle 24"/>
              <p:cNvSpPr/>
              <p:nvPr/>
            </p:nvSpPr>
            <p:spPr>
              <a:xfrm>
                <a:off x="6937950" y="5377684"/>
                <a:ext cx="1563983" cy="106031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bg1"/>
                    </a:solidFill>
                  </a:rPr>
                  <a:t>Remove Flat Terrain</a:t>
                </a:r>
                <a:endParaRPr lang="en-US" sz="2100" kern="1200" dirty="0">
                  <a:solidFill>
                    <a:schemeClr val="bg1"/>
                  </a:solidFill>
                </a:endParaRPr>
              </a:p>
            </p:txBody>
          </p:sp>
        </p:grpSp>
        <p:grpSp>
          <p:nvGrpSpPr>
            <p:cNvPr id="26" name="Group 25"/>
            <p:cNvGrpSpPr/>
            <p:nvPr/>
          </p:nvGrpSpPr>
          <p:grpSpPr>
            <a:xfrm>
              <a:off x="8555466" y="5432380"/>
              <a:ext cx="1656787" cy="949730"/>
              <a:chOff x="8555466" y="5432380"/>
              <a:chExt cx="1656787" cy="949730"/>
            </a:xfrm>
          </p:grpSpPr>
          <p:sp>
            <p:nvSpPr>
              <p:cNvPr id="27" name="Rectangle 26"/>
              <p:cNvSpPr/>
              <p:nvPr/>
            </p:nvSpPr>
            <p:spPr>
              <a:xfrm>
                <a:off x="8555466" y="5432380"/>
                <a:ext cx="1656787" cy="9497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Rectangle 27"/>
              <p:cNvSpPr/>
              <p:nvPr/>
            </p:nvSpPr>
            <p:spPr>
              <a:xfrm>
                <a:off x="8555466" y="5432380"/>
                <a:ext cx="1656787" cy="9497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114300" lvl="1" indent="-114300" algn="ctr" defTabSz="577850">
                  <a:lnSpc>
                    <a:spcPct val="90000"/>
                  </a:lnSpc>
                  <a:spcBef>
                    <a:spcPct val="0"/>
                  </a:spcBef>
                  <a:spcAft>
                    <a:spcPct val="15000"/>
                  </a:spcAft>
                  <a:buChar char="••"/>
                </a:pPr>
                <a:r>
                  <a:rPr lang="en-US" sz="1300" kern="1200" dirty="0" smtClean="0">
                    <a:solidFill>
                      <a:schemeClr val="tx1">
                        <a:lumMod val="50000"/>
                      </a:schemeClr>
                    </a:solidFill>
                  </a:rPr>
                  <a:t>Remove pixels with slopes lower than 15%</a:t>
                </a:r>
                <a:endParaRPr lang="en-US" sz="1300" kern="1200" dirty="0">
                  <a:solidFill>
                    <a:schemeClr val="tx1">
                      <a:lumMod val="50000"/>
                    </a:schemeClr>
                  </a:solidFill>
                </a:endParaRPr>
              </a:p>
            </p:txBody>
          </p:sp>
        </p:grpSp>
      </p:grpSp>
      <p:pic>
        <p:nvPicPr>
          <p:cNvPr id="2" name="Picture 1"/>
          <p:cNvPicPr>
            <a:picLocks noChangeAspect="1"/>
          </p:cNvPicPr>
          <p:nvPr/>
        </p:nvPicPr>
        <p:blipFill>
          <a:blip r:embed="rId3"/>
          <a:stretch>
            <a:fillRect/>
          </a:stretch>
        </p:blipFill>
        <p:spPr>
          <a:xfrm>
            <a:off x="337720" y="4107638"/>
            <a:ext cx="2500954" cy="2293066"/>
          </a:xfrm>
          <a:prstGeom prst="rect">
            <a:avLst/>
          </a:prstGeom>
        </p:spPr>
      </p:pic>
      <p:pic>
        <p:nvPicPr>
          <p:cNvPr id="4" name="Picture 3"/>
          <p:cNvPicPr>
            <a:picLocks noChangeAspect="1"/>
          </p:cNvPicPr>
          <p:nvPr/>
        </p:nvPicPr>
        <p:blipFill>
          <a:blip r:embed="rId4"/>
          <a:stretch>
            <a:fillRect/>
          </a:stretch>
        </p:blipFill>
        <p:spPr>
          <a:xfrm>
            <a:off x="5714563" y="1073816"/>
            <a:ext cx="2713557" cy="2284436"/>
          </a:xfrm>
          <a:prstGeom prst="rect">
            <a:avLst/>
          </a:prstGeom>
        </p:spPr>
      </p:pic>
      <p:sp>
        <p:nvSpPr>
          <p:cNvPr id="47" name="Text Placeholder 16"/>
          <p:cNvSpPr txBox="1">
            <a:spLocks/>
          </p:cNvSpPr>
          <p:nvPr/>
        </p:nvSpPr>
        <p:spPr>
          <a:xfrm>
            <a:off x="555017" y="6400704"/>
            <a:ext cx="2066360" cy="55162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dirty="0" smtClean="0"/>
              <a:t>Pre SLIP Image</a:t>
            </a:r>
            <a:endParaRPr lang="en-US" sz="2000" dirty="0" smtClean="0"/>
          </a:p>
        </p:txBody>
      </p:sp>
      <p:sp>
        <p:nvSpPr>
          <p:cNvPr id="48" name="Text Placeholder 16"/>
          <p:cNvSpPr txBox="1">
            <a:spLocks/>
          </p:cNvSpPr>
          <p:nvPr/>
        </p:nvSpPr>
        <p:spPr>
          <a:xfrm>
            <a:off x="6038161" y="3358252"/>
            <a:ext cx="2148408" cy="55162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dirty="0" smtClean="0"/>
              <a:t>Post SLIP Image</a:t>
            </a:r>
            <a:endParaRPr lang="en-US" sz="2000" dirty="0" smtClean="0"/>
          </a:p>
        </p:txBody>
      </p:sp>
    </p:spTree>
    <p:extLst>
      <p:ext uri="{BB962C8B-B14F-4D97-AF65-F5344CB8AC3E}">
        <p14:creationId xmlns:p14="http://schemas.microsoft.com/office/powerpoint/2010/main" val="8726577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Methodology: SLIP</a:t>
            </a:r>
            <a:endParaRPr lang="en-US" sz="4000" dirty="0"/>
          </a:p>
        </p:txBody>
      </p:sp>
      <p:sp>
        <p:nvSpPr>
          <p:cNvPr id="49" name="Text Placeholder 16"/>
          <p:cNvSpPr txBox="1">
            <a:spLocks/>
          </p:cNvSpPr>
          <p:nvPr/>
        </p:nvSpPr>
        <p:spPr>
          <a:xfrm>
            <a:off x="2659538" y="3112356"/>
            <a:ext cx="3824924" cy="55162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dirty="0" smtClean="0"/>
              <a:t>Placeholder for SLIP method video (too large to attach)</a:t>
            </a:r>
            <a:endParaRPr lang="en-US" dirty="0" smtClean="0"/>
          </a:p>
        </p:txBody>
      </p:sp>
    </p:spTree>
    <p:extLst>
      <p:ext uri="{BB962C8B-B14F-4D97-AF65-F5344CB8AC3E}">
        <p14:creationId xmlns:p14="http://schemas.microsoft.com/office/powerpoint/2010/main" val="23085531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0040" y="-100286"/>
            <a:ext cx="8503920" cy="923544"/>
          </a:xfrm>
        </p:spPr>
        <p:txBody>
          <a:bodyPr/>
          <a:lstStyle/>
          <a:p>
            <a:r>
              <a:rPr lang="en-US" sz="4000" dirty="0" smtClean="0"/>
              <a:t>Methodology: DRIP</a:t>
            </a:r>
            <a:endParaRPr lang="en-US" sz="4000" dirty="0"/>
          </a:p>
        </p:txBody>
      </p:sp>
      <p:sp>
        <p:nvSpPr>
          <p:cNvPr id="10" name="Text Placeholder 16"/>
          <p:cNvSpPr txBox="1">
            <a:spLocks/>
          </p:cNvSpPr>
          <p:nvPr/>
        </p:nvSpPr>
        <p:spPr>
          <a:xfrm>
            <a:off x="320040" y="1036448"/>
            <a:ext cx="8503920" cy="55162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b="1" u="sng" dirty="0" smtClean="0"/>
              <a:t>D</a:t>
            </a:r>
            <a:r>
              <a:rPr lang="en-US" dirty="0" smtClean="0"/>
              <a:t>etecting </a:t>
            </a:r>
            <a:r>
              <a:rPr lang="en-US" b="1" u="sng" dirty="0" smtClean="0"/>
              <a:t>R</a:t>
            </a:r>
            <a:r>
              <a:rPr lang="en-US" dirty="0" smtClean="0"/>
              <a:t>eal-time </a:t>
            </a:r>
            <a:r>
              <a:rPr lang="en-US" b="1" u="sng" dirty="0" smtClean="0"/>
              <a:t>I</a:t>
            </a:r>
            <a:r>
              <a:rPr lang="en-US" dirty="0" smtClean="0"/>
              <a:t>ncreased </a:t>
            </a:r>
            <a:r>
              <a:rPr lang="en-US" b="1" u="sng" dirty="0" smtClean="0"/>
              <a:t>P</a:t>
            </a:r>
            <a:r>
              <a:rPr lang="en-US" dirty="0" smtClean="0"/>
              <a:t>recipitation</a:t>
            </a:r>
            <a:endParaRPr lang="en-US" dirty="0" smtClean="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5377" y="1801263"/>
            <a:ext cx="4862801" cy="243410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991" y="1801263"/>
            <a:ext cx="4165900" cy="3551431"/>
          </a:xfrm>
          <a:prstGeom prst="rect">
            <a:avLst/>
          </a:prstGeom>
        </p:spPr>
      </p:pic>
      <p:sp>
        <p:nvSpPr>
          <p:cNvPr id="14" name="Text Placeholder 16"/>
          <p:cNvSpPr txBox="1">
            <a:spLocks/>
          </p:cNvSpPr>
          <p:nvPr/>
        </p:nvSpPr>
        <p:spPr>
          <a:xfrm>
            <a:off x="6636511" y="5290348"/>
            <a:ext cx="1341404" cy="55162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GPM</a:t>
            </a:r>
          </a:p>
        </p:txBody>
      </p:sp>
      <p:sp>
        <p:nvSpPr>
          <p:cNvPr id="15" name="Text Placeholder 16"/>
          <p:cNvSpPr txBox="1">
            <a:spLocks/>
          </p:cNvSpPr>
          <p:nvPr/>
        </p:nvSpPr>
        <p:spPr>
          <a:xfrm>
            <a:off x="939702" y="5290071"/>
            <a:ext cx="1535568" cy="55162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dirty="0" smtClean="0"/>
              <a:t>TRMM</a:t>
            </a:r>
          </a:p>
        </p:txBody>
      </p:sp>
    </p:spTree>
    <p:extLst>
      <p:ext uri="{BB962C8B-B14F-4D97-AF65-F5344CB8AC3E}">
        <p14:creationId xmlns:p14="http://schemas.microsoft.com/office/powerpoint/2010/main" val="21445798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2889</TotalTime>
  <Words>865</Words>
  <Application>Microsoft Office PowerPoint</Application>
  <PresentationFormat>On-screen Show (4:3)</PresentationFormat>
  <Paragraphs>192</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Century Gothic</vt:lpstr>
      <vt:lpstr>Helvetica Neue</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Ahamed, Aakash (GSFC-6104)[NAROP]</cp:lastModifiedBy>
  <cp:revision>191</cp:revision>
  <dcterms:created xsi:type="dcterms:W3CDTF">2015-05-18T13:26:09Z</dcterms:created>
  <dcterms:modified xsi:type="dcterms:W3CDTF">2015-07-01T21:28:29Z</dcterms:modified>
</cp:coreProperties>
</file>