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71" r:id="rId7"/>
    <p:sldId id="264" r:id="rId8"/>
    <p:sldId id="262" r:id="rId9"/>
    <p:sldId id="270" r:id="rId10"/>
    <p:sldId id="265" r:id="rId11"/>
    <p:sldId id="274" r:id="rId12"/>
    <p:sldId id="275" r:id="rId13"/>
    <p:sldId id="273" r:id="rId14"/>
    <p:sldId id="266"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10" clrIdx="0">
    <p:extLst/>
  </p:cmAuthor>
  <p:cmAuthor id="2" name="Amanda Clayton" initials="A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8" autoAdjust="0"/>
    <p:restoredTop sz="68852" autoAdjust="0"/>
  </p:normalViewPr>
  <p:slideViewPr>
    <p:cSldViewPr snapToGrid="0">
      <p:cViewPr varScale="1">
        <p:scale>
          <a:sx n="76" d="100"/>
          <a:sy n="76" d="100"/>
        </p:scale>
        <p:origin x="18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5BC2C-2ED7-42A9-B1B9-792CBAA193AF}" type="datetimeFigureOut">
              <a:rPr lang="en-US" smtClean="0"/>
              <a:t>8/2/2018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F814C-4F49-4CFA-946F-CC7FFA132100}" type="slidenum">
              <a:rPr lang="en-US" smtClean="0"/>
              <a:t>‹#›</a:t>
            </a:fld>
            <a:endParaRPr lang="en-US"/>
          </a:p>
        </p:txBody>
      </p:sp>
    </p:spTree>
    <p:extLst>
      <p:ext uri="{BB962C8B-B14F-4D97-AF65-F5344CB8AC3E}">
        <p14:creationId xmlns:p14="http://schemas.microsoft.com/office/powerpoint/2010/main" val="32855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t>
            </a:r>
            <a:r>
              <a:rPr lang="en-US" sz="1200" dirty="0" smtClean="0">
                <a:solidFill>
                  <a:srgbClr val="FF0000"/>
                </a:solidFill>
              </a:rPr>
              <a:t>Hi everyone! We are the New Mexico Energy</a:t>
            </a:r>
            <a:r>
              <a:rPr lang="en-US" sz="1200" baseline="0" dirty="0" smtClean="0">
                <a:solidFill>
                  <a:srgbClr val="FF0000"/>
                </a:solidFill>
              </a:rPr>
              <a:t> Team. The goal of our project is to identify optimal site locations for Wind Energy Farms Considering ecological and social impacts while also assessing areas of high wind power potential.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FF0000"/>
                </a:solidFill>
              </a:rPr>
              <a:t>-(everyone introduces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FF0000"/>
                </a:solidFill>
              </a:rPr>
              <a:t>-and we are excited to talk to you about our project today!</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287262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created </a:t>
            </a:r>
            <a:r>
              <a:rPr lang="en-US" baseline="0" dirty="0" smtClean="0"/>
              <a:t>three suitability maps which we then combined to create our fourth, final suitability map.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created an Ecological Impact map, pictured here, taking into consideration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population distribution of the golden eagle and lesser-prairie chicken on private and public land, as well as National Parks, Forests, and Wildlife Refuges.  The yellow on the map represents more suitable areas for wind farm development based on these ecological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 example, the yellow area to the east of Albuquerque would be highly suitable for wind farm development when considering these ecological factors.</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https</a:t>
            </a:r>
            <a:r>
              <a:rPr lang="en-US" dirty="0"/>
              <a:t>://www.flickr.com/photos/sparverius/33733519301/in/photolist-ToV72K-27P2Xk5-78juSy-6gRPqc-VggvvT-6gVZn9-6gRPo8-FCdwUd-8aHefV-HjYGf-FhfY3-bi6MjB-TspLTD-9y5fEq-9zZrw2-H78WpK-9F1J4o-9F1J4d-DPmtYN-s8ydAp-WuSisR-a11G3u-5T5v4B-8639pm-4FosPz-ToV7qF-8aHe9T-rU1mSZ-Tkr6W1-4GbFWB-bzhGw3-eJfi7Z-6fZ1tV-smPPsb-6hmQ16-e9UPRW-rpb5ra-V4STKr-4Avdse-eDL913-4CPNk7-WibBVz-26eBPTe-8aLurs-4CPWRo-WrdLQm-b3XZMe-9EjPK4-9APzny-eUGtAQ</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337704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assessed suitability based on social factors such as population density, air force bases, special use airspaces, and major</a:t>
            </a:r>
            <a:r>
              <a:rPr lang="en-US" baseline="0" dirty="0" smtClean="0"/>
              <a:t> roads. </a:t>
            </a:r>
          </a:p>
          <a:p>
            <a:r>
              <a:rPr lang="en-US" baseline="0" dirty="0" smtClean="0"/>
              <a:t>Using ArcMap tools such as Fuzzy Membership and Fuzzy Overlay, created the map shown here, and yellow represents more suitable areas from a social impact point of view </a:t>
            </a:r>
            <a:endParaRPr lang="en-US" dirty="0" smtClean="0"/>
          </a:p>
          <a:p>
            <a:r>
              <a:rPr lang="en-US" dirty="0" smtClean="0"/>
              <a:t>Areas in between</a:t>
            </a:r>
            <a:r>
              <a:rPr lang="en-US" baseline="0" dirty="0" smtClean="0"/>
              <a:t> roads and cities and away from AF bases and special use airspaces are more suitable</a:t>
            </a:r>
            <a:endParaRPr lang="en-US" dirty="0" smtClean="0"/>
          </a:p>
          <a:p>
            <a:pPr marL="0" indent="0">
              <a:buFontTx/>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flickr.com/photos/47833351@N02/13990678439/in/photolist-njiTgM-dkhEeE-7ycAyp-7ooXyo-7okcTK-dRH4Hk-s1KRTG-apLmug-7QKAQh-qYiUap-aq7VcG-drfpLs-aqgxLu-aqgwCs-drfpFS-aqbsRe-aqxv7y-ckLLTL-oAgjwm-dazVDP-mwBaCR-6JUtmG-aqjo1o-aq7USu-aMPLS2-aqjo2L-aqh5H6-21uzynu-qGTodV-7We1oj-6ZP1jt-aqdS5a-8T1QLR-apPwXC-aqkSDg-aivTjk-e5iCrC-ckQRUS-drY4m8-ehk5VM-n9n4qp-aqbsSM-aqdS48-nU9mG5-o85Prc-o9RQLi-Bgs9NT-aMPFTM-5uXiyr-ckMiWA</a:t>
            </a:r>
          </a:p>
          <a:p>
            <a:pPr marL="0" indent="0">
              <a:buFontTx/>
              <a:buNone/>
            </a:pPr>
            <a:endParaRPr lang="en-US" dirty="0"/>
          </a:p>
        </p:txBody>
      </p:sp>
      <p:sp>
        <p:nvSpPr>
          <p:cNvPr id="4" name="Slide Number Placeholder 3"/>
          <p:cNvSpPr>
            <a:spLocks noGrp="1"/>
          </p:cNvSpPr>
          <p:nvPr>
            <p:ph type="sldNum" sz="quarter" idx="10"/>
          </p:nvPr>
        </p:nvSpPr>
        <p:spPr/>
        <p:txBody>
          <a:bodyPr/>
          <a:lstStyle/>
          <a:p>
            <a:fld id="{746F814C-4F49-4CFA-946F-CC7FFA132100}" type="slidenum">
              <a:rPr lang="en-US" smtClean="0"/>
              <a:t>11</a:t>
            </a:fld>
            <a:endParaRPr lang="en-US"/>
          </a:p>
        </p:txBody>
      </p:sp>
    </p:spTree>
    <p:extLst>
      <p:ext uri="{BB962C8B-B14F-4D97-AF65-F5344CB8AC3E}">
        <p14:creationId xmlns:p14="http://schemas.microsoft.com/office/powerpoint/2010/main" val="50135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Wind </a:t>
            </a:r>
            <a:r>
              <a:rPr lang="en-US" baseline="0" dirty="0" smtClean="0"/>
              <a:t>power potential is a very important factor when considering suitability for wind farm development. This map was created using three factors imperative to assessing the wind power potential for the state</a:t>
            </a:r>
          </a:p>
          <a:p>
            <a:r>
              <a:rPr lang="en-US" baseline="0" dirty="0" smtClean="0"/>
              <a:t>of New Mexico. First we considered land cover land use data from the NLCD, reclassified to our own specifications. We rated different land types as more or less suitable depending on the feasibility of wind farm development.</a:t>
            </a:r>
          </a:p>
          <a:p>
            <a:r>
              <a:rPr lang="en-US" baseline="0" dirty="0" smtClean="0"/>
              <a:t>Areas such as forests or urban centers were rated less suitable, whereas areas such as barren land were considered more suitable for development. Next we used SRTM for elevation considerations. Areas with extremely high or extremely variable elevation over a small period were rated less suitable, likewise flatter land was considered more suitable. Finally, we calculated Wind Power Density at 100m across the state of New Mexico using NASA SSE data with excel and python programming. Using Fuzzy Logic, we ranked these variables and produced this final suitability map. The yellow areas are the most suitable areas considering the three factors.</a:t>
            </a:r>
            <a:endParaRPr lang="en-US" baseline="0" dirty="0"/>
          </a:p>
          <a:p>
            <a:endParaRPr lang="en-US" dirty="0"/>
          </a:p>
        </p:txBody>
      </p:sp>
      <p:sp>
        <p:nvSpPr>
          <p:cNvPr id="4" name="Slide Number Placeholder 3"/>
          <p:cNvSpPr>
            <a:spLocks noGrp="1"/>
          </p:cNvSpPr>
          <p:nvPr>
            <p:ph type="sldNum" sz="quarter" idx="10"/>
          </p:nvPr>
        </p:nvSpPr>
        <p:spPr/>
        <p:txBody>
          <a:bodyPr/>
          <a:lstStyle/>
          <a:p>
            <a:fld id="{746F814C-4F49-4CFA-946F-CC7FFA132100}" type="slidenum">
              <a:rPr lang="en-US" smtClean="0"/>
              <a:t>12</a:t>
            </a:fld>
            <a:endParaRPr lang="en-US"/>
          </a:p>
        </p:txBody>
      </p:sp>
    </p:spTree>
    <p:extLst>
      <p:ext uri="{BB962C8B-B14F-4D97-AF65-F5344CB8AC3E}">
        <p14:creationId xmlns:p14="http://schemas.microsoft.com/office/powerpoint/2010/main" val="84506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dirty="0"/>
              <a:t>the LUCIS model,</a:t>
            </a:r>
            <a:r>
              <a:rPr lang="en-US" baseline="0" dirty="0"/>
              <a:t> the 3 maps previously shown were combined to create an optimal suitability map that displays areas of conflict between several factors. </a:t>
            </a:r>
          </a:p>
          <a:p>
            <a:r>
              <a:rPr lang="en-US" baseline="0" dirty="0"/>
              <a:t>Blue represents areas of low suitability/high conflict and vice versa </a:t>
            </a:r>
          </a:p>
          <a:p>
            <a:r>
              <a:rPr lang="en-US" baseline="0" dirty="0"/>
              <a:t>After showing our results to our project partners, the areas of high conflict match where they expected them to be with a few exceptions such as the </a:t>
            </a:r>
            <a:r>
              <a:rPr lang="en-US" baseline="0" dirty="0" err="1"/>
              <a:t>Boothill</a:t>
            </a:r>
            <a:r>
              <a:rPr lang="en-US" baseline="0" dirty="0"/>
              <a:t> area (bottom left area), which could be a subject for future work</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13</a:t>
            </a:fld>
            <a:endParaRPr lang="en-US"/>
          </a:p>
        </p:txBody>
      </p:sp>
    </p:spTree>
    <p:extLst>
      <p:ext uri="{BB962C8B-B14F-4D97-AF65-F5344CB8AC3E}">
        <p14:creationId xmlns:p14="http://schemas.microsoft.com/office/powerpoint/2010/main" val="89746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smtClean="0"/>
              <a:t>final take-away from this project can be summarized in these four points:</a:t>
            </a:r>
          </a:p>
          <a:p>
            <a:r>
              <a:rPr lang="en-US" baseline="0" dirty="0" smtClean="0"/>
              <a:t> - NASA Earth Observations are extremely useful in identifying and addressing potential land use conflicts when conducting wind farm site suitability. </a:t>
            </a:r>
          </a:p>
          <a:p>
            <a:r>
              <a:rPr lang="en-US" baseline="0" dirty="0" smtClean="0"/>
              <a:t> - Not unexpectedly, site suitability greatly varies across the state of New Mexico, and tools such as Fuzzy Logic and LUCIS can help to easily rate the most suitable sites.</a:t>
            </a:r>
          </a:p>
          <a:p>
            <a:r>
              <a:rPr lang="en-US" baseline="0" dirty="0" smtClean="0"/>
              <a:t> - There are many factors to take into consideration when conducting suitability analysis. Deciding which factors to rank higher or lower was a challenge that our team faced and was decided with much help from our partners and advisors.</a:t>
            </a:r>
          </a:p>
          <a:p>
            <a:r>
              <a:rPr lang="en-US" baseline="0" dirty="0" smtClean="0"/>
              <a:t> - Finally, Having access to maps like these can help to facilitate conversation between people and organizations with different concerns in mind when it comes to wind farm development.</a:t>
            </a:r>
            <a:endParaRPr lang="en-US" dirty="0" smtClean="0"/>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321325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only a ten week DEVELOP term, time itself can pose a limitation.  We have several opportunities for future work that we would propose: </a:t>
            </a:r>
          </a:p>
          <a:p>
            <a:r>
              <a:rPr lang="en-US" baseline="0" dirty="0" smtClean="0"/>
              <a:t>- Assessing the impact of wind farms of other species, such as bats or the sand dune lizard. </a:t>
            </a:r>
          </a:p>
          <a:p>
            <a:r>
              <a:rPr lang="en-US" sz="1200" baseline="0" dirty="0" smtClean="0">
                <a:latin typeface="Century Gothic" panose="020B0502020202020204" pitchFamily="34" charset="0"/>
              </a:rPr>
              <a:t>- </a:t>
            </a:r>
            <a:r>
              <a:rPr lang="en-US" sz="1200" dirty="0" smtClean="0">
                <a:latin typeface="Century Gothic" panose="020B0502020202020204" pitchFamily="34" charset="0"/>
              </a:rPr>
              <a:t>Continued validation of in-situ wind data to calculate wind power density. </a:t>
            </a:r>
          </a:p>
          <a:p>
            <a:pPr marL="0" indent="0">
              <a:spcAft>
                <a:spcPts val="600"/>
              </a:spcAft>
              <a:buClr>
                <a:srgbClr val="E9A149"/>
              </a:buClr>
              <a:buFont typeface="Wingdings 3" panose="05040102010807070707" pitchFamily="18" charset="2"/>
              <a:buNone/>
            </a:pPr>
            <a:r>
              <a:rPr lang="en-US" sz="1200" dirty="0" smtClean="0">
                <a:latin typeface="Century Gothic" panose="020B0502020202020204" pitchFamily="34" charset="0"/>
              </a:rPr>
              <a:t>- Incorporating transmission line accessibility in suitability analysis. </a:t>
            </a:r>
          </a:p>
          <a:p>
            <a:pPr marL="0" indent="0">
              <a:spcAft>
                <a:spcPts val="600"/>
              </a:spcAft>
              <a:buClr>
                <a:srgbClr val="E9A149"/>
              </a:buClr>
              <a:buFont typeface="Wingdings 3" panose="05040102010807070707" pitchFamily="18" charset="2"/>
              <a:buNone/>
            </a:pPr>
            <a:r>
              <a:rPr lang="en-US" sz="1200" dirty="0" smtClean="0">
                <a:latin typeface="Century Gothic" panose="020B0502020202020204" pitchFamily="34" charset="0"/>
              </a:rPr>
              <a:t>- Including other wind-related</a:t>
            </a:r>
            <a:r>
              <a:rPr lang="en-US" sz="1200" baseline="0" dirty="0" smtClean="0">
                <a:latin typeface="Century Gothic" panose="020B0502020202020204" pitchFamily="34" charset="0"/>
              </a:rPr>
              <a:t> factors, such as </a:t>
            </a:r>
            <a:r>
              <a:rPr lang="en-US" sz="1200" dirty="0" smtClean="0">
                <a:latin typeface="Century Gothic" panose="020B0502020202020204" pitchFamily="34" charset="0"/>
              </a:rPr>
              <a:t>wind shear and diurnal wind variation, when assessing wind power potential. </a:t>
            </a:r>
          </a:p>
          <a:p>
            <a:pPr marL="0" indent="0">
              <a:spcAft>
                <a:spcPts val="600"/>
              </a:spcAft>
              <a:buClr>
                <a:srgbClr val="E9A149"/>
              </a:buClr>
              <a:buFont typeface="Wingdings 3" panose="05040102010807070707" pitchFamily="18" charset="2"/>
              <a:buNone/>
            </a:pPr>
            <a:r>
              <a:rPr lang="en-US" sz="1200" dirty="0" smtClean="0">
                <a:latin typeface="Century Gothic" panose="020B0502020202020204" pitchFamily="34" charset="0"/>
              </a:rPr>
              <a:t>- And finally, running a more detailed suitability analysis on a smaller area of the state, such</a:t>
            </a:r>
            <a:r>
              <a:rPr lang="en-US" sz="1200" baseline="0" dirty="0" smtClean="0">
                <a:latin typeface="Century Gothic" panose="020B0502020202020204" pitchFamily="34" charset="0"/>
              </a:rPr>
              <a:t> as the boot heel area, that surprised our project partners, in order to pinpoint why these particular areas are highly suitable for wind farm development.</a:t>
            </a:r>
            <a:endParaRPr lang="en-US" sz="1200" dirty="0" smtClean="0">
              <a:latin typeface="Century Gothic" panose="020B0502020202020204" pitchFamily="34"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15</a:t>
            </a:fld>
            <a:endParaRPr lang="en-US"/>
          </a:p>
        </p:txBody>
      </p:sp>
    </p:spTree>
    <p:extLst>
      <p:ext uri="{BB962C8B-B14F-4D97-AF65-F5344CB8AC3E}">
        <p14:creationId xmlns:p14="http://schemas.microsoft.com/office/powerpoint/2010/main" val="415941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a:t>
            </a:r>
            <a:r>
              <a:rPr lang="en-US" baseline="0" smtClean="0"/>
              <a:t> finally, w</a:t>
            </a:r>
            <a:r>
              <a:rPr lang="en-US" smtClean="0"/>
              <a:t>e </a:t>
            </a:r>
            <a:r>
              <a:rPr lang="en-US" dirty="0" smtClean="0"/>
              <a:t>would</a:t>
            </a:r>
            <a:r>
              <a:rPr lang="en-US" baseline="0" dirty="0" smtClean="0"/>
              <a:t> like to thank all of our mentors and advisors who made this project possible!</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16</a:t>
            </a:fld>
            <a:endParaRPr lang="en-US"/>
          </a:p>
        </p:txBody>
      </p:sp>
    </p:spTree>
    <p:extLst>
      <p:ext uri="{BB962C8B-B14F-4D97-AF65-F5344CB8AC3E}">
        <p14:creationId xmlns:p14="http://schemas.microsoft.com/office/powerpoint/2010/main" val="121763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area of focus</a:t>
            </a:r>
            <a:r>
              <a:rPr lang="en-US" baseline="0" dirty="0" smtClean="0"/>
              <a:t> for our project is the entire state of New Mexico. We utilized data from Feb 2013 – May 2018 to create a snapshot of future development potential of wind farms within the state.</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43010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t>
            </a:r>
            <a:r>
              <a:rPr lang="en-US" baseline="0" dirty="0" smtClean="0"/>
              <a:t>main objectives for this project were</a:t>
            </a:r>
            <a:endParaRPr lang="en-US" dirty="0" smtClean="0"/>
          </a:p>
          <a:p>
            <a:pPr marL="342900" lvl="0" indent="-342900">
              <a:spcAft>
                <a:spcPts val="600"/>
              </a:spcAft>
              <a:buClr>
                <a:srgbClr val="E9A149"/>
              </a:buClr>
              <a:buFont typeface="Wingdings 3" panose="05040102010807070707" pitchFamily="18" charset="2"/>
              <a:buChar char="}"/>
            </a:pPr>
            <a:r>
              <a:rPr lang="en-US" sz="1200" b="0" dirty="0" smtClean="0">
                <a:latin typeface="Century Gothic" panose="020B0502020202020204" pitchFamily="34" charset="0"/>
              </a:rPr>
              <a:t>to </a:t>
            </a:r>
            <a:r>
              <a:rPr lang="en-US" sz="1200" b="1" dirty="0" smtClean="0">
                <a:latin typeface="Century Gothic" panose="020B0502020202020204" pitchFamily="34" charset="0"/>
              </a:rPr>
              <a:t>Showcase</a:t>
            </a:r>
            <a:r>
              <a:rPr lang="en-US" sz="1200" dirty="0" smtClean="0">
                <a:latin typeface="Century Gothic" panose="020B0502020202020204" pitchFamily="34" charset="0"/>
              </a:rPr>
              <a:t> the</a:t>
            </a:r>
            <a:r>
              <a:rPr lang="en-US" sz="1200" baseline="0" dirty="0" smtClean="0">
                <a:latin typeface="Century Gothic" panose="020B0502020202020204" pitchFamily="34" charset="0"/>
              </a:rPr>
              <a:t> Shuttle </a:t>
            </a:r>
            <a:r>
              <a:rPr lang="en-US" sz="1200" dirty="0" smtClean="0">
                <a:latin typeface="Century Gothic" panose="020B0502020202020204" pitchFamily="34" charset="0"/>
              </a:rPr>
              <a:t>Radar Topography Mission Version 4 and Suomi National Polar-Orbiting</a:t>
            </a:r>
            <a:r>
              <a:rPr lang="en-US" sz="1200" baseline="0" dirty="0" smtClean="0">
                <a:latin typeface="Century Gothic" panose="020B0502020202020204" pitchFamily="34" charset="0"/>
              </a:rPr>
              <a:t> </a:t>
            </a:r>
            <a:r>
              <a:rPr lang="en-US" sz="1200" dirty="0" smtClean="0">
                <a:latin typeface="Century Gothic" panose="020B0502020202020204" pitchFamily="34" charset="0"/>
              </a:rPr>
              <a:t>Partnership VIIRS Day Night Band data through site suitability analysis of possible locations for wind farm development</a:t>
            </a:r>
          </a:p>
          <a:p>
            <a:pPr marL="342900" lvl="0" indent="-342900">
              <a:spcAft>
                <a:spcPts val="600"/>
              </a:spcAft>
              <a:buClr>
                <a:srgbClr val="E9A149"/>
              </a:buClr>
              <a:buFont typeface="Wingdings 3" panose="05040102010807070707" pitchFamily="18" charset="2"/>
              <a:buChar char="}"/>
            </a:pPr>
            <a:r>
              <a:rPr lang="en-US" sz="1200" b="0" dirty="0" smtClean="0">
                <a:latin typeface="Century Gothic" panose="020B0502020202020204" pitchFamily="34" charset="0"/>
              </a:rPr>
              <a:t>to </a:t>
            </a:r>
            <a:r>
              <a:rPr lang="en-US" sz="1200" b="1" dirty="0" smtClean="0">
                <a:latin typeface="Century Gothic" panose="020B0502020202020204" pitchFamily="34" charset="0"/>
              </a:rPr>
              <a:t>Determine</a:t>
            </a:r>
            <a:r>
              <a:rPr lang="en-US" sz="1200" dirty="0" smtClean="0">
                <a:latin typeface="Century Gothic" panose="020B0502020202020204" pitchFamily="34" charset="0"/>
              </a:rPr>
              <a:t> site suitability based on ecological factors, such as vulnerable</a:t>
            </a:r>
            <a:r>
              <a:rPr lang="en-US" sz="1200" baseline="0" dirty="0" smtClean="0">
                <a:latin typeface="Century Gothic" panose="020B0502020202020204" pitchFamily="34" charset="0"/>
              </a:rPr>
              <a:t> species and protected lands,</a:t>
            </a:r>
            <a:r>
              <a:rPr lang="en-US" sz="1200" dirty="0" smtClean="0">
                <a:latin typeface="Century Gothic" panose="020B0502020202020204" pitchFamily="34" charset="0"/>
              </a:rPr>
              <a:t> and</a:t>
            </a:r>
            <a:r>
              <a:rPr lang="en-US" sz="1200" baseline="0" dirty="0" smtClean="0">
                <a:latin typeface="Century Gothic" panose="020B0502020202020204" pitchFamily="34" charset="0"/>
              </a:rPr>
              <a:t> social factors, such as population density and Air Force Bases </a:t>
            </a:r>
          </a:p>
          <a:p>
            <a:pPr marL="342900" lvl="0" indent="-342900">
              <a:spcAft>
                <a:spcPts val="600"/>
              </a:spcAft>
              <a:buClr>
                <a:srgbClr val="E9A149"/>
              </a:buClr>
              <a:buFont typeface="Wingdings 3" panose="05040102010807070707" pitchFamily="18" charset="2"/>
              <a:buChar char="}"/>
            </a:pPr>
            <a:r>
              <a:rPr lang="en-US" sz="1200" b="0" dirty="0" smtClean="0">
                <a:latin typeface="Century Gothic" panose="020B0502020202020204" pitchFamily="34" charset="0"/>
              </a:rPr>
              <a:t>to </a:t>
            </a:r>
            <a:r>
              <a:rPr lang="en-US" sz="1200" b="1" dirty="0" smtClean="0">
                <a:latin typeface="Century Gothic" panose="020B0502020202020204" pitchFamily="34" charset="0"/>
              </a:rPr>
              <a:t>Assess </a:t>
            </a:r>
            <a:r>
              <a:rPr lang="en-US" sz="1200" b="0" dirty="0" smtClean="0">
                <a:latin typeface="Century Gothic" panose="020B0502020202020204" pitchFamily="34" charset="0"/>
              </a:rPr>
              <a:t>wind</a:t>
            </a:r>
            <a:r>
              <a:rPr lang="en-US" sz="1200" b="0" baseline="0" dirty="0" smtClean="0">
                <a:latin typeface="Century Gothic" panose="020B0502020202020204" pitchFamily="34" charset="0"/>
              </a:rPr>
              <a:t> power potential through the state by calculating wind power density and taking into account other land characteristics such as elevation and land cover types </a:t>
            </a:r>
            <a:endParaRPr lang="en-US" sz="1200" dirty="0" smtClean="0">
              <a:latin typeface="Century Gothic" panose="020B0502020202020204" pitchFamily="34" charset="0"/>
            </a:endParaRPr>
          </a:p>
          <a:p>
            <a:pPr marL="342900" lvl="0" indent="-342900">
              <a:spcAft>
                <a:spcPts val="600"/>
              </a:spcAft>
              <a:buClr>
                <a:srgbClr val="E9A149"/>
              </a:buClr>
              <a:buFont typeface="Wingdings 3" panose="05040102010807070707" pitchFamily="18" charset="2"/>
              <a:buChar char="}"/>
            </a:pPr>
            <a:r>
              <a:rPr lang="en-US" sz="1200" b="0" dirty="0" smtClean="0">
                <a:latin typeface="Century Gothic" panose="020B0502020202020204" pitchFamily="34" charset="0"/>
              </a:rPr>
              <a:t>and to </a:t>
            </a:r>
            <a:r>
              <a:rPr lang="en-US" sz="1200" b="1" dirty="0" smtClean="0">
                <a:latin typeface="Century Gothic" panose="020B0502020202020204" pitchFamily="34" charset="0"/>
              </a:rPr>
              <a:t>Identify</a:t>
            </a:r>
            <a:r>
              <a:rPr lang="en-US" sz="1200" dirty="0" smtClean="0">
                <a:latin typeface="Century Gothic" panose="020B0502020202020204" pitchFamily="34" charset="0"/>
              </a:rPr>
              <a:t> areas with the greatest wind power potential</a:t>
            </a:r>
            <a:endParaRPr lang="en-US" dirty="0" smtClean="0"/>
          </a:p>
          <a:p>
            <a:r>
              <a:rPr lang="en-US" dirty="0" smtClean="0"/>
              <a:t>Link: https</a:t>
            </a:r>
            <a:r>
              <a:rPr lang="en-US" dirty="0"/>
              <a:t>://www.flickr.com/photos/mtdomonkos/29257260188/in/pool-newmexico/</a:t>
            </a:r>
          </a:p>
          <a:p>
            <a:endParaRPr lang="en-US" dirty="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19618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partnered</a:t>
            </a:r>
            <a:r>
              <a:rPr lang="en-US" baseline="0" dirty="0" smtClean="0"/>
              <a:t> with three organizations:</a:t>
            </a:r>
          </a:p>
          <a:p>
            <a:pPr marL="171450" indent="-171450">
              <a:buFontTx/>
              <a:buChar char="-"/>
            </a:pPr>
            <a:r>
              <a:rPr lang="en-US" baseline="0" dirty="0" smtClean="0"/>
              <a:t>The New Mexico Energy Conservation and Management division which is under their minerals and natural resources department, which we worked with their bureau chief Jeremy Lewis </a:t>
            </a:r>
          </a:p>
          <a:p>
            <a:pPr marL="171450" indent="-171450">
              <a:buFontTx/>
              <a:buChar char="-"/>
            </a:pPr>
            <a:r>
              <a:rPr lang="en-US" baseline="0" dirty="0" smtClean="0"/>
              <a:t>The New Mexico Department of Game &amp; Fish and Ronald Kellermueller, a mining and energy habitat specialist </a:t>
            </a:r>
          </a:p>
          <a:p>
            <a:pPr marL="171450" indent="-171450">
              <a:buFontTx/>
              <a:buChar char="-"/>
            </a:pPr>
            <a:r>
              <a:rPr lang="en-US" baseline="0" dirty="0" smtClean="0"/>
              <a:t>And lastly, Robi Robichaud, a researcher at the department of energy’s national renewable energy lab </a:t>
            </a:r>
            <a:endParaRPr lang="en-US" dirty="0" smtClean="0"/>
          </a:p>
          <a:p>
            <a:endParaRPr lang="en-US" dirty="0" smtClean="0"/>
          </a:p>
          <a:p>
            <a:r>
              <a:rPr lang="en-US" dirty="0" smtClean="0"/>
              <a:t>Link</a:t>
            </a:r>
            <a:r>
              <a:rPr lang="en-US" dirty="0"/>
              <a:t>: https://www.flickr.com/photos/larry1732/5644896280/in/photolist-povgY-smPPsb-TspLTD-5T5v4B-9zaiXV-Sq1kEa-TAdgVh-SneCVW-E62TS3-9APyZW-eUGtAQ-TpZhm9-eUvcYM-eUv2ja-eUGqPY-eUv9xP-eUva5k-eUvbJt-eUvasx-eUGvEJ-eUv94V-eUv9Rx-eUGw4y-eUGom1-eUvdoX-eUv2w6-eUvbtB-eUv9gZ-oWsfZw-eUGtU7-9APzc7-eUGu8Q-TpWhZQ-eUvbzM-eUGtsN-E63g6L-eUvb48-eUGvrC-TAccE5-eUvbaX-eUv5P4-9ALDXk-sDf3LW-smR8Vo-rGBSwe-DGZkoi-eUGu1A-eUvaUn-eUv75k-9APzny/</a:t>
            </a:r>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102707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Clr>
                <a:srgbClr val="E9A149"/>
              </a:buClr>
              <a:buFont typeface="Wingdings 3" panose="05040102010807070707" pitchFamily="18" charset="2"/>
              <a:buNone/>
            </a:pPr>
            <a:r>
              <a:rPr lang="en-US" sz="1200" dirty="0" smtClean="0">
                <a:latin typeface="Century Gothic" panose="020B0502020202020204" pitchFamily="34" charset="0"/>
              </a:rPr>
              <a:t>In</a:t>
            </a:r>
            <a:r>
              <a:rPr lang="en-US" sz="1200" baseline="0" dirty="0" smtClean="0">
                <a:latin typeface="Century Gothic" panose="020B0502020202020204" pitchFamily="34" charset="0"/>
              </a:rPr>
              <a:t> </a:t>
            </a:r>
            <a:r>
              <a:rPr lang="en-US" sz="1200" baseline="0" dirty="0" smtClean="0">
                <a:latin typeface="Century Gothic" panose="020B0502020202020204" pitchFamily="34" charset="0"/>
              </a:rPr>
              <a:t>2017</a:t>
            </a:r>
            <a:r>
              <a:rPr lang="en-US" sz="1200" dirty="0" smtClean="0">
                <a:latin typeface="Century Gothic" panose="020B0502020202020204" pitchFamily="34" charset="0"/>
              </a:rPr>
              <a:t>, New Mexico was</a:t>
            </a:r>
            <a:r>
              <a:rPr lang="en-US" sz="1200" baseline="0" dirty="0" smtClean="0">
                <a:latin typeface="Century Gothic" panose="020B0502020202020204" pitchFamily="34" charset="0"/>
              </a:rPr>
              <a:t> the state with the largest growth in wind energy production.  </a:t>
            </a:r>
            <a:r>
              <a:rPr lang="en-US" sz="1200" dirty="0" smtClean="0">
                <a:latin typeface="Century Gothic" panose="020B0502020202020204" pitchFamily="34" charset="0"/>
              </a:rPr>
              <a:t>The state’s government established the </a:t>
            </a:r>
            <a:r>
              <a:rPr lang="en-US" sz="1200" dirty="0">
                <a:latin typeface="Century Gothic" panose="020B0502020202020204" pitchFamily="34" charset="0"/>
              </a:rPr>
              <a:t>Renewables Portfolio Standard in 2004, </a:t>
            </a:r>
            <a:r>
              <a:rPr lang="en-US" sz="1200" dirty="0" smtClean="0">
                <a:latin typeface="Century Gothic" panose="020B0502020202020204" pitchFamily="34" charset="0"/>
              </a:rPr>
              <a:t>which set</a:t>
            </a:r>
            <a:r>
              <a:rPr lang="en-US" sz="1200" baseline="0" dirty="0" smtClean="0">
                <a:latin typeface="Century Gothic" panose="020B0502020202020204" pitchFamily="34" charset="0"/>
              </a:rPr>
              <a:t> goals to increase the wind energy sector.  According to the National Renewable Energy Lab, this will require increasing New Mexico’s wind power capacity by 520% by 2030.  </a:t>
            </a:r>
          </a:p>
          <a:p>
            <a:pPr marL="0" lvl="0" indent="0">
              <a:spcAft>
                <a:spcPts val="600"/>
              </a:spcAft>
              <a:buClr>
                <a:srgbClr val="E9A149"/>
              </a:buClr>
              <a:buFont typeface="Wingdings 3" panose="05040102010807070707" pitchFamily="18" charset="2"/>
              <a:buNone/>
            </a:pPr>
            <a:endParaRPr lang="en-US" sz="1200" dirty="0" smtClean="0">
              <a:latin typeface="Century Gothic" panose="020B0502020202020204" pitchFamily="34" charset="0"/>
            </a:endParaRPr>
          </a:p>
          <a:p>
            <a:pPr marL="0" lvl="0" indent="0">
              <a:spcAft>
                <a:spcPts val="600"/>
              </a:spcAft>
              <a:buClr>
                <a:srgbClr val="E9A149"/>
              </a:buClr>
              <a:buFont typeface="Wingdings 3" panose="05040102010807070707" pitchFamily="18" charset="2"/>
              <a:buNone/>
            </a:pPr>
            <a:r>
              <a:rPr lang="en-US" sz="1200" dirty="0" smtClean="0">
                <a:latin typeface="Century Gothic" panose="020B0502020202020204" pitchFamily="34" charset="0"/>
              </a:rPr>
              <a:t>However,</a:t>
            </a:r>
            <a:r>
              <a:rPr lang="en-US" sz="1200" baseline="0" dirty="0" smtClean="0">
                <a:latin typeface="Century Gothic" panose="020B0502020202020204" pitchFamily="34" charset="0"/>
              </a:rPr>
              <a:t> while pursuing this growth, impacts and potential land use conflict must be considered, including </a:t>
            </a:r>
          </a:p>
          <a:p>
            <a:pPr marL="800100" lvl="1" indent="-342900">
              <a:spcAft>
                <a:spcPts val="600"/>
              </a:spcAft>
              <a:buClr>
                <a:srgbClr val="E9A149"/>
              </a:buClr>
              <a:buFont typeface="Wingdings 3" panose="05040102010807070707" pitchFamily="18" charset="2"/>
              <a:buChar char="}"/>
            </a:pPr>
            <a:r>
              <a:rPr kumimoji="0" lang="en-US"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Social impacts, particularly presence of Air Force Bases and special use air spaces throughout the state. </a:t>
            </a:r>
          </a:p>
          <a:p>
            <a:pPr marL="800100" lvl="1" indent="-342900">
              <a:spcAft>
                <a:spcPts val="600"/>
              </a:spcAft>
              <a:buClr>
                <a:srgbClr val="E9A149"/>
              </a:buClr>
              <a:buFont typeface="Wingdings 3" panose="05040102010807070707" pitchFamily="18" charset="2"/>
              <a:buChar char="}"/>
            </a:pPr>
            <a:r>
              <a:rPr kumimoji="0" lang="en-US"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Ecological impacts, such as the effects on golden eagle, bald eagle, and lesser-prairie chicken populations </a:t>
            </a:r>
            <a:r>
              <a:rPr kumimoji="0" lang="en-US" sz="20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a</a:t>
            </a:r>
            <a:r>
              <a:rPr lang="en-US" sz="2000" dirty="0" smtClean="0">
                <a:latin typeface="Century Gothic" panose="020B0502020202020204" pitchFamily="34" charset="0"/>
              </a:rPr>
              <a:t>s well as protected lands throughout</a:t>
            </a:r>
            <a:r>
              <a:rPr lang="en-US" sz="2000" baseline="0" dirty="0" smtClean="0">
                <a:latin typeface="Century Gothic" panose="020B0502020202020204" pitchFamily="34" charset="0"/>
              </a:rPr>
              <a:t> the state</a:t>
            </a:r>
            <a:endParaRPr lang="en-US" sz="2000" dirty="0" smtClean="0">
              <a:latin typeface="Century Gothic" panose="020B0502020202020204" pitchFamily="34" charset="0"/>
            </a:endParaRPr>
          </a:p>
          <a:p>
            <a:pPr marL="800100" marR="0" lvl="1" indent="-342900" algn="l" defTabSz="914400" rtl="0" eaLnBrk="1" fontAlgn="auto" latinLnBrk="0" hangingPunct="1">
              <a:lnSpc>
                <a:spcPct val="100000"/>
              </a:lnSpc>
              <a:spcBef>
                <a:spcPts val="0"/>
              </a:spcBef>
              <a:spcAft>
                <a:spcPts val="600"/>
              </a:spcAft>
              <a:buClr>
                <a:srgbClr val="E9A149"/>
              </a:buClr>
              <a:buSzTx/>
              <a:buFont typeface="Wingdings 3" panose="05040102010807070707" pitchFamily="18" charset="2"/>
              <a:buChar char="}"/>
              <a:tabLst/>
              <a:defRPr/>
            </a:pPr>
            <a:r>
              <a:rPr lang="en-US" sz="2000" dirty="0" smtClean="0">
                <a:latin typeface="Century Gothic" panose="020B0502020202020204" pitchFamily="34" charset="0"/>
              </a:rPr>
              <a:t>And lastly,</a:t>
            </a:r>
            <a:r>
              <a:rPr lang="en-US" sz="2000" baseline="0" dirty="0" smtClean="0">
                <a:latin typeface="Century Gothic" panose="020B0502020202020204" pitchFamily="34" charset="0"/>
              </a:rPr>
              <a:t> w</a:t>
            </a:r>
            <a:r>
              <a:rPr lang="en-US" sz="2000" dirty="0" smtClean="0">
                <a:latin typeface="Century Gothic" panose="020B0502020202020204" pitchFamily="34" charset="0"/>
              </a:rPr>
              <a:t>ind power potential </a:t>
            </a:r>
            <a:r>
              <a:rPr kumimoji="0" lang="en-US"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based on factors such as wind speed and elevation</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Link: https://www.flickr.com/photos/larry1732/5644896280/in/photolist-povgY-smPPsb-TspLTD-5T5v4B-9zaiXV-Sq1kEa-TAdgVh-SneCVW-E62TS3-9APyZW-eUGtAQ-TpZhm9-eUvcYM-eUv2ja-eUGqPY-eUv9xP-eUva5k-eUvbJt-eUvasx-eUGvEJ-eUv94V-eUv9Rx-eUGw4y-eUGom1-eUvdoX-eUv2w6-eUvbtB-eUv9gZ-oWsfZw-eUGtU7-9APzc7-eUGu8Q-TpWhZQ-eUvbzM-eUGtsN-E63g6L-eUvb48-eUGvrC-TAccE5-eUvbaX-eUv5P4-9ALDXk-sDf3LW-smR8Vo-rGBSwe-DGZkoi-eUGu1A-eUvaUn-eUv75k-9APzny/</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169550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Our</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team created four end products for our partners in New Mexico</a:t>
            </a:r>
          </a:p>
          <a:p>
            <a:pPr rtl="0" eaLnBrk="1" fontAlgn="t" latinLnBrk="0" hangingPunct="1"/>
            <a:r>
              <a:rPr lang="en-US" sz="1200" b="0" i="0" u="none" strike="noStrike" kern="1200" baseline="0" dirty="0" smtClean="0">
                <a:solidFill>
                  <a:schemeClr val="tx1"/>
                </a:solidFill>
                <a:effectLst/>
                <a:latin typeface="+mn-lt"/>
                <a:ea typeface="+mn-ea"/>
                <a:cs typeface="+mn-cs"/>
              </a:rPr>
              <a:t> - The first is a suitability map considering a low ecological impact of wind farm development.</a:t>
            </a:r>
          </a:p>
          <a:p>
            <a:pPr rtl="0" eaLnBrk="1" fontAlgn="t" latinLnBrk="0" hangingPunct="1"/>
            <a:r>
              <a:rPr lang="en-US" sz="1200" b="0" i="0" u="none" strike="noStrike" kern="1200" baseline="0" dirty="0" smtClean="0">
                <a:solidFill>
                  <a:schemeClr val="tx1"/>
                </a:solidFill>
                <a:effectLst/>
                <a:latin typeface="+mn-lt"/>
                <a:ea typeface="+mn-ea"/>
                <a:cs typeface="+mn-cs"/>
              </a:rPr>
              <a:t> - The second is a suitability map considering a low social impact of wind farm development.</a:t>
            </a:r>
          </a:p>
          <a:p>
            <a:pPr rtl="0" eaLnBrk="1" fontAlgn="t" latinLnBrk="0" hangingPunct="1"/>
            <a:r>
              <a:rPr lang="en-US" sz="1200" b="0" i="0" u="none" strike="noStrike" kern="1200" baseline="0" dirty="0" smtClean="0">
                <a:solidFill>
                  <a:schemeClr val="tx1"/>
                </a:solidFill>
                <a:effectLst/>
                <a:latin typeface="+mn-lt"/>
                <a:ea typeface="+mn-ea"/>
                <a:cs typeface="+mn-cs"/>
              </a:rPr>
              <a:t> - The third is a suitability map considering wind power potential across the state of New Mexico.</a:t>
            </a:r>
          </a:p>
          <a:p>
            <a:pPr rtl="0" eaLnBrk="1" fontAlgn="t" latinLnBrk="0" hangingPunct="1"/>
            <a:r>
              <a:rPr lang="en-US" sz="1200" b="0" i="0" u="none" strike="noStrike" kern="1200" baseline="0" dirty="0" smtClean="0">
                <a:solidFill>
                  <a:schemeClr val="tx1"/>
                </a:solidFill>
                <a:effectLst/>
                <a:latin typeface="+mn-lt"/>
                <a:ea typeface="+mn-ea"/>
                <a:cs typeface="+mn-cs"/>
              </a:rPr>
              <a:t> - the final product is a combination of the preceding three maps creating an Optimal Wind Farm suitability map.</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6F814C-4F49-4CFA-946F-CC7FFA132100}" type="slidenum">
              <a:rPr lang="en-US" smtClean="0"/>
              <a:t>6</a:t>
            </a:fld>
            <a:endParaRPr lang="en-US"/>
          </a:p>
        </p:txBody>
      </p:sp>
    </p:spTree>
    <p:extLst>
      <p:ext uri="{BB962C8B-B14F-4D97-AF65-F5344CB8AC3E}">
        <p14:creationId xmlns:p14="http://schemas.microsoft.com/office/powerpoint/2010/main" val="173386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Starting </a:t>
            </a:r>
            <a:r>
              <a:rPr lang="en-US" baseline="0" dirty="0" smtClean="0"/>
              <a:t>with Data Acquisition, we collected data from The Shuttle Radar Topography mission for elevation and Suomi NPP for population density, along with data from other ancillary datasets. </a:t>
            </a:r>
          </a:p>
          <a:p>
            <a:r>
              <a:rPr lang="en-US" baseline="0" dirty="0" smtClean="0"/>
              <a:t>From this we conducted Analysis using the Fuzzy Logic and LUCIS Models to create our final four end products.</a:t>
            </a:r>
          </a:p>
        </p:txBody>
      </p:sp>
      <p:sp>
        <p:nvSpPr>
          <p:cNvPr id="4" name="Slide Number Placeholder 3"/>
          <p:cNvSpPr>
            <a:spLocks noGrp="1"/>
          </p:cNvSpPr>
          <p:nvPr>
            <p:ph type="sldNum" sz="quarter" idx="10"/>
          </p:nvPr>
        </p:nvSpPr>
        <p:spPr/>
        <p:txBody>
          <a:bodyPr/>
          <a:lstStyle/>
          <a:p>
            <a:fld id="{0535C12C-436B-478B-9EA8-7D7AB2695871}" type="slidenum">
              <a:rPr lang="en-US" smtClean="0"/>
              <a:t>7</a:t>
            </a:fld>
            <a:endParaRPr lang="en-US"/>
          </a:p>
        </p:txBody>
      </p:sp>
    </p:spTree>
    <p:extLst>
      <p:ext uri="{BB962C8B-B14F-4D97-AF65-F5344CB8AC3E}">
        <p14:creationId xmlns:p14="http://schemas.microsoft.com/office/powerpoint/2010/main" val="404705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used the Shuttle</a:t>
            </a:r>
            <a:r>
              <a:rPr lang="en-US" baseline="0" dirty="0" smtClean="0"/>
              <a:t> Radar Topography Mission (version 4) for elevation data to help determine wind power density across New Mexico, and Suomi National Polar-orbiting Partnership VIIRS Day Night Band for light intensity to estimate population density </a:t>
            </a:r>
            <a:endParaRPr lang="en-US" dirty="0" smtClean="0"/>
          </a:p>
          <a:p>
            <a:endParaRPr lang="en-US" dirty="0" smtClean="0"/>
          </a:p>
          <a:p>
            <a:r>
              <a:rPr lang="en-US" dirty="0" smtClean="0"/>
              <a:t>http</a:t>
            </a:r>
            <a:r>
              <a:rPr lang="en-US" dirty="0"/>
              <a:t>://www.devpedia.developexchange.com/dp/index.php?title=List_of_Satellite_Pictures</a:t>
            </a:r>
          </a:p>
          <a:p>
            <a:endParaRPr lang="en-US" baseline="0"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152706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t>In addition</a:t>
            </a:r>
            <a:r>
              <a:rPr lang="en-US" baseline="0" dirty="0" smtClean="0"/>
              <a:t> to NASA Earth Observations, we used several other datasets such as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Golden eagle and lesser-prairie chicken population distribution data provided by Natural Heritage New Mexico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2011 version of the national land cover dataset, which we reclassified to use in our wind efficiency map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Wind data from the NASA Surface meteorology and solar energy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Population data from NASA’s socioeconomic data and application center to supplement Suomi NPP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And for locations of air force bases and special use airspace, we used data from the DoD’s flight information publication planning books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a:t>
            </a:r>
            <a:r>
              <a:rPr lang="en-US" dirty="0"/>
              <a:t>: https://www.flickr.com/photos/drriss/23030438543/in/photolist-B6821B-WV6Nw3-9H8Bq5-iS1fnL-ahTRe3-ayncV9-bE2J2v-VGna3h-br7NF3-bez88Z-WLSjAH-bez6GH-b87eav-e78ZmW-nDxRQL-axy2p8-rr4K6-VQ2n7j-qcTtu4-X3soG5-To4vch-X3sheL-4MssAh-RgET22-46uZse-fke2iv-mRSoy7-q3FkgR-dNZntR-CTQ2qz-TcQSQ9-S8pwWh-95ZwCH-ayniB3-WvptDA-bez9Kn-Y9xgkM-aAo4iY-j9bK3r-fz7mng-VKaNDV-kn9gSc-8EXEmJ-Wvpv2q-b87fwz-93egYe-WYDrQv-cBa5FE-54zvp5-bE2JoK</a:t>
            </a:r>
          </a:p>
          <a:p>
            <a:endParaRPr lang="en-US" dirty="0"/>
          </a:p>
        </p:txBody>
      </p:sp>
      <p:sp>
        <p:nvSpPr>
          <p:cNvPr id="4" name="Slide Number Placeholder 3"/>
          <p:cNvSpPr>
            <a:spLocks noGrp="1"/>
          </p:cNvSpPr>
          <p:nvPr>
            <p:ph type="sldNum" sz="quarter" idx="10"/>
          </p:nvPr>
        </p:nvSpPr>
        <p:spPr/>
        <p:txBody>
          <a:bodyPr/>
          <a:lstStyle/>
          <a:p>
            <a:fld id="{746F814C-4F49-4CFA-946F-CC7FFA132100}" type="slidenum">
              <a:rPr lang="en-US" smtClean="0"/>
              <a:t>9</a:t>
            </a:fld>
            <a:endParaRPr lang="en-US"/>
          </a:p>
        </p:txBody>
      </p:sp>
    </p:spTree>
    <p:extLst>
      <p:ext uri="{BB962C8B-B14F-4D97-AF65-F5344CB8AC3E}">
        <p14:creationId xmlns:p14="http://schemas.microsoft.com/office/powerpoint/2010/main" val="98371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CC86C1-CA1B-47B8-A54A-2E5558C5B8CD}"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28151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C86C1-CA1B-47B8-A54A-2E5558C5B8CD}"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158035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C86C1-CA1B-47B8-A54A-2E5558C5B8CD}"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407878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12" name="TextBox 11"/>
          <p:cNvSpPr txBox="1"/>
          <p:nvPr userDrawn="1"/>
        </p:nvSpPr>
        <p:spPr>
          <a:xfrm>
            <a:off x="8956532" y="563232"/>
            <a:ext cx="1962150" cy="415498"/>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National</a:t>
            </a:r>
            <a:r>
              <a:rPr lang="en-US" sz="1050" baseline="0" dirty="0">
                <a:latin typeface="Arial" panose="020B0604020202020204" pitchFamily="34" charset="0"/>
                <a:cs typeface="Arial" panose="020B0604020202020204" pitchFamily="34" charset="0"/>
              </a:rPr>
              <a:t> Aeronautics and</a:t>
            </a:r>
          </a:p>
          <a:p>
            <a:pPr algn="r"/>
            <a:r>
              <a:rPr lang="en-US" sz="1050" baseline="0" dirty="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209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a:t>Slide Title</a:t>
            </a:r>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8" name="Rectangle 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85011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26" name="Picture 25"/>
          <p:cNvPicPr>
            <a:picLocks noChangeAspect="1"/>
          </p:cNvPicPr>
          <p:nvPr userDrawn="1"/>
        </p:nvPicPr>
        <p:blipFill rotWithShape="1">
          <a:blip r:embed="rId3" cstate="print">
            <a:extLst>
              <a:ext uri="{28A0092B-C50C-407E-A947-70E740481C1C}">
                <a14:useLocalDpi xmlns:a14="http://schemas.microsoft.com/office/drawing/2010/main" val="0"/>
              </a:ext>
            </a:extLst>
          </a:blip>
          <a:srcRect r="12534"/>
          <a:stretch/>
        </p:blipFill>
        <p:spPr>
          <a:xfrm>
            <a:off x="0" y="0"/>
            <a:ext cx="10663881"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a:t>Slide Title</a:t>
            </a:r>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96165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C86C1-CA1B-47B8-A54A-2E5558C5B8CD}"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410825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CC86C1-CA1B-47B8-A54A-2E5558C5B8CD}"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189898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CC86C1-CA1B-47B8-A54A-2E5558C5B8CD}"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408553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CC86C1-CA1B-47B8-A54A-2E5558C5B8CD}" type="datetimeFigureOut">
              <a:rPr lang="en-US" smtClean="0"/>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57850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CC86C1-CA1B-47B8-A54A-2E5558C5B8CD}" type="datetimeFigureOut">
              <a:rPr lang="en-US" smtClean="0"/>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40402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C86C1-CA1B-47B8-A54A-2E5558C5B8CD}" type="datetimeFigureOut">
              <a:rPr lang="en-US" smtClean="0"/>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364256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CC86C1-CA1B-47B8-A54A-2E5558C5B8CD}"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186520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CC86C1-CA1B-47B8-A54A-2E5558C5B8CD}"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4EE0F-F941-409B-AF4E-4B1D247C4BFC}" type="slidenum">
              <a:rPr lang="en-US" smtClean="0"/>
              <a:t>‹#›</a:t>
            </a:fld>
            <a:endParaRPr lang="en-US"/>
          </a:p>
        </p:txBody>
      </p:sp>
    </p:spTree>
    <p:extLst>
      <p:ext uri="{BB962C8B-B14F-4D97-AF65-F5344CB8AC3E}">
        <p14:creationId xmlns:p14="http://schemas.microsoft.com/office/powerpoint/2010/main" val="374780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C86C1-CA1B-47B8-A54A-2E5558C5B8CD}" type="datetimeFigureOut">
              <a:rPr lang="en-US" smtClean="0"/>
              <a:t>8/2/2018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4EE0F-F941-409B-AF4E-4B1D247C4BFC}" type="slidenum">
              <a:rPr lang="en-US" smtClean="0"/>
              <a:t>‹#›</a:t>
            </a:fld>
            <a:endParaRPr lang="en-US"/>
          </a:p>
        </p:txBody>
      </p:sp>
    </p:spTree>
    <p:extLst>
      <p:ext uri="{BB962C8B-B14F-4D97-AF65-F5344CB8AC3E}">
        <p14:creationId xmlns:p14="http://schemas.microsoft.com/office/powerpoint/2010/main" val="311237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134"/>
          <a:stretch/>
        </p:blipFill>
        <p:spPr>
          <a:xfrm rot="16200000">
            <a:off x="-210696" y="210691"/>
            <a:ext cx="6326247" cy="590485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8" y="-3"/>
            <a:ext cx="12179995" cy="6857177"/>
          </a:xfrm>
          <a:prstGeom prst="rect">
            <a:avLst/>
          </a:prstGeom>
        </p:spPr>
      </p:pic>
      <p:sp>
        <p:nvSpPr>
          <p:cNvPr id="29" name="Text Placeholder 17"/>
          <p:cNvSpPr txBox="1">
            <a:spLocks/>
          </p:cNvSpPr>
          <p:nvPr/>
        </p:nvSpPr>
        <p:spPr>
          <a:xfrm>
            <a:off x="9582399" y="512335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tx1">
                    <a:lumMod val="75000"/>
                    <a:lumOff val="25000"/>
                  </a:schemeClr>
                </a:solidFill>
                <a:latin typeface="Century Gothic" panose="020B0502020202020204" pitchFamily="34" charset="0"/>
              </a:rPr>
              <a:t>Joy </a:t>
            </a:r>
            <a:r>
              <a:rPr lang="en-US" sz="1400" dirty="0" err="1">
                <a:solidFill>
                  <a:schemeClr val="tx1">
                    <a:lumMod val="75000"/>
                    <a:lumOff val="25000"/>
                  </a:schemeClr>
                </a:solidFill>
                <a:latin typeface="Century Gothic" panose="020B0502020202020204" pitchFamily="34" charset="0"/>
              </a:rPr>
              <a:t>Marich</a:t>
            </a:r>
            <a:endParaRPr lang="en-US" sz="1400" dirty="0">
              <a:solidFill>
                <a:schemeClr val="tx1">
                  <a:lumMod val="75000"/>
                  <a:lumOff val="25000"/>
                </a:schemeClr>
              </a:solidFill>
              <a:latin typeface="Century Gothic" panose="020B0502020202020204" pitchFamily="34" charset="0"/>
            </a:endParaRPr>
          </a:p>
        </p:txBody>
      </p:sp>
      <p:sp>
        <p:nvSpPr>
          <p:cNvPr id="30" name="Text Placeholder 17"/>
          <p:cNvSpPr txBox="1">
            <a:spLocks/>
          </p:cNvSpPr>
          <p:nvPr/>
        </p:nvSpPr>
        <p:spPr>
          <a:xfrm>
            <a:off x="8420100" y="4786088"/>
            <a:ext cx="3276431"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tx1">
                    <a:lumMod val="75000"/>
                    <a:lumOff val="25000"/>
                  </a:schemeClr>
                </a:solidFill>
                <a:latin typeface="Century Gothic" panose="020B0502020202020204" pitchFamily="34" charset="0"/>
              </a:rPr>
              <a:t>Kara Cassano</a:t>
            </a:r>
            <a:endParaRPr lang="en-US" sz="1400" strike="sngStrike" dirty="0">
              <a:solidFill>
                <a:srgbClr val="FF0000"/>
              </a:solidFill>
              <a:latin typeface="Century Gothic" panose="020B0502020202020204" pitchFamily="34" charset="0"/>
            </a:endParaRPr>
          </a:p>
        </p:txBody>
      </p:sp>
      <p:sp>
        <p:nvSpPr>
          <p:cNvPr id="31" name="Text Placeholder 17"/>
          <p:cNvSpPr txBox="1">
            <a:spLocks/>
          </p:cNvSpPr>
          <p:nvPr/>
        </p:nvSpPr>
        <p:spPr>
          <a:xfrm>
            <a:off x="9582399" y="546062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tx1">
                    <a:lumMod val="75000"/>
                    <a:lumOff val="25000"/>
                  </a:schemeClr>
                </a:solidFill>
                <a:latin typeface="Century Gothic" panose="020B0502020202020204" pitchFamily="34" charset="0"/>
              </a:rPr>
              <a:t>Franny Senkowsky</a:t>
            </a:r>
          </a:p>
        </p:txBody>
      </p:sp>
      <p:sp>
        <p:nvSpPr>
          <p:cNvPr id="33" name="Title 1"/>
          <p:cNvSpPr txBox="1">
            <a:spLocks/>
          </p:cNvSpPr>
          <p:nvPr/>
        </p:nvSpPr>
        <p:spPr>
          <a:xfrm>
            <a:off x="6048766" y="1776294"/>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4400" dirty="0">
                <a:solidFill>
                  <a:srgbClr val="E9A149"/>
                </a:solidFill>
              </a:rPr>
              <a:t>NEW MEXICO ENERGY</a:t>
            </a:r>
          </a:p>
        </p:txBody>
      </p:sp>
      <p:sp>
        <p:nvSpPr>
          <p:cNvPr id="34" name="Subtitle 2"/>
          <p:cNvSpPr txBox="1">
            <a:spLocks/>
          </p:cNvSpPr>
          <p:nvPr/>
        </p:nvSpPr>
        <p:spPr>
          <a:xfrm>
            <a:off x="6599270" y="3246905"/>
            <a:ext cx="5097261" cy="8848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rgbClr val="000000"/>
                </a:solidFill>
              </a:rPr>
              <a:t>Identifying Optimal Site Location for Wind Energy Farms Considering Ecological and Social Impacts</a:t>
            </a:r>
            <a:r>
              <a:rPr lang="en-US" sz="1800" dirty="0"/>
              <a:t/>
            </a:r>
            <a:br>
              <a:rPr lang="en-US" sz="1800" dirty="0"/>
            </a:br>
            <a:endParaRPr lang="en-US" sz="1800" dirty="0">
              <a:solidFill>
                <a:schemeClr val="tx1">
                  <a:lumMod val="75000"/>
                  <a:lumOff val="25000"/>
                </a:schemeClr>
              </a:solidFill>
            </a:endParaRP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7" name="Rectangle 16"/>
          <p:cNvSpPr/>
          <p:nvPr/>
        </p:nvSpPr>
        <p:spPr>
          <a:xfrm>
            <a:off x="6610650" y="1492998"/>
            <a:ext cx="5085881" cy="307777"/>
          </a:xfrm>
          <a:prstGeom prst="rect">
            <a:avLst/>
          </a:prstGeom>
        </p:spPr>
        <p:txBody>
          <a:bodyPr wrap="square">
            <a:spAutoFit/>
          </a:bodyPr>
          <a:lstStyle/>
          <a:p>
            <a:pPr algn="r"/>
            <a:r>
              <a:rPr lang="en-US" sz="1400" i="1" dirty="0">
                <a:solidFill>
                  <a:schemeClr val="tx1">
                    <a:lumMod val="75000"/>
                    <a:lumOff val="25000"/>
                  </a:schemeClr>
                </a:solidFill>
                <a:latin typeface="Century Gothic" panose="020B0502020202020204" pitchFamily="34" charset="0"/>
              </a:rPr>
              <a:t>2018 Summer | Alabama - Marshall</a:t>
            </a:r>
          </a:p>
        </p:txBody>
      </p:sp>
    </p:spTree>
    <p:extLst>
      <p:ext uri="{BB962C8B-B14F-4D97-AF65-F5344CB8AC3E}">
        <p14:creationId xmlns:p14="http://schemas.microsoft.com/office/powerpoint/2010/main" val="365208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Results</a:t>
            </a:r>
          </a:p>
        </p:txBody>
      </p:sp>
      <p:sp>
        <p:nvSpPr>
          <p:cNvPr id="4" name="Text Placeholder 3"/>
          <p:cNvSpPr>
            <a:spLocks noGrp="1"/>
          </p:cNvSpPr>
          <p:nvPr>
            <p:ph type="body" sz="half" idx="2"/>
          </p:nvPr>
        </p:nvSpPr>
        <p:spPr>
          <a:xfrm>
            <a:off x="106424" y="944215"/>
            <a:ext cx="12020549" cy="3250098"/>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5" name="TextBox 4"/>
          <p:cNvSpPr txBox="1"/>
          <p:nvPr/>
        </p:nvSpPr>
        <p:spPr>
          <a:xfrm>
            <a:off x="5925223" y="3386873"/>
            <a:ext cx="2422358"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Albuquerque</a:t>
            </a:r>
          </a:p>
        </p:txBody>
      </p:sp>
      <p:grpSp>
        <p:nvGrpSpPr>
          <p:cNvPr id="685" name="Group 684"/>
          <p:cNvGrpSpPr/>
          <p:nvPr/>
        </p:nvGrpSpPr>
        <p:grpSpPr>
          <a:xfrm>
            <a:off x="5813098" y="0"/>
            <a:ext cx="7095020" cy="6871231"/>
            <a:chOff x="548399" y="1491570"/>
            <a:chExt cx="4216940" cy="3939780"/>
          </a:xfrm>
        </p:grpSpPr>
        <p:grpSp>
          <p:nvGrpSpPr>
            <p:cNvPr id="684" name="Group 683"/>
            <p:cNvGrpSpPr/>
            <p:nvPr/>
          </p:nvGrpSpPr>
          <p:grpSpPr>
            <a:xfrm>
              <a:off x="548399" y="1491570"/>
              <a:ext cx="3742563" cy="3939780"/>
              <a:chOff x="548399" y="1491570"/>
              <a:chExt cx="3742563" cy="3939780"/>
            </a:xfrm>
          </p:grpSpPr>
          <p:grpSp>
            <p:nvGrpSpPr>
              <p:cNvPr id="677" name="Group 4"/>
              <p:cNvGrpSpPr>
                <a:grpSpLocks noChangeAspect="1"/>
              </p:cNvGrpSpPr>
              <p:nvPr/>
            </p:nvGrpSpPr>
            <p:grpSpPr bwMode="auto">
              <a:xfrm>
                <a:off x="548399" y="1491570"/>
                <a:ext cx="3742563" cy="3939780"/>
                <a:chOff x="1654" y="5"/>
                <a:chExt cx="4099" cy="4315"/>
              </a:xfrm>
            </p:grpSpPr>
            <p:sp>
              <p:nvSpPr>
                <p:cNvPr id="678" name="AutoShape 3"/>
                <p:cNvSpPr>
                  <a:spLocks noChangeAspect="1" noChangeArrowheads="1" noTextEdit="1"/>
                </p:cNvSpPr>
                <p:nvPr/>
              </p:nvSpPr>
              <p:spPr bwMode="auto">
                <a:xfrm>
                  <a:off x="1654" y="5"/>
                  <a:ext cx="4099" cy="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latin typeface="Calibri" panose="020F0502020204030204"/>
                  </a:endParaRPr>
                </a:p>
              </p:txBody>
            </p:sp>
            <p:pic>
              <p:nvPicPr>
                <p:cNvPr id="67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4" y="5"/>
                  <a:ext cx="4097"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0"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4" y="1307"/>
                  <a:ext cx="4097"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1"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4" y="2609"/>
                  <a:ext cx="4097"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4" y="3911"/>
                  <a:ext cx="409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 name="TextBox 111"/>
              <p:cNvSpPr txBox="1"/>
              <p:nvPr/>
            </p:nvSpPr>
            <p:spPr>
              <a:xfrm>
                <a:off x="2520513" y="2290344"/>
                <a:ext cx="1291709" cy="34962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Santa Fe</a:t>
                </a:r>
              </a:p>
            </p:txBody>
          </p:sp>
          <p:sp>
            <p:nvSpPr>
              <p:cNvPr id="662" name="Oval 661"/>
              <p:cNvSpPr/>
              <p:nvPr/>
            </p:nvSpPr>
            <p:spPr>
              <a:xfrm>
                <a:off x="2490211" y="2441101"/>
                <a:ext cx="82674" cy="807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a:off x="2342981" y="2630559"/>
              <a:ext cx="2422358"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Albuquerque</a:t>
              </a:r>
            </a:p>
          </p:txBody>
        </p:sp>
      </p:grpSp>
      <p:grpSp>
        <p:nvGrpSpPr>
          <p:cNvPr id="114" name="Group 4"/>
          <p:cNvGrpSpPr>
            <a:grpSpLocks noChangeAspect="1"/>
          </p:cNvGrpSpPr>
          <p:nvPr/>
        </p:nvGrpSpPr>
        <p:grpSpPr bwMode="auto">
          <a:xfrm>
            <a:off x="8703367" y="6231646"/>
            <a:ext cx="2187575" cy="287338"/>
            <a:chOff x="3484" y="3308"/>
            <a:chExt cx="1378" cy="181"/>
          </a:xfrm>
        </p:grpSpPr>
        <p:sp>
          <p:nvSpPr>
            <p:cNvPr id="115" name="AutoShape 3"/>
            <p:cNvSpPr>
              <a:spLocks noChangeAspect="1" noChangeArrowheads="1" noTextEdit="1"/>
            </p:cNvSpPr>
            <p:nvPr/>
          </p:nvSpPr>
          <p:spPr bwMode="auto">
            <a:xfrm>
              <a:off x="3484" y="3308"/>
              <a:ext cx="13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5"/>
            <p:cNvSpPr>
              <a:spLocks noChangeShapeType="1"/>
            </p:cNvSpPr>
            <p:nvPr/>
          </p:nvSpPr>
          <p:spPr bwMode="auto">
            <a:xfrm flipV="1">
              <a:off x="352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
            <p:cNvSpPr>
              <a:spLocks noChangeShapeType="1"/>
            </p:cNvSpPr>
            <p:nvPr/>
          </p:nvSpPr>
          <p:spPr bwMode="auto">
            <a:xfrm flipV="1">
              <a:off x="404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7"/>
            <p:cNvSpPr>
              <a:spLocks noChangeShapeType="1"/>
            </p:cNvSpPr>
            <p:nvPr/>
          </p:nvSpPr>
          <p:spPr bwMode="auto">
            <a:xfrm flipV="1">
              <a:off x="4568"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8"/>
            <p:cNvSpPr>
              <a:spLocks noChangeShapeType="1"/>
            </p:cNvSpPr>
            <p:nvPr/>
          </p:nvSpPr>
          <p:spPr bwMode="auto">
            <a:xfrm flipV="1">
              <a:off x="365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9"/>
            <p:cNvSpPr>
              <a:spLocks noChangeShapeType="1"/>
            </p:cNvSpPr>
            <p:nvPr/>
          </p:nvSpPr>
          <p:spPr bwMode="auto">
            <a:xfrm flipV="1">
              <a:off x="378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0"/>
            <p:cNvSpPr>
              <a:spLocks noChangeShapeType="1"/>
            </p:cNvSpPr>
            <p:nvPr/>
          </p:nvSpPr>
          <p:spPr bwMode="auto">
            <a:xfrm flipV="1">
              <a:off x="391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1"/>
            <p:cNvSpPr>
              <a:spLocks noChangeShapeType="1"/>
            </p:cNvSpPr>
            <p:nvPr/>
          </p:nvSpPr>
          <p:spPr bwMode="auto">
            <a:xfrm flipV="1">
              <a:off x="417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2"/>
            <p:cNvSpPr>
              <a:spLocks noChangeShapeType="1"/>
            </p:cNvSpPr>
            <p:nvPr/>
          </p:nvSpPr>
          <p:spPr bwMode="auto">
            <a:xfrm flipV="1">
              <a:off x="430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3"/>
            <p:cNvSpPr>
              <a:spLocks noChangeShapeType="1"/>
            </p:cNvSpPr>
            <p:nvPr/>
          </p:nvSpPr>
          <p:spPr bwMode="auto">
            <a:xfrm flipV="1">
              <a:off x="443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4"/>
            <p:cNvSpPr>
              <a:spLocks noChangeShapeType="1"/>
            </p:cNvSpPr>
            <p:nvPr/>
          </p:nvSpPr>
          <p:spPr bwMode="auto">
            <a:xfrm>
              <a:off x="3527" y="3312"/>
              <a:ext cx="1041" cy="0"/>
            </a:xfrm>
            <a:prstGeom prst="line">
              <a:avLst/>
            </a:prstGeom>
            <a:noFill/>
            <a:ln w="12700">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5"/>
            <p:cNvSpPr>
              <a:spLocks noChangeArrowheads="1"/>
            </p:cNvSpPr>
            <p:nvPr/>
          </p:nvSpPr>
          <p:spPr bwMode="auto">
            <a:xfrm>
              <a:off x="3484" y="339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27" name="Rectangle 16"/>
            <p:cNvSpPr>
              <a:spLocks noChangeArrowheads="1"/>
            </p:cNvSpPr>
            <p:nvPr/>
          </p:nvSpPr>
          <p:spPr bwMode="auto">
            <a:xfrm>
              <a:off x="398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50</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128" name="Rectangle 17"/>
            <p:cNvSpPr>
              <a:spLocks noChangeArrowheads="1"/>
            </p:cNvSpPr>
            <p:nvPr/>
          </p:nvSpPr>
          <p:spPr bwMode="auto">
            <a:xfrm>
              <a:off x="4477" y="3392"/>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100</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129" name="Rectangle 18"/>
            <p:cNvSpPr>
              <a:spLocks noChangeArrowheads="1"/>
            </p:cNvSpPr>
            <p:nvPr/>
          </p:nvSpPr>
          <p:spPr bwMode="auto">
            <a:xfrm>
              <a:off x="372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25</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130" name="Rectangle 19"/>
            <p:cNvSpPr>
              <a:spLocks noChangeArrowheads="1"/>
            </p:cNvSpPr>
            <p:nvPr/>
          </p:nvSpPr>
          <p:spPr bwMode="auto">
            <a:xfrm>
              <a:off x="4658" y="3392"/>
              <a:ext cx="1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Miles</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grpSp>
      <p:grpSp>
        <p:nvGrpSpPr>
          <p:cNvPr id="131" name="Group 772"/>
          <p:cNvGrpSpPr>
            <a:grpSpLocks noChangeAspect="1"/>
          </p:cNvGrpSpPr>
          <p:nvPr/>
        </p:nvGrpSpPr>
        <p:grpSpPr bwMode="auto">
          <a:xfrm>
            <a:off x="7468108" y="5418846"/>
            <a:ext cx="4981578" cy="1471613"/>
            <a:chOff x="-1883" y="605"/>
            <a:chExt cx="3138" cy="927"/>
          </a:xfrm>
        </p:grpSpPr>
        <p:sp>
          <p:nvSpPr>
            <p:cNvPr id="132" name="AutoShape 771"/>
            <p:cNvSpPr>
              <a:spLocks noChangeAspect="1" noChangeArrowheads="1" noTextEdit="1"/>
            </p:cNvSpPr>
            <p:nvPr/>
          </p:nvSpPr>
          <p:spPr bwMode="auto">
            <a:xfrm>
              <a:off x="350" y="624"/>
              <a:ext cx="905"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33" name="Group 973"/>
            <p:cNvGrpSpPr>
              <a:grpSpLocks/>
            </p:cNvGrpSpPr>
            <p:nvPr/>
          </p:nvGrpSpPr>
          <p:grpSpPr bwMode="auto">
            <a:xfrm>
              <a:off x="-1883" y="605"/>
              <a:ext cx="2784" cy="702"/>
              <a:chOff x="-1883" y="605"/>
              <a:chExt cx="2784" cy="702"/>
            </a:xfrm>
          </p:grpSpPr>
          <p:sp>
            <p:nvSpPr>
              <p:cNvPr id="198" name="Rectangle 774"/>
              <p:cNvSpPr>
                <a:spLocks noChangeArrowheads="1"/>
              </p:cNvSpPr>
              <p:nvPr/>
            </p:nvSpPr>
            <p:spPr bwMode="auto">
              <a:xfrm>
                <a:off x="424" y="605"/>
                <a:ext cx="1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9" name="Rectangle 775"/>
              <p:cNvSpPr>
                <a:spLocks noChangeArrowheads="1"/>
              </p:cNvSpPr>
              <p:nvPr/>
            </p:nvSpPr>
            <p:spPr bwMode="auto">
              <a:xfrm>
                <a:off x="-1883" y="1171"/>
                <a:ext cx="6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Major Cities</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200" name="Line 777"/>
              <p:cNvSpPr>
                <a:spLocks noChangeShapeType="1"/>
              </p:cNvSpPr>
              <p:nvPr/>
            </p:nvSpPr>
            <p:spPr bwMode="auto">
              <a:xfrm>
                <a:off x="608" y="102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778"/>
              <p:cNvSpPr>
                <a:spLocks noChangeArrowheads="1"/>
              </p:cNvSpPr>
              <p:nvPr/>
            </p:nvSpPr>
            <p:spPr bwMode="auto">
              <a:xfrm>
                <a:off x="350" y="1023"/>
                <a:ext cx="258" cy="1"/>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779"/>
              <p:cNvSpPr>
                <a:spLocks noChangeArrowheads="1"/>
              </p:cNvSpPr>
              <p:nvPr/>
            </p:nvSpPr>
            <p:spPr bwMode="auto">
              <a:xfrm>
                <a:off x="350" y="1024"/>
                <a:ext cx="258" cy="1"/>
              </a:xfrm>
              <a:prstGeom prst="rect">
                <a:avLst/>
              </a:prstGeom>
              <a:solidFill>
                <a:srgbClr val="1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780"/>
              <p:cNvSpPr>
                <a:spLocks noChangeArrowheads="1"/>
              </p:cNvSpPr>
              <p:nvPr/>
            </p:nvSpPr>
            <p:spPr bwMode="auto">
              <a:xfrm>
                <a:off x="350" y="1025"/>
                <a:ext cx="258" cy="1"/>
              </a:xfrm>
              <a:prstGeom prst="rect">
                <a:avLst/>
              </a:prstGeom>
              <a:solidFill>
                <a:srgbClr val="17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781"/>
              <p:cNvSpPr>
                <a:spLocks noChangeArrowheads="1"/>
              </p:cNvSpPr>
              <p:nvPr/>
            </p:nvSpPr>
            <p:spPr bwMode="auto">
              <a:xfrm>
                <a:off x="350" y="1026"/>
                <a:ext cx="258" cy="2"/>
              </a:xfrm>
              <a:prstGeom prst="rect">
                <a:avLst/>
              </a:prstGeom>
              <a:solidFill>
                <a:srgbClr val="1C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782"/>
              <p:cNvSpPr>
                <a:spLocks noChangeArrowheads="1"/>
              </p:cNvSpPr>
              <p:nvPr/>
            </p:nvSpPr>
            <p:spPr bwMode="auto">
              <a:xfrm>
                <a:off x="350" y="1028"/>
                <a:ext cx="258" cy="1"/>
              </a:xfrm>
              <a:prstGeom prst="rect">
                <a:avLst/>
              </a:prstGeom>
              <a:solidFill>
                <a:srgbClr val="2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783"/>
              <p:cNvSpPr>
                <a:spLocks noChangeArrowheads="1"/>
              </p:cNvSpPr>
              <p:nvPr/>
            </p:nvSpPr>
            <p:spPr bwMode="auto">
              <a:xfrm>
                <a:off x="350" y="1029"/>
                <a:ext cx="258" cy="1"/>
              </a:xfrm>
              <a:prstGeom prst="rect">
                <a:avLst/>
              </a:prstGeom>
              <a:solidFill>
                <a:srgbClr val="25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784"/>
              <p:cNvSpPr>
                <a:spLocks noChangeArrowheads="1"/>
              </p:cNvSpPr>
              <p:nvPr/>
            </p:nvSpPr>
            <p:spPr bwMode="auto">
              <a:xfrm>
                <a:off x="350" y="1030"/>
                <a:ext cx="258" cy="1"/>
              </a:xfrm>
              <a:prstGeom prst="rect">
                <a:avLst/>
              </a:prstGeom>
              <a:solidFill>
                <a:srgbClr val="29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785"/>
              <p:cNvSpPr>
                <a:spLocks noChangeArrowheads="1"/>
              </p:cNvSpPr>
              <p:nvPr/>
            </p:nvSpPr>
            <p:spPr bwMode="auto">
              <a:xfrm>
                <a:off x="350" y="1031"/>
                <a:ext cx="258" cy="1"/>
              </a:xfrm>
              <a:prstGeom prst="rect">
                <a:avLst/>
              </a:prstGeom>
              <a:solidFill>
                <a:srgbClr val="2E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786"/>
              <p:cNvSpPr>
                <a:spLocks noChangeArrowheads="1"/>
              </p:cNvSpPr>
              <p:nvPr/>
            </p:nvSpPr>
            <p:spPr bwMode="auto">
              <a:xfrm>
                <a:off x="350" y="1032"/>
                <a:ext cx="258" cy="1"/>
              </a:xfrm>
              <a:prstGeom prst="rect">
                <a:avLst/>
              </a:prstGeom>
              <a:solidFill>
                <a:srgbClr val="305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787"/>
              <p:cNvSpPr>
                <a:spLocks noChangeArrowheads="1"/>
              </p:cNvSpPr>
              <p:nvPr/>
            </p:nvSpPr>
            <p:spPr bwMode="auto">
              <a:xfrm>
                <a:off x="350" y="1033"/>
                <a:ext cx="258" cy="2"/>
              </a:xfrm>
              <a:prstGeom prst="rect">
                <a:avLst/>
              </a:prstGeom>
              <a:solidFill>
                <a:srgbClr val="35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788"/>
              <p:cNvSpPr>
                <a:spLocks noChangeArrowheads="1"/>
              </p:cNvSpPr>
              <p:nvPr/>
            </p:nvSpPr>
            <p:spPr bwMode="auto">
              <a:xfrm>
                <a:off x="350" y="1035"/>
                <a:ext cx="258" cy="1"/>
              </a:xfrm>
              <a:prstGeom prst="rect">
                <a:avLst/>
              </a:prstGeom>
              <a:solidFill>
                <a:srgbClr val="3959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789"/>
              <p:cNvSpPr>
                <a:spLocks noChangeArrowheads="1"/>
              </p:cNvSpPr>
              <p:nvPr/>
            </p:nvSpPr>
            <p:spPr bwMode="auto">
              <a:xfrm>
                <a:off x="350" y="1036"/>
                <a:ext cx="258" cy="1"/>
              </a:xfrm>
              <a:prstGeom prst="rect">
                <a:avLst/>
              </a:prstGeom>
              <a:solidFill>
                <a:srgbClr val="3C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90"/>
              <p:cNvSpPr>
                <a:spLocks noChangeArrowheads="1"/>
              </p:cNvSpPr>
              <p:nvPr/>
            </p:nvSpPr>
            <p:spPr bwMode="auto">
              <a:xfrm>
                <a:off x="350" y="1037"/>
                <a:ext cx="258" cy="1"/>
              </a:xfrm>
              <a:prstGeom prst="rect">
                <a:avLst/>
              </a:prstGeom>
              <a:solidFill>
                <a:srgbClr val="3D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91"/>
              <p:cNvSpPr>
                <a:spLocks noChangeArrowheads="1"/>
              </p:cNvSpPr>
              <p:nvPr/>
            </p:nvSpPr>
            <p:spPr bwMode="auto">
              <a:xfrm>
                <a:off x="350" y="1038"/>
                <a:ext cx="258" cy="1"/>
              </a:xfrm>
              <a:prstGeom prst="rect">
                <a:avLst/>
              </a:prstGeom>
              <a:solidFill>
                <a:srgbClr val="42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92"/>
              <p:cNvSpPr>
                <a:spLocks noChangeArrowheads="1"/>
              </p:cNvSpPr>
              <p:nvPr/>
            </p:nvSpPr>
            <p:spPr bwMode="auto">
              <a:xfrm>
                <a:off x="350" y="1039"/>
                <a:ext cx="258" cy="1"/>
              </a:xfrm>
              <a:prstGeom prst="rect">
                <a:avLst/>
              </a:prstGeom>
              <a:solidFill>
                <a:srgbClr val="44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793"/>
              <p:cNvSpPr>
                <a:spLocks noChangeArrowheads="1"/>
              </p:cNvSpPr>
              <p:nvPr/>
            </p:nvSpPr>
            <p:spPr bwMode="auto">
              <a:xfrm>
                <a:off x="350" y="1040"/>
                <a:ext cx="258" cy="2"/>
              </a:xfrm>
              <a:prstGeom prst="rect">
                <a:avLst/>
              </a:prstGeom>
              <a:solidFill>
                <a:srgbClr val="4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794"/>
              <p:cNvSpPr>
                <a:spLocks noChangeArrowheads="1"/>
              </p:cNvSpPr>
              <p:nvPr/>
            </p:nvSpPr>
            <p:spPr bwMode="auto">
              <a:xfrm>
                <a:off x="350" y="1042"/>
                <a:ext cx="258" cy="1"/>
              </a:xfrm>
              <a:prstGeom prst="rect">
                <a:avLst/>
              </a:prstGeom>
              <a:solidFill>
                <a:srgbClr val="4B58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795"/>
              <p:cNvSpPr>
                <a:spLocks noChangeArrowheads="1"/>
              </p:cNvSpPr>
              <p:nvPr/>
            </p:nvSpPr>
            <p:spPr bwMode="auto">
              <a:xfrm>
                <a:off x="350" y="1043"/>
                <a:ext cx="258" cy="1"/>
              </a:xfrm>
              <a:prstGeom prst="rect">
                <a:avLst/>
              </a:prstGeom>
              <a:solidFill>
                <a:srgbClr val="4D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796"/>
              <p:cNvSpPr>
                <a:spLocks noChangeArrowheads="1"/>
              </p:cNvSpPr>
              <p:nvPr/>
            </p:nvSpPr>
            <p:spPr bwMode="auto">
              <a:xfrm>
                <a:off x="350" y="1044"/>
                <a:ext cx="258" cy="1"/>
              </a:xfrm>
              <a:prstGeom prst="rect">
                <a:avLst/>
              </a:prstGeom>
              <a:solidFill>
                <a:srgbClr val="4F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797"/>
              <p:cNvSpPr>
                <a:spLocks noChangeArrowheads="1"/>
              </p:cNvSpPr>
              <p:nvPr/>
            </p:nvSpPr>
            <p:spPr bwMode="auto">
              <a:xfrm>
                <a:off x="350" y="1045"/>
                <a:ext cx="258" cy="1"/>
              </a:xfrm>
              <a:prstGeom prst="rect">
                <a:avLst/>
              </a:prstGeom>
              <a:solidFill>
                <a:srgbClr val="525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798"/>
              <p:cNvSpPr>
                <a:spLocks noChangeArrowheads="1"/>
              </p:cNvSpPr>
              <p:nvPr/>
            </p:nvSpPr>
            <p:spPr bwMode="auto">
              <a:xfrm>
                <a:off x="350" y="1046"/>
                <a:ext cx="258" cy="1"/>
              </a:xfrm>
              <a:prstGeom prst="rect">
                <a:avLst/>
              </a:prstGeom>
              <a:solidFill>
                <a:srgbClr val="5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799"/>
              <p:cNvSpPr>
                <a:spLocks noChangeArrowheads="1"/>
              </p:cNvSpPr>
              <p:nvPr/>
            </p:nvSpPr>
            <p:spPr bwMode="auto">
              <a:xfrm>
                <a:off x="350" y="1047"/>
                <a:ext cx="258" cy="2"/>
              </a:xfrm>
              <a:prstGeom prst="rect">
                <a:avLst/>
              </a:prstGeom>
              <a:solidFill>
                <a:srgbClr val="58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800"/>
              <p:cNvSpPr>
                <a:spLocks noChangeArrowheads="1"/>
              </p:cNvSpPr>
              <p:nvPr/>
            </p:nvSpPr>
            <p:spPr bwMode="auto">
              <a:xfrm>
                <a:off x="350" y="1049"/>
                <a:ext cx="258" cy="1"/>
              </a:xfrm>
              <a:prstGeom prst="rect">
                <a:avLst/>
              </a:prstGeom>
              <a:solidFill>
                <a:srgbClr val="5A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801"/>
              <p:cNvSpPr>
                <a:spLocks noChangeArrowheads="1"/>
              </p:cNvSpPr>
              <p:nvPr/>
            </p:nvSpPr>
            <p:spPr bwMode="auto">
              <a:xfrm>
                <a:off x="350" y="1050"/>
                <a:ext cx="258" cy="1"/>
              </a:xfrm>
              <a:prstGeom prst="rect">
                <a:avLst/>
              </a:prstGeom>
              <a:solidFill>
                <a:srgbClr val="5C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802"/>
              <p:cNvSpPr>
                <a:spLocks noChangeArrowheads="1"/>
              </p:cNvSpPr>
              <p:nvPr/>
            </p:nvSpPr>
            <p:spPr bwMode="auto">
              <a:xfrm>
                <a:off x="350" y="1051"/>
                <a:ext cx="258" cy="1"/>
              </a:xfrm>
              <a:prstGeom prst="rect">
                <a:avLst/>
              </a:prstGeom>
              <a:solidFill>
                <a:srgbClr val="61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803"/>
              <p:cNvSpPr>
                <a:spLocks noChangeArrowheads="1"/>
              </p:cNvSpPr>
              <p:nvPr/>
            </p:nvSpPr>
            <p:spPr bwMode="auto">
              <a:xfrm>
                <a:off x="350" y="1052"/>
                <a:ext cx="258" cy="1"/>
              </a:xfrm>
              <a:prstGeom prst="rect">
                <a:avLst/>
              </a:prstGeom>
              <a:solidFill>
                <a:srgbClr val="61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04"/>
              <p:cNvSpPr>
                <a:spLocks noChangeArrowheads="1"/>
              </p:cNvSpPr>
              <p:nvPr/>
            </p:nvSpPr>
            <p:spPr bwMode="auto">
              <a:xfrm>
                <a:off x="350" y="1053"/>
                <a:ext cx="258" cy="1"/>
              </a:xfrm>
              <a:prstGeom prst="rect">
                <a:avLst/>
              </a:prstGeom>
              <a:solidFill>
                <a:srgbClr val="64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805"/>
              <p:cNvSpPr>
                <a:spLocks noChangeArrowheads="1"/>
              </p:cNvSpPr>
              <p:nvPr/>
            </p:nvSpPr>
            <p:spPr bwMode="auto">
              <a:xfrm>
                <a:off x="350" y="1054"/>
                <a:ext cx="258" cy="2"/>
              </a:xfrm>
              <a:prstGeom prst="rect">
                <a:avLst/>
              </a:prstGeom>
              <a:solidFill>
                <a:srgbClr val="66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806"/>
              <p:cNvSpPr>
                <a:spLocks noChangeArrowheads="1"/>
              </p:cNvSpPr>
              <p:nvPr/>
            </p:nvSpPr>
            <p:spPr bwMode="auto">
              <a:xfrm>
                <a:off x="350" y="1056"/>
                <a:ext cx="258" cy="1"/>
              </a:xfrm>
              <a:prstGeom prst="rect">
                <a:avLst/>
              </a:prstGeom>
              <a:solidFill>
                <a:srgbClr val="69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807"/>
              <p:cNvSpPr>
                <a:spLocks noChangeArrowheads="1"/>
              </p:cNvSpPr>
              <p:nvPr/>
            </p:nvSpPr>
            <p:spPr bwMode="auto">
              <a:xfrm>
                <a:off x="350" y="1057"/>
                <a:ext cx="258" cy="1"/>
              </a:xfrm>
              <a:prstGeom prst="rect">
                <a:avLst/>
              </a:prstGeom>
              <a:solidFill>
                <a:srgbClr val="6C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808"/>
              <p:cNvSpPr>
                <a:spLocks noChangeArrowheads="1"/>
              </p:cNvSpPr>
              <p:nvPr/>
            </p:nvSpPr>
            <p:spPr bwMode="auto">
              <a:xfrm>
                <a:off x="350" y="1058"/>
                <a:ext cx="258" cy="1"/>
              </a:xfrm>
              <a:prstGeom prst="rect">
                <a:avLst/>
              </a:prstGeom>
              <a:solidFill>
                <a:srgbClr val="6E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809"/>
              <p:cNvSpPr>
                <a:spLocks noChangeArrowheads="1"/>
              </p:cNvSpPr>
              <p:nvPr/>
            </p:nvSpPr>
            <p:spPr bwMode="auto">
              <a:xfrm>
                <a:off x="350" y="1059"/>
                <a:ext cx="258" cy="1"/>
              </a:xfrm>
              <a:prstGeom prst="rect">
                <a:avLst/>
              </a:prstGeom>
              <a:solidFill>
                <a:srgbClr val="70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810"/>
              <p:cNvSpPr>
                <a:spLocks noChangeArrowheads="1"/>
              </p:cNvSpPr>
              <p:nvPr/>
            </p:nvSpPr>
            <p:spPr bwMode="auto">
              <a:xfrm>
                <a:off x="350" y="1060"/>
                <a:ext cx="258" cy="1"/>
              </a:xfrm>
              <a:prstGeom prst="rect">
                <a:avLst/>
              </a:prstGeom>
              <a:solidFill>
                <a:srgbClr val="73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811"/>
              <p:cNvSpPr>
                <a:spLocks noChangeArrowheads="1"/>
              </p:cNvSpPr>
              <p:nvPr/>
            </p:nvSpPr>
            <p:spPr bwMode="auto">
              <a:xfrm>
                <a:off x="350" y="1061"/>
                <a:ext cx="258" cy="2"/>
              </a:xfrm>
              <a:prstGeom prst="rect">
                <a:avLst/>
              </a:prstGeom>
              <a:solidFill>
                <a:srgbClr val="74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812"/>
              <p:cNvSpPr>
                <a:spLocks noChangeArrowheads="1"/>
              </p:cNvSpPr>
              <p:nvPr/>
            </p:nvSpPr>
            <p:spPr bwMode="auto">
              <a:xfrm>
                <a:off x="350" y="1063"/>
                <a:ext cx="258" cy="1"/>
              </a:xfrm>
              <a:prstGeom prst="rect">
                <a:avLst/>
              </a:prstGeom>
              <a:solidFill>
                <a:srgbClr val="76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813"/>
              <p:cNvSpPr>
                <a:spLocks noChangeArrowheads="1"/>
              </p:cNvSpPr>
              <p:nvPr/>
            </p:nvSpPr>
            <p:spPr bwMode="auto">
              <a:xfrm>
                <a:off x="350" y="1064"/>
                <a:ext cx="258" cy="1"/>
              </a:xfrm>
              <a:prstGeom prst="rect">
                <a:avLst/>
              </a:prstGeom>
              <a:solidFill>
                <a:srgbClr val="79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814"/>
              <p:cNvSpPr>
                <a:spLocks noChangeArrowheads="1"/>
              </p:cNvSpPr>
              <p:nvPr/>
            </p:nvSpPr>
            <p:spPr bwMode="auto">
              <a:xfrm>
                <a:off x="350" y="1065"/>
                <a:ext cx="258" cy="1"/>
              </a:xfrm>
              <a:prstGeom prst="rect">
                <a:avLst/>
              </a:prstGeom>
              <a:solidFill>
                <a:srgbClr val="7B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815"/>
              <p:cNvSpPr>
                <a:spLocks noChangeArrowheads="1"/>
              </p:cNvSpPr>
              <p:nvPr/>
            </p:nvSpPr>
            <p:spPr bwMode="auto">
              <a:xfrm>
                <a:off x="350" y="1066"/>
                <a:ext cx="258" cy="1"/>
              </a:xfrm>
              <a:prstGeom prst="rect">
                <a:avLst/>
              </a:prstGeom>
              <a:solidFill>
                <a:srgbClr val="7E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816"/>
              <p:cNvSpPr>
                <a:spLocks noChangeArrowheads="1"/>
              </p:cNvSpPr>
              <p:nvPr/>
            </p:nvSpPr>
            <p:spPr bwMode="auto">
              <a:xfrm>
                <a:off x="350" y="1067"/>
                <a:ext cx="258" cy="1"/>
              </a:xfrm>
              <a:prstGeom prst="rect">
                <a:avLst/>
              </a:prstGeom>
              <a:solidFill>
                <a:srgbClr val="7F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817"/>
              <p:cNvSpPr>
                <a:spLocks noChangeArrowheads="1"/>
              </p:cNvSpPr>
              <p:nvPr/>
            </p:nvSpPr>
            <p:spPr bwMode="auto">
              <a:xfrm>
                <a:off x="350" y="1068"/>
                <a:ext cx="258" cy="2"/>
              </a:xfrm>
              <a:prstGeom prst="rect">
                <a:avLst/>
              </a:prstGeom>
              <a:solidFill>
                <a:srgbClr val="81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818"/>
              <p:cNvSpPr>
                <a:spLocks noChangeArrowheads="1"/>
              </p:cNvSpPr>
              <p:nvPr/>
            </p:nvSpPr>
            <p:spPr bwMode="auto">
              <a:xfrm>
                <a:off x="350" y="1070"/>
                <a:ext cx="258" cy="1"/>
              </a:xfrm>
              <a:prstGeom prst="rect">
                <a:avLst/>
              </a:prstGeom>
              <a:solidFill>
                <a:srgbClr val="83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819"/>
              <p:cNvSpPr>
                <a:spLocks noChangeArrowheads="1"/>
              </p:cNvSpPr>
              <p:nvPr/>
            </p:nvSpPr>
            <p:spPr bwMode="auto">
              <a:xfrm>
                <a:off x="350" y="1071"/>
                <a:ext cx="258" cy="1"/>
              </a:xfrm>
              <a:prstGeom prst="rect">
                <a:avLst/>
              </a:prstGeom>
              <a:solidFill>
                <a:srgbClr val="86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820"/>
              <p:cNvSpPr>
                <a:spLocks noChangeArrowheads="1"/>
              </p:cNvSpPr>
              <p:nvPr/>
            </p:nvSpPr>
            <p:spPr bwMode="auto">
              <a:xfrm>
                <a:off x="350" y="1072"/>
                <a:ext cx="258" cy="1"/>
              </a:xfrm>
              <a:prstGeom prst="rect">
                <a:avLst/>
              </a:prstGeom>
              <a:solidFill>
                <a:srgbClr val="86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821"/>
              <p:cNvSpPr>
                <a:spLocks noChangeArrowheads="1"/>
              </p:cNvSpPr>
              <p:nvPr/>
            </p:nvSpPr>
            <p:spPr bwMode="auto">
              <a:xfrm>
                <a:off x="350" y="1073"/>
                <a:ext cx="258" cy="1"/>
              </a:xfrm>
              <a:prstGeom prst="rect">
                <a:avLst/>
              </a:prstGeom>
              <a:solidFill>
                <a:srgbClr val="8B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822"/>
              <p:cNvSpPr>
                <a:spLocks noChangeArrowheads="1"/>
              </p:cNvSpPr>
              <p:nvPr/>
            </p:nvSpPr>
            <p:spPr bwMode="auto">
              <a:xfrm>
                <a:off x="350" y="1074"/>
                <a:ext cx="258" cy="1"/>
              </a:xfrm>
              <a:prstGeom prst="rect">
                <a:avLst/>
              </a:prstGeom>
              <a:solidFill>
                <a:srgbClr val="8D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823"/>
              <p:cNvSpPr>
                <a:spLocks noChangeArrowheads="1"/>
              </p:cNvSpPr>
              <p:nvPr/>
            </p:nvSpPr>
            <p:spPr bwMode="auto">
              <a:xfrm>
                <a:off x="350" y="1075"/>
                <a:ext cx="258" cy="2"/>
              </a:xfrm>
              <a:prstGeom prst="rect">
                <a:avLst/>
              </a:prstGeom>
              <a:solidFill>
                <a:srgbClr val="8F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824"/>
              <p:cNvSpPr>
                <a:spLocks noChangeArrowheads="1"/>
              </p:cNvSpPr>
              <p:nvPr/>
            </p:nvSpPr>
            <p:spPr bwMode="auto">
              <a:xfrm>
                <a:off x="350" y="1077"/>
                <a:ext cx="258" cy="1"/>
              </a:xfrm>
              <a:prstGeom prst="rect">
                <a:avLst/>
              </a:prstGeom>
              <a:solidFill>
                <a:srgbClr val="904C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825"/>
              <p:cNvSpPr>
                <a:spLocks noChangeArrowheads="1"/>
              </p:cNvSpPr>
              <p:nvPr/>
            </p:nvSpPr>
            <p:spPr bwMode="auto">
              <a:xfrm>
                <a:off x="350" y="1078"/>
                <a:ext cx="258" cy="1"/>
              </a:xfrm>
              <a:prstGeom prst="rect">
                <a:avLst/>
              </a:prstGeom>
              <a:solidFill>
                <a:srgbClr val="91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826"/>
              <p:cNvSpPr>
                <a:spLocks noChangeArrowheads="1"/>
              </p:cNvSpPr>
              <p:nvPr/>
            </p:nvSpPr>
            <p:spPr bwMode="auto">
              <a:xfrm>
                <a:off x="350" y="1079"/>
                <a:ext cx="258" cy="1"/>
              </a:xfrm>
              <a:prstGeom prst="rect">
                <a:avLst/>
              </a:prstGeom>
              <a:solidFill>
                <a:srgbClr val="93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827"/>
              <p:cNvSpPr>
                <a:spLocks noChangeArrowheads="1"/>
              </p:cNvSpPr>
              <p:nvPr/>
            </p:nvSpPr>
            <p:spPr bwMode="auto">
              <a:xfrm>
                <a:off x="350" y="1080"/>
                <a:ext cx="258" cy="1"/>
              </a:xfrm>
              <a:prstGeom prst="rect">
                <a:avLst/>
              </a:prstGeom>
              <a:solidFill>
                <a:srgbClr val="96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828"/>
              <p:cNvSpPr>
                <a:spLocks noChangeArrowheads="1"/>
              </p:cNvSpPr>
              <p:nvPr/>
            </p:nvSpPr>
            <p:spPr bwMode="auto">
              <a:xfrm>
                <a:off x="350" y="1081"/>
                <a:ext cx="258" cy="1"/>
              </a:xfrm>
              <a:prstGeom prst="rect">
                <a:avLst/>
              </a:prstGeom>
              <a:solidFill>
                <a:srgbClr val="96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829"/>
              <p:cNvSpPr>
                <a:spLocks noChangeArrowheads="1"/>
              </p:cNvSpPr>
              <p:nvPr/>
            </p:nvSpPr>
            <p:spPr bwMode="auto">
              <a:xfrm>
                <a:off x="350" y="1082"/>
                <a:ext cx="258" cy="2"/>
              </a:xfrm>
              <a:prstGeom prst="rect">
                <a:avLst/>
              </a:prstGeom>
              <a:solidFill>
                <a:srgbClr val="9B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830"/>
              <p:cNvSpPr>
                <a:spLocks noChangeArrowheads="1"/>
              </p:cNvSpPr>
              <p:nvPr/>
            </p:nvSpPr>
            <p:spPr bwMode="auto">
              <a:xfrm>
                <a:off x="350" y="1084"/>
                <a:ext cx="258" cy="1"/>
              </a:xfrm>
              <a:prstGeom prst="rect">
                <a:avLst/>
              </a:prstGeom>
              <a:solidFill>
                <a:srgbClr val="9D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831"/>
              <p:cNvSpPr>
                <a:spLocks noChangeArrowheads="1"/>
              </p:cNvSpPr>
              <p:nvPr/>
            </p:nvSpPr>
            <p:spPr bwMode="auto">
              <a:xfrm>
                <a:off x="350" y="1085"/>
                <a:ext cx="258" cy="1"/>
              </a:xfrm>
              <a:prstGeom prst="rect">
                <a:avLst/>
              </a:prstGeom>
              <a:solidFill>
                <a:srgbClr val="9D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832"/>
              <p:cNvSpPr>
                <a:spLocks noChangeArrowheads="1"/>
              </p:cNvSpPr>
              <p:nvPr/>
            </p:nvSpPr>
            <p:spPr bwMode="auto">
              <a:xfrm>
                <a:off x="350" y="1086"/>
                <a:ext cx="258" cy="1"/>
              </a:xfrm>
              <a:prstGeom prst="rect">
                <a:avLst/>
              </a:prstGeom>
              <a:solidFill>
                <a:srgbClr val="A0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833"/>
              <p:cNvSpPr>
                <a:spLocks noChangeArrowheads="1"/>
              </p:cNvSpPr>
              <p:nvPr/>
            </p:nvSpPr>
            <p:spPr bwMode="auto">
              <a:xfrm>
                <a:off x="350" y="1087"/>
                <a:ext cx="258" cy="1"/>
              </a:xfrm>
              <a:prstGeom prst="rect">
                <a:avLst/>
              </a:prstGeom>
              <a:solidFill>
                <a:srgbClr val="A2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834"/>
              <p:cNvSpPr>
                <a:spLocks noChangeArrowheads="1"/>
              </p:cNvSpPr>
              <p:nvPr/>
            </p:nvSpPr>
            <p:spPr bwMode="auto">
              <a:xfrm>
                <a:off x="350" y="1088"/>
                <a:ext cx="258" cy="1"/>
              </a:xfrm>
              <a:prstGeom prst="rect">
                <a:avLst/>
              </a:prstGeom>
              <a:solidFill>
                <a:srgbClr val="A2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835"/>
              <p:cNvSpPr>
                <a:spLocks noChangeArrowheads="1"/>
              </p:cNvSpPr>
              <p:nvPr/>
            </p:nvSpPr>
            <p:spPr bwMode="auto">
              <a:xfrm>
                <a:off x="350" y="1089"/>
                <a:ext cx="258" cy="2"/>
              </a:xfrm>
              <a:prstGeom prst="rect">
                <a:avLst/>
              </a:prstGeom>
              <a:solidFill>
                <a:srgbClr val="A4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836"/>
              <p:cNvSpPr>
                <a:spLocks noChangeArrowheads="1"/>
              </p:cNvSpPr>
              <p:nvPr/>
            </p:nvSpPr>
            <p:spPr bwMode="auto">
              <a:xfrm>
                <a:off x="350" y="1091"/>
                <a:ext cx="258" cy="1"/>
              </a:xfrm>
              <a:prstGeom prst="rect">
                <a:avLst/>
              </a:prstGeom>
              <a:solidFill>
                <a:srgbClr val="A6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837"/>
              <p:cNvSpPr>
                <a:spLocks noChangeArrowheads="1"/>
              </p:cNvSpPr>
              <p:nvPr/>
            </p:nvSpPr>
            <p:spPr bwMode="auto">
              <a:xfrm>
                <a:off x="350" y="1092"/>
                <a:ext cx="258" cy="1"/>
              </a:xfrm>
              <a:prstGeom prst="rect">
                <a:avLst/>
              </a:prstGeom>
              <a:solidFill>
                <a:srgbClr val="AB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838"/>
              <p:cNvSpPr>
                <a:spLocks noChangeArrowheads="1"/>
              </p:cNvSpPr>
              <p:nvPr/>
            </p:nvSpPr>
            <p:spPr bwMode="auto">
              <a:xfrm>
                <a:off x="350" y="1093"/>
                <a:ext cx="258" cy="1"/>
              </a:xfrm>
              <a:prstGeom prst="rect">
                <a:avLst/>
              </a:prstGeom>
              <a:solidFill>
                <a:srgbClr val="AB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839"/>
              <p:cNvSpPr>
                <a:spLocks noChangeArrowheads="1"/>
              </p:cNvSpPr>
              <p:nvPr/>
            </p:nvSpPr>
            <p:spPr bwMode="auto">
              <a:xfrm>
                <a:off x="350" y="1094"/>
                <a:ext cx="258" cy="1"/>
              </a:xfrm>
              <a:prstGeom prst="rect">
                <a:avLst/>
              </a:prstGeom>
              <a:solidFill>
                <a:srgbClr val="AD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840"/>
              <p:cNvSpPr>
                <a:spLocks noChangeArrowheads="1"/>
              </p:cNvSpPr>
              <p:nvPr/>
            </p:nvSpPr>
            <p:spPr bwMode="auto">
              <a:xfrm>
                <a:off x="350" y="1095"/>
                <a:ext cx="258" cy="1"/>
              </a:xfrm>
              <a:prstGeom prst="rect">
                <a:avLst/>
              </a:prstGeom>
              <a:solidFill>
                <a:srgbClr val="AF44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841"/>
              <p:cNvSpPr>
                <a:spLocks noChangeArrowheads="1"/>
              </p:cNvSpPr>
              <p:nvPr/>
            </p:nvSpPr>
            <p:spPr bwMode="auto">
              <a:xfrm>
                <a:off x="350" y="1096"/>
                <a:ext cx="258" cy="2"/>
              </a:xfrm>
              <a:prstGeom prst="rect">
                <a:avLst/>
              </a:prstGeom>
              <a:solidFill>
                <a:srgbClr val="AF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842"/>
              <p:cNvSpPr>
                <a:spLocks noChangeArrowheads="1"/>
              </p:cNvSpPr>
              <p:nvPr/>
            </p:nvSpPr>
            <p:spPr bwMode="auto">
              <a:xfrm>
                <a:off x="350" y="1098"/>
                <a:ext cx="258" cy="1"/>
              </a:xfrm>
              <a:prstGeom prst="rect">
                <a:avLst/>
              </a:prstGeom>
              <a:solidFill>
                <a:srgbClr val="B1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843"/>
              <p:cNvSpPr>
                <a:spLocks noChangeArrowheads="1"/>
              </p:cNvSpPr>
              <p:nvPr/>
            </p:nvSpPr>
            <p:spPr bwMode="auto">
              <a:xfrm>
                <a:off x="350" y="1099"/>
                <a:ext cx="258" cy="1"/>
              </a:xfrm>
              <a:prstGeom prst="rect">
                <a:avLst/>
              </a:prstGeom>
              <a:solidFill>
                <a:srgbClr val="B3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844"/>
              <p:cNvSpPr>
                <a:spLocks noChangeArrowheads="1"/>
              </p:cNvSpPr>
              <p:nvPr/>
            </p:nvSpPr>
            <p:spPr bwMode="auto">
              <a:xfrm>
                <a:off x="350" y="1100"/>
                <a:ext cx="258" cy="1"/>
              </a:xfrm>
              <a:prstGeom prst="rect">
                <a:avLst/>
              </a:prstGeom>
              <a:solidFill>
                <a:srgbClr val="B5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845"/>
              <p:cNvSpPr>
                <a:spLocks noChangeArrowheads="1"/>
              </p:cNvSpPr>
              <p:nvPr/>
            </p:nvSpPr>
            <p:spPr bwMode="auto">
              <a:xfrm>
                <a:off x="350" y="1101"/>
                <a:ext cx="258" cy="1"/>
              </a:xfrm>
              <a:prstGeom prst="rect">
                <a:avLst/>
              </a:prstGeom>
              <a:solidFill>
                <a:srgbClr val="B7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846"/>
              <p:cNvSpPr>
                <a:spLocks noChangeArrowheads="1"/>
              </p:cNvSpPr>
              <p:nvPr/>
            </p:nvSpPr>
            <p:spPr bwMode="auto">
              <a:xfrm>
                <a:off x="350" y="1102"/>
                <a:ext cx="258" cy="1"/>
              </a:xfrm>
              <a:prstGeom prst="rect">
                <a:avLst/>
              </a:prstGeom>
              <a:solidFill>
                <a:srgbClr val="B7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847"/>
              <p:cNvSpPr>
                <a:spLocks noChangeArrowheads="1"/>
              </p:cNvSpPr>
              <p:nvPr/>
            </p:nvSpPr>
            <p:spPr bwMode="auto">
              <a:xfrm>
                <a:off x="350" y="1103"/>
                <a:ext cx="258" cy="2"/>
              </a:xfrm>
              <a:prstGeom prst="rect">
                <a:avLst/>
              </a:prstGeom>
              <a:solidFill>
                <a:srgbClr val="B9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848"/>
              <p:cNvSpPr>
                <a:spLocks noChangeArrowheads="1"/>
              </p:cNvSpPr>
              <p:nvPr/>
            </p:nvSpPr>
            <p:spPr bwMode="auto">
              <a:xfrm>
                <a:off x="350" y="1105"/>
                <a:ext cx="258" cy="1"/>
              </a:xfrm>
              <a:prstGeom prst="rect">
                <a:avLst/>
              </a:prstGeom>
              <a:solidFill>
                <a:srgbClr val="BB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849"/>
              <p:cNvSpPr>
                <a:spLocks noChangeArrowheads="1"/>
              </p:cNvSpPr>
              <p:nvPr/>
            </p:nvSpPr>
            <p:spPr bwMode="auto">
              <a:xfrm>
                <a:off x="350" y="1106"/>
                <a:ext cx="258" cy="1"/>
              </a:xfrm>
              <a:prstGeom prst="rect">
                <a:avLst/>
              </a:prstGeom>
              <a:solidFill>
                <a:srgbClr val="BB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850"/>
              <p:cNvSpPr>
                <a:spLocks noChangeArrowheads="1"/>
              </p:cNvSpPr>
              <p:nvPr/>
            </p:nvSpPr>
            <p:spPr bwMode="auto">
              <a:xfrm>
                <a:off x="350" y="1107"/>
                <a:ext cx="258" cy="1"/>
              </a:xfrm>
              <a:prstGeom prst="rect">
                <a:avLst/>
              </a:prstGeom>
              <a:solidFill>
                <a:srgbClr val="BF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851"/>
              <p:cNvSpPr>
                <a:spLocks noChangeArrowheads="1"/>
              </p:cNvSpPr>
              <p:nvPr/>
            </p:nvSpPr>
            <p:spPr bwMode="auto">
              <a:xfrm>
                <a:off x="350" y="1108"/>
                <a:ext cx="258" cy="1"/>
              </a:xfrm>
              <a:prstGeom prst="rect">
                <a:avLst/>
              </a:prstGeom>
              <a:solidFill>
                <a:srgbClr val="BF4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852"/>
              <p:cNvSpPr>
                <a:spLocks noChangeArrowheads="1"/>
              </p:cNvSpPr>
              <p:nvPr/>
            </p:nvSpPr>
            <p:spPr bwMode="auto">
              <a:xfrm>
                <a:off x="350" y="1109"/>
                <a:ext cx="258" cy="1"/>
              </a:xfrm>
              <a:prstGeom prst="rect">
                <a:avLst/>
              </a:prstGeom>
              <a:solidFill>
                <a:srgbClr val="C24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853"/>
              <p:cNvSpPr>
                <a:spLocks noChangeArrowheads="1"/>
              </p:cNvSpPr>
              <p:nvPr/>
            </p:nvSpPr>
            <p:spPr bwMode="auto">
              <a:xfrm>
                <a:off x="350" y="1110"/>
                <a:ext cx="258" cy="2"/>
              </a:xfrm>
              <a:prstGeom prst="rect">
                <a:avLst/>
              </a:prstGeom>
              <a:solidFill>
                <a:srgbClr val="C44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854"/>
              <p:cNvSpPr>
                <a:spLocks noChangeArrowheads="1"/>
              </p:cNvSpPr>
              <p:nvPr/>
            </p:nvSpPr>
            <p:spPr bwMode="auto">
              <a:xfrm>
                <a:off x="350" y="1112"/>
                <a:ext cx="258" cy="1"/>
              </a:xfrm>
              <a:prstGeom prst="rect">
                <a:avLst/>
              </a:prstGeom>
              <a:solidFill>
                <a:srgbClr val="C43F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855"/>
              <p:cNvSpPr>
                <a:spLocks noChangeArrowheads="1"/>
              </p:cNvSpPr>
              <p:nvPr/>
            </p:nvSpPr>
            <p:spPr bwMode="auto">
              <a:xfrm>
                <a:off x="350" y="1113"/>
                <a:ext cx="258" cy="1"/>
              </a:xfrm>
              <a:prstGeom prst="rect">
                <a:avLst/>
              </a:prstGeom>
              <a:solidFill>
                <a:srgbClr val="C740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856"/>
              <p:cNvSpPr>
                <a:spLocks noChangeArrowheads="1"/>
              </p:cNvSpPr>
              <p:nvPr/>
            </p:nvSpPr>
            <p:spPr bwMode="auto">
              <a:xfrm>
                <a:off x="350" y="1114"/>
                <a:ext cx="258" cy="1"/>
              </a:xfrm>
              <a:prstGeom prst="rect">
                <a:avLst/>
              </a:prstGeom>
              <a:solidFill>
                <a:srgbClr val="C74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857"/>
              <p:cNvSpPr>
                <a:spLocks noChangeArrowheads="1"/>
              </p:cNvSpPr>
              <p:nvPr/>
            </p:nvSpPr>
            <p:spPr bwMode="auto">
              <a:xfrm>
                <a:off x="350" y="1115"/>
                <a:ext cx="258" cy="1"/>
              </a:xfrm>
              <a:prstGeom prst="rect">
                <a:avLst/>
              </a:prstGeom>
              <a:solidFill>
                <a:srgbClr val="C93E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858"/>
              <p:cNvSpPr>
                <a:spLocks noChangeArrowheads="1"/>
              </p:cNvSpPr>
              <p:nvPr/>
            </p:nvSpPr>
            <p:spPr bwMode="auto">
              <a:xfrm>
                <a:off x="350" y="1116"/>
                <a:ext cx="258" cy="1"/>
              </a:xfrm>
              <a:prstGeom prst="rect">
                <a:avLst/>
              </a:prstGeom>
              <a:solidFill>
                <a:srgbClr val="CC3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859"/>
              <p:cNvSpPr>
                <a:spLocks noChangeArrowheads="1"/>
              </p:cNvSpPr>
              <p:nvPr/>
            </p:nvSpPr>
            <p:spPr bwMode="auto">
              <a:xfrm>
                <a:off x="350" y="1117"/>
                <a:ext cx="258" cy="2"/>
              </a:xfrm>
              <a:prstGeom prst="rect">
                <a:avLst/>
              </a:prstGeom>
              <a:solidFill>
                <a:srgbClr val="CC3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860"/>
              <p:cNvSpPr>
                <a:spLocks noChangeArrowheads="1"/>
              </p:cNvSpPr>
              <p:nvPr/>
            </p:nvSpPr>
            <p:spPr bwMode="auto">
              <a:xfrm>
                <a:off x="350" y="1119"/>
                <a:ext cx="258" cy="1"/>
              </a:xfrm>
              <a:prstGeom prst="rect">
                <a:avLst/>
              </a:prstGeom>
              <a:solidFill>
                <a:srgbClr val="CF3E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861"/>
              <p:cNvSpPr>
                <a:spLocks noChangeArrowheads="1"/>
              </p:cNvSpPr>
              <p:nvPr/>
            </p:nvSpPr>
            <p:spPr bwMode="auto">
              <a:xfrm>
                <a:off x="350" y="1120"/>
                <a:ext cx="258" cy="1"/>
              </a:xfrm>
              <a:prstGeom prst="rect">
                <a:avLst/>
              </a:prstGeom>
              <a:solidFill>
                <a:srgbClr val="CF3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862"/>
              <p:cNvSpPr>
                <a:spLocks noChangeArrowheads="1"/>
              </p:cNvSpPr>
              <p:nvPr/>
            </p:nvSpPr>
            <p:spPr bwMode="auto">
              <a:xfrm>
                <a:off x="350" y="1121"/>
                <a:ext cx="258" cy="1"/>
              </a:xfrm>
              <a:prstGeom prst="rect">
                <a:avLst/>
              </a:prstGeom>
              <a:solidFill>
                <a:srgbClr val="D1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863"/>
              <p:cNvSpPr>
                <a:spLocks noChangeArrowheads="1"/>
              </p:cNvSpPr>
              <p:nvPr/>
            </p:nvSpPr>
            <p:spPr bwMode="auto">
              <a:xfrm>
                <a:off x="350" y="1122"/>
                <a:ext cx="258" cy="1"/>
              </a:xfrm>
              <a:prstGeom prst="rect">
                <a:avLst/>
              </a:prstGeom>
              <a:solidFill>
                <a:srgbClr val="D13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864"/>
              <p:cNvSpPr>
                <a:spLocks noChangeArrowheads="1"/>
              </p:cNvSpPr>
              <p:nvPr/>
            </p:nvSpPr>
            <p:spPr bwMode="auto">
              <a:xfrm>
                <a:off x="350" y="1123"/>
                <a:ext cx="258" cy="1"/>
              </a:xfrm>
              <a:prstGeom prst="rect">
                <a:avLst/>
              </a:prstGeom>
              <a:solidFill>
                <a:srgbClr val="D4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865"/>
              <p:cNvSpPr>
                <a:spLocks noChangeArrowheads="1"/>
              </p:cNvSpPr>
              <p:nvPr/>
            </p:nvSpPr>
            <p:spPr bwMode="auto">
              <a:xfrm>
                <a:off x="350" y="1124"/>
                <a:ext cx="258" cy="2"/>
              </a:xfrm>
              <a:prstGeom prst="rect">
                <a:avLst/>
              </a:prstGeom>
              <a:solidFill>
                <a:srgbClr val="D63C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866"/>
              <p:cNvSpPr>
                <a:spLocks noChangeArrowheads="1"/>
              </p:cNvSpPr>
              <p:nvPr/>
            </p:nvSpPr>
            <p:spPr bwMode="auto">
              <a:xfrm>
                <a:off x="350" y="1126"/>
                <a:ext cx="258" cy="1"/>
              </a:xfrm>
              <a:prstGeom prst="rect">
                <a:avLst/>
              </a:prstGeom>
              <a:solidFill>
                <a:srgbClr val="D63C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867"/>
              <p:cNvSpPr>
                <a:spLocks noChangeArrowheads="1"/>
              </p:cNvSpPr>
              <p:nvPr/>
            </p:nvSpPr>
            <p:spPr bwMode="auto">
              <a:xfrm>
                <a:off x="350" y="1127"/>
                <a:ext cx="258" cy="1"/>
              </a:xfrm>
              <a:prstGeom prst="rect">
                <a:avLst/>
              </a:prstGeom>
              <a:solidFill>
                <a:srgbClr val="D93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868"/>
              <p:cNvSpPr>
                <a:spLocks noChangeArrowheads="1"/>
              </p:cNvSpPr>
              <p:nvPr/>
            </p:nvSpPr>
            <p:spPr bwMode="auto">
              <a:xfrm>
                <a:off x="350" y="1128"/>
                <a:ext cx="258" cy="1"/>
              </a:xfrm>
              <a:prstGeom prst="rect">
                <a:avLst/>
              </a:prstGeom>
              <a:solidFill>
                <a:srgbClr val="D93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869"/>
              <p:cNvSpPr>
                <a:spLocks noChangeArrowheads="1"/>
              </p:cNvSpPr>
              <p:nvPr/>
            </p:nvSpPr>
            <p:spPr bwMode="auto">
              <a:xfrm>
                <a:off x="350" y="1129"/>
                <a:ext cx="258" cy="1"/>
              </a:xfrm>
              <a:prstGeom prst="rect">
                <a:avLst/>
              </a:prstGeom>
              <a:solidFill>
                <a:srgbClr val="DB3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870"/>
              <p:cNvSpPr>
                <a:spLocks noChangeArrowheads="1"/>
              </p:cNvSpPr>
              <p:nvPr/>
            </p:nvSpPr>
            <p:spPr bwMode="auto">
              <a:xfrm>
                <a:off x="350" y="1130"/>
                <a:ext cx="258" cy="1"/>
              </a:xfrm>
              <a:prstGeom prst="rect">
                <a:avLst/>
              </a:prstGeom>
              <a:solidFill>
                <a:srgbClr val="DB3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871"/>
              <p:cNvSpPr>
                <a:spLocks noChangeArrowheads="1"/>
              </p:cNvSpPr>
              <p:nvPr/>
            </p:nvSpPr>
            <p:spPr bwMode="auto">
              <a:xfrm>
                <a:off x="350" y="1131"/>
                <a:ext cx="258" cy="1"/>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872"/>
              <p:cNvSpPr>
                <a:spLocks noChangeArrowheads="1"/>
              </p:cNvSpPr>
              <p:nvPr/>
            </p:nvSpPr>
            <p:spPr bwMode="auto">
              <a:xfrm>
                <a:off x="350" y="1132"/>
                <a:ext cx="258" cy="2"/>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873"/>
              <p:cNvSpPr>
                <a:spLocks noChangeArrowheads="1"/>
              </p:cNvSpPr>
              <p:nvPr/>
            </p:nvSpPr>
            <p:spPr bwMode="auto">
              <a:xfrm>
                <a:off x="350" y="1134"/>
                <a:ext cx="258" cy="1"/>
              </a:xfrm>
              <a:prstGeom prst="rect">
                <a:avLst/>
              </a:prstGeom>
              <a:solidFill>
                <a:srgbClr val="E03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874"/>
              <p:cNvSpPr>
                <a:spLocks noChangeArrowheads="1"/>
              </p:cNvSpPr>
              <p:nvPr/>
            </p:nvSpPr>
            <p:spPr bwMode="auto">
              <a:xfrm>
                <a:off x="350" y="1135"/>
                <a:ext cx="258" cy="1"/>
              </a:xfrm>
              <a:prstGeom prst="rect">
                <a:avLst/>
              </a:prstGeom>
              <a:solidFill>
                <a:srgbClr val="E03A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875"/>
              <p:cNvSpPr>
                <a:spLocks noChangeArrowheads="1"/>
              </p:cNvSpPr>
              <p:nvPr/>
            </p:nvSpPr>
            <p:spPr bwMode="auto">
              <a:xfrm>
                <a:off x="350" y="1136"/>
                <a:ext cx="258" cy="1"/>
              </a:xfrm>
              <a:prstGeom prst="rect">
                <a:avLst/>
              </a:prstGeom>
              <a:solidFill>
                <a:srgbClr val="E33B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876"/>
              <p:cNvSpPr>
                <a:spLocks noChangeArrowheads="1"/>
              </p:cNvSpPr>
              <p:nvPr/>
            </p:nvSpPr>
            <p:spPr bwMode="auto">
              <a:xfrm>
                <a:off x="350" y="1137"/>
                <a:ext cx="258" cy="1"/>
              </a:xfrm>
              <a:prstGeom prst="rect">
                <a:avLst/>
              </a:prstGeom>
              <a:solidFill>
                <a:srgbClr val="E33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877"/>
              <p:cNvSpPr>
                <a:spLocks noChangeArrowheads="1"/>
              </p:cNvSpPr>
              <p:nvPr/>
            </p:nvSpPr>
            <p:spPr bwMode="auto">
              <a:xfrm>
                <a:off x="350" y="1138"/>
                <a:ext cx="258" cy="1"/>
              </a:xfrm>
              <a:prstGeom prst="rect">
                <a:avLst/>
              </a:prstGeom>
              <a:solidFill>
                <a:srgbClr val="E63C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878"/>
              <p:cNvSpPr>
                <a:spLocks noChangeArrowheads="1"/>
              </p:cNvSpPr>
              <p:nvPr/>
            </p:nvSpPr>
            <p:spPr bwMode="auto">
              <a:xfrm>
                <a:off x="350" y="1139"/>
                <a:ext cx="258" cy="2"/>
              </a:xfrm>
              <a:prstGeom prst="rect">
                <a:avLst/>
              </a:prstGeom>
              <a:solidFill>
                <a:srgbClr val="E63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879"/>
              <p:cNvSpPr>
                <a:spLocks noChangeArrowheads="1"/>
              </p:cNvSpPr>
              <p:nvPr/>
            </p:nvSpPr>
            <p:spPr bwMode="auto">
              <a:xfrm>
                <a:off x="350" y="1141"/>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880"/>
              <p:cNvSpPr>
                <a:spLocks noChangeArrowheads="1"/>
              </p:cNvSpPr>
              <p:nvPr/>
            </p:nvSpPr>
            <p:spPr bwMode="auto">
              <a:xfrm>
                <a:off x="350" y="1142"/>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881"/>
              <p:cNvSpPr>
                <a:spLocks noChangeArrowheads="1"/>
              </p:cNvSpPr>
              <p:nvPr/>
            </p:nvSpPr>
            <p:spPr bwMode="auto">
              <a:xfrm>
                <a:off x="350" y="1143"/>
                <a:ext cx="258" cy="1"/>
              </a:xfrm>
              <a:prstGeom prst="rect">
                <a:avLst/>
              </a:prstGeom>
              <a:solidFill>
                <a:srgbClr val="E83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882"/>
              <p:cNvSpPr>
                <a:spLocks noChangeArrowheads="1"/>
              </p:cNvSpPr>
              <p:nvPr/>
            </p:nvSpPr>
            <p:spPr bwMode="auto">
              <a:xfrm>
                <a:off x="350" y="1144"/>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883"/>
              <p:cNvSpPr>
                <a:spLocks noChangeArrowheads="1"/>
              </p:cNvSpPr>
              <p:nvPr/>
            </p:nvSpPr>
            <p:spPr bwMode="auto">
              <a:xfrm>
                <a:off x="350" y="1145"/>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884"/>
              <p:cNvSpPr>
                <a:spLocks noChangeArrowheads="1"/>
              </p:cNvSpPr>
              <p:nvPr/>
            </p:nvSpPr>
            <p:spPr bwMode="auto">
              <a:xfrm>
                <a:off x="350" y="1146"/>
                <a:ext cx="258" cy="2"/>
              </a:xfrm>
              <a:prstGeom prst="rect">
                <a:avLst/>
              </a:prstGeom>
              <a:solidFill>
                <a:srgbClr val="ED3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885"/>
              <p:cNvSpPr>
                <a:spLocks noChangeArrowheads="1"/>
              </p:cNvSpPr>
              <p:nvPr/>
            </p:nvSpPr>
            <p:spPr bwMode="auto">
              <a:xfrm>
                <a:off x="350" y="1148"/>
                <a:ext cx="258" cy="1"/>
              </a:xfrm>
              <a:prstGeom prst="rect">
                <a:avLst/>
              </a:prstGeom>
              <a:solidFill>
                <a:srgbClr val="ED3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886"/>
              <p:cNvSpPr>
                <a:spLocks noChangeArrowheads="1"/>
              </p:cNvSpPr>
              <p:nvPr/>
            </p:nvSpPr>
            <p:spPr bwMode="auto">
              <a:xfrm>
                <a:off x="350" y="1149"/>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887"/>
              <p:cNvSpPr>
                <a:spLocks noChangeArrowheads="1"/>
              </p:cNvSpPr>
              <p:nvPr/>
            </p:nvSpPr>
            <p:spPr bwMode="auto">
              <a:xfrm>
                <a:off x="350" y="1150"/>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888"/>
              <p:cNvSpPr>
                <a:spLocks noChangeArrowheads="1"/>
              </p:cNvSpPr>
              <p:nvPr/>
            </p:nvSpPr>
            <p:spPr bwMode="auto">
              <a:xfrm>
                <a:off x="350" y="1151"/>
                <a:ext cx="258" cy="1"/>
              </a:xfrm>
              <a:prstGeom prst="rect">
                <a:avLst/>
              </a:prstGeom>
              <a:solidFill>
                <a:srgbClr val="F03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889"/>
              <p:cNvSpPr>
                <a:spLocks noChangeArrowheads="1"/>
              </p:cNvSpPr>
              <p:nvPr/>
            </p:nvSpPr>
            <p:spPr bwMode="auto">
              <a:xfrm>
                <a:off x="350" y="1152"/>
                <a:ext cx="258" cy="1"/>
              </a:xfrm>
              <a:prstGeom prst="rect">
                <a:avLst/>
              </a:prstGeom>
              <a:solidFill>
                <a:srgbClr val="F23A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890"/>
              <p:cNvSpPr>
                <a:spLocks noChangeArrowheads="1"/>
              </p:cNvSpPr>
              <p:nvPr/>
            </p:nvSpPr>
            <p:spPr bwMode="auto">
              <a:xfrm>
                <a:off x="350" y="1153"/>
                <a:ext cx="258" cy="2"/>
              </a:xfrm>
              <a:prstGeom prst="rect">
                <a:avLst/>
              </a:prstGeom>
              <a:solidFill>
                <a:srgbClr val="F23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891"/>
              <p:cNvSpPr>
                <a:spLocks noChangeArrowheads="1"/>
              </p:cNvSpPr>
              <p:nvPr/>
            </p:nvSpPr>
            <p:spPr bwMode="auto">
              <a:xfrm>
                <a:off x="350" y="1155"/>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892"/>
              <p:cNvSpPr>
                <a:spLocks noChangeArrowheads="1"/>
              </p:cNvSpPr>
              <p:nvPr/>
            </p:nvSpPr>
            <p:spPr bwMode="auto">
              <a:xfrm>
                <a:off x="350" y="1156"/>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893"/>
              <p:cNvSpPr>
                <a:spLocks noChangeArrowheads="1"/>
              </p:cNvSpPr>
              <p:nvPr/>
            </p:nvSpPr>
            <p:spPr bwMode="auto">
              <a:xfrm>
                <a:off x="350" y="1157"/>
                <a:ext cx="258" cy="1"/>
              </a:xfrm>
              <a:prstGeom prst="rect">
                <a:avLst/>
              </a:prstGeom>
              <a:solidFill>
                <a:srgbClr val="F53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894"/>
              <p:cNvSpPr>
                <a:spLocks noChangeArrowheads="1"/>
              </p:cNvSpPr>
              <p:nvPr/>
            </p:nvSpPr>
            <p:spPr bwMode="auto">
              <a:xfrm>
                <a:off x="350" y="1158"/>
                <a:ext cx="258" cy="1"/>
              </a:xfrm>
              <a:prstGeom prst="rect">
                <a:avLst/>
              </a:prstGeom>
              <a:solidFill>
                <a:srgbClr val="F73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895"/>
              <p:cNvSpPr>
                <a:spLocks noChangeArrowheads="1"/>
              </p:cNvSpPr>
              <p:nvPr/>
            </p:nvSpPr>
            <p:spPr bwMode="auto">
              <a:xfrm>
                <a:off x="350" y="1159"/>
                <a:ext cx="258" cy="1"/>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896"/>
              <p:cNvSpPr>
                <a:spLocks noChangeArrowheads="1"/>
              </p:cNvSpPr>
              <p:nvPr/>
            </p:nvSpPr>
            <p:spPr bwMode="auto">
              <a:xfrm>
                <a:off x="350" y="1160"/>
                <a:ext cx="258" cy="2"/>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897"/>
              <p:cNvSpPr>
                <a:spLocks noChangeArrowheads="1"/>
              </p:cNvSpPr>
              <p:nvPr/>
            </p:nvSpPr>
            <p:spPr bwMode="auto">
              <a:xfrm>
                <a:off x="350" y="1162"/>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898"/>
              <p:cNvSpPr>
                <a:spLocks noChangeArrowheads="1"/>
              </p:cNvSpPr>
              <p:nvPr/>
            </p:nvSpPr>
            <p:spPr bwMode="auto">
              <a:xfrm>
                <a:off x="350" y="1163"/>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899"/>
              <p:cNvSpPr>
                <a:spLocks noChangeArrowheads="1"/>
              </p:cNvSpPr>
              <p:nvPr/>
            </p:nvSpPr>
            <p:spPr bwMode="auto">
              <a:xfrm>
                <a:off x="350" y="1164"/>
                <a:ext cx="258" cy="1"/>
              </a:xfrm>
              <a:prstGeom prst="rect">
                <a:avLst/>
              </a:prstGeom>
              <a:solidFill>
                <a:srgbClr val="FA3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900"/>
              <p:cNvSpPr>
                <a:spLocks noChangeArrowheads="1"/>
              </p:cNvSpPr>
              <p:nvPr/>
            </p:nvSpPr>
            <p:spPr bwMode="auto">
              <a:xfrm>
                <a:off x="350" y="1165"/>
                <a:ext cx="258" cy="1"/>
              </a:xfrm>
              <a:prstGeom prst="rect">
                <a:avLst/>
              </a:prstGeom>
              <a:solidFill>
                <a:srgbClr val="FC3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901"/>
              <p:cNvSpPr>
                <a:spLocks noChangeArrowheads="1"/>
              </p:cNvSpPr>
              <p:nvPr/>
            </p:nvSpPr>
            <p:spPr bwMode="auto">
              <a:xfrm>
                <a:off x="350" y="1166"/>
                <a:ext cx="258" cy="1"/>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902"/>
              <p:cNvSpPr>
                <a:spLocks noChangeArrowheads="1"/>
              </p:cNvSpPr>
              <p:nvPr/>
            </p:nvSpPr>
            <p:spPr bwMode="auto">
              <a:xfrm>
                <a:off x="350" y="1167"/>
                <a:ext cx="258" cy="2"/>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903"/>
              <p:cNvSpPr>
                <a:spLocks noChangeArrowheads="1"/>
              </p:cNvSpPr>
              <p:nvPr/>
            </p:nvSpPr>
            <p:spPr bwMode="auto">
              <a:xfrm>
                <a:off x="350" y="1169"/>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904"/>
              <p:cNvSpPr>
                <a:spLocks noChangeArrowheads="1"/>
              </p:cNvSpPr>
              <p:nvPr/>
            </p:nvSpPr>
            <p:spPr bwMode="auto">
              <a:xfrm>
                <a:off x="350" y="1170"/>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905"/>
              <p:cNvSpPr>
                <a:spLocks noChangeArrowheads="1"/>
              </p:cNvSpPr>
              <p:nvPr/>
            </p:nvSpPr>
            <p:spPr bwMode="auto">
              <a:xfrm>
                <a:off x="681" y="967"/>
                <a:ext cx="2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Low</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329" name="Line 906"/>
              <p:cNvSpPr>
                <a:spLocks noChangeShapeType="1"/>
              </p:cNvSpPr>
              <p:nvPr/>
            </p:nvSpPr>
            <p:spPr bwMode="auto">
              <a:xfrm>
                <a:off x="608" y="116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Rectangle 907"/>
              <p:cNvSpPr>
                <a:spLocks noChangeArrowheads="1"/>
              </p:cNvSpPr>
              <p:nvPr/>
            </p:nvSpPr>
            <p:spPr bwMode="auto">
              <a:xfrm>
                <a:off x="350" y="1163"/>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908"/>
              <p:cNvSpPr>
                <a:spLocks noChangeArrowheads="1"/>
              </p:cNvSpPr>
              <p:nvPr/>
            </p:nvSpPr>
            <p:spPr bwMode="auto">
              <a:xfrm>
                <a:off x="350" y="1164"/>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909"/>
              <p:cNvSpPr>
                <a:spLocks noChangeArrowheads="1"/>
              </p:cNvSpPr>
              <p:nvPr/>
            </p:nvSpPr>
            <p:spPr bwMode="auto">
              <a:xfrm>
                <a:off x="350" y="1165"/>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910"/>
              <p:cNvSpPr>
                <a:spLocks noChangeArrowheads="1"/>
              </p:cNvSpPr>
              <p:nvPr/>
            </p:nvSpPr>
            <p:spPr bwMode="auto">
              <a:xfrm>
                <a:off x="350" y="1166"/>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911"/>
              <p:cNvSpPr>
                <a:spLocks noChangeArrowheads="1"/>
              </p:cNvSpPr>
              <p:nvPr/>
            </p:nvSpPr>
            <p:spPr bwMode="auto">
              <a:xfrm>
                <a:off x="350" y="1167"/>
                <a:ext cx="258" cy="2"/>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912"/>
              <p:cNvSpPr>
                <a:spLocks noChangeArrowheads="1"/>
              </p:cNvSpPr>
              <p:nvPr/>
            </p:nvSpPr>
            <p:spPr bwMode="auto">
              <a:xfrm>
                <a:off x="350" y="1169"/>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913"/>
              <p:cNvSpPr>
                <a:spLocks noChangeArrowheads="1"/>
              </p:cNvSpPr>
              <p:nvPr/>
            </p:nvSpPr>
            <p:spPr bwMode="auto">
              <a:xfrm>
                <a:off x="350" y="1170"/>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914"/>
              <p:cNvSpPr>
                <a:spLocks noChangeArrowheads="1"/>
              </p:cNvSpPr>
              <p:nvPr/>
            </p:nvSpPr>
            <p:spPr bwMode="auto">
              <a:xfrm>
                <a:off x="350" y="1171"/>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915"/>
              <p:cNvSpPr>
                <a:spLocks noChangeArrowheads="1"/>
              </p:cNvSpPr>
              <p:nvPr/>
            </p:nvSpPr>
            <p:spPr bwMode="auto">
              <a:xfrm>
                <a:off x="350" y="1172"/>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916"/>
              <p:cNvSpPr>
                <a:spLocks noChangeArrowheads="1"/>
              </p:cNvSpPr>
              <p:nvPr/>
            </p:nvSpPr>
            <p:spPr bwMode="auto">
              <a:xfrm>
                <a:off x="350" y="1173"/>
                <a:ext cx="258" cy="1"/>
              </a:xfrm>
              <a:prstGeom prst="rect">
                <a:avLst/>
              </a:prstGeom>
              <a:solidFill>
                <a:srgbClr val="FF4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917"/>
              <p:cNvSpPr>
                <a:spLocks noChangeArrowheads="1"/>
              </p:cNvSpPr>
              <p:nvPr/>
            </p:nvSpPr>
            <p:spPr bwMode="auto">
              <a:xfrm>
                <a:off x="350" y="1174"/>
                <a:ext cx="258" cy="2"/>
              </a:xfrm>
              <a:prstGeom prst="rect">
                <a:avLst/>
              </a:prstGeom>
              <a:solidFill>
                <a:srgbClr val="FF42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918"/>
              <p:cNvSpPr>
                <a:spLocks noChangeArrowheads="1"/>
              </p:cNvSpPr>
              <p:nvPr/>
            </p:nvSpPr>
            <p:spPr bwMode="auto">
              <a:xfrm>
                <a:off x="350" y="1176"/>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919"/>
              <p:cNvSpPr>
                <a:spLocks noChangeArrowheads="1"/>
              </p:cNvSpPr>
              <p:nvPr/>
            </p:nvSpPr>
            <p:spPr bwMode="auto">
              <a:xfrm>
                <a:off x="350" y="1177"/>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920"/>
              <p:cNvSpPr>
                <a:spLocks noChangeArrowheads="1"/>
              </p:cNvSpPr>
              <p:nvPr/>
            </p:nvSpPr>
            <p:spPr bwMode="auto">
              <a:xfrm>
                <a:off x="350" y="1178"/>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921"/>
              <p:cNvSpPr>
                <a:spLocks noChangeArrowheads="1"/>
              </p:cNvSpPr>
              <p:nvPr/>
            </p:nvSpPr>
            <p:spPr bwMode="auto">
              <a:xfrm>
                <a:off x="350" y="1179"/>
                <a:ext cx="258" cy="1"/>
              </a:xfrm>
              <a:prstGeom prst="rect">
                <a:avLst/>
              </a:prstGeom>
              <a:solidFill>
                <a:srgbClr val="FF42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922"/>
              <p:cNvSpPr>
                <a:spLocks noChangeArrowheads="1"/>
              </p:cNvSpPr>
              <p:nvPr/>
            </p:nvSpPr>
            <p:spPr bwMode="auto">
              <a:xfrm>
                <a:off x="350" y="1180"/>
                <a:ext cx="258" cy="1"/>
              </a:xfrm>
              <a:prstGeom prst="rect">
                <a:avLst/>
              </a:prstGeom>
              <a:solidFill>
                <a:srgbClr val="FF45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923"/>
              <p:cNvSpPr>
                <a:spLocks noChangeArrowheads="1"/>
              </p:cNvSpPr>
              <p:nvPr/>
            </p:nvSpPr>
            <p:spPr bwMode="auto">
              <a:xfrm>
                <a:off x="350" y="1181"/>
                <a:ext cx="258" cy="2"/>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924"/>
              <p:cNvSpPr>
                <a:spLocks noChangeArrowheads="1"/>
              </p:cNvSpPr>
              <p:nvPr/>
            </p:nvSpPr>
            <p:spPr bwMode="auto">
              <a:xfrm>
                <a:off x="350" y="1183"/>
                <a:ext cx="258" cy="1"/>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925"/>
              <p:cNvSpPr>
                <a:spLocks noChangeArrowheads="1"/>
              </p:cNvSpPr>
              <p:nvPr/>
            </p:nvSpPr>
            <p:spPr bwMode="auto">
              <a:xfrm>
                <a:off x="350" y="1184"/>
                <a:ext cx="258" cy="1"/>
              </a:xfrm>
              <a:prstGeom prst="rect">
                <a:avLst/>
              </a:prstGeom>
              <a:solidFill>
                <a:srgbClr val="FF4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926"/>
              <p:cNvSpPr>
                <a:spLocks noChangeArrowheads="1"/>
              </p:cNvSpPr>
              <p:nvPr/>
            </p:nvSpPr>
            <p:spPr bwMode="auto">
              <a:xfrm>
                <a:off x="350" y="1185"/>
                <a:ext cx="258" cy="1"/>
              </a:xfrm>
              <a:prstGeom prst="rect">
                <a:avLst/>
              </a:prstGeom>
              <a:solidFill>
                <a:srgbClr val="FF4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927"/>
              <p:cNvSpPr>
                <a:spLocks noChangeArrowheads="1"/>
              </p:cNvSpPr>
              <p:nvPr/>
            </p:nvSpPr>
            <p:spPr bwMode="auto">
              <a:xfrm>
                <a:off x="350" y="1186"/>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928"/>
              <p:cNvSpPr>
                <a:spLocks noChangeArrowheads="1"/>
              </p:cNvSpPr>
              <p:nvPr/>
            </p:nvSpPr>
            <p:spPr bwMode="auto">
              <a:xfrm>
                <a:off x="350" y="1187"/>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929"/>
              <p:cNvSpPr>
                <a:spLocks noChangeArrowheads="1"/>
              </p:cNvSpPr>
              <p:nvPr/>
            </p:nvSpPr>
            <p:spPr bwMode="auto">
              <a:xfrm>
                <a:off x="350" y="1188"/>
                <a:ext cx="258" cy="2"/>
              </a:xfrm>
              <a:prstGeom prst="rect">
                <a:avLst/>
              </a:prstGeom>
              <a:solidFill>
                <a:srgbClr val="FF47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930"/>
              <p:cNvSpPr>
                <a:spLocks noChangeArrowheads="1"/>
              </p:cNvSpPr>
              <p:nvPr/>
            </p:nvSpPr>
            <p:spPr bwMode="auto">
              <a:xfrm>
                <a:off x="350" y="1190"/>
                <a:ext cx="258" cy="1"/>
              </a:xfrm>
              <a:prstGeom prst="rect">
                <a:avLst/>
              </a:prstGeom>
              <a:solidFill>
                <a:srgbClr val="FF4A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931"/>
              <p:cNvSpPr>
                <a:spLocks noChangeArrowheads="1"/>
              </p:cNvSpPr>
              <p:nvPr/>
            </p:nvSpPr>
            <p:spPr bwMode="auto">
              <a:xfrm>
                <a:off x="350" y="1191"/>
                <a:ext cx="258" cy="1"/>
              </a:xfrm>
              <a:prstGeom prst="rect">
                <a:avLst/>
              </a:prstGeom>
              <a:solidFill>
                <a:srgbClr val="FF4A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932"/>
              <p:cNvSpPr>
                <a:spLocks noChangeArrowheads="1"/>
              </p:cNvSpPr>
              <p:nvPr/>
            </p:nvSpPr>
            <p:spPr bwMode="auto">
              <a:xfrm>
                <a:off x="350" y="1192"/>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933"/>
              <p:cNvSpPr>
                <a:spLocks noChangeArrowheads="1"/>
              </p:cNvSpPr>
              <p:nvPr/>
            </p:nvSpPr>
            <p:spPr bwMode="auto">
              <a:xfrm>
                <a:off x="350" y="1193"/>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934"/>
              <p:cNvSpPr>
                <a:spLocks noChangeArrowheads="1"/>
              </p:cNvSpPr>
              <p:nvPr/>
            </p:nvSpPr>
            <p:spPr bwMode="auto">
              <a:xfrm>
                <a:off x="350" y="1194"/>
                <a:ext cx="258" cy="1"/>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935"/>
              <p:cNvSpPr>
                <a:spLocks noChangeArrowheads="1"/>
              </p:cNvSpPr>
              <p:nvPr/>
            </p:nvSpPr>
            <p:spPr bwMode="auto">
              <a:xfrm>
                <a:off x="350" y="1195"/>
                <a:ext cx="258" cy="2"/>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936"/>
              <p:cNvSpPr>
                <a:spLocks noChangeArrowheads="1"/>
              </p:cNvSpPr>
              <p:nvPr/>
            </p:nvSpPr>
            <p:spPr bwMode="auto">
              <a:xfrm>
                <a:off x="350" y="1197"/>
                <a:ext cx="258" cy="1"/>
              </a:xfrm>
              <a:prstGeom prst="rect">
                <a:avLst/>
              </a:prstGeom>
              <a:solidFill>
                <a:srgbClr val="FF4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937"/>
              <p:cNvSpPr>
                <a:spLocks noChangeArrowheads="1"/>
              </p:cNvSpPr>
              <p:nvPr/>
            </p:nvSpPr>
            <p:spPr bwMode="auto">
              <a:xfrm>
                <a:off x="350" y="1198"/>
                <a:ext cx="258" cy="1"/>
              </a:xfrm>
              <a:prstGeom prst="rect">
                <a:avLst/>
              </a:prstGeom>
              <a:solidFill>
                <a:srgbClr val="FF4F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938"/>
              <p:cNvSpPr>
                <a:spLocks noChangeArrowheads="1"/>
              </p:cNvSpPr>
              <p:nvPr/>
            </p:nvSpPr>
            <p:spPr bwMode="auto">
              <a:xfrm>
                <a:off x="350" y="1199"/>
                <a:ext cx="258" cy="1"/>
              </a:xfrm>
              <a:prstGeom prst="rect">
                <a:avLst/>
              </a:prstGeom>
              <a:solidFill>
                <a:srgbClr val="FF4F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939"/>
              <p:cNvSpPr>
                <a:spLocks noChangeArrowheads="1"/>
              </p:cNvSpPr>
              <p:nvPr/>
            </p:nvSpPr>
            <p:spPr bwMode="auto">
              <a:xfrm>
                <a:off x="350" y="1200"/>
                <a:ext cx="258" cy="1"/>
              </a:xfrm>
              <a:prstGeom prst="rect">
                <a:avLst/>
              </a:prstGeom>
              <a:solidFill>
                <a:srgbClr val="FF4F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940"/>
              <p:cNvSpPr>
                <a:spLocks noChangeArrowheads="1"/>
              </p:cNvSpPr>
              <p:nvPr/>
            </p:nvSpPr>
            <p:spPr bwMode="auto">
              <a:xfrm>
                <a:off x="350" y="1201"/>
                <a:ext cx="258" cy="1"/>
              </a:xfrm>
              <a:prstGeom prst="rect">
                <a:avLst/>
              </a:prstGeom>
              <a:solidFill>
                <a:srgbClr val="FF52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941"/>
              <p:cNvSpPr>
                <a:spLocks noChangeArrowheads="1"/>
              </p:cNvSpPr>
              <p:nvPr/>
            </p:nvSpPr>
            <p:spPr bwMode="auto">
              <a:xfrm>
                <a:off x="350" y="1202"/>
                <a:ext cx="258" cy="2"/>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942"/>
              <p:cNvSpPr>
                <a:spLocks noChangeArrowheads="1"/>
              </p:cNvSpPr>
              <p:nvPr/>
            </p:nvSpPr>
            <p:spPr bwMode="auto">
              <a:xfrm>
                <a:off x="350" y="1204"/>
                <a:ext cx="258" cy="1"/>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943"/>
              <p:cNvSpPr>
                <a:spLocks noChangeArrowheads="1"/>
              </p:cNvSpPr>
              <p:nvPr/>
            </p:nvSpPr>
            <p:spPr bwMode="auto">
              <a:xfrm>
                <a:off x="350" y="1205"/>
                <a:ext cx="258" cy="1"/>
              </a:xfrm>
              <a:prstGeom prst="rect">
                <a:avLst/>
              </a:prstGeom>
              <a:solidFill>
                <a:srgbClr val="FF54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944"/>
              <p:cNvSpPr>
                <a:spLocks noChangeArrowheads="1"/>
              </p:cNvSpPr>
              <p:nvPr/>
            </p:nvSpPr>
            <p:spPr bwMode="auto">
              <a:xfrm>
                <a:off x="350" y="1206"/>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945"/>
              <p:cNvSpPr>
                <a:spLocks noChangeArrowheads="1"/>
              </p:cNvSpPr>
              <p:nvPr/>
            </p:nvSpPr>
            <p:spPr bwMode="auto">
              <a:xfrm>
                <a:off x="350" y="1207"/>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946"/>
              <p:cNvSpPr>
                <a:spLocks noChangeArrowheads="1"/>
              </p:cNvSpPr>
              <p:nvPr/>
            </p:nvSpPr>
            <p:spPr bwMode="auto">
              <a:xfrm>
                <a:off x="350" y="1208"/>
                <a:ext cx="258" cy="1"/>
              </a:xfrm>
              <a:prstGeom prst="rect">
                <a:avLst/>
              </a:prstGeom>
              <a:solidFill>
                <a:srgbClr val="FF5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947"/>
              <p:cNvSpPr>
                <a:spLocks noChangeArrowheads="1"/>
              </p:cNvSpPr>
              <p:nvPr/>
            </p:nvSpPr>
            <p:spPr bwMode="auto">
              <a:xfrm>
                <a:off x="350" y="1209"/>
                <a:ext cx="258" cy="2"/>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948"/>
              <p:cNvSpPr>
                <a:spLocks noChangeArrowheads="1"/>
              </p:cNvSpPr>
              <p:nvPr/>
            </p:nvSpPr>
            <p:spPr bwMode="auto">
              <a:xfrm>
                <a:off x="350" y="1211"/>
                <a:ext cx="258" cy="1"/>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949"/>
              <p:cNvSpPr>
                <a:spLocks noChangeArrowheads="1"/>
              </p:cNvSpPr>
              <p:nvPr/>
            </p:nvSpPr>
            <p:spPr bwMode="auto">
              <a:xfrm>
                <a:off x="350" y="1212"/>
                <a:ext cx="258" cy="1"/>
              </a:xfrm>
              <a:prstGeom prst="rect">
                <a:avLst/>
              </a:prstGeom>
              <a:solidFill>
                <a:srgbClr val="FF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950"/>
              <p:cNvSpPr>
                <a:spLocks noChangeArrowheads="1"/>
              </p:cNvSpPr>
              <p:nvPr/>
            </p:nvSpPr>
            <p:spPr bwMode="auto">
              <a:xfrm>
                <a:off x="350" y="1213"/>
                <a:ext cx="258" cy="1"/>
              </a:xfrm>
              <a:prstGeom prst="rect">
                <a:avLst/>
              </a:prstGeom>
              <a:solidFill>
                <a:srgbClr val="FF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951"/>
              <p:cNvSpPr>
                <a:spLocks noChangeArrowheads="1"/>
              </p:cNvSpPr>
              <p:nvPr/>
            </p:nvSpPr>
            <p:spPr bwMode="auto">
              <a:xfrm>
                <a:off x="350" y="1214"/>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952"/>
              <p:cNvSpPr>
                <a:spLocks noChangeArrowheads="1"/>
              </p:cNvSpPr>
              <p:nvPr/>
            </p:nvSpPr>
            <p:spPr bwMode="auto">
              <a:xfrm>
                <a:off x="350" y="1215"/>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953"/>
              <p:cNvSpPr>
                <a:spLocks noChangeArrowheads="1"/>
              </p:cNvSpPr>
              <p:nvPr/>
            </p:nvSpPr>
            <p:spPr bwMode="auto">
              <a:xfrm>
                <a:off x="350" y="1216"/>
                <a:ext cx="258" cy="2"/>
              </a:xfrm>
              <a:prstGeom prst="rect">
                <a:avLst/>
              </a:prstGeom>
              <a:solidFill>
                <a:srgbClr val="F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954"/>
              <p:cNvSpPr>
                <a:spLocks noChangeArrowheads="1"/>
              </p:cNvSpPr>
              <p:nvPr/>
            </p:nvSpPr>
            <p:spPr bwMode="auto">
              <a:xfrm>
                <a:off x="350" y="1218"/>
                <a:ext cx="258" cy="1"/>
              </a:xfrm>
              <a:prstGeom prst="rect">
                <a:avLst/>
              </a:prstGeom>
              <a:solidFill>
                <a:srgbClr val="FF5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955"/>
              <p:cNvSpPr>
                <a:spLocks noChangeArrowheads="1"/>
              </p:cNvSpPr>
              <p:nvPr/>
            </p:nvSpPr>
            <p:spPr bwMode="auto">
              <a:xfrm>
                <a:off x="350" y="1219"/>
                <a:ext cx="258" cy="1"/>
              </a:xfrm>
              <a:prstGeom prst="rect">
                <a:avLst/>
              </a:prstGeom>
              <a:solidFill>
                <a:srgbClr val="FF5D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956"/>
              <p:cNvSpPr>
                <a:spLocks noChangeArrowheads="1"/>
              </p:cNvSpPr>
              <p:nvPr/>
            </p:nvSpPr>
            <p:spPr bwMode="auto">
              <a:xfrm>
                <a:off x="350" y="1220"/>
                <a:ext cx="258" cy="1"/>
              </a:xfrm>
              <a:prstGeom prst="rect">
                <a:avLst/>
              </a:prstGeom>
              <a:solidFill>
                <a:srgbClr val="FF6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957"/>
              <p:cNvSpPr>
                <a:spLocks noChangeArrowheads="1"/>
              </p:cNvSpPr>
              <p:nvPr/>
            </p:nvSpPr>
            <p:spPr bwMode="auto">
              <a:xfrm>
                <a:off x="350" y="1221"/>
                <a:ext cx="258" cy="1"/>
              </a:xfrm>
              <a:prstGeom prst="rect">
                <a:avLst/>
              </a:prstGeom>
              <a:solidFill>
                <a:srgbClr val="FF62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958"/>
              <p:cNvSpPr>
                <a:spLocks noChangeArrowheads="1"/>
              </p:cNvSpPr>
              <p:nvPr/>
            </p:nvSpPr>
            <p:spPr bwMode="auto">
              <a:xfrm>
                <a:off x="350" y="1222"/>
                <a:ext cx="258" cy="1"/>
              </a:xfrm>
              <a:prstGeom prst="rect">
                <a:avLst/>
              </a:prstGeom>
              <a:solidFill>
                <a:srgbClr val="FF6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959"/>
              <p:cNvSpPr>
                <a:spLocks noChangeArrowheads="1"/>
              </p:cNvSpPr>
              <p:nvPr/>
            </p:nvSpPr>
            <p:spPr bwMode="auto">
              <a:xfrm>
                <a:off x="350" y="1223"/>
                <a:ext cx="258" cy="2"/>
              </a:xfrm>
              <a:prstGeom prst="rect">
                <a:avLst/>
              </a:prstGeom>
              <a:solidFill>
                <a:srgbClr val="FF63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960"/>
              <p:cNvSpPr>
                <a:spLocks noChangeArrowheads="1"/>
              </p:cNvSpPr>
              <p:nvPr/>
            </p:nvSpPr>
            <p:spPr bwMode="auto">
              <a:xfrm>
                <a:off x="350" y="1225"/>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961"/>
              <p:cNvSpPr>
                <a:spLocks noChangeArrowheads="1"/>
              </p:cNvSpPr>
              <p:nvPr/>
            </p:nvSpPr>
            <p:spPr bwMode="auto">
              <a:xfrm>
                <a:off x="350" y="1226"/>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962"/>
              <p:cNvSpPr>
                <a:spLocks noChangeArrowheads="1"/>
              </p:cNvSpPr>
              <p:nvPr/>
            </p:nvSpPr>
            <p:spPr bwMode="auto">
              <a:xfrm>
                <a:off x="350" y="1227"/>
                <a:ext cx="258" cy="1"/>
              </a:xfrm>
              <a:prstGeom prst="rect">
                <a:avLst/>
              </a:prstGeom>
              <a:solidFill>
                <a:srgbClr val="FF6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963"/>
              <p:cNvSpPr>
                <a:spLocks noChangeArrowheads="1"/>
              </p:cNvSpPr>
              <p:nvPr/>
            </p:nvSpPr>
            <p:spPr bwMode="auto">
              <a:xfrm>
                <a:off x="350" y="1228"/>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964"/>
              <p:cNvSpPr>
                <a:spLocks noChangeArrowheads="1"/>
              </p:cNvSpPr>
              <p:nvPr/>
            </p:nvSpPr>
            <p:spPr bwMode="auto">
              <a:xfrm>
                <a:off x="350" y="1229"/>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965"/>
              <p:cNvSpPr>
                <a:spLocks noChangeArrowheads="1"/>
              </p:cNvSpPr>
              <p:nvPr/>
            </p:nvSpPr>
            <p:spPr bwMode="auto">
              <a:xfrm>
                <a:off x="350" y="1230"/>
                <a:ext cx="258" cy="2"/>
              </a:xfrm>
              <a:prstGeom prst="rect">
                <a:avLst/>
              </a:prstGeom>
              <a:solidFill>
                <a:srgbClr val="FF6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966"/>
              <p:cNvSpPr>
                <a:spLocks noChangeArrowheads="1"/>
              </p:cNvSpPr>
              <p:nvPr/>
            </p:nvSpPr>
            <p:spPr bwMode="auto">
              <a:xfrm>
                <a:off x="350" y="1232"/>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967"/>
              <p:cNvSpPr>
                <a:spLocks noChangeArrowheads="1"/>
              </p:cNvSpPr>
              <p:nvPr/>
            </p:nvSpPr>
            <p:spPr bwMode="auto">
              <a:xfrm>
                <a:off x="350" y="1233"/>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968"/>
              <p:cNvSpPr>
                <a:spLocks noChangeArrowheads="1"/>
              </p:cNvSpPr>
              <p:nvPr/>
            </p:nvSpPr>
            <p:spPr bwMode="auto">
              <a:xfrm>
                <a:off x="350" y="1234"/>
                <a:ext cx="258" cy="1"/>
              </a:xfrm>
              <a:prstGeom prst="rect">
                <a:avLst/>
              </a:prstGeom>
              <a:solidFill>
                <a:srgbClr val="FF6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969"/>
              <p:cNvSpPr>
                <a:spLocks noChangeArrowheads="1"/>
              </p:cNvSpPr>
              <p:nvPr/>
            </p:nvSpPr>
            <p:spPr bwMode="auto">
              <a:xfrm>
                <a:off x="350" y="1235"/>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970"/>
              <p:cNvSpPr>
                <a:spLocks noChangeArrowheads="1"/>
              </p:cNvSpPr>
              <p:nvPr/>
            </p:nvSpPr>
            <p:spPr bwMode="auto">
              <a:xfrm>
                <a:off x="350" y="1236"/>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971"/>
              <p:cNvSpPr>
                <a:spLocks noChangeArrowheads="1"/>
              </p:cNvSpPr>
              <p:nvPr/>
            </p:nvSpPr>
            <p:spPr bwMode="auto">
              <a:xfrm>
                <a:off x="350" y="1237"/>
                <a:ext cx="258" cy="2"/>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972"/>
              <p:cNvSpPr>
                <a:spLocks noChangeArrowheads="1"/>
              </p:cNvSpPr>
              <p:nvPr/>
            </p:nvSpPr>
            <p:spPr bwMode="auto">
              <a:xfrm>
                <a:off x="350" y="1239"/>
                <a:ext cx="258" cy="1"/>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Rectangle 974"/>
            <p:cNvSpPr>
              <a:spLocks noChangeArrowheads="1"/>
            </p:cNvSpPr>
            <p:nvPr/>
          </p:nvSpPr>
          <p:spPr bwMode="auto">
            <a:xfrm>
              <a:off x="350" y="1240"/>
              <a:ext cx="258" cy="1"/>
            </a:xfrm>
            <a:prstGeom prst="rect">
              <a:avLst/>
            </a:prstGeom>
            <a:solidFill>
              <a:srgbClr val="FF7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975"/>
            <p:cNvSpPr>
              <a:spLocks noChangeArrowheads="1"/>
            </p:cNvSpPr>
            <p:nvPr/>
          </p:nvSpPr>
          <p:spPr bwMode="auto">
            <a:xfrm>
              <a:off x="350" y="1241"/>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976"/>
            <p:cNvSpPr>
              <a:spLocks noChangeArrowheads="1"/>
            </p:cNvSpPr>
            <p:nvPr/>
          </p:nvSpPr>
          <p:spPr bwMode="auto">
            <a:xfrm>
              <a:off x="350" y="1242"/>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977"/>
            <p:cNvSpPr>
              <a:spLocks noChangeArrowheads="1"/>
            </p:cNvSpPr>
            <p:nvPr/>
          </p:nvSpPr>
          <p:spPr bwMode="auto">
            <a:xfrm>
              <a:off x="350" y="1243"/>
              <a:ext cx="258" cy="1"/>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978"/>
            <p:cNvSpPr>
              <a:spLocks noChangeArrowheads="1"/>
            </p:cNvSpPr>
            <p:nvPr/>
          </p:nvSpPr>
          <p:spPr bwMode="auto">
            <a:xfrm>
              <a:off x="350" y="1244"/>
              <a:ext cx="258" cy="2"/>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979"/>
            <p:cNvSpPr>
              <a:spLocks noChangeArrowheads="1"/>
            </p:cNvSpPr>
            <p:nvPr/>
          </p:nvSpPr>
          <p:spPr bwMode="auto">
            <a:xfrm>
              <a:off x="350" y="1246"/>
              <a:ext cx="258" cy="1"/>
            </a:xfrm>
            <a:prstGeom prst="rect">
              <a:avLst/>
            </a:prstGeom>
            <a:solidFill>
              <a:srgbClr val="FF7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980"/>
            <p:cNvSpPr>
              <a:spLocks noChangeArrowheads="1"/>
            </p:cNvSpPr>
            <p:nvPr/>
          </p:nvSpPr>
          <p:spPr bwMode="auto">
            <a:xfrm>
              <a:off x="350" y="1247"/>
              <a:ext cx="258" cy="1"/>
            </a:xfrm>
            <a:prstGeom prst="rect">
              <a:avLst/>
            </a:prstGeom>
            <a:solidFill>
              <a:srgbClr val="FF7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981"/>
            <p:cNvSpPr>
              <a:spLocks noChangeArrowheads="1"/>
            </p:cNvSpPr>
            <p:nvPr/>
          </p:nvSpPr>
          <p:spPr bwMode="auto">
            <a:xfrm>
              <a:off x="350" y="1248"/>
              <a:ext cx="258" cy="1"/>
            </a:xfrm>
            <a:prstGeom prst="rect">
              <a:avLst/>
            </a:prstGeom>
            <a:solidFill>
              <a:srgbClr val="FF7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982"/>
            <p:cNvSpPr>
              <a:spLocks noChangeArrowheads="1"/>
            </p:cNvSpPr>
            <p:nvPr/>
          </p:nvSpPr>
          <p:spPr bwMode="auto">
            <a:xfrm>
              <a:off x="350" y="1249"/>
              <a:ext cx="258" cy="1"/>
            </a:xfrm>
            <a:prstGeom prst="rect">
              <a:avLst/>
            </a:prstGeom>
            <a:solidFill>
              <a:srgbClr val="FF7E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983"/>
            <p:cNvSpPr>
              <a:spLocks noChangeArrowheads="1"/>
            </p:cNvSpPr>
            <p:nvPr/>
          </p:nvSpPr>
          <p:spPr bwMode="auto">
            <a:xfrm>
              <a:off x="350" y="1250"/>
              <a:ext cx="258" cy="1"/>
            </a:xfrm>
            <a:prstGeom prst="rect">
              <a:avLst/>
            </a:prstGeom>
            <a:solidFill>
              <a:srgbClr val="FF7C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984"/>
            <p:cNvSpPr>
              <a:spLocks noChangeArrowheads="1"/>
            </p:cNvSpPr>
            <p:nvPr/>
          </p:nvSpPr>
          <p:spPr bwMode="auto">
            <a:xfrm>
              <a:off x="350" y="1251"/>
              <a:ext cx="258" cy="2"/>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985"/>
            <p:cNvSpPr>
              <a:spLocks noChangeArrowheads="1"/>
            </p:cNvSpPr>
            <p:nvPr/>
          </p:nvSpPr>
          <p:spPr bwMode="auto">
            <a:xfrm>
              <a:off x="350" y="1253"/>
              <a:ext cx="258" cy="1"/>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986"/>
            <p:cNvSpPr>
              <a:spLocks noChangeArrowheads="1"/>
            </p:cNvSpPr>
            <p:nvPr/>
          </p:nvSpPr>
          <p:spPr bwMode="auto">
            <a:xfrm>
              <a:off x="350" y="1254"/>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987"/>
            <p:cNvSpPr>
              <a:spLocks noChangeArrowheads="1"/>
            </p:cNvSpPr>
            <p:nvPr/>
          </p:nvSpPr>
          <p:spPr bwMode="auto">
            <a:xfrm>
              <a:off x="350" y="1255"/>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988"/>
            <p:cNvSpPr>
              <a:spLocks noChangeArrowheads="1"/>
            </p:cNvSpPr>
            <p:nvPr/>
          </p:nvSpPr>
          <p:spPr bwMode="auto">
            <a:xfrm>
              <a:off x="350" y="1256"/>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989"/>
            <p:cNvSpPr>
              <a:spLocks noChangeArrowheads="1"/>
            </p:cNvSpPr>
            <p:nvPr/>
          </p:nvSpPr>
          <p:spPr bwMode="auto">
            <a:xfrm>
              <a:off x="350" y="1257"/>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990"/>
            <p:cNvSpPr>
              <a:spLocks noChangeArrowheads="1"/>
            </p:cNvSpPr>
            <p:nvPr/>
          </p:nvSpPr>
          <p:spPr bwMode="auto">
            <a:xfrm>
              <a:off x="350" y="1258"/>
              <a:ext cx="258" cy="2"/>
            </a:xfrm>
            <a:prstGeom prst="rect">
              <a:avLst/>
            </a:prstGeom>
            <a:solidFill>
              <a:srgbClr val="FF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991"/>
            <p:cNvSpPr>
              <a:spLocks noChangeArrowheads="1"/>
            </p:cNvSpPr>
            <p:nvPr/>
          </p:nvSpPr>
          <p:spPr bwMode="auto">
            <a:xfrm>
              <a:off x="350" y="1260"/>
              <a:ext cx="258" cy="1"/>
            </a:xfrm>
            <a:prstGeom prst="rect">
              <a:avLst/>
            </a:prstGeom>
            <a:solidFill>
              <a:srgbClr val="FF8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992"/>
            <p:cNvSpPr>
              <a:spLocks noChangeArrowheads="1"/>
            </p:cNvSpPr>
            <p:nvPr/>
          </p:nvSpPr>
          <p:spPr bwMode="auto">
            <a:xfrm>
              <a:off x="350" y="1261"/>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993"/>
            <p:cNvSpPr>
              <a:spLocks noChangeArrowheads="1"/>
            </p:cNvSpPr>
            <p:nvPr/>
          </p:nvSpPr>
          <p:spPr bwMode="auto">
            <a:xfrm>
              <a:off x="350" y="1262"/>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994"/>
            <p:cNvSpPr>
              <a:spLocks noChangeArrowheads="1"/>
            </p:cNvSpPr>
            <p:nvPr/>
          </p:nvSpPr>
          <p:spPr bwMode="auto">
            <a:xfrm>
              <a:off x="350" y="1263"/>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995"/>
            <p:cNvSpPr>
              <a:spLocks noChangeArrowheads="1"/>
            </p:cNvSpPr>
            <p:nvPr/>
          </p:nvSpPr>
          <p:spPr bwMode="auto">
            <a:xfrm>
              <a:off x="350" y="1264"/>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996"/>
            <p:cNvSpPr>
              <a:spLocks noChangeArrowheads="1"/>
            </p:cNvSpPr>
            <p:nvPr/>
          </p:nvSpPr>
          <p:spPr bwMode="auto">
            <a:xfrm>
              <a:off x="350" y="1265"/>
              <a:ext cx="258" cy="2"/>
            </a:xfrm>
            <a:prstGeom prst="rect">
              <a:avLst/>
            </a:prstGeom>
            <a:solidFill>
              <a:srgbClr val="FF8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997"/>
            <p:cNvSpPr>
              <a:spLocks noChangeArrowheads="1"/>
            </p:cNvSpPr>
            <p:nvPr/>
          </p:nvSpPr>
          <p:spPr bwMode="auto">
            <a:xfrm>
              <a:off x="350" y="1267"/>
              <a:ext cx="258" cy="1"/>
            </a:xfrm>
            <a:prstGeom prst="rect">
              <a:avLst/>
            </a:prstGeom>
            <a:solidFill>
              <a:srgbClr val="FF8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998"/>
            <p:cNvSpPr>
              <a:spLocks noChangeArrowheads="1"/>
            </p:cNvSpPr>
            <p:nvPr/>
          </p:nvSpPr>
          <p:spPr bwMode="auto">
            <a:xfrm>
              <a:off x="350" y="1268"/>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999"/>
            <p:cNvSpPr>
              <a:spLocks noChangeArrowheads="1"/>
            </p:cNvSpPr>
            <p:nvPr/>
          </p:nvSpPr>
          <p:spPr bwMode="auto">
            <a:xfrm>
              <a:off x="350" y="1269"/>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000"/>
            <p:cNvSpPr>
              <a:spLocks noChangeArrowheads="1"/>
            </p:cNvSpPr>
            <p:nvPr/>
          </p:nvSpPr>
          <p:spPr bwMode="auto">
            <a:xfrm>
              <a:off x="350" y="1270"/>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001"/>
            <p:cNvSpPr>
              <a:spLocks noChangeArrowheads="1"/>
            </p:cNvSpPr>
            <p:nvPr/>
          </p:nvSpPr>
          <p:spPr bwMode="auto">
            <a:xfrm>
              <a:off x="350" y="1271"/>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002"/>
            <p:cNvSpPr>
              <a:spLocks noChangeArrowheads="1"/>
            </p:cNvSpPr>
            <p:nvPr/>
          </p:nvSpPr>
          <p:spPr bwMode="auto">
            <a:xfrm>
              <a:off x="350" y="1272"/>
              <a:ext cx="258" cy="2"/>
            </a:xfrm>
            <a:prstGeom prst="rect">
              <a:avLst/>
            </a:prstGeom>
            <a:solidFill>
              <a:srgbClr val="FF9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003"/>
            <p:cNvSpPr>
              <a:spLocks noChangeArrowheads="1"/>
            </p:cNvSpPr>
            <p:nvPr/>
          </p:nvSpPr>
          <p:spPr bwMode="auto">
            <a:xfrm>
              <a:off x="350" y="1274"/>
              <a:ext cx="258" cy="1"/>
            </a:xfrm>
            <a:prstGeom prst="rect">
              <a:avLst/>
            </a:prstGeom>
            <a:solidFill>
              <a:srgbClr val="FF94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004"/>
            <p:cNvSpPr>
              <a:spLocks noChangeArrowheads="1"/>
            </p:cNvSpPr>
            <p:nvPr/>
          </p:nvSpPr>
          <p:spPr bwMode="auto">
            <a:xfrm>
              <a:off x="350" y="1275"/>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005"/>
            <p:cNvSpPr>
              <a:spLocks noChangeArrowheads="1"/>
            </p:cNvSpPr>
            <p:nvPr/>
          </p:nvSpPr>
          <p:spPr bwMode="auto">
            <a:xfrm>
              <a:off x="350" y="1276"/>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006"/>
            <p:cNvSpPr>
              <a:spLocks noChangeArrowheads="1"/>
            </p:cNvSpPr>
            <p:nvPr/>
          </p:nvSpPr>
          <p:spPr bwMode="auto">
            <a:xfrm>
              <a:off x="350" y="1277"/>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007"/>
            <p:cNvSpPr>
              <a:spLocks noChangeArrowheads="1"/>
            </p:cNvSpPr>
            <p:nvPr/>
          </p:nvSpPr>
          <p:spPr bwMode="auto">
            <a:xfrm>
              <a:off x="350" y="1278"/>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008"/>
            <p:cNvSpPr>
              <a:spLocks noChangeArrowheads="1"/>
            </p:cNvSpPr>
            <p:nvPr/>
          </p:nvSpPr>
          <p:spPr bwMode="auto">
            <a:xfrm>
              <a:off x="350" y="1279"/>
              <a:ext cx="258" cy="2"/>
            </a:xfrm>
            <a:prstGeom prst="rect">
              <a:avLst/>
            </a:prstGeom>
            <a:solidFill>
              <a:srgbClr val="FF9D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009"/>
            <p:cNvSpPr>
              <a:spLocks noChangeArrowheads="1"/>
            </p:cNvSpPr>
            <p:nvPr/>
          </p:nvSpPr>
          <p:spPr bwMode="auto">
            <a:xfrm>
              <a:off x="350" y="1281"/>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010"/>
            <p:cNvSpPr>
              <a:spLocks noChangeArrowheads="1"/>
            </p:cNvSpPr>
            <p:nvPr/>
          </p:nvSpPr>
          <p:spPr bwMode="auto">
            <a:xfrm>
              <a:off x="350" y="1282"/>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011"/>
            <p:cNvSpPr>
              <a:spLocks noChangeArrowheads="1"/>
            </p:cNvSpPr>
            <p:nvPr/>
          </p:nvSpPr>
          <p:spPr bwMode="auto">
            <a:xfrm>
              <a:off x="350" y="1283"/>
              <a:ext cx="258" cy="1"/>
            </a:xfrm>
            <a:prstGeom prst="rect">
              <a:avLst/>
            </a:prstGeom>
            <a:solidFill>
              <a:srgbClr val="FFA0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012"/>
            <p:cNvSpPr>
              <a:spLocks noChangeArrowheads="1"/>
            </p:cNvSpPr>
            <p:nvPr/>
          </p:nvSpPr>
          <p:spPr bwMode="auto">
            <a:xfrm>
              <a:off x="350" y="1284"/>
              <a:ext cx="258" cy="1"/>
            </a:xfrm>
            <a:prstGeom prst="rect">
              <a:avLst/>
            </a:prstGeom>
            <a:solidFill>
              <a:srgbClr val="FF9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013"/>
            <p:cNvSpPr>
              <a:spLocks noChangeArrowheads="1"/>
            </p:cNvSpPr>
            <p:nvPr/>
          </p:nvSpPr>
          <p:spPr bwMode="auto">
            <a:xfrm>
              <a:off x="350" y="1285"/>
              <a:ext cx="258" cy="1"/>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014"/>
            <p:cNvSpPr>
              <a:spLocks noChangeArrowheads="1"/>
            </p:cNvSpPr>
            <p:nvPr/>
          </p:nvSpPr>
          <p:spPr bwMode="auto">
            <a:xfrm>
              <a:off x="350" y="1286"/>
              <a:ext cx="258" cy="2"/>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015"/>
            <p:cNvSpPr>
              <a:spLocks noChangeArrowheads="1"/>
            </p:cNvSpPr>
            <p:nvPr/>
          </p:nvSpPr>
          <p:spPr bwMode="auto">
            <a:xfrm>
              <a:off x="350" y="1288"/>
              <a:ext cx="258" cy="1"/>
            </a:xfrm>
            <a:prstGeom prst="rect">
              <a:avLst/>
            </a:prstGeom>
            <a:solidFill>
              <a:srgbClr val="FFA6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016"/>
            <p:cNvSpPr>
              <a:spLocks noChangeArrowheads="1"/>
            </p:cNvSpPr>
            <p:nvPr/>
          </p:nvSpPr>
          <p:spPr bwMode="auto">
            <a:xfrm>
              <a:off x="350" y="1289"/>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017"/>
            <p:cNvSpPr>
              <a:spLocks noChangeArrowheads="1"/>
            </p:cNvSpPr>
            <p:nvPr/>
          </p:nvSpPr>
          <p:spPr bwMode="auto">
            <a:xfrm>
              <a:off x="350" y="1290"/>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018"/>
            <p:cNvSpPr>
              <a:spLocks noChangeArrowheads="1"/>
            </p:cNvSpPr>
            <p:nvPr/>
          </p:nvSpPr>
          <p:spPr bwMode="auto">
            <a:xfrm>
              <a:off x="350" y="1291"/>
              <a:ext cx="258" cy="1"/>
            </a:xfrm>
            <a:prstGeom prst="rect">
              <a:avLst/>
            </a:prstGeom>
            <a:solidFill>
              <a:srgbClr val="FFA9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019"/>
            <p:cNvSpPr>
              <a:spLocks noChangeArrowheads="1"/>
            </p:cNvSpPr>
            <p:nvPr/>
          </p:nvSpPr>
          <p:spPr bwMode="auto">
            <a:xfrm>
              <a:off x="350" y="1292"/>
              <a:ext cx="258" cy="1"/>
            </a:xfrm>
            <a:prstGeom prst="rect">
              <a:avLst/>
            </a:prstGeom>
            <a:solidFill>
              <a:srgbClr val="FFA8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020"/>
            <p:cNvSpPr>
              <a:spLocks noChangeArrowheads="1"/>
            </p:cNvSpPr>
            <p:nvPr/>
          </p:nvSpPr>
          <p:spPr bwMode="auto">
            <a:xfrm>
              <a:off x="350" y="1293"/>
              <a:ext cx="258" cy="2"/>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021"/>
            <p:cNvSpPr>
              <a:spLocks noChangeArrowheads="1"/>
            </p:cNvSpPr>
            <p:nvPr/>
          </p:nvSpPr>
          <p:spPr bwMode="auto">
            <a:xfrm>
              <a:off x="350" y="1295"/>
              <a:ext cx="258" cy="1"/>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022"/>
            <p:cNvSpPr>
              <a:spLocks noChangeArrowheads="1"/>
            </p:cNvSpPr>
            <p:nvPr/>
          </p:nvSpPr>
          <p:spPr bwMode="auto">
            <a:xfrm>
              <a:off x="350" y="1296"/>
              <a:ext cx="258" cy="1"/>
            </a:xfrm>
            <a:prstGeom prst="rect">
              <a:avLst/>
            </a:prstGeom>
            <a:solidFill>
              <a:srgbClr val="FFB0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023"/>
            <p:cNvSpPr>
              <a:spLocks noChangeArrowheads="1"/>
            </p:cNvSpPr>
            <p:nvPr/>
          </p:nvSpPr>
          <p:spPr bwMode="auto">
            <a:xfrm>
              <a:off x="350" y="1297"/>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024"/>
            <p:cNvSpPr>
              <a:spLocks noChangeArrowheads="1"/>
            </p:cNvSpPr>
            <p:nvPr/>
          </p:nvSpPr>
          <p:spPr bwMode="auto">
            <a:xfrm>
              <a:off x="350" y="1298"/>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025"/>
            <p:cNvSpPr>
              <a:spLocks noChangeArrowheads="1"/>
            </p:cNvSpPr>
            <p:nvPr/>
          </p:nvSpPr>
          <p:spPr bwMode="auto">
            <a:xfrm>
              <a:off x="350" y="1299"/>
              <a:ext cx="258" cy="1"/>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026"/>
            <p:cNvSpPr>
              <a:spLocks noChangeArrowheads="1"/>
            </p:cNvSpPr>
            <p:nvPr/>
          </p:nvSpPr>
          <p:spPr bwMode="auto">
            <a:xfrm>
              <a:off x="350" y="1300"/>
              <a:ext cx="258" cy="2"/>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027"/>
            <p:cNvSpPr>
              <a:spLocks noChangeArrowheads="1"/>
            </p:cNvSpPr>
            <p:nvPr/>
          </p:nvSpPr>
          <p:spPr bwMode="auto">
            <a:xfrm>
              <a:off x="350" y="1302"/>
              <a:ext cx="258" cy="1"/>
            </a:xfrm>
            <a:prstGeom prst="rect">
              <a:avLst/>
            </a:prstGeom>
            <a:solidFill>
              <a:srgbClr val="FFB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028"/>
            <p:cNvSpPr>
              <a:spLocks noChangeArrowheads="1"/>
            </p:cNvSpPr>
            <p:nvPr/>
          </p:nvSpPr>
          <p:spPr bwMode="auto">
            <a:xfrm>
              <a:off x="350" y="1303"/>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029"/>
            <p:cNvSpPr>
              <a:spLocks noChangeArrowheads="1"/>
            </p:cNvSpPr>
            <p:nvPr/>
          </p:nvSpPr>
          <p:spPr bwMode="auto">
            <a:xfrm>
              <a:off x="350" y="1304"/>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030"/>
            <p:cNvSpPr>
              <a:spLocks noChangeArrowheads="1"/>
            </p:cNvSpPr>
            <p:nvPr/>
          </p:nvSpPr>
          <p:spPr bwMode="auto">
            <a:xfrm>
              <a:off x="350" y="1305"/>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031"/>
            <p:cNvSpPr>
              <a:spLocks noChangeArrowheads="1"/>
            </p:cNvSpPr>
            <p:nvPr/>
          </p:nvSpPr>
          <p:spPr bwMode="auto">
            <a:xfrm>
              <a:off x="350" y="1306"/>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032"/>
            <p:cNvSpPr>
              <a:spLocks noChangeArrowheads="1"/>
            </p:cNvSpPr>
            <p:nvPr/>
          </p:nvSpPr>
          <p:spPr bwMode="auto">
            <a:xfrm>
              <a:off x="350" y="1307"/>
              <a:ext cx="258" cy="2"/>
            </a:xfrm>
            <a:prstGeom prst="rect">
              <a:avLst/>
            </a:prstGeom>
            <a:solidFill>
              <a:srgbClr val="FFB9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033"/>
            <p:cNvSpPr>
              <a:spLocks noChangeArrowheads="1"/>
            </p:cNvSpPr>
            <p:nvPr/>
          </p:nvSpPr>
          <p:spPr bwMode="auto">
            <a:xfrm>
              <a:off x="350" y="1309"/>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034"/>
            <p:cNvSpPr>
              <a:spLocks noChangeArrowheads="1"/>
            </p:cNvSpPr>
            <p:nvPr/>
          </p:nvSpPr>
          <p:spPr bwMode="auto">
            <a:xfrm>
              <a:off x="350" y="1310"/>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Line 1035"/>
            <p:cNvSpPr>
              <a:spLocks noChangeShapeType="1"/>
            </p:cNvSpPr>
            <p:nvPr/>
          </p:nvSpPr>
          <p:spPr bwMode="auto">
            <a:xfrm>
              <a:off x="608" y="13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036"/>
            <p:cNvSpPr>
              <a:spLocks noChangeArrowheads="1"/>
            </p:cNvSpPr>
            <p:nvPr/>
          </p:nvSpPr>
          <p:spPr bwMode="auto">
            <a:xfrm>
              <a:off x="681" y="1255"/>
              <a:ext cx="2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High</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grpSp>
      <p:sp>
        <p:nvSpPr>
          <p:cNvPr id="683" name="Text Placeholder 3"/>
          <p:cNvSpPr txBox="1">
            <a:spLocks/>
          </p:cNvSpPr>
          <p:nvPr/>
        </p:nvSpPr>
        <p:spPr>
          <a:xfrm>
            <a:off x="1059988" y="1201872"/>
            <a:ext cx="3600440" cy="5261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Suitability of Sites Considering Low </a:t>
            </a:r>
            <a:r>
              <a:rPr lang="en-US" sz="2400" b="1" dirty="0">
                <a:latin typeface="Century Gothic" panose="020B0502020202020204" pitchFamily="34" charset="0"/>
              </a:rPr>
              <a:t>Ecological</a:t>
            </a:r>
            <a:r>
              <a:rPr lang="en-US" sz="2400" dirty="0">
                <a:latin typeface="Century Gothic" panose="020B0502020202020204" pitchFamily="34" charset="0"/>
              </a:rPr>
              <a:t> Impact</a:t>
            </a:r>
          </a:p>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Factors:</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Population distribution of golden eagle and lesser prairie chicken</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National Parks, Forests, and Wildlife Refuges</a:t>
            </a:r>
          </a:p>
          <a:p>
            <a:pPr marL="800100" lvl="1" indent="-342900">
              <a:spcAft>
                <a:spcPts val="600"/>
              </a:spcAft>
              <a:buClr>
                <a:srgbClr val="E9A149"/>
              </a:buClr>
              <a:buFont typeface="Wingdings 3" panose="05040102010807070707" pitchFamily="18" charset="2"/>
              <a:buChar char="}"/>
            </a:pPr>
            <a:endParaRPr lang="en-US" sz="1800"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86" name="Oval 685"/>
          <p:cNvSpPr/>
          <p:nvPr/>
        </p:nvSpPr>
        <p:spPr>
          <a:xfrm>
            <a:off x="7095273" y="6358646"/>
            <a:ext cx="132429" cy="1298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7" name="Picture 686"/>
          <p:cNvPicPr>
            <a:picLocks noChangeAspect="1"/>
          </p:cNvPicPr>
          <p:nvPr/>
        </p:nvPicPr>
        <p:blipFill rotWithShape="1">
          <a:blip r:embed="rId7" cstate="print">
            <a:extLst>
              <a:ext uri="{28A0092B-C50C-407E-A947-70E740481C1C}">
                <a14:useLocalDpi xmlns:a14="http://schemas.microsoft.com/office/drawing/2010/main" val="0"/>
              </a:ext>
            </a:extLst>
          </a:blip>
          <a:srcRect t="50700"/>
          <a:stretch/>
        </p:blipFill>
        <p:spPr>
          <a:xfrm>
            <a:off x="423759" y="4735825"/>
            <a:ext cx="5309191" cy="1744549"/>
          </a:xfrm>
          <a:prstGeom prst="rect">
            <a:avLst/>
          </a:prstGeom>
          <a:ln w="57150">
            <a:solidFill>
              <a:schemeClr val="accent1">
                <a:lumMod val="75000"/>
              </a:schemeClr>
            </a:solidFill>
          </a:ln>
        </p:spPr>
      </p:pic>
      <p:sp>
        <p:nvSpPr>
          <p:cNvPr id="689" name="TextBox 688"/>
          <p:cNvSpPr txBox="1"/>
          <p:nvPr/>
        </p:nvSpPr>
        <p:spPr>
          <a:xfrm>
            <a:off x="403122" y="6203071"/>
            <a:ext cx="3040078"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a:t>
            </a:r>
            <a:r>
              <a:rPr lang="en-US" sz="1400" dirty="0" err="1">
                <a:solidFill>
                  <a:schemeClr val="bg1"/>
                </a:solidFill>
                <a:latin typeface="Century Gothic" panose="020F0302020204030204"/>
              </a:rPr>
              <a:t>Drriss</a:t>
            </a:r>
            <a:r>
              <a:rPr lang="en-US" sz="1400" dirty="0">
                <a:solidFill>
                  <a:schemeClr val="bg1"/>
                </a:solidFill>
                <a:latin typeface="Century Gothic" panose="020F0302020204030204"/>
              </a:rPr>
              <a:t> &amp; </a:t>
            </a:r>
            <a:r>
              <a:rPr lang="en-US" sz="1400" dirty="0" err="1">
                <a:solidFill>
                  <a:schemeClr val="bg1"/>
                </a:solidFill>
                <a:latin typeface="Century Gothic" panose="020F0302020204030204"/>
              </a:rPr>
              <a:t>Marrionn</a:t>
            </a:r>
            <a:endParaRPr lang="en-US" sz="1400" dirty="0">
              <a:solidFill>
                <a:schemeClr val="bg1"/>
              </a:solidFill>
              <a:latin typeface="Century Gothic" panose="020F0302020204030204"/>
            </a:endParaRPr>
          </a:p>
        </p:txBody>
      </p:sp>
      <p:sp>
        <p:nvSpPr>
          <p:cNvPr id="691" name="Oval 690"/>
          <p:cNvSpPr/>
          <p:nvPr/>
        </p:nvSpPr>
        <p:spPr>
          <a:xfrm>
            <a:off x="8775987" y="2201367"/>
            <a:ext cx="139099" cy="1408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0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3">
                                            <p:txEl>
                                              <p:pRg st="0" end="0"/>
                                            </p:txEl>
                                          </p:spTgt>
                                        </p:tgtEl>
                                        <p:attrNameLst>
                                          <p:attrName>style.visibility</p:attrName>
                                        </p:attrNameLst>
                                      </p:cBhvr>
                                      <p:to>
                                        <p:strVal val="visible"/>
                                      </p:to>
                                    </p:set>
                                    <p:animEffect transition="in" filter="dissolve">
                                      <p:cBhvr>
                                        <p:cTn id="7" dur="500"/>
                                        <p:tgtEl>
                                          <p:spTgt spid="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3">
                                            <p:txEl>
                                              <p:pRg st="1" end="1"/>
                                            </p:txEl>
                                          </p:spTgt>
                                        </p:tgtEl>
                                        <p:attrNameLst>
                                          <p:attrName>style.visibility</p:attrName>
                                        </p:attrNameLst>
                                      </p:cBhvr>
                                      <p:to>
                                        <p:strVal val="visible"/>
                                      </p:to>
                                    </p:set>
                                    <p:animEffect transition="in" filter="dissolve">
                                      <p:cBhvr>
                                        <p:cTn id="12" dur="500"/>
                                        <p:tgtEl>
                                          <p:spTgt spid="68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83">
                                            <p:txEl>
                                              <p:pRg st="2" end="2"/>
                                            </p:txEl>
                                          </p:spTgt>
                                        </p:tgtEl>
                                        <p:attrNameLst>
                                          <p:attrName>style.visibility</p:attrName>
                                        </p:attrNameLst>
                                      </p:cBhvr>
                                      <p:to>
                                        <p:strVal val="visible"/>
                                      </p:to>
                                    </p:set>
                                    <p:animEffect transition="in" filter="dissolve">
                                      <p:cBhvr>
                                        <p:cTn id="15" dur="500"/>
                                        <p:tgtEl>
                                          <p:spTgt spid="68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83">
                                            <p:txEl>
                                              <p:pRg st="3" end="3"/>
                                            </p:txEl>
                                          </p:spTgt>
                                        </p:tgtEl>
                                        <p:attrNameLst>
                                          <p:attrName>style.visibility</p:attrName>
                                        </p:attrNameLst>
                                      </p:cBhvr>
                                      <p:to>
                                        <p:strVal val="visible"/>
                                      </p:to>
                                    </p:set>
                                    <p:animEffect transition="in" filter="dissolve">
                                      <p:cBhvr>
                                        <p:cTn id="18" dur="500"/>
                                        <p:tgtEl>
                                          <p:spTgt spid="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52525" y="517524"/>
            <a:ext cx="10233148" cy="479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0" kern="1200">
                <a:solidFill>
                  <a:srgbClr val="E9A149"/>
                </a:solidFill>
                <a:latin typeface="+mj-lt"/>
                <a:ea typeface="+mj-ea"/>
                <a:cs typeface="+mj-cs"/>
              </a:defRPr>
            </a:lvl1pPr>
          </a:lstStyle>
          <a:p>
            <a:r>
              <a:rPr lang="en-US">
                <a:latin typeface="Century Gothic" panose="020B0502020202020204" pitchFamily="34" charset="0"/>
              </a:rPr>
              <a:t>Results</a:t>
            </a:r>
            <a:endParaRPr lang="en-US" dirty="0">
              <a:latin typeface="Century Gothic" panose="020B0502020202020204" pitchFamily="34" charset="0"/>
            </a:endParaRPr>
          </a:p>
        </p:txBody>
      </p:sp>
      <p:grpSp>
        <p:nvGrpSpPr>
          <p:cNvPr id="297" name="Group 296"/>
          <p:cNvGrpSpPr/>
          <p:nvPr/>
        </p:nvGrpSpPr>
        <p:grpSpPr>
          <a:xfrm>
            <a:off x="5688419" y="-138398"/>
            <a:ext cx="6247893" cy="7102724"/>
            <a:chOff x="8114164" y="74370"/>
            <a:chExt cx="3816246" cy="4181686"/>
          </a:xfrm>
        </p:grpSpPr>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8114164" y="74370"/>
              <a:ext cx="3816246" cy="4181686"/>
            </a:xfrm>
            <a:prstGeom prst="rect">
              <a:avLst/>
            </a:prstGeom>
          </p:spPr>
        </p:pic>
        <p:grpSp>
          <p:nvGrpSpPr>
            <p:cNvPr id="296" name="Group 295"/>
            <p:cNvGrpSpPr/>
            <p:nvPr/>
          </p:nvGrpSpPr>
          <p:grpSpPr>
            <a:xfrm>
              <a:off x="9712311" y="1111953"/>
              <a:ext cx="1562141" cy="628261"/>
              <a:chOff x="5842060" y="2945292"/>
              <a:chExt cx="1562141" cy="628261"/>
            </a:xfrm>
          </p:grpSpPr>
          <p:sp>
            <p:nvSpPr>
              <p:cNvPr id="9" name="TextBox 8"/>
              <p:cNvSpPr txBox="1"/>
              <p:nvPr/>
            </p:nvSpPr>
            <p:spPr>
              <a:xfrm>
                <a:off x="6078611" y="2945292"/>
                <a:ext cx="1325590" cy="372221"/>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Santa Fe</a:t>
                </a:r>
              </a:p>
            </p:txBody>
          </p:sp>
          <p:sp>
            <p:nvSpPr>
              <p:cNvPr id="10" name="Oval 9"/>
              <p:cNvSpPr/>
              <p:nvPr/>
            </p:nvSpPr>
            <p:spPr>
              <a:xfrm>
                <a:off x="6002556" y="3104285"/>
                <a:ext cx="115351" cy="1125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42060" y="3470607"/>
                <a:ext cx="103840" cy="1029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8474882" y="2295885"/>
            <a:ext cx="2422358"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Albuquerque</a:t>
            </a:r>
          </a:p>
        </p:txBody>
      </p:sp>
      <p:sp>
        <p:nvSpPr>
          <p:cNvPr id="13" name="Text Placeholder 3"/>
          <p:cNvSpPr txBox="1">
            <a:spLocks/>
          </p:cNvSpPr>
          <p:nvPr/>
        </p:nvSpPr>
        <p:spPr>
          <a:xfrm>
            <a:off x="1220613" y="1424763"/>
            <a:ext cx="3600440" cy="305471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Suitability of Sites Considering Low </a:t>
            </a:r>
            <a:r>
              <a:rPr lang="en-US" sz="2400" b="1" dirty="0">
                <a:latin typeface="Century Gothic" panose="020B0502020202020204" pitchFamily="34" charset="0"/>
              </a:rPr>
              <a:t>Social</a:t>
            </a:r>
            <a:r>
              <a:rPr lang="en-US" sz="2400" dirty="0">
                <a:latin typeface="Century Gothic" panose="020B0502020202020204" pitchFamily="34" charset="0"/>
              </a:rPr>
              <a:t> Impact </a:t>
            </a:r>
          </a:p>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Factors:</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Population Density</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Air Force Bases</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Special Use Airspaces</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Major roads (Interstates and highways)</a:t>
            </a:r>
            <a:endParaRPr lang="en-US" sz="2200" dirty="0">
              <a:solidFill>
                <a:schemeClr val="tx1">
                  <a:lumMod val="75000"/>
                  <a:lumOff val="25000"/>
                </a:scheme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grpSp>
        <p:nvGrpSpPr>
          <p:cNvPr id="14" name="Group 772"/>
          <p:cNvGrpSpPr>
            <a:grpSpLocks noChangeAspect="1"/>
          </p:cNvGrpSpPr>
          <p:nvPr/>
        </p:nvGrpSpPr>
        <p:grpSpPr bwMode="auto">
          <a:xfrm>
            <a:off x="10973612" y="5431720"/>
            <a:ext cx="1436689" cy="1471613"/>
            <a:chOff x="350" y="605"/>
            <a:chExt cx="905" cy="927"/>
          </a:xfrm>
        </p:grpSpPr>
        <p:sp>
          <p:nvSpPr>
            <p:cNvPr id="15" name="AutoShape 771"/>
            <p:cNvSpPr>
              <a:spLocks noChangeAspect="1" noChangeArrowheads="1" noTextEdit="1"/>
            </p:cNvSpPr>
            <p:nvPr/>
          </p:nvSpPr>
          <p:spPr bwMode="auto">
            <a:xfrm>
              <a:off x="350" y="624"/>
              <a:ext cx="905"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973"/>
            <p:cNvGrpSpPr>
              <a:grpSpLocks/>
            </p:cNvGrpSpPr>
            <p:nvPr/>
          </p:nvGrpSpPr>
          <p:grpSpPr bwMode="auto">
            <a:xfrm>
              <a:off x="350" y="605"/>
              <a:ext cx="551" cy="635"/>
              <a:chOff x="350" y="605"/>
              <a:chExt cx="551" cy="635"/>
            </a:xfrm>
          </p:grpSpPr>
          <p:sp>
            <p:nvSpPr>
              <p:cNvPr id="80" name="Rectangle 774"/>
              <p:cNvSpPr>
                <a:spLocks noChangeArrowheads="1"/>
              </p:cNvSpPr>
              <p:nvPr/>
            </p:nvSpPr>
            <p:spPr bwMode="auto">
              <a:xfrm>
                <a:off x="424" y="605"/>
                <a:ext cx="1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777"/>
              <p:cNvSpPr>
                <a:spLocks noChangeShapeType="1"/>
              </p:cNvSpPr>
              <p:nvPr/>
            </p:nvSpPr>
            <p:spPr bwMode="auto">
              <a:xfrm>
                <a:off x="608" y="102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778"/>
              <p:cNvSpPr>
                <a:spLocks noChangeArrowheads="1"/>
              </p:cNvSpPr>
              <p:nvPr/>
            </p:nvSpPr>
            <p:spPr bwMode="auto">
              <a:xfrm>
                <a:off x="350" y="1023"/>
                <a:ext cx="258" cy="1"/>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79"/>
              <p:cNvSpPr>
                <a:spLocks noChangeArrowheads="1"/>
              </p:cNvSpPr>
              <p:nvPr/>
            </p:nvSpPr>
            <p:spPr bwMode="auto">
              <a:xfrm>
                <a:off x="350" y="1024"/>
                <a:ext cx="258" cy="1"/>
              </a:xfrm>
              <a:prstGeom prst="rect">
                <a:avLst/>
              </a:prstGeom>
              <a:solidFill>
                <a:srgbClr val="1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80"/>
              <p:cNvSpPr>
                <a:spLocks noChangeArrowheads="1"/>
              </p:cNvSpPr>
              <p:nvPr/>
            </p:nvSpPr>
            <p:spPr bwMode="auto">
              <a:xfrm>
                <a:off x="350" y="1025"/>
                <a:ext cx="258" cy="1"/>
              </a:xfrm>
              <a:prstGeom prst="rect">
                <a:avLst/>
              </a:prstGeom>
              <a:solidFill>
                <a:srgbClr val="17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81"/>
              <p:cNvSpPr>
                <a:spLocks noChangeArrowheads="1"/>
              </p:cNvSpPr>
              <p:nvPr/>
            </p:nvSpPr>
            <p:spPr bwMode="auto">
              <a:xfrm>
                <a:off x="350" y="1026"/>
                <a:ext cx="258" cy="2"/>
              </a:xfrm>
              <a:prstGeom prst="rect">
                <a:avLst/>
              </a:prstGeom>
              <a:solidFill>
                <a:srgbClr val="1C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82"/>
              <p:cNvSpPr>
                <a:spLocks noChangeArrowheads="1"/>
              </p:cNvSpPr>
              <p:nvPr/>
            </p:nvSpPr>
            <p:spPr bwMode="auto">
              <a:xfrm>
                <a:off x="350" y="1028"/>
                <a:ext cx="258" cy="1"/>
              </a:xfrm>
              <a:prstGeom prst="rect">
                <a:avLst/>
              </a:prstGeom>
              <a:solidFill>
                <a:srgbClr val="2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83"/>
              <p:cNvSpPr>
                <a:spLocks noChangeArrowheads="1"/>
              </p:cNvSpPr>
              <p:nvPr/>
            </p:nvSpPr>
            <p:spPr bwMode="auto">
              <a:xfrm>
                <a:off x="350" y="1029"/>
                <a:ext cx="258" cy="1"/>
              </a:xfrm>
              <a:prstGeom prst="rect">
                <a:avLst/>
              </a:prstGeom>
              <a:solidFill>
                <a:srgbClr val="25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84"/>
              <p:cNvSpPr>
                <a:spLocks noChangeArrowheads="1"/>
              </p:cNvSpPr>
              <p:nvPr/>
            </p:nvSpPr>
            <p:spPr bwMode="auto">
              <a:xfrm>
                <a:off x="350" y="1030"/>
                <a:ext cx="258" cy="1"/>
              </a:xfrm>
              <a:prstGeom prst="rect">
                <a:avLst/>
              </a:prstGeom>
              <a:solidFill>
                <a:srgbClr val="29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85"/>
              <p:cNvSpPr>
                <a:spLocks noChangeArrowheads="1"/>
              </p:cNvSpPr>
              <p:nvPr/>
            </p:nvSpPr>
            <p:spPr bwMode="auto">
              <a:xfrm>
                <a:off x="350" y="1031"/>
                <a:ext cx="258" cy="1"/>
              </a:xfrm>
              <a:prstGeom prst="rect">
                <a:avLst/>
              </a:prstGeom>
              <a:solidFill>
                <a:srgbClr val="2E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86"/>
              <p:cNvSpPr>
                <a:spLocks noChangeArrowheads="1"/>
              </p:cNvSpPr>
              <p:nvPr/>
            </p:nvSpPr>
            <p:spPr bwMode="auto">
              <a:xfrm>
                <a:off x="350" y="1032"/>
                <a:ext cx="258" cy="1"/>
              </a:xfrm>
              <a:prstGeom prst="rect">
                <a:avLst/>
              </a:prstGeom>
              <a:solidFill>
                <a:srgbClr val="305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87"/>
              <p:cNvSpPr>
                <a:spLocks noChangeArrowheads="1"/>
              </p:cNvSpPr>
              <p:nvPr/>
            </p:nvSpPr>
            <p:spPr bwMode="auto">
              <a:xfrm>
                <a:off x="350" y="1033"/>
                <a:ext cx="258" cy="2"/>
              </a:xfrm>
              <a:prstGeom prst="rect">
                <a:avLst/>
              </a:prstGeom>
              <a:solidFill>
                <a:srgbClr val="35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8"/>
              <p:cNvSpPr>
                <a:spLocks noChangeArrowheads="1"/>
              </p:cNvSpPr>
              <p:nvPr/>
            </p:nvSpPr>
            <p:spPr bwMode="auto">
              <a:xfrm>
                <a:off x="350" y="1035"/>
                <a:ext cx="258" cy="1"/>
              </a:xfrm>
              <a:prstGeom prst="rect">
                <a:avLst/>
              </a:prstGeom>
              <a:solidFill>
                <a:srgbClr val="3959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89"/>
              <p:cNvSpPr>
                <a:spLocks noChangeArrowheads="1"/>
              </p:cNvSpPr>
              <p:nvPr/>
            </p:nvSpPr>
            <p:spPr bwMode="auto">
              <a:xfrm>
                <a:off x="350" y="1036"/>
                <a:ext cx="258" cy="1"/>
              </a:xfrm>
              <a:prstGeom prst="rect">
                <a:avLst/>
              </a:prstGeom>
              <a:solidFill>
                <a:srgbClr val="3C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90"/>
              <p:cNvSpPr>
                <a:spLocks noChangeArrowheads="1"/>
              </p:cNvSpPr>
              <p:nvPr/>
            </p:nvSpPr>
            <p:spPr bwMode="auto">
              <a:xfrm>
                <a:off x="350" y="1037"/>
                <a:ext cx="258" cy="1"/>
              </a:xfrm>
              <a:prstGeom prst="rect">
                <a:avLst/>
              </a:prstGeom>
              <a:solidFill>
                <a:srgbClr val="3D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91"/>
              <p:cNvSpPr>
                <a:spLocks noChangeArrowheads="1"/>
              </p:cNvSpPr>
              <p:nvPr/>
            </p:nvSpPr>
            <p:spPr bwMode="auto">
              <a:xfrm>
                <a:off x="350" y="1038"/>
                <a:ext cx="258" cy="1"/>
              </a:xfrm>
              <a:prstGeom prst="rect">
                <a:avLst/>
              </a:prstGeom>
              <a:solidFill>
                <a:srgbClr val="42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92"/>
              <p:cNvSpPr>
                <a:spLocks noChangeArrowheads="1"/>
              </p:cNvSpPr>
              <p:nvPr/>
            </p:nvSpPr>
            <p:spPr bwMode="auto">
              <a:xfrm>
                <a:off x="350" y="1039"/>
                <a:ext cx="258" cy="1"/>
              </a:xfrm>
              <a:prstGeom prst="rect">
                <a:avLst/>
              </a:prstGeom>
              <a:solidFill>
                <a:srgbClr val="44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93"/>
              <p:cNvSpPr>
                <a:spLocks noChangeArrowheads="1"/>
              </p:cNvSpPr>
              <p:nvPr/>
            </p:nvSpPr>
            <p:spPr bwMode="auto">
              <a:xfrm>
                <a:off x="350" y="1040"/>
                <a:ext cx="258" cy="2"/>
              </a:xfrm>
              <a:prstGeom prst="rect">
                <a:avLst/>
              </a:prstGeom>
              <a:solidFill>
                <a:srgbClr val="4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94"/>
              <p:cNvSpPr>
                <a:spLocks noChangeArrowheads="1"/>
              </p:cNvSpPr>
              <p:nvPr/>
            </p:nvSpPr>
            <p:spPr bwMode="auto">
              <a:xfrm>
                <a:off x="350" y="1042"/>
                <a:ext cx="258" cy="1"/>
              </a:xfrm>
              <a:prstGeom prst="rect">
                <a:avLst/>
              </a:prstGeom>
              <a:solidFill>
                <a:srgbClr val="4B58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95"/>
              <p:cNvSpPr>
                <a:spLocks noChangeArrowheads="1"/>
              </p:cNvSpPr>
              <p:nvPr/>
            </p:nvSpPr>
            <p:spPr bwMode="auto">
              <a:xfrm>
                <a:off x="350" y="1043"/>
                <a:ext cx="258" cy="1"/>
              </a:xfrm>
              <a:prstGeom prst="rect">
                <a:avLst/>
              </a:prstGeom>
              <a:solidFill>
                <a:srgbClr val="4D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96"/>
              <p:cNvSpPr>
                <a:spLocks noChangeArrowheads="1"/>
              </p:cNvSpPr>
              <p:nvPr/>
            </p:nvSpPr>
            <p:spPr bwMode="auto">
              <a:xfrm>
                <a:off x="350" y="1044"/>
                <a:ext cx="258" cy="1"/>
              </a:xfrm>
              <a:prstGeom prst="rect">
                <a:avLst/>
              </a:prstGeom>
              <a:solidFill>
                <a:srgbClr val="4F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97"/>
              <p:cNvSpPr>
                <a:spLocks noChangeArrowheads="1"/>
              </p:cNvSpPr>
              <p:nvPr/>
            </p:nvSpPr>
            <p:spPr bwMode="auto">
              <a:xfrm>
                <a:off x="350" y="1045"/>
                <a:ext cx="258" cy="1"/>
              </a:xfrm>
              <a:prstGeom prst="rect">
                <a:avLst/>
              </a:prstGeom>
              <a:solidFill>
                <a:srgbClr val="525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98"/>
              <p:cNvSpPr>
                <a:spLocks noChangeArrowheads="1"/>
              </p:cNvSpPr>
              <p:nvPr/>
            </p:nvSpPr>
            <p:spPr bwMode="auto">
              <a:xfrm>
                <a:off x="350" y="1046"/>
                <a:ext cx="258" cy="1"/>
              </a:xfrm>
              <a:prstGeom prst="rect">
                <a:avLst/>
              </a:prstGeom>
              <a:solidFill>
                <a:srgbClr val="5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99"/>
              <p:cNvSpPr>
                <a:spLocks noChangeArrowheads="1"/>
              </p:cNvSpPr>
              <p:nvPr/>
            </p:nvSpPr>
            <p:spPr bwMode="auto">
              <a:xfrm>
                <a:off x="350" y="1047"/>
                <a:ext cx="258" cy="2"/>
              </a:xfrm>
              <a:prstGeom prst="rect">
                <a:avLst/>
              </a:prstGeom>
              <a:solidFill>
                <a:srgbClr val="58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00"/>
              <p:cNvSpPr>
                <a:spLocks noChangeArrowheads="1"/>
              </p:cNvSpPr>
              <p:nvPr/>
            </p:nvSpPr>
            <p:spPr bwMode="auto">
              <a:xfrm>
                <a:off x="350" y="1049"/>
                <a:ext cx="258" cy="1"/>
              </a:xfrm>
              <a:prstGeom prst="rect">
                <a:avLst/>
              </a:prstGeom>
              <a:solidFill>
                <a:srgbClr val="5A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01"/>
              <p:cNvSpPr>
                <a:spLocks noChangeArrowheads="1"/>
              </p:cNvSpPr>
              <p:nvPr/>
            </p:nvSpPr>
            <p:spPr bwMode="auto">
              <a:xfrm>
                <a:off x="350" y="1050"/>
                <a:ext cx="258" cy="1"/>
              </a:xfrm>
              <a:prstGeom prst="rect">
                <a:avLst/>
              </a:prstGeom>
              <a:solidFill>
                <a:srgbClr val="5C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02"/>
              <p:cNvSpPr>
                <a:spLocks noChangeArrowheads="1"/>
              </p:cNvSpPr>
              <p:nvPr/>
            </p:nvSpPr>
            <p:spPr bwMode="auto">
              <a:xfrm>
                <a:off x="350" y="1051"/>
                <a:ext cx="258" cy="1"/>
              </a:xfrm>
              <a:prstGeom prst="rect">
                <a:avLst/>
              </a:prstGeom>
              <a:solidFill>
                <a:srgbClr val="61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03"/>
              <p:cNvSpPr>
                <a:spLocks noChangeArrowheads="1"/>
              </p:cNvSpPr>
              <p:nvPr/>
            </p:nvSpPr>
            <p:spPr bwMode="auto">
              <a:xfrm>
                <a:off x="350" y="1052"/>
                <a:ext cx="258" cy="1"/>
              </a:xfrm>
              <a:prstGeom prst="rect">
                <a:avLst/>
              </a:prstGeom>
              <a:solidFill>
                <a:srgbClr val="61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04"/>
              <p:cNvSpPr>
                <a:spLocks noChangeArrowheads="1"/>
              </p:cNvSpPr>
              <p:nvPr/>
            </p:nvSpPr>
            <p:spPr bwMode="auto">
              <a:xfrm>
                <a:off x="350" y="1053"/>
                <a:ext cx="258" cy="1"/>
              </a:xfrm>
              <a:prstGeom prst="rect">
                <a:avLst/>
              </a:prstGeom>
              <a:solidFill>
                <a:srgbClr val="64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05"/>
              <p:cNvSpPr>
                <a:spLocks noChangeArrowheads="1"/>
              </p:cNvSpPr>
              <p:nvPr/>
            </p:nvSpPr>
            <p:spPr bwMode="auto">
              <a:xfrm>
                <a:off x="350" y="1054"/>
                <a:ext cx="258" cy="2"/>
              </a:xfrm>
              <a:prstGeom prst="rect">
                <a:avLst/>
              </a:prstGeom>
              <a:solidFill>
                <a:srgbClr val="66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06"/>
              <p:cNvSpPr>
                <a:spLocks noChangeArrowheads="1"/>
              </p:cNvSpPr>
              <p:nvPr/>
            </p:nvSpPr>
            <p:spPr bwMode="auto">
              <a:xfrm>
                <a:off x="350" y="1056"/>
                <a:ext cx="258" cy="1"/>
              </a:xfrm>
              <a:prstGeom prst="rect">
                <a:avLst/>
              </a:prstGeom>
              <a:solidFill>
                <a:srgbClr val="69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07"/>
              <p:cNvSpPr>
                <a:spLocks noChangeArrowheads="1"/>
              </p:cNvSpPr>
              <p:nvPr/>
            </p:nvSpPr>
            <p:spPr bwMode="auto">
              <a:xfrm>
                <a:off x="350" y="1057"/>
                <a:ext cx="258" cy="1"/>
              </a:xfrm>
              <a:prstGeom prst="rect">
                <a:avLst/>
              </a:prstGeom>
              <a:solidFill>
                <a:srgbClr val="6C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08"/>
              <p:cNvSpPr>
                <a:spLocks noChangeArrowheads="1"/>
              </p:cNvSpPr>
              <p:nvPr/>
            </p:nvSpPr>
            <p:spPr bwMode="auto">
              <a:xfrm>
                <a:off x="350" y="1058"/>
                <a:ext cx="258" cy="1"/>
              </a:xfrm>
              <a:prstGeom prst="rect">
                <a:avLst/>
              </a:prstGeom>
              <a:solidFill>
                <a:srgbClr val="6E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09"/>
              <p:cNvSpPr>
                <a:spLocks noChangeArrowheads="1"/>
              </p:cNvSpPr>
              <p:nvPr/>
            </p:nvSpPr>
            <p:spPr bwMode="auto">
              <a:xfrm>
                <a:off x="350" y="1059"/>
                <a:ext cx="258" cy="1"/>
              </a:xfrm>
              <a:prstGeom prst="rect">
                <a:avLst/>
              </a:prstGeom>
              <a:solidFill>
                <a:srgbClr val="70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10"/>
              <p:cNvSpPr>
                <a:spLocks noChangeArrowheads="1"/>
              </p:cNvSpPr>
              <p:nvPr/>
            </p:nvSpPr>
            <p:spPr bwMode="auto">
              <a:xfrm>
                <a:off x="350" y="1060"/>
                <a:ext cx="258" cy="1"/>
              </a:xfrm>
              <a:prstGeom prst="rect">
                <a:avLst/>
              </a:prstGeom>
              <a:solidFill>
                <a:srgbClr val="73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11"/>
              <p:cNvSpPr>
                <a:spLocks noChangeArrowheads="1"/>
              </p:cNvSpPr>
              <p:nvPr/>
            </p:nvSpPr>
            <p:spPr bwMode="auto">
              <a:xfrm>
                <a:off x="350" y="1061"/>
                <a:ext cx="258" cy="2"/>
              </a:xfrm>
              <a:prstGeom prst="rect">
                <a:avLst/>
              </a:prstGeom>
              <a:solidFill>
                <a:srgbClr val="74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12"/>
              <p:cNvSpPr>
                <a:spLocks noChangeArrowheads="1"/>
              </p:cNvSpPr>
              <p:nvPr/>
            </p:nvSpPr>
            <p:spPr bwMode="auto">
              <a:xfrm>
                <a:off x="350" y="1063"/>
                <a:ext cx="258" cy="1"/>
              </a:xfrm>
              <a:prstGeom prst="rect">
                <a:avLst/>
              </a:prstGeom>
              <a:solidFill>
                <a:srgbClr val="76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813"/>
              <p:cNvSpPr>
                <a:spLocks noChangeArrowheads="1"/>
              </p:cNvSpPr>
              <p:nvPr/>
            </p:nvSpPr>
            <p:spPr bwMode="auto">
              <a:xfrm>
                <a:off x="350" y="1064"/>
                <a:ext cx="258" cy="1"/>
              </a:xfrm>
              <a:prstGeom prst="rect">
                <a:avLst/>
              </a:prstGeom>
              <a:solidFill>
                <a:srgbClr val="79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814"/>
              <p:cNvSpPr>
                <a:spLocks noChangeArrowheads="1"/>
              </p:cNvSpPr>
              <p:nvPr/>
            </p:nvSpPr>
            <p:spPr bwMode="auto">
              <a:xfrm>
                <a:off x="350" y="1065"/>
                <a:ext cx="258" cy="1"/>
              </a:xfrm>
              <a:prstGeom prst="rect">
                <a:avLst/>
              </a:prstGeom>
              <a:solidFill>
                <a:srgbClr val="7B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815"/>
              <p:cNvSpPr>
                <a:spLocks noChangeArrowheads="1"/>
              </p:cNvSpPr>
              <p:nvPr/>
            </p:nvSpPr>
            <p:spPr bwMode="auto">
              <a:xfrm>
                <a:off x="350" y="1066"/>
                <a:ext cx="258" cy="1"/>
              </a:xfrm>
              <a:prstGeom prst="rect">
                <a:avLst/>
              </a:prstGeom>
              <a:solidFill>
                <a:srgbClr val="7E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816"/>
              <p:cNvSpPr>
                <a:spLocks noChangeArrowheads="1"/>
              </p:cNvSpPr>
              <p:nvPr/>
            </p:nvSpPr>
            <p:spPr bwMode="auto">
              <a:xfrm>
                <a:off x="350" y="1067"/>
                <a:ext cx="258" cy="1"/>
              </a:xfrm>
              <a:prstGeom prst="rect">
                <a:avLst/>
              </a:prstGeom>
              <a:solidFill>
                <a:srgbClr val="7F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817"/>
              <p:cNvSpPr>
                <a:spLocks noChangeArrowheads="1"/>
              </p:cNvSpPr>
              <p:nvPr/>
            </p:nvSpPr>
            <p:spPr bwMode="auto">
              <a:xfrm>
                <a:off x="350" y="1068"/>
                <a:ext cx="258" cy="2"/>
              </a:xfrm>
              <a:prstGeom prst="rect">
                <a:avLst/>
              </a:prstGeom>
              <a:solidFill>
                <a:srgbClr val="81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818"/>
              <p:cNvSpPr>
                <a:spLocks noChangeArrowheads="1"/>
              </p:cNvSpPr>
              <p:nvPr/>
            </p:nvSpPr>
            <p:spPr bwMode="auto">
              <a:xfrm>
                <a:off x="350" y="1070"/>
                <a:ext cx="258" cy="1"/>
              </a:xfrm>
              <a:prstGeom prst="rect">
                <a:avLst/>
              </a:prstGeom>
              <a:solidFill>
                <a:srgbClr val="83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819"/>
              <p:cNvSpPr>
                <a:spLocks noChangeArrowheads="1"/>
              </p:cNvSpPr>
              <p:nvPr/>
            </p:nvSpPr>
            <p:spPr bwMode="auto">
              <a:xfrm>
                <a:off x="350" y="1071"/>
                <a:ext cx="258" cy="1"/>
              </a:xfrm>
              <a:prstGeom prst="rect">
                <a:avLst/>
              </a:prstGeom>
              <a:solidFill>
                <a:srgbClr val="86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820"/>
              <p:cNvSpPr>
                <a:spLocks noChangeArrowheads="1"/>
              </p:cNvSpPr>
              <p:nvPr/>
            </p:nvSpPr>
            <p:spPr bwMode="auto">
              <a:xfrm>
                <a:off x="350" y="1072"/>
                <a:ext cx="258" cy="1"/>
              </a:xfrm>
              <a:prstGeom prst="rect">
                <a:avLst/>
              </a:prstGeom>
              <a:solidFill>
                <a:srgbClr val="86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821"/>
              <p:cNvSpPr>
                <a:spLocks noChangeArrowheads="1"/>
              </p:cNvSpPr>
              <p:nvPr/>
            </p:nvSpPr>
            <p:spPr bwMode="auto">
              <a:xfrm>
                <a:off x="350" y="1073"/>
                <a:ext cx="258" cy="1"/>
              </a:xfrm>
              <a:prstGeom prst="rect">
                <a:avLst/>
              </a:prstGeom>
              <a:solidFill>
                <a:srgbClr val="8B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822"/>
              <p:cNvSpPr>
                <a:spLocks noChangeArrowheads="1"/>
              </p:cNvSpPr>
              <p:nvPr/>
            </p:nvSpPr>
            <p:spPr bwMode="auto">
              <a:xfrm>
                <a:off x="350" y="1074"/>
                <a:ext cx="258" cy="1"/>
              </a:xfrm>
              <a:prstGeom prst="rect">
                <a:avLst/>
              </a:prstGeom>
              <a:solidFill>
                <a:srgbClr val="8D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823"/>
              <p:cNvSpPr>
                <a:spLocks noChangeArrowheads="1"/>
              </p:cNvSpPr>
              <p:nvPr/>
            </p:nvSpPr>
            <p:spPr bwMode="auto">
              <a:xfrm>
                <a:off x="350" y="1075"/>
                <a:ext cx="258" cy="2"/>
              </a:xfrm>
              <a:prstGeom prst="rect">
                <a:avLst/>
              </a:prstGeom>
              <a:solidFill>
                <a:srgbClr val="8F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824"/>
              <p:cNvSpPr>
                <a:spLocks noChangeArrowheads="1"/>
              </p:cNvSpPr>
              <p:nvPr/>
            </p:nvSpPr>
            <p:spPr bwMode="auto">
              <a:xfrm>
                <a:off x="350" y="1077"/>
                <a:ext cx="258" cy="1"/>
              </a:xfrm>
              <a:prstGeom prst="rect">
                <a:avLst/>
              </a:prstGeom>
              <a:solidFill>
                <a:srgbClr val="904C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825"/>
              <p:cNvSpPr>
                <a:spLocks noChangeArrowheads="1"/>
              </p:cNvSpPr>
              <p:nvPr/>
            </p:nvSpPr>
            <p:spPr bwMode="auto">
              <a:xfrm>
                <a:off x="350" y="1078"/>
                <a:ext cx="258" cy="1"/>
              </a:xfrm>
              <a:prstGeom prst="rect">
                <a:avLst/>
              </a:prstGeom>
              <a:solidFill>
                <a:srgbClr val="91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26"/>
              <p:cNvSpPr>
                <a:spLocks noChangeArrowheads="1"/>
              </p:cNvSpPr>
              <p:nvPr/>
            </p:nvSpPr>
            <p:spPr bwMode="auto">
              <a:xfrm>
                <a:off x="350" y="1079"/>
                <a:ext cx="258" cy="1"/>
              </a:xfrm>
              <a:prstGeom prst="rect">
                <a:avLst/>
              </a:prstGeom>
              <a:solidFill>
                <a:srgbClr val="93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827"/>
              <p:cNvSpPr>
                <a:spLocks noChangeArrowheads="1"/>
              </p:cNvSpPr>
              <p:nvPr/>
            </p:nvSpPr>
            <p:spPr bwMode="auto">
              <a:xfrm>
                <a:off x="350" y="1080"/>
                <a:ext cx="258" cy="1"/>
              </a:xfrm>
              <a:prstGeom prst="rect">
                <a:avLst/>
              </a:prstGeom>
              <a:solidFill>
                <a:srgbClr val="96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28"/>
              <p:cNvSpPr>
                <a:spLocks noChangeArrowheads="1"/>
              </p:cNvSpPr>
              <p:nvPr/>
            </p:nvSpPr>
            <p:spPr bwMode="auto">
              <a:xfrm>
                <a:off x="350" y="1081"/>
                <a:ext cx="258" cy="1"/>
              </a:xfrm>
              <a:prstGeom prst="rect">
                <a:avLst/>
              </a:prstGeom>
              <a:solidFill>
                <a:srgbClr val="96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29"/>
              <p:cNvSpPr>
                <a:spLocks noChangeArrowheads="1"/>
              </p:cNvSpPr>
              <p:nvPr/>
            </p:nvSpPr>
            <p:spPr bwMode="auto">
              <a:xfrm>
                <a:off x="350" y="1082"/>
                <a:ext cx="258" cy="2"/>
              </a:xfrm>
              <a:prstGeom prst="rect">
                <a:avLst/>
              </a:prstGeom>
              <a:solidFill>
                <a:srgbClr val="9B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30"/>
              <p:cNvSpPr>
                <a:spLocks noChangeArrowheads="1"/>
              </p:cNvSpPr>
              <p:nvPr/>
            </p:nvSpPr>
            <p:spPr bwMode="auto">
              <a:xfrm>
                <a:off x="350" y="1084"/>
                <a:ext cx="258" cy="1"/>
              </a:xfrm>
              <a:prstGeom prst="rect">
                <a:avLst/>
              </a:prstGeom>
              <a:solidFill>
                <a:srgbClr val="9D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31"/>
              <p:cNvSpPr>
                <a:spLocks noChangeArrowheads="1"/>
              </p:cNvSpPr>
              <p:nvPr/>
            </p:nvSpPr>
            <p:spPr bwMode="auto">
              <a:xfrm>
                <a:off x="350" y="1085"/>
                <a:ext cx="258" cy="1"/>
              </a:xfrm>
              <a:prstGeom prst="rect">
                <a:avLst/>
              </a:prstGeom>
              <a:solidFill>
                <a:srgbClr val="9D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32"/>
              <p:cNvSpPr>
                <a:spLocks noChangeArrowheads="1"/>
              </p:cNvSpPr>
              <p:nvPr/>
            </p:nvSpPr>
            <p:spPr bwMode="auto">
              <a:xfrm>
                <a:off x="350" y="1086"/>
                <a:ext cx="258" cy="1"/>
              </a:xfrm>
              <a:prstGeom prst="rect">
                <a:avLst/>
              </a:prstGeom>
              <a:solidFill>
                <a:srgbClr val="A0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833"/>
              <p:cNvSpPr>
                <a:spLocks noChangeArrowheads="1"/>
              </p:cNvSpPr>
              <p:nvPr/>
            </p:nvSpPr>
            <p:spPr bwMode="auto">
              <a:xfrm>
                <a:off x="350" y="1087"/>
                <a:ext cx="258" cy="1"/>
              </a:xfrm>
              <a:prstGeom prst="rect">
                <a:avLst/>
              </a:prstGeom>
              <a:solidFill>
                <a:srgbClr val="A2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834"/>
              <p:cNvSpPr>
                <a:spLocks noChangeArrowheads="1"/>
              </p:cNvSpPr>
              <p:nvPr/>
            </p:nvSpPr>
            <p:spPr bwMode="auto">
              <a:xfrm>
                <a:off x="350" y="1088"/>
                <a:ext cx="258" cy="1"/>
              </a:xfrm>
              <a:prstGeom prst="rect">
                <a:avLst/>
              </a:prstGeom>
              <a:solidFill>
                <a:srgbClr val="A2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835"/>
              <p:cNvSpPr>
                <a:spLocks noChangeArrowheads="1"/>
              </p:cNvSpPr>
              <p:nvPr/>
            </p:nvSpPr>
            <p:spPr bwMode="auto">
              <a:xfrm>
                <a:off x="350" y="1089"/>
                <a:ext cx="258" cy="2"/>
              </a:xfrm>
              <a:prstGeom prst="rect">
                <a:avLst/>
              </a:prstGeom>
              <a:solidFill>
                <a:srgbClr val="A4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836"/>
              <p:cNvSpPr>
                <a:spLocks noChangeArrowheads="1"/>
              </p:cNvSpPr>
              <p:nvPr/>
            </p:nvSpPr>
            <p:spPr bwMode="auto">
              <a:xfrm>
                <a:off x="350" y="1091"/>
                <a:ext cx="258" cy="1"/>
              </a:xfrm>
              <a:prstGeom prst="rect">
                <a:avLst/>
              </a:prstGeom>
              <a:solidFill>
                <a:srgbClr val="A6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837"/>
              <p:cNvSpPr>
                <a:spLocks noChangeArrowheads="1"/>
              </p:cNvSpPr>
              <p:nvPr/>
            </p:nvSpPr>
            <p:spPr bwMode="auto">
              <a:xfrm>
                <a:off x="350" y="1092"/>
                <a:ext cx="258" cy="1"/>
              </a:xfrm>
              <a:prstGeom prst="rect">
                <a:avLst/>
              </a:prstGeom>
              <a:solidFill>
                <a:srgbClr val="AB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838"/>
              <p:cNvSpPr>
                <a:spLocks noChangeArrowheads="1"/>
              </p:cNvSpPr>
              <p:nvPr/>
            </p:nvSpPr>
            <p:spPr bwMode="auto">
              <a:xfrm>
                <a:off x="350" y="1093"/>
                <a:ext cx="258" cy="1"/>
              </a:xfrm>
              <a:prstGeom prst="rect">
                <a:avLst/>
              </a:prstGeom>
              <a:solidFill>
                <a:srgbClr val="AB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839"/>
              <p:cNvSpPr>
                <a:spLocks noChangeArrowheads="1"/>
              </p:cNvSpPr>
              <p:nvPr/>
            </p:nvSpPr>
            <p:spPr bwMode="auto">
              <a:xfrm>
                <a:off x="350" y="1094"/>
                <a:ext cx="258" cy="1"/>
              </a:xfrm>
              <a:prstGeom prst="rect">
                <a:avLst/>
              </a:prstGeom>
              <a:solidFill>
                <a:srgbClr val="AD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840"/>
              <p:cNvSpPr>
                <a:spLocks noChangeArrowheads="1"/>
              </p:cNvSpPr>
              <p:nvPr/>
            </p:nvSpPr>
            <p:spPr bwMode="auto">
              <a:xfrm>
                <a:off x="350" y="1095"/>
                <a:ext cx="258" cy="1"/>
              </a:xfrm>
              <a:prstGeom prst="rect">
                <a:avLst/>
              </a:prstGeom>
              <a:solidFill>
                <a:srgbClr val="AF44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841"/>
              <p:cNvSpPr>
                <a:spLocks noChangeArrowheads="1"/>
              </p:cNvSpPr>
              <p:nvPr/>
            </p:nvSpPr>
            <p:spPr bwMode="auto">
              <a:xfrm>
                <a:off x="350" y="1096"/>
                <a:ext cx="258" cy="2"/>
              </a:xfrm>
              <a:prstGeom prst="rect">
                <a:avLst/>
              </a:prstGeom>
              <a:solidFill>
                <a:srgbClr val="AF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842"/>
              <p:cNvSpPr>
                <a:spLocks noChangeArrowheads="1"/>
              </p:cNvSpPr>
              <p:nvPr/>
            </p:nvSpPr>
            <p:spPr bwMode="auto">
              <a:xfrm>
                <a:off x="350" y="1098"/>
                <a:ext cx="258" cy="1"/>
              </a:xfrm>
              <a:prstGeom prst="rect">
                <a:avLst/>
              </a:prstGeom>
              <a:solidFill>
                <a:srgbClr val="B1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843"/>
              <p:cNvSpPr>
                <a:spLocks noChangeArrowheads="1"/>
              </p:cNvSpPr>
              <p:nvPr/>
            </p:nvSpPr>
            <p:spPr bwMode="auto">
              <a:xfrm>
                <a:off x="350" y="1099"/>
                <a:ext cx="258" cy="1"/>
              </a:xfrm>
              <a:prstGeom prst="rect">
                <a:avLst/>
              </a:prstGeom>
              <a:solidFill>
                <a:srgbClr val="B3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844"/>
              <p:cNvSpPr>
                <a:spLocks noChangeArrowheads="1"/>
              </p:cNvSpPr>
              <p:nvPr/>
            </p:nvSpPr>
            <p:spPr bwMode="auto">
              <a:xfrm>
                <a:off x="350" y="1100"/>
                <a:ext cx="258" cy="1"/>
              </a:xfrm>
              <a:prstGeom prst="rect">
                <a:avLst/>
              </a:prstGeom>
              <a:solidFill>
                <a:srgbClr val="B5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845"/>
              <p:cNvSpPr>
                <a:spLocks noChangeArrowheads="1"/>
              </p:cNvSpPr>
              <p:nvPr/>
            </p:nvSpPr>
            <p:spPr bwMode="auto">
              <a:xfrm>
                <a:off x="350" y="1101"/>
                <a:ext cx="258" cy="1"/>
              </a:xfrm>
              <a:prstGeom prst="rect">
                <a:avLst/>
              </a:prstGeom>
              <a:solidFill>
                <a:srgbClr val="B7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846"/>
              <p:cNvSpPr>
                <a:spLocks noChangeArrowheads="1"/>
              </p:cNvSpPr>
              <p:nvPr/>
            </p:nvSpPr>
            <p:spPr bwMode="auto">
              <a:xfrm>
                <a:off x="350" y="1102"/>
                <a:ext cx="258" cy="1"/>
              </a:xfrm>
              <a:prstGeom prst="rect">
                <a:avLst/>
              </a:prstGeom>
              <a:solidFill>
                <a:srgbClr val="B7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847"/>
              <p:cNvSpPr>
                <a:spLocks noChangeArrowheads="1"/>
              </p:cNvSpPr>
              <p:nvPr/>
            </p:nvSpPr>
            <p:spPr bwMode="auto">
              <a:xfrm>
                <a:off x="350" y="1103"/>
                <a:ext cx="258" cy="2"/>
              </a:xfrm>
              <a:prstGeom prst="rect">
                <a:avLst/>
              </a:prstGeom>
              <a:solidFill>
                <a:srgbClr val="B9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848"/>
              <p:cNvSpPr>
                <a:spLocks noChangeArrowheads="1"/>
              </p:cNvSpPr>
              <p:nvPr/>
            </p:nvSpPr>
            <p:spPr bwMode="auto">
              <a:xfrm>
                <a:off x="350" y="1105"/>
                <a:ext cx="258" cy="1"/>
              </a:xfrm>
              <a:prstGeom prst="rect">
                <a:avLst/>
              </a:prstGeom>
              <a:solidFill>
                <a:srgbClr val="BB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849"/>
              <p:cNvSpPr>
                <a:spLocks noChangeArrowheads="1"/>
              </p:cNvSpPr>
              <p:nvPr/>
            </p:nvSpPr>
            <p:spPr bwMode="auto">
              <a:xfrm>
                <a:off x="350" y="1106"/>
                <a:ext cx="258" cy="1"/>
              </a:xfrm>
              <a:prstGeom prst="rect">
                <a:avLst/>
              </a:prstGeom>
              <a:solidFill>
                <a:srgbClr val="BB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850"/>
              <p:cNvSpPr>
                <a:spLocks noChangeArrowheads="1"/>
              </p:cNvSpPr>
              <p:nvPr/>
            </p:nvSpPr>
            <p:spPr bwMode="auto">
              <a:xfrm>
                <a:off x="350" y="1107"/>
                <a:ext cx="258" cy="1"/>
              </a:xfrm>
              <a:prstGeom prst="rect">
                <a:avLst/>
              </a:prstGeom>
              <a:solidFill>
                <a:srgbClr val="BF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851"/>
              <p:cNvSpPr>
                <a:spLocks noChangeArrowheads="1"/>
              </p:cNvSpPr>
              <p:nvPr/>
            </p:nvSpPr>
            <p:spPr bwMode="auto">
              <a:xfrm>
                <a:off x="350" y="1108"/>
                <a:ext cx="258" cy="1"/>
              </a:xfrm>
              <a:prstGeom prst="rect">
                <a:avLst/>
              </a:prstGeom>
              <a:solidFill>
                <a:srgbClr val="BF4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852"/>
              <p:cNvSpPr>
                <a:spLocks noChangeArrowheads="1"/>
              </p:cNvSpPr>
              <p:nvPr/>
            </p:nvSpPr>
            <p:spPr bwMode="auto">
              <a:xfrm>
                <a:off x="350" y="1109"/>
                <a:ext cx="258" cy="1"/>
              </a:xfrm>
              <a:prstGeom prst="rect">
                <a:avLst/>
              </a:prstGeom>
              <a:solidFill>
                <a:srgbClr val="C24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853"/>
              <p:cNvSpPr>
                <a:spLocks noChangeArrowheads="1"/>
              </p:cNvSpPr>
              <p:nvPr/>
            </p:nvSpPr>
            <p:spPr bwMode="auto">
              <a:xfrm>
                <a:off x="350" y="1110"/>
                <a:ext cx="258" cy="2"/>
              </a:xfrm>
              <a:prstGeom prst="rect">
                <a:avLst/>
              </a:prstGeom>
              <a:solidFill>
                <a:srgbClr val="C44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854"/>
              <p:cNvSpPr>
                <a:spLocks noChangeArrowheads="1"/>
              </p:cNvSpPr>
              <p:nvPr/>
            </p:nvSpPr>
            <p:spPr bwMode="auto">
              <a:xfrm>
                <a:off x="350" y="1112"/>
                <a:ext cx="258" cy="1"/>
              </a:xfrm>
              <a:prstGeom prst="rect">
                <a:avLst/>
              </a:prstGeom>
              <a:solidFill>
                <a:srgbClr val="C43F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855"/>
              <p:cNvSpPr>
                <a:spLocks noChangeArrowheads="1"/>
              </p:cNvSpPr>
              <p:nvPr/>
            </p:nvSpPr>
            <p:spPr bwMode="auto">
              <a:xfrm>
                <a:off x="350" y="1113"/>
                <a:ext cx="258" cy="1"/>
              </a:xfrm>
              <a:prstGeom prst="rect">
                <a:avLst/>
              </a:prstGeom>
              <a:solidFill>
                <a:srgbClr val="C740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856"/>
              <p:cNvSpPr>
                <a:spLocks noChangeArrowheads="1"/>
              </p:cNvSpPr>
              <p:nvPr/>
            </p:nvSpPr>
            <p:spPr bwMode="auto">
              <a:xfrm>
                <a:off x="350" y="1114"/>
                <a:ext cx="258" cy="1"/>
              </a:xfrm>
              <a:prstGeom prst="rect">
                <a:avLst/>
              </a:prstGeom>
              <a:solidFill>
                <a:srgbClr val="C74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857"/>
              <p:cNvSpPr>
                <a:spLocks noChangeArrowheads="1"/>
              </p:cNvSpPr>
              <p:nvPr/>
            </p:nvSpPr>
            <p:spPr bwMode="auto">
              <a:xfrm>
                <a:off x="350" y="1115"/>
                <a:ext cx="258" cy="1"/>
              </a:xfrm>
              <a:prstGeom prst="rect">
                <a:avLst/>
              </a:prstGeom>
              <a:solidFill>
                <a:srgbClr val="C93E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858"/>
              <p:cNvSpPr>
                <a:spLocks noChangeArrowheads="1"/>
              </p:cNvSpPr>
              <p:nvPr/>
            </p:nvSpPr>
            <p:spPr bwMode="auto">
              <a:xfrm>
                <a:off x="350" y="1116"/>
                <a:ext cx="258" cy="1"/>
              </a:xfrm>
              <a:prstGeom prst="rect">
                <a:avLst/>
              </a:prstGeom>
              <a:solidFill>
                <a:srgbClr val="CC3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859"/>
              <p:cNvSpPr>
                <a:spLocks noChangeArrowheads="1"/>
              </p:cNvSpPr>
              <p:nvPr/>
            </p:nvSpPr>
            <p:spPr bwMode="auto">
              <a:xfrm>
                <a:off x="350" y="1117"/>
                <a:ext cx="258" cy="2"/>
              </a:xfrm>
              <a:prstGeom prst="rect">
                <a:avLst/>
              </a:prstGeom>
              <a:solidFill>
                <a:srgbClr val="CC3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860"/>
              <p:cNvSpPr>
                <a:spLocks noChangeArrowheads="1"/>
              </p:cNvSpPr>
              <p:nvPr/>
            </p:nvSpPr>
            <p:spPr bwMode="auto">
              <a:xfrm>
                <a:off x="350" y="1119"/>
                <a:ext cx="258" cy="1"/>
              </a:xfrm>
              <a:prstGeom prst="rect">
                <a:avLst/>
              </a:prstGeom>
              <a:solidFill>
                <a:srgbClr val="CF3E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861"/>
              <p:cNvSpPr>
                <a:spLocks noChangeArrowheads="1"/>
              </p:cNvSpPr>
              <p:nvPr/>
            </p:nvSpPr>
            <p:spPr bwMode="auto">
              <a:xfrm>
                <a:off x="350" y="1120"/>
                <a:ext cx="258" cy="1"/>
              </a:xfrm>
              <a:prstGeom prst="rect">
                <a:avLst/>
              </a:prstGeom>
              <a:solidFill>
                <a:srgbClr val="CF3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862"/>
              <p:cNvSpPr>
                <a:spLocks noChangeArrowheads="1"/>
              </p:cNvSpPr>
              <p:nvPr/>
            </p:nvSpPr>
            <p:spPr bwMode="auto">
              <a:xfrm>
                <a:off x="350" y="1121"/>
                <a:ext cx="258" cy="1"/>
              </a:xfrm>
              <a:prstGeom prst="rect">
                <a:avLst/>
              </a:prstGeom>
              <a:solidFill>
                <a:srgbClr val="D1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863"/>
              <p:cNvSpPr>
                <a:spLocks noChangeArrowheads="1"/>
              </p:cNvSpPr>
              <p:nvPr/>
            </p:nvSpPr>
            <p:spPr bwMode="auto">
              <a:xfrm>
                <a:off x="350" y="1122"/>
                <a:ext cx="258" cy="1"/>
              </a:xfrm>
              <a:prstGeom prst="rect">
                <a:avLst/>
              </a:prstGeom>
              <a:solidFill>
                <a:srgbClr val="D13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864"/>
              <p:cNvSpPr>
                <a:spLocks noChangeArrowheads="1"/>
              </p:cNvSpPr>
              <p:nvPr/>
            </p:nvSpPr>
            <p:spPr bwMode="auto">
              <a:xfrm>
                <a:off x="350" y="1123"/>
                <a:ext cx="258" cy="1"/>
              </a:xfrm>
              <a:prstGeom prst="rect">
                <a:avLst/>
              </a:prstGeom>
              <a:solidFill>
                <a:srgbClr val="D4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865"/>
              <p:cNvSpPr>
                <a:spLocks noChangeArrowheads="1"/>
              </p:cNvSpPr>
              <p:nvPr/>
            </p:nvSpPr>
            <p:spPr bwMode="auto">
              <a:xfrm>
                <a:off x="350" y="1124"/>
                <a:ext cx="258" cy="2"/>
              </a:xfrm>
              <a:prstGeom prst="rect">
                <a:avLst/>
              </a:prstGeom>
              <a:solidFill>
                <a:srgbClr val="D63C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866"/>
              <p:cNvSpPr>
                <a:spLocks noChangeArrowheads="1"/>
              </p:cNvSpPr>
              <p:nvPr/>
            </p:nvSpPr>
            <p:spPr bwMode="auto">
              <a:xfrm>
                <a:off x="350" y="1126"/>
                <a:ext cx="258" cy="1"/>
              </a:xfrm>
              <a:prstGeom prst="rect">
                <a:avLst/>
              </a:prstGeom>
              <a:solidFill>
                <a:srgbClr val="D63C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867"/>
              <p:cNvSpPr>
                <a:spLocks noChangeArrowheads="1"/>
              </p:cNvSpPr>
              <p:nvPr/>
            </p:nvSpPr>
            <p:spPr bwMode="auto">
              <a:xfrm>
                <a:off x="350" y="1127"/>
                <a:ext cx="258" cy="1"/>
              </a:xfrm>
              <a:prstGeom prst="rect">
                <a:avLst/>
              </a:prstGeom>
              <a:solidFill>
                <a:srgbClr val="D93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868"/>
              <p:cNvSpPr>
                <a:spLocks noChangeArrowheads="1"/>
              </p:cNvSpPr>
              <p:nvPr/>
            </p:nvSpPr>
            <p:spPr bwMode="auto">
              <a:xfrm>
                <a:off x="350" y="1128"/>
                <a:ext cx="258" cy="1"/>
              </a:xfrm>
              <a:prstGeom prst="rect">
                <a:avLst/>
              </a:prstGeom>
              <a:solidFill>
                <a:srgbClr val="D93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69"/>
              <p:cNvSpPr>
                <a:spLocks noChangeArrowheads="1"/>
              </p:cNvSpPr>
              <p:nvPr/>
            </p:nvSpPr>
            <p:spPr bwMode="auto">
              <a:xfrm>
                <a:off x="350" y="1129"/>
                <a:ext cx="258" cy="1"/>
              </a:xfrm>
              <a:prstGeom prst="rect">
                <a:avLst/>
              </a:prstGeom>
              <a:solidFill>
                <a:srgbClr val="DB3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870"/>
              <p:cNvSpPr>
                <a:spLocks noChangeArrowheads="1"/>
              </p:cNvSpPr>
              <p:nvPr/>
            </p:nvSpPr>
            <p:spPr bwMode="auto">
              <a:xfrm>
                <a:off x="350" y="1130"/>
                <a:ext cx="258" cy="1"/>
              </a:xfrm>
              <a:prstGeom prst="rect">
                <a:avLst/>
              </a:prstGeom>
              <a:solidFill>
                <a:srgbClr val="DB3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871"/>
              <p:cNvSpPr>
                <a:spLocks noChangeArrowheads="1"/>
              </p:cNvSpPr>
              <p:nvPr/>
            </p:nvSpPr>
            <p:spPr bwMode="auto">
              <a:xfrm>
                <a:off x="350" y="1131"/>
                <a:ext cx="258" cy="1"/>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872"/>
              <p:cNvSpPr>
                <a:spLocks noChangeArrowheads="1"/>
              </p:cNvSpPr>
              <p:nvPr/>
            </p:nvSpPr>
            <p:spPr bwMode="auto">
              <a:xfrm>
                <a:off x="350" y="1132"/>
                <a:ext cx="258" cy="2"/>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873"/>
              <p:cNvSpPr>
                <a:spLocks noChangeArrowheads="1"/>
              </p:cNvSpPr>
              <p:nvPr/>
            </p:nvSpPr>
            <p:spPr bwMode="auto">
              <a:xfrm>
                <a:off x="350" y="1134"/>
                <a:ext cx="258" cy="1"/>
              </a:xfrm>
              <a:prstGeom prst="rect">
                <a:avLst/>
              </a:prstGeom>
              <a:solidFill>
                <a:srgbClr val="E03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874"/>
              <p:cNvSpPr>
                <a:spLocks noChangeArrowheads="1"/>
              </p:cNvSpPr>
              <p:nvPr/>
            </p:nvSpPr>
            <p:spPr bwMode="auto">
              <a:xfrm>
                <a:off x="350" y="1135"/>
                <a:ext cx="258" cy="1"/>
              </a:xfrm>
              <a:prstGeom prst="rect">
                <a:avLst/>
              </a:prstGeom>
              <a:solidFill>
                <a:srgbClr val="E03A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75"/>
              <p:cNvSpPr>
                <a:spLocks noChangeArrowheads="1"/>
              </p:cNvSpPr>
              <p:nvPr/>
            </p:nvSpPr>
            <p:spPr bwMode="auto">
              <a:xfrm>
                <a:off x="350" y="1136"/>
                <a:ext cx="258" cy="1"/>
              </a:xfrm>
              <a:prstGeom prst="rect">
                <a:avLst/>
              </a:prstGeom>
              <a:solidFill>
                <a:srgbClr val="E33B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876"/>
              <p:cNvSpPr>
                <a:spLocks noChangeArrowheads="1"/>
              </p:cNvSpPr>
              <p:nvPr/>
            </p:nvSpPr>
            <p:spPr bwMode="auto">
              <a:xfrm>
                <a:off x="350" y="1137"/>
                <a:ext cx="258" cy="1"/>
              </a:xfrm>
              <a:prstGeom prst="rect">
                <a:avLst/>
              </a:prstGeom>
              <a:solidFill>
                <a:srgbClr val="E33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77"/>
              <p:cNvSpPr>
                <a:spLocks noChangeArrowheads="1"/>
              </p:cNvSpPr>
              <p:nvPr/>
            </p:nvSpPr>
            <p:spPr bwMode="auto">
              <a:xfrm>
                <a:off x="350" y="1138"/>
                <a:ext cx="258" cy="1"/>
              </a:xfrm>
              <a:prstGeom prst="rect">
                <a:avLst/>
              </a:prstGeom>
              <a:solidFill>
                <a:srgbClr val="E63C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78"/>
              <p:cNvSpPr>
                <a:spLocks noChangeArrowheads="1"/>
              </p:cNvSpPr>
              <p:nvPr/>
            </p:nvSpPr>
            <p:spPr bwMode="auto">
              <a:xfrm>
                <a:off x="350" y="1139"/>
                <a:ext cx="258" cy="2"/>
              </a:xfrm>
              <a:prstGeom prst="rect">
                <a:avLst/>
              </a:prstGeom>
              <a:solidFill>
                <a:srgbClr val="E63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79"/>
              <p:cNvSpPr>
                <a:spLocks noChangeArrowheads="1"/>
              </p:cNvSpPr>
              <p:nvPr/>
            </p:nvSpPr>
            <p:spPr bwMode="auto">
              <a:xfrm>
                <a:off x="350" y="1141"/>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880"/>
              <p:cNvSpPr>
                <a:spLocks noChangeArrowheads="1"/>
              </p:cNvSpPr>
              <p:nvPr/>
            </p:nvSpPr>
            <p:spPr bwMode="auto">
              <a:xfrm>
                <a:off x="350" y="1142"/>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81"/>
              <p:cNvSpPr>
                <a:spLocks noChangeArrowheads="1"/>
              </p:cNvSpPr>
              <p:nvPr/>
            </p:nvSpPr>
            <p:spPr bwMode="auto">
              <a:xfrm>
                <a:off x="350" y="1143"/>
                <a:ext cx="258" cy="1"/>
              </a:xfrm>
              <a:prstGeom prst="rect">
                <a:avLst/>
              </a:prstGeom>
              <a:solidFill>
                <a:srgbClr val="E83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882"/>
              <p:cNvSpPr>
                <a:spLocks noChangeArrowheads="1"/>
              </p:cNvSpPr>
              <p:nvPr/>
            </p:nvSpPr>
            <p:spPr bwMode="auto">
              <a:xfrm>
                <a:off x="350" y="1144"/>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883"/>
              <p:cNvSpPr>
                <a:spLocks noChangeArrowheads="1"/>
              </p:cNvSpPr>
              <p:nvPr/>
            </p:nvSpPr>
            <p:spPr bwMode="auto">
              <a:xfrm>
                <a:off x="350" y="1145"/>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84"/>
              <p:cNvSpPr>
                <a:spLocks noChangeArrowheads="1"/>
              </p:cNvSpPr>
              <p:nvPr/>
            </p:nvSpPr>
            <p:spPr bwMode="auto">
              <a:xfrm>
                <a:off x="350" y="1146"/>
                <a:ext cx="258" cy="2"/>
              </a:xfrm>
              <a:prstGeom prst="rect">
                <a:avLst/>
              </a:prstGeom>
              <a:solidFill>
                <a:srgbClr val="ED3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85"/>
              <p:cNvSpPr>
                <a:spLocks noChangeArrowheads="1"/>
              </p:cNvSpPr>
              <p:nvPr/>
            </p:nvSpPr>
            <p:spPr bwMode="auto">
              <a:xfrm>
                <a:off x="350" y="1148"/>
                <a:ext cx="258" cy="1"/>
              </a:xfrm>
              <a:prstGeom prst="rect">
                <a:avLst/>
              </a:prstGeom>
              <a:solidFill>
                <a:srgbClr val="ED3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86"/>
              <p:cNvSpPr>
                <a:spLocks noChangeArrowheads="1"/>
              </p:cNvSpPr>
              <p:nvPr/>
            </p:nvSpPr>
            <p:spPr bwMode="auto">
              <a:xfrm>
                <a:off x="350" y="1149"/>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87"/>
              <p:cNvSpPr>
                <a:spLocks noChangeArrowheads="1"/>
              </p:cNvSpPr>
              <p:nvPr/>
            </p:nvSpPr>
            <p:spPr bwMode="auto">
              <a:xfrm>
                <a:off x="350" y="1150"/>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88"/>
              <p:cNvSpPr>
                <a:spLocks noChangeArrowheads="1"/>
              </p:cNvSpPr>
              <p:nvPr/>
            </p:nvSpPr>
            <p:spPr bwMode="auto">
              <a:xfrm>
                <a:off x="350" y="1151"/>
                <a:ext cx="258" cy="1"/>
              </a:xfrm>
              <a:prstGeom prst="rect">
                <a:avLst/>
              </a:prstGeom>
              <a:solidFill>
                <a:srgbClr val="F03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89"/>
              <p:cNvSpPr>
                <a:spLocks noChangeArrowheads="1"/>
              </p:cNvSpPr>
              <p:nvPr/>
            </p:nvSpPr>
            <p:spPr bwMode="auto">
              <a:xfrm>
                <a:off x="350" y="1152"/>
                <a:ext cx="258" cy="1"/>
              </a:xfrm>
              <a:prstGeom prst="rect">
                <a:avLst/>
              </a:prstGeom>
              <a:solidFill>
                <a:srgbClr val="F23A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90"/>
              <p:cNvSpPr>
                <a:spLocks noChangeArrowheads="1"/>
              </p:cNvSpPr>
              <p:nvPr/>
            </p:nvSpPr>
            <p:spPr bwMode="auto">
              <a:xfrm>
                <a:off x="350" y="1153"/>
                <a:ext cx="258" cy="2"/>
              </a:xfrm>
              <a:prstGeom prst="rect">
                <a:avLst/>
              </a:prstGeom>
              <a:solidFill>
                <a:srgbClr val="F23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91"/>
              <p:cNvSpPr>
                <a:spLocks noChangeArrowheads="1"/>
              </p:cNvSpPr>
              <p:nvPr/>
            </p:nvSpPr>
            <p:spPr bwMode="auto">
              <a:xfrm>
                <a:off x="350" y="1155"/>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92"/>
              <p:cNvSpPr>
                <a:spLocks noChangeArrowheads="1"/>
              </p:cNvSpPr>
              <p:nvPr/>
            </p:nvSpPr>
            <p:spPr bwMode="auto">
              <a:xfrm>
                <a:off x="350" y="1156"/>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893"/>
              <p:cNvSpPr>
                <a:spLocks noChangeArrowheads="1"/>
              </p:cNvSpPr>
              <p:nvPr/>
            </p:nvSpPr>
            <p:spPr bwMode="auto">
              <a:xfrm>
                <a:off x="350" y="1157"/>
                <a:ext cx="258" cy="1"/>
              </a:xfrm>
              <a:prstGeom prst="rect">
                <a:avLst/>
              </a:prstGeom>
              <a:solidFill>
                <a:srgbClr val="F53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94"/>
              <p:cNvSpPr>
                <a:spLocks noChangeArrowheads="1"/>
              </p:cNvSpPr>
              <p:nvPr/>
            </p:nvSpPr>
            <p:spPr bwMode="auto">
              <a:xfrm>
                <a:off x="350" y="1158"/>
                <a:ext cx="258" cy="1"/>
              </a:xfrm>
              <a:prstGeom prst="rect">
                <a:avLst/>
              </a:prstGeom>
              <a:solidFill>
                <a:srgbClr val="F73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895"/>
              <p:cNvSpPr>
                <a:spLocks noChangeArrowheads="1"/>
              </p:cNvSpPr>
              <p:nvPr/>
            </p:nvSpPr>
            <p:spPr bwMode="auto">
              <a:xfrm>
                <a:off x="350" y="1159"/>
                <a:ext cx="258" cy="1"/>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896"/>
              <p:cNvSpPr>
                <a:spLocks noChangeArrowheads="1"/>
              </p:cNvSpPr>
              <p:nvPr/>
            </p:nvSpPr>
            <p:spPr bwMode="auto">
              <a:xfrm>
                <a:off x="350" y="1160"/>
                <a:ext cx="258" cy="2"/>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897"/>
              <p:cNvSpPr>
                <a:spLocks noChangeArrowheads="1"/>
              </p:cNvSpPr>
              <p:nvPr/>
            </p:nvSpPr>
            <p:spPr bwMode="auto">
              <a:xfrm>
                <a:off x="350" y="1162"/>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898"/>
              <p:cNvSpPr>
                <a:spLocks noChangeArrowheads="1"/>
              </p:cNvSpPr>
              <p:nvPr/>
            </p:nvSpPr>
            <p:spPr bwMode="auto">
              <a:xfrm>
                <a:off x="350" y="1163"/>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899"/>
              <p:cNvSpPr>
                <a:spLocks noChangeArrowheads="1"/>
              </p:cNvSpPr>
              <p:nvPr/>
            </p:nvSpPr>
            <p:spPr bwMode="auto">
              <a:xfrm>
                <a:off x="350" y="1164"/>
                <a:ext cx="258" cy="1"/>
              </a:xfrm>
              <a:prstGeom prst="rect">
                <a:avLst/>
              </a:prstGeom>
              <a:solidFill>
                <a:srgbClr val="FA3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900"/>
              <p:cNvSpPr>
                <a:spLocks noChangeArrowheads="1"/>
              </p:cNvSpPr>
              <p:nvPr/>
            </p:nvSpPr>
            <p:spPr bwMode="auto">
              <a:xfrm>
                <a:off x="350" y="1165"/>
                <a:ext cx="258" cy="1"/>
              </a:xfrm>
              <a:prstGeom prst="rect">
                <a:avLst/>
              </a:prstGeom>
              <a:solidFill>
                <a:srgbClr val="FC3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901"/>
              <p:cNvSpPr>
                <a:spLocks noChangeArrowheads="1"/>
              </p:cNvSpPr>
              <p:nvPr/>
            </p:nvSpPr>
            <p:spPr bwMode="auto">
              <a:xfrm>
                <a:off x="350" y="1166"/>
                <a:ext cx="258" cy="1"/>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902"/>
              <p:cNvSpPr>
                <a:spLocks noChangeArrowheads="1"/>
              </p:cNvSpPr>
              <p:nvPr/>
            </p:nvSpPr>
            <p:spPr bwMode="auto">
              <a:xfrm>
                <a:off x="350" y="1167"/>
                <a:ext cx="258" cy="2"/>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903"/>
              <p:cNvSpPr>
                <a:spLocks noChangeArrowheads="1"/>
              </p:cNvSpPr>
              <p:nvPr/>
            </p:nvSpPr>
            <p:spPr bwMode="auto">
              <a:xfrm>
                <a:off x="350" y="1169"/>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904"/>
              <p:cNvSpPr>
                <a:spLocks noChangeArrowheads="1"/>
              </p:cNvSpPr>
              <p:nvPr/>
            </p:nvSpPr>
            <p:spPr bwMode="auto">
              <a:xfrm>
                <a:off x="350" y="1170"/>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905"/>
              <p:cNvSpPr>
                <a:spLocks noChangeArrowheads="1"/>
              </p:cNvSpPr>
              <p:nvPr/>
            </p:nvSpPr>
            <p:spPr bwMode="auto">
              <a:xfrm>
                <a:off x="681" y="967"/>
                <a:ext cx="2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Low</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211" name="Line 906"/>
              <p:cNvSpPr>
                <a:spLocks noChangeShapeType="1"/>
              </p:cNvSpPr>
              <p:nvPr/>
            </p:nvSpPr>
            <p:spPr bwMode="auto">
              <a:xfrm>
                <a:off x="608" y="116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Rectangle 907"/>
              <p:cNvSpPr>
                <a:spLocks noChangeArrowheads="1"/>
              </p:cNvSpPr>
              <p:nvPr/>
            </p:nvSpPr>
            <p:spPr bwMode="auto">
              <a:xfrm>
                <a:off x="350" y="1163"/>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908"/>
              <p:cNvSpPr>
                <a:spLocks noChangeArrowheads="1"/>
              </p:cNvSpPr>
              <p:nvPr/>
            </p:nvSpPr>
            <p:spPr bwMode="auto">
              <a:xfrm>
                <a:off x="350" y="1164"/>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909"/>
              <p:cNvSpPr>
                <a:spLocks noChangeArrowheads="1"/>
              </p:cNvSpPr>
              <p:nvPr/>
            </p:nvSpPr>
            <p:spPr bwMode="auto">
              <a:xfrm>
                <a:off x="350" y="1165"/>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910"/>
              <p:cNvSpPr>
                <a:spLocks noChangeArrowheads="1"/>
              </p:cNvSpPr>
              <p:nvPr/>
            </p:nvSpPr>
            <p:spPr bwMode="auto">
              <a:xfrm>
                <a:off x="350" y="1166"/>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911"/>
              <p:cNvSpPr>
                <a:spLocks noChangeArrowheads="1"/>
              </p:cNvSpPr>
              <p:nvPr/>
            </p:nvSpPr>
            <p:spPr bwMode="auto">
              <a:xfrm>
                <a:off x="350" y="1167"/>
                <a:ext cx="258" cy="2"/>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912"/>
              <p:cNvSpPr>
                <a:spLocks noChangeArrowheads="1"/>
              </p:cNvSpPr>
              <p:nvPr/>
            </p:nvSpPr>
            <p:spPr bwMode="auto">
              <a:xfrm>
                <a:off x="350" y="1169"/>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913"/>
              <p:cNvSpPr>
                <a:spLocks noChangeArrowheads="1"/>
              </p:cNvSpPr>
              <p:nvPr/>
            </p:nvSpPr>
            <p:spPr bwMode="auto">
              <a:xfrm>
                <a:off x="350" y="1170"/>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914"/>
              <p:cNvSpPr>
                <a:spLocks noChangeArrowheads="1"/>
              </p:cNvSpPr>
              <p:nvPr/>
            </p:nvSpPr>
            <p:spPr bwMode="auto">
              <a:xfrm>
                <a:off x="350" y="1171"/>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15"/>
              <p:cNvSpPr>
                <a:spLocks noChangeArrowheads="1"/>
              </p:cNvSpPr>
              <p:nvPr/>
            </p:nvSpPr>
            <p:spPr bwMode="auto">
              <a:xfrm>
                <a:off x="350" y="1172"/>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916"/>
              <p:cNvSpPr>
                <a:spLocks noChangeArrowheads="1"/>
              </p:cNvSpPr>
              <p:nvPr/>
            </p:nvSpPr>
            <p:spPr bwMode="auto">
              <a:xfrm>
                <a:off x="350" y="1173"/>
                <a:ext cx="258" cy="1"/>
              </a:xfrm>
              <a:prstGeom prst="rect">
                <a:avLst/>
              </a:prstGeom>
              <a:solidFill>
                <a:srgbClr val="FF4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917"/>
              <p:cNvSpPr>
                <a:spLocks noChangeArrowheads="1"/>
              </p:cNvSpPr>
              <p:nvPr/>
            </p:nvSpPr>
            <p:spPr bwMode="auto">
              <a:xfrm>
                <a:off x="350" y="1174"/>
                <a:ext cx="258" cy="2"/>
              </a:xfrm>
              <a:prstGeom prst="rect">
                <a:avLst/>
              </a:prstGeom>
              <a:solidFill>
                <a:srgbClr val="FF42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918"/>
              <p:cNvSpPr>
                <a:spLocks noChangeArrowheads="1"/>
              </p:cNvSpPr>
              <p:nvPr/>
            </p:nvSpPr>
            <p:spPr bwMode="auto">
              <a:xfrm>
                <a:off x="350" y="1176"/>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919"/>
              <p:cNvSpPr>
                <a:spLocks noChangeArrowheads="1"/>
              </p:cNvSpPr>
              <p:nvPr/>
            </p:nvSpPr>
            <p:spPr bwMode="auto">
              <a:xfrm>
                <a:off x="350" y="1177"/>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920"/>
              <p:cNvSpPr>
                <a:spLocks noChangeArrowheads="1"/>
              </p:cNvSpPr>
              <p:nvPr/>
            </p:nvSpPr>
            <p:spPr bwMode="auto">
              <a:xfrm>
                <a:off x="350" y="1178"/>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921"/>
              <p:cNvSpPr>
                <a:spLocks noChangeArrowheads="1"/>
              </p:cNvSpPr>
              <p:nvPr/>
            </p:nvSpPr>
            <p:spPr bwMode="auto">
              <a:xfrm>
                <a:off x="350" y="1179"/>
                <a:ext cx="258" cy="1"/>
              </a:xfrm>
              <a:prstGeom prst="rect">
                <a:avLst/>
              </a:prstGeom>
              <a:solidFill>
                <a:srgbClr val="FF42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922"/>
              <p:cNvSpPr>
                <a:spLocks noChangeArrowheads="1"/>
              </p:cNvSpPr>
              <p:nvPr/>
            </p:nvSpPr>
            <p:spPr bwMode="auto">
              <a:xfrm>
                <a:off x="350" y="1180"/>
                <a:ext cx="258" cy="1"/>
              </a:xfrm>
              <a:prstGeom prst="rect">
                <a:avLst/>
              </a:prstGeom>
              <a:solidFill>
                <a:srgbClr val="FF45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923"/>
              <p:cNvSpPr>
                <a:spLocks noChangeArrowheads="1"/>
              </p:cNvSpPr>
              <p:nvPr/>
            </p:nvSpPr>
            <p:spPr bwMode="auto">
              <a:xfrm>
                <a:off x="350" y="1181"/>
                <a:ext cx="258" cy="2"/>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924"/>
              <p:cNvSpPr>
                <a:spLocks noChangeArrowheads="1"/>
              </p:cNvSpPr>
              <p:nvPr/>
            </p:nvSpPr>
            <p:spPr bwMode="auto">
              <a:xfrm>
                <a:off x="350" y="1183"/>
                <a:ext cx="258" cy="1"/>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25"/>
              <p:cNvSpPr>
                <a:spLocks noChangeArrowheads="1"/>
              </p:cNvSpPr>
              <p:nvPr/>
            </p:nvSpPr>
            <p:spPr bwMode="auto">
              <a:xfrm>
                <a:off x="350" y="1184"/>
                <a:ext cx="258" cy="1"/>
              </a:xfrm>
              <a:prstGeom prst="rect">
                <a:avLst/>
              </a:prstGeom>
              <a:solidFill>
                <a:srgbClr val="FF4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926"/>
              <p:cNvSpPr>
                <a:spLocks noChangeArrowheads="1"/>
              </p:cNvSpPr>
              <p:nvPr/>
            </p:nvSpPr>
            <p:spPr bwMode="auto">
              <a:xfrm>
                <a:off x="350" y="1185"/>
                <a:ext cx="258" cy="1"/>
              </a:xfrm>
              <a:prstGeom prst="rect">
                <a:avLst/>
              </a:prstGeom>
              <a:solidFill>
                <a:srgbClr val="FF4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927"/>
              <p:cNvSpPr>
                <a:spLocks noChangeArrowheads="1"/>
              </p:cNvSpPr>
              <p:nvPr/>
            </p:nvSpPr>
            <p:spPr bwMode="auto">
              <a:xfrm>
                <a:off x="350" y="1186"/>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28"/>
              <p:cNvSpPr>
                <a:spLocks noChangeArrowheads="1"/>
              </p:cNvSpPr>
              <p:nvPr/>
            </p:nvSpPr>
            <p:spPr bwMode="auto">
              <a:xfrm>
                <a:off x="350" y="1187"/>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29"/>
              <p:cNvSpPr>
                <a:spLocks noChangeArrowheads="1"/>
              </p:cNvSpPr>
              <p:nvPr/>
            </p:nvSpPr>
            <p:spPr bwMode="auto">
              <a:xfrm>
                <a:off x="350" y="1188"/>
                <a:ext cx="258" cy="2"/>
              </a:xfrm>
              <a:prstGeom prst="rect">
                <a:avLst/>
              </a:prstGeom>
              <a:solidFill>
                <a:srgbClr val="FF47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930"/>
              <p:cNvSpPr>
                <a:spLocks noChangeArrowheads="1"/>
              </p:cNvSpPr>
              <p:nvPr/>
            </p:nvSpPr>
            <p:spPr bwMode="auto">
              <a:xfrm>
                <a:off x="350" y="1190"/>
                <a:ext cx="258" cy="1"/>
              </a:xfrm>
              <a:prstGeom prst="rect">
                <a:avLst/>
              </a:prstGeom>
              <a:solidFill>
                <a:srgbClr val="FF4A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31"/>
              <p:cNvSpPr>
                <a:spLocks noChangeArrowheads="1"/>
              </p:cNvSpPr>
              <p:nvPr/>
            </p:nvSpPr>
            <p:spPr bwMode="auto">
              <a:xfrm>
                <a:off x="350" y="1191"/>
                <a:ext cx="258" cy="1"/>
              </a:xfrm>
              <a:prstGeom prst="rect">
                <a:avLst/>
              </a:prstGeom>
              <a:solidFill>
                <a:srgbClr val="FF4A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32"/>
              <p:cNvSpPr>
                <a:spLocks noChangeArrowheads="1"/>
              </p:cNvSpPr>
              <p:nvPr/>
            </p:nvSpPr>
            <p:spPr bwMode="auto">
              <a:xfrm>
                <a:off x="350" y="1192"/>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933"/>
              <p:cNvSpPr>
                <a:spLocks noChangeArrowheads="1"/>
              </p:cNvSpPr>
              <p:nvPr/>
            </p:nvSpPr>
            <p:spPr bwMode="auto">
              <a:xfrm>
                <a:off x="350" y="1193"/>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34"/>
              <p:cNvSpPr>
                <a:spLocks noChangeArrowheads="1"/>
              </p:cNvSpPr>
              <p:nvPr/>
            </p:nvSpPr>
            <p:spPr bwMode="auto">
              <a:xfrm>
                <a:off x="350" y="1194"/>
                <a:ext cx="258" cy="1"/>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935"/>
              <p:cNvSpPr>
                <a:spLocks noChangeArrowheads="1"/>
              </p:cNvSpPr>
              <p:nvPr/>
            </p:nvSpPr>
            <p:spPr bwMode="auto">
              <a:xfrm>
                <a:off x="350" y="1195"/>
                <a:ext cx="258" cy="2"/>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936"/>
              <p:cNvSpPr>
                <a:spLocks noChangeArrowheads="1"/>
              </p:cNvSpPr>
              <p:nvPr/>
            </p:nvSpPr>
            <p:spPr bwMode="auto">
              <a:xfrm>
                <a:off x="350" y="1197"/>
                <a:ext cx="258" cy="1"/>
              </a:xfrm>
              <a:prstGeom prst="rect">
                <a:avLst/>
              </a:prstGeom>
              <a:solidFill>
                <a:srgbClr val="FF4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937"/>
              <p:cNvSpPr>
                <a:spLocks noChangeArrowheads="1"/>
              </p:cNvSpPr>
              <p:nvPr/>
            </p:nvSpPr>
            <p:spPr bwMode="auto">
              <a:xfrm>
                <a:off x="350" y="1198"/>
                <a:ext cx="258" cy="1"/>
              </a:xfrm>
              <a:prstGeom prst="rect">
                <a:avLst/>
              </a:prstGeom>
              <a:solidFill>
                <a:srgbClr val="FF4F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938"/>
              <p:cNvSpPr>
                <a:spLocks noChangeArrowheads="1"/>
              </p:cNvSpPr>
              <p:nvPr/>
            </p:nvSpPr>
            <p:spPr bwMode="auto">
              <a:xfrm>
                <a:off x="350" y="1199"/>
                <a:ext cx="258" cy="1"/>
              </a:xfrm>
              <a:prstGeom prst="rect">
                <a:avLst/>
              </a:prstGeom>
              <a:solidFill>
                <a:srgbClr val="FF4F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939"/>
              <p:cNvSpPr>
                <a:spLocks noChangeArrowheads="1"/>
              </p:cNvSpPr>
              <p:nvPr/>
            </p:nvSpPr>
            <p:spPr bwMode="auto">
              <a:xfrm>
                <a:off x="350" y="1200"/>
                <a:ext cx="258" cy="1"/>
              </a:xfrm>
              <a:prstGeom prst="rect">
                <a:avLst/>
              </a:prstGeom>
              <a:solidFill>
                <a:srgbClr val="FF4F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940"/>
              <p:cNvSpPr>
                <a:spLocks noChangeArrowheads="1"/>
              </p:cNvSpPr>
              <p:nvPr/>
            </p:nvSpPr>
            <p:spPr bwMode="auto">
              <a:xfrm>
                <a:off x="350" y="1201"/>
                <a:ext cx="258" cy="1"/>
              </a:xfrm>
              <a:prstGeom prst="rect">
                <a:avLst/>
              </a:prstGeom>
              <a:solidFill>
                <a:srgbClr val="FF52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941"/>
              <p:cNvSpPr>
                <a:spLocks noChangeArrowheads="1"/>
              </p:cNvSpPr>
              <p:nvPr/>
            </p:nvSpPr>
            <p:spPr bwMode="auto">
              <a:xfrm>
                <a:off x="350" y="1202"/>
                <a:ext cx="258" cy="2"/>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942"/>
              <p:cNvSpPr>
                <a:spLocks noChangeArrowheads="1"/>
              </p:cNvSpPr>
              <p:nvPr/>
            </p:nvSpPr>
            <p:spPr bwMode="auto">
              <a:xfrm>
                <a:off x="350" y="1204"/>
                <a:ext cx="258" cy="1"/>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943"/>
              <p:cNvSpPr>
                <a:spLocks noChangeArrowheads="1"/>
              </p:cNvSpPr>
              <p:nvPr/>
            </p:nvSpPr>
            <p:spPr bwMode="auto">
              <a:xfrm>
                <a:off x="350" y="1205"/>
                <a:ext cx="258" cy="1"/>
              </a:xfrm>
              <a:prstGeom prst="rect">
                <a:avLst/>
              </a:prstGeom>
              <a:solidFill>
                <a:srgbClr val="FF54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944"/>
              <p:cNvSpPr>
                <a:spLocks noChangeArrowheads="1"/>
              </p:cNvSpPr>
              <p:nvPr/>
            </p:nvSpPr>
            <p:spPr bwMode="auto">
              <a:xfrm>
                <a:off x="350" y="1206"/>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945"/>
              <p:cNvSpPr>
                <a:spLocks noChangeArrowheads="1"/>
              </p:cNvSpPr>
              <p:nvPr/>
            </p:nvSpPr>
            <p:spPr bwMode="auto">
              <a:xfrm>
                <a:off x="350" y="1207"/>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946"/>
              <p:cNvSpPr>
                <a:spLocks noChangeArrowheads="1"/>
              </p:cNvSpPr>
              <p:nvPr/>
            </p:nvSpPr>
            <p:spPr bwMode="auto">
              <a:xfrm>
                <a:off x="350" y="1208"/>
                <a:ext cx="258" cy="1"/>
              </a:xfrm>
              <a:prstGeom prst="rect">
                <a:avLst/>
              </a:prstGeom>
              <a:solidFill>
                <a:srgbClr val="FF5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947"/>
              <p:cNvSpPr>
                <a:spLocks noChangeArrowheads="1"/>
              </p:cNvSpPr>
              <p:nvPr/>
            </p:nvSpPr>
            <p:spPr bwMode="auto">
              <a:xfrm>
                <a:off x="350" y="1209"/>
                <a:ext cx="258" cy="2"/>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948"/>
              <p:cNvSpPr>
                <a:spLocks noChangeArrowheads="1"/>
              </p:cNvSpPr>
              <p:nvPr/>
            </p:nvSpPr>
            <p:spPr bwMode="auto">
              <a:xfrm>
                <a:off x="350" y="1211"/>
                <a:ext cx="258" cy="1"/>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949"/>
              <p:cNvSpPr>
                <a:spLocks noChangeArrowheads="1"/>
              </p:cNvSpPr>
              <p:nvPr/>
            </p:nvSpPr>
            <p:spPr bwMode="auto">
              <a:xfrm>
                <a:off x="350" y="1212"/>
                <a:ext cx="258" cy="1"/>
              </a:xfrm>
              <a:prstGeom prst="rect">
                <a:avLst/>
              </a:prstGeom>
              <a:solidFill>
                <a:srgbClr val="FF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950"/>
              <p:cNvSpPr>
                <a:spLocks noChangeArrowheads="1"/>
              </p:cNvSpPr>
              <p:nvPr/>
            </p:nvSpPr>
            <p:spPr bwMode="auto">
              <a:xfrm>
                <a:off x="350" y="1213"/>
                <a:ext cx="258" cy="1"/>
              </a:xfrm>
              <a:prstGeom prst="rect">
                <a:avLst/>
              </a:prstGeom>
              <a:solidFill>
                <a:srgbClr val="FF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951"/>
              <p:cNvSpPr>
                <a:spLocks noChangeArrowheads="1"/>
              </p:cNvSpPr>
              <p:nvPr/>
            </p:nvSpPr>
            <p:spPr bwMode="auto">
              <a:xfrm>
                <a:off x="350" y="1214"/>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952"/>
              <p:cNvSpPr>
                <a:spLocks noChangeArrowheads="1"/>
              </p:cNvSpPr>
              <p:nvPr/>
            </p:nvSpPr>
            <p:spPr bwMode="auto">
              <a:xfrm>
                <a:off x="350" y="1215"/>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953"/>
              <p:cNvSpPr>
                <a:spLocks noChangeArrowheads="1"/>
              </p:cNvSpPr>
              <p:nvPr/>
            </p:nvSpPr>
            <p:spPr bwMode="auto">
              <a:xfrm>
                <a:off x="350" y="1216"/>
                <a:ext cx="258" cy="2"/>
              </a:xfrm>
              <a:prstGeom prst="rect">
                <a:avLst/>
              </a:prstGeom>
              <a:solidFill>
                <a:srgbClr val="F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954"/>
              <p:cNvSpPr>
                <a:spLocks noChangeArrowheads="1"/>
              </p:cNvSpPr>
              <p:nvPr/>
            </p:nvSpPr>
            <p:spPr bwMode="auto">
              <a:xfrm>
                <a:off x="350" y="1218"/>
                <a:ext cx="258" cy="1"/>
              </a:xfrm>
              <a:prstGeom prst="rect">
                <a:avLst/>
              </a:prstGeom>
              <a:solidFill>
                <a:srgbClr val="FF5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955"/>
              <p:cNvSpPr>
                <a:spLocks noChangeArrowheads="1"/>
              </p:cNvSpPr>
              <p:nvPr/>
            </p:nvSpPr>
            <p:spPr bwMode="auto">
              <a:xfrm>
                <a:off x="350" y="1219"/>
                <a:ext cx="258" cy="1"/>
              </a:xfrm>
              <a:prstGeom prst="rect">
                <a:avLst/>
              </a:prstGeom>
              <a:solidFill>
                <a:srgbClr val="FF5D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956"/>
              <p:cNvSpPr>
                <a:spLocks noChangeArrowheads="1"/>
              </p:cNvSpPr>
              <p:nvPr/>
            </p:nvSpPr>
            <p:spPr bwMode="auto">
              <a:xfrm>
                <a:off x="350" y="1220"/>
                <a:ext cx="258" cy="1"/>
              </a:xfrm>
              <a:prstGeom prst="rect">
                <a:avLst/>
              </a:prstGeom>
              <a:solidFill>
                <a:srgbClr val="FF6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957"/>
              <p:cNvSpPr>
                <a:spLocks noChangeArrowheads="1"/>
              </p:cNvSpPr>
              <p:nvPr/>
            </p:nvSpPr>
            <p:spPr bwMode="auto">
              <a:xfrm>
                <a:off x="350" y="1221"/>
                <a:ext cx="258" cy="1"/>
              </a:xfrm>
              <a:prstGeom prst="rect">
                <a:avLst/>
              </a:prstGeom>
              <a:solidFill>
                <a:srgbClr val="FF62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958"/>
              <p:cNvSpPr>
                <a:spLocks noChangeArrowheads="1"/>
              </p:cNvSpPr>
              <p:nvPr/>
            </p:nvSpPr>
            <p:spPr bwMode="auto">
              <a:xfrm>
                <a:off x="350" y="1222"/>
                <a:ext cx="258" cy="1"/>
              </a:xfrm>
              <a:prstGeom prst="rect">
                <a:avLst/>
              </a:prstGeom>
              <a:solidFill>
                <a:srgbClr val="FF6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959"/>
              <p:cNvSpPr>
                <a:spLocks noChangeArrowheads="1"/>
              </p:cNvSpPr>
              <p:nvPr/>
            </p:nvSpPr>
            <p:spPr bwMode="auto">
              <a:xfrm>
                <a:off x="350" y="1223"/>
                <a:ext cx="258" cy="2"/>
              </a:xfrm>
              <a:prstGeom prst="rect">
                <a:avLst/>
              </a:prstGeom>
              <a:solidFill>
                <a:srgbClr val="FF63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960"/>
              <p:cNvSpPr>
                <a:spLocks noChangeArrowheads="1"/>
              </p:cNvSpPr>
              <p:nvPr/>
            </p:nvSpPr>
            <p:spPr bwMode="auto">
              <a:xfrm>
                <a:off x="350" y="1225"/>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961"/>
              <p:cNvSpPr>
                <a:spLocks noChangeArrowheads="1"/>
              </p:cNvSpPr>
              <p:nvPr/>
            </p:nvSpPr>
            <p:spPr bwMode="auto">
              <a:xfrm>
                <a:off x="350" y="1226"/>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962"/>
              <p:cNvSpPr>
                <a:spLocks noChangeArrowheads="1"/>
              </p:cNvSpPr>
              <p:nvPr/>
            </p:nvSpPr>
            <p:spPr bwMode="auto">
              <a:xfrm>
                <a:off x="350" y="1227"/>
                <a:ext cx="258" cy="1"/>
              </a:xfrm>
              <a:prstGeom prst="rect">
                <a:avLst/>
              </a:prstGeom>
              <a:solidFill>
                <a:srgbClr val="FF6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963"/>
              <p:cNvSpPr>
                <a:spLocks noChangeArrowheads="1"/>
              </p:cNvSpPr>
              <p:nvPr/>
            </p:nvSpPr>
            <p:spPr bwMode="auto">
              <a:xfrm>
                <a:off x="350" y="1228"/>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964"/>
              <p:cNvSpPr>
                <a:spLocks noChangeArrowheads="1"/>
              </p:cNvSpPr>
              <p:nvPr/>
            </p:nvSpPr>
            <p:spPr bwMode="auto">
              <a:xfrm>
                <a:off x="350" y="1229"/>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965"/>
              <p:cNvSpPr>
                <a:spLocks noChangeArrowheads="1"/>
              </p:cNvSpPr>
              <p:nvPr/>
            </p:nvSpPr>
            <p:spPr bwMode="auto">
              <a:xfrm>
                <a:off x="350" y="1230"/>
                <a:ext cx="258" cy="2"/>
              </a:xfrm>
              <a:prstGeom prst="rect">
                <a:avLst/>
              </a:prstGeom>
              <a:solidFill>
                <a:srgbClr val="FF6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966"/>
              <p:cNvSpPr>
                <a:spLocks noChangeArrowheads="1"/>
              </p:cNvSpPr>
              <p:nvPr/>
            </p:nvSpPr>
            <p:spPr bwMode="auto">
              <a:xfrm>
                <a:off x="350" y="1232"/>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967"/>
              <p:cNvSpPr>
                <a:spLocks noChangeArrowheads="1"/>
              </p:cNvSpPr>
              <p:nvPr/>
            </p:nvSpPr>
            <p:spPr bwMode="auto">
              <a:xfrm>
                <a:off x="350" y="1233"/>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968"/>
              <p:cNvSpPr>
                <a:spLocks noChangeArrowheads="1"/>
              </p:cNvSpPr>
              <p:nvPr/>
            </p:nvSpPr>
            <p:spPr bwMode="auto">
              <a:xfrm>
                <a:off x="350" y="1234"/>
                <a:ext cx="258" cy="1"/>
              </a:xfrm>
              <a:prstGeom prst="rect">
                <a:avLst/>
              </a:prstGeom>
              <a:solidFill>
                <a:srgbClr val="FF6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969"/>
              <p:cNvSpPr>
                <a:spLocks noChangeArrowheads="1"/>
              </p:cNvSpPr>
              <p:nvPr/>
            </p:nvSpPr>
            <p:spPr bwMode="auto">
              <a:xfrm>
                <a:off x="350" y="1235"/>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970"/>
              <p:cNvSpPr>
                <a:spLocks noChangeArrowheads="1"/>
              </p:cNvSpPr>
              <p:nvPr/>
            </p:nvSpPr>
            <p:spPr bwMode="auto">
              <a:xfrm>
                <a:off x="350" y="1236"/>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971"/>
              <p:cNvSpPr>
                <a:spLocks noChangeArrowheads="1"/>
              </p:cNvSpPr>
              <p:nvPr/>
            </p:nvSpPr>
            <p:spPr bwMode="auto">
              <a:xfrm>
                <a:off x="350" y="1237"/>
                <a:ext cx="258" cy="2"/>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972"/>
              <p:cNvSpPr>
                <a:spLocks noChangeArrowheads="1"/>
              </p:cNvSpPr>
              <p:nvPr/>
            </p:nvSpPr>
            <p:spPr bwMode="auto">
              <a:xfrm>
                <a:off x="350" y="1239"/>
                <a:ext cx="258" cy="1"/>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974"/>
            <p:cNvSpPr>
              <a:spLocks noChangeArrowheads="1"/>
            </p:cNvSpPr>
            <p:nvPr/>
          </p:nvSpPr>
          <p:spPr bwMode="auto">
            <a:xfrm>
              <a:off x="350" y="1240"/>
              <a:ext cx="258" cy="1"/>
            </a:xfrm>
            <a:prstGeom prst="rect">
              <a:avLst/>
            </a:prstGeom>
            <a:solidFill>
              <a:srgbClr val="FF7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975"/>
            <p:cNvSpPr>
              <a:spLocks noChangeArrowheads="1"/>
            </p:cNvSpPr>
            <p:nvPr/>
          </p:nvSpPr>
          <p:spPr bwMode="auto">
            <a:xfrm>
              <a:off x="350" y="1241"/>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976"/>
            <p:cNvSpPr>
              <a:spLocks noChangeArrowheads="1"/>
            </p:cNvSpPr>
            <p:nvPr/>
          </p:nvSpPr>
          <p:spPr bwMode="auto">
            <a:xfrm>
              <a:off x="350" y="1242"/>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77"/>
            <p:cNvSpPr>
              <a:spLocks noChangeArrowheads="1"/>
            </p:cNvSpPr>
            <p:nvPr/>
          </p:nvSpPr>
          <p:spPr bwMode="auto">
            <a:xfrm>
              <a:off x="350" y="1243"/>
              <a:ext cx="258" cy="1"/>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78"/>
            <p:cNvSpPr>
              <a:spLocks noChangeArrowheads="1"/>
            </p:cNvSpPr>
            <p:nvPr/>
          </p:nvSpPr>
          <p:spPr bwMode="auto">
            <a:xfrm>
              <a:off x="350" y="1244"/>
              <a:ext cx="258" cy="2"/>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79"/>
            <p:cNvSpPr>
              <a:spLocks noChangeArrowheads="1"/>
            </p:cNvSpPr>
            <p:nvPr/>
          </p:nvSpPr>
          <p:spPr bwMode="auto">
            <a:xfrm>
              <a:off x="350" y="1246"/>
              <a:ext cx="258" cy="1"/>
            </a:xfrm>
            <a:prstGeom prst="rect">
              <a:avLst/>
            </a:prstGeom>
            <a:solidFill>
              <a:srgbClr val="FF7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80"/>
            <p:cNvSpPr>
              <a:spLocks noChangeArrowheads="1"/>
            </p:cNvSpPr>
            <p:nvPr/>
          </p:nvSpPr>
          <p:spPr bwMode="auto">
            <a:xfrm>
              <a:off x="350" y="1247"/>
              <a:ext cx="258" cy="1"/>
            </a:xfrm>
            <a:prstGeom prst="rect">
              <a:avLst/>
            </a:prstGeom>
            <a:solidFill>
              <a:srgbClr val="FF7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981"/>
            <p:cNvSpPr>
              <a:spLocks noChangeArrowheads="1"/>
            </p:cNvSpPr>
            <p:nvPr/>
          </p:nvSpPr>
          <p:spPr bwMode="auto">
            <a:xfrm>
              <a:off x="350" y="1248"/>
              <a:ext cx="258" cy="1"/>
            </a:xfrm>
            <a:prstGeom prst="rect">
              <a:avLst/>
            </a:prstGeom>
            <a:solidFill>
              <a:srgbClr val="FF7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82"/>
            <p:cNvSpPr>
              <a:spLocks noChangeArrowheads="1"/>
            </p:cNvSpPr>
            <p:nvPr/>
          </p:nvSpPr>
          <p:spPr bwMode="auto">
            <a:xfrm>
              <a:off x="350" y="1249"/>
              <a:ext cx="258" cy="1"/>
            </a:xfrm>
            <a:prstGeom prst="rect">
              <a:avLst/>
            </a:prstGeom>
            <a:solidFill>
              <a:srgbClr val="FF7E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983"/>
            <p:cNvSpPr>
              <a:spLocks noChangeArrowheads="1"/>
            </p:cNvSpPr>
            <p:nvPr/>
          </p:nvSpPr>
          <p:spPr bwMode="auto">
            <a:xfrm>
              <a:off x="350" y="1250"/>
              <a:ext cx="258" cy="1"/>
            </a:xfrm>
            <a:prstGeom prst="rect">
              <a:avLst/>
            </a:prstGeom>
            <a:solidFill>
              <a:srgbClr val="FF7C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84"/>
            <p:cNvSpPr>
              <a:spLocks noChangeArrowheads="1"/>
            </p:cNvSpPr>
            <p:nvPr/>
          </p:nvSpPr>
          <p:spPr bwMode="auto">
            <a:xfrm>
              <a:off x="350" y="1251"/>
              <a:ext cx="258" cy="2"/>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985"/>
            <p:cNvSpPr>
              <a:spLocks noChangeArrowheads="1"/>
            </p:cNvSpPr>
            <p:nvPr/>
          </p:nvSpPr>
          <p:spPr bwMode="auto">
            <a:xfrm>
              <a:off x="350" y="1253"/>
              <a:ext cx="258" cy="1"/>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986"/>
            <p:cNvSpPr>
              <a:spLocks noChangeArrowheads="1"/>
            </p:cNvSpPr>
            <p:nvPr/>
          </p:nvSpPr>
          <p:spPr bwMode="auto">
            <a:xfrm>
              <a:off x="350" y="1254"/>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987"/>
            <p:cNvSpPr>
              <a:spLocks noChangeArrowheads="1"/>
            </p:cNvSpPr>
            <p:nvPr/>
          </p:nvSpPr>
          <p:spPr bwMode="auto">
            <a:xfrm>
              <a:off x="350" y="1255"/>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988"/>
            <p:cNvSpPr>
              <a:spLocks noChangeArrowheads="1"/>
            </p:cNvSpPr>
            <p:nvPr/>
          </p:nvSpPr>
          <p:spPr bwMode="auto">
            <a:xfrm>
              <a:off x="350" y="1256"/>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989"/>
            <p:cNvSpPr>
              <a:spLocks noChangeArrowheads="1"/>
            </p:cNvSpPr>
            <p:nvPr/>
          </p:nvSpPr>
          <p:spPr bwMode="auto">
            <a:xfrm>
              <a:off x="350" y="1257"/>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990"/>
            <p:cNvSpPr>
              <a:spLocks noChangeArrowheads="1"/>
            </p:cNvSpPr>
            <p:nvPr/>
          </p:nvSpPr>
          <p:spPr bwMode="auto">
            <a:xfrm>
              <a:off x="350" y="1258"/>
              <a:ext cx="258" cy="2"/>
            </a:xfrm>
            <a:prstGeom prst="rect">
              <a:avLst/>
            </a:prstGeom>
            <a:solidFill>
              <a:srgbClr val="FF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991"/>
            <p:cNvSpPr>
              <a:spLocks noChangeArrowheads="1"/>
            </p:cNvSpPr>
            <p:nvPr/>
          </p:nvSpPr>
          <p:spPr bwMode="auto">
            <a:xfrm>
              <a:off x="350" y="1260"/>
              <a:ext cx="258" cy="1"/>
            </a:xfrm>
            <a:prstGeom prst="rect">
              <a:avLst/>
            </a:prstGeom>
            <a:solidFill>
              <a:srgbClr val="FF8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992"/>
            <p:cNvSpPr>
              <a:spLocks noChangeArrowheads="1"/>
            </p:cNvSpPr>
            <p:nvPr/>
          </p:nvSpPr>
          <p:spPr bwMode="auto">
            <a:xfrm>
              <a:off x="350" y="1261"/>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93"/>
            <p:cNvSpPr>
              <a:spLocks noChangeArrowheads="1"/>
            </p:cNvSpPr>
            <p:nvPr/>
          </p:nvSpPr>
          <p:spPr bwMode="auto">
            <a:xfrm>
              <a:off x="350" y="1262"/>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994"/>
            <p:cNvSpPr>
              <a:spLocks noChangeArrowheads="1"/>
            </p:cNvSpPr>
            <p:nvPr/>
          </p:nvSpPr>
          <p:spPr bwMode="auto">
            <a:xfrm>
              <a:off x="350" y="1263"/>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95"/>
            <p:cNvSpPr>
              <a:spLocks noChangeArrowheads="1"/>
            </p:cNvSpPr>
            <p:nvPr/>
          </p:nvSpPr>
          <p:spPr bwMode="auto">
            <a:xfrm>
              <a:off x="350" y="1264"/>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96"/>
            <p:cNvSpPr>
              <a:spLocks noChangeArrowheads="1"/>
            </p:cNvSpPr>
            <p:nvPr/>
          </p:nvSpPr>
          <p:spPr bwMode="auto">
            <a:xfrm>
              <a:off x="350" y="1265"/>
              <a:ext cx="258" cy="2"/>
            </a:xfrm>
            <a:prstGeom prst="rect">
              <a:avLst/>
            </a:prstGeom>
            <a:solidFill>
              <a:srgbClr val="FF8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97"/>
            <p:cNvSpPr>
              <a:spLocks noChangeArrowheads="1"/>
            </p:cNvSpPr>
            <p:nvPr/>
          </p:nvSpPr>
          <p:spPr bwMode="auto">
            <a:xfrm>
              <a:off x="350" y="1267"/>
              <a:ext cx="258" cy="1"/>
            </a:xfrm>
            <a:prstGeom prst="rect">
              <a:avLst/>
            </a:prstGeom>
            <a:solidFill>
              <a:srgbClr val="FF8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98"/>
            <p:cNvSpPr>
              <a:spLocks noChangeArrowheads="1"/>
            </p:cNvSpPr>
            <p:nvPr/>
          </p:nvSpPr>
          <p:spPr bwMode="auto">
            <a:xfrm>
              <a:off x="350" y="1268"/>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99"/>
            <p:cNvSpPr>
              <a:spLocks noChangeArrowheads="1"/>
            </p:cNvSpPr>
            <p:nvPr/>
          </p:nvSpPr>
          <p:spPr bwMode="auto">
            <a:xfrm>
              <a:off x="350" y="1269"/>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000"/>
            <p:cNvSpPr>
              <a:spLocks noChangeArrowheads="1"/>
            </p:cNvSpPr>
            <p:nvPr/>
          </p:nvSpPr>
          <p:spPr bwMode="auto">
            <a:xfrm>
              <a:off x="350" y="1270"/>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001"/>
            <p:cNvSpPr>
              <a:spLocks noChangeArrowheads="1"/>
            </p:cNvSpPr>
            <p:nvPr/>
          </p:nvSpPr>
          <p:spPr bwMode="auto">
            <a:xfrm>
              <a:off x="350" y="1271"/>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002"/>
            <p:cNvSpPr>
              <a:spLocks noChangeArrowheads="1"/>
            </p:cNvSpPr>
            <p:nvPr/>
          </p:nvSpPr>
          <p:spPr bwMode="auto">
            <a:xfrm>
              <a:off x="350" y="1272"/>
              <a:ext cx="258" cy="2"/>
            </a:xfrm>
            <a:prstGeom prst="rect">
              <a:avLst/>
            </a:prstGeom>
            <a:solidFill>
              <a:srgbClr val="FF9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003"/>
            <p:cNvSpPr>
              <a:spLocks noChangeArrowheads="1"/>
            </p:cNvSpPr>
            <p:nvPr/>
          </p:nvSpPr>
          <p:spPr bwMode="auto">
            <a:xfrm>
              <a:off x="350" y="1274"/>
              <a:ext cx="258" cy="1"/>
            </a:xfrm>
            <a:prstGeom prst="rect">
              <a:avLst/>
            </a:prstGeom>
            <a:solidFill>
              <a:srgbClr val="FF94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004"/>
            <p:cNvSpPr>
              <a:spLocks noChangeArrowheads="1"/>
            </p:cNvSpPr>
            <p:nvPr/>
          </p:nvSpPr>
          <p:spPr bwMode="auto">
            <a:xfrm>
              <a:off x="350" y="1275"/>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05"/>
            <p:cNvSpPr>
              <a:spLocks noChangeArrowheads="1"/>
            </p:cNvSpPr>
            <p:nvPr/>
          </p:nvSpPr>
          <p:spPr bwMode="auto">
            <a:xfrm>
              <a:off x="350" y="1276"/>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006"/>
            <p:cNvSpPr>
              <a:spLocks noChangeArrowheads="1"/>
            </p:cNvSpPr>
            <p:nvPr/>
          </p:nvSpPr>
          <p:spPr bwMode="auto">
            <a:xfrm>
              <a:off x="350" y="1277"/>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007"/>
            <p:cNvSpPr>
              <a:spLocks noChangeArrowheads="1"/>
            </p:cNvSpPr>
            <p:nvPr/>
          </p:nvSpPr>
          <p:spPr bwMode="auto">
            <a:xfrm>
              <a:off x="350" y="1278"/>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008"/>
            <p:cNvSpPr>
              <a:spLocks noChangeArrowheads="1"/>
            </p:cNvSpPr>
            <p:nvPr/>
          </p:nvSpPr>
          <p:spPr bwMode="auto">
            <a:xfrm>
              <a:off x="350" y="1279"/>
              <a:ext cx="258" cy="2"/>
            </a:xfrm>
            <a:prstGeom prst="rect">
              <a:avLst/>
            </a:prstGeom>
            <a:solidFill>
              <a:srgbClr val="FF9D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009"/>
            <p:cNvSpPr>
              <a:spLocks noChangeArrowheads="1"/>
            </p:cNvSpPr>
            <p:nvPr/>
          </p:nvSpPr>
          <p:spPr bwMode="auto">
            <a:xfrm>
              <a:off x="350" y="1281"/>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010"/>
            <p:cNvSpPr>
              <a:spLocks noChangeArrowheads="1"/>
            </p:cNvSpPr>
            <p:nvPr/>
          </p:nvSpPr>
          <p:spPr bwMode="auto">
            <a:xfrm>
              <a:off x="350" y="1282"/>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011"/>
            <p:cNvSpPr>
              <a:spLocks noChangeArrowheads="1"/>
            </p:cNvSpPr>
            <p:nvPr/>
          </p:nvSpPr>
          <p:spPr bwMode="auto">
            <a:xfrm>
              <a:off x="350" y="1283"/>
              <a:ext cx="258" cy="1"/>
            </a:xfrm>
            <a:prstGeom prst="rect">
              <a:avLst/>
            </a:prstGeom>
            <a:solidFill>
              <a:srgbClr val="FFA0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012"/>
            <p:cNvSpPr>
              <a:spLocks noChangeArrowheads="1"/>
            </p:cNvSpPr>
            <p:nvPr/>
          </p:nvSpPr>
          <p:spPr bwMode="auto">
            <a:xfrm>
              <a:off x="350" y="1284"/>
              <a:ext cx="258" cy="1"/>
            </a:xfrm>
            <a:prstGeom prst="rect">
              <a:avLst/>
            </a:prstGeom>
            <a:solidFill>
              <a:srgbClr val="FF9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013"/>
            <p:cNvSpPr>
              <a:spLocks noChangeArrowheads="1"/>
            </p:cNvSpPr>
            <p:nvPr/>
          </p:nvSpPr>
          <p:spPr bwMode="auto">
            <a:xfrm>
              <a:off x="350" y="1285"/>
              <a:ext cx="258" cy="1"/>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014"/>
            <p:cNvSpPr>
              <a:spLocks noChangeArrowheads="1"/>
            </p:cNvSpPr>
            <p:nvPr/>
          </p:nvSpPr>
          <p:spPr bwMode="auto">
            <a:xfrm>
              <a:off x="350" y="1286"/>
              <a:ext cx="258" cy="2"/>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015"/>
            <p:cNvSpPr>
              <a:spLocks noChangeArrowheads="1"/>
            </p:cNvSpPr>
            <p:nvPr/>
          </p:nvSpPr>
          <p:spPr bwMode="auto">
            <a:xfrm>
              <a:off x="350" y="1288"/>
              <a:ext cx="258" cy="1"/>
            </a:xfrm>
            <a:prstGeom prst="rect">
              <a:avLst/>
            </a:prstGeom>
            <a:solidFill>
              <a:srgbClr val="FFA6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016"/>
            <p:cNvSpPr>
              <a:spLocks noChangeArrowheads="1"/>
            </p:cNvSpPr>
            <p:nvPr/>
          </p:nvSpPr>
          <p:spPr bwMode="auto">
            <a:xfrm>
              <a:off x="350" y="1289"/>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017"/>
            <p:cNvSpPr>
              <a:spLocks noChangeArrowheads="1"/>
            </p:cNvSpPr>
            <p:nvPr/>
          </p:nvSpPr>
          <p:spPr bwMode="auto">
            <a:xfrm>
              <a:off x="350" y="1290"/>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018"/>
            <p:cNvSpPr>
              <a:spLocks noChangeArrowheads="1"/>
            </p:cNvSpPr>
            <p:nvPr/>
          </p:nvSpPr>
          <p:spPr bwMode="auto">
            <a:xfrm>
              <a:off x="350" y="1291"/>
              <a:ext cx="258" cy="1"/>
            </a:xfrm>
            <a:prstGeom prst="rect">
              <a:avLst/>
            </a:prstGeom>
            <a:solidFill>
              <a:srgbClr val="FFA9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019"/>
            <p:cNvSpPr>
              <a:spLocks noChangeArrowheads="1"/>
            </p:cNvSpPr>
            <p:nvPr/>
          </p:nvSpPr>
          <p:spPr bwMode="auto">
            <a:xfrm>
              <a:off x="350" y="1292"/>
              <a:ext cx="258" cy="1"/>
            </a:xfrm>
            <a:prstGeom prst="rect">
              <a:avLst/>
            </a:prstGeom>
            <a:solidFill>
              <a:srgbClr val="FFA8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020"/>
            <p:cNvSpPr>
              <a:spLocks noChangeArrowheads="1"/>
            </p:cNvSpPr>
            <p:nvPr/>
          </p:nvSpPr>
          <p:spPr bwMode="auto">
            <a:xfrm>
              <a:off x="350" y="1293"/>
              <a:ext cx="258" cy="2"/>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1021"/>
            <p:cNvSpPr>
              <a:spLocks noChangeArrowheads="1"/>
            </p:cNvSpPr>
            <p:nvPr/>
          </p:nvSpPr>
          <p:spPr bwMode="auto">
            <a:xfrm>
              <a:off x="350" y="1295"/>
              <a:ext cx="258" cy="1"/>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1022"/>
            <p:cNvSpPr>
              <a:spLocks noChangeArrowheads="1"/>
            </p:cNvSpPr>
            <p:nvPr/>
          </p:nvSpPr>
          <p:spPr bwMode="auto">
            <a:xfrm>
              <a:off x="350" y="1296"/>
              <a:ext cx="258" cy="1"/>
            </a:xfrm>
            <a:prstGeom prst="rect">
              <a:avLst/>
            </a:prstGeom>
            <a:solidFill>
              <a:srgbClr val="FFB0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023"/>
            <p:cNvSpPr>
              <a:spLocks noChangeArrowheads="1"/>
            </p:cNvSpPr>
            <p:nvPr/>
          </p:nvSpPr>
          <p:spPr bwMode="auto">
            <a:xfrm>
              <a:off x="350" y="1297"/>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024"/>
            <p:cNvSpPr>
              <a:spLocks noChangeArrowheads="1"/>
            </p:cNvSpPr>
            <p:nvPr/>
          </p:nvSpPr>
          <p:spPr bwMode="auto">
            <a:xfrm>
              <a:off x="350" y="1298"/>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25"/>
            <p:cNvSpPr>
              <a:spLocks noChangeArrowheads="1"/>
            </p:cNvSpPr>
            <p:nvPr/>
          </p:nvSpPr>
          <p:spPr bwMode="auto">
            <a:xfrm>
              <a:off x="350" y="1299"/>
              <a:ext cx="258" cy="1"/>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026"/>
            <p:cNvSpPr>
              <a:spLocks noChangeArrowheads="1"/>
            </p:cNvSpPr>
            <p:nvPr/>
          </p:nvSpPr>
          <p:spPr bwMode="auto">
            <a:xfrm>
              <a:off x="350" y="1300"/>
              <a:ext cx="258" cy="2"/>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027"/>
            <p:cNvSpPr>
              <a:spLocks noChangeArrowheads="1"/>
            </p:cNvSpPr>
            <p:nvPr/>
          </p:nvSpPr>
          <p:spPr bwMode="auto">
            <a:xfrm>
              <a:off x="350" y="1302"/>
              <a:ext cx="258" cy="1"/>
            </a:xfrm>
            <a:prstGeom prst="rect">
              <a:avLst/>
            </a:prstGeom>
            <a:solidFill>
              <a:srgbClr val="FFB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1028"/>
            <p:cNvSpPr>
              <a:spLocks noChangeArrowheads="1"/>
            </p:cNvSpPr>
            <p:nvPr/>
          </p:nvSpPr>
          <p:spPr bwMode="auto">
            <a:xfrm>
              <a:off x="350" y="1303"/>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29"/>
            <p:cNvSpPr>
              <a:spLocks noChangeArrowheads="1"/>
            </p:cNvSpPr>
            <p:nvPr/>
          </p:nvSpPr>
          <p:spPr bwMode="auto">
            <a:xfrm>
              <a:off x="350" y="1304"/>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30"/>
            <p:cNvSpPr>
              <a:spLocks noChangeArrowheads="1"/>
            </p:cNvSpPr>
            <p:nvPr/>
          </p:nvSpPr>
          <p:spPr bwMode="auto">
            <a:xfrm>
              <a:off x="350" y="1305"/>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31"/>
            <p:cNvSpPr>
              <a:spLocks noChangeArrowheads="1"/>
            </p:cNvSpPr>
            <p:nvPr/>
          </p:nvSpPr>
          <p:spPr bwMode="auto">
            <a:xfrm>
              <a:off x="350" y="1306"/>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032"/>
            <p:cNvSpPr>
              <a:spLocks noChangeArrowheads="1"/>
            </p:cNvSpPr>
            <p:nvPr/>
          </p:nvSpPr>
          <p:spPr bwMode="auto">
            <a:xfrm>
              <a:off x="350" y="1307"/>
              <a:ext cx="258" cy="2"/>
            </a:xfrm>
            <a:prstGeom prst="rect">
              <a:avLst/>
            </a:prstGeom>
            <a:solidFill>
              <a:srgbClr val="FFB9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1033"/>
            <p:cNvSpPr>
              <a:spLocks noChangeArrowheads="1"/>
            </p:cNvSpPr>
            <p:nvPr/>
          </p:nvSpPr>
          <p:spPr bwMode="auto">
            <a:xfrm>
              <a:off x="350" y="1309"/>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034"/>
            <p:cNvSpPr>
              <a:spLocks noChangeArrowheads="1"/>
            </p:cNvSpPr>
            <p:nvPr/>
          </p:nvSpPr>
          <p:spPr bwMode="auto">
            <a:xfrm>
              <a:off x="350" y="1310"/>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1035"/>
            <p:cNvSpPr>
              <a:spLocks noChangeShapeType="1"/>
            </p:cNvSpPr>
            <p:nvPr/>
          </p:nvSpPr>
          <p:spPr bwMode="auto">
            <a:xfrm>
              <a:off x="608" y="13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1036"/>
            <p:cNvSpPr>
              <a:spLocks noChangeArrowheads="1"/>
            </p:cNvSpPr>
            <p:nvPr/>
          </p:nvSpPr>
          <p:spPr bwMode="auto">
            <a:xfrm>
              <a:off x="681" y="1255"/>
              <a:ext cx="2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High</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grpSp>
      <p:grpSp>
        <p:nvGrpSpPr>
          <p:cNvPr id="278" name="Group 4"/>
          <p:cNvGrpSpPr>
            <a:grpSpLocks noChangeAspect="1"/>
          </p:cNvGrpSpPr>
          <p:nvPr/>
        </p:nvGrpSpPr>
        <p:grpSpPr bwMode="auto">
          <a:xfrm>
            <a:off x="8633637" y="6167527"/>
            <a:ext cx="2187575" cy="287338"/>
            <a:chOff x="3484" y="3308"/>
            <a:chExt cx="1378" cy="181"/>
          </a:xfrm>
        </p:grpSpPr>
        <p:sp>
          <p:nvSpPr>
            <p:cNvPr id="279" name="AutoShape 3"/>
            <p:cNvSpPr>
              <a:spLocks noChangeAspect="1" noChangeArrowheads="1" noTextEdit="1"/>
            </p:cNvSpPr>
            <p:nvPr/>
          </p:nvSpPr>
          <p:spPr bwMode="auto">
            <a:xfrm>
              <a:off x="3484" y="3308"/>
              <a:ext cx="13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Line 5"/>
            <p:cNvSpPr>
              <a:spLocks noChangeShapeType="1"/>
            </p:cNvSpPr>
            <p:nvPr/>
          </p:nvSpPr>
          <p:spPr bwMode="auto">
            <a:xfrm flipV="1">
              <a:off x="352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6"/>
            <p:cNvSpPr>
              <a:spLocks noChangeShapeType="1"/>
            </p:cNvSpPr>
            <p:nvPr/>
          </p:nvSpPr>
          <p:spPr bwMode="auto">
            <a:xfrm flipV="1">
              <a:off x="404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7"/>
            <p:cNvSpPr>
              <a:spLocks noChangeShapeType="1"/>
            </p:cNvSpPr>
            <p:nvPr/>
          </p:nvSpPr>
          <p:spPr bwMode="auto">
            <a:xfrm flipV="1">
              <a:off x="4568"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8"/>
            <p:cNvSpPr>
              <a:spLocks noChangeShapeType="1"/>
            </p:cNvSpPr>
            <p:nvPr/>
          </p:nvSpPr>
          <p:spPr bwMode="auto">
            <a:xfrm flipV="1">
              <a:off x="365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9"/>
            <p:cNvSpPr>
              <a:spLocks noChangeShapeType="1"/>
            </p:cNvSpPr>
            <p:nvPr/>
          </p:nvSpPr>
          <p:spPr bwMode="auto">
            <a:xfrm flipV="1">
              <a:off x="378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10"/>
            <p:cNvSpPr>
              <a:spLocks noChangeShapeType="1"/>
            </p:cNvSpPr>
            <p:nvPr/>
          </p:nvSpPr>
          <p:spPr bwMode="auto">
            <a:xfrm flipV="1">
              <a:off x="391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11"/>
            <p:cNvSpPr>
              <a:spLocks noChangeShapeType="1"/>
            </p:cNvSpPr>
            <p:nvPr/>
          </p:nvSpPr>
          <p:spPr bwMode="auto">
            <a:xfrm flipV="1">
              <a:off x="417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12"/>
            <p:cNvSpPr>
              <a:spLocks noChangeShapeType="1"/>
            </p:cNvSpPr>
            <p:nvPr/>
          </p:nvSpPr>
          <p:spPr bwMode="auto">
            <a:xfrm flipV="1">
              <a:off x="430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13"/>
            <p:cNvSpPr>
              <a:spLocks noChangeShapeType="1"/>
            </p:cNvSpPr>
            <p:nvPr/>
          </p:nvSpPr>
          <p:spPr bwMode="auto">
            <a:xfrm flipV="1">
              <a:off x="443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14"/>
            <p:cNvSpPr>
              <a:spLocks noChangeShapeType="1"/>
            </p:cNvSpPr>
            <p:nvPr/>
          </p:nvSpPr>
          <p:spPr bwMode="auto">
            <a:xfrm>
              <a:off x="3527" y="3312"/>
              <a:ext cx="1041" cy="0"/>
            </a:xfrm>
            <a:prstGeom prst="line">
              <a:avLst/>
            </a:prstGeom>
            <a:noFill/>
            <a:ln w="12700">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5"/>
            <p:cNvSpPr>
              <a:spLocks noChangeArrowheads="1"/>
            </p:cNvSpPr>
            <p:nvPr/>
          </p:nvSpPr>
          <p:spPr bwMode="auto">
            <a:xfrm>
              <a:off x="3484" y="339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0</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291" name="Rectangle 16"/>
            <p:cNvSpPr>
              <a:spLocks noChangeArrowheads="1"/>
            </p:cNvSpPr>
            <p:nvPr/>
          </p:nvSpPr>
          <p:spPr bwMode="auto">
            <a:xfrm>
              <a:off x="398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50</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292" name="Rectangle 17"/>
            <p:cNvSpPr>
              <a:spLocks noChangeArrowheads="1"/>
            </p:cNvSpPr>
            <p:nvPr/>
          </p:nvSpPr>
          <p:spPr bwMode="auto">
            <a:xfrm>
              <a:off x="4477" y="3392"/>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100</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293" name="Rectangle 18"/>
            <p:cNvSpPr>
              <a:spLocks noChangeArrowheads="1"/>
            </p:cNvSpPr>
            <p:nvPr/>
          </p:nvSpPr>
          <p:spPr bwMode="auto">
            <a:xfrm>
              <a:off x="372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25</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294" name="Rectangle 19"/>
            <p:cNvSpPr>
              <a:spLocks noChangeArrowheads="1"/>
            </p:cNvSpPr>
            <p:nvPr/>
          </p:nvSpPr>
          <p:spPr bwMode="auto">
            <a:xfrm>
              <a:off x="4658" y="3392"/>
              <a:ext cx="1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lumMod val="75000"/>
                      <a:lumOff val="25000"/>
                    </a:schemeClr>
                  </a:solidFill>
                  <a:effectLst/>
                  <a:latin typeface="Century Gothic" panose="020B0502020202020204" pitchFamily="34" charset="0"/>
                </a:rPr>
                <a:t>Miles</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grpSp>
      <p:sp>
        <p:nvSpPr>
          <p:cNvPr id="295" name="Oval 294"/>
          <p:cNvSpPr/>
          <p:nvPr/>
        </p:nvSpPr>
        <p:spPr>
          <a:xfrm>
            <a:off x="7139864" y="6215904"/>
            <a:ext cx="132429" cy="1298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775"/>
          <p:cNvSpPr>
            <a:spLocks noChangeArrowheads="1"/>
          </p:cNvSpPr>
          <p:nvPr/>
        </p:nvSpPr>
        <p:spPr bwMode="auto">
          <a:xfrm>
            <a:off x="7465231" y="6182566"/>
            <a:ext cx="10096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Major Cities</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pic>
        <p:nvPicPr>
          <p:cNvPr id="299" name="Picture 298"/>
          <p:cNvPicPr>
            <a:picLocks noChangeAspect="1"/>
          </p:cNvPicPr>
          <p:nvPr/>
        </p:nvPicPr>
        <p:blipFill rotWithShape="1">
          <a:blip r:embed="rId4" cstate="print">
            <a:extLst>
              <a:ext uri="{28A0092B-C50C-407E-A947-70E740481C1C}">
                <a14:useLocalDpi xmlns:a14="http://schemas.microsoft.com/office/drawing/2010/main" val="0"/>
              </a:ext>
            </a:extLst>
          </a:blip>
          <a:srcRect t="34994" b="7721"/>
          <a:stretch/>
        </p:blipFill>
        <p:spPr>
          <a:xfrm>
            <a:off x="455854" y="4630443"/>
            <a:ext cx="5153187" cy="1964293"/>
          </a:xfrm>
          <a:prstGeom prst="rect">
            <a:avLst/>
          </a:prstGeom>
          <a:ln w="57150">
            <a:solidFill>
              <a:schemeClr val="accent1">
                <a:lumMod val="75000"/>
              </a:schemeClr>
            </a:solidFill>
          </a:ln>
        </p:spPr>
      </p:pic>
      <p:sp>
        <p:nvSpPr>
          <p:cNvPr id="300" name="TextBox 299"/>
          <p:cNvSpPr txBox="1"/>
          <p:nvPr/>
        </p:nvSpPr>
        <p:spPr>
          <a:xfrm>
            <a:off x="455854" y="6266745"/>
            <a:ext cx="3570714" cy="307777"/>
          </a:xfrm>
          <a:prstGeom prst="rect">
            <a:avLst/>
          </a:prstGeom>
          <a:noFill/>
        </p:spPr>
        <p:txBody>
          <a:bodyPr wrap="square" rtlCol="0">
            <a:spAutoFit/>
          </a:bodyPr>
          <a:lstStyle/>
          <a:p>
            <a:r>
              <a:rPr lang="en-US" sz="1400" dirty="0">
                <a:solidFill>
                  <a:schemeClr val="bg1"/>
                </a:solidFill>
                <a:latin typeface="Century Gothic" panose="020F0302020204030204"/>
              </a:rPr>
              <a:t>Image: 99</a:t>
            </a:r>
            <a:r>
              <a:rPr lang="en-US" sz="1400" baseline="30000" dirty="0">
                <a:solidFill>
                  <a:schemeClr val="bg1"/>
                </a:solidFill>
                <a:latin typeface="Century Gothic" panose="020F0302020204030204"/>
              </a:rPr>
              <a:t>th</a:t>
            </a:r>
            <a:r>
              <a:rPr lang="en-US" sz="1400" dirty="0">
                <a:solidFill>
                  <a:schemeClr val="bg1"/>
                </a:solidFill>
                <a:latin typeface="Century Gothic" panose="020F0302020204030204"/>
              </a:rPr>
              <a:t> Air Base Wing Public Affairs</a:t>
            </a:r>
          </a:p>
        </p:txBody>
      </p:sp>
    </p:spTree>
    <p:extLst>
      <p:ext uri="{BB962C8B-B14F-4D97-AF65-F5344CB8AC3E}">
        <p14:creationId xmlns:p14="http://schemas.microsoft.com/office/powerpoint/2010/main" val="18641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dissolve">
                                      <p:cBhvr>
                                        <p:cTn id="15" dur="500"/>
                                        <p:tgtEl>
                                          <p:spTgt spid="1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dissolve">
                                      <p:cBhvr>
                                        <p:cTn id="18" dur="500"/>
                                        <p:tgtEl>
                                          <p:spTgt spid="1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dissolve">
                                      <p:cBhvr>
                                        <p:cTn id="21" dur="500"/>
                                        <p:tgtEl>
                                          <p:spTgt spid="1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dissolve">
                                      <p:cBhvr>
                                        <p:cTn id="2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Results</a:t>
            </a:r>
          </a:p>
        </p:txBody>
      </p:sp>
      <p:grpSp>
        <p:nvGrpSpPr>
          <p:cNvPr id="16" name="Group 15"/>
          <p:cNvGrpSpPr/>
          <p:nvPr/>
        </p:nvGrpSpPr>
        <p:grpSpPr>
          <a:xfrm>
            <a:off x="5688419" y="-104381"/>
            <a:ext cx="6799437" cy="7398316"/>
            <a:chOff x="8431668" y="2034686"/>
            <a:chExt cx="4099054" cy="4506326"/>
          </a:xfrm>
        </p:grpSpPr>
        <p:grpSp>
          <p:nvGrpSpPr>
            <p:cNvPr id="6" name="Group 36"/>
            <p:cNvGrpSpPr>
              <a:grpSpLocks noChangeAspect="1"/>
            </p:cNvGrpSpPr>
            <p:nvPr/>
          </p:nvGrpSpPr>
          <p:grpSpPr bwMode="auto">
            <a:xfrm>
              <a:off x="8431668" y="2034686"/>
              <a:ext cx="3818887" cy="4506326"/>
              <a:chOff x="1910" y="-31"/>
              <a:chExt cx="3860" cy="4382"/>
            </a:xfrm>
          </p:grpSpPr>
          <p:sp>
            <p:nvSpPr>
              <p:cNvPr id="7" name="AutoShape 35"/>
              <p:cNvSpPr>
                <a:spLocks noChangeAspect="1" noChangeArrowheads="1" noTextEdit="1"/>
              </p:cNvSpPr>
              <p:nvPr/>
            </p:nvSpPr>
            <p:spPr bwMode="auto">
              <a:xfrm>
                <a:off x="1910" y="-31"/>
                <a:ext cx="3860" cy="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 name="Picture 3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2" y="-31"/>
                <a:ext cx="3855" cy="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2" y="1601"/>
                <a:ext cx="3855" cy="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2" y="3233"/>
                <a:ext cx="3855"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10067027" y="2989588"/>
              <a:ext cx="1458842" cy="663456"/>
              <a:chOff x="10186535" y="3241391"/>
              <a:chExt cx="1458842" cy="663456"/>
            </a:xfrm>
          </p:grpSpPr>
          <p:sp>
            <p:nvSpPr>
              <p:cNvPr id="12" name="TextBox 11"/>
              <p:cNvSpPr txBox="1"/>
              <p:nvPr/>
            </p:nvSpPr>
            <p:spPr>
              <a:xfrm>
                <a:off x="10460124" y="3241391"/>
                <a:ext cx="1185253"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Santa Fe</a:t>
                </a:r>
              </a:p>
            </p:txBody>
          </p:sp>
          <p:sp>
            <p:nvSpPr>
              <p:cNvPr id="14" name="Oval 13"/>
              <p:cNvSpPr/>
              <p:nvPr/>
            </p:nvSpPr>
            <p:spPr>
              <a:xfrm>
                <a:off x="10186535" y="3820190"/>
                <a:ext cx="82676" cy="84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0108364" y="3423346"/>
              <a:ext cx="2422358"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Albuquerque</a:t>
              </a:r>
            </a:p>
          </p:txBody>
        </p:sp>
      </p:grpSp>
      <p:sp>
        <p:nvSpPr>
          <p:cNvPr id="17" name="Text Placeholder 3"/>
          <p:cNvSpPr txBox="1">
            <a:spLocks/>
          </p:cNvSpPr>
          <p:nvPr/>
        </p:nvSpPr>
        <p:spPr>
          <a:xfrm>
            <a:off x="1000125" y="1297714"/>
            <a:ext cx="3600440" cy="5261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Suitability of Sites Considering </a:t>
            </a:r>
            <a:r>
              <a:rPr lang="en-US" sz="2400" b="1" dirty="0">
                <a:latin typeface="Century Gothic" panose="020B0502020202020204" pitchFamily="34" charset="0"/>
              </a:rPr>
              <a:t>Wind </a:t>
            </a:r>
            <a:r>
              <a:rPr lang="en-US" sz="2400" b="1" dirty="0" smtClean="0">
                <a:latin typeface="Century Gothic" panose="020B0502020202020204" pitchFamily="34" charset="0"/>
              </a:rPr>
              <a:t>Power Potential </a:t>
            </a:r>
          </a:p>
          <a:p>
            <a:pPr marL="342900" indent="-342900">
              <a:spcAft>
                <a:spcPts val="600"/>
              </a:spcAft>
              <a:buClr>
                <a:srgbClr val="E9A149"/>
              </a:buClr>
              <a:buFont typeface="Wingdings 3" panose="05040102010807070707" pitchFamily="18" charset="2"/>
              <a:buChar char="}"/>
            </a:pPr>
            <a:r>
              <a:rPr lang="en-US" sz="2400" dirty="0" smtClean="0">
                <a:latin typeface="Century Gothic" panose="020B0502020202020204" pitchFamily="34" charset="0"/>
              </a:rPr>
              <a:t>Factors</a:t>
            </a:r>
            <a:endParaRPr lang="en-US" sz="2400" dirty="0">
              <a:latin typeface="Century Gothic" panose="020B0502020202020204" pitchFamily="34" charset="0"/>
            </a:endParaRP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Wind power density</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Land cover type </a:t>
            </a:r>
          </a:p>
          <a:p>
            <a:pPr marL="800100" lvl="1" indent="-342900">
              <a:spcAft>
                <a:spcPts val="600"/>
              </a:spcAft>
              <a:buClr>
                <a:srgbClr val="E9A149"/>
              </a:buClr>
              <a:buFont typeface="Wingdings 3" panose="05040102010807070707" pitchFamily="18" charset="2"/>
              <a:buChar char="}"/>
            </a:pPr>
            <a:r>
              <a:rPr lang="en-US" sz="1800" dirty="0">
                <a:solidFill>
                  <a:schemeClr val="tx1">
                    <a:lumMod val="75000"/>
                    <a:lumOff val="25000"/>
                  </a:schemeClr>
                </a:solidFill>
                <a:latin typeface="Century Gothic" panose="020B0502020202020204" pitchFamily="34" charset="0"/>
              </a:rPr>
              <a:t>Elevation</a:t>
            </a:r>
          </a:p>
          <a:p>
            <a:pPr marL="342900" indent="-342900">
              <a:spcAft>
                <a:spcPts val="600"/>
              </a:spcAft>
              <a:buClr>
                <a:srgbClr val="E9A149"/>
              </a:buClr>
              <a:buFont typeface="Wingdings 3" panose="05040102010807070707" pitchFamily="18" charset="2"/>
              <a:buChar char="}"/>
            </a:pPr>
            <a:endParaRPr lang="en-US" sz="2400"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grpSp>
        <p:nvGrpSpPr>
          <p:cNvPr id="18" name="Group 772"/>
          <p:cNvGrpSpPr>
            <a:grpSpLocks noChangeAspect="1"/>
          </p:cNvGrpSpPr>
          <p:nvPr/>
        </p:nvGrpSpPr>
        <p:grpSpPr bwMode="auto">
          <a:xfrm>
            <a:off x="7460043" y="5444838"/>
            <a:ext cx="4981578" cy="1471613"/>
            <a:chOff x="-1883" y="605"/>
            <a:chExt cx="3138" cy="927"/>
          </a:xfrm>
        </p:grpSpPr>
        <p:sp>
          <p:nvSpPr>
            <p:cNvPr id="19" name="AutoShape 771"/>
            <p:cNvSpPr>
              <a:spLocks noChangeAspect="1" noChangeArrowheads="1" noTextEdit="1"/>
            </p:cNvSpPr>
            <p:nvPr/>
          </p:nvSpPr>
          <p:spPr bwMode="auto">
            <a:xfrm>
              <a:off x="350" y="624"/>
              <a:ext cx="905"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973"/>
            <p:cNvGrpSpPr>
              <a:grpSpLocks/>
            </p:cNvGrpSpPr>
            <p:nvPr/>
          </p:nvGrpSpPr>
          <p:grpSpPr bwMode="auto">
            <a:xfrm>
              <a:off x="-1883" y="605"/>
              <a:ext cx="2784" cy="702"/>
              <a:chOff x="-1883" y="605"/>
              <a:chExt cx="2784" cy="702"/>
            </a:xfrm>
          </p:grpSpPr>
          <p:sp>
            <p:nvSpPr>
              <p:cNvPr id="84" name="Rectangle 774"/>
              <p:cNvSpPr>
                <a:spLocks noChangeArrowheads="1"/>
              </p:cNvSpPr>
              <p:nvPr/>
            </p:nvSpPr>
            <p:spPr bwMode="auto">
              <a:xfrm>
                <a:off x="424" y="605"/>
                <a:ext cx="1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775"/>
              <p:cNvSpPr>
                <a:spLocks noChangeArrowheads="1"/>
              </p:cNvSpPr>
              <p:nvPr/>
            </p:nvSpPr>
            <p:spPr bwMode="auto">
              <a:xfrm>
                <a:off x="-1883" y="1171"/>
                <a:ext cx="6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rPr>
                  <a:t>Major Cities</a:t>
                </a:r>
                <a:endParaRPr kumimoji="0" lang="en-US" altLang="en-US" sz="18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86" name="Line 777"/>
              <p:cNvSpPr>
                <a:spLocks noChangeShapeType="1"/>
              </p:cNvSpPr>
              <p:nvPr/>
            </p:nvSpPr>
            <p:spPr bwMode="auto">
              <a:xfrm>
                <a:off x="608" y="102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778"/>
              <p:cNvSpPr>
                <a:spLocks noChangeArrowheads="1"/>
              </p:cNvSpPr>
              <p:nvPr/>
            </p:nvSpPr>
            <p:spPr bwMode="auto">
              <a:xfrm>
                <a:off x="350" y="1023"/>
                <a:ext cx="258" cy="1"/>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79"/>
              <p:cNvSpPr>
                <a:spLocks noChangeArrowheads="1"/>
              </p:cNvSpPr>
              <p:nvPr/>
            </p:nvSpPr>
            <p:spPr bwMode="auto">
              <a:xfrm>
                <a:off x="350" y="1024"/>
                <a:ext cx="258" cy="1"/>
              </a:xfrm>
              <a:prstGeom prst="rect">
                <a:avLst/>
              </a:prstGeom>
              <a:solidFill>
                <a:srgbClr val="1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80"/>
              <p:cNvSpPr>
                <a:spLocks noChangeArrowheads="1"/>
              </p:cNvSpPr>
              <p:nvPr/>
            </p:nvSpPr>
            <p:spPr bwMode="auto">
              <a:xfrm>
                <a:off x="350" y="1025"/>
                <a:ext cx="258" cy="1"/>
              </a:xfrm>
              <a:prstGeom prst="rect">
                <a:avLst/>
              </a:prstGeom>
              <a:solidFill>
                <a:srgbClr val="17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81"/>
              <p:cNvSpPr>
                <a:spLocks noChangeArrowheads="1"/>
              </p:cNvSpPr>
              <p:nvPr/>
            </p:nvSpPr>
            <p:spPr bwMode="auto">
              <a:xfrm>
                <a:off x="350" y="1026"/>
                <a:ext cx="258" cy="2"/>
              </a:xfrm>
              <a:prstGeom prst="rect">
                <a:avLst/>
              </a:prstGeom>
              <a:solidFill>
                <a:srgbClr val="1C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82"/>
              <p:cNvSpPr>
                <a:spLocks noChangeArrowheads="1"/>
              </p:cNvSpPr>
              <p:nvPr/>
            </p:nvSpPr>
            <p:spPr bwMode="auto">
              <a:xfrm>
                <a:off x="350" y="1028"/>
                <a:ext cx="258" cy="1"/>
              </a:xfrm>
              <a:prstGeom prst="rect">
                <a:avLst/>
              </a:prstGeom>
              <a:solidFill>
                <a:srgbClr val="2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83"/>
              <p:cNvSpPr>
                <a:spLocks noChangeArrowheads="1"/>
              </p:cNvSpPr>
              <p:nvPr/>
            </p:nvSpPr>
            <p:spPr bwMode="auto">
              <a:xfrm>
                <a:off x="350" y="1029"/>
                <a:ext cx="258" cy="1"/>
              </a:xfrm>
              <a:prstGeom prst="rect">
                <a:avLst/>
              </a:prstGeom>
              <a:solidFill>
                <a:srgbClr val="25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4"/>
              <p:cNvSpPr>
                <a:spLocks noChangeArrowheads="1"/>
              </p:cNvSpPr>
              <p:nvPr/>
            </p:nvSpPr>
            <p:spPr bwMode="auto">
              <a:xfrm>
                <a:off x="350" y="1030"/>
                <a:ext cx="258" cy="1"/>
              </a:xfrm>
              <a:prstGeom prst="rect">
                <a:avLst/>
              </a:prstGeom>
              <a:solidFill>
                <a:srgbClr val="29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85"/>
              <p:cNvSpPr>
                <a:spLocks noChangeArrowheads="1"/>
              </p:cNvSpPr>
              <p:nvPr/>
            </p:nvSpPr>
            <p:spPr bwMode="auto">
              <a:xfrm>
                <a:off x="350" y="1031"/>
                <a:ext cx="258" cy="1"/>
              </a:xfrm>
              <a:prstGeom prst="rect">
                <a:avLst/>
              </a:prstGeom>
              <a:solidFill>
                <a:srgbClr val="2E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86"/>
              <p:cNvSpPr>
                <a:spLocks noChangeArrowheads="1"/>
              </p:cNvSpPr>
              <p:nvPr/>
            </p:nvSpPr>
            <p:spPr bwMode="auto">
              <a:xfrm>
                <a:off x="350" y="1032"/>
                <a:ext cx="258" cy="1"/>
              </a:xfrm>
              <a:prstGeom prst="rect">
                <a:avLst/>
              </a:prstGeom>
              <a:solidFill>
                <a:srgbClr val="305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87"/>
              <p:cNvSpPr>
                <a:spLocks noChangeArrowheads="1"/>
              </p:cNvSpPr>
              <p:nvPr/>
            </p:nvSpPr>
            <p:spPr bwMode="auto">
              <a:xfrm>
                <a:off x="350" y="1033"/>
                <a:ext cx="258" cy="2"/>
              </a:xfrm>
              <a:prstGeom prst="rect">
                <a:avLst/>
              </a:prstGeom>
              <a:solidFill>
                <a:srgbClr val="35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88"/>
              <p:cNvSpPr>
                <a:spLocks noChangeArrowheads="1"/>
              </p:cNvSpPr>
              <p:nvPr/>
            </p:nvSpPr>
            <p:spPr bwMode="auto">
              <a:xfrm>
                <a:off x="350" y="1035"/>
                <a:ext cx="258" cy="1"/>
              </a:xfrm>
              <a:prstGeom prst="rect">
                <a:avLst/>
              </a:prstGeom>
              <a:solidFill>
                <a:srgbClr val="3959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89"/>
              <p:cNvSpPr>
                <a:spLocks noChangeArrowheads="1"/>
              </p:cNvSpPr>
              <p:nvPr/>
            </p:nvSpPr>
            <p:spPr bwMode="auto">
              <a:xfrm>
                <a:off x="350" y="1036"/>
                <a:ext cx="258" cy="1"/>
              </a:xfrm>
              <a:prstGeom prst="rect">
                <a:avLst/>
              </a:prstGeom>
              <a:solidFill>
                <a:srgbClr val="3C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90"/>
              <p:cNvSpPr>
                <a:spLocks noChangeArrowheads="1"/>
              </p:cNvSpPr>
              <p:nvPr/>
            </p:nvSpPr>
            <p:spPr bwMode="auto">
              <a:xfrm>
                <a:off x="350" y="1037"/>
                <a:ext cx="258" cy="1"/>
              </a:xfrm>
              <a:prstGeom prst="rect">
                <a:avLst/>
              </a:prstGeom>
              <a:solidFill>
                <a:srgbClr val="3D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91"/>
              <p:cNvSpPr>
                <a:spLocks noChangeArrowheads="1"/>
              </p:cNvSpPr>
              <p:nvPr/>
            </p:nvSpPr>
            <p:spPr bwMode="auto">
              <a:xfrm>
                <a:off x="350" y="1038"/>
                <a:ext cx="258" cy="1"/>
              </a:xfrm>
              <a:prstGeom prst="rect">
                <a:avLst/>
              </a:prstGeom>
              <a:solidFill>
                <a:srgbClr val="42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92"/>
              <p:cNvSpPr>
                <a:spLocks noChangeArrowheads="1"/>
              </p:cNvSpPr>
              <p:nvPr/>
            </p:nvSpPr>
            <p:spPr bwMode="auto">
              <a:xfrm>
                <a:off x="350" y="1039"/>
                <a:ext cx="258" cy="1"/>
              </a:xfrm>
              <a:prstGeom prst="rect">
                <a:avLst/>
              </a:prstGeom>
              <a:solidFill>
                <a:srgbClr val="44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93"/>
              <p:cNvSpPr>
                <a:spLocks noChangeArrowheads="1"/>
              </p:cNvSpPr>
              <p:nvPr/>
            </p:nvSpPr>
            <p:spPr bwMode="auto">
              <a:xfrm>
                <a:off x="350" y="1040"/>
                <a:ext cx="258" cy="2"/>
              </a:xfrm>
              <a:prstGeom prst="rect">
                <a:avLst/>
              </a:prstGeom>
              <a:solidFill>
                <a:srgbClr val="4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94"/>
              <p:cNvSpPr>
                <a:spLocks noChangeArrowheads="1"/>
              </p:cNvSpPr>
              <p:nvPr/>
            </p:nvSpPr>
            <p:spPr bwMode="auto">
              <a:xfrm>
                <a:off x="350" y="1042"/>
                <a:ext cx="258" cy="1"/>
              </a:xfrm>
              <a:prstGeom prst="rect">
                <a:avLst/>
              </a:prstGeom>
              <a:solidFill>
                <a:srgbClr val="4B58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95"/>
              <p:cNvSpPr>
                <a:spLocks noChangeArrowheads="1"/>
              </p:cNvSpPr>
              <p:nvPr/>
            </p:nvSpPr>
            <p:spPr bwMode="auto">
              <a:xfrm>
                <a:off x="350" y="1043"/>
                <a:ext cx="258" cy="1"/>
              </a:xfrm>
              <a:prstGeom prst="rect">
                <a:avLst/>
              </a:prstGeom>
              <a:solidFill>
                <a:srgbClr val="4D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96"/>
              <p:cNvSpPr>
                <a:spLocks noChangeArrowheads="1"/>
              </p:cNvSpPr>
              <p:nvPr/>
            </p:nvSpPr>
            <p:spPr bwMode="auto">
              <a:xfrm>
                <a:off x="350" y="1044"/>
                <a:ext cx="258" cy="1"/>
              </a:xfrm>
              <a:prstGeom prst="rect">
                <a:avLst/>
              </a:prstGeom>
              <a:solidFill>
                <a:srgbClr val="4F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97"/>
              <p:cNvSpPr>
                <a:spLocks noChangeArrowheads="1"/>
              </p:cNvSpPr>
              <p:nvPr/>
            </p:nvSpPr>
            <p:spPr bwMode="auto">
              <a:xfrm>
                <a:off x="350" y="1045"/>
                <a:ext cx="258" cy="1"/>
              </a:xfrm>
              <a:prstGeom prst="rect">
                <a:avLst/>
              </a:prstGeom>
              <a:solidFill>
                <a:srgbClr val="525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98"/>
              <p:cNvSpPr>
                <a:spLocks noChangeArrowheads="1"/>
              </p:cNvSpPr>
              <p:nvPr/>
            </p:nvSpPr>
            <p:spPr bwMode="auto">
              <a:xfrm>
                <a:off x="350" y="1046"/>
                <a:ext cx="258" cy="1"/>
              </a:xfrm>
              <a:prstGeom prst="rect">
                <a:avLst/>
              </a:prstGeom>
              <a:solidFill>
                <a:srgbClr val="5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99"/>
              <p:cNvSpPr>
                <a:spLocks noChangeArrowheads="1"/>
              </p:cNvSpPr>
              <p:nvPr/>
            </p:nvSpPr>
            <p:spPr bwMode="auto">
              <a:xfrm>
                <a:off x="350" y="1047"/>
                <a:ext cx="258" cy="2"/>
              </a:xfrm>
              <a:prstGeom prst="rect">
                <a:avLst/>
              </a:prstGeom>
              <a:solidFill>
                <a:srgbClr val="58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00"/>
              <p:cNvSpPr>
                <a:spLocks noChangeArrowheads="1"/>
              </p:cNvSpPr>
              <p:nvPr/>
            </p:nvSpPr>
            <p:spPr bwMode="auto">
              <a:xfrm>
                <a:off x="350" y="1049"/>
                <a:ext cx="258" cy="1"/>
              </a:xfrm>
              <a:prstGeom prst="rect">
                <a:avLst/>
              </a:prstGeom>
              <a:solidFill>
                <a:srgbClr val="5A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01"/>
              <p:cNvSpPr>
                <a:spLocks noChangeArrowheads="1"/>
              </p:cNvSpPr>
              <p:nvPr/>
            </p:nvSpPr>
            <p:spPr bwMode="auto">
              <a:xfrm>
                <a:off x="350" y="1050"/>
                <a:ext cx="258" cy="1"/>
              </a:xfrm>
              <a:prstGeom prst="rect">
                <a:avLst/>
              </a:prstGeom>
              <a:solidFill>
                <a:srgbClr val="5C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02"/>
              <p:cNvSpPr>
                <a:spLocks noChangeArrowheads="1"/>
              </p:cNvSpPr>
              <p:nvPr/>
            </p:nvSpPr>
            <p:spPr bwMode="auto">
              <a:xfrm>
                <a:off x="350" y="1051"/>
                <a:ext cx="258" cy="1"/>
              </a:xfrm>
              <a:prstGeom prst="rect">
                <a:avLst/>
              </a:prstGeom>
              <a:solidFill>
                <a:srgbClr val="61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03"/>
              <p:cNvSpPr>
                <a:spLocks noChangeArrowheads="1"/>
              </p:cNvSpPr>
              <p:nvPr/>
            </p:nvSpPr>
            <p:spPr bwMode="auto">
              <a:xfrm>
                <a:off x="350" y="1052"/>
                <a:ext cx="258" cy="1"/>
              </a:xfrm>
              <a:prstGeom prst="rect">
                <a:avLst/>
              </a:prstGeom>
              <a:solidFill>
                <a:srgbClr val="61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04"/>
              <p:cNvSpPr>
                <a:spLocks noChangeArrowheads="1"/>
              </p:cNvSpPr>
              <p:nvPr/>
            </p:nvSpPr>
            <p:spPr bwMode="auto">
              <a:xfrm>
                <a:off x="350" y="1053"/>
                <a:ext cx="258" cy="1"/>
              </a:xfrm>
              <a:prstGeom prst="rect">
                <a:avLst/>
              </a:prstGeom>
              <a:solidFill>
                <a:srgbClr val="64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05"/>
              <p:cNvSpPr>
                <a:spLocks noChangeArrowheads="1"/>
              </p:cNvSpPr>
              <p:nvPr/>
            </p:nvSpPr>
            <p:spPr bwMode="auto">
              <a:xfrm>
                <a:off x="350" y="1054"/>
                <a:ext cx="258" cy="2"/>
              </a:xfrm>
              <a:prstGeom prst="rect">
                <a:avLst/>
              </a:prstGeom>
              <a:solidFill>
                <a:srgbClr val="66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06"/>
              <p:cNvSpPr>
                <a:spLocks noChangeArrowheads="1"/>
              </p:cNvSpPr>
              <p:nvPr/>
            </p:nvSpPr>
            <p:spPr bwMode="auto">
              <a:xfrm>
                <a:off x="350" y="1056"/>
                <a:ext cx="258" cy="1"/>
              </a:xfrm>
              <a:prstGeom prst="rect">
                <a:avLst/>
              </a:prstGeom>
              <a:solidFill>
                <a:srgbClr val="69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07"/>
              <p:cNvSpPr>
                <a:spLocks noChangeArrowheads="1"/>
              </p:cNvSpPr>
              <p:nvPr/>
            </p:nvSpPr>
            <p:spPr bwMode="auto">
              <a:xfrm>
                <a:off x="350" y="1057"/>
                <a:ext cx="258" cy="1"/>
              </a:xfrm>
              <a:prstGeom prst="rect">
                <a:avLst/>
              </a:prstGeom>
              <a:solidFill>
                <a:srgbClr val="6C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08"/>
              <p:cNvSpPr>
                <a:spLocks noChangeArrowheads="1"/>
              </p:cNvSpPr>
              <p:nvPr/>
            </p:nvSpPr>
            <p:spPr bwMode="auto">
              <a:xfrm>
                <a:off x="350" y="1058"/>
                <a:ext cx="258" cy="1"/>
              </a:xfrm>
              <a:prstGeom prst="rect">
                <a:avLst/>
              </a:prstGeom>
              <a:solidFill>
                <a:srgbClr val="6E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809"/>
              <p:cNvSpPr>
                <a:spLocks noChangeArrowheads="1"/>
              </p:cNvSpPr>
              <p:nvPr/>
            </p:nvSpPr>
            <p:spPr bwMode="auto">
              <a:xfrm>
                <a:off x="350" y="1059"/>
                <a:ext cx="258" cy="1"/>
              </a:xfrm>
              <a:prstGeom prst="rect">
                <a:avLst/>
              </a:prstGeom>
              <a:solidFill>
                <a:srgbClr val="70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810"/>
              <p:cNvSpPr>
                <a:spLocks noChangeArrowheads="1"/>
              </p:cNvSpPr>
              <p:nvPr/>
            </p:nvSpPr>
            <p:spPr bwMode="auto">
              <a:xfrm>
                <a:off x="350" y="1060"/>
                <a:ext cx="258" cy="1"/>
              </a:xfrm>
              <a:prstGeom prst="rect">
                <a:avLst/>
              </a:prstGeom>
              <a:solidFill>
                <a:srgbClr val="73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811"/>
              <p:cNvSpPr>
                <a:spLocks noChangeArrowheads="1"/>
              </p:cNvSpPr>
              <p:nvPr/>
            </p:nvSpPr>
            <p:spPr bwMode="auto">
              <a:xfrm>
                <a:off x="350" y="1061"/>
                <a:ext cx="258" cy="2"/>
              </a:xfrm>
              <a:prstGeom prst="rect">
                <a:avLst/>
              </a:prstGeom>
              <a:solidFill>
                <a:srgbClr val="74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812"/>
              <p:cNvSpPr>
                <a:spLocks noChangeArrowheads="1"/>
              </p:cNvSpPr>
              <p:nvPr/>
            </p:nvSpPr>
            <p:spPr bwMode="auto">
              <a:xfrm>
                <a:off x="350" y="1063"/>
                <a:ext cx="258" cy="1"/>
              </a:xfrm>
              <a:prstGeom prst="rect">
                <a:avLst/>
              </a:prstGeom>
              <a:solidFill>
                <a:srgbClr val="76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813"/>
              <p:cNvSpPr>
                <a:spLocks noChangeArrowheads="1"/>
              </p:cNvSpPr>
              <p:nvPr/>
            </p:nvSpPr>
            <p:spPr bwMode="auto">
              <a:xfrm>
                <a:off x="350" y="1064"/>
                <a:ext cx="258" cy="1"/>
              </a:xfrm>
              <a:prstGeom prst="rect">
                <a:avLst/>
              </a:prstGeom>
              <a:solidFill>
                <a:srgbClr val="79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814"/>
              <p:cNvSpPr>
                <a:spLocks noChangeArrowheads="1"/>
              </p:cNvSpPr>
              <p:nvPr/>
            </p:nvSpPr>
            <p:spPr bwMode="auto">
              <a:xfrm>
                <a:off x="350" y="1065"/>
                <a:ext cx="258" cy="1"/>
              </a:xfrm>
              <a:prstGeom prst="rect">
                <a:avLst/>
              </a:prstGeom>
              <a:solidFill>
                <a:srgbClr val="7B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815"/>
              <p:cNvSpPr>
                <a:spLocks noChangeArrowheads="1"/>
              </p:cNvSpPr>
              <p:nvPr/>
            </p:nvSpPr>
            <p:spPr bwMode="auto">
              <a:xfrm>
                <a:off x="350" y="1066"/>
                <a:ext cx="258" cy="1"/>
              </a:xfrm>
              <a:prstGeom prst="rect">
                <a:avLst/>
              </a:prstGeom>
              <a:solidFill>
                <a:srgbClr val="7E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816"/>
              <p:cNvSpPr>
                <a:spLocks noChangeArrowheads="1"/>
              </p:cNvSpPr>
              <p:nvPr/>
            </p:nvSpPr>
            <p:spPr bwMode="auto">
              <a:xfrm>
                <a:off x="350" y="1067"/>
                <a:ext cx="258" cy="1"/>
              </a:xfrm>
              <a:prstGeom prst="rect">
                <a:avLst/>
              </a:prstGeom>
              <a:solidFill>
                <a:srgbClr val="7F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817"/>
              <p:cNvSpPr>
                <a:spLocks noChangeArrowheads="1"/>
              </p:cNvSpPr>
              <p:nvPr/>
            </p:nvSpPr>
            <p:spPr bwMode="auto">
              <a:xfrm>
                <a:off x="350" y="1068"/>
                <a:ext cx="258" cy="2"/>
              </a:xfrm>
              <a:prstGeom prst="rect">
                <a:avLst/>
              </a:prstGeom>
              <a:solidFill>
                <a:srgbClr val="81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818"/>
              <p:cNvSpPr>
                <a:spLocks noChangeArrowheads="1"/>
              </p:cNvSpPr>
              <p:nvPr/>
            </p:nvSpPr>
            <p:spPr bwMode="auto">
              <a:xfrm>
                <a:off x="350" y="1070"/>
                <a:ext cx="258" cy="1"/>
              </a:xfrm>
              <a:prstGeom prst="rect">
                <a:avLst/>
              </a:prstGeom>
              <a:solidFill>
                <a:srgbClr val="83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819"/>
              <p:cNvSpPr>
                <a:spLocks noChangeArrowheads="1"/>
              </p:cNvSpPr>
              <p:nvPr/>
            </p:nvSpPr>
            <p:spPr bwMode="auto">
              <a:xfrm>
                <a:off x="350" y="1071"/>
                <a:ext cx="258" cy="1"/>
              </a:xfrm>
              <a:prstGeom prst="rect">
                <a:avLst/>
              </a:prstGeom>
              <a:solidFill>
                <a:srgbClr val="86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820"/>
              <p:cNvSpPr>
                <a:spLocks noChangeArrowheads="1"/>
              </p:cNvSpPr>
              <p:nvPr/>
            </p:nvSpPr>
            <p:spPr bwMode="auto">
              <a:xfrm>
                <a:off x="350" y="1072"/>
                <a:ext cx="258" cy="1"/>
              </a:xfrm>
              <a:prstGeom prst="rect">
                <a:avLst/>
              </a:prstGeom>
              <a:solidFill>
                <a:srgbClr val="86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821"/>
              <p:cNvSpPr>
                <a:spLocks noChangeArrowheads="1"/>
              </p:cNvSpPr>
              <p:nvPr/>
            </p:nvSpPr>
            <p:spPr bwMode="auto">
              <a:xfrm>
                <a:off x="350" y="1073"/>
                <a:ext cx="258" cy="1"/>
              </a:xfrm>
              <a:prstGeom prst="rect">
                <a:avLst/>
              </a:prstGeom>
              <a:solidFill>
                <a:srgbClr val="8B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22"/>
              <p:cNvSpPr>
                <a:spLocks noChangeArrowheads="1"/>
              </p:cNvSpPr>
              <p:nvPr/>
            </p:nvSpPr>
            <p:spPr bwMode="auto">
              <a:xfrm>
                <a:off x="350" y="1074"/>
                <a:ext cx="258" cy="1"/>
              </a:xfrm>
              <a:prstGeom prst="rect">
                <a:avLst/>
              </a:prstGeom>
              <a:solidFill>
                <a:srgbClr val="8D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823"/>
              <p:cNvSpPr>
                <a:spLocks noChangeArrowheads="1"/>
              </p:cNvSpPr>
              <p:nvPr/>
            </p:nvSpPr>
            <p:spPr bwMode="auto">
              <a:xfrm>
                <a:off x="350" y="1075"/>
                <a:ext cx="258" cy="2"/>
              </a:xfrm>
              <a:prstGeom prst="rect">
                <a:avLst/>
              </a:prstGeom>
              <a:solidFill>
                <a:srgbClr val="8F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24"/>
              <p:cNvSpPr>
                <a:spLocks noChangeArrowheads="1"/>
              </p:cNvSpPr>
              <p:nvPr/>
            </p:nvSpPr>
            <p:spPr bwMode="auto">
              <a:xfrm>
                <a:off x="350" y="1077"/>
                <a:ext cx="258" cy="1"/>
              </a:xfrm>
              <a:prstGeom prst="rect">
                <a:avLst/>
              </a:prstGeom>
              <a:solidFill>
                <a:srgbClr val="904C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25"/>
              <p:cNvSpPr>
                <a:spLocks noChangeArrowheads="1"/>
              </p:cNvSpPr>
              <p:nvPr/>
            </p:nvSpPr>
            <p:spPr bwMode="auto">
              <a:xfrm>
                <a:off x="350" y="1078"/>
                <a:ext cx="258" cy="1"/>
              </a:xfrm>
              <a:prstGeom prst="rect">
                <a:avLst/>
              </a:prstGeom>
              <a:solidFill>
                <a:srgbClr val="91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26"/>
              <p:cNvSpPr>
                <a:spLocks noChangeArrowheads="1"/>
              </p:cNvSpPr>
              <p:nvPr/>
            </p:nvSpPr>
            <p:spPr bwMode="auto">
              <a:xfrm>
                <a:off x="350" y="1079"/>
                <a:ext cx="258" cy="1"/>
              </a:xfrm>
              <a:prstGeom prst="rect">
                <a:avLst/>
              </a:prstGeom>
              <a:solidFill>
                <a:srgbClr val="93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27"/>
              <p:cNvSpPr>
                <a:spLocks noChangeArrowheads="1"/>
              </p:cNvSpPr>
              <p:nvPr/>
            </p:nvSpPr>
            <p:spPr bwMode="auto">
              <a:xfrm>
                <a:off x="350" y="1080"/>
                <a:ext cx="258" cy="1"/>
              </a:xfrm>
              <a:prstGeom prst="rect">
                <a:avLst/>
              </a:prstGeom>
              <a:solidFill>
                <a:srgbClr val="96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28"/>
              <p:cNvSpPr>
                <a:spLocks noChangeArrowheads="1"/>
              </p:cNvSpPr>
              <p:nvPr/>
            </p:nvSpPr>
            <p:spPr bwMode="auto">
              <a:xfrm>
                <a:off x="350" y="1081"/>
                <a:ext cx="258" cy="1"/>
              </a:xfrm>
              <a:prstGeom prst="rect">
                <a:avLst/>
              </a:prstGeom>
              <a:solidFill>
                <a:srgbClr val="96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829"/>
              <p:cNvSpPr>
                <a:spLocks noChangeArrowheads="1"/>
              </p:cNvSpPr>
              <p:nvPr/>
            </p:nvSpPr>
            <p:spPr bwMode="auto">
              <a:xfrm>
                <a:off x="350" y="1082"/>
                <a:ext cx="258" cy="2"/>
              </a:xfrm>
              <a:prstGeom prst="rect">
                <a:avLst/>
              </a:prstGeom>
              <a:solidFill>
                <a:srgbClr val="9B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830"/>
              <p:cNvSpPr>
                <a:spLocks noChangeArrowheads="1"/>
              </p:cNvSpPr>
              <p:nvPr/>
            </p:nvSpPr>
            <p:spPr bwMode="auto">
              <a:xfrm>
                <a:off x="350" y="1084"/>
                <a:ext cx="258" cy="1"/>
              </a:xfrm>
              <a:prstGeom prst="rect">
                <a:avLst/>
              </a:prstGeom>
              <a:solidFill>
                <a:srgbClr val="9D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831"/>
              <p:cNvSpPr>
                <a:spLocks noChangeArrowheads="1"/>
              </p:cNvSpPr>
              <p:nvPr/>
            </p:nvSpPr>
            <p:spPr bwMode="auto">
              <a:xfrm>
                <a:off x="350" y="1085"/>
                <a:ext cx="258" cy="1"/>
              </a:xfrm>
              <a:prstGeom prst="rect">
                <a:avLst/>
              </a:prstGeom>
              <a:solidFill>
                <a:srgbClr val="9D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832"/>
              <p:cNvSpPr>
                <a:spLocks noChangeArrowheads="1"/>
              </p:cNvSpPr>
              <p:nvPr/>
            </p:nvSpPr>
            <p:spPr bwMode="auto">
              <a:xfrm>
                <a:off x="350" y="1086"/>
                <a:ext cx="258" cy="1"/>
              </a:xfrm>
              <a:prstGeom prst="rect">
                <a:avLst/>
              </a:prstGeom>
              <a:solidFill>
                <a:srgbClr val="A0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833"/>
              <p:cNvSpPr>
                <a:spLocks noChangeArrowheads="1"/>
              </p:cNvSpPr>
              <p:nvPr/>
            </p:nvSpPr>
            <p:spPr bwMode="auto">
              <a:xfrm>
                <a:off x="350" y="1087"/>
                <a:ext cx="258" cy="1"/>
              </a:xfrm>
              <a:prstGeom prst="rect">
                <a:avLst/>
              </a:prstGeom>
              <a:solidFill>
                <a:srgbClr val="A2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834"/>
              <p:cNvSpPr>
                <a:spLocks noChangeArrowheads="1"/>
              </p:cNvSpPr>
              <p:nvPr/>
            </p:nvSpPr>
            <p:spPr bwMode="auto">
              <a:xfrm>
                <a:off x="350" y="1088"/>
                <a:ext cx="258" cy="1"/>
              </a:xfrm>
              <a:prstGeom prst="rect">
                <a:avLst/>
              </a:prstGeom>
              <a:solidFill>
                <a:srgbClr val="A2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835"/>
              <p:cNvSpPr>
                <a:spLocks noChangeArrowheads="1"/>
              </p:cNvSpPr>
              <p:nvPr/>
            </p:nvSpPr>
            <p:spPr bwMode="auto">
              <a:xfrm>
                <a:off x="350" y="1089"/>
                <a:ext cx="258" cy="2"/>
              </a:xfrm>
              <a:prstGeom prst="rect">
                <a:avLst/>
              </a:prstGeom>
              <a:solidFill>
                <a:srgbClr val="A4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836"/>
              <p:cNvSpPr>
                <a:spLocks noChangeArrowheads="1"/>
              </p:cNvSpPr>
              <p:nvPr/>
            </p:nvSpPr>
            <p:spPr bwMode="auto">
              <a:xfrm>
                <a:off x="350" y="1091"/>
                <a:ext cx="258" cy="1"/>
              </a:xfrm>
              <a:prstGeom prst="rect">
                <a:avLst/>
              </a:prstGeom>
              <a:solidFill>
                <a:srgbClr val="A6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837"/>
              <p:cNvSpPr>
                <a:spLocks noChangeArrowheads="1"/>
              </p:cNvSpPr>
              <p:nvPr/>
            </p:nvSpPr>
            <p:spPr bwMode="auto">
              <a:xfrm>
                <a:off x="350" y="1092"/>
                <a:ext cx="258" cy="1"/>
              </a:xfrm>
              <a:prstGeom prst="rect">
                <a:avLst/>
              </a:prstGeom>
              <a:solidFill>
                <a:srgbClr val="AB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838"/>
              <p:cNvSpPr>
                <a:spLocks noChangeArrowheads="1"/>
              </p:cNvSpPr>
              <p:nvPr/>
            </p:nvSpPr>
            <p:spPr bwMode="auto">
              <a:xfrm>
                <a:off x="350" y="1093"/>
                <a:ext cx="258" cy="1"/>
              </a:xfrm>
              <a:prstGeom prst="rect">
                <a:avLst/>
              </a:prstGeom>
              <a:solidFill>
                <a:srgbClr val="AB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839"/>
              <p:cNvSpPr>
                <a:spLocks noChangeArrowheads="1"/>
              </p:cNvSpPr>
              <p:nvPr/>
            </p:nvSpPr>
            <p:spPr bwMode="auto">
              <a:xfrm>
                <a:off x="350" y="1094"/>
                <a:ext cx="258" cy="1"/>
              </a:xfrm>
              <a:prstGeom prst="rect">
                <a:avLst/>
              </a:prstGeom>
              <a:solidFill>
                <a:srgbClr val="AD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840"/>
              <p:cNvSpPr>
                <a:spLocks noChangeArrowheads="1"/>
              </p:cNvSpPr>
              <p:nvPr/>
            </p:nvSpPr>
            <p:spPr bwMode="auto">
              <a:xfrm>
                <a:off x="350" y="1095"/>
                <a:ext cx="258" cy="1"/>
              </a:xfrm>
              <a:prstGeom prst="rect">
                <a:avLst/>
              </a:prstGeom>
              <a:solidFill>
                <a:srgbClr val="AF44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841"/>
              <p:cNvSpPr>
                <a:spLocks noChangeArrowheads="1"/>
              </p:cNvSpPr>
              <p:nvPr/>
            </p:nvSpPr>
            <p:spPr bwMode="auto">
              <a:xfrm>
                <a:off x="350" y="1096"/>
                <a:ext cx="258" cy="2"/>
              </a:xfrm>
              <a:prstGeom prst="rect">
                <a:avLst/>
              </a:prstGeom>
              <a:solidFill>
                <a:srgbClr val="AF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842"/>
              <p:cNvSpPr>
                <a:spLocks noChangeArrowheads="1"/>
              </p:cNvSpPr>
              <p:nvPr/>
            </p:nvSpPr>
            <p:spPr bwMode="auto">
              <a:xfrm>
                <a:off x="350" y="1098"/>
                <a:ext cx="258" cy="1"/>
              </a:xfrm>
              <a:prstGeom prst="rect">
                <a:avLst/>
              </a:prstGeom>
              <a:solidFill>
                <a:srgbClr val="B1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843"/>
              <p:cNvSpPr>
                <a:spLocks noChangeArrowheads="1"/>
              </p:cNvSpPr>
              <p:nvPr/>
            </p:nvSpPr>
            <p:spPr bwMode="auto">
              <a:xfrm>
                <a:off x="350" y="1099"/>
                <a:ext cx="258" cy="1"/>
              </a:xfrm>
              <a:prstGeom prst="rect">
                <a:avLst/>
              </a:prstGeom>
              <a:solidFill>
                <a:srgbClr val="B3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844"/>
              <p:cNvSpPr>
                <a:spLocks noChangeArrowheads="1"/>
              </p:cNvSpPr>
              <p:nvPr/>
            </p:nvSpPr>
            <p:spPr bwMode="auto">
              <a:xfrm>
                <a:off x="350" y="1100"/>
                <a:ext cx="258" cy="1"/>
              </a:xfrm>
              <a:prstGeom prst="rect">
                <a:avLst/>
              </a:prstGeom>
              <a:solidFill>
                <a:srgbClr val="B5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845"/>
              <p:cNvSpPr>
                <a:spLocks noChangeArrowheads="1"/>
              </p:cNvSpPr>
              <p:nvPr/>
            </p:nvSpPr>
            <p:spPr bwMode="auto">
              <a:xfrm>
                <a:off x="350" y="1101"/>
                <a:ext cx="258" cy="1"/>
              </a:xfrm>
              <a:prstGeom prst="rect">
                <a:avLst/>
              </a:prstGeom>
              <a:solidFill>
                <a:srgbClr val="B7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846"/>
              <p:cNvSpPr>
                <a:spLocks noChangeArrowheads="1"/>
              </p:cNvSpPr>
              <p:nvPr/>
            </p:nvSpPr>
            <p:spPr bwMode="auto">
              <a:xfrm>
                <a:off x="350" y="1102"/>
                <a:ext cx="258" cy="1"/>
              </a:xfrm>
              <a:prstGeom prst="rect">
                <a:avLst/>
              </a:prstGeom>
              <a:solidFill>
                <a:srgbClr val="B7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847"/>
              <p:cNvSpPr>
                <a:spLocks noChangeArrowheads="1"/>
              </p:cNvSpPr>
              <p:nvPr/>
            </p:nvSpPr>
            <p:spPr bwMode="auto">
              <a:xfrm>
                <a:off x="350" y="1103"/>
                <a:ext cx="258" cy="2"/>
              </a:xfrm>
              <a:prstGeom prst="rect">
                <a:avLst/>
              </a:prstGeom>
              <a:solidFill>
                <a:srgbClr val="B9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848"/>
              <p:cNvSpPr>
                <a:spLocks noChangeArrowheads="1"/>
              </p:cNvSpPr>
              <p:nvPr/>
            </p:nvSpPr>
            <p:spPr bwMode="auto">
              <a:xfrm>
                <a:off x="350" y="1105"/>
                <a:ext cx="258" cy="1"/>
              </a:xfrm>
              <a:prstGeom prst="rect">
                <a:avLst/>
              </a:prstGeom>
              <a:solidFill>
                <a:srgbClr val="BB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849"/>
              <p:cNvSpPr>
                <a:spLocks noChangeArrowheads="1"/>
              </p:cNvSpPr>
              <p:nvPr/>
            </p:nvSpPr>
            <p:spPr bwMode="auto">
              <a:xfrm>
                <a:off x="350" y="1106"/>
                <a:ext cx="258" cy="1"/>
              </a:xfrm>
              <a:prstGeom prst="rect">
                <a:avLst/>
              </a:prstGeom>
              <a:solidFill>
                <a:srgbClr val="BB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850"/>
              <p:cNvSpPr>
                <a:spLocks noChangeArrowheads="1"/>
              </p:cNvSpPr>
              <p:nvPr/>
            </p:nvSpPr>
            <p:spPr bwMode="auto">
              <a:xfrm>
                <a:off x="350" y="1107"/>
                <a:ext cx="258" cy="1"/>
              </a:xfrm>
              <a:prstGeom prst="rect">
                <a:avLst/>
              </a:prstGeom>
              <a:solidFill>
                <a:srgbClr val="BF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851"/>
              <p:cNvSpPr>
                <a:spLocks noChangeArrowheads="1"/>
              </p:cNvSpPr>
              <p:nvPr/>
            </p:nvSpPr>
            <p:spPr bwMode="auto">
              <a:xfrm>
                <a:off x="350" y="1108"/>
                <a:ext cx="258" cy="1"/>
              </a:xfrm>
              <a:prstGeom prst="rect">
                <a:avLst/>
              </a:prstGeom>
              <a:solidFill>
                <a:srgbClr val="BF4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852"/>
              <p:cNvSpPr>
                <a:spLocks noChangeArrowheads="1"/>
              </p:cNvSpPr>
              <p:nvPr/>
            </p:nvSpPr>
            <p:spPr bwMode="auto">
              <a:xfrm>
                <a:off x="350" y="1109"/>
                <a:ext cx="258" cy="1"/>
              </a:xfrm>
              <a:prstGeom prst="rect">
                <a:avLst/>
              </a:prstGeom>
              <a:solidFill>
                <a:srgbClr val="C24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853"/>
              <p:cNvSpPr>
                <a:spLocks noChangeArrowheads="1"/>
              </p:cNvSpPr>
              <p:nvPr/>
            </p:nvSpPr>
            <p:spPr bwMode="auto">
              <a:xfrm>
                <a:off x="350" y="1110"/>
                <a:ext cx="258" cy="2"/>
              </a:xfrm>
              <a:prstGeom prst="rect">
                <a:avLst/>
              </a:prstGeom>
              <a:solidFill>
                <a:srgbClr val="C44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854"/>
              <p:cNvSpPr>
                <a:spLocks noChangeArrowheads="1"/>
              </p:cNvSpPr>
              <p:nvPr/>
            </p:nvSpPr>
            <p:spPr bwMode="auto">
              <a:xfrm>
                <a:off x="350" y="1112"/>
                <a:ext cx="258" cy="1"/>
              </a:xfrm>
              <a:prstGeom prst="rect">
                <a:avLst/>
              </a:prstGeom>
              <a:solidFill>
                <a:srgbClr val="C43F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855"/>
              <p:cNvSpPr>
                <a:spLocks noChangeArrowheads="1"/>
              </p:cNvSpPr>
              <p:nvPr/>
            </p:nvSpPr>
            <p:spPr bwMode="auto">
              <a:xfrm>
                <a:off x="350" y="1113"/>
                <a:ext cx="258" cy="1"/>
              </a:xfrm>
              <a:prstGeom prst="rect">
                <a:avLst/>
              </a:prstGeom>
              <a:solidFill>
                <a:srgbClr val="C740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856"/>
              <p:cNvSpPr>
                <a:spLocks noChangeArrowheads="1"/>
              </p:cNvSpPr>
              <p:nvPr/>
            </p:nvSpPr>
            <p:spPr bwMode="auto">
              <a:xfrm>
                <a:off x="350" y="1114"/>
                <a:ext cx="258" cy="1"/>
              </a:xfrm>
              <a:prstGeom prst="rect">
                <a:avLst/>
              </a:prstGeom>
              <a:solidFill>
                <a:srgbClr val="C74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857"/>
              <p:cNvSpPr>
                <a:spLocks noChangeArrowheads="1"/>
              </p:cNvSpPr>
              <p:nvPr/>
            </p:nvSpPr>
            <p:spPr bwMode="auto">
              <a:xfrm>
                <a:off x="350" y="1115"/>
                <a:ext cx="258" cy="1"/>
              </a:xfrm>
              <a:prstGeom prst="rect">
                <a:avLst/>
              </a:prstGeom>
              <a:solidFill>
                <a:srgbClr val="C93E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858"/>
              <p:cNvSpPr>
                <a:spLocks noChangeArrowheads="1"/>
              </p:cNvSpPr>
              <p:nvPr/>
            </p:nvSpPr>
            <p:spPr bwMode="auto">
              <a:xfrm>
                <a:off x="350" y="1116"/>
                <a:ext cx="258" cy="1"/>
              </a:xfrm>
              <a:prstGeom prst="rect">
                <a:avLst/>
              </a:prstGeom>
              <a:solidFill>
                <a:srgbClr val="CC3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859"/>
              <p:cNvSpPr>
                <a:spLocks noChangeArrowheads="1"/>
              </p:cNvSpPr>
              <p:nvPr/>
            </p:nvSpPr>
            <p:spPr bwMode="auto">
              <a:xfrm>
                <a:off x="350" y="1117"/>
                <a:ext cx="258" cy="2"/>
              </a:xfrm>
              <a:prstGeom prst="rect">
                <a:avLst/>
              </a:prstGeom>
              <a:solidFill>
                <a:srgbClr val="CC3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860"/>
              <p:cNvSpPr>
                <a:spLocks noChangeArrowheads="1"/>
              </p:cNvSpPr>
              <p:nvPr/>
            </p:nvSpPr>
            <p:spPr bwMode="auto">
              <a:xfrm>
                <a:off x="350" y="1119"/>
                <a:ext cx="258" cy="1"/>
              </a:xfrm>
              <a:prstGeom prst="rect">
                <a:avLst/>
              </a:prstGeom>
              <a:solidFill>
                <a:srgbClr val="CF3E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861"/>
              <p:cNvSpPr>
                <a:spLocks noChangeArrowheads="1"/>
              </p:cNvSpPr>
              <p:nvPr/>
            </p:nvSpPr>
            <p:spPr bwMode="auto">
              <a:xfrm>
                <a:off x="350" y="1120"/>
                <a:ext cx="258" cy="1"/>
              </a:xfrm>
              <a:prstGeom prst="rect">
                <a:avLst/>
              </a:prstGeom>
              <a:solidFill>
                <a:srgbClr val="CF3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862"/>
              <p:cNvSpPr>
                <a:spLocks noChangeArrowheads="1"/>
              </p:cNvSpPr>
              <p:nvPr/>
            </p:nvSpPr>
            <p:spPr bwMode="auto">
              <a:xfrm>
                <a:off x="350" y="1121"/>
                <a:ext cx="258" cy="1"/>
              </a:xfrm>
              <a:prstGeom prst="rect">
                <a:avLst/>
              </a:prstGeom>
              <a:solidFill>
                <a:srgbClr val="D1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863"/>
              <p:cNvSpPr>
                <a:spLocks noChangeArrowheads="1"/>
              </p:cNvSpPr>
              <p:nvPr/>
            </p:nvSpPr>
            <p:spPr bwMode="auto">
              <a:xfrm>
                <a:off x="350" y="1122"/>
                <a:ext cx="258" cy="1"/>
              </a:xfrm>
              <a:prstGeom prst="rect">
                <a:avLst/>
              </a:prstGeom>
              <a:solidFill>
                <a:srgbClr val="D13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864"/>
              <p:cNvSpPr>
                <a:spLocks noChangeArrowheads="1"/>
              </p:cNvSpPr>
              <p:nvPr/>
            </p:nvSpPr>
            <p:spPr bwMode="auto">
              <a:xfrm>
                <a:off x="350" y="1123"/>
                <a:ext cx="258" cy="1"/>
              </a:xfrm>
              <a:prstGeom prst="rect">
                <a:avLst/>
              </a:prstGeom>
              <a:solidFill>
                <a:srgbClr val="D4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65"/>
              <p:cNvSpPr>
                <a:spLocks noChangeArrowheads="1"/>
              </p:cNvSpPr>
              <p:nvPr/>
            </p:nvSpPr>
            <p:spPr bwMode="auto">
              <a:xfrm>
                <a:off x="350" y="1124"/>
                <a:ext cx="258" cy="2"/>
              </a:xfrm>
              <a:prstGeom prst="rect">
                <a:avLst/>
              </a:prstGeom>
              <a:solidFill>
                <a:srgbClr val="D63C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866"/>
              <p:cNvSpPr>
                <a:spLocks noChangeArrowheads="1"/>
              </p:cNvSpPr>
              <p:nvPr/>
            </p:nvSpPr>
            <p:spPr bwMode="auto">
              <a:xfrm>
                <a:off x="350" y="1126"/>
                <a:ext cx="258" cy="1"/>
              </a:xfrm>
              <a:prstGeom prst="rect">
                <a:avLst/>
              </a:prstGeom>
              <a:solidFill>
                <a:srgbClr val="D63C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867"/>
              <p:cNvSpPr>
                <a:spLocks noChangeArrowheads="1"/>
              </p:cNvSpPr>
              <p:nvPr/>
            </p:nvSpPr>
            <p:spPr bwMode="auto">
              <a:xfrm>
                <a:off x="350" y="1127"/>
                <a:ext cx="258" cy="1"/>
              </a:xfrm>
              <a:prstGeom prst="rect">
                <a:avLst/>
              </a:prstGeom>
              <a:solidFill>
                <a:srgbClr val="D93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868"/>
              <p:cNvSpPr>
                <a:spLocks noChangeArrowheads="1"/>
              </p:cNvSpPr>
              <p:nvPr/>
            </p:nvSpPr>
            <p:spPr bwMode="auto">
              <a:xfrm>
                <a:off x="350" y="1128"/>
                <a:ext cx="258" cy="1"/>
              </a:xfrm>
              <a:prstGeom prst="rect">
                <a:avLst/>
              </a:prstGeom>
              <a:solidFill>
                <a:srgbClr val="D93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869"/>
              <p:cNvSpPr>
                <a:spLocks noChangeArrowheads="1"/>
              </p:cNvSpPr>
              <p:nvPr/>
            </p:nvSpPr>
            <p:spPr bwMode="auto">
              <a:xfrm>
                <a:off x="350" y="1129"/>
                <a:ext cx="258" cy="1"/>
              </a:xfrm>
              <a:prstGeom prst="rect">
                <a:avLst/>
              </a:prstGeom>
              <a:solidFill>
                <a:srgbClr val="DB3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870"/>
              <p:cNvSpPr>
                <a:spLocks noChangeArrowheads="1"/>
              </p:cNvSpPr>
              <p:nvPr/>
            </p:nvSpPr>
            <p:spPr bwMode="auto">
              <a:xfrm>
                <a:off x="350" y="1130"/>
                <a:ext cx="258" cy="1"/>
              </a:xfrm>
              <a:prstGeom prst="rect">
                <a:avLst/>
              </a:prstGeom>
              <a:solidFill>
                <a:srgbClr val="DB3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71"/>
              <p:cNvSpPr>
                <a:spLocks noChangeArrowheads="1"/>
              </p:cNvSpPr>
              <p:nvPr/>
            </p:nvSpPr>
            <p:spPr bwMode="auto">
              <a:xfrm>
                <a:off x="350" y="1131"/>
                <a:ext cx="258" cy="1"/>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872"/>
              <p:cNvSpPr>
                <a:spLocks noChangeArrowheads="1"/>
              </p:cNvSpPr>
              <p:nvPr/>
            </p:nvSpPr>
            <p:spPr bwMode="auto">
              <a:xfrm>
                <a:off x="350" y="1132"/>
                <a:ext cx="258" cy="2"/>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73"/>
              <p:cNvSpPr>
                <a:spLocks noChangeArrowheads="1"/>
              </p:cNvSpPr>
              <p:nvPr/>
            </p:nvSpPr>
            <p:spPr bwMode="auto">
              <a:xfrm>
                <a:off x="350" y="1134"/>
                <a:ext cx="258" cy="1"/>
              </a:xfrm>
              <a:prstGeom prst="rect">
                <a:avLst/>
              </a:prstGeom>
              <a:solidFill>
                <a:srgbClr val="E03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74"/>
              <p:cNvSpPr>
                <a:spLocks noChangeArrowheads="1"/>
              </p:cNvSpPr>
              <p:nvPr/>
            </p:nvSpPr>
            <p:spPr bwMode="auto">
              <a:xfrm>
                <a:off x="350" y="1135"/>
                <a:ext cx="258" cy="1"/>
              </a:xfrm>
              <a:prstGeom prst="rect">
                <a:avLst/>
              </a:prstGeom>
              <a:solidFill>
                <a:srgbClr val="E03A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75"/>
              <p:cNvSpPr>
                <a:spLocks noChangeArrowheads="1"/>
              </p:cNvSpPr>
              <p:nvPr/>
            </p:nvSpPr>
            <p:spPr bwMode="auto">
              <a:xfrm>
                <a:off x="350" y="1136"/>
                <a:ext cx="258" cy="1"/>
              </a:xfrm>
              <a:prstGeom prst="rect">
                <a:avLst/>
              </a:prstGeom>
              <a:solidFill>
                <a:srgbClr val="E33B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876"/>
              <p:cNvSpPr>
                <a:spLocks noChangeArrowheads="1"/>
              </p:cNvSpPr>
              <p:nvPr/>
            </p:nvSpPr>
            <p:spPr bwMode="auto">
              <a:xfrm>
                <a:off x="350" y="1137"/>
                <a:ext cx="258" cy="1"/>
              </a:xfrm>
              <a:prstGeom prst="rect">
                <a:avLst/>
              </a:prstGeom>
              <a:solidFill>
                <a:srgbClr val="E33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77"/>
              <p:cNvSpPr>
                <a:spLocks noChangeArrowheads="1"/>
              </p:cNvSpPr>
              <p:nvPr/>
            </p:nvSpPr>
            <p:spPr bwMode="auto">
              <a:xfrm>
                <a:off x="350" y="1138"/>
                <a:ext cx="258" cy="1"/>
              </a:xfrm>
              <a:prstGeom prst="rect">
                <a:avLst/>
              </a:prstGeom>
              <a:solidFill>
                <a:srgbClr val="E63C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878"/>
              <p:cNvSpPr>
                <a:spLocks noChangeArrowheads="1"/>
              </p:cNvSpPr>
              <p:nvPr/>
            </p:nvSpPr>
            <p:spPr bwMode="auto">
              <a:xfrm>
                <a:off x="350" y="1139"/>
                <a:ext cx="258" cy="2"/>
              </a:xfrm>
              <a:prstGeom prst="rect">
                <a:avLst/>
              </a:prstGeom>
              <a:solidFill>
                <a:srgbClr val="E63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879"/>
              <p:cNvSpPr>
                <a:spLocks noChangeArrowheads="1"/>
              </p:cNvSpPr>
              <p:nvPr/>
            </p:nvSpPr>
            <p:spPr bwMode="auto">
              <a:xfrm>
                <a:off x="350" y="1141"/>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80"/>
              <p:cNvSpPr>
                <a:spLocks noChangeArrowheads="1"/>
              </p:cNvSpPr>
              <p:nvPr/>
            </p:nvSpPr>
            <p:spPr bwMode="auto">
              <a:xfrm>
                <a:off x="350" y="1142"/>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81"/>
              <p:cNvSpPr>
                <a:spLocks noChangeArrowheads="1"/>
              </p:cNvSpPr>
              <p:nvPr/>
            </p:nvSpPr>
            <p:spPr bwMode="auto">
              <a:xfrm>
                <a:off x="350" y="1143"/>
                <a:ext cx="258" cy="1"/>
              </a:xfrm>
              <a:prstGeom prst="rect">
                <a:avLst/>
              </a:prstGeom>
              <a:solidFill>
                <a:srgbClr val="E83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82"/>
              <p:cNvSpPr>
                <a:spLocks noChangeArrowheads="1"/>
              </p:cNvSpPr>
              <p:nvPr/>
            </p:nvSpPr>
            <p:spPr bwMode="auto">
              <a:xfrm>
                <a:off x="350" y="1144"/>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83"/>
              <p:cNvSpPr>
                <a:spLocks noChangeArrowheads="1"/>
              </p:cNvSpPr>
              <p:nvPr/>
            </p:nvSpPr>
            <p:spPr bwMode="auto">
              <a:xfrm>
                <a:off x="350" y="1145"/>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84"/>
              <p:cNvSpPr>
                <a:spLocks noChangeArrowheads="1"/>
              </p:cNvSpPr>
              <p:nvPr/>
            </p:nvSpPr>
            <p:spPr bwMode="auto">
              <a:xfrm>
                <a:off x="350" y="1146"/>
                <a:ext cx="258" cy="2"/>
              </a:xfrm>
              <a:prstGeom prst="rect">
                <a:avLst/>
              </a:prstGeom>
              <a:solidFill>
                <a:srgbClr val="ED3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85"/>
              <p:cNvSpPr>
                <a:spLocks noChangeArrowheads="1"/>
              </p:cNvSpPr>
              <p:nvPr/>
            </p:nvSpPr>
            <p:spPr bwMode="auto">
              <a:xfrm>
                <a:off x="350" y="1148"/>
                <a:ext cx="258" cy="1"/>
              </a:xfrm>
              <a:prstGeom prst="rect">
                <a:avLst/>
              </a:prstGeom>
              <a:solidFill>
                <a:srgbClr val="ED3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86"/>
              <p:cNvSpPr>
                <a:spLocks noChangeArrowheads="1"/>
              </p:cNvSpPr>
              <p:nvPr/>
            </p:nvSpPr>
            <p:spPr bwMode="auto">
              <a:xfrm>
                <a:off x="350" y="1149"/>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87"/>
              <p:cNvSpPr>
                <a:spLocks noChangeArrowheads="1"/>
              </p:cNvSpPr>
              <p:nvPr/>
            </p:nvSpPr>
            <p:spPr bwMode="auto">
              <a:xfrm>
                <a:off x="350" y="1150"/>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88"/>
              <p:cNvSpPr>
                <a:spLocks noChangeArrowheads="1"/>
              </p:cNvSpPr>
              <p:nvPr/>
            </p:nvSpPr>
            <p:spPr bwMode="auto">
              <a:xfrm>
                <a:off x="350" y="1151"/>
                <a:ext cx="258" cy="1"/>
              </a:xfrm>
              <a:prstGeom prst="rect">
                <a:avLst/>
              </a:prstGeom>
              <a:solidFill>
                <a:srgbClr val="F03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889"/>
              <p:cNvSpPr>
                <a:spLocks noChangeArrowheads="1"/>
              </p:cNvSpPr>
              <p:nvPr/>
            </p:nvSpPr>
            <p:spPr bwMode="auto">
              <a:xfrm>
                <a:off x="350" y="1152"/>
                <a:ext cx="258" cy="1"/>
              </a:xfrm>
              <a:prstGeom prst="rect">
                <a:avLst/>
              </a:prstGeom>
              <a:solidFill>
                <a:srgbClr val="F23A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90"/>
              <p:cNvSpPr>
                <a:spLocks noChangeArrowheads="1"/>
              </p:cNvSpPr>
              <p:nvPr/>
            </p:nvSpPr>
            <p:spPr bwMode="auto">
              <a:xfrm>
                <a:off x="350" y="1153"/>
                <a:ext cx="258" cy="2"/>
              </a:xfrm>
              <a:prstGeom prst="rect">
                <a:avLst/>
              </a:prstGeom>
              <a:solidFill>
                <a:srgbClr val="F23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891"/>
              <p:cNvSpPr>
                <a:spLocks noChangeArrowheads="1"/>
              </p:cNvSpPr>
              <p:nvPr/>
            </p:nvSpPr>
            <p:spPr bwMode="auto">
              <a:xfrm>
                <a:off x="350" y="1155"/>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892"/>
              <p:cNvSpPr>
                <a:spLocks noChangeArrowheads="1"/>
              </p:cNvSpPr>
              <p:nvPr/>
            </p:nvSpPr>
            <p:spPr bwMode="auto">
              <a:xfrm>
                <a:off x="350" y="1156"/>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893"/>
              <p:cNvSpPr>
                <a:spLocks noChangeArrowheads="1"/>
              </p:cNvSpPr>
              <p:nvPr/>
            </p:nvSpPr>
            <p:spPr bwMode="auto">
              <a:xfrm>
                <a:off x="350" y="1157"/>
                <a:ext cx="258" cy="1"/>
              </a:xfrm>
              <a:prstGeom prst="rect">
                <a:avLst/>
              </a:prstGeom>
              <a:solidFill>
                <a:srgbClr val="F53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894"/>
              <p:cNvSpPr>
                <a:spLocks noChangeArrowheads="1"/>
              </p:cNvSpPr>
              <p:nvPr/>
            </p:nvSpPr>
            <p:spPr bwMode="auto">
              <a:xfrm>
                <a:off x="350" y="1158"/>
                <a:ext cx="258" cy="1"/>
              </a:xfrm>
              <a:prstGeom prst="rect">
                <a:avLst/>
              </a:prstGeom>
              <a:solidFill>
                <a:srgbClr val="F73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895"/>
              <p:cNvSpPr>
                <a:spLocks noChangeArrowheads="1"/>
              </p:cNvSpPr>
              <p:nvPr/>
            </p:nvSpPr>
            <p:spPr bwMode="auto">
              <a:xfrm>
                <a:off x="350" y="1159"/>
                <a:ext cx="258" cy="1"/>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896"/>
              <p:cNvSpPr>
                <a:spLocks noChangeArrowheads="1"/>
              </p:cNvSpPr>
              <p:nvPr/>
            </p:nvSpPr>
            <p:spPr bwMode="auto">
              <a:xfrm>
                <a:off x="350" y="1160"/>
                <a:ext cx="258" cy="2"/>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897"/>
              <p:cNvSpPr>
                <a:spLocks noChangeArrowheads="1"/>
              </p:cNvSpPr>
              <p:nvPr/>
            </p:nvSpPr>
            <p:spPr bwMode="auto">
              <a:xfrm>
                <a:off x="350" y="1162"/>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898"/>
              <p:cNvSpPr>
                <a:spLocks noChangeArrowheads="1"/>
              </p:cNvSpPr>
              <p:nvPr/>
            </p:nvSpPr>
            <p:spPr bwMode="auto">
              <a:xfrm>
                <a:off x="350" y="1163"/>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899"/>
              <p:cNvSpPr>
                <a:spLocks noChangeArrowheads="1"/>
              </p:cNvSpPr>
              <p:nvPr/>
            </p:nvSpPr>
            <p:spPr bwMode="auto">
              <a:xfrm>
                <a:off x="350" y="1164"/>
                <a:ext cx="258" cy="1"/>
              </a:xfrm>
              <a:prstGeom prst="rect">
                <a:avLst/>
              </a:prstGeom>
              <a:solidFill>
                <a:srgbClr val="FA3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900"/>
              <p:cNvSpPr>
                <a:spLocks noChangeArrowheads="1"/>
              </p:cNvSpPr>
              <p:nvPr/>
            </p:nvSpPr>
            <p:spPr bwMode="auto">
              <a:xfrm>
                <a:off x="350" y="1165"/>
                <a:ext cx="258" cy="1"/>
              </a:xfrm>
              <a:prstGeom prst="rect">
                <a:avLst/>
              </a:prstGeom>
              <a:solidFill>
                <a:srgbClr val="FC3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901"/>
              <p:cNvSpPr>
                <a:spLocks noChangeArrowheads="1"/>
              </p:cNvSpPr>
              <p:nvPr/>
            </p:nvSpPr>
            <p:spPr bwMode="auto">
              <a:xfrm>
                <a:off x="350" y="1166"/>
                <a:ext cx="258" cy="1"/>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902"/>
              <p:cNvSpPr>
                <a:spLocks noChangeArrowheads="1"/>
              </p:cNvSpPr>
              <p:nvPr/>
            </p:nvSpPr>
            <p:spPr bwMode="auto">
              <a:xfrm>
                <a:off x="350" y="1167"/>
                <a:ext cx="258" cy="2"/>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903"/>
              <p:cNvSpPr>
                <a:spLocks noChangeArrowheads="1"/>
              </p:cNvSpPr>
              <p:nvPr/>
            </p:nvSpPr>
            <p:spPr bwMode="auto">
              <a:xfrm>
                <a:off x="350" y="1169"/>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904"/>
              <p:cNvSpPr>
                <a:spLocks noChangeArrowheads="1"/>
              </p:cNvSpPr>
              <p:nvPr/>
            </p:nvSpPr>
            <p:spPr bwMode="auto">
              <a:xfrm>
                <a:off x="350" y="1170"/>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905"/>
              <p:cNvSpPr>
                <a:spLocks noChangeArrowheads="1"/>
              </p:cNvSpPr>
              <p:nvPr/>
            </p:nvSpPr>
            <p:spPr bwMode="auto">
              <a:xfrm>
                <a:off x="681" y="967"/>
                <a:ext cx="2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entury Gothic" panose="020B0502020202020204" pitchFamily="34" charset="0"/>
                  </a:rPr>
                  <a:t>Low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15" name="Line 906"/>
              <p:cNvSpPr>
                <a:spLocks noChangeShapeType="1"/>
              </p:cNvSpPr>
              <p:nvPr/>
            </p:nvSpPr>
            <p:spPr bwMode="auto">
              <a:xfrm>
                <a:off x="608" y="116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Rectangle 907"/>
              <p:cNvSpPr>
                <a:spLocks noChangeArrowheads="1"/>
              </p:cNvSpPr>
              <p:nvPr/>
            </p:nvSpPr>
            <p:spPr bwMode="auto">
              <a:xfrm>
                <a:off x="350" y="1163"/>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908"/>
              <p:cNvSpPr>
                <a:spLocks noChangeArrowheads="1"/>
              </p:cNvSpPr>
              <p:nvPr/>
            </p:nvSpPr>
            <p:spPr bwMode="auto">
              <a:xfrm>
                <a:off x="350" y="1164"/>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909"/>
              <p:cNvSpPr>
                <a:spLocks noChangeArrowheads="1"/>
              </p:cNvSpPr>
              <p:nvPr/>
            </p:nvSpPr>
            <p:spPr bwMode="auto">
              <a:xfrm>
                <a:off x="350" y="1165"/>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910"/>
              <p:cNvSpPr>
                <a:spLocks noChangeArrowheads="1"/>
              </p:cNvSpPr>
              <p:nvPr/>
            </p:nvSpPr>
            <p:spPr bwMode="auto">
              <a:xfrm>
                <a:off x="350" y="1166"/>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11"/>
              <p:cNvSpPr>
                <a:spLocks noChangeArrowheads="1"/>
              </p:cNvSpPr>
              <p:nvPr/>
            </p:nvSpPr>
            <p:spPr bwMode="auto">
              <a:xfrm>
                <a:off x="350" y="1167"/>
                <a:ext cx="258" cy="2"/>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912"/>
              <p:cNvSpPr>
                <a:spLocks noChangeArrowheads="1"/>
              </p:cNvSpPr>
              <p:nvPr/>
            </p:nvSpPr>
            <p:spPr bwMode="auto">
              <a:xfrm>
                <a:off x="350" y="1169"/>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913"/>
              <p:cNvSpPr>
                <a:spLocks noChangeArrowheads="1"/>
              </p:cNvSpPr>
              <p:nvPr/>
            </p:nvSpPr>
            <p:spPr bwMode="auto">
              <a:xfrm>
                <a:off x="350" y="1170"/>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914"/>
              <p:cNvSpPr>
                <a:spLocks noChangeArrowheads="1"/>
              </p:cNvSpPr>
              <p:nvPr/>
            </p:nvSpPr>
            <p:spPr bwMode="auto">
              <a:xfrm>
                <a:off x="350" y="1171"/>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915"/>
              <p:cNvSpPr>
                <a:spLocks noChangeArrowheads="1"/>
              </p:cNvSpPr>
              <p:nvPr/>
            </p:nvSpPr>
            <p:spPr bwMode="auto">
              <a:xfrm>
                <a:off x="350" y="1172"/>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916"/>
              <p:cNvSpPr>
                <a:spLocks noChangeArrowheads="1"/>
              </p:cNvSpPr>
              <p:nvPr/>
            </p:nvSpPr>
            <p:spPr bwMode="auto">
              <a:xfrm>
                <a:off x="350" y="1173"/>
                <a:ext cx="258" cy="1"/>
              </a:xfrm>
              <a:prstGeom prst="rect">
                <a:avLst/>
              </a:prstGeom>
              <a:solidFill>
                <a:srgbClr val="FF4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917"/>
              <p:cNvSpPr>
                <a:spLocks noChangeArrowheads="1"/>
              </p:cNvSpPr>
              <p:nvPr/>
            </p:nvSpPr>
            <p:spPr bwMode="auto">
              <a:xfrm>
                <a:off x="350" y="1174"/>
                <a:ext cx="258" cy="2"/>
              </a:xfrm>
              <a:prstGeom prst="rect">
                <a:avLst/>
              </a:prstGeom>
              <a:solidFill>
                <a:srgbClr val="FF42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918"/>
              <p:cNvSpPr>
                <a:spLocks noChangeArrowheads="1"/>
              </p:cNvSpPr>
              <p:nvPr/>
            </p:nvSpPr>
            <p:spPr bwMode="auto">
              <a:xfrm>
                <a:off x="350" y="1176"/>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919"/>
              <p:cNvSpPr>
                <a:spLocks noChangeArrowheads="1"/>
              </p:cNvSpPr>
              <p:nvPr/>
            </p:nvSpPr>
            <p:spPr bwMode="auto">
              <a:xfrm>
                <a:off x="350" y="1177"/>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920"/>
              <p:cNvSpPr>
                <a:spLocks noChangeArrowheads="1"/>
              </p:cNvSpPr>
              <p:nvPr/>
            </p:nvSpPr>
            <p:spPr bwMode="auto">
              <a:xfrm>
                <a:off x="350" y="1178"/>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21"/>
              <p:cNvSpPr>
                <a:spLocks noChangeArrowheads="1"/>
              </p:cNvSpPr>
              <p:nvPr/>
            </p:nvSpPr>
            <p:spPr bwMode="auto">
              <a:xfrm>
                <a:off x="350" y="1179"/>
                <a:ext cx="258" cy="1"/>
              </a:xfrm>
              <a:prstGeom prst="rect">
                <a:avLst/>
              </a:prstGeom>
              <a:solidFill>
                <a:srgbClr val="FF42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922"/>
              <p:cNvSpPr>
                <a:spLocks noChangeArrowheads="1"/>
              </p:cNvSpPr>
              <p:nvPr/>
            </p:nvSpPr>
            <p:spPr bwMode="auto">
              <a:xfrm>
                <a:off x="350" y="1180"/>
                <a:ext cx="258" cy="1"/>
              </a:xfrm>
              <a:prstGeom prst="rect">
                <a:avLst/>
              </a:prstGeom>
              <a:solidFill>
                <a:srgbClr val="FF45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923"/>
              <p:cNvSpPr>
                <a:spLocks noChangeArrowheads="1"/>
              </p:cNvSpPr>
              <p:nvPr/>
            </p:nvSpPr>
            <p:spPr bwMode="auto">
              <a:xfrm>
                <a:off x="350" y="1181"/>
                <a:ext cx="258" cy="2"/>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24"/>
              <p:cNvSpPr>
                <a:spLocks noChangeArrowheads="1"/>
              </p:cNvSpPr>
              <p:nvPr/>
            </p:nvSpPr>
            <p:spPr bwMode="auto">
              <a:xfrm>
                <a:off x="350" y="1183"/>
                <a:ext cx="258" cy="1"/>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25"/>
              <p:cNvSpPr>
                <a:spLocks noChangeArrowheads="1"/>
              </p:cNvSpPr>
              <p:nvPr/>
            </p:nvSpPr>
            <p:spPr bwMode="auto">
              <a:xfrm>
                <a:off x="350" y="1184"/>
                <a:ext cx="258" cy="1"/>
              </a:xfrm>
              <a:prstGeom prst="rect">
                <a:avLst/>
              </a:prstGeom>
              <a:solidFill>
                <a:srgbClr val="FF4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926"/>
              <p:cNvSpPr>
                <a:spLocks noChangeArrowheads="1"/>
              </p:cNvSpPr>
              <p:nvPr/>
            </p:nvSpPr>
            <p:spPr bwMode="auto">
              <a:xfrm>
                <a:off x="350" y="1185"/>
                <a:ext cx="258" cy="1"/>
              </a:xfrm>
              <a:prstGeom prst="rect">
                <a:avLst/>
              </a:prstGeom>
              <a:solidFill>
                <a:srgbClr val="FF4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27"/>
              <p:cNvSpPr>
                <a:spLocks noChangeArrowheads="1"/>
              </p:cNvSpPr>
              <p:nvPr/>
            </p:nvSpPr>
            <p:spPr bwMode="auto">
              <a:xfrm>
                <a:off x="350" y="1186"/>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28"/>
              <p:cNvSpPr>
                <a:spLocks noChangeArrowheads="1"/>
              </p:cNvSpPr>
              <p:nvPr/>
            </p:nvSpPr>
            <p:spPr bwMode="auto">
              <a:xfrm>
                <a:off x="350" y="1187"/>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929"/>
              <p:cNvSpPr>
                <a:spLocks noChangeArrowheads="1"/>
              </p:cNvSpPr>
              <p:nvPr/>
            </p:nvSpPr>
            <p:spPr bwMode="auto">
              <a:xfrm>
                <a:off x="350" y="1188"/>
                <a:ext cx="258" cy="2"/>
              </a:xfrm>
              <a:prstGeom prst="rect">
                <a:avLst/>
              </a:prstGeom>
              <a:solidFill>
                <a:srgbClr val="FF47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30"/>
              <p:cNvSpPr>
                <a:spLocks noChangeArrowheads="1"/>
              </p:cNvSpPr>
              <p:nvPr/>
            </p:nvSpPr>
            <p:spPr bwMode="auto">
              <a:xfrm>
                <a:off x="350" y="1190"/>
                <a:ext cx="258" cy="1"/>
              </a:xfrm>
              <a:prstGeom prst="rect">
                <a:avLst/>
              </a:prstGeom>
              <a:solidFill>
                <a:srgbClr val="FF4A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931"/>
              <p:cNvSpPr>
                <a:spLocks noChangeArrowheads="1"/>
              </p:cNvSpPr>
              <p:nvPr/>
            </p:nvSpPr>
            <p:spPr bwMode="auto">
              <a:xfrm>
                <a:off x="350" y="1191"/>
                <a:ext cx="258" cy="1"/>
              </a:xfrm>
              <a:prstGeom prst="rect">
                <a:avLst/>
              </a:prstGeom>
              <a:solidFill>
                <a:srgbClr val="FF4A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932"/>
              <p:cNvSpPr>
                <a:spLocks noChangeArrowheads="1"/>
              </p:cNvSpPr>
              <p:nvPr/>
            </p:nvSpPr>
            <p:spPr bwMode="auto">
              <a:xfrm>
                <a:off x="350" y="1192"/>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933"/>
              <p:cNvSpPr>
                <a:spLocks noChangeArrowheads="1"/>
              </p:cNvSpPr>
              <p:nvPr/>
            </p:nvSpPr>
            <p:spPr bwMode="auto">
              <a:xfrm>
                <a:off x="350" y="1193"/>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934"/>
              <p:cNvSpPr>
                <a:spLocks noChangeArrowheads="1"/>
              </p:cNvSpPr>
              <p:nvPr/>
            </p:nvSpPr>
            <p:spPr bwMode="auto">
              <a:xfrm>
                <a:off x="350" y="1194"/>
                <a:ext cx="258" cy="1"/>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935"/>
              <p:cNvSpPr>
                <a:spLocks noChangeArrowheads="1"/>
              </p:cNvSpPr>
              <p:nvPr/>
            </p:nvSpPr>
            <p:spPr bwMode="auto">
              <a:xfrm>
                <a:off x="350" y="1195"/>
                <a:ext cx="258" cy="2"/>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936"/>
              <p:cNvSpPr>
                <a:spLocks noChangeArrowheads="1"/>
              </p:cNvSpPr>
              <p:nvPr/>
            </p:nvSpPr>
            <p:spPr bwMode="auto">
              <a:xfrm>
                <a:off x="350" y="1197"/>
                <a:ext cx="258" cy="1"/>
              </a:xfrm>
              <a:prstGeom prst="rect">
                <a:avLst/>
              </a:prstGeom>
              <a:solidFill>
                <a:srgbClr val="FF4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937"/>
              <p:cNvSpPr>
                <a:spLocks noChangeArrowheads="1"/>
              </p:cNvSpPr>
              <p:nvPr/>
            </p:nvSpPr>
            <p:spPr bwMode="auto">
              <a:xfrm>
                <a:off x="350" y="1198"/>
                <a:ext cx="258" cy="1"/>
              </a:xfrm>
              <a:prstGeom prst="rect">
                <a:avLst/>
              </a:prstGeom>
              <a:solidFill>
                <a:srgbClr val="FF4F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938"/>
              <p:cNvSpPr>
                <a:spLocks noChangeArrowheads="1"/>
              </p:cNvSpPr>
              <p:nvPr/>
            </p:nvSpPr>
            <p:spPr bwMode="auto">
              <a:xfrm>
                <a:off x="350" y="1199"/>
                <a:ext cx="258" cy="1"/>
              </a:xfrm>
              <a:prstGeom prst="rect">
                <a:avLst/>
              </a:prstGeom>
              <a:solidFill>
                <a:srgbClr val="FF4F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939"/>
              <p:cNvSpPr>
                <a:spLocks noChangeArrowheads="1"/>
              </p:cNvSpPr>
              <p:nvPr/>
            </p:nvSpPr>
            <p:spPr bwMode="auto">
              <a:xfrm>
                <a:off x="350" y="1200"/>
                <a:ext cx="258" cy="1"/>
              </a:xfrm>
              <a:prstGeom prst="rect">
                <a:avLst/>
              </a:prstGeom>
              <a:solidFill>
                <a:srgbClr val="FF4F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940"/>
              <p:cNvSpPr>
                <a:spLocks noChangeArrowheads="1"/>
              </p:cNvSpPr>
              <p:nvPr/>
            </p:nvSpPr>
            <p:spPr bwMode="auto">
              <a:xfrm>
                <a:off x="350" y="1201"/>
                <a:ext cx="258" cy="1"/>
              </a:xfrm>
              <a:prstGeom prst="rect">
                <a:avLst/>
              </a:prstGeom>
              <a:solidFill>
                <a:srgbClr val="FF52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941"/>
              <p:cNvSpPr>
                <a:spLocks noChangeArrowheads="1"/>
              </p:cNvSpPr>
              <p:nvPr/>
            </p:nvSpPr>
            <p:spPr bwMode="auto">
              <a:xfrm>
                <a:off x="350" y="1202"/>
                <a:ext cx="258" cy="2"/>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942"/>
              <p:cNvSpPr>
                <a:spLocks noChangeArrowheads="1"/>
              </p:cNvSpPr>
              <p:nvPr/>
            </p:nvSpPr>
            <p:spPr bwMode="auto">
              <a:xfrm>
                <a:off x="350" y="1204"/>
                <a:ext cx="258" cy="1"/>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943"/>
              <p:cNvSpPr>
                <a:spLocks noChangeArrowheads="1"/>
              </p:cNvSpPr>
              <p:nvPr/>
            </p:nvSpPr>
            <p:spPr bwMode="auto">
              <a:xfrm>
                <a:off x="350" y="1205"/>
                <a:ext cx="258" cy="1"/>
              </a:xfrm>
              <a:prstGeom prst="rect">
                <a:avLst/>
              </a:prstGeom>
              <a:solidFill>
                <a:srgbClr val="FF54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944"/>
              <p:cNvSpPr>
                <a:spLocks noChangeArrowheads="1"/>
              </p:cNvSpPr>
              <p:nvPr/>
            </p:nvSpPr>
            <p:spPr bwMode="auto">
              <a:xfrm>
                <a:off x="350" y="1206"/>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945"/>
              <p:cNvSpPr>
                <a:spLocks noChangeArrowheads="1"/>
              </p:cNvSpPr>
              <p:nvPr/>
            </p:nvSpPr>
            <p:spPr bwMode="auto">
              <a:xfrm>
                <a:off x="350" y="1207"/>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946"/>
              <p:cNvSpPr>
                <a:spLocks noChangeArrowheads="1"/>
              </p:cNvSpPr>
              <p:nvPr/>
            </p:nvSpPr>
            <p:spPr bwMode="auto">
              <a:xfrm>
                <a:off x="350" y="1208"/>
                <a:ext cx="258" cy="1"/>
              </a:xfrm>
              <a:prstGeom prst="rect">
                <a:avLst/>
              </a:prstGeom>
              <a:solidFill>
                <a:srgbClr val="FF5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947"/>
              <p:cNvSpPr>
                <a:spLocks noChangeArrowheads="1"/>
              </p:cNvSpPr>
              <p:nvPr/>
            </p:nvSpPr>
            <p:spPr bwMode="auto">
              <a:xfrm>
                <a:off x="350" y="1209"/>
                <a:ext cx="258" cy="2"/>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948"/>
              <p:cNvSpPr>
                <a:spLocks noChangeArrowheads="1"/>
              </p:cNvSpPr>
              <p:nvPr/>
            </p:nvSpPr>
            <p:spPr bwMode="auto">
              <a:xfrm>
                <a:off x="350" y="1211"/>
                <a:ext cx="258" cy="1"/>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949"/>
              <p:cNvSpPr>
                <a:spLocks noChangeArrowheads="1"/>
              </p:cNvSpPr>
              <p:nvPr/>
            </p:nvSpPr>
            <p:spPr bwMode="auto">
              <a:xfrm>
                <a:off x="350" y="1212"/>
                <a:ext cx="258" cy="1"/>
              </a:xfrm>
              <a:prstGeom prst="rect">
                <a:avLst/>
              </a:prstGeom>
              <a:solidFill>
                <a:srgbClr val="FF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950"/>
              <p:cNvSpPr>
                <a:spLocks noChangeArrowheads="1"/>
              </p:cNvSpPr>
              <p:nvPr/>
            </p:nvSpPr>
            <p:spPr bwMode="auto">
              <a:xfrm>
                <a:off x="350" y="1213"/>
                <a:ext cx="258" cy="1"/>
              </a:xfrm>
              <a:prstGeom prst="rect">
                <a:avLst/>
              </a:prstGeom>
              <a:solidFill>
                <a:srgbClr val="FF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951"/>
              <p:cNvSpPr>
                <a:spLocks noChangeArrowheads="1"/>
              </p:cNvSpPr>
              <p:nvPr/>
            </p:nvSpPr>
            <p:spPr bwMode="auto">
              <a:xfrm>
                <a:off x="350" y="1214"/>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952"/>
              <p:cNvSpPr>
                <a:spLocks noChangeArrowheads="1"/>
              </p:cNvSpPr>
              <p:nvPr/>
            </p:nvSpPr>
            <p:spPr bwMode="auto">
              <a:xfrm>
                <a:off x="350" y="1215"/>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953"/>
              <p:cNvSpPr>
                <a:spLocks noChangeArrowheads="1"/>
              </p:cNvSpPr>
              <p:nvPr/>
            </p:nvSpPr>
            <p:spPr bwMode="auto">
              <a:xfrm>
                <a:off x="350" y="1216"/>
                <a:ext cx="258" cy="2"/>
              </a:xfrm>
              <a:prstGeom prst="rect">
                <a:avLst/>
              </a:prstGeom>
              <a:solidFill>
                <a:srgbClr val="F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954"/>
              <p:cNvSpPr>
                <a:spLocks noChangeArrowheads="1"/>
              </p:cNvSpPr>
              <p:nvPr/>
            </p:nvSpPr>
            <p:spPr bwMode="auto">
              <a:xfrm>
                <a:off x="350" y="1218"/>
                <a:ext cx="258" cy="1"/>
              </a:xfrm>
              <a:prstGeom prst="rect">
                <a:avLst/>
              </a:prstGeom>
              <a:solidFill>
                <a:srgbClr val="FF5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955"/>
              <p:cNvSpPr>
                <a:spLocks noChangeArrowheads="1"/>
              </p:cNvSpPr>
              <p:nvPr/>
            </p:nvSpPr>
            <p:spPr bwMode="auto">
              <a:xfrm>
                <a:off x="350" y="1219"/>
                <a:ext cx="258" cy="1"/>
              </a:xfrm>
              <a:prstGeom prst="rect">
                <a:avLst/>
              </a:prstGeom>
              <a:solidFill>
                <a:srgbClr val="FF5D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956"/>
              <p:cNvSpPr>
                <a:spLocks noChangeArrowheads="1"/>
              </p:cNvSpPr>
              <p:nvPr/>
            </p:nvSpPr>
            <p:spPr bwMode="auto">
              <a:xfrm>
                <a:off x="350" y="1220"/>
                <a:ext cx="258" cy="1"/>
              </a:xfrm>
              <a:prstGeom prst="rect">
                <a:avLst/>
              </a:prstGeom>
              <a:solidFill>
                <a:srgbClr val="FF6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957"/>
              <p:cNvSpPr>
                <a:spLocks noChangeArrowheads="1"/>
              </p:cNvSpPr>
              <p:nvPr/>
            </p:nvSpPr>
            <p:spPr bwMode="auto">
              <a:xfrm>
                <a:off x="350" y="1221"/>
                <a:ext cx="258" cy="1"/>
              </a:xfrm>
              <a:prstGeom prst="rect">
                <a:avLst/>
              </a:prstGeom>
              <a:solidFill>
                <a:srgbClr val="FF62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958"/>
              <p:cNvSpPr>
                <a:spLocks noChangeArrowheads="1"/>
              </p:cNvSpPr>
              <p:nvPr/>
            </p:nvSpPr>
            <p:spPr bwMode="auto">
              <a:xfrm>
                <a:off x="350" y="1222"/>
                <a:ext cx="258" cy="1"/>
              </a:xfrm>
              <a:prstGeom prst="rect">
                <a:avLst/>
              </a:prstGeom>
              <a:solidFill>
                <a:srgbClr val="FF6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959"/>
              <p:cNvSpPr>
                <a:spLocks noChangeArrowheads="1"/>
              </p:cNvSpPr>
              <p:nvPr/>
            </p:nvSpPr>
            <p:spPr bwMode="auto">
              <a:xfrm>
                <a:off x="350" y="1223"/>
                <a:ext cx="258" cy="2"/>
              </a:xfrm>
              <a:prstGeom prst="rect">
                <a:avLst/>
              </a:prstGeom>
              <a:solidFill>
                <a:srgbClr val="FF63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960"/>
              <p:cNvSpPr>
                <a:spLocks noChangeArrowheads="1"/>
              </p:cNvSpPr>
              <p:nvPr/>
            </p:nvSpPr>
            <p:spPr bwMode="auto">
              <a:xfrm>
                <a:off x="350" y="1225"/>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961"/>
              <p:cNvSpPr>
                <a:spLocks noChangeArrowheads="1"/>
              </p:cNvSpPr>
              <p:nvPr/>
            </p:nvSpPr>
            <p:spPr bwMode="auto">
              <a:xfrm>
                <a:off x="350" y="1226"/>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962"/>
              <p:cNvSpPr>
                <a:spLocks noChangeArrowheads="1"/>
              </p:cNvSpPr>
              <p:nvPr/>
            </p:nvSpPr>
            <p:spPr bwMode="auto">
              <a:xfrm>
                <a:off x="350" y="1227"/>
                <a:ext cx="258" cy="1"/>
              </a:xfrm>
              <a:prstGeom prst="rect">
                <a:avLst/>
              </a:prstGeom>
              <a:solidFill>
                <a:srgbClr val="FF6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963"/>
              <p:cNvSpPr>
                <a:spLocks noChangeArrowheads="1"/>
              </p:cNvSpPr>
              <p:nvPr/>
            </p:nvSpPr>
            <p:spPr bwMode="auto">
              <a:xfrm>
                <a:off x="350" y="1228"/>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964"/>
              <p:cNvSpPr>
                <a:spLocks noChangeArrowheads="1"/>
              </p:cNvSpPr>
              <p:nvPr/>
            </p:nvSpPr>
            <p:spPr bwMode="auto">
              <a:xfrm>
                <a:off x="350" y="1229"/>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965"/>
              <p:cNvSpPr>
                <a:spLocks noChangeArrowheads="1"/>
              </p:cNvSpPr>
              <p:nvPr/>
            </p:nvSpPr>
            <p:spPr bwMode="auto">
              <a:xfrm>
                <a:off x="350" y="1230"/>
                <a:ext cx="258" cy="2"/>
              </a:xfrm>
              <a:prstGeom prst="rect">
                <a:avLst/>
              </a:prstGeom>
              <a:solidFill>
                <a:srgbClr val="FF6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966"/>
              <p:cNvSpPr>
                <a:spLocks noChangeArrowheads="1"/>
              </p:cNvSpPr>
              <p:nvPr/>
            </p:nvSpPr>
            <p:spPr bwMode="auto">
              <a:xfrm>
                <a:off x="350" y="1232"/>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967"/>
              <p:cNvSpPr>
                <a:spLocks noChangeArrowheads="1"/>
              </p:cNvSpPr>
              <p:nvPr/>
            </p:nvSpPr>
            <p:spPr bwMode="auto">
              <a:xfrm>
                <a:off x="350" y="1233"/>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968"/>
              <p:cNvSpPr>
                <a:spLocks noChangeArrowheads="1"/>
              </p:cNvSpPr>
              <p:nvPr/>
            </p:nvSpPr>
            <p:spPr bwMode="auto">
              <a:xfrm>
                <a:off x="350" y="1234"/>
                <a:ext cx="258" cy="1"/>
              </a:xfrm>
              <a:prstGeom prst="rect">
                <a:avLst/>
              </a:prstGeom>
              <a:solidFill>
                <a:srgbClr val="FF6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969"/>
              <p:cNvSpPr>
                <a:spLocks noChangeArrowheads="1"/>
              </p:cNvSpPr>
              <p:nvPr/>
            </p:nvSpPr>
            <p:spPr bwMode="auto">
              <a:xfrm>
                <a:off x="350" y="1235"/>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970"/>
              <p:cNvSpPr>
                <a:spLocks noChangeArrowheads="1"/>
              </p:cNvSpPr>
              <p:nvPr/>
            </p:nvSpPr>
            <p:spPr bwMode="auto">
              <a:xfrm>
                <a:off x="350" y="1236"/>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971"/>
              <p:cNvSpPr>
                <a:spLocks noChangeArrowheads="1"/>
              </p:cNvSpPr>
              <p:nvPr/>
            </p:nvSpPr>
            <p:spPr bwMode="auto">
              <a:xfrm>
                <a:off x="350" y="1237"/>
                <a:ext cx="258" cy="2"/>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972"/>
              <p:cNvSpPr>
                <a:spLocks noChangeArrowheads="1"/>
              </p:cNvSpPr>
              <p:nvPr/>
            </p:nvSpPr>
            <p:spPr bwMode="auto">
              <a:xfrm>
                <a:off x="350" y="1239"/>
                <a:ext cx="258" cy="1"/>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ectangle 974"/>
            <p:cNvSpPr>
              <a:spLocks noChangeArrowheads="1"/>
            </p:cNvSpPr>
            <p:nvPr/>
          </p:nvSpPr>
          <p:spPr bwMode="auto">
            <a:xfrm>
              <a:off x="350" y="1240"/>
              <a:ext cx="258" cy="1"/>
            </a:xfrm>
            <a:prstGeom prst="rect">
              <a:avLst/>
            </a:prstGeom>
            <a:solidFill>
              <a:srgbClr val="FF7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75"/>
            <p:cNvSpPr>
              <a:spLocks noChangeArrowheads="1"/>
            </p:cNvSpPr>
            <p:nvPr/>
          </p:nvSpPr>
          <p:spPr bwMode="auto">
            <a:xfrm>
              <a:off x="350" y="1241"/>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76"/>
            <p:cNvSpPr>
              <a:spLocks noChangeArrowheads="1"/>
            </p:cNvSpPr>
            <p:nvPr/>
          </p:nvSpPr>
          <p:spPr bwMode="auto">
            <a:xfrm>
              <a:off x="350" y="1242"/>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977"/>
            <p:cNvSpPr>
              <a:spLocks noChangeArrowheads="1"/>
            </p:cNvSpPr>
            <p:nvPr/>
          </p:nvSpPr>
          <p:spPr bwMode="auto">
            <a:xfrm>
              <a:off x="350" y="1243"/>
              <a:ext cx="258" cy="1"/>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78"/>
            <p:cNvSpPr>
              <a:spLocks noChangeArrowheads="1"/>
            </p:cNvSpPr>
            <p:nvPr/>
          </p:nvSpPr>
          <p:spPr bwMode="auto">
            <a:xfrm>
              <a:off x="350" y="1244"/>
              <a:ext cx="258" cy="2"/>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979"/>
            <p:cNvSpPr>
              <a:spLocks noChangeArrowheads="1"/>
            </p:cNvSpPr>
            <p:nvPr/>
          </p:nvSpPr>
          <p:spPr bwMode="auto">
            <a:xfrm>
              <a:off x="350" y="1246"/>
              <a:ext cx="258" cy="1"/>
            </a:xfrm>
            <a:prstGeom prst="rect">
              <a:avLst/>
            </a:prstGeom>
            <a:solidFill>
              <a:srgbClr val="FF7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80"/>
            <p:cNvSpPr>
              <a:spLocks noChangeArrowheads="1"/>
            </p:cNvSpPr>
            <p:nvPr/>
          </p:nvSpPr>
          <p:spPr bwMode="auto">
            <a:xfrm>
              <a:off x="350" y="1247"/>
              <a:ext cx="258" cy="1"/>
            </a:xfrm>
            <a:prstGeom prst="rect">
              <a:avLst/>
            </a:prstGeom>
            <a:solidFill>
              <a:srgbClr val="FF7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981"/>
            <p:cNvSpPr>
              <a:spLocks noChangeArrowheads="1"/>
            </p:cNvSpPr>
            <p:nvPr/>
          </p:nvSpPr>
          <p:spPr bwMode="auto">
            <a:xfrm>
              <a:off x="350" y="1248"/>
              <a:ext cx="258" cy="1"/>
            </a:xfrm>
            <a:prstGeom prst="rect">
              <a:avLst/>
            </a:prstGeom>
            <a:solidFill>
              <a:srgbClr val="FF7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982"/>
            <p:cNvSpPr>
              <a:spLocks noChangeArrowheads="1"/>
            </p:cNvSpPr>
            <p:nvPr/>
          </p:nvSpPr>
          <p:spPr bwMode="auto">
            <a:xfrm>
              <a:off x="350" y="1249"/>
              <a:ext cx="258" cy="1"/>
            </a:xfrm>
            <a:prstGeom prst="rect">
              <a:avLst/>
            </a:prstGeom>
            <a:solidFill>
              <a:srgbClr val="FF7E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983"/>
            <p:cNvSpPr>
              <a:spLocks noChangeArrowheads="1"/>
            </p:cNvSpPr>
            <p:nvPr/>
          </p:nvSpPr>
          <p:spPr bwMode="auto">
            <a:xfrm>
              <a:off x="350" y="1250"/>
              <a:ext cx="258" cy="1"/>
            </a:xfrm>
            <a:prstGeom prst="rect">
              <a:avLst/>
            </a:prstGeom>
            <a:solidFill>
              <a:srgbClr val="FF7C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984"/>
            <p:cNvSpPr>
              <a:spLocks noChangeArrowheads="1"/>
            </p:cNvSpPr>
            <p:nvPr/>
          </p:nvSpPr>
          <p:spPr bwMode="auto">
            <a:xfrm>
              <a:off x="350" y="1251"/>
              <a:ext cx="258" cy="2"/>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985"/>
            <p:cNvSpPr>
              <a:spLocks noChangeArrowheads="1"/>
            </p:cNvSpPr>
            <p:nvPr/>
          </p:nvSpPr>
          <p:spPr bwMode="auto">
            <a:xfrm>
              <a:off x="350" y="1253"/>
              <a:ext cx="258" cy="1"/>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986"/>
            <p:cNvSpPr>
              <a:spLocks noChangeArrowheads="1"/>
            </p:cNvSpPr>
            <p:nvPr/>
          </p:nvSpPr>
          <p:spPr bwMode="auto">
            <a:xfrm>
              <a:off x="350" y="1254"/>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987"/>
            <p:cNvSpPr>
              <a:spLocks noChangeArrowheads="1"/>
            </p:cNvSpPr>
            <p:nvPr/>
          </p:nvSpPr>
          <p:spPr bwMode="auto">
            <a:xfrm>
              <a:off x="350" y="1255"/>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988"/>
            <p:cNvSpPr>
              <a:spLocks noChangeArrowheads="1"/>
            </p:cNvSpPr>
            <p:nvPr/>
          </p:nvSpPr>
          <p:spPr bwMode="auto">
            <a:xfrm>
              <a:off x="350" y="1256"/>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89"/>
            <p:cNvSpPr>
              <a:spLocks noChangeArrowheads="1"/>
            </p:cNvSpPr>
            <p:nvPr/>
          </p:nvSpPr>
          <p:spPr bwMode="auto">
            <a:xfrm>
              <a:off x="350" y="1257"/>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990"/>
            <p:cNvSpPr>
              <a:spLocks noChangeArrowheads="1"/>
            </p:cNvSpPr>
            <p:nvPr/>
          </p:nvSpPr>
          <p:spPr bwMode="auto">
            <a:xfrm>
              <a:off x="350" y="1258"/>
              <a:ext cx="258" cy="2"/>
            </a:xfrm>
            <a:prstGeom prst="rect">
              <a:avLst/>
            </a:prstGeom>
            <a:solidFill>
              <a:srgbClr val="FF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91"/>
            <p:cNvSpPr>
              <a:spLocks noChangeArrowheads="1"/>
            </p:cNvSpPr>
            <p:nvPr/>
          </p:nvSpPr>
          <p:spPr bwMode="auto">
            <a:xfrm>
              <a:off x="350" y="1260"/>
              <a:ext cx="258" cy="1"/>
            </a:xfrm>
            <a:prstGeom prst="rect">
              <a:avLst/>
            </a:prstGeom>
            <a:solidFill>
              <a:srgbClr val="FF8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92"/>
            <p:cNvSpPr>
              <a:spLocks noChangeArrowheads="1"/>
            </p:cNvSpPr>
            <p:nvPr/>
          </p:nvSpPr>
          <p:spPr bwMode="auto">
            <a:xfrm>
              <a:off x="350" y="1261"/>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93"/>
            <p:cNvSpPr>
              <a:spLocks noChangeArrowheads="1"/>
            </p:cNvSpPr>
            <p:nvPr/>
          </p:nvSpPr>
          <p:spPr bwMode="auto">
            <a:xfrm>
              <a:off x="350" y="1262"/>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94"/>
            <p:cNvSpPr>
              <a:spLocks noChangeArrowheads="1"/>
            </p:cNvSpPr>
            <p:nvPr/>
          </p:nvSpPr>
          <p:spPr bwMode="auto">
            <a:xfrm>
              <a:off x="350" y="1263"/>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95"/>
            <p:cNvSpPr>
              <a:spLocks noChangeArrowheads="1"/>
            </p:cNvSpPr>
            <p:nvPr/>
          </p:nvSpPr>
          <p:spPr bwMode="auto">
            <a:xfrm>
              <a:off x="350" y="1264"/>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96"/>
            <p:cNvSpPr>
              <a:spLocks noChangeArrowheads="1"/>
            </p:cNvSpPr>
            <p:nvPr/>
          </p:nvSpPr>
          <p:spPr bwMode="auto">
            <a:xfrm>
              <a:off x="350" y="1265"/>
              <a:ext cx="258" cy="2"/>
            </a:xfrm>
            <a:prstGeom prst="rect">
              <a:avLst/>
            </a:prstGeom>
            <a:solidFill>
              <a:srgbClr val="FF8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997"/>
            <p:cNvSpPr>
              <a:spLocks noChangeArrowheads="1"/>
            </p:cNvSpPr>
            <p:nvPr/>
          </p:nvSpPr>
          <p:spPr bwMode="auto">
            <a:xfrm>
              <a:off x="350" y="1267"/>
              <a:ext cx="258" cy="1"/>
            </a:xfrm>
            <a:prstGeom prst="rect">
              <a:avLst/>
            </a:prstGeom>
            <a:solidFill>
              <a:srgbClr val="FF8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998"/>
            <p:cNvSpPr>
              <a:spLocks noChangeArrowheads="1"/>
            </p:cNvSpPr>
            <p:nvPr/>
          </p:nvSpPr>
          <p:spPr bwMode="auto">
            <a:xfrm>
              <a:off x="350" y="1268"/>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999"/>
            <p:cNvSpPr>
              <a:spLocks noChangeArrowheads="1"/>
            </p:cNvSpPr>
            <p:nvPr/>
          </p:nvSpPr>
          <p:spPr bwMode="auto">
            <a:xfrm>
              <a:off x="350" y="1269"/>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000"/>
            <p:cNvSpPr>
              <a:spLocks noChangeArrowheads="1"/>
            </p:cNvSpPr>
            <p:nvPr/>
          </p:nvSpPr>
          <p:spPr bwMode="auto">
            <a:xfrm>
              <a:off x="350" y="1270"/>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01"/>
            <p:cNvSpPr>
              <a:spLocks noChangeArrowheads="1"/>
            </p:cNvSpPr>
            <p:nvPr/>
          </p:nvSpPr>
          <p:spPr bwMode="auto">
            <a:xfrm>
              <a:off x="350" y="1271"/>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002"/>
            <p:cNvSpPr>
              <a:spLocks noChangeArrowheads="1"/>
            </p:cNvSpPr>
            <p:nvPr/>
          </p:nvSpPr>
          <p:spPr bwMode="auto">
            <a:xfrm>
              <a:off x="350" y="1272"/>
              <a:ext cx="258" cy="2"/>
            </a:xfrm>
            <a:prstGeom prst="rect">
              <a:avLst/>
            </a:prstGeom>
            <a:solidFill>
              <a:srgbClr val="FF9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003"/>
            <p:cNvSpPr>
              <a:spLocks noChangeArrowheads="1"/>
            </p:cNvSpPr>
            <p:nvPr/>
          </p:nvSpPr>
          <p:spPr bwMode="auto">
            <a:xfrm>
              <a:off x="350" y="1274"/>
              <a:ext cx="258" cy="1"/>
            </a:xfrm>
            <a:prstGeom prst="rect">
              <a:avLst/>
            </a:prstGeom>
            <a:solidFill>
              <a:srgbClr val="FF94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004"/>
            <p:cNvSpPr>
              <a:spLocks noChangeArrowheads="1"/>
            </p:cNvSpPr>
            <p:nvPr/>
          </p:nvSpPr>
          <p:spPr bwMode="auto">
            <a:xfrm>
              <a:off x="350" y="1275"/>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005"/>
            <p:cNvSpPr>
              <a:spLocks noChangeArrowheads="1"/>
            </p:cNvSpPr>
            <p:nvPr/>
          </p:nvSpPr>
          <p:spPr bwMode="auto">
            <a:xfrm>
              <a:off x="350" y="1276"/>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006"/>
            <p:cNvSpPr>
              <a:spLocks noChangeArrowheads="1"/>
            </p:cNvSpPr>
            <p:nvPr/>
          </p:nvSpPr>
          <p:spPr bwMode="auto">
            <a:xfrm>
              <a:off x="350" y="1277"/>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007"/>
            <p:cNvSpPr>
              <a:spLocks noChangeArrowheads="1"/>
            </p:cNvSpPr>
            <p:nvPr/>
          </p:nvSpPr>
          <p:spPr bwMode="auto">
            <a:xfrm>
              <a:off x="350" y="1278"/>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008"/>
            <p:cNvSpPr>
              <a:spLocks noChangeArrowheads="1"/>
            </p:cNvSpPr>
            <p:nvPr/>
          </p:nvSpPr>
          <p:spPr bwMode="auto">
            <a:xfrm>
              <a:off x="350" y="1279"/>
              <a:ext cx="258" cy="2"/>
            </a:xfrm>
            <a:prstGeom prst="rect">
              <a:avLst/>
            </a:prstGeom>
            <a:solidFill>
              <a:srgbClr val="FF9D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009"/>
            <p:cNvSpPr>
              <a:spLocks noChangeArrowheads="1"/>
            </p:cNvSpPr>
            <p:nvPr/>
          </p:nvSpPr>
          <p:spPr bwMode="auto">
            <a:xfrm>
              <a:off x="350" y="1281"/>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010"/>
            <p:cNvSpPr>
              <a:spLocks noChangeArrowheads="1"/>
            </p:cNvSpPr>
            <p:nvPr/>
          </p:nvSpPr>
          <p:spPr bwMode="auto">
            <a:xfrm>
              <a:off x="350" y="1282"/>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011"/>
            <p:cNvSpPr>
              <a:spLocks noChangeArrowheads="1"/>
            </p:cNvSpPr>
            <p:nvPr/>
          </p:nvSpPr>
          <p:spPr bwMode="auto">
            <a:xfrm>
              <a:off x="350" y="1283"/>
              <a:ext cx="258" cy="1"/>
            </a:xfrm>
            <a:prstGeom prst="rect">
              <a:avLst/>
            </a:prstGeom>
            <a:solidFill>
              <a:srgbClr val="FFA0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012"/>
            <p:cNvSpPr>
              <a:spLocks noChangeArrowheads="1"/>
            </p:cNvSpPr>
            <p:nvPr/>
          </p:nvSpPr>
          <p:spPr bwMode="auto">
            <a:xfrm>
              <a:off x="350" y="1284"/>
              <a:ext cx="258" cy="1"/>
            </a:xfrm>
            <a:prstGeom prst="rect">
              <a:avLst/>
            </a:prstGeom>
            <a:solidFill>
              <a:srgbClr val="FF9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013"/>
            <p:cNvSpPr>
              <a:spLocks noChangeArrowheads="1"/>
            </p:cNvSpPr>
            <p:nvPr/>
          </p:nvSpPr>
          <p:spPr bwMode="auto">
            <a:xfrm>
              <a:off x="350" y="1285"/>
              <a:ext cx="258" cy="1"/>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014"/>
            <p:cNvSpPr>
              <a:spLocks noChangeArrowheads="1"/>
            </p:cNvSpPr>
            <p:nvPr/>
          </p:nvSpPr>
          <p:spPr bwMode="auto">
            <a:xfrm>
              <a:off x="350" y="1286"/>
              <a:ext cx="258" cy="2"/>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015"/>
            <p:cNvSpPr>
              <a:spLocks noChangeArrowheads="1"/>
            </p:cNvSpPr>
            <p:nvPr/>
          </p:nvSpPr>
          <p:spPr bwMode="auto">
            <a:xfrm>
              <a:off x="350" y="1288"/>
              <a:ext cx="258" cy="1"/>
            </a:xfrm>
            <a:prstGeom prst="rect">
              <a:avLst/>
            </a:prstGeom>
            <a:solidFill>
              <a:srgbClr val="FFA6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016"/>
            <p:cNvSpPr>
              <a:spLocks noChangeArrowheads="1"/>
            </p:cNvSpPr>
            <p:nvPr/>
          </p:nvSpPr>
          <p:spPr bwMode="auto">
            <a:xfrm>
              <a:off x="350" y="1289"/>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1017"/>
            <p:cNvSpPr>
              <a:spLocks noChangeArrowheads="1"/>
            </p:cNvSpPr>
            <p:nvPr/>
          </p:nvSpPr>
          <p:spPr bwMode="auto">
            <a:xfrm>
              <a:off x="350" y="1290"/>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1018"/>
            <p:cNvSpPr>
              <a:spLocks noChangeArrowheads="1"/>
            </p:cNvSpPr>
            <p:nvPr/>
          </p:nvSpPr>
          <p:spPr bwMode="auto">
            <a:xfrm>
              <a:off x="350" y="1291"/>
              <a:ext cx="258" cy="1"/>
            </a:xfrm>
            <a:prstGeom prst="rect">
              <a:avLst/>
            </a:prstGeom>
            <a:solidFill>
              <a:srgbClr val="FFA9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019"/>
            <p:cNvSpPr>
              <a:spLocks noChangeArrowheads="1"/>
            </p:cNvSpPr>
            <p:nvPr/>
          </p:nvSpPr>
          <p:spPr bwMode="auto">
            <a:xfrm>
              <a:off x="350" y="1292"/>
              <a:ext cx="258" cy="1"/>
            </a:xfrm>
            <a:prstGeom prst="rect">
              <a:avLst/>
            </a:prstGeom>
            <a:solidFill>
              <a:srgbClr val="FFA8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020"/>
            <p:cNvSpPr>
              <a:spLocks noChangeArrowheads="1"/>
            </p:cNvSpPr>
            <p:nvPr/>
          </p:nvSpPr>
          <p:spPr bwMode="auto">
            <a:xfrm>
              <a:off x="350" y="1293"/>
              <a:ext cx="258" cy="2"/>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21"/>
            <p:cNvSpPr>
              <a:spLocks noChangeArrowheads="1"/>
            </p:cNvSpPr>
            <p:nvPr/>
          </p:nvSpPr>
          <p:spPr bwMode="auto">
            <a:xfrm>
              <a:off x="350" y="1295"/>
              <a:ext cx="258" cy="1"/>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022"/>
            <p:cNvSpPr>
              <a:spLocks noChangeArrowheads="1"/>
            </p:cNvSpPr>
            <p:nvPr/>
          </p:nvSpPr>
          <p:spPr bwMode="auto">
            <a:xfrm>
              <a:off x="350" y="1296"/>
              <a:ext cx="258" cy="1"/>
            </a:xfrm>
            <a:prstGeom prst="rect">
              <a:avLst/>
            </a:prstGeom>
            <a:solidFill>
              <a:srgbClr val="FFB0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023"/>
            <p:cNvSpPr>
              <a:spLocks noChangeArrowheads="1"/>
            </p:cNvSpPr>
            <p:nvPr/>
          </p:nvSpPr>
          <p:spPr bwMode="auto">
            <a:xfrm>
              <a:off x="350" y="1297"/>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1024"/>
            <p:cNvSpPr>
              <a:spLocks noChangeArrowheads="1"/>
            </p:cNvSpPr>
            <p:nvPr/>
          </p:nvSpPr>
          <p:spPr bwMode="auto">
            <a:xfrm>
              <a:off x="350" y="1298"/>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25"/>
            <p:cNvSpPr>
              <a:spLocks noChangeArrowheads="1"/>
            </p:cNvSpPr>
            <p:nvPr/>
          </p:nvSpPr>
          <p:spPr bwMode="auto">
            <a:xfrm>
              <a:off x="350" y="1299"/>
              <a:ext cx="258" cy="1"/>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26"/>
            <p:cNvSpPr>
              <a:spLocks noChangeArrowheads="1"/>
            </p:cNvSpPr>
            <p:nvPr/>
          </p:nvSpPr>
          <p:spPr bwMode="auto">
            <a:xfrm>
              <a:off x="350" y="1300"/>
              <a:ext cx="258" cy="2"/>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27"/>
            <p:cNvSpPr>
              <a:spLocks noChangeArrowheads="1"/>
            </p:cNvSpPr>
            <p:nvPr/>
          </p:nvSpPr>
          <p:spPr bwMode="auto">
            <a:xfrm>
              <a:off x="350" y="1302"/>
              <a:ext cx="258" cy="1"/>
            </a:xfrm>
            <a:prstGeom prst="rect">
              <a:avLst/>
            </a:prstGeom>
            <a:solidFill>
              <a:srgbClr val="FFB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028"/>
            <p:cNvSpPr>
              <a:spLocks noChangeArrowheads="1"/>
            </p:cNvSpPr>
            <p:nvPr/>
          </p:nvSpPr>
          <p:spPr bwMode="auto">
            <a:xfrm>
              <a:off x="350" y="1303"/>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1029"/>
            <p:cNvSpPr>
              <a:spLocks noChangeArrowheads="1"/>
            </p:cNvSpPr>
            <p:nvPr/>
          </p:nvSpPr>
          <p:spPr bwMode="auto">
            <a:xfrm>
              <a:off x="350" y="1304"/>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030"/>
            <p:cNvSpPr>
              <a:spLocks noChangeArrowheads="1"/>
            </p:cNvSpPr>
            <p:nvPr/>
          </p:nvSpPr>
          <p:spPr bwMode="auto">
            <a:xfrm>
              <a:off x="350" y="1305"/>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031"/>
            <p:cNvSpPr>
              <a:spLocks noChangeArrowheads="1"/>
            </p:cNvSpPr>
            <p:nvPr/>
          </p:nvSpPr>
          <p:spPr bwMode="auto">
            <a:xfrm>
              <a:off x="350" y="1306"/>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032"/>
            <p:cNvSpPr>
              <a:spLocks noChangeArrowheads="1"/>
            </p:cNvSpPr>
            <p:nvPr/>
          </p:nvSpPr>
          <p:spPr bwMode="auto">
            <a:xfrm>
              <a:off x="350" y="1307"/>
              <a:ext cx="258" cy="2"/>
            </a:xfrm>
            <a:prstGeom prst="rect">
              <a:avLst/>
            </a:prstGeom>
            <a:solidFill>
              <a:srgbClr val="FFB9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033"/>
            <p:cNvSpPr>
              <a:spLocks noChangeArrowheads="1"/>
            </p:cNvSpPr>
            <p:nvPr/>
          </p:nvSpPr>
          <p:spPr bwMode="auto">
            <a:xfrm>
              <a:off x="350" y="1309"/>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1034"/>
            <p:cNvSpPr>
              <a:spLocks noChangeArrowheads="1"/>
            </p:cNvSpPr>
            <p:nvPr/>
          </p:nvSpPr>
          <p:spPr bwMode="auto">
            <a:xfrm>
              <a:off x="350" y="1310"/>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1035"/>
            <p:cNvSpPr>
              <a:spLocks noChangeShapeType="1"/>
            </p:cNvSpPr>
            <p:nvPr/>
          </p:nvSpPr>
          <p:spPr bwMode="auto">
            <a:xfrm>
              <a:off x="608" y="13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1036"/>
            <p:cNvSpPr>
              <a:spLocks noChangeArrowheads="1"/>
            </p:cNvSpPr>
            <p:nvPr/>
          </p:nvSpPr>
          <p:spPr bwMode="auto">
            <a:xfrm>
              <a:off x="681" y="1255"/>
              <a:ext cx="2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entury Gothic" panose="020B0502020202020204" pitchFamily="34" charset="0"/>
                </a:rPr>
                <a:t>High</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grpSp>
      <p:grpSp>
        <p:nvGrpSpPr>
          <p:cNvPr id="282" name="Group 4"/>
          <p:cNvGrpSpPr>
            <a:grpSpLocks noChangeAspect="1"/>
          </p:cNvGrpSpPr>
          <p:nvPr/>
        </p:nvGrpSpPr>
        <p:grpSpPr bwMode="auto">
          <a:xfrm>
            <a:off x="8660594" y="6263194"/>
            <a:ext cx="2187575" cy="287338"/>
            <a:chOff x="3484" y="3308"/>
            <a:chExt cx="1378" cy="181"/>
          </a:xfrm>
        </p:grpSpPr>
        <p:sp>
          <p:nvSpPr>
            <p:cNvPr id="283" name="AutoShape 3"/>
            <p:cNvSpPr>
              <a:spLocks noChangeAspect="1" noChangeArrowheads="1" noTextEdit="1"/>
            </p:cNvSpPr>
            <p:nvPr/>
          </p:nvSpPr>
          <p:spPr bwMode="auto">
            <a:xfrm>
              <a:off x="3484" y="3308"/>
              <a:ext cx="13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Line 5"/>
            <p:cNvSpPr>
              <a:spLocks noChangeShapeType="1"/>
            </p:cNvSpPr>
            <p:nvPr/>
          </p:nvSpPr>
          <p:spPr bwMode="auto">
            <a:xfrm flipV="1">
              <a:off x="352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6"/>
            <p:cNvSpPr>
              <a:spLocks noChangeShapeType="1"/>
            </p:cNvSpPr>
            <p:nvPr/>
          </p:nvSpPr>
          <p:spPr bwMode="auto">
            <a:xfrm flipV="1">
              <a:off x="404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7"/>
            <p:cNvSpPr>
              <a:spLocks noChangeShapeType="1"/>
            </p:cNvSpPr>
            <p:nvPr/>
          </p:nvSpPr>
          <p:spPr bwMode="auto">
            <a:xfrm flipV="1">
              <a:off x="4568"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8"/>
            <p:cNvSpPr>
              <a:spLocks noChangeShapeType="1"/>
            </p:cNvSpPr>
            <p:nvPr/>
          </p:nvSpPr>
          <p:spPr bwMode="auto">
            <a:xfrm flipV="1">
              <a:off x="365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9"/>
            <p:cNvSpPr>
              <a:spLocks noChangeShapeType="1"/>
            </p:cNvSpPr>
            <p:nvPr/>
          </p:nvSpPr>
          <p:spPr bwMode="auto">
            <a:xfrm flipV="1">
              <a:off x="378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10"/>
            <p:cNvSpPr>
              <a:spLocks noChangeShapeType="1"/>
            </p:cNvSpPr>
            <p:nvPr/>
          </p:nvSpPr>
          <p:spPr bwMode="auto">
            <a:xfrm flipV="1">
              <a:off x="391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11"/>
            <p:cNvSpPr>
              <a:spLocks noChangeShapeType="1"/>
            </p:cNvSpPr>
            <p:nvPr/>
          </p:nvSpPr>
          <p:spPr bwMode="auto">
            <a:xfrm flipV="1">
              <a:off x="417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12"/>
            <p:cNvSpPr>
              <a:spLocks noChangeShapeType="1"/>
            </p:cNvSpPr>
            <p:nvPr/>
          </p:nvSpPr>
          <p:spPr bwMode="auto">
            <a:xfrm flipV="1">
              <a:off x="430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13"/>
            <p:cNvSpPr>
              <a:spLocks noChangeShapeType="1"/>
            </p:cNvSpPr>
            <p:nvPr/>
          </p:nvSpPr>
          <p:spPr bwMode="auto">
            <a:xfrm flipV="1">
              <a:off x="443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14"/>
            <p:cNvSpPr>
              <a:spLocks noChangeShapeType="1"/>
            </p:cNvSpPr>
            <p:nvPr/>
          </p:nvSpPr>
          <p:spPr bwMode="auto">
            <a:xfrm>
              <a:off x="3527" y="3312"/>
              <a:ext cx="10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5"/>
            <p:cNvSpPr>
              <a:spLocks noChangeArrowheads="1"/>
            </p:cNvSpPr>
            <p:nvPr/>
          </p:nvSpPr>
          <p:spPr bwMode="auto">
            <a:xfrm>
              <a:off x="3484" y="339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95" name="Rectangle 16"/>
            <p:cNvSpPr>
              <a:spLocks noChangeArrowheads="1"/>
            </p:cNvSpPr>
            <p:nvPr/>
          </p:nvSpPr>
          <p:spPr bwMode="auto">
            <a:xfrm>
              <a:off x="398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50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96" name="Rectangle 17"/>
            <p:cNvSpPr>
              <a:spLocks noChangeArrowheads="1"/>
            </p:cNvSpPr>
            <p:nvPr/>
          </p:nvSpPr>
          <p:spPr bwMode="auto">
            <a:xfrm>
              <a:off x="4477" y="3392"/>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100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97" name="Rectangle 18"/>
            <p:cNvSpPr>
              <a:spLocks noChangeArrowheads="1"/>
            </p:cNvSpPr>
            <p:nvPr/>
          </p:nvSpPr>
          <p:spPr bwMode="auto">
            <a:xfrm>
              <a:off x="372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25</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98" name="Rectangle 19"/>
            <p:cNvSpPr>
              <a:spLocks noChangeArrowheads="1"/>
            </p:cNvSpPr>
            <p:nvPr/>
          </p:nvSpPr>
          <p:spPr bwMode="auto">
            <a:xfrm>
              <a:off x="4658" y="3392"/>
              <a:ext cx="1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Miles</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grpSp>
      <p:sp>
        <p:nvSpPr>
          <p:cNvPr id="299" name="Oval 298"/>
          <p:cNvSpPr/>
          <p:nvPr/>
        </p:nvSpPr>
        <p:spPr>
          <a:xfrm>
            <a:off x="7089028" y="6386392"/>
            <a:ext cx="132429" cy="1298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8766029" y="1716346"/>
            <a:ext cx="137141" cy="1389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1" name="Picture 30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516" y="4329508"/>
            <a:ext cx="5206824" cy="2100531"/>
          </a:xfrm>
          <a:prstGeom prst="rect">
            <a:avLst/>
          </a:prstGeom>
          <a:ln w="57150">
            <a:solidFill>
              <a:schemeClr val="accent1">
                <a:lumMod val="75000"/>
              </a:schemeClr>
            </a:solidFill>
          </a:ln>
        </p:spPr>
      </p:pic>
      <p:sp>
        <p:nvSpPr>
          <p:cNvPr id="302" name="TextBox 301"/>
          <p:cNvSpPr txBox="1"/>
          <p:nvPr/>
        </p:nvSpPr>
        <p:spPr>
          <a:xfrm>
            <a:off x="556879" y="6092736"/>
            <a:ext cx="3040078"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NREL</a:t>
            </a:r>
          </a:p>
        </p:txBody>
      </p:sp>
    </p:spTree>
    <p:extLst>
      <p:ext uri="{BB962C8B-B14F-4D97-AF65-F5344CB8AC3E}">
        <p14:creationId xmlns:p14="http://schemas.microsoft.com/office/powerpoint/2010/main" val="40577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dissolve">
                                      <p:cBhvr>
                                        <p:cTn id="15" dur="500"/>
                                        <p:tgtEl>
                                          <p:spTgt spid="17">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dissolve">
                                      <p:cBhvr>
                                        <p:cTn id="18" dur="500"/>
                                        <p:tgtEl>
                                          <p:spTgt spid="17">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dissolve">
                                      <p:cBhvr>
                                        <p:cTn id="21"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Results</a:t>
            </a:r>
          </a:p>
        </p:txBody>
      </p:sp>
      <p:sp>
        <p:nvSpPr>
          <p:cNvPr id="4" name="Text Placeholder 3"/>
          <p:cNvSpPr>
            <a:spLocks noGrp="1"/>
          </p:cNvSpPr>
          <p:nvPr>
            <p:ph type="body" sz="half" idx="2"/>
          </p:nvPr>
        </p:nvSpPr>
        <p:spPr>
          <a:xfrm>
            <a:off x="106424" y="944215"/>
            <a:ext cx="12020549" cy="3250098"/>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pic>
        <p:nvPicPr>
          <p:cNvPr id="7" name="Picture 6"/>
          <p:cNvPicPr>
            <a:picLocks noChangeAspect="1"/>
          </p:cNvPicPr>
          <p:nvPr/>
        </p:nvPicPr>
        <p:blipFill rotWithShape="1">
          <a:blip r:embed="rId3"/>
          <a:srcRect l="3940" t="2844" r="3622" b="3754"/>
          <a:stretch/>
        </p:blipFill>
        <p:spPr>
          <a:xfrm>
            <a:off x="6013430" y="0"/>
            <a:ext cx="6171487" cy="6783572"/>
          </a:xfrm>
          <a:prstGeom prst="rect">
            <a:avLst/>
          </a:prstGeom>
        </p:spPr>
      </p:pic>
      <p:grpSp>
        <p:nvGrpSpPr>
          <p:cNvPr id="8" name="Group 7"/>
          <p:cNvGrpSpPr/>
          <p:nvPr/>
        </p:nvGrpSpPr>
        <p:grpSpPr>
          <a:xfrm>
            <a:off x="8622547" y="1550457"/>
            <a:ext cx="1702119" cy="892818"/>
            <a:chOff x="1979552" y="3157792"/>
            <a:chExt cx="1561840" cy="785948"/>
          </a:xfrm>
        </p:grpSpPr>
        <p:sp>
          <p:nvSpPr>
            <p:cNvPr id="9" name="TextBox 8"/>
            <p:cNvSpPr txBox="1"/>
            <p:nvPr/>
          </p:nvSpPr>
          <p:spPr>
            <a:xfrm>
              <a:off x="2356139" y="3157792"/>
              <a:ext cx="1185253"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Santa Fe</a:t>
              </a:r>
            </a:p>
          </p:txBody>
        </p:sp>
        <p:sp>
          <p:nvSpPr>
            <p:cNvPr id="12" name="Oval 11"/>
            <p:cNvSpPr/>
            <p:nvPr/>
          </p:nvSpPr>
          <p:spPr>
            <a:xfrm>
              <a:off x="1979552" y="3829440"/>
              <a:ext cx="121515" cy="114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696642" y="2125090"/>
            <a:ext cx="2422358"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Albuquerque</a:t>
            </a:r>
          </a:p>
        </p:txBody>
      </p:sp>
      <p:sp>
        <p:nvSpPr>
          <p:cNvPr id="14" name="Text Placeholder 3"/>
          <p:cNvSpPr txBox="1">
            <a:spLocks/>
          </p:cNvSpPr>
          <p:nvPr/>
        </p:nvSpPr>
        <p:spPr>
          <a:xfrm>
            <a:off x="1000125" y="1172882"/>
            <a:ext cx="3600440" cy="5261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Optimal Wind Farm Suitability</a:t>
            </a:r>
          </a:p>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Land Use Conflict Identification Strategy (LUCIS)</a:t>
            </a:r>
          </a:p>
          <a:p>
            <a:pPr marL="342900" indent="-342900">
              <a:spcAft>
                <a:spcPts val="600"/>
              </a:spcAft>
              <a:buClr>
                <a:srgbClr val="E9A149"/>
              </a:buClr>
              <a:buFont typeface="Wingdings 3" panose="05040102010807070707" pitchFamily="18" charset="2"/>
              <a:buChar char="}"/>
            </a:pPr>
            <a:endParaRPr lang="en-US" sz="2400"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grpSp>
        <p:nvGrpSpPr>
          <p:cNvPr id="15" name="Group 4"/>
          <p:cNvGrpSpPr>
            <a:grpSpLocks noChangeAspect="1"/>
          </p:cNvGrpSpPr>
          <p:nvPr/>
        </p:nvGrpSpPr>
        <p:grpSpPr bwMode="auto">
          <a:xfrm>
            <a:off x="8622547" y="6307107"/>
            <a:ext cx="2187575" cy="287338"/>
            <a:chOff x="3484" y="3308"/>
            <a:chExt cx="1378" cy="181"/>
          </a:xfrm>
        </p:grpSpPr>
        <p:sp>
          <p:nvSpPr>
            <p:cNvPr id="16" name="AutoShape 3"/>
            <p:cNvSpPr>
              <a:spLocks noChangeAspect="1" noChangeArrowheads="1" noTextEdit="1"/>
            </p:cNvSpPr>
            <p:nvPr/>
          </p:nvSpPr>
          <p:spPr bwMode="auto">
            <a:xfrm>
              <a:off x="3484" y="3308"/>
              <a:ext cx="13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5"/>
            <p:cNvSpPr>
              <a:spLocks noChangeShapeType="1"/>
            </p:cNvSpPr>
            <p:nvPr/>
          </p:nvSpPr>
          <p:spPr bwMode="auto">
            <a:xfrm flipV="1">
              <a:off x="352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6"/>
            <p:cNvSpPr>
              <a:spLocks noChangeShapeType="1"/>
            </p:cNvSpPr>
            <p:nvPr/>
          </p:nvSpPr>
          <p:spPr bwMode="auto">
            <a:xfrm flipV="1">
              <a:off x="4047"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7"/>
            <p:cNvSpPr>
              <a:spLocks noChangeShapeType="1"/>
            </p:cNvSpPr>
            <p:nvPr/>
          </p:nvSpPr>
          <p:spPr bwMode="auto">
            <a:xfrm flipV="1">
              <a:off x="4568" y="3312"/>
              <a:ext cx="0" cy="5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8"/>
            <p:cNvSpPr>
              <a:spLocks noChangeShapeType="1"/>
            </p:cNvSpPr>
            <p:nvPr/>
          </p:nvSpPr>
          <p:spPr bwMode="auto">
            <a:xfrm flipV="1">
              <a:off x="365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9"/>
            <p:cNvSpPr>
              <a:spLocks noChangeShapeType="1"/>
            </p:cNvSpPr>
            <p:nvPr/>
          </p:nvSpPr>
          <p:spPr bwMode="auto">
            <a:xfrm flipV="1">
              <a:off x="378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0"/>
            <p:cNvSpPr>
              <a:spLocks noChangeShapeType="1"/>
            </p:cNvSpPr>
            <p:nvPr/>
          </p:nvSpPr>
          <p:spPr bwMode="auto">
            <a:xfrm flipV="1">
              <a:off x="391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1"/>
            <p:cNvSpPr>
              <a:spLocks noChangeShapeType="1"/>
            </p:cNvSpPr>
            <p:nvPr/>
          </p:nvSpPr>
          <p:spPr bwMode="auto">
            <a:xfrm flipV="1">
              <a:off x="417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2"/>
            <p:cNvSpPr>
              <a:spLocks noChangeShapeType="1"/>
            </p:cNvSpPr>
            <p:nvPr/>
          </p:nvSpPr>
          <p:spPr bwMode="auto">
            <a:xfrm flipV="1">
              <a:off x="4307"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3"/>
            <p:cNvSpPr>
              <a:spLocks noChangeShapeType="1"/>
            </p:cNvSpPr>
            <p:nvPr/>
          </p:nvSpPr>
          <p:spPr bwMode="auto">
            <a:xfrm flipV="1">
              <a:off x="4438" y="33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4"/>
            <p:cNvSpPr>
              <a:spLocks noChangeShapeType="1"/>
            </p:cNvSpPr>
            <p:nvPr/>
          </p:nvSpPr>
          <p:spPr bwMode="auto">
            <a:xfrm>
              <a:off x="3527" y="3312"/>
              <a:ext cx="104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15"/>
            <p:cNvSpPr>
              <a:spLocks noChangeArrowheads="1"/>
            </p:cNvSpPr>
            <p:nvPr/>
          </p:nvSpPr>
          <p:spPr bwMode="auto">
            <a:xfrm>
              <a:off x="3484" y="339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8" name="Rectangle 16"/>
            <p:cNvSpPr>
              <a:spLocks noChangeArrowheads="1"/>
            </p:cNvSpPr>
            <p:nvPr/>
          </p:nvSpPr>
          <p:spPr bwMode="auto">
            <a:xfrm>
              <a:off x="398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50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9" name="Rectangle 17"/>
            <p:cNvSpPr>
              <a:spLocks noChangeArrowheads="1"/>
            </p:cNvSpPr>
            <p:nvPr/>
          </p:nvSpPr>
          <p:spPr bwMode="auto">
            <a:xfrm>
              <a:off x="4477" y="3392"/>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100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0" name="Rectangle 18"/>
            <p:cNvSpPr>
              <a:spLocks noChangeArrowheads="1"/>
            </p:cNvSpPr>
            <p:nvPr/>
          </p:nvSpPr>
          <p:spPr bwMode="auto">
            <a:xfrm>
              <a:off x="3720" y="339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25</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1" name="Rectangle 19"/>
            <p:cNvSpPr>
              <a:spLocks noChangeArrowheads="1"/>
            </p:cNvSpPr>
            <p:nvPr/>
          </p:nvSpPr>
          <p:spPr bwMode="auto">
            <a:xfrm>
              <a:off x="4658" y="3392"/>
              <a:ext cx="1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Miles</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grpSp>
      <p:grpSp>
        <p:nvGrpSpPr>
          <p:cNvPr id="32" name="Group 772"/>
          <p:cNvGrpSpPr>
            <a:grpSpLocks noChangeAspect="1"/>
          </p:cNvGrpSpPr>
          <p:nvPr/>
        </p:nvGrpSpPr>
        <p:grpSpPr bwMode="auto">
          <a:xfrm>
            <a:off x="7493841" y="5468907"/>
            <a:ext cx="4981577" cy="1441450"/>
            <a:chOff x="-1883" y="624"/>
            <a:chExt cx="3138" cy="908"/>
          </a:xfrm>
        </p:grpSpPr>
        <p:sp>
          <p:nvSpPr>
            <p:cNvPr id="33" name="AutoShape 771"/>
            <p:cNvSpPr>
              <a:spLocks noChangeAspect="1" noChangeArrowheads="1" noTextEdit="1"/>
            </p:cNvSpPr>
            <p:nvPr/>
          </p:nvSpPr>
          <p:spPr bwMode="auto">
            <a:xfrm>
              <a:off x="350" y="624"/>
              <a:ext cx="905"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973"/>
            <p:cNvGrpSpPr>
              <a:grpSpLocks/>
            </p:cNvGrpSpPr>
            <p:nvPr/>
          </p:nvGrpSpPr>
          <p:grpSpPr bwMode="auto">
            <a:xfrm>
              <a:off x="-1883" y="660"/>
              <a:ext cx="2784" cy="636"/>
              <a:chOff x="-1883" y="660"/>
              <a:chExt cx="2784" cy="636"/>
            </a:xfrm>
          </p:grpSpPr>
          <p:sp>
            <p:nvSpPr>
              <p:cNvPr id="99" name="Rectangle 774"/>
              <p:cNvSpPr>
                <a:spLocks noChangeArrowheads="1"/>
              </p:cNvSpPr>
              <p:nvPr/>
            </p:nvSpPr>
            <p:spPr bwMode="auto">
              <a:xfrm>
                <a:off x="424" y="6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775"/>
              <p:cNvSpPr>
                <a:spLocks noChangeArrowheads="1"/>
              </p:cNvSpPr>
              <p:nvPr/>
            </p:nvSpPr>
            <p:spPr bwMode="auto">
              <a:xfrm>
                <a:off x="-1883" y="1160"/>
                <a:ext cx="6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entury Gothic" panose="020B0502020202020204" pitchFamily="34" charset="0"/>
                  </a:rPr>
                  <a:t>Major Cities</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01" name="Line 777"/>
              <p:cNvSpPr>
                <a:spLocks noChangeShapeType="1"/>
              </p:cNvSpPr>
              <p:nvPr/>
            </p:nvSpPr>
            <p:spPr bwMode="auto">
              <a:xfrm>
                <a:off x="608" y="102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78"/>
              <p:cNvSpPr>
                <a:spLocks noChangeArrowheads="1"/>
              </p:cNvSpPr>
              <p:nvPr/>
            </p:nvSpPr>
            <p:spPr bwMode="auto">
              <a:xfrm>
                <a:off x="350" y="1023"/>
                <a:ext cx="258" cy="1"/>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79"/>
              <p:cNvSpPr>
                <a:spLocks noChangeArrowheads="1"/>
              </p:cNvSpPr>
              <p:nvPr/>
            </p:nvSpPr>
            <p:spPr bwMode="auto">
              <a:xfrm>
                <a:off x="350" y="1024"/>
                <a:ext cx="258" cy="1"/>
              </a:xfrm>
              <a:prstGeom prst="rect">
                <a:avLst/>
              </a:prstGeom>
              <a:solidFill>
                <a:srgbClr val="1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80"/>
              <p:cNvSpPr>
                <a:spLocks noChangeArrowheads="1"/>
              </p:cNvSpPr>
              <p:nvPr/>
            </p:nvSpPr>
            <p:spPr bwMode="auto">
              <a:xfrm>
                <a:off x="350" y="1025"/>
                <a:ext cx="258" cy="1"/>
              </a:xfrm>
              <a:prstGeom prst="rect">
                <a:avLst/>
              </a:prstGeom>
              <a:solidFill>
                <a:srgbClr val="17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81"/>
              <p:cNvSpPr>
                <a:spLocks noChangeArrowheads="1"/>
              </p:cNvSpPr>
              <p:nvPr/>
            </p:nvSpPr>
            <p:spPr bwMode="auto">
              <a:xfrm>
                <a:off x="350" y="1026"/>
                <a:ext cx="258" cy="2"/>
              </a:xfrm>
              <a:prstGeom prst="rect">
                <a:avLst/>
              </a:prstGeom>
              <a:solidFill>
                <a:srgbClr val="1C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82"/>
              <p:cNvSpPr>
                <a:spLocks noChangeArrowheads="1"/>
              </p:cNvSpPr>
              <p:nvPr/>
            </p:nvSpPr>
            <p:spPr bwMode="auto">
              <a:xfrm>
                <a:off x="350" y="1028"/>
                <a:ext cx="258" cy="1"/>
              </a:xfrm>
              <a:prstGeom prst="rect">
                <a:avLst/>
              </a:prstGeom>
              <a:solidFill>
                <a:srgbClr val="20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83"/>
              <p:cNvSpPr>
                <a:spLocks noChangeArrowheads="1"/>
              </p:cNvSpPr>
              <p:nvPr/>
            </p:nvSpPr>
            <p:spPr bwMode="auto">
              <a:xfrm>
                <a:off x="350" y="1029"/>
                <a:ext cx="258" cy="1"/>
              </a:xfrm>
              <a:prstGeom prst="rect">
                <a:avLst/>
              </a:prstGeom>
              <a:solidFill>
                <a:srgbClr val="25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84"/>
              <p:cNvSpPr>
                <a:spLocks noChangeArrowheads="1"/>
              </p:cNvSpPr>
              <p:nvPr/>
            </p:nvSpPr>
            <p:spPr bwMode="auto">
              <a:xfrm>
                <a:off x="350" y="1030"/>
                <a:ext cx="258" cy="1"/>
              </a:xfrm>
              <a:prstGeom prst="rect">
                <a:avLst/>
              </a:prstGeom>
              <a:solidFill>
                <a:srgbClr val="295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785"/>
              <p:cNvSpPr>
                <a:spLocks noChangeArrowheads="1"/>
              </p:cNvSpPr>
              <p:nvPr/>
            </p:nvSpPr>
            <p:spPr bwMode="auto">
              <a:xfrm>
                <a:off x="350" y="1031"/>
                <a:ext cx="258" cy="1"/>
              </a:xfrm>
              <a:prstGeom prst="rect">
                <a:avLst/>
              </a:prstGeom>
              <a:solidFill>
                <a:srgbClr val="2E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786"/>
              <p:cNvSpPr>
                <a:spLocks noChangeArrowheads="1"/>
              </p:cNvSpPr>
              <p:nvPr/>
            </p:nvSpPr>
            <p:spPr bwMode="auto">
              <a:xfrm>
                <a:off x="350" y="1032"/>
                <a:ext cx="258" cy="1"/>
              </a:xfrm>
              <a:prstGeom prst="rect">
                <a:avLst/>
              </a:prstGeom>
              <a:solidFill>
                <a:srgbClr val="305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787"/>
              <p:cNvSpPr>
                <a:spLocks noChangeArrowheads="1"/>
              </p:cNvSpPr>
              <p:nvPr/>
            </p:nvSpPr>
            <p:spPr bwMode="auto">
              <a:xfrm>
                <a:off x="350" y="1033"/>
                <a:ext cx="258" cy="2"/>
              </a:xfrm>
              <a:prstGeom prst="rect">
                <a:avLst/>
              </a:prstGeom>
              <a:solidFill>
                <a:srgbClr val="35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788"/>
              <p:cNvSpPr>
                <a:spLocks noChangeArrowheads="1"/>
              </p:cNvSpPr>
              <p:nvPr/>
            </p:nvSpPr>
            <p:spPr bwMode="auto">
              <a:xfrm>
                <a:off x="350" y="1035"/>
                <a:ext cx="258" cy="1"/>
              </a:xfrm>
              <a:prstGeom prst="rect">
                <a:avLst/>
              </a:prstGeom>
              <a:solidFill>
                <a:srgbClr val="3959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789"/>
              <p:cNvSpPr>
                <a:spLocks noChangeArrowheads="1"/>
              </p:cNvSpPr>
              <p:nvPr/>
            </p:nvSpPr>
            <p:spPr bwMode="auto">
              <a:xfrm>
                <a:off x="350" y="1036"/>
                <a:ext cx="258" cy="1"/>
              </a:xfrm>
              <a:prstGeom prst="rect">
                <a:avLst/>
              </a:prstGeom>
              <a:solidFill>
                <a:srgbClr val="3C58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790"/>
              <p:cNvSpPr>
                <a:spLocks noChangeArrowheads="1"/>
              </p:cNvSpPr>
              <p:nvPr/>
            </p:nvSpPr>
            <p:spPr bwMode="auto">
              <a:xfrm>
                <a:off x="350" y="1037"/>
                <a:ext cx="258" cy="1"/>
              </a:xfrm>
              <a:prstGeom prst="rect">
                <a:avLst/>
              </a:prstGeom>
              <a:solidFill>
                <a:srgbClr val="3D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791"/>
              <p:cNvSpPr>
                <a:spLocks noChangeArrowheads="1"/>
              </p:cNvSpPr>
              <p:nvPr/>
            </p:nvSpPr>
            <p:spPr bwMode="auto">
              <a:xfrm>
                <a:off x="350" y="1038"/>
                <a:ext cx="258" cy="1"/>
              </a:xfrm>
              <a:prstGeom prst="rect">
                <a:avLst/>
              </a:prstGeom>
              <a:solidFill>
                <a:srgbClr val="42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792"/>
              <p:cNvSpPr>
                <a:spLocks noChangeArrowheads="1"/>
              </p:cNvSpPr>
              <p:nvPr/>
            </p:nvSpPr>
            <p:spPr bwMode="auto">
              <a:xfrm>
                <a:off x="350" y="1039"/>
                <a:ext cx="258" cy="1"/>
              </a:xfrm>
              <a:prstGeom prst="rect">
                <a:avLst/>
              </a:prstGeom>
              <a:solidFill>
                <a:srgbClr val="44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793"/>
              <p:cNvSpPr>
                <a:spLocks noChangeArrowheads="1"/>
              </p:cNvSpPr>
              <p:nvPr/>
            </p:nvSpPr>
            <p:spPr bwMode="auto">
              <a:xfrm>
                <a:off x="350" y="1040"/>
                <a:ext cx="258" cy="2"/>
              </a:xfrm>
              <a:prstGeom prst="rect">
                <a:avLst/>
              </a:prstGeom>
              <a:solidFill>
                <a:srgbClr val="4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794"/>
              <p:cNvSpPr>
                <a:spLocks noChangeArrowheads="1"/>
              </p:cNvSpPr>
              <p:nvPr/>
            </p:nvSpPr>
            <p:spPr bwMode="auto">
              <a:xfrm>
                <a:off x="350" y="1042"/>
                <a:ext cx="258" cy="1"/>
              </a:xfrm>
              <a:prstGeom prst="rect">
                <a:avLst/>
              </a:prstGeom>
              <a:solidFill>
                <a:srgbClr val="4B58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795"/>
              <p:cNvSpPr>
                <a:spLocks noChangeArrowheads="1"/>
              </p:cNvSpPr>
              <p:nvPr/>
            </p:nvSpPr>
            <p:spPr bwMode="auto">
              <a:xfrm>
                <a:off x="350" y="1043"/>
                <a:ext cx="258" cy="1"/>
              </a:xfrm>
              <a:prstGeom prst="rect">
                <a:avLst/>
              </a:prstGeom>
              <a:solidFill>
                <a:srgbClr val="4D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796"/>
              <p:cNvSpPr>
                <a:spLocks noChangeArrowheads="1"/>
              </p:cNvSpPr>
              <p:nvPr/>
            </p:nvSpPr>
            <p:spPr bwMode="auto">
              <a:xfrm>
                <a:off x="350" y="1044"/>
                <a:ext cx="258" cy="1"/>
              </a:xfrm>
              <a:prstGeom prst="rect">
                <a:avLst/>
              </a:prstGeom>
              <a:solidFill>
                <a:srgbClr val="4F5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797"/>
              <p:cNvSpPr>
                <a:spLocks noChangeArrowheads="1"/>
              </p:cNvSpPr>
              <p:nvPr/>
            </p:nvSpPr>
            <p:spPr bwMode="auto">
              <a:xfrm>
                <a:off x="350" y="1045"/>
                <a:ext cx="258" cy="1"/>
              </a:xfrm>
              <a:prstGeom prst="rect">
                <a:avLst/>
              </a:prstGeom>
              <a:solidFill>
                <a:srgbClr val="525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98"/>
              <p:cNvSpPr>
                <a:spLocks noChangeArrowheads="1"/>
              </p:cNvSpPr>
              <p:nvPr/>
            </p:nvSpPr>
            <p:spPr bwMode="auto">
              <a:xfrm>
                <a:off x="350" y="1046"/>
                <a:ext cx="258" cy="1"/>
              </a:xfrm>
              <a:prstGeom prst="rect">
                <a:avLst/>
              </a:prstGeom>
              <a:solidFill>
                <a:srgbClr val="565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799"/>
              <p:cNvSpPr>
                <a:spLocks noChangeArrowheads="1"/>
              </p:cNvSpPr>
              <p:nvPr/>
            </p:nvSpPr>
            <p:spPr bwMode="auto">
              <a:xfrm>
                <a:off x="350" y="1047"/>
                <a:ext cx="258" cy="2"/>
              </a:xfrm>
              <a:prstGeom prst="rect">
                <a:avLst/>
              </a:prstGeom>
              <a:solidFill>
                <a:srgbClr val="58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800"/>
              <p:cNvSpPr>
                <a:spLocks noChangeArrowheads="1"/>
              </p:cNvSpPr>
              <p:nvPr/>
            </p:nvSpPr>
            <p:spPr bwMode="auto">
              <a:xfrm>
                <a:off x="350" y="1049"/>
                <a:ext cx="258" cy="1"/>
              </a:xfrm>
              <a:prstGeom prst="rect">
                <a:avLst/>
              </a:prstGeom>
              <a:solidFill>
                <a:srgbClr val="5A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801"/>
              <p:cNvSpPr>
                <a:spLocks noChangeArrowheads="1"/>
              </p:cNvSpPr>
              <p:nvPr/>
            </p:nvSpPr>
            <p:spPr bwMode="auto">
              <a:xfrm>
                <a:off x="350" y="1050"/>
                <a:ext cx="258" cy="1"/>
              </a:xfrm>
              <a:prstGeom prst="rect">
                <a:avLst/>
              </a:prstGeom>
              <a:solidFill>
                <a:srgbClr val="5C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802"/>
              <p:cNvSpPr>
                <a:spLocks noChangeArrowheads="1"/>
              </p:cNvSpPr>
              <p:nvPr/>
            </p:nvSpPr>
            <p:spPr bwMode="auto">
              <a:xfrm>
                <a:off x="350" y="1051"/>
                <a:ext cx="258" cy="1"/>
              </a:xfrm>
              <a:prstGeom prst="rect">
                <a:avLst/>
              </a:prstGeom>
              <a:solidFill>
                <a:srgbClr val="6155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803"/>
              <p:cNvSpPr>
                <a:spLocks noChangeArrowheads="1"/>
              </p:cNvSpPr>
              <p:nvPr/>
            </p:nvSpPr>
            <p:spPr bwMode="auto">
              <a:xfrm>
                <a:off x="350" y="1052"/>
                <a:ext cx="258" cy="1"/>
              </a:xfrm>
              <a:prstGeom prst="rect">
                <a:avLst/>
              </a:prstGeom>
              <a:solidFill>
                <a:srgbClr val="61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804"/>
              <p:cNvSpPr>
                <a:spLocks noChangeArrowheads="1"/>
              </p:cNvSpPr>
              <p:nvPr/>
            </p:nvSpPr>
            <p:spPr bwMode="auto">
              <a:xfrm>
                <a:off x="350" y="1053"/>
                <a:ext cx="258" cy="1"/>
              </a:xfrm>
              <a:prstGeom prst="rect">
                <a:avLst/>
              </a:prstGeom>
              <a:solidFill>
                <a:srgbClr val="64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805"/>
              <p:cNvSpPr>
                <a:spLocks noChangeArrowheads="1"/>
              </p:cNvSpPr>
              <p:nvPr/>
            </p:nvSpPr>
            <p:spPr bwMode="auto">
              <a:xfrm>
                <a:off x="350" y="1054"/>
                <a:ext cx="258" cy="2"/>
              </a:xfrm>
              <a:prstGeom prst="rect">
                <a:avLst/>
              </a:prstGeom>
              <a:solidFill>
                <a:srgbClr val="6653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806"/>
              <p:cNvSpPr>
                <a:spLocks noChangeArrowheads="1"/>
              </p:cNvSpPr>
              <p:nvPr/>
            </p:nvSpPr>
            <p:spPr bwMode="auto">
              <a:xfrm>
                <a:off x="350" y="1056"/>
                <a:ext cx="258" cy="1"/>
              </a:xfrm>
              <a:prstGeom prst="rect">
                <a:avLst/>
              </a:prstGeom>
              <a:solidFill>
                <a:srgbClr val="69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07"/>
              <p:cNvSpPr>
                <a:spLocks noChangeArrowheads="1"/>
              </p:cNvSpPr>
              <p:nvPr/>
            </p:nvSpPr>
            <p:spPr bwMode="auto">
              <a:xfrm>
                <a:off x="350" y="1057"/>
                <a:ext cx="258" cy="1"/>
              </a:xfrm>
              <a:prstGeom prst="rect">
                <a:avLst/>
              </a:prstGeom>
              <a:solidFill>
                <a:srgbClr val="6C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808"/>
              <p:cNvSpPr>
                <a:spLocks noChangeArrowheads="1"/>
              </p:cNvSpPr>
              <p:nvPr/>
            </p:nvSpPr>
            <p:spPr bwMode="auto">
              <a:xfrm>
                <a:off x="350" y="1058"/>
                <a:ext cx="258" cy="1"/>
              </a:xfrm>
              <a:prstGeom prst="rect">
                <a:avLst/>
              </a:prstGeom>
              <a:solidFill>
                <a:srgbClr val="6E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09"/>
              <p:cNvSpPr>
                <a:spLocks noChangeArrowheads="1"/>
              </p:cNvSpPr>
              <p:nvPr/>
            </p:nvSpPr>
            <p:spPr bwMode="auto">
              <a:xfrm>
                <a:off x="350" y="1059"/>
                <a:ext cx="258" cy="1"/>
              </a:xfrm>
              <a:prstGeom prst="rect">
                <a:avLst/>
              </a:prstGeom>
              <a:solidFill>
                <a:srgbClr val="70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10"/>
              <p:cNvSpPr>
                <a:spLocks noChangeArrowheads="1"/>
              </p:cNvSpPr>
              <p:nvPr/>
            </p:nvSpPr>
            <p:spPr bwMode="auto">
              <a:xfrm>
                <a:off x="350" y="1060"/>
                <a:ext cx="258" cy="1"/>
              </a:xfrm>
              <a:prstGeom prst="rect">
                <a:avLst/>
              </a:prstGeom>
              <a:solidFill>
                <a:srgbClr val="735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11"/>
              <p:cNvSpPr>
                <a:spLocks noChangeArrowheads="1"/>
              </p:cNvSpPr>
              <p:nvPr/>
            </p:nvSpPr>
            <p:spPr bwMode="auto">
              <a:xfrm>
                <a:off x="350" y="1061"/>
                <a:ext cx="258" cy="2"/>
              </a:xfrm>
              <a:prstGeom prst="rect">
                <a:avLst/>
              </a:prstGeom>
              <a:solidFill>
                <a:srgbClr val="74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12"/>
              <p:cNvSpPr>
                <a:spLocks noChangeArrowheads="1"/>
              </p:cNvSpPr>
              <p:nvPr/>
            </p:nvSpPr>
            <p:spPr bwMode="auto">
              <a:xfrm>
                <a:off x="350" y="1063"/>
                <a:ext cx="258" cy="1"/>
              </a:xfrm>
              <a:prstGeom prst="rect">
                <a:avLst/>
              </a:prstGeom>
              <a:solidFill>
                <a:srgbClr val="7651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13"/>
              <p:cNvSpPr>
                <a:spLocks noChangeArrowheads="1"/>
              </p:cNvSpPr>
              <p:nvPr/>
            </p:nvSpPr>
            <p:spPr bwMode="auto">
              <a:xfrm>
                <a:off x="350" y="1064"/>
                <a:ext cx="258" cy="1"/>
              </a:xfrm>
              <a:prstGeom prst="rect">
                <a:avLst/>
              </a:prstGeom>
              <a:solidFill>
                <a:srgbClr val="79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814"/>
              <p:cNvSpPr>
                <a:spLocks noChangeArrowheads="1"/>
              </p:cNvSpPr>
              <p:nvPr/>
            </p:nvSpPr>
            <p:spPr bwMode="auto">
              <a:xfrm>
                <a:off x="350" y="1065"/>
                <a:ext cx="258" cy="1"/>
              </a:xfrm>
              <a:prstGeom prst="rect">
                <a:avLst/>
              </a:prstGeom>
              <a:solidFill>
                <a:srgbClr val="7B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815"/>
              <p:cNvSpPr>
                <a:spLocks noChangeArrowheads="1"/>
              </p:cNvSpPr>
              <p:nvPr/>
            </p:nvSpPr>
            <p:spPr bwMode="auto">
              <a:xfrm>
                <a:off x="350" y="1066"/>
                <a:ext cx="258" cy="1"/>
              </a:xfrm>
              <a:prstGeom prst="rect">
                <a:avLst/>
              </a:prstGeom>
              <a:solidFill>
                <a:srgbClr val="7E4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816"/>
              <p:cNvSpPr>
                <a:spLocks noChangeArrowheads="1"/>
              </p:cNvSpPr>
              <p:nvPr/>
            </p:nvSpPr>
            <p:spPr bwMode="auto">
              <a:xfrm>
                <a:off x="350" y="1067"/>
                <a:ext cx="258" cy="1"/>
              </a:xfrm>
              <a:prstGeom prst="rect">
                <a:avLst/>
              </a:prstGeom>
              <a:solidFill>
                <a:srgbClr val="7F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817"/>
              <p:cNvSpPr>
                <a:spLocks noChangeArrowheads="1"/>
              </p:cNvSpPr>
              <p:nvPr/>
            </p:nvSpPr>
            <p:spPr bwMode="auto">
              <a:xfrm>
                <a:off x="350" y="1068"/>
                <a:ext cx="258" cy="2"/>
              </a:xfrm>
              <a:prstGeom prst="rect">
                <a:avLst/>
              </a:prstGeom>
              <a:solidFill>
                <a:srgbClr val="81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818"/>
              <p:cNvSpPr>
                <a:spLocks noChangeArrowheads="1"/>
              </p:cNvSpPr>
              <p:nvPr/>
            </p:nvSpPr>
            <p:spPr bwMode="auto">
              <a:xfrm>
                <a:off x="350" y="1070"/>
                <a:ext cx="258" cy="1"/>
              </a:xfrm>
              <a:prstGeom prst="rect">
                <a:avLst/>
              </a:prstGeom>
              <a:solidFill>
                <a:srgbClr val="83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819"/>
              <p:cNvSpPr>
                <a:spLocks noChangeArrowheads="1"/>
              </p:cNvSpPr>
              <p:nvPr/>
            </p:nvSpPr>
            <p:spPr bwMode="auto">
              <a:xfrm>
                <a:off x="350" y="1071"/>
                <a:ext cx="258" cy="1"/>
              </a:xfrm>
              <a:prstGeom prst="rect">
                <a:avLst/>
              </a:prstGeom>
              <a:solidFill>
                <a:srgbClr val="864E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820"/>
              <p:cNvSpPr>
                <a:spLocks noChangeArrowheads="1"/>
              </p:cNvSpPr>
              <p:nvPr/>
            </p:nvSpPr>
            <p:spPr bwMode="auto">
              <a:xfrm>
                <a:off x="350" y="1072"/>
                <a:ext cx="258" cy="1"/>
              </a:xfrm>
              <a:prstGeom prst="rect">
                <a:avLst/>
              </a:prstGeom>
              <a:solidFill>
                <a:srgbClr val="86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821"/>
              <p:cNvSpPr>
                <a:spLocks noChangeArrowheads="1"/>
              </p:cNvSpPr>
              <p:nvPr/>
            </p:nvSpPr>
            <p:spPr bwMode="auto">
              <a:xfrm>
                <a:off x="350" y="1073"/>
                <a:ext cx="258" cy="1"/>
              </a:xfrm>
              <a:prstGeom prst="rect">
                <a:avLst/>
              </a:prstGeom>
              <a:solidFill>
                <a:srgbClr val="8B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822"/>
              <p:cNvSpPr>
                <a:spLocks noChangeArrowheads="1"/>
              </p:cNvSpPr>
              <p:nvPr/>
            </p:nvSpPr>
            <p:spPr bwMode="auto">
              <a:xfrm>
                <a:off x="350" y="1074"/>
                <a:ext cx="258" cy="1"/>
              </a:xfrm>
              <a:prstGeom prst="rect">
                <a:avLst/>
              </a:prstGeom>
              <a:solidFill>
                <a:srgbClr val="8D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823"/>
              <p:cNvSpPr>
                <a:spLocks noChangeArrowheads="1"/>
              </p:cNvSpPr>
              <p:nvPr/>
            </p:nvSpPr>
            <p:spPr bwMode="auto">
              <a:xfrm>
                <a:off x="350" y="1075"/>
                <a:ext cx="258" cy="2"/>
              </a:xfrm>
              <a:prstGeom prst="rect">
                <a:avLst/>
              </a:prstGeom>
              <a:solidFill>
                <a:srgbClr val="8F4D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824"/>
              <p:cNvSpPr>
                <a:spLocks noChangeArrowheads="1"/>
              </p:cNvSpPr>
              <p:nvPr/>
            </p:nvSpPr>
            <p:spPr bwMode="auto">
              <a:xfrm>
                <a:off x="350" y="1077"/>
                <a:ext cx="258" cy="1"/>
              </a:xfrm>
              <a:prstGeom prst="rect">
                <a:avLst/>
              </a:prstGeom>
              <a:solidFill>
                <a:srgbClr val="904C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825"/>
              <p:cNvSpPr>
                <a:spLocks noChangeArrowheads="1"/>
              </p:cNvSpPr>
              <p:nvPr/>
            </p:nvSpPr>
            <p:spPr bwMode="auto">
              <a:xfrm>
                <a:off x="350" y="1078"/>
                <a:ext cx="258" cy="1"/>
              </a:xfrm>
              <a:prstGeom prst="rect">
                <a:avLst/>
              </a:prstGeom>
              <a:solidFill>
                <a:srgbClr val="91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826"/>
              <p:cNvSpPr>
                <a:spLocks noChangeArrowheads="1"/>
              </p:cNvSpPr>
              <p:nvPr/>
            </p:nvSpPr>
            <p:spPr bwMode="auto">
              <a:xfrm>
                <a:off x="350" y="1079"/>
                <a:ext cx="258" cy="1"/>
              </a:xfrm>
              <a:prstGeom prst="rect">
                <a:avLst/>
              </a:prstGeom>
              <a:solidFill>
                <a:srgbClr val="93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827"/>
              <p:cNvSpPr>
                <a:spLocks noChangeArrowheads="1"/>
              </p:cNvSpPr>
              <p:nvPr/>
            </p:nvSpPr>
            <p:spPr bwMode="auto">
              <a:xfrm>
                <a:off x="350" y="1080"/>
                <a:ext cx="258" cy="1"/>
              </a:xfrm>
              <a:prstGeom prst="rect">
                <a:avLst/>
              </a:prstGeom>
              <a:solidFill>
                <a:srgbClr val="964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828"/>
              <p:cNvSpPr>
                <a:spLocks noChangeArrowheads="1"/>
              </p:cNvSpPr>
              <p:nvPr/>
            </p:nvSpPr>
            <p:spPr bwMode="auto">
              <a:xfrm>
                <a:off x="350" y="1081"/>
                <a:ext cx="258" cy="1"/>
              </a:xfrm>
              <a:prstGeom prst="rect">
                <a:avLst/>
              </a:prstGeom>
              <a:solidFill>
                <a:srgbClr val="96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829"/>
              <p:cNvSpPr>
                <a:spLocks noChangeArrowheads="1"/>
              </p:cNvSpPr>
              <p:nvPr/>
            </p:nvSpPr>
            <p:spPr bwMode="auto">
              <a:xfrm>
                <a:off x="350" y="1082"/>
                <a:ext cx="258" cy="2"/>
              </a:xfrm>
              <a:prstGeom prst="rect">
                <a:avLst/>
              </a:prstGeom>
              <a:solidFill>
                <a:srgbClr val="9B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830"/>
              <p:cNvSpPr>
                <a:spLocks noChangeArrowheads="1"/>
              </p:cNvSpPr>
              <p:nvPr/>
            </p:nvSpPr>
            <p:spPr bwMode="auto">
              <a:xfrm>
                <a:off x="350" y="1084"/>
                <a:ext cx="258" cy="1"/>
              </a:xfrm>
              <a:prstGeom prst="rect">
                <a:avLst/>
              </a:prstGeom>
              <a:solidFill>
                <a:srgbClr val="9D49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831"/>
              <p:cNvSpPr>
                <a:spLocks noChangeArrowheads="1"/>
              </p:cNvSpPr>
              <p:nvPr/>
            </p:nvSpPr>
            <p:spPr bwMode="auto">
              <a:xfrm>
                <a:off x="350" y="1085"/>
                <a:ext cx="258" cy="1"/>
              </a:xfrm>
              <a:prstGeom prst="rect">
                <a:avLst/>
              </a:prstGeom>
              <a:solidFill>
                <a:srgbClr val="9D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832"/>
              <p:cNvSpPr>
                <a:spLocks noChangeArrowheads="1"/>
              </p:cNvSpPr>
              <p:nvPr/>
            </p:nvSpPr>
            <p:spPr bwMode="auto">
              <a:xfrm>
                <a:off x="350" y="1086"/>
                <a:ext cx="258" cy="1"/>
              </a:xfrm>
              <a:prstGeom prst="rect">
                <a:avLst/>
              </a:prstGeom>
              <a:solidFill>
                <a:srgbClr val="A0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833"/>
              <p:cNvSpPr>
                <a:spLocks noChangeArrowheads="1"/>
              </p:cNvSpPr>
              <p:nvPr/>
            </p:nvSpPr>
            <p:spPr bwMode="auto">
              <a:xfrm>
                <a:off x="350" y="1087"/>
                <a:ext cx="258" cy="1"/>
              </a:xfrm>
              <a:prstGeom prst="rect">
                <a:avLst/>
              </a:prstGeom>
              <a:solidFill>
                <a:srgbClr val="A248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834"/>
              <p:cNvSpPr>
                <a:spLocks noChangeArrowheads="1"/>
              </p:cNvSpPr>
              <p:nvPr/>
            </p:nvSpPr>
            <p:spPr bwMode="auto">
              <a:xfrm>
                <a:off x="350" y="1088"/>
                <a:ext cx="258" cy="1"/>
              </a:xfrm>
              <a:prstGeom prst="rect">
                <a:avLst/>
              </a:prstGeom>
              <a:solidFill>
                <a:srgbClr val="A2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835"/>
              <p:cNvSpPr>
                <a:spLocks noChangeArrowheads="1"/>
              </p:cNvSpPr>
              <p:nvPr/>
            </p:nvSpPr>
            <p:spPr bwMode="auto">
              <a:xfrm>
                <a:off x="350" y="1089"/>
                <a:ext cx="258" cy="2"/>
              </a:xfrm>
              <a:prstGeom prst="rect">
                <a:avLst/>
              </a:prstGeom>
              <a:solidFill>
                <a:srgbClr val="A4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836"/>
              <p:cNvSpPr>
                <a:spLocks noChangeArrowheads="1"/>
              </p:cNvSpPr>
              <p:nvPr/>
            </p:nvSpPr>
            <p:spPr bwMode="auto">
              <a:xfrm>
                <a:off x="350" y="1091"/>
                <a:ext cx="258" cy="1"/>
              </a:xfrm>
              <a:prstGeom prst="rect">
                <a:avLst/>
              </a:prstGeom>
              <a:solidFill>
                <a:srgbClr val="A6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837"/>
              <p:cNvSpPr>
                <a:spLocks noChangeArrowheads="1"/>
              </p:cNvSpPr>
              <p:nvPr/>
            </p:nvSpPr>
            <p:spPr bwMode="auto">
              <a:xfrm>
                <a:off x="350" y="1092"/>
                <a:ext cx="258" cy="1"/>
              </a:xfrm>
              <a:prstGeom prst="rect">
                <a:avLst/>
              </a:prstGeom>
              <a:solidFill>
                <a:srgbClr val="AB4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838"/>
              <p:cNvSpPr>
                <a:spLocks noChangeArrowheads="1"/>
              </p:cNvSpPr>
              <p:nvPr/>
            </p:nvSpPr>
            <p:spPr bwMode="auto">
              <a:xfrm>
                <a:off x="350" y="1093"/>
                <a:ext cx="258" cy="1"/>
              </a:xfrm>
              <a:prstGeom prst="rect">
                <a:avLst/>
              </a:prstGeom>
              <a:solidFill>
                <a:srgbClr val="AB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839"/>
              <p:cNvSpPr>
                <a:spLocks noChangeArrowheads="1"/>
              </p:cNvSpPr>
              <p:nvPr/>
            </p:nvSpPr>
            <p:spPr bwMode="auto">
              <a:xfrm>
                <a:off x="350" y="1094"/>
                <a:ext cx="258" cy="1"/>
              </a:xfrm>
              <a:prstGeom prst="rect">
                <a:avLst/>
              </a:prstGeom>
              <a:solidFill>
                <a:srgbClr val="AD4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840"/>
              <p:cNvSpPr>
                <a:spLocks noChangeArrowheads="1"/>
              </p:cNvSpPr>
              <p:nvPr/>
            </p:nvSpPr>
            <p:spPr bwMode="auto">
              <a:xfrm>
                <a:off x="350" y="1095"/>
                <a:ext cx="258" cy="1"/>
              </a:xfrm>
              <a:prstGeom prst="rect">
                <a:avLst/>
              </a:prstGeom>
              <a:solidFill>
                <a:srgbClr val="AF44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841"/>
              <p:cNvSpPr>
                <a:spLocks noChangeArrowheads="1"/>
              </p:cNvSpPr>
              <p:nvPr/>
            </p:nvSpPr>
            <p:spPr bwMode="auto">
              <a:xfrm>
                <a:off x="350" y="1096"/>
                <a:ext cx="258" cy="2"/>
              </a:xfrm>
              <a:prstGeom prst="rect">
                <a:avLst/>
              </a:prstGeom>
              <a:solidFill>
                <a:srgbClr val="AF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842"/>
              <p:cNvSpPr>
                <a:spLocks noChangeArrowheads="1"/>
              </p:cNvSpPr>
              <p:nvPr/>
            </p:nvSpPr>
            <p:spPr bwMode="auto">
              <a:xfrm>
                <a:off x="350" y="1098"/>
                <a:ext cx="258" cy="1"/>
              </a:xfrm>
              <a:prstGeom prst="rect">
                <a:avLst/>
              </a:prstGeom>
              <a:solidFill>
                <a:srgbClr val="B1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843"/>
              <p:cNvSpPr>
                <a:spLocks noChangeArrowheads="1"/>
              </p:cNvSpPr>
              <p:nvPr/>
            </p:nvSpPr>
            <p:spPr bwMode="auto">
              <a:xfrm>
                <a:off x="350" y="1099"/>
                <a:ext cx="258" cy="1"/>
              </a:xfrm>
              <a:prstGeom prst="rect">
                <a:avLst/>
              </a:prstGeom>
              <a:solidFill>
                <a:srgbClr val="B344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844"/>
              <p:cNvSpPr>
                <a:spLocks noChangeArrowheads="1"/>
              </p:cNvSpPr>
              <p:nvPr/>
            </p:nvSpPr>
            <p:spPr bwMode="auto">
              <a:xfrm>
                <a:off x="350" y="1100"/>
                <a:ext cx="258" cy="1"/>
              </a:xfrm>
              <a:prstGeom prst="rect">
                <a:avLst/>
              </a:prstGeom>
              <a:solidFill>
                <a:srgbClr val="B5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845"/>
              <p:cNvSpPr>
                <a:spLocks noChangeArrowheads="1"/>
              </p:cNvSpPr>
              <p:nvPr/>
            </p:nvSpPr>
            <p:spPr bwMode="auto">
              <a:xfrm>
                <a:off x="350" y="1101"/>
                <a:ext cx="258" cy="1"/>
              </a:xfrm>
              <a:prstGeom prst="rect">
                <a:avLst/>
              </a:prstGeom>
              <a:solidFill>
                <a:srgbClr val="B743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846"/>
              <p:cNvSpPr>
                <a:spLocks noChangeArrowheads="1"/>
              </p:cNvSpPr>
              <p:nvPr/>
            </p:nvSpPr>
            <p:spPr bwMode="auto">
              <a:xfrm>
                <a:off x="350" y="1102"/>
                <a:ext cx="258" cy="1"/>
              </a:xfrm>
              <a:prstGeom prst="rect">
                <a:avLst/>
              </a:prstGeom>
              <a:solidFill>
                <a:srgbClr val="B7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847"/>
              <p:cNvSpPr>
                <a:spLocks noChangeArrowheads="1"/>
              </p:cNvSpPr>
              <p:nvPr/>
            </p:nvSpPr>
            <p:spPr bwMode="auto">
              <a:xfrm>
                <a:off x="350" y="1103"/>
                <a:ext cx="258" cy="2"/>
              </a:xfrm>
              <a:prstGeom prst="rect">
                <a:avLst/>
              </a:prstGeom>
              <a:solidFill>
                <a:srgbClr val="B9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848"/>
              <p:cNvSpPr>
                <a:spLocks noChangeArrowheads="1"/>
              </p:cNvSpPr>
              <p:nvPr/>
            </p:nvSpPr>
            <p:spPr bwMode="auto">
              <a:xfrm>
                <a:off x="350" y="1105"/>
                <a:ext cx="258" cy="1"/>
              </a:xfrm>
              <a:prstGeom prst="rect">
                <a:avLst/>
              </a:prstGeom>
              <a:solidFill>
                <a:srgbClr val="BB4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849"/>
              <p:cNvSpPr>
                <a:spLocks noChangeArrowheads="1"/>
              </p:cNvSpPr>
              <p:nvPr/>
            </p:nvSpPr>
            <p:spPr bwMode="auto">
              <a:xfrm>
                <a:off x="350" y="1106"/>
                <a:ext cx="258" cy="1"/>
              </a:xfrm>
              <a:prstGeom prst="rect">
                <a:avLst/>
              </a:prstGeom>
              <a:solidFill>
                <a:srgbClr val="BB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50"/>
              <p:cNvSpPr>
                <a:spLocks noChangeArrowheads="1"/>
              </p:cNvSpPr>
              <p:nvPr/>
            </p:nvSpPr>
            <p:spPr bwMode="auto">
              <a:xfrm>
                <a:off x="350" y="1107"/>
                <a:ext cx="258" cy="1"/>
              </a:xfrm>
              <a:prstGeom prst="rect">
                <a:avLst/>
              </a:prstGeom>
              <a:solidFill>
                <a:srgbClr val="BF4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851"/>
              <p:cNvSpPr>
                <a:spLocks noChangeArrowheads="1"/>
              </p:cNvSpPr>
              <p:nvPr/>
            </p:nvSpPr>
            <p:spPr bwMode="auto">
              <a:xfrm>
                <a:off x="350" y="1108"/>
                <a:ext cx="258" cy="1"/>
              </a:xfrm>
              <a:prstGeom prst="rect">
                <a:avLst/>
              </a:prstGeom>
              <a:solidFill>
                <a:srgbClr val="BF4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852"/>
              <p:cNvSpPr>
                <a:spLocks noChangeArrowheads="1"/>
              </p:cNvSpPr>
              <p:nvPr/>
            </p:nvSpPr>
            <p:spPr bwMode="auto">
              <a:xfrm>
                <a:off x="350" y="1109"/>
                <a:ext cx="258" cy="1"/>
              </a:xfrm>
              <a:prstGeom prst="rect">
                <a:avLst/>
              </a:prstGeom>
              <a:solidFill>
                <a:srgbClr val="C24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853"/>
              <p:cNvSpPr>
                <a:spLocks noChangeArrowheads="1"/>
              </p:cNvSpPr>
              <p:nvPr/>
            </p:nvSpPr>
            <p:spPr bwMode="auto">
              <a:xfrm>
                <a:off x="350" y="1110"/>
                <a:ext cx="258" cy="2"/>
              </a:xfrm>
              <a:prstGeom prst="rect">
                <a:avLst/>
              </a:prstGeom>
              <a:solidFill>
                <a:srgbClr val="C44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854"/>
              <p:cNvSpPr>
                <a:spLocks noChangeArrowheads="1"/>
              </p:cNvSpPr>
              <p:nvPr/>
            </p:nvSpPr>
            <p:spPr bwMode="auto">
              <a:xfrm>
                <a:off x="350" y="1112"/>
                <a:ext cx="258" cy="1"/>
              </a:xfrm>
              <a:prstGeom prst="rect">
                <a:avLst/>
              </a:prstGeom>
              <a:solidFill>
                <a:srgbClr val="C43F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855"/>
              <p:cNvSpPr>
                <a:spLocks noChangeArrowheads="1"/>
              </p:cNvSpPr>
              <p:nvPr/>
            </p:nvSpPr>
            <p:spPr bwMode="auto">
              <a:xfrm>
                <a:off x="350" y="1113"/>
                <a:ext cx="258" cy="1"/>
              </a:xfrm>
              <a:prstGeom prst="rect">
                <a:avLst/>
              </a:prstGeom>
              <a:solidFill>
                <a:srgbClr val="C740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56"/>
              <p:cNvSpPr>
                <a:spLocks noChangeArrowheads="1"/>
              </p:cNvSpPr>
              <p:nvPr/>
            </p:nvSpPr>
            <p:spPr bwMode="auto">
              <a:xfrm>
                <a:off x="350" y="1114"/>
                <a:ext cx="258" cy="1"/>
              </a:xfrm>
              <a:prstGeom prst="rect">
                <a:avLst/>
              </a:prstGeom>
              <a:solidFill>
                <a:srgbClr val="C74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857"/>
              <p:cNvSpPr>
                <a:spLocks noChangeArrowheads="1"/>
              </p:cNvSpPr>
              <p:nvPr/>
            </p:nvSpPr>
            <p:spPr bwMode="auto">
              <a:xfrm>
                <a:off x="350" y="1115"/>
                <a:ext cx="258" cy="1"/>
              </a:xfrm>
              <a:prstGeom prst="rect">
                <a:avLst/>
              </a:prstGeom>
              <a:solidFill>
                <a:srgbClr val="C93E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58"/>
              <p:cNvSpPr>
                <a:spLocks noChangeArrowheads="1"/>
              </p:cNvSpPr>
              <p:nvPr/>
            </p:nvSpPr>
            <p:spPr bwMode="auto">
              <a:xfrm>
                <a:off x="350" y="1116"/>
                <a:ext cx="258" cy="1"/>
              </a:xfrm>
              <a:prstGeom prst="rect">
                <a:avLst/>
              </a:prstGeom>
              <a:solidFill>
                <a:srgbClr val="CC3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59"/>
              <p:cNvSpPr>
                <a:spLocks noChangeArrowheads="1"/>
              </p:cNvSpPr>
              <p:nvPr/>
            </p:nvSpPr>
            <p:spPr bwMode="auto">
              <a:xfrm>
                <a:off x="350" y="1117"/>
                <a:ext cx="258" cy="2"/>
              </a:xfrm>
              <a:prstGeom prst="rect">
                <a:avLst/>
              </a:prstGeom>
              <a:solidFill>
                <a:srgbClr val="CC3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60"/>
              <p:cNvSpPr>
                <a:spLocks noChangeArrowheads="1"/>
              </p:cNvSpPr>
              <p:nvPr/>
            </p:nvSpPr>
            <p:spPr bwMode="auto">
              <a:xfrm>
                <a:off x="350" y="1119"/>
                <a:ext cx="258" cy="1"/>
              </a:xfrm>
              <a:prstGeom prst="rect">
                <a:avLst/>
              </a:prstGeom>
              <a:solidFill>
                <a:srgbClr val="CF3E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861"/>
              <p:cNvSpPr>
                <a:spLocks noChangeArrowheads="1"/>
              </p:cNvSpPr>
              <p:nvPr/>
            </p:nvSpPr>
            <p:spPr bwMode="auto">
              <a:xfrm>
                <a:off x="350" y="1120"/>
                <a:ext cx="258" cy="1"/>
              </a:xfrm>
              <a:prstGeom prst="rect">
                <a:avLst/>
              </a:prstGeom>
              <a:solidFill>
                <a:srgbClr val="CF3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62"/>
              <p:cNvSpPr>
                <a:spLocks noChangeArrowheads="1"/>
              </p:cNvSpPr>
              <p:nvPr/>
            </p:nvSpPr>
            <p:spPr bwMode="auto">
              <a:xfrm>
                <a:off x="350" y="1121"/>
                <a:ext cx="258" cy="1"/>
              </a:xfrm>
              <a:prstGeom prst="rect">
                <a:avLst/>
              </a:prstGeom>
              <a:solidFill>
                <a:srgbClr val="D1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863"/>
              <p:cNvSpPr>
                <a:spLocks noChangeArrowheads="1"/>
              </p:cNvSpPr>
              <p:nvPr/>
            </p:nvSpPr>
            <p:spPr bwMode="auto">
              <a:xfrm>
                <a:off x="350" y="1122"/>
                <a:ext cx="258" cy="1"/>
              </a:xfrm>
              <a:prstGeom prst="rect">
                <a:avLst/>
              </a:prstGeom>
              <a:solidFill>
                <a:srgbClr val="D13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864"/>
              <p:cNvSpPr>
                <a:spLocks noChangeArrowheads="1"/>
              </p:cNvSpPr>
              <p:nvPr/>
            </p:nvSpPr>
            <p:spPr bwMode="auto">
              <a:xfrm>
                <a:off x="350" y="1123"/>
                <a:ext cx="258" cy="1"/>
              </a:xfrm>
              <a:prstGeom prst="rect">
                <a:avLst/>
              </a:prstGeom>
              <a:solidFill>
                <a:srgbClr val="D43D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65"/>
              <p:cNvSpPr>
                <a:spLocks noChangeArrowheads="1"/>
              </p:cNvSpPr>
              <p:nvPr/>
            </p:nvSpPr>
            <p:spPr bwMode="auto">
              <a:xfrm>
                <a:off x="350" y="1124"/>
                <a:ext cx="258" cy="2"/>
              </a:xfrm>
              <a:prstGeom prst="rect">
                <a:avLst/>
              </a:prstGeom>
              <a:solidFill>
                <a:srgbClr val="D63C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66"/>
              <p:cNvSpPr>
                <a:spLocks noChangeArrowheads="1"/>
              </p:cNvSpPr>
              <p:nvPr/>
            </p:nvSpPr>
            <p:spPr bwMode="auto">
              <a:xfrm>
                <a:off x="350" y="1126"/>
                <a:ext cx="258" cy="1"/>
              </a:xfrm>
              <a:prstGeom prst="rect">
                <a:avLst/>
              </a:prstGeom>
              <a:solidFill>
                <a:srgbClr val="D63C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67"/>
              <p:cNvSpPr>
                <a:spLocks noChangeArrowheads="1"/>
              </p:cNvSpPr>
              <p:nvPr/>
            </p:nvSpPr>
            <p:spPr bwMode="auto">
              <a:xfrm>
                <a:off x="350" y="1127"/>
                <a:ext cx="258" cy="1"/>
              </a:xfrm>
              <a:prstGeom prst="rect">
                <a:avLst/>
              </a:prstGeom>
              <a:solidFill>
                <a:srgbClr val="D93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68"/>
              <p:cNvSpPr>
                <a:spLocks noChangeArrowheads="1"/>
              </p:cNvSpPr>
              <p:nvPr/>
            </p:nvSpPr>
            <p:spPr bwMode="auto">
              <a:xfrm>
                <a:off x="350" y="1128"/>
                <a:ext cx="258" cy="1"/>
              </a:xfrm>
              <a:prstGeom prst="rect">
                <a:avLst/>
              </a:prstGeom>
              <a:solidFill>
                <a:srgbClr val="D93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69"/>
              <p:cNvSpPr>
                <a:spLocks noChangeArrowheads="1"/>
              </p:cNvSpPr>
              <p:nvPr/>
            </p:nvSpPr>
            <p:spPr bwMode="auto">
              <a:xfrm>
                <a:off x="350" y="1129"/>
                <a:ext cx="258" cy="1"/>
              </a:xfrm>
              <a:prstGeom prst="rect">
                <a:avLst/>
              </a:prstGeom>
              <a:solidFill>
                <a:srgbClr val="DB3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70"/>
              <p:cNvSpPr>
                <a:spLocks noChangeArrowheads="1"/>
              </p:cNvSpPr>
              <p:nvPr/>
            </p:nvSpPr>
            <p:spPr bwMode="auto">
              <a:xfrm>
                <a:off x="350" y="1130"/>
                <a:ext cx="258" cy="1"/>
              </a:xfrm>
              <a:prstGeom prst="rect">
                <a:avLst/>
              </a:prstGeom>
              <a:solidFill>
                <a:srgbClr val="DB3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71"/>
              <p:cNvSpPr>
                <a:spLocks noChangeArrowheads="1"/>
              </p:cNvSpPr>
              <p:nvPr/>
            </p:nvSpPr>
            <p:spPr bwMode="auto">
              <a:xfrm>
                <a:off x="350" y="1131"/>
                <a:ext cx="258" cy="1"/>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72"/>
              <p:cNvSpPr>
                <a:spLocks noChangeArrowheads="1"/>
              </p:cNvSpPr>
              <p:nvPr/>
            </p:nvSpPr>
            <p:spPr bwMode="auto">
              <a:xfrm>
                <a:off x="350" y="1132"/>
                <a:ext cx="258" cy="2"/>
              </a:xfrm>
              <a:prstGeom prst="rect">
                <a:avLst/>
              </a:prstGeom>
              <a:solidFill>
                <a:srgbClr val="DE3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73"/>
              <p:cNvSpPr>
                <a:spLocks noChangeArrowheads="1"/>
              </p:cNvSpPr>
              <p:nvPr/>
            </p:nvSpPr>
            <p:spPr bwMode="auto">
              <a:xfrm>
                <a:off x="350" y="1134"/>
                <a:ext cx="258" cy="1"/>
              </a:xfrm>
              <a:prstGeom prst="rect">
                <a:avLst/>
              </a:prstGeom>
              <a:solidFill>
                <a:srgbClr val="E03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874"/>
              <p:cNvSpPr>
                <a:spLocks noChangeArrowheads="1"/>
              </p:cNvSpPr>
              <p:nvPr/>
            </p:nvSpPr>
            <p:spPr bwMode="auto">
              <a:xfrm>
                <a:off x="350" y="1135"/>
                <a:ext cx="258" cy="1"/>
              </a:xfrm>
              <a:prstGeom prst="rect">
                <a:avLst/>
              </a:prstGeom>
              <a:solidFill>
                <a:srgbClr val="E03A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75"/>
              <p:cNvSpPr>
                <a:spLocks noChangeArrowheads="1"/>
              </p:cNvSpPr>
              <p:nvPr/>
            </p:nvSpPr>
            <p:spPr bwMode="auto">
              <a:xfrm>
                <a:off x="350" y="1136"/>
                <a:ext cx="258" cy="1"/>
              </a:xfrm>
              <a:prstGeom prst="rect">
                <a:avLst/>
              </a:prstGeom>
              <a:solidFill>
                <a:srgbClr val="E33B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876"/>
              <p:cNvSpPr>
                <a:spLocks noChangeArrowheads="1"/>
              </p:cNvSpPr>
              <p:nvPr/>
            </p:nvSpPr>
            <p:spPr bwMode="auto">
              <a:xfrm>
                <a:off x="350" y="1137"/>
                <a:ext cx="258" cy="1"/>
              </a:xfrm>
              <a:prstGeom prst="rect">
                <a:avLst/>
              </a:prstGeom>
              <a:solidFill>
                <a:srgbClr val="E33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877"/>
              <p:cNvSpPr>
                <a:spLocks noChangeArrowheads="1"/>
              </p:cNvSpPr>
              <p:nvPr/>
            </p:nvSpPr>
            <p:spPr bwMode="auto">
              <a:xfrm>
                <a:off x="350" y="1138"/>
                <a:ext cx="258" cy="1"/>
              </a:xfrm>
              <a:prstGeom prst="rect">
                <a:avLst/>
              </a:prstGeom>
              <a:solidFill>
                <a:srgbClr val="E63C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878"/>
              <p:cNvSpPr>
                <a:spLocks noChangeArrowheads="1"/>
              </p:cNvSpPr>
              <p:nvPr/>
            </p:nvSpPr>
            <p:spPr bwMode="auto">
              <a:xfrm>
                <a:off x="350" y="1139"/>
                <a:ext cx="258" cy="2"/>
              </a:xfrm>
              <a:prstGeom prst="rect">
                <a:avLst/>
              </a:prstGeom>
              <a:solidFill>
                <a:srgbClr val="E63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879"/>
              <p:cNvSpPr>
                <a:spLocks noChangeArrowheads="1"/>
              </p:cNvSpPr>
              <p:nvPr/>
            </p:nvSpPr>
            <p:spPr bwMode="auto">
              <a:xfrm>
                <a:off x="350" y="1141"/>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880"/>
              <p:cNvSpPr>
                <a:spLocks noChangeArrowheads="1"/>
              </p:cNvSpPr>
              <p:nvPr/>
            </p:nvSpPr>
            <p:spPr bwMode="auto">
              <a:xfrm>
                <a:off x="350" y="1142"/>
                <a:ext cx="258" cy="1"/>
              </a:xfrm>
              <a:prstGeom prst="rect">
                <a:avLst/>
              </a:prstGeom>
              <a:solidFill>
                <a:srgbClr val="E83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881"/>
              <p:cNvSpPr>
                <a:spLocks noChangeArrowheads="1"/>
              </p:cNvSpPr>
              <p:nvPr/>
            </p:nvSpPr>
            <p:spPr bwMode="auto">
              <a:xfrm>
                <a:off x="350" y="1143"/>
                <a:ext cx="258" cy="1"/>
              </a:xfrm>
              <a:prstGeom prst="rect">
                <a:avLst/>
              </a:prstGeom>
              <a:solidFill>
                <a:srgbClr val="E83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882"/>
              <p:cNvSpPr>
                <a:spLocks noChangeArrowheads="1"/>
              </p:cNvSpPr>
              <p:nvPr/>
            </p:nvSpPr>
            <p:spPr bwMode="auto">
              <a:xfrm>
                <a:off x="350" y="1144"/>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883"/>
              <p:cNvSpPr>
                <a:spLocks noChangeArrowheads="1"/>
              </p:cNvSpPr>
              <p:nvPr/>
            </p:nvSpPr>
            <p:spPr bwMode="auto">
              <a:xfrm>
                <a:off x="350" y="1145"/>
                <a:ext cx="258" cy="1"/>
              </a:xfrm>
              <a:prstGeom prst="rect">
                <a:avLst/>
              </a:prstGeom>
              <a:solidFill>
                <a:srgbClr val="EB3B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884"/>
              <p:cNvSpPr>
                <a:spLocks noChangeArrowheads="1"/>
              </p:cNvSpPr>
              <p:nvPr/>
            </p:nvSpPr>
            <p:spPr bwMode="auto">
              <a:xfrm>
                <a:off x="350" y="1146"/>
                <a:ext cx="258" cy="2"/>
              </a:xfrm>
              <a:prstGeom prst="rect">
                <a:avLst/>
              </a:prstGeom>
              <a:solidFill>
                <a:srgbClr val="ED3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885"/>
              <p:cNvSpPr>
                <a:spLocks noChangeArrowheads="1"/>
              </p:cNvSpPr>
              <p:nvPr/>
            </p:nvSpPr>
            <p:spPr bwMode="auto">
              <a:xfrm>
                <a:off x="350" y="1148"/>
                <a:ext cx="258" cy="1"/>
              </a:xfrm>
              <a:prstGeom prst="rect">
                <a:avLst/>
              </a:prstGeom>
              <a:solidFill>
                <a:srgbClr val="ED3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886"/>
              <p:cNvSpPr>
                <a:spLocks noChangeArrowheads="1"/>
              </p:cNvSpPr>
              <p:nvPr/>
            </p:nvSpPr>
            <p:spPr bwMode="auto">
              <a:xfrm>
                <a:off x="350" y="1149"/>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887"/>
              <p:cNvSpPr>
                <a:spLocks noChangeArrowheads="1"/>
              </p:cNvSpPr>
              <p:nvPr/>
            </p:nvSpPr>
            <p:spPr bwMode="auto">
              <a:xfrm>
                <a:off x="350" y="1150"/>
                <a:ext cx="258" cy="1"/>
              </a:xfrm>
              <a:prstGeom prst="rect">
                <a:avLst/>
              </a:prstGeom>
              <a:solidFill>
                <a:srgbClr val="F03A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888"/>
              <p:cNvSpPr>
                <a:spLocks noChangeArrowheads="1"/>
              </p:cNvSpPr>
              <p:nvPr/>
            </p:nvSpPr>
            <p:spPr bwMode="auto">
              <a:xfrm>
                <a:off x="350" y="1151"/>
                <a:ext cx="258" cy="1"/>
              </a:xfrm>
              <a:prstGeom prst="rect">
                <a:avLst/>
              </a:prstGeom>
              <a:solidFill>
                <a:srgbClr val="F03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889"/>
              <p:cNvSpPr>
                <a:spLocks noChangeArrowheads="1"/>
              </p:cNvSpPr>
              <p:nvPr/>
            </p:nvSpPr>
            <p:spPr bwMode="auto">
              <a:xfrm>
                <a:off x="350" y="1152"/>
                <a:ext cx="258" cy="1"/>
              </a:xfrm>
              <a:prstGeom prst="rect">
                <a:avLst/>
              </a:prstGeom>
              <a:solidFill>
                <a:srgbClr val="F23A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890"/>
              <p:cNvSpPr>
                <a:spLocks noChangeArrowheads="1"/>
              </p:cNvSpPr>
              <p:nvPr/>
            </p:nvSpPr>
            <p:spPr bwMode="auto">
              <a:xfrm>
                <a:off x="350" y="1153"/>
                <a:ext cx="258" cy="2"/>
              </a:xfrm>
              <a:prstGeom prst="rect">
                <a:avLst/>
              </a:prstGeom>
              <a:solidFill>
                <a:srgbClr val="F23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891"/>
              <p:cNvSpPr>
                <a:spLocks noChangeArrowheads="1"/>
              </p:cNvSpPr>
              <p:nvPr/>
            </p:nvSpPr>
            <p:spPr bwMode="auto">
              <a:xfrm>
                <a:off x="350" y="1155"/>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892"/>
              <p:cNvSpPr>
                <a:spLocks noChangeArrowheads="1"/>
              </p:cNvSpPr>
              <p:nvPr/>
            </p:nvSpPr>
            <p:spPr bwMode="auto">
              <a:xfrm>
                <a:off x="350" y="1156"/>
                <a:ext cx="258" cy="1"/>
              </a:xfrm>
              <a:prstGeom prst="rect">
                <a:avLst/>
              </a:prstGeom>
              <a:solidFill>
                <a:srgbClr val="F53B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893"/>
              <p:cNvSpPr>
                <a:spLocks noChangeArrowheads="1"/>
              </p:cNvSpPr>
              <p:nvPr/>
            </p:nvSpPr>
            <p:spPr bwMode="auto">
              <a:xfrm>
                <a:off x="350" y="1157"/>
                <a:ext cx="258" cy="1"/>
              </a:xfrm>
              <a:prstGeom prst="rect">
                <a:avLst/>
              </a:prstGeom>
              <a:solidFill>
                <a:srgbClr val="F53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894"/>
              <p:cNvSpPr>
                <a:spLocks noChangeArrowheads="1"/>
              </p:cNvSpPr>
              <p:nvPr/>
            </p:nvSpPr>
            <p:spPr bwMode="auto">
              <a:xfrm>
                <a:off x="350" y="1158"/>
                <a:ext cx="258" cy="1"/>
              </a:xfrm>
              <a:prstGeom prst="rect">
                <a:avLst/>
              </a:prstGeom>
              <a:solidFill>
                <a:srgbClr val="F73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895"/>
              <p:cNvSpPr>
                <a:spLocks noChangeArrowheads="1"/>
              </p:cNvSpPr>
              <p:nvPr/>
            </p:nvSpPr>
            <p:spPr bwMode="auto">
              <a:xfrm>
                <a:off x="350" y="1159"/>
                <a:ext cx="258" cy="1"/>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896"/>
              <p:cNvSpPr>
                <a:spLocks noChangeArrowheads="1"/>
              </p:cNvSpPr>
              <p:nvPr/>
            </p:nvSpPr>
            <p:spPr bwMode="auto">
              <a:xfrm>
                <a:off x="350" y="1160"/>
                <a:ext cx="258" cy="2"/>
              </a:xfrm>
              <a:prstGeom prst="rect">
                <a:avLst/>
              </a:prstGeom>
              <a:solidFill>
                <a:srgbClr val="F73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897"/>
              <p:cNvSpPr>
                <a:spLocks noChangeArrowheads="1"/>
              </p:cNvSpPr>
              <p:nvPr/>
            </p:nvSpPr>
            <p:spPr bwMode="auto">
              <a:xfrm>
                <a:off x="350" y="1162"/>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898"/>
              <p:cNvSpPr>
                <a:spLocks noChangeArrowheads="1"/>
              </p:cNvSpPr>
              <p:nvPr/>
            </p:nvSpPr>
            <p:spPr bwMode="auto">
              <a:xfrm>
                <a:off x="350" y="1163"/>
                <a:ext cx="258" cy="1"/>
              </a:xfrm>
              <a:prstGeom prst="rect">
                <a:avLst/>
              </a:prstGeom>
              <a:solidFill>
                <a:srgbClr val="FA3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899"/>
              <p:cNvSpPr>
                <a:spLocks noChangeArrowheads="1"/>
              </p:cNvSpPr>
              <p:nvPr/>
            </p:nvSpPr>
            <p:spPr bwMode="auto">
              <a:xfrm>
                <a:off x="350" y="1164"/>
                <a:ext cx="258" cy="1"/>
              </a:xfrm>
              <a:prstGeom prst="rect">
                <a:avLst/>
              </a:prstGeom>
              <a:solidFill>
                <a:srgbClr val="FA3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900"/>
              <p:cNvSpPr>
                <a:spLocks noChangeArrowheads="1"/>
              </p:cNvSpPr>
              <p:nvPr/>
            </p:nvSpPr>
            <p:spPr bwMode="auto">
              <a:xfrm>
                <a:off x="350" y="1165"/>
                <a:ext cx="258" cy="1"/>
              </a:xfrm>
              <a:prstGeom prst="rect">
                <a:avLst/>
              </a:prstGeom>
              <a:solidFill>
                <a:srgbClr val="FC3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901"/>
              <p:cNvSpPr>
                <a:spLocks noChangeArrowheads="1"/>
              </p:cNvSpPr>
              <p:nvPr/>
            </p:nvSpPr>
            <p:spPr bwMode="auto">
              <a:xfrm>
                <a:off x="350" y="1166"/>
                <a:ext cx="258" cy="1"/>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902"/>
              <p:cNvSpPr>
                <a:spLocks noChangeArrowheads="1"/>
              </p:cNvSpPr>
              <p:nvPr/>
            </p:nvSpPr>
            <p:spPr bwMode="auto">
              <a:xfrm>
                <a:off x="350" y="1167"/>
                <a:ext cx="258" cy="2"/>
              </a:xfrm>
              <a:prstGeom prst="rect">
                <a:avLst/>
              </a:prstGeom>
              <a:solidFill>
                <a:srgbClr val="FC3D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903"/>
              <p:cNvSpPr>
                <a:spLocks noChangeArrowheads="1"/>
              </p:cNvSpPr>
              <p:nvPr/>
            </p:nvSpPr>
            <p:spPr bwMode="auto">
              <a:xfrm>
                <a:off x="350" y="1169"/>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904"/>
              <p:cNvSpPr>
                <a:spLocks noChangeArrowheads="1"/>
              </p:cNvSpPr>
              <p:nvPr/>
            </p:nvSpPr>
            <p:spPr bwMode="auto">
              <a:xfrm>
                <a:off x="350" y="1170"/>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905"/>
              <p:cNvSpPr>
                <a:spLocks noChangeArrowheads="1"/>
              </p:cNvSpPr>
              <p:nvPr/>
            </p:nvSpPr>
            <p:spPr bwMode="auto">
              <a:xfrm>
                <a:off x="681" y="967"/>
                <a:ext cx="2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entury Gothic" panose="020B0502020202020204" pitchFamily="34" charset="0"/>
                  </a:rPr>
                  <a:t>Low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30" name="Line 906"/>
              <p:cNvSpPr>
                <a:spLocks noChangeShapeType="1"/>
              </p:cNvSpPr>
              <p:nvPr/>
            </p:nvSpPr>
            <p:spPr bwMode="auto">
              <a:xfrm>
                <a:off x="608" y="1163"/>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Rectangle 907"/>
              <p:cNvSpPr>
                <a:spLocks noChangeArrowheads="1"/>
              </p:cNvSpPr>
              <p:nvPr/>
            </p:nvSpPr>
            <p:spPr bwMode="auto">
              <a:xfrm>
                <a:off x="350" y="1163"/>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908"/>
              <p:cNvSpPr>
                <a:spLocks noChangeArrowheads="1"/>
              </p:cNvSpPr>
              <p:nvPr/>
            </p:nvSpPr>
            <p:spPr bwMode="auto">
              <a:xfrm>
                <a:off x="350" y="1164"/>
                <a:ext cx="258" cy="1"/>
              </a:xfrm>
              <a:prstGeom prst="rect">
                <a:avLst/>
              </a:prstGeom>
              <a:solidFill>
                <a:srgbClr val="FF3D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09"/>
              <p:cNvSpPr>
                <a:spLocks noChangeArrowheads="1"/>
              </p:cNvSpPr>
              <p:nvPr/>
            </p:nvSpPr>
            <p:spPr bwMode="auto">
              <a:xfrm>
                <a:off x="350" y="1165"/>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10"/>
              <p:cNvSpPr>
                <a:spLocks noChangeArrowheads="1"/>
              </p:cNvSpPr>
              <p:nvPr/>
            </p:nvSpPr>
            <p:spPr bwMode="auto">
              <a:xfrm>
                <a:off x="350" y="1166"/>
                <a:ext cx="258" cy="1"/>
              </a:xfrm>
              <a:prstGeom prst="rect">
                <a:avLst/>
              </a:prstGeom>
              <a:solidFill>
                <a:srgbClr val="FF3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911"/>
              <p:cNvSpPr>
                <a:spLocks noChangeArrowheads="1"/>
              </p:cNvSpPr>
              <p:nvPr/>
            </p:nvSpPr>
            <p:spPr bwMode="auto">
              <a:xfrm>
                <a:off x="350" y="1167"/>
                <a:ext cx="258" cy="2"/>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12"/>
              <p:cNvSpPr>
                <a:spLocks noChangeArrowheads="1"/>
              </p:cNvSpPr>
              <p:nvPr/>
            </p:nvSpPr>
            <p:spPr bwMode="auto">
              <a:xfrm>
                <a:off x="350" y="1169"/>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13"/>
              <p:cNvSpPr>
                <a:spLocks noChangeArrowheads="1"/>
              </p:cNvSpPr>
              <p:nvPr/>
            </p:nvSpPr>
            <p:spPr bwMode="auto">
              <a:xfrm>
                <a:off x="350" y="1170"/>
                <a:ext cx="258" cy="1"/>
              </a:xfrm>
              <a:prstGeom prst="rect">
                <a:avLst/>
              </a:prstGeom>
              <a:solidFill>
                <a:srgbClr val="FF4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914"/>
              <p:cNvSpPr>
                <a:spLocks noChangeArrowheads="1"/>
              </p:cNvSpPr>
              <p:nvPr/>
            </p:nvSpPr>
            <p:spPr bwMode="auto">
              <a:xfrm>
                <a:off x="350" y="1171"/>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15"/>
              <p:cNvSpPr>
                <a:spLocks noChangeArrowheads="1"/>
              </p:cNvSpPr>
              <p:nvPr/>
            </p:nvSpPr>
            <p:spPr bwMode="auto">
              <a:xfrm>
                <a:off x="350" y="1172"/>
                <a:ext cx="258" cy="1"/>
              </a:xfrm>
              <a:prstGeom prst="rect">
                <a:avLst/>
              </a:prstGeom>
              <a:solidFill>
                <a:srgbClr val="FF4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916"/>
              <p:cNvSpPr>
                <a:spLocks noChangeArrowheads="1"/>
              </p:cNvSpPr>
              <p:nvPr/>
            </p:nvSpPr>
            <p:spPr bwMode="auto">
              <a:xfrm>
                <a:off x="350" y="1173"/>
                <a:ext cx="258" cy="1"/>
              </a:xfrm>
              <a:prstGeom prst="rect">
                <a:avLst/>
              </a:prstGeom>
              <a:solidFill>
                <a:srgbClr val="FF4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917"/>
              <p:cNvSpPr>
                <a:spLocks noChangeArrowheads="1"/>
              </p:cNvSpPr>
              <p:nvPr/>
            </p:nvSpPr>
            <p:spPr bwMode="auto">
              <a:xfrm>
                <a:off x="350" y="1174"/>
                <a:ext cx="258" cy="2"/>
              </a:xfrm>
              <a:prstGeom prst="rect">
                <a:avLst/>
              </a:prstGeom>
              <a:solidFill>
                <a:srgbClr val="FF42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918"/>
              <p:cNvSpPr>
                <a:spLocks noChangeArrowheads="1"/>
              </p:cNvSpPr>
              <p:nvPr/>
            </p:nvSpPr>
            <p:spPr bwMode="auto">
              <a:xfrm>
                <a:off x="350" y="1176"/>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919"/>
              <p:cNvSpPr>
                <a:spLocks noChangeArrowheads="1"/>
              </p:cNvSpPr>
              <p:nvPr/>
            </p:nvSpPr>
            <p:spPr bwMode="auto">
              <a:xfrm>
                <a:off x="350" y="1177"/>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920"/>
              <p:cNvSpPr>
                <a:spLocks noChangeArrowheads="1"/>
              </p:cNvSpPr>
              <p:nvPr/>
            </p:nvSpPr>
            <p:spPr bwMode="auto">
              <a:xfrm>
                <a:off x="350" y="1178"/>
                <a:ext cx="258" cy="1"/>
              </a:xfrm>
              <a:prstGeom prst="rect">
                <a:avLst/>
              </a:prstGeom>
              <a:solidFill>
                <a:srgbClr val="FF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921"/>
              <p:cNvSpPr>
                <a:spLocks noChangeArrowheads="1"/>
              </p:cNvSpPr>
              <p:nvPr/>
            </p:nvSpPr>
            <p:spPr bwMode="auto">
              <a:xfrm>
                <a:off x="350" y="1179"/>
                <a:ext cx="258" cy="1"/>
              </a:xfrm>
              <a:prstGeom prst="rect">
                <a:avLst/>
              </a:prstGeom>
              <a:solidFill>
                <a:srgbClr val="FF42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922"/>
              <p:cNvSpPr>
                <a:spLocks noChangeArrowheads="1"/>
              </p:cNvSpPr>
              <p:nvPr/>
            </p:nvSpPr>
            <p:spPr bwMode="auto">
              <a:xfrm>
                <a:off x="350" y="1180"/>
                <a:ext cx="258" cy="1"/>
              </a:xfrm>
              <a:prstGeom prst="rect">
                <a:avLst/>
              </a:prstGeom>
              <a:solidFill>
                <a:srgbClr val="FF45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923"/>
              <p:cNvSpPr>
                <a:spLocks noChangeArrowheads="1"/>
              </p:cNvSpPr>
              <p:nvPr/>
            </p:nvSpPr>
            <p:spPr bwMode="auto">
              <a:xfrm>
                <a:off x="350" y="1181"/>
                <a:ext cx="258" cy="2"/>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924"/>
              <p:cNvSpPr>
                <a:spLocks noChangeArrowheads="1"/>
              </p:cNvSpPr>
              <p:nvPr/>
            </p:nvSpPr>
            <p:spPr bwMode="auto">
              <a:xfrm>
                <a:off x="350" y="1183"/>
                <a:ext cx="258" cy="1"/>
              </a:xfrm>
              <a:prstGeom prst="rect">
                <a:avLst/>
              </a:prstGeom>
              <a:solidFill>
                <a:srgbClr val="FF4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925"/>
              <p:cNvSpPr>
                <a:spLocks noChangeArrowheads="1"/>
              </p:cNvSpPr>
              <p:nvPr/>
            </p:nvSpPr>
            <p:spPr bwMode="auto">
              <a:xfrm>
                <a:off x="350" y="1184"/>
                <a:ext cx="258" cy="1"/>
              </a:xfrm>
              <a:prstGeom prst="rect">
                <a:avLst/>
              </a:prstGeom>
              <a:solidFill>
                <a:srgbClr val="FF4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926"/>
              <p:cNvSpPr>
                <a:spLocks noChangeArrowheads="1"/>
              </p:cNvSpPr>
              <p:nvPr/>
            </p:nvSpPr>
            <p:spPr bwMode="auto">
              <a:xfrm>
                <a:off x="350" y="1185"/>
                <a:ext cx="258" cy="1"/>
              </a:xfrm>
              <a:prstGeom prst="rect">
                <a:avLst/>
              </a:prstGeom>
              <a:solidFill>
                <a:srgbClr val="FF4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927"/>
              <p:cNvSpPr>
                <a:spLocks noChangeArrowheads="1"/>
              </p:cNvSpPr>
              <p:nvPr/>
            </p:nvSpPr>
            <p:spPr bwMode="auto">
              <a:xfrm>
                <a:off x="350" y="1186"/>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928"/>
              <p:cNvSpPr>
                <a:spLocks noChangeArrowheads="1"/>
              </p:cNvSpPr>
              <p:nvPr/>
            </p:nvSpPr>
            <p:spPr bwMode="auto">
              <a:xfrm>
                <a:off x="350" y="1187"/>
                <a:ext cx="258" cy="1"/>
              </a:xfrm>
              <a:prstGeom prst="rect">
                <a:avLst/>
              </a:prstGeom>
              <a:solidFill>
                <a:srgbClr val="FF4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929"/>
              <p:cNvSpPr>
                <a:spLocks noChangeArrowheads="1"/>
              </p:cNvSpPr>
              <p:nvPr/>
            </p:nvSpPr>
            <p:spPr bwMode="auto">
              <a:xfrm>
                <a:off x="350" y="1188"/>
                <a:ext cx="258" cy="2"/>
              </a:xfrm>
              <a:prstGeom prst="rect">
                <a:avLst/>
              </a:prstGeom>
              <a:solidFill>
                <a:srgbClr val="FF47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930"/>
              <p:cNvSpPr>
                <a:spLocks noChangeArrowheads="1"/>
              </p:cNvSpPr>
              <p:nvPr/>
            </p:nvSpPr>
            <p:spPr bwMode="auto">
              <a:xfrm>
                <a:off x="350" y="1190"/>
                <a:ext cx="258" cy="1"/>
              </a:xfrm>
              <a:prstGeom prst="rect">
                <a:avLst/>
              </a:prstGeom>
              <a:solidFill>
                <a:srgbClr val="FF4A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931"/>
              <p:cNvSpPr>
                <a:spLocks noChangeArrowheads="1"/>
              </p:cNvSpPr>
              <p:nvPr/>
            </p:nvSpPr>
            <p:spPr bwMode="auto">
              <a:xfrm>
                <a:off x="350" y="1191"/>
                <a:ext cx="258" cy="1"/>
              </a:xfrm>
              <a:prstGeom prst="rect">
                <a:avLst/>
              </a:prstGeom>
              <a:solidFill>
                <a:srgbClr val="FF4A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932"/>
              <p:cNvSpPr>
                <a:spLocks noChangeArrowheads="1"/>
              </p:cNvSpPr>
              <p:nvPr/>
            </p:nvSpPr>
            <p:spPr bwMode="auto">
              <a:xfrm>
                <a:off x="350" y="1192"/>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933"/>
              <p:cNvSpPr>
                <a:spLocks noChangeArrowheads="1"/>
              </p:cNvSpPr>
              <p:nvPr/>
            </p:nvSpPr>
            <p:spPr bwMode="auto">
              <a:xfrm>
                <a:off x="350" y="1193"/>
                <a:ext cx="258" cy="1"/>
              </a:xfrm>
              <a:prstGeom prst="rect">
                <a:avLst/>
              </a:prstGeom>
              <a:solidFill>
                <a:srgbClr val="FF4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934"/>
              <p:cNvSpPr>
                <a:spLocks noChangeArrowheads="1"/>
              </p:cNvSpPr>
              <p:nvPr/>
            </p:nvSpPr>
            <p:spPr bwMode="auto">
              <a:xfrm>
                <a:off x="350" y="1194"/>
                <a:ext cx="258" cy="1"/>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935"/>
              <p:cNvSpPr>
                <a:spLocks noChangeArrowheads="1"/>
              </p:cNvSpPr>
              <p:nvPr/>
            </p:nvSpPr>
            <p:spPr bwMode="auto">
              <a:xfrm>
                <a:off x="350" y="1195"/>
                <a:ext cx="258" cy="2"/>
              </a:xfrm>
              <a:prstGeom prst="rect">
                <a:avLst/>
              </a:prstGeom>
              <a:solidFill>
                <a:srgbClr val="FF4D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936"/>
              <p:cNvSpPr>
                <a:spLocks noChangeArrowheads="1"/>
              </p:cNvSpPr>
              <p:nvPr/>
            </p:nvSpPr>
            <p:spPr bwMode="auto">
              <a:xfrm>
                <a:off x="350" y="1197"/>
                <a:ext cx="258" cy="1"/>
              </a:xfrm>
              <a:prstGeom prst="rect">
                <a:avLst/>
              </a:prstGeom>
              <a:solidFill>
                <a:srgbClr val="FF4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937"/>
              <p:cNvSpPr>
                <a:spLocks noChangeArrowheads="1"/>
              </p:cNvSpPr>
              <p:nvPr/>
            </p:nvSpPr>
            <p:spPr bwMode="auto">
              <a:xfrm>
                <a:off x="350" y="1198"/>
                <a:ext cx="258" cy="1"/>
              </a:xfrm>
              <a:prstGeom prst="rect">
                <a:avLst/>
              </a:prstGeom>
              <a:solidFill>
                <a:srgbClr val="FF4F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938"/>
              <p:cNvSpPr>
                <a:spLocks noChangeArrowheads="1"/>
              </p:cNvSpPr>
              <p:nvPr/>
            </p:nvSpPr>
            <p:spPr bwMode="auto">
              <a:xfrm>
                <a:off x="350" y="1199"/>
                <a:ext cx="258" cy="1"/>
              </a:xfrm>
              <a:prstGeom prst="rect">
                <a:avLst/>
              </a:prstGeom>
              <a:solidFill>
                <a:srgbClr val="FF4F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939"/>
              <p:cNvSpPr>
                <a:spLocks noChangeArrowheads="1"/>
              </p:cNvSpPr>
              <p:nvPr/>
            </p:nvSpPr>
            <p:spPr bwMode="auto">
              <a:xfrm>
                <a:off x="350" y="1200"/>
                <a:ext cx="258" cy="1"/>
              </a:xfrm>
              <a:prstGeom prst="rect">
                <a:avLst/>
              </a:prstGeom>
              <a:solidFill>
                <a:srgbClr val="FF4F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940"/>
              <p:cNvSpPr>
                <a:spLocks noChangeArrowheads="1"/>
              </p:cNvSpPr>
              <p:nvPr/>
            </p:nvSpPr>
            <p:spPr bwMode="auto">
              <a:xfrm>
                <a:off x="350" y="1201"/>
                <a:ext cx="258" cy="1"/>
              </a:xfrm>
              <a:prstGeom prst="rect">
                <a:avLst/>
              </a:prstGeom>
              <a:solidFill>
                <a:srgbClr val="FF52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941"/>
              <p:cNvSpPr>
                <a:spLocks noChangeArrowheads="1"/>
              </p:cNvSpPr>
              <p:nvPr/>
            </p:nvSpPr>
            <p:spPr bwMode="auto">
              <a:xfrm>
                <a:off x="350" y="1202"/>
                <a:ext cx="258" cy="2"/>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942"/>
              <p:cNvSpPr>
                <a:spLocks noChangeArrowheads="1"/>
              </p:cNvSpPr>
              <p:nvPr/>
            </p:nvSpPr>
            <p:spPr bwMode="auto">
              <a:xfrm>
                <a:off x="350" y="1204"/>
                <a:ext cx="258" cy="1"/>
              </a:xfrm>
              <a:prstGeom prst="rect">
                <a:avLst/>
              </a:prstGeom>
              <a:solidFill>
                <a:srgbClr val="FF5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943"/>
              <p:cNvSpPr>
                <a:spLocks noChangeArrowheads="1"/>
              </p:cNvSpPr>
              <p:nvPr/>
            </p:nvSpPr>
            <p:spPr bwMode="auto">
              <a:xfrm>
                <a:off x="350" y="1205"/>
                <a:ext cx="258" cy="1"/>
              </a:xfrm>
              <a:prstGeom prst="rect">
                <a:avLst/>
              </a:prstGeom>
              <a:solidFill>
                <a:srgbClr val="FF54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944"/>
              <p:cNvSpPr>
                <a:spLocks noChangeArrowheads="1"/>
              </p:cNvSpPr>
              <p:nvPr/>
            </p:nvSpPr>
            <p:spPr bwMode="auto">
              <a:xfrm>
                <a:off x="350" y="1206"/>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945"/>
              <p:cNvSpPr>
                <a:spLocks noChangeArrowheads="1"/>
              </p:cNvSpPr>
              <p:nvPr/>
            </p:nvSpPr>
            <p:spPr bwMode="auto">
              <a:xfrm>
                <a:off x="350" y="1207"/>
                <a:ext cx="258" cy="1"/>
              </a:xfrm>
              <a:prstGeom prst="rect">
                <a:avLst/>
              </a:prstGeom>
              <a:solidFill>
                <a:srgbClr val="FF54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946"/>
              <p:cNvSpPr>
                <a:spLocks noChangeArrowheads="1"/>
              </p:cNvSpPr>
              <p:nvPr/>
            </p:nvSpPr>
            <p:spPr bwMode="auto">
              <a:xfrm>
                <a:off x="350" y="1208"/>
                <a:ext cx="258" cy="1"/>
              </a:xfrm>
              <a:prstGeom prst="rect">
                <a:avLst/>
              </a:prstGeom>
              <a:solidFill>
                <a:srgbClr val="FF5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947"/>
              <p:cNvSpPr>
                <a:spLocks noChangeArrowheads="1"/>
              </p:cNvSpPr>
              <p:nvPr/>
            </p:nvSpPr>
            <p:spPr bwMode="auto">
              <a:xfrm>
                <a:off x="350" y="1209"/>
                <a:ext cx="258" cy="2"/>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948"/>
              <p:cNvSpPr>
                <a:spLocks noChangeArrowheads="1"/>
              </p:cNvSpPr>
              <p:nvPr/>
            </p:nvSpPr>
            <p:spPr bwMode="auto">
              <a:xfrm>
                <a:off x="350" y="1211"/>
                <a:ext cx="258" cy="1"/>
              </a:xfrm>
              <a:prstGeom prst="rect">
                <a:avLst/>
              </a:prstGeom>
              <a:solidFill>
                <a:srgbClr val="FF57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949"/>
              <p:cNvSpPr>
                <a:spLocks noChangeArrowheads="1"/>
              </p:cNvSpPr>
              <p:nvPr/>
            </p:nvSpPr>
            <p:spPr bwMode="auto">
              <a:xfrm>
                <a:off x="350" y="1212"/>
                <a:ext cx="258" cy="1"/>
              </a:xfrm>
              <a:prstGeom prst="rect">
                <a:avLst/>
              </a:prstGeom>
              <a:solidFill>
                <a:srgbClr val="FF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950"/>
              <p:cNvSpPr>
                <a:spLocks noChangeArrowheads="1"/>
              </p:cNvSpPr>
              <p:nvPr/>
            </p:nvSpPr>
            <p:spPr bwMode="auto">
              <a:xfrm>
                <a:off x="350" y="1213"/>
                <a:ext cx="258" cy="1"/>
              </a:xfrm>
              <a:prstGeom prst="rect">
                <a:avLst/>
              </a:prstGeom>
              <a:solidFill>
                <a:srgbClr val="FF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951"/>
              <p:cNvSpPr>
                <a:spLocks noChangeArrowheads="1"/>
              </p:cNvSpPr>
              <p:nvPr/>
            </p:nvSpPr>
            <p:spPr bwMode="auto">
              <a:xfrm>
                <a:off x="350" y="1214"/>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952"/>
              <p:cNvSpPr>
                <a:spLocks noChangeArrowheads="1"/>
              </p:cNvSpPr>
              <p:nvPr/>
            </p:nvSpPr>
            <p:spPr bwMode="auto">
              <a:xfrm>
                <a:off x="350" y="1215"/>
                <a:ext cx="258" cy="1"/>
              </a:xfrm>
              <a:prstGeom prst="rect">
                <a:avLst/>
              </a:prstGeom>
              <a:solidFill>
                <a:srgbClr val="FF5C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953"/>
              <p:cNvSpPr>
                <a:spLocks noChangeArrowheads="1"/>
              </p:cNvSpPr>
              <p:nvPr/>
            </p:nvSpPr>
            <p:spPr bwMode="auto">
              <a:xfrm>
                <a:off x="350" y="1216"/>
                <a:ext cx="258" cy="2"/>
              </a:xfrm>
              <a:prstGeom prst="rect">
                <a:avLst/>
              </a:prstGeom>
              <a:solidFill>
                <a:srgbClr val="F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954"/>
              <p:cNvSpPr>
                <a:spLocks noChangeArrowheads="1"/>
              </p:cNvSpPr>
              <p:nvPr/>
            </p:nvSpPr>
            <p:spPr bwMode="auto">
              <a:xfrm>
                <a:off x="350" y="1218"/>
                <a:ext cx="258" cy="1"/>
              </a:xfrm>
              <a:prstGeom prst="rect">
                <a:avLst/>
              </a:prstGeom>
              <a:solidFill>
                <a:srgbClr val="FF5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955"/>
              <p:cNvSpPr>
                <a:spLocks noChangeArrowheads="1"/>
              </p:cNvSpPr>
              <p:nvPr/>
            </p:nvSpPr>
            <p:spPr bwMode="auto">
              <a:xfrm>
                <a:off x="350" y="1219"/>
                <a:ext cx="258" cy="1"/>
              </a:xfrm>
              <a:prstGeom prst="rect">
                <a:avLst/>
              </a:prstGeom>
              <a:solidFill>
                <a:srgbClr val="FF5D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956"/>
              <p:cNvSpPr>
                <a:spLocks noChangeArrowheads="1"/>
              </p:cNvSpPr>
              <p:nvPr/>
            </p:nvSpPr>
            <p:spPr bwMode="auto">
              <a:xfrm>
                <a:off x="350" y="1220"/>
                <a:ext cx="258" cy="1"/>
              </a:xfrm>
              <a:prstGeom prst="rect">
                <a:avLst/>
              </a:prstGeom>
              <a:solidFill>
                <a:srgbClr val="FF6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957"/>
              <p:cNvSpPr>
                <a:spLocks noChangeArrowheads="1"/>
              </p:cNvSpPr>
              <p:nvPr/>
            </p:nvSpPr>
            <p:spPr bwMode="auto">
              <a:xfrm>
                <a:off x="350" y="1221"/>
                <a:ext cx="258" cy="1"/>
              </a:xfrm>
              <a:prstGeom prst="rect">
                <a:avLst/>
              </a:prstGeom>
              <a:solidFill>
                <a:srgbClr val="FF62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958"/>
              <p:cNvSpPr>
                <a:spLocks noChangeArrowheads="1"/>
              </p:cNvSpPr>
              <p:nvPr/>
            </p:nvSpPr>
            <p:spPr bwMode="auto">
              <a:xfrm>
                <a:off x="350" y="1222"/>
                <a:ext cx="258" cy="1"/>
              </a:xfrm>
              <a:prstGeom prst="rect">
                <a:avLst/>
              </a:prstGeom>
              <a:solidFill>
                <a:srgbClr val="FF6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959"/>
              <p:cNvSpPr>
                <a:spLocks noChangeArrowheads="1"/>
              </p:cNvSpPr>
              <p:nvPr/>
            </p:nvSpPr>
            <p:spPr bwMode="auto">
              <a:xfrm>
                <a:off x="350" y="1223"/>
                <a:ext cx="258" cy="2"/>
              </a:xfrm>
              <a:prstGeom prst="rect">
                <a:avLst/>
              </a:prstGeom>
              <a:solidFill>
                <a:srgbClr val="FF63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960"/>
              <p:cNvSpPr>
                <a:spLocks noChangeArrowheads="1"/>
              </p:cNvSpPr>
              <p:nvPr/>
            </p:nvSpPr>
            <p:spPr bwMode="auto">
              <a:xfrm>
                <a:off x="350" y="1225"/>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961"/>
              <p:cNvSpPr>
                <a:spLocks noChangeArrowheads="1"/>
              </p:cNvSpPr>
              <p:nvPr/>
            </p:nvSpPr>
            <p:spPr bwMode="auto">
              <a:xfrm>
                <a:off x="350" y="1226"/>
                <a:ext cx="258" cy="1"/>
              </a:xfrm>
              <a:prstGeom prst="rect">
                <a:avLst/>
              </a:prstGeom>
              <a:solidFill>
                <a:srgbClr val="FF6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962"/>
              <p:cNvSpPr>
                <a:spLocks noChangeArrowheads="1"/>
              </p:cNvSpPr>
              <p:nvPr/>
            </p:nvSpPr>
            <p:spPr bwMode="auto">
              <a:xfrm>
                <a:off x="350" y="1227"/>
                <a:ext cx="258" cy="1"/>
              </a:xfrm>
              <a:prstGeom prst="rect">
                <a:avLst/>
              </a:prstGeom>
              <a:solidFill>
                <a:srgbClr val="FF6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963"/>
              <p:cNvSpPr>
                <a:spLocks noChangeArrowheads="1"/>
              </p:cNvSpPr>
              <p:nvPr/>
            </p:nvSpPr>
            <p:spPr bwMode="auto">
              <a:xfrm>
                <a:off x="350" y="1228"/>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964"/>
              <p:cNvSpPr>
                <a:spLocks noChangeArrowheads="1"/>
              </p:cNvSpPr>
              <p:nvPr/>
            </p:nvSpPr>
            <p:spPr bwMode="auto">
              <a:xfrm>
                <a:off x="350" y="1229"/>
                <a:ext cx="258" cy="1"/>
              </a:xfrm>
              <a:prstGeom prst="rect">
                <a:avLst/>
              </a:prstGeom>
              <a:solidFill>
                <a:srgbClr val="FF6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965"/>
              <p:cNvSpPr>
                <a:spLocks noChangeArrowheads="1"/>
              </p:cNvSpPr>
              <p:nvPr/>
            </p:nvSpPr>
            <p:spPr bwMode="auto">
              <a:xfrm>
                <a:off x="350" y="1230"/>
                <a:ext cx="258" cy="2"/>
              </a:xfrm>
              <a:prstGeom prst="rect">
                <a:avLst/>
              </a:prstGeom>
              <a:solidFill>
                <a:srgbClr val="FF6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966"/>
              <p:cNvSpPr>
                <a:spLocks noChangeArrowheads="1"/>
              </p:cNvSpPr>
              <p:nvPr/>
            </p:nvSpPr>
            <p:spPr bwMode="auto">
              <a:xfrm>
                <a:off x="350" y="1232"/>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967"/>
              <p:cNvSpPr>
                <a:spLocks noChangeArrowheads="1"/>
              </p:cNvSpPr>
              <p:nvPr/>
            </p:nvSpPr>
            <p:spPr bwMode="auto">
              <a:xfrm>
                <a:off x="350" y="1233"/>
                <a:ext cx="258" cy="1"/>
              </a:xfrm>
              <a:prstGeom prst="rect">
                <a:avLst/>
              </a:prstGeom>
              <a:solidFill>
                <a:srgbClr val="FF6B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968"/>
              <p:cNvSpPr>
                <a:spLocks noChangeArrowheads="1"/>
              </p:cNvSpPr>
              <p:nvPr/>
            </p:nvSpPr>
            <p:spPr bwMode="auto">
              <a:xfrm>
                <a:off x="350" y="1234"/>
                <a:ext cx="258" cy="1"/>
              </a:xfrm>
              <a:prstGeom prst="rect">
                <a:avLst/>
              </a:prstGeom>
              <a:solidFill>
                <a:srgbClr val="FF6C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969"/>
              <p:cNvSpPr>
                <a:spLocks noChangeArrowheads="1"/>
              </p:cNvSpPr>
              <p:nvPr/>
            </p:nvSpPr>
            <p:spPr bwMode="auto">
              <a:xfrm>
                <a:off x="350" y="1235"/>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970"/>
              <p:cNvSpPr>
                <a:spLocks noChangeArrowheads="1"/>
              </p:cNvSpPr>
              <p:nvPr/>
            </p:nvSpPr>
            <p:spPr bwMode="auto">
              <a:xfrm>
                <a:off x="350" y="1236"/>
                <a:ext cx="258" cy="1"/>
              </a:xfrm>
              <a:prstGeom prst="rect">
                <a:avLst/>
              </a:prstGeom>
              <a:solidFill>
                <a:srgbClr val="FF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971"/>
              <p:cNvSpPr>
                <a:spLocks noChangeArrowheads="1"/>
              </p:cNvSpPr>
              <p:nvPr/>
            </p:nvSpPr>
            <p:spPr bwMode="auto">
              <a:xfrm>
                <a:off x="350" y="1237"/>
                <a:ext cx="258" cy="2"/>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972"/>
              <p:cNvSpPr>
                <a:spLocks noChangeArrowheads="1"/>
              </p:cNvSpPr>
              <p:nvPr/>
            </p:nvSpPr>
            <p:spPr bwMode="auto">
              <a:xfrm>
                <a:off x="350" y="1239"/>
                <a:ext cx="258" cy="1"/>
              </a:xfrm>
              <a:prstGeom prst="rect">
                <a:avLst/>
              </a:prstGeom>
              <a:solidFill>
                <a:srgbClr val="FF7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974"/>
            <p:cNvSpPr>
              <a:spLocks noChangeArrowheads="1"/>
            </p:cNvSpPr>
            <p:nvPr/>
          </p:nvSpPr>
          <p:spPr bwMode="auto">
            <a:xfrm>
              <a:off x="350" y="1240"/>
              <a:ext cx="258" cy="1"/>
            </a:xfrm>
            <a:prstGeom prst="rect">
              <a:avLst/>
            </a:prstGeom>
            <a:solidFill>
              <a:srgbClr val="FF7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75"/>
            <p:cNvSpPr>
              <a:spLocks noChangeArrowheads="1"/>
            </p:cNvSpPr>
            <p:nvPr/>
          </p:nvSpPr>
          <p:spPr bwMode="auto">
            <a:xfrm>
              <a:off x="350" y="1241"/>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976"/>
            <p:cNvSpPr>
              <a:spLocks noChangeArrowheads="1"/>
            </p:cNvSpPr>
            <p:nvPr/>
          </p:nvSpPr>
          <p:spPr bwMode="auto">
            <a:xfrm>
              <a:off x="350" y="1242"/>
              <a:ext cx="258" cy="1"/>
            </a:xfrm>
            <a:prstGeom prst="rect">
              <a:avLst/>
            </a:prstGeom>
            <a:solidFill>
              <a:srgbClr val="FF75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77"/>
            <p:cNvSpPr>
              <a:spLocks noChangeArrowheads="1"/>
            </p:cNvSpPr>
            <p:nvPr/>
          </p:nvSpPr>
          <p:spPr bwMode="auto">
            <a:xfrm>
              <a:off x="350" y="1243"/>
              <a:ext cx="258" cy="1"/>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8"/>
            <p:cNvSpPr>
              <a:spLocks noChangeArrowheads="1"/>
            </p:cNvSpPr>
            <p:nvPr/>
          </p:nvSpPr>
          <p:spPr bwMode="auto">
            <a:xfrm>
              <a:off x="350" y="1244"/>
              <a:ext cx="258" cy="2"/>
            </a:xfrm>
            <a:prstGeom prst="rect">
              <a:avLst/>
            </a:prstGeom>
            <a:solidFill>
              <a:srgbClr val="FF7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79"/>
            <p:cNvSpPr>
              <a:spLocks noChangeArrowheads="1"/>
            </p:cNvSpPr>
            <p:nvPr/>
          </p:nvSpPr>
          <p:spPr bwMode="auto">
            <a:xfrm>
              <a:off x="350" y="1246"/>
              <a:ext cx="258" cy="1"/>
            </a:xfrm>
            <a:prstGeom prst="rect">
              <a:avLst/>
            </a:prstGeom>
            <a:solidFill>
              <a:srgbClr val="FF7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80"/>
            <p:cNvSpPr>
              <a:spLocks noChangeArrowheads="1"/>
            </p:cNvSpPr>
            <p:nvPr/>
          </p:nvSpPr>
          <p:spPr bwMode="auto">
            <a:xfrm>
              <a:off x="350" y="1247"/>
              <a:ext cx="258" cy="1"/>
            </a:xfrm>
            <a:prstGeom prst="rect">
              <a:avLst/>
            </a:prstGeom>
            <a:solidFill>
              <a:srgbClr val="FF7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81"/>
            <p:cNvSpPr>
              <a:spLocks noChangeArrowheads="1"/>
            </p:cNvSpPr>
            <p:nvPr/>
          </p:nvSpPr>
          <p:spPr bwMode="auto">
            <a:xfrm>
              <a:off x="350" y="1248"/>
              <a:ext cx="258" cy="1"/>
            </a:xfrm>
            <a:prstGeom prst="rect">
              <a:avLst/>
            </a:prstGeom>
            <a:solidFill>
              <a:srgbClr val="FF7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82"/>
            <p:cNvSpPr>
              <a:spLocks noChangeArrowheads="1"/>
            </p:cNvSpPr>
            <p:nvPr/>
          </p:nvSpPr>
          <p:spPr bwMode="auto">
            <a:xfrm>
              <a:off x="350" y="1249"/>
              <a:ext cx="258" cy="1"/>
            </a:xfrm>
            <a:prstGeom prst="rect">
              <a:avLst/>
            </a:prstGeom>
            <a:solidFill>
              <a:srgbClr val="FF7E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983"/>
            <p:cNvSpPr>
              <a:spLocks noChangeArrowheads="1"/>
            </p:cNvSpPr>
            <p:nvPr/>
          </p:nvSpPr>
          <p:spPr bwMode="auto">
            <a:xfrm>
              <a:off x="350" y="1250"/>
              <a:ext cx="258" cy="1"/>
            </a:xfrm>
            <a:prstGeom prst="rect">
              <a:avLst/>
            </a:prstGeom>
            <a:solidFill>
              <a:srgbClr val="FF7C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984"/>
            <p:cNvSpPr>
              <a:spLocks noChangeArrowheads="1"/>
            </p:cNvSpPr>
            <p:nvPr/>
          </p:nvSpPr>
          <p:spPr bwMode="auto">
            <a:xfrm>
              <a:off x="350" y="1251"/>
              <a:ext cx="258" cy="2"/>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985"/>
            <p:cNvSpPr>
              <a:spLocks noChangeArrowheads="1"/>
            </p:cNvSpPr>
            <p:nvPr/>
          </p:nvSpPr>
          <p:spPr bwMode="auto">
            <a:xfrm>
              <a:off x="350" y="1253"/>
              <a:ext cx="258" cy="1"/>
            </a:xfrm>
            <a:prstGeom prst="rect">
              <a:avLst/>
            </a:prstGeom>
            <a:solidFill>
              <a:srgbClr val="FF7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986"/>
            <p:cNvSpPr>
              <a:spLocks noChangeArrowheads="1"/>
            </p:cNvSpPr>
            <p:nvPr/>
          </p:nvSpPr>
          <p:spPr bwMode="auto">
            <a:xfrm>
              <a:off x="350" y="1254"/>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987"/>
            <p:cNvSpPr>
              <a:spLocks noChangeArrowheads="1"/>
            </p:cNvSpPr>
            <p:nvPr/>
          </p:nvSpPr>
          <p:spPr bwMode="auto">
            <a:xfrm>
              <a:off x="350" y="1255"/>
              <a:ext cx="258" cy="1"/>
            </a:xfrm>
            <a:prstGeom prst="rect">
              <a:avLst/>
            </a:prstGeom>
            <a:solidFill>
              <a:srgbClr val="FF81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988"/>
            <p:cNvSpPr>
              <a:spLocks noChangeArrowheads="1"/>
            </p:cNvSpPr>
            <p:nvPr/>
          </p:nvSpPr>
          <p:spPr bwMode="auto">
            <a:xfrm>
              <a:off x="350" y="1256"/>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989"/>
            <p:cNvSpPr>
              <a:spLocks noChangeArrowheads="1"/>
            </p:cNvSpPr>
            <p:nvPr/>
          </p:nvSpPr>
          <p:spPr bwMode="auto">
            <a:xfrm>
              <a:off x="350" y="1257"/>
              <a:ext cx="258" cy="1"/>
            </a:xfrm>
            <a:prstGeom prst="rect">
              <a:avLst/>
            </a:prstGeom>
            <a:solidFill>
              <a:srgbClr val="FF83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990"/>
            <p:cNvSpPr>
              <a:spLocks noChangeArrowheads="1"/>
            </p:cNvSpPr>
            <p:nvPr/>
          </p:nvSpPr>
          <p:spPr bwMode="auto">
            <a:xfrm>
              <a:off x="350" y="1258"/>
              <a:ext cx="258" cy="2"/>
            </a:xfrm>
            <a:prstGeom prst="rect">
              <a:avLst/>
            </a:prstGeom>
            <a:solidFill>
              <a:srgbClr val="FF8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991"/>
            <p:cNvSpPr>
              <a:spLocks noChangeArrowheads="1"/>
            </p:cNvSpPr>
            <p:nvPr/>
          </p:nvSpPr>
          <p:spPr bwMode="auto">
            <a:xfrm>
              <a:off x="350" y="1260"/>
              <a:ext cx="258" cy="1"/>
            </a:xfrm>
            <a:prstGeom prst="rect">
              <a:avLst/>
            </a:prstGeom>
            <a:solidFill>
              <a:srgbClr val="FF85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992"/>
            <p:cNvSpPr>
              <a:spLocks noChangeArrowheads="1"/>
            </p:cNvSpPr>
            <p:nvPr/>
          </p:nvSpPr>
          <p:spPr bwMode="auto">
            <a:xfrm>
              <a:off x="350" y="1261"/>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993"/>
            <p:cNvSpPr>
              <a:spLocks noChangeArrowheads="1"/>
            </p:cNvSpPr>
            <p:nvPr/>
          </p:nvSpPr>
          <p:spPr bwMode="auto">
            <a:xfrm>
              <a:off x="350" y="1262"/>
              <a:ext cx="258" cy="1"/>
            </a:xfrm>
            <a:prstGeom prst="rect">
              <a:avLst/>
            </a:prstGeom>
            <a:solidFill>
              <a:srgbClr val="FF8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994"/>
            <p:cNvSpPr>
              <a:spLocks noChangeArrowheads="1"/>
            </p:cNvSpPr>
            <p:nvPr/>
          </p:nvSpPr>
          <p:spPr bwMode="auto">
            <a:xfrm>
              <a:off x="350" y="1263"/>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995"/>
            <p:cNvSpPr>
              <a:spLocks noChangeArrowheads="1"/>
            </p:cNvSpPr>
            <p:nvPr/>
          </p:nvSpPr>
          <p:spPr bwMode="auto">
            <a:xfrm>
              <a:off x="350" y="1264"/>
              <a:ext cx="258" cy="1"/>
            </a:xfrm>
            <a:prstGeom prst="rect">
              <a:avLst/>
            </a:prstGeom>
            <a:solidFill>
              <a:srgbClr val="FF8A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996"/>
            <p:cNvSpPr>
              <a:spLocks noChangeArrowheads="1"/>
            </p:cNvSpPr>
            <p:nvPr/>
          </p:nvSpPr>
          <p:spPr bwMode="auto">
            <a:xfrm>
              <a:off x="350" y="1265"/>
              <a:ext cx="258" cy="2"/>
            </a:xfrm>
            <a:prstGeom prst="rect">
              <a:avLst/>
            </a:prstGeom>
            <a:solidFill>
              <a:srgbClr val="FF8D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997"/>
            <p:cNvSpPr>
              <a:spLocks noChangeArrowheads="1"/>
            </p:cNvSpPr>
            <p:nvPr/>
          </p:nvSpPr>
          <p:spPr bwMode="auto">
            <a:xfrm>
              <a:off x="350" y="1267"/>
              <a:ext cx="258" cy="1"/>
            </a:xfrm>
            <a:prstGeom prst="rect">
              <a:avLst/>
            </a:prstGeom>
            <a:solidFill>
              <a:srgbClr val="FF8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998"/>
            <p:cNvSpPr>
              <a:spLocks noChangeArrowheads="1"/>
            </p:cNvSpPr>
            <p:nvPr/>
          </p:nvSpPr>
          <p:spPr bwMode="auto">
            <a:xfrm>
              <a:off x="350" y="1268"/>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999"/>
            <p:cNvSpPr>
              <a:spLocks noChangeArrowheads="1"/>
            </p:cNvSpPr>
            <p:nvPr/>
          </p:nvSpPr>
          <p:spPr bwMode="auto">
            <a:xfrm>
              <a:off x="350" y="1269"/>
              <a:ext cx="258" cy="1"/>
            </a:xfrm>
            <a:prstGeom prst="rect">
              <a:avLst/>
            </a:prstGeom>
            <a:solidFill>
              <a:srgbClr val="FF8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000"/>
            <p:cNvSpPr>
              <a:spLocks noChangeArrowheads="1"/>
            </p:cNvSpPr>
            <p:nvPr/>
          </p:nvSpPr>
          <p:spPr bwMode="auto">
            <a:xfrm>
              <a:off x="350" y="1270"/>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001"/>
            <p:cNvSpPr>
              <a:spLocks noChangeArrowheads="1"/>
            </p:cNvSpPr>
            <p:nvPr/>
          </p:nvSpPr>
          <p:spPr bwMode="auto">
            <a:xfrm>
              <a:off x="350" y="1271"/>
              <a:ext cx="258" cy="1"/>
            </a:xfrm>
            <a:prstGeom prst="rect">
              <a:avLst/>
            </a:prstGeom>
            <a:solidFill>
              <a:srgbClr val="FF9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002"/>
            <p:cNvSpPr>
              <a:spLocks noChangeArrowheads="1"/>
            </p:cNvSpPr>
            <p:nvPr/>
          </p:nvSpPr>
          <p:spPr bwMode="auto">
            <a:xfrm>
              <a:off x="350" y="1272"/>
              <a:ext cx="258" cy="2"/>
            </a:xfrm>
            <a:prstGeom prst="rect">
              <a:avLst/>
            </a:prstGeom>
            <a:solidFill>
              <a:srgbClr val="FF9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1003"/>
            <p:cNvSpPr>
              <a:spLocks noChangeArrowheads="1"/>
            </p:cNvSpPr>
            <p:nvPr/>
          </p:nvSpPr>
          <p:spPr bwMode="auto">
            <a:xfrm>
              <a:off x="350" y="1274"/>
              <a:ext cx="258" cy="1"/>
            </a:xfrm>
            <a:prstGeom prst="rect">
              <a:avLst/>
            </a:prstGeom>
            <a:solidFill>
              <a:srgbClr val="FF94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1004"/>
            <p:cNvSpPr>
              <a:spLocks noChangeArrowheads="1"/>
            </p:cNvSpPr>
            <p:nvPr/>
          </p:nvSpPr>
          <p:spPr bwMode="auto">
            <a:xfrm>
              <a:off x="350" y="1275"/>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005"/>
            <p:cNvSpPr>
              <a:spLocks noChangeArrowheads="1"/>
            </p:cNvSpPr>
            <p:nvPr/>
          </p:nvSpPr>
          <p:spPr bwMode="auto">
            <a:xfrm>
              <a:off x="350" y="1276"/>
              <a:ext cx="258" cy="1"/>
            </a:xfrm>
            <a:prstGeom prst="rect">
              <a:avLst/>
            </a:prstGeom>
            <a:solidFill>
              <a:srgbClr val="FF9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006"/>
            <p:cNvSpPr>
              <a:spLocks noChangeArrowheads="1"/>
            </p:cNvSpPr>
            <p:nvPr/>
          </p:nvSpPr>
          <p:spPr bwMode="auto">
            <a:xfrm>
              <a:off x="350" y="1277"/>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07"/>
            <p:cNvSpPr>
              <a:spLocks noChangeArrowheads="1"/>
            </p:cNvSpPr>
            <p:nvPr/>
          </p:nvSpPr>
          <p:spPr bwMode="auto">
            <a:xfrm>
              <a:off x="350" y="1278"/>
              <a:ext cx="258" cy="1"/>
            </a:xfrm>
            <a:prstGeom prst="rect">
              <a:avLst/>
            </a:prstGeom>
            <a:solidFill>
              <a:srgbClr val="FF9A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008"/>
            <p:cNvSpPr>
              <a:spLocks noChangeArrowheads="1"/>
            </p:cNvSpPr>
            <p:nvPr/>
          </p:nvSpPr>
          <p:spPr bwMode="auto">
            <a:xfrm>
              <a:off x="350" y="1279"/>
              <a:ext cx="258" cy="2"/>
            </a:xfrm>
            <a:prstGeom prst="rect">
              <a:avLst/>
            </a:prstGeom>
            <a:solidFill>
              <a:srgbClr val="FF9D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009"/>
            <p:cNvSpPr>
              <a:spLocks noChangeArrowheads="1"/>
            </p:cNvSpPr>
            <p:nvPr/>
          </p:nvSpPr>
          <p:spPr bwMode="auto">
            <a:xfrm>
              <a:off x="350" y="1281"/>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1010"/>
            <p:cNvSpPr>
              <a:spLocks noChangeArrowheads="1"/>
            </p:cNvSpPr>
            <p:nvPr/>
          </p:nvSpPr>
          <p:spPr bwMode="auto">
            <a:xfrm>
              <a:off x="350" y="1282"/>
              <a:ext cx="258" cy="1"/>
            </a:xfrm>
            <a:prstGeom prst="rect">
              <a:avLst/>
            </a:prstGeom>
            <a:solidFill>
              <a:srgbClr val="FF9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11"/>
            <p:cNvSpPr>
              <a:spLocks noChangeArrowheads="1"/>
            </p:cNvSpPr>
            <p:nvPr/>
          </p:nvSpPr>
          <p:spPr bwMode="auto">
            <a:xfrm>
              <a:off x="350" y="1283"/>
              <a:ext cx="258" cy="1"/>
            </a:xfrm>
            <a:prstGeom prst="rect">
              <a:avLst/>
            </a:prstGeom>
            <a:solidFill>
              <a:srgbClr val="FFA0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12"/>
            <p:cNvSpPr>
              <a:spLocks noChangeArrowheads="1"/>
            </p:cNvSpPr>
            <p:nvPr/>
          </p:nvSpPr>
          <p:spPr bwMode="auto">
            <a:xfrm>
              <a:off x="350" y="1284"/>
              <a:ext cx="258" cy="1"/>
            </a:xfrm>
            <a:prstGeom prst="rect">
              <a:avLst/>
            </a:prstGeom>
            <a:solidFill>
              <a:srgbClr val="FF9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13"/>
            <p:cNvSpPr>
              <a:spLocks noChangeArrowheads="1"/>
            </p:cNvSpPr>
            <p:nvPr/>
          </p:nvSpPr>
          <p:spPr bwMode="auto">
            <a:xfrm>
              <a:off x="350" y="1285"/>
              <a:ext cx="258" cy="1"/>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014"/>
            <p:cNvSpPr>
              <a:spLocks noChangeArrowheads="1"/>
            </p:cNvSpPr>
            <p:nvPr/>
          </p:nvSpPr>
          <p:spPr bwMode="auto">
            <a:xfrm>
              <a:off x="350" y="1286"/>
              <a:ext cx="258" cy="2"/>
            </a:xfrm>
            <a:prstGeom prst="rect">
              <a:avLst/>
            </a:prstGeom>
            <a:solidFill>
              <a:srgbClr val="FFA3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1015"/>
            <p:cNvSpPr>
              <a:spLocks noChangeArrowheads="1"/>
            </p:cNvSpPr>
            <p:nvPr/>
          </p:nvSpPr>
          <p:spPr bwMode="auto">
            <a:xfrm>
              <a:off x="350" y="1288"/>
              <a:ext cx="258" cy="1"/>
            </a:xfrm>
            <a:prstGeom prst="rect">
              <a:avLst/>
            </a:prstGeom>
            <a:solidFill>
              <a:srgbClr val="FFA6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016"/>
            <p:cNvSpPr>
              <a:spLocks noChangeArrowheads="1"/>
            </p:cNvSpPr>
            <p:nvPr/>
          </p:nvSpPr>
          <p:spPr bwMode="auto">
            <a:xfrm>
              <a:off x="350" y="1289"/>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017"/>
            <p:cNvSpPr>
              <a:spLocks noChangeArrowheads="1"/>
            </p:cNvSpPr>
            <p:nvPr/>
          </p:nvSpPr>
          <p:spPr bwMode="auto">
            <a:xfrm>
              <a:off x="350" y="1290"/>
              <a:ext cx="258" cy="1"/>
            </a:xfrm>
            <a:prstGeom prst="rect">
              <a:avLst/>
            </a:prstGeom>
            <a:solidFill>
              <a:srgbClr val="FFA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018"/>
            <p:cNvSpPr>
              <a:spLocks noChangeArrowheads="1"/>
            </p:cNvSpPr>
            <p:nvPr/>
          </p:nvSpPr>
          <p:spPr bwMode="auto">
            <a:xfrm>
              <a:off x="350" y="1291"/>
              <a:ext cx="258" cy="1"/>
            </a:xfrm>
            <a:prstGeom prst="rect">
              <a:avLst/>
            </a:prstGeom>
            <a:solidFill>
              <a:srgbClr val="FFA9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019"/>
            <p:cNvSpPr>
              <a:spLocks noChangeArrowheads="1"/>
            </p:cNvSpPr>
            <p:nvPr/>
          </p:nvSpPr>
          <p:spPr bwMode="auto">
            <a:xfrm>
              <a:off x="350" y="1292"/>
              <a:ext cx="258" cy="1"/>
            </a:xfrm>
            <a:prstGeom prst="rect">
              <a:avLst/>
            </a:prstGeom>
            <a:solidFill>
              <a:srgbClr val="FFA8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1020"/>
            <p:cNvSpPr>
              <a:spLocks noChangeArrowheads="1"/>
            </p:cNvSpPr>
            <p:nvPr/>
          </p:nvSpPr>
          <p:spPr bwMode="auto">
            <a:xfrm>
              <a:off x="350" y="1293"/>
              <a:ext cx="258" cy="2"/>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1021"/>
            <p:cNvSpPr>
              <a:spLocks noChangeArrowheads="1"/>
            </p:cNvSpPr>
            <p:nvPr/>
          </p:nvSpPr>
          <p:spPr bwMode="auto">
            <a:xfrm>
              <a:off x="350" y="1295"/>
              <a:ext cx="258" cy="1"/>
            </a:xfrm>
            <a:prstGeom prst="rect">
              <a:avLst/>
            </a:prstGeom>
            <a:solidFill>
              <a:srgbClr val="FFA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1022"/>
            <p:cNvSpPr>
              <a:spLocks noChangeArrowheads="1"/>
            </p:cNvSpPr>
            <p:nvPr/>
          </p:nvSpPr>
          <p:spPr bwMode="auto">
            <a:xfrm>
              <a:off x="350" y="1296"/>
              <a:ext cx="258" cy="1"/>
            </a:xfrm>
            <a:prstGeom prst="rect">
              <a:avLst/>
            </a:prstGeom>
            <a:solidFill>
              <a:srgbClr val="FFB0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023"/>
            <p:cNvSpPr>
              <a:spLocks noChangeArrowheads="1"/>
            </p:cNvSpPr>
            <p:nvPr/>
          </p:nvSpPr>
          <p:spPr bwMode="auto">
            <a:xfrm>
              <a:off x="350" y="1297"/>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024"/>
            <p:cNvSpPr>
              <a:spLocks noChangeArrowheads="1"/>
            </p:cNvSpPr>
            <p:nvPr/>
          </p:nvSpPr>
          <p:spPr bwMode="auto">
            <a:xfrm>
              <a:off x="350" y="1298"/>
              <a:ext cx="258" cy="1"/>
            </a:xfrm>
            <a:prstGeom prst="rect">
              <a:avLst/>
            </a:prstGeom>
            <a:solidFill>
              <a:srgbClr val="FFAF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025"/>
            <p:cNvSpPr>
              <a:spLocks noChangeArrowheads="1"/>
            </p:cNvSpPr>
            <p:nvPr/>
          </p:nvSpPr>
          <p:spPr bwMode="auto">
            <a:xfrm>
              <a:off x="350" y="1299"/>
              <a:ext cx="258" cy="1"/>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026"/>
            <p:cNvSpPr>
              <a:spLocks noChangeArrowheads="1"/>
            </p:cNvSpPr>
            <p:nvPr/>
          </p:nvSpPr>
          <p:spPr bwMode="auto">
            <a:xfrm>
              <a:off x="350" y="1300"/>
              <a:ext cx="258" cy="2"/>
            </a:xfrm>
            <a:prstGeom prst="rect">
              <a:avLst/>
            </a:prstGeom>
            <a:solidFill>
              <a:srgbClr val="FFB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1027"/>
            <p:cNvSpPr>
              <a:spLocks noChangeArrowheads="1"/>
            </p:cNvSpPr>
            <p:nvPr/>
          </p:nvSpPr>
          <p:spPr bwMode="auto">
            <a:xfrm>
              <a:off x="350" y="1302"/>
              <a:ext cx="258" cy="1"/>
            </a:xfrm>
            <a:prstGeom prst="rect">
              <a:avLst/>
            </a:prstGeom>
            <a:solidFill>
              <a:srgbClr val="FFB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1028"/>
            <p:cNvSpPr>
              <a:spLocks noChangeArrowheads="1"/>
            </p:cNvSpPr>
            <p:nvPr/>
          </p:nvSpPr>
          <p:spPr bwMode="auto">
            <a:xfrm>
              <a:off x="350" y="1303"/>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1029"/>
            <p:cNvSpPr>
              <a:spLocks noChangeArrowheads="1"/>
            </p:cNvSpPr>
            <p:nvPr/>
          </p:nvSpPr>
          <p:spPr bwMode="auto">
            <a:xfrm>
              <a:off x="350" y="1304"/>
              <a:ext cx="258" cy="1"/>
            </a:xfrm>
            <a:prstGeom prst="rect">
              <a:avLst/>
            </a:prstGeom>
            <a:solidFill>
              <a:srgbClr val="FFB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1030"/>
            <p:cNvSpPr>
              <a:spLocks noChangeArrowheads="1"/>
            </p:cNvSpPr>
            <p:nvPr/>
          </p:nvSpPr>
          <p:spPr bwMode="auto">
            <a:xfrm>
              <a:off x="350" y="1305"/>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031"/>
            <p:cNvSpPr>
              <a:spLocks noChangeArrowheads="1"/>
            </p:cNvSpPr>
            <p:nvPr/>
          </p:nvSpPr>
          <p:spPr bwMode="auto">
            <a:xfrm>
              <a:off x="350" y="1306"/>
              <a:ext cx="258" cy="1"/>
            </a:xfrm>
            <a:prstGeom prst="rect">
              <a:avLst/>
            </a:prstGeom>
            <a:solidFill>
              <a:srgbClr val="FFB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1032"/>
            <p:cNvSpPr>
              <a:spLocks noChangeArrowheads="1"/>
            </p:cNvSpPr>
            <p:nvPr/>
          </p:nvSpPr>
          <p:spPr bwMode="auto">
            <a:xfrm>
              <a:off x="350" y="1307"/>
              <a:ext cx="258" cy="2"/>
            </a:xfrm>
            <a:prstGeom prst="rect">
              <a:avLst/>
            </a:prstGeom>
            <a:solidFill>
              <a:srgbClr val="FFB9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1033"/>
            <p:cNvSpPr>
              <a:spLocks noChangeArrowheads="1"/>
            </p:cNvSpPr>
            <p:nvPr/>
          </p:nvSpPr>
          <p:spPr bwMode="auto">
            <a:xfrm>
              <a:off x="350" y="1309"/>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1034"/>
            <p:cNvSpPr>
              <a:spLocks noChangeArrowheads="1"/>
            </p:cNvSpPr>
            <p:nvPr/>
          </p:nvSpPr>
          <p:spPr bwMode="auto">
            <a:xfrm>
              <a:off x="350" y="1310"/>
              <a:ext cx="258" cy="1"/>
            </a:xfrm>
            <a:prstGeom prst="rect">
              <a:avLst/>
            </a:prstGeom>
            <a:solidFill>
              <a:srgbClr val="FFBD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1035"/>
            <p:cNvSpPr>
              <a:spLocks noChangeShapeType="1"/>
            </p:cNvSpPr>
            <p:nvPr/>
          </p:nvSpPr>
          <p:spPr bwMode="auto">
            <a:xfrm>
              <a:off x="608" y="13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36"/>
            <p:cNvSpPr>
              <a:spLocks noChangeArrowheads="1"/>
            </p:cNvSpPr>
            <p:nvPr/>
          </p:nvSpPr>
          <p:spPr bwMode="auto">
            <a:xfrm>
              <a:off x="681" y="1255"/>
              <a:ext cx="2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entury Gothic" panose="020B0502020202020204" pitchFamily="34" charset="0"/>
                </a:rPr>
                <a:t>High</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grpSp>
      <p:sp>
        <p:nvSpPr>
          <p:cNvPr id="297" name="Oval 296"/>
          <p:cNvSpPr/>
          <p:nvPr/>
        </p:nvSpPr>
        <p:spPr>
          <a:xfrm>
            <a:off x="7218803" y="6368559"/>
            <a:ext cx="132429" cy="1298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8966744" y="1785565"/>
            <a:ext cx="132429" cy="1298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788" y="3266235"/>
            <a:ext cx="4316963" cy="3237722"/>
          </a:xfrm>
          <a:prstGeom prst="rect">
            <a:avLst/>
          </a:prstGeom>
          <a:ln w="57150">
            <a:solidFill>
              <a:schemeClr val="accent1">
                <a:lumMod val="75000"/>
              </a:schemeClr>
            </a:solidFill>
          </a:ln>
        </p:spPr>
      </p:pic>
      <p:sp>
        <p:nvSpPr>
          <p:cNvPr id="299" name="TextBox 298"/>
          <p:cNvSpPr txBox="1"/>
          <p:nvPr/>
        </p:nvSpPr>
        <p:spPr>
          <a:xfrm>
            <a:off x="915768" y="6186168"/>
            <a:ext cx="3040078"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a:t>
            </a:r>
            <a:r>
              <a:rPr lang="en-US" sz="1400" dirty="0" smtClean="0">
                <a:solidFill>
                  <a:schemeClr val="bg1"/>
                </a:solidFill>
                <a:latin typeface="Century Gothic" panose="020F0302020204030204"/>
              </a:rPr>
              <a:t>Jeremy Lewis</a:t>
            </a:r>
            <a:endParaRPr lang="en-US" sz="1400" dirty="0">
              <a:solidFill>
                <a:schemeClr val="bg1"/>
              </a:solidFill>
              <a:latin typeface="Century Gothic" panose="020F0302020204030204"/>
            </a:endParaRPr>
          </a:p>
        </p:txBody>
      </p:sp>
    </p:spTree>
    <p:extLst>
      <p:ext uri="{BB962C8B-B14F-4D97-AF65-F5344CB8AC3E}">
        <p14:creationId xmlns:p14="http://schemas.microsoft.com/office/powerpoint/2010/main" val="426335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Conclusions</a:t>
            </a:r>
          </a:p>
        </p:txBody>
      </p:sp>
      <p:sp>
        <p:nvSpPr>
          <p:cNvPr id="4" name="Text Placeholder 3"/>
          <p:cNvSpPr>
            <a:spLocks noGrp="1"/>
          </p:cNvSpPr>
          <p:nvPr>
            <p:ph type="body" sz="half" idx="2"/>
          </p:nvPr>
        </p:nvSpPr>
        <p:spPr>
          <a:xfrm>
            <a:off x="106424" y="944215"/>
            <a:ext cx="12020549" cy="3250098"/>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9" name="Text Placeholder 16"/>
          <p:cNvSpPr txBox="1">
            <a:spLocks/>
          </p:cNvSpPr>
          <p:nvPr/>
        </p:nvSpPr>
        <p:spPr>
          <a:xfrm>
            <a:off x="194424" y="944215"/>
            <a:ext cx="7755258" cy="53216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E9A14A"/>
              </a:buClr>
            </a:pPr>
            <a:r>
              <a:rPr lang="en-US" sz="2400" dirty="0">
                <a:solidFill>
                  <a:schemeClr val="tx1">
                    <a:lumMod val="75000"/>
                    <a:lumOff val="25000"/>
                  </a:schemeClr>
                </a:solidFill>
                <a:latin typeface="Century Gothic" panose="020B0502020202020204" pitchFamily="34" charset="0"/>
              </a:rPr>
              <a:t>NASA Earth observations can address potential land use conflicts when conducting wind farm </a:t>
            </a:r>
            <a:r>
              <a:rPr lang="en-US" sz="2400" b="1" dirty="0">
                <a:solidFill>
                  <a:schemeClr val="tx1">
                    <a:lumMod val="75000"/>
                    <a:lumOff val="25000"/>
                  </a:schemeClr>
                </a:solidFill>
                <a:latin typeface="Century Gothic" panose="020B0502020202020204" pitchFamily="34" charset="0"/>
              </a:rPr>
              <a:t>site suitability</a:t>
            </a:r>
            <a:r>
              <a:rPr lang="en-US" sz="2400" dirty="0">
                <a:solidFill>
                  <a:schemeClr val="tx1">
                    <a:lumMod val="75000"/>
                    <a:lumOff val="25000"/>
                  </a:schemeClr>
                </a:solidFill>
                <a:latin typeface="Century Gothic" panose="020B0502020202020204" pitchFamily="34" charset="0"/>
              </a:rPr>
              <a:t>. </a:t>
            </a:r>
            <a:endParaRPr lang="en-US" sz="2400" dirty="0" smtClean="0">
              <a:solidFill>
                <a:schemeClr val="tx1">
                  <a:lumMod val="75000"/>
                  <a:lumOff val="25000"/>
                </a:schemeClr>
              </a:solidFill>
              <a:latin typeface="Century Gothic" panose="020B0502020202020204" pitchFamily="34" charset="0"/>
            </a:endParaRPr>
          </a:p>
          <a:p>
            <a:pPr marL="347663" indent="-347663" algn="just">
              <a:buClr>
                <a:srgbClr val="E9A14A"/>
              </a:buClr>
            </a:pPr>
            <a:r>
              <a:rPr lang="en-US" sz="2400" dirty="0" smtClean="0">
                <a:solidFill>
                  <a:schemeClr val="tx1">
                    <a:lumMod val="75000"/>
                    <a:lumOff val="25000"/>
                  </a:schemeClr>
                </a:solidFill>
                <a:latin typeface="Century Gothic" panose="020B0502020202020204" pitchFamily="34" charset="0"/>
              </a:rPr>
              <a:t>Suitability for wind farm development </a:t>
            </a:r>
            <a:r>
              <a:rPr lang="en-US" sz="2400" b="1" dirty="0" smtClean="0">
                <a:solidFill>
                  <a:schemeClr val="tx1">
                    <a:lumMod val="75000"/>
                    <a:lumOff val="25000"/>
                  </a:schemeClr>
                </a:solidFill>
                <a:latin typeface="Century Gothic" panose="020B0502020202020204" pitchFamily="34" charset="0"/>
              </a:rPr>
              <a:t>greatly varies </a:t>
            </a:r>
            <a:r>
              <a:rPr lang="en-US" sz="2400" dirty="0" smtClean="0">
                <a:solidFill>
                  <a:schemeClr val="tx1">
                    <a:lumMod val="75000"/>
                    <a:lumOff val="25000"/>
                  </a:schemeClr>
                </a:solidFill>
                <a:latin typeface="Century Gothic" panose="020B0502020202020204" pitchFamily="34" charset="0"/>
              </a:rPr>
              <a:t>across New Mexico, and the Fuzzy </a:t>
            </a:r>
            <a:r>
              <a:rPr lang="en-US" sz="2400" dirty="0">
                <a:solidFill>
                  <a:schemeClr val="tx1">
                    <a:lumMod val="75000"/>
                    <a:lumOff val="25000"/>
                  </a:schemeClr>
                </a:solidFill>
                <a:latin typeface="Century Gothic" panose="020B0502020202020204" pitchFamily="34" charset="0"/>
              </a:rPr>
              <a:t>Logic </a:t>
            </a:r>
            <a:r>
              <a:rPr lang="en-US" sz="2400" dirty="0" smtClean="0">
                <a:solidFill>
                  <a:schemeClr val="tx1">
                    <a:lumMod val="75000"/>
                    <a:lumOff val="25000"/>
                  </a:schemeClr>
                </a:solidFill>
                <a:latin typeface="Century Gothic" panose="020B0502020202020204" pitchFamily="34" charset="0"/>
              </a:rPr>
              <a:t>and </a:t>
            </a:r>
            <a:r>
              <a:rPr lang="en-US" sz="2400" dirty="0">
                <a:solidFill>
                  <a:schemeClr val="tx1">
                    <a:lumMod val="75000"/>
                    <a:lumOff val="25000"/>
                  </a:schemeClr>
                </a:solidFill>
                <a:latin typeface="Century Gothic" panose="020B0502020202020204" pitchFamily="34" charset="0"/>
              </a:rPr>
              <a:t>LUCIS </a:t>
            </a:r>
            <a:r>
              <a:rPr lang="en-US" sz="2400" dirty="0" smtClean="0">
                <a:solidFill>
                  <a:schemeClr val="tx1">
                    <a:lumMod val="75000"/>
                    <a:lumOff val="25000"/>
                  </a:schemeClr>
                </a:solidFill>
                <a:latin typeface="Century Gothic" panose="020B0502020202020204" pitchFamily="34" charset="0"/>
              </a:rPr>
              <a:t>Models were integral in identifying these suitable locations.</a:t>
            </a:r>
          </a:p>
          <a:p>
            <a:pPr marL="347663" indent="-347663" algn="just">
              <a:buClr>
                <a:srgbClr val="E9A14A"/>
              </a:buClr>
            </a:pPr>
            <a:r>
              <a:rPr lang="en-US" sz="2400" b="1" dirty="0" smtClean="0">
                <a:solidFill>
                  <a:schemeClr val="tx1">
                    <a:lumMod val="75000"/>
                    <a:lumOff val="25000"/>
                  </a:schemeClr>
                </a:solidFill>
                <a:latin typeface="Century Gothic" panose="020B0502020202020204" pitchFamily="34" charset="0"/>
              </a:rPr>
              <a:t>Chosen factors </a:t>
            </a:r>
            <a:r>
              <a:rPr lang="en-US" sz="2400" dirty="0" smtClean="0">
                <a:solidFill>
                  <a:schemeClr val="tx1">
                    <a:lumMod val="75000"/>
                    <a:lumOff val="25000"/>
                  </a:schemeClr>
                </a:solidFill>
                <a:latin typeface="Century Gothic" panose="020B0502020202020204" pitchFamily="34" charset="0"/>
              </a:rPr>
              <a:t>such </a:t>
            </a:r>
            <a:r>
              <a:rPr lang="en-US" sz="2400" dirty="0">
                <a:solidFill>
                  <a:schemeClr val="tx1">
                    <a:lumMod val="75000"/>
                    <a:lumOff val="25000"/>
                  </a:schemeClr>
                </a:solidFill>
                <a:latin typeface="Century Gothic" panose="020B0502020202020204" pitchFamily="34" charset="0"/>
              </a:rPr>
              <a:t>as Air Force Base locations, wind </a:t>
            </a:r>
            <a:r>
              <a:rPr lang="en-US" sz="2400" dirty="0" smtClean="0">
                <a:solidFill>
                  <a:schemeClr val="tx1">
                    <a:lumMod val="75000"/>
                    <a:lumOff val="25000"/>
                  </a:schemeClr>
                </a:solidFill>
                <a:latin typeface="Century Gothic" panose="020B0502020202020204" pitchFamily="34" charset="0"/>
              </a:rPr>
              <a:t>power density</a:t>
            </a:r>
            <a:r>
              <a:rPr lang="en-US" sz="2400" dirty="0">
                <a:solidFill>
                  <a:schemeClr val="tx1">
                    <a:lumMod val="75000"/>
                    <a:lumOff val="25000"/>
                  </a:schemeClr>
                </a:solidFill>
                <a:latin typeface="Century Gothic" panose="020B0502020202020204" pitchFamily="34" charset="0"/>
              </a:rPr>
              <a:t>, and lesser-prairie chicken and golden eagle </a:t>
            </a:r>
            <a:r>
              <a:rPr lang="en-US" sz="2400" dirty="0" smtClean="0">
                <a:solidFill>
                  <a:schemeClr val="tx1">
                    <a:lumMod val="75000"/>
                    <a:lumOff val="25000"/>
                  </a:schemeClr>
                </a:solidFill>
                <a:latin typeface="Century Gothic" panose="020B0502020202020204" pitchFamily="34" charset="0"/>
              </a:rPr>
              <a:t>distribution</a:t>
            </a:r>
            <a:r>
              <a:rPr lang="en-US" sz="2400" dirty="0">
                <a:solidFill>
                  <a:schemeClr val="tx1">
                    <a:lumMod val="75000"/>
                    <a:lumOff val="25000"/>
                  </a:schemeClr>
                </a:solidFill>
                <a:latin typeface="Century Gothic" panose="020B0502020202020204" pitchFamily="34" charset="0"/>
              </a:rPr>
              <a:t> </a:t>
            </a:r>
            <a:r>
              <a:rPr lang="en-US" sz="2400" dirty="0" smtClean="0">
                <a:solidFill>
                  <a:schemeClr val="tx1">
                    <a:lumMod val="75000"/>
                    <a:lumOff val="25000"/>
                  </a:schemeClr>
                </a:solidFill>
                <a:latin typeface="Century Gothic" panose="020B0502020202020204" pitchFamily="34" charset="0"/>
              </a:rPr>
              <a:t>greatly impact an area’s suitability for potential development. </a:t>
            </a:r>
            <a:endParaRPr lang="en-US" sz="2400" dirty="0">
              <a:solidFill>
                <a:schemeClr val="tx1">
                  <a:lumMod val="75000"/>
                  <a:lumOff val="25000"/>
                </a:schemeClr>
              </a:solidFill>
              <a:latin typeface="Century Gothic" panose="020B0502020202020204" pitchFamily="34" charset="0"/>
            </a:endParaRPr>
          </a:p>
          <a:p>
            <a:pPr marL="347663" indent="-347663" algn="just">
              <a:buClr>
                <a:srgbClr val="E9A14A"/>
              </a:buClr>
            </a:pPr>
            <a:r>
              <a:rPr lang="en-US" sz="2400" dirty="0" smtClean="0">
                <a:solidFill>
                  <a:schemeClr val="tx1">
                    <a:lumMod val="75000"/>
                    <a:lumOff val="25000"/>
                  </a:schemeClr>
                </a:solidFill>
                <a:latin typeface="Century Gothic" panose="020B0502020202020204" pitchFamily="34" charset="0"/>
              </a:rPr>
              <a:t>Our </a:t>
            </a:r>
            <a:r>
              <a:rPr lang="en-US" sz="2400" dirty="0">
                <a:solidFill>
                  <a:schemeClr val="tx1">
                    <a:lumMod val="75000"/>
                    <a:lumOff val="25000"/>
                  </a:schemeClr>
                </a:solidFill>
                <a:latin typeface="Century Gothic" panose="020B0502020202020204" pitchFamily="34" charset="0"/>
              </a:rPr>
              <a:t>maps </a:t>
            </a:r>
            <a:r>
              <a:rPr lang="en-US" sz="2400" dirty="0" smtClean="0">
                <a:solidFill>
                  <a:schemeClr val="tx1">
                    <a:lumMod val="75000"/>
                    <a:lumOff val="25000"/>
                  </a:schemeClr>
                </a:solidFill>
                <a:latin typeface="Century Gothic" panose="020B0502020202020204" pitchFamily="34" charset="0"/>
              </a:rPr>
              <a:t>shared with the public </a:t>
            </a:r>
            <a:r>
              <a:rPr lang="en-US" sz="2400" dirty="0">
                <a:solidFill>
                  <a:schemeClr val="tx1">
                    <a:lumMod val="75000"/>
                    <a:lumOff val="25000"/>
                  </a:schemeClr>
                </a:solidFill>
                <a:latin typeface="Century Gothic" panose="020B0502020202020204" pitchFamily="34" charset="0"/>
              </a:rPr>
              <a:t>by the project partners </a:t>
            </a:r>
            <a:r>
              <a:rPr lang="en-US" sz="2400" dirty="0" smtClean="0">
                <a:solidFill>
                  <a:schemeClr val="tx1">
                    <a:lumMod val="75000"/>
                    <a:lumOff val="25000"/>
                  </a:schemeClr>
                </a:solidFill>
                <a:latin typeface="Century Gothic" panose="020B0502020202020204" pitchFamily="34" charset="0"/>
              </a:rPr>
              <a:t>can</a:t>
            </a:r>
            <a:r>
              <a:rPr lang="en-US" sz="2400" b="1" dirty="0" smtClean="0">
                <a:solidFill>
                  <a:schemeClr val="tx1">
                    <a:lumMod val="75000"/>
                    <a:lumOff val="25000"/>
                  </a:schemeClr>
                </a:solidFill>
                <a:latin typeface="Century Gothic" panose="020B0502020202020204" pitchFamily="34" charset="0"/>
              </a:rPr>
              <a:t> </a:t>
            </a:r>
            <a:r>
              <a:rPr lang="en-US" sz="2400" b="1" dirty="0">
                <a:solidFill>
                  <a:schemeClr val="tx1">
                    <a:lumMod val="75000"/>
                    <a:lumOff val="25000"/>
                  </a:schemeClr>
                </a:solidFill>
                <a:latin typeface="Century Gothic" panose="020B0502020202020204" pitchFamily="34" charset="0"/>
              </a:rPr>
              <a:t>facilitate conversation</a:t>
            </a:r>
            <a:r>
              <a:rPr lang="en-US" sz="2400" dirty="0">
                <a:solidFill>
                  <a:schemeClr val="tx1">
                    <a:lumMod val="75000"/>
                    <a:lumOff val="25000"/>
                  </a:schemeClr>
                </a:solidFill>
                <a:latin typeface="Century Gothic" panose="020B0502020202020204" pitchFamily="34" charset="0"/>
              </a:rPr>
              <a:t> between various stakeholders regarding policy making and development.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3359" y="609928"/>
            <a:ext cx="4006349" cy="5990253"/>
          </a:xfrm>
          <a:prstGeom prst="rect">
            <a:avLst/>
          </a:prstGeom>
          <a:ln w="57150">
            <a:solidFill>
              <a:schemeClr val="accent1">
                <a:lumMod val="75000"/>
              </a:schemeClr>
            </a:solidFill>
          </a:ln>
        </p:spPr>
      </p:pic>
      <p:sp>
        <p:nvSpPr>
          <p:cNvPr id="8" name="TextBox 7"/>
          <p:cNvSpPr txBox="1"/>
          <p:nvPr/>
        </p:nvSpPr>
        <p:spPr>
          <a:xfrm>
            <a:off x="8163359" y="6265896"/>
            <a:ext cx="3040078"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a:t>
            </a:r>
            <a:r>
              <a:rPr lang="en-US" sz="1400" dirty="0" smtClean="0">
                <a:solidFill>
                  <a:schemeClr val="bg1"/>
                </a:solidFill>
                <a:latin typeface="Century Gothic" panose="020F0302020204030204"/>
              </a:rPr>
              <a:t>NREL</a:t>
            </a:r>
            <a:endParaRPr lang="en-US" sz="1400" dirty="0">
              <a:solidFill>
                <a:schemeClr val="bg1"/>
              </a:solidFill>
              <a:latin typeface="Century Gothic" panose="020F0302020204030204"/>
            </a:endParaRPr>
          </a:p>
        </p:txBody>
      </p:sp>
    </p:spTree>
    <p:extLst>
      <p:ext uri="{BB962C8B-B14F-4D97-AF65-F5344CB8AC3E}">
        <p14:creationId xmlns:p14="http://schemas.microsoft.com/office/powerpoint/2010/main" val="262250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Future Work</a:t>
            </a:r>
          </a:p>
        </p:txBody>
      </p:sp>
      <p:sp>
        <p:nvSpPr>
          <p:cNvPr id="4" name="Text Placeholder 3"/>
          <p:cNvSpPr>
            <a:spLocks noGrp="1"/>
          </p:cNvSpPr>
          <p:nvPr>
            <p:ph type="body" sz="half" idx="2"/>
          </p:nvPr>
        </p:nvSpPr>
        <p:spPr>
          <a:xfrm>
            <a:off x="874135" y="982653"/>
            <a:ext cx="10485128" cy="4337491"/>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7" name="Text Placeholder 3"/>
          <p:cNvSpPr txBox="1">
            <a:spLocks/>
          </p:cNvSpPr>
          <p:nvPr/>
        </p:nvSpPr>
        <p:spPr>
          <a:xfrm>
            <a:off x="1000125" y="1199213"/>
            <a:ext cx="10233148" cy="379809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Assess impact of wind farms on other species such as bats or the sand dune lizard. </a:t>
            </a:r>
            <a:endParaRPr lang="en-US" sz="2400" dirty="0" smtClean="0">
              <a:latin typeface="Century Gothic" panose="020B0502020202020204" pitchFamily="34" charset="0"/>
            </a:endParaRPr>
          </a:p>
          <a:p>
            <a:pPr marL="342900" indent="-342900">
              <a:spcAft>
                <a:spcPts val="600"/>
              </a:spcAft>
              <a:buClr>
                <a:srgbClr val="E9A149"/>
              </a:buClr>
              <a:buFont typeface="Wingdings 3" panose="05040102010807070707" pitchFamily="18" charset="2"/>
              <a:buChar char="}"/>
            </a:pPr>
            <a:r>
              <a:rPr lang="en-US" sz="2400" dirty="0" smtClean="0">
                <a:latin typeface="Century Gothic" panose="020B0502020202020204" pitchFamily="34" charset="0"/>
              </a:rPr>
              <a:t>Continue validation of in-situ wind data to calculate wind power density. </a:t>
            </a:r>
          </a:p>
          <a:p>
            <a:pPr marL="342900" indent="-342900">
              <a:spcAft>
                <a:spcPts val="600"/>
              </a:spcAft>
              <a:buClr>
                <a:srgbClr val="E9A149"/>
              </a:buClr>
              <a:buFont typeface="Wingdings 3" panose="05040102010807070707" pitchFamily="18" charset="2"/>
              <a:buChar char="}"/>
            </a:pPr>
            <a:r>
              <a:rPr lang="en-US" sz="2400" dirty="0" smtClean="0">
                <a:latin typeface="Century Gothic" panose="020B0502020202020204" pitchFamily="34" charset="0"/>
              </a:rPr>
              <a:t>Incorporate transmission line accessibility in suitability analysis. </a:t>
            </a:r>
          </a:p>
          <a:p>
            <a:pPr marL="342900" indent="-342900">
              <a:spcAft>
                <a:spcPts val="600"/>
              </a:spcAft>
              <a:buClr>
                <a:srgbClr val="E9A149"/>
              </a:buClr>
              <a:buFont typeface="Wingdings 3" panose="05040102010807070707" pitchFamily="18" charset="2"/>
              <a:buChar char="}"/>
            </a:pPr>
            <a:r>
              <a:rPr lang="en-US" sz="2400" dirty="0" smtClean="0">
                <a:latin typeface="Century Gothic" panose="020B0502020202020204" pitchFamily="34" charset="0"/>
              </a:rPr>
              <a:t>Including wind shear and diurnal wind variation in assessing wind power potential. </a:t>
            </a:r>
          </a:p>
          <a:p>
            <a:pPr marL="342900" indent="-342900">
              <a:spcAft>
                <a:spcPts val="600"/>
              </a:spcAft>
              <a:buClr>
                <a:srgbClr val="E9A149"/>
              </a:buClr>
              <a:buFont typeface="Wingdings 3" panose="05040102010807070707" pitchFamily="18" charset="2"/>
              <a:buChar char="}"/>
            </a:pPr>
            <a:r>
              <a:rPr lang="en-US" sz="2400" dirty="0" smtClean="0">
                <a:latin typeface="Century Gothic" panose="020B0502020202020204" pitchFamily="34" charset="0"/>
              </a:rPr>
              <a:t>Running a more detailed suitability analysis on a smaller area of the state</a:t>
            </a:r>
          </a:p>
          <a:p>
            <a:pPr marL="342900" indent="-342900">
              <a:spcAft>
                <a:spcPts val="600"/>
              </a:spcAft>
              <a:buClr>
                <a:srgbClr val="E9A149"/>
              </a:buClr>
              <a:buFont typeface="Wingdings 3" panose="05040102010807070707" pitchFamily="18" charset="2"/>
              <a:buChar char="}"/>
            </a:pPr>
            <a:endParaRPr lang="en-US" sz="2400" dirty="0" smtClean="0">
              <a:latin typeface="Century Gothic" panose="020B0502020202020204" pitchFamily="34" charset="0"/>
            </a:endParaRPr>
          </a:p>
          <a:p>
            <a:pPr marL="342900" indent="-342900">
              <a:spcAft>
                <a:spcPts val="600"/>
              </a:spcAft>
              <a:buClr>
                <a:srgbClr val="E9A149"/>
              </a:buClr>
              <a:buFont typeface="Wingdings 3" panose="05040102010807070707" pitchFamily="18" charset="2"/>
              <a:buChar char="}"/>
            </a:pPr>
            <a:endParaRPr lang="en-US" sz="2400" dirty="0" smtClean="0">
              <a:latin typeface="Century Gothic" panose="020B0502020202020204" pitchFamily="34" charset="0"/>
            </a:endParaRPr>
          </a:p>
          <a:p>
            <a:pPr marL="342900" indent="-342900">
              <a:spcAft>
                <a:spcPts val="600"/>
              </a:spcAft>
              <a:buClr>
                <a:srgbClr val="E9A149"/>
              </a:buClr>
              <a:buFont typeface="Wingdings 3" panose="05040102010807070707" pitchFamily="18" charset="2"/>
              <a:buChar char="}"/>
            </a:pPr>
            <a:endParaRPr lang="en-US" sz="2400" dirty="0">
              <a:latin typeface="Century Gothic" panose="020B0502020202020204" pitchFamily="34" charset="0"/>
            </a:endParaRPr>
          </a:p>
          <a:p>
            <a:pPr marL="342900" indent="-342900">
              <a:spcAft>
                <a:spcPts val="600"/>
              </a:spcAft>
              <a:buClr>
                <a:srgbClr val="E9A149"/>
              </a:buClr>
              <a:buFont typeface="Wingdings 3" panose="05040102010807070707" pitchFamily="18" charset="2"/>
              <a:buChar char="}"/>
            </a:pPr>
            <a:endParaRPr lang="en-US" sz="2400" dirty="0">
              <a:solidFill>
                <a:prstClr val="black">
                  <a:lumMod val="75000"/>
                  <a:lumOff val="25000"/>
                </a:prstClr>
              </a:solidFill>
              <a:latin typeface="Century Gothic" panose="020F0302020204030204"/>
            </a:endParaRPr>
          </a:p>
          <a:p>
            <a:pPr marL="342900" indent="-342900">
              <a:spcAft>
                <a:spcPts val="600"/>
              </a:spcAft>
              <a:buClr>
                <a:srgbClr val="E9A149"/>
              </a:buClr>
              <a:buFont typeface="Wingdings 3" panose="05040102010807070707" pitchFamily="18" charset="2"/>
              <a:buChar char="}"/>
            </a:pPr>
            <a:endParaRPr lang="en-US" sz="2400"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Tree>
    <p:extLst>
      <p:ext uri="{BB962C8B-B14F-4D97-AF65-F5344CB8AC3E}">
        <p14:creationId xmlns:p14="http://schemas.microsoft.com/office/powerpoint/2010/main" val="108504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a:latin typeface="Century Gothic" panose="020B0502020202020204" pitchFamily="34" charset="0"/>
              </a:rPr>
              <a:t>Acknowledgements</a:t>
            </a:r>
            <a:endParaRPr lang="en-US" dirty="0"/>
          </a:p>
        </p:txBody>
      </p:sp>
      <p:sp>
        <p:nvSpPr>
          <p:cNvPr id="5" name="Text Placeholder 3"/>
          <p:cNvSpPr>
            <a:spLocks noGrp="1"/>
          </p:cNvSpPr>
          <p:nvPr>
            <p:ph type="body" sz="half" idx="4294967295"/>
          </p:nvPr>
        </p:nvSpPr>
        <p:spPr>
          <a:xfrm>
            <a:off x="310390" y="1222694"/>
            <a:ext cx="11339215" cy="5031797"/>
          </a:xfrm>
          <a:prstGeom prst="rect">
            <a:avLst/>
          </a:prstGeom>
        </p:spPr>
        <p:txBody>
          <a:bodyPr>
            <a:normAutofit/>
          </a:bodyPr>
          <a:lstStyle/>
          <a:p>
            <a:pPr marL="342900" lvl="0" indent="-342900">
              <a:spcAft>
                <a:spcPts val="600"/>
              </a:spcAft>
              <a:buClr>
                <a:srgbClr val="E9A149"/>
              </a:buClr>
              <a:buFont typeface="Wingdings 3" panose="05040102010807070707" pitchFamily="18" charset="2"/>
              <a:buChar char="}"/>
            </a:pPr>
            <a:r>
              <a:rPr lang="en-US" sz="2200" dirty="0">
                <a:latin typeface="Century Gothic" panose="020B0502020202020204" pitchFamily="34" charset="0"/>
              </a:rPr>
              <a:t>Dr. Jeffrey </a:t>
            </a:r>
            <a:r>
              <a:rPr lang="en-US" sz="2200" dirty="0" err="1">
                <a:latin typeface="Century Gothic" panose="020B0502020202020204" pitchFamily="34" charset="0"/>
              </a:rPr>
              <a:t>Luvall</a:t>
            </a:r>
            <a:r>
              <a:rPr lang="en-US" sz="2200" dirty="0">
                <a:latin typeface="Century Gothic" panose="020B0502020202020204" pitchFamily="34" charset="0"/>
              </a:rPr>
              <a:t>, NASA Marshall Space Flight Center (Science Advisor)</a:t>
            </a:r>
          </a:p>
          <a:p>
            <a:pPr marL="342900" lvl="0" indent="-342900">
              <a:spcAft>
                <a:spcPts val="600"/>
              </a:spcAft>
              <a:buClr>
                <a:srgbClr val="E9A149"/>
              </a:buClr>
              <a:buFont typeface="Wingdings 3" panose="05040102010807070707" pitchFamily="18" charset="2"/>
              <a:buChar char="}"/>
            </a:pPr>
            <a:r>
              <a:rPr lang="en-US" sz="2200" dirty="0">
                <a:latin typeface="Century Gothic" panose="020B0502020202020204" pitchFamily="34" charset="0"/>
              </a:rPr>
              <a:t>Dr. Robert Griffin, University of Alabama in Huntsville (Science Advisor)</a:t>
            </a:r>
          </a:p>
          <a:p>
            <a:pPr marL="342900" lvl="0" indent="-342900">
              <a:spcAft>
                <a:spcPts val="600"/>
              </a:spcAft>
              <a:buClr>
                <a:srgbClr val="E9A149"/>
              </a:buClr>
              <a:buFont typeface="Wingdings 3" panose="05040102010807070707" pitchFamily="18" charset="2"/>
              <a:buChar char="}"/>
            </a:pPr>
            <a:r>
              <a:rPr lang="en-US" sz="2200" dirty="0">
                <a:latin typeface="Century Gothic" panose="020B0502020202020204" pitchFamily="34" charset="0"/>
              </a:rPr>
              <a:t>Leigh Sinclair, University of Alabama in Huntsville/Information Technology and Systems Center (Mentor)</a:t>
            </a:r>
          </a:p>
          <a:p>
            <a:pPr marL="342900" lvl="0" indent="-342900">
              <a:spcAft>
                <a:spcPts val="600"/>
              </a:spcAft>
              <a:buClr>
                <a:srgbClr val="E9A149"/>
              </a:buClr>
              <a:buFont typeface="Wingdings 3" panose="05040102010807070707" pitchFamily="18" charset="2"/>
              <a:buChar char="}"/>
            </a:pPr>
            <a:r>
              <a:rPr lang="en-US" sz="2200" dirty="0">
                <a:latin typeface="Century Gothic" panose="020B0502020202020204" pitchFamily="34" charset="0"/>
              </a:rPr>
              <a:t>Maggi Klug, University of Alabama in Huntsville (Mentor)</a:t>
            </a:r>
          </a:p>
          <a:p>
            <a:pPr marL="342900" lvl="0" indent="-342900">
              <a:spcAft>
                <a:spcPts val="600"/>
              </a:spcAft>
              <a:buClr>
                <a:srgbClr val="E9A149"/>
              </a:buClr>
              <a:buFont typeface="Wingdings 3" panose="05040102010807070707" pitchFamily="18" charset="2"/>
              <a:buChar char="}"/>
            </a:pPr>
            <a:r>
              <a:rPr lang="en-US" sz="2200" dirty="0">
                <a:latin typeface="Century Gothic" panose="020B0502020202020204" pitchFamily="34" charset="0"/>
              </a:rPr>
              <a:t>Helen Baldwin, NASA DEVELOP</a:t>
            </a:r>
          </a:p>
          <a:p>
            <a:pPr marL="342900" lvl="0" indent="-342900">
              <a:spcAft>
                <a:spcPts val="600"/>
              </a:spcAft>
              <a:buClr>
                <a:srgbClr val="E9A149"/>
              </a:buClr>
              <a:buFont typeface="Wingdings 3" panose="05040102010807070707" pitchFamily="18" charset="2"/>
              <a:buChar char="}"/>
            </a:pPr>
            <a:r>
              <a:rPr lang="en-US" sz="2200" dirty="0">
                <a:latin typeface="Century Gothic" panose="020B0502020202020204" pitchFamily="34" charset="0"/>
              </a:rPr>
              <a:t>Mercedes </a:t>
            </a:r>
            <a:r>
              <a:rPr lang="en-US" sz="2200" dirty="0" err="1">
                <a:latin typeface="Century Gothic" panose="020B0502020202020204" pitchFamily="34" charset="0"/>
              </a:rPr>
              <a:t>Bartkovich</a:t>
            </a:r>
            <a:r>
              <a:rPr lang="en-US" sz="2200" dirty="0">
                <a:latin typeface="Century Gothic" panose="020B0502020202020204" pitchFamily="34" charset="0"/>
              </a:rPr>
              <a:t>, NASA DEVELOP </a:t>
            </a:r>
            <a:r>
              <a:rPr lang="en-US" dirty="0">
                <a:latin typeface="Century Gothic" panose="020B0502020202020204" pitchFamily="34" charset="0"/>
              </a:rPr>
              <a:t/>
            </a:r>
            <a:br>
              <a:rPr lang="en-US" dirty="0">
                <a:latin typeface="Century Gothic" panose="020B0502020202020204" pitchFamily="34" charset="0"/>
              </a:rPr>
            </a:br>
            <a:endParaRPr lang="en-US" b="1" dirty="0">
              <a:latin typeface="Century Gothic" panose="020B0502020202020204" pitchFamily="34" charset="0"/>
            </a:endParaRPr>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Tree>
    <p:extLst>
      <p:ext uri="{BB962C8B-B14F-4D97-AF65-F5344CB8AC3E}">
        <p14:creationId xmlns:p14="http://schemas.microsoft.com/office/powerpoint/2010/main" val="165030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Study Area</a:t>
            </a:r>
          </a:p>
        </p:txBody>
      </p:sp>
      <p:sp>
        <p:nvSpPr>
          <p:cNvPr id="4" name="Text Placeholder 3"/>
          <p:cNvSpPr>
            <a:spLocks noGrp="1"/>
          </p:cNvSpPr>
          <p:nvPr>
            <p:ph type="body" sz="half" idx="2"/>
          </p:nvPr>
        </p:nvSpPr>
        <p:spPr>
          <a:xfrm>
            <a:off x="106424" y="944215"/>
            <a:ext cx="12020549" cy="3250098"/>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7" name="TextBox 6"/>
          <p:cNvSpPr txBox="1"/>
          <p:nvPr/>
        </p:nvSpPr>
        <p:spPr>
          <a:xfrm>
            <a:off x="905683" y="1189719"/>
            <a:ext cx="4482059" cy="1815882"/>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Location</a:t>
            </a:r>
            <a:r>
              <a:rPr lang="en-US" sz="2800" dirty="0">
                <a:solidFill>
                  <a:schemeClr val="tx1">
                    <a:lumMod val="75000"/>
                    <a:lumOff val="25000"/>
                  </a:schemeClr>
                </a:solidFill>
                <a:latin typeface="Century Gothic" panose="020B0502020202020204" pitchFamily="34" charset="0"/>
              </a:rPr>
              <a:t>: New Mexico</a:t>
            </a:r>
          </a:p>
          <a:p>
            <a:endParaRPr lang="en-US" sz="2800" dirty="0">
              <a:solidFill>
                <a:schemeClr val="tx1">
                  <a:lumMod val="75000"/>
                  <a:lumOff val="25000"/>
                </a:schemeClr>
              </a:solidFill>
              <a:latin typeface="Century Gothic" panose="020B0502020202020204" pitchFamily="34" charset="0"/>
            </a:endParaRPr>
          </a:p>
          <a:p>
            <a:r>
              <a:rPr lang="en-US" sz="2800" b="1" dirty="0">
                <a:solidFill>
                  <a:schemeClr val="tx1">
                    <a:lumMod val="75000"/>
                    <a:lumOff val="25000"/>
                  </a:schemeClr>
                </a:solidFill>
                <a:latin typeface="Century Gothic" panose="020B0502020202020204" pitchFamily="34" charset="0"/>
              </a:rPr>
              <a:t>Time Period</a:t>
            </a:r>
            <a:r>
              <a:rPr lang="en-US" sz="2800" dirty="0">
                <a:solidFill>
                  <a:schemeClr val="tx1">
                    <a:lumMod val="75000"/>
                    <a:lumOff val="25000"/>
                  </a:schemeClr>
                </a:solidFill>
                <a:latin typeface="Century Gothic" panose="020B0502020202020204" pitchFamily="34" charset="0"/>
              </a:rPr>
              <a:t>: February 2013 – May 2018</a:t>
            </a:r>
          </a:p>
        </p:txBody>
      </p:sp>
      <p:grpSp>
        <p:nvGrpSpPr>
          <p:cNvPr id="300" name="Group 299"/>
          <p:cNvGrpSpPr/>
          <p:nvPr/>
        </p:nvGrpSpPr>
        <p:grpSpPr>
          <a:xfrm>
            <a:off x="5973288" y="365124"/>
            <a:ext cx="5771409" cy="6163331"/>
            <a:chOff x="656450" y="16274735"/>
            <a:chExt cx="6039405" cy="6891120"/>
          </a:xfrm>
        </p:grpSpPr>
        <p:grpSp>
          <p:nvGrpSpPr>
            <p:cNvPr id="301" name="Group 300"/>
            <p:cNvGrpSpPr/>
            <p:nvPr/>
          </p:nvGrpSpPr>
          <p:grpSpPr>
            <a:xfrm>
              <a:off x="656450" y="16274735"/>
              <a:ext cx="5196421" cy="6891120"/>
              <a:chOff x="656450" y="16274735"/>
              <a:chExt cx="5196421" cy="6891120"/>
            </a:xfrm>
          </p:grpSpPr>
          <p:grpSp>
            <p:nvGrpSpPr>
              <p:cNvPr id="354" name="Group 82"/>
              <p:cNvGrpSpPr>
                <a:grpSpLocks noChangeAspect="1"/>
              </p:cNvGrpSpPr>
              <p:nvPr/>
            </p:nvGrpSpPr>
            <p:grpSpPr bwMode="auto">
              <a:xfrm>
                <a:off x="656450" y="16274735"/>
                <a:ext cx="5095311" cy="5911244"/>
                <a:chOff x="6701" y="9273"/>
                <a:chExt cx="3878" cy="4499"/>
              </a:xfrm>
            </p:grpSpPr>
            <p:sp>
              <p:nvSpPr>
                <p:cNvPr id="377" name="AutoShape 81"/>
                <p:cNvSpPr>
                  <a:spLocks noChangeAspect="1" noChangeArrowheads="1" noTextEdit="1"/>
                </p:cNvSpPr>
                <p:nvPr/>
              </p:nvSpPr>
              <p:spPr bwMode="auto">
                <a:xfrm>
                  <a:off x="6701" y="9273"/>
                  <a:ext cx="3878" cy="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8" name="Group 283"/>
                <p:cNvGrpSpPr>
                  <a:grpSpLocks/>
                </p:cNvGrpSpPr>
                <p:nvPr/>
              </p:nvGrpSpPr>
              <p:grpSpPr bwMode="auto">
                <a:xfrm>
                  <a:off x="6703" y="9273"/>
                  <a:ext cx="3872" cy="4499"/>
                  <a:chOff x="6703" y="9273"/>
                  <a:chExt cx="3872" cy="4499"/>
                </a:xfrm>
              </p:grpSpPr>
              <p:pic>
                <p:nvPicPr>
                  <p:cNvPr id="392"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 y="9273"/>
                    <a:ext cx="3872"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 y="10894"/>
                    <a:ext cx="3872"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 y="12515"/>
                    <a:ext cx="3872"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 name="Freeform 86"/>
                  <p:cNvSpPr>
                    <a:spLocks/>
                  </p:cNvSpPr>
                  <p:nvPr/>
                </p:nvSpPr>
                <p:spPr bwMode="auto">
                  <a:xfrm>
                    <a:off x="6925" y="11009"/>
                    <a:ext cx="1839" cy="2216"/>
                  </a:xfrm>
                  <a:custGeom>
                    <a:avLst/>
                    <a:gdLst>
                      <a:gd name="T0" fmla="*/ 1780 w 1839"/>
                      <a:gd name="T1" fmla="*/ 1773 h 2216"/>
                      <a:gd name="T2" fmla="*/ 1655 w 1839"/>
                      <a:gd name="T3" fmla="*/ 1773 h 2216"/>
                      <a:gd name="T4" fmla="*/ 1555 w 1839"/>
                      <a:gd name="T5" fmla="*/ 1773 h 2216"/>
                      <a:gd name="T6" fmla="*/ 1506 w 1839"/>
                      <a:gd name="T7" fmla="*/ 1773 h 2216"/>
                      <a:gd name="T8" fmla="*/ 1441 w 1839"/>
                      <a:gd name="T9" fmla="*/ 1774 h 2216"/>
                      <a:gd name="T10" fmla="*/ 1415 w 1839"/>
                      <a:gd name="T11" fmla="*/ 1775 h 2216"/>
                      <a:gd name="T12" fmla="*/ 1403 w 1839"/>
                      <a:gd name="T13" fmla="*/ 1789 h 2216"/>
                      <a:gd name="T14" fmla="*/ 1411 w 1839"/>
                      <a:gd name="T15" fmla="*/ 1803 h 2216"/>
                      <a:gd name="T16" fmla="*/ 1412 w 1839"/>
                      <a:gd name="T17" fmla="*/ 1818 h 2216"/>
                      <a:gd name="T18" fmla="*/ 1416 w 1839"/>
                      <a:gd name="T19" fmla="*/ 1827 h 2216"/>
                      <a:gd name="T20" fmla="*/ 1409 w 1839"/>
                      <a:gd name="T21" fmla="*/ 1834 h 2216"/>
                      <a:gd name="T22" fmla="*/ 1404 w 1839"/>
                      <a:gd name="T23" fmla="*/ 1848 h 2216"/>
                      <a:gd name="T24" fmla="*/ 1406 w 1839"/>
                      <a:gd name="T25" fmla="*/ 1866 h 2216"/>
                      <a:gd name="T26" fmla="*/ 1424 w 1839"/>
                      <a:gd name="T27" fmla="*/ 1880 h 2216"/>
                      <a:gd name="T28" fmla="*/ 1432 w 1839"/>
                      <a:gd name="T29" fmla="*/ 1895 h 2216"/>
                      <a:gd name="T30" fmla="*/ 1448 w 1839"/>
                      <a:gd name="T31" fmla="*/ 1902 h 2216"/>
                      <a:gd name="T32" fmla="*/ 1463 w 1839"/>
                      <a:gd name="T33" fmla="*/ 1912 h 2216"/>
                      <a:gd name="T34" fmla="*/ 1464 w 1839"/>
                      <a:gd name="T35" fmla="*/ 1921 h 2216"/>
                      <a:gd name="T36" fmla="*/ 1288 w 1839"/>
                      <a:gd name="T37" fmla="*/ 1921 h 2216"/>
                      <a:gd name="T38" fmla="*/ 1199 w 1839"/>
                      <a:gd name="T39" fmla="*/ 1919 h 2216"/>
                      <a:gd name="T40" fmla="*/ 895 w 1839"/>
                      <a:gd name="T41" fmla="*/ 1917 h 2216"/>
                      <a:gd name="T42" fmla="*/ 707 w 1839"/>
                      <a:gd name="T43" fmla="*/ 1915 h 2216"/>
                      <a:gd name="T44" fmla="*/ 500 w 1839"/>
                      <a:gd name="T45" fmla="*/ 1911 h 2216"/>
                      <a:gd name="T46" fmla="*/ 493 w 1839"/>
                      <a:gd name="T47" fmla="*/ 2002 h 2216"/>
                      <a:gd name="T48" fmla="*/ 490 w 1839"/>
                      <a:gd name="T49" fmla="*/ 2118 h 2216"/>
                      <a:gd name="T50" fmla="*/ 383 w 1839"/>
                      <a:gd name="T51" fmla="*/ 2215 h 2216"/>
                      <a:gd name="T52" fmla="*/ 194 w 1839"/>
                      <a:gd name="T53" fmla="*/ 2210 h 2216"/>
                      <a:gd name="T54" fmla="*/ 132 w 1839"/>
                      <a:gd name="T55" fmla="*/ 2210 h 2216"/>
                      <a:gd name="T56" fmla="*/ 0 w 1839"/>
                      <a:gd name="T57" fmla="*/ 2195 h 2216"/>
                      <a:gd name="T58" fmla="*/ 2 w 1839"/>
                      <a:gd name="T59" fmla="*/ 2110 h 2216"/>
                      <a:gd name="T60" fmla="*/ 3 w 1839"/>
                      <a:gd name="T61" fmla="*/ 2058 h 2216"/>
                      <a:gd name="T62" fmla="*/ 5 w 1839"/>
                      <a:gd name="T63" fmla="*/ 1977 h 2216"/>
                      <a:gd name="T64" fmla="*/ 8 w 1839"/>
                      <a:gd name="T65" fmla="*/ 1915 h 2216"/>
                      <a:gd name="T66" fmla="*/ 9 w 1839"/>
                      <a:gd name="T67" fmla="*/ 1864 h 2216"/>
                      <a:gd name="T68" fmla="*/ 10 w 1839"/>
                      <a:gd name="T69" fmla="*/ 1818 h 2216"/>
                      <a:gd name="T70" fmla="*/ 12 w 1839"/>
                      <a:gd name="T71" fmla="*/ 1745 h 2216"/>
                      <a:gd name="T72" fmla="*/ 13 w 1839"/>
                      <a:gd name="T73" fmla="*/ 1683 h 2216"/>
                      <a:gd name="T74" fmla="*/ 15 w 1839"/>
                      <a:gd name="T75" fmla="*/ 1643 h 2216"/>
                      <a:gd name="T76" fmla="*/ 16 w 1839"/>
                      <a:gd name="T77" fmla="*/ 1603 h 2216"/>
                      <a:gd name="T78" fmla="*/ 17 w 1839"/>
                      <a:gd name="T79" fmla="*/ 1552 h 2216"/>
                      <a:gd name="T80" fmla="*/ 19 w 1839"/>
                      <a:gd name="T81" fmla="*/ 1482 h 2216"/>
                      <a:gd name="T82" fmla="*/ 20 w 1839"/>
                      <a:gd name="T83" fmla="*/ 1419 h 2216"/>
                      <a:gd name="T84" fmla="*/ 23 w 1839"/>
                      <a:gd name="T85" fmla="*/ 1341 h 2216"/>
                      <a:gd name="T86" fmla="*/ 25 w 1839"/>
                      <a:gd name="T87" fmla="*/ 1281 h 2216"/>
                      <a:gd name="T88" fmla="*/ 27 w 1839"/>
                      <a:gd name="T89" fmla="*/ 1206 h 2216"/>
                      <a:gd name="T90" fmla="*/ 28 w 1839"/>
                      <a:gd name="T91" fmla="*/ 1133 h 2216"/>
                      <a:gd name="T92" fmla="*/ 31 w 1839"/>
                      <a:gd name="T93" fmla="*/ 1045 h 2216"/>
                      <a:gd name="T94" fmla="*/ 33 w 1839"/>
                      <a:gd name="T95" fmla="*/ 976 h 2216"/>
                      <a:gd name="T96" fmla="*/ 34 w 1839"/>
                      <a:gd name="T97" fmla="*/ 910 h 2216"/>
                      <a:gd name="T98" fmla="*/ 36 w 1839"/>
                      <a:gd name="T99" fmla="*/ 856 h 2216"/>
                      <a:gd name="T100" fmla="*/ 38 w 1839"/>
                      <a:gd name="T101" fmla="*/ 804 h 2216"/>
                      <a:gd name="T102" fmla="*/ 40 w 1839"/>
                      <a:gd name="T103" fmla="*/ 709 h 2216"/>
                      <a:gd name="T104" fmla="*/ 42 w 1839"/>
                      <a:gd name="T105" fmla="*/ 611 h 2216"/>
                      <a:gd name="T106" fmla="*/ 45 w 1839"/>
                      <a:gd name="T107" fmla="*/ 545 h 2216"/>
                      <a:gd name="T108" fmla="*/ 48 w 1839"/>
                      <a:gd name="T109" fmla="*/ 438 h 2216"/>
                      <a:gd name="T110" fmla="*/ 49 w 1839"/>
                      <a:gd name="T111" fmla="*/ 355 h 2216"/>
                      <a:gd name="T112" fmla="*/ 51 w 1839"/>
                      <a:gd name="T113" fmla="*/ 281 h 2216"/>
                      <a:gd name="T114" fmla="*/ 55 w 1839"/>
                      <a:gd name="T115" fmla="*/ 176 h 2216"/>
                      <a:gd name="T116" fmla="*/ 56 w 1839"/>
                      <a:gd name="T117" fmla="*/ 116 h 2216"/>
                      <a:gd name="T118" fmla="*/ 59 w 1839"/>
                      <a:gd name="T119" fmla="*/ 6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9" h="2216">
                        <a:moveTo>
                          <a:pt x="1839" y="1773"/>
                        </a:moveTo>
                        <a:lnTo>
                          <a:pt x="1837" y="1773"/>
                        </a:lnTo>
                        <a:lnTo>
                          <a:pt x="1834" y="1773"/>
                        </a:lnTo>
                        <a:lnTo>
                          <a:pt x="1833" y="1773"/>
                        </a:lnTo>
                        <a:lnTo>
                          <a:pt x="1832" y="1773"/>
                        </a:lnTo>
                        <a:lnTo>
                          <a:pt x="1829" y="1773"/>
                        </a:lnTo>
                        <a:lnTo>
                          <a:pt x="1817" y="1773"/>
                        </a:lnTo>
                        <a:lnTo>
                          <a:pt x="1805" y="1773"/>
                        </a:lnTo>
                        <a:lnTo>
                          <a:pt x="1802" y="1773"/>
                        </a:lnTo>
                        <a:lnTo>
                          <a:pt x="1801" y="1773"/>
                        </a:lnTo>
                        <a:lnTo>
                          <a:pt x="1796" y="1773"/>
                        </a:lnTo>
                        <a:lnTo>
                          <a:pt x="1794" y="1773"/>
                        </a:lnTo>
                        <a:lnTo>
                          <a:pt x="1788" y="1773"/>
                        </a:lnTo>
                        <a:lnTo>
                          <a:pt x="1786" y="1773"/>
                        </a:lnTo>
                        <a:lnTo>
                          <a:pt x="1784" y="1773"/>
                        </a:lnTo>
                        <a:lnTo>
                          <a:pt x="1782" y="1773"/>
                        </a:lnTo>
                        <a:lnTo>
                          <a:pt x="1780" y="1773"/>
                        </a:lnTo>
                        <a:lnTo>
                          <a:pt x="1777" y="1773"/>
                        </a:lnTo>
                        <a:lnTo>
                          <a:pt x="1773" y="1773"/>
                        </a:lnTo>
                        <a:lnTo>
                          <a:pt x="1772" y="1773"/>
                        </a:lnTo>
                        <a:lnTo>
                          <a:pt x="1771" y="1773"/>
                        </a:lnTo>
                        <a:lnTo>
                          <a:pt x="1754" y="1773"/>
                        </a:lnTo>
                        <a:lnTo>
                          <a:pt x="1752" y="1773"/>
                        </a:lnTo>
                        <a:lnTo>
                          <a:pt x="1743" y="1773"/>
                        </a:lnTo>
                        <a:lnTo>
                          <a:pt x="1736" y="1773"/>
                        </a:lnTo>
                        <a:lnTo>
                          <a:pt x="1724" y="1773"/>
                        </a:lnTo>
                        <a:lnTo>
                          <a:pt x="1704" y="1773"/>
                        </a:lnTo>
                        <a:lnTo>
                          <a:pt x="1700" y="1773"/>
                        </a:lnTo>
                        <a:lnTo>
                          <a:pt x="1694" y="1773"/>
                        </a:lnTo>
                        <a:lnTo>
                          <a:pt x="1691" y="1773"/>
                        </a:lnTo>
                        <a:lnTo>
                          <a:pt x="1690" y="1773"/>
                        </a:lnTo>
                        <a:lnTo>
                          <a:pt x="1667" y="1773"/>
                        </a:lnTo>
                        <a:lnTo>
                          <a:pt x="1656" y="1773"/>
                        </a:lnTo>
                        <a:lnTo>
                          <a:pt x="1655" y="1773"/>
                        </a:lnTo>
                        <a:lnTo>
                          <a:pt x="1653" y="1773"/>
                        </a:lnTo>
                        <a:lnTo>
                          <a:pt x="1648" y="1773"/>
                        </a:lnTo>
                        <a:lnTo>
                          <a:pt x="1628" y="1773"/>
                        </a:lnTo>
                        <a:lnTo>
                          <a:pt x="1616" y="1773"/>
                        </a:lnTo>
                        <a:lnTo>
                          <a:pt x="1612" y="1773"/>
                        </a:lnTo>
                        <a:lnTo>
                          <a:pt x="1610" y="1773"/>
                        </a:lnTo>
                        <a:lnTo>
                          <a:pt x="1600" y="1773"/>
                        </a:lnTo>
                        <a:lnTo>
                          <a:pt x="1592" y="1773"/>
                        </a:lnTo>
                        <a:lnTo>
                          <a:pt x="1591" y="1773"/>
                        </a:lnTo>
                        <a:lnTo>
                          <a:pt x="1586" y="1773"/>
                        </a:lnTo>
                        <a:lnTo>
                          <a:pt x="1585" y="1773"/>
                        </a:lnTo>
                        <a:lnTo>
                          <a:pt x="1584" y="1773"/>
                        </a:lnTo>
                        <a:lnTo>
                          <a:pt x="1583" y="1773"/>
                        </a:lnTo>
                        <a:lnTo>
                          <a:pt x="1582" y="1773"/>
                        </a:lnTo>
                        <a:lnTo>
                          <a:pt x="1579" y="1773"/>
                        </a:lnTo>
                        <a:lnTo>
                          <a:pt x="1564" y="1773"/>
                        </a:lnTo>
                        <a:lnTo>
                          <a:pt x="1555" y="1773"/>
                        </a:lnTo>
                        <a:lnTo>
                          <a:pt x="1555" y="1774"/>
                        </a:lnTo>
                        <a:lnTo>
                          <a:pt x="1554" y="1774"/>
                        </a:lnTo>
                        <a:lnTo>
                          <a:pt x="1546" y="1773"/>
                        </a:lnTo>
                        <a:lnTo>
                          <a:pt x="1537" y="1773"/>
                        </a:lnTo>
                        <a:lnTo>
                          <a:pt x="1535" y="1773"/>
                        </a:lnTo>
                        <a:lnTo>
                          <a:pt x="1534" y="1773"/>
                        </a:lnTo>
                        <a:lnTo>
                          <a:pt x="1533" y="1773"/>
                        </a:lnTo>
                        <a:lnTo>
                          <a:pt x="1531" y="1773"/>
                        </a:lnTo>
                        <a:lnTo>
                          <a:pt x="1529" y="1773"/>
                        </a:lnTo>
                        <a:lnTo>
                          <a:pt x="1526" y="1773"/>
                        </a:lnTo>
                        <a:lnTo>
                          <a:pt x="1525" y="1773"/>
                        </a:lnTo>
                        <a:lnTo>
                          <a:pt x="1524" y="1773"/>
                        </a:lnTo>
                        <a:lnTo>
                          <a:pt x="1522" y="1773"/>
                        </a:lnTo>
                        <a:lnTo>
                          <a:pt x="1516" y="1773"/>
                        </a:lnTo>
                        <a:lnTo>
                          <a:pt x="1515" y="1773"/>
                        </a:lnTo>
                        <a:lnTo>
                          <a:pt x="1512" y="1773"/>
                        </a:lnTo>
                        <a:lnTo>
                          <a:pt x="1506" y="1773"/>
                        </a:lnTo>
                        <a:lnTo>
                          <a:pt x="1500" y="1773"/>
                        </a:lnTo>
                        <a:lnTo>
                          <a:pt x="1495" y="1773"/>
                        </a:lnTo>
                        <a:lnTo>
                          <a:pt x="1494" y="1773"/>
                        </a:lnTo>
                        <a:lnTo>
                          <a:pt x="1485" y="1774"/>
                        </a:lnTo>
                        <a:lnTo>
                          <a:pt x="1482" y="1774"/>
                        </a:lnTo>
                        <a:lnTo>
                          <a:pt x="1478" y="1774"/>
                        </a:lnTo>
                        <a:lnTo>
                          <a:pt x="1473" y="1774"/>
                        </a:lnTo>
                        <a:lnTo>
                          <a:pt x="1469" y="1774"/>
                        </a:lnTo>
                        <a:lnTo>
                          <a:pt x="1461" y="1774"/>
                        </a:lnTo>
                        <a:lnTo>
                          <a:pt x="1455" y="1774"/>
                        </a:lnTo>
                        <a:lnTo>
                          <a:pt x="1450" y="1774"/>
                        </a:lnTo>
                        <a:lnTo>
                          <a:pt x="1448" y="1774"/>
                        </a:lnTo>
                        <a:lnTo>
                          <a:pt x="1447" y="1774"/>
                        </a:lnTo>
                        <a:lnTo>
                          <a:pt x="1446" y="1774"/>
                        </a:lnTo>
                        <a:lnTo>
                          <a:pt x="1444" y="1774"/>
                        </a:lnTo>
                        <a:lnTo>
                          <a:pt x="1443" y="1774"/>
                        </a:lnTo>
                        <a:lnTo>
                          <a:pt x="1441" y="1774"/>
                        </a:lnTo>
                        <a:lnTo>
                          <a:pt x="1436" y="1774"/>
                        </a:lnTo>
                        <a:lnTo>
                          <a:pt x="1435" y="1774"/>
                        </a:lnTo>
                        <a:lnTo>
                          <a:pt x="1433" y="1774"/>
                        </a:lnTo>
                        <a:lnTo>
                          <a:pt x="1432" y="1774"/>
                        </a:lnTo>
                        <a:lnTo>
                          <a:pt x="1431" y="1774"/>
                        </a:lnTo>
                        <a:lnTo>
                          <a:pt x="1429" y="1774"/>
                        </a:lnTo>
                        <a:lnTo>
                          <a:pt x="1428" y="1774"/>
                        </a:lnTo>
                        <a:lnTo>
                          <a:pt x="1427" y="1774"/>
                        </a:lnTo>
                        <a:lnTo>
                          <a:pt x="1426" y="1774"/>
                        </a:lnTo>
                        <a:lnTo>
                          <a:pt x="1425" y="1774"/>
                        </a:lnTo>
                        <a:lnTo>
                          <a:pt x="1424" y="1774"/>
                        </a:lnTo>
                        <a:lnTo>
                          <a:pt x="1423" y="1774"/>
                        </a:lnTo>
                        <a:lnTo>
                          <a:pt x="1421" y="1774"/>
                        </a:lnTo>
                        <a:lnTo>
                          <a:pt x="1420" y="1774"/>
                        </a:lnTo>
                        <a:lnTo>
                          <a:pt x="1416" y="1774"/>
                        </a:lnTo>
                        <a:lnTo>
                          <a:pt x="1415" y="1774"/>
                        </a:lnTo>
                        <a:lnTo>
                          <a:pt x="1415" y="1775"/>
                        </a:lnTo>
                        <a:lnTo>
                          <a:pt x="1415" y="1776"/>
                        </a:lnTo>
                        <a:lnTo>
                          <a:pt x="1415" y="1777"/>
                        </a:lnTo>
                        <a:lnTo>
                          <a:pt x="1413" y="1779"/>
                        </a:lnTo>
                        <a:lnTo>
                          <a:pt x="1413" y="1780"/>
                        </a:lnTo>
                        <a:lnTo>
                          <a:pt x="1412" y="1780"/>
                        </a:lnTo>
                        <a:lnTo>
                          <a:pt x="1410" y="1780"/>
                        </a:lnTo>
                        <a:lnTo>
                          <a:pt x="1410" y="1781"/>
                        </a:lnTo>
                        <a:lnTo>
                          <a:pt x="1409" y="1781"/>
                        </a:lnTo>
                        <a:lnTo>
                          <a:pt x="1408" y="1781"/>
                        </a:lnTo>
                        <a:lnTo>
                          <a:pt x="1406" y="1782"/>
                        </a:lnTo>
                        <a:lnTo>
                          <a:pt x="1405" y="1783"/>
                        </a:lnTo>
                        <a:lnTo>
                          <a:pt x="1404" y="1783"/>
                        </a:lnTo>
                        <a:lnTo>
                          <a:pt x="1404" y="1784"/>
                        </a:lnTo>
                        <a:lnTo>
                          <a:pt x="1403" y="1785"/>
                        </a:lnTo>
                        <a:lnTo>
                          <a:pt x="1403" y="1787"/>
                        </a:lnTo>
                        <a:lnTo>
                          <a:pt x="1403" y="1788"/>
                        </a:lnTo>
                        <a:lnTo>
                          <a:pt x="1403" y="1789"/>
                        </a:lnTo>
                        <a:lnTo>
                          <a:pt x="1404" y="1789"/>
                        </a:lnTo>
                        <a:lnTo>
                          <a:pt x="1404" y="1790"/>
                        </a:lnTo>
                        <a:lnTo>
                          <a:pt x="1405" y="1790"/>
                        </a:lnTo>
                        <a:lnTo>
                          <a:pt x="1406" y="1791"/>
                        </a:lnTo>
                        <a:lnTo>
                          <a:pt x="1408" y="1792"/>
                        </a:lnTo>
                        <a:lnTo>
                          <a:pt x="1409" y="1794"/>
                        </a:lnTo>
                        <a:lnTo>
                          <a:pt x="1410" y="1794"/>
                        </a:lnTo>
                        <a:lnTo>
                          <a:pt x="1411" y="1794"/>
                        </a:lnTo>
                        <a:lnTo>
                          <a:pt x="1412" y="1792"/>
                        </a:lnTo>
                        <a:lnTo>
                          <a:pt x="1413" y="1792"/>
                        </a:lnTo>
                        <a:lnTo>
                          <a:pt x="1415" y="1794"/>
                        </a:lnTo>
                        <a:lnTo>
                          <a:pt x="1415" y="1796"/>
                        </a:lnTo>
                        <a:lnTo>
                          <a:pt x="1415" y="1798"/>
                        </a:lnTo>
                        <a:lnTo>
                          <a:pt x="1413" y="1798"/>
                        </a:lnTo>
                        <a:lnTo>
                          <a:pt x="1413" y="1799"/>
                        </a:lnTo>
                        <a:lnTo>
                          <a:pt x="1412" y="1800"/>
                        </a:lnTo>
                        <a:lnTo>
                          <a:pt x="1411" y="1803"/>
                        </a:lnTo>
                        <a:lnTo>
                          <a:pt x="1411" y="1805"/>
                        </a:lnTo>
                        <a:lnTo>
                          <a:pt x="1412" y="1806"/>
                        </a:lnTo>
                        <a:lnTo>
                          <a:pt x="1415" y="1804"/>
                        </a:lnTo>
                        <a:lnTo>
                          <a:pt x="1416" y="1804"/>
                        </a:lnTo>
                        <a:lnTo>
                          <a:pt x="1417" y="1804"/>
                        </a:lnTo>
                        <a:lnTo>
                          <a:pt x="1417" y="1806"/>
                        </a:lnTo>
                        <a:lnTo>
                          <a:pt x="1418" y="1806"/>
                        </a:lnTo>
                        <a:lnTo>
                          <a:pt x="1417" y="1807"/>
                        </a:lnTo>
                        <a:lnTo>
                          <a:pt x="1417" y="1809"/>
                        </a:lnTo>
                        <a:lnTo>
                          <a:pt x="1416" y="1810"/>
                        </a:lnTo>
                        <a:lnTo>
                          <a:pt x="1415" y="1810"/>
                        </a:lnTo>
                        <a:lnTo>
                          <a:pt x="1412" y="1811"/>
                        </a:lnTo>
                        <a:lnTo>
                          <a:pt x="1412" y="1814"/>
                        </a:lnTo>
                        <a:lnTo>
                          <a:pt x="1413" y="1815"/>
                        </a:lnTo>
                        <a:lnTo>
                          <a:pt x="1413" y="1817"/>
                        </a:lnTo>
                        <a:lnTo>
                          <a:pt x="1413" y="1818"/>
                        </a:lnTo>
                        <a:lnTo>
                          <a:pt x="1412" y="1818"/>
                        </a:lnTo>
                        <a:lnTo>
                          <a:pt x="1412" y="1819"/>
                        </a:lnTo>
                        <a:lnTo>
                          <a:pt x="1412" y="1820"/>
                        </a:lnTo>
                        <a:lnTo>
                          <a:pt x="1411" y="1820"/>
                        </a:lnTo>
                        <a:lnTo>
                          <a:pt x="1411" y="1821"/>
                        </a:lnTo>
                        <a:lnTo>
                          <a:pt x="1410" y="1821"/>
                        </a:lnTo>
                        <a:lnTo>
                          <a:pt x="1409" y="1822"/>
                        </a:lnTo>
                        <a:lnTo>
                          <a:pt x="1409" y="1824"/>
                        </a:lnTo>
                        <a:lnTo>
                          <a:pt x="1409" y="1826"/>
                        </a:lnTo>
                        <a:lnTo>
                          <a:pt x="1410" y="1826"/>
                        </a:lnTo>
                        <a:lnTo>
                          <a:pt x="1410" y="1825"/>
                        </a:lnTo>
                        <a:lnTo>
                          <a:pt x="1411" y="1825"/>
                        </a:lnTo>
                        <a:lnTo>
                          <a:pt x="1412" y="1825"/>
                        </a:lnTo>
                        <a:lnTo>
                          <a:pt x="1413" y="1825"/>
                        </a:lnTo>
                        <a:lnTo>
                          <a:pt x="1413" y="1826"/>
                        </a:lnTo>
                        <a:lnTo>
                          <a:pt x="1415" y="1826"/>
                        </a:lnTo>
                        <a:lnTo>
                          <a:pt x="1415" y="1827"/>
                        </a:lnTo>
                        <a:lnTo>
                          <a:pt x="1416" y="1827"/>
                        </a:lnTo>
                        <a:lnTo>
                          <a:pt x="1417" y="1827"/>
                        </a:lnTo>
                        <a:lnTo>
                          <a:pt x="1418" y="1828"/>
                        </a:lnTo>
                        <a:lnTo>
                          <a:pt x="1419" y="1828"/>
                        </a:lnTo>
                        <a:lnTo>
                          <a:pt x="1418" y="1828"/>
                        </a:lnTo>
                        <a:lnTo>
                          <a:pt x="1418" y="1829"/>
                        </a:lnTo>
                        <a:lnTo>
                          <a:pt x="1417" y="1829"/>
                        </a:lnTo>
                        <a:lnTo>
                          <a:pt x="1417" y="1830"/>
                        </a:lnTo>
                        <a:lnTo>
                          <a:pt x="1416" y="1829"/>
                        </a:lnTo>
                        <a:lnTo>
                          <a:pt x="1415" y="1829"/>
                        </a:lnTo>
                        <a:lnTo>
                          <a:pt x="1415" y="1830"/>
                        </a:lnTo>
                        <a:lnTo>
                          <a:pt x="1413" y="1830"/>
                        </a:lnTo>
                        <a:lnTo>
                          <a:pt x="1413" y="1832"/>
                        </a:lnTo>
                        <a:lnTo>
                          <a:pt x="1412" y="1832"/>
                        </a:lnTo>
                        <a:lnTo>
                          <a:pt x="1411" y="1833"/>
                        </a:lnTo>
                        <a:lnTo>
                          <a:pt x="1411" y="1834"/>
                        </a:lnTo>
                        <a:lnTo>
                          <a:pt x="1410" y="1834"/>
                        </a:lnTo>
                        <a:lnTo>
                          <a:pt x="1409" y="1834"/>
                        </a:lnTo>
                        <a:lnTo>
                          <a:pt x="1406" y="1835"/>
                        </a:lnTo>
                        <a:lnTo>
                          <a:pt x="1405" y="1835"/>
                        </a:lnTo>
                        <a:lnTo>
                          <a:pt x="1405" y="1836"/>
                        </a:lnTo>
                        <a:lnTo>
                          <a:pt x="1404" y="1836"/>
                        </a:lnTo>
                        <a:lnTo>
                          <a:pt x="1404" y="1837"/>
                        </a:lnTo>
                        <a:lnTo>
                          <a:pt x="1403" y="1837"/>
                        </a:lnTo>
                        <a:lnTo>
                          <a:pt x="1402" y="1839"/>
                        </a:lnTo>
                        <a:lnTo>
                          <a:pt x="1401" y="1840"/>
                        </a:lnTo>
                        <a:lnTo>
                          <a:pt x="1401" y="1841"/>
                        </a:lnTo>
                        <a:lnTo>
                          <a:pt x="1400" y="1842"/>
                        </a:lnTo>
                        <a:lnTo>
                          <a:pt x="1400" y="1844"/>
                        </a:lnTo>
                        <a:lnTo>
                          <a:pt x="1400" y="1845"/>
                        </a:lnTo>
                        <a:lnTo>
                          <a:pt x="1401" y="1847"/>
                        </a:lnTo>
                        <a:lnTo>
                          <a:pt x="1402" y="1847"/>
                        </a:lnTo>
                        <a:lnTo>
                          <a:pt x="1403" y="1847"/>
                        </a:lnTo>
                        <a:lnTo>
                          <a:pt x="1403" y="1848"/>
                        </a:lnTo>
                        <a:lnTo>
                          <a:pt x="1404" y="1848"/>
                        </a:lnTo>
                        <a:lnTo>
                          <a:pt x="1405" y="1848"/>
                        </a:lnTo>
                        <a:lnTo>
                          <a:pt x="1405" y="1849"/>
                        </a:lnTo>
                        <a:lnTo>
                          <a:pt x="1406" y="1849"/>
                        </a:lnTo>
                        <a:lnTo>
                          <a:pt x="1406" y="1850"/>
                        </a:lnTo>
                        <a:lnTo>
                          <a:pt x="1408" y="1851"/>
                        </a:lnTo>
                        <a:lnTo>
                          <a:pt x="1409" y="1852"/>
                        </a:lnTo>
                        <a:lnTo>
                          <a:pt x="1409" y="1854"/>
                        </a:lnTo>
                        <a:lnTo>
                          <a:pt x="1409" y="1855"/>
                        </a:lnTo>
                        <a:lnTo>
                          <a:pt x="1408" y="1855"/>
                        </a:lnTo>
                        <a:lnTo>
                          <a:pt x="1408" y="1856"/>
                        </a:lnTo>
                        <a:lnTo>
                          <a:pt x="1406" y="1857"/>
                        </a:lnTo>
                        <a:lnTo>
                          <a:pt x="1405" y="1858"/>
                        </a:lnTo>
                        <a:lnTo>
                          <a:pt x="1405" y="1859"/>
                        </a:lnTo>
                        <a:lnTo>
                          <a:pt x="1405" y="1860"/>
                        </a:lnTo>
                        <a:lnTo>
                          <a:pt x="1405" y="1862"/>
                        </a:lnTo>
                        <a:lnTo>
                          <a:pt x="1404" y="1865"/>
                        </a:lnTo>
                        <a:lnTo>
                          <a:pt x="1406" y="1866"/>
                        </a:lnTo>
                        <a:lnTo>
                          <a:pt x="1409" y="1867"/>
                        </a:lnTo>
                        <a:lnTo>
                          <a:pt x="1409" y="1869"/>
                        </a:lnTo>
                        <a:lnTo>
                          <a:pt x="1410" y="1869"/>
                        </a:lnTo>
                        <a:lnTo>
                          <a:pt x="1411" y="1871"/>
                        </a:lnTo>
                        <a:lnTo>
                          <a:pt x="1411" y="1872"/>
                        </a:lnTo>
                        <a:lnTo>
                          <a:pt x="1412" y="1873"/>
                        </a:lnTo>
                        <a:lnTo>
                          <a:pt x="1413" y="1873"/>
                        </a:lnTo>
                        <a:lnTo>
                          <a:pt x="1413" y="1874"/>
                        </a:lnTo>
                        <a:lnTo>
                          <a:pt x="1417" y="1878"/>
                        </a:lnTo>
                        <a:lnTo>
                          <a:pt x="1418" y="1878"/>
                        </a:lnTo>
                        <a:lnTo>
                          <a:pt x="1419" y="1878"/>
                        </a:lnTo>
                        <a:lnTo>
                          <a:pt x="1420" y="1878"/>
                        </a:lnTo>
                        <a:lnTo>
                          <a:pt x="1421" y="1878"/>
                        </a:lnTo>
                        <a:lnTo>
                          <a:pt x="1423" y="1878"/>
                        </a:lnTo>
                        <a:lnTo>
                          <a:pt x="1423" y="1879"/>
                        </a:lnTo>
                        <a:lnTo>
                          <a:pt x="1424" y="1879"/>
                        </a:lnTo>
                        <a:lnTo>
                          <a:pt x="1424" y="1880"/>
                        </a:lnTo>
                        <a:lnTo>
                          <a:pt x="1425" y="1881"/>
                        </a:lnTo>
                        <a:lnTo>
                          <a:pt x="1425" y="1882"/>
                        </a:lnTo>
                        <a:lnTo>
                          <a:pt x="1424" y="1882"/>
                        </a:lnTo>
                        <a:lnTo>
                          <a:pt x="1424" y="1884"/>
                        </a:lnTo>
                        <a:lnTo>
                          <a:pt x="1424" y="1885"/>
                        </a:lnTo>
                        <a:lnTo>
                          <a:pt x="1424" y="1886"/>
                        </a:lnTo>
                        <a:lnTo>
                          <a:pt x="1424" y="1887"/>
                        </a:lnTo>
                        <a:lnTo>
                          <a:pt x="1423" y="1888"/>
                        </a:lnTo>
                        <a:lnTo>
                          <a:pt x="1423" y="1889"/>
                        </a:lnTo>
                        <a:lnTo>
                          <a:pt x="1423" y="1891"/>
                        </a:lnTo>
                        <a:lnTo>
                          <a:pt x="1424" y="1893"/>
                        </a:lnTo>
                        <a:lnTo>
                          <a:pt x="1427" y="1893"/>
                        </a:lnTo>
                        <a:lnTo>
                          <a:pt x="1428" y="1893"/>
                        </a:lnTo>
                        <a:lnTo>
                          <a:pt x="1429" y="1893"/>
                        </a:lnTo>
                        <a:lnTo>
                          <a:pt x="1431" y="1894"/>
                        </a:lnTo>
                        <a:lnTo>
                          <a:pt x="1432" y="1894"/>
                        </a:lnTo>
                        <a:lnTo>
                          <a:pt x="1432" y="1895"/>
                        </a:lnTo>
                        <a:lnTo>
                          <a:pt x="1433" y="1895"/>
                        </a:lnTo>
                        <a:lnTo>
                          <a:pt x="1433" y="1896"/>
                        </a:lnTo>
                        <a:lnTo>
                          <a:pt x="1435" y="1899"/>
                        </a:lnTo>
                        <a:lnTo>
                          <a:pt x="1435" y="1900"/>
                        </a:lnTo>
                        <a:lnTo>
                          <a:pt x="1436" y="1900"/>
                        </a:lnTo>
                        <a:lnTo>
                          <a:pt x="1438" y="1901"/>
                        </a:lnTo>
                        <a:lnTo>
                          <a:pt x="1439" y="1902"/>
                        </a:lnTo>
                        <a:lnTo>
                          <a:pt x="1439" y="1903"/>
                        </a:lnTo>
                        <a:lnTo>
                          <a:pt x="1439" y="1902"/>
                        </a:lnTo>
                        <a:lnTo>
                          <a:pt x="1440" y="1903"/>
                        </a:lnTo>
                        <a:lnTo>
                          <a:pt x="1442" y="1903"/>
                        </a:lnTo>
                        <a:lnTo>
                          <a:pt x="1442" y="1902"/>
                        </a:lnTo>
                        <a:lnTo>
                          <a:pt x="1443" y="1902"/>
                        </a:lnTo>
                        <a:lnTo>
                          <a:pt x="1444" y="1901"/>
                        </a:lnTo>
                        <a:lnTo>
                          <a:pt x="1447" y="1901"/>
                        </a:lnTo>
                        <a:lnTo>
                          <a:pt x="1447" y="1902"/>
                        </a:lnTo>
                        <a:lnTo>
                          <a:pt x="1448" y="1902"/>
                        </a:lnTo>
                        <a:lnTo>
                          <a:pt x="1449" y="1903"/>
                        </a:lnTo>
                        <a:lnTo>
                          <a:pt x="1451" y="1903"/>
                        </a:lnTo>
                        <a:lnTo>
                          <a:pt x="1453" y="1903"/>
                        </a:lnTo>
                        <a:lnTo>
                          <a:pt x="1454" y="1904"/>
                        </a:lnTo>
                        <a:lnTo>
                          <a:pt x="1455" y="1904"/>
                        </a:lnTo>
                        <a:lnTo>
                          <a:pt x="1456" y="1904"/>
                        </a:lnTo>
                        <a:lnTo>
                          <a:pt x="1456" y="1906"/>
                        </a:lnTo>
                        <a:lnTo>
                          <a:pt x="1457" y="1906"/>
                        </a:lnTo>
                        <a:lnTo>
                          <a:pt x="1457" y="1907"/>
                        </a:lnTo>
                        <a:lnTo>
                          <a:pt x="1457" y="1908"/>
                        </a:lnTo>
                        <a:lnTo>
                          <a:pt x="1458" y="1908"/>
                        </a:lnTo>
                        <a:lnTo>
                          <a:pt x="1459" y="1908"/>
                        </a:lnTo>
                        <a:lnTo>
                          <a:pt x="1459" y="1909"/>
                        </a:lnTo>
                        <a:lnTo>
                          <a:pt x="1461" y="1909"/>
                        </a:lnTo>
                        <a:lnTo>
                          <a:pt x="1462" y="1910"/>
                        </a:lnTo>
                        <a:lnTo>
                          <a:pt x="1463" y="1911"/>
                        </a:lnTo>
                        <a:lnTo>
                          <a:pt x="1463" y="1912"/>
                        </a:lnTo>
                        <a:lnTo>
                          <a:pt x="1464" y="1912"/>
                        </a:lnTo>
                        <a:lnTo>
                          <a:pt x="1464" y="1914"/>
                        </a:lnTo>
                        <a:lnTo>
                          <a:pt x="1464" y="1915"/>
                        </a:lnTo>
                        <a:lnTo>
                          <a:pt x="1465" y="1915"/>
                        </a:lnTo>
                        <a:lnTo>
                          <a:pt x="1466" y="1915"/>
                        </a:lnTo>
                        <a:lnTo>
                          <a:pt x="1466" y="1916"/>
                        </a:lnTo>
                        <a:lnTo>
                          <a:pt x="1468" y="1916"/>
                        </a:lnTo>
                        <a:lnTo>
                          <a:pt x="1468" y="1917"/>
                        </a:lnTo>
                        <a:lnTo>
                          <a:pt x="1468" y="1918"/>
                        </a:lnTo>
                        <a:lnTo>
                          <a:pt x="1468" y="1919"/>
                        </a:lnTo>
                        <a:lnTo>
                          <a:pt x="1466" y="1919"/>
                        </a:lnTo>
                        <a:lnTo>
                          <a:pt x="1466" y="1921"/>
                        </a:lnTo>
                        <a:lnTo>
                          <a:pt x="1468" y="1921"/>
                        </a:lnTo>
                        <a:lnTo>
                          <a:pt x="1466" y="1921"/>
                        </a:lnTo>
                        <a:lnTo>
                          <a:pt x="1466" y="1922"/>
                        </a:lnTo>
                        <a:lnTo>
                          <a:pt x="1465" y="1921"/>
                        </a:lnTo>
                        <a:lnTo>
                          <a:pt x="1464" y="1921"/>
                        </a:lnTo>
                        <a:lnTo>
                          <a:pt x="1444" y="1921"/>
                        </a:lnTo>
                        <a:lnTo>
                          <a:pt x="1442" y="1921"/>
                        </a:lnTo>
                        <a:lnTo>
                          <a:pt x="1425" y="1921"/>
                        </a:lnTo>
                        <a:lnTo>
                          <a:pt x="1416" y="1921"/>
                        </a:lnTo>
                        <a:lnTo>
                          <a:pt x="1415" y="1921"/>
                        </a:lnTo>
                        <a:lnTo>
                          <a:pt x="1411" y="1921"/>
                        </a:lnTo>
                        <a:lnTo>
                          <a:pt x="1372" y="1921"/>
                        </a:lnTo>
                        <a:lnTo>
                          <a:pt x="1338" y="1921"/>
                        </a:lnTo>
                        <a:lnTo>
                          <a:pt x="1336" y="1921"/>
                        </a:lnTo>
                        <a:lnTo>
                          <a:pt x="1334" y="1921"/>
                        </a:lnTo>
                        <a:lnTo>
                          <a:pt x="1330" y="1921"/>
                        </a:lnTo>
                        <a:lnTo>
                          <a:pt x="1327" y="1921"/>
                        </a:lnTo>
                        <a:lnTo>
                          <a:pt x="1326" y="1921"/>
                        </a:lnTo>
                        <a:lnTo>
                          <a:pt x="1318" y="1921"/>
                        </a:lnTo>
                        <a:lnTo>
                          <a:pt x="1307" y="1921"/>
                        </a:lnTo>
                        <a:lnTo>
                          <a:pt x="1298" y="1921"/>
                        </a:lnTo>
                        <a:lnTo>
                          <a:pt x="1288" y="1921"/>
                        </a:lnTo>
                        <a:lnTo>
                          <a:pt x="1279" y="1921"/>
                        </a:lnTo>
                        <a:lnTo>
                          <a:pt x="1274" y="1919"/>
                        </a:lnTo>
                        <a:lnTo>
                          <a:pt x="1266" y="1919"/>
                        </a:lnTo>
                        <a:lnTo>
                          <a:pt x="1261" y="1919"/>
                        </a:lnTo>
                        <a:lnTo>
                          <a:pt x="1257" y="1919"/>
                        </a:lnTo>
                        <a:lnTo>
                          <a:pt x="1252" y="1919"/>
                        </a:lnTo>
                        <a:lnTo>
                          <a:pt x="1246" y="1919"/>
                        </a:lnTo>
                        <a:lnTo>
                          <a:pt x="1241" y="1919"/>
                        </a:lnTo>
                        <a:lnTo>
                          <a:pt x="1235" y="1919"/>
                        </a:lnTo>
                        <a:lnTo>
                          <a:pt x="1229" y="1919"/>
                        </a:lnTo>
                        <a:lnTo>
                          <a:pt x="1223" y="1919"/>
                        </a:lnTo>
                        <a:lnTo>
                          <a:pt x="1219" y="1919"/>
                        </a:lnTo>
                        <a:lnTo>
                          <a:pt x="1214" y="1919"/>
                        </a:lnTo>
                        <a:lnTo>
                          <a:pt x="1209" y="1919"/>
                        </a:lnTo>
                        <a:lnTo>
                          <a:pt x="1202" y="1919"/>
                        </a:lnTo>
                        <a:lnTo>
                          <a:pt x="1201" y="1919"/>
                        </a:lnTo>
                        <a:lnTo>
                          <a:pt x="1199" y="1919"/>
                        </a:lnTo>
                        <a:lnTo>
                          <a:pt x="1198" y="1919"/>
                        </a:lnTo>
                        <a:lnTo>
                          <a:pt x="1194" y="1919"/>
                        </a:lnTo>
                        <a:lnTo>
                          <a:pt x="1193" y="1919"/>
                        </a:lnTo>
                        <a:lnTo>
                          <a:pt x="1121" y="1919"/>
                        </a:lnTo>
                        <a:lnTo>
                          <a:pt x="1107" y="1919"/>
                        </a:lnTo>
                        <a:lnTo>
                          <a:pt x="1087" y="1919"/>
                        </a:lnTo>
                        <a:lnTo>
                          <a:pt x="1049" y="1918"/>
                        </a:lnTo>
                        <a:lnTo>
                          <a:pt x="1033" y="1918"/>
                        </a:lnTo>
                        <a:lnTo>
                          <a:pt x="1022" y="1918"/>
                        </a:lnTo>
                        <a:lnTo>
                          <a:pt x="977" y="1918"/>
                        </a:lnTo>
                        <a:lnTo>
                          <a:pt x="949" y="1917"/>
                        </a:lnTo>
                        <a:lnTo>
                          <a:pt x="931" y="1917"/>
                        </a:lnTo>
                        <a:lnTo>
                          <a:pt x="914" y="1917"/>
                        </a:lnTo>
                        <a:lnTo>
                          <a:pt x="904" y="1917"/>
                        </a:lnTo>
                        <a:lnTo>
                          <a:pt x="902" y="1917"/>
                        </a:lnTo>
                        <a:lnTo>
                          <a:pt x="899" y="1917"/>
                        </a:lnTo>
                        <a:lnTo>
                          <a:pt x="895" y="1917"/>
                        </a:lnTo>
                        <a:lnTo>
                          <a:pt x="883" y="1917"/>
                        </a:lnTo>
                        <a:lnTo>
                          <a:pt x="867" y="1916"/>
                        </a:lnTo>
                        <a:lnTo>
                          <a:pt x="858" y="1916"/>
                        </a:lnTo>
                        <a:lnTo>
                          <a:pt x="833" y="1916"/>
                        </a:lnTo>
                        <a:lnTo>
                          <a:pt x="831" y="1916"/>
                        </a:lnTo>
                        <a:lnTo>
                          <a:pt x="830" y="1916"/>
                        </a:lnTo>
                        <a:lnTo>
                          <a:pt x="829" y="1916"/>
                        </a:lnTo>
                        <a:lnTo>
                          <a:pt x="827" y="1916"/>
                        </a:lnTo>
                        <a:lnTo>
                          <a:pt x="815" y="1916"/>
                        </a:lnTo>
                        <a:lnTo>
                          <a:pt x="800" y="1916"/>
                        </a:lnTo>
                        <a:lnTo>
                          <a:pt x="788" y="1916"/>
                        </a:lnTo>
                        <a:lnTo>
                          <a:pt x="784" y="1916"/>
                        </a:lnTo>
                        <a:lnTo>
                          <a:pt x="777" y="1915"/>
                        </a:lnTo>
                        <a:lnTo>
                          <a:pt x="759" y="1915"/>
                        </a:lnTo>
                        <a:lnTo>
                          <a:pt x="746" y="1915"/>
                        </a:lnTo>
                        <a:lnTo>
                          <a:pt x="717" y="1915"/>
                        </a:lnTo>
                        <a:lnTo>
                          <a:pt x="707" y="1915"/>
                        </a:lnTo>
                        <a:lnTo>
                          <a:pt x="702" y="1915"/>
                        </a:lnTo>
                        <a:lnTo>
                          <a:pt x="692" y="1914"/>
                        </a:lnTo>
                        <a:lnTo>
                          <a:pt x="687" y="1914"/>
                        </a:lnTo>
                        <a:lnTo>
                          <a:pt x="636" y="1914"/>
                        </a:lnTo>
                        <a:lnTo>
                          <a:pt x="615" y="1912"/>
                        </a:lnTo>
                        <a:lnTo>
                          <a:pt x="608" y="1912"/>
                        </a:lnTo>
                        <a:lnTo>
                          <a:pt x="590" y="1912"/>
                        </a:lnTo>
                        <a:lnTo>
                          <a:pt x="588" y="1912"/>
                        </a:lnTo>
                        <a:lnTo>
                          <a:pt x="585" y="1912"/>
                        </a:lnTo>
                        <a:lnTo>
                          <a:pt x="570" y="1912"/>
                        </a:lnTo>
                        <a:lnTo>
                          <a:pt x="569" y="1912"/>
                        </a:lnTo>
                        <a:lnTo>
                          <a:pt x="566" y="1912"/>
                        </a:lnTo>
                        <a:lnTo>
                          <a:pt x="554" y="1912"/>
                        </a:lnTo>
                        <a:lnTo>
                          <a:pt x="542" y="1911"/>
                        </a:lnTo>
                        <a:lnTo>
                          <a:pt x="520" y="1911"/>
                        </a:lnTo>
                        <a:lnTo>
                          <a:pt x="516" y="1911"/>
                        </a:lnTo>
                        <a:lnTo>
                          <a:pt x="500" y="1911"/>
                        </a:lnTo>
                        <a:lnTo>
                          <a:pt x="494" y="1911"/>
                        </a:lnTo>
                        <a:lnTo>
                          <a:pt x="494" y="1933"/>
                        </a:lnTo>
                        <a:lnTo>
                          <a:pt x="494" y="1936"/>
                        </a:lnTo>
                        <a:lnTo>
                          <a:pt x="494" y="1938"/>
                        </a:lnTo>
                        <a:lnTo>
                          <a:pt x="494" y="1940"/>
                        </a:lnTo>
                        <a:lnTo>
                          <a:pt x="494" y="1945"/>
                        </a:lnTo>
                        <a:lnTo>
                          <a:pt x="494" y="1947"/>
                        </a:lnTo>
                        <a:lnTo>
                          <a:pt x="494" y="1949"/>
                        </a:lnTo>
                        <a:lnTo>
                          <a:pt x="494" y="1952"/>
                        </a:lnTo>
                        <a:lnTo>
                          <a:pt x="494" y="1953"/>
                        </a:lnTo>
                        <a:lnTo>
                          <a:pt x="494" y="1954"/>
                        </a:lnTo>
                        <a:lnTo>
                          <a:pt x="494" y="1955"/>
                        </a:lnTo>
                        <a:lnTo>
                          <a:pt x="494" y="1956"/>
                        </a:lnTo>
                        <a:lnTo>
                          <a:pt x="493" y="1966"/>
                        </a:lnTo>
                        <a:lnTo>
                          <a:pt x="493" y="1971"/>
                        </a:lnTo>
                        <a:lnTo>
                          <a:pt x="493" y="1975"/>
                        </a:lnTo>
                        <a:lnTo>
                          <a:pt x="493" y="2002"/>
                        </a:lnTo>
                        <a:lnTo>
                          <a:pt x="493" y="2015"/>
                        </a:lnTo>
                        <a:lnTo>
                          <a:pt x="493" y="2019"/>
                        </a:lnTo>
                        <a:lnTo>
                          <a:pt x="493" y="2027"/>
                        </a:lnTo>
                        <a:lnTo>
                          <a:pt x="493" y="2035"/>
                        </a:lnTo>
                        <a:lnTo>
                          <a:pt x="492" y="2043"/>
                        </a:lnTo>
                        <a:lnTo>
                          <a:pt x="492" y="2051"/>
                        </a:lnTo>
                        <a:lnTo>
                          <a:pt x="492" y="2058"/>
                        </a:lnTo>
                        <a:lnTo>
                          <a:pt x="492" y="2063"/>
                        </a:lnTo>
                        <a:lnTo>
                          <a:pt x="492" y="2072"/>
                        </a:lnTo>
                        <a:lnTo>
                          <a:pt x="490" y="2083"/>
                        </a:lnTo>
                        <a:lnTo>
                          <a:pt x="490" y="2086"/>
                        </a:lnTo>
                        <a:lnTo>
                          <a:pt x="490" y="2097"/>
                        </a:lnTo>
                        <a:lnTo>
                          <a:pt x="490" y="2101"/>
                        </a:lnTo>
                        <a:lnTo>
                          <a:pt x="490" y="2103"/>
                        </a:lnTo>
                        <a:lnTo>
                          <a:pt x="490" y="2104"/>
                        </a:lnTo>
                        <a:lnTo>
                          <a:pt x="490" y="2109"/>
                        </a:lnTo>
                        <a:lnTo>
                          <a:pt x="490" y="2118"/>
                        </a:lnTo>
                        <a:lnTo>
                          <a:pt x="490" y="2131"/>
                        </a:lnTo>
                        <a:lnTo>
                          <a:pt x="490" y="2132"/>
                        </a:lnTo>
                        <a:lnTo>
                          <a:pt x="490" y="2151"/>
                        </a:lnTo>
                        <a:lnTo>
                          <a:pt x="490" y="2156"/>
                        </a:lnTo>
                        <a:lnTo>
                          <a:pt x="489" y="2158"/>
                        </a:lnTo>
                        <a:lnTo>
                          <a:pt x="489" y="2187"/>
                        </a:lnTo>
                        <a:lnTo>
                          <a:pt x="489" y="2188"/>
                        </a:lnTo>
                        <a:lnTo>
                          <a:pt x="489" y="2200"/>
                        </a:lnTo>
                        <a:lnTo>
                          <a:pt x="489" y="2201"/>
                        </a:lnTo>
                        <a:lnTo>
                          <a:pt x="489" y="2211"/>
                        </a:lnTo>
                        <a:lnTo>
                          <a:pt x="489" y="2215"/>
                        </a:lnTo>
                        <a:lnTo>
                          <a:pt x="488" y="2216"/>
                        </a:lnTo>
                        <a:lnTo>
                          <a:pt x="478" y="2216"/>
                        </a:lnTo>
                        <a:lnTo>
                          <a:pt x="464" y="2216"/>
                        </a:lnTo>
                        <a:lnTo>
                          <a:pt x="396" y="2215"/>
                        </a:lnTo>
                        <a:lnTo>
                          <a:pt x="391" y="2215"/>
                        </a:lnTo>
                        <a:lnTo>
                          <a:pt x="383" y="2215"/>
                        </a:lnTo>
                        <a:lnTo>
                          <a:pt x="377" y="2215"/>
                        </a:lnTo>
                        <a:lnTo>
                          <a:pt x="371" y="2215"/>
                        </a:lnTo>
                        <a:lnTo>
                          <a:pt x="351" y="2214"/>
                        </a:lnTo>
                        <a:lnTo>
                          <a:pt x="337" y="2214"/>
                        </a:lnTo>
                        <a:lnTo>
                          <a:pt x="336" y="2214"/>
                        </a:lnTo>
                        <a:lnTo>
                          <a:pt x="334" y="2214"/>
                        </a:lnTo>
                        <a:lnTo>
                          <a:pt x="319" y="2214"/>
                        </a:lnTo>
                        <a:lnTo>
                          <a:pt x="301" y="2213"/>
                        </a:lnTo>
                        <a:lnTo>
                          <a:pt x="297" y="2213"/>
                        </a:lnTo>
                        <a:lnTo>
                          <a:pt x="251" y="2211"/>
                        </a:lnTo>
                        <a:lnTo>
                          <a:pt x="246" y="2211"/>
                        </a:lnTo>
                        <a:lnTo>
                          <a:pt x="240" y="2211"/>
                        </a:lnTo>
                        <a:lnTo>
                          <a:pt x="228" y="2211"/>
                        </a:lnTo>
                        <a:lnTo>
                          <a:pt x="201" y="2211"/>
                        </a:lnTo>
                        <a:lnTo>
                          <a:pt x="199" y="2211"/>
                        </a:lnTo>
                        <a:lnTo>
                          <a:pt x="198" y="2211"/>
                        </a:lnTo>
                        <a:lnTo>
                          <a:pt x="194" y="2210"/>
                        </a:lnTo>
                        <a:lnTo>
                          <a:pt x="192" y="2210"/>
                        </a:lnTo>
                        <a:lnTo>
                          <a:pt x="190" y="2210"/>
                        </a:lnTo>
                        <a:lnTo>
                          <a:pt x="187" y="2210"/>
                        </a:lnTo>
                        <a:lnTo>
                          <a:pt x="186" y="2210"/>
                        </a:lnTo>
                        <a:lnTo>
                          <a:pt x="184" y="2210"/>
                        </a:lnTo>
                        <a:lnTo>
                          <a:pt x="183" y="2210"/>
                        </a:lnTo>
                        <a:lnTo>
                          <a:pt x="182" y="2210"/>
                        </a:lnTo>
                        <a:lnTo>
                          <a:pt x="180" y="2210"/>
                        </a:lnTo>
                        <a:lnTo>
                          <a:pt x="179" y="2210"/>
                        </a:lnTo>
                        <a:lnTo>
                          <a:pt x="178" y="2210"/>
                        </a:lnTo>
                        <a:lnTo>
                          <a:pt x="174" y="2210"/>
                        </a:lnTo>
                        <a:lnTo>
                          <a:pt x="172" y="2210"/>
                        </a:lnTo>
                        <a:lnTo>
                          <a:pt x="170" y="2210"/>
                        </a:lnTo>
                        <a:lnTo>
                          <a:pt x="169" y="2210"/>
                        </a:lnTo>
                        <a:lnTo>
                          <a:pt x="152" y="2210"/>
                        </a:lnTo>
                        <a:lnTo>
                          <a:pt x="136" y="2210"/>
                        </a:lnTo>
                        <a:lnTo>
                          <a:pt x="132" y="2210"/>
                        </a:lnTo>
                        <a:lnTo>
                          <a:pt x="115" y="2209"/>
                        </a:lnTo>
                        <a:lnTo>
                          <a:pt x="114" y="2209"/>
                        </a:lnTo>
                        <a:lnTo>
                          <a:pt x="109" y="2209"/>
                        </a:lnTo>
                        <a:lnTo>
                          <a:pt x="101" y="2209"/>
                        </a:lnTo>
                        <a:lnTo>
                          <a:pt x="95" y="2209"/>
                        </a:lnTo>
                        <a:lnTo>
                          <a:pt x="94" y="2209"/>
                        </a:lnTo>
                        <a:lnTo>
                          <a:pt x="57" y="2208"/>
                        </a:lnTo>
                        <a:lnTo>
                          <a:pt x="30" y="2208"/>
                        </a:lnTo>
                        <a:lnTo>
                          <a:pt x="28" y="2208"/>
                        </a:lnTo>
                        <a:lnTo>
                          <a:pt x="12" y="2207"/>
                        </a:lnTo>
                        <a:lnTo>
                          <a:pt x="8" y="2207"/>
                        </a:lnTo>
                        <a:lnTo>
                          <a:pt x="0" y="2207"/>
                        </a:lnTo>
                        <a:lnTo>
                          <a:pt x="0" y="2203"/>
                        </a:lnTo>
                        <a:lnTo>
                          <a:pt x="0" y="2202"/>
                        </a:lnTo>
                        <a:lnTo>
                          <a:pt x="0" y="2200"/>
                        </a:lnTo>
                        <a:lnTo>
                          <a:pt x="0" y="2196"/>
                        </a:lnTo>
                        <a:lnTo>
                          <a:pt x="0" y="2195"/>
                        </a:lnTo>
                        <a:lnTo>
                          <a:pt x="0" y="2194"/>
                        </a:lnTo>
                        <a:lnTo>
                          <a:pt x="0" y="2193"/>
                        </a:lnTo>
                        <a:lnTo>
                          <a:pt x="0" y="2179"/>
                        </a:lnTo>
                        <a:lnTo>
                          <a:pt x="0" y="2178"/>
                        </a:lnTo>
                        <a:lnTo>
                          <a:pt x="0" y="2164"/>
                        </a:lnTo>
                        <a:lnTo>
                          <a:pt x="0" y="2163"/>
                        </a:lnTo>
                        <a:lnTo>
                          <a:pt x="1" y="2153"/>
                        </a:lnTo>
                        <a:lnTo>
                          <a:pt x="1" y="2148"/>
                        </a:lnTo>
                        <a:lnTo>
                          <a:pt x="1" y="2141"/>
                        </a:lnTo>
                        <a:lnTo>
                          <a:pt x="1" y="2136"/>
                        </a:lnTo>
                        <a:lnTo>
                          <a:pt x="1" y="2135"/>
                        </a:lnTo>
                        <a:lnTo>
                          <a:pt x="1" y="2128"/>
                        </a:lnTo>
                        <a:lnTo>
                          <a:pt x="1" y="2123"/>
                        </a:lnTo>
                        <a:lnTo>
                          <a:pt x="1" y="2120"/>
                        </a:lnTo>
                        <a:lnTo>
                          <a:pt x="2" y="2117"/>
                        </a:lnTo>
                        <a:lnTo>
                          <a:pt x="2" y="2112"/>
                        </a:lnTo>
                        <a:lnTo>
                          <a:pt x="2" y="2110"/>
                        </a:lnTo>
                        <a:lnTo>
                          <a:pt x="2" y="2106"/>
                        </a:lnTo>
                        <a:lnTo>
                          <a:pt x="2" y="2103"/>
                        </a:lnTo>
                        <a:lnTo>
                          <a:pt x="2" y="2099"/>
                        </a:lnTo>
                        <a:lnTo>
                          <a:pt x="2" y="2096"/>
                        </a:lnTo>
                        <a:lnTo>
                          <a:pt x="2" y="2094"/>
                        </a:lnTo>
                        <a:lnTo>
                          <a:pt x="2" y="2093"/>
                        </a:lnTo>
                        <a:lnTo>
                          <a:pt x="2" y="2090"/>
                        </a:lnTo>
                        <a:lnTo>
                          <a:pt x="2" y="2088"/>
                        </a:lnTo>
                        <a:lnTo>
                          <a:pt x="2" y="2083"/>
                        </a:lnTo>
                        <a:lnTo>
                          <a:pt x="2" y="2082"/>
                        </a:lnTo>
                        <a:lnTo>
                          <a:pt x="3" y="2080"/>
                        </a:lnTo>
                        <a:lnTo>
                          <a:pt x="3" y="2078"/>
                        </a:lnTo>
                        <a:lnTo>
                          <a:pt x="3" y="2076"/>
                        </a:lnTo>
                        <a:lnTo>
                          <a:pt x="3" y="2071"/>
                        </a:lnTo>
                        <a:lnTo>
                          <a:pt x="3" y="2066"/>
                        </a:lnTo>
                        <a:lnTo>
                          <a:pt x="3" y="2063"/>
                        </a:lnTo>
                        <a:lnTo>
                          <a:pt x="3" y="2058"/>
                        </a:lnTo>
                        <a:lnTo>
                          <a:pt x="3" y="2057"/>
                        </a:lnTo>
                        <a:lnTo>
                          <a:pt x="3" y="2053"/>
                        </a:lnTo>
                        <a:lnTo>
                          <a:pt x="3" y="2042"/>
                        </a:lnTo>
                        <a:lnTo>
                          <a:pt x="4" y="2035"/>
                        </a:lnTo>
                        <a:lnTo>
                          <a:pt x="4" y="2030"/>
                        </a:lnTo>
                        <a:lnTo>
                          <a:pt x="4" y="2023"/>
                        </a:lnTo>
                        <a:lnTo>
                          <a:pt x="4" y="2021"/>
                        </a:lnTo>
                        <a:lnTo>
                          <a:pt x="4" y="2018"/>
                        </a:lnTo>
                        <a:lnTo>
                          <a:pt x="4" y="2009"/>
                        </a:lnTo>
                        <a:lnTo>
                          <a:pt x="4" y="2008"/>
                        </a:lnTo>
                        <a:lnTo>
                          <a:pt x="5" y="2001"/>
                        </a:lnTo>
                        <a:lnTo>
                          <a:pt x="5" y="2000"/>
                        </a:lnTo>
                        <a:lnTo>
                          <a:pt x="5" y="1997"/>
                        </a:lnTo>
                        <a:lnTo>
                          <a:pt x="5" y="1996"/>
                        </a:lnTo>
                        <a:lnTo>
                          <a:pt x="5" y="1993"/>
                        </a:lnTo>
                        <a:lnTo>
                          <a:pt x="5" y="1986"/>
                        </a:lnTo>
                        <a:lnTo>
                          <a:pt x="5" y="1977"/>
                        </a:lnTo>
                        <a:lnTo>
                          <a:pt x="5" y="1975"/>
                        </a:lnTo>
                        <a:lnTo>
                          <a:pt x="5" y="1974"/>
                        </a:lnTo>
                        <a:lnTo>
                          <a:pt x="5" y="1969"/>
                        </a:lnTo>
                        <a:lnTo>
                          <a:pt x="5" y="1967"/>
                        </a:lnTo>
                        <a:lnTo>
                          <a:pt x="5" y="1966"/>
                        </a:lnTo>
                        <a:lnTo>
                          <a:pt x="5" y="1963"/>
                        </a:lnTo>
                        <a:lnTo>
                          <a:pt x="5" y="1961"/>
                        </a:lnTo>
                        <a:lnTo>
                          <a:pt x="6" y="1957"/>
                        </a:lnTo>
                        <a:lnTo>
                          <a:pt x="6" y="1956"/>
                        </a:lnTo>
                        <a:lnTo>
                          <a:pt x="6" y="1954"/>
                        </a:lnTo>
                        <a:lnTo>
                          <a:pt x="6" y="1952"/>
                        </a:lnTo>
                        <a:lnTo>
                          <a:pt x="6" y="1948"/>
                        </a:lnTo>
                        <a:lnTo>
                          <a:pt x="6" y="1945"/>
                        </a:lnTo>
                        <a:lnTo>
                          <a:pt x="6" y="1942"/>
                        </a:lnTo>
                        <a:lnTo>
                          <a:pt x="6" y="1936"/>
                        </a:lnTo>
                        <a:lnTo>
                          <a:pt x="6" y="1923"/>
                        </a:lnTo>
                        <a:lnTo>
                          <a:pt x="8" y="1915"/>
                        </a:lnTo>
                        <a:lnTo>
                          <a:pt x="8" y="1895"/>
                        </a:lnTo>
                        <a:lnTo>
                          <a:pt x="8" y="1892"/>
                        </a:lnTo>
                        <a:lnTo>
                          <a:pt x="8" y="1891"/>
                        </a:lnTo>
                        <a:lnTo>
                          <a:pt x="8" y="1887"/>
                        </a:lnTo>
                        <a:lnTo>
                          <a:pt x="8" y="1886"/>
                        </a:lnTo>
                        <a:lnTo>
                          <a:pt x="8" y="1881"/>
                        </a:lnTo>
                        <a:lnTo>
                          <a:pt x="8" y="1880"/>
                        </a:lnTo>
                        <a:lnTo>
                          <a:pt x="8" y="1877"/>
                        </a:lnTo>
                        <a:lnTo>
                          <a:pt x="8" y="1874"/>
                        </a:lnTo>
                        <a:lnTo>
                          <a:pt x="8" y="1873"/>
                        </a:lnTo>
                        <a:lnTo>
                          <a:pt x="8" y="1872"/>
                        </a:lnTo>
                        <a:lnTo>
                          <a:pt x="8" y="1871"/>
                        </a:lnTo>
                        <a:lnTo>
                          <a:pt x="8" y="1870"/>
                        </a:lnTo>
                        <a:lnTo>
                          <a:pt x="9" y="1869"/>
                        </a:lnTo>
                        <a:lnTo>
                          <a:pt x="9" y="1867"/>
                        </a:lnTo>
                        <a:lnTo>
                          <a:pt x="9" y="1866"/>
                        </a:lnTo>
                        <a:lnTo>
                          <a:pt x="9" y="1864"/>
                        </a:lnTo>
                        <a:lnTo>
                          <a:pt x="9" y="1863"/>
                        </a:lnTo>
                        <a:lnTo>
                          <a:pt x="9" y="1862"/>
                        </a:lnTo>
                        <a:lnTo>
                          <a:pt x="9" y="1860"/>
                        </a:lnTo>
                        <a:lnTo>
                          <a:pt x="9" y="1859"/>
                        </a:lnTo>
                        <a:lnTo>
                          <a:pt x="9" y="1858"/>
                        </a:lnTo>
                        <a:lnTo>
                          <a:pt x="9" y="1856"/>
                        </a:lnTo>
                        <a:lnTo>
                          <a:pt x="9" y="1851"/>
                        </a:lnTo>
                        <a:lnTo>
                          <a:pt x="9" y="1849"/>
                        </a:lnTo>
                        <a:lnTo>
                          <a:pt x="9" y="1848"/>
                        </a:lnTo>
                        <a:lnTo>
                          <a:pt x="9" y="1847"/>
                        </a:lnTo>
                        <a:lnTo>
                          <a:pt x="9" y="1845"/>
                        </a:lnTo>
                        <a:lnTo>
                          <a:pt x="9" y="1843"/>
                        </a:lnTo>
                        <a:lnTo>
                          <a:pt x="9" y="1842"/>
                        </a:lnTo>
                        <a:lnTo>
                          <a:pt x="9" y="1841"/>
                        </a:lnTo>
                        <a:lnTo>
                          <a:pt x="9" y="1837"/>
                        </a:lnTo>
                        <a:lnTo>
                          <a:pt x="10" y="1822"/>
                        </a:lnTo>
                        <a:lnTo>
                          <a:pt x="10" y="1818"/>
                        </a:lnTo>
                        <a:lnTo>
                          <a:pt x="10" y="1807"/>
                        </a:lnTo>
                        <a:lnTo>
                          <a:pt x="10" y="1800"/>
                        </a:lnTo>
                        <a:lnTo>
                          <a:pt x="10" y="1797"/>
                        </a:lnTo>
                        <a:lnTo>
                          <a:pt x="10" y="1794"/>
                        </a:lnTo>
                        <a:lnTo>
                          <a:pt x="11" y="1781"/>
                        </a:lnTo>
                        <a:lnTo>
                          <a:pt x="11" y="1777"/>
                        </a:lnTo>
                        <a:lnTo>
                          <a:pt x="11" y="1776"/>
                        </a:lnTo>
                        <a:lnTo>
                          <a:pt x="11" y="1773"/>
                        </a:lnTo>
                        <a:lnTo>
                          <a:pt x="11" y="1770"/>
                        </a:lnTo>
                        <a:lnTo>
                          <a:pt x="11" y="1768"/>
                        </a:lnTo>
                        <a:lnTo>
                          <a:pt x="11" y="1767"/>
                        </a:lnTo>
                        <a:lnTo>
                          <a:pt x="11" y="1757"/>
                        </a:lnTo>
                        <a:lnTo>
                          <a:pt x="11" y="1753"/>
                        </a:lnTo>
                        <a:lnTo>
                          <a:pt x="11" y="1752"/>
                        </a:lnTo>
                        <a:lnTo>
                          <a:pt x="11" y="1751"/>
                        </a:lnTo>
                        <a:lnTo>
                          <a:pt x="11" y="1748"/>
                        </a:lnTo>
                        <a:lnTo>
                          <a:pt x="12" y="1745"/>
                        </a:lnTo>
                        <a:lnTo>
                          <a:pt x="12" y="1744"/>
                        </a:lnTo>
                        <a:lnTo>
                          <a:pt x="12" y="1735"/>
                        </a:lnTo>
                        <a:lnTo>
                          <a:pt x="12" y="1733"/>
                        </a:lnTo>
                        <a:lnTo>
                          <a:pt x="12" y="1720"/>
                        </a:lnTo>
                        <a:lnTo>
                          <a:pt x="12" y="1718"/>
                        </a:lnTo>
                        <a:lnTo>
                          <a:pt x="12" y="1716"/>
                        </a:lnTo>
                        <a:lnTo>
                          <a:pt x="13" y="1705"/>
                        </a:lnTo>
                        <a:lnTo>
                          <a:pt x="13" y="1698"/>
                        </a:lnTo>
                        <a:lnTo>
                          <a:pt x="13" y="1697"/>
                        </a:lnTo>
                        <a:lnTo>
                          <a:pt x="13" y="1695"/>
                        </a:lnTo>
                        <a:lnTo>
                          <a:pt x="13" y="1693"/>
                        </a:lnTo>
                        <a:lnTo>
                          <a:pt x="13" y="1692"/>
                        </a:lnTo>
                        <a:lnTo>
                          <a:pt x="13" y="1691"/>
                        </a:lnTo>
                        <a:lnTo>
                          <a:pt x="13" y="1688"/>
                        </a:lnTo>
                        <a:lnTo>
                          <a:pt x="13" y="1687"/>
                        </a:lnTo>
                        <a:lnTo>
                          <a:pt x="13" y="1686"/>
                        </a:lnTo>
                        <a:lnTo>
                          <a:pt x="13" y="1683"/>
                        </a:lnTo>
                        <a:lnTo>
                          <a:pt x="13" y="1680"/>
                        </a:lnTo>
                        <a:lnTo>
                          <a:pt x="13" y="1679"/>
                        </a:lnTo>
                        <a:lnTo>
                          <a:pt x="13" y="1677"/>
                        </a:lnTo>
                        <a:lnTo>
                          <a:pt x="13" y="1675"/>
                        </a:lnTo>
                        <a:lnTo>
                          <a:pt x="13" y="1673"/>
                        </a:lnTo>
                        <a:lnTo>
                          <a:pt x="13" y="1671"/>
                        </a:lnTo>
                        <a:lnTo>
                          <a:pt x="13" y="1669"/>
                        </a:lnTo>
                        <a:lnTo>
                          <a:pt x="13" y="1668"/>
                        </a:lnTo>
                        <a:lnTo>
                          <a:pt x="13" y="1667"/>
                        </a:lnTo>
                        <a:lnTo>
                          <a:pt x="15" y="1664"/>
                        </a:lnTo>
                        <a:lnTo>
                          <a:pt x="15" y="1663"/>
                        </a:lnTo>
                        <a:lnTo>
                          <a:pt x="15" y="1657"/>
                        </a:lnTo>
                        <a:lnTo>
                          <a:pt x="15" y="1655"/>
                        </a:lnTo>
                        <a:lnTo>
                          <a:pt x="15" y="1654"/>
                        </a:lnTo>
                        <a:lnTo>
                          <a:pt x="15" y="1650"/>
                        </a:lnTo>
                        <a:lnTo>
                          <a:pt x="15" y="1648"/>
                        </a:lnTo>
                        <a:lnTo>
                          <a:pt x="15" y="1643"/>
                        </a:lnTo>
                        <a:lnTo>
                          <a:pt x="15" y="1642"/>
                        </a:lnTo>
                        <a:lnTo>
                          <a:pt x="15" y="1640"/>
                        </a:lnTo>
                        <a:lnTo>
                          <a:pt x="15" y="1636"/>
                        </a:lnTo>
                        <a:lnTo>
                          <a:pt x="15" y="1635"/>
                        </a:lnTo>
                        <a:lnTo>
                          <a:pt x="15" y="1633"/>
                        </a:lnTo>
                        <a:lnTo>
                          <a:pt x="15" y="1628"/>
                        </a:lnTo>
                        <a:lnTo>
                          <a:pt x="15" y="1626"/>
                        </a:lnTo>
                        <a:lnTo>
                          <a:pt x="15" y="1625"/>
                        </a:lnTo>
                        <a:lnTo>
                          <a:pt x="16" y="1623"/>
                        </a:lnTo>
                        <a:lnTo>
                          <a:pt x="16" y="1620"/>
                        </a:lnTo>
                        <a:lnTo>
                          <a:pt x="16" y="1618"/>
                        </a:lnTo>
                        <a:lnTo>
                          <a:pt x="16" y="1615"/>
                        </a:lnTo>
                        <a:lnTo>
                          <a:pt x="16" y="1610"/>
                        </a:lnTo>
                        <a:lnTo>
                          <a:pt x="16" y="1608"/>
                        </a:lnTo>
                        <a:lnTo>
                          <a:pt x="16" y="1606"/>
                        </a:lnTo>
                        <a:lnTo>
                          <a:pt x="16" y="1605"/>
                        </a:lnTo>
                        <a:lnTo>
                          <a:pt x="16" y="1603"/>
                        </a:lnTo>
                        <a:lnTo>
                          <a:pt x="16" y="1600"/>
                        </a:lnTo>
                        <a:lnTo>
                          <a:pt x="16" y="1598"/>
                        </a:lnTo>
                        <a:lnTo>
                          <a:pt x="16" y="1597"/>
                        </a:lnTo>
                        <a:lnTo>
                          <a:pt x="16" y="1596"/>
                        </a:lnTo>
                        <a:lnTo>
                          <a:pt x="16" y="1594"/>
                        </a:lnTo>
                        <a:lnTo>
                          <a:pt x="16" y="1591"/>
                        </a:lnTo>
                        <a:lnTo>
                          <a:pt x="16" y="1588"/>
                        </a:lnTo>
                        <a:lnTo>
                          <a:pt x="16" y="1585"/>
                        </a:lnTo>
                        <a:lnTo>
                          <a:pt x="17" y="1583"/>
                        </a:lnTo>
                        <a:lnTo>
                          <a:pt x="17" y="1581"/>
                        </a:lnTo>
                        <a:lnTo>
                          <a:pt x="17" y="1575"/>
                        </a:lnTo>
                        <a:lnTo>
                          <a:pt x="17" y="1574"/>
                        </a:lnTo>
                        <a:lnTo>
                          <a:pt x="17" y="1564"/>
                        </a:lnTo>
                        <a:lnTo>
                          <a:pt x="17" y="1561"/>
                        </a:lnTo>
                        <a:lnTo>
                          <a:pt x="17" y="1557"/>
                        </a:lnTo>
                        <a:lnTo>
                          <a:pt x="17" y="1555"/>
                        </a:lnTo>
                        <a:lnTo>
                          <a:pt x="17" y="1552"/>
                        </a:lnTo>
                        <a:lnTo>
                          <a:pt x="17" y="1551"/>
                        </a:lnTo>
                        <a:lnTo>
                          <a:pt x="17" y="1548"/>
                        </a:lnTo>
                        <a:lnTo>
                          <a:pt x="17" y="1546"/>
                        </a:lnTo>
                        <a:lnTo>
                          <a:pt x="17" y="1545"/>
                        </a:lnTo>
                        <a:lnTo>
                          <a:pt x="17" y="1544"/>
                        </a:lnTo>
                        <a:lnTo>
                          <a:pt x="18" y="1536"/>
                        </a:lnTo>
                        <a:lnTo>
                          <a:pt x="18" y="1527"/>
                        </a:lnTo>
                        <a:lnTo>
                          <a:pt x="18" y="1521"/>
                        </a:lnTo>
                        <a:lnTo>
                          <a:pt x="18" y="1519"/>
                        </a:lnTo>
                        <a:lnTo>
                          <a:pt x="18" y="1516"/>
                        </a:lnTo>
                        <a:lnTo>
                          <a:pt x="18" y="1515"/>
                        </a:lnTo>
                        <a:lnTo>
                          <a:pt x="19" y="1498"/>
                        </a:lnTo>
                        <a:lnTo>
                          <a:pt x="19" y="1490"/>
                        </a:lnTo>
                        <a:lnTo>
                          <a:pt x="19" y="1489"/>
                        </a:lnTo>
                        <a:lnTo>
                          <a:pt x="19" y="1488"/>
                        </a:lnTo>
                        <a:lnTo>
                          <a:pt x="19" y="1483"/>
                        </a:lnTo>
                        <a:lnTo>
                          <a:pt x="19" y="1482"/>
                        </a:lnTo>
                        <a:lnTo>
                          <a:pt x="19" y="1481"/>
                        </a:lnTo>
                        <a:lnTo>
                          <a:pt x="19" y="1479"/>
                        </a:lnTo>
                        <a:lnTo>
                          <a:pt x="19" y="1476"/>
                        </a:lnTo>
                        <a:lnTo>
                          <a:pt x="19" y="1471"/>
                        </a:lnTo>
                        <a:lnTo>
                          <a:pt x="19" y="1468"/>
                        </a:lnTo>
                        <a:lnTo>
                          <a:pt x="19" y="1466"/>
                        </a:lnTo>
                        <a:lnTo>
                          <a:pt x="19" y="1463"/>
                        </a:lnTo>
                        <a:lnTo>
                          <a:pt x="19" y="1460"/>
                        </a:lnTo>
                        <a:lnTo>
                          <a:pt x="19" y="1459"/>
                        </a:lnTo>
                        <a:lnTo>
                          <a:pt x="20" y="1454"/>
                        </a:lnTo>
                        <a:lnTo>
                          <a:pt x="20" y="1452"/>
                        </a:lnTo>
                        <a:lnTo>
                          <a:pt x="20" y="1447"/>
                        </a:lnTo>
                        <a:lnTo>
                          <a:pt x="20" y="1443"/>
                        </a:lnTo>
                        <a:lnTo>
                          <a:pt x="20" y="1438"/>
                        </a:lnTo>
                        <a:lnTo>
                          <a:pt x="20" y="1430"/>
                        </a:lnTo>
                        <a:lnTo>
                          <a:pt x="20" y="1426"/>
                        </a:lnTo>
                        <a:lnTo>
                          <a:pt x="20" y="1419"/>
                        </a:lnTo>
                        <a:lnTo>
                          <a:pt x="20" y="1414"/>
                        </a:lnTo>
                        <a:lnTo>
                          <a:pt x="20" y="1413"/>
                        </a:lnTo>
                        <a:lnTo>
                          <a:pt x="21" y="1403"/>
                        </a:lnTo>
                        <a:lnTo>
                          <a:pt x="21" y="1400"/>
                        </a:lnTo>
                        <a:lnTo>
                          <a:pt x="21" y="1391"/>
                        </a:lnTo>
                        <a:lnTo>
                          <a:pt x="21" y="1388"/>
                        </a:lnTo>
                        <a:lnTo>
                          <a:pt x="21" y="1381"/>
                        </a:lnTo>
                        <a:lnTo>
                          <a:pt x="21" y="1377"/>
                        </a:lnTo>
                        <a:lnTo>
                          <a:pt x="21" y="1370"/>
                        </a:lnTo>
                        <a:lnTo>
                          <a:pt x="21" y="1369"/>
                        </a:lnTo>
                        <a:lnTo>
                          <a:pt x="23" y="1365"/>
                        </a:lnTo>
                        <a:lnTo>
                          <a:pt x="23" y="1361"/>
                        </a:lnTo>
                        <a:lnTo>
                          <a:pt x="23" y="1352"/>
                        </a:lnTo>
                        <a:lnTo>
                          <a:pt x="23" y="1347"/>
                        </a:lnTo>
                        <a:lnTo>
                          <a:pt x="23" y="1344"/>
                        </a:lnTo>
                        <a:lnTo>
                          <a:pt x="23" y="1342"/>
                        </a:lnTo>
                        <a:lnTo>
                          <a:pt x="23" y="1341"/>
                        </a:lnTo>
                        <a:lnTo>
                          <a:pt x="23" y="1334"/>
                        </a:lnTo>
                        <a:lnTo>
                          <a:pt x="23" y="1333"/>
                        </a:lnTo>
                        <a:lnTo>
                          <a:pt x="23" y="1332"/>
                        </a:lnTo>
                        <a:lnTo>
                          <a:pt x="23" y="1328"/>
                        </a:lnTo>
                        <a:lnTo>
                          <a:pt x="24" y="1320"/>
                        </a:lnTo>
                        <a:lnTo>
                          <a:pt x="24" y="1313"/>
                        </a:lnTo>
                        <a:lnTo>
                          <a:pt x="24" y="1311"/>
                        </a:lnTo>
                        <a:lnTo>
                          <a:pt x="24" y="1309"/>
                        </a:lnTo>
                        <a:lnTo>
                          <a:pt x="24" y="1306"/>
                        </a:lnTo>
                        <a:lnTo>
                          <a:pt x="24" y="1290"/>
                        </a:lnTo>
                        <a:lnTo>
                          <a:pt x="24" y="1289"/>
                        </a:lnTo>
                        <a:lnTo>
                          <a:pt x="24" y="1288"/>
                        </a:lnTo>
                        <a:lnTo>
                          <a:pt x="24" y="1287"/>
                        </a:lnTo>
                        <a:lnTo>
                          <a:pt x="24" y="1284"/>
                        </a:lnTo>
                        <a:lnTo>
                          <a:pt x="24" y="1283"/>
                        </a:lnTo>
                        <a:lnTo>
                          <a:pt x="25" y="1282"/>
                        </a:lnTo>
                        <a:lnTo>
                          <a:pt x="25" y="1281"/>
                        </a:lnTo>
                        <a:lnTo>
                          <a:pt x="25" y="1275"/>
                        </a:lnTo>
                        <a:lnTo>
                          <a:pt x="25" y="1267"/>
                        </a:lnTo>
                        <a:lnTo>
                          <a:pt x="25" y="1259"/>
                        </a:lnTo>
                        <a:lnTo>
                          <a:pt x="25" y="1244"/>
                        </a:lnTo>
                        <a:lnTo>
                          <a:pt x="26" y="1242"/>
                        </a:lnTo>
                        <a:lnTo>
                          <a:pt x="26" y="1239"/>
                        </a:lnTo>
                        <a:lnTo>
                          <a:pt x="26" y="1238"/>
                        </a:lnTo>
                        <a:lnTo>
                          <a:pt x="26" y="1232"/>
                        </a:lnTo>
                        <a:lnTo>
                          <a:pt x="26" y="1231"/>
                        </a:lnTo>
                        <a:lnTo>
                          <a:pt x="26" y="1230"/>
                        </a:lnTo>
                        <a:lnTo>
                          <a:pt x="26" y="1229"/>
                        </a:lnTo>
                        <a:lnTo>
                          <a:pt x="26" y="1225"/>
                        </a:lnTo>
                        <a:lnTo>
                          <a:pt x="26" y="1223"/>
                        </a:lnTo>
                        <a:lnTo>
                          <a:pt x="26" y="1222"/>
                        </a:lnTo>
                        <a:lnTo>
                          <a:pt x="26" y="1219"/>
                        </a:lnTo>
                        <a:lnTo>
                          <a:pt x="26" y="1214"/>
                        </a:lnTo>
                        <a:lnTo>
                          <a:pt x="27" y="1206"/>
                        </a:lnTo>
                        <a:lnTo>
                          <a:pt x="27" y="1204"/>
                        </a:lnTo>
                        <a:lnTo>
                          <a:pt x="27" y="1198"/>
                        </a:lnTo>
                        <a:lnTo>
                          <a:pt x="27" y="1192"/>
                        </a:lnTo>
                        <a:lnTo>
                          <a:pt x="27" y="1191"/>
                        </a:lnTo>
                        <a:lnTo>
                          <a:pt x="27" y="1190"/>
                        </a:lnTo>
                        <a:lnTo>
                          <a:pt x="27" y="1189"/>
                        </a:lnTo>
                        <a:lnTo>
                          <a:pt x="27" y="1187"/>
                        </a:lnTo>
                        <a:lnTo>
                          <a:pt x="27" y="1185"/>
                        </a:lnTo>
                        <a:lnTo>
                          <a:pt x="27" y="1182"/>
                        </a:lnTo>
                        <a:lnTo>
                          <a:pt x="28" y="1163"/>
                        </a:lnTo>
                        <a:lnTo>
                          <a:pt x="28" y="1159"/>
                        </a:lnTo>
                        <a:lnTo>
                          <a:pt x="28" y="1157"/>
                        </a:lnTo>
                        <a:lnTo>
                          <a:pt x="28" y="1154"/>
                        </a:lnTo>
                        <a:lnTo>
                          <a:pt x="28" y="1150"/>
                        </a:lnTo>
                        <a:lnTo>
                          <a:pt x="28" y="1142"/>
                        </a:lnTo>
                        <a:lnTo>
                          <a:pt x="28" y="1134"/>
                        </a:lnTo>
                        <a:lnTo>
                          <a:pt x="28" y="1133"/>
                        </a:lnTo>
                        <a:lnTo>
                          <a:pt x="28" y="1127"/>
                        </a:lnTo>
                        <a:lnTo>
                          <a:pt x="28" y="1124"/>
                        </a:lnTo>
                        <a:lnTo>
                          <a:pt x="30" y="1110"/>
                        </a:lnTo>
                        <a:lnTo>
                          <a:pt x="30" y="1108"/>
                        </a:lnTo>
                        <a:lnTo>
                          <a:pt x="30" y="1101"/>
                        </a:lnTo>
                        <a:lnTo>
                          <a:pt x="30" y="1089"/>
                        </a:lnTo>
                        <a:lnTo>
                          <a:pt x="30" y="1086"/>
                        </a:lnTo>
                        <a:lnTo>
                          <a:pt x="30" y="1079"/>
                        </a:lnTo>
                        <a:lnTo>
                          <a:pt x="30" y="1073"/>
                        </a:lnTo>
                        <a:lnTo>
                          <a:pt x="30" y="1071"/>
                        </a:lnTo>
                        <a:lnTo>
                          <a:pt x="31" y="1071"/>
                        </a:lnTo>
                        <a:lnTo>
                          <a:pt x="31" y="1066"/>
                        </a:lnTo>
                        <a:lnTo>
                          <a:pt x="31" y="1065"/>
                        </a:lnTo>
                        <a:lnTo>
                          <a:pt x="31" y="1064"/>
                        </a:lnTo>
                        <a:lnTo>
                          <a:pt x="31" y="1062"/>
                        </a:lnTo>
                        <a:lnTo>
                          <a:pt x="31" y="1048"/>
                        </a:lnTo>
                        <a:lnTo>
                          <a:pt x="31" y="1045"/>
                        </a:lnTo>
                        <a:lnTo>
                          <a:pt x="31" y="1044"/>
                        </a:lnTo>
                        <a:lnTo>
                          <a:pt x="31" y="1040"/>
                        </a:lnTo>
                        <a:lnTo>
                          <a:pt x="31" y="1034"/>
                        </a:lnTo>
                        <a:lnTo>
                          <a:pt x="31" y="1029"/>
                        </a:lnTo>
                        <a:lnTo>
                          <a:pt x="31" y="1028"/>
                        </a:lnTo>
                        <a:lnTo>
                          <a:pt x="31" y="1027"/>
                        </a:lnTo>
                        <a:lnTo>
                          <a:pt x="32" y="1025"/>
                        </a:lnTo>
                        <a:lnTo>
                          <a:pt x="32" y="1013"/>
                        </a:lnTo>
                        <a:lnTo>
                          <a:pt x="32" y="1012"/>
                        </a:lnTo>
                        <a:lnTo>
                          <a:pt x="32" y="1011"/>
                        </a:lnTo>
                        <a:lnTo>
                          <a:pt x="32" y="1008"/>
                        </a:lnTo>
                        <a:lnTo>
                          <a:pt x="32" y="1000"/>
                        </a:lnTo>
                        <a:lnTo>
                          <a:pt x="33" y="989"/>
                        </a:lnTo>
                        <a:lnTo>
                          <a:pt x="33" y="985"/>
                        </a:lnTo>
                        <a:lnTo>
                          <a:pt x="33" y="981"/>
                        </a:lnTo>
                        <a:lnTo>
                          <a:pt x="33" y="980"/>
                        </a:lnTo>
                        <a:lnTo>
                          <a:pt x="33" y="976"/>
                        </a:lnTo>
                        <a:lnTo>
                          <a:pt x="33" y="975"/>
                        </a:lnTo>
                        <a:lnTo>
                          <a:pt x="33" y="971"/>
                        </a:lnTo>
                        <a:lnTo>
                          <a:pt x="33" y="970"/>
                        </a:lnTo>
                        <a:lnTo>
                          <a:pt x="33" y="962"/>
                        </a:lnTo>
                        <a:lnTo>
                          <a:pt x="33" y="958"/>
                        </a:lnTo>
                        <a:lnTo>
                          <a:pt x="33" y="953"/>
                        </a:lnTo>
                        <a:lnTo>
                          <a:pt x="33" y="948"/>
                        </a:lnTo>
                        <a:lnTo>
                          <a:pt x="33" y="945"/>
                        </a:lnTo>
                        <a:lnTo>
                          <a:pt x="34" y="941"/>
                        </a:lnTo>
                        <a:lnTo>
                          <a:pt x="34" y="940"/>
                        </a:lnTo>
                        <a:lnTo>
                          <a:pt x="34" y="936"/>
                        </a:lnTo>
                        <a:lnTo>
                          <a:pt x="34" y="935"/>
                        </a:lnTo>
                        <a:lnTo>
                          <a:pt x="34" y="933"/>
                        </a:lnTo>
                        <a:lnTo>
                          <a:pt x="34" y="932"/>
                        </a:lnTo>
                        <a:lnTo>
                          <a:pt x="34" y="931"/>
                        </a:lnTo>
                        <a:lnTo>
                          <a:pt x="34" y="911"/>
                        </a:lnTo>
                        <a:lnTo>
                          <a:pt x="34" y="910"/>
                        </a:lnTo>
                        <a:lnTo>
                          <a:pt x="34" y="909"/>
                        </a:lnTo>
                        <a:lnTo>
                          <a:pt x="34" y="908"/>
                        </a:lnTo>
                        <a:lnTo>
                          <a:pt x="34" y="903"/>
                        </a:lnTo>
                        <a:lnTo>
                          <a:pt x="34" y="900"/>
                        </a:lnTo>
                        <a:lnTo>
                          <a:pt x="35" y="895"/>
                        </a:lnTo>
                        <a:lnTo>
                          <a:pt x="35" y="893"/>
                        </a:lnTo>
                        <a:lnTo>
                          <a:pt x="35" y="889"/>
                        </a:lnTo>
                        <a:lnTo>
                          <a:pt x="35" y="885"/>
                        </a:lnTo>
                        <a:lnTo>
                          <a:pt x="35" y="880"/>
                        </a:lnTo>
                        <a:lnTo>
                          <a:pt x="35" y="877"/>
                        </a:lnTo>
                        <a:lnTo>
                          <a:pt x="35" y="876"/>
                        </a:lnTo>
                        <a:lnTo>
                          <a:pt x="35" y="872"/>
                        </a:lnTo>
                        <a:lnTo>
                          <a:pt x="35" y="866"/>
                        </a:lnTo>
                        <a:lnTo>
                          <a:pt x="35" y="863"/>
                        </a:lnTo>
                        <a:lnTo>
                          <a:pt x="35" y="862"/>
                        </a:lnTo>
                        <a:lnTo>
                          <a:pt x="36" y="857"/>
                        </a:lnTo>
                        <a:lnTo>
                          <a:pt x="36" y="856"/>
                        </a:lnTo>
                        <a:lnTo>
                          <a:pt x="36" y="853"/>
                        </a:lnTo>
                        <a:lnTo>
                          <a:pt x="36" y="851"/>
                        </a:lnTo>
                        <a:lnTo>
                          <a:pt x="36" y="843"/>
                        </a:lnTo>
                        <a:lnTo>
                          <a:pt x="36" y="841"/>
                        </a:lnTo>
                        <a:lnTo>
                          <a:pt x="36" y="838"/>
                        </a:lnTo>
                        <a:lnTo>
                          <a:pt x="36" y="828"/>
                        </a:lnTo>
                        <a:lnTo>
                          <a:pt x="36" y="826"/>
                        </a:lnTo>
                        <a:lnTo>
                          <a:pt x="36" y="825"/>
                        </a:lnTo>
                        <a:lnTo>
                          <a:pt x="36" y="824"/>
                        </a:lnTo>
                        <a:lnTo>
                          <a:pt x="36" y="823"/>
                        </a:lnTo>
                        <a:lnTo>
                          <a:pt x="38" y="820"/>
                        </a:lnTo>
                        <a:lnTo>
                          <a:pt x="38" y="819"/>
                        </a:lnTo>
                        <a:lnTo>
                          <a:pt x="38" y="818"/>
                        </a:lnTo>
                        <a:lnTo>
                          <a:pt x="38" y="812"/>
                        </a:lnTo>
                        <a:lnTo>
                          <a:pt x="38" y="811"/>
                        </a:lnTo>
                        <a:lnTo>
                          <a:pt x="38" y="810"/>
                        </a:lnTo>
                        <a:lnTo>
                          <a:pt x="38" y="804"/>
                        </a:lnTo>
                        <a:lnTo>
                          <a:pt x="38" y="795"/>
                        </a:lnTo>
                        <a:lnTo>
                          <a:pt x="38" y="781"/>
                        </a:lnTo>
                        <a:lnTo>
                          <a:pt x="38" y="775"/>
                        </a:lnTo>
                        <a:lnTo>
                          <a:pt x="39" y="773"/>
                        </a:lnTo>
                        <a:lnTo>
                          <a:pt x="39" y="772"/>
                        </a:lnTo>
                        <a:lnTo>
                          <a:pt x="39" y="767"/>
                        </a:lnTo>
                        <a:lnTo>
                          <a:pt x="39" y="765"/>
                        </a:lnTo>
                        <a:lnTo>
                          <a:pt x="39" y="760"/>
                        </a:lnTo>
                        <a:lnTo>
                          <a:pt x="39" y="758"/>
                        </a:lnTo>
                        <a:lnTo>
                          <a:pt x="39" y="754"/>
                        </a:lnTo>
                        <a:lnTo>
                          <a:pt x="39" y="747"/>
                        </a:lnTo>
                        <a:lnTo>
                          <a:pt x="39" y="739"/>
                        </a:lnTo>
                        <a:lnTo>
                          <a:pt x="40" y="734"/>
                        </a:lnTo>
                        <a:lnTo>
                          <a:pt x="40" y="728"/>
                        </a:lnTo>
                        <a:lnTo>
                          <a:pt x="40" y="719"/>
                        </a:lnTo>
                        <a:lnTo>
                          <a:pt x="40" y="711"/>
                        </a:lnTo>
                        <a:lnTo>
                          <a:pt x="40" y="709"/>
                        </a:lnTo>
                        <a:lnTo>
                          <a:pt x="40" y="701"/>
                        </a:lnTo>
                        <a:lnTo>
                          <a:pt x="40" y="699"/>
                        </a:lnTo>
                        <a:lnTo>
                          <a:pt x="41" y="692"/>
                        </a:lnTo>
                        <a:lnTo>
                          <a:pt x="41" y="674"/>
                        </a:lnTo>
                        <a:lnTo>
                          <a:pt x="41" y="670"/>
                        </a:lnTo>
                        <a:lnTo>
                          <a:pt x="41" y="668"/>
                        </a:lnTo>
                        <a:lnTo>
                          <a:pt x="41" y="655"/>
                        </a:lnTo>
                        <a:lnTo>
                          <a:pt x="41" y="654"/>
                        </a:lnTo>
                        <a:lnTo>
                          <a:pt x="42" y="649"/>
                        </a:lnTo>
                        <a:lnTo>
                          <a:pt x="42" y="648"/>
                        </a:lnTo>
                        <a:lnTo>
                          <a:pt x="42" y="644"/>
                        </a:lnTo>
                        <a:lnTo>
                          <a:pt x="42" y="642"/>
                        </a:lnTo>
                        <a:lnTo>
                          <a:pt x="42" y="632"/>
                        </a:lnTo>
                        <a:lnTo>
                          <a:pt x="42" y="627"/>
                        </a:lnTo>
                        <a:lnTo>
                          <a:pt x="42" y="620"/>
                        </a:lnTo>
                        <a:lnTo>
                          <a:pt x="42" y="616"/>
                        </a:lnTo>
                        <a:lnTo>
                          <a:pt x="42" y="611"/>
                        </a:lnTo>
                        <a:lnTo>
                          <a:pt x="42" y="608"/>
                        </a:lnTo>
                        <a:lnTo>
                          <a:pt x="43" y="604"/>
                        </a:lnTo>
                        <a:lnTo>
                          <a:pt x="43" y="603"/>
                        </a:lnTo>
                        <a:lnTo>
                          <a:pt x="43" y="596"/>
                        </a:lnTo>
                        <a:lnTo>
                          <a:pt x="43" y="593"/>
                        </a:lnTo>
                        <a:lnTo>
                          <a:pt x="43" y="589"/>
                        </a:lnTo>
                        <a:lnTo>
                          <a:pt x="43" y="587"/>
                        </a:lnTo>
                        <a:lnTo>
                          <a:pt x="43" y="586"/>
                        </a:lnTo>
                        <a:lnTo>
                          <a:pt x="43" y="581"/>
                        </a:lnTo>
                        <a:lnTo>
                          <a:pt x="43" y="580"/>
                        </a:lnTo>
                        <a:lnTo>
                          <a:pt x="43" y="579"/>
                        </a:lnTo>
                        <a:lnTo>
                          <a:pt x="43" y="572"/>
                        </a:lnTo>
                        <a:lnTo>
                          <a:pt x="43" y="571"/>
                        </a:lnTo>
                        <a:lnTo>
                          <a:pt x="43" y="566"/>
                        </a:lnTo>
                        <a:lnTo>
                          <a:pt x="43" y="564"/>
                        </a:lnTo>
                        <a:lnTo>
                          <a:pt x="45" y="556"/>
                        </a:lnTo>
                        <a:lnTo>
                          <a:pt x="45" y="545"/>
                        </a:lnTo>
                        <a:lnTo>
                          <a:pt x="45" y="527"/>
                        </a:lnTo>
                        <a:lnTo>
                          <a:pt x="45" y="522"/>
                        </a:lnTo>
                        <a:lnTo>
                          <a:pt x="46" y="514"/>
                        </a:lnTo>
                        <a:lnTo>
                          <a:pt x="46" y="500"/>
                        </a:lnTo>
                        <a:lnTo>
                          <a:pt x="46" y="495"/>
                        </a:lnTo>
                        <a:lnTo>
                          <a:pt x="46" y="489"/>
                        </a:lnTo>
                        <a:lnTo>
                          <a:pt x="47" y="480"/>
                        </a:lnTo>
                        <a:lnTo>
                          <a:pt x="47" y="475"/>
                        </a:lnTo>
                        <a:lnTo>
                          <a:pt x="47" y="459"/>
                        </a:lnTo>
                        <a:lnTo>
                          <a:pt x="47" y="457"/>
                        </a:lnTo>
                        <a:lnTo>
                          <a:pt x="47" y="455"/>
                        </a:lnTo>
                        <a:lnTo>
                          <a:pt x="47" y="454"/>
                        </a:lnTo>
                        <a:lnTo>
                          <a:pt x="47" y="453"/>
                        </a:lnTo>
                        <a:lnTo>
                          <a:pt x="47" y="452"/>
                        </a:lnTo>
                        <a:lnTo>
                          <a:pt x="47" y="450"/>
                        </a:lnTo>
                        <a:lnTo>
                          <a:pt x="48" y="439"/>
                        </a:lnTo>
                        <a:lnTo>
                          <a:pt x="48" y="438"/>
                        </a:lnTo>
                        <a:lnTo>
                          <a:pt x="48" y="437"/>
                        </a:lnTo>
                        <a:lnTo>
                          <a:pt x="48" y="431"/>
                        </a:lnTo>
                        <a:lnTo>
                          <a:pt x="48" y="424"/>
                        </a:lnTo>
                        <a:lnTo>
                          <a:pt x="48" y="423"/>
                        </a:lnTo>
                        <a:lnTo>
                          <a:pt x="48" y="421"/>
                        </a:lnTo>
                        <a:lnTo>
                          <a:pt x="48" y="413"/>
                        </a:lnTo>
                        <a:lnTo>
                          <a:pt x="48" y="403"/>
                        </a:lnTo>
                        <a:lnTo>
                          <a:pt x="48" y="397"/>
                        </a:lnTo>
                        <a:lnTo>
                          <a:pt x="48" y="394"/>
                        </a:lnTo>
                        <a:lnTo>
                          <a:pt x="49" y="384"/>
                        </a:lnTo>
                        <a:lnTo>
                          <a:pt x="49" y="380"/>
                        </a:lnTo>
                        <a:lnTo>
                          <a:pt x="49" y="379"/>
                        </a:lnTo>
                        <a:lnTo>
                          <a:pt x="49" y="366"/>
                        </a:lnTo>
                        <a:lnTo>
                          <a:pt x="49" y="364"/>
                        </a:lnTo>
                        <a:lnTo>
                          <a:pt x="49" y="363"/>
                        </a:lnTo>
                        <a:lnTo>
                          <a:pt x="49" y="356"/>
                        </a:lnTo>
                        <a:lnTo>
                          <a:pt x="49" y="355"/>
                        </a:lnTo>
                        <a:lnTo>
                          <a:pt x="50" y="347"/>
                        </a:lnTo>
                        <a:lnTo>
                          <a:pt x="50" y="342"/>
                        </a:lnTo>
                        <a:lnTo>
                          <a:pt x="50" y="336"/>
                        </a:lnTo>
                        <a:lnTo>
                          <a:pt x="50" y="335"/>
                        </a:lnTo>
                        <a:lnTo>
                          <a:pt x="50" y="331"/>
                        </a:lnTo>
                        <a:lnTo>
                          <a:pt x="50" y="330"/>
                        </a:lnTo>
                        <a:lnTo>
                          <a:pt x="50" y="327"/>
                        </a:lnTo>
                        <a:lnTo>
                          <a:pt x="50" y="326"/>
                        </a:lnTo>
                        <a:lnTo>
                          <a:pt x="50" y="319"/>
                        </a:lnTo>
                        <a:lnTo>
                          <a:pt x="51" y="309"/>
                        </a:lnTo>
                        <a:lnTo>
                          <a:pt x="51" y="302"/>
                        </a:lnTo>
                        <a:lnTo>
                          <a:pt x="51" y="298"/>
                        </a:lnTo>
                        <a:lnTo>
                          <a:pt x="51" y="291"/>
                        </a:lnTo>
                        <a:lnTo>
                          <a:pt x="51" y="286"/>
                        </a:lnTo>
                        <a:lnTo>
                          <a:pt x="51" y="285"/>
                        </a:lnTo>
                        <a:lnTo>
                          <a:pt x="51" y="283"/>
                        </a:lnTo>
                        <a:lnTo>
                          <a:pt x="51" y="281"/>
                        </a:lnTo>
                        <a:lnTo>
                          <a:pt x="51" y="276"/>
                        </a:lnTo>
                        <a:lnTo>
                          <a:pt x="53" y="272"/>
                        </a:lnTo>
                        <a:lnTo>
                          <a:pt x="53" y="265"/>
                        </a:lnTo>
                        <a:lnTo>
                          <a:pt x="53" y="253"/>
                        </a:lnTo>
                        <a:lnTo>
                          <a:pt x="53" y="252"/>
                        </a:lnTo>
                        <a:lnTo>
                          <a:pt x="53" y="250"/>
                        </a:lnTo>
                        <a:lnTo>
                          <a:pt x="54" y="224"/>
                        </a:lnTo>
                        <a:lnTo>
                          <a:pt x="54" y="218"/>
                        </a:lnTo>
                        <a:lnTo>
                          <a:pt x="54" y="215"/>
                        </a:lnTo>
                        <a:lnTo>
                          <a:pt x="54" y="204"/>
                        </a:lnTo>
                        <a:lnTo>
                          <a:pt x="54" y="201"/>
                        </a:lnTo>
                        <a:lnTo>
                          <a:pt x="55" y="192"/>
                        </a:lnTo>
                        <a:lnTo>
                          <a:pt x="55" y="190"/>
                        </a:lnTo>
                        <a:lnTo>
                          <a:pt x="55" y="185"/>
                        </a:lnTo>
                        <a:lnTo>
                          <a:pt x="55" y="178"/>
                        </a:lnTo>
                        <a:lnTo>
                          <a:pt x="55" y="177"/>
                        </a:lnTo>
                        <a:lnTo>
                          <a:pt x="55" y="176"/>
                        </a:lnTo>
                        <a:lnTo>
                          <a:pt x="55" y="173"/>
                        </a:lnTo>
                        <a:lnTo>
                          <a:pt x="55" y="169"/>
                        </a:lnTo>
                        <a:lnTo>
                          <a:pt x="55" y="166"/>
                        </a:lnTo>
                        <a:lnTo>
                          <a:pt x="55" y="164"/>
                        </a:lnTo>
                        <a:lnTo>
                          <a:pt x="55" y="151"/>
                        </a:lnTo>
                        <a:lnTo>
                          <a:pt x="56" y="148"/>
                        </a:lnTo>
                        <a:lnTo>
                          <a:pt x="56" y="145"/>
                        </a:lnTo>
                        <a:lnTo>
                          <a:pt x="56" y="141"/>
                        </a:lnTo>
                        <a:lnTo>
                          <a:pt x="56" y="140"/>
                        </a:lnTo>
                        <a:lnTo>
                          <a:pt x="56" y="139"/>
                        </a:lnTo>
                        <a:lnTo>
                          <a:pt x="56" y="137"/>
                        </a:lnTo>
                        <a:lnTo>
                          <a:pt x="56" y="131"/>
                        </a:lnTo>
                        <a:lnTo>
                          <a:pt x="56" y="130"/>
                        </a:lnTo>
                        <a:lnTo>
                          <a:pt x="56" y="129"/>
                        </a:lnTo>
                        <a:lnTo>
                          <a:pt x="56" y="126"/>
                        </a:lnTo>
                        <a:lnTo>
                          <a:pt x="56" y="125"/>
                        </a:lnTo>
                        <a:lnTo>
                          <a:pt x="56" y="116"/>
                        </a:lnTo>
                        <a:lnTo>
                          <a:pt x="57" y="99"/>
                        </a:lnTo>
                        <a:lnTo>
                          <a:pt x="57" y="92"/>
                        </a:lnTo>
                        <a:lnTo>
                          <a:pt x="58" y="71"/>
                        </a:lnTo>
                        <a:lnTo>
                          <a:pt x="58" y="70"/>
                        </a:lnTo>
                        <a:lnTo>
                          <a:pt x="58" y="55"/>
                        </a:lnTo>
                        <a:lnTo>
                          <a:pt x="58" y="42"/>
                        </a:lnTo>
                        <a:lnTo>
                          <a:pt x="58" y="41"/>
                        </a:lnTo>
                        <a:lnTo>
                          <a:pt x="58" y="40"/>
                        </a:lnTo>
                        <a:lnTo>
                          <a:pt x="58" y="39"/>
                        </a:lnTo>
                        <a:lnTo>
                          <a:pt x="58" y="36"/>
                        </a:lnTo>
                        <a:lnTo>
                          <a:pt x="58" y="34"/>
                        </a:lnTo>
                        <a:lnTo>
                          <a:pt x="58" y="33"/>
                        </a:lnTo>
                        <a:lnTo>
                          <a:pt x="58" y="32"/>
                        </a:lnTo>
                        <a:lnTo>
                          <a:pt x="59" y="31"/>
                        </a:lnTo>
                        <a:lnTo>
                          <a:pt x="59" y="18"/>
                        </a:lnTo>
                        <a:lnTo>
                          <a:pt x="59" y="15"/>
                        </a:lnTo>
                        <a:lnTo>
                          <a:pt x="59" y="6"/>
                        </a:lnTo>
                        <a:lnTo>
                          <a:pt x="59" y="5"/>
                        </a:lnTo>
                        <a:lnTo>
                          <a:pt x="59" y="4"/>
                        </a:lnTo>
                        <a:lnTo>
                          <a:pt x="59" y="3"/>
                        </a:lnTo>
                        <a:lnTo>
                          <a:pt x="59" y="0"/>
                        </a:lnTo>
                      </a:path>
                    </a:pathLst>
                  </a:custGeom>
                  <a:noFill/>
                  <a:ln w="1270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Freeform 87"/>
                  <p:cNvSpPr>
                    <a:spLocks/>
                  </p:cNvSpPr>
                  <p:nvPr/>
                </p:nvSpPr>
                <p:spPr bwMode="auto">
                  <a:xfrm>
                    <a:off x="6984" y="9365"/>
                    <a:ext cx="1934" cy="1644"/>
                  </a:xfrm>
                  <a:custGeom>
                    <a:avLst/>
                    <a:gdLst>
                      <a:gd name="T0" fmla="*/ 3 w 1934"/>
                      <a:gd name="T1" fmla="*/ 1576 h 1644"/>
                      <a:gd name="T2" fmla="*/ 4 w 1934"/>
                      <a:gd name="T3" fmla="*/ 1531 h 1644"/>
                      <a:gd name="T4" fmla="*/ 5 w 1934"/>
                      <a:gd name="T5" fmla="*/ 1498 h 1644"/>
                      <a:gd name="T6" fmla="*/ 6 w 1934"/>
                      <a:gd name="T7" fmla="*/ 1442 h 1644"/>
                      <a:gd name="T8" fmla="*/ 9 w 1934"/>
                      <a:gd name="T9" fmla="*/ 1389 h 1644"/>
                      <a:gd name="T10" fmla="*/ 11 w 1934"/>
                      <a:gd name="T11" fmla="*/ 1274 h 1644"/>
                      <a:gd name="T12" fmla="*/ 13 w 1934"/>
                      <a:gd name="T13" fmla="*/ 1188 h 1644"/>
                      <a:gd name="T14" fmla="*/ 14 w 1934"/>
                      <a:gd name="T15" fmla="*/ 1143 h 1644"/>
                      <a:gd name="T16" fmla="*/ 15 w 1934"/>
                      <a:gd name="T17" fmla="*/ 1094 h 1644"/>
                      <a:gd name="T18" fmla="*/ 18 w 1934"/>
                      <a:gd name="T19" fmla="*/ 1044 h 1644"/>
                      <a:gd name="T20" fmla="*/ 19 w 1934"/>
                      <a:gd name="T21" fmla="*/ 988 h 1644"/>
                      <a:gd name="T22" fmla="*/ 20 w 1934"/>
                      <a:gd name="T23" fmla="*/ 941 h 1644"/>
                      <a:gd name="T24" fmla="*/ 21 w 1934"/>
                      <a:gd name="T25" fmla="*/ 897 h 1644"/>
                      <a:gd name="T26" fmla="*/ 22 w 1934"/>
                      <a:gd name="T27" fmla="*/ 856 h 1644"/>
                      <a:gd name="T28" fmla="*/ 25 w 1934"/>
                      <a:gd name="T29" fmla="*/ 795 h 1644"/>
                      <a:gd name="T30" fmla="*/ 26 w 1934"/>
                      <a:gd name="T31" fmla="*/ 755 h 1644"/>
                      <a:gd name="T32" fmla="*/ 27 w 1934"/>
                      <a:gd name="T33" fmla="*/ 722 h 1644"/>
                      <a:gd name="T34" fmla="*/ 28 w 1934"/>
                      <a:gd name="T35" fmla="*/ 679 h 1644"/>
                      <a:gd name="T36" fmla="*/ 29 w 1934"/>
                      <a:gd name="T37" fmla="*/ 649 h 1644"/>
                      <a:gd name="T38" fmla="*/ 30 w 1934"/>
                      <a:gd name="T39" fmla="*/ 602 h 1644"/>
                      <a:gd name="T40" fmla="*/ 32 w 1934"/>
                      <a:gd name="T41" fmla="*/ 541 h 1644"/>
                      <a:gd name="T42" fmla="*/ 34 w 1934"/>
                      <a:gd name="T43" fmla="*/ 499 h 1644"/>
                      <a:gd name="T44" fmla="*/ 35 w 1934"/>
                      <a:gd name="T45" fmla="*/ 452 h 1644"/>
                      <a:gd name="T46" fmla="*/ 36 w 1934"/>
                      <a:gd name="T47" fmla="*/ 398 h 1644"/>
                      <a:gd name="T48" fmla="*/ 37 w 1934"/>
                      <a:gd name="T49" fmla="*/ 351 h 1644"/>
                      <a:gd name="T50" fmla="*/ 39 w 1934"/>
                      <a:gd name="T51" fmla="*/ 311 h 1644"/>
                      <a:gd name="T52" fmla="*/ 40 w 1934"/>
                      <a:gd name="T53" fmla="*/ 284 h 1644"/>
                      <a:gd name="T54" fmla="*/ 42 w 1934"/>
                      <a:gd name="T55" fmla="*/ 212 h 1644"/>
                      <a:gd name="T56" fmla="*/ 43 w 1934"/>
                      <a:gd name="T57" fmla="*/ 169 h 1644"/>
                      <a:gd name="T58" fmla="*/ 44 w 1934"/>
                      <a:gd name="T59" fmla="*/ 132 h 1644"/>
                      <a:gd name="T60" fmla="*/ 45 w 1934"/>
                      <a:gd name="T61" fmla="*/ 90 h 1644"/>
                      <a:gd name="T62" fmla="*/ 47 w 1934"/>
                      <a:gd name="T63" fmla="*/ 50 h 1644"/>
                      <a:gd name="T64" fmla="*/ 56 w 1934"/>
                      <a:gd name="T65" fmla="*/ 0 h 1644"/>
                      <a:gd name="T66" fmla="*/ 140 w 1934"/>
                      <a:gd name="T67" fmla="*/ 3 h 1644"/>
                      <a:gd name="T68" fmla="*/ 196 w 1934"/>
                      <a:gd name="T69" fmla="*/ 4 h 1644"/>
                      <a:gd name="T70" fmla="*/ 264 w 1934"/>
                      <a:gd name="T71" fmla="*/ 6 h 1644"/>
                      <a:gd name="T72" fmla="*/ 353 w 1934"/>
                      <a:gd name="T73" fmla="*/ 7 h 1644"/>
                      <a:gd name="T74" fmla="*/ 443 w 1934"/>
                      <a:gd name="T75" fmla="*/ 10 h 1644"/>
                      <a:gd name="T76" fmla="*/ 540 w 1934"/>
                      <a:gd name="T77" fmla="*/ 12 h 1644"/>
                      <a:gd name="T78" fmla="*/ 617 w 1934"/>
                      <a:gd name="T79" fmla="*/ 13 h 1644"/>
                      <a:gd name="T80" fmla="*/ 691 w 1934"/>
                      <a:gd name="T81" fmla="*/ 14 h 1644"/>
                      <a:gd name="T82" fmla="*/ 836 w 1934"/>
                      <a:gd name="T83" fmla="*/ 17 h 1644"/>
                      <a:gd name="T84" fmla="*/ 900 w 1934"/>
                      <a:gd name="T85" fmla="*/ 18 h 1644"/>
                      <a:gd name="T86" fmla="*/ 931 w 1934"/>
                      <a:gd name="T87" fmla="*/ 18 h 1644"/>
                      <a:gd name="T88" fmla="*/ 996 w 1934"/>
                      <a:gd name="T89" fmla="*/ 19 h 1644"/>
                      <a:gd name="T90" fmla="*/ 1071 w 1934"/>
                      <a:gd name="T91" fmla="*/ 19 h 1644"/>
                      <a:gd name="T92" fmla="*/ 1157 w 1934"/>
                      <a:gd name="T93" fmla="*/ 20 h 1644"/>
                      <a:gd name="T94" fmla="*/ 1203 w 1934"/>
                      <a:gd name="T95" fmla="*/ 20 h 1644"/>
                      <a:gd name="T96" fmla="*/ 1240 w 1934"/>
                      <a:gd name="T97" fmla="*/ 26 h 1644"/>
                      <a:gd name="T98" fmla="*/ 1285 w 1934"/>
                      <a:gd name="T99" fmla="*/ 26 h 1644"/>
                      <a:gd name="T100" fmla="*/ 1341 w 1934"/>
                      <a:gd name="T101" fmla="*/ 26 h 1644"/>
                      <a:gd name="T102" fmla="*/ 1398 w 1934"/>
                      <a:gd name="T103" fmla="*/ 26 h 1644"/>
                      <a:gd name="T104" fmla="*/ 1442 w 1934"/>
                      <a:gd name="T105" fmla="*/ 26 h 1644"/>
                      <a:gd name="T106" fmla="*/ 1520 w 1934"/>
                      <a:gd name="T107" fmla="*/ 26 h 1644"/>
                      <a:gd name="T108" fmla="*/ 1595 w 1934"/>
                      <a:gd name="T109" fmla="*/ 26 h 1644"/>
                      <a:gd name="T110" fmla="*/ 1637 w 1934"/>
                      <a:gd name="T111" fmla="*/ 25 h 1644"/>
                      <a:gd name="T112" fmla="*/ 1676 w 1934"/>
                      <a:gd name="T113" fmla="*/ 25 h 1644"/>
                      <a:gd name="T114" fmla="*/ 1743 w 1934"/>
                      <a:gd name="T115" fmla="*/ 25 h 1644"/>
                      <a:gd name="T116" fmla="*/ 1864 w 1934"/>
                      <a:gd name="T117" fmla="*/ 23 h 1644"/>
                      <a:gd name="T118" fmla="*/ 1920 w 1934"/>
                      <a:gd name="T119" fmla="*/ 23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4" h="1644">
                        <a:moveTo>
                          <a:pt x="0" y="1644"/>
                        </a:moveTo>
                        <a:lnTo>
                          <a:pt x="0" y="1643"/>
                        </a:lnTo>
                        <a:lnTo>
                          <a:pt x="2" y="1629"/>
                        </a:lnTo>
                        <a:lnTo>
                          <a:pt x="2" y="1628"/>
                        </a:lnTo>
                        <a:lnTo>
                          <a:pt x="2" y="1627"/>
                        </a:lnTo>
                        <a:lnTo>
                          <a:pt x="2" y="1625"/>
                        </a:lnTo>
                        <a:lnTo>
                          <a:pt x="2" y="1624"/>
                        </a:lnTo>
                        <a:lnTo>
                          <a:pt x="2" y="1623"/>
                        </a:lnTo>
                        <a:lnTo>
                          <a:pt x="2" y="1617"/>
                        </a:lnTo>
                        <a:lnTo>
                          <a:pt x="2" y="1616"/>
                        </a:lnTo>
                        <a:lnTo>
                          <a:pt x="2" y="1613"/>
                        </a:lnTo>
                        <a:lnTo>
                          <a:pt x="2" y="1609"/>
                        </a:lnTo>
                        <a:lnTo>
                          <a:pt x="2" y="1597"/>
                        </a:lnTo>
                        <a:lnTo>
                          <a:pt x="2" y="1596"/>
                        </a:lnTo>
                        <a:lnTo>
                          <a:pt x="3" y="1593"/>
                        </a:lnTo>
                        <a:lnTo>
                          <a:pt x="3" y="1586"/>
                        </a:lnTo>
                        <a:lnTo>
                          <a:pt x="3" y="1576"/>
                        </a:lnTo>
                        <a:lnTo>
                          <a:pt x="3" y="1575"/>
                        </a:lnTo>
                        <a:lnTo>
                          <a:pt x="3" y="1574"/>
                        </a:lnTo>
                        <a:lnTo>
                          <a:pt x="3" y="1572"/>
                        </a:lnTo>
                        <a:lnTo>
                          <a:pt x="3" y="1564"/>
                        </a:lnTo>
                        <a:lnTo>
                          <a:pt x="3" y="1561"/>
                        </a:lnTo>
                        <a:lnTo>
                          <a:pt x="3" y="1557"/>
                        </a:lnTo>
                        <a:lnTo>
                          <a:pt x="3" y="1556"/>
                        </a:lnTo>
                        <a:lnTo>
                          <a:pt x="3" y="1554"/>
                        </a:lnTo>
                        <a:lnTo>
                          <a:pt x="4" y="1554"/>
                        </a:lnTo>
                        <a:lnTo>
                          <a:pt x="4" y="1552"/>
                        </a:lnTo>
                        <a:lnTo>
                          <a:pt x="4" y="1551"/>
                        </a:lnTo>
                        <a:lnTo>
                          <a:pt x="4" y="1550"/>
                        </a:lnTo>
                        <a:lnTo>
                          <a:pt x="4" y="1549"/>
                        </a:lnTo>
                        <a:lnTo>
                          <a:pt x="4" y="1542"/>
                        </a:lnTo>
                        <a:lnTo>
                          <a:pt x="4" y="1541"/>
                        </a:lnTo>
                        <a:lnTo>
                          <a:pt x="4" y="1532"/>
                        </a:lnTo>
                        <a:lnTo>
                          <a:pt x="4" y="1531"/>
                        </a:lnTo>
                        <a:lnTo>
                          <a:pt x="4" y="1530"/>
                        </a:lnTo>
                        <a:lnTo>
                          <a:pt x="4" y="1529"/>
                        </a:lnTo>
                        <a:lnTo>
                          <a:pt x="4" y="1528"/>
                        </a:lnTo>
                        <a:lnTo>
                          <a:pt x="4" y="1527"/>
                        </a:lnTo>
                        <a:lnTo>
                          <a:pt x="4" y="1526"/>
                        </a:lnTo>
                        <a:lnTo>
                          <a:pt x="4" y="1523"/>
                        </a:lnTo>
                        <a:lnTo>
                          <a:pt x="4" y="1519"/>
                        </a:lnTo>
                        <a:lnTo>
                          <a:pt x="4" y="1516"/>
                        </a:lnTo>
                        <a:lnTo>
                          <a:pt x="4" y="1514"/>
                        </a:lnTo>
                        <a:lnTo>
                          <a:pt x="5" y="1513"/>
                        </a:lnTo>
                        <a:lnTo>
                          <a:pt x="5" y="1509"/>
                        </a:lnTo>
                        <a:lnTo>
                          <a:pt x="5" y="1506"/>
                        </a:lnTo>
                        <a:lnTo>
                          <a:pt x="5" y="1505"/>
                        </a:lnTo>
                        <a:lnTo>
                          <a:pt x="5" y="1502"/>
                        </a:lnTo>
                        <a:lnTo>
                          <a:pt x="5" y="1501"/>
                        </a:lnTo>
                        <a:lnTo>
                          <a:pt x="5" y="1500"/>
                        </a:lnTo>
                        <a:lnTo>
                          <a:pt x="5" y="1498"/>
                        </a:lnTo>
                        <a:lnTo>
                          <a:pt x="5" y="1494"/>
                        </a:lnTo>
                        <a:lnTo>
                          <a:pt x="5" y="1485"/>
                        </a:lnTo>
                        <a:lnTo>
                          <a:pt x="5" y="1484"/>
                        </a:lnTo>
                        <a:lnTo>
                          <a:pt x="5" y="1483"/>
                        </a:lnTo>
                        <a:lnTo>
                          <a:pt x="5" y="1482"/>
                        </a:lnTo>
                        <a:lnTo>
                          <a:pt x="5" y="1476"/>
                        </a:lnTo>
                        <a:lnTo>
                          <a:pt x="5" y="1475"/>
                        </a:lnTo>
                        <a:lnTo>
                          <a:pt x="6" y="1468"/>
                        </a:lnTo>
                        <a:lnTo>
                          <a:pt x="6" y="1466"/>
                        </a:lnTo>
                        <a:lnTo>
                          <a:pt x="6" y="1463"/>
                        </a:lnTo>
                        <a:lnTo>
                          <a:pt x="6" y="1456"/>
                        </a:lnTo>
                        <a:lnTo>
                          <a:pt x="6" y="1455"/>
                        </a:lnTo>
                        <a:lnTo>
                          <a:pt x="6" y="1449"/>
                        </a:lnTo>
                        <a:lnTo>
                          <a:pt x="6" y="1447"/>
                        </a:lnTo>
                        <a:lnTo>
                          <a:pt x="6" y="1446"/>
                        </a:lnTo>
                        <a:lnTo>
                          <a:pt x="6" y="1445"/>
                        </a:lnTo>
                        <a:lnTo>
                          <a:pt x="6" y="1442"/>
                        </a:lnTo>
                        <a:lnTo>
                          <a:pt x="6" y="1434"/>
                        </a:lnTo>
                        <a:lnTo>
                          <a:pt x="7" y="1430"/>
                        </a:lnTo>
                        <a:lnTo>
                          <a:pt x="7" y="1429"/>
                        </a:lnTo>
                        <a:lnTo>
                          <a:pt x="7" y="1425"/>
                        </a:lnTo>
                        <a:lnTo>
                          <a:pt x="7" y="1424"/>
                        </a:lnTo>
                        <a:lnTo>
                          <a:pt x="7" y="1423"/>
                        </a:lnTo>
                        <a:lnTo>
                          <a:pt x="7" y="1417"/>
                        </a:lnTo>
                        <a:lnTo>
                          <a:pt x="7" y="1415"/>
                        </a:lnTo>
                        <a:lnTo>
                          <a:pt x="7" y="1411"/>
                        </a:lnTo>
                        <a:lnTo>
                          <a:pt x="7" y="1410"/>
                        </a:lnTo>
                        <a:lnTo>
                          <a:pt x="7" y="1407"/>
                        </a:lnTo>
                        <a:lnTo>
                          <a:pt x="7" y="1402"/>
                        </a:lnTo>
                        <a:lnTo>
                          <a:pt x="7" y="1400"/>
                        </a:lnTo>
                        <a:lnTo>
                          <a:pt x="7" y="1396"/>
                        </a:lnTo>
                        <a:lnTo>
                          <a:pt x="7" y="1394"/>
                        </a:lnTo>
                        <a:lnTo>
                          <a:pt x="7" y="1393"/>
                        </a:lnTo>
                        <a:lnTo>
                          <a:pt x="9" y="1389"/>
                        </a:lnTo>
                        <a:lnTo>
                          <a:pt x="9" y="1386"/>
                        </a:lnTo>
                        <a:lnTo>
                          <a:pt x="9" y="1382"/>
                        </a:lnTo>
                        <a:lnTo>
                          <a:pt x="9" y="1381"/>
                        </a:lnTo>
                        <a:lnTo>
                          <a:pt x="9" y="1379"/>
                        </a:lnTo>
                        <a:lnTo>
                          <a:pt x="9" y="1378"/>
                        </a:lnTo>
                        <a:lnTo>
                          <a:pt x="9" y="1367"/>
                        </a:lnTo>
                        <a:lnTo>
                          <a:pt x="9" y="1365"/>
                        </a:lnTo>
                        <a:lnTo>
                          <a:pt x="9" y="1364"/>
                        </a:lnTo>
                        <a:lnTo>
                          <a:pt x="9" y="1363"/>
                        </a:lnTo>
                        <a:lnTo>
                          <a:pt x="9" y="1358"/>
                        </a:lnTo>
                        <a:lnTo>
                          <a:pt x="10" y="1345"/>
                        </a:lnTo>
                        <a:lnTo>
                          <a:pt x="10" y="1324"/>
                        </a:lnTo>
                        <a:lnTo>
                          <a:pt x="10" y="1321"/>
                        </a:lnTo>
                        <a:lnTo>
                          <a:pt x="10" y="1320"/>
                        </a:lnTo>
                        <a:lnTo>
                          <a:pt x="11" y="1294"/>
                        </a:lnTo>
                        <a:lnTo>
                          <a:pt x="11" y="1276"/>
                        </a:lnTo>
                        <a:lnTo>
                          <a:pt x="11" y="1274"/>
                        </a:lnTo>
                        <a:lnTo>
                          <a:pt x="11" y="1263"/>
                        </a:lnTo>
                        <a:lnTo>
                          <a:pt x="12" y="1257"/>
                        </a:lnTo>
                        <a:lnTo>
                          <a:pt x="12" y="1245"/>
                        </a:lnTo>
                        <a:lnTo>
                          <a:pt x="12" y="1240"/>
                        </a:lnTo>
                        <a:lnTo>
                          <a:pt x="12" y="1238"/>
                        </a:lnTo>
                        <a:lnTo>
                          <a:pt x="12" y="1230"/>
                        </a:lnTo>
                        <a:lnTo>
                          <a:pt x="12" y="1229"/>
                        </a:lnTo>
                        <a:lnTo>
                          <a:pt x="13" y="1218"/>
                        </a:lnTo>
                        <a:lnTo>
                          <a:pt x="13" y="1213"/>
                        </a:lnTo>
                        <a:lnTo>
                          <a:pt x="13" y="1209"/>
                        </a:lnTo>
                        <a:lnTo>
                          <a:pt x="13" y="1208"/>
                        </a:lnTo>
                        <a:lnTo>
                          <a:pt x="13" y="1205"/>
                        </a:lnTo>
                        <a:lnTo>
                          <a:pt x="13" y="1200"/>
                        </a:lnTo>
                        <a:lnTo>
                          <a:pt x="13" y="1199"/>
                        </a:lnTo>
                        <a:lnTo>
                          <a:pt x="13" y="1194"/>
                        </a:lnTo>
                        <a:lnTo>
                          <a:pt x="13" y="1190"/>
                        </a:lnTo>
                        <a:lnTo>
                          <a:pt x="13" y="1188"/>
                        </a:lnTo>
                        <a:lnTo>
                          <a:pt x="13" y="1187"/>
                        </a:lnTo>
                        <a:lnTo>
                          <a:pt x="13" y="1184"/>
                        </a:lnTo>
                        <a:lnTo>
                          <a:pt x="13" y="1182"/>
                        </a:lnTo>
                        <a:lnTo>
                          <a:pt x="14" y="1180"/>
                        </a:lnTo>
                        <a:lnTo>
                          <a:pt x="14" y="1179"/>
                        </a:lnTo>
                        <a:lnTo>
                          <a:pt x="14" y="1175"/>
                        </a:lnTo>
                        <a:lnTo>
                          <a:pt x="14" y="1172"/>
                        </a:lnTo>
                        <a:lnTo>
                          <a:pt x="14" y="1170"/>
                        </a:lnTo>
                        <a:lnTo>
                          <a:pt x="14" y="1167"/>
                        </a:lnTo>
                        <a:lnTo>
                          <a:pt x="14" y="1160"/>
                        </a:lnTo>
                        <a:lnTo>
                          <a:pt x="14" y="1156"/>
                        </a:lnTo>
                        <a:lnTo>
                          <a:pt x="14" y="1155"/>
                        </a:lnTo>
                        <a:lnTo>
                          <a:pt x="14" y="1154"/>
                        </a:lnTo>
                        <a:lnTo>
                          <a:pt x="14" y="1153"/>
                        </a:lnTo>
                        <a:lnTo>
                          <a:pt x="14" y="1150"/>
                        </a:lnTo>
                        <a:lnTo>
                          <a:pt x="14" y="1145"/>
                        </a:lnTo>
                        <a:lnTo>
                          <a:pt x="14" y="1143"/>
                        </a:lnTo>
                        <a:lnTo>
                          <a:pt x="14" y="1136"/>
                        </a:lnTo>
                        <a:lnTo>
                          <a:pt x="14" y="1134"/>
                        </a:lnTo>
                        <a:lnTo>
                          <a:pt x="15" y="1131"/>
                        </a:lnTo>
                        <a:lnTo>
                          <a:pt x="15" y="1130"/>
                        </a:lnTo>
                        <a:lnTo>
                          <a:pt x="15" y="1126"/>
                        </a:lnTo>
                        <a:lnTo>
                          <a:pt x="15" y="1120"/>
                        </a:lnTo>
                        <a:lnTo>
                          <a:pt x="15" y="1119"/>
                        </a:lnTo>
                        <a:lnTo>
                          <a:pt x="15" y="1118"/>
                        </a:lnTo>
                        <a:lnTo>
                          <a:pt x="15" y="1117"/>
                        </a:lnTo>
                        <a:lnTo>
                          <a:pt x="15" y="1113"/>
                        </a:lnTo>
                        <a:lnTo>
                          <a:pt x="15" y="1112"/>
                        </a:lnTo>
                        <a:lnTo>
                          <a:pt x="15" y="1111"/>
                        </a:lnTo>
                        <a:lnTo>
                          <a:pt x="15" y="1108"/>
                        </a:lnTo>
                        <a:lnTo>
                          <a:pt x="15" y="1104"/>
                        </a:lnTo>
                        <a:lnTo>
                          <a:pt x="15" y="1101"/>
                        </a:lnTo>
                        <a:lnTo>
                          <a:pt x="15" y="1098"/>
                        </a:lnTo>
                        <a:lnTo>
                          <a:pt x="15" y="1094"/>
                        </a:lnTo>
                        <a:lnTo>
                          <a:pt x="15" y="1091"/>
                        </a:lnTo>
                        <a:lnTo>
                          <a:pt x="15" y="1088"/>
                        </a:lnTo>
                        <a:lnTo>
                          <a:pt x="17" y="1087"/>
                        </a:lnTo>
                        <a:lnTo>
                          <a:pt x="17" y="1085"/>
                        </a:lnTo>
                        <a:lnTo>
                          <a:pt x="17" y="1082"/>
                        </a:lnTo>
                        <a:lnTo>
                          <a:pt x="17" y="1081"/>
                        </a:lnTo>
                        <a:lnTo>
                          <a:pt x="17" y="1080"/>
                        </a:lnTo>
                        <a:lnTo>
                          <a:pt x="17" y="1074"/>
                        </a:lnTo>
                        <a:lnTo>
                          <a:pt x="17" y="1071"/>
                        </a:lnTo>
                        <a:lnTo>
                          <a:pt x="17" y="1067"/>
                        </a:lnTo>
                        <a:lnTo>
                          <a:pt x="17" y="1065"/>
                        </a:lnTo>
                        <a:lnTo>
                          <a:pt x="17" y="1061"/>
                        </a:lnTo>
                        <a:lnTo>
                          <a:pt x="17" y="1060"/>
                        </a:lnTo>
                        <a:lnTo>
                          <a:pt x="17" y="1053"/>
                        </a:lnTo>
                        <a:lnTo>
                          <a:pt x="17" y="1052"/>
                        </a:lnTo>
                        <a:lnTo>
                          <a:pt x="18" y="1048"/>
                        </a:lnTo>
                        <a:lnTo>
                          <a:pt x="18" y="1044"/>
                        </a:lnTo>
                        <a:lnTo>
                          <a:pt x="18" y="1042"/>
                        </a:lnTo>
                        <a:lnTo>
                          <a:pt x="18" y="1038"/>
                        </a:lnTo>
                        <a:lnTo>
                          <a:pt x="18" y="1033"/>
                        </a:lnTo>
                        <a:lnTo>
                          <a:pt x="18" y="1031"/>
                        </a:lnTo>
                        <a:lnTo>
                          <a:pt x="18" y="1028"/>
                        </a:lnTo>
                        <a:lnTo>
                          <a:pt x="18" y="1026"/>
                        </a:lnTo>
                        <a:lnTo>
                          <a:pt x="18" y="1023"/>
                        </a:lnTo>
                        <a:lnTo>
                          <a:pt x="18" y="1019"/>
                        </a:lnTo>
                        <a:lnTo>
                          <a:pt x="18" y="1015"/>
                        </a:lnTo>
                        <a:lnTo>
                          <a:pt x="18" y="1013"/>
                        </a:lnTo>
                        <a:lnTo>
                          <a:pt x="18" y="1012"/>
                        </a:lnTo>
                        <a:lnTo>
                          <a:pt x="19" y="1008"/>
                        </a:lnTo>
                        <a:lnTo>
                          <a:pt x="19" y="1004"/>
                        </a:lnTo>
                        <a:lnTo>
                          <a:pt x="19" y="1003"/>
                        </a:lnTo>
                        <a:lnTo>
                          <a:pt x="19" y="994"/>
                        </a:lnTo>
                        <a:lnTo>
                          <a:pt x="19" y="991"/>
                        </a:lnTo>
                        <a:lnTo>
                          <a:pt x="19" y="988"/>
                        </a:lnTo>
                        <a:lnTo>
                          <a:pt x="19" y="984"/>
                        </a:lnTo>
                        <a:lnTo>
                          <a:pt x="19" y="983"/>
                        </a:lnTo>
                        <a:lnTo>
                          <a:pt x="19" y="981"/>
                        </a:lnTo>
                        <a:lnTo>
                          <a:pt x="19" y="979"/>
                        </a:lnTo>
                        <a:lnTo>
                          <a:pt x="19" y="978"/>
                        </a:lnTo>
                        <a:lnTo>
                          <a:pt x="19" y="977"/>
                        </a:lnTo>
                        <a:lnTo>
                          <a:pt x="19" y="973"/>
                        </a:lnTo>
                        <a:lnTo>
                          <a:pt x="20" y="971"/>
                        </a:lnTo>
                        <a:lnTo>
                          <a:pt x="20" y="967"/>
                        </a:lnTo>
                        <a:lnTo>
                          <a:pt x="20" y="963"/>
                        </a:lnTo>
                        <a:lnTo>
                          <a:pt x="20" y="962"/>
                        </a:lnTo>
                        <a:lnTo>
                          <a:pt x="20" y="956"/>
                        </a:lnTo>
                        <a:lnTo>
                          <a:pt x="20" y="954"/>
                        </a:lnTo>
                        <a:lnTo>
                          <a:pt x="20" y="953"/>
                        </a:lnTo>
                        <a:lnTo>
                          <a:pt x="20" y="946"/>
                        </a:lnTo>
                        <a:lnTo>
                          <a:pt x="20" y="944"/>
                        </a:lnTo>
                        <a:lnTo>
                          <a:pt x="20" y="941"/>
                        </a:lnTo>
                        <a:lnTo>
                          <a:pt x="20" y="940"/>
                        </a:lnTo>
                        <a:lnTo>
                          <a:pt x="20" y="936"/>
                        </a:lnTo>
                        <a:lnTo>
                          <a:pt x="20" y="934"/>
                        </a:lnTo>
                        <a:lnTo>
                          <a:pt x="20" y="931"/>
                        </a:lnTo>
                        <a:lnTo>
                          <a:pt x="21" y="930"/>
                        </a:lnTo>
                        <a:lnTo>
                          <a:pt x="21" y="926"/>
                        </a:lnTo>
                        <a:lnTo>
                          <a:pt x="21" y="924"/>
                        </a:lnTo>
                        <a:lnTo>
                          <a:pt x="21" y="923"/>
                        </a:lnTo>
                        <a:lnTo>
                          <a:pt x="21" y="921"/>
                        </a:lnTo>
                        <a:lnTo>
                          <a:pt x="21" y="916"/>
                        </a:lnTo>
                        <a:lnTo>
                          <a:pt x="21" y="910"/>
                        </a:lnTo>
                        <a:lnTo>
                          <a:pt x="21" y="909"/>
                        </a:lnTo>
                        <a:lnTo>
                          <a:pt x="21" y="908"/>
                        </a:lnTo>
                        <a:lnTo>
                          <a:pt x="21" y="907"/>
                        </a:lnTo>
                        <a:lnTo>
                          <a:pt x="21" y="906"/>
                        </a:lnTo>
                        <a:lnTo>
                          <a:pt x="21" y="901"/>
                        </a:lnTo>
                        <a:lnTo>
                          <a:pt x="21" y="897"/>
                        </a:lnTo>
                        <a:lnTo>
                          <a:pt x="21" y="894"/>
                        </a:lnTo>
                        <a:lnTo>
                          <a:pt x="22" y="888"/>
                        </a:lnTo>
                        <a:lnTo>
                          <a:pt x="22" y="886"/>
                        </a:lnTo>
                        <a:lnTo>
                          <a:pt x="22" y="885"/>
                        </a:lnTo>
                        <a:lnTo>
                          <a:pt x="22" y="878"/>
                        </a:lnTo>
                        <a:lnTo>
                          <a:pt x="22" y="877"/>
                        </a:lnTo>
                        <a:lnTo>
                          <a:pt x="22" y="874"/>
                        </a:lnTo>
                        <a:lnTo>
                          <a:pt x="22" y="873"/>
                        </a:lnTo>
                        <a:lnTo>
                          <a:pt x="22" y="872"/>
                        </a:lnTo>
                        <a:lnTo>
                          <a:pt x="22" y="870"/>
                        </a:lnTo>
                        <a:lnTo>
                          <a:pt x="22" y="869"/>
                        </a:lnTo>
                        <a:lnTo>
                          <a:pt x="22" y="866"/>
                        </a:lnTo>
                        <a:lnTo>
                          <a:pt x="22" y="864"/>
                        </a:lnTo>
                        <a:lnTo>
                          <a:pt x="22" y="861"/>
                        </a:lnTo>
                        <a:lnTo>
                          <a:pt x="22" y="859"/>
                        </a:lnTo>
                        <a:lnTo>
                          <a:pt x="22" y="858"/>
                        </a:lnTo>
                        <a:lnTo>
                          <a:pt x="22" y="856"/>
                        </a:lnTo>
                        <a:lnTo>
                          <a:pt x="24" y="852"/>
                        </a:lnTo>
                        <a:lnTo>
                          <a:pt x="24" y="851"/>
                        </a:lnTo>
                        <a:lnTo>
                          <a:pt x="24" y="849"/>
                        </a:lnTo>
                        <a:lnTo>
                          <a:pt x="24" y="846"/>
                        </a:lnTo>
                        <a:lnTo>
                          <a:pt x="24" y="844"/>
                        </a:lnTo>
                        <a:lnTo>
                          <a:pt x="24" y="831"/>
                        </a:lnTo>
                        <a:lnTo>
                          <a:pt x="24" y="813"/>
                        </a:lnTo>
                        <a:lnTo>
                          <a:pt x="25" y="812"/>
                        </a:lnTo>
                        <a:lnTo>
                          <a:pt x="25" y="811"/>
                        </a:lnTo>
                        <a:lnTo>
                          <a:pt x="25" y="809"/>
                        </a:lnTo>
                        <a:lnTo>
                          <a:pt x="25" y="807"/>
                        </a:lnTo>
                        <a:lnTo>
                          <a:pt x="25" y="806"/>
                        </a:lnTo>
                        <a:lnTo>
                          <a:pt x="25" y="804"/>
                        </a:lnTo>
                        <a:lnTo>
                          <a:pt x="25" y="801"/>
                        </a:lnTo>
                        <a:lnTo>
                          <a:pt x="25" y="798"/>
                        </a:lnTo>
                        <a:lnTo>
                          <a:pt x="25" y="796"/>
                        </a:lnTo>
                        <a:lnTo>
                          <a:pt x="25" y="795"/>
                        </a:lnTo>
                        <a:lnTo>
                          <a:pt x="25" y="794"/>
                        </a:lnTo>
                        <a:lnTo>
                          <a:pt x="25" y="790"/>
                        </a:lnTo>
                        <a:lnTo>
                          <a:pt x="25" y="789"/>
                        </a:lnTo>
                        <a:lnTo>
                          <a:pt x="25" y="782"/>
                        </a:lnTo>
                        <a:lnTo>
                          <a:pt x="25" y="781"/>
                        </a:lnTo>
                        <a:lnTo>
                          <a:pt x="26" y="775"/>
                        </a:lnTo>
                        <a:lnTo>
                          <a:pt x="26" y="774"/>
                        </a:lnTo>
                        <a:lnTo>
                          <a:pt x="26" y="770"/>
                        </a:lnTo>
                        <a:lnTo>
                          <a:pt x="26" y="769"/>
                        </a:lnTo>
                        <a:lnTo>
                          <a:pt x="26" y="765"/>
                        </a:lnTo>
                        <a:lnTo>
                          <a:pt x="26" y="764"/>
                        </a:lnTo>
                        <a:lnTo>
                          <a:pt x="26" y="762"/>
                        </a:lnTo>
                        <a:lnTo>
                          <a:pt x="26" y="761"/>
                        </a:lnTo>
                        <a:lnTo>
                          <a:pt x="26" y="760"/>
                        </a:lnTo>
                        <a:lnTo>
                          <a:pt x="26" y="758"/>
                        </a:lnTo>
                        <a:lnTo>
                          <a:pt x="26" y="757"/>
                        </a:lnTo>
                        <a:lnTo>
                          <a:pt x="26" y="755"/>
                        </a:lnTo>
                        <a:lnTo>
                          <a:pt x="26" y="754"/>
                        </a:lnTo>
                        <a:lnTo>
                          <a:pt x="26" y="752"/>
                        </a:lnTo>
                        <a:lnTo>
                          <a:pt x="26" y="750"/>
                        </a:lnTo>
                        <a:lnTo>
                          <a:pt x="26" y="743"/>
                        </a:lnTo>
                        <a:lnTo>
                          <a:pt x="26" y="740"/>
                        </a:lnTo>
                        <a:lnTo>
                          <a:pt x="26" y="738"/>
                        </a:lnTo>
                        <a:lnTo>
                          <a:pt x="26" y="737"/>
                        </a:lnTo>
                        <a:lnTo>
                          <a:pt x="27" y="734"/>
                        </a:lnTo>
                        <a:lnTo>
                          <a:pt x="27" y="731"/>
                        </a:lnTo>
                        <a:lnTo>
                          <a:pt x="27" y="730"/>
                        </a:lnTo>
                        <a:lnTo>
                          <a:pt x="27" y="729"/>
                        </a:lnTo>
                        <a:lnTo>
                          <a:pt x="27" y="728"/>
                        </a:lnTo>
                        <a:lnTo>
                          <a:pt x="27" y="727"/>
                        </a:lnTo>
                        <a:lnTo>
                          <a:pt x="27" y="725"/>
                        </a:lnTo>
                        <a:lnTo>
                          <a:pt x="27" y="724"/>
                        </a:lnTo>
                        <a:lnTo>
                          <a:pt x="27" y="723"/>
                        </a:lnTo>
                        <a:lnTo>
                          <a:pt x="27" y="722"/>
                        </a:lnTo>
                        <a:lnTo>
                          <a:pt x="27" y="716"/>
                        </a:lnTo>
                        <a:lnTo>
                          <a:pt x="27" y="712"/>
                        </a:lnTo>
                        <a:lnTo>
                          <a:pt x="27" y="709"/>
                        </a:lnTo>
                        <a:lnTo>
                          <a:pt x="27" y="707"/>
                        </a:lnTo>
                        <a:lnTo>
                          <a:pt x="27" y="706"/>
                        </a:lnTo>
                        <a:lnTo>
                          <a:pt x="27" y="705"/>
                        </a:lnTo>
                        <a:lnTo>
                          <a:pt x="27" y="701"/>
                        </a:lnTo>
                        <a:lnTo>
                          <a:pt x="27" y="699"/>
                        </a:lnTo>
                        <a:lnTo>
                          <a:pt x="27" y="698"/>
                        </a:lnTo>
                        <a:lnTo>
                          <a:pt x="27" y="697"/>
                        </a:lnTo>
                        <a:lnTo>
                          <a:pt x="27" y="695"/>
                        </a:lnTo>
                        <a:lnTo>
                          <a:pt x="27" y="694"/>
                        </a:lnTo>
                        <a:lnTo>
                          <a:pt x="28" y="694"/>
                        </a:lnTo>
                        <a:lnTo>
                          <a:pt x="28" y="691"/>
                        </a:lnTo>
                        <a:lnTo>
                          <a:pt x="28" y="686"/>
                        </a:lnTo>
                        <a:lnTo>
                          <a:pt x="28" y="685"/>
                        </a:lnTo>
                        <a:lnTo>
                          <a:pt x="28" y="679"/>
                        </a:lnTo>
                        <a:lnTo>
                          <a:pt x="28" y="678"/>
                        </a:lnTo>
                        <a:lnTo>
                          <a:pt x="28" y="677"/>
                        </a:lnTo>
                        <a:lnTo>
                          <a:pt x="28" y="676"/>
                        </a:lnTo>
                        <a:lnTo>
                          <a:pt x="28" y="672"/>
                        </a:lnTo>
                        <a:lnTo>
                          <a:pt x="28" y="671"/>
                        </a:lnTo>
                        <a:lnTo>
                          <a:pt x="28" y="670"/>
                        </a:lnTo>
                        <a:lnTo>
                          <a:pt x="28" y="668"/>
                        </a:lnTo>
                        <a:lnTo>
                          <a:pt x="28" y="667"/>
                        </a:lnTo>
                        <a:lnTo>
                          <a:pt x="28" y="664"/>
                        </a:lnTo>
                        <a:lnTo>
                          <a:pt x="28" y="663"/>
                        </a:lnTo>
                        <a:lnTo>
                          <a:pt x="29" y="660"/>
                        </a:lnTo>
                        <a:lnTo>
                          <a:pt x="29" y="657"/>
                        </a:lnTo>
                        <a:lnTo>
                          <a:pt x="29" y="656"/>
                        </a:lnTo>
                        <a:lnTo>
                          <a:pt x="29" y="655"/>
                        </a:lnTo>
                        <a:lnTo>
                          <a:pt x="29" y="653"/>
                        </a:lnTo>
                        <a:lnTo>
                          <a:pt x="29" y="650"/>
                        </a:lnTo>
                        <a:lnTo>
                          <a:pt x="29" y="649"/>
                        </a:lnTo>
                        <a:lnTo>
                          <a:pt x="29" y="646"/>
                        </a:lnTo>
                        <a:lnTo>
                          <a:pt x="29" y="645"/>
                        </a:lnTo>
                        <a:lnTo>
                          <a:pt x="29" y="643"/>
                        </a:lnTo>
                        <a:lnTo>
                          <a:pt x="29" y="640"/>
                        </a:lnTo>
                        <a:lnTo>
                          <a:pt x="29" y="635"/>
                        </a:lnTo>
                        <a:lnTo>
                          <a:pt x="29" y="634"/>
                        </a:lnTo>
                        <a:lnTo>
                          <a:pt x="29" y="631"/>
                        </a:lnTo>
                        <a:lnTo>
                          <a:pt x="29" y="630"/>
                        </a:lnTo>
                        <a:lnTo>
                          <a:pt x="29" y="628"/>
                        </a:lnTo>
                        <a:lnTo>
                          <a:pt x="29" y="625"/>
                        </a:lnTo>
                        <a:lnTo>
                          <a:pt x="29" y="624"/>
                        </a:lnTo>
                        <a:lnTo>
                          <a:pt x="30" y="619"/>
                        </a:lnTo>
                        <a:lnTo>
                          <a:pt x="30" y="618"/>
                        </a:lnTo>
                        <a:lnTo>
                          <a:pt x="30" y="616"/>
                        </a:lnTo>
                        <a:lnTo>
                          <a:pt x="30" y="610"/>
                        </a:lnTo>
                        <a:lnTo>
                          <a:pt x="30" y="603"/>
                        </a:lnTo>
                        <a:lnTo>
                          <a:pt x="30" y="602"/>
                        </a:lnTo>
                        <a:lnTo>
                          <a:pt x="30" y="600"/>
                        </a:lnTo>
                        <a:lnTo>
                          <a:pt x="30" y="594"/>
                        </a:lnTo>
                        <a:lnTo>
                          <a:pt x="30" y="586"/>
                        </a:lnTo>
                        <a:lnTo>
                          <a:pt x="30" y="585"/>
                        </a:lnTo>
                        <a:lnTo>
                          <a:pt x="30" y="583"/>
                        </a:lnTo>
                        <a:lnTo>
                          <a:pt x="30" y="582"/>
                        </a:lnTo>
                        <a:lnTo>
                          <a:pt x="30" y="578"/>
                        </a:lnTo>
                        <a:lnTo>
                          <a:pt x="32" y="563"/>
                        </a:lnTo>
                        <a:lnTo>
                          <a:pt x="32" y="560"/>
                        </a:lnTo>
                        <a:lnTo>
                          <a:pt x="32" y="556"/>
                        </a:lnTo>
                        <a:lnTo>
                          <a:pt x="32" y="553"/>
                        </a:lnTo>
                        <a:lnTo>
                          <a:pt x="32" y="552"/>
                        </a:lnTo>
                        <a:lnTo>
                          <a:pt x="32" y="551"/>
                        </a:lnTo>
                        <a:lnTo>
                          <a:pt x="32" y="550"/>
                        </a:lnTo>
                        <a:lnTo>
                          <a:pt x="32" y="549"/>
                        </a:lnTo>
                        <a:lnTo>
                          <a:pt x="32" y="543"/>
                        </a:lnTo>
                        <a:lnTo>
                          <a:pt x="32" y="541"/>
                        </a:lnTo>
                        <a:lnTo>
                          <a:pt x="33" y="535"/>
                        </a:lnTo>
                        <a:lnTo>
                          <a:pt x="33" y="534"/>
                        </a:lnTo>
                        <a:lnTo>
                          <a:pt x="33" y="533"/>
                        </a:lnTo>
                        <a:lnTo>
                          <a:pt x="33" y="528"/>
                        </a:lnTo>
                        <a:lnTo>
                          <a:pt x="33" y="527"/>
                        </a:lnTo>
                        <a:lnTo>
                          <a:pt x="33" y="525"/>
                        </a:lnTo>
                        <a:lnTo>
                          <a:pt x="33" y="522"/>
                        </a:lnTo>
                        <a:lnTo>
                          <a:pt x="33" y="521"/>
                        </a:lnTo>
                        <a:lnTo>
                          <a:pt x="33" y="515"/>
                        </a:lnTo>
                        <a:lnTo>
                          <a:pt x="33" y="512"/>
                        </a:lnTo>
                        <a:lnTo>
                          <a:pt x="33" y="511"/>
                        </a:lnTo>
                        <a:lnTo>
                          <a:pt x="33" y="510"/>
                        </a:lnTo>
                        <a:lnTo>
                          <a:pt x="33" y="508"/>
                        </a:lnTo>
                        <a:lnTo>
                          <a:pt x="33" y="504"/>
                        </a:lnTo>
                        <a:lnTo>
                          <a:pt x="33" y="503"/>
                        </a:lnTo>
                        <a:lnTo>
                          <a:pt x="33" y="501"/>
                        </a:lnTo>
                        <a:lnTo>
                          <a:pt x="34" y="499"/>
                        </a:lnTo>
                        <a:lnTo>
                          <a:pt x="34" y="497"/>
                        </a:lnTo>
                        <a:lnTo>
                          <a:pt x="34" y="496"/>
                        </a:lnTo>
                        <a:lnTo>
                          <a:pt x="34" y="491"/>
                        </a:lnTo>
                        <a:lnTo>
                          <a:pt x="34" y="489"/>
                        </a:lnTo>
                        <a:lnTo>
                          <a:pt x="34" y="481"/>
                        </a:lnTo>
                        <a:lnTo>
                          <a:pt x="34" y="480"/>
                        </a:lnTo>
                        <a:lnTo>
                          <a:pt x="34" y="478"/>
                        </a:lnTo>
                        <a:lnTo>
                          <a:pt x="34" y="477"/>
                        </a:lnTo>
                        <a:lnTo>
                          <a:pt x="34" y="476"/>
                        </a:lnTo>
                        <a:lnTo>
                          <a:pt x="34" y="475"/>
                        </a:lnTo>
                        <a:lnTo>
                          <a:pt x="34" y="469"/>
                        </a:lnTo>
                        <a:lnTo>
                          <a:pt x="34" y="468"/>
                        </a:lnTo>
                        <a:lnTo>
                          <a:pt x="34" y="465"/>
                        </a:lnTo>
                        <a:lnTo>
                          <a:pt x="34" y="461"/>
                        </a:lnTo>
                        <a:lnTo>
                          <a:pt x="35" y="460"/>
                        </a:lnTo>
                        <a:lnTo>
                          <a:pt x="35" y="455"/>
                        </a:lnTo>
                        <a:lnTo>
                          <a:pt x="35" y="452"/>
                        </a:lnTo>
                        <a:lnTo>
                          <a:pt x="35" y="444"/>
                        </a:lnTo>
                        <a:lnTo>
                          <a:pt x="35" y="443"/>
                        </a:lnTo>
                        <a:lnTo>
                          <a:pt x="35" y="441"/>
                        </a:lnTo>
                        <a:lnTo>
                          <a:pt x="35" y="432"/>
                        </a:lnTo>
                        <a:lnTo>
                          <a:pt x="35" y="424"/>
                        </a:lnTo>
                        <a:lnTo>
                          <a:pt x="35" y="420"/>
                        </a:lnTo>
                        <a:lnTo>
                          <a:pt x="35" y="418"/>
                        </a:lnTo>
                        <a:lnTo>
                          <a:pt x="36" y="414"/>
                        </a:lnTo>
                        <a:lnTo>
                          <a:pt x="36" y="411"/>
                        </a:lnTo>
                        <a:lnTo>
                          <a:pt x="36" y="410"/>
                        </a:lnTo>
                        <a:lnTo>
                          <a:pt x="36" y="409"/>
                        </a:lnTo>
                        <a:lnTo>
                          <a:pt x="36" y="407"/>
                        </a:lnTo>
                        <a:lnTo>
                          <a:pt x="36" y="406"/>
                        </a:lnTo>
                        <a:lnTo>
                          <a:pt x="36" y="403"/>
                        </a:lnTo>
                        <a:lnTo>
                          <a:pt x="36" y="402"/>
                        </a:lnTo>
                        <a:lnTo>
                          <a:pt x="36" y="400"/>
                        </a:lnTo>
                        <a:lnTo>
                          <a:pt x="36" y="398"/>
                        </a:lnTo>
                        <a:lnTo>
                          <a:pt x="36" y="396"/>
                        </a:lnTo>
                        <a:lnTo>
                          <a:pt x="36" y="392"/>
                        </a:lnTo>
                        <a:lnTo>
                          <a:pt x="36" y="389"/>
                        </a:lnTo>
                        <a:lnTo>
                          <a:pt x="36" y="381"/>
                        </a:lnTo>
                        <a:lnTo>
                          <a:pt x="37" y="376"/>
                        </a:lnTo>
                        <a:lnTo>
                          <a:pt x="37" y="374"/>
                        </a:lnTo>
                        <a:lnTo>
                          <a:pt x="37" y="370"/>
                        </a:lnTo>
                        <a:lnTo>
                          <a:pt x="37" y="368"/>
                        </a:lnTo>
                        <a:lnTo>
                          <a:pt x="37" y="366"/>
                        </a:lnTo>
                        <a:lnTo>
                          <a:pt x="37" y="364"/>
                        </a:lnTo>
                        <a:lnTo>
                          <a:pt x="37" y="363"/>
                        </a:lnTo>
                        <a:lnTo>
                          <a:pt x="37" y="361"/>
                        </a:lnTo>
                        <a:lnTo>
                          <a:pt x="37" y="359"/>
                        </a:lnTo>
                        <a:lnTo>
                          <a:pt x="37" y="357"/>
                        </a:lnTo>
                        <a:lnTo>
                          <a:pt x="37" y="355"/>
                        </a:lnTo>
                        <a:lnTo>
                          <a:pt x="37" y="354"/>
                        </a:lnTo>
                        <a:lnTo>
                          <a:pt x="37" y="351"/>
                        </a:lnTo>
                        <a:lnTo>
                          <a:pt x="37" y="350"/>
                        </a:lnTo>
                        <a:lnTo>
                          <a:pt x="37" y="348"/>
                        </a:lnTo>
                        <a:lnTo>
                          <a:pt x="37" y="347"/>
                        </a:lnTo>
                        <a:lnTo>
                          <a:pt x="39" y="342"/>
                        </a:lnTo>
                        <a:lnTo>
                          <a:pt x="39" y="340"/>
                        </a:lnTo>
                        <a:lnTo>
                          <a:pt x="39" y="339"/>
                        </a:lnTo>
                        <a:lnTo>
                          <a:pt x="39" y="338"/>
                        </a:lnTo>
                        <a:lnTo>
                          <a:pt x="39" y="335"/>
                        </a:lnTo>
                        <a:lnTo>
                          <a:pt x="39" y="333"/>
                        </a:lnTo>
                        <a:lnTo>
                          <a:pt x="39" y="332"/>
                        </a:lnTo>
                        <a:lnTo>
                          <a:pt x="39" y="327"/>
                        </a:lnTo>
                        <a:lnTo>
                          <a:pt x="39" y="324"/>
                        </a:lnTo>
                        <a:lnTo>
                          <a:pt x="39" y="321"/>
                        </a:lnTo>
                        <a:lnTo>
                          <a:pt x="39" y="320"/>
                        </a:lnTo>
                        <a:lnTo>
                          <a:pt x="39" y="319"/>
                        </a:lnTo>
                        <a:lnTo>
                          <a:pt x="39" y="312"/>
                        </a:lnTo>
                        <a:lnTo>
                          <a:pt x="39" y="311"/>
                        </a:lnTo>
                        <a:lnTo>
                          <a:pt x="39" y="309"/>
                        </a:lnTo>
                        <a:lnTo>
                          <a:pt x="40" y="308"/>
                        </a:lnTo>
                        <a:lnTo>
                          <a:pt x="40" y="306"/>
                        </a:lnTo>
                        <a:lnTo>
                          <a:pt x="40" y="305"/>
                        </a:lnTo>
                        <a:lnTo>
                          <a:pt x="40" y="303"/>
                        </a:lnTo>
                        <a:lnTo>
                          <a:pt x="40" y="298"/>
                        </a:lnTo>
                        <a:lnTo>
                          <a:pt x="40" y="297"/>
                        </a:lnTo>
                        <a:lnTo>
                          <a:pt x="40" y="296"/>
                        </a:lnTo>
                        <a:lnTo>
                          <a:pt x="40" y="295"/>
                        </a:lnTo>
                        <a:lnTo>
                          <a:pt x="40" y="294"/>
                        </a:lnTo>
                        <a:lnTo>
                          <a:pt x="40" y="292"/>
                        </a:lnTo>
                        <a:lnTo>
                          <a:pt x="40" y="290"/>
                        </a:lnTo>
                        <a:lnTo>
                          <a:pt x="40" y="289"/>
                        </a:lnTo>
                        <a:lnTo>
                          <a:pt x="40" y="288"/>
                        </a:lnTo>
                        <a:lnTo>
                          <a:pt x="40" y="287"/>
                        </a:lnTo>
                        <a:lnTo>
                          <a:pt x="40" y="286"/>
                        </a:lnTo>
                        <a:lnTo>
                          <a:pt x="40" y="284"/>
                        </a:lnTo>
                        <a:lnTo>
                          <a:pt x="40" y="281"/>
                        </a:lnTo>
                        <a:lnTo>
                          <a:pt x="40" y="279"/>
                        </a:lnTo>
                        <a:lnTo>
                          <a:pt x="40" y="277"/>
                        </a:lnTo>
                        <a:lnTo>
                          <a:pt x="40" y="272"/>
                        </a:lnTo>
                        <a:lnTo>
                          <a:pt x="40" y="271"/>
                        </a:lnTo>
                        <a:lnTo>
                          <a:pt x="41" y="266"/>
                        </a:lnTo>
                        <a:lnTo>
                          <a:pt x="41" y="265"/>
                        </a:lnTo>
                        <a:lnTo>
                          <a:pt x="41" y="261"/>
                        </a:lnTo>
                        <a:lnTo>
                          <a:pt x="41" y="254"/>
                        </a:lnTo>
                        <a:lnTo>
                          <a:pt x="41" y="241"/>
                        </a:lnTo>
                        <a:lnTo>
                          <a:pt x="41" y="237"/>
                        </a:lnTo>
                        <a:lnTo>
                          <a:pt x="42" y="226"/>
                        </a:lnTo>
                        <a:lnTo>
                          <a:pt x="42" y="224"/>
                        </a:lnTo>
                        <a:lnTo>
                          <a:pt x="42" y="223"/>
                        </a:lnTo>
                        <a:lnTo>
                          <a:pt x="42" y="220"/>
                        </a:lnTo>
                        <a:lnTo>
                          <a:pt x="42" y="215"/>
                        </a:lnTo>
                        <a:lnTo>
                          <a:pt x="42" y="212"/>
                        </a:lnTo>
                        <a:lnTo>
                          <a:pt x="42" y="209"/>
                        </a:lnTo>
                        <a:lnTo>
                          <a:pt x="42" y="202"/>
                        </a:lnTo>
                        <a:lnTo>
                          <a:pt x="42" y="201"/>
                        </a:lnTo>
                        <a:lnTo>
                          <a:pt x="42" y="200"/>
                        </a:lnTo>
                        <a:lnTo>
                          <a:pt x="42" y="199"/>
                        </a:lnTo>
                        <a:lnTo>
                          <a:pt x="42" y="198"/>
                        </a:lnTo>
                        <a:lnTo>
                          <a:pt x="42" y="196"/>
                        </a:lnTo>
                        <a:lnTo>
                          <a:pt x="42" y="191"/>
                        </a:lnTo>
                        <a:lnTo>
                          <a:pt x="43" y="187"/>
                        </a:lnTo>
                        <a:lnTo>
                          <a:pt x="43" y="186"/>
                        </a:lnTo>
                        <a:lnTo>
                          <a:pt x="43" y="184"/>
                        </a:lnTo>
                        <a:lnTo>
                          <a:pt x="43" y="181"/>
                        </a:lnTo>
                        <a:lnTo>
                          <a:pt x="43" y="178"/>
                        </a:lnTo>
                        <a:lnTo>
                          <a:pt x="43" y="177"/>
                        </a:lnTo>
                        <a:lnTo>
                          <a:pt x="43" y="176"/>
                        </a:lnTo>
                        <a:lnTo>
                          <a:pt x="43" y="174"/>
                        </a:lnTo>
                        <a:lnTo>
                          <a:pt x="43" y="169"/>
                        </a:lnTo>
                        <a:lnTo>
                          <a:pt x="43" y="165"/>
                        </a:lnTo>
                        <a:lnTo>
                          <a:pt x="43" y="164"/>
                        </a:lnTo>
                        <a:lnTo>
                          <a:pt x="43" y="163"/>
                        </a:lnTo>
                        <a:lnTo>
                          <a:pt x="43" y="161"/>
                        </a:lnTo>
                        <a:lnTo>
                          <a:pt x="43" y="156"/>
                        </a:lnTo>
                        <a:lnTo>
                          <a:pt x="43" y="155"/>
                        </a:lnTo>
                        <a:lnTo>
                          <a:pt x="43" y="153"/>
                        </a:lnTo>
                        <a:lnTo>
                          <a:pt x="43" y="152"/>
                        </a:lnTo>
                        <a:lnTo>
                          <a:pt x="44" y="149"/>
                        </a:lnTo>
                        <a:lnTo>
                          <a:pt x="44" y="148"/>
                        </a:lnTo>
                        <a:lnTo>
                          <a:pt x="44" y="147"/>
                        </a:lnTo>
                        <a:lnTo>
                          <a:pt x="44" y="145"/>
                        </a:lnTo>
                        <a:lnTo>
                          <a:pt x="44" y="138"/>
                        </a:lnTo>
                        <a:lnTo>
                          <a:pt x="44" y="137"/>
                        </a:lnTo>
                        <a:lnTo>
                          <a:pt x="44" y="135"/>
                        </a:lnTo>
                        <a:lnTo>
                          <a:pt x="44" y="134"/>
                        </a:lnTo>
                        <a:lnTo>
                          <a:pt x="44" y="132"/>
                        </a:lnTo>
                        <a:lnTo>
                          <a:pt x="44" y="131"/>
                        </a:lnTo>
                        <a:lnTo>
                          <a:pt x="44" y="127"/>
                        </a:lnTo>
                        <a:lnTo>
                          <a:pt x="44" y="124"/>
                        </a:lnTo>
                        <a:lnTo>
                          <a:pt x="44" y="120"/>
                        </a:lnTo>
                        <a:lnTo>
                          <a:pt x="44" y="119"/>
                        </a:lnTo>
                        <a:lnTo>
                          <a:pt x="44" y="118"/>
                        </a:lnTo>
                        <a:lnTo>
                          <a:pt x="44" y="116"/>
                        </a:lnTo>
                        <a:lnTo>
                          <a:pt x="45" y="109"/>
                        </a:lnTo>
                        <a:lnTo>
                          <a:pt x="45" y="108"/>
                        </a:lnTo>
                        <a:lnTo>
                          <a:pt x="45" y="107"/>
                        </a:lnTo>
                        <a:lnTo>
                          <a:pt x="45" y="104"/>
                        </a:lnTo>
                        <a:lnTo>
                          <a:pt x="45" y="103"/>
                        </a:lnTo>
                        <a:lnTo>
                          <a:pt x="45" y="102"/>
                        </a:lnTo>
                        <a:lnTo>
                          <a:pt x="45" y="99"/>
                        </a:lnTo>
                        <a:lnTo>
                          <a:pt x="45" y="96"/>
                        </a:lnTo>
                        <a:lnTo>
                          <a:pt x="45" y="92"/>
                        </a:lnTo>
                        <a:lnTo>
                          <a:pt x="45" y="90"/>
                        </a:lnTo>
                        <a:lnTo>
                          <a:pt x="45" y="89"/>
                        </a:lnTo>
                        <a:lnTo>
                          <a:pt x="45" y="88"/>
                        </a:lnTo>
                        <a:lnTo>
                          <a:pt x="45" y="87"/>
                        </a:lnTo>
                        <a:lnTo>
                          <a:pt x="45" y="86"/>
                        </a:lnTo>
                        <a:lnTo>
                          <a:pt x="45" y="85"/>
                        </a:lnTo>
                        <a:lnTo>
                          <a:pt x="45" y="84"/>
                        </a:lnTo>
                        <a:lnTo>
                          <a:pt x="45" y="81"/>
                        </a:lnTo>
                        <a:lnTo>
                          <a:pt x="45" y="80"/>
                        </a:lnTo>
                        <a:lnTo>
                          <a:pt x="45" y="79"/>
                        </a:lnTo>
                        <a:lnTo>
                          <a:pt x="45" y="77"/>
                        </a:lnTo>
                        <a:lnTo>
                          <a:pt x="45" y="73"/>
                        </a:lnTo>
                        <a:lnTo>
                          <a:pt x="47" y="72"/>
                        </a:lnTo>
                        <a:lnTo>
                          <a:pt x="47" y="69"/>
                        </a:lnTo>
                        <a:lnTo>
                          <a:pt x="47" y="58"/>
                        </a:lnTo>
                        <a:lnTo>
                          <a:pt x="47" y="56"/>
                        </a:lnTo>
                        <a:lnTo>
                          <a:pt x="47" y="54"/>
                        </a:lnTo>
                        <a:lnTo>
                          <a:pt x="47" y="50"/>
                        </a:lnTo>
                        <a:lnTo>
                          <a:pt x="47" y="49"/>
                        </a:lnTo>
                        <a:lnTo>
                          <a:pt x="47" y="47"/>
                        </a:lnTo>
                        <a:lnTo>
                          <a:pt x="47" y="42"/>
                        </a:lnTo>
                        <a:lnTo>
                          <a:pt x="47" y="40"/>
                        </a:lnTo>
                        <a:lnTo>
                          <a:pt x="47" y="36"/>
                        </a:lnTo>
                        <a:lnTo>
                          <a:pt x="48" y="27"/>
                        </a:lnTo>
                        <a:lnTo>
                          <a:pt x="48" y="22"/>
                        </a:lnTo>
                        <a:lnTo>
                          <a:pt x="48" y="20"/>
                        </a:lnTo>
                        <a:lnTo>
                          <a:pt x="48" y="17"/>
                        </a:lnTo>
                        <a:lnTo>
                          <a:pt x="48" y="12"/>
                        </a:lnTo>
                        <a:lnTo>
                          <a:pt x="48" y="11"/>
                        </a:lnTo>
                        <a:lnTo>
                          <a:pt x="48" y="6"/>
                        </a:lnTo>
                        <a:lnTo>
                          <a:pt x="48" y="2"/>
                        </a:lnTo>
                        <a:lnTo>
                          <a:pt x="48" y="0"/>
                        </a:lnTo>
                        <a:lnTo>
                          <a:pt x="49" y="0"/>
                        </a:lnTo>
                        <a:lnTo>
                          <a:pt x="55" y="0"/>
                        </a:lnTo>
                        <a:lnTo>
                          <a:pt x="56" y="0"/>
                        </a:lnTo>
                        <a:lnTo>
                          <a:pt x="58" y="0"/>
                        </a:lnTo>
                        <a:lnTo>
                          <a:pt x="70" y="0"/>
                        </a:lnTo>
                        <a:lnTo>
                          <a:pt x="72" y="0"/>
                        </a:lnTo>
                        <a:lnTo>
                          <a:pt x="80" y="0"/>
                        </a:lnTo>
                        <a:lnTo>
                          <a:pt x="94" y="2"/>
                        </a:lnTo>
                        <a:lnTo>
                          <a:pt x="95" y="2"/>
                        </a:lnTo>
                        <a:lnTo>
                          <a:pt x="97" y="2"/>
                        </a:lnTo>
                        <a:lnTo>
                          <a:pt x="100" y="2"/>
                        </a:lnTo>
                        <a:lnTo>
                          <a:pt x="101" y="2"/>
                        </a:lnTo>
                        <a:lnTo>
                          <a:pt x="102" y="2"/>
                        </a:lnTo>
                        <a:lnTo>
                          <a:pt x="105" y="2"/>
                        </a:lnTo>
                        <a:lnTo>
                          <a:pt x="111" y="2"/>
                        </a:lnTo>
                        <a:lnTo>
                          <a:pt x="112" y="2"/>
                        </a:lnTo>
                        <a:lnTo>
                          <a:pt x="116" y="2"/>
                        </a:lnTo>
                        <a:lnTo>
                          <a:pt x="130" y="3"/>
                        </a:lnTo>
                        <a:lnTo>
                          <a:pt x="136" y="3"/>
                        </a:lnTo>
                        <a:lnTo>
                          <a:pt x="140" y="3"/>
                        </a:lnTo>
                        <a:lnTo>
                          <a:pt x="145" y="3"/>
                        </a:lnTo>
                        <a:lnTo>
                          <a:pt x="146" y="3"/>
                        </a:lnTo>
                        <a:lnTo>
                          <a:pt x="150" y="3"/>
                        </a:lnTo>
                        <a:lnTo>
                          <a:pt x="158" y="3"/>
                        </a:lnTo>
                        <a:lnTo>
                          <a:pt x="161" y="3"/>
                        </a:lnTo>
                        <a:lnTo>
                          <a:pt x="168" y="4"/>
                        </a:lnTo>
                        <a:lnTo>
                          <a:pt x="170" y="4"/>
                        </a:lnTo>
                        <a:lnTo>
                          <a:pt x="176" y="4"/>
                        </a:lnTo>
                        <a:lnTo>
                          <a:pt x="178" y="4"/>
                        </a:lnTo>
                        <a:lnTo>
                          <a:pt x="180" y="4"/>
                        </a:lnTo>
                        <a:lnTo>
                          <a:pt x="183" y="4"/>
                        </a:lnTo>
                        <a:lnTo>
                          <a:pt x="184" y="4"/>
                        </a:lnTo>
                        <a:lnTo>
                          <a:pt x="186" y="4"/>
                        </a:lnTo>
                        <a:lnTo>
                          <a:pt x="193" y="4"/>
                        </a:lnTo>
                        <a:lnTo>
                          <a:pt x="194" y="4"/>
                        </a:lnTo>
                        <a:lnTo>
                          <a:pt x="195" y="4"/>
                        </a:lnTo>
                        <a:lnTo>
                          <a:pt x="196" y="4"/>
                        </a:lnTo>
                        <a:lnTo>
                          <a:pt x="198" y="4"/>
                        </a:lnTo>
                        <a:lnTo>
                          <a:pt x="200" y="4"/>
                        </a:lnTo>
                        <a:lnTo>
                          <a:pt x="203" y="4"/>
                        </a:lnTo>
                        <a:lnTo>
                          <a:pt x="204" y="4"/>
                        </a:lnTo>
                        <a:lnTo>
                          <a:pt x="208" y="5"/>
                        </a:lnTo>
                        <a:lnTo>
                          <a:pt x="209" y="5"/>
                        </a:lnTo>
                        <a:lnTo>
                          <a:pt x="215" y="5"/>
                        </a:lnTo>
                        <a:lnTo>
                          <a:pt x="216" y="5"/>
                        </a:lnTo>
                        <a:lnTo>
                          <a:pt x="218" y="5"/>
                        </a:lnTo>
                        <a:lnTo>
                          <a:pt x="224" y="5"/>
                        </a:lnTo>
                        <a:lnTo>
                          <a:pt x="236" y="5"/>
                        </a:lnTo>
                        <a:lnTo>
                          <a:pt x="241" y="5"/>
                        </a:lnTo>
                        <a:lnTo>
                          <a:pt x="242" y="5"/>
                        </a:lnTo>
                        <a:lnTo>
                          <a:pt x="246" y="5"/>
                        </a:lnTo>
                        <a:lnTo>
                          <a:pt x="259" y="6"/>
                        </a:lnTo>
                        <a:lnTo>
                          <a:pt x="260" y="6"/>
                        </a:lnTo>
                        <a:lnTo>
                          <a:pt x="264" y="6"/>
                        </a:lnTo>
                        <a:lnTo>
                          <a:pt x="265" y="6"/>
                        </a:lnTo>
                        <a:lnTo>
                          <a:pt x="268" y="6"/>
                        </a:lnTo>
                        <a:lnTo>
                          <a:pt x="272" y="6"/>
                        </a:lnTo>
                        <a:lnTo>
                          <a:pt x="277" y="6"/>
                        </a:lnTo>
                        <a:lnTo>
                          <a:pt x="279" y="6"/>
                        </a:lnTo>
                        <a:lnTo>
                          <a:pt x="280" y="6"/>
                        </a:lnTo>
                        <a:lnTo>
                          <a:pt x="292" y="6"/>
                        </a:lnTo>
                        <a:lnTo>
                          <a:pt x="295" y="6"/>
                        </a:lnTo>
                        <a:lnTo>
                          <a:pt x="300" y="6"/>
                        </a:lnTo>
                        <a:lnTo>
                          <a:pt x="305" y="6"/>
                        </a:lnTo>
                        <a:lnTo>
                          <a:pt x="314" y="7"/>
                        </a:lnTo>
                        <a:lnTo>
                          <a:pt x="317" y="7"/>
                        </a:lnTo>
                        <a:lnTo>
                          <a:pt x="325" y="7"/>
                        </a:lnTo>
                        <a:lnTo>
                          <a:pt x="329" y="7"/>
                        </a:lnTo>
                        <a:lnTo>
                          <a:pt x="333" y="7"/>
                        </a:lnTo>
                        <a:lnTo>
                          <a:pt x="345" y="7"/>
                        </a:lnTo>
                        <a:lnTo>
                          <a:pt x="353" y="7"/>
                        </a:lnTo>
                        <a:lnTo>
                          <a:pt x="355" y="7"/>
                        </a:lnTo>
                        <a:lnTo>
                          <a:pt x="363" y="8"/>
                        </a:lnTo>
                        <a:lnTo>
                          <a:pt x="371" y="8"/>
                        </a:lnTo>
                        <a:lnTo>
                          <a:pt x="374" y="8"/>
                        </a:lnTo>
                        <a:lnTo>
                          <a:pt x="378" y="8"/>
                        </a:lnTo>
                        <a:lnTo>
                          <a:pt x="388" y="8"/>
                        </a:lnTo>
                        <a:lnTo>
                          <a:pt x="397" y="8"/>
                        </a:lnTo>
                        <a:lnTo>
                          <a:pt x="401" y="8"/>
                        </a:lnTo>
                        <a:lnTo>
                          <a:pt x="405" y="8"/>
                        </a:lnTo>
                        <a:lnTo>
                          <a:pt x="408" y="8"/>
                        </a:lnTo>
                        <a:lnTo>
                          <a:pt x="411" y="8"/>
                        </a:lnTo>
                        <a:lnTo>
                          <a:pt x="413" y="8"/>
                        </a:lnTo>
                        <a:lnTo>
                          <a:pt x="422" y="10"/>
                        </a:lnTo>
                        <a:lnTo>
                          <a:pt x="423" y="10"/>
                        </a:lnTo>
                        <a:lnTo>
                          <a:pt x="425" y="10"/>
                        </a:lnTo>
                        <a:lnTo>
                          <a:pt x="426" y="10"/>
                        </a:lnTo>
                        <a:lnTo>
                          <a:pt x="443" y="10"/>
                        </a:lnTo>
                        <a:lnTo>
                          <a:pt x="445" y="10"/>
                        </a:lnTo>
                        <a:lnTo>
                          <a:pt x="454" y="10"/>
                        </a:lnTo>
                        <a:lnTo>
                          <a:pt x="460" y="10"/>
                        </a:lnTo>
                        <a:lnTo>
                          <a:pt x="466" y="10"/>
                        </a:lnTo>
                        <a:lnTo>
                          <a:pt x="468" y="11"/>
                        </a:lnTo>
                        <a:lnTo>
                          <a:pt x="471" y="11"/>
                        </a:lnTo>
                        <a:lnTo>
                          <a:pt x="481" y="11"/>
                        </a:lnTo>
                        <a:lnTo>
                          <a:pt x="486" y="11"/>
                        </a:lnTo>
                        <a:lnTo>
                          <a:pt x="501" y="11"/>
                        </a:lnTo>
                        <a:lnTo>
                          <a:pt x="503" y="11"/>
                        </a:lnTo>
                        <a:lnTo>
                          <a:pt x="507" y="11"/>
                        </a:lnTo>
                        <a:lnTo>
                          <a:pt x="510" y="11"/>
                        </a:lnTo>
                        <a:lnTo>
                          <a:pt x="514" y="12"/>
                        </a:lnTo>
                        <a:lnTo>
                          <a:pt x="516" y="12"/>
                        </a:lnTo>
                        <a:lnTo>
                          <a:pt x="525" y="12"/>
                        </a:lnTo>
                        <a:lnTo>
                          <a:pt x="539" y="12"/>
                        </a:lnTo>
                        <a:lnTo>
                          <a:pt x="540" y="12"/>
                        </a:lnTo>
                        <a:lnTo>
                          <a:pt x="547" y="12"/>
                        </a:lnTo>
                        <a:lnTo>
                          <a:pt x="548" y="12"/>
                        </a:lnTo>
                        <a:lnTo>
                          <a:pt x="549" y="12"/>
                        </a:lnTo>
                        <a:lnTo>
                          <a:pt x="555" y="12"/>
                        </a:lnTo>
                        <a:lnTo>
                          <a:pt x="556" y="12"/>
                        </a:lnTo>
                        <a:lnTo>
                          <a:pt x="567" y="12"/>
                        </a:lnTo>
                        <a:lnTo>
                          <a:pt x="572" y="12"/>
                        </a:lnTo>
                        <a:lnTo>
                          <a:pt x="579" y="12"/>
                        </a:lnTo>
                        <a:lnTo>
                          <a:pt x="582" y="12"/>
                        </a:lnTo>
                        <a:lnTo>
                          <a:pt x="584" y="12"/>
                        </a:lnTo>
                        <a:lnTo>
                          <a:pt x="590" y="13"/>
                        </a:lnTo>
                        <a:lnTo>
                          <a:pt x="594" y="13"/>
                        </a:lnTo>
                        <a:lnTo>
                          <a:pt x="596" y="13"/>
                        </a:lnTo>
                        <a:lnTo>
                          <a:pt x="598" y="13"/>
                        </a:lnTo>
                        <a:lnTo>
                          <a:pt x="600" y="13"/>
                        </a:lnTo>
                        <a:lnTo>
                          <a:pt x="610" y="13"/>
                        </a:lnTo>
                        <a:lnTo>
                          <a:pt x="617" y="13"/>
                        </a:lnTo>
                        <a:lnTo>
                          <a:pt x="618" y="13"/>
                        </a:lnTo>
                        <a:lnTo>
                          <a:pt x="622" y="13"/>
                        </a:lnTo>
                        <a:lnTo>
                          <a:pt x="625" y="13"/>
                        </a:lnTo>
                        <a:lnTo>
                          <a:pt x="626" y="13"/>
                        </a:lnTo>
                        <a:lnTo>
                          <a:pt x="634" y="13"/>
                        </a:lnTo>
                        <a:lnTo>
                          <a:pt x="647" y="13"/>
                        </a:lnTo>
                        <a:lnTo>
                          <a:pt x="648" y="13"/>
                        </a:lnTo>
                        <a:lnTo>
                          <a:pt x="651" y="13"/>
                        </a:lnTo>
                        <a:lnTo>
                          <a:pt x="661" y="14"/>
                        </a:lnTo>
                        <a:lnTo>
                          <a:pt x="662" y="14"/>
                        </a:lnTo>
                        <a:lnTo>
                          <a:pt x="675" y="14"/>
                        </a:lnTo>
                        <a:lnTo>
                          <a:pt x="679" y="14"/>
                        </a:lnTo>
                        <a:lnTo>
                          <a:pt x="685" y="14"/>
                        </a:lnTo>
                        <a:lnTo>
                          <a:pt x="686" y="14"/>
                        </a:lnTo>
                        <a:lnTo>
                          <a:pt x="688" y="14"/>
                        </a:lnTo>
                        <a:lnTo>
                          <a:pt x="690" y="14"/>
                        </a:lnTo>
                        <a:lnTo>
                          <a:pt x="691" y="14"/>
                        </a:lnTo>
                        <a:lnTo>
                          <a:pt x="694" y="14"/>
                        </a:lnTo>
                        <a:lnTo>
                          <a:pt x="701" y="14"/>
                        </a:lnTo>
                        <a:lnTo>
                          <a:pt x="732" y="15"/>
                        </a:lnTo>
                        <a:lnTo>
                          <a:pt x="737" y="15"/>
                        </a:lnTo>
                        <a:lnTo>
                          <a:pt x="744" y="15"/>
                        </a:lnTo>
                        <a:lnTo>
                          <a:pt x="753" y="15"/>
                        </a:lnTo>
                        <a:lnTo>
                          <a:pt x="762" y="15"/>
                        </a:lnTo>
                        <a:lnTo>
                          <a:pt x="764" y="15"/>
                        </a:lnTo>
                        <a:lnTo>
                          <a:pt x="774" y="15"/>
                        </a:lnTo>
                        <a:lnTo>
                          <a:pt x="785" y="15"/>
                        </a:lnTo>
                        <a:lnTo>
                          <a:pt x="799" y="15"/>
                        </a:lnTo>
                        <a:lnTo>
                          <a:pt x="815" y="17"/>
                        </a:lnTo>
                        <a:lnTo>
                          <a:pt x="821" y="17"/>
                        </a:lnTo>
                        <a:lnTo>
                          <a:pt x="831" y="17"/>
                        </a:lnTo>
                        <a:lnTo>
                          <a:pt x="832" y="17"/>
                        </a:lnTo>
                        <a:lnTo>
                          <a:pt x="834" y="17"/>
                        </a:lnTo>
                        <a:lnTo>
                          <a:pt x="836" y="17"/>
                        </a:lnTo>
                        <a:lnTo>
                          <a:pt x="837" y="17"/>
                        </a:lnTo>
                        <a:lnTo>
                          <a:pt x="840" y="17"/>
                        </a:lnTo>
                        <a:lnTo>
                          <a:pt x="843" y="17"/>
                        </a:lnTo>
                        <a:lnTo>
                          <a:pt x="845" y="17"/>
                        </a:lnTo>
                        <a:lnTo>
                          <a:pt x="849" y="17"/>
                        </a:lnTo>
                        <a:lnTo>
                          <a:pt x="855" y="17"/>
                        </a:lnTo>
                        <a:lnTo>
                          <a:pt x="857" y="17"/>
                        </a:lnTo>
                        <a:lnTo>
                          <a:pt x="867" y="17"/>
                        </a:lnTo>
                        <a:lnTo>
                          <a:pt x="870" y="17"/>
                        </a:lnTo>
                        <a:lnTo>
                          <a:pt x="878" y="17"/>
                        </a:lnTo>
                        <a:lnTo>
                          <a:pt x="883" y="17"/>
                        </a:lnTo>
                        <a:lnTo>
                          <a:pt x="884" y="17"/>
                        </a:lnTo>
                        <a:lnTo>
                          <a:pt x="889" y="18"/>
                        </a:lnTo>
                        <a:lnTo>
                          <a:pt x="890" y="18"/>
                        </a:lnTo>
                        <a:lnTo>
                          <a:pt x="891" y="18"/>
                        </a:lnTo>
                        <a:lnTo>
                          <a:pt x="899" y="18"/>
                        </a:lnTo>
                        <a:lnTo>
                          <a:pt x="900" y="18"/>
                        </a:lnTo>
                        <a:lnTo>
                          <a:pt x="904" y="18"/>
                        </a:lnTo>
                        <a:lnTo>
                          <a:pt x="905" y="18"/>
                        </a:lnTo>
                        <a:lnTo>
                          <a:pt x="906" y="18"/>
                        </a:lnTo>
                        <a:lnTo>
                          <a:pt x="910" y="18"/>
                        </a:lnTo>
                        <a:lnTo>
                          <a:pt x="911" y="18"/>
                        </a:lnTo>
                        <a:lnTo>
                          <a:pt x="913" y="18"/>
                        </a:lnTo>
                        <a:lnTo>
                          <a:pt x="918" y="18"/>
                        </a:lnTo>
                        <a:lnTo>
                          <a:pt x="919" y="18"/>
                        </a:lnTo>
                        <a:lnTo>
                          <a:pt x="920" y="18"/>
                        </a:lnTo>
                        <a:lnTo>
                          <a:pt x="921" y="18"/>
                        </a:lnTo>
                        <a:lnTo>
                          <a:pt x="923" y="18"/>
                        </a:lnTo>
                        <a:lnTo>
                          <a:pt x="925" y="18"/>
                        </a:lnTo>
                        <a:lnTo>
                          <a:pt x="927" y="18"/>
                        </a:lnTo>
                        <a:lnTo>
                          <a:pt x="928" y="18"/>
                        </a:lnTo>
                        <a:lnTo>
                          <a:pt x="929" y="18"/>
                        </a:lnTo>
                        <a:lnTo>
                          <a:pt x="930" y="18"/>
                        </a:lnTo>
                        <a:lnTo>
                          <a:pt x="931" y="18"/>
                        </a:lnTo>
                        <a:lnTo>
                          <a:pt x="933" y="18"/>
                        </a:lnTo>
                        <a:lnTo>
                          <a:pt x="934" y="18"/>
                        </a:lnTo>
                        <a:lnTo>
                          <a:pt x="935" y="18"/>
                        </a:lnTo>
                        <a:lnTo>
                          <a:pt x="936" y="18"/>
                        </a:lnTo>
                        <a:lnTo>
                          <a:pt x="937" y="18"/>
                        </a:lnTo>
                        <a:lnTo>
                          <a:pt x="940" y="18"/>
                        </a:lnTo>
                        <a:lnTo>
                          <a:pt x="943" y="18"/>
                        </a:lnTo>
                        <a:lnTo>
                          <a:pt x="944" y="18"/>
                        </a:lnTo>
                        <a:lnTo>
                          <a:pt x="945" y="18"/>
                        </a:lnTo>
                        <a:lnTo>
                          <a:pt x="957" y="18"/>
                        </a:lnTo>
                        <a:lnTo>
                          <a:pt x="971" y="18"/>
                        </a:lnTo>
                        <a:lnTo>
                          <a:pt x="972" y="18"/>
                        </a:lnTo>
                        <a:lnTo>
                          <a:pt x="980" y="19"/>
                        </a:lnTo>
                        <a:lnTo>
                          <a:pt x="986" y="19"/>
                        </a:lnTo>
                        <a:lnTo>
                          <a:pt x="987" y="19"/>
                        </a:lnTo>
                        <a:lnTo>
                          <a:pt x="993" y="19"/>
                        </a:lnTo>
                        <a:lnTo>
                          <a:pt x="996" y="19"/>
                        </a:lnTo>
                        <a:lnTo>
                          <a:pt x="1001" y="19"/>
                        </a:lnTo>
                        <a:lnTo>
                          <a:pt x="1010" y="19"/>
                        </a:lnTo>
                        <a:lnTo>
                          <a:pt x="1016" y="19"/>
                        </a:lnTo>
                        <a:lnTo>
                          <a:pt x="1017" y="19"/>
                        </a:lnTo>
                        <a:lnTo>
                          <a:pt x="1018" y="19"/>
                        </a:lnTo>
                        <a:lnTo>
                          <a:pt x="1020" y="19"/>
                        </a:lnTo>
                        <a:lnTo>
                          <a:pt x="1023" y="19"/>
                        </a:lnTo>
                        <a:lnTo>
                          <a:pt x="1024" y="19"/>
                        </a:lnTo>
                        <a:lnTo>
                          <a:pt x="1025" y="19"/>
                        </a:lnTo>
                        <a:lnTo>
                          <a:pt x="1026" y="19"/>
                        </a:lnTo>
                        <a:lnTo>
                          <a:pt x="1029" y="19"/>
                        </a:lnTo>
                        <a:lnTo>
                          <a:pt x="1031" y="19"/>
                        </a:lnTo>
                        <a:lnTo>
                          <a:pt x="1032" y="19"/>
                        </a:lnTo>
                        <a:lnTo>
                          <a:pt x="1046" y="19"/>
                        </a:lnTo>
                        <a:lnTo>
                          <a:pt x="1054" y="19"/>
                        </a:lnTo>
                        <a:lnTo>
                          <a:pt x="1059" y="19"/>
                        </a:lnTo>
                        <a:lnTo>
                          <a:pt x="1071" y="19"/>
                        </a:lnTo>
                        <a:lnTo>
                          <a:pt x="1072" y="19"/>
                        </a:lnTo>
                        <a:lnTo>
                          <a:pt x="1076" y="19"/>
                        </a:lnTo>
                        <a:lnTo>
                          <a:pt x="1079" y="19"/>
                        </a:lnTo>
                        <a:lnTo>
                          <a:pt x="1080" y="19"/>
                        </a:lnTo>
                        <a:lnTo>
                          <a:pt x="1081" y="19"/>
                        </a:lnTo>
                        <a:lnTo>
                          <a:pt x="1082" y="19"/>
                        </a:lnTo>
                        <a:lnTo>
                          <a:pt x="1084" y="19"/>
                        </a:lnTo>
                        <a:lnTo>
                          <a:pt x="1087" y="19"/>
                        </a:lnTo>
                        <a:lnTo>
                          <a:pt x="1088" y="19"/>
                        </a:lnTo>
                        <a:lnTo>
                          <a:pt x="1093" y="20"/>
                        </a:lnTo>
                        <a:lnTo>
                          <a:pt x="1102" y="20"/>
                        </a:lnTo>
                        <a:lnTo>
                          <a:pt x="1129" y="20"/>
                        </a:lnTo>
                        <a:lnTo>
                          <a:pt x="1135" y="20"/>
                        </a:lnTo>
                        <a:lnTo>
                          <a:pt x="1146" y="20"/>
                        </a:lnTo>
                        <a:lnTo>
                          <a:pt x="1150" y="20"/>
                        </a:lnTo>
                        <a:lnTo>
                          <a:pt x="1153" y="20"/>
                        </a:lnTo>
                        <a:lnTo>
                          <a:pt x="1157" y="20"/>
                        </a:lnTo>
                        <a:lnTo>
                          <a:pt x="1161" y="20"/>
                        </a:lnTo>
                        <a:lnTo>
                          <a:pt x="1162" y="20"/>
                        </a:lnTo>
                        <a:lnTo>
                          <a:pt x="1163" y="20"/>
                        </a:lnTo>
                        <a:lnTo>
                          <a:pt x="1169" y="20"/>
                        </a:lnTo>
                        <a:lnTo>
                          <a:pt x="1170" y="20"/>
                        </a:lnTo>
                        <a:lnTo>
                          <a:pt x="1172" y="20"/>
                        </a:lnTo>
                        <a:lnTo>
                          <a:pt x="1175" y="20"/>
                        </a:lnTo>
                        <a:lnTo>
                          <a:pt x="1176" y="20"/>
                        </a:lnTo>
                        <a:lnTo>
                          <a:pt x="1177" y="20"/>
                        </a:lnTo>
                        <a:lnTo>
                          <a:pt x="1178" y="20"/>
                        </a:lnTo>
                        <a:lnTo>
                          <a:pt x="1185" y="20"/>
                        </a:lnTo>
                        <a:lnTo>
                          <a:pt x="1186" y="20"/>
                        </a:lnTo>
                        <a:lnTo>
                          <a:pt x="1191" y="20"/>
                        </a:lnTo>
                        <a:lnTo>
                          <a:pt x="1194" y="20"/>
                        </a:lnTo>
                        <a:lnTo>
                          <a:pt x="1195" y="20"/>
                        </a:lnTo>
                        <a:lnTo>
                          <a:pt x="1202" y="20"/>
                        </a:lnTo>
                        <a:lnTo>
                          <a:pt x="1203" y="20"/>
                        </a:lnTo>
                        <a:lnTo>
                          <a:pt x="1205" y="20"/>
                        </a:lnTo>
                        <a:lnTo>
                          <a:pt x="1206" y="20"/>
                        </a:lnTo>
                        <a:lnTo>
                          <a:pt x="1207" y="20"/>
                        </a:lnTo>
                        <a:lnTo>
                          <a:pt x="1208" y="20"/>
                        </a:lnTo>
                        <a:lnTo>
                          <a:pt x="1210" y="20"/>
                        </a:lnTo>
                        <a:lnTo>
                          <a:pt x="1211" y="20"/>
                        </a:lnTo>
                        <a:lnTo>
                          <a:pt x="1213" y="20"/>
                        </a:lnTo>
                        <a:lnTo>
                          <a:pt x="1217" y="20"/>
                        </a:lnTo>
                        <a:lnTo>
                          <a:pt x="1220" y="20"/>
                        </a:lnTo>
                        <a:lnTo>
                          <a:pt x="1226" y="20"/>
                        </a:lnTo>
                        <a:lnTo>
                          <a:pt x="1228" y="20"/>
                        </a:lnTo>
                        <a:lnTo>
                          <a:pt x="1229" y="21"/>
                        </a:lnTo>
                        <a:lnTo>
                          <a:pt x="1229" y="22"/>
                        </a:lnTo>
                        <a:lnTo>
                          <a:pt x="1231" y="26"/>
                        </a:lnTo>
                        <a:lnTo>
                          <a:pt x="1232" y="26"/>
                        </a:lnTo>
                        <a:lnTo>
                          <a:pt x="1235" y="26"/>
                        </a:lnTo>
                        <a:lnTo>
                          <a:pt x="1240" y="26"/>
                        </a:lnTo>
                        <a:lnTo>
                          <a:pt x="1243" y="26"/>
                        </a:lnTo>
                        <a:lnTo>
                          <a:pt x="1245" y="26"/>
                        </a:lnTo>
                        <a:lnTo>
                          <a:pt x="1246" y="26"/>
                        </a:lnTo>
                        <a:lnTo>
                          <a:pt x="1247" y="26"/>
                        </a:lnTo>
                        <a:lnTo>
                          <a:pt x="1251" y="26"/>
                        </a:lnTo>
                        <a:lnTo>
                          <a:pt x="1255" y="26"/>
                        </a:lnTo>
                        <a:lnTo>
                          <a:pt x="1262" y="26"/>
                        </a:lnTo>
                        <a:lnTo>
                          <a:pt x="1266" y="26"/>
                        </a:lnTo>
                        <a:lnTo>
                          <a:pt x="1267" y="26"/>
                        </a:lnTo>
                        <a:lnTo>
                          <a:pt x="1269" y="26"/>
                        </a:lnTo>
                        <a:lnTo>
                          <a:pt x="1271" y="26"/>
                        </a:lnTo>
                        <a:lnTo>
                          <a:pt x="1273" y="26"/>
                        </a:lnTo>
                        <a:lnTo>
                          <a:pt x="1276" y="26"/>
                        </a:lnTo>
                        <a:lnTo>
                          <a:pt x="1279" y="26"/>
                        </a:lnTo>
                        <a:lnTo>
                          <a:pt x="1282" y="26"/>
                        </a:lnTo>
                        <a:lnTo>
                          <a:pt x="1283" y="26"/>
                        </a:lnTo>
                        <a:lnTo>
                          <a:pt x="1285" y="26"/>
                        </a:lnTo>
                        <a:lnTo>
                          <a:pt x="1288" y="26"/>
                        </a:lnTo>
                        <a:lnTo>
                          <a:pt x="1292" y="26"/>
                        </a:lnTo>
                        <a:lnTo>
                          <a:pt x="1297" y="26"/>
                        </a:lnTo>
                        <a:lnTo>
                          <a:pt x="1299" y="26"/>
                        </a:lnTo>
                        <a:lnTo>
                          <a:pt x="1304" y="26"/>
                        </a:lnTo>
                        <a:lnTo>
                          <a:pt x="1307" y="26"/>
                        </a:lnTo>
                        <a:lnTo>
                          <a:pt x="1308" y="26"/>
                        </a:lnTo>
                        <a:lnTo>
                          <a:pt x="1309" y="26"/>
                        </a:lnTo>
                        <a:lnTo>
                          <a:pt x="1312" y="26"/>
                        </a:lnTo>
                        <a:lnTo>
                          <a:pt x="1314" y="26"/>
                        </a:lnTo>
                        <a:lnTo>
                          <a:pt x="1326" y="26"/>
                        </a:lnTo>
                        <a:lnTo>
                          <a:pt x="1330" y="26"/>
                        </a:lnTo>
                        <a:lnTo>
                          <a:pt x="1334" y="26"/>
                        </a:lnTo>
                        <a:lnTo>
                          <a:pt x="1337" y="26"/>
                        </a:lnTo>
                        <a:lnTo>
                          <a:pt x="1338" y="26"/>
                        </a:lnTo>
                        <a:lnTo>
                          <a:pt x="1339" y="26"/>
                        </a:lnTo>
                        <a:lnTo>
                          <a:pt x="1341" y="26"/>
                        </a:lnTo>
                        <a:lnTo>
                          <a:pt x="1342" y="26"/>
                        </a:lnTo>
                        <a:lnTo>
                          <a:pt x="1343" y="26"/>
                        </a:lnTo>
                        <a:lnTo>
                          <a:pt x="1344" y="26"/>
                        </a:lnTo>
                        <a:lnTo>
                          <a:pt x="1345" y="26"/>
                        </a:lnTo>
                        <a:lnTo>
                          <a:pt x="1350" y="26"/>
                        </a:lnTo>
                        <a:lnTo>
                          <a:pt x="1354" y="26"/>
                        </a:lnTo>
                        <a:lnTo>
                          <a:pt x="1356" y="26"/>
                        </a:lnTo>
                        <a:lnTo>
                          <a:pt x="1362" y="26"/>
                        </a:lnTo>
                        <a:lnTo>
                          <a:pt x="1365" y="26"/>
                        </a:lnTo>
                        <a:lnTo>
                          <a:pt x="1369" y="26"/>
                        </a:lnTo>
                        <a:lnTo>
                          <a:pt x="1374" y="26"/>
                        </a:lnTo>
                        <a:lnTo>
                          <a:pt x="1383" y="26"/>
                        </a:lnTo>
                        <a:lnTo>
                          <a:pt x="1387" y="26"/>
                        </a:lnTo>
                        <a:lnTo>
                          <a:pt x="1389" y="26"/>
                        </a:lnTo>
                        <a:lnTo>
                          <a:pt x="1394" y="26"/>
                        </a:lnTo>
                        <a:lnTo>
                          <a:pt x="1395" y="26"/>
                        </a:lnTo>
                        <a:lnTo>
                          <a:pt x="1398" y="26"/>
                        </a:lnTo>
                        <a:lnTo>
                          <a:pt x="1399" y="26"/>
                        </a:lnTo>
                        <a:lnTo>
                          <a:pt x="1400" y="26"/>
                        </a:lnTo>
                        <a:lnTo>
                          <a:pt x="1404" y="26"/>
                        </a:lnTo>
                        <a:lnTo>
                          <a:pt x="1406" y="26"/>
                        </a:lnTo>
                        <a:lnTo>
                          <a:pt x="1409" y="26"/>
                        </a:lnTo>
                        <a:lnTo>
                          <a:pt x="1411" y="26"/>
                        </a:lnTo>
                        <a:lnTo>
                          <a:pt x="1412" y="26"/>
                        </a:lnTo>
                        <a:lnTo>
                          <a:pt x="1414" y="26"/>
                        </a:lnTo>
                        <a:lnTo>
                          <a:pt x="1420" y="26"/>
                        </a:lnTo>
                        <a:lnTo>
                          <a:pt x="1425" y="26"/>
                        </a:lnTo>
                        <a:lnTo>
                          <a:pt x="1428" y="26"/>
                        </a:lnTo>
                        <a:lnTo>
                          <a:pt x="1433" y="26"/>
                        </a:lnTo>
                        <a:lnTo>
                          <a:pt x="1434" y="26"/>
                        </a:lnTo>
                        <a:lnTo>
                          <a:pt x="1436" y="26"/>
                        </a:lnTo>
                        <a:lnTo>
                          <a:pt x="1437" y="26"/>
                        </a:lnTo>
                        <a:lnTo>
                          <a:pt x="1438" y="26"/>
                        </a:lnTo>
                        <a:lnTo>
                          <a:pt x="1442" y="26"/>
                        </a:lnTo>
                        <a:lnTo>
                          <a:pt x="1445" y="26"/>
                        </a:lnTo>
                        <a:lnTo>
                          <a:pt x="1447" y="26"/>
                        </a:lnTo>
                        <a:lnTo>
                          <a:pt x="1451" y="26"/>
                        </a:lnTo>
                        <a:lnTo>
                          <a:pt x="1463" y="26"/>
                        </a:lnTo>
                        <a:lnTo>
                          <a:pt x="1464" y="26"/>
                        </a:lnTo>
                        <a:lnTo>
                          <a:pt x="1473" y="26"/>
                        </a:lnTo>
                        <a:lnTo>
                          <a:pt x="1481" y="26"/>
                        </a:lnTo>
                        <a:lnTo>
                          <a:pt x="1483" y="26"/>
                        </a:lnTo>
                        <a:lnTo>
                          <a:pt x="1493" y="26"/>
                        </a:lnTo>
                        <a:lnTo>
                          <a:pt x="1501" y="26"/>
                        </a:lnTo>
                        <a:lnTo>
                          <a:pt x="1502" y="26"/>
                        </a:lnTo>
                        <a:lnTo>
                          <a:pt x="1503" y="26"/>
                        </a:lnTo>
                        <a:lnTo>
                          <a:pt x="1504" y="26"/>
                        </a:lnTo>
                        <a:lnTo>
                          <a:pt x="1511" y="26"/>
                        </a:lnTo>
                        <a:lnTo>
                          <a:pt x="1516" y="26"/>
                        </a:lnTo>
                        <a:lnTo>
                          <a:pt x="1518" y="26"/>
                        </a:lnTo>
                        <a:lnTo>
                          <a:pt x="1520" y="26"/>
                        </a:lnTo>
                        <a:lnTo>
                          <a:pt x="1523" y="26"/>
                        </a:lnTo>
                        <a:lnTo>
                          <a:pt x="1526" y="26"/>
                        </a:lnTo>
                        <a:lnTo>
                          <a:pt x="1527" y="26"/>
                        </a:lnTo>
                        <a:lnTo>
                          <a:pt x="1529" y="26"/>
                        </a:lnTo>
                        <a:lnTo>
                          <a:pt x="1535" y="26"/>
                        </a:lnTo>
                        <a:lnTo>
                          <a:pt x="1536" y="26"/>
                        </a:lnTo>
                        <a:lnTo>
                          <a:pt x="1540" y="26"/>
                        </a:lnTo>
                        <a:lnTo>
                          <a:pt x="1542" y="26"/>
                        </a:lnTo>
                        <a:lnTo>
                          <a:pt x="1546" y="26"/>
                        </a:lnTo>
                        <a:lnTo>
                          <a:pt x="1549" y="26"/>
                        </a:lnTo>
                        <a:lnTo>
                          <a:pt x="1563" y="26"/>
                        </a:lnTo>
                        <a:lnTo>
                          <a:pt x="1569" y="26"/>
                        </a:lnTo>
                        <a:lnTo>
                          <a:pt x="1570" y="26"/>
                        </a:lnTo>
                        <a:lnTo>
                          <a:pt x="1577" y="26"/>
                        </a:lnTo>
                        <a:lnTo>
                          <a:pt x="1585" y="26"/>
                        </a:lnTo>
                        <a:lnTo>
                          <a:pt x="1593" y="26"/>
                        </a:lnTo>
                        <a:lnTo>
                          <a:pt x="1595" y="26"/>
                        </a:lnTo>
                        <a:lnTo>
                          <a:pt x="1604" y="26"/>
                        </a:lnTo>
                        <a:lnTo>
                          <a:pt x="1607" y="26"/>
                        </a:lnTo>
                        <a:lnTo>
                          <a:pt x="1608" y="26"/>
                        </a:lnTo>
                        <a:lnTo>
                          <a:pt x="1609" y="26"/>
                        </a:lnTo>
                        <a:lnTo>
                          <a:pt x="1612" y="26"/>
                        </a:lnTo>
                        <a:lnTo>
                          <a:pt x="1614" y="26"/>
                        </a:lnTo>
                        <a:lnTo>
                          <a:pt x="1615" y="26"/>
                        </a:lnTo>
                        <a:lnTo>
                          <a:pt x="1616" y="26"/>
                        </a:lnTo>
                        <a:lnTo>
                          <a:pt x="1619" y="26"/>
                        </a:lnTo>
                        <a:lnTo>
                          <a:pt x="1621" y="26"/>
                        </a:lnTo>
                        <a:lnTo>
                          <a:pt x="1622" y="26"/>
                        </a:lnTo>
                        <a:lnTo>
                          <a:pt x="1624" y="26"/>
                        </a:lnTo>
                        <a:lnTo>
                          <a:pt x="1627" y="25"/>
                        </a:lnTo>
                        <a:lnTo>
                          <a:pt x="1632" y="25"/>
                        </a:lnTo>
                        <a:lnTo>
                          <a:pt x="1633" y="25"/>
                        </a:lnTo>
                        <a:lnTo>
                          <a:pt x="1635" y="25"/>
                        </a:lnTo>
                        <a:lnTo>
                          <a:pt x="1637" y="25"/>
                        </a:lnTo>
                        <a:lnTo>
                          <a:pt x="1638" y="25"/>
                        </a:lnTo>
                        <a:lnTo>
                          <a:pt x="1642" y="25"/>
                        </a:lnTo>
                        <a:lnTo>
                          <a:pt x="1645" y="25"/>
                        </a:lnTo>
                        <a:lnTo>
                          <a:pt x="1646" y="25"/>
                        </a:lnTo>
                        <a:lnTo>
                          <a:pt x="1649" y="25"/>
                        </a:lnTo>
                        <a:lnTo>
                          <a:pt x="1650" y="25"/>
                        </a:lnTo>
                        <a:lnTo>
                          <a:pt x="1652" y="25"/>
                        </a:lnTo>
                        <a:lnTo>
                          <a:pt x="1654" y="25"/>
                        </a:lnTo>
                        <a:lnTo>
                          <a:pt x="1659" y="25"/>
                        </a:lnTo>
                        <a:lnTo>
                          <a:pt x="1661" y="25"/>
                        </a:lnTo>
                        <a:lnTo>
                          <a:pt x="1662" y="25"/>
                        </a:lnTo>
                        <a:lnTo>
                          <a:pt x="1663" y="25"/>
                        </a:lnTo>
                        <a:lnTo>
                          <a:pt x="1667" y="25"/>
                        </a:lnTo>
                        <a:lnTo>
                          <a:pt x="1668" y="25"/>
                        </a:lnTo>
                        <a:lnTo>
                          <a:pt x="1669" y="25"/>
                        </a:lnTo>
                        <a:lnTo>
                          <a:pt x="1674" y="25"/>
                        </a:lnTo>
                        <a:lnTo>
                          <a:pt x="1676" y="25"/>
                        </a:lnTo>
                        <a:lnTo>
                          <a:pt x="1677" y="25"/>
                        </a:lnTo>
                        <a:lnTo>
                          <a:pt x="1678" y="25"/>
                        </a:lnTo>
                        <a:lnTo>
                          <a:pt x="1683" y="25"/>
                        </a:lnTo>
                        <a:lnTo>
                          <a:pt x="1684" y="25"/>
                        </a:lnTo>
                        <a:lnTo>
                          <a:pt x="1685" y="25"/>
                        </a:lnTo>
                        <a:lnTo>
                          <a:pt x="1690" y="25"/>
                        </a:lnTo>
                        <a:lnTo>
                          <a:pt x="1697" y="25"/>
                        </a:lnTo>
                        <a:lnTo>
                          <a:pt x="1700" y="25"/>
                        </a:lnTo>
                        <a:lnTo>
                          <a:pt x="1701" y="25"/>
                        </a:lnTo>
                        <a:lnTo>
                          <a:pt x="1702" y="25"/>
                        </a:lnTo>
                        <a:lnTo>
                          <a:pt x="1705" y="25"/>
                        </a:lnTo>
                        <a:lnTo>
                          <a:pt x="1706" y="25"/>
                        </a:lnTo>
                        <a:lnTo>
                          <a:pt x="1707" y="25"/>
                        </a:lnTo>
                        <a:lnTo>
                          <a:pt x="1713" y="25"/>
                        </a:lnTo>
                        <a:lnTo>
                          <a:pt x="1722" y="25"/>
                        </a:lnTo>
                        <a:lnTo>
                          <a:pt x="1735" y="25"/>
                        </a:lnTo>
                        <a:lnTo>
                          <a:pt x="1743" y="25"/>
                        </a:lnTo>
                        <a:lnTo>
                          <a:pt x="1758" y="25"/>
                        </a:lnTo>
                        <a:lnTo>
                          <a:pt x="1760" y="25"/>
                        </a:lnTo>
                        <a:lnTo>
                          <a:pt x="1771" y="25"/>
                        </a:lnTo>
                        <a:lnTo>
                          <a:pt x="1773" y="25"/>
                        </a:lnTo>
                        <a:lnTo>
                          <a:pt x="1775" y="25"/>
                        </a:lnTo>
                        <a:lnTo>
                          <a:pt x="1790" y="25"/>
                        </a:lnTo>
                        <a:lnTo>
                          <a:pt x="1799" y="23"/>
                        </a:lnTo>
                        <a:lnTo>
                          <a:pt x="1801" y="23"/>
                        </a:lnTo>
                        <a:lnTo>
                          <a:pt x="1813" y="23"/>
                        </a:lnTo>
                        <a:lnTo>
                          <a:pt x="1824" y="23"/>
                        </a:lnTo>
                        <a:lnTo>
                          <a:pt x="1836" y="23"/>
                        </a:lnTo>
                        <a:lnTo>
                          <a:pt x="1841" y="23"/>
                        </a:lnTo>
                        <a:lnTo>
                          <a:pt x="1849" y="23"/>
                        </a:lnTo>
                        <a:lnTo>
                          <a:pt x="1858" y="23"/>
                        </a:lnTo>
                        <a:lnTo>
                          <a:pt x="1859" y="23"/>
                        </a:lnTo>
                        <a:lnTo>
                          <a:pt x="1861" y="23"/>
                        </a:lnTo>
                        <a:lnTo>
                          <a:pt x="1864" y="23"/>
                        </a:lnTo>
                        <a:lnTo>
                          <a:pt x="1869" y="23"/>
                        </a:lnTo>
                        <a:lnTo>
                          <a:pt x="1871" y="23"/>
                        </a:lnTo>
                        <a:lnTo>
                          <a:pt x="1872" y="23"/>
                        </a:lnTo>
                        <a:lnTo>
                          <a:pt x="1876" y="23"/>
                        </a:lnTo>
                        <a:lnTo>
                          <a:pt x="1877" y="23"/>
                        </a:lnTo>
                        <a:lnTo>
                          <a:pt x="1888" y="23"/>
                        </a:lnTo>
                        <a:lnTo>
                          <a:pt x="1889" y="23"/>
                        </a:lnTo>
                        <a:lnTo>
                          <a:pt x="1898" y="23"/>
                        </a:lnTo>
                        <a:lnTo>
                          <a:pt x="1903" y="23"/>
                        </a:lnTo>
                        <a:lnTo>
                          <a:pt x="1906" y="23"/>
                        </a:lnTo>
                        <a:lnTo>
                          <a:pt x="1907" y="23"/>
                        </a:lnTo>
                        <a:lnTo>
                          <a:pt x="1909" y="23"/>
                        </a:lnTo>
                        <a:lnTo>
                          <a:pt x="1910" y="23"/>
                        </a:lnTo>
                        <a:lnTo>
                          <a:pt x="1912" y="23"/>
                        </a:lnTo>
                        <a:lnTo>
                          <a:pt x="1913" y="23"/>
                        </a:lnTo>
                        <a:lnTo>
                          <a:pt x="1918" y="23"/>
                        </a:lnTo>
                        <a:lnTo>
                          <a:pt x="1920" y="23"/>
                        </a:lnTo>
                        <a:lnTo>
                          <a:pt x="1925" y="23"/>
                        </a:lnTo>
                        <a:lnTo>
                          <a:pt x="1927" y="23"/>
                        </a:lnTo>
                        <a:lnTo>
                          <a:pt x="1929" y="23"/>
                        </a:lnTo>
                        <a:lnTo>
                          <a:pt x="1934" y="23"/>
                        </a:lnTo>
                      </a:path>
                    </a:pathLst>
                  </a:custGeom>
                  <a:noFill/>
                  <a:ln w="1270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Freeform 88"/>
                  <p:cNvSpPr>
                    <a:spLocks/>
                  </p:cNvSpPr>
                  <p:nvPr/>
                </p:nvSpPr>
                <p:spPr bwMode="auto">
                  <a:xfrm>
                    <a:off x="8918" y="9356"/>
                    <a:ext cx="1451" cy="2431"/>
                  </a:xfrm>
                  <a:custGeom>
                    <a:avLst/>
                    <a:gdLst>
                      <a:gd name="T0" fmla="*/ 39 w 1451"/>
                      <a:gd name="T1" fmla="*/ 31 h 2431"/>
                      <a:gd name="T2" fmla="*/ 94 w 1451"/>
                      <a:gd name="T3" fmla="*/ 31 h 2431"/>
                      <a:gd name="T4" fmla="*/ 241 w 1451"/>
                      <a:gd name="T5" fmla="*/ 30 h 2431"/>
                      <a:gd name="T6" fmla="*/ 432 w 1451"/>
                      <a:gd name="T7" fmla="*/ 29 h 2431"/>
                      <a:gd name="T8" fmla="*/ 537 w 1451"/>
                      <a:gd name="T9" fmla="*/ 27 h 2431"/>
                      <a:gd name="T10" fmla="*/ 626 w 1451"/>
                      <a:gd name="T11" fmla="*/ 26 h 2431"/>
                      <a:gd name="T12" fmla="*/ 750 w 1451"/>
                      <a:gd name="T13" fmla="*/ 22 h 2431"/>
                      <a:gd name="T14" fmla="*/ 836 w 1451"/>
                      <a:gd name="T15" fmla="*/ 20 h 2431"/>
                      <a:gd name="T16" fmla="*/ 899 w 1451"/>
                      <a:gd name="T17" fmla="*/ 17 h 2431"/>
                      <a:gd name="T18" fmla="*/ 970 w 1451"/>
                      <a:gd name="T19" fmla="*/ 15 h 2431"/>
                      <a:gd name="T20" fmla="*/ 1010 w 1451"/>
                      <a:gd name="T21" fmla="*/ 14 h 2431"/>
                      <a:gd name="T22" fmla="*/ 1108 w 1451"/>
                      <a:gd name="T23" fmla="*/ 11 h 2431"/>
                      <a:gd name="T24" fmla="*/ 1160 w 1451"/>
                      <a:gd name="T25" fmla="*/ 8 h 2431"/>
                      <a:gd name="T26" fmla="*/ 1224 w 1451"/>
                      <a:gd name="T27" fmla="*/ 7 h 2431"/>
                      <a:gd name="T28" fmla="*/ 1301 w 1451"/>
                      <a:gd name="T29" fmla="*/ 4 h 2431"/>
                      <a:gd name="T30" fmla="*/ 1363 w 1451"/>
                      <a:gd name="T31" fmla="*/ 1 h 2431"/>
                      <a:gd name="T32" fmla="*/ 1402 w 1451"/>
                      <a:gd name="T33" fmla="*/ 27 h 2431"/>
                      <a:gd name="T34" fmla="*/ 1404 w 1451"/>
                      <a:gd name="T35" fmla="*/ 67 h 2431"/>
                      <a:gd name="T36" fmla="*/ 1407 w 1451"/>
                      <a:gd name="T37" fmla="*/ 150 h 2431"/>
                      <a:gd name="T38" fmla="*/ 1408 w 1451"/>
                      <a:gd name="T39" fmla="*/ 193 h 2431"/>
                      <a:gd name="T40" fmla="*/ 1409 w 1451"/>
                      <a:gd name="T41" fmla="*/ 226 h 2431"/>
                      <a:gd name="T42" fmla="*/ 1411 w 1451"/>
                      <a:gd name="T43" fmla="*/ 274 h 2431"/>
                      <a:gd name="T44" fmla="*/ 1413 w 1451"/>
                      <a:gd name="T45" fmla="*/ 306 h 2431"/>
                      <a:gd name="T46" fmla="*/ 1413 w 1451"/>
                      <a:gd name="T47" fmla="*/ 333 h 2431"/>
                      <a:gd name="T48" fmla="*/ 1393 w 1451"/>
                      <a:gd name="T49" fmla="*/ 385 h 2431"/>
                      <a:gd name="T50" fmla="*/ 1396 w 1451"/>
                      <a:gd name="T51" fmla="*/ 465 h 2431"/>
                      <a:gd name="T52" fmla="*/ 1400 w 1451"/>
                      <a:gd name="T53" fmla="*/ 592 h 2431"/>
                      <a:gd name="T54" fmla="*/ 1404 w 1451"/>
                      <a:gd name="T55" fmla="*/ 722 h 2431"/>
                      <a:gd name="T56" fmla="*/ 1408 w 1451"/>
                      <a:gd name="T57" fmla="*/ 841 h 2431"/>
                      <a:gd name="T58" fmla="*/ 1413 w 1451"/>
                      <a:gd name="T59" fmla="*/ 982 h 2431"/>
                      <a:gd name="T60" fmla="*/ 1418 w 1451"/>
                      <a:gd name="T61" fmla="*/ 1180 h 2431"/>
                      <a:gd name="T62" fmla="*/ 1422 w 1451"/>
                      <a:gd name="T63" fmla="*/ 1256 h 2431"/>
                      <a:gd name="T64" fmla="*/ 1424 w 1451"/>
                      <a:gd name="T65" fmla="*/ 1345 h 2431"/>
                      <a:gd name="T66" fmla="*/ 1426 w 1451"/>
                      <a:gd name="T67" fmla="*/ 1410 h 2431"/>
                      <a:gd name="T68" fmla="*/ 1428 w 1451"/>
                      <a:gd name="T69" fmla="*/ 1449 h 2431"/>
                      <a:gd name="T70" fmla="*/ 1428 w 1451"/>
                      <a:gd name="T71" fmla="*/ 1472 h 2431"/>
                      <a:gd name="T72" fmla="*/ 1429 w 1451"/>
                      <a:gd name="T73" fmla="*/ 1494 h 2431"/>
                      <a:gd name="T74" fmla="*/ 1430 w 1451"/>
                      <a:gd name="T75" fmla="*/ 1547 h 2431"/>
                      <a:gd name="T76" fmla="*/ 1432 w 1451"/>
                      <a:gd name="T77" fmla="*/ 1591 h 2431"/>
                      <a:gd name="T78" fmla="*/ 1433 w 1451"/>
                      <a:gd name="T79" fmla="*/ 1632 h 2431"/>
                      <a:gd name="T80" fmla="*/ 1433 w 1451"/>
                      <a:gd name="T81" fmla="*/ 1656 h 2431"/>
                      <a:gd name="T82" fmla="*/ 1434 w 1451"/>
                      <a:gd name="T83" fmla="*/ 1678 h 2431"/>
                      <a:gd name="T84" fmla="*/ 1434 w 1451"/>
                      <a:gd name="T85" fmla="*/ 1701 h 2431"/>
                      <a:gd name="T86" fmla="*/ 1436 w 1451"/>
                      <a:gd name="T87" fmla="*/ 1723 h 2431"/>
                      <a:gd name="T88" fmla="*/ 1437 w 1451"/>
                      <a:gd name="T89" fmla="*/ 1746 h 2431"/>
                      <a:gd name="T90" fmla="*/ 1437 w 1451"/>
                      <a:gd name="T91" fmla="*/ 1770 h 2431"/>
                      <a:gd name="T92" fmla="*/ 1438 w 1451"/>
                      <a:gd name="T93" fmla="*/ 1794 h 2431"/>
                      <a:gd name="T94" fmla="*/ 1439 w 1451"/>
                      <a:gd name="T95" fmla="*/ 1841 h 2431"/>
                      <a:gd name="T96" fmla="*/ 1440 w 1451"/>
                      <a:gd name="T97" fmla="*/ 1868 h 2431"/>
                      <a:gd name="T98" fmla="*/ 1441 w 1451"/>
                      <a:gd name="T99" fmla="*/ 1905 h 2431"/>
                      <a:gd name="T100" fmla="*/ 1443 w 1451"/>
                      <a:gd name="T101" fmla="*/ 1940 h 2431"/>
                      <a:gd name="T102" fmla="*/ 1444 w 1451"/>
                      <a:gd name="T103" fmla="*/ 1970 h 2431"/>
                      <a:gd name="T104" fmla="*/ 1445 w 1451"/>
                      <a:gd name="T105" fmla="*/ 2015 h 2431"/>
                      <a:gd name="T106" fmla="*/ 1446 w 1451"/>
                      <a:gd name="T107" fmla="*/ 2059 h 2431"/>
                      <a:gd name="T108" fmla="*/ 1447 w 1451"/>
                      <a:gd name="T109" fmla="*/ 2142 h 2431"/>
                      <a:gd name="T110" fmla="*/ 1447 w 1451"/>
                      <a:gd name="T111" fmla="*/ 2200 h 2431"/>
                      <a:gd name="T112" fmla="*/ 1448 w 1451"/>
                      <a:gd name="T113" fmla="*/ 2241 h 2431"/>
                      <a:gd name="T114" fmla="*/ 1449 w 1451"/>
                      <a:gd name="T115" fmla="*/ 2298 h 2431"/>
                      <a:gd name="T116" fmla="*/ 1449 w 1451"/>
                      <a:gd name="T117" fmla="*/ 2352 h 2431"/>
                      <a:gd name="T118" fmla="*/ 1451 w 1451"/>
                      <a:gd name="T119" fmla="*/ 2410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1" h="2431">
                        <a:moveTo>
                          <a:pt x="0" y="32"/>
                        </a:moveTo>
                        <a:lnTo>
                          <a:pt x="3" y="32"/>
                        </a:lnTo>
                        <a:lnTo>
                          <a:pt x="5" y="32"/>
                        </a:lnTo>
                        <a:lnTo>
                          <a:pt x="9" y="32"/>
                        </a:lnTo>
                        <a:lnTo>
                          <a:pt x="13" y="32"/>
                        </a:lnTo>
                        <a:lnTo>
                          <a:pt x="17" y="32"/>
                        </a:lnTo>
                        <a:lnTo>
                          <a:pt x="24" y="32"/>
                        </a:lnTo>
                        <a:lnTo>
                          <a:pt x="25" y="32"/>
                        </a:lnTo>
                        <a:lnTo>
                          <a:pt x="28" y="32"/>
                        </a:lnTo>
                        <a:lnTo>
                          <a:pt x="29" y="32"/>
                        </a:lnTo>
                        <a:lnTo>
                          <a:pt x="31" y="32"/>
                        </a:lnTo>
                        <a:lnTo>
                          <a:pt x="34" y="32"/>
                        </a:lnTo>
                        <a:lnTo>
                          <a:pt x="36" y="32"/>
                        </a:lnTo>
                        <a:lnTo>
                          <a:pt x="37" y="32"/>
                        </a:lnTo>
                        <a:lnTo>
                          <a:pt x="37" y="31"/>
                        </a:lnTo>
                        <a:lnTo>
                          <a:pt x="38" y="31"/>
                        </a:lnTo>
                        <a:lnTo>
                          <a:pt x="39" y="31"/>
                        </a:lnTo>
                        <a:lnTo>
                          <a:pt x="43" y="31"/>
                        </a:lnTo>
                        <a:lnTo>
                          <a:pt x="44" y="31"/>
                        </a:lnTo>
                        <a:lnTo>
                          <a:pt x="46" y="31"/>
                        </a:lnTo>
                        <a:lnTo>
                          <a:pt x="48" y="31"/>
                        </a:lnTo>
                        <a:lnTo>
                          <a:pt x="49" y="31"/>
                        </a:lnTo>
                        <a:lnTo>
                          <a:pt x="51" y="31"/>
                        </a:lnTo>
                        <a:lnTo>
                          <a:pt x="52" y="31"/>
                        </a:lnTo>
                        <a:lnTo>
                          <a:pt x="59" y="31"/>
                        </a:lnTo>
                        <a:lnTo>
                          <a:pt x="62" y="31"/>
                        </a:lnTo>
                        <a:lnTo>
                          <a:pt x="67" y="31"/>
                        </a:lnTo>
                        <a:lnTo>
                          <a:pt x="71" y="31"/>
                        </a:lnTo>
                        <a:lnTo>
                          <a:pt x="74" y="31"/>
                        </a:lnTo>
                        <a:lnTo>
                          <a:pt x="77" y="31"/>
                        </a:lnTo>
                        <a:lnTo>
                          <a:pt x="78" y="31"/>
                        </a:lnTo>
                        <a:lnTo>
                          <a:pt x="86" y="31"/>
                        </a:lnTo>
                        <a:lnTo>
                          <a:pt x="90" y="31"/>
                        </a:lnTo>
                        <a:lnTo>
                          <a:pt x="94" y="31"/>
                        </a:lnTo>
                        <a:lnTo>
                          <a:pt x="96" y="31"/>
                        </a:lnTo>
                        <a:lnTo>
                          <a:pt x="101" y="31"/>
                        </a:lnTo>
                        <a:lnTo>
                          <a:pt x="106" y="31"/>
                        </a:lnTo>
                        <a:lnTo>
                          <a:pt x="111" y="31"/>
                        </a:lnTo>
                        <a:lnTo>
                          <a:pt x="132" y="31"/>
                        </a:lnTo>
                        <a:lnTo>
                          <a:pt x="157" y="31"/>
                        </a:lnTo>
                        <a:lnTo>
                          <a:pt x="162" y="31"/>
                        </a:lnTo>
                        <a:lnTo>
                          <a:pt x="164" y="31"/>
                        </a:lnTo>
                        <a:lnTo>
                          <a:pt x="173" y="31"/>
                        </a:lnTo>
                        <a:lnTo>
                          <a:pt x="179" y="31"/>
                        </a:lnTo>
                        <a:lnTo>
                          <a:pt x="194" y="31"/>
                        </a:lnTo>
                        <a:lnTo>
                          <a:pt x="195" y="31"/>
                        </a:lnTo>
                        <a:lnTo>
                          <a:pt x="225" y="30"/>
                        </a:lnTo>
                        <a:lnTo>
                          <a:pt x="227" y="30"/>
                        </a:lnTo>
                        <a:lnTo>
                          <a:pt x="229" y="30"/>
                        </a:lnTo>
                        <a:lnTo>
                          <a:pt x="230" y="30"/>
                        </a:lnTo>
                        <a:lnTo>
                          <a:pt x="241" y="30"/>
                        </a:lnTo>
                        <a:lnTo>
                          <a:pt x="247" y="30"/>
                        </a:lnTo>
                        <a:lnTo>
                          <a:pt x="249" y="30"/>
                        </a:lnTo>
                        <a:lnTo>
                          <a:pt x="250" y="30"/>
                        </a:lnTo>
                        <a:lnTo>
                          <a:pt x="268" y="30"/>
                        </a:lnTo>
                        <a:lnTo>
                          <a:pt x="279" y="31"/>
                        </a:lnTo>
                        <a:lnTo>
                          <a:pt x="286" y="31"/>
                        </a:lnTo>
                        <a:lnTo>
                          <a:pt x="297" y="31"/>
                        </a:lnTo>
                        <a:lnTo>
                          <a:pt x="300" y="31"/>
                        </a:lnTo>
                        <a:lnTo>
                          <a:pt x="314" y="31"/>
                        </a:lnTo>
                        <a:lnTo>
                          <a:pt x="369" y="30"/>
                        </a:lnTo>
                        <a:lnTo>
                          <a:pt x="370" y="30"/>
                        </a:lnTo>
                        <a:lnTo>
                          <a:pt x="372" y="30"/>
                        </a:lnTo>
                        <a:lnTo>
                          <a:pt x="382" y="30"/>
                        </a:lnTo>
                        <a:lnTo>
                          <a:pt x="393" y="30"/>
                        </a:lnTo>
                        <a:lnTo>
                          <a:pt x="402" y="29"/>
                        </a:lnTo>
                        <a:lnTo>
                          <a:pt x="423" y="29"/>
                        </a:lnTo>
                        <a:lnTo>
                          <a:pt x="432" y="29"/>
                        </a:lnTo>
                        <a:lnTo>
                          <a:pt x="442" y="29"/>
                        </a:lnTo>
                        <a:lnTo>
                          <a:pt x="448" y="29"/>
                        </a:lnTo>
                        <a:lnTo>
                          <a:pt x="450" y="29"/>
                        </a:lnTo>
                        <a:lnTo>
                          <a:pt x="460" y="29"/>
                        </a:lnTo>
                        <a:lnTo>
                          <a:pt x="461" y="29"/>
                        </a:lnTo>
                        <a:lnTo>
                          <a:pt x="475" y="28"/>
                        </a:lnTo>
                        <a:lnTo>
                          <a:pt x="477" y="28"/>
                        </a:lnTo>
                        <a:lnTo>
                          <a:pt x="478" y="28"/>
                        </a:lnTo>
                        <a:lnTo>
                          <a:pt x="488" y="28"/>
                        </a:lnTo>
                        <a:lnTo>
                          <a:pt x="508" y="28"/>
                        </a:lnTo>
                        <a:lnTo>
                          <a:pt x="515" y="28"/>
                        </a:lnTo>
                        <a:lnTo>
                          <a:pt x="518" y="28"/>
                        </a:lnTo>
                        <a:lnTo>
                          <a:pt x="520" y="27"/>
                        </a:lnTo>
                        <a:lnTo>
                          <a:pt x="524" y="27"/>
                        </a:lnTo>
                        <a:lnTo>
                          <a:pt x="530" y="27"/>
                        </a:lnTo>
                        <a:lnTo>
                          <a:pt x="533" y="27"/>
                        </a:lnTo>
                        <a:lnTo>
                          <a:pt x="537" y="27"/>
                        </a:lnTo>
                        <a:lnTo>
                          <a:pt x="538" y="27"/>
                        </a:lnTo>
                        <a:lnTo>
                          <a:pt x="546" y="27"/>
                        </a:lnTo>
                        <a:lnTo>
                          <a:pt x="567" y="27"/>
                        </a:lnTo>
                        <a:lnTo>
                          <a:pt x="568" y="27"/>
                        </a:lnTo>
                        <a:lnTo>
                          <a:pt x="576" y="27"/>
                        </a:lnTo>
                        <a:lnTo>
                          <a:pt x="585" y="26"/>
                        </a:lnTo>
                        <a:lnTo>
                          <a:pt x="586" y="26"/>
                        </a:lnTo>
                        <a:lnTo>
                          <a:pt x="588" y="26"/>
                        </a:lnTo>
                        <a:lnTo>
                          <a:pt x="591" y="26"/>
                        </a:lnTo>
                        <a:lnTo>
                          <a:pt x="594" y="26"/>
                        </a:lnTo>
                        <a:lnTo>
                          <a:pt x="598" y="26"/>
                        </a:lnTo>
                        <a:lnTo>
                          <a:pt x="599" y="26"/>
                        </a:lnTo>
                        <a:lnTo>
                          <a:pt x="604" y="26"/>
                        </a:lnTo>
                        <a:lnTo>
                          <a:pt x="607" y="26"/>
                        </a:lnTo>
                        <a:lnTo>
                          <a:pt x="614" y="26"/>
                        </a:lnTo>
                        <a:lnTo>
                          <a:pt x="621" y="26"/>
                        </a:lnTo>
                        <a:lnTo>
                          <a:pt x="626" y="26"/>
                        </a:lnTo>
                        <a:lnTo>
                          <a:pt x="634" y="26"/>
                        </a:lnTo>
                        <a:lnTo>
                          <a:pt x="637" y="26"/>
                        </a:lnTo>
                        <a:lnTo>
                          <a:pt x="654" y="26"/>
                        </a:lnTo>
                        <a:lnTo>
                          <a:pt x="658" y="26"/>
                        </a:lnTo>
                        <a:lnTo>
                          <a:pt x="659" y="24"/>
                        </a:lnTo>
                        <a:lnTo>
                          <a:pt x="660" y="24"/>
                        </a:lnTo>
                        <a:lnTo>
                          <a:pt x="675" y="24"/>
                        </a:lnTo>
                        <a:lnTo>
                          <a:pt x="684" y="24"/>
                        </a:lnTo>
                        <a:lnTo>
                          <a:pt x="689" y="24"/>
                        </a:lnTo>
                        <a:lnTo>
                          <a:pt x="696" y="23"/>
                        </a:lnTo>
                        <a:lnTo>
                          <a:pt x="698" y="23"/>
                        </a:lnTo>
                        <a:lnTo>
                          <a:pt x="710" y="23"/>
                        </a:lnTo>
                        <a:lnTo>
                          <a:pt x="722" y="23"/>
                        </a:lnTo>
                        <a:lnTo>
                          <a:pt x="733" y="22"/>
                        </a:lnTo>
                        <a:lnTo>
                          <a:pt x="740" y="22"/>
                        </a:lnTo>
                        <a:lnTo>
                          <a:pt x="742" y="22"/>
                        </a:lnTo>
                        <a:lnTo>
                          <a:pt x="750" y="22"/>
                        </a:lnTo>
                        <a:lnTo>
                          <a:pt x="760" y="22"/>
                        </a:lnTo>
                        <a:lnTo>
                          <a:pt x="764" y="22"/>
                        </a:lnTo>
                        <a:lnTo>
                          <a:pt x="765" y="22"/>
                        </a:lnTo>
                        <a:lnTo>
                          <a:pt x="771" y="21"/>
                        </a:lnTo>
                        <a:lnTo>
                          <a:pt x="778" y="21"/>
                        </a:lnTo>
                        <a:lnTo>
                          <a:pt x="780" y="21"/>
                        </a:lnTo>
                        <a:lnTo>
                          <a:pt x="781" y="21"/>
                        </a:lnTo>
                        <a:lnTo>
                          <a:pt x="783" y="21"/>
                        </a:lnTo>
                        <a:lnTo>
                          <a:pt x="790" y="21"/>
                        </a:lnTo>
                        <a:lnTo>
                          <a:pt x="794" y="21"/>
                        </a:lnTo>
                        <a:lnTo>
                          <a:pt x="806" y="21"/>
                        </a:lnTo>
                        <a:lnTo>
                          <a:pt x="806" y="20"/>
                        </a:lnTo>
                        <a:lnTo>
                          <a:pt x="828" y="20"/>
                        </a:lnTo>
                        <a:lnTo>
                          <a:pt x="831" y="20"/>
                        </a:lnTo>
                        <a:lnTo>
                          <a:pt x="832" y="20"/>
                        </a:lnTo>
                        <a:lnTo>
                          <a:pt x="835" y="20"/>
                        </a:lnTo>
                        <a:lnTo>
                          <a:pt x="836" y="20"/>
                        </a:lnTo>
                        <a:lnTo>
                          <a:pt x="855" y="19"/>
                        </a:lnTo>
                        <a:lnTo>
                          <a:pt x="856" y="19"/>
                        </a:lnTo>
                        <a:lnTo>
                          <a:pt x="858" y="19"/>
                        </a:lnTo>
                        <a:lnTo>
                          <a:pt x="859" y="19"/>
                        </a:lnTo>
                        <a:lnTo>
                          <a:pt x="861" y="19"/>
                        </a:lnTo>
                        <a:lnTo>
                          <a:pt x="863" y="19"/>
                        </a:lnTo>
                        <a:lnTo>
                          <a:pt x="866" y="19"/>
                        </a:lnTo>
                        <a:lnTo>
                          <a:pt x="871" y="19"/>
                        </a:lnTo>
                        <a:lnTo>
                          <a:pt x="872" y="19"/>
                        </a:lnTo>
                        <a:lnTo>
                          <a:pt x="873" y="19"/>
                        </a:lnTo>
                        <a:lnTo>
                          <a:pt x="874" y="19"/>
                        </a:lnTo>
                        <a:lnTo>
                          <a:pt x="877" y="19"/>
                        </a:lnTo>
                        <a:lnTo>
                          <a:pt x="879" y="17"/>
                        </a:lnTo>
                        <a:lnTo>
                          <a:pt x="883" y="17"/>
                        </a:lnTo>
                        <a:lnTo>
                          <a:pt x="892" y="17"/>
                        </a:lnTo>
                        <a:lnTo>
                          <a:pt x="893" y="17"/>
                        </a:lnTo>
                        <a:lnTo>
                          <a:pt x="899" y="17"/>
                        </a:lnTo>
                        <a:lnTo>
                          <a:pt x="911" y="17"/>
                        </a:lnTo>
                        <a:lnTo>
                          <a:pt x="918" y="16"/>
                        </a:lnTo>
                        <a:lnTo>
                          <a:pt x="926" y="16"/>
                        </a:lnTo>
                        <a:lnTo>
                          <a:pt x="929" y="16"/>
                        </a:lnTo>
                        <a:lnTo>
                          <a:pt x="930" y="16"/>
                        </a:lnTo>
                        <a:lnTo>
                          <a:pt x="931" y="16"/>
                        </a:lnTo>
                        <a:lnTo>
                          <a:pt x="932" y="16"/>
                        </a:lnTo>
                        <a:lnTo>
                          <a:pt x="939" y="16"/>
                        </a:lnTo>
                        <a:lnTo>
                          <a:pt x="946" y="16"/>
                        </a:lnTo>
                        <a:lnTo>
                          <a:pt x="949" y="16"/>
                        </a:lnTo>
                        <a:lnTo>
                          <a:pt x="953" y="15"/>
                        </a:lnTo>
                        <a:lnTo>
                          <a:pt x="954" y="15"/>
                        </a:lnTo>
                        <a:lnTo>
                          <a:pt x="957" y="15"/>
                        </a:lnTo>
                        <a:lnTo>
                          <a:pt x="959" y="15"/>
                        </a:lnTo>
                        <a:lnTo>
                          <a:pt x="963" y="15"/>
                        </a:lnTo>
                        <a:lnTo>
                          <a:pt x="968" y="15"/>
                        </a:lnTo>
                        <a:lnTo>
                          <a:pt x="970" y="15"/>
                        </a:lnTo>
                        <a:lnTo>
                          <a:pt x="975" y="15"/>
                        </a:lnTo>
                        <a:lnTo>
                          <a:pt x="977" y="15"/>
                        </a:lnTo>
                        <a:lnTo>
                          <a:pt x="978" y="15"/>
                        </a:lnTo>
                        <a:lnTo>
                          <a:pt x="979" y="15"/>
                        </a:lnTo>
                        <a:lnTo>
                          <a:pt x="982" y="15"/>
                        </a:lnTo>
                        <a:lnTo>
                          <a:pt x="983" y="15"/>
                        </a:lnTo>
                        <a:lnTo>
                          <a:pt x="984" y="14"/>
                        </a:lnTo>
                        <a:lnTo>
                          <a:pt x="985" y="14"/>
                        </a:lnTo>
                        <a:lnTo>
                          <a:pt x="992" y="14"/>
                        </a:lnTo>
                        <a:lnTo>
                          <a:pt x="994" y="14"/>
                        </a:lnTo>
                        <a:lnTo>
                          <a:pt x="999" y="14"/>
                        </a:lnTo>
                        <a:lnTo>
                          <a:pt x="1000" y="14"/>
                        </a:lnTo>
                        <a:lnTo>
                          <a:pt x="1001" y="14"/>
                        </a:lnTo>
                        <a:lnTo>
                          <a:pt x="1002" y="14"/>
                        </a:lnTo>
                        <a:lnTo>
                          <a:pt x="1004" y="14"/>
                        </a:lnTo>
                        <a:lnTo>
                          <a:pt x="1006" y="14"/>
                        </a:lnTo>
                        <a:lnTo>
                          <a:pt x="1010" y="14"/>
                        </a:lnTo>
                        <a:lnTo>
                          <a:pt x="1025" y="13"/>
                        </a:lnTo>
                        <a:lnTo>
                          <a:pt x="1031" y="13"/>
                        </a:lnTo>
                        <a:lnTo>
                          <a:pt x="1032" y="13"/>
                        </a:lnTo>
                        <a:lnTo>
                          <a:pt x="1038" y="13"/>
                        </a:lnTo>
                        <a:lnTo>
                          <a:pt x="1042" y="13"/>
                        </a:lnTo>
                        <a:lnTo>
                          <a:pt x="1053" y="12"/>
                        </a:lnTo>
                        <a:lnTo>
                          <a:pt x="1055" y="12"/>
                        </a:lnTo>
                        <a:lnTo>
                          <a:pt x="1061" y="12"/>
                        </a:lnTo>
                        <a:lnTo>
                          <a:pt x="1062" y="12"/>
                        </a:lnTo>
                        <a:lnTo>
                          <a:pt x="1068" y="12"/>
                        </a:lnTo>
                        <a:lnTo>
                          <a:pt x="1077" y="12"/>
                        </a:lnTo>
                        <a:lnTo>
                          <a:pt x="1088" y="11"/>
                        </a:lnTo>
                        <a:lnTo>
                          <a:pt x="1090" y="11"/>
                        </a:lnTo>
                        <a:lnTo>
                          <a:pt x="1091" y="11"/>
                        </a:lnTo>
                        <a:lnTo>
                          <a:pt x="1098" y="11"/>
                        </a:lnTo>
                        <a:lnTo>
                          <a:pt x="1104" y="11"/>
                        </a:lnTo>
                        <a:lnTo>
                          <a:pt x="1108" y="11"/>
                        </a:lnTo>
                        <a:lnTo>
                          <a:pt x="1110" y="11"/>
                        </a:lnTo>
                        <a:lnTo>
                          <a:pt x="1118" y="11"/>
                        </a:lnTo>
                        <a:lnTo>
                          <a:pt x="1121" y="9"/>
                        </a:lnTo>
                        <a:lnTo>
                          <a:pt x="1122" y="9"/>
                        </a:lnTo>
                        <a:lnTo>
                          <a:pt x="1125" y="9"/>
                        </a:lnTo>
                        <a:lnTo>
                          <a:pt x="1130" y="9"/>
                        </a:lnTo>
                        <a:lnTo>
                          <a:pt x="1131" y="9"/>
                        </a:lnTo>
                        <a:lnTo>
                          <a:pt x="1136" y="9"/>
                        </a:lnTo>
                        <a:lnTo>
                          <a:pt x="1137" y="9"/>
                        </a:lnTo>
                        <a:lnTo>
                          <a:pt x="1143" y="9"/>
                        </a:lnTo>
                        <a:lnTo>
                          <a:pt x="1144" y="9"/>
                        </a:lnTo>
                        <a:lnTo>
                          <a:pt x="1146" y="9"/>
                        </a:lnTo>
                        <a:lnTo>
                          <a:pt x="1149" y="9"/>
                        </a:lnTo>
                        <a:lnTo>
                          <a:pt x="1151" y="9"/>
                        </a:lnTo>
                        <a:lnTo>
                          <a:pt x="1156" y="8"/>
                        </a:lnTo>
                        <a:lnTo>
                          <a:pt x="1159" y="8"/>
                        </a:lnTo>
                        <a:lnTo>
                          <a:pt x="1160" y="8"/>
                        </a:lnTo>
                        <a:lnTo>
                          <a:pt x="1163" y="8"/>
                        </a:lnTo>
                        <a:lnTo>
                          <a:pt x="1166" y="8"/>
                        </a:lnTo>
                        <a:lnTo>
                          <a:pt x="1172" y="8"/>
                        </a:lnTo>
                        <a:lnTo>
                          <a:pt x="1174" y="8"/>
                        </a:lnTo>
                        <a:lnTo>
                          <a:pt x="1181" y="8"/>
                        </a:lnTo>
                        <a:lnTo>
                          <a:pt x="1182" y="8"/>
                        </a:lnTo>
                        <a:lnTo>
                          <a:pt x="1184" y="8"/>
                        </a:lnTo>
                        <a:lnTo>
                          <a:pt x="1187" y="8"/>
                        </a:lnTo>
                        <a:lnTo>
                          <a:pt x="1189" y="8"/>
                        </a:lnTo>
                        <a:lnTo>
                          <a:pt x="1196" y="7"/>
                        </a:lnTo>
                        <a:lnTo>
                          <a:pt x="1198" y="7"/>
                        </a:lnTo>
                        <a:lnTo>
                          <a:pt x="1202" y="7"/>
                        </a:lnTo>
                        <a:lnTo>
                          <a:pt x="1212" y="7"/>
                        </a:lnTo>
                        <a:lnTo>
                          <a:pt x="1213" y="7"/>
                        </a:lnTo>
                        <a:lnTo>
                          <a:pt x="1217" y="7"/>
                        </a:lnTo>
                        <a:lnTo>
                          <a:pt x="1220" y="7"/>
                        </a:lnTo>
                        <a:lnTo>
                          <a:pt x="1224" y="7"/>
                        </a:lnTo>
                        <a:lnTo>
                          <a:pt x="1226" y="6"/>
                        </a:lnTo>
                        <a:lnTo>
                          <a:pt x="1227" y="6"/>
                        </a:lnTo>
                        <a:lnTo>
                          <a:pt x="1233" y="6"/>
                        </a:lnTo>
                        <a:lnTo>
                          <a:pt x="1237" y="6"/>
                        </a:lnTo>
                        <a:lnTo>
                          <a:pt x="1240" y="6"/>
                        </a:lnTo>
                        <a:lnTo>
                          <a:pt x="1241" y="6"/>
                        </a:lnTo>
                        <a:lnTo>
                          <a:pt x="1255" y="6"/>
                        </a:lnTo>
                        <a:lnTo>
                          <a:pt x="1257" y="6"/>
                        </a:lnTo>
                        <a:lnTo>
                          <a:pt x="1263" y="5"/>
                        </a:lnTo>
                        <a:lnTo>
                          <a:pt x="1264" y="5"/>
                        </a:lnTo>
                        <a:lnTo>
                          <a:pt x="1266" y="5"/>
                        </a:lnTo>
                        <a:lnTo>
                          <a:pt x="1282" y="5"/>
                        </a:lnTo>
                        <a:lnTo>
                          <a:pt x="1284" y="5"/>
                        </a:lnTo>
                        <a:lnTo>
                          <a:pt x="1285" y="5"/>
                        </a:lnTo>
                        <a:lnTo>
                          <a:pt x="1294" y="4"/>
                        </a:lnTo>
                        <a:lnTo>
                          <a:pt x="1297" y="4"/>
                        </a:lnTo>
                        <a:lnTo>
                          <a:pt x="1301" y="4"/>
                        </a:lnTo>
                        <a:lnTo>
                          <a:pt x="1303" y="4"/>
                        </a:lnTo>
                        <a:lnTo>
                          <a:pt x="1307" y="4"/>
                        </a:lnTo>
                        <a:lnTo>
                          <a:pt x="1309" y="4"/>
                        </a:lnTo>
                        <a:lnTo>
                          <a:pt x="1318" y="4"/>
                        </a:lnTo>
                        <a:lnTo>
                          <a:pt x="1322" y="2"/>
                        </a:lnTo>
                        <a:lnTo>
                          <a:pt x="1324" y="2"/>
                        </a:lnTo>
                        <a:lnTo>
                          <a:pt x="1333" y="2"/>
                        </a:lnTo>
                        <a:lnTo>
                          <a:pt x="1334" y="2"/>
                        </a:lnTo>
                        <a:lnTo>
                          <a:pt x="1337" y="2"/>
                        </a:lnTo>
                        <a:lnTo>
                          <a:pt x="1338" y="2"/>
                        </a:lnTo>
                        <a:lnTo>
                          <a:pt x="1340" y="2"/>
                        </a:lnTo>
                        <a:lnTo>
                          <a:pt x="1346" y="2"/>
                        </a:lnTo>
                        <a:lnTo>
                          <a:pt x="1347" y="2"/>
                        </a:lnTo>
                        <a:lnTo>
                          <a:pt x="1348" y="2"/>
                        </a:lnTo>
                        <a:lnTo>
                          <a:pt x="1354" y="1"/>
                        </a:lnTo>
                        <a:lnTo>
                          <a:pt x="1356" y="1"/>
                        </a:lnTo>
                        <a:lnTo>
                          <a:pt x="1363" y="1"/>
                        </a:lnTo>
                        <a:lnTo>
                          <a:pt x="1365" y="1"/>
                        </a:lnTo>
                        <a:lnTo>
                          <a:pt x="1369" y="1"/>
                        </a:lnTo>
                        <a:lnTo>
                          <a:pt x="1378" y="1"/>
                        </a:lnTo>
                        <a:lnTo>
                          <a:pt x="1381" y="1"/>
                        </a:lnTo>
                        <a:lnTo>
                          <a:pt x="1383" y="1"/>
                        </a:lnTo>
                        <a:lnTo>
                          <a:pt x="1390" y="0"/>
                        </a:lnTo>
                        <a:lnTo>
                          <a:pt x="1395" y="0"/>
                        </a:lnTo>
                        <a:lnTo>
                          <a:pt x="1402" y="0"/>
                        </a:lnTo>
                        <a:lnTo>
                          <a:pt x="1402" y="1"/>
                        </a:lnTo>
                        <a:lnTo>
                          <a:pt x="1402" y="5"/>
                        </a:lnTo>
                        <a:lnTo>
                          <a:pt x="1402" y="6"/>
                        </a:lnTo>
                        <a:lnTo>
                          <a:pt x="1402" y="17"/>
                        </a:lnTo>
                        <a:lnTo>
                          <a:pt x="1402" y="20"/>
                        </a:lnTo>
                        <a:lnTo>
                          <a:pt x="1402" y="22"/>
                        </a:lnTo>
                        <a:lnTo>
                          <a:pt x="1402" y="23"/>
                        </a:lnTo>
                        <a:lnTo>
                          <a:pt x="1402" y="24"/>
                        </a:lnTo>
                        <a:lnTo>
                          <a:pt x="1402" y="27"/>
                        </a:lnTo>
                        <a:lnTo>
                          <a:pt x="1403" y="32"/>
                        </a:lnTo>
                        <a:lnTo>
                          <a:pt x="1403" y="34"/>
                        </a:lnTo>
                        <a:lnTo>
                          <a:pt x="1403" y="35"/>
                        </a:lnTo>
                        <a:lnTo>
                          <a:pt x="1403" y="44"/>
                        </a:lnTo>
                        <a:lnTo>
                          <a:pt x="1403" y="45"/>
                        </a:lnTo>
                        <a:lnTo>
                          <a:pt x="1403" y="46"/>
                        </a:lnTo>
                        <a:lnTo>
                          <a:pt x="1403" y="49"/>
                        </a:lnTo>
                        <a:lnTo>
                          <a:pt x="1403" y="53"/>
                        </a:lnTo>
                        <a:lnTo>
                          <a:pt x="1403" y="56"/>
                        </a:lnTo>
                        <a:lnTo>
                          <a:pt x="1403" y="58"/>
                        </a:lnTo>
                        <a:lnTo>
                          <a:pt x="1403" y="59"/>
                        </a:lnTo>
                        <a:lnTo>
                          <a:pt x="1403" y="60"/>
                        </a:lnTo>
                        <a:lnTo>
                          <a:pt x="1404" y="61"/>
                        </a:lnTo>
                        <a:lnTo>
                          <a:pt x="1404" y="63"/>
                        </a:lnTo>
                        <a:lnTo>
                          <a:pt x="1404" y="64"/>
                        </a:lnTo>
                        <a:lnTo>
                          <a:pt x="1404" y="66"/>
                        </a:lnTo>
                        <a:lnTo>
                          <a:pt x="1404" y="67"/>
                        </a:lnTo>
                        <a:lnTo>
                          <a:pt x="1404" y="71"/>
                        </a:lnTo>
                        <a:lnTo>
                          <a:pt x="1404" y="73"/>
                        </a:lnTo>
                        <a:lnTo>
                          <a:pt x="1404" y="82"/>
                        </a:lnTo>
                        <a:lnTo>
                          <a:pt x="1404" y="86"/>
                        </a:lnTo>
                        <a:lnTo>
                          <a:pt x="1404" y="89"/>
                        </a:lnTo>
                        <a:lnTo>
                          <a:pt x="1406" y="95"/>
                        </a:lnTo>
                        <a:lnTo>
                          <a:pt x="1406" y="96"/>
                        </a:lnTo>
                        <a:lnTo>
                          <a:pt x="1406" y="97"/>
                        </a:lnTo>
                        <a:lnTo>
                          <a:pt x="1406" y="108"/>
                        </a:lnTo>
                        <a:lnTo>
                          <a:pt x="1406" y="109"/>
                        </a:lnTo>
                        <a:lnTo>
                          <a:pt x="1406" y="120"/>
                        </a:lnTo>
                        <a:lnTo>
                          <a:pt x="1406" y="125"/>
                        </a:lnTo>
                        <a:lnTo>
                          <a:pt x="1407" y="129"/>
                        </a:lnTo>
                        <a:lnTo>
                          <a:pt x="1407" y="135"/>
                        </a:lnTo>
                        <a:lnTo>
                          <a:pt x="1407" y="142"/>
                        </a:lnTo>
                        <a:lnTo>
                          <a:pt x="1407" y="144"/>
                        </a:lnTo>
                        <a:lnTo>
                          <a:pt x="1407" y="150"/>
                        </a:lnTo>
                        <a:lnTo>
                          <a:pt x="1407" y="151"/>
                        </a:lnTo>
                        <a:lnTo>
                          <a:pt x="1407" y="157"/>
                        </a:lnTo>
                        <a:lnTo>
                          <a:pt x="1407" y="158"/>
                        </a:lnTo>
                        <a:lnTo>
                          <a:pt x="1407" y="161"/>
                        </a:lnTo>
                        <a:lnTo>
                          <a:pt x="1408" y="163"/>
                        </a:lnTo>
                        <a:lnTo>
                          <a:pt x="1408" y="166"/>
                        </a:lnTo>
                        <a:lnTo>
                          <a:pt x="1408" y="170"/>
                        </a:lnTo>
                        <a:lnTo>
                          <a:pt x="1408" y="171"/>
                        </a:lnTo>
                        <a:lnTo>
                          <a:pt x="1408" y="176"/>
                        </a:lnTo>
                        <a:lnTo>
                          <a:pt x="1408" y="181"/>
                        </a:lnTo>
                        <a:lnTo>
                          <a:pt x="1408" y="183"/>
                        </a:lnTo>
                        <a:lnTo>
                          <a:pt x="1408" y="184"/>
                        </a:lnTo>
                        <a:lnTo>
                          <a:pt x="1408" y="185"/>
                        </a:lnTo>
                        <a:lnTo>
                          <a:pt x="1408" y="188"/>
                        </a:lnTo>
                        <a:lnTo>
                          <a:pt x="1408" y="191"/>
                        </a:lnTo>
                        <a:lnTo>
                          <a:pt x="1408" y="192"/>
                        </a:lnTo>
                        <a:lnTo>
                          <a:pt x="1408" y="193"/>
                        </a:lnTo>
                        <a:lnTo>
                          <a:pt x="1408" y="195"/>
                        </a:lnTo>
                        <a:lnTo>
                          <a:pt x="1409" y="199"/>
                        </a:lnTo>
                        <a:lnTo>
                          <a:pt x="1409" y="201"/>
                        </a:lnTo>
                        <a:lnTo>
                          <a:pt x="1409" y="202"/>
                        </a:lnTo>
                        <a:lnTo>
                          <a:pt x="1409" y="203"/>
                        </a:lnTo>
                        <a:lnTo>
                          <a:pt x="1409" y="206"/>
                        </a:lnTo>
                        <a:lnTo>
                          <a:pt x="1409" y="209"/>
                        </a:lnTo>
                        <a:lnTo>
                          <a:pt x="1409" y="210"/>
                        </a:lnTo>
                        <a:lnTo>
                          <a:pt x="1409" y="211"/>
                        </a:lnTo>
                        <a:lnTo>
                          <a:pt x="1409" y="214"/>
                        </a:lnTo>
                        <a:lnTo>
                          <a:pt x="1409" y="215"/>
                        </a:lnTo>
                        <a:lnTo>
                          <a:pt x="1409" y="216"/>
                        </a:lnTo>
                        <a:lnTo>
                          <a:pt x="1409" y="217"/>
                        </a:lnTo>
                        <a:lnTo>
                          <a:pt x="1409" y="220"/>
                        </a:lnTo>
                        <a:lnTo>
                          <a:pt x="1409" y="221"/>
                        </a:lnTo>
                        <a:lnTo>
                          <a:pt x="1409" y="224"/>
                        </a:lnTo>
                        <a:lnTo>
                          <a:pt x="1409" y="226"/>
                        </a:lnTo>
                        <a:lnTo>
                          <a:pt x="1409" y="228"/>
                        </a:lnTo>
                        <a:lnTo>
                          <a:pt x="1409" y="229"/>
                        </a:lnTo>
                        <a:lnTo>
                          <a:pt x="1409" y="230"/>
                        </a:lnTo>
                        <a:lnTo>
                          <a:pt x="1410" y="235"/>
                        </a:lnTo>
                        <a:lnTo>
                          <a:pt x="1410" y="236"/>
                        </a:lnTo>
                        <a:lnTo>
                          <a:pt x="1410" y="238"/>
                        </a:lnTo>
                        <a:lnTo>
                          <a:pt x="1410" y="240"/>
                        </a:lnTo>
                        <a:lnTo>
                          <a:pt x="1410" y="245"/>
                        </a:lnTo>
                        <a:lnTo>
                          <a:pt x="1410" y="246"/>
                        </a:lnTo>
                        <a:lnTo>
                          <a:pt x="1410" y="251"/>
                        </a:lnTo>
                        <a:lnTo>
                          <a:pt x="1410" y="252"/>
                        </a:lnTo>
                        <a:lnTo>
                          <a:pt x="1410" y="253"/>
                        </a:lnTo>
                        <a:lnTo>
                          <a:pt x="1410" y="255"/>
                        </a:lnTo>
                        <a:lnTo>
                          <a:pt x="1410" y="261"/>
                        </a:lnTo>
                        <a:lnTo>
                          <a:pt x="1411" y="270"/>
                        </a:lnTo>
                        <a:lnTo>
                          <a:pt x="1411" y="271"/>
                        </a:lnTo>
                        <a:lnTo>
                          <a:pt x="1411" y="274"/>
                        </a:lnTo>
                        <a:lnTo>
                          <a:pt x="1411" y="275"/>
                        </a:lnTo>
                        <a:lnTo>
                          <a:pt x="1411" y="277"/>
                        </a:lnTo>
                        <a:lnTo>
                          <a:pt x="1411" y="278"/>
                        </a:lnTo>
                        <a:lnTo>
                          <a:pt x="1411" y="280"/>
                        </a:lnTo>
                        <a:lnTo>
                          <a:pt x="1411" y="281"/>
                        </a:lnTo>
                        <a:lnTo>
                          <a:pt x="1411" y="282"/>
                        </a:lnTo>
                        <a:lnTo>
                          <a:pt x="1411" y="283"/>
                        </a:lnTo>
                        <a:lnTo>
                          <a:pt x="1411" y="289"/>
                        </a:lnTo>
                        <a:lnTo>
                          <a:pt x="1411" y="293"/>
                        </a:lnTo>
                        <a:lnTo>
                          <a:pt x="1411" y="295"/>
                        </a:lnTo>
                        <a:lnTo>
                          <a:pt x="1411" y="296"/>
                        </a:lnTo>
                        <a:lnTo>
                          <a:pt x="1411" y="297"/>
                        </a:lnTo>
                        <a:lnTo>
                          <a:pt x="1411" y="298"/>
                        </a:lnTo>
                        <a:lnTo>
                          <a:pt x="1411" y="300"/>
                        </a:lnTo>
                        <a:lnTo>
                          <a:pt x="1413" y="303"/>
                        </a:lnTo>
                        <a:lnTo>
                          <a:pt x="1413" y="304"/>
                        </a:lnTo>
                        <a:lnTo>
                          <a:pt x="1413" y="306"/>
                        </a:lnTo>
                        <a:lnTo>
                          <a:pt x="1413" y="307"/>
                        </a:lnTo>
                        <a:lnTo>
                          <a:pt x="1413" y="310"/>
                        </a:lnTo>
                        <a:lnTo>
                          <a:pt x="1413" y="312"/>
                        </a:lnTo>
                        <a:lnTo>
                          <a:pt x="1413" y="313"/>
                        </a:lnTo>
                        <a:lnTo>
                          <a:pt x="1413" y="315"/>
                        </a:lnTo>
                        <a:lnTo>
                          <a:pt x="1413" y="318"/>
                        </a:lnTo>
                        <a:lnTo>
                          <a:pt x="1413" y="320"/>
                        </a:lnTo>
                        <a:lnTo>
                          <a:pt x="1413" y="321"/>
                        </a:lnTo>
                        <a:lnTo>
                          <a:pt x="1413" y="322"/>
                        </a:lnTo>
                        <a:lnTo>
                          <a:pt x="1413" y="323"/>
                        </a:lnTo>
                        <a:lnTo>
                          <a:pt x="1413" y="325"/>
                        </a:lnTo>
                        <a:lnTo>
                          <a:pt x="1413" y="326"/>
                        </a:lnTo>
                        <a:lnTo>
                          <a:pt x="1413" y="327"/>
                        </a:lnTo>
                        <a:lnTo>
                          <a:pt x="1413" y="329"/>
                        </a:lnTo>
                        <a:lnTo>
                          <a:pt x="1413" y="330"/>
                        </a:lnTo>
                        <a:lnTo>
                          <a:pt x="1413" y="332"/>
                        </a:lnTo>
                        <a:lnTo>
                          <a:pt x="1413" y="333"/>
                        </a:lnTo>
                        <a:lnTo>
                          <a:pt x="1413" y="334"/>
                        </a:lnTo>
                        <a:lnTo>
                          <a:pt x="1414" y="336"/>
                        </a:lnTo>
                        <a:lnTo>
                          <a:pt x="1414" y="340"/>
                        </a:lnTo>
                        <a:lnTo>
                          <a:pt x="1407" y="341"/>
                        </a:lnTo>
                        <a:lnTo>
                          <a:pt x="1402" y="341"/>
                        </a:lnTo>
                        <a:lnTo>
                          <a:pt x="1401" y="341"/>
                        </a:lnTo>
                        <a:lnTo>
                          <a:pt x="1393" y="341"/>
                        </a:lnTo>
                        <a:lnTo>
                          <a:pt x="1392" y="341"/>
                        </a:lnTo>
                        <a:lnTo>
                          <a:pt x="1392" y="342"/>
                        </a:lnTo>
                        <a:lnTo>
                          <a:pt x="1392" y="343"/>
                        </a:lnTo>
                        <a:lnTo>
                          <a:pt x="1392" y="350"/>
                        </a:lnTo>
                        <a:lnTo>
                          <a:pt x="1392" y="356"/>
                        </a:lnTo>
                        <a:lnTo>
                          <a:pt x="1393" y="366"/>
                        </a:lnTo>
                        <a:lnTo>
                          <a:pt x="1393" y="367"/>
                        </a:lnTo>
                        <a:lnTo>
                          <a:pt x="1393" y="368"/>
                        </a:lnTo>
                        <a:lnTo>
                          <a:pt x="1393" y="382"/>
                        </a:lnTo>
                        <a:lnTo>
                          <a:pt x="1393" y="385"/>
                        </a:lnTo>
                        <a:lnTo>
                          <a:pt x="1393" y="390"/>
                        </a:lnTo>
                        <a:lnTo>
                          <a:pt x="1393" y="392"/>
                        </a:lnTo>
                        <a:lnTo>
                          <a:pt x="1393" y="394"/>
                        </a:lnTo>
                        <a:lnTo>
                          <a:pt x="1394" y="401"/>
                        </a:lnTo>
                        <a:lnTo>
                          <a:pt x="1394" y="403"/>
                        </a:lnTo>
                        <a:lnTo>
                          <a:pt x="1394" y="407"/>
                        </a:lnTo>
                        <a:lnTo>
                          <a:pt x="1394" y="411"/>
                        </a:lnTo>
                        <a:lnTo>
                          <a:pt x="1394" y="413"/>
                        </a:lnTo>
                        <a:lnTo>
                          <a:pt x="1394" y="417"/>
                        </a:lnTo>
                        <a:lnTo>
                          <a:pt x="1394" y="418"/>
                        </a:lnTo>
                        <a:lnTo>
                          <a:pt x="1394" y="423"/>
                        </a:lnTo>
                        <a:lnTo>
                          <a:pt x="1394" y="426"/>
                        </a:lnTo>
                        <a:lnTo>
                          <a:pt x="1395" y="434"/>
                        </a:lnTo>
                        <a:lnTo>
                          <a:pt x="1395" y="435"/>
                        </a:lnTo>
                        <a:lnTo>
                          <a:pt x="1395" y="442"/>
                        </a:lnTo>
                        <a:lnTo>
                          <a:pt x="1395" y="464"/>
                        </a:lnTo>
                        <a:lnTo>
                          <a:pt x="1396" y="465"/>
                        </a:lnTo>
                        <a:lnTo>
                          <a:pt x="1396" y="475"/>
                        </a:lnTo>
                        <a:lnTo>
                          <a:pt x="1396" y="482"/>
                        </a:lnTo>
                        <a:lnTo>
                          <a:pt x="1396" y="483"/>
                        </a:lnTo>
                        <a:lnTo>
                          <a:pt x="1396" y="484"/>
                        </a:lnTo>
                        <a:lnTo>
                          <a:pt x="1396" y="490"/>
                        </a:lnTo>
                        <a:lnTo>
                          <a:pt x="1396" y="494"/>
                        </a:lnTo>
                        <a:lnTo>
                          <a:pt x="1396" y="495"/>
                        </a:lnTo>
                        <a:lnTo>
                          <a:pt x="1398" y="510"/>
                        </a:lnTo>
                        <a:lnTo>
                          <a:pt x="1398" y="519"/>
                        </a:lnTo>
                        <a:lnTo>
                          <a:pt x="1398" y="525"/>
                        </a:lnTo>
                        <a:lnTo>
                          <a:pt x="1399" y="534"/>
                        </a:lnTo>
                        <a:lnTo>
                          <a:pt x="1399" y="553"/>
                        </a:lnTo>
                        <a:lnTo>
                          <a:pt x="1400" y="562"/>
                        </a:lnTo>
                        <a:lnTo>
                          <a:pt x="1400" y="573"/>
                        </a:lnTo>
                        <a:lnTo>
                          <a:pt x="1400" y="577"/>
                        </a:lnTo>
                        <a:lnTo>
                          <a:pt x="1400" y="583"/>
                        </a:lnTo>
                        <a:lnTo>
                          <a:pt x="1400" y="592"/>
                        </a:lnTo>
                        <a:lnTo>
                          <a:pt x="1401" y="596"/>
                        </a:lnTo>
                        <a:lnTo>
                          <a:pt x="1401" y="605"/>
                        </a:lnTo>
                        <a:lnTo>
                          <a:pt x="1401" y="606"/>
                        </a:lnTo>
                        <a:lnTo>
                          <a:pt x="1401" y="612"/>
                        </a:lnTo>
                        <a:lnTo>
                          <a:pt x="1401" y="619"/>
                        </a:lnTo>
                        <a:lnTo>
                          <a:pt x="1401" y="622"/>
                        </a:lnTo>
                        <a:lnTo>
                          <a:pt x="1401" y="625"/>
                        </a:lnTo>
                        <a:lnTo>
                          <a:pt x="1402" y="643"/>
                        </a:lnTo>
                        <a:lnTo>
                          <a:pt x="1402" y="649"/>
                        </a:lnTo>
                        <a:lnTo>
                          <a:pt x="1402" y="659"/>
                        </a:lnTo>
                        <a:lnTo>
                          <a:pt x="1403" y="672"/>
                        </a:lnTo>
                        <a:lnTo>
                          <a:pt x="1403" y="681"/>
                        </a:lnTo>
                        <a:lnTo>
                          <a:pt x="1404" y="704"/>
                        </a:lnTo>
                        <a:lnTo>
                          <a:pt x="1404" y="706"/>
                        </a:lnTo>
                        <a:lnTo>
                          <a:pt x="1404" y="709"/>
                        </a:lnTo>
                        <a:lnTo>
                          <a:pt x="1404" y="713"/>
                        </a:lnTo>
                        <a:lnTo>
                          <a:pt x="1404" y="722"/>
                        </a:lnTo>
                        <a:lnTo>
                          <a:pt x="1406" y="736"/>
                        </a:lnTo>
                        <a:lnTo>
                          <a:pt x="1406" y="747"/>
                        </a:lnTo>
                        <a:lnTo>
                          <a:pt x="1406" y="749"/>
                        </a:lnTo>
                        <a:lnTo>
                          <a:pt x="1406" y="760"/>
                        </a:lnTo>
                        <a:lnTo>
                          <a:pt x="1406" y="766"/>
                        </a:lnTo>
                        <a:lnTo>
                          <a:pt x="1407" y="791"/>
                        </a:lnTo>
                        <a:lnTo>
                          <a:pt x="1407" y="792"/>
                        </a:lnTo>
                        <a:lnTo>
                          <a:pt x="1407" y="799"/>
                        </a:lnTo>
                        <a:lnTo>
                          <a:pt x="1407" y="800"/>
                        </a:lnTo>
                        <a:lnTo>
                          <a:pt x="1407" y="803"/>
                        </a:lnTo>
                        <a:lnTo>
                          <a:pt x="1407" y="807"/>
                        </a:lnTo>
                        <a:lnTo>
                          <a:pt x="1408" y="819"/>
                        </a:lnTo>
                        <a:lnTo>
                          <a:pt x="1408" y="820"/>
                        </a:lnTo>
                        <a:lnTo>
                          <a:pt x="1408" y="822"/>
                        </a:lnTo>
                        <a:lnTo>
                          <a:pt x="1408" y="829"/>
                        </a:lnTo>
                        <a:lnTo>
                          <a:pt x="1408" y="833"/>
                        </a:lnTo>
                        <a:lnTo>
                          <a:pt x="1408" y="841"/>
                        </a:lnTo>
                        <a:lnTo>
                          <a:pt x="1409" y="851"/>
                        </a:lnTo>
                        <a:lnTo>
                          <a:pt x="1409" y="858"/>
                        </a:lnTo>
                        <a:lnTo>
                          <a:pt x="1409" y="868"/>
                        </a:lnTo>
                        <a:lnTo>
                          <a:pt x="1409" y="878"/>
                        </a:lnTo>
                        <a:lnTo>
                          <a:pt x="1410" y="912"/>
                        </a:lnTo>
                        <a:lnTo>
                          <a:pt x="1410" y="915"/>
                        </a:lnTo>
                        <a:lnTo>
                          <a:pt x="1410" y="918"/>
                        </a:lnTo>
                        <a:lnTo>
                          <a:pt x="1411" y="920"/>
                        </a:lnTo>
                        <a:lnTo>
                          <a:pt x="1411" y="927"/>
                        </a:lnTo>
                        <a:lnTo>
                          <a:pt x="1411" y="935"/>
                        </a:lnTo>
                        <a:lnTo>
                          <a:pt x="1411" y="938"/>
                        </a:lnTo>
                        <a:lnTo>
                          <a:pt x="1411" y="940"/>
                        </a:lnTo>
                        <a:lnTo>
                          <a:pt x="1411" y="945"/>
                        </a:lnTo>
                        <a:lnTo>
                          <a:pt x="1411" y="946"/>
                        </a:lnTo>
                        <a:lnTo>
                          <a:pt x="1411" y="947"/>
                        </a:lnTo>
                        <a:lnTo>
                          <a:pt x="1413" y="962"/>
                        </a:lnTo>
                        <a:lnTo>
                          <a:pt x="1413" y="982"/>
                        </a:lnTo>
                        <a:lnTo>
                          <a:pt x="1414" y="1013"/>
                        </a:lnTo>
                        <a:lnTo>
                          <a:pt x="1414" y="1020"/>
                        </a:lnTo>
                        <a:lnTo>
                          <a:pt x="1414" y="1021"/>
                        </a:lnTo>
                        <a:lnTo>
                          <a:pt x="1414" y="1024"/>
                        </a:lnTo>
                        <a:lnTo>
                          <a:pt x="1416" y="1075"/>
                        </a:lnTo>
                        <a:lnTo>
                          <a:pt x="1416" y="1092"/>
                        </a:lnTo>
                        <a:lnTo>
                          <a:pt x="1416" y="1100"/>
                        </a:lnTo>
                        <a:lnTo>
                          <a:pt x="1416" y="1106"/>
                        </a:lnTo>
                        <a:lnTo>
                          <a:pt x="1416" y="1107"/>
                        </a:lnTo>
                        <a:lnTo>
                          <a:pt x="1417" y="1109"/>
                        </a:lnTo>
                        <a:lnTo>
                          <a:pt x="1417" y="1112"/>
                        </a:lnTo>
                        <a:lnTo>
                          <a:pt x="1417" y="1120"/>
                        </a:lnTo>
                        <a:lnTo>
                          <a:pt x="1417" y="1134"/>
                        </a:lnTo>
                        <a:lnTo>
                          <a:pt x="1417" y="1141"/>
                        </a:lnTo>
                        <a:lnTo>
                          <a:pt x="1418" y="1145"/>
                        </a:lnTo>
                        <a:lnTo>
                          <a:pt x="1418" y="1165"/>
                        </a:lnTo>
                        <a:lnTo>
                          <a:pt x="1418" y="1180"/>
                        </a:lnTo>
                        <a:lnTo>
                          <a:pt x="1419" y="1191"/>
                        </a:lnTo>
                        <a:lnTo>
                          <a:pt x="1419" y="1196"/>
                        </a:lnTo>
                        <a:lnTo>
                          <a:pt x="1419" y="1199"/>
                        </a:lnTo>
                        <a:lnTo>
                          <a:pt x="1419" y="1209"/>
                        </a:lnTo>
                        <a:lnTo>
                          <a:pt x="1419" y="1211"/>
                        </a:lnTo>
                        <a:lnTo>
                          <a:pt x="1419" y="1212"/>
                        </a:lnTo>
                        <a:lnTo>
                          <a:pt x="1419" y="1217"/>
                        </a:lnTo>
                        <a:lnTo>
                          <a:pt x="1421" y="1231"/>
                        </a:lnTo>
                        <a:lnTo>
                          <a:pt x="1421" y="1234"/>
                        </a:lnTo>
                        <a:lnTo>
                          <a:pt x="1421" y="1237"/>
                        </a:lnTo>
                        <a:lnTo>
                          <a:pt x="1421" y="1239"/>
                        </a:lnTo>
                        <a:lnTo>
                          <a:pt x="1421" y="1240"/>
                        </a:lnTo>
                        <a:lnTo>
                          <a:pt x="1421" y="1244"/>
                        </a:lnTo>
                        <a:lnTo>
                          <a:pt x="1421" y="1253"/>
                        </a:lnTo>
                        <a:lnTo>
                          <a:pt x="1421" y="1254"/>
                        </a:lnTo>
                        <a:lnTo>
                          <a:pt x="1421" y="1255"/>
                        </a:lnTo>
                        <a:lnTo>
                          <a:pt x="1422" y="1256"/>
                        </a:lnTo>
                        <a:lnTo>
                          <a:pt x="1422" y="1257"/>
                        </a:lnTo>
                        <a:lnTo>
                          <a:pt x="1422" y="1259"/>
                        </a:lnTo>
                        <a:lnTo>
                          <a:pt x="1422" y="1262"/>
                        </a:lnTo>
                        <a:lnTo>
                          <a:pt x="1422" y="1263"/>
                        </a:lnTo>
                        <a:lnTo>
                          <a:pt x="1422" y="1268"/>
                        </a:lnTo>
                        <a:lnTo>
                          <a:pt x="1422" y="1269"/>
                        </a:lnTo>
                        <a:lnTo>
                          <a:pt x="1422" y="1276"/>
                        </a:lnTo>
                        <a:lnTo>
                          <a:pt x="1422" y="1286"/>
                        </a:lnTo>
                        <a:lnTo>
                          <a:pt x="1423" y="1293"/>
                        </a:lnTo>
                        <a:lnTo>
                          <a:pt x="1423" y="1306"/>
                        </a:lnTo>
                        <a:lnTo>
                          <a:pt x="1423" y="1315"/>
                        </a:lnTo>
                        <a:lnTo>
                          <a:pt x="1423" y="1321"/>
                        </a:lnTo>
                        <a:lnTo>
                          <a:pt x="1423" y="1328"/>
                        </a:lnTo>
                        <a:lnTo>
                          <a:pt x="1424" y="1331"/>
                        </a:lnTo>
                        <a:lnTo>
                          <a:pt x="1424" y="1338"/>
                        </a:lnTo>
                        <a:lnTo>
                          <a:pt x="1424" y="1344"/>
                        </a:lnTo>
                        <a:lnTo>
                          <a:pt x="1424" y="1345"/>
                        </a:lnTo>
                        <a:lnTo>
                          <a:pt x="1424" y="1348"/>
                        </a:lnTo>
                        <a:lnTo>
                          <a:pt x="1424" y="1351"/>
                        </a:lnTo>
                        <a:lnTo>
                          <a:pt x="1424" y="1354"/>
                        </a:lnTo>
                        <a:lnTo>
                          <a:pt x="1424" y="1357"/>
                        </a:lnTo>
                        <a:lnTo>
                          <a:pt x="1424" y="1358"/>
                        </a:lnTo>
                        <a:lnTo>
                          <a:pt x="1424" y="1360"/>
                        </a:lnTo>
                        <a:lnTo>
                          <a:pt x="1425" y="1371"/>
                        </a:lnTo>
                        <a:lnTo>
                          <a:pt x="1425" y="1372"/>
                        </a:lnTo>
                        <a:lnTo>
                          <a:pt x="1425" y="1373"/>
                        </a:lnTo>
                        <a:lnTo>
                          <a:pt x="1425" y="1382"/>
                        </a:lnTo>
                        <a:lnTo>
                          <a:pt x="1425" y="1389"/>
                        </a:lnTo>
                        <a:lnTo>
                          <a:pt x="1425" y="1390"/>
                        </a:lnTo>
                        <a:lnTo>
                          <a:pt x="1425" y="1393"/>
                        </a:lnTo>
                        <a:lnTo>
                          <a:pt x="1425" y="1398"/>
                        </a:lnTo>
                        <a:lnTo>
                          <a:pt x="1426" y="1404"/>
                        </a:lnTo>
                        <a:lnTo>
                          <a:pt x="1426" y="1408"/>
                        </a:lnTo>
                        <a:lnTo>
                          <a:pt x="1426" y="1410"/>
                        </a:lnTo>
                        <a:lnTo>
                          <a:pt x="1426" y="1413"/>
                        </a:lnTo>
                        <a:lnTo>
                          <a:pt x="1426" y="1414"/>
                        </a:lnTo>
                        <a:lnTo>
                          <a:pt x="1426" y="1419"/>
                        </a:lnTo>
                        <a:lnTo>
                          <a:pt x="1426" y="1430"/>
                        </a:lnTo>
                        <a:lnTo>
                          <a:pt x="1426" y="1432"/>
                        </a:lnTo>
                        <a:lnTo>
                          <a:pt x="1426" y="1433"/>
                        </a:lnTo>
                        <a:lnTo>
                          <a:pt x="1426" y="1434"/>
                        </a:lnTo>
                        <a:lnTo>
                          <a:pt x="1426" y="1435"/>
                        </a:lnTo>
                        <a:lnTo>
                          <a:pt x="1426" y="1436"/>
                        </a:lnTo>
                        <a:lnTo>
                          <a:pt x="1426" y="1439"/>
                        </a:lnTo>
                        <a:lnTo>
                          <a:pt x="1428" y="1441"/>
                        </a:lnTo>
                        <a:lnTo>
                          <a:pt x="1428" y="1442"/>
                        </a:lnTo>
                        <a:lnTo>
                          <a:pt x="1428" y="1443"/>
                        </a:lnTo>
                        <a:lnTo>
                          <a:pt x="1428" y="1445"/>
                        </a:lnTo>
                        <a:lnTo>
                          <a:pt x="1428" y="1446"/>
                        </a:lnTo>
                        <a:lnTo>
                          <a:pt x="1428" y="1448"/>
                        </a:lnTo>
                        <a:lnTo>
                          <a:pt x="1428" y="1449"/>
                        </a:lnTo>
                        <a:lnTo>
                          <a:pt x="1428" y="1450"/>
                        </a:lnTo>
                        <a:lnTo>
                          <a:pt x="1428" y="1451"/>
                        </a:lnTo>
                        <a:lnTo>
                          <a:pt x="1428" y="1453"/>
                        </a:lnTo>
                        <a:lnTo>
                          <a:pt x="1428" y="1454"/>
                        </a:lnTo>
                        <a:lnTo>
                          <a:pt x="1428" y="1456"/>
                        </a:lnTo>
                        <a:lnTo>
                          <a:pt x="1428" y="1457"/>
                        </a:lnTo>
                        <a:lnTo>
                          <a:pt x="1428" y="1458"/>
                        </a:lnTo>
                        <a:lnTo>
                          <a:pt x="1428" y="1460"/>
                        </a:lnTo>
                        <a:lnTo>
                          <a:pt x="1428" y="1461"/>
                        </a:lnTo>
                        <a:lnTo>
                          <a:pt x="1428" y="1462"/>
                        </a:lnTo>
                        <a:lnTo>
                          <a:pt x="1428" y="1463"/>
                        </a:lnTo>
                        <a:lnTo>
                          <a:pt x="1428" y="1464"/>
                        </a:lnTo>
                        <a:lnTo>
                          <a:pt x="1428" y="1466"/>
                        </a:lnTo>
                        <a:lnTo>
                          <a:pt x="1428" y="1469"/>
                        </a:lnTo>
                        <a:lnTo>
                          <a:pt x="1428" y="1470"/>
                        </a:lnTo>
                        <a:lnTo>
                          <a:pt x="1428" y="1471"/>
                        </a:lnTo>
                        <a:lnTo>
                          <a:pt x="1428" y="1472"/>
                        </a:lnTo>
                        <a:lnTo>
                          <a:pt x="1428" y="1473"/>
                        </a:lnTo>
                        <a:lnTo>
                          <a:pt x="1428" y="1475"/>
                        </a:lnTo>
                        <a:lnTo>
                          <a:pt x="1428" y="1476"/>
                        </a:lnTo>
                        <a:lnTo>
                          <a:pt x="1428" y="1477"/>
                        </a:lnTo>
                        <a:lnTo>
                          <a:pt x="1429" y="1478"/>
                        </a:lnTo>
                        <a:lnTo>
                          <a:pt x="1429" y="1479"/>
                        </a:lnTo>
                        <a:lnTo>
                          <a:pt x="1429" y="1480"/>
                        </a:lnTo>
                        <a:lnTo>
                          <a:pt x="1429" y="1481"/>
                        </a:lnTo>
                        <a:lnTo>
                          <a:pt x="1429" y="1483"/>
                        </a:lnTo>
                        <a:lnTo>
                          <a:pt x="1429" y="1485"/>
                        </a:lnTo>
                        <a:lnTo>
                          <a:pt x="1429" y="1486"/>
                        </a:lnTo>
                        <a:lnTo>
                          <a:pt x="1429" y="1487"/>
                        </a:lnTo>
                        <a:lnTo>
                          <a:pt x="1429" y="1488"/>
                        </a:lnTo>
                        <a:lnTo>
                          <a:pt x="1429" y="1491"/>
                        </a:lnTo>
                        <a:lnTo>
                          <a:pt x="1429" y="1492"/>
                        </a:lnTo>
                        <a:lnTo>
                          <a:pt x="1429" y="1493"/>
                        </a:lnTo>
                        <a:lnTo>
                          <a:pt x="1429" y="1494"/>
                        </a:lnTo>
                        <a:lnTo>
                          <a:pt x="1429" y="1495"/>
                        </a:lnTo>
                        <a:lnTo>
                          <a:pt x="1429" y="1496"/>
                        </a:lnTo>
                        <a:lnTo>
                          <a:pt x="1429" y="1498"/>
                        </a:lnTo>
                        <a:lnTo>
                          <a:pt x="1429" y="1502"/>
                        </a:lnTo>
                        <a:lnTo>
                          <a:pt x="1429" y="1507"/>
                        </a:lnTo>
                        <a:lnTo>
                          <a:pt x="1430" y="1521"/>
                        </a:lnTo>
                        <a:lnTo>
                          <a:pt x="1430" y="1522"/>
                        </a:lnTo>
                        <a:lnTo>
                          <a:pt x="1430" y="1523"/>
                        </a:lnTo>
                        <a:lnTo>
                          <a:pt x="1430" y="1524"/>
                        </a:lnTo>
                        <a:lnTo>
                          <a:pt x="1430" y="1525"/>
                        </a:lnTo>
                        <a:lnTo>
                          <a:pt x="1430" y="1531"/>
                        </a:lnTo>
                        <a:lnTo>
                          <a:pt x="1430" y="1532"/>
                        </a:lnTo>
                        <a:lnTo>
                          <a:pt x="1430" y="1533"/>
                        </a:lnTo>
                        <a:lnTo>
                          <a:pt x="1430" y="1535"/>
                        </a:lnTo>
                        <a:lnTo>
                          <a:pt x="1430" y="1537"/>
                        </a:lnTo>
                        <a:lnTo>
                          <a:pt x="1430" y="1538"/>
                        </a:lnTo>
                        <a:lnTo>
                          <a:pt x="1430" y="1547"/>
                        </a:lnTo>
                        <a:lnTo>
                          <a:pt x="1431" y="1551"/>
                        </a:lnTo>
                        <a:lnTo>
                          <a:pt x="1431" y="1554"/>
                        </a:lnTo>
                        <a:lnTo>
                          <a:pt x="1431" y="1557"/>
                        </a:lnTo>
                        <a:lnTo>
                          <a:pt x="1431" y="1560"/>
                        </a:lnTo>
                        <a:lnTo>
                          <a:pt x="1431" y="1561"/>
                        </a:lnTo>
                        <a:lnTo>
                          <a:pt x="1431" y="1566"/>
                        </a:lnTo>
                        <a:lnTo>
                          <a:pt x="1431" y="1568"/>
                        </a:lnTo>
                        <a:lnTo>
                          <a:pt x="1431" y="1569"/>
                        </a:lnTo>
                        <a:lnTo>
                          <a:pt x="1431" y="1572"/>
                        </a:lnTo>
                        <a:lnTo>
                          <a:pt x="1431" y="1575"/>
                        </a:lnTo>
                        <a:lnTo>
                          <a:pt x="1431" y="1577"/>
                        </a:lnTo>
                        <a:lnTo>
                          <a:pt x="1431" y="1580"/>
                        </a:lnTo>
                        <a:lnTo>
                          <a:pt x="1431" y="1581"/>
                        </a:lnTo>
                        <a:lnTo>
                          <a:pt x="1431" y="1582"/>
                        </a:lnTo>
                        <a:lnTo>
                          <a:pt x="1431" y="1583"/>
                        </a:lnTo>
                        <a:lnTo>
                          <a:pt x="1431" y="1584"/>
                        </a:lnTo>
                        <a:lnTo>
                          <a:pt x="1432" y="1591"/>
                        </a:lnTo>
                        <a:lnTo>
                          <a:pt x="1432" y="1597"/>
                        </a:lnTo>
                        <a:lnTo>
                          <a:pt x="1432" y="1598"/>
                        </a:lnTo>
                        <a:lnTo>
                          <a:pt x="1432" y="1605"/>
                        </a:lnTo>
                        <a:lnTo>
                          <a:pt x="1432" y="1611"/>
                        </a:lnTo>
                        <a:lnTo>
                          <a:pt x="1432" y="1615"/>
                        </a:lnTo>
                        <a:lnTo>
                          <a:pt x="1432" y="1619"/>
                        </a:lnTo>
                        <a:lnTo>
                          <a:pt x="1432" y="1620"/>
                        </a:lnTo>
                        <a:lnTo>
                          <a:pt x="1432" y="1621"/>
                        </a:lnTo>
                        <a:lnTo>
                          <a:pt x="1432" y="1623"/>
                        </a:lnTo>
                        <a:lnTo>
                          <a:pt x="1432" y="1625"/>
                        </a:lnTo>
                        <a:lnTo>
                          <a:pt x="1432" y="1626"/>
                        </a:lnTo>
                        <a:lnTo>
                          <a:pt x="1432" y="1627"/>
                        </a:lnTo>
                        <a:lnTo>
                          <a:pt x="1432" y="1628"/>
                        </a:lnTo>
                        <a:lnTo>
                          <a:pt x="1433" y="1628"/>
                        </a:lnTo>
                        <a:lnTo>
                          <a:pt x="1433" y="1629"/>
                        </a:lnTo>
                        <a:lnTo>
                          <a:pt x="1433" y="1630"/>
                        </a:lnTo>
                        <a:lnTo>
                          <a:pt x="1433" y="1632"/>
                        </a:lnTo>
                        <a:lnTo>
                          <a:pt x="1433" y="1634"/>
                        </a:lnTo>
                        <a:lnTo>
                          <a:pt x="1433" y="1635"/>
                        </a:lnTo>
                        <a:lnTo>
                          <a:pt x="1433" y="1636"/>
                        </a:lnTo>
                        <a:lnTo>
                          <a:pt x="1433" y="1637"/>
                        </a:lnTo>
                        <a:lnTo>
                          <a:pt x="1433" y="1640"/>
                        </a:lnTo>
                        <a:lnTo>
                          <a:pt x="1433" y="1641"/>
                        </a:lnTo>
                        <a:lnTo>
                          <a:pt x="1433" y="1642"/>
                        </a:lnTo>
                        <a:lnTo>
                          <a:pt x="1433" y="1643"/>
                        </a:lnTo>
                        <a:lnTo>
                          <a:pt x="1433" y="1644"/>
                        </a:lnTo>
                        <a:lnTo>
                          <a:pt x="1433" y="1645"/>
                        </a:lnTo>
                        <a:lnTo>
                          <a:pt x="1433" y="1647"/>
                        </a:lnTo>
                        <a:lnTo>
                          <a:pt x="1433" y="1648"/>
                        </a:lnTo>
                        <a:lnTo>
                          <a:pt x="1433" y="1650"/>
                        </a:lnTo>
                        <a:lnTo>
                          <a:pt x="1433" y="1651"/>
                        </a:lnTo>
                        <a:lnTo>
                          <a:pt x="1433" y="1652"/>
                        </a:lnTo>
                        <a:lnTo>
                          <a:pt x="1433" y="1653"/>
                        </a:lnTo>
                        <a:lnTo>
                          <a:pt x="1433" y="1656"/>
                        </a:lnTo>
                        <a:lnTo>
                          <a:pt x="1433" y="1657"/>
                        </a:lnTo>
                        <a:lnTo>
                          <a:pt x="1433" y="1658"/>
                        </a:lnTo>
                        <a:lnTo>
                          <a:pt x="1433" y="1659"/>
                        </a:lnTo>
                        <a:lnTo>
                          <a:pt x="1433" y="1660"/>
                        </a:lnTo>
                        <a:lnTo>
                          <a:pt x="1433" y="1662"/>
                        </a:lnTo>
                        <a:lnTo>
                          <a:pt x="1433" y="1663"/>
                        </a:lnTo>
                        <a:lnTo>
                          <a:pt x="1433" y="1664"/>
                        </a:lnTo>
                        <a:lnTo>
                          <a:pt x="1433" y="1666"/>
                        </a:lnTo>
                        <a:lnTo>
                          <a:pt x="1434" y="1667"/>
                        </a:lnTo>
                        <a:lnTo>
                          <a:pt x="1434" y="1668"/>
                        </a:lnTo>
                        <a:lnTo>
                          <a:pt x="1434" y="1670"/>
                        </a:lnTo>
                        <a:lnTo>
                          <a:pt x="1434" y="1672"/>
                        </a:lnTo>
                        <a:lnTo>
                          <a:pt x="1434" y="1673"/>
                        </a:lnTo>
                        <a:lnTo>
                          <a:pt x="1434" y="1674"/>
                        </a:lnTo>
                        <a:lnTo>
                          <a:pt x="1434" y="1675"/>
                        </a:lnTo>
                        <a:lnTo>
                          <a:pt x="1434" y="1677"/>
                        </a:lnTo>
                        <a:lnTo>
                          <a:pt x="1434" y="1678"/>
                        </a:lnTo>
                        <a:lnTo>
                          <a:pt x="1434" y="1679"/>
                        </a:lnTo>
                        <a:lnTo>
                          <a:pt x="1434" y="1680"/>
                        </a:lnTo>
                        <a:lnTo>
                          <a:pt x="1434" y="1684"/>
                        </a:lnTo>
                        <a:lnTo>
                          <a:pt x="1434" y="1686"/>
                        </a:lnTo>
                        <a:lnTo>
                          <a:pt x="1434" y="1687"/>
                        </a:lnTo>
                        <a:lnTo>
                          <a:pt x="1434" y="1688"/>
                        </a:lnTo>
                        <a:lnTo>
                          <a:pt x="1434" y="1689"/>
                        </a:lnTo>
                        <a:lnTo>
                          <a:pt x="1434" y="1690"/>
                        </a:lnTo>
                        <a:lnTo>
                          <a:pt x="1434" y="1692"/>
                        </a:lnTo>
                        <a:lnTo>
                          <a:pt x="1434" y="1693"/>
                        </a:lnTo>
                        <a:lnTo>
                          <a:pt x="1434" y="1694"/>
                        </a:lnTo>
                        <a:lnTo>
                          <a:pt x="1434" y="1695"/>
                        </a:lnTo>
                        <a:lnTo>
                          <a:pt x="1434" y="1696"/>
                        </a:lnTo>
                        <a:lnTo>
                          <a:pt x="1434" y="1697"/>
                        </a:lnTo>
                        <a:lnTo>
                          <a:pt x="1434" y="1699"/>
                        </a:lnTo>
                        <a:lnTo>
                          <a:pt x="1434" y="1700"/>
                        </a:lnTo>
                        <a:lnTo>
                          <a:pt x="1434" y="1701"/>
                        </a:lnTo>
                        <a:lnTo>
                          <a:pt x="1434" y="1702"/>
                        </a:lnTo>
                        <a:lnTo>
                          <a:pt x="1434" y="1703"/>
                        </a:lnTo>
                        <a:lnTo>
                          <a:pt x="1434" y="1704"/>
                        </a:lnTo>
                        <a:lnTo>
                          <a:pt x="1436" y="1704"/>
                        </a:lnTo>
                        <a:lnTo>
                          <a:pt x="1436" y="1705"/>
                        </a:lnTo>
                        <a:lnTo>
                          <a:pt x="1436" y="1707"/>
                        </a:lnTo>
                        <a:lnTo>
                          <a:pt x="1436" y="1708"/>
                        </a:lnTo>
                        <a:lnTo>
                          <a:pt x="1436" y="1709"/>
                        </a:lnTo>
                        <a:lnTo>
                          <a:pt x="1436" y="1712"/>
                        </a:lnTo>
                        <a:lnTo>
                          <a:pt x="1436" y="1714"/>
                        </a:lnTo>
                        <a:lnTo>
                          <a:pt x="1436" y="1716"/>
                        </a:lnTo>
                        <a:lnTo>
                          <a:pt x="1436" y="1717"/>
                        </a:lnTo>
                        <a:lnTo>
                          <a:pt x="1436" y="1718"/>
                        </a:lnTo>
                        <a:lnTo>
                          <a:pt x="1436" y="1719"/>
                        </a:lnTo>
                        <a:lnTo>
                          <a:pt x="1436" y="1720"/>
                        </a:lnTo>
                        <a:lnTo>
                          <a:pt x="1436" y="1722"/>
                        </a:lnTo>
                        <a:lnTo>
                          <a:pt x="1436" y="1723"/>
                        </a:lnTo>
                        <a:lnTo>
                          <a:pt x="1436" y="1726"/>
                        </a:lnTo>
                        <a:lnTo>
                          <a:pt x="1436" y="1727"/>
                        </a:lnTo>
                        <a:lnTo>
                          <a:pt x="1436" y="1729"/>
                        </a:lnTo>
                        <a:lnTo>
                          <a:pt x="1436" y="1730"/>
                        </a:lnTo>
                        <a:lnTo>
                          <a:pt x="1436" y="1731"/>
                        </a:lnTo>
                        <a:lnTo>
                          <a:pt x="1436" y="1732"/>
                        </a:lnTo>
                        <a:lnTo>
                          <a:pt x="1436" y="1733"/>
                        </a:lnTo>
                        <a:lnTo>
                          <a:pt x="1436" y="1735"/>
                        </a:lnTo>
                        <a:lnTo>
                          <a:pt x="1436" y="1737"/>
                        </a:lnTo>
                        <a:lnTo>
                          <a:pt x="1436" y="1738"/>
                        </a:lnTo>
                        <a:lnTo>
                          <a:pt x="1436" y="1739"/>
                        </a:lnTo>
                        <a:lnTo>
                          <a:pt x="1436" y="1740"/>
                        </a:lnTo>
                        <a:lnTo>
                          <a:pt x="1436" y="1741"/>
                        </a:lnTo>
                        <a:lnTo>
                          <a:pt x="1436" y="1742"/>
                        </a:lnTo>
                        <a:lnTo>
                          <a:pt x="1437" y="1742"/>
                        </a:lnTo>
                        <a:lnTo>
                          <a:pt x="1437" y="1745"/>
                        </a:lnTo>
                        <a:lnTo>
                          <a:pt x="1437" y="1746"/>
                        </a:lnTo>
                        <a:lnTo>
                          <a:pt x="1437" y="1747"/>
                        </a:lnTo>
                        <a:lnTo>
                          <a:pt x="1437" y="1749"/>
                        </a:lnTo>
                        <a:lnTo>
                          <a:pt x="1437" y="1750"/>
                        </a:lnTo>
                        <a:lnTo>
                          <a:pt x="1437" y="1752"/>
                        </a:lnTo>
                        <a:lnTo>
                          <a:pt x="1437" y="1753"/>
                        </a:lnTo>
                        <a:lnTo>
                          <a:pt x="1437" y="1756"/>
                        </a:lnTo>
                        <a:lnTo>
                          <a:pt x="1437" y="1757"/>
                        </a:lnTo>
                        <a:lnTo>
                          <a:pt x="1437" y="1759"/>
                        </a:lnTo>
                        <a:lnTo>
                          <a:pt x="1437" y="1760"/>
                        </a:lnTo>
                        <a:lnTo>
                          <a:pt x="1437" y="1761"/>
                        </a:lnTo>
                        <a:lnTo>
                          <a:pt x="1437" y="1762"/>
                        </a:lnTo>
                        <a:lnTo>
                          <a:pt x="1437" y="1763"/>
                        </a:lnTo>
                        <a:lnTo>
                          <a:pt x="1437" y="1764"/>
                        </a:lnTo>
                        <a:lnTo>
                          <a:pt x="1437" y="1765"/>
                        </a:lnTo>
                        <a:lnTo>
                          <a:pt x="1437" y="1768"/>
                        </a:lnTo>
                        <a:lnTo>
                          <a:pt x="1437" y="1769"/>
                        </a:lnTo>
                        <a:lnTo>
                          <a:pt x="1437" y="1770"/>
                        </a:lnTo>
                        <a:lnTo>
                          <a:pt x="1437" y="1771"/>
                        </a:lnTo>
                        <a:lnTo>
                          <a:pt x="1437" y="1772"/>
                        </a:lnTo>
                        <a:lnTo>
                          <a:pt x="1437" y="1774"/>
                        </a:lnTo>
                        <a:lnTo>
                          <a:pt x="1437" y="1775"/>
                        </a:lnTo>
                        <a:lnTo>
                          <a:pt x="1437" y="1776"/>
                        </a:lnTo>
                        <a:lnTo>
                          <a:pt x="1437" y="1777"/>
                        </a:lnTo>
                        <a:lnTo>
                          <a:pt x="1437" y="1778"/>
                        </a:lnTo>
                        <a:lnTo>
                          <a:pt x="1437" y="1779"/>
                        </a:lnTo>
                        <a:lnTo>
                          <a:pt x="1437" y="1780"/>
                        </a:lnTo>
                        <a:lnTo>
                          <a:pt x="1437" y="1782"/>
                        </a:lnTo>
                        <a:lnTo>
                          <a:pt x="1437" y="1783"/>
                        </a:lnTo>
                        <a:lnTo>
                          <a:pt x="1438" y="1783"/>
                        </a:lnTo>
                        <a:lnTo>
                          <a:pt x="1438" y="1784"/>
                        </a:lnTo>
                        <a:lnTo>
                          <a:pt x="1438" y="1785"/>
                        </a:lnTo>
                        <a:lnTo>
                          <a:pt x="1438" y="1787"/>
                        </a:lnTo>
                        <a:lnTo>
                          <a:pt x="1438" y="1790"/>
                        </a:lnTo>
                        <a:lnTo>
                          <a:pt x="1438" y="1794"/>
                        </a:lnTo>
                        <a:lnTo>
                          <a:pt x="1438" y="1795"/>
                        </a:lnTo>
                        <a:lnTo>
                          <a:pt x="1438" y="1799"/>
                        </a:lnTo>
                        <a:lnTo>
                          <a:pt x="1438" y="1801"/>
                        </a:lnTo>
                        <a:lnTo>
                          <a:pt x="1438" y="1802"/>
                        </a:lnTo>
                        <a:lnTo>
                          <a:pt x="1438" y="1804"/>
                        </a:lnTo>
                        <a:lnTo>
                          <a:pt x="1438" y="1805"/>
                        </a:lnTo>
                        <a:lnTo>
                          <a:pt x="1438" y="1811"/>
                        </a:lnTo>
                        <a:lnTo>
                          <a:pt x="1438" y="1814"/>
                        </a:lnTo>
                        <a:lnTo>
                          <a:pt x="1438" y="1815"/>
                        </a:lnTo>
                        <a:lnTo>
                          <a:pt x="1439" y="1824"/>
                        </a:lnTo>
                        <a:lnTo>
                          <a:pt x="1439" y="1828"/>
                        </a:lnTo>
                        <a:lnTo>
                          <a:pt x="1439" y="1829"/>
                        </a:lnTo>
                        <a:lnTo>
                          <a:pt x="1439" y="1834"/>
                        </a:lnTo>
                        <a:lnTo>
                          <a:pt x="1439" y="1835"/>
                        </a:lnTo>
                        <a:lnTo>
                          <a:pt x="1439" y="1836"/>
                        </a:lnTo>
                        <a:lnTo>
                          <a:pt x="1439" y="1839"/>
                        </a:lnTo>
                        <a:lnTo>
                          <a:pt x="1439" y="1841"/>
                        </a:lnTo>
                        <a:lnTo>
                          <a:pt x="1439" y="1843"/>
                        </a:lnTo>
                        <a:lnTo>
                          <a:pt x="1439" y="1844"/>
                        </a:lnTo>
                        <a:lnTo>
                          <a:pt x="1439" y="1845"/>
                        </a:lnTo>
                        <a:lnTo>
                          <a:pt x="1439" y="1846"/>
                        </a:lnTo>
                        <a:lnTo>
                          <a:pt x="1439" y="1850"/>
                        </a:lnTo>
                        <a:lnTo>
                          <a:pt x="1439" y="1851"/>
                        </a:lnTo>
                        <a:lnTo>
                          <a:pt x="1440" y="1853"/>
                        </a:lnTo>
                        <a:lnTo>
                          <a:pt x="1439" y="1854"/>
                        </a:lnTo>
                        <a:lnTo>
                          <a:pt x="1439" y="1856"/>
                        </a:lnTo>
                        <a:lnTo>
                          <a:pt x="1440" y="1856"/>
                        </a:lnTo>
                        <a:lnTo>
                          <a:pt x="1440" y="1858"/>
                        </a:lnTo>
                        <a:lnTo>
                          <a:pt x="1440" y="1859"/>
                        </a:lnTo>
                        <a:lnTo>
                          <a:pt x="1440" y="1860"/>
                        </a:lnTo>
                        <a:lnTo>
                          <a:pt x="1440" y="1864"/>
                        </a:lnTo>
                        <a:lnTo>
                          <a:pt x="1440" y="1865"/>
                        </a:lnTo>
                        <a:lnTo>
                          <a:pt x="1440" y="1866"/>
                        </a:lnTo>
                        <a:lnTo>
                          <a:pt x="1440" y="1868"/>
                        </a:lnTo>
                        <a:lnTo>
                          <a:pt x="1440" y="1871"/>
                        </a:lnTo>
                        <a:lnTo>
                          <a:pt x="1440" y="1872"/>
                        </a:lnTo>
                        <a:lnTo>
                          <a:pt x="1440" y="1873"/>
                        </a:lnTo>
                        <a:lnTo>
                          <a:pt x="1440" y="1874"/>
                        </a:lnTo>
                        <a:lnTo>
                          <a:pt x="1440" y="1876"/>
                        </a:lnTo>
                        <a:lnTo>
                          <a:pt x="1440" y="1877"/>
                        </a:lnTo>
                        <a:lnTo>
                          <a:pt x="1440" y="1879"/>
                        </a:lnTo>
                        <a:lnTo>
                          <a:pt x="1440" y="1882"/>
                        </a:lnTo>
                        <a:lnTo>
                          <a:pt x="1440" y="1883"/>
                        </a:lnTo>
                        <a:lnTo>
                          <a:pt x="1440" y="1886"/>
                        </a:lnTo>
                        <a:lnTo>
                          <a:pt x="1441" y="1890"/>
                        </a:lnTo>
                        <a:lnTo>
                          <a:pt x="1441" y="1894"/>
                        </a:lnTo>
                        <a:lnTo>
                          <a:pt x="1441" y="1895"/>
                        </a:lnTo>
                        <a:lnTo>
                          <a:pt x="1441" y="1896"/>
                        </a:lnTo>
                        <a:lnTo>
                          <a:pt x="1441" y="1897"/>
                        </a:lnTo>
                        <a:lnTo>
                          <a:pt x="1441" y="1902"/>
                        </a:lnTo>
                        <a:lnTo>
                          <a:pt x="1441" y="1905"/>
                        </a:lnTo>
                        <a:lnTo>
                          <a:pt x="1441" y="1909"/>
                        </a:lnTo>
                        <a:lnTo>
                          <a:pt x="1441" y="1911"/>
                        </a:lnTo>
                        <a:lnTo>
                          <a:pt x="1441" y="1913"/>
                        </a:lnTo>
                        <a:lnTo>
                          <a:pt x="1441" y="1914"/>
                        </a:lnTo>
                        <a:lnTo>
                          <a:pt x="1441" y="1916"/>
                        </a:lnTo>
                        <a:lnTo>
                          <a:pt x="1441" y="1917"/>
                        </a:lnTo>
                        <a:lnTo>
                          <a:pt x="1441" y="1918"/>
                        </a:lnTo>
                        <a:lnTo>
                          <a:pt x="1441" y="1919"/>
                        </a:lnTo>
                        <a:lnTo>
                          <a:pt x="1441" y="1924"/>
                        </a:lnTo>
                        <a:lnTo>
                          <a:pt x="1441" y="1925"/>
                        </a:lnTo>
                        <a:lnTo>
                          <a:pt x="1441" y="1929"/>
                        </a:lnTo>
                        <a:lnTo>
                          <a:pt x="1441" y="1931"/>
                        </a:lnTo>
                        <a:lnTo>
                          <a:pt x="1443" y="1932"/>
                        </a:lnTo>
                        <a:lnTo>
                          <a:pt x="1443" y="1933"/>
                        </a:lnTo>
                        <a:lnTo>
                          <a:pt x="1443" y="1936"/>
                        </a:lnTo>
                        <a:lnTo>
                          <a:pt x="1443" y="1938"/>
                        </a:lnTo>
                        <a:lnTo>
                          <a:pt x="1443" y="1940"/>
                        </a:lnTo>
                        <a:lnTo>
                          <a:pt x="1443" y="1944"/>
                        </a:lnTo>
                        <a:lnTo>
                          <a:pt x="1443" y="1946"/>
                        </a:lnTo>
                        <a:lnTo>
                          <a:pt x="1443" y="1947"/>
                        </a:lnTo>
                        <a:lnTo>
                          <a:pt x="1443" y="1948"/>
                        </a:lnTo>
                        <a:lnTo>
                          <a:pt x="1443" y="1950"/>
                        </a:lnTo>
                        <a:lnTo>
                          <a:pt x="1443" y="1951"/>
                        </a:lnTo>
                        <a:lnTo>
                          <a:pt x="1443" y="1953"/>
                        </a:lnTo>
                        <a:lnTo>
                          <a:pt x="1443" y="1954"/>
                        </a:lnTo>
                        <a:lnTo>
                          <a:pt x="1443" y="1955"/>
                        </a:lnTo>
                        <a:lnTo>
                          <a:pt x="1443" y="1956"/>
                        </a:lnTo>
                        <a:lnTo>
                          <a:pt x="1444" y="1958"/>
                        </a:lnTo>
                        <a:lnTo>
                          <a:pt x="1444" y="1961"/>
                        </a:lnTo>
                        <a:lnTo>
                          <a:pt x="1444" y="1963"/>
                        </a:lnTo>
                        <a:lnTo>
                          <a:pt x="1444" y="1964"/>
                        </a:lnTo>
                        <a:lnTo>
                          <a:pt x="1444" y="1965"/>
                        </a:lnTo>
                        <a:lnTo>
                          <a:pt x="1444" y="1968"/>
                        </a:lnTo>
                        <a:lnTo>
                          <a:pt x="1444" y="1970"/>
                        </a:lnTo>
                        <a:lnTo>
                          <a:pt x="1444" y="1971"/>
                        </a:lnTo>
                        <a:lnTo>
                          <a:pt x="1444" y="1978"/>
                        </a:lnTo>
                        <a:lnTo>
                          <a:pt x="1444" y="1980"/>
                        </a:lnTo>
                        <a:lnTo>
                          <a:pt x="1444" y="1986"/>
                        </a:lnTo>
                        <a:lnTo>
                          <a:pt x="1444" y="1987"/>
                        </a:lnTo>
                        <a:lnTo>
                          <a:pt x="1444" y="1989"/>
                        </a:lnTo>
                        <a:lnTo>
                          <a:pt x="1444" y="1998"/>
                        </a:lnTo>
                        <a:lnTo>
                          <a:pt x="1444" y="1999"/>
                        </a:lnTo>
                        <a:lnTo>
                          <a:pt x="1445" y="2006"/>
                        </a:lnTo>
                        <a:lnTo>
                          <a:pt x="1445" y="2007"/>
                        </a:lnTo>
                        <a:lnTo>
                          <a:pt x="1445" y="2008"/>
                        </a:lnTo>
                        <a:lnTo>
                          <a:pt x="1445" y="2009"/>
                        </a:lnTo>
                        <a:lnTo>
                          <a:pt x="1445" y="2010"/>
                        </a:lnTo>
                        <a:lnTo>
                          <a:pt x="1445" y="2011"/>
                        </a:lnTo>
                        <a:lnTo>
                          <a:pt x="1445" y="2013"/>
                        </a:lnTo>
                        <a:lnTo>
                          <a:pt x="1445" y="2014"/>
                        </a:lnTo>
                        <a:lnTo>
                          <a:pt x="1445" y="2015"/>
                        </a:lnTo>
                        <a:lnTo>
                          <a:pt x="1445" y="2016"/>
                        </a:lnTo>
                        <a:lnTo>
                          <a:pt x="1445" y="2018"/>
                        </a:lnTo>
                        <a:lnTo>
                          <a:pt x="1445" y="2026"/>
                        </a:lnTo>
                        <a:lnTo>
                          <a:pt x="1445" y="2029"/>
                        </a:lnTo>
                        <a:lnTo>
                          <a:pt x="1445" y="2030"/>
                        </a:lnTo>
                        <a:lnTo>
                          <a:pt x="1445" y="2033"/>
                        </a:lnTo>
                        <a:lnTo>
                          <a:pt x="1445" y="2034"/>
                        </a:lnTo>
                        <a:lnTo>
                          <a:pt x="1445" y="2036"/>
                        </a:lnTo>
                        <a:lnTo>
                          <a:pt x="1445" y="2037"/>
                        </a:lnTo>
                        <a:lnTo>
                          <a:pt x="1446" y="2037"/>
                        </a:lnTo>
                        <a:lnTo>
                          <a:pt x="1446" y="2038"/>
                        </a:lnTo>
                        <a:lnTo>
                          <a:pt x="1446" y="2040"/>
                        </a:lnTo>
                        <a:lnTo>
                          <a:pt x="1446" y="2052"/>
                        </a:lnTo>
                        <a:lnTo>
                          <a:pt x="1446" y="2055"/>
                        </a:lnTo>
                        <a:lnTo>
                          <a:pt x="1446" y="2056"/>
                        </a:lnTo>
                        <a:lnTo>
                          <a:pt x="1446" y="2058"/>
                        </a:lnTo>
                        <a:lnTo>
                          <a:pt x="1446" y="2059"/>
                        </a:lnTo>
                        <a:lnTo>
                          <a:pt x="1446" y="2062"/>
                        </a:lnTo>
                        <a:lnTo>
                          <a:pt x="1446" y="2063"/>
                        </a:lnTo>
                        <a:lnTo>
                          <a:pt x="1446" y="2065"/>
                        </a:lnTo>
                        <a:lnTo>
                          <a:pt x="1446" y="2066"/>
                        </a:lnTo>
                        <a:lnTo>
                          <a:pt x="1446" y="2067"/>
                        </a:lnTo>
                        <a:lnTo>
                          <a:pt x="1446" y="2068"/>
                        </a:lnTo>
                        <a:lnTo>
                          <a:pt x="1446" y="2069"/>
                        </a:lnTo>
                        <a:lnTo>
                          <a:pt x="1446" y="2076"/>
                        </a:lnTo>
                        <a:lnTo>
                          <a:pt x="1446" y="2077"/>
                        </a:lnTo>
                        <a:lnTo>
                          <a:pt x="1446" y="2078"/>
                        </a:lnTo>
                        <a:lnTo>
                          <a:pt x="1446" y="2082"/>
                        </a:lnTo>
                        <a:lnTo>
                          <a:pt x="1446" y="2104"/>
                        </a:lnTo>
                        <a:lnTo>
                          <a:pt x="1446" y="2105"/>
                        </a:lnTo>
                        <a:lnTo>
                          <a:pt x="1446" y="2107"/>
                        </a:lnTo>
                        <a:lnTo>
                          <a:pt x="1446" y="2122"/>
                        </a:lnTo>
                        <a:lnTo>
                          <a:pt x="1446" y="2126"/>
                        </a:lnTo>
                        <a:lnTo>
                          <a:pt x="1447" y="2142"/>
                        </a:lnTo>
                        <a:lnTo>
                          <a:pt x="1447" y="2148"/>
                        </a:lnTo>
                        <a:lnTo>
                          <a:pt x="1447" y="2150"/>
                        </a:lnTo>
                        <a:lnTo>
                          <a:pt x="1447" y="2152"/>
                        </a:lnTo>
                        <a:lnTo>
                          <a:pt x="1447" y="2155"/>
                        </a:lnTo>
                        <a:lnTo>
                          <a:pt x="1447" y="2159"/>
                        </a:lnTo>
                        <a:lnTo>
                          <a:pt x="1447" y="2161"/>
                        </a:lnTo>
                        <a:lnTo>
                          <a:pt x="1447" y="2163"/>
                        </a:lnTo>
                        <a:lnTo>
                          <a:pt x="1447" y="2165"/>
                        </a:lnTo>
                        <a:lnTo>
                          <a:pt x="1447" y="2171"/>
                        </a:lnTo>
                        <a:lnTo>
                          <a:pt x="1447" y="2179"/>
                        </a:lnTo>
                        <a:lnTo>
                          <a:pt x="1447" y="2181"/>
                        </a:lnTo>
                        <a:lnTo>
                          <a:pt x="1447" y="2185"/>
                        </a:lnTo>
                        <a:lnTo>
                          <a:pt x="1447" y="2186"/>
                        </a:lnTo>
                        <a:lnTo>
                          <a:pt x="1447" y="2189"/>
                        </a:lnTo>
                        <a:lnTo>
                          <a:pt x="1447" y="2190"/>
                        </a:lnTo>
                        <a:lnTo>
                          <a:pt x="1447" y="2198"/>
                        </a:lnTo>
                        <a:lnTo>
                          <a:pt x="1447" y="2200"/>
                        </a:lnTo>
                        <a:lnTo>
                          <a:pt x="1447" y="2202"/>
                        </a:lnTo>
                        <a:lnTo>
                          <a:pt x="1447" y="2203"/>
                        </a:lnTo>
                        <a:lnTo>
                          <a:pt x="1447" y="2204"/>
                        </a:lnTo>
                        <a:lnTo>
                          <a:pt x="1447" y="2205"/>
                        </a:lnTo>
                        <a:lnTo>
                          <a:pt x="1447" y="2210"/>
                        </a:lnTo>
                        <a:lnTo>
                          <a:pt x="1448" y="2212"/>
                        </a:lnTo>
                        <a:lnTo>
                          <a:pt x="1448" y="2213"/>
                        </a:lnTo>
                        <a:lnTo>
                          <a:pt x="1448" y="2215"/>
                        </a:lnTo>
                        <a:lnTo>
                          <a:pt x="1448" y="2216"/>
                        </a:lnTo>
                        <a:lnTo>
                          <a:pt x="1447" y="2219"/>
                        </a:lnTo>
                        <a:lnTo>
                          <a:pt x="1448" y="2220"/>
                        </a:lnTo>
                        <a:lnTo>
                          <a:pt x="1448" y="2223"/>
                        </a:lnTo>
                        <a:lnTo>
                          <a:pt x="1448" y="2233"/>
                        </a:lnTo>
                        <a:lnTo>
                          <a:pt x="1448" y="2234"/>
                        </a:lnTo>
                        <a:lnTo>
                          <a:pt x="1448" y="2238"/>
                        </a:lnTo>
                        <a:lnTo>
                          <a:pt x="1448" y="2240"/>
                        </a:lnTo>
                        <a:lnTo>
                          <a:pt x="1448" y="2241"/>
                        </a:lnTo>
                        <a:lnTo>
                          <a:pt x="1448" y="2242"/>
                        </a:lnTo>
                        <a:lnTo>
                          <a:pt x="1448" y="2243"/>
                        </a:lnTo>
                        <a:lnTo>
                          <a:pt x="1448" y="2247"/>
                        </a:lnTo>
                        <a:lnTo>
                          <a:pt x="1448" y="2250"/>
                        </a:lnTo>
                        <a:lnTo>
                          <a:pt x="1448" y="2254"/>
                        </a:lnTo>
                        <a:lnTo>
                          <a:pt x="1448" y="2255"/>
                        </a:lnTo>
                        <a:lnTo>
                          <a:pt x="1448" y="2263"/>
                        </a:lnTo>
                        <a:lnTo>
                          <a:pt x="1448" y="2273"/>
                        </a:lnTo>
                        <a:lnTo>
                          <a:pt x="1448" y="2277"/>
                        </a:lnTo>
                        <a:lnTo>
                          <a:pt x="1448" y="2278"/>
                        </a:lnTo>
                        <a:lnTo>
                          <a:pt x="1448" y="2279"/>
                        </a:lnTo>
                        <a:lnTo>
                          <a:pt x="1448" y="2284"/>
                        </a:lnTo>
                        <a:lnTo>
                          <a:pt x="1448" y="2292"/>
                        </a:lnTo>
                        <a:lnTo>
                          <a:pt x="1448" y="2293"/>
                        </a:lnTo>
                        <a:lnTo>
                          <a:pt x="1448" y="2294"/>
                        </a:lnTo>
                        <a:lnTo>
                          <a:pt x="1449" y="2295"/>
                        </a:lnTo>
                        <a:lnTo>
                          <a:pt x="1449" y="2298"/>
                        </a:lnTo>
                        <a:lnTo>
                          <a:pt x="1449" y="2302"/>
                        </a:lnTo>
                        <a:lnTo>
                          <a:pt x="1449" y="2305"/>
                        </a:lnTo>
                        <a:lnTo>
                          <a:pt x="1449" y="2310"/>
                        </a:lnTo>
                        <a:lnTo>
                          <a:pt x="1449" y="2313"/>
                        </a:lnTo>
                        <a:lnTo>
                          <a:pt x="1449" y="2316"/>
                        </a:lnTo>
                        <a:lnTo>
                          <a:pt x="1449" y="2317"/>
                        </a:lnTo>
                        <a:lnTo>
                          <a:pt x="1449" y="2322"/>
                        </a:lnTo>
                        <a:lnTo>
                          <a:pt x="1449" y="2325"/>
                        </a:lnTo>
                        <a:lnTo>
                          <a:pt x="1449" y="2329"/>
                        </a:lnTo>
                        <a:lnTo>
                          <a:pt x="1449" y="2331"/>
                        </a:lnTo>
                        <a:lnTo>
                          <a:pt x="1449" y="2332"/>
                        </a:lnTo>
                        <a:lnTo>
                          <a:pt x="1449" y="2334"/>
                        </a:lnTo>
                        <a:lnTo>
                          <a:pt x="1449" y="2340"/>
                        </a:lnTo>
                        <a:lnTo>
                          <a:pt x="1449" y="2344"/>
                        </a:lnTo>
                        <a:lnTo>
                          <a:pt x="1449" y="2350"/>
                        </a:lnTo>
                        <a:lnTo>
                          <a:pt x="1449" y="2351"/>
                        </a:lnTo>
                        <a:lnTo>
                          <a:pt x="1449" y="2352"/>
                        </a:lnTo>
                        <a:lnTo>
                          <a:pt x="1449" y="2353"/>
                        </a:lnTo>
                        <a:lnTo>
                          <a:pt x="1449" y="2357"/>
                        </a:lnTo>
                        <a:lnTo>
                          <a:pt x="1449" y="2358"/>
                        </a:lnTo>
                        <a:lnTo>
                          <a:pt x="1449" y="2361"/>
                        </a:lnTo>
                        <a:lnTo>
                          <a:pt x="1449" y="2367"/>
                        </a:lnTo>
                        <a:lnTo>
                          <a:pt x="1451" y="2376"/>
                        </a:lnTo>
                        <a:lnTo>
                          <a:pt x="1451" y="2380"/>
                        </a:lnTo>
                        <a:lnTo>
                          <a:pt x="1451" y="2381"/>
                        </a:lnTo>
                        <a:lnTo>
                          <a:pt x="1451" y="2387"/>
                        </a:lnTo>
                        <a:lnTo>
                          <a:pt x="1451" y="2388"/>
                        </a:lnTo>
                        <a:lnTo>
                          <a:pt x="1451" y="2389"/>
                        </a:lnTo>
                        <a:lnTo>
                          <a:pt x="1451" y="2391"/>
                        </a:lnTo>
                        <a:lnTo>
                          <a:pt x="1451" y="2396"/>
                        </a:lnTo>
                        <a:lnTo>
                          <a:pt x="1451" y="2402"/>
                        </a:lnTo>
                        <a:lnTo>
                          <a:pt x="1451" y="2406"/>
                        </a:lnTo>
                        <a:lnTo>
                          <a:pt x="1451" y="2407"/>
                        </a:lnTo>
                        <a:lnTo>
                          <a:pt x="1451" y="2410"/>
                        </a:lnTo>
                        <a:lnTo>
                          <a:pt x="1451" y="2418"/>
                        </a:lnTo>
                        <a:lnTo>
                          <a:pt x="1451" y="2422"/>
                        </a:lnTo>
                        <a:lnTo>
                          <a:pt x="1451" y="2425"/>
                        </a:lnTo>
                        <a:lnTo>
                          <a:pt x="1451" y="2431"/>
                        </a:lnTo>
                      </a:path>
                    </a:pathLst>
                  </a:custGeom>
                  <a:noFill/>
                  <a:ln w="1270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Freeform 89"/>
                  <p:cNvSpPr>
                    <a:spLocks/>
                  </p:cNvSpPr>
                  <p:nvPr/>
                </p:nvSpPr>
                <p:spPr bwMode="auto">
                  <a:xfrm>
                    <a:off x="8764" y="11787"/>
                    <a:ext cx="1629" cy="995"/>
                  </a:xfrm>
                  <a:custGeom>
                    <a:avLst/>
                    <a:gdLst>
                      <a:gd name="T0" fmla="*/ 1605 w 1629"/>
                      <a:gd name="T1" fmla="*/ 26 h 995"/>
                      <a:gd name="T2" fmla="*/ 1606 w 1629"/>
                      <a:gd name="T3" fmla="*/ 53 h 995"/>
                      <a:gd name="T4" fmla="*/ 1606 w 1629"/>
                      <a:gd name="T5" fmla="*/ 94 h 995"/>
                      <a:gd name="T6" fmla="*/ 1606 w 1629"/>
                      <a:gd name="T7" fmla="*/ 115 h 995"/>
                      <a:gd name="T8" fmla="*/ 1607 w 1629"/>
                      <a:gd name="T9" fmla="*/ 135 h 995"/>
                      <a:gd name="T10" fmla="*/ 1607 w 1629"/>
                      <a:gd name="T11" fmla="*/ 154 h 995"/>
                      <a:gd name="T12" fmla="*/ 1607 w 1629"/>
                      <a:gd name="T13" fmla="*/ 184 h 995"/>
                      <a:gd name="T14" fmla="*/ 1608 w 1629"/>
                      <a:gd name="T15" fmla="*/ 214 h 995"/>
                      <a:gd name="T16" fmla="*/ 1608 w 1629"/>
                      <a:gd name="T17" fmla="*/ 234 h 995"/>
                      <a:gd name="T18" fmla="*/ 1608 w 1629"/>
                      <a:gd name="T19" fmla="*/ 260 h 995"/>
                      <a:gd name="T20" fmla="*/ 1608 w 1629"/>
                      <a:gd name="T21" fmla="*/ 284 h 995"/>
                      <a:gd name="T22" fmla="*/ 1609 w 1629"/>
                      <a:gd name="T23" fmla="*/ 308 h 995"/>
                      <a:gd name="T24" fmla="*/ 1610 w 1629"/>
                      <a:gd name="T25" fmla="*/ 342 h 995"/>
                      <a:gd name="T26" fmla="*/ 1612 w 1629"/>
                      <a:gd name="T27" fmla="*/ 391 h 995"/>
                      <a:gd name="T28" fmla="*/ 1613 w 1629"/>
                      <a:gd name="T29" fmla="*/ 427 h 995"/>
                      <a:gd name="T30" fmla="*/ 1613 w 1629"/>
                      <a:gd name="T31" fmla="*/ 445 h 995"/>
                      <a:gd name="T32" fmla="*/ 1614 w 1629"/>
                      <a:gd name="T33" fmla="*/ 465 h 995"/>
                      <a:gd name="T34" fmla="*/ 1614 w 1629"/>
                      <a:gd name="T35" fmla="*/ 486 h 995"/>
                      <a:gd name="T36" fmla="*/ 1615 w 1629"/>
                      <a:gd name="T37" fmla="*/ 525 h 995"/>
                      <a:gd name="T38" fmla="*/ 1617 w 1629"/>
                      <a:gd name="T39" fmla="*/ 570 h 995"/>
                      <a:gd name="T40" fmla="*/ 1618 w 1629"/>
                      <a:gd name="T41" fmla="*/ 629 h 995"/>
                      <a:gd name="T42" fmla="*/ 1622 w 1629"/>
                      <a:gd name="T43" fmla="*/ 742 h 995"/>
                      <a:gd name="T44" fmla="*/ 1626 w 1629"/>
                      <a:gd name="T45" fmla="*/ 876 h 995"/>
                      <a:gd name="T46" fmla="*/ 1628 w 1629"/>
                      <a:gd name="T47" fmla="*/ 909 h 995"/>
                      <a:gd name="T48" fmla="*/ 1629 w 1629"/>
                      <a:gd name="T49" fmla="*/ 953 h 995"/>
                      <a:gd name="T50" fmla="*/ 1605 w 1629"/>
                      <a:gd name="T51" fmla="*/ 969 h 995"/>
                      <a:gd name="T52" fmla="*/ 1571 w 1629"/>
                      <a:gd name="T53" fmla="*/ 970 h 995"/>
                      <a:gd name="T54" fmla="*/ 1544 w 1629"/>
                      <a:gd name="T55" fmla="*/ 972 h 995"/>
                      <a:gd name="T56" fmla="*/ 1505 w 1629"/>
                      <a:gd name="T57" fmla="*/ 973 h 995"/>
                      <a:gd name="T58" fmla="*/ 1376 w 1629"/>
                      <a:gd name="T59" fmla="*/ 975 h 995"/>
                      <a:gd name="T60" fmla="*/ 1250 w 1629"/>
                      <a:gd name="T61" fmla="*/ 979 h 995"/>
                      <a:gd name="T62" fmla="*/ 1224 w 1629"/>
                      <a:gd name="T63" fmla="*/ 980 h 995"/>
                      <a:gd name="T64" fmla="*/ 1181 w 1629"/>
                      <a:gd name="T65" fmla="*/ 980 h 995"/>
                      <a:gd name="T66" fmla="*/ 1140 w 1629"/>
                      <a:gd name="T67" fmla="*/ 981 h 995"/>
                      <a:gd name="T68" fmla="*/ 1124 w 1629"/>
                      <a:gd name="T69" fmla="*/ 982 h 995"/>
                      <a:gd name="T70" fmla="*/ 1106 w 1629"/>
                      <a:gd name="T71" fmla="*/ 982 h 995"/>
                      <a:gd name="T72" fmla="*/ 1087 w 1629"/>
                      <a:gd name="T73" fmla="*/ 983 h 995"/>
                      <a:gd name="T74" fmla="*/ 1045 w 1629"/>
                      <a:gd name="T75" fmla="*/ 983 h 995"/>
                      <a:gd name="T76" fmla="*/ 987 w 1629"/>
                      <a:gd name="T77" fmla="*/ 984 h 995"/>
                      <a:gd name="T78" fmla="*/ 943 w 1629"/>
                      <a:gd name="T79" fmla="*/ 985 h 995"/>
                      <a:gd name="T80" fmla="*/ 909 w 1629"/>
                      <a:gd name="T81" fmla="*/ 985 h 995"/>
                      <a:gd name="T82" fmla="*/ 851 w 1629"/>
                      <a:gd name="T83" fmla="*/ 987 h 995"/>
                      <a:gd name="T84" fmla="*/ 798 w 1629"/>
                      <a:gd name="T85" fmla="*/ 990 h 995"/>
                      <a:gd name="T86" fmla="*/ 772 w 1629"/>
                      <a:gd name="T87" fmla="*/ 988 h 995"/>
                      <a:gd name="T88" fmla="*/ 716 w 1629"/>
                      <a:gd name="T89" fmla="*/ 989 h 995"/>
                      <a:gd name="T90" fmla="*/ 666 w 1629"/>
                      <a:gd name="T91" fmla="*/ 990 h 995"/>
                      <a:gd name="T92" fmla="*/ 633 w 1629"/>
                      <a:gd name="T93" fmla="*/ 990 h 995"/>
                      <a:gd name="T94" fmla="*/ 607 w 1629"/>
                      <a:gd name="T95" fmla="*/ 990 h 995"/>
                      <a:gd name="T96" fmla="*/ 572 w 1629"/>
                      <a:gd name="T97" fmla="*/ 991 h 995"/>
                      <a:gd name="T98" fmla="*/ 526 w 1629"/>
                      <a:gd name="T99" fmla="*/ 991 h 995"/>
                      <a:gd name="T100" fmla="*/ 501 w 1629"/>
                      <a:gd name="T101" fmla="*/ 991 h 995"/>
                      <a:gd name="T102" fmla="*/ 466 w 1629"/>
                      <a:gd name="T103" fmla="*/ 992 h 995"/>
                      <a:gd name="T104" fmla="*/ 435 w 1629"/>
                      <a:gd name="T105" fmla="*/ 992 h 995"/>
                      <a:gd name="T106" fmla="*/ 419 w 1629"/>
                      <a:gd name="T107" fmla="*/ 992 h 995"/>
                      <a:gd name="T108" fmla="*/ 398 w 1629"/>
                      <a:gd name="T109" fmla="*/ 992 h 995"/>
                      <a:gd name="T110" fmla="*/ 383 w 1629"/>
                      <a:gd name="T111" fmla="*/ 994 h 995"/>
                      <a:gd name="T112" fmla="*/ 367 w 1629"/>
                      <a:gd name="T113" fmla="*/ 994 h 995"/>
                      <a:gd name="T114" fmla="*/ 313 w 1629"/>
                      <a:gd name="T115" fmla="*/ 994 h 995"/>
                      <a:gd name="T116" fmla="*/ 236 w 1629"/>
                      <a:gd name="T117" fmla="*/ 994 h 995"/>
                      <a:gd name="T118" fmla="*/ 145 w 1629"/>
                      <a:gd name="T119" fmla="*/ 995 h 995"/>
                      <a:gd name="T120" fmla="*/ 78 w 1629"/>
                      <a:gd name="T121" fmla="*/ 994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9" h="995">
                        <a:moveTo>
                          <a:pt x="1605" y="0"/>
                        </a:moveTo>
                        <a:lnTo>
                          <a:pt x="1605" y="2"/>
                        </a:lnTo>
                        <a:lnTo>
                          <a:pt x="1605" y="5"/>
                        </a:lnTo>
                        <a:lnTo>
                          <a:pt x="1605" y="13"/>
                        </a:lnTo>
                        <a:lnTo>
                          <a:pt x="1605" y="15"/>
                        </a:lnTo>
                        <a:lnTo>
                          <a:pt x="1605" y="19"/>
                        </a:lnTo>
                        <a:lnTo>
                          <a:pt x="1605" y="25"/>
                        </a:lnTo>
                        <a:lnTo>
                          <a:pt x="1605" y="26"/>
                        </a:lnTo>
                        <a:lnTo>
                          <a:pt x="1605" y="27"/>
                        </a:lnTo>
                        <a:lnTo>
                          <a:pt x="1605" y="32"/>
                        </a:lnTo>
                        <a:lnTo>
                          <a:pt x="1606" y="34"/>
                        </a:lnTo>
                        <a:lnTo>
                          <a:pt x="1606" y="35"/>
                        </a:lnTo>
                        <a:lnTo>
                          <a:pt x="1606" y="47"/>
                        </a:lnTo>
                        <a:lnTo>
                          <a:pt x="1606" y="50"/>
                        </a:lnTo>
                        <a:lnTo>
                          <a:pt x="1606" y="51"/>
                        </a:lnTo>
                        <a:lnTo>
                          <a:pt x="1606" y="53"/>
                        </a:lnTo>
                        <a:lnTo>
                          <a:pt x="1606" y="60"/>
                        </a:lnTo>
                        <a:lnTo>
                          <a:pt x="1606" y="65"/>
                        </a:lnTo>
                        <a:lnTo>
                          <a:pt x="1606" y="70"/>
                        </a:lnTo>
                        <a:lnTo>
                          <a:pt x="1606" y="72"/>
                        </a:lnTo>
                        <a:lnTo>
                          <a:pt x="1606" y="75"/>
                        </a:lnTo>
                        <a:lnTo>
                          <a:pt x="1606" y="78"/>
                        </a:lnTo>
                        <a:lnTo>
                          <a:pt x="1606" y="83"/>
                        </a:lnTo>
                        <a:lnTo>
                          <a:pt x="1606" y="94"/>
                        </a:lnTo>
                        <a:lnTo>
                          <a:pt x="1606" y="95"/>
                        </a:lnTo>
                        <a:lnTo>
                          <a:pt x="1606" y="98"/>
                        </a:lnTo>
                        <a:lnTo>
                          <a:pt x="1606" y="105"/>
                        </a:lnTo>
                        <a:lnTo>
                          <a:pt x="1606" y="106"/>
                        </a:lnTo>
                        <a:lnTo>
                          <a:pt x="1606" y="110"/>
                        </a:lnTo>
                        <a:lnTo>
                          <a:pt x="1606" y="113"/>
                        </a:lnTo>
                        <a:lnTo>
                          <a:pt x="1606" y="114"/>
                        </a:lnTo>
                        <a:lnTo>
                          <a:pt x="1606" y="115"/>
                        </a:lnTo>
                        <a:lnTo>
                          <a:pt x="1606" y="116"/>
                        </a:lnTo>
                        <a:lnTo>
                          <a:pt x="1606" y="117"/>
                        </a:lnTo>
                        <a:lnTo>
                          <a:pt x="1606" y="118"/>
                        </a:lnTo>
                        <a:lnTo>
                          <a:pt x="1606" y="120"/>
                        </a:lnTo>
                        <a:lnTo>
                          <a:pt x="1607" y="124"/>
                        </a:lnTo>
                        <a:lnTo>
                          <a:pt x="1607" y="125"/>
                        </a:lnTo>
                        <a:lnTo>
                          <a:pt x="1607" y="130"/>
                        </a:lnTo>
                        <a:lnTo>
                          <a:pt x="1607" y="135"/>
                        </a:lnTo>
                        <a:lnTo>
                          <a:pt x="1607" y="136"/>
                        </a:lnTo>
                        <a:lnTo>
                          <a:pt x="1607" y="140"/>
                        </a:lnTo>
                        <a:lnTo>
                          <a:pt x="1607" y="145"/>
                        </a:lnTo>
                        <a:lnTo>
                          <a:pt x="1607" y="146"/>
                        </a:lnTo>
                        <a:lnTo>
                          <a:pt x="1607" y="148"/>
                        </a:lnTo>
                        <a:lnTo>
                          <a:pt x="1607" y="151"/>
                        </a:lnTo>
                        <a:lnTo>
                          <a:pt x="1607" y="152"/>
                        </a:lnTo>
                        <a:lnTo>
                          <a:pt x="1607" y="154"/>
                        </a:lnTo>
                        <a:lnTo>
                          <a:pt x="1607" y="157"/>
                        </a:lnTo>
                        <a:lnTo>
                          <a:pt x="1607" y="165"/>
                        </a:lnTo>
                        <a:lnTo>
                          <a:pt x="1607" y="166"/>
                        </a:lnTo>
                        <a:lnTo>
                          <a:pt x="1607" y="169"/>
                        </a:lnTo>
                        <a:lnTo>
                          <a:pt x="1607" y="170"/>
                        </a:lnTo>
                        <a:lnTo>
                          <a:pt x="1607" y="174"/>
                        </a:lnTo>
                        <a:lnTo>
                          <a:pt x="1607" y="175"/>
                        </a:lnTo>
                        <a:lnTo>
                          <a:pt x="1607" y="184"/>
                        </a:lnTo>
                        <a:lnTo>
                          <a:pt x="1607" y="193"/>
                        </a:lnTo>
                        <a:lnTo>
                          <a:pt x="1607" y="195"/>
                        </a:lnTo>
                        <a:lnTo>
                          <a:pt x="1607" y="199"/>
                        </a:lnTo>
                        <a:lnTo>
                          <a:pt x="1607" y="200"/>
                        </a:lnTo>
                        <a:lnTo>
                          <a:pt x="1607" y="204"/>
                        </a:lnTo>
                        <a:lnTo>
                          <a:pt x="1607" y="205"/>
                        </a:lnTo>
                        <a:lnTo>
                          <a:pt x="1607" y="213"/>
                        </a:lnTo>
                        <a:lnTo>
                          <a:pt x="1608" y="214"/>
                        </a:lnTo>
                        <a:lnTo>
                          <a:pt x="1608" y="218"/>
                        </a:lnTo>
                        <a:lnTo>
                          <a:pt x="1608" y="223"/>
                        </a:lnTo>
                        <a:lnTo>
                          <a:pt x="1608" y="227"/>
                        </a:lnTo>
                        <a:lnTo>
                          <a:pt x="1608" y="228"/>
                        </a:lnTo>
                        <a:lnTo>
                          <a:pt x="1608" y="229"/>
                        </a:lnTo>
                        <a:lnTo>
                          <a:pt x="1608" y="230"/>
                        </a:lnTo>
                        <a:lnTo>
                          <a:pt x="1608" y="232"/>
                        </a:lnTo>
                        <a:lnTo>
                          <a:pt x="1608" y="234"/>
                        </a:lnTo>
                        <a:lnTo>
                          <a:pt x="1608" y="238"/>
                        </a:lnTo>
                        <a:lnTo>
                          <a:pt x="1608" y="243"/>
                        </a:lnTo>
                        <a:lnTo>
                          <a:pt x="1608" y="244"/>
                        </a:lnTo>
                        <a:lnTo>
                          <a:pt x="1608" y="248"/>
                        </a:lnTo>
                        <a:lnTo>
                          <a:pt x="1608" y="252"/>
                        </a:lnTo>
                        <a:lnTo>
                          <a:pt x="1608" y="255"/>
                        </a:lnTo>
                        <a:lnTo>
                          <a:pt x="1608" y="257"/>
                        </a:lnTo>
                        <a:lnTo>
                          <a:pt x="1608" y="260"/>
                        </a:lnTo>
                        <a:lnTo>
                          <a:pt x="1608" y="263"/>
                        </a:lnTo>
                        <a:lnTo>
                          <a:pt x="1608" y="264"/>
                        </a:lnTo>
                        <a:lnTo>
                          <a:pt x="1608" y="267"/>
                        </a:lnTo>
                        <a:lnTo>
                          <a:pt x="1608" y="273"/>
                        </a:lnTo>
                        <a:lnTo>
                          <a:pt x="1608" y="274"/>
                        </a:lnTo>
                        <a:lnTo>
                          <a:pt x="1608" y="280"/>
                        </a:lnTo>
                        <a:lnTo>
                          <a:pt x="1608" y="282"/>
                        </a:lnTo>
                        <a:lnTo>
                          <a:pt x="1608" y="284"/>
                        </a:lnTo>
                        <a:lnTo>
                          <a:pt x="1608" y="289"/>
                        </a:lnTo>
                        <a:lnTo>
                          <a:pt x="1608" y="290"/>
                        </a:lnTo>
                        <a:lnTo>
                          <a:pt x="1608" y="293"/>
                        </a:lnTo>
                        <a:lnTo>
                          <a:pt x="1608" y="294"/>
                        </a:lnTo>
                        <a:lnTo>
                          <a:pt x="1609" y="294"/>
                        </a:lnTo>
                        <a:lnTo>
                          <a:pt x="1608" y="294"/>
                        </a:lnTo>
                        <a:lnTo>
                          <a:pt x="1609" y="303"/>
                        </a:lnTo>
                        <a:lnTo>
                          <a:pt x="1609" y="308"/>
                        </a:lnTo>
                        <a:lnTo>
                          <a:pt x="1609" y="311"/>
                        </a:lnTo>
                        <a:lnTo>
                          <a:pt x="1609" y="314"/>
                        </a:lnTo>
                        <a:lnTo>
                          <a:pt x="1609" y="317"/>
                        </a:lnTo>
                        <a:lnTo>
                          <a:pt x="1609" y="327"/>
                        </a:lnTo>
                        <a:lnTo>
                          <a:pt x="1609" y="329"/>
                        </a:lnTo>
                        <a:lnTo>
                          <a:pt x="1609" y="330"/>
                        </a:lnTo>
                        <a:lnTo>
                          <a:pt x="1610" y="337"/>
                        </a:lnTo>
                        <a:lnTo>
                          <a:pt x="1610" y="342"/>
                        </a:lnTo>
                        <a:lnTo>
                          <a:pt x="1610" y="353"/>
                        </a:lnTo>
                        <a:lnTo>
                          <a:pt x="1610" y="357"/>
                        </a:lnTo>
                        <a:lnTo>
                          <a:pt x="1610" y="367"/>
                        </a:lnTo>
                        <a:lnTo>
                          <a:pt x="1610" y="371"/>
                        </a:lnTo>
                        <a:lnTo>
                          <a:pt x="1610" y="375"/>
                        </a:lnTo>
                        <a:lnTo>
                          <a:pt x="1612" y="379"/>
                        </a:lnTo>
                        <a:lnTo>
                          <a:pt x="1612" y="386"/>
                        </a:lnTo>
                        <a:lnTo>
                          <a:pt x="1612" y="391"/>
                        </a:lnTo>
                        <a:lnTo>
                          <a:pt x="1612" y="392"/>
                        </a:lnTo>
                        <a:lnTo>
                          <a:pt x="1612" y="406"/>
                        </a:lnTo>
                        <a:lnTo>
                          <a:pt x="1612" y="407"/>
                        </a:lnTo>
                        <a:lnTo>
                          <a:pt x="1613" y="416"/>
                        </a:lnTo>
                        <a:lnTo>
                          <a:pt x="1613" y="417"/>
                        </a:lnTo>
                        <a:lnTo>
                          <a:pt x="1613" y="420"/>
                        </a:lnTo>
                        <a:lnTo>
                          <a:pt x="1613" y="426"/>
                        </a:lnTo>
                        <a:lnTo>
                          <a:pt x="1613" y="427"/>
                        </a:lnTo>
                        <a:lnTo>
                          <a:pt x="1613" y="434"/>
                        </a:lnTo>
                        <a:lnTo>
                          <a:pt x="1613" y="435"/>
                        </a:lnTo>
                        <a:lnTo>
                          <a:pt x="1613" y="436"/>
                        </a:lnTo>
                        <a:lnTo>
                          <a:pt x="1613" y="437"/>
                        </a:lnTo>
                        <a:lnTo>
                          <a:pt x="1613" y="439"/>
                        </a:lnTo>
                        <a:lnTo>
                          <a:pt x="1613" y="441"/>
                        </a:lnTo>
                        <a:lnTo>
                          <a:pt x="1613" y="443"/>
                        </a:lnTo>
                        <a:lnTo>
                          <a:pt x="1613" y="445"/>
                        </a:lnTo>
                        <a:lnTo>
                          <a:pt x="1613" y="446"/>
                        </a:lnTo>
                        <a:lnTo>
                          <a:pt x="1613" y="447"/>
                        </a:lnTo>
                        <a:lnTo>
                          <a:pt x="1613" y="450"/>
                        </a:lnTo>
                        <a:lnTo>
                          <a:pt x="1613" y="452"/>
                        </a:lnTo>
                        <a:lnTo>
                          <a:pt x="1614" y="457"/>
                        </a:lnTo>
                        <a:lnTo>
                          <a:pt x="1614" y="459"/>
                        </a:lnTo>
                        <a:lnTo>
                          <a:pt x="1614" y="464"/>
                        </a:lnTo>
                        <a:lnTo>
                          <a:pt x="1614" y="465"/>
                        </a:lnTo>
                        <a:lnTo>
                          <a:pt x="1614" y="471"/>
                        </a:lnTo>
                        <a:lnTo>
                          <a:pt x="1614" y="472"/>
                        </a:lnTo>
                        <a:lnTo>
                          <a:pt x="1614" y="473"/>
                        </a:lnTo>
                        <a:lnTo>
                          <a:pt x="1614" y="475"/>
                        </a:lnTo>
                        <a:lnTo>
                          <a:pt x="1614" y="477"/>
                        </a:lnTo>
                        <a:lnTo>
                          <a:pt x="1614" y="482"/>
                        </a:lnTo>
                        <a:lnTo>
                          <a:pt x="1614" y="484"/>
                        </a:lnTo>
                        <a:lnTo>
                          <a:pt x="1614" y="486"/>
                        </a:lnTo>
                        <a:lnTo>
                          <a:pt x="1614" y="488"/>
                        </a:lnTo>
                        <a:lnTo>
                          <a:pt x="1615" y="495"/>
                        </a:lnTo>
                        <a:lnTo>
                          <a:pt x="1615" y="496"/>
                        </a:lnTo>
                        <a:lnTo>
                          <a:pt x="1615" y="499"/>
                        </a:lnTo>
                        <a:lnTo>
                          <a:pt x="1615" y="505"/>
                        </a:lnTo>
                        <a:lnTo>
                          <a:pt x="1615" y="516"/>
                        </a:lnTo>
                        <a:lnTo>
                          <a:pt x="1615" y="519"/>
                        </a:lnTo>
                        <a:lnTo>
                          <a:pt x="1615" y="525"/>
                        </a:lnTo>
                        <a:lnTo>
                          <a:pt x="1616" y="529"/>
                        </a:lnTo>
                        <a:lnTo>
                          <a:pt x="1616" y="544"/>
                        </a:lnTo>
                        <a:lnTo>
                          <a:pt x="1616" y="548"/>
                        </a:lnTo>
                        <a:lnTo>
                          <a:pt x="1616" y="553"/>
                        </a:lnTo>
                        <a:lnTo>
                          <a:pt x="1616" y="559"/>
                        </a:lnTo>
                        <a:lnTo>
                          <a:pt x="1616" y="561"/>
                        </a:lnTo>
                        <a:lnTo>
                          <a:pt x="1616" y="564"/>
                        </a:lnTo>
                        <a:lnTo>
                          <a:pt x="1617" y="570"/>
                        </a:lnTo>
                        <a:lnTo>
                          <a:pt x="1617" y="577"/>
                        </a:lnTo>
                        <a:lnTo>
                          <a:pt x="1617" y="579"/>
                        </a:lnTo>
                        <a:lnTo>
                          <a:pt x="1617" y="587"/>
                        </a:lnTo>
                        <a:lnTo>
                          <a:pt x="1618" y="603"/>
                        </a:lnTo>
                        <a:lnTo>
                          <a:pt x="1618" y="614"/>
                        </a:lnTo>
                        <a:lnTo>
                          <a:pt x="1618" y="615"/>
                        </a:lnTo>
                        <a:lnTo>
                          <a:pt x="1618" y="617"/>
                        </a:lnTo>
                        <a:lnTo>
                          <a:pt x="1618" y="629"/>
                        </a:lnTo>
                        <a:lnTo>
                          <a:pt x="1618" y="636"/>
                        </a:lnTo>
                        <a:lnTo>
                          <a:pt x="1620" y="666"/>
                        </a:lnTo>
                        <a:lnTo>
                          <a:pt x="1620" y="678"/>
                        </a:lnTo>
                        <a:lnTo>
                          <a:pt x="1621" y="684"/>
                        </a:lnTo>
                        <a:lnTo>
                          <a:pt x="1621" y="692"/>
                        </a:lnTo>
                        <a:lnTo>
                          <a:pt x="1621" y="714"/>
                        </a:lnTo>
                        <a:lnTo>
                          <a:pt x="1622" y="738"/>
                        </a:lnTo>
                        <a:lnTo>
                          <a:pt x="1622" y="742"/>
                        </a:lnTo>
                        <a:lnTo>
                          <a:pt x="1623" y="764"/>
                        </a:lnTo>
                        <a:lnTo>
                          <a:pt x="1623" y="785"/>
                        </a:lnTo>
                        <a:lnTo>
                          <a:pt x="1624" y="798"/>
                        </a:lnTo>
                        <a:lnTo>
                          <a:pt x="1624" y="805"/>
                        </a:lnTo>
                        <a:lnTo>
                          <a:pt x="1624" y="815"/>
                        </a:lnTo>
                        <a:lnTo>
                          <a:pt x="1625" y="856"/>
                        </a:lnTo>
                        <a:lnTo>
                          <a:pt x="1626" y="870"/>
                        </a:lnTo>
                        <a:lnTo>
                          <a:pt x="1626" y="876"/>
                        </a:lnTo>
                        <a:lnTo>
                          <a:pt x="1626" y="883"/>
                        </a:lnTo>
                        <a:lnTo>
                          <a:pt x="1626" y="884"/>
                        </a:lnTo>
                        <a:lnTo>
                          <a:pt x="1626" y="885"/>
                        </a:lnTo>
                        <a:lnTo>
                          <a:pt x="1626" y="892"/>
                        </a:lnTo>
                        <a:lnTo>
                          <a:pt x="1626" y="894"/>
                        </a:lnTo>
                        <a:lnTo>
                          <a:pt x="1626" y="897"/>
                        </a:lnTo>
                        <a:lnTo>
                          <a:pt x="1626" y="900"/>
                        </a:lnTo>
                        <a:lnTo>
                          <a:pt x="1628" y="909"/>
                        </a:lnTo>
                        <a:lnTo>
                          <a:pt x="1628" y="910"/>
                        </a:lnTo>
                        <a:lnTo>
                          <a:pt x="1628" y="922"/>
                        </a:lnTo>
                        <a:lnTo>
                          <a:pt x="1628" y="924"/>
                        </a:lnTo>
                        <a:lnTo>
                          <a:pt x="1628" y="934"/>
                        </a:lnTo>
                        <a:lnTo>
                          <a:pt x="1628" y="945"/>
                        </a:lnTo>
                        <a:lnTo>
                          <a:pt x="1629" y="949"/>
                        </a:lnTo>
                        <a:lnTo>
                          <a:pt x="1629" y="952"/>
                        </a:lnTo>
                        <a:lnTo>
                          <a:pt x="1629" y="953"/>
                        </a:lnTo>
                        <a:lnTo>
                          <a:pt x="1629" y="955"/>
                        </a:lnTo>
                        <a:lnTo>
                          <a:pt x="1629" y="968"/>
                        </a:lnTo>
                        <a:lnTo>
                          <a:pt x="1616" y="969"/>
                        </a:lnTo>
                        <a:lnTo>
                          <a:pt x="1615" y="969"/>
                        </a:lnTo>
                        <a:lnTo>
                          <a:pt x="1614" y="969"/>
                        </a:lnTo>
                        <a:lnTo>
                          <a:pt x="1613" y="969"/>
                        </a:lnTo>
                        <a:lnTo>
                          <a:pt x="1607" y="969"/>
                        </a:lnTo>
                        <a:lnTo>
                          <a:pt x="1605" y="969"/>
                        </a:lnTo>
                        <a:lnTo>
                          <a:pt x="1593" y="969"/>
                        </a:lnTo>
                        <a:lnTo>
                          <a:pt x="1590" y="969"/>
                        </a:lnTo>
                        <a:lnTo>
                          <a:pt x="1588" y="969"/>
                        </a:lnTo>
                        <a:lnTo>
                          <a:pt x="1587" y="970"/>
                        </a:lnTo>
                        <a:lnTo>
                          <a:pt x="1586" y="970"/>
                        </a:lnTo>
                        <a:lnTo>
                          <a:pt x="1585" y="970"/>
                        </a:lnTo>
                        <a:lnTo>
                          <a:pt x="1584" y="970"/>
                        </a:lnTo>
                        <a:lnTo>
                          <a:pt x="1571" y="970"/>
                        </a:lnTo>
                        <a:lnTo>
                          <a:pt x="1567" y="970"/>
                        </a:lnTo>
                        <a:lnTo>
                          <a:pt x="1563" y="970"/>
                        </a:lnTo>
                        <a:lnTo>
                          <a:pt x="1561" y="970"/>
                        </a:lnTo>
                        <a:lnTo>
                          <a:pt x="1557" y="970"/>
                        </a:lnTo>
                        <a:lnTo>
                          <a:pt x="1555" y="970"/>
                        </a:lnTo>
                        <a:lnTo>
                          <a:pt x="1553" y="970"/>
                        </a:lnTo>
                        <a:lnTo>
                          <a:pt x="1550" y="970"/>
                        </a:lnTo>
                        <a:lnTo>
                          <a:pt x="1544" y="972"/>
                        </a:lnTo>
                        <a:lnTo>
                          <a:pt x="1541" y="972"/>
                        </a:lnTo>
                        <a:lnTo>
                          <a:pt x="1522" y="972"/>
                        </a:lnTo>
                        <a:lnTo>
                          <a:pt x="1516" y="972"/>
                        </a:lnTo>
                        <a:lnTo>
                          <a:pt x="1515" y="972"/>
                        </a:lnTo>
                        <a:lnTo>
                          <a:pt x="1512" y="972"/>
                        </a:lnTo>
                        <a:lnTo>
                          <a:pt x="1511" y="972"/>
                        </a:lnTo>
                        <a:lnTo>
                          <a:pt x="1510" y="972"/>
                        </a:lnTo>
                        <a:lnTo>
                          <a:pt x="1505" y="973"/>
                        </a:lnTo>
                        <a:lnTo>
                          <a:pt x="1478" y="973"/>
                        </a:lnTo>
                        <a:lnTo>
                          <a:pt x="1456" y="974"/>
                        </a:lnTo>
                        <a:lnTo>
                          <a:pt x="1449" y="974"/>
                        </a:lnTo>
                        <a:lnTo>
                          <a:pt x="1434" y="974"/>
                        </a:lnTo>
                        <a:lnTo>
                          <a:pt x="1413" y="975"/>
                        </a:lnTo>
                        <a:lnTo>
                          <a:pt x="1395" y="975"/>
                        </a:lnTo>
                        <a:lnTo>
                          <a:pt x="1382" y="975"/>
                        </a:lnTo>
                        <a:lnTo>
                          <a:pt x="1376" y="975"/>
                        </a:lnTo>
                        <a:lnTo>
                          <a:pt x="1358" y="976"/>
                        </a:lnTo>
                        <a:lnTo>
                          <a:pt x="1345" y="976"/>
                        </a:lnTo>
                        <a:lnTo>
                          <a:pt x="1319" y="977"/>
                        </a:lnTo>
                        <a:lnTo>
                          <a:pt x="1305" y="977"/>
                        </a:lnTo>
                        <a:lnTo>
                          <a:pt x="1297" y="977"/>
                        </a:lnTo>
                        <a:lnTo>
                          <a:pt x="1291" y="977"/>
                        </a:lnTo>
                        <a:lnTo>
                          <a:pt x="1288" y="977"/>
                        </a:lnTo>
                        <a:lnTo>
                          <a:pt x="1250" y="979"/>
                        </a:lnTo>
                        <a:lnTo>
                          <a:pt x="1249" y="979"/>
                        </a:lnTo>
                        <a:lnTo>
                          <a:pt x="1239" y="979"/>
                        </a:lnTo>
                        <a:lnTo>
                          <a:pt x="1234" y="980"/>
                        </a:lnTo>
                        <a:lnTo>
                          <a:pt x="1232" y="979"/>
                        </a:lnTo>
                        <a:lnTo>
                          <a:pt x="1230" y="980"/>
                        </a:lnTo>
                        <a:lnTo>
                          <a:pt x="1229" y="980"/>
                        </a:lnTo>
                        <a:lnTo>
                          <a:pt x="1228" y="980"/>
                        </a:lnTo>
                        <a:lnTo>
                          <a:pt x="1224" y="980"/>
                        </a:lnTo>
                        <a:lnTo>
                          <a:pt x="1200" y="980"/>
                        </a:lnTo>
                        <a:lnTo>
                          <a:pt x="1197" y="980"/>
                        </a:lnTo>
                        <a:lnTo>
                          <a:pt x="1190" y="980"/>
                        </a:lnTo>
                        <a:lnTo>
                          <a:pt x="1187" y="980"/>
                        </a:lnTo>
                        <a:lnTo>
                          <a:pt x="1185" y="980"/>
                        </a:lnTo>
                        <a:lnTo>
                          <a:pt x="1183" y="980"/>
                        </a:lnTo>
                        <a:lnTo>
                          <a:pt x="1182" y="980"/>
                        </a:lnTo>
                        <a:lnTo>
                          <a:pt x="1181" y="980"/>
                        </a:lnTo>
                        <a:lnTo>
                          <a:pt x="1164" y="981"/>
                        </a:lnTo>
                        <a:lnTo>
                          <a:pt x="1160" y="981"/>
                        </a:lnTo>
                        <a:lnTo>
                          <a:pt x="1152" y="981"/>
                        </a:lnTo>
                        <a:lnTo>
                          <a:pt x="1148" y="981"/>
                        </a:lnTo>
                        <a:lnTo>
                          <a:pt x="1147" y="981"/>
                        </a:lnTo>
                        <a:lnTo>
                          <a:pt x="1145" y="981"/>
                        </a:lnTo>
                        <a:lnTo>
                          <a:pt x="1143" y="981"/>
                        </a:lnTo>
                        <a:lnTo>
                          <a:pt x="1140" y="981"/>
                        </a:lnTo>
                        <a:lnTo>
                          <a:pt x="1139" y="981"/>
                        </a:lnTo>
                        <a:lnTo>
                          <a:pt x="1138" y="981"/>
                        </a:lnTo>
                        <a:lnTo>
                          <a:pt x="1137" y="982"/>
                        </a:lnTo>
                        <a:lnTo>
                          <a:pt x="1134" y="982"/>
                        </a:lnTo>
                        <a:lnTo>
                          <a:pt x="1130" y="982"/>
                        </a:lnTo>
                        <a:lnTo>
                          <a:pt x="1128" y="982"/>
                        </a:lnTo>
                        <a:lnTo>
                          <a:pt x="1126" y="982"/>
                        </a:lnTo>
                        <a:lnTo>
                          <a:pt x="1124" y="982"/>
                        </a:lnTo>
                        <a:lnTo>
                          <a:pt x="1118" y="982"/>
                        </a:lnTo>
                        <a:lnTo>
                          <a:pt x="1113" y="982"/>
                        </a:lnTo>
                        <a:lnTo>
                          <a:pt x="1111" y="982"/>
                        </a:lnTo>
                        <a:lnTo>
                          <a:pt x="1110" y="982"/>
                        </a:lnTo>
                        <a:lnTo>
                          <a:pt x="1109" y="982"/>
                        </a:lnTo>
                        <a:lnTo>
                          <a:pt x="1108" y="982"/>
                        </a:lnTo>
                        <a:lnTo>
                          <a:pt x="1107" y="982"/>
                        </a:lnTo>
                        <a:lnTo>
                          <a:pt x="1106" y="982"/>
                        </a:lnTo>
                        <a:lnTo>
                          <a:pt x="1105" y="982"/>
                        </a:lnTo>
                        <a:lnTo>
                          <a:pt x="1101" y="982"/>
                        </a:lnTo>
                        <a:lnTo>
                          <a:pt x="1100" y="982"/>
                        </a:lnTo>
                        <a:lnTo>
                          <a:pt x="1099" y="982"/>
                        </a:lnTo>
                        <a:lnTo>
                          <a:pt x="1098" y="982"/>
                        </a:lnTo>
                        <a:lnTo>
                          <a:pt x="1095" y="982"/>
                        </a:lnTo>
                        <a:lnTo>
                          <a:pt x="1088" y="982"/>
                        </a:lnTo>
                        <a:lnTo>
                          <a:pt x="1087" y="983"/>
                        </a:lnTo>
                        <a:lnTo>
                          <a:pt x="1086" y="983"/>
                        </a:lnTo>
                        <a:lnTo>
                          <a:pt x="1080" y="983"/>
                        </a:lnTo>
                        <a:lnTo>
                          <a:pt x="1075" y="983"/>
                        </a:lnTo>
                        <a:lnTo>
                          <a:pt x="1072" y="983"/>
                        </a:lnTo>
                        <a:lnTo>
                          <a:pt x="1071" y="983"/>
                        </a:lnTo>
                        <a:lnTo>
                          <a:pt x="1070" y="983"/>
                        </a:lnTo>
                        <a:lnTo>
                          <a:pt x="1064" y="983"/>
                        </a:lnTo>
                        <a:lnTo>
                          <a:pt x="1045" y="983"/>
                        </a:lnTo>
                        <a:lnTo>
                          <a:pt x="1043" y="983"/>
                        </a:lnTo>
                        <a:lnTo>
                          <a:pt x="1033" y="983"/>
                        </a:lnTo>
                        <a:lnTo>
                          <a:pt x="1032" y="983"/>
                        </a:lnTo>
                        <a:lnTo>
                          <a:pt x="1025" y="984"/>
                        </a:lnTo>
                        <a:lnTo>
                          <a:pt x="1019" y="984"/>
                        </a:lnTo>
                        <a:lnTo>
                          <a:pt x="1016" y="984"/>
                        </a:lnTo>
                        <a:lnTo>
                          <a:pt x="1002" y="984"/>
                        </a:lnTo>
                        <a:lnTo>
                          <a:pt x="987" y="984"/>
                        </a:lnTo>
                        <a:lnTo>
                          <a:pt x="978" y="984"/>
                        </a:lnTo>
                        <a:lnTo>
                          <a:pt x="977" y="984"/>
                        </a:lnTo>
                        <a:lnTo>
                          <a:pt x="966" y="985"/>
                        </a:lnTo>
                        <a:lnTo>
                          <a:pt x="960" y="985"/>
                        </a:lnTo>
                        <a:lnTo>
                          <a:pt x="959" y="985"/>
                        </a:lnTo>
                        <a:lnTo>
                          <a:pt x="948" y="985"/>
                        </a:lnTo>
                        <a:lnTo>
                          <a:pt x="944" y="985"/>
                        </a:lnTo>
                        <a:lnTo>
                          <a:pt x="943" y="985"/>
                        </a:lnTo>
                        <a:lnTo>
                          <a:pt x="942" y="985"/>
                        </a:lnTo>
                        <a:lnTo>
                          <a:pt x="928" y="985"/>
                        </a:lnTo>
                        <a:lnTo>
                          <a:pt x="927" y="985"/>
                        </a:lnTo>
                        <a:lnTo>
                          <a:pt x="925" y="985"/>
                        </a:lnTo>
                        <a:lnTo>
                          <a:pt x="922" y="985"/>
                        </a:lnTo>
                        <a:lnTo>
                          <a:pt x="920" y="985"/>
                        </a:lnTo>
                        <a:lnTo>
                          <a:pt x="917" y="985"/>
                        </a:lnTo>
                        <a:lnTo>
                          <a:pt x="909" y="985"/>
                        </a:lnTo>
                        <a:lnTo>
                          <a:pt x="909" y="987"/>
                        </a:lnTo>
                        <a:lnTo>
                          <a:pt x="904" y="987"/>
                        </a:lnTo>
                        <a:lnTo>
                          <a:pt x="898" y="987"/>
                        </a:lnTo>
                        <a:lnTo>
                          <a:pt x="891" y="987"/>
                        </a:lnTo>
                        <a:lnTo>
                          <a:pt x="886" y="987"/>
                        </a:lnTo>
                        <a:lnTo>
                          <a:pt x="872" y="987"/>
                        </a:lnTo>
                        <a:lnTo>
                          <a:pt x="853" y="987"/>
                        </a:lnTo>
                        <a:lnTo>
                          <a:pt x="851" y="987"/>
                        </a:lnTo>
                        <a:lnTo>
                          <a:pt x="848" y="987"/>
                        </a:lnTo>
                        <a:lnTo>
                          <a:pt x="844" y="987"/>
                        </a:lnTo>
                        <a:lnTo>
                          <a:pt x="822" y="988"/>
                        </a:lnTo>
                        <a:lnTo>
                          <a:pt x="820" y="988"/>
                        </a:lnTo>
                        <a:lnTo>
                          <a:pt x="819" y="988"/>
                        </a:lnTo>
                        <a:lnTo>
                          <a:pt x="819" y="989"/>
                        </a:lnTo>
                        <a:lnTo>
                          <a:pt x="816" y="989"/>
                        </a:lnTo>
                        <a:lnTo>
                          <a:pt x="798" y="990"/>
                        </a:lnTo>
                        <a:lnTo>
                          <a:pt x="784" y="990"/>
                        </a:lnTo>
                        <a:lnTo>
                          <a:pt x="781" y="989"/>
                        </a:lnTo>
                        <a:lnTo>
                          <a:pt x="781" y="988"/>
                        </a:lnTo>
                        <a:lnTo>
                          <a:pt x="780" y="988"/>
                        </a:lnTo>
                        <a:lnTo>
                          <a:pt x="775" y="988"/>
                        </a:lnTo>
                        <a:lnTo>
                          <a:pt x="774" y="988"/>
                        </a:lnTo>
                        <a:lnTo>
                          <a:pt x="773" y="988"/>
                        </a:lnTo>
                        <a:lnTo>
                          <a:pt x="772" y="988"/>
                        </a:lnTo>
                        <a:lnTo>
                          <a:pt x="761" y="989"/>
                        </a:lnTo>
                        <a:lnTo>
                          <a:pt x="757" y="989"/>
                        </a:lnTo>
                        <a:lnTo>
                          <a:pt x="737" y="989"/>
                        </a:lnTo>
                        <a:lnTo>
                          <a:pt x="727" y="989"/>
                        </a:lnTo>
                        <a:lnTo>
                          <a:pt x="724" y="989"/>
                        </a:lnTo>
                        <a:lnTo>
                          <a:pt x="719" y="989"/>
                        </a:lnTo>
                        <a:lnTo>
                          <a:pt x="717" y="989"/>
                        </a:lnTo>
                        <a:lnTo>
                          <a:pt x="716" y="989"/>
                        </a:lnTo>
                        <a:lnTo>
                          <a:pt x="714" y="989"/>
                        </a:lnTo>
                        <a:lnTo>
                          <a:pt x="701" y="989"/>
                        </a:lnTo>
                        <a:lnTo>
                          <a:pt x="700" y="989"/>
                        </a:lnTo>
                        <a:lnTo>
                          <a:pt x="689" y="989"/>
                        </a:lnTo>
                        <a:lnTo>
                          <a:pt x="683" y="989"/>
                        </a:lnTo>
                        <a:lnTo>
                          <a:pt x="675" y="990"/>
                        </a:lnTo>
                        <a:lnTo>
                          <a:pt x="671" y="990"/>
                        </a:lnTo>
                        <a:lnTo>
                          <a:pt x="666" y="990"/>
                        </a:lnTo>
                        <a:lnTo>
                          <a:pt x="663" y="990"/>
                        </a:lnTo>
                        <a:lnTo>
                          <a:pt x="661" y="990"/>
                        </a:lnTo>
                        <a:lnTo>
                          <a:pt x="655" y="990"/>
                        </a:lnTo>
                        <a:lnTo>
                          <a:pt x="653" y="990"/>
                        </a:lnTo>
                        <a:lnTo>
                          <a:pt x="648" y="990"/>
                        </a:lnTo>
                        <a:lnTo>
                          <a:pt x="645" y="990"/>
                        </a:lnTo>
                        <a:lnTo>
                          <a:pt x="640" y="990"/>
                        </a:lnTo>
                        <a:lnTo>
                          <a:pt x="633" y="990"/>
                        </a:lnTo>
                        <a:lnTo>
                          <a:pt x="630" y="990"/>
                        </a:lnTo>
                        <a:lnTo>
                          <a:pt x="626" y="990"/>
                        </a:lnTo>
                        <a:lnTo>
                          <a:pt x="625" y="990"/>
                        </a:lnTo>
                        <a:lnTo>
                          <a:pt x="624" y="990"/>
                        </a:lnTo>
                        <a:lnTo>
                          <a:pt x="615" y="990"/>
                        </a:lnTo>
                        <a:lnTo>
                          <a:pt x="609" y="990"/>
                        </a:lnTo>
                        <a:lnTo>
                          <a:pt x="608" y="990"/>
                        </a:lnTo>
                        <a:lnTo>
                          <a:pt x="607" y="990"/>
                        </a:lnTo>
                        <a:lnTo>
                          <a:pt x="602" y="990"/>
                        </a:lnTo>
                        <a:lnTo>
                          <a:pt x="599" y="990"/>
                        </a:lnTo>
                        <a:lnTo>
                          <a:pt x="595" y="990"/>
                        </a:lnTo>
                        <a:lnTo>
                          <a:pt x="583" y="991"/>
                        </a:lnTo>
                        <a:lnTo>
                          <a:pt x="581" y="991"/>
                        </a:lnTo>
                        <a:lnTo>
                          <a:pt x="580" y="991"/>
                        </a:lnTo>
                        <a:lnTo>
                          <a:pt x="577" y="991"/>
                        </a:lnTo>
                        <a:lnTo>
                          <a:pt x="572" y="991"/>
                        </a:lnTo>
                        <a:lnTo>
                          <a:pt x="565" y="991"/>
                        </a:lnTo>
                        <a:lnTo>
                          <a:pt x="562" y="991"/>
                        </a:lnTo>
                        <a:lnTo>
                          <a:pt x="558" y="991"/>
                        </a:lnTo>
                        <a:lnTo>
                          <a:pt x="553" y="991"/>
                        </a:lnTo>
                        <a:lnTo>
                          <a:pt x="548" y="991"/>
                        </a:lnTo>
                        <a:lnTo>
                          <a:pt x="541" y="991"/>
                        </a:lnTo>
                        <a:lnTo>
                          <a:pt x="538" y="991"/>
                        </a:lnTo>
                        <a:lnTo>
                          <a:pt x="526" y="991"/>
                        </a:lnTo>
                        <a:lnTo>
                          <a:pt x="523" y="991"/>
                        </a:lnTo>
                        <a:lnTo>
                          <a:pt x="515" y="991"/>
                        </a:lnTo>
                        <a:lnTo>
                          <a:pt x="510" y="991"/>
                        </a:lnTo>
                        <a:lnTo>
                          <a:pt x="508" y="991"/>
                        </a:lnTo>
                        <a:lnTo>
                          <a:pt x="507" y="991"/>
                        </a:lnTo>
                        <a:lnTo>
                          <a:pt x="504" y="991"/>
                        </a:lnTo>
                        <a:lnTo>
                          <a:pt x="503" y="991"/>
                        </a:lnTo>
                        <a:lnTo>
                          <a:pt x="501" y="991"/>
                        </a:lnTo>
                        <a:lnTo>
                          <a:pt x="492" y="992"/>
                        </a:lnTo>
                        <a:lnTo>
                          <a:pt x="490" y="992"/>
                        </a:lnTo>
                        <a:lnTo>
                          <a:pt x="480" y="992"/>
                        </a:lnTo>
                        <a:lnTo>
                          <a:pt x="474" y="992"/>
                        </a:lnTo>
                        <a:lnTo>
                          <a:pt x="473" y="992"/>
                        </a:lnTo>
                        <a:lnTo>
                          <a:pt x="468" y="992"/>
                        </a:lnTo>
                        <a:lnTo>
                          <a:pt x="467" y="992"/>
                        </a:lnTo>
                        <a:lnTo>
                          <a:pt x="466" y="992"/>
                        </a:lnTo>
                        <a:lnTo>
                          <a:pt x="465" y="992"/>
                        </a:lnTo>
                        <a:lnTo>
                          <a:pt x="454" y="992"/>
                        </a:lnTo>
                        <a:lnTo>
                          <a:pt x="449" y="992"/>
                        </a:lnTo>
                        <a:lnTo>
                          <a:pt x="445" y="992"/>
                        </a:lnTo>
                        <a:lnTo>
                          <a:pt x="443" y="992"/>
                        </a:lnTo>
                        <a:lnTo>
                          <a:pt x="442" y="992"/>
                        </a:lnTo>
                        <a:lnTo>
                          <a:pt x="439" y="992"/>
                        </a:lnTo>
                        <a:lnTo>
                          <a:pt x="435" y="992"/>
                        </a:lnTo>
                        <a:lnTo>
                          <a:pt x="434" y="992"/>
                        </a:lnTo>
                        <a:lnTo>
                          <a:pt x="427" y="992"/>
                        </a:lnTo>
                        <a:lnTo>
                          <a:pt x="426" y="992"/>
                        </a:lnTo>
                        <a:lnTo>
                          <a:pt x="425" y="992"/>
                        </a:lnTo>
                        <a:lnTo>
                          <a:pt x="424" y="992"/>
                        </a:lnTo>
                        <a:lnTo>
                          <a:pt x="421" y="992"/>
                        </a:lnTo>
                        <a:lnTo>
                          <a:pt x="420" y="992"/>
                        </a:lnTo>
                        <a:lnTo>
                          <a:pt x="419" y="992"/>
                        </a:lnTo>
                        <a:lnTo>
                          <a:pt x="418" y="992"/>
                        </a:lnTo>
                        <a:lnTo>
                          <a:pt x="414" y="992"/>
                        </a:lnTo>
                        <a:lnTo>
                          <a:pt x="411" y="992"/>
                        </a:lnTo>
                        <a:lnTo>
                          <a:pt x="407" y="992"/>
                        </a:lnTo>
                        <a:lnTo>
                          <a:pt x="406" y="992"/>
                        </a:lnTo>
                        <a:lnTo>
                          <a:pt x="405" y="992"/>
                        </a:lnTo>
                        <a:lnTo>
                          <a:pt x="399" y="992"/>
                        </a:lnTo>
                        <a:lnTo>
                          <a:pt x="398" y="992"/>
                        </a:lnTo>
                        <a:lnTo>
                          <a:pt x="395" y="992"/>
                        </a:lnTo>
                        <a:lnTo>
                          <a:pt x="394" y="992"/>
                        </a:lnTo>
                        <a:lnTo>
                          <a:pt x="391" y="992"/>
                        </a:lnTo>
                        <a:lnTo>
                          <a:pt x="390" y="992"/>
                        </a:lnTo>
                        <a:lnTo>
                          <a:pt x="388" y="992"/>
                        </a:lnTo>
                        <a:lnTo>
                          <a:pt x="386" y="994"/>
                        </a:lnTo>
                        <a:lnTo>
                          <a:pt x="384" y="994"/>
                        </a:lnTo>
                        <a:lnTo>
                          <a:pt x="383" y="994"/>
                        </a:lnTo>
                        <a:lnTo>
                          <a:pt x="382" y="994"/>
                        </a:lnTo>
                        <a:lnTo>
                          <a:pt x="380" y="994"/>
                        </a:lnTo>
                        <a:lnTo>
                          <a:pt x="377" y="994"/>
                        </a:lnTo>
                        <a:lnTo>
                          <a:pt x="375" y="994"/>
                        </a:lnTo>
                        <a:lnTo>
                          <a:pt x="374" y="994"/>
                        </a:lnTo>
                        <a:lnTo>
                          <a:pt x="372" y="994"/>
                        </a:lnTo>
                        <a:lnTo>
                          <a:pt x="369" y="994"/>
                        </a:lnTo>
                        <a:lnTo>
                          <a:pt x="367" y="994"/>
                        </a:lnTo>
                        <a:lnTo>
                          <a:pt x="366" y="994"/>
                        </a:lnTo>
                        <a:lnTo>
                          <a:pt x="346" y="994"/>
                        </a:lnTo>
                        <a:lnTo>
                          <a:pt x="344" y="994"/>
                        </a:lnTo>
                        <a:lnTo>
                          <a:pt x="338" y="994"/>
                        </a:lnTo>
                        <a:lnTo>
                          <a:pt x="337" y="994"/>
                        </a:lnTo>
                        <a:lnTo>
                          <a:pt x="336" y="994"/>
                        </a:lnTo>
                        <a:lnTo>
                          <a:pt x="314" y="994"/>
                        </a:lnTo>
                        <a:lnTo>
                          <a:pt x="313" y="994"/>
                        </a:lnTo>
                        <a:lnTo>
                          <a:pt x="293" y="994"/>
                        </a:lnTo>
                        <a:lnTo>
                          <a:pt x="285" y="994"/>
                        </a:lnTo>
                        <a:lnTo>
                          <a:pt x="274" y="994"/>
                        </a:lnTo>
                        <a:lnTo>
                          <a:pt x="265" y="994"/>
                        </a:lnTo>
                        <a:lnTo>
                          <a:pt x="263" y="994"/>
                        </a:lnTo>
                        <a:lnTo>
                          <a:pt x="246" y="994"/>
                        </a:lnTo>
                        <a:lnTo>
                          <a:pt x="237" y="994"/>
                        </a:lnTo>
                        <a:lnTo>
                          <a:pt x="236" y="994"/>
                        </a:lnTo>
                        <a:lnTo>
                          <a:pt x="231" y="994"/>
                        </a:lnTo>
                        <a:lnTo>
                          <a:pt x="222" y="994"/>
                        </a:lnTo>
                        <a:lnTo>
                          <a:pt x="206" y="995"/>
                        </a:lnTo>
                        <a:lnTo>
                          <a:pt x="185" y="995"/>
                        </a:lnTo>
                        <a:lnTo>
                          <a:pt x="167" y="995"/>
                        </a:lnTo>
                        <a:lnTo>
                          <a:pt x="160" y="995"/>
                        </a:lnTo>
                        <a:lnTo>
                          <a:pt x="159" y="995"/>
                        </a:lnTo>
                        <a:lnTo>
                          <a:pt x="145" y="995"/>
                        </a:lnTo>
                        <a:lnTo>
                          <a:pt x="134" y="995"/>
                        </a:lnTo>
                        <a:lnTo>
                          <a:pt x="121" y="995"/>
                        </a:lnTo>
                        <a:lnTo>
                          <a:pt x="118" y="995"/>
                        </a:lnTo>
                        <a:lnTo>
                          <a:pt x="101" y="995"/>
                        </a:lnTo>
                        <a:lnTo>
                          <a:pt x="96" y="995"/>
                        </a:lnTo>
                        <a:lnTo>
                          <a:pt x="91" y="995"/>
                        </a:lnTo>
                        <a:lnTo>
                          <a:pt x="88" y="995"/>
                        </a:lnTo>
                        <a:lnTo>
                          <a:pt x="78" y="994"/>
                        </a:lnTo>
                        <a:lnTo>
                          <a:pt x="33" y="994"/>
                        </a:lnTo>
                        <a:lnTo>
                          <a:pt x="18" y="994"/>
                        </a:lnTo>
                        <a:lnTo>
                          <a:pt x="5" y="995"/>
                        </a:lnTo>
                        <a:lnTo>
                          <a:pt x="0" y="995"/>
                        </a:lnTo>
                      </a:path>
                    </a:pathLst>
                  </a:custGeom>
                  <a:noFill/>
                  <a:ln w="1270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Freeform 90"/>
                  <p:cNvSpPr>
                    <a:spLocks/>
                  </p:cNvSpPr>
                  <p:nvPr/>
                </p:nvSpPr>
                <p:spPr bwMode="auto">
                  <a:xfrm>
                    <a:off x="9930" y="10626"/>
                    <a:ext cx="30" cy="1"/>
                  </a:xfrm>
                  <a:custGeom>
                    <a:avLst/>
                    <a:gdLst>
                      <a:gd name="T0" fmla="*/ 0 w 30"/>
                      <a:gd name="T1" fmla="*/ 1 h 1"/>
                      <a:gd name="T2" fmla="*/ 0 w 30"/>
                      <a:gd name="T3" fmla="*/ 1 h 1"/>
                      <a:gd name="T4" fmla="*/ 30 w 30"/>
                      <a:gd name="T5" fmla="*/ 0 h 1"/>
                      <a:gd name="T6" fmla="*/ 30 w 30"/>
                      <a:gd name="T7" fmla="*/ 0 h 1"/>
                    </a:gdLst>
                    <a:ahLst/>
                    <a:cxnLst>
                      <a:cxn ang="0">
                        <a:pos x="T0" y="T1"/>
                      </a:cxn>
                      <a:cxn ang="0">
                        <a:pos x="T2" y="T3"/>
                      </a:cxn>
                      <a:cxn ang="0">
                        <a:pos x="T4" y="T5"/>
                      </a:cxn>
                      <a:cxn ang="0">
                        <a:pos x="T6" y="T7"/>
                      </a:cxn>
                    </a:cxnLst>
                    <a:rect l="0" t="0" r="r" b="b"/>
                    <a:pathLst>
                      <a:path w="30" h="1">
                        <a:moveTo>
                          <a:pt x="0" y="1"/>
                        </a:moveTo>
                        <a:lnTo>
                          <a:pt x="0" y="1"/>
                        </a:lnTo>
                        <a:lnTo>
                          <a:pt x="30" y="0"/>
                        </a:lnTo>
                        <a:lnTo>
                          <a:pt x="30"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Freeform 91"/>
                  <p:cNvSpPr>
                    <a:spLocks/>
                  </p:cNvSpPr>
                  <p:nvPr/>
                </p:nvSpPr>
                <p:spPr bwMode="auto">
                  <a:xfrm>
                    <a:off x="9986" y="10610"/>
                    <a:ext cx="35" cy="1"/>
                  </a:xfrm>
                  <a:custGeom>
                    <a:avLst/>
                    <a:gdLst>
                      <a:gd name="T0" fmla="*/ 0 w 35"/>
                      <a:gd name="T1" fmla="*/ 1 h 1"/>
                      <a:gd name="T2" fmla="*/ 0 w 35"/>
                      <a:gd name="T3" fmla="*/ 1 h 1"/>
                      <a:gd name="T4" fmla="*/ 12 w 35"/>
                      <a:gd name="T5" fmla="*/ 1 h 1"/>
                      <a:gd name="T6" fmla="*/ 35 w 35"/>
                      <a:gd name="T7" fmla="*/ 0 h 1"/>
                    </a:gdLst>
                    <a:ahLst/>
                    <a:cxnLst>
                      <a:cxn ang="0">
                        <a:pos x="T0" y="T1"/>
                      </a:cxn>
                      <a:cxn ang="0">
                        <a:pos x="T2" y="T3"/>
                      </a:cxn>
                      <a:cxn ang="0">
                        <a:pos x="T4" y="T5"/>
                      </a:cxn>
                      <a:cxn ang="0">
                        <a:pos x="T6" y="T7"/>
                      </a:cxn>
                    </a:cxnLst>
                    <a:rect l="0" t="0" r="r" b="b"/>
                    <a:pathLst>
                      <a:path w="35" h="1">
                        <a:moveTo>
                          <a:pt x="0" y="1"/>
                        </a:moveTo>
                        <a:lnTo>
                          <a:pt x="0" y="1"/>
                        </a:lnTo>
                        <a:lnTo>
                          <a:pt x="12" y="1"/>
                        </a:lnTo>
                        <a:lnTo>
                          <a:pt x="35"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Freeform 92"/>
                  <p:cNvSpPr>
                    <a:spLocks/>
                  </p:cNvSpPr>
                  <p:nvPr/>
                </p:nvSpPr>
                <p:spPr bwMode="auto">
                  <a:xfrm>
                    <a:off x="9960" y="10611"/>
                    <a:ext cx="26" cy="15"/>
                  </a:xfrm>
                  <a:custGeom>
                    <a:avLst/>
                    <a:gdLst>
                      <a:gd name="T0" fmla="*/ 0 w 26"/>
                      <a:gd name="T1" fmla="*/ 15 h 15"/>
                      <a:gd name="T2" fmla="*/ 3 w 26"/>
                      <a:gd name="T3" fmla="*/ 14 h 15"/>
                      <a:gd name="T4" fmla="*/ 26 w 26"/>
                      <a:gd name="T5" fmla="*/ 0 h 15"/>
                    </a:gdLst>
                    <a:ahLst/>
                    <a:cxnLst>
                      <a:cxn ang="0">
                        <a:pos x="T0" y="T1"/>
                      </a:cxn>
                      <a:cxn ang="0">
                        <a:pos x="T2" y="T3"/>
                      </a:cxn>
                      <a:cxn ang="0">
                        <a:pos x="T4" y="T5"/>
                      </a:cxn>
                    </a:cxnLst>
                    <a:rect l="0" t="0" r="r" b="b"/>
                    <a:pathLst>
                      <a:path w="26" h="15">
                        <a:moveTo>
                          <a:pt x="0" y="15"/>
                        </a:moveTo>
                        <a:lnTo>
                          <a:pt x="3" y="14"/>
                        </a:lnTo>
                        <a:lnTo>
                          <a:pt x="26"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Freeform 93"/>
                  <p:cNvSpPr>
                    <a:spLocks/>
                  </p:cNvSpPr>
                  <p:nvPr/>
                </p:nvSpPr>
                <p:spPr bwMode="auto">
                  <a:xfrm>
                    <a:off x="8676" y="10738"/>
                    <a:ext cx="204" cy="5"/>
                  </a:xfrm>
                  <a:custGeom>
                    <a:avLst/>
                    <a:gdLst>
                      <a:gd name="T0" fmla="*/ 0 w 204"/>
                      <a:gd name="T1" fmla="*/ 5 h 5"/>
                      <a:gd name="T2" fmla="*/ 16 w 204"/>
                      <a:gd name="T3" fmla="*/ 5 h 5"/>
                      <a:gd name="T4" fmla="*/ 71 w 204"/>
                      <a:gd name="T5" fmla="*/ 5 h 5"/>
                      <a:gd name="T6" fmla="*/ 97 w 204"/>
                      <a:gd name="T7" fmla="*/ 5 h 5"/>
                      <a:gd name="T8" fmla="*/ 173 w 204"/>
                      <a:gd name="T9" fmla="*/ 5 h 5"/>
                      <a:gd name="T10" fmla="*/ 180 w 204"/>
                      <a:gd name="T11" fmla="*/ 0 h 5"/>
                      <a:gd name="T12" fmla="*/ 188 w 204"/>
                      <a:gd name="T13" fmla="*/ 1 h 5"/>
                      <a:gd name="T14" fmla="*/ 204 w 20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5">
                        <a:moveTo>
                          <a:pt x="0" y="5"/>
                        </a:moveTo>
                        <a:lnTo>
                          <a:pt x="16" y="5"/>
                        </a:lnTo>
                        <a:lnTo>
                          <a:pt x="71" y="5"/>
                        </a:lnTo>
                        <a:lnTo>
                          <a:pt x="97" y="5"/>
                        </a:lnTo>
                        <a:lnTo>
                          <a:pt x="173" y="5"/>
                        </a:lnTo>
                        <a:lnTo>
                          <a:pt x="180" y="0"/>
                        </a:lnTo>
                        <a:lnTo>
                          <a:pt x="188" y="1"/>
                        </a:lnTo>
                        <a:lnTo>
                          <a:pt x="204" y="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Freeform 94"/>
                  <p:cNvSpPr>
                    <a:spLocks/>
                  </p:cNvSpPr>
                  <p:nvPr/>
                </p:nvSpPr>
                <p:spPr bwMode="auto">
                  <a:xfrm>
                    <a:off x="8263" y="10781"/>
                    <a:ext cx="34" cy="89"/>
                  </a:xfrm>
                  <a:custGeom>
                    <a:avLst/>
                    <a:gdLst>
                      <a:gd name="T0" fmla="*/ 34 w 34"/>
                      <a:gd name="T1" fmla="*/ 0 h 89"/>
                      <a:gd name="T2" fmla="*/ 30 w 34"/>
                      <a:gd name="T3" fmla="*/ 1 h 89"/>
                      <a:gd name="T4" fmla="*/ 29 w 34"/>
                      <a:gd name="T5" fmla="*/ 2 h 89"/>
                      <a:gd name="T6" fmla="*/ 26 w 34"/>
                      <a:gd name="T7" fmla="*/ 13 h 89"/>
                      <a:gd name="T8" fmla="*/ 21 w 34"/>
                      <a:gd name="T9" fmla="*/ 29 h 89"/>
                      <a:gd name="T10" fmla="*/ 13 w 34"/>
                      <a:gd name="T11" fmla="*/ 53 h 89"/>
                      <a:gd name="T12" fmla="*/ 4 w 34"/>
                      <a:gd name="T13" fmla="*/ 78 h 89"/>
                      <a:gd name="T14" fmla="*/ 3 w 34"/>
                      <a:gd name="T15" fmla="*/ 83 h 89"/>
                      <a:gd name="T16" fmla="*/ 0 w 34"/>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9">
                        <a:moveTo>
                          <a:pt x="34" y="0"/>
                        </a:moveTo>
                        <a:lnTo>
                          <a:pt x="30" y="1"/>
                        </a:lnTo>
                        <a:lnTo>
                          <a:pt x="29" y="2"/>
                        </a:lnTo>
                        <a:lnTo>
                          <a:pt x="26" y="13"/>
                        </a:lnTo>
                        <a:lnTo>
                          <a:pt x="21" y="29"/>
                        </a:lnTo>
                        <a:lnTo>
                          <a:pt x="13" y="53"/>
                        </a:lnTo>
                        <a:lnTo>
                          <a:pt x="4" y="78"/>
                        </a:lnTo>
                        <a:lnTo>
                          <a:pt x="3" y="83"/>
                        </a:lnTo>
                        <a:lnTo>
                          <a:pt x="0" y="8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Freeform 95"/>
                  <p:cNvSpPr>
                    <a:spLocks/>
                  </p:cNvSpPr>
                  <p:nvPr/>
                </p:nvSpPr>
                <p:spPr bwMode="auto">
                  <a:xfrm>
                    <a:off x="8177" y="11318"/>
                    <a:ext cx="10" cy="39"/>
                  </a:xfrm>
                  <a:custGeom>
                    <a:avLst/>
                    <a:gdLst>
                      <a:gd name="T0" fmla="*/ 0 w 10"/>
                      <a:gd name="T1" fmla="*/ 0 h 39"/>
                      <a:gd name="T2" fmla="*/ 5 w 10"/>
                      <a:gd name="T3" fmla="*/ 15 h 39"/>
                      <a:gd name="T4" fmla="*/ 5 w 10"/>
                      <a:gd name="T5" fmla="*/ 18 h 39"/>
                      <a:gd name="T6" fmla="*/ 7 w 10"/>
                      <a:gd name="T7" fmla="*/ 23 h 39"/>
                      <a:gd name="T8" fmla="*/ 8 w 10"/>
                      <a:gd name="T9" fmla="*/ 32 h 39"/>
                      <a:gd name="T10" fmla="*/ 9 w 10"/>
                      <a:gd name="T11" fmla="*/ 37 h 39"/>
                      <a:gd name="T12" fmla="*/ 10 w 1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0" h="39">
                        <a:moveTo>
                          <a:pt x="0" y="0"/>
                        </a:moveTo>
                        <a:lnTo>
                          <a:pt x="5" y="15"/>
                        </a:lnTo>
                        <a:lnTo>
                          <a:pt x="5" y="18"/>
                        </a:lnTo>
                        <a:lnTo>
                          <a:pt x="7" y="23"/>
                        </a:lnTo>
                        <a:lnTo>
                          <a:pt x="8" y="32"/>
                        </a:lnTo>
                        <a:lnTo>
                          <a:pt x="9" y="37"/>
                        </a:lnTo>
                        <a:lnTo>
                          <a:pt x="10" y="3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Freeform 96"/>
                  <p:cNvSpPr>
                    <a:spLocks/>
                  </p:cNvSpPr>
                  <p:nvPr/>
                </p:nvSpPr>
                <p:spPr bwMode="auto">
                  <a:xfrm>
                    <a:off x="8187" y="11357"/>
                    <a:ext cx="5" cy="29"/>
                  </a:xfrm>
                  <a:custGeom>
                    <a:avLst/>
                    <a:gdLst>
                      <a:gd name="T0" fmla="*/ 0 w 5"/>
                      <a:gd name="T1" fmla="*/ 0 h 29"/>
                      <a:gd name="T2" fmla="*/ 0 w 5"/>
                      <a:gd name="T3" fmla="*/ 2 h 29"/>
                      <a:gd name="T4" fmla="*/ 3 w 5"/>
                      <a:gd name="T5" fmla="*/ 9 h 29"/>
                      <a:gd name="T6" fmla="*/ 3 w 5"/>
                      <a:gd name="T7" fmla="*/ 17 h 29"/>
                      <a:gd name="T8" fmla="*/ 4 w 5"/>
                      <a:gd name="T9" fmla="*/ 23 h 29"/>
                      <a:gd name="T10" fmla="*/ 5 w 5"/>
                      <a:gd name="T11" fmla="*/ 29 h 29"/>
                    </a:gdLst>
                    <a:ahLst/>
                    <a:cxnLst>
                      <a:cxn ang="0">
                        <a:pos x="T0" y="T1"/>
                      </a:cxn>
                      <a:cxn ang="0">
                        <a:pos x="T2" y="T3"/>
                      </a:cxn>
                      <a:cxn ang="0">
                        <a:pos x="T4" y="T5"/>
                      </a:cxn>
                      <a:cxn ang="0">
                        <a:pos x="T6" y="T7"/>
                      </a:cxn>
                      <a:cxn ang="0">
                        <a:pos x="T8" y="T9"/>
                      </a:cxn>
                      <a:cxn ang="0">
                        <a:pos x="T10" y="T11"/>
                      </a:cxn>
                    </a:cxnLst>
                    <a:rect l="0" t="0" r="r" b="b"/>
                    <a:pathLst>
                      <a:path w="5" h="29">
                        <a:moveTo>
                          <a:pt x="0" y="0"/>
                        </a:moveTo>
                        <a:lnTo>
                          <a:pt x="0" y="2"/>
                        </a:lnTo>
                        <a:lnTo>
                          <a:pt x="3" y="9"/>
                        </a:lnTo>
                        <a:lnTo>
                          <a:pt x="3" y="17"/>
                        </a:lnTo>
                        <a:lnTo>
                          <a:pt x="4" y="23"/>
                        </a:lnTo>
                        <a:lnTo>
                          <a:pt x="5" y="2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Freeform 97"/>
                  <p:cNvSpPr>
                    <a:spLocks/>
                  </p:cNvSpPr>
                  <p:nvPr/>
                </p:nvSpPr>
                <p:spPr bwMode="auto">
                  <a:xfrm>
                    <a:off x="7940" y="12132"/>
                    <a:ext cx="7" cy="42"/>
                  </a:xfrm>
                  <a:custGeom>
                    <a:avLst/>
                    <a:gdLst>
                      <a:gd name="T0" fmla="*/ 3 w 7"/>
                      <a:gd name="T1" fmla="*/ 0 h 42"/>
                      <a:gd name="T2" fmla="*/ 3 w 7"/>
                      <a:gd name="T3" fmla="*/ 3 h 42"/>
                      <a:gd name="T4" fmla="*/ 1 w 7"/>
                      <a:gd name="T5" fmla="*/ 22 h 42"/>
                      <a:gd name="T6" fmla="*/ 0 w 7"/>
                      <a:gd name="T7" fmla="*/ 25 h 42"/>
                      <a:gd name="T8" fmla="*/ 2 w 7"/>
                      <a:gd name="T9" fmla="*/ 34 h 42"/>
                      <a:gd name="T10" fmla="*/ 3 w 7"/>
                      <a:gd name="T11" fmla="*/ 37 h 42"/>
                      <a:gd name="T12" fmla="*/ 5 w 7"/>
                      <a:gd name="T13" fmla="*/ 40 h 42"/>
                      <a:gd name="T14" fmla="*/ 7 w 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2">
                        <a:moveTo>
                          <a:pt x="3" y="0"/>
                        </a:moveTo>
                        <a:lnTo>
                          <a:pt x="3" y="3"/>
                        </a:lnTo>
                        <a:lnTo>
                          <a:pt x="1" y="22"/>
                        </a:lnTo>
                        <a:lnTo>
                          <a:pt x="0" y="25"/>
                        </a:lnTo>
                        <a:lnTo>
                          <a:pt x="2" y="34"/>
                        </a:lnTo>
                        <a:lnTo>
                          <a:pt x="3" y="37"/>
                        </a:lnTo>
                        <a:lnTo>
                          <a:pt x="5" y="40"/>
                        </a:lnTo>
                        <a:lnTo>
                          <a:pt x="7" y="4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Freeform 98"/>
                  <p:cNvSpPr>
                    <a:spLocks/>
                  </p:cNvSpPr>
                  <p:nvPr/>
                </p:nvSpPr>
                <p:spPr bwMode="auto">
                  <a:xfrm>
                    <a:off x="8214" y="12582"/>
                    <a:ext cx="20" cy="8"/>
                  </a:xfrm>
                  <a:custGeom>
                    <a:avLst/>
                    <a:gdLst>
                      <a:gd name="T0" fmla="*/ 0 w 20"/>
                      <a:gd name="T1" fmla="*/ 8 h 8"/>
                      <a:gd name="T2" fmla="*/ 9 w 20"/>
                      <a:gd name="T3" fmla="*/ 5 h 8"/>
                      <a:gd name="T4" fmla="*/ 16 w 20"/>
                      <a:gd name="T5" fmla="*/ 1 h 8"/>
                      <a:gd name="T6" fmla="*/ 17 w 20"/>
                      <a:gd name="T7" fmla="*/ 0 h 8"/>
                      <a:gd name="T8" fmla="*/ 17 w 20"/>
                      <a:gd name="T9" fmla="*/ 0 h 8"/>
                      <a:gd name="T10" fmla="*/ 18 w 20"/>
                      <a:gd name="T11" fmla="*/ 0 h 8"/>
                      <a:gd name="T12" fmla="*/ 20 w 2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0" h="8">
                        <a:moveTo>
                          <a:pt x="0" y="8"/>
                        </a:moveTo>
                        <a:lnTo>
                          <a:pt x="9" y="5"/>
                        </a:lnTo>
                        <a:lnTo>
                          <a:pt x="16" y="1"/>
                        </a:lnTo>
                        <a:lnTo>
                          <a:pt x="17" y="0"/>
                        </a:lnTo>
                        <a:lnTo>
                          <a:pt x="17" y="0"/>
                        </a:lnTo>
                        <a:lnTo>
                          <a:pt x="18" y="0"/>
                        </a:lnTo>
                        <a:lnTo>
                          <a:pt x="20" y="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Freeform 99"/>
                  <p:cNvSpPr>
                    <a:spLocks/>
                  </p:cNvSpPr>
                  <p:nvPr/>
                </p:nvSpPr>
                <p:spPr bwMode="auto">
                  <a:xfrm>
                    <a:off x="8193" y="12590"/>
                    <a:ext cx="21" cy="1"/>
                  </a:xfrm>
                  <a:custGeom>
                    <a:avLst/>
                    <a:gdLst>
                      <a:gd name="T0" fmla="*/ 0 w 21"/>
                      <a:gd name="T1" fmla="*/ 0 h 1"/>
                      <a:gd name="T2" fmla="*/ 4 w 21"/>
                      <a:gd name="T3" fmla="*/ 0 h 1"/>
                      <a:gd name="T4" fmla="*/ 14 w 21"/>
                      <a:gd name="T5" fmla="*/ 1 h 1"/>
                      <a:gd name="T6" fmla="*/ 20 w 21"/>
                      <a:gd name="T7" fmla="*/ 0 h 1"/>
                      <a:gd name="T8" fmla="*/ 21 w 21"/>
                      <a:gd name="T9" fmla="*/ 0 h 1"/>
                    </a:gdLst>
                    <a:ahLst/>
                    <a:cxnLst>
                      <a:cxn ang="0">
                        <a:pos x="T0" y="T1"/>
                      </a:cxn>
                      <a:cxn ang="0">
                        <a:pos x="T2" y="T3"/>
                      </a:cxn>
                      <a:cxn ang="0">
                        <a:pos x="T4" y="T5"/>
                      </a:cxn>
                      <a:cxn ang="0">
                        <a:pos x="T6" y="T7"/>
                      </a:cxn>
                      <a:cxn ang="0">
                        <a:pos x="T8" y="T9"/>
                      </a:cxn>
                    </a:cxnLst>
                    <a:rect l="0" t="0" r="r" b="b"/>
                    <a:pathLst>
                      <a:path w="21" h="1">
                        <a:moveTo>
                          <a:pt x="0" y="0"/>
                        </a:moveTo>
                        <a:lnTo>
                          <a:pt x="4" y="0"/>
                        </a:lnTo>
                        <a:lnTo>
                          <a:pt x="14" y="1"/>
                        </a:lnTo>
                        <a:lnTo>
                          <a:pt x="20" y="0"/>
                        </a:lnTo>
                        <a:lnTo>
                          <a:pt x="21"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100"/>
                  <p:cNvSpPr>
                    <a:spLocks noChangeShapeType="1"/>
                  </p:cNvSpPr>
                  <p:nvPr/>
                </p:nvSpPr>
                <p:spPr bwMode="auto">
                  <a:xfrm>
                    <a:off x="8248" y="12588"/>
                    <a:ext cx="9" cy="3"/>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101"/>
                  <p:cNvSpPr>
                    <a:spLocks noChangeShapeType="1"/>
                  </p:cNvSpPr>
                  <p:nvPr/>
                </p:nvSpPr>
                <p:spPr bwMode="auto">
                  <a:xfrm>
                    <a:off x="8234" y="12583"/>
                    <a:ext cx="10" cy="4"/>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2"/>
                  <p:cNvSpPr>
                    <a:spLocks/>
                  </p:cNvSpPr>
                  <p:nvPr/>
                </p:nvSpPr>
                <p:spPr bwMode="auto">
                  <a:xfrm>
                    <a:off x="8244" y="12587"/>
                    <a:ext cx="4" cy="1"/>
                  </a:xfrm>
                  <a:custGeom>
                    <a:avLst/>
                    <a:gdLst>
                      <a:gd name="T0" fmla="*/ 0 w 4"/>
                      <a:gd name="T1" fmla="*/ 0 h 1"/>
                      <a:gd name="T2" fmla="*/ 2 w 4"/>
                      <a:gd name="T3" fmla="*/ 0 h 1"/>
                      <a:gd name="T4" fmla="*/ 4 w 4"/>
                      <a:gd name="T5" fmla="*/ 1 h 1"/>
                    </a:gdLst>
                    <a:ahLst/>
                    <a:cxnLst>
                      <a:cxn ang="0">
                        <a:pos x="T0" y="T1"/>
                      </a:cxn>
                      <a:cxn ang="0">
                        <a:pos x="T2" y="T3"/>
                      </a:cxn>
                      <a:cxn ang="0">
                        <a:pos x="T4" y="T5"/>
                      </a:cxn>
                    </a:cxnLst>
                    <a:rect l="0" t="0" r="r" b="b"/>
                    <a:pathLst>
                      <a:path w="4" h="1">
                        <a:moveTo>
                          <a:pt x="0" y="0"/>
                        </a:moveTo>
                        <a:lnTo>
                          <a:pt x="2" y="0"/>
                        </a:lnTo>
                        <a:lnTo>
                          <a:pt x="4" y="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3"/>
                  <p:cNvSpPr>
                    <a:spLocks/>
                  </p:cNvSpPr>
                  <p:nvPr/>
                </p:nvSpPr>
                <p:spPr bwMode="auto">
                  <a:xfrm>
                    <a:off x="6997" y="12575"/>
                    <a:ext cx="44" cy="29"/>
                  </a:xfrm>
                  <a:custGeom>
                    <a:avLst/>
                    <a:gdLst>
                      <a:gd name="T0" fmla="*/ 0 w 44"/>
                      <a:gd name="T1" fmla="*/ 29 h 29"/>
                      <a:gd name="T2" fmla="*/ 20 w 44"/>
                      <a:gd name="T3" fmla="*/ 16 h 29"/>
                      <a:gd name="T4" fmla="*/ 44 w 44"/>
                      <a:gd name="T5" fmla="*/ 0 h 29"/>
                    </a:gdLst>
                    <a:ahLst/>
                    <a:cxnLst>
                      <a:cxn ang="0">
                        <a:pos x="T0" y="T1"/>
                      </a:cxn>
                      <a:cxn ang="0">
                        <a:pos x="T2" y="T3"/>
                      </a:cxn>
                      <a:cxn ang="0">
                        <a:pos x="T4" y="T5"/>
                      </a:cxn>
                    </a:cxnLst>
                    <a:rect l="0" t="0" r="r" b="b"/>
                    <a:pathLst>
                      <a:path w="44" h="29">
                        <a:moveTo>
                          <a:pt x="0" y="29"/>
                        </a:moveTo>
                        <a:lnTo>
                          <a:pt x="20" y="16"/>
                        </a:lnTo>
                        <a:lnTo>
                          <a:pt x="44"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Freeform 104"/>
                  <p:cNvSpPr>
                    <a:spLocks/>
                  </p:cNvSpPr>
                  <p:nvPr/>
                </p:nvSpPr>
                <p:spPr bwMode="auto">
                  <a:xfrm>
                    <a:off x="8250" y="10992"/>
                    <a:ext cx="4" cy="16"/>
                  </a:xfrm>
                  <a:custGeom>
                    <a:avLst/>
                    <a:gdLst>
                      <a:gd name="T0" fmla="*/ 4 w 4"/>
                      <a:gd name="T1" fmla="*/ 0 h 16"/>
                      <a:gd name="T2" fmla="*/ 4 w 4"/>
                      <a:gd name="T3" fmla="*/ 1 h 16"/>
                      <a:gd name="T4" fmla="*/ 3 w 4"/>
                      <a:gd name="T5" fmla="*/ 9 h 16"/>
                      <a:gd name="T6" fmla="*/ 1 w 4"/>
                      <a:gd name="T7" fmla="*/ 14 h 16"/>
                      <a:gd name="T8" fmla="*/ 0 w 4"/>
                      <a:gd name="T9" fmla="*/ 16 h 16"/>
                    </a:gdLst>
                    <a:ahLst/>
                    <a:cxnLst>
                      <a:cxn ang="0">
                        <a:pos x="T0" y="T1"/>
                      </a:cxn>
                      <a:cxn ang="0">
                        <a:pos x="T2" y="T3"/>
                      </a:cxn>
                      <a:cxn ang="0">
                        <a:pos x="T4" y="T5"/>
                      </a:cxn>
                      <a:cxn ang="0">
                        <a:pos x="T6" y="T7"/>
                      </a:cxn>
                      <a:cxn ang="0">
                        <a:pos x="T8" y="T9"/>
                      </a:cxn>
                    </a:cxnLst>
                    <a:rect l="0" t="0" r="r" b="b"/>
                    <a:pathLst>
                      <a:path w="4" h="16">
                        <a:moveTo>
                          <a:pt x="4" y="0"/>
                        </a:moveTo>
                        <a:lnTo>
                          <a:pt x="4" y="1"/>
                        </a:lnTo>
                        <a:lnTo>
                          <a:pt x="3" y="9"/>
                        </a:lnTo>
                        <a:lnTo>
                          <a:pt x="1" y="14"/>
                        </a:lnTo>
                        <a:lnTo>
                          <a:pt x="0" y="1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5"/>
                  <p:cNvSpPr>
                    <a:spLocks/>
                  </p:cNvSpPr>
                  <p:nvPr/>
                </p:nvSpPr>
                <p:spPr bwMode="auto">
                  <a:xfrm>
                    <a:off x="8360" y="12764"/>
                    <a:ext cx="5" cy="19"/>
                  </a:xfrm>
                  <a:custGeom>
                    <a:avLst/>
                    <a:gdLst>
                      <a:gd name="T0" fmla="*/ 0 w 5"/>
                      <a:gd name="T1" fmla="*/ 0 h 19"/>
                      <a:gd name="T2" fmla="*/ 3 w 5"/>
                      <a:gd name="T3" fmla="*/ 5 h 19"/>
                      <a:gd name="T4" fmla="*/ 4 w 5"/>
                      <a:gd name="T5" fmla="*/ 8 h 19"/>
                      <a:gd name="T6" fmla="*/ 5 w 5"/>
                      <a:gd name="T7" fmla="*/ 11 h 19"/>
                      <a:gd name="T8" fmla="*/ 5 w 5"/>
                      <a:gd name="T9" fmla="*/ 14 h 19"/>
                      <a:gd name="T10" fmla="*/ 4 w 5"/>
                      <a:gd name="T11" fmla="*/ 18 h 19"/>
                      <a:gd name="T12" fmla="*/ 4 w 5"/>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5" h="19">
                        <a:moveTo>
                          <a:pt x="0" y="0"/>
                        </a:moveTo>
                        <a:lnTo>
                          <a:pt x="3" y="5"/>
                        </a:lnTo>
                        <a:lnTo>
                          <a:pt x="4" y="8"/>
                        </a:lnTo>
                        <a:lnTo>
                          <a:pt x="5" y="11"/>
                        </a:lnTo>
                        <a:lnTo>
                          <a:pt x="5" y="14"/>
                        </a:lnTo>
                        <a:lnTo>
                          <a:pt x="4" y="18"/>
                        </a:lnTo>
                        <a:lnTo>
                          <a:pt x="4" y="1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Freeform 106"/>
                  <p:cNvSpPr>
                    <a:spLocks/>
                  </p:cNvSpPr>
                  <p:nvPr/>
                </p:nvSpPr>
                <p:spPr bwMode="auto">
                  <a:xfrm>
                    <a:off x="10180" y="10601"/>
                    <a:ext cx="126" cy="51"/>
                  </a:xfrm>
                  <a:custGeom>
                    <a:avLst/>
                    <a:gdLst>
                      <a:gd name="T0" fmla="*/ 0 w 126"/>
                      <a:gd name="T1" fmla="*/ 51 h 51"/>
                      <a:gd name="T2" fmla="*/ 7 w 126"/>
                      <a:gd name="T3" fmla="*/ 49 h 51"/>
                      <a:gd name="T4" fmla="*/ 10 w 126"/>
                      <a:gd name="T5" fmla="*/ 49 h 51"/>
                      <a:gd name="T6" fmla="*/ 15 w 126"/>
                      <a:gd name="T7" fmla="*/ 48 h 51"/>
                      <a:gd name="T8" fmla="*/ 18 w 126"/>
                      <a:gd name="T9" fmla="*/ 48 h 51"/>
                      <a:gd name="T10" fmla="*/ 20 w 126"/>
                      <a:gd name="T11" fmla="*/ 47 h 51"/>
                      <a:gd name="T12" fmla="*/ 25 w 126"/>
                      <a:gd name="T13" fmla="*/ 46 h 51"/>
                      <a:gd name="T14" fmla="*/ 28 w 126"/>
                      <a:gd name="T15" fmla="*/ 45 h 51"/>
                      <a:gd name="T16" fmla="*/ 126 w 126"/>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51">
                        <a:moveTo>
                          <a:pt x="0" y="51"/>
                        </a:moveTo>
                        <a:lnTo>
                          <a:pt x="7" y="49"/>
                        </a:lnTo>
                        <a:lnTo>
                          <a:pt x="10" y="49"/>
                        </a:lnTo>
                        <a:lnTo>
                          <a:pt x="15" y="48"/>
                        </a:lnTo>
                        <a:lnTo>
                          <a:pt x="18" y="48"/>
                        </a:lnTo>
                        <a:lnTo>
                          <a:pt x="20" y="47"/>
                        </a:lnTo>
                        <a:lnTo>
                          <a:pt x="25" y="46"/>
                        </a:lnTo>
                        <a:lnTo>
                          <a:pt x="28" y="45"/>
                        </a:lnTo>
                        <a:lnTo>
                          <a:pt x="126"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7"/>
                  <p:cNvSpPr>
                    <a:spLocks/>
                  </p:cNvSpPr>
                  <p:nvPr/>
                </p:nvSpPr>
                <p:spPr bwMode="auto">
                  <a:xfrm>
                    <a:off x="7056" y="10398"/>
                    <a:ext cx="26" cy="22"/>
                  </a:xfrm>
                  <a:custGeom>
                    <a:avLst/>
                    <a:gdLst>
                      <a:gd name="T0" fmla="*/ 0 w 26"/>
                      <a:gd name="T1" fmla="*/ 22 h 22"/>
                      <a:gd name="T2" fmla="*/ 1 w 26"/>
                      <a:gd name="T3" fmla="*/ 22 h 22"/>
                      <a:gd name="T4" fmla="*/ 3 w 26"/>
                      <a:gd name="T5" fmla="*/ 19 h 22"/>
                      <a:gd name="T6" fmla="*/ 6 w 26"/>
                      <a:gd name="T7" fmla="*/ 17 h 22"/>
                      <a:gd name="T8" fmla="*/ 8 w 26"/>
                      <a:gd name="T9" fmla="*/ 12 h 22"/>
                      <a:gd name="T10" fmla="*/ 9 w 26"/>
                      <a:gd name="T11" fmla="*/ 11 h 22"/>
                      <a:gd name="T12" fmla="*/ 15 w 26"/>
                      <a:gd name="T13" fmla="*/ 8 h 22"/>
                      <a:gd name="T14" fmla="*/ 18 w 26"/>
                      <a:gd name="T15" fmla="*/ 5 h 22"/>
                      <a:gd name="T16" fmla="*/ 25 w 26"/>
                      <a:gd name="T17" fmla="*/ 0 h 22"/>
                      <a:gd name="T18" fmla="*/ 26 w 26"/>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0" y="22"/>
                        </a:moveTo>
                        <a:lnTo>
                          <a:pt x="1" y="22"/>
                        </a:lnTo>
                        <a:lnTo>
                          <a:pt x="3" y="19"/>
                        </a:lnTo>
                        <a:lnTo>
                          <a:pt x="6" y="17"/>
                        </a:lnTo>
                        <a:lnTo>
                          <a:pt x="8" y="12"/>
                        </a:lnTo>
                        <a:lnTo>
                          <a:pt x="9" y="11"/>
                        </a:lnTo>
                        <a:lnTo>
                          <a:pt x="15" y="8"/>
                        </a:lnTo>
                        <a:lnTo>
                          <a:pt x="18" y="5"/>
                        </a:lnTo>
                        <a:lnTo>
                          <a:pt x="25" y="0"/>
                        </a:lnTo>
                        <a:lnTo>
                          <a:pt x="26"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Freeform 108"/>
                  <p:cNvSpPr>
                    <a:spLocks/>
                  </p:cNvSpPr>
                  <p:nvPr/>
                </p:nvSpPr>
                <p:spPr bwMode="auto">
                  <a:xfrm>
                    <a:off x="8477" y="10687"/>
                    <a:ext cx="5" cy="4"/>
                  </a:xfrm>
                  <a:custGeom>
                    <a:avLst/>
                    <a:gdLst>
                      <a:gd name="T0" fmla="*/ 0 w 5"/>
                      <a:gd name="T1" fmla="*/ 4 h 4"/>
                      <a:gd name="T2" fmla="*/ 2 w 5"/>
                      <a:gd name="T3" fmla="*/ 4 h 4"/>
                      <a:gd name="T4" fmla="*/ 4 w 5"/>
                      <a:gd name="T5" fmla="*/ 2 h 4"/>
                      <a:gd name="T6" fmla="*/ 5 w 5"/>
                      <a:gd name="T7" fmla="*/ 0 h 4"/>
                    </a:gdLst>
                    <a:ahLst/>
                    <a:cxnLst>
                      <a:cxn ang="0">
                        <a:pos x="T0" y="T1"/>
                      </a:cxn>
                      <a:cxn ang="0">
                        <a:pos x="T2" y="T3"/>
                      </a:cxn>
                      <a:cxn ang="0">
                        <a:pos x="T4" y="T5"/>
                      </a:cxn>
                      <a:cxn ang="0">
                        <a:pos x="T6" y="T7"/>
                      </a:cxn>
                    </a:cxnLst>
                    <a:rect l="0" t="0" r="r" b="b"/>
                    <a:pathLst>
                      <a:path w="5" h="4">
                        <a:moveTo>
                          <a:pt x="0" y="4"/>
                        </a:moveTo>
                        <a:lnTo>
                          <a:pt x="2" y="4"/>
                        </a:lnTo>
                        <a:lnTo>
                          <a:pt x="4" y="2"/>
                        </a:lnTo>
                        <a:lnTo>
                          <a:pt x="5"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Freeform 109"/>
                  <p:cNvSpPr>
                    <a:spLocks/>
                  </p:cNvSpPr>
                  <p:nvPr/>
                </p:nvSpPr>
                <p:spPr bwMode="auto">
                  <a:xfrm>
                    <a:off x="7706" y="10683"/>
                    <a:ext cx="7" cy="6"/>
                  </a:xfrm>
                  <a:custGeom>
                    <a:avLst/>
                    <a:gdLst>
                      <a:gd name="T0" fmla="*/ 0 w 7"/>
                      <a:gd name="T1" fmla="*/ 0 h 6"/>
                      <a:gd name="T2" fmla="*/ 3 w 7"/>
                      <a:gd name="T3" fmla="*/ 3 h 6"/>
                      <a:gd name="T4" fmla="*/ 6 w 7"/>
                      <a:gd name="T5" fmla="*/ 6 h 6"/>
                      <a:gd name="T6" fmla="*/ 7 w 7"/>
                      <a:gd name="T7" fmla="*/ 6 h 6"/>
                    </a:gdLst>
                    <a:ahLst/>
                    <a:cxnLst>
                      <a:cxn ang="0">
                        <a:pos x="T0" y="T1"/>
                      </a:cxn>
                      <a:cxn ang="0">
                        <a:pos x="T2" y="T3"/>
                      </a:cxn>
                      <a:cxn ang="0">
                        <a:pos x="T4" y="T5"/>
                      </a:cxn>
                      <a:cxn ang="0">
                        <a:pos x="T6" y="T7"/>
                      </a:cxn>
                    </a:cxnLst>
                    <a:rect l="0" t="0" r="r" b="b"/>
                    <a:pathLst>
                      <a:path w="7" h="6">
                        <a:moveTo>
                          <a:pt x="0" y="0"/>
                        </a:moveTo>
                        <a:lnTo>
                          <a:pt x="3" y="3"/>
                        </a:lnTo>
                        <a:lnTo>
                          <a:pt x="6" y="6"/>
                        </a:lnTo>
                        <a:lnTo>
                          <a:pt x="7" y="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Freeform 110"/>
                  <p:cNvSpPr>
                    <a:spLocks/>
                  </p:cNvSpPr>
                  <p:nvPr/>
                </p:nvSpPr>
                <p:spPr bwMode="auto">
                  <a:xfrm>
                    <a:off x="10021" y="10608"/>
                    <a:ext cx="159" cy="44"/>
                  </a:xfrm>
                  <a:custGeom>
                    <a:avLst/>
                    <a:gdLst>
                      <a:gd name="T0" fmla="*/ 0 w 159"/>
                      <a:gd name="T1" fmla="*/ 2 h 44"/>
                      <a:gd name="T2" fmla="*/ 47 w 159"/>
                      <a:gd name="T3" fmla="*/ 1 h 44"/>
                      <a:gd name="T4" fmla="*/ 66 w 159"/>
                      <a:gd name="T5" fmla="*/ 0 h 44"/>
                      <a:gd name="T6" fmla="*/ 69 w 159"/>
                      <a:gd name="T7" fmla="*/ 0 h 44"/>
                      <a:gd name="T8" fmla="*/ 70 w 159"/>
                      <a:gd name="T9" fmla="*/ 1 h 44"/>
                      <a:gd name="T10" fmla="*/ 73 w 159"/>
                      <a:gd name="T11" fmla="*/ 2 h 44"/>
                      <a:gd name="T12" fmla="*/ 75 w 159"/>
                      <a:gd name="T13" fmla="*/ 3 h 44"/>
                      <a:gd name="T14" fmla="*/ 76 w 159"/>
                      <a:gd name="T15" fmla="*/ 4 h 44"/>
                      <a:gd name="T16" fmla="*/ 78 w 159"/>
                      <a:gd name="T17" fmla="*/ 9 h 44"/>
                      <a:gd name="T18" fmla="*/ 80 w 159"/>
                      <a:gd name="T19" fmla="*/ 10 h 44"/>
                      <a:gd name="T20" fmla="*/ 95 w 159"/>
                      <a:gd name="T21" fmla="*/ 17 h 44"/>
                      <a:gd name="T22" fmla="*/ 149 w 159"/>
                      <a:gd name="T23" fmla="*/ 42 h 44"/>
                      <a:gd name="T24" fmla="*/ 152 w 159"/>
                      <a:gd name="T25" fmla="*/ 42 h 44"/>
                      <a:gd name="T26" fmla="*/ 153 w 159"/>
                      <a:gd name="T27" fmla="*/ 44 h 44"/>
                      <a:gd name="T28" fmla="*/ 155 w 159"/>
                      <a:gd name="T29" fmla="*/ 44 h 44"/>
                      <a:gd name="T30" fmla="*/ 159 w 159"/>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44">
                        <a:moveTo>
                          <a:pt x="0" y="2"/>
                        </a:moveTo>
                        <a:lnTo>
                          <a:pt x="47" y="1"/>
                        </a:lnTo>
                        <a:lnTo>
                          <a:pt x="66" y="0"/>
                        </a:lnTo>
                        <a:lnTo>
                          <a:pt x="69" y="0"/>
                        </a:lnTo>
                        <a:lnTo>
                          <a:pt x="70" y="1"/>
                        </a:lnTo>
                        <a:lnTo>
                          <a:pt x="73" y="2"/>
                        </a:lnTo>
                        <a:lnTo>
                          <a:pt x="75" y="3"/>
                        </a:lnTo>
                        <a:lnTo>
                          <a:pt x="76" y="4"/>
                        </a:lnTo>
                        <a:lnTo>
                          <a:pt x="78" y="9"/>
                        </a:lnTo>
                        <a:lnTo>
                          <a:pt x="80" y="10"/>
                        </a:lnTo>
                        <a:lnTo>
                          <a:pt x="95" y="17"/>
                        </a:lnTo>
                        <a:lnTo>
                          <a:pt x="149" y="42"/>
                        </a:lnTo>
                        <a:lnTo>
                          <a:pt x="152" y="42"/>
                        </a:lnTo>
                        <a:lnTo>
                          <a:pt x="153" y="44"/>
                        </a:lnTo>
                        <a:lnTo>
                          <a:pt x="155" y="44"/>
                        </a:lnTo>
                        <a:lnTo>
                          <a:pt x="159" y="4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Freeform 111"/>
                  <p:cNvSpPr>
                    <a:spLocks/>
                  </p:cNvSpPr>
                  <p:nvPr/>
                </p:nvSpPr>
                <p:spPr bwMode="auto">
                  <a:xfrm>
                    <a:off x="8303" y="10668"/>
                    <a:ext cx="40" cy="4"/>
                  </a:xfrm>
                  <a:custGeom>
                    <a:avLst/>
                    <a:gdLst>
                      <a:gd name="T0" fmla="*/ 0 w 40"/>
                      <a:gd name="T1" fmla="*/ 0 h 4"/>
                      <a:gd name="T2" fmla="*/ 2 w 40"/>
                      <a:gd name="T3" fmla="*/ 0 h 4"/>
                      <a:gd name="T4" fmla="*/ 4 w 40"/>
                      <a:gd name="T5" fmla="*/ 0 h 4"/>
                      <a:gd name="T6" fmla="*/ 8 w 40"/>
                      <a:gd name="T7" fmla="*/ 1 h 4"/>
                      <a:gd name="T8" fmla="*/ 39 w 40"/>
                      <a:gd name="T9" fmla="*/ 4 h 4"/>
                      <a:gd name="T10" fmla="*/ 40 w 40"/>
                      <a:gd name="T11" fmla="*/ 4 h 4"/>
                    </a:gdLst>
                    <a:ahLst/>
                    <a:cxnLst>
                      <a:cxn ang="0">
                        <a:pos x="T0" y="T1"/>
                      </a:cxn>
                      <a:cxn ang="0">
                        <a:pos x="T2" y="T3"/>
                      </a:cxn>
                      <a:cxn ang="0">
                        <a:pos x="T4" y="T5"/>
                      </a:cxn>
                      <a:cxn ang="0">
                        <a:pos x="T6" y="T7"/>
                      </a:cxn>
                      <a:cxn ang="0">
                        <a:pos x="T8" y="T9"/>
                      </a:cxn>
                      <a:cxn ang="0">
                        <a:pos x="T10" y="T11"/>
                      </a:cxn>
                    </a:cxnLst>
                    <a:rect l="0" t="0" r="r" b="b"/>
                    <a:pathLst>
                      <a:path w="40" h="4">
                        <a:moveTo>
                          <a:pt x="0" y="0"/>
                        </a:moveTo>
                        <a:lnTo>
                          <a:pt x="2" y="0"/>
                        </a:lnTo>
                        <a:lnTo>
                          <a:pt x="4" y="0"/>
                        </a:lnTo>
                        <a:lnTo>
                          <a:pt x="8" y="1"/>
                        </a:lnTo>
                        <a:lnTo>
                          <a:pt x="39" y="4"/>
                        </a:lnTo>
                        <a:lnTo>
                          <a:pt x="40" y="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Line 112"/>
                  <p:cNvSpPr>
                    <a:spLocks noChangeShapeType="1"/>
                  </p:cNvSpPr>
                  <p:nvPr/>
                </p:nvSpPr>
                <p:spPr bwMode="auto">
                  <a:xfrm>
                    <a:off x="8343" y="10672"/>
                    <a:ext cx="20" cy="0"/>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Freeform 113"/>
                  <p:cNvSpPr>
                    <a:spLocks/>
                  </p:cNvSpPr>
                  <p:nvPr/>
                </p:nvSpPr>
                <p:spPr bwMode="auto">
                  <a:xfrm>
                    <a:off x="8482" y="10668"/>
                    <a:ext cx="36" cy="19"/>
                  </a:xfrm>
                  <a:custGeom>
                    <a:avLst/>
                    <a:gdLst>
                      <a:gd name="T0" fmla="*/ 0 w 36"/>
                      <a:gd name="T1" fmla="*/ 19 h 19"/>
                      <a:gd name="T2" fmla="*/ 0 w 36"/>
                      <a:gd name="T3" fmla="*/ 19 h 19"/>
                      <a:gd name="T4" fmla="*/ 3 w 36"/>
                      <a:gd name="T5" fmla="*/ 17 h 19"/>
                      <a:gd name="T6" fmla="*/ 3 w 36"/>
                      <a:gd name="T7" fmla="*/ 15 h 19"/>
                      <a:gd name="T8" fmla="*/ 6 w 36"/>
                      <a:gd name="T9" fmla="*/ 12 h 19"/>
                      <a:gd name="T10" fmla="*/ 8 w 36"/>
                      <a:gd name="T11" fmla="*/ 12 h 19"/>
                      <a:gd name="T12" fmla="*/ 11 w 36"/>
                      <a:gd name="T13" fmla="*/ 11 h 19"/>
                      <a:gd name="T14" fmla="*/ 14 w 36"/>
                      <a:gd name="T15" fmla="*/ 10 h 19"/>
                      <a:gd name="T16" fmla="*/ 19 w 36"/>
                      <a:gd name="T17" fmla="*/ 9 h 19"/>
                      <a:gd name="T18" fmla="*/ 22 w 36"/>
                      <a:gd name="T19" fmla="*/ 6 h 19"/>
                      <a:gd name="T20" fmla="*/ 23 w 36"/>
                      <a:gd name="T21" fmla="*/ 3 h 19"/>
                      <a:gd name="T22" fmla="*/ 27 w 36"/>
                      <a:gd name="T23" fmla="*/ 1 h 19"/>
                      <a:gd name="T24" fmla="*/ 29 w 36"/>
                      <a:gd name="T25" fmla="*/ 0 h 19"/>
                      <a:gd name="T26" fmla="*/ 30 w 36"/>
                      <a:gd name="T27" fmla="*/ 0 h 19"/>
                      <a:gd name="T28" fmla="*/ 36 w 36"/>
                      <a:gd name="T2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9">
                        <a:moveTo>
                          <a:pt x="0" y="19"/>
                        </a:moveTo>
                        <a:lnTo>
                          <a:pt x="0" y="19"/>
                        </a:lnTo>
                        <a:lnTo>
                          <a:pt x="3" y="17"/>
                        </a:lnTo>
                        <a:lnTo>
                          <a:pt x="3" y="15"/>
                        </a:lnTo>
                        <a:lnTo>
                          <a:pt x="6" y="12"/>
                        </a:lnTo>
                        <a:lnTo>
                          <a:pt x="8" y="12"/>
                        </a:lnTo>
                        <a:lnTo>
                          <a:pt x="11" y="11"/>
                        </a:lnTo>
                        <a:lnTo>
                          <a:pt x="14" y="10"/>
                        </a:lnTo>
                        <a:lnTo>
                          <a:pt x="19" y="9"/>
                        </a:lnTo>
                        <a:lnTo>
                          <a:pt x="22" y="6"/>
                        </a:lnTo>
                        <a:lnTo>
                          <a:pt x="23" y="3"/>
                        </a:lnTo>
                        <a:lnTo>
                          <a:pt x="27" y="1"/>
                        </a:lnTo>
                        <a:lnTo>
                          <a:pt x="29" y="0"/>
                        </a:lnTo>
                        <a:lnTo>
                          <a:pt x="30" y="0"/>
                        </a:lnTo>
                        <a:lnTo>
                          <a:pt x="36" y="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Freeform 114"/>
                  <p:cNvSpPr>
                    <a:spLocks/>
                  </p:cNvSpPr>
                  <p:nvPr/>
                </p:nvSpPr>
                <p:spPr bwMode="auto">
                  <a:xfrm>
                    <a:off x="6940" y="12604"/>
                    <a:ext cx="57" cy="9"/>
                  </a:xfrm>
                  <a:custGeom>
                    <a:avLst/>
                    <a:gdLst>
                      <a:gd name="T0" fmla="*/ 0 w 57"/>
                      <a:gd name="T1" fmla="*/ 3 h 9"/>
                      <a:gd name="T2" fmla="*/ 3 w 57"/>
                      <a:gd name="T3" fmla="*/ 6 h 9"/>
                      <a:gd name="T4" fmla="*/ 9 w 57"/>
                      <a:gd name="T5" fmla="*/ 8 h 9"/>
                      <a:gd name="T6" fmla="*/ 12 w 57"/>
                      <a:gd name="T7" fmla="*/ 9 h 9"/>
                      <a:gd name="T8" fmla="*/ 17 w 57"/>
                      <a:gd name="T9" fmla="*/ 9 h 9"/>
                      <a:gd name="T10" fmla="*/ 23 w 57"/>
                      <a:gd name="T11" fmla="*/ 8 h 9"/>
                      <a:gd name="T12" fmla="*/ 34 w 57"/>
                      <a:gd name="T13" fmla="*/ 6 h 9"/>
                      <a:gd name="T14" fmla="*/ 42 w 57"/>
                      <a:gd name="T15" fmla="*/ 9 h 9"/>
                      <a:gd name="T16" fmla="*/ 57 w 5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
                        <a:moveTo>
                          <a:pt x="0" y="3"/>
                        </a:moveTo>
                        <a:lnTo>
                          <a:pt x="3" y="6"/>
                        </a:lnTo>
                        <a:lnTo>
                          <a:pt x="9" y="8"/>
                        </a:lnTo>
                        <a:lnTo>
                          <a:pt x="12" y="9"/>
                        </a:lnTo>
                        <a:lnTo>
                          <a:pt x="17" y="9"/>
                        </a:lnTo>
                        <a:lnTo>
                          <a:pt x="23" y="8"/>
                        </a:lnTo>
                        <a:lnTo>
                          <a:pt x="34" y="6"/>
                        </a:lnTo>
                        <a:lnTo>
                          <a:pt x="42" y="9"/>
                        </a:lnTo>
                        <a:lnTo>
                          <a:pt x="57"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Freeform 115"/>
                  <p:cNvSpPr>
                    <a:spLocks/>
                  </p:cNvSpPr>
                  <p:nvPr/>
                </p:nvSpPr>
                <p:spPr bwMode="auto">
                  <a:xfrm>
                    <a:off x="7041" y="12529"/>
                    <a:ext cx="82" cy="46"/>
                  </a:xfrm>
                  <a:custGeom>
                    <a:avLst/>
                    <a:gdLst>
                      <a:gd name="T0" fmla="*/ 0 w 82"/>
                      <a:gd name="T1" fmla="*/ 46 h 46"/>
                      <a:gd name="T2" fmla="*/ 47 w 82"/>
                      <a:gd name="T3" fmla="*/ 16 h 46"/>
                      <a:gd name="T4" fmla="*/ 68 w 82"/>
                      <a:gd name="T5" fmla="*/ 1 h 46"/>
                      <a:gd name="T6" fmla="*/ 70 w 82"/>
                      <a:gd name="T7" fmla="*/ 1 h 46"/>
                      <a:gd name="T8" fmla="*/ 73 w 82"/>
                      <a:gd name="T9" fmla="*/ 0 h 46"/>
                      <a:gd name="T10" fmla="*/ 78 w 82"/>
                      <a:gd name="T11" fmla="*/ 0 h 46"/>
                      <a:gd name="T12" fmla="*/ 82 w 82"/>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82" h="46">
                        <a:moveTo>
                          <a:pt x="0" y="46"/>
                        </a:moveTo>
                        <a:lnTo>
                          <a:pt x="47" y="16"/>
                        </a:lnTo>
                        <a:lnTo>
                          <a:pt x="68" y="1"/>
                        </a:lnTo>
                        <a:lnTo>
                          <a:pt x="70" y="1"/>
                        </a:lnTo>
                        <a:lnTo>
                          <a:pt x="73" y="0"/>
                        </a:lnTo>
                        <a:lnTo>
                          <a:pt x="78" y="0"/>
                        </a:lnTo>
                        <a:lnTo>
                          <a:pt x="82" y="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Freeform 116"/>
                  <p:cNvSpPr>
                    <a:spLocks/>
                  </p:cNvSpPr>
                  <p:nvPr/>
                </p:nvSpPr>
                <p:spPr bwMode="auto">
                  <a:xfrm>
                    <a:off x="8045" y="10723"/>
                    <a:ext cx="122" cy="32"/>
                  </a:xfrm>
                  <a:custGeom>
                    <a:avLst/>
                    <a:gdLst>
                      <a:gd name="T0" fmla="*/ 0 w 122"/>
                      <a:gd name="T1" fmla="*/ 31 h 32"/>
                      <a:gd name="T2" fmla="*/ 3 w 122"/>
                      <a:gd name="T3" fmla="*/ 31 h 32"/>
                      <a:gd name="T4" fmla="*/ 13 w 122"/>
                      <a:gd name="T5" fmla="*/ 32 h 32"/>
                      <a:gd name="T6" fmla="*/ 20 w 122"/>
                      <a:gd name="T7" fmla="*/ 31 h 32"/>
                      <a:gd name="T8" fmla="*/ 28 w 122"/>
                      <a:gd name="T9" fmla="*/ 30 h 32"/>
                      <a:gd name="T10" fmla="*/ 38 w 122"/>
                      <a:gd name="T11" fmla="*/ 29 h 32"/>
                      <a:gd name="T12" fmla="*/ 46 w 122"/>
                      <a:gd name="T13" fmla="*/ 26 h 32"/>
                      <a:gd name="T14" fmla="*/ 96 w 122"/>
                      <a:gd name="T15" fmla="*/ 7 h 32"/>
                      <a:gd name="T16" fmla="*/ 122 w 12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2">
                        <a:moveTo>
                          <a:pt x="0" y="31"/>
                        </a:moveTo>
                        <a:lnTo>
                          <a:pt x="3" y="31"/>
                        </a:lnTo>
                        <a:lnTo>
                          <a:pt x="13" y="32"/>
                        </a:lnTo>
                        <a:lnTo>
                          <a:pt x="20" y="31"/>
                        </a:lnTo>
                        <a:lnTo>
                          <a:pt x="28" y="30"/>
                        </a:lnTo>
                        <a:lnTo>
                          <a:pt x="38" y="29"/>
                        </a:lnTo>
                        <a:lnTo>
                          <a:pt x="46" y="26"/>
                        </a:lnTo>
                        <a:lnTo>
                          <a:pt x="96" y="7"/>
                        </a:lnTo>
                        <a:lnTo>
                          <a:pt x="122"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Freeform 117"/>
                  <p:cNvSpPr>
                    <a:spLocks/>
                  </p:cNvSpPr>
                  <p:nvPr/>
                </p:nvSpPr>
                <p:spPr bwMode="auto">
                  <a:xfrm>
                    <a:off x="8219" y="11008"/>
                    <a:ext cx="31" cy="130"/>
                  </a:xfrm>
                  <a:custGeom>
                    <a:avLst/>
                    <a:gdLst>
                      <a:gd name="T0" fmla="*/ 31 w 31"/>
                      <a:gd name="T1" fmla="*/ 0 h 130"/>
                      <a:gd name="T2" fmla="*/ 27 w 31"/>
                      <a:gd name="T3" fmla="*/ 6 h 130"/>
                      <a:gd name="T4" fmla="*/ 27 w 31"/>
                      <a:gd name="T5" fmla="*/ 10 h 130"/>
                      <a:gd name="T6" fmla="*/ 24 w 31"/>
                      <a:gd name="T7" fmla="*/ 23 h 130"/>
                      <a:gd name="T8" fmla="*/ 21 w 31"/>
                      <a:gd name="T9" fmla="*/ 35 h 130"/>
                      <a:gd name="T10" fmla="*/ 19 w 31"/>
                      <a:gd name="T11" fmla="*/ 48 h 130"/>
                      <a:gd name="T12" fmla="*/ 16 w 31"/>
                      <a:gd name="T13" fmla="*/ 63 h 130"/>
                      <a:gd name="T14" fmla="*/ 10 w 31"/>
                      <a:gd name="T15" fmla="*/ 96 h 130"/>
                      <a:gd name="T16" fmla="*/ 8 w 31"/>
                      <a:gd name="T17" fmla="*/ 105 h 130"/>
                      <a:gd name="T18" fmla="*/ 6 w 31"/>
                      <a:gd name="T19" fmla="*/ 111 h 130"/>
                      <a:gd name="T20" fmla="*/ 5 w 31"/>
                      <a:gd name="T21" fmla="*/ 116 h 130"/>
                      <a:gd name="T22" fmla="*/ 4 w 31"/>
                      <a:gd name="T23" fmla="*/ 122 h 130"/>
                      <a:gd name="T24" fmla="*/ 0 w 31"/>
                      <a:gd name="T2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0">
                        <a:moveTo>
                          <a:pt x="31" y="0"/>
                        </a:moveTo>
                        <a:lnTo>
                          <a:pt x="27" y="6"/>
                        </a:lnTo>
                        <a:lnTo>
                          <a:pt x="27" y="10"/>
                        </a:lnTo>
                        <a:lnTo>
                          <a:pt x="24" y="23"/>
                        </a:lnTo>
                        <a:lnTo>
                          <a:pt x="21" y="35"/>
                        </a:lnTo>
                        <a:lnTo>
                          <a:pt x="19" y="48"/>
                        </a:lnTo>
                        <a:lnTo>
                          <a:pt x="16" y="63"/>
                        </a:lnTo>
                        <a:lnTo>
                          <a:pt x="10" y="96"/>
                        </a:lnTo>
                        <a:lnTo>
                          <a:pt x="8" y="105"/>
                        </a:lnTo>
                        <a:lnTo>
                          <a:pt x="6" y="111"/>
                        </a:lnTo>
                        <a:lnTo>
                          <a:pt x="5" y="116"/>
                        </a:lnTo>
                        <a:lnTo>
                          <a:pt x="4" y="122"/>
                        </a:lnTo>
                        <a:lnTo>
                          <a:pt x="0" y="13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118"/>
                  <p:cNvSpPr>
                    <a:spLocks/>
                  </p:cNvSpPr>
                  <p:nvPr/>
                </p:nvSpPr>
                <p:spPr bwMode="auto">
                  <a:xfrm>
                    <a:off x="7158" y="12539"/>
                    <a:ext cx="212" cy="111"/>
                  </a:xfrm>
                  <a:custGeom>
                    <a:avLst/>
                    <a:gdLst>
                      <a:gd name="T0" fmla="*/ 0 w 212"/>
                      <a:gd name="T1" fmla="*/ 0 h 111"/>
                      <a:gd name="T2" fmla="*/ 6 w 212"/>
                      <a:gd name="T3" fmla="*/ 1 h 111"/>
                      <a:gd name="T4" fmla="*/ 15 w 212"/>
                      <a:gd name="T5" fmla="*/ 6 h 111"/>
                      <a:gd name="T6" fmla="*/ 17 w 212"/>
                      <a:gd name="T7" fmla="*/ 7 h 111"/>
                      <a:gd name="T8" fmla="*/ 19 w 212"/>
                      <a:gd name="T9" fmla="*/ 7 h 111"/>
                      <a:gd name="T10" fmla="*/ 28 w 212"/>
                      <a:gd name="T11" fmla="*/ 10 h 111"/>
                      <a:gd name="T12" fmla="*/ 34 w 212"/>
                      <a:gd name="T13" fmla="*/ 15 h 111"/>
                      <a:gd name="T14" fmla="*/ 63 w 212"/>
                      <a:gd name="T15" fmla="*/ 35 h 111"/>
                      <a:gd name="T16" fmla="*/ 106 w 212"/>
                      <a:gd name="T17" fmla="*/ 67 h 111"/>
                      <a:gd name="T18" fmla="*/ 142 w 212"/>
                      <a:gd name="T19" fmla="*/ 94 h 111"/>
                      <a:gd name="T20" fmla="*/ 164 w 212"/>
                      <a:gd name="T21" fmla="*/ 110 h 111"/>
                      <a:gd name="T22" fmla="*/ 165 w 212"/>
                      <a:gd name="T23" fmla="*/ 111 h 111"/>
                      <a:gd name="T24" fmla="*/ 169 w 212"/>
                      <a:gd name="T25" fmla="*/ 111 h 111"/>
                      <a:gd name="T26" fmla="*/ 171 w 212"/>
                      <a:gd name="T27" fmla="*/ 111 h 111"/>
                      <a:gd name="T28" fmla="*/ 176 w 212"/>
                      <a:gd name="T29" fmla="*/ 111 h 111"/>
                      <a:gd name="T30" fmla="*/ 212 w 212"/>
                      <a:gd name="T31"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111">
                        <a:moveTo>
                          <a:pt x="0" y="0"/>
                        </a:moveTo>
                        <a:lnTo>
                          <a:pt x="6" y="1"/>
                        </a:lnTo>
                        <a:lnTo>
                          <a:pt x="15" y="6"/>
                        </a:lnTo>
                        <a:lnTo>
                          <a:pt x="17" y="7"/>
                        </a:lnTo>
                        <a:lnTo>
                          <a:pt x="19" y="7"/>
                        </a:lnTo>
                        <a:lnTo>
                          <a:pt x="28" y="10"/>
                        </a:lnTo>
                        <a:lnTo>
                          <a:pt x="34" y="15"/>
                        </a:lnTo>
                        <a:lnTo>
                          <a:pt x="63" y="35"/>
                        </a:lnTo>
                        <a:lnTo>
                          <a:pt x="106" y="67"/>
                        </a:lnTo>
                        <a:lnTo>
                          <a:pt x="142" y="94"/>
                        </a:lnTo>
                        <a:lnTo>
                          <a:pt x="164" y="110"/>
                        </a:lnTo>
                        <a:lnTo>
                          <a:pt x="165" y="111"/>
                        </a:lnTo>
                        <a:lnTo>
                          <a:pt x="169" y="111"/>
                        </a:lnTo>
                        <a:lnTo>
                          <a:pt x="171" y="111"/>
                        </a:lnTo>
                        <a:lnTo>
                          <a:pt x="176" y="111"/>
                        </a:lnTo>
                        <a:lnTo>
                          <a:pt x="212" y="10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Line 119"/>
                  <p:cNvSpPr>
                    <a:spLocks noChangeShapeType="1"/>
                  </p:cNvSpPr>
                  <p:nvPr/>
                </p:nvSpPr>
                <p:spPr bwMode="auto">
                  <a:xfrm>
                    <a:off x="7675" y="12597"/>
                    <a:ext cx="1" cy="0"/>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Line 120"/>
                  <p:cNvSpPr>
                    <a:spLocks noChangeShapeType="1"/>
                  </p:cNvSpPr>
                  <p:nvPr/>
                </p:nvSpPr>
                <p:spPr bwMode="auto">
                  <a:xfrm flipV="1">
                    <a:off x="7676" y="12595"/>
                    <a:ext cx="10" cy="2"/>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Freeform 121"/>
                  <p:cNvSpPr>
                    <a:spLocks/>
                  </p:cNvSpPr>
                  <p:nvPr/>
                </p:nvSpPr>
                <p:spPr bwMode="auto">
                  <a:xfrm>
                    <a:off x="8323" y="10690"/>
                    <a:ext cx="15" cy="87"/>
                  </a:xfrm>
                  <a:custGeom>
                    <a:avLst/>
                    <a:gdLst>
                      <a:gd name="T0" fmla="*/ 15 w 15"/>
                      <a:gd name="T1" fmla="*/ 0 h 87"/>
                      <a:gd name="T2" fmla="*/ 15 w 15"/>
                      <a:gd name="T3" fmla="*/ 1 h 87"/>
                      <a:gd name="T4" fmla="*/ 14 w 15"/>
                      <a:gd name="T5" fmla="*/ 3 h 87"/>
                      <a:gd name="T6" fmla="*/ 14 w 15"/>
                      <a:gd name="T7" fmla="*/ 9 h 87"/>
                      <a:gd name="T8" fmla="*/ 14 w 15"/>
                      <a:gd name="T9" fmla="*/ 22 h 87"/>
                      <a:gd name="T10" fmla="*/ 13 w 15"/>
                      <a:gd name="T11" fmla="*/ 49 h 87"/>
                      <a:gd name="T12" fmla="*/ 4 w 15"/>
                      <a:gd name="T13" fmla="*/ 84 h 87"/>
                      <a:gd name="T14" fmla="*/ 3 w 15"/>
                      <a:gd name="T15" fmla="*/ 86 h 87"/>
                      <a:gd name="T16" fmla="*/ 0 w 15"/>
                      <a:gd name="T17" fmla="*/ 87 h 87"/>
                      <a:gd name="T18" fmla="*/ 0 w 15"/>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7">
                        <a:moveTo>
                          <a:pt x="15" y="0"/>
                        </a:moveTo>
                        <a:lnTo>
                          <a:pt x="15" y="1"/>
                        </a:lnTo>
                        <a:lnTo>
                          <a:pt x="14" y="3"/>
                        </a:lnTo>
                        <a:lnTo>
                          <a:pt x="14" y="9"/>
                        </a:lnTo>
                        <a:lnTo>
                          <a:pt x="14" y="22"/>
                        </a:lnTo>
                        <a:lnTo>
                          <a:pt x="13" y="49"/>
                        </a:lnTo>
                        <a:lnTo>
                          <a:pt x="4" y="84"/>
                        </a:lnTo>
                        <a:lnTo>
                          <a:pt x="3" y="86"/>
                        </a:lnTo>
                        <a:lnTo>
                          <a:pt x="0" y="87"/>
                        </a:lnTo>
                        <a:lnTo>
                          <a:pt x="0" y="87"/>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Freeform 122"/>
                  <p:cNvSpPr>
                    <a:spLocks/>
                  </p:cNvSpPr>
                  <p:nvPr/>
                </p:nvSpPr>
                <p:spPr bwMode="auto">
                  <a:xfrm>
                    <a:off x="8307" y="10777"/>
                    <a:ext cx="16" cy="4"/>
                  </a:xfrm>
                  <a:custGeom>
                    <a:avLst/>
                    <a:gdLst>
                      <a:gd name="T0" fmla="*/ 16 w 16"/>
                      <a:gd name="T1" fmla="*/ 0 h 4"/>
                      <a:gd name="T2" fmla="*/ 11 w 16"/>
                      <a:gd name="T3" fmla="*/ 3 h 4"/>
                      <a:gd name="T4" fmla="*/ 6 w 16"/>
                      <a:gd name="T5" fmla="*/ 4 h 4"/>
                      <a:gd name="T6" fmla="*/ 0 w 16"/>
                      <a:gd name="T7" fmla="*/ 4 h 4"/>
                      <a:gd name="T8" fmla="*/ 0 w 16"/>
                      <a:gd name="T9" fmla="*/ 4 h 4"/>
                    </a:gdLst>
                    <a:ahLst/>
                    <a:cxnLst>
                      <a:cxn ang="0">
                        <a:pos x="T0" y="T1"/>
                      </a:cxn>
                      <a:cxn ang="0">
                        <a:pos x="T2" y="T3"/>
                      </a:cxn>
                      <a:cxn ang="0">
                        <a:pos x="T4" y="T5"/>
                      </a:cxn>
                      <a:cxn ang="0">
                        <a:pos x="T6" y="T7"/>
                      </a:cxn>
                      <a:cxn ang="0">
                        <a:pos x="T8" y="T9"/>
                      </a:cxn>
                    </a:cxnLst>
                    <a:rect l="0" t="0" r="r" b="b"/>
                    <a:pathLst>
                      <a:path w="16" h="4">
                        <a:moveTo>
                          <a:pt x="16" y="0"/>
                        </a:moveTo>
                        <a:lnTo>
                          <a:pt x="11" y="3"/>
                        </a:lnTo>
                        <a:lnTo>
                          <a:pt x="6" y="4"/>
                        </a:lnTo>
                        <a:lnTo>
                          <a:pt x="0" y="4"/>
                        </a:lnTo>
                        <a:lnTo>
                          <a:pt x="0" y="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Freeform 123"/>
                  <p:cNvSpPr>
                    <a:spLocks/>
                  </p:cNvSpPr>
                  <p:nvPr/>
                </p:nvSpPr>
                <p:spPr bwMode="auto">
                  <a:xfrm>
                    <a:off x="8297" y="10780"/>
                    <a:ext cx="10" cy="1"/>
                  </a:xfrm>
                  <a:custGeom>
                    <a:avLst/>
                    <a:gdLst>
                      <a:gd name="T0" fmla="*/ 10 w 10"/>
                      <a:gd name="T1" fmla="*/ 1 h 1"/>
                      <a:gd name="T2" fmla="*/ 7 w 10"/>
                      <a:gd name="T3" fmla="*/ 1 h 1"/>
                      <a:gd name="T4" fmla="*/ 1 w 10"/>
                      <a:gd name="T5" fmla="*/ 0 h 1"/>
                      <a:gd name="T6" fmla="*/ 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10" y="1"/>
                        </a:moveTo>
                        <a:lnTo>
                          <a:pt x="7" y="1"/>
                        </a:lnTo>
                        <a:lnTo>
                          <a:pt x="1" y="0"/>
                        </a:lnTo>
                        <a:lnTo>
                          <a:pt x="0" y="1"/>
                        </a:lnTo>
                        <a:lnTo>
                          <a:pt x="0" y="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Freeform 124"/>
                  <p:cNvSpPr>
                    <a:spLocks/>
                  </p:cNvSpPr>
                  <p:nvPr/>
                </p:nvSpPr>
                <p:spPr bwMode="auto">
                  <a:xfrm>
                    <a:off x="9549" y="9446"/>
                    <a:ext cx="3" cy="9"/>
                  </a:xfrm>
                  <a:custGeom>
                    <a:avLst/>
                    <a:gdLst>
                      <a:gd name="T0" fmla="*/ 3 w 3"/>
                      <a:gd name="T1" fmla="*/ 0 h 9"/>
                      <a:gd name="T2" fmla="*/ 3 w 3"/>
                      <a:gd name="T3" fmla="*/ 3 h 9"/>
                      <a:gd name="T4" fmla="*/ 0 w 3"/>
                      <a:gd name="T5" fmla="*/ 9 h 9"/>
                    </a:gdLst>
                    <a:ahLst/>
                    <a:cxnLst>
                      <a:cxn ang="0">
                        <a:pos x="T0" y="T1"/>
                      </a:cxn>
                      <a:cxn ang="0">
                        <a:pos x="T2" y="T3"/>
                      </a:cxn>
                      <a:cxn ang="0">
                        <a:pos x="T4" y="T5"/>
                      </a:cxn>
                    </a:cxnLst>
                    <a:rect l="0" t="0" r="r" b="b"/>
                    <a:pathLst>
                      <a:path w="3" h="9">
                        <a:moveTo>
                          <a:pt x="3" y="0"/>
                        </a:moveTo>
                        <a:lnTo>
                          <a:pt x="3" y="3"/>
                        </a:lnTo>
                        <a:lnTo>
                          <a:pt x="0" y="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Freeform 125"/>
                  <p:cNvSpPr>
                    <a:spLocks/>
                  </p:cNvSpPr>
                  <p:nvPr/>
                </p:nvSpPr>
                <p:spPr bwMode="auto">
                  <a:xfrm>
                    <a:off x="8434" y="10462"/>
                    <a:ext cx="33" cy="24"/>
                  </a:xfrm>
                  <a:custGeom>
                    <a:avLst/>
                    <a:gdLst>
                      <a:gd name="T0" fmla="*/ 33 w 33"/>
                      <a:gd name="T1" fmla="*/ 0 h 24"/>
                      <a:gd name="T2" fmla="*/ 30 w 33"/>
                      <a:gd name="T3" fmla="*/ 3 h 24"/>
                      <a:gd name="T4" fmla="*/ 26 w 33"/>
                      <a:gd name="T5" fmla="*/ 6 h 24"/>
                      <a:gd name="T6" fmla="*/ 21 w 33"/>
                      <a:gd name="T7" fmla="*/ 9 h 24"/>
                      <a:gd name="T8" fmla="*/ 8 w 33"/>
                      <a:gd name="T9" fmla="*/ 16 h 24"/>
                      <a:gd name="T10" fmla="*/ 0 w 33"/>
                      <a:gd name="T11" fmla="*/ 24 h 24"/>
                    </a:gdLst>
                    <a:ahLst/>
                    <a:cxnLst>
                      <a:cxn ang="0">
                        <a:pos x="T0" y="T1"/>
                      </a:cxn>
                      <a:cxn ang="0">
                        <a:pos x="T2" y="T3"/>
                      </a:cxn>
                      <a:cxn ang="0">
                        <a:pos x="T4" y="T5"/>
                      </a:cxn>
                      <a:cxn ang="0">
                        <a:pos x="T6" y="T7"/>
                      </a:cxn>
                      <a:cxn ang="0">
                        <a:pos x="T8" y="T9"/>
                      </a:cxn>
                      <a:cxn ang="0">
                        <a:pos x="T10" y="T11"/>
                      </a:cxn>
                    </a:cxnLst>
                    <a:rect l="0" t="0" r="r" b="b"/>
                    <a:pathLst>
                      <a:path w="33" h="24">
                        <a:moveTo>
                          <a:pt x="33" y="0"/>
                        </a:moveTo>
                        <a:lnTo>
                          <a:pt x="30" y="3"/>
                        </a:lnTo>
                        <a:lnTo>
                          <a:pt x="26" y="6"/>
                        </a:lnTo>
                        <a:lnTo>
                          <a:pt x="21" y="9"/>
                        </a:lnTo>
                        <a:lnTo>
                          <a:pt x="8" y="16"/>
                        </a:lnTo>
                        <a:lnTo>
                          <a:pt x="0" y="2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Freeform 126"/>
                  <p:cNvSpPr>
                    <a:spLocks/>
                  </p:cNvSpPr>
                  <p:nvPr/>
                </p:nvSpPr>
                <p:spPr bwMode="auto">
                  <a:xfrm>
                    <a:off x="8626" y="10334"/>
                    <a:ext cx="45" cy="37"/>
                  </a:xfrm>
                  <a:custGeom>
                    <a:avLst/>
                    <a:gdLst>
                      <a:gd name="T0" fmla="*/ 45 w 45"/>
                      <a:gd name="T1" fmla="*/ 0 h 37"/>
                      <a:gd name="T2" fmla="*/ 44 w 45"/>
                      <a:gd name="T3" fmla="*/ 0 h 37"/>
                      <a:gd name="T4" fmla="*/ 43 w 45"/>
                      <a:gd name="T5" fmla="*/ 1 h 37"/>
                      <a:gd name="T6" fmla="*/ 30 w 45"/>
                      <a:gd name="T7" fmla="*/ 12 h 37"/>
                      <a:gd name="T8" fmla="*/ 0 w 45"/>
                      <a:gd name="T9" fmla="*/ 37 h 37"/>
                    </a:gdLst>
                    <a:ahLst/>
                    <a:cxnLst>
                      <a:cxn ang="0">
                        <a:pos x="T0" y="T1"/>
                      </a:cxn>
                      <a:cxn ang="0">
                        <a:pos x="T2" y="T3"/>
                      </a:cxn>
                      <a:cxn ang="0">
                        <a:pos x="T4" y="T5"/>
                      </a:cxn>
                      <a:cxn ang="0">
                        <a:pos x="T6" y="T7"/>
                      </a:cxn>
                      <a:cxn ang="0">
                        <a:pos x="T8" y="T9"/>
                      </a:cxn>
                    </a:cxnLst>
                    <a:rect l="0" t="0" r="r" b="b"/>
                    <a:pathLst>
                      <a:path w="45" h="37">
                        <a:moveTo>
                          <a:pt x="45" y="0"/>
                        </a:moveTo>
                        <a:lnTo>
                          <a:pt x="44" y="0"/>
                        </a:lnTo>
                        <a:lnTo>
                          <a:pt x="43" y="1"/>
                        </a:lnTo>
                        <a:lnTo>
                          <a:pt x="30" y="12"/>
                        </a:lnTo>
                        <a:lnTo>
                          <a:pt x="0" y="37"/>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Freeform 127"/>
                  <p:cNvSpPr>
                    <a:spLocks/>
                  </p:cNvSpPr>
                  <p:nvPr/>
                </p:nvSpPr>
                <p:spPr bwMode="auto">
                  <a:xfrm>
                    <a:off x="8823" y="10354"/>
                    <a:ext cx="49" cy="53"/>
                  </a:xfrm>
                  <a:custGeom>
                    <a:avLst/>
                    <a:gdLst>
                      <a:gd name="T0" fmla="*/ 49 w 49"/>
                      <a:gd name="T1" fmla="*/ 53 h 53"/>
                      <a:gd name="T2" fmla="*/ 43 w 49"/>
                      <a:gd name="T3" fmla="*/ 32 h 53"/>
                      <a:gd name="T4" fmla="*/ 37 w 49"/>
                      <a:gd name="T5" fmla="*/ 25 h 53"/>
                      <a:gd name="T6" fmla="*/ 32 w 49"/>
                      <a:gd name="T7" fmla="*/ 19 h 53"/>
                      <a:gd name="T8" fmla="*/ 30 w 49"/>
                      <a:gd name="T9" fmla="*/ 17 h 53"/>
                      <a:gd name="T10" fmla="*/ 7 w 49"/>
                      <a:gd name="T11" fmla="*/ 8 h 53"/>
                      <a:gd name="T12" fmla="*/ 6 w 49"/>
                      <a:gd name="T13" fmla="*/ 7 h 53"/>
                      <a:gd name="T14" fmla="*/ 4 w 49"/>
                      <a:gd name="T15" fmla="*/ 5 h 53"/>
                      <a:gd name="T16" fmla="*/ 3 w 49"/>
                      <a:gd name="T17" fmla="*/ 4 h 53"/>
                      <a:gd name="T18" fmla="*/ 0 w 49"/>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3">
                        <a:moveTo>
                          <a:pt x="49" y="53"/>
                        </a:moveTo>
                        <a:lnTo>
                          <a:pt x="43" y="32"/>
                        </a:lnTo>
                        <a:lnTo>
                          <a:pt x="37" y="25"/>
                        </a:lnTo>
                        <a:lnTo>
                          <a:pt x="32" y="19"/>
                        </a:lnTo>
                        <a:lnTo>
                          <a:pt x="30" y="17"/>
                        </a:lnTo>
                        <a:lnTo>
                          <a:pt x="7" y="8"/>
                        </a:lnTo>
                        <a:lnTo>
                          <a:pt x="6" y="7"/>
                        </a:lnTo>
                        <a:lnTo>
                          <a:pt x="4" y="5"/>
                        </a:lnTo>
                        <a:lnTo>
                          <a:pt x="3" y="4"/>
                        </a:lnTo>
                        <a:lnTo>
                          <a:pt x="0"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Freeform 128"/>
                  <p:cNvSpPr>
                    <a:spLocks/>
                  </p:cNvSpPr>
                  <p:nvPr/>
                </p:nvSpPr>
                <p:spPr bwMode="auto">
                  <a:xfrm>
                    <a:off x="8343" y="10613"/>
                    <a:ext cx="28" cy="59"/>
                  </a:xfrm>
                  <a:custGeom>
                    <a:avLst/>
                    <a:gdLst>
                      <a:gd name="T0" fmla="*/ 28 w 28"/>
                      <a:gd name="T1" fmla="*/ 0 h 59"/>
                      <a:gd name="T2" fmla="*/ 21 w 28"/>
                      <a:gd name="T3" fmla="*/ 35 h 59"/>
                      <a:gd name="T4" fmla="*/ 3 w 28"/>
                      <a:gd name="T5" fmla="*/ 48 h 59"/>
                      <a:gd name="T6" fmla="*/ 3 w 28"/>
                      <a:gd name="T7" fmla="*/ 51 h 59"/>
                      <a:gd name="T8" fmla="*/ 1 w 28"/>
                      <a:gd name="T9" fmla="*/ 56 h 59"/>
                      <a:gd name="T10" fmla="*/ 0 w 28"/>
                      <a:gd name="T11" fmla="*/ 59 h 59"/>
                    </a:gdLst>
                    <a:ahLst/>
                    <a:cxnLst>
                      <a:cxn ang="0">
                        <a:pos x="T0" y="T1"/>
                      </a:cxn>
                      <a:cxn ang="0">
                        <a:pos x="T2" y="T3"/>
                      </a:cxn>
                      <a:cxn ang="0">
                        <a:pos x="T4" y="T5"/>
                      </a:cxn>
                      <a:cxn ang="0">
                        <a:pos x="T6" y="T7"/>
                      </a:cxn>
                      <a:cxn ang="0">
                        <a:pos x="T8" y="T9"/>
                      </a:cxn>
                      <a:cxn ang="0">
                        <a:pos x="T10" y="T11"/>
                      </a:cxn>
                    </a:cxnLst>
                    <a:rect l="0" t="0" r="r" b="b"/>
                    <a:pathLst>
                      <a:path w="28" h="59">
                        <a:moveTo>
                          <a:pt x="28" y="0"/>
                        </a:moveTo>
                        <a:lnTo>
                          <a:pt x="21" y="35"/>
                        </a:lnTo>
                        <a:lnTo>
                          <a:pt x="3" y="48"/>
                        </a:lnTo>
                        <a:lnTo>
                          <a:pt x="3" y="51"/>
                        </a:lnTo>
                        <a:lnTo>
                          <a:pt x="1" y="56"/>
                        </a:lnTo>
                        <a:lnTo>
                          <a:pt x="0" y="5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Freeform 129"/>
                  <p:cNvSpPr>
                    <a:spLocks/>
                  </p:cNvSpPr>
                  <p:nvPr/>
                </p:nvSpPr>
                <p:spPr bwMode="auto">
                  <a:xfrm>
                    <a:off x="7713" y="10686"/>
                    <a:ext cx="71" cy="14"/>
                  </a:xfrm>
                  <a:custGeom>
                    <a:avLst/>
                    <a:gdLst>
                      <a:gd name="T0" fmla="*/ 0 w 71"/>
                      <a:gd name="T1" fmla="*/ 3 h 14"/>
                      <a:gd name="T2" fmla="*/ 1 w 71"/>
                      <a:gd name="T3" fmla="*/ 4 h 14"/>
                      <a:gd name="T4" fmla="*/ 3 w 71"/>
                      <a:gd name="T5" fmla="*/ 5 h 14"/>
                      <a:gd name="T6" fmla="*/ 9 w 71"/>
                      <a:gd name="T7" fmla="*/ 7 h 14"/>
                      <a:gd name="T8" fmla="*/ 14 w 71"/>
                      <a:gd name="T9" fmla="*/ 8 h 14"/>
                      <a:gd name="T10" fmla="*/ 18 w 71"/>
                      <a:gd name="T11" fmla="*/ 9 h 14"/>
                      <a:gd name="T12" fmla="*/ 20 w 71"/>
                      <a:gd name="T13" fmla="*/ 9 h 14"/>
                      <a:gd name="T14" fmla="*/ 23 w 71"/>
                      <a:gd name="T15" fmla="*/ 11 h 14"/>
                      <a:gd name="T16" fmla="*/ 27 w 71"/>
                      <a:gd name="T17" fmla="*/ 13 h 14"/>
                      <a:gd name="T18" fmla="*/ 28 w 71"/>
                      <a:gd name="T19" fmla="*/ 14 h 14"/>
                      <a:gd name="T20" fmla="*/ 31 w 71"/>
                      <a:gd name="T21" fmla="*/ 13 h 14"/>
                      <a:gd name="T22" fmla="*/ 33 w 71"/>
                      <a:gd name="T23" fmla="*/ 13 h 14"/>
                      <a:gd name="T24" fmla="*/ 37 w 71"/>
                      <a:gd name="T25" fmla="*/ 12 h 14"/>
                      <a:gd name="T26" fmla="*/ 39 w 71"/>
                      <a:gd name="T27" fmla="*/ 11 h 14"/>
                      <a:gd name="T28" fmla="*/ 42 w 71"/>
                      <a:gd name="T29" fmla="*/ 8 h 14"/>
                      <a:gd name="T30" fmla="*/ 48 w 71"/>
                      <a:gd name="T31" fmla="*/ 6 h 14"/>
                      <a:gd name="T32" fmla="*/ 53 w 71"/>
                      <a:gd name="T33" fmla="*/ 5 h 14"/>
                      <a:gd name="T34" fmla="*/ 57 w 71"/>
                      <a:gd name="T35" fmla="*/ 4 h 14"/>
                      <a:gd name="T36" fmla="*/ 62 w 71"/>
                      <a:gd name="T37" fmla="*/ 1 h 14"/>
                      <a:gd name="T38" fmla="*/ 65 w 71"/>
                      <a:gd name="T39" fmla="*/ 0 h 14"/>
                      <a:gd name="T40" fmla="*/ 68 w 71"/>
                      <a:gd name="T41" fmla="*/ 0 h 14"/>
                      <a:gd name="T42" fmla="*/ 70 w 71"/>
                      <a:gd name="T43" fmla="*/ 0 h 14"/>
                      <a:gd name="T44" fmla="*/ 71 w 71"/>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4">
                        <a:moveTo>
                          <a:pt x="0" y="3"/>
                        </a:moveTo>
                        <a:lnTo>
                          <a:pt x="1" y="4"/>
                        </a:lnTo>
                        <a:lnTo>
                          <a:pt x="3" y="5"/>
                        </a:lnTo>
                        <a:lnTo>
                          <a:pt x="9" y="7"/>
                        </a:lnTo>
                        <a:lnTo>
                          <a:pt x="14" y="8"/>
                        </a:lnTo>
                        <a:lnTo>
                          <a:pt x="18" y="9"/>
                        </a:lnTo>
                        <a:lnTo>
                          <a:pt x="20" y="9"/>
                        </a:lnTo>
                        <a:lnTo>
                          <a:pt x="23" y="11"/>
                        </a:lnTo>
                        <a:lnTo>
                          <a:pt x="27" y="13"/>
                        </a:lnTo>
                        <a:lnTo>
                          <a:pt x="28" y="14"/>
                        </a:lnTo>
                        <a:lnTo>
                          <a:pt x="31" y="13"/>
                        </a:lnTo>
                        <a:lnTo>
                          <a:pt x="33" y="13"/>
                        </a:lnTo>
                        <a:lnTo>
                          <a:pt x="37" y="12"/>
                        </a:lnTo>
                        <a:lnTo>
                          <a:pt x="39" y="11"/>
                        </a:lnTo>
                        <a:lnTo>
                          <a:pt x="42" y="8"/>
                        </a:lnTo>
                        <a:lnTo>
                          <a:pt x="48" y="6"/>
                        </a:lnTo>
                        <a:lnTo>
                          <a:pt x="53" y="5"/>
                        </a:lnTo>
                        <a:lnTo>
                          <a:pt x="57" y="4"/>
                        </a:lnTo>
                        <a:lnTo>
                          <a:pt x="62" y="1"/>
                        </a:lnTo>
                        <a:lnTo>
                          <a:pt x="65" y="0"/>
                        </a:lnTo>
                        <a:lnTo>
                          <a:pt x="68" y="0"/>
                        </a:lnTo>
                        <a:lnTo>
                          <a:pt x="70" y="0"/>
                        </a:lnTo>
                        <a:lnTo>
                          <a:pt x="71"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Freeform 130"/>
                  <p:cNvSpPr>
                    <a:spLocks/>
                  </p:cNvSpPr>
                  <p:nvPr/>
                </p:nvSpPr>
                <p:spPr bwMode="auto">
                  <a:xfrm>
                    <a:off x="8586" y="10701"/>
                    <a:ext cx="84" cy="38"/>
                  </a:xfrm>
                  <a:custGeom>
                    <a:avLst/>
                    <a:gdLst>
                      <a:gd name="T0" fmla="*/ 0 w 84"/>
                      <a:gd name="T1" fmla="*/ 0 h 38"/>
                      <a:gd name="T2" fmla="*/ 74 w 84"/>
                      <a:gd name="T3" fmla="*/ 36 h 38"/>
                      <a:gd name="T4" fmla="*/ 75 w 84"/>
                      <a:gd name="T5" fmla="*/ 37 h 38"/>
                      <a:gd name="T6" fmla="*/ 77 w 84"/>
                      <a:gd name="T7" fmla="*/ 37 h 38"/>
                      <a:gd name="T8" fmla="*/ 80 w 84"/>
                      <a:gd name="T9" fmla="*/ 37 h 38"/>
                      <a:gd name="T10" fmla="*/ 82 w 84"/>
                      <a:gd name="T11" fmla="*/ 37 h 38"/>
                      <a:gd name="T12" fmla="*/ 84 w 84"/>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4" h="38">
                        <a:moveTo>
                          <a:pt x="0" y="0"/>
                        </a:moveTo>
                        <a:lnTo>
                          <a:pt x="74" y="36"/>
                        </a:lnTo>
                        <a:lnTo>
                          <a:pt x="75" y="37"/>
                        </a:lnTo>
                        <a:lnTo>
                          <a:pt x="77" y="37"/>
                        </a:lnTo>
                        <a:lnTo>
                          <a:pt x="80" y="37"/>
                        </a:lnTo>
                        <a:lnTo>
                          <a:pt x="82" y="37"/>
                        </a:lnTo>
                        <a:lnTo>
                          <a:pt x="84" y="38"/>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Freeform 131"/>
                  <p:cNvSpPr>
                    <a:spLocks/>
                  </p:cNvSpPr>
                  <p:nvPr/>
                </p:nvSpPr>
                <p:spPr bwMode="auto">
                  <a:xfrm>
                    <a:off x="8467" y="10428"/>
                    <a:ext cx="55" cy="34"/>
                  </a:xfrm>
                  <a:custGeom>
                    <a:avLst/>
                    <a:gdLst>
                      <a:gd name="T0" fmla="*/ 55 w 55"/>
                      <a:gd name="T1" fmla="*/ 0 h 34"/>
                      <a:gd name="T2" fmla="*/ 27 w 55"/>
                      <a:gd name="T3" fmla="*/ 13 h 34"/>
                      <a:gd name="T4" fmla="*/ 22 w 55"/>
                      <a:gd name="T5" fmla="*/ 16 h 34"/>
                      <a:gd name="T6" fmla="*/ 15 w 55"/>
                      <a:gd name="T7" fmla="*/ 23 h 34"/>
                      <a:gd name="T8" fmla="*/ 12 w 55"/>
                      <a:gd name="T9" fmla="*/ 26 h 34"/>
                      <a:gd name="T10" fmla="*/ 7 w 55"/>
                      <a:gd name="T11" fmla="*/ 30 h 34"/>
                      <a:gd name="T12" fmla="*/ 5 w 55"/>
                      <a:gd name="T13" fmla="*/ 32 h 34"/>
                      <a:gd name="T14" fmla="*/ 3 w 55"/>
                      <a:gd name="T15" fmla="*/ 33 h 34"/>
                      <a:gd name="T16" fmla="*/ 0 w 55"/>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4">
                        <a:moveTo>
                          <a:pt x="55" y="0"/>
                        </a:moveTo>
                        <a:lnTo>
                          <a:pt x="27" y="13"/>
                        </a:lnTo>
                        <a:lnTo>
                          <a:pt x="22" y="16"/>
                        </a:lnTo>
                        <a:lnTo>
                          <a:pt x="15" y="23"/>
                        </a:lnTo>
                        <a:lnTo>
                          <a:pt x="12" y="26"/>
                        </a:lnTo>
                        <a:lnTo>
                          <a:pt x="7" y="30"/>
                        </a:lnTo>
                        <a:lnTo>
                          <a:pt x="5" y="32"/>
                        </a:lnTo>
                        <a:lnTo>
                          <a:pt x="3" y="33"/>
                        </a:lnTo>
                        <a:lnTo>
                          <a:pt x="0" y="3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Freeform 132"/>
                  <p:cNvSpPr>
                    <a:spLocks/>
                  </p:cNvSpPr>
                  <p:nvPr/>
                </p:nvSpPr>
                <p:spPr bwMode="auto">
                  <a:xfrm>
                    <a:off x="7551" y="12597"/>
                    <a:ext cx="124" cy="16"/>
                  </a:xfrm>
                  <a:custGeom>
                    <a:avLst/>
                    <a:gdLst>
                      <a:gd name="T0" fmla="*/ 0 w 124"/>
                      <a:gd name="T1" fmla="*/ 16 h 16"/>
                      <a:gd name="T2" fmla="*/ 41 w 124"/>
                      <a:gd name="T3" fmla="*/ 10 h 16"/>
                      <a:gd name="T4" fmla="*/ 109 w 124"/>
                      <a:gd name="T5" fmla="*/ 2 h 16"/>
                      <a:gd name="T6" fmla="*/ 124 w 124"/>
                      <a:gd name="T7" fmla="*/ 0 h 16"/>
                    </a:gdLst>
                    <a:ahLst/>
                    <a:cxnLst>
                      <a:cxn ang="0">
                        <a:pos x="T0" y="T1"/>
                      </a:cxn>
                      <a:cxn ang="0">
                        <a:pos x="T2" y="T3"/>
                      </a:cxn>
                      <a:cxn ang="0">
                        <a:pos x="T4" y="T5"/>
                      </a:cxn>
                      <a:cxn ang="0">
                        <a:pos x="T6" y="T7"/>
                      </a:cxn>
                    </a:cxnLst>
                    <a:rect l="0" t="0" r="r" b="b"/>
                    <a:pathLst>
                      <a:path w="124" h="16">
                        <a:moveTo>
                          <a:pt x="0" y="16"/>
                        </a:moveTo>
                        <a:lnTo>
                          <a:pt x="41" y="10"/>
                        </a:lnTo>
                        <a:lnTo>
                          <a:pt x="109" y="2"/>
                        </a:lnTo>
                        <a:lnTo>
                          <a:pt x="124"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Freeform 133"/>
                  <p:cNvSpPr>
                    <a:spLocks/>
                  </p:cNvSpPr>
                  <p:nvPr/>
                </p:nvSpPr>
                <p:spPr bwMode="auto">
                  <a:xfrm>
                    <a:off x="7650" y="10637"/>
                    <a:ext cx="56" cy="46"/>
                  </a:xfrm>
                  <a:custGeom>
                    <a:avLst/>
                    <a:gdLst>
                      <a:gd name="T0" fmla="*/ 0 w 56"/>
                      <a:gd name="T1" fmla="*/ 0 h 46"/>
                      <a:gd name="T2" fmla="*/ 7 w 56"/>
                      <a:gd name="T3" fmla="*/ 4 h 46"/>
                      <a:gd name="T4" fmla="*/ 10 w 56"/>
                      <a:gd name="T5" fmla="*/ 5 h 46"/>
                      <a:gd name="T6" fmla="*/ 43 w 56"/>
                      <a:gd name="T7" fmla="*/ 35 h 46"/>
                      <a:gd name="T8" fmla="*/ 56 w 56"/>
                      <a:gd name="T9" fmla="*/ 46 h 46"/>
                    </a:gdLst>
                    <a:ahLst/>
                    <a:cxnLst>
                      <a:cxn ang="0">
                        <a:pos x="T0" y="T1"/>
                      </a:cxn>
                      <a:cxn ang="0">
                        <a:pos x="T2" y="T3"/>
                      </a:cxn>
                      <a:cxn ang="0">
                        <a:pos x="T4" y="T5"/>
                      </a:cxn>
                      <a:cxn ang="0">
                        <a:pos x="T6" y="T7"/>
                      </a:cxn>
                      <a:cxn ang="0">
                        <a:pos x="T8" y="T9"/>
                      </a:cxn>
                    </a:cxnLst>
                    <a:rect l="0" t="0" r="r" b="b"/>
                    <a:pathLst>
                      <a:path w="56" h="46">
                        <a:moveTo>
                          <a:pt x="0" y="0"/>
                        </a:moveTo>
                        <a:lnTo>
                          <a:pt x="7" y="4"/>
                        </a:lnTo>
                        <a:lnTo>
                          <a:pt x="10" y="5"/>
                        </a:lnTo>
                        <a:lnTo>
                          <a:pt x="43" y="35"/>
                        </a:lnTo>
                        <a:lnTo>
                          <a:pt x="56" y="4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Freeform 134"/>
                  <p:cNvSpPr>
                    <a:spLocks/>
                  </p:cNvSpPr>
                  <p:nvPr/>
                </p:nvSpPr>
                <p:spPr bwMode="auto">
                  <a:xfrm>
                    <a:off x="8880" y="10740"/>
                    <a:ext cx="123" cy="6"/>
                  </a:xfrm>
                  <a:custGeom>
                    <a:avLst/>
                    <a:gdLst>
                      <a:gd name="T0" fmla="*/ 0 w 123"/>
                      <a:gd name="T1" fmla="*/ 0 h 6"/>
                      <a:gd name="T2" fmla="*/ 60 w 123"/>
                      <a:gd name="T3" fmla="*/ 4 h 6"/>
                      <a:gd name="T4" fmla="*/ 61 w 123"/>
                      <a:gd name="T5" fmla="*/ 4 h 6"/>
                      <a:gd name="T6" fmla="*/ 64 w 123"/>
                      <a:gd name="T7" fmla="*/ 3 h 6"/>
                      <a:gd name="T8" fmla="*/ 67 w 123"/>
                      <a:gd name="T9" fmla="*/ 2 h 6"/>
                      <a:gd name="T10" fmla="*/ 96 w 123"/>
                      <a:gd name="T11" fmla="*/ 3 h 6"/>
                      <a:gd name="T12" fmla="*/ 108 w 123"/>
                      <a:gd name="T13" fmla="*/ 4 h 6"/>
                      <a:gd name="T14" fmla="*/ 115 w 123"/>
                      <a:gd name="T15" fmla="*/ 6 h 6"/>
                      <a:gd name="T16" fmla="*/ 123 w 12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
                        <a:moveTo>
                          <a:pt x="0" y="0"/>
                        </a:moveTo>
                        <a:lnTo>
                          <a:pt x="60" y="4"/>
                        </a:lnTo>
                        <a:lnTo>
                          <a:pt x="61" y="4"/>
                        </a:lnTo>
                        <a:lnTo>
                          <a:pt x="64" y="3"/>
                        </a:lnTo>
                        <a:lnTo>
                          <a:pt x="67" y="2"/>
                        </a:lnTo>
                        <a:lnTo>
                          <a:pt x="96" y="3"/>
                        </a:lnTo>
                        <a:lnTo>
                          <a:pt x="108" y="4"/>
                        </a:lnTo>
                        <a:lnTo>
                          <a:pt x="115" y="6"/>
                        </a:lnTo>
                        <a:lnTo>
                          <a:pt x="123" y="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Freeform 135"/>
                  <p:cNvSpPr>
                    <a:spLocks/>
                  </p:cNvSpPr>
                  <p:nvPr/>
                </p:nvSpPr>
                <p:spPr bwMode="auto">
                  <a:xfrm>
                    <a:off x="7986" y="11686"/>
                    <a:ext cx="60" cy="122"/>
                  </a:xfrm>
                  <a:custGeom>
                    <a:avLst/>
                    <a:gdLst>
                      <a:gd name="T0" fmla="*/ 60 w 60"/>
                      <a:gd name="T1" fmla="*/ 0 h 122"/>
                      <a:gd name="T2" fmla="*/ 38 w 60"/>
                      <a:gd name="T3" fmla="*/ 45 h 122"/>
                      <a:gd name="T4" fmla="*/ 18 w 60"/>
                      <a:gd name="T5" fmla="*/ 85 h 122"/>
                      <a:gd name="T6" fmla="*/ 4 w 60"/>
                      <a:gd name="T7" fmla="*/ 114 h 122"/>
                      <a:gd name="T8" fmla="*/ 0 w 60"/>
                      <a:gd name="T9" fmla="*/ 122 h 122"/>
                    </a:gdLst>
                    <a:ahLst/>
                    <a:cxnLst>
                      <a:cxn ang="0">
                        <a:pos x="T0" y="T1"/>
                      </a:cxn>
                      <a:cxn ang="0">
                        <a:pos x="T2" y="T3"/>
                      </a:cxn>
                      <a:cxn ang="0">
                        <a:pos x="T4" y="T5"/>
                      </a:cxn>
                      <a:cxn ang="0">
                        <a:pos x="T6" y="T7"/>
                      </a:cxn>
                      <a:cxn ang="0">
                        <a:pos x="T8" y="T9"/>
                      </a:cxn>
                    </a:cxnLst>
                    <a:rect l="0" t="0" r="r" b="b"/>
                    <a:pathLst>
                      <a:path w="60" h="122">
                        <a:moveTo>
                          <a:pt x="60" y="0"/>
                        </a:moveTo>
                        <a:lnTo>
                          <a:pt x="38" y="45"/>
                        </a:lnTo>
                        <a:lnTo>
                          <a:pt x="18" y="85"/>
                        </a:lnTo>
                        <a:lnTo>
                          <a:pt x="4" y="114"/>
                        </a:lnTo>
                        <a:lnTo>
                          <a:pt x="0" y="12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Freeform 136"/>
                  <p:cNvSpPr>
                    <a:spLocks/>
                  </p:cNvSpPr>
                  <p:nvPr/>
                </p:nvSpPr>
                <p:spPr bwMode="auto">
                  <a:xfrm>
                    <a:off x="7165" y="10364"/>
                    <a:ext cx="52" cy="5"/>
                  </a:xfrm>
                  <a:custGeom>
                    <a:avLst/>
                    <a:gdLst>
                      <a:gd name="T0" fmla="*/ 0 w 52"/>
                      <a:gd name="T1" fmla="*/ 4 h 5"/>
                      <a:gd name="T2" fmla="*/ 3 w 52"/>
                      <a:gd name="T3" fmla="*/ 2 h 5"/>
                      <a:gd name="T4" fmla="*/ 6 w 52"/>
                      <a:gd name="T5" fmla="*/ 1 h 5"/>
                      <a:gd name="T6" fmla="*/ 10 w 52"/>
                      <a:gd name="T7" fmla="*/ 0 h 5"/>
                      <a:gd name="T8" fmla="*/ 13 w 52"/>
                      <a:gd name="T9" fmla="*/ 0 h 5"/>
                      <a:gd name="T10" fmla="*/ 18 w 52"/>
                      <a:gd name="T11" fmla="*/ 0 h 5"/>
                      <a:gd name="T12" fmla="*/ 22 w 52"/>
                      <a:gd name="T13" fmla="*/ 0 h 5"/>
                      <a:gd name="T14" fmla="*/ 26 w 52"/>
                      <a:gd name="T15" fmla="*/ 0 h 5"/>
                      <a:gd name="T16" fmla="*/ 28 w 52"/>
                      <a:gd name="T17" fmla="*/ 0 h 5"/>
                      <a:gd name="T18" fmla="*/ 31 w 52"/>
                      <a:gd name="T19" fmla="*/ 0 h 5"/>
                      <a:gd name="T20" fmla="*/ 34 w 52"/>
                      <a:gd name="T21" fmla="*/ 1 h 5"/>
                      <a:gd name="T22" fmla="*/ 37 w 52"/>
                      <a:gd name="T23" fmla="*/ 1 h 5"/>
                      <a:gd name="T24" fmla="*/ 46 w 52"/>
                      <a:gd name="T25" fmla="*/ 4 h 5"/>
                      <a:gd name="T26" fmla="*/ 52 w 5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
                        <a:moveTo>
                          <a:pt x="0" y="4"/>
                        </a:moveTo>
                        <a:lnTo>
                          <a:pt x="3" y="2"/>
                        </a:lnTo>
                        <a:lnTo>
                          <a:pt x="6" y="1"/>
                        </a:lnTo>
                        <a:lnTo>
                          <a:pt x="10" y="0"/>
                        </a:lnTo>
                        <a:lnTo>
                          <a:pt x="13" y="0"/>
                        </a:lnTo>
                        <a:lnTo>
                          <a:pt x="18" y="0"/>
                        </a:lnTo>
                        <a:lnTo>
                          <a:pt x="22" y="0"/>
                        </a:lnTo>
                        <a:lnTo>
                          <a:pt x="26" y="0"/>
                        </a:lnTo>
                        <a:lnTo>
                          <a:pt x="28" y="0"/>
                        </a:lnTo>
                        <a:lnTo>
                          <a:pt x="31" y="0"/>
                        </a:lnTo>
                        <a:lnTo>
                          <a:pt x="34" y="1"/>
                        </a:lnTo>
                        <a:lnTo>
                          <a:pt x="37" y="1"/>
                        </a:lnTo>
                        <a:lnTo>
                          <a:pt x="46" y="4"/>
                        </a:lnTo>
                        <a:lnTo>
                          <a:pt x="52" y="5"/>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Freeform 137"/>
                  <p:cNvSpPr>
                    <a:spLocks/>
                  </p:cNvSpPr>
                  <p:nvPr/>
                </p:nvSpPr>
                <p:spPr bwMode="auto">
                  <a:xfrm>
                    <a:off x="7124" y="10368"/>
                    <a:ext cx="41" cy="17"/>
                  </a:xfrm>
                  <a:custGeom>
                    <a:avLst/>
                    <a:gdLst>
                      <a:gd name="T0" fmla="*/ 0 w 41"/>
                      <a:gd name="T1" fmla="*/ 17 h 17"/>
                      <a:gd name="T2" fmla="*/ 1 w 41"/>
                      <a:gd name="T3" fmla="*/ 16 h 17"/>
                      <a:gd name="T4" fmla="*/ 2 w 41"/>
                      <a:gd name="T5" fmla="*/ 15 h 17"/>
                      <a:gd name="T6" fmla="*/ 3 w 41"/>
                      <a:gd name="T7" fmla="*/ 13 h 17"/>
                      <a:gd name="T8" fmla="*/ 11 w 41"/>
                      <a:gd name="T9" fmla="*/ 12 h 17"/>
                      <a:gd name="T10" fmla="*/ 18 w 41"/>
                      <a:gd name="T11" fmla="*/ 11 h 17"/>
                      <a:gd name="T12" fmla="*/ 29 w 41"/>
                      <a:gd name="T13" fmla="*/ 8 h 17"/>
                      <a:gd name="T14" fmla="*/ 33 w 41"/>
                      <a:gd name="T15" fmla="*/ 5 h 17"/>
                      <a:gd name="T16" fmla="*/ 38 w 41"/>
                      <a:gd name="T17" fmla="*/ 2 h 17"/>
                      <a:gd name="T18" fmla="*/ 41 w 4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
                        <a:moveTo>
                          <a:pt x="0" y="17"/>
                        </a:moveTo>
                        <a:lnTo>
                          <a:pt x="1" y="16"/>
                        </a:lnTo>
                        <a:lnTo>
                          <a:pt x="2" y="15"/>
                        </a:lnTo>
                        <a:lnTo>
                          <a:pt x="3" y="13"/>
                        </a:lnTo>
                        <a:lnTo>
                          <a:pt x="11" y="12"/>
                        </a:lnTo>
                        <a:lnTo>
                          <a:pt x="18" y="11"/>
                        </a:lnTo>
                        <a:lnTo>
                          <a:pt x="29" y="8"/>
                        </a:lnTo>
                        <a:lnTo>
                          <a:pt x="33" y="5"/>
                        </a:lnTo>
                        <a:lnTo>
                          <a:pt x="38" y="2"/>
                        </a:lnTo>
                        <a:lnTo>
                          <a:pt x="41"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Freeform 138"/>
                  <p:cNvSpPr>
                    <a:spLocks/>
                  </p:cNvSpPr>
                  <p:nvPr/>
                </p:nvSpPr>
                <p:spPr bwMode="auto">
                  <a:xfrm>
                    <a:off x="7217" y="10369"/>
                    <a:ext cx="68" cy="16"/>
                  </a:xfrm>
                  <a:custGeom>
                    <a:avLst/>
                    <a:gdLst>
                      <a:gd name="T0" fmla="*/ 0 w 68"/>
                      <a:gd name="T1" fmla="*/ 0 h 16"/>
                      <a:gd name="T2" fmla="*/ 6 w 68"/>
                      <a:gd name="T3" fmla="*/ 0 h 16"/>
                      <a:gd name="T4" fmla="*/ 9 w 68"/>
                      <a:gd name="T5" fmla="*/ 0 h 16"/>
                      <a:gd name="T6" fmla="*/ 15 w 68"/>
                      <a:gd name="T7" fmla="*/ 0 h 16"/>
                      <a:gd name="T8" fmla="*/ 22 w 68"/>
                      <a:gd name="T9" fmla="*/ 1 h 16"/>
                      <a:gd name="T10" fmla="*/ 28 w 68"/>
                      <a:gd name="T11" fmla="*/ 1 h 16"/>
                      <a:gd name="T12" fmla="*/ 32 w 68"/>
                      <a:gd name="T13" fmla="*/ 2 h 16"/>
                      <a:gd name="T14" fmla="*/ 36 w 68"/>
                      <a:gd name="T15" fmla="*/ 2 h 16"/>
                      <a:gd name="T16" fmla="*/ 47 w 68"/>
                      <a:gd name="T17" fmla="*/ 7 h 16"/>
                      <a:gd name="T18" fmla="*/ 68 w 68"/>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6">
                        <a:moveTo>
                          <a:pt x="0" y="0"/>
                        </a:moveTo>
                        <a:lnTo>
                          <a:pt x="6" y="0"/>
                        </a:lnTo>
                        <a:lnTo>
                          <a:pt x="9" y="0"/>
                        </a:lnTo>
                        <a:lnTo>
                          <a:pt x="15" y="0"/>
                        </a:lnTo>
                        <a:lnTo>
                          <a:pt x="22" y="1"/>
                        </a:lnTo>
                        <a:lnTo>
                          <a:pt x="28" y="1"/>
                        </a:lnTo>
                        <a:lnTo>
                          <a:pt x="32" y="2"/>
                        </a:lnTo>
                        <a:lnTo>
                          <a:pt x="36" y="2"/>
                        </a:lnTo>
                        <a:lnTo>
                          <a:pt x="47" y="7"/>
                        </a:lnTo>
                        <a:lnTo>
                          <a:pt x="68" y="1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Freeform 139"/>
                  <p:cNvSpPr>
                    <a:spLocks/>
                  </p:cNvSpPr>
                  <p:nvPr/>
                </p:nvSpPr>
                <p:spPr bwMode="auto">
                  <a:xfrm>
                    <a:off x="7082" y="10385"/>
                    <a:ext cx="42" cy="13"/>
                  </a:xfrm>
                  <a:custGeom>
                    <a:avLst/>
                    <a:gdLst>
                      <a:gd name="T0" fmla="*/ 0 w 42"/>
                      <a:gd name="T1" fmla="*/ 13 h 13"/>
                      <a:gd name="T2" fmla="*/ 2 w 42"/>
                      <a:gd name="T3" fmla="*/ 13 h 13"/>
                      <a:gd name="T4" fmla="*/ 5 w 42"/>
                      <a:gd name="T5" fmla="*/ 10 h 13"/>
                      <a:gd name="T6" fmla="*/ 15 w 42"/>
                      <a:gd name="T7" fmla="*/ 7 h 13"/>
                      <a:gd name="T8" fmla="*/ 20 w 42"/>
                      <a:gd name="T9" fmla="*/ 6 h 13"/>
                      <a:gd name="T10" fmla="*/ 25 w 42"/>
                      <a:gd name="T11" fmla="*/ 6 h 13"/>
                      <a:gd name="T12" fmla="*/ 30 w 42"/>
                      <a:gd name="T13" fmla="*/ 6 h 13"/>
                      <a:gd name="T14" fmla="*/ 35 w 42"/>
                      <a:gd name="T15" fmla="*/ 3 h 13"/>
                      <a:gd name="T16" fmla="*/ 36 w 42"/>
                      <a:gd name="T17" fmla="*/ 3 h 13"/>
                      <a:gd name="T18" fmla="*/ 38 w 42"/>
                      <a:gd name="T19" fmla="*/ 3 h 13"/>
                      <a:gd name="T20" fmla="*/ 40 w 42"/>
                      <a:gd name="T21" fmla="*/ 2 h 13"/>
                      <a:gd name="T22" fmla="*/ 42 w 42"/>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3">
                        <a:moveTo>
                          <a:pt x="0" y="13"/>
                        </a:moveTo>
                        <a:lnTo>
                          <a:pt x="2" y="13"/>
                        </a:lnTo>
                        <a:lnTo>
                          <a:pt x="5" y="10"/>
                        </a:lnTo>
                        <a:lnTo>
                          <a:pt x="15" y="7"/>
                        </a:lnTo>
                        <a:lnTo>
                          <a:pt x="20" y="6"/>
                        </a:lnTo>
                        <a:lnTo>
                          <a:pt x="25" y="6"/>
                        </a:lnTo>
                        <a:lnTo>
                          <a:pt x="30" y="6"/>
                        </a:lnTo>
                        <a:lnTo>
                          <a:pt x="35" y="3"/>
                        </a:lnTo>
                        <a:lnTo>
                          <a:pt x="36" y="3"/>
                        </a:lnTo>
                        <a:lnTo>
                          <a:pt x="38" y="3"/>
                        </a:lnTo>
                        <a:lnTo>
                          <a:pt x="40" y="2"/>
                        </a:lnTo>
                        <a:lnTo>
                          <a:pt x="42"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Freeform 140"/>
                  <p:cNvSpPr>
                    <a:spLocks/>
                  </p:cNvSpPr>
                  <p:nvPr/>
                </p:nvSpPr>
                <p:spPr bwMode="auto">
                  <a:xfrm>
                    <a:off x="7285" y="10385"/>
                    <a:ext cx="173" cy="81"/>
                  </a:xfrm>
                  <a:custGeom>
                    <a:avLst/>
                    <a:gdLst>
                      <a:gd name="T0" fmla="*/ 0 w 173"/>
                      <a:gd name="T1" fmla="*/ 0 h 81"/>
                      <a:gd name="T2" fmla="*/ 12 w 173"/>
                      <a:gd name="T3" fmla="*/ 3 h 81"/>
                      <a:gd name="T4" fmla="*/ 23 w 173"/>
                      <a:gd name="T5" fmla="*/ 10 h 81"/>
                      <a:gd name="T6" fmla="*/ 27 w 173"/>
                      <a:gd name="T7" fmla="*/ 13 h 81"/>
                      <a:gd name="T8" fmla="*/ 29 w 173"/>
                      <a:gd name="T9" fmla="*/ 14 h 81"/>
                      <a:gd name="T10" fmla="*/ 39 w 173"/>
                      <a:gd name="T11" fmla="*/ 17 h 81"/>
                      <a:gd name="T12" fmla="*/ 62 w 173"/>
                      <a:gd name="T13" fmla="*/ 24 h 81"/>
                      <a:gd name="T14" fmla="*/ 66 w 173"/>
                      <a:gd name="T15" fmla="*/ 25 h 81"/>
                      <a:gd name="T16" fmla="*/ 75 w 173"/>
                      <a:gd name="T17" fmla="*/ 35 h 81"/>
                      <a:gd name="T18" fmla="*/ 84 w 173"/>
                      <a:gd name="T19" fmla="*/ 39 h 81"/>
                      <a:gd name="T20" fmla="*/ 112 w 173"/>
                      <a:gd name="T21" fmla="*/ 55 h 81"/>
                      <a:gd name="T22" fmla="*/ 129 w 173"/>
                      <a:gd name="T23" fmla="*/ 65 h 81"/>
                      <a:gd name="T24" fmla="*/ 135 w 173"/>
                      <a:gd name="T25" fmla="*/ 68 h 81"/>
                      <a:gd name="T26" fmla="*/ 147 w 173"/>
                      <a:gd name="T27" fmla="*/ 74 h 81"/>
                      <a:gd name="T28" fmla="*/ 151 w 173"/>
                      <a:gd name="T29" fmla="*/ 76 h 81"/>
                      <a:gd name="T30" fmla="*/ 162 w 173"/>
                      <a:gd name="T31" fmla="*/ 78 h 81"/>
                      <a:gd name="T32" fmla="*/ 173 w 173"/>
                      <a:gd name="T3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81">
                        <a:moveTo>
                          <a:pt x="0" y="0"/>
                        </a:moveTo>
                        <a:lnTo>
                          <a:pt x="12" y="3"/>
                        </a:lnTo>
                        <a:lnTo>
                          <a:pt x="23" y="10"/>
                        </a:lnTo>
                        <a:lnTo>
                          <a:pt x="27" y="13"/>
                        </a:lnTo>
                        <a:lnTo>
                          <a:pt x="29" y="14"/>
                        </a:lnTo>
                        <a:lnTo>
                          <a:pt x="39" y="17"/>
                        </a:lnTo>
                        <a:lnTo>
                          <a:pt x="62" y="24"/>
                        </a:lnTo>
                        <a:lnTo>
                          <a:pt x="66" y="25"/>
                        </a:lnTo>
                        <a:lnTo>
                          <a:pt x="75" y="35"/>
                        </a:lnTo>
                        <a:lnTo>
                          <a:pt x="84" y="39"/>
                        </a:lnTo>
                        <a:lnTo>
                          <a:pt x="112" y="55"/>
                        </a:lnTo>
                        <a:lnTo>
                          <a:pt x="129" y="65"/>
                        </a:lnTo>
                        <a:lnTo>
                          <a:pt x="135" y="68"/>
                        </a:lnTo>
                        <a:lnTo>
                          <a:pt x="147" y="74"/>
                        </a:lnTo>
                        <a:lnTo>
                          <a:pt x="151" y="76"/>
                        </a:lnTo>
                        <a:lnTo>
                          <a:pt x="162" y="78"/>
                        </a:lnTo>
                        <a:lnTo>
                          <a:pt x="173" y="8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Freeform 141"/>
                  <p:cNvSpPr>
                    <a:spLocks/>
                  </p:cNvSpPr>
                  <p:nvPr/>
                </p:nvSpPr>
                <p:spPr bwMode="auto">
                  <a:xfrm>
                    <a:off x="7003" y="10420"/>
                    <a:ext cx="53" cy="53"/>
                  </a:xfrm>
                  <a:custGeom>
                    <a:avLst/>
                    <a:gdLst>
                      <a:gd name="T0" fmla="*/ 0 w 53"/>
                      <a:gd name="T1" fmla="*/ 53 h 53"/>
                      <a:gd name="T2" fmla="*/ 5 w 53"/>
                      <a:gd name="T3" fmla="*/ 50 h 53"/>
                      <a:gd name="T4" fmla="*/ 13 w 53"/>
                      <a:gd name="T5" fmla="*/ 45 h 53"/>
                      <a:gd name="T6" fmla="*/ 16 w 53"/>
                      <a:gd name="T7" fmla="*/ 42 h 53"/>
                      <a:gd name="T8" fmla="*/ 26 w 53"/>
                      <a:gd name="T9" fmla="*/ 27 h 53"/>
                      <a:gd name="T10" fmla="*/ 30 w 53"/>
                      <a:gd name="T11" fmla="*/ 23 h 53"/>
                      <a:gd name="T12" fmla="*/ 31 w 53"/>
                      <a:gd name="T13" fmla="*/ 20 h 53"/>
                      <a:gd name="T14" fmla="*/ 37 w 53"/>
                      <a:gd name="T15" fmla="*/ 17 h 53"/>
                      <a:gd name="T16" fmla="*/ 39 w 53"/>
                      <a:gd name="T17" fmla="*/ 15 h 53"/>
                      <a:gd name="T18" fmla="*/ 41 w 53"/>
                      <a:gd name="T19" fmla="*/ 12 h 53"/>
                      <a:gd name="T20" fmla="*/ 45 w 53"/>
                      <a:gd name="T21" fmla="*/ 10 h 53"/>
                      <a:gd name="T22" fmla="*/ 47 w 53"/>
                      <a:gd name="T23" fmla="*/ 8 h 53"/>
                      <a:gd name="T24" fmla="*/ 53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53"/>
                        </a:moveTo>
                        <a:lnTo>
                          <a:pt x="5" y="50"/>
                        </a:lnTo>
                        <a:lnTo>
                          <a:pt x="13" y="45"/>
                        </a:lnTo>
                        <a:lnTo>
                          <a:pt x="16" y="42"/>
                        </a:lnTo>
                        <a:lnTo>
                          <a:pt x="26" y="27"/>
                        </a:lnTo>
                        <a:lnTo>
                          <a:pt x="30" y="23"/>
                        </a:lnTo>
                        <a:lnTo>
                          <a:pt x="31" y="20"/>
                        </a:lnTo>
                        <a:lnTo>
                          <a:pt x="37" y="17"/>
                        </a:lnTo>
                        <a:lnTo>
                          <a:pt x="39" y="15"/>
                        </a:lnTo>
                        <a:lnTo>
                          <a:pt x="41" y="12"/>
                        </a:lnTo>
                        <a:lnTo>
                          <a:pt x="45" y="10"/>
                        </a:lnTo>
                        <a:lnTo>
                          <a:pt x="47" y="8"/>
                        </a:lnTo>
                        <a:lnTo>
                          <a:pt x="53"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Freeform 142"/>
                  <p:cNvSpPr>
                    <a:spLocks/>
                  </p:cNvSpPr>
                  <p:nvPr/>
                </p:nvSpPr>
                <p:spPr bwMode="auto">
                  <a:xfrm>
                    <a:off x="6999" y="10473"/>
                    <a:ext cx="4" cy="4"/>
                  </a:xfrm>
                  <a:custGeom>
                    <a:avLst/>
                    <a:gdLst>
                      <a:gd name="T0" fmla="*/ 0 w 4"/>
                      <a:gd name="T1" fmla="*/ 4 h 4"/>
                      <a:gd name="T2" fmla="*/ 3 w 4"/>
                      <a:gd name="T3" fmla="*/ 0 h 4"/>
                      <a:gd name="T4" fmla="*/ 4 w 4"/>
                      <a:gd name="T5" fmla="*/ 0 h 4"/>
                    </a:gdLst>
                    <a:ahLst/>
                    <a:cxnLst>
                      <a:cxn ang="0">
                        <a:pos x="T0" y="T1"/>
                      </a:cxn>
                      <a:cxn ang="0">
                        <a:pos x="T2" y="T3"/>
                      </a:cxn>
                      <a:cxn ang="0">
                        <a:pos x="T4" y="T5"/>
                      </a:cxn>
                    </a:cxnLst>
                    <a:rect l="0" t="0" r="r" b="b"/>
                    <a:pathLst>
                      <a:path w="4" h="4">
                        <a:moveTo>
                          <a:pt x="0" y="4"/>
                        </a:moveTo>
                        <a:lnTo>
                          <a:pt x="3" y="0"/>
                        </a:lnTo>
                        <a:lnTo>
                          <a:pt x="4"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Freeform 143"/>
                  <p:cNvSpPr>
                    <a:spLocks/>
                  </p:cNvSpPr>
                  <p:nvPr/>
                </p:nvSpPr>
                <p:spPr bwMode="auto">
                  <a:xfrm>
                    <a:off x="7458" y="10466"/>
                    <a:ext cx="95" cy="23"/>
                  </a:xfrm>
                  <a:custGeom>
                    <a:avLst/>
                    <a:gdLst>
                      <a:gd name="T0" fmla="*/ 0 w 95"/>
                      <a:gd name="T1" fmla="*/ 0 h 23"/>
                      <a:gd name="T2" fmla="*/ 5 w 95"/>
                      <a:gd name="T3" fmla="*/ 1 h 23"/>
                      <a:gd name="T4" fmla="*/ 15 w 95"/>
                      <a:gd name="T5" fmla="*/ 4 h 23"/>
                      <a:gd name="T6" fmla="*/ 18 w 95"/>
                      <a:gd name="T7" fmla="*/ 5 h 23"/>
                      <a:gd name="T8" fmla="*/ 33 w 95"/>
                      <a:gd name="T9" fmla="*/ 7 h 23"/>
                      <a:gd name="T10" fmla="*/ 45 w 95"/>
                      <a:gd name="T11" fmla="*/ 9 h 23"/>
                      <a:gd name="T12" fmla="*/ 50 w 95"/>
                      <a:gd name="T13" fmla="*/ 10 h 23"/>
                      <a:gd name="T14" fmla="*/ 53 w 95"/>
                      <a:gd name="T15" fmla="*/ 10 h 23"/>
                      <a:gd name="T16" fmla="*/ 62 w 95"/>
                      <a:gd name="T17" fmla="*/ 14 h 23"/>
                      <a:gd name="T18" fmla="*/ 66 w 95"/>
                      <a:gd name="T19" fmla="*/ 15 h 23"/>
                      <a:gd name="T20" fmla="*/ 70 w 95"/>
                      <a:gd name="T21" fmla="*/ 16 h 23"/>
                      <a:gd name="T22" fmla="*/ 80 w 95"/>
                      <a:gd name="T23" fmla="*/ 18 h 23"/>
                      <a:gd name="T24" fmla="*/ 93 w 95"/>
                      <a:gd name="T25" fmla="*/ 23 h 23"/>
                      <a:gd name="T26" fmla="*/ 95 w 95"/>
                      <a:gd name="T2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23">
                        <a:moveTo>
                          <a:pt x="0" y="0"/>
                        </a:moveTo>
                        <a:lnTo>
                          <a:pt x="5" y="1"/>
                        </a:lnTo>
                        <a:lnTo>
                          <a:pt x="15" y="4"/>
                        </a:lnTo>
                        <a:lnTo>
                          <a:pt x="18" y="5"/>
                        </a:lnTo>
                        <a:lnTo>
                          <a:pt x="33" y="7"/>
                        </a:lnTo>
                        <a:lnTo>
                          <a:pt x="45" y="9"/>
                        </a:lnTo>
                        <a:lnTo>
                          <a:pt x="50" y="10"/>
                        </a:lnTo>
                        <a:lnTo>
                          <a:pt x="53" y="10"/>
                        </a:lnTo>
                        <a:lnTo>
                          <a:pt x="62" y="14"/>
                        </a:lnTo>
                        <a:lnTo>
                          <a:pt x="66" y="15"/>
                        </a:lnTo>
                        <a:lnTo>
                          <a:pt x="70" y="16"/>
                        </a:lnTo>
                        <a:lnTo>
                          <a:pt x="80" y="18"/>
                        </a:lnTo>
                        <a:lnTo>
                          <a:pt x="93" y="23"/>
                        </a:lnTo>
                        <a:lnTo>
                          <a:pt x="95" y="23"/>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Freeform 144"/>
                  <p:cNvSpPr>
                    <a:spLocks/>
                  </p:cNvSpPr>
                  <p:nvPr/>
                </p:nvSpPr>
                <p:spPr bwMode="auto">
                  <a:xfrm>
                    <a:off x="7553" y="10489"/>
                    <a:ext cx="21" cy="12"/>
                  </a:xfrm>
                  <a:custGeom>
                    <a:avLst/>
                    <a:gdLst>
                      <a:gd name="T0" fmla="*/ 0 w 21"/>
                      <a:gd name="T1" fmla="*/ 0 h 12"/>
                      <a:gd name="T2" fmla="*/ 1 w 21"/>
                      <a:gd name="T3" fmla="*/ 1 h 12"/>
                      <a:gd name="T4" fmla="*/ 9 w 21"/>
                      <a:gd name="T5" fmla="*/ 3 h 12"/>
                      <a:gd name="T6" fmla="*/ 13 w 21"/>
                      <a:gd name="T7" fmla="*/ 6 h 12"/>
                      <a:gd name="T8" fmla="*/ 16 w 21"/>
                      <a:gd name="T9" fmla="*/ 7 h 12"/>
                      <a:gd name="T10" fmla="*/ 18 w 21"/>
                      <a:gd name="T11" fmla="*/ 8 h 12"/>
                      <a:gd name="T12" fmla="*/ 19 w 21"/>
                      <a:gd name="T13" fmla="*/ 10 h 12"/>
                      <a:gd name="T14" fmla="*/ 20 w 21"/>
                      <a:gd name="T15" fmla="*/ 11 h 12"/>
                      <a:gd name="T16" fmla="*/ 21 w 21"/>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0" y="0"/>
                        </a:moveTo>
                        <a:lnTo>
                          <a:pt x="1" y="1"/>
                        </a:lnTo>
                        <a:lnTo>
                          <a:pt x="9" y="3"/>
                        </a:lnTo>
                        <a:lnTo>
                          <a:pt x="13" y="6"/>
                        </a:lnTo>
                        <a:lnTo>
                          <a:pt x="16" y="7"/>
                        </a:lnTo>
                        <a:lnTo>
                          <a:pt x="18" y="8"/>
                        </a:lnTo>
                        <a:lnTo>
                          <a:pt x="19" y="10"/>
                        </a:lnTo>
                        <a:lnTo>
                          <a:pt x="20" y="11"/>
                        </a:lnTo>
                        <a:lnTo>
                          <a:pt x="21" y="1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Freeform 145"/>
                  <p:cNvSpPr>
                    <a:spLocks/>
                  </p:cNvSpPr>
                  <p:nvPr/>
                </p:nvSpPr>
                <p:spPr bwMode="auto">
                  <a:xfrm>
                    <a:off x="7573" y="10501"/>
                    <a:ext cx="20" cy="64"/>
                  </a:xfrm>
                  <a:custGeom>
                    <a:avLst/>
                    <a:gdLst>
                      <a:gd name="T0" fmla="*/ 1 w 20"/>
                      <a:gd name="T1" fmla="*/ 0 h 64"/>
                      <a:gd name="T2" fmla="*/ 1 w 20"/>
                      <a:gd name="T3" fmla="*/ 3 h 64"/>
                      <a:gd name="T4" fmla="*/ 0 w 20"/>
                      <a:gd name="T5" fmla="*/ 5 h 64"/>
                      <a:gd name="T6" fmla="*/ 5 w 20"/>
                      <a:gd name="T7" fmla="*/ 15 h 64"/>
                      <a:gd name="T8" fmla="*/ 6 w 20"/>
                      <a:gd name="T9" fmla="*/ 21 h 64"/>
                      <a:gd name="T10" fmla="*/ 8 w 20"/>
                      <a:gd name="T11" fmla="*/ 25 h 64"/>
                      <a:gd name="T12" fmla="*/ 9 w 20"/>
                      <a:gd name="T13" fmla="*/ 28 h 64"/>
                      <a:gd name="T14" fmla="*/ 9 w 20"/>
                      <a:gd name="T15" fmla="*/ 31 h 64"/>
                      <a:gd name="T16" fmla="*/ 11 w 20"/>
                      <a:gd name="T17" fmla="*/ 34 h 64"/>
                      <a:gd name="T18" fmla="*/ 12 w 20"/>
                      <a:gd name="T19" fmla="*/ 41 h 64"/>
                      <a:gd name="T20" fmla="*/ 12 w 20"/>
                      <a:gd name="T21" fmla="*/ 47 h 64"/>
                      <a:gd name="T22" fmla="*/ 13 w 20"/>
                      <a:gd name="T23" fmla="*/ 50 h 64"/>
                      <a:gd name="T24" fmla="*/ 14 w 20"/>
                      <a:gd name="T25" fmla="*/ 54 h 64"/>
                      <a:gd name="T26" fmla="*/ 16 w 20"/>
                      <a:gd name="T27" fmla="*/ 57 h 64"/>
                      <a:gd name="T28" fmla="*/ 20 w 20"/>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64">
                        <a:moveTo>
                          <a:pt x="1" y="0"/>
                        </a:moveTo>
                        <a:lnTo>
                          <a:pt x="1" y="3"/>
                        </a:lnTo>
                        <a:lnTo>
                          <a:pt x="0" y="5"/>
                        </a:lnTo>
                        <a:lnTo>
                          <a:pt x="5" y="15"/>
                        </a:lnTo>
                        <a:lnTo>
                          <a:pt x="6" y="21"/>
                        </a:lnTo>
                        <a:lnTo>
                          <a:pt x="8" y="25"/>
                        </a:lnTo>
                        <a:lnTo>
                          <a:pt x="9" y="28"/>
                        </a:lnTo>
                        <a:lnTo>
                          <a:pt x="9" y="31"/>
                        </a:lnTo>
                        <a:lnTo>
                          <a:pt x="11" y="34"/>
                        </a:lnTo>
                        <a:lnTo>
                          <a:pt x="12" y="41"/>
                        </a:lnTo>
                        <a:lnTo>
                          <a:pt x="12" y="47"/>
                        </a:lnTo>
                        <a:lnTo>
                          <a:pt x="13" y="50"/>
                        </a:lnTo>
                        <a:lnTo>
                          <a:pt x="14" y="54"/>
                        </a:lnTo>
                        <a:lnTo>
                          <a:pt x="16" y="57"/>
                        </a:lnTo>
                        <a:lnTo>
                          <a:pt x="20" y="6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Freeform 146"/>
                  <p:cNvSpPr>
                    <a:spLocks/>
                  </p:cNvSpPr>
                  <p:nvPr/>
                </p:nvSpPr>
                <p:spPr bwMode="auto">
                  <a:xfrm>
                    <a:off x="10306" y="10593"/>
                    <a:ext cx="34" cy="8"/>
                  </a:xfrm>
                  <a:custGeom>
                    <a:avLst/>
                    <a:gdLst>
                      <a:gd name="T0" fmla="*/ 0 w 34"/>
                      <a:gd name="T1" fmla="*/ 8 h 8"/>
                      <a:gd name="T2" fmla="*/ 14 w 34"/>
                      <a:gd name="T3" fmla="*/ 1 h 8"/>
                      <a:gd name="T4" fmla="*/ 16 w 34"/>
                      <a:gd name="T5" fmla="*/ 1 h 8"/>
                      <a:gd name="T6" fmla="*/ 18 w 34"/>
                      <a:gd name="T7" fmla="*/ 1 h 8"/>
                      <a:gd name="T8" fmla="*/ 22 w 34"/>
                      <a:gd name="T9" fmla="*/ 2 h 8"/>
                      <a:gd name="T10" fmla="*/ 26 w 34"/>
                      <a:gd name="T11" fmla="*/ 1 h 8"/>
                      <a:gd name="T12" fmla="*/ 33 w 34"/>
                      <a:gd name="T13" fmla="*/ 1 h 8"/>
                      <a:gd name="T14" fmla="*/ 34 w 3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8">
                        <a:moveTo>
                          <a:pt x="0" y="8"/>
                        </a:moveTo>
                        <a:lnTo>
                          <a:pt x="14" y="1"/>
                        </a:lnTo>
                        <a:lnTo>
                          <a:pt x="16" y="1"/>
                        </a:lnTo>
                        <a:lnTo>
                          <a:pt x="18" y="1"/>
                        </a:lnTo>
                        <a:lnTo>
                          <a:pt x="22" y="2"/>
                        </a:lnTo>
                        <a:lnTo>
                          <a:pt x="26" y="1"/>
                        </a:lnTo>
                        <a:lnTo>
                          <a:pt x="33" y="1"/>
                        </a:lnTo>
                        <a:lnTo>
                          <a:pt x="34"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Freeform 147"/>
                  <p:cNvSpPr>
                    <a:spLocks/>
                  </p:cNvSpPr>
                  <p:nvPr/>
                </p:nvSpPr>
                <p:spPr bwMode="auto">
                  <a:xfrm>
                    <a:off x="7593" y="10565"/>
                    <a:ext cx="40" cy="52"/>
                  </a:xfrm>
                  <a:custGeom>
                    <a:avLst/>
                    <a:gdLst>
                      <a:gd name="T0" fmla="*/ 0 w 40"/>
                      <a:gd name="T1" fmla="*/ 0 h 52"/>
                      <a:gd name="T2" fmla="*/ 1 w 40"/>
                      <a:gd name="T3" fmla="*/ 1 h 52"/>
                      <a:gd name="T4" fmla="*/ 18 w 40"/>
                      <a:gd name="T5" fmla="*/ 23 h 52"/>
                      <a:gd name="T6" fmla="*/ 38 w 40"/>
                      <a:gd name="T7" fmla="*/ 50 h 52"/>
                      <a:gd name="T8" fmla="*/ 40 w 40"/>
                      <a:gd name="T9" fmla="*/ 52 h 52"/>
                    </a:gdLst>
                    <a:ahLst/>
                    <a:cxnLst>
                      <a:cxn ang="0">
                        <a:pos x="T0" y="T1"/>
                      </a:cxn>
                      <a:cxn ang="0">
                        <a:pos x="T2" y="T3"/>
                      </a:cxn>
                      <a:cxn ang="0">
                        <a:pos x="T4" y="T5"/>
                      </a:cxn>
                      <a:cxn ang="0">
                        <a:pos x="T6" y="T7"/>
                      </a:cxn>
                      <a:cxn ang="0">
                        <a:pos x="T8" y="T9"/>
                      </a:cxn>
                    </a:cxnLst>
                    <a:rect l="0" t="0" r="r" b="b"/>
                    <a:pathLst>
                      <a:path w="40" h="52">
                        <a:moveTo>
                          <a:pt x="0" y="0"/>
                        </a:moveTo>
                        <a:lnTo>
                          <a:pt x="1" y="1"/>
                        </a:lnTo>
                        <a:lnTo>
                          <a:pt x="18" y="23"/>
                        </a:lnTo>
                        <a:lnTo>
                          <a:pt x="38" y="50"/>
                        </a:lnTo>
                        <a:lnTo>
                          <a:pt x="40" y="5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Freeform 148"/>
                  <p:cNvSpPr>
                    <a:spLocks/>
                  </p:cNvSpPr>
                  <p:nvPr/>
                </p:nvSpPr>
                <p:spPr bwMode="auto">
                  <a:xfrm>
                    <a:off x="7633" y="10617"/>
                    <a:ext cx="17" cy="20"/>
                  </a:xfrm>
                  <a:custGeom>
                    <a:avLst/>
                    <a:gdLst>
                      <a:gd name="T0" fmla="*/ 0 w 17"/>
                      <a:gd name="T1" fmla="*/ 0 h 20"/>
                      <a:gd name="T2" fmla="*/ 1 w 17"/>
                      <a:gd name="T3" fmla="*/ 2 h 20"/>
                      <a:gd name="T4" fmla="*/ 1 w 17"/>
                      <a:gd name="T5" fmla="*/ 3 h 20"/>
                      <a:gd name="T6" fmla="*/ 2 w 17"/>
                      <a:gd name="T7" fmla="*/ 6 h 20"/>
                      <a:gd name="T8" fmla="*/ 4 w 17"/>
                      <a:gd name="T9" fmla="*/ 7 h 20"/>
                      <a:gd name="T10" fmla="*/ 6 w 17"/>
                      <a:gd name="T11" fmla="*/ 10 h 20"/>
                      <a:gd name="T12" fmla="*/ 8 w 17"/>
                      <a:gd name="T13" fmla="*/ 13 h 20"/>
                      <a:gd name="T14" fmla="*/ 9 w 17"/>
                      <a:gd name="T15" fmla="*/ 15 h 20"/>
                      <a:gd name="T16" fmla="*/ 12 w 17"/>
                      <a:gd name="T17" fmla="*/ 16 h 20"/>
                      <a:gd name="T18" fmla="*/ 15 w 17"/>
                      <a:gd name="T19" fmla="*/ 17 h 20"/>
                      <a:gd name="T20" fmla="*/ 17 w 17"/>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0" y="0"/>
                        </a:moveTo>
                        <a:lnTo>
                          <a:pt x="1" y="2"/>
                        </a:lnTo>
                        <a:lnTo>
                          <a:pt x="1" y="3"/>
                        </a:lnTo>
                        <a:lnTo>
                          <a:pt x="2" y="6"/>
                        </a:lnTo>
                        <a:lnTo>
                          <a:pt x="4" y="7"/>
                        </a:lnTo>
                        <a:lnTo>
                          <a:pt x="6" y="10"/>
                        </a:lnTo>
                        <a:lnTo>
                          <a:pt x="8" y="13"/>
                        </a:lnTo>
                        <a:lnTo>
                          <a:pt x="9" y="15"/>
                        </a:lnTo>
                        <a:lnTo>
                          <a:pt x="12" y="16"/>
                        </a:lnTo>
                        <a:lnTo>
                          <a:pt x="15" y="17"/>
                        </a:lnTo>
                        <a:lnTo>
                          <a:pt x="17" y="2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Freeform 149"/>
                  <p:cNvSpPr>
                    <a:spLocks/>
                  </p:cNvSpPr>
                  <p:nvPr/>
                </p:nvSpPr>
                <p:spPr bwMode="auto">
                  <a:xfrm>
                    <a:off x="9659" y="10627"/>
                    <a:ext cx="271" cy="64"/>
                  </a:xfrm>
                  <a:custGeom>
                    <a:avLst/>
                    <a:gdLst>
                      <a:gd name="T0" fmla="*/ 0 w 271"/>
                      <a:gd name="T1" fmla="*/ 64 h 64"/>
                      <a:gd name="T2" fmla="*/ 14 w 271"/>
                      <a:gd name="T3" fmla="*/ 60 h 64"/>
                      <a:gd name="T4" fmla="*/ 17 w 271"/>
                      <a:gd name="T5" fmla="*/ 59 h 64"/>
                      <a:gd name="T6" fmla="*/ 25 w 271"/>
                      <a:gd name="T7" fmla="*/ 59 h 64"/>
                      <a:gd name="T8" fmla="*/ 27 w 271"/>
                      <a:gd name="T9" fmla="*/ 59 h 64"/>
                      <a:gd name="T10" fmla="*/ 30 w 271"/>
                      <a:gd name="T11" fmla="*/ 60 h 64"/>
                      <a:gd name="T12" fmla="*/ 39 w 271"/>
                      <a:gd name="T13" fmla="*/ 63 h 64"/>
                      <a:gd name="T14" fmla="*/ 45 w 271"/>
                      <a:gd name="T15" fmla="*/ 63 h 64"/>
                      <a:gd name="T16" fmla="*/ 49 w 271"/>
                      <a:gd name="T17" fmla="*/ 63 h 64"/>
                      <a:gd name="T18" fmla="*/ 55 w 271"/>
                      <a:gd name="T19" fmla="*/ 62 h 64"/>
                      <a:gd name="T20" fmla="*/ 71 w 271"/>
                      <a:gd name="T21" fmla="*/ 56 h 64"/>
                      <a:gd name="T22" fmla="*/ 94 w 271"/>
                      <a:gd name="T23" fmla="*/ 49 h 64"/>
                      <a:gd name="T24" fmla="*/ 106 w 271"/>
                      <a:gd name="T25" fmla="*/ 44 h 64"/>
                      <a:gd name="T26" fmla="*/ 107 w 271"/>
                      <a:gd name="T27" fmla="*/ 43 h 64"/>
                      <a:gd name="T28" fmla="*/ 113 w 271"/>
                      <a:gd name="T29" fmla="*/ 42 h 64"/>
                      <a:gd name="T30" fmla="*/ 132 w 271"/>
                      <a:gd name="T31" fmla="*/ 35 h 64"/>
                      <a:gd name="T32" fmla="*/ 168 w 271"/>
                      <a:gd name="T33" fmla="*/ 22 h 64"/>
                      <a:gd name="T34" fmla="*/ 171 w 271"/>
                      <a:gd name="T35" fmla="*/ 21 h 64"/>
                      <a:gd name="T36" fmla="*/ 174 w 271"/>
                      <a:gd name="T37" fmla="*/ 21 h 64"/>
                      <a:gd name="T38" fmla="*/ 177 w 271"/>
                      <a:gd name="T39" fmla="*/ 20 h 64"/>
                      <a:gd name="T40" fmla="*/ 180 w 271"/>
                      <a:gd name="T41" fmla="*/ 20 h 64"/>
                      <a:gd name="T42" fmla="*/ 182 w 271"/>
                      <a:gd name="T43" fmla="*/ 20 h 64"/>
                      <a:gd name="T44" fmla="*/ 183 w 271"/>
                      <a:gd name="T45" fmla="*/ 21 h 64"/>
                      <a:gd name="T46" fmla="*/ 185 w 271"/>
                      <a:gd name="T47" fmla="*/ 21 h 64"/>
                      <a:gd name="T48" fmla="*/ 188 w 271"/>
                      <a:gd name="T49" fmla="*/ 21 h 64"/>
                      <a:gd name="T50" fmla="*/ 189 w 271"/>
                      <a:gd name="T51" fmla="*/ 21 h 64"/>
                      <a:gd name="T52" fmla="*/ 218 w 271"/>
                      <a:gd name="T53" fmla="*/ 27 h 64"/>
                      <a:gd name="T54" fmla="*/ 221 w 271"/>
                      <a:gd name="T55" fmla="*/ 27 h 64"/>
                      <a:gd name="T56" fmla="*/ 223 w 271"/>
                      <a:gd name="T57" fmla="*/ 25 h 64"/>
                      <a:gd name="T58" fmla="*/ 233 w 271"/>
                      <a:gd name="T59" fmla="*/ 18 h 64"/>
                      <a:gd name="T60" fmla="*/ 238 w 271"/>
                      <a:gd name="T61" fmla="*/ 14 h 64"/>
                      <a:gd name="T62" fmla="*/ 243 w 271"/>
                      <a:gd name="T63" fmla="*/ 11 h 64"/>
                      <a:gd name="T64" fmla="*/ 244 w 271"/>
                      <a:gd name="T65" fmla="*/ 10 h 64"/>
                      <a:gd name="T66" fmla="*/ 246 w 271"/>
                      <a:gd name="T67" fmla="*/ 8 h 64"/>
                      <a:gd name="T68" fmla="*/ 271 w 271"/>
                      <a:gd name="T6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64">
                        <a:moveTo>
                          <a:pt x="0" y="64"/>
                        </a:moveTo>
                        <a:lnTo>
                          <a:pt x="14" y="60"/>
                        </a:lnTo>
                        <a:lnTo>
                          <a:pt x="17" y="59"/>
                        </a:lnTo>
                        <a:lnTo>
                          <a:pt x="25" y="59"/>
                        </a:lnTo>
                        <a:lnTo>
                          <a:pt x="27" y="59"/>
                        </a:lnTo>
                        <a:lnTo>
                          <a:pt x="30" y="60"/>
                        </a:lnTo>
                        <a:lnTo>
                          <a:pt x="39" y="63"/>
                        </a:lnTo>
                        <a:lnTo>
                          <a:pt x="45" y="63"/>
                        </a:lnTo>
                        <a:lnTo>
                          <a:pt x="49" y="63"/>
                        </a:lnTo>
                        <a:lnTo>
                          <a:pt x="55" y="62"/>
                        </a:lnTo>
                        <a:lnTo>
                          <a:pt x="71" y="56"/>
                        </a:lnTo>
                        <a:lnTo>
                          <a:pt x="94" y="49"/>
                        </a:lnTo>
                        <a:lnTo>
                          <a:pt x="106" y="44"/>
                        </a:lnTo>
                        <a:lnTo>
                          <a:pt x="107" y="43"/>
                        </a:lnTo>
                        <a:lnTo>
                          <a:pt x="113" y="42"/>
                        </a:lnTo>
                        <a:lnTo>
                          <a:pt x="132" y="35"/>
                        </a:lnTo>
                        <a:lnTo>
                          <a:pt x="168" y="22"/>
                        </a:lnTo>
                        <a:lnTo>
                          <a:pt x="171" y="21"/>
                        </a:lnTo>
                        <a:lnTo>
                          <a:pt x="174" y="21"/>
                        </a:lnTo>
                        <a:lnTo>
                          <a:pt x="177" y="20"/>
                        </a:lnTo>
                        <a:lnTo>
                          <a:pt x="180" y="20"/>
                        </a:lnTo>
                        <a:lnTo>
                          <a:pt x="182" y="20"/>
                        </a:lnTo>
                        <a:lnTo>
                          <a:pt x="183" y="21"/>
                        </a:lnTo>
                        <a:lnTo>
                          <a:pt x="185" y="21"/>
                        </a:lnTo>
                        <a:lnTo>
                          <a:pt x="188" y="21"/>
                        </a:lnTo>
                        <a:lnTo>
                          <a:pt x="189" y="21"/>
                        </a:lnTo>
                        <a:lnTo>
                          <a:pt x="218" y="27"/>
                        </a:lnTo>
                        <a:lnTo>
                          <a:pt x="221" y="27"/>
                        </a:lnTo>
                        <a:lnTo>
                          <a:pt x="223" y="25"/>
                        </a:lnTo>
                        <a:lnTo>
                          <a:pt x="233" y="18"/>
                        </a:lnTo>
                        <a:lnTo>
                          <a:pt x="238" y="14"/>
                        </a:lnTo>
                        <a:lnTo>
                          <a:pt x="243" y="11"/>
                        </a:lnTo>
                        <a:lnTo>
                          <a:pt x="244" y="10"/>
                        </a:lnTo>
                        <a:lnTo>
                          <a:pt x="246" y="8"/>
                        </a:lnTo>
                        <a:lnTo>
                          <a:pt x="271"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Freeform 150"/>
                  <p:cNvSpPr>
                    <a:spLocks/>
                  </p:cNvSpPr>
                  <p:nvPr/>
                </p:nvSpPr>
                <p:spPr bwMode="auto">
                  <a:xfrm>
                    <a:off x="8363" y="10672"/>
                    <a:ext cx="58" cy="29"/>
                  </a:xfrm>
                  <a:custGeom>
                    <a:avLst/>
                    <a:gdLst>
                      <a:gd name="T0" fmla="*/ 0 w 58"/>
                      <a:gd name="T1" fmla="*/ 0 h 29"/>
                      <a:gd name="T2" fmla="*/ 6 w 58"/>
                      <a:gd name="T3" fmla="*/ 4 h 29"/>
                      <a:gd name="T4" fmla="*/ 53 w 58"/>
                      <a:gd name="T5" fmla="*/ 27 h 29"/>
                      <a:gd name="T6" fmla="*/ 55 w 58"/>
                      <a:gd name="T7" fmla="*/ 28 h 29"/>
                      <a:gd name="T8" fmla="*/ 57 w 58"/>
                      <a:gd name="T9" fmla="*/ 28 h 29"/>
                      <a:gd name="T10" fmla="*/ 58 w 58"/>
                      <a:gd name="T11" fmla="*/ 29 h 29"/>
                    </a:gdLst>
                    <a:ahLst/>
                    <a:cxnLst>
                      <a:cxn ang="0">
                        <a:pos x="T0" y="T1"/>
                      </a:cxn>
                      <a:cxn ang="0">
                        <a:pos x="T2" y="T3"/>
                      </a:cxn>
                      <a:cxn ang="0">
                        <a:pos x="T4" y="T5"/>
                      </a:cxn>
                      <a:cxn ang="0">
                        <a:pos x="T6" y="T7"/>
                      </a:cxn>
                      <a:cxn ang="0">
                        <a:pos x="T8" y="T9"/>
                      </a:cxn>
                      <a:cxn ang="0">
                        <a:pos x="T10" y="T11"/>
                      </a:cxn>
                    </a:cxnLst>
                    <a:rect l="0" t="0" r="r" b="b"/>
                    <a:pathLst>
                      <a:path w="58" h="29">
                        <a:moveTo>
                          <a:pt x="0" y="0"/>
                        </a:moveTo>
                        <a:lnTo>
                          <a:pt x="6" y="4"/>
                        </a:lnTo>
                        <a:lnTo>
                          <a:pt x="53" y="27"/>
                        </a:lnTo>
                        <a:lnTo>
                          <a:pt x="55" y="28"/>
                        </a:lnTo>
                        <a:lnTo>
                          <a:pt x="57" y="28"/>
                        </a:lnTo>
                        <a:lnTo>
                          <a:pt x="58" y="2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Freeform 151"/>
                  <p:cNvSpPr>
                    <a:spLocks/>
                  </p:cNvSpPr>
                  <p:nvPr/>
                </p:nvSpPr>
                <p:spPr bwMode="auto">
                  <a:xfrm>
                    <a:off x="8518" y="10669"/>
                    <a:ext cx="68" cy="32"/>
                  </a:xfrm>
                  <a:custGeom>
                    <a:avLst/>
                    <a:gdLst>
                      <a:gd name="T0" fmla="*/ 0 w 68"/>
                      <a:gd name="T1" fmla="*/ 0 h 32"/>
                      <a:gd name="T2" fmla="*/ 2 w 68"/>
                      <a:gd name="T3" fmla="*/ 1 h 32"/>
                      <a:gd name="T4" fmla="*/ 14 w 68"/>
                      <a:gd name="T5" fmla="*/ 6 h 32"/>
                      <a:gd name="T6" fmla="*/ 68 w 68"/>
                      <a:gd name="T7" fmla="*/ 32 h 32"/>
                    </a:gdLst>
                    <a:ahLst/>
                    <a:cxnLst>
                      <a:cxn ang="0">
                        <a:pos x="T0" y="T1"/>
                      </a:cxn>
                      <a:cxn ang="0">
                        <a:pos x="T2" y="T3"/>
                      </a:cxn>
                      <a:cxn ang="0">
                        <a:pos x="T4" y="T5"/>
                      </a:cxn>
                      <a:cxn ang="0">
                        <a:pos x="T6" y="T7"/>
                      </a:cxn>
                    </a:cxnLst>
                    <a:rect l="0" t="0" r="r" b="b"/>
                    <a:pathLst>
                      <a:path w="68" h="32">
                        <a:moveTo>
                          <a:pt x="0" y="0"/>
                        </a:moveTo>
                        <a:lnTo>
                          <a:pt x="2" y="1"/>
                        </a:lnTo>
                        <a:lnTo>
                          <a:pt x="14" y="6"/>
                        </a:lnTo>
                        <a:lnTo>
                          <a:pt x="68" y="3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Freeform 152"/>
                  <p:cNvSpPr>
                    <a:spLocks/>
                  </p:cNvSpPr>
                  <p:nvPr/>
                </p:nvSpPr>
                <p:spPr bwMode="auto">
                  <a:xfrm>
                    <a:off x="8421" y="10691"/>
                    <a:ext cx="56" cy="13"/>
                  </a:xfrm>
                  <a:custGeom>
                    <a:avLst/>
                    <a:gdLst>
                      <a:gd name="T0" fmla="*/ 0 w 56"/>
                      <a:gd name="T1" fmla="*/ 10 h 13"/>
                      <a:gd name="T2" fmla="*/ 5 w 56"/>
                      <a:gd name="T3" fmla="*/ 13 h 13"/>
                      <a:gd name="T4" fmla="*/ 19 w 56"/>
                      <a:gd name="T5" fmla="*/ 13 h 13"/>
                      <a:gd name="T6" fmla="*/ 23 w 56"/>
                      <a:gd name="T7" fmla="*/ 11 h 13"/>
                      <a:gd name="T8" fmla="*/ 27 w 56"/>
                      <a:gd name="T9" fmla="*/ 10 h 13"/>
                      <a:gd name="T10" fmla="*/ 30 w 56"/>
                      <a:gd name="T11" fmla="*/ 10 h 13"/>
                      <a:gd name="T12" fmla="*/ 33 w 56"/>
                      <a:gd name="T13" fmla="*/ 10 h 13"/>
                      <a:gd name="T14" fmla="*/ 35 w 56"/>
                      <a:gd name="T15" fmla="*/ 10 h 13"/>
                      <a:gd name="T16" fmla="*/ 36 w 56"/>
                      <a:gd name="T17" fmla="*/ 10 h 13"/>
                      <a:gd name="T18" fmla="*/ 37 w 56"/>
                      <a:gd name="T19" fmla="*/ 9 h 13"/>
                      <a:gd name="T20" fmla="*/ 42 w 56"/>
                      <a:gd name="T21" fmla="*/ 4 h 13"/>
                      <a:gd name="T22" fmla="*/ 43 w 56"/>
                      <a:gd name="T23" fmla="*/ 3 h 13"/>
                      <a:gd name="T24" fmla="*/ 45 w 56"/>
                      <a:gd name="T25" fmla="*/ 1 h 13"/>
                      <a:gd name="T26" fmla="*/ 46 w 56"/>
                      <a:gd name="T27" fmla="*/ 1 h 13"/>
                      <a:gd name="T28" fmla="*/ 51 w 56"/>
                      <a:gd name="T29" fmla="*/ 1 h 13"/>
                      <a:gd name="T30" fmla="*/ 56 w 56"/>
                      <a:gd name="T31" fmla="*/ 1 h 13"/>
                      <a:gd name="T32" fmla="*/ 56 w 56"/>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
                        <a:moveTo>
                          <a:pt x="0" y="10"/>
                        </a:moveTo>
                        <a:lnTo>
                          <a:pt x="5" y="13"/>
                        </a:lnTo>
                        <a:lnTo>
                          <a:pt x="19" y="13"/>
                        </a:lnTo>
                        <a:lnTo>
                          <a:pt x="23" y="11"/>
                        </a:lnTo>
                        <a:lnTo>
                          <a:pt x="27" y="10"/>
                        </a:lnTo>
                        <a:lnTo>
                          <a:pt x="30" y="10"/>
                        </a:lnTo>
                        <a:lnTo>
                          <a:pt x="33" y="10"/>
                        </a:lnTo>
                        <a:lnTo>
                          <a:pt x="35" y="10"/>
                        </a:lnTo>
                        <a:lnTo>
                          <a:pt x="36" y="10"/>
                        </a:lnTo>
                        <a:lnTo>
                          <a:pt x="37" y="9"/>
                        </a:lnTo>
                        <a:lnTo>
                          <a:pt x="42" y="4"/>
                        </a:lnTo>
                        <a:lnTo>
                          <a:pt x="43" y="3"/>
                        </a:lnTo>
                        <a:lnTo>
                          <a:pt x="45" y="1"/>
                        </a:lnTo>
                        <a:lnTo>
                          <a:pt x="46" y="1"/>
                        </a:lnTo>
                        <a:lnTo>
                          <a:pt x="51" y="1"/>
                        </a:lnTo>
                        <a:lnTo>
                          <a:pt x="56" y="1"/>
                        </a:lnTo>
                        <a:lnTo>
                          <a:pt x="56"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Freeform 153"/>
                  <p:cNvSpPr>
                    <a:spLocks/>
                  </p:cNvSpPr>
                  <p:nvPr/>
                </p:nvSpPr>
                <p:spPr bwMode="auto">
                  <a:xfrm>
                    <a:off x="8236" y="10668"/>
                    <a:ext cx="67" cy="38"/>
                  </a:xfrm>
                  <a:custGeom>
                    <a:avLst/>
                    <a:gdLst>
                      <a:gd name="T0" fmla="*/ 0 w 67"/>
                      <a:gd name="T1" fmla="*/ 38 h 38"/>
                      <a:gd name="T2" fmla="*/ 51 w 67"/>
                      <a:gd name="T3" fmla="*/ 9 h 38"/>
                      <a:gd name="T4" fmla="*/ 56 w 67"/>
                      <a:gd name="T5" fmla="*/ 6 h 38"/>
                      <a:gd name="T6" fmla="*/ 60 w 67"/>
                      <a:gd name="T7" fmla="*/ 4 h 38"/>
                      <a:gd name="T8" fmla="*/ 63 w 67"/>
                      <a:gd name="T9" fmla="*/ 2 h 38"/>
                      <a:gd name="T10" fmla="*/ 67 w 67"/>
                      <a:gd name="T11" fmla="*/ 0 h 38"/>
                      <a:gd name="T12" fmla="*/ 67 w 6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67" h="38">
                        <a:moveTo>
                          <a:pt x="0" y="38"/>
                        </a:moveTo>
                        <a:lnTo>
                          <a:pt x="51" y="9"/>
                        </a:lnTo>
                        <a:lnTo>
                          <a:pt x="56" y="6"/>
                        </a:lnTo>
                        <a:lnTo>
                          <a:pt x="60" y="4"/>
                        </a:lnTo>
                        <a:lnTo>
                          <a:pt x="63" y="2"/>
                        </a:lnTo>
                        <a:lnTo>
                          <a:pt x="67" y="0"/>
                        </a:lnTo>
                        <a:lnTo>
                          <a:pt x="67"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Freeform 154"/>
                  <p:cNvSpPr>
                    <a:spLocks/>
                  </p:cNvSpPr>
                  <p:nvPr/>
                </p:nvSpPr>
                <p:spPr bwMode="auto">
                  <a:xfrm>
                    <a:off x="7784" y="10686"/>
                    <a:ext cx="90" cy="31"/>
                  </a:xfrm>
                  <a:custGeom>
                    <a:avLst/>
                    <a:gdLst>
                      <a:gd name="T0" fmla="*/ 0 w 90"/>
                      <a:gd name="T1" fmla="*/ 0 h 31"/>
                      <a:gd name="T2" fmla="*/ 0 w 90"/>
                      <a:gd name="T3" fmla="*/ 0 h 31"/>
                      <a:gd name="T4" fmla="*/ 21 w 90"/>
                      <a:gd name="T5" fmla="*/ 3 h 31"/>
                      <a:gd name="T6" fmla="*/ 39 w 90"/>
                      <a:gd name="T7" fmla="*/ 4 h 31"/>
                      <a:gd name="T8" fmla="*/ 40 w 90"/>
                      <a:gd name="T9" fmla="*/ 4 h 31"/>
                      <a:gd name="T10" fmla="*/ 43 w 90"/>
                      <a:gd name="T11" fmla="*/ 4 h 31"/>
                      <a:gd name="T12" fmla="*/ 44 w 90"/>
                      <a:gd name="T13" fmla="*/ 5 h 31"/>
                      <a:gd name="T14" fmla="*/ 45 w 90"/>
                      <a:gd name="T15" fmla="*/ 6 h 31"/>
                      <a:gd name="T16" fmla="*/ 47 w 90"/>
                      <a:gd name="T17" fmla="*/ 8 h 31"/>
                      <a:gd name="T18" fmla="*/ 51 w 90"/>
                      <a:gd name="T19" fmla="*/ 13 h 31"/>
                      <a:gd name="T20" fmla="*/ 53 w 90"/>
                      <a:gd name="T21" fmla="*/ 15 h 31"/>
                      <a:gd name="T22" fmla="*/ 59 w 90"/>
                      <a:gd name="T23" fmla="*/ 19 h 31"/>
                      <a:gd name="T24" fmla="*/ 64 w 90"/>
                      <a:gd name="T25" fmla="*/ 21 h 31"/>
                      <a:gd name="T26" fmla="*/ 76 w 90"/>
                      <a:gd name="T27" fmla="*/ 26 h 31"/>
                      <a:gd name="T28" fmla="*/ 90 w 90"/>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31">
                        <a:moveTo>
                          <a:pt x="0" y="0"/>
                        </a:moveTo>
                        <a:lnTo>
                          <a:pt x="0" y="0"/>
                        </a:lnTo>
                        <a:lnTo>
                          <a:pt x="21" y="3"/>
                        </a:lnTo>
                        <a:lnTo>
                          <a:pt x="39" y="4"/>
                        </a:lnTo>
                        <a:lnTo>
                          <a:pt x="40" y="4"/>
                        </a:lnTo>
                        <a:lnTo>
                          <a:pt x="43" y="4"/>
                        </a:lnTo>
                        <a:lnTo>
                          <a:pt x="44" y="5"/>
                        </a:lnTo>
                        <a:lnTo>
                          <a:pt x="45" y="6"/>
                        </a:lnTo>
                        <a:lnTo>
                          <a:pt x="47" y="8"/>
                        </a:lnTo>
                        <a:lnTo>
                          <a:pt x="51" y="13"/>
                        </a:lnTo>
                        <a:lnTo>
                          <a:pt x="53" y="15"/>
                        </a:lnTo>
                        <a:lnTo>
                          <a:pt x="59" y="19"/>
                        </a:lnTo>
                        <a:lnTo>
                          <a:pt x="64" y="21"/>
                        </a:lnTo>
                        <a:lnTo>
                          <a:pt x="76" y="26"/>
                        </a:lnTo>
                        <a:lnTo>
                          <a:pt x="90" y="3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Freeform 155"/>
                  <p:cNvSpPr>
                    <a:spLocks/>
                  </p:cNvSpPr>
                  <p:nvPr/>
                </p:nvSpPr>
                <p:spPr bwMode="auto">
                  <a:xfrm>
                    <a:off x="7874" y="10715"/>
                    <a:ext cx="45" cy="5"/>
                  </a:xfrm>
                  <a:custGeom>
                    <a:avLst/>
                    <a:gdLst>
                      <a:gd name="T0" fmla="*/ 0 w 45"/>
                      <a:gd name="T1" fmla="*/ 2 h 5"/>
                      <a:gd name="T2" fmla="*/ 2 w 45"/>
                      <a:gd name="T3" fmla="*/ 4 h 5"/>
                      <a:gd name="T4" fmla="*/ 7 w 45"/>
                      <a:gd name="T5" fmla="*/ 4 h 5"/>
                      <a:gd name="T6" fmla="*/ 12 w 45"/>
                      <a:gd name="T7" fmla="*/ 5 h 5"/>
                      <a:gd name="T8" fmla="*/ 20 w 45"/>
                      <a:gd name="T9" fmla="*/ 5 h 5"/>
                      <a:gd name="T10" fmla="*/ 37 w 45"/>
                      <a:gd name="T11" fmla="*/ 2 h 5"/>
                      <a:gd name="T12" fmla="*/ 41 w 45"/>
                      <a:gd name="T13" fmla="*/ 0 h 5"/>
                      <a:gd name="T14" fmla="*/ 44 w 45"/>
                      <a:gd name="T15" fmla="*/ 0 h 5"/>
                      <a:gd name="T16" fmla="*/ 45 w 4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
                        <a:moveTo>
                          <a:pt x="0" y="2"/>
                        </a:moveTo>
                        <a:lnTo>
                          <a:pt x="2" y="4"/>
                        </a:lnTo>
                        <a:lnTo>
                          <a:pt x="7" y="4"/>
                        </a:lnTo>
                        <a:lnTo>
                          <a:pt x="12" y="5"/>
                        </a:lnTo>
                        <a:lnTo>
                          <a:pt x="20" y="5"/>
                        </a:lnTo>
                        <a:lnTo>
                          <a:pt x="37" y="2"/>
                        </a:lnTo>
                        <a:lnTo>
                          <a:pt x="41" y="0"/>
                        </a:lnTo>
                        <a:lnTo>
                          <a:pt x="44" y="0"/>
                        </a:lnTo>
                        <a:lnTo>
                          <a:pt x="45"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Freeform 156"/>
                  <p:cNvSpPr>
                    <a:spLocks/>
                  </p:cNvSpPr>
                  <p:nvPr/>
                </p:nvSpPr>
                <p:spPr bwMode="auto">
                  <a:xfrm>
                    <a:off x="9580" y="10691"/>
                    <a:ext cx="79" cy="25"/>
                  </a:xfrm>
                  <a:custGeom>
                    <a:avLst/>
                    <a:gdLst>
                      <a:gd name="T0" fmla="*/ 0 w 79"/>
                      <a:gd name="T1" fmla="*/ 25 h 25"/>
                      <a:gd name="T2" fmla="*/ 9 w 79"/>
                      <a:gd name="T3" fmla="*/ 19 h 25"/>
                      <a:gd name="T4" fmla="*/ 12 w 79"/>
                      <a:gd name="T5" fmla="*/ 18 h 25"/>
                      <a:gd name="T6" fmla="*/ 15 w 79"/>
                      <a:gd name="T7" fmla="*/ 15 h 25"/>
                      <a:gd name="T8" fmla="*/ 17 w 79"/>
                      <a:gd name="T9" fmla="*/ 15 h 25"/>
                      <a:gd name="T10" fmla="*/ 18 w 79"/>
                      <a:gd name="T11" fmla="*/ 14 h 25"/>
                      <a:gd name="T12" fmla="*/ 20 w 79"/>
                      <a:gd name="T13" fmla="*/ 13 h 25"/>
                      <a:gd name="T14" fmla="*/ 41 w 79"/>
                      <a:gd name="T15" fmla="*/ 10 h 25"/>
                      <a:gd name="T16" fmla="*/ 43 w 79"/>
                      <a:gd name="T17" fmla="*/ 10 h 25"/>
                      <a:gd name="T18" fmla="*/ 45 w 79"/>
                      <a:gd name="T19" fmla="*/ 9 h 25"/>
                      <a:gd name="T20" fmla="*/ 53 w 79"/>
                      <a:gd name="T21" fmla="*/ 7 h 25"/>
                      <a:gd name="T22" fmla="*/ 56 w 79"/>
                      <a:gd name="T23" fmla="*/ 6 h 25"/>
                      <a:gd name="T24" fmla="*/ 66 w 79"/>
                      <a:gd name="T25" fmla="*/ 2 h 25"/>
                      <a:gd name="T26" fmla="*/ 79 w 7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25">
                        <a:moveTo>
                          <a:pt x="0" y="25"/>
                        </a:moveTo>
                        <a:lnTo>
                          <a:pt x="9" y="19"/>
                        </a:lnTo>
                        <a:lnTo>
                          <a:pt x="12" y="18"/>
                        </a:lnTo>
                        <a:lnTo>
                          <a:pt x="15" y="15"/>
                        </a:lnTo>
                        <a:lnTo>
                          <a:pt x="17" y="15"/>
                        </a:lnTo>
                        <a:lnTo>
                          <a:pt x="18" y="14"/>
                        </a:lnTo>
                        <a:lnTo>
                          <a:pt x="20" y="13"/>
                        </a:lnTo>
                        <a:lnTo>
                          <a:pt x="41" y="10"/>
                        </a:lnTo>
                        <a:lnTo>
                          <a:pt x="43" y="10"/>
                        </a:lnTo>
                        <a:lnTo>
                          <a:pt x="45" y="9"/>
                        </a:lnTo>
                        <a:lnTo>
                          <a:pt x="53" y="7"/>
                        </a:lnTo>
                        <a:lnTo>
                          <a:pt x="56" y="6"/>
                        </a:lnTo>
                        <a:lnTo>
                          <a:pt x="66" y="2"/>
                        </a:lnTo>
                        <a:lnTo>
                          <a:pt x="79"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Freeform 157"/>
                  <p:cNvSpPr>
                    <a:spLocks/>
                  </p:cNvSpPr>
                  <p:nvPr/>
                </p:nvSpPr>
                <p:spPr bwMode="auto">
                  <a:xfrm>
                    <a:off x="8670" y="10739"/>
                    <a:ext cx="6" cy="4"/>
                  </a:xfrm>
                  <a:custGeom>
                    <a:avLst/>
                    <a:gdLst>
                      <a:gd name="T0" fmla="*/ 0 w 6"/>
                      <a:gd name="T1" fmla="*/ 0 h 4"/>
                      <a:gd name="T2" fmla="*/ 1 w 6"/>
                      <a:gd name="T3" fmla="*/ 0 h 4"/>
                      <a:gd name="T4" fmla="*/ 5 w 6"/>
                      <a:gd name="T5" fmla="*/ 4 h 4"/>
                      <a:gd name="T6" fmla="*/ 6 w 6"/>
                      <a:gd name="T7" fmla="*/ 4 h 4"/>
                    </a:gdLst>
                    <a:ahLst/>
                    <a:cxnLst>
                      <a:cxn ang="0">
                        <a:pos x="T0" y="T1"/>
                      </a:cxn>
                      <a:cxn ang="0">
                        <a:pos x="T2" y="T3"/>
                      </a:cxn>
                      <a:cxn ang="0">
                        <a:pos x="T4" y="T5"/>
                      </a:cxn>
                      <a:cxn ang="0">
                        <a:pos x="T6" y="T7"/>
                      </a:cxn>
                    </a:cxnLst>
                    <a:rect l="0" t="0" r="r" b="b"/>
                    <a:pathLst>
                      <a:path w="6" h="4">
                        <a:moveTo>
                          <a:pt x="0" y="0"/>
                        </a:moveTo>
                        <a:lnTo>
                          <a:pt x="1" y="0"/>
                        </a:lnTo>
                        <a:lnTo>
                          <a:pt x="5" y="4"/>
                        </a:lnTo>
                        <a:lnTo>
                          <a:pt x="6" y="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Freeform 158"/>
                  <p:cNvSpPr>
                    <a:spLocks/>
                  </p:cNvSpPr>
                  <p:nvPr/>
                </p:nvSpPr>
                <p:spPr bwMode="auto">
                  <a:xfrm>
                    <a:off x="7920" y="10714"/>
                    <a:ext cx="125" cy="40"/>
                  </a:xfrm>
                  <a:custGeom>
                    <a:avLst/>
                    <a:gdLst>
                      <a:gd name="T0" fmla="*/ 0 w 125"/>
                      <a:gd name="T1" fmla="*/ 1 h 40"/>
                      <a:gd name="T2" fmla="*/ 0 w 125"/>
                      <a:gd name="T3" fmla="*/ 0 h 40"/>
                      <a:gd name="T4" fmla="*/ 2 w 125"/>
                      <a:gd name="T5" fmla="*/ 2 h 40"/>
                      <a:gd name="T6" fmla="*/ 5 w 125"/>
                      <a:gd name="T7" fmla="*/ 2 h 40"/>
                      <a:gd name="T8" fmla="*/ 7 w 125"/>
                      <a:gd name="T9" fmla="*/ 2 h 40"/>
                      <a:gd name="T10" fmla="*/ 10 w 125"/>
                      <a:gd name="T11" fmla="*/ 2 h 40"/>
                      <a:gd name="T12" fmla="*/ 13 w 125"/>
                      <a:gd name="T13" fmla="*/ 2 h 40"/>
                      <a:gd name="T14" fmla="*/ 15 w 125"/>
                      <a:gd name="T15" fmla="*/ 2 h 40"/>
                      <a:gd name="T16" fmla="*/ 23 w 125"/>
                      <a:gd name="T17" fmla="*/ 5 h 40"/>
                      <a:gd name="T18" fmla="*/ 25 w 125"/>
                      <a:gd name="T19" fmla="*/ 6 h 40"/>
                      <a:gd name="T20" fmla="*/ 27 w 125"/>
                      <a:gd name="T21" fmla="*/ 7 h 40"/>
                      <a:gd name="T22" fmla="*/ 28 w 125"/>
                      <a:gd name="T23" fmla="*/ 9 h 40"/>
                      <a:gd name="T24" fmla="*/ 31 w 125"/>
                      <a:gd name="T25" fmla="*/ 14 h 40"/>
                      <a:gd name="T26" fmla="*/ 35 w 125"/>
                      <a:gd name="T27" fmla="*/ 18 h 40"/>
                      <a:gd name="T28" fmla="*/ 42 w 125"/>
                      <a:gd name="T29" fmla="*/ 26 h 40"/>
                      <a:gd name="T30" fmla="*/ 45 w 125"/>
                      <a:gd name="T31" fmla="*/ 30 h 40"/>
                      <a:gd name="T32" fmla="*/ 47 w 125"/>
                      <a:gd name="T33" fmla="*/ 32 h 40"/>
                      <a:gd name="T34" fmla="*/ 52 w 125"/>
                      <a:gd name="T35" fmla="*/ 33 h 40"/>
                      <a:gd name="T36" fmla="*/ 65 w 125"/>
                      <a:gd name="T37" fmla="*/ 35 h 40"/>
                      <a:gd name="T38" fmla="*/ 92 w 125"/>
                      <a:gd name="T39" fmla="*/ 35 h 40"/>
                      <a:gd name="T40" fmla="*/ 95 w 125"/>
                      <a:gd name="T41" fmla="*/ 35 h 40"/>
                      <a:gd name="T42" fmla="*/ 104 w 125"/>
                      <a:gd name="T43" fmla="*/ 36 h 40"/>
                      <a:gd name="T44" fmla="*/ 120 w 125"/>
                      <a:gd name="T45" fmla="*/ 39 h 40"/>
                      <a:gd name="T46" fmla="*/ 125 w 125"/>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0">
                        <a:moveTo>
                          <a:pt x="0" y="1"/>
                        </a:moveTo>
                        <a:lnTo>
                          <a:pt x="0" y="0"/>
                        </a:lnTo>
                        <a:lnTo>
                          <a:pt x="2" y="2"/>
                        </a:lnTo>
                        <a:lnTo>
                          <a:pt x="5" y="2"/>
                        </a:lnTo>
                        <a:lnTo>
                          <a:pt x="7" y="2"/>
                        </a:lnTo>
                        <a:lnTo>
                          <a:pt x="10" y="2"/>
                        </a:lnTo>
                        <a:lnTo>
                          <a:pt x="13" y="2"/>
                        </a:lnTo>
                        <a:lnTo>
                          <a:pt x="15" y="2"/>
                        </a:lnTo>
                        <a:lnTo>
                          <a:pt x="23" y="5"/>
                        </a:lnTo>
                        <a:lnTo>
                          <a:pt x="25" y="6"/>
                        </a:lnTo>
                        <a:lnTo>
                          <a:pt x="27" y="7"/>
                        </a:lnTo>
                        <a:lnTo>
                          <a:pt x="28" y="9"/>
                        </a:lnTo>
                        <a:lnTo>
                          <a:pt x="31" y="14"/>
                        </a:lnTo>
                        <a:lnTo>
                          <a:pt x="35" y="18"/>
                        </a:lnTo>
                        <a:lnTo>
                          <a:pt x="42" y="26"/>
                        </a:lnTo>
                        <a:lnTo>
                          <a:pt x="45" y="30"/>
                        </a:lnTo>
                        <a:lnTo>
                          <a:pt x="47" y="32"/>
                        </a:lnTo>
                        <a:lnTo>
                          <a:pt x="52" y="33"/>
                        </a:lnTo>
                        <a:lnTo>
                          <a:pt x="65" y="35"/>
                        </a:lnTo>
                        <a:lnTo>
                          <a:pt x="92" y="35"/>
                        </a:lnTo>
                        <a:lnTo>
                          <a:pt x="95" y="35"/>
                        </a:lnTo>
                        <a:lnTo>
                          <a:pt x="104" y="36"/>
                        </a:lnTo>
                        <a:lnTo>
                          <a:pt x="120" y="39"/>
                        </a:lnTo>
                        <a:lnTo>
                          <a:pt x="125" y="4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Freeform 159"/>
                  <p:cNvSpPr>
                    <a:spLocks/>
                  </p:cNvSpPr>
                  <p:nvPr/>
                </p:nvSpPr>
                <p:spPr bwMode="auto">
                  <a:xfrm>
                    <a:off x="9003" y="10746"/>
                    <a:ext cx="253" cy="12"/>
                  </a:xfrm>
                  <a:custGeom>
                    <a:avLst/>
                    <a:gdLst>
                      <a:gd name="T0" fmla="*/ 0 w 253"/>
                      <a:gd name="T1" fmla="*/ 0 h 12"/>
                      <a:gd name="T2" fmla="*/ 52 w 253"/>
                      <a:gd name="T3" fmla="*/ 3 h 12"/>
                      <a:gd name="T4" fmla="*/ 62 w 253"/>
                      <a:gd name="T5" fmla="*/ 3 h 12"/>
                      <a:gd name="T6" fmla="*/ 88 w 253"/>
                      <a:gd name="T7" fmla="*/ 4 h 12"/>
                      <a:gd name="T8" fmla="*/ 104 w 253"/>
                      <a:gd name="T9" fmla="*/ 5 h 12"/>
                      <a:gd name="T10" fmla="*/ 105 w 253"/>
                      <a:gd name="T11" fmla="*/ 5 h 12"/>
                      <a:gd name="T12" fmla="*/ 107 w 253"/>
                      <a:gd name="T13" fmla="*/ 6 h 12"/>
                      <a:gd name="T14" fmla="*/ 109 w 253"/>
                      <a:gd name="T15" fmla="*/ 6 h 12"/>
                      <a:gd name="T16" fmla="*/ 111 w 253"/>
                      <a:gd name="T17" fmla="*/ 6 h 12"/>
                      <a:gd name="T18" fmla="*/ 113 w 253"/>
                      <a:gd name="T19" fmla="*/ 6 h 12"/>
                      <a:gd name="T20" fmla="*/ 115 w 253"/>
                      <a:gd name="T21" fmla="*/ 6 h 12"/>
                      <a:gd name="T22" fmla="*/ 118 w 253"/>
                      <a:gd name="T23" fmla="*/ 6 h 12"/>
                      <a:gd name="T24" fmla="*/ 168 w 253"/>
                      <a:gd name="T25" fmla="*/ 7 h 12"/>
                      <a:gd name="T26" fmla="*/ 180 w 253"/>
                      <a:gd name="T27" fmla="*/ 7 h 12"/>
                      <a:gd name="T28" fmla="*/ 181 w 253"/>
                      <a:gd name="T29" fmla="*/ 8 h 12"/>
                      <a:gd name="T30" fmla="*/ 183 w 253"/>
                      <a:gd name="T31" fmla="*/ 8 h 12"/>
                      <a:gd name="T32" fmla="*/ 186 w 253"/>
                      <a:gd name="T33" fmla="*/ 8 h 12"/>
                      <a:gd name="T34" fmla="*/ 191 w 253"/>
                      <a:gd name="T35" fmla="*/ 8 h 12"/>
                      <a:gd name="T36" fmla="*/ 205 w 253"/>
                      <a:gd name="T37" fmla="*/ 9 h 12"/>
                      <a:gd name="T38" fmla="*/ 213 w 253"/>
                      <a:gd name="T39" fmla="*/ 11 h 12"/>
                      <a:gd name="T40" fmla="*/ 253 w 253"/>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2">
                        <a:moveTo>
                          <a:pt x="0" y="0"/>
                        </a:moveTo>
                        <a:lnTo>
                          <a:pt x="52" y="3"/>
                        </a:lnTo>
                        <a:lnTo>
                          <a:pt x="62" y="3"/>
                        </a:lnTo>
                        <a:lnTo>
                          <a:pt x="88" y="4"/>
                        </a:lnTo>
                        <a:lnTo>
                          <a:pt x="104" y="5"/>
                        </a:lnTo>
                        <a:lnTo>
                          <a:pt x="105" y="5"/>
                        </a:lnTo>
                        <a:lnTo>
                          <a:pt x="107" y="6"/>
                        </a:lnTo>
                        <a:lnTo>
                          <a:pt x="109" y="6"/>
                        </a:lnTo>
                        <a:lnTo>
                          <a:pt x="111" y="6"/>
                        </a:lnTo>
                        <a:lnTo>
                          <a:pt x="113" y="6"/>
                        </a:lnTo>
                        <a:lnTo>
                          <a:pt x="115" y="6"/>
                        </a:lnTo>
                        <a:lnTo>
                          <a:pt x="118" y="6"/>
                        </a:lnTo>
                        <a:lnTo>
                          <a:pt x="168" y="7"/>
                        </a:lnTo>
                        <a:lnTo>
                          <a:pt x="180" y="7"/>
                        </a:lnTo>
                        <a:lnTo>
                          <a:pt x="181" y="8"/>
                        </a:lnTo>
                        <a:lnTo>
                          <a:pt x="183" y="8"/>
                        </a:lnTo>
                        <a:lnTo>
                          <a:pt x="186" y="8"/>
                        </a:lnTo>
                        <a:lnTo>
                          <a:pt x="191" y="8"/>
                        </a:lnTo>
                        <a:lnTo>
                          <a:pt x="205" y="9"/>
                        </a:lnTo>
                        <a:lnTo>
                          <a:pt x="213" y="11"/>
                        </a:lnTo>
                        <a:lnTo>
                          <a:pt x="253" y="1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Freeform 160"/>
                  <p:cNvSpPr>
                    <a:spLocks/>
                  </p:cNvSpPr>
                  <p:nvPr/>
                </p:nvSpPr>
                <p:spPr bwMode="auto">
                  <a:xfrm>
                    <a:off x="9256" y="10758"/>
                    <a:ext cx="111" cy="3"/>
                  </a:xfrm>
                  <a:custGeom>
                    <a:avLst/>
                    <a:gdLst>
                      <a:gd name="T0" fmla="*/ 0 w 111"/>
                      <a:gd name="T1" fmla="*/ 0 h 3"/>
                      <a:gd name="T2" fmla="*/ 13 w 111"/>
                      <a:gd name="T3" fmla="*/ 1 h 3"/>
                      <a:gd name="T4" fmla="*/ 25 w 111"/>
                      <a:gd name="T5" fmla="*/ 1 h 3"/>
                      <a:gd name="T6" fmla="*/ 27 w 111"/>
                      <a:gd name="T7" fmla="*/ 1 h 3"/>
                      <a:gd name="T8" fmla="*/ 31 w 111"/>
                      <a:gd name="T9" fmla="*/ 2 h 3"/>
                      <a:gd name="T10" fmla="*/ 38 w 111"/>
                      <a:gd name="T11" fmla="*/ 2 h 3"/>
                      <a:gd name="T12" fmla="*/ 42 w 111"/>
                      <a:gd name="T13" fmla="*/ 2 h 3"/>
                      <a:gd name="T14" fmla="*/ 49 w 111"/>
                      <a:gd name="T15" fmla="*/ 2 h 3"/>
                      <a:gd name="T16" fmla="*/ 59 w 111"/>
                      <a:gd name="T17" fmla="*/ 3 h 3"/>
                      <a:gd name="T18" fmla="*/ 79 w 111"/>
                      <a:gd name="T19" fmla="*/ 3 h 3"/>
                      <a:gd name="T20" fmla="*/ 87 w 111"/>
                      <a:gd name="T21" fmla="*/ 3 h 3"/>
                      <a:gd name="T22" fmla="*/ 100 w 111"/>
                      <a:gd name="T23" fmla="*/ 3 h 3"/>
                      <a:gd name="T24" fmla="*/ 111 w 11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3">
                        <a:moveTo>
                          <a:pt x="0" y="0"/>
                        </a:moveTo>
                        <a:lnTo>
                          <a:pt x="13" y="1"/>
                        </a:lnTo>
                        <a:lnTo>
                          <a:pt x="25" y="1"/>
                        </a:lnTo>
                        <a:lnTo>
                          <a:pt x="27" y="1"/>
                        </a:lnTo>
                        <a:lnTo>
                          <a:pt x="31" y="2"/>
                        </a:lnTo>
                        <a:lnTo>
                          <a:pt x="38" y="2"/>
                        </a:lnTo>
                        <a:lnTo>
                          <a:pt x="42" y="2"/>
                        </a:lnTo>
                        <a:lnTo>
                          <a:pt x="49" y="2"/>
                        </a:lnTo>
                        <a:lnTo>
                          <a:pt x="59" y="3"/>
                        </a:lnTo>
                        <a:lnTo>
                          <a:pt x="79" y="3"/>
                        </a:lnTo>
                        <a:lnTo>
                          <a:pt x="87" y="3"/>
                        </a:lnTo>
                        <a:lnTo>
                          <a:pt x="100" y="3"/>
                        </a:lnTo>
                        <a:lnTo>
                          <a:pt x="111" y="3"/>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Freeform 161"/>
                  <p:cNvSpPr>
                    <a:spLocks/>
                  </p:cNvSpPr>
                  <p:nvPr/>
                </p:nvSpPr>
                <p:spPr bwMode="auto">
                  <a:xfrm>
                    <a:off x="9451" y="10716"/>
                    <a:ext cx="129" cy="59"/>
                  </a:xfrm>
                  <a:custGeom>
                    <a:avLst/>
                    <a:gdLst>
                      <a:gd name="T0" fmla="*/ 0 w 129"/>
                      <a:gd name="T1" fmla="*/ 59 h 59"/>
                      <a:gd name="T2" fmla="*/ 4 w 129"/>
                      <a:gd name="T3" fmla="*/ 58 h 59"/>
                      <a:gd name="T4" fmla="*/ 7 w 129"/>
                      <a:gd name="T5" fmla="*/ 57 h 59"/>
                      <a:gd name="T6" fmla="*/ 8 w 129"/>
                      <a:gd name="T7" fmla="*/ 56 h 59"/>
                      <a:gd name="T8" fmla="*/ 27 w 129"/>
                      <a:gd name="T9" fmla="*/ 44 h 59"/>
                      <a:gd name="T10" fmla="*/ 50 w 129"/>
                      <a:gd name="T11" fmla="*/ 30 h 59"/>
                      <a:gd name="T12" fmla="*/ 72 w 129"/>
                      <a:gd name="T13" fmla="*/ 18 h 59"/>
                      <a:gd name="T14" fmla="*/ 79 w 129"/>
                      <a:gd name="T15" fmla="*/ 14 h 59"/>
                      <a:gd name="T16" fmla="*/ 81 w 129"/>
                      <a:gd name="T17" fmla="*/ 14 h 59"/>
                      <a:gd name="T18" fmla="*/ 85 w 129"/>
                      <a:gd name="T19" fmla="*/ 14 h 59"/>
                      <a:gd name="T20" fmla="*/ 90 w 129"/>
                      <a:gd name="T21" fmla="*/ 14 h 59"/>
                      <a:gd name="T22" fmla="*/ 98 w 129"/>
                      <a:gd name="T23" fmla="*/ 14 h 59"/>
                      <a:gd name="T24" fmla="*/ 103 w 129"/>
                      <a:gd name="T25" fmla="*/ 13 h 59"/>
                      <a:gd name="T26" fmla="*/ 106 w 129"/>
                      <a:gd name="T27" fmla="*/ 12 h 59"/>
                      <a:gd name="T28" fmla="*/ 110 w 129"/>
                      <a:gd name="T29" fmla="*/ 11 h 59"/>
                      <a:gd name="T30" fmla="*/ 113 w 129"/>
                      <a:gd name="T31" fmla="*/ 9 h 59"/>
                      <a:gd name="T32" fmla="*/ 129 w 129"/>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59">
                        <a:moveTo>
                          <a:pt x="0" y="59"/>
                        </a:moveTo>
                        <a:lnTo>
                          <a:pt x="4" y="58"/>
                        </a:lnTo>
                        <a:lnTo>
                          <a:pt x="7" y="57"/>
                        </a:lnTo>
                        <a:lnTo>
                          <a:pt x="8" y="56"/>
                        </a:lnTo>
                        <a:lnTo>
                          <a:pt x="27" y="44"/>
                        </a:lnTo>
                        <a:lnTo>
                          <a:pt x="50" y="30"/>
                        </a:lnTo>
                        <a:lnTo>
                          <a:pt x="72" y="18"/>
                        </a:lnTo>
                        <a:lnTo>
                          <a:pt x="79" y="14"/>
                        </a:lnTo>
                        <a:lnTo>
                          <a:pt x="81" y="14"/>
                        </a:lnTo>
                        <a:lnTo>
                          <a:pt x="85" y="14"/>
                        </a:lnTo>
                        <a:lnTo>
                          <a:pt x="90" y="14"/>
                        </a:lnTo>
                        <a:lnTo>
                          <a:pt x="98" y="14"/>
                        </a:lnTo>
                        <a:lnTo>
                          <a:pt x="103" y="13"/>
                        </a:lnTo>
                        <a:lnTo>
                          <a:pt x="106" y="12"/>
                        </a:lnTo>
                        <a:lnTo>
                          <a:pt x="110" y="11"/>
                        </a:lnTo>
                        <a:lnTo>
                          <a:pt x="113" y="9"/>
                        </a:lnTo>
                        <a:lnTo>
                          <a:pt x="129"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Freeform 162"/>
                  <p:cNvSpPr>
                    <a:spLocks/>
                  </p:cNvSpPr>
                  <p:nvPr/>
                </p:nvSpPr>
                <p:spPr bwMode="auto">
                  <a:xfrm>
                    <a:off x="9367" y="10761"/>
                    <a:ext cx="48" cy="14"/>
                  </a:xfrm>
                  <a:custGeom>
                    <a:avLst/>
                    <a:gdLst>
                      <a:gd name="T0" fmla="*/ 0 w 48"/>
                      <a:gd name="T1" fmla="*/ 0 h 14"/>
                      <a:gd name="T2" fmla="*/ 8 w 48"/>
                      <a:gd name="T3" fmla="*/ 0 h 14"/>
                      <a:gd name="T4" fmla="*/ 12 w 48"/>
                      <a:gd name="T5" fmla="*/ 1 h 14"/>
                      <a:gd name="T6" fmla="*/ 14 w 48"/>
                      <a:gd name="T7" fmla="*/ 1 h 14"/>
                      <a:gd name="T8" fmla="*/ 18 w 48"/>
                      <a:gd name="T9" fmla="*/ 3 h 14"/>
                      <a:gd name="T10" fmla="*/ 19 w 48"/>
                      <a:gd name="T11" fmla="*/ 3 h 14"/>
                      <a:gd name="T12" fmla="*/ 22 w 48"/>
                      <a:gd name="T13" fmla="*/ 3 h 14"/>
                      <a:gd name="T14" fmla="*/ 26 w 48"/>
                      <a:gd name="T15" fmla="*/ 3 h 14"/>
                      <a:gd name="T16" fmla="*/ 30 w 48"/>
                      <a:gd name="T17" fmla="*/ 4 h 14"/>
                      <a:gd name="T18" fmla="*/ 33 w 48"/>
                      <a:gd name="T19" fmla="*/ 5 h 14"/>
                      <a:gd name="T20" fmla="*/ 41 w 48"/>
                      <a:gd name="T21" fmla="*/ 11 h 14"/>
                      <a:gd name="T22" fmla="*/ 48 w 4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
                        <a:moveTo>
                          <a:pt x="0" y="0"/>
                        </a:moveTo>
                        <a:lnTo>
                          <a:pt x="8" y="0"/>
                        </a:lnTo>
                        <a:lnTo>
                          <a:pt x="12" y="1"/>
                        </a:lnTo>
                        <a:lnTo>
                          <a:pt x="14" y="1"/>
                        </a:lnTo>
                        <a:lnTo>
                          <a:pt x="18" y="3"/>
                        </a:lnTo>
                        <a:lnTo>
                          <a:pt x="19" y="3"/>
                        </a:lnTo>
                        <a:lnTo>
                          <a:pt x="22" y="3"/>
                        </a:lnTo>
                        <a:lnTo>
                          <a:pt x="26" y="3"/>
                        </a:lnTo>
                        <a:lnTo>
                          <a:pt x="30" y="4"/>
                        </a:lnTo>
                        <a:lnTo>
                          <a:pt x="33" y="5"/>
                        </a:lnTo>
                        <a:lnTo>
                          <a:pt x="41" y="11"/>
                        </a:lnTo>
                        <a:lnTo>
                          <a:pt x="48" y="1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Freeform 163"/>
                  <p:cNvSpPr>
                    <a:spLocks/>
                  </p:cNvSpPr>
                  <p:nvPr/>
                </p:nvSpPr>
                <p:spPr bwMode="auto">
                  <a:xfrm>
                    <a:off x="9415" y="10775"/>
                    <a:ext cx="36" cy="5"/>
                  </a:xfrm>
                  <a:custGeom>
                    <a:avLst/>
                    <a:gdLst>
                      <a:gd name="T0" fmla="*/ 0 w 36"/>
                      <a:gd name="T1" fmla="*/ 0 h 5"/>
                      <a:gd name="T2" fmla="*/ 0 w 36"/>
                      <a:gd name="T3" fmla="*/ 1 h 5"/>
                      <a:gd name="T4" fmla="*/ 2 w 36"/>
                      <a:gd name="T5" fmla="*/ 1 h 5"/>
                      <a:gd name="T6" fmla="*/ 4 w 36"/>
                      <a:gd name="T7" fmla="*/ 1 h 5"/>
                      <a:gd name="T8" fmla="*/ 11 w 36"/>
                      <a:gd name="T9" fmla="*/ 0 h 5"/>
                      <a:gd name="T10" fmla="*/ 12 w 36"/>
                      <a:gd name="T11" fmla="*/ 1 h 5"/>
                      <a:gd name="T12" fmla="*/ 16 w 36"/>
                      <a:gd name="T13" fmla="*/ 2 h 5"/>
                      <a:gd name="T14" fmla="*/ 18 w 36"/>
                      <a:gd name="T15" fmla="*/ 4 h 5"/>
                      <a:gd name="T16" fmla="*/ 19 w 36"/>
                      <a:gd name="T17" fmla="*/ 5 h 5"/>
                      <a:gd name="T18" fmla="*/ 20 w 36"/>
                      <a:gd name="T19" fmla="*/ 5 h 5"/>
                      <a:gd name="T20" fmla="*/ 24 w 36"/>
                      <a:gd name="T21" fmla="*/ 5 h 5"/>
                      <a:gd name="T22" fmla="*/ 33 w 36"/>
                      <a:gd name="T23" fmla="*/ 1 h 5"/>
                      <a:gd name="T24" fmla="*/ 36 w 3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
                        <a:moveTo>
                          <a:pt x="0" y="0"/>
                        </a:moveTo>
                        <a:lnTo>
                          <a:pt x="0" y="1"/>
                        </a:lnTo>
                        <a:lnTo>
                          <a:pt x="2" y="1"/>
                        </a:lnTo>
                        <a:lnTo>
                          <a:pt x="4" y="1"/>
                        </a:lnTo>
                        <a:lnTo>
                          <a:pt x="11" y="0"/>
                        </a:lnTo>
                        <a:lnTo>
                          <a:pt x="12" y="1"/>
                        </a:lnTo>
                        <a:lnTo>
                          <a:pt x="16" y="2"/>
                        </a:lnTo>
                        <a:lnTo>
                          <a:pt x="18" y="4"/>
                        </a:lnTo>
                        <a:lnTo>
                          <a:pt x="19" y="5"/>
                        </a:lnTo>
                        <a:lnTo>
                          <a:pt x="20" y="5"/>
                        </a:lnTo>
                        <a:lnTo>
                          <a:pt x="24" y="5"/>
                        </a:lnTo>
                        <a:lnTo>
                          <a:pt x="33" y="1"/>
                        </a:lnTo>
                        <a:lnTo>
                          <a:pt x="36"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Freeform 164"/>
                  <p:cNvSpPr>
                    <a:spLocks/>
                  </p:cNvSpPr>
                  <p:nvPr/>
                </p:nvSpPr>
                <p:spPr bwMode="auto">
                  <a:xfrm>
                    <a:off x="8187" y="11386"/>
                    <a:ext cx="11" cy="95"/>
                  </a:xfrm>
                  <a:custGeom>
                    <a:avLst/>
                    <a:gdLst>
                      <a:gd name="T0" fmla="*/ 5 w 11"/>
                      <a:gd name="T1" fmla="*/ 0 h 95"/>
                      <a:gd name="T2" fmla="*/ 5 w 11"/>
                      <a:gd name="T3" fmla="*/ 2 h 95"/>
                      <a:gd name="T4" fmla="*/ 4 w 11"/>
                      <a:gd name="T5" fmla="*/ 7 h 95"/>
                      <a:gd name="T6" fmla="*/ 4 w 11"/>
                      <a:gd name="T7" fmla="*/ 10 h 95"/>
                      <a:gd name="T8" fmla="*/ 3 w 11"/>
                      <a:gd name="T9" fmla="*/ 18 h 95"/>
                      <a:gd name="T10" fmla="*/ 3 w 11"/>
                      <a:gd name="T11" fmla="*/ 28 h 95"/>
                      <a:gd name="T12" fmla="*/ 0 w 11"/>
                      <a:gd name="T13" fmla="*/ 36 h 95"/>
                      <a:gd name="T14" fmla="*/ 0 w 11"/>
                      <a:gd name="T15" fmla="*/ 37 h 95"/>
                      <a:gd name="T16" fmla="*/ 4 w 11"/>
                      <a:gd name="T17" fmla="*/ 52 h 95"/>
                      <a:gd name="T18" fmla="*/ 7 w 11"/>
                      <a:gd name="T19" fmla="*/ 68 h 95"/>
                      <a:gd name="T20" fmla="*/ 11 w 11"/>
                      <a:gd name="T21" fmla="*/ 89 h 95"/>
                      <a:gd name="T22" fmla="*/ 11 w 11"/>
                      <a:gd name="T23" fmla="*/ 91 h 95"/>
                      <a:gd name="T24" fmla="*/ 11 w 11"/>
                      <a:gd name="T25" fmla="*/ 92 h 95"/>
                      <a:gd name="T26" fmla="*/ 11 w 11"/>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5">
                        <a:moveTo>
                          <a:pt x="5" y="0"/>
                        </a:moveTo>
                        <a:lnTo>
                          <a:pt x="5" y="2"/>
                        </a:lnTo>
                        <a:lnTo>
                          <a:pt x="4" y="7"/>
                        </a:lnTo>
                        <a:lnTo>
                          <a:pt x="4" y="10"/>
                        </a:lnTo>
                        <a:lnTo>
                          <a:pt x="3" y="18"/>
                        </a:lnTo>
                        <a:lnTo>
                          <a:pt x="3" y="28"/>
                        </a:lnTo>
                        <a:lnTo>
                          <a:pt x="0" y="36"/>
                        </a:lnTo>
                        <a:lnTo>
                          <a:pt x="0" y="37"/>
                        </a:lnTo>
                        <a:lnTo>
                          <a:pt x="4" y="52"/>
                        </a:lnTo>
                        <a:lnTo>
                          <a:pt x="7" y="68"/>
                        </a:lnTo>
                        <a:lnTo>
                          <a:pt x="11" y="89"/>
                        </a:lnTo>
                        <a:lnTo>
                          <a:pt x="11" y="91"/>
                        </a:lnTo>
                        <a:lnTo>
                          <a:pt x="11" y="92"/>
                        </a:lnTo>
                        <a:lnTo>
                          <a:pt x="11" y="95"/>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Freeform 165"/>
                  <p:cNvSpPr>
                    <a:spLocks/>
                  </p:cNvSpPr>
                  <p:nvPr/>
                </p:nvSpPr>
                <p:spPr bwMode="auto">
                  <a:xfrm>
                    <a:off x="8060" y="11481"/>
                    <a:ext cx="138" cy="189"/>
                  </a:xfrm>
                  <a:custGeom>
                    <a:avLst/>
                    <a:gdLst>
                      <a:gd name="T0" fmla="*/ 138 w 138"/>
                      <a:gd name="T1" fmla="*/ 0 h 189"/>
                      <a:gd name="T2" fmla="*/ 137 w 138"/>
                      <a:gd name="T3" fmla="*/ 4 h 189"/>
                      <a:gd name="T4" fmla="*/ 134 w 138"/>
                      <a:gd name="T5" fmla="*/ 12 h 189"/>
                      <a:gd name="T6" fmla="*/ 130 w 138"/>
                      <a:gd name="T7" fmla="*/ 30 h 189"/>
                      <a:gd name="T8" fmla="*/ 125 w 138"/>
                      <a:gd name="T9" fmla="*/ 39 h 189"/>
                      <a:gd name="T10" fmla="*/ 119 w 138"/>
                      <a:gd name="T11" fmla="*/ 50 h 189"/>
                      <a:gd name="T12" fmla="*/ 115 w 138"/>
                      <a:gd name="T13" fmla="*/ 57 h 189"/>
                      <a:gd name="T14" fmla="*/ 107 w 138"/>
                      <a:gd name="T15" fmla="*/ 68 h 189"/>
                      <a:gd name="T16" fmla="*/ 78 w 138"/>
                      <a:gd name="T17" fmla="*/ 103 h 189"/>
                      <a:gd name="T18" fmla="*/ 50 w 138"/>
                      <a:gd name="T19" fmla="*/ 135 h 189"/>
                      <a:gd name="T20" fmla="*/ 44 w 138"/>
                      <a:gd name="T21" fmla="*/ 142 h 189"/>
                      <a:gd name="T22" fmla="*/ 35 w 138"/>
                      <a:gd name="T23" fmla="*/ 151 h 189"/>
                      <a:gd name="T24" fmla="*/ 29 w 138"/>
                      <a:gd name="T25" fmla="*/ 159 h 189"/>
                      <a:gd name="T26" fmla="*/ 26 w 138"/>
                      <a:gd name="T27" fmla="*/ 162 h 189"/>
                      <a:gd name="T28" fmla="*/ 20 w 138"/>
                      <a:gd name="T29" fmla="*/ 168 h 189"/>
                      <a:gd name="T30" fmla="*/ 0 w 138"/>
                      <a:gd name="T3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89">
                        <a:moveTo>
                          <a:pt x="138" y="0"/>
                        </a:moveTo>
                        <a:lnTo>
                          <a:pt x="137" y="4"/>
                        </a:lnTo>
                        <a:lnTo>
                          <a:pt x="134" y="12"/>
                        </a:lnTo>
                        <a:lnTo>
                          <a:pt x="130" y="30"/>
                        </a:lnTo>
                        <a:lnTo>
                          <a:pt x="125" y="39"/>
                        </a:lnTo>
                        <a:lnTo>
                          <a:pt x="119" y="50"/>
                        </a:lnTo>
                        <a:lnTo>
                          <a:pt x="115" y="57"/>
                        </a:lnTo>
                        <a:lnTo>
                          <a:pt x="107" y="68"/>
                        </a:lnTo>
                        <a:lnTo>
                          <a:pt x="78" y="103"/>
                        </a:lnTo>
                        <a:lnTo>
                          <a:pt x="50" y="135"/>
                        </a:lnTo>
                        <a:lnTo>
                          <a:pt x="44" y="142"/>
                        </a:lnTo>
                        <a:lnTo>
                          <a:pt x="35" y="151"/>
                        </a:lnTo>
                        <a:lnTo>
                          <a:pt x="29" y="159"/>
                        </a:lnTo>
                        <a:lnTo>
                          <a:pt x="26" y="162"/>
                        </a:lnTo>
                        <a:lnTo>
                          <a:pt x="20" y="168"/>
                        </a:lnTo>
                        <a:lnTo>
                          <a:pt x="0" y="18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Freeform 166"/>
                  <p:cNvSpPr>
                    <a:spLocks/>
                  </p:cNvSpPr>
                  <p:nvPr/>
                </p:nvSpPr>
                <p:spPr bwMode="auto">
                  <a:xfrm>
                    <a:off x="8046" y="11670"/>
                    <a:ext cx="14" cy="16"/>
                  </a:xfrm>
                  <a:custGeom>
                    <a:avLst/>
                    <a:gdLst>
                      <a:gd name="T0" fmla="*/ 14 w 14"/>
                      <a:gd name="T1" fmla="*/ 0 h 16"/>
                      <a:gd name="T2" fmla="*/ 5 w 14"/>
                      <a:gd name="T3" fmla="*/ 8 h 16"/>
                      <a:gd name="T4" fmla="*/ 1 w 14"/>
                      <a:gd name="T5" fmla="*/ 14 h 16"/>
                      <a:gd name="T6" fmla="*/ 0 w 14"/>
                      <a:gd name="T7" fmla="*/ 16 h 16"/>
                    </a:gdLst>
                    <a:ahLst/>
                    <a:cxnLst>
                      <a:cxn ang="0">
                        <a:pos x="T0" y="T1"/>
                      </a:cxn>
                      <a:cxn ang="0">
                        <a:pos x="T2" y="T3"/>
                      </a:cxn>
                      <a:cxn ang="0">
                        <a:pos x="T4" y="T5"/>
                      </a:cxn>
                      <a:cxn ang="0">
                        <a:pos x="T6" y="T7"/>
                      </a:cxn>
                    </a:cxnLst>
                    <a:rect l="0" t="0" r="r" b="b"/>
                    <a:pathLst>
                      <a:path w="14" h="16">
                        <a:moveTo>
                          <a:pt x="14" y="0"/>
                        </a:moveTo>
                        <a:lnTo>
                          <a:pt x="5" y="8"/>
                        </a:lnTo>
                        <a:lnTo>
                          <a:pt x="1" y="14"/>
                        </a:lnTo>
                        <a:lnTo>
                          <a:pt x="0" y="1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Freeform 167"/>
                  <p:cNvSpPr>
                    <a:spLocks/>
                  </p:cNvSpPr>
                  <p:nvPr/>
                </p:nvSpPr>
                <p:spPr bwMode="auto">
                  <a:xfrm>
                    <a:off x="7959" y="11808"/>
                    <a:ext cx="27" cy="87"/>
                  </a:xfrm>
                  <a:custGeom>
                    <a:avLst/>
                    <a:gdLst>
                      <a:gd name="T0" fmla="*/ 27 w 27"/>
                      <a:gd name="T1" fmla="*/ 0 h 87"/>
                      <a:gd name="T2" fmla="*/ 26 w 27"/>
                      <a:gd name="T3" fmla="*/ 3 h 87"/>
                      <a:gd name="T4" fmla="*/ 26 w 27"/>
                      <a:gd name="T5" fmla="*/ 5 h 87"/>
                      <a:gd name="T6" fmla="*/ 23 w 27"/>
                      <a:gd name="T7" fmla="*/ 11 h 87"/>
                      <a:gd name="T8" fmla="*/ 21 w 27"/>
                      <a:gd name="T9" fmla="*/ 17 h 87"/>
                      <a:gd name="T10" fmla="*/ 20 w 27"/>
                      <a:gd name="T11" fmla="*/ 20 h 87"/>
                      <a:gd name="T12" fmla="*/ 16 w 27"/>
                      <a:gd name="T13" fmla="*/ 30 h 87"/>
                      <a:gd name="T14" fmla="*/ 15 w 27"/>
                      <a:gd name="T15" fmla="*/ 35 h 87"/>
                      <a:gd name="T16" fmla="*/ 12 w 27"/>
                      <a:gd name="T17" fmla="*/ 42 h 87"/>
                      <a:gd name="T18" fmla="*/ 3 w 27"/>
                      <a:gd name="T19" fmla="*/ 67 h 87"/>
                      <a:gd name="T20" fmla="*/ 0 w 27"/>
                      <a:gd name="T21" fmla="*/ 71 h 87"/>
                      <a:gd name="T22" fmla="*/ 0 w 27"/>
                      <a:gd name="T23" fmla="*/ 72 h 87"/>
                      <a:gd name="T24" fmla="*/ 0 w 27"/>
                      <a:gd name="T25" fmla="*/ 73 h 87"/>
                      <a:gd name="T26" fmla="*/ 0 w 27"/>
                      <a:gd name="T27" fmla="*/ 74 h 87"/>
                      <a:gd name="T28" fmla="*/ 0 w 27"/>
                      <a:gd name="T29" fmla="*/ 77 h 87"/>
                      <a:gd name="T30" fmla="*/ 1 w 27"/>
                      <a:gd name="T31" fmla="*/ 80 h 87"/>
                      <a:gd name="T32" fmla="*/ 3 w 27"/>
                      <a:gd name="T33" fmla="*/ 81 h 87"/>
                      <a:gd name="T34" fmla="*/ 3 w 27"/>
                      <a:gd name="T35" fmla="*/ 85 h 87"/>
                      <a:gd name="T36" fmla="*/ 3 w 27"/>
                      <a:gd name="T37" fmla="*/ 86 h 87"/>
                      <a:gd name="T38" fmla="*/ 3 w 27"/>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87">
                        <a:moveTo>
                          <a:pt x="27" y="0"/>
                        </a:moveTo>
                        <a:lnTo>
                          <a:pt x="26" y="3"/>
                        </a:lnTo>
                        <a:lnTo>
                          <a:pt x="26" y="5"/>
                        </a:lnTo>
                        <a:lnTo>
                          <a:pt x="23" y="11"/>
                        </a:lnTo>
                        <a:lnTo>
                          <a:pt x="21" y="17"/>
                        </a:lnTo>
                        <a:lnTo>
                          <a:pt x="20" y="20"/>
                        </a:lnTo>
                        <a:lnTo>
                          <a:pt x="16" y="30"/>
                        </a:lnTo>
                        <a:lnTo>
                          <a:pt x="15" y="35"/>
                        </a:lnTo>
                        <a:lnTo>
                          <a:pt x="12" y="42"/>
                        </a:lnTo>
                        <a:lnTo>
                          <a:pt x="3" y="67"/>
                        </a:lnTo>
                        <a:lnTo>
                          <a:pt x="0" y="71"/>
                        </a:lnTo>
                        <a:lnTo>
                          <a:pt x="0" y="72"/>
                        </a:lnTo>
                        <a:lnTo>
                          <a:pt x="0" y="73"/>
                        </a:lnTo>
                        <a:lnTo>
                          <a:pt x="0" y="74"/>
                        </a:lnTo>
                        <a:lnTo>
                          <a:pt x="0" y="77"/>
                        </a:lnTo>
                        <a:lnTo>
                          <a:pt x="1" y="80"/>
                        </a:lnTo>
                        <a:lnTo>
                          <a:pt x="3" y="81"/>
                        </a:lnTo>
                        <a:lnTo>
                          <a:pt x="3" y="85"/>
                        </a:lnTo>
                        <a:lnTo>
                          <a:pt x="3" y="86"/>
                        </a:lnTo>
                        <a:lnTo>
                          <a:pt x="3" y="87"/>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Freeform 168"/>
                  <p:cNvSpPr>
                    <a:spLocks/>
                  </p:cNvSpPr>
                  <p:nvPr/>
                </p:nvSpPr>
                <p:spPr bwMode="auto">
                  <a:xfrm>
                    <a:off x="7980" y="11950"/>
                    <a:ext cx="2" cy="42"/>
                  </a:xfrm>
                  <a:custGeom>
                    <a:avLst/>
                    <a:gdLst>
                      <a:gd name="T0" fmla="*/ 0 w 2"/>
                      <a:gd name="T1" fmla="*/ 0 h 42"/>
                      <a:gd name="T2" fmla="*/ 0 w 2"/>
                      <a:gd name="T3" fmla="*/ 0 h 42"/>
                      <a:gd name="T4" fmla="*/ 1 w 2"/>
                      <a:gd name="T5" fmla="*/ 4 h 42"/>
                      <a:gd name="T6" fmla="*/ 1 w 2"/>
                      <a:gd name="T7" fmla="*/ 6 h 42"/>
                      <a:gd name="T8" fmla="*/ 1 w 2"/>
                      <a:gd name="T9" fmla="*/ 9 h 42"/>
                      <a:gd name="T10" fmla="*/ 1 w 2"/>
                      <a:gd name="T11" fmla="*/ 12 h 42"/>
                      <a:gd name="T12" fmla="*/ 1 w 2"/>
                      <a:gd name="T13" fmla="*/ 14 h 42"/>
                      <a:gd name="T14" fmla="*/ 2 w 2"/>
                      <a:gd name="T15" fmla="*/ 18 h 42"/>
                      <a:gd name="T16" fmla="*/ 2 w 2"/>
                      <a:gd name="T17" fmla="*/ 21 h 42"/>
                      <a:gd name="T18" fmla="*/ 2 w 2"/>
                      <a:gd name="T19" fmla="*/ 26 h 42"/>
                      <a:gd name="T20" fmla="*/ 2 w 2"/>
                      <a:gd name="T21" fmla="*/ 29 h 42"/>
                      <a:gd name="T22" fmla="*/ 2 w 2"/>
                      <a:gd name="T23" fmla="*/ 33 h 42"/>
                      <a:gd name="T24" fmla="*/ 2 w 2"/>
                      <a:gd name="T25" fmla="*/ 39 h 42"/>
                      <a:gd name="T26" fmla="*/ 1 w 2"/>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42">
                        <a:moveTo>
                          <a:pt x="0" y="0"/>
                        </a:moveTo>
                        <a:lnTo>
                          <a:pt x="0" y="0"/>
                        </a:lnTo>
                        <a:lnTo>
                          <a:pt x="1" y="4"/>
                        </a:lnTo>
                        <a:lnTo>
                          <a:pt x="1" y="6"/>
                        </a:lnTo>
                        <a:lnTo>
                          <a:pt x="1" y="9"/>
                        </a:lnTo>
                        <a:lnTo>
                          <a:pt x="1" y="12"/>
                        </a:lnTo>
                        <a:lnTo>
                          <a:pt x="1" y="14"/>
                        </a:lnTo>
                        <a:lnTo>
                          <a:pt x="2" y="18"/>
                        </a:lnTo>
                        <a:lnTo>
                          <a:pt x="2" y="21"/>
                        </a:lnTo>
                        <a:lnTo>
                          <a:pt x="2" y="26"/>
                        </a:lnTo>
                        <a:lnTo>
                          <a:pt x="2" y="29"/>
                        </a:lnTo>
                        <a:lnTo>
                          <a:pt x="2" y="33"/>
                        </a:lnTo>
                        <a:lnTo>
                          <a:pt x="2" y="39"/>
                        </a:lnTo>
                        <a:lnTo>
                          <a:pt x="1" y="4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Freeform 169"/>
                  <p:cNvSpPr>
                    <a:spLocks/>
                  </p:cNvSpPr>
                  <p:nvPr/>
                </p:nvSpPr>
                <p:spPr bwMode="auto">
                  <a:xfrm>
                    <a:off x="7943" y="11992"/>
                    <a:ext cx="38" cy="140"/>
                  </a:xfrm>
                  <a:custGeom>
                    <a:avLst/>
                    <a:gdLst>
                      <a:gd name="T0" fmla="*/ 38 w 38"/>
                      <a:gd name="T1" fmla="*/ 0 h 140"/>
                      <a:gd name="T2" fmla="*/ 38 w 38"/>
                      <a:gd name="T3" fmla="*/ 0 h 140"/>
                      <a:gd name="T4" fmla="*/ 37 w 38"/>
                      <a:gd name="T5" fmla="*/ 3 h 140"/>
                      <a:gd name="T6" fmla="*/ 34 w 38"/>
                      <a:gd name="T7" fmla="*/ 7 h 140"/>
                      <a:gd name="T8" fmla="*/ 27 w 38"/>
                      <a:gd name="T9" fmla="*/ 13 h 140"/>
                      <a:gd name="T10" fmla="*/ 23 w 38"/>
                      <a:gd name="T11" fmla="*/ 16 h 140"/>
                      <a:gd name="T12" fmla="*/ 21 w 38"/>
                      <a:gd name="T13" fmla="*/ 18 h 140"/>
                      <a:gd name="T14" fmla="*/ 16 w 38"/>
                      <a:gd name="T15" fmla="*/ 23 h 140"/>
                      <a:gd name="T16" fmla="*/ 14 w 38"/>
                      <a:gd name="T17" fmla="*/ 25 h 140"/>
                      <a:gd name="T18" fmla="*/ 13 w 38"/>
                      <a:gd name="T19" fmla="*/ 29 h 140"/>
                      <a:gd name="T20" fmla="*/ 12 w 38"/>
                      <a:gd name="T21" fmla="*/ 32 h 140"/>
                      <a:gd name="T22" fmla="*/ 9 w 38"/>
                      <a:gd name="T23" fmla="*/ 37 h 140"/>
                      <a:gd name="T24" fmla="*/ 9 w 38"/>
                      <a:gd name="T25" fmla="*/ 43 h 140"/>
                      <a:gd name="T26" fmla="*/ 7 w 38"/>
                      <a:gd name="T27" fmla="*/ 55 h 140"/>
                      <a:gd name="T28" fmla="*/ 7 w 38"/>
                      <a:gd name="T29" fmla="*/ 62 h 140"/>
                      <a:gd name="T30" fmla="*/ 6 w 38"/>
                      <a:gd name="T31" fmla="*/ 68 h 140"/>
                      <a:gd name="T32" fmla="*/ 5 w 38"/>
                      <a:gd name="T33" fmla="*/ 72 h 140"/>
                      <a:gd name="T34" fmla="*/ 2 w 38"/>
                      <a:gd name="T35" fmla="*/ 84 h 140"/>
                      <a:gd name="T36" fmla="*/ 1 w 38"/>
                      <a:gd name="T37" fmla="*/ 89 h 140"/>
                      <a:gd name="T38" fmla="*/ 1 w 38"/>
                      <a:gd name="T39" fmla="*/ 92 h 140"/>
                      <a:gd name="T40" fmla="*/ 0 w 38"/>
                      <a:gd name="T41" fmla="*/ 97 h 140"/>
                      <a:gd name="T42" fmla="*/ 0 w 38"/>
                      <a:gd name="T43" fmla="*/ 104 h 140"/>
                      <a:gd name="T44" fmla="*/ 0 w 38"/>
                      <a:gd name="T45" fmla="*/ 107 h 140"/>
                      <a:gd name="T46" fmla="*/ 0 w 38"/>
                      <a:gd name="T47" fmla="*/ 113 h 140"/>
                      <a:gd name="T48" fmla="*/ 1 w 38"/>
                      <a:gd name="T49" fmla="*/ 121 h 140"/>
                      <a:gd name="T50" fmla="*/ 1 w 38"/>
                      <a:gd name="T51" fmla="*/ 127 h 140"/>
                      <a:gd name="T52" fmla="*/ 1 w 38"/>
                      <a:gd name="T53" fmla="*/ 133 h 140"/>
                      <a:gd name="T54" fmla="*/ 1 w 38"/>
                      <a:gd name="T55" fmla="*/ 139 h 140"/>
                      <a:gd name="T56" fmla="*/ 0 w 38"/>
                      <a:gd name="T5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40">
                        <a:moveTo>
                          <a:pt x="38" y="0"/>
                        </a:moveTo>
                        <a:lnTo>
                          <a:pt x="38" y="0"/>
                        </a:lnTo>
                        <a:lnTo>
                          <a:pt x="37" y="3"/>
                        </a:lnTo>
                        <a:lnTo>
                          <a:pt x="34" y="7"/>
                        </a:lnTo>
                        <a:lnTo>
                          <a:pt x="27" y="13"/>
                        </a:lnTo>
                        <a:lnTo>
                          <a:pt x="23" y="16"/>
                        </a:lnTo>
                        <a:lnTo>
                          <a:pt x="21" y="18"/>
                        </a:lnTo>
                        <a:lnTo>
                          <a:pt x="16" y="23"/>
                        </a:lnTo>
                        <a:lnTo>
                          <a:pt x="14" y="25"/>
                        </a:lnTo>
                        <a:lnTo>
                          <a:pt x="13" y="29"/>
                        </a:lnTo>
                        <a:lnTo>
                          <a:pt x="12" y="32"/>
                        </a:lnTo>
                        <a:lnTo>
                          <a:pt x="9" y="37"/>
                        </a:lnTo>
                        <a:lnTo>
                          <a:pt x="9" y="43"/>
                        </a:lnTo>
                        <a:lnTo>
                          <a:pt x="7" y="55"/>
                        </a:lnTo>
                        <a:lnTo>
                          <a:pt x="7" y="62"/>
                        </a:lnTo>
                        <a:lnTo>
                          <a:pt x="6" y="68"/>
                        </a:lnTo>
                        <a:lnTo>
                          <a:pt x="5" y="72"/>
                        </a:lnTo>
                        <a:lnTo>
                          <a:pt x="2" y="84"/>
                        </a:lnTo>
                        <a:lnTo>
                          <a:pt x="1" y="89"/>
                        </a:lnTo>
                        <a:lnTo>
                          <a:pt x="1" y="92"/>
                        </a:lnTo>
                        <a:lnTo>
                          <a:pt x="0" y="97"/>
                        </a:lnTo>
                        <a:lnTo>
                          <a:pt x="0" y="104"/>
                        </a:lnTo>
                        <a:lnTo>
                          <a:pt x="0" y="107"/>
                        </a:lnTo>
                        <a:lnTo>
                          <a:pt x="0" y="113"/>
                        </a:lnTo>
                        <a:lnTo>
                          <a:pt x="1" y="121"/>
                        </a:lnTo>
                        <a:lnTo>
                          <a:pt x="1" y="127"/>
                        </a:lnTo>
                        <a:lnTo>
                          <a:pt x="1" y="133"/>
                        </a:lnTo>
                        <a:lnTo>
                          <a:pt x="1" y="139"/>
                        </a:lnTo>
                        <a:lnTo>
                          <a:pt x="0" y="14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Freeform 170"/>
                  <p:cNvSpPr>
                    <a:spLocks/>
                  </p:cNvSpPr>
                  <p:nvPr/>
                </p:nvSpPr>
                <p:spPr bwMode="auto">
                  <a:xfrm>
                    <a:off x="7947" y="12174"/>
                    <a:ext cx="154" cy="144"/>
                  </a:xfrm>
                  <a:custGeom>
                    <a:avLst/>
                    <a:gdLst>
                      <a:gd name="T0" fmla="*/ 0 w 154"/>
                      <a:gd name="T1" fmla="*/ 0 h 144"/>
                      <a:gd name="T2" fmla="*/ 4 w 154"/>
                      <a:gd name="T3" fmla="*/ 9 h 144"/>
                      <a:gd name="T4" fmla="*/ 9 w 154"/>
                      <a:gd name="T5" fmla="*/ 14 h 144"/>
                      <a:gd name="T6" fmla="*/ 13 w 154"/>
                      <a:gd name="T7" fmla="*/ 19 h 144"/>
                      <a:gd name="T8" fmla="*/ 13 w 154"/>
                      <a:gd name="T9" fmla="*/ 20 h 144"/>
                      <a:gd name="T10" fmla="*/ 15 w 154"/>
                      <a:gd name="T11" fmla="*/ 22 h 144"/>
                      <a:gd name="T12" fmla="*/ 16 w 154"/>
                      <a:gd name="T13" fmla="*/ 26 h 144"/>
                      <a:gd name="T14" fmla="*/ 16 w 154"/>
                      <a:gd name="T15" fmla="*/ 30 h 144"/>
                      <a:gd name="T16" fmla="*/ 17 w 154"/>
                      <a:gd name="T17" fmla="*/ 40 h 144"/>
                      <a:gd name="T18" fmla="*/ 17 w 154"/>
                      <a:gd name="T19" fmla="*/ 50 h 144"/>
                      <a:gd name="T20" fmla="*/ 18 w 154"/>
                      <a:gd name="T21" fmla="*/ 56 h 144"/>
                      <a:gd name="T22" fmla="*/ 19 w 154"/>
                      <a:gd name="T23" fmla="*/ 60 h 144"/>
                      <a:gd name="T24" fmla="*/ 30 w 154"/>
                      <a:gd name="T25" fmla="*/ 78 h 144"/>
                      <a:gd name="T26" fmla="*/ 46 w 154"/>
                      <a:gd name="T27" fmla="*/ 102 h 144"/>
                      <a:gd name="T28" fmla="*/ 49 w 154"/>
                      <a:gd name="T29" fmla="*/ 107 h 144"/>
                      <a:gd name="T30" fmla="*/ 61 w 154"/>
                      <a:gd name="T31" fmla="*/ 121 h 144"/>
                      <a:gd name="T32" fmla="*/ 64 w 154"/>
                      <a:gd name="T33" fmla="*/ 126 h 144"/>
                      <a:gd name="T34" fmla="*/ 71 w 154"/>
                      <a:gd name="T35" fmla="*/ 133 h 144"/>
                      <a:gd name="T36" fmla="*/ 73 w 154"/>
                      <a:gd name="T37" fmla="*/ 136 h 144"/>
                      <a:gd name="T38" fmla="*/ 80 w 154"/>
                      <a:gd name="T39" fmla="*/ 139 h 144"/>
                      <a:gd name="T40" fmla="*/ 84 w 154"/>
                      <a:gd name="T41" fmla="*/ 140 h 144"/>
                      <a:gd name="T42" fmla="*/ 91 w 154"/>
                      <a:gd name="T43" fmla="*/ 142 h 144"/>
                      <a:gd name="T44" fmla="*/ 96 w 154"/>
                      <a:gd name="T45" fmla="*/ 142 h 144"/>
                      <a:gd name="T46" fmla="*/ 108 w 154"/>
                      <a:gd name="T47" fmla="*/ 144 h 144"/>
                      <a:gd name="T48" fmla="*/ 123 w 154"/>
                      <a:gd name="T49" fmla="*/ 144 h 144"/>
                      <a:gd name="T50" fmla="*/ 134 w 154"/>
                      <a:gd name="T51" fmla="*/ 144 h 144"/>
                      <a:gd name="T52" fmla="*/ 139 w 154"/>
                      <a:gd name="T53" fmla="*/ 142 h 144"/>
                      <a:gd name="T54" fmla="*/ 142 w 154"/>
                      <a:gd name="T55" fmla="*/ 142 h 144"/>
                      <a:gd name="T56" fmla="*/ 145 w 154"/>
                      <a:gd name="T57" fmla="*/ 142 h 144"/>
                      <a:gd name="T58" fmla="*/ 148 w 154"/>
                      <a:gd name="T59" fmla="*/ 142 h 144"/>
                      <a:gd name="T60" fmla="*/ 151 w 154"/>
                      <a:gd name="T61" fmla="*/ 142 h 144"/>
                      <a:gd name="T62" fmla="*/ 153 w 154"/>
                      <a:gd name="T63" fmla="*/ 144 h 144"/>
                      <a:gd name="T64" fmla="*/ 154 w 154"/>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44">
                        <a:moveTo>
                          <a:pt x="0" y="0"/>
                        </a:moveTo>
                        <a:lnTo>
                          <a:pt x="4" y="9"/>
                        </a:lnTo>
                        <a:lnTo>
                          <a:pt x="9" y="14"/>
                        </a:lnTo>
                        <a:lnTo>
                          <a:pt x="13" y="19"/>
                        </a:lnTo>
                        <a:lnTo>
                          <a:pt x="13" y="20"/>
                        </a:lnTo>
                        <a:lnTo>
                          <a:pt x="15" y="22"/>
                        </a:lnTo>
                        <a:lnTo>
                          <a:pt x="16" y="26"/>
                        </a:lnTo>
                        <a:lnTo>
                          <a:pt x="16" y="30"/>
                        </a:lnTo>
                        <a:lnTo>
                          <a:pt x="17" y="40"/>
                        </a:lnTo>
                        <a:lnTo>
                          <a:pt x="17" y="50"/>
                        </a:lnTo>
                        <a:lnTo>
                          <a:pt x="18" y="56"/>
                        </a:lnTo>
                        <a:lnTo>
                          <a:pt x="19" y="60"/>
                        </a:lnTo>
                        <a:lnTo>
                          <a:pt x="30" y="78"/>
                        </a:lnTo>
                        <a:lnTo>
                          <a:pt x="46" y="102"/>
                        </a:lnTo>
                        <a:lnTo>
                          <a:pt x="49" y="107"/>
                        </a:lnTo>
                        <a:lnTo>
                          <a:pt x="61" y="121"/>
                        </a:lnTo>
                        <a:lnTo>
                          <a:pt x="64" y="126"/>
                        </a:lnTo>
                        <a:lnTo>
                          <a:pt x="71" y="133"/>
                        </a:lnTo>
                        <a:lnTo>
                          <a:pt x="73" y="136"/>
                        </a:lnTo>
                        <a:lnTo>
                          <a:pt x="80" y="139"/>
                        </a:lnTo>
                        <a:lnTo>
                          <a:pt x="84" y="140"/>
                        </a:lnTo>
                        <a:lnTo>
                          <a:pt x="91" y="142"/>
                        </a:lnTo>
                        <a:lnTo>
                          <a:pt x="96" y="142"/>
                        </a:lnTo>
                        <a:lnTo>
                          <a:pt x="108" y="144"/>
                        </a:lnTo>
                        <a:lnTo>
                          <a:pt x="123" y="144"/>
                        </a:lnTo>
                        <a:lnTo>
                          <a:pt x="134" y="144"/>
                        </a:lnTo>
                        <a:lnTo>
                          <a:pt x="139" y="142"/>
                        </a:lnTo>
                        <a:lnTo>
                          <a:pt x="142" y="142"/>
                        </a:lnTo>
                        <a:lnTo>
                          <a:pt x="145" y="142"/>
                        </a:lnTo>
                        <a:lnTo>
                          <a:pt x="148" y="142"/>
                        </a:lnTo>
                        <a:lnTo>
                          <a:pt x="151" y="142"/>
                        </a:lnTo>
                        <a:lnTo>
                          <a:pt x="153" y="144"/>
                        </a:lnTo>
                        <a:lnTo>
                          <a:pt x="154" y="14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Freeform 171"/>
                  <p:cNvSpPr>
                    <a:spLocks/>
                  </p:cNvSpPr>
                  <p:nvPr/>
                </p:nvSpPr>
                <p:spPr bwMode="auto">
                  <a:xfrm>
                    <a:off x="7123" y="12530"/>
                    <a:ext cx="17" cy="6"/>
                  </a:xfrm>
                  <a:custGeom>
                    <a:avLst/>
                    <a:gdLst>
                      <a:gd name="T0" fmla="*/ 0 w 17"/>
                      <a:gd name="T1" fmla="*/ 0 h 6"/>
                      <a:gd name="T2" fmla="*/ 3 w 17"/>
                      <a:gd name="T3" fmla="*/ 0 h 6"/>
                      <a:gd name="T4" fmla="*/ 7 w 17"/>
                      <a:gd name="T5" fmla="*/ 1 h 6"/>
                      <a:gd name="T6" fmla="*/ 12 w 17"/>
                      <a:gd name="T7" fmla="*/ 4 h 6"/>
                      <a:gd name="T8" fmla="*/ 15 w 17"/>
                      <a:gd name="T9" fmla="*/ 5 h 6"/>
                      <a:gd name="T10" fmla="*/ 17 w 17"/>
                      <a:gd name="T11" fmla="*/ 6 h 6"/>
                    </a:gdLst>
                    <a:ahLst/>
                    <a:cxnLst>
                      <a:cxn ang="0">
                        <a:pos x="T0" y="T1"/>
                      </a:cxn>
                      <a:cxn ang="0">
                        <a:pos x="T2" y="T3"/>
                      </a:cxn>
                      <a:cxn ang="0">
                        <a:pos x="T4" y="T5"/>
                      </a:cxn>
                      <a:cxn ang="0">
                        <a:pos x="T6" y="T7"/>
                      </a:cxn>
                      <a:cxn ang="0">
                        <a:pos x="T8" y="T9"/>
                      </a:cxn>
                      <a:cxn ang="0">
                        <a:pos x="T10" y="T11"/>
                      </a:cxn>
                    </a:cxnLst>
                    <a:rect l="0" t="0" r="r" b="b"/>
                    <a:pathLst>
                      <a:path w="17" h="6">
                        <a:moveTo>
                          <a:pt x="0" y="0"/>
                        </a:moveTo>
                        <a:lnTo>
                          <a:pt x="3" y="0"/>
                        </a:lnTo>
                        <a:lnTo>
                          <a:pt x="7" y="1"/>
                        </a:lnTo>
                        <a:lnTo>
                          <a:pt x="12" y="4"/>
                        </a:lnTo>
                        <a:lnTo>
                          <a:pt x="15" y="5"/>
                        </a:lnTo>
                        <a:lnTo>
                          <a:pt x="17" y="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Freeform 172"/>
                  <p:cNvSpPr>
                    <a:spLocks/>
                  </p:cNvSpPr>
                  <p:nvPr/>
                </p:nvSpPr>
                <p:spPr bwMode="auto">
                  <a:xfrm>
                    <a:off x="7140" y="12536"/>
                    <a:ext cx="18" cy="3"/>
                  </a:xfrm>
                  <a:custGeom>
                    <a:avLst/>
                    <a:gdLst>
                      <a:gd name="T0" fmla="*/ 0 w 18"/>
                      <a:gd name="T1" fmla="*/ 0 h 3"/>
                      <a:gd name="T2" fmla="*/ 3 w 18"/>
                      <a:gd name="T3" fmla="*/ 1 h 3"/>
                      <a:gd name="T4" fmla="*/ 10 w 18"/>
                      <a:gd name="T5" fmla="*/ 1 h 3"/>
                      <a:gd name="T6" fmla="*/ 16 w 18"/>
                      <a:gd name="T7" fmla="*/ 2 h 3"/>
                      <a:gd name="T8" fmla="*/ 18 w 18"/>
                      <a:gd name="T9" fmla="*/ 3 h 3"/>
                    </a:gdLst>
                    <a:ahLst/>
                    <a:cxnLst>
                      <a:cxn ang="0">
                        <a:pos x="T0" y="T1"/>
                      </a:cxn>
                      <a:cxn ang="0">
                        <a:pos x="T2" y="T3"/>
                      </a:cxn>
                      <a:cxn ang="0">
                        <a:pos x="T4" y="T5"/>
                      </a:cxn>
                      <a:cxn ang="0">
                        <a:pos x="T6" y="T7"/>
                      </a:cxn>
                      <a:cxn ang="0">
                        <a:pos x="T8" y="T9"/>
                      </a:cxn>
                    </a:cxnLst>
                    <a:rect l="0" t="0" r="r" b="b"/>
                    <a:pathLst>
                      <a:path w="18" h="3">
                        <a:moveTo>
                          <a:pt x="0" y="0"/>
                        </a:moveTo>
                        <a:lnTo>
                          <a:pt x="3" y="1"/>
                        </a:lnTo>
                        <a:lnTo>
                          <a:pt x="10" y="1"/>
                        </a:lnTo>
                        <a:lnTo>
                          <a:pt x="16" y="2"/>
                        </a:lnTo>
                        <a:lnTo>
                          <a:pt x="18" y="3"/>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Freeform 173"/>
                  <p:cNvSpPr>
                    <a:spLocks/>
                  </p:cNvSpPr>
                  <p:nvPr/>
                </p:nvSpPr>
                <p:spPr bwMode="auto">
                  <a:xfrm>
                    <a:off x="8101" y="12318"/>
                    <a:ext cx="154" cy="229"/>
                  </a:xfrm>
                  <a:custGeom>
                    <a:avLst/>
                    <a:gdLst>
                      <a:gd name="T0" fmla="*/ 0 w 154"/>
                      <a:gd name="T1" fmla="*/ 0 h 229"/>
                      <a:gd name="T2" fmla="*/ 9 w 154"/>
                      <a:gd name="T3" fmla="*/ 2 h 229"/>
                      <a:gd name="T4" fmla="*/ 14 w 154"/>
                      <a:gd name="T5" fmla="*/ 4 h 229"/>
                      <a:gd name="T6" fmla="*/ 18 w 154"/>
                      <a:gd name="T7" fmla="*/ 5 h 229"/>
                      <a:gd name="T8" fmla="*/ 26 w 154"/>
                      <a:gd name="T9" fmla="*/ 9 h 229"/>
                      <a:gd name="T10" fmla="*/ 29 w 154"/>
                      <a:gd name="T11" fmla="*/ 11 h 229"/>
                      <a:gd name="T12" fmla="*/ 32 w 154"/>
                      <a:gd name="T13" fmla="*/ 13 h 229"/>
                      <a:gd name="T14" fmla="*/ 39 w 154"/>
                      <a:gd name="T15" fmla="*/ 22 h 229"/>
                      <a:gd name="T16" fmla="*/ 43 w 154"/>
                      <a:gd name="T17" fmla="*/ 27 h 229"/>
                      <a:gd name="T18" fmla="*/ 44 w 154"/>
                      <a:gd name="T19" fmla="*/ 31 h 229"/>
                      <a:gd name="T20" fmla="*/ 53 w 154"/>
                      <a:gd name="T21" fmla="*/ 54 h 229"/>
                      <a:gd name="T22" fmla="*/ 63 w 154"/>
                      <a:gd name="T23" fmla="*/ 76 h 229"/>
                      <a:gd name="T24" fmla="*/ 68 w 154"/>
                      <a:gd name="T25" fmla="*/ 87 h 229"/>
                      <a:gd name="T26" fmla="*/ 70 w 154"/>
                      <a:gd name="T27" fmla="*/ 94 h 229"/>
                      <a:gd name="T28" fmla="*/ 74 w 154"/>
                      <a:gd name="T29" fmla="*/ 100 h 229"/>
                      <a:gd name="T30" fmla="*/ 75 w 154"/>
                      <a:gd name="T31" fmla="*/ 105 h 229"/>
                      <a:gd name="T32" fmla="*/ 76 w 154"/>
                      <a:gd name="T33" fmla="*/ 110 h 229"/>
                      <a:gd name="T34" fmla="*/ 77 w 154"/>
                      <a:gd name="T35" fmla="*/ 115 h 229"/>
                      <a:gd name="T36" fmla="*/ 79 w 154"/>
                      <a:gd name="T37" fmla="*/ 122 h 229"/>
                      <a:gd name="T38" fmla="*/ 81 w 154"/>
                      <a:gd name="T39" fmla="*/ 129 h 229"/>
                      <a:gd name="T40" fmla="*/ 82 w 154"/>
                      <a:gd name="T41" fmla="*/ 135 h 229"/>
                      <a:gd name="T42" fmla="*/ 90 w 154"/>
                      <a:gd name="T43" fmla="*/ 144 h 229"/>
                      <a:gd name="T44" fmla="*/ 98 w 154"/>
                      <a:gd name="T45" fmla="*/ 154 h 229"/>
                      <a:gd name="T46" fmla="*/ 100 w 154"/>
                      <a:gd name="T47" fmla="*/ 157 h 229"/>
                      <a:gd name="T48" fmla="*/ 106 w 154"/>
                      <a:gd name="T49" fmla="*/ 162 h 229"/>
                      <a:gd name="T50" fmla="*/ 129 w 154"/>
                      <a:gd name="T51" fmla="*/ 191 h 229"/>
                      <a:gd name="T52" fmla="*/ 129 w 154"/>
                      <a:gd name="T53" fmla="*/ 192 h 229"/>
                      <a:gd name="T54" fmla="*/ 130 w 154"/>
                      <a:gd name="T55" fmla="*/ 195 h 229"/>
                      <a:gd name="T56" fmla="*/ 131 w 154"/>
                      <a:gd name="T57" fmla="*/ 196 h 229"/>
                      <a:gd name="T58" fmla="*/ 133 w 154"/>
                      <a:gd name="T59" fmla="*/ 198 h 229"/>
                      <a:gd name="T60" fmla="*/ 133 w 154"/>
                      <a:gd name="T61" fmla="*/ 199 h 229"/>
                      <a:gd name="T62" fmla="*/ 145 w 154"/>
                      <a:gd name="T63" fmla="*/ 217 h 229"/>
                      <a:gd name="T64" fmla="*/ 149 w 154"/>
                      <a:gd name="T65" fmla="*/ 221 h 229"/>
                      <a:gd name="T66" fmla="*/ 153 w 154"/>
                      <a:gd name="T67" fmla="*/ 228 h 229"/>
                      <a:gd name="T68" fmla="*/ 154 w 154"/>
                      <a:gd name="T6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229">
                        <a:moveTo>
                          <a:pt x="0" y="0"/>
                        </a:moveTo>
                        <a:lnTo>
                          <a:pt x="9" y="2"/>
                        </a:lnTo>
                        <a:lnTo>
                          <a:pt x="14" y="4"/>
                        </a:lnTo>
                        <a:lnTo>
                          <a:pt x="18" y="5"/>
                        </a:lnTo>
                        <a:lnTo>
                          <a:pt x="26" y="9"/>
                        </a:lnTo>
                        <a:lnTo>
                          <a:pt x="29" y="11"/>
                        </a:lnTo>
                        <a:lnTo>
                          <a:pt x="32" y="13"/>
                        </a:lnTo>
                        <a:lnTo>
                          <a:pt x="39" y="22"/>
                        </a:lnTo>
                        <a:lnTo>
                          <a:pt x="43" y="27"/>
                        </a:lnTo>
                        <a:lnTo>
                          <a:pt x="44" y="31"/>
                        </a:lnTo>
                        <a:lnTo>
                          <a:pt x="53" y="54"/>
                        </a:lnTo>
                        <a:lnTo>
                          <a:pt x="63" y="76"/>
                        </a:lnTo>
                        <a:lnTo>
                          <a:pt x="68" y="87"/>
                        </a:lnTo>
                        <a:lnTo>
                          <a:pt x="70" y="94"/>
                        </a:lnTo>
                        <a:lnTo>
                          <a:pt x="74" y="100"/>
                        </a:lnTo>
                        <a:lnTo>
                          <a:pt x="75" y="105"/>
                        </a:lnTo>
                        <a:lnTo>
                          <a:pt x="76" y="110"/>
                        </a:lnTo>
                        <a:lnTo>
                          <a:pt x="77" y="115"/>
                        </a:lnTo>
                        <a:lnTo>
                          <a:pt x="79" y="122"/>
                        </a:lnTo>
                        <a:lnTo>
                          <a:pt x="81" y="129"/>
                        </a:lnTo>
                        <a:lnTo>
                          <a:pt x="82" y="135"/>
                        </a:lnTo>
                        <a:lnTo>
                          <a:pt x="90" y="144"/>
                        </a:lnTo>
                        <a:lnTo>
                          <a:pt x="98" y="154"/>
                        </a:lnTo>
                        <a:lnTo>
                          <a:pt x="100" y="157"/>
                        </a:lnTo>
                        <a:lnTo>
                          <a:pt x="106" y="162"/>
                        </a:lnTo>
                        <a:lnTo>
                          <a:pt x="129" y="191"/>
                        </a:lnTo>
                        <a:lnTo>
                          <a:pt x="129" y="192"/>
                        </a:lnTo>
                        <a:lnTo>
                          <a:pt x="130" y="195"/>
                        </a:lnTo>
                        <a:lnTo>
                          <a:pt x="131" y="196"/>
                        </a:lnTo>
                        <a:lnTo>
                          <a:pt x="133" y="198"/>
                        </a:lnTo>
                        <a:lnTo>
                          <a:pt x="133" y="199"/>
                        </a:lnTo>
                        <a:lnTo>
                          <a:pt x="145" y="217"/>
                        </a:lnTo>
                        <a:lnTo>
                          <a:pt x="149" y="221"/>
                        </a:lnTo>
                        <a:lnTo>
                          <a:pt x="153" y="228"/>
                        </a:lnTo>
                        <a:lnTo>
                          <a:pt x="154" y="22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Freeform 174"/>
                  <p:cNvSpPr>
                    <a:spLocks/>
                  </p:cNvSpPr>
                  <p:nvPr/>
                </p:nvSpPr>
                <p:spPr bwMode="auto">
                  <a:xfrm>
                    <a:off x="8257" y="12591"/>
                    <a:ext cx="21" cy="14"/>
                  </a:xfrm>
                  <a:custGeom>
                    <a:avLst/>
                    <a:gdLst>
                      <a:gd name="T0" fmla="*/ 0 w 21"/>
                      <a:gd name="T1" fmla="*/ 0 h 14"/>
                      <a:gd name="T2" fmla="*/ 2 w 21"/>
                      <a:gd name="T3" fmla="*/ 0 h 14"/>
                      <a:gd name="T4" fmla="*/ 3 w 21"/>
                      <a:gd name="T5" fmla="*/ 1 h 14"/>
                      <a:gd name="T6" fmla="*/ 4 w 21"/>
                      <a:gd name="T7" fmla="*/ 1 h 14"/>
                      <a:gd name="T8" fmla="*/ 5 w 21"/>
                      <a:gd name="T9" fmla="*/ 3 h 14"/>
                      <a:gd name="T10" fmla="*/ 5 w 21"/>
                      <a:gd name="T11" fmla="*/ 4 h 14"/>
                      <a:gd name="T12" fmla="*/ 6 w 21"/>
                      <a:gd name="T13" fmla="*/ 5 h 14"/>
                      <a:gd name="T14" fmla="*/ 11 w 21"/>
                      <a:gd name="T15" fmla="*/ 7 h 14"/>
                      <a:gd name="T16" fmla="*/ 16 w 21"/>
                      <a:gd name="T17" fmla="*/ 9 h 14"/>
                      <a:gd name="T18" fmla="*/ 19 w 21"/>
                      <a:gd name="T19" fmla="*/ 12 h 14"/>
                      <a:gd name="T20" fmla="*/ 21 w 21"/>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0" y="0"/>
                        </a:moveTo>
                        <a:lnTo>
                          <a:pt x="2" y="0"/>
                        </a:lnTo>
                        <a:lnTo>
                          <a:pt x="3" y="1"/>
                        </a:lnTo>
                        <a:lnTo>
                          <a:pt x="4" y="1"/>
                        </a:lnTo>
                        <a:lnTo>
                          <a:pt x="5" y="3"/>
                        </a:lnTo>
                        <a:lnTo>
                          <a:pt x="5" y="4"/>
                        </a:lnTo>
                        <a:lnTo>
                          <a:pt x="6" y="5"/>
                        </a:lnTo>
                        <a:lnTo>
                          <a:pt x="11" y="7"/>
                        </a:lnTo>
                        <a:lnTo>
                          <a:pt x="16" y="9"/>
                        </a:lnTo>
                        <a:lnTo>
                          <a:pt x="19" y="12"/>
                        </a:lnTo>
                        <a:lnTo>
                          <a:pt x="21" y="1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Freeform 175"/>
                  <p:cNvSpPr>
                    <a:spLocks/>
                  </p:cNvSpPr>
                  <p:nvPr/>
                </p:nvSpPr>
                <p:spPr bwMode="auto">
                  <a:xfrm>
                    <a:off x="8167" y="10706"/>
                    <a:ext cx="69" cy="17"/>
                  </a:xfrm>
                  <a:custGeom>
                    <a:avLst/>
                    <a:gdLst>
                      <a:gd name="T0" fmla="*/ 0 w 69"/>
                      <a:gd name="T1" fmla="*/ 17 h 17"/>
                      <a:gd name="T2" fmla="*/ 37 w 69"/>
                      <a:gd name="T3" fmla="*/ 7 h 17"/>
                      <a:gd name="T4" fmla="*/ 41 w 69"/>
                      <a:gd name="T5" fmla="*/ 6 h 17"/>
                      <a:gd name="T6" fmla="*/ 54 w 69"/>
                      <a:gd name="T7" fmla="*/ 3 h 17"/>
                      <a:gd name="T8" fmla="*/ 62 w 69"/>
                      <a:gd name="T9" fmla="*/ 2 h 17"/>
                      <a:gd name="T10" fmla="*/ 68 w 69"/>
                      <a:gd name="T11" fmla="*/ 1 h 17"/>
                      <a:gd name="T12" fmla="*/ 69 w 6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9" h="17">
                        <a:moveTo>
                          <a:pt x="0" y="17"/>
                        </a:moveTo>
                        <a:lnTo>
                          <a:pt x="37" y="7"/>
                        </a:lnTo>
                        <a:lnTo>
                          <a:pt x="41" y="6"/>
                        </a:lnTo>
                        <a:lnTo>
                          <a:pt x="54" y="3"/>
                        </a:lnTo>
                        <a:lnTo>
                          <a:pt x="62" y="2"/>
                        </a:lnTo>
                        <a:lnTo>
                          <a:pt x="68" y="1"/>
                        </a:lnTo>
                        <a:lnTo>
                          <a:pt x="69"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Freeform 176"/>
                  <p:cNvSpPr>
                    <a:spLocks/>
                  </p:cNvSpPr>
                  <p:nvPr/>
                </p:nvSpPr>
                <p:spPr bwMode="auto">
                  <a:xfrm>
                    <a:off x="8170" y="11277"/>
                    <a:ext cx="7" cy="41"/>
                  </a:xfrm>
                  <a:custGeom>
                    <a:avLst/>
                    <a:gdLst>
                      <a:gd name="T0" fmla="*/ 4 w 7"/>
                      <a:gd name="T1" fmla="*/ 0 h 41"/>
                      <a:gd name="T2" fmla="*/ 1 w 7"/>
                      <a:gd name="T3" fmla="*/ 7 h 41"/>
                      <a:gd name="T4" fmla="*/ 1 w 7"/>
                      <a:gd name="T5" fmla="*/ 10 h 41"/>
                      <a:gd name="T6" fmla="*/ 0 w 7"/>
                      <a:gd name="T7" fmla="*/ 12 h 41"/>
                      <a:gd name="T8" fmla="*/ 0 w 7"/>
                      <a:gd name="T9" fmla="*/ 17 h 41"/>
                      <a:gd name="T10" fmla="*/ 1 w 7"/>
                      <a:gd name="T11" fmla="*/ 20 h 41"/>
                      <a:gd name="T12" fmla="*/ 2 w 7"/>
                      <a:gd name="T13" fmla="*/ 28 h 41"/>
                      <a:gd name="T14" fmla="*/ 7 w 7"/>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1">
                        <a:moveTo>
                          <a:pt x="4" y="0"/>
                        </a:moveTo>
                        <a:lnTo>
                          <a:pt x="1" y="7"/>
                        </a:lnTo>
                        <a:lnTo>
                          <a:pt x="1" y="10"/>
                        </a:lnTo>
                        <a:lnTo>
                          <a:pt x="0" y="12"/>
                        </a:lnTo>
                        <a:lnTo>
                          <a:pt x="0" y="17"/>
                        </a:lnTo>
                        <a:lnTo>
                          <a:pt x="1" y="20"/>
                        </a:lnTo>
                        <a:lnTo>
                          <a:pt x="2" y="28"/>
                        </a:lnTo>
                        <a:lnTo>
                          <a:pt x="7" y="4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Freeform 177"/>
                  <p:cNvSpPr>
                    <a:spLocks/>
                  </p:cNvSpPr>
                  <p:nvPr/>
                </p:nvSpPr>
                <p:spPr bwMode="auto">
                  <a:xfrm>
                    <a:off x="8246" y="10870"/>
                    <a:ext cx="17" cy="105"/>
                  </a:xfrm>
                  <a:custGeom>
                    <a:avLst/>
                    <a:gdLst>
                      <a:gd name="T0" fmla="*/ 17 w 17"/>
                      <a:gd name="T1" fmla="*/ 0 h 105"/>
                      <a:gd name="T2" fmla="*/ 15 w 17"/>
                      <a:gd name="T3" fmla="*/ 12 h 105"/>
                      <a:gd name="T4" fmla="*/ 13 w 17"/>
                      <a:gd name="T5" fmla="*/ 25 h 105"/>
                      <a:gd name="T6" fmla="*/ 11 w 17"/>
                      <a:gd name="T7" fmla="*/ 37 h 105"/>
                      <a:gd name="T8" fmla="*/ 9 w 17"/>
                      <a:gd name="T9" fmla="*/ 49 h 105"/>
                      <a:gd name="T10" fmla="*/ 8 w 17"/>
                      <a:gd name="T11" fmla="*/ 53 h 105"/>
                      <a:gd name="T12" fmla="*/ 6 w 17"/>
                      <a:gd name="T13" fmla="*/ 66 h 105"/>
                      <a:gd name="T14" fmla="*/ 1 w 17"/>
                      <a:gd name="T15" fmla="*/ 96 h 105"/>
                      <a:gd name="T16" fmla="*/ 0 w 17"/>
                      <a:gd name="T17" fmla="*/ 99 h 105"/>
                      <a:gd name="T18" fmla="*/ 0 w 17"/>
                      <a:gd name="T19" fmla="*/ 103 h 105"/>
                      <a:gd name="T20" fmla="*/ 0 w 17"/>
                      <a:gd name="T2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5">
                        <a:moveTo>
                          <a:pt x="17" y="0"/>
                        </a:moveTo>
                        <a:lnTo>
                          <a:pt x="15" y="12"/>
                        </a:lnTo>
                        <a:lnTo>
                          <a:pt x="13" y="25"/>
                        </a:lnTo>
                        <a:lnTo>
                          <a:pt x="11" y="37"/>
                        </a:lnTo>
                        <a:lnTo>
                          <a:pt x="9" y="49"/>
                        </a:lnTo>
                        <a:lnTo>
                          <a:pt x="8" y="53"/>
                        </a:lnTo>
                        <a:lnTo>
                          <a:pt x="6" y="66"/>
                        </a:lnTo>
                        <a:lnTo>
                          <a:pt x="1" y="96"/>
                        </a:lnTo>
                        <a:lnTo>
                          <a:pt x="0" y="99"/>
                        </a:lnTo>
                        <a:lnTo>
                          <a:pt x="0" y="103"/>
                        </a:lnTo>
                        <a:lnTo>
                          <a:pt x="0" y="105"/>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Freeform 178"/>
                  <p:cNvSpPr>
                    <a:spLocks/>
                  </p:cNvSpPr>
                  <p:nvPr/>
                </p:nvSpPr>
                <p:spPr bwMode="auto">
                  <a:xfrm>
                    <a:off x="8174" y="11138"/>
                    <a:ext cx="45" cy="139"/>
                  </a:xfrm>
                  <a:custGeom>
                    <a:avLst/>
                    <a:gdLst>
                      <a:gd name="T0" fmla="*/ 45 w 45"/>
                      <a:gd name="T1" fmla="*/ 0 h 139"/>
                      <a:gd name="T2" fmla="*/ 39 w 45"/>
                      <a:gd name="T3" fmla="*/ 12 h 139"/>
                      <a:gd name="T4" fmla="*/ 34 w 45"/>
                      <a:gd name="T5" fmla="*/ 24 h 139"/>
                      <a:gd name="T6" fmla="*/ 24 w 45"/>
                      <a:gd name="T7" fmla="*/ 62 h 139"/>
                      <a:gd name="T8" fmla="*/ 17 w 45"/>
                      <a:gd name="T9" fmla="*/ 83 h 139"/>
                      <a:gd name="T10" fmla="*/ 13 w 45"/>
                      <a:gd name="T11" fmla="*/ 92 h 139"/>
                      <a:gd name="T12" fmla="*/ 11 w 45"/>
                      <a:gd name="T13" fmla="*/ 101 h 139"/>
                      <a:gd name="T14" fmla="*/ 8 w 45"/>
                      <a:gd name="T15" fmla="*/ 108 h 139"/>
                      <a:gd name="T16" fmla="*/ 6 w 45"/>
                      <a:gd name="T17" fmla="*/ 114 h 139"/>
                      <a:gd name="T18" fmla="*/ 4 w 45"/>
                      <a:gd name="T19" fmla="*/ 120 h 139"/>
                      <a:gd name="T20" fmla="*/ 1 w 45"/>
                      <a:gd name="T21" fmla="*/ 134 h 139"/>
                      <a:gd name="T22" fmla="*/ 0 w 45"/>
                      <a:gd name="T2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39">
                        <a:moveTo>
                          <a:pt x="45" y="0"/>
                        </a:moveTo>
                        <a:lnTo>
                          <a:pt x="39" y="12"/>
                        </a:lnTo>
                        <a:lnTo>
                          <a:pt x="34" y="24"/>
                        </a:lnTo>
                        <a:lnTo>
                          <a:pt x="24" y="62"/>
                        </a:lnTo>
                        <a:lnTo>
                          <a:pt x="17" y="83"/>
                        </a:lnTo>
                        <a:lnTo>
                          <a:pt x="13" y="92"/>
                        </a:lnTo>
                        <a:lnTo>
                          <a:pt x="11" y="101"/>
                        </a:lnTo>
                        <a:lnTo>
                          <a:pt x="8" y="108"/>
                        </a:lnTo>
                        <a:lnTo>
                          <a:pt x="6" y="114"/>
                        </a:lnTo>
                        <a:lnTo>
                          <a:pt x="4" y="120"/>
                        </a:lnTo>
                        <a:lnTo>
                          <a:pt x="1" y="134"/>
                        </a:lnTo>
                        <a:lnTo>
                          <a:pt x="0" y="13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Freeform 179"/>
                  <p:cNvSpPr>
                    <a:spLocks/>
                  </p:cNvSpPr>
                  <p:nvPr/>
                </p:nvSpPr>
                <p:spPr bwMode="auto">
                  <a:xfrm>
                    <a:off x="8246" y="10975"/>
                    <a:ext cx="8" cy="17"/>
                  </a:xfrm>
                  <a:custGeom>
                    <a:avLst/>
                    <a:gdLst>
                      <a:gd name="T0" fmla="*/ 0 w 8"/>
                      <a:gd name="T1" fmla="*/ 0 h 17"/>
                      <a:gd name="T2" fmla="*/ 1 w 8"/>
                      <a:gd name="T3" fmla="*/ 4 h 17"/>
                      <a:gd name="T4" fmla="*/ 2 w 8"/>
                      <a:gd name="T5" fmla="*/ 7 h 17"/>
                      <a:gd name="T6" fmla="*/ 6 w 8"/>
                      <a:gd name="T7" fmla="*/ 13 h 17"/>
                      <a:gd name="T8" fmla="*/ 7 w 8"/>
                      <a:gd name="T9" fmla="*/ 15 h 17"/>
                      <a:gd name="T10" fmla="*/ 8 w 8"/>
                      <a:gd name="T11" fmla="*/ 17 h 17"/>
                    </a:gdLst>
                    <a:ahLst/>
                    <a:cxnLst>
                      <a:cxn ang="0">
                        <a:pos x="T0" y="T1"/>
                      </a:cxn>
                      <a:cxn ang="0">
                        <a:pos x="T2" y="T3"/>
                      </a:cxn>
                      <a:cxn ang="0">
                        <a:pos x="T4" y="T5"/>
                      </a:cxn>
                      <a:cxn ang="0">
                        <a:pos x="T6" y="T7"/>
                      </a:cxn>
                      <a:cxn ang="0">
                        <a:pos x="T8" y="T9"/>
                      </a:cxn>
                      <a:cxn ang="0">
                        <a:pos x="T10" y="T11"/>
                      </a:cxn>
                    </a:cxnLst>
                    <a:rect l="0" t="0" r="r" b="b"/>
                    <a:pathLst>
                      <a:path w="8" h="17">
                        <a:moveTo>
                          <a:pt x="0" y="0"/>
                        </a:moveTo>
                        <a:lnTo>
                          <a:pt x="1" y="4"/>
                        </a:lnTo>
                        <a:lnTo>
                          <a:pt x="2" y="7"/>
                        </a:lnTo>
                        <a:lnTo>
                          <a:pt x="6" y="13"/>
                        </a:lnTo>
                        <a:lnTo>
                          <a:pt x="7" y="15"/>
                        </a:lnTo>
                        <a:lnTo>
                          <a:pt x="8" y="17"/>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Freeform 180"/>
                  <p:cNvSpPr>
                    <a:spLocks/>
                  </p:cNvSpPr>
                  <p:nvPr/>
                </p:nvSpPr>
                <p:spPr bwMode="auto">
                  <a:xfrm>
                    <a:off x="8396" y="10486"/>
                    <a:ext cx="38" cy="46"/>
                  </a:xfrm>
                  <a:custGeom>
                    <a:avLst/>
                    <a:gdLst>
                      <a:gd name="T0" fmla="*/ 38 w 38"/>
                      <a:gd name="T1" fmla="*/ 0 h 46"/>
                      <a:gd name="T2" fmla="*/ 16 w 38"/>
                      <a:gd name="T3" fmla="*/ 21 h 46"/>
                      <a:gd name="T4" fmla="*/ 11 w 38"/>
                      <a:gd name="T5" fmla="*/ 27 h 46"/>
                      <a:gd name="T6" fmla="*/ 9 w 38"/>
                      <a:gd name="T7" fmla="*/ 29 h 46"/>
                      <a:gd name="T8" fmla="*/ 8 w 38"/>
                      <a:gd name="T9" fmla="*/ 33 h 46"/>
                      <a:gd name="T10" fmla="*/ 6 w 38"/>
                      <a:gd name="T11" fmla="*/ 35 h 46"/>
                      <a:gd name="T12" fmla="*/ 5 w 38"/>
                      <a:gd name="T13" fmla="*/ 37 h 46"/>
                      <a:gd name="T14" fmla="*/ 3 w 38"/>
                      <a:gd name="T15" fmla="*/ 41 h 46"/>
                      <a:gd name="T16" fmla="*/ 1 w 38"/>
                      <a:gd name="T17" fmla="*/ 44 h 46"/>
                      <a:gd name="T18" fmla="*/ 0 w 38"/>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6">
                        <a:moveTo>
                          <a:pt x="38" y="0"/>
                        </a:moveTo>
                        <a:lnTo>
                          <a:pt x="16" y="21"/>
                        </a:lnTo>
                        <a:lnTo>
                          <a:pt x="11" y="27"/>
                        </a:lnTo>
                        <a:lnTo>
                          <a:pt x="9" y="29"/>
                        </a:lnTo>
                        <a:lnTo>
                          <a:pt x="8" y="33"/>
                        </a:lnTo>
                        <a:lnTo>
                          <a:pt x="6" y="35"/>
                        </a:lnTo>
                        <a:lnTo>
                          <a:pt x="5" y="37"/>
                        </a:lnTo>
                        <a:lnTo>
                          <a:pt x="3" y="41"/>
                        </a:lnTo>
                        <a:lnTo>
                          <a:pt x="1" y="44"/>
                        </a:lnTo>
                        <a:lnTo>
                          <a:pt x="0" y="4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Freeform 181"/>
                  <p:cNvSpPr>
                    <a:spLocks/>
                  </p:cNvSpPr>
                  <p:nvPr/>
                </p:nvSpPr>
                <p:spPr bwMode="auto">
                  <a:xfrm>
                    <a:off x="8371" y="10532"/>
                    <a:ext cx="25" cy="81"/>
                  </a:xfrm>
                  <a:custGeom>
                    <a:avLst/>
                    <a:gdLst>
                      <a:gd name="T0" fmla="*/ 25 w 25"/>
                      <a:gd name="T1" fmla="*/ 0 h 81"/>
                      <a:gd name="T2" fmla="*/ 25 w 25"/>
                      <a:gd name="T3" fmla="*/ 1 h 81"/>
                      <a:gd name="T4" fmla="*/ 25 w 25"/>
                      <a:gd name="T5" fmla="*/ 4 h 81"/>
                      <a:gd name="T6" fmla="*/ 22 w 25"/>
                      <a:gd name="T7" fmla="*/ 12 h 81"/>
                      <a:gd name="T8" fmla="*/ 16 w 25"/>
                      <a:gd name="T9" fmla="*/ 23 h 81"/>
                      <a:gd name="T10" fmla="*/ 15 w 25"/>
                      <a:gd name="T11" fmla="*/ 25 h 81"/>
                      <a:gd name="T12" fmla="*/ 13 w 25"/>
                      <a:gd name="T13" fmla="*/ 27 h 81"/>
                      <a:gd name="T14" fmla="*/ 12 w 25"/>
                      <a:gd name="T15" fmla="*/ 30 h 81"/>
                      <a:gd name="T16" fmla="*/ 12 w 25"/>
                      <a:gd name="T17" fmla="*/ 32 h 81"/>
                      <a:gd name="T18" fmla="*/ 8 w 25"/>
                      <a:gd name="T19" fmla="*/ 39 h 81"/>
                      <a:gd name="T20" fmla="*/ 2 w 25"/>
                      <a:gd name="T21" fmla="*/ 69 h 81"/>
                      <a:gd name="T22" fmla="*/ 0 w 25"/>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1">
                        <a:moveTo>
                          <a:pt x="25" y="0"/>
                        </a:moveTo>
                        <a:lnTo>
                          <a:pt x="25" y="1"/>
                        </a:lnTo>
                        <a:lnTo>
                          <a:pt x="25" y="4"/>
                        </a:lnTo>
                        <a:lnTo>
                          <a:pt x="22" y="12"/>
                        </a:lnTo>
                        <a:lnTo>
                          <a:pt x="16" y="23"/>
                        </a:lnTo>
                        <a:lnTo>
                          <a:pt x="15" y="25"/>
                        </a:lnTo>
                        <a:lnTo>
                          <a:pt x="13" y="27"/>
                        </a:lnTo>
                        <a:lnTo>
                          <a:pt x="12" y="30"/>
                        </a:lnTo>
                        <a:lnTo>
                          <a:pt x="12" y="32"/>
                        </a:lnTo>
                        <a:lnTo>
                          <a:pt x="8" y="39"/>
                        </a:lnTo>
                        <a:lnTo>
                          <a:pt x="2" y="69"/>
                        </a:lnTo>
                        <a:lnTo>
                          <a:pt x="0" y="8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Freeform 182"/>
                  <p:cNvSpPr>
                    <a:spLocks/>
                  </p:cNvSpPr>
                  <p:nvPr/>
                </p:nvSpPr>
                <p:spPr bwMode="auto">
                  <a:xfrm>
                    <a:off x="8338" y="10672"/>
                    <a:ext cx="5" cy="18"/>
                  </a:xfrm>
                  <a:custGeom>
                    <a:avLst/>
                    <a:gdLst>
                      <a:gd name="T0" fmla="*/ 5 w 5"/>
                      <a:gd name="T1" fmla="*/ 0 h 18"/>
                      <a:gd name="T2" fmla="*/ 5 w 5"/>
                      <a:gd name="T3" fmla="*/ 2 h 18"/>
                      <a:gd name="T4" fmla="*/ 4 w 5"/>
                      <a:gd name="T5" fmla="*/ 4 h 18"/>
                      <a:gd name="T6" fmla="*/ 5 w 5"/>
                      <a:gd name="T7" fmla="*/ 7 h 18"/>
                      <a:gd name="T8" fmla="*/ 0 w 5"/>
                      <a:gd name="T9" fmla="*/ 18 h 18"/>
                    </a:gdLst>
                    <a:ahLst/>
                    <a:cxnLst>
                      <a:cxn ang="0">
                        <a:pos x="T0" y="T1"/>
                      </a:cxn>
                      <a:cxn ang="0">
                        <a:pos x="T2" y="T3"/>
                      </a:cxn>
                      <a:cxn ang="0">
                        <a:pos x="T4" y="T5"/>
                      </a:cxn>
                      <a:cxn ang="0">
                        <a:pos x="T6" y="T7"/>
                      </a:cxn>
                      <a:cxn ang="0">
                        <a:pos x="T8" y="T9"/>
                      </a:cxn>
                    </a:cxnLst>
                    <a:rect l="0" t="0" r="r" b="b"/>
                    <a:pathLst>
                      <a:path w="5" h="18">
                        <a:moveTo>
                          <a:pt x="5" y="0"/>
                        </a:moveTo>
                        <a:lnTo>
                          <a:pt x="5" y="2"/>
                        </a:lnTo>
                        <a:lnTo>
                          <a:pt x="4" y="4"/>
                        </a:lnTo>
                        <a:lnTo>
                          <a:pt x="5" y="7"/>
                        </a:lnTo>
                        <a:lnTo>
                          <a:pt x="0" y="18"/>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Freeform 183"/>
                  <p:cNvSpPr>
                    <a:spLocks/>
                  </p:cNvSpPr>
                  <p:nvPr/>
                </p:nvSpPr>
                <p:spPr bwMode="auto">
                  <a:xfrm>
                    <a:off x="9253" y="10196"/>
                    <a:ext cx="1" cy="5"/>
                  </a:xfrm>
                  <a:custGeom>
                    <a:avLst/>
                    <a:gdLst>
                      <a:gd name="T0" fmla="*/ 1 w 1"/>
                      <a:gd name="T1" fmla="*/ 0 h 5"/>
                      <a:gd name="T2" fmla="*/ 1 w 1"/>
                      <a:gd name="T3" fmla="*/ 2 h 5"/>
                      <a:gd name="T4" fmla="*/ 0 w 1"/>
                      <a:gd name="T5" fmla="*/ 5 h 5"/>
                    </a:gdLst>
                    <a:ahLst/>
                    <a:cxnLst>
                      <a:cxn ang="0">
                        <a:pos x="T0" y="T1"/>
                      </a:cxn>
                      <a:cxn ang="0">
                        <a:pos x="T2" y="T3"/>
                      </a:cxn>
                      <a:cxn ang="0">
                        <a:pos x="T4" y="T5"/>
                      </a:cxn>
                    </a:cxnLst>
                    <a:rect l="0" t="0" r="r" b="b"/>
                    <a:pathLst>
                      <a:path w="1" h="5">
                        <a:moveTo>
                          <a:pt x="1" y="0"/>
                        </a:moveTo>
                        <a:lnTo>
                          <a:pt x="1" y="2"/>
                        </a:lnTo>
                        <a:lnTo>
                          <a:pt x="0" y="5"/>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Freeform 184"/>
                  <p:cNvSpPr>
                    <a:spLocks/>
                  </p:cNvSpPr>
                  <p:nvPr/>
                </p:nvSpPr>
                <p:spPr bwMode="auto">
                  <a:xfrm>
                    <a:off x="8557" y="10371"/>
                    <a:ext cx="69" cy="31"/>
                  </a:xfrm>
                  <a:custGeom>
                    <a:avLst/>
                    <a:gdLst>
                      <a:gd name="T0" fmla="*/ 69 w 69"/>
                      <a:gd name="T1" fmla="*/ 0 h 31"/>
                      <a:gd name="T2" fmla="*/ 64 w 69"/>
                      <a:gd name="T3" fmla="*/ 5 h 31"/>
                      <a:gd name="T4" fmla="*/ 58 w 69"/>
                      <a:gd name="T5" fmla="*/ 9 h 31"/>
                      <a:gd name="T6" fmla="*/ 51 w 69"/>
                      <a:gd name="T7" fmla="*/ 15 h 31"/>
                      <a:gd name="T8" fmla="*/ 43 w 69"/>
                      <a:gd name="T9" fmla="*/ 21 h 31"/>
                      <a:gd name="T10" fmla="*/ 39 w 69"/>
                      <a:gd name="T11" fmla="*/ 22 h 31"/>
                      <a:gd name="T12" fmla="*/ 28 w 69"/>
                      <a:gd name="T13" fmla="*/ 21 h 31"/>
                      <a:gd name="T14" fmla="*/ 21 w 69"/>
                      <a:gd name="T15" fmla="*/ 21 h 31"/>
                      <a:gd name="T16" fmla="*/ 18 w 69"/>
                      <a:gd name="T17" fmla="*/ 22 h 31"/>
                      <a:gd name="T18" fmla="*/ 15 w 69"/>
                      <a:gd name="T19" fmla="*/ 22 h 31"/>
                      <a:gd name="T20" fmla="*/ 11 w 69"/>
                      <a:gd name="T21" fmla="*/ 24 h 31"/>
                      <a:gd name="T22" fmla="*/ 8 w 69"/>
                      <a:gd name="T23" fmla="*/ 25 h 31"/>
                      <a:gd name="T24" fmla="*/ 5 w 69"/>
                      <a:gd name="T25" fmla="*/ 28 h 31"/>
                      <a:gd name="T26" fmla="*/ 1 w 69"/>
                      <a:gd name="T27" fmla="*/ 30 h 31"/>
                      <a:gd name="T28" fmla="*/ 0 w 69"/>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31">
                        <a:moveTo>
                          <a:pt x="69" y="0"/>
                        </a:moveTo>
                        <a:lnTo>
                          <a:pt x="64" y="5"/>
                        </a:lnTo>
                        <a:lnTo>
                          <a:pt x="58" y="9"/>
                        </a:lnTo>
                        <a:lnTo>
                          <a:pt x="51" y="15"/>
                        </a:lnTo>
                        <a:lnTo>
                          <a:pt x="43" y="21"/>
                        </a:lnTo>
                        <a:lnTo>
                          <a:pt x="39" y="22"/>
                        </a:lnTo>
                        <a:lnTo>
                          <a:pt x="28" y="21"/>
                        </a:lnTo>
                        <a:lnTo>
                          <a:pt x="21" y="21"/>
                        </a:lnTo>
                        <a:lnTo>
                          <a:pt x="18" y="22"/>
                        </a:lnTo>
                        <a:lnTo>
                          <a:pt x="15" y="22"/>
                        </a:lnTo>
                        <a:lnTo>
                          <a:pt x="11" y="24"/>
                        </a:lnTo>
                        <a:lnTo>
                          <a:pt x="8" y="25"/>
                        </a:lnTo>
                        <a:lnTo>
                          <a:pt x="5" y="28"/>
                        </a:lnTo>
                        <a:lnTo>
                          <a:pt x="1" y="30"/>
                        </a:lnTo>
                        <a:lnTo>
                          <a:pt x="0" y="3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Freeform 185"/>
                  <p:cNvSpPr>
                    <a:spLocks/>
                  </p:cNvSpPr>
                  <p:nvPr/>
                </p:nvSpPr>
                <p:spPr bwMode="auto">
                  <a:xfrm>
                    <a:off x="8522" y="10402"/>
                    <a:ext cx="35" cy="26"/>
                  </a:xfrm>
                  <a:custGeom>
                    <a:avLst/>
                    <a:gdLst>
                      <a:gd name="T0" fmla="*/ 35 w 35"/>
                      <a:gd name="T1" fmla="*/ 0 h 26"/>
                      <a:gd name="T2" fmla="*/ 35 w 35"/>
                      <a:gd name="T3" fmla="*/ 0 h 26"/>
                      <a:gd name="T4" fmla="*/ 32 w 35"/>
                      <a:gd name="T5" fmla="*/ 4 h 26"/>
                      <a:gd name="T6" fmla="*/ 28 w 35"/>
                      <a:gd name="T7" fmla="*/ 8 h 26"/>
                      <a:gd name="T8" fmla="*/ 27 w 35"/>
                      <a:gd name="T9" fmla="*/ 11 h 26"/>
                      <a:gd name="T10" fmla="*/ 25 w 35"/>
                      <a:gd name="T11" fmla="*/ 12 h 26"/>
                      <a:gd name="T12" fmla="*/ 23 w 35"/>
                      <a:gd name="T13" fmla="*/ 14 h 26"/>
                      <a:gd name="T14" fmla="*/ 21 w 35"/>
                      <a:gd name="T15" fmla="*/ 15 h 26"/>
                      <a:gd name="T16" fmla="*/ 5 w 35"/>
                      <a:gd name="T17" fmla="*/ 23 h 26"/>
                      <a:gd name="T18" fmla="*/ 0 w 35"/>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35" y="0"/>
                        </a:moveTo>
                        <a:lnTo>
                          <a:pt x="35" y="0"/>
                        </a:lnTo>
                        <a:lnTo>
                          <a:pt x="32" y="4"/>
                        </a:lnTo>
                        <a:lnTo>
                          <a:pt x="28" y="8"/>
                        </a:lnTo>
                        <a:lnTo>
                          <a:pt x="27" y="11"/>
                        </a:lnTo>
                        <a:lnTo>
                          <a:pt x="25" y="12"/>
                        </a:lnTo>
                        <a:lnTo>
                          <a:pt x="23" y="14"/>
                        </a:lnTo>
                        <a:lnTo>
                          <a:pt x="21" y="15"/>
                        </a:lnTo>
                        <a:lnTo>
                          <a:pt x="5" y="23"/>
                        </a:lnTo>
                        <a:lnTo>
                          <a:pt x="0" y="2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Freeform 186"/>
                  <p:cNvSpPr>
                    <a:spLocks/>
                  </p:cNvSpPr>
                  <p:nvPr/>
                </p:nvSpPr>
                <p:spPr bwMode="auto">
                  <a:xfrm>
                    <a:off x="8671" y="10314"/>
                    <a:ext cx="64" cy="20"/>
                  </a:xfrm>
                  <a:custGeom>
                    <a:avLst/>
                    <a:gdLst>
                      <a:gd name="T0" fmla="*/ 64 w 64"/>
                      <a:gd name="T1" fmla="*/ 7 h 20"/>
                      <a:gd name="T2" fmla="*/ 63 w 64"/>
                      <a:gd name="T3" fmla="*/ 5 h 20"/>
                      <a:gd name="T4" fmla="*/ 61 w 64"/>
                      <a:gd name="T5" fmla="*/ 4 h 20"/>
                      <a:gd name="T6" fmla="*/ 58 w 64"/>
                      <a:gd name="T7" fmla="*/ 2 h 20"/>
                      <a:gd name="T8" fmla="*/ 55 w 64"/>
                      <a:gd name="T9" fmla="*/ 0 h 20"/>
                      <a:gd name="T10" fmla="*/ 50 w 64"/>
                      <a:gd name="T11" fmla="*/ 2 h 20"/>
                      <a:gd name="T12" fmla="*/ 44 w 64"/>
                      <a:gd name="T13" fmla="*/ 3 h 20"/>
                      <a:gd name="T14" fmla="*/ 33 w 64"/>
                      <a:gd name="T15" fmla="*/ 5 h 20"/>
                      <a:gd name="T16" fmla="*/ 27 w 64"/>
                      <a:gd name="T17" fmla="*/ 7 h 20"/>
                      <a:gd name="T18" fmla="*/ 23 w 64"/>
                      <a:gd name="T19" fmla="*/ 9 h 20"/>
                      <a:gd name="T20" fmla="*/ 18 w 64"/>
                      <a:gd name="T21" fmla="*/ 12 h 20"/>
                      <a:gd name="T22" fmla="*/ 5 w 64"/>
                      <a:gd name="T23" fmla="*/ 18 h 20"/>
                      <a:gd name="T24" fmla="*/ 0 w 64"/>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
                        <a:moveTo>
                          <a:pt x="64" y="7"/>
                        </a:moveTo>
                        <a:lnTo>
                          <a:pt x="63" y="5"/>
                        </a:lnTo>
                        <a:lnTo>
                          <a:pt x="61" y="4"/>
                        </a:lnTo>
                        <a:lnTo>
                          <a:pt x="58" y="2"/>
                        </a:lnTo>
                        <a:lnTo>
                          <a:pt x="55" y="0"/>
                        </a:lnTo>
                        <a:lnTo>
                          <a:pt x="50" y="2"/>
                        </a:lnTo>
                        <a:lnTo>
                          <a:pt x="44" y="3"/>
                        </a:lnTo>
                        <a:lnTo>
                          <a:pt x="33" y="5"/>
                        </a:lnTo>
                        <a:lnTo>
                          <a:pt x="27" y="7"/>
                        </a:lnTo>
                        <a:lnTo>
                          <a:pt x="23" y="9"/>
                        </a:lnTo>
                        <a:lnTo>
                          <a:pt x="18" y="12"/>
                        </a:lnTo>
                        <a:lnTo>
                          <a:pt x="5" y="18"/>
                        </a:lnTo>
                        <a:lnTo>
                          <a:pt x="0" y="2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Freeform 187"/>
                  <p:cNvSpPr>
                    <a:spLocks/>
                  </p:cNvSpPr>
                  <p:nvPr/>
                </p:nvSpPr>
                <p:spPr bwMode="auto">
                  <a:xfrm>
                    <a:off x="9257" y="10051"/>
                    <a:ext cx="147" cy="141"/>
                  </a:xfrm>
                  <a:custGeom>
                    <a:avLst/>
                    <a:gdLst>
                      <a:gd name="T0" fmla="*/ 147 w 147"/>
                      <a:gd name="T1" fmla="*/ 0 h 141"/>
                      <a:gd name="T2" fmla="*/ 145 w 147"/>
                      <a:gd name="T3" fmla="*/ 5 h 141"/>
                      <a:gd name="T4" fmla="*/ 143 w 147"/>
                      <a:gd name="T5" fmla="*/ 7 h 141"/>
                      <a:gd name="T6" fmla="*/ 134 w 147"/>
                      <a:gd name="T7" fmla="*/ 16 h 141"/>
                      <a:gd name="T8" fmla="*/ 124 w 147"/>
                      <a:gd name="T9" fmla="*/ 29 h 141"/>
                      <a:gd name="T10" fmla="*/ 113 w 147"/>
                      <a:gd name="T11" fmla="*/ 41 h 141"/>
                      <a:gd name="T12" fmla="*/ 94 w 147"/>
                      <a:gd name="T13" fmla="*/ 61 h 141"/>
                      <a:gd name="T14" fmla="*/ 83 w 147"/>
                      <a:gd name="T15" fmla="*/ 74 h 141"/>
                      <a:gd name="T16" fmla="*/ 81 w 147"/>
                      <a:gd name="T17" fmla="*/ 75 h 141"/>
                      <a:gd name="T18" fmla="*/ 73 w 147"/>
                      <a:gd name="T19" fmla="*/ 84 h 141"/>
                      <a:gd name="T20" fmla="*/ 64 w 147"/>
                      <a:gd name="T21" fmla="*/ 95 h 141"/>
                      <a:gd name="T22" fmla="*/ 63 w 147"/>
                      <a:gd name="T23" fmla="*/ 96 h 141"/>
                      <a:gd name="T24" fmla="*/ 61 w 147"/>
                      <a:gd name="T25" fmla="*/ 98 h 141"/>
                      <a:gd name="T26" fmla="*/ 55 w 147"/>
                      <a:gd name="T27" fmla="*/ 101 h 141"/>
                      <a:gd name="T28" fmla="*/ 41 w 147"/>
                      <a:gd name="T29" fmla="*/ 106 h 141"/>
                      <a:gd name="T30" fmla="*/ 34 w 147"/>
                      <a:gd name="T31" fmla="*/ 109 h 141"/>
                      <a:gd name="T32" fmla="*/ 28 w 147"/>
                      <a:gd name="T33" fmla="*/ 111 h 141"/>
                      <a:gd name="T34" fmla="*/ 22 w 147"/>
                      <a:gd name="T35" fmla="*/ 116 h 141"/>
                      <a:gd name="T36" fmla="*/ 17 w 147"/>
                      <a:gd name="T37" fmla="*/ 118 h 141"/>
                      <a:gd name="T38" fmla="*/ 14 w 147"/>
                      <a:gd name="T39" fmla="*/ 120 h 141"/>
                      <a:gd name="T40" fmla="*/ 10 w 147"/>
                      <a:gd name="T41" fmla="*/ 123 h 141"/>
                      <a:gd name="T42" fmla="*/ 7 w 147"/>
                      <a:gd name="T43" fmla="*/ 126 h 141"/>
                      <a:gd name="T44" fmla="*/ 4 w 147"/>
                      <a:gd name="T45" fmla="*/ 130 h 141"/>
                      <a:gd name="T46" fmla="*/ 2 w 147"/>
                      <a:gd name="T47" fmla="*/ 135 h 141"/>
                      <a:gd name="T48" fmla="*/ 0 w 147"/>
                      <a:gd name="T4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1">
                        <a:moveTo>
                          <a:pt x="147" y="0"/>
                        </a:moveTo>
                        <a:lnTo>
                          <a:pt x="145" y="5"/>
                        </a:lnTo>
                        <a:lnTo>
                          <a:pt x="143" y="7"/>
                        </a:lnTo>
                        <a:lnTo>
                          <a:pt x="134" y="16"/>
                        </a:lnTo>
                        <a:lnTo>
                          <a:pt x="124" y="29"/>
                        </a:lnTo>
                        <a:lnTo>
                          <a:pt x="113" y="41"/>
                        </a:lnTo>
                        <a:lnTo>
                          <a:pt x="94" y="61"/>
                        </a:lnTo>
                        <a:lnTo>
                          <a:pt x="83" y="74"/>
                        </a:lnTo>
                        <a:lnTo>
                          <a:pt x="81" y="75"/>
                        </a:lnTo>
                        <a:lnTo>
                          <a:pt x="73" y="84"/>
                        </a:lnTo>
                        <a:lnTo>
                          <a:pt x="64" y="95"/>
                        </a:lnTo>
                        <a:lnTo>
                          <a:pt x="63" y="96"/>
                        </a:lnTo>
                        <a:lnTo>
                          <a:pt x="61" y="98"/>
                        </a:lnTo>
                        <a:lnTo>
                          <a:pt x="55" y="101"/>
                        </a:lnTo>
                        <a:lnTo>
                          <a:pt x="41" y="106"/>
                        </a:lnTo>
                        <a:lnTo>
                          <a:pt x="34" y="109"/>
                        </a:lnTo>
                        <a:lnTo>
                          <a:pt x="28" y="111"/>
                        </a:lnTo>
                        <a:lnTo>
                          <a:pt x="22" y="116"/>
                        </a:lnTo>
                        <a:lnTo>
                          <a:pt x="17" y="118"/>
                        </a:lnTo>
                        <a:lnTo>
                          <a:pt x="14" y="120"/>
                        </a:lnTo>
                        <a:lnTo>
                          <a:pt x="10" y="123"/>
                        </a:lnTo>
                        <a:lnTo>
                          <a:pt x="7" y="126"/>
                        </a:lnTo>
                        <a:lnTo>
                          <a:pt x="4" y="130"/>
                        </a:lnTo>
                        <a:lnTo>
                          <a:pt x="2" y="135"/>
                        </a:lnTo>
                        <a:lnTo>
                          <a:pt x="0" y="14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Freeform 188"/>
                  <p:cNvSpPr>
                    <a:spLocks/>
                  </p:cNvSpPr>
                  <p:nvPr/>
                </p:nvSpPr>
                <p:spPr bwMode="auto">
                  <a:xfrm>
                    <a:off x="9254" y="10192"/>
                    <a:ext cx="3" cy="4"/>
                  </a:xfrm>
                  <a:custGeom>
                    <a:avLst/>
                    <a:gdLst>
                      <a:gd name="T0" fmla="*/ 3 w 3"/>
                      <a:gd name="T1" fmla="*/ 0 h 4"/>
                      <a:gd name="T2" fmla="*/ 2 w 3"/>
                      <a:gd name="T3" fmla="*/ 1 h 4"/>
                      <a:gd name="T4" fmla="*/ 2 w 3"/>
                      <a:gd name="T5" fmla="*/ 2 h 4"/>
                      <a:gd name="T6" fmla="*/ 0 w 3"/>
                      <a:gd name="T7" fmla="*/ 4 h 4"/>
                    </a:gdLst>
                    <a:ahLst/>
                    <a:cxnLst>
                      <a:cxn ang="0">
                        <a:pos x="T0" y="T1"/>
                      </a:cxn>
                      <a:cxn ang="0">
                        <a:pos x="T2" y="T3"/>
                      </a:cxn>
                      <a:cxn ang="0">
                        <a:pos x="T4" y="T5"/>
                      </a:cxn>
                      <a:cxn ang="0">
                        <a:pos x="T6" y="T7"/>
                      </a:cxn>
                    </a:cxnLst>
                    <a:rect l="0" t="0" r="r" b="b"/>
                    <a:pathLst>
                      <a:path w="3" h="4">
                        <a:moveTo>
                          <a:pt x="3" y="0"/>
                        </a:moveTo>
                        <a:lnTo>
                          <a:pt x="2" y="1"/>
                        </a:lnTo>
                        <a:lnTo>
                          <a:pt x="2" y="2"/>
                        </a:lnTo>
                        <a:lnTo>
                          <a:pt x="0" y="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Freeform 189"/>
                  <p:cNvSpPr>
                    <a:spLocks/>
                  </p:cNvSpPr>
                  <p:nvPr/>
                </p:nvSpPr>
                <p:spPr bwMode="auto">
                  <a:xfrm>
                    <a:off x="9128" y="10201"/>
                    <a:ext cx="125" cy="130"/>
                  </a:xfrm>
                  <a:custGeom>
                    <a:avLst/>
                    <a:gdLst>
                      <a:gd name="T0" fmla="*/ 125 w 125"/>
                      <a:gd name="T1" fmla="*/ 0 h 130"/>
                      <a:gd name="T2" fmla="*/ 125 w 125"/>
                      <a:gd name="T3" fmla="*/ 3 h 130"/>
                      <a:gd name="T4" fmla="*/ 124 w 125"/>
                      <a:gd name="T5" fmla="*/ 5 h 130"/>
                      <a:gd name="T6" fmla="*/ 121 w 125"/>
                      <a:gd name="T7" fmla="*/ 11 h 130"/>
                      <a:gd name="T8" fmla="*/ 118 w 125"/>
                      <a:gd name="T9" fmla="*/ 14 h 130"/>
                      <a:gd name="T10" fmla="*/ 114 w 125"/>
                      <a:gd name="T11" fmla="*/ 20 h 130"/>
                      <a:gd name="T12" fmla="*/ 110 w 125"/>
                      <a:gd name="T13" fmla="*/ 25 h 130"/>
                      <a:gd name="T14" fmla="*/ 106 w 125"/>
                      <a:gd name="T15" fmla="*/ 29 h 130"/>
                      <a:gd name="T16" fmla="*/ 102 w 125"/>
                      <a:gd name="T17" fmla="*/ 33 h 130"/>
                      <a:gd name="T18" fmla="*/ 87 w 125"/>
                      <a:gd name="T19" fmla="*/ 45 h 130"/>
                      <a:gd name="T20" fmla="*/ 75 w 125"/>
                      <a:gd name="T21" fmla="*/ 55 h 130"/>
                      <a:gd name="T22" fmla="*/ 72 w 125"/>
                      <a:gd name="T23" fmla="*/ 58 h 130"/>
                      <a:gd name="T24" fmla="*/ 66 w 125"/>
                      <a:gd name="T25" fmla="*/ 63 h 130"/>
                      <a:gd name="T26" fmla="*/ 64 w 125"/>
                      <a:gd name="T27" fmla="*/ 65 h 130"/>
                      <a:gd name="T28" fmla="*/ 54 w 125"/>
                      <a:gd name="T29" fmla="*/ 68 h 130"/>
                      <a:gd name="T30" fmla="*/ 37 w 125"/>
                      <a:gd name="T31" fmla="*/ 75 h 130"/>
                      <a:gd name="T32" fmla="*/ 33 w 125"/>
                      <a:gd name="T33" fmla="*/ 76 h 130"/>
                      <a:gd name="T34" fmla="*/ 28 w 125"/>
                      <a:gd name="T35" fmla="*/ 79 h 130"/>
                      <a:gd name="T36" fmla="*/ 24 w 125"/>
                      <a:gd name="T37" fmla="*/ 80 h 130"/>
                      <a:gd name="T38" fmla="*/ 22 w 125"/>
                      <a:gd name="T39" fmla="*/ 82 h 130"/>
                      <a:gd name="T40" fmla="*/ 18 w 125"/>
                      <a:gd name="T41" fmla="*/ 83 h 130"/>
                      <a:gd name="T42" fmla="*/ 17 w 125"/>
                      <a:gd name="T43" fmla="*/ 86 h 130"/>
                      <a:gd name="T44" fmla="*/ 15 w 125"/>
                      <a:gd name="T45" fmla="*/ 89 h 130"/>
                      <a:gd name="T46" fmla="*/ 10 w 125"/>
                      <a:gd name="T47" fmla="*/ 101 h 130"/>
                      <a:gd name="T48" fmla="*/ 5 w 125"/>
                      <a:gd name="T49" fmla="*/ 113 h 130"/>
                      <a:gd name="T50" fmla="*/ 3 w 125"/>
                      <a:gd name="T51" fmla="*/ 118 h 130"/>
                      <a:gd name="T52" fmla="*/ 0 w 125"/>
                      <a:gd name="T5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30">
                        <a:moveTo>
                          <a:pt x="125" y="0"/>
                        </a:moveTo>
                        <a:lnTo>
                          <a:pt x="125" y="3"/>
                        </a:lnTo>
                        <a:lnTo>
                          <a:pt x="124" y="5"/>
                        </a:lnTo>
                        <a:lnTo>
                          <a:pt x="121" y="11"/>
                        </a:lnTo>
                        <a:lnTo>
                          <a:pt x="118" y="14"/>
                        </a:lnTo>
                        <a:lnTo>
                          <a:pt x="114" y="20"/>
                        </a:lnTo>
                        <a:lnTo>
                          <a:pt x="110" y="25"/>
                        </a:lnTo>
                        <a:lnTo>
                          <a:pt x="106" y="29"/>
                        </a:lnTo>
                        <a:lnTo>
                          <a:pt x="102" y="33"/>
                        </a:lnTo>
                        <a:lnTo>
                          <a:pt x="87" y="45"/>
                        </a:lnTo>
                        <a:lnTo>
                          <a:pt x="75" y="55"/>
                        </a:lnTo>
                        <a:lnTo>
                          <a:pt x="72" y="58"/>
                        </a:lnTo>
                        <a:lnTo>
                          <a:pt x="66" y="63"/>
                        </a:lnTo>
                        <a:lnTo>
                          <a:pt x="64" y="65"/>
                        </a:lnTo>
                        <a:lnTo>
                          <a:pt x="54" y="68"/>
                        </a:lnTo>
                        <a:lnTo>
                          <a:pt x="37" y="75"/>
                        </a:lnTo>
                        <a:lnTo>
                          <a:pt x="33" y="76"/>
                        </a:lnTo>
                        <a:lnTo>
                          <a:pt x="28" y="79"/>
                        </a:lnTo>
                        <a:lnTo>
                          <a:pt x="24" y="80"/>
                        </a:lnTo>
                        <a:lnTo>
                          <a:pt x="22" y="82"/>
                        </a:lnTo>
                        <a:lnTo>
                          <a:pt x="18" y="83"/>
                        </a:lnTo>
                        <a:lnTo>
                          <a:pt x="17" y="86"/>
                        </a:lnTo>
                        <a:lnTo>
                          <a:pt x="15" y="89"/>
                        </a:lnTo>
                        <a:lnTo>
                          <a:pt x="10" y="101"/>
                        </a:lnTo>
                        <a:lnTo>
                          <a:pt x="5" y="113"/>
                        </a:lnTo>
                        <a:lnTo>
                          <a:pt x="3" y="118"/>
                        </a:lnTo>
                        <a:lnTo>
                          <a:pt x="0" y="13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Freeform 190"/>
                  <p:cNvSpPr>
                    <a:spLocks/>
                  </p:cNvSpPr>
                  <p:nvPr/>
                </p:nvSpPr>
                <p:spPr bwMode="auto">
                  <a:xfrm>
                    <a:off x="9455" y="9754"/>
                    <a:ext cx="6" cy="59"/>
                  </a:xfrm>
                  <a:custGeom>
                    <a:avLst/>
                    <a:gdLst>
                      <a:gd name="T0" fmla="*/ 3 w 6"/>
                      <a:gd name="T1" fmla="*/ 0 h 59"/>
                      <a:gd name="T2" fmla="*/ 4 w 6"/>
                      <a:gd name="T3" fmla="*/ 26 h 59"/>
                      <a:gd name="T4" fmla="*/ 6 w 6"/>
                      <a:gd name="T5" fmla="*/ 37 h 59"/>
                      <a:gd name="T6" fmla="*/ 4 w 6"/>
                      <a:gd name="T7" fmla="*/ 42 h 59"/>
                      <a:gd name="T8" fmla="*/ 4 w 6"/>
                      <a:gd name="T9" fmla="*/ 44 h 59"/>
                      <a:gd name="T10" fmla="*/ 3 w 6"/>
                      <a:gd name="T11" fmla="*/ 47 h 59"/>
                      <a:gd name="T12" fmla="*/ 3 w 6"/>
                      <a:gd name="T13" fmla="*/ 49 h 59"/>
                      <a:gd name="T14" fmla="*/ 2 w 6"/>
                      <a:gd name="T15" fmla="*/ 51 h 59"/>
                      <a:gd name="T16" fmla="*/ 1 w 6"/>
                      <a:gd name="T17" fmla="*/ 55 h 59"/>
                      <a:gd name="T18" fmla="*/ 0 w 6"/>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9">
                        <a:moveTo>
                          <a:pt x="3" y="0"/>
                        </a:moveTo>
                        <a:lnTo>
                          <a:pt x="4" y="26"/>
                        </a:lnTo>
                        <a:lnTo>
                          <a:pt x="6" y="37"/>
                        </a:lnTo>
                        <a:lnTo>
                          <a:pt x="4" y="42"/>
                        </a:lnTo>
                        <a:lnTo>
                          <a:pt x="4" y="44"/>
                        </a:lnTo>
                        <a:lnTo>
                          <a:pt x="3" y="47"/>
                        </a:lnTo>
                        <a:lnTo>
                          <a:pt x="3" y="49"/>
                        </a:lnTo>
                        <a:lnTo>
                          <a:pt x="2" y="51"/>
                        </a:lnTo>
                        <a:lnTo>
                          <a:pt x="1" y="55"/>
                        </a:lnTo>
                        <a:lnTo>
                          <a:pt x="0" y="5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Freeform 191"/>
                  <p:cNvSpPr>
                    <a:spLocks/>
                  </p:cNvSpPr>
                  <p:nvPr/>
                </p:nvSpPr>
                <p:spPr bwMode="auto">
                  <a:xfrm>
                    <a:off x="9404" y="9815"/>
                    <a:ext cx="51" cy="236"/>
                  </a:xfrm>
                  <a:custGeom>
                    <a:avLst/>
                    <a:gdLst>
                      <a:gd name="T0" fmla="*/ 51 w 51"/>
                      <a:gd name="T1" fmla="*/ 0 h 236"/>
                      <a:gd name="T2" fmla="*/ 44 w 51"/>
                      <a:gd name="T3" fmla="*/ 26 h 236"/>
                      <a:gd name="T4" fmla="*/ 39 w 51"/>
                      <a:gd name="T5" fmla="*/ 43 h 236"/>
                      <a:gd name="T6" fmla="*/ 36 w 51"/>
                      <a:gd name="T7" fmla="*/ 56 h 236"/>
                      <a:gd name="T8" fmla="*/ 29 w 51"/>
                      <a:gd name="T9" fmla="*/ 80 h 236"/>
                      <a:gd name="T10" fmla="*/ 20 w 51"/>
                      <a:gd name="T11" fmla="*/ 115 h 236"/>
                      <a:gd name="T12" fmla="*/ 14 w 51"/>
                      <a:gd name="T13" fmla="*/ 140 h 236"/>
                      <a:gd name="T14" fmla="*/ 9 w 51"/>
                      <a:gd name="T15" fmla="*/ 155 h 236"/>
                      <a:gd name="T16" fmla="*/ 9 w 51"/>
                      <a:gd name="T17" fmla="*/ 158 h 236"/>
                      <a:gd name="T18" fmla="*/ 9 w 51"/>
                      <a:gd name="T19" fmla="*/ 160 h 236"/>
                      <a:gd name="T20" fmla="*/ 9 w 51"/>
                      <a:gd name="T21" fmla="*/ 162 h 236"/>
                      <a:gd name="T22" fmla="*/ 9 w 51"/>
                      <a:gd name="T23" fmla="*/ 172 h 236"/>
                      <a:gd name="T24" fmla="*/ 9 w 51"/>
                      <a:gd name="T25" fmla="*/ 184 h 236"/>
                      <a:gd name="T26" fmla="*/ 8 w 51"/>
                      <a:gd name="T27" fmla="*/ 195 h 236"/>
                      <a:gd name="T28" fmla="*/ 7 w 51"/>
                      <a:gd name="T29" fmla="*/ 208 h 236"/>
                      <a:gd name="T30" fmla="*/ 6 w 51"/>
                      <a:gd name="T31" fmla="*/ 224 h 236"/>
                      <a:gd name="T32" fmla="*/ 6 w 51"/>
                      <a:gd name="T33" fmla="*/ 226 h 236"/>
                      <a:gd name="T34" fmla="*/ 5 w 51"/>
                      <a:gd name="T35" fmla="*/ 227 h 236"/>
                      <a:gd name="T36" fmla="*/ 5 w 51"/>
                      <a:gd name="T37" fmla="*/ 229 h 236"/>
                      <a:gd name="T38" fmla="*/ 2 w 51"/>
                      <a:gd name="T39" fmla="*/ 233 h 236"/>
                      <a:gd name="T40" fmla="*/ 0 w 51"/>
                      <a:gd name="T41"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36">
                        <a:moveTo>
                          <a:pt x="51" y="0"/>
                        </a:moveTo>
                        <a:lnTo>
                          <a:pt x="44" y="26"/>
                        </a:lnTo>
                        <a:lnTo>
                          <a:pt x="39" y="43"/>
                        </a:lnTo>
                        <a:lnTo>
                          <a:pt x="36" y="56"/>
                        </a:lnTo>
                        <a:lnTo>
                          <a:pt x="29" y="80"/>
                        </a:lnTo>
                        <a:lnTo>
                          <a:pt x="20" y="115"/>
                        </a:lnTo>
                        <a:lnTo>
                          <a:pt x="14" y="140"/>
                        </a:lnTo>
                        <a:lnTo>
                          <a:pt x="9" y="155"/>
                        </a:lnTo>
                        <a:lnTo>
                          <a:pt x="9" y="158"/>
                        </a:lnTo>
                        <a:lnTo>
                          <a:pt x="9" y="160"/>
                        </a:lnTo>
                        <a:lnTo>
                          <a:pt x="9" y="162"/>
                        </a:lnTo>
                        <a:lnTo>
                          <a:pt x="9" y="172"/>
                        </a:lnTo>
                        <a:lnTo>
                          <a:pt x="9" y="184"/>
                        </a:lnTo>
                        <a:lnTo>
                          <a:pt x="8" y="195"/>
                        </a:lnTo>
                        <a:lnTo>
                          <a:pt x="7" y="208"/>
                        </a:lnTo>
                        <a:lnTo>
                          <a:pt x="6" y="224"/>
                        </a:lnTo>
                        <a:lnTo>
                          <a:pt x="6" y="226"/>
                        </a:lnTo>
                        <a:lnTo>
                          <a:pt x="5" y="227"/>
                        </a:lnTo>
                        <a:lnTo>
                          <a:pt x="5" y="229"/>
                        </a:lnTo>
                        <a:lnTo>
                          <a:pt x="2" y="233"/>
                        </a:lnTo>
                        <a:lnTo>
                          <a:pt x="0" y="236"/>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Freeform 192"/>
                  <p:cNvSpPr>
                    <a:spLocks/>
                  </p:cNvSpPr>
                  <p:nvPr/>
                </p:nvSpPr>
                <p:spPr bwMode="auto">
                  <a:xfrm>
                    <a:off x="9514" y="9382"/>
                    <a:ext cx="38" cy="64"/>
                  </a:xfrm>
                  <a:custGeom>
                    <a:avLst/>
                    <a:gdLst>
                      <a:gd name="T0" fmla="*/ 2 w 38"/>
                      <a:gd name="T1" fmla="*/ 0 h 64"/>
                      <a:gd name="T2" fmla="*/ 2 w 38"/>
                      <a:gd name="T3" fmla="*/ 0 h 64"/>
                      <a:gd name="T4" fmla="*/ 1 w 38"/>
                      <a:gd name="T5" fmla="*/ 1 h 64"/>
                      <a:gd name="T6" fmla="*/ 1 w 38"/>
                      <a:gd name="T7" fmla="*/ 3 h 64"/>
                      <a:gd name="T8" fmla="*/ 1 w 38"/>
                      <a:gd name="T9" fmla="*/ 4 h 64"/>
                      <a:gd name="T10" fmla="*/ 0 w 38"/>
                      <a:gd name="T11" fmla="*/ 6 h 64"/>
                      <a:gd name="T12" fmla="*/ 0 w 38"/>
                      <a:gd name="T13" fmla="*/ 8 h 64"/>
                      <a:gd name="T14" fmla="*/ 1 w 38"/>
                      <a:gd name="T15" fmla="*/ 10 h 64"/>
                      <a:gd name="T16" fmla="*/ 1 w 38"/>
                      <a:gd name="T17" fmla="*/ 12 h 64"/>
                      <a:gd name="T18" fmla="*/ 2 w 38"/>
                      <a:gd name="T19" fmla="*/ 15 h 64"/>
                      <a:gd name="T20" fmla="*/ 3 w 38"/>
                      <a:gd name="T21" fmla="*/ 17 h 64"/>
                      <a:gd name="T22" fmla="*/ 3 w 38"/>
                      <a:gd name="T23" fmla="*/ 19 h 64"/>
                      <a:gd name="T24" fmla="*/ 4 w 38"/>
                      <a:gd name="T25" fmla="*/ 23 h 64"/>
                      <a:gd name="T26" fmla="*/ 5 w 38"/>
                      <a:gd name="T27" fmla="*/ 24 h 64"/>
                      <a:gd name="T28" fmla="*/ 5 w 38"/>
                      <a:gd name="T29" fmla="*/ 26 h 64"/>
                      <a:gd name="T30" fmla="*/ 7 w 38"/>
                      <a:gd name="T31" fmla="*/ 30 h 64"/>
                      <a:gd name="T32" fmla="*/ 8 w 38"/>
                      <a:gd name="T33" fmla="*/ 33 h 64"/>
                      <a:gd name="T34" fmla="*/ 9 w 38"/>
                      <a:gd name="T35" fmla="*/ 34 h 64"/>
                      <a:gd name="T36" fmla="*/ 12 w 38"/>
                      <a:gd name="T37" fmla="*/ 41 h 64"/>
                      <a:gd name="T38" fmla="*/ 13 w 38"/>
                      <a:gd name="T39" fmla="*/ 42 h 64"/>
                      <a:gd name="T40" fmla="*/ 16 w 38"/>
                      <a:gd name="T41" fmla="*/ 43 h 64"/>
                      <a:gd name="T42" fmla="*/ 19 w 38"/>
                      <a:gd name="T43" fmla="*/ 45 h 64"/>
                      <a:gd name="T44" fmla="*/ 23 w 38"/>
                      <a:gd name="T45" fmla="*/ 46 h 64"/>
                      <a:gd name="T46" fmla="*/ 30 w 38"/>
                      <a:gd name="T47" fmla="*/ 49 h 64"/>
                      <a:gd name="T48" fmla="*/ 31 w 38"/>
                      <a:gd name="T49" fmla="*/ 50 h 64"/>
                      <a:gd name="T50" fmla="*/ 32 w 38"/>
                      <a:gd name="T51" fmla="*/ 50 h 64"/>
                      <a:gd name="T52" fmla="*/ 33 w 38"/>
                      <a:gd name="T53" fmla="*/ 52 h 64"/>
                      <a:gd name="T54" fmla="*/ 37 w 38"/>
                      <a:gd name="T55" fmla="*/ 57 h 64"/>
                      <a:gd name="T56" fmla="*/ 37 w 38"/>
                      <a:gd name="T57" fmla="*/ 60 h 64"/>
                      <a:gd name="T58" fmla="*/ 38 w 38"/>
                      <a:gd name="T59" fmla="*/ 61 h 64"/>
                      <a:gd name="T60" fmla="*/ 38 w 38"/>
                      <a:gd name="T61" fmla="*/ 63 h 64"/>
                      <a:gd name="T62" fmla="*/ 38 w 38"/>
                      <a:gd name="T6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64">
                        <a:moveTo>
                          <a:pt x="2" y="0"/>
                        </a:moveTo>
                        <a:lnTo>
                          <a:pt x="2" y="0"/>
                        </a:lnTo>
                        <a:lnTo>
                          <a:pt x="1" y="1"/>
                        </a:lnTo>
                        <a:lnTo>
                          <a:pt x="1" y="3"/>
                        </a:lnTo>
                        <a:lnTo>
                          <a:pt x="1" y="4"/>
                        </a:lnTo>
                        <a:lnTo>
                          <a:pt x="0" y="6"/>
                        </a:lnTo>
                        <a:lnTo>
                          <a:pt x="0" y="8"/>
                        </a:lnTo>
                        <a:lnTo>
                          <a:pt x="1" y="10"/>
                        </a:lnTo>
                        <a:lnTo>
                          <a:pt x="1" y="12"/>
                        </a:lnTo>
                        <a:lnTo>
                          <a:pt x="2" y="15"/>
                        </a:lnTo>
                        <a:lnTo>
                          <a:pt x="3" y="17"/>
                        </a:lnTo>
                        <a:lnTo>
                          <a:pt x="3" y="19"/>
                        </a:lnTo>
                        <a:lnTo>
                          <a:pt x="4" y="23"/>
                        </a:lnTo>
                        <a:lnTo>
                          <a:pt x="5" y="24"/>
                        </a:lnTo>
                        <a:lnTo>
                          <a:pt x="5" y="26"/>
                        </a:lnTo>
                        <a:lnTo>
                          <a:pt x="7" y="30"/>
                        </a:lnTo>
                        <a:lnTo>
                          <a:pt x="8" y="33"/>
                        </a:lnTo>
                        <a:lnTo>
                          <a:pt x="9" y="34"/>
                        </a:lnTo>
                        <a:lnTo>
                          <a:pt x="12" y="41"/>
                        </a:lnTo>
                        <a:lnTo>
                          <a:pt x="13" y="42"/>
                        </a:lnTo>
                        <a:lnTo>
                          <a:pt x="16" y="43"/>
                        </a:lnTo>
                        <a:lnTo>
                          <a:pt x="19" y="45"/>
                        </a:lnTo>
                        <a:lnTo>
                          <a:pt x="23" y="46"/>
                        </a:lnTo>
                        <a:lnTo>
                          <a:pt x="30" y="49"/>
                        </a:lnTo>
                        <a:lnTo>
                          <a:pt x="31" y="50"/>
                        </a:lnTo>
                        <a:lnTo>
                          <a:pt x="32" y="50"/>
                        </a:lnTo>
                        <a:lnTo>
                          <a:pt x="33" y="52"/>
                        </a:lnTo>
                        <a:lnTo>
                          <a:pt x="37" y="57"/>
                        </a:lnTo>
                        <a:lnTo>
                          <a:pt x="37" y="60"/>
                        </a:lnTo>
                        <a:lnTo>
                          <a:pt x="38" y="61"/>
                        </a:lnTo>
                        <a:lnTo>
                          <a:pt x="38" y="63"/>
                        </a:lnTo>
                        <a:lnTo>
                          <a:pt x="38" y="64"/>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Freeform 193"/>
                  <p:cNvSpPr>
                    <a:spLocks/>
                  </p:cNvSpPr>
                  <p:nvPr/>
                </p:nvSpPr>
                <p:spPr bwMode="auto">
                  <a:xfrm>
                    <a:off x="9537" y="9455"/>
                    <a:ext cx="12" cy="57"/>
                  </a:xfrm>
                  <a:custGeom>
                    <a:avLst/>
                    <a:gdLst>
                      <a:gd name="T0" fmla="*/ 12 w 12"/>
                      <a:gd name="T1" fmla="*/ 0 h 57"/>
                      <a:gd name="T2" fmla="*/ 7 w 12"/>
                      <a:gd name="T3" fmla="*/ 18 h 57"/>
                      <a:gd name="T4" fmla="*/ 4 w 12"/>
                      <a:gd name="T5" fmla="*/ 25 h 57"/>
                      <a:gd name="T6" fmla="*/ 3 w 12"/>
                      <a:gd name="T7" fmla="*/ 28 h 57"/>
                      <a:gd name="T8" fmla="*/ 2 w 12"/>
                      <a:gd name="T9" fmla="*/ 30 h 57"/>
                      <a:gd name="T10" fmla="*/ 1 w 12"/>
                      <a:gd name="T11" fmla="*/ 34 h 57"/>
                      <a:gd name="T12" fmla="*/ 1 w 12"/>
                      <a:gd name="T13" fmla="*/ 39 h 57"/>
                      <a:gd name="T14" fmla="*/ 1 w 12"/>
                      <a:gd name="T15" fmla="*/ 41 h 57"/>
                      <a:gd name="T16" fmla="*/ 1 w 12"/>
                      <a:gd name="T17" fmla="*/ 44 h 57"/>
                      <a:gd name="T18" fmla="*/ 1 w 12"/>
                      <a:gd name="T19" fmla="*/ 48 h 57"/>
                      <a:gd name="T20" fmla="*/ 1 w 12"/>
                      <a:gd name="T21" fmla="*/ 50 h 57"/>
                      <a:gd name="T22" fmla="*/ 0 w 12"/>
                      <a:gd name="T23" fmla="*/ 55 h 57"/>
                      <a:gd name="T24" fmla="*/ 0 w 12"/>
                      <a:gd name="T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7">
                        <a:moveTo>
                          <a:pt x="12" y="0"/>
                        </a:moveTo>
                        <a:lnTo>
                          <a:pt x="7" y="18"/>
                        </a:lnTo>
                        <a:lnTo>
                          <a:pt x="4" y="25"/>
                        </a:lnTo>
                        <a:lnTo>
                          <a:pt x="3" y="28"/>
                        </a:lnTo>
                        <a:lnTo>
                          <a:pt x="2" y="30"/>
                        </a:lnTo>
                        <a:lnTo>
                          <a:pt x="1" y="34"/>
                        </a:lnTo>
                        <a:lnTo>
                          <a:pt x="1" y="39"/>
                        </a:lnTo>
                        <a:lnTo>
                          <a:pt x="1" y="41"/>
                        </a:lnTo>
                        <a:lnTo>
                          <a:pt x="1" y="44"/>
                        </a:lnTo>
                        <a:lnTo>
                          <a:pt x="1" y="48"/>
                        </a:lnTo>
                        <a:lnTo>
                          <a:pt x="1" y="50"/>
                        </a:lnTo>
                        <a:lnTo>
                          <a:pt x="0" y="55"/>
                        </a:lnTo>
                        <a:lnTo>
                          <a:pt x="0" y="57"/>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Freeform 194"/>
                  <p:cNvSpPr>
                    <a:spLocks/>
                  </p:cNvSpPr>
                  <p:nvPr/>
                </p:nvSpPr>
                <p:spPr bwMode="auto">
                  <a:xfrm>
                    <a:off x="9458" y="9684"/>
                    <a:ext cx="30" cy="70"/>
                  </a:xfrm>
                  <a:custGeom>
                    <a:avLst/>
                    <a:gdLst>
                      <a:gd name="T0" fmla="*/ 30 w 30"/>
                      <a:gd name="T1" fmla="*/ 0 h 70"/>
                      <a:gd name="T2" fmla="*/ 30 w 30"/>
                      <a:gd name="T3" fmla="*/ 4 h 70"/>
                      <a:gd name="T4" fmla="*/ 29 w 30"/>
                      <a:gd name="T5" fmla="*/ 9 h 70"/>
                      <a:gd name="T6" fmla="*/ 29 w 30"/>
                      <a:gd name="T7" fmla="*/ 12 h 70"/>
                      <a:gd name="T8" fmla="*/ 29 w 30"/>
                      <a:gd name="T9" fmla="*/ 14 h 70"/>
                      <a:gd name="T10" fmla="*/ 28 w 30"/>
                      <a:gd name="T11" fmla="*/ 15 h 70"/>
                      <a:gd name="T12" fmla="*/ 11 w 30"/>
                      <a:gd name="T13" fmla="*/ 45 h 70"/>
                      <a:gd name="T14" fmla="*/ 7 w 30"/>
                      <a:gd name="T15" fmla="*/ 49 h 70"/>
                      <a:gd name="T16" fmla="*/ 5 w 30"/>
                      <a:gd name="T17" fmla="*/ 53 h 70"/>
                      <a:gd name="T18" fmla="*/ 4 w 30"/>
                      <a:gd name="T19" fmla="*/ 55 h 70"/>
                      <a:gd name="T20" fmla="*/ 1 w 30"/>
                      <a:gd name="T21" fmla="*/ 61 h 70"/>
                      <a:gd name="T22" fmla="*/ 0 w 30"/>
                      <a:gd name="T23" fmla="*/ 66 h 70"/>
                      <a:gd name="T24" fmla="*/ 0 w 3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0">
                        <a:moveTo>
                          <a:pt x="30" y="0"/>
                        </a:moveTo>
                        <a:lnTo>
                          <a:pt x="30" y="4"/>
                        </a:lnTo>
                        <a:lnTo>
                          <a:pt x="29" y="9"/>
                        </a:lnTo>
                        <a:lnTo>
                          <a:pt x="29" y="12"/>
                        </a:lnTo>
                        <a:lnTo>
                          <a:pt x="29" y="14"/>
                        </a:lnTo>
                        <a:lnTo>
                          <a:pt x="28" y="15"/>
                        </a:lnTo>
                        <a:lnTo>
                          <a:pt x="11" y="45"/>
                        </a:lnTo>
                        <a:lnTo>
                          <a:pt x="7" y="49"/>
                        </a:lnTo>
                        <a:lnTo>
                          <a:pt x="5" y="53"/>
                        </a:lnTo>
                        <a:lnTo>
                          <a:pt x="4" y="55"/>
                        </a:lnTo>
                        <a:lnTo>
                          <a:pt x="1" y="61"/>
                        </a:lnTo>
                        <a:lnTo>
                          <a:pt x="0" y="66"/>
                        </a:lnTo>
                        <a:lnTo>
                          <a:pt x="0" y="7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Freeform 195"/>
                  <p:cNvSpPr>
                    <a:spLocks/>
                  </p:cNvSpPr>
                  <p:nvPr/>
                </p:nvSpPr>
                <p:spPr bwMode="auto">
                  <a:xfrm>
                    <a:off x="9488" y="9512"/>
                    <a:ext cx="51" cy="172"/>
                  </a:xfrm>
                  <a:custGeom>
                    <a:avLst/>
                    <a:gdLst>
                      <a:gd name="T0" fmla="*/ 49 w 51"/>
                      <a:gd name="T1" fmla="*/ 0 h 172"/>
                      <a:gd name="T2" fmla="*/ 49 w 51"/>
                      <a:gd name="T3" fmla="*/ 2 h 172"/>
                      <a:gd name="T4" fmla="*/ 49 w 51"/>
                      <a:gd name="T5" fmla="*/ 5 h 172"/>
                      <a:gd name="T6" fmla="*/ 49 w 51"/>
                      <a:gd name="T7" fmla="*/ 8 h 172"/>
                      <a:gd name="T8" fmla="*/ 49 w 51"/>
                      <a:gd name="T9" fmla="*/ 10 h 172"/>
                      <a:gd name="T10" fmla="*/ 49 w 51"/>
                      <a:gd name="T11" fmla="*/ 12 h 172"/>
                      <a:gd name="T12" fmla="*/ 50 w 51"/>
                      <a:gd name="T13" fmla="*/ 14 h 172"/>
                      <a:gd name="T14" fmla="*/ 51 w 51"/>
                      <a:gd name="T15" fmla="*/ 15 h 172"/>
                      <a:gd name="T16" fmla="*/ 51 w 51"/>
                      <a:gd name="T17" fmla="*/ 17 h 172"/>
                      <a:gd name="T18" fmla="*/ 51 w 51"/>
                      <a:gd name="T19" fmla="*/ 21 h 172"/>
                      <a:gd name="T20" fmla="*/ 46 w 51"/>
                      <a:gd name="T21" fmla="*/ 39 h 172"/>
                      <a:gd name="T22" fmla="*/ 46 w 51"/>
                      <a:gd name="T23" fmla="*/ 40 h 172"/>
                      <a:gd name="T24" fmla="*/ 45 w 51"/>
                      <a:gd name="T25" fmla="*/ 44 h 172"/>
                      <a:gd name="T26" fmla="*/ 44 w 51"/>
                      <a:gd name="T27" fmla="*/ 45 h 172"/>
                      <a:gd name="T28" fmla="*/ 43 w 51"/>
                      <a:gd name="T29" fmla="*/ 47 h 172"/>
                      <a:gd name="T30" fmla="*/ 38 w 51"/>
                      <a:gd name="T31" fmla="*/ 52 h 172"/>
                      <a:gd name="T32" fmla="*/ 38 w 51"/>
                      <a:gd name="T33" fmla="*/ 53 h 172"/>
                      <a:gd name="T34" fmla="*/ 36 w 51"/>
                      <a:gd name="T35" fmla="*/ 57 h 172"/>
                      <a:gd name="T36" fmla="*/ 26 w 51"/>
                      <a:gd name="T37" fmla="*/ 95 h 172"/>
                      <a:gd name="T38" fmla="*/ 26 w 51"/>
                      <a:gd name="T39" fmla="*/ 96 h 172"/>
                      <a:gd name="T40" fmla="*/ 26 w 51"/>
                      <a:gd name="T41" fmla="*/ 99 h 172"/>
                      <a:gd name="T42" fmla="*/ 26 w 51"/>
                      <a:gd name="T43" fmla="*/ 100 h 172"/>
                      <a:gd name="T44" fmla="*/ 26 w 51"/>
                      <a:gd name="T45" fmla="*/ 102 h 172"/>
                      <a:gd name="T46" fmla="*/ 26 w 51"/>
                      <a:gd name="T47" fmla="*/ 103 h 172"/>
                      <a:gd name="T48" fmla="*/ 23 w 51"/>
                      <a:gd name="T49" fmla="*/ 105 h 172"/>
                      <a:gd name="T50" fmla="*/ 22 w 51"/>
                      <a:gd name="T51" fmla="*/ 106 h 172"/>
                      <a:gd name="T52" fmla="*/ 21 w 51"/>
                      <a:gd name="T53" fmla="*/ 107 h 172"/>
                      <a:gd name="T54" fmla="*/ 20 w 51"/>
                      <a:gd name="T55" fmla="*/ 110 h 172"/>
                      <a:gd name="T56" fmla="*/ 20 w 51"/>
                      <a:gd name="T57" fmla="*/ 112 h 172"/>
                      <a:gd name="T58" fmla="*/ 20 w 51"/>
                      <a:gd name="T59" fmla="*/ 113 h 172"/>
                      <a:gd name="T60" fmla="*/ 8 w 51"/>
                      <a:gd name="T61" fmla="*/ 133 h 172"/>
                      <a:gd name="T62" fmla="*/ 4 w 51"/>
                      <a:gd name="T63" fmla="*/ 142 h 172"/>
                      <a:gd name="T64" fmla="*/ 4 w 51"/>
                      <a:gd name="T65" fmla="*/ 143 h 172"/>
                      <a:gd name="T66" fmla="*/ 3 w 51"/>
                      <a:gd name="T67" fmla="*/ 149 h 172"/>
                      <a:gd name="T68" fmla="*/ 1 w 51"/>
                      <a:gd name="T69" fmla="*/ 151 h 172"/>
                      <a:gd name="T70" fmla="*/ 1 w 51"/>
                      <a:gd name="T71" fmla="*/ 154 h 172"/>
                      <a:gd name="T72" fmla="*/ 1 w 51"/>
                      <a:gd name="T73" fmla="*/ 166 h 172"/>
                      <a:gd name="T74" fmla="*/ 0 w 51"/>
                      <a:gd name="T7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172">
                        <a:moveTo>
                          <a:pt x="49" y="0"/>
                        </a:moveTo>
                        <a:lnTo>
                          <a:pt x="49" y="2"/>
                        </a:lnTo>
                        <a:lnTo>
                          <a:pt x="49" y="5"/>
                        </a:lnTo>
                        <a:lnTo>
                          <a:pt x="49" y="8"/>
                        </a:lnTo>
                        <a:lnTo>
                          <a:pt x="49" y="10"/>
                        </a:lnTo>
                        <a:lnTo>
                          <a:pt x="49" y="12"/>
                        </a:lnTo>
                        <a:lnTo>
                          <a:pt x="50" y="14"/>
                        </a:lnTo>
                        <a:lnTo>
                          <a:pt x="51" y="15"/>
                        </a:lnTo>
                        <a:lnTo>
                          <a:pt x="51" y="17"/>
                        </a:lnTo>
                        <a:lnTo>
                          <a:pt x="51" y="21"/>
                        </a:lnTo>
                        <a:lnTo>
                          <a:pt x="46" y="39"/>
                        </a:lnTo>
                        <a:lnTo>
                          <a:pt x="46" y="40"/>
                        </a:lnTo>
                        <a:lnTo>
                          <a:pt x="45" y="44"/>
                        </a:lnTo>
                        <a:lnTo>
                          <a:pt x="44" y="45"/>
                        </a:lnTo>
                        <a:lnTo>
                          <a:pt x="43" y="47"/>
                        </a:lnTo>
                        <a:lnTo>
                          <a:pt x="38" y="52"/>
                        </a:lnTo>
                        <a:lnTo>
                          <a:pt x="38" y="53"/>
                        </a:lnTo>
                        <a:lnTo>
                          <a:pt x="36" y="57"/>
                        </a:lnTo>
                        <a:lnTo>
                          <a:pt x="26" y="95"/>
                        </a:lnTo>
                        <a:lnTo>
                          <a:pt x="26" y="96"/>
                        </a:lnTo>
                        <a:lnTo>
                          <a:pt x="26" y="99"/>
                        </a:lnTo>
                        <a:lnTo>
                          <a:pt x="26" y="100"/>
                        </a:lnTo>
                        <a:lnTo>
                          <a:pt x="26" y="102"/>
                        </a:lnTo>
                        <a:lnTo>
                          <a:pt x="26" y="103"/>
                        </a:lnTo>
                        <a:lnTo>
                          <a:pt x="23" y="105"/>
                        </a:lnTo>
                        <a:lnTo>
                          <a:pt x="22" y="106"/>
                        </a:lnTo>
                        <a:lnTo>
                          <a:pt x="21" y="107"/>
                        </a:lnTo>
                        <a:lnTo>
                          <a:pt x="20" y="110"/>
                        </a:lnTo>
                        <a:lnTo>
                          <a:pt x="20" y="112"/>
                        </a:lnTo>
                        <a:lnTo>
                          <a:pt x="20" y="113"/>
                        </a:lnTo>
                        <a:lnTo>
                          <a:pt x="8" y="133"/>
                        </a:lnTo>
                        <a:lnTo>
                          <a:pt x="4" y="142"/>
                        </a:lnTo>
                        <a:lnTo>
                          <a:pt x="4" y="143"/>
                        </a:lnTo>
                        <a:lnTo>
                          <a:pt x="3" y="149"/>
                        </a:lnTo>
                        <a:lnTo>
                          <a:pt x="1" y="151"/>
                        </a:lnTo>
                        <a:lnTo>
                          <a:pt x="1" y="154"/>
                        </a:lnTo>
                        <a:lnTo>
                          <a:pt x="1" y="166"/>
                        </a:lnTo>
                        <a:lnTo>
                          <a:pt x="0" y="17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Freeform 196"/>
                  <p:cNvSpPr>
                    <a:spLocks/>
                  </p:cNvSpPr>
                  <p:nvPr/>
                </p:nvSpPr>
                <p:spPr bwMode="auto">
                  <a:xfrm>
                    <a:off x="8735" y="10321"/>
                    <a:ext cx="24" cy="45"/>
                  </a:xfrm>
                  <a:custGeom>
                    <a:avLst/>
                    <a:gdLst>
                      <a:gd name="T0" fmla="*/ 24 w 24"/>
                      <a:gd name="T1" fmla="*/ 45 h 45"/>
                      <a:gd name="T2" fmla="*/ 23 w 24"/>
                      <a:gd name="T3" fmla="*/ 44 h 45"/>
                      <a:gd name="T4" fmla="*/ 18 w 24"/>
                      <a:gd name="T5" fmla="*/ 37 h 45"/>
                      <a:gd name="T6" fmla="*/ 16 w 24"/>
                      <a:gd name="T7" fmla="*/ 35 h 45"/>
                      <a:gd name="T8" fmla="*/ 14 w 24"/>
                      <a:gd name="T9" fmla="*/ 32 h 45"/>
                      <a:gd name="T10" fmla="*/ 12 w 24"/>
                      <a:gd name="T11" fmla="*/ 27 h 45"/>
                      <a:gd name="T12" fmla="*/ 10 w 24"/>
                      <a:gd name="T13" fmla="*/ 25 h 45"/>
                      <a:gd name="T14" fmla="*/ 7 w 24"/>
                      <a:gd name="T15" fmla="*/ 18 h 45"/>
                      <a:gd name="T16" fmla="*/ 5 w 24"/>
                      <a:gd name="T17" fmla="*/ 15 h 45"/>
                      <a:gd name="T18" fmla="*/ 4 w 24"/>
                      <a:gd name="T19" fmla="*/ 12 h 45"/>
                      <a:gd name="T20" fmla="*/ 2 w 24"/>
                      <a:gd name="T21" fmla="*/ 10 h 45"/>
                      <a:gd name="T22" fmla="*/ 2 w 24"/>
                      <a:gd name="T23" fmla="*/ 6 h 45"/>
                      <a:gd name="T24" fmla="*/ 1 w 24"/>
                      <a:gd name="T25" fmla="*/ 3 h 45"/>
                      <a:gd name="T26" fmla="*/ 0 w 24"/>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5">
                        <a:moveTo>
                          <a:pt x="24" y="45"/>
                        </a:moveTo>
                        <a:lnTo>
                          <a:pt x="23" y="44"/>
                        </a:lnTo>
                        <a:lnTo>
                          <a:pt x="18" y="37"/>
                        </a:lnTo>
                        <a:lnTo>
                          <a:pt x="16" y="35"/>
                        </a:lnTo>
                        <a:lnTo>
                          <a:pt x="14" y="32"/>
                        </a:lnTo>
                        <a:lnTo>
                          <a:pt x="12" y="27"/>
                        </a:lnTo>
                        <a:lnTo>
                          <a:pt x="10" y="25"/>
                        </a:lnTo>
                        <a:lnTo>
                          <a:pt x="7" y="18"/>
                        </a:lnTo>
                        <a:lnTo>
                          <a:pt x="5" y="15"/>
                        </a:lnTo>
                        <a:lnTo>
                          <a:pt x="4" y="12"/>
                        </a:lnTo>
                        <a:lnTo>
                          <a:pt x="2" y="10"/>
                        </a:lnTo>
                        <a:lnTo>
                          <a:pt x="2" y="6"/>
                        </a:lnTo>
                        <a:lnTo>
                          <a:pt x="1" y="3"/>
                        </a:lnTo>
                        <a:lnTo>
                          <a:pt x="0"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Freeform 197"/>
                  <p:cNvSpPr>
                    <a:spLocks/>
                  </p:cNvSpPr>
                  <p:nvPr/>
                </p:nvSpPr>
                <p:spPr bwMode="auto">
                  <a:xfrm>
                    <a:off x="9107" y="10362"/>
                    <a:ext cx="15" cy="29"/>
                  </a:xfrm>
                  <a:custGeom>
                    <a:avLst/>
                    <a:gdLst>
                      <a:gd name="T0" fmla="*/ 15 w 15"/>
                      <a:gd name="T1" fmla="*/ 0 h 29"/>
                      <a:gd name="T2" fmla="*/ 13 w 15"/>
                      <a:gd name="T3" fmla="*/ 14 h 29"/>
                      <a:gd name="T4" fmla="*/ 11 w 15"/>
                      <a:gd name="T5" fmla="*/ 17 h 29"/>
                      <a:gd name="T6" fmla="*/ 11 w 15"/>
                      <a:gd name="T7" fmla="*/ 19 h 29"/>
                      <a:gd name="T8" fmla="*/ 10 w 15"/>
                      <a:gd name="T9" fmla="*/ 21 h 29"/>
                      <a:gd name="T10" fmla="*/ 8 w 15"/>
                      <a:gd name="T11" fmla="*/ 23 h 29"/>
                      <a:gd name="T12" fmla="*/ 7 w 15"/>
                      <a:gd name="T13" fmla="*/ 24 h 29"/>
                      <a:gd name="T14" fmla="*/ 3 w 15"/>
                      <a:gd name="T15" fmla="*/ 25 h 29"/>
                      <a:gd name="T16" fmla="*/ 2 w 15"/>
                      <a:gd name="T17" fmla="*/ 26 h 29"/>
                      <a:gd name="T18" fmla="*/ 0 w 15"/>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9">
                        <a:moveTo>
                          <a:pt x="15" y="0"/>
                        </a:moveTo>
                        <a:lnTo>
                          <a:pt x="13" y="14"/>
                        </a:lnTo>
                        <a:lnTo>
                          <a:pt x="11" y="17"/>
                        </a:lnTo>
                        <a:lnTo>
                          <a:pt x="11" y="19"/>
                        </a:lnTo>
                        <a:lnTo>
                          <a:pt x="10" y="21"/>
                        </a:lnTo>
                        <a:lnTo>
                          <a:pt x="8" y="23"/>
                        </a:lnTo>
                        <a:lnTo>
                          <a:pt x="7" y="24"/>
                        </a:lnTo>
                        <a:lnTo>
                          <a:pt x="3" y="25"/>
                        </a:lnTo>
                        <a:lnTo>
                          <a:pt x="2" y="26"/>
                        </a:lnTo>
                        <a:lnTo>
                          <a:pt x="0" y="29"/>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Freeform 198"/>
                  <p:cNvSpPr>
                    <a:spLocks/>
                  </p:cNvSpPr>
                  <p:nvPr/>
                </p:nvSpPr>
                <p:spPr bwMode="auto">
                  <a:xfrm>
                    <a:off x="8759" y="10343"/>
                    <a:ext cx="64" cy="37"/>
                  </a:xfrm>
                  <a:custGeom>
                    <a:avLst/>
                    <a:gdLst>
                      <a:gd name="T0" fmla="*/ 64 w 64"/>
                      <a:gd name="T1" fmla="*/ 11 h 37"/>
                      <a:gd name="T2" fmla="*/ 61 w 64"/>
                      <a:gd name="T3" fmla="*/ 6 h 37"/>
                      <a:gd name="T4" fmla="*/ 59 w 64"/>
                      <a:gd name="T5" fmla="*/ 3 h 37"/>
                      <a:gd name="T6" fmla="*/ 58 w 64"/>
                      <a:gd name="T7" fmla="*/ 1 h 37"/>
                      <a:gd name="T8" fmla="*/ 56 w 64"/>
                      <a:gd name="T9" fmla="*/ 1 h 37"/>
                      <a:gd name="T10" fmla="*/ 54 w 64"/>
                      <a:gd name="T11" fmla="*/ 0 h 37"/>
                      <a:gd name="T12" fmla="*/ 53 w 64"/>
                      <a:gd name="T13" fmla="*/ 1 h 37"/>
                      <a:gd name="T14" fmla="*/ 52 w 64"/>
                      <a:gd name="T15" fmla="*/ 3 h 37"/>
                      <a:gd name="T16" fmla="*/ 51 w 64"/>
                      <a:gd name="T17" fmla="*/ 5 h 37"/>
                      <a:gd name="T18" fmla="*/ 49 w 64"/>
                      <a:gd name="T19" fmla="*/ 6 h 37"/>
                      <a:gd name="T20" fmla="*/ 48 w 64"/>
                      <a:gd name="T21" fmla="*/ 7 h 37"/>
                      <a:gd name="T22" fmla="*/ 47 w 64"/>
                      <a:gd name="T23" fmla="*/ 8 h 37"/>
                      <a:gd name="T24" fmla="*/ 46 w 64"/>
                      <a:gd name="T25" fmla="*/ 10 h 37"/>
                      <a:gd name="T26" fmla="*/ 45 w 64"/>
                      <a:gd name="T27" fmla="*/ 13 h 37"/>
                      <a:gd name="T28" fmla="*/ 44 w 64"/>
                      <a:gd name="T29" fmla="*/ 16 h 37"/>
                      <a:gd name="T30" fmla="*/ 41 w 64"/>
                      <a:gd name="T31" fmla="*/ 18 h 37"/>
                      <a:gd name="T32" fmla="*/ 33 w 64"/>
                      <a:gd name="T33" fmla="*/ 23 h 37"/>
                      <a:gd name="T34" fmla="*/ 31 w 64"/>
                      <a:gd name="T35" fmla="*/ 25 h 37"/>
                      <a:gd name="T36" fmla="*/ 30 w 64"/>
                      <a:gd name="T37" fmla="*/ 27 h 37"/>
                      <a:gd name="T38" fmla="*/ 28 w 64"/>
                      <a:gd name="T39" fmla="*/ 29 h 37"/>
                      <a:gd name="T40" fmla="*/ 24 w 64"/>
                      <a:gd name="T41" fmla="*/ 31 h 37"/>
                      <a:gd name="T42" fmla="*/ 22 w 64"/>
                      <a:gd name="T43" fmla="*/ 33 h 37"/>
                      <a:gd name="T44" fmla="*/ 18 w 64"/>
                      <a:gd name="T45" fmla="*/ 35 h 37"/>
                      <a:gd name="T46" fmla="*/ 16 w 64"/>
                      <a:gd name="T47" fmla="*/ 36 h 37"/>
                      <a:gd name="T48" fmla="*/ 13 w 64"/>
                      <a:gd name="T49" fmla="*/ 37 h 37"/>
                      <a:gd name="T50" fmla="*/ 7 w 64"/>
                      <a:gd name="T51" fmla="*/ 33 h 37"/>
                      <a:gd name="T52" fmla="*/ 6 w 64"/>
                      <a:gd name="T53" fmla="*/ 30 h 37"/>
                      <a:gd name="T54" fmla="*/ 2 w 64"/>
                      <a:gd name="T55" fmla="*/ 26 h 37"/>
                      <a:gd name="T56" fmla="*/ 0 w 64"/>
                      <a:gd name="T5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37">
                        <a:moveTo>
                          <a:pt x="64" y="11"/>
                        </a:moveTo>
                        <a:lnTo>
                          <a:pt x="61" y="6"/>
                        </a:lnTo>
                        <a:lnTo>
                          <a:pt x="59" y="3"/>
                        </a:lnTo>
                        <a:lnTo>
                          <a:pt x="58" y="1"/>
                        </a:lnTo>
                        <a:lnTo>
                          <a:pt x="56" y="1"/>
                        </a:lnTo>
                        <a:lnTo>
                          <a:pt x="54" y="0"/>
                        </a:lnTo>
                        <a:lnTo>
                          <a:pt x="53" y="1"/>
                        </a:lnTo>
                        <a:lnTo>
                          <a:pt x="52" y="3"/>
                        </a:lnTo>
                        <a:lnTo>
                          <a:pt x="51" y="5"/>
                        </a:lnTo>
                        <a:lnTo>
                          <a:pt x="49" y="6"/>
                        </a:lnTo>
                        <a:lnTo>
                          <a:pt x="48" y="7"/>
                        </a:lnTo>
                        <a:lnTo>
                          <a:pt x="47" y="8"/>
                        </a:lnTo>
                        <a:lnTo>
                          <a:pt x="46" y="10"/>
                        </a:lnTo>
                        <a:lnTo>
                          <a:pt x="45" y="13"/>
                        </a:lnTo>
                        <a:lnTo>
                          <a:pt x="44" y="16"/>
                        </a:lnTo>
                        <a:lnTo>
                          <a:pt x="41" y="18"/>
                        </a:lnTo>
                        <a:lnTo>
                          <a:pt x="33" y="23"/>
                        </a:lnTo>
                        <a:lnTo>
                          <a:pt x="31" y="25"/>
                        </a:lnTo>
                        <a:lnTo>
                          <a:pt x="30" y="27"/>
                        </a:lnTo>
                        <a:lnTo>
                          <a:pt x="28" y="29"/>
                        </a:lnTo>
                        <a:lnTo>
                          <a:pt x="24" y="31"/>
                        </a:lnTo>
                        <a:lnTo>
                          <a:pt x="22" y="33"/>
                        </a:lnTo>
                        <a:lnTo>
                          <a:pt x="18" y="35"/>
                        </a:lnTo>
                        <a:lnTo>
                          <a:pt x="16" y="36"/>
                        </a:lnTo>
                        <a:lnTo>
                          <a:pt x="13" y="37"/>
                        </a:lnTo>
                        <a:lnTo>
                          <a:pt x="7" y="33"/>
                        </a:lnTo>
                        <a:lnTo>
                          <a:pt x="6" y="30"/>
                        </a:lnTo>
                        <a:lnTo>
                          <a:pt x="2" y="26"/>
                        </a:lnTo>
                        <a:lnTo>
                          <a:pt x="0" y="23"/>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Freeform 199"/>
                  <p:cNvSpPr>
                    <a:spLocks/>
                  </p:cNvSpPr>
                  <p:nvPr/>
                </p:nvSpPr>
                <p:spPr bwMode="auto">
                  <a:xfrm>
                    <a:off x="8872" y="10407"/>
                    <a:ext cx="8" cy="13"/>
                  </a:xfrm>
                  <a:custGeom>
                    <a:avLst/>
                    <a:gdLst>
                      <a:gd name="T0" fmla="*/ 8 w 8"/>
                      <a:gd name="T1" fmla="*/ 13 h 13"/>
                      <a:gd name="T2" fmla="*/ 2 w 8"/>
                      <a:gd name="T3" fmla="*/ 8 h 13"/>
                      <a:gd name="T4" fmla="*/ 0 w 8"/>
                      <a:gd name="T5" fmla="*/ 0 h 13"/>
                    </a:gdLst>
                    <a:ahLst/>
                    <a:cxnLst>
                      <a:cxn ang="0">
                        <a:pos x="T0" y="T1"/>
                      </a:cxn>
                      <a:cxn ang="0">
                        <a:pos x="T2" y="T3"/>
                      </a:cxn>
                      <a:cxn ang="0">
                        <a:pos x="T4" y="T5"/>
                      </a:cxn>
                    </a:cxnLst>
                    <a:rect l="0" t="0" r="r" b="b"/>
                    <a:pathLst>
                      <a:path w="8" h="13">
                        <a:moveTo>
                          <a:pt x="8" y="13"/>
                        </a:moveTo>
                        <a:lnTo>
                          <a:pt x="2" y="8"/>
                        </a:lnTo>
                        <a:lnTo>
                          <a:pt x="0"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Freeform 200"/>
                  <p:cNvSpPr>
                    <a:spLocks/>
                  </p:cNvSpPr>
                  <p:nvPr/>
                </p:nvSpPr>
                <p:spPr bwMode="auto">
                  <a:xfrm>
                    <a:off x="8880" y="10420"/>
                    <a:ext cx="119" cy="53"/>
                  </a:xfrm>
                  <a:custGeom>
                    <a:avLst/>
                    <a:gdLst>
                      <a:gd name="T0" fmla="*/ 119 w 119"/>
                      <a:gd name="T1" fmla="*/ 51 h 53"/>
                      <a:gd name="T2" fmla="*/ 117 w 119"/>
                      <a:gd name="T3" fmla="*/ 51 h 53"/>
                      <a:gd name="T4" fmla="*/ 115 w 119"/>
                      <a:gd name="T5" fmla="*/ 51 h 53"/>
                      <a:gd name="T6" fmla="*/ 113 w 119"/>
                      <a:gd name="T7" fmla="*/ 51 h 53"/>
                      <a:gd name="T8" fmla="*/ 112 w 119"/>
                      <a:gd name="T9" fmla="*/ 53 h 53"/>
                      <a:gd name="T10" fmla="*/ 108 w 119"/>
                      <a:gd name="T11" fmla="*/ 53 h 53"/>
                      <a:gd name="T12" fmla="*/ 101 w 119"/>
                      <a:gd name="T13" fmla="*/ 51 h 53"/>
                      <a:gd name="T14" fmla="*/ 97 w 119"/>
                      <a:gd name="T15" fmla="*/ 50 h 53"/>
                      <a:gd name="T16" fmla="*/ 93 w 119"/>
                      <a:gd name="T17" fmla="*/ 49 h 53"/>
                      <a:gd name="T18" fmla="*/ 90 w 119"/>
                      <a:gd name="T19" fmla="*/ 48 h 53"/>
                      <a:gd name="T20" fmla="*/ 87 w 119"/>
                      <a:gd name="T21" fmla="*/ 47 h 53"/>
                      <a:gd name="T22" fmla="*/ 85 w 119"/>
                      <a:gd name="T23" fmla="*/ 45 h 53"/>
                      <a:gd name="T24" fmla="*/ 83 w 119"/>
                      <a:gd name="T25" fmla="*/ 43 h 53"/>
                      <a:gd name="T26" fmla="*/ 81 w 119"/>
                      <a:gd name="T27" fmla="*/ 43 h 53"/>
                      <a:gd name="T28" fmla="*/ 77 w 119"/>
                      <a:gd name="T29" fmla="*/ 43 h 53"/>
                      <a:gd name="T30" fmla="*/ 74 w 119"/>
                      <a:gd name="T31" fmla="*/ 43 h 53"/>
                      <a:gd name="T32" fmla="*/ 71 w 119"/>
                      <a:gd name="T33" fmla="*/ 43 h 53"/>
                      <a:gd name="T34" fmla="*/ 69 w 119"/>
                      <a:gd name="T35" fmla="*/ 42 h 53"/>
                      <a:gd name="T36" fmla="*/ 66 w 119"/>
                      <a:gd name="T37" fmla="*/ 41 h 53"/>
                      <a:gd name="T38" fmla="*/ 64 w 119"/>
                      <a:gd name="T39" fmla="*/ 40 h 53"/>
                      <a:gd name="T40" fmla="*/ 61 w 119"/>
                      <a:gd name="T41" fmla="*/ 38 h 53"/>
                      <a:gd name="T42" fmla="*/ 51 w 119"/>
                      <a:gd name="T43" fmla="*/ 36 h 53"/>
                      <a:gd name="T44" fmla="*/ 39 w 119"/>
                      <a:gd name="T45" fmla="*/ 34 h 53"/>
                      <a:gd name="T46" fmla="*/ 38 w 119"/>
                      <a:gd name="T47" fmla="*/ 33 h 53"/>
                      <a:gd name="T48" fmla="*/ 33 w 119"/>
                      <a:gd name="T49" fmla="*/ 28 h 53"/>
                      <a:gd name="T50" fmla="*/ 30 w 119"/>
                      <a:gd name="T51" fmla="*/ 25 h 53"/>
                      <a:gd name="T52" fmla="*/ 26 w 119"/>
                      <a:gd name="T53" fmla="*/ 23 h 53"/>
                      <a:gd name="T54" fmla="*/ 23 w 119"/>
                      <a:gd name="T55" fmla="*/ 19 h 53"/>
                      <a:gd name="T56" fmla="*/ 18 w 119"/>
                      <a:gd name="T57" fmla="*/ 17 h 53"/>
                      <a:gd name="T58" fmla="*/ 16 w 119"/>
                      <a:gd name="T59" fmla="*/ 15 h 53"/>
                      <a:gd name="T60" fmla="*/ 15 w 119"/>
                      <a:gd name="T61" fmla="*/ 13 h 53"/>
                      <a:gd name="T62" fmla="*/ 14 w 119"/>
                      <a:gd name="T63" fmla="*/ 11 h 53"/>
                      <a:gd name="T64" fmla="*/ 13 w 119"/>
                      <a:gd name="T65" fmla="*/ 10 h 53"/>
                      <a:gd name="T66" fmla="*/ 11 w 119"/>
                      <a:gd name="T67" fmla="*/ 8 h 53"/>
                      <a:gd name="T68" fmla="*/ 5 w 119"/>
                      <a:gd name="T69" fmla="*/ 3 h 53"/>
                      <a:gd name="T70" fmla="*/ 0 w 119"/>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53">
                        <a:moveTo>
                          <a:pt x="119" y="51"/>
                        </a:moveTo>
                        <a:lnTo>
                          <a:pt x="117" y="51"/>
                        </a:lnTo>
                        <a:lnTo>
                          <a:pt x="115" y="51"/>
                        </a:lnTo>
                        <a:lnTo>
                          <a:pt x="113" y="51"/>
                        </a:lnTo>
                        <a:lnTo>
                          <a:pt x="112" y="53"/>
                        </a:lnTo>
                        <a:lnTo>
                          <a:pt x="108" y="53"/>
                        </a:lnTo>
                        <a:lnTo>
                          <a:pt x="101" y="51"/>
                        </a:lnTo>
                        <a:lnTo>
                          <a:pt x="97" y="50"/>
                        </a:lnTo>
                        <a:lnTo>
                          <a:pt x="93" y="49"/>
                        </a:lnTo>
                        <a:lnTo>
                          <a:pt x="90" y="48"/>
                        </a:lnTo>
                        <a:lnTo>
                          <a:pt x="87" y="47"/>
                        </a:lnTo>
                        <a:lnTo>
                          <a:pt x="85" y="45"/>
                        </a:lnTo>
                        <a:lnTo>
                          <a:pt x="83" y="43"/>
                        </a:lnTo>
                        <a:lnTo>
                          <a:pt x="81" y="43"/>
                        </a:lnTo>
                        <a:lnTo>
                          <a:pt x="77" y="43"/>
                        </a:lnTo>
                        <a:lnTo>
                          <a:pt x="74" y="43"/>
                        </a:lnTo>
                        <a:lnTo>
                          <a:pt x="71" y="43"/>
                        </a:lnTo>
                        <a:lnTo>
                          <a:pt x="69" y="42"/>
                        </a:lnTo>
                        <a:lnTo>
                          <a:pt x="66" y="41"/>
                        </a:lnTo>
                        <a:lnTo>
                          <a:pt x="64" y="40"/>
                        </a:lnTo>
                        <a:lnTo>
                          <a:pt x="61" y="38"/>
                        </a:lnTo>
                        <a:lnTo>
                          <a:pt x="51" y="36"/>
                        </a:lnTo>
                        <a:lnTo>
                          <a:pt x="39" y="34"/>
                        </a:lnTo>
                        <a:lnTo>
                          <a:pt x="38" y="33"/>
                        </a:lnTo>
                        <a:lnTo>
                          <a:pt x="33" y="28"/>
                        </a:lnTo>
                        <a:lnTo>
                          <a:pt x="30" y="25"/>
                        </a:lnTo>
                        <a:lnTo>
                          <a:pt x="26" y="23"/>
                        </a:lnTo>
                        <a:lnTo>
                          <a:pt x="23" y="19"/>
                        </a:lnTo>
                        <a:lnTo>
                          <a:pt x="18" y="17"/>
                        </a:lnTo>
                        <a:lnTo>
                          <a:pt x="16" y="15"/>
                        </a:lnTo>
                        <a:lnTo>
                          <a:pt x="15" y="13"/>
                        </a:lnTo>
                        <a:lnTo>
                          <a:pt x="14" y="11"/>
                        </a:lnTo>
                        <a:lnTo>
                          <a:pt x="13" y="10"/>
                        </a:lnTo>
                        <a:lnTo>
                          <a:pt x="11" y="8"/>
                        </a:lnTo>
                        <a:lnTo>
                          <a:pt x="5" y="3"/>
                        </a:lnTo>
                        <a:lnTo>
                          <a:pt x="0"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Freeform 201"/>
                  <p:cNvSpPr>
                    <a:spLocks/>
                  </p:cNvSpPr>
                  <p:nvPr/>
                </p:nvSpPr>
                <p:spPr bwMode="auto">
                  <a:xfrm>
                    <a:off x="8999" y="10391"/>
                    <a:ext cx="108" cy="86"/>
                  </a:xfrm>
                  <a:custGeom>
                    <a:avLst/>
                    <a:gdLst>
                      <a:gd name="T0" fmla="*/ 108 w 108"/>
                      <a:gd name="T1" fmla="*/ 0 h 86"/>
                      <a:gd name="T2" fmla="*/ 104 w 108"/>
                      <a:gd name="T3" fmla="*/ 7 h 86"/>
                      <a:gd name="T4" fmla="*/ 102 w 108"/>
                      <a:gd name="T5" fmla="*/ 12 h 86"/>
                      <a:gd name="T6" fmla="*/ 99 w 108"/>
                      <a:gd name="T7" fmla="*/ 18 h 86"/>
                      <a:gd name="T8" fmla="*/ 98 w 108"/>
                      <a:gd name="T9" fmla="*/ 20 h 86"/>
                      <a:gd name="T10" fmla="*/ 96 w 108"/>
                      <a:gd name="T11" fmla="*/ 24 h 86"/>
                      <a:gd name="T12" fmla="*/ 95 w 108"/>
                      <a:gd name="T13" fmla="*/ 29 h 86"/>
                      <a:gd name="T14" fmla="*/ 94 w 108"/>
                      <a:gd name="T15" fmla="*/ 34 h 86"/>
                      <a:gd name="T16" fmla="*/ 94 w 108"/>
                      <a:gd name="T17" fmla="*/ 42 h 86"/>
                      <a:gd name="T18" fmla="*/ 93 w 108"/>
                      <a:gd name="T19" fmla="*/ 47 h 86"/>
                      <a:gd name="T20" fmla="*/ 87 w 108"/>
                      <a:gd name="T21" fmla="*/ 55 h 86"/>
                      <a:gd name="T22" fmla="*/ 77 w 108"/>
                      <a:gd name="T23" fmla="*/ 74 h 86"/>
                      <a:gd name="T24" fmla="*/ 74 w 108"/>
                      <a:gd name="T25" fmla="*/ 77 h 86"/>
                      <a:gd name="T26" fmla="*/ 73 w 108"/>
                      <a:gd name="T27" fmla="*/ 79 h 86"/>
                      <a:gd name="T28" fmla="*/ 71 w 108"/>
                      <a:gd name="T29" fmla="*/ 82 h 86"/>
                      <a:gd name="T30" fmla="*/ 69 w 108"/>
                      <a:gd name="T31" fmla="*/ 83 h 86"/>
                      <a:gd name="T32" fmla="*/ 64 w 108"/>
                      <a:gd name="T33" fmla="*/ 85 h 86"/>
                      <a:gd name="T34" fmla="*/ 60 w 108"/>
                      <a:gd name="T35" fmla="*/ 86 h 86"/>
                      <a:gd name="T36" fmla="*/ 48 w 108"/>
                      <a:gd name="T37" fmla="*/ 85 h 86"/>
                      <a:gd name="T38" fmla="*/ 32 w 108"/>
                      <a:gd name="T39" fmla="*/ 83 h 86"/>
                      <a:gd name="T40" fmla="*/ 27 w 108"/>
                      <a:gd name="T41" fmla="*/ 83 h 86"/>
                      <a:gd name="T42" fmla="*/ 24 w 108"/>
                      <a:gd name="T43" fmla="*/ 83 h 86"/>
                      <a:gd name="T44" fmla="*/ 15 w 108"/>
                      <a:gd name="T45" fmla="*/ 84 h 86"/>
                      <a:gd name="T46" fmla="*/ 12 w 108"/>
                      <a:gd name="T47" fmla="*/ 84 h 86"/>
                      <a:gd name="T48" fmla="*/ 8 w 108"/>
                      <a:gd name="T49" fmla="*/ 83 h 86"/>
                      <a:gd name="T50" fmla="*/ 0 w 108"/>
                      <a:gd name="T51"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86">
                        <a:moveTo>
                          <a:pt x="108" y="0"/>
                        </a:moveTo>
                        <a:lnTo>
                          <a:pt x="104" y="7"/>
                        </a:lnTo>
                        <a:lnTo>
                          <a:pt x="102" y="12"/>
                        </a:lnTo>
                        <a:lnTo>
                          <a:pt x="99" y="18"/>
                        </a:lnTo>
                        <a:lnTo>
                          <a:pt x="98" y="20"/>
                        </a:lnTo>
                        <a:lnTo>
                          <a:pt x="96" y="24"/>
                        </a:lnTo>
                        <a:lnTo>
                          <a:pt x="95" y="29"/>
                        </a:lnTo>
                        <a:lnTo>
                          <a:pt x="94" y="34"/>
                        </a:lnTo>
                        <a:lnTo>
                          <a:pt x="94" y="42"/>
                        </a:lnTo>
                        <a:lnTo>
                          <a:pt x="93" y="47"/>
                        </a:lnTo>
                        <a:lnTo>
                          <a:pt x="87" y="55"/>
                        </a:lnTo>
                        <a:lnTo>
                          <a:pt x="77" y="74"/>
                        </a:lnTo>
                        <a:lnTo>
                          <a:pt x="74" y="77"/>
                        </a:lnTo>
                        <a:lnTo>
                          <a:pt x="73" y="79"/>
                        </a:lnTo>
                        <a:lnTo>
                          <a:pt x="71" y="82"/>
                        </a:lnTo>
                        <a:lnTo>
                          <a:pt x="69" y="83"/>
                        </a:lnTo>
                        <a:lnTo>
                          <a:pt x="64" y="85"/>
                        </a:lnTo>
                        <a:lnTo>
                          <a:pt x="60" y="86"/>
                        </a:lnTo>
                        <a:lnTo>
                          <a:pt x="48" y="85"/>
                        </a:lnTo>
                        <a:lnTo>
                          <a:pt x="32" y="83"/>
                        </a:lnTo>
                        <a:lnTo>
                          <a:pt x="27" y="83"/>
                        </a:lnTo>
                        <a:lnTo>
                          <a:pt x="24" y="83"/>
                        </a:lnTo>
                        <a:lnTo>
                          <a:pt x="15" y="84"/>
                        </a:lnTo>
                        <a:lnTo>
                          <a:pt x="12" y="84"/>
                        </a:lnTo>
                        <a:lnTo>
                          <a:pt x="8" y="83"/>
                        </a:lnTo>
                        <a:lnTo>
                          <a:pt x="0" y="8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Freeform 202"/>
                  <p:cNvSpPr>
                    <a:spLocks/>
                  </p:cNvSpPr>
                  <p:nvPr/>
                </p:nvSpPr>
                <p:spPr bwMode="auto">
                  <a:xfrm>
                    <a:off x="9126" y="10331"/>
                    <a:ext cx="2" cy="10"/>
                  </a:xfrm>
                  <a:custGeom>
                    <a:avLst/>
                    <a:gdLst>
                      <a:gd name="T0" fmla="*/ 2 w 2"/>
                      <a:gd name="T1" fmla="*/ 0 h 10"/>
                      <a:gd name="T2" fmla="*/ 2 w 2"/>
                      <a:gd name="T3" fmla="*/ 2 h 10"/>
                      <a:gd name="T4" fmla="*/ 0 w 2"/>
                      <a:gd name="T5" fmla="*/ 10 h 10"/>
                    </a:gdLst>
                    <a:ahLst/>
                    <a:cxnLst>
                      <a:cxn ang="0">
                        <a:pos x="T0" y="T1"/>
                      </a:cxn>
                      <a:cxn ang="0">
                        <a:pos x="T2" y="T3"/>
                      </a:cxn>
                      <a:cxn ang="0">
                        <a:pos x="T4" y="T5"/>
                      </a:cxn>
                    </a:cxnLst>
                    <a:rect l="0" t="0" r="r" b="b"/>
                    <a:pathLst>
                      <a:path w="2" h="10">
                        <a:moveTo>
                          <a:pt x="2" y="0"/>
                        </a:moveTo>
                        <a:lnTo>
                          <a:pt x="2" y="2"/>
                        </a:lnTo>
                        <a:lnTo>
                          <a:pt x="0" y="1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Freeform 203"/>
                  <p:cNvSpPr>
                    <a:spLocks/>
                  </p:cNvSpPr>
                  <p:nvPr/>
                </p:nvSpPr>
                <p:spPr bwMode="auto">
                  <a:xfrm>
                    <a:off x="9122" y="10341"/>
                    <a:ext cx="4" cy="21"/>
                  </a:xfrm>
                  <a:custGeom>
                    <a:avLst/>
                    <a:gdLst>
                      <a:gd name="T0" fmla="*/ 4 w 4"/>
                      <a:gd name="T1" fmla="*/ 0 h 21"/>
                      <a:gd name="T2" fmla="*/ 2 w 4"/>
                      <a:gd name="T3" fmla="*/ 13 h 21"/>
                      <a:gd name="T4" fmla="*/ 0 w 4"/>
                      <a:gd name="T5" fmla="*/ 21 h 21"/>
                    </a:gdLst>
                    <a:ahLst/>
                    <a:cxnLst>
                      <a:cxn ang="0">
                        <a:pos x="T0" y="T1"/>
                      </a:cxn>
                      <a:cxn ang="0">
                        <a:pos x="T2" y="T3"/>
                      </a:cxn>
                      <a:cxn ang="0">
                        <a:pos x="T4" y="T5"/>
                      </a:cxn>
                    </a:cxnLst>
                    <a:rect l="0" t="0" r="r" b="b"/>
                    <a:pathLst>
                      <a:path w="4" h="21">
                        <a:moveTo>
                          <a:pt x="4" y="0"/>
                        </a:moveTo>
                        <a:lnTo>
                          <a:pt x="2" y="13"/>
                        </a:lnTo>
                        <a:lnTo>
                          <a:pt x="0" y="2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Freeform 204"/>
                  <p:cNvSpPr>
                    <a:spLocks/>
                  </p:cNvSpPr>
                  <p:nvPr/>
                </p:nvSpPr>
                <p:spPr bwMode="auto">
                  <a:xfrm>
                    <a:off x="8255" y="12547"/>
                    <a:ext cx="23" cy="58"/>
                  </a:xfrm>
                  <a:custGeom>
                    <a:avLst/>
                    <a:gdLst>
                      <a:gd name="T0" fmla="*/ 0 w 23"/>
                      <a:gd name="T1" fmla="*/ 0 h 58"/>
                      <a:gd name="T2" fmla="*/ 6 w 23"/>
                      <a:gd name="T3" fmla="*/ 11 h 58"/>
                      <a:gd name="T4" fmla="*/ 11 w 23"/>
                      <a:gd name="T5" fmla="*/ 18 h 58"/>
                      <a:gd name="T6" fmla="*/ 13 w 23"/>
                      <a:gd name="T7" fmla="*/ 22 h 58"/>
                      <a:gd name="T8" fmla="*/ 15 w 23"/>
                      <a:gd name="T9" fmla="*/ 30 h 58"/>
                      <a:gd name="T10" fmla="*/ 19 w 23"/>
                      <a:gd name="T11" fmla="*/ 38 h 58"/>
                      <a:gd name="T12" fmla="*/ 21 w 23"/>
                      <a:gd name="T13" fmla="*/ 47 h 58"/>
                      <a:gd name="T14" fmla="*/ 21 w 23"/>
                      <a:gd name="T15" fmla="*/ 51 h 58"/>
                      <a:gd name="T16" fmla="*/ 23 w 23"/>
                      <a:gd name="T17" fmla="*/ 56 h 58"/>
                      <a:gd name="T18" fmla="*/ 23 w 23"/>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8">
                        <a:moveTo>
                          <a:pt x="0" y="0"/>
                        </a:moveTo>
                        <a:lnTo>
                          <a:pt x="6" y="11"/>
                        </a:lnTo>
                        <a:lnTo>
                          <a:pt x="11" y="18"/>
                        </a:lnTo>
                        <a:lnTo>
                          <a:pt x="13" y="22"/>
                        </a:lnTo>
                        <a:lnTo>
                          <a:pt x="15" y="30"/>
                        </a:lnTo>
                        <a:lnTo>
                          <a:pt x="19" y="38"/>
                        </a:lnTo>
                        <a:lnTo>
                          <a:pt x="21" y="47"/>
                        </a:lnTo>
                        <a:lnTo>
                          <a:pt x="21" y="51"/>
                        </a:lnTo>
                        <a:lnTo>
                          <a:pt x="23" y="56"/>
                        </a:lnTo>
                        <a:lnTo>
                          <a:pt x="23" y="58"/>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Freeform 205"/>
                  <p:cNvSpPr>
                    <a:spLocks/>
                  </p:cNvSpPr>
                  <p:nvPr/>
                </p:nvSpPr>
                <p:spPr bwMode="auto">
                  <a:xfrm>
                    <a:off x="8278" y="12605"/>
                    <a:ext cx="75" cy="141"/>
                  </a:xfrm>
                  <a:custGeom>
                    <a:avLst/>
                    <a:gdLst>
                      <a:gd name="T0" fmla="*/ 0 w 75"/>
                      <a:gd name="T1" fmla="*/ 0 h 141"/>
                      <a:gd name="T2" fmla="*/ 0 w 75"/>
                      <a:gd name="T3" fmla="*/ 1 h 141"/>
                      <a:gd name="T4" fmla="*/ 3 w 75"/>
                      <a:gd name="T5" fmla="*/ 5 h 141"/>
                      <a:gd name="T6" fmla="*/ 17 w 75"/>
                      <a:gd name="T7" fmla="*/ 27 h 141"/>
                      <a:gd name="T8" fmla="*/ 47 w 75"/>
                      <a:gd name="T9" fmla="*/ 76 h 141"/>
                      <a:gd name="T10" fmla="*/ 49 w 75"/>
                      <a:gd name="T11" fmla="*/ 82 h 141"/>
                      <a:gd name="T12" fmla="*/ 59 w 75"/>
                      <a:gd name="T13" fmla="*/ 107 h 141"/>
                      <a:gd name="T14" fmla="*/ 63 w 75"/>
                      <a:gd name="T15" fmla="*/ 113 h 141"/>
                      <a:gd name="T16" fmla="*/ 65 w 75"/>
                      <a:gd name="T17" fmla="*/ 118 h 141"/>
                      <a:gd name="T18" fmla="*/ 68 w 75"/>
                      <a:gd name="T19" fmla="*/ 126 h 141"/>
                      <a:gd name="T20" fmla="*/ 75 w 75"/>
                      <a:gd name="T2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41">
                        <a:moveTo>
                          <a:pt x="0" y="0"/>
                        </a:moveTo>
                        <a:lnTo>
                          <a:pt x="0" y="1"/>
                        </a:lnTo>
                        <a:lnTo>
                          <a:pt x="3" y="5"/>
                        </a:lnTo>
                        <a:lnTo>
                          <a:pt x="17" y="27"/>
                        </a:lnTo>
                        <a:lnTo>
                          <a:pt x="47" y="76"/>
                        </a:lnTo>
                        <a:lnTo>
                          <a:pt x="49" y="82"/>
                        </a:lnTo>
                        <a:lnTo>
                          <a:pt x="59" y="107"/>
                        </a:lnTo>
                        <a:lnTo>
                          <a:pt x="63" y="113"/>
                        </a:lnTo>
                        <a:lnTo>
                          <a:pt x="65" y="118"/>
                        </a:lnTo>
                        <a:lnTo>
                          <a:pt x="68" y="126"/>
                        </a:lnTo>
                        <a:lnTo>
                          <a:pt x="75" y="141"/>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206"/>
                  <p:cNvSpPr>
                    <a:spLocks noChangeShapeType="1"/>
                  </p:cNvSpPr>
                  <p:nvPr/>
                </p:nvSpPr>
                <p:spPr bwMode="auto">
                  <a:xfrm>
                    <a:off x="8353" y="12746"/>
                    <a:ext cx="7" cy="18"/>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Freeform 207"/>
                  <p:cNvSpPr>
                    <a:spLocks/>
                  </p:cNvSpPr>
                  <p:nvPr/>
                </p:nvSpPr>
                <p:spPr bwMode="auto">
                  <a:xfrm>
                    <a:off x="7890" y="12590"/>
                    <a:ext cx="303" cy="30"/>
                  </a:xfrm>
                  <a:custGeom>
                    <a:avLst/>
                    <a:gdLst>
                      <a:gd name="T0" fmla="*/ 0 w 303"/>
                      <a:gd name="T1" fmla="*/ 29 h 30"/>
                      <a:gd name="T2" fmla="*/ 2 w 303"/>
                      <a:gd name="T3" fmla="*/ 29 h 30"/>
                      <a:gd name="T4" fmla="*/ 6 w 303"/>
                      <a:gd name="T5" fmla="*/ 30 h 30"/>
                      <a:gd name="T6" fmla="*/ 7 w 303"/>
                      <a:gd name="T7" fmla="*/ 30 h 30"/>
                      <a:gd name="T8" fmla="*/ 9 w 303"/>
                      <a:gd name="T9" fmla="*/ 29 h 30"/>
                      <a:gd name="T10" fmla="*/ 12 w 303"/>
                      <a:gd name="T11" fmla="*/ 29 h 30"/>
                      <a:gd name="T12" fmla="*/ 14 w 303"/>
                      <a:gd name="T13" fmla="*/ 28 h 30"/>
                      <a:gd name="T14" fmla="*/ 19 w 303"/>
                      <a:gd name="T15" fmla="*/ 25 h 30"/>
                      <a:gd name="T16" fmla="*/ 20 w 303"/>
                      <a:gd name="T17" fmla="*/ 24 h 30"/>
                      <a:gd name="T18" fmla="*/ 22 w 303"/>
                      <a:gd name="T19" fmla="*/ 24 h 30"/>
                      <a:gd name="T20" fmla="*/ 74 w 303"/>
                      <a:gd name="T21" fmla="*/ 27 h 30"/>
                      <a:gd name="T22" fmla="*/ 115 w 303"/>
                      <a:gd name="T23" fmla="*/ 27 h 30"/>
                      <a:gd name="T24" fmla="*/ 118 w 303"/>
                      <a:gd name="T25" fmla="*/ 28 h 30"/>
                      <a:gd name="T26" fmla="*/ 134 w 303"/>
                      <a:gd name="T27" fmla="*/ 27 h 30"/>
                      <a:gd name="T28" fmla="*/ 180 w 303"/>
                      <a:gd name="T29" fmla="*/ 20 h 30"/>
                      <a:gd name="T30" fmla="*/ 219 w 303"/>
                      <a:gd name="T31" fmla="*/ 15 h 30"/>
                      <a:gd name="T32" fmla="*/ 232 w 303"/>
                      <a:gd name="T33" fmla="*/ 14 h 30"/>
                      <a:gd name="T34" fmla="*/ 256 w 303"/>
                      <a:gd name="T35" fmla="*/ 10 h 30"/>
                      <a:gd name="T36" fmla="*/ 284 w 303"/>
                      <a:gd name="T37" fmla="*/ 6 h 30"/>
                      <a:gd name="T38" fmla="*/ 287 w 303"/>
                      <a:gd name="T39" fmla="*/ 5 h 30"/>
                      <a:gd name="T40" fmla="*/ 290 w 303"/>
                      <a:gd name="T41" fmla="*/ 4 h 30"/>
                      <a:gd name="T42" fmla="*/ 294 w 303"/>
                      <a:gd name="T43" fmla="*/ 2 h 30"/>
                      <a:gd name="T44" fmla="*/ 301 w 303"/>
                      <a:gd name="T45" fmla="*/ 1 h 30"/>
                      <a:gd name="T46" fmla="*/ 303 w 303"/>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3" h="30">
                        <a:moveTo>
                          <a:pt x="0" y="29"/>
                        </a:moveTo>
                        <a:lnTo>
                          <a:pt x="2" y="29"/>
                        </a:lnTo>
                        <a:lnTo>
                          <a:pt x="6" y="30"/>
                        </a:lnTo>
                        <a:lnTo>
                          <a:pt x="7" y="30"/>
                        </a:lnTo>
                        <a:lnTo>
                          <a:pt x="9" y="29"/>
                        </a:lnTo>
                        <a:lnTo>
                          <a:pt x="12" y="29"/>
                        </a:lnTo>
                        <a:lnTo>
                          <a:pt x="14" y="28"/>
                        </a:lnTo>
                        <a:lnTo>
                          <a:pt x="19" y="25"/>
                        </a:lnTo>
                        <a:lnTo>
                          <a:pt x="20" y="24"/>
                        </a:lnTo>
                        <a:lnTo>
                          <a:pt x="22" y="24"/>
                        </a:lnTo>
                        <a:lnTo>
                          <a:pt x="74" y="27"/>
                        </a:lnTo>
                        <a:lnTo>
                          <a:pt x="115" y="27"/>
                        </a:lnTo>
                        <a:lnTo>
                          <a:pt x="118" y="28"/>
                        </a:lnTo>
                        <a:lnTo>
                          <a:pt x="134" y="27"/>
                        </a:lnTo>
                        <a:lnTo>
                          <a:pt x="180" y="20"/>
                        </a:lnTo>
                        <a:lnTo>
                          <a:pt x="219" y="15"/>
                        </a:lnTo>
                        <a:lnTo>
                          <a:pt x="232" y="14"/>
                        </a:lnTo>
                        <a:lnTo>
                          <a:pt x="256" y="10"/>
                        </a:lnTo>
                        <a:lnTo>
                          <a:pt x="284" y="6"/>
                        </a:lnTo>
                        <a:lnTo>
                          <a:pt x="287" y="5"/>
                        </a:lnTo>
                        <a:lnTo>
                          <a:pt x="290" y="4"/>
                        </a:lnTo>
                        <a:lnTo>
                          <a:pt x="294" y="2"/>
                        </a:lnTo>
                        <a:lnTo>
                          <a:pt x="301" y="1"/>
                        </a:lnTo>
                        <a:lnTo>
                          <a:pt x="303"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Freeform 208"/>
                  <p:cNvSpPr>
                    <a:spLocks/>
                  </p:cNvSpPr>
                  <p:nvPr/>
                </p:nvSpPr>
                <p:spPr bwMode="auto">
                  <a:xfrm>
                    <a:off x="7686" y="12587"/>
                    <a:ext cx="204" cy="32"/>
                  </a:xfrm>
                  <a:custGeom>
                    <a:avLst/>
                    <a:gdLst>
                      <a:gd name="T0" fmla="*/ 0 w 204"/>
                      <a:gd name="T1" fmla="*/ 8 h 32"/>
                      <a:gd name="T2" fmla="*/ 8 w 204"/>
                      <a:gd name="T3" fmla="*/ 7 h 32"/>
                      <a:gd name="T4" fmla="*/ 17 w 204"/>
                      <a:gd name="T5" fmla="*/ 5 h 32"/>
                      <a:gd name="T6" fmla="*/ 58 w 204"/>
                      <a:gd name="T7" fmla="*/ 2 h 32"/>
                      <a:gd name="T8" fmla="*/ 75 w 204"/>
                      <a:gd name="T9" fmla="*/ 0 h 32"/>
                      <a:gd name="T10" fmla="*/ 83 w 204"/>
                      <a:gd name="T11" fmla="*/ 1 h 32"/>
                      <a:gd name="T12" fmla="*/ 106 w 204"/>
                      <a:gd name="T13" fmla="*/ 3 h 32"/>
                      <a:gd name="T14" fmla="*/ 107 w 204"/>
                      <a:gd name="T15" fmla="*/ 3 h 32"/>
                      <a:gd name="T16" fmla="*/ 119 w 204"/>
                      <a:gd name="T17" fmla="*/ 7 h 32"/>
                      <a:gd name="T18" fmla="*/ 126 w 204"/>
                      <a:gd name="T19" fmla="*/ 8 h 32"/>
                      <a:gd name="T20" fmla="*/ 145 w 204"/>
                      <a:gd name="T21" fmla="*/ 15 h 32"/>
                      <a:gd name="T22" fmla="*/ 164 w 204"/>
                      <a:gd name="T23" fmla="*/ 22 h 32"/>
                      <a:gd name="T24" fmla="*/ 171 w 204"/>
                      <a:gd name="T25" fmla="*/ 24 h 32"/>
                      <a:gd name="T26" fmla="*/ 175 w 204"/>
                      <a:gd name="T27" fmla="*/ 25 h 32"/>
                      <a:gd name="T28" fmla="*/ 185 w 204"/>
                      <a:gd name="T29" fmla="*/ 27 h 32"/>
                      <a:gd name="T30" fmla="*/ 196 w 204"/>
                      <a:gd name="T31" fmla="*/ 30 h 32"/>
                      <a:gd name="T32" fmla="*/ 200 w 204"/>
                      <a:gd name="T33" fmla="*/ 30 h 32"/>
                      <a:gd name="T34" fmla="*/ 204 w 204"/>
                      <a:gd name="T3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32">
                        <a:moveTo>
                          <a:pt x="0" y="8"/>
                        </a:moveTo>
                        <a:lnTo>
                          <a:pt x="8" y="7"/>
                        </a:lnTo>
                        <a:lnTo>
                          <a:pt x="17" y="5"/>
                        </a:lnTo>
                        <a:lnTo>
                          <a:pt x="58" y="2"/>
                        </a:lnTo>
                        <a:lnTo>
                          <a:pt x="75" y="0"/>
                        </a:lnTo>
                        <a:lnTo>
                          <a:pt x="83" y="1"/>
                        </a:lnTo>
                        <a:lnTo>
                          <a:pt x="106" y="3"/>
                        </a:lnTo>
                        <a:lnTo>
                          <a:pt x="107" y="3"/>
                        </a:lnTo>
                        <a:lnTo>
                          <a:pt x="119" y="7"/>
                        </a:lnTo>
                        <a:lnTo>
                          <a:pt x="126" y="8"/>
                        </a:lnTo>
                        <a:lnTo>
                          <a:pt x="145" y="15"/>
                        </a:lnTo>
                        <a:lnTo>
                          <a:pt x="164" y="22"/>
                        </a:lnTo>
                        <a:lnTo>
                          <a:pt x="171" y="24"/>
                        </a:lnTo>
                        <a:lnTo>
                          <a:pt x="175" y="25"/>
                        </a:lnTo>
                        <a:lnTo>
                          <a:pt x="185" y="27"/>
                        </a:lnTo>
                        <a:lnTo>
                          <a:pt x="196" y="30"/>
                        </a:lnTo>
                        <a:lnTo>
                          <a:pt x="200" y="30"/>
                        </a:lnTo>
                        <a:lnTo>
                          <a:pt x="204" y="32"/>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Freeform 209"/>
                  <p:cNvSpPr>
                    <a:spLocks/>
                  </p:cNvSpPr>
                  <p:nvPr/>
                </p:nvSpPr>
                <p:spPr bwMode="auto">
                  <a:xfrm>
                    <a:off x="7370" y="12613"/>
                    <a:ext cx="181" cy="30"/>
                  </a:xfrm>
                  <a:custGeom>
                    <a:avLst/>
                    <a:gdLst>
                      <a:gd name="T0" fmla="*/ 0 w 181"/>
                      <a:gd name="T1" fmla="*/ 30 h 30"/>
                      <a:gd name="T2" fmla="*/ 72 w 181"/>
                      <a:gd name="T3" fmla="*/ 15 h 30"/>
                      <a:gd name="T4" fmla="*/ 86 w 181"/>
                      <a:gd name="T5" fmla="*/ 13 h 30"/>
                      <a:gd name="T6" fmla="*/ 90 w 181"/>
                      <a:gd name="T7" fmla="*/ 13 h 30"/>
                      <a:gd name="T8" fmla="*/ 110 w 181"/>
                      <a:gd name="T9" fmla="*/ 9 h 30"/>
                      <a:gd name="T10" fmla="*/ 161 w 181"/>
                      <a:gd name="T11" fmla="*/ 2 h 30"/>
                      <a:gd name="T12" fmla="*/ 181 w 18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81" h="30">
                        <a:moveTo>
                          <a:pt x="0" y="30"/>
                        </a:moveTo>
                        <a:lnTo>
                          <a:pt x="72" y="15"/>
                        </a:lnTo>
                        <a:lnTo>
                          <a:pt x="86" y="13"/>
                        </a:lnTo>
                        <a:lnTo>
                          <a:pt x="90" y="13"/>
                        </a:lnTo>
                        <a:lnTo>
                          <a:pt x="110" y="9"/>
                        </a:lnTo>
                        <a:lnTo>
                          <a:pt x="161" y="2"/>
                        </a:lnTo>
                        <a:lnTo>
                          <a:pt x="181" y="0"/>
                        </a:lnTo>
                      </a:path>
                    </a:pathLst>
                  </a:custGeom>
                  <a:noFill/>
                  <a:ln w="19050" cap="flat">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Rectangle 210"/>
                  <p:cNvSpPr>
                    <a:spLocks noChangeArrowheads="1"/>
                  </p:cNvSpPr>
                  <p:nvPr/>
                </p:nvSpPr>
                <p:spPr bwMode="auto">
                  <a:xfrm>
                    <a:off x="8273" y="10649"/>
                    <a:ext cx="11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ESRI Default Marker"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0" name="Rectangle 211"/>
                  <p:cNvSpPr>
                    <a:spLocks noChangeArrowheads="1"/>
                  </p:cNvSpPr>
                  <p:nvPr/>
                </p:nvSpPr>
                <p:spPr bwMode="auto">
                  <a:xfrm>
                    <a:off x="8670" y="10240"/>
                    <a:ext cx="11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ESRI Default Marker"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213"/>
                  <p:cNvSpPr>
                    <a:spLocks noChangeArrowheads="1"/>
                  </p:cNvSpPr>
                  <p:nvPr/>
                </p:nvSpPr>
                <p:spPr bwMode="auto">
                  <a:xfrm>
                    <a:off x="8735" y="9980"/>
                    <a:ext cx="10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entury Gothic" panose="020B0502020202020204" pitchFamily="34" charset="0"/>
                      </a:rPr>
                      <a:t>Santa Fe</a:t>
                    </a:r>
                  </a:p>
                </p:txBody>
              </p:sp>
              <p:sp>
                <p:nvSpPr>
                  <p:cNvPr id="524" name="Rectangle 215"/>
                  <p:cNvSpPr>
                    <a:spLocks noChangeArrowheads="1"/>
                  </p:cNvSpPr>
                  <p:nvPr/>
                </p:nvSpPr>
                <p:spPr bwMode="auto">
                  <a:xfrm>
                    <a:off x="8415" y="10385"/>
                    <a:ext cx="160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entury Gothic" panose="020B0502020202020204" pitchFamily="34" charset="0"/>
                      </a:rPr>
                      <a:t>Albuquerque</a:t>
                    </a:r>
                  </a:p>
                </p:txBody>
              </p:sp>
              <p:sp>
                <p:nvSpPr>
                  <p:cNvPr id="525" name="Freeform 216"/>
                  <p:cNvSpPr>
                    <a:spLocks noEditPoints="1"/>
                  </p:cNvSpPr>
                  <p:nvPr/>
                </p:nvSpPr>
                <p:spPr bwMode="auto">
                  <a:xfrm>
                    <a:off x="8645" y="13694"/>
                    <a:ext cx="467" cy="56"/>
                  </a:xfrm>
                  <a:custGeom>
                    <a:avLst/>
                    <a:gdLst>
                      <a:gd name="T0" fmla="*/ 10 w 467"/>
                      <a:gd name="T1" fmla="*/ 37 h 56"/>
                      <a:gd name="T2" fmla="*/ 0 w 467"/>
                      <a:gd name="T3" fmla="*/ 25 h 56"/>
                      <a:gd name="T4" fmla="*/ 30 w 467"/>
                      <a:gd name="T5" fmla="*/ 36 h 56"/>
                      <a:gd name="T6" fmla="*/ 37 w 467"/>
                      <a:gd name="T7" fmla="*/ 38 h 56"/>
                      <a:gd name="T8" fmla="*/ 62 w 467"/>
                      <a:gd name="T9" fmla="*/ 37 h 56"/>
                      <a:gd name="T10" fmla="*/ 49 w 467"/>
                      <a:gd name="T11" fmla="*/ 24 h 56"/>
                      <a:gd name="T12" fmla="*/ 44 w 467"/>
                      <a:gd name="T13" fmla="*/ 22 h 56"/>
                      <a:gd name="T14" fmla="*/ 56 w 467"/>
                      <a:gd name="T15" fmla="*/ 18 h 56"/>
                      <a:gd name="T16" fmla="*/ 45 w 467"/>
                      <a:gd name="T17" fmla="*/ 13 h 56"/>
                      <a:gd name="T18" fmla="*/ 37 w 467"/>
                      <a:gd name="T19" fmla="*/ 22 h 56"/>
                      <a:gd name="T20" fmla="*/ 54 w 467"/>
                      <a:gd name="T21" fmla="*/ 32 h 56"/>
                      <a:gd name="T22" fmla="*/ 51 w 467"/>
                      <a:gd name="T23" fmla="*/ 38 h 56"/>
                      <a:gd name="T24" fmla="*/ 93 w 467"/>
                      <a:gd name="T25" fmla="*/ 38 h 56"/>
                      <a:gd name="T26" fmla="*/ 81 w 467"/>
                      <a:gd name="T27" fmla="*/ 31 h 56"/>
                      <a:gd name="T28" fmla="*/ 78 w 467"/>
                      <a:gd name="T29" fmla="*/ 17 h 56"/>
                      <a:gd name="T30" fmla="*/ 99 w 467"/>
                      <a:gd name="T31" fmla="*/ 38 h 56"/>
                      <a:gd name="T32" fmla="*/ 87 w 467"/>
                      <a:gd name="T33" fmla="*/ 18 h 56"/>
                      <a:gd name="T34" fmla="*/ 119 w 467"/>
                      <a:gd name="T35" fmla="*/ 44 h 56"/>
                      <a:gd name="T36" fmla="*/ 123 w 467"/>
                      <a:gd name="T37" fmla="*/ 19 h 56"/>
                      <a:gd name="T38" fmla="*/ 119 w 467"/>
                      <a:gd name="T39" fmla="*/ 13 h 56"/>
                      <a:gd name="T40" fmla="*/ 170 w 467"/>
                      <a:gd name="T41" fmla="*/ 36 h 56"/>
                      <a:gd name="T42" fmla="*/ 157 w 467"/>
                      <a:gd name="T43" fmla="*/ 15 h 56"/>
                      <a:gd name="T44" fmla="*/ 181 w 467"/>
                      <a:gd name="T45" fmla="*/ 14 h 56"/>
                      <a:gd name="T46" fmla="*/ 150 w 467"/>
                      <a:gd name="T47" fmla="*/ 22 h 56"/>
                      <a:gd name="T48" fmla="*/ 181 w 467"/>
                      <a:gd name="T49" fmla="*/ 29 h 56"/>
                      <a:gd name="T50" fmla="*/ 212 w 467"/>
                      <a:gd name="T51" fmla="*/ 44 h 56"/>
                      <a:gd name="T52" fmla="*/ 212 w 467"/>
                      <a:gd name="T53" fmla="*/ 13 h 56"/>
                      <a:gd name="T54" fmla="*/ 207 w 467"/>
                      <a:gd name="T55" fmla="*/ 22 h 56"/>
                      <a:gd name="T56" fmla="*/ 212 w 467"/>
                      <a:gd name="T57" fmla="*/ 38 h 56"/>
                      <a:gd name="T58" fmla="*/ 243 w 467"/>
                      <a:gd name="T59" fmla="*/ 29 h 56"/>
                      <a:gd name="T60" fmla="*/ 256 w 467"/>
                      <a:gd name="T61" fmla="*/ 25 h 56"/>
                      <a:gd name="T62" fmla="*/ 268 w 467"/>
                      <a:gd name="T63" fmla="*/ 18 h 56"/>
                      <a:gd name="T64" fmla="*/ 274 w 467"/>
                      <a:gd name="T65" fmla="*/ 44 h 56"/>
                      <a:gd name="T66" fmla="*/ 269 w 467"/>
                      <a:gd name="T67" fmla="*/ 13 h 56"/>
                      <a:gd name="T68" fmla="*/ 243 w 467"/>
                      <a:gd name="T69" fmla="*/ 19 h 56"/>
                      <a:gd name="T70" fmla="*/ 293 w 467"/>
                      <a:gd name="T71" fmla="*/ 44 h 56"/>
                      <a:gd name="T72" fmla="*/ 304 w 467"/>
                      <a:gd name="T73" fmla="*/ 21 h 56"/>
                      <a:gd name="T74" fmla="*/ 313 w 467"/>
                      <a:gd name="T75" fmla="*/ 21 h 56"/>
                      <a:gd name="T76" fmla="*/ 324 w 467"/>
                      <a:gd name="T77" fmla="*/ 26 h 56"/>
                      <a:gd name="T78" fmla="*/ 322 w 467"/>
                      <a:gd name="T79" fmla="*/ 13 h 56"/>
                      <a:gd name="T80" fmla="*/ 296 w 467"/>
                      <a:gd name="T81" fmla="*/ 15 h 56"/>
                      <a:gd name="T82" fmla="*/ 360 w 467"/>
                      <a:gd name="T83" fmla="*/ 44 h 56"/>
                      <a:gd name="T84" fmla="*/ 360 w 467"/>
                      <a:gd name="T85" fmla="*/ 34 h 56"/>
                      <a:gd name="T86" fmla="*/ 349 w 467"/>
                      <a:gd name="T87" fmla="*/ 33 h 56"/>
                      <a:gd name="T88" fmla="*/ 342 w 467"/>
                      <a:gd name="T89" fmla="*/ 32 h 56"/>
                      <a:gd name="T90" fmla="*/ 350 w 467"/>
                      <a:gd name="T91" fmla="*/ 44 h 56"/>
                      <a:gd name="T92" fmla="*/ 380 w 467"/>
                      <a:gd name="T93" fmla="*/ 44 h 56"/>
                      <a:gd name="T94" fmla="*/ 393 w 467"/>
                      <a:gd name="T95" fmla="*/ 24 h 56"/>
                      <a:gd name="T96" fmla="*/ 399 w 467"/>
                      <a:gd name="T97" fmla="*/ 25 h 56"/>
                      <a:gd name="T98" fmla="*/ 390 w 467"/>
                      <a:gd name="T99" fmla="*/ 13 h 56"/>
                      <a:gd name="T100" fmla="*/ 373 w 467"/>
                      <a:gd name="T101" fmla="*/ 44 h 56"/>
                      <a:gd name="T102" fmla="*/ 411 w 467"/>
                      <a:gd name="T103" fmla="*/ 7 h 56"/>
                      <a:gd name="T104" fmla="*/ 411 w 467"/>
                      <a:gd name="T105" fmla="*/ 44 h 56"/>
                      <a:gd name="T106" fmla="*/ 430 w 467"/>
                      <a:gd name="T107" fmla="*/ 37 h 56"/>
                      <a:gd name="T108" fmla="*/ 430 w 467"/>
                      <a:gd name="T109" fmla="*/ 13 h 56"/>
                      <a:gd name="T110" fmla="*/ 417 w 467"/>
                      <a:gd name="T111" fmla="*/ 18 h 56"/>
                      <a:gd name="T112" fmla="*/ 431 w 467"/>
                      <a:gd name="T113" fmla="*/ 44 h 56"/>
                      <a:gd name="T114" fmla="*/ 445 w 467"/>
                      <a:gd name="T115" fmla="*/ 56 h 56"/>
                      <a:gd name="T116" fmla="*/ 461 w 467"/>
                      <a:gd name="T117" fmla="*/ 13 h 56"/>
                      <a:gd name="T118" fmla="*/ 435 w 467"/>
                      <a:gd name="T119" fmla="*/ 13 h 56"/>
                      <a:gd name="T120" fmla="*/ 443 w 467"/>
                      <a:gd name="T121"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6">
                        <a:moveTo>
                          <a:pt x="25" y="0"/>
                        </a:moveTo>
                        <a:lnTo>
                          <a:pt x="25" y="24"/>
                        </a:lnTo>
                        <a:lnTo>
                          <a:pt x="23" y="36"/>
                        </a:lnTo>
                        <a:lnTo>
                          <a:pt x="15" y="38"/>
                        </a:lnTo>
                        <a:lnTo>
                          <a:pt x="10" y="37"/>
                        </a:lnTo>
                        <a:lnTo>
                          <a:pt x="7" y="32"/>
                        </a:lnTo>
                        <a:lnTo>
                          <a:pt x="6" y="24"/>
                        </a:lnTo>
                        <a:lnTo>
                          <a:pt x="6" y="0"/>
                        </a:lnTo>
                        <a:lnTo>
                          <a:pt x="0" y="0"/>
                        </a:lnTo>
                        <a:lnTo>
                          <a:pt x="0" y="25"/>
                        </a:lnTo>
                        <a:lnTo>
                          <a:pt x="1" y="37"/>
                        </a:lnTo>
                        <a:lnTo>
                          <a:pt x="7" y="43"/>
                        </a:lnTo>
                        <a:lnTo>
                          <a:pt x="15" y="44"/>
                        </a:lnTo>
                        <a:lnTo>
                          <a:pt x="25" y="41"/>
                        </a:lnTo>
                        <a:lnTo>
                          <a:pt x="30" y="36"/>
                        </a:lnTo>
                        <a:lnTo>
                          <a:pt x="31" y="25"/>
                        </a:lnTo>
                        <a:lnTo>
                          <a:pt x="31" y="0"/>
                        </a:lnTo>
                        <a:lnTo>
                          <a:pt x="25" y="0"/>
                        </a:lnTo>
                        <a:moveTo>
                          <a:pt x="37" y="38"/>
                        </a:moveTo>
                        <a:lnTo>
                          <a:pt x="37" y="38"/>
                        </a:lnTo>
                        <a:lnTo>
                          <a:pt x="41" y="43"/>
                        </a:lnTo>
                        <a:lnTo>
                          <a:pt x="49" y="44"/>
                        </a:lnTo>
                        <a:lnTo>
                          <a:pt x="54" y="44"/>
                        </a:lnTo>
                        <a:lnTo>
                          <a:pt x="62" y="37"/>
                        </a:lnTo>
                        <a:lnTo>
                          <a:pt x="62" y="37"/>
                        </a:lnTo>
                        <a:lnTo>
                          <a:pt x="62" y="34"/>
                        </a:lnTo>
                        <a:lnTo>
                          <a:pt x="62" y="33"/>
                        </a:lnTo>
                        <a:lnTo>
                          <a:pt x="54" y="26"/>
                        </a:lnTo>
                        <a:lnTo>
                          <a:pt x="55" y="26"/>
                        </a:lnTo>
                        <a:lnTo>
                          <a:pt x="49" y="24"/>
                        </a:lnTo>
                        <a:lnTo>
                          <a:pt x="46" y="24"/>
                        </a:lnTo>
                        <a:lnTo>
                          <a:pt x="45" y="23"/>
                        </a:lnTo>
                        <a:lnTo>
                          <a:pt x="45" y="23"/>
                        </a:lnTo>
                        <a:lnTo>
                          <a:pt x="44" y="18"/>
                        </a:lnTo>
                        <a:lnTo>
                          <a:pt x="44" y="22"/>
                        </a:lnTo>
                        <a:lnTo>
                          <a:pt x="44" y="24"/>
                        </a:lnTo>
                        <a:lnTo>
                          <a:pt x="48" y="18"/>
                        </a:lnTo>
                        <a:lnTo>
                          <a:pt x="49" y="18"/>
                        </a:lnTo>
                        <a:lnTo>
                          <a:pt x="54" y="19"/>
                        </a:lnTo>
                        <a:lnTo>
                          <a:pt x="56" y="18"/>
                        </a:lnTo>
                        <a:lnTo>
                          <a:pt x="62" y="18"/>
                        </a:lnTo>
                        <a:lnTo>
                          <a:pt x="60" y="16"/>
                        </a:lnTo>
                        <a:lnTo>
                          <a:pt x="56" y="14"/>
                        </a:lnTo>
                        <a:lnTo>
                          <a:pt x="48" y="13"/>
                        </a:lnTo>
                        <a:lnTo>
                          <a:pt x="45" y="13"/>
                        </a:lnTo>
                        <a:lnTo>
                          <a:pt x="37" y="21"/>
                        </a:lnTo>
                        <a:lnTo>
                          <a:pt x="37" y="21"/>
                        </a:lnTo>
                        <a:lnTo>
                          <a:pt x="37" y="21"/>
                        </a:lnTo>
                        <a:lnTo>
                          <a:pt x="37" y="21"/>
                        </a:lnTo>
                        <a:lnTo>
                          <a:pt x="37" y="22"/>
                        </a:lnTo>
                        <a:lnTo>
                          <a:pt x="37" y="22"/>
                        </a:lnTo>
                        <a:lnTo>
                          <a:pt x="45" y="30"/>
                        </a:lnTo>
                        <a:lnTo>
                          <a:pt x="45" y="30"/>
                        </a:lnTo>
                        <a:lnTo>
                          <a:pt x="49" y="32"/>
                        </a:lnTo>
                        <a:lnTo>
                          <a:pt x="54" y="32"/>
                        </a:lnTo>
                        <a:lnTo>
                          <a:pt x="51" y="32"/>
                        </a:lnTo>
                        <a:lnTo>
                          <a:pt x="56" y="37"/>
                        </a:lnTo>
                        <a:lnTo>
                          <a:pt x="56" y="34"/>
                        </a:lnTo>
                        <a:lnTo>
                          <a:pt x="56" y="33"/>
                        </a:lnTo>
                        <a:lnTo>
                          <a:pt x="51" y="38"/>
                        </a:lnTo>
                        <a:lnTo>
                          <a:pt x="49" y="38"/>
                        </a:lnTo>
                        <a:lnTo>
                          <a:pt x="45" y="38"/>
                        </a:lnTo>
                        <a:lnTo>
                          <a:pt x="44" y="38"/>
                        </a:lnTo>
                        <a:lnTo>
                          <a:pt x="37" y="38"/>
                        </a:lnTo>
                        <a:moveTo>
                          <a:pt x="93" y="38"/>
                        </a:moveTo>
                        <a:lnTo>
                          <a:pt x="93" y="38"/>
                        </a:lnTo>
                        <a:lnTo>
                          <a:pt x="91" y="38"/>
                        </a:lnTo>
                        <a:lnTo>
                          <a:pt x="87" y="38"/>
                        </a:lnTo>
                        <a:lnTo>
                          <a:pt x="83" y="37"/>
                        </a:lnTo>
                        <a:lnTo>
                          <a:pt x="81" y="31"/>
                        </a:lnTo>
                        <a:lnTo>
                          <a:pt x="99" y="31"/>
                        </a:lnTo>
                        <a:lnTo>
                          <a:pt x="99" y="30"/>
                        </a:lnTo>
                        <a:lnTo>
                          <a:pt x="95" y="17"/>
                        </a:lnTo>
                        <a:lnTo>
                          <a:pt x="87" y="13"/>
                        </a:lnTo>
                        <a:lnTo>
                          <a:pt x="78" y="17"/>
                        </a:lnTo>
                        <a:lnTo>
                          <a:pt x="75" y="29"/>
                        </a:lnTo>
                        <a:lnTo>
                          <a:pt x="78" y="40"/>
                        </a:lnTo>
                        <a:lnTo>
                          <a:pt x="87" y="44"/>
                        </a:lnTo>
                        <a:lnTo>
                          <a:pt x="95" y="43"/>
                        </a:lnTo>
                        <a:lnTo>
                          <a:pt x="99" y="38"/>
                        </a:lnTo>
                        <a:lnTo>
                          <a:pt x="93" y="38"/>
                        </a:lnTo>
                        <a:moveTo>
                          <a:pt x="81" y="25"/>
                        </a:moveTo>
                        <a:lnTo>
                          <a:pt x="81" y="25"/>
                        </a:lnTo>
                        <a:lnTo>
                          <a:pt x="83" y="21"/>
                        </a:lnTo>
                        <a:lnTo>
                          <a:pt x="87" y="18"/>
                        </a:lnTo>
                        <a:lnTo>
                          <a:pt x="92" y="21"/>
                        </a:lnTo>
                        <a:lnTo>
                          <a:pt x="93" y="25"/>
                        </a:lnTo>
                        <a:lnTo>
                          <a:pt x="81" y="25"/>
                        </a:lnTo>
                        <a:moveTo>
                          <a:pt x="112" y="44"/>
                        </a:moveTo>
                        <a:lnTo>
                          <a:pt x="119" y="44"/>
                        </a:lnTo>
                        <a:lnTo>
                          <a:pt x="119" y="29"/>
                        </a:lnTo>
                        <a:lnTo>
                          <a:pt x="119" y="23"/>
                        </a:lnTo>
                        <a:lnTo>
                          <a:pt x="120" y="19"/>
                        </a:lnTo>
                        <a:lnTo>
                          <a:pt x="121" y="18"/>
                        </a:lnTo>
                        <a:lnTo>
                          <a:pt x="123" y="19"/>
                        </a:lnTo>
                        <a:lnTo>
                          <a:pt x="124" y="14"/>
                        </a:lnTo>
                        <a:lnTo>
                          <a:pt x="121" y="13"/>
                        </a:lnTo>
                        <a:lnTo>
                          <a:pt x="120" y="14"/>
                        </a:lnTo>
                        <a:lnTo>
                          <a:pt x="119" y="18"/>
                        </a:lnTo>
                        <a:lnTo>
                          <a:pt x="119" y="13"/>
                        </a:lnTo>
                        <a:lnTo>
                          <a:pt x="112" y="13"/>
                        </a:lnTo>
                        <a:lnTo>
                          <a:pt x="112" y="44"/>
                        </a:lnTo>
                        <a:moveTo>
                          <a:pt x="174" y="28"/>
                        </a:moveTo>
                        <a:lnTo>
                          <a:pt x="174" y="28"/>
                        </a:lnTo>
                        <a:lnTo>
                          <a:pt x="170" y="36"/>
                        </a:lnTo>
                        <a:lnTo>
                          <a:pt x="166" y="38"/>
                        </a:lnTo>
                        <a:lnTo>
                          <a:pt x="157" y="36"/>
                        </a:lnTo>
                        <a:lnTo>
                          <a:pt x="157" y="31"/>
                        </a:lnTo>
                        <a:lnTo>
                          <a:pt x="155" y="22"/>
                        </a:lnTo>
                        <a:lnTo>
                          <a:pt x="157" y="15"/>
                        </a:lnTo>
                        <a:lnTo>
                          <a:pt x="157" y="9"/>
                        </a:lnTo>
                        <a:lnTo>
                          <a:pt x="166" y="7"/>
                        </a:lnTo>
                        <a:lnTo>
                          <a:pt x="172" y="9"/>
                        </a:lnTo>
                        <a:lnTo>
                          <a:pt x="174" y="15"/>
                        </a:lnTo>
                        <a:lnTo>
                          <a:pt x="181" y="14"/>
                        </a:lnTo>
                        <a:lnTo>
                          <a:pt x="175" y="4"/>
                        </a:lnTo>
                        <a:lnTo>
                          <a:pt x="166" y="0"/>
                        </a:lnTo>
                        <a:lnTo>
                          <a:pt x="158" y="3"/>
                        </a:lnTo>
                        <a:lnTo>
                          <a:pt x="152" y="10"/>
                        </a:lnTo>
                        <a:lnTo>
                          <a:pt x="150" y="22"/>
                        </a:lnTo>
                        <a:lnTo>
                          <a:pt x="151" y="33"/>
                        </a:lnTo>
                        <a:lnTo>
                          <a:pt x="157" y="41"/>
                        </a:lnTo>
                        <a:lnTo>
                          <a:pt x="166" y="44"/>
                        </a:lnTo>
                        <a:lnTo>
                          <a:pt x="175" y="40"/>
                        </a:lnTo>
                        <a:lnTo>
                          <a:pt x="181" y="29"/>
                        </a:lnTo>
                        <a:lnTo>
                          <a:pt x="174" y="28"/>
                        </a:lnTo>
                        <a:moveTo>
                          <a:pt x="199" y="29"/>
                        </a:moveTo>
                        <a:lnTo>
                          <a:pt x="199" y="29"/>
                        </a:lnTo>
                        <a:lnTo>
                          <a:pt x="203" y="40"/>
                        </a:lnTo>
                        <a:lnTo>
                          <a:pt x="212" y="44"/>
                        </a:lnTo>
                        <a:lnTo>
                          <a:pt x="218" y="43"/>
                        </a:lnTo>
                        <a:lnTo>
                          <a:pt x="222" y="37"/>
                        </a:lnTo>
                        <a:lnTo>
                          <a:pt x="225" y="28"/>
                        </a:lnTo>
                        <a:lnTo>
                          <a:pt x="221" y="17"/>
                        </a:lnTo>
                        <a:lnTo>
                          <a:pt x="212" y="13"/>
                        </a:lnTo>
                        <a:lnTo>
                          <a:pt x="203" y="16"/>
                        </a:lnTo>
                        <a:lnTo>
                          <a:pt x="199" y="29"/>
                        </a:lnTo>
                        <a:moveTo>
                          <a:pt x="205" y="29"/>
                        </a:moveTo>
                        <a:lnTo>
                          <a:pt x="205" y="29"/>
                        </a:lnTo>
                        <a:lnTo>
                          <a:pt x="207" y="22"/>
                        </a:lnTo>
                        <a:lnTo>
                          <a:pt x="212" y="18"/>
                        </a:lnTo>
                        <a:lnTo>
                          <a:pt x="215" y="22"/>
                        </a:lnTo>
                        <a:lnTo>
                          <a:pt x="218" y="29"/>
                        </a:lnTo>
                        <a:lnTo>
                          <a:pt x="216" y="36"/>
                        </a:lnTo>
                        <a:lnTo>
                          <a:pt x="212" y="38"/>
                        </a:lnTo>
                        <a:lnTo>
                          <a:pt x="207" y="36"/>
                        </a:lnTo>
                        <a:lnTo>
                          <a:pt x="205" y="29"/>
                        </a:lnTo>
                        <a:moveTo>
                          <a:pt x="236" y="44"/>
                        </a:moveTo>
                        <a:lnTo>
                          <a:pt x="243" y="44"/>
                        </a:lnTo>
                        <a:lnTo>
                          <a:pt x="243" y="29"/>
                        </a:lnTo>
                        <a:lnTo>
                          <a:pt x="243" y="24"/>
                        </a:lnTo>
                        <a:lnTo>
                          <a:pt x="246" y="21"/>
                        </a:lnTo>
                        <a:lnTo>
                          <a:pt x="250" y="18"/>
                        </a:lnTo>
                        <a:lnTo>
                          <a:pt x="254" y="21"/>
                        </a:lnTo>
                        <a:lnTo>
                          <a:pt x="256" y="25"/>
                        </a:lnTo>
                        <a:lnTo>
                          <a:pt x="256" y="44"/>
                        </a:lnTo>
                        <a:lnTo>
                          <a:pt x="261" y="44"/>
                        </a:lnTo>
                        <a:lnTo>
                          <a:pt x="261" y="28"/>
                        </a:lnTo>
                        <a:lnTo>
                          <a:pt x="264" y="21"/>
                        </a:lnTo>
                        <a:lnTo>
                          <a:pt x="268" y="18"/>
                        </a:lnTo>
                        <a:lnTo>
                          <a:pt x="268" y="18"/>
                        </a:lnTo>
                        <a:lnTo>
                          <a:pt x="274" y="24"/>
                        </a:lnTo>
                        <a:lnTo>
                          <a:pt x="274" y="24"/>
                        </a:lnTo>
                        <a:lnTo>
                          <a:pt x="274" y="26"/>
                        </a:lnTo>
                        <a:lnTo>
                          <a:pt x="274" y="44"/>
                        </a:lnTo>
                        <a:lnTo>
                          <a:pt x="280" y="44"/>
                        </a:lnTo>
                        <a:lnTo>
                          <a:pt x="280" y="23"/>
                        </a:lnTo>
                        <a:lnTo>
                          <a:pt x="280" y="21"/>
                        </a:lnTo>
                        <a:lnTo>
                          <a:pt x="272" y="13"/>
                        </a:lnTo>
                        <a:lnTo>
                          <a:pt x="269" y="13"/>
                        </a:lnTo>
                        <a:lnTo>
                          <a:pt x="260" y="19"/>
                        </a:lnTo>
                        <a:lnTo>
                          <a:pt x="258" y="15"/>
                        </a:lnTo>
                        <a:lnTo>
                          <a:pt x="252" y="13"/>
                        </a:lnTo>
                        <a:lnTo>
                          <a:pt x="246" y="15"/>
                        </a:lnTo>
                        <a:lnTo>
                          <a:pt x="243" y="19"/>
                        </a:lnTo>
                        <a:lnTo>
                          <a:pt x="243" y="13"/>
                        </a:lnTo>
                        <a:lnTo>
                          <a:pt x="236" y="13"/>
                        </a:lnTo>
                        <a:lnTo>
                          <a:pt x="236" y="44"/>
                        </a:lnTo>
                        <a:moveTo>
                          <a:pt x="287" y="44"/>
                        </a:moveTo>
                        <a:lnTo>
                          <a:pt x="293" y="44"/>
                        </a:lnTo>
                        <a:lnTo>
                          <a:pt x="293" y="29"/>
                        </a:lnTo>
                        <a:lnTo>
                          <a:pt x="294" y="24"/>
                        </a:lnTo>
                        <a:lnTo>
                          <a:pt x="296" y="21"/>
                        </a:lnTo>
                        <a:lnTo>
                          <a:pt x="299" y="18"/>
                        </a:lnTo>
                        <a:lnTo>
                          <a:pt x="304" y="21"/>
                        </a:lnTo>
                        <a:lnTo>
                          <a:pt x="305" y="25"/>
                        </a:lnTo>
                        <a:lnTo>
                          <a:pt x="305" y="44"/>
                        </a:lnTo>
                        <a:lnTo>
                          <a:pt x="311" y="44"/>
                        </a:lnTo>
                        <a:lnTo>
                          <a:pt x="311" y="28"/>
                        </a:lnTo>
                        <a:lnTo>
                          <a:pt x="313" y="21"/>
                        </a:lnTo>
                        <a:lnTo>
                          <a:pt x="318" y="18"/>
                        </a:lnTo>
                        <a:lnTo>
                          <a:pt x="319" y="18"/>
                        </a:lnTo>
                        <a:lnTo>
                          <a:pt x="324" y="24"/>
                        </a:lnTo>
                        <a:lnTo>
                          <a:pt x="324" y="24"/>
                        </a:lnTo>
                        <a:lnTo>
                          <a:pt x="324" y="26"/>
                        </a:lnTo>
                        <a:lnTo>
                          <a:pt x="324" y="44"/>
                        </a:lnTo>
                        <a:lnTo>
                          <a:pt x="329" y="44"/>
                        </a:lnTo>
                        <a:lnTo>
                          <a:pt x="329" y="23"/>
                        </a:lnTo>
                        <a:lnTo>
                          <a:pt x="329" y="21"/>
                        </a:lnTo>
                        <a:lnTo>
                          <a:pt x="322" y="13"/>
                        </a:lnTo>
                        <a:lnTo>
                          <a:pt x="320" y="13"/>
                        </a:lnTo>
                        <a:lnTo>
                          <a:pt x="310" y="19"/>
                        </a:lnTo>
                        <a:lnTo>
                          <a:pt x="307" y="15"/>
                        </a:lnTo>
                        <a:lnTo>
                          <a:pt x="302" y="13"/>
                        </a:lnTo>
                        <a:lnTo>
                          <a:pt x="296" y="15"/>
                        </a:lnTo>
                        <a:lnTo>
                          <a:pt x="293" y="19"/>
                        </a:lnTo>
                        <a:lnTo>
                          <a:pt x="293" y="13"/>
                        </a:lnTo>
                        <a:lnTo>
                          <a:pt x="287" y="13"/>
                        </a:lnTo>
                        <a:lnTo>
                          <a:pt x="287" y="44"/>
                        </a:lnTo>
                        <a:moveTo>
                          <a:pt x="360" y="44"/>
                        </a:moveTo>
                        <a:lnTo>
                          <a:pt x="367" y="44"/>
                        </a:lnTo>
                        <a:lnTo>
                          <a:pt x="367" y="13"/>
                        </a:lnTo>
                        <a:lnTo>
                          <a:pt x="360" y="13"/>
                        </a:lnTo>
                        <a:lnTo>
                          <a:pt x="360" y="28"/>
                        </a:lnTo>
                        <a:lnTo>
                          <a:pt x="360" y="34"/>
                        </a:lnTo>
                        <a:lnTo>
                          <a:pt x="358" y="37"/>
                        </a:lnTo>
                        <a:lnTo>
                          <a:pt x="354" y="38"/>
                        </a:lnTo>
                        <a:lnTo>
                          <a:pt x="354" y="38"/>
                        </a:lnTo>
                        <a:lnTo>
                          <a:pt x="349" y="33"/>
                        </a:lnTo>
                        <a:lnTo>
                          <a:pt x="349" y="33"/>
                        </a:lnTo>
                        <a:lnTo>
                          <a:pt x="349" y="33"/>
                        </a:lnTo>
                        <a:lnTo>
                          <a:pt x="349" y="29"/>
                        </a:lnTo>
                        <a:lnTo>
                          <a:pt x="349" y="13"/>
                        </a:lnTo>
                        <a:lnTo>
                          <a:pt x="342" y="13"/>
                        </a:lnTo>
                        <a:lnTo>
                          <a:pt x="342" y="32"/>
                        </a:lnTo>
                        <a:lnTo>
                          <a:pt x="342" y="37"/>
                        </a:lnTo>
                        <a:lnTo>
                          <a:pt x="342" y="37"/>
                        </a:lnTo>
                        <a:lnTo>
                          <a:pt x="342" y="37"/>
                        </a:lnTo>
                        <a:lnTo>
                          <a:pt x="342" y="37"/>
                        </a:lnTo>
                        <a:lnTo>
                          <a:pt x="350" y="44"/>
                        </a:lnTo>
                        <a:lnTo>
                          <a:pt x="352" y="44"/>
                        </a:lnTo>
                        <a:lnTo>
                          <a:pt x="360" y="37"/>
                        </a:lnTo>
                        <a:lnTo>
                          <a:pt x="360" y="44"/>
                        </a:lnTo>
                        <a:moveTo>
                          <a:pt x="373" y="44"/>
                        </a:moveTo>
                        <a:lnTo>
                          <a:pt x="380" y="44"/>
                        </a:lnTo>
                        <a:lnTo>
                          <a:pt x="380" y="29"/>
                        </a:lnTo>
                        <a:lnTo>
                          <a:pt x="381" y="21"/>
                        </a:lnTo>
                        <a:lnTo>
                          <a:pt x="387" y="18"/>
                        </a:lnTo>
                        <a:lnTo>
                          <a:pt x="387" y="18"/>
                        </a:lnTo>
                        <a:lnTo>
                          <a:pt x="393" y="24"/>
                        </a:lnTo>
                        <a:lnTo>
                          <a:pt x="393" y="24"/>
                        </a:lnTo>
                        <a:lnTo>
                          <a:pt x="393" y="26"/>
                        </a:lnTo>
                        <a:lnTo>
                          <a:pt x="393" y="44"/>
                        </a:lnTo>
                        <a:lnTo>
                          <a:pt x="399" y="44"/>
                        </a:lnTo>
                        <a:lnTo>
                          <a:pt x="399" y="25"/>
                        </a:lnTo>
                        <a:lnTo>
                          <a:pt x="399" y="21"/>
                        </a:lnTo>
                        <a:lnTo>
                          <a:pt x="399" y="21"/>
                        </a:lnTo>
                        <a:lnTo>
                          <a:pt x="399" y="21"/>
                        </a:lnTo>
                        <a:lnTo>
                          <a:pt x="399" y="21"/>
                        </a:lnTo>
                        <a:lnTo>
                          <a:pt x="390" y="13"/>
                        </a:lnTo>
                        <a:lnTo>
                          <a:pt x="388" y="13"/>
                        </a:lnTo>
                        <a:lnTo>
                          <a:pt x="380" y="17"/>
                        </a:lnTo>
                        <a:lnTo>
                          <a:pt x="380" y="13"/>
                        </a:lnTo>
                        <a:lnTo>
                          <a:pt x="373" y="13"/>
                        </a:lnTo>
                        <a:lnTo>
                          <a:pt x="373" y="44"/>
                        </a:lnTo>
                        <a:moveTo>
                          <a:pt x="411" y="7"/>
                        </a:moveTo>
                        <a:lnTo>
                          <a:pt x="417" y="7"/>
                        </a:lnTo>
                        <a:lnTo>
                          <a:pt x="417" y="0"/>
                        </a:lnTo>
                        <a:lnTo>
                          <a:pt x="411" y="0"/>
                        </a:lnTo>
                        <a:lnTo>
                          <a:pt x="411" y="7"/>
                        </a:lnTo>
                        <a:moveTo>
                          <a:pt x="411" y="44"/>
                        </a:moveTo>
                        <a:lnTo>
                          <a:pt x="417" y="44"/>
                        </a:lnTo>
                        <a:lnTo>
                          <a:pt x="417" y="13"/>
                        </a:lnTo>
                        <a:lnTo>
                          <a:pt x="411" y="13"/>
                        </a:lnTo>
                        <a:lnTo>
                          <a:pt x="411" y="44"/>
                        </a:lnTo>
                        <a:moveTo>
                          <a:pt x="435" y="37"/>
                        </a:moveTo>
                        <a:lnTo>
                          <a:pt x="435" y="37"/>
                        </a:lnTo>
                        <a:lnTo>
                          <a:pt x="433" y="38"/>
                        </a:lnTo>
                        <a:lnTo>
                          <a:pt x="431" y="38"/>
                        </a:lnTo>
                        <a:lnTo>
                          <a:pt x="430" y="37"/>
                        </a:lnTo>
                        <a:lnTo>
                          <a:pt x="430" y="34"/>
                        </a:lnTo>
                        <a:lnTo>
                          <a:pt x="430" y="18"/>
                        </a:lnTo>
                        <a:lnTo>
                          <a:pt x="435" y="18"/>
                        </a:lnTo>
                        <a:lnTo>
                          <a:pt x="435" y="13"/>
                        </a:lnTo>
                        <a:lnTo>
                          <a:pt x="430" y="13"/>
                        </a:lnTo>
                        <a:lnTo>
                          <a:pt x="430" y="1"/>
                        </a:lnTo>
                        <a:lnTo>
                          <a:pt x="424" y="4"/>
                        </a:lnTo>
                        <a:lnTo>
                          <a:pt x="424" y="13"/>
                        </a:lnTo>
                        <a:lnTo>
                          <a:pt x="417" y="13"/>
                        </a:lnTo>
                        <a:lnTo>
                          <a:pt x="417" y="18"/>
                        </a:lnTo>
                        <a:lnTo>
                          <a:pt x="424" y="18"/>
                        </a:lnTo>
                        <a:lnTo>
                          <a:pt x="424" y="36"/>
                        </a:lnTo>
                        <a:lnTo>
                          <a:pt x="424" y="41"/>
                        </a:lnTo>
                        <a:lnTo>
                          <a:pt x="426" y="44"/>
                        </a:lnTo>
                        <a:lnTo>
                          <a:pt x="431" y="44"/>
                        </a:lnTo>
                        <a:lnTo>
                          <a:pt x="435" y="44"/>
                        </a:lnTo>
                        <a:lnTo>
                          <a:pt x="435" y="37"/>
                        </a:lnTo>
                        <a:moveTo>
                          <a:pt x="442" y="55"/>
                        </a:moveTo>
                        <a:lnTo>
                          <a:pt x="442" y="55"/>
                        </a:lnTo>
                        <a:lnTo>
                          <a:pt x="445" y="56"/>
                        </a:lnTo>
                        <a:lnTo>
                          <a:pt x="449" y="55"/>
                        </a:lnTo>
                        <a:lnTo>
                          <a:pt x="452" y="52"/>
                        </a:lnTo>
                        <a:lnTo>
                          <a:pt x="454" y="45"/>
                        </a:lnTo>
                        <a:lnTo>
                          <a:pt x="467" y="13"/>
                        </a:lnTo>
                        <a:lnTo>
                          <a:pt x="461" y="13"/>
                        </a:lnTo>
                        <a:lnTo>
                          <a:pt x="454" y="31"/>
                        </a:lnTo>
                        <a:lnTo>
                          <a:pt x="452" y="36"/>
                        </a:lnTo>
                        <a:lnTo>
                          <a:pt x="449" y="30"/>
                        </a:lnTo>
                        <a:lnTo>
                          <a:pt x="442" y="13"/>
                        </a:lnTo>
                        <a:lnTo>
                          <a:pt x="435" y="13"/>
                        </a:lnTo>
                        <a:lnTo>
                          <a:pt x="448" y="43"/>
                        </a:lnTo>
                        <a:lnTo>
                          <a:pt x="448" y="44"/>
                        </a:lnTo>
                        <a:lnTo>
                          <a:pt x="447" y="48"/>
                        </a:lnTo>
                        <a:lnTo>
                          <a:pt x="446" y="49"/>
                        </a:lnTo>
                        <a:lnTo>
                          <a:pt x="443" y="49"/>
                        </a:lnTo>
                        <a:lnTo>
                          <a:pt x="442" y="49"/>
                        </a:lnTo>
                        <a:lnTo>
                          <a:pt x="442" y="55"/>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Freeform 217"/>
                  <p:cNvSpPr>
                    <a:spLocks/>
                  </p:cNvSpPr>
                  <p:nvPr/>
                </p:nvSpPr>
                <p:spPr bwMode="auto">
                  <a:xfrm>
                    <a:off x="8663" y="13545"/>
                    <a:ext cx="31" cy="44"/>
                  </a:xfrm>
                  <a:custGeom>
                    <a:avLst/>
                    <a:gdLst>
                      <a:gd name="T0" fmla="*/ 0 w 31"/>
                      <a:gd name="T1" fmla="*/ 31 h 44"/>
                      <a:gd name="T2" fmla="*/ 3 w 31"/>
                      <a:gd name="T3" fmla="*/ 38 h 44"/>
                      <a:gd name="T4" fmla="*/ 8 w 31"/>
                      <a:gd name="T5" fmla="*/ 43 h 44"/>
                      <a:gd name="T6" fmla="*/ 16 w 31"/>
                      <a:gd name="T7" fmla="*/ 44 h 44"/>
                      <a:gd name="T8" fmla="*/ 24 w 31"/>
                      <a:gd name="T9" fmla="*/ 43 h 44"/>
                      <a:gd name="T10" fmla="*/ 29 w 31"/>
                      <a:gd name="T11" fmla="*/ 38 h 44"/>
                      <a:gd name="T12" fmla="*/ 31 w 31"/>
                      <a:gd name="T13" fmla="*/ 31 h 44"/>
                      <a:gd name="T14" fmla="*/ 30 w 31"/>
                      <a:gd name="T15" fmla="*/ 25 h 44"/>
                      <a:gd name="T16" fmla="*/ 24 w 31"/>
                      <a:gd name="T17" fmla="*/ 21 h 44"/>
                      <a:gd name="T18" fmla="*/ 16 w 31"/>
                      <a:gd name="T19" fmla="*/ 18 h 44"/>
                      <a:gd name="T20" fmla="*/ 8 w 31"/>
                      <a:gd name="T21" fmla="*/ 15 h 44"/>
                      <a:gd name="T22" fmla="*/ 7 w 31"/>
                      <a:gd name="T23" fmla="*/ 11 h 44"/>
                      <a:gd name="T24" fmla="*/ 10 w 31"/>
                      <a:gd name="T25" fmla="*/ 8 h 44"/>
                      <a:gd name="T26" fmla="*/ 15 w 31"/>
                      <a:gd name="T27" fmla="*/ 6 h 44"/>
                      <a:gd name="T28" fmla="*/ 22 w 31"/>
                      <a:gd name="T29" fmla="*/ 8 h 44"/>
                      <a:gd name="T30" fmla="*/ 26 w 31"/>
                      <a:gd name="T31" fmla="*/ 13 h 44"/>
                      <a:gd name="T32" fmla="*/ 31 w 31"/>
                      <a:gd name="T33" fmla="*/ 13 h 44"/>
                      <a:gd name="T34" fmla="*/ 29 w 31"/>
                      <a:gd name="T35" fmla="*/ 6 h 44"/>
                      <a:gd name="T36" fmla="*/ 23 w 31"/>
                      <a:gd name="T37" fmla="*/ 2 h 44"/>
                      <a:gd name="T38" fmla="*/ 15 w 31"/>
                      <a:gd name="T39" fmla="*/ 0 h 44"/>
                      <a:gd name="T40" fmla="*/ 7 w 31"/>
                      <a:gd name="T41" fmla="*/ 2 h 44"/>
                      <a:gd name="T42" fmla="*/ 3 w 31"/>
                      <a:gd name="T43" fmla="*/ 6 h 44"/>
                      <a:gd name="T44" fmla="*/ 0 w 31"/>
                      <a:gd name="T45" fmla="*/ 11 h 44"/>
                      <a:gd name="T46" fmla="*/ 1 w 31"/>
                      <a:gd name="T47" fmla="*/ 17 h 44"/>
                      <a:gd name="T48" fmla="*/ 7 w 31"/>
                      <a:gd name="T49" fmla="*/ 21 h 44"/>
                      <a:gd name="T50" fmla="*/ 15 w 31"/>
                      <a:gd name="T51" fmla="*/ 23 h 44"/>
                      <a:gd name="T52" fmla="*/ 22 w 31"/>
                      <a:gd name="T53" fmla="*/ 25 h 44"/>
                      <a:gd name="T54" fmla="*/ 24 w 31"/>
                      <a:gd name="T55" fmla="*/ 28 h 44"/>
                      <a:gd name="T56" fmla="*/ 26 w 31"/>
                      <a:gd name="T57" fmla="*/ 31 h 44"/>
                      <a:gd name="T58" fmla="*/ 24 w 31"/>
                      <a:gd name="T59" fmla="*/ 36 h 44"/>
                      <a:gd name="T60" fmla="*/ 21 w 31"/>
                      <a:gd name="T61" fmla="*/ 37 h 44"/>
                      <a:gd name="T62" fmla="*/ 16 w 31"/>
                      <a:gd name="T63" fmla="*/ 37 h 44"/>
                      <a:gd name="T64" fmla="*/ 12 w 31"/>
                      <a:gd name="T65" fmla="*/ 37 h 44"/>
                      <a:gd name="T66" fmla="*/ 8 w 31"/>
                      <a:gd name="T67" fmla="*/ 35 h 44"/>
                      <a:gd name="T68" fmla="*/ 7 w 31"/>
                      <a:gd name="T69" fmla="*/ 31 h 44"/>
                      <a:gd name="T70" fmla="*/ 0 w 31"/>
                      <a:gd name="T7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44">
                        <a:moveTo>
                          <a:pt x="0" y="31"/>
                        </a:moveTo>
                        <a:lnTo>
                          <a:pt x="3" y="38"/>
                        </a:lnTo>
                        <a:lnTo>
                          <a:pt x="8" y="43"/>
                        </a:lnTo>
                        <a:lnTo>
                          <a:pt x="16" y="44"/>
                        </a:lnTo>
                        <a:lnTo>
                          <a:pt x="24" y="43"/>
                        </a:lnTo>
                        <a:lnTo>
                          <a:pt x="29" y="38"/>
                        </a:lnTo>
                        <a:lnTo>
                          <a:pt x="31" y="31"/>
                        </a:lnTo>
                        <a:lnTo>
                          <a:pt x="30" y="25"/>
                        </a:lnTo>
                        <a:lnTo>
                          <a:pt x="24" y="21"/>
                        </a:lnTo>
                        <a:lnTo>
                          <a:pt x="16" y="18"/>
                        </a:lnTo>
                        <a:lnTo>
                          <a:pt x="8" y="15"/>
                        </a:lnTo>
                        <a:lnTo>
                          <a:pt x="7" y="11"/>
                        </a:lnTo>
                        <a:lnTo>
                          <a:pt x="10" y="8"/>
                        </a:lnTo>
                        <a:lnTo>
                          <a:pt x="15" y="6"/>
                        </a:lnTo>
                        <a:lnTo>
                          <a:pt x="22" y="8"/>
                        </a:lnTo>
                        <a:lnTo>
                          <a:pt x="26" y="13"/>
                        </a:lnTo>
                        <a:lnTo>
                          <a:pt x="31" y="13"/>
                        </a:lnTo>
                        <a:lnTo>
                          <a:pt x="29" y="6"/>
                        </a:lnTo>
                        <a:lnTo>
                          <a:pt x="23" y="2"/>
                        </a:lnTo>
                        <a:lnTo>
                          <a:pt x="15" y="0"/>
                        </a:lnTo>
                        <a:lnTo>
                          <a:pt x="7" y="2"/>
                        </a:lnTo>
                        <a:lnTo>
                          <a:pt x="3" y="6"/>
                        </a:lnTo>
                        <a:lnTo>
                          <a:pt x="0" y="11"/>
                        </a:lnTo>
                        <a:lnTo>
                          <a:pt x="1" y="17"/>
                        </a:lnTo>
                        <a:lnTo>
                          <a:pt x="7" y="21"/>
                        </a:lnTo>
                        <a:lnTo>
                          <a:pt x="15" y="23"/>
                        </a:lnTo>
                        <a:lnTo>
                          <a:pt x="22" y="25"/>
                        </a:lnTo>
                        <a:lnTo>
                          <a:pt x="24" y="28"/>
                        </a:lnTo>
                        <a:lnTo>
                          <a:pt x="26" y="31"/>
                        </a:lnTo>
                        <a:lnTo>
                          <a:pt x="24" y="36"/>
                        </a:lnTo>
                        <a:lnTo>
                          <a:pt x="21" y="37"/>
                        </a:lnTo>
                        <a:lnTo>
                          <a:pt x="16" y="37"/>
                        </a:lnTo>
                        <a:lnTo>
                          <a:pt x="12" y="37"/>
                        </a:lnTo>
                        <a:lnTo>
                          <a:pt x="8" y="35"/>
                        </a:lnTo>
                        <a:lnTo>
                          <a:pt x="7" y="31"/>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Freeform 218"/>
                  <p:cNvSpPr>
                    <a:spLocks/>
                  </p:cNvSpPr>
                  <p:nvPr/>
                </p:nvSpPr>
                <p:spPr bwMode="auto">
                  <a:xfrm>
                    <a:off x="8701" y="13558"/>
                    <a:ext cx="25" cy="31"/>
                  </a:xfrm>
                  <a:custGeom>
                    <a:avLst/>
                    <a:gdLst>
                      <a:gd name="T0" fmla="*/ 0 w 25"/>
                      <a:gd name="T1" fmla="*/ 15 h 31"/>
                      <a:gd name="T2" fmla="*/ 4 w 25"/>
                      <a:gd name="T3" fmla="*/ 27 h 31"/>
                      <a:gd name="T4" fmla="*/ 12 w 25"/>
                      <a:gd name="T5" fmla="*/ 31 h 31"/>
                      <a:gd name="T6" fmla="*/ 19 w 25"/>
                      <a:gd name="T7" fmla="*/ 28 h 31"/>
                      <a:gd name="T8" fmla="*/ 23 w 25"/>
                      <a:gd name="T9" fmla="*/ 24 h 31"/>
                      <a:gd name="T10" fmla="*/ 25 w 25"/>
                      <a:gd name="T11" fmla="*/ 15 h 31"/>
                      <a:gd name="T12" fmla="*/ 21 w 25"/>
                      <a:gd name="T13" fmla="*/ 3 h 31"/>
                      <a:gd name="T14" fmla="*/ 12 w 25"/>
                      <a:gd name="T15" fmla="*/ 0 h 31"/>
                      <a:gd name="T16" fmla="*/ 4 w 25"/>
                      <a:gd name="T17" fmla="*/ 3 h 31"/>
                      <a:gd name="T18" fmla="*/ 0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lnTo>
                          <a:pt x="4" y="27"/>
                        </a:lnTo>
                        <a:lnTo>
                          <a:pt x="12" y="31"/>
                        </a:lnTo>
                        <a:lnTo>
                          <a:pt x="19" y="28"/>
                        </a:lnTo>
                        <a:lnTo>
                          <a:pt x="23" y="24"/>
                        </a:lnTo>
                        <a:lnTo>
                          <a:pt x="25" y="15"/>
                        </a:lnTo>
                        <a:lnTo>
                          <a:pt x="21" y="3"/>
                        </a:lnTo>
                        <a:lnTo>
                          <a:pt x="12" y="0"/>
                        </a:lnTo>
                        <a:lnTo>
                          <a:pt x="4" y="3"/>
                        </a:lnTo>
                        <a:lnTo>
                          <a:pt x="0" y="15"/>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Freeform 219"/>
                  <p:cNvSpPr>
                    <a:spLocks/>
                  </p:cNvSpPr>
                  <p:nvPr/>
                </p:nvSpPr>
                <p:spPr bwMode="auto">
                  <a:xfrm>
                    <a:off x="8707" y="13563"/>
                    <a:ext cx="13" cy="19"/>
                  </a:xfrm>
                  <a:custGeom>
                    <a:avLst/>
                    <a:gdLst>
                      <a:gd name="T0" fmla="*/ 0 w 13"/>
                      <a:gd name="T1" fmla="*/ 10 h 19"/>
                      <a:gd name="T2" fmla="*/ 2 w 13"/>
                      <a:gd name="T3" fmla="*/ 3 h 19"/>
                      <a:gd name="T4" fmla="*/ 6 w 13"/>
                      <a:gd name="T5" fmla="*/ 0 h 19"/>
                      <a:gd name="T6" fmla="*/ 10 w 13"/>
                      <a:gd name="T7" fmla="*/ 3 h 19"/>
                      <a:gd name="T8" fmla="*/ 13 w 13"/>
                      <a:gd name="T9" fmla="*/ 10 h 19"/>
                      <a:gd name="T10" fmla="*/ 10 w 13"/>
                      <a:gd name="T11" fmla="*/ 18 h 19"/>
                      <a:gd name="T12" fmla="*/ 6 w 13"/>
                      <a:gd name="T13" fmla="*/ 19 h 19"/>
                      <a:gd name="T14" fmla="*/ 2 w 13"/>
                      <a:gd name="T15" fmla="*/ 18 h 19"/>
                      <a:gd name="T16" fmla="*/ 0 w 13"/>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0" y="10"/>
                        </a:moveTo>
                        <a:lnTo>
                          <a:pt x="2" y="3"/>
                        </a:lnTo>
                        <a:lnTo>
                          <a:pt x="6" y="0"/>
                        </a:lnTo>
                        <a:lnTo>
                          <a:pt x="10" y="3"/>
                        </a:lnTo>
                        <a:lnTo>
                          <a:pt x="13" y="10"/>
                        </a:lnTo>
                        <a:lnTo>
                          <a:pt x="10" y="18"/>
                        </a:lnTo>
                        <a:lnTo>
                          <a:pt x="6" y="19"/>
                        </a:lnTo>
                        <a:lnTo>
                          <a:pt x="2"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Freeform 220"/>
                  <p:cNvSpPr>
                    <a:spLocks/>
                  </p:cNvSpPr>
                  <p:nvPr/>
                </p:nvSpPr>
                <p:spPr bwMode="auto">
                  <a:xfrm>
                    <a:off x="8738" y="13558"/>
                    <a:ext cx="26" cy="31"/>
                  </a:xfrm>
                  <a:custGeom>
                    <a:avLst/>
                    <a:gdLst>
                      <a:gd name="T0" fmla="*/ 19 w 26"/>
                      <a:gd name="T1" fmla="*/ 31 h 31"/>
                      <a:gd name="T2" fmla="*/ 26 w 26"/>
                      <a:gd name="T3" fmla="*/ 31 h 31"/>
                      <a:gd name="T4" fmla="*/ 26 w 26"/>
                      <a:gd name="T5" fmla="*/ 0 h 31"/>
                      <a:gd name="T6" fmla="*/ 19 w 26"/>
                      <a:gd name="T7" fmla="*/ 0 h 31"/>
                      <a:gd name="T8" fmla="*/ 19 w 26"/>
                      <a:gd name="T9" fmla="*/ 15 h 31"/>
                      <a:gd name="T10" fmla="*/ 19 w 26"/>
                      <a:gd name="T11" fmla="*/ 20 h 31"/>
                      <a:gd name="T12" fmla="*/ 16 w 26"/>
                      <a:gd name="T13" fmla="*/ 24 h 31"/>
                      <a:gd name="T14" fmla="*/ 12 w 26"/>
                      <a:gd name="T15" fmla="*/ 24 h 31"/>
                      <a:gd name="T16" fmla="*/ 11 w 26"/>
                      <a:gd name="T17" fmla="*/ 24 h 31"/>
                      <a:gd name="T18" fmla="*/ 6 w 26"/>
                      <a:gd name="T19" fmla="*/ 19 h 31"/>
                      <a:gd name="T20" fmla="*/ 6 w 26"/>
                      <a:gd name="T21" fmla="*/ 15 h 31"/>
                      <a:gd name="T22" fmla="*/ 6 w 26"/>
                      <a:gd name="T23" fmla="*/ 0 h 31"/>
                      <a:gd name="T24" fmla="*/ 0 w 26"/>
                      <a:gd name="T25" fmla="*/ 0 h 31"/>
                      <a:gd name="T26" fmla="*/ 0 w 26"/>
                      <a:gd name="T27" fmla="*/ 18 h 31"/>
                      <a:gd name="T28" fmla="*/ 0 w 26"/>
                      <a:gd name="T29" fmla="*/ 23 h 31"/>
                      <a:gd name="T30" fmla="*/ 7 w 26"/>
                      <a:gd name="T31" fmla="*/ 31 h 31"/>
                      <a:gd name="T32" fmla="*/ 9 w 26"/>
                      <a:gd name="T33" fmla="*/ 31 h 31"/>
                      <a:gd name="T34" fmla="*/ 19 w 26"/>
                      <a:gd name="T35" fmla="*/ 24 h 31"/>
                      <a:gd name="T36" fmla="*/ 19 w 26"/>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1">
                        <a:moveTo>
                          <a:pt x="19" y="31"/>
                        </a:moveTo>
                        <a:lnTo>
                          <a:pt x="26" y="31"/>
                        </a:lnTo>
                        <a:lnTo>
                          <a:pt x="26" y="0"/>
                        </a:lnTo>
                        <a:lnTo>
                          <a:pt x="19" y="0"/>
                        </a:lnTo>
                        <a:lnTo>
                          <a:pt x="19" y="15"/>
                        </a:lnTo>
                        <a:lnTo>
                          <a:pt x="19" y="20"/>
                        </a:lnTo>
                        <a:lnTo>
                          <a:pt x="16" y="24"/>
                        </a:lnTo>
                        <a:lnTo>
                          <a:pt x="12" y="24"/>
                        </a:lnTo>
                        <a:lnTo>
                          <a:pt x="11" y="24"/>
                        </a:lnTo>
                        <a:lnTo>
                          <a:pt x="6" y="19"/>
                        </a:lnTo>
                        <a:lnTo>
                          <a:pt x="6" y="15"/>
                        </a:lnTo>
                        <a:lnTo>
                          <a:pt x="6" y="0"/>
                        </a:lnTo>
                        <a:lnTo>
                          <a:pt x="0" y="0"/>
                        </a:lnTo>
                        <a:lnTo>
                          <a:pt x="0" y="18"/>
                        </a:lnTo>
                        <a:lnTo>
                          <a:pt x="0" y="23"/>
                        </a:lnTo>
                        <a:lnTo>
                          <a:pt x="7" y="31"/>
                        </a:lnTo>
                        <a:lnTo>
                          <a:pt x="9" y="31"/>
                        </a:lnTo>
                        <a:lnTo>
                          <a:pt x="19" y="24"/>
                        </a:lnTo>
                        <a:lnTo>
                          <a:pt x="19"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Freeform 221"/>
                  <p:cNvSpPr>
                    <a:spLocks/>
                  </p:cNvSpPr>
                  <p:nvPr/>
                </p:nvSpPr>
                <p:spPr bwMode="auto">
                  <a:xfrm>
                    <a:off x="8775" y="13558"/>
                    <a:ext cx="13" cy="31"/>
                  </a:xfrm>
                  <a:custGeom>
                    <a:avLst/>
                    <a:gdLst>
                      <a:gd name="T0" fmla="*/ 0 w 13"/>
                      <a:gd name="T1" fmla="*/ 31 h 31"/>
                      <a:gd name="T2" fmla="*/ 7 w 13"/>
                      <a:gd name="T3" fmla="*/ 31 h 31"/>
                      <a:gd name="T4" fmla="*/ 7 w 13"/>
                      <a:gd name="T5" fmla="*/ 15 h 31"/>
                      <a:gd name="T6" fmla="*/ 7 w 13"/>
                      <a:gd name="T7" fmla="*/ 9 h 31"/>
                      <a:gd name="T8" fmla="*/ 8 w 13"/>
                      <a:gd name="T9" fmla="*/ 7 h 31"/>
                      <a:gd name="T10" fmla="*/ 10 w 13"/>
                      <a:gd name="T11" fmla="*/ 5 h 31"/>
                      <a:gd name="T12" fmla="*/ 12 w 13"/>
                      <a:gd name="T13" fmla="*/ 7 h 31"/>
                      <a:gd name="T14" fmla="*/ 13 w 13"/>
                      <a:gd name="T15" fmla="*/ 1 h 31"/>
                      <a:gd name="T16" fmla="*/ 10 w 13"/>
                      <a:gd name="T17" fmla="*/ 0 h 31"/>
                      <a:gd name="T18" fmla="*/ 8 w 13"/>
                      <a:gd name="T19" fmla="*/ 1 h 31"/>
                      <a:gd name="T20" fmla="*/ 7 w 13"/>
                      <a:gd name="T21" fmla="*/ 5 h 31"/>
                      <a:gd name="T22" fmla="*/ 7 w 13"/>
                      <a:gd name="T23" fmla="*/ 0 h 31"/>
                      <a:gd name="T24" fmla="*/ 0 w 13"/>
                      <a:gd name="T25" fmla="*/ 0 h 31"/>
                      <a:gd name="T26" fmla="*/ 0 w 13"/>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1">
                        <a:moveTo>
                          <a:pt x="0" y="31"/>
                        </a:moveTo>
                        <a:lnTo>
                          <a:pt x="7" y="31"/>
                        </a:lnTo>
                        <a:lnTo>
                          <a:pt x="7" y="15"/>
                        </a:lnTo>
                        <a:lnTo>
                          <a:pt x="7" y="9"/>
                        </a:lnTo>
                        <a:lnTo>
                          <a:pt x="8" y="7"/>
                        </a:lnTo>
                        <a:lnTo>
                          <a:pt x="10" y="5"/>
                        </a:lnTo>
                        <a:lnTo>
                          <a:pt x="12" y="7"/>
                        </a:lnTo>
                        <a:lnTo>
                          <a:pt x="13" y="1"/>
                        </a:lnTo>
                        <a:lnTo>
                          <a:pt x="10" y="0"/>
                        </a:lnTo>
                        <a:lnTo>
                          <a:pt x="8" y="1"/>
                        </a:lnTo>
                        <a:lnTo>
                          <a:pt x="7" y="5"/>
                        </a:lnTo>
                        <a:lnTo>
                          <a:pt x="7" y="0"/>
                        </a:lnTo>
                        <a:lnTo>
                          <a:pt x="0" y="0"/>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Freeform 222"/>
                  <p:cNvSpPr>
                    <a:spLocks/>
                  </p:cNvSpPr>
                  <p:nvPr/>
                </p:nvSpPr>
                <p:spPr bwMode="auto">
                  <a:xfrm>
                    <a:off x="8795" y="13558"/>
                    <a:ext cx="24" cy="31"/>
                  </a:xfrm>
                  <a:custGeom>
                    <a:avLst/>
                    <a:gdLst>
                      <a:gd name="T0" fmla="*/ 18 w 24"/>
                      <a:gd name="T1" fmla="*/ 18 h 31"/>
                      <a:gd name="T2" fmla="*/ 16 w 24"/>
                      <a:gd name="T3" fmla="*/ 23 h 31"/>
                      <a:gd name="T4" fmla="*/ 11 w 24"/>
                      <a:gd name="T5" fmla="*/ 24 h 31"/>
                      <a:gd name="T6" fmla="*/ 8 w 24"/>
                      <a:gd name="T7" fmla="*/ 23 h 31"/>
                      <a:gd name="T8" fmla="*/ 5 w 24"/>
                      <a:gd name="T9" fmla="*/ 15 h 31"/>
                      <a:gd name="T10" fmla="*/ 8 w 24"/>
                      <a:gd name="T11" fmla="*/ 8 h 31"/>
                      <a:gd name="T12" fmla="*/ 12 w 24"/>
                      <a:gd name="T13" fmla="*/ 5 h 31"/>
                      <a:gd name="T14" fmla="*/ 16 w 24"/>
                      <a:gd name="T15" fmla="*/ 8 h 31"/>
                      <a:gd name="T16" fmla="*/ 18 w 24"/>
                      <a:gd name="T17" fmla="*/ 11 h 31"/>
                      <a:gd name="T18" fmla="*/ 24 w 24"/>
                      <a:gd name="T19" fmla="*/ 11 h 31"/>
                      <a:gd name="T20" fmla="*/ 20 w 24"/>
                      <a:gd name="T21" fmla="*/ 3 h 31"/>
                      <a:gd name="T22" fmla="*/ 12 w 24"/>
                      <a:gd name="T23" fmla="*/ 0 h 31"/>
                      <a:gd name="T24" fmla="*/ 5 w 24"/>
                      <a:gd name="T25" fmla="*/ 2 h 31"/>
                      <a:gd name="T26" fmla="*/ 1 w 24"/>
                      <a:gd name="T27" fmla="*/ 7 h 31"/>
                      <a:gd name="T28" fmla="*/ 0 w 24"/>
                      <a:gd name="T29" fmla="*/ 15 h 31"/>
                      <a:gd name="T30" fmla="*/ 3 w 24"/>
                      <a:gd name="T31" fmla="*/ 27 h 31"/>
                      <a:gd name="T32" fmla="*/ 12 w 24"/>
                      <a:gd name="T33" fmla="*/ 31 h 31"/>
                      <a:gd name="T34" fmla="*/ 20 w 24"/>
                      <a:gd name="T35" fmla="*/ 27 h 31"/>
                      <a:gd name="T36" fmla="*/ 24 w 24"/>
                      <a:gd name="T37" fmla="*/ 18 h 31"/>
                      <a:gd name="T38" fmla="*/ 18 w 24"/>
                      <a:gd name="T3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1">
                        <a:moveTo>
                          <a:pt x="18" y="18"/>
                        </a:moveTo>
                        <a:lnTo>
                          <a:pt x="16" y="23"/>
                        </a:lnTo>
                        <a:lnTo>
                          <a:pt x="11" y="24"/>
                        </a:lnTo>
                        <a:lnTo>
                          <a:pt x="8" y="23"/>
                        </a:lnTo>
                        <a:lnTo>
                          <a:pt x="5" y="15"/>
                        </a:lnTo>
                        <a:lnTo>
                          <a:pt x="8" y="8"/>
                        </a:lnTo>
                        <a:lnTo>
                          <a:pt x="12" y="5"/>
                        </a:lnTo>
                        <a:lnTo>
                          <a:pt x="16" y="8"/>
                        </a:lnTo>
                        <a:lnTo>
                          <a:pt x="18" y="11"/>
                        </a:lnTo>
                        <a:lnTo>
                          <a:pt x="24" y="11"/>
                        </a:lnTo>
                        <a:lnTo>
                          <a:pt x="20" y="3"/>
                        </a:lnTo>
                        <a:lnTo>
                          <a:pt x="12" y="0"/>
                        </a:lnTo>
                        <a:lnTo>
                          <a:pt x="5" y="2"/>
                        </a:lnTo>
                        <a:lnTo>
                          <a:pt x="1" y="7"/>
                        </a:lnTo>
                        <a:lnTo>
                          <a:pt x="0" y="15"/>
                        </a:lnTo>
                        <a:lnTo>
                          <a:pt x="3" y="27"/>
                        </a:lnTo>
                        <a:lnTo>
                          <a:pt x="12" y="31"/>
                        </a:lnTo>
                        <a:lnTo>
                          <a:pt x="20" y="27"/>
                        </a:lnTo>
                        <a:lnTo>
                          <a:pt x="24" y="18"/>
                        </a:lnTo>
                        <a:lnTo>
                          <a:pt x="18" y="18"/>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Freeform 223"/>
                  <p:cNvSpPr>
                    <a:spLocks/>
                  </p:cNvSpPr>
                  <p:nvPr/>
                </p:nvSpPr>
                <p:spPr bwMode="auto">
                  <a:xfrm>
                    <a:off x="8832" y="13558"/>
                    <a:ext cx="25" cy="31"/>
                  </a:xfrm>
                  <a:custGeom>
                    <a:avLst/>
                    <a:gdLst>
                      <a:gd name="T0" fmla="*/ 18 w 25"/>
                      <a:gd name="T1" fmla="*/ 24 h 31"/>
                      <a:gd name="T2" fmla="*/ 16 w 25"/>
                      <a:gd name="T3" fmla="*/ 25 h 31"/>
                      <a:gd name="T4" fmla="*/ 12 w 25"/>
                      <a:gd name="T5" fmla="*/ 24 h 31"/>
                      <a:gd name="T6" fmla="*/ 8 w 25"/>
                      <a:gd name="T7" fmla="*/ 23 h 31"/>
                      <a:gd name="T8" fmla="*/ 6 w 25"/>
                      <a:gd name="T9" fmla="*/ 18 h 31"/>
                      <a:gd name="T10" fmla="*/ 25 w 25"/>
                      <a:gd name="T11" fmla="*/ 18 h 31"/>
                      <a:gd name="T12" fmla="*/ 25 w 25"/>
                      <a:gd name="T13" fmla="*/ 17 h 31"/>
                      <a:gd name="T14" fmla="*/ 21 w 25"/>
                      <a:gd name="T15" fmla="*/ 4 h 31"/>
                      <a:gd name="T16" fmla="*/ 12 w 25"/>
                      <a:gd name="T17" fmla="*/ 0 h 31"/>
                      <a:gd name="T18" fmla="*/ 3 w 25"/>
                      <a:gd name="T19" fmla="*/ 4 h 31"/>
                      <a:gd name="T20" fmla="*/ 0 w 25"/>
                      <a:gd name="T21" fmla="*/ 15 h 31"/>
                      <a:gd name="T22" fmla="*/ 3 w 25"/>
                      <a:gd name="T23" fmla="*/ 27 h 31"/>
                      <a:gd name="T24" fmla="*/ 12 w 25"/>
                      <a:gd name="T25" fmla="*/ 31 h 31"/>
                      <a:gd name="T26" fmla="*/ 20 w 25"/>
                      <a:gd name="T27" fmla="*/ 30 h 31"/>
                      <a:gd name="T28" fmla="*/ 24 w 25"/>
                      <a:gd name="T29" fmla="*/ 24 h 31"/>
                      <a:gd name="T30" fmla="*/ 18 w 25"/>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18" y="24"/>
                        </a:moveTo>
                        <a:lnTo>
                          <a:pt x="16" y="25"/>
                        </a:lnTo>
                        <a:lnTo>
                          <a:pt x="12" y="24"/>
                        </a:lnTo>
                        <a:lnTo>
                          <a:pt x="8" y="23"/>
                        </a:lnTo>
                        <a:lnTo>
                          <a:pt x="6" y="18"/>
                        </a:lnTo>
                        <a:lnTo>
                          <a:pt x="25" y="18"/>
                        </a:lnTo>
                        <a:lnTo>
                          <a:pt x="25" y="17"/>
                        </a:lnTo>
                        <a:lnTo>
                          <a:pt x="21" y="4"/>
                        </a:lnTo>
                        <a:lnTo>
                          <a:pt x="12" y="0"/>
                        </a:lnTo>
                        <a:lnTo>
                          <a:pt x="3" y="4"/>
                        </a:lnTo>
                        <a:lnTo>
                          <a:pt x="0" y="15"/>
                        </a:lnTo>
                        <a:lnTo>
                          <a:pt x="3" y="27"/>
                        </a:lnTo>
                        <a:lnTo>
                          <a:pt x="12" y="31"/>
                        </a:lnTo>
                        <a:lnTo>
                          <a:pt x="20" y="30"/>
                        </a:lnTo>
                        <a:lnTo>
                          <a:pt x="24" y="24"/>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Freeform 224"/>
                  <p:cNvSpPr>
                    <a:spLocks/>
                  </p:cNvSpPr>
                  <p:nvPr/>
                </p:nvSpPr>
                <p:spPr bwMode="auto">
                  <a:xfrm>
                    <a:off x="8838" y="13563"/>
                    <a:ext cx="12" cy="6"/>
                  </a:xfrm>
                  <a:custGeom>
                    <a:avLst/>
                    <a:gdLst>
                      <a:gd name="T0" fmla="*/ 0 w 12"/>
                      <a:gd name="T1" fmla="*/ 6 h 6"/>
                      <a:gd name="T2" fmla="*/ 2 w 12"/>
                      <a:gd name="T3" fmla="*/ 3 h 6"/>
                      <a:gd name="T4" fmla="*/ 6 w 12"/>
                      <a:gd name="T5" fmla="*/ 0 h 6"/>
                      <a:gd name="T6" fmla="*/ 11 w 12"/>
                      <a:gd name="T7" fmla="*/ 3 h 6"/>
                      <a:gd name="T8" fmla="*/ 12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2" y="3"/>
                        </a:lnTo>
                        <a:lnTo>
                          <a:pt x="6" y="0"/>
                        </a:lnTo>
                        <a:lnTo>
                          <a:pt x="11" y="3"/>
                        </a:lnTo>
                        <a:lnTo>
                          <a:pt x="12" y="6"/>
                        </a:lnTo>
                        <a:lnTo>
                          <a:pt x="0" y="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Rectangle 225"/>
                  <p:cNvSpPr>
                    <a:spLocks noChangeArrowheads="1"/>
                  </p:cNvSpPr>
                  <p:nvPr/>
                </p:nvSpPr>
                <p:spPr bwMode="auto">
                  <a:xfrm>
                    <a:off x="8863" y="13558"/>
                    <a:ext cx="7" cy="5"/>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 name="Rectangle 226"/>
                  <p:cNvSpPr>
                    <a:spLocks noChangeArrowheads="1"/>
                  </p:cNvSpPr>
                  <p:nvPr/>
                </p:nvSpPr>
                <p:spPr bwMode="auto">
                  <a:xfrm>
                    <a:off x="8863" y="13582"/>
                    <a:ext cx="7" cy="7"/>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Freeform 227"/>
                  <p:cNvSpPr>
                    <a:spLocks/>
                  </p:cNvSpPr>
                  <p:nvPr/>
                </p:nvSpPr>
                <p:spPr bwMode="auto">
                  <a:xfrm>
                    <a:off x="8901" y="13545"/>
                    <a:ext cx="31" cy="44"/>
                  </a:xfrm>
                  <a:custGeom>
                    <a:avLst/>
                    <a:gdLst>
                      <a:gd name="T0" fmla="*/ 0 w 31"/>
                      <a:gd name="T1" fmla="*/ 44 h 44"/>
                      <a:gd name="T2" fmla="*/ 31 w 31"/>
                      <a:gd name="T3" fmla="*/ 44 h 44"/>
                      <a:gd name="T4" fmla="*/ 31 w 31"/>
                      <a:gd name="T5" fmla="*/ 37 h 44"/>
                      <a:gd name="T6" fmla="*/ 5 w 31"/>
                      <a:gd name="T7" fmla="*/ 37 h 44"/>
                      <a:gd name="T8" fmla="*/ 5 w 31"/>
                      <a:gd name="T9" fmla="*/ 24 h 44"/>
                      <a:gd name="T10" fmla="*/ 31 w 31"/>
                      <a:gd name="T11" fmla="*/ 24 h 44"/>
                      <a:gd name="T12" fmla="*/ 31 w 31"/>
                      <a:gd name="T13" fmla="*/ 18 h 44"/>
                      <a:gd name="T14" fmla="*/ 5 w 31"/>
                      <a:gd name="T15" fmla="*/ 18 h 44"/>
                      <a:gd name="T16" fmla="*/ 5 w 31"/>
                      <a:gd name="T17" fmla="*/ 6 h 44"/>
                      <a:gd name="T18" fmla="*/ 31 w 31"/>
                      <a:gd name="T19" fmla="*/ 6 h 44"/>
                      <a:gd name="T20" fmla="*/ 31 w 31"/>
                      <a:gd name="T21" fmla="*/ 0 h 44"/>
                      <a:gd name="T22" fmla="*/ 0 w 31"/>
                      <a:gd name="T23" fmla="*/ 0 h 44"/>
                      <a:gd name="T24" fmla="*/ 0 w 31"/>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0" y="44"/>
                        </a:moveTo>
                        <a:lnTo>
                          <a:pt x="31" y="44"/>
                        </a:lnTo>
                        <a:lnTo>
                          <a:pt x="31" y="37"/>
                        </a:lnTo>
                        <a:lnTo>
                          <a:pt x="5" y="37"/>
                        </a:lnTo>
                        <a:lnTo>
                          <a:pt x="5" y="24"/>
                        </a:lnTo>
                        <a:lnTo>
                          <a:pt x="31" y="24"/>
                        </a:lnTo>
                        <a:lnTo>
                          <a:pt x="31" y="18"/>
                        </a:lnTo>
                        <a:lnTo>
                          <a:pt x="5" y="18"/>
                        </a:lnTo>
                        <a:lnTo>
                          <a:pt x="5" y="6"/>
                        </a:lnTo>
                        <a:lnTo>
                          <a:pt x="31" y="6"/>
                        </a:lnTo>
                        <a:lnTo>
                          <a:pt x="31" y="0"/>
                        </a:lnTo>
                        <a:lnTo>
                          <a:pt x="0" y="0"/>
                        </a:lnTo>
                        <a:lnTo>
                          <a:pt x="0"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Freeform 228"/>
                  <p:cNvSpPr>
                    <a:spLocks/>
                  </p:cNvSpPr>
                  <p:nvPr/>
                </p:nvSpPr>
                <p:spPr bwMode="auto">
                  <a:xfrm>
                    <a:off x="8938" y="13558"/>
                    <a:ext cx="25" cy="31"/>
                  </a:xfrm>
                  <a:custGeom>
                    <a:avLst/>
                    <a:gdLst>
                      <a:gd name="T0" fmla="*/ 0 w 25"/>
                      <a:gd name="T1" fmla="*/ 24 h 31"/>
                      <a:gd name="T2" fmla="*/ 3 w 25"/>
                      <a:gd name="T3" fmla="*/ 30 h 31"/>
                      <a:gd name="T4" fmla="*/ 12 w 25"/>
                      <a:gd name="T5" fmla="*/ 31 h 31"/>
                      <a:gd name="T6" fmla="*/ 17 w 25"/>
                      <a:gd name="T7" fmla="*/ 31 h 31"/>
                      <a:gd name="T8" fmla="*/ 25 w 25"/>
                      <a:gd name="T9" fmla="*/ 23 h 31"/>
                      <a:gd name="T10" fmla="*/ 25 w 25"/>
                      <a:gd name="T11" fmla="*/ 20 h 31"/>
                      <a:gd name="T12" fmla="*/ 17 w 25"/>
                      <a:gd name="T13" fmla="*/ 12 h 31"/>
                      <a:gd name="T14" fmla="*/ 18 w 25"/>
                      <a:gd name="T15" fmla="*/ 12 h 31"/>
                      <a:gd name="T16" fmla="*/ 12 w 25"/>
                      <a:gd name="T17" fmla="*/ 11 h 31"/>
                      <a:gd name="T18" fmla="*/ 8 w 25"/>
                      <a:gd name="T19" fmla="*/ 10 h 31"/>
                      <a:gd name="T20" fmla="*/ 6 w 25"/>
                      <a:gd name="T21" fmla="*/ 10 h 31"/>
                      <a:gd name="T22" fmla="*/ 8 w 25"/>
                      <a:gd name="T23" fmla="*/ 10 h 31"/>
                      <a:gd name="T24" fmla="*/ 5 w 25"/>
                      <a:gd name="T25" fmla="*/ 4 h 31"/>
                      <a:gd name="T26" fmla="*/ 5 w 25"/>
                      <a:gd name="T27" fmla="*/ 8 h 31"/>
                      <a:gd name="T28" fmla="*/ 5 w 25"/>
                      <a:gd name="T29" fmla="*/ 10 h 31"/>
                      <a:gd name="T30" fmla="*/ 10 w 25"/>
                      <a:gd name="T31" fmla="*/ 5 h 31"/>
                      <a:gd name="T32" fmla="*/ 12 w 25"/>
                      <a:gd name="T33" fmla="*/ 5 h 31"/>
                      <a:gd name="T34" fmla="*/ 17 w 25"/>
                      <a:gd name="T35" fmla="*/ 5 h 31"/>
                      <a:gd name="T36" fmla="*/ 18 w 25"/>
                      <a:gd name="T37" fmla="*/ 5 h 31"/>
                      <a:gd name="T38" fmla="*/ 25 w 25"/>
                      <a:gd name="T39" fmla="*/ 5 h 31"/>
                      <a:gd name="T40" fmla="*/ 23 w 25"/>
                      <a:gd name="T41" fmla="*/ 2 h 31"/>
                      <a:gd name="T42" fmla="*/ 18 w 25"/>
                      <a:gd name="T43" fmla="*/ 1 h 31"/>
                      <a:gd name="T44" fmla="*/ 11 w 25"/>
                      <a:gd name="T45" fmla="*/ 0 h 31"/>
                      <a:gd name="T46" fmla="*/ 6 w 25"/>
                      <a:gd name="T47" fmla="*/ 0 h 31"/>
                      <a:gd name="T48" fmla="*/ 0 w 25"/>
                      <a:gd name="T49" fmla="*/ 7 h 31"/>
                      <a:gd name="T50" fmla="*/ 0 w 25"/>
                      <a:gd name="T51" fmla="*/ 9 h 31"/>
                      <a:gd name="T52" fmla="*/ 6 w 25"/>
                      <a:gd name="T53" fmla="*/ 17 h 31"/>
                      <a:gd name="T54" fmla="*/ 8 w 25"/>
                      <a:gd name="T55" fmla="*/ 17 h 31"/>
                      <a:gd name="T56" fmla="*/ 12 w 25"/>
                      <a:gd name="T57" fmla="*/ 18 h 31"/>
                      <a:gd name="T58" fmla="*/ 17 w 25"/>
                      <a:gd name="T59" fmla="*/ 19 h 31"/>
                      <a:gd name="T60" fmla="*/ 13 w 25"/>
                      <a:gd name="T61" fmla="*/ 19 h 31"/>
                      <a:gd name="T62" fmla="*/ 18 w 25"/>
                      <a:gd name="T63" fmla="*/ 24 h 31"/>
                      <a:gd name="T64" fmla="*/ 18 w 25"/>
                      <a:gd name="T65" fmla="*/ 22 h 31"/>
                      <a:gd name="T66" fmla="*/ 18 w 25"/>
                      <a:gd name="T67" fmla="*/ 19 h 31"/>
                      <a:gd name="T68" fmla="*/ 13 w 25"/>
                      <a:gd name="T69" fmla="*/ 24 h 31"/>
                      <a:gd name="T70" fmla="*/ 12 w 25"/>
                      <a:gd name="T71" fmla="*/ 24 h 31"/>
                      <a:gd name="T72" fmla="*/ 8 w 25"/>
                      <a:gd name="T73" fmla="*/ 25 h 31"/>
                      <a:gd name="T74" fmla="*/ 5 w 25"/>
                      <a:gd name="T75" fmla="*/ 24 h 31"/>
                      <a:gd name="T76" fmla="*/ 0 w 25"/>
                      <a:gd name="T7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31">
                        <a:moveTo>
                          <a:pt x="0" y="24"/>
                        </a:moveTo>
                        <a:lnTo>
                          <a:pt x="3" y="30"/>
                        </a:lnTo>
                        <a:lnTo>
                          <a:pt x="12" y="31"/>
                        </a:lnTo>
                        <a:lnTo>
                          <a:pt x="17" y="31"/>
                        </a:lnTo>
                        <a:lnTo>
                          <a:pt x="25" y="23"/>
                        </a:lnTo>
                        <a:lnTo>
                          <a:pt x="25" y="20"/>
                        </a:lnTo>
                        <a:lnTo>
                          <a:pt x="17" y="12"/>
                        </a:lnTo>
                        <a:lnTo>
                          <a:pt x="18" y="12"/>
                        </a:lnTo>
                        <a:lnTo>
                          <a:pt x="12" y="11"/>
                        </a:lnTo>
                        <a:lnTo>
                          <a:pt x="8" y="10"/>
                        </a:lnTo>
                        <a:lnTo>
                          <a:pt x="6" y="10"/>
                        </a:lnTo>
                        <a:lnTo>
                          <a:pt x="8" y="10"/>
                        </a:lnTo>
                        <a:lnTo>
                          <a:pt x="5" y="4"/>
                        </a:lnTo>
                        <a:lnTo>
                          <a:pt x="5" y="8"/>
                        </a:lnTo>
                        <a:lnTo>
                          <a:pt x="5" y="10"/>
                        </a:lnTo>
                        <a:lnTo>
                          <a:pt x="10" y="5"/>
                        </a:lnTo>
                        <a:lnTo>
                          <a:pt x="12" y="5"/>
                        </a:lnTo>
                        <a:lnTo>
                          <a:pt x="17" y="5"/>
                        </a:lnTo>
                        <a:lnTo>
                          <a:pt x="18" y="5"/>
                        </a:lnTo>
                        <a:lnTo>
                          <a:pt x="25" y="5"/>
                        </a:lnTo>
                        <a:lnTo>
                          <a:pt x="23" y="2"/>
                        </a:lnTo>
                        <a:lnTo>
                          <a:pt x="18" y="1"/>
                        </a:lnTo>
                        <a:lnTo>
                          <a:pt x="11" y="0"/>
                        </a:lnTo>
                        <a:lnTo>
                          <a:pt x="6" y="0"/>
                        </a:lnTo>
                        <a:lnTo>
                          <a:pt x="0" y="7"/>
                        </a:lnTo>
                        <a:lnTo>
                          <a:pt x="0" y="9"/>
                        </a:lnTo>
                        <a:lnTo>
                          <a:pt x="6" y="17"/>
                        </a:lnTo>
                        <a:lnTo>
                          <a:pt x="8" y="17"/>
                        </a:lnTo>
                        <a:lnTo>
                          <a:pt x="12" y="18"/>
                        </a:lnTo>
                        <a:lnTo>
                          <a:pt x="17" y="19"/>
                        </a:lnTo>
                        <a:lnTo>
                          <a:pt x="13" y="19"/>
                        </a:lnTo>
                        <a:lnTo>
                          <a:pt x="18" y="24"/>
                        </a:lnTo>
                        <a:lnTo>
                          <a:pt x="18" y="22"/>
                        </a:lnTo>
                        <a:lnTo>
                          <a:pt x="18" y="19"/>
                        </a:lnTo>
                        <a:lnTo>
                          <a:pt x="13" y="24"/>
                        </a:lnTo>
                        <a:lnTo>
                          <a:pt x="12" y="24"/>
                        </a:lnTo>
                        <a:lnTo>
                          <a:pt x="8" y="25"/>
                        </a:lnTo>
                        <a:lnTo>
                          <a:pt x="5" y="24"/>
                        </a:lnTo>
                        <a:lnTo>
                          <a:pt x="0"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Freeform 229"/>
                  <p:cNvSpPr>
                    <a:spLocks/>
                  </p:cNvSpPr>
                  <p:nvPr/>
                </p:nvSpPr>
                <p:spPr bwMode="auto">
                  <a:xfrm>
                    <a:off x="8974" y="13558"/>
                    <a:ext cx="13" cy="31"/>
                  </a:xfrm>
                  <a:custGeom>
                    <a:avLst/>
                    <a:gdLst>
                      <a:gd name="T0" fmla="*/ 0 w 13"/>
                      <a:gd name="T1" fmla="*/ 31 h 31"/>
                      <a:gd name="T2" fmla="*/ 7 w 13"/>
                      <a:gd name="T3" fmla="*/ 31 h 31"/>
                      <a:gd name="T4" fmla="*/ 7 w 13"/>
                      <a:gd name="T5" fmla="*/ 15 h 31"/>
                      <a:gd name="T6" fmla="*/ 7 w 13"/>
                      <a:gd name="T7" fmla="*/ 9 h 31"/>
                      <a:gd name="T8" fmla="*/ 8 w 13"/>
                      <a:gd name="T9" fmla="*/ 7 h 31"/>
                      <a:gd name="T10" fmla="*/ 11 w 13"/>
                      <a:gd name="T11" fmla="*/ 5 h 31"/>
                      <a:gd name="T12" fmla="*/ 12 w 13"/>
                      <a:gd name="T13" fmla="*/ 7 h 31"/>
                      <a:gd name="T14" fmla="*/ 13 w 13"/>
                      <a:gd name="T15" fmla="*/ 1 h 31"/>
                      <a:gd name="T16" fmla="*/ 11 w 13"/>
                      <a:gd name="T17" fmla="*/ 0 h 31"/>
                      <a:gd name="T18" fmla="*/ 8 w 13"/>
                      <a:gd name="T19" fmla="*/ 1 h 31"/>
                      <a:gd name="T20" fmla="*/ 7 w 13"/>
                      <a:gd name="T21" fmla="*/ 5 h 31"/>
                      <a:gd name="T22" fmla="*/ 7 w 13"/>
                      <a:gd name="T23" fmla="*/ 0 h 31"/>
                      <a:gd name="T24" fmla="*/ 0 w 13"/>
                      <a:gd name="T25" fmla="*/ 0 h 31"/>
                      <a:gd name="T26" fmla="*/ 0 w 13"/>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1">
                        <a:moveTo>
                          <a:pt x="0" y="31"/>
                        </a:moveTo>
                        <a:lnTo>
                          <a:pt x="7" y="31"/>
                        </a:lnTo>
                        <a:lnTo>
                          <a:pt x="7" y="15"/>
                        </a:lnTo>
                        <a:lnTo>
                          <a:pt x="7" y="9"/>
                        </a:lnTo>
                        <a:lnTo>
                          <a:pt x="8" y="7"/>
                        </a:lnTo>
                        <a:lnTo>
                          <a:pt x="11" y="5"/>
                        </a:lnTo>
                        <a:lnTo>
                          <a:pt x="12" y="7"/>
                        </a:lnTo>
                        <a:lnTo>
                          <a:pt x="13" y="1"/>
                        </a:lnTo>
                        <a:lnTo>
                          <a:pt x="11" y="0"/>
                        </a:lnTo>
                        <a:lnTo>
                          <a:pt x="8" y="1"/>
                        </a:lnTo>
                        <a:lnTo>
                          <a:pt x="7" y="5"/>
                        </a:lnTo>
                        <a:lnTo>
                          <a:pt x="7" y="0"/>
                        </a:lnTo>
                        <a:lnTo>
                          <a:pt x="0" y="0"/>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Rectangle 230"/>
                  <p:cNvSpPr>
                    <a:spLocks noChangeArrowheads="1"/>
                  </p:cNvSpPr>
                  <p:nvPr/>
                </p:nvSpPr>
                <p:spPr bwMode="auto">
                  <a:xfrm>
                    <a:off x="8994" y="13545"/>
                    <a:ext cx="6" cy="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Rectangle 231"/>
                  <p:cNvSpPr>
                    <a:spLocks noChangeArrowheads="1"/>
                  </p:cNvSpPr>
                  <p:nvPr/>
                </p:nvSpPr>
                <p:spPr bwMode="auto">
                  <a:xfrm>
                    <a:off x="8994" y="13558"/>
                    <a:ext cx="6" cy="31"/>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Freeform 232"/>
                  <p:cNvSpPr>
                    <a:spLocks/>
                  </p:cNvSpPr>
                  <p:nvPr/>
                </p:nvSpPr>
                <p:spPr bwMode="auto">
                  <a:xfrm>
                    <a:off x="9012" y="13582"/>
                    <a:ext cx="6" cy="13"/>
                  </a:xfrm>
                  <a:custGeom>
                    <a:avLst/>
                    <a:gdLst>
                      <a:gd name="T0" fmla="*/ 0 w 6"/>
                      <a:gd name="T1" fmla="*/ 7 h 13"/>
                      <a:gd name="T2" fmla="*/ 4 w 6"/>
                      <a:gd name="T3" fmla="*/ 7 h 13"/>
                      <a:gd name="T4" fmla="*/ 3 w 6"/>
                      <a:gd name="T5" fmla="*/ 7 h 13"/>
                      <a:gd name="T6" fmla="*/ 0 w 6"/>
                      <a:gd name="T7" fmla="*/ 7 h 13"/>
                      <a:gd name="T8" fmla="*/ 0 w 6"/>
                      <a:gd name="T9" fmla="*/ 13 h 13"/>
                      <a:gd name="T10" fmla="*/ 5 w 6"/>
                      <a:gd name="T11" fmla="*/ 10 h 13"/>
                      <a:gd name="T12" fmla="*/ 6 w 6"/>
                      <a:gd name="T13" fmla="*/ 7 h 13"/>
                      <a:gd name="T14" fmla="*/ 6 w 6"/>
                      <a:gd name="T15" fmla="*/ 0 h 13"/>
                      <a:gd name="T16" fmla="*/ 0 w 6"/>
                      <a:gd name="T17" fmla="*/ 0 h 13"/>
                      <a:gd name="T18" fmla="*/ 0 w 6"/>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7"/>
                        </a:moveTo>
                        <a:lnTo>
                          <a:pt x="4" y="7"/>
                        </a:lnTo>
                        <a:lnTo>
                          <a:pt x="3" y="7"/>
                        </a:lnTo>
                        <a:lnTo>
                          <a:pt x="0" y="7"/>
                        </a:lnTo>
                        <a:lnTo>
                          <a:pt x="0" y="13"/>
                        </a:lnTo>
                        <a:lnTo>
                          <a:pt x="5" y="10"/>
                        </a:lnTo>
                        <a:lnTo>
                          <a:pt x="6" y="7"/>
                        </a:lnTo>
                        <a:lnTo>
                          <a:pt x="6" y="0"/>
                        </a:lnTo>
                        <a:lnTo>
                          <a:pt x="0" y="0"/>
                        </a:lnTo>
                        <a:lnTo>
                          <a:pt x="0" y="7"/>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Freeform 233"/>
                  <p:cNvSpPr>
                    <a:spLocks/>
                  </p:cNvSpPr>
                  <p:nvPr/>
                </p:nvSpPr>
                <p:spPr bwMode="auto">
                  <a:xfrm>
                    <a:off x="9049" y="13545"/>
                    <a:ext cx="31" cy="44"/>
                  </a:xfrm>
                  <a:custGeom>
                    <a:avLst/>
                    <a:gdLst>
                      <a:gd name="T0" fmla="*/ 0 w 31"/>
                      <a:gd name="T1" fmla="*/ 44 h 44"/>
                      <a:gd name="T2" fmla="*/ 14 w 31"/>
                      <a:gd name="T3" fmla="*/ 44 h 44"/>
                      <a:gd name="T4" fmla="*/ 18 w 31"/>
                      <a:gd name="T5" fmla="*/ 44 h 44"/>
                      <a:gd name="T6" fmla="*/ 31 w 31"/>
                      <a:gd name="T7" fmla="*/ 30 h 44"/>
                      <a:gd name="T8" fmla="*/ 31 w 31"/>
                      <a:gd name="T9" fmla="*/ 22 h 44"/>
                      <a:gd name="T10" fmla="*/ 31 w 31"/>
                      <a:gd name="T11" fmla="*/ 14 h 44"/>
                      <a:gd name="T12" fmla="*/ 18 w 31"/>
                      <a:gd name="T13" fmla="*/ 0 h 44"/>
                      <a:gd name="T14" fmla="*/ 13 w 31"/>
                      <a:gd name="T15" fmla="*/ 0 h 44"/>
                      <a:gd name="T16" fmla="*/ 0 w 31"/>
                      <a:gd name="T17" fmla="*/ 0 h 44"/>
                      <a:gd name="T18" fmla="*/ 0 w 31"/>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4">
                        <a:moveTo>
                          <a:pt x="0" y="44"/>
                        </a:moveTo>
                        <a:lnTo>
                          <a:pt x="14" y="44"/>
                        </a:lnTo>
                        <a:lnTo>
                          <a:pt x="18" y="44"/>
                        </a:lnTo>
                        <a:lnTo>
                          <a:pt x="31" y="30"/>
                        </a:lnTo>
                        <a:lnTo>
                          <a:pt x="31" y="22"/>
                        </a:lnTo>
                        <a:lnTo>
                          <a:pt x="31" y="14"/>
                        </a:lnTo>
                        <a:lnTo>
                          <a:pt x="18" y="0"/>
                        </a:lnTo>
                        <a:lnTo>
                          <a:pt x="13" y="0"/>
                        </a:lnTo>
                        <a:lnTo>
                          <a:pt x="0" y="0"/>
                        </a:lnTo>
                        <a:lnTo>
                          <a:pt x="0"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 name="Freeform 234"/>
                  <p:cNvSpPr>
                    <a:spLocks/>
                  </p:cNvSpPr>
                  <p:nvPr/>
                </p:nvSpPr>
                <p:spPr bwMode="auto">
                  <a:xfrm>
                    <a:off x="9056" y="13551"/>
                    <a:ext cx="19" cy="31"/>
                  </a:xfrm>
                  <a:custGeom>
                    <a:avLst/>
                    <a:gdLst>
                      <a:gd name="T0" fmla="*/ 0 w 19"/>
                      <a:gd name="T1" fmla="*/ 31 h 31"/>
                      <a:gd name="T2" fmla="*/ 0 w 19"/>
                      <a:gd name="T3" fmla="*/ 0 h 31"/>
                      <a:gd name="T4" fmla="*/ 7 w 19"/>
                      <a:gd name="T5" fmla="*/ 0 h 31"/>
                      <a:gd name="T6" fmla="*/ 19 w 19"/>
                      <a:gd name="T7" fmla="*/ 11 h 31"/>
                      <a:gd name="T8" fmla="*/ 19 w 19"/>
                      <a:gd name="T9" fmla="*/ 16 h 31"/>
                      <a:gd name="T10" fmla="*/ 19 w 19"/>
                      <a:gd name="T11" fmla="*/ 20 h 31"/>
                      <a:gd name="T12" fmla="*/ 7 w 19"/>
                      <a:gd name="T13" fmla="*/ 31 h 31"/>
                      <a:gd name="T14" fmla="*/ 0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0" y="31"/>
                        </a:moveTo>
                        <a:lnTo>
                          <a:pt x="0" y="0"/>
                        </a:lnTo>
                        <a:lnTo>
                          <a:pt x="7" y="0"/>
                        </a:lnTo>
                        <a:lnTo>
                          <a:pt x="19" y="11"/>
                        </a:lnTo>
                        <a:lnTo>
                          <a:pt x="19" y="16"/>
                        </a:lnTo>
                        <a:lnTo>
                          <a:pt x="19" y="20"/>
                        </a:lnTo>
                        <a:lnTo>
                          <a:pt x="7" y="31"/>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Rectangle 235"/>
                  <p:cNvSpPr>
                    <a:spLocks noChangeArrowheads="1"/>
                  </p:cNvSpPr>
                  <p:nvPr/>
                </p:nvSpPr>
                <p:spPr bwMode="auto">
                  <a:xfrm>
                    <a:off x="9093" y="13545"/>
                    <a:ext cx="7" cy="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Rectangle 236"/>
                  <p:cNvSpPr>
                    <a:spLocks noChangeArrowheads="1"/>
                  </p:cNvSpPr>
                  <p:nvPr/>
                </p:nvSpPr>
                <p:spPr bwMode="auto">
                  <a:xfrm>
                    <a:off x="9093" y="13558"/>
                    <a:ext cx="7" cy="31"/>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Freeform 237"/>
                  <p:cNvSpPr>
                    <a:spLocks/>
                  </p:cNvSpPr>
                  <p:nvPr/>
                </p:nvSpPr>
                <p:spPr bwMode="auto">
                  <a:xfrm>
                    <a:off x="9106" y="13558"/>
                    <a:ext cx="25" cy="42"/>
                  </a:xfrm>
                  <a:custGeom>
                    <a:avLst/>
                    <a:gdLst>
                      <a:gd name="T0" fmla="*/ 0 w 25"/>
                      <a:gd name="T1" fmla="*/ 31 h 42"/>
                      <a:gd name="T2" fmla="*/ 3 w 25"/>
                      <a:gd name="T3" fmla="*/ 39 h 42"/>
                      <a:gd name="T4" fmla="*/ 11 w 25"/>
                      <a:gd name="T5" fmla="*/ 42 h 42"/>
                      <a:gd name="T6" fmla="*/ 19 w 25"/>
                      <a:gd name="T7" fmla="*/ 41 h 42"/>
                      <a:gd name="T8" fmla="*/ 23 w 25"/>
                      <a:gd name="T9" fmla="*/ 37 h 42"/>
                      <a:gd name="T10" fmla="*/ 25 w 25"/>
                      <a:gd name="T11" fmla="*/ 26 h 42"/>
                      <a:gd name="T12" fmla="*/ 25 w 25"/>
                      <a:gd name="T13" fmla="*/ 0 h 42"/>
                      <a:gd name="T14" fmla="*/ 18 w 25"/>
                      <a:gd name="T15" fmla="*/ 0 h 42"/>
                      <a:gd name="T16" fmla="*/ 18 w 25"/>
                      <a:gd name="T17" fmla="*/ 5 h 42"/>
                      <a:gd name="T18" fmla="*/ 10 w 25"/>
                      <a:gd name="T19" fmla="*/ 0 h 42"/>
                      <a:gd name="T20" fmla="*/ 4 w 25"/>
                      <a:gd name="T21" fmla="*/ 2 h 42"/>
                      <a:gd name="T22" fmla="*/ 1 w 25"/>
                      <a:gd name="T23" fmla="*/ 8 h 42"/>
                      <a:gd name="T24" fmla="*/ 0 w 25"/>
                      <a:gd name="T25" fmla="*/ 15 h 42"/>
                      <a:gd name="T26" fmla="*/ 3 w 25"/>
                      <a:gd name="T27" fmla="*/ 26 h 42"/>
                      <a:gd name="T28" fmla="*/ 11 w 25"/>
                      <a:gd name="T29" fmla="*/ 31 h 42"/>
                      <a:gd name="T30" fmla="*/ 18 w 25"/>
                      <a:gd name="T31" fmla="*/ 24 h 42"/>
                      <a:gd name="T32" fmla="*/ 18 w 25"/>
                      <a:gd name="T33" fmla="*/ 31 h 42"/>
                      <a:gd name="T34" fmla="*/ 16 w 25"/>
                      <a:gd name="T35" fmla="*/ 35 h 42"/>
                      <a:gd name="T36" fmla="*/ 11 w 25"/>
                      <a:gd name="T37" fmla="*/ 37 h 42"/>
                      <a:gd name="T38" fmla="*/ 7 w 25"/>
                      <a:gd name="T39" fmla="*/ 35 h 42"/>
                      <a:gd name="T40" fmla="*/ 6 w 25"/>
                      <a:gd name="T41" fmla="*/ 31 h 42"/>
                      <a:gd name="T42" fmla="*/ 0 w 25"/>
                      <a:gd name="T43"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2">
                        <a:moveTo>
                          <a:pt x="0" y="31"/>
                        </a:moveTo>
                        <a:lnTo>
                          <a:pt x="3" y="39"/>
                        </a:lnTo>
                        <a:lnTo>
                          <a:pt x="11" y="42"/>
                        </a:lnTo>
                        <a:lnTo>
                          <a:pt x="19" y="41"/>
                        </a:lnTo>
                        <a:lnTo>
                          <a:pt x="23" y="37"/>
                        </a:lnTo>
                        <a:lnTo>
                          <a:pt x="25" y="26"/>
                        </a:lnTo>
                        <a:lnTo>
                          <a:pt x="25" y="0"/>
                        </a:lnTo>
                        <a:lnTo>
                          <a:pt x="18" y="0"/>
                        </a:lnTo>
                        <a:lnTo>
                          <a:pt x="18" y="5"/>
                        </a:lnTo>
                        <a:lnTo>
                          <a:pt x="10" y="0"/>
                        </a:lnTo>
                        <a:lnTo>
                          <a:pt x="4" y="2"/>
                        </a:lnTo>
                        <a:lnTo>
                          <a:pt x="1" y="8"/>
                        </a:lnTo>
                        <a:lnTo>
                          <a:pt x="0" y="15"/>
                        </a:lnTo>
                        <a:lnTo>
                          <a:pt x="3" y="26"/>
                        </a:lnTo>
                        <a:lnTo>
                          <a:pt x="11" y="31"/>
                        </a:lnTo>
                        <a:lnTo>
                          <a:pt x="18" y="24"/>
                        </a:lnTo>
                        <a:lnTo>
                          <a:pt x="18" y="31"/>
                        </a:lnTo>
                        <a:lnTo>
                          <a:pt x="16" y="35"/>
                        </a:lnTo>
                        <a:lnTo>
                          <a:pt x="11" y="37"/>
                        </a:lnTo>
                        <a:lnTo>
                          <a:pt x="7" y="35"/>
                        </a:lnTo>
                        <a:lnTo>
                          <a:pt x="6" y="31"/>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Freeform 238"/>
                  <p:cNvSpPr>
                    <a:spLocks/>
                  </p:cNvSpPr>
                  <p:nvPr/>
                </p:nvSpPr>
                <p:spPr bwMode="auto">
                  <a:xfrm>
                    <a:off x="9112" y="13563"/>
                    <a:ext cx="12" cy="19"/>
                  </a:xfrm>
                  <a:custGeom>
                    <a:avLst/>
                    <a:gdLst>
                      <a:gd name="T0" fmla="*/ 0 w 12"/>
                      <a:gd name="T1" fmla="*/ 10 h 19"/>
                      <a:gd name="T2" fmla="*/ 2 w 12"/>
                      <a:gd name="T3" fmla="*/ 3 h 19"/>
                      <a:gd name="T4" fmla="*/ 5 w 12"/>
                      <a:gd name="T5" fmla="*/ 0 h 19"/>
                      <a:gd name="T6" fmla="*/ 11 w 12"/>
                      <a:gd name="T7" fmla="*/ 3 h 19"/>
                      <a:gd name="T8" fmla="*/ 12 w 12"/>
                      <a:gd name="T9" fmla="*/ 10 h 19"/>
                      <a:gd name="T10" fmla="*/ 11 w 12"/>
                      <a:gd name="T11" fmla="*/ 18 h 19"/>
                      <a:gd name="T12" fmla="*/ 6 w 12"/>
                      <a:gd name="T13" fmla="*/ 19 h 19"/>
                      <a:gd name="T14" fmla="*/ 2 w 12"/>
                      <a:gd name="T15" fmla="*/ 18 h 19"/>
                      <a:gd name="T16" fmla="*/ 0 w 12"/>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0" y="10"/>
                        </a:moveTo>
                        <a:lnTo>
                          <a:pt x="2" y="3"/>
                        </a:lnTo>
                        <a:lnTo>
                          <a:pt x="5" y="0"/>
                        </a:lnTo>
                        <a:lnTo>
                          <a:pt x="11" y="3"/>
                        </a:lnTo>
                        <a:lnTo>
                          <a:pt x="12" y="10"/>
                        </a:lnTo>
                        <a:lnTo>
                          <a:pt x="11" y="18"/>
                        </a:lnTo>
                        <a:lnTo>
                          <a:pt x="6" y="19"/>
                        </a:lnTo>
                        <a:lnTo>
                          <a:pt x="2"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239"/>
                  <p:cNvSpPr>
                    <a:spLocks noChangeArrowheads="1"/>
                  </p:cNvSpPr>
                  <p:nvPr/>
                </p:nvSpPr>
                <p:spPr bwMode="auto">
                  <a:xfrm>
                    <a:off x="9143" y="13545"/>
                    <a:ext cx="7" cy="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Rectangle 240"/>
                  <p:cNvSpPr>
                    <a:spLocks noChangeArrowheads="1"/>
                  </p:cNvSpPr>
                  <p:nvPr/>
                </p:nvSpPr>
                <p:spPr bwMode="auto">
                  <a:xfrm>
                    <a:off x="9143" y="13558"/>
                    <a:ext cx="7" cy="31"/>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Freeform 241"/>
                  <p:cNvSpPr>
                    <a:spLocks/>
                  </p:cNvSpPr>
                  <p:nvPr/>
                </p:nvSpPr>
                <p:spPr bwMode="auto">
                  <a:xfrm>
                    <a:off x="9150" y="13546"/>
                    <a:ext cx="18" cy="43"/>
                  </a:xfrm>
                  <a:custGeom>
                    <a:avLst/>
                    <a:gdLst>
                      <a:gd name="T0" fmla="*/ 18 w 18"/>
                      <a:gd name="T1" fmla="*/ 36 h 43"/>
                      <a:gd name="T2" fmla="*/ 16 w 18"/>
                      <a:gd name="T3" fmla="*/ 36 h 43"/>
                      <a:gd name="T4" fmla="*/ 13 w 18"/>
                      <a:gd name="T5" fmla="*/ 36 h 43"/>
                      <a:gd name="T6" fmla="*/ 12 w 18"/>
                      <a:gd name="T7" fmla="*/ 36 h 43"/>
                      <a:gd name="T8" fmla="*/ 12 w 18"/>
                      <a:gd name="T9" fmla="*/ 32 h 43"/>
                      <a:gd name="T10" fmla="*/ 12 w 18"/>
                      <a:gd name="T11" fmla="*/ 17 h 43"/>
                      <a:gd name="T12" fmla="*/ 18 w 18"/>
                      <a:gd name="T13" fmla="*/ 17 h 43"/>
                      <a:gd name="T14" fmla="*/ 18 w 18"/>
                      <a:gd name="T15" fmla="*/ 12 h 43"/>
                      <a:gd name="T16" fmla="*/ 12 w 18"/>
                      <a:gd name="T17" fmla="*/ 12 h 43"/>
                      <a:gd name="T18" fmla="*/ 12 w 18"/>
                      <a:gd name="T19" fmla="*/ 0 h 43"/>
                      <a:gd name="T20" fmla="*/ 5 w 18"/>
                      <a:gd name="T21" fmla="*/ 4 h 43"/>
                      <a:gd name="T22" fmla="*/ 5 w 18"/>
                      <a:gd name="T23" fmla="*/ 12 h 43"/>
                      <a:gd name="T24" fmla="*/ 0 w 18"/>
                      <a:gd name="T25" fmla="*/ 12 h 43"/>
                      <a:gd name="T26" fmla="*/ 0 w 18"/>
                      <a:gd name="T27" fmla="*/ 17 h 43"/>
                      <a:gd name="T28" fmla="*/ 5 w 18"/>
                      <a:gd name="T29" fmla="*/ 17 h 43"/>
                      <a:gd name="T30" fmla="*/ 5 w 18"/>
                      <a:gd name="T31" fmla="*/ 34 h 43"/>
                      <a:gd name="T32" fmla="*/ 6 w 18"/>
                      <a:gd name="T33" fmla="*/ 39 h 43"/>
                      <a:gd name="T34" fmla="*/ 9 w 18"/>
                      <a:gd name="T35" fmla="*/ 42 h 43"/>
                      <a:gd name="T36" fmla="*/ 13 w 18"/>
                      <a:gd name="T37" fmla="*/ 43 h 43"/>
                      <a:gd name="T38" fmla="*/ 18 w 18"/>
                      <a:gd name="T39" fmla="*/ 42 h 43"/>
                      <a:gd name="T40" fmla="*/ 18 w 18"/>
                      <a:gd name="T41"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3">
                        <a:moveTo>
                          <a:pt x="18" y="36"/>
                        </a:moveTo>
                        <a:lnTo>
                          <a:pt x="16" y="36"/>
                        </a:lnTo>
                        <a:lnTo>
                          <a:pt x="13" y="36"/>
                        </a:lnTo>
                        <a:lnTo>
                          <a:pt x="12" y="36"/>
                        </a:lnTo>
                        <a:lnTo>
                          <a:pt x="12" y="32"/>
                        </a:lnTo>
                        <a:lnTo>
                          <a:pt x="12" y="17"/>
                        </a:lnTo>
                        <a:lnTo>
                          <a:pt x="18" y="17"/>
                        </a:lnTo>
                        <a:lnTo>
                          <a:pt x="18" y="12"/>
                        </a:lnTo>
                        <a:lnTo>
                          <a:pt x="12" y="12"/>
                        </a:lnTo>
                        <a:lnTo>
                          <a:pt x="12" y="0"/>
                        </a:lnTo>
                        <a:lnTo>
                          <a:pt x="5" y="4"/>
                        </a:lnTo>
                        <a:lnTo>
                          <a:pt x="5" y="12"/>
                        </a:lnTo>
                        <a:lnTo>
                          <a:pt x="0" y="12"/>
                        </a:lnTo>
                        <a:lnTo>
                          <a:pt x="0" y="17"/>
                        </a:lnTo>
                        <a:lnTo>
                          <a:pt x="5" y="17"/>
                        </a:lnTo>
                        <a:lnTo>
                          <a:pt x="5" y="34"/>
                        </a:lnTo>
                        <a:lnTo>
                          <a:pt x="6" y="39"/>
                        </a:lnTo>
                        <a:lnTo>
                          <a:pt x="9" y="42"/>
                        </a:lnTo>
                        <a:lnTo>
                          <a:pt x="13" y="43"/>
                        </a:lnTo>
                        <a:lnTo>
                          <a:pt x="18" y="42"/>
                        </a:lnTo>
                        <a:lnTo>
                          <a:pt x="18" y="3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Freeform 242"/>
                  <p:cNvSpPr>
                    <a:spLocks/>
                  </p:cNvSpPr>
                  <p:nvPr/>
                </p:nvSpPr>
                <p:spPr bwMode="auto">
                  <a:xfrm>
                    <a:off x="9174" y="13558"/>
                    <a:ext cx="25" cy="31"/>
                  </a:xfrm>
                  <a:custGeom>
                    <a:avLst/>
                    <a:gdLst>
                      <a:gd name="T0" fmla="*/ 19 w 25"/>
                      <a:gd name="T1" fmla="*/ 24 h 31"/>
                      <a:gd name="T2" fmla="*/ 19 w 25"/>
                      <a:gd name="T3" fmla="*/ 31 h 31"/>
                      <a:gd name="T4" fmla="*/ 25 w 25"/>
                      <a:gd name="T5" fmla="*/ 31 h 31"/>
                      <a:gd name="T6" fmla="*/ 25 w 25"/>
                      <a:gd name="T7" fmla="*/ 26 h 31"/>
                      <a:gd name="T8" fmla="*/ 25 w 25"/>
                      <a:gd name="T9" fmla="*/ 17 h 31"/>
                      <a:gd name="T10" fmla="*/ 25 w 25"/>
                      <a:gd name="T11" fmla="*/ 12 h 31"/>
                      <a:gd name="T12" fmla="*/ 25 w 25"/>
                      <a:gd name="T13" fmla="*/ 9 h 31"/>
                      <a:gd name="T14" fmla="*/ 23 w 25"/>
                      <a:gd name="T15" fmla="*/ 4 h 31"/>
                      <a:gd name="T16" fmla="*/ 19 w 25"/>
                      <a:gd name="T17" fmla="*/ 1 h 31"/>
                      <a:gd name="T18" fmla="*/ 14 w 25"/>
                      <a:gd name="T19" fmla="*/ 0 h 31"/>
                      <a:gd name="T20" fmla="*/ 7 w 25"/>
                      <a:gd name="T21" fmla="*/ 1 h 31"/>
                      <a:gd name="T22" fmla="*/ 2 w 25"/>
                      <a:gd name="T23" fmla="*/ 5 h 31"/>
                      <a:gd name="T24" fmla="*/ 0 w 25"/>
                      <a:gd name="T25" fmla="*/ 5 h 31"/>
                      <a:gd name="T26" fmla="*/ 7 w 25"/>
                      <a:gd name="T27" fmla="*/ 5 h 31"/>
                      <a:gd name="T28" fmla="*/ 9 w 25"/>
                      <a:gd name="T29" fmla="*/ 7 h 31"/>
                      <a:gd name="T30" fmla="*/ 12 w 25"/>
                      <a:gd name="T31" fmla="*/ 5 h 31"/>
                      <a:gd name="T32" fmla="*/ 18 w 25"/>
                      <a:gd name="T33" fmla="*/ 7 h 31"/>
                      <a:gd name="T34" fmla="*/ 19 w 25"/>
                      <a:gd name="T35" fmla="*/ 11 h 31"/>
                      <a:gd name="T36" fmla="*/ 11 w 25"/>
                      <a:gd name="T37" fmla="*/ 13 h 31"/>
                      <a:gd name="T38" fmla="*/ 7 w 25"/>
                      <a:gd name="T39" fmla="*/ 13 h 31"/>
                      <a:gd name="T40" fmla="*/ 3 w 25"/>
                      <a:gd name="T41" fmla="*/ 16 h 31"/>
                      <a:gd name="T42" fmla="*/ 1 w 25"/>
                      <a:gd name="T43" fmla="*/ 18 h 31"/>
                      <a:gd name="T44" fmla="*/ 0 w 25"/>
                      <a:gd name="T45" fmla="*/ 23 h 31"/>
                      <a:gd name="T46" fmla="*/ 3 w 25"/>
                      <a:gd name="T47" fmla="*/ 28 h 31"/>
                      <a:gd name="T48" fmla="*/ 9 w 25"/>
                      <a:gd name="T49" fmla="*/ 31 h 31"/>
                      <a:gd name="T50" fmla="*/ 15 w 25"/>
                      <a:gd name="T51" fmla="*/ 30 h 31"/>
                      <a:gd name="T52" fmla="*/ 19 w 25"/>
                      <a:gd name="T5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1">
                        <a:moveTo>
                          <a:pt x="19" y="24"/>
                        </a:moveTo>
                        <a:lnTo>
                          <a:pt x="19" y="31"/>
                        </a:lnTo>
                        <a:lnTo>
                          <a:pt x="25" y="31"/>
                        </a:lnTo>
                        <a:lnTo>
                          <a:pt x="25" y="26"/>
                        </a:lnTo>
                        <a:lnTo>
                          <a:pt x="25" y="17"/>
                        </a:lnTo>
                        <a:lnTo>
                          <a:pt x="25" y="12"/>
                        </a:lnTo>
                        <a:lnTo>
                          <a:pt x="25" y="9"/>
                        </a:lnTo>
                        <a:lnTo>
                          <a:pt x="23" y="4"/>
                        </a:lnTo>
                        <a:lnTo>
                          <a:pt x="19" y="1"/>
                        </a:lnTo>
                        <a:lnTo>
                          <a:pt x="14" y="0"/>
                        </a:lnTo>
                        <a:lnTo>
                          <a:pt x="7" y="1"/>
                        </a:lnTo>
                        <a:lnTo>
                          <a:pt x="2" y="5"/>
                        </a:lnTo>
                        <a:lnTo>
                          <a:pt x="0" y="5"/>
                        </a:lnTo>
                        <a:lnTo>
                          <a:pt x="7" y="5"/>
                        </a:lnTo>
                        <a:lnTo>
                          <a:pt x="9" y="7"/>
                        </a:lnTo>
                        <a:lnTo>
                          <a:pt x="12" y="5"/>
                        </a:lnTo>
                        <a:lnTo>
                          <a:pt x="18" y="7"/>
                        </a:lnTo>
                        <a:lnTo>
                          <a:pt x="19" y="11"/>
                        </a:lnTo>
                        <a:lnTo>
                          <a:pt x="11" y="13"/>
                        </a:lnTo>
                        <a:lnTo>
                          <a:pt x="7" y="13"/>
                        </a:lnTo>
                        <a:lnTo>
                          <a:pt x="3" y="16"/>
                        </a:lnTo>
                        <a:lnTo>
                          <a:pt x="1" y="18"/>
                        </a:lnTo>
                        <a:lnTo>
                          <a:pt x="0" y="23"/>
                        </a:lnTo>
                        <a:lnTo>
                          <a:pt x="3" y="28"/>
                        </a:lnTo>
                        <a:lnTo>
                          <a:pt x="9" y="31"/>
                        </a:lnTo>
                        <a:lnTo>
                          <a:pt x="15" y="30"/>
                        </a:lnTo>
                        <a:lnTo>
                          <a:pt x="19"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Freeform 243"/>
                  <p:cNvSpPr>
                    <a:spLocks/>
                  </p:cNvSpPr>
                  <p:nvPr/>
                </p:nvSpPr>
                <p:spPr bwMode="auto">
                  <a:xfrm>
                    <a:off x="9181" y="13576"/>
                    <a:ext cx="12" cy="6"/>
                  </a:xfrm>
                  <a:custGeom>
                    <a:avLst/>
                    <a:gdLst>
                      <a:gd name="T0" fmla="*/ 12 w 12"/>
                      <a:gd name="T1" fmla="*/ 0 h 6"/>
                      <a:gd name="T2" fmla="*/ 12 w 12"/>
                      <a:gd name="T3" fmla="*/ 1 h 6"/>
                      <a:gd name="T4" fmla="*/ 11 w 12"/>
                      <a:gd name="T5" fmla="*/ 4 h 6"/>
                      <a:gd name="T6" fmla="*/ 9 w 12"/>
                      <a:gd name="T7" fmla="*/ 6 h 6"/>
                      <a:gd name="T8" fmla="*/ 4 w 12"/>
                      <a:gd name="T9" fmla="*/ 6 h 6"/>
                      <a:gd name="T10" fmla="*/ 1 w 12"/>
                      <a:gd name="T11" fmla="*/ 6 h 6"/>
                      <a:gd name="T12" fmla="*/ 0 w 12"/>
                      <a:gd name="T13" fmla="*/ 4 h 6"/>
                      <a:gd name="T14" fmla="*/ 1 w 12"/>
                      <a:gd name="T15" fmla="*/ 2 h 6"/>
                      <a:gd name="T16" fmla="*/ 2 w 12"/>
                      <a:gd name="T17" fmla="*/ 1 h 6"/>
                      <a:gd name="T18" fmla="*/ 5 w 12"/>
                      <a:gd name="T19" fmla="*/ 1 h 6"/>
                      <a:gd name="T20" fmla="*/ 12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12" y="0"/>
                        </a:moveTo>
                        <a:lnTo>
                          <a:pt x="12" y="1"/>
                        </a:lnTo>
                        <a:lnTo>
                          <a:pt x="11" y="4"/>
                        </a:lnTo>
                        <a:lnTo>
                          <a:pt x="9" y="6"/>
                        </a:lnTo>
                        <a:lnTo>
                          <a:pt x="4" y="6"/>
                        </a:lnTo>
                        <a:lnTo>
                          <a:pt x="1" y="6"/>
                        </a:lnTo>
                        <a:lnTo>
                          <a:pt x="0" y="4"/>
                        </a:lnTo>
                        <a:lnTo>
                          <a:pt x="1" y="2"/>
                        </a:lnTo>
                        <a:lnTo>
                          <a:pt x="2" y="1"/>
                        </a:lnTo>
                        <a:lnTo>
                          <a:pt x="5" y="1"/>
                        </a:lnTo>
                        <a:lnTo>
                          <a:pt x="12" y="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Rectangle 244"/>
                  <p:cNvSpPr>
                    <a:spLocks noChangeArrowheads="1"/>
                  </p:cNvSpPr>
                  <p:nvPr/>
                </p:nvSpPr>
                <p:spPr bwMode="auto">
                  <a:xfrm>
                    <a:off x="9212" y="13545"/>
                    <a:ext cx="6" cy="44"/>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Freeform 245"/>
                  <p:cNvSpPr>
                    <a:spLocks/>
                  </p:cNvSpPr>
                  <p:nvPr/>
                </p:nvSpPr>
                <p:spPr bwMode="auto">
                  <a:xfrm>
                    <a:off x="9224" y="13545"/>
                    <a:ext cx="37" cy="44"/>
                  </a:xfrm>
                  <a:custGeom>
                    <a:avLst/>
                    <a:gdLst>
                      <a:gd name="T0" fmla="*/ 19 w 37"/>
                      <a:gd name="T1" fmla="*/ 24 h 44"/>
                      <a:gd name="T2" fmla="*/ 32 w 37"/>
                      <a:gd name="T3" fmla="*/ 24 h 44"/>
                      <a:gd name="T4" fmla="*/ 32 w 37"/>
                      <a:gd name="T5" fmla="*/ 26 h 44"/>
                      <a:gd name="T6" fmla="*/ 20 w 37"/>
                      <a:gd name="T7" fmla="*/ 37 h 44"/>
                      <a:gd name="T8" fmla="*/ 18 w 37"/>
                      <a:gd name="T9" fmla="*/ 37 h 44"/>
                      <a:gd name="T10" fmla="*/ 6 w 37"/>
                      <a:gd name="T11" fmla="*/ 26 h 44"/>
                      <a:gd name="T12" fmla="*/ 6 w 37"/>
                      <a:gd name="T13" fmla="*/ 22 h 44"/>
                      <a:gd name="T14" fmla="*/ 6 w 37"/>
                      <a:gd name="T15" fmla="*/ 17 h 44"/>
                      <a:gd name="T16" fmla="*/ 18 w 37"/>
                      <a:gd name="T17" fmla="*/ 6 h 44"/>
                      <a:gd name="T18" fmla="*/ 20 w 37"/>
                      <a:gd name="T19" fmla="*/ 6 h 44"/>
                      <a:gd name="T20" fmla="*/ 30 w 37"/>
                      <a:gd name="T21" fmla="*/ 14 h 44"/>
                      <a:gd name="T22" fmla="*/ 36 w 37"/>
                      <a:gd name="T23" fmla="*/ 11 h 44"/>
                      <a:gd name="T24" fmla="*/ 36 w 37"/>
                      <a:gd name="T25" fmla="*/ 14 h 44"/>
                      <a:gd name="T26" fmla="*/ 23 w 37"/>
                      <a:gd name="T27" fmla="*/ 0 h 44"/>
                      <a:gd name="T28" fmla="*/ 20 w 37"/>
                      <a:gd name="T29" fmla="*/ 0 h 44"/>
                      <a:gd name="T30" fmla="*/ 14 w 37"/>
                      <a:gd name="T31" fmla="*/ 0 h 44"/>
                      <a:gd name="T32" fmla="*/ 0 w 37"/>
                      <a:gd name="T33" fmla="*/ 14 h 44"/>
                      <a:gd name="T34" fmla="*/ 0 w 37"/>
                      <a:gd name="T35" fmla="*/ 22 h 44"/>
                      <a:gd name="T36" fmla="*/ 0 w 37"/>
                      <a:gd name="T37" fmla="*/ 30 h 44"/>
                      <a:gd name="T38" fmla="*/ 14 w 37"/>
                      <a:gd name="T39" fmla="*/ 44 h 44"/>
                      <a:gd name="T40" fmla="*/ 21 w 37"/>
                      <a:gd name="T41" fmla="*/ 44 h 44"/>
                      <a:gd name="T42" fmla="*/ 23 w 37"/>
                      <a:gd name="T43" fmla="*/ 44 h 44"/>
                      <a:gd name="T44" fmla="*/ 37 w 37"/>
                      <a:gd name="T45" fmla="*/ 30 h 44"/>
                      <a:gd name="T46" fmla="*/ 37 w 37"/>
                      <a:gd name="T47" fmla="*/ 18 h 44"/>
                      <a:gd name="T48" fmla="*/ 19 w 37"/>
                      <a:gd name="T49" fmla="*/ 18 h 44"/>
                      <a:gd name="T50" fmla="*/ 19 w 37"/>
                      <a:gd name="T5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44">
                        <a:moveTo>
                          <a:pt x="19" y="24"/>
                        </a:moveTo>
                        <a:lnTo>
                          <a:pt x="32" y="24"/>
                        </a:lnTo>
                        <a:lnTo>
                          <a:pt x="32" y="26"/>
                        </a:lnTo>
                        <a:lnTo>
                          <a:pt x="20" y="37"/>
                        </a:lnTo>
                        <a:lnTo>
                          <a:pt x="18" y="37"/>
                        </a:lnTo>
                        <a:lnTo>
                          <a:pt x="6" y="26"/>
                        </a:lnTo>
                        <a:lnTo>
                          <a:pt x="6" y="22"/>
                        </a:lnTo>
                        <a:lnTo>
                          <a:pt x="6" y="17"/>
                        </a:lnTo>
                        <a:lnTo>
                          <a:pt x="18" y="6"/>
                        </a:lnTo>
                        <a:lnTo>
                          <a:pt x="20" y="6"/>
                        </a:lnTo>
                        <a:lnTo>
                          <a:pt x="30" y="14"/>
                        </a:lnTo>
                        <a:lnTo>
                          <a:pt x="36" y="11"/>
                        </a:lnTo>
                        <a:lnTo>
                          <a:pt x="36" y="14"/>
                        </a:lnTo>
                        <a:lnTo>
                          <a:pt x="23" y="0"/>
                        </a:lnTo>
                        <a:lnTo>
                          <a:pt x="20" y="0"/>
                        </a:lnTo>
                        <a:lnTo>
                          <a:pt x="14" y="0"/>
                        </a:lnTo>
                        <a:lnTo>
                          <a:pt x="0" y="14"/>
                        </a:lnTo>
                        <a:lnTo>
                          <a:pt x="0" y="22"/>
                        </a:lnTo>
                        <a:lnTo>
                          <a:pt x="0" y="30"/>
                        </a:lnTo>
                        <a:lnTo>
                          <a:pt x="14" y="44"/>
                        </a:lnTo>
                        <a:lnTo>
                          <a:pt x="21" y="44"/>
                        </a:lnTo>
                        <a:lnTo>
                          <a:pt x="23" y="44"/>
                        </a:lnTo>
                        <a:lnTo>
                          <a:pt x="37" y="30"/>
                        </a:lnTo>
                        <a:lnTo>
                          <a:pt x="37" y="18"/>
                        </a:lnTo>
                        <a:lnTo>
                          <a:pt x="19" y="18"/>
                        </a:lnTo>
                        <a:lnTo>
                          <a:pt x="19"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Rectangle 246"/>
                  <p:cNvSpPr>
                    <a:spLocks noChangeArrowheads="1"/>
                  </p:cNvSpPr>
                  <p:nvPr/>
                </p:nvSpPr>
                <p:spPr bwMode="auto">
                  <a:xfrm>
                    <a:off x="9274" y="13545"/>
                    <a:ext cx="6" cy="44"/>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Freeform 247"/>
                  <p:cNvSpPr>
                    <a:spLocks/>
                  </p:cNvSpPr>
                  <p:nvPr/>
                </p:nvSpPr>
                <p:spPr bwMode="auto">
                  <a:xfrm>
                    <a:off x="9287" y="13558"/>
                    <a:ext cx="24" cy="31"/>
                  </a:xfrm>
                  <a:custGeom>
                    <a:avLst/>
                    <a:gdLst>
                      <a:gd name="T0" fmla="*/ 0 w 24"/>
                      <a:gd name="T1" fmla="*/ 15 h 31"/>
                      <a:gd name="T2" fmla="*/ 3 w 24"/>
                      <a:gd name="T3" fmla="*/ 27 h 31"/>
                      <a:gd name="T4" fmla="*/ 12 w 24"/>
                      <a:gd name="T5" fmla="*/ 31 h 31"/>
                      <a:gd name="T6" fmla="*/ 18 w 24"/>
                      <a:gd name="T7" fmla="*/ 28 h 31"/>
                      <a:gd name="T8" fmla="*/ 23 w 24"/>
                      <a:gd name="T9" fmla="*/ 24 h 31"/>
                      <a:gd name="T10" fmla="*/ 24 w 24"/>
                      <a:gd name="T11" fmla="*/ 15 h 31"/>
                      <a:gd name="T12" fmla="*/ 20 w 24"/>
                      <a:gd name="T13" fmla="*/ 3 h 31"/>
                      <a:gd name="T14" fmla="*/ 12 w 24"/>
                      <a:gd name="T15" fmla="*/ 0 h 31"/>
                      <a:gd name="T16" fmla="*/ 3 w 24"/>
                      <a:gd name="T17" fmla="*/ 3 h 31"/>
                      <a:gd name="T18" fmla="*/ 0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lnTo>
                          <a:pt x="3" y="27"/>
                        </a:lnTo>
                        <a:lnTo>
                          <a:pt x="12" y="31"/>
                        </a:lnTo>
                        <a:lnTo>
                          <a:pt x="18" y="28"/>
                        </a:lnTo>
                        <a:lnTo>
                          <a:pt x="23" y="24"/>
                        </a:lnTo>
                        <a:lnTo>
                          <a:pt x="24" y="15"/>
                        </a:lnTo>
                        <a:lnTo>
                          <a:pt x="20" y="3"/>
                        </a:lnTo>
                        <a:lnTo>
                          <a:pt x="12" y="0"/>
                        </a:lnTo>
                        <a:lnTo>
                          <a:pt x="3" y="3"/>
                        </a:lnTo>
                        <a:lnTo>
                          <a:pt x="0" y="15"/>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Freeform 248"/>
                  <p:cNvSpPr>
                    <a:spLocks/>
                  </p:cNvSpPr>
                  <p:nvPr/>
                </p:nvSpPr>
                <p:spPr bwMode="auto">
                  <a:xfrm>
                    <a:off x="9292" y="13563"/>
                    <a:ext cx="13" cy="19"/>
                  </a:xfrm>
                  <a:custGeom>
                    <a:avLst/>
                    <a:gdLst>
                      <a:gd name="T0" fmla="*/ 0 w 13"/>
                      <a:gd name="T1" fmla="*/ 10 h 19"/>
                      <a:gd name="T2" fmla="*/ 3 w 13"/>
                      <a:gd name="T3" fmla="*/ 3 h 19"/>
                      <a:gd name="T4" fmla="*/ 7 w 13"/>
                      <a:gd name="T5" fmla="*/ 0 h 19"/>
                      <a:gd name="T6" fmla="*/ 11 w 13"/>
                      <a:gd name="T7" fmla="*/ 3 h 19"/>
                      <a:gd name="T8" fmla="*/ 13 w 13"/>
                      <a:gd name="T9" fmla="*/ 10 h 19"/>
                      <a:gd name="T10" fmla="*/ 12 w 13"/>
                      <a:gd name="T11" fmla="*/ 18 h 19"/>
                      <a:gd name="T12" fmla="*/ 7 w 13"/>
                      <a:gd name="T13" fmla="*/ 19 h 19"/>
                      <a:gd name="T14" fmla="*/ 3 w 13"/>
                      <a:gd name="T15" fmla="*/ 18 h 19"/>
                      <a:gd name="T16" fmla="*/ 0 w 13"/>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0" y="10"/>
                        </a:moveTo>
                        <a:lnTo>
                          <a:pt x="3" y="3"/>
                        </a:lnTo>
                        <a:lnTo>
                          <a:pt x="7" y="0"/>
                        </a:lnTo>
                        <a:lnTo>
                          <a:pt x="11" y="3"/>
                        </a:lnTo>
                        <a:lnTo>
                          <a:pt x="13" y="10"/>
                        </a:lnTo>
                        <a:lnTo>
                          <a:pt x="12" y="18"/>
                        </a:lnTo>
                        <a:lnTo>
                          <a:pt x="7" y="19"/>
                        </a:lnTo>
                        <a:lnTo>
                          <a:pt x="3"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Freeform 249"/>
                  <p:cNvSpPr>
                    <a:spLocks/>
                  </p:cNvSpPr>
                  <p:nvPr/>
                </p:nvSpPr>
                <p:spPr bwMode="auto">
                  <a:xfrm>
                    <a:off x="9324" y="13545"/>
                    <a:ext cx="25" cy="44"/>
                  </a:xfrm>
                  <a:custGeom>
                    <a:avLst/>
                    <a:gdLst>
                      <a:gd name="T0" fmla="*/ 6 w 25"/>
                      <a:gd name="T1" fmla="*/ 44 h 44"/>
                      <a:gd name="T2" fmla="*/ 6 w 25"/>
                      <a:gd name="T3" fmla="*/ 37 h 44"/>
                      <a:gd name="T4" fmla="*/ 13 w 25"/>
                      <a:gd name="T5" fmla="*/ 44 h 44"/>
                      <a:gd name="T6" fmla="*/ 21 w 25"/>
                      <a:gd name="T7" fmla="*/ 39 h 44"/>
                      <a:gd name="T8" fmla="*/ 25 w 25"/>
                      <a:gd name="T9" fmla="*/ 28 h 44"/>
                      <a:gd name="T10" fmla="*/ 24 w 25"/>
                      <a:gd name="T11" fmla="*/ 22 h 44"/>
                      <a:gd name="T12" fmla="*/ 21 w 25"/>
                      <a:gd name="T13" fmla="*/ 17 h 44"/>
                      <a:gd name="T14" fmla="*/ 18 w 25"/>
                      <a:gd name="T15" fmla="*/ 14 h 44"/>
                      <a:gd name="T16" fmla="*/ 13 w 25"/>
                      <a:gd name="T17" fmla="*/ 13 h 44"/>
                      <a:gd name="T18" fmla="*/ 6 w 25"/>
                      <a:gd name="T19" fmla="*/ 18 h 44"/>
                      <a:gd name="T20" fmla="*/ 6 w 25"/>
                      <a:gd name="T21" fmla="*/ 0 h 44"/>
                      <a:gd name="T22" fmla="*/ 0 w 25"/>
                      <a:gd name="T23" fmla="*/ 0 h 44"/>
                      <a:gd name="T24" fmla="*/ 0 w 25"/>
                      <a:gd name="T25" fmla="*/ 44 h 44"/>
                      <a:gd name="T26" fmla="*/ 6 w 25"/>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44">
                        <a:moveTo>
                          <a:pt x="6" y="44"/>
                        </a:moveTo>
                        <a:lnTo>
                          <a:pt x="6" y="37"/>
                        </a:lnTo>
                        <a:lnTo>
                          <a:pt x="13" y="44"/>
                        </a:lnTo>
                        <a:lnTo>
                          <a:pt x="21" y="39"/>
                        </a:lnTo>
                        <a:lnTo>
                          <a:pt x="25" y="28"/>
                        </a:lnTo>
                        <a:lnTo>
                          <a:pt x="24" y="22"/>
                        </a:lnTo>
                        <a:lnTo>
                          <a:pt x="21" y="17"/>
                        </a:lnTo>
                        <a:lnTo>
                          <a:pt x="18" y="14"/>
                        </a:lnTo>
                        <a:lnTo>
                          <a:pt x="13" y="13"/>
                        </a:lnTo>
                        <a:lnTo>
                          <a:pt x="6" y="18"/>
                        </a:lnTo>
                        <a:lnTo>
                          <a:pt x="6" y="0"/>
                        </a:lnTo>
                        <a:lnTo>
                          <a:pt x="0" y="0"/>
                        </a:lnTo>
                        <a:lnTo>
                          <a:pt x="0" y="44"/>
                        </a:lnTo>
                        <a:lnTo>
                          <a:pt x="6"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Freeform 250"/>
                  <p:cNvSpPr>
                    <a:spLocks/>
                  </p:cNvSpPr>
                  <p:nvPr/>
                </p:nvSpPr>
                <p:spPr bwMode="auto">
                  <a:xfrm>
                    <a:off x="9330" y="13563"/>
                    <a:ext cx="12" cy="19"/>
                  </a:xfrm>
                  <a:custGeom>
                    <a:avLst/>
                    <a:gdLst>
                      <a:gd name="T0" fmla="*/ 0 w 12"/>
                      <a:gd name="T1" fmla="*/ 10 h 19"/>
                      <a:gd name="T2" fmla="*/ 2 w 12"/>
                      <a:gd name="T3" fmla="*/ 3 h 19"/>
                      <a:gd name="T4" fmla="*/ 6 w 12"/>
                      <a:gd name="T5" fmla="*/ 0 h 19"/>
                      <a:gd name="T6" fmla="*/ 11 w 12"/>
                      <a:gd name="T7" fmla="*/ 3 h 19"/>
                      <a:gd name="T8" fmla="*/ 12 w 12"/>
                      <a:gd name="T9" fmla="*/ 10 h 19"/>
                      <a:gd name="T10" fmla="*/ 11 w 12"/>
                      <a:gd name="T11" fmla="*/ 18 h 19"/>
                      <a:gd name="T12" fmla="*/ 6 w 12"/>
                      <a:gd name="T13" fmla="*/ 19 h 19"/>
                      <a:gd name="T14" fmla="*/ 2 w 12"/>
                      <a:gd name="T15" fmla="*/ 17 h 19"/>
                      <a:gd name="T16" fmla="*/ 0 w 12"/>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0" y="10"/>
                        </a:moveTo>
                        <a:lnTo>
                          <a:pt x="2" y="3"/>
                        </a:lnTo>
                        <a:lnTo>
                          <a:pt x="6" y="0"/>
                        </a:lnTo>
                        <a:lnTo>
                          <a:pt x="11" y="3"/>
                        </a:lnTo>
                        <a:lnTo>
                          <a:pt x="12" y="10"/>
                        </a:lnTo>
                        <a:lnTo>
                          <a:pt x="11" y="18"/>
                        </a:lnTo>
                        <a:lnTo>
                          <a:pt x="6" y="19"/>
                        </a:lnTo>
                        <a:lnTo>
                          <a:pt x="2" y="17"/>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Freeform 251"/>
                  <p:cNvSpPr>
                    <a:spLocks/>
                  </p:cNvSpPr>
                  <p:nvPr/>
                </p:nvSpPr>
                <p:spPr bwMode="auto">
                  <a:xfrm>
                    <a:off x="9362" y="13558"/>
                    <a:ext cx="24" cy="31"/>
                  </a:xfrm>
                  <a:custGeom>
                    <a:avLst/>
                    <a:gdLst>
                      <a:gd name="T0" fmla="*/ 18 w 24"/>
                      <a:gd name="T1" fmla="*/ 24 h 31"/>
                      <a:gd name="T2" fmla="*/ 16 w 24"/>
                      <a:gd name="T3" fmla="*/ 25 h 31"/>
                      <a:gd name="T4" fmla="*/ 12 w 24"/>
                      <a:gd name="T5" fmla="*/ 24 h 31"/>
                      <a:gd name="T6" fmla="*/ 8 w 24"/>
                      <a:gd name="T7" fmla="*/ 23 h 31"/>
                      <a:gd name="T8" fmla="*/ 5 w 24"/>
                      <a:gd name="T9" fmla="*/ 18 h 31"/>
                      <a:gd name="T10" fmla="*/ 24 w 24"/>
                      <a:gd name="T11" fmla="*/ 18 h 31"/>
                      <a:gd name="T12" fmla="*/ 24 w 24"/>
                      <a:gd name="T13" fmla="*/ 17 h 31"/>
                      <a:gd name="T14" fmla="*/ 20 w 24"/>
                      <a:gd name="T15" fmla="*/ 4 h 31"/>
                      <a:gd name="T16" fmla="*/ 11 w 24"/>
                      <a:gd name="T17" fmla="*/ 0 h 31"/>
                      <a:gd name="T18" fmla="*/ 3 w 24"/>
                      <a:gd name="T19" fmla="*/ 4 h 31"/>
                      <a:gd name="T20" fmla="*/ 0 w 24"/>
                      <a:gd name="T21" fmla="*/ 15 h 31"/>
                      <a:gd name="T22" fmla="*/ 3 w 24"/>
                      <a:gd name="T23" fmla="*/ 27 h 31"/>
                      <a:gd name="T24" fmla="*/ 12 w 24"/>
                      <a:gd name="T25" fmla="*/ 31 h 31"/>
                      <a:gd name="T26" fmla="*/ 20 w 24"/>
                      <a:gd name="T27" fmla="*/ 30 h 31"/>
                      <a:gd name="T28" fmla="*/ 24 w 24"/>
                      <a:gd name="T29" fmla="*/ 24 h 31"/>
                      <a:gd name="T30" fmla="*/ 18 w 24"/>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1">
                        <a:moveTo>
                          <a:pt x="18" y="24"/>
                        </a:moveTo>
                        <a:lnTo>
                          <a:pt x="16" y="25"/>
                        </a:lnTo>
                        <a:lnTo>
                          <a:pt x="12" y="24"/>
                        </a:lnTo>
                        <a:lnTo>
                          <a:pt x="8" y="23"/>
                        </a:lnTo>
                        <a:lnTo>
                          <a:pt x="5" y="18"/>
                        </a:lnTo>
                        <a:lnTo>
                          <a:pt x="24" y="18"/>
                        </a:lnTo>
                        <a:lnTo>
                          <a:pt x="24" y="17"/>
                        </a:lnTo>
                        <a:lnTo>
                          <a:pt x="20" y="4"/>
                        </a:lnTo>
                        <a:lnTo>
                          <a:pt x="11" y="0"/>
                        </a:lnTo>
                        <a:lnTo>
                          <a:pt x="3" y="4"/>
                        </a:lnTo>
                        <a:lnTo>
                          <a:pt x="0" y="15"/>
                        </a:lnTo>
                        <a:lnTo>
                          <a:pt x="3" y="27"/>
                        </a:lnTo>
                        <a:lnTo>
                          <a:pt x="12" y="31"/>
                        </a:lnTo>
                        <a:lnTo>
                          <a:pt x="20" y="30"/>
                        </a:lnTo>
                        <a:lnTo>
                          <a:pt x="24" y="24"/>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Freeform 252"/>
                  <p:cNvSpPr>
                    <a:spLocks/>
                  </p:cNvSpPr>
                  <p:nvPr/>
                </p:nvSpPr>
                <p:spPr bwMode="auto">
                  <a:xfrm>
                    <a:off x="9367" y="13563"/>
                    <a:ext cx="13" cy="6"/>
                  </a:xfrm>
                  <a:custGeom>
                    <a:avLst/>
                    <a:gdLst>
                      <a:gd name="T0" fmla="*/ 0 w 13"/>
                      <a:gd name="T1" fmla="*/ 6 h 6"/>
                      <a:gd name="T2" fmla="*/ 3 w 13"/>
                      <a:gd name="T3" fmla="*/ 3 h 6"/>
                      <a:gd name="T4" fmla="*/ 6 w 13"/>
                      <a:gd name="T5" fmla="*/ 0 h 6"/>
                      <a:gd name="T6" fmla="*/ 12 w 13"/>
                      <a:gd name="T7" fmla="*/ 3 h 6"/>
                      <a:gd name="T8" fmla="*/ 13 w 13"/>
                      <a:gd name="T9" fmla="*/ 6 h 6"/>
                      <a:gd name="T10" fmla="*/ 0 w 13"/>
                      <a:gd name="T11" fmla="*/ 6 h 6"/>
                    </a:gdLst>
                    <a:ahLst/>
                    <a:cxnLst>
                      <a:cxn ang="0">
                        <a:pos x="T0" y="T1"/>
                      </a:cxn>
                      <a:cxn ang="0">
                        <a:pos x="T2" y="T3"/>
                      </a:cxn>
                      <a:cxn ang="0">
                        <a:pos x="T4" y="T5"/>
                      </a:cxn>
                      <a:cxn ang="0">
                        <a:pos x="T6" y="T7"/>
                      </a:cxn>
                      <a:cxn ang="0">
                        <a:pos x="T8" y="T9"/>
                      </a:cxn>
                      <a:cxn ang="0">
                        <a:pos x="T10" y="T11"/>
                      </a:cxn>
                    </a:cxnLst>
                    <a:rect l="0" t="0" r="r" b="b"/>
                    <a:pathLst>
                      <a:path w="13" h="6">
                        <a:moveTo>
                          <a:pt x="0" y="6"/>
                        </a:moveTo>
                        <a:lnTo>
                          <a:pt x="3" y="3"/>
                        </a:lnTo>
                        <a:lnTo>
                          <a:pt x="6" y="0"/>
                        </a:lnTo>
                        <a:lnTo>
                          <a:pt x="12" y="3"/>
                        </a:lnTo>
                        <a:lnTo>
                          <a:pt x="13" y="6"/>
                        </a:lnTo>
                        <a:lnTo>
                          <a:pt x="0" y="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Freeform 253"/>
                  <p:cNvSpPr>
                    <a:spLocks/>
                  </p:cNvSpPr>
                  <p:nvPr/>
                </p:nvSpPr>
                <p:spPr bwMode="auto">
                  <a:xfrm>
                    <a:off x="9398" y="13582"/>
                    <a:ext cx="7" cy="13"/>
                  </a:xfrm>
                  <a:custGeom>
                    <a:avLst/>
                    <a:gdLst>
                      <a:gd name="T0" fmla="*/ 0 w 7"/>
                      <a:gd name="T1" fmla="*/ 7 h 13"/>
                      <a:gd name="T2" fmla="*/ 4 w 7"/>
                      <a:gd name="T3" fmla="*/ 7 h 13"/>
                      <a:gd name="T4" fmla="*/ 3 w 7"/>
                      <a:gd name="T5" fmla="*/ 7 h 13"/>
                      <a:gd name="T6" fmla="*/ 0 w 7"/>
                      <a:gd name="T7" fmla="*/ 7 h 13"/>
                      <a:gd name="T8" fmla="*/ 0 w 7"/>
                      <a:gd name="T9" fmla="*/ 13 h 13"/>
                      <a:gd name="T10" fmla="*/ 5 w 7"/>
                      <a:gd name="T11" fmla="*/ 10 h 13"/>
                      <a:gd name="T12" fmla="*/ 7 w 7"/>
                      <a:gd name="T13" fmla="*/ 7 h 13"/>
                      <a:gd name="T14" fmla="*/ 7 w 7"/>
                      <a:gd name="T15" fmla="*/ 0 h 13"/>
                      <a:gd name="T16" fmla="*/ 0 w 7"/>
                      <a:gd name="T17" fmla="*/ 0 h 13"/>
                      <a:gd name="T18" fmla="*/ 0 w 7"/>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7"/>
                        </a:moveTo>
                        <a:lnTo>
                          <a:pt x="4" y="7"/>
                        </a:lnTo>
                        <a:lnTo>
                          <a:pt x="3" y="7"/>
                        </a:lnTo>
                        <a:lnTo>
                          <a:pt x="0" y="7"/>
                        </a:lnTo>
                        <a:lnTo>
                          <a:pt x="0" y="13"/>
                        </a:lnTo>
                        <a:lnTo>
                          <a:pt x="5" y="10"/>
                        </a:lnTo>
                        <a:lnTo>
                          <a:pt x="7" y="7"/>
                        </a:lnTo>
                        <a:lnTo>
                          <a:pt x="7" y="0"/>
                        </a:lnTo>
                        <a:lnTo>
                          <a:pt x="0" y="0"/>
                        </a:lnTo>
                        <a:lnTo>
                          <a:pt x="0" y="7"/>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Freeform 254"/>
                  <p:cNvSpPr>
                    <a:spLocks/>
                  </p:cNvSpPr>
                  <p:nvPr/>
                </p:nvSpPr>
                <p:spPr bwMode="auto">
                  <a:xfrm>
                    <a:off x="9430" y="13545"/>
                    <a:ext cx="38" cy="44"/>
                  </a:xfrm>
                  <a:custGeom>
                    <a:avLst/>
                    <a:gdLst>
                      <a:gd name="T0" fmla="*/ 18 w 38"/>
                      <a:gd name="T1" fmla="*/ 24 h 44"/>
                      <a:gd name="T2" fmla="*/ 31 w 38"/>
                      <a:gd name="T3" fmla="*/ 24 h 44"/>
                      <a:gd name="T4" fmla="*/ 31 w 38"/>
                      <a:gd name="T5" fmla="*/ 26 h 44"/>
                      <a:gd name="T6" fmla="*/ 19 w 38"/>
                      <a:gd name="T7" fmla="*/ 37 h 44"/>
                      <a:gd name="T8" fmla="*/ 17 w 38"/>
                      <a:gd name="T9" fmla="*/ 37 h 44"/>
                      <a:gd name="T10" fmla="*/ 6 w 38"/>
                      <a:gd name="T11" fmla="*/ 26 h 44"/>
                      <a:gd name="T12" fmla="*/ 6 w 38"/>
                      <a:gd name="T13" fmla="*/ 22 h 44"/>
                      <a:gd name="T14" fmla="*/ 6 w 38"/>
                      <a:gd name="T15" fmla="*/ 17 h 44"/>
                      <a:gd name="T16" fmla="*/ 17 w 38"/>
                      <a:gd name="T17" fmla="*/ 6 h 44"/>
                      <a:gd name="T18" fmla="*/ 19 w 38"/>
                      <a:gd name="T19" fmla="*/ 6 h 44"/>
                      <a:gd name="T20" fmla="*/ 31 w 38"/>
                      <a:gd name="T21" fmla="*/ 14 h 44"/>
                      <a:gd name="T22" fmla="*/ 36 w 38"/>
                      <a:gd name="T23" fmla="*/ 11 h 44"/>
                      <a:gd name="T24" fmla="*/ 36 w 38"/>
                      <a:gd name="T25" fmla="*/ 14 h 44"/>
                      <a:gd name="T26" fmla="*/ 23 w 38"/>
                      <a:gd name="T27" fmla="*/ 0 h 44"/>
                      <a:gd name="T28" fmla="*/ 19 w 38"/>
                      <a:gd name="T29" fmla="*/ 0 h 44"/>
                      <a:gd name="T30" fmla="*/ 13 w 38"/>
                      <a:gd name="T31" fmla="*/ 0 h 44"/>
                      <a:gd name="T32" fmla="*/ 0 w 38"/>
                      <a:gd name="T33" fmla="*/ 14 h 44"/>
                      <a:gd name="T34" fmla="*/ 0 w 38"/>
                      <a:gd name="T35" fmla="*/ 22 h 44"/>
                      <a:gd name="T36" fmla="*/ 0 w 38"/>
                      <a:gd name="T37" fmla="*/ 30 h 44"/>
                      <a:gd name="T38" fmla="*/ 13 w 38"/>
                      <a:gd name="T39" fmla="*/ 44 h 44"/>
                      <a:gd name="T40" fmla="*/ 20 w 38"/>
                      <a:gd name="T41" fmla="*/ 44 h 44"/>
                      <a:gd name="T42" fmla="*/ 23 w 38"/>
                      <a:gd name="T43" fmla="*/ 44 h 44"/>
                      <a:gd name="T44" fmla="*/ 38 w 38"/>
                      <a:gd name="T45" fmla="*/ 30 h 44"/>
                      <a:gd name="T46" fmla="*/ 38 w 38"/>
                      <a:gd name="T47" fmla="*/ 18 h 44"/>
                      <a:gd name="T48" fmla="*/ 18 w 38"/>
                      <a:gd name="T49" fmla="*/ 18 h 44"/>
                      <a:gd name="T50" fmla="*/ 18 w 38"/>
                      <a:gd name="T5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44">
                        <a:moveTo>
                          <a:pt x="18" y="24"/>
                        </a:moveTo>
                        <a:lnTo>
                          <a:pt x="31" y="24"/>
                        </a:lnTo>
                        <a:lnTo>
                          <a:pt x="31" y="26"/>
                        </a:lnTo>
                        <a:lnTo>
                          <a:pt x="19" y="37"/>
                        </a:lnTo>
                        <a:lnTo>
                          <a:pt x="17" y="37"/>
                        </a:lnTo>
                        <a:lnTo>
                          <a:pt x="6" y="26"/>
                        </a:lnTo>
                        <a:lnTo>
                          <a:pt x="6" y="22"/>
                        </a:lnTo>
                        <a:lnTo>
                          <a:pt x="6" y="17"/>
                        </a:lnTo>
                        <a:lnTo>
                          <a:pt x="17" y="6"/>
                        </a:lnTo>
                        <a:lnTo>
                          <a:pt x="19" y="6"/>
                        </a:lnTo>
                        <a:lnTo>
                          <a:pt x="31" y="14"/>
                        </a:lnTo>
                        <a:lnTo>
                          <a:pt x="36" y="11"/>
                        </a:lnTo>
                        <a:lnTo>
                          <a:pt x="36" y="14"/>
                        </a:lnTo>
                        <a:lnTo>
                          <a:pt x="23" y="0"/>
                        </a:lnTo>
                        <a:lnTo>
                          <a:pt x="19" y="0"/>
                        </a:lnTo>
                        <a:lnTo>
                          <a:pt x="13" y="0"/>
                        </a:lnTo>
                        <a:lnTo>
                          <a:pt x="0" y="14"/>
                        </a:lnTo>
                        <a:lnTo>
                          <a:pt x="0" y="22"/>
                        </a:lnTo>
                        <a:lnTo>
                          <a:pt x="0" y="30"/>
                        </a:lnTo>
                        <a:lnTo>
                          <a:pt x="13" y="44"/>
                        </a:lnTo>
                        <a:lnTo>
                          <a:pt x="20" y="44"/>
                        </a:lnTo>
                        <a:lnTo>
                          <a:pt x="23" y="44"/>
                        </a:lnTo>
                        <a:lnTo>
                          <a:pt x="38" y="30"/>
                        </a:lnTo>
                        <a:lnTo>
                          <a:pt x="38" y="18"/>
                        </a:lnTo>
                        <a:lnTo>
                          <a:pt x="18" y="18"/>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Freeform 255"/>
                  <p:cNvSpPr>
                    <a:spLocks/>
                  </p:cNvSpPr>
                  <p:nvPr/>
                </p:nvSpPr>
                <p:spPr bwMode="auto">
                  <a:xfrm>
                    <a:off x="9479" y="13558"/>
                    <a:ext cx="25" cy="31"/>
                  </a:xfrm>
                  <a:custGeom>
                    <a:avLst/>
                    <a:gdLst>
                      <a:gd name="T0" fmla="*/ 20 w 25"/>
                      <a:gd name="T1" fmla="*/ 24 h 31"/>
                      <a:gd name="T2" fmla="*/ 17 w 25"/>
                      <a:gd name="T3" fmla="*/ 25 h 31"/>
                      <a:gd name="T4" fmla="*/ 14 w 25"/>
                      <a:gd name="T5" fmla="*/ 24 h 31"/>
                      <a:gd name="T6" fmla="*/ 9 w 25"/>
                      <a:gd name="T7" fmla="*/ 23 h 31"/>
                      <a:gd name="T8" fmla="*/ 7 w 25"/>
                      <a:gd name="T9" fmla="*/ 18 h 31"/>
                      <a:gd name="T10" fmla="*/ 25 w 25"/>
                      <a:gd name="T11" fmla="*/ 18 h 31"/>
                      <a:gd name="T12" fmla="*/ 25 w 25"/>
                      <a:gd name="T13" fmla="*/ 17 h 31"/>
                      <a:gd name="T14" fmla="*/ 22 w 25"/>
                      <a:gd name="T15" fmla="*/ 4 h 31"/>
                      <a:gd name="T16" fmla="*/ 13 w 25"/>
                      <a:gd name="T17" fmla="*/ 0 h 31"/>
                      <a:gd name="T18" fmla="*/ 4 w 25"/>
                      <a:gd name="T19" fmla="*/ 4 h 31"/>
                      <a:gd name="T20" fmla="*/ 0 w 25"/>
                      <a:gd name="T21" fmla="*/ 15 h 31"/>
                      <a:gd name="T22" fmla="*/ 4 w 25"/>
                      <a:gd name="T23" fmla="*/ 27 h 31"/>
                      <a:gd name="T24" fmla="*/ 14 w 25"/>
                      <a:gd name="T25" fmla="*/ 31 h 31"/>
                      <a:gd name="T26" fmla="*/ 21 w 25"/>
                      <a:gd name="T27" fmla="*/ 30 h 31"/>
                      <a:gd name="T28" fmla="*/ 25 w 25"/>
                      <a:gd name="T29" fmla="*/ 24 h 31"/>
                      <a:gd name="T30" fmla="*/ 20 w 25"/>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0" y="24"/>
                        </a:moveTo>
                        <a:lnTo>
                          <a:pt x="17" y="25"/>
                        </a:lnTo>
                        <a:lnTo>
                          <a:pt x="14" y="24"/>
                        </a:lnTo>
                        <a:lnTo>
                          <a:pt x="9" y="23"/>
                        </a:lnTo>
                        <a:lnTo>
                          <a:pt x="7" y="18"/>
                        </a:lnTo>
                        <a:lnTo>
                          <a:pt x="25" y="18"/>
                        </a:lnTo>
                        <a:lnTo>
                          <a:pt x="25" y="17"/>
                        </a:lnTo>
                        <a:lnTo>
                          <a:pt x="22" y="4"/>
                        </a:lnTo>
                        <a:lnTo>
                          <a:pt x="13" y="0"/>
                        </a:lnTo>
                        <a:lnTo>
                          <a:pt x="4" y="4"/>
                        </a:lnTo>
                        <a:lnTo>
                          <a:pt x="0" y="15"/>
                        </a:lnTo>
                        <a:lnTo>
                          <a:pt x="4" y="27"/>
                        </a:lnTo>
                        <a:lnTo>
                          <a:pt x="14" y="31"/>
                        </a:lnTo>
                        <a:lnTo>
                          <a:pt x="21" y="30"/>
                        </a:lnTo>
                        <a:lnTo>
                          <a:pt x="25" y="24"/>
                        </a:lnTo>
                        <a:lnTo>
                          <a:pt x="20"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Freeform 256"/>
                  <p:cNvSpPr>
                    <a:spLocks/>
                  </p:cNvSpPr>
                  <p:nvPr/>
                </p:nvSpPr>
                <p:spPr bwMode="auto">
                  <a:xfrm>
                    <a:off x="9486" y="13563"/>
                    <a:ext cx="13" cy="6"/>
                  </a:xfrm>
                  <a:custGeom>
                    <a:avLst/>
                    <a:gdLst>
                      <a:gd name="T0" fmla="*/ 0 w 13"/>
                      <a:gd name="T1" fmla="*/ 6 h 6"/>
                      <a:gd name="T2" fmla="*/ 2 w 13"/>
                      <a:gd name="T3" fmla="*/ 3 h 6"/>
                      <a:gd name="T4" fmla="*/ 6 w 13"/>
                      <a:gd name="T5" fmla="*/ 0 h 6"/>
                      <a:gd name="T6" fmla="*/ 10 w 13"/>
                      <a:gd name="T7" fmla="*/ 3 h 6"/>
                      <a:gd name="T8" fmla="*/ 13 w 13"/>
                      <a:gd name="T9" fmla="*/ 6 h 6"/>
                      <a:gd name="T10" fmla="*/ 0 w 13"/>
                      <a:gd name="T11" fmla="*/ 6 h 6"/>
                    </a:gdLst>
                    <a:ahLst/>
                    <a:cxnLst>
                      <a:cxn ang="0">
                        <a:pos x="T0" y="T1"/>
                      </a:cxn>
                      <a:cxn ang="0">
                        <a:pos x="T2" y="T3"/>
                      </a:cxn>
                      <a:cxn ang="0">
                        <a:pos x="T4" y="T5"/>
                      </a:cxn>
                      <a:cxn ang="0">
                        <a:pos x="T6" y="T7"/>
                      </a:cxn>
                      <a:cxn ang="0">
                        <a:pos x="T8" y="T9"/>
                      </a:cxn>
                      <a:cxn ang="0">
                        <a:pos x="T10" y="T11"/>
                      </a:cxn>
                    </a:cxnLst>
                    <a:rect l="0" t="0" r="r" b="b"/>
                    <a:pathLst>
                      <a:path w="13" h="6">
                        <a:moveTo>
                          <a:pt x="0" y="6"/>
                        </a:moveTo>
                        <a:lnTo>
                          <a:pt x="2" y="3"/>
                        </a:lnTo>
                        <a:lnTo>
                          <a:pt x="6" y="0"/>
                        </a:lnTo>
                        <a:lnTo>
                          <a:pt x="10" y="3"/>
                        </a:lnTo>
                        <a:lnTo>
                          <a:pt x="13" y="6"/>
                        </a:lnTo>
                        <a:lnTo>
                          <a:pt x="0" y="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Freeform 257"/>
                  <p:cNvSpPr>
                    <a:spLocks/>
                  </p:cNvSpPr>
                  <p:nvPr/>
                </p:nvSpPr>
                <p:spPr bwMode="auto">
                  <a:xfrm>
                    <a:off x="9517" y="13558"/>
                    <a:ext cx="24" cy="31"/>
                  </a:xfrm>
                  <a:custGeom>
                    <a:avLst/>
                    <a:gdLst>
                      <a:gd name="T0" fmla="*/ 0 w 24"/>
                      <a:gd name="T1" fmla="*/ 15 h 31"/>
                      <a:gd name="T2" fmla="*/ 4 w 24"/>
                      <a:gd name="T3" fmla="*/ 27 h 31"/>
                      <a:gd name="T4" fmla="*/ 13 w 24"/>
                      <a:gd name="T5" fmla="*/ 31 h 31"/>
                      <a:gd name="T6" fmla="*/ 19 w 24"/>
                      <a:gd name="T7" fmla="*/ 28 h 31"/>
                      <a:gd name="T8" fmla="*/ 23 w 24"/>
                      <a:gd name="T9" fmla="*/ 24 h 31"/>
                      <a:gd name="T10" fmla="*/ 24 w 24"/>
                      <a:gd name="T11" fmla="*/ 15 h 31"/>
                      <a:gd name="T12" fmla="*/ 21 w 24"/>
                      <a:gd name="T13" fmla="*/ 3 h 31"/>
                      <a:gd name="T14" fmla="*/ 13 w 24"/>
                      <a:gd name="T15" fmla="*/ 0 h 31"/>
                      <a:gd name="T16" fmla="*/ 4 w 24"/>
                      <a:gd name="T17" fmla="*/ 3 h 31"/>
                      <a:gd name="T18" fmla="*/ 0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lnTo>
                          <a:pt x="4" y="27"/>
                        </a:lnTo>
                        <a:lnTo>
                          <a:pt x="13" y="31"/>
                        </a:lnTo>
                        <a:lnTo>
                          <a:pt x="19" y="28"/>
                        </a:lnTo>
                        <a:lnTo>
                          <a:pt x="23" y="24"/>
                        </a:lnTo>
                        <a:lnTo>
                          <a:pt x="24" y="15"/>
                        </a:lnTo>
                        <a:lnTo>
                          <a:pt x="21" y="3"/>
                        </a:lnTo>
                        <a:lnTo>
                          <a:pt x="13" y="0"/>
                        </a:lnTo>
                        <a:lnTo>
                          <a:pt x="4" y="3"/>
                        </a:lnTo>
                        <a:lnTo>
                          <a:pt x="0" y="15"/>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Freeform 258"/>
                  <p:cNvSpPr>
                    <a:spLocks/>
                  </p:cNvSpPr>
                  <p:nvPr/>
                </p:nvSpPr>
                <p:spPr bwMode="auto">
                  <a:xfrm>
                    <a:off x="9523" y="13563"/>
                    <a:ext cx="13" cy="19"/>
                  </a:xfrm>
                  <a:custGeom>
                    <a:avLst/>
                    <a:gdLst>
                      <a:gd name="T0" fmla="*/ 0 w 13"/>
                      <a:gd name="T1" fmla="*/ 10 h 19"/>
                      <a:gd name="T2" fmla="*/ 2 w 13"/>
                      <a:gd name="T3" fmla="*/ 3 h 19"/>
                      <a:gd name="T4" fmla="*/ 7 w 13"/>
                      <a:gd name="T5" fmla="*/ 0 h 19"/>
                      <a:gd name="T6" fmla="*/ 10 w 13"/>
                      <a:gd name="T7" fmla="*/ 3 h 19"/>
                      <a:gd name="T8" fmla="*/ 13 w 13"/>
                      <a:gd name="T9" fmla="*/ 10 h 19"/>
                      <a:gd name="T10" fmla="*/ 11 w 13"/>
                      <a:gd name="T11" fmla="*/ 18 h 19"/>
                      <a:gd name="T12" fmla="*/ 7 w 13"/>
                      <a:gd name="T13" fmla="*/ 19 h 19"/>
                      <a:gd name="T14" fmla="*/ 2 w 13"/>
                      <a:gd name="T15" fmla="*/ 18 h 19"/>
                      <a:gd name="T16" fmla="*/ 0 w 13"/>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0" y="10"/>
                        </a:moveTo>
                        <a:lnTo>
                          <a:pt x="2" y="3"/>
                        </a:lnTo>
                        <a:lnTo>
                          <a:pt x="7" y="0"/>
                        </a:lnTo>
                        <a:lnTo>
                          <a:pt x="10" y="3"/>
                        </a:lnTo>
                        <a:lnTo>
                          <a:pt x="13" y="10"/>
                        </a:lnTo>
                        <a:lnTo>
                          <a:pt x="11" y="18"/>
                        </a:lnTo>
                        <a:lnTo>
                          <a:pt x="7" y="19"/>
                        </a:lnTo>
                        <a:lnTo>
                          <a:pt x="2"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Freeform 259"/>
                  <p:cNvSpPr>
                    <a:spLocks/>
                  </p:cNvSpPr>
                  <p:nvPr/>
                </p:nvSpPr>
                <p:spPr bwMode="auto">
                  <a:xfrm>
                    <a:off x="9554" y="13545"/>
                    <a:ext cx="31" cy="44"/>
                  </a:xfrm>
                  <a:custGeom>
                    <a:avLst/>
                    <a:gdLst>
                      <a:gd name="T0" fmla="*/ 0 w 31"/>
                      <a:gd name="T1" fmla="*/ 44 h 44"/>
                      <a:gd name="T2" fmla="*/ 31 w 31"/>
                      <a:gd name="T3" fmla="*/ 44 h 44"/>
                      <a:gd name="T4" fmla="*/ 31 w 31"/>
                      <a:gd name="T5" fmla="*/ 37 h 44"/>
                      <a:gd name="T6" fmla="*/ 7 w 31"/>
                      <a:gd name="T7" fmla="*/ 37 h 44"/>
                      <a:gd name="T8" fmla="*/ 7 w 31"/>
                      <a:gd name="T9" fmla="*/ 24 h 44"/>
                      <a:gd name="T10" fmla="*/ 31 w 31"/>
                      <a:gd name="T11" fmla="*/ 24 h 44"/>
                      <a:gd name="T12" fmla="*/ 31 w 31"/>
                      <a:gd name="T13" fmla="*/ 18 h 44"/>
                      <a:gd name="T14" fmla="*/ 7 w 31"/>
                      <a:gd name="T15" fmla="*/ 18 h 44"/>
                      <a:gd name="T16" fmla="*/ 7 w 31"/>
                      <a:gd name="T17" fmla="*/ 6 h 44"/>
                      <a:gd name="T18" fmla="*/ 31 w 31"/>
                      <a:gd name="T19" fmla="*/ 6 h 44"/>
                      <a:gd name="T20" fmla="*/ 31 w 31"/>
                      <a:gd name="T21" fmla="*/ 0 h 44"/>
                      <a:gd name="T22" fmla="*/ 0 w 31"/>
                      <a:gd name="T23" fmla="*/ 0 h 44"/>
                      <a:gd name="T24" fmla="*/ 0 w 31"/>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0" y="44"/>
                        </a:moveTo>
                        <a:lnTo>
                          <a:pt x="31" y="44"/>
                        </a:lnTo>
                        <a:lnTo>
                          <a:pt x="31" y="37"/>
                        </a:lnTo>
                        <a:lnTo>
                          <a:pt x="7" y="37"/>
                        </a:lnTo>
                        <a:lnTo>
                          <a:pt x="7" y="24"/>
                        </a:lnTo>
                        <a:lnTo>
                          <a:pt x="31" y="24"/>
                        </a:lnTo>
                        <a:lnTo>
                          <a:pt x="31" y="18"/>
                        </a:lnTo>
                        <a:lnTo>
                          <a:pt x="7" y="18"/>
                        </a:lnTo>
                        <a:lnTo>
                          <a:pt x="7" y="6"/>
                        </a:lnTo>
                        <a:lnTo>
                          <a:pt x="31" y="6"/>
                        </a:lnTo>
                        <a:lnTo>
                          <a:pt x="31" y="0"/>
                        </a:lnTo>
                        <a:lnTo>
                          <a:pt x="0" y="0"/>
                        </a:lnTo>
                        <a:lnTo>
                          <a:pt x="0"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Freeform 260"/>
                  <p:cNvSpPr>
                    <a:spLocks/>
                  </p:cNvSpPr>
                  <p:nvPr/>
                </p:nvSpPr>
                <p:spPr bwMode="auto">
                  <a:xfrm>
                    <a:off x="9592" y="13558"/>
                    <a:ext cx="31" cy="42"/>
                  </a:xfrm>
                  <a:custGeom>
                    <a:avLst/>
                    <a:gdLst>
                      <a:gd name="T0" fmla="*/ 6 w 31"/>
                      <a:gd name="T1" fmla="*/ 42 h 42"/>
                      <a:gd name="T2" fmla="*/ 9 w 31"/>
                      <a:gd name="T3" fmla="*/ 42 h 42"/>
                      <a:gd name="T4" fmla="*/ 13 w 31"/>
                      <a:gd name="T5" fmla="*/ 41 h 42"/>
                      <a:gd name="T6" fmla="*/ 15 w 31"/>
                      <a:gd name="T7" fmla="*/ 38 h 42"/>
                      <a:gd name="T8" fmla="*/ 18 w 31"/>
                      <a:gd name="T9" fmla="*/ 31 h 42"/>
                      <a:gd name="T10" fmla="*/ 31 w 31"/>
                      <a:gd name="T11" fmla="*/ 0 h 42"/>
                      <a:gd name="T12" fmla="*/ 24 w 31"/>
                      <a:gd name="T13" fmla="*/ 0 h 42"/>
                      <a:gd name="T14" fmla="*/ 17 w 31"/>
                      <a:gd name="T15" fmla="*/ 17 h 42"/>
                      <a:gd name="T16" fmla="*/ 15 w 31"/>
                      <a:gd name="T17" fmla="*/ 23 h 42"/>
                      <a:gd name="T18" fmla="*/ 13 w 31"/>
                      <a:gd name="T19" fmla="*/ 16 h 42"/>
                      <a:gd name="T20" fmla="*/ 6 w 31"/>
                      <a:gd name="T21" fmla="*/ 0 h 42"/>
                      <a:gd name="T22" fmla="*/ 0 w 31"/>
                      <a:gd name="T23" fmla="*/ 0 h 42"/>
                      <a:gd name="T24" fmla="*/ 13 w 31"/>
                      <a:gd name="T25" fmla="*/ 30 h 42"/>
                      <a:gd name="T26" fmla="*/ 12 w 31"/>
                      <a:gd name="T27" fmla="*/ 31 h 42"/>
                      <a:gd name="T28" fmla="*/ 10 w 31"/>
                      <a:gd name="T29" fmla="*/ 34 h 42"/>
                      <a:gd name="T30" fmla="*/ 10 w 31"/>
                      <a:gd name="T31" fmla="*/ 37 h 42"/>
                      <a:gd name="T32" fmla="*/ 8 w 31"/>
                      <a:gd name="T33" fmla="*/ 37 h 42"/>
                      <a:gd name="T34" fmla="*/ 6 w 31"/>
                      <a:gd name="T35" fmla="*/ 37 h 42"/>
                      <a:gd name="T36" fmla="*/ 6 w 31"/>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2">
                        <a:moveTo>
                          <a:pt x="6" y="42"/>
                        </a:moveTo>
                        <a:lnTo>
                          <a:pt x="9" y="42"/>
                        </a:lnTo>
                        <a:lnTo>
                          <a:pt x="13" y="41"/>
                        </a:lnTo>
                        <a:lnTo>
                          <a:pt x="15" y="38"/>
                        </a:lnTo>
                        <a:lnTo>
                          <a:pt x="18" y="31"/>
                        </a:lnTo>
                        <a:lnTo>
                          <a:pt x="31" y="0"/>
                        </a:lnTo>
                        <a:lnTo>
                          <a:pt x="24" y="0"/>
                        </a:lnTo>
                        <a:lnTo>
                          <a:pt x="17" y="17"/>
                        </a:lnTo>
                        <a:lnTo>
                          <a:pt x="15" y="23"/>
                        </a:lnTo>
                        <a:lnTo>
                          <a:pt x="13" y="16"/>
                        </a:lnTo>
                        <a:lnTo>
                          <a:pt x="6" y="0"/>
                        </a:lnTo>
                        <a:lnTo>
                          <a:pt x="0" y="0"/>
                        </a:lnTo>
                        <a:lnTo>
                          <a:pt x="13" y="30"/>
                        </a:lnTo>
                        <a:lnTo>
                          <a:pt x="12" y="31"/>
                        </a:lnTo>
                        <a:lnTo>
                          <a:pt x="10" y="34"/>
                        </a:lnTo>
                        <a:lnTo>
                          <a:pt x="10" y="37"/>
                        </a:lnTo>
                        <a:lnTo>
                          <a:pt x="8" y="37"/>
                        </a:lnTo>
                        <a:lnTo>
                          <a:pt x="6" y="37"/>
                        </a:lnTo>
                        <a:lnTo>
                          <a:pt x="6" y="42"/>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Freeform 261"/>
                  <p:cNvSpPr>
                    <a:spLocks/>
                  </p:cNvSpPr>
                  <p:nvPr/>
                </p:nvSpPr>
                <p:spPr bwMode="auto">
                  <a:xfrm>
                    <a:off x="9629" y="13558"/>
                    <a:ext cx="25" cy="31"/>
                  </a:xfrm>
                  <a:custGeom>
                    <a:avLst/>
                    <a:gdLst>
                      <a:gd name="T0" fmla="*/ 18 w 25"/>
                      <a:gd name="T1" fmla="*/ 24 h 31"/>
                      <a:gd name="T2" fmla="*/ 16 w 25"/>
                      <a:gd name="T3" fmla="*/ 25 h 31"/>
                      <a:gd name="T4" fmla="*/ 13 w 25"/>
                      <a:gd name="T5" fmla="*/ 24 h 31"/>
                      <a:gd name="T6" fmla="*/ 8 w 25"/>
                      <a:gd name="T7" fmla="*/ 23 h 31"/>
                      <a:gd name="T8" fmla="*/ 7 w 25"/>
                      <a:gd name="T9" fmla="*/ 18 h 31"/>
                      <a:gd name="T10" fmla="*/ 25 w 25"/>
                      <a:gd name="T11" fmla="*/ 18 h 31"/>
                      <a:gd name="T12" fmla="*/ 25 w 25"/>
                      <a:gd name="T13" fmla="*/ 17 h 31"/>
                      <a:gd name="T14" fmla="*/ 22 w 25"/>
                      <a:gd name="T15" fmla="*/ 4 h 31"/>
                      <a:gd name="T16" fmla="*/ 13 w 25"/>
                      <a:gd name="T17" fmla="*/ 0 h 31"/>
                      <a:gd name="T18" fmla="*/ 3 w 25"/>
                      <a:gd name="T19" fmla="*/ 4 h 31"/>
                      <a:gd name="T20" fmla="*/ 0 w 25"/>
                      <a:gd name="T21" fmla="*/ 15 h 31"/>
                      <a:gd name="T22" fmla="*/ 3 w 25"/>
                      <a:gd name="T23" fmla="*/ 27 h 31"/>
                      <a:gd name="T24" fmla="*/ 13 w 25"/>
                      <a:gd name="T25" fmla="*/ 31 h 31"/>
                      <a:gd name="T26" fmla="*/ 21 w 25"/>
                      <a:gd name="T27" fmla="*/ 30 h 31"/>
                      <a:gd name="T28" fmla="*/ 24 w 25"/>
                      <a:gd name="T29" fmla="*/ 24 h 31"/>
                      <a:gd name="T30" fmla="*/ 18 w 25"/>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18" y="24"/>
                        </a:moveTo>
                        <a:lnTo>
                          <a:pt x="16" y="25"/>
                        </a:lnTo>
                        <a:lnTo>
                          <a:pt x="13" y="24"/>
                        </a:lnTo>
                        <a:lnTo>
                          <a:pt x="8" y="23"/>
                        </a:lnTo>
                        <a:lnTo>
                          <a:pt x="7" y="18"/>
                        </a:lnTo>
                        <a:lnTo>
                          <a:pt x="25" y="18"/>
                        </a:lnTo>
                        <a:lnTo>
                          <a:pt x="25" y="17"/>
                        </a:lnTo>
                        <a:lnTo>
                          <a:pt x="22" y="4"/>
                        </a:lnTo>
                        <a:lnTo>
                          <a:pt x="13" y="0"/>
                        </a:lnTo>
                        <a:lnTo>
                          <a:pt x="3" y="4"/>
                        </a:lnTo>
                        <a:lnTo>
                          <a:pt x="0" y="15"/>
                        </a:lnTo>
                        <a:lnTo>
                          <a:pt x="3" y="27"/>
                        </a:lnTo>
                        <a:lnTo>
                          <a:pt x="13" y="31"/>
                        </a:lnTo>
                        <a:lnTo>
                          <a:pt x="21" y="30"/>
                        </a:lnTo>
                        <a:lnTo>
                          <a:pt x="24" y="24"/>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Freeform 262"/>
                  <p:cNvSpPr>
                    <a:spLocks/>
                  </p:cNvSpPr>
                  <p:nvPr/>
                </p:nvSpPr>
                <p:spPr bwMode="auto">
                  <a:xfrm>
                    <a:off x="9636" y="13563"/>
                    <a:ext cx="11" cy="6"/>
                  </a:xfrm>
                  <a:custGeom>
                    <a:avLst/>
                    <a:gdLst>
                      <a:gd name="T0" fmla="*/ 0 w 11"/>
                      <a:gd name="T1" fmla="*/ 6 h 6"/>
                      <a:gd name="T2" fmla="*/ 1 w 11"/>
                      <a:gd name="T3" fmla="*/ 3 h 6"/>
                      <a:gd name="T4" fmla="*/ 6 w 11"/>
                      <a:gd name="T5" fmla="*/ 0 h 6"/>
                      <a:gd name="T6" fmla="*/ 10 w 11"/>
                      <a:gd name="T7" fmla="*/ 3 h 6"/>
                      <a:gd name="T8" fmla="*/ 11 w 11"/>
                      <a:gd name="T9" fmla="*/ 6 h 6"/>
                      <a:gd name="T10" fmla="*/ 0 w 11"/>
                      <a:gd name="T11" fmla="*/ 6 h 6"/>
                    </a:gdLst>
                    <a:ahLst/>
                    <a:cxnLst>
                      <a:cxn ang="0">
                        <a:pos x="T0" y="T1"/>
                      </a:cxn>
                      <a:cxn ang="0">
                        <a:pos x="T2" y="T3"/>
                      </a:cxn>
                      <a:cxn ang="0">
                        <a:pos x="T4" y="T5"/>
                      </a:cxn>
                      <a:cxn ang="0">
                        <a:pos x="T6" y="T7"/>
                      </a:cxn>
                      <a:cxn ang="0">
                        <a:pos x="T8" y="T9"/>
                      </a:cxn>
                      <a:cxn ang="0">
                        <a:pos x="T10" y="T11"/>
                      </a:cxn>
                    </a:cxnLst>
                    <a:rect l="0" t="0" r="r" b="b"/>
                    <a:pathLst>
                      <a:path w="11" h="6">
                        <a:moveTo>
                          <a:pt x="0" y="6"/>
                        </a:moveTo>
                        <a:lnTo>
                          <a:pt x="1" y="3"/>
                        </a:lnTo>
                        <a:lnTo>
                          <a:pt x="6" y="0"/>
                        </a:lnTo>
                        <a:lnTo>
                          <a:pt x="10" y="3"/>
                        </a:lnTo>
                        <a:lnTo>
                          <a:pt x="11" y="6"/>
                        </a:lnTo>
                        <a:lnTo>
                          <a:pt x="0" y="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Freeform 263"/>
                  <p:cNvSpPr>
                    <a:spLocks/>
                  </p:cNvSpPr>
                  <p:nvPr/>
                </p:nvSpPr>
                <p:spPr bwMode="auto">
                  <a:xfrm>
                    <a:off x="9660" y="13582"/>
                    <a:ext cx="7" cy="13"/>
                  </a:xfrm>
                  <a:custGeom>
                    <a:avLst/>
                    <a:gdLst>
                      <a:gd name="T0" fmla="*/ 0 w 7"/>
                      <a:gd name="T1" fmla="*/ 7 h 13"/>
                      <a:gd name="T2" fmla="*/ 3 w 7"/>
                      <a:gd name="T3" fmla="*/ 7 h 13"/>
                      <a:gd name="T4" fmla="*/ 2 w 7"/>
                      <a:gd name="T5" fmla="*/ 7 h 13"/>
                      <a:gd name="T6" fmla="*/ 0 w 7"/>
                      <a:gd name="T7" fmla="*/ 7 h 13"/>
                      <a:gd name="T8" fmla="*/ 0 w 7"/>
                      <a:gd name="T9" fmla="*/ 13 h 13"/>
                      <a:gd name="T10" fmla="*/ 5 w 7"/>
                      <a:gd name="T11" fmla="*/ 10 h 13"/>
                      <a:gd name="T12" fmla="*/ 7 w 7"/>
                      <a:gd name="T13" fmla="*/ 7 h 13"/>
                      <a:gd name="T14" fmla="*/ 7 w 7"/>
                      <a:gd name="T15" fmla="*/ 0 h 13"/>
                      <a:gd name="T16" fmla="*/ 0 w 7"/>
                      <a:gd name="T17" fmla="*/ 0 h 13"/>
                      <a:gd name="T18" fmla="*/ 0 w 7"/>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7"/>
                        </a:moveTo>
                        <a:lnTo>
                          <a:pt x="3" y="7"/>
                        </a:lnTo>
                        <a:lnTo>
                          <a:pt x="2" y="7"/>
                        </a:lnTo>
                        <a:lnTo>
                          <a:pt x="0" y="7"/>
                        </a:lnTo>
                        <a:lnTo>
                          <a:pt x="0" y="13"/>
                        </a:lnTo>
                        <a:lnTo>
                          <a:pt x="5" y="10"/>
                        </a:lnTo>
                        <a:lnTo>
                          <a:pt x="7" y="7"/>
                        </a:lnTo>
                        <a:lnTo>
                          <a:pt x="7" y="0"/>
                        </a:lnTo>
                        <a:lnTo>
                          <a:pt x="0" y="0"/>
                        </a:lnTo>
                        <a:lnTo>
                          <a:pt x="0" y="7"/>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Freeform 264"/>
                  <p:cNvSpPr>
                    <a:spLocks/>
                  </p:cNvSpPr>
                  <p:nvPr/>
                </p:nvSpPr>
                <p:spPr bwMode="auto">
                  <a:xfrm>
                    <a:off x="9698" y="13545"/>
                    <a:ext cx="31" cy="44"/>
                  </a:xfrm>
                  <a:custGeom>
                    <a:avLst/>
                    <a:gdLst>
                      <a:gd name="T0" fmla="*/ 0 w 31"/>
                      <a:gd name="T1" fmla="*/ 44 h 44"/>
                      <a:gd name="T2" fmla="*/ 31 w 31"/>
                      <a:gd name="T3" fmla="*/ 44 h 44"/>
                      <a:gd name="T4" fmla="*/ 31 w 31"/>
                      <a:gd name="T5" fmla="*/ 37 h 44"/>
                      <a:gd name="T6" fmla="*/ 6 w 31"/>
                      <a:gd name="T7" fmla="*/ 37 h 44"/>
                      <a:gd name="T8" fmla="*/ 6 w 31"/>
                      <a:gd name="T9" fmla="*/ 24 h 44"/>
                      <a:gd name="T10" fmla="*/ 31 w 31"/>
                      <a:gd name="T11" fmla="*/ 24 h 44"/>
                      <a:gd name="T12" fmla="*/ 31 w 31"/>
                      <a:gd name="T13" fmla="*/ 18 h 44"/>
                      <a:gd name="T14" fmla="*/ 6 w 31"/>
                      <a:gd name="T15" fmla="*/ 18 h 44"/>
                      <a:gd name="T16" fmla="*/ 6 w 31"/>
                      <a:gd name="T17" fmla="*/ 6 h 44"/>
                      <a:gd name="T18" fmla="*/ 31 w 31"/>
                      <a:gd name="T19" fmla="*/ 6 h 44"/>
                      <a:gd name="T20" fmla="*/ 31 w 31"/>
                      <a:gd name="T21" fmla="*/ 0 h 44"/>
                      <a:gd name="T22" fmla="*/ 0 w 31"/>
                      <a:gd name="T23" fmla="*/ 0 h 44"/>
                      <a:gd name="T24" fmla="*/ 0 w 31"/>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0" y="44"/>
                        </a:moveTo>
                        <a:lnTo>
                          <a:pt x="31" y="44"/>
                        </a:lnTo>
                        <a:lnTo>
                          <a:pt x="31" y="37"/>
                        </a:lnTo>
                        <a:lnTo>
                          <a:pt x="6" y="37"/>
                        </a:lnTo>
                        <a:lnTo>
                          <a:pt x="6" y="24"/>
                        </a:lnTo>
                        <a:lnTo>
                          <a:pt x="31" y="24"/>
                        </a:lnTo>
                        <a:lnTo>
                          <a:pt x="31" y="18"/>
                        </a:lnTo>
                        <a:lnTo>
                          <a:pt x="6" y="18"/>
                        </a:lnTo>
                        <a:lnTo>
                          <a:pt x="6" y="6"/>
                        </a:lnTo>
                        <a:lnTo>
                          <a:pt x="31" y="6"/>
                        </a:lnTo>
                        <a:lnTo>
                          <a:pt x="31" y="0"/>
                        </a:lnTo>
                        <a:lnTo>
                          <a:pt x="0" y="0"/>
                        </a:lnTo>
                        <a:lnTo>
                          <a:pt x="0"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Freeform 265"/>
                  <p:cNvSpPr>
                    <a:spLocks/>
                  </p:cNvSpPr>
                  <p:nvPr/>
                </p:nvSpPr>
                <p:spPr bwMode="auto">
                  <a:xfrm>
                    <a:off x="9741" y="13558"/>
                    <a:ext cx="25" cy="31"/>
                  </a:xfrm>
                  <a:custGeom>
                    <a:avLst/>
                    <a:gdLst>
                      <a:gd name="T0" fmla="*/ 19 w 25"/>
                      <a:gd name="T1" fmla="*/ 24 h 31"/>
                      <a:gd name="T2" fmla="*/ 19 w 25"/>
                      <a:gd name="T3" fmla="*/ 31 h 31"/>
                      <a:gd name="T4" fmla="*/ 25 w 25"/>
                      <a:gd name="T5" fmla="*/ 31 h 31"/>
                      <a:gd name="T6" fmla="*/ 25 w 25"/>
                      <a:gd name="T7" fmla="*/ 26 h 31"/>
                      <a:gd name="T8" fmla="*/ 25 w 25"/>
                      <a:gd name="T9" fmla="*/ 17 h 31"/>
                      <a:gd name="T10" fmla="*/ 25 w 25"/>
                      <a:gd name="T11" fmla="*/ 12 h 31"/>
                      <a:gd name="T12" fmla="*/ 25 w 25"/>
                      <a:gd name="T13" fmla="*/ 9 h 31"/>
                      <a:gd name="T14" fmla="*/ 23 w 25"/>
                      <a:gd name="T15" fmla="*/ 4 h 31"/>
                      <a:gd name="T16" fmla="*/ 19 w 25"/>
                      <a:gd name="T17" fmla="*/ 1 h 31"/>
                      <a:gd name="T18" fmla="*/ 13 w 25"/>
                      <a:gd name="T19" fmla="*/ 0 h 31"/>
                      <a:gd name="T20" fmla="*/ 7 w 25"/>
                      <a:gd name="T21" fmla="*/ 1 h 31"/>
                      <a:gd name="T22" fmla="*/ 2 w 25"/>
                      <a:gd name="T23" fmla="*/ 5 h 31"/>
                      <a:gd name="T24" fmla="*/ 0 w 25"/>
                      <a:gd name="T25" fmla="*/ 5 h 31"/>
                      <a:gd name="T26" fmla="*/ 7 w 25"/>
                      <a:gd name="T27" fmla="*/ 5 h 31"/>
                      <a:gd name="T28" fmla="*/ 9 w 25"/>
                      <a:gd name="T29" fmla="*/ 7 h 31"/>
                      <a:gd name="T30" fmla="*/ 12 w 25"/>
                      <a:gd name="T31" fmla="*/ 5 h 31"/>
                      <a:gd name="T32" fmla="*/ 18 w 25"/>
                      <a:gd name="T33" fmla="*/ 7 h 31"/>
                      <a:gd name="T34" fmla="*/ 19 w 25"/>
                      <a:gd name="T35" fmla="*/ 11 h 31"/>
                      <a:gd name="T36" fmla="*/ 11 w 25"/>
                      <a:gd name="T37" fmla="*/ 13 h 31"/>
                      <a:gd name="T38" fmla="*/ 7 w 25"/>
                      <a:gd name="T39" fmla="*/ 13 h 31"/>
                      <a:gd name="T40" fmla="*/ 3 w 25"/>
                      <a:gd name="T41" fmla="*/ 16 h 31"/>
                      <a:gd name="T42" fmla="*/ 1 w 25"/>
                      <a:gd name="T43" fmla="*/ 18 h 31"/>
                      <a:gd name="T44" fmla="*/ 0 w 25"/>
                      <a:gd name="T45" fmla="*/ 23 h 31"/>
                      <a:gd name="T46" fmla="*/ 3 w 25"/>
                      <a:gd name="T47" fmla="*/ 28 h 31"/>
                      <a:gd name="T48" fmla="*/ 9 w 25"/>
                      <a:gd name="T49" fmla="*/ 31 h 31"/>
                      <a:gd name="T50" fmla="*/ 15 w 25"/>
                      <a:gd name="T51" fmla="*/ 30 h 31"/>
                      <a:gd name="T52" fmla="*/ 19 w 25"/>
                      <a:gd name="T5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1">
                        <a:moveTo>
                          <a:pt x="19" y="24"/>
                        </a:moveTo>
                        <a:lnTo>
                          <a:pt x="19" y="31"/>
                        </a:lnTo>
                        <a:lnTo>
                          <a:pt x="25" y="31"/>
                        </a:lnTo>
                        <a:lnTo>
                          <a:pt x="25" y="26"/>
                        </a:lnTo>
                        <a:lnTo>
                          <a:pt x="25" y="17"/>
                        </a:lnTo>
                        <a:lnTo>
                          <a:pt x="25" y="12"/>
                        </a:lnTo>
                        <a:lnTo>
                          <a:pt x="25" y="9"/>
                        </a:lnTo>
                        <a:lnTo>
                          <a:pt x="23" y="4"/>
                        </a:lnTo>
                        <a:lnTo>
                          <a:pt x="19" y="1"/>
                        </a:lnTo>
                        <a:lnTo>
                          <a:pt x="13" y="0"/>
                        </a:lnTo>
                        <a:lnTo>
                          <a:pt x="7" y="1"/>
                        </a:lnTo>
                        <a:lnTo>
                          <a:pt x="2" y="5"/>
                        </a:lnTo>
                        <a:lnTo>
                          <a:pt x="0" y="5"/>
                        </a:lnTo>
                        <a:lnTo>
                          <a:pt x="7" y="5"/>
                        </a:lnTo>
                        <a:lnTo>
                          <a:pt x="9" y="7"/>
                        </a:lnTo>
                        <a:lnTo>
                          <a:pt x="12" y="5"/>
                        </a:lnTo>
                        <a:lnTo>
                          <a:pt x="18" y="7"/>
                        </a:lnTo>
                        <a:lnTo>
                          <a:pt x="19" y="11"/>
                        </a:lnTo>
                        <a:lnTo>
                          <a:pt x="11" y="13"/>
                        </a:lnTo>
                        <a:lnTo>
                          <a:pt x="7" y="13"/>
                        </a:lnTo>
                        <a:lnTo>
                          <a:pt x="3" y="16"/>
                        </a:lnTo>
                        <a:lnTo>
                          <a:pt x="1" y="18"/>
                        </a:lnTo>
                        <a:lnTo>
                          <a:pt x="0" y="23"/>
                        </a:lnTo>
                        <a:lnTo>
                          <a:pt x="3" y="28"/>
                        </a:lnTo>
                        <a:lnTo>
                          <a:pt x="9" y="31"/>
                        </a:lnTo>
                        <a:lnTo>
                          <a:pt x="15" y="30"/>
                        </a:lnTo>
                        <a:lnTo>
                          <a:pt x="19"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Freeform 266"/>
                  <p:cNvSpPr>
                    <a:spLocks/>
                  </p:cNvSpPr>
                  <p:nvPr/>
                </p:nvSpPr>
                <p:spPr bwMode="auto">
                  <a:xfrm>
                    <a:off x="9748" y="13576"/>
                    <a:ext cx="12" cy="6"/>
                  </a:xfrm>
                  <a:custGeom>
                    <a:avLst/>
                    <a:gdLst>
                      <a:gd name="T0" fmla="*/ 12 w 12"/>
                      <a:gd name="T1" fmla="*/ 0 h 6"/>
                      <a:gd name="T2" fmla="*/ 12 w 12"/>
                      <a:gd name="T3" fmla="*/ 1 h 6"/>
                      <a:gd name="T4" fmla="*/ 11 w 12"/>
                      <a:gd name="T5" fmla="*/ 4 h 6"/>
                      <a:gd name="T6" fmla="*/ 9 w 12"/>
                      <a:gd name="T7" fmla="*/ 6 h 6"/>
                      <a:gd name="T8" fmla="*/ 4 w 12"/>
                      <a:gd name="T9" fmla="*/ 6 h 6"/>
                      <a:gd name="T10" fmla="*/ 1 w 12"/>
                      <a:gd name="T11" fmla="*/ 6 h 6"/>
                      <a:gd name="T12" fmla="*/ 0 w 12"/>
                      <a:gd name="T13" fmla="*/ 4 h 6"/>
                      <a:gd name="T14" fmla="*/ 1 w 12"/>
                      <a:gd name="T15" fmla="*/ 2 h 6"/>
                      <a:gd name="T16" fmla="*/ 2 w 12"/>
                      <a:gd name="T17" fmla="*/ 1 h 6"/>
                      <a:gd name="T18" fmla="*/ 5 w 12"/>
                      <a:gd name="T19" fmla="*/ 1 h 6"/>
                      <a:gd name="T20" fmla="*/ 12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12" y="0"/>
                        </a:moveTo>
                        <a:lnTo>
                          <a:pt x="12" y="1"/>
                        </a:lnTo>
                        <a:lnTo>
                          <a:pt x="11" y="4"/>
                        </a:lnTo>
                        <a:lnTo>
                          <a:pt x="9" y="6"/>
                        </a:lnTo>
                        <a:lnTo>
                          <a:pt x="4" y="6"/>
                        </a:lnTo>
                        <a:lnTo>
                          <a:pt x="1" y="6"/>
                        </a:lnTo>
                        <a:lnTo>
                          <a:pt x="0" y="4"/>
                        </a:lnTo>
                        <a:lnTo>
                          <a:pt x="1" y="2"/>
                        </a:lnTo>
                        <a:lnTo>
                          <a:pt x="2" y="1"/>
                        </a:lnTo>
                        <a:lnTo>
                          <a:pt x="5" y="1"/>
                        </a:lnTo>
                        <a:lnTo>
                          <a:pt x="12" y="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Freeform 267"/>
                  <p:cNvSpPr>
                    <a:spLocks/>
                  </p:cNvSpPr>
                  <p:nvPr/>
                </p:nvSpPr>
                <p:spPr bwMode="auto">
                  <a:xfrm>
                    <a:off x="9779" y="13558"/>
                    <a:ext cx="12" cy="31"/>
                  </a:xfrm>
                  <a:custGeom>
                    <a:avLst/>
                    <a:gdLst>
                      <a:gd name="T0" fmla="*/ 0 w 12"/>
                      <a:gd name="T1" fmla="*/ 31 h 31"/>
                      <a:gd name="T2" fmla="*/ 5 w 12"/>
                      <a:gd name="T3" fmla="*/ 31 h 31"/>
                      <a:gd name="T4" fmla="*/ 5 w 12"/>
                      <a:gd name="T5" fmla="*/ 15 h 31"/>
                      <a:gd name="T6" fmla="*/ 7 w 12"/>
                      <a:gd name="T7" fmla="*/ 9 h 31"/>
                      <a:gd name="T8" fmla="*/ 8 w 12"/>
                      <a:gd name="T9" fmla="*/ 7 h 31"/>
                      <a:gd name="T10" fmla="*/ 9 w 12"/>
                      <a:gd name="T11" fmla="*/ 5 h 31"/>
                      <a:gd name="T12" fmla="*/ 10 w 12"/>
                      <a:gd name="T13" fmla="*/ 7 h 31"/>
                      <a:gd name="T14" fmla="*/ 12 w 12"/>
                      <a:gd name="T15" fmla="*/ 1 h 31"/>
                      <a:gd name="T16" fmla="*/ 9 w 12"/>
                      <a:gd name="T17" fmla="*/ 0 h 31"/>
                      <a:gd name="T18" fmla="*/ 8 w 12"/>
                      <a:gd name="T19" fmla="*/ 1 h 31"/>
                      <a:gd name="T20" fmla="*/ 5 w 12"/>
                      <a:gd name="T21" fmla="*/ 5 h 31"/>
                      <a:gd name="T22" fmla="*/ 5 w 12"/>
                      <a:gd name="T23" fmla="*/ 0 h 31"/>
                      <a:gd name="T24" fmla="*/ 0 w 12"/>
                      <a:gd name="T25" fmla="*/ 0 h 31"/>
                      <a:gd name="T26" fmla="*/ 0 w 12"/>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1">
                        <a:moveTo>
                          <a:pt x="0" y="31"/>
                        </a:moveTo>
                        <a:lnTo>
                          <a:pt x="5" y="31"/>
                        </a:lnTo>
                        <a:lnTo>
                          <a:pt x="5" y="15"/>
                        </a:lnTo>
                        <a:lnTo>
                          <a:pt x="7" y="9"/>
                        </a:lnTo>
                        <a:lnTo>
                          <a:pt x="8" y="7"/>
                        </a:lnTo>
                        <a:lnTo>
                          <a:pt x="9" y="5"/>
                        </a:lnTo>
                        <a:lnTo>
                          <a:pt x="10" y="7"/>
                        </a:lnTo>
                        <a:lnTo>
                          <a:pt x="12" y="1"/>
                        </a:lnTo>
                        <a:lnTo>
                          <a:pt x="9" y="0"/>
                        </a:lnTo>
                        <a:lnTo>
                          <a:pt x="8" y="1"/>
                        </a:lnTo>
                        <a:lnTo>
                          <a:pt x="5" y="5"/>
                        </a:lnTo>
                        <a:lnTo>
                          <a:pt x="5" y="0"/>
                        </a:lnTo>
                        <a:lnTo>
                          <a:pt x="0" y="0"/>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Freeform 268"/>
                  <p:cNvSpPr>
                    <a:spLocks/>
                  </p:cNvSpPr>
                  <p:nvPr/>
                </p:nvSpPr>
                <p:spPr bwMode="auto">
                  <a:xfrm>
                    <a:off x="9791" y="13546"/>
                    <a:ext cx="19" cy="43"/>
                  </a:xfrm>
                  <a:custGeom>
                    <a:avLst/>
                    <a:gdLst>
                      <a:gd name="T0" fmla="*/ 19 w 19"/>
                      <a:gd name="T1" fmla="*/ 36 h 43"/>
                      <a:gd name="T2" fmla="*/ 16 w 19"/>
                      <a:gd name="T3" fmla="*/ 36 h 43"/>
                      <a:gd name="T4" fmla="*/ 14 w 19"/>
                      <a:gd name="T5" fmla="*/ 36 h 43"/>
                      <a:gd name="T6" fmla="*/ 13 w 19"/>
                      <a:gd name="T7" fmla="*/ 36 h 43"/>
                      <a:gd name="T8" fmla="*/ 13 w 19"/>
                      <a:gd name="T9" fmla="*/ 32 h 43"/>
                      <a:gd name="T10" fmla="*/ 13 w 19"/>
                      <a:gd name="T11" fmla="*/ 17 h 43"/>
                      <a:gd name="T12" fmla="*/ 19 w 19"/>
                      <a:gd name="T13" fmla="*/ 17 h 43"/>
                      <a:gd name="T14" fmla="*/ 19 w 19"/>
                      <a:gd name="T15" fmla="*/ 12 h 43"/>
                      <a:gd name="T16" fmla="*/ 13 w 19"/>
                      <a:gd name="T17" fmla="*/ 12 h 43"/>
                      <a:gd name="T18" fmla="*/ 13 w 19"/>
                      <a:gd name="T19" fmla="*/ 0 h 43"/>
                      <a:gd name="T20" fmla="*/ 6 w 19"/>
                      <a:gd name="T21" fmla="*/ 4 h 43"/>
                      <a:gd name="T22" fmla="*/ 6 w 19"/>
                      <a:gd name="T23" fmla="*/ 12 h 43"/>
                      <a:gd name="T24" fmla="*/ 0 w 19"/>
                      <a:gd name="T25" fmla="*/ 12 h 43"/>
                      <a:gd name="T26" fmla="*/ 0 w 19"/>
                      <a:gd name="T27" fmla="*/ 17 h 43"/>
                      <a:gd name="T28" fmla="*/ 6 w 19"/>
                      <a:gd name="T29" fmla="*/ 17 h 43"/>
                      <a:gd name="T30" fmla="*/ 6 w 19"/>
                      <a:gd name="T31" fmla="*/ 34 h 43"/>
                      <a:gd name="T32" fmla="*/ 7 w 19"/>
                      <a:gd name="T33" fmla="*/ 39 h 43"/>
                      <a:gd name="T34" fmla="*/ 10 w 19"/>
                      <a:gd name="T35" fmla="*/ 42 h 43"/>
                      <a:gd name="T36" fmla="*/ 14 w 19"/>
                      <a:gd name="T37" fmla="*/ 43 h 43"/>
                      <a:gd name="T38" fmla="*/ 19 w 19"/>
                      <a:gd name="T39" fmla="*/ 42 h 43"/>
                      <a:gd name="T40" fmla="*/ 19 w 19"/>
                      <a:gd name="T41"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3">
                        <a:moveTo>
                          <a:pt x="19" y="36"/>
                        </a:moveTo>
                        <a:lnTo>
                          <a:pt x="16" y="36"/>
                        </a:lnTo>
                        <a:lnTo>
                          <a:pt x="14" y="36"/>
                        </a:lnTo>
                        <a:lnTo>
                          <a:pt x="13" y="36"/>
                        </a:lnTo>
                        <a:lnTo>
                          <a:pt x="13" y="32"/>
                        </a:lnTo>
                        <a:lnTo>
                          <a:pt x="13" y="17"/>
                        </a:lnTo>
                        <a:lnTo>
                          <a:pt x="19" y="17"/>
                        </a:lnTo>
                        <a:lnTo>
                          <a:pt x="19" y="12"/>
                        </a:lnTo>
                        <a:lnTo>
                          <a:pt x="13" y="12"/>
                        </a:lnTo>
                        <a:lnTo>
                          <a:pt x="13" y="0"/>
                        </a:lnTo>
                        <a:lnTo>
                          <a:pt x="6" y="4"/>
                        </a:lnTo>
                        <a:lnTo>
                          <a:pt x="6" y="12"/>
                        </a:lnTo>
                        <a:lnTo>
                          <a:pt x="0" y="12"/>
                        </a:lnTo>
                        <a:lnTo>
                          <a:pt x="0" y="17"/>
                        </a:lnTo>
                        <a:lnTo>
                          <a:pt x="6" y="17"/>
                        </a:lnTo>
                        <a:lnTo>
                          <a:pt x="6" y="34"/>
                        </a:lnTo>
                        <a:lnTo>
                          <a:pt x="7" y="39"/>
                        </a:lnTo>
                        <a:lnTo>
                          <a:pt x="10" y="42"/>
                        </a:lnTo>
                        <a:lnTo>
                          <a:pt x="14" y="43"/>
                        </a:lnTo>
                        <a:lnTo>
                          <a:pt x="19" y="42"/>
                        </a:lnTo>
                        <a:lnTo>
                          <a:pt x="19" y="3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Freeform 269"/>
                  <p:cNvSpPr>
                    <a:spLocks/>
                  </p:cNvSpPr>
                  <p:nvPr/>
                </p:nvSpPr>
                <p:spPr bwMode="auto">
                  <a:xfrm>
                    <a:off x="9816" y="13545"/>
                    <a:ext cx="25" cy="44"/>
                  </a:xfrm>
                  <a:custGeom>
                    <a:avLst/>
                    <a:gdLst>
                      <a:gd name="T0" fmla="*/ 0 w 25"/>
                      <a:gd name="T1" fmla="*/ 44 h 44"/>
                      <a:gd name="T2" fmla="*/ 6 w 25"/>
                      <a:gd name="T3" fmla="*/ 44 h 44"/>
                      <a:gd name="T4" fmla="*/ 6 w 25"/>
                      <a:gd name="T5" fmla="*/ 28 h 44"/>
                      <a:gd name="T6" fmla="*/ 6 w 25"/>
                      <a:gd name="T7" fmla="*/ 23 h 44"/>
                      <a:gd name="T8" fmla="*/ 9 w 25"/>
                      <a:gd name="T9" fmla="*/ 20 h 44"/>
                      <a:gd name="T10" fmla="*/ 13 w 25"/>
                      <a:gd name="T11" fmla="*/ 18 h 44"/>
                      <a:gd name="T12" fmla="*/ 19 w 25"/>
                      <a:gd name="T13" fmla="*/ 23 h 44"/>
                      <a:gd name="T14" fmla="*/ 19 w 25"/>
                      <a:gd name="T15" fmla="*/ 25 h 44"/>
                      <a:gd name="T16" fmla="*/ 19 w 25"/>
                      <a:gd name="T17" fmla="*/ 44 h 44"/>
                      <a:gd name="T18" fmla="*/ 25 w 25"/>
                      <a:gd name="T19" fmla="*/ 44 h 44"/>
                      <a:gd name="T20" fmla="*/ 25 w 25"/>
                      <a:gd name="T21" fmla="*/ 24 h 44"/>
                      <a:gd name="T22" fmla="*/ 25 w 25"/>
                      <a:gd name="T23" fmla="*/ 20 h 44"/>
                      <a:gd name="T24" fmla="*/ 17 w 25"/>
                      <a:gd name="T25" fmla="*/ 13 h 44"/>
                      <a:gd name="T26" fmla="*/ 14 w 25"/>
                      <a:gd name="T27" fmla="*/ 13 h 44"/>
                      <a:gd name="T28" fmla="*/ 6 w 25"/>
                      <a:gd name="T29" fmla="*/ 18 h 44"/>
                      <a:gd name="T30" fmla="*/ 6 w 25"/>
                      <a:gd name="T31" fmla="*/ 0 h 44"/>
                      <a:gd name="T32" fmla="*/ 0 w 25"/>
                      <a:gd name="T33" fmla="*/ 0 h 44"/>
                      <a:gd name="T34" fmla="*/ 0 w 2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44">
                        <a:moveTo>
                          <a:pt x="0" y="44"/>
                        </a:moveTo>
                        <a:lnTo>
                          <a:pt x="6" y="44"/>
                        </a:lnTo>
                        <a:lnTo>
                          <a:pt x="6" y="28"/>
                        </a:lnTo>
                        <a:lnTo>
                          <a:pt x="6" y="23"/>
                        </a:lnTo>
                        <a:lnTo>
                          <a:pt x="9" y="20"/>
                        </a:lnTo>
                        <a:lnTo>
                          <a:pt x="13" y="18"/>
                        </a:lnTo>
                        <a:lnTo>
                          <a:pt x="19" y="23"/>
                        </a:lnTo>
                        <a:lnTo>
                          <a:pt x="19" y="25"/>
                        </a:lnTo>
                        <a:lnTo>
                          <a:pt x="19" y="44"/>
                        </a:lnTo>
                        <a:lnTo>
                          <a:pt x="25" y="44"/>
                        </a:lnTo>
                        <a:lnTo>
                          <a:pt x="25" y="24"/>
                        </a:lnTo>
                        <a:lnTo>
                          <a:pt x="25" y="20"/>
                        </a:lnTo>
                        <a:lnTo>
                          <a:pt x="17" y="13"/>
                        </a:lnTo>
                        <a:lnTo>
                          <a:pt x="14" y="13"/>
                        </a:lnTo>
                        <a:lnTo>
                          <a:pt x="6" y="18"/>
                        </a:lnTo>
                        <a:lnTo>
                          <a:pt x="6" y="0"/>
                        </a:lnTo>
                        <a:lnTo>
                          <a:pt x="0" y="0"/>
                        </a:lnTo>
                        <a:lnTo>
                          <a:pt x="0"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 name="Freeform 270"/>
                  <p:cNvSpPr>
                    <a:spLocks/>
                  </p:cNvSpPr>
                  <p:nvPr/>
                </p:nvSpPr>
                <p:spPr bwMode="auto">
                  <a:xfrm>
                    <a:off x="9847" y="13558"/>
                    <a:ext cx="25" cy="31"/>
                  </a:xfrm>
                  <a:custGeom>
                    <a:avLst/>
                    <a:gdLst>
                      <a:gd name="T0" fmla="*/ 0 w 25"/>
                      <a:gd name="T1" fmla="*/ 24 h 31"/>
                      <a:gd name="T2" fmla="*/ 4 w 25"/>
                      <a:gd name="T3" fmla="*/ 30 h 31"/>
                      <a:gd name="T4" fmla="*/ 13 w 25"/>
                      <a:gd name="T5" fmla="*/ 31 h 31"/>
                      <a:gd name="T6" fmla="*/ 17 w 25"/>
                      <a:gd name="T7" fmla="*/ 31 h 31"/>
                      <a:gd name="T8" fmla="*/ 25 w 25"/>
                      <a:gd name="T9" fmla="*/ 23 h 31"/>
                      <a:gd name="T10" fmla="*/ 25 w 25"/>
                      <a:gd name="T11" fmla="*/ 20 h 31"/>
                      <a:gd name="T12" fmla="*/ 17 w 25"/>
                      <a:gd name="T13" fmla="*/ 12 h 31"/>
                      <a:gd name="T14" fmla="*/ 18 w 25"/>
                      <a:gd name="T15" fmla="*/ 12 h 31"/>
                      <a:gd name="T16" fmla="*/ 13 w 25"/>
                      <a:gd name="T17" fmla="*/ 11 h 31"/>
                      <a:gd name="T18" fmla="*/ 9 w 25"/>
                      <a:gd name="T19" fmla="*/ 10 h 31"/>
                      <a:gd name="T20" fmla="*/ 8 w 25"/>
                      <a:gd name="T21" fmla="*/ 10 h 31"/>
                      <a:gd name="T22" fmla="*/ 7 w 25"/>
                      <a:gd name="T23" fmla="*/ 4 h 31"/>
                      <a:gd name="T24" fmla="*/ 7 w 25"/>
                      <a:gd name="T25" fmla="*/ 8 h 31"/>
                      <a:gd name="T26" fmla="*/ 7 w 25"/>
                      <a:gd name="T27" fmla="*/ 10 h 31"/>
                      <a:gd name="T28" fmla="*/ 11 w 25"/>
                      <a:gd name="T29" fmla="*/ 5 h 31"/>
                      <a:gd name="T30" fmla="*/ 12 w 25"/>
                      <a:gd name="T31" fmla="*/ 5 h 31"/>
                      <a:gd name="T32" fmla="*/ 17 w 25"/>
                      <a:gd name="T33" fmla="*/ 5 h 31"/>
                      <a:gd name="T34" fmla="*/ 19 w 25"/>
                      <a:gd name="T35" fmla="*/ 5 h 31"/>
                      <a:gd name="T36" fmla="*/ 25 w 25"/>
                      <a:gd name="T37" fmla="*/ 5 h 31"/>
                      <a:gd name="T38" fmla="*/ 23 w 25"/>
                      <a:gd name="T39" fmla="*/ 2 h 31"/>
                      <a:gd name="T40" fmla="*/ 19 w 25"/>
                      <a:gd name="T41" fmla="*/ 1 h 31"/>
                      <a:gd name="T42" fmla="*/ 12 w 25"/>
                      <a:gd name="T43" fmla="*/ 0 h 31"/>
                      <a:gd name="T44" fmla="*/ 8 w 25"/>
                      <a:gd name="T45" fmla="*/ 0 h 31"/>
                      <a:gd name="T46" fmla="*/ 0 w 25"/>
                      <a:gd name="T47" fmla="*/ 7 h 31"/>
                      <a:gd name="T48" fmla="*/ 0 w 25"/>
                      <a:gd name="T49" fmla="*/ 9 h 31"/>
                      <a:gd name="T50" fmla="*/ 8 w 25"/>
                      <a:gd name="T51" fmla="*/ 17 h 31"/>
                      <a:gd name="T52" fmla="*/ 13 w 25"/>
                      <a:gd name="T53" fmla="*/ 18 h 31"/>
                      <a:gd name="T54" fmla="*/ 17 w 25"/>
                      <a:gd name="T55" fmla="*/ 19 h 31"/>
                      <a:gd name="T56" fmla="*/ 13 w 25"/>
                      <a:gd name="T57" fmla="*/ 19 h 31"/>
                      <a:gd name="T58" fmla="*/ 19 w 25"/>
                      <a:gd name="T59" fmla="*/ 24 h 31"/>
                      <a:gd name="T60" fmla="*/ 19 w 25"/>
                      <a:gd name="T61" fmla="*/ 22 h 31"/>
                      <a:gd name="T62" fmla="*/ 19 w 25"/>
                      <a:gd name="T63" fmla="*/ 19 h 31"/>
                      <a:gd name="T64" fmla="*/ 13 w 25"/>
                      <a:gd name="T65" fmla="*/ 24 h 31"/>
                      <a:gd name="T66" fmla="*/ 9 w 25"/>
                      <a:gd name="T67" fmla="*/ 25 h 31"/>
                      <a:gd name="T68" fmla="*/ 7 w 25"/>
                      <a:gd name="T69" fmla="*/ 24 h 31"/>
                      <a:gd name="T70" fmla="*/ 0 w 25"/>
                      <a:gd name="T7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31">
                        <a:moveTo>
                          <a:pt x="0" y="24"/>
                        </a:moveTo>
                        <a:lnTo>
                          <a:pt x="4" y="30"/>
                        </a:lnTo>
                        <a:lnTo>
                          <a:pt x="13" y="31"/>
                        </a:lnTo>
                        <a:lnTo>
                          <a:pt x="17" y="31"/>
                        </a:lnTo>
                        <a:lnTo>
                          <a:pt x="25" y="23"/>
                        </a:lnTo>
                        <a:lnTo>
                          <a:pt x="25" y="20"/>
                        </a:lnTo>
                        <a:lnTo>
                          <a:pt x="17" y="12"/>
                        </a:lnTo>
                        <a:lnTo>
                          <a:pt x="18" y="12"/>
                        </a:lnTo>
                        <a:lnTo>
                          <a:pt x="13" y="11"/>
                        </a:lnTo>
                        <a:lnTo>
                          <a:pt x="9" y="10"/>
                        </a:lnTo>
                        <a:lnTo>
                          <a:pt x="8" y="10"/>
                        </a:lnTo>
                        <a:lnTo>
                          <a:pt x="7" y="4"/>
                        </a:lnTo>
                        <a:lnTo>
                          <a:pt x="7" y="8"/>
                        </a:lnTo>
                        <a:lnTo>
                          <a:pt x="7" y="10"/>
                        </a:lnTo>
                        <a:lnTo>
                          <a:pt x="11" y="5"/>
                        </a:lnTo>
                        <a:lnTo>
                          <a:pt x="12" y="5"/>
                        </a:lnTo>
                        <a:lnTo>
                          <a:pt x="17" y="5"/>
                        </a:lnTo>
                        <a:lnTo>
                          <a:pt x="19" y="5"/>
                        </a:lnTo>
                        <a:lnTo>
                          <a:pt x="25" y="5"/>
                        </a:lnTo>
                        <a:lnTo>
                          <a:pt x="23" y="2"/>
                        </a:lnTo>
                        <a:lnTo>
                          <a:pt x="19" y="1"/>
                        </a:lnTo>
                        <a:lnTo>
                          <a:pt x="12" y="0"/>
                        </a:lnTo>
                        <a:lnTo>
                          <a:pt x="8" y="0"/>
                        </a:lnTo>
                        <a:lnTo>
                          <a:pt x="0" y="7"/>
                        </a:lnTo>
                        <a:lnTo>
                          <a:pt x="0" y="9"/>
                        </a:lnTo>
                        <a:lnTo>
                          <a:pt x="8" y="17"/>
                        </a:lnTo>
                        <a:lnTo>
                          <a:pt x="13" y="18"/>
                        </a:lnTo>
                        <a:lnTo>
                          <a:pt x="17" y="19"/>
                        </a:lnTo>
                        <a:lnTo>
                          <a:pt x="13" y="19"/>
                        </a:lnTo>
                        <a:lnTo>
                          <a:pt x="19" y="24"/>
                        </a:lnTo>
                        <a:lnTo>
                          <a:pt x="19" y="22"/>
                        </a:lnTo>
                        <a:lnTo>
                          <a:pt x="19" y="19"/>
                        </a:lnTo>
                        <a:lnTo>
                          <a:pt x="13" y="24"/>
                        </a:lnTo>
                        <a:lnTo>
                          <a:pt x="9" y="25"/>
                        </a:lnTo>
                        <a:lnTo>
                          <a:pt x="7" y="24"/>
                        </a:lnTo>
                        <a:lnTo>
                          <a:pt x="0"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Freeform 271"/>
                  <p:cNvSpPr>
                    <a:spLocks/>
                  </p:cNvSpPr>
                  <p:nvPr/>
                </p:nvSpPr>
                <p:spPr bwMode="auto">
                  <a:xfrm>
                    <a:off x="9878" y="13546"/>
                    <a:ext cx="19" cy="43"/>
                  </a:xfrm>
                  <a:custGeom>
                    <a:avLst/>
                    <a:gdLst>
                      <a:gd name="T0" fmla="*/ 19 w 19"/>
                      <a:gd name="T1" fmla="*/ 36 h 43"/>
                      <a:gd name="T2" fmla="*/ 16 w 19"/>
                      <a:gd name="T3" fmla="*/ 36 h 43"/>
                      <a:gd name="T4" fmla="*/ 14 w 19"/>
                      <a:gd name="T5" fmla="*/ 36 h 43"/>
                      <a:gd name="T6" fmla="*/ 12 w 19"/>
                      <a:gd name="T7" fmla="*/ 32 h 43"/>
                      <a:gd name="T8" fmla="*/ 12 w 19"/>
                      <a:gd name="T9" fmla="*/ 17 h 43"/>
                      <a:gd name="T10" fmla="*/ 19 w 19"/>
                      <a:gd name="T11" fmla="*/ 17 h 43"/>
                      <a:gd name="T12" fmla="*/ 19 w 19"/>
                      <a:gd name="T13" fmla="*/ 12 h 43"/>
                      <a:gd name="T14" fmla="*/ 12 w 19"/>
                      <a:gd name="T15" fmla="*/ 12 h 43"/>
                      <a:gd name="T16" fmla="*/ 12 w 19"/>
                      <a:gd name="T17" fmla="*/ 0 h 43"/>
                      <a:gd name="T18" fmla="*/ 7 w 19"/>
                      <a:gd name="T19" fmla="*/ 4 h 43"/>
                      <a:gd name="T20" fmla="*/ 7 w 19"/>
                      <a:gd name="T21" fmla="*/ 12 h 43"/>
                      <a:gd name="T22" fmla="*/ 0 w 19"/>
                      <a:gd name="T23" fmla="*/ 12 h 43"/>
                      <a:gd name="T24" fmla="*/ 0 w 19"/>
                      <a:gd name="T25" fmla="*/ 17 h 43"/>
                      <a:gd name="T26" fmla="*/ 7 w 19"/>
                      <a:gd name="T27" fmla="*/ 17 h 43"/>
                      <a:gd name="T28" fmla="*/ 7 w 19"/>
                      <a:gd name="T29" fmla="*/ 34 h 43"/>
                      <a:gd name="T30" fmla="*/ 8 w 19"/>
                      <a:gd name="T31" fmla="*/ 39 h 43"/>
                      <a:gd name="T32" fmla="*/ 10 w 19"/>
                      <a:gd name="T33" fmla="*/ 42 h 43"/>
                      <a:gd name="T34" fmla="*/ 15 w 19"/>
                      <a:gd name="T35" fmla="*/ 43 h 43"/>
                      <a:gd name="T36" fmla="*/ 19 w 19"/>
                      <a:gd name="T37" fmla="*/ 42 h 43"/>
                      <a:gd name="T38" fmla="*/ 19 w 19"/>
                      <a:gd name="T39"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43">
                        <a:moveTo>
                          <a:pt x="19" y="36"/>
                        </a:moveTo>
                        <a:lnTo>
                          <a:pt x="16" y="36"/>
                        </a:lnTo>
                        <a:lnTo>
                          <a:pt x="14" y="36"/>
                        </a:lnTo>
                        <a:lnTo>
                          <a:pt x="12" y="32"/>
                        </a:lnTo>
                        <a:lnTo>
                          <a:pt x="12" y="17"/>
                        </a:lnTo>
                        <a:lnTo>
                          <a:pt x="19" y="17"/>
                        </a:lnTo>
                        <a:lnTo>
                          <a:pt x="19" y="12"/>
                        </a:lnTo>
                        <a:lnTo>
                          <a:pt x="12" y="12"/>
                        </a:lnTo>
                        <a:lnTo>
                          <a:pt x="12" y="0"/>
                        </a:lnTo>
                        <a:lnTo>
                          <a:pt x="7" y="4"/>
                        </a:lnTo>
                        <a:lnTo>
                          <a:pt x="7" y="12"/>
                        </a:lnTo>
                        <a:lnTo>
                          <a:pt x="0" y="12"/>
                        </a:lnTo>
                        <a:lnTo>
                          <a:pt x="0" y="17"/>
                        </a:lnTo>
                        <a:lnTo>
                          <a:pt x="7" y="17"/>
                        </a:lnTo>
                        <a:lnTo>
                          <a:pt x="7" y="34"/>
                        </a:lnTo>
                        <a:lnTo>
                          <a:pt x="8" y="39"/>
                        </a:lnTo>
                        <a:lnTo>
                          <a:pt x="10" y="42"/>
                        </a:lnTo>
                        <a:lnTo>
                          <a:pt x="15" y="43"/>
                        </a:lnTo>
                        <a:lnTo>
                          <a:pt x="19" y="42"/>
                        </a:lnTo>
                        <a:lnTo>
                          <a:pt x="19" y="3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Freeform 272"/>
                  <p:cNvSpPr>
                    <a:spLocks/>
                  </p:cNvSpPr>
                  <p:nvPr/>
                </p:nvSpPr>
                <p:spPr bwMode="auto">
                  <a:xfrm>
                    <a:off x="9903" y="13558"/>
                    <a:ext cx="25" cy="31"/>
                  </a:xfrm>
                  <a:custGeom>
                    <a:avLst/>
                    <a:gdLst>
                      <a:gd name="T0" fmla="*/ 19 w 25"/>
                      <a:gd name="T1" fmla="*/ 24 h 31"/>
                      <a:gd name="T2" fmla="*/ 19 w 25"/>
                      <a:gd name="T3" fmla="*/ 31 h 31"/>
                      <a:gd name="T4" fmla="*/ 25 w 25"/>
                      <a:gd name="T5" fmla="*/ 31 h 31"/>
                      <a:gd name="T6" fmla="*/ 25 w 25"/>
                      <a:gd name="T7" fmla="*/ 26 h 31"/>
                      <a:gd name="T8" fmla="*/ 25 w 25"/>
                      <a:gd name="T9" fmla="*/ 17 h 31"/>
                      <a:gd name="T10" fmla="*/ 25 w 25"/>
                      <a:gd name="T11" fmla="*/ 12 h 31"/>
                      <a:gd name="T12" fmla="*/ 24 w 25"/>
                      <a:gd name="T13" fmla="*/ 9 h 31"/>
                      <a:gd name="T14" fmla="*/ 23 w 25"/>
                      <a:gd name="T15" fmla="*/ 4 h 31"/>
                      <a:gd name="T16" fmla="*/ 20 w 25"/>
                      <a:gd name="T17" fmla="*/ 1 h 31"/>
                      <a:gd name="T18" fmla="*/ 14 w 25"/>
                      <a:gd name="T19" fmla="*/ 0 h 31"/>
                      <a:gd name="T20" fmla="*/ 7 w 25"/>
                      <a:gd name="T21" fmla="*/ 1 h 31"/>
                      <a:gd name="T22" fmla="*/ 2 w 25"/>
                      <a:gd name="T23" fmla="*/ 5 h 31"/>
                      <a:gd name="T24" fmla="*/ 0 w 25"/>
                      <a:gd name="T25" fmla="*/ 5 h 31"/>
                      <a:gd name="T26" fmla="*/ 6 w 25"/>
                      <a:gd name="T27" fmla="*/ 5 h 31"/>
                      <a:gd name="T28" fmla="*/ 8 w 25"/>
                      <a:gd name="T29" fmla="*/ 7 h 31"/>
                      <a:gd name="T30" fmla="*/ 13 w 25"/>
                      <a:gd name="T31" fmla="*/ 5 h 31"/>
                      <a:gd name="T32" fmla="*/ 17 w 25"/>
                      <a:gd name="T33" fmla="*/ 7 h 31"/>
                      <a:gd name="T34" fmla="*/ 19 w 25"/>
                      <a:gd name="T35" fmla="*/ 11 h 31"/>
                      <a:gd name="T36" fmla="*/ 10 w 25"/>
                      <a:gd name="T37" fmla="*/ 13 h 31"/>
                      <a:gd name="T38" fmla="*/ 6 w 25"/>
                      <a:gd name="T39" fmla="*/ 13 h 31"/>
                      <a:gd name="T40" fmla="*/ 4 w 25"/>
                      <a:gd name="T41" fmla="*/ 16 h 31"/>
                      <a:gd name="T42" fmla="*/ 1 w 25"/>
                      <a:gd name="T43" fmla="*/ 18 h 31"/>
                      <a:gd name="T44" fmla="*/ 0 w 25"/>
                      <a:gd name="T45" fmla="*/ 23 h 31"/>
                      <a:gd name="T46" fmla="*/ 2 w 25"/>
                      <a:gd name="T47" fmla="*/ 28 h 31"/>
                      <a:gd name="T48" fmla="*/ 9 w 25"/>
                      <a:gd name="T49" fmla="*/ 31 h 31"/>
                      <a:gd name="T50" fmla="*/ 15 w 25"/>
                      <a:gd name="T51" fmla="*/ 30 h 31"/>
                      <a:gd name="T52" fmla="*/ 19 w 25"/>
                      <a:gd name="T5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1">
                        <a:moveTo>
                          <a:pt x="19" y="24"/>
                        </a:moveTo>
                        <a:lnTo>
                          <a:pt x="19" y="31"/>
                        </a:lnTo>
                        <a:lnTo>
                          <a:pt x="25" y="31"/>
                        </a:lnTo>
                        <a:lnTo>
                          <a:pt x="25" y="26"/>
                        </a:lnTo>
                        <a:lnTo>
                          <a:pt x="25" y="17"/>
                        </a:lnTo>
                        <a:lnTo>
                          <a:pt x="25" y="12"/>
                        </a:lnTo>
                        <a:lnTo>
                          <a:pt x="24" y="9"/>
                        </a:lnTo>
                        <a:lnTo>
                          <a:pt x="23" y="4"/>
                        </a:lnTo>
                        <a:lnTo>
                          <a:pt x="20" y="1"/>
                        </a:lnTo>
                        <a:lnTo>
                          <a:pt x="14" y="0"/>
                        </a:lnTo>
                        <a:lnTo>
                          <a:pt x="7" y="1"/>
                        </a:lnTo>
                        <a:lnTo>
                          <a:pt x="2" y="5"/>
                        </a:lnTo>
                        <a:lnTo>
                          <a:pt x="0" y="5"/>
                        </a:lnTo>
                        <a:lnTo>
                          <a:pt x="6" y="5"/>
                        </a:lnTo>
                        <a:lnTo>
                          <a:pt x="8" y="7"/>
                        </a:lnTo>
                        <a:lnTo>
                          <a:pt x="13" y="5"/>
                        </a:lnTo>
                        <a:lnTo>
                          <a:pt x="17" y="7"/>
                        </a:lnTo>
                        <a:lnTo>
                          <a:pt x="19" y="11"/>
                        </a:lnTo>
                        <a:lnTo>
                          <a:pt x="10" y="13"/>
                        </a:lnTo>
                        <a:lnTo>
                          <a:pt x="6" y="13"/>
                        </a:lnTo>
                        <a:lnTo>
                          <a:pt x="4" y="16"/>
                        </a:lnTo>
                        <a:lnTo>
                          <a:pt x="1" y="18"/>
                        </a:lnTo>
                        <a:lnTo>
                          <a:pt x="0" y="23"/>
                        </a:lnTo>
                        <a:lnTo>
                          <a:pt x="2" y="28"/>
                        </a:lnTo>
                        <a:lnTo>
                          <a:pt x="9" y="31"/>
                        </a:lnTo>
                        <a:lnTo>
                          <a:pt x="15" y="30"/>
                        </a:lnTo>
                        <a:lnTo>
                          <a:pt x="19"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Freeform 273"/>
                  <p:cNvSpPr>
                    <a:spLocks/>
                  </p:cNvSpPr>
                  <p:nvPr/>
                </p:nvSpPr>
                <p:spPr bwMode="auto">
                  <a:xfrm>
                    <a:off x="9909" y="13576"/>
                    <a:ext cx="13" cy="6"/>
                  </a:xfrm>
                  <a:custGeom>
                    <a:avLst/>
                    <a:gdLst>
                      <a:gd name="T0" fmla="*/ 13 w 13"/>
                      <a:gd name="T1" fmla="*/ 0 h 6"/>
                      <a:gd name="T2" fmla="*/ 13 w 13"/>
                      <a:gd name="T3" fmla="*/ 1 h 6"/>
                      <a:gd name="T4" fmla="*/ 13 w 13"/>
                      <a:gd name="T5" fmla="*/ 4 h 6"/>
                      <a:gd name="T6" fmla="*/ 9 w 13"/>
                      <a:gd name="T7" fmla="*/ 6 h 6"/>
                      <a:gd name="T8" fmla="*/ 6 w 13"/>
                      <a:gd name="T9" fmla="*/ 6 h 6"/>
                      <a:gd name="T10" fmla="*/ 1 w 13"/>
                      <a:gd name="T11" fmla="*/ 6 h 6"/>
                      <a:gd name="T12" fmla="*/ 0 w 13"/>
                      <a:gd name="T13" fmla="*/ 4 h 6"/>
                      <a:gd name="T14" fmla="*/ 1 w 13"/>
                      <a:gd name="T15" fmla="*/ 2 h 6"/>
                      <a:gd name="T16" fmla="*/ 3 w 13"/>
                      <a:gd name="T17" fmla="*/ 1 h 6"/>
                      <a:gd name="T18" fmla="*/ 6 w 13"/>
                      <a:gd name="T19" fmla="*/ 1 h 6"/>
                      <a:gd name="T20" fmla="*/ 13 w 1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13" y="0"/>
                        </a:moveTo>
                        <a:lnTo>
                          <a:pt x="13" y="1"/>
                        </a:lnTo>
                        <a:lnTo>
                          <a:pt x="13" y="4"/>
                        </a:lnTo>
                        <a:lnTo>
                          <a:pt x="9" y="6"/>
                        </a:lnTo>
                        <a:lnTo>
                          <a:pt x="6" y="6"/>
                        </a:lnTo>
                        <a:lnTo>
                          <a:pt x="1" y="6"/>
                        </a:lnTo>
                        <a:lnTo>
                          <a:pt x="0" y="4"/>
                        </a:lnTo>
                        <a:lnTo>
                          <a:pt x="1" y="2"/>
                        </a:lnTo>
                        <a:lnTo>
                          <a:pt x="3" y="1"/>
                        </a:lnTo>
                        <a:lnTo>
                          <a:pt x="6" y="1"/>
                        </a:lnTo>
                        <a:lnTo>
                          <a:pt x="13" y="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 name="Freeform 274"/>
                  <p:cNvSpPr>
                    <a:spLocks/>
                  </p:cNvSpPr>
                  <p:nvPr/>
                </p:nvSpPr>
                <p:spPr bwMode="auto">
                  <a:xfrm>
                    <a:off x="9941" y="13558"/>
                    <a:ext cx="12" cy="31"/>
                  </a:xfrm>
                  <a:custGeom>
                    <a:avLst/>
                    <a:gdLst>
                      <a:gd name="T0" fmla="*/ 0 w 12"/>
                      <a:gd name="T1" fmla="*/ 31 h 31"/>
                      <a:gd name="T2" fmla="*/ 6 w 12"/>
                      <a:gd name="T3" fmla="*/ 31 h 31"/>
                      <a:gd name="T4" fmla="*/ 6 w 12"/>
                      <a:gd name="T5" fmla="*/ 15 h 31"/>
                      <a:gd name="T6" fmla="*/ 6 w 12"/>
                      <a:gd name="T7" fmla="*/ 9 h 31"/>
                      <a:gd name="T8" fmla="*/ 7 w 12"/>
                      <a:gd name="T9" fmla="*/ 7 h 31"/>
                      <a:gd name="T10" fmla="*/ 9 w 12"/>
                      <a:gd name="T11" fmla="*/ 5 h 31"/>
                      <a:gd name="T12" fmla="*/ 10 w 12"/>
                      <a:gd name="T13" fmla="*/ 7 h 31"/>
                      <a:gd name="T14" fmla="*/ 12 w 12"/>
                      <a:gd name="T15" fmla="*/ 1 h 31"/>
                      <a:gd name="T16" fmla="*/ 9 w 12"/>
                      <a:gd name="T17" fmla="*/ 0 h 31"/>
                      <a:gd name="T18" fmla="*/ 7 w 12"/>
                      <a:gd name="T19" fmla="*/ 1 h 31"/>
                      <a:gd name="T20" fmla="*/ 6 w 12"/>
                      <a:gd name="T21" fmla="*/ 5 h 31"/>
                      <a:gd name="T22" fmla="*/ 6 w 12"/>
                      <a:gd name="T23" fmla="*/ 0 h 31"/>
                      <a:gd name="T24" fmla="*/ 0 w 12"/>
                      <a:gd name="T25" fmla="*/ 0 h 31"/>
                      <a:gd name="T26" fmla="*/ 0 w 12"/>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1">
                        <a:moveTo>
                          <a:pt x="0" y="31"/>
                        </a:moveTo>
                        <a:lnTo>
                          <a:pt x="6" y="31"/>
                        </a:lnTo>
                        <a:lnTo>
                          <a:pt x="6" y="15"/>
                        </a:lnTo>
                        <a:lnTo>
                          <a:pt x="6" y="9"/>
                        </a:lnTo>
                        <a:lnTo>
                          <a:pt x="7" y="7"/>
                        </a:lnTo>
                        <a:lnTo>
                          <a:pt x="9" y="5"/>
                        </a:lnTo>
                        <a:lnTo>
                          <a:pt x="10" y="7"/>
                        </a:lnTo>
                        <a:lnTo>
                          <a:pt x="12" y="1"/>
                        </a:lnTo>
                        <a:lnTo>
                          <a:pt x="9" y="0"/>
                        </a:lnTo>
                        <a:lnTo>
                          <a:pt x="7" y="1"/>
                        </a:lnTo>
                        <a:lnTo>
                          <a:pt x="6" y="5"/>
                        </a:lnTo>
                        <a:lnTo>
                          <a:pt x="6" y="0"/>
                        </a:lnTo>
                        <a:lnTo>
                          <a:pt x="0" y="0"/>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Freeform 275"/>
                  <p:cNvSpPr>
                    <a:spLocks/>
                  </p:cNvSpPr>
                  <p:nvPr/>
                </p:nvSpPr>
                <p:spPr bwMode="auto">
                  <a:xfrm>
                    <a:off x="9978" y="13545"/>
                    <a:ext cx="37" cy="44"/>
                  </a:xfrm>
                  <a:custGeom>
                    <a:avLst/>
                    <a:gdLst>
                      <a:gd name="T0" fmla="*/ 18 w 37"/>
                      <a:gd name="T1" fmla="*/ 24 h 44"/>
                      <a:gd name="T2" fmla="*/ 31 w 37"/>
                      <a:gd name="T3" fmla="*/ 24 h 44"/>
                      <a:gd name="T4" fmla="*/ 31 w 37"/>
                      <a:gd name="T5" fmla="*/ 26 h 44"/>
                      <a:gd name="T6" fmla="*/ 20 w 37"/>
                      <a:gd name="T7" fmla="*/ 37 h 44"/>
                      <a:gd name="T8" fmla="*/ 17 w 37"/>
                      <a:gd name="T9" fmla="*/ 37 h 44"/>
                      <a:gd name="T10" fmla="*/ 6 w 37"/>
                      <a:gd name="T11" fmla="*/ 26 h 44"/>
                      <a:gd name="T12" fmla="*/ 6 w 37"/>
                      <a:gd name="T13" fmla="*/ 22 h 44"/>
                      <a:gd name="T14" fmla="*/ 6 w 37"/>
                      <a:gd name="T15" fmla="*/ 17 h 44"/>
                      <a:gd name="T16" fmla="*/ 17 w 37"/>
                      <a:gd name="T17" fmla="*/ 6 h 44"/>
                      <a:gd name="T18" fmla="*/ 20 w 37"/>
                      <a:gd name="T19" fmla="*/ 6 h 44"/>
                      <a:gd name="T20" fmla="*/ 31 w 37"/>
                      <a:gd name="T21" fmla="*/ 14 h 44"/>
                      <a:gd name="T22" fmla="*/ 37 w 37"/>
                      <a:gd name="T23" fmla="*/ 11 h 44"/>
                      <a:gd name="T24" fmla="*/ 37 w 37"/>
                      <a:gd name="T25" fmla="*/ 14 h 44"/>
                      <a:gd name="T26" fmla="*/ 23 w 37"/>
                      <a:gd name="T27" fmla="*/ 0 h 44"/>
                      <a:gd name="T28" fmla="*/ 20 w 37"/>
                      <a:gd name="T29" fmla="*/ 0 h 44"/>
                      <a:gd name="T30" fmla="*/ 14 w 37"/>
                      <a:gd name="T31" fmla="*/ 0 h 44"/>
                      <a:gd name="T32" fmla="*/ 0 w 37"/>
                      <a:gd name="T33" fmla="*/ 14 h 44"/>
                      <a:gd name="T34" fmla="*/ 0 w 37"/>
                      <a:gd name="T35" fmla="*/ 22 h 44"/>
                      <a:gd name="T36" fmla="*/ 0 w 37"/>
                      <a:gd name="T37" fmla="*/ 30 h 44"/>
                      <a:gd name="T38" fmla="*/ 14 w 37"/>
                      <a:gd name="T39" fmla="*/ 44 h 44"/>
                      <a:gd name="T40" fmla="*/ 21 w 37"/>
                      <a:gd name="T41" fmla="*/ 44 h 44"/>
                      <a:gd name="T42" fmla="*/ 23 w 37"/>
                      <a:gd name="T43" fmla="*/ 44 h 44"/>
                      <a:gd name="T44" fmla="*/ 37 w 37"/>
                      <a:gd name="T45" fmla="*/ 30 h 44"/>
                      <a:gd name="T46" fmla="*/ 37 w 37"/>
                      <a:gd name="T47" fmla="*/ 18 h 44"/>
                      <a:gd name="T48" fmla="*/ 18 w 37"/>
                      <a:gd name="T49" fmla="*/ 18 h 44"/>
                      <a:gd name="T50" fmla="*/ 18 w 37"/>
                      <a:gd name="T5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44">
                        <a:moveTo>
                          <a:pt x="18" y="24"/>
                        </a:moveTo>
                        <a:lnTo>
                          <a:pt x="31" y="24"/>
                        </a:lnTo>
                        <a:lnTo>
                          <a:pt x="31" y="26"/>
                        </a:lnTo>
                        <a:lnTo>
                          <a:pt x="20" y="37"/>
                        </a:lnTo>
                        <a:lnTo>
                          <a:pt x="17" y="37"/>
                        </a:lnTo>
                        <a:lnTo>
                          <a:pt x="6" y="26"/>
                        </a:lnTo>
                        <a:lnTo>
                          <a:pt x="6" y="22"/>
                        </a:lnTo>
                        <a:lnTo>
                          <a:pt x="6" y="17"/>
                        </a:lnTo>
                        <a:lnTo>
                          <a:pt x="17" y="6"/>
                        </a:lnTo>
                        <a:lnTo>
                          <a:pt x="20" y="6"/>
                        </a:lnTo>
                        <a:lnTo>
                          <a:pt x="31" y="14"/>
                        </a:lnTo>
                        <a:lnTo>
                          <a:pt x="37" y="11"/>
                        </a:lnTo>
                        <a:lnTo>
                          <a:pt x="37" y="14"/>
                        </a:lnTo>
                        <a:lnTo>
                          <a:pt x="23" y="0"/>
                        </a:lnTo>
                        <a:lnTo>
                          <a:pt x="20" y="0"/>
                        </a:lnTo>
                        <a:lnTo>
                          <a:pt x="14" y="0"/>
                        </a:lnTo>
                        <a:lnTo>
                          <a:pt x="0" y="14"/>
                        </a:lnTo>
                        <a:lnTo>
                          <a:pt x="0" y="22"/>
                        </a:lnTo>
                        <a:lnTo>
                          <a:pt x="0" y="30"/>
                        </a:lnTo>
                        <a:lnTo>
                          <a:pt x="14" y="44"/>
                        </a:lnTo>
                        <a:lnTo>
                          <a:pt x="21" y="44"/>
                        </a:lnTo>
                        <a:lnTo>
                          <a:pt x="23" y="44"/>
                        </a:lnTo>
                        <a:lnTo>
                          <a:pt x="37" y="30"/>
                        </a:lnTo>
                        <a:lnTo>
                          <a:pt x="37" y="18"/>
                        </a:lnTo>
                        <a:lnTo>
                          <a:pt x="18" y="18"/>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Freeform 276"/>
                  <p:cNvSpPr>
                    <a:spLocks/>
                  </p:cNvSpPr>
                  <p:nvPr/>
                </p:nvSpPr>
                <p:spPr bwMode="auto">
                  <a:xfrm>
                    <a:off x="10028" y="13558"/>
                    <a:ext cx="25" cy="31"/>
                  </a:xfrm>
                  <a:custGeom>
                    <a:avLst/>
                    <a:gdLst>
                      <a:gd name="T0" fmla="*/ 18 w 25"/>
                      <a:gd name="T1" fmla="*/ 24 h 31"/>
                      <a:gd name="T2" fmla="*/ 16 w 25"/>
                      <a:gd name="T3" fmla="*/ 25 h 31"/>
                      <a:gd name="T4" fmla="*/ 12 w 25"/>
                      <a:gd name="T5" fmla="*/ 24 h 31"/>
                      <a:gd name="T6" fmla="*/ 8 w 25"/>
                      <a:gd name="T7" fmla="*/ 23 h 31"/>
                      <a:gd name="T8" fmla="*/ 6 w 25"/>
                      <a:gd name="T9" fmla="*/ 18 h 31"/>
                      <a:gd name="T10" fmla="*/ 25 w 25"/>
                      <a:gd name="T11" fmla="*/ 18 h 31"/>
                      <a:gd name="T12" fmla="*/ 25 w 25"/>
                      <a:gd name="T13" fmla="*/ 17 h 31"/>
                      <a:gd name="T14" fmla="*/ 21 w 25"/>
                      <a:gd name="T15" fmla="*/ 4 h 31"/>
                      <a:gd name="T16" fmla="*/ 12 w 25"/>
                      <a:gd name="T17" fmla="*/ 0 h 31"/>
                      <a:gd name="T18" fmla="*/ 3 w 25"/>
                      <a:gd name="T19" fmla="*/ 4 h 31"/>
                      <a:gd name="T20" fmla="*/ 0 w 25"/>
                      <a:gd name="T21" fmla="*/ 15 h 31"/>
                      <a:gd name="T22" fmla="*/ 3 w 25"/>
                      <a:gd name="T23" fmla="*/ 27 h 31"/>
                      <a:gd name="T24" fmla="*/ 12 w 25"/>
                      <a:gd name="T25" fmla="*/ 31 h 31"/>
                      <a:gd name="T26" fmla="*/ 20 w 25"/>
                      <a:gd name="T27" fmla="*/ 30 h 31"/>
                      <a:gd name="T28" fmla="*/ 24 w 25"/>
                      <a:gd name="T29" fmla="*/ 24 h 31"/>
                      <a:gd name="T30" fmla="*/ 18 w 25"/>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18" y="24"/>
                        </a:moveTo>
                        <a:lnTo>
                          <a:pt x="16" y="25"/>
                        </a:lnTo>
                        <a:lnTo>
                          <a:pt x="12" y="24"/>
                        </a:lnTo>
                        <a:lnTo>
                          <a:pt x="8" y="23"/>
                        </a:lnTo>
                        <a:lnTo>
                          <a:pt x="6" y="18"/>
                        </a:lnTo>
                        <a:lnTo>
                          <a:pt x="25" y="18"/>
                        </a:lnTo>
                        <a:lnTo>
                          <a:pt x="25" y="17"/>
                        </a:lnTo>
                        <a:lnTo>
                          <a:pt x="21" y="4"/>
                        </a:lnTo>
                        <a:lnTo>
                          <a:pt x="12" y="0"/>
                        </a:lnTo>
                        <a:lnTo>
                          <a:pt x="3" y="4"/>
                        </a:lnTo>
                        <a:lnTo>
                          <a:pt x="0" y="15"/>
                        </a:lnTo>
                        <a:lnTo>
                          <a:pt x="3" y="27"/>
                        </a:lnTo>
                        <a:lnTo>
                          <a:pt x="12" y="31"/>
                        </a:lnTo>
                        <a:lnTo>
                          <a:pt x="20" y="30"/>
                        </a:lnTo>
                        <a:lnTo>
                          <a:pt x="24" y="24"/>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Freeform 277"/>
                  <p:cNvSpPr>
                    <a:spLocks/>
                  </p:cNvSpPr>
                  <p:nvPr/>
                </p:nvSpPr>
                <p:spPr bwMode="auto">
                  <a:xfrm>
                    <a:off x="10034" y="13563"/>
                    <a:ext cx="12" cy="6"/>
                  </a:xfrm>
                  <a:custGeom>
                    <a:avLst/>
                    <a:gdLst>
                      <a:gd name="T0" fmla="*/ 0 w 12"/>
                      <a:gd name="T1" fmla="*/ 6 h 6"/>
                      <a:gd name="T2" fmla="*/ 2 w 12"/>
                      <a:gd name="T3" fmla="*/ 3 h 6"/>
                      <a:gd name="T4" fmla="*/ 6 w 12"/>
                      <a:gd name="T5" fmla="*/ 0 h 6"/>
                      <a:gd name="T6" fmla="*/ 11 w 12"/>
                      <a:gd name="T7" fmla="*/ 3 h 6"/>
                      <a:gd name="T8" fmla="*/ 12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2" y="3"/>
                        </a:lnTo>
                        <a:lnTo>
                          <a:pt x="6" y="0"/>
                        </a:lnTo>
                        <a:lnTo>
                          <a:pt x="11" y="3"/>
                        </a:lnTo>
                        <a:lnTo>
                          <a:pt x="12" y="6"/>
                        </a:lnTo>
                        <a:lnTo>
                          <a:pt x="0" y="6"/>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Freeform 278"/>
                  <p:cNvSpPr>
                    <a:spLocks/>
                  </p:cNvSpPr>
                  <p:nvPr/>
                </p:nvSpPr>
                <p:spPr bwMode="auto">
                  <a:xfrm>
                    <a:off x="10066" y="13558"/>
                    <a:ext cx="24" cy="31"/>
                  </a:xfrm>
                  <a:custGeom>
                    <a:avLst/>
                    <a:gdLst>
                      <a:gd name="T0" fmla="*/ 0 w 24"/>
                      <a:gd name="T1" fmla="*/ 15 h 31"/>
                      <a:gd name="T2" fmla="*/ 3 w 24"/>
                      <a:gd name="T3" fmla="*/ 27 h 31"/>
                      <a:gd name="T4" fmla="*/ 11 w 24"/>
                      <a:gd name="T5" fmla="*/ 31 h 31"/>
                      <a:gd name="T6" fmla="*/ 18 w 24"/>
                      <a:gd name="T7" fmla="*/ 28 h 31"/>
                      <a:gd name="T8" fmla="*/ 23 w 24"/>
                      <a:gd name="T9" fmla="*/ 24 h 31"/>
                      <a:gd name="T10" fmla="*/ 24 w 24"/>
                      <a:gd name="T11" fmla="*/ 15 h 31"/>
                      <a:gd name="T12" fmla="*/ 20 w 24"/>
                      <a:gd name="T13" fmla="*/ 3 h 31"/>
                      <a:gd name="T14" fmla="*/ 11 w 24"/>
                      <a:gd name="T15" fmla="*/ 0 h 31"/>
                      <a:gd name="T16" fmla="*/ 3 w 24"/>
                      <a:gd name="T17" fmla="*/ 3 h 31"/>
                      <a:gd name="T18" fmla="*/ 0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lnTo>
                          <a:pt x="3" y="27"/>
                        </a:lnTo>
                        <a:lnTo>
                          <a:pt x="11" y="31"/>
                        </a:lnTo>
                        <a:lnTo>
                          <a:pt x="18" y="28"/>
                        </a:lnTo>
                        <a:lnTo>
                          <a:pt x="23" y="24"/>
                        </a:lnTo>
                        <a:lnTo>
                          <a:pt x="24" y="15"/>
                        </a:lnTo>
                        <a:lnTo>
                          <a:pt x="20" y="3"/>
                        </a:lnTo>
                        <a:lnTo>
                          <a:pt x="11" y="0"/>
                        </a:lnTo>
                        <a:lnTo>
                          <a:pt x="3" y="3"/>
                        </a:lnTo>
                        <a:lnTo>
                          <a:pt x="0" y="15"/>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Freeform 279"/>
                  <p:cNvSpPr>
                    <a:spLocks/>
                  </p:cNvSpPr>
                  <p:nvPr/>
                </p:nvSpPr>
                <p:spPr bwMode="auto">
                  <a:xfrm>
                    <a:off x="10071" y="13563"/>
                    <a:ext cx="13" cy="19"/>
                  </a:xfrm>
                  <a:custGeom>
                    <a:avLst/>
                    <a:gdLst>
                      <a:gd name="T0" fmla="*/ 0 w 13"/>
                      <a:gd name="T1" fmla="*/ 10 h 19"/>
                      <a:gd name="T2" fmla="*/ 3 w 13"/>
                      <a:gd name="T3" fmla="*/ 3 h 19"/>
                      <a:gd name="T4" fmla="*/ 6 w 13"/>
                      <a:gd name="T5" fmla="*/ 0 h 19"/>
                      <a:gd name="T6" fmla="*/ 11 w 13"/>
                      <a:gd name="T7" fmla="*/ 3 h 19"/>
                      <a:gd name="T8" fmla="*/ 13 w 13"/>
                      <a:gd name="T9" fmla="*/ 10 h 19"/>
                      <a:gd name="T10" fmla="*/ 12 w 13"/>
                      <a:gd name="T11" fmla="*/ 18 h 19"/>
                      <a:gd name="T12" fmla="*/ 6 w 13"/>
                      <a:gd name="T13" fmla="*/ 19 h 19"/>
                      <a:gd name="T14" fmla="*/ 3 w 13"/>
                      <a:gd name="T15" fmla="*/ 18 h 19"/>
                      <a:gd name="T16" fmla="*/ 0 w 13"/>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0" y="10"/>
                        </a:moveTo>
                        <a:lnTo>
                          <a:pt x="3" y="3"/>
                        </a:lnTo>
                        <a:lnTo>
                          <a:pt x="6" y="0"/>
                        </a:lnTo>
                        <a:lnTo>
                          <a:pt x="11" y="3"/>
                        </a:lnTo>
                        <a:lnTo>
                          <a:pt x="13" y="10"/>
                        </a:lnTo>
                        <a:lnTo>
                          <a:pt x="12" y="18"/>
                        </a:lnTo>
                        <a:lnTo>
                          <a:pt x="6" y="19"/>
                        </a:lnTo>
                        <a:lnTo>
                          <a:pt x="3"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Freeform 280"/>
                  <p:cNvSpPr>
                    <a:spLocks/>
                  </p:cNvSpPr>
                  <p:nvPr/>
                </p:nvSpPr>
                <p:spPr bwMode="auto">
                  <a:xfrm>
                    <a:off x="10097" y="13558"/>
                    <a:ext cx="24" cy="42"/>
                  </a:xfrm>
                  <a:custGeom>
                    <a:avLst/>
                    <a:gdLst>
                      <a:gd name="T0" fmla="*/ 0 w 24"/>
                      <a:gd name="T1" fmla="*/ 31 h 42"/>
                      <a:gd name="T2" fmla="*/ 2 w 24"/>
                      <a:gd name="T3" fmla="*/ 39 h 42"/>
                      <a:gd name="T4" fmla="*/ 10 w 24"/>
                      <a:gd name="T5" fmla="*/ 42 h 42"/>
                      <a:gd name="T6" fmla="*/ 18 w 24"/>
                      <a:gd name="T7" fmla="*/ 41 h 42"/>
                      <a:gd name="T8" fmla="*/ 23 w 24"/>
                      <a:gd name="T9" fmla="*/ 37 h 42"/>
                      <a:gd name="T10" fmla="*/ 24 w 24"/>
                      <a:gd name="T11" fmla="*/ 26 h 42"/>
                      <a:gd name="T12" fmla="*/ 24 w 24"/>
                      <a:gd name="T13" fmla="*/ 0 h 42"/>
                      <a:gd name="T14" fmla="*/ 18 w 24"/>
                      <a:gd name="T15" fmla="*/ 0 h 42"/>
                      <a:gd name="T16" fmla="*/ 18 w 24"/>
                      <a:gd name="T17" fmla="*/ 5 h 42"/>
                      <a:gd name="T18" fmla="*/ 10 w 24"/>
                      <a:gd name="T19" fmla="*/ 0 h 42"/>
                      <a:gd name="T20" fmla="*/ 4 w 24"/>
                      <a:gd name="T21" fmla="*/ 2 h 42"/>
                      <a:gd name="T22" fmla="*/ 1 w 24"/>
                      <a:gd name="T23" fmla="*/ 8 h 42"/>
                      <a:gd name="T24" fmla="*/ 0 w 24"/>
                      <a:gd name="T25" fmla="*/ 15 h 42"/>
                      <a:gd name="T26" fmla="*/ 2 w 24"/>
                      <a:gd name="T27" fmla="*/ 26 h 42"/>
                      <a:gd name="T28" fmla="*/ 10 w 24"/>
                      <a:gd name="T29" fmla="*/ 31 h 42"/>
                      <a:gd name="T30" fmla="*/ 18 w 24"/>
                      <a:gd name="T31" fmla="*/ 24 h 42"/>
                      <a:gd name="T32" fmla="*/ 18 w 24"/>
                      <a:gd name="T33" fmla="*/ 31 h 42"/>
                      <a:gd name="T34" fmla="*/ 16 w 24"/>
                      <a:gd name="T35" fmla="*/ 35 h 42"/>
                      <a:gd name="T36" fmla="*/ 11 w 24"/>
                      <a:gd name="T37" fmla="*/ 37 h 42"/>
                      <a:gd name="T38" fmla="*/ 7 w 24"/>
                      <a:gd name="T39" fmla="*/ 35 h 42"/>
                      <a:gd name="T40" fmla="*/ 5 w 24"/>
                      <a:gd name="T41" fmla="*/ 31 h 42"/>
                      <a:gd name="T42" fmla="*/ 0 w 24"/>
                      <a:gd name="T43"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0" y="31"/>
                        </a:moveTo>
                        <a:lnTo>
                          <a:pt x="2" y="39"/>
                        </a:lnTo>
                        <a:lnTo>
                          <a:pt x="10" y="42"/>
                        </a:lnTo>
                        <a:lnTo>
                          <a:pt x="18" y="41"/>
                        </a:lnTo>
                        <a:lnTo>
                          <a:pt x="23" y="37"/>
                        </a:lnTo>
                        <a:lnTo>
                          <a:pt x="24" y="26"/>
                        </a:lnTo>
                        <a:lnTo>
                          <a:pt x="24" y="0"/>
                        </a:lnTo>
                        <a:lnTo>
                          <a:pt x="18" y="0"/>
                        </a:lnTo>
                        <a:lnTo>
                          <a:pt x="18" y="5"/>
                        </a:lnTo>
                        <a:lnTo>
                          <a:pt x="10" y="0"/>
                        </a:lnTo>
                        <a:lnTo>
                          <a:pt x="4" y="2"/>
                        </a:lnTo>
                        <a:lnTo>
                          <a:pt x="1" y="8"/>
                        </a:lnTo>
                        <a:lnTo>
                          <a:pt x="0" y="15"/>
                        </a:lnTo>
                        <a:lnTo>
                          <a:pt x="2" y="26"/>
                        </a:lnTo>
                        <a:lnTo>
                          <a:pt x="10" y="31"/>
                        </a:lnTo>
                        <a:lnTo>
                          <a:pt x="18" y="24"/>
                        </a:lnTo>
                        <a:lnTo>
                          <a:pt x="18" y="31"/>
                        </a:lnTo>
                        <a:lnTo>
                          <a:pt x="16" y="35"/>
                        </a:lnTo>
                        <a:lnTo>
                          <a:pt x="11" y="37"/>
                        </a:lnTo>
                        <a:lnTo>
                          <a:pt x="7" y="35"/>
                        </a:lnTo>
                        <a:lnTo>
                          <a:pt x="5" y="31"/>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Freeform 281"/>
                  <p:cNvSpPr>
                    <a:spLocks/>
                  </p:cNvSpPr>
                  <p:nvPr/>
                </p:nvSpPr>
                <p:spPr bwMode="auto">
                  <a:xfrm>
                    <a:off x="10102" y="13563"/>
                    <a:ext cx="13" cy="19"/>
                  </a:xfrm>
                  <a:custGeom>
                    <a:avLst/>
                    <a:gdLst>
                      <a:gd name="T0" fmla="*/ 0 w 13"/>
                      <a:gd name="T1" fmla="*/ 10 h 19"/>
                      <a:gd name="T2" fmla="*/ 3 w 13"/>
                      <a:gd name="T3" fmla="*/ 3 h 19"/>
                      <a:gd name="T4" fmla="*/ 6 w 13"/>
                      <a:gd name="T5" fmla="*/ 0 h 19"/>
                      <a:gd name="T6" fmla="*/ 11 w 13"/>
                      <a:gd name="T7" fmla="*/ 3 h 19"/>
                      <a:gd name="T8" fmla="*/ 13 w 13"/>
                      <a:gd name="T9" fmla="*/ 10 h 19"/>
                      <a:gd name="T10" fmla="*/ 11 w 13"/>
                      <a:gd name="T11" fmla="*/ 18 h 19"/>
                      <a:gd name="T12" fmla="*/ 6 w 13"/>
                      <a:gd name="T13" fmla="*/ 19 h 19"/>
                      <a:gd name="T14" fmla="*/ 3 w 13"/>
                      <a:gd name="T15" fmla="*/ 18 h 19"/>
                      <a:gd name="T16" fmla="*/ 0 w 13"/>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0" y="10"/>
                        </a:moveTo>
                        <a:lnTo>
                          <a:pt x="3" y="3"/>
                        </a:lnTo>
                        <a:lnTo>
                          <a:pt x="6" y="0"/>
                        </a:lnTo>
                        <a:lnTo>
                          <a:pt x="11" y="3"/>
                        </a:lnTo>
                        <a:lnTo>
                          <a:pt x="13" y="10"/>
                        </a:lnTo>
                        <a:lnTo>
                          <a:pt x="11" y="18"/>
                        </a:lnTo>
                        <a:lnTo>
                          <a:pt x="6" y="19"/>
                        </a:lnTo>
                        <a:lnTo>
                          <a:pt x="3"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1" name="Freeform 282"/>
                  <p:cNvSpPr>
                    <a:spLocks/>
                  </p:cNvSpPr>
                  <p:nvPr/>
                </p:nvSpPr>
                <p:spPr bwMode="auto">
                  <a:xfrm>
                    <a:off x="10134" y="13558"/>
                    <a:ext cx="12" cy="31"/>
                  </a:xfrm>
                  <a:custGeom>
                    <a:avLst/>
                    <a:gdLst>
                      <a:gd name="T0" fmla="*/ 0 w 12"/>
                      <a:gd name="T1" fmla="*/ 31 h 31"/>
                      <a:gd name="T2" fmla="*/ 6 w 12"/>
                      <a:gd name="T3" fmla="*/ 31 h 31"/>
                      <a:gd name="T4" fmla="*/ 6 w 12"/>
                      <a:gd name="T5" fmla="*/ 15 h 31"/>
                      <a:gd name="T6" fmla="*/ 6 w 12"/>
                      <a:gd name="T7" fmla="*/ 9 h 31"/>
                      <a:gd name="T8" fmla="*/ 8 w 12"/>
                      <a:gd name="T9" fmla="*/ 7 h 31"/>
                      <a:gd name="T10" fmla="*/ 9 w 12"/>
                      <a:gd name="T11" fmla="*/ 5 h 31"/>
                      <a:gd name="T12" fmla="*/ 11 w 12"/>
                      <a:gd name="T13" fmla="*/ 7 h 31"/>
                      <a:gd name="T14" fmla="*/ 12 w 12"/>
                      <a:gd name="T15" fmla="*/ 1 h 31"/>
                      <a:gd name="T16" fmla="*/ 9 w 12"/>
                      <a:gd name="T17" fmla="*/ 0 h 31"/>
                      <a:gd name="T18" fmla="*/ 8 w 12"/>
                      <a:gd name="T19" fmla="*/ 1 h 31"/>
                      <a:gd name="T20" fmla="*/ 6 w 12"/>
                      <a:gd name="T21" fmla="*/ 5 h 31"/>
                      <a:gd name="T22" fmla="*/ 6 w 12"/>
                      <a:gd name="T23" fmla="*/ 0 h 31"/>
                      <a:gd name="T24" fmla="*/ 0 w 12"/>
                      <a:gd name="T25" fmla="*/ 0 h 31"/>
                      <a:gd name="T26" fmla="*/ 0 w 12"/>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1">
                        <a:moveTo>
                          <a:pt x="0" y="31"/>
                        </a:moveTo>
                        <a:lnTo>
                          <a:pt x="6" y="31"/>
                        </a:lnTo>
                        <a:lnTo>
                          <a:pt x="6" y="15"/>
                        </a:lnTo>
                        <a:lnTo>
                          <a:pt x="6" y="9"/>
                        </a:lnTo>
                        <a:lnTo>
                          <a:pt x="8" y="7"/>
                        </a:lnTo>
                        <a:lnTo>
                          <a:pt x="9" y="5"/>
                        </a:lnTo>
                        <a:lnTo>
                          <a:pt x="11" y="7"/>
                        </a:lnTo>
                        <a:lnTo>
                          <a:pt x="12" y="1"/>
                        </a:lnTo>
                        <a:lnTo>
                          <a:pt x="9" y="0"/>
                        </a:lnTo>
                        <a:lnTo>
                          <a:pt x="8" y="1"/>
                        </a:lnTo>
                        <a:lnTo>
                          <a:pt x="6" y="5"/>
                        </a:lnTo>
                        <a:lnTo>
                          <a:pt x="6" y="0"/>
                        </a:lnTo>
                        <a:lnTo>
                          <a:pt x="0" y="0"/>
                        </a:lnTo>
                        <a:lnTo>
                          <a:pt x="0"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9" name="Freeform 284"/>
                <p:cNvSpPr>
                  <a:spLocks/>
                </p:cNvSpPr>
                <p:nvPr/>
              </p:nvSpPr>
              <p:spPr bwMode="auto">
                <a:xfrm>
                  <a:off x="10159" y="13558"/>
                  <a:ext cx="24" cy="31"/>
                </a:xfrm>
                <a:custGeom>
                  <a:avLst/>
                  <a:gdLst>
                    <a:gd name="T0" fmla="*/ 18 w 24"/>
                    <a:gd name="T1" fmla="*/ 24 h 31"/>
                    <a:gd name="T2" fmla="*/ 18 w 24"/>
                    <a:gd name="T3" fmla="*/ 31 h 31"/>
                    <a:gd name="T4" fmla="*/ 24 w 24"/>
                    <a:gd name="T5" fmla="*/ 31 h 31"/>
                    <a:gd name="T6" fmla="*/ 24 w 24"/>
                    <a:gd name="T7" fmla="*/ 26 h 31"/>
                    <a:gd name="T8" fmla="*/ 24 w 24"/>
                    <a:gd name="T9" fmla="*/ 17 h 31"/>
                    <a:gd name="T10" fmla="*/ 24 w 24"/>
                    <a:gd name="T11" fmla="*/ 12 h 31"/>
                    <a:gd name="T12" fmla="*/ 24 w 24"/>
                    <a:gd name="T13" fmla="*/ 9 h 31"/>
                    <a:gd name="T14" fmla="*/ 23 w 24"/>
                    <a:gd name="T15" fmla="*/ 4 h 31"/>
                    <a:gd name="T16" fmla="*/ 19 w 24"/>
                    <a:gd name="T17" fmla="*/ 1 h 31"/>
                    <a:gd name="T18" fmla="*/ 13 w 24"/>
                    <a:gd name="T19" fmla="*/ 0 h 31"/>
                    <a:gd name="T20" fmla="*/ 6 w 24"/>
                    <a:gd name="T21" fmla="*/ 1 h 31"/>
                    <a:gd name="T22" fmla="*/ 1 w 24"/>
                    <a:gd name="T23" fmla="*/ 5 h 31"/>
                    <a:gd name="T24" fmla="*/ 0 w 24"/>
                    <a:gd name="T25" fmla="*/ 5 h 31"/>
                    <a:gd name="T26" fmla="*/ 6 w 24"/>
                    <a:gd name="T27" fmla="*/ 5 h 31"/>
                    <a:gd name="T28" fmla="*/ 8 w 24"/>
                    <a:gd name="T29" fmla="*/ 7 h 31"/>
                    <a:gd name="T30" fmla="*/ 13 w 24"/>
                    <a:gd name="T31" fmla="*/ 5 h 31"/>
                    <a:gd name="T32" fmla="*/ 17 w 24"/>
                    <a:gd name="T33" fmla="*/ 7 h 31"/>
                    <a:gd name="T34" fmla="*/ 18 w 24"/>
                    <a:gd name="T35" fmla="*/ 11 h 31"/>
                    <a:gd name="T36" fmla="*/ 10 w 24"/>
                    <a:gd name="T37" fmla="*/ 13 h 31"/>
                    <a:gd name="T38" fmla="*/ 6 w 24"/>
                    <a:gd name="T39" fmla="*/ 13 h 31"/>
                    <a:gd name="T40" fmla="*/ 2 w 24"/>
                    <a:gd name="T41" fmla="*/ 16 h 31"/>
                    <a:gd name="T42" fmla="*/ 0 w 24"/>
                    <a:gd name="T43" fmla="*/ 18 h 31"/>
                    <a:gd name="T44" fmla="*/ 0 w 24"/>
                    <a:gd name="T45" fmla="*/ 23 h 31"/>
                    <a:gd name="T46" fmla="*/ 2 w 24"/>
                    <a:gd name="T47" fmla="*/ 28 h 31"/>
                    <a:gd name="T48" fmla="*/ 9 w 24"/>
                    <a:gd name="T49" fmla="*/ 31 h 31"/>
                    <a:gd name="T50" fmla="*/ 14 w 24"/>
                    <a:gd name="T51" fmla="*/ 30 h 31"/>
                    <a:gd name="T52" fmla="*/ 18 w 24"/>
                    <a:gd name="T5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31">
                      <a:moveTo>
                        <a:pt x="18" y="24"/>
                      </a:moveTo>
                      <a:lnTo>
                        <a:pt x="18" y="31"/>
                      </a:lnTo>
                      <a:lnTo>
                        <a:pt x="24" y="31"/>
                      </a:lnTo>
                      <a:lnTo>
                        <a:pt x="24" y="26"/>
                      </a:lnTo>
                      <a:lnTo>
                        <a:pt x="24" y="17"/>
                      </a:lnTo>
                      <a:lnTo>
                        <a:pt x="24" y="12"/>
                      </a:lnTo>
                      <a:lnTo>
                        <a:pt x="24" y="9"/>
                      </a:lnTo>
                      <a:lnTo>
                        <a:pt x="23" y="4"/>
                      </a:lnTo>
                      <a:lnTo>
                        <a:pt x="19" y="1"/>
                      </a:lnTo>
                      <a:lnTo>
                        <a:pt x="13" y="0"/>
                      </a:lnTo>
                      <a:lnTo>
                        <a:pt x="6" y="1"/>
                      </a:lnTo>
                      <a:lnTo>
                        <a:pt x="1" y="5"/>
                      </a:lnTo>
                      <a:lnTo>
                        <a:pt x="0" y="5"/>
                      </a:lnTo>
                      <a:lnTo>
                        <a:pt x="6" y="5"/>
                      </a:lnTo>
                      <a:lnTo>
                        <a:pt x="8" y="7"/>
                      </a:lnTo>
                      <a:lnTo>
                        <a:pt x="13" y="5"/>
                      </a:lnTo>
                      <a:lnTo>
                        <a:pt x="17" y="7"/>
                      </a:lnTo>
                      <a:lnTo>
                        <a:pt x="18" y="11"/>
                      </a:lnTo>
                      <a:lnTo>
                        <a:pt x="10" y="13"/>
                      </a:lnTo>
                      <a:lnTo>
                        <a:pt x="6" y="13"/>
                      </a:lnTo>
                      <a:lnTo>
                        <a:pt x="2" y="16"/>
                      </a:lnTo>
                      <a:lnTo>
                        <a:pt x="0" y="18"/>
                      </a:lnTo>
                      <a:lnTo>
                        <a:pt x="0" y="23"/>
                      </a:lnTo>
                      <a:lnTo>
                        <a:pt x="2" y="28"/>
                      </a:lnTo>
                      <a:lnTo>
                        <a:pt x="9" y="31"/>
                      </a:lnTo>
                      <a:lnTo>
                        <a:pt x="14" y="30"/>
                      </a:lnTo>
                      <a:lnTo>
                        <a:pt x="18"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Freeform 285"/>
                <p:cNvSpPr>
                  <a:spLocks/>
                </p:cNvSpPr>
                <p:nvPr/>
              </p:nvSpPr>
              <p:spPr bwMode="auto">
                <a:xfrm>
                  <a:off x="10165" y="13576"/>
                  <a:ext cx="12" cy="6"/>
                </a:xfrm>
                <a:custGeom>
                  <a:avLst/>
                  <a:gdLst>
                    <a:gd name="T0" fmla="*/ 12 w 12"/>
                    <a:gd name="T1" fmla="*/ 0 h 6"/>
                    <a:gd name="T2" fmla="*/ 12 w 12"/>
                    <a:gd name="T3" fmla="*/ 1 h 6"/>
                    <a:gd name="T4" fmla="*/ 11 w 12"/>
                    <a:gd name="T5" fmla="*/ 4 h 6"/>
                    <a:gd name="T6" fmla="*/ 9 w 12"/>
                    <a:gd name="T7" fmla="*/ 6 h 6"/>
                    <a:gd name="T8" fmla="*/ 4 w 12"/>
                    <a:gd name="T9" fmla="*/ 6 h 6"/>
                    <a:gd name="T10" fmla="*/ 1 w 12"/>
                    <a:gd name="T11" fmla="*/ 6 h 6"/>
                    <a:gd name="T12" fmla="*/ 0 w 12"/>
                    <a:gd name="T13" fmla="*/ 4 h 6"/>
                    <a:gd name="T14" fmla="*/ 1 w 12"/>
                    <a:gd name="T15" fmla="*/ 2 h 6"/>
                    <a:gd name="T16" fmla="*/ 2 w 12"/>
                    <a:gd name="T17" fmla="*/ 1 h 6"/>
                    <a:gd name="T18" fmla="*/ 5 w 12"/>
                    <a:gd name="T19" fmla="*/ 1 h 6"/>
                    <a:gd name="T20" fmla="*/ 12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12" y="0"/>
                      </a:moveTo>
                      <a:lnTo>
                        <a:pt x="12" y="1"/>
                      </a:lnTo>
                      <a:lnTo>
                        <a:pt x="11" y="4"/>
                      </a:lnTo>
                      <a:lnTo>
                        <a:pt x="9" y="6"/>
                      </a:lnTo>
                      <a:lnTo>
                        <a:pt x="4" y="6"/>
                      </a:lnTo>
                      <a:lnTo>
                        <a:pt x="1" y="6"/>
                      </a:lnTo>
                      <a:lnTo>
                        <a:pt x="0" y="4"/>
                      </a:lnTo>
                      <a:lnTo>
                        <a:pt x="1" y="2"/>
                      </a:lnTo>
                      <a:lnTo>
                        <a:pt x="2" y="1"/>
                      </a:lnTo>
                      <a:lnTo>
                        <a:pt x="5" y="1"/>
                      </a:lnTo>
                      <a:lnTo>
                        <a:pt x="12" y="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Freeform 286"/>
                <p:cNvSpPr>
                  <a:spLocks/>
                </p:cNvSpPr>
                <p:nvPr/>
              </p:nvSpPr>
              <p:spPr bwMode="auto">
                <a:xfrm>
                  <a:off x="10190" y="13558"/>
                  <a:ext cx="24" cy="42"/>
                </a:xfrm>
                <a:custGeom>
                  <a:avLst/>
                  <a:gdLst>
                    <a:gd name="T0" fmla="*/ 0 w 24"/>
                    <a:gd name="T1" fmla="*/ 42 h 42"/>
                    <a:gd name="T2" fmla="*/ 6 w 24"/>
                    <a:gd name="T3" fmla="*/ 42 h 42"/>
                    <a:gd name="T4" fmla="*/ 6 w 24"/>
                    <a:gd name="T5" fmla="*/ 25 h 42"/>
                    <a:gd name="T6" fmla="*/ 9 w 24"/>
                    <a:gd name="T7" fmla="*/ 30 h 42"/>
                    <a:gd name="T8" fmla="*/ 13 w 24"/>
                    <a:gd name="T9" fmla="*/ 31 h 42"/>
                    <a:gd name="T10" fmla="*/ 18 w 24"/>
                    <a:gd name="T11" fmla="*/ 28 h 42"/>
                    <a:gd name="T12" fmla="*/ 23 w 24"/>
                    <a:gd name="T13" fmla="*/ 24 h 42"/>
                    <a:gd name="T14" fmla="*/ 24 w 24"/>
                    <a:gd name="T15" fmla="*/ 15 h 42"/>
                    <a:gd name="T16" fmla="*/ 23 w 24"/>
                    <a:gd name="T17" fmla="*/ 7 h 42"/>
                    <a:gd name="T18" fmla="*/ 20 w 24"/>
                    <a:gd name="T19" fmla="*/ 2 h 42"/>
                    <a:gd name="T20" fmla="*/ 14 w 24"/>
                    <a:gd name="T21" fmla="*/ 0 h 42"/>
                    <a:gd name="T22" fmla="*/ 9 w 24"/>
                    <a:gd name="T23" fmla="*/ 1 h 42"/>
                    <a:gd name="T24" fmla="*/ 6 w 24"/>
                    <a:gd name="T25" fmla="*/ 7 h 42"/>
                    <a:gd name="T26" fmla="*/ 6 w 24"/>
                    <a:gd name="T27" fmla="*/ 0 h 42"/>
                    <a:gd name="T28" fmla="*/ 0 w 24"/>
                    <a:gd name="T29" fmla="*/ 0 h 42"/>
                    <a:gd name="T30" fmla="*/ 0 w 24"/>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2">
                      <a:moveTo>
                        <a:pt x="0" y="42"/>
                      </a:moveTo>
                      <a:lnTo>
                        <a:pt x="6" y="42"/>
                      </a:lnTo>
                      <a:lnTo>
                        <a:pt x="6" y="25"/>
                      </a:lnTo>
                      <a:lnTo>
                        <a:pt x="9" y="30"/>
                      </a:lnTo>
                      <a:lnTo>
                        <a:pt x="13" y="31"/>
                      </a:lnTo>
                      <a:lnTo>
                        <a:pt x="18" y="28"/>
                      </a:lnTo>
                      <a:lnTo>
                        <a:pt x="23" y="24"/>
                      </a:lnTo>
                      <a:lnTo>
                        <a:pt x="24" y="15"/>
                      </a:lnTo>
                      <a:lnTo>
                        <a:pt x="23" y="7"/>
                      </a:lnTo>
                      <a:lnTo>
                        <a:pt x="20" y="2"/>
                      </a:lnTo>
                      <a:lnTo>
                        <a:pt x="14" y="0"/>
                      </a:lnTo>
                      <a:lnTo>
                        <a:pt x="9" y="1"/>
                      </a:lnTo>
                      <a:lnTo>
                        <a:pt x="6" y="7"/>
                      </a:lnTo>
                      <a:lnTo>
                        <a:pt x="6" y="0"/>
                      </a:lnTo>
                      <a:lnTo>
                        <a:pt x="0" y="0"/>
                      </a:lnTo>
                      <a:lnTo>
                        <a:pt x="0" y="42"/>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Freeform 287"/>
                <p:cNvSpPr>
                  <a:spLocks/>
                </p:cNvSpPr>
                <p:nvPr/>
              </p:nvSpPr>
              <p:spPr bwMode="auto">
                <a:xfrm>
                  <a:off x="10196" y="13563"/>
                  <a:ext cx="12" cy="19"/>
                </a:xfrm>
                <a:custGeom>
                  <a:avLst/>
                  <a:gdLst>
                    <a:gd name="T0" fmla="*/ 0 w 12"/>
                    <a:gd name="T1" fmla="*/ 10 h 19"/>
                    <a:gd name="T2" fmla="*/ 2 w 12"/>
                    <a:gd name="T3" fmla="*/ 3 h 19"/>
                    <a:gd name="T4" fmla="*/ 7 w 12"/>
                    <a:gd name="T5" fmla="*/ 0 h 19"/>
                    <a:gd name="T6" fmla="*/ 10 w 12"/>
                    <a:gd name="T7" fmla="*/ 3 h 19"/>
                    <a:gd name="T8" fmla="*/ 12 w 12"/>
                    <a:gd name="T9" fmla="*/ 10 h 19"/>
                    <a:gd name="T10" fmla="*/ 10 w 12"/>
                    <a:gd name="T11" fmla="*/ 18 h 19"/>
                    <a:gd name="T12" fmla="*/ 6 w 12"/>
                    <a:gd name="T13" fmla="*/ 19 h 19"/>
                    <a:gd name="T14" fmla="*/ 2 w 12"/>
                    <a:gd name="T15" fmla="*/ 18 h 19"/>
                    <a:gd name="T16" fmla="*/ 0 w 12"/>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0" y="10"/>
                      </a:moveTo>
                      <a:lnTo>
                        <a:pt x="2" y="3"/>
                      </a:lnTo>
                      <a:lnTo>
                        <a:pt x="7" y="0"/>
                      </a:lnTo>
                      <a:lnTo>
                        <a:pt x="10" y="3"/>
                      </a:lnTo>
                      <a:lnTo>
                        <a:pt x="12" y="10"/>
                      </a:lnTo>
                      <a:lnTo>
                        <a:pt x="10" y="18"/>
                      </a:lnTo>
                      <a:lnTo>
                        <a:pt x="6" y="19"/>
                      </a:lnTo>
                      <a:lnTo>
                        <a:pt x="2" y="18"/>
                      </a:lnTo>
                      <a:lnTo>
                        <a:pt x="0" y="10"/>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Freeform 288"/>
                <p:cNvSpPr>
                  <a:spLocks/>
                </p:cNvSpPr>
                <p:nvPr/>
              </p:nvSpPr>
              <p:spPr bwMode="auto">
                <a:xfrm>
                  <a:off x="10227" y="13545"/>
                  <a:ext cx="25" cy="44"/>
                </a:xfrm>
                <a:custGeom>
                  <a:avLst/>
                  <a:gdLst>
                    <a:gd name="T0" fmla="*/ 0 w 25"/>
                    <a:gd name="T1" fmla="*/ 44 h 44"/>
                    <a:gd name="T2" fmla="*/ 7 w 25"/>
                    <a:gd name="T3" fmla="*/ 44 h 44"/>
                    <a:gd name="T4" fmla="*/ 7 w 25"/>
                    <a:gd name="T5" fmla="*/ 28 h 44"/>
                    <a:gd name="T6" fmla="*/ 7 w 25"/>
                    <a:gd name="T7" fmla="*/ 23 h 44"/>
                    <a:gd name="T8" fmla="*/ 9 w 25"/>
                    <a:gd name="T9" fmla="*/ 20 h 44"/>
                    <a:gd name="T10" fmla="*/ 13 w 25"/>
                    <a:gd name="T11" fmla="*/ 18 h 44"/>
                    <a:gd name="T12" fmla="*/ 14 w 25"/>
                    <a:gd name="T13" fmla="*/ 18 h 44"/>
                    <a:gd name="T14" fmla="*/ 18 w 25"/>
                    <a:gd name="T15" fmla="*/ 23 h 44"/>
                    <a:gd name="T16" fmla="*/ 18 w 25"/>
                    <a:gd name="T17" fmla="*/ 25 h 44"/>
                    <a:gd name="T18" fmla="*/ 18 w 25"/>
                    <a:gd name="T19" fmla="*/ 44 h 44"/>
                    <a:gd name="T20" fmla="*/ 25 w 25"/>
                    <a:gd name="T21" fmla="*/ 44 h 44"/>
                    <a:gd name="T22" fmla="*/ 25 w 25"/>
                    <a:gd name="T23" fmla="*/ 24 h 44"/>
                    <a:gd name="T24" fmla="*/ 25 w 25"/>
                    <a:gd name="T25" fmla="*/ 20 h 44"/>
                    <a:gd name="T26" fmla="*/ 17 w 25"/>
                    <a:gd name="T27" fmla="*/ 13 h 44"/>
                    <a:gd name="T28" fmla="*/ 15 w 25"/>
                    <a:gd name="T29" fmla="*/ 13 h 44"/>
                    <a:gd name="T30" fmla="*/ 7 w 25"/>
                    <a:gd name="T31" fmla="*/ 18 h 44"/>
                    <a:gd name="T32" fmla="*/ 7 w 25"/>
                    <a:gd name="T33" fmla="*/ 0 h 44"/>
                    <a:gd name="T34" fmla="*/ 0 w 25"/>
                    <a:gd name="T35" fmla="*/ 0 h 44"/>
                    <a:gd name="T36" fmla="*/ 0 w 25"/>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44">
                      <a:moveTo>
                        <a:pt x="0" y="44"/>
                      </a:moveTo>
                      <a:lnTo>
                        <a:pt x="7" y="44"/>
                      </a:lnTo>
                      <a:lnTo>
                        <a:pt x="7" y="28"/>
                      </a:lnTo>
                      <a:lnTo>
                        <a:pt x="7" y="23"/>
                      </a:lnTo>
                      <a:lnTo>
                        <a:pt x="9" y="20"/>
                      </a:lnTo>
                      <a:lnTo>
                        <a:pt x="13" y="18"/>
                      </a:lnTo>
                      <a:lnTo>
                        <a:pt x="14" y="18"/>
                      </a:lnTo>
                      <a:lnTo>
                        <a:pt x="18" y="23"/>
                      </a:lnTo>
                      <a:lnTo>
                        <a:pt x="18" y="25"/>
                      </a:lnTo>
                      <a:lnTo>
                        <a:pt x="18" y="44"/>
                      </a:lnTo>
                      <a:lnTo>
                        <a:pt x="25" y="44"/>
                      </a:lnTo>
                      <a:lnTo>
                        <a:pt x="25" y="24"/>
                      </a:lnTo>
                      <a:lnTo>
                        <a:pt x="25" y="20"/>
                      </a:lnTo>
                      <a:lnTo>
                        <a:pt x="17" y="13"/>
                      </a:lnTo>
                      <a:lnTo>
                        <a:pt x="15" y="13"/>
                      </a:lnTo>
                      <a:lnTo>
                        <a:pt x="7" y="18"/>
                      </a:lnTo>
                      <a:lnTo>
                        <a:pt x="7" y="0"/>
                      </a:lnTo>
                      <a:lnTo>
                        <a:pt x="0" y="0"/>
                      </a:lnTo>
                      <a:lnTo>
                        <a:pt x="0" y="4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Rectangle 289"/>
                <p:cNvSpPr>
                  <a:spLocks noChangeArrowheads="1"/>
                </p:cNvSpPr>
                <p:nvPr/>
              </p:nvSpPr>
              <p:spPr bwMode="auto">
                <a:xfrm>
                  <a:off x="10265" y="13545"/>
                  <a:ext cx="6" cy="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Rectangle 290"/>
                <p:cNvSpPr>
                  <a:spLocks noChangeArrowheads="1"/>
                </p:cNvSpPr>
                <p:nvPr/>
              </p:nvSpPr>
              <p:spPr bwMode="auto">
                <a:xfrm>
                  <a:off x="10265" y="13558"/>
                  <a:ext cx="6" cy="31"/>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Freeform 291"/>
                <p:cNvSpPr>
                  <a:spLocks/>
                </p:cNvSpPr>
                <p:nvPr/>
              </p:nvSpPr>
              <p:spPr bwMode="auto">
                <a:xfrm>
                  <a:off x="10276" y="13558"/>
                  <a:ext cx="26" cy="31"/>
                </a:xfrm>
                <a:custGeom>
                  <a:avLst/>
                  <a:gdLst>
                    <a:gd name="T0" fmla="*/ 20 w 26"/>
                    <a:gd name="T1" fmla="*/ 18 h 31"/>
                    <a:gd name="T2" fmla="*/ 18 w 26"/>
                    <a:gd name="T3" fmla="*/ 23 h 31"/>
                    <a:gd name="T4" fmla="*/ 13 w 26"/>
                    <a:gd name="T5" fmla="*/ 24 h 31"/>
                    <a:gd name="T6" fmla="*/ 10 w 26"/>
                    <a:gd name="T7" fmla="*/ 23 h 31"/>
                    <a:gd name="T8" fmla="*/ 7 w 26"/>
                    <a:gd name="T9" fmla="*/ 15 h 31"/>
                    <a:gd name="T10" fmla="*/ 10 w 26"/>
                    <a:gd name="T11" fmla="*/ 8 h 31"/>
                    <a:gd name="T12" fmla="*/ 14 w 26"/>
                    <a:gd name="T13" fmla="*/ 5 h 31"/>
                    <a:gd name="T14" fmla="*/ 18 w 26"/>
                    <a:gd name="T15" fmla="*/ 8 h 31"/>
                    <a:gd name="T16" fmla="*/ 20 w 26"/>
                    <a:gd name="T17" fmla="*/ 11 h 31"/>
                    <a:gd name="T18" fmla="*/ 26 w 26"/>
                    <a:gd name="T19" fmla="*/ 11 h 31"/>
                    <a:gd name="T20" fmla="*/ 22 w 26"/>
                    <a:gd name="T21" fmla="*/ 3 h 31"/>
                    <a:gd name="T22" fmla="*/ 14 w 26"/>
                    <a:gd name="T23" fmla="*/ 0 h 31"/>
                    <a:gd name="T24" fmla="*/ 7 w 26"/>
                    <a:gd name="T25" fmla="*/ 2 h 31"/>
                    <a:gd name="T26" fmla="*/ 3 w 26"/>
                    <a:gd name="T27" fmla="*/ 7 h 31"/>
                    <a:gd name="T28" fmla="*/ 0 w 26"/>
                    <a:gd name="T29" fmla="*/ 15 h 31"/>
                    <a:gd name="T30" fmla="*/ 5 w 26"/>
                    <a:gd name="T31" fmla="*/ 27 h 31"/>
                    <a:gd name="T32" fmla="*/ 14 w 26"/>
                    <a:gd name="T33" fmla="*/ 31 h 31"/>
                    <a:gd name="T34" fmla="*/ 22 w 26"/>
                    <a:gd name="T35" fmla="*/ 27 h 31"/>
                    <a:gd name="T36" fmla="*/ 26 w 26"/>
                    <a:gd name="T37" fmla="*/ 18 h 31"/>
                    <a:gd name="T38" fmla="*/ 20 w 26"/>
                    <a:gd name="T3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1">
                      <a:moveTo>
                        <a:pt x="20" y="18"/>
                      </a:moveTo>
                      <a:lnTo>
                        <a:pt x="18" y="23"/>
                      </a:lnTo>
                      <a:lnTo>
                        <a:pt x="13" y="24"/>
                      </a:lnTo>
                      <a:lnTo>
                        <a:pt x="10" y="23"/>
                      </a:lnTo>
                      <a:lnTo>
                        <a:pt x="7" y="15"/>
                      </a:lnTo>
                      <a:lnTo>
                        <a:pt x="10" y="8"/>
                      </a:lnTo>
                      <a:lnTo>
                        <a:pt x="14" y="5"/>
                      </a:lnTo>
                      <a:lnTo>
                        <a:pt x="18" y="8"/>
                      </a:lnTo>
                      <a:lnTo>
                        <a:pt x="20" y="11"/>
                      </a:lnTo>
                      <a:lnTo>
                        <a:pt x="26" y="11"/>
                      </a:lnTo>
                      <a:lnTo>
                        <a:pt x="22" y="3"/>
                      </a:lnTo>
                      <a:lnTo>
                        <a:pt x="14" y="0"/>
                      </a:lnTo>
                      <a:lnTo>
                        <a:pt x="7" y="2"/>
                      </a:lnTo>
                      <a:lnTo>
                        <a:pt x="3" y="7"/>
                      </a:lnTo>
                      <a:lnTo>
                        <a:pt x="0" y="15"/>
                      </a:lnTo>
                      <a:lnTo>
                        <a:pt x="5" y="27"/>
                      </a:lnTo>
                      <a:lnTo>
                        <a:pt x="14" y="31"/>
                      </a:lnTo>
                      <a:lnTo>
                        <a:pt x="22" y="27"/>
                      </a:lnTo>
                      <a:lnTo>
                        <a:pt x="26" y="18"/>
                      </a:lnTo>
                      <a:lnTo>
                        <a:pt x="20" y="18"/>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Freeform 292"/>
                <p:cNvSpPr>
                  <a:spLocks/>
                </p:cNvSpPr>
                <p:nvPr/>
              </p:nvSpPr>
              <p:spPr bwMode="auto">
                <a:xfrm>
                  <a:off x="10302" y="13558"/>
                  <a:ext cx="25" cy="31"/>
                </a:xfrm>
                <a:custGeom>
                  <a:avLst/>
                  <a:gdLst>
                    <a:gd name="T0" fmla="*/ 0 w 25"/>
                    <a:gd name="T1" fmla="*/ 24 h 31"/>
                    <a:gd name="T2" fmla="*/ 3 w 25"/>
                    <a:gd name="T3" fmla="*/ 30 h 31"/>
                    <a:gd name="T4" fmla="*/ 12 w 25"/>
                    <a:gd name="T5" fmla="*/ 31 h 31"/>
                    <a:gd name="T6" fmla="*/ 17 w 25"/>
                    <a:gd name="T7" fmla="*/ 31 h 31"/>
                    <a:gd name="T8" fmla="*/ 25 w 25"/>
                    <a:gd name="T9" fmla="*/ 23 h 31"/>
                    <a:gd name="T10" fmla="*/ 25 w 25"/>
                    <a:gd name="T11" fmla="*/ 20 h 31"/>
                    <a:gd name="T12" fmla="*/ 17 w 25"/>
                    <a:gd name="T13" fmla="*/ 12 h 31"/>
                    <a:gd name="T14" fmla="*/ 18 w 25"/>
                    <a:gd name="T15" fmla="*/ 12 h 31"/>
                    <a:gd name="T16" fmla="*/ 12 w 25"/>
                    <a:gd name="T17" fmla="*/ 11 h 31"/>
                    <a:gd name="T18" fmla="*/ 9 w 25"/>
                    <a:gd name="T19" fmla="*/ 10 h 31"/>
                    <a:gd name="T20" fmla="*/ 8 w 25"/>
                    <a:gd name="T21" fmla="*/ 10 h 31"/>
                    <a:gd name="T22" fmla="*/ 7 w 25"/>
                    <a:gd name="T23" fmla="*/ 4 h 31"/>
                    <a:gd name="T24" fmla="*/ 7 w 25"/>
                    <a:gd name="T25" fmla="*/ 8 h 31"/>
                    <a:gd name="T26" fmla="*/ 7 w 25"/>
                    <a:gd name="T27" fmla="*/ 10 h 31"/>
                    <a:gd name="T28" fmla="*/ 11 w 25"/>
                    <a:gd name="T29" fmla="*/ 5 h 31"/>
                    <a:gd name="T30" fmla="*/ 12 w 25"/>
                    <a:gd name="T31" fmla="*/ 5 h 31"/>
                    <a:gd name="T32" fmla="*/ 17 w 25"/>
                    <a:gd name="T33" fmla="*/ 5 h 31"/>
                    <a:gd name="T34" fmla="*/ 18 w 25"/>
                    <a:gd name="T35" fmla="*/ 5 h 31"/>
                    <a:gd name="T36" fmla="*/ 25 w 25"/>
                    <a:gd name="T37" fmla="*/ 5 h 31"/>
                    <a:gd name="T38" fmla="*/ 23 w 25"/>
                    <a:gd name="T39" fmla="*/ 2 h 31"/>
                    <a:gd name="T40" fmla="*/ 18 w 25"/>
                    <a:gd name="T41" fmla="*/ 1 h 31"/>
                    <a:gd name="T42" fmla="*/ 11 w 25"/>
                    <a:gd name="T43" fmla="*/ 0 h 31"/>
                    <a:gd name="T44" fmla="*/ 8 w 25"/>
                    <a:gd name="T45" fmla="*/ 0 h 31"/>
                    <a:gd name="T46" fmla="*/ 0 w 25"/>
                    <a:gd name="T47" fmla="*/ 7 h 31"/>
                    <a:gd name="T48" fmla="*/ 0 w 25"/>
                    <a:gd name="T49" fmla="*/ 9 h 31"/>
                    <a:gd name="T50" fmla="*/ 8 w 25"/>
                    <a:gd name="T51" fmla="*/ 17 h 31"/>
                    <a:gd name="T52" fmla="*/ 12 w 25"/>
                    <a:gd name="T53" fmla="*/ 18 h 31"/>
                    <a:gd name="T54" fmla="*/ 17 w 25"/>
                    <a:gd name="T55" fmla="*/ 19 h 31"/>
                    <a:gd name="T56" fmla="*/ 14 w 25"/>
                    <a:gd name="T57" fmla="*/ 19 h 31"/>
                    <a:gd name="T58" fmla="*/ 18 w 25"/>
                    <a:gd name="T59" fmla="*/ 24 h 31"/>
                    <a:gd name="T60" fmla="*/ 18 w 25"/>
                    <a:gd name="T61" fmla="*/ 22 h 31"/>
                    <a:gd name="T62" fmla="*/ 18 w 25"/>
                    <a:gd name="T63" fmla="*/ 19 h 31"/>
                    <a:gd name="T64" fmla="*/ 14 w 25"/>
                    <a:gd name="T65" fmla="*/ 24 h 31"/>
                    <a:gd name="T66" fmla="*/ 12 w 25"/>
                    <a:gd name="T67" fmla="*/ 24 h 31"/>
                    <a:gd name="T68" fmla="*/ 8 w 25"/>
                    <a:gd name="T69" fmla="*/ 25 h 31"/>
                    <a:gd name="T70" fmla="*/ 7 w 25"/>
                    <a:gd name="T71" fmla="*/ 24 h 31"/>
                    <a:gd name="T72" fmla="*/ 0 w 25"/>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1">
                      <a:moveTo>
                        <a:pt x="0" y="24"/>
                      </a:moveTo>
                      <a:lnTo>
                        <a:pt x="3" y="30"/>
                      </a:lnTo>
                      <a:lnTo>
                        <a:pt x="12" y="31"/>
                      </a:lnTo>
                      <a:lnTo>
                        <a:pt x="17" y="31"/>
                      </a:lnTo>
                      <a:lnTo>
                        <a:pt x="25" y="23"/>
                      </a:lnTo>
                      <a:lnTo>
                        <a:pt x="25" y="20"/>
                      </a:lnTo>
                      <a:lnTo>
                        <a:pt x="17" y="12"/>
                      </a:lnTo>
                      <a:lnTo>
                        <a:pt x="18" y="12"/>
                      </a:lnTo>
                      <a:lnTo>
                        <a:pt x="12" y="11"/>
                      </a:lnTo>
                      <a:lnTo>
                        <a:pt x="9" y="10"/>
                      </a:lnTo>
                      <a:lnTo>
                        <a:pt x="8" y="10"/>
                      </a:lnTo>
                      <a:lnTo>
                        <a:pt x="7" y="4"/>
                      </a:lnTo>
                      <a:lnTo>
                        <a:pt x="7" y="8"/>
                      </a:lnTo>
                      <a:lnTo>
                        <a:pt x="7" y="10"/>
                      </a:lnTo>
                      <a:lnTo>
                        <a:pt x="11" y="5"/>
                      </a:lnTo>
                      <a:lnTo>
                        <a:pt x="12" y="5"/>
                      </a:lnTo>
                      <a:lnTo>
                        <a:pt x="17" y="5"/>
                      </a:lnTo>
                      <a:lnTo>
                        <a:pt x="18" y="5"/>
                      </a:lnTo>
                      <a:lnTo>
                        <a:pt x="25" y="5"/>
                      </a:lnTo>
                      <a:lnTo>
                        <a:pt x="23" y="2"/>
                      </a:lnTo>
                      <a:lnTo>
                        <a:pt x="18" y="1"/>
                      </a:lnTo>
                      <a:lnTo>
                        <a:pt x="11" y="0"/>
                      </a:lnTo>
                      <a:lnTo>
                        <a:pt x="8" y="0"/>
                      </a:lnTo>
                      <a:lnTo>
                        <a:pt x="0" y="7"/>
                      </a:lnTo>
                      <a:lnTo>
                        <a:pt x="0" y="9"/>
                      </a:lnTo>
                      <a:lnTo>
                        <a:pt x="8" y="17"/>
                      </a:lnTo>
                      <a:lnTo>
                        <a:pt x="12" y="18"/>
                      </a:lnTo>
                      <a:lnTo>
                        <a:pt x="17" y="19"/>
                      </a:lnTo>
                      <a:lnTo>
                        <a:pt x="14" y="19"/>
                      </a:lnTo>
                      <a:lnTo>
                        <a:pt x="18" y="24"/>
                      </a:lnTo>
                      <a:lnTo>
                        <a:pt x="18" y="22"/>
                      </a:lnTo>
                      <a:lnTo>
                        <a:pt x="18" y="19"/>
                      </a:lnTo>
                      <a:lnTo>
                        <a:pt x="14" y="24"/>
                      </a:lnTo>
                      <a:lnTo>
                        <a:pt x="12" y="24"/>
                      </a:lnTo>
                      <a:lnTo>
                        <a:pt x="8" y="25"/>
                      </a:lnTo>
                      <a:lnTo>
                        <a:pt x="7" y="24"/>
                      </a:lnTo>
                      <a:lnTo>
                        <a:pt x="0" y="24"/>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Freeform 293"/>
                <p:cNvSpPr>
                  <a:spLocks/>
                </p:cNvSpPr>
                <p:nvPr/>
              </p:nvSpPr>
              <p:spPr bwMode="auto">
                <a:xfrm>
                  <a:off x="10340" y="13582"/>
                  <a:ext cx="6" cy="13"/>
                </a:xfrm>
                <a:custGeom>
                  <a:avLst/>
                  <a:gdLst>
                    <a:gd name="T0" fmla="*/ 0 w 6"/>
                    <a:gd name="T1" fmla="*/ 7 h 13"/>
                    <a:gd name="T2" fmla="*/ 2 w 6"/>
                    <a:gd name="T3" fmla="*/ 7 h 13"/>
                    <a:gd name="T4" fmla="*/ 0 w 6"/>
                    <a:gd name="T5" fmla="*/ 7 h 13"/>
                    <a:gd name="T6" fmla="*/ 0 w 6"/>
                    <a:gd name="T7" fmla="*/ 13 h 13"/>
                    <a:gd name="T8" fmla="*/ 4 w 6"/>
                    <a:gd name="T9" fmla="*/ 10 h 13"/>
                    <a:gd name="T10" fmla="*/ 6 w 6"/>
                    <a:gd name="T11" fmla="*/ 7 h 13"/>
                    <a:gd name="T12" fmla="*/ 6 w 6"/>
                    <a:gd name="T13" fmla="*/ 0 h 13"/>
                    <a:gd name="T14" fmla="*/ 0 w 6"/>
                    <a:gd name="T15" fmla="*/ 0 h 13"/>
                    <a:gd name="T16" fmla="*/ 0 w 6"/>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0" y="7"/>
                      </a:moveTo>
                      <a:lnTo>
                        <a:pt x="2" y="7"/>
                      </a:lnTo>
                      <a:lnTo>
                        <a:pt x="0" y="7"/>
                      </a:lnTo>
                      <a:lnTo>
                        <a:pt x="0" y="13"/>
                      </a:lnTo>
                      <a:lnTo>
                        <a:pt x="4" y="10"/>
                      </a:lnTo>
                      <a:lnTo>
                        <a:pt x="6" y="7"/>
                      </a:lnTo>
                      <a:lnTo>
                        <a:pt x="6" y="0"/>
                      </a:lnTo>
                      <a:lnTo>
                        <a:pt x="0" y="0"/>
                      </a:lnTo>
                      <a:lnTo>
                        <a:pt x="0" y="7"/>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Freeform 295"/>
                <p:cNvSpPr>
                  <a:spLocks noEditPoints="1"/>
                </p:cNvSpPr>
                <p:nvPr/>
              </p:nvSpPr>
              <p:spPr bwMode="auto">
                <a:xfrm>
                  <a:off x="8645" y="13620"/>
                  <a:ext cx="1757" cy="50"/>
                </a:xfrm>
                <a:custGeom>
                  <a:avLst/>
                  <a:gdLst>
                    <a:gd name="T0" fmla="*/ 8 w 1757"/>
                    <a:gd name="T1" fmla="*/ 2 h 50"/>
                    <a:gd name="T2" fmla="*/ 68 w 1757"/>
                    <a:gd name="T3" fmla="*/ 0 h 50"/>
                    <a:gd name="T4" fmla="*/ 124 w 1757"/>
                    <a:gd name="T5" fmla="*/ 0 h 50"/>
                    <a:gd name="T6" fmla="*/ 139 w 1757"/>
                    <a:gd name="T7" fmla="*/ 8 h 50"/>
                    <a:gd name="T8" fmla="*/ 155 w 1757"/>
                    <a:gd name="T9" fmla="*/ 28 h 50"/>
                    <a:gd name="T10" fmla="*/ 193 w 1757"/>
                    <a:gd name="T11" fmla="*/ 43 h 50"/>
                    <a:gd name="T12" fmla="*/ 243 w 1757"/>
                    <a:gd name="T13" fmla="*/ 6 h 50"/>
                    <a:gd name="T14" fmla="*/ 260 w 1757"/>
                    <a:gd name="T15" fmla="*/ 20 h 50"/>
                    <a:gd name="T16" fmla="*/ 293 w 1757"/>
                    <a:gd name="T17" fmla="*/ 14 h 50"/>
                    <a:gd name="T18" fmla="*/ 280 w 1757"/>
                    <a:gd name="T19" fmla="*/ 28 h 50"/>
                    <a:gd name="T20" fmla="*/ 319 w 1757"/>
                    <a:gd name="T21" fmla="*/ 43 h 50"/>
                    <a:gd name="T22" fmla="*/ 342 w 1757"/>
                    <a:gd name="T23" fmla="*/ 17 h 50"/>
                    <a:gd name="T24" fmla="*/ 344 w 1757"/>
                    <a:gd name="T25" fmla="*/ 30 h 50"/>
                    <a:gd name="T26" fmla="*/ 424 w 1757"/>
                    <a:gd name="T27" fmla="*/ 30 h 50"/>
                    <a:gd name="T28" fmla="*/ 442 w 1757"/>
                    <a:gd name="T29" fmla="*/ 31 h 50"/>
                    <a:gd name="T30" fmla="*/ 467 w 1757"/>
                    <a:gd name="T31" fmla="*/ 11 h 50"/>
                    <a:gd name="T32" fmla="*/ 463 w 1757"/>
                    <a:gd name="T33" fmla="*/ 37 h 50"/>
                    <a:gd name="T34" fmla="*/ 479 w 1757"/>
                    <a:gd name="T35" fmla="*/ 43 h 50"/>
                    <a:gd name="T36" fmla="*/ 547 w 1757"/>
                    <a:gd name="T37" fmla="*/ 35 h 50"/>
                    <a:gd name="T38" fmla="*/ 573 w 1757"/>
                    <a:gd name="T39" fmla="*/ 11 h 50"/>
                    <a:gd name="T40" fmla="*/ 589 w 1757"/>
                    <a:gd name="T41" fmla="*/ 24 h 50"/>
                    <a:gd name="T42" fmla="*/ 642 w 1757"/>
                    <a:gd name="T43" fmla="*/ 14 h 50"/>
                    <a:gd name="T44" fmla="*/ 647 w 1757"/>
                    <a:gd name="T45" fmla="*/ 43 h 50"/>
                    <a:gd name="T46" fmla="*/ 697 w 1757"/>
                    <a:gd name="T47" fmla="*/ 43 h 50"/>
                    <a:gd name="T48" fmla="*/ 742 w 1757"/>
                    <a:gd name="T49" fmla="*/ 32 h 50"/>
                    <a:gd name="T50" fmla="*/ 787 w 1757"/>
                    <a:gd name="T51" fmla="*/ 42 h 50"/>
                    <a:gd name="T52" fmla="*/ 808 w 1757"/>
                    <a:gd name="T53" fmla="*/ 6 h 50"/>
                    <a:gd name="T54" fmla="*/ 789 w 1757"/>
                    <a:gd name="T55" fmla="*/ 37 h 50"/>
                    <a:gd name="T56" fmla="*/ 853 w 1757"/>
                    <a:gd name="T57" fmla="*/ 14 h 50"/>
                    <a:gd name="T58" fmla="*/ 841 w 1757"/>
                    <a:gd name="T59" fmla="*/ 18 h 50"/>
                    <a:gd name="T60" fmla="*/ 887 w 1757"/>
                    <a:gd name="T61" fmla="*/ 6 h 50"/>
                    <a:gd name="T62" fmla="*/ 896 w 1757"/>
                    <a:gd name="T63" fmla="*/ 31 h 50"/>
                    <a:gd name="T64" fmla="*/ 916 w 1757"/>
                    <a:gd name="T65" fmla="*/ 37 h 50"/>
                    <a:gd name="T66" fmla="*/ 970 w 1757"/>
                    <a:gd name="T67" fmla="*/ 24 h 50"/>
                    <a:gd name="T68" fmla="*/ 1010 w 1757"/>
                    <a:gd name="T69" fmla="*/ 42 h 50"/>
                    <a:gd name="T70" fmla="*/ 1038 w 1757"/>
                    <a:gd name="T71" fmla="*/ 20 h 50"/>
                    <a:gd name="T72" fmla="*/ 1059 w 1757"/>
                    <a:gd name="T73" fmla="*/ 11 h 50"/>
                    <a:gd name="T74" fmla="*/ 1104 w 1757"/>
                    <a:gd name="T75" fmla="*/ 37 h 50"/>
                    <a:gd name="T76" fmla="*/ 1084 w 1757"/>
                    <a:gd name="T77" fmla="*/ 22 h 50"/>
                    <a:gd name="T78" fmla="*/ 1153 w 1757"/>
                    <a:gd name="T79" fmla="*/ 30 h 50"/>
                    <a:gd name="T80" fmla="*/ 1139 w 1757"/>
                    <a:gd name="T81" fmla="*/ 6 h 50"/>
                    <a:gd name="T82" fmla="*/ 1213 w 1757"/>
                    <a:gd name="T83" fmla="*/ 43 h 50"/>
                    <a:gd name="T84" fmla="*/ 1210 w 1757"/>
                    <a:gd name="T85" fmla="*/ 37 h 50"/>
                    <a:gd name="T86" fmla="*/ 1283 w 1757"/>
                    <a:gd name="T87" fmla="*/ 0 h 50"/>
                    <a:gd name="T88" fmla="*/ 1326 w 1757"/>
                    <a:gd name="T89" fmla="*/ 13 h 50"/>
                    <a:gd name="T90" fmla="*/ 1315 w 1757"/>
                    <a:gd name="T91" fmla="*/ 24 h 50"/>
                    <a:gd name="T92" fmla="*/ 1395 w 1757"/>
                    <a:gd name="T93" fmla="*/ 43 h 50"/>
                    <a:gd name="T94" fmla="*/ 1446 w 1757"/>
                    <a:gd name="T95" fmla="*/ 14 h 50"/>
                    <a:gd name="T96" fmla="*/ 1426 w 1757"/>
                    <a:gd name="T97" fmla="*/ 35 h 50"/>
                    <a:gd name="T98" fmla="*/ 1445 w 1757"/>
                    <a:gd name="T99" fmla="*/ 31 h 50"/>
                    <a:gd name="T100" fmla="*/ 1470 w 1757"/>
                    <a:gd name="T101" fmla="*/ 11 h 50"/>
                    <a:gd name="T102" fmla="*/ 1513 w 1757"/>
                    <a:gd name="T103" fmla="*/ 43 h 50"/>
                    <a:gd name="T104" fmla="*/ 1558 w 1757"/>
                    <a:gd name="T105" fmla="*/ 36 h 50"/>
                    <a:gd name="T106" fmla="*/ 1559 w 1757"/>
                    <a:gd name="T107" fmla="*/ 43 h 50"/>
                    <a:gd name="T108" fmla="*/ 1586 w 1757"/>
                    <a:gd name="T109" fmla="*/ 11 h 50"/>
                    <a:gd name="T110" fmla="*/ 1611 w 1757"/>
                    <a:gd name="T111" fmla="*/ 16 h 50"/>
                    <a:gd name="T112" fmla="*/ 1688 w 1757"/>
                    <a:gd name="T113" fmla="*/ 25 h 50"/>
                    <a:gd name="T114" fmla="*/ 1657 w 1757"/>
                    <a:gd name="T115" fmla="*/ 14 h 50"/>
                    <a:gd name="T116" fmla="*/ 1726 w 1757"/>
                    <a:gd name="T117" fmla="*/ 31 h 50"/>
                    <a:gd name="T118" fmla="*/ 1750 w 1757"/>
                    <a:gd name="T119" fmla="*/ 11 h 50"/>
                    <a:gd name="T120" fmla="*/ 1747 w 1757"/>
                    <a:gd name="T12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7" h="50">
                      <a:moveTo>
                        <a:pt x="25" y="26"/>
                      </a:moveTo>
                      <a:lnTo>
                        <a:pt x="21" y="35"/>
                      </a:lnTo>
                      <a:lnTo>
                        <a:pt x="16" y="37"/>
                      </a:lnTo>
                      <a:lnTo>
                        <a:pt x="8" y="36"/>
                      </a:lnTo>
                      <a:lnTo>
                        <a:pt x="7" y="30"/>
                      </a:lnTo>
                      <a:lnTo>
                        <a:pt x="6" y="21"/>
                      </a:lnTo>
                      <a:lnTo>
                        <a:pt x="7" y="14"/>
                      </a:lnTo>
                      <a:lnTo>
                        <a:pt x="7" y="8"/>
                      </a:lnTo>
                      <a:lnTo>
                        <a:pt x="16" y="6"/>
                      </a:lnTo>
                      <a:lnTo>
                        <a:pt x="22" y="8"/>
                      </a:lnTo>
                      <a:lnTo>
                        <a:pt x="25" y="14"/>
                      </a:lnTo>
                      <a:lnTo>
                        <a:pt x="31" y="13"/>
                      </a:lnTo>
                      <a:lnTo>
                        <a:pt x="26" y="3"/>
                      </a:lnTo>
                      <a:lnTo>
                        <a:pt x="16" y="0"/>
                      </a:lnTo>
                      <a:lnTo>
                        <a:pt x="8" y="2"/>
                      </a:lnTo>
                      <a:lnTo>
                        <a:pt x="2" y="10"/>
                      </a:lnTo>
                      <a:lnTo>
                        <a:pt x="0" y="21"/>
                      </a:lnTo>
                      <a:lnTo>
                        <a:pt x="2" y="32"/>
                      </a:lnTo>
                      <a:lnTo>
                        <a:pt x="7" y="40"/>
                      </a:lnTo>
                      <a:lnTo>
                        <a:pt x="16" y="43"/>
                      </a:lnTo>
                      <a:lnTo>
                        <a:pt x="25" y="39"/>
                      </a:lnTo>
                      <a:lnTo>
                        <a:pt x="31" y="29"/>
                      </a:lnTo>
                      <a:lnTo>
                        <a:pt x="25" y="26"/>
                      </a:lnTo>
                      <a:moveTo>
                        <a:pt x="44" y="43"/>
                      </a:moveTo>
                      <a:lnTo>
                        <a:pt x="49" y="43"/>
                      </a:lnTo>
                      <a:lnTo>
                        <a:pt x="49" y="10"/>
                      </a:lnTo>
                      <a:lnTo>
                        <a:pt x="68" y="43"/>
                      </a:lnTo>
                      <a:lnTo>
                        <a:pt x="75" y="43"/>
                      </a:lnTo>
                      <a:lnTo>
                        <a:pt x="75" y="0"/>
                      </a:lnTo>
                      <a:lnTo>
                        <a:pt x="68" y="0"/>
                      </a:lnTo>
                      <a:lnTo>
                        <a:pt x="68" y="32"/>
                      </a:lnTo>
                      <a:lnTo>
                        <a:pt x="49" y="0"/>
                      </a:lnTo>
                      <a:lnTo>
                        <a:pt x="44" y="0"/>
                      </a:lnTo>
                      <a:lnTo>
                        <a:pt x="44" y="43"/>
                      </a:lnTo>
                      <a:moveTo>
                        <a:pt x="93" y="43"/>
                      </a:moveTo>
                      <a:lnTo>
                        <a:pt x="124" y="43"/>
                      </a:lnTo>
                      <a:lnTo>
                        <a:pt x="124" y="37"/>
                      </a:lnTo>
                      <a:lnTo>
                        <a:pt x="99" y="37"/>
                      </a:lnTo>
                      <a:lnTo>
                        <a:pt x="99" y="24"/>
                      </a:lnTo>
                      <a:lnTo>
                        <a:pt x="124" y="24"/>
                      </a:lnTo>
                      <a:lnTo>
                        <a:pt x="124" y="18"/>
                      </a:lnTo>
                      <a:lnTo>
                        <a:pt x="99" y="18"/>
                      </a:lnTo>
                      <a:lnTo>
                        <a:pt x="99" y="6"/>
                      </a:lnTo>
                      <a:lnTo>
                        <a:pt x="124" y="6"/>
                      </a:lnTo>
                      <a:lnTo>
                        <a:pt x="124" y="0"/>
                      </a:lnTo>
                      <a:lnTo>
                        <a:pt x="93" y="0"/>
                      </a:lnTo>
                      <a:lnTo>
                        <a:pt x="93" y="43"/>
                      </a:lnTo>
                      <a:moveTo>
                        <a:pt x="130" y="31"/>
                      </a:moveTo>
                      <a:lnTo>
                        <a:pt x="132" y="38"/>
                      </a:lnTo>
                      <a:lnTo>
                        <a:pt x="138" y="42"/>
                      </a:lnTo>
                      <a:lnTo>
                        <a:pt x="147" y="43"/>
                      </a:lnTo>
                      <a:lnTo>
                        <a:pt x="154" y="42"/>
                      </a:lnTo>
                      <a:lnTo>
                        <a:pt x="160" y="37"/>
                      </a:lnTo>
                      <a:lnTo>
                        <a:pt x="161" y="31"/>
                      </a:lnTo>
                      <a:lnTo>
                        <a:pt x="160" y="25"/>
                      </a:lnTo>
                      <a:lnTo>
                        <a:pt x="154" y="21"/>
                      </a:lnTo>
                      <a:lnTo>
                        <a:pt x="146" y="18"/>
                      </a:lnTo>
                      <a:lnTo>
                        <a:pt x="138" y="15"/>
                      </a:lnTo>
                      <a:lnTo>
                        <a:pt x="137" y="11"/>
                      </a:lnTo>
                      <a:lnTo>
                        <a:pt x="139" y="8"/>
                      </a:lnTo>
                      <a:lnTo>
                        <a:pt x="146" y="6"/>
                      </a:lnTo>
                      <a:lnTo>
                        <a:pt x="153" y="8"/>
                      </a:lnTo>
                      <a:lnTo>
                        <a:pt x="155" y="11"/>
                      </a:lnTo>
                      <a:lnTo>
                        <a:pt x="161" y="11"/>
                      </a:lnTo>
                      <a:lnTo>
                        <a:pt x="159" y="6"/>
                      </a:lnTo>
                      <a:lnTo>
                        <a:pt x="154" y="1"/>
                      </a:lnTo>
                      <a:lnTo>
                        <a:pt x="145" y="0"/>
                      </a:lnTo>
                      <a:lnTo>
                        <a:pt x="138" y="1"/>
                      </a:lnTo>
                      <a:lnTo>
                        <a:pt x="132" y="6"/>
                      </a:lnTo>
                      <a:lnTo>
                        <a:pt x="130" y="11"/>
                      </a:lnTo>
                      <a:lnTo>
                        <a:pt x="132" y="17"/>
                      </a:lnTo>
                      <a:lnTo>
                        <a:pt x="137" y="21"/>
                      </a:lnTo>
                      <a:lnTo>
                        <a:pt x="145" y="23"/>
                      </a:lnTo>
                      <a:lnTo>
                        <a:pt x="152" y="24"/>
                      </a:lnTo>
                      <a:lnTo>
                        <a:pt x="155" y="28"/>
                      </a:lnTo>
                      <a:lnTo>
                        <a:pt x="155" y="31"/>
                      </a:lnTo>
                      <a:lnTo>
                        <a:pt x="154" y="35"/>
                      </a:lnTo>
                      <a:lnTo>
                        <a:pt x="152" y="37"/>
                      </a:lnTo>
                      <a:lnTo>
                        <a:pt x="147" y="37"/>
                      </a:lnTo>
                      <a:lnTo>
                        <a:pt x="142" y="37"/>
                      </a:lnTo>
                      <a:lnTo>
                        <a:pt x="138" y="35"/>
                      </a:lnTo>
                      <a:lnTo>
                        <a:pt x="137" y="31"/>
                      </a:lnTo>
                      <a:lnTo>
                        <a:pt x="130" y="31"/>
                      </a:lnTo>
                      <a:moveTo>
                        <a:pt x="168" y="43"/>
                      </a:moveTo>
                      <a:lnTo>
                        <a:pt x="174" y="43"/>
                      </a:lnTo>
                      <a:lnTo>
                        <a:pt x="187" y="0"/>
                      </a:lnTo>
                      <a:lnTo>
                        <a:pt x="181" y="0"/>
                      </a:lnTo>
                      <a:lnTo>
                        <a:pt x="168" y="43"/>
                      </a:lnTo>
                      <a:moveTo>
                        <a:pt x="187" y="43"/>
                      </a:moveTo>
                      <a:lnTo>
                        <a:pt x="193" y="43"/>
                      </a:lnTo>
                      <a:lnTo>
                        <a:pt x="198" y="31"/>
                      </a:lnTo>
                      <a:lnTo>
                        <a:pt x="219" y="31"/>
                      </a:lnTo>
                      <a:lnTo>
                        <a:pt x="225" y="43"/>
                      </a:lnTo>
                      <a:lnTo>
                        <a:pt x="230" y="43"/>
                      </a:lnTo>
                      <a:lnTo>
                        <a:pt x="212" y="0"/>
                      </a:lnTo>
                      <a:lnTo>
                        <a:pt x="205" y="0"/>
                      </a:lnTo>
                      <a:lnTo>
                        <a:pt x="187" y="43"/>
                      </a:lnTo>
                      <a:moveTo>
                        <a:pt x="200" y="24"/>
                      </a:moveTo>
                      <a:lnTo>
                        <a:pt x="206" y="13"/>
                      </a:lnTo>
                      <a:lnTo>
                        <a:pt x="208" y="6"/>
                      </a:lnTo>
                      <a:lnTo>
                        <a:pt x="211" y="11"/>
                      </a:lnTo>
                      <a:lnTo>
                        <a:pt x="216" y="24"/>
                      </a:lnTo>
                      <a:lnTo>
                        <a:pt x="200" y="24"/>
                      </a:lnTo>
                      <a:moveTo>
                        <a:pt x="236" y="6"/>
                      </a:moveTo>
                      <a:lnTo>
                        <a:pt x="243" y="6"/>
                      </a:lnTo>
                      <a:lnTo>
                        <a:pt x="243" y="0"/>
                      </a:lnTo>
                      <a:lnTo>
                        <a:pt x="236" y="0"/>
                      </a:lnTo>
                      <a:lnTo>
                        <a:pt x="236" y="6"/>
                      </a:lnTo>
                      <a:moveTo>
                        <a:pt x="236" y="43"/>
                      </a:moveTo>
                      <a:lnTo>
                        <a:pt x="243" y="43"/>
                      </a:lnTo>
                      <a:lnTo>
                        <a:pt x="243" y="11"/>
                      </a:lnTo>
                      <a:lnTo>
                        <a:pt x="236" y="11"/>
                      </a:lnTo>
                      <a:lnTo>
                        <a:pt x="236" y="43"/>
                      </a:lnTo>
                      <a:moveTo>
                        <a:pt x="249" y="43"/>
                      </a:moveTo>
                      <a:lnTo>
                        <a:pt x="256" y="43"/>
                      </a:lnTo>
                      <a:lnTo>
                        <a:pt x="256" y="28"/>
                      </a:lnTo>
                      <a:lnTo>
                        <a:pt x="256" y="22"/>
                      </a:lnTo>
                      <a:lnTo>
                        <a:pt x="257" y="20"/>
                      </a:lnTo>
                      <a:lnTo>
                        <a:pt x="258" y="18"/>
                      </a:lnTo>
                      <a:lnTo>
                        <a:pt x="260" y="20"/>
                      </a:lnTo>
                      <a:lnTo>
                        <a:pt x="261" y="14"/>
                      </a:lnTo>
                      <a:lnTo>
                        <a:pt x="258" y="11"/>
                      </a:lnTo>
                      <a:lnTo>
                        <a:pt x="257" y="14"/>
                      </a:lnTo>
                      <a:lnTo>
                        <a:pt x="256" y="18"/>
                      </a:lnTo>
                      <a:lnTo>
                        <a:pt x="256" y="11"/>
                      </a:lnTo>
                      <a:lnTo>
                        <a:pt x="249" y="11"/>
                      </a:lnTo>
                      <a:lnTo>
                        <a:pt x="249" y="43"/>
                      </a:lnTo>
                      <a:moveTo>
                        <a:pt x="280" y="43"/>
                      </a:moveTo>
                      <a:lnTo>
                        <a:pt x="280" y="37"/>
                      </a:lnTo>
                      <a:lnTo>
                        <a:pt x="287" y="43"/>
                      </a:lnTo>
                      <a:lnTo>
                        <a:pt x="295" y="39"/>
                      </a:lnTo>
                      <a:lnTo>
                        <a:pt x="298" y="26"/>
                      </a:lnTo>
                      <a:lnTo>
                        <a:pt x="298" y="21"/>
                      </a:lnTo>
                      <a:lnTo>
                        <a:pt x="296" y="16"/>
                      </a:lnTo>
                      <a:lnTo>
                        <a:pt x="293" y="14"/>
                      </a:lnTo>
                      <a:lnTo>
                        <a:pt x="287" y="11"/>
                      </a:lnTo>
                      <a:lnTo>
                        <a:pt x="280" y="18"/>
                      </a:lnTo>
                      <a:lnTo>
                        <a:pt x="280" y="0"/>
                      </a:lnTo>
                      <a:lnTo>
                        <a:pt x="274" y="0"/>
                      </a:lnTo>
                      <a:lnTo>
                        <a:pt x="274" y="43"/>
                      </a:lnTo>
                      <a:lnTo>
                        <a:pt x="280" y="43"/>
                      </a:lnTo>
                      <a:moveTo>
                        <a:pt x="280" y="28"/>
                      </a:moveTo>
                      <a:lnTo>
                        <a:pt x="282" y="21"/>
                      </a:lnTo>
                      <a:lnTo>
                        <a:pt x="287" y="18"/>
                      </a:lnTo>
                      <a:lnTo>
                        <a:pt x="290" y="21"/>
                      </a:lnTo>
                      <a:lnTo>
                        <a:pt x="293" y="28"/>
                      </a:lnTo>
                      <a:lnTo>
                        <a:pt x="290" y="35"/>
                      </a:lnTo>
                      <a:lnTo>
                        <a:pt x="286" y="37"/>
                      </a:lnTo>
                      <a:lnTo>
                        <a:pt x="281" y="33"/>
                      </a:lnTo>
                      <a:lnTo>
                        <a:pt x="280" y="28"/>
                      </a:lnTo>
                      <a:moveTo>
                        <a:pt x="329" y="43"/>
                      </a:moveTo>
                      <a:lnTo>
                        <a:pt x="336" y="43"/>
                      </a:lnTo>
                      <a:lnTo>
                        <a:pt x="336" y="11"/>
                      </a:lnTo>
                      <a:lnTo>
                        <a:pt x="329" y="11"/>
                      </a:lnTo>
                      <a:lnTo>
                        <a:pt x="329" y="26"/>
                      </a:lnTo>
                      <a:lnTo>
                        <a:pt x="329" y="33"/>
                      </a:lnTo>
                      <a:lnTo>
                        <a:pt x="327" y="36"/>
                      </a:lnTo>
                      <a:lnTo>
                        <a:pt x="322" y="37"/>
                      </a:lnTo>
                      <a:lnTo>
                        <a:pt x="318" y="32"/>
                      </a:lnTo>
                      <a:lnTo>
                        <a:pt x="318" y="28"/>
                      </a:lnTo>
                      <a:lnTo>
                        <a:pt x="318" y="11"/>
                      </a:lnTo>
                      <a:lnTo>
                        <a:pt x="311" y="11"/>
                      </a:lnTo>
                      <a:lnTo>
                        <a:pt x="311" y="31"/>
                      </a:lnTo>
                      <a:lnTo>
                        <a:pt x="311" y="36"/>
                      </a:lnTo>
                      <a:lnTo>
                        <a:pt x="319" y="43"/>
                      </a:lnTo>
                      <a:lnTo>
                        <a:pt x="321" y="43"/>
                      </a:lnTo>
                      <a:lnTo>
                        <a:pt x="329" y="37"/>
                      </a:lnTo>
                      <a:lnTo>
                        <a:pt x="329" y="43"/>
                      </a:lnTo>
                      <a:moveTo>
                        <a:pt x="336" y="37"/>
                      </a:moveTo>
                      <a:lnTo>
                        <a:pt x="340" y="42"/>
                      </a:lnTo>
                      <a:lnTo>
                        <a:pt x="349" y="43"/>
                      </a:lnTo>
                      <a:lnTo>
                        <a:pt x="354" y="43"/>
                      </a:lnTo>
                      <a:lnTo>
                        <a:pt x="360" y="36"/>
                      </a:lnTo>
                      <a:lnTo>
                        <a:pt x="360" y="33"/>
                      </a:lnTo>
                      <a:lnTo>
                        <a:pt x="354" y="25"/>
                      </a:lnTo>
                      <a:lnTo>
                        <a:pt x="349" y="23"/>
                      </a:lnTo>
                      <a:lnTo>
                        <a:pt x="344" y="23"/>
                      </a:lnTo>
                      <a:lnTo>
                        <a:pt x="343" y="22"/>
                      </a:lnTo>
                      <a:lnTo>
                        <a:pt x="344" y="22"/>
                      </a:lnTo>
                      <a:lnTo>
                        <a:pt x="342" y="17"/>
                      </a:lnTo>
                      <a:lnTo>
                        <a:pt x="342" y="21"/>
                      </a:lnTo>
                      <a:lnTo>
                        <a:pt x="342" y="23"/>
                      </a:lnTo>
                      <a:lnTo>
                        <a:pt x="347" y="18"/>
                      </a:lnTo>
                      <a:lnTo>
                        <a:pt x="349" y="18"/>
                      </a:lnTo>
                      <a:lnTo>
                        <a:pt x="352" y="18"/>
                      </a:lnTo>
                      <a:lnTo>
                        <a:pt x="355" y="18"/>
                      </a:lnTo>
                      <a:lnTo>
                        <a:pt x="360" y="18"/>
                      </a:lnTo>
                      <a:lnTo>
                        <a:pt x="359" y="15"/>
                      </a:lnTo>
                      <a:lnTo>
                        <a:pt x="355" y="13"/>
                      </a:lnTo>
                      <a:lnTo>
                        <a:pt x="348" y="11"/>
                      </a:lnTo>
                      <a:lnTo>
                        <a:pt x="343" y="11"/>
                      </a:lnTo>
                      <a:lnTo>
                        <a:pt x="336" y="20"/>
                      </a:lnTo>
                      <a:lnTo>
                        <a:pt x="336" y="21"/>
                      </a:lnTo>
                      <a:lnTo>
                        <a:pt x="343" y="30"/>
                      </a:lnTo>
                      <a:lnTo>
                        <a:pt x="344" y="30"/>
                      </a:lnTo>
                      <a:lnTo>
                        <a:pt x="349" y="31"/>
                      </a:lnTo>
                      <a:lnTo>
                        <a:pt x="354" y="32"/>
                      </a:lnTo>
                      <a:lnTo>
                        <a:pt x="350" y="32"/>
                      </a:lnTo>
                      <a:lnTo>
                        <a:pt x="355" y="37"/>
                      </a:lnTo>
                      <a:lnTo>
                        <a:pt x="355" y="33"/>
                      </a:lnTo>
                      <a:lnTo>
                        <a:pt x="355" y="32"/>
                      </a:lnTo>
                      <a:lnTo>
                        <a:pt x="350" y="37"/>
                      </a:lnTo>
                      <a:lnTo>
                        <a:pt x="349" y="37"/>
                      </a:lnTo>
                      <a:lnTo>
                        <a:pt x="344" y="37"/>
                      </a:lnTo>
                      <a:lnTo>
                        <a:pt x="342" y="37"/>
                      </a:lnTo>
                      <a:lnTo>
                        <a:pt x="336" y="37"/>
                      </a:lnTo>
                      <a:moveTo>
                        <a:pt x="393" y="43"/>
                      </a:moveTo>
                      <a:lnTo>
                        <a:pt x="405" y="43"/>
                      </a:lnTo>
                      <a:lnTo>
                        <a:pt x="409" y="43"/>
                      </a:lnTo>
                      <a:lnTo>
                        <a:pt x="424" y="30"/>
                      </a:lnTo>
                      <a:lnTo>
                        <a:pt x="424" y="21"/>
                      </a:lnTo>
                      <a:lnTo>
                        <a:pt x="424" y="14"/>
                      </a:lnTo>
                      <a:lnTo>
                        <a:pt x="409" y="0"/>
                      </a:lnTo>
                      <a:lnTo>
                        <a:pt x="405" y="0"/>
                      </a:lnTo>
                      <a:lnTo>
                        <a:pt x="393" y="0"/>
                      </a:lnTo>
                      <a:lnTo>
                        <a:pt x="393" y="43"/>
                      </a:lnTo>
                      <a:moveTo>
                        <a:pt x="399" y="37"/>
                      </a:moveTo>
                      <a:lnTo>
                        <a:pt x="399" y="6"/>
                      </a:lnTo>
                      <a:lnTo>
                        <a:pt x="405" y="6"/>
                      </a:lnTo>
                      <a:lnTo>
                        <a:pt x="417" y="17"/>
                      </a:lnTo>
                      <a:lnTo>
                        <a:pt x="417" y="21"/>
                      </a:lnTo>
                      <a:lnTo>
                        <a:pt x="417" y="25"/>
                      </a:lnTo>
                      <a:lnTo>
                        <a:pt x="405" y="37"/>
                      </a:lnTo>
                      <a:lnTo>
                        <a:pt x="399" y="37"/>
                      </a:lnTo>
                      <a:moveTo>
                        <a:pt x="442" y="31"/>
                      </a:moveTo>
                      <a:lnTo>
                        <a:pt x="443" y="38"/>
                      </a:lnTo>
                      <a:lnTo>
                        <a:pt x="450" y="42"/>
                      </a:lnTo>
                      <a:lnTo>
                        <a:pt x="458" y="43"/>
                      </a:lnTo>
                      <a:lnTo>
                        <a:pt x="467" y="42"/>
                      </a:lnTo>
                      <a:lnTo>
                        <a:pt x="471" y="37"/>
                      </a:lnTo>
                      <a:lnTo>
                        <a:pt x="473" y="31"/>
                      </a:lnTo>
                      <a:lnTo>
                        <a:pt x="471" y="25"/>
                      </a:lnTo>
                      <a:lnTo>
                        <a:pt x="467" y="21"/>
                      </a:lnTo>
                      <a:lnTo>
                        <a:pt x="457" y="18"/>
                      </a:lnTo>
                      <a:lnTo>
                        <a:pt x="450" y="15"/>
                      </a:lnTo>
                      <a:lnTo>
                        <a:pt x="448" y="11"/>
                      </a:lnTo>
                      <a:lnTo>
                        <a:pt x="450" y="8"/>
                      </a:lnTo>
                      <a:lnTo>
                        <a:pt x="457" y="6"/>
                      </a:lnTo>
                      <a:lnTo>
                        <a:pt x="464" y="8"/>
                      </a:lnTo>
                      <a:lnTo>
                        <a:pt x="467" y="11"/>
                      </a:lnTo>
                      <a:lnTo>
                        <a:pt x="473" y="11"/>
                      </a:lnTo>
                      <a:lnTo>
                        <a:pt x="471" y="6"/>
                      </a:lnTo>
                      <a:lnTo>
                        <a:pt x="465" y="1"/>
                      </a:lnTo>
                      <a:lnTo>
                        <a:pt x="457" y="0"/>
                      </a:lnTo>
                      <a:lnTo>
                        <a:pt x="449" y="1"/>
                      </a:lnTo>
                      <a:lnTo>
                        <a:pt x="443" y="6"/>
                      </a:lnTo>
                      <a:lnTo>
                        <a:pt x="442" y="11"/>
                      </a:lnTo>
                      <a:lnTo>
                        <a:pt x="443" y="17"/>
                      </a:lnTo>
                      <a:lnTo>
                        <a:pt x="448" y="21"/>
                      </a:lnTo>
                      <a:lnTo>
                        <a:pt x="456" y="23"/>
                      </a:lnTo>
                      <a:lnTo>
                        <a:pt x="463" y="24"/>
                      </a:lnTo>
                      <a:lnTo>
                        <a:pt x="467" y="28"/>
                      </a:lnTo>
                      <a:lnTo>
                        <a:pt x="467" y="31"/>
                      </a:lnTo>
                      <a:lnTo>
                        <a:pt x="467" y="35"/>
                      </a:lnTo>
                      <a:lnTo>
                        <a:pt x="463" y="37"/>
                      </a:lnTo>
                      <a:lnTo>
                        <a:pt x="458" y="37"/>
                      </a:lnTo>
                      <a:lnTo>
                        <a:pt x="453" y="37"/>
                      </a:lnTo>
                      <a:lnTo>
                        <a:pt x="449" y="35"/>
                      </a:lnTo>
                      <a:lnTo>
                        <a:pt x="448" y="31"/>
                      </a:lnTo>
                      <a:lnTo>
                        <a:pt x="442" y="31"/>
                      </a:lnTo>
                      <a:moveTo>
                        <a:pt x="479" y="43"/>
                      </a:moveTo>
                      <a:lnTo>
                        <a:pt x="483" y="43"/>
                      </a:lnTo>
                      <a:lnTo>
                        <a:pt x="481" y="43"/>
                      </a:lnTo>
                      <a:lnTo>
                        <a:pt x="479" y="43"/>
                      </a:lnTo>
                      <a:lnTo>
                        <a:pt x="479" y="50"/>
                      </a:lnTo>
                      <a:lnTo>
                        <a:pt x="484" y="47"/>
                      </a:lnTo>
                      <a:lnTo>
                        <a:pt x="486" y="43"/>
                      </a:lnTo>
                      <a:lnTo>
                        <a:pt x="486" y="37"/>
                      </a:lnTo>
                      <a:lnTo>
                        <a:pt x="479" y="37"/>
                      </a:lnTo>
                      <a:lnTo>
                        <a:pt x="479" y="43"/>
                      </a:lnTo>
                      <a:moveTo>
                        <a:pt x="541" y="0"/>
                      </a:moveTo>
                      <a:lnTo>
                        <a:pt x="541" y="23"/>
                      </a:lnTo>
                      <a:lnTo>
                        <a:pt x="539" y="35"/>
                      </a:lnTo>
                      <a:lnTo>
                        <a:pt x="532" y="37"/>
                      </a:lnTo>
                      <a:lnTo>
                        <a:pt x="526" y="36"/>
                      </a:lnTo>
                      <a:lnTo>
                        <a:pt x="524" y="32"/>
                      </a:lnTo>
                      <a:lnTo>
                        <a:pt x="523" y="23"/>
                      </a:lnTo>
                      <a:lnTo>
                        <a:pt x="523" y="0"/>
                      </a:lnTo>
                      <a:lnTo>
                        <a:pt x="517" y="0"/>
                      </a:lnTo>
                      <a:lnTo>
                        <a:pt x="517" y="24"/>
                      </a:lnTo>
                      <a:lnTo>
                        <a:pt x="518" y="36"/>
                      </a:lnTo>
                      <a:lnTo>
                        <a:pt x="523" y="42"/>
                      </a:lnTo>
                      <a:lnTo>
                        <a:pt x="532" y="43"/>
                      </a:lnTo>
                      <a:lnTo>
                        <a:pt x="541" y="42"/>
                      </a:lnTo>
                      <a:lnTo>
                        <a:pt x="547" y="35"/>
                      </a:lnTo>
                      <a:lnTo>
                        <a:pt x="548" y="24"/>
                      </a:lnTo>
                      <a:lnTo>
                        <a:pt x="548" y="0"/>
                      </a:lnTo>
                      <a:lnTo>
                        <a:pt x="541" y="0"/>
                      </a:lnTo>
                      <a:moveTo>
                        <a:pt x="567" y="31"/>
                      </a:moveTo>
                      <a:lnTo>
                        <a:pt x="569" y="38"/>
                      </a:lnTo>
                      <a:lnTo>
                        <a:pt x="575" y="42"/>
                      </a:lnTo>
                      <a:lnTo>
                        <a:pt x="583" y="43"/>
                      </a:lnTo>
                      <a:lnTo>
                        <a:pt x="591" y="42"/>
                      </a:lnTo>
                      <a:lnTo>
                        <a:pt x="596" y="37"/>
                      </a:lnTo>
                      <a:lnTo>
                        <a:pt x="598" y="31"/>
                      </a:lnTo>
                      <a:lnTo>
                        <a:pt x="597" y="25"/>
                      </a:lnTo>
                      <a:lnTo>
                        <a:pt x="591" y="21"/>
                      </a:lnTo>
                      <a:lnTo>
                        <a:pt x="582" y="18"/>
                      </a:lnTo>
                      <a:lnTo>
                        <a:pt x="575" y="15"/>
                      </a:lnTo>
                      <a:lnTo>
                        <a:pt x="573" y="11"/>
                      </a:lnTo>
                      <a:lnTo>
                        <a:pt x="575" y="8"/>
                      </a:lnTo>
                      <a:lnTo>
                        <a:pt x="582" y="6"/>
                      </a:lnTo>
                      <a:lnTo>
                        <a:pt x="589" y="8"/>
                      </a:lnTo>
                      <a:lnTo>
                        <a:pt x="592" y="11"/>
                      </a:lnTo>
                      <a:lnTo>
                        <a:pt x="598" y="11"/>
                      </a:lnTo>
                      <a:lnTo>
                        <a:pt x="596" y="6"/>
                      </a:lnTo>
                      <a:lnTo>
                        <a:pt x="590" y="1"/>
                      </a:lnTo>
                      <a:lnTo>
                        <a:pt x="582" y="0"/>
                      </a:lnTo>
                      <a:lnTo>
                        <a:pt x="574" y="1"/>
                      </a:lnTo>
                      <a:lnTo>
                        <a:pt x="569" y="6"/>
                      </a:lnTo>
                      <a:lnTo>
                        <a:pt x="567" y="11"/>
                      </a:lnTo>
                      <a:lnTo>
                        <a:pt x="568" y="17"/>
                      </a:lnTo>
                      <a:lnTo>
                        <a:pt x="573" y="21"/>
                      </a:lnTo>
                      <a:lnTo>
                        <a:pt x="581" y="23"/>
                      </a:lnTo>
                      <a:lnTo>
                        <a:pt x="589" y="24"/>
                      </a:lnTo>
                      <a:lnTo>
                        <a:pt x="591" y="28"/>
                      </a:lnTo>
                      <a:lnTo>
                        <a:pt x="592" y="31"/>
                      </a:lnTo>
                      <a:lnTo>
                        <a:pt x="591" y="35"/>
                      </a:lnTo>
                      <a:lnTo>
                        <a:pt x="587" y="37"/>
                      </a:lnTo>
                      <a:lnTo>
                        <a:pt x="583" y="37"/>
                      </a:lnTo>
                      <a:lnTo>
                        <a:pt x="577" y="37"/>
                      </a:lnTo>
                      <a:lnTo>
                        <a:pt x="574" y="35"/>
                      </a:lnTo>
                      <a:lnTo>
                        <a:pt x="573" y="31"/>
                      </a:lnTo>
                      <a:lnTo>
                        <a:pt x="567" y="31"/>
                      </a:lnTo>
                      <a:moveTo>
                        <a:pt x="611" y="43"/>
                      </a:moveTo>
                      <a:lnTo>
                        <a:pt x="624" y="43"/>
                      </a:lnTo>
                      <a:lnTo>
                        <a:pt x="628" y="43"/>
                      </a:lnTo>
                      <a:lnTo>
                        <a:pt x="642" y="30"/>
                      </a:lnTo>
                      <a:lnTo>
                        <a:pt x="642" y="21"/>
                      </a:lnTo>
                      <a:lnTo>
                        <a:pt x="642" y="14"/>
                      </a:lnTo>
                      <a:lnTo>
                        <a:pt x="628" y="0"/>
                      </a:lnTo>
                      <a:lnTo>
                        <a:pt x="623" y="0"/>
                      </a:lnTo>
                      <a:lnTo>
                        <a:pt x="611" y="0"/>
                      </a:lnTo>
                      <a:lnTo>
                        <a:pt x="611" y="43"/>
                      </a:lnTo>
                      <a:moveTo>
                        <a:pt x="616" y="37"/>
                      </a:moveTo>
                      <a:lnTo>
                        <a:pt x="616" y="6"/>
                      </a:lnTo>
                      <a:lnTo>
                        <a:pt x="623" y="6"/>
                      </a:lnTo>
                      <a:lnTo>
                        <a:pt x="624" y="6"/>
                      </a:lnTo>
                      <a:lnTo>
                        <a:pt x="635" y="17"/>
                      </a:lnTo>
                      <a:lnTo>
                        <a:pt x="635" y="21"/>
                      </a:lnTo>
                      <a:lnTo>
                        <a:pt x="635" y="25"/>
                      </a:lnTo>
                      <a:lnTo>
                        <a:pt x="624" y="37"/>
                      </a:lnTo>
                      <a:lnTo>
                        <a:pt x="623" y="37"/>
                      </a:lnTo>
                      <a:lnTo>
                        <a:pt x="616" y="37"/>
                      </a:lnTo>
                      <a:moveTo>
                        <a:pt x="647" y="43"/>
                      </a:moveTo>
                      <a:lnTo>
                        <a:pt x="654" y="43"/>
                      </a:lnTo>
                      <a:lnTo>
                        <a:pt x="659" y="31"/>
                      </a:lnTo>
                      <a:lnTo>
                        <a:pt x="680" y="31"/>
                      </a:lnTo>
                      <a:lnTo>
                        <a:pt x="685" y="43"/>
                      </a:lnTo>
                      <a:lnTo>
                        <a:pt x="691" y="43"/>
                      </a:lnTo>
                      <a:lnTo>
                        <a:pt x="673" y="0"/>
                      </a:lnTo>
                      <a:lnTo>
                        <a:pt x="666" y="0"/>
                      </a:lnTo>
                      <a:lnTo>
                        <a:pt x="647" y="43"/>
                      </a:lnTo>
                      <a:moveTo>
                        <a:pt x="661" y="24"/>
                      </a:moveTo>
                      <a:lnTo>
                        <a:pt x="667" y="13"/>
                      </a:lnTo>
                      <a:lnTo>
                        <a:pt x="669" y="6"/>
                      </a:lnTo>
                      <a:lnTo>
                        <a:pt x="672" y="11"/>
                      </a:lnTo>
                      <a:lnTo>
                        <a:pt x="677" y="24"/>
                      </a:lnTo>
                      <a:lnTo>
                        <a:pt x="661" y="24"/>
                      </a:lnTo>
                      <a:moveTo>
                        <a:pt x="697" y="43"/>
                      </a:moveTo>
                      <a:lnTo>
                        <a:pt x="700" y="43"/>
                      </a:lnTo>
                      <a:lnTo>
                        <a:pt x="699" y="43"/>
                      </a:lnTo>
                      <a:lnTo>
                        <a:pt x="697" y="43"/>
                      </a:lnTo>
                      <a:lnTo>
                        <a:pt x="697" y="50"/>
                      </a:lnTo>
                      <a:lnTo>
                        <a:pt x="703" y="47"/>
                      </a:lnTo>
                      <a:lnTo>
                        <a:pt x="704" y="43"/>
                      </a:lnTo>
                      <a:lnTo>
                        <a:pt x="704" y="37"/>
                      </a:lnTo>
                      <a:lnTo>
                        <a:pt x="697" y="37"/>
                      </a:lnTo>
                      <a:lnTo>
                        <a:pt x="697" y="43"/>
                      </a:lnTo>
                      <a:moveTo>
                        <a:pt x="760" y="0"/>
                      </a:moveTo>
                      <a:lnTo>
                        <a:pt x="760" y="23"/>
                      </a:lnTo>
                      <a:lnTo>
                        <a:pt x="758" y="35"/>
                      </a:lnTo>
                      <a:lnTo>
                        <a:pt x="750" y="37"/>
                      </a:lnTo>
                      <a:lnTo>
                        <a:pt x="745" y="36"/>
                      </a:lnTo>
                      <a:lnTo>
                        <a:pt x="742" y="32"/>
                      </a:lnTo>
                      <a:lnTo>
                        <a:pt x="741" y="23"/>
                      </a:lnTo>
                      <a:lnTo>
                        <a:pt x="741" y="0"/>
                      </a:lnTo>
                      <a:lnTo>
                        <a:pt x="735" y="0"/>
                      </a:lnTo>
                      <a:lnTo>
                        <a:pt x="735" y="24"/>
                      </a:lnTo>
                      <a:lnTo>
                        <a:pt x="736" y="36"/>
                      </a:lnTo>
                      <a:lnTo>
                        <a:pt x="742" y="42"/>
                      </a:lnTo>
                      <a:lnTo>
                        <a:pt x="750" y="43"/>
                      </a:lnTo>
                      <a:lnTo>
                        <a:pt x="760" y="42"/>
                      </a:lnTo>
                      <a:lnTo>
                        <a:pt x="765" y="35"/>
                      </a:lnTo>
                      <a:lnTo>
                        <a:pt x="766" y="24"/>
                      </a:lnTo>
                      <a:lnTo>
                        <a:pt x="766" y="0"/>
                      </a:lnTo>
                      <a:lnTo>
                        <a:pt x="760" y="0"/>
                      </a:lnTo>
                      <a:moveTo>
                        <a:pt x="779" y="31"/>
                      </a:moveTo>
                      <a:lnTo>
                        <a:pt x="780" y="38"/>
                      </a:lnTo>
                      <a:lnTo>
                        <a:pt x="787" y="42"/>
                      </a:lnTo>
                      <a:lnTo>
                        <a:pt x="795" y="43"/>
                      </a:lnTo>
                      <a:lnTo>
                        <a:pt x="803" y="42"/>
                      </a:lnTo>
                      <a:lnTo>
                        <a:pt x="808" y="37"/>
                      </a:lnTo>
                      <a:lnTo>
                        <a:pt x="810" y="31"/>
                      </a:lnTo>
                      <a:lnTo>
                        <a:pt x="808" y="25"/>
                      </a:lnTo>
                      <a:lnTo>
                        <a:pt x="803" y="21"/>
                      </a:lnTo>
                      <a:lnTo>
                        <a:pt x="794" y="18"/>
                      </a:lnTo>
                      <a:lnTo>
                        <a:pt x="787" y="15"/>
                      </a:lnTo>
                      <a:lnTo>
                        <a:pt x="785" y="11"/>
                      </a:lnTo>
                      <a:lnTo>
                        <a:pt x="787" y="8"/>
                      </a:lnTo>
                      <a:lnTo>
                        <a:pt x="794" y="6"/>
                      </a:lnTo>
                      <a:lnTo>
                        <a:pt x="801" y="8"/>
                      </a:lnTo>
                      <a:lnTo>
                        <a:pt x="803" y="11"/>
                      </a:lnTo>
                      <a:lnTo>
                        <a:pt x="810" y="11"/>
                      </a:lnTo>
                      <a:lnTo>
                        <a:pt x="808" y="6"/>
                      </a:lnTo>
                      <a:lnTo>
                        <a:pt x="802" y="1"/>
                      </a:lnTo>
                      <a:lnTo>
                        <a:pt x="794" y="0"/>
                      </a:lnTo>
                      <a:lnTo>
                        <a:pt x="786" y="1"/>
                      </a:lnTo>
                      <a:lnTo>
                        <a:pt x="780" y="6"/>
                      </a:lnTo>
                      <a:lnTo>
                        <a:pt x="779" y="11"/>
                      </a:lnTo>
                      <a:lnTo>
                        <a:pt x="780" y="17"/>
                      </a:lnTo>
                      <a:lnTo>
                        <a:pt x="785" y="21"/>
                      </a:lnTo>
                      <a:lnTo>
                        <a:pt x="793" y="23"/>
                      </a:lnTo>
                      <a:lnTo>
                        <a:pt x="799" y="24"/>
                      </a:lnTo>
                      <a:lnTo>
                        <a:pt x="803" y="28"/>
                      </a:lnTo>
                      <a:lnTo>
                        <a:pt x="803" y="31"/>
                      </a:lnTo>
                      <a:lnTo>
                        <a:pt x="803" y="35"/>
                      </a:lnTo>
                      <a:lnTo>
                        <a:pt x="799" y="37"/>
                      </a:lnTo>
                      <a:lnTo>
                        <a:pt x="795" y="37"/>
                      </a:lnTo>
                      <a:lnTo>
                        <a:pt x="789" y="37"/>
                      </a:lnTo>
                      <a:lnTo>
                        <a:pt x="786" y="35"/>
                      </a:lnTo>
                      <a:lnTo>
                        <a:pt x="785" y="31"/>
                      </a:lnTo>
                      <a:lnTo>
                        <a:pt x="779" y="31"/>
                      </a:lnTo>
                      <a:moveTo>
                        <a:pt x="841" y="24"/>
                      </a:moveTo>
                      <a:lnTo>
                        <a:pt x="854" y="24"/>
                      </a:lnTo>
                      <a:lnTo>
                        <a:pt x="854" y="25"/>
                      </a:lnTo>
                      <a:lnTo>
                        <a:pt x="842" y="37"/>
                      </a:lnTo>
                      <a:lnTo>
                        <a:pt x="839" y="37"/>
                      </a:lnTo>
                      <a:lnTo>
                        <a:pt x="828" y="25"/>
                      </a:lnTo>
                      <a:lnTo>
                        <a:pt x="828" y="21"/>
                      </a:lnTo>
                      <a:lnTo>
                        <a:pt x="828" y="17"/>
                      </a:lnTo>
                      <a:lnTo>
                        <a:pt x="839" y="6"/>
                      </a:lnTo>
                      <a:lnTo>
                        <a:pt x="842" y="6"/>
                      </a:lnTo>
                      <a:lnTo>
                        <a:pt x="841" y="6"/>
                      </a:lnTo>
                      <a:lnTo>
                        <a:pt x="853" y="14"/>
                      </a:lnTo>
                      <a:lnTo>
                        <a:pt x="853" y="13"/>
                      </a:lnTo>
                      <a:lnTo>
                        <a:pt x="858" y="11"/>
                      </a:lnTo>
                      <a:lnTo>
                        <a:pt x="858" y="14"/>
                      </a:lnTo>
                      <a:lnTo>
                        <a:pt x="846" y="0"/>
                      </a:lnTo>
                      <a:lnTo>
                        <a:pt x="842" y="0"/>
                      </a:lnTo>
                      <a:lnTo>
                        <a:pt x="835" y="0"/>
                      </a:lnTo>
                      <a:lnTo>
                        <a:pt x="823" y="14"/>
                      </a:lnTo>
                      <a:lnTo>
                        <a:pt x="823" y="22"/>
                      </a:lnTo>
                      <a:lnTo>
                        <a:pt x="823" y="30"/>
                      </a:lnTo>
                      <a:lnTo>
                        <a:pt x="835" y="43"/>
                      </a:lnTo>
                      <a:lnTo>
                        <a:pt x="843" y="43"/>
                      </a:lnTo>
                      <a:lnTo>
                        <a:pt x="846" y="43"/>
                      </a:lnTo>
                      <a:lnTo>
                        <a:pt x="859" y="30"/>
                      </a:lnTo>
                      <a:lnTo>
                        <a:pt x="859" y="18"/>
                      </a:lnTo>
                      <a:lnTo>
                        <a:pt x="841" y="18"/>
                      </a:lnTo>
                      <a:lnTo>
                        <a:pt x="841" y="24"/>
                      </a:lnTo>
                      <a:moveTo>
                        <a:pt x="872" y="31"/>
                      </a:moveTo>
                      <a:lnTo>
                        <a:pt x="874" y="38"/>
                      </a:lnTo>
                      <a:lnTo>
                        <a:pt x="880" y="42"/>
                      </a:lnTo>
                      <a:lnTo>
                        <a:pt x="888" y="43"/>
                      </a:lnTo>
                      <a:lnTo>
                        <a:pt x="896" y="42"/>
                      </a:lnTo>
                      <a:lnTo>
                        <a:pt x="901" y="37"/>
                      </a:lnTo>
                      <a:lnTo>
                        <a:pt x="903" y="31"/>
                      </a:lnTo>
                      <a:lnTo>
                        <a:pt x="902" y="25"/>
                      </a:lnTo>
                      <a:lnTo>
                        <a:pt x="896" y="21"/>
                      </a:lnTo>
                      <a:lnTo>
                        <a:pt x="887" y="18"/>
                      </a:lnTo>
                      <a:lnTo>
                        <a:pt x="880" y="15"/>
                      </a:lnTo>
                      <a:lnTo>
                        <a:pt x="878" y="11"/>
                      </a:lnTo>
                      <a:lnTo>
                        <a:pt x="880" y="8"/>
                      </a:lnTo>
                      <a:lnTo>
                        <a:pt x="887" y="6"/>
                      </a:lnTo>
                      <a:lnTo>
                        <a:pt x="894" y="8"/>
                      </a:lnTo>
                      <a:lnTo>
                        <a:pt x="896" y="11"/>
                      </a:lnTo>
                      <a:lnTo>
                        <a:pt x="903" y="11"/>
                      </a:lnTo>
                      <a:lnTo>
                        <a:pt x="901" y="6"/>
                      </a:lnTo>
                      <a:lnTo>
                        <a:pt x="895" y="1"/>
                      </a:lnTo>
                      <a:lnTo>
                        <a:pt x="887" y="0"/>
                      </a:lnTo>
                      <a:lnTo>
                        <a:pt x="879" y="1"/>
                      </a:lnTo>
                      <a:lnTo>
                        <a:pt x="874" y="6"/>
                      </a:lnTo>
                      <a:lnTo>
                        <a:pt x="872" y="11"/>
                      </a:lnTo>
                      <a:lnTo>
                        <a:pt x="873" y="17"/>
                      </a:lnTo>
                      <a:lnTo>
                        <a:pt x="878" y="21"/>
                      </a:lnTo>
                      <a:lnTo>
                        <a:pt x="886" y="23"/>
                      </a:lnTo>
                      <a:lnTo>
                        <a:pt x="893" y="24"/>
                      </a:lnTo>
                      <a:lnTo>
                        <a:pt x="896" y="28"/>
                      </a:lnTo>
                      <a:lnTo>
                        <a:pt x="896" y="31"/>
                      </a:lnTo>
                      <a:lnTo>
                        <a:pt x="896" y="35"/>
                      </a:lnTo>
                      <a:lnTo>
                        <a:pt x="893" y="37"/>
                      </a:lnTo>
                      <a:lnTo>
                        <a:pt x="888" y="37"/>
                      </a:lnTo>
                      <a:lnTo>
                        <a:pt x="882" y="37"/>
                      </a:lnTo>
                      <a:lnTo>
                        <a:pt x="879" y="35"/>
                      </a:lnTo>
                      <a:lnTo>
                        <a:pt x="878" y="31"/>
                      </a:lnTo>
                      <a:lnTo>
                        <a:pt x="872" y="31"/>
                      </a:lnTo>
                      <a:moveTo>
                        <a:pt x="916" y="43"/>
                      </a:moveTo>
                      <a:lnTo>
                        <a:pt x="918" y="43"/>
                      </a:lnTo>
                      <a:lnTo>
                        <a:pt x="916" y="43"/>
                      </a:lnTo>
                      <a:lnTo>
                        <a:pt x="916" y="50"/>
                      </a:lnTo>
                      <a:lnTo>
                        <a:pt x="920" y="47"/>
                      </a:lnTo>
                      <a:lnTo>
                        <a:pt x="922" y="43"/>
                      </a:lnTo>
                      <a:lnTo>
                        <a:pt x="922" y="37"/>
                      </a:lnTo>
                      <a:lnTo>
                        <a:pt x="916" y="37"/>
                      </a:lnTo>
                      <a:lnTo>
                        <a:pt x="916" y="43"/>
                      </a:lnTo>
                      <a:moveTo>
                        <a:pt x="940" y="43"/>
                      </a:moveTo>
                      <a:lnTo>
                        <a:pt x="947" y="43"/>
                      </a:lnTo>
                      <a:lnTo>
                        <a:pt x="952" y="31"/>
                      </a:lnTo>
                      <a:lnTo>
                        <a:pt x="972" y="31"/>
                      </a:lnTo>
                      <a:lnTo>
                        <a:pt x="978" y="43"/>
                      </a:lnTo>
                      <a:lnTo>
                        <a:pt x="984" y="43"/>
                      </a:lnTo>
                      <a:lnTo>
                        <a:pt x="965" y="0"/>
                      </a:lnTo>
                      <a:lnTo>
                        <a:pt x="959" y="0"/>
                      </a:lnTo>
                      <a:lnTo>
                        <a:pt x="940" y="43"/>
                      </a:lnTo>
                      <a:moveTo>
                        <a:pt x="954" y="24"/>
                      </a:moveTo>
                      <a:lnTo>
                        <a:pt x="960" y="13"/>
                      </a:lnTo>
                      <a:lnTo>
                        <a:pt x="962" y="6"/>
                      </a:lnTo>
                      <a:lnTo>
                        <a:pt x="964" y="11"/>
                      </a:lnTo>
                      <a:lnTo>
                        <a:pt x="970" y="24"/>
                      </a:lnTo>
                      <a:lnTo>
                        <a:pt x="954" y="24"/>
                      </a:lnTo>
                      <a:moveTo>
                        <a:pt x="1009" y="37"/>
                      </a:moveTo>
                      <a:lnTo>
                        <a:pt x="1007" y="37"/>
                      </a:lnTo>
                      <a:lnTo>
                        <a:pt x="1003" y="37"/>
                      </a:lnTo>
                      <a:lnTo>
                        <a:pt x="999" y="36"/>
                      </a:lnTo>
                      <a:lnTo>
                        <a:pt x="997" y="31"/>
                      </a:lnTo>
                      <a:lnTo>
                        <a:pt x="1015" y="31"/>
                      </a:lnTo>
                      <a:lnTo>
                        <a:pt x="1015" y="30"/>
                      </a:lnTo>
                      <a:lnTo>
                        <a:pt x="1012" y="17"/>
                      </a:lnTo>
                      <a:lnTo>
                        <a:pt x="1002" y="11"/>
                      </a:lnTo>
                      <a:lnTo>
                        <a:pt x="994" y="16"/>
                      </a:lnTo>
                      <a:lnTo>
                        <a:pt x="991" y="28"/>
                      </a:lnTo>
                      <a:lnTo>
                        <a:pt x="994" y="39"/>
                      </a:lnTo>
                      <a:lnTo>
                        <a:pt x="1003" y="43"/>
                      </a:lnTo>
                      <a:lnTo>
                        <a:pt x="1010" y="42"/>
                      </a:lnTo>
                      <a:lnTo>
                        <a:pt x="1015" y="37"/>
                      </a:lnTo>
                      <a:lnTo>
                        <a:pt x="1009" y="37"/>
                      </a:lnTo>
                      <a:moveTo>
                        <a:pt x="997" y="24"/>
                      </a:moveTo>
                      <a:lnTo>
                        <a:pt x="999" y="20"/>
                      </a:lnTo>
                      <a:lnTo>
                        <a:pt x="1002" y="18"/>
                      </a:lnTo>
                      <a:lnTo>
                        <a:pt x="1007" y="21"/>
                      </a:lnTo>
                      <a:lnTo>
                        <a:pt x="1009" y="24"/>
                      </a:lnTo>
                      <a:lnTo>
                        <a:pt x="997" y="24"/>
                      </a:lnTo>
                      <a:moveTo>
                        <a:pt x="1028" y="43"/>
                      </a:moveTo>
                      <a:lnTo>
                        <a:pt x="1033" y="43"/>
                      </a:lnTo>
                      <a:lnTo>
                        <a:pt x="1033" y="28"/>
                      </a:lnTo>
                      <a:lnTo>
                        <a:pt x="1035" y="22"/>
                      </a:lnTo>
                      <a:lnTo>
                        <a:pt x="1036" y="20"/>
                      </a:lnTo>
                      <a:lnTo>
                        <a:pt x="1037" y="18"/>
                      </a:lnTo>
                      <a:lnTo>
                        <a:pt x="1038" y="20"/>
                      </a:lnTo>
                      <a:lnTo>
                        <a:pt x="1040" y="14"/>
                      </a:lnTo>
                      <a:lnTo>
                        <a:pt x="1037" y="11"/>
                      </a:lnTo>
                      <a:lnTo>
                        <a:pt x="1036" y="14"/>
                      </a:lnTo>
                      <a:lnTo>
                        <a:pt x="1033" y="18"/>
                      </a:lnTo>
                      <a:lnTo>
                        <a:pt x="1033" y="11"/>
                      </a:lnTo>
                      <a:lnTo>
                        <a:pt x="1028" y="11"/>
                      </a:lnTo>
                      <a:lnTo>
                        <a:pt x="1028" y="43"/>
                      </a:lnTo>
                      <a:moveTo>
                        <a:pt x="1046" y="28"/>
                      </a:moveTo>
                      <a:lnTo>
                        <a:pt x="1050" y="39"/>
                      </a:lnTo>
                      <a:lnTo>
                        <a:pt x="1059" y="43"/>
                      </a:lnTo>
                      <a:lnTo>
                        <a:pt x="1066" y="42"/>
                      </a:lnTo>
                      <a:lnTo>
                        <a:pt x="1070" y="37"/>
                      </a:lnTo>
                      <a:lnTo>
                        <a:pt x="1071" y="26"/>
                      </a:lnTo>
                      <a:lnTo>
                        <a:pt x="1068" y="16"/>
                      </a:lnTo>
                      <a:lnTo>
                        <a:pt x="1059" y="11"/>
                      </a:lnTo>
                      <a:lnTo>
                        <a:pt x="1051" y="15"/>
                      </a:lnTo>
                      <a:lnTo>
                        <a:pt x="1046" y="28"/>
                      </a:lnTo>
                      <a:moveTo>
                        <a:pt x="1053" y="28"/>
                      </a:moveTo>
                      <a:lnTo>
                        <a:pt x="1054" y="21"/>
                      </a:lnTo>
                      <a:lnTo>
                        <a:pt x="1059" y="18"/>
                      </a:lnTo>
                      <a:lnTo>
                        <a:pt x="1063" y="21"/>
                      </a:lnTo>
                      <a:lnTo>
                        <a:pt x="1065" y="28"/>
                      </a:lnTo>
                      <a:lnTo>
                        <a:pt x="1063" y="35"/>
                      </a:lnTo>
                      <a:lnTo>
                        <a:pt x="1059" y="37"/>
                      </a:lnTo>
                      <a:lnTo>
                        <a:pt x="1054" y="35"/>
                      </a:lnTo>
                      <a:lnTo>
                        <a:pt x="1053" y="28"/>
                      </a:lnTo>
                      <a:moveTo>
                        <a:pt x="1103" y="24"/>
                      </a:moveTo>
                      <a:lnTo>
                        <a:pt x="1115" y="24"/>
                      </a:lnTo>
                      <a:lnTo>
                        <a:pt x="1115" y="25"/>
                      </a:lnTo>
                      <a:lnTo>
                        <a:pt x="1104" y="37"/>
                      </a:lnTo>
                      <a:lnTo>
                        <a:pt x="1101" y="37"/>
                      </a:lnTo>
                      <a:lnTo>
                        <a:pt x="1090" y="25"/>
                      </a:lnTo>
                      <a:lnTo>
                        <a:pt x="1090" y="21"/>
                      </a:lnTo>
                      <a:lnTo>
                        <a:pt x="1090" y="17"/>
                      </a:lnTo>
                      <a:lnTo>
                        <a:pt x="1101" y="6"/>
                      </a:lnTo>
                      <a:lnTo>
                        <a:pt x="1104" y="6"/>
                      </a:lnTo>
                      <a:lnTo>
                        <a:pt x="1114" y="14"/>
                      </a:lnTo>
                      <a:lnTo>
                        <a:pt x="1114" y="13"/>
                      </a:lnTo>
                      <a:lnTo>
                        <a:pt x="1120" y="11"/>
                      </a:lnTo>
                      <a:lnTo>
                        <a:pt x="1120" y="14"/>
                      </a:lnTo>
                      <a:lnTo>
                        <a:pt x="1107" y="0"/>
                      </a:lnTo>
                      <a:lnTo>
                        <a:pt x="1104" y="0"/>
                      </a:lnTo>
                      <a:lnTo>
                        <a:pt x="1098" y="0"/>
                      </a:lnTo>
                      <a:lnTo>
                        <a:pt x="1084" y="14"/>
                      </a:lnTo>
                      <a:lnTo>
                        <a:pt x="1084" y="22"/>
                      </a:lnTo>
                      <a:lnTo>
                        <a:pt x="1084" y="30"/>
                      </a:lnTo>
                      <a:lnTo>
                        <a:pt x="1098" y="43"/>
                      </a:lnTo>
                      <a:lnTo>
                        <a:pt x="1105" y="43"/>
                      </a:lnTo>
                      <a:lnTo>
                        <a:pt x="1107" y="43"/>
                      </a:lnTo>
                      <a:lnTo>
                        <a:pt x="1121" y="30"/>
                      </a:lnTo>
                      <a:lnTo>
                        <a:pt x="1121" y="18"/>
                      </a:lnTo>
                      <a:lnTo>
                        <a:pt x="1103" y="18"/>
                      </a:lnTo>
                      <a:lnTo>
                        <a:pt x="1103" y="24"/>
                      </a:lnTo>
                      <a:moveTo>
                        <a:pt x="1134" y="43"/>
                      </a:moveTo>
                      <a:lnTo>
                        <a:pt x="1139" y="43"/>
                      </a:lnTo>
                      <a:lnTo>
                        <a:pt x="1139" y="24"/>
                      </a:lnTo>
                      <a:lnTo>
                        <a:pt x="1145" y="24"/>
                      </a:lnTo>
                      <a:lnTo>
                        <a:pt x="1147" y="24"/>
                      </a:lnTo>
                      <a:lnTo>
                        <a:pt x="1150" y="26"/>
                      </a:lnTo>
                      <a:lnTo>
                        <a:pt x="1153" y="30"/>
                      </a:lnTo>
                      <a:lnTo>
                        <a:pt x="1157" y="35"/>
                      </a:lnTo>
                      <a:lnTo>
                        <a:pt x="1161" y="43"/>
                      </a:lnTo>
                      <a:lnTo>
                        <a:pt x="1168" y="43"/>
                      </a:lnTo>
                      <a:lnTo>
                        <a:pt x="1161" y="32"/>
                      </a:lnTo>
                      <a:lnTo>
                        <a:pt x="1157" y="26"/>
                      </a:lnTo>
                      <a:lnTo>
                        <a:pt x="1154" y="24"/>
                      </a:lnTo>
                      <a:lnTo>
                        <a:pt x="1162" y="21"/>
                      </a:lnTo>
                      <a:lnTo>
                        <a:pt x="1165" y="11"/>
                      </a:lnTo>
                      <a:lnTo>
                        <a:pt x="1164" y="6"/>
                      </a:lnTo>
                      <a:lnTo>
                        <a:pt x="1159" y="1"/>
                      </a:lnTo>
                      <a:lnTo>
                        <a:pt x="1151" y="0"/>
                      </a:lnTo>
                      <a:lnTo>
                        <a:pt x="1134" y="0"/>
                      </a:lnTo>
                      <a:lnTo>
                        <a:pt x="1134" y="43"/>
                      </a:lnTo>
                      <a:moveTo>
                        <a:pt x="1139" y="18"/>
                      </a:moveTo>
                      <a:lnTo>
                        <a:pt x="1139" y="6"/>
                      </a:lnTo>
                      <a:lnTo>
                        <a:pt x="1151" y="6"/>
                      </a:lnTo>
                      <a:lnTo>
                        <a:pt x="1157" y="8"/>
                      </a:lnTo>
                      <a:lnTo>
                        <a:pt x="1159" y="11"/>
                      </a:lnTo>
                      <a:lnTo>
                        <a:pt x="1158" y="16"/>
                      </a:lnTo>
                      <a:lnTo>
                        <a:pt x="1156" y="17"/>
                      </a:lnTo>
                      <a:lnTo>
                        <a:pt x="1150" y="18"/>
                      </a:lnTo>
                      <a:lnTo>
                        <a:pt x="1139" y="18"/>
                      </a:lnTo>
                      <a:moveTo>
                        <a:pt x="1177" y="43"/>
                      </a:moveTo>
                      <a:lnTo>
                        <a:pt x="1183" y="43"/>
                      </a:lnTo>
                      <a:lnTo>
                        <a:pt x="1183" y="0"/>
                      </a:lnTo>
                      <a:lnTo>
                        <a:pt x="1177" y="0"/>
                      </a:lnTo>
                      <a:lnTo>
                        <a:pt x="1177" y="43"/>
                      </a:lnTo>
                      <a:moveTo>
                        <a:pt x="1196" y="43"/>
                      </a:moveTo>
                      <a:lnTo>
                        <a:pt x="1210" y="43"/>
                      </a:lnTo>
                      <a:lnTo>
                        <a:pt x="1213" y="43"/>
                      </a:lnTo>
                      <a:lnTo>
                        <a:pt x="1227" y="30"/>
                      </a:lnTo>
                      <a:lnTo>
                        <a:pt x="1227" y="21"/>
                      </a:lnTo>
                      <a:lnTo>
                        <a:pt x="1227" y="14"/>
                      </a:lnTo>
                      <a:lnTo>
                        <a:pt x="1213" y="0"/>
                      </a:lnTo>
                      <a:lnTo>
                        <a:pt x="1209" y="0"/>
                      </a:lnTo>
                      <a:lnTo>
                        <a:pt x="1196" y="0"/>
                      </a:lnTo>
                      <a:lnTo>
                        <a:pt x="1196" y="43"/>
                      </a:lnTo>
                      <a:moveTo>
                        <a:pt x="1202" y="37"/>
                      </a:moveTo>
                      <a:lnTo>
                        <a:pt x="1202" y="6"/>
                      </a:lnTo>
                      <a:lnTo>
                        <a:pt x="1209" y="6"/>
                      </a:lnTo>
                      <a:lnTo>
                        <a:pt x="1210" y="6"/>
                      </a:lnTo>
                      <a:lnTo>
                        <a:pt x="1221" y="17"/>
                      </a:lnTo>
                      <a:lnTo>
                        <a:pt x="1221" y="21"/>
                      </a:lnTo>
                      <a:lnTo>
                        <a:pt x="1221" y="25"/>
                      </a:lnTo>
                      <a:lnTo>
                        <a:pt x="1210" y="37"/>
                      </a:lnTo>
                      <a:lnTo>
                        <a:pt x="1209" y="37"/>
                      </a:lnTo>
                      <a:lnTo>
                        <a:pt x="1202" y="37"/>
                      </a:lnTo>
                      <a:moveTo>
                        <a:pt x="1245" y="43"/>
                      </a:moveTo>
                      <a:lnTo>
                        <a:pt x="1249" y="43"/>
                      </a:lnTo>
                      <a:lnTo>
                        <a:pt x="1248" y="43"/>
                      </a:lnTo>
                      <a:lnTo>
                        <a:pt x="1245" y="43"/>
                      </a:lnTo>
                      <a:lnTo>
                        <a:pt x="1245" y="50"/>
                      </a:lnTo>
                      <a:lnTo>
                        <a:pt x="1250" y="47"/>
                      </a:lnTo>
                      <a:lnTo>
                        <a:pt x="1252" y="43"/>
                      </a:lnTo>
                      <a:lnTo>
                        <a:pt x="1252" y="37"/>
                      </a:lnTo>
                      <a:lnTo>
                        <a:pt x="1245" y="37"/>
                      </a:lnTo>
                      <a:lnTo>
                        <a:pt x="1245" y="43"/>
                      </a:lnTo>
                      <a:moveTo>
                        <a:pt x="1277" y="43"/>
                      </a:moveTo>
                      <a:lnTo>
                        <a:pt x="1283" y="43"/>
                      </a:lnTo>
                      <a:lnTo>
                        <a:pt x="1283" y="0"/>
                      </a:lnTo>
                      <a:lnTo>
                        <a:pt x="1277" y="0"/>
                      </a:lnTo>
                      <a:lnTo>
                        <a:pt x="1277" y="43"/>
                      </a:lnTo>
                      <a:moveTo>
                        <a:pt x="1315" y="24"/>
                      </a:moveTo>
                      <a:lnTo>
                        <a:pt x="1327" y="24"/>
                      </a:lnTo>
                      <a:lnTo>
                        <a:pt x="1327" y="25"/>
                      </a:lnTo>
                      <a:lnTo>
                        <a:pt x="1316" y="37"/>
                      </a:lnTo>
                      <a:lnTo>
                        <a:pt x="1312" y="37"/>
                      </a:lnTo>
                      <a:lnTo>
                        <a:pt x="1302" y="25"/>
                      </a:lnTo>
                      <a:lnTo>
                        <a:pt x="1302" y="21"/>
                      </a:lnTo>
                      <a:lnTo>
                        <a:pt x="1302" y="17"/>
                      </a:lnTo>
                      <a:lnTo>
                        <a:pt x="1312" y="6"/>
                      </a:lnTo>
                      <a:lnTo>
                        <a:pt x="1316" y="6"/>
                      </a:lnTo>
                      <a:lnTo>
                        <a:pt x="1315" y="6"/>
                      </a:lnTo>
                      <a:lnTo>
                        <a:pt x="1326" y="14"/>
                      </a:lnTo>
                      <a:lnTo>
                        <a:pt x="1326" y="13"/>
                      </a:lnTo>
                      <a:lnTo>
                        <a:pt x="1332" y="11"/>
                      </a:lnTo>
                      <a:lnTo>
                        <a:pt x="1332" y="14"/>
                      </a:lnTo>
                      <a:lnTo>
                        <a:pt x="1319" y="0"/>
                      </a:lnTo>
                      <a:lnTo>
                        <a:pt x="1316" y="0"/>
                      </a:lnTo>
                      <a:lnTo>
                        <a:pt x="1309" y="0"/>
                      </a:lnTo>
                      <a:lnTo>
                        <a:pt x="1296" y="14"/>
                      </a:lnTo>
                      <a:lnTo>
                        <a:pt x="1296" y="22"/>
                      </a:lnTo>
                      <a:lnTo>
                        <a:pt x="1296" y="30"/>
                      </a:lnTo>
                      <a:lnTo>
                        <a:pt x="1309" y="43"/>
                      </a:lnTo>
                      <a:lnTo>
                        <a:pt x="1316" y="43"/>
                      </a:lnTo>
                      <a:lnTo>
                        <a:pt x="1319" y="43"/>
                      </a:lnTo>
                      <a:lnTo>
                        <a:pt x="1333" y="30"/>
                      </a:lnTo>
                      <a:lnTo>
                        <a:pt x="1333" y="18"/>
                      </a:lnTo>
                      <a:lnTo>
                        <a:pt x="1315" y="18"/>
                      </a:lnTo>
                      <a:lnTo>
                        <a:pt x="1315" y="24"/>
                      </a:lnTo>
                      <a:moveTo>
                        <a:pt x="1346" y="43"/>
                      </a:moveTo>
                      <a:lnTo>
                        <a:pt x="1351" y="43"/>
                      </a:lnTo>
                      <a:lnTo>
                        <a:pt x="1351" y="10"/>
                      </a:lnTo>
                      <a:lnTo>
                        <a:pt x="1370" y="43"/>
                      </a:lnTo>
                      <a:lnTo>
                        <a:pt x="1377" y="43"/>
                      </a:lnTo>
                      <a:lnTo>
                        <a:pt x="1377" y="0"/>
                      </a:lnTo>
                      <a:lnTo>
                        <a:pt x="1370" y="0"/>
                      </a:lnTo>
                      <a:lnTo>
                        <a:pt x="1370" y="32"/>
                      </a:lnTo>
                      <a:lnTo>
                        <a:pt x="1351" y="0"/>
                      </a:lnTo>
                      <a:lnTo>
                        <a:pt x="1346" y="0"/>
                      </a:lnTo>
                      <a:lnTo>
                        <a:pt x="1346" y="43"/>
                      </a:lnTo>
                      <a:moveTo>
                        <a:pt x="1395" y="43"/>
                      </a:moveTo>
                      <a:lnTo>
                        <a:pt x="1399" y="43"/>
                      </a:lnTo>
                      <a:lnTo>
                        <a:pt x="1398" y="43"/>
                      </a:lnTo>
                      <a:lnTo>
                        <a:pt x="1395" y="43"/>
                      </a:lnTo>
                      <a:lnTo>
                        <a:pt x="1395" y="50"/>
                      </a:lnTo>
                      <a:lnTo>
                        <a:pt x="1400" y="47"/>
                      </a:lnTo>
                      <a:lnTo>
                        <a:pt x="1401" y="43"/>
                      </a:lnTo>
                      <a:lnTo>
                        <a:pt x="1401" y="37"/>
                      </a:lnTo>
                      <a:lnTo>
                        <a:pt x="1395" y="37"/>
                      </a:lnTo>
                      <a:lnTo>
                        <a:pt x="1395" y="43"/>
                      </a:lnTo>
                      <a:moveTo>
                        <a:pt x="1445" y="37"/>
                      </a:moveTo>
                      <a:lnTo>
                        <a:pt x="1445" y="43"/>
                      </a:lnTo>
                      <a:lnTo>
                        <a:pt x="1452" y="43"/>
                      </a:lnTo>
                      <a:lnTo>
                        <a:pt x="1452" y="38"/>
                      </a:lnTo>
                      <a:lnTo>
                        <a:pt x="1452" y="30"/>
                      </a:lnTo>
                      <a:lnTo>
                        <a:pt x="1452" y="25"/>
                      </a:lnTo>
                      <a:lnTo>
                        <a:pt x="1451" y="21"/>
                      </a:lnTo>
                      <a:lnTo>
                        <a:pt x="1449" y="16"/>
                      </a:lnTo>
                      <a:lnTo>
                        <a:pt x="1446" y="14"/>
                      </a:lnTo>
                      <a:lnTo>
                        <a:pt x="1440" y="11"/>
                      </a:lnTo>
                      <a:lnTo>
                        <a:pt x="1433" y="14"/>
                      </a:lnTo>
                      <a:lnTo>
                        <a:pt x="1429" y="17"/>
                      </a:lnTo>
                      <a:lnTo>
                        <a:pt x="1426" y="18"/>
                      </a:lnTo>
                      <a:lnTo>
                        <a:pt x="1432" y="18"/>
                      </a:lnTo>
                      <a:lnTo>
                        <a:pt x="1434" y="20"/>
                      </a:lnTo>
                      <a:lnTo>
                        <a:pt x="1439" y="18"/>
                      </a:lnTo>
                      <a:lnTo>
                        <a:pt x="1444" y="20"/>
                      </a:lnTo>
                      <a:lnTo>
                        <a:pt x="1445" y="23"/>
                      </a:lnTo>
                      <a:lnTo>
                        <a:pt x="1445" y="24"/>
                      </a:lnTo>
                      <a:lnTo>
                        <a:pt x="1437" y="26"/>
                      </a:lnTo>
                      <a:lnTo>
                        <a:pt x="1432" y="26"/>
                      </a:lnTo>
                      <a:lnTo>
                        <a:pt x="1430" y="29"/>
                      </a:lnTo>
                      <a:lnTo>
                        <a:pt x="1427" y="31"/>
                      </a:lnTo>
                      <a:lnTo>
                        <a:pt x="1426" y="35"/>
                      </a:lnTo>
                      <a:lnTo>
                        <a:pt x="1429" y="42"/>
                      </a:lnTo>
                      <a:lnTo>
                        <a:pt x="1436" y="43"/>
                      </a:lnTo>
                      <a:lnTo>
                        <a:pt x="1441" y="42"/>
                      </a:lnTo>
                      <a:lnTo>
                        <a:pt x="1445" y="37"/>
                      </a:lnTo>
                      <a:moveTo>
                        <a:pt x="1445" y="31"/>
                      </a:moveTo>
                      <a:lnTo>
                        <a:pt x="1445" y="32"/>
                      </a:lnTo>
                      <a:lnTo>
                        <a:pt x="1445" y="35"/>
                      </a:lnTo>
                      <a:lnTo>
                        <a:pt x="1441" y="37"/>
                      </a:lnTo>
                      <a:lnTo>
                        <a:pt x="1438" y="37"/>
                      </a:lnTo>
                      <a:lnTo>
                        <a:pt x="1433" y="37"/>
                      </a:lnTo>
                      <a:lnTo>
                        <a:pt x="1432" y="35"/>
                      </a:lnTo>
                      <a:lnTo>
                        <a:pt x="1433" y="33"/>
                      </a:lnTo>
                      <a:lnTo>
                        <a:pt x="1434" y="32"/>
                      </a:lnTo>
                      <a:lnTo>
                        <a:pt x="1438" y="32"/>
                      </a:lnTo>
                      <a:lnTo>
                        <a:pt x="1445" y="31"/>
                      </a:lnTo>
                      <a:moveTo>
                        <a:pt x="1463" y="43"/>
                      </a:moveTo>
                      <a:lnTo>
                        <a:pt x="1470" y="43"/>
                      </a:lnTo>
                      <a:lnTo>
                        <a:pt x="1470" y="28"/>
                      </a:lnTo>
                      <a:lnTo>
                        <a:pt x="1472" y="21"/>
                      </a:lnTo>
                      <a:lnTo>
                        <a:pt x="1477" y="18"/>
                      </a:lnTo>
                      <a:lnTo>
                        <a:pt x="1483" y="23"/>
                      </a:lnTo>
                      <a:lnTo>
                        <a:pt x="1483" y="25"/>
                      </a:lnTo>
                      <a:lnTo>
                        <a:pt x="1483" y="43"/>
                      </a:lnTo>
                      <a:lnTo>
                        <a:pt x="1489" y="43"/>
                      </a:lnTo>
                      <a:lnTo>
                        <a:pt x="1489" y="24"/>
                      </a:lnTo>
                      <a:lnTo>
                        <a:pt x="1489" y="20"/>
                      </a:lnTo>
                      <a:lnTo>
                        <a:pt x="1480" y="11"/>
                      </a:lnTo>
                      <a:lnTo>
                        <a:pt x="1479" y="11"/>
                      </a:lnTo>
                      <a:lnTo>
                        <a:pt x="1470" y="16"/>
                      </a:lnTo>
                      <a:lnTo>
                        <a:pt x="1470" y="11"/>
                      </a:lnTo>
                      <a:lnTo>
                        <a:pt x="1463" y="11"/>
                      </a:lnTo>
                      <a:lnTo>
                        <a:pt x="1463" y="43"/>
                      </a:lnTo>
                      <a:moveTo>
                        <a:pt x="1520" y="43"/>
                      </a:moveTo>
                      <a:lnTo>
                        <a:pt x="1527" y="43"/>
                      </a:lnTo>
                      <a:lnTo>
                        <a:pt x="1527" y="0"/>
                      </a:lnTo>
                      <a:lnTo>
                        <a:pt x="1520" y="0"/>
                      </a:lnTo>
                      <a:lnTo>
                        <a:pt x="1520" y="18"/>
                      </a:lnTo>
                      <a:lnTo>
                        <a:pt x="1516" y="14"/>
                      </a:lnTo>
                      <a:lnTo>
                        <a:pt x="1513" y="11"/>
                      </a:lnTo>
                      <a:lnTo>
                        <a:pt x="1506" y="14"/>
                      </a:lnTo>
                      <a:lnTo>
                        <a:pt x="1502" y="20"/>
                      </a:lnTo>
                      <a:lnTo>
                        <a:pt x="1501" y="28"/>
                      </a:lnTo>
                      <a:lnTo>
                        <a:pt x="1502" y="36"/>
                      </a:lnTo>
                      <a:lnTo>
                        <a:pt x="1507" y="42"/>
                      </a:lnTo>
                      <a:lnTo>
                        <a:pt x="1513" y="43"/>
                      </a:lnTo>
                      <a:lnTo>
                        <a:pt x="1520" y="37"/>
                      </a:lnTo>
                      <a:lnTo>
                        <a:pt x="1520" y="43"/>
                      </a:lnTo>
                      <a:moveTo>
                        <a:pt x="1507" y="28"/>
                      </a:moveTo>
                      <a:lnTo>
                        <a:pt x="1509" y="21"/>
                      </a:lnTo>
                      <a:lnTo>
                        <a:pt x="1513" y="18"/>
                      </a:lnTo>
                      <a:lnTo>
                        <a:pt x="1517" y="21"/>
                      </a:lnTo>
                      <a:lnTo>
                        <a:pt x="1520" y="28"/>
                      </a:lnTo>
                      <a:lnTo>
                        <a:pt x="1517" y="35"/>
                      </a:lnTo>
                      <a:lnTo>
                        <a:pt x="1514" y="37"/>
                      </a:lnTo>
                      <a:lnTo>
                        <a:pt x="1509" y="35"/>
                      </a:lnTo>
                      <a:lnTo>
                        <a:pt x="1507" y="28"/>
                      </a:lnTo>
                      <a:moveTo>
                        <a:pt x="1563" y="37"/>
                      </a:moveTo>
                      <a:lnTo>
                        <a:pt x="1561" y="37"/>
                      </a:lnTo>
                      <a:lnTo>
                        <a:pt x="1559" y="37"/>
                      </a:lnTo>
                      <a:lnTo>
                        <a:pt x="1558" y="36"/>
                      </a:lnTo>
                      <a:lnTo>
                        <a:pt x="1558" y="33"/>
                      </a:lnTo>
                      <a:lnTo>
                        <a:pt x="1558" y="18"/>
                      </a:lnTo>
                      <a:lnTo>
                        <a:pt x="1563" y="18"/>
                      </a:lnTo>
                      <a:lnTo>
                        <a:pt x="1563" y="11"/>
                      </a:lnTo>
                      <a:lnTo>
                        <a:pt x="1558" y="11"/>
                      </a:lnTo>
                      <a:lnTo>
                        <a:pt x="1558" y="1"/>
                      </a:lnTo>
                      <a:lnTo>
                        <a:pt x="1551" y="5"/>
                      </a:lnTo>
                      <a:lnTo>
                        <a:pt x="1551" y="11"/>
                      </a:lnTo>
                      <a:lnTo>
                        <a:pt x="1545" y="11"/>
                      </a:lnTo>
                      <a:lnTo>
                        <a:pt x="1545" y="18"/>
                      </a:lnTo>
                      <a:lnTo>
                        <a:pt x="1551" y="18"/>
                      </a:lnTo>
                      <a:lnTo>
                        <a:pt x="1551" y="35"/>
                      </a:lnTo>
                      <a:lnTo>
                        <a:pt x="1552" y="40"/>
                      </a:lnTo>
                      <a:lnTo>
                        <a:pt x="1554" y="43"/>
                      </a:lnTo>
                      <a:lnTo>
                        <a:pt x="1559" y="43"/>
                      </a:lnTo>
                      <a:lnTo>
                        <a:pt x="1563" y="43"/>
                      </a:lnTo>
                      <a:lnTo>
                        <a:pt x="1563" y="37"/>
                      </a:lnTo>
                      <a:moveTo>
                        <a:pt x="1569" y="43"/>
                      </a:moveTo>
                      <a:lnTo>
                        <a:pt x="1576" y="43"/>
                      </a:lnTo>
                      <a:lnTo>
                        <a:pt x="1576" y="28"/>
                      </a:lnTo>
                      <a:lnTo>
                        <a:pt x="1576" y="23"/>
                      </a:lnTo>
                      <a:lnTo>
                        <a:pt x="1580" y="20"/>
                      </a:lnTo>
                      <a:lnTo>
                        <a:pt x="1583" y="18"/>
                      </a:lnTo>
                      <a:lnTo>
                        <a:pt x="1589" y="23"/>
                      </a:lnTo>
                      <a:lnTo>
                        <a:pt x="1589" y="25"/>
                      </a:lnTo>
                      <a:lnTo>
                        <a:pt x="1589" y="43"/>
                      </a:lnTo>
                      <a:lnTo>
                        <a:pt x="1595" y="43"/>
                      </a:lnTo>
                      <a:lnTo>
                        <a:pt x="1595" y="24"/>
                      </a:lnTo>
                      <a:lnTo>
                        <a:pt x="1595" y="20"/>
                      </a:lnTo>
                      <a:lnTo>
                        <a:pt x="1586" y="11"/>
                      </a:lnTo>
                      <a:lnTo>
                        <a:pt x="1584" y="11"/>
                      </a:lnTo>
                      <a:lnTo>
                        <a:pt x="1576" y="17"/>
                      </a:lnTo>
                      <a:lnTo>
                        <a:pt x="1576" y="0"/>
                      </a:lnTo>
                      <a:lnTo>
                        <a:pt x="1569" y="0"/>
                      </a:lnTo>
                      <a:lnTo>
                        <a:pt x="1569" y="43"/>
                      </a:lnTo>
                      <a:moveTo>
                        <a:pt x="1626" y="37"/>
                      </a:moveTo>
                      <a:lnTo>
                        <a:pt x="1623" y="37"/>
                      </a:lnTo>
                      <a:lnTo>
                        <a:pt x="1620" y="37"/>
                      </a:lnTo>
                      <a:lnTo>
                        <a:pt x="1615" y="36"/>
                      </a:lnTo>
                      <a:lnTo>
                        <a:pt x="1613" y="31"/>
                      </a:lnTo>
                      <a:lnTo>
                        <a:pt x="1631" y="31"/>
                      </a:lnTo>
                      <a:lnTo>
                        <a:pt x="1631" y="30"/>
                      </a:lnTo>
                      <a:lnTo>
                        <a:pt x="1628" y="17"/>
                      </a:lnTo>
                      <a:lnTo>
                        <a:pt x="1620" y="11"/>
                      </a:lnTo>
                      <a:lnTo>
                        <a:pt x="1611" y="16"/>
                      </a:lnTo>
                      <a:lnTo>
                        <a:pt x="1607" y="28"/>
                      </a:lnTo>
                      <a:lnTo>
                        <a:pt x="1611" y="39"/>
                      </a:lnTo>
                      <a:lnTo>
                        <a:pt x="1620" y="43"/>
                      </a:lnTo>
                      <a:lnTo>
                        <a:pt x="1628" y="42"/>
                      </a:lnTo>
                      <a:lnTo>
                        <a:pt x="1631" y="37"/>
                      </a:lnTo>
                      <a:lnTo>
                        <a:pt x="1626" y="37"/>
                      </a:lnTo>
                      <a:moveTo>
                        <a:pt x="1613" y="24"/>
                      </a:moveTo>
                      <a:lnTo>
                        <a:pt x="1615" y="20"/>
                      </a:lnTo>
                      <a:lnTo>
                        <a:pt x="1620" y="18"/>
                      </a:lnTo>
                      <a:lnTo>
                        <a:pt x="1624" y="21"/>
                      </a:lnTo>
                      <a:lnTo>
                        <a:pt x="1626" y="24"/>
                      </a:lnTo>
                      <a:lnTo>
                        <a:pt x="1613" y="24"/>
                      </a:lnTo>
                      <a:moveTo>
                        <a:pt x="1675" y="24"/>
                      </a:moveTo>
                      <a:lnTo>
                        <a:pt x="1688" y="24"/>
                      </a:lnTo>
                      <a:lnTo>
                        <a:pt x="1688" y="25"/>
                      </a:lnTo>
                      <a:lnTo>
                        <a:pt x="1676" y="37"/>
                      </a:lnTo>
                      <a:lnTo>
                        <a:pt x="1674" y="37"/>
                      </a:lnTo>
                      <a:lnTo>
                        <a:pt x="1664" y="25"/>
                      </a:lnTo>
                      <a:lnTo>
                        <a:pt x="1664" y="21"/>
                      </a:lnTo>
                      <a:lnTo>
                        <a:pt x="1664" y="17"/>
                      </a:lnTo>
                      <a:lnTo>
                        <a:pt x="1674" y="6"/>
                      </a:lnTo>
                      <a:lnTo>
                        <a:pt x="1676" y="6"/>
                      </a:lnTo>
                      <a:lnTo>
                        <a:pt x="1688" y="14"/>
                      </a:lnTo>
                      <a:lnTo>
                        <a:pt x="1688" y="13"/>
                      </a:lnTo>
                      <a:lnTo>
                        <a:pt x="1694" y="11"/>
                      </a:lnTo>
                      <a:lnTo>
                        <a:pt x="1694" y="14"/>
                      </a:lnTo>
                      <a:lnTo>
                        <a:pt x="1680" y="0"/>
                      </a:lnTo>
                      <a:lnTo>
                        <a:pt x="1676" y="0"/>
                      </a:lnTo>
                      <a:lnTo>
                        <a:pt x="1671" y="0"/>
                      </a:lnTo>
                      <a:lnTo>
                        <a:pt x="1657" y="14"/>
                      </a:lnTo>
                      <a:lnTo>
                        <a:pt x="1657" y="22"/>
                      </a:lnTo>
                      <a:lnTo>
                        <a:pt x="1657" y="30"/>
                      </a:lnTo>
                      <a:lnTo>
                        <a:pt x="1671" y="43"/>
                      </a:lnTo>
                      <a:lnTo>
                        <a:pt x="1677" y="43"/>
                      </a:lnTo>
                      <a:lnTo>
                        <a:pt x="1680" y="43"/>
                      </a:lnTo>
                      <a:lnTo>
                        <a:pt x="1695" y="30"/>
                      </a:lnTo>
                      <a:lnTo>
                        <a:pt x="1695" y="18"/>
                      </a:lnTo>
                      <a:lnTo>
                        <a:pt x="1675" y="18"/>
                      </a:lnTo>
                      <a:lnTo>
                        <a:pt x="1675" y="24"/>
                      </a:lnTo>
                      <a:moveTo>
                        <a:pt x="1713" y="43"/>
                      </a:moveTo>
                      <a:lnTo>
                        <a:pt x="1719" y="43"/>
                      </a:lnTo>
                      <a:lnTo>
                        <a:pt x="1719" y="0"/>
                      </a:lnTo>
                      <a:lnTo>
                        <a:pt x="1713" y="0"/>
                      </a:lnTo>
                      <a:lnTo>
                        <a:pt x="1713" y="43"/>
                      </a:lnTo>
                      <a:moveTo>
                        <a:pt x="1726" y="31"/>
                      </a:moveTo>
                      <a:lnTo>
                        <a:pt x="1727" y="38"/>
                      </a:lnTo>
                      <a:lnTo>
                        <a:pt x="1733" y="42"/>
                      </a:lnTo>
                      <a:lnTo>
                        <a:pt x="1742" y="43"/>
                      </a:lnTo>
                      <a:lnTo>
                        <a:pt x="1750" y="42"/>
                      </a:lnTo>
                      <a:lnTo>
                        <a:pt x="1755" y="37"/>
                      </a:lnTo>
                      <a:lnTo>
                        <a:pt x="1757" y="31"/>
                      </a:lnTo>
                      <a:lnTo>
                        <a:pt x="1755" y="25"/>
                      </a:lnTo>
                      <a:lnTo>
                        <a:pt x="1750" y="21"/>
                      </a:lnTo>
                      <a:lnTo>
                        <a:pt x="1741" y="18"/>
                      </a:lnTo>
                      <a:lnTo>
                        <a:pt x="1733" y="15"/>
                      </a:lnTo>
                      <a:lnTo>
                        <a:pt x="1732" y="11"/>
                      </a:lnTo>
                      <a:lnTo>
                        <a:pt x="1734" y="8"/>
                      </a:lnTo>
                      <a:lnTo>
                        <a:pt x="1741" y="6"/>
                      </a:lnTo>
                      <a:lnTo>
                        <a:pt x="1748" y="8"/>
                      </a:lnTo>
                      <a:lnTo>
                        <a:pt x="1750" y="11"/>
                      </a:lnTo>
                      <a:lnTo>
                        <a:pt x="1757" y="11"/>
                      </a:lnTo>
                      <a:lnTo>
                        <a:pt x="1755" y="6"/>
                      </a:lnTo>
                      <a:lnTo>
                        <a:pt x="1749" y="1"/>
                      </a:lnTo>
                      <a:lnTo>
                        <a:pt x="1740" y="0"/>
                      </a:lnTo>
                      <a:lnTo>
                        <a:pt x="1733" y="1"/>
                      </a:lnTo>
                      <a:lnTo>
                        <a:pt x="1727" y="6"/>
                      </a:lnTo>
                      <a:lnTo>
                        <a:pt x="1726" y="11"/>
                      </a:lnTo>
                      <a:lnTo>
                        <a:pt x="1727" y="17"/>
                      </a:lnTo>
                      <a:lnTo>
                        <a:pt x="1732" y="21"/>
                      </a:lnTo>
                      <a:lnTo>
                        <a:pt x="1740" y="23"/>
                      </a:lnTo>
                      <a:lnTo>
                        <a:pt x="1747" y="24"/>
                      </a:lnTo>
                      <a:lnTo>
                        <a:pt x="1750" y="28"/>
                      </a:lnTo>
                      <a:lnTo>
                        <a:pt x="1750" y="31"/>
                      </a:lnTo>
                      <a:lnTo>
                        <a:pt x="1750" y="35"/>
                      </a:lnTo>
                      <a:lnTo>
                        <a:pt x="1747" y="37"/>
                      </a:lnTo>
                      <a:lnTo>
                        <a:pt x="1742" y="37"/>
                      </a:lnTo>
                      <a:lnTo>
                        <a:pt x="1736" y="37"/>
                      </a:lnTo>
                      <a:lnTo>
                        <a:pt x="1733" y="35"/>
                      </a:lnTo>
                      <a:lnTo>
                        <a:pt x="1732" y="31"/>
                      </a:lnTo>
                      <a:lnTo>
                        <a:pt x="1726" y="31"/>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Freeform 297"/>
                <p:cNvSpPr>
                  <a:spLocks noEditPoints="1"/>
                </p:cNvSpPr>
                <p:nvPr/>
              </p:nvSpPr>
              <p:spPr bwMode="auto">
                <a:xfrm>
                  <a:off x="8645" y="13694"/>
                  <a:ext cx="467" cy="56"/>
                </a:xfrm>
                <a:custGeom>
                  <a:avLst/>
                  <a:gdLst>
                    <a:gd name="T0" fmla="*/ 10 w 467"/>
                    <a:gd name="T1" fmla="*/ 37 h 56"/>
                    <a:gd name="T2" fmla="*/ 0 w 467"/>
                    <a:gd name="T3" fmla="*/ 25 h 56"/>
                    <a:gd name="T4" fmla="*/ 30 w 467"/>
                    <a:gd name="T5" fmla="*/ 36 h 56"/>
                    <a:gd name="T6" fmla="*/ 37 w 467"/>
                    <a:gd name="T7" fmla="*/ 38 h 56"/>
                    <a:gd name="T8" fmla="*/ 62 w 467"/>
                    <a:gd name="T9" fmla="*/ 37 h 56"/>
                    <a:gd name="T10" fmla="*/ 49 w 467"/>
                    <a:gd name="T11" fmla="*/ 24 h 56"/>
                    <a:gd name="T12" fmla="*/ 44 w 467"/>
                    <a:gd name="T13" fmla="*/ 22 h 56"/>
                    <a:gd name="T14" fmla="*/ 56 w 467"/>
                    <a:gd name="T15" fmla="*/ 18 h 56"/>
                    <a:gd name="T16" fmla="*/ 45 w 467"/>
                    <a:gd name="T17" fmla="*/ 13 h 56"/>
                    <a:gd name="T18" fmla="*/ 37 w 467"/>
                    <a:gd name="T19" fmla="*/ 22 h 56"/>
                    <a:gd name="T20" fmla="*/ 54 w 467"/>
                    <a:gd name="T21" fmla="*/ 32 h 56"/>
                    <a:gd name="T22" fmla="*/ 51 w 467"/>
                    <a:gd name="T23" fmla="*/ 38 h 56"/>
                    <a:gd name="T24" fmla="*/ 93 w 467"/>
                    <a:gd name="T25" fmla="*/ 38 h 56"/>
                    <a:gd name="T26" fmla="*/ 81 w 467"/>
                    <a:gd name="T27" fmla="*/ 31 h 56"/>
                    <a:gd name="T28" fmla="*/ 78 w 467"/>
                    <a:gd name="T29" fmla="*/ 17 h 56"/>
                    <a:gd name="T30" fmla="*/ 99 w 467"/>
                    <a:gd name="T31" fmla="*/ 38 h 56"/>
                    <a:gd name="T32" fmla="*/ 87 w 467"/>
                    <a:gd name="T33" fmla="*/ 18 h 56"/>
                    <a:gd name="T34" fmla="*/ 119 w 467"/>
                    <a:gd name="T35" fmla="*/ 44 h 56"/>
                    <a:gd name="T36" fmla="*/ 123 w 467"/>
                    <a:gd name="T37" fmla="*/ 19 h 56"/>
                    <a:gd name="T38" fmla="*/ 119 w 467"/>
                    <a:gd name="T39" fmla="*/ 13 h 56"/>
                    <a:gd name="T40" fmla="*/ 170 w 467"/>
                    <a:gd name="T41" fmla="*/ 36 h 56"/>
                    <a:gd name="T42" fmla="*/ 157 w 467"/>
                    <a:gd name="T43" fmla="*/ 15 h 56"/>
                    <a:gd name="T44" fmla="*/ 181 w 467"/>
                    <a:gd name="T45" fmla="*/ 14 h 56"/>
                    <a:gd name="T46" fmla="*/ 150 w 467"/>
                    <a:gd name="T47" fmla="*/ 22 h 56"/>
                    <a:gd name="T48" fmla="*/ 181 w 467"/>
                    <a:gd name="T49" fmla="*/ 29 h 56"/>
                    <a:gd name="T50" fmla="*/ 212 w 467"/>
                    <a:gd name="T51" fmla="*/ 44 h 56"/>
                    <a:gd name="T52" fmla="*/ 212 w 467"/>
                    <a:gd name="T53" fmla="*/ 13 h 56"/>
                    <a:gd name="T54" fmla="*/ 207 w 467"/>
                    <a:gd name="T55" fmla="*/ 22 h 56"/>
                    <a:gd name="T56" fmla="*/ 212 w 467"/>
                    <a:gd name="T57" fmla="*/ 38 h 56"/>
                    <a:gd name="T58" fmla="*/ 243 w 467"/>
                    <a:gd name="T59" fmla="*/ 29 h 56"/>
                    <a:gd name="T60" fmla="*/ 256 w 467"/>
                    <a:gd name="T61" fmla="*/ 25 h 56"/>
                    <a:gd name="T62" fmla="*/ 268 w 467"/>
                    <a:gd name="T63" fmla="*/ 18 h 56"/>
                    <a:gd name="T64" fmla="*/ 274 w 467"/>
                    <a:gd name="T65" fmla="*/ 44 h 56"/>
                    <a:gd name="T66" fmla="*/ 269 w 467"/>
                    <a:gd name="T67" fmla="*/ 13 h 56"/>
                    <a:gd name="T68" fmla="*/ 243 w 467"/>
                    <a:gd name="T69" fmla="*/ 19 h 56"/>
                    <a:gd name="T70" fmla="*/ 293 w 467"/>
                    <a:gd name="T71" fmla="*/ 44 h 56"/>
                    <a:gd name="T72" fmla="*/ 304 w 467"/>
                    <a:gd name="T73" fmla="*/ 21 h 56"/>
                    <a:gd name="T74" fmla="*/ 313 w 467"/>
                    <a:gd name="T75" fmla="*/ 21 h 56"/>
                    <a:gd name="T76" fmla="*/ 324 w 467"/>
                    <a:gd name="T77" fmla="*/ 26 h 56"/>
                    <a:gd name="T78" fmla="*/ 322 w 467"/>
                    <a:gd name="T79" fmla="*/ 13 h 56"/>
                    <a:gd name="T80" fmla="*/ 296 w 467"/>
                    <a:gd name="T81" fmla="*/ 15 h 56"/>
                    <a:gd name="T82" fmla="*/ 360 w 467"/>
                    <a:gd name="T83" fmla="*/ 44 h 56"/>
                    <a:gd name="T84" fmla="*/ 360 w 467"/>
                    <a:gd name="T85" fmla="*/ 34 h 56"/>
                    <a:gd name="T86" fmla="*/ 349 w 467"/>
                    <a:gd name="T87" fmla="*/ 33 h 56"/>
                    <a:gd name="T88" fmla="*/ 342 w 467"/>
                    <a:gd name="T89" fmla="*/ 32 h 56"/>
                    <a:gd name="T90" fmla="*/ 350 w 467"/>
                    <a:gd name="T91" fmla="*/ 44 h 56"/>
                    <a:gd name="T92" fmla="*/ 380 w 467"/>
                    <a:gd name="T93" fmla="*/ 44 h 56"/>
                    <a:gd name="T94" fmla="*/ 393 w 467"/>
                    <a:gd name="T95" fmla="*/ 24 h 56"/>
                    <a:gd name="T96" fmla="*/ 399 w 467"/>
                    <a:gd name="T97" fmla="*/ 25 h 56"/>
                    <a:gd name="T98" fmla="*/ 390 w 467"/>
                    <a:gd name="T99" fmla="*/ 13 h 56"/>
                    <a:gd name="T100" fmla="*/ 373 w 467"/>
                    <a:gd name="T101" fmla="*/ 44 h 56"/>
                    <a:gd name="T102" fmla="*/ 411 w 467"/>
                    <a:gd name="T103" fmla="*/ 7 h 56"/>
                    <a:gd name="T104" fmla="*/ 411 w 467"/>
                    <a:gd name="T105" fmla="*/ 44 h 56"/>
                    <a:gd name="T106" fmla="*/ 430 w 467"/>
                    <a:gd name="T107" fmla="*/ 37 h 56"/>
                    <a:gd name="T108" fmla="*/ 430 w 467"/>
                    <a:gd name="T109" fmla="*/ 13 h 56"/>
                    <a:gd name="T110" fmla="*/ 417 w 467"/>
                    <a:gd name="T111" fmla="*/ 18 h 56"/>
                    <a:gd name="T112" fmla="*/ 431 w 467"/>
                    <a:gd name="T113" fmla="*/ 44 h 56"/>
                    <a:gd name="T114" fmla="*/ 445 w 467"/>
                    <a:gd name="T115" fmla="*/ 56 h 56"/>
                    <a:gd name="T116" fmla="*/ 461 w 467"/>
                    <a:gd name="T117" fmla="*/ 13 h 56"/>
                    <a:gd name="T118" fmla="*/ 435 w 467"/>
                    <a:gd name="T119" fmla="*/ 13 h 56"/>
                    <a:gd name="T120" fmla="*/ 443 w 467"/>
                    <a:gd name="T121"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6">
                      <a:moveTo>
                        <a:pt x="25" y="0"/>
                      </a:moveTo>
                      <a:lnTo>
                        <a:pt x="25" y="24"/>
                      </a:lnTo>
                      <a:lnTo>
                        <a:pt x="23" y="36"/>
                      </a:lnTo>
                      <a:lnTo>
                        <a:pt x="15" y="38"/>
                      </a:lnTo>
                      <a:lnTo>
                        <a:pt x="10" y="37"/>
                      </a:lnTo>
                      <a:lnTo>
                        <a:pt x="7" y="32"/>
                      </a:lnTo>
                      <a:lnTo>
                        <a:pt x="6" y="24"/>
                      </a:lnTo>
                      <a:lnTo>
                        <a:pt x="6" y="0"/>
                      </a:lnTo>
                      <a:lnTo>
                        <a:pt x="0" y="0"/>
                      </a:lnTo>
                      <a:lnTo>
                        <a:pt x="0" y="25"/>
                      </a:lnTo>
                      <a:lnTo>
                        <a:pt x="1" y="37"/>
                      </a:lnTo>
                      <a:lnTo>
                        <a:pt x="7" y="43"/>
                      </a:lnTo>
                      <a:lnTo>
                        <a:pt x="15" y="44"/>
                      </a:lnTo>
                      <a:lnTo>
                        <a:pt x="25" y="41"/>
                      </a:lnTo>
                      <a:lnTo>
                        <a:pt x="30" y="36"/>
                      </a:lnTo>
                      <a:lnTo>
                        <a:pt x="31" y="25"/>
                      </a:lnTo>
                      <a:lnTo>
                        <a:pt x="31" y="0"/>
                      </a:lnTo>
                      <a:lnTo>
                        <a:pt x="25" y="0"/>
                      </a:lnTo>
                      <a:moveTo>
                        <a:pt x="37" y="38"/>
                      </a:moveTo>
                      <a:lnTo>
                        <a:pt x="37" y="38"/>
                      </a:lnTo>
                      <a:lnTo>
                        <a:pt x="41" y="43"/>
                      </a:lnTo>
                      <a:lnTo>
                        <a:pt x="49" y="44"/>
                      </a:lnTo>
                      <a:lnTo>
                        <a:pt x="54" y="44"/>
                      </a:lnTo>
                      <a:lnTo>
                        <a:pt x="62" y="37"/>
                      </a:lnTo>
                      <a:lnTo>
                        <a:pt x="62" y="37"/>
                      </a:lnTo>
                      <a:lnTo>
                        <a:pt x="62" y="34"/>
                      </a:lnTo>
                      <a:lnTo>
                        <a:pt x="62" y="33"/>
                      </a:lnTo>
                      <a:lnTo>
                        <a:pt x="54" y="26"/>
                      </a:lnTo>
                      <a:lnTo>
                        <a:pt x="55" y="26"/>
                      </a:lnTo>
                      <a:lnTo>
                        <a:pt x="49" y="24"/>
                      </a:lnTo>
                      <a:lnTo>
                        <a:pt x="46" y="24"/>
                      </a:lnTo>
                      <a:lnTo>
                        <a:pt x="45" y="23"/>
                      </a:lnTo>
                      <a:lnTo>
                        <a:pt x="45" y="23"/>
                      </a:lnTo>
                      <a:lnTo>
                        <a:pt x="44" y="18"/>
                      </a:lnTo>
                      <a:lnTo>
                        <a:pt x="44" y="22"/>
                      </a:lnTo>
                      <a:lnTo>
                        <a:pt x="44" y="24"/>
                      </a:lnTo>
                      <a:lnTo>
                        <a:pt x="48" y="18"/>
                      </a:lnTo>
                      <a:lnTo>
                        <a:pt x="49" y="18"/>
                      </a:lnTo>
                      <a:lnTo>
                        <a:pt x="54" y="19"/>
                      </a:lnTo>
                      <a:lnTo>
                        <a:pt x="56" y="18"/>
                      </a:lnTo>
                      <a:lnTo>
                        <a:pt x="62" y="18"/>
                      </a:lnTo>
                      <a:lnTo>
                        <a:pt x="60" y="16"/>
                      </a:lnTo>
                      <a:lnTo>
                        <a:pt x="56" y="14"/>
                      </a:lnTo>
                      <a:lnTo>
                        <a:pt x="48" y="13"/>
                      </a:lnTo>
                      <a:lnTo>
                        <a:pt x="45" y="13"/>
                      </a:lnTo>
                      <a:lnTo>
                        <a:pt x="37" y="21"/>
                      </a:lnTo>
                      <a:lnTo>
                        <a:pt x="37" y="21"/>
                      </a:lnTo>
                      <a:lnTo>
                        <a:pt x="37" y="21"/>
                      </a:lnTo>
                      <a:lnTo>
                        <a:pt x="37" y="21"/>
                      </a:lnTo>
                      <a:lnTo>
                        <a:pt x="37" y="22"/>
                      </a:lnTo>
                      <a:lnTo>
                        <a:pt x="37" y="22"/>
                      </a:lnTo>
                      <a:lnTo>
                        <a:pt x="45" y="30"/>
                      </a:lnTo>
                      <a:lnTo>
                        <a:pt x="45" y="30"/>
                      </a:lnTo>
                      <a:lnTo>
                        <a:pt x="49" y="32"/>
                      </a:lnTo>
                      <a:lnTo>
                        <a:pt x="54" y="32"/>
                      </a:lnTo>
                      <a:lnTo>
                        <a:pt x="51" y="32"/>
                      </a:lnTo>
                      <a:lnTo>
                        <a:pt x="56" y="37"/>
                      </a:lnTo>
                      <a:lnTo>
                        <a:pt x="56" y="34"/>
                      </a:lnTo>
                      <a:lnTo>
                        <a:pt x="56" y="33"/>
                      </a:lnTo>
                      <a:lnTo>
                        <a:pt x="51" y="38"/>
                      </a:lnTo>
                      <a:lnTo>
                        <a:pt x="49" y="38"/>
                      </a:lnTo>
                      <a:lnTo>
                        <a:pt x="45" y="38"/>
                      </a:lnTo>
                      <a:lnTo>
                        <a:pt x="44" y="38"/>
                      </a:lnTo>
                      <a:lnTo>
                        <a:pt x="37" y="38"/>
                      </a:lnTo>
                      <a:moveTo>
                        <a:pt x="93" y="38"/>
                      </a:moveTo>
                      <a:lnTo>
                        <a:pt x="93" y="38"/>
                      </a:lnTo>
                      <a:lnTo>
                        <a:pt x="91" y="38"/>
                      </a:lnTo>
                      <a:lnTo>
                        <a:pt x="87" y="38"/>
                      </a:lnTo>
                      <a:lnTo>
                        <a:pt x="83" y="37"/>
                      </a:lnTo>
                      <a:lnTo>
                        <a:pt x="81" y="31"/>
                      </a:lnTo>
                      <a:lnTo>
                        <a:pt x="99" y="31"/>
                      </a:lnTo>
                      <a:lnTo>
                        <a:pt x="99" y="30"/>
                      </a:lnTo>
                      <a:lnTo>
                        <a:pt x="95" y="17"/>
                      </a:lnTo>
                      <a:lnTo>
                        <a:pt x="87" y="13"/>
                      </a:lnTo>
                      <a:lnTo>
                        <a:pt x="78" y="17"/>
                      </a:lnTo>
                      <a:lnTo>
                        <a:pt x="75" y="29"/>
                      </a:lnTo>
                      <a:lnTo>
                        <a:pt x="78" y="40"/>
                      </a:lnTo>
                      <a:lnTo>
                        <a:pt x="87" y="44"/>
                      </a:lnTo>
                      <a:lnTo>
                        <a:pt x="95" y="43"/>
                      </a:lnTo>
                      <a:lnTo>
                        <a:pt x="99" y="38"/>
                      </a:lnTo>
                      <a:lnTo>
                        <a:pt x="93" y="38"/>
                      </a:lnTo>
                      <a:moveTo>
                        <a:pt x="81" y="25"/>
                      </a:moveTo>
                      <a:lnTo>
                        <a:pt x="81" y="25"/>
                      </a:lnTo>
                      <a:lnTo>
                        <a:pt x="83" y="21"/>
                      </a:lnTo>
                      <a:lnTo>
                        <a:pt x="87" y="18"/>
                      </a:lnTo>
                      <a:lnTo>
                        <a:pt x="92" y="21"/>
                      </a:lnTo>
                      <a:lnTo>
                        <a:pt x="93" y="25"/>
                      </a:lnTo>
                      <a:lnTo>
                        <a:pt x="81" y="25"/>
                      </a:lnTo>
                      <a:moveTo>
                        <a:pt x="112" y="44"/>
                      </a:moveTo>
                      <a:lnTo>
                        <a:pt x="119" y="44"/>
                      </a:lnTo>
                      <a:lnTo>
                        <a:pt x="119" y="29"/>
                      </a:lnTo>
                      <a:lnTo>
                        <a:pt x="119" y="23"/>
                      </a:lnTo>
                      <a:lnTo>
                        <a:pt x="120" y="19"/>
                      </a:lnTo>
                      <a:lnTo>
                        <a:pt x="121" y="18"/>
                      </a:lnTo>
                      <a:lnTo>
                        <a:pt x="123" y="19"/>
                      </a:lnTo>
                      <a:lnTo>
                        <a:pt x="124" y="14"/>
                      </a:lnTo>
                      <a:lnTo>
                        <a:pt x="121" y="13"/>
                      </a:lnTo>
                      <a:lnTo>
                        <a:pt x="120" y="14"/>
                      </a:lnTo>
                      <a:lnTo>
                        <a:pt x="119" y="18"/>
                      </a:lnTo>
                      <a:lnTo>
                        <a:pt x="119" y="13"/>
                      </a:lnTo>
                      <a:lnTo>
                        <a:pt x="112" y="13"/>
                      </a:lnTo>
                      <a:lnTo>
                        <a:pt x="112" y="44"/>
                      </a:lnTo>
                      <a:moveTo>
                        <a:pt x="174" y="28"/>
                      </a:moveTo>
                      <a:lnTo>
                        <a:pt x="174" y="28"/>
                      </a:lnTo>
                      <a:lnTo>
                        <a:pt x="170" y="36"/>
                      </a:lnTo>
                      <a:lnTo>
                        <a:pt x="166" y="38"/>
                      </a:lnTo>
                      <a:lnTo>
                        <a:pt x="157" y="36"/>
                      </a:lnTo>
                      <a:lnTo>
                        <a:pt x="157" y="31"/>
                      </a:lnTo>
                      <a:lnTo>
                        <a:pt x="155" y="22"/>
                      </a:lnTo>
                      <a:lnTo>
                        <a:pt x="157" y="15"/>
                      </a:lnTo>
                      <a:lnTo>
                        <a:pt x="157" y="9"/>
                      </a:lnTo>
                      <a:lnTo>
                        <a:pt x="166" y="7"/>
                      </a:lnTo>
                      <a:lnTo>
                        <a:pt x="172" y="9"/>
                      </a:lnTo>
                      <a:lnTo>
                        <a:pt x="174" y="15"/>
                      </a:lnTo>
                      <a:lnTo>
                        <a:pt x="181" y="14"/>
                      </a:lnTo>
                      <a:lnTo>
                        <a:pt x="175" y="4"/>
                      </a:lnTo>
                      <a:lnTo>
                        <a:pt x="166" y="0"/>
                      </a:lnTo>
                      <a:lnTo>
                        <a:pt x="158" y="3"/>
                      </a:lnTo>
                      <a:lnTo>
                        <a:pt x="152" y="10"/>
                      </a:lnTo>
                      <a:lnTo>
                        <a:pt x="150" y="22"/>
                      </a:lnTo>
                      <a:lnTo>
                        <a:pt x="151" y="33"/>
                      </a:lnTo>
                      <a:lnTo>
                        <a:pt x="157" y="41"/>
                      </a:lnTo>
                      <a:lnTo>
                        <a:pt x="166" y="44"/>
                      </a:lnTo>
                      <a:lnTo>
                        <a:pt x="175" y="40"/>
                      </a:lnTo>
                      <a:lnTo>
                        <a:pt x="181" y="29"/>
                      </a:lnTo>
                      <a:lnTo>
                        <a:pt x="174" y="28"/>
                      </a:lnTo>
                      <a:moveTo>
                        <a:pt x="199" y="29"/>
                      </a:moveTo>
                      <a:lnTo>
                        <a:pt x="199" y="29"/>
                      </a:lnTo>
                      <a:lnTo>
                        <a:pt x="203" y="40"/>
                      </a:lnTo>
                      <a:lnTo>
                        <a:pt x="212" y="44"/>
                      </a:lnTo>
                      <a:lnTo>
                        <a:pt x="218" y="43"/>
                      </a:lnTo>
                      <a:lnTo>
                        <a:pt x="222" y="37"/>
                      </a:lnTo>
                      <a:lnTo>
                        <a:pt x="225" y="28"/>
                      </a:lnTo>
                      <a:lnTo>
                        <a:pt x="221" y="17"/>
                      </a:lnTo>
                      <a:lnTo>
                        <a:pt x="212" y="13"/>
                      </a:lnTo>
                      <a:lnTo>
                        <a:pt x="203" y="16"/>
                      </a:lnTo>
                      <a:lnTo>
                        <a:pt x="199" y="29"/>
                      </a:lnTo>
                      <a:moveTo>
                        <a:pt x="205" y="29"/>
                      </a:moveTo>
                      <a:lnTo>
                        <a:pt x="205" y="29"/>
                      </a:lnTo>
                      <a:lnTo>
                        <a:pt x="207" y="22"/>
                      </a:lnTo>
                      <a:lnTo>
                        <a:pt x="212" y="18"/>
                      </a:lnTo>
                      <a:lnTo>
                        <a:pt x="215" y="22"/>
                      </a:lnTo>
                      <a:lnTo>
                        <a:pt x="218" y="29"/>
                      </a:lnTo>
                      <a:lnTo>
                        <a:pt x="216" y="36"/>
                      </a:lnTo>
                      <a:lnTo>
                        <a:pt x="212" y="38"/>
                      </a:lnTo>
                      <a:lnTo>
                        <a:pt x="207" y="36"/>
                      </a:lnTo>
                      <a:lnTo>
                        <a:pt x="205" y="29"/>
                      </a:lnTo>
                      <a:moveTo>
                        <a:pt x="236" y="44"/>
                      </a:moveTo>
                      <a:lnTo>
                        <a:pt x="243" y="44"/>
                      </a:lnTo>
                      <a:lnTo>
                        <a:pt x="243" y="29"/>
                      </a:lnTo>
                      <a:lnTo>
                        <a:pt x="243" y="24"/>
                      </a:lnTo>
                      <a:lnTo>
                        <a:pt x="246" y="21"/>
                      </a:lnTo>
                      <a:lnTo>
                        <a:pt x="250" y="18"/>
                      </a:lnTo>
                      <a:lnTo>
                        <a:pt x="254" y="21"/>
                      </a:lnTo>
                      <a:lnTo>
                        <a:pt x="256" y="25"/>
                      </a:lnTo>
                      <a:lnTo>
                        <a:pt x="256" y="44"/>
                      </a:lnTo>
                      <a:lnTo>
                        <a:pt x="261" y="44"/>
                      </a:lnTo>
                      <a:lnTo>
                        <a:pt x="261" y="28"/>
                      </a:lnTo>
                      <a:lnTo>
                        <a:pt x="264" y="21"/>
                      </a:lnTo>
                      <a:lnTo>
                        <a:pt x="268" y="18"/>
                      </a:lnTo>
                      <a:lnTo>
                        <a:pt x="268" y="18"/>
                      </a:lnTo>
                      <a:lnTo>
                        <a:pt x="274" y="24"/>
                      </a:lnTo>
                      <a:lnTo>
                        <a:pt x="274" y="24"/>
                      </a:lnTo>
                      <a:lnTo>
                        <a:pt x="274" y="26"/>
                      </a:lnTo>
                      <a:lnTo>
                        <a:pt x="274" y="44"/>
                      </a:lnTo>
                      <a:lnTo>
                        <a:pt x="280" y="44"/>
                      </a:lnTo>
                      <a:lnTo>
                        <a:pt x="280" y="23"/>
                      </a:lnTo>
                      <a:lnTo>
                        <a:pt x="280" y="21"/>
                      </a:lnTo>
                      <a:lnTo>
                        <a:pt x="272" y="13"/>
                      </a:lnTo>
                      <a:lnTo>
                        <a:pt x="269" y="13"/>
                      </a:lnTo>
                      <a:lnTo>
                        <a:pt x="260" y="19"/>
                      </a:lnTo>
                      <a:lnTo>
                        <a:pt x="258" y="15"/>
                      </a:lnTo>
                      <a:lnTo>
                        <a:pt x="252" y="13"/>
                      </a:lnTo>
                      <a:lnTo>
                        <a:pt x="246" y="15"/>
                      </a:lnTo>
                      <a:lnTo>
                        <a:pt x="243" y="19"/>
                      </a:lnTo>
                      <a:lnTo>
                        <a:pt x="243" y="13"/>
                      </a:lnTo>
                      <a:lnTo>
                        <a:pt x="236" y="13"/>
                      </a:lnTo>
                      <a:lnTo>
                        <a:pt x="236" y="44"/>
                      </a:lnTo>
                      <a:moveTo>
                        <a:pt x="287" y="44"/>
                      </a:moveTo>
                      <a:lnTo>
                        <a:pt x="293" y="44"/>
                      </a:lnTo>
                      <a:lnTo>
                        <a:pt x="293" y="29"/>
                      </a:lnTo>
                      <a:lnTo>
                        <a:pt x="294" y="24"/>
                      </a:lnTo>
                      <a:lnTo>
                        <a:pt x="296" y="21"/>
                      </a:lnTo>
                      <a:lnTo>
                        <a:pt x="299" y="18"/>
                      </a:lnTo>
                      <a:lnTo>
                        <a:pt x="304" y="21"/>
                      </a:lnTo>
                      <a:lnTo>
                        <a:pt x="305" y="25"/>
                      </a:lnTo>
                      <a:lnTo>
                        <a:pt x="305" y="44"/>
                      </a:lnTo>
                      <a:lnTo>
                        <a:pt x="311" y="44"/>
                      </a:lnTo>
                      <a:lnTo>
                        <a:pt x="311" y="28"/>
                      </a:lnTo>
                      <a:lnTo>
                        <a:pt x="313" y="21"/>
                      </a:lnTo>
                      <a:lnTo>
                        <a:pt x="318" y="18"/>
                      </a:lnTo>
                      <a:lnTo>
                        <a:pt x="319" y="18"/>
                      </a:lnTo>
                      <a:lnTo>
                        <a:pt x="324" y="24"/>
                      </a:lnTo>
                      <a:lnTo>
                        <a:pt x="324" y="24"/>
                      </a:lnTo>
                      <a:lnTo>
                        <a:pt x="324" y="26"/>
                      </a:lnTo>
                      <a:lnTo>
                        <a:pt x="324" y="44"/>
                      </a:lnTo>
                      <a:lnTo>
                        <a:pt x="329" y="44"/>
                      </a:lnTo>
                      <a:lnTo>
                        <a:pt x="329" y="23"/>
                      </a:lnTo>
                      <a:lnTo>
                        <a:pt x="329" y="21"/>
                      </a:lnTo>
                      <a:lnTo>
                        <a:pt x="322" y="13"/>
                      </a:lnTo>
                      <a:lnTo>
                        <a:pt x="320" y="13"/>
                      </a:lnTo>
                      <a:lnTo>
                        <a:pt x="310" y="19"/>
                      </a:lnTo>
                      <a:lnTo>
                        <a:pt x="307" y="15"/>
                      </a:lnTo>
                      <a:lnTo>
                        <a:pt x="302" y="13"/>
                      </a:lnTo>
                      <a:lnTo>
                        <a:pt x="296" y="15"/>
                      </a:lnTo>
                      <a:lnTo>
                        <a:pt x="293" y="19"/>
                      </a:lnTo>
                      <a:lnTo>
                        <a:pt x="293" y="13"/>
                      </a:lnTo>
                      <a:lnTo>
                        <a:pt x="287" y="13"/>
                      </a:lnTo>
                      <a:lnTo>
                        <a:pt x="287" y="44"/>
                      </a:lnTo>
                      <a:moveTo>
                        <a:pt x="360" y="44"/>
                      </a:moveTo>
                      <a:lnTo>
                        <a:pt x="367" y="44"/>
                      </a:lnTo>
                      <a:lnTo>
                        <a:pt x="367" y="13"/>
                      </a:lnTo>
                      <a:lnTo>
                        <a:pt x="360" y="13"/>
                      </a:lnTo>
                      <a:lnTo>
                        <a:pt x="360" y="28"/>
                      </a:lnTo>
                      <a:lnTo>
                        <a:pt x="360" y="34"/>
                      </a:lnTo>
                      <a:lnTo>
                        <a:pt x="358" y="37"/>
                      </a:lnTo>
                      <a:lnTo>
                        <a:pt x="354" y="38"/>
                      </a:lnTo>
                      <a:lnTo>
                        <a:pt x="354" y="38"/>
                      </a:lnTo>
                      <a:lnTo>
                        <a:pt x="349" y="33"/>
                      </a:lnTo>
                      <a:lnTo>
                        <a:pt x="349" y="33"/>
                      </a:lnTo>
                      <a:lnTo>
                        <a:pt x="349" y="33"/>
                      </a:lnTo>
                      <a:lnTo>
                        <a:pt x="349" y="29"/>
                      </a:lnTo>
                      <a:lnTo>
                        <a:pt x="349" y="13"/>
                      </a:lnTo>
                      <a:lnTo>
                        <a:pt x="342" y="13"/>
                      </a:lnTo>
                      <a:lnTo>
                        <a:pt x="342" y="32"/>
                      </a:lnTo>
                      <a:lnTo>
                        <a:pt x="342" y="37"/>
                      </a:lnTo>
                      <a:lnTo>
                        <a:pt x="342" y="37"/>
                      </a:lnTo>
                      <a:lnTo>
                        <a:pt x="342" y="37"/>
                      </a:lnTo>
                      <a:lnTo>
                        <a:pt x="342" y="37"/>
                      </a:lnTo>
                      <a:lnTo>
                        <a:pt x="350" y="44"/>
                      </a:lnTo>
                      <a:lnTo>
                        <a:pt x="352" y="44"/>
                      </a:lnTo>
                      <a:lnTo>
                        <a:pt x="360" y="37"/>
                      </a:lnTo>
                      <a:lnTo>
                        <a:pt x="360" y="44"/>
                      </a:lnTo>
                      <a:moveTo>
                        <a:pt x="373" y="44"/>
                      </a:moveTo>
                      <a:lnTo>
                        <a:pt x="380" y="44"/>
                      </a:lnTo>
                      <a:lnTo>
                        <a:pt x="380" y="29"/>
                      </a:lnTo>
                      <a:lnTo>
                        <a:pt x="381" y="21"/>
                      </a:lnTo>
                      <a:lnTo>
                        <a:pt x="387" y="18"/>
                      </a:lnTo>
                      <a:lnTo>
                        <a:pt x="387" y="18"/>
                      </a:lnTo>
                      <a:lnTo>
                        <a:pt x="393" y="24"/>
                      </a:lnTo>
                      <a:lnTo>
                        <a:pt x="393" y="24"/>
                      </a:lnTo>
                      <a:lnTo>
                        <a:pt x="393" y="26"/>
                      </a:lnTo>
                      <a:lnTo>
                        <a:pt x="393" y="44"/>
                      </a:lnTo>
                      <a:lnTo>
                        <a:pt x="399" y="44"/>
                      </a:lnTo>
                      <a:lnTo>
                        <a:pt x="399" y="25"/>
                      </a:lnTo>
                      <a:lnTo>
                        <a:pt x="399" y="21"/>
                      </a:lnTo>
                      <a:lnTo>
                        <a:pt x="399" y="21"/>
                      </a:lnTo>
                      <a:lnTo>
                        <a:pt x="399" y="21"/>
                      </a:lnTo>
                      <a:lnTo>
                        <a:pt x="399" y="21"/>
                      </a:lnTo>
                      <a:lnTo>
                        <a:pt x="390" y="13"/>
                      </a:lnTo>
                      <a:lnTo>
                        <a:pt x="388" y="13"/>
                      </a:lnTo>
                      <a:lnTo>
                        <a:pt x="380" y="17"/>
                      </a:lnTo>
                      <a:lnTo>
                        <a:pt x="380" y="13"/>
                      </a:lnTo>
                      <a:lnTo>
                        <a:pt x="373" y="13"/>
                      </a:lnTo>
                      <a:lnTo>
                        <a:pt x="373" y="44"/>
                      </a:lnTo>
                      <a:moveTo>
                        <a:pt x="411" y="7"/>
                      </a:moveTo>
                      <a:lnTo>
                        <a:pt x="417" y="7"/>
                      </a:lnTo>
                      <a:lnTo>
                        <a:pt x="417" y="0"/>
                      </a:lnTo>
                      <a:lnTo>
                        <a:pt x="411" y="0"/>
                      </a:lnTo>
                      <a:lnTo>
                        <a:pt x="411" y="7"/>
                      </a:lnTo>
                      <a:moveTo>
                        <a:pt x="411" y="44"/>
                      </a:moveTo>
                      <a:lnTo>
                        <a:pt x="417" y="44"/>
                      </a:lnTo>
                      <a:lnTo>
                        <a:pt x="417" y="13"/>
                      </a:lnTo>
                      <a:lnTo>
                        <a:pt x="411" y="13"/>
                      </a:lnTo>
                      <a:lnTo>
                        <a:pt x="411" y="44"/>
                      </a:lnTo>
                      <a:moveTo>
                        <a:pt x="435" y="37"/>
                      </a:moveTo>
                      <a:lnTo>
                        <a:pt x="435" y="37"/>
                      </a:lnTo>
                      <a:lnTo>
                        <a:pt x="433" y="38"/>
                      </a:lnTo>
                      <a:lnTo>
                        <a:pt x="431" y="38"/>
                      </a:lnTo>
                      <a:lnTo>
                        <a:pt x="430" y="37"/>
                      </a:lnTo>
                      <a:lnTo>
                        <a:pt x="430" y="34"/>
                      </a:lnTo>
                      <a:lnTo>
                        <a:pt x="430" y="18"/>
                      </a:lnTo>
                      <a:lnTo>
                        <a:pt x="435" y="18"/>
                      </a:lnTo>
                      <a:lnTo>
                        <a:pt x="435" y="13"/>
                      </a:lnTo>
                      <a:lnTo>
                        <a:pt x="430" y="13"/>
                      </a:lnTo>
                      <a:lnTo>
                        <a:pt x="430" y="1"/>
                      </a:lnTo>
                      <a:lnTo>
                        <a:pt x="424" y="4"/>
                      </a:lnTo>
                      <a:lnTo>
                        <a:pt x="424" y="13"/>
                      </a:lnTo>
                      <a:lnTo>
                        <a:pt x="417" y="13"/>
                      </a:lnTo>
                      <a:lnTo>
                        <a:pt x="417" y="18"/>
                      </a:lnTo>
                      <a:lnTo>
                        <a:pt x="424" y="18"/>
                      </a:lnTo>
                      <a:lnTo>
                        <a:pt x="424" y="36"/>
                      </a:lnTo>
                      <a:lnTo>
                        <a:pt x="424" y="41"/>
                      </a:lnTo>
                      <a:lnTo>
                        <a:pt x="426" y="44"/>
                      </a:lnTo>
                      <a:lnTo>
                        <a:pt x="431" y="44"/>
                      </a:lnTo>
                      <a:lnTo>
                        <a:pt x="435" y="44"/>
                      </a:lnTo>
                      <a:lnTo>
                        <a:pt x="435" y="37"/>
                      </a:lnTo>
                      <a:moveTo>
                        <a:pt x="442" y="55"/>
                      </a:moveTo>
                      <a:lnTo>
                        <a:pt x="442" y="55"/>
                      </a:lnTo>
                      <a:lnTo>
                        <a:pt x="445" y="56"/>
                      </a:lnTo>
                      <a:lnTo>
                        <a:pt x="449" y="55"/>
                      </a:lnTo>
                      <a:lnTo>
                        <a:pt x="452" y="52"/>
                      </a:lnTo>
                      <a:lnTo>
                        <a:pt x="454" y="45"/>
                      </a:lnTo>
                      <a:lnTo>
                        <a:pt x="467" y="13"/>
                      </a:lnTo>
                      <a:lnTo>
                        <a:pt x="461" y="13"/>
                      </a:lnTo>
                      <a:lnTo>
                        <a:pt x="454" y="31"/>
                      </a:lnTo>
                      <a:lnTo>
                        <a:pt x="452" y="36"/>
                      </a:lnTo>
                      <a:lnTo>
                        <a:pt x="449" y="30"/>
                      </a:lnTo>
                      <a:lnTo>
                        <a:pt x="442" y="13"/>
                      </a:lnTo>
                      <a:lnTo>
                        <a:pt x="435" y="13"/>
                      </a:lnTo>
                      <a:lnTo>
                        <a:pt x="448" y="43"/>
                      </a:lnTo>
                      <a:lnTo>
                        <a:pt x="448" y="44"/>
                      </a:lnTo>
                      <a:lnTo>
                        <a:pt x="447" y="48"/>
                      </a:lnTo>
                      <a:lnTo>
                        <a:pt x="446" y="49"/>
                      </a:lnTo>
                      <a:lnTo>
                        <a:pt x="443" y="49"/>
                      </a:lnTo>
                      <a:lnTo>
                        <a:pt x="442" y="49"/>
                      </a:lnTo>
                      <a:lnTo>
                        <a:pt x="442" y="55"/>
                      </a:lnTo>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Rectangle 299"/>
                <p:cNvSpPr>
                  <a:spLocks noChangeArrowheads="1"/>
                </p:cNvSpPr>
                <p:nvPr/>
              </p:nvSpPr>
              <p:spPr bwMode="auto">
                <a:xfrm>
                  <a:off x="6703" y="9273"/>
                  <a:ext cx="3871" cy="4495"/>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5" name="Text Placeholder 16"/>
              <p:cNvSpPr txBox="1">
                <a:spLocks/>
              </p:cNvSpPr>
              <p:nvPr/>
            </p:nvSpPr>
            <p:spPr>
              <a:xfrm>
                <a:off x="883218" y="18808836"/>
                <a:ext cx="4969653" cy="429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bg1"/>
                  </a:solidFill>
                </a:endParaRPr>
              </a:p>
            </p:txBody>
          </p:sp>
          <p:grpSp>
            <p:nvGrpSpPr>
              <p:cNvPr id="356" name="Group 4"/>
              <p:cNvGrpSpPr>
                <a:grpSpLocks noChangeAspect="1"/>
              </p:cNvGrpSpPr>
              <p:nvPr/>
            </p:nvGrpSpPr>
            <p:grpSpPr bwMode="auto">
              <a:xfrm>
                <a:off x="1732056" y="21333772"/>
                <a:ext cx="3001964" cy="1196976"/>
                <a:chOff x="7856" y="11315"/>
                <a:chExt cx="1891" cy="754"/>
              </a:xfrm>
            </p:grpSpPr>
            <p:sp>
              <p:nvSpPr>
                <p:cNvPr id="372" name="AutoShape 3"/>
                <p:cNvSpPr>
                  <a:spLocks noChangeAspect="1" noChangeArrowheads="1" noTextEdit="1"/>
                </p:cNvSpPr>
                <p:nvPr/>
              </p:nvSpPr>
              <p:spPr bwMode="auto">
                <a:xfrm>
                  <a:off x="7856" y="11315"/>
                  <a:ext cx="1568"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5"/>
                <p:cNvSpPr>
                  <a:spLocks noChangeArrowheads="1"/>
                </p:cNvSpPr>
                <p:nvPr/>
              </p:nvSpPr>
              <p:spPr bwMode="auto">
                <a:xfrm>
                  <a:off x="7966" y="11601"/>
                  <a:ext cx="1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ESRI Default Marker" panose="02000000000000000000" pitchFamily="2"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4" name="Rectangle 6"/>
                <p:cNvSpPr>
                  <a:spLocks noChangeArrowheads="1"/>
                </p:cNvSpPr>
                <p:nvPr/>
              </p:nvSpPr>
              <p:spPr bwMode="auto">
                <a:xfrm>
                  <a:off x="8240" y="11544"/>
                  <a:ext cx="83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Major City</a:t>
                  </a:r>
                  <a:endParaRPr kumimoji="0" lang="en-US" altLang="en-US" b="0" i="0" u="none" strike="noStrike" cap="none" normalizeH="0" baseline="0" dirty="0">
                    <a:ln>
                      <a:noFill/>
                    </a:ln>
                    <a:solidFill>
                      <a:schemeClr val="tx1"/>
                    </a:solidFill>
                    <a:effectLst/>
                    <a:latin typeface="Century Gothic" panose="020B0502020202020204" pitchFamily="34" charset="0"/>
                  </a:endParaRPr>
                </a:p>
              </p:txBody>
            </p:sp>
            <p:sp>
              <p:nvSpPr>
                <p:cNvPr id="375" name="Line 7"/>
                <p:cNvSpPr>
                  <a:spLocks noChangeShapeType="1"/>
                </p:cNvSpPr>
                <p:nvPr/>
              </p:nvSpPr>
              <p:spPr bwMode="auto">
                <a:xfrm>
                  <a:off x="7900" y="11967"/>
                  <a:ext cx="283" cy="0"/>
                </a:xfrm>
                <a:prstGeom prst="line">
                  <a:avLst/>
                </a:prstGeom>
                <a:noFill/>
                <a:ln w="19050" cap="flat">
                  <a:solidFill>
                    <a:srgbClr val="CD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Rectangle 8"/>
                <p:cNvSpPr>
                  <a:spLocks noChangeArrowheads="1"/>
                </p:cNvSpPr>
                <p:nvPr/>
              </p:nvSpPr>
              <p:spPr bwMode="auto">
                <a:xfrm>
                  <a:off x="8223" y="11852"/>
                  <a:ext cx="152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Interstate Highway</a:t>
                  </a:r>
                  <a:endParaRPr kumimoji="0" lang="en-US" altLang="en-US" b="0" i="0" u="none" strike="noStrike" cap="none" normalizeH="0" baseline="0" dirty="0">
                    <a:ln>
                      <a:noFill/>
                    </a:ln>
                    <a:solidFill>
                      <a:schemeClr val="tx1"/>
                    </a:solidFill>
                    <a:effectLst/>
                    <a:latin typeface="Century Gothic" panose="020B0502020202020204" pitchFamily="34" charset="0"/>
                  </a:endParaRPr>
                </a:p>
              </p:txBody>
            </p:sp>
          </p:grpSp>
          <p:grpSp>
            <p:nvGrpSpPr>
              <p:cNvPr id="357" name="Group 11"/>
              <p:cNvGrpSpPr>
                <a:grpSpLocks noChangeAspect="1"/>
              </p:cNvGrpSpPr>
              <p:nvPr/>
            </p:nvGrpSpPr>
            <p:grpSpPr bwMode="auto">
              <a:xfrm>
                <a:off x="1651074" y="22350029"/>
                <a:ext cx="2666810" cy="815826"/>
                <a:chOff x="1399" y="13372"/>
                <a:chExt cx="1301" cy="398"/>
              </a:xfrm>
            </p:grpSpPr>
            <p:sp>
              <p:nvSpPr>
                <p:cNvPr id="361" name="AutoShape 10"/>
                <p:cNvSpPr>
                  <a:spLocks noChangeAspect="1" noChangeArrowheads="1" noTextEdit="1"/>
                </p:cNvSpPr>
                <p:nvPr/>
              </p:nvSpPr>
              <p:spPr bwMode="auto">
                <a:xfrm>
                  <a:off x="1399" y="13372"/>
                  <a:ext cx="130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Line 12"/>
                <p:cNvSpPr>
                  <a:spLocks noChangeShapeType="1"/>
                </p:cNvSpPr>
                <p:nvPr/>
              </p:nvSpPr>
              <p:spPr bwMode="auto">
                <a:xfrm flipV="1">
                  <a:off x="1485" y="13609"/>
                  <a:ext cx="0" cy="5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13"/>
                <p:cNvSpPr>
                  <a:spLocks noChangeShapeType="1"/>
                </p:cNvSpPr>
                <p:nvPr/>
              </p:nvSpPr>
              <p:spPr bwMode="auto">
                <a:xfrm flipV="1">
                  <a:off x="2419" y="13609"/>
                  <a:ext cx="0" cy="5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14"/>
                <p:cNvSpPr>
                  <a:spLocks noChangeShapeType="1"/>
                </p:cNvSpPr>
                <p:nvPr/>
              </p:nvSpPr>
              <p:spPr bwMode="auto">
                <a:xfrm flipV="1">
                  <a:off x="1694" y="13613"/>
                  <a:ext cx="0" cy="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15"/>
                <p:cNvSpPr>
                  <a:spLocks noChangeShapeType="1"/>
                </p:cNvSpPr>
                <p:nvPr/>
              </p:nvSpPr>
              <p:spPr bwMode="auto">
                <a:xfrm flipV="1">
                  <a:off x="1925" y="13609"/>
                  <a:ext cx="0" cy="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16"/>
                <p:cNvSpPr>
                  <a:spLocks noChangeShapeType="1"/>
                </p:cNvSpPr>
                <p:nvPr/>
              </p:nvSpPr>
              <p:spPr bwMode="auto">
                <a:xfrm flipV="1">
                  <a:off x="2160" y="13612"/>
                  <a:ext cx="0" cy="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17"/>
                <p:cNvSpPr>
                  <a:spLocks noChangeShapeType="1"/>
                </p:cNvSpPr>
                <p:nvPr/>
              </p:nvSpPr>
              <p:spPr bwMode="auto">
                <a:xfrm>
                  <a:off x="1487" y="13609"/>
                  <a:ext cx="93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8"/>
                <p:cNvSpPr>
                  <a:spLocks noChangeArrowheads="1"/>
                </p:cNvSpPr>
                <p:nvPr/>
              </p:nvSpPr>
              <p:spPr bwMode="auto">
                <a:xfrm>
                  <a:off x="1473" y="13681"/>
                  <a:ext cx="3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69" name="Rectangle 19"/>
                <p:cNvSpPr>
                  <a:spLocks noChangeArrowheads="1"/>
                </p:cNvSpPr>
                <p:nvPr/>
              </p:nvSpPr>
              <p:spPr bwMode="auto">
                <a:xfrm>
                  <a:off x="2369" y="13686"/>
                  <a:ext cx="10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100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70" name="Rectangle 20"/>
                <p:cNvSpPr>
                  <a:spLocks noChangeArrowheads="1"/>
                </p:cNvSpPr>
                <p:nvPr/>
              </p:nvSpPr>
              <p:spPr bwMode="auto">
                <a:xfrm>
                  <a:off x="1888" y="13682"/>
                  <a:ext cx="7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50</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71" name="Rectangle 21"/>
                <p:cNvSpPr>
                  <a:spLocks noChangeArrowheads="1"/>
                </p:cNvSpPr>
                <p:nvPr/>
              </p:nvSpPr>
              <p:spPr bwMode="auto">
                <a:xfrm>
                  <a:off x="2520" y="13686"/>
                  <a:ext cx="15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entury Gothic" panose="020B0502020202020204" pitchFamily="34" charset="0"/>
                    </a:rPr>
                    <a:t>Miles</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grpSp>
          <p:grpSp>
            <p:nvGrpSpPr>
              <p:cNvPr id="358" name="Group 24"/>
              <p:cNvGrpSpPr>
                <a:grpSpLocks noChangeAspect="1"/>
              </p:cNvGrpSpPr>
              <p:nvPr/>
            </p:nvGrpSpPr>
            <p:grpSpPr bwMode="auto">
              <a:xfrm>
                <a:off x="1078938" y="21323349"/>
                <a:ext cx="749301" cy="1209675"/>
                <a:chOff x="8348" y="11291"/>
                <a:chExt cx="472" cy="762"/>
              </a:xfrm>
            </p:grpSpPr>
            <p:sp>
              <p:nvSpPr>
                <p:cNvPr id="359" name="AutoShape 23"/>
                <p:cNvSpPr>
                  <a:spLocks noChangeAspect="1" noChangeArrowheads="1" noTextEdit="1"/>
                </p:cNvSpPr>
                <p:nvPr/>
              </p:nvSpPr>
              <p:spPr bwMode="auto">
                <a:xfrm>
                  <a:off x="8491" y="11411"/>
                  <a:ext cx="19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25"/>
                <p:cNvSpPr>
                  <a:spLocks noChangeArrowheads="1"/>
                </p:cNvSpPr>
                <p:nvPr/>
              </p:nvSpPr>
              <p:spPr bwMode="auto">
                <a:xfrm>
                  <a:off x="8348" y="11291"/>
                  <a:ext cx="472"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300" b="0" i="0" u="none" strike="noStrike" cap="none" normalizeH="0" baseline="0" dirty="0">
                      <a:ln>
                        <a:noFill/>
                      </a:ln>
                      <a:solidFill>
                        <a:srgbClr val="4E4E4E"/>
                      </a:solidFill>
                      <a:effectLst/>
                      <a:latin typeface="ESRI North" panose="02000508000000020003" pitchFamily="2"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nvGrpSpPr>
            <p:cNvPr id="302" name="Group 28"/>
            <p:cNvGrpSpPr>
              <a:grpSpLocks noChangeAspect="1"/>
            </p:cNvGrpSpPr>
            <p:nvPr/>
          </p:nvGrpSpPr>
          <p:grpSpPr bwMode="auto">
            <a:xfrm>
              <a:off x="3206530" y="20335703"/>
              <a:ext cx="3489325" cy="2073275"/>
              <a:chOff x="7541" y="10867"/>
              <a:chExt cx="2198" cy="1306"/>
            </a:xfrm>
          </p:grpSpPr>
          <p:sp>
            <p:nvSpPr>
              <p:cNvPr id="303" name="AutoShape 27"/>
              <p:cNvSpPr>
                <a:spLocks noChangeAspect="1" noChangeArrowheads="1" noTextEdit="1"/>
              </p:cNvSpPr>
              <p:nvPr/>
            </p:nvSpPr>
            <p:spPr bwMode="auto">
              <a:xfrm>
                <a:off x="7541" y="10867"/>
                <a:ext cx="2198"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9"/>
              <p:cNvSpPr>
                <a:spLocks noEditPoints="1"/>
              </p:cNvSpPr>
              <p:nvPr/>
            </p:nvSpPr>
            <p:spPr bwMode="auto">
              <a:xfrm>
                <a:off x="7873" y="11256"/>
                <a:ext cx="249" cy="428"/>
              </a:xfrm>
              <a:custGeom>
                <a:avLst/>
                <a:gdLst>
                  <a:gd name="T0" fmla="*/ 105 w 249"/>
                  <a:gd name="T1" fmla="*/ 375 h 428"/>
                  <a:gd name="T2" fmla="*/ 99 w 249"/>
                  <a:gd name="T3" fmla="*/ 396 h 428"/>
                  <a:gd name="T4" fmla="*/ 73 w 249"/>
                  <a:gd name="T5" fmla="*/ 374 h 428"/>
                  <a:gd name="T6" fmla="*/ 81 w 249"/>
                  <a:gd name="T7" fmla="*/ 341 h 428"/>
                  <a:gd name="T8" fmla="*/ 69 w 249"/>
                  <a:gd name="T9" fmla="*/ 343 h 428"/>
                  <a:gd name="T10" fmla="*/ 63 w 249"/>
                  <a:gd name="T11" fmla="*/ 340 h 428"/>
                  <a:gd name="T12" fmla="*/ 52 w 249"/>
                  <a:gd name="T13" fmla="*/ 333 h 428"/>
                  <a:gd name="T14" fmla="*/ 17 w 249"/>
                  <a:gd name="T15" fmla="*/ 31 h 428"/>
                  <a:gd name="T16" fmla="*/ 22 w 249"/>
                  <a:gd name="T17" fmla="*/ 10 h 428"/>
                  <a:gd name="T18" fmla="*/ 44 w 249"/>
                  <a:gd name="T19" fmla="*/ 5 h 428"/>
                  <a:gd name="T20" fmla="*/ 78 w 249"/>
                  <a:gd name="T21" fmla="*/ 15 h 428"/>
                  <a:gd name="T22" fmla="*/ 113 w 249"/>
                  <a:gd name="T23" fmla="*/ 25 h 428"/>
                  <a:gd name="T24" fmla="*/ 134 w 249"/>
                  <a:gd name="T25" fmla="*/ 63 h 428"/>
                  <a:gd name="T26" fmla="*/ 116 w 249"/>
                  <a:gd name="T27" fmla="*/ 131 h 428"/>
                  <a:gd name="T28" fmla="*/ 121 w 249"/>
                  <a:gd name="T29" fmla="*/ 161 h 428"/>
                  <a:gd name="T30" fmla="*/ 157 w 249"/>
                  <a:gd name="T31" fmla="*/ 216 h 428"/>
                  <a:gd name="T32" fmla="*/ 203 w 249"/>
                  <a:gd name="T33" fmla="*/ 286 h 428"/>
                  <a:gd name="T34" fmla="*/ 229 w 249"/>
                  <a:gd name="T35" fmla="*/ 324 h 428"/>
                  <a:gd name="T36" fmla="*/ 242 w 249"/>
                  <a:gd name="T37" fmla="*/ 357 h 428"/>
                  <a:gd name="T38" fmla="*/ 249 w 249"/>
                  <a:gd name="T39" fmla="*/ 371 h 428"/>
                  <a:gd name="T40" fmla="*/ 238 w 249"/>
                  <a:gd name="T41" fmla="*/ 378 h 428"/>
                  <a:gd name="T42" fmla="*/ 233 w 249"/>
                  <a:gd name="T43" fmla="*/ 390 h 428"/>
                  <a:gd name="T44" fmla="*/ 226 w 249"/>
                  <a:gd name="T45" fmla="*/ 401 h 428"/>
                  <a:gd name="T46" fmla="*/ 223 w 249"/>
                  <a:gd name="T47" fmla="*/ 412 h 428"/>
                  <a:gd name="T48" fmla="*/ 229 w 249"/>
                  <a:gd name="T49" fmla="*/ 422 h 428"/>
                  <a:gd name="T50" fmla="*/ 210 w 249"/>
                  <a:gd name="T51" fmla="*/ 426 h 428"/>
                  <a:gd name="T52" fmla="*/ 141 w 249"/>
                  <a:gd name="T53" fmla="*/ 416 h 428"/>
                  <a:gd name="T54" fmla="*/ 138 w 249"/>
                  <a:gd name="T55" fmla="*/ 405 h 428"/>
                  <a:gd name="T56" fmla="*/ 140 w 249"/>
                  <a:gd name="T57" fmla="*/ 395 h 428"/>
                  <a:gd name="T58" fmla="*/ 129 w 249"/>
                  <a:gd name="T59" fmla="*/ 376 h 428"/>
                  <a:gd name="T60" fmla="*/ 119 w 249"/>
                  <a:gd name="T61" fmla="*/ 364 h 428"/>
                  <a:gd name="T62" fmla="*/ 110 w 249"/>
                  <a:gd name="T63" fmla="*/ 360 h 428"/>
                  <a:gd name="T64" fmla="*/ 100 w 249"/>
                  <a:gd name="T65" fmla="*/ 348 h 428"/>
                  <a:gd name="T66" fmla="*/ 88 w 249"/>
                  <a:gd name="T67" fmla="*/ 336 h 428"/>
                  <a:gd name="T68" fmla="*/ 77 w 249"/>
                  <a:gd name="T69" fmla="*/ 326 h 428"/>
                  <a:gd name="T70" fmla="*/ 59 w 249"/>
                  <a:gd name="T71" fmla="*/ 319 h 428"/>
                  <a:gd name="T72" fmla="*/ 51 w 249"/>
                  <a:gd name="T73" fmla="*/ 307 h 428"/>
                  <a:gd name="T74" fmla="*/ 54 w 249"/>
                  <a:gd name="T75" fmla="*/ 290 h 428"/>
                  <a:gd name="T76" fmla="*/ 48 w 249"/>
                  <a:gd name="T77" fmla="*/ 276 h 428"/>
                  <a:gd name="T78" fmla="*/ 38 w 249"/>
                  <a:gd name="T79" fmla="*/ 258 h 428"/>
                  <a:gd name="T80" fmla="*/ 30 w 249"/>
                  <a:gd name="T81" fmla="*/ 239 h 428"/>
                  <a:gd name="T82" fmla="*/ 37 w 249"/>
                  <a:gd name="T83" fmla="*/ 218 h 428"/>
                  <a:gd name="T84" fmla="*/ 29 w 249"/>
                  <a:gd name="T85" fmla="*/ 209 h 428"/>
                  <a:gd name="T86" fmla="*/ 23 w 249"/>
                  <a:gd name="T87" fmla="*/ 195 h 428"/>
                  <a:gd name="T88" fmla="*/ 23 w 249"/>
                  <a:gd name="T89" fmla="*/ 182 h 428"/>
                  <a:gd name="T90" fmla="*/ 30 w 249"/>
                  <a:gd name="T91" fmla="*/ 175 h 428"/>
                  <a:gd name="T92" fmla="*/ 33 w 249"/>
                  <a:gd name="T93" fmla="*/ 188 h 428"/>
                  <a:gd name="T94" fmla="*/ 33 w 249"/>
                  <a:gd name="T95" fmla="*/ 179 h 428"/>
                  <a:gd name="T96" fmla="*/ 30 w 249"/>
                  <a:gd name="T97" fmla="*/ 168 h 428"/>
                  <a:gd name="T98" fmla="*/ 33 w 249"/>
                  <a:gd name="T99" fmla="*/ 161 h 428"/>
                  <a:gd name="T100" fmla="*/ 29 w 249"/>
                  <a:gd name="T101" fmla="*/ 171 h 428"/>
                  <a:gd name="T102" fmla="*/ 19 w 249"/>
                  <a:gd name="T103" fmla="*/ 165 h 428"/>
                  <a:gd name="T104" fmla="*/ 17 w 249"/>
                  <a:gd name="T105" fmla="*/ 152 h 428"/>
                  <a:gd name="T106" fmla="*/ 10 w 249"/>
                  <a:gd name="T107" fmla="*/ 137 h 428"/>
                  <a:gd name="T108" fmla="*/ 3 w 249"/>
                  <a:gd name="T109" fmla="*/ 120 h 428"/>
                  <a:gd name="T110" fmla="*/ 9 w 249"/>
                  <a:gd name="T111" fmla="*/ 96 h 428"/>
                  <a:gd name="T112" fmla="*/ 7 w 249"/>
                  <a:gd name="T113" fmla="*/ 76 h 428"/>
                  <a:gd name="T114" fmla="*/ 1 w 249"/>
                  <a:gd name="T115" fmla="*/ 6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 h="428">
                    <a:moveTo>
                      <a:pt x="101" y="371"/>
                    </a:moveTo>
                    <a:lnTo>
                      <a:pt x="106" y="371"/>
                    </a:lnTo>
                    <a:lnTo>
                      <a:pt x="108" y="375"/>
                    </a:lnTo>
                    <a:lnTo>
                      <a:pt x="111" y="378"/>
                    </a:lnTo>
                    <a:lnTo>
                      <a:pt x="108" y="380"/>
                    </a:lnTo>
                    <a:lnTo>
                      <a:pt x="107" y="379"/>
                    </a:lnTo>
                    <a:lnTo>
                      <a:pt x="105" y="378"/>
                    </a:lnTo>
                    <a:lnTo>
                      <a:pt x="105" y="375"/>
                    </a:lnTo>
                    <a:lnTo>
                      <a:pt x="103" y="373"/>
                    </a:lnTo>
                    <a:lnTo>
                      <a:pt x="101" y="371"/>
                    </a:lnTo>
                    <a:close/>
                    <a:moveTo>
                      <a:pt x="98" y="388"/>
                    </a:moveTo>
                    <a:lnTo>
                      <a:pt x="99" y="390"/>
                    </a:lnTo>
                    <a:lnTo>
                      <a:pt x="101" y="394"/>
                    </a:lnTo>
                    <a:lnTo>
                      <a:pt x="104" y="397"/>
                    </a:lnTo>
                    <a:lnTo>
                      <a:pt x="101" y="397"/>
                    </a:lnTo>
                    <a:lnTo>
                      <a:pt x="99" y="396"/>
                    </a:lnTo>
                    <a:lnTo>
                      <a:pt x="97" y="392"/>
                    </a:lnTo>
                    <a:lnTo>
                      <a:pt x="97" y="388"/>
                    </a:lnTo>
                    <a:lnTo>
                      <a:pt x="98" y="388"/>
                    </a:lnTo>
                    <a:close/>
                    <a:moveTo>
                      <a:pt x="69" y="371"/>
                    </a:moveTo>
                    <a:lnTo>
                      <a:pt x="71" y="369"/>
                    </a:lnTo>
                    <a:lnTo>
                      <a:pt x="74" y="372"/>
                    </a:lnTo>
                    <a:lnTo>
                      <a:pt x="74" y="374"/>
                    </a:lnTo>
                    <a:lnTo>
                      <a:pt x="73" y="374"/>
                    </a:lnTo>
                    <a:lnTo>
                      <a:pt x="70" y="373"/>
                    </a:lnTo>
                    <a:lnTo>
                      <a:pt x="69" y="371"/>
                    </a:lnTo>
                    <a:close/>
                    <a:moveTo>
                      <a:pt x="66" y="338"/>
                    </a:moveTo>
                    <a:lnTo>
                      <a:pt x="68" y="338"/>
                    </a:lnTo>
                    <a:lnTo>
                      <a:pt x="71" y="339"/>
                    </a:lnTo>
                    <a:lnTo>
                      <a:pt x="77" y="340"/>
                    </a:lnTo>
                    <a:lnTo>
                      <a:pt x="80" y="341"/>
                    </a:lnTo>
                    <a:lnTo>
                      <a:pt x="81" y="341"/>
                    </a:lnTo>
                    <a:lnTo>
                      <a:pt x="83" y="343"/>
                    </a:lnTo>
                    <a:lnTo>
                      <a:pt x="83" y="345"/>
                    </a:lnTo>
                    <a:lnTo>
                      <a:pt x="82" y="345"/>
                    </a:lnTo>
                    <a:lnTo>
                      <a:pt x="78" y="344"/>
                    </a:lnTo>
                    <a:lnTo>
                      <a:pt x="77" y="343"/>
                    </a:lnTo>
                    <a:lnTo>
                      <a:pt x="74" y="343"/>
                    </a:lnTo>
                    <a:lnTo>
                      <a:pt x="71" y="343"/>
                    </a:lnTo>
                    <a:lnTo>
                      <a:pt x="69" y="343"/>
                    </a:lnTo>
                    <a:lnTo>
                      <a:pt x="67" y="341"/>
                    </a:lnTo>
                    <a:lnTo>
                      <a:pt x="67" y="339"/>
                    </a:lnTo>
                    <a:lnTo>
                      <a:pt x="66" y="338"/>
                    </a:lnTo>
                    <a:close/>
                    <a:moveTo>
                      <a:pt x="52" y="333"/>
                    </a:moveTo>
                    <a:lnTo>
                      <a:pt x="56" y="336"/>
                    </a:lnTo>
                    <a:lnTo>
                      <a:pt x="59" y="337"/>
                    </a:lnTo>
                    <a:lnTo>
                      <a:pt x="61" y="338"/>
                    </a:lnTo>
                    <a:lnTo>
                      <a:pt x="63" y="340"/>
                    </a:lnTo>
                    <a:lnTo>
                      <a:pt x="63" y="341"/>
                    </a:lnTo>
                    <a:lnTo>
                      <a:pt x="61" y="343"/>
                    </a:lnTo>
                    <a:lnTo>
                      <a:pt x="58" y="343"/>
                    </a:lnTo>
                    <a:lnTo>
                      <a:pt x="56" y="340"/>
                    </a:lnTo>
                    <a:lnTo>
                      <a:pt x="56" y="339"/>
                    </a:lnTo>
                    <a:lnTo>
                      <a:pt x="52" y="337"/>
                    </a:lnTo>
                    <a:lnTo>
                      <a:pt x="49" y="335"/>
                    </a:lnTo>
                    <a:lnTo>
                      <a:pt x="52" y="333"/>
                    </a:lnTo>
                    <a:close/>
                    <a:moveTo>
                      <a:pt x="2" y="54"/>
                    </a:moveTo>
                    <a:lnTo>
                      <a:pt x="7" y="50"/>
                    </a:lnTo>
                    <a:lnTo>
                      <a:pt x="12" y="44"/>
                    </a:lnTo>
                    <a:lnTo>
                      <a:pt x="16" y="38"/>
                    </a:lnTo>
                    <a:lnTo>
                      <a:pt x="16" y="37"/>
                    </a:lnTo>
                    <a:lnTo>
                      <a:pt x="16" y="34"/>
                    </a:lnTo>
                    <a:lnTo>
                      <a:pt x="16" y="32"/>
                    </a:lnTo>
                    <a:lnTo>
                      <a:pt x="17" y="31"/>
                    </a:lnTo>
                    <a:lnTo>
                      <a:pt x="19" y="27"/>
                    </a:lnTo>
                    <a:lnTo>
                      <a:pt x="22" y="22"/>
                    </a:lnTo>
                    <a:lnTo>
                      <a:pt x="22" y="20"/>
                    </a:lnTo>
                    <a:lnTo>
                      <a:pt x="23" y="18"/>
                    </a:lnTo>
                    <a:lnTo>
                      <a:pt x="23" y="15"/>
                    </a:lnTo>
                    <a:lnTo>
                      <a:pt x="23" y="11"/>
                    </a:lnTo>
                    <a:lnTo>
                      <a:pt x="23" y="10"/>
                    </a:lnTo>
                    <a:lnTo>
                      <a:pt x="22" y="10"/>
                    </a:lnTo>
                    <a:lnTo>
                      <a:pt x="21" y="7"/>
                    </a:lnTo>
                    <a:lnTo>
                      <a:pt x="23" y="5"/>
                    </a:lnTo>
                    <a:lnTo>
                      <a:pt x="24" y="2"/>
                    </a:lnTo>
                    <a:lnTo>
                      <a:pt x="24" y="0"/>
                    </a:lnTo>
                    <a:lnTo>
                      <a:pt x="30" y="2"/>
                    </a:lnTo>
                    <a:lnTo>
                      <a:pt x="36" y="3"/>
                    </a:lnTo>
                    <a:lnTo>
                      <a:pt x="40" y="4"/>
                    </a:lnTo>
                    <a:lnTo>
                      <a:pt x="44" y="5"/>
                    </a:lnTo>
                    <a:lnTo>
                      <a:pt x="46" y="5"/>
                    </a:lnTo>
                    <a:lnTo>
                      <a:pt x="48" y="7"/>
                    </a:lnTo>
                    <a:lnTo>
                      <a:pt x="52" y="8"/>
                    </a:lnTo>
                    <a:lnTo>
                      <a:pt x="54" y="8"/>
                    </a:lnTo>
                    <a:lnTo>
                      <a:pt x="56" y="9"/>
                    </a:lnTo>
                    <a:lnTo>
                      <a:pt x="63" y="11"/>
                    </a:lnTo>
                    <a:lnTo>
                      <a:pt x="71" y="13"/>
                    </a:lnTo>
                    <a:lnTo>
                      <a:pt x="78" y="15"/>
                    </a:lnTo>
                    <a:lnTo>
                      <a:pt x="78" y="15"/>
                    </a:lnTo>
                    <a:lnTo>
                      <a:pt x="83" y="17"/>
                    </a:lnTo>
                    <a:lnTo>
                      <a:pt x="90" y="18"/>
                    </a:lnTo>
                    <a:lnTo>
                      <a:pt x="95" y="20"/>
                    </a:lnTo>
                    <a:lnTo>
                      <a:pt x="101" y="22"/>
                    </a:lnTo>
                    <a:lnTo>
                      <a:pt x="101" y="22"/>
                    </a:lnTo>
                    <a:lnTo>
                      <a:pt x="106" y="24"/>
                    </a:lnTo>
                    <a:lnTo>
                      <a:pt x="113" y="25"/>
                    </a:lnTo>
                    <a:lnTo>
                      <a:pt x="116" y="26"/>
                    </a:lnTo>
                    <a:lnTo>
                      <a:pt x="122" y="27"/>
                    </a:lnTo>
                    <a:lnTo>
                      <a:pt x="128" y="30"/>
                    </a:lnTo>
                    <a:lnTo>
                      <a:pt x="136" y="32"/>
                    </a:lnTo>
                    <a:lnTo>
                      <a:pt x="142" y="33"/>
                    </a:lnTo>
                    <a:lnTo>
                      <a:pt x="141" y="38"/>
                    </a:lnTo>
                    <a:lnTo>
                      <a:pt x="138" y="47"/>
                    </a:lnTo>
                    <a:lnTo>
                      <a:pt x="134" y="63"/>
                    </a:lnTo>
                    <a:lnTo>
                      <a:pt x="130" y="76"/>
                    </a:lnTo>
                    <a:lnTo>
                      <a:pt x="129" y="82"/>
                    </a:lnTo>
                    <a:lnTo>
                      <a:pt x="126" y="97"/>
                    </a:lnTo>
                    <a:lnTo>
                      <a:pt x="123" y="104"/>
                    </a:lnTo>
                    <a:lnTo>
                      <a:pt x="121" y="111"/>
                    </a:lnTo>
                    <a:lnTo>
                      <a:pt x="119" y="120"/>
                    </a:lnTo>
                    <a:lnTo>
                      <a:pt x="118" y="127"/>
                    </a:lnTo>
                    <a:lnTo>
                      <a:pt x="116" y="131"/>
                    </a:lnTo>
                    <a:lnTo>
                      <a:pt x="115" y="136"/>
                    </a:lnTo>
                    <a:lnTo>
                      <a:pt x="115" y="137"/>
                    </a:lnTo>
                    <a:lnTo>
                      <a:pt x="114" y="141"/>
                    </a:lnTo>
                    <a:lnTo>
                      <a:pt x="113" y="144"/>
                    </a:lnTo>
                    <a:lnTo>
                      <a:pt x="113" y="145"/>
                    </a:lnTo>
                    <a:lnTo>
                      <a:pt x="112" y="147"/>
                    </a:lnTo>
                    <a:lnTo>
                      <a:pt x="114" y="151"/>
                    </a:lnTo>
                    <a:lnTo>
                      <a:pt x="121" y="161"/>
                    </a:lnTo>
                    <a:lnTo>
                      <a:pt x="121" y="162"/>
                    </a:lnTo>
                    <a:lnTo>
                      <a:pt x="127" y="171"/>
                    </a:lnTo>
                    <a:lnTo>
                      <a:pt x="128" y="173"/>
                    </a:lnTo>
                    <a:lnTo>
                      <a:pt x="132" y="176"/>
                    </a:lnTo>
                    <a:lnTo>
                      <a:pt x="136" y="183"/>
                    </a:lnTo>
                    <a:lnTo>
                      <a:pt x="147" y="200"/>
                    </a:lnTo>
                    <a:lnTo>
                      <a:pt x="148" y="202"/>
                    </a:lnTo>
                    <a:lnTo>
                      <a:pt x="157" y="216"/>
                    </a:lnTo>
                    <a:lnTo>
                      <a:pt x="162" y="223"/>
                    </a:lnTo>
                    <a:lnTo>
                      <a:pt x="165" y="228"/>
                    </a:lnTo>
                    <a:lnTo>
                      <a:pt x="175" y="244"/>
                    </a:lnTo>
                    <a:lnTo>
                      <a:pt x="178" y="246"/>
                    </a:lnTo>
                    <a:lnTo>
                      <a:pt x="181" y="252"/>
                    </a:lnTo>
                    <a:lnTo>
                      <a:pt x="194" y="271"/>
                    </a:lnTo>
                    <a:lnTo>
                      <a:pt x="196" y="275"/>
                    </a:lnTo>
                    <a:lnTo>
                      <a:pt x="203" y="286"/>
                    </a:lnTo>
                    <a:lnTo>
                      <a:pt x="208" y="293"/>
                    </a:lnTo>
                    <a:lnTo>
                      <a:pt x="209" y="294"/>
                    </a:lnTo>
                    <a:lnTo>
                      <a:pt x="214" y="302"/>
                    </a:lnTo>
                    <a:lnTo>
                      <a:pt x="214" y="302"/>
                    </a:lnTo>
                    <a:lnTo>
                      <a:pt x="221" y="310"/>
                    </a:lnTo>
                    <a:lnTo>
                      <a:pt x="223" y="315"/>
                    </a:lnTo>
                    <a:lnTo>
                      <a:pt x="226" y="319"/>
                    </a:lnTo>
                    <a:lnTo>
                      <a:pt x="229" y="324"/>
                    </a:lnTo>
                    <a:lnTo>
                      <a:pt x="234" y="333"/>
                    </a:lnTo>
                    <a:lnTo>
                      <a:pt x="239" y="339"/>
                    </a:lnTo>
                    <a:lnTo>
                      <a:pt x="239" y="341"/>
                    </a:lnTo>
                    <a:lnTo>
                      <a:pt x="238" y="344"/>
                    </a:lnTo>
                    <a:lnTo>
                      <a:pt x="239" y="347"/>
                    </a:lnTo>
                    <a:lnTo>
                      <a:pt x="241" y="351"/>
                    </a:lnTo>
                    <a:lnTo>
                      <a:pt x="242" y="352"/>
                    </a:lnTo>
                    <a:lnTo>
                      <a:pt x="242" y="357"/>
                    </a:lnTo>
                    <a:lnTo>
                      <a:pt x="244" y="360"/>
                    </a:lnTo>
                    <a:lnTo>
                      <a:pt x="242" y="362"/>
                    </a:lnTo>
                    <a:lnTo>
                      <a:pt x="245" y="362"/>
                    </a:lnTo>
                    <a:lnTo>
                      <a:pt x="246" y="365"/>
                    </a:lnTo>
                    <a:lnTo>
                      <a:pt x="248" y="367"/>
                    </a:lnTo>
                    <a:lnTo>
                      <a:pt x="249" y="369"/>
                    </a:lnTo>
                    <a:lnTo>
                      <a:pt x="249" y="369"/>
                    </a:lnTo>
                    <a:lnTo>
                      <a:pt x="249" y="371"/>
                    </a:lnTo>
                    <a:lnTo>
                      <a:pt x="247" y="372"/>
                    </a:lnTo>
                    <a:lnTo>
                      <a:pt x="246" y="373"/>
                    </a:lnTo>
                    <a:lnTo>
                      <a:pt x="244" y="374"/>
                    </a:lnTo>
                    <a:lnTo>
                      <a:pt x="241" y="375"/>
                    </a:lnTo>
                    <a:lnTo>
                      <a:pt x="239" y="375"/>
                    </a:lnTo>
                    <a:lnTo>
                      <a:pt x="239" y="376"/>
                    </a:lnTo>
                    <a:lnTo>
                      <a:pt x="239" y="376"/>
                    </a:lnTo>
                    <a:lnTo>
                      <a:pt x="238" y="378"/>
                    </a:lnTo>
                    <a:lnTo>
                      <a:pt x="237" y="379"/>
                    </a:lnTo>
                    <a:lnTo>
                      <a:pt x="236" y="381"/>
                    </a:lnTo>
                    <a:lnTo>
                      <a:pt x="234" y="381"/>
                    </a:lnTo>
                    <a:lnTo>
                      <a:pt x="234" y="382"/>
                    </a:lnTo>
                    <a:lnTo>
                      <a:pt x="234" y="385"/>
                    </a:lnTo>
                    <a:lnTo>
                      <a:pt x="233" y="386"/>
                    </a:lnTo>
                    <a:lnTo>
                      <a:pt x="233" y="388"/>
                    </a:lnTo>
                    <a:lnTo>
                      <a:pt x="233" y="390"/>
                    </a:lnTo>
                    <a:lnTo>
                      <a:pt x="233" y="390"/>
                    </a:lnTo>
                    <a:lnTo>
                      <a:pt x="232" y="392"/>
                    </a:lnTo>
                    <a:lnTo>
                      <a:pt x="232" y="394"/>
                    </a:lnTo>
                    <a:lnTo>
                      <a:pt x="232" y="396"/>
                    </a:lnTo>
                    <a:lnTo>
                      <a:pt x="229" y="398"/>
                    </a:lnTo>
                    <a:lnTo>
                      <a:pt x="227" y="400"/>
                    </a:lnTo>
                    <a:lnTo>
                      <a:pt x="227" y="401"/>
                    </a:lnTo>
                    <a:lnTo>
                      <a:pt x="226" y="401"/>
                    </a:lnTo>
                    <a:lnTo>
                      <a:pt x="224" y="401"/>
                    </a:lnTo>
                    <a:lnTo>
                      <a:pt x="224" y="402"/>
                    </a:lnTo>
                    <a:lnTo>
                      <a:pt x="224" y="404"/>
                    </a:lnTo>
                    <a:lnTo>
                      <a:pt x="223" y="405"/>
                    </a:lnTo>
                    <a:lnTo>
                      <a:pt x="224" y="407"/>
                    </a:lnTo>
                    <a:lnTo>
                      <a:pt x="224" y="408"/>
                    </a:lnTo>
                    <a:lnTo>
                      <a:pt x="224" y="410"/>
                    </a:lnTo>
                    <a:lnTo>
                      <a:pt x="223" y="412"/>
                    </a:lnTo>
                    <a:lnTo>
                      <a:pt x="223" y="415"/>
                    </a:lnTo>
                    <a:lnTo>
                      <a:pt x="224" y="416"/>
                    </a:lnTo>
                    <a:lnTo>
                      <a:pt x="226" y="416"/>
                    </a:lnTo>
                    <a:lnTo>
                      <a:pt x="227" y="417"/>
                    </a:lnTo>
                    <a:lnTo>
                      <a:pt x="227" y="417"/>
                    </a:lnTo>
                    <a:lnTo>
                      <a:pt x="229" y="419"/>
                    </a:lnTo>
                    <a:lnTo>
                      <a:pt x="229" y="421"/>
                    </a:lnTo>
                    <a:lnTo>
                      <a:pt x="229" y="422"/>
                    </a:lnTo>
                    <a:lnTo>
                      <a:pt x="227" y="424"/>
                    </a:lnTo>
                    <a:lnTo>
                      <a:pt x="225" y="426"/>
                    </a:lnTo>
                    <a:lnTo>
                      <a:pt x="224" y="428"/>
                    </a:lnTo>
                    <a:lnTo>
                      <a:pt x="223" y="426"/>
                    </a:lnTo>
                    <a:lnTo>
                      <a:pt x="221" y="426"/>
                    </a:lnTo>
                    <a:lnTo>
                      <a:pt x="219" y="426"/>
                    </a:lnTo>
                    <a:lnTo>
                      <a:pt x="219" y="428"/>
                    </a:lnTo>
                    <a:lnTo>
                      <a:pt x="210" y="426"/>
                    </a:lnTo>
                    <a:lnTo>
                      <a:pt x="195" y="424"/>
                    </a:lnTo>
                    <a:lnTo>
                      <a:pt x="175" y="422"/>
                    </a:lnTo>
                    <a:lnTo>
                      <a:pt x="173" y="422"/>
                    </a:lnTo>
                    <a:lnTo>
                      <a:pt x="159" y="421"/>
                    </a:lnTo>
                    <a:lnTo>
                      <a:pt x="157" y="419"/>
                    </a:lnTo>
                    <a:lnTo>
                      <a:pt x="149" y="418"/>
                    </a:lnTo>
                    <a:lnTo>
                      <a:pt x="141" y="418"/>
                    </a:lnTo>
                    <a:lnTo>
                      <a:pt x="141" y="416"/>
                    </a:lnTo>
                    <a:lnTo>
                      <a:pt x="141" y="415"/>
                    </a:lnTo>
                    <a:lnTo>
                      <a:pt x="140" y="412"/>
                    </a:lnTo>
                    <a:lnTo>
                      <a:pt x="140" y="411"/>
                    </a:lnTo>
                    <a:lnTo>
                      <a:pt x="137" y="411"/>
                    </a:lnTo>
                    <a:lnTo>
                      <a:pt x="137" y="410"/>
                    </a:lnTo>
                    <a:lnTo>
                      <a:pt x="138" y="407"/>
                    </a:lnTo>
                    <a:lnTo>
                      <a:pt x="137" y="405"/>
                    </a:lnTo>
                    <a:lnTo>
                      <a:pt x="138" y="405"/>
                    </a:lnTo>
                    <a:lnTo>
                      <a:pt x="138" y="404"/>
                    </a:lnTo>
                    <a:lnTo>
                      <a:pt x="138" y="404"/>
                    </a:lnTo>
                    <a:lnTo>
                      <a:pt x="138" y="404"/>
                    </a:lnTo>
                    <a:lnTo>
                      <a:pt x="138" y="404"/>
                    </a:lnTo>
                    <a:lnTo>
                      <a:pt x="140" y="403"/>
                    </a:lnTo>
                    <a:lnTo>
                      <a:pt x="140" y="400"/>
                    </a:lnTo>
                    <a:lnTo>
                      <a:pt x="140" y="398"/>
                    </a:lnTo>
                    <a:lnTo>
                      <a:pt x="140" y="395"/>
                    </a:lnTo>
                    <a:lnTo>
                      <a:pt x="138" y="392"/>
                    </a:lnTo>
                    <a:lnTo>
                      <a:pt x="136" y="387"/>
                    </a:lnTo>
                    <a:lnTo>
                      <a:pt x="134" y="382"/>
                    </a:lnTo>
                    <a:lnTo>
                      <a:pt x="133" y="381"/>
                    </a:lnTo>
                    <a:lnTo>
                      <a:pt x="133" y="381"/>
                    </a:lnTo>
                    <a:lnTo>
                      <a:pt x="132" y="379"/>
                    </a:lnTo>
                    <a:lnTo>
                      <a:pt x="129" y="378"/>
                    </a:lnTo>
                    <a:lnTo>
                      <a:pt x="129" y="376"/>
                    </a:lnTo>
                    <a:lnTo>
                      <a:pt x="129" y="376"/>
                    </a:lnTo>
                    <a:lnTo>
                      <a:pt x="127" y="374"/>
                    </a:lnTo>
                    <a:lnTo>
                      <a:pt x="127" y="373"/>
                    </a:lnTo>
                    <a:lnTo>
                      <a:pt x="125" y="371"/>
                    </a:lnTo>
                    <a:lnTo>
                      <a:pt x="122" y="368"/>
                    </a:lnTo>
                    <a:lnTo>
                      <a:pt x="120" y="365"/>
                    </a:lnTo>
                    <a:lnTo>
                      <a:pt x="120" y="364"/>
                    </a:lnTo>
                    <a:lnTo>
                      <a:pt x="119" y="364"/>
                    </a:lnTo>
                    <a:lnTo>
                      <a:pt x="118" y="364"/>
                    </a:lnTo>
                    <a:lnTo>
                      <a:pt x="115" y="364"/>
                    </a:lnTo>
                    <a:lnTo>
                      <a:pt x="114" y="365"/>
                    </a:lnTo>
                    <a:lnTo>
                      <a:pt x="113" y="364"/>
                    </a:lnTo>
                    <a:lnTo>
                      <a:pt x="113" y="364"/>
                    </a:lnTo>
                    <a:lnTo>
                      <a:pt x="112" y="362"/>
                    </a:lnTo>
                    <a:lnTo>
                      <a:pt x="111" y="362"/>
                    </a:lnTo>
                    <a:lnTo>
                      <a:pt x="110" y="360"/>
                    </a:lnTo>
                    <a:lnTo>
                      <a:pt x="112" y="359"/>
                    </a:lnTo>
                    <a:lnTo>
                      <a:pt x="112" y="357"/>
                    </a:lnTo>
                    <a:lnTo>
                      <a:pt x="111" y="353"/>
                    </a:lnTo>
                    <a:lnTo>
                      <a:pt x="110" y="350"/>
                    </a:lnTo>
                    <a:lnTo>
                      <a:pt x="107" y="348"/>
                    </a:lnTo>
                    <a:lnTo>
                      <a:pt x="105" y="348"/>
                    </a:lnTo>
                    <a:lnTo>
                      <a:pt x="103" y="348"/>
                    </a:lnTo>
                    <a:lnTo>
                      <a:pt x="100" y="348"/>
                    </a:lnTo>
                    <a:lnTo>
                      <a:pt x="99" y="347"/>
                    </a:lnTo>
                    <a:lnTo>
                      <a:pt x="97" y="346"/>
                    </a:lnTo>
                    <a:lnTo>
                      <a:pt x="96" y="346"/>
                    </a:lnTo>
                    <a:lnTo>
                      <a:pt x="93" y="344"/>
                    </a:lnTo>
                    <a:lnTo>
                      <a:pt x="91" y="343"/>
                    </a:lnTo>
                    <a:lnTo>
                      <a:pt x="89" y="339"/>
                    </a:lnTo>
                    <a:lnTo>
                      <a:pt x="88" y="337"/>
                    </a:lnTo>
                    <a:lnTo>
                      <a:pt x="88" y="336"/>
                    </a:lnTo>
                    <a:lnTo>
                      <a:pt x="88" y="336"/>
                    </a:lnTo>
                    <a:lnTo>
                      <a:pt x="86" y="335"/>
                    </a:lnTo>
                    <a:lnTo>
                      <a:pt x="85" y="332"/>
                    </a:lnTo>
                    <a:lnTo>
                      <a:pt x="83" y="330"/>
                    </a:lnTo>
                    <a:lnTo>
                      <a:pt x="83" y="329"/>
                    </a:lnTo>
                    <a:lnTo>
                      <a:pt x="81" y="328"/>
                    </a:lnTo>
                    <a:lnTo>
                      <a:pt x="80" y="326"/>
                    </a:lnTo>
                    <a:lnTo>
                      <a:pt x="77" y="326"/>
                    </a:lnTo>
                    <a:lnTo>
                      <a:pt x="76" y="326"/>
                    </a:lnTo>
                    <a:lnTo>
                      <a:pt x="74" y="325"/>
                    </a:lnTo>
                    <a:lnTo>
                      <a:pt x="73" y="325"/>
                    </a:lnTo>
                    <a:lnTo>
                      <a:pt x="71" y="325"/>
                    </a:lnTo>
                    <a:lnTo>
                      <a:pt x="68" y="323"/>
                    </a:lnTo>
                    <a:lnTo>
                      <a:pt x="66" y="322"/>
                    </a:lnTo>
                    <a:lnTo>
                      <a:pt x="63" y="321"/>
                    </a:lnTo>
                    <a:lnTo>
                      <a:pt x="59" y="319"/>
                    </a:lnTo>
                    <a:lnTo>
                      <a:pt x="53" y="318"/>
                    </a:lnTo>
                    <a:lnTo>
                      <a:pt x="52" y="315"/>
                    </a:lnTo>
                    <a:lnTo>
                      <a:pt x="52" y="315"/>
                    </a:lnTo>
                    <a:lnTo>
                      <a:pt x="51" y="314"/>
                    </a:lnTo>
                    <a:lnTo>
                      <a:pt x="49" y="314"/>
                    </a:lnTo>
                    <a:lnTo>
                      <a:pt x="48" y="312"/>
                    </a:lnTo>
                    <a:lnTo>
                      <a:pt x="51" y="308"/>
                    </a:lnTo>
                    <a:lnTo>
                      <a:pt x="51" y="307"/>
                    </a:lnTo>
                    <a:lnTo>
                      <a:pt x="51" y="307"/>
                    </a:lnTo>
                    <a:lnTo>
                      <a:pt x="53" y="302"/>
                    </a:lnTo>
                    <a:lnTo>
                      <a:pt x="51" y="300"/>
                    </a:lnTo>
                    <a:lnTo>
                      <a:pt x="53" y="297"/>
                    </a:lnTo>
                    <a:lnTo>
                      <a:pt x="54" y="295"/>
                    </a:lnTo>
                    <a:lnTo>
                      <a:pt x="54" y="293"/>
                    </a:lnTo>
                    <a:lnTo>
                      <a:pt x="54" y="291"/>
                    </a:lnTo>
                    <a:lnTo>
                      <a:pt x="54" y="290"/>
                    </a:lnTo>
                    <a:lnTo>
                      <a:pt x="53" y="289"/>
                    </a:lnTo>
                    <a:lnTo>
                      <a:pt x="51" y="289"/>
                    </a:lnTo>
                    <a:lnTo>
                      <a:pt x="48" y="287"/>
                    </a:lnTo>
                    <a:lnTo>
                      <a:pt x="47" y="284"/>
                    </a:lnTo>
                    <a:lnTo>
                      <a:pt x="48" y="282"/>
                    </a:lnTo>
                    <a:lnTo>
                      <a:pt x="49" y="280"/>
                    </a:lnTo>
                    <a:lnTo>
                      <a:pt x="49" y="278"/>
                    </a:lnTo>
                    <a:lnTo>
                      <a:pt x="48" y="276"/>
                    </a:lnTo>
                    <a:lnTo>
                      <a:pt x="47" y="275"/>
                    </a:lnTo>
                    <a:lnTo>
                      <a:pt x="45" y="271"/>
                    </a:lnTo>
                    <a:lnTo>
                      <a:pt x="44" y="267"/>
                    </a:lnTo>
                    <a:lnTo>
                      <a:pt x="40" y="265"/>
                    </a:lnTo>
                    <a:lnTo>
                      <a:pt x="40" y="264"/>
                    </a:lnTo>
                    <a:lnTo>
                      <a:pt x="40" y="260"/>
                    </a:lnTo>
                    <a:lnTo>
                      <a:pt x="39" y="260"/>
                    </a:lnTo>
                    <a:lnTo>
                      <a:pt x="38" y="258"/>
                    </a:lnTo>
                    <a:lnTo>
                      <a:pt x="37" y="255"/>
                    </a:lnTo>
                    <a:lnTo>
                      <a:pt x="37" y="252"/>
                    </a:lnTo>
                    <a:lnTo>
                      <a:pt x="37" y="250"/>
                    </a:lnTo>
                    <a:lnTo>
                      <a:pt x="36" y="248"/>
                    </a:lnTo>
                    <a:lnTo>
                      <a:pt x="34" y="246"/>
                    </a:lnTo>
                    <a:lnTo>
                      <a:pt x="33" y="243"/>
                    </a:lnTo>
                    <a:lnTo>
                      <a:pt x="31" y="239"/>
                    </a:lnTo>
                    <a:lnTo>
                      <a:pt x="30" y="239"/>
                    </a:lnTo>
                    <a:lnTo>
                      <a:pt x="29" y="236"/>
                    </a:lnTo>
                    <a:lnTo>
                      <a:pt x="29" y="232"/>
                    </a:lnTo>
                    <a:lnTo>
                      <a:pt x="29" y="229"/>
                    </a:lnTo>
                    <a:lnTo>
                      <a:pt x="29" y="224"/>
                    </a:lnTo>
                    <a:lnTo>
                      <a:pt x="31" y="223"/>
                    </a:lnTo>
                    <a:lnTo>
                      <a:pt x="32" y="224"/>
                    </a:lnTo>
                    <a:lnTo>
                      <a:pt x="34" y="222"/>
                    </a:lnTo>
                    <a:lnTo>
                      <a:pt x="37" y="218"/>
                    </a:lnTo>
                    <a:lnTo>
                      <a:pt x="37" y="217"/>
                    </a:lnTo>
                    <a:lnTo>
                      <a:pt x="37" y="216"/>
                    </a:lnTo>
                    <a:lnTo>
                      <a:pt x="36" y="212"/>
                    </a:lnTo>
                    <a:lnTo>
                      <a:pt x="36" y="210"/>
                    </a:lnTo>
                    <a:lnTo>
                      <a:pt x="33" y="210"/>
                    </a:lnTo>
                    <a:lnTo>
                      <a:pt x="31" y="210"/>
                    </a:lnTo>
                    <a:lnTo>
                      <a:pt x="30" y="209"/>
                    </a:lnTo>
                    <a:lnTo>
                      <a:pt x="29" y="209"/>
                    </a:lnTo>
                    <a:lnTo>
                      <a:pt x="26" y="205"/>
                    </a:lnTo>
                    <a:lnTo>
                      <a:pt x="25" y="203"/>
                    </a:lnTo>
                    <a:lnTo>
                      <a:pt x="25" y="202"/>
                    </a:lnTo>
                    <a:lnTo>
                      <a:pt x="25" y="202"/>
                    </a:lnTo>
                    <a:lnTo>
                      <a:pt x="24" y="201"/>
                    </a:lnTo>
                    <a:lnTo>
                      <a:pt x="24" y="200"/>
                    </a:lnTo>
                    <a:lnTo>
                      <a:pt x="23" y="197"/>
                    </a:lnTo>
                    <a:lnTo>
                      <a:pt x="23" y="195"/>
                    </a:lnTo>
                    <a:lnTo>
                      <a:pt x="24" y="193"/>
                    </a:lnTo>
                    <a:lnTo>
                      <a:pt x="24" y="191"/>
                    </a:lnTo>
                    <a:lnTo>
                      <a:pt x="24" y="190"/>
                    </a:lnTo>
                    <a:lnTo>
                      <a:pt x="24" y="188"/>
                    </a:lnTo>
                    <a:lnTo>
                      <a:pt x="24" y="187"/>
                    </a:lnTo>
                    <a:lnTo>
                      <a:pt x="23" y="186"/>
                    </a:lnTo>
                    <a:lnTo>
                      <a:pt x="23" y="184"/>
                    </a:lnTo>
                    <a:lnTo>
                      <a:pt x="23" y="182"/>
                    </a:lnTo>
                    <a:lnTo>
                      <a:pt x="24" y="181"/>
                    </a:lnTo>
                    <a:lnTo>
                      <a:pt x="25" y="177"/>
                    </a:lnTo>
                    <a:lnTo>
                      <a:pt x="25" y="177"/>
                    </a:lnTo>
                    <a:lnTo>
                      <a:pt x="25" y="176"/>
                    </a:lnTo>
                    <a:lnTo>
                      <a:pt x="25" y="174"/>
                    </a:lnTo>
                    <a:lnTo>
                      <a:pt x="27" y="174"/>
                    </a:lnTo>
                    <a:lnTo>
                      <a:pt x="30" y="174"/>
                    </a:lnTo>
                    <a:lnTo>
                      <a:pt x="30" y="175"/>
                    </a:lnTo>
                    <a:lnTo>
                      <a:pt x="30" y="176"/>
                    </a:lnTo>
                    <a:lnTo>
                      <a:pt x="30" y="177"/>
                    </a:lnTo>
                    <a:lnTo>
                      <a:pt x="30" y="177"/>
                    </a:lnTo>
                    <a:lnTo>
                      <a:pt x="29" y="177"/>
                    </a:lnTo>
                    <a:lnTo>
                      <a:pt x="29" y="177"/>
                    </a:lnTo>
                    <a:lnTo>
                      <a:pt x="29" y="182"/>
                    </a:lnTo>
                    <a:lnTo>
                      <a:pt x="31" y="184"/>
                    </a:lnTo>
                    <a:lnTo>
                      <a:pt x="33" y="188"/>
                    </a:lnTo>
                    <a:lnTo>
                      <a:pt x="34" y="187"/>
                    </a:lnTo>
                    <a:lnTo>
                      <a:pt x="34" y="187"/>
                    </a:lnTo>
                    <a:lnTo>
                      <a:pt x="34" y="184"/>
                    </a:lnTo>
                    <a:lnTo>
                      <a:pt x="34" y="182"/>
                    </a:lnTo>
                    <a:lnTo>
                      <a:pt x="34" y="181"/>
                    </a:lnTo>
                    <a:lnTo>
                      <a:pt x="34" y="181"/>
                    </a:lnTo>
                    <a:lnTo>
                      <a:pt x="33" y="180"/>
                    </a:lnTo>
                    <a:lnTo>
                      <a:pt x="33" y="179"/>
                    </a:lnTo>
                    <a:lnTo>
                      <a:pt x="33" y="177"/>
                    </a:lnTo>
                    <a:lnTo>
                      <a:pt x="32" y="176"/>
                    </a:lnTo>
                    <a:lnTo>
                      <a:pt x="31" y="174"/>
                    </a:lnTo>
                    <a:lnTo>
                      <a:pt x="32" y="174"/>
                    </a:lnTo>
                    <a:lnTo>
                      <a:pt x="32" y="172"/>
                    </a:lnTo>
                    <a:lnTo>
                      <a:pt x="32" y="171"/>
                    </a:lnTo>
                    <a:lnTo>
                      <a:pt x="31" y="171"/>
                    </a:lnTo>
                    <a:lnTo>
                      <a:pt x="30" y="168"/>
                    </a:lnTo>
                    <a:lnTo>
                      <a:pt x="32" y="168"/>
                    </a:lnTo>
                    <a:lnTo>
                      <a:pt x="32" y="167"/>
                    </a:lnTo>
                    <a:lnTo>
                      <a:pt x="33" y="167"/>
                    </a:lnTo>
                    <a:lnTo>
                      <a:pt x="34" y="167"/>
                    </a:lnTo>
                    <a:lnTo>
                      <a:pt x="36" y="166"/>
                    </a:lnTo>
                    <a:lnTo>
                      <a:pt x="36" y="166"/>
                    </a:lnTo>
                    <a:lnTo>
                      <a:pt x="36" y="164"/>
                    </a:lnTo>
                    <a:lnTo>
                      <a:pt x="33" y="161"/>
                    </a:lnTo>
                    <a:lnTo>
                      <a:pt x="33" y="161"/>
                    </a:lnTo>
                    <a:lnTo>
                      <a:pt x="30" y="162"/>
                    </a:lnTo>
                    <a:lnTo>
                      <a:pt x="30" y="162"/>
                    </a:lnTo>
                    <a:lnTo>
                      <a:pt x="29" y="165"/>
                    </a:lnTo>
                    <a:lnTo>
                      <a:pt x="30" y="166"/>
                    </a:lnTo>
                    <a:lnTo>
                      <a:pt x="29" y="167"/>
                    </a:lnTo>
                    <a:lnTo>
                      <a:pt x="29" y="169"/>
                    </a:lnTo>
                    <a:lnTo>
                      <a:pt x="29" y="171"/>
                    </a:lnTo>
                    <a:lnTo>
                      <a:pt x="30" y="172"/>
                    </a:lnTo>
                    <a:lnTo>
                      <a:pt x="27" y="173"/>
                    </a:lnTo>
                    <a:lnTo>
                      <a:pt x="25" y="172"/>
                    </a:lnTo>
                    <a:lnTo>
                      <a:pt x="24" y="169"/>
                    </a:lnTo>
                    <a:lnTo>
                      <a:pt x="22" y="168"/>
                    </a:lnTo>
                    <a:lnTo>
                      <a:pt x="22" y="168"/>
                    </a:lnTo>
                    <a:lnTo>
                      <a:pt x="21" y="166"/>
                    </a:lnTo>
                    <a:lnTo>
                      <a:pt x="19" y="165"/>
                    </a:lnTo>
                    <a:lnTo>
                      <a:pt x="18" y="162"/>
                    </a:lnTo>
                    <a:lnTo>
                      <a:pt x="16" y="161"/>
                    </a:lnTo>
                    <a:lnTo>
                      <a:pt x="15" y="162"/>
                    </a:lnTo>
                    <a:lnTo>
                      <a:pt x="14" y="161"/>
                    </a:lnTo>
                    <a:lnTo>
                      <a:pt x="16" y="158"/>
                    </a:lnTo>
                    <a:lnTo>
                      <a:pt x="17" y="155"/>
                    </a:lnTo>
                    <a:lnTo>
                      <a:pt x="17" y="153"/>
                    </a:lnTo>
                    <a:lnTo>
                      <a:pt x="17" y="152"/>
                    </a:lnTo>
                    <a:lnTo>
                      <a:pt x="17" y="151"/>
                    </a:lnTo>
                    <a:lnTo>
                      <a:pt x="17" y="151"/>
                    </a:lnTo>
                    <a:lnTo>
                      <a:pt x="16" y="150"/>
                    </a:lnTo>
                    <a:lnTo>
                      <a:pt x="16" y="148"/>
                    </a:lnTo>
                    <a:lnTo>
                      <a:pt x="16" y="146"/>
                    </a:lnTo>
                    <a:lnTo>
                      <a:pt x="15" y="143"/>
                    </a:lnTo>
                    <a:lnTo>
                      <a:pt x="12" y="140"/>
                    </a:lnTo>
                    <a:lnTo>
                      <a:pt x="10" y="137"/>
                    </a:lnTo>
                    <a:lnTo>
                      <a:pt x="10" y="136"/>
                    </a:lnTo>
                    <a:lnTo>
                      <a:pt x="9" y="131"/>
                    </a:lnTo>
                    <a:lnTo>
                      <a:pt x="7" y="129"/>
                    </a:lnTo>
                    <a:lnTo>
                      <a:pt x="7" y="127"/>
                    </a:lnTo>
                    <a:lnTo>
                      <a:pt x="6" y="126"/>
                    </a:lnTo>
                    <a:lnTo>
                      <a:pt x="4" y="124"/>
                    </a:lnTo>
                    <a:lnTo>
                      <a:pt x="4" y="123"/>
                    </a:lnTo>
                    <a:lnTo>
                      <a:pt x="3" y="120"/>
                    </a:lnTo>
                    <a:lnTo>
                      <a:pt x="3" y="119"/>
                    </a:lnTo>
                    <a:lnTo>
                      <a:pt x="6" y="117"/>
                    </a:lnTo>
                    <a:lnTo>
                      <a:pt x="6" y="112"/>
                    </a:lnTo>
                    <a:lnTo>
                      <a:pt x="4" y="110"/>
                    </a:lnTo>
                    <a:lnTo>
                      <a:pt x="4" y="107"/>
                    </a:lnTo>
                    <a:lnTo>
                      <a:pt x="6" y="103"/>
                    </a:lnTo>
                    <a:lnTo>
                      <a:pt x="7" y="100"/>
                    </a:lnTo>
                    <a:lnTo>
                      <a:pt x="9" y="96"/>
                    </a:lnTo>
                    <a:lnTo>
                      <a:pt x="9" y="94"/>
                    </a:lnTo>
                    <a:lnTo>
                      <a:pt x="10" y="90"/>
                    </a:lnTo>
                    <a:lnTo>
                      <a:pt x="9" y="89"/>
                    </a:lnTo>
                    <a:lnTo>
                      <a:pt x="10" y="84"/>
                    </a:lnTo>
                    <a:lnTo>
                      <a:pt x="9" y="83"/>
                    </a:lnTo>
                    <a:lnTo>
                      <a:pt x="8" y="80"/>
                    </a:lnTo>
                    <a:lnTo>
                      <a:pt x="7" y="76"/>
                    </a:lnTo>
                    <a:lnTo>
                      <a:pt x="7" y="76"/>
                    </a:lnTo>
                    <a:lnTo>
                      <a:pt x="6" y="75"/>
                    </a:lnTo>
                    <a:lnTo>
                      <a:pt x="6" y="73"/>
                    </a:lnTo>
                    <a:lnTo>
                      <a:pt x="4" y="72"/>
                    </a:lnTo>
                    <a:lnTo>
                      <a:pt x="3" y="70"/>
                    </a:lnTo>
                    <a:lnTo>
                      <a:pt x="2" y="68"/>
                    </a:lnTo>
                    <a:lnTo>
                      <a:pt x="1" y="65"/>
                    </a:lnTo>
                    <a:lnTo>
                      <a:pt x="0" y="63"/>
                    </a:lnTo>
                    <a:lnTo>
                      <a:pt x="1" y="61"/>
                    </a:lnTo>
                    <a:lnTo>
                      <a:pt x="1" y="60"/>
                    </a:lnTo>
                    <a:lnTo>
                      <a:pt x="1" y="57"/>
                    </a:lnTo>
                    <a:lnTo>
                      <a:pt x="2" y="5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30"/>
              <p:cNvSpPr>
                <a:spLocks/>
              </p:cNvSpPr>
              <p:nvPr/>
            </p:nvSpPr>
            <p:spPr bwMode="auto">
              <a:xfrm>
                <a:off x="8298" y="11389"/>
                <a:ext cx="225" cy="179"/>
              </a:xfrm>
              <a:custGeom>
                <a:avLst/>
                <a:gdLst>
                  <a:gd name="T0" fmla="*/ 8 w 225"/>
                  <a:gd name="T1" fmla="*/ 99 h 179"/>
                  <a:gd name="T2" fmla="*/ 13 w 225"/>
                  <a:gd name="T3" fmla="*/ 64 h 179"/>
                  <a:gd name="T4" fmla="*/ 14 w 225"/>
                  <a:gd name="T5" fmla="*/ 53 h 179"/>
                  <a:gd name="T6" fmla="*/ 17 w 225"/>
                  <a:gd name="T7" fmla="*/ 33 h 179"/>
                  <a:gd name="T8" fmla="*/ 20 w 225"/>
                  <a:gd name="T9" fmla="*/ 14 h 179"/>
                  <a:gd name="T10" fmla="*/ 21 w 225"/>
                  <a:gd name="T11" fmla="*/ 7 h 179"/>
                  <a:gd name="T12" fmla="*/ 45 w 225"/>
                  <a:gd name="T13" fmla="*/ 4 h 179"/>
                  <a:gd name="T14" fmla="*/ 71 w 225"/>
                  <a:gd name="T15" fmla="*/ 7 h 179"/>
                  <a:gd name="T16" fmla="*/ 86 w 225"/>
                  <a:gd name="T17" fmla="*/ 8 h 179"/>
                  <a:gd name="T18" fmla="*/ 104 w 225"/>
                  <a:gd name="T19" fmla="*/ 11 h 179"/>
                  <a:gd name="T20" fmla="*/ 132 w 225"/>
                  <a:gd name="T21" fmla="*/ 13 h 179"/>
                  <a:gd name="T22" fmla="*/ 141 w 225"/>
                  <a:gd name="T23" fmla="*/ 14 h 179"/>
                  <a:gd name="T24" fmla="*/ 154 w 225"/>
                  <a:gd name="T25" fmla="*/ 15 h 179"/>
                  <a:gd name="T26" fmla="*/ 182 w 225"/>
                  <a:gd name="T27" fmla="*/ 18 h 179"/>
                  <a:gd name="T28" fmla="*/ 186 w 225"/>
                  <a:gd name="T29" fmla="*/ 19 h 179"/>
                  <a:gd name="T30" fmla="*/ 208 w 225"/>
                  <a:gd name="T31" fmla="*/ 20 h 179"/>
                  <a:gd name="T32" fmla="*/ 210 w 225"/>
                  <a:gd name="T33" fmla="*/ 20 h 179"/>
                  <a:gd name="T34" fmla="*/ 225 w 225"/>
                  <a:gd name="T35" fmla="*/ 21 h 179"/>
                  <a:gd name="T36" fmla="*/ 225 w 225"/>
                  <a:gd name="T37" fmla="*/ 32 h 179"/>
                  <a:gd name="T38" fmla="*/ 224 w 225"/>
                  <a:gd name="T39" fmla="*/ 43 h 179"/>
                  <a:gd name="T40" fmla="*/ 224 w 225"/>
                  <a:gd name="T41" fmla="*/ 47 h 179"/>
                  <a:gd name="T42" fmla="*/ 223 w 225"/>
                  <a:gd name="T43" fmla="*/ 68 h 179"/>
                  <a:gd name="T44" fmla="*/ 222 w 225"/>
                  <a:gd name="T45" fmla="*/ 78 h 179"/>
                  <a:gd name="T46" fmla="*/ 221 w 225"/>
                  <a:gd name="T47" fmla="*/ 95 h 179"/>
                  <a:gd name="T48" fmla="*/ 220 w 225"/>
                  <a:gd name="T49" fmla="*/ 112 h 179"/>
                  <a:gd name="T50" fmla="*/ 220 w 225"/>
                  <a:gd name="T51" fmla="*/ 125 h 179"/>
                  <a:gd name="T52" fmla="*/ 219 w 225"/>
                  <a:gd name="T53" fmla="*/ 129 h 179"/>
                  <a:gd name="T54" fmla="*/ 217 w 225"/>
                  <a:gd name="T55" fmla="*/ 150 h 179"/>
                  <a:gd name="T56" fmla="*/ 217 w 225"/>
                  <a:gd name="T57" fmla="*/ 154 h 179"/>
                  <a:gd name="T58" fmla="*/ 216 w 225"/>
                  <a:gd name="T59" fmla="*/ 169 h 179"/>
                  <a:gd name="T60" fmla="*/ 216 w 225"/>
                  <a:gd name="T61" fmla="*/ 178 h 179"/>
                  <a:gd name="T62" fmla="*/ 206 w 225"/>
                  <a:gd name="T63" fmla="*/ 179 h 179"/>
                  <a:gd name="T64" fmla="*/ 191 w 225"/>
                  <a:gd name="T65" fmla="*/ 178 h 179"/>
                  <a:gd name="T66" fmla="*/ 184 w 225"/>
                  <a:gd name="T67" fmla="*/ 177 h 179"/>
                  <a:gd name="T68" fmla="*/ 155 w 225"/>
                  <a:gd name="T69" fmla="*/ 175 h 179"/>
                  <a:gd name="T70" fmla="*/ 133 w 225"/>
                  <a:gd name="T71" fmla="*/ 174 h 179"/>
                  <a:gd name="T72" fmla="*/ 120 w 225"/>
                  <a:gd name="T73" fmla="*/ 172 h 179"/>
                  <a:gd name="T74" fmla="*/ 117 w 225"/>
                  <a:gd name="T75" fmla="*/ 171 h 179"/>
                  <a:gd name="T76" fmla="*/ 108 w 225"/>
                  <a:gd name="T77" fmla="*/ 170 h 179"/>
                  <a:gd name="T78" fmla="*/ 103 w 225"/>
                  <a:gd name="T79" fmla="*/ 170 h 179"/>
                  <a:gd name="T80" fmla="*/ 94 w 225"/>
                  <a:gd name="T81" fmla="*/ 169 h 179"/>
                  <a:gd name="T82" fmla="*/ 79 w 225"/>
                  <a:gd name="T83" fmla="*/ 168 h 179"/>
                  <a:gd name="T84" fmla="*/ 67 w 225"/>
                  <a:gd name="T85" fmla="*/ 165 h 179"/>
                  <a:gd name="T86" fmla="*/ 50 w 225"/>
                  <a:gd name="T87" fmla="*/ 164 h 179"/>
                  <a:gd name="T88" fmla="*/ 32 w 225"/>
                  <a:gd name="T89" fmla="*/ 162 h 179"/>
                  <a:gd name="T90" fmla="*/ 13 w 225"/>
                  <a:gd name="T91" fmla="*/ 160 h 179"/>
                  <a:gd name="T92" fmla="*/ 2 w 225"/>
                  <a:gd name="T93" fmla="*/ 139 h 179"/>
                  <a:gd name="T94" fmla="*/ 7 w 225"/>
                  <a:gd name="T95" fmla="*/ 112 h 179"/>
                  <a:gd name="T96" fmla="*/ 7 w 225"/>
                  <a:gd name="T97" fmla="*/ 10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179">
                    <a:moveTo>
                      <a:pt x="8" y="99"/>
                    </a:moveTo>
                    <a:lnTo>
                      <a:pt x="8" y="99"/>
                    </a:lnTo>
                    <a:lnTo>
                      <a:pt x="12" y="74"/>
                    </a:lnTo>
                    <a:lnTo>
                      <a:pt x="13" y="64"/>
                    </a:lnTo>
                    <a:lnTo>
                      <a:pt x="14" y="60"/>
                    </a:lnTo>
                    <a:lnTo>
                      <a:pt x="14" y="53"/>
                    </a:lnTo>
                    <a:lnTo>
                      <a:pt x="15" y="44"/>
                    </a:lnTo>
                    <a:lnTo>
                      <a:pt x="17" y="33"/>
                    </a:lnTo>
                    <a:lnTo>
                      <a:pt x="17" y="31"/>
                    </a:lnTo>
                    <a:lnTo>
                      <a:pt x="20" y="14"/>
                    </a:lnTo>
                    <a:lnTo>
                      <a:pt x="20" y="14"/>
                    </a:lnTo>
                    <a:lnTo>
                      <a:pt x="21" y="7"/>
                    </a:lnTo>
                    <a:lnTo>
                      <a:pt x="22" y="0"/>
                    </a:lnTo>
                    <a:lnTo>
                      <a:pt x="45" y="4"/>
                    </a:lnTo>
                    <a:lnTo>
                      <a:pt x="54" y="5"/>
                    </a:lnTo>
                    <a:lnTo>
                      <a:pt x="71" y="7"/>
                    </a:lnTo>
                    <a:lnTo>
                      <a:pt x="72" y="7"/>
                    </a:lnTo>
                    <a:lnTo>
                      <a:pt x="86" y="8"/>
                    </a:lnTo>
                    <a:lnTo>
                      <a:pt x="101" y="11"/>
                    </a:lnTo>
                    <a:lnTo>
                      <a:pt x="104" y="11"/>
                    </a:lnTo>
                    <a:lnTo>
                      <a:pt x="105" y="11"/>
                    </a:lnTo>
                    <a:lnTo>
                      <a:pt x="132" y="13"/>
                    </a:lnTo>
                    <a:lnTo>
                      <a:pt x="132" y="13"/>
                    </a:lnTo>
                    <a:lnTo>
                      <a:pt x="141" y="14"/>
                    </a:lnTo>
                    <a:lnTo>
                      <a:pt x="143" y="15"/>
                    </a:lnTo>
                    <a:lnTo>
                      <a:pt x="154" y="15"/>
                    </a:lnTo>
                    <a:lnTo>
                      <a:pt x="168" y="17"/>
                    </a:lnTo>
                    <a:lnTo>
                      <a:pt x="182" y="18"/>
                    </a:lnTo>
                    <a:lnTo>
                      <a:pt x="182" y="18"/>
                    </a:lnTo>
                    <a:lnTo>
                      <a:pt x="186" y="19"/>
                    </a:lnTo>
                    <a:lnTo>
                      <a:pt x="195" y="19"/>
                    </a:lnTo>
                    <a:lnTo>
                      <a:pt x="208" y="20"/>
                    </a:lnTo>
                    <a:lnTo>
                      <a:pt x="209" y="20"/>
                    </a:lnTo>
                    <a:lnTo>
                      <a:pt x="210" y="20"/>
                    </a:lnTo>
                    <a:lnTo>
                      <a:pt x="225" y="21"/>
                    </a:lnTo>
                    <a:lnTo>
                      <a:pt x="225" y="21"/>
                    </a:lnTo>
                    <a:lnTo>
                      <a:pt x="225" y="32"/>
                    </a:lnTo>
                    <a:lnTo>
                      <a:pt x="225" y="32"/>
                    </a:lnTo>
                    <a:lnTo>
                      <a:pt x="225" y="33"/>
                    </a:lnTo>
                    <a:lnTo>
                      <a:pt x="224" y="43"/>
                    </a:lnTo>
                    <a:lnTo>
                      <a:pt x="224" y="47"/>
                    </a:lnTo>
                    <a:lnTo>
                      <a:pt x="224" y="47"/>
                    </a:lnTo>
                    <a:lnTo>
                      <a:pt x="223" y="61"/>
                    </a:lnTo>
                    <a:lnTo>
                      <a:pt x="223" y="68"/>
                    </a:lnTo>
                    <a:lnTo>
                      <a:pt x="222" y="77"/>
                    </a:lnTo>
                    <a:lnTo>
                      <a:pt x="222" y="78"/>
                    </a:lnTo>
                    <a:lnTo>
                      <a:pt x="222" y="85"/>
                    </a:lnTo>
                    <a:lnTo>
                      <a:pt x="221" y="95"/>
                    </a:lnTo>
                    <a:lnTo>
                      <a:pt x="221" y="98"/>
                    </a:lnTo>
                    <a:lnTo>
                      <a:pt x="220" y="112"/>
                    </a:lnTo>
                    <a:lnTo>
                      <a:pt x="220" y="115"/>
                    </a:lnTo>
                    <a:lnTo>
                      <a:pt x="220" y="125"/>
                    </a:lnTo>
                    <a:lnTo>
                      <a:pt x="219" y="129"/>
                    </a:lnTo>
                    <a:lnTo>
                      <a:pt x="219" y="129"/>
                    </a:lnTo>
                    <a:lnTo>
                      <a:pt x="219" y="135"/>
                    </a:lnTo>
                    <a:lnTo>
                      <a:pt x="217" y="150"/>
                    </a:lnTo>
                    <a:lnTo>
                      <a:pt x="217" y="150"/>
                    </a:lnTo>
                    <a:lnTo>
                      <a:pt x="217" y="154"/>
                    </a:lnTo>
                    <a:lnTo>
                      <a:pt x="217" y="164"/>
                    </a:lnTo>
                    <a:lnTo>
                      <a:pt x="216" y="169"/>
                    </a:lnTo>
                    <a:lnTo>
                      <a:pt x="216" y="175"/>
                    </a:lnTo>
                    <a:lnTo>
                      <a:pt x="216" y="178"/>
                    </a:lnTo>
                    <a:lnTo>
                      <a:pt x="216" y="179"/>
                    </a:lnTo>
                    <a:lnTo>
                      <a:pt x="206" y="179"/>
                    </a:lnTo>
                    <a:lnTo>
                      <a:pt x="195" y="178"/>
                    </a:lnTo>
                    <a:lnTo>
                      <a:pt x="191" y="178"/>
                    </a:lnTo>
                    <a:lnTo>
                      <a:pt x="186" y="177"/>
                    </a:lnTo>
                    <a:lnTo>
                      <a:pt x="184" y="177"/>
                    </a:lnTo>
                    <a:lnTo>
                      <a:pt x="164" y="176"/>
                    </a:lnTo>
                    <a:lnTo>
                      <a:pt x="155" y="175"/>
                    </a:lnTo>
                    <a:lnTo>
                      <a:pt x="145" y="175"/>
                    </a:lnTo>
                    <a:lnTo>
                      <a:pt x="133" y="174"/>
                    </a:lnTo>
                    <a:lnTo>
                      <a:pt x="120" y="172"/>
                    </a:lnTo>
                    <a:lnTo>
                      <a:pt x="120" y="172"/>
                    </a:lnTo>
                    <a:lnTo>
                      <a:pt x="118" y="171"/>
                    </a:lnTo>
                    <a:lnTo>
                      <a:pt x="117" y="171"/>
                    </a:lnTo>
                    <a:lnTo>
                      <a:pt x="112" y="171"/>
                    </a:lnTo>
                    <a:lnTo>
                      <a:pt x="108" y="170"/>
                    </a:lnTo>
                    <a:lnTo>
                      <a:pt x="103" y="170"/>
                    </a:lnTo>
                    <a:lnTo>
                      <a:pt x="103" y="170"/>
                    </a:lnTo>
                    <a:lnTo>
                      <a:pt x="94" y="169"/>
                    </a:lnTo>
                    <a:lnTo>
                      <a:pt x="94" y="169"/>
                    </a:lnTo>
                    <a:lnTo>
                      <a:pt x="83" y="168"/>
                    </a:lnTo>
                    <a:lnTo>
                      <a:pt x="79" y="168"/>
                    </a:lnTo>
                    <a:lnTo>
                      <a:pt x="67" y="167"/>
                    </a:lnTo>
                    <a:lnTo>
                      <a:pt x="67" y="165"/>
                    </a:lnTo>
                    <a:lnTo>
                      <a:pt x="50" y="164"/>
                    </a:lnTo>
                    <a:lnTo>
                      <a:pt x="50" y="164"/>
                    </a:lnTo>
                    <a:lnTo>
                      <a:pt x="49" y="164"/>
                    </a:lnTo>
                    <a:lnTo>
                      <a:pt x="32" y="162"/>
                    </a:lnTo>
                    <a:lnTo>
                      <a:pt x="21" y="161"/>
                    </a:lnTo>
                    <a:lnTo>
                      <a:pt x="13" y="160"/>
                    </a:lnTo>
                    <a:lnTo>
                      <a:pt x="0" y="157"/>
                    </a:lnTo>
                    <a:lnTo>
                      <a:pt x="2" y="139"/>
                    </a:lnTo>
                    <a:lnTo>
                      <a:pt x="5" y="122"/>
                    </a:lnTo>
                    <a:lnTo>
                      <a:pt x="7" y="112"/>
                    </a:lnTo>
                    <a:lnTo>
                      <a:pt x="7" y="112"/>
                    </a:lnTo>
                    <a:lnTo>
                      <a:pt x="7" y="107"/>
                    </a:lnTo>
                    <a:lnTo>
                      <a:pt x="8" y="99"/>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31"/>
              <p:cNvSpPr>
                <a:spLocks/>
              </p:cNvSpPr>
              <p:nvPr/>
            </p:nvSpPr>
            <p:spPr bwMode="auto">
              <a:xfrm>
                <a:off x="9267" y="11438"/>
                <a:ext cx="7" cy="8"/>
              </a:xfrm>
              <a:custGeom>
                <a:avLst/>
                <a:gdLst>
                  <a:gd name="T0" fmla="*/ 0 w 7"/>
                  <a:gd name="T1" fmla="*/ 2 h 8"/>
                  <a:gd name="T2" fmla="*/ 2 w 7"/>
                  <a:gd name="T3" fmla="*/ 0 h 8"/>
                  <a:gd name="T4" fmla="*/ 3 w 7"/>
                  <a:gd name="T5" fmla="*/ 1 h 8"/>
                  <a:gd name="T6" fmla="*/ 7 w 7"/>
                  <a:gd name="T7" fmla="*/ 4 h 8"/>
                  <a:gd name="T8" fmla="*/ 5 w 7"/>
                  <a:gd name="T9" fmla="*/ 6 h 8"/>
                  <a:gd name="T10" fmla="*/ 3 w 7"/>
                  <a:gd name="T11" fmla="*/ 8 h 8"/>
                  <a:gd name="T12" fmla="*/ 3 w 7"/>
                  <a:gd name="T13" fmla="*/ 6 h 8"/>
                  <a:gd name="T14" fmla="*/ 3 w 7"/>
                  <a:gd name="T15" fmla="*/ 5 h 8"/>
                  <a:gd name="T16" fmla="*/ 1 w 7"/>
                  <a:gd name="T17" fmla="*/ 4 h 8"/>
                  <a:gd name="T18" fmla="*/ 0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2"/>
                    </a:moveTo>
                    <a:lnTo>
                      <a:pt x="2" y="0"/>
                    </a:lnTo>
                    <a:lnTo>
                      <a:pt x="3" y="1"/>
                    </a:lnTo>
                    <a:lnTo>
                      <a:pt x="7" y="4"/>
                    </a:lnTo>
                    <a:lnTo>
                      <a:pt x="5" y="6"/>
                    </a:lnTo>
                    <a:lnTo>
                      <a:pt x="3" y="8"/>
                    </a:lnTo>
                    <a:lnTo>
                      <a:pt x="3" y="6"/>
                    </a:lnTo>
                    <a:lnTo>
                      <a:pt x="3" y="5"/>
                    </a:lnTo>
                    <a:lnTo>
                      <a:pt x="1" y="4"/>
                    </a:lnTo>
                    <a:lnTo>
                      <a:pt x="0" y="2"/>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32"/>
              <p:cNvSpPr>
                <a:spLocks/>
              </p:cNvSpPr>
              <p:nvPr/>
            </p:nvSpPr>
            <p:spPr bwMode="auto">
              <a:xfrm>
                <a:off x="8098" y="11040"/>
                <a:ext cx="185" cy="302"/>
              </a:xfrm>
              <a:custGeom>
                <a:avLst/>
                <a:gdLst>
                  <a:gd name="T0" fmla="*/ 19 w 185"/>
                  <a:gd name="T1" fmla="*/ 170 h 302"/>
                  <a:gd name="T2" fmla="*/ 28 w 185"/>
                  <a:gd name="T3" fmla="*/ 161 h 302"/>
                  <a:gd name="T4" fmla="*/ 34 w 185"/>
                  <a:gd name="T5" fmla="*/ 152 h 302"/>
                  <a:gd name="T6" fmla="*/ 38 w 185"/>
                  <a:gd name="T7" fmla="*/ 143 h 302"/>
                  <a:gd name="T8" fmla="*/ 45 w 185"/>
                  <a:gd name="T9" fmla="*/ 128 h 302"/>
                  <a:gd name="T10" fmla="*/ 39 w 185"/>
                  <a:gd name="T11" fmla="*/ 122 h 302"/>
                  <a:gd name="T12" fmla="*/ 36 w 185"/>
                  <a:gd name="T13" fmla="*/ 112 h 302"/>
                  <a:gd name="T14" fmla="*/ 38 w 185"/>
                  <a:gd name="T15" fmla="*/ 104 h 302"/>
                  <a:gd name="T16" fmla="*/ 38 w 185"/>
                  <a:gd name="T17" fmla="*/ 95 h 302"/>
                  <a:gd name="T18" fmla="*/ 49 w 185"/>
                  <a:gd name="T19" fmla="*/ 49 h 302"/>
                  <a:gd name="T20" fmla="*/ 57 w 185"/>
                  <a:gd name="T21" fmla="*/ 14 h 302"/>
                  <a:gd name="T22" fmla="*/ 85 w 185"/>
                  <a:gd name="T23" fmla="*/ 6 h 302"/>
                  <a:gd name="T24" fmla="*/ 78 w 185"/>
                  <a:gd name="T25" fmla="*/ 40 h 302"/>
                  <a:gd name="T26" fmla="*/ 80 w 185"/>
                  <a:gd name="T27" fmla="*/ 52 h 302"/>
                  <a:gd name="T28" fmla="*/ 83 w 185"/>
                  <a:gd name="T29" fmla="*/ 61 h 302"/>
                  <a:gd name="T30" fmla="*/ 81 w 185"/>
                  <a:gd name="T31" fmla="*/ 69 h 302"/>
                  <a:gd name="T32" fmla="*/ 89 w 185"/>
                  <a:gd name="T33" fmla="*/ 77 h 302"/>
                  <a:gd name="T34" fmla="*/ 95 w 185"/>
                  <a:gd name="T35" fmla="*/ 88 h 302"/>
                  <a:gd name="T36" fmla="*/ 98 w 185"/>
                  <a:gd name="T37" fmla="*/ 96 h 302"/>
                  <a:gd name="T38" fmla="*/ 104 w 185"/>
                  <a:gd name="T39" fmla="*/ 102 h 302"/>
                  <a:gd name="T40" fmla="*/ 111 w 185"/>
                  <a:gd name="T41" fmla="*/ 104 h 302"/>
                  <a:gd name="T42" fmla="*/ 109 w 185"/>
                  <a:gd name="T43" fmla="*/ 111 h 302"/>
                  <a:gd name="T44" fmla="*/ 105 w 185"/>
                  <a:gd name="T45" fmla="*/ 120 h 302"/>
                  <a:gd name="T46" fmla="*/ 103 w 185"/>
                  <a:gd name="T47" fmla="*/ 128 h 302"/>
                  <a:gd name="T48" fmla="*/ 103 w 185"/>
                  <a:gd name="T49" fmla="*/ 135 h 302"/>
                  <a:gd name="T50" fmla="*/ 98 w 185"/>
                  <a:gd name="T51" fmla="*/ 142 h 302"/>
                  <a:gd name="T52" fmla="*/ 102 w 185"/>
                  <a:gd name="T53" fmla="*/ 149 h 302"/>
                  <a:gd name="T54" fmla="*/ 112 w 185"/>
                  <a:gd name="T55" fmla="*/ 146 h 302"/>
                  <a:gd name="T56" fmla="*/ 116 w 185"/>
                  <a:gd name="T57" fmla="*/ 147 h 302"/>
                  <a:gd name="T58" fmla="*/ 118 w 185"/>
                  <a:gd name="T59" fmla="*/ 157 h 302"/>
                  <a:gd name="T60" fmla="*/ 124 w 185"/>
                  <a:gd name="T61" fmla="*/ 171 h 302"/>
                  <a:gd name="T62" fmla="*/ 124 w 185"/>
                  <a:gd name="T63" fmla="*/ 181 h 302"/>
                  <a:gd name="T64" fmla="*/ 131 w 185"/>
                  <a:gd name="T65" fmla="*/ 190 h 302"/>
                  <a:gd name="T66" fmla="*/ 134 w 185"/>
                  <a:gd name="T67" fmla="*/ 200 h 302"/>
                  <a:gd name="T68" fmla="*/ 140 w 185"/>
                  <a:gd name="T69" fmla="*/ 197 h 302"/>
                  <a:gd name="T70" fmla="*/ 152 w 185"/>
                  <a:gd name="T71" fmla="*/ 196 h 302"/>
                  <a:gd name="T72" fmla="*/ 164 w 185"/>
                  <a:gd name="T73" fmla="*/ 200 h 302"/>
                  <a:gd name="T74" fmla="*/ 175 w 185"/>
                  <a:gd name="T75" fmla="*/ 196 h 302"/>
                  <a:gd name="T76" fmla="*/ 179 w 185"/>
                  <a:gd name="T77" fmla="*/ 195 h 302"/>
                  <a:gd name="T78" fmla="*/ 183 w 185"/>
                  <a:gd name="T79" fmla="*/ 204 h 302"/>
                  <a:gd name="T80" fmla="*/ 182 w 185"/>
                  <a:gd name="T81" fmla="*/ 227 h 302"/>
                  <a:gd name="T82" fmla="*/ 176 w 185"/>
                  <a:gd name="T83" fmla="*/ 262 h 302"/>
                  <a:gd name="T84" fmla="*/ 170 w 185"/>
                  <a:gd name="T85" fmla="*/ 302 h 302"/>
                  <a:gd name="T86" fmla="*/ 149 w 185"/>
                  <a:gd name="T87" fmla="*/ 298 h 302"/>
                  <a:gd name="T88" fmla="*/ 124 w 185"/>
                  <a:gd name="T89" fmla="*/ 293 h 302"/>
                  <a:gd name="T90" fmla="*/ 90 w 185"/>
                  <a:gd name="T91" fmla="*/ 289 h 302"/>
                  <a:gd name="T92" fmla="*/ 60 w 185"/>
                  <a:gd name="T93" fmla="*/ 282 h 302"/>
                  <a:gd name="T94" fmla="*/ 20 w 185"/>
                  <a:gd name="T95" fmla="*/ 274 h 302"/>
                  <a:gd name="T96" fmla="*/ 7 w 185"/>
                  <a:gd name="T97" fmla="*/ 238 h 302"/>
                  <a:gd name="T98" fmla="*/ 17 w 185"/>
                  <a:gd name="T99" fmla="*/ 197 h 302"/>
                  <a:gd name="T100" fmla="*/ 22 w 185"/>
                  <a:gd name="T101" fmla="*/ 186 h 302"/>
                  <a:gd name="T102" fmla="*/ 19 w 185"/>
                  <a:gd name="T103" fmla="*/ 183 h 302"/>
                  <a:gd name="T104" fmla="*/ 15 w 185"/>
                  <a:gd name="T105" fmla="*/ 17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302">
                    <a:moveTo>
                      <a:pt x="15" y="176"/>
                    </a:moveTo>
                    <a:lnTo>
                      <a:pt x="16" y="175"/>
                    </a:lnTo>
                    <a:lnTo>
                      <a:pt x="16" y="172"/>
                    </a:lnTo>
                    <a:lnTo>
                      <a:pt x="17" y="171"/>
                    </a:lnTo>
                    <a:lnTo>
                      <a:pt x="19" y="170"/>
                    </a:lnTo>
                    <a:lnTo>
                      <a:pt x="21" y="167"/>
                    </a:lnTo>
                    <a:lnTo>
                      <a:pt x="22" y="163"/>
                    </a:lnTo>
                    <a:lnTo>
                      <a:pt x="24" y="163"/>
                    </a:lnTo>
                    <a:lnTo>
                      <a:pt x="27" y="162"/>
                    </a:lnTo>
                    <a:lnTo>
                      <a:pt x="28" y="161"/>
                    </a:lnTo>
                    <a:lnTo>
                      <a:pt x="29" y="160"/>
                    </a:lnTo>
                    <a:lnTo>
                      <a:pt x="30" y="157"/>
                    </a:lnTo>
                    <a:lnTo>
                      <a:pt x="30" y="155"/>
                    </a:lnTo>
                    <a:lnTo>
                      <a:pt x="31" y="154"/>
                    </a:lnTo>
                    <a:lnTo>
                      <a:pt x="34" y="152"/>
                    </a:lnTo>
                    <a:lnTo>
                      <a:pt x="34" y="152"/>
                    </a:lnTo>
                    <a:lnTo>
                      <a:pt x="35" y="150"/>
                    </a:lnTo>
                    <a:lnTo>
                      <a:pt x="37" y="146"/>
                    </a:lnTo>
                    <a:lnTo>
                      <a:pt x="37" y="146"/>
                    </a:lnTo>
                    <a:lnTo>
                      <a:pt x="38" y="143"/>
                    </a:lnTo>
                    <a:lnTo>
                      <a:pt x="42" y="139"/>
                    </a:lnTo>
                    <a:lnTo>
                      <a:pt x="45" y="135"/>
                    </a:lnTo>
                    <a:lnTo>
                      <a:pt x="46" y="133"/>
                    </a:lnTo>
                    <a:lnTo>
                      <a:pt x="45" y="131"/>
                    </a:lnTo>
                    <a:lnTo>
                      <a:pt x="45" y="128"/>
                    </a:lnTo>
                    <a:lnTo>
                      <a:pt x="44" y="126"/>
                    </a:lnTo>
                    <a:lnTo>
                      <a:pt x="42" y="126"/>
                    </a:lnTo>
                    <a:lnTo>
                      <a:pt x="41" y="124"/>
                    </a:lnTo>
                    <a:lnTo>
                      <a:pt x="39" y="122"/>
                    </a:lnTo>
                    <a:lnTo>
                      <a:pt x="39" y="122"/>
                    </a:lnTo>
                    <a:lnTo>
                      <a:pt x="38" y="120"/>
                    </a:lnTo>
                    <a:lnTo>
                      <a:pt x="38" y="118"/>
                    </a:lnTo>
                    <a:lnTo>
                      <a:pt x="37" y="115"/>
                    </a:lnTo>
                    <a:lnTo>
                      <a:pt x="37" y="113"/>
                    </a:lnTo>
                    <a:lnTo>
                      <a:pt x="36" y="112"/>
                    </a:lnTo>
                    <a:lnTo>
                      <a:pt x="38" y="110"/>
                    </a:lnTo>
                    <a:lnTo>
                      <a:pt x="38" y="110"/>
                    </a:lnTo>
                    <a:lnTo>
                      <a:pt x="38" y="107"/>
                    </a:lnTo>
                    <a:lnTo>
                      <a:pt x="38" y="106"/>
                    </a:lnTo>
                    <a:lnTo>
                      <a:pt x="38" y="104"/>
                    </a:lnTo>
                    <a:lnTo>
                      <a:pt x="37" y="102"/>
                    </a:lnTo>
                    <a:lnTo>
                      <a:pt x="38" y="99"/>
                    </a:lnTo>
                    <a:lnTo>
                      <a:pt x="38" y="99"/>
                    </a:lnTo>
                    <a:lnTo>
                      <a:pt x="38" y="97"/>
                    </a:lnTo>
                    <a:lnTo>
                      <a:pt x="38" y="95"/>
                    </a:lnTo>
                    <a:lnTo>
                      <a:pt x="44" y="72"/>
                    </a:lnTo>
                    <a:lnTo>
                      <a:pt x="44" y="71"/>
                    </a:lnTo>
                    <a:lnTo>
                      <a:pt x="45" y="67"/>
                    </a:lnTo>
                    <a:lnTo>
                      <a:pt x="46" y="63"/>
                    </a:lnTo>
                    <a:lnTo>
                      <a:pt x="49" y="49"/>
                    </a:lnTo>
                    <a:lnTo>
                      <a:pt x="51" y="40"/>
                    </a:lnTo>
                    <a:lnTo>
                      <a:pt x="52" y="36"/>
                    </a:lnTo>
                    <a:lnTo>
                      <a:pt x="52" y="34"/>
                    </a:lnTo>
                    <a:lnTo>
                      <a:pt x="54" y="22"/>
                    </a:lnTo>
                    <a:lnTo>
                      <a:pt x="57" y="14"/>
                    </a:lnTo>
                    <a:lnTo>
                      <a:pt x="59" y="6"/>
                    </a:lnTo>
                    <a:lnTo>
                      <a:pt x="60" y="0"/>
                    </a:lnTo>
                    <a:lnTo>
                      <a:pt x="67" y="3"/>
                    </a:lnTo>
                    <a:lnTo>
                      <a:pt x="75" y="4"/>
                    </a:lnTo>
                    <a:lnTo>
                      <a:pt x="85" y="6"/>
                    </a:lnTo>
                    <a:lnTo>
                      <a:pt x="81" y="25"/>
                    </a:lnTo>
                    <a:lnTo>
                      <a:pt x="81" y="26"/>
                    </a:lnTo>
                    <a:lnTo>
                      <a:pt x="80" y="33"/>
                    </a:lnTo>
                    <a:lnTo>
                      <a:pt x="79" y="36"/>
                    </a:lnTo>
                    <a:lnTo>
                      <a:pt x="78" y="40"/>
                    </a:lnTo>
                    <a:lnTo>
                      <a:pt x="76" y="45"/>
                    </a:lnTo>
                    <a:lnTo>
                      <a:pt x="76" y="45"/>
                    </a:lnTo>
                    <a:lnTo>
                      <a:pt x="78" y="46"/>
                    </a:lnTo>
                    <a:lnTo>
                      <a:pt x="79" y="49"/>
                    </a:lnTo>
                    <a:lnTo>
                      <a:pt x="80" y="52"/>
                    </a:lnTo>
                    <a:lnTo>
                      <a:pt x="81" y="53"/>
                    </a:lnTo>
                    <a:lnTo>
                      <a:pt x="80" y="55"/>
                    </a:lnTo>
                    <a:lnTo>
                      <a:pt x="83" y="57"/>
                    </a:lnTo>
                    <a:lnTo>
                      <a:pt x="82" y="60"/>
                    </a:lnTo>
                    <a:lnTo>
                      <a:pt x="83" y="61"/>
                    </a:lnTo>
                    <a:lnTo>
                      <a:pt x="82" y="62"/>
                    </a:lnTo>
                    <a:lnTo>
                      <a:pt x="82" y="64"/>
                    </a:lnTo>
                    <a:lnTo>
                      <a:pt x="83" y="67"/>
                    </a:lnTo>
                    <a:lnTo>
                      <a:pt x="82" y="67"/>
                    </a:lnTo>
                    <a:lnTo>
                      <a:pt x="81" y="69"/>
                    </a:lnTo>
                    <a:lnTo>
                      <a:pt x="85" y="71"/>
                    </a:lnTo>
                    <a:lnTo>
                      <a:pt x="85" y="74"/>
                    </a:lnTo>
                    <a:lnTo>
                      <a:pt x="86" y="75"/>
                    </a:lnTo>
                    <a:lnTo>
                      <a:pt x="89" y="76"/>
                    </a:lnTo>
                    <a:lnTo>
                      <a:pt x="89" y="77"/>
                    </a:lnTo>
                    <a:lnTo>
                      <a:pt x="90" y="78"/>
                    </a:lnTo>
                    <a:lnTo>
                      <a:pt x="91" y="81"/>
                    </a:lnTo>
                    <a:lnTo>
                      <a:pt x="93" y="82"/>
                    </a:lnTo>
                    <a:lnTo>
                      <a:pt x="94" y="85"/>
                    </a:lnTo>
                    <a:lnTo>
                      <a:pt x="95" y="88"/>
                    </a:lnTo>
                    <a:lnTo>
                      <a:pt x="95" y="89"/>
                    </a:lnTo>
                    <a:lnTo>
                      <a:pt x="97" y="91"/>
                    </a:lnTo>
                    <a:lnTo>
                      <a:pt x="97" y="92"/>
                    </a:lnTo>
                    <a:lnTo>
                      <a:pt x="97" y="93"/>
                    </a:lnTo>
                    <a:lnTo>
                      <a:pt x="98" y="96"/>
                    </a:lnTo>
                    <a:lnTo>
                      <a:pt x="100" y="98"/>
                    </a:lnTo>
                    <a:lnTo>
                      <a:pt x="101" y="99"/>
                    </a:lnTo>
                    <a:lnTo>
                      <a:pt x="102" y="100"/>
                    </a:lnTo>
                    <a:lnTo>
                      <a:pt x="103" y="100"/>
                    </a:lnTo>
                    <a:lnTo>
                      <a:pt x="104" y="102"/>
                    </a:lnTo>
                    <a:lnTo>
                      <a:pt x="104" y="104"/>
                    </a:lnTo>
                    <a:lnTo>
                      <a:pt x="104" y="104"/>
                    </a:lnTo>
                    <a:lnTo>
                      <a:pt x="105" y="104"/>
                    </a:lnTo>
                    <a:lnTo>
                      <a:pt x="108" y="105"/>
                    </a:lnTo>
                    <a:lnTo>
                      <a:pt x="111" y="104"/>
                    </a:lnTo>
                    <a:lnTo>
                      <a:pt x="111" y="105"/>
                    </a:lnTo>
                    <a:lnTo>
                      <a:pt x="111" y="105"/>
                    </a:lnTo>
                    <a:lnTo>
                      <a:pt x="111" y="109"/>
                    </a:lnTo>
                    <a:lnTo>
                      <a:pt x="110" y="111"/>
                    </a:lnTo>
                    <a:lnTo>
                      <a:pt x="109" y="111"/>
                    </a:lnTo>
                    <a:lnTo>
                      <a:pt x="108" y="114"/>
                    </a:lnTo>
                    <a:lnTo>
                      <a:pt x="106" y="115"/>
                    </a:lnTo>
                    <a:lnTo>
                      <a:pt x="106" y="118"/>
                    </a:lnTo>
                    <a:lnTo>
                      <a:pt x="105" y="119"/>
                    </a:lnTo>
                    <a:lnTo>
                      <a:pt x="105" y="120"/>
                    </a:lnTo>
                    <a:lnTo>
                      <a:pt x="104" y="122"/>
                    </a:lnTo>
                    <a:lnTo>
                      <a:pt x="103" y="122"/>
                    </a:lnTo>
                    <a:lnTo>
                      <a:pt x="102" y="125"/>
                    </a:lnTo>
                    <a:lnTo>
                      <a:pt x="104" y="126"/>
                    </a:lnTo>
                    <a:lnTo>
                      <a:pt x="103" y="128"/>
                    </a:lnTo>
                    <a:lnTo>
                      <a:pt x="103" y="131"/>
                    </a:lnTo>
                    <a:lnTo>
                      <a:pt x="104" y="132"/>
                    </a:lnTo>
                    <a:lnTo>
                      <a:pt x="103" y="133"/>
                    </a:lnTo>
                    <a:lnTo>
                      <a:pt x="104" y="134"/>
                    </a:lnTo>
                    <a:lnTo>
                      <a:pt x="103" y="135"/>
                    </a:lnTo>
                    <a:lnTo>
                      <a:pt x="101" y="135"/>
                    </a:lnTo>
                    <a:lnTo>
                      <a:pt x="98" y="138"/>
                    </a:lnTo>
                    <a:lnTo>
                      <a:pt x="100" y="140"/>
                    </a:lnTo>
                    <a:lnTo>
                      <a:pt x="100" y="142"/>
                    </a:lnTo>
                    <a:lnTo>
                      <a:pt x="98" y="142"/>
                    </a:lnTo>
                    <a:lnTo>
                      <a:pt x="98" y="145"/>
                    </a:lnTo>
                    <a:lnTo>
                      <a:pt x="98" y="146"/>
                    </a:lnTo>
                    <a:lnTo>
                      <a:pt x="98" y="147"/>
                    </a:lnTo>
                    <a:lnTo>
                      <a:pt x="100" y="147"/>
                    </a:lnTo>
                    <a:lnTo>
                      <a:pt x="102" y="149"/>
                    </a:lnTo>
                    <a:lnTo>
                      <a:pt x="104" y="150"/>
                    </a:lnTo>
                    <a:lnTo>
                      <a:pt x="105" y="148"/>
                    </a:lnTo>
                    <a:lnTo>
                      <a:pt x="106" y="148"/>
                    </a:lnTo>
                    <a:lnTo>
                      <a:pt x="110" y="147"/>
                    </a:lnTo>
                    <a:lnTo>
                      <a:pt x="112" y="146"/>
                    </a:lnTo>
                    <a:lnTo>
                      <a:pt x="112" y="143"/>
                    </a:lnTo>
                    <a:lnTo>
                      <a:pt x="113" y="143"/>
                    </a:lnTo>
                    <a:lnTo>
                      <a:pt x="115" y="145"/>
                    </a:lnTo>
                    <a:lnTo>
                      <a:pt x="116" y="146"/>
                    </a:lnTo>
                    <a:lnTo>
                      <a:pt x="116" y="147"/>
                    </a:lnTo>
                    <a:lnTo>
                      <a:pt x="118" y="148"/>
                    </a:lnTo>
                    <a:lnTo>
                      <a:pt x="117" y="152"/>
                    </a:lnTo>
                    <a:lnTo>
                      <a:pt x="118" y="154"/>
                    </a:lnTo>
                    <a:lnTo>
                      <a:pt x="118" y="155"/>
                    </a:lnTo>
                    <a:lnTo>
                      <a:pt x="118" y="157"/>
                    </a:lnTo>
                    <a:lnTo>
                      <a:pt x="118" y="160"/>
                    </a:lnTo>
                    <a:lnTo>
                      <a:pt x="119" y="163"/>
                    </a:lnTo>
                    <a:lnTo>
                      <a:pt x="120" y="168"/>
                    </a:lnTo>
                    <a:lnTo>
                      <a:pt x="122" y="169"/>
                    </a:lnTo>
                    <a:lnTo>
                      <a:pt x="124" y="171"/>
                    </a:lnTo>
                    <a:lnTo>
                      <a:pt x="124" y="174"/>
                    </a:lnTo>
                    <a:lnTo>
                      <a:pt x="123" y="175"/>
                    </a:lnTo>
                    <a:lnTo>
                      <a:pt x="122" y="177"/>
                    </a:lnTo>
                    <a:lnTo>
                      <a:pt x="123" y="179"/>
                    </a:lnTo>
                    <a:lnTo>
                      <a:pt x="124" y="181"/>
                    </a:lnTo>
                    <a:lnTo>
                      <a:pt x="125" y="182"/>
                    </a:lnTo>
                    <a:lnTo>
                      <a:pt x="127" y="182"/>
                    </a:lnTo>
                    <a:lnTo>
                      <a:pt x="130" y="184"/>
                    </a:lnTo>
                    <a:lnTo>
                      <a:pt x="131" y="186"/>
                    </a:lnTo>
                    <a:lnTo>
                      <a:pt x="131" y="190"/>
                    </a:lnTo>
                    <a:lnTo>
                      <a:pt x="131" y="192"/>
                    </a:lnTo>
                    <a:lnTo>
                      <a:pt x="132" y="195"/>
                    </a:lnTo>
                    <a:lnTo>
                      <a:pt x="131" y="196"/>
                    </a:lnTo>
                    <a:lnTo>
                      <a:pt x="132" y="198"/>
                    </a:lnTo>
                    <a:lnTo>
                      <a:pt x="134" y="200"/>
                    </a:lnTo>
                    <a:lnTo>
                      <a:pt x="135" y="199"/>
                    </a:lnTo>
                    <a:lnTo>
                      <a:pt x="135" y="199"/>
                    </a:lnTo>
                    <a:lnTo>
                      <a:pt x="137" y="198"/>
                    </a:lnTo>
                    <a:lnTo>
                      <a:pt x="139" y="197"/>
                    </a:lnTo>
                    <a:lnTo>
                      <a:pt x="140" y="197"/>
                    </a:lnTo>
                    <a:lnTo>
                      <a:pt x="142" y="197"/>
                    </a:lnTo>
                    <a:lnTo>
                      <a:pt x="146" y="198"/>
                    </a:lnTo>
                    <a:lnTo>
                      <a:pt x="148" y="200"/>
                    </a:lnTo>
                    <a:lnTo>
                      <a:pt x="149" y="197"/>
                    </a:lnTo>
                    <a:lnTo>
                      <a:pt x="152" y="196"/>
                    </a:lnTo>
                    <a:lnTo>
                      <a:pt x="154" y="197"/>
                    </a:lnTo>
                    <a:lnTo>
                      <a:pt x="156" y="198"/>
                    </a:lnTo>
                    <a:lnTo>
                      <a:pt x="158" y="198"/>
                    </a:lnTo>
                    <a:lnTo>
                      <a:pt x="163" y="198"/>
                    </a:lnTo>
                    <a:lnTo>
                      <a:pt x="164" y="200"/>
                    </a:lnTo>
                    <a:lnTo>
                      <a:pt x="168" y="199"/>
                    </a:lnTo>
                    <a:lnTo>
                      <a:pt x="170" y="199"/>
                    </a:lnTo>
                    <a:lnTo>
                      <a:pt x="171" y="200"/>
                    </a:lnTo>
                    <a:lnTo>
                      <a:pt x="172" y="199"/>
                    </a:lnTo>
                    <a:lnTo>
                      <a:pt x="175" y="196"/>
                    </a:lnTo>
                    <a:lnTo>
                      <a:pt x="176" y="195"/>
                    </a:lnTo>
                    <a:lnTo>
                      <a:pt x="176" y="193"/>
                    </a:lnTo>
                    <a:lnTo>
                      <a:pt x="178" y="193"/>
                    </a:lnTo>
                    <a:lnTo>
                      <a:pt x="178" y="193"/>
                    </a:lnTo>
                    <a:lnTo>
                      <a:pt x="179" y="195"/>
                    </a:lnTo>
                    <a:lnTo>
                      <a:pt x="180" y="197"/>
                    </a:lnTo>
                    <a:lnTo>
                      <a:pt x="182" y="199"/>
                    </a:lnTo>
                    <a:lnTo>
                      <a:pt x="182" y="200"/>
                    </a:lnTo>
                    <a:lnTo>
                      <a:pt x="183" y="203"/>
                    </a:lnTo>
                    <a:lnTo>
                      <a:pt x="183" y="204"/>
                    </a:lnTo>
                    <a:lnTo>
                      <a:pt x="185" y="205"/>
                    </a:lnTo>
                    <a:lnTo>
                      <a:pt x="184" y="210"/>
                    </a:lnTo>
                    <a:lnTo>
                      <a:pt x="183" y="219"/>
                    </a:lnTo>
                    <a:lnTo>
                      <a:pt x="182" y="225"/>
                    </a:lnTo>
                    <a:lnTo>
                      <a:pt x="182" y="227"/>
                    </a:lnTo>
                    <a:lnTo>
                      <a:pt x="180" y="236"/>
                    </a:lnTo>
                    <a:lnTo>
                      <a:pt x="179" y="243"/>
                    </a:lnTo>
                    <a:lnTo>
                      <a:pt x="178" y="250"/>
                    </a:lnTo>
                    <a:lnTo>
                      <a:pt x="177" y="260"/>
                    </a:lnTo>
                    <a:lnTo>
                      <a:pt x="176" y="262"/>
                    </a:lnTo>
                    <a:lnTo>
                      <a:pt x="176" y="264"/>
                    </a:lnTo>
                    <a:lnTo>
                      <a:pt x="175" y="274"/>
                    </a:lnTo>
                    <a:lnTo>
                      <a:pt x="174" y="282"/>
                    </a:lnTo>
                    <a:lnTo>
                      <a:pt x="172" y="288"/>
                    </a:lnTo>
                    <a:lnTo>
                      <a:pt x="170" y="302"/>
                    </a:lnTo>
                    <a:lnTo>
                      <a:pt x="161" y="300"/>
                    </a:lnTo>
                    <a:lnTo>
                      <a:pt x="157" y="299"/>
                    </a:lnTo>
                    <a:lnTo>
                      <a:pt x="156" y="299"/>
                    </a:lnTo>
                    <a:lnTo>
                      <a:pt x="156" y="299"/>
                    </a:lnTo>
                    <a:lnTo>
                      <a:pt x="149" y="298"/>
                    </a:lnTo>
                    <a:lnTo>
                      <a:pt x="140" y="297"/>
                    </a:lnTo>
                    <a:lnTo>
                      <a:pt x="140" y="297"/>
                    </a:lnTo>
                    <a:lnTo>
                      <a:pt x="138" y="297"/>
                    </a:lnTo>
                    <a:lnTo>
                      <a:pt x="135" y="296"/>
                    </a:lnTo>
                    <a:lnTo>
                      <a:pt x="124" y="293"/>
                    </a:lnTo>
                    <a:lnTo>
                      <a:pt x="115" y="292"/>
                    </a:lnTo>
                    <a:lnTo>
                      <a:pt x="115" y="292"/>
                    </a:lnTo>
                    <a:lnTo>
                      <a:pt x="108" y="291"/>
                    </a:lnTo>
                    <a:lnTo>
                      <a:pt x="100" y="290"/>
                    </a:lnTo>
                    <a:lnTo>
                      <a:pt x="90" y="289"/>
                    </a:lnTo>
                    <a:lnTo>
                      <a:pt x="85" y="286"/>
                    </a:lnTo>
                    <a:lnTo>
                      <a:pt x="78" y="285"/>
                    </a:lnTo>
                    <a:lnTo>
                      <a:pt x="78" y="285"/>
                    </a:lnTo>
                    <a:lnTo>
                      <a:pt x="68" y="284"/>
                    </a:lnTo>
                    <a:lnTo>
                      <a:pt x="60" y="282"/>
                    </a:lnTo>
                    <a:lnTo>
                      <a:pt x="57" y="281"/>
                    </a:lnTo>
                    <a:lnTo>
                      <a:pt x="49" y="279"/>
                    </a:lnTo>
                    <a:lnTo>
                      <a:pt x="39" y="277"/>
                    </a:lnTo>
                    <a:lnTo>
                      <a:pt x="33" y="276"/>
                    </a:lnTo>
                    <a:lnTo>
                      <a:pt x="20" y="274"/>
                    </a:lnTo>
                    <a:lnTo>
                      <a:pt x="12" y="271"/>
                    </a:lnTo>
                    <a:lnTo>
                      <a:pt x="0" y="269"/>
                    </a:lnTo>
                    <a:lnTo>
                      <a:pt x="0" y="269"/>
                    </a:lnTo>
                    <a:lnTo>
                      <a:pt x="4" y="254"/>
                    </a:lnTo>
                    <a:lnTo>
                      <a:pt x="7" y="238"/>
                    </a:lnTo>
                    <a:lnTo>
                      <a:pt x="9" y="229"/>
                    </a:lnTo>
                    <a:lnTo>
                      <a:pt x="14" y="207"/>
                    </a:lnTo>
                    <a:lnTo>
                      <a:pt x="15" y="204"/>
                    </a:lnTo>
                    <a:lnTo>
                      <a:pt x="16" y="199"/>
                    </a:lnTo>
                    <a:lnTo>
                      <a:pt x="17" y="197"/>
                    </a:lnTo>
                    <a:lnTo>
                      <a:pt x="17" y="196"/>
                    </a:lnTo>
                    <a:lnTo>
                      <a:pt x="19" y="193"/>
                    </a:lnTo>
                    <a:lnTo>
                      <a:pt x="20" y="191"/>
                    </a:lnTo>
                    <a:lnTo>
                      <a:pt x="20" y="189"/>
                    </a:lnTo>
                    <a:lnTo>
                      <a:pt x="22" y="186"/>
                    </a:lnTo>
                    <a:lnTo>
                      <a:pt x="22" y="186"/>
                    </a:lnTo>
                    <a:lnTo>
                      <a:pt x="22" y="185"/>
                    </a:lnTo>
                    <a:lnTo>
                      <a:pt x="21" y="185"/>
                    </a:lnTo>
                    <a:lnTo>
                      <a:pt x="21" y="183"/>
                    </a:lnTo>
                    <a:lnTo>
                      <a:pt x="19" y="183"/>
                    </a:lnTo>
                    <a:lnTo>
                      <a:pt x="17" y="181"/>
                    </a:lnTo>
                    <a:lnTo>
                      <a:pt x="15" y="181"/>
                    </a:lnTo>
                    <a:lnTo>
                      <a:pt x="15" y="179"/>
                    </a:lnTo>
                    <a:lnTo>
                      <a:pt x="15" y="179"/>
                    </a:lnTo>
                    <a:lnTo>
                      <a:pt x="15" y="178"/>
                    </a:lnTo>
                    <a:lnTo>
                      <a:pt x="15" y="177"/>
                    </a:lnTo>
                    <a:lnTo>
                      <a:pt x="15" y="176"/>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33"/>
              <p:cNvSpPr>
                <a:spLocks/>
              </p:cNvSpPr>
              <p:nvPr/>
            </p:nvSpPr>
            <p:spPr bwMode="auto">
              <a:xfrm>
                <a:off x="8834" y="11346"/>
                <a:ext cx="124" cy="221"/>
              </a:xfrm>
              <a:custGeom>
                <a:avLst/>
                <a:gdLst>
                  <a:gd name="T0" fmla="*/ 4 w 124"/>
                  <a:gd name="T1" fmla="*/ 90 h 221"/>
                  <a:gd name="T2" fmla="*/ 7 w 124"/>
                  <a:gd name="T3" fmla="*/ 81 h 221"/>
                  <a:gd name="T4" fmla="*/ 11 w 124"/>
                  <a:gd name="T5" fmla="*/ 75 h 221"/>
                  <a:gd name="T6" fmla="*/ 14 w 124"/>
                  <a:gd name="T7" fmla="*/ 63 h 221"/>
                  <a:gd name="T8" fmla="*/ 10 w 124"/>
                  <a:gd name="T9" fmla="*/ 56 h 221"/>
                  <a:gd name="T10" fmla="*/ 13 w 124"/>
                  <a:gd name="T11" fmla="*/ 49 h 221"/>
                  <a:gd name="T12" fmla="*/ 25 w 124"/>
                  <a:gd name="T13" fmla="*/ 44 h 221"/>
                  <a:gd name="T14" fmla="*/ 32 w 124"/>
                  <a:gd name="T15" fmla="*/ 39 h 221"/>
                  <a:gd name="T16" fmla="*/ 35 w 124"/>
                  <a:gd name="T17" fmla="*/ 33 h 221"/>
                  <a:gd name="T18" fmla="*/ 35 w 124"/>
                  <a:gd name="T19" fmla="*/ 24 h 221"/>
                  <a:gd name="T20" fmla="*/ 30 w 124"/>
                  <a:gd name="T21" fmla="*/ 18 h 221"/>
                  <a:gd name="T22" fmla="*/ 25 w 124"/>
                  <a:gd name="T23" fmla="*/ 10 h 221"/>
                  <a:gd name="T24" fmla="*/ 27 w 124"/>
                  <a:gd name="T25" fmla="*/ 6 h 221"/>
                  <a:gd name="T26" fmla="*/ 56 w 124"/>
                  <a:gd name="T27" fmla="*/ 4 h 221"/>
                  <a:gd name="T28" fmla="*/ 76 w 124"/>
                  <a:gd name="T29" fmla="*/ 3 h 221"/>
                  <a:gd name="T30" fmla="*/ 100 w 124"/>
                  <a:gd name="T31" fmla="*/ 1 h 221"/>
                  <a:gd name="T32" fmla="*/ 103 w 124"/>
                  <a:gd name="T33" fmla="*/ 12 h 221"/>
                  <a:gd name="T34" fmla="*/ 107 w 124"/>
                  <a:gd name="T35" fmla="*/ 17 h 221"/>
                  <a:gd name="T36" fmla="*/ 109 w 124"/>
                  <a:gd name="T37" fmla="*/ 24 h 221"/>
                  <a:gd name="T38" fmla="*/ 111 w 124"/>
                  <a:gd name="T39" fmla="*/ 28 h 221"/>
                  <a:gd name="T40" fmla="*/ 114 w 124"/>
                  <a:gd name="T41" fmla="*/ 47 h 221"/>
                  <a:gd name="T42" fmla="*/ 116 w 124"/>
                  <a:gd name="T43" fmla="*/ 69 h 221"/>
                  <a:gd name="T44" fmla="*/ 118 w 124"/>
                  <a:gd name="T45" fmla="*/ 98 h 221"/>
                  <a:gd name="T46" fmla="*/ 121 w 124"/>
                  <a:gd name="T47" fmla="*/ 124 h 221"/>
                  <a:gd name="T48" fmla="*/ 118 w 124"/>
                  <a:gd name="T49" fmla="*/ 132 h 221"/>
                  <a:gd name="T50" fmla="*/ 123 w 124"/>
                  <a:gd name="T51" fmla="*/ 141 h 221"/>
                  <a:gd name="T52" fmla="*/ 123 w 124"/>
                  <a:gd name="T53" fmla="*/ 150 h 221"/>
                  <a:gd name="T54" fmla="*/ 118 w 124"/>
                  <a:gd name="T55" fmla="*/ 158 h 221"/>
                  <a:gd name="T56" fmla="*/ 111 w 124"/>
                  <a:gd name="T57" fmla="*/ 169 h 221"/>
                  <a:gd name="T58" fmla="*/ 110 w 124"/>
                  <a:gd name="T59" fmla="*/ 177 h 221"/>
                  <a:gd name="T60" fmla="*/ 110 w 124"/>
                  <a:gd name="T61" fmla="*/ 189 h 221"/>
                  <a:gd name="T62" fmla="*/ 111 w 124"/>
                  <a:gd name="T63" fmla="*/ 198 h 221"/>
                  <a:gd name="T64" fmla="*/ 100 w 124"/>
                  <a:gd name="T65" fmla="*/ 203 h 221"/>
                  <a:gd name="T66" fmla="*/ 101 w 124"/>
                  <a:gd name="T67" fmla="*/ 215 h 221"/>
                  <a:gd name="T68" fmla="*/ 95 w 124"/>
                  <a:gd name="T69" fmla="*/ 215 h 221"/>
                  <a:gd name="T70" fmla="*/ 85 w 124"/>
                  <a:gd name="T71" fmla="*/ 211 h 221"/>
                  <a:gd name="T72" fmla="*/ 80 w 124"/>
                  <a:gd name="T73" fmla="*/ 220 h 221"/>
                  <a:gd name="T74" fmla="*/ 72 w 124"/>
                  <a:gd name="T75" fmla="*/ 217 h 221"/>
                  <a:gd name="T76" fmla="*/ 69 w 124"/>
                  <a:gd name="T77" fmla="*/ 208 h 221"/>
                  <a:gd name="T78" fmla="*/ 66 w 124"/>
                  <a:gd name="T79" fmla="*/ 199 h 221"/>
                  <a:gd name="T80" fmla="*/ 61 w 124"/>
                  <a:gd name="T81" fmla="*/ 190 h 221"/>
                  <a:gd name="T82" fmla="*/ 51 w 124"/>
                  <a:gd name="T83" fmla="*/ 186 h 221"/>
                  <a:gd name="T84" fmla="*/ 43 w 124"/>
                  <a:gd name="T85" fmla="*/ 179 h 221"/>
                  <a:gd name="T86" fmla="*/ 39 w 124"/>
                  <a:gd name="T87" fmla="*/ 171 h 221"/>
                  <a:gd name="T88" fmla="*/ 41 w 124"/>
                  <a:gd name="T89" fmla="*/ 163 h 221"/>
                  <a:gd name="T90" fmla="*/ 43 w 124"/>
                  <a:gd name="T91" fmla="*/ 156 h 221"/>
                  <a:gd name="T92" fmla="*/ 42 w 124"/>
                  <a:gd name="T93" fmla="*/ 148 h 221"/>
                  <a:gd name="T94" fmla="*/ 34 w 124"/>
                  <a:gd name="T95" fmla="*/ 146 h 221"/>
                  <a:gd name="T96" fmla="*/ 27 w 124"/>
                  <a:gd name="T97" fmla="*/ 146 h 221"/>
                  <a:gd name="T98" fmla="*/ 21 w 124"/>
                  <a:gd name="T99" fmla="*/ 132 h 221"/>
                  <a:gd name="T100" fmla="*/ 12 w 124"/>
                  <a:gd name="T101" fmla="*/ 124 h 221"/>
                  <a:gd name="T102" fmla="*/ 5 w 124"/>
                  <a:gd name="T103" fmla="*/ 115 h 221"/>
                  <a:gd name="T104" fmla="*/ 3 w 124"/>
                  <a:gd name="T105" fmla="*/ 10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221">
                    <a:moveTo>
                      <a:pt x="0" y="98"/>
                    </a:moveTo>
                    <a:lnTo>
                      <a:pt x="0" y="97"/>
                    </a:lnTo>
                    <a:lnTo>
                      <a:pt x="0" y="96"/>
                    </a:lnTo>
                    <a:lnTo>
                      <a:pt x="2" y="93"/>
                    </a:lnTo>
                    <a:lnTo>
                      <a:pt x="3" y="91"/>
                    </a:lnTo>
                    <a:lnTo>
                      <a:pt x="4" y="90"/>
                    </a:lnTo>
                    <a:lnTo>
                      <a:pt x="4" y="89"/>
                    </a:lnTo>
                    <a:lnTo>
                      <a:pt x="4" y="86"/>
                    </a:lnTo>
                    <a:lnTo>
                      <a:pt x="3" y="85"/>
                    </a:lnTo>
                    <a:lnTo>
                      <a:pt x="4" y="83"/>
                    </a:lnTo>
                    <a:lnTo>
                      <a:pt x="4" y="82"/>
                    </a:lnTo>
                    <a:lnTo>
                      <a:pt x="7" y="81"/>
                    </a:lnTo>
                    <a:lnTo>
                      <a:pt x="8" y="81"/>
                    </a:lnTo>
                    <a:lnTo>
                      <a:pt x="8" y="81"/>
                    </a:lnTo>
                    <a:lnTo>
                      <a:pt x="11" y="79"/>
                    </a:lnTo>
                    <a:lnTo>
                      <a:pt x="11" y="78"/>
                    </a:lnTo>
                    <a:lnTo>
                      <a:pt x="11" y="77"/>
                    </a:lnTo>
                    <a:lnTo>
                      <a:pt x="11" y="75"/>
                    </a:lnTo>
                    <a:lnTo>
                      <a:pt x="11" y="74"/>
                    </a:lnTo>
                    <a:lnTo>
                      <a:pt x="12" y="71"/>
                    </a:lnTo>
                    <a:lnTo>
                      <a:pt x="14" y="70"/>
                    </a:lnTo>
                    <a:lnTo>
                      <a:pt x="15" y="68"/>
                    </a:lnTo>
                    <a:lnTo>
                      <a:pt x="15" y="65"/>
                    </a:lnTo>
                    <a:lnTo>
                      <a:pt x="14" y="63"/>
                    </a:lnTo>
                    <a:lnTo>
                      <a:pt x="14" y="63"/>
                    </a:lnTo>
                    <a:lnTo>
                      <a:pt x="14" y="62"/>
                    </a:lnTo>
                    <a:lnTo>
                      <a:pt x="13" y="60"/>
                    </a:lnTo>
                    <a:lnTo>
                      <a:pt x="12" y="60"/>
                    </a:lnTo>
                    <a:lnTo>
                      <a:pt x="11" y="57"/>
                    </a:lnTo>
                    <a:lnTo>
                      <a:pt x="10" y="56"/>
                    </a:lnTo>
                    <a:lnTo>
                      <a:pt x="11" y="53"/>
                    </a:lnTo>
                    <a:lnTo>
                      <a:pt x="11" y="53"/>
                    </a:lnTo>
                    <a:lnTo>
                      <a:pt x="11" y="53"/>
                    </a:lnTo>
                    <a:lnTo>
                      <a:pt x="11" y="51"/>
                    </a:lnTo>
                    <a:lnTo>
                      <a:pt x="12" y="49"/>
                    </a:lnTo>
                    <a:lnTo>
                      <a:pt x="13" y="49"/>
                    </a:lnTo>
                    <a:lnTo>
                      <a:pt x="15" y="49"/>
                    </a:lnTo>
                    <a:lnTo>
                      <a:pt x="17" y="48"/>
                    </a:lnTo>
                    <a:lnTo>
                      <a:pt x="19" y="48"/>
                    </a:lnTo>
                    <a:lnTo>
                      <a:pt x="21" y="48"/>
                    </a:lnTo>
                    <a:lnTo>
                      <a:pt x="24" y="47"/>
                    </a:lnTo>
                    <a:lnTo>
                      <a:pt x="25" y="44"/>
                    </a:lnTo>
                    <a:lnTo>
                      <a:pt x="27" y="44"/>
                    </a:lnTo>
                    <a:lnTo>
                      <a:pt x="28" y="44"/>
                    </a:lnTo>
                    <a:lnTo>
                      <a:pt x="29" y="43"/>
                    </a:lnTo>
                    <a:lnTo>
                      <a:pt x="30" y="42"/>
                    </a:lnTo>
                    <a:lnTo>
                      <a:pt x="32" y="41"/>
                    </a:lnTo>
                    <a:lnTo>
                      <a:pt x="32" y="39"/>
                    </a:lnTo>
                    <a:lnTo>
                      <a:pt x="32" y="37"/>
                    </a:lnTo>
                    <a:lnTo>
                      <a:pt x="32" y="36"/>
                    </a:lnTo>
                    <a:lnTo>
                      <a:pt x="32" y="35"/>
                    </a:lnTo>
                    <a:lnTo>
                      <a:pt x="34" y="34"/>
                    </a:lnTo>
                    <a:lnTo>
                      <a:pt x="34" y="34"/>
                    </a:lnTo>
                    <a:lnTo>
                      <a:pt x="35" y="33"/>
                    </a:lnTo>
                    <a:lnTo>
                      <a:pt x="35" y="32"/>
                    </a:lnTo>
                    <a:lnTo>
                      <a:pt x="36" y="29"/>
                    </a:lnTo>
                    <a:lnTo>
                      <a:pt x="36" y="28"/>
                    </a:lnTo>
                    <a:lnTo>
                      <a:pt x="36" y="27"/>
                    </a:lnTo>
                    <a:lnTo>
                      <a:pt x="36" y="25"/>
                    </a:lnTo>
                    <a:lnTo>
                      <a:pt x="35" y="24"/>
                    </a:lnTo>
                    <a:lnTo>
                      <a:pt x="35" y="24"/>
                    </a:lnTo>
                    <a:lnTo>
                      <a:pt x="35" y="21"/>
                    </a:lnTo>
                    <a:lnTo>
                      <a:pt x="34" y="19"/>
                    </a:lnTo>
                    <a:lnTo>
                      <a:pt x="32" y="19"/>
                    </a:lnTo>
                    <a:lnTo>
                      <a:pt x="30" y="18"/>
                    </a:lnTo>
                    <a:lnTo>
                      <a:pt x="30" y="18"/>
                    </a:lnTo>
                    <a:lnTo>
                      <a:pt x="28" y="17"/>
                    </a:lnTo>
                    <a:lnTo>
                      <a:pt x="27" y="14"/>
                    </a:lnTo>
                    <a:lnTo>
                      <a:pt x="27" y="13"/>
                    </a:lnTo>
                    <a:lnTo>
                      <a:pt x="27" y="12"/>
                    </a:lnTo>
                    <a:lnTo>
                      <a:pt x="26" y="11"/>
                    </a:lnTo>
                    <a:lnTo>
                      <a:pt x="25" y="10"/>
                    </a:lnTo>
                    <a:lnTo>
                      <a:pt x="24" y="8"/>
                    </a:lnTo>
                    <a:lnTo>
                      <a:pt x="22" y="8"/>
                    </a:lnTo>
                    <a:lnTo>
                      <a:pt x="20" y="7"/>
                    </a:lnTo>
                    <a:lnTo>
                      <a:pt x="21" y="6"/>
                    </a:lnTo>
                    <a:lnTo>
                      <a:pt x="27" y="6"/>
                    </a:lnTo>
                    <a:lnTo>
                      <a:pt x="27" y="6"/>
                    </a:lnTo>
                    <a:lnTo>
                      <a:pt x="33" y="5"/>
                    </a:lnTo>
                    <a:lnTo>
                      <a:pt x="41" y="5"/>
                    </a:lnTo>
                    <a:lnTo>
                      <a:pt x="41" y="5"/>
                    </a:lnTo>
                    <a:lnTo>
                      <a:pt x="43" y="5"/>
                    </a:lnTo>
                    <a:lnTo>
                      <a:pt x="54" y="4"/>
                    </a:lnTo>
                    <a:lnTo>
                      <a:pt x="56" y="4"/>
                    </a:lnTo>
                    <a:lnTo>
                      <a:pt x="57" y="4"/>
                    </a:lnTo>
                    <a:lnTo>
                      <a:pt x="66" y="4"/>
                    </a:lnTo>
                    <a:lnTo>
                      <a:pt x="67" y="4"/>
                    </a:lnTo>
                    <a:lnTo>
                      <a:pt x="70" y="4"/>
                    </a:lnTo>
                    <a:lnTo>
                      <a:pt x="74" y="3"/>
                    </a:lnTo>
                    <a:lnTo>
                      <a:pt x="76" y="3"/>
                    </a:lnTo>
                    <a:lnTo>
                      <a:pt x="76" y="3"/>
                    </a:lnTo>
                    <a:lnTo>
                      <a:pt x="81" y="3"/>
                    </a:lnTo>
                    <a:lnTo>
                      <a:pt x="87" y="1"/>
                    </a:lnTo>
                    <a:lnTo>
                      <a:pt x="91" y="1"/>
                    </a:lnTo>
                    <a:lnTo>
                      <a:pt x="91" y="1"/>
                    </a:lnTo>
                    <a:lnTo>
                      <a:pt x="100" y="1"/>
                    </a:lnTo>
                    <a:lnTo>
                      <a:pt x="102" y="0"/>
                    </a:lnTo>
                    <a:lnTo>
                      <a:pt x="102" y="4"/>
                    </a:lnTo>
                    <a:lnTo>
                      <a:pt x="102" y="6"/>
                    </a:lnTo>
                    <a:lnTo>
                      <a:pt x="102" y="8"/>
                    </a:lnTo>
                    <a:lnTo>
                      <a:pt x="102" y="8"/>
                    </a:lnTo>
                    <a:lnTo>
                      <a:pt x="103" y="12"/>
                    </a:lnTo>
                    <a:lnTo>
                      <a:pt x="103" y="12"/>
                    </a:lnTo>
                    <a:lnTo>
                      <a:pt x="104" y="14"/>
                    </a:lnTo>
                    <a:lnTo>
                      <a:pt x="104" y="15"/>
                    </a:lnTo>
                    <a:lnTo>
                      <a:pt x="104" y="15"/>
                    </a:lnTo>
                    <a:lnTo>
                      <a:pt x="104" y="15"/>
                    </a:lnTo>
                    <a:lnTo>
                      <a:pt x="107" y="17"/>
                    </a:lnTo>
                    <a:lnTo>
                      <a:pt x="107" y="17"/>
                    </a:lnTo>
                    <a:lnTo>
                      <a:pt x="108" y="19"/>
                    </a:lnTo>
                    <a:lnTo>
                      <a:pt x="109" y="22"/>
                    </a:lnTo>
                    <a:lnTo>
                      <a:pt x="109" y="24"/>
                    </a:lnTo>
                    <a:lnTo>
                      <a:pt x="109" y="24"/>
                    </a:lnTo>
                    <a:lnTo>
                      <a:pt x="109" y="24"/>
                    </a:lnTo>
                    <a:lnTo>
                      <a:pt x="109" y="25"/>
                    </a:lnTo>
                    <a:lnTo>
                      <a:pt x="109" y="25"/>
                    </a:lnTo>
                    <a:lnTo>
                      <a:pt x="110" y="26"/>
                    </a:lnTo>
                    <a:lnTo>
                      <a:pt x="110" y="27"/>
                    </a:lnTo>
                    <a:lnTo>
                      <a:pt x="110" y="27"/>
                    </a:lnTo>
                    <a:lnTo>
                      <a:pt x="111" y="28"/>
                    </a:lnTo>
                    <a:lnTo>
                      <a:pt x="113" y="29"/>
                    </a:lnTo>
                    <a:lnTo>
                      <a:pt x="113" y="30"/>
                    </a:lnTo>
                    <a:lnTo>
                      <a:pt x="113" y="30"/>
                    </a:lnTo>
                    <a:lnTo>
                      <a:pt x="114" y="37"/>
                    </a:lnTo>
                    <a:lnTo>
                      <a:pt x="114" y="40"/>
                    </a:lnTo>
                    <a:lnTo>
                      <a:pt x="114" y="47"/>
                    </a:lnTo>
                    <a:lnTo>
                      <a:pt x="114" y="47"/>
                    </a:lnTo>
                    <a:lnTo>
                      <a:pt x="115" y="53"/>
                    </a:lnTo>
                    <a:lnTo>
                      <a:pt x="115" y="57"/>
                    </a:lnTo>
                    <a:lnTo>
                      <a:pt x="115" y="58"/>
                    </a:lnTo>
                    <a:lnTo>
                      <a:pt x="116" y="63"/>
                    </a:lnTo>
                    <a:lnTo>
                      <a:pt x="116" y="69"/>
                    </a:lnTo>
                    <a:lnTo>
                      <a:pt x="117" y="77"/>
                    </a:lnTo>
                    <a:lnTo>
                      <a:pt x="117" y="79"/>
                    </a:lnTo>
                    <a:lnTo>
                      <a:pt x="117" y="79"/>
                    </a:lnTo>
                    <a:lnTo>
                      <a:pt x="117" y="89"/>
                    </a:lnTo>
                    <a:lnTo>
                      <a:pt x="118" y="92"/>
                    </a:lnTo>
                    <a:lnTo>
                      <a:pt x="118" y="98"/>
                    </a:lnTo>
                    <a:lnTo>
                      <a:pt x="118" y="103"/>
                    </a:lnTo>
                    <a:lnTo>
                      <a:pt x="119" y="112"/>
                    </a:lnTo>
                    <a:lnTo>
                      <a:pt x="119" y="114"/>
                    </a:lnTo>
                    <a:lnTo>
                      <a:pt x="121" y="119"/>
                    </a:lnTo>
                    <a:lnTo>
                      <a:pt x="121" y="119"/>
                    </a:lnTo>
                    <a:lnTo>
                      <a:pt x="121" y="124"/>
                    </a:lnTo>
                    <a:lnTo>
                      <a:pt x="119" y="125"/>
                    </a:lnTo>
                    <a:lnTo>
                      <a:pt x="118" y="126"/>
                    </a:lnTo>
                    <a:lnTo>
                      <a:pt x="119" y="128"/>
                    </a:lnTo>
                    <a:lnTo>
                      <a:pt x="119" y="128"/>
                    </a:lnTo>
                    <a:lnTo>
                      <a:pt x="119" y="129"/>
                    </a:lnTo>
                    <a:lnTo>
                      <a:pt x="118" y="132"/>
                    </a:lnTo>
                    <a:lnTo>
                      <a:pt x="118" y="132"/>
                    </a:lnTo>
                    <a:lnTo>
                      <a:pt x="118" y="134"/>
                    </a:lnTo>
                    <a:lnTo>
                      <a:pt x="121" y="135"/>
                    </a:lnTo>
                    <a:lnTo>
                      <a:pt x="121" y="138"/>
                    </a:lnTo>
                    <a:lnTo>
                      <a:pt x="122" y="139"/>
                    </a:lnTo>
                    <a:lnTo>
                      <a:pt x="123" y="141"/>
                    </a:lnTo>
                    <a:lnTo>
                      <a:pt x="123" y="141"/>
                    </a:lnTo>
                    <a:lnTo>
                      <a:pt x="122" y="142"/>
                    </a:lnTo>
                    <a:lnTo>
                      <a:pt x="123" y="143"/>
                    </a:lnTo>
                    <a:lnTo>
                      <a:pt x="123" y="144"/>
                    </a:lnTo>
                    <a:lnTo>
                      <a:pt x="124" y="147"/>
                    </a:lnTo>
                    <a:lnTo>
                      <a:pt x="123" y="150"/>
                    </a:lnTo>
                    <a:lnTo>
                      <a:pt x="121" y="153"/>
                    </a:lnTo>
                    <a:lnTo>
                      <a:pt x="121" y="154"/>
                    </a:lnTo>
                    <a:lnTo>
                      <a:pt x="119" y="155"/>
                    </a:lnTo>
                    <a:lnTo>
                      <a:pt x="119" y="156"/>
                    </a:lnTo>
                    <a:lnTo>
                      <a:pt x="119" y="157"/>
                    </a:lnTo>
                    <a:lnTo>
                      <a:pt x="118" y="158"/>
                    </a:lnTo>
                    <a:lnTo>
                      <a:pt x="117" y="161"/>
                    </a:lnTo>
                    <a:lnTo>
                      <a:pt x="117" y="161"/>
                    </a:lnTo>
                    <a:lnTo>
                      <a:pt x="117" y="163"/>
                    </a:lnTo>
                    <a:lnTo>
                      <a:pt x="115" y="165"/>
                    </a:lnTo>
                    <a:lnTo>
                      <a:pt x="113" y="168"/>
                    </a:lnTo>
                    <a:lnTo>
                      <a:pt x="111" y="169"/>
                    </a:lnTo>
                    <a:lnTo>
                      <a:pt x="111" y="169"/>
                    </a:lnTo>
                    <a:lnTo>
                      <a:pt x="111" y="170"/>
                    </a:lnTo>
                    <a:lnTo>
                      <a:pt x="113" y="172"/>
                    </a:lnTo>
                    <a:lnTo>
                      <a:pt x="113" y="175"/>
                    </a:lnTo>
                    <a:lnTo>
                      <a:pt x="111" y="176"/>
                    </a:lnTo>
                    <a:lnTo>
                      <a:pt x="110" y="177"/>
                    </a:lnTo>
                    <a:lnTo>
                      <a:pt x="111" y="181"/>
                    </a:lnTo>
                    <a:lnTo>
                      <a:pt x="110" y="183"/>
                    </a:lnTo>
                    <a:lnTo>
                      <a:pt x="110" y="184"/>
                    </a:lnTo>
                    <a:lnTo>
                      <a:pt x="110" y="184"/>
                    </a:lnTo>
                    <a:lnTo>
                      <a:pt x="111" y="186"/>
                    </a:lnTo>
                    <a:lnTo>
                      <a:pt x="110" y="189"/>
                    </a:lnTo>
                    <a:lnTo>
                      <a:pt x="108" y="191"/>
                    </a:lnTo>
                    <a:lnTo>
                      <a:pt x="108" y="192"/>
                    </a:lnTo>
                    <a:lnTo>
                      <a:pt x="109" y="196"/>
                    </a:lnTo>
                    <a:lnTo>
                      <a:pt x="109" y="196"/>
                    </a:lnTo>
                    <a:lnTo>
                      <a:pt x="110" y="197"/>
                    </a:lnTo>
                    <a:lnTo>
                      <a:pt x="111" y="198"/>
                    </a:lnTo>
                    <a:lnTo>
                      <a:pt x="111" y="199"/>
                    </a:lnTo>
                    <a:lnTo>
                      <a:pt x="108" y="200"/>
                    </a:lnTo>
                    <a:lnTo>
                      <a:pt x="104" y="200"/>
                    </a:lnTo>
                    <a:lnTo>
                      <a:pt x="102" y="203"/>
                    </a:lnTo>
                    <a:lnTo>
                      <a:pt x="100" y="203"/>
                    </a:lnTo>
                    <a:lnTo>
                      <a:pt x="100" y="203"/>
                    </a:lnTo>
                    <a:lnTo>
                      <a:pt x="99" y="204"/>
                    </a:lnTo>
                    <a:lnTo>
                      <a:pt x="99" y="206"/>
                    </a:lnTo>
                    <a:lnTo>
                      <a:pt x="97" y="207"/>
                    </a:lnTo>
                    <a:lnTo>
                      <a:pt x="100" y="211"/>
                    </a:lnTo>
                    <a:lnTo>
                      <a:pt x="101" y="213"/>
                    </a:lnTo>
                    <a:lnTo>
                      <a:pt x="101" y="215"/>
                    </a:lnTo>
                    <a:lnTo>
                      <a:pt x="100" y="217"/>
                    </a:lnTo>
                    <a:lnTo>
                      <a:pt x="100" y="217"/>
                    </a:lnTo>
                    <a:lnTo>
                      <a:pt x="99" y="217"/>
                    </a:lnTo>
                    <a:lnTo>
                      <a:pt x="97" y="217"/>
                    </a:lnTo>
                    <a:lnTo>
                      <a:pt x="97" y="217"/>
                    </a:lnTo>
                    <a:lnTo>
                      <a:pt x="95" y="215"/>
                    </a:lnTo>
                    <a:lnTo>
                      <a:pt x="93" y="214"/>
                    </a:lnTo>
                    <a:lnTo>
                      <a:pt x="91" y="214"/>
                    </a:lnTo>
                    <a:lnTo>
                      <a:pt x="88" y="212"/>
                    </a:lnTo>
                    <a:lnTo>
                      <a:pt x="85" y="211"/>
                    </a:lnTo>
                    <a:lnTo>
                      <a:pt x="85" y="211"/>
                    </a:lnTo>
                    <a:lnTo>
                      <a:pt x="85" y="211"/>
                    </a:lnTo>
                    <a:lnTo>
                      <a:pt x="82" y="212"/>
                    </a:lnTo>
                    <a:lnTo>
                      <a:pt x="81" y="213"/>
                    </a:lnTo>
                    <a:lnTo>
                      <a:pt x="80" y="215"/>
                    </a:lnTo>
                    <a:lnTo>
                      <a:pt x="78" y="218"/>
                    </a:lnTo>
                    <a:lnTo>
                      <a:pt x="78" y="218"/>
                    </a:lnTo>
                    <a:lnTo>
                      <a:pt x="80" y="220"/>
                    </a:lnTo>
                    <a:lnTo>
                      <a:pt x="80" y="221"/>
                    </a:lnTo>
                    <a:lnTo>
                      <a:pt x="78" y="221"/>
                    </a:lnTo>
                    <a:lnTo>
                      <a:pt x="76" y="220"/>
                    </a:lnTo>
                    <a:lnTo>
                      <a:pt x="74" y="220"/>
                    </a:lnTo>
                    <a:lnTo>
                      <a:pt x="72" y="220"/>
                    </a:lnTo>
                    <a:lnTo>
                      <a:pt x="72" y="217"/>
                    </a:lnTo>
                    <a:lnTo>
                      <a:pt x="69" y="214"/>
                    </a:lnTo>
                    <a:lnTo>
                      <a:pt x="69" y="212"/>
                    </a:lnTo>
                    <a:lnTo>
                      <a:pt x="67" y="211"/>
                    </a:lnTo>
                    <a:lnTo>
                      <a:pt x="67" y="211"/>
                    </a:lnTo>
                    <a:lnTo>
                      <a:pt x="67" y="208"/>
                    </a:lnTo>
                    <a:lnTo>
                      <a:pt x="69" y="208"/>
                    </a:lnTo>
                    <a:lnTo>
                      <a:pt x="70" y="207"/>
                    </a:lnTo>
                    <a:lnTo>
                      <a:pt x="70" y="205"/>
                    </a:lnTo>
                    <a:lnTo>
                      <a:pt x="67" y="203"/>
                    </a:lnTo>
                    <a:lnTo>
                      <a:pt x="66" y="200"/>
                    </a:lnTo>
                    <a:lnTo>
                      <a:pt x="66" y="199"/>
                    </a:lnTo>
                    <a:lnTo>
                      <a:pt x="66" y="199"/>
                    </a:lnTo>
                    <a:lnTo>
                      <a:pt x="66" y="198"/>
                    </a:lnTo>
                    <a:lnTo>
                      <a:pt x="66" y="197"/>
                    </a:lnTo>
                    <a:lnTo>
                      <a:pt x="65" y="194"/>
                    </a:lnTo>
                    <a:lnTo>
                      <a:pt x="64" y="193"/>
                    </a:lnTo>
                    <a:lnTo>
                      <a:pt x="61" y="192"/>
                    </a:lnTo>
                    <a:lnTo>
                      <a:pt x="61" y="190"/>
                    </a:lnTo>
                    <a:lnTo>
                      <a:pt x="61" y="190"/>
                    </a:lnTo>
                    <a:lnTo>
                      <a:pt x="57" y="189"/>
                    </a:lnTo>
                    <a:lnTo>
                      <a:pt x="55" y="186"/>
                    </a:lnTo>
                    <a:lnTo>
                      <a:pt x="52" y="188"/>
                    </a:lnTo>
                    <a:lnTo>
                      <a:pt x="52" y="188"/>
                    </a:lnTo>
                    <a:lnTo>
                      <a:pt x="51" y="186"/>
                    </a:lnTo>
                    <a:lnTo>
                      <a:pt x="51" y="184"/>
                    </a:lnTo>
                    <a:lnTo>
                      <a:pt x="50" y="184"/>
                    </a:lnTo>
                    <a:lnTo>
                      <a:pt x="48" y="183"/>
                    </a:lnTo>
                    <a:lnTo>
                      <a:pt x="47" y="182"/>
                    </a:lnTo>
                    <a:lnTo>
                      <a:pt x="44" y="179"/>
                    </a:lnTo>
                    <a:lnTo>
                      <a:pt x="43" y="179"/>
                    </a:lnTo>
                    <a:lnTo>
                      <a:pt x="42" y="178"/>
                    </a:lnTo>
                    <a:lnTo>
                      <a:pt x="42" y="178"/>
                    </a:lnTo>
                    <a:lnTo>
                      <a:pt x="40" y="176"/>
                    </a:lnTo>
                    <a:lnTo>
                      <a:pt x="39" y="175"/>
                    </a:lnTo>
                    <a:lnTo>
                      <a:pt x="39" y="175"/>
                    </a:lnTo>
                    <a:lnTo>
                      <a:pt x="39" y="171"/>
                    </a:lnTo>
                    <a:lnTo>
                      <a:pt x="39" y="169"/>
                    </a:lnTo>
                    <a:lnTo>
                      <a:pt x="39" y="169"/>
                    </a:lnTo>
                    <a:lnTo>
                      <a:pt x="39" y="168"/>
                    </a:lnTo>
                    <a:lnTo>
                      <a:pt x="41" y="167"/>
                    </a:lnTo>
                    <a:lnTo>
                      <a:pt x="41" y="164"/>
                    </a:lnTo>
                    <a:lnTo>
                      <a:pt x="41" y="163"/>
                    </a:lnTo>
                    <a:lnTo>
                      <a:pt x="41" y="162"/>
                    </a:lnTo>
                    <a:lnTo>
                      <a:pt x="41" y="162"/>
                    </a:lnTo>
                    <a:lnTo>
                      <a:pt x="43" y="160"/>
                    </a:lnTo>
                    <a:lnTo>
                      <a:pt x="43" y="157"/>
                    </a:lnTo>
                    <a:lnTo>
                      <a:pt x="43" y="157"/>
                    </a:lnTo>
                    <a:lnTo>
                      <a:pt x="43" y="156"/>
                    </a:lnTo>
                    <a:lnTo>
                      <a:pt x="42" y="155"/>
                    </a:lnTo>
                    <a:lnTo>
                      <a:pt x="43" y="153"/>
                    </a:lnTo>
                    <a:lnTo>
                      <a:pt x="43" y="153"/>
                    </a:lnTo>
                    <a:lnTo>
                      <a:pt x="44" y="151"/>
                    </a:lnTo>
                    <a:lnTo>
                      <a:pt x="44" y="149"/>
                    </a:lnTo>
                    <a:lnTo>
                      <a:pt x="42" y="148"/>
                    </a:lnTo>
                    <a:lnTo>
                      <a:pt x="41" y="147"/>
                    </a:lnTo>
                    <a:lnTo>
                      <a:pt x="40" y="147"/>
                    </a:lnTo>
                    <a:lnTo>
                      <a:pt x="39" y="147"/>
                    </a:lnTo>
                    <a:lnTo>
                      <a:pt x="36" y="146"/>
                    </a:lnTo>
                    <a:lnTo>
                      <a:pt x="34" y="146"/>
                    </a:lnTo>
                    <a:lnTo>
                      <a:pt x="34" y="146"/>
                    </a:lnTo>
                    <a:lnTo>
                      <a:pt x="33" y="148"/>
                    </a:lnTo>
                    <a:lnTo>
                      <a:pt x="32" y="149"/>
                    </a:lnTo>
                    <a:lnTo>
                      <a:pt x="30" y="149"/>
                    </a:lnTo>
                    <a:lnTo>
                      <a:pt x="28" y="148"/>
                    </a:lnTo>
                    <a:lnTo>
                      <a:pt x="28" y="147"/>
                    </a:lnTo>
                    <a:lnTo>
                      <a:pt x="27" y="146"/>
                    </a:lnTo>
                    <a:lnTo>
                      <a:pt x="26" y="142"/>
                    </a:lnTo>
                    <a:lnTo>
                      <a:pt x="27" y="141"/>
                    </a:lnTo>
                    <a:lnTo>
                      <a:pt x="26" y="139"/>
                    </a:lnTo>
                    <a:lnTo>
                      <a:pt x="26" y="136"/>
                    </a:lnTo>
                    <a:lnTo>
                      <a:pt x="25" y="135"/>
                    </a:lnTo>
                    <a:lnTo>
                      <a:pt x="21" y="132"/>
                    </a:lnTo>
                    <a:lnTo>
                      <a:pt x="19" y="129"/>
                    </a:lnTo>
                    <a:lnTo>
                      <a:pt x="19" y="129"/>
                    </a:lnTo>
                    <a:lnTo>
                      <a:pt x="15" y="127"/>
                    </a:lnTo>
                    <a:lnTo>
                      <a:pt x="14" y="126"/>
                    </a:lnTo>
                    <a:lnTo>
                      <a:pt x="13" y="124"/>
                    </a:lnTo>
                    <a:lnTo>
                      <a:pt x="12" y="124"/>
                    </a:lnTo>
                    <a:lnTo>
                      <a:pt x="11" y="122"/>
                    </a:lnTo>
                    <a:lnTo>
                      <a:pt x="11" y="121"/>
                    </a:lnTo>
                    <a:lnTo>
                      <a:pt x="8" y="119"/>
                    </a:lnTo>
                    <a:lnTo>
                      <a:pt x="7" y="119"/>
                    </a:lnTo>
                    <a:lnTo>
                      <a:pt x="5" y="117"/>
                    </a:lnTo>
                    <a:lnTo>
                      <a:pt x="5" y="115"/>
                    </a:lnTo>
                    <a:lnTo>
                      <a:pt x="5" y="114"/>
                    </a:lnTo>
                    <a:lnTo>
                      <a:pt x="4" y="113"/>
                    </a:lnTo>
                    <a:lnTo>
                      <a:pt x="3" y="112"/>
                    </a:lnTo>
                    <a:lnTo>
                      <a:pt x="3" y="110"/>
                    </a:lnTo>
                    <a:lnTo>
                      <a:pt x="3" y="108"/>
                    </a:lnTo>
                    <a:lnTo>
                      <a:pt x="3" y="108"/>
                    </a:lnTo>
                    <a:lnTo>
                      <a:pt x="2" y="106"/>
                    </a:lnTo>
                    <a:lnTo>
                      <a:pt x="0" y="104"/>
                    </a:lnTo>
                    <a:lnTo>
                      <a:pt x="0" y="99"/>
                    </a:lnTo>
                    <a:lnTo>
                      <a:pt x="0" y="98"/>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34"/>
              <p:cNvSpPr>
                <a:spLocks/>
              </p:cNvSpPr>
              <p:nvPr/>
            </p:nvSpPr>
            <p:spPr bwMode="auto">
              <a:xfrm>
                <a:off x="8683" y="11314"/>
                <a:ext cx="187" cy="123"/>
              </a:xfrm>
              <a:custGeom>
                <a:avLst/>
                <a:gdLst>
                  <a:gd name="T0" fmla="*/ 2 w 187"/>
                  <a:gd name="T1" fmla="*/ 26 h 123"/>
                  <a:gd name="T2" fmla="*/ 3 w 187"/>
                  <a:gd name="T3" fmla="*/ 23 h 123"/>
                  <a:gd name="T4" fmla="*/ 6 w 187"/>
                  <a:gd name="T5" fmla="*/ 18 h 123"/>
                  <a:gd name="T6" fmla="*/ 2 w 187"/>
                  <a:gd name="T7" fmla="*/ 12 h 123"/>
                  <a:gd name="T8" fmla="*/ 3 w 187"/>
                  <a:gd name="T9" fmla="*/ 9 h 123"/>
                  <a:gd name="T10" fmla="*/ 1 w 187"/>
                  <a:gd name="T11" fmla="*/ 3 h 123"/>
                  <a:gd name="T12" fmla="*/ 22 w 187"/>
                  <a:gd name="T13" fmla="*/ 3 h 123"/>
                  <a:gd name="T14" fmla="*/ 36 w 187"/>
                  <a:gd name="T15" fmla="*/ 3 h 123"/>
                  <a:gd name="T16" fmla="*/ 51 w 187"/>
                  <a:gd name="T17" fmla="*/ 3 h 123"/>
                  <a:gd name="T18" fmla="*/ 75 w 187"/>
                  <a:gd name="T19" fmla="*/ 2 h 123"/>
                  <a:gd name="T20" fmla="*/ 89 w 187"/>
                  <a:gd name="T21" fmla="*/ 2 h 123"/>
                  <a:gd name="T22" fmla="*/ 106 w 187"/>
                  <a:gd name="T23" fmla="*/ 2 h 123"/>
                  <a:gd name="T24" fmla="*/ 126 w 187"/>
                  <a:gd name="T25" fmla="*/ 1 h 123"/>
                  <a:gd name="T26" fmla="*/ 142 w 187"/>
                  <a:gd name="T27" fmla="*/ 0 h 123"/>
                  <a:gd name="T28" fmla="*/ 154 w 187"/>
                  <a:gd name="T29" fmla="*/ 3 h 123"/>
                  <a:gd name="T30" fmla="*/ 157 w 187"/>
                  <a:gd name="T31" fmla="*/ 7 h 123"/>
                  <a:gd name="T32" fmla="*/ 155 w 187"/>
                  <a:gd name="T33" fmla="*/ 14 h 123"/>
                  <a:gd name="T34" fmla="*/ 156 w 187"/>
                  <a:gd name="T35" fmla="*/ 21 h 123"/>
                  <a:gd name="T36" fmla="*/ 161 w 187"/>
                  <a:gd name="T37" fmla="*/ 30 h 123"/>
                  <a:gd name="T38" fmla="*/ 169 w 187"/>
                  <a:gd name="T39" fmla="*/ 32 h 123"/>
                  <a:gd name="T40" fmla="*/ 171 w 187"/>
                  <a:gd name="T41" fmla="*/ 39 h 123"/>
                  <a:gd name="T42" fmla="*/ 177 w 187"/>
                  <a:gd name="T43" fmla="*/ 43 h 123"/>
                  <a:gd name="T44" fmla="*/ 179 w 187"/>
                  <a:gd name="T45" fmla="*/ 49 h 123"/>
                  <a:gd name="T46" fmla="*/ 185 w 187"/>
                  <a:gd name="T47" fmla="*/ 51 h 123"/>
                  <a:gd name="T48" fmla="*/ 187 w 187"/>
                  <a:gd name="T49" fmla="*/ 57 h 123"/>
                  <a:gd name="T50" fmla="*/ 186 w 187"/>
                  <a:gd name="T51" fmla="*/ 64 h 123"/>
                  <a:gd name="T52" fmla="*/ 183 w 187"/>
                  <a:gd name="T53" fmla="*/ 67 h 123"/>
                  <a:gd name="T54" fmla="*/ 183 w 187"/>
                  <a:gd name="T55" fmla="*/ 73 h 123"/>
                  <a:gd name="T56" fmla="*/ 178 w 187"/>
                  <a:gd name="T57" fmla="*/ 76 h 123"/>
                  <a:gd name="T58" fmla="*/ 170 w 187"/>
                  <a:gd name="T59" fmla="*/ 80 h 123"/>
                  <a:gd name="T60" fmla="*/ 163 w 187"/>
                  <a:gd name="T61" fmla="*/ 81 h 123"/>
                  <a:gd name="T62" fmla="*/ 162 w 187"/>
                  <a:gd name="T63" fmla="*/ 85 h 123"/>
                  <a:gd name="T64" fmla="*/ 164 w 187"/>
                  <a:gd name="T65" fmla="*/ 92 h 123"/>
                  <a:gd name="T66" fmla="*/ 166 w 187"/>
                  <a:gd name="T67" fmla="*/ 97 h 123"/>
                  <a:gd name="T68" fmla="*/ 162 w 187"/>
                  <a:gd name="T69" fmla="*/ 106 h 123"/>
                  <a:gd name="T70" fmla="*/ 162 w 187"/>
                  <a:gd name="T71" fmla="*/ 111 h 123"/>
                  <a:gd name="T72" fmla="*/ 155 w 187"/>
                  <a:gd name="T73" fmla="*/ 114 h 123"/>
                  <a:gd name="T74" fmla="*/ 155 w 187"/>
                  <a:gd name="T75" fmla="*/ 121 h 123"/>
                  <a:gd name="T76" fmla="*/ 150 w 187"/>
                  <a:gd name="T77" fmla="*/ 122 h 123"/>
                  <a:gd name="T78" fmla="*/ 146 w 187"/>
                  <a:gd name="T79" fmla="*/ 117 h 123"/>
                  <a:gd name="T80" fmla="*/ 138 w 187"/>
                  <a:gd name="T81" fmla="*/ 115 h 123"/>
                  <a:gd name="T82" fmla="*/ 123 w 187"/>
                  <a:gd name="T83" fmla="*/ 116 h 123"/>
                  <a:gd name="T84" fmla="*/ 109 w 187"/>
                  <a:gd name="T85" fmla="*/ 117 h 123"/>
                  <a:gd name="T86" fmla="*/ 96 w 187"/>
                  <a:gd name="T87" fmla="*/ 117 h 123"/>
                  <a:gd name="T88" fmla="*/ 82 w 187"/>
                  <a:gd name="T89" fmla="*/ 118 h 123"/>
                  <a:gd name="T90" fmla="*/ 68 w 187"/>
                  <a:gd name="T91" fmla="*/ 118 h 123"/>
                  <a:gd name="T92" fmla="*/ 53 w 187"/>
                  <a:gd name="T93" fmla="*/ 118 h 123"/>
                  <a:gd name="T94" fmla="*/ 38 w 187"/>
                  <a:gd name="T95" fmla="*/ 118 h 123"/>
                  <a:gd name="T96" fmla="*/ 25 w 187"/>
                  <a:gd name="T97" fmla="*/ 117 h 123"/>
                  <a:gd name="T98" fmla="*/ 23 w 187"/>
                  <a:gd name="T99" fmla="*/ 110 h 123"/>
                  <a:gd name="T100" fmla="*/ 23 w 187"/>
                  <a:gd name="T101" fmla="*/ 106 h 123"/>
                  <a:gd name="T102" fmla="*/ 22 w 187"/>
                  <a:gd name="T103" fmla="*/ 100 h 123"/>
                  <a:gd name="T104" fmla="*/ 22 w 187"/>
                  <a:gd name="T105" fmla="*/ 95 h 123"/>
                  <a:gd name="T106" fmla="*/ 21 w 187"/>
                  <a:gd name="T107" fmla="*/ 90 h 123"/>
                  <a:gd name="T108" fmla="*/ 21 w 187"/>
                  <a:gd name="T109" fmla="*/ 83 h 123"/>
                  <a:gd name="T110" fmla="*/ 16 w 187"/>
                  <a:gd name="T111" fmla="*/ 81 h 123"/>
                  <a:gd name="T112" fmla="*/ 15 w 187"/>
                  <a:gd name="T113" fmla="*/ 75 h 123"/>
                  <a:gd name="T114" fmla="*/ 14 w 187"/>
                  <a:gd name="T115" fmla="*/ 67 h 123"/>
                  <a:gd name="T116" fmla="*/ 10 w 187"/>
                  <a:gd name="T117" fmla="*/ 60 h 123"/>
                  <a:gd name="T118" fmla="*/ 8 w 187"/>
                  <a:gd name="T119" fmla="*/ 53 h 123"/>
                  <a:gd name="T120" fmla="*/ 6 w 187"/>
                  <a:gd name="T121" fmla="*/ 46 h 123"/>
                  <a:gd name="T122" fmla="*/ 3 w 187"/>
                  <a:gd name="T123" fmla="*/ 42 h 123"/>
                  <a:gd name="T124" fmla="*/ 1 w 187"/>
                  <a:gd name="T125" fmla="*/ 3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123">
                    <a:moveTo>
                      <a:pt x="0" y="31"/>
                    </a:moveTo>
                    <a:lnTo>
                      <a:pt x="1" y="30"/>
                    </a:lnTo>
                    <a:lnTo>
                      <a:pt x="2" y="28"/>
                    </a:lnTo>
                    <a:lnTo>
                      <a:pt x="2" y="26"/>
                    </a:lnTo>
                    <a:lnTo>
                      <a:pt x="2" y="25"/>
                    </a:lnTo>
                    <a:lnTo>
                      <a:pt x="3" y="24"/>
                    </a:lnTo>
                    <a:lnTo>
                      <a:pt x="3" y="24"/>
                    </a:lnTo>
                    <a:lnTo>
                      <a:pt x="3" y="23"/>
                    </a:lnTo>
                    <a:lnTo>
                      <a:pt x="3" y="21"/>
                    </a:lnTo>
                    <a:lnTo>
                      <a:pt x="5" y="21"/>
                    </a:lnTo>
                    <a:lnTo>
                      <a:pt x="5" y="19"/>
                    </a:lnTo>
                    <a:lnTo>
                      <a:pt x="6" y="18"/>
                    </a:lnTo>
                    <a:lnTo>
                      <a:pt x="5" y="17"/>
                    </a:lnTo>
                    <a:lnTo>
                      <a:pt x="5" y="14"/>
                    </a:lnTo>
                    <a:lnTo>
                      <a:pt x="3" y="14"/>
                    </a:lnTo>
                    <a:lnTo>
                      <a:pt x="2" y="12"/>
                    </a:lnTo>
                    <a:lnTo>
                      <a:pt x="2" y="12"/>
                    </a:lnTo>
                    <a:lnTo>
                      <a:pt x="1" y="11"/>
                    </a:lnTo>
                    <a:lnTo>
                      <a:pt x="3" y="11"/>
                    </a:lnTo>
                    <a:lnTo>
                      <a:pt x="3" y="9"/>
                    </a:lnTo>
                    <a:lnTo>
                      <a:pt x="3" y="8"/>
                    </a:lnTo>
                    <a:lnTo>
                      <a:pt x="1" y="5"/>
                    </a:lnTo>
                    <a:lnTo>
                      <a:pt x="1" y="4"/>
                    </a:lnTo>
                    <a:lnTo>
                      <a:pt x="1" y="3"/>
                    </a:lnTo>
                    <a:lnTo>
                      <a:pt x="5" y="3"/>
                    </a:lnTo>
                    <a:lnTo>
                      <a:pt x="13" y="3"/>
                    </a:lnTo>
                    <a:lnTo>
                      <a:pt x="16" y="3"/>
                    </a:lnTo>
                    <a:lnTo>
                      <a:pt x="22" y="3"/>
                    </a:lnTo>
                    <a:lnTo>
                      <a:pt x="23" y="3"/>
                    </a:lnTo>
                    <a:lnTo>
                      <a:pt x="32" y="3"/>
                    </a:lnTo>
                    <a:lnTo>
                      <a:pt x="34" y="3"/>
                    </a:lnTo>
                    <a:lnTo>
                      <a:pt x="36" y="3"/>
                    </a:lnTo>
                    <a:lnTo>
                      <a:pt x="40" y="3"/>
                    </a:lnTo>
                    <a:lnTo>
                      <a:pt x="49" y="3"/>
                    </a:lnTo>
                    <a:lnTo>
                      <a:pt x="50" y="3"/>
                    </a:lnTo>
                    <a:lnTo>
                      <a:pt x="51" y="3"/>
                    </a:lnTo>
                    <a:lnTo>
                      <a:pt x="62" y="3"/>
                    </a:lnTo>
                    <a:lnTo>
                      <a:pt x="64" y="3"/>
                    </a:lnTo>
                    <a:lnTo>
                      <a:pt x="67" y="3"/>
                    </a:lnTo>
                    <a:lnTo>
                      <a:pt x="75" y="2"/>
                    </a:lnTo>
                    <a:lnTo>
                      <a:pt x="75" y="2"/>
                    </a:lnTo>
                    <a:lnTo>
                      <a:pt x="84" y="2"/>
                    </a:lnTo>
                    <a:lnTo>
                      <a:pt x="87" y="2"/>
                    </a:lnTo>
                    <a:lnTo>
                      <a:pt x="89" y="2"/>
                    </a:lnTo>
                    <a:lnTo>
                      <a:pt x="96" y="2"/>
                    </a:lnTo>
                    <a:lnTo>
                      <a:pt x="102" y="2"/>
                    </a:lnTo>
                    <a:lnTo>
                      <a:pt x="102" y="2"/>
                    </a:lnTo>
                    <a:lnTo>
                      <a:pt x="106" y="2"/>
                    </a:lnTo>
                    <a:lnTo>
                      <a:pt x="116" y="1"/>
                    </a:lnTo>
                    <a:lnTo>
                      <a:pt x="116" y="1"/>
                    </a:lnTo>
                    <a:lnTo>
                      <a:pt x="118" y="1"/>
                    </a:lnTo>
                    <a:lnTo>
                      <a:pt x="126" y="1"/>
                    </a:lnTo>
                    <a:lnTo>
                      <a:pt x="128" y="1"/>
                    </a:lnTo>
                    <a:lnTo>
                      <a:pt x="136" y="1"/>
                    </a:lnTo>
                    <a:lnTo>
                      <a:pt x="139" y="1"/>
                    </a:lnTo>
                    <a:lnTo>
                      <a:pt x="142" y="0"/>
                    </a:lnTo>
                    <a:lnTo>
                      <a:pt x="146" y="0"/>
                    </a:lnTo>
                    <a:lnTo>
                      <a:pt x="154" y="0"/>
                    </a:lnTo>
                    <a:lnTo>
                      <a:pt x="153" y="2"/>
                    </a:lnTo>
                    <a:lnTo>
                      <a:pt x="154" y="3"/>
                    </a:lnTo>
                    <a:lnTo>
                      <a:pt x="154" y="3"/>
                    </a:lnTo>
                    <a:lnTo>
                      <a:pt x="154" y="4"/>
                    </a:lnTo>
                    <a:lnTo>
                      <a:pt x="155" y="5"/>
                    </a:lnTo>
                    <a:lnTo>
                      <a:pt x="157" y="7"/>
                    </a:lnTo>
                    <a:lnTo>
                      <a:pt x="158" y="9"/>
                    </a:lnTo>
                    <a:lnTo>
                      <a:pt x="157" y="10"/>
                    </a:lnTo>
                    <a:lnTo>
                      <a:pt x="156" y="12"/>
                    </a:lnTo>
                    <a:lnTo>
                      <a:pt x="155" y="14"/>
                    </a:lnTo>
                    <a:lnTo>
                      <a:pt x="155" y="16"/>
                    </a:lnTo>
                    <a:lnTo>
                      <a:pt x="155" y="18"/>
                    </a:lnTo>
                    <a:lnTo>
                      <a:pt x="156" y="19"/>
                    </a:lnTo>
                    <a:lnTo>
                      <a:pt x="156" y="21"/>
                    </a:lnTo>
                    <a:lnTo>
                      <a:pt x="157" y="23"/>
                    </a:lnTo>
                    <a:lnTo>
                      <a:pt x="158" y="24"/>
                    </a:lnTo>
                    <a:lnTo>
                      <a:pt x="158" y="28"/>
                    </a:lnTo>
                    <a:lnTo>
                      <a:pt x="161" y="30"/>
                    </a:lnTo>
                    <a:lnTo>
                      <a:pt x="163" y="31"/>
                    </a:lnTo>
                    <a:lnTo>
                      <a:pt x="164" y="32"/>
                    </a:lnTo>
                    <a:lnTo>
                      <a:pt x="165" y="32"/>
                    </a:lnTo>
                    <a:lnTo>
                      <a:pt x="169" y="32"/>
                    </a:lnTo>
                    <a:lnTo>
                      <a:pt x="170" y="33"/>
                    </a:lnTo>
                    <a:lnTo>
                      <a:pt x="171" y="36"/>
                    </a:lnTo>
                    <a:lnTo>
                      <a:pt x="172" y="38"/>
                    </a:lnTo>
                    <a:lnTo>
                      <a:pt x="171" y="39"/>
                    </a:lnTo>
                    <a:lnTo>
                      <a:pt x="173" y="40"/>
                    </a:lnTo>
                    <a:lnTo>
                      <a:pt x="175" y="40"/>
                    </a:lnTo>
                    <a:lnTo>
                      <a:pt x="176" y="42"/>
                    </a:lnTo>
                    <a:lnTo>
                      <a:pt x="177" y="43"/>
                    </a:lnTo>
                    <a:lnTo>
                      <a:pt x="178" y="44"/>
                    </a:lnTo>
                    <a:lnTo>
                      <a:pt x="178" y="45"/>
                    </a:lnTo>
                    <a:lnTo>
                      <a:pt x="178" y="46"/>
                    </a:lnTo>
                    <a:lnTo>
                      <a:pt x="179" y="49"/>
                    </a:lnTo>
                    <a:lnTo>
                      <a:pt x="181" y="50"/>
                    </a:lnTo>
                    <a:lnTo>
                      <a:pt x="181" y="50"/>
                    </a:lnTo>
                    <a:lnTo>
                      <a:pt x="183" y="51"/>
                    </a:lnTo>
                    <a:lnTo>
                      <a:pt x="185" y="51"/>
                    </a:lnTo>
                    <a:lnTo>
                      <a:pt x="186" y="53"/>
                    </a:lnTo>
                    <a:lnTo>
                      <a:pt x="186" y="56"/>
                    </a:lnTo>
                    <a:lnTo>
                      <a:pt x="186" y="56"/>
                    </a:lnTo>
                    <a:lnTo>
                      <a:pt x="187" y="57"/>
                    </a:lnTo>
                    <a:lnTo>
                      <a:pt x="187" y="59"/>
                    </a:lnTo>
                    <a:lnTo>
                      <a:pt x="187" y="60"/>
                    </a:lnTo>
                    <a:lnTo>
                      <a:pt x="187" y="61"/>
                    </a:lnTo>
                    <a:lnTo>
                      <a:pt x="186" y="64"/>
                    </a:lnTo>
                    <a:lnTo>
                      <a:pt x="186" y="65"/>
                    </a:lnTo>
                    <a:lnTo>
                      <a:pt x="185" y="66"/>
                    </a:lnTo>
                    <a:lnTo>
                      <a:pt x="185" y="66"/>
                    </a:lnTo>
                    <a:lnTo>
                      <a:pt x="183" y="67"/>
                    </a:lnTo>
                    <a:lnTo>
                      <a:pt x="183" y="68"/>
                    </a:lnTo>
                    <a:lnTo>
                      <a:pt x="183" y="69"/>
                    </a:lnTo>
                    <a:lnTo>
                      <a:pt x="183" y="71"/>
                    </a:lnTo>
                    <a:lnTo>
                      <a:pt x="183" y="73"/>
                    </a:lnTo>
                    <a:lnTo>
                      <a:pt x="181" y="74"/>
                    </a:lnTo>
                    <a:lnTo>
                      <a:pt x="180" y="75"/>
                    </a:lnTo>
                    <a:lnTo>
                      <a:pt x="179" y="76"/>
                    </a:lnTo>
                    <a:lnTo>
                      <a:pt x="178" y="76"/>
                    </a:lnTo>
                    <a:lnTo>
                      <a:pt x="176" y="76"/>
                    </a:lnTo>
                    <a:lnTo>
                      <a:pt x="175" y="79"/>
                    </a:lnTo>
                    <a:lnTo>
                      <a:pt x="172" y="80"/>
                    </a:lnTo>
                    <a:lnTo>
                      <a:pt x="170" y="80"/>
                    </a:lnTo>
                    <a:lnTo>
                      <a:pt x="168" y="80"/>
                    </a:lnTo>
                    <a:lnTo>
                      <a:pt x="166" y="81"/>
                    </a:lnTo>
                    <a:lnTo>
                      <a:pt x="164" y="81"/>
                    </a:lnTo>
                    <a:lnTo>
                      <a:pt x="163" y="81"/>
                    </a:lnTo>
                    <a:lnTo>
                      <a:pt x="162" y="83"/>
                    </a:lnTo>
                    <a:lnTo>
                      <a:pt x="162" y="85"/>
                    </a:lnTo>
                    <a:lnTo>
                      <a:pt x="162" y="85"/>
                    </a:lnTo>
                    <a:lnTo>
                      <a:pt x="162" y="85"/>
                    </a:lnTo>
                    <a:lnTo>
                      <a:pt x="161" y="88"/>
                    </a:lnTo>
                    <a:lnTo>
                      <a:pt x="162" y="89"/>
                    </a:lnTo>
                    <a:lnTo>
                      <a:pt x="163" y="92"/>
                    </a:lnTo>
                    <a:lnTo>
                      <a:pt x="164" y="92"/>
                    </a:lnTo>
                    <a:lnTo>
                      <a:pt x="165" y="94"/>
                    </a:lnTo>
                    <a:lnTo>
                      <a:pt x="165" y="95"/>
                    </a:lnTo>
                    <a:lnTo>
                      <a:pt x="165" y="95"/>
                    </a:lnTo>
                    <a:lnTo>
                      <a:pt x="166" y="97"/>
                    </a:lnTo>
                    <a:lnTo>
                      <a:pt x="166" y="100"/>
                    </a:lnTo>
                    <a:lnTo>
                      <a:pt x="165" y="102"/>
                    </a:lnTo>
                    <a:lnTo>
                      <a:pt x="163" y="103"/>
                    </a:lnTo>
                    <a:lnTo>
                      <a:pt x="162" y="106"/>
                    </a:lnTo>
                    <a:lnTo>
                      <a:pt x="162" y="107"/>
                    </a:lnTo>
                    <a:lnTo>
                      <a:pt x="162" y="109"/>
                    </a:lnTo>
                    <a:lnTo>
                      <a:pt x="162" y="110"/>
                    </a:lnTo>
                    <a:lnTo>
                      <a:pt x="162" y="111"/>
                    </a:lnTo>
                    <a:lnTo>
                      <a:pt x="159" y="113"/>
                    </a:lnTo>
                    <a:lnTo>
                      <a:pt x="159" y="113"/>
                    </a:lnTo>
                    <a:lnTo>
                      <a:pt x="158" y="113"/>
                    </a:lnTo>
                    <a:lnTo>
                      <a:pt x="155" y="114"/>
                    </a:lnTo>
                    <a:lnTo>
                      <a:pt x="155" y="115"/>
                    </a:lnTo>
                    <a:lnTo>
                      <a:pt x="154" y="117"/>
                    </a:lnTo>
                    <a:lnTo>
                      <a:pt x="155" y="118"/>
                    </a:lnTo>
                    <a:lnTo>
                      <a:pt x="155" y="121"/>
                    </a:lnTo>
                    <a:lnTo>
                      <a:pt x="155" y="122"/>
                    </a:lnTo>
                    <a:lnTo>
                      <a:pt x="154" y="123"/>
                    </a:lnTo>
                    <a:lnTo>
                      <a:pt x="151" y="123"/>
                    </a:lnTo>
                    <a:lnTo>
                      <a:pt x="150" y="122"/>
                    </a:lnTo>
                    <a:lnTo>
                      <a:pt x="149" y="121"/>
                    </a:lnTo>
                    <a:lnTo>
                      <a:pt x="148" y="118"/>
                    </a:lnTo>
                    <a:lnTo>
                      <a:pt x="147" y="117"/>
                    </a:lnTo>
                    <a:lnTo>
                      <a:pt x="146" y="117"/>
                    </a:lnTo>
                    <a:lnTo>
                      <a:pt x="146" y="116"/>
                    </a:lnTo>
                    <a:lnTo>
                      <a:pt x="144" y="115"/>
                    </a:lnTo>
                    <a:lnTo>
                      <a:pt x="143" y="115"/>
                    </a:lnTo>
                    <a:lnTo>
                      <a:pt x="138" y="115"/>
                    </a:lnTo>
                    <a:lnTo>
                      <a:pt x="138" y="115"/>
                    </a:lnTo>
                    <a:lnTo>
                      <a:pt x="131" y="116"/>
                    </a:lnTo>
                    <a:lnTo>
                      <a:pt x="126" y="116"/>
                    </a:lnTo>
                    <a:lnTo>
                      <a:pt x="123" y="116"/>
                    </a:lnTo>
                    <a:lnTo>
                      <a:pt x="117" y="116"/>
                    </a:lnTo>
                    <a:lnTo>
                      <a:pt x="116" y="116"/>
                    </a:lnTo>
                    <a:lnTo>
                      <a:pt x="114" y="116"/>
                    </a:lnTo>
                    <a:lnTo>
                      <a:pt x="109" y="117"/>
                    </a:lnTo>
                    <a:lnTo>
                      <a:pt x="104" y="117"/>
                    </a:lnTo>
                    <a:lnTo>
                      <a:pt x="103" y="117"/>
                    </a:lnTo>
                    <a:lnTo>
                      <a:pt x="96" y="117"/>
                    </a:lnTo>
                    <a:lnTo>
                      <a:pt x="96" y="117"/>
                    </a:lnTo>
                    <a:lnTo>
                      <a:pt x="90" y="117"/>
                    </a:lnTo>
                    <a:lnTo>
                      <a:pt x="89" y="117"/>
                    </a:lnTo>
                    <a:lnTo>
                      <a:pt x="83" y="118"/>
                    </a:lnTo>
                    <a:lnTo>
                      <a:pt x="82" y="118"/>
                    </a:lnTo>
                    <a:lnTo>
                      <a:pt x="76" y="118"/>
                    </a:lnTo>
                    <a:lnTo>
                      <a:pt x="74" y="118"/>
                    </a:lnTo>
                    <a:lnTo>
                      <a:pt x="70" y="118"/>
                    </a:lnTo>
                    <a:lnTo>
                      <a:pt x="68" y="118"/>
                    </a:lnTo>
                    <a:lnTo>
                      <a:pt x="64" y="118"/>
                    </a:lnTo>
                    <a:lnTo>
                      <a:pt x="61" y="118"/>
                    </a:lnTo>
                    <a:lnTo>
                      <a:pt x="58" y="118"/>
                    </a:lnTo>
                    <a:lnTo>
                      <a:pt x="53" y="118"/>
                    </a:lnTo>
                    <a:lnTo>
                      <a:pt x="50" y="118"/>
                    </a:lnTo>
                    <a:lnTo>
                      <a:pt x="45" y="118"/>
                    </a:lnTo>
                    <a:lnTo>
                      <a:pt x="42" y="118"/>
                    </a:lnTo>
                    <a:lnTo>
                      <a:pt x="38" y="118"/>
                    </a:lnTo>
                    <a:lnTo>
                      <a:pt x="37" y="118"/>
                    </a:lnTo>
                    <a:lnTo>
                      <a:pt x="31" y="118"/>
                    </a:lnTo>
                    <a:lnTo>
                      <a:pt x="25" y="118"/>
                    </a:lnTo>
                    <a:lnTo>
                      <a:pt x="25" y="117"/>
                    </a:lnTo>
                    <a:lnTo>
                      <a:pt x="24" y="116"/>
                    </a:lnTo>
                    <a:lnTo>
                      <a:pt x="22" y="115"/>
                    </a:lnTo>
                    <a:lnTo>
                      <a:pt x="21" y="113"/>
                    </a:lnTo>
                    <a:lnTo>
                      <a:pt x="23" y="110"/>
                    </a:lnTo>
                    <a:lnTo>
                      <a:pt x="23" y="110"/>
                    </a:lnTo>
                    <a:lnTo>
                      <a:pt x="23" y="108"/>
                    </a:lnTo>
                    <a:lnTo>
                      <a:pt x="23" y="107"/>
                    </a:lnTo>
                    <a:lnTo>
                      <a:pt x="23" y="106"/>
                    </a:lnTo>
                    <a:lnTo>
                      <a:pt x="23" y="104"/>
                    </a:lnTo>
                    <a:lnTo>
                      <a:pt x="23" y="103"/>
                    </a:lnTo>
                    <a:lnTo>
                      <a:pt x="22" y="101"/>
                    </a:lnTo>
                    <a:lnTo>
                      <a:pt x="22" y="100"/>
                    </a:lnTo>
                    <a:lnTo>
                      <a:pt x="22" y="99"/>
                    </a:lnTo>
                    <a:lnTo>
                      <a:pt x="22" y="97"/>
                    </a:lnTo>
                    <a:lnTo>
                      <a:pt x="22" y="95"/>
                    </a:lnTo>
                    <a:lnTo>
                      <a:pt x="22" y="95"/>
                    </a:lnTo>
                    <a:lnTo>
                      <a:pt x="21" y="95"/>
                    </a:lnTo>
                    <a:lnTo>
                      <a:pt x="21" y="94"/>
                    </a:lnTo>
                    <a:lnTo>
                      <a:pt x="21" y="93"/>
                    </a:lnTo>
                    <a:lnTo>
                      <a:pt x="21" y="90"/>
                    </a:lnTo>
                    <a:lnTo>
                      <a:pt x="20" y="89"/>
                    </a:lnTo>
                    <a:lnTo>
                      <a:pt x="20" y="87"/>
                    </a:lnTo>
                    <a:lnTo>
                      <a:pt x="20" y="87"/>
                    </a:lnTo>
                    <a:lnTo>
                      <a:pt x="21" y="83"/>
                    </a:lnTo>
                    <a:lnTo>
                      <a:pt x="18" y="83"/>
                    </a:lnTo>
                    <a:lnTo>
                      <a:pt x="18" y="82"/>
                    </a:lnTo>
                    <a:lnTo>
                      <a:pt x="17" y="80"/>
                    </a:lnTo>
                    <a:lnTo>
                      <a:pt x="16" y="81"/>
                    </a:lnTo>
                    <a:lnTo>
                      <a:pt x="15" y="80"/>
                    </a:lnTo>
                    <a:lnTo>
                      <a:pt x="15" y="78"/>
                    </a:lnTo>
                    <a:lnTo>
                      <a:pt x="15" y="75"/>
                    </a:lnTo>
                    <a:lnTo>
                      <a:pt x="15" y="75"/>
                    </a:lnTo>
                    <a:lnTo>
                      <a:pt x="15" y="73"/>
                    </a:lnTo>
                    <a:lnTo>
                      <a:pt x="16" y="71"/>
                    </a:lnTo>
                    <a:lnTo>
                      <a:pt x="15" y="68"/>
                    </a:lnTo>
                    <a:lnTo>
                      <a:pt x="14" y="67"/>
                    </a:lnTo>
                    <a:lnTo>
                      <a:pt x="14" y="66"/>
                    </a:lnTo>
                    <a:lnTo>
                      <a:pt x="14" y="64"/>
                    </a:lnTo>
                    <a:lnTo>
                      <a:pt x="12" y="61"/>
                    </a:lnTo>
                    <a:lnTo>
                      <a:pt x="10" y="60"/>
                    </a:lnTo>
                    <a:lnTo>
                      <a:pt x="10" y="58"/>
                    </a:lnTo>
                    <a:lnTo>
                      <a:pt x="8" y="56"/>
                    </a:lnTo>
                    <a:lnTo>
                      <a:pt x="8" y="54"/>
                    </a:lnTo>
                    <a:lnTo>
                      <a:pt x="8" y="53"/>
                    </a:lnTo>
                    <a:lnTo>
                      <a:pt x="8" y="52"/>
                    </a:lnTo>
                    <a:lnTo>
                      <a:pt x="8" y="51"/>
                    </a:lnTo>
                    <a:lnTo>
                      <a:pt x="6" y="49"/>
                    </a:lnTo>
                    <a:lnTo>
                      <a:pt x="6" y="46"/>
                    </a:lnTo>
                    <a:lnTo>
                      <a:pt x="7" y="44"/>
                    </a:lnTo>
                    <a:lnTo>
                      <a:pt x="6" y="43"/>
                    </a:lnTo>
                    <a:lnTo>
                      <a:pt x="5" y="43"/>
                    </a:lnTo>
                    <a:lnTo>
                      <a:pt x="3" y="42"/>
                    </a:lnTo>
                    <a:lnTo>
                      <a:pt x="5" y="40"/>
                    </a:lnTo>
                    <a:lnTo>
                      <a:pt x="5" y="40"/>
                    </a:lnTo>
                    <a:lnTo>
                      <a:pt x="3" y="37"/>
                    </a:lnTo>
                    <a:lnTo>
                      <a:pt x="1" y="35"/>
                    </a:lnTo>
                    <a:lnTo>
                      <a:pt x="0" y="33"/>
                    </a:lnTo>
                    <a:lnTo>
                      <a:pt x="0" y="31"/>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35"/>
              <p:cNvSpPr>
                <a:spLocks/>
              </p:cNvSpPr>
              <p:nvPr/>
            </p:nvSpPr>
            <p:spPr bwMode="auto">
              <a:xfrm>
                <a:off x="8901" y="11470"/>
                <a:ext cx="230" cy="117"/>
              </a:xfrm>
              <a:custGeom>
                <a:avLst/>
                <a:gdLst>
                  <a:gd name="T0" fmla="*/ 7 w 230"/>
                  <a:gd name="T1" fmla="*/ 112 h 117"/>
                  <a:gd name="T2" fmla="*/ 11 w 230"/>
                  <a:gd name="T3" fmla="*/ 108 h 117"/>
                  <a:gd name="T4" fmla="*/ 13 w 230"/>
                  <a:gd name="T5" fmla="*/ 98 h 117"/>
                  <a:gd name="T6" fmla="*/ 13 w 230"/>
                  <a:gd name="T7" fmla="*/ 91 h 117"/>
                  <a:gd name="T8" fmla="*/ 21 w 230"/>
                  <a:gd name="T9" fmla="*/ 88 h 117"/>
                  <a:gd name="T10" fmla="*/ 32 w 230"/>
                  <a:gd name="T11" fmla="*/ 93 h 117"/>
                  <a:gd name="T12" fmla="*/ 30 w 230"/>
                  <a:gd name="T13" fmla="*/ 83 h 117"/>
                  <a:gd name="T14" fmla="*/ 37 w 230"/>
                  <a:gd name="T15" fmla="*/ 76 h 117"/>
                  <a:gd name="T16" fmla="*/ 42 w 230"/>
                  <a:gd name="T17" fmla="*/ 72 h 117"/>
                  <a:gd name="T18" fmla="*/ 47 w 230"/>
                  <a:gd name="T19" fmla="*/ 62 h 117"/>
                  <a:gd name="T20" fmla="*/ 50 w 230"/>
                  <a:gd name="T21" fmla="*/ 59 h 117"/>
                  <a:gd name="T22" fmla="*/ 58 w 230"/>
                  <a:gd name="T23" fmla="*/ 57 h 117"/>
                  <a:gd name="T24" fmla="*/ 66 w 230"/>
                  <a:gd name="T25" fmla="*/ 58 h 117"/>
                  <a:gd name="T26" fmla="*/ 73 w 230"/>
                  <a:gd name="T27" fmla="*/ 57 h 117"/>
                  <a:gd name="T28" fmla="*/ 80 w 230"/>
                  <a:gd name="T29" fmla="*/ 51 h 117"/>
                  <a:gd name="T30" fmla="*/ 87 w 230"/>
                  <a:gd name="T31" fmla="*/ 54 h 117"/>
                  <a:gd name="T32" fmla="*/ 92 w 230"/>
                  <a:gd name="T33" fmla="*/ 46 h 117"/>
                  <a:gd name="T34" fmla="*/ 99 w 230"/>
                  <a:gd name="T35" fmla="*/ 48 h 117"/>
                  <a:gd name="T36" fmla="*/ 107 w 230"/>
                  <a:gd name="T37" fmla="*/ 47 h 117"/>
                  <a:gd name="T38" fmla="*/ 110 w 230"/>
                  <a:gd name="T39" fmla="*/ 37 h 117"/>
                  <a:gd name="T40" fmla="*/ 116 w 230"/>
                  <a:gd name="T41" fmla="*/ 30 h 117"/>
                  <a:gd name="T42" fmla="*/ 119 w 230"/>
                  <a:gd name="T43" fmla="*/ 24 h 117"/>
                  <a:gd name="T44" fmla="*/ 122 w 230"/>
                  <a:gd name="T45" fmla="*/ 17 h 117"/>
                  <a:gd name="T46" fmla="*/ 130 w 230"/>
                  <a:gd name="T47" fmla="*/ 16 h 117"/>
                  <a:gd name="T48" fmla="*/ 138 w 230"/>
                  <a:gd name="T49" fmla="*/ 11 h 117"/>
                  <a:gd name="T50" fmla="*/ 136 w 230"/>
                  <a:gd name="T51" fmla="*/ 5 h 117"/>
                  <a:gd name="T52" fmla="*/ 139 w 230"/>
                  <a:gd name="T53" fmla="*/ 0 h 117"/>
                  <a:gd name="T54" fmla="*/ 145 w 230"/>
                  <a:gd name="T55" fmla="*/ 0 h 117"/>
                  <a:gd name="T56" fmla="*/ 148 w 230"/>
                  <a:gd name="T57" fmla="*/ 2 h 117"/>
                  <a:gd name="T58" fmla="*/ 154 w 230"/>
                  <a:gd name="T59" fmla="*/ 8 h 117"/>
                  <a:gd name="T60" fmla="*/ 160 w 230"/>
                  <a:gd name="T61" fmla="*/ 11 h 117"/>
                  <a:gd name="T62" fmla="*/ 169 w 230"/>
                  <a:gd name="T63" fmla="*/ 14 h 117"/>
                  <a:gd name="T64" fmla="*/ 174 w 230"/>
                  <a:gd name="T65" fmla="*/ 14 h 117"/>
                  <a:gd name="T66" fmla="*/ 185 w 230"/>
                  <a:gd name="T67" fmla="*/ 15 h 117"/>
                  <a:gd name="T68" fmla="*/ 191 w 230"/>
                  <a:gd name="T69" fmla="*/ 10 h 117"/>
                  <a:gd name="T70" fmla="*/ 196 w 230"/>
                  <a:gd name="T71" fmla="*/ 10 h 117"/>
                  <a:gd name="T72" fmla="*/ 204 w 230"/>
                  <a:gd name="T73" fmla="*/ 16 h 117"/>
                  <a:gd name="T74" fmla="*/ 207 w 230"/>
                  <a:gd name="T75" fmla="*/ 26 h 117"/>
                  <a:gd name="T76" fmla="*/ 212 w 230"/>
                  <a:gd name="T77" fmla="*/ 38 h 117"/>
                  <a:gd name="T78" fmla="*/ 218 w 230"/>
                  <a:gd name="T79" fmla="*/ 45 h 117"/>
                  <a:gd name="T80" fmla="*/ 224 w 230"/>
                  <a:gd name="T81" fmla="*/ 59 h 117"/>
                  <a:gd name="T82" fmla="*/ 214 w 230"/>
                  <a:gd name="T83" fmla="*/ 67 h 117"/>
                  <a:gd name="T84" fmla="*/ 206 w 230"/>
                  <a:gd name="T85" fmla="*/ 77 h 117"/>
                  <a:gd name="T86" fmla="*/ 199 w 230"/>
                  <a:gd name="T87" fmla="*/ 86 h 117"/>
                  <a:gd name="T88" fmla="*/ 187 w 230"/>
                  <a:gd name="T89" fmla="*/ 93 h 117"/>
                  <a:gd name="T90" fmla="*/ 173 w 230"/>
                  <a:gd name="T91" fmla="*/ 97 h 117"/>
                  <a:gd name="T92" fmla="*/ 148 w 230"/>
                  <a:gd name="T93" fmla="*/ 100 h 117"/>
                  <a:gd name="T94" fmla="*/ 133 w 230"/>
                  <a:gd name="T95" fmla="*/ 101 h 117"/>
                  <a:gd name="T96" fmla="*/ 117 w 230"/>
                  <a:gd name="T97" fmla="*/ 102 h 117"/>
                  <a:gd name="T98" fmla="*/ 95 w 230"/>
                  <a:gd name="T99" fmla="*/ 103 h 117"/>
                  <a:gd name="T100" fmla="*/ 78 w 230"/>
                  <a:gd name="T101" fmla="*/ 105 h 117"/>
                  <a:gd name="T102" fmla="*/ 58 w 230"/>
                  <a:gd name="T103" fmla="*/ 108 h 117"/>
                  <a:gd name="T104" fmla="*/ 48 w 230"/>
                  <a:gd name="T105" fmla="*/ 111 h 117"/>
                  <a:gd name="T106" fmla="*/ 33 w 230"/>
                  <a:gd name="T107" fmla="*/ 115 h 117"/>
                  <a:gd name="T108" fmla="*/ 7 w 230"/>
                  <a:gd name="T10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17">
                    <a:moveTo>
                      <a:pt x="0" y="115"/>
                    </a:moveTo>
                    <a:lnTo>
                      <a:pt x="3" y="115"/>
                    </a:lnTo>
                    <a:lnTo>
                      <a:pt x="5" y="115"/>
                    </a:lnTo>
                    <a:lnTo>
                      <a:pt x="6" y="112"/>
                    </a:lnTo>
                    <a:lnTo>
                      <a:pt x="7" y="112"/>
                    </a:lnTo>
                    <a:lnTo>
                      <a:pt x="7" y="112"/>
                    </a:lnTo>
                    <a:lnTo>
                      <a:pt x="10" y="114"/>
                    </a:lnTo>
                    <a:lnTo>
                      <a:pt x="11" y="114"/>
                    </a:lnTo>
                    <a:lnTo>
                      <a:pt x="12" y="111"/>
                    </a:lnTo>
                    <a:lnTo>
                      <a:pt x="12" y="110"/>
                    </a:lnTo>
                    <a:lnTo>
                      <a:pt x="12" y="110"/>
                    </a:lnTo>
                    <a:lnTo>
                      <a:pt x="11" y="108"/>
                    </a:lnTo>
                    <a:lnTo>
                      <a:pt x="12" y="107"/>
                    </a:lnTo>
                    <a:lnTo>
                      <a:pt x="12" y="105"/>
                    </a:lnTo>
                    <a:lnTo>
                      <a:pt x="12" y="105"/>
                    </a:lnTo>
                    <a:lnTo>
                      <a:pt x="12" y="103"/>
                    </a:lnTo>
                    <a:lnTo>
                      <a:pt x="13" y="101"/>
                    </a:lnTo>
                    <a:lnTo>
                      <a:pt x="13" y="98"/>
                    </a:lnTo>
                    <a:lnTo>
                      <a:pt x="13" y="98"/>
                    </a:lnTo>
                    <a:lnTo>
                      <a:pt x="13" y="97"/>
                    </a:lnTo>
                    <a:lnTo>
                      <a:pt x="13" y="96"/>
                    </a:lnTo>
                    <a:lnTo>
                      <a:pt x="11" y="94"/>
                    </a:lnTo>
                    <a:lnTo>
                      <a:pt x="11" y="94"/>
                    </a:lnTo>
                    <a:lnTo>
                      <a:pt x="13" y="91"/>
                    </a:lnTo>
                    <a:lnTo>
                      <a:pt x="14" y="89"/>
                    </a:lnTo>
                    <a:lnTo>
                      <a:pt x="15" y="88"/>
                    </a:lnTo>
                    <a:lnTo>
                      <a:pt x="18" y="87"/>
                    </a:lnTo>
                    <a:lnTo>
                      <a:pt x="18" y="87"/>
                    </a:lnTo>
                    <a:lnTo>
                      <a:pt x="18" y="87"/>
                    </a:lnTo>
                    <a:lnTo>
                      <a:pt x="21" y="88"/>
                    </a:lnTo>
                    <a:lnTo>
                      <a:pt x="24" y="90"/>
                    </a:lnTo>
                    <a:lnTo>
                      <a:pt x="26" y="90"/>
                    </a:lnTo>
                    <a:lnTo>
                      <a:pt x="28" y="91"/>
                    </a:lnTo>
                    <a:lnTo>
                      <a:pt x="30" y="93"/>
                    </a:lnTo>
                    <a:lnTo>
                      <a:pt x="30" y="93"/>
                    </a:lnTo>
                    <a:lnTo>
                      <a:pt x="32" y="93"/>
                    </a:lnTo>
                    <a:lnTo>
                      <a:pt x="33" y="93"/>
                    </a:lnTo>
                    <a:lnTo>
                      <a:pt x="33" y="93"/>
                    </a:lnTo>
                    <a:lnTo>
                      <a:pt x="34" y="91"/>
                    </a:lnTo>
                    <a:lnTo>
                      <a:pt x="34" y="89"/>
                    </a:lnTo>
                    <a:lnTo>
                      <a:pt x="33" y="87"/>
                    </a:lnTo>
                    <a:lnTo>
                      <a:pt x="30" y="83"/>
                    </a:lnTo>
                    <a:lnTo>
                      <a:pt x="32" y="82"/>
                    </a:lnTo>
                    <a:lnTo>
                      <a:pt x="32" y="80"/>
                    </a:lnTo>
                    <a:lnTo>
                      <a:pt x="33" y="79"/>
                    </a:lnTo>
                    <a:lnTo>
                      <a:pt x="33" y="79"/>
                    </a:lnTo>
                    <a:lnTo>
                      <a:pt x="35" y="79"/>
                    </a:lnTo>
                    <a:lnTo>
                      <a:pt x="37" y="76"/>
                    </a:lnTo>
                    <a:lnTo>
                      <a:pt x="41" y="76"/>
                    </a:lnTo>
                    <a:lnTo>
                      <a:pt x="44" y="75"/>
                    </a:lnTo>
                    <a:lnTo>
                      <a:pt x="44" y="74"/>
                    </a:lnTo>
                    <a:lnTo>
                      <a:pt x="43" y="73"/>
                    </a:lnTo>
                    <a:lnTo>
                      <a:pt x="42" y="72"/>
                    </a:lnTo>
                    <a:lnTo>
                      <a:pt x="42" y="72"/>
                    </a:lnTo>
                    <a:lnTo>
                      <a:pt x="41" y="68"/>
                    </a:lnTo>
                    <a:lnTo>
                      <a:pt x="41" y="67"/>
                    </a:lnTo>
                    <a:lnTo>
                      <a:pt x="43" y="65"/>
                    </a:lnTo>
                    <a:lnTo>
                      <a:pt x="44" y="62"/>
                    </a:lnTo>
                    <a:lnTo>
                      <a:pt x="46" y="64"/>
                    </a:lnTo>
                    <a:lnTo>
                      <a:pt x="47" y="62"/>
                    </a:lnTo>
                    <a:lnTo>
                      <a:pt x="48" y="61"/>
                    </a:lnTo>
                    <a:lnTo>
                      <a:pt x="47" y="59"/>
                    </a:lnTo>
                    <a:lnTo>
                      <a:pt x="47" y="58"/>
                    </a:lnTo>
                    <a:lnTo>
                      <a:pt x="47" y="58"/>
                    </a:lnTo>
                    <a:lnTo>
                      <a:pt x="48" y="58"/>
                    </a:lnTo>
                    <a:lnTo>
                      <a:pt x="50" y="59"/>
                    </a:lnTo>
                    <a:lnTo>
                      <a:pt x="52" y="58"/>
                    </a:lnTo>
                    <a:lnTo>
                      <a:pt x="54" y="59"/>
                    </a:lnTo>
                    <a:lnTo>
                      <a:pt x="55" y="59"/>
                    </a:lnTo>
                    <a:lnTo>
                      <a:pt x="56" y="59"/>
                    </a:lnTo>
                    <a:lnTo>
                      <a:pt x="56" y="58"/>
                    </a:lnTo>
                    <a:lnTo>
                      <a:pt x="58" y="57"/>
                    </a:lnTo>
                    <a:lnTo>
                      <a:pt x="61" y="57"/>
                    </a:lnTo>
                    <a:lnTo>
                      <a:pt x="62" y="55"/>
                    </a:lnTo>
                    <a:lnTo>
                      <a:pt x="62" y="55"/>
                    </a:lnTo>
                    <a:lnTo>
                      <a:pt x="65" y="57"/>
                    </a:lnTo>
                    <a:lnTo>
                      <a:pt x="66" y="57"/>
                    </a:lnTo>
                    <a:lnTo>
                      <a:pt x="66" y="58"/>
                    </a:lnTo>
                    <a:lnTo>
                      <a:pt x="67" y="58"/>
                    </a:lnTo>
                    <a:lnTo>
                      <a:pt x="70" y="59"/>
                    </a:lnTo>
                    <a:lnTo>
                      <a:pt x="71" y="60"/>
                    </a:lnTo>
                    <a:lnTo>
                      <a:pt x="72" y="61"/>
                    </a:lnTo>
                    <a:lnTo>
                      <a:pt x="73" y="59"/>
                    </a:lnTo>
                    <a:lnTo>
                      <a:pt x="73" y="57"/>
                    </a:lnTo>
                    <a:lnTo>
                      <a:pt x="74" y="55"/>
                    </a:lnTo>
                    <a:lnTo>
                      <a:pt x="76" y="54"/>
                    </a:lnTo>
                    <a:lnTo>
                      <a:pt x="77" y="54"/>
                    </a:lnTo>
                    <a:lnTo>
                      <a:pt x="79" y="53"/>
                    </a:lnTo>
                    <a:lnTo>
                      <a:pt x="80" y="51"/>
                    </a:lnTo>
                    <a:lnTo>
                      <a:pt x="80" y="51"/>
                    </a:lnTo>
                    <a:lnTo>
                      <a:pt x="81" y="53"/>
                    </a:lnTo>
                    <a:lnTo>
                      <a:pt x="84" y="55"/>
                    </a:lnTo>
                    <a:lnTo>
                      <a:pt x="86" y="55"/>
                    </a:lnTo>
                    <a:lnTo>
                      <a:pt x="86" y="57"/>
                    </a:lnTo>
                    <a:lnTo>
                      <a:pt x="87" y="57"/>
                    </a:lnTo>
                    <a:lnTo>
                      <a:pt x="87" y="54"/>
                    </a:lnTo>
                    <a:lnTo>
                      <a:pt x="89" y="54"/>
                    </a:lnTo>
                    <a:lnTo>
                      <a:pt x="89" y="52"/>
                    </a:lnTo>
                    <a:lnTo>
                      <a:pt x="89" y="48"/>
                    </a:lnTo>
                    <a:lnTo>
                      <a:pt x="91" y="48"/>
                    </a:lnTo>
                    <a:lnTo>
                      <a:pt x="91" y="48"/>
                    </a:lnTo>
                    <a:lnTo>
                      <a:pt x="92" y="46"/>
                    </a:lnTo>
                    <a:lnTo>
                      <a:pt x="92" y="46"/>
                    </a:lnTo>
                    <a:lnTo>
                      <a:pt x="93" y="45"/>
                    </a:lnTo>
                    <a:lnTo>
                      <a:pt x="94" y="45"/>
                    </a:lnTo>
                    <a:lnTo>
                      <a:pt x="95" y="44"/>
                    </a:lnTo>
                    <a:lnTo>
                      <a:pt x="96" y="46"/>
                    </a:lnTo>
                    <a:lnTo>
                      <a:pt x="99" y="48"/>
                    </a:lnTo>
                    <a:lnTo>
                      <a:pt x="102" y="48"/>
                    </a:lnTo>
                    <a:lnTo>
                      <a:pt x="104" y="50"/>
                    </a:lnTo>
                    <a:lnTo>
                      <a:pt x="106" y="48"/>
                    </a:lnTo>
                    <a:lnTo>
                      <a:pt x="106" y="48"/>
                    </a:lnTo>
                    <a:lnTo>
                      <a:pt x="107" y="48"/>
                    </a:lnTo>
                    <a:lnTo>
                      <a:pt x="107" y="47"/>
                    </a:lnTo>
                    <a:lnTo>
                      <a:pt x="108" y="44"/>
                    </a:lnTo>
                    <a:lnTo>
                      <a:pt x="108" y="41"/>
                    </a:lnTo>
                    <a:lnTo>
                      <a:pt x="108" y="41"/>
                    </a:lnTo>
                    <a:lnTo>
                      <a:pt x="109" y="39"/>
                    </a:lnTo>
                    <a:lnTo>
                      <a:pt x="109" y="37"/>
                    </a:lnTo>
                    <a:lnTo>
                      <a:pt x="110" y="37"/>
                    </a:lnTo>
                    <a:lnTo>
                      <a:pt x="111" y="37"/>
                    </a:lnTo>
                    <a:lnTo>
                      <a:pt x="114" y="36"/>
                    </a:lnTo>
                    <a:lnTo>
                      <a:pt x="115" y="34"/>
                    </a:lnTo>
                    <a:lnTo>
                      <a:pt x="115" y="32"/>
                    </a:lnTo>
                    <a:lnTo>
                      <a:pt x="115" y="31"/>
                    </a:lnTo>
                    <a:lnTo>
                      <a:pt x="116" y="30"/>
                    </a:lnTo>
                    <a:lnTo>
                      <a:pt x="118" y="29"/>
                    </a:lnTo>
                    <a:lnTo>
                      <a:pt x="118" y="27"/>
                    </a:lnTo>
                    <a:lnTo>
                      <a:pt x="119" y="26"/>
                    </a:lnTo>
                    <a:lnTo>
                      <a:pt x="119" y="26"/>
                    </a:lnTo>
                    <a:lnTo>
                      <a:pt x="121" y="25"/>
                    </a:lnTo>
                    <a:lnTo>
                      <a:pt x="119" y="24"/>
                    </a:lnTo>
                    <a:lnTo>
                      <a:pt x="119" y="23"/>
                    </a:lnTo>
                    <a:lnTo>
                      <a:pt x="119" y="20"/>
                    </a:lnTo>
                    <a:lnTo>
                      <a:pt x="118" y="18"/>
                    </a:lnTo>
                    <a:lnTo>
                      <a:pt x="119" y="18"/>
                    </a:lnTo>
                    <a:lnTo>
                      <a:pt x="122" y="17"/>
                    </a:lnTo>
                    <a:lnTo>
                      <a:pt x="122" y="17"/>
                    </a:lnTo>
                    <a:lnTo>
                      <a:pt x="124" y="17"/>
                    </a:lnTo>
                    <a:lnTo>
                      <a:pt x="125" y="18"/>
                    </a:lnTo>
                    <a:lnTo>
                      <a:pt x="126" y="18"/>
                    </a:lnTo>
                    <a:lnTo>
                      <a:pt x="126" y="19"/>
                    </a:lnTo>
                    <a:lnTo>
                      <a:pt x="128" y="18"/>
                    </a:lnTo>
                    <a:lnTo>
                      <a:pt x="130" y="16"/>
                    </a:lnTo>
                    <a:lnTo>
                      <a:pt x="131" y="16"/>
                    </a:lnTo>
                    <a:lnTo>
                      <a:pt x="133" y="15"/>
                    </a:lnTo>
                    <a:lnTo>
                      <a:pt x="136" y="14"/>
                    </a:lnTo>
                    <a:lnTo>
                      <a:pt x="138" y="14"/>
                    </a:lnTo>
                    <a:lnTo>
                      <a:pt x="138" y="11"/>
                    </a:lnTo>
                    <a:lnTo>
                      <a:pt x="138" y="11"/>
                    </a:lnTo>
                    <a:lnTo>
                      <a:pt x="138" y="10"/>
                    </a:lnTo>
                    <a:lnTo>
                      <a:pt x="137" y="9"/>
                    </a:lnTo>
                    <a:lnTo>
                      <a:pt x="136" y="9"/>
                    </a:lnTo>
                    <a:lnTo>
                      <a:pt x="135" y="9"/>
                    </a:lnTo>
                    <a:lnTo>
                      <a:pt x="136" y="7"/>
                    </a:lnTo>
                    <a:lnTo>
                      <a:pt x="136" y="5"/>
                    </a:lnTo>
                    <a:lnTo>
                      <a:pt x="135" y="4"/>
                    </a:lnTo>
                    <a:lnTo>
                      <a:pt x="133" y="3"/>
                    </a:lnTo>
                    <a:lnTo>
                      <a:pt x="135" y="2"/>
                    </a:lnTo>
                    <a:lnTo>
                      <a:pt x="136" y="1"/>
                    </a:lnTo>
                    <a:lnTo>
                      <a:pt x="138" y="0"/>
                    </a:lnTo>
                    <a:lnTo>
                      <a:pt x="139" y="0"/>
                    </a:lnTo>
                    <a:lnTo>
                      <a:pt x="140" y="1"/>
                    </a:lnTo>
                    <a:lnTo>
                      <a:pt x="141" y="2"/>
                    </a:lnTo>
                    <a:lnTo>
                      <a:pt x="143" y="2"/>
                    </a:lnTo>
                    <a:lnTo>
                      <a:pt x="144" y="1"/>
                    </a:lnTo>
                    <a:lnTo>
                      <a:pt x="145" y="0"/>
                    </a:lnTo>
                    <a:lnTo>
                      <a:pt x="145" y="0"/>
                    </a:lnTo>
                    <a:lnTo>
                      <a:pt x="146" y="0"/>
                    </a:lnTo>
                    <a:lnTo>
                      <a:pt x="146" y="0"/>
                    </a:lnTo>
                    <a:lnTo>
                      <a:pt x="146" y="0"/>
                    </a:lnTo>
                    <a:lnTo>
                      <a:pt x="147" y="0"/>
                    </a:lnTo>
                    <a:lnTo>
                      <a:pt x="147" y="1"/>
                    </a:lnTo>
                    <a:lnTo>
                      <a:pt x="148" y="2"/>
                    </a:lnTo>
                    <a:lnTo>
                      <a:pt x="151" y="2"/>
                    </a:lnTo>
                    <a:lnTo>
                      <a:pt x="151" y="3"/>
                    </a:lnTo>
                    <a:lnTo>
                      <a:pt x="152" y="4"/>
                    </a:lnTo>
                    <a:lnTo>
                      <a:pt x="152" y="5"/>
                    </a:lnTo>
                    <a:lnTo>
                      <a:pt x="154" y="8"/>
                    </a:lnTo>
                    <a:lnTo>
                      <a:pt x="154" y="8"/>
                    </a:lnTo>
                    <a:lnTo>
                      <a:pt x="154" y="9"/>
                    </a:lnTo>
                    <a:lnTo>
                      <a:pt x="155" y="10"/>
                    </a:lnTo>
                    <a:lnTo>
                      <a:pt x="155" y="11"/>
                    </a:lnTo>
                    <a:lnTo>
                      <a:pt x="158" y="11"/>
                    </a:lnTo>
                    <a:lnTo>
                      <a:pt x="160" y="11"/>
                    </a:lnTo>
                    <a:lnTo>
                      <a:pt x="160" y="11"/>
                    </a:lnTo>
                    <a:lnTo>
                      <a:pt x="162" y="10"/>
                    </a:lnTo>
                    <a:lnTo>
                      <a:pt x="165" y="11"/>
                    </a:lnTo>
                    <a:lnTo>
                      <a:pt x="165" y="11"/>
                    </a:lnTo>
                    <a:lnTo>
                      <a:pt x="167" y="11"/>
                    </a:lnTo>
                    <a:lnTo>
                      <a:pt x="167" y="12"/>
                    </a:lnTo>
                    <a:lnTo>
                      <a:pt x="169" y="14"/>
                    </a:lnTo>
                    <a:lnTo>
                      <a:pt x="169" y="15"/>
                    </a:lnTo>
                    <a:lnTo>
                      <a:pt x="171" y="16"/>
                    </a:lnTo>
                    <a:lnTo>
                      <a:pt x="173" y="16"/>
                    </a:lnTo>
                    <a:lnTo>
                      <a:pt x="173" y="15"/>
                    </a:lnTo>
                    <a:lnTo>
                      <a:pt x="174" y="15"/>
                    </a:lnTo>
                    <a:lnTo>
                      <a:pt x="174" y="14"/>
                    </a:lnTo>
                    <a:lnTo>
                      <a:pt x="176" y="12"/>
                    </a:lnTo>
                    <a:lnTo>
                      <a:pt x="180" y="14"/>
                    </a:lnTo>
                    <a:lnTo>
                      <a:pt x="181" y="14"/>
                    </a:lnTo>
                    <a:lnTo>
                      <a:pt x="183" y="15"/>
                    </a:lnTo>
                    <a:lnTo>
                      <a:pt x="184" y="15"/>
                    </a:lnTo>
                    <a:lnTo>
                      <a:pt x="185" y="15"/>
                    </a:lnTo>
                    <a:lnTo>
                      <a:pt x="185" y="14"/>
                    </a:lnTo>
                    <a:lnTo>
                      <a:pt x="188" y="14"/>
                    </a:lnTo>
                    <a:lnTo>
                      <a:pt x="189" y="12"/>
                    </a:lnTo>
                    <a:lnTo>
                      <a:pt x="189" y="11"/>
                    </a:lnTo>
                    <a:lnTo>
                      <a:pt x="191" y="10"/>
                    </a:lnTo>
                    <a:lnTo>
                      <a:pt x="191" y="10"/>
                    </a:lnTo>
                    <a:lnTo>
                      <a:pt x="192" y="9"/>
                    </a:lnTo>
                    <a:lnTo>
                      <a:pt x="193" y="8"/>
                    </a:lnTo>
                    <a:lnTo>
                      <a:pt x="196" y="8"/>
                    </a:lnTo>
                    <a:lnTo>
                      <a:pt x="196" y="8"/>
                    </a:lnTo>
                    <a:lnTo>
                      <a:pt x="196" y="9"/>
                    </a:lnTo>
                    <a:lnTo>
                      <a:pt x="196" y="10"/>
                    </a:lnTo>
                    <a:lnTo>
                      <a:pt x="197" y="14"/>
                    </a:lnTo>
                    <a:lnTo>
                      <a:pt x="198" y="15"/>
                    </a:lnTo>
                    <a:lnTo>
                      <a:pt x="199" y="15"/>
                    </a:lnTo>
                    <a:lnTo>
                      <a:pt x="202" y="15"/>
                    </a:lnTo>
                    <a:lnTo>
                      <a:pt x="203" y="16"/>
                    </a:lnTo>
                    <a:lnTo>
                      <a:pt x="204" y="16"/>
                    </a:lnTo>
                    <a:lnTo>
                      <a:pt x="205" y="17"/>
                    </a:lnTo>
                    <a:lnTo>
                      <a:pt x="206" y="19"/>
                    </a:lnTo>
                    <a:lnTo>
                      <a:pt x="206" y="20"/>
                    </a:lnTo>
                    <a:lnTo>
                      <a:pt x="206" y="23"/>
                    </a:lnTo>
                    <a:lnTo>
                      <a:pt x="207" y="23"/>
                    </a:lnTo>
                    <a:lnTo>
                      <a:pt x="207" y="26"/>
                    </a:lnTo>
                    <a:lnTo>
                      <a:pt x="207" y="26"/>
                    </a:lnTo>
                    <a:lnTo>
                      <a:pt x="207" y="27"/>
                    </a:lnTo>
                    <a:lnTo>
                      <a:pt x="206" y="31"/>
                    </a:lnTo>
                    <a:lnTo>
                      <a:pt x="210" y="33"/>
                    </a:lnTo>
                    <a:lnTo>
                      <a:pt x="212" y="36"/>
                    </a:lnTo>
                    <a:lnTo>
                      <a:pt x="212" y="38"/>
                    </a:lnTo>
                    <a:lnTo>
                      <a:pt x="212" y="39"/>
                    </a:lnTo>
                    <a:lnTo>
                      <a:pt x="214" y="40"/>
                    </a:lnTo>
                    <a:lnTo>
                      <a:pt x="215" y="41"/>
                    </a:lnTo>
                    <a:lnTo>
                      <a:pt x="217" y="43"/>
                    </a:lnTo>
                    <a:lnTo>
                      <a:pt x="218" y="44"/>
                    </a:lnTo>
                    <a:lnTo>
                      <a:pt x="218" y="45"/>
                    </a:lnTo>
                    <a:lnTo>
                      <a:pt x="219" y="47"/>
                    </a:lnTo>
                    <a:lnTo>
                      <a:pt x="221" y="47"/>
                    </a:lnTo>
                    <a:lnTo>
                      <a:pt x="225" y="50"/>
                    </a:lnTo>
                    <a:lnTo>
                      <a:pt x="227" y="51"/>
                    </a:lnTo>
                    <a:lnTo>
                      <a:pt x="230" y="51"/>
                    </a:lnTo>
                    <a:lnTo>
                      <a:pt x="224" y="59"/>
                    </a:lnTo>
                    <a:lnTo>
                      <a:pt x="221" y="62"/>
                    </a:lnTo>
                    <a:lnTo>
                      <a:pt x="221" y="62"/>
                    </a:lnTo>
                    <a:lnTo>
                      <a:pt x="220" y="64"/>
                    </a:lnTo>
                    <a:lnTo>
                      <a:pt x="217" y="65"/>
                    </a:lnTo>
                    <a:lnTo>
                      <a:pt x="214" y="67"/>
                    </a:lnTo>
                    <a:lnTo>
                      <a:pt x="214" y="67"/>
                    </a:lnTo>
                    <a:lnTo>
                      <a:pt x="214" y="67"/>
                    </a:lnTo>
                    <a:lnTo>
                      <a:pt x="210" y="72"/>
                    </a:lnTo>
                    <a:lnTo>
                      <a:pt x="210" y="73"/>
                    </a:lnTo>
                    <a:lnTo>
                      <a:pt x="208" y="75"/>
                    </a:lnTo>
                    <a:lnTo>
                      <a:pt x="207" y="75"/>
                    </a:lnTo>
                    <a:lnTo>
                      <a:pt x="206" y="77"/>
                    </a:lnTo>
                    <a:lnTo>
                      <a:pt x="206" y="80"/>
                    </a:lnTo>
                    <a:lnTo>
                      <a:pt x="205" y="80"/>
                    </a:lnTo>
                    <a:lnTo>
                      <a:pt x="205" y="81"/>
                    </a:lnTo>
                    <a:lnTo>
                      <a:pt x="202" y="83"/>
                    </a:lnTo>
                    <a:lnTo>
                      <a:pt x="200" y="83"/>
                    </a:lnTo>
                    <a:lnTo>
                      <a:pt x="199" y="86"/>
                    </a:lnTo>
                    <a:lnTo>
                      <a:pt x="198" y="88"/>
                    </a:lnTo>
                    <a:lnTo>
                      <a:pt x="196" y="88"/>
                    </a:lnTo>
                    <a:lnTo>
                      <a:pt x="191" y="90"/>
                    </a:lnTo>
                    <a:lnTo>
                      <a:pt x="190" y="91"/>
                    </a:lnTo>
                    <a:lnTo>
                      <a:pt x="189" y="91"/>
                    </a:lnTo>
                    <a:lnTo>
                      <a:pt x="187" y="93"/>
                    </a:lnTo>
                    <a:lnTo>
                      <a:pt x="184" y="94"/>
                    </a:lnTo>
                    <a:lnTo>
                      <a:pt x="183" y="95"/>
                    </a:lnTo>
                    <a:lnTo>
                      <a:pt x="182" y="96"/>
                    </a:lnTo>
                    <a:lnTo>
                      <a:pt x="176" y="96"/>
                    </a:lnTo>
                    <a:lnTo>
                      <a:pt x="175" y="97"/>
                    </a:lnTo>
                    <a:lnTo>
                      <a:pt x="173" y="97"/>
                    </a:lnTo>
                    <a:lnTo>
                      <a:pt x="173" y="97"/>
                    </a:lnTo>
                    <a:lnTo>
                      <a:pt x="166" y="97"/>
                    </a:lnTo>
                    <a:lnTo>
                      <a:pt x="166" y="97"/>
                    </a:lnTo>
                    <a:lnTo>
                      <a:pt x="165" y="98"/>
                    </a:lnTo>
                    <a:lnTo>
                      <a:pt x="158" y="98"/>
                    </a:lnTo>
                    <a:lnTo>
                      <a:pt x="148" y="100"/>
                    </a:lnTo>
                    <a:lnTo>
                      <a:pt x="148" y="100"/>
                    </a:lnTo>
                    <a:lnTo>
                      <a:pt x="148" y="100"/>
                    </a:lnTo>
                    <a:lnTo>
                      <a:pt x="144" y="100"/>
                    </a:lnTo>
                    <a:lnTo>
                      <a:pt x="143" y="100"/>
                    </a:lnTo>
                    <a:lnTo>
                      <a:pt x="139" y="100"/>
                    </a:lnTo>
                    <a:lnTo>
                      <a:pt x="133" y="101"/>
                    </a:lnTo>
                    <a:lnTo>
                      <a:pt x="132" y="101"/>
                    </a:lnTo>
                    <a:lnTo>
                      <a:pt x="132" y="101"/>
                    </a:lnTo>
                    <a:lnTo>
                      <a:pt x="129" y="101"/>
                    </a:lnTo>
                    <a:lnTo>
                      <a:pt x="126" y="102"/>
                    </a:lnTo>
                    <a:lnTo>
                      <a:pt x="119" y="102"/>
                    </a:lnTo>
                    <a:lnTo>
                      <a:pt x="117" y="102"/>
                    </a:lnTo>
                    <a:lnTo>
                      <a:pt x="115" y="102"/>
                    </a:lnTo>
                    <a:lnTo>
                      <a:pt x="111" y="103"/>
                    </a:lnTo>
                    <a:lnTo>
                      <a:pt x="108" y="103"/>
                    </a:lnTo>
                    <a:lnTo>
                      <a:pt x="104" y="103"/>
                    </a:lnTo>
                    <a:lnTo>
                      <a:pt x="98" y="103"/>
                    </a:lnTo>
                    <a:lnTo>
                      <a:pt x="95" y="103"/>
                    </a:lnTo>
                    <a:lnTo>
                      <a:pt x="94" y="104"/>
                    </a:lnTo>
                    <a:lnTo>
                      <a:pt x="93" y="104"/>
                    </a:lnTo>
                    <a:lnTo>
                      <a:pt x="92" y="104"/>
                    </a:lnTo>
                    <a:lnTo>
                      <a:pt x="87" y="104"/>
                    </a:lnTo>
                    <a:lnTo>
                      <a:pt x="86" y="104"/>
                    </a:lnTo>
                    <a:lnTo>
                      <a:pt x="78" y="105"/>
                    </a:lnTo>
                    <a:lnTo>
                      <a:pt x="76" y="105"/>
                    </a:lnTo>
                    <a:lnTo>
                      <a:pt x="70" y="107"/>
                    </a:lnTo>
                    <a:lnTo>
                      <a:pt x="69" y="107"/>
                    </a:lnTo>
                    <a:lnTo>
                      <a:pt x="59" y="108"/>
                    </a:lnTo>
                    <a:lnTo>
                      <a:pt x="59" y="108"/>
                    </a:lnTo>
                    <a:lnTo>
                      <a:pt x="58" y="108"/>
                    </a:lnTo>
                    <a:lnTo>
                      <a:pt x="54" y="108"/>
                    </a:lnTo>
                    <a:lnTo>
                      <a:pt x="54" y="107"/>
                    </a:lnTo>
                    <a:lnTo>
                      <a:pt x="48" y="107"/>
                    </a:lnTo>
                    <a:lnTo>
                      <a:pt x="47" y="107"/>
                    </a:lnTo>
                    <a:lnTo>
                      <a:pt x="47" y="109"/>
                    </a:lnTo>
                    <a:lnTo>
                      <a:pt x="48" y="111"/>
                    </a:lnTo>
                    <a:lnTo>
                      <a:pt x="48" y="114"/>
                    </a:lnTo>
                    <a:lnTo>
                      <a:pt x="48" y="114"/>
                    </a:lnTo>
                    <a:lnTo>
                      <a:pt x="46" y="114"/>
                    </a:lnTo>
                    <a:lnTo>
                      <a:pt x="34" y="115"/>
                    </a:lnTo>
                    <a:lnTo>
                      <a:pt x="33" y="115"/>
                    </a:lnTo>
                    <a:lnTo>
                      <a:pt x="33" y="115"/>
                    </a:lnTo>
                    <a:lnTo>
                      <a:pt x="24" y="116"/>
                    </a:lnTo>
                    <a:lnTo>
                      <a:pt x="24" y="116"/>
                    </a:lnTo>
                    <a:lnTo>
                      <a:pt x="24" y="116"/>
                    </a:lnTo>
                    <a:lnTo>
                      <a:pt x="19" y="116"/>
                    </a:lnTo>
                    <a:lnTo>
                      <a:pt x="12" y="116"/>
                    </a:lnTo>
                    <a:lnTo>
                      <a:pt x="7" y="117"/>
                    </a:lnTo>
                    <a:lnTo>
                      <a:pt x="5" y="117"/>
                    </a:lnTo>
                    <a:lnTo>
                      <a:pt x="2" y="117"/>
                    </a:lnTo>
                    <a:lnTo>
                      <a:pt x="0" y="116"/>
                    </a:lnTo>
                    <a:lnTo>
                      <a:pt x="0" y="115"/>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36"/>
              <p:cNvSpPr>
                <a:spLocks/>
              </p:cNvSpPr>
              <p:nvPr/>
            </p:nvSpPr>
            <p:spPr bwMode="auto">
              <a:xfrm>
                <a:off x="8765" y="11729"/>
                <a:ext cx="175" cy="156"/>
              </a:xfrm>
              <a:custGeom>
                <a:avLst/>
                <a:gdLst>
                  <a:gd name="T0" fmla="*/ 7 w 175"/>
                  <a:gd name="T1" fmla="*/ 2 h 156"/>
                  <a:gd name="T2" fmla="*/ 22 w 175"/>
                  <a:gd name="T3" fmla="*/ 2 h 156"/>
                  <a:gd name="T4" fmla="*/ 43 w 175"/>
                  <a:gd name="T5" fmla="*/ 1 h 156"/>
                  <a:gd name="T6" fmla="*/ 65 w 175"/>
                  <a:gd name="T7" fmla="*/ 1 h 156"/>
                  <a:gd name="T8" fmla="*/ 90 w 175"/>
                  <a:gd name="T9" fmla="*/ 0 h 156"/>
                  <a:gd name="T10" fmla="*/ 95 w 175"/>
                  <a:gd name="T11" fmla="*/ 6 h 156"/>
                  <a:gd name="T12" fmla="*/ 96 w 175"/>
                  <a:gd name="T13" fmla="*/ 12 h 156"/>
                  <a:gd name="T14" fmla="*/ 99 w 175"/>
                  <a:gd name="T15" fmla="*/ 19 h 156"/>
                  <a:gd name="T16" fmla="*/ 103 w 175"/>
                  <a:gd name="T17" fmla="*/ 26 h 156"/>
                  <a:gd name="T18" fmla="*/ 99 w 175"/>
                  <a:gd name="T19" fmla="*/ 35 h 156"/>
                  <a:gd name="T20" fmla="*/ 95 w 175"/>
                  <a:gd name="T21" fmla="*/ 42 h 156"/>
                  <a:gd name="T22" fmla="*/ 90 w 175"/>
                  <a:gd name="T23" fmla="*/ 48 h 156"/>
                  <a:gd name="T24" fmla="*/ 89 w 175"/>
                  <a:gd name="T25" fmla="*/ 53 h 156"/>
                  <a:gd name="T26" fmla="*/ 84 w 175"/>
                  <a:gd name="T27" fmla="*/ 59 h 156"/>
                  <a:gd name="T28" fmla="*/ 84 w 175"/>
                  <a:gd name="T29" fmla="*/ 69 h 156"/>
                  <a:gd name="T30" fmla="*/ 82 w 175"/>
                  <a:gd name="T31" fmla="*/ 73 h 156"/>
                  <a:gd name="T32" fmla="*/ 96 w 175"/>
                  <a:gd name="T33" fmla="*/ 78 h 156"/>
                  <a:gd name="T34" fmla="*/ 118 w 175"/>
                  <a:gd name="T35" fmla="*/ 77 h 156"/>
                  <a:gd name="T36" fmla="*/ 140 w 175"/>
                  <a:gd name="T37" fmla="*/ 76 h 156"/>
                  <a:gd name="T38" fmla="*/ 145 w 175"/>
                  <a:gd name="T39" fmla="*/ 83 h 156"/>
                  <a:gd name="T40" fmla="*/ 148 w 175"/>
                  <a:gd name="T41" fmla="*/ 96 h 156"/>
                  <a:gd name="T42" fmla="*/ 155 w 175"/>
                  <a:gd name="T43" fmla="*/ 107 h 156"/>
                  <a:gd name="T44" fmla="*/ 145 w 175"/>
                  <a:gd name="T45" fmla="*/ 114 h 156"/>
                  <a:gd name="T46" fmla="*/ 149 w 175"/>
                  <a:gd name="T47" fmla="*/ 120 h 156"/>
                  <a:gd name="T48" fmla="*/ 157 w 175"/>
                  <a:gd name="T49" fmla="*/ 112 h 156"/>
                  <a:gd name="T50" fmla="*/ 166 w 175"/>
                  <a:gd name="T51" fmla="*/ 110 h 156"/>
                  <a:gd name="T52" fmla="*/ 164 w 175"/>
                  <a:gd name="T53" fmla="*/ 123 h 156"/>
                  <a:gd name="T54" fmla="*/ 157 w 175"/>
                  <a:gd name="T55" fmla="*/ 129 h 156"/>
                  <a:gd name="T56" fmla="*/ 156 w 175"/>
                  <a:gd name="T57" fmla="*/ 136 h 156"/>
                  <a:gd name="T58" fmla="*/ 168 w 175"/>
                  <a:gd name="T59" fmla="*/ 140 h 156"/>
                  <a:gd name="T60" fmla="*/ 173 w 175"/>
                  <a:gd name="T61" fmla="*/ 149 h 156"/>
                  <a:gd name="T62" fmla="*/ 166 w 175"/>
                  <a:gd name="T63" fmla="*/ 150 h 156"/>
                  <a:gd name="T64" fmla="*/ 162 w 175"/>
                  <a:gd name="T65" fmla="*/ 148 h 156"/>
                  <a:gd name="T66" fmla="*/ 153 w 175"/>
                  <a:gd name="T67" fmla="*/ 142 h 156"/>
                  <a:gd name="T68" fmla="*/ 142 w 175"/>
                  <a:gd name="T69" fmla="*/ 144 h 156"/>
                  <a:gd name="T70" fmla="*/ 130 w 175"/>
                  <a:gd name="T71" fmla="*/ 152 h 156"/>
                  <a:gd name="T72" fmla="*/ 116 w 175"/>
                  <a:gd name="T73" fmla="*/ 155 h 156"/>
                  <a:gd name="T74" fmla="*/ 106 w 175"/>
                  <a:gd name="T75" fmla="*/ 150 h 156"/>
                  <a:gd name="T76" fmla="*/ 97 w 175"/>
                  <a:gd name="T77" fmla="*/ 144 h 156"/>
                  <a:gd name="T78" fmla="*/ 95 w 175"/>
                  <a:gd name="T79" fmla="*/ 140 h 156"/>
                  <a:gd name="T80" fmla="*/ 88 w 175"/>
                  <a:gd name="T81" fmla="*/ 135 h 156"/>
                  <a:gd name="T82" fmla="*/ 83 w 175"/>
                  <a:gd name="T83" fmla="*/ 128 h 156"/>
                  <a:gd name="T84" fmla="*/ 76 w 175"/>
                  <a:gd name="T85" fmla="*/ 134 h 156"/>
                  <a:gd name="T86" fmla="*/ 75 w 175"/>
                  <a:gd name="T87" fmla="*/ 137 h 156"/>
                  <a:gd name="T88" fmla="*/ 64 w 175"/>
                  <a:gd name="T89" fmla="*/ 137 h 156"/>
                  <a:gd name="T90" fmla="*/ 51 w 175"/>
                  <a:gd name="T91" fmla="*/ 136 h 156"/>
                  <a:gd name="T92" fmla="*/ 32 w 175"/>
                  <a:gd name="T93" fmla="*/ 129 h 156"/>
                  <a:gd name="T94" fmla="*/ 10 w 175"/>
                  <a:gd name="T95" fmla="*/ 133 h 156"/>
                  <a:gd name="T96" fmla="*/ 8 w 175"/>
                  <a:gd name="T97" fmla="*/ 127 h 156"/>
                  <a:gd name="T98" fmla="*/ 14 w 175"/>
                  <a:gd name="T99" fmla="*/ 119 h 156"/>
                  <a:gd name="T100" fmla="*/ 13 w 175"/>
                  <a:gd name="T101" fmla="*/ 112 h 156"/>
                  <a:gd name="T102" fmla="*/ 14 w 175"/>
                  <a:gd name="T103" fmla="*/ 103 h 156"/>
                  <a:gd name="T104" fmla="*/ 15 w 175"/>
                  <a:gd name="T105" fmla="*/ 94 h 156"/>
                  <a:gd name="T106" fmla="*/ 19 w 175"/>
                  <a:gd name="T107" fmla="*/ 85 h 156"/>
                  <a:gd name="T108" fmla="*/ 19 w 175"/>
                  <a:gd name="T109" fmla="*/ 74 h 156"/>
                  <a:gd name="T110" fmla="*/ 14 w 175"/>
                  <a:gd name="T111" fmla="*/ 70 h 156"/>
                  <a:gd name="T112" fmla="*/ 9 w 175"/>
                  <a:gd name="T113" fmla="*/ 60 h 156"/>
                  <a:gd name="T114" fmla="*/ 7 w 175"/>
                  <a:gd name="T115" fmla="*/ 50 h 156"/>
                  <a:gd name="T116" fmla="*/ 1 w 175"/>
                  <a:gd name="T117" fmla="*/ 43 h 156"/>
                  <a:gd name="T118" fmla="*/ 0 w 175"/>
                  <a:gd name="T119" fmla="*/ 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156">
                    <a:moveTo>
                      <a:pt x="0" y="15"/>
                    </a:moveTo>
                    <a:lnTo>
                      <a:pt x="0" y="10"/>
                    </a:lnTo>
                    <a:lnTo>
                      <a:pt x="0" y="8"/>
                    </a:lnTo>
                    <a:lnTo>
                      <a:pt x="0" y="2"/>
                    </a:lnTo>
                    <a:lnTo>
                      <a:pt x="7" y="2"/>
                    </a:lnTo>
                    <a:lnTo>
                      <a:pt x="8" y="2"/>
                    </a:lnTo>
                    <a:lnTo>
                      <a:pt x="10" y="2"/>
                    </a:lnTo>
                    <a:lnTo>
                      <a:pt x="17" y="2"/>
                    </a:lnTo>
                    <a:lnTo>
                      <a:pt x="17" y="2"/>
                    </a:lnTo>
                    <a:lnTo>
                      <a:pt x="22" y="2"/>
                    </a:lnTo>
                    <a:lnTo>
                      <a:pt x="27" y="1"/>
                    </a:lnTo>
                    <a:lnTo>
                      <a:pt x="28" y="1"/>
                    </a:lnTo>
                    <a:lnTo>
                      <a:pt x="35" y="1"/>
                    </a:lnTo>
                    <a:lnTo>
                      <a:pt x="35" y="1"/>
                    </a:lnTo>
                    <a:lnTo>
                      <a:pt x="43" y="1"/>
                    </a:lnTo>
                    <a:lnTo>
                      <a:pt x="43" y="1"/>
                    </a:lnTo>
                    <a:lnTo>
                      <a:pt x="50" y="1"/>
                    </a:lnTo>
                    <a:lnTo>
                      <a:pt x="59" y="1"/>
                    </a:lnTo>
                    <a:lnTo>
                      <a:pt x="65" y="1"/>
                    </a:lnTo>
                    <a:lnTo>
                      <a:pt x="65" y="1"/>
                    </a:lnTo>
                    <a:lnTo>
                      <a:pt x="71" y="0"/>
                    </a:lnTo>
                    <a:lnTo>
                      <a:pt x="83" y="0"/>
                    </a:lnTo>
                    <a:lnTo>
                      <a:pt x="84" y="0"/>
                    </a:lnTo>
                    <a:lnTo>
                      <a:pt x="84" y="0"/>
                    </a:lnTo>
                    <a:lnTo>
                      <a:pt x="90" y="0"/>
                    </a:lnTo>
                    <a:lnTo>
                      <a:pt x="94" y="0"/>
                    </a:lnTo>
                    <a:lnTo>
                      <a:pt x="95" y="0"/>
                    </a:lnTo>
                    <a:lnTo>
                      <a:pt x="97" y="2"/>
                    </a:lnTo>
                    <a:lnTo>
                      <a:pt x="97" y="3"/>
                    </a:lnTo>
                    <a:lnTo>
                      <a:pt x="95" y="6"/>
                    </a:lnTo>
                    <a:lnTo>
                      <a:pt x="94" y="7"/>
                    </a:lnTo>
                    <a:lnTo>
                      <a:pt x="95" y="8"/>
                    </a:lnTo>
                    <a:lnTo>
                      <a:pt x="96" y="9"/>
                    </a:lnTo>
                    <a:lnTo>
                      <a:pt x="98" y="10"/>
                    </a:lnTo>
                    <a:lnTo>
                      <a:pt x="96" y="12"/>
                    </a:lnTo>
                    <a:lnTo>
                      <a:pt x="97" y="15"/>
                    </a:lnTo>
                    <a:lnTo>
                      <a:pt x="98" y="16"/>
                    </a:lnTo>
                    <a:lnTo>
                      <a:pt x="98" y="16"/>
                    </a:lnTo>
                    <a:lnTo>
                      <a:pt x="98" y="16"/>
                    </a:lnTo>
                    <a:lnTo>
                      <a:pt x="99" y="19"/>
                    </a:lnTo>
                    <a:lnTo>
                      <a:pt x="98" y="19"/>
                    </a:lnTo>
                    <a:lnTo>
                      <a:pt x="98" y="22"/>
                    </a:lnTo>
                    <a:lnTo>
                      <a:pt x="102" y="22"/>
                    </a:lnTo>
                    <a:lnTo>
                      <a:pt x="101" y="24"/>
                    </a:lnTo>
                    <a:lnTo>
                      <a:pt x="103" y="26"/>
                    </a:lnTo>
                    <a:lnTo>
                      <a:pt x="102" y="28"/>
                    </a:lnTo>
                    <a:lnTo>
                      <a:pt x="101" y="30"/>
                    </a:lnTo>
                    <a:lnTo>
                      <a:pt x="97" y="30"/>
                    </a:lnTo>
                    <a:lnTo>
                      <a:pt x="99" y="35"/>
                    </a:lnTo>
                    <a:lnTo>
                      <a:pt x="99" y="35"/>
                    </a:lnTo>
                    <a:lnTo>
                      <a:pt x="98" y="37"/>
                    </a:lnTo>
                    <a:lnTo>
                      <a:pt x="98" y="38"/>
                    </a:lnTo>
                    <a:lnTo>
                      <a:pt x="97" y="39"/>
                    </a:lnTo>
                    <a:lnTo>
                      <a:pt x="95" y="41"/>
                    </a:lnTo>
                    <a:lnTo>
                      <a:pt x="95" y="42"/>
                    </a:lnTo>
                    <a:lnTo>
                      <a:pt x="94" y="44"/>
                    </a:lnTo>
                    <a:lnTo>
                      <a:pt x="94" y="44"/>
                    </a:lnTo>
                    <a:lnTo>
                      <a:pt x="91" y="45"/>
                    </a:lnTo>
                    <a:lnTo>
                      <a:pt x="90" y="45"/>
                    </a:lnTo>
                    <a:lnTo>
                      <a:pt x="90" y="48"/>
                    </a:lnTo>
                    <a:lnTo>
                      <a:pt x="91" y="49"/>
                    </a:lnTo>
                    <a:lnTo>
                      <a:pt x="91" y="49"/>
                    </a:lnTo>
                    <a:lnTo>
                      <a:pt x="89" y="50"/>
                    </a:lnTo>
                    <a:lnTo>
                      <a:pt x="89" y="50"/>
                    </a:lnTo>
                    <a:lnTo>
                      <a:pt x="89" y="53"/>
                    </a:lnTo>
                    <a:lnTo>
                      <a:pt x="87" y="55"/>
                    </a:lnTo>
                    <a:lnTo>
                      <a:pt x="87" y="56"/>
                    </a:lnTo>
                    <a:lnTo>
                      <a:pt x="88" y="57"/>
                    </a:lnTo>
                    <a:lnTo>
                      <a:pt x="86" y="58"/>
                    </a:lnTo>
                    <a:lnTo>
                      <a:pt x="84" y="59"/>
                    </a:lnTo>
                    <a:lnTo>
                      <a:pt x="86" y="62"/>
                    </a:lnTo>
                    <a:lnTo>
                      <a:pt x="84" y="64"/>
                    </a:lnTo>
                    <a:lnTo>
                      <a:pt x="84" y="65"/>
                    </a:lnTo>
                    <a:lnTo>
                      <a:pt x="86" y="67"/>
                    </a:lnTo>
                    <a:lnTo>
                      <a:pt x="84" y="69"/>
                    </a:lnTo>
                    <a:lnTo>
                      <a:pt x="82" y="69"/>
                    </a:lnTo>
                    <a:lnTo>
                      <a:pt x="81" y="70"/>
                    </a:lnTo>
                    <a:lnTo>
                      <a:pt x="83" y="71"/>
                    </a:lnTo>
                    <a:lnTo>
                      <a:pt x="83" y="71"/>
                    </a:lnTo>
                    <a:lnTo>
                      <a:pt x="82" y="73"/>
                    </a:lnTo>
                    <a:lnTo>
                      <a:pt x="83" y="76"/>
                    </a:lnTo>
                    <a:lnTo>
                      <a:pt x="84" y="77"/>
                    </a:lnTo>
                    <a:lnTo>
                      <a:pt x="82" y="79"/>
                    </a:lnTo>
                    <a:lnTo>
                      <a:pt x="82" y="79"/>
                    </a:lnTo>
                    <a:lnTo>
                      <a:pt x="96" y="78"/>
                    </a:lnTo>
                    <a:lnTo>
                      <a:pt x="97" y="78"/>
                    </a:lnTo>
                    <a:lnTo>
                      <a:pt x="101" y="78"/>
                    </a:lnTo>
                    <a:lnTo>
                      <a:pt x="109" y="78"/>
                    </a:lnTo>
                    <a:lnTo>
                      <a:pt x="111" y="78"/>
                    </a:lnTo>
                    <a:lnTo>
                      <a:pt x="118" y="77"/>
                    </a:lnTo>
                    <a:lnTo>
                      <a:pt x="118" y="77"/>
                    </a:lnTo>
                    <a:lnTo>
                      <a:pt x="125" y="77"/>
                    </a:lnTo>
                    <a:lnTo>
                      <a:pt x="125" y="77"/>
                    </a:lnTo>
                    <a:lnTo>
                      <a:pt x="128" y="77"/>
                    </a:lnTo>
                    <a:lnTo>
                      <a:pt x="140" y="76"/>
                    </a:lnTo>
                    <a:lnTo>
                      <a:pt x="142" y="76"/>
                    </a:lnTo>
                    <a:lnTo>
                      <a:pt x="146" y="76"/>
                    </a:lnTo>
                    <a:lnTo>
                      <a:pt x="146" y="76"/>
                    </a:lnTo>
                    <a:lnTo>
                      <a:pt x="146" y="79"/>
                    </a:lnTo>
                    <a:lnTo>
                      <a:pt x="145" y="83"/>
                    </a:lnTo>
                    <a:lnTo>
                      <a:pt x="142" y="86"/>
                    </a:lnTo>
                    <a:lnTo>
                      <a:pt x="143" y="88"/>
                    </a:lnTo>
                    <a:lnTo>
                      <a:pt x="143" y="89"/>
                    </a:lnTo>
                    <a:lnTo>
                      <a:pt x="145" y="93"/>
                    </a:lnTo>
                    <a:lnTo>
                      <a:pt x="148" y="96"/>
                    </a:lnTo>
                    <a:lnTo>
                      <a:pt x="148" y="96"/>
                    </a:lnTo>
                    <a:lnTo>
                      <a:pt x="149" y="99"/>
                    </a:lnTo>
                    <a:lnTo>
                      <a:pt x="150" y="102"/>
                    </a:lnTo>
                    <a:lnTo>
                      <a:pt x="151" y="106"/>
                    </a:lnTo>
                    <a:lnTo>
                      <a:pt x="155" y="107"/>
                    </a:lnTo>
                    <a:lnTo>
                      <a:pt x="151" y="109"/>
                    </a:lnTo>
                    <a:lnTo>
                      <a:pt x="150" y="110"/>
                    </a:lnTo>
                    <a:lnTo>
                      <a:pt x="149" y="112"/>
                    </a:lnTo>
                    <a:lnTo>
                      <a:pt x="147" y="113"/>
                    </a:lnTo>
                    <a:lnTo>
                      <a:pt x="145" y="114"/>
                    </a:lnTo>
                    <a:lnTo>
                      <a:pt x="145" y="114"/>
                    </a:lnTo>
                    <a:lnTo>
                      <a:pt x="145" y="116"/>
                    </a:lnTo>
                    <a:lnTo>
                      <a:pt x="146" y="117"/>
                    </a:lnTo>
                    <a:lnTo>
                      <a:pt x="148" y="117"/>
                    </a:lnTo>
                    <a:lnTo>
                      <a:pt x="149" y="120"/>
                    </a:lnTo>
                    <a:lnTo>
                      <a:pt x="151" y="120"/>
                    </a:lnTo>
                    <a:lnTo>
                      <a:pt x="153" y="119"/>
                    </a:lnTo>
                    <a:lnTo>
                      <a:pt x="154" y="115"/>
                    </a:lnTo>
                    <a:lnTo>
                      <a:pt x="156" y="113"/>
                    </a:lnTo>
                    <a:lnTo>
                      <a:pt x="157" y="112"/>
                    </a:lnTo>
                    <a:lnTo>
                      <a:pt x="161" y="112"/>
                    </a:lnTo>
                    <a:lnTo>
                      <a:pt x="162" y="110"/>
                    </a:lnTo>
                    <a:lnTo>
                      <a:pt x="164" y="108"/>
                    </a:lnTo>
                    <a:lnTo>
                      <a:pt x="166" y="108"/>
                    </a:lnTo>
                    <a:lnTo>
                      <a:pt x="166" y="110"/>
                    </a:lnTo>
                    <a:lnTo>
                      <a:pt x="165" y="114"/>
                    </a:lnTo>
                    <a:lnTo>
                      <a:pt x="165" y="116"/>
                    </a:lnTo>
                    <a:lnTo>
                      <a:pt x="165" y="119"/>
                    </a:lnTo>
                    <a:lnTo>
                      <a:pt x="163" y="121"/>
                    </a:lnTo>
                    <a:lnTo>
                      <a:pt x="164" y="123"/>
                    </a:lnTo>
                    <a:lnTo>
                      <a:pt x="160" y="123"/>
                    </a:lnTo>
                    <a:lnTo>
                      <a:pt x="160" y="127"/>
                    </a:lnTo>
                    <a:lnTo>
                      <a:pt x="158" y="128"/>
                    </a:lnTo>
                    <a:lnTo>
                      <a:pt x="157" y="129"/>
                    </a:lnTo>
                    <a:lnTo>
                      <a:pt x="157" y="129"/>
                    </a:lnTo>
                    <a:lnTo>
                      <a:pt x="156" y="128"/>
                    </a:lnTo>
                    <a:lnTo>
                      <a:pt x="154" y="130"/>
                    </a:lnTo>
                    <a:lnTo>
                      <a:pt x="155" y="133"/>
                    </a:lnTo>
                    <a:lnTo>
                      <a:pt x="155" y="134"/>
                    </a:lnTo>
                    <a:lnTo>
                      <a:pt x="156" y="136"/>
                    </a:lnTo>
                    <a:lnTo>
                      <a:pt x="158" y="137"/>
                    </a:lnTo>
                    <a:lnTo>
                      <a:pt x="162" y="137"/>
                    </a:lnTo>
                    <a:lnTo>
                      <a:pt x="164" y="137"/>
                    </a:lnTo>
                    <a:lnTo>
                      <a:pt x="166" y="140"/>
                    </a:lnTo>
                    <a:lnTo>
                      <a:pt x="168" y="140"/>
                    </a:lnTo>
                    <a:lnTo>
                      <a:pt x="170" y="142"/>
                    </a:lnTo>
                    <a:lnTo>
                      <a:pt x="171" y="144"/>
                    </a:lnTo>
                    <a:lnTo>
                      <a:pt x="175" y="144"/>
                    </a:lnTo>
                    <a:lnTo>
                      <a:pt x="175" y="145"/>
                    </a:lnTo>
                    <a:lnTo>
                      <a:pt x="173" y="149"/>
                    </a:lnTo>
                    <a:lnTo>
                      <a:pt x="171" y="150"/>
                    </a:lnTo>
                    <a:lnTo>
                      <a:pt x="171" y="151"/>
                    </a:lnTo>
                    <a:lnTo>
                      <a:pt x="171" y="152"/>
                    </a:lnTo>
                    <a:lnTo>
                      <a:pt x="168" y="151"/>
                    </a:lnTo>
                    <a:lnTo>
                      <a:pt x="166" y="150"/>
                    </a:lnTo>
                    <a:lnTo>
                      <a:pt x="164" y="152"/>
                    </a:lnTo>
                    <a:lnTo>
                      <a:pt x="162" y="156"/>
                    </a:lnTo>
                    <a:lnTo>
                      <a:pt x="162" y="152"/>
                    </a:lnTo>
                    <a:lnTo>
                      <a:pt x="163" y="150"/>
                    </a:lnTo>
                    <a:lnTo>
                      <a:pt x="162" y="148"/>
                    </a:lnTo>
                    <a:lnTo>
                      <a:pt x="161" y="148"/>
                    </a:lnTo>
                    <a:lnTo>
                      <a:pt x="158" y="145"/>
                    </a:lnTo>
                    <a:lnTo>
                      <a:pt x="156" y="144"/>
                    </a:lnTo>
                    <a:lnTo>
                      <a:pt x="154" y="144"/>
                    </a:lnTo>
                    <a:lnTo>
                      <a:pt x="153" y="142"/>
                    </a:lnTo>
                    <a:lnTo>
                      <a:pt x="150" y="142"/>
                    </a:lnTo>
                    <a:lnTo>
                      <a:pt x="146" y="142"/>
                    </a:lnTo>
                    <a:lnTo>
                      <a:pt x="145" y="142"/>
                    </a:lnTo>
                    <a:lnTo>
                      <a:pt x="145" y="143"/>
                    </a:lnTo>
                    <a:lnTo>
                      <a:pt x="142" y="144"/>
                    </a:lnTo>
                    <a:lnTo>
                      <a:pt x="139" y="148"/>
                    </a:lnTo>
                    <a:lnTo>
                      <a:pt x="138" y="148"/>
                    </a:lnTo>
                    <a:lnTo>
                      <a:pt x="136" y="149"/>
                    </a:lnTo>
                    <a:lnTo>
                      <a:pt x="134" y="151"/>
                    </a:lnTo>
                    <a:lnTo>
                      <a:pt x="130" y="152"/>
                    </a:lnTo>
                    <a:lnTo>
                      <a:pt x="127" y="153"/>
                    </a:lnTo>
                    <a:lnTo>
                      <a:pt x="126" y="153"/>
                    </a:lnTo>
                    <a:lnTo>
                      <a:pt x="125" y="153"/>
                    </a:lnTo>
                    <a:lnTo>
                      <a:pt x="119" y="153"/>
                    </a:lnTo>
                    <a:lnTo>
                      <a:pt x="116" y="155"/>
                    </a:lnTo>
                    <a:lnTo>
                      <a:pt x="113" y="155"/>
                    </a:lnTo>
                    <a:lnTo>
                      <a:pt x="112" y="153"/>
                    </a:lnTo>
                    <a:lnTo>
                      <a:pt x="111" y="152"/>
                    </a:lnTo>
                    <a:lnTo>
                      <a:pt x="109" y="150"/>
                    </a:lnTo>
                    <a:lnTo>
                      <a:pt x="106" y="150"/>
                    </a:lnTo>
                    <a:lnTo>
                      <a:pt x="104" y="149"/>
                    </a:lnTo>
                    <a:lnTo>
                      <a:pt x="102" y="148"/>
                    </a:lnTo>
                    <a:lnTo>
                      <a:pt x="97" y="148"/>
                    </a:lnTo>
                    <a:lnTo>
                      <a:pt x="95" y="145"/>
                    </a:lnTo>
                    <a:lnTo>
                      <a:pt x="97" y="144"/>
                    </a:lnTo>
                    <a:lnTo>
                      <a:pt x="97" y="143"/>
                    </a:lnTo>
                    <a:lnTo>
                      <a:pt x="97" y="143"/>
                    </a:lnTo>
                    <a:lnTo>
                      <a:pt x="95" y="142"/>
                    </a:lnTo>
                    <a:lnTo>
                      <a:pt x="94" y="141"/>
                    </a:lnTo>
                    <a:lnTo>
                      <a:pt x="95" y="140"/>
                    </a:lnTo>
                    <a:lnTo>
                      <a:pt x="93" y="137"/>
                    </a:lnTo>
                    <a:lnTo>
                      <a:pt x="90" y="138"/>
                    </a:lnTo>
                    <a:lnTo>
                      <a:pt x="90" y="137"/>
                    </a:lnTo>
                    <a:lnTo>
                      <a:pt x="88" y="136"/>
                    </a:lnTo>
                    <a:lnTo>
                      <a:pt x="88" y="135"/>
                    </a:lnTo>
                    <a:lnTo>
                      <a:pt x="88" y="134"/>
                    </a:lnTo>
                    <a:lnTo>
                      <a:pt x="86" y="133"/>
                    </a:lnTo>
                    <a:lnTo>
                      <a:pt x="84" y="133"/>
                    </a:lnTo>
                    <a:lnTo>
                      <a:pt x="84" y="130"/>
                    </a:lnTo>
                    <a:lnTo>
                      <a:pt x="83" y="128"/>
                    </a:lnTo>
                    <a:lnTo>
                      <a:pt x="81" y="128"/>
                    </a:lnTo>
                    <a:lnTo>
                      <a:pt x="79" y="129"/>
                    </a:lnTo>
                    <a:lnTo>
                      <a:pt x="76" y="130"/>
                    </a:lnTo>
                    <a:lnTo>
                      <a:pt x="76" y="131"/>
                    </a:lnTo>
                    <a:lnTo>
                      <a:pt x="76" y="134"/>
                    </a:lnTo>
                    <a:lnTo>
                      <a:pt x="79" y="135"/>
                    </a:lnTo>
                    <a:lnTo>
                      <a:pt x="82" y="135"/>
                    </a:lnTo>
                    <a:lnTo>
                      <a:pt x="80" y="138"/>
                    </a:lnTo>
                    <a:lnTo>
                      <a:pt x="79" y="140"/>
                    </a:lnTo>
                    <a:lnTo>
                      <a:pt x="75" y="137"/>
                    </a:lnTo>
                    <a:lnTo>
                      <a:pt x="71" y="136"/>
                    </a:lnTo>
                    <a:lnTo>
                      <a:pt x="71" y="136"/>
                    </a:lnTo>
                    <a:lnTo>
                      <a:pt x="69" y="135"/>
                    </a:lnTo>
                    <a:lnTo>
                      <a:pt x="67" y="136"/>
                    </a:lnTo>
                    <a:lnTo>
                      <a:pt x="64" y="137"/>
                    </a:lnTo>
                    <a:lnTo>
                      <a:pt x="61" y="137"/>
                    </a:lnTo>
                    <a:lnTo>
                      <a:pt x="58" y="137"/>
                    </a:lnTo>
                    <a:lnTo>
                      <a:pt x="56" y="137"/>
                    </a:lnTo>
                    <a:lnTo>
                      <a:pt x="53" y="136"/>
                    </a:lnTo>
                    <a:lnTo>
                      <a:pt x="51" y="136"/>
                    </a:lnTo>
                    <a:lnTo>
                      <a:pt x="49" y="135"/>
                    </a:lnTo>
                    <a:lnTo>
                      <a:pt x="42" y="133"/>
                    </a:lnTo>
                    <a:lnTo>
                      <a:pt x="38" y="131"/>
                    </a:lnTo>
                    <a:lnTo>
                      <a:pt x="35" y="130"/>
                    </a:lnTo>
                    <a:lnTo>
                      <a:pt x="32" y="129"/>
                    </a:lnTo>
                    <a:lnTo>
                      <a:pt x="28" y="129"/>
                    </a:lnTo>
                    <a:lnTo>
                      <a:pt x="24" y="130"/>
                    </a:lnTo>
                    <a:lnTo>
                      <a:pt x="20" y="130"/>
                    </a:lnTo>
                    <a:lnTo>
                      <a:pt x="13" y="131"/>
                    </a:lnTo>
                    <a:lnTo>
                      <a:pt x="10" y="133"/>
                    </a:lnTo>
                    <a:lnTo>
                      <a:pt x="9" y="133"/>
                    </a:lnTo>
                    <a:lnTo>
                      <a:pt x="8" y="131"/>
                    </a:lnTo>
                    <a:lnTo>
                      <a:pt x="8" y="130"/>
                    </a:lnTo>
                    <a:lnTo>
                      <a:pt x="6" y="129"/>
                    </a:lnTo>
                    <a:lnTo>
                      <a:pt x="8" y="127"/>
                    </a:lnTo>
                    <a:lnTo>
                      <a:pt x="9" y="126"/>
                    </a:lnTo>
                    <a:lnTo>
                      <a:pt x="9" y="126"/>
                    </a:lnTo>
                    <a:lnTo>
                      <a:pt x="10" y="123"/>
                    </a:lnTo>
                    <a:lnTo>
                      <a:pt x="13" y="120"/>
                    </a:lnTo>
                    <a:lnTo>
                      <a:pt x="14" y="119"/>
                    </a:lnTo>
                    <a:lnTo>
                      <a:pt x="14" y="119"/>
                    </a:lnTo>
                    <a:lnTo>
                      <a:pt x="14" y="116"/>
                    </a:lnTo>
                    <a:lnTo>
                      <a:pt x="14" y="114"/>
                    </a:lnTo>
                    <a:lnTo>
                      <a:pt x="13" y="112"/>
                    </a:lnTo>
                    <a:lnTo>
                      <a:pt x="13" y="112"/>
                    </a:lnTo>
                    <a:lnTo>
                      <a:pt x="14" y="110"/>
                    </a:lnTo>
                    <a:lnTo>
                      <a:pt x="12" y="108"/>
                    </a:lnTo>
                    <a:lnTo>
                      <a:pt x="12" y="106"/>
                    </a:lnTo>
                    <a:lnTo>
                      <a:pt x="13" y="105"/>
                    </a:lnTo>
                    <a:lnTo>
                      <a:pt x="14" y="103"/>
                    </a:lnTo>
                    <a:lnTo>
                      <a:pt x="13" y="101"/>
                    </a:lnTo>
                    <a:lnTo>
                      <a:pt x="13" y="100"/>
                    </a:lnTo>
                    <a:lnTo>
                      <a:pt x="14" y="98"/>
                    </a:lnTo>
                    <a:lnTo>
                      <a:pt x="14" y="96"/>
                    </a:lnTo>
                    <a:lnTo>
                      <a:pt x="15" y="94"/>
                    </a:lnTo>
                    <a:lnTo>
                      <a:pt x="16" y="92"/>
                    </a:lnTo>
                    <a:lnTo>
                      <a:pt x="17" y="89"/>
                    </a:lnTo>
                    <a:lnTo>
                      <a:pt x="17" y="86"/>
                    </a:lnTo>
                    <a:lnTo>
                      <a:pt x="17" y="86"/>
                    </a:lnTo>
                    <a:lnTo>
                      <a:pt x="19" y="85"/>
                    </a:lnTo>
                    <a:lnTo>
                      <a:pt x="19" y="83"/>
                    </a:lnTo>
                    <a:lnTo>
                      <a:pt x="19" y="81"/>
                    </a:lnTo>
                    <a:lnTo>
                      <a:pt x="19" y="79"/>
                    </a:lnTo>
                    <a:lnTo>
                      <a:pt x="19" y="77"/>
                    </a:lnTo>
                    <a:lnTo>
                      <a:pt x="19" y="74"/>
                    </a:lnTo>
                    <a:lnTo>
                      <a:pt x="17" y="74"/>
                    </a:lnTo>
                    <a:lnTo>
                      <a:pt x="16" y="74"/>
                    </a:lnTo>
                    <a:lnTo>
                      <a:pt x="16" y="74"/>
                    </a:lnTo>
                    <a:lnTo>
                      <a:pt x="15" y="71"/>
                    </a:lnTo>
                    <a:lnTo>
                      <a:pt x="14" y="70"/>
                    </a:lnTo>
                    <a:lnTo>
                      <a:pt x="14" y="66"/>
                    </a:lnTo>
                    <a:lnTo>
                      <a:pt x="13" y="65"/>
                    </a:lnTo>
                    <a:lnTo>
                      <a:pt x="10" y="63"/>
                    </a:lnTo>
                    <a:lnTo>
                      <a:pt x="12" y="62"/>
                    </a:lnTo>
                    <a:lnTo>
                      <a:pt x="9" y="60"/>
                    </a:lnTo>
                    <a:lnTo>
                      <a:pt x="8" y="58"/>
                    </a:lnTo>
                    <a:lnTo>
                      <a:pt x="8" y="58"/>
                    </a:lnTo>
                    <a:lnTo>
                      <a:pt x="8" y="57"/>
                    </a:lnTo>
                    <a:lnTo>
                      <a:pt x="9" y="55"/>
                    </a:lnTo>
                    <a:lnTo>
                      <a:pt x="7" y="50"/>
                    </a:lnTo>
                    <a:lnTo>
                      <a:pt x="6" y="49"/>
                    </a:lnTo>
                    <a:lnTo>
                      <a:pt x="5" y="46"/>
                    </a:lnTo>
                    <a:lnTo>
                      <a:pt x="2" y="45"/>
                    </a:lnTo>
                    <a:lnTo>
                      <a:pt x="1" y="43"/>
                    </a:lnTo>
                    <a:lnTo>
                      <a:pt x="1" y="43"/>
                    </a:lnTo>
                    <a:lnTo>
                      <a:pt x="0" y="37"/>
                    </a:lnTo>
                    <a:lnTo>
                      <a:pt x="0" y="35"/>
                    </a:lnTo>
                    <a:lnTo>
                      <a:pt x="0" y="28"/>
                    </a:lnTo>
                    <a:lnTo>
                      <a:pt x="0" y="27"/>
                    </a:lnTo>
                    <a:lnTo>
                      <a:pt x="0" y="20"/>
                    </a:lnTo>
                    <a:lnTo>
                      <a:pt x="0" y="15"/>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37"/>
              <p:cNvSpPr>
                <a:spLocks noEditPoints="1"/>
              </p:cNvSpPr>
              <p:nvPr/>
            </p:nvSpPr>
            <p:spPr bwMode="auto">
              <a:xfrm>
                <a:off x="9192" y="11402"/>
                <a:ext cx="141" cy="71"/>
              </a:xfrm>
              <a:custGeom>
                <a:avLst/>
                <a:gdLst>
                  <a:gd name="T0" fmla="*/ 115 w 141"/>
                  <a:gd name="T1" fmla="*/ 70 h 71"/>
                  <a:gd name="T2" fmla="*/ 2 w 141"/>
                  <a:gd name="T3" fmla="*/ 21 h 71"/>
                  <a:gd name="T4" fmla="*/ 32 w 141"/>
                  <a:gd name="T5" fmla="*/ 15 h 71"/>
                  <a:gd name="T6" fmla="*/ 50 w 141"/>
                  <a:gd name="T7" fmla="*/ 12 h 71"/>
                  <a:gd name="T8" fmla="*/ 67 w 141"/>
                  <a:gd name="T9" fmla="*/ 9 h 71"/>
                  <a:gd name="T10" fmla="*/ 85 w 141"/>
                  <a:gd name="T11" fmla="*/ 5 h 71"/>
                  <a:gd name="T12" fmla="*/ 98 w 141"/>
                  <a:gd name="T13" fmla="*/ 2 h 71"/>
                  <a:gd name="T14" fmla="*/ 112 w 141"/>
                  <a:gd name="T15" fmla="*/ 16 h 71"/>
                  <a:gd name="T16" fmla="*/ 120 w 141"/>
                  <a:gd name="T17" fmla="*/ 42 h 71"/>
                  <a:gd name="T18" fmla="*/ 131 w 141"/>
                  <a:gd name="T19" fmla="*/ 47 h 71"/>
                  <a:gd name="T20" fmla="*/ 139 w 141"/>
                  <a:gd name="T21" fmla="*/ 54 h 71"/>
                  <a:gd name="T22" fmla="*/ 126 w 141"/>
                  <a:gd name="T23" fmla="*/ 68 h 71"/>
                  <a:gd name="T24" fmla="*/ 119 w 141"/>
                  <a:gd name="T25" fmla="*/ 69 h 71"/>
                  <a:gd name="T26" fmla="*/ 116 w 141"/>
                  <a:gd name="T27" fmla="*/ 61 h 71"/>
                  <a:gd name="T28" fmla="*/ 115 w 141"/>
                  <a:gd name="T29" fmla="*/ 58 h 71"/>
                  <a:gd name="T30" fmla="*/ 114 w 141"/>
                  <a:gd name="T31" fmla="*/ 65 h 71"/>
                  <a:gd name="T32" fmla="*/ 106 w 141"/>
                  <a:gd name="T33" fmla="*/ 57 h 71"/>
                  <a:gd name="T34" fmla="*/ 102 w 141"/>
                  <a:gd name="T35" fmla="*/ 48 h 71"/>
                  <a:gd name="T36" fmla="*/ 106 w 141"/>
                  <a:gd name="T37" fmla="*/ 44 h 71"/>
                  <a:gd name="T38" fmla="*/ 100 w 141"/>
                  <a:gd name="T39" fmla="*/ 44 h 71"/>
                  <a:gd name="T40" fmla="*/ 100 w 141"/>
                  <a:gd name="T41" fmla="*/ 40 h 71"/>
                  <a:gd name="T42" fmla="*/ 102 w 141"/>
                  <a:gd name="T43" fmla="*/ 35 h 71"/>
                  <a:gd name="T44" fmla="*/ 98 w 141"/>
                  <a:gd name="T45" fmla="*/ 37 h 71"/>
                  <a:gd name="T46" fmla="*/ 100 w 141"/>
                  <a:gd name="T47" fmla="*/ 30 h 71"/>
                  <a:gd name="T48" fmla="*/ 99 w 141"/>
                  <a:gd name="T49" fmla="*/ 20 h 71"/>
                  <a:gd name="T50" fmla="*/ 104 w 141"/>
                  <a:gd name="T51" fmla="*/ 14 h 71"/>
                  <a:gd name="T52" fmla="*/ 100 w 141"/>
                  <a:gd name="T53" fmla="*/ 15 h 71"/>
                  <a:gd name="T54" fmla="*/ 94 w 141"/>
                  <a:gd name="T55" fmla="*/ 23 h 71"/>
                  <a:gd name="T56" fmla="*/ 91 w 141"/>
                  <a:gd name="T57" fmla="*/ 26 h 71"/>
                  <a:gd name="T58" fmla="*/ 94 w 141"/>
                  <a:gd name="T59" fmla="*/ 33 h 71"/>
                  <a:gd name="T60" fmla="*/ 94 w 141"/>
                  <a:gd name="T61" fmla="*/ 37 h 71"/>
                  <a:gd name="T62" fmla="*/ 94 w 141"/>
                  <a:gd name="T63" fmla="*/ 43 h 71"/>
                  <a:gd name="T64" fmla="*/ 97 w 141"/>
                  <a:gd name="T65" fmla="*/ 52 h 71"/>
                  <a:gd name="T66" fmla="*/ 101 w 141"/>
                  <a:gd name="T67" fmla="*/ 58 h 71"/>
                  <a:gd name="T68" fmla="*/ 105 w 141"/>
                  <a:gd name="T69" fmla="*/ 66 h 71"/>
                  <a:gd name="T70" fmla="*/ 98 w 141"/>
                  <a:gd name="T71" fmla="*/ 65 h 71"/>
                  <a:gd name="T72" fmla="*/ 89 w 141"/>
                  <a:gd name="T73" fmla="*/ 64 h 71"/>
                  <a:gd name="T74" fmla="*/ 82 w 141"/>
                  <a:gd name="T75" fmla="*/ 57 h 71"/>
                  <a:gd name="T76" fmla="*/ 75 w 141"/>
                  <a:gd name="T77" fmla="*/ 55 h 71"/>
                  <a:gd name="T78" fmla="*/ 78 w 141"/>
                  <a:gd name="T79" fmla="*/ 48 h 71"/>
                  <a:gd name="T80" fmla="*/ 78 w 141"/>
                  <a:gd name="T81" fmla="*/ 44 h 71"/>
                  <a:gd name="T82" fmla="*/ 77 w 141"/>
                  <a:gd name="T83" fmla="*/ 36 h 71"/>
                  <a:gd name="T84" fmla="*/ 70 w 141"/>
                  <a:gd name="T85" fmla="*/ 36 h 71"/>
                  <a:gd name="T86" fmla="*/ 64 w 141"/>
                  <a:gd name="T87" fmla="*/ 35 h 71"/>
                  <a:gd name="T88" fmla="*/ 63 w 141"/>
                  <a:gd name="T89" fmla="*/ 30 h 71"/>
                  <a:gd name="T90" fmla="*/ 56 w 141"/>
                  <a:gd name="T91" fmla="*/ 27 h 71"/>
                  <a:gd name="T92" fmla="*/ 50 w 141"/>
                  <a:gd name="T93" fmla="*/ 22 h 71"/>
                  <a:gd name="T94" fmla="*/ 43 w 141"/>
                  <a:gd name="T95" fmla="*/ 19 h 71"/>
                  <a:gd name="T96" fmla="*/ 34 w 141"/>
                  <a:gd name="T97" fmla="*/ 19 h 71"/>
                  <a:gd name="T98" fmla="*/ 27 w 141"/>
                  <a:gd name="T99" fmla="*/ 25 h 71"/>
                  <a:gd name="T100" fmla="*/ 19 w 141"/>
                  <a:gd name="T101" fmla="*/ 25 h 71"/>
                  <a:gd name="T102" fmla="*/ 12 w 141"/>
                  <a:gd name="T103" fmla="*/ 29 h 71"/>
                  <a:gd name="T104" fmla="*/ 4 w 141"/>
                  <a:gd name="T105"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71">
                    <a:moveTo>
                      <a:pt x="114" y="68"/>
                    </a:moveTo>
                    <a:lnTo>
                      <a:pt x="115" y="66"/>
                    </a:lnTo>
                    <a:lnTo>
                      <a:pt x="116" y="68"/>
                    </a:lnTo>
                    <a:lnTo>
                      <a:pt x="116" y="71"/>
                    </a:lnTo>
                    <a:lnTo>
                      <a:pt x="115" y="70"/>
                    </a:lnTo>
                    <a:lnTo>
                      <a:pt x="114" y="68"/>
                    </a:lnTo>
                    <a:close/>
                    <a:moveTo>
                      <a:pt x="2" y="36"/>
                    </a:moveTo>
                    <a:lnTo>
                      <a:pt x="1" y="29"/>
                    </a:lnTo>
                    <a:lnTo>
                      <a:pt x="0" y="21"/>
                    </a:lnTo>
                    <a:lnTo>
                      <a:pt x="2" y="21"/>
                    </a:lnTo>
                    <a:lnTo>
                      <a:pt x="12" y="19"/>
                    </a:lnTo>
                    <a:lnTo>
                      <a:pt x="16" y="19"/>
                    </a:lnTo>
                    <a:lnTo>
                      <a:pt x="19" y="18"/>
                    </a:lnTo>
                    <a:lnTo>
                      <a:pt x="22" y="18"/>
                    </a:lnTo>
                    <a:lnTo>
                      <a:pt x="32" y="15"/>
                    </a:lnTo>
                    <a:lnTo>
                      <a:pt x="33" y="15"/>
                    </a:lnTo>
                    <a:lnTo>
                      <a:pt x="33" y="15"/>
                    </a:lnTo>
                    <a:lnTo>
                      <a:pt x="40" y="14"/>
                    </a:lnTo>
                    <a:lnTo>
                      <a:pt x="41" y="14"/>
                    </a:lnTo>
                    <a:lnTo>
                      <a:pt x="50" y="12"/>
                    </a:lnTo>
                    <a:lnTo>
                      <a:pt x="58" y="11"/>
                    </a:lnTo>
                    <a:lnTo>
                      <a:pt x="58" y="11"/>
                    </a:lnTo>
                    <a:lnTo>
                      <a:pt x="58" y="11"/>
                    </a:lnTo>
                    <a:lnTo>
                      <a:pt x="65" y="9"/>
                    </a:lnTo>
                    <a:lnTo>
                      <a:pt x="67" y="9"/>
                    </a:lnTo>
                    <a:lnTo>
                      <a:pt x="72" y="8"/>
                    </a:lnTo>
                    <a:lnTo>
                      <a:pt x="72" y="8"/>
                    </a:lnTo>
                    <a:lnTo>
                      <a:pt x="78" y="6"/>
                    </a:lnTo>
                    <a:lnTo>
                      <a:pt x="80" y="6"/>
                    </a:lnTo>
                    <a:lnTo>
                      <a:pt x="85" y="5"/>
                    </a:lnTo>
                    <a:lnTo>
                      <a:pt x="90" y="5"/>
                    </a:lnTo>
                    <a:lnTo>
                      <a:pt x="94" y="4"/>
                    </a:lnTo>
                    <a:lnTo>
                      <a:pt x="94" y="4"/>
                    </a:lnTo>
                    <a:lnTo>
                      <a:pt x="94" y="4"/>
                    </a:lnTo>
                    <a:lnTo>
                      <a:pt x="98" y="2"/>
                    </a:lnTo>
                    <a:lnTo>
                      <a:pt x="107" y="0"/>
                    </a:lnTo>
                    <a:lnTo>
                      <a:pt x="108" y="0"/>
                    </a:lnTo>
                    <a:lnTo>
                      <a:pt x="112" y="13"/>
                    </a:lnTo>
                    <a:lnTo>
                      <a:pt x="112" y="13"/>
                    </a:lnTo>
                    <a:lnTo>
                      <a:pt x="112" y="16"/>
                    </a:lnTo>
                    <a:lnTo>
                      <a:pt x="113" y="19"/>
                    </a:lnTo>
                    <a:lnTo>
                      <a:pt x="114" y="22"/>
                    </a:lnTo>
                    <a:lnTo>
                      <a:pt x="117" y="34"/>
                    </a:lnTo>
                    <a:lnTo>
                      <a:pt x="120" y="42"/>
                    </a:lnTo>
                    <a:lnTo>
                      <a:pt x="120" y="42"/>
                    </a:lnTo>
                    <a:lnTo>
                      <a:pt x="120" y="44"/>
                    </a:lnTo>
                    <a:lnTo>
                      <a:pt x="120" y="45"/>
                    </a:lnTo>
                    <a:lnTo>
                      <a:pt x="121" y="49"/>
                    </a:lnTo>
                    <a:lnTo>
                      <a:pt x="128" y="48"/>
                    </a:lnTo>
                    <a:lnTo>
                      <a:pt x="131" y="47"/>
                    </a:lnTo>
                    <a:lnTo>
                      <a:pt x="136" y="45"/>
                    </a:lnTo>
                    <a:lnTo>
                      <a:pt x="141" y="44"/>
                    </a:lnTo>
                    <a:lnTo>
                      <a:pt x="141" y="50"/>
                    </a:lnTo>
                    <a:lnTo>
                      <a:pt x="139" y="50"/>
                    </a:lnTo>
                    <a:lnTo>
                      <a:pt x="139" y="54"/>
                    </a:lnTo>
                    <a:lnTo>
                      <a:pt x="139" y="58"/>
                    </a:lnTo>
                    <a:lnTo>
                      <a:pt x="139" y="59"/>
                    </a:lnTo>
                    <a:lnTo>
                      <a:pt x="138" y="62"/>
                    </a:lnTo>
                    <a:lnTo>
                      <a:pt x="127" y="66"/>
                    </a:lnTo>
                    <a:lnTo>
                      <a:pt x="126" y="68"/>
                    </a:lnTo>
                    <a:lnTo>
                      <a:pt x="124" y="68"/>
                    </a:lnTo>
                    <a:lnTo>
                      <a:pt x="122" y="68"/>
                    </a:lnTo>
                    <a:lnTo>
                      <a:pt x="121" y="71"/>
                    </a:lnTo>
                    <a:lnTo>
                      <a:pt x="120" y="71"/>
                    </a:lnTo>
                    <a:lnTo>
                      <a:pt x="119" y="69"/>
                    </a:lnTo>
                    <a:lnTo>
                      <a:pt x="120" y="66"/>
                    </a:lnTo>
                    <a:lnTo>
                      <a:pt x="120" y="65"/>
                    </a:lnTo>
                    <a:lnTo>
                      <a:pt x="119" y="64"/>
                    </a:lnTo>
                    <a:lnTo>
                      <a:pt x="116" y="63"/>
                    </a:lnTo>
                    <a:lnTo>
                      <a:pt x="116" y="61"/>
                    </a:lnTo>
                    <a:lnTo>
                      <a:pt x="119" y="59"/>
                    </a:lnTo>
                    <a:lnTo>
                      <a:pt x="117" y="59"/>
                    </a:lnTo>
                    <a:lnTo>
                      <a:pt x="117" y="58"/>
                    </a:lnTo>
                    <a:lnTo>
                      <a:pt x="116" y="58"/>
                    </a:lnTo>
                    <a:lnTo>
                      <a:pt x="115" y="58"/>
                    </a:lnTo>
                    <a:lnTo>
                      <a:pt x="113" y="58"/>
                    </a:lnTo>
                    <a:lnTo>
                      <a:pt x="113" y="62"/>
                    </a:lnTo>
                    <a:lnTo>
                      <a:pt x="114" y="64"/>
                    </a:lnTo>
                    <a:lnTo>
                      <a:pt x="115" y="65"/>
                    </a:lnTo>
                    <a:lnTo>
                      <a:pt x="114" y="65"/>
                    </a:lnTo>
                    <a:lnTo>
                      <a:pt x="112" y="64"/>
                    </a:lnTo>
                    <a:lnTo>
                      <a:pt x="112" y="62"/>
                    </a:lnTo>
                    <a:lnTo>
                      <a:pt x="109" y="61"/>
                    </a:lnTo>
                    <a:lnTo>
                      <a:pt x="107" y="58"/>
                    </a:lnTo>
                    <a:lnTo>
                      <a:pt x="106" y="57"/>
                    </a:lnTo>
                    <a:lnTo>
                      <a:pt x="106" y="56"/>
                    </a:lnTo>
                    <a:lnTo>
                      <a:pt x="104" y="55"/>
                    </a:lnTo>
                    <a:lnTo>
                      <a:pt x="101" y="51"/>
                    </a:lnTo>
                    <a:lnTo>
                      <a:pt x="104" y="49"/>
                    </a:lnTo>
                    <a:lnTo>
                      <a:pt x="102" y="48"/>
                    </a:lnTo>
                    <a:lnTo>
                      <a:pt x="102" y="47"/>
                    </a:lnTo>
                    <a:lnTo>
                      <a:pt x="104" y="45"/>
                    </a:lnTo>
                    <a:lnTo>
                      <a:pt x="105" y="45"/>
                    </a:lnTo>
                    <a:lnTo>
                      <a:pt x="106" y="45"/>
                    </a:lnTo>
                    <a:lnTo>
                      <a:pt x="106" y="44"/>
                    </a:lnTo>
                    <a:lnTo>
                      <a:pt x="105" y="43"/>
                    </a:lnTo>
                    <a:lnTo>
                      <a:pt x="105" y="43"/>
                    </a:lnTo>
                    <a:lnTo>
                      <a:pt x="102" y="42"/>
                    </a:lnTo>
                    <a:lnTo>
                      <a:pt x="101" y="42"/>
                    </a:lnTo>
                    <a:lnTo>
                      <a:pt x="100" y="44"/>
                    </a:lnTo>
                    <a:lnTo>
                      <a:pt x="100" y="44"/>
                    </a:lnTo>
                    <a:lnTo>
                      <a:pt x="100" y="42"/>
                    </a:lnTo>
                    <a:lnTo>
                      <a:pt x="98" y="42"/>
                    </a:lnTo>
                    <a:lnTo>
                      <a:pt x="98" y="40"/>
                    </a:lnTo>
                    <a:lnTo>
                      <a:pt x="100" y="40"/>
                    </a:lnTo>
                    <a:lnTo>
                      <a:pt x="101" y="37"/>
                    </a:lnTo>
                    <a:lnTo>
                      <a:pt x="102" y="38"/>
                    </a:lnTo>
                    <a:lnTo>
                      <a:pt x="104" y="37"/>
                    </a:lnTo>
                    <a:lnTo>
                      <a:pt x="102" y="36"/>
                    </a:lnTo>
                    <a:lnTo>
                      <a:pt x="102" y="35"/>
                    </a:lnTo>
                    <a:lnTo>
                      <a:pt x="102" y="34"/>
                    </a:lnTo>
                    <a:lnTo>
                      <a:pt x="101" y="34"/>
                    </a:lnTo>
                    <a:lnTo>
                      <a:pt x="99" y="35"/>
                    </a:lnTo>
                    <a:lnTo>
                      <a:pt x="99" y="37"/>
                    </a:lnTo>
                    <a:lnTo>
                      <a:pt x="98" y="37"/>
                    </a:lnTo>
                    <a:lnTo>
                      <a:pt x="98" y="34"/>
                    </a:lnTo>
                    <a:lnTo>
                      <a:pt x="98" y="31"/>
                    </a:lnTo>
                    <a:lnTo>
                      <a:pt x="98" y="30"/>
                    </a:lnTo>
                    <a:lnTo>
                      <a:pt x="99" y="30"/>
                    </a:lnTo>
                    <a:lnTo>
                      <a:pt x="100" y="30"/>
                    </a:lnTo>
                    <a:lnTo>
                      <a:pt x="100" y="28"/>
                    </a:lnTo>
                    <a:lnTo>
                      <a:pt x="99" y="27"/>
                    </a:lnTo>
                    <a:lnTo>
                      <a:pt x="98" y="26"/>
                    </a:lnTo>
                    <a:lnTo>
                      <a:pt x="99" y="23"/>
                    </a:lnTo>
                    <a:lnTo>
                      <a:pt x="99" y="20"/>
                    </a:lnTo>
                    <a:lnTo>
                      <a:pt x="100" y="19"/>
                    </a:lnTo>
                    <a:lnTo>
                      <a:pt x="100" y="18"/>
                    </a:lnTo>
                    <a:lnTo>
                      <a:pt x="101" y="16"/>
                    </a:lnTo>
                    <a:lnTo>
                      <a:pt x="102" y="15"/>
                    </a:lnTo>
                    <a:lnTo>
                      <a:pt x="104" y="14"/>
                    </a:lnTo>
                    <a:lnTo>
                      <a:pt x="104" y="14"/>
                    </a:lnTo>
                    <a:lnTo>
                      <a:pt x="104" y="12"/>
                    </a:lnTo>
                    <a:lnTo>
                      <a:pt x="102" y="12"/>
                    </a:lnTo>
                    <a:lnTo>
                      <a:pt x="102" y="13"/>
                    </a:lnTo>
                    <a:lnTo>
                      <a:pt x="100" y="15"/>
                    </a:lnTo>
                    <a:lnTo>
                      <a:pt x="98" y="18"/>
                    </a:lnTo>
                    <a:lnTo>
                      <a:pt x="97" y="20"/>
                    </a:lnTo>
                    <a:lnTo>
                      <a:pt x="95" y="21"/>
                    </a:lnTo>
                    <a:lnTo>
                      <a:pt x="95" y="22"/>
                    </a:lnTo>
                    <a:lnTo>
                      <a:pt x="94" y="23"/>
                    </a:lnTo>
                    <a:lnTo>
                      <a:pt x="93" y="25"/>
                    </a:lnTo>
                    <a:lnTo>
                      <a:pt x="92" y="25"/>
                    </a:lnTo>
                    <a:lnTo>
                      <a:pt x="91" y="25"/>
                    </a:lnTo>
                    <a:lnTo>
                      <a:pt x="91" y="25"/>
                    </a:lnTo>
                    <a:lnTo>
                      <a:pt x="91" y="26"/>
                    </a:lnTo>
                    <a:lnTo>
                      <a:pt x="94" y="27"/>
                    </a:lnTo>
                    <a:lnTo>
                      <a:pt x="94" y="29"/>
                    </a:lnTo>
                    <a:lnTo>
                      <a:pt x="94" y="30"/>
                    </a:lnTo>
                    <a:lnTo>
                      <a:pt x="95" y="31"/>
                    </a:lnTo>
                    <a:lnTo>
                      <a:pt x="94" y="33"/>
                    </a:lnTo>
                    <a:lnTo>
                      <a:pt x="94" y="34"/>
                    </a:lnTo>
                    <a:lnTo>
                      <a:pt x="94" y="35"/>
                    </a:lnTo>
                    <a:lnTo>
                      <a:pt x="94" y="36"/>
                    </a:lnTo>
                    <a:lnTo>
                      <a:pt x="94" y="36"/>
                    </a:lnTo>
                    <a:lnTo>
                      <a:pt x="94" y="37"/>
                    </a:lnTo>
                    <a:lnTo>
                      <a:pt x="93" y="38"/>
                    </a:lnTo>
                    <a:lnTo>
                      <a:pt x="94" y="38"/>
                    </a:lnTo>
                    <a:lnTo>
                      <a:pt x="93" y="41"/>
                    </a:lnTo>
                    <a:lnTo>
                      <a:pt x="93" y="42"/>
                    </a:lnTo>
                    <a:lnTo>
                      <a:pt x="94" y="43"/>
                    </a:lnTo>
                    <a:lnTo>
                      <a:pt x="94" y="44"/>
                    </a:lnTo>
                    <a:lnTo>
                      <a:pt x="94" y="45"/>
                    </a:lnTo>
                    <a:lnTo>
                      <a:pt x="95" y="48"/>
                    </a:lnTo>
                    <a:lnTo>
                      <a:pt x="95" y="50"/>
                    </a:lnTo>
                    <a:lnTo>
                      <a:pt x="97" y="52"/>
                    </a:lnTo>
                    <a:lnTo>
                      <a:pt x="99" y="54"/>
                    </a:lnTo>
                    <a:lnTo>
                      <a:pt x="101" y="56"/>
                    </a:lnTo>
                    <a:lnTo>
                      <a:pt x="101" y="57"/>
                    </a:lnTo>
                    <a:lnTo>
                      <a:pt x="101" y="58"/>
                    </a:lnTo>
                    <a:lnTo>
                      <a:pt x="101" y="58"/>
                    </a:lnTo>
                    <a:lnTo>
                      <a:pt x="102" y="59"/>
                    </a:lnTo>
                    <a:lnTo>
                      <a:pt x="102" y="62"/>
                    </a:lnTo>
                    <a:lnTo>
                      <a:pt x="104" y="64"/>
                    </a:lnTo>
                    <a:lnTo>
                      <a:pt x="105" y="65"/>
                    </a:lnTo>
                    <a:lnTo>
                      <a:pt x="105" y="66"/>
                    </a:lnTo>
                    <a:lnTo>
                      <a:pt x="106" y="69"/>
                    </a:lnTo>
                    <a:lnTo>
                      <a:pt x="104" y="68"/>
                    </a:lnTo>
                    <a:lnTo>
                      <a:pt x="102" y="66"/>
                    </a:lnTo>
                    <a:lnTo>
                      <a:pt x="100" y="66"/>
                    </a:lnTo>
                    <a:lnTo>
                      <a:pt x="98" y="65"/>
                    </a:lnTo>
                    <a:lnTo>
                      <a:pt x="97" y="64"/>
                    </a:lnTo>
                    <a:lnTo>
                      <a:pt x="93" y="63"/>
                    </a:lnTo>
                    <a:lnTo>
                      <a:pt x="92" y="64"/>
                    </a:lnTo>
                    <a:lnTo>
                      <a:pt x="90" y="64"/>
                    </a:lnTo>
                    <a:lnTo>
                      <a:pt x="89" y="64"/>
                    </a:lnTo>
                    <a:lnTo>
                      <a:pt x="87" y="63"/>
                    </a:lnTo>
                    <a:lnTo>
                      <a:pt x="86" y="62"/>
                    </a:lnTo>
                    <a:lnTo>
                      <a:pt x="84" y="61"/>
                    </a:lnTo>
                    <a:lnTo>
                      <a:pt x="83" y="58"/>
                    </a:lnTo>
                    <a:lnTo>
                      <a:pt x="82" y="57"/>
                    </a:lnTo>
                    <a:lnTo>
                      <a:pt x="80" y="58"/>
                    </a:lnTo>
                    <a:lnTo>
                      <a:pt x="79" y="59"/>
                    </a:lnTo>
                    <a:lnTo>
                      <a:pt x="77" y="61"/>
                    </a:lnTo>
                    <a:lnTo>
                      <a:pt x="75" y="59"/>
                    </a:lnTo>
                    <a:lnTo>
                      <a:pt x="75" y="55"/>
                    </a:lnTo>
                    <a:lnTo>
                      <a:pt x="76" y="52"/>
                    </a:lnTo>
                    <a:lnTo>
                      <a:pt x="77" y="51"/>
                    </a:lnTo>
                    <a:lnTo>
                      <a:pt x="77" y="51"/>
                    </a:lnTo>
                    <a:lnTo>
                      <a:pt x="77" y="49"/>
                    </a:lnTo>
                    <a:lnTo>
                      <a:pt x="78" y="48"/>
                    </a:lnTo>
                    <a:lnTo>
                      <a:pt x="78" y="48"/>
                    </a:lnTo>
                    <a:lnTo>
                      <a:pt x="78" y="48"/>
                    </a:lnTo>
                    <a:lnTo>
                      <a:pt x="79" y="47"/>
                    </a:lnTo>
                    <a:lnTo>
                      <a:pt x="79" y="45"/>
                    </a:lnTo>
                    <a:lnTo>
                      <a:pt x="78" y="44"/>
                    </a:lnTo>
                    <a:lnTo>
                      <a:pt x="78" y="44"/>
                    </a:lnTo>
                    <a:lnTo>
                      <a:pt x="80" y="42"/>
                    </a:lnTo>
                    <a:lnTo>
                      <a:pt x="82" y="40"/>
                    </a:lnTo>
                    <a:lnTo>
                      <a:pt x="78" y="37"/>
                    </a:lnTo>
                    <a:lnTo>
                      <a:pt x="77" y="36"/>
                    </a:lnTo>
                    <a:lnTo>
                      <a:pt x="75" y="38"/>
                    </a:lnTo>
                    <a:lnTo>
                      <a:pt x="74" y="38"/>
                    </a:lnTo>
                    <a:lnTo>
                      <a:pt x="72" y="38"/>
                    </a:lnTo>
                    <a:lnTo>
                      <a:pt x="71" y="37"/>
                    </a:lnTo>
                    <a:lnTo>
                      <a:pt x="70" y="36"/>
                    </a:lnTo>
                    <a:lnTo>
                      <a:pt x="70" y="36"/>
                    </a:lnTo>
                    <a:lnTo>
                      <a:pt x="69" y="36"/>
                    </a:lnTo>
                    <a:lnTo>
                      <a:pt x="68" y="35"/>
                    </a:lnTo>
                    <a:lnTo>
                      <a:pt x="67" y="35"/>
                    </a:lnTo>
                    <a:lnTo>
                      <a:pt x="64" y="35"/>
                    </a:lnTo>
                    <a:lnTo>
                      <a:pt x="63" y="35"/>
                    </a:lnTo>
                    <a:lnTo>
                      <a:pt x="62" y="34"/>
                    </a:lnTo>
                    <a:lnTo>
                      <a:pt x="61" y="33"/>
                    </a:lnTo>
                    <a:lnTo>
                      <a:pt x="62" y="31"/>
                    </a:lnTo>
                    <a:lnTo>
                      <a:pt x="63" y="30"/>
                    </a:lnTo>
                    <a:lnTo>
                      <a:pt x="63" y="30"/>
                    </a:lnTo>
                    <a:lnTo>
                      <a:pt x="62" y="29"/>
                    </a:lnTo>
                    <a:lnTo>
                      <a:pt x="60" y="28"/>
                    </a:lnTo>
                    <a:lnTo>
                      <a:pt x="58" y="28"/>
                    </a:lnTo>
                    <a:lnTo>
                      <a:pt x="56" y="27"/>
                    </a:lnTo>
                    <a:lnTo>
                      <a:pt x="55" y="27"/>
                    </a:lnTo>
                    <a:lnTo>
                      <a:pt x="54" y="28"/>
                    </a:lnTo>
                    <a:lnTo>
                      <a:pt x="53" y="27"/>
                    </a:lnTo>
                    <a:lnTo>
                      <a:pt x="53" y="25"/>
                    </a:lnTo>
                    <a:lnTo>
                      <a:pt x="50" y="22"/>
                    </a:lnTo>
                    <a:lnTo>
                      <a:pt x="50" y="21"/>
                    </a:lnTo>
                    <a:lnTo>
                      <a:pt x="49" y="20"/>
                    </a:lnTo>
                    <a:lnTo>
                      <a:pt x="49" y="18"/>
                    </a:lnTo>
                    <a:lnTo>
                      <a:pt x="46" y="18"/>
                    </a:lnTo>
                    <a:lnTo>
                      <a:pt x="43" y="19"/>
                    </a:lnTo>
                    <a:lnTo>
                      <a:pt x="43" y="18"/>
                    </a:lnTo>
                    <a:lnTo>
                      <a:pt x="41" y="16"/>
                    </a:lnTo>
                    <a:lnTo>
                      <a:pt x="37" y="18"/>
                    </a:lnTo>
                    <a:lnTo>
                      <a:pt x="34" y="19"/>
                    </a:lnTo>
                    <a:lnTo>
                      <a:pt x="34" y="19"/>
                    </a:lnTo>
                    <a:lnTo>
                      <a:pt x="33" y="20"/>
                    </a:lnTo>
                    <a:lnTo>
                      <a:pt x="32" y="22"/>
                    </a:lnTo>
                    <a:lnTo>
                      <a:pt x="31" y="23"/>
                    </a:lnTo>
                    <a:lnTo>
                      <a:pt x="31" y="23"/>
                    </a:lnTo>
                    <a:lnTo>
                      <a:pt x="27" y="25"/>
                    </a:lnTo>
                    <a:lnTo>
                      <a:pt x="25" y="25"/>
                    </a:lnTo>
                    <a:lnTo>
                      <a:pt x="24" y="23"/>
                    </a:lnTo>
                    <a:lnTo>
                      <a:pt x="23" y="22"/>
                    </a:lnTo>
                    <a:lnTo>
                      <a:pt x="22" y="21"/>
                    </a:lnTo>
                    <a:lnTo>
                      <a:pt x="19" y="25"/>
                    </a:lnTo>
                    <a:lnTo>
                      <a:pt x="17" y="28"/>
                    </a:lnTo>
                    <a:lnTo>
                      <a:pt x="17" y="30"/>
                    </a:lnTo>
                    <a:lnTo>
                      <a:pt x="15" y="29"/>
                    </a:lnTo>
                    <a:lnTo>
                      <a:pt x="13" y="29"/>
                    </a:lnTo>
                    <a:lnTo>
                      <a:pt x="12" y="29"/>
                    </a:lnTo>
                    <a:lnTo>
                      <a:pt x="11" y="33"/>
                    </a:lnTo>
                    <a:lnTo>
                      <a:pt x="9" y="36"/>
                    </a:lnTo>
                    <a:lnTo>
                      <a:pt x="9" y="36"/>
                    </a:lnTo>
                    <a:lnTo>
                      <a:pt x="6" y="38"/>
                    </a:lnTo>
                    <a:lnTo>
                      <a:pt x="4" y="41"/>
                    </a:lnTo>
                    <a:lnTo>
                      <a:pt x="3" y="42"/>
                    </a:lnTo>
                    <a:lnTo>
                      <a:pt x="2" y="36"/>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38"/>
              <p:cNvSpPr>
                <a:spLocks/>
              </p:cNvSpPr>
              <p:nvPr/>
            </p:nvSpPr>
            <p:spPr bwMode="auto">
              <a:xfrm>
                <a:off x="8669" y="11087"/>
                <a:ext cx="204" cy="230"/>
              </a:xfrm>
              <a:custGeom>
                <a:avLst/>
                <a:gdLst>
                  <a:gd name="T0" fmla="*/ 49 w 204"/>
                  <a:gd name="T1" fmla="*/ 15 h 230"/>
                  <a:gd name="T2" fmla="*/ 54 w 204"/>
                  <a:gd name="T3" fmla="*/ 0 h 230"/>
                  <a:gd name="T4" fmla="*/ 63 w 204"/>
                  <a:gd name="T5" fmla="*/ 2 h 230"/>
                  <a:gd name="T6" fmla="*/ 66 w 204"/>
                  <a:gd name="T7" fmla="*/ 18 h 230"/>
                  <a:gd name="T8" fmla="*/ 73 w 204"/>
                  <a:gd name="T9" fmla="*/ 27 h 230"/>
                  <a:gd name="T10" fmla="*/ 78 w 204"/>
                  <a:gd name="T11" fmla="*/ 28 h 230"/>
                  <a:gd name="T12" fmla="*/ 89 w 204"/>
                  <a:gd name="T13" fmla="*/ 32 h 230"/>
                  <a:gd name="T14" fmla="*/ 101 w 204"/>
                  <a:gd name="T15" fmla="*/ 29 h 230"/>
                  <a:gd name="T16" fmla="*/ 112 w 204"/>
                  <a:gd name="T17" fmla="*/ 28 h 230"/>
                  <a:gd name="T18" fmla="*/ 119 w 204"/>
                  <a:gd name="T19" fmla="*/ 34 h 230"/>
                  <a:gd name="T20" fmla="*/ 126 w 204"/>
                  <a:gd name="T21" fmla="*/ 41 h 230"/>
                  <a:gd name="T22" fmla="*/ 131 w 204"/>
                  <a:gd name="T23" fmla="*/ 37 h 230"/>
                  <a:gd name="T24" fmla="*/ 140 w 204"/>
                  <a:gd name="T25" fmla="*/ 42 h 230"/>
                  <a:gd name="T26" fmla="*/ 149 w 204"/>
                  <a:gd name="T27" fmla="*/ 46 h 230"/>
                  <a:gd name="T28" fmla="*/ 160 w 204"/>
                  <a:gd name="T29" fmla="*/ 45 h 230"/>
                  <a:gd name="T30" fmla="*/ 169 w 204"/>
                  <a:gd name="T31" fmla="*/ 43 h 230"/>
                  <a:gd name="T32" fmla="*/ 182 w 204"/>
                  <a:gd name="T33" fmla="*/ 45 h 230"/>
                  <a:gd name="T34" fmla="*/ 197 w 204"/>
                  <a:gd name="T35" fmla="*/ 48 h 230"/>
                  <a:gd name="T36" fmla="*/ 198 w 204"/>
                  <a:gd name="T37" fmla="*/ 51 h 230"/>
                  <a:gd name="T38" fmla="*/ 186 w 204"/>
                  <a:gd name="T39" fmla="*/ 57 h 230"/>
                  <a:gd name="T40" fmla="*/ 172 w 204"/>
                  <a:gd name="T41" fmla="*/ 64 h 230"/>
                  <a:gd name="T42" fmla="*/ 158 w 204"/>
                  <a:gd name="T43" fmla="*/ 78 h 230"/>
                  <a:gd name="T44" fmla="*/ 147 w 204"/>
                  <a:gd name="T45" fmla="*/ 91 h 230"/>
                  <a:gd name="T46" fmla="*/ 138 w 204"/>
                  <a:gd name="T47" fmla="*/ 98 h 230"/>
                  <a:gd name="T48" fmla="*/ 135 w 204"/>
                  <a:gd name="T49" fmla="*/ 102 h 230"/>
                  <a:gd name="T50" fmla="*/ 133 w 204"/>
                  <a:gd name="T51" fmla="*/ 120 h 230"/>
                  <a:gd name="T52" fmla="*/ 131 w 204"/>
                  <a:gd name="T53" fmla="*/ 129 h 230"/>
                  <a:gd name="T54" fmla="*/ 124 w 204"/>
                  <a:gd name="T55" fmla="*/ 132 h 230"/>
                  <a:gd name="T56" fmla="*/ 118 w 204"/>
                  <a:gd name="T57" fmla="*/ 141 h 230"/>
                  <a:gd name="T58" fmla="*/ 119 w 204"/>
                  <a:gd name="T59" fmla="*/ 148 h 230"/>
                  <a:gd name="T60" fmla="*/ 124 w 204"/>
                  <a:gd name="T61" fmla="*/ 153 h 230"/>
                  <a:gd name="T62" fmla="*/ 121 w 204"/>
                  <a:gd name="T63" fmla="*/ 162 h 230"/>
                  <a:gd name="T64" fmla="*/ 121 w 204"/>
                  <a:gd name="T65" fmla="*/ 172 h 230"/>
                  <a:gd name="T66" fmla="*/ 121 w 204"/>
                  <a:gd name="T67" fmla="*/ 179 h 230"/>
                  <a:gd name="T68" fmla="*/ 132 w 204"/>
                  <a:gd name="T69" fmla="*/ 186 h 230"/>
                  <a:gd name="T70" fmla="*/ 137 w 204"/>
                  <a:gd name="T71" fmla="*/ 191 h 230"/>
                  <a:gd name="T72" fmla="*/ 146 w 204"/>
                  <a:gd name="T73" fmla="*/ 195 h 230"/>
                  <a:gd name="T74" fmla="*/ 154 w 204"/>
                  <a:gd name="T75" fmla="*/ 205 h 230"/>
                  <a:gd name="T76" fmla="*/ 162 w 204"/>
                  <a:gd name="T77" fmla="*/ 210 h 230"/>
                  <a:gd name="T78" fmla="*/ 165 w 204"/>
                  <a:gd name="T79" fmla="*/ 220 h 230"/>
                  <a:gd name="T80" fmla="*/ 156 w 204"/>
                  <a:gd name="T81" fmla="*/ 227 h 230"/>
                  <a:gd name="T82" fmla="*/ 132 w 204"/>
                  <a:gd name="T83" fmla="*/ 228 h 230"/>
                  <a:gd name="T84" fmla="*/ 116 w 204"/>
                  <a:gd name="T85" fmla="*/ 229 h 230"/>
                  <a:gd name="T86" fmla="*/ 89 w 204"/>
                  <a:gd name="T87" fmla="*/ 229 h 230"/>
                  <a:gd name="T88" fmla="*/ 65 w 204"/>
                  <a:gd name="T89" fmla="*/ 230 h 230"/>
                  <a:gd name="T90" fmla="*/ 48 w 204"/>
                  <a:gd name="T91" fmla="*/ 230 h 230"/>
                  <a:gd name="T92" fmla="*/ 27 w 204"/>
                  <a:gd name="T93" fmla="*/ 230 h 230"/>
                  <a:gd name="T94" fmla="*/ 20 w 204"/>
                  <a:gd name="T95" fmla="*/ 202 h 230"/>
                  <a:gd name="T96" fmla="*/ 20 w 204"/>
                  <a:gd name="T97" fmla="*/ 179 h 230"/>
                  <a:gd name="T98" fmla="*/ 19 w 204"/>
                  <a:gd name="T99" fmla="*/ 157 h 230"/>
                  <a:gd name="T100" fmla="*/ 13 w 204"/>
                  <a:gd name="T101" fmla="*/ 153 h 230"/>
                  <a:gd name="T102" fmla="*/ 8 w 204"/>
                  <a:gd name="T103" fmla="*/ 146 h 230"/>
                  <a:gd name="T104" fmla="*/ 16 w 204"/>
                  <a:gd name="T105" fmla="*/ 138 h 230"/>
                  <a:gd name="T106" fmla="*/ 17 w 204"/>
                  <a:gd name="T107" fmla="*/ 128 h 230"/>
                  <a:gd name="T108" fmla="*/ 12 w 204"/>
                  <a:gd name="T109" fmla="*/ 109 h 230"/>
                  <a:gd name="T110" fmla="*/ 11 w 204"/>
                  <a:gd name="T111" fmla="*/ 101 h 230"/>
                  <a:gd name="T112" fmla="*/ 9 w 204"/>
                  <a:gd name="T113" fmla="*/ 84 h 230"/>
                  <a:gd name="T114" fmla="*/ 8 w 204"/>
                  <a:gd name="T115" fmla="*/ 67 h 230"/>
                  <a:gd name="T116" fmla="*/ 4 w 204"/>
                  <a:gd name="T117" fmla="*/ 52 h 230"/>
                  <a:gd name="T118" fmla="*/ 2 w 204"/>
                  <a:gd name="T119" fmla="*/ 43 h 230"/>
                  <a:gd name="T120" fmla="*/ 2 w 204"/>
                  <a:gd name="T121" fmla="*/ 32 h 230"/>
                  <a:gd name="T122" fmla="*/ 1 w 204"/>
                  <a:gd name="T123" fmla="*/ 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 h="230">
                    <a:moveTo>
                      <a:pt x="0" y="14"/>
                    </a:moveTo>
                    <a:lnTo>
                      <a:pt x="8" y="14"/>
                    </a:lnTo>
                    <a:lnTo>
                      <a:pt x="21" y="15"/>
                    </a:lnTo>
                    <a:lnTo>
                      <a:pt x="32" y="15"/>
                    </a:lnTo>
                    <a:lnTo>
                      <a:pt x="49" y="15"/>
                    </a:lnTo>
                    <a:lnTo>
                      <a:pt x="50" y="15"/>
                    </a:lnTo>
                    <a:lnTo>
                      <a:pt x="54" y="15"/>
                    </a:lnTo>
                    <a:lnTo>
                      <a:pt x="54" y="7"/>
                    </a:lnTo>
                    <a:lnTo>
                      <a:pt x="54" y="2"/>
                    </a:lnTo>
                    <a:lnTo>
                      <a:pt x="54" y="0"/>
                    </a:lnTo>
                    <a:lnTo>
                      <a:pt x="57" y="1"/>
                    </a:lnTo>
                    <a:lnTo>
                      <a:pt x="58" y="0"/>
                    </a:lnTo>
                    <a:lnTo>
                      <a:pt x="59" y="0"/>
                    </a:lnTo>
                    <a:lnTo>
                      <a:pt x="61" y="1"/>
                    </a:lnTo>
                    <a:lnTo>
                      <a:pt x="63" y="2"/>
                    </a:lnTo>
                    <a:lnTo>
                      <a:pt x="64" y="6"/>
                    </a:lnTo>
                    <a:lnTo>
                      <a:pt x="64" y="9"/>
                    </a:lnTo>
                    <a:lnTo>
                      <a:pt x="65" y="10"/>
                    </a:lnTo>
                    <a:lnTo>
                      <a:pt x="65" y="14"/>
                    </a:lnTo>
                    <a:lnTo>
                      <a:pt x="66" y="18"/>
                    </a:lnTo>
                    <a:lnTo>
                      <a:pt x="66" y="21"/>
                    </a:lnTo>
                    <a:lnTo>
                      <a:pt x="66" y="22"/>
                    </a:lnTo>
                    <a:lnTo>
                      <a:pt x="68" y="24"/>
                    </a:lnTo>
                    <a:lnTo>
                      <a:pt x="71" y="25"/>
                    </a:lnTo>
                    <a:lnTo>
                      <a:pt x="73" y="27"/>
                    </a:lnTo>
                    <a:lnTo>
                      <a:pt x="73" y="25"/>
                    </a:lnTo>
                    <a:lnTo>
                      <a:pt x="74" y="25"/>
                    </a:lnTo>
                    <a:lnTo>
                      <a:pt x="76" y="25"/>
                    </a:lnTo>
                    <a:lnTo>
                      <a:pt x="78" y="27"/>
                    </a:lnTo>
                    <a:lnTo>
                      <a:pt x="78" y="28"/>
                    </a:lnTo>
                    <a:lnTo>
                      <a:pt x="82" y="28"/>
                    </a:lnTo>
                    <a:lnTo>
                      <a:pt x="87" y="28"/>
                    </a:lnTo>
                    <a:lnTo>
                      <a:pt x="88" y="28"/>
                    </a:lnTo>
                    <a:lnTo>
                      <a:pt x="89" y="30"/>
                    </a:lnTo>
                    <a:lnTo>
                      <a:pt x="89" y="32"/>
                    </a:lnTo>
                    <a:lnTo>
                      <a:pt x="93" y="32"/>
                    </a:lnTo>
                    <a:lnTo>
                      <a:pt x="96" y="32"/>
                    </a:lnTo>
                    <a:lnTo>
                      <a:pt x="98" y="31"/>
                    </a:lnTo>
                    <a:lnTo>
                      <a:pt x="98" y="29"/>
                    </a:lnTo>
                    <a:lnTo>
                      <a:pt x="101" y="29"/>
                    </a:lnTo>
                    <a:lnTo>
                      <a:pt x="102" y="28"/>
                    </a:lnTo>
                    <a:lnTo>
                      <a:pt x="105" y="28"/>
                    </a:lnTo>
                    <a:lnTo>
                      <a:pt x="106" y="28"/>
                    </a:lnTo>
                    <a:lnTo>
                      <a:pt x="109" y="28"/>
                    </a:lnTo>
                    <a:lnTo>
                      <a:pt x="112" y="28"/>
                    </a:lnTo>
                    <a:lnTo>
                      <a:pt x="113" y="29"/>
                    </a:lnTo>
                    <a:lnTo>
                      <a:pt x="118" y="31"/>
                    </a:lnTo>
                    <a:lnTo>
                      <a:pt x="120" y="30"/>
                    </a:lnTo>
                    <a:lnTo>
                      <a:pt x="120" y="32"/>
                    </a:lnTo>
                    <a:lnTo>
                      <a:pt x="119" y="34"/>
                    </a:lnTo>
                    <a:lnTo>
                      <a:pt x="121" y="35"/>
                    </a:lnTo>
                    <a:lnTo>
                      <a:pt x="124" y="35"/>
                    </a:lnTo>
                    <a:lnTo>
                      <a:pt x="125" y="36"/>
                    </a:lnTo>
                    <a:lnTo>
                      <a:pt x="125" y="38"/>
                    </a:lnTo>
                    <a:lnTo>
                      <a:pt x="126" y="41"/>
                    </a:lnTo>
                    <a:lnTo>
                      <a:pt x="127" y="43"/>
                    </a:lnTo>
                    <a:lnTo>
                      <a:pt x="130" y="42"/>
                    </a:lnTo>
                    <a:lnTo>
                      <a:pt x="130" y="41"/>
                    </a:lnTo>
                    <a:lnTo>
                      <a:pt x="130" y="39"/>
                    </a:lnTo>
                    <a:lnTo>
                      <a:pt x="131" y="37"/>
                    </a:lnTo>
                    <a:lnTo>
                      <a:pt x="133" y="37"/>
                    </a:lnTo>
                    <a:lnTo>
                      <a:pt x="135" y="37"/>
                    </a:lnTo>
                    <a:lnTo>
                      <a:pt x="138" y="38"/>
                    </a:lnTo>
                    <a:lnTo>
                      <a:pt x="138" y="42"/>
                    </a:lnTo>
                    <a:lnTo>
                      <a:pt x="140" y="42"/>
                    </a:lnTo>
                    <a:lnTo>
                      <a:pt x="142" y="43"/>
                    </a:lnTo>
                    <a:lnTo>
                      <a:pt x="143" y="43"/>
                    </a:lnTo>
                    <a:lnTo>
                      <a:pt x="145" y="43"/>
                    </a:lnTo>
                    <a:lnTo>
                      <a:pt x="146" y="46"/>
                    </a:lnTo>
                    <a:lnTo>
                      <a:pt x="149" y="46"/>
                    </a:lnTo>
                    <a:lnTo>
                      <a:pt x="149" y="49"/>
                    </a:lnTo>
                    <a:lnTo>
                      <a:pt x="152" y="48"/>
                    </a:lnTo>
                    <a:lnTo>
                      <a:pt x="155" y="48"/>
                    </a:lnTo>
                    <a:lnTo>
                      <a:pt x="157" y="46"/>
                    </a:lnTo>
                    <a:lnTo>
                      <a:pt x="160" y="45"/>
                    </a:lnTo>
                    <a:lnTo>
                      <a:pt x="163" y="43"/>
                    </a:lnTo>
                    <a:lnTo>
                      <a:pt x="163" y="43"/>
                    </a:lnTo>
                    <a:lnTo>
                      <a:pt x="167" y="41"/>
                    </a:lnTo>
                    <a:lnTo>
                      <a:pt x="168" y="41"/>
                    </a:lnTo>
                    <a:lnTo>
                      <a:pt x="169" y="43"/>
                    </a:lnTo>
                    <a:lnTo>
                      <a:pt x="170" y="45"/>
                    </a:lnTo>
                    <a:lnTo>
                      <a:pt x="171" y="45"/>
                    </a:lnTo>
                    <a:lnTo>
                      <a:pt x="176" y="44"/>
                    </a:lnTo>
                    <a:lnTo>
                      <a:pt x="178" y="45"/>
                    </a:lnTo>
                    <a:lnTo>
                      <a:pt x="182" y="45"/>
                    </a:lnTo>
                    <a:lnTo>
                      <a:pt x="186" y="44"/>
                    </a:lnTo>
                    <a:lnTo>
                      <a:pt x="190" y="45"/>
                    </a:lnTo>
                    <a:lnTo>
                      <a:pt x="191" y="48"/>
                    </a:lnTo>
                    <a:lnTo>
                      <a:pt x="194" y="49"/>
                    </a:lnTo>
                    <a:lnTo>
                      <a:pt x="197" y="48"/>
                    </a:lnTo>
                    <a:lnTo>
                      <a:pt x="200" y="48"/>
                    </a:lnTo>
                    <a:lnTo>
                      <a:pt x="204" y="46"/>
                    </a:lnTo>
                    <a:lnTo>
                      <a:pt x="202" y="49"/>
                    </a:lnTo>
                    <a:lnTo>
                      <a:pt x="200" y="50"/>
                    </a:lnTo>
                    <a:lnTo>
                      <a:pt x="198" y="51"/>
                    </a:lnTo>
                    <a:lnTo>
                      <a:pt x="197" y="52"/>
                    </a:lnTo>
                    <a:lnTo>
                      <a:pt x="193" y="53"/>
                    </a:lnTo>
                    <a:lnTo>
                      <a:pt x="192" y="55"/>
                    </a:lnTo>
                    <a:lnTo>
                      <a:pt x="189" y="56"/>
                    </a:lnTo>
                    <a:lnTo>
                      <a:pt x="186" y="57"/>
                    </a:lnTo>
                    <a:lnTo>
                      <a:pt x="183" y="58"/>
                    </a:lnTo>
                    <a:lnTo>
                      <a:pt x="180" y="59"/>
                    </a:lnTo>
                    <a:lnTo>
                      <a:pt x="177" y="60"/>
                    </a:lnTo>
                    <a:lnTo>
                      <a:pt x="175" y="63"/>
                    </a:lnTo>
                    <a:lnTo>
                      <a:pt x="172" y="64"/>
                    </a:lnTo>
                    <a:lnTo>
                      <a:pt x="169" y="67"/>
                    </a:lnTo>
                    <a:lnTo>
                      <a:pt x="164" y="71"/>
                    </a:lnTo>
                    <a:lnTo>
                      <a:pt x="164" y="71"/>
                    </a:lnTo>
                    <a:lnTo>
                      <a:pt x="162" y="74"/>
                    </a:lnTo>
                    <a:lnTo>
                      <a:pt x="158" y="78"/>
                    </a:lnTo>
                    <a:lnTo>
                      <a:pt x="155" y="82"/>
                    </a:lnTo>
                    <a:lnTo>
                      <a:pt x="154" y="84"/>
                    </a:lnTo>
                    <a:lnTo>
                      <a:pt x="150" y="86"/>
                    </a:lnTo>
                    <a:lnTo>
                      <a:pt x="149" y="88"/>
                    </a:lnTo>
                    <a:lnTo>
                      <a:pt x="147" y="91"/>
                    </a:lnTo>
                    <a:lnTo>
                      <a:pt x="145" y="92"/>
                    </a:lnTo>
                    <a:lnTo>
                      <a:pt x="145" y="93"/>
                    </a:lnTo>
                    <a:lnTo>
                      <a:pt x="142" y="94"/>
                    </a:lnTo>
                    <a:lnTo>
                      <a:pt x="139" y="96"/>
                    </a:lnTo>
                    <a:lnTo>
                      <a:pt x="138" y="98"/>
                    </a:lnTo>
                    <a:lnTo>
                      <a:pt x="140" y="102"/>
                    </a:lnTo>
                    <a:lnTo>
                      <a:pt x="139" y="101"/>
                    </a:lnTo>
                    <a:lnTo>
                      <a:pt x="138" y="101"/>
                    </a:lnTo>
                    <a:lnTo>
                      <a:pt x="137" y="101"/>
                    </a:lnTo>
                    <a:lnTo>
                      <a:pt x="135" y="102"/>
                    </a:lnTo>
                    <a:lnTo>
                      <a:pt x="134" y="103"/>
                    </a:lnTo>
                    <a:lnTo>
                      <a:pt x="132" y="103"/>
                    </a:lnTo>
                    <a:lnTo>
                      <a:pt x="132" y="110"/>
                    </a:lnTo>
                    <a:lnTo>
                      <a:pt x="132" y="114"/>
                    </a:lnTo>
                    <a:lnTo>
                      <a:pt x="133" y="120"/>
                    </a:lnTo>
                    <a:lnTo>
                      <a:pt x="133" y="123"/>
                    </a:lnTo>
                    <a:lnTo>
                      <a:pt x="133" y="127"/>
                    </a:lnTo>
                    <a:lnTo>
                      <a:pt x="132" y="128"/>
                    </a:lnTo>
                    <a:lnTo>
                      <a:pt x="132" y="129"/>
                    </a:lnTo>
                    <a:lnTo>
                      <a:pt x="131" y="129"/>
                    </a:lnTo>
                    <a:lnTo>
                      <a:pt x="128" y="130"/>
                    </a:lnTo>
                    <a:lnTo>
                      <a:pt x="128" y="131"/>
                    </a:lnTo>
                    <a:lnTo>
                      <a:pt x="126" y="131"/>
                    </a:lnTo>
                    <a:lnTo>
                      <a:pt x="125" y="132"/>
                    </a:lnTo>
                    <a:lnTo>
                      <a:pt x="124" y="132"/>
                    </a:lnTo>
                    <a:lnTo>
                      <a:pt x="121" y="135"/>
                    </a:lnTo>
                    <a:lnTo>
                      <a:pt x="120" y="137"/>
                    </a:lnTo>
                    <a:lnTo>
                      <a:pt x="120" y="138"/>
                    </a:lnTo>
                    <a:lnTo>
                      <a:pt x="119" y="141"/>
                    </a:lnTo>
                    <a:lnTo>
                      <a:pt x="118" y="141"/>
                    </a:lnTo>
                    <a:lnTo>
                      <a:pt x="118" y="142"/>
                    </a:lnTo>
                    <a:lnTo>
                      <a:pt x="117" y="144"/>
                    </a:lnTo>
                    <a:lnTo>
                      <a:pt x="117" y="144"/>
                    </a:lnTo>
                    <a:lnTo>
                      <a:pt x="118" y="146"/>
                    </a:lnTo>
                    <a:lnTo>
                      <a:pt x="119" y="148"/>
                    </a:lnTo>
                    <a:lnTo>
                      <a:pt x="121" y="148"/>
                    </a:lnTo>
                    <a:lnTo>
                      <a:pt x="121" y="149"/>
                    </a:lnTo>
                    <a:lnTo>
                      <a:pt x="123" y="151"/>
                    </a:lnTo>
                    <a:lnTo>
                      <a:pt x="124" y="152"/>
                    </a:lnTo>
                    <a:lnTo>
                      <a:pt x="124" y="153"/>
                    </a:lnTo>
                    <a:lnTo>
                      <a:pt x="123" y="156"/>
                    </a:lnTo>
                    <a:lnTo>
                      <a:pt x="121" y="158"/>
                    </a:lnTo>
                    <a:lnTo>
                      <a:pt x="121" y="158"/>
                    </a:lnTo>
                    <a:lnTo>
                      <a:pt x="121" y="162"/>
                    </a:lnTo>
                    <a:lnTo>
                      <a:pt x="121" y="162"/>
                    </a:lnTo>
                    <a:lnTo>
                      <a:pt x="121" y="165"/>
                    </a:lnTo>
                    <a:lnTo>
                      <a:pt x="121" y="165"/>
                    </a:lnTo>
                    <a:lnTo>
                      <a:pt x="120" y="167"/>
                    </a:lnTo>
                    <a:lnTo>
                      <a:pt x="121" y="169"/>
                    </a:lnTo>
                    <a:lnTo>
                      <a:pt x="121" y="172"/>
                    </a:lnTo>
                    <a:lnTo>
                      <a:pt x="121" y="174"/>
                    </a:lnTo>
                    <a:lnTo>
                      <a:pt x="121" y="174"/>
                    </a:lnTo>
                    <a:lnTo>
                      <a:pt x="121" y="176"/>
                    </a:lnTo>
                    <a:lnTo>
                      <a:pt x="120" y="179"/>
                    </a:lnTo>
                    <a:lnTo>
                      <a:pt x="121" y="179"/>
                    </a:lnTo>
                    <a:lnTo>
                      <a:pt x="123" y="180"/>
                    </a:lnTo>
                    <a:lnTo>
                      <a:pt x="124" y="181"/>
                    </a:lnTo>
                    <a:lnTo>
                      <a:pt x="126" y="185"/>
                    </a:lnTo>
                    <a:lnTo>
                      <a:pt x="128" y="186"/>
                    </a:lnTo>
                    <a:lnTo>
                      <a:pt x="132" y="186"/>
                    </a:lnTo>
                    <a:lnTo>
                      <a:pt x="133" y="186"/>
                    </a:lnTo>
                    <a:lnTo>
                      <a:pt x="134" y="187"/>
                    </a:lnTo>
                    <a:lnTo>
                      <a:pt x="134" y="187"/>
                    </a:lnTo>
                    <a:lnTo>
                      <a:pt x="135" y="189"/>
                    </a:lnTo>
                    <a:lnTo>
                      <a:pt x="137" y="191"/>
                    </a:lnTo>
                    <a:lnTo>
                      <a:pt x="137" y="191"/>
                    </a:lnTo>
                    <a:lnTo>
                      <a:pt x="140" y="192"/>
                    </a:lnTo>
                    <a:lnTo>
                      <a:pt x="141" y="192"/>
                    </a:lnTo>
                    <a:lnTo>
                      <a:pt x="145" y="194"/>
                    </a:lnTo>
                    <a:lnTo>
                      <a:pt x="146" y="195"/>
                    </a:lnTo>
                    <a:lnTo>
                      <a:pt x="147" y="199"/>
                    </a:lnTo>
                    <a:lnTo>
                      <a:pt x="148" y="200"/>
                    </a:lnTo>
                    <a:lnTo>
                      <a:pt x="149" y="201"/>
                    </a:lnTo>
                    <a:lnTo>
                      <a:pt x="152" y="202"/>
                    </a:lnTo>
                    <a:lnTo>
                      <a:pt x="154" y="205"/>
                    </a:lnTo>
                    <a:lnTo>
                      <a:pt x="156" y="207"/>
                    </a:lnTo>
                    <a:lnTo>
                      <a:pt x="156" y="207"/>
                    </a:lnTo>
                    <a:lnTo>
                      <a:pt x="160" y="207"/>
                    </a:lnTo>
                    <a:lnTo>
                      <a:pt x="161" y="208"/>
                    </a:lnTo>
                    <a:lnTo>
                      <a:pt x="162" y="210"/>
                    </a:lnTo>
                    <a:lnTo>
                      <a:pt x="164" y="213"/>
                    </a:lnTo>
                    <a:lnTo>
                      <a:pt x="164" y="213"/>
                    </a:lnTo>
                    <a:lnTo>
                      <a:pt x="165" y="216"/>
                    </a:lnTo>
                    <a:lnTo>
                      <a:pt x="165" y="217"/>
                    </a:lnTo>
                    <a:lnTo>
                      <a:pt x="165" y="220"/>
                    </a:lnTo>
                    <a:lnTo>
                      <a:pt x="167" y="223"/>
                    </a:lnTo>
                    <a:lnTo>
                      <a:pt x="167" y="224"/>
                    </a:lnTo>
                    <a:lnTo>
                      <a:pt x="168" y="227"/>
                    </a:lnTo>
                    <a:lnTo>
                      <a:pt x="160" y="227"/>
                    </a:lnTo>
                    <a:lnTo>
                      <a:pt x="156" y="227"/>
                    </a:lnTo>
                    <a:lnTo>
                      <a:pt x="153" y="228"/>
                    </a:lnTo>
                    <a:lnTo>
                      <a:pt x="150" y="228"/>
                    </a:lnTo>
                    <a:lnTo>
                      <a:pt x="142" y="228"/>
                    </a:lnTo>
                    <a:lnTo>
                      <a:pt x="140" y="228"/>
                    </a:lnTo>
                    <a:lnTo>
                      <a:pt x="132" y="228"/>
                    </a:lnTo>
                    <a:lnTo>
                      <a:pt x="130" y="228"/>
                    </a:lnTo>
                    <a:lnTo>
                      <a:pt x="130" y="228"/>
                    </a:lnTo>
                    <a:lnTo>
                      <a:pt x="120" y="229"/>
                    </a:lnTo>
                    <a:lnTo>
                      <a:pt x="116" y="229"/>
                    </a:lnTo>
                    <a:lnTo>
                      <a:pt x="116" y="229"/>
                    </a:lnTo>
                    <a:lnTo>
                      <a:pt x="110" y="229"/>
                    </a:lnTo>
                    <a:lnTo>
                      <a:pt x="103" y="229"/>
                    </a:lnTo>
                    <a:lnTo>
                      <a:pt x="101" y="229"/>
                    </a:lnTo>
                    <a:lnTo>
                      <a:pt x="98" y="229"/>
                    </a:lnTo>
                    <a:lnTo>
                      <a:pt x="89" y="229"/>
                    </a:lnTo>
                    <a:lnTo>
                      <a:pt x="89" y="229"/>
                    </a:lnTo>
                    <a:lnTo>
                      <a:pt x="81" y="230"/>
                    </a:lnTo>
                    <a:lnTo>
                      <a:pt x="78" y="230"/>
                    </a:lnTo>
                    <a:lnTo>
                      <a:pt x="76" y="230"/>
                    </a:lnTo>
                    <a:lnTo>
                      <a:pt x="65" y="230"/>
                    </a:lnTo>
                    <a:lnTo>
                      <a:pt x="64" y="230"/>
                    </a:lnTo>
                    <a:lnTo>
                      <a:pt x="63" y="230"/>
                    </a:lnTo>
                    <a:lnTo>
                      <a:pt x="54" y="230"/>
                    </a:lnTo>
                    <a:lnTo>
                      <a:pt x="50" y="230"/>
                    </a:lnTo>
                    <a:lnTo>
                      <a:pt x="48" y="230"/>
                    </a:lnTo>
                    <a:lnTo>
                      <a:pt x="46" y="230"/>
                    </a:lnTo>
                    <a:lnTo>
                      <a:pt x="37" y="230"/>
                    </a:lnTo>
                    <a:lnTo>
                      <a:pt x="36" y="230"/>
                    </a:lnTo>
                    <a:lnTo>
                      <a:pt x="30" y="230"/>
                    </a:lnTo>
                    <a:lnTo>
                      <a:pt x="27" y="230"/>
                    </a:lnTo>
                    <a:lnTo>
                      <a:pt x="19" y="230"/>
                    </a:lnTo>
                    <a:lnTo>
                      <a:pt x="19" y="228"/>
                    </a:lnTo>
                    <a:lnTo>
                      <a:pt x="20" y="216"/>
                    </a:lnTo>
                    <a:lnTo>
                      <a:pt x="20" y="216"/>
                    </a:lnTo>
                    <a:lnTo>
                      <a:pt x="20" y="202"/>
                    </a:lnTo>
                    <a:lnTo>
                      <a:pt x="20" y="202"/>
                    </a:lnTo>
                    <a:lnTo>
                      <a:pt x="20" y="196"/>
                    </a:lnTo>
                    <a:lnTo>
                      <a:pt x="20" y="189"/>
                    </a:lnTo>
                    <a:lnTo>
                      <a:pt x="20" y="186"/>
                    </a:lnTo>
                    <a:lnTo>
                      <a:pt x="20" y="179"/>
                    </a:lnTo>
                    <a:lnTo>
                      <a:pt x="20" y="172"/>
                    </a:lnTo>
                    <a:lnTo>
                      <a:pt x="20" y="160"/>
                    </a:lnTo>
                    <a:lnTo>
                      <a:pt x="20" y="159"/>
                    </a:lnTo>
                    <a:lnTo>
                      <a:pt x="19" y="158"/>
                    </a:lnTo>
                    <a:lnTo>
                      <a:pt x="19" y="157"/>
                    </a:lnTo>
                    <a:lnTo>
                      <a:pt x="17" y="156"/>
                    </a:lnTo>
                    <a:lnTo>
                      <a:pt x="16" y="156"/>
                    </a:lnTo>
                    <a:lnTo>
                      <a:pt x="15" y="155"/>
                    </a:lnTo>
                    <a:lnTo>
                      <a:pt x="14" y="155"/>
                    </a:lnTo>
                    <a:lnTo>
                      <a:pt x="13" y="153"/>
                    </a:lnTo>
                    <a:lnTo>
                      <a:pt x="12" y="152"/>
                    </a:lnTo>
                    <a:lnTo>
                      <a:pt x="11" y="150"/>
                    </a:lnTo>
                    <a:lnTo>
                      <a:pt x="9" y="148"/>
                    </a:lnTo>
                    <a:lnTo>
                      <a:pt x="9" y="148"/>
                    </a:lnTo>
                    <a:lnTo>
                      <a:pt x="8" y="146"/>
                    </a:lnTo>
                    <a:lnTo>
                      <a:pt x="9" y="145"/>
                    </a:lnTo>
                    <a:lnTo>
                      <a:pt x="12" y="143"/>
                    </a:lnTo>
                    <a:lnTo>
                      <a:pt x="14" y="142"/>
                    </a:lnTo>
                    <a:lnTo>
                      <a:pt x="15" y="141"/>
                    </a:lnTo>
                    <a:lnTo>
                      <a:pt x="16" y="138"/>
                    </a:lnTo>
                    <a:lnTo>
                      <a:pt x="16" y="137"/>
                    </a:lnTo>
                    <a:lnTo>
                      <a:pt x="16" y="134"/>
                    </a:lnTo>
                    <a:lnTo>
                      <a:pt x="16" y="131"/>
                    </a:lnTo>
                    <a:lnTo>
                      <a:pt x="16" y="131"/>
                    </a:lnTo>
                    <a:lnTo>
                      <a:pt x="17" y="128"/>
                    </a:lnTo>
                    <a:lnTo>
                      <a:pt x="16" y="123"/>
                    </a:lnTo>
                    <a:lnTo>
                      <a:pt x="15" y="119"/>
                    </a:lnTo>
                    <a:lnTo>
                      <a:pt x="14" y="117"/>
                    </a:lnTo>
                    <a:lnTo>
                      <a:pt x="13" y="115"/>
                    </a:lnTo>
                    <a:lnTo>
                      <a:pt x="12" y="109"/>
                    </a:lnTo>
                    <a:lnTo>
                      <a:pt x="11" y="107"/>
                    </a:lnTo>
                    <a:lnTo>
                      <a:pt x="11" y="107"/>
                    </a:lnTo>
                    <a:lnTo>
                      <a:pt x="11" y="107"/>
                    </a:lnTo>
                    <a:lnTo>
                      <a:pt x="11" y="105"/>
                    </a:lnTo>
                    <a:lnTo>
                      <a:pt x="11" y="101"/>
                    </a:lnTo>
                    <a:lnTo>
                      <a:pt x="12" y="95"/>
                    </a:lnTo>
                    <a:lnTo>
                      <a:pt x="9" y="92"/>
                    </a:lnTo>
                    <a:lnTo>
                      <a:pt x="11" y="89"/>
                    </a:lnTo>
                    <a:lnTo>
                      <a:pt x="9" y="86"/>
                    </a:lnTo>
                    <a:lnTo>
                      <a:pt x="9" y="84"/>
                    </a:lnTo>
                    <a:lnTo>
                      <a:pt x="9" y="81"/>
                    </a:lnTo>
                    <a:lnTo>
                      <a:pt x="9" y="75"/>
                    </a:lnTo>
                    <a:lnTo>
                      <a:pt x="9" y="73"/>
                    </a:lnTo>
                    <a:lnTo>
                      <a:pt x="9" y="70"/>
                    </a:lnTo>
                    <a:lnTo>
                      <a:pt x="8" y="67"/>
                    </a:lnTo>
                    <a:lnTo>
                      <a:pt x="8" y="66"/>
                    </a:lnTo>
                    <a:lnTo>
                      <a:pt x="7" y="63"/>
                    </a:lnTo>
                    <a:lnTo>
                      <a:pt x="6" y="59"/>
                    </a:lnTo>
                    <a:lnTo>
                      <a:pt x="5" y="56"/>
                    </a:lnTo>
                    <a:lnTo>
                      <a:pt x="4" y="52"/>
                    </a:lnTo>
                    <a:lnTo>
                      <a:pt x="2" y="50"/>
                    </a:lnTo>
                    <a:lnTo>
                      <a:pt x="1" y="46"/>
                    </a:lnTo>
                    <a:lnTo>
                      <a:pt x="1" y="46"/>
                    </a:lnTo>
                    <a:lnTo>
                      <a:pt x="2" y="45"/>
                    </a:lnTo>
                    <a:lnTo>
                      <a:pt x="2" y="43"/>
                    </a:lnTo>
                    <a:lnTo>
                      <a:pt x="2" y="39"/>
                    </a:lnTo>
                    <a:lnTo>
                      <a:pt x="2" y="36"/>
                    </a:lnTo>
                    <a:lnTo>
                      <a:pt x="2" y="32"/>
                    </a:lnTo>
                    <a:lnTo>
                      <a:pt x="2" y="32"/>
                    </a:lnTo>
                    <a:lnTo>
                      <a:pt x="2" y="32"/>
                    </a:lnTo>
                    <a:lnTo>
                      <a:pt x="2" y="30"/>
                    </a:lnTo>
                    <a:lnTo>
                      <a:pt x="4" y="28"/>
                    </a:lnTo>
                    <a:lnTo>
                      <a:pt x="2" y="25"/>
                    </a:lnTo>
                    <a:lnTo>
                      <a:pt x="2" y="23"/>
                    </a:lnTo>
                    <a:lnTo>
                      <a:pt x="1" y="20"/>
                    </a:lnTo>
                    <a:lnTo>
                      <a:pt x="0" y="16"/>
                    </a:lnTo>
                    <a:lnTo>
                      <a:pt x="0" y="1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39"/>
              <p:cNvSpPr>
                <a:spLocks/>
              </p:cNvSpPr>
              <p:nvPr/>
            </p:nvSpPr>
            <p:spPr bwMode="auto">
              <a:xfrm>
                <a:off x="8708" y="11429"/>
                <a:ext cx="206" cy="180"/>
              </a:xfrm>
              <a:custGeom>
                <a:avLst/>
                <a:gdLst>
                  <a:gd name="T0" fmla="*/ 17 w 206"/>
                  <a:gd name="T1" fmla="*/ 3 h 180"/>
                  <a:gd name="T2" fmla="*/ 36 w 206"/>
                  <a:gd name="T3" fmla="*/ 3 h 180"/>
                  <a:gd name="T4" fmla="*/ 51 w 206"/>
                  <a:gd name="T5" fmla="*/ 3 h 180"/>
                  <a:gd name="T6" fmla="*/ 71 w 206"/>
                  <a:gd name="T7" fmla="*/ 2 h 180"/>
                  <a:gd name="T8" fmla="*/ 89 w 206"/>
                  <a:gd name="T9" fmla="*/ 1 h 180"/>
                  <a:gd name="T10" fmla="*/ 106 w 206"/>
                  <a:gd name="T11" fmla="*/ 1 h 180"/>
                  <a:gd name="T12" fmla="*/ 121 w 206"/>
                  <a:gd name="T13" fmla="*/ 1 h 180"/>
                  <a:gd name="T14" fmla="*/ 125 w 206"/>
                  <a:gd name="T15" fmla="*/ 7 h 180"/>
                  <a:gd name="T16" fmla="*/ 126 w 206"/>
                  <a:gd name="T17" fmla="*/ 14 h 180"/>
                  <a:gd name="T18" fmla="*/ 129 w 206"/>
                  <a:gd name="T19" fmla="*/ 25 h 180"/>
                  <a:gd name="T20" fmla="*/ 131 w 206"/>
                  <a:gd name="T21" fmla="*/ 31 h 180"/>
                  <a:gd name="T22" fmla="*/ 137 w 206"/>
                  <a:gd name="T23" fmla="*/ 38 h 180"/>
                  <a:gd name="T24" fmla="*/ 141 w 206"/>
                  <a:gd name="T25" fmla="*/ 44 h 180"/>
                  <a:gd name="T26" fmla="*/ 152 w 206"/>
                  <a:gd name="T27" fmla="*/ 53 h 180"/>
                  <a:gd name="T28" fmla="*/ 154 w 206"/>
                  <a:gd name="T29" fmla="*/ 64 h 180"/>
                  <a:gd name="T30" fmla="*/ 160 w 206"/>
                  <a:gd name="T31" fmla="*/ 63 h 180"/>
                  <a:gd name="T32" fmla="*/ 167 w 206"/>
                  <a:gd name="T33" fmla="*/ 64 h 180"/>
                  <a:gd name="T34" fmla="*/ 169 w 206"/>
                  <a:gd name="T35" fmla="*/ 70 h 180"/>
                  <a:gd name="T36" fmla="*/ 169 w 206"/>
                  <a:gd name="T37" fmla="*/ 77 h 180"/>
                  <a:gd name="T38" fmla="*/ 167 w 206"/>
                  <a:gd name="T39" fmla="*/ 84 h 180"/>
                  <a:gd name="T40" fmla="*/ 165 w 206"/>
                  <a:gd name="T41" fmla="*/ 92 h 180"/>
                  <a:gd name="T42" fmla="*/ 169 w 206"/>
                  <a:gd name="T43" fmla="*/ 96 h 180"/>
                  <a:gd name="T44" fmla="*/ 177 w 206"/>
                  <a:gd name="T45" fmla="*/ 101 h 180"/>
                  <a:gd name="T46" fmla="*/ 183 w 206"/>
                  <a:gd name="T47" fmla="*/ 106 h 180"/>
                  <a:gd name="T48" fmla="*/ 191 w 206"/>
                  <a:gd name="T49" fmla="*/ 111 h 180"/>
                  <a:gd name="T50" fmla="*/ 192 w 206"/>
                  <a:gd name="T51" fmla="*/ 117 h 180"/>
                  <a:gd name="T52" fmla="*/ 193 w 206"/>
                  <a:gd name="T53" fmla="*/ 125 h 180"/>
                  <a:gd name="T54" fmla="*/ 198 w 206"/>
                  <a:gd name="T55" fmla="*/ 134 h 180"/>
                  <a:gd name="T56" fmla="*/ 206 w 206"/>
                  <a:gd name="T57" fmla="*/ 138 h 180"/>
                  <a:gd name="T58" fmla="*/ 205 w 206"/>
                  <a:gd name="T59" fmla="*/ 146 h 180"/>
                  <a:gd name="T60" fmla="*/ 205 w 206"/>
                  <a:gd name="T61" fmla="*/ 151 h 180"/>
                  <a:gd name="T62" fmla="*/ 200 w 206"/>
                  <a:gd name="T63" fmla="*/ 153 h 180"/>
                  <a:gd name="T64" fmla="*/ 193 w 206"/>
                  <a:gd name="T65" fmla="*/ 157 h 180"/>
                  <a:gd name="T66" fmla="*/ 196 w 206"/>
                  <a:gd name="T67" fmla="*/ 165 h 180"/>
                  <a:gd name="T68" fmla="*/ 193 w 206"/>
                  <a:gd name="T69" fmla="*/ 168 h 180"/>
                  <a:gd name="T70" fmla="*/ 193 w 206"/>
                  <a:gd name="T71" fmla="*/ 173 h 180"/>
                  <a:gd name="T72" fmla="*/ 184 w 206"/>
                  <a:gd name="T73" fmla="*/ 179 h 180"/>
                  <a:gd name="T74" fmla="*/ 170 w 206"/>
                  <a:gd name="T75" fmla="*/ 178 h 180"/>
                  <a:gd name="T76" fmla="*/ 176 w 206"/>
                  <a:gd name="T77" fmla="*/ 171 h 180"/>
                  <a:gd name="T78" fmla="*/ 176 w 206"/>
                  <a:gd name="T79" fmla="*/ 163 h 180"/>
                  <a:gd name="T80" fmla="*/ 162 w 206"/>
                  <a:gd name="T81" fmla="*/ 160 h 180"/>
                  <a:gd name="T82" fmla="*/ 137 w 206"/>
                  <a:gd name="T83" fmla="*/ 162 h 180"/>
                  <a:gd name="T84" fmla="*/ 118 w 206"/>
                  <a:gd name="T85" fmla="*/ 163 h 180"/>
                  <a:gd name="T86" fmla="*/ 100 w 206"/>
                  <a:gd name="T87" fmla="*/ 164 h 180"/>
                  <a:gd name="T88" fmla="*/ 78 w 206"/>
                  <a:gd name="T89" fmla="*/ 164 h 180"/>
                  <a:gd name="T90" fmla="*/ 59 w 206"/>
                  <a:gd name="T91" fmla="*/ 165 h 180"/>
                  <a:gd name="T92" fmla="*/ 36 w 206"/>
                  <a:gd name="T93" fmla="*/ 160 h 180"/>
                  <a:gd name="T94" fmla="*/ 36 w 206"/>
                  <a:gd name="T95" fmla="*/ 138 h 180"/>
                  <a:gd name="T96" fmla="*/ 35 w 206"/>
                  <a:gd name="T97" fmla="*/ 118 h 180"/>
                  <a:gd name="T98" fmla="*/ 35 w 206"/>
                  <a:gd name="T99" fmla="*/ 96 h 180"/>
                  <a:gd name="T100" fmla="*/ 35 w 206"/>
                  <a:gd name="T101" fmla="*/ 77 h 180"/>
                  <a:gd name="T102" fmla="*/ 35 w 206"/>
                  <a:gd name="T103" fmla="*/ 61 h 180"/>
                  <a:gd name="T104" fmla="*/ 30 w 206"/>
                  <a:gd name="T105" fmla="*/ 59 h 180"/>
                  <a:gd name="T106" fmla="*/ 26 w 206"/>
                  <a:gd name="T107" fmla="*/ 53 h 180"/>
                  <a:gd name="T108" fmla="*/ 21 w 206"/>
                  <a:gd name="T109" fmla="*/ 46 h 180"/>
                  <a:gd name="T110" fmla="*/ 21 w 206"/>
                  <a:gd name="T111" fmla="*/ 42 h 180"/>
                  <a:gd name="T112" fmla="*/ 27 w 206"/>
                  <a:gd name="T113" fmla="*/ 36 h 180"/>
                  <a:gd name="T114" fmla="*/ 25 w 206"/>
                  <a:gd name="T115" fmla="*/ 30 h 180"/>
                  <a:gd name="T116" fmla="*/ 15 w 206"/>
                  <a:gd name="T117" fmla="*/ 29 h 180"/>
                  <a:gd name="T118" fmla="*/ 11 w 206"/>
                  <a:gd name="T119" fmla="*/ 22 h 180"/>
                  <a:gd name="T120" fmla="*/ 6 w 206"/>
                  <a:gd name="T121" fmla="*/ 16 h 180"/>
                  <a:gd name="T122" fmla="*/ 4 w 206"/>
                  <a:gd name="T123" fmla="*/ 11 h 180"/>
                  <a:gd name="T124" fmla="*/ 2 w 206"/>
                  <a:gd name="T125" fmla="*/ 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6" h="180">
                    <a:moveTo>
                      <a:pt x="0" y="3"/>
                    </a:moveTo>
                    <a:lnTo>
                      <a:pt x="6" y="3"/>
                    </a:lnTo>
                    <a:lnTo>
                      <a:pt x="12" y="3"/>
                    </a:lnTo>
                    <a:lnTo>
                      <a:pt x="13" y="3"/>
                    </a:lnTo>
                    <a:lnTo>
                      <a:pt x="17" y="3"/>
                    </a:lnTo>
                    <a:lnTo>
                      <a:pt x="20" y="3"/>
                    </a:lnTo>
                    <a:lnTo>
                      <a:pt x="25" y="3"/>
                    </a:lnTo>
                    <a:lnTo>
                      <a:pt x="28" y="3"/>
                    </a:lnTo>
                    <a:lnTo>
                      <a:pt x="33" y="3"/>
                    </a:lnTo>
                    <a:lnTo>
                      <a:pt x="36" y="3"/>
                    </a:lnTo>
                    <a:lnTo>
                      <a:pt x="39" y="3"/>
                    </a:lnTo>
                    <a:lnTo>
                      <a:pt x="43" y="3"/>
                    </a:lnTo>
                    <a:lnTo>
                      <a:pt x="45" y="3"/>
                    </a:lnTo>
                    <a:lnTo>
                      <a:pt x="49" y="3"/>
                    </a:lnTo>
                    <a:lnTo>
                      <a:pt x="51" y="3"/>
                    </a:lnTo>
                    <a:lnTo>
                      <a:pt x="57" y="3"/>
                    </a:lnTo>
                    <a:lnTo>
                      <a:pt x="58" y="3"/>
                    </a:lnTo>
                    <a:lnTo>
                      <a:pt x="64" y="2"/>
                    </a:lnTo>
                    <a:lnTo>
                      <a:pt x="65" y="2"/>
                    </a:lnTo>
                    <a:lnTo>
                      <a:pt x="71" y="2"/>
                    </a:lnTo>
                    <a:lnTo>
                      <a:pt x="71" y="2"/>
                    </a:lnTo>
                    <a:lnTo>
                      <a:pt x="78" y="2"/>
                    </a:lnTo>
                    <a:lnTo>
                      <a:pt x="79" y="2"/>
                    </a:lnTo>
                    <a:lnTo>
                      <a:pt x="84" y="2"/>
                    </a:lnTo>
                    <a:lnTo>
                      <a:pt x="89" y="1"/>
                    </a:lnTo>
                    <a:lnTo>
                      <a:pt x="91" y="1"/>
                    </a:lnTo>
                    <a:lnTo>
                      <a:pt x="92" y="1"/>
                    </a:lnTo>
                    <a:lnTo>
                      <a:pt x="98" y="1"/>
                    </a:lnTo>
                    <a:lnTo>
                      <a:pt x="101" y="1"/>
                    </a:lnTo>
                    <a:lnTo>
                      <a:pt x="106" y="1"/>
                    </a:lnTo>
                    <a:lnTo>
                      <a:pt x="113" y="0"/>
                    </a:lnTo>
                    <a:lnTo>
                      <a:pt x="113" y="0"/>
                    </a:lnTo>
                    <a:lnTo>
                      <a:pt x="118" y="0"/>
                    </a:lnTo>
                    <a:lnTo>
                      <a:pt x="119" y="0"/>
                    </a:lnTo>
                    <a:lnTo>
                      <a:pt x="121" y="1"/>
                    </a:lnTo>
                    <a:lnTo>
                      <a:pt x="121" y="2"/>
                    </a:lnTo>
                    <a:lnTo>
                      <a:pt x="122" y="2"/>
                    </a:lnTo>
                    <a:lnTo>
                      <a:pt x="123" y="3"/>
                    </a:lnTo>
                    <a:lnTo>
                      <a:pt x="124" y="6"/>
                    </a:lnTo>
                    <a:lnTo>
                      <a:pt x="125" y="7"/>
                    </a:lnTo>
                    <a:lnTo>
                      <a:pt x="126" y="8"/>
                    </a:lnTo>
                    <a:lnTo>
                      <a:pt x="129" y="8"/>
                    </a:lnTo>
                    <a:lnTo>
                      <a:pt x="128" y="10"/>
                    </a:lnTo>
                    <a:lnTo>
                      <a:pt x="126" y="13"/>
                    </a:lnTo>
                    <a:lnTo>
                      <a:pt x="126" y="14"/>
                    </a:lnTo>
                    <a:lnTo>
                      <a:pt x="126" y="15"/>
                    </a:lnTo>
                    <a:lnTo>
                      <a:pt x="126" y="16"/>
                    </a:lnTo>
                    <a:lnTo>
                      <a:pt x="126" y="21"/>
                    </a:lnTo>
                    <a:lnTo>
                      <a:pt x="128" y="23"/>
                    </a:lnTo>
                    <a:lnTo>
                      <a:pt x="129" y="25"/>
                    </a:lnTo>
                    <a:lnTo>
                      <a:pt x="129" y="25"/>
                    </a:lnTo>
                    <a:lnTo>
                      <a:pt x="129" y="27"/>
                    </a:lnTo>
                    <a:lnTo>
                      <a:pt x="129" y="29"/>
                    </a:lnTo>
                    <a:lnTo>
                      <a:pt x="130" y="30"/>
                    </a:lnTo>
                    <a:lnTo>
                      <a:pt x="131" y="31"/>
                    </a:lnTo>
                    <a:lnTo>
                      <a:pt x="131" y="32"/>
                    </a:lnTo>
                    <a:lnTo>
                      <a:pt x="131" y="34"/>
                    </a:lnTo>
                    <a:lnTo>
                      <a:pt x="133" y="36"/>
                    </a:lnTo>
                    <a:lnTo>
                      <a:pt x="134" y="36"/>
                    </a:lnTo>
                    <a:lnTo>
                      <a:pt x="137" y="38"/>
                    </a:lnTo>
                    <a:lnTo>
                      <a:pt x="137" y="39"/>
                    </a:lnTo>
                    <a:lnTo>
                      <a:pt x="138" y="41"/>
                    </a:lnTo>
                    <a:lnTo>
                      <a:pt x="139" y="41"/>
                    </a:lnTo>
                    <a:lnTo>
                      <a:pt x="140" y="43"/>
                    </a:lnTo>
                    <a:lnTo>
                      <a:pt x="141" y="44"/>
                    </a:lnTo>
                    <a:lnTo>
                      <a:pt x="145" y="46"/>
                    </a:lnTo>
                    <a:lnTo>
                      <a:pt x="145" y="46"/>
                    </a:lnTo>
                    <a:lnTo>
                      <a:pt x="147" y="49"/>
                    </a:lnTo>
                    <a:lnTo>
                      <a:pt x="151" y="52"/>
                    </a:lnTo>
                    <a:lnTo>
                      <a:pt x="152" y="53"/>
                    </a:lnTo>
                    <a:lnTo>
                      <a:pt x="152" y="56"/>
                    </a:lnTo>
                    <a:lnTo>
                      <a:pt x="153" y="58"/>
                    </a:lnTo>
                    <a:lnTo>
                      <a:pt x="152" y="59"/>
                    </a:lnTo>
                    <a:lnTo>
                      <a:pt x="153" y="63"/>
                    </a:lnTo>
                    <a:lnTo>
                      <a:pt x="154" y="64"/>
                    </a:lnTo>
                    <a:lnTo>
                      <a:pt x="154" y="65"/>
                    </a:lnTo>
                    <a:lnTo>
                      <a:pt x="156" y="66"/>
                    </a:lnTo>
                    <a:lnTo>
                      <a:pt x="158" y="66"/>
                    </a:lnTo>
                    <a:lnTo>
                      <a:pt x="159" y="65"/>
                    </a:lnTo>
                    <a:lnTo>
                      <a:pt x="160" y="63"/>
                    </a:lnTo>
                    <a:lnTo>
                      <a:pt x="160" y="63"/>
                    </a:lnTo>
                    <a:lnTo>
                      <a:pt x="162" y="63"/>
                    </a:lnTo>
                    <a:lnTo>
                      <a:pt x="165" y="64"/>
                    </a:lnTo>
                    <a:lnTo>
                      <a:pt x="166" y="64"/>
                    </a:lnTo>
                    <a:lnTo>
                      <a:pt x="167" y="64"/>
                    </a:lnTo>
                    <a:lnTo>
                      <a:pt x="168" y="65"/>
                    </a:lnTo>
                    <a:lnTo>
                      <a:pt x="170" y="66"/>
                    </a:lnTo>
                    <a:lnTo>
                      <a:pt x="170" y="68"/>
                    </a:lnTo>
                    <a:lnTo>
                      <a:pt x="169" y="70"/>
                    </a:lnTo>
                    <a:lnTo>
                      <a:pt x="169" y="70"/>
                    </a:lnTo>
                    <a:lnTo>
                      <a:pt x="168" y="72"/>
                    </a:lnTo>
                    <a:lnTo>
                      <a:pt x="169" y="73"/>
                    </a:lnTo>
                    <a:lnTo>
                      <a:pt x="169" y="74"/>
                    </a:lnTo>
                    <a:lnTo>
                      <a:pt x="169" y="74"/>
                    </a:lnTo>
                    <a:lnTo>
                      <a:pt x="169" y="77"/>
                    </a:lnTo>
                    <a:lnTo>
                      <a:pt x="167" y="79"/>
                    </a:lnTo>
                    <a:lnTo>
                      <a:pt x="167" y="79"/>
                    </a:lnTo>
                    <a:lnTo>
                      <a:pt x="167" y="80"/>
                    </a:lnTo>
                    <a:lnTo>
                      <a:pt x="167" y="81"/>
                    </a:lnTo>
                    <a:lnTo>
                      <a:pt x="167" y="84"/>
                    </a:lnTo>
                    <a:lnTo>
                      <a:pt x="165" y="85"/>
                    </a:lnTo>
                    <a:lnTo>
                      <a:pt x="165" y="86"/>
                    </a:lnTo>
                    <a:lnTo>
                      <a:pt x="165" y="86"/>
                    </a:lnTo>
                    <a:lnTo>
                      <a:pt x="165" y="88"/>
                    </a:lnTo>
                    <a:lnTo>
                      <a:pt x="165" y="92"/>
                    </a:lnTo>
                    <a:lnTo>
                      <a:pt x="165" y="92"/>
                    </a:lnTo>
                    <a:lnTo>
                      <a:pt x="166" y="93"/>
                    </a:lnTo>
                    <a:lnTo>
                      <a:pt x="168" y="95"/>
                    </a:lnTo>
                    <a:lnTo>
                      <a:pt x="168" y="95"/>
                    </a:lnTo>
                    <a:lnTo>
                      <a:pt x="169" y="96"/>
                    </a:lnTo>
                    <a:lnTo>
                      <a:pt x="170" y="96"/>
                    </a:lnTo>
                    <a:lnTo>
                      <a:pt x="173" y="99"/>
                    </a:lnTo>
                    <a:lnTo>
                      <a:pt x="174" y="100"/>
                    </a:lnTo>
                    <a:lnTo>
                      <a:pt x="176" y="101"/>
                    </a:lnTo>
                    <a:lnTo>
                      <a:pt x="177" y="101"/>
                    </a:lnTo>
                    <a:lnTo>
                      <a:pt x="177" y="103"/>
                    </a:lnTo>
                    <a:lnTo>
                      <a:pt x="178" y="105"/>
                    </a:lnTo>
                    <a:lnTo>
                      <a:pt x="178" y="105"/>
                    </a:lnTo>
                    <a:lnTo>
                      <a:pt x="181" y="103"/>
                    </a:lnTo>
                    <a:lnTo>
                      <a:pt x="183" y="106"/>
                    </a:lnTo>
                    <a:lnTo>
                      <a:pt x="187" y="107"/>
                    </a:lnTo>
                    <a:lnTo>
                      <a:pt x="187" y="107"/>
                    </a:lnTo>
                    <a:lnTo>
                      <a:pt x="187" y="109"/>
                    </a:lnTo>
                    <a:lnTo>
                      <a:pt x="190" y="110"/>
                    </a:lnTo>
                    <a:lnTo>
                      <a:pt x="191" y="111"/>
                    </a:lnTo>
                    <a:lnTo>
                      <a:pt x="192" y="114"/>
                    </a:lnTo>
                    <a:lnTo>
                      <a:pt x="192" y="115"/>
                    </a:lnTo>
                    <a:lnTo>
                      <a:pt x="192" y="116"/>
                    </a:lnTo>
                    <a:lnTo>
                      <a:pt x="192" y="116"/>
                    </a:lnTo>
                    <a:lnTo>
                      <a:pt x="192" y="117"/>
                    </a:lnTo>
                    <a:lnTo>
                      <a:pt x="193" y="120"/>
                    </a:lnTo>
                    <a:lnTo>
                      <a:pt x="196" y="122"/>
                    </a:lnTo>
                    <a:lnTo>
                      <a:pt x="196" y="124"/>
                    </a:lnTo>
                    <a:lnTo>
                      <a:pt x="195" y="125"/>
                    </a:lnTo>
                    <a:lnTo>
                      <a:pt x="193" y="125"/>
                    </a:lnTo>
                    <a:lnTo>
                      <a:pt x="193" y="128"/>
                    </a:lnTo>
                    <a:lnTo>
                      <a:pt x="193" y="128"/>
                    </a:lnTo>
                    <a:lnTo>
                      <a:pt x="195" y="129"/>
                    </a:lnTo>
                    <a:lnTo>
                      <a:pt x="195" y="131"/>
                    </a:lnTo>
                    <a:lnTo>
                      <a:pt x="198" y="134"/>
                    </a:lnTo>
                    <a:lnTo>
                      <a:pt x="198" y="137"/>
                    </a:lnTo>
                    <a:lnTo>
                      <a:pt x="200" y="137"/>
                    </a:lnTo>
                    <a:lnTo>
                      <a:pt x="202" y="137"/>
                    </a:lnTo>
                    <a:lnTo>
                      <a:pt x="204" y="138"/>
                    </a:lnTo>
                    <a:lnTo>
                      <a:pt x="206" y="138"/>
                    </a:lnTo>
                    <a:lnTo>
                      <a:pt x="206" y="139"/>
                    </a:lnTo>
                    <a:lnTo>
                      <a:pt x="206" y="139"/>
                    </a:lnTo>
                    <a:lnTo>
                      <a:pt x="206" y="142"/>
                    </a:lnTo>
                    <a:lnTo>
                      <a:pt x="205" y="144"/>
                    </a:lnTo>
                    <a:lnTo>
                      <a:pt x="205" y="146"/>
                    </a:lnTo>
                    <a:lnTo>
                      <a:pt x="205" y="146"/>
                    </a:lnTo>
                    <a:lnTo>
                      <a:pt x="205" y="148"/>
                    </a:lnTo>
                    <a:lnTo>
                      <a:pt x="204" y="149"/>
                    </a:lnTo>
                    <a:lnTo>
                      <a:pt x="205" y="151"/>
                    </a:lnTo>
                    <a:lnTo>
                      <a:pt x="205" y="151"/>
                    </a:lnTo>
                    <a:lnTo>
                      <a:pt x="205" y="152"/>
                    </a:lnTo>
                    <a:lnTo>
                      <a:pt x="204" y="155"/>
                    </a:lnTo>
                    <a:lnTo>
                      <a:pt x="203" y="155"/>
                    </a:lnTo>
                    <a:lnTo>
                      <a:pt x="200" y="153"/>
                    </a:lnTo>
                    <a:lnTo>
                      <a:pt x="200" y="153"/>
                    </a:lnTo>
                    <a:lnTo>
                      <a:pt x="199" y="153"/>
                    </a:lnTo>
                    <a:lnTo>
                      <a:pt x="198" y="156"/>
                    </a:lnTo>
                    <a:lnTo>
                      <a:pt x="196" y="156"/>
                    </a:lnTo>
                    <a:lnTo>
                      <a:pt x="193" y="156"/>
                    </a:lnTo>
                    <a:lnTo>
                      <a:pt x="193" y="157"/>
                    </a:lnTo>
                    <a:lnTo>
                      <a:pt x="195" y="158"/>
                    </a:lnTo>
                    <a:lnTo>
                      <a:pt x="195" y="160"/>
                    </a:lnTo>
                    <a:lnTo>
                      <a:pt x="195" y="162"/>
                    </a:lnTo>
                    <a:lnTo>
                      <a:pt x="196" y="163"/>
                    </a:lnTo>
                    <a:lnTo>
                      <a:pt x="196" y="165"/>
                    </a:lnTo>
                    <a:lnTo>
                      <a:pt x="195" y="165"/>
                    </a:lnTo>
                    <a:lnTo>
                      <a:pt x="192" y="165"/>
                    </a:lnTo>
                    <a:lnTo>
                      <a:pt x="192" y="166"/>
                    </a:lnTo>
                    <a:lnTo>
                      <a:pt x="195" y="167"/>
                    </a:lnTo>
                    <a:lnTo>
                      <a:pt x="193" y="168"/>
                    </a:lnTo>
                    <a:lnTo>
                      <a:pt x="191" y="168"/>
                    </a:lnTo>
                    <a:lnTo>
                      <a:pt x="190" y="170"/>
                    </a:lnTo>
                    <a:lnTo>
                      <a:pt x="192" y="171"/>
                    </a:lnTo>
                    <a:lnTo>
                      <a:pt x="192" y="171"/>
                    </a:lnTo>
                    <a:lnTo>
                      <a:pt x="193" y="173"/>
                    </a:lnTo>
                    <a:lnTo>
                      <a:pt x="192" y="174"/>
                    </a:lnTo>
                    <a:lnTo>
                      <a:pt x="191" y="175"/>
                    </a:lnTo>
                    <a:lnTo>
                      <a:pt x="191" y="178"/>
                    </a:lnTo>
                    <a:lnTo>
                      <a:pt x="190" y="179"/>
                    </a:lnTo>
                    <a:lnTo>
                      <a:pt x="184" y="179"/>
                    </a:lnTo>
                    <a:lnTo>
                      <a:pt x="183" y="179"/>
                    </a:lnTo>
                    <a:lnTo>
                      <a:pt x="178" y="179"/>
                    </a:lnTo>
                    <a:lnTo>
                      <a:pt x="173" y="180"/>
                    </a:lnTo>
                    <a:lnTo>
                      <a:pt x="169" y="180"/>
                    </a:lnTo>
                    <a:lnTo>
                      <a:pt x="170" y="178"/>
                    </a:lnTo>
                    <a:lnTo>
                      <a:pt x="171" y="175"/>
                    </a:lnTo>
                    <a:lnTo>
                      <a:pt x="174" y="174"/>
                    </a:lnTo>
                    <a:lnTo>
                      <a:pt x="174" y="172"/>
                    </a:lnTo>
                    <a:lnTo>
                      <a:pt x="175" y="172"/>
                    </a:lnTo>
                    <a:lnTo>
                      <a:pt x="176" y="171"/>
                    </a:lnTo>
                    <a:lnTo>
                      <a:pt x="177" y="168"/>
                    </a:lnTo>
                    <a:lnTo>
                      <a:pt x="178" y="167"/>
                    </a:lnTo>
                    <a:lnTo>
                      <a:pt x="178" y="165"/>
                    </a:lnTo>
                    <a:lnTo>
                      <a:pt x="178" y="164"/>
                    </a:lnTo>
                    <a:lnTo>
                      <a:pt x="176" y="163"/>
                    </a:lnTo>
                    <a:lnTo>
                      <a:pt x="176" y="162"/>
                    </a:lnTo>
                    <a:lnTo>
                      <a:pt x="175" y="160"/>
                    </a:lnTo>
                    <a:lnTo>
                      <a:pt x="173" y="160"/>
                    </a:lnTo>
                    <a:lnTo>
                      <a:pt x="165" y="160"/>
                    </a:lnTo>
                    <a:lnTo>
                      <a:pt x="162" y="160"/>
                    </a:lnTo>
                    <a:lnTo>
                      <a:pt x="156" y="160"/>
                    </a:lnTo>
                    <a:lnTo>
                      <a:pt x="155" y="160"/>
                    </a:lnTo>
                    <a:lnTo>
                      <a:pt x="148" y="162"/>
                    </a:lnTo>
                    <a:lnTo>
                      <a:pt x="145" y="162"/>
                    </a:lnTo>
                    <a:lnTo>
                      <a:pt x="137" y="162"/>
                    </a:lnTo>
                    <a:lnTo>
                      <a:pt x="136" y="162"/>
                    </a:lnTo>
                    <a:lnTo>
                      <a:pt x="134" y="162"/>
                    </a:lnTo>
                    <a:lnTo>
                      <a:pt x="129" y="163"/>
                    </a:lnTo>
                    <a:lnTo>
                      <a:pt x="128" y="163"/>
                    </a:lnTo>
                    <a:lnTo>
                      <a:pt x="118" y="163"/>
                    </a:lnTo>
                    <a:lnTo>
                      <a:pt x="114" y="163"/>
                    </a:lnTo>
                    <a:lnTo>
                      <a:pt x="113" y="163"/>
                    </a:lnTo>
                    <a:lnTo>
                      <a:pt x="107" y="163"/>
                    </a:lnTo>
                    <a:lnTo>
                      <a:pt x="101" y="164"/>
                    </a:lnTo>
                    <a:lnTo>
                      <a:pt x="100" y="164"/>
                    </a:lnTo>
                    <a:lnTo>
                      <a:pt x="94" y="164"/>
                    </a:lnTo>
                    <a:lnTo>
                      <a:pt x="92" y="164"/>
                    </a:lnTo>
                    <a:lnTo>
                      <a:pt x="91" y="164"/>
                    </a:lnTo>
                    <a:lnTo>
                      <a:pt x="82" y="164"/>
                    </a:lnTo>
                    <a:lnTo>
                      <a:pt x="78" y="164"/>
                    </a:lnTo>
                    <a:lnTo>
                      <a:pt x="77" y="164"/>
                    </a:lnTo>
                    <a:lnTo>
                      <a:pt x="73" y="164"/>
                    </a:lnTo>
                    <a:lnTo>
                      <a:pt x="69" y="164"/>
                    </a:lnTo>
                    <a:lnTo>
                      <a:pt x="65" y="164"/>
                    </a:lnTo>
                    <a:lnTo>
                      <a:pt x="59" y="165"/>
                    </a:lnTo>
                    <a:lnTo>
                      <a:pt x="57" y="165"/>
                    </a:lnTo>
                    <a:lnTo>
                      <a:pt x="52" y="165"/>
                    </a:lnTo>
                    <a:lnTo>
                      <a:pt x="44" y="165"/>
                    </a:lnTo>
                    <a:lnTo>
                      <a:pt x="36" y="165"/>
                    </a:lnTo>
                    <a:lnTo>
                      <a:pt x="36" y="160"/>
                    </a:lnTo>
                    <a:lnTo>
                      <a:pt x="36" y="158"/>
                    </a:lnTo>
                    <a:lnTo>
                      <a:pt x="36" y="155"/>
                    </a:lnTo>
                    <a:lnTo>
                      <a:pt x="36" y="145"/>
                    </a:lnTo>
                    <a:lnTo>
                      <a:pt x="36" y="143"/>
                    </a:lnTo>
                    <a:lnTo>
                      <a:pt x="36" y="138"/>
                    </a:lnTo>
                    <a:lnTo>
                      <a:pt x="35" y="131"/>
                    </a:lnTo>
                    <a:lnTo>
                      <a:pt x="35" y="130"/>
                    </a:lnTo>
                    <a:lnTo>
                      <a:pt x="35" y="129"/>
                    </a:lnTo>
                    <a:lnTo>
                      <a:pt x="35" y="120"/>
                    </a:lnTo>
                    <a:lnTo>
                      <a:pt x="35" y="118"/>
                    </a:lnTo>
                    <a:lnTo>
                      <a:pt x="35" y="118"/>
                    </a:lnTo>
                    <a:lnTo>
                      <a:pt x="35" y="106"/>
                    </a:lnTo>
                    <a:lnTo>
                      <a:pt x="35" y="105"/>
                    </a:lnTo>
                    <a:lnTo>
                      <a:pt x="35" y="103"/>
                    </a:lnTo>
                    <a:lnTo>
                      <a:pt x="35" y="96"/>
                    </a:lnTo>
                    <a:lnTo>
                      <a:pt x="35" y="91"/>
                    </a:lnTo>
                    <a:lnTo>
                      <a:pt x="35" y="87"/>
                    </a:lnTo>
                    <a:lnTo>
                      <a:pt x="35" y="87"/>
                    </a:lnTo>
                    <a:lnTo>
                      <a:pt x="35" y="84"/>
                    </a:lnTo>
                    <a:lnTo>
                      <a:pt x="35" y="77"/>
                    </a:lnTo>
                    <a:lnTo>
                      <a:pt x="35" y="77"/>
                    </a:lnTo>
                    <a:lnTo>
                      <a:pt x="35" y="72"/>
                    </a:lnTo>
                    <a:lnTo>
                      <a:pt x="35" y="66"/>
                    </a:lnTo>
                    <a:lnTo>
                      <a:pt x="35" y="64"/>
                    </a:lnTo>
                    <a:lnTo>
                      <a:pt x="35" y="61"/>
                    </a:lnTo>
                    <a:lnTo>
                      <a:pt x="35" y="59"/>
                    </a:lnTo>
                    <a:lnTo>
                      <a:pt x="35" y="59"/>
                    </a:lnTo>
                    <a:lnTo>
                      <a:pt x="34" y="59"/>
                    </a:lnTo>
                    <a:lnTo>
                      <a:pt x="33" y="59"/>
                    </a:lnTo>
                    <a:lnTo>
                      <a:pt x="30" y="59"/>
                    </a:lnTo>
                    <a:lnTo>
                      <a:pt x="29" y="58"/>
                    </a:lnTo>
                    <a:lnTo>
                      <a:pt x="29" y="58"/>
                    </a:lnTo>
                    <a:lnTo>
                      <a:pt x="28" y="57"/>
                    </a:lnTo>
                    <a:lnTo>
                      <a:pt x="27" y="56"/>
                    </a:lnTo>
                    <a:lnTo>
                      <a:pt x="26" y="53"/>
                    </a:lnTo>
                    <a:lnTo>
                      <a:pt x="26" y="50"/>
                    </a:lnTo>
                    <a:lnTo>
                      <a:pt x="25" y="50"/>
                    </a:lnTo>
                    <a:lnTo>
                      <a:pt x="24" y="50"/>
                    </a:lnTo>
                    <a:lnTo>
                      <a:pt x="24" y="49"/>
                    </a:lnTo>
                    <a:lnTo>
                      <a:pt x="21" y="46"/>
                    </a:lnTo>
                    <a:lnTo>
                      <a:pt x="20" y="45"/>
                    </a:lnTo>
                    <a:lnTo>
                      <a:pt x="20" y="44"/>
                    </a:lnTo>
                    <a:lnTo>
                      <a:pt x="20" y="43"/>
                    </a:lnTo>
                    <a:lnTo>
                      <a:pt x="21" y="43"/>
                    </a:lnTo>
                    <a:lnTo>
                      <a:pt x="21" y="42"/>
                    </a:lnTo>
                    <a:lnTo>
                      <a:pt x="21" y="41"/>
                    </a:lnTo>
                    <a:lnTo>
                      <a:pt x="24" y="38"/>
                    </a:lnTo>
                    <a:lnTo>
                      <a:pt x="24" y="37"/>
                    </a:lnTo>
                    <a:lnTo>
                      <a:pt x="26" y="37"/>
                    </a:lnTo>
                    <a:lnTo>
                      <a:pt x="27" y="36"/>
                    </a:lnTo>
                    <a:lnTo>
                      <a:pt x="27" y="36"/>
                    </a:lnTo>
                    <a:lnTo>
                      <a:pt x="27" y="34"/>
                    </a:lnTo>
                    <a:lnTo>
                      <a:pt x="26" y="34"/>
                    </a:lnTo>
                    <a:lnTo>
                      <a:pt x="25" y="31"/>
                    </a:lnTo>
                    <a:lnTo>
                      <a:pt x="25" y="30"/>
                    </a:lnTo>
                    <a:lnTo>
                      <a:pt x="24" y="30"/>
                    </a:lnTo>
                    <a:lnTo>
                      <a:pt x="22" y="30"/>
                    </a:lnTo>
                    <a:lnTo>
                      <a:pt x="20" y="32"/>
                    </a:lnTo>
                    <a:lnTo>
                      <a:pt x="19" y="30"/>
                    </a:lnTo>
                    <a:lnTo>
                      <a:pt x="15" y="29"/>
                    </a:lnTo>
                    <a:lnTo>
                      <a:pt x="13" y="27"/>
                    </a:lnTo>
                    <a:lnTo>
                      <a:pt x="12" y="25"/>
                    </a:lnTo>
                    <a:lnTo>
                      <a:pt x="11" y="25"/>
                    </a:lnTo>
                    <a:lnTo>
                      <a:pt x="11" y="24"/>
                    </a:lnTo>
                    <a:lnTo>
                      <a:pt x="11" y="22"/>
                    </a:lnTo>
                    <a:lnTo>
                      <a:pt x="10" y="21"/>
                    </a:lnTo>
                    <a:lnTo>
                      <a:pt x="9" y="18"/>
                    </a:lnTo>
                    <a:lnTo>
                      <a:pt x="9" y="17"/>
                    </a:lnTo>
                    <a:lnTo>
                      <a:pt x="6" y="16"/>
                    </a:lnTo>
                    <a:lnTo>
                      <a:pt x="6" y="16"/>
                    </a:lnTo>
                    <a:lnTo>
                      <a:pt x="6" y="16"/>
                    </a:lnTo>
                    <a:lnTo>
                      <a:pt x="6" y="15"/>
                    </a:lnTo>
                    <a:lnTo>
                      <a:pt x="5" y="14"/>
                    </a:lnTo>
                    <a:lnTo>
                      <a:pt x="3" y="14"/>
                    </a:lnTo>
                    <a:lnTo>
                      <a:pt x="4" y="11"/>
                    </a:lnTo>
                    <a:lnTo>
                      <a:pt x="4" y="10"/>
                    </a:lnTo>
                    <a:lnTo>
                      <a:pt x="3" y="8"/>
                    </a:lnTo>
                    <a:lnTo>
                      <a:pt x="2" y="7"/>
                    </a:lnTo>
                    <a:lnTo>
                      <a:pt x="2" y="6"/>
                    </a:lnTo>
                    <a:lnTo>
                      <a:pt x="2" y="6"/>
                    </a:lnTo>
                    <a:lnTo>
                      <a:pt x="0" y="6"/>
                    </a:lnTo>
                    <a:lnTo>
                      <a:pt x="0" y="3"/>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40"/>
              <p:cNvSpPr>
                <a:spLocks noEditPoints="1"/>
              </p:cNvSpPr>
              <p:nvPr/>
            </p:nvSpPr>
            <p:spPr bwMode="auto">
              <a:xfrm>
                <a:off x="9166" y="11182"/>
                <a:ext cx="235" cy="181"/>
              </a:xfrm>
              <a:custGeom>
                <a:avLst/>
                <a:gdLst>
                  <a:gd name="T0" fmla="*/ 0 w 235"/>
                  <a:gd name="T1" fmla="*/ 143 h 181"/>
                  <a:gd name="T2" fmla="*/ 16 w 235"/>
                  <a:gd name="T3" fmla="*/ 129 h 181"/>
                  <a:gd name="T4" fmla="*/ 21 w 235"/>
                  <a:gd name="T5" fmla="*/ 121 h 181"/>
                  <a:gd name="T6" fmla="*/ 20 w 235"/>
                  <a:gd name="T7" fmla="*/ 113 h 181"/>
                  <a:gd name="T8" fmla="*/ 16 w 235"/>
                  <a:gd name="T9" fmla="*/ 108 h 181"/>
                  <a:gd name="T10" fmla="*/ 13 w 235"/>
                  <a:gd name="T11" fmla="*/ 101 h 181"/>
                  <a:gd name="T12" fmla="*/ 42 w 235"/>
                  <a:gd name="T13" fmla="*/ 92 h 181"/>
                  <a:gd name="T14" fmla="*/ 56 w 235"/>
                  <a:gd name="T15" fmla="*/ 94 h 181"/>
                  <a:gd name="T16" fmla="*/ 71 w 235"/>
                  <a:gd name="T17" fmla="*/ 90 h 181"/>
                  <a:gd name="T18" fmla="*/ 80 w 235"/>
                  <a:gd name="T19" fmla="*/ 83 h 181"/>
                  <a:gd name="T20" fmla="*/ 88 w 235"/>
                  <a:gd name="T21" fmla="*/ 77 h 181"/>
                  <a:gd name="T22" fmla="*/ 88 w 235"/>
                  <a:gd name="T23" fmla="*/ 65 h 181"/>
                  <a:gd name="T24" fmla="*/ 83 w 235"/>
                  <a:gd name="T25" fmla="*/ 57 h 181"/>
                  <a:gd name="T26" fmla="*/ 83 w 235"/>
                  <a:gd name="T27" fmla="*/ 50 h 181"/>
                  <a:gd name="T28" fmla="*/ 91 w 235"/>
                  <a:gd name="T29" fmla="*/ 42 h 181"/>
                  <a:gd name="T30" fmla="*/ 102 w 235"/>
                  <a:gd name="T31" fmla="*/ 24 h 181"/>
                  <a:gd name="T32" fmla="*/ 112 w 235"/>
                  <a:gd name="T33" fmla="*/ 12 h 181"/>
                  <a:gd name="T34" fmla="*/ 121 w 235"/>
                  <a:gd name="T35" fmla="*/ 10 h 181"/>
                  <a:gd name="T36" fmla="*/ 156 w 235"/>
                  <a:gd name="T37" fmla="*/ 0 h 181"/>
                  <a:gd name="T38" fmla="*/ 158 w 235"/>
                  <a:gd name="T39" fmla="*/ 8 h 181"/>
                  <a:gd name="T40" fmla="*/ 160 w 235"/>
                  <a:gd name="T41" fmla="*/ 19 h 181"/>
                  <a:gd name="T42" fmla="*/ 163 w 235"/>
                  <a:gd name="T43" fmla="*/ 29 h 181"/>
                  <a:gd name="T44" fmla="*/ 162 w 235"/>
                  <a:gd name="T45" fmla="*/ 39 h 181"/>
                  <a:gd name="T46" fmla="*/ 165 w 235"/>
                  <a:gd name="T47" fmla="*/ 47 h 181"/>
                  <a:gd name="T48" fmla="*/ 168 w 235"/>
                  <a:gd name="T49" fmla="*/ 56 h 181"/>
                  <a:gd name="T50" fmla="*/ 176 w 235"/>
                  <a:gd name="T51" fmla="*/ 76 h 181"/>
                  <a:gd name="T52" fmla="*/ 179 w 235"/>
                  <a:gd name="T53" fmla="*/ 92 h 181"/>
                  <a:gd name="T54" fmla="*/ 179 w 235"/>
                  <a:gd name="T55" fmla="*/ 115 h 181"/>
                  <a:gd name="T56" fmla="*/ 184 w 235"/>
                  <a:gd name="T57" fmla="*/ 139 h 181"/>
                  <a:gd name="T58" fmla="*/ 187 w 235"/>
                  <a:gd name="T59" fmla="*/ 148 h 181"/>
                  <a:gd name="T60" fmla="*/ 184 w 235"/>
                  <a:gd name="T61" fmla="*/ 157 h 181"/>
                  <a:gd name="T62" fmla="*/ 185 w 235"/>
                  <a:gd name="T63" fmla="*/ 162 h 181"/>
                  <a:gd name="T64" fmla="*/ 192 w 235"/>
                  <a:gd name="T65" fmla="*/ 156 h 181"/>
                  <a:gd name="T66" fmla="*/ 200 w 235"/>
                  <a:gd name="T67" fmla="*/ 154 h 181"/>
                  <a:gd name="T68" fmla="*/ 217 w 235"/>
                  <a:gd name="T69" fmla="*/ 144 h 181"/>
                  <a:gd name="T70" fmla="*/ 223 w 235"/>
                  <a:gd name="T71" fmla="*/ 142 h 181"/>
                  <a:gd name="T72" fmla="*/ 228 w 235"/>
                  <a:gd name="T73" fmla="*/ 143 h 181"/>
                  <a:gd name="T74" fmla="*/ 229 w 235"/>
                  <a:gd name="T75" fmla="*/ 147 h 181"/>
                  <a:gd name="T76" fmla="*/ 202 w 235"/>
                  <a:gd name="T77" fmla="*/ 167 h 181"/>
                  <a:gd name="T78" fmla="*/ 192 w 235"/>
                  <a:gd name="T79" fmla="*/ 171 h 181"/>
                  <a:gd name="T80" fmla="*/ 179 w 235"/>
                  <a:gd name="T81" fmla="*/ 176 h 181"/>
                  <a:gd name="T82" fmla="*/ 173 w 235"/>
                  <a:gd name="T83" fmla="*/ 179 h 181"/>
                  <a:gd name="T84" fmla="*/ 172 w 235"/>
                  <a:gd name="T85" fmla="*/ 175 h 181"/>
                  <a:gd name="T86" fmla="*/ 176 w 235"/>
                  <a:gd name="T87" fmla="*/ 171 h 181"/>
                  <a:gd name="T88" fmla="*/ 176 w 235"/>
                  <a:gd name="T89" fmla="*/ 169 h 181"/>
                  <a:gd name="T90" fmla="*/ 177 w 235"/>
                  <a:gd name="T91" fmla="*/ 163 h 181"/>
                  <a:gd name="T92" fmla="*/ 177 w 235"/>
                  <a:gd name="T93" fmla="*/ 158 h 181"/>
                  <a:gd name="T94" fmla="*/ 162 w 235"/>
                  <a:gd name="T95" fmla="*/ 154 h 181"/>
                  <a:gd name="T96" fmla="*/ 145 w 235"/>
                  <a:gd name="T97" fmla="*/ 148 h 181"/>
                  <a:gd name="T98" fmla="*/ 137 w 235"/>
                  <a:gd name="T99" fmla="*/ 135 h 181"/>
                  <a:gd name="T100" fmla="*/ 127 w 235"/>
                  <a:gd name="T101" fmla="*/ 129 h 181"/>
                  <a:gd name="T102" fmla="*/ 105 w 235"/>
                  <a:gd name="T103" fmla="*/ 134 h 181"/>
                  <a:gd name="T104" fmla="*/ 82 w 235"/>
                  <a:gd name="T105" fmla="*/ 139 h 181"/>
                  <a:gd name="T106" fmla="*/ 51 w 235"/>
                  <a:gd name="T107" fmla="*/ 146 h 181"/>
                  <a:gd name="T108" fmla="*/ 24 w 235"/>
                  <a:gd name="T109" fmla="*/ 150 h 181"/>
                  <a:gd name="T110" fmla="*/ 0 w 235"/>
                  <a:gd name="T111"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181">
                    <a:moveTo>
                      <a:pt x="228" y="135"/>
                    </a:moveTo>
                    <a:lnTo>
                      <a:pt x="230" y="133"/>
                    </a:lnTo>
                    <a:lnTo>
                      <a:pt x="231" y="135"/>
                    </a:lnTo>
                    <a:lnTo>
                      <a:pt x="228" y="136"/>
                    </a:lnTo>
                    <a:lnTo>
                      <a:pt x="228" y="135"/>
                    </a:lnTo>
                    <a:close/>
                    <a:moveTo>
                      <a:pt x="0" y="143"/>
                    </a:moveTo>
                    <a:lnTo>
                      <a:pt x="4" y="141"/>
                    </a:lnTo>
                    <a:lnTo>
                      <a:pt x="8" y="136"/>
                    </a:lnTo>
                    <a:lnTo>
                      <a:pt x="9" y="134"/>
                    </a:lnTo>
                    <a:lnTo>
                      <a:pt x="12" y="132"/>
                    </a:lnTo>
                    <a:lnTo>
                      <a:pt x="14" y="131"/>
                    </a:lnTo>
                    <a:lnTo>
                      <a:pt x="16" y="129"/>
                    </a:lnTo>
                    <a:lnTo>
                      <a:pt x="16" y="129"/>
                    </a:lnTo>
                    <a:lnTo>
                      <a:pt x="16" y="127"/>
                    </a:lnTo>
                    <a:lnTo>
                      <a:pt x="17" y="126"/>
                    </a:lnTo>
                    <a:lnTo>
                      <a:pt x="17" y="124"/>
                    </a:lnTo>
                    <a:lnTo>
                      <a:pt x="20" y="122"/>
                    </a:lnTo>
                    <a:lnTo>
                      <a:pt x="21" y="121"/>
                    </a:lnTo>
                    <a:lnTo>
                      <a:pt x="22" y="119"/>
                    </a:lnTo>
                    <a:lnTo>
                      <a:pt x="22" y="118"/>
                    </a:lnTo>
                    <a:lnTo>
                      <a:pt x="22" y="118"/>
                    </a:lnTo>
                    <a:lnTo>
                      <a:pt x="21" y="115"/>
                    </a:lnTo>
                    <a:lnTo>
                      <a:pt x="20" y="115"/>
                    </a:lnTo>
                    <a:lnTo>
                      <a:pt x="20" y="113"/>
                    </a:lnTo>
                    <a:lnTo>
                      <a:pt x="19" y="113"/>
                    </a:lnTo>
                    <a:lnTo>
                      <a:pt x="19" y="113"/>
                    </a:lnTo>
                    <a:lnTo>
                      <a:pt x="16" y="112"/>
                    </a:lnTo>
                    <a:lnTo>
                      <a:pt x="16" y="110"/>
                    </a:lnTo>
                    <a:lnTo>
                      <a:pt x="16" y="108"/>
                    </a:lnTo>
                    <a:lnTo>
                      <a:pt x="16" y="108"/>
                    </a:lnTo>
                    <a:lnTo>
                      <a:pt x="14" y="108"/>
                    </a:lnTo>
                    <a:lnTo>
                      <a:pt x="14" y="107"/>
                    </a:lnTo>
                    <a:lnTo>
                      <a:pt x="14" y="106"/>
                    </a:lnTo>
                    <a:lnTo>
                      <a:pt x="14" y="106"/>
                    </a:lnTo>
                    <a:lnTo>
                      <a:pt x="14" y="103"/>
                    </a:lnTo>
                    <a:lnTo>
                      <a:pt x="13" y="101"/>
                    </a:lnTo>
                    <a:lnTo>
                      <a:pt x="20" y="98"/>
                    </a:lnTo>
                    <a:lnTo>
                      <a:pt x="27" y="94"/>
                    </a:lnTo>
                    <a:lnTo>
                      <a:pt x="29" y="94"/>
                    </a:lnTo>
                    <a:lnTo>
                      <a:pt x="32" y="93"/>
                    </a:lnTo>
                    <a:lnTo>
                      <a:pt x="38" y="92"/>
                    </a:lnTo>
                    <a:lnTo>
                      <a:pt x="42" y="92"/>
                    </a:lnTo>
                    <a:lnTo>
                      <a:pt x="42" y="92"/>
                    </a:lnTo>
                    <a:lnTo>
                      <a:pt x="48" y="92"/>
                    </a:lnTo>
                    <a:lnTo>
                      <a:pt x="48" y="92"/>
                    </a:lnTo>
                    <a:lnTo>
                      <a:pt x="49" y="92"/>
                    </a:lnTo>
                    <a:lnTo>
                      <a:pt x="52" y="93"/>
                    </a:lnTo>
                    <a:lnTo>
                      <a:pt x="56" y="94"/>
                    </a:lnTo>
                    <a:lnTo>
                      <a:pt x="57" y="93"/>
                    </a:lnTo>
                    <a:lnTo>
                      <a:pt x="60" y="92"/>
                    </a:lnTo>
                    <a:lnTo>
                      <a:pt x="61" y="92"/>
                    </a:lnTo>
                    <a:lnTo>
                      <a:pt x="64" y="91"/>
                    </a:lnTo>
                    <a:lnTo>
                      <a:pt x="67" y="90"/>
                    </a:lnTo>
                    <a:lnTo>
                      <a:pt x="71" y="90"/>
                    </a:lnTo>
                    <a:lnTo>
                      <a:pt x="72" y="90"/>
                    </a:lnTo>
                    <a:lnTo>
                      <a:pt x="75" y="87"/>
                    </a:lnTo>
                    <a:lnTo>
                      <a:pt x="76" y="86"/>
                    </a:lnTo>
                    <a:lnTo>
                      <a:pt x="78" y="86"/>
                    </a:lnTo>
                    <a:lnTo>
                      <a:pt x="79" y="85"/>
                    </a:lnTo>
                    <a:lnTo>
                      <a:pt x="80" y="83"/>
                    </a:lnTo>
                    <a:lnTo>
                      <a:pt x="80" y="82"/>
                    </a:lnTo>
                    <a:lnTo>
                      <a:pt x="82" y="79"/>
                    </a:lnTo>
                    <a:lnTo>
                      <a:pt x="84" y="77"/>
                    </a:lnTo>
                    <a:lnTo>
                      <a:pt x="86" y="77"/>
                    </a:lnTo>
                    <a:lnTo>
                      <a:pt x="86" y="77"/>
                    </a:lnTo>
                    <a:lnTo>
                      <a:pt x="88" y="77"/>
                    </a:lnTo>
                    <a:lnTo>
                      <a:pt x="90" y="76"/>
                    </a:lnTo>
                    <a:lnTo>
                      <a:pt x="90" y="74"/>
                    </a:lnTo>
                    <a:lnTo>
                      <a:pt x="90" y="71"/>
                    </a:lnTo>
                    <a:lnTo>
                      <a:pt x="89" y="70"/>
                    </a:lnTo>
                    <a:lnTo>
                      <a:pt x="89" y="67"/>
                    </a:lnTo>
                    <a:lnTo>
                      <a:pt x="88" y="65"/>
                    </a:lnTo>
                    <a:lnTo>
                      <a:pt x="86" y="63"/>
                    </a:lnTo>
                    <a:lnTo>
                      <a:pt x="83" y="63"/>
                    </a:lnTo>
                    <a:lnTo>
                      <a:pt x="81" y="63"/>
                    </a:lnTo>
                    <a:lnTo>
                      <a:pt x="82" y="62"/>
                    </a:lnTo>
                    <a:lnTo>
                      <a:pt x="84" y="58"/>
                    </a:lnTo>
                    <a:lnTo>
                      <a:pt x="83" y="57"/>
                    </a:lnTo>
                    <a:lnTo>
                      <a:pt x="82" y="57"/>
                    </a:lnTo>
                    <a:lnTo>
                      <a:pt x="82" y="55"/>
                    </a:lnTo>
                    <a:lnTo>
                      <a:pt x="81" y="55"/>
                    </a:lnTo>
                    <a:lnTo>
                      <a:pt x="82" y="53"/>
                    </a:lnTo>
                    <a:lnTo>
                      <a:pt x="82" y="51"/>
                    </a:lnTo>
                    <a:lnTo>
                      <a:pt x="83" y="50"/>
                    </a:lnTo>
                    <a:lnTo>
                      <a:pt x="84" y="49"/>
                    </a:lnTo>
                    <a:lnTo>
                      <a:pt x="86" y="48"/>
                    </a:lnTo>
                    <a:lnTo>
                      <a:pt x="86" y="47"/>
                    </a:lnTo>
                    <a:lnTo>
                      <a:pt x="87" y="46"/>
                    </a:lnTo>
                    <a:lnTo>
                      <a:pt x="89" y="43"/>
                    </a:lnTo>
                    <a:lnTo>
                      <a:pt x="91" y="42"/>
                    </a:lnTo>
                    <a:lnTo>
                      <a:pt x="93" y="40"/>
                    </a:lnTo>
                    <a:lnTo>
                      <a:pt x="94" y="39"/>
                    </a:lnTo>
                    <a:lnTo>
                      <a:pt x="94" y="36"/>
                    </a:lnTo>
                    <a:lnTo>
                      <a:pt x="95" y="35"/>
                    </a:lnTo>
                    <a:lnTo>
                      <a:pt x="98" y="28"/>
                    </a:lnTo>
                    <a:lnTo>
                      <a:pt x="102" y="24"/>
                    </a:lnTo>
                    <a:lnTo>
                      <a:pt x="104" y="21"/>
                    </a:lnTo>
                    <a:lnTo>
                      <a:pt x="105" y="19"/>
                    </a:lnTo>
                    <a:lnTo>
                      <a:pt x="109" y="17"/>
                    </a:lnTo>
                    <a:lnTo>
                      <a:pt x="110" y="14"/>
                    </a:lnTo>
                    <a:lnTo>
                      <a:pt x="111" y="13"/>
                    </a:lnTo>
                    <a:lnTo>
                      <a:pt x="112" y="12"/>
                    </a:lnTo>
                    <a:lnTo>
                      <a:pt x="113" y="12"/>
                    </a:lnTo>
                    <a:lnTo>
                      <a:pt x="116" y="10"/>
                    </a:lnTo>
                    <a:lnTo>
                      <a:pt x="118" y="11"/>
                    </a:lnTo>
                    <a:lnTo>
                      <a:pt x="119" y="11"/>
                    </a:lnTo>
                    <a:lnTo>
                      <a:pt x="121" y="10"/>
                    </a:lnTo>
                    <a:lnTo>
                      <a:pt x="121" y="10"/>
                    </a:lnTo>
                    <a:lnTo>
                      <a:pt x="126" y="8"/>
                    </a:lnTo>
                    <a:lnTo>
                      <a:pt x="132" y="7"/>
                    </a:lnTo>
                    <a:lnTo>
                      <a:pt x="138" y="6"/>
                    </a:lnTo>
                    <a:lnTo>
                      <a:pt x="141" y="5"/>
                    </a:lnTo>
                    <a:lnTo>
                      <a:pt x="148" y="3"/>
                    </a:lnTo>
                    <a:lnTo>
                      <a:pt x="156" y="0"/>
                    </a:lnTo>
                    <a:lnTo>
                      <a:pt x="156" y="3"/>
                    </a:lnTo>
                    <a:lnTo>
                      <a:pt x="157" y="4"/>
                    </a:lnTo>
                    <a:lnTo>
                      <a:pt x="156" y="7"/>
                    </a:lnTo>
                    <a:lnTo>
                      <a:pt x="157" y="8"/>
                    </a:lnTo>
                    <a:lnTo>
                      <a:pt x="157" y="8"/>
                    </a:lnTo>
                    <a:lnTo>
                      <a:pt x="158" y="8"/>
                    </a:lnTo>
                    <a:lnTo>
                      <a:pt x="157" y="11"/>
                    </a:lnTo>
                    <a:lnTo>
                      <a:pt x="158" y="13"/>
                    </a:lnTo>
                    <a:lnTo>
                      <a:pt x="158" y="17"/>
                    </a:lnTo>
                    <a:lnTo>
                      <a:pt x="160" y="18"/>
                    </a:lnTo>
                    <a:lnTo>
                      <a:pt x="160" y="18"/>
                    </a:lnTo>
                    <a:lnTo>
                      <a:pt x="160" y="19"/>
                    </a:lnTo>
                    <a:lnTo>
                      <a:pt x="161" y="20"/>
                    </a:lnTo>
                    <a:lnTo>
                      <a:pt x="162" y="22"/>
                    </a:lnTo>
                    <a:lnTo>
                      <a:pt x="162" y="25"/>
                    </a:lnTo>
                    <a:lnTo>
                      <a:pt x="162" y="26"/>
                    </a:lnTo>
                    <a:lnTo>
                      <a:pt x="163" y="27"/>
                    </a:lnTo>
                    <a:lnTo>
                      <a:pt x="163" y="29"/>
                    </a:lnTo>
                    <a:lnTo>
                      <a:pt x="163" y="29"/>
                    </a:lnTo>
                    <a:lnTo>
                      <a:pt x="163" y="30"/>
                    </a:lnTo>
                    <a:lnTo>
                      <a:pt x="162" y="33"/>
                    </a:lnTo>
                    <a:lnTo>
                      <a:pt x="162" y="34"/>
                    </a:lnTo>
                    <a:lnTo>
                      <a:pt x="162" y="36"/>
                    </a:lnTo>
                    <a:lnTo>
                      <a:pt x="162" y="39"/>
                    </a:lnTo>
                    <a:lnTo>
                      <a:pt x="163" y="40"/>
                    </a:lnTo>
                    <a:lnTo>
                      <a:pt x="163" y="41"/>
                    </a:lnTo>
                    <a:lnTo>
                      <a:pt x="164" y="42"/>
                    </a:lnTo>
                    <a:lnTo>
                      <a:pt x="165" y="44"/>
                    </a:lnTo>
                    <a:lnTo>
                      <a:pt x="165" y="47"/>
                    </a:lnTo>
                    <a:lnTo>
                      <a:pt x="165" y="47"/>
                    </a:lnTo>
                    <a:lnTo>
                      <a:pt x="167" y="48"/>
                    </a:lnTo>
                    <a:lnTo>
                      <a:pt x="167" y="49"/>
                    </a:lnTo>
                    <a:lnTo>
                      <a:pt x="167" y="51"/>
                    </a:lnTo>
                    <a:lnTo>
                      <a:pt x="167" y="53"/>
                    </a:lnTo>
                    <a:lnTo>
                      <a:pt x="167" y="55"/>
                    </a:lnTo>
                    <a:lnTo>
                      <a:pt x="168" y="56"/>
                    </a:lnTo>
                    <a:lnTo>
                      <a:pt x="169" y="54"/>
                    </a:lnTo>
                    <a:lnTo>
                      <a:pt x="170" y="55"/>
                    </a:lnTo>
                    <a:lnTo>
                      <a:pt x="172" y="56"/>
                    </a:lnTo>
                    <a:lnTo>
                      <a:pt x="173" y="63"/>
                    </a:lnTo>
                    <a:lnTo>
                      <a:pt x="173" y="65"/>
                    </a:lnTo>
                    <a:lnTo>
                      <a:pt x="176" y="76"/>
                    </a:lnTo>
                    <a:lnTo>
                      <a:pt x="176" y="76"/>
                    </a:lnTo>
                    <a:lnTo>
                      <a:pt x="177" y="79"/>
                    </a:lnTo>
                    <a:lnTo>
                      <a:pt x="178" y="84"/>
                    </a:lnTo>
                    <a:lnTo>
                      <a:pt x="178" y="85"/>
                    </a:lnTo>
                    <a:lnTo>
                      <a:pt x="179" y="87"/>
                    </a:lnTo>
                    <a:lnTo>
                      <a:pt x="179" y="92"/>
                    </a:lnTo>
                    <a:lnTo>
                      <a:pt x="179" y="97"/>
                    </a:lnTo>
                    <a:lnTo>
                      <a:pt x="179" y="97"/>
                    </a:lnTo>
                    <a:lnTo>
                      <a:pt x="178" y="100"/>
                    </a:lnTo>
                    <a:lnTo>
                      <a:pt x="178" y="103"/>
                    </a:lnTo>
                    <a:lnTo>
                      <a:pt x="178" y="114"/>
                    </a:lnTo>
                    <a:lnTo>
                      <a:pt x="179" y="115"/>
                    </a:lnTo>
                    <a:lnTo>
                      <a:pt x="179" y="115"/>
                    </a:lnTo>
                    <a:lnTo>
                      <a:pt x="180" y="124"/>
                    </a:lnTo>
                    <a:lnTo>
                      <a:pt x="182" y="131"/>
                    </a:lnTo>
                    <a:lnTo>
                      <a:pt x="182" y="132"/>
                    </a:lnTo>
                    <a:lnTo>
                      <a:pt x="183" y="135"/>
                    </a:lnTo>
                    <a:lnTo>
                      <a:pt x="184" y="139"/>
                    </a:lnTo>
                    <a:lnTo>
                      <a:pt x="184" y="141"/>
                    </a:lnTo>
                    <a:lnTo>
                      <a:pt x="184" y="141"/>
                    </a:lnTo>
                    <a:lnTo>
                      <a:pt x="184" y="141"/>
                    </a:lnTo>
                    <a:lnTo>
                      <a:pt x="184" y="142"/>
                    </a:lnTo>
                    <a:lnTo>
                      <a:pt x="184" y="144"/>
                    </a:lnTo>
                    <a:lnTo>
                      <a:pt x="187" y="148"/>
                    </a:lnTo>
                    <a:lnTo>
                      <a:pt x="182" y="153"/>
                    </a:lnTo>
                    <a:lnTo>
                      <a:pt x="182" y="154"/>
                    </a:lnTo>
                    <a:lnTo>
                      <a:pt x="184" y="156"/>
                    </a:lnTo>
                    <a:lnTo>
                      <a:pt x="184" y="156"/>
                    </a:lnTo>
                    <a:lnTo>
                      <a:pt x="184" y="157"/>
                    </a:lnTo>
                    <a:lnTo>
                      <a:pt x="184" y="157"/>
                    </a:lnTo>
                    <a:lnTo>
                      <a:pt x="184" y="160"/>
                    </a:lnTo>
                    <a:lnTo>
                      <a:pt x="182" y="161"/>
                    </a:lnTo>
                    <a:lnTo>
                      <a:pt x="182" y="162"/>
                    </a:lnTo>
                    <a:lnTo>
                      <a:pt x="183" y="162"/>
                    </a:lnTo>
                    <a:lnTo>
                      <a:pt x="184" y="162"/>
                    </a:lnTo>
                    <a:lnTo>
                      <a:pt x="185" y="162"/>
                    </a:lnTo>
                    <a:lnTo>
                      <a:pt x="186" y="161"/>
                    </a:lnTo>
                    <a:lnTo>
                      <a:pt x="190" y="158"/>
                    </a:lnTo>
                    <a:lnTo>
                      <a:pt x="190" y="158"/>
                    </a:lnTo>
                    <a:lnTo>
                      <a:pt x="190" y="157"/>
                    </a:lnTo>
                    <a:lnTo>
                      <a:pt x="191" y="157"/>
                    </a:lnTo>
                    <a:lnTo>
                      <a:pt x="192" y="156"/>
                    </a:lnTo>
                    <a:lnTo>
                      <a:pt x="194" y="157"/>
                    </a:lnTo>
                    <a:lnTo>
                      <a:pt x="197" y="157"/>
                    </a:lnTo>
                    <a:lnTo>
                      <a:pt x="197" y="157"/>
                    </a:lnTo>
                    <a:lnTo>
                      <a:pt x="199" y="156"/>
                    </a:lnTo>
                    <a:lnTo>
                      <a:pt x="199" y="155"/>
                    </a:lnTo>
                    <a:lnTo>
                      <a:pt x="200" y="154"/>
                    </a:lnTo>
                    <a:lnTo>
                      <a:pt x="202" y="154"/>
                    </a:lnTo>
                    <a:lnTo>
                      <a:pt x="207" y="153"/>
                    </a:lnTo>
                    <a:lnTo>
                      <a:pt x="212" y="151"/>
                    </a:lnTo>
                    <a:lnTo>
                      <a:pt x="215" y="149"/>
                    </a:lnTo>
                    <a:lnTo>
                      <a:pt x="216" y="147"/>
                    </a:lnTo>
                    <a:lnTo>
                      <a:pt x="217" y="144"/>
                    </a:lnTo>
                    <a:lnTo>
                      <a:pt x="219" y="143"/>
                    </a:lnTo>
                    <a:lnTo>
                      <a:pt x="220" y="142"/>
                    </a:lnTo>
                    <a:lnTo>
                      <a:pt x="221" y="141"/>
                    </a:lnTo>
                    <a:lnTo>
                      <a:pt x="224" y="139"/>
                    </a:lnTo>
                    <a:lnTo>
                      <a:pt x="224" y="140"/>
                    </a:lnTo>
                    <a:lnTo>
                      <a:pt x="223" y="142"/>
                    </a:lnTo>
                    <a:lnTo>
                      <a:pt x="222" y="144"/>
                    </a:lnTo>
                    <a:lnTo>
                      <a:pt x="224" y="144"/>
                    </a:lnTo>
                    <a:lnTo>
                      <a:pt x="226" y="144"/>
                    </a:lnTo>
                    <a:lnTo>
                      <a:pt x="227" y="141"/>
                    </a:lnTo>
                    <a:lnTo>
                      <a:pt x="228" y="142"/>
                    </a:lnTo>
                    <a:lnTo>
                      <a:pt x="228" y="143"/>
                    </a:lnTo>
                    <a:lnTo>
                      <a:pt x="229" y="144"/>
                    </a:lnTo>
                    <a:lnTo>
                      <a:pt x="231" y="142"/>
                    </a:lnTo>
                    <a:lnTo>
                      <a:pt x="232" y="141"/>
                    </a:lnTo>
                    <a:lnTo>
                      <a:pt x="235" y="141"/>
                    </a:lnTo>
                    <a:lnTo>
                      <a:pt x="232" y="144"/>
                    </a:lnTo>
                    <a:lnTo>
                      <a:pt x="229" y="147"/>
                    </a:lnTo>
                    <a:lnTo>
                      <a:pt x="223" y="151"/>
                    </a:lnTo>
                    <a:lnTo>
                      <a:pt x="221" y="153"/>
                    </a:lnTo>
                    <a:lnTo>
                      <a:pt x="212" y="160"/>
                    </a:lnTo>
                    <a:lnTo>
                      <a:pt x="208" y="163"/>
                    </a:lnTo>
                    <a:lnTo>
                      <a:pt x="206" y="164"/>
                    </a:lnTo>
                    <a:lnTo>
                      <a:pt x="202" y="167"/>
                    </a:lnTo>
                    <a:lnTo>
                      <a:pt x="200" y="168"/>
                    </a:lnTo>
                    <a:lnTo>
                      <a:pt x="198" y="169"/>
                    </a:lnTo>
                    <a:lnTo>
                      <a:pt x="197" y="169"/>
                    </a:lnTo>
                    <a:lnTo>
                      <a:pt x="194" y="170"/>
                    </a:lnTo>
                    <a:lnTo>
                      <a:pt x="193" y="171"/>
                    </a:lnTo>
                    <a:lnTo>
                      <a:pt x="192" y="171"/>
                    </a:lnTo>
                    <a:lnTo>
                      <a:pt x="189" y="172"/>
                    </a:lnTo>
                    <a:lnTo>
                      <a:pt x="185" y="174"/>
                    </a:lnTo>
                    <a:lnTo>
                      <a:pt x="184" y="174"/>
                    </a:lnTo>
                    <a:lnTo>
                      <a:pt x="183" y="175"/>
                    </a:lnTo>
                    <a:lnTo>
                      <a:pt x="180" y="176"/>
                    </a:lnTo>
                    <a:lnTo>
                      <a:pt x="179" y="176"/>
                    </a:lnTo>
                    <a:lnTo>
                      <a:pt x="178" y="176"/>
                    </a:lnTo>
                    <a:lnTo>
                      <a:pt x="177" y="175"/>
                    </a:lnTo>
                    <a:lnTo>
                      <a:pt x="177" y="175"/>
                    </a:lnTo>
                    <a:lnTo>
                      <a:pt x="176" y="175"/>
                    </a:lnTo>
                    <a:lnTo>
                      <a:pt x="175" y="177"/>
                    </a:lnTo>
                    <a:lnTo>
                      <a:pt x="173" y="179"/>
                    </a:lnTo>
                    <a:lnTo>
                      <a:pt x="171" y="181"/>
                    </a:lnTo>
                    <a:lnTo>
                      <a:pt x="171" y="178"/>
                    </a:lnTo>
                    <a:lnTo>
                      <a:pt x="172" y="177"/>
                    </a:lnTo>
                    <a:lnTo>
                      <a:pt x="172" y="176"/>
                    </a:lnTo>
                    <a:lnTo>
                      <a:pt x="172" y="175"/>
                    </a:lnTo>
                    <a:lnTo>
                      <a:pt x="172" y="175"/>
                    </a:lnTo>
                    <a:lnTo>
                      <a:pt x="172" y="174"/>
                    </a:lnTo>
                    <a:lnTo>
                      <a:pt x="172" y="174"/>
                    </a:lnTo>
                    <a:lnTo>
                      <a:pt x="175" y="174"/>
                    </a:lnTo>
                    <a:lnTo>
                      <a:pt x="176" y="172"/>
                    </a:lnTo>
                    <a:lnTo>
                      <a:pt x="176" y="172"/>
                    </a:lnTo>
                    <a:lnTo>
                      <a:pt x="176" y="171"/>
                    </a:lnTo>
                    <a:lnTo>
                      <a:pt x="176" y="171"/>
                    </a:lnTo>
                    <a:lnTo>
                      <a:pt x="176" y="171"/>
                    </a:lnTo>
                    <a:lnTo>
                      <a:pt x="176" y="170"/>
                    </a:lnTo>
                    <a:lnTo>
                      <a:pt x="176" y="170"/>
                    </a:lnTo>
                    <a:lnTo>
                      <a:pt x="176" y="169"/>
                    </a:lnTo>
                    <a:lnTo>
                      <a:pt x="176" y="169"/>
                    </a:lnTo>
                    <a:lnTo>
                      <a:pt x="177" y="167"/>
                    </a:lnTo>
                    <a:lnTo>
                      <a:pt x="177" y="167"/>
                    </a:lnTo>
                    <a:lnTo>
                      <a:pt x="177" y="165"/>
                    </a:lnTo>
                    <a:lnTo>
                      <a:pt x="177" y="165"/>
                    </a:lnTo>
                    <a:lnTo>
                      <a:pt x="177" y="164"/>
                    </a:lnTo>
                    <a:lnTo>
                      <a:pt x="177" y="163"/>
                    </a:lnTo>
                    <a:lnTo>
                      <a:pt x="177" y="163"/>
                    </a:lnTo>
                    <a:lnTo>
                      <a:pt x="177" y="162"/>
                    </a:lnTo>
                    <a:lnTo>
                      <a:pt x="177" y="162"/>
                    </a:lnTo>
                    <a:lnTo>
                      <a:pt x="177" y="161"/>
                    </a:lnTo>
                    <a:lnTo>
                      <a:pt x="177" y="158"/>
                    </a:lnTo>
                    <a:lnTo>
                      <a:pt x="177" y="158"/>
                    </a:lnTo>
                    <a:lnTo>
                      <a:pt x="172" y="157"/>
                    </a:lnTo>
                    <a:lnTo>
                      <a:pt x="167" y="155"/>
                    </a:lnTo>
                    <a:lnTo>
                      <a:pt x="167" y="155"/>
                    </a:lnTo>
                    <a:lnTo>
                      <a:pt x="167" y="155"/>
                    </a:lnTo>
                    <a:lnTo>
                      <a:pt x="164" y="155"/>
                    </a:lnTo>
                    <a:lnTo>
                      <a:pt x="162" y="154"/>
                    </a:lnTo>
                    <a:lnTo>
                      <a:pt x="158" y="153"/>
                    </a:lnTo>
                    <a:lnTo>
                      <a:pt x="152" y="150"/>
                    </a:lnTo>
                    <a:lnTo>
                      <a:pt x="149" y="148"/>
                    </a:lnTo>
                    <a:lnTo>
                      <a:pt x="149" y="148"/>
                    </a:lnTo>
                    <a:lnTo>
                      <a:pt x="148" y="148"/>
                    </a:lnTo>
                    <a:lnTo>
                      <a:pt x="145" y="148"/>
                    </a:lnTo>
                    <a:lnTo>
                      <a:pt x="142" y="147"/>
                    </a:lnTo>
                    <a:lnTo>
                      <a:pt x="140" y="143"/>
                    </a:lnTo>
                    <a:lnTo>
                      <a:pt x="139" y="142"/>
                    </a:lnTo>
                    <a:lnTo>
                      <a:pt x="139" y="141"/>
                    </a:lnTo>
                    <a:lnTo>
                      <a:pt x="138" y="137"/>
                    </a:lnTo>
                    <a:lnTo>
                      <a:pt x="137" y="135"/>
                    </a:lnTo>
                    <a:lnTo>
                      <a:pt x="135" y="134"/>
                    </a:lnTo>
                    <a:lnTo>
                      <a:pt x="134" y="134"/>
                    </a:lnTo>
                    <a:lnTo>
                      <a:pt x="133" y="134"/>
                    </a:lnTo>
                    <a:lnTo>
                      <a:pt x="131" y="133"/>
                    </a:lnTo>
                    <a:lnTo>
                      <a:pt x="130" y="131"/>
                    </a:lnTo>
                    <a:lnTo>
                      <a:pt x="127" y="129"/>
                    </a:lnTo>
                    <a:lnTo>
                      <a:pt x="127" y="129"/>
                    </a:lnTo>
                    <a:lnTo>
                      <a:pt x="124" y="131"/>
                    </a:lnTo>
                    <a:lnTo>
                      <a:pt x="124" y="131"/>
                    </a:lnTo>
                    <a:lnTo>
                      <a:pt x="121" y="131"/>
                    </a:lnTo>
                    <a:lnTo>
                      <a:pt x="112" y="133"/>
                    </a:lnTo>
                    <a:lnTo>
                      <a:pt x="105" y="134"/>
                    </a:lnTo>
                    <a:lnTo>
                      <a:pt x="105" y="134"/>
                    </a:lnTo>
                    <a:lnTo>
                      <a:pt x="96" y="136"/>
                    </a:lnTo>
                    <a:lnTo>
                      <a:pt x="96" y="136"/>
                    </a:lnTo>
                    <a:lnTo>
                      <a:pt x="93" y="136"/>
                    </a:lnTo>
                    <a:lnTo>
                      <a:pt x="93" y="136"/>
                    </a:lnTo>
                    <a:lnTo>
                      <a:pt x="82" y="139"/>
                    </a:lnTo>
                    <a:lnTo>
                      <a:pt x="81" y="139"/>
                    </a:lnTo>
                    <a:lnTo>
                      <a:pt x="80" y="140"/>
                    </a:lnTo>
                    <a:lnTo>
                      <a:pt x="64" y="143"/>
                    </a:lnTo>
                    <a:lnTo>
                      <a:pt x="59" y="143"/>
                    </a:lnTo>
                    <a:lnTo>
                      <a:pt x="57" y="144"/>
                    </a:lnTo>
                    <a:lnTo>
                      <a:pt x="51" y="146"/>
                    </a:lnTo>
                    <a:lnTo>
                      <a:pt x="46" y="146"/>
                    </a:lnTo>
                    <a:lnTo>
                      <a:pt x="44" y="147"/>
                    </a:lnTo>
                    <a:lnTo>
                      <a:pt x="43" y="147"/>
                    </a:lnTo>
                    <a:lnTo>
                      <a:pt x="35" y="148"/>
                    </a:lnTo>
                    <a:lnTo>
                      <a:pt x="26" y="150"/>
                    </a:lnTo>
                    <a:lnTo>
                      <a:pt x="24" y="150"/>
                    </a:lnTo>
                    <a:lnTo>
                      <a:pt x="22" y="150"/>
                    </a:lnTo>
                    <a:lnTo>
                      <a:pt x="11" y="153"/>
                    </a:lnTo>
                    <a:lnTo>
                      <a:pt x="6" y="154"/>
                    </a:lnTo>
                    <a:lnTo>
                      <a:pt x="2" y="154"/>
                    </a:lnTo>
                    <a:lnTo>
                      <a:pt x="1" y="149"/>
                    </a:lnTo>
                    <a:lnTo>
                      <a:pt x="0" y="143"/>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41"/>
              <p:cNvSpPr>
                <a:spLocks/>
              </p:cNvSpPr>
              <p:nvPr/>
            </p:nvSpPr>
            <p:spPr bwMode="auto">
              <a:xfrm>
                <a:off x="7895" y="11097"/>
                <a:ext cx="249" cy="212"/>
              </a:xfrm>
              <a:custGeom>
                <a:avLst/>
                <a:gdLst>
                  <a:gd name="T0" fmla="*/ 9 w 249"/>
                  <a:gd name="T1" fmla="*/ 115 h 212"/>
                  <a:gd name="T2" fmla="*/ 12 w 249"/>
                  <a:gd name="T3" fmla="*/ 107 h 212"/>
                  <a:gd name="T4" fmla="*/ 21 w 249"/>
                  <a:gd name="T5" fmla="*/ 98 h 212"/>
                  <a:gd name="T6" fmla="*/ 29 w 249"/>
                  <a:gd name="T7" fmla="*/ 79 h 212"/>
                  <a:gd name="T8" fmla="*/ 33 w 249"/>
                  <a:gd name="T9" fmla="*/ 68 h 212"/>
                  <a:gd name="T10" fmla="*/ 38 w 249"/>
                  <a:gd name="T11" fmla="*/ 54 h 212"/>
                  <a:gd name="T12" fmla="*/ 42 w 249"/>
                  <a:gd name="T13" fmla="*/ 45 h 212"/>
                  <a:gd name="T14" fmla="*/ 47 w 249"/>
                  <a:gd name="T15" fmla="*/ 34 h 212"/>
                  <a:gd name="T16" fmla="*/ 52 w 249"/>
                  <a:gd name="T17" fmla="*/ 22 h 212"/>
                  <a:gd name="T18" fmla="*/ 53 w 249"/>
                  <a:gd name="T19" fmla="*/ 15 h 212"/>
                  <a:gd name="T20" fmla="*/ 56 w 249"/>
                  <a:gd name="T21" fmla="*/ 8 h 212"/>
                  <a:gd name="T22" fmla="*/ 58 w 249"/>
                  <a:gd name="T23" fmla="*/ 4 h 212"/>
                  <a:gd name="T24" fmla="*/ 66 w 249"/>
                  <a:gd name="T25" fmla="*/ 4 h 212"/>
                  <a:gd name="T26" fmla="*/ 71 w 249"/>
                  <a:gd name="T27" fmla="*/ 5 h 212"/>
                  <a:gd name="T28" fmla="*/ 74 w 249"/>
                  <a:gd name="T29" fmla="*/ 10 h 212"/>
                  <a:gd name="T30" fmla="*/ 82 w 249"/>
                  <a:gd name="T31" fmla="*/ 12 h 212"/>
                  <a:gd name="T32" fmla="*/ 84 w 249"/>
                  <a:gd name="T33" fmla="*/ 20 h 212"/>
                  <a:gd name="T34" fmla="*/ 83 w 249"/>
                  <a:gd name="T35" fmla="*/ 26 h 212"/>
                  <a:gd name="T36" fmla="*/ 83 w 249"/>
                  <a:gd name="T37" fmla="*/ 32 h 212"/>
                  <a:gd name="T38" fmla="*/ 90 w 249"/>
                  <a:gd name="T39" fmla="*/ 38 h 212"/>
                  <a:gd name="T40" fmla="*/ 94 w 249"/>
                  <a:gd name="T41" fmla="*/ 40 h 212"/>
                  <a:gd name="T42" fmla="*/ 104 w 249"/>
                  <a:gd name="T43" fmla="*/ 39 h 212"/>
                  <a:gd name="T44" fmla="*/ 108 w 249"/>
                  <a:gd name="T45" fmla="*/ 38 h 212"/>
                  <a:gd name="T46" fmla="*/ 115 w 249"/>
                  <a:gd name="T47" fmla="*/ 39 h 212"/>
                  <a:gd name="T48" fmla="*/ 123 w 249"/>
                  <a:gd name="T49" fmla="*/ 43 h 212"/>
                  <a:gd name="T50" fmla="*/ 130 w 249"/>
                  <a:gd name="T51" fmla="*/ 46 h 212"/>
                  <a:gd name="T52" fmla="*/ 137 w 249"/>
                  <a:gd name="T53" fmla="*/ 45 h 212"/>
                  <a:gd name="T54" fmla="*/ 142 w 249"/>
                  <a:gd name="T55" fmla="*/ 47 h 212"/>
                  <a:gd name="T56" fmla="*/ 150 w 249"/>
                  <a:gd name="T57" fmla="*/ 48 h 212"/>
                  <a:gd name="T58" fmla="*/ 158 w 249"/>
                  <a:gd name="T59" fmla="*/ 46 h 212"/>
                  <a:gd name="T60" fmla="*/ 168 w 249"/>
                  <a:gd name="T61" fmla="*/ 45 h 212"/>
                  <a:gd name="T62" fmla="*/ 174 w 249"/>
                  <a:gd name="T63" fmla="*/ 46 h 212"/>
                  <a:gd name="T64" fmla="*/ 186 w 249"/>
                  <a:gd name="T65" fmla="*/ 46 h 212"/>
                  <a:gd name="T66" fmla="*/ 202 w 249"/>
                  <a:gd name="T67" fmla="*/ 49 h 212"/>
                  <a:gd name="T68" fmla="*/ 222 w 249"/>
                  <a:gd name="T69" fmla="*/ 55 h 212"/>
                  <a:gd name="T70" fmla="*/ 241 w 249"/>
                  <a:gd name="T71" fmla="*/ 61 h 212"/>
                  <a:gd name="T72" fmla="*/ 244 w 249"/>
                  <a:gd name="T73" fmla="*/ 67 h 212"/>
                  <a:gd name="T74" fmla="*/ 248 w 249"/>
                  <a:gd name="T75" fmla="*/ 74 h 212"/>
                  <a:gd name="T76" fmla="*/ 241 w 249"/>
                  <a:gd name="T77" fmla="*/ 86 h 212"/>
                  <a:gd name="T78" fmla="*/ 237 w 249"/>
                  <a:gd name="T79" fmla="*/ 95 h 212"/>
                  <a:gd name="T80" fmla="*/ 233 w 249"/>
                  <a:gd name="T81" fmla="*/ 100 h 212"/>
                  <a:gd name="T82" fmla="*/ 227 w 249"/>
                  <a:gd name="T83" fmla="*/ 106 h 212"/>
                  <a:gd name="T84" fmla="*/ 220 w 249"/>
                  <a:gd name="T85" fmla="*/ 114 h 212"/>
                  <a:gd name="T86" fmla="*/ 218 w 249"/>
                  <a:gd name="T87" fmla="*/ 120 h 212"/>
                  <a:gd name="T88" fmla="*/ 218 w 249"/>
                  <a:gd name="T89" fmla="*/ 124 h 212"/>
                  <a:gd name="T90" fmla="*/ 224 w 249"/>
                  <a:gd name="T91" fmla="*/ 128 h 212"/>
                  <a:gd name="T92" fmla="*/ 223 w 249"/>
                  <a:gd name="T93" fmla="*/ 132 h 212"/>
                  <a:gd name="T94" fmla="*/ 220 w 249"/>
                  <a:gd name="T95" fmla="*/ 140 h 212"/>
                  <a:gd name="T96" fmla="*/ 212 w 249"/>
                  <a:gd name="T97" fmla="*/ 172 h 212"/>
                  <a:gd name="T98" fmla="*/ 199 w 249"/>
                  <a:gd name="T99" fmla="*/ 211 h 212"/>
                  <a:gd name="T100" fmla="*/ 170 w 249"/>
                  <a:gd name="T101" fmla="*/ 204 h 212"/>
                  <a:gd name="T102" fmla="*/ 148 w 249"/>
                  <a:gd name="T103" fmla="*/ 199 h 212"/>
                  <a:gd name="T104" fmla="*/ 127 w 249"/>
                  <a:gd name="T105" fmla="*/ 193 h 212"/>
                  <a:gd name="T106" fmla="*/ 100 w 249"/>
                  <a:gd name="T107" fmla="*/ 186 h 212"/>
                  <a:gd name="T108" fmla="*/ 79 w 249"/>
                  <a:gd name="T109" fmla="*/ 181 h 212"/>
                  <a:gd name="T110" fmla="*/ 61 w 249"/>
                  <a:gd name="T111" fmla="*/ 176 h 212"/>
                  <a:gd name="T112" fmla="*/ 41 w 249"/>
                  <a:gd name="T113" fmla="*/ 170 h 212"/>
                  <a:gd name="T114" fmla="*/ 26 w 249"/>
                  <a:gd name="T115" fmla="*/ 166 h 212"/>
                  <a:gd name="T116" fmla="*/ 14 w 249"/>
                  <a:gd name="T117" fmla="*/ 162 h 212"/>
                  <a:gd name="T118" fmla="*/ 1 w 249"/>
                  <a:gd name="T119" fmla="*/ 155 h 212"/>
                  <a:gd name="T120" fmla="*/ 0 w 249"/>
                  <a:gd name="T121" fmla="*/ 147 h 212"/>
                  <a:gd name="T122" fmla="*/ 3 w 249"/>
                  <a:gd name="T123" fmla="*/ 136 h 212"/>
                  <a:gd name="T124" fmla="*/ 4 w 249"/>
                  <a:gd name="T125" fmla="*/ 13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212">
                    <a:moveTo>
                      <a:pt x="3" y="124"/>
                    </a:moveTo>
                    <a:lnTo>
                      <a:pt x="5" y="120"/>
                    </a:lnTo>
                    <a:lnTo>
                      <a:pt x="5" y="120"/>
                    </a:lnTo>
                    <a:lnTo>
                      <a:pt x="9" y="115"/>
                    </a:lnTo>
                    <a:lnTo>
                      <a:pt x="10" y="113"/>
                    </a:lnTo>
                    <a:lnTo>
                      <a:pt x="11" y="111"/>
                    </a:lnTo>
                    <a:lnTo>
                      <a:pt x="12" y="109"/>
                    </a:lnTo>
                    <a:lnTo>
                      <a:pt x="12" y="107"/>
                    </a:lnTo>
                    <a:lnTo>
                      <a:pt x="14" y="106"/>
                    </a:lnTo>
                    <a:lnTo>
                      <a:pt x="17" y="104"/>
                    </a:lnTo>
                    <a:lnTo>
                      <a:pt x="19" y="99"/>
                    </a:lnTo>
                    <a:lnTo>
                      <a:pt x="21" y="98"/>
                    </a:lnTo>
                    <a:lnTo>
                      <a:pt x="23" y="95"/>
                    </a:lnTo>
                    <a:lnTo>
                      <a:pt x="25" y="89"/>
                    </a:lnTo>
                    <a:lnTo>
                      <a:pt x="26" y="86"/>
                    </a:lnTo>
                    <a:lnTo>
                      <a:pt x="29" y="79"/>
                    </a:lnTo>
                    <a:lnTo>
                      <a:pt x="31" y="75"/>
                    </a:lnTo>
                    <a:lnTo>
                      <a:pt x="31" y="74"/>
                    </a:lnTo>
                    <a:lnTo>
                      <a:pt x="31" y="72"/>
                    </a:lnTo>
                    <a:lnTo>
                      <a:pt x="33" y="68"/>
                    </a:lnTo>
                    <a:lnTo>
                      <a:pt x="34" y="65"/>
                    </a:lnTo>
                    <a:lnTo>
                      <a:pt x="37" y="61"/>
                    </a:lnTo>
                    <a:lnTo>
                      <a:pt x="38" y="57"/>
                    </a:lnTo>
                    <a:lnTo>
                      <a:pt x="38" y="54"/>
                    </a:lnTo>
                    <a:lnTo>
                      <a:pt x="39" y="53"/>
                    </a:lnTo>
                    <a:lnTo>
                      <a:pt x="41" y="49"/>
                    </a:lnTo>
                    <a:lnTo>
                      <a:pt x="42" y="46"/>
                    </a:lnTo>
                    <a:lnTo>
                      <a:pt x="42" y="45"/>
                    </a:lnTo>
                    <a:lnTo>
                      <a:pt x="45" y="42"/>
                    </a:lnTo>
                    <a:lnTo>
                      <a:pt x="46" y="39"/>
                    </a:lnTo>
                    <a:lnTo>
                      <a:pt x="47" y="36"/>
                    </a:lnTo>
                    <a:lnTo>
                      <a:pt x="47" y="34"/>
                    </a:lnTo>
                    <a:lnTo>
                      <a:pt x="48" y="31"/>
                    </a:lnTo>
                    <a:lnTo>
                      <a:pt x="48" y="28"/>
                    </a:lnTo>
                    <a:lnTo>
                      <a:pt x="51" y="26"/>
                    </a:lnTo>
                    <a:lnTo>
                      <a:pt x="52" y="22"/>
                    </a:lnTo>
                    <a:lnTo>
                      <a:pt x="52" y="21"/>
                    </a:lnTo>
                    <a:lnTo>
                      <a:pt x="52" y="19"/>
                    </a:lnTo>
                    <a:lnTo>
                      <a:pt x="52" y="18"/>
                    </a:lnTo>
                    <a:lnTo>
                      <a:pt x="53" y="15"/>
                    </a:lnTo>
                    <a:lnTo>
                      <a:pt x="54" y="13"/>
                    </a:lnTo>
                    <a:lnTo>
                      <a:pt x="53" y="12"/>
                    </a:lnTo>
                    <a:lnTo>
                      <a:pt x="55" y="11"/>
                    </a:lnTo>
                    <a:lnTo>
                      <a:pt x="56" y="8"/>
                    </a:lnTo>
                    <a:lnTo>
                      <a:pt x="56" y="4"/>
                    </a:lnTo>
                    <a:lnTo>
                      <a:pt x="55" y="1"/>
                    </a:lnTo>
                    <a:lnTo>
                      <a:pt x="56" y="0"/>
                    </a:lnTo>
                    <a:lnTo>
                      <a:pt x="58" y="4"/>
                    </a:lnTo>
                    <a:lnTo>
                      <a:pt x="60" y="4"/>
                    </a:lnTo>
                    <a:lnTo>
                      <a:pt x="62" y="4"/>
                    </a:lnTo>
                    <a:lnTo>
                      <a:pt x="63" y="5"/>
                    </a:lnTo>
                    <a:lnTo>
                      <a:pt x="66" y="4"/>
                    </a:lnTo>
                    <a:lnTo>
                      <a:pt x="67" y="4"/>
                    </a:lnTo>
                    <a:lnTo>
                      <a:pt x="68" y="3"/>
                    </a:lnTo>
                    <a:lnTo>
                      <a:pt x="70" y="4"/>
                    </a:lnTo>
                    <a:lnTo>
                      <a:pt x="71" y="5"/>
                    </a:lnTo>
                    <a:lnTo>
                      <a:pt x="70" y="7"/>
                    </a:lnTo>
                    <a:lnTo>
                      <a:pt x="71" y="8"/>
                    </a:lnTo>
                    <a:lnTo>
                      <a:pt x="73" y="8"/>
                    </a:lnTo>
                    <a:lnTo>
                      <a:pt x="74" y="10"/>
                    </a:lnTo>
                    <a:lnTo>
                      <a:pt x="76" y="10"/>
                    </a:lnTo>
                    <a:lnTo>
                      <a:pt x="77" y="8"/>
                    </a:lnTo>
                    <a:lnTo>
                      <a:pt x="79" y="10"/>
                    </a:lnTo>
                    <a:lnTo>
                      <a:pt x="82" y="12"/>
                    </a:lnTo>
                    <a:lnTo>
                      <a:pt x="82" y="13"/>
                    </a:lnTo>
                    <a:lnTo>
                      <a:pt x="83" y="14"/>
                    </a:lnTo>
                    <a:lnTo>
                      <a:pt x="84" y="18"/>
                    </a:lnTo>
                    <a:lnTo>
                      <a:pt x="84" y="20"/>
                    </a:lnTo>
                    <a:lnTo>
                      <a:pt x="84" y="22"/>
                    </a:lnTo>
                    <a:lnTo>
                      <a:pt x="84" y="24"/>
                    </a:lnTo>
                    <a:lnTo>
                      <a:pt x="84" y="25"/>
                    </a:lnTo>
                    <a:lnTo>
                      <a:pt x="83" y="26"/>
                    </a:lnTo>
                    <a:lnTo>
                      <a:pt x="84" y="28"/>
                    </a:lnTo>
                    <a:lnTo>
                      <a:pt x="83" y="29"/>
                    </a:lnTo>
                    <a:lnTo>
                      <a:pt x="82" y="31"/>
                    </a:lnTo>
                    <a:lnTo>
                      <a:pt x="83" y="32"/>
                    </a:lnTo>
                    <a:lnTo>
                      <a:pt x="83" y="33"/>
                    </a:lnTo>
                    <a:lnTo>
                      <a:pt x="85" y="34"/>
                    </a:lnTo>
                    <a:lnTo>
                      <a:pt x="89" y="36"/>
                    </a:lnTo>
                    <a:lnTo>
                      <a:pt x="90" y="38"/>
                    </a:lnTo>
                    <a:lnTo>
                      <a:pt x="91" y="38"/>
                    </a:lnTo>
                    <a:lnTo>
                      <a:pt x="92" y="39"/>
                    </a:lnTo>
                    <a:lnTo>
                      <a:pt x="94" y="40"/>
                    </a:lnTo>
                    <a:lnTo>
                      <a:pt x="94" y="40"/>
                    </a:lnTo>
                    <a:lnTo>
                      <a:pt x="97" y="39"/>
                    </a:lnTo>
                    <a:lnTo>
                      <a:pt x="99" y="40"/>
                    </a:lnTo>
                    <a:lnTo>
                      <a:pt x="101" y="39"/>
                    </a:lnTo>
                    <a:lnTo>
                      <a:pt x="104" y="39"/>
                    </a:lnTo>
                    <a:lnTo>
                      <a:pt x="105" y="39"/>
                    </a:lnTo>
                    <a:lnTo>
                      <a:pt x="105" y="39"/>
                    </a:lnTo>
                    <a:lnTo>
                      <a:pt x="106" y="38"/>
                    </a:lnTo>
                    <a:lnTo>
                      <a:pt x="108" y="38"/>
                    </a:lnTo>
                    <a:lnTo>
                      <a:pt x="110" y="39"/>
                    </a:lnTo>
                    <a:lnTo>
                      <a:pt x="112" y="39"/>
                    </a:lnTo>
                    <a:lnTo>
                      <a:pt x="115" y="39"/>
                    </a:lnTo>
                    <a:lnTo>
                      <a:pt x="115" y="39"/>
                    </a:lnTo>
                    <a:lnTo>
                      <a:pt x="118" y="40"/>
                    </a:lnTo>
                    <a:lnTo>
                      <a:pt x="118" y="41"/>
                    </a:lnTo>
                    <a:lnTo>
                      <a:pt x="120" y="41"/>
                    </a:lnTo>
                    <a:lnTo>
                      <a:pt x="123" y="43"/>
                    </a:lnTo>
                    <a:lnTo>
                      <a:pt x="123" y="46"/>
                    </a:lnTo>
                    <a:lnTo>
                      <a:pt x="126" y="46"/>
                    </a:lnTo>
                    <a:lnTo>
                      <a:pt x="127" y="45"/>
                    </a:lnTo>
                    <a:lnTo>
                      <a:pt x="130" y="46"/>
                    </a:lnTo>
                    <a:lnTo>
                      <a:pt x="131" y="46"/>
                    </a:lnTo>
                    <a:lnTo>
                      <a:pt x="131" y="46"/>
                    </a:lnTo>
                    <a:lnTo>
                      <a:pt x="133" y="46"/>
                    </a:lnTo>
                    <a:lnTo>
                      <a:pt x="137" y="45"/>
                    </a:lnTo>
                    <a:lnTo>
                      <a:pt x="138" y="45"/>
                    </a:lnTo>
                    <a:lnTo>
                      <a:pt x="140" y="45"/>
                    </a:lnTo>
                    <a:lnTo>
                      <a:pt x="141" y="45"/>
                    </a:lnTo>
                    <a:lnTo>
                      <a:pt x="142" y="47"/>
                    </a:lnTo>
                    <a:lnTo>
                      <a:pt x="143" y="47"/>
                    </a:lnTo>
                    <a:lnTo>
                      <a:pt x="145" y="48"/>
                    </a:lnTo>
                    <a:lnTo>
                      <a:pt x="149" y="48"/>
                    </a:lnTo>
                    <a:lnTo>
                      <a:pt x="150" y="48"/>
                    </a:lnTo>
                    <a:lnTo>
                      <a:pt x="152" y="47"/>
                    </a:lnTo>
                    <a:lnTo>
                      <a:pt x="155" y="47"/>
                    </a:lnTo>
                    <a:lnTo>
                      <a:pt x="157" y="46"/>
                    </a:lnTo>
                    <a:lnTo>
                      <a:pt x="158" y="46"/>
                    </a:lnTo>
                    <a:lnTo>
                      <a:pt x="160" y="46"/>
                    </a:lnTo>
                    <a:lnTo>
                      <a:pt x="163" y="46"/>
                    </a:lnTo>
                    <a:lnTo>
                      <a:pt x="166" y="47"/>
                    </a:lnTo>
                    <a:lnTo>
                      <a:pt x="168" y="45"/>
                    </a:lnTo>
                    <a:lnTo>
                      <a:pt x="170" y="45"/>
                    </a:lnTo>
                    <a:lnTo>
                      <a:pt x="172" y="46"/>
                    </a:lnTo>
                    <a:lnTo>
                      <a:pt x="173" y="46"/>
                    </a:lnTo>
                    <a:lnTo>
                      <a:pt x="174" y="46"/>
                    </a:lnTo>
                    <a:lnTo>
                      <a:pt x="178" y="46"/>
                    </a:lnTo>
                    <a:lnTo>
                      <a:pt x="181" y="47"/>
                    </a:lnTo>
                    <a:lnTo>
                      <a:pt x="183" y="47"/>
                    </a:lnTo>
                    <a:lnTo>
                      <a:pt x="186" y="46"/>
                    </a:lnTo>
                    <a:lnTo>
                      <a:pt x="186" y="46"/>
                    </a:lnTo>
                    <a:lnTo>
                      <a:pt x="194" y="48"/>
                    </a:lnTo>
                    <a:lnTo>
                      <a:pt x="195" y="48"/>
                    </a:lnTo>
                    <a:lnTo>
                      <a:pt x="202" y="49"/>
                    </a:lnTo>
                    <a:lnTo>
                      <a:pt x="211" y="53"/>
                    </a:lnTo>
                    <a:lnTo>
                      <a:pt x="212" y="53"/>
                    </a:lnTo>
                    <a:lnTo>
                      <a:pt x="219" y="54"/>
                    </a:lnTo>
                    <a:lnTo>
                      <a:pt x="222" y="55"/>
                    </a:lnTo>
                    <a:lnTo>
                      <a:pt x="225" y="55"/>
                    </a:lnTo>
                    <a:lnTo>
                      <a:pt x="229" y="56"/>
                    </a:lnTo>
                    <a:lnTo>
                      <a:pt x="240" y="58"/>
                    </a:lnTo>
                    <a:lnTo>
                      <a:pt x="241" y="61"/>
                    </a:lnTo>
                    <a:lnTo>
                      <a:pt x="241" y="63"/>
                    </a:lnTo>
                    <a:lnTo>
                      <a:pt x="242" y="65"/>
                    </a:lnTo>
                    <a:lnTo>
                      <a:pt x="242" y="65"/>
                    </a:lnTo>
                    <a:lnTo>
                      <a:pt x="244" y="67"/>
                    </a:lnTo>
                    <a:lnTo>
                      <a:pt x="245" y="69"/>
                    </a:lnTo>
                    <a:lnTo>
                      <a:pt x="247" y="69"/>
                    </a:lnTo>
                    <a:lnTo>
                      <a:pt x="248" y="71"/>
                    </a:lnTo>
                    <a:lnTo>
                      <a:pt x="248" y="74"/>
                    </a:lnTo>
                    <a:lnTo>
                      <a:pt x="249" y="76"/>
                    </a:lnTo>
                    <a:lnTo>
                      <a:pt x="248" y="78"/>
                    </a:lnTo>
                    <a:lnTo>
                      <a:pt x="245" y="82"/>
                    </a:lnTo>
                    <a:lnTo>
                      <a:pt x="241" y="86"/>
                    </a:lnTo>
                    <a:lnTo>
                      <a:pt x="240" y="89"/>
                    </a:lnTo>
                    <a:lnTo>
                      <a:pt x="240" y="89"/>
                    </a:lnTo>
                    <a:lnTo>
                      <a:pt x="238" y="93"/>
                    </a:lnTo>
                    <a:lnTo>
                      <a:pt x="237" y="95"/>
                    </a:lnTo>
                    <a:lnTo>
                      <a:pt x="237" y="95"/>
                    </a:lnTo>
                    <a:lnTo>
                      <a:pt x="234" y="97"/>
                    </a:lnTo>
                    <a:lnTo>
                      <a:pt x="233" y="98"/>
                    </a:lnTo>
                    <a:lnTo>
                      <a:pt x="233" y="100"/>
                    </a:lnTo>
                    <a:lnTo>
                      <a:pt x="232" y="103"/>
                    </a:lnTo>
                    <a:lnTo>
                      <a:pt x="231" y="104"/>
                    </a:lnTo>
                    <a:lnTo>
                      <a:pt x="230" y="105"/>
                    </a:lnTo>
                    <a:lnTo>
                      <a:pt x="227" y="106"/>
                    </a:lnTo>
                    <a:lnTo>
                      <a:pt x="225" y="106"/>
                    </a:lnTo>
                    <a:lnTo>
                      <a:pt x="224" y="110"/>
                    </a:lnTo>
                    <a:lnTo>
                      <a:pt x="222" y="113"/>
                    </a:lnTo>
                    <a:lnTo>
                      <a:pt x="220" y="114"/>
                    </a:lnTo>
                    <a:lnTo>
                      <a:pt x="219" y="115"/>
                    </a:lnTo>
                    <a:lnTo>
                      <a:pt x="219" y="118"/>
                    </a:lnTo>
                    <a:lnTo>
                      <a:pt x="218" y="119"/>
                    </a:lnTo>
                    <a:lnTo>
                      <a:pt x="218" y="120"/>
                    </a:lnTo>
                    <a:lnTo>
                      <a:pt x="218" y="121"/>
                    </a:lnTo>
                    <a:lnTo>
                      <a:pt x="218" y="122"/>
                    </a:lnTo>
                    <a:lnTo>
                      <a:pt x="218" y="122"/>
                    </a:lnTo>
                    <a:lnTo>
                      <a:pt x="218" y="124"/>
                    </a:lnTo>
                    <a:lnTo>
                      <a:pt x="220" y="124"/>
                    </a:lnTo>
                    <a:lnTo>
                      <a:pt x="222" y="126"/>
                    </a:lnTo>
                    <a:lnTo>
                      <a:pt x="224" y="126"/>
                    </a:lnTo>
                    <a:lnTo>
                      <a:pt x="224" y="128"/>
                    </a:lnTo>
                    <a:lnTo>
                      <a:pt x="225" y="128"/>
                    </a:lnTo>
                    <a:lnTo>
                      <a:pt x="225" y="129"/>
                    </a:lnTo>
                    <a:lnTo>
                      <a:pt x="225" y="129"/>
                    </a:lnTo>
                    <a:lnTo>
                      <a:pt x="223" y="132"/>
                    </a:lnTo>
                    <a:lnTo>
                      <a:pt x="223" y="134"/>
                    </a:lnTo>
                    <a:lnTo>
                      <a:pt x="222" y="136"/>
                    </a:lnTo>
                    <a:lnTo>
                      <a:pt x="220" y="139"/>
                    </a:lnTo>
                    <a:lnTo>
                      <a:pt x="220" y="140"/>
                    </a:lnTo>
                    <a:lnTo>
                      <a:pt x="219" y="142"/>
                    </a:lnTo>
                    <a:lnTo>
                      <a:pt x="218" y="147"/>
                    </a:lnTo>
                    <a:lnTo>
                      <a:pt x="217" y="150"/>
                    </a:lnTo>
                    <a:lnTo>
                      <a:pt x="212" y="172"/>
                    </a:lnTo>
                    <a:lnTo>
                      <a:pt x="210" y="181"/>
                    </a:lnTo>
                    <a:lnTo>
                      <a:pt x="207" y="197"/>
                    </a:lnTo>
                    <a:lnTo>
                      <a:pt x="203" y="212"/>
                    </a:lnTo>
                    <a:lnTo>
                      <a:pt x="199" y="211"/>
                    </a:lnTo>
                    <a:lnTo>
                      <a:pt x="193" y="210"/>
                    </a:lnTo>
                    <a:lnTo>
                      <a:pt x="186" y="209"/>
                    </a:lnTo>
                    <a:lnTo>
                      <a:pt x="179" y="206"/>
                    </a:lnTo>
                    <a:lnTo>
                      <a:pt x="170" y="204"/>
                    </a:lnTo>
                    <a:lnTo>
                      <a:pt x="170" y="204"/>
                    </a:lnTo>
                    <a:lnTo>
                      <a:pt x="162" y="203"/>
                    </a:lnTo>
                    <a:lnTo>
                      <a:pt x="153" y="200"/>
                    </a:lnTo>
                    <a:lnTo>
                      <a:pt x="148" y="199"/>
                    </a:lnTo>
                    <a:lnTo>
                      <a:pt x="142" y="198"/>
                    </a:lnTo>
                    <a:lnTo>
                      <a:pt x="138" y="197"/>
                    </a:lnTo>
                    <a:lnTo>
                      <a:pt x="137" y="197"/>
                    </a:lnTo>
                    <a:lnTo>
                      <a:pt x="127" y="193"/>
                    </a:lnTo>
                    <a:lnTo>
                      <a:pt x="120" y="192"/>
                    </a:lnTo>
                    <a:lnTo>
                      <a:pt x="114" y="191"/>
                    </a:lnTo>
                    <a:lnTo>
                      <a:pt x="106" y="189"/>
                    </a:lnTo>
                    <a:lnTo>
                      <a:pt x="100" y="186"/>
                    </a:lnTo>
                    <a:lnTo>
                      <a:pt x="94" y="185"/>
                    </a:lnTo>
                    <a:lnTo>
                      <a:pt x="91" y="184"/>
                    </a:lnTo>
                    <a:lnTo>
                      <a:pt x="84" y="183"/>
                    </a:lnTo>
                    <a:lnTo>
                      <a:pt x="79" y="181"/>
                    </a:lnTo>
                    <a:lnTo>
                      <a:pt x="79" y="181"/>
                    </a:lnTo>
                    <a:lnTo>
                      <a:pt x="73" y="179"/>
                    </a:lnTo>
                    <a:lnTo>
                      <a:pt x="68" y="177"/>
                    </a:lnTo>
                    <a:lnTo>
                      <a:pt x="61" y="176"/>
                    </a:lnTo>
                    <a:lnTo>
                      <a:pt x="56" y="174"/>
                    </a:lnTo>
                    <a:lnTo>
                      <a:pt x="56" y="174"/>
                    </a:lnTo>
                    <a:lnTo>
                      <a:pt x="49" y="172"/>
                    </a:lnTo>
                    <a:lnTo>
                      <a:pt x="41" y="170"/>
                    </a:lnTo>
                    <a:lnTo>
                      <a:pt x="34" y="168"/>
                    </a:lnTo>
                    <a:lnTo>
                      <a:pt x="32" y="167"/>
                    </a:lnTo>
                    <a:lnTo>
                      <a:pt x="30" y="167"/>
                    </a:lnTo>
                    <a:lnTo>
                      <a:pt x="26" y="166"/>
                    </a:lnTo>
                    <a:lnTo>
                      <a:pt x="24" y="164"/>
                    </a:lnTo>
                    <a:lnTo>
                      <a:pt x="22" y="164"/>
                    </a:lnTo>
                    <a:lnTo>
                      <a:pt x="18" y="163"/>
                    </a:lnTo>
                    <a:lnTo>
                      <a:pt x="14" y="162"/>
                    </a:lnTo>
                    <a:lnTo>
                      <a:pt x="8" y="161"/>
                    </a:lnTo>
                    <a:lnTo>
                      <a:pt x="2" y="159"/>
                    </a:lnTo>
                    <a:lnTo>
                      <a:pt x="1" y="156"/>
                    </a:lnTo>
                    <a:lnTo>
                      <a:pt x="1" y="155"/>
                    </a:lnTo>
                    <a:lnTo>
                      <a:pt x="0" y="153"/>
                    </a:lnTo>
                    <a:lnTo>
                      <a:pt x="1" y="150"/>
                    </a:lnTo>
                    <a:lnTo>
                      <a:pt x="0" y="148"/>
                    </a:lnTo>
                    <a:lnTo>
                      <a:pt x="0" y="147"/>
                    </a:lnTo>
                    <a:lnTo>
                      <a:pt x="1" y="145"/>
                    </a:lnTo>
                    <a:lnTo>
                      <a:pt x="1" y="143"/>
                    </a:lnTo>
                    <a:lnTo>
                      <a:pt x="1" y="140"/>
                    </a:lnTo>
                    <a:lnTo>
                      <a:pt x="3" y="136"/>
                    </a:lnTo>
                    <a:lnTo>
                      <a:pt x="4" y="134"/>
                    </a:lnTo>
                    <a:lnTo>
                      <a:pt x="4" y="132"/>
                    </a:lnTo>
                    <a:lnTo>
                      <a:pt x="3" y="131"/>
                    </a:lnTo>
                    <a:lnTo>
                      <a:pt x="4" y="131"/>
                    </a:lnTo>
                    <a:lnTo>
                      <a:pt x="3" y="128"/>
                    </a:lnTo>
                    <a:lnTo>
                      <a:pt x="3" y="12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42"/>
              <p:cNvSpPr>
                <a:spLocks/>
              </p:cNvSpPr>
              <p:nvPr/>
            </p:nvSpPr>
            <p:spPr bwMode="auto">
              <a:xfrm>
                <a:off x="8882" y="11556"/>
                <a:ext cx="264" cy="93"/>
              </a:xfrm>
              <a:custGeom>
                <a:avLst/>
                <a:gdLst>
                  <a:gd name="T0" fmla="*/ 3 w 264"/>
                  <a:gd name="T1" fmla="*/ 88 h 93"/>
                  <a:gd name="T2" fmla="*/ 7 w 264"/>
                  <a:gd name="T3" fmla="*/ 83 h 93"/>
                  <a:gd name="T4" fmla="*/ 6 w 264"/>
                  <a:gd name="T5" fmla="*/ 78 h 93"/>
                  <a:gd name="T6" fmla="*/ 8 w 264"/>
                  <a:gd name="T7" fmla="*/ 74 h 93"/>
                  <a:gd name="T8" fmla="*/ 10 w 264"/>
                  <a:gd name="T9" fmla="*/ 69 h 93"/>
                  <a:gd name="T10" fmla="*/ 9 w 264"/>
                  <a:gd name="T11" fmla="*/ 64 h 93"/>
                  <a:gd name="T12" fmla="*/ 16 w 264"/>
                  <a:gd name="T13" fmla="*/ 59 h 93"/>
                  <a:gd name="T14" fmla="*/ 18 w 264"/>
                  <a:gd name="T15" fmla="*/ 55 h 93"/>
                  <a:gd name="T16" fmla="*/ 17 w 264"/>
                  <a:gd name="T17" fmla="*/ 51 h 93"/>
                  <a:gd name="T18" fmla="*/ 18 w 264"/>
                  <a:gd name="T19" fmla="*/ 44 h 93"/>
                  <a:gd name="T20" fmla="*/ 19 w 264"/>
                  <a:gd name="T21" fmla="*/ 41 h 93"/>
                  <a:gd name="T22" fmla="*/ 21 w 264"/>
                  <a:gd name="T23" fmla="*/ 38 h 93"/>
                  <a:gd name="T24" fmla="*/ 21 w 264"/>
                  <a:gd name="T25" fmla="*/ 33 h 93"/>
                  <a:gd name="T26" fmla="*/ 31 w 264"/>
                  <a:gd name="T27" fmla="*/ 30 h 93"/>
                  <a:gd name="T28" fmla="*/ 43 w 264"/>
                  <a:gd name="T29" fmla="*/ 30 h 93"/>
                  <a:gd name="T30" fmla="*/ 65 w 264"/>
                  <a:gd name="T31" fmla="*/ 28 h 93"/>
                  <a:gd name="T32" fmla="*/ 66 w 264"/>
                  <a:gd name="T33" fmla="*/ 23 h 93"/>
                  <a:gd name="T34" fmla="*/ 73 w 264"/>
                  <a:gd name="T35" fmla="*/ 22 h 93"/>
                  <a:gd name="T36" fmla="*/ 88 w 264"/>
                  <a:gd name="T37" fmla="*/ 21 h 93"/>
                  <a:gd name="T38" fmla="*/ 105 w 264"/>
                  <a:gd name="T39" fmla="*/ 18 h 93"/>
                  <a:gd name="T40" fmla="*/ 113 w 264"/>
                  <a:gd name="T41" fmla="*/ 18 h 93"/>
                  <a:gd name="T42" fmla="*/ 127 w 264"/>
                  <a:gd name="T43" fmla="*/ 17 h 93"/>
                  <a:gd name="T44" fmla="*/ 138 w 264"/>
                  <a:gd name="T45" fmla="*/ 16 h 93"/>
                  <a:gd name="T46" fmla="*/ 151 w 264"/>
                  <a:gd name="T47" fmla="*/ 15 h 93"/>
                  <a:gd name="T48" fmla="*/ 163 w 264"/>
                  <a:gd name="T49" fmla="*/ 14 h 93"/>
                  <a:gd name="T50" fmla="*/ 177 w 264"/>
                  <a:gd name="T51" fmla="*/ 12 h 93"/>
                  <a:gd name="T52" fmla="*/ 192 w 264"/>
                  <a:gd name="T53" fmla="*/ 11 h 93"/>
                  <a:gd name="T54" fmla="*/ 201 w 264"/>
                  <a:gd name="T55" fmla="*/ 10 h 93"/>
                  <a:gd name="T56" fmla="*/ 223 w 264"/>
                  <a:gd name="T57" fmla="*/ 7 h 93"/>
                  <a:gd name="T58" fmla="*/ 245 w 264"/>
                  <a:gd name="T59" fmla="*/ 3 h 93"/>
                  <a:gd name="T60" fmla="*/ 255 w 264"/>
                  <a:gd name="T61" fmla="*/ 2 h 93"/>
                  <a:gd name="T62" fmla="*/ 263 w 264"/>
                  <a:gd name="T63" fmla="*/ 1 h 93"/>
                  <a:gd name="T64" fmla="*/ 263 w 264"/>
                  <a:gd name="T65" fmla="*/ 9 h 93"/>
                  <a:gd name="T66" fmla="*/ 258 w 264"/>
                  <a:gd name="T67" fmla="*/ 14 h 93"/>
                  <a:gd name="T68" fmla="*/ 255 w 264"/>
                  <a:gd name="T69" fmla="*/ 21 h 93"/>
                  <a:gd name="T70" fmla="*/ 252 w 264"/>
                  <a:gd name="T71" fmla="*/ 21 h 93"/>
                  <a:gd name="T72" fmla="*/ 247 w 264"/>
                  <a:gd name="T73" fmla="*/ 22 h 93"/>
                  <a:gd name="T74" fmla="*/ 243 w 264"/>
                  <a:gd name="T75" fmla="*/ 28 h 93"/>
                  <a:gd name="T76" fmla="*/ 238 w 264"/>
                  <a:gd name="T77" fmla="*/ 28 h 93"/>
                  <a:gd name="T78" fmla="*/ 233 w 264"/>
                  <a:gd name="T79" fmla="*/ 30 h 93"/>
                  <a:gd name="T80" fmla="*/ 230 w 264"/>
                  <a:gd name="T81" fmla="*/ 32 h 93"/>
                  <a:gd name="T82" fmla="*/ 227 w 264"/>
                  <a:gd name="T83" fmla="*/ 38 h 93"/>
                  <a:gd name="T84" fmla="*/ 222 w 264"/>
                  <a:gd name="T85" fmla="*/ 40 h 93"/>
                  <a:gd name="T86" fmla="*/ 219 w 264"/>
                  <a:gd name="T87" fmla="*/ 43 h 93"/>
                  <a:gd name="T88" fmla="*/ 214 w 264"/>
                  <a:gd name="T89" fmla="*/ 47 h 93"/>
                  <a:gd name="T90" fmla="*/ 208 w 264"/>
                  <a:gd name="T91" fmla="*/ 50 h 93"/>
                  <a:gd name="T92" fmla="*/ 199 w 264"/>
                  <a:gd name="T93" fmla="*/ 55 h 93"/>
                  <a:gd name="T94" fmla="*/ 197 w 264"/>
                  <a:gd name="T95" fmla="*/ 59 h 93"/>
                  <a:gd name="T96" fmla="*/ 195 w 264"/>
                  <a:gd name="T97" fmla="*/ 64 h 93"/>
                  <a:gd name="T98" fmla="*/ 189 w 264"/>
                  <a:gd name="T99" fmla="*/ 66 h 93"/>
                  <a:gd name="T100" fmla="*/ 177 w 264"/>
                  <a:gd name="T101" fmla="*/ 76 h 93"/>
                  <a:gd name="T102" fmla="*/ 169 w 264"/>
                  <a:gd name="T103" fmla="*/ 78 h 93"/>
                  <a:gd name="T104" fmla="*/ 159 w 264"/>
                  <a:gd name="T105" fmla="*/ 79 h 93"/>
                  <a:gd name="T106" fmla="*/ 149 w 264"/>
                  <a:gd name="T107" fmla="*/ 80 h 93"/>
                  <a:gd name="T108" fmla="*/ 121 w 264"/>
                  <a:gd name="T109" fmla="*/ 82 h 93"/>
                  <a:gd name="T110" fmla="*/ 98 w 264"/>
                  <a:gd name="T111" fmla="*/ 85 h 93"/>
                  <a:gd name="T112" fmla="*/ 85 w 264"/>
                  <a:gd name="T113" fmla="*/ 86 h 93"/>
                  <a:gd name="T114" fmla="*/ 67 w 264"/>
                  <a:gd name="T115" fmla="*/ 87 h 93"/>
                  <a:gd name="T116" fmla="*/ 61 w 264"/>
                  <a:gd name="T117" fmla="*/ 88 h 93"/>
                  <a:gd name="T118" fmla="*/ 41 w 264"/>
                  <a:gd name="T119" fmla="*/ 89 h 93"/>
                  <a:gd name="T120" fmla="*/ 28 w 264"/>
                  <a:gd name="T121" fmla="*/ 90 h 93"/>
                  <a:gd name="T122" fmla="*/ 16 w 264"/>
                  <a:gd name="T1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93">
                    <a:moveTo>
                      <a:pt x="0" y="92"/>
                    </a:moveTo>
                    <a:lnTo>
                      <a:pt x="1" y="90"/>
                    </a:lnTo>
                    <a:lnTo>
                      <a:pt x="3" y="90"/>
                    </a:lnTo>
                    <a:lnTo>
                      <a:pt x="3" y="88"/>
                    </a:lnTo>
                    <a:lnTo>
                      <a:pt x="4" y="87"/>
                    </a:lnTo>
                    <a:lnTo>
                      <a:pt x="7" y="87"/>
                    </a:lnTo>
                    <a:lnTo>
                      <a:pt x="6" y="86"/>
                    </a:lnTo>
                    <a:lnTo>
                      <a:pt x="7" y="83"/>
                    </a:lnTo>
                    <a:lnTo>
                      <a:pt x="6" y="82"/>
                    </a:lnTo>
                    <a:lnTo>
                      <a:pt x="3" y="81"/>
                    </a:lnTo>
                    <a:lnTo>
                      <a:pt x="6" y="80"/>
                    </a:lnTo>
                    <a:lnTo>
                      <a:pt x="6" y="78"/>
                    </a:lnTo>
                    <a:lnTo>
                      <a:pt x="6" y="75"/>
                    </a:lnTo>
                    <a:lnTo>
                      <a:pt x="7" y="75"/>
                    </a:lnTo>
                    <a:lnTo>
                      <a:pt x="7" y="75"/>
                    </a:lnTo>
                    <a:lnTo>
                      <a:pt x="8" y="74"/>
                    </a:lnTo>
                    <a:lnTo>
                      <a:pt x="7" y="72"/>
                    </a:lnTo>
                    <a:lnTo>
                      <a:pt x="7" y="69"/>
                    </a:lnTo>
                    <a:lnTo>
                      <a:pt x="10" y="71"/>
                    </a:lnTo>
                    <a:lnTo>
                      <a:pt x="10" y="69"/>
                    </a:lnTo>
                    <a:lnTo>
                      <a:pt x="10" y="67"/>
                    </a:lnTo>
                    <a:lnTo>
                      <a:pt x="13" y="67"/>
                    </a:lnTo>
                    <a:lnTo>
                      <a:pt x="11" y="66"/>
                    </a:lnTo>
                    <a:lnTo>
                      <a:pt x="9" y="64"/>
                    </a:lnTo>
                    <a:lnTo>
                      <a:pt x="10" y="61"/>
                    </a:lnTo>
                    <a:lnTo>
                      <a:pt x="13" y="61"/>
                    </a:lnTo>
                    <a:lnTo>
                      <a:pt x="14" y="60"/>
                    </a:lnTo>
                    <a:lnTo>
                      <a:pt x="16" y="59"/>
                    </a:lnTo>
                    <a:lnTo>
                      <a:pt x="16" y="58"/>
                    </a:lnTo>
                    <a:lnTo>
                      <a:pt x="16" y="57"/>
                    </a:lnTo>
                    <a:lnTo>
                      <a:pt x="18" y="55"/>
                    </a:lnTo>
                    <a:lnTo>
                      <a:pt x="18" y="55"/>
                    </a:lnTo>
                    <a:lnTo>
                      <a:pt x="18" y="54"/>
                    </a:lnTo>
                    <a:lnTo>
                      <a:pt x="17" y="53"/>
                    </a:lnTo>
                    <a:lnTo>
                      <a:pt x="16" y="52"/>
                    </a:lnTo>
                    <a:lnTo>
                      <a:pt x="17" y="51"/>
                    </a:lnTo>
                    <a:lnTo>
                      <a:pt x="17" y="48"/>
                    </a:lnTo>
                    <a:lnTo>
                      <a:pt x="18" y="47"/>
                    </a:lnTo>
                    <a:lnTo>
                      <a:pt x="19" y="46"/>
                    </a:lnTo>
                    <a:lnTo>
                      <a:pt x="18" y="44"/>
                    </a:lnTo>
                    <a:lnTo>
                      <a:pt x="18" y="44"/>
                    </a:lnTo>
                    <a:lnTo>
                      <a:pt x="16" y="43"/>
                    </a:lnTo>
                    <a:lnTo>
                      <a:pt x="17" y="41"/>
                    </a:lnTo>
                    <a:lnTo>
                      <a:pt x="19" y="41"/>
                    </a:lnTo>
                    <a:lnTo>
                      <a:pt x="21" y="40"/>
                    </a:lnTo>
                    <a:lnTo>
                      <a:pt x="18" y="39"/>
                    </a:lnTo>
                    <a:lnTo>
                      <a:pt x="18" y="38"/>
                    </a:lnTo>
                    <a:lnTo>
                      <a:pt x="21" y="38"/>
                    </a:lnTo>
                    <a:lnTo>
                      <a:pt x="22" y="38"/>
                    </a:lnTo>
                    <a:lnTo>
                      <a:pt x="22" y="36"/>
                    </a:lnTo>
                    <a:lnTo>
                      <a:pt x="21" y="35"/>
                    </a:lnTo>
                    <a:lnTo>
                      <a:pt x="21" y="33"/>
                    </a:lnTo>
                    <a:lnTo>
                      <a:pt x="21" y="31"/>
                    </a:lnTo>
                    <a:lnTo>
                      <a:pt x="24" y="31"/>
                    </a:lnTo>
                    <a:lnTo>
                      <a:pt x="26" y="31"/>
                    </a:lnTo>
                    <a:lnTo>
                      <a:pt x="31" y="30"/>
                    </a:lnTo>
                    <a:lnTo>
                      <a:pt x="38" y="30"/>
                    </a:lnTo>
                    <a:lnTo>
                      <a:pt x="43" y="30"/>
                    </a:lnTo>
                    <a:lnTo>
                      <a:pt x="43" y="30"/>
                    </a:lnTo>
                    <a:lnTo>
                      <a:pt x="43" y="30"/>
                    </a:lnTo>
                    <a:lnTo>
                      <a:pt x="52" y="29"/>
                    </a:lnTo>
                    <a:lnTo>
                      <a:pt x="52" y="29"/>
                    </a:lnTo>
                    <a:lnTo>
                      <a:pt x="53" y="29"/>
                    </a:lnTo>
                    <a:lnTo>
                      <a:pt x="65" y="28"/>
                    </a:lnTo>
                    <a:lnTo>
                      <a:pt x="67" y="28"/>
                    </a:lnTo>
                    <a:lnTo>
                      <a:pt x="67" y="28"/>
                    </a:lnTo>
                    <a:lnTo>
                      <a:pt x="67" y="25"/>
                    </a:lnTo>
                    <a:lnTo>
                      <a:pt x="66" y="23"/>
                    </a:lnTo>
                    <a:lnTo>
                      <a:pt x="66" y="21"/>
                    </a:lnTo>
                    <a:lnTo>
                      <a:pt x="67" y="21"/>
                    </a:lnTo>
                    <a:lnTo>
                      <a:pt x="73" y="21"/>
                    </a:lnTo>
                    <a:lnTo>
                      <a:pt x="73" y="22"/>
                    </a:lnTo>
                    <a:lnTo>
                      <a:pt x="77" y="22"/>
                    </a:lnTo>
                    <a:lnTo>
                      <a:pt x="78" y="22"/>
                    </a:lnTo>
                    <a:lnTo>
                      <a:pt x="78" y="22"/>
                    </a:lnTo>
                    <a:lnTo>
                      <a:pt x="88" y="21"/>
                    </a:lnTo>
                    <a:lnTo>
                      <a:pt x="89" y="21"/>
                    </a:lnTo>
                    <a:lnTo>
                      <a:pt x="95" y="19"/>
                    </a:lnTo>
                    <a:lnTo>
                      <a:pt x="97" y="19"/>
                    </a:lnTo>
                    <a:lnTo>
                      <a:pt x="105" y="18"/>
                    </a:lnTo>
                    <a:lnTo>
                      <a:pt x="106" y="18"/>
                    </a:lnTo>
                    <a:lnTo>
                      <a:pt x="111" y="18"/>
                    </a:lnTo>
                    <a:lnTo>
                      <a:pt x="112" y="18"/>
                    </a:lnTo>
                    <a:lnTo>
                      <a:pt x="113" y="18"/>
                    </a:lnTo>
                    <a:lnTo>
                      <a:pt x="114" y="17"/>
                    </a:lnTo>
                    <a:lnTo>
                      <a:pt x="117" y="17"/>
                    </a:lnTo>
                    <a:lnTo>
                      <a:pt x="123" y="17"/>
                    </a:lnTo>
                    <a:lnTo>
                      <a:pt x="127" y="17"/>
                    </a:lnTo>
                    <a:lnTo>
                      <a:pt x="130" y="17"/>
                    </a:lnTo>
                    <a:lnTo>
                      <a:pt x="134" y="16"/>
                    </a:lnTo>
                    <a:lnTo>
                      <a:pt x="136" y="16"/>
                    </a:lnTo>
                    <a:lnTo>
                      <a:pt x="138" y="16"/>
                    </a:lnTo>
                    <a:lnTo>
                      <a:pt x="145" y="16"/>
                    </a:lnTo>
                    <a:lnTo>
                      <a:pt x="148" y="15"/>
                    </a:lnTo>
                    <a:lnTo>
                      <a:pt x="151" y="15"/>
                    </a:lnTo>
                    <a:lnTo>
                      <a:pt x="151" y="15"/>
                    </a:lnTo>
                    <a:lnTo>
                      <a:pt x="152" y="15"/>
                    </a:lnTo>
                    <a:lnTo>
                      <a:pt x="158" y="14"/>
                    </a:lnTo>
                    <a:lnTo>
                      <a:pt x="162" y="14"/>
                    </a:lnTo>
                    <a:lnTo>
                      <a:pt x="163" y="14"/>
                    </a:lnTo>
                    <a:lnTo>
                      <a:pt x="167" y="14"/>
                    </a:lnTo>
                    <a:lnTo>
                      <a:pt x="167" y="14"/>
                    </a:lnTo>
                    <a:lnTo>
                      <a:pt x="167" y="14"/>
                    </a:lnTo>
                    <a:lnTo>
                      <a:pt x="177" y="12"/>
                    </a:lnTo>
                    <a:lnTo>
                      <a:pt x="184" y="12"/>
                    </a:lnTo>
                    <a:lnTo>
                      <a:pt x="185" y="11"/>
                    </a:lnTo>
                    <a:lnTo>
                      <a:pt x="185" y="11"/>
                    </a:lnTo>
                    <a:lnTo>
                      <a:pt x="192" y="11"/>
                    </a:lnTo>
                    <a:lnTo>
                      <a:pt x="192" y="11"/>
                    </a:lnTo>
                    <a:lnTo>
                      <a:pt x="194" y="11"/>
                    </a:lnTo>
                    <a:lnTo>
                      <a:pt x="195" y="10"/>
                    </a:lnTo>
                    <a:lnTo>
                      <a:pt x="201" y="10"/>
                    </a:lnTo>
                    <a:lnTo>
                      <a:pt x="202" y="9"/>
                    </a:lnTo>
                    <a:lnTo>
                      <a:pt x="208" y="9"/>
                    </a:lnTo>
                    <a:lnTo>
                      <a:pt x="214" y="8"/>
                    </a:lnTo>
                    <a:lnTo>
                      <a:pt x="223" y="7"/>
                    </a:lnTo>
                    <a:lnTo>
                      <a:pt x="227" y="5"/>
                    </a:lnTo>
                    <a:lnTo>
                      <a:pt x="234" y="5"/>
                    </a:lnTo>
                    <a:lnTo>
                      <a:pt x="238" y="4"/>
                    </a:lnTo>
                    <a:lnTo>
                      <a:pt x="245" y="3"/>
                    </a:lnTo>
                    <a:lnTo>
                      <a:pt x="246" y="3"/>
                    </a:lnTo>
                    <a:lnTo>
                      <a:pt x="248" y="3"/>
                    </a:lnTo>
                    <a:lnTo>
                      <a:pt x="249" y="3"/>
                    </a:lnTo>
                    <a:lnTo>
                      <a:pt x="255" y="2"/>
                    </a:lnTo>
                    <a:lnTo>
                      <a:pt x="255" y="1"/>
                    </a:lnTo>
                    <a:lnTo>
                      <a:pt x="259" y="1"/>
                    </a:lnTo>
                    <a:lnTo>
                      <a:pt x="264" y="0"/>
                    </a:lnTo>
                    <a:lnTo>
                      <a:pt x="263" y="1"/>
                    </a:lnTo>
                    <a:lnTo>
                      <a:pt x="263" y="3"/>
                    </a:lnTo>
                    <a:lnTo>
                      <a:pt x="263" y="5"/>
                    </a:lnTo>
                    <a:lnTo>
                      <a:pt x="262" y="8"/>
                    </a:lnTo>
                    <a:lnTo>
                      <a:pt x="263" y="9"/>
                    </a:lnTo>
                    <a:lnTo>
                      <a:pt x="264" y="11"/>
                    </a:lnTo>
                    <a:lnTo>
                      <a:pt x="262" y="11"/>
                    </a:lnTo>
                    <a:lnTo>
                      <a:pt x="260" y="11"/>
                    </a:lnTo>
                    <a:lnTo>
                      <a:pt x="258" y="14"/>
                    </a:lnTo>
                    <a:lnTo>
                      <a:pt x="258" y="14"/>
                    </a:lnTo>
                    <a:lnTo>
                      <a:pt x="258" y="15"/>
                    </a:lnTo>
                    <a:lnTo>
                      <a:pt x="256" y="16"/>
                    </a:lnTo>
                    <a:lnTo>
                      <a:pt x="255" y="21"/>
                    </a:lnTo>
                    <a:lnTo>
                      <a:pt x="254" y="22"/>
                    </a:lnTo>
                    <a:lnTo>
                      <a:pt x="254" y="22"/>
                    </a:lnTo>
                    <a:lnTo>
                      <a:pt x="253" y="22"/>
                    </a:lnTo>
                    <a:lnTo>
                      <a:pt x="252" y="21"/>
                    </a:lnTo>
                    <a:lnTo>
                      <a:pt x="249" y="21"/>
                    </a:lnTo>
                    <a:lnTo>
                      <a:pt x="249" y="21"/>
                    </a:lnTo>
                    <a:lnTo>
                      <a:pt x="248" y="22"/>
                    </a:lnTo>
                    <a:lnTo>
                      <a:pt x="247" y="22"/>
                    </a:lnTo>
                    <a:lnTo>
                      <a:pt x="246" y="23"/>
                    </a:lnTo>
                    <a:lnTo>
                      <a:pt x="244" y="24"/>
                    </a:lnTo>
                    <a:lnTo>
                      <a:pt x="244" y="24"/>
                    </a:lnTo>
                    <a:lnTo>
                      <a:pt x="243" y="28"/>
                    </a:lnTo>
                    <a:lnTo>
                      <a:pt x="241" y="29"/>
                    </a:lnTo>
                    <a:lnTo>
                      <a:pt x="240" y="30"/>
                    </a:lnTo>
                    <a:lnTo>
                      <a:pt x="238" y="30"/>
                    </a:lnTo>
                    <a:lnTo>
                      <a:pt x="238" y="28"/>
                    </a:lnTo>
                    <a:lnTo>
                      <a:pt x="238" y="26"/>
                    </a:lnTo>
                    <a:lnTo>
                      <a:pt x="237" y="26"/>
                    </a:lnTo>
                    <a:lnTo>
                      <a:pt x="234" y="28"/>
                    </a:lnTo>
                    <a:lnTo>
                      <a:pt x="233" y="30"/>
                    </a:lnTo>
                    <a:lnTo>
                      <a:pt x="232" y="31"/>
                    </a:lnTo>
                    <a:lnTo>
                      <a:pt x="232" y="32"/>
                    </a:lnTo>
                    <a:lnTo>
                      <a:pt x="231" y="31"/>
                    </a:lnTo>
                    <a:lnTo>
                      <a:pt x="230" y="32"/>
                    </a:lnTo>
                    <a:lnTo>
                      <a:pt x="229" y="32"/>
                    </a:lnTo>
                    <a:lnTo>
                      <a:pt x="230" y="35"/>
                    </a:lnTo>
                    <a:lnTo>
                      <a:pt x="229" y="37"/>
                    </a:lnTo>
                    <a:lnTo>
                      <a:pt x="227" y="38"/>
                    </a:lnTo>
                    <a:lnTo>
                      <a:pt x="227" y="38"/>
                    </a:lnTo>
                    <a:lnTo>
                      <a:pt x="225" y="38"/>
                    </a:lnTo>
                    <a:lnTo>
                      <a:pt x="224" y="39"/>
                    </a:lnTo>
                    <a:lnTo>
                      <a:pt x="222" y="40"/>
                    </a:lnTo>
                    <a:lnTo>
                      <a:pt x="221" y="41"/>
                    </a:lnTo>
                    <a:lnTo>
                      <a:pt x="219" y="43"/>
                    </a:lnTo>
                    <a:lnTo>
                      <a:pt x="219" y="43"/>
                    </a:lnTo>
                    <a:lnTo>
                      <a:pt x="219" y="43"/>
                    </a:lnTo>
                    <a:lnTo>
                      <a:pt x="218" y="45"/>
                    </a:lnTo>
                    <a:lnTo>
                      <a:pt x="217" y="45"/>
                    </a:lnTo>
                    <a:lnTo>
                      <a:pt x="215" y="47"/>
                    </a:lnTo>
                    <a:lnTo>
                      <a:pt x="214" y="47"/>
                    </a:lnTo>
                    <a:lnTo>
                      <a:pt x="212" y="50"/>
                    </a:lnTo>
                    <a:lnTo>
                      <a:pt x="210" y="50"/>
                    </a:lnTo>
                    <a:lnTo>
                      <a:pt x="208" y="50"/>
                    </a:lnTo>
                    <a:lnTo>
                      <a:pt x="208" y="50"/>
                    </a:lnTo>
                    <a:lnTo>
                      <a:pt x="204" y="51"/>
                    </a:lnTo>
                    <a:lnTo>
                      <a:pt x="202" y="52"/>
                    </a:lnTo>
                    <a:lnTo>
                      <a:pt x="200" y="54"/>
                    </a:lnTo>
                    <a:lnTo>
                      <a:pt x="199" y="55"/>
                    </a:lnTo>
                    <a:lnTo>
                      <a:pt x="199" y="55"/>
                    </a:lnTo>
                    <a:lnTo>
                      <a:pt x="199" y="55"/>
                    </a:lnTo>
                    <a:lnTo>
                      <a:pt x="197" y="58"/>
                    </a:lnTo>
                    <a:lnTo>
                      <a:pt x="197" y="59"/>
                    </a:lnTo>
                    <a:lnTo>
                      <a:pt x="196" y="60"/>
                    </a:lnTo>
                    <a:lnTo>
                      <a:pt x="197" y="62"/>
                    </a:lnTo>
                    <a:lnTo>
                      <a:pt x="197" y="62"/>
                    </a:lnTo>
                    <a:lnTo>
                      <a:pt x="195" y="64"/>
                    </a:lnTo>
                    <a:lnTo>
                      <a:pt x="193" y="65"/>
                    </a:lnTo>
                    <a:lnTo>
                      <a:pt x="192" y="64"/>
                    </a:lnTo>
                    <a:lnTo>
                      <a:pt x="189" y="66"/>
                    </a:lnTo>
                    <a:lnTo>
                      <a:pt x="189" y="66"/>
                    </a:lnTo>
                    <a:lnTo>
                      <a:pt x="189" y="75"/>
                    </a:lnTo>
                    <a:lnTo>
                      <a:pt x="184" y="76"/>
                    </a:lnTo>
                    <a:lnTo>
                      <a:pt x="180" y="76"/>
                    </a:lnTo>
                    <a:lnTo>
                      <a:pt x="177" y="76"/>
                    </a:lnTo>
                    <a:lnTo>
                      <a:pt x="175" y="76"/>
                    </a:lnTo>
                    <a:lnTo>
                      <a:pt x="174" y="78"/>
                    </a:lnTo>
                    <a:lnTo>
                      <a:pt x="172" y="78"/>
                    </a:lnTo>
                    <a:lnTo>
                      <a:pt x="169" y="78"/>
                    </a:lnTo>
                    <a:lnTo>
                      <a:pt x="169" y="78"/>
                    </a:lnTo>
                    <a:lnTo>
                      <a:pt x="166" y="78"/>
                    </a:lnTo>
                    <a:lnTo>
                      <a:pt x="159" y="79"/>
                    </a:lnTo>
                    <a:lnTo>
                      <a:pt x="159" y="79"/>
                    </a:lnTo>
                    <a:lnTo>
                      <a:pt x="157" y="79"/>
                    </a:lnTo>
                    <a:lnTo>
                      <a:pt x="156" y="80"/>
                    </a:lnTo>
                    <a:lnTo>
                      <a:pt x="154" y="80"/>
                    </a:lnTo>
                    <a:lnTo>
                      <a:pt x="149" y="80"/>
                    </a:lnTo>
                    <a:lnTo>
                      <a:pt x="141" y="81"/>
                    </a:lnTo>
                    <a:lnTo>
                      <a:pt x="127" y="82"/>
                    </a:lnTo>
                    <a:lnTo>
                      <a:pt x="127" y="82"/>
                    </a:lnTo>
                    <a:lnTo>
                      <a:pt x="121" y="82"/>
                    </a:lnTo>
                    <a:lnTo>
                      <a:pt x="112" y="83"/>
                    </a:lnTo>
                    <a:lnTo>
                      <a:pt x="112" y="83"/>
                    </a:lnTo>
                    <a:lnTo>
                      <a:pt x="110" y="83"/>
                    </a:lnTo>
                    <a:lnTo>
                      <a:pt x="98" y="85"/>
                    </a:lnTo>
                    <a:lnTo>
                      <a:pt x="98" y="85"/>
                    </a:lnTo>
                    <a:lnTo>
                      <a:pt x="98" y="85"/>
                    </a:lnTo>
                    <a:lnTo>
                      <a:pt x="85" y="86"/>
                    </a:lnTo>
                    <a:lnTo>
                      <a:pt x="85" y="86"/>
                    </a:lnTo>
                    <a:lnTo>
                      <a:pt x="78" y="86"/>
                    </a:lnTo>
                    <a:lnTo>
                      <a:pt x="74" y="87"/>
                    </a:lnTo>
                    <a:lnTo>
                      <a:pt x="73" y="87"/>
                    </a:lnTo>
                    <a:lnTo>
                      <a:pt x="67" y="87"/>
                    </a:lnTo>
                    <a:lnTo>
                      <a:pt x="67" y="88"/>
                    </a:lnTo>
                    <a:lnTo>
                      <a:pt x="65" y="88"/>
                    </a:lnTo>
                    <a:lnTo>
                      <a:pt x="61" y="88"/>
                    </a:lnTo>
                    <a:lnTo>
                      <a:pt x="61" y="88"/>
                    </a:lnTo>
                    <a:lnTo>
                      <a:pt x="59" y="88"/>
                    </a:lnTo>
                    <a:lnTo>
                      <a:pt x="48" y="89"/>
                    </a:lnTo>
                    <a:lnTo>
                      <a:pt x="47" y="89"/>
                    </a:lnTo>
                    <a:lnTo>
                      <a:pt x="41" y="89"/>
                    </a:lnTo>
                    <a:lnTo>
                      <a:pt x="40" y="89"/>
                    </a:lnTo>
                    <a:lnTo>
                      <a:pt x="36" y="90"/>
                    </a:lnTo>
                    <a:lnTo>
                      <a:pt x="30" y="90"/>
                    </a:lnTo>
                    <a:lnTo>
                      <a:pt x="28" y="90"/>
                    </a:lnTo>
                    <a:lnTo>
                      <a:pt x="21" y="92"/>
                    </a:lnTo>
                    <a:lnTo>
                      <a:pt x="18" y="92"/>
                    </a:lnTo>
                    <a:lnTo>
                      <a:pt x="17" y="92"/>
                    </a:lnTo>
                    <a:lnTo>
                      <a:pt x="16" y="92"/>
                    </a:lnTo>
                    <a:lnTo>
                      <a:pt x="0" y="93"/>
                    </a:lnTo>
                    <a:lnTo>
                      <a:pt x="0" y="92"/>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43"/>
              <p:cNvSpPr>
                <a:spLocks/>
              </p:cNvSpPr>
              <p:nvPr/>
            </p:nvSpPr>
            <p:spPr bwMode="auto">
              <a:xfrm>
                <a:off x="8350" y="11586"/>
                <a:ext cx="434" cy="427"/>
              </a:xfrm>
              <a:custGeom>
                <a:avLst/>
                <a:gdLst>
                  <a:gd name="T0" fmla="*/ 57 w 434"/>
                  <a:gd name="T1" fmla="*/ 172 h 427"/>
                  <a:gd name="T2" fmla="*/ 118 w 434"/>
                  <a:gd name="T3" fmla="*/ 172 h 427"/>
                  <a:gd name="T4" fmla="*/ 125 w 434"/>
                  <a:gd name="T5" fmla="*/ 95 h 427"/>
                  <a:gd name="T6" fmla="*/ 127 w 434"/>
                  <a:gd name="T7" fmla="*/ 52 h 427"/>
                  <a:gd name="T8" fmla="*/ 176 w 434"/>
                  <a:gd name="T9" fmla="*/ 3 h 427"/>
                  <a:gd name="T10" fmla="*/ 225 w 434"/>
                  <a:gd name="T11" fmla="*/ 30 h 427"/>
                  <a:gd name="T12" fmla="*/ 229 w 434"/>
                  <a:gd name="T13" fmla="*/ 86 h 427"/>
                  <a:gd name="T14" fmla="*/ 246 w 434"/>
                  <a:gd name="T15" fmla="*/ 91 h 427"/>
                  <a:gd name="T16" fmla="*/ 262 w 434"/>
                  <a:gd name="T17" fmla="*/ 101 h 427"/>
                  <a:gd name="T18" fmla="*/ 274 w 434"/>
                  <a:gd name="T19" fmla="*/ 101 h 427"/>
                  <a:gd name="T20" fmla="*/ 284 w 434"/>
                  <a:gd name="T21" fmla="*/ 107 h 427"/>
                  <a:gd name="T22" fmla="*/ 297 w 434"/>
                  <a:gd name="T23" fmla="*/ 107 h 427"/>
                  <a:gd name="T24" fmla="*/ 311 w 434"/>
                  <a:gd name="T25" fmla="*/ 110 h 427"/>
                  <a:gd name="T26" fmla="*/ 319 w 434"/>
                  <a:gd name="T27" fmla="*/ 112 h 427"/>
                  <a:gd name="T28" fmla="*/ 330 w 434"/>
                  <a:gd name="T29" fmla="*/ 112 h 427"/>
                  <a:gd name="T30" fmla="*/ 339 w 434"/>
                  <a:gd name="T31" fmla="*/ 119 h 427"/>
                  <a:gd name="T32" fmla="*/ 355 w 434"/>
                  <a:gd name="T33" fmla="*/ 113 h 427"/>
                  <a:gd name="T34" fmla="*/ 372 w 434"/>
                  <a:gd name="T35" fmla="*/ 113 h 427"/>
                  <a:gd name="T36" fmla="*/ 385 w 434"/>
                  <a:gd name="T37" fmla="*/ 115 h 427"/>
                  <a:gd name="T38" fmla="*/ 400 w 434"/>
                  <a:gd name="T39" fmla="*/ 121 h 427"/>
                  <a:gd name="T40" fmla="*/ 414 w 434"/>
                  <a:gd name="T41" fmla="*/ 124 h 427"/>
                  <a:gd name="T42" fmla="*/ 415 w 434"/>
                  <a:gd name="T43" fmla="*/ 163 h 427"/>
                  <a:gd name="T44" fmla="*/ 422 w 434"/>
                  <a:gd name="T45" fmla="*/ 193 h 427"/>
                  <a:gd name="T46" fmla="*/ 429 w 434"/>
                  <a:gd name="T47" fmla="*/ 213 h 427"/>
                  <a:gd name="T48" fmla="*/ 434 w 434"/>
                  <a:gd name="T49" fmla="*/ 228 h 427"/>
                  <a:gd name="T50" fmla="*/ 429 w 434"/>
                  <a:gd name="T51" fmla="*/ 246 h 427"/>
                  <a:gd name="T52" fmla="*/ 428 w 434"/>
                  <a:gd name="T53" fmla="*/ 263 h 427"/>
                  <a:gd name="T54" fmla="*/ 421 w 434"/>
                  <a:gd name="T55" fmla="*/ 277 h 427"/>
                  <a:gd name="T56" fmla="*/ 392 w 434"/>
                  <a:gd name="T57" fmla="*/ 293 h 427"/>
                  <a:gd name="T58" fmla="*/ 365 w 434"/>
                  <a:gd name="T59" fmla="*/ 313 h 427"/>
                  <a:gd name="T60" fmla="*/ 326 w 434"/>
                  <a:gd name="T61" fmla="*/ 336 h 427"/>
                  <a:gd name="T62" fmla="*/ 309 w 434"/>
                  <a:gd name="T63" fmla="*/ 359 h 427"/>
                  <a:gd name="T64" fmla="*/ 305 w 434"/>
                  <a:gd name="T65" fmla="*/ 398 h 427"/>
                  <a:gd name="T66" fmla="*/ 303 w 434"/>
                  <a:gd name="T67" fmla="*/ 423 h 427"/>
                  <a:gd name="T68" fmla="*/ 293 w 434"/>
                  <a:gd name="T69" fmla="*/ 420 h 427"/>
                  <a:gd name="T70" fmla="*/ 275 w 434"/>
                  <a:gd name="T71" fmla="*/ 417 h 427"/>
                  <a:gd name="T72" fmla="*/ 259 w 434"/>
                  <a:gd name="T73" fmla="*/ 409 h 427"/>
                  <a:gd name="T74" fmla="*/ 242 w 434"/>
                  <a:gd name="T75" fmla="*/ 402 h 427"/>
                  <a:gd name="T76" fmla="*/ 234 w 434"/>
                  <a:gd name="T77" fmla="*/ 385 h 427"/>
                  <a:gd name="T78" fmla="*/ 228 w 434"/>
                  <a:gd name="T79" fmla="*/ 367 h 427"/>
                  <a:gd name="T80" fmla="*/ 220 w 434"/>
                  <a:gd name="T81" fmla="*/ 351 h 427"/>
                  <a:gd name="T82" fmla="*/ 209 w 434"/>
                  <a:gd name="T83" fmla="*/ 335 h 427"/>
                  <a:gd name="T84" fmla="*/ 200 w 434"/>
                  <a:gd name="T85" fmla="*/ 317 h 427"/>
                  <a:gd name="T86" fmla="*/ 191 w 434"/>
                  <a:gd name="T87" fmla="*/ 299 h 427"/>
                  <a:gd name="T88" fmla="*/ 176 w 434"/>
                  <a:gd name="T89" fmla="*/ 280 h 427"/>
                  <a:gd name="T90" fmla="*/ 162 w 434"/>
                  <a:gd name="T91" fmla="*/ 267 h 427"/>
                  <a:gd name="T92" fmla="*/ 143 w 434"/>
                  <a:gd name="T93" fmla="*/ 266 h 427"/>
                  <a:gd name="T94" fmla="*/ 130 w 434"/>
                  <a:gd name="T95" fmla="*/ 266 h 427"/>
                  <a:gd name="T96" fmla="*/ 118 w 434"/>
                  <a:gd name="T97" fmla="*/ 280 h 427"/>
                  <a:gd name="T98" fmla="*/ 106 w 434"/>
                  <a:gd name="T99" fmla="*/ 295 h 427"/>
                  <a:gd name="T100" fmla="*/ 86 w 434"/>
                  <a:gd name="T101" fmla="*/ 283 h 427"/>
                  <a:gd name="T102" fmla="*/ 66 w 434"/>
                  <a:gd name="T103" fmla="*/ 270 h 427"/>
                  <a:gd name="T104" fmla="*/ 58 w 434"/>
                  <a:gd name="T105" fmla="*/ 243 h 427"/>
                  <a:gd name="T106" fmla="*/ 50 w 434"/>
                  <a:gd name="T107" fmla="*/ 226 h 427"/>
                  <a:gd name="T108" fmla="*/ 34 w 434"/>
                  <a:gd name="T109" fmla="*/ 212 h 427"/>
                  <a:gd name="T110" fmla="*/ 20 w 434"/>
                  <a:gd name="T111" fmla="*/ 194 h 427"/>
                  <a:gd name="T112" fmla="*/ 6 w 434"/>
                  <a:gd name="T113" fmla="*/ 17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427">
                    <a:moveTo>
                      <a:pt x="0" y="170"/>
                    </a:moveTo>
                    <a:lnTo>
                      <a:pt x="0" y="167"/>
                    </a:lnTo>
                    <a:lnTo>
                      <a:pt x="1" y="166"/>
                    </a:lnTo>
                    <a:lnTo>
                      <a:pt x="8" y="167"/>
                    </a:lnTo>
                    <a:lnTo>
                      <a:pt x="15" y="167"/>
                    </a:lnTo>
                    <a:lnTo>
                      <a:pt x="21" y="169"/>
                    </a:lnTo>
                    <a:lnTo>
                      <a:pt x="29" y="170"/>
                    </a:lnTo>
                    <a:lnTo>
                      <a:pt x="49" y="171"/>
                    </a:lnTo>
                    <a:lnTo>
                      <a:pt x="57" y="172"/>
                    </a:lnTo>
                    <a:lnTo>
                      <a:pt x="59" y="172"/>
                    </a:lnTo>
                    <a:lnTo>
                      <a:pt x="66" y="173"/>
                    </a:lnTo>
                    <a:lnTo>
                      <a:pt x="86" y="174"/>
                    </a:lnTo>
                    <a:lnTo>
                      <a:pt x="88" y="175"/>
                    </a:lnTo>
                    <a:lnTo>
                      <a:pt x="96" y="175"/>
                    </a:lnTo>
                    <a:lnTo>
                      <a:pt x="109" y="177"/>
                    </a:lnTo>
                    <a:lnTo>
                      <a:pt x="118" y="178"/>
                    </a:lnTo>
                    <a:lnTo>
                      <a:pt x="118" y="174"/>
                    </a:lnTo>
                    <a:lnTo>
                      <a:pt x="118" y="172"/>
                    </a:lnTo>
                    <a:lnTo>
                      <a:pt x="119" y="157"/>
                    </a:lnTo>
                    <a:lnTo>
                      <a:pt x="119" y="155"/>
                    </a:lnTo>
                    <a:lnTo>
                      <a:pt x="120" y="144"/>
                    </a:lnTo>
                    <a:lnTo>
                      <a:pt x="120" y="139"/>
                    </a:lnTo>
                    <a:lnTo>
                      <a:pt x="121" y="129"/>
                    </a:lnTo>
                    <a:lnTo>
                      <a:pt x="123" y="123"/>
                    </a:lnTo>
                    <a:lnTo>
                      <a:pt x="123" y="115"/>
                    </a:lnTo>
                    <a:lnTo>
                      <a:pt x="124" y="106"/>
                    </a:lnTo>
                    <a:lnTo>
                      <a:pt x="125" y="95"/>
                    </a:lnTo>
                    <a:lnTo>
                      <a:pt x="125" y="94"/>
                    </a:lnTo>
                    <a:lnTo>
                      <a:pt x="125" y="87"/>
                    </a:lnTo>
                    <a:lnTo>
                      <a:pt x="125" y="86"/>
                    </a:lnTo>
                    <a:lnTo>
                      <a:pt x="125" y="84"/>
                    </a:lnTo>
                    <a:lnTo>
                      <a:pt x="126" y="74"/>
                    </a:lnTo>
                    <a:lnTo>
                      <a:pt x="126" y="70"/>
                    </a:lnTo>
                    <a:lnTo>
                      <a:pt x="127" y="62"/>
                    </a:lnTo>
                    <a:lnTo>
                      <a:pt x="127" y="53"/>
                    </a:lnTo>
                    <a:lnTo>
                      <a:pt x="127" y="52"/>
                    </a:lnTo>
                    <a:lnTo>
                      <a:pt x="130" y="35"/>
                    </a:lnTo>
                    <a:lnTo>
                      <a:pt x="130" y="30"/>
                    </a:lnTo>
                    <a:lnTo>
                      <a:pt x="131" y="17"/>
                    </a:lnTo>
                    <a:lnTo>
                      <a:pt x="132" y="0"/>
                    </a:lnTo>
                    <a:lnTo>
                      <a:pt x="133" y="0"/>
                    </a:lnTo>
                    <a:lnTo>
                      <a:pt x="158" y="2"/>
                    </a:lnTo>
                    <a:lnTo>
                      <a:pt x="163" y="2"/>
                    </a:lnTo>
                    <a:lnTo>
                      <a:pt x="169" y="2"/>
                    </a:lnTo>
                    <a:lnTo>
                      <a:pt x="176" y="3"/>
                    </a:lnTo>
                    <a:lnTo>
                      <a:pt x="192" y="5"/>
                    </a:lnTo>
                    <a:lnTo>
                      <a:pt x="197" y="5"/>
                    </a:lnTo>
                    <a:lnTo>
                      <a:pt x="199" y="5"/>
                    </a:lnTo>
                    <a:lnTo>
                      <a:pt x="208" y="5"/>
                    </a:lnTo>
                    <a:lnTo>
                      <a:pt x="209" y="5"/>
                    </a:lnTo>
                    <a:lnTo>
                      <a:pt x="216" y="6"/>
                    </a:lnTo>
                    <a:lnTo>
                      <a:pt x="227" y="6"/>
                    </a:lnTo>
                    <a:lnTo>
                      <a:pt x="225" y="23"/>
                    </a:lnTo>
                    <a:lnTo>
                      <a:pt x="225" y="30"/>
                    </a:lnTo>
                    <a:lnTo>
                      <a:pt x="224" y="41"/>
                    </a:lnTo>
                    <a:lnTo>
                      <a:pt x="224" y="49"/>
                    </a:lnTo>
                    <a:lnTo>
                      <a:pt x="224" y="58"/>
                    </a:lnTo>
                    <a:lnTo>
                      <a:pt x="224" y="64"/>
                    </a:lnTo>
                    <a:lnTo>
                      <a:pt x="223" y="75"/>
                    </a:lnTo>
                    <a:lnTo>
                      <a:pt x="223" y="82"/>
                    </a:lnTo>
                    <a:lnTo>
                      <a:pt x="225" y="81"/>
                    </a:lnTo>
                    <a:lnTo>
                      <a:pt x="228" y="85"/>
                    </a:lnTo>
                    <a:lnTo>
                      <a:pt x="229" y="86"/>
                    </a:lnTo>
                    <a:lnTo>
                      <a:pt x="230" y="87"/>
                    </a:lnTo>
                    <a:lnTo>
                      <a:pt x="232" y="89"/>
                    </a:lnTo>
                    <a:lnTo>
                      <a:pt x="236" y="91"/>
                    </a:lnTo>
                    <a:lnTo>
                      <a:pt x="236" y="89"/>
                    </a:lnTo>
                    <a:lnTo>
                      <a:pt x="239" y="89"/>
                    </a:lnTo>
                    <a:lnTo>
                      <a:pt x="242" y="91"/>
                    </a:lnTo>
                    <a:lnTo>
                      <a:pt x="242" y="88"/>
                    </a:lnTo>
                    <a:lnTo>
                      <a:pt x="244" y="88"/>
                    </a:lnTo>
                    <a:lnTo>
                      <a:pt x="246" y="91"/>
                    </a:lnTo>
                    <a:lnTo>
                      <a:pt x="247" y="93"/>
                    </a:lnTo>
                    <a:lnTo>
                      <a:pt x="249" y="96"/>
                    </a:lnTo>
                    <a:lnTo>
                      <a:pt x="251" y="98"/>
                    </a:lnTo>
                    <a:lnTo>
                      <a:pt x="253" y="98"/>
                    </a:lnTo>
                    <a:lnTo>
                      <a:pt x="254" y="98"/>
                    </a:lnTo>
                    <a:lnTo>
                      <a:pt x="257" y="98"/>
                    </a:lnTo>
                    <a:lnTo>
                      <a:pt x="259" y="100"/>
                    </a:lnTo>
                    <a:lnTo>
                      <a:pt x="261" y="100"/>
                    </a:lnTo>
                    <a:lnTo>
                      <a:pt x="262" y="101"/>
                    </a:lnTo>
                    <a:lnTo>
                      <a:pt x="265" y="101"/>
                    </a:lnTo>
                    <a:lnTo>
                      <a:pt x="266" y="100"/>
                    </a:lnTo>
                    <a:lnTo>
                      <a:pt x="267" y="100"/>
                    </a:lnTo>
                    <a:lnTo>
                      <a:pt x="268" y="100"/>
                    </a:lnTo>
                    <a:lnTo>
                      <a:pt x="269" y="102"/>
                    </a:lnTo>
                    <a:lnTo>
                      <a:pt x="272" y="103"/>
                    </a:lnTo>
                    <a:lnTo>
                      <a:pt x="273" y="103"/>
                    </a:lnTo>
                    <a:lnTo>
                      <a:pt x="273" y="102"/>
                    </a:lnTo>
                    <a:lnTo>
                      <a:pt x="274" y="101"/>
                    </a:lnTo>
                    <a:lnTo>
                      <a:pt x="275" y="100"/>
                    </a:lnTo>
                    <a:lnTo>
                      <a:pt x="276" y="100"/>
                    </a:lnTo>
                    <a:lnTo>
                      <a:pt x="280" y="101"/>
                    </a:lnTo>
                    <a:lnTo>
                      <a:pt x="281" y="102"/>
                    </a:lnTo>
                    <a:lnTo>
                      <a:pt x="282" y="101"/>
                    </a:lnTo>
                    <a:lnTo>
                      <a:pt x="283" y="100"/>
                    </a:lnTo>
                    <a:lnTo>
                      <a:pt x="283" y="102"/>
                    </a:lnTo>
                    <a:lnTo>
                      <a:pt x="283" y="105"/>
                    </a:lnTo>
                    <a:lnTo>
                      <a:pt x="284" y="107"/>
                    </a:lnTo>
                    <a:lnTo>
                      <a:pt x="287" y="107"/>
                    </a:lnTo>
                    <a:lnTo>
                      <a:pt x="288" y="107"/>
                    </a:lnTo>
                    <a:lnTo>
                      <a:pt x="288" y="109"/>
                    </a:lnTo>
                    <a:lnTo>
                      <a:pt x="288" y="110"/>
                    </a:lnTo>
                    <a:lnTo>
                      <a:pt x="288" y="112"/>
                    </a:lnTo>
                    <a:lnTo>
                      <a:pt x="290" y="113"/>
                    </a:lnTo>
                    <a:lnTo>
                      <a:pt x="293" y="112"/>
                    </a:lnTo>
                    <a:lnTo>
                      <a:pt x="294" y="109"/>
                    </a:lnTo>
                    <a:lnTo>
                      <a:pt x="297" y="107"/>
                    </a:lnTo>
                    <a:lnTo>
                      <a:pt x="299" y="108"/>
                    </a:lnTo>
                    <a:lnTo>
                      <a:pt x="299" y="110"/>
                    </a:lnTo>
                    <a:lnTo>
                      <a:pt x="301" y="110"/>
                    </a:lnTo>
                    <a:lnTo>
                      <a:pt x="303" y="110"/>
                    </a:lnTo>
                    <a:lnTo>
                      <a:pt x="304" y="112"/>
                    </a:lnTo>
                    <a:lnTo>
                      <a:pt x="304" y="114"/>
                    </a:lnTo>
                    <a:lnTo>
                      <a:pt x="306" y="114"/>
                    </a:lnTo>
                    <a:lnTo>
                      <a:pt x="309" y="113"/>
                    </a:lnTo>
                    <a:lnTo>
                      <a:pt x="311" y="110"/>
                    </a:lnTo>
                    <a:lnTo>
                      <a:pt x="312" y="110"/>
                    </a:lnTo>
                    <a:lnTo>
                      <a:pt x="313" y="113"/>
                    </a:lnTo>
                    <a:lnTo>
                      <a:pt x="312" y="114"/>
                    </a:lnTo>
                    <a:lnTo>
                      <a:pt x="313" y="117"/>
                    </a:lnTo>
                    <a:lnTo>
                      <a:pt x="316" y="117"/>
                    </a:lnTo>
                    <a:lnTo>
                      <a:pt x="316" y="116"/>
                    </a:lnTo>
                    <a:lnTo>
                      <a:pt x="316" y="114"/>
                    </a:lnTo>
                    <a:lnTo>
                      <a:pt x="317" y="113"/>
                    </a:lnTo>
                    <a:lnTo>
                      <a:pt x="319" y="112"/>
                    </a:lnTo>
                    <a:lnTo>
                      <a:pt x="319" y="110"/>
                    </a:lnTo>
                    <a:lnTo>
                      <a:pt x="320" y="109"/>
                    </a:lnTo>
                    <a:lnTo>
                      <a:pt x="321" y="109"/>
                    </a:lnTo>
                    <a:lnTo>
                      <a:pt x="323" y="110"/>
                    </a:lnTo>
                    <a:lnTo>
                      <a:pt x="324" y="113"/>
                    </a:lnTo>
                    <a:lnTo>
                      <a:pt x="325" y="113"/>
                    </a:lnTo>
                    <a:lnTo>
                      <a:pt x="326" y="114"/>
                    </a:lnTo>
                    <a:lnTo>
                      <a:pt x="328" y="114"/>
                    </a:lnTo>
                    <a:lnTo>
                      <a:pt x="330" y="112"/>
                    </a:lnTo>
                    <a:lnTo>
                      <a:pt x="330" y="110"/>
                    </a:lnTo>
                    <a:lnTo>
                      <a:pt x="332" y="112"/>
                    </a:lnTo>
                    <a:lnTo>
                      <a:pt x="332" y="114"/>
                    </a:lnTo>
                    <a:lnTo>
                      <a:pt x="333" y="114"/>
                    </a:lnTo>
                    <a:lnTo>
                      <a:pt x="334" y="114"/>
                    </a:lnTo>
                    <a:lnTo>
                      <a:pt x="335" y="116"/>
                    </a:lnTo>
                    <a:lnTo>
                      <a:pt x="336" y="116"/>
                    </a:lnTo>
                    <a:lnTo>
                      <a:pt x="338" y="117"/>
                    </a:lnTo>
                    <a:lnTo>
                      <a:pt x="339" y="119"/>
                    </a:lnTo>
                    <a:lnTo>
                      <a:pt x="339" y="120"/>
                    </a:lnTo>
                    <a:lnTo>
                      <a:pt x="341" y="117"/>
                    </a:lnTo>
                    <a:lnTo>
                      <a:pt x="342" y="116"/>
                    </a:lnTo>
                    <a:lnTo>
                      <a:pt x="343" y="117"/>
                    </a:lnTo>
                    <a:lnTo>
                      <a:pt x="346" y="115"/>
                    </a:lnTo>
                    <a:lnTo>
                      <a:pt x="346" y="114"/>
                    </a:lnTo>
                    <a:lnTo>
                      <a:pt x="349" y="114"/>
                    </a:lnTo>
                    <a:lnTo>
                      <a:pt x="353" y="112"/>
                    </a:lnTo>
                    <a:lnTo>
                      <a:pt x="355" y="113"/>
                    </a:lnTo>
                    <a:lnTo>
                      <a:pt x="356" y="113"/>
                    </a:lnTo>
                    <a:lnTo>
                      <a:pt x="357" y="113"/>
                    </a:lnTo>
                    <a:lnTo>
                      <a:pt x="360" y="112"/>
                    </a:lnTo>
                    <a:lnTo>
                      <a:pt x="362" y="110"/>
                    </a:lnTo>
                    <a:lnTo>
                      <a:pt x="364" y="110"/>
                    </a:lnTo>
                    <a:lnTo>
                      <a:pt x="365" y="110"/>
                    </a:lnTo>
                    <a:lnTo>
                      <a:pt x="367" y="112"/>
                    </a:lnTo>
                    <a:lnTo>
                      <a:pt x="369" y="113"/>
                    </a:lnTo>
                    <a:lnTo>
                      <a:pt x="372" y="113"/>
                    </a:lnTo>
                    <a:lnTo>
                      <a:pt x="373" y="112"/>
                    </a:lnTo>
                    <a:lnTo>
                      <a:pt x="375" y="112"/>
                    </a:lnTo>
                    <a:lnTo>
                      <a:pt x="375" y="110"/>
                    </a:lnTo>
                    <a:lnTo>
                      <a:pt x="376" y="108"/>
                    </a:lnTo>
                    <a:lnTo>
                      <a:pt x="378" y="109"/>
                    </a:lnTo>
                    <a:lnTo>
                      <a:pt x="380" y="110"/>
                    </a:lnTo>
                    <a:lnTo>
                      <a:pt x="382" y="113"/>
                    </a:lnTo>
                    <a:lnTo>
                      <a:pt x="384" y="113"/>
                    </a:lnTo>
                    <a:lnTo>
                      <a:pt x="385" y="115"/>
                    </a:lnTo>
                    <a:lnTo>
                      <a:pt x="386" y="116"/>
                    </a:lnTo>
                    <a:lnTo>
                      <a:pt x="388" y="117"/>
                    </a:lnTo>
                    <a:lnTo>
                      <a:pt x="391" y="117"/>
                    </a:lnTo>
                    <a:lnTo>
                      <a:pt x="392" y="117"/>
                    </a:lnTo>
                    <a:lnTo>
                      <a:pt x="393" y="119"/>
                    </a:lnTo>
                    <a:lnTo>
                      <a:pt x="395" y="120"/>
                    </a:lnTo>
                    <a:lnTo>
                      <a:pt x="398" y="120"/>
                    </a:lnTo>
                    <a:lnTo>
                      <a:pt x="399" y="122"/>
                    </a:lnTo>
                    <a:lnTo>
                      <a:pt x="400" y="121"/>
                    </a:lnTo>
                    <a:lnTo>
                      <a:pt x="402" y="123"/>
                    </a:lnTo>
                    <a:lnTo>
                      <a:pt x="403" y="124"/>
                    </a:lnTo>
                    <a:lnTo>
                      <a:pt x="405" y="124"/>
                    </a:lnTo>
                    <a:lnTo>
                      <a:pt x="406" y="124"/>
                    </a:lnTo>
                    <a:lnTo>
                      <a:pt x="408" y="123"/>
                    </a:lnTo>
                    <a:lnTo>
                      <a:pt x="409" y="123"/>
                    </a:lnTo>
                    <a:lnTo>
                      <a:pt x="412" y="123"/>
                    </a:lnTo>
                    <a:lnTo>
                      <a:pt x="414" y="123"/>
                    </a:lnTo>
                    <a:lnTo>
                      <a:pt x="414" y="124"/>
                    </a:lnTo>
                    <a:lnTo>
                      <a:pt x="415" y="129"/>
                    </a:lnTo>
                    <a:lnTo>
                      <a:pt x="415" y="132"/>
                    </a:lnTo>
                    <a:lnTo>
                      <a:pt x="415" y="135"/>
                    </a:lnTo>
                    <a:lnTo>
                      <a:pt x="415" y="139"/>
                    </a:lnTo>
                    <a:lnTo>
                      <a:pt x="415" y="145"/>
                    </a:lnTo>
                    <a:lnTo>
                      <a:pt x="415" y="151"/>
                    </a:lnTo>
                    <a:lnTo>
                      <a:pt x="415" y="153"/>
                    </a:lnTo>
                    <a:lnTo>
                      <a:pt x="415" y="158"/>
                    </a:lnTo>
                    <a:lnTo>
                      <a:pt x="415" y="163"/>
                    </a:lnTo>
                    <a:lnTo>
                      <a:pt x="415" y="170"/>
                    </a:lnTo>
                    <a:lnTo>
                      <a:pt x="415" y="171"/>
                    </a:lnTo>
                    <a:lnTo>
                      <a:pt x="415" y="178"/>
                    </a:lnTo>
                    <a:lnTo>
                      <a:pt x="415" y="180"/>
                    </a:lnTo>
                    <a:lnTo>
                      <a:pt x="416" y="186"/>
                    </a:lnTo>
                    <a:lnTo>
                      <a:pt x="417" y="188"/>
                    </a:lnTo>
                    <a:lnTo>
                      <a:pt x="420" y="189"/>
                    </a:lnTo>
                    <a:lnTo>
                      <a:pt x="421" y="192"/>
                    </a:lnTo>
                    <a:lnTo>
                      <a:pt x="422" y="193"/>
                    </a:lnTo>
                    <a:lnTo>
                      <a:pt x="424" y="198"/>
                    </a:lnTo>
                    <a:lnTo>
                      <a:pt x="423" y="200"/>
                    </a:lnTo>
                    <a:lnTo>
                      <a:pt x="423" y="201"/>
                    </a:lnTo>
                    <a:lnTo>
                      <a:pt x="424" y="203"/>
                    </a:lnTo>
                    <a:lnTo>
                      <a:pt x="427" y="205"/>
                    </a:lnTo>
                    <a:lnTo>
                      <a:pt x="425" y="206"/>
                    </a:lnTo>
                    <a:lnTo>
                      <a:pt x="428" y="208"/>
                    </a:lnTo>
                    <a:lnTo>
                      <a:pt x="429" y="209"/>
                    </a:lnTo>
                    <a:lnTo>
                      <a:pt x="429" y="213"/>
                    </a:lnTo>
                    <a:lnTo>
                      <a:pt x="430" y="214"/>
                    </a:lnTo>
                    <a:lnTo>
                      <a:pt x="431" y="217"/>
                    </a:lnTo>
                    <a:lnTo>
                      <a:pt x="432" y="217"/>
                    </a:lnTo>
                    <a:lnTo>
                      <a:pt x="434" y="217"/>
                    </a:lnTo>
                    <a:lnTo>
                      <a:pt x="434" y="220"/>
                    </a:lnTo>
                    <a:lnTo>
                      <a:pt x="434" y="222"/>
                    </a:lnTo>
                    <a:lnTo>
                      <a:pt x="434" y="224"/>
                    </a:lnTo>
                    <a:lnTo>
                      <a:pt x="434" y="226"/>
                    </a:lnTo>
                    <a:lnTo>
                      <a:pt x="434" y="228"/>
                    </a:lnTo>
                    <a:lnTo>
                      <a:pt x="432" y="229"/>
                    </a:lnTo>
                    <a:lnTo>
                      <a:pt x="432" y="232"/>
                    </a:lnTo>
                    <a:lnTo>
                      <a:pt x="431" y="235"/>
                    </a:lnTo>
                    <a:lnTo>
                      <a:pt x="430" y="237"/>
                    </a:lnTo>
                    <a:lnTo>
                      <a:pt x="429" y="239"/>
                    </a:lnTo>
                    <a:lnTo>
                      <a:pt x="429" y="241"/>
                    </a:lnTo>
                    <a:lnTo>
                      <a:pt x="428" y="243"/>
                    </a:lnTo>
                    <a:lnTo>
                      <a:pt x="428" y="244"/>
                    </a:lnTo>
                    <a:lnTo>
                      <a:pt x="429" y="246"/>
                    </a:lnTo>
                    <a:lnTo>
                      <a:pt x="428" y="248"/>
                    </a:lnTo>
                    <a:lnTo>
                      <a:pt x="427" y="249"/>
                    </a:lnTo>
                    <a:lnTo>
                      <a:pt x="427" y="251"/>
                    </a:lnTo>
                    <a:lnTo>
                      <a:pt x="429" y="253"/>
                    </a:lnTo>
                    <a:lnTo>
                      <a:pt x="428" y="255"/>
                    </a:lnTo>
                    <a:lnTo>
                      <a:pt x="429" y="257"/>
                    </a:lnTo>
                    <a:lnTo>
                      <a:pt x="429" y="259"/>
                    </a:lnTo>
                    <a:lnTo>
                      <a:pt x="429" y="262"/>
                    </a:lnTo>
                    <a:lnTo>
                      <a:pt x="428" y="263"/>
                    </a:lnTo>
                    <a:lnTo>
                      <a:pt x="425" y="266"/>
                    </a:lnTo>
                    <a:lnTo>
                      <a:pt x="424" y="269"/>
                    </a:lnTo>
                    <a:lnTo>
                      <a:pt x="423" y="270"/>
                    </a:lnTo>
                    <a:lnTo>
                      <a:pt x="421" y="272"/>
                    </a:lnTo>
                    <a:lnTo>
                      <a:pt x="423" y="273"/>
                    </a:lnTo>
                    <a:lnTo>
                      <a:pt x="423" y="274"/>
                    </a:lnTo>
                    <a:lnTo>
                      <a:pt x="424" y="276"/>
                    </a:lnTo>
                    <a:lnTo>
                      <a:pt x="423" y="277"/>
                    </a:lnTo>
                    <a:lnTo>
                      <a:pt x="421" y="277"/>
                    </a:lnTo>
                    <a:lnTo>
                      <a:pt x="417" y="277"/>
                    </a:lnTo>
                    <a:lnTo>
                      <a:pt x="414" y="278"/>
                    </a:lnTo>
                    <a:lnTo>
                      <a:pt x="407" y="281"/>
                    </a:lnTo>
                    <a:lnTo>
                      <a:pt x="402" y="284"/>
                    </a:lnTo>
                    <a:lnTo>
                      <a:pt x="399" y="285"/>
                    </a:lnTo>
                    <a:lnTo>
                      <a:pt x="397" y="287"/>
                    </a:lnTo>
                    <a:lnTo>
                      <a:pt x="394" y="289"/>
                    </a:lnTo>
                    <a:lnTo>
                      <a:pt x="394" y="291"/>
                    </a:lnTo>
                    <a:lnTo>
                      <a:pt x="392" y="293"/>
                    </a:lnTo>
                    <a:lnTo>
                      <a:pt x="384" y="298"/>
                    </a:lnTo>
                    <a:lnTo>
                      <a:pt x="382" y="301"/>
                    </a:lnTo>
                    <a:lnTo>
                      <a:pt x="380" y="301"/>
                    </a:lnTo>
                    <a:lnTo>
                      <a:pt x="379" y="303"/>
                    </a:lnTo>
                    <a:lnTo>
                      <a:pt x="375" y="307"/>
                    </a:lnTo>
                    <a:lnTo>
                      <a:pt x="372" y="309"/>
                    </a:lnTo>
                    <a:lnTo>
                      <a:pt x="370" y="309"/>
                    </a:lnTo>
                    <a:lnTo>
                      <a:pt x="368" y="310"/>
                    </a:lnTo>
                    <a:lnTo>
                      <a:pt x="365" y="313"/>
                    </a:lnTo>
                    <a:lnTo>
                      <a:pt x="362" y="314"/>
                    </a:lnTo>
                    <a:lnTo>
                      <a:pt x="357" y="317"/>
                    </a:lnTo>
                    <a:lnTo>
                      <a:pt x="351" y="320"/>
                    </a:lnTo>
                    <a:lnTo>
                      <a:pt x="345" y="323"/>
                    </a:lnTo>
                    <a:lnTo>
                      <a:pt x="340" y="327"/>
                    </a:lnTo>
                    <a:lnTo>
                      <a:pt x="338" y="328"/>
                    </a:lnTo>
                    <a:lnTo>
                      <a:pt x="335" y="330"/>
                    </a:lnTo>
                    <a:lnTo>
                      <a:pt x="330" y="334"/>
                    </a:lnTo>
                    <a:lnTo>
                      <a:pt x="326" y="336"/>
                    </a:lnTo>
                    <a:lnTo>
                      <a:pt x="324" y="338"/>
                    </a:lnTo>
                    <a:lnTo>
                      <a:pt x="321" y="341"/>
                    </a:lnTo>
                    <a:lnTo>
                      <a:pt x="320" y="342"/>
                    </a:lnTo>
                    <a:lnTo>
                      <a:pt x="316" y="346"/>
                    </a:lnTo>
                    <a:lnTo>
                      <a:pt x="314" y="349"/>
                    </a:lnTo>
                    <a:lnTo>
                      <a:pt x="313" y="351"/>
                    </a:lnTo>
                    <a:lnTo>
                      <a:pt x="311" y="353"/>
                    </a:lnTo>
                    <a:lnTo>
                      <a:pt x="309" y="358"/>
                    </a:lnTo>
                    <a:lnTo>
                      <a:pt x="309" y="359"/>
                    </a:lnTo>
                    <a:lnTo>
                      <a:pt x="308" y="362"/>
                    </a:lnTo>
                    <a:lnTo>
                      <a:pt x="305" y="365"/>
                    </a:lnTo>
                    <a:lnTo>
                      <a:pt x="304" y="370"/>
                    </a:lnTo>
                    <a:lnTo>
                      <a:pt x="304" y="371"/>
                    </a:lnTo>
                    <a:lnTo>
                      <a:pt x="303" y="372"/>
                    </a:lnTo>
                    <a:lnTo>
                      <a:pt x="303" y="379"/>
                    </a:lnTo>
                    <a:lnTo>
                      <a:pt x="303" y="386"/>
                    </a:lnTo>
                    <a:lnTo>
                      <a:pt x="304" y="393"/>
                    </a:lnTo>
                    <a:lnTo>
                      <a:pt x="305" y="398"/>
                    </a:lnTo>
                    <a:lnTo>
                      <a:pt x="306" y="401"/>
                    </a:lnTo>
                    <a:lnTo>
                      <a:pt x="308" y="405"/>
                    </a:lnTo>
                    <a:lnTo>
                      <a:pt x="309" y="409"/>
                    </a:lnTo>
                    <a:lnTo>
                      <a:pt x="310" y="417"/>
                    </a:lnTo>
                    <a:lnTo>
                      <a:pt x="310" y="420"/>
                    </a:lnTo>
                    <a:lnTo>
                      <a:pt x="310" y="422"/>
                    </a:lnTo>
                    <a:lnTo>
                      <a:pt x="308" y="422"/>
                    </a:lnTo>
                    <a:lnTo>
                      <a:pt x="305" y="423"/>
                    </a:lnTo>
                    <a:lnTo>
                      <a:pt x="303" y="423"/>
                    </a:lnTo>
                    <a:lnTo>
                      <a:pt x="303" y="424"/>
                    </a:lnTo>
                    <a:lnTo>
                      <a:pt x="303" y="426"/>
                    </a:lnTo>
                    <a:lnTo>
                      <a:pt x="302" y="427"/>
                    </a:lnTo>
                    <a:lnTo>
                      <a:pt x="301" y="427"/>
                    </a:lnTo>
                    <a:lnTo>
                      <a:pt x="299" y="426"/>
                    </a:lnTo>
                    <a:lnTo>
                      <a:pt x="298" y="426"/>
                    </a:lnTo>
                    <a:lnTo>
                      <a:pt x="296" y="423"/>
                    </a:lnTo>
                    <a:lnTo>
                      <a:pt x="295" y="423"/>
                    </a:lnTo>
                    <a:lnTo>
                      <a:pt x="293" y="420"/>
                    </a:lnTo>
                    <a:lnTo>
                      <a:pt x="290" y="420"/>
                    </a:lnTo>
                    <a:lnTo>
                      <a:pt x="289" y="419"/>
                    </a:lnTo>
                    <a:lnTo>
                      <a:pt x="287" y="419"/>
                    </a:lnTo>
                    <a:lnTo>
                      <a:pt x="284" y="417"/>
                    </a:lnTo>
                    <a:lnTo>
                      <a:pt x="282" y="417"/>
                    </a:lnTo>
                    <a:lnTo>
                      <a:pt x="280" y="417"/>
                    </a:lnTo>
                    <a:lnTo>
                      <a:pt x="279" y="419"/>
                    </a:lnTo>
                    <a:lnTo>
                      <a:pt x="276" y="417"/>
                    </a:lnTo>
                    <a:lnTo>
                      <a:pt x="275" y="417"/>
                    </a:lnTo>
                    <a:lnTo>
                      <a:pt x="273" y="417"/>
                    </a:lnTo>
                    <a:lnTo>
                      <a:pt x="272" y="417"/>
                    </a:lnTo>
                    <a:lnTo>
                      <a:pt x="269" y="415"/>
                    </a:lnTo>
                    <a:lnTo>
                      <a:pt x="266" y="414"/>
                    </a:lnTo>
                    <a:lnTo>
                      <a:pt x="265" y="412"/>
                    </a:lnTo>
                    <a:lnTo>
                      <a:pt x="262" y="412"/>
                    </a:lnTo>
                    <a:lnTo>
                      <a:pt x="260" y="410"/>
                    </a:lnTo>
                    <a:lnTo>
                      <a:pt x="259" y="410"/>
                    </a:lnTo>
                    <a:lnTo>
                      <a:pt x="259" y="409"/>
                    </a:lnTo>
                    <a:lnTo>
                      <a:pt x="257" y="410"/>
                    </a:lnTo>
                    <a:lnTo>
                      <a:pt x="256" y="409"/>
                    </a:lnTo>
                    <a:lnTo>
                      <a:pt x="253" y="407"/>
                    </a:lnTo>
                    <a:lnTo>
                      <a:pt x="252" y="405"/>
                    </a:lnTo>
                    <a:lnTo>
                      <a:pt x="249" y="406"/>
                    </a:lnTo>
                    <a:lnTo>
                      <a:pt x="246" y="403"/>
                    </a:lnTo>
                    <a:lnTo>
                      <a:pt x="244" y="403"/>
                    </a:lnTo>
                    <a:lnTo>
                      <a:pt x="242" y="403"/>
                    </a:lnTo>
                    <a:lnTo>
                      <a:pt x="242" y="402"/>
                    </a:lnTo>
                    <a:lnTo>
                      <a:pt x="242" y="401"/>
                    </a:lnTo>
                    <a:lnTo>
                      <a:pt x="242" y="400"/>
                    </a:lnTo>
                    <a:lnTo>
                      <a:pt x="239" y="398"/>
                    </a:lnTo>
                    <a:lnTo>
                      <a:pt x="239" y="396"/>
                    </a:lnTo>
                    <a:lnTo>
                      <a:pt x="238" y="393"/>
                    </a:lnTo>
                    <a:lnTo>
                      <a:pt x="238" y="391"/>
                    </a:lnTo>
                    <a:lnTo>
                      <a:pt x="237" y="388"/>
                    </a:lnTo>
                    <a:lnTo>
                      <a:pt x="236" y="386"/>
                    </a:lnTo>
                    <a:lnTo>
                      <a:pt x="234" y="385"/>
                    </a:lnTo>
                    <a:lnTo>
                      <a:pt x="232" y="383"/>
                    </a:lnTo>
                    <a:lnTo>
                      <a:pt x="232" y="380"/>
                    </a:lnTo>
                    <a:lnTo>
                      <a:pt x="230" y="379"/>
                    </a:lnTo>
                    <a:lnTo>
                      <a:pt x="230" y="376"/>
                    </a:lnTo>
                    <a:lnTo>
                      <a:pt x="231" y="373"/>
                    </a:lnTo>
                    <a:lnTo>
                      <a:pt x="230" y="371"/>
                    </a:lnTo>
                    <a:lnTo>
                      <a:pt x="230" y="370"/>
                    </a:lnTo>
                    <a:lnTo>
                      <a:pt x="229" y="369"/>
                    </a:lnTo>
                    <a:lnTo>
                      <a:pt x="228" y="367"/>
                    </a:lnTo>
                    <a:lnTo>
                      <a:pt x="229" y="364"/>
                    </a:lnTo>
                    <a:lnTo>
                      <a:pt x="229" y="362"/>
                    </a:lnTo>
                    <a:lnTo>
                      <a:pt x="229" y="360"/>
                    </a:lnTo>
                    <a:lnTo>
                      <a:pt x="228" y="360"/>
                    </a:lnTo>
                    <a:lnTo>
                      <a:pt x="228" y="357"/>
                    </a:lnTo>
                    <a:lnTo>
                      <a:pt x="227" y="356"/>
                    </a:lnTo>
                    <a:lnTo>
                      <a:pt x="224" y="355"/>
                    </a:lnTo>
                    <a:lnTo>
                      <a:pt x="222" y="353"/>
                    </a:lnTo>
                    <a:lnTo>
                      <a:pt x="220" y="351"/>
                    </a:lnTo>
                    <a:lnTo>
                      <a:pt x="219" y="350"/>
                    </a:lnTo>
                    <a:lnTo>
                      <a:pt x="217" y="349"/>
                    </a:lnTo>
                    <a:lnTo>
                      <a:pt x="216" y="348"/>
                    </a:lnTo>
                    <a:lnTo>
                      <a:pt x="215" y="345"/>
                    </a:lnTo>
                    <a:lnTo>
                      <a:pt x="215" y="343"/>
                    </a:lnTo>
                    <a:lnTo>
                      <a:pt x="215" y="342"/>
                    </a:lnTo>
                    <a:lnTo>
                      <a:pt x="213" y="341"/>
                    </a:lnTo>
                    <a:lnTo>
                      <a:pt x="212" y="337"/>
                    </a:lnTo>
                    <a:lnTo>
                      <a:pt x="209" y="335"/>
                    </a:lnTo>
                    <a:lnTo>
                      <a:pt x="207" y="333"/>
                    </a:lnTo>
                    <a:lnTo>
                      <a:pt x="206" y="333"/>
                    </a:lnTo>
                    <a:lnTo>
                      <a:pt x="204" y="330"/>
                    </a:lnTo>
                    <a:lnTo>
                      <a:pt x="202" y="328"/>
                    </a:lnTo>
                    <a:lnTo>
                      <a:pt x="202" y="326"/>
                    </a:lnTo>
                    <a:lnTo>
                      <a:pt x="201" y="323"/>
                    </a:lnTo>
                    <a:lnTo>
                      <a:pt x="200" y="321"/>
                    </a:lnTo>
                    <a:lnTo>
                      <a:pt x="200" y="320"/>
                    </a:lnTo>
                    <a:lnTo>
                      <a:pt x="200" y="317"/>
                    </a:lnTo>
                    <a:lnTo>
                      <a:pt x="198" y="315"/>
                    </a:lnTo>
                    <a:lnTo>
                      <a:pt x="197" y="314"/>
                    </a:lnTo>
                    <a:lnTo>
                      <a:pt x="197" y="312"/>
                    </a:lnTo>
                    <a:lnTo>
                      <a:pt x="195" y="309"/>
                    </a:lnTo>
                    <a:lnTo>
                      <a:pt x="195" y="308"/>
                    </a:lnTo>
                    <a:lnTo>
                      <a:pt x="194" y="307"/>
                    </a:lnTo>
                    <a:lnTo>
                      <a:pt x="192" y="303"/>
                    </a:lnTo>
                    <a:lnTo>
                      <a:pt x="192" y="301"/>
                    </a:lnTo>
                    <a:lnTo>
                      <a:pt x="191" y="299"/>
                    </a:lnTo>
                    <a:lnTo>
                      <a:pt x="191" y="296"/>
                    </a:lnTo>
                    <a:lnTo>
                      <a:pt x="190" y="295"/>
                    </a:lnTo>
                    <a:lnTo>
                      <a:pt x="187" y="293"/>
                    </a:lnTo>
                    <a:lnTo>
                      <a:pt x="187" y="291"/>
                    </a:lnTo>
                    <a:lnTo>
                      <a:pt x="185" y="289"/>
                    </a:lnTo>
                    <a:lnTo>
                      <a:pt x="184" y="287"/>
                    </a:lnTo>
                    <a:lnTo>
                      <a:pt x="180" y="285"/>
                    </a:lnTo>
                    <a:lnTo>
                      <a:pt x="178" y="281"/>
                    </a:lnTo>
                    <a:lnTo>
                      <a:pt x="176" y="280"/>
                    </a:lnTo>
                    <a:lnTo>
                      <a:pt x="175" y="279"/>
                    </a:lnTo>
                    <a:lnTo>
                      <a:pt x="172" y="279"/>
                    </a:lnTo>
                    <a:lnTo>
                      <a:pt x="170" y="277"/>
                    </a:lnTo>
                    <a:lnTo>
                      <a:pt x="170" y="273"/>
                    </a:lnTo>
                    <a:lnTo>
                      <a:pt x="169" y="273"/>
                    </a:lnTo>
                    <a:lnTo>
                      <a:pt x="168" y="270"/>
                    </a:lnTo>
                    <a:lnTo>
                      <a:pt x="165" y="269"/>
                    </a:lnTo>
                    <a:lnTo>
                      <a:pt x="164" y="269"/>
                    </a:lnTo>
                    <a:lnTo>
                      <a:pt x="162" y="267"/>
                    </a:lnTo>
                    <a:lnTo>
                      <a:pt x="160" y="269"/>
                    </a:lnTo>
                    <a:lnTo>
                      <a:pt x="157" y="267"/>
                    </a:lnTo>
                    <a:lnTo>
                      <a:pt x="155" y="267"/>
                    </a:lnTo>
                    <a:lnTo>
                      <a:pt x="154" y="267"/>
                    </a:lnTo>
                    <a:lnTo>
                      <a:pt x="152" y="266"/>
                    </a:lnTo>
                    <a:lnTo>
                      <a:pt x="148" y="266"/>
                    </a:lnTo>
                    <a:lnTo>
                      <a:pt x="147" y="266"/>
                    </a:lnTo>
                    <a:lnTo>
                      <a:pt x="145" y="266"/>
                    </a:lnTo>
                    <a:lnTo>
                      <a:pt x="143" y="266"/>
                    </a:lnTo>
                    <a:lnTo>
                      <a:pt x="142" y="265"/>
                    </a:lnTo>
                    <a:lnTo>
                      <a:pt x="140" y="264"/>
                    </a:lnTo>
                    <a:lnTo>
                      <a:pt x="138" y="263"/>
                    </a:lnTo>
                    <a:lnTo>
                      <a:pt x="136" y="263"/>
                    </a:lnTo>
                    <a:lnTo>
                      <a:pt x="135" y="263"/>
                    </a:lnTo>
                    <a:lnTo>
                      <a:pt x="135" y="265"/>
                    </a:lnTo>
                    <a:lnTo>
                      <a:pt x="134" y="266"/>
                    </a:lnTo>
                    <a:lnTo>
                      <a:pt x="132" y="266"/>
                    </a:lnTo>
                    <a:lnTo>
                      <a:pt x="130" y="266"/>
                    </a:lnTo>
                    <a:lnTo>
                      <a:pt x="128" y="266"/>
                    </a:lnTo>
                    <a:lnTo>
                      <a:pt x="126" y="266"/>
                    </a:lnTo>
                    <a:lnTo>
                      <a:pt x="124" y="267"/>
                    </a:lnTo>
                    <a:lnTo>
                      <a:pt x="124" y="270"/>
                    </a:lnTo>
                    <a:lnTo>
                      <a:pt x="121" y="271"/>
                    </a:lnTo>
                    <a:lnTo>
                      <a:pt x="120" y="274"/>
                    </a:lnTo>
                    <a:lnTo>
                      <a:pt x="119" y="276"/>
                    </a:lnTo>
                    <a:lnTo>
                      <a:pt x="118" y="278"/>
                    </a:lnTo>
                    <a:lnTo>
                      <a:pt x="118" y="280"/>
                    </a:lnTo>
                    <a:lnTo>
                      <a:pt x="117" y="281"/>
                    </a:lnTo>
                    <a:lnTo>
                      <a:pt x="116" y="284"/>
                    </a:lnTo>
                    <a:lnTo>
                      <a:pt x="117" y="286"/>
                    </a:lnTo>
                    <a:lnTo>
                      <a:pt x="115" y="288"/>
                    </a:lnTo>
                    <a:lnTo>
                      <a:pt x="112" y="288"/>
                    </a:lnTo>
                    <a:lnTo>
                      <a:pt x="110" y="291"/>
                    </a:lnTo>
                    <a:lnTo>
                      <a:pt x="109" y="292"/>
                    </a:lnTo>
                    <a:lnTo>
                      <a:pt x="108" y="294"/>
                    </a:lnTo>
                    <a:lnTo>
                      <a:pt x="106" y="295"/>
                    </a:lnTo>
                    <a:lnTo>
                      <a:pt x="103" y="295"/>
                    </a:lnTo>
                    <a:lnTo>
                      <a:pt x="102" y="295"/>
                    </a:lnTo>
                    <a:lnTo>
                      <a:pt x="100" y="293"/>
                    </a:lnTo>
                    <a:lnTo>
                      <a:pt x="96" y="291"/>
                    </a:lnTo>
                    <a:lnTo>
                      <a:pt x="94" y="289"/>
                    </a:lnTo>
                    <a:lnTo>
                      <a:pt x="91" y="287"/>
                    </a:lnTo>
                    <a:lnTo>
                      <a:pt x="89" y="287"/>
                    </a:lnTo>
                    <a:lnTo>
                      <a:pt x="87" y="286"/>
                    </a:lnTo>
                    <a:lnTo>
                      <a:pt x="86" y="283"/>
                    </a:lnTo>
                    <a:lnTo>
                      <a:pt x="84" y="283"/>
                    </a:lnTo>
                    <a:lnTo>
                      <a:pt x="83" y="281"/>
                    </a:lnTo>
                    <a:lnTo>
                      <a:pt x="79" y="281"/>
                    </a:lnTo>
                    <a:lnTo>
                      <a:pt x="76" y="279"/>
                    </a:lnTo>
                    <a:lnTo>
                      <a:pt x="73" y="277"/>
                    </a:lnTo>
                    <a:lnTo>
                      <a:pt x="72" y="276"/>
                    </a:lnTo>
                    <a:lnTo>
                      <a:pt x="71" y="273"/>
                    </a:lnTo>
                    <a:lnTo>
                      <a:pt x="68" y="271"/>
                    </a:lnTo>
                    <a:lnTo>
                      <a:pt x="66" y="270"/>
                    </a:lnTo>
                    <a:lnTo>
                      <a:pt x="64" y="267"/>
                    </a:lnTo>
                    <a:lnTo>
                      <a:pt x="61" y="264"/>
                    </a:lnTo>
                    <a:lnTo>
                      <a:pt x="60" y="260"/>
                    </a:lnTo>
                    <a:lnTo>
                      <a:pt x="59" y="257"/>
                    </a:lnTo>
                    <a:lnTo>
                      <a:pt x="58" y="255"/>
                    </a:lnTo>
                    <a:lnTo>
                      <a:pt x="57" y="251"/>
                    </a:lnTo>
                    <a:lnTo>
                      <a:pt x="57" y="250"/>
                    </a:lnTo>
                    <a:lnTo>
                      <a:pt x="58" y="246"/>
                    </a:lnTo>
                    <a:lnTo>
                      <a:pt x="58" y="243"/>
                    </a:lnTo>
                    <a:lnTo>
                      <a:pt x="57" y="241"/>
                    </a:lnTo>
                    <a:lnTo>
                      <a:pt x="56" y="239"/>
                    </a:lnTo>
                    <a:lnTo>
                      <a:pt x="54" y="236"/>
                    </a:lnTo>
                    <a:lnTo>
                      <a:pt x="53" y="235"/>
                    </a:lnTo>
                    <a:lnTo>
                      <a:pt x="52" y="232"/>
                    </a:lnTo>
                    <a:lnTo>
                      <a:pt x="52" y="230"/>
                    </a:lnTo>
                    <a:lnTo>
                      <a:pt x="51" y="227"/>
                    </a:lnTo>
                    <a:lnTo>
                      <a:pt x="50" y="227"/>
                    </a:lnTo>
                    <a:lnTo>
                      <a:pt x="50" y="226"/>
                    </a:lnTo>
                    <a:lnTo>
                      <a:pt x="49" y="224"/>
                    </a:lnTo>
                    <a:lnTo>
                      <a:pt x="47" y="223"/>
                    </a:lnTo>
                    <a:lnTo>
                      <a:pt x="46" y="222"/>
                    </a:lnTo>
                    <a:lnTo>
                      <a:pt x="44" y="220"/>
                    </a:lnTo>
                    <a:lnTo>
                      <a:pt x="43" y="219"/>
                    </a:lnTo>
                    <a:lnTo>
                      <a:pt x="39" y="217"/>
                    </a:lnTo>
                    <a:lnTo>
                      <a:pt x="37" y="215"/>
                    </a:lnTo>
                    <a:lnTo>
                      <a:pt x="37" y="214"/>
                    </a:lnTo>
                    <a:lnTo>
                      <a:pt x="34" y="212"/>
                    </a:lnTo>
                    <a:lnTo>
                      <a:pt x="31" y="209"/>
                    </a:lnTo>
                    <a:lnTo>
                      <a:pt x="31" y="208"/>
                    </a:lnTo>
                    <a:lnTo>
                      <a:pt x="30" y="206"/>
                    </a:lnTo>
                    <a:lnTo>
                      <a:pt x="27" y="203"/>
                    </a:lnTo>
                    <a:lnTo>
                      <a:pt x="26" y="202"/>
                    </a:lnTo>
                    <a:lnTo>
                      <a:pt x="24" y="201"/>
                    </a:lnTo>
                    <a:lnTo>
                      <a:pt x="22" y="196"/>
                    </a:lnTo>
                    <a:lnTo>
                      <a:pt x="21" y="195"/>
                    </a:lnTo>
                    <a:lnTo>
                      <a:pt x="20" y="194"/>
                    </a:lnTo>
                    <a:lnTo>
                      <a:pt x="19" y="193"/>
                    </a:lnTo>
                    <a:lnTo>
                      <a:pt x="16" y="192"/>
                    </a:lnTo>
                    <a:lnTo>
                      <a:pt x="13" y="189"/>
                    </a:lnTo>
                    <a:lnTo>
                      <a:pt x="12" y="187"/>
                    </a:lnTo>
                    <a:lnTo>
                      <a:pt x="11" y="185"/>
                    </a:lnTo>
                    <a:lnTo>
                      <a:pt x="9" y="182"/>
                    </a:lnTo>
                    <a:lnTo>
                      <a:pt x="8" y="180"/>
                    </a:lnTo>
                    <a:lnTo>
                      <a:pt x="8" y="179"/>
                    </a:lnTo>
                    <a:lnTo>
                      <a:pt x="6" y="177"/>
                    </a:lnTo>
                    <a:lnTo>
                      <a:pt x="5" y="177"/>
                    </a:lnTo>
                    <a:lnTo>
                      <a:pt x="4" y="177"/>
                    </a:lnTo>
                    <a:lnTo>
                      <a:pt x="2" y="175"/>
                    </a:lnTo>
                    <a:lnTo>
                      <a:pt x="1" y="174"/>
                    </a:lnTo>
                    <a:lnTo>
                      <a:pt x="0" y="171"/>
                    </a:lnTo>
                    <a:lnTo>
                      <a:pt x="0" y="170"/>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44"/>
              <p:cNvSpPr>
                <a:spLocks noEditPoints="1"/>
              </p:cNvSpPr>
              <p:nvPr/>
            </p:nvSpPr>
            <p:spPr bwMode="auto">
              <a:xfrm>
                <a:off x="9084" y="11428"/>
                <a:ext cx="246" cy="137"/>
              </a:xfrm>
              <a:custGeom>
                <a:avLst/>
                <a:gdLst>
                  <a:gd name="T0" fmla="*/ 230 w 246"/>
                  <a:gd name="T1" fmla="*/ 56 h 137"/>
                  <a:gd name="T2" fmla="*/ 231 w 246"/>
                  <a:gd name="T3" fmla="*/ 45 h 137"/>
                  <a:gd name="T4" fmla="*/ 242 w 246"/>
                  <a:gd name="T5" fmla="*/ 44 h 137"/>
                  <a:gd name="T6" fmla="*/ 238 w 246"/>
                  <a:gd name="T7" fmla="*/ 60 h 137"/>
                  <a:gd name="T8" fmla="*/ 236 w 246"/>
                  <a:gd name="T9" fmla="*/ 71 h 137"/>
                  <a:gd name="T10" fmla="*/ 229 w 246"/>
                  <a:gd name="T11" fmla="*/ 69 h 137"/>
                  <a:gd name="T12" fmla="*/ 13 w 246"/>
                  <a:gd name="T13" fmla="*/ 130 h 137"/>
                  <a:gd name="T14" fmla="*/ 22 w 246"/>
                  <a:gd name="T15" fmla="*/ 122 h 137"/>
                  <a:gd name="T16" fmla="*/ 27 w 246"/>
                  <a:gd name="T17" fmla="*/ 114 h 137"/>
                  <a:gd name="T18" fmla="*/ 38 w 246"/>
                  <a:gd name="T19" fmla="*/ 104 h 137"/>
                  <a:gd name="T20" fmla="*/ 49 w 246"/>
                  <a:gd name="T21" fmla="*/ 97 h 137"/>
                  <a:gd name="T22" fmla="*/ 56 w 246"/>
                  <a:gd name="T23" fmla="*/ 103 h 137"/>
                  <a:gd name="T24" fmla="*/ 67 w 246"/>
                  <a:gd name="T25" fmla="*/ 99 h 137"/>
                  <a:gd name="T26" fmla="*/ 82 w 246"/>
                  <a:gd name="T27" fmla="*/ 96 h 137"/>
                  <a:gd name="T28" fmla="*/ 84 w 246"/>
                  <a:gd name="T29" fmla="*/ 94 h 137"/>
                  <a:gd name="T30" fmla="*/ 98 w 246"/>
                  <a:gd name="T31" fmla="*/ 85 h 137"/>
                  <a:gd name="T32" fmla="*/ 98 w 246"/>
                  <a:gd name="T33" fmla="*/ 78 h 137"/>
                  <a:gd name="T34" fmla="*/ 104 w 246"/>
                  <a:gd name="T35" fmla="*/ 64 h 137"/>
                  <a:gd name="T36" fmla="*/ 109 w 246"/>
                  <a:gd name="T37" fmla="*/ 53 h 137"/>
                  <a:gd name="T38" fmla="*/ 110 w 246"/>
                  <a:gd name="T39" fmla="*/ 40 h 137"/>
                  <a:gd name="T40" fmla="*/ 124 w 246"/>
                  <a:gd name="T41" fmla="*/ 43 h 137"/>
                  <a:gd name="T42" fmla="*/ 127 w 246"/>
                  <a:gd name="T43" fmla="*/ 31 h 137"/>
                  <a:gd name="T44" fmla="*/ 136 w 246"/>
                  <a:gd name="T45" fmla="*/ 22 h 137"/>
                  <a:gd name="T46" fmla="*/ 142 w 246"/>
                  <a:gd name="T47" fmla="*/ 10 h 137"/>
                  <a:gd name="T48" fmla="*/ 147 w 246"/>
                  <a:gd name="T49" fmla="*/ 2 h 137"/>
                  <a:gd name="T50" fmla="*/ 161 w 246"/>
                  <a:gd name="T51" fmla="*/ 9 h 137"/>
                  <a:gd name="T52" fmla="*/ 166 w 246"/>
                  <a:gd name="T53" fmla="*/ 2 h 137"/>
                  <a:gd name="T54" fmla="*/ 169 w 246"/>
                  <a:gd name="T55" fmla="*/ 7 h 137"/>
                  <a:gd name="T56" fmla="*/ 177 w 246"/>
                  <a:gd name="T57" fmla="*/ 10 h 137"/>
                  <a:gd name="T58" fmla="*/ 183 w 246"/>
                  <a:gd name="T59" fmla="*/ 12 h 137"/>
                  <a:gd name="T60" fmla="*/ 187 w 246"/>
                  <a:gd name="T61" fmla="*/ 19 h 137"/>
                  <a:gd name="T62" fmla="*/ 185 w 246"/>
                  <a:gd name="T63" fmla="*/ 25 h 137"/>
                  <a:gd name="T64" fmla="*/ 180 w 246"/>
                  <a:gd name="T65" fmla="*/ 32 h 137"/>
                  <a:gd name="T66" fmla="*/ 190 w 246"/>
                  <a:gd name="T67" fmla="*/ 35 h 137"/>
                  <a:gd name="T68" fmla="*/ 193 w 246"/>
                  <a:gd name="T69" fmla="*/ 40 h 137"/>
                  <a:gd name="T70" fmla="*/ 205 w 246"/>
                  <a:gd name="T71" fmla="*/ 42 h 137"/>
                  <a:gd name="T72" fmla="*/ 217 w 246"/>
                  <a:gd name="T73" fmla="*/ 49 h 137"/>
                  <a:gd name="T74" fmla="*/ 219 w 246"/>
                  <a:gd name="T75" fmla="*/ 59 h 137"/>
                  <a:gd name="T76" fmla="*/ 222 w 246"/>
                  <a:gd name="T77" fmla="*/ 68 h 137"/>
                  <a:gd name="T78" fmla="*/ 217 w 246"/>
                  <a:gd name="T79" fmla="*/ 72 h 137"/>
                  <a:gd name="T80" fmla="*/ 222 w 246"/>
                  <a:gd name="T81" fmla="*/ 78 h 137"/>
                  <a:gd name="T82" fmla="*/ 223 w 246"/>
                  <a:gd name="T83" fmla="*/ 83 h 137"/>
                  <a:gd name="T84" fmla="*/ 232 w 246"/>
                  <a:gd name="T85" fmla="*/ 85 h 137"/>
                  <a:gd name="T86" fmla="*/ 232 w 246"/>
                  <a:gd name="T87" fmla="*/ 100 h 137"/>
                  <a:gd name="T88" fmla="*/ 208 w 246"/>
                  <a:gd name="T89" fmla="*/ 104 h 137"/>
                  <a:gd name="T90" fmla="*/ 183 w 246"/>
                  <a:gd name="T91" fmla="*/ 110 h 137"/>
                  <a:gd name="T92" fmla="*/ 161 w 246"/>
                  <a:gd name="T93" fmla="*/ 114 h 137"/>
                  <a:gd name="T94" fmla="*/ 138 w 246"/>
                  <a:gd name="T95" fmla="*/ 118 h 137"/>
                  <a:gd name="T96" fmla="*/ 117 w 246"/>
                  <a:gd name="T97" fmla="*/ 122 h 137"/>
                  <a:gd name="T98" fmla="*/ 99 w 246"/>
                  <a:gd name="T99" fmla="*/ 124 h 137"/>
                  <a:gd name="T100" fmla="*/ 81 w 246"/>
                  <a:gd name="T101" fmla="*/ 126 h 137"/>
                  <a:gd name="T102" fmla="*/ 57 w 246"/>
                  <a:gd name="T103" fmla="*/ 129 h 137"/>
                  <a:gd name="T104" fmla="*/ 43 w 246"/>
                  <a:gd name="T105" fmla="*/ 131 h 137"/>
                  <a:gd name="T106" fmla="*/ 6 w 246"/>
                  <a:gd name="T10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137">
                    <a:moveTo>
                      <a:pt x="229" y="69"/>
                    </a:moveTo>
                    <a:lnTo>
                      <a:pt x="229" y="67"/>
                    </a:lnTo>
                    <a:lnTo>
                      <a:pt x="229" y="64"/>
                    </a:lnTo>
                    <a:lnTo>
                      <a:pt x="229" y="59"/>
                    </a:lnTo>
                    <a:lnTo>
                      <a:pt x="229" y="59"/>
                    </a:lnTo>
                    <a:lnTo>
                      <a:pt x="230" y="56"/>
                    </a:lnTo>
                    <a:lnTo>
                      <a:pt x="230" y="53"/>
                    </a:lnTo>
                    <a:lnTo>
                      <a:pt x="231" y="51"/>
                    </a:lnTo>
                    <a:lnTo>
                      <a:pt x="231" y="50"/>
                    </a:lnTo>
                    <a:lnTo>
                      <a:pt x="234" y="47"/>
                    </a:lnTo>
                    <a:lnTo>
                      <a:pt x="234" y="46"/>
                    </a:lnTo>
                    <a:lnTo>
                      <a:pt x="231" y="45"/>
                    </a:lnTo>
                    <a:lnTo>
                      <a:pt x="234" y="42"/>
                    </a:lnTo>
                    <a:lnTo>
                      <a:pt x="235" y="40"/>
                    </a:lnTo>
                    <a:lnTo>
                      <a:pt x="246" y="36"/>
                    </a:lnTo>
                    <a:lnTo>
                      <a:pt x="244" y="42"/>
                    </a:lnTo>
                    <a:lnTo>
                      <a:pt x="244" y="44"/>
                    </a:lnTo>
                    <a:lnTo>
                      <a:pt x="242" y="44"/>
                    </a:lnTo>
                    <a:lnTo>
                      <a:pt x="240" y="45"/>
                    </a:lnTo>
                    <a:lnTo>
                      <a:pt x="239" y="50"/>
                    </a:lnTo>
                    <a:lnTo>
                      <a:pt x="239" y="53"/>
                    </a:lnTo>
                    <a:lnTo>
                      <a:pt x="238" y="56"/>
                    </a:lnTo>
                    <a:lnTo>
                      <a:pt x="239" y="57"/>
                    </a:lnTo>
                    <a:lnTo>
                      <a:pt x="238" y="60"/>
                    </a:lnTo>
                    <a:lnTo>
                      <a:pt x="238" y="61"/>
                    </a:lnTo>
                    <a:lnTo>
                      <a:pt x="238" y="61"/>
                    </a:lnTo>
                    <a:lnTo>
                      <a:pt x="237" y="65"/>
                    </a:lnTo>
                    <a:lnTo>
                      <a:pt x="237" y="66"/>
                    </a:lnTo>
                    <a:lnTo>
                      <a:pt x="236" y="68"/>
                    </a:lnTo>
                    <a:lnTo>
                      <a:pt x="236" y="71"/>
                    </a:lnTo>
                    <a:lnTo>
                      <a:pt x="236" y="72"/>
                    </a:lnTo>
                    <a:lnTo>
                      <a:pt x="235" y="75"/>
                    </a:lnTo>
                    <a:lnTo>
                      <a:pt x="234" y="78"/>
                    </a:lnTo>
                    <a:lnTo>
                      <a:pt x="231" y="78"/>
                    </a:lnTo>
                    <a:lnTo>
                      <a:pt x="230" y="74"/>
                    </a:lnTo>
                    <a:lnTo>
                      <a:pt x="229" y="69"/>
                    </a:lnTo>
                    <a:close/>
                    <a:moveTo>
                      <a:pt x="1" y="136"/>
                    </a:moveTo>
                    <a:lnTo>
                      <a:pt x="4" y="135"/>
                    </a:lnTo>
                    <a:lnTo>
                      <a:pt x="6" y="133"/>
                    </a:lnTo>
                    <a:lnTo>
                      <a:pt x="7" y="133"/>
                    </a:lnTo>
                    <a:lnTo>
                      <a:pt x="8" y="132"/>
                    </a:lnTo>
                    <a:lnTo>
                      <a:pt x="13" y="130"/>
                    </a:lnTo>
                    <a:lnTo>
                      <a:pt x="15" y="130"/>
                    </a:lnTo>
                    <a:lnTo>
                      <a:pt x="16" y="128"/>
                    </a:lnTo>
                    <a:lnTo>
                      <a:pt x="17" y="125"/>
                    </a:lnTo>
                    <a:lnTo>
                      <a:pt x="19" y="125"/>
                    </a:lnTo>
                    <a:lnTo>
                      <a:pt x="22" y="123"/>
                    </a:lnTo>
                    <a:lnTo>
                      <a:pt x="22" y="122"/>
                    </a:lnTo>
                    <a:lnTo>
                      <a:pt x="23" y="122"/>
                    </a:lnTo>
                    <a:lnTo>
                      <a:pt x="23" y="119"/>
                    </a:lnTo>
                    <a:lnTo>
                      <a:pt x="24" y="117"/>
                    </a:lnTo>
                    <a:lnTo>
                      <a:pt x="25" y="117"/>
                    </a:lnTo>
                    <a:lnTo>
                      <a:pt x="27" y="115"/>
                    </a:lnTo>
                    <a:lnTo>
                      <a:pt x="27" y="114"/>
                    </a:lnTo>
                    <a:lnTo>
                      <a:pt x="31" y="109"/>
                    </a:lnTo>
                    <a:lnTo>
                      <a:pt x="31" y="109"/>
                    </a:lnTo>
                    <a:lnTo>
                      <a:pt x="31" y="109"/>
                    </a:lnTo>
                    <a:lnTo>
                      <a:pt x="34" y="107"/>
                    </a:lnTo>
                    <a:lnTo>
                      <a:pt x="37" y="106"/>
                    </a:lnTo>
                    <a:lnTo>
                      <a:pt x="38" y="104"/>
                    </a:lnTo>
                    <a:lnTo>
                      <a:pt x="38" y="104"/>
                    </a:lnTo>
                    <a:lnTo>
                      <a:pt x="41" y="101"/>
                    </a:lnTo>
                    <a:lnTo>
                      <a:pt x="47" y="93"/>
                    </a:lnTo>
                    <a:lnTo>
                      <a:pt x="49" y="94"/>
                    </a:lnTo>
                    <a:lnTo>
                      <a:pt x="47" y="96"/>
                    </a:lnTo>
                    <a:lnTo>
                      <a:pt x="49" y="97"/>
                    </a:lnTo>
                    <a:lnTo>
                      <a:pt x="49" y="99"/>
                    </a:lnTo>
                    <a:lnTo>
                      <a:pt x="51" y="101"/>
                    </a:lnTo>
                    <a:lnTo>
                      <a:pt x="52" y="102"/>
                    </a:lnTo>
                    <a:lnTo>
                      <a:pt x="54" y="102"/>
                    </a:lnTo>
                    <a:lnTo>
                      <a:pt x="56" y="103"/>
                    </a:lnTo>
                    <a:lnTo>
                      <a:pt x="56" y="103"/>
                    </a:lnTo>
                    <a:lnTo>
                      <a:pt x="58" y="104"/>
                    </a:lnTo>
                    <a:lnTo>
                      <a:pt x="61" y="104"/>
                    </a:lnTo>
                    <a:lnTo>
                      <a:pt x="62" y="103"/>
                    </a:lnTo>
                    <a:lnTo>
                      <a:pt x="64" y="102"/>
                    </a:lnTo>
                    <a:lnTo>
                      <a:pt x="65" y="101"/>
                    </a:lnTo>
                    <a:lnTo>
                      <a:pt x="67" y="99"/>
                    </a:lnTo>
                    <a:lnTo>
                      <a:pt x="72" y="102"/>
                    </a:lnTo>
                    <a:lnTo>
                      <a:pt x="74" y="100"/>
                    </a:lnTo>
                    <a:lnTo>
                      <a:pt x="77" y="97"/>
                    </a:lnTo>
                    <a:lnTo>
                      <a:pt x="79" y="97"/>
                    </a:lnTo>
                    <a:lnTo>
                      <a:pt x="80" y="97"/>
                    </a:lnTo>
                    <a:lnTo>
                      <a:pt x="82" y="96"/>
                    </a:lnTo>
                    <a:lnTo>
                      <a:pt x="81" y="94"/>
                    </a:lnTo>
                    <a:lnTo>
                      <a:pt x="81" y="93"/>
                    </a:lnTo>
                    <a:lnTo>
                      <a:pt x="81" y="93"/>
                    </a:lnTo>
                    <a:lnTo>
                      <a:pt x="81" y="93"/>
                    </a:lnTo>
                    <a:lnTo>
                      <a:pt x="82" y="93"/>
                    </a:lnTo>
                    <a:lnTo>
                      <a:pt x="84" y="94"/>
                    </a:lnTo>
                    <a:lnTo>
                      <a:pt x="88" y="92"/>
                    </a:lnTo>
                    <a:lnTo>
                      <a:pt x="90" y="89"/>
                    </a:lnTo>
                    <a:lnTo>
                      <a:pt x="94" y="90"/>
                    </a:lnTo>
                    <a:lnTo>
                      <a:pt x="94" y="90"/>
                    </a:lnTo>
                    <a:lnTo>
                      <a:pt x="95" y="88"/>
                    </a:lnTo>
                    <a:lnTo>
                      <a:pt x="98" y="85"/>
                    </a:lnTo>
                    <a:lnTo>
                      <a:pt x="98" y="83"/>
                    </a:lnTo>
                    <a:lnTo>
                      <a:pt x="99" y="81"/>
                    </a:lnTo>
                    <a:lnTo>
                      <a:pt x="99" y="81"/>
                    </a:lnTo>
                    <a:lnTo>
                      <a:pt x="97" y="79"/>
                    </a:lnTo>
                    <a:lnTo>
                      <a:pt x="97" y="79"/>
                    </a:lnTo>
                    <a:lnTo>
                      <a:pt x="98" y="78"/>
                    </a:lnTo>
                    <a:lnTo>
                      <a:pt x="98" y="75"/>
                    </a:lnTo>
                    <a:lnTo>
                      <a:pt x="98" y="73"/>
                    </a:lnTo>
                    <a:lnTo>
                      <a:pt x="101" y="71"/>
                    </a:lnTo>
                    <a:lnTo>
                      <a:pt x="102" y="67"/>
                    </a:lnTo>
                    <a:lnTo>
                      <a:pt x="103" y="67"/>
                    </a:lnTo>
                    <a:lnTo>
                      <a:pt x="104" y="64"/>
                    </a:lnTo>
                    <a:lnTo>
                      <a:pt x="104" y="62"/>
                    </a:lnTo>
                    <a:lnTo>
                      <a:pt x="105" y="61"/>
                    </a:lnTo>
                    <a:lnTo>
                      <a:pt x="105" y="58"/>
                    </a:lnTo>
                    <a:lnTo>
                      <a:pt x="106" y="56"/>
                    </a:lnTo>
                    <a:lnTo>
                      <a:pt x="108" y="54"/>
                    </a:lnTo>
                    <a:lnTo>
                      <a:pt x="109" y="53"/>
                    </a:lnTo>
                    <a:lnTo>
                      <a:pt x="108" y="52"/>
                    </a:lnTo>
                    <a:lnTo>
                      <a:pt x="110" y="50"/>
                    </a:lnTo>
                    <a:lnTo>
                      <a:pt x="110" y="47"/>
                    </a:lnTo>
                    <a:lnTo>
                      <a:pt x="110" y="46"/>
                    </a:lnTo>
                    <a:lnTo>
                      <a:pt x="110" y="44"/>
                    </a:lnTo>
                    <a:lnTo>
                      <a:pt x="110" y="40"/>
                    </a:lnTo>
                    <a:lnTo>
                      <a:pt x="113" y="42"/>
                    </a:lnTo>
                    <a:lnTo>
                      <a:pt x="117" y="45"/>
                    </a:lnTo>
                    <a:lnTo>
                      <a:pt x="120" y="45"/>
                    </a:lnTo>
                    <a:lnTo>
                      <a:pt x="121" y="45"/>
                    </a:lnTo>
                    <a:lnTo>
                      <a:pt x="121" y="45"/>
                    </a:lnTo>
                    <a:lnTo>
                      <a:pt x="124" y="43"/>
                    </a:lnTo>
                    <a:lnTo>
                      <a:pt x="124" y="43"/>
                    </a:lnTo>
                    <a:lnTo>
                      <a:pt x="124" y="40"/>
                    </a:lnTo>
                    <a:lnTo>
                      <a:pt x="125" y="37"/>
                    </a:lnTo>
                    <a:lnTo>
                      <a:pt x="126" y="35"/>
                    </a:lnTo>
                    <a:lnTo>
                      <a:pt x="126" y="33"/>
                    </a:lnTo>
                    <a:lnTo>
                      <a:pt x="127" y="31"/>
                    </a:lnTo>
                    <a:lnTo>
                      <a:pt x="127" y="29"/>
                    </a:lnTo>
                    <a:lnTo>
                      <a:pt x="128" y="28"/>
                    </a:lnTo>
                    <a:lnTo>
                      <a:pt x="132" y="30"/>
                    </a:lnTo>
                    <a:lnTo>
                      <a:pt x="133" y="26"/>
                    </a:lnTo>
                    <a:lnTo>
                      <a:pt x="134" y="24"/>
                    </a:lnTo>
                    <a:lnTo>
                      <a:pt x="136" y="22"/>
                    </a:lnTo>
                    <a:lnTo>
                      <a:pt x="138" y="19"/>
                    </a:lnTo>
                    <a:lnTo>
                      <a:pt x="140" y="18"/>
                    </a:lnTo>
                    <a:lnTo>
                      <a:pt x="140" y="16"/>
                    </a:lnTo>
                    <a:lnTo>
                      <a:pt x="141" y="15"/>
                    </a:lnTo>
                    <a:lnTo>
                      <a:pt x="143" y="11"/>
                    </a:lnTo>
                    <a:lnTo>
                      <a:pt x="142" y="10"/>
                    </a:lnTo>
                    <a:lnTo>
                      <a:pt x="142" y="9"/>
                    </a:lnTo>
                    <a:lnTo>
                      <a:pt x="142" y="7"/>
                    </a:lnTo>
                    <a:lnTo>
                      <a:pt x="143" y="4"/>
                    </a:lnTo>
                    <a:lnTo>
                      <a:pt x="143" y="2"/>
                    </a:lnTo>
                    <a:lnTo>
                      <a:pt x="142" y="0"/>
                    </a:lnTo>
                    <a:lnTo>
                      <a:pt x="147" y="2"/>
                    </a:lnTo>
                    <a:lnTo>
                      <a:pt x="148" y="2"/>
                    </a:lnTo>
                    <a:lnTo>
                      <a:pt x="154" y="5"/>
                    </a:lnTo>
                    <a:lnTo>
                      <a:pt x="154" y="5"/>
                    </a:lnTo>
                    <a:lnTo>
                      <a:pt x="154" y="5"/>
                    </a:lnTo>
                    <a:lnTo>
                      <a:pt x="161" y="9"/>
                    </a:lnTo>
                    <a:lnTo>
                      <a:pt x="161" y="9"/>
                    </a:lnTo>
                    <a:lnTo>
                      <a:pt x="161" y="8"/>
                    </a:lnTo>
                    <a:lnTo>
                      <a:pt x="161" y="5"/>
                    </a:lnTo>
                    <a:lnTo>
                      <a:pt x="162" y="2"/>
                    </a:lnTo>
                    <a:lnTo>
                      <a:pt x="163" y="1"/>
                    </a:lnTo>
                    <a:lnTo>
                      <a:pt x="164" y="1"/>
                    </a:lnTo>
                    <a:lnTo>
                      <a:pt x="166" y="2"/>
                    </a:lnTo>
                    <a:lnTo>
                      <a:pt x="168" y="2"/>
                    </a:lnTo>
                    <a:lnTo>
                      <a:pt x="170" y="3"/>
                    </a:lnTo>
                    <a:lnTo>
                      <a:pt x="171" y="4"/>
                    </a:lnTo>
                    <a:lnTo>
                      <a:pt x="171" y="4"/>
                    </a:lnTo>
                    <a:lnTo>
                      <a:pt x="170" y="5"/>
                    </a:lnTo>
                    <a:lnTo>
                      <a:pt x="169" y="7"/>
                    </a:lnTo>
                    <a:lnTo>
                      <a:pt x="170" y="8"/>
                    </a:lnTo>
                    <a:lnTo>
                      <a:pt x="171" y="9"/>
                    </a:lnTo>
                    <a:lnTo>
                      <a:pt x="172" y="9"/>
                    </a:lnTo>
                    <a:lnTo>
                      <a:pt x="175" y="9"/>
                    </a:lnTo>
                    <a:lnTo>
                      <a:pt x="176" y="9"/>
                    </a:lnTo>
                    <a:lnTo>
                      <a:pt x="177" y="10"/>
                    </a:lnTo>
                    <a:lnTo>
                      <a:pt x="178" y="10"/>
                    </a:lnTo>
                    <a:lnTo>
                      <a:pt x="178" y="10"/>
                    </a:lnTo>
                    <a:lnTo>
                      <a:pt x="179" y="11"/>
                    </a:lnTo>
                    <a:lnTo>
                      <a:pt x="180" y="12"/>
                    </a:lnTo>
                    <a:lnTo>
                      <a:pt x="182" y="12"/>
                    </a:lnTo>
                    <a:lnTo>
                      <a:pt x="183" y="12"/>
                    </a:lnTo>
                    <a:lnTo>
                      <a:pt x="184" y="14"/>
                    </a:lnTo>
                    <a:lnTo>
                      <a:pt x="186" y="15"/>
                    </a:lnTo>
                    <a:lnTo>
                      <a:pt x="186" y="16"/>
                    </a:lnTo>
                    <a:lnTo>
                      <a:pt x="186" y="18"/>
                    </a:lnTo>
                    <a:lnTo>
                      <a:pt x="186" y="18"/>
                    </a:lnTo>
                    <a:lnTo>
                      <a:pt x="187" y="19"/>
                    </a:lnTo>
                    <a:lnTo>
                      <a:pt x="187" y="21"/>
                    </a:lnTo>
                    <a:lnTo>
                      <a:pt x="186" y="22"/>
                    </a:lnTo>
                    <a:lnTo>
                      <a:pt x="186" y="22"/>
                    </a:lnTo>
                    <a:lnTo>
                      <a:pt x="186" y="22"/>
                    </a:lnTo>
                    <a:lnTo>
                      <a:pt x="185" y="23"/>
                    </a:lnTo>
                    <a:lnTo>
                      <a:pt x="185" y="25"/>
                    </a:lnTo>
                    <a:lnTo>
                      <a:pt x="183" y="25"/>
                    </a:lnTo>
                    <a:lnTo>
                      <a:pt x="182" y="25"/>
                    </a:lnTo>
                    <a:lnTo>
                      <a:pt x="180" y="29"/>
                    </a:lnTo>
                    <a:lnTo>
                      <a:pt x="180" y="29"/>
                    </a:lnTo>
                    <a:lnTo>
                      <a:pt x="180" y="31"/>
                    </a:lnTo>
                    <a:lnTo>
                      <a:pt x="180" y="32"/>
                    </a:lnTo>
                    <a:lnTo>
                      <a:pt x="182" y="36"/>
                    </a:lnTo>
                    <a:lnTo>
                      <a:pt x="183" y="37"/>
                    </a:lnTo>
                    <a:lnTo>
                      <a:pt x="184" y="37"/>
                    </a:lnTo>
                    <a:lnTo>
                      <a:pt x="186" y="36"/>
                    </a:lnTo>
                    <a:lnTo>
                      <a:pt x="188" y="36"/>
                    </a:lnTo>
                    <a:lnTo>
                      <a:pt x="190" y="35"/>
                    </a:lnTo>
                    <a:lnTo>
                      <a:pt x="191" y="36"/>
                    </a:lnTo>
                    <a:lnTo>
                      <a:pt x="191" y="37"/>
                    </a:lnTo>
                    <a:lnTo>
                      <a:pt x="192" y="38"/>
                    </a:lnTo>
                    <a:lnTo>
                      <a:pt x="192" y="38"/>
                    </a:lnTo>
                    <a:lnTo>
                      <a:pt x="193" y="39"/>
                    </a:lnTo>
                    <a:lnTo>
                      <a:pt x="193" y="40"/>
                    </a:lnTo>
                    <a:lnTo>
                      <a:pt x="195" y="40"/>
                    </a:lnTo>
                    <a:lnTo>
                      <a:pt x="198" y="42"/>
                    </a:lnTo>
                    <a:lnTo>
                      <a:pt x="200" y="40"/>
                    </a:lnTo>
                    <a:lnTo>
                      <a:pt x="202" y="40"/>
                    </a:lnTo>
                    <a:lnTo>
                      <a:pt x="205" y="40"/>
                    </a:lnTo>
                    <a:lnTo>
                      <a:pt x="205" y="42"/>
                    </a:lnTo>
                    <a:lnTo>
                      <a:pt x="207" y="43"/>
                    </a:lnTo>
                    <a:lnTo>
                      <a:pt x="208" y="44"/>
                    </a:lnTo>
                    <a:lnTo>
                      <a:pt x="209" y="45"/>
                    </a:lnTo>
                    <a:lnTo>
                      <a:pt x="212" y="46"/>
                    </a:lnTo>
                    <a:lnTo>
                      <a:pt x="215" y="47"/>
                    </a:lnTo>
                    <a:lnTo>
                      <a:pt x="217" y="49"/>
                    </a:lnTo>
                    <a:lnTo>
                      <a:pt x="217" y="51"/>
                    </a:lnTo>
                    <a:lnTo>
                      <a:pt x="216" y="52"/>
                    </a:lnTo>
                    <a:lnTo>
                      <a:pt x="216" y="56"/>
                    </a:lnTo>
                    <a:lnTo>
                      <a:pt x="216" y="57"/>
                    </a:lnTo>
                    <a:lnTo>
                      <a:pt x="216" y="57"/>
                    </a:lnTo>
                    <a:lnTo>
                      <a:pt x="219" y="59"/>
                    </a:lnTo>
                    <a:lnTo>
                      <a:pt x="219" y="60"/>
                    </a:lnTo>
                    <a:lnTo>
                      <a:pt x="219" y="61"/>
                    </a:lnTo>
                    <a:lnTo>
                      <a:pt x="219" y="62"/>
                    </a:lnTo>
                    <a:lnTo>
                      <a:pt x="220" y="64"/>
                    </a:lnTo>
                    <a:lnTo>
                      <a:pt x="221" y="66"/>
                    </a:lnTo>
                    <a:lnTo>
                      <a:pt x="222" y="68"/>
                    </a:lnTo>
                    <a:lnTo>
                      <a:pt x="221" y="71"/>
                    </a:lnTo>
                    <a:lnTo>
                      <a:pt x="217" y="69"/>
                    </a:lnTo>
                    <a:lnTo>
                      <a:pt x="217" y="68"/>
                    </a:lnTo>
                    <a:lnTo>
                      <a:pt x="216" y="68"/>
                    </a:lnTo>
                    <a:lnTo>
                      <a:pt x="216" y="69"/>
                    </a:lnTo>
                    <a:lnTo>
                      <a:pt x="217" y="72"/>
                    </a:lnTo>
                    <a:lnTo>
                      <a:pt x="219" y="73"/>
                    </a:lnTo>
                    <a:lnTo>
                      <a:pt x="219" y="74"/>
                    </a:lnTo>
                    <a:lnTo>
                      <a:pt x="219" y="75"/>
                    </a:lnTo>
                    <a:lnTo>
                      <a:pt x="220" y="76"/>
                    </a:lnTo>
                    <a:lnTo>
                      <a:pt x="220" y="76"/>
                    </a:lnTo>
                    <a:lnTo>
                      <a:pt x="222" y="78"/>
                    </a:lnTo>
                    <a:lnTo>
                      <a:pt x="222" y="79"/>
                    </a:lnTo>
                    <a:lnTo>
                      <a:pt x="223" y="80"/>
                    </a:lnTo>
                    <a:lnTo>
                      <a:pt x="223" y="81"/>
                    </a:lnTo>
                    <a:lnTo>
                      <a:pt x="223" y="83"/>
                    </a:lnTo>
                    <a:lnTo>
                      <a:pt x="223" y="83"/>
                    </a:lnTo>
                    <a:lnTo>
                      <a:pt x="223" y="83"/>
                    </a:lnTo>
                    <a:lnTo>
                      <a:pt x="224" y="85"/>
                    </a:lnTo>
                    <a:lnTo>
                      <a:pt x="227" y="85"/>
                    </a:lnTo>
                    <a:lnTo>
                      <a:pt x="228" y="85"/>
                    </a:lnTo>
                    <a:lnTo>
                      <a:pt x="230" y="86"/>
                    </a:lnTo>
                    <a:lnTo>
                      <a:pt x="231" y="85"/>
                    </a:lnTo>
                    <a:lnTo>
                      <a:pt x="232" y="85"/>
                    </a:lnTo>
                    <a:lnTo>
                      <a:pt x="235" y="88"/>
                    </a:lnTo>
                    <a:lnTo>
                      <a:pt x="237" y="93"/>
                    </a:lnTo>
                    <a:lnTo>
                      <a:pt x="238" y="95"/>
                    </a:lnTo>
                    <a:lnTo>
                      <a:pt x="239" y="97"/>
                    </a:lnTo>
                    <a:lnTo>
                      <a:pt x="235" y="99"/>
                    </a:lnTo>
                    <a:lnTo>
                      <a:pt x="232" y="100"/>
                    </a:lnTo>
                    <a:lnTo>
                      <a:pt x="227" y="101"/>
                    </a:lnTo>
                    <a:lnTo>
                      <a:pt x="227" y="101"/>
                    </a:lnTo>
                    <a:lnTo>
                      <a:pt x="221" y="102"/>
                    </a:lnTo>
                    <a:lnTo>
                      <a:pt x="220" y="102"/>
                    </a:lnTo>
                    <a:lnTo>
                      <a:pt x="213" y="103"/>
                    </a:lnTo>
                    <a:lnTo>
                      <a:pt x="208" y="104"/>
                    </a:lnTo>
                    <a:lnTo>
                      <a:pt x="208" y="104"/>
                    </a:lnTo>
                    <a:lnTo>
                      <a:pt x="208" y="104"/>
                    </a:lnTo>
                    <a:lnTo>
                      <a:pt x="200" y="106"/>
                    </a:lnTo>
                    <a:lnTo>
                      <a:pt x="199" y="107"/>
                    </a:lnTo>
                    <a:lnTo>
                      <a:pt x="197" y="107"/>
                    </a:lnTo>
                    <a:lnTo>
                      <a:pt x="183" y="110"/>
                    </a:lnTo>
                    <a:lnTo>
                      <a:pt x="182" y="110"/>
                    </a:lnTo>
                    <a:lnTo>
                      <a:pt x="178" y="110"/>
                    </a:lnTo>
                    <a:lnTo>
                      <a:pt x="173" y="111"/>
                    </a:lnTo>
                    <a:lnTo>
                      <a:pt x="171" y="112"/>
                    </a:lnTo>
                    <a:lnTo>
                      <a:pt x="164" y="114"/>
                    </a:lnTo>
                    <a:lnTo>
                      <a:pt x="161" y="114"/>
                    </a:lnTo>
                    <a:lnTo>
                      <a:pt x="160" y="115"/>
                    </a:lnTo>
                    <a:lnTo>
                      <a:pt x="153" y="116"/>
                    </a:lnTo>
                    <a:lnTo>
                      <a:pt x="150" y="116"/>
                    </a:lnTo>
                    <a:lnTo>
                      <a:pt x="146" y="117"/>
                    </a:lnTo>
                    <a:lnTo>
                      <a:pt x="140" y="118"/>
                    </a:lnTo>
                    <a:lnTo>
                      <a:pt x="138" y="118"/>
                    </a:lnTo>
                    <a:lnTo>
                      <a:pt x="133" y="119"/>
                    </a:lnTo>
                    <a:lnTo>
                      <a:pt x="130" y="119"/>
                    </a:lnTo>
                    <a:lnTo>
                      <a:pt x="128" y="119"/>
                    </a:lnTo>
                    <a:lnTo>
                      <a:pt x="128" y="119"/>
                    </a:lnTo>
                    <a:lnTo>
                      <a:pt x="123" y="121"/>
                    </a:lnTo>
                    <a:lnTo>
                      <a:pt x="117" y="122"/>
                    </a:lnTo>
                    <a:lnTo>
                      <a:pt x="112" y="123"/>
                    </a:lnTo>
                    <a:lnTo>
                      <a:pt x="112" y="123"/>
                    </a:lnTo>
                    <a:lnTo>
                      <a:pt x="112" y="123"/>
                    </a:lnTo>
                    <a:lnTo>
                      <a:pt x="104" y="124"/>
                    </a:lnTo>
                    <a:lnTo>
                      <a:pt x="99" y="124"/>
                    </a:lnTo>
                    <a:lnTo>
                      <a:pt x="99" y="124"/>
                    </a:lnTo>
                    <a:lnTo>
                      <a:pt x="95" y="125"/>
                    </a:lnTo>
                    <a:lnTo>
                      <a:pt x="91" y="125"/>
                    </a:lnTo>
                    <a:lnTo>
                      <a:pt x="88" y="126"/>
                    </a:lnTo>
                    <a:lnTo>
                      <a:pt x="86" y="126"/>
                    </a:lnTo>
                    <a:lnTo>
                      <a:pt x="86" y="126"/>
                    </a:lnTo>
                    <a:lnTo>
                      <a:pt x="81" y="126"/>
                    </a:lnTo>
                    <a:lnTo>
                      <a:pt x="77" y="128"/>
                    </a:lnTo>
                    <a:lnTo>
                      <a:pt x="72" y="128"/>
                    </a:lnTo>
                    <a:lnTo>
                      <a:pt x="67" y="129"/>
                    </a:lnTo>
                    <a:lnTo>
                      <a:pt x="61" y="129"/>
                    </a:lnTo>
                    <a:lnTo>
                      <a:pt x="62" y="128"/>
                    </a:lnTo>
                    <a:lnTo>
                      <a:pt x="57" y="129"/>
                    </a:lnTo>
                    <a:lnTo>
                      <a:pt x="53" y="129"/>
                    </a:lnTo>
                    <a:lnTo>
                      <a:pt x="53" y="130"/>
                    </a:lnTo>
                    <a:lnTo>
                      <a:pt x="47" y="131"/>
                    </a:lnTo>
                    <a:lnTo>
                      <a:pt x="46" y="131"/>
                    </a:lnTo>
                    <a:lnTo>
                      <a:pt x="44" y="131"/>
                    </a:lnTo>
                    <a:lnTo>
                      <a:pt x="43" y="131"/>
                    </a:lnTo>
                    <a:lnTo>
                      <a:pt x="36" y="132"/>
                    </a:lnTo>
                    <a:lnTo>
                      <a:pt x="32" y="133"/>
                    </a:lnTo>
                    <a:lnTo>
                      <a:pt x="25" y="133"/>
                    </a:lnTo>
                    <a:lnTo>
                      <a:pt x="21" y="135"/>
                    </a:lnTo>
                    <a:lnTo>
                      <a:pt x="12" y="136"/>
                    </a:lnTo>
                    <a:lnTo>
                      <a:pt x="6" y="137"/>
                    </a:lnTo>
                    <a:lnTo>
                      <a:pt x="0" y="137"/>
                    </a:lnTo>
                    <a:lnTo>
                      <a:pt x="1" y="136"/>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45"/>
              <p:cNvSpPr>
                <a:spLocks noEditPoints="1"/>
              </p:cNvSpPr>
              <p:nvPr/>
            </p:nvSpPr>
            <p:spPr bwMode="auto">
              <a:xfrm>
                <a:off x="8786" y="11173"/>
                <a:ext cx="167" cy="179"/>
              </a:xfrm>
              <a:custGeom>
                <a:avLst/>
                <a:gdLst>
                  <a:gd name="T0" fmla="*/ 164 w 167"/>
                  <a:gd name="T1" fmla="*/ 59 h 179"/>
                  <a:gd name="T2" fmla="*/ 61 w 167"/>
                  <a:gd name="T3" fmla="*/ 1 h 179"/>
                  <a:gd name="T4" fmla="*/ 56 w 167"/>
                  <a:gd name="T5" fmla="*/ 3 h 179"/>
                  <a:gd name="T6" fmla="*/ 2 w 167"/>
                  <a:gd name="T7" fmla="*/ 55 h 179"/>
                  <a:gd name="T8" fmla="*/ 9 w 167"/>
                  <a:gd name="T9" fmla="*/ 45 h 179"/>
                  <a:gd name="T10" fmla="*/ 16 w 167"/>
                  <a:gd name="T11" fmla="*/ 41 h 179"/>
                  <a:gd name="T12" fmla="*/ 17 w 167"/>
                  <a:gd name="T13" fmla="*/ 17 h 179"/>
                  <a:gd name="T14" fmla="*/ 24 w 167"/>
                  <a:gd name="T15" fmla="*/ 16 h 179"/>
                  <a:gd name="T16" fmla="*/ 36 w 167"/>
                  <a:gd name="T17" fmla="*/ 13 h 179"/>
                  <a:gd name="T18" fmla="*/ 45 w 167"/>
                  <a:gd name="T19" fmla="*/ 9 h 179"/>
                  <a:gd name="T20" fmla="*/ 51 w 167"/>
                  <a:gd name="T21" fmla="*/ 2 h 179"/>
                  <a:gd name="T22" fmla="*/ 53 w 167"/>
                  <a:gd name="T23" fmla="*/ 13 h 179"/>
                  <a:gd name="T24" fmla="*/ 53 w 167"/>
                  <a:gd name="T25" fmla="*/ 19 h 179"/>
                  <a:gd name="T26" fmla="*/ 62 w 167"/>
                  <a:gd name="T27" fmla="*/ 19 h 179"/>
                  <a:gd name="T28" fmla="*/ 68 w 167"/>
                  <a:gd name="T29" fmla="*/ 20 h 179"/>
                  <a:gd name="T30" fmla="*/ 88 w 167"/>
                  <a:gd name="T31" fmla="*/ 30 h 179"/>
                  <a:gd name="T32" fmla="*/ 114 w 167"/>
                  <a:gd name="T33" fmla="*/ 37 h 179"/>
                  <a:gd name="T34" fmla="*/ 121 w 167"/>
                  <a:gd name="T35" fmla="*/ 38 h 179"/>
                  <a:gd name="T36" fmla="*/ 130 w 167"/>
                  <a:gd name="T37" fmla="*/ 39 h 179"/>
                  <a:gd name="T38" fmla="*/ 134 w 167"/>
                  <a:gd name="T39" fmla="*/ 44 h 179"/>
                  <a:gd name="T40" fmla="*/ 139 w 167"/>
                  <a:gd name="T41" fmla="*/ 50 h 179"/>
                  <a:gd name="T42" fmla="*/ 139 w 167"/>
                  <a:gd name="T43" fmla="*/ 59 h 179"/>
                  <a:gd name="T44" fmla="*/ 144 w 167"/>
                  <a:gd name="T45" fmla="*/ 63 h 179"/>
                  <a:gd name="T46" fmla="*/ 147 w 167"/>
                  <a:gd name="T47" fmla="*/ 73 h 179"/>
                  <a:gd name="T48" fmla="*/ 141 w 167"/>
                  <a:gd name="T49" fmla="*/ 80 h 179"/>
                  <a:gd name="T50" fmla="*/ 137 w 167"/>
                  <a:gd name="T51" fmla="*/ 88 h 179"/>
                  <a:gd name="T52" fmla="*/ 141 w 167"/>
                  <a:gd name="T53" fmla="*/ 91 h 179"/>
                  <a:gd name="T54" fmla="*/ 144 w 167"/>
                  <a:gd name="T55" fmla="*/ 86 h 179"/>
                  <a:gd name="T56" fmla="*/ 154 w 167"/>
                  <a:gd name="T57" fmla="*/ 77 h 179"/>
                  <a:gd name="T58" fmla="*/ 159 w 167"/>
                  <a:gd name="T59" fmla="*/ 63 h 179"/>
                  <a:gd name="T60" fmla="*/ 162 w 167"/>
                  <a:gd name="T61" fmla="*/ 67 h 179"/>
                  <a:gd name="T62" fmla="*/ 156 w 167"/>
                  <a:gd name="T63" fmla="*/ 83 h 179"/>
                  <a:gd name="T64" fmla="*/ 151 w 167"/>
                  <a:gd name="T65" fmla="*/ 101 h 179"/>
                  <a:gd name="T66" fmla="*/ 148 w 167"/>
                  <a:gd name="T67" fmla="*/ 115 h 179"/>
                  <a:gd name="T68" fmla="*/ 149 w 167"/>
                  <a:gd name="T69" fmla="*/ 127 h 179"/>
                  <a:gd name="T70" fmla="*/ 145 w 167"/>
                  <a:gd name="T71" fmla="*/ 146 h 179"/>
                  <a:gd name="T72" fmla="*/ 148 w 167"/>
                  <a:gd name="T73" fmla="*/ 159 h 179"/>
                  <a:gd name="T74" fmla="*/ 149 w 167"/>
                  <a:gd name="T75" fmla="*/ 167 h 179"/>
                  <a:gd name="T76" fmla="*/ 135 w 167"/>
                  <a:gd name="T77" fmla="*/ 174 h 179"/>
                  <a:gd name="T78" fmla="*/ 115 w 167"/>
                  <a:gd name="T79" fmla="*/ 177 h 179"/>
                  <a:gd name="T80" fmla="*/ 89 w 167"/>
                  <a:gd name="T81" fmla="*/ 178 h 179"/>
                  <a:gd name="T82" fmla="*/ 68 w 167"/>
                  <a:gd name="T83" fmla="*/ 177 h 179"/>
                  <a:gd name="T84" fmla="*/ 58 w 167"/>
                  <a:gd name="T85" fmla="*/ 171 h 179"/>
                  <a:gd name="T86" fmla="*/ 52 w 167"/>
                  <a:gd name="T87" fmla="*/ 159 h 179"/>
                  <a:gd name="T88" fmla="*/ 54 w 167"/>
                  <a:gd name="T89" fmla="*/ 148 h 179"/>
                  <a:gd name="T90" fmla="*/ 51 w 167"/>
                  <a:gd name="T91" fmla="*/ 141 h 179"/>
                  <a:gd name="T92" fmla="*/ 47 w 167"/>
                  <a:gd name="T93" fmla="*/ 127 h 179"/>
                  <a:gd name="T94" fmla="*/ 39 w 167"/>
                  <a:gd name="T95" fmla="*/ 121 h 179"/>
                  <a:gd name="T96" fmla="*/ 29 w 167"/>
                  <a:gd name="T97" fmla="*/ 109 h 179"/>
                  <a:gd name="T98" fmla="*/ 18 w 167"/>
                  <a:gd name="T99" fmla="*/ 103 h 179"/>
                  <a:gd name="T100" fmla="*/ 9 w 167"/>
                  <a:gd name="T101" fmla="*/ 99 h 179"/>
                  <a:gd name="T102" fmla="*/ 4 w 167"/>
                  <a:gd name="T103" fmla="*/ 88 h 179"/>
                  <a:gd name="T104" fmla="*/ 4 w 167"/>
                  <a:gd name="T105" fmla="*/ 79 h 179"/>
                  <a:gd name="T106" fmla="*/ 7 w 167"/>
                  <a:gd name="T107" fmla="*/ 67 h 179"/>
                  <a:gd name="T108" fmla="*/ 1 w 167"/>
                  <a:gd name="T109" fmla="*/ 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179">
                    <a:moveTo>
                      <a:pt x="164" y="57"/>
                    </a:moveTo>
                    <a:lnTo>
                      <a:pt x="166" y="55"/>
                    </a:lnTo>
                    <a:lnTo>
                      <a:pt x="167" y="57"/>
                    </a:lnTo>
                    <a:lnTo>
                      <a:pt x="166" y="59"/>
                    </a:lnTo>
                    <a:lnTo>
                      <a:pt x="165" y="62"/>
                    </a:lnTo>
                    <a:lnTo>
                      <a:pt x="164" y="59"/>
                    </a:lnTo>
                    <a:lnTo>
                      <a:pt x="164" y="57"/>
                    </a:lnTo>
                    <a:close/>
                    <a:moveTo>
                      <a:pt x="55" y="1"/>
                    </a:moveTo>
                    <a:lnTo>
                      <a:pt x="56" y="1"/>
                    </a:lnTo>
                    <a:lnTo>
                      <a:pt x="59" y="0"/>
                    </a:lnTo>
                    <a:lnTo>
                      <a:pt x="61" y="1"/>
                    </a:lnTo>
                    <a:lnTo>
                      <a:pt x="61" y="1"/>
                    </a:lnTo>
                    <a:lnTo>
                      <a:pt x="62" y="3"/>
                    </a:lnTo>
                    <a:lnTo>
                      <a:pt x="62" y="5"/>
                    </a:lnTo>
                    <a:lnTo>
                      <a:pt x="61" y="6"/>
                    </a:lnTo>
                    <a:lnTo>
                      <a:pt x="59" y="6"/>
                    </a:lnTo>
                    <a:lnTo>
                      <a:pt x="58" y="5"/>
                    </a:lnTo>
                    <a:lnTo>
                      <a:pt x="56" y="3"/>
                    </a:lnTo>
                    <a:lnTo>
                      <a:pt x="55" y="2"/>
                    </a:lnTo>
                    <a:lnTo>
                      <a:pt x="55" y="1"/>
                    </a:lnTo>
                    <a:close/>
                    <a:moveTo>
                      <a:pt x="0" y="58"/>
                    </a:moveTo>
                    <a:lnTo>
                      <a:pt x="1" y="56"/>
                    </a:lnTo>
                    <a:lnTo>
                      <a:pt x="1" y="55"/>
                    </a:lnTo>
                    <a:lnTo>
                      <a:pt x="2" y="55"/>
                    </a:lnTo>
                    <a:lnTo>
                      <a:pt x="3" y="52"/>
                    </a:lnTo>
                    <a:lnTo>
                      <a:pt x="3" y="51"/>
                    </a:lnTo>
                    <a:lnTo>
                      <a:pt x="4" y="49"/>
                    </a:lnTo>
                    <a:lnTo>
                      <a:pt x="7" y="46"/>
                    </a:lnTo>
                    <a:lnTo>
                      <a:pt x="8" y="46"/>
                    </a:lnTo>
                    <a:lnTo>
                      <a:pt x="9" y="45"/>
                    </a:lnTo>
                    <a:lnTo>
                      <a:pt x="11" y="45"/>
                    </a:lnTo>
                    <a:lnTo>
                      <a:pt x="11" y="44"/>
                    </a:lnTo>
                    <a:lnTo>
                      <a:pt x="14" y="43"/>
                    </a:lnTo>
                    <a:lnTo>
                      <a:pt x="15" y="43"/>
                    </a:lnTo>
                    <a:lnTo>
                      <a:pt x="15" y="42"/>
                    </a:lnTo>
                    <a:lnTo>
                      <a:pt x="16" y="41"/>
                    </a:lnTo>
                    <a:lnTo>
                      <a:pt x="16" y="37"/>
                    </a:lnTo>
                    <a:lnTo>
                      <a:pt x="16" y="34"/>
                    </a:lnTo>
                    <a:lnTo>
                      <a:pt x="15" y="28"/>
                    </a:lnTo>
                    <a:lnTo>
                      <a:pt x="15" y="24"/>
                    </a:lnTo>
                    <a:lnTo>
                      <a:pt x="15" y="17"/>
                    </a:lnTo>
                    <a:lnTo>
                      <a:pt x="17" y="17"/>
                    </a:lnTo>
                    <a:lnTo>
                      <a:pt x="18" y="16"/>
                    </a:lnTo>
                    <a:lnTo>
                      <a:pt x="20" y="15"/>
                    </a:lnTo>
                    <a:lnTo>
                      <a:pt x="21" y="15"/>
                    </a:lnTo>
                    <a:lnTo>
                      <a:pt x="22" y="15"/>
                    </a:lnTo>
                    <a:lnTo>
                      <a:pt x="23" y="16"/>
                    </a:lnTo>
                    <a:lnTo>
                      <a:pt x="24" y="16"/>
                    </a:lnTo>
                    <a:lnTo>
                      <a:pt x="26" y="16"/>
                    </a:lnTo>
                    <a:lnTo>
                      <a:pt x="28" y="16"/>
                    </a:lnTo>
                    <a:lnTo>
                      <a:pt x="32" y="14"/>
                    </a:lnTo>
                    <a:lnTo>
                      <a:pt x="35" y="13"/>
                    </a:lnTo>
                    <a:lnTo>
                      <a:pt x="35" y="13"/>
                    </a:lnTo>
                    <a:lnTo>
                      <a:pt x="36" y="13"/>
                    </a:lnTo>
                    <a:lnTo>
                      <a:pt x="38" y="12"/>
                    </a:lnTo>
                    <a:lnTo>
                      <a:pt x="40" y="12"/>
                    </a:lnTo>
                    <a:lnTo>
                      <a:pt x="41" y="10"/>
                    </a:lnTo>
                    <a:lnTo>
                      <a:pt x="43" y="9"/>
                    </a:lnTo>
                    <a:lnTo>
                      <a:pt x="44" y="8"/>
                    </a:lnTo>
                    <a:lnTo>
                      <a:pt x="45" y="9"/>
                    </a:lnTo>
                    <a:lnTo>
                      <a:pt x="46" y="8"/>
                    </a:lnTo>
                    <a:lnTo>
                      <a:pt x="47" y="8"/>
                    </a:lnTo>
                    <a:lnTo>
                      <a:pt x="48" y="7"/>
                    </a:lnTo>
                    <a:lnTo>
                      <a:pt x="50" y="6"/>
                    </a:lnTo>
                    <a:lnTo>
                      <a:pt x="50" y="3"/>
                    </a:lnTo>
                    <a:lnTo>
                      <a:pt x="51" y="2"/>
                    </a:lnTo>
                    <a:lnTo>
                      <a:pt x="53" y="5"/>
                    </a:lnTo>
                    <a:lnTo>
                      <a:pt x="54" y="5"/>
                    </a:lnTo>
                    <a:lnTo>
                      <a:pt x="56" y="7"/>
                    </a:lnTo>
                    <a:lnTo>
                      <a:pt x="55" y="9"/>
                    </a:lnTo>
                    <a:lnTo>
                      <a:pt x="53" y="12"/>
                    </a:lnTo>
                    <a:lnTo>
                      <a:pt x="53" y="13"/>
                    </a:lnTo>
                    <a:lnTo>
                      <a:pt x="54" y="14"/>
                    </a:lnTo>
                    <a:lnTo>
                      <a:pt x="52" y="16"/>
                    </a:lnTo>
                    <a:lnTo>
                      <a:pt x="52" y="17"/>
                    </a:lnTo>
                    <a:lnTo>
                      <a:pt x="51" y="19"/>
                    </a:lnTo>
                    <a:lnTo>
                      <a:pt x="52" y="19"/>
                    </a:lnTo>
                    <a:lnTo>
                      <a:pt x="53" y="19"/>
                    </a:lnTo>
                    <a:lnTo>
                      <a:pt x="54" y="17"/>
                    </a:lnTo>
                    <a:lnTo>
                      <a:pt x="55" y="17"/>
                    </a:lnTo>
                    <a:lnTo>
                      <a:pt x="56" y="16"/>
                    </a:lnTo>
                    <a:lnTo>
                      <a:pt x="56" y="15"/>
                    </a:lnTo>
                    <a:lnTo>
                      <a:pt x="59" y="16"/>
                    </a:lnTo>
                    <a:lnTo>
                      <a:pt x="62" y="19"/>
                    </a:lnTo>
                    <a:lnTo>
                      <a:pt x="62" y="19"/>
                    </a:lnTo>
                    <a:lnTo>
                      <a:pt x="63" y="19"/>
                    </a:lnTo>
                    <a:lnTo>
                      <a:pt x="66" y="20"/>
                    </a:lnTo>
                    <a:lnTo>
                      <a:pt x="66" y="19"/>
                    </a:lnTo>
                    <a:lnTo>
                      <a:pt x="67" y="20"/>
                    </a:lnTo>
                    <a:lnTo>
                      <a:pt x="68" y="20"/>
                    </a:lnTo>
                    <a:lnTo>
                      <a:pt x="69" y="21"/>
                    </a:lnTo>
                    <a:lnTo>
                      <a:pt x="72" y="21"/>
                    </a:lnTo>
                    <a:lnTo>
                      <a:pt x="73" y="24"/>
                    </a:lnTo>
                    <a:lnTo>
                      <a:pt x="74" y="28"/>
                    </a:lnTo>
                    <a:lnTo>
                      <a:pt x="80" y="29"/>
                    </a:lnTo>
                    <a:lnTo>
                      <a:pt x="88" y="30"/>
                    </a:lnTo>
                    <a:lnTo>
                      <a:pt x="103" y="34"/>
                    </a:lnTo>
                    <a:lnTo>
                      <a:pt x="105" y="35"/>
                    </a:lnTo>
                    <a:lnTo>
                      <a:pt x="107" y="36"/>
                    </a:lnTo>
                    <a:lnTo>
                      <a:pt x="111" y="37"/>
                    </a:lnTo>
                    <a:lnTo>
                      <a:pt x="113" y="37"/>
                    </a:lnTo>
                    <a:lnTo>
                      <a:pt x="114" y="37"/>
                    </a:lnTo>
                    <a:lnTo>
                      <a:pt x="114" y="37"/>
                    </a:lnTo>
                    <a:lnTo>
                      <a:pt x="115" y="38"/>
                    </a:lnTo>
                    <a:lnTo>
                      <a:pt x="117" y="38"/>
                    </a:lnTo>
                    <a:lnTo>
                      <a:pt x="117" y="37"/>
                    </a:lnTo>
                    <a:lnTo>
                      <a:pt x="119" y="37"/>
                    </a:lnTo>
                    <a:lnTo>
                      <a:pt x="121" y="38"/>
                    </a:lnTo>
                    <a:lnTo>
                      <a:pt x="122" y="37"/>
                    </a:lnTo>
                    <a:lnTo>
                      <a:pt x="125" y="38"/>
                    </a:lnTo>
                    <a:lnTo>
                      <a:pt x="126" y="38"/>
                    </a:lnTo>
                    <a:lnTo>
                      <a:pt x="128" y="38"/>
                    </a:lnTo>
                    <a:lnTo>
                      <a:pt x="129" y="39"/>
                    </a:lnTo>
                    <a:lnTo>
                      <a:pt x="130" y="39"/>
                    </a:lnTo>
                    <a:lnTo>
                      <a:pt x="132" y="42"/>
                    </a:lnTo>
                    <a:lnTo>
                      <a:pt x="129" y="44"/>
                    </a:lnTo>
                    <a:lnTo>
                      <a:pt x="130" y="44"/>
                    </a:lnTo>
                    <a:lnTo>
                      <a:pt x="132" y="45"/>
                    </a:lnTo>
                    <a:lnTo>
                      <a:pt x="132" y="45"/>
                    </a:lnTo>
                    <a:lnTo>
                      <a:pt x="134" y="44"/>
                    </a:lnTo>
                    <a:lnTo>
                      <a:pt x="134" y="45"/>
                    </a:lnTo>
                    <a:lnTo>
                      <a:pt x="137" y="45"/>
                    </a:lnTo>
                    <a:lnTo>
                      <a:pt x="139" y="46"/>
                    </a:lnTo>
                    <a:lnTo>
                      <a:pt x="139" y="48"/>
                    </a:lnTo>
                    <a:lnTo>
                      <a:pt x="140" y="49"/>
                    </a:lnTo>
                    <a:lnTo>
                      <a:pt x="139" y="50"/>
                    </a:lnTo>
                    <a:lnTo>
                      <a:pt x="140" y="51"/>
                    </a:lnTo>
                    <a:lnTo>
                      <a:pt x="140" y="52"/>
                    </a:lnTo>
                    <a:lnTo>
                      <a:pt x="140" y="55"/>
                    </a:lnTo>
                    <a:lnTo>
                      <a:pt x="140" y="57"/>
                    </a:lnTo>
                    <a:lnTo>
                      <a:pt x="139" y="58"/>
                    </a:lnTo>
                    <a:lnTo>
                      <a:pt x="139" y="59"/>
                    </a:lnTo>
                    <a:lnTo>
                      <a:pt x="139" y="62"/>
                    </a:lnTo>
                    <a:lnTo>
                      <a:pt x="141" y="62"/>
                    </a:lnTo>
                    <a:lnTo>
                      <a:pt x="142" y="62"/>
                    </a:lnTo>
                    <a:lnTo>
                      <a:pt x="143" y="60"/>
                    </a:lnTo>
                    <a:lnTo>
                      <a:pt x="144" y="60"/>
                    </a:lnTo>
                    <a:lnTo>
                      <a:pt x="144" y="63"/>
                    </a:lnTo>
                    <a:lnTo>
                      <a:pt x="143" y="65"/>
                    </a:lnTo>
                    <a:lnTo>
                      <a:pt x="142" y="67"/>
                    </a:lnTo>
                    <a:lnTo>
                      <a:pt x="144" y="69"/>
                    </a:lnTo>
                    <a:lnTo>
                      <a:pt x="145" y="71"/>
                    </a:lnTo>
                    <a:lnTo>
                      <a:pt x="147" y="71"/>
                    </a:lnTo>
                    <a:lnTo>
                      <a:pt x="147" y="73"/>
                    </a:lnTo>
                    <a:lnTo>
                      <a:pt x="147" y="76"/>
                    </a:lnTo>
                    <a:lnTo>
                      <a:pt x="144" y="76"/>
                    </a:lnTo>
                    <a:lnTo>
                      <a:pt x="143" y="77"/>
                    </a:lnTo>
                    <a:lnTo>
                      <a:pt x="141" y="77"/>
                    </a:lnTo>
                    <a:lnTo>
                      <a:pt x="141" y="78"/>
                    </a:lnTo>
                    <a:lnTo>
                      <a:pt x="141" y="80"/>
                    </a:lnTo>
                    <a:lnTo>
                      <a:pt x="141" y="81"/>
                    </a:lnTo>
                    <a:lnTo>
                      <a:pt x="140" y="83"/>
                    </a:lnTo>
                    <a:lnTo>
                      <a:pt x="139" y="85"/>
                    </a:lnTo>
                    <a:lnTo>
                      <a:pt x="137" y="86"/>
                    </a:lnTo>
                    <a:lnTo>
                      <a:pt x="137" y="88"/>
                    </a:lnTo>
                    <a:lnTo>
                      <a:pt x="137" y="88"/>
                    </a:lnTo>
                    <a:lnTo>
                      <a:pt x="137" y="91"/>
                    </a:lnTo>
                    <a:lnTo>
                      <a:pt x="136" y="93"/>
                    </a:lnTo>
                    <a:lnTo>
                      <a:pt x="137" y="94"/>
                    </a:lnTo>
                    <a:lnTo>
                      <a:pt x="140" y="94"/>
                    </a:lnTo>
                    <a:lnTo>
                      <a:pt x="140" y="92"/>
                    </a:lnTo>
                    <a:lnTo>
                      <a:pt x="141" y="91"/>
                    </a:lnTo>
                    <a:lnTo>
                      <a:pt x="143" y="90"/>
                    </a:lnTo>
                    <a:lnTo>
                      <a:pt x="144" y="88"/>
                    </a:lnTo>
                    <a:lnTo>
                      <a:pt x="144" y="88"/>
                    </a:lnTo>
                    <a:lnTo>
                      <a:pt x="144" y="87"/>
                    </a:lnTo>
                    <a:lnTo>
                      <a:pt x="144" y="87"/>
                    </a:lnTo>
                    <a:lnTo>
                      <a:pt x="144" y="86"/>
                    </a:lnTo>
                    <a:lnTo>
                      <a:pt x="147" y="83"/>
                    </a:lnTo>
                    <a:lnTo>
                      <a:pt x="148" y="80"/>
                    </a:lnTo>
                    <a:lnTo>
                      <a:pt x="149" y="80"/>
                    </a:lnTo>
                    <a:lnTo>
                      <a:pt x="150" y="79"/>
                    </a:lnTo>
                    <a:lnTo>
                      <a:pt x="151" y="79"/>
                    </a:lnTo>
                    <a:lnTo>
                      <a:pt x="154" y="77"/>
                    </a:lnTo>
                    <a:lnTo>
                      <a:pt x="155" y="73"/>
                    </a:lnTo>
                    <a:lnTo>
                      <a:pt x="156" y="71"/>
                    </a:lnTo>
                    <a:lnTo>
                      <a:pt x="157" y="67"/>
                    </a:lnTo>
                    <a:lnTo>
                      <a:pt x="158" y="66"/>
                    </a:lnTo>
                    <a:lnTo>
                      <a:pt x="159" y="65"/>
                    </a:lnTo>
                    <a:lnTo>
                      <a:pt x="159" y="63"/>
                    </a:lnTo>
                    <a:lnTo>
                      <a:pt x="161" y="62"/>
                    </a:lnTo>
                    <a:lnTo>
                      <a:pt x="162" y="62"/>
                    </a:lnTo>
                    <a:lnTo>
                      <a:pt x="163" y="62"/>
                    </a:lnTo>
                    <a:lnTo>
                      <a:pt x="163" y="64"/>
                    </a:lnTo>
                    <a:lnTo>
                      <a:pt x="162" y="66"/>
                    </a:lnTo>
                    <a:lnTo>
                      <a:pt x="162" y="67"/>
                    </a:lnTo>
                    <a:lnTo>
                      <a:pt x="162" y="70"/>
                    </a:lnTo>
                    <a:lnTo>
                      <a:pt x="159" y="73"/>
                    </a:lnTo>
                    <a:lnTo>
                      <a:pt x="158" y="76"/>
                    </a:lnTo>
                    <a:lnTo>
                      <a:pt x="158" y="78"/>
                    </a:lnTo>
                    <a:lnTo>
                      <a:pt x="157" y="80"/>
                    </a:lnTo>
                    <a:lnTo>
                      <a:pt x="156" y="83"/>
                    </a:lnTo>
                    <a:lnTo>
                      <a:pt x="155" y="87"/>
                    </a:lnTo>
                    <a:lnTo>
                      <a:pt x="154" y="88"/>
                    </a:lnTo>
                    <a:lnTo>
                      <a:pt x="152" y="91"/>
                    </a:lnTo>
                    <a:lnTo>
                      <a:pt x="151" y="95"/>
                    </a:lnTo>
                    <a:lnTo>
                      <a:pt x="151" y="101"/>
                    </a:lnTo>
                    <a:lnTo>
                      <a:pt x="151" y="101"/>
                    </a:lnTo>
                    <a:lnTo>
                      <a:pt x="151" y="103"/>
                    </a:lnTo>
                    <a:lnTo>
                      <a:pt x="152" y="106"/>
                    </a:lnTo>
                    <a:lnTo>
                      <a:pt x="151" y="107"/>
                    </a:lnTo>
                    <a:lnTo>
                      <a:pt x="150" y="108"/>
                    </a:lnTo>
                    <a:lnTo>
                      <a:pt x="149" y="110"/>
                    </a:lnTo>
                    <a:lnTo>
                      <a:pt x="148" y="115"/>
                    </a:lnTo>
                    <a:lnTo>
                      <a:pt x="148" y="119"/>
                    </a:lnTo>
                    <a:lnTo>
                      <a:pt x="147" y="119"/>
                    </a:lnTo>
                    <a:lnTo>
                      <a:pt x="148" y="122"/>
                    </a:lnTo>
                    <a:lnTo>
                      <a:pt x="149" y="123"/>
                    </a:lnTo>
                    <a:lnTo>
                      <a:pt x="149" y="126"/>
                    </a:lnTo>
                    <a:lnTo>
                      <a:pt x="149" y="127"/>
                    </a:lnTo>
                    <a:lnTo>
                      <a:pt x="147" y="131"/>
                    </a:lnTo>
                    <a:lnTo>
                      <a:pt x="147" y="133"/>
                    </a:lnTo>
                    <a:lnTo>
                      <a:pt x="147" y="134"/>
                    </a:lnTo>
                    <a:lnTo>
                      <a:pt x="145" y="137"/>
                    </a:lnTo>
                    <a:lnTo>
                      <a:pt x="144" y="142"/>
                    </a:lnTo>
                    <a:lnTo>
                      <a:pt x="145" y="146"/>
                    </a:lnTo>
                    <a:lnTo>
                      <a:pt x="145" y="146"/>
                    </a:lnTo>
                    <a:lnTo>
                      <a:pt x="145" y="149"/>
                    </a:lnTo>
                    <a:lnTo>
                      <a:pt x="147" y="151"/>
                    </a:lnTo>
                    <a:lnTo>
                      <a:pt x="145" y="153"/>
                    </a:lnTo>
                    <a:lnTo>
                      <a:pt x="148" y="156"/>
                    </a:lnTo>
                    <a:lnTo>
                      <a:pt x="148" y="159"/>
                    </a:lnTo>
                    <a:lnTo>
                      <a:pt x="148" y="159"/>
                    </a:lnTo>
                    <a:lnTo>
                      <a:pt x="148" y="160"/>
                    </a:lnTo>
                    <a:lnTo>
                      <a:pt x="150" y="162"/>
                    </a:lnTo>
                    <a:lnTo>
                      <a:pt x="150" y="165"/>
                    </a:lnTo>
                    <a:lnTo>
                      <a:pt x="149" y="166"/>
                    </a:lnTo>
                    <a:lnTo>
                      <a:pt x="149" y="167"/>
                    </a:lnTo>
                    <a:lnTo>
                      <a:pt x="149" y="170"/>
                    </a:lnTo>
                    <a:lnTo>
                      <a:pt x="150" y="173"/>
                    </a:lnTo>
                    <a:lnTo>
                      <a:pt x="148" y="174"/>
                    </a:lnTo>
                    <a:lnTo>
                      <a:pt x="139" y="174"/>
                    </a:lnTo>
                    <a:lnTo>
                      <a:pt x="139" y="174"/>
                    </a:lnTo>
                    <a:lnTo>
                      <a:pt x="135" y="174"/>
                    </a:lnTo>
                    <a:lnTo>
                      <a:pt x="129" y="176"/>
                    </a:lnTo>
                    <a:lnTo>
                      <a:pt x="124" y="176"/>
                    </a:lnTo>
                    <a:lnTo>
                      <a:pt x="124" y="176"/>
                    </a:lnTo>
                    <a:lnTo>
                      <a:pt x="122" y="176"/>
                    </a:lnTo>
                    <a:lnTo>
                      <a:pt x="118" y="177"/>
                    </a:lnTo>
                    <a:lnTo>
                      <a:pt x="115" y="177"/>
                    </a:lnTo>
                    <a:lnTo>
                      <a:pt x="114" y="177"/>
                    </a:lnTo>
                    <a:lnTo>
                      <a:pt x="105" y="177"/>
                    </a:lnTo>
                    <a:lnTo>
                      <a:pt x="104" y="177"/>
                    </a:lnTo>
                    <a:lnTo>
                      <a:pt x="102" y="177"/>
                    </a:lnTo>
                    <a:lnTo>
                      <a:pt x="91" y="178"/>
                    </a:lnTo>
                    <a:lnTo>
                      <a:pt x="89" y="178"/>
                    </a:lnTo>
                    <a:lnTo>
                      <a:pt x="89" y="178"/>
                    </a:lnTo>
                    <a:lnTo>
                      <a:pt x="81" y="178"/>
                    </a:lnTo>
                    <a:lnTo>
                      <a:pt x="75" y="179"/>
                    </a:lnTo>
                    <a:lnTo>
                      <a:pt x="75" y="179"/>
                    </a:lnTo>
                    <a:lnTo>
                      <a:pt x="69" y="179"/>
                    </a:lnTo>
                    <a:lnTo>
                      <a:pt x="68" y="177"/>
                    </a:lnTo>
                    <a:lnTo>
                      <a:pt x="67" y="174"/>
                    </a:lnTo>
                    <a:lnTo>
                      <a:pt x="66" y="173"/>
                    </a:lnTo>
                    <a:lnTo>
                      <a:pt x="62" y="173"/>
                    </a:lnTo>
                    <a:lnTo>
                      <a:pt x="61" y="173"/>
                    </a:lnTo>
                    <a:lnTo>
                      <a:pt x="60" y="172"/>
                    </a:lnTo>
                    <a:lnTo>
                      <a:pt x="58" y="171"/>
                    </a:lnTo>
                    <a:lnTo>
                      <a:pt x="55" y="169"/>
                    </a:lnTo>
                    <a:lnTo>
                      <a:pt x="55" y="165"/>
                    </a:lnTo>
                    <a:lnTo>
                      <a:pt x="54" y="164"/>
                    </a:lnTo>
                    <a:lnTo>
                      <a:pt x="53" y="162"/>
                    </a:lnTo>
                    <a:lnTo>
                      <a:pt x="53" y="160"/>
                    </a:lnTo>
                    <a:lnTo>
                      <a:pt x="52" y="159"/>
                    </a:lnTo>
                    <a:lnTo>
                      <a:pt x="52" y="157"/>
                    </a:lnTo>
                    <a:lnTo>
                      <a:pt x="52" y="155"/>
                    </a:lnTo>
                    <a:lnTo>
                      <a:pt x="53" y="153"/>
                    </a:lnTo>
                    <a:lnTo>
                      <a:pt x="54" y="151"/>
                    </a:lnTo>
                    <a:lnTo>
                      <a:pt x="55" y="150"/>
                    </a:lnTo>
                    <a:lnTo>
                      <a:pt x="54" y="148"/>
                    </a:lnTo>
                    <a:lnTo>
                      <a:pt x="52" y="146"/>
                    </a:lnTo>
                    <a:lnTo>
                      <a:pt x="51" y="145"/>
                    </a:lnTo>
                    <a:lnTo>
                      <a:pt x="51" y="144"/>
                    </a:lnTo>
                    <a:lnTo>
                      <a:pt x="51" y="144"/>
                    </a:lnTo>
                    <a:lnTo>
                      <a:pt x="50" y="143"/>
                    </a:lnTo>
                    <a:lnTo>
                      <a:pt x="51" y="141"/>
                    </a:lnTo>
                    <a:lnTo>
                      <a:pt x="50" y="138"/>
                    </a:lnTo>
                    <a:lnTo>
                      <a:pt x="50" y="137"/>
                    </a:lnTo>
                    <a:lnTo>
                      <a:pt x="48" y="134"/>
                    </a:lnTo>
                    <a:lnTo>
                      <a:pt x="48" y="131"/>
                    </a:lnTo>
                    <a:lnTo>
                      <a:pt x="48" y="130"/>
                    </a:lnTo>
                    <a:lnTo>
                      <a:pt x="47" y="127"/>
                    </a:lnTo>
                    <a:lnTo>
                      <a:pt x="47" y="127"/>
                    </a:lnTo>
                    <a:lnTo>
                      <a:pt x="45" y="124"/>
                    </a:lnTo>
                    <a:lnTo>
                      <a:pt x="44" y="122"/>
                    </a:lnTo>
                    <a:lnTo>
                      <a:pt x="43" y="121"/>
                    </a:lnTo>
                    <a:lnTo>
                      <a:pt x="39" y="121"/>
                    </a:lnTo>
                    <a:lnTo>
                      <a:pt x="39" y="121"/>
                    </a:lnTo>
                    <a:lnTo>
                      <a:pt x="37" y="119"/>
                    </a:lnTo>
                    <a:lnTo>
                      <a:pt x="35" y="116"/>
                    </a:lnTo>
                    <a:lnTo>
                      <a:pt x="32" y="115"/>
                    </a:lnTo>
                    <a:lnTo>
                      <a:pt x="31" y="114"/>
                    </a:lnTo>
                    <a:lnTo>
                      <a:pt x="30" y="113"/>
                    </a:lnTo>
                    <a:lnTo>
                      <a:pt x="29" y="109"/>
                    </a:lnTo>
                    <a:lnTo>
                      <a:pt x="28" y="108"/>
                    </a:lnTo>
                    <a:lnTo>
                      <a:pt x="24" y="106"/>
                    </a:lnTo>
                    <a:lnTo>
                      <a:pt x="23" y="106"/>
                    </a:lnTo>
                    <a:lnTo>
                      <a:pt x="20" y="105"/>
                    </a:lnTo>
                    <a:lnTo>
                      <a:pt x="20" y="105"/>
                    </a:lnTo>
                    <a:lnTo>
                      <a:pt x="18" y="103"/>
                    </a:lnTo>
                    <a:lnTo>
                      <a:pt x="17" y="101"/>
                    </a:lnTo>
                    <a:lnTo>
                      <a:pt x="17" y="101"/>
                    </a:lnTo>
                    <a:lnTo>
                      <a:pt x="16" y="100"/>
                    </a:lnTo>
                    <a:lnTo>
                      <a:pt x="15" y="100"/>
                    </a:lnTo>
                    <a:lnTo>
                      <a:pt x="11" y="100"/>
                    </a:lnTo>
                    <a:lnTo>
                      <a:pt x="9" y="99"/>
                    </a:lnTo>
                    <a:lnTo>
                      <a:pt x="7" y="95"/>
                    </a:lnTo>
                    <a:lnTo>
                      <a:pt x="6" y="94"/>
                    </a:lnTo>
                    <a:lnTo>
                      <a:pt x="4" y="93"/>
                    </a:lnTo>
                    <a:lnTo>
                      <a:pt x="3" y="93"/>
                    </a:lnTo>
                    <a:lnTo>
                      <a:pt x="4" y="90"/>
                    </a:lnTo>
                    <a:lnTo>
                      <a:pt x="4" y="88"/>
                    </a:lnTo>
                    <a:lnTo>
                      <a:pt x="4" y="88"/>
                    </a:lnTo>
                    <a:lnTo>
                      <a:pt x="4" y="86"/>
                    </a:lnTo>
                    <a:lnTo>
                      <a:pt x="4" y="83"/>
                    </a:lnTo>
                    <a:lnTo>
                      <a:pt x="3" y="81"/>
                    </a:lnTo>
                    <a:lnTo>
                      <a:pt x="4" y="79"/>
                    </a:lnTo>
                    <a:lnTo>
                      <a:pt x="4" y="79"/>
                    </a:lnTo>
                    <a:lnTo>
                      <a:pt x="4" y="76"/>
                    </a:lnTo>
                    <a:lnTo>
                      <a:pt x="4" y="76"/>
                    </a:lnTo>
                    <a:lnTo>
                      <a:pt x="4" y="72"/>
                    </a:lnTo>
                    <a:lnTo>
                      <a:pt x="4" y="72"/>
                    </a:lnTo>
                    <a:lnTo>
                      <a:pt x="6" y="70"/>
                    </a:lnTo>
                    <a:lnTo>
                      <a:pt x="7" y="67"/>
                    </a:lnTo>
                    <a:lnTo>
                      <a:pt x="7" y="66"/>
                    </a:lnTo>
                    <a:lnTo>
                      <a:pt x="6" y="65"/>
                    </a:lnTo>
                    <a:lnTo>
                      <a:pt x="4" y="63"/>
                    </a:lnTo>
                    <a:lnTo>
                      <a:pt x="4" y="62"/>
                    </a:lnTo>
                    <a:lnTo>
                      <a:pt x="2" y="62"/>
                    </a:lnTo>
                    <a:lnTo>
                      <a:pt x="1" y="60"/>
                    </a:lnTo>
                    <a:lnTo>
                      <a:pt x="0" y="58"/>
                    </a:lnTo>
                    <a:lnTo>
                      <a:pt x="0" y="58"/>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46"/>
              <p:cNvSpPr>
                <a:spLocks/>
              </p:cNvSpPr>
              <p:nvPr/>
            </p:nvSpPr>
            <p:spPr bwMode="auto">
              <a:xfrm>
                <a:off x="8949" y="11636"/>
                <a:ext cx="119" cy="194"/>
              </a:xfrm>
              <a:custGeom>
                <a:avLst/>
                <a:gdLst>
                  <a:gd name="T0" fmla="*/ 1 w 119"/>
                  <a:gd name="T1" fmla="*/ 124 h 194"/>
                  <a:gd name="T2" fmla="*/ 1 w 119"/>
                  <a:gd name="T3" fmla="*/ 114 h 194"/>
                  <a:gd name="T4" fmla="*/ 2 w 119"/>
                  <a:gd name="T5" fmla="*/ 89 h 194"/>
                  <a:gd name="T6" fmla="*/ 2 w 119"/>
                  <a:gd name="T7" fmla="*/ 75 h 194"/>
                  <a:gd name="T8" fmla="*/ 2 w 119"/>
                  <a:gd name="T9" fmla="*/ 57 h 194"/>
                  <a:gd name="T10" fmla="*/ 3 w 119"/>
                  <a:gd name="T11" fmla="*/ 34 h 194"/>
                  <a:gd name="T12" fmla="*/ 3 w 119"/>
                  <a:gd name="T13" fmla="*/ 22 h 194"/>
                  <a:gd name="T14" fmla="*/ 0 w 119"/>
                  <a:gd name="T15" fmla="*/ 8 h 194"/>
                  <a:gd name="T16" fmla="*/ 7 w 119"/>
                  <a:gd name="T17" fmla="*/ 7 h 194"/>
                  <a:gd name="T18" fmla="*/ 18 w 119"/>
                  <a:gd name="T19" fmla="*/ 6 h 194"/>
                  <a:gd name="T20" fmla="*/ 31 w 119"/>
                  <a:gd name="T21" fmla="*/ 5 h 194"/>
                  <a:gd name="T22" fmla="*/ 45 w 119"/>
                  <a:gd name="T23" fmla="*/ 3 h 194"/>
                  <a:gd name="T24" fmla="*/ 60 w 119"/>
                  <a:gd name="T25" fmla="*/ 2 h 194"/>
                  <a:gd name="T26" fmla="*/ 83 w 119"/>
                  <a:gd name="T27" fmla="*/ 2 h 194"/>
                  <a:gd name="T28" fmla="*/ 85 w 119"/>
                  <a:gd name="T29" fmla="*/ 14 h 194"/>
                  <a:gd name="T30" fmla="*/ 88 w 119"/>
                  <a:gd name="T31" fmla="*/ 20 h 194"/>
                  <a:gd name="T32" fmla="*/ 91 w 119"/>
                  <a:gd name="T33" fmla="*/ 34 h 194"/>
                  <a:gd name="T34" fmla="*/ 93 w 119"/>
                  <a:gd name="T35" fmla="*/ 39 h 194"/>
                  <a:gd name="T36" fmla="*/ 96 w 119"/>
                  <a:gd name="T37" fmla="*/ 51 h 194"/>
                  <a:gd name="T38" fmla="*/ 99 w 119"/>
                  <a:gd name="T39" fmla="*/ 60 h 194"/>
                  <a:gd name="T40" fmla="*/ 103 w 119"/>
                  <a:gd name="T41" fmla="*/ 72 h 194"/>
                  <a:gd name="T42" fmla="*/ 106 w 119"/>
                  <a:gd name="T43" fmla="*/ 84 h 194"/>
                  <a:gd name="T44" fmla="*/ 108 w 119"/>
                  <a:gd name="T45" fmla="*/ 89 h 194"/>
                  <a:gd name="T46" fmla="*/ 112 w 119"/>
                  <a:gd name="T47" fmla="*/ 94 h 194"/>
                  <a:gd name="T48" fmla="*/ 113 w 119"/>
                  <a:gd name="T49" fmla="*/ 98 h 194"/>
                  <a:gd name="T50" fmla="*/ 113 w 119"/>
                  <a:gd name="T51" fmla="*/ 102 h 194"/>
                  <a:gd name="T52" fmla="*/ 117 w 119"/>
                  <a:gd name="T53" fmla="*/ 106 h 194"/>
                  <a:gd name="T54" fmla="*/ 112 w 119"/>
                  <a:gd name="T55" fmla="*/ 110 h 194"/>
                  <a:gd name="T56" fmla="*/ 113 w 119"/>
                  <a:gd name="T57" fmla="*/ 115 h 194"/>
                  <a:gd name="T58" fmla="*/ 111 w 119"/>
                  <a:gd name="T59" fmla="*/ 122 h 194"/>
                  <a:gd name="T60" fmla="*/ 112 w 119"/>
                  <a:gd name="T61" fmla="*/ 125 h 194"/>
                  <a:gd name="T62" fmla="*/ 114 w 119"/>
                  <a:gd name="T63" fmla="*/ 132 h 194"/>
                  <a:gd name="T64" fmla="*/ 114 w 119"/>
                  <a:gd name="T65" fmla="*/ 136 h 194"/>
                  <a:gd name="T66" fmla="*/ 114 w 119"/>
                  <a:gd name="T67" fmla="*/ 142 h 194"/>
                  <a:gd name="T68" fmla="*/ 114 w 119"/>
                  <a:gd name="T69" fmla="*/ 144 h 194"/>
                  <a:gd name="T70" fmla="*/ 118 w 119"/>
                  <a:gd name="T71" fmla="*/ 151 h 194"/>
                  <a:gd name="T72" fmla="*/ 118 w 119"/>
                  <a:gd name="T73" fmla="*/ 155 h 194"/>
                  <a:gd name="T74" fmla="*/ 103 w 119"/>
                  <a:gd name="T75" fmla="*/ 156 h 194"/>
                  <a:gd name="T76" fmla="*/ 95 w 119"/>
                  <a:gd name="T77" fmla="*/ 157 h 194"/>
                  <a:gd name="T78" fmla="*/ 80 w 119"/>
                  <a:gd name="T79" fmla="*/ 158 h 194"/>
                  <a:gd name="T80" fmla="*/ 67 w 119"/>
                  <a:gd name="T81" fmla="*/ 160 h 194"/>
                  <a:gd name="T82" fmla="*/ 59 w 119"/>
                  <a:gd name="T83" fmla="*/ 160 h 194"/>
                  <a:gd name="T84" fmla="*/ 47 w 119"/>
                  <a:gd name="T85" fmla="*/ 162 h 194"/>
                  <a:gd name="T86" fmla="*/ 36 w 119"/>
                  <a:gd name="T87" fmla="*/ 163 h 194"/>
                  <a:gd name="T88" fmla="*/ 33 w 119"/>
                  <a:gd name="T89" fmla="*/ 165 h 194"/>
                  <a:gd name="T90" fmla="*/ 36 w 119"/>
                  <a:gd name="T91" fmla="*/ 173 h 194"/>
                  <a:gd name="T92" fmla="*/ 40 w 119"/>
                  <a:gd name="T93" fmla="*/ 178 h 194"/>
                  <a:gd name="T94" fmla="*/ 40 w 119"/>
                  <a:gd name="T95" fmla="*/ 184 h 194"/>
                  <a:gd name="T96" fmla="*/ 40 w 119"/>
                  <a:gd name="T97" fmla="*/ 188 h 194"/>
                  <a:gd name="T98" fmla="*/ 28 w 119"/>
                  <a:gd name="T99" fmla="*/ 194 h 194"/>
                  <a:gd name="T100" fmla="*/ 29 w 119"/>
                  <a:gd name="T101" fmla="*/ 189 h 194"/>
                  <a:gd name="T102" fmla="*/ 23 w 119"/>
                  <a:gd name="T103" fmla="*/ 184 h 194"/>
                  <a:gd name="T104" fmla="*/ 23 w 119"/>
                  <a:gd name="T105" fmla="*/ 178 h 194"/>
                  <a:gd name="T106" fmla="*/ 18 w 119"/>
                  <a:gd name="T107" fmla="*/ 180 h 194"/>
                  <a:gd name="T108" fmla="*/ 17 w 119"/>
                  <a:gd name="T109" fmla="*/ 188 h 194"/>
                  <a:gd name="T110" fmla="*/ 13 w 119"/>
                  <a:gd name="T111" fmla="*/ 192 h 194"/>
                  <a:gd name="T112" fmla="*/ 8 w 119"/>
                  <a:gd name="T113" fmla="*/ 189 h 194"/>
                  <a:gd name="T114" fmla="*/ 7 w 119"/>
                  <a:gd name="T115" fmla="*/ 176 h 194"/>
                  <a:gd name="T116" fmla="*/ 3 w 119"/>
                  <a:gd name="T117" fmla="*/ 149 h 194"/>
                  <a:gd name="T118" fmla="*/ 2 w 119"/>
                  <a:gd name="T119" fmla="*/ 13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94">
                    <a:moveTo>
                      <a:pt x="1" y="130"/>
                    </a:moveTo>
                    <a:lnTo>
                      <a:pt x="1" y="129"/>
                    </a:lnTo>
                    <a:lnTo>
                      <a:pt x="1" y="124"/>
                    </a:lnTo>
                    <a:lnTo>
                      <a:pt x="1" y="117"/>
                    </a:lnTo>
                    <a:lnTo>
                      <a:pt x="1" y="116"/>
                    </a:lnTo>
                    <a:lnTo>
                      <a:pt x="1" y="114"/>
                    </a:lnTo>
                    <a:lnTo>
                      <a:pt x="1" y="103"/>
                    </a:lnTo>
                    <a:lnTo>
                      <a:pt x="1" y="98"/>
                    </a:lnTo>
                    <a:lnTo>
                      <a:pt x="2" y="89"/>
                    </a:lnTo>
                    <a:lnTo>
                      <a:pt x="2" y="87"/>
                    </a:lnTo>
                    <a:lnTo>
                      <a:pt x="2" y="79"/>
                    </a:lnTo>
                    <a:lnTo>
                      <a:pt x="2" y="75"/>
                    </a:lnTo>
                    <a:lnTo>
                      <a:pt x="2" y="65"/>
                    </a:lnTo>
                    <a:lnTo>
                      <a:pt x="2" y="59"/>
                    </a:lnTo>
                    <a:lnTo>
                      <a:pt x="2" y="57"/>
                    </a:lnTo>
                    <a:lnTo>
                      <a:pt x="2" y="44"/>
                    </a:lnTo>
                    <a:lnTo>
                      <a:pt x="2" y="43"/>
                    </a:lnTo>
                    <a:lnTo>
                      <a:pt x="3" y="34"/>
                    </a:lnTo>
                    <a:lnTo>
                      <a:pt x="3" y="29"/>
                    </a:lnTo>
                    <a:lnTo>
                      <a:pt x="3" y="23"/>
                    </a:lnTo>
                    <a:lnTo>
                      <a:pt x="3" y="22"/>
                    </a:lnTo>
                    <a:lnTo>
                      <a:pt x="3" y="12"/>
                    </a:lnTo>
                    <a:lnTo>
                      <a:pt x="1" y="10"/>
                    </a:lnTo>
                    <a:lnTo>
                      <a:pt x="0" y="8"/>
                    </a:lnTo>
                    <a:lnTo>
                      <a:pt x="0" y="7"/>
                    </a:lnTo>
                    <a:lnTo>
                      <a:pt x="6" y="7"/>
                    </a:lnTo>
                    <a:lnTo>
                      <a:pt x="7" y="7"/>
                    </a:lnTo>
                    <a:lnTo>
                      <a:pt x="11" y="6"/>
                    </a:lnTo>
                    <a:lnTo>
                      <a:pt x="18" y="6"/>
                    </a:lnTo>
                    <a:lnTo>
                      <a:pt x="18" y="6"/>
                    </a:lnTo>
                    <a:lnTo>
                      <a:pt x="31" y="5"/>
                    </a:lnTo>
                    <a:lnTo>
                      <a:pt x="31" y="5"/>
                    </a:lnTo>
                    <a:lnTo>
                      <a:pt x="31" y="5"/>
                    </a:lnTo>
                    <a:lnTo>
                      <a:pt x="43" y="3"/>
                    </a:lnTo>
                    <a:lnTo>
                      <a:pt x="45" y="3"/>
                    </a:lnTo>
                    <a:lnTo>
                      <a:pt x="45" y="3"/>
                    </a:lnTo>
                    <a:lnTo>
                      <a:pt x="54" y="2"/>
                    </a:lnTo>
                    <a:lnTo>
                      <a:pt x="60" y="2"/>
                    </a:lnTo>
                    <a:lnTo>
                      <a:pt x="60" y="2"/>
                    </a:lnTo>
                    <a:lnTo>
                      <a:pt x="74" y="1"/>
                    </a:lnTo>
                    <a:lnTo>
                      <a:pt x="82" y="0"/>
                    </a:lnTo>
                    <a:lnTo>
                      <a:pt x="83" y="2"/>
                    </a:lnTo>
                    <a:lnTo>
                      <a:pt x="83" y="5"/>
                    </a:lnTo>
                    <a:lnTo>
                      <a:pt x="84" y="9"/>
                    </a:lnTo>
                    <a:lnTo>
                      <a:pt x="85" y="14"/>
                    </a:lnTo>
                    <a:lnTo>
                      <a:pt x="87" y="15"/>
                    </a:lnTo>
                    <a:lnTo>
                      <a:pt x="87" y="17"/>
                    </a:lnTo>
                    <a:lnTo>
                      <a:pt x="88" y="20"/>
                    </a:lnTo>
                    <a:lnTo>
                      <a:pt x="89" y="24"/>
                    </a:lnTo>
                    <a:lnTo>
                      <a:pt x="90" y="27"/>
                    </a:lnTo>
                    <a:lnTo>
                      <a:pt x="91" y="34"/>
                    </a:lnTo>
                    <a:lnTo>
                      <a:pt x="92" y="35"/>
                    </a:lnTo>
                    <a:lnTo>
                      <a:pt x="93" y="39"/>
                    </a:lnTo>
                    <a:lnTo>
                      <a:pt x="93" y="39"/>
                    </a:lnTo>
                    <a:lnTo>
                      <a:pt x="93" y="42"/>
                    </a:lnTo>
                    <a:lnTo>
                      <a:pt x="95" y="46"/>
                    </a:lnTo>
                    <a:lnTo>
                      <a:pt x="96" y="51"/>
                    </a:lnTo>
                    <a:lnTo>
                      <a:pt x="98" y="56"/>
                    </a:lnTo>
                    <a:lnTo>
                      <a:pt x="98" y="58"/>
                    </a:lnTo>
                    <a:lnTo>
                      <a:pt x="99" y="60"/>
                    </a:lnTo>
                    <a:lnTo>
                      <a:pt x="102" y="72"/>
                    </a:lnTo>
                    <a:lnTo>
                      <a:pt x="103" y="72"/>
                    </a:lnTo>
                    <a:lnTo>
                      <a:pt x="103" y="72"/>
                    </a:lnTo>
                    <a:lnTo>
                      <a:pt x="105" y="81"/>
                    </a:lnTo>
                    <a:lnTo>
                      <a:pt x="105" y="82"/>
                    </a:lnTo>
                    <a:lnTo>
                      <a:pt x="106" y="84"/>
                    </a:lnTo>
                    <a:lnTo>
                      <a:pt x="107" y="86"/>
                    </a:lnTo>
                    <a:lnTo>
                      <a:pt x="107" y="87"/>
                    </a:lnTo>
                    <a:lnTo>
                      <a:pt x="108" y="89"/>
                    </a:lnTo>
                    <a:lnTo>
                      <a:pt x="110" y="92"/>
                    </a:lnTo>
                    <a:lnTo>
                      <a:pt x="110" y="93"/>
                    </a:lnTo>
                    <a:lnTo>
                      <a:pt x="112" y="94"/>
                    </a:lnTo>
                    <a:lnTo>
                      <a:pt x="112" y="95"/>
                    </a:lnTo>
                    <a:lnTo>
                      <a:pt x="112" y="95"/>
                    </a:lnTo>
                    <a:lnTo>
                      <a:pt x="113" y="98"/>
                    </a:lnTo>
                    <a:lnTo>
                      <a:pt x="113" y="100"/>
                    </a:lnTo>
                    <a:lnTo>
                      <a:pt x="113" y="101"/>
                    </a:lnTo>
                    <a:lnTo>
                      <a:pt x="113" y="102"/>
                    </a:lnTo>
                    <a:lnTo>
                      <a:pt x="114" y="102"/>
                    </a:lnTo>
                    <a:lnTo>
                      <a:pt x="117" y="105"/>
                    </a:lnTo>
                    <a:lnTo>
                      <a:pt x="117" y="106"/>
                    </a:lnTo>
                    <a:lnTo>
                      <a:pt x="115" y="106"/>
                    </a:lnTo>
                    <a:lnTo>
                      <a:pt x="114" y="108"/>
                    </a:lnTo>
                    <a:lnTo>
                      <a:pt x="112" y="110"/>
                    </a:lnTo>
                    <a:lnTo>
                      <a:pt x="113" y="112"/>
                    </a:lnTo>
                    <a:lnTo>
                      <a:pt x="113" y="113"/>
                    </a:lnTo>
                    <a:lnTo>
                      <a:pt x="113" y="115"/>
                    </a:lnTo>
                    <a:lnTo>
                      <a:pt x="113" y="116"/>
                    </a:lnTo>
                    <a:lnTo>
                      <a:pt x="112" y="120"/>
                    </a:lnTo>
                    <a:lnTo>
                      <a:pt x="111" y="122"/>
                    </a:lnTo>
                    <a:lnTo>
                      <a:pt x="112" y="124"/>
                    </a:lnTo>
                    <a:lnTo>
                      <a:pt x="112" y="124"/>
                    </a:lnTo>
                    <a:lnTo>
                      <a:pt x="112" y="125"/>
                    </a:lnTo>
                    <a:lnTo>
                      <a:pt x="112" y="128"/>
                    </a:lnTo>
                    <a:lnTo>
                      <a:pt x="114" y="130"/>
                    </a:lnTo>
                    <a:lnTo>
                      <a:pt x="114" y="132"/>
                    </a:lnTo>
                    <a:lnTo>
                      <a:pt x="115" y="132"/>
                    </a:lnTo>
                    <a:lnTo>
                      <a:pt x="115" y="134"/>
                    </a:lnTo>
                    <a:lnTo>
                      <a:pt x="114" y="136"/>
                    </a:lnTo>
                    <a:lnTo>
                      <a:pt x="115" y="137"/>
                    </a:lnTo>
                    <a:lnTo>
                      <a:pt x="114" y="141"/>
                    </a:lnTo>
                    <a:lnTo>
                      <a:pt x="114" y="142"/>
                    </a:lnTo>
                    <a:lnTo>
                      <a:pt x="115" y="142"/>
                    </a:lnTo>
                    <a:lnTo>
                      <a:pt x="115" y="143"/>
                    </a:lnTo>
                    <a:lnTo>
                      <a:pt x="114" y="144"/>
                    </a:lnTo>
                    <a:lnTo>
                      <a:pt x="114" y="148"/>
                    </a:lnTo>
                    <a:lnTo>
                      <a:pt x="118" y="150"/>
                    </a:lnTo>
                    <a:lnTo>
                      <a:pt x="118" y="151"/>
                    </a:lnTo>
                    <a:lnTo>
                      <a:pt x="119" y="152"/>
                    </a:lnTo>
                    <a:lnTo>
                      <a:pt x="119" y="155"/>
                    </a:lnTo>
                    <a:lnTo>
                      <a:pt x="118" y="155"/>
                    </a:lnTo>
                    <a:lnTo>
                      <a:pt x="114" y="155"/>
                    </a:lnTo>
                    <a:lnTo>
                      <a:pt x="108" y="156"/>
                    </a:lnTo>
                    <a:lnTo>
                      <a:pt x="103" y="156"/>
                    </a:lnTo>
                    <a:lnTo>
                      <a:pt x="103" y="156"/>
                    </a:lnTo>
                    <a:lnTo>
                      <a:pt x="100" y="157"/>
                    </a:lnTo>
                    <a:lnTo>
                      <a:pt x="95" y="157"/>
                    </a:lnTo>
                    <a:lnTo>
                      <a:pt x="90" y="158"/>
                    </a:lnTo>
                    <a:lnTo>
                      <a:pt x="85" y="158"/>
                    </a:lnTo>
                    <a:lnTo>
                      <a:pt x="80" y="158"/>
                    </a:lnTo>
                    <a:lnTo>
                      <a:pt x="74" y="159"/>
                    </a:lnTo>
                    <a:lnTo>
                      <a:pt x="73" y="159"/>
                    </a:lnTo>
                    <a:lnTo>
                      <a:pt x="67" y="160"/>
                    </a:lnTo>
                    <a:lnTo>
                      <a:pt x="63" y="160"/>
                    </a:lnTo>
                    <a:lnTo>
                      <a:pt x="60" y="160"/>
                    </a:lnTo>
                    <a:lnTo>
                      <a:pt x="59" y="160"/>
                    </a:lnTo>
                    <a:lnTo>
                      <a:pt x="55" y="160"/>
                    </a:lnTo>
                    <a:lnTo>
                      <a:pt x="47" y="162"/>
                    </a:lnTo>
                    <a:lnTo>
                      <a:pt x="47" y="162"/>
                    </a:lnTo>
                    <a:lnTo>
                      <a:pt x="43" y="163"/>
                    </a:lnTo>
                    <a:lnTo>
                      <a:pt x="38" y="163"/>
                    </a:lnTo>
                    <a:lnTo>
                      <a:pt x="36" y="163"/>
                    </a:lnTo>
                    <a:lnTo>
                      <a:pt x="32" y="163"/>
                    </a:lnTo>
                    <a:lnTo>
                      <a:pt x="32" y="163"/>
                    </a:lnTo>
                    <a:lnTo>
                      <a:pt x="33" y="165"/>
                    </a:lnTo>
                    <a:lnTo>
                      <a:pt x="32" y="169"/>
                    </a:lnTo>
                    <a:lnTo>
                      <a:pt x="36" y="172"/>
                    </a:lnTo>
                    <a:lnTo>
                      <a:pt x="36" y="173"/>
                    </a:lnTo>
                    <a:lnTo>
                      <a:pt x="39" y="174"/>
                    </a:lnTo>
                    <a:lnTo>
                      <a:pt x="40" y="176"/>
                    </a:lnTo>
                    <a:lnTo>
                      <a:pt x="40" y="178"/>
                    </a:lnTo>
                    <a:lnTo>
                      <a:pt x="40" y="180"/>
                    </a:lnTo>
                    <a:lnTo>
                      <a:pt x="39" y="181"/>
                    </a:lnTo>
                    <a:lnTo>
                      <a:pt x="40" y="184"/>
                    </a:lnTo>
                    <a:lnTo>
                      <a:pt x="43" y="185"/>
                    </a:lnTo>
                    <a:lnTo>
                      <a:pt x="40" y="186"/>
                    </a:lnTo>
                    <a:lnTo>
                      <a:pt x="40" y="188"/>
                    </a:lnTo>
                    <a:lnTo>
                      <a:pt x="38" y="191"/>
                    </a:lnTo>
                    <a:lnTo>
                      <a:pt x="33" y="193"/>
                    </a:lnTo>
                    <a:lnTo>
                      <a:pt x="28" y="194"/>
                    </a:lnTo>
                    <a:lnTo>
                      <a:pt x="25" y="194"/>
                    </a:lnTo>
                    <a:lnTo>
                      <a:pt x="29" y="192"/>
                    </a:lnTo>
                    <a:lnTo>
                      <a:pt x="29" y="189"/>
                    </a:lnTo>
                    <a:lnTo>
                      <a:pt x="26" y="188"/>
                    </a:lnTo>
                    <a:lnTo>
                      <a:pt x="24" y="186"/>
                    </a:lnTo>
                    <a:lnTo>
                      <a:pt x="23" y="184"/>
                    </a:lnTo>
                    <a:lnTo>
                      <a:pt x="24" y="181"/>
                    </a:lnTo>
                    <a:lnTo>
                      <a:pt x="24" y="180"/>
                    </a:lnTo>
                    <a:lnTo>
                      <a:pt x="23" y="178"/>
                    </a:lnTo>
                    <a:lnTo>
                      <a:pt x="21" y="177"/>
                    </a:lnTo>
                    <a:lnTo>
                      <a:pt x="18" y="178"/>
                    </a:lnTo>
                    <a:lnTo>
                      <a:pt x="18" y="180"/>
                    </a:lnTo>
                    <a:lnTo>
                      <a:pt x="18" y="182"/>
                    </a:lnTo>
                    <a:lnTo>
                      <a:pt x="17" y="184"/>
                    </a:lnTo>
                    <a:lnTo>
                      <a:pt x="17" y="188"/>
                    </a:lnTo>
                    <a:lnTo>
                      <a:pt x="17" y="191"/>
                    </a:lnTo>
                    <a:lnTo>
                      <a:pt x="15" y="192"/>
                    </a:lnTo>
                    <a:lnTo>
                      <a:pt x="13" y="192"/>
                    </a:lnTo>
                    <a:lnTo>
                      <a:pt x="11" y="189"/>
                    </a:lnTo>
                    <a:lnTo>
                      <a:pt x="9" y="189"/>
                    </a:lnTo>
                    <a:lnTo>
                      <a:pt x="8" y="189"/>
                    </a:lnTo>
                    <a:lnTo>
                      <a:pt x="7" y="184"/>
                    </a:lnTo>
                    <a:lnTo>
                      <a:pt x="7" y="176"/>
                    </a:lnTo>
                    <a:lnTo>
                      <a:pt x="7" y="176"/>
                    </a:lnTo>
                    <a:lnTo>
                      <a:pt x="6" y="165"/>
                    </a:lnTo>
                    <a:lnTo>
                      <a:pt x="4" y="160"/>
                    </a:lnTo>
                    <a:lnTo>
                      <a:pt x="3" y="149"/>
                    </a:lnTo>
                    <a:lnTo>
                      <a:pt x="3" y="149"/>
                    </a:lnTo>
                    <a:lnTo>
                      <a:pt x="2" y="141"/>
                    </a:lnTo>
                    <a:lnTo>
                      <a:pt x="2" y="138"/>
                    </a:lnTo>
                    <a:lnTo>
                      <a:pt x="1" y="135"/>
                    </a:lnTo>
                    <a:lnTo>
                      <a:pt x="1" y="130"/>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47"/>
              <p:cNvSpPr>
                <a:spLocks/>
              </p:cNvSpPr>
              <p:nvPr/>
            </p:nvSpPr>
            <p:spPr bwMode="auto">
              <a:xfrm>
                <a:off x="8088" y="11521"/>
                <a:ext cx="210" cy="247"/>
              </a:xfrm>
              <a:custGeom>
                <a:avLst/>
                <a:gdLst>
                  <a:gd name="T0" fmla="*/ 2 w 210"/>
                  <a:gd name="T1" fmla="*/ 165 h 247"/>
                  <a:gd name="T2" fmla="*/ 6 w 210"/>
                  <a:gd name="T3" fmla="*/ 161 h 247"/>
                  <a:gd name="T4" fmla="*/ 10 w 210"/>
                  <a:gd name="T5" fmla="*/ 161 h 247"/>
                  <a:gd name="T6" fmla="*/ 14 w 210"/>
                  <a:gd name="T7" fmla="*/ 156 h 247"/>
                  <a:gd name="T8" fmla="*/ 12 w 210"/>
                  <a:gd name="T9" fmla="*/ 152 h 247"/>
                  <a:gd name="T10" fmla="*/ 8 w 210"/>
                  <a:gd name="T11" fmla="*/ 150 h 247"/>
                  <a:gd name="T12" fmla="*/ 9 w 210"/>
                  <a:gd name="T13" fmla="*/ 143 h 247"/>
                  <a:gd name="T14" fmla="*/ 9 w 210"/>
                  <a:gd name="T15" fmla="*/ 139 h 247"/>
                  <a:gd name="T16" fmla="*/ 11 w 210"/>
                  <a:gd name="T17" fmla="*/ 136 h 247"/>
                  <a:gd name="T18" fmla="*/ 14 w 210"/>
                  <a:gd name="T19" fmla="*/ 133 h 247"/>
                  <a:gd name="T20" fmla="*/ 17 w 210"/>
                  <a:gd name="T21" fmla="*/ 127 h 247"/>
                  <a:gd name="T22" fmla="*/ 18 w 210"/>
                  <a:gd name="T23" fmla="*/ 123 h 247"/>
                  <a:gd name="T24" fmla="*/ 19 w 210"/>
                  <a:gd name="T25" fmla="*/ 117 h 247"/>
                  <a:gd name="T26" fmla="*/ 22 w 210"/>
                  <a:gd name="T27" fmla="*/ 114 h 247"/>
                  <a:gd name="T28" fmla="*/ 24 w 210"/>
                  <a:gd name="T29" fmla="*/ 111 h 247"/>
                  <a:gd name="T30" fmla="*/ 29 w 210"/>
                  <a:gd name="T31" fmla="*/ 109 h 247"/>
                  <a:gd name="T32" fmla="*/ 34 w 210"/>
                  <a:gd name="T33" fmla="*/ 106 h 247"/>
                  <a:gd name="T34" fmla="*/ 33 w 210"/>
                  <a:gd name="T35" fmla="*/ 102 h 247"/>
                  <a:gd name="T36" fmla="*/ 27 w 210"/>
                  <a:gd name="T37" fmla="*/ 97 h 247"/>
                  <a:gd name="T38" fmla="*/ 27 w 210"/>
                  <a:gd name="T39" fmla="*/ 87 h 247"/>
                  <a:gd name="T40" fmla="*/ 23 w 210"/>
                  <a:gd name="T41" fmla="*/ 79 h 247"/>
                  <a:gd name="T42" fmla="*/ 25 w 210"/>
                  <a:gd name="T43" fmla="*/ 72 h 247"/>
                  <a:gd name="T44" fmla="*/ 27 w 210"/>
                  <a:gd name="T45" fmla="*/ 70 h 247"/>
                  <a:gd name="T46" fmla="*/ 26 w 210"/>
                  <a:gd name="T47" fmla="*/ 57 h 247"/>
                  <a:gd name="T48" fmla="*/ 27 w 210"/>
                  <a:gd name="T49" fmla="*/ 49 h 247"/>
                  <a:gd name="T50" fmla="*/ 30 w 210"/>
                  <a:gd name="T51" fmla="*/ 40 h 247"/>
                  <a:gd name="T52" fmla="*/ 29 w 210"/>
                  <a:gd name="T53" fmla="*/ 35 h 247"/>
                  <a:gd name="T54" fmla="*/ 30 w 210"/>
                  <a:gd name="T55" fmla="*/ 31 h 247"/>
                  <a:gd name="T56" fmla="*/ 34 w 210"/>
                  <a:gd name="T57" fmla="*/ 30 h 247"/>
                  <a:gd name="T58" fmla="*/ 38 w 210"/>
                  <a:gd name="T59" fmla="*/ 32 h 247"/>
                  <a:gd name="T60" fmla="*/ 41 w 210"/>
                  <a:gd name="T61" fmla="*/ 33 h 247"/>
                  <a:gd name="T62" fmla="*/ 45 w 210"/>
                  <a:gd name="T63" fmla="*/ 37 h 247"/>
                  <a:gd name="T64" fmla="*/ 49 w 210"/>
                  <a:gd name="T65" fmla="*/ 33 h 247"/>
                  <a:gd name="T66" fmla="*/ 52 w 210"/>
                  <a:gd name="T67" fmla="*/ 26 h 247"/>
                  <a:gd name="T68" fmla="*/ 58 w 210"/>
                  <a:gd name="T69" fmla="*/ 0 h 247"/>
                  <a:gd name="T70" fmla="*/ 92 w 210"/>
                  <a:gd name="T71" fmla="*/ 7 h 247"/>
                  <a:gd name="T72" fmla="*/ 104 w 210"/>
                  <a:gd name="T73" fmla="*/ 9 h 247"/>
                  <a:gd name="T74" fmla="*/ 137 w 210"/>
                  <a:gd name="T75" fmla="*/ 15 h 247"/>
                  <a:gd name="T76" fmla="*/ 158 w 210"/>
                  <a:gd name="T77" fmla="*/ 17 h 247"/>
                  <a:gd name="T78" fmla="*/ 181 w 210"/>
                  <a:gd name="T79" fmla="*/ 22 h 247"/>
                  <a:gd name="T80" fmla="*/ 210 w 210"/>
                  <a:gd name="T81" fmla="*/ 25 h 247"/>
                  <a:gd name="T82" fmla="*/ 204 w 210"/>
                  <a:gd name="T83" fmla="*/ 65 h 247"/>
                  <a:gd name="T84" fmla="*/ 201 w 210"/>
                  <a:gd name="T85" fmla="*/ 89 h 247"/>
                  <a:gd name="T86" fmla="*/ 200 w 210"/>
                  <a:gd name="T87" fmla="*/ 106 h 247"/>
                  <a:gd name="T88" fmla="*/ 193 w 210"/>
                  <a:gd name="T89" fmla="*/ 149 h 247"/>
                  <a:gd name="T90" fmla="*/ 189 w 210"/>
                  <a:gd name="T91" fmla="*/ 174 h 247"/>
                  <a:gd name="T92" fmla="*/ 187 w 210"/>
                  <a:gd name="T93" fmla="*/ 190 h 247"/>
                  <a:gd name="T94" fmla="*/ 184 w 210"/>
                  <a:gd name="T95" fmla="*/ 218 h 247"/>
                  <a:gd name="T96" fmla="*/ 153 w 210"/>
                  <a:gd name="T97" fmla="*/ 244 h 247"/>
                  <a:gd name="T98" fmla="*/ 104 w 210"/>
                  <a:gd name="T99" fmla="*/ 232 h 247"/>
                  <a:gd name="T100" fmla="*/ 31 w 210"/>
                  <a:gd name="T101" fmla="*/ 189 h 247"/>
                  <a:gd name="T102" fmla="*/ 0 w 210"/>
                  <a:gd name="T103" fmla="*/ 16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247">
                    <a:moveTo>
                      <a:pt x="1" y="166"/>
                    </a:moveTo>
                    <a:lnTo>
                      <a:pt x="0" y="166"/>
                    </a:lnTo>
                    <a:lnTo>
                      <a:pt x="2" y="165"/>
                    </a:lnTo>
                    <a:lnTo>
                      <a:pt x="4" y="163"/>
                    </a:lnTo>
                    <a:lnTo>
                      <a:pt x="4" y="161"/>
                    </a:lnTo>
                    <a:lnTo>
                      <a:pt x="6" y="161"/>
                    </a:lnTo>
                    <a:lnTo>
                      <a:pt x="8" y="161"/>
                    </a:lnTo>
                    <a:lnTo>
                      <a:pt x="9" y="163"/>
                    </a:lnTo>
                    <a:lnTo>
                      <a:pt x="10" y="161"/>
                    </a:lnTo>
                    <a:lnTo>
                      <a:pt x="12" y="159"/>
                    </a:lnTo>
                    <a:lnTo>
                      <a:pt x="14" y="157"/>
                    </a:lnTo>
                    <a:lnTo>
                      <a:pt x="14" y="156"/>
                    </a:lnTo>
                    <a:lnTo>
                      <a:pt x="14" y="154"/>
                    </a:lnTo>
                    <a:lnTo>
                      <a:pt x="12" y="152"/>
                    </a:lnTo>
                    <a:lnTo>
                      <a:pt x="12" y="152"/>
                    </a:lnTo>
                    <a:lnTo>
                      <a:pt x="11" y="151"/>
                    </a:lnTo>
                    <a:lnTo>
                      <a:pt x="9" y="151"/>
                    </a:lnTo>
                    <a:lnTo>
                      <a:pt x="8" y="150"/>
                    </a:lnTo>
                    <a:lnTo>
                      <a:pt x="8" y="147"/>
                    </a:lnTo>
                    <a:lnTo>
                      <a:pt x="9" y="145"/>
                    </a:lnTo>
                    <a:lnTo>
                      <a:pt x="9" y="143"/>
                    </a:lnTo>
                    <a:lnTo>
                      <a:pt x="9" y="142"/>
                    </a:lnTo>
                    <a:lnTo>
                      <a:pt x="8" y="140"/>
                    </a:lnTo>
                    <a:lnTo>
                      <a:pt x="9" y="139"/>
                    </a:lnTo>
                    <a:lnTo>
                      <a:pt x="9" y="137"/>
                    </a:lnTo>
                    <a:lnTo>
                      <a:pt x="9" y="136"/>
                    </a:lnTo>
                    <a:lnTo>
                      <a:pt x="11" y="136"/>
                    </a:lnTo>
                    <a:lnTo>
                      <a:pt x="12" y="136"/>
                    </a:lnTo>
                    <a:lnTo>
                      <a:pt x="12" y="135"/>
                    </a:lnTo>
                    <a:lnTo>
                      <a:pt x="14" y="133"/>
                    </a:lnTo>
                    <a:lnTo>
                      <a:pt x="17" y="131"/>
                    </a:lnTo>
                    <a:lnTo>
                      <a:pt x="17" y="129"/>
                    </a:lnTo>
                    <a:lnTo>
                      <a:pt x="17" y="127"/>
                    </a:lnTo>
                    <a:lnTo>
                      <a:pt x="18" y="125"/>
                    </a:lnTo>
                    <a:lnTo>
                      <a:pt x="18" y="125"/>
                    </a:lnTo>
                    <a:lnTo>
                      <a:pt x="18" y="123"/>
                    </a:lnTo>
                    <a:lnTo>
                      <a:pt x="18" y="121"/>
                    </a:lnTo>
                    <a:lnTo>
                      <a:pt x="19" y="120"/>
                    </a:lnTo>
                    <a:lnTo>
                      <a:pt x="19" y="117"/>
                    </a:lnTo>
                    <a:lnTo>
                      <a:pt x="19" y="116"/>
                    </a:lnTo>
                    <a:lnTo>
                      <a:pt x="21" y="116"/>
                    </a:lnTo>
                    <a:lnTo>
                      <a:pt x="22" y="114"/>
                    </a:lnTo>
                    <a:lnTo>
                      <a:pt x="23" y="113"/>
                    </a:lnTo>
                    <a:lnTo>
                      <a:pt x="24" y="111"/>
                    </a:lnTo>
                    <a:lnTo>
                      <a:pt x="24" y="111"/>
                    </a:lnTo>
                    <a:lnTo>
                      <a:pt x="24" y="110"/>
                    </a:lnTo>
                    <a:lnTo>
                      <a:pt x="26" y="110"/>
                    </a:lnTo>
                    <a:lnTo>
                      <a:pt x="29" y="109"/>
                    </a:lnTo>
                    <a:lnTo>
                      <a:pt x="31" y="108"/>
                    </a:lnTo>
                    <a:lnTo>
                      <a:pt x="32" y="107"/>
                    </a:lnTo>
                    <a:lnTo>
                      <a:pt x="34" y="106"/>
                    </a:lnTo>
                    <a:lnTo>
                      <a:pt x="34" y="104"/>
                    </a:lnTo>
                    <a:lnTo>
                      <a:pt x="34" y="104"/>
                    </a:lnTo>
                    <a:lnTo>
                      <a:pt x="33" y="102"/>
                    </a:lnTo>
                    <a:lnTo>
                      <a:pt x="31" y="100"/>
                    </a:lnTo>
                    <a:lnTo>
                      <a:pt x="30" y="97"/>
                    </a:lnTo>
                    <a:lnTo>
                      <a:pt x="27" y="97"/>
                    </a:lnTo>
                    <a:lnTo>
                      <a:pt x="29" y="95"/>
                    </a:lnTo>
                    <a:lnTo>
                      <a:pt x="27" y="92"/>
                    </a:lnTo>
                    <a:lnTo>
                      <a:pt x="27" y="87"/>
                    </a:lnTo>
                    <a:lnTo>
                      <a:pt x="26" y="86"/>
                    </a:lnTo>
                    <a:lnTo>
                      <a:pt x="24" y="82"/>
                    </a:lnTo>
                    <a:lnTo>
                      <a:pt x="23" y="79"/>
                    </a:lnTo>
                    <a:lnTo>
                      <a:pt x="24" y="76"/>
                    </a:lnTo>
                    <a:lnTo>
                      <a:pt x="24" y="74"/>
                    </a:lnTo>
                    <a:lnTo>
                      <a:pt x="25" y="72"/>
                    </a:lnTo>
                    <a:lnTo>
                      <a:pt x="25" y="70"/>
                    </a:lnTo>
                    <a:lnTo>
                      <a:pt x="26" y="70"/>
                    </a:lnTo>
                    <a:lnTo>
                      <a:pt x="27" y="70"/>
                    </a:lnTo>
                    <a:lnTo>
                      <a:pt x="27" y="65"/>
                    </a:lnTo>
                    <a:lnTo>
                      <a:pt x="27" y="59"/>
                    </a:lnTo>
                    <a:lnTo>
                      <a:pt x="26" y="57"/>
                    </a:lnTo>
                    <a:lnTo>
                      <a:pt x="27" y="53"/>
                    </a:lnTo>
                    <a:lnTo>
                      <a:pt x="29" y="51"/>
                    </a:lnTo>
                    <a:lnTo>
                      <a:pt x="27" y="49"/>
                    </a:lnTo>
                    <a:lnTo>
                      <a:pt x="27" y="45"/>
                    </a:lnTo>
                    <a:lnTo>
                      <a:pt x="29" y="43"/>
                    </a:lnTo>
                    <a:lnTo>
                      <a:pt x="30" y="40"/>
                    </a:lnTo>
                    <a:lnTo>
                      <a:pt x="29" y="39"/>
                    </a:lnTo>
                    <a:lnTo>
                      <a:pt x="29" y="37"/>
                    </a:lnTo>
                    <a:lnTo>
                      <a:pt x="29" y="35"/>
                    </a:lnTo>
                    <a:lnTo>
                      <a:pt x="29" y="32"/>
                    </a:lnTo>
                    <a:lnTo>
                      <a:pt x="29" y="32"/>
                    </a:lnTo>
                    <a:lnTo>
                      <a:pt x="30" y="31"/>
                    </a:lnTo>
                    <a:lnTo>
                      <a:pt x="32" y="31"/>
                    </a:lnTo>
                    <a:lnTo>
                      <a:pt x="33" y="30"/>
                    </a:lnTo>
                    <a:lnTo>
                      <a:pt x="34" y="30"/>
                    </a:lnTo>
                    <a:lnTo>
                      <a:pt x="37" y="30"/>
                    </a:lnTo>
                    <a:lnTo>
                      <a:pt x="37" y="31"/>
                    </a:lnTo>
                    <a:lnTo>
                      <a:pt x="38" y="32"/>
                    </a:lnTo>
                    <a:lnTo>
                      <a:pt x="39" y="31"/>
                    </a:lnTo>
                    <a:lnTo>
                      <a:pt x="41" y="31"/>
                    </a:lnTo>
                    <a:lnTo>
                      <a:pt x="41" y="33"/>
                    </a:lnTo>
                    <a:lnTo>
                      <a:pt x="43" y="35"/>
                    </a:lnTo>
                    <a:lnTo>
                      <a:pt x="44" y="36"/>
                    </a:lnTo>
                    <a:lnTo>
                      <a:pt x="45" y="37"/>
                    </a:lnTo>
                    <a:lnTo>
                      <a:pt x="47" y="37"/>
                    </a:lnTo>
                    <a:lnTo>
                      <a:pt x="47" y="37"/>
                    </a:lnTo>
                    <a:lnTo>
                      <a:pt x="49" y="33"/>
                    </a:lnTo>
                    <a:lnTo>
                      <a:pt x="52" y="31"/>
                    </a:lnTo>
                    <a:lnTo>
                      <a:pt x="52" y="29"/>
                    </a:lnTo>
                    <a:lnTo>
                      <a:pt x="52" y="26"/>
                    </a:lnTo>
                    <a:lnTo>
                      <a:pt x="54" y="16"/>
                    </a:lnTo>
                    <a:lnTo>
                      <a:pt x="56" y="7"/>
                    </a:lnTo>
                    <a:lnTo>
                      <a:pt x="58" y="0"/>
                    </a:lnTo>
                    <a:lnTo>
                      <a:pt x="60" y="1"/>
                    </a:lnTo>
                    <a:lnTo>
                      <a:pt x="90" y="7"/>
                    </a:lnTo>
                    <a:lnTo>
                      <a:pt x="92" y="7"/>
                    </a:lnTo>
                    <a:lnTo>
                      <a:pt x="95" y="7"/>
                    </a:lnTo>
                    <a:lnTo>
                      <a:pt x="103" y="9"/>
                    </a:lnTo>
                    <a:lnTo>
                      <a:pt x="104" y="9"/>
                    </a:lnTo>
                    <a:lnTo>
                      <a:pt x="108" y="9"/>
                    </a:lnTo>
                    <a:lnTo>
                      <a:pt x="137" y="15"/>
                    </a:lnTo>
                    <a:lnTo>
                      <a:pt x="137" y="15"/>
                    </a:lnTo>
                    <a:lnTo>
                      <a:pt x="142" y="15"/>
                    </a:lnTo>
                    <a:lnTo>
                      <a:pt x="148" y="16"/>
                    </a:lnTo>
                    <a:lnTo>
                      <a:pt x="158" y="17"/>
                    </a:lnTo>
                    <a:lnTo>
                      <a:pt x="158" y="17"/>
                    </a:lnTo>
                    <a:lnTo>
                      <a:pt x="166" y="19"/>
                    </a:lnTo>
                    <a:lnTo>
                      <a:pt x="181" y="22"/>
                    </a:lnTo>
                    <a:lnTo>
                      <a:pt x="181" y="22"/>
                    </a:lnTo>
                    <a:lnTo>
                      <a:pt x="196" y="24"/>
                    </a:lnTo>
                    <a:lnTo>
                      <a:pt x="210" y="25"/>
                    </a:lnTo>
                    <a:lnTo>
                      <a:pt x="209" y="30"/>
                    </a:lnTo>
                    <a:lnTo>
                      <a:pt x="205" y="60"/>
                    </a:lnTo>
                    <a:lnTo>
                      <a:pt x="204" y="65"/>
                    </a:lnTo>
                    <a:lnTo>
                      <a:pt x="204" y="70"/>
                    </a:lnTo>
                    <a:lnTo>
                      <a:pt x="203" y="80"/>
                    </a:lnTo>
                    <a:lnTo>
                      <a:pt x="201" y="89"/>
                    </a:lnTo>
                    <a:lnTo>
                      <a:pt x="201" y="97"/>
                    </a:lnTo>
                    <a:lnTo>
                      <a:pt x="200" y="106"/>
                    </a:lnTo>
                    <a:lnTo>
                      <a:pt x="200" y="106"/>
                    </a:lnTo>
                    <a:lnTo>
                      <a:pt x="197" y="121"/>
                    </a:lnTo>
                    <a:lnTo>
                      <a:pt x="196" y="123"/>
                    </a:lnTo>
                    <a:lnTo>
                      <a:pt x="193" y="149"/>
                    </a:lnTo>
                    <a:lnTo>
                      <a:pt x="193" y="152"/>
                    </a:lnTo>
                    <a:lnTo>
                      <a:pt x="190" y="166"/>
                    </a:lnTo>
                    <a:lnTo>
                      <a:pt x="189" y="174"/>
                    </a:lnTo>
                    <a:lnTo>
                      <a:pt x="189" y="174"/>
                    </a:lnTo>
                    <a:lnTo>
                      <a:pt x="187" y="190"/>
                    </a:lnTo>
                    <a:lnTo>
                      <a:pt x="187" y="190"/>
                    </a:lnTo>
                    <a:lnTo>
                      <a:pt x="186" y="204"/>
                    </a:lnTo>
                    <a:lnTo>
                      <a:pt x="186" y="204"/>
                    </a:lnTo>
                    <a:lnTo>
                      <a:pt x="184" y="218"/>
                    </a:lnTo>
                    <a:lnTo>
                      <a:pt x="182" y="229"/>
                    </a:lnTo>
                    <a:lnTo>
                      <a:pt x="180" y="247"/>
                    </a:lnTo>
                    <a:lnTo>
                      <a:pt x="153" y="244"/>
                    </a:lnTo>
                    <a:lnTo>
                      <a:pt x="133" y="240"/>
                    </a:lnTo>
                    <a:lnTo>
                      <a:pt x="113" y="237"/>
                    </a:lnTo>
                    <a:lnTo>
                      <a:pt x="104" y="232"/>
                    </a:lnTo>
                    <a:lnTo>
                      <a:pt x="74" y="215"/>
                    </a:lnTo>
                    <a:lnTo>
                      <a:pt x="44" y="197"/>
                    </a:lnTo>
                    <a:lnTo>
                      <a:pt x="31" y="189"/>
                    </a:lnTo>
                    <a:lnTo>
                      <a:pt x="0" y="171"/>
                    </a:lnTo>
                    <a:lnTo>
                      <a:pt x="0" y="170"/>
                    </a:lnTo>
                    <a:lnTo>
                      <a:pt x="0" y="168"/>
                    </a:lnTo>
                    <a:lnTo>
                      <a:pt x="0" y="167"/>
                    </a:lnTo>
                    <a:lnTo>
                      <a:pt x="1" y="166"/>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48"/>
              <p:cNvSpPr>
                <a:spLocks/>
              </p:cNvSpPr>
              <p:nvPr/>
            </p:nvSpPr>
            <p:spPr bwMode="auto">
              <a:xfrm>
                <a:off x="8744" y="11589"/>
                <a:ext cx="156" cy="142"/>
              </a:xfrm>
              <a:custGeom>
                <a:avLst/>
                <a:gdLst>
                  <a:gd name="T0" fmla="*/ 21 w 156"/>
                  <a:gd name="T1" fmla="*/ 5 h 142"/>
                  <a:gd name="T2" fmla="*/ 37 w 156"/>
                  <a:gd name="T3" fmla="*/ 4 h 142"/>
                  <a:gd name="T4" fmla="*/ 55 w 156"/>
                  <a:gd name="T5" fmla="*/ 4 h 142"/>
                  <a:gd name="T6" fmla="*/ 65 w 156"/>
                  <a:gd name="T7" fmla="*/ 4 h 142"/>
                  <a:gd name="T8" fmla="*/ 82 w 156"/>
                  <a:gd name="T9" fmla="*/ 3 h 142"/>
                  <a:gd name="T10" fmla="*/ 100 w 156"/>
                  <a:gd name="T11" fmla="*/ 2 h 142"/>
                  <a:gd name="T12" fmla="*/ 119 w 156"/>
                  <a:gd name="T13" fmla="*/ 0 h 142"/>
                  <a:gd name="T14" fmla="*/ 137 w 156"/>
                  <a:gd name="T15" fmla="*/ 0 h 142"/>
                  <a:gd name="T16" fmla="*/ 142 w 156"/>
                  <a:gd name="T17" fmla="*/ 4 h 142"/>
                  <a:gd name="T18" fmla="*/ 140 w 156"/>
                  <a:gd name="T19" fmla="*/ 11 h 142"/>
                  <a:gd name="T20" fmla="*/ 135 w 156"/>
                  <a:gd name="T21" fmla="*/ 15 h 142"/>
                  <a:gd name="T22" fmla="*/ 142 w 156"/>
                  <a:gd name="T23" fmla="*/ 19 h 142"/>
                  <a:gd name="T24" fmla="*/ 155 w 156"/>
                  <a:gd name="T25" fmla="*/ 20 h 142"/>
                  <a:gd name="T26" fmla="*/ 154 w 156"/>
                  <a:gd name="T27" fmla="*/ 24 h 142"/>
                  <a:gd name="T28" fmla="*/ 151 w 156"/>
                  <a:gd name="T29" fmla="*/ 28 h 142"/>
                  <a:gd name="T30" fmla="*/ 151 w 156"/>
                  <a:gd name="T31" fmla="*/ 34 h 142"/>
                  <a:gd name="T32" fmla="*/ 145 w 156"/>
                  <a:gd name="T33" fmla="*/ 36 h 142"/>
                  <a:gd name="T34" fmla="*/ 145 w 156"/>
                  <a:gd name="T35" fmla="*/ 42 h 142"/>
                  <a:gd name="T36" fmla="*/ 141 w 156"/>
                  <a:gd name="T37" fmla="*/ 48 h 142"/>
                  <a:gd name="T38" fmla="*/ 145 w 156"/>
                  <a:gd name="T39" fmla="*/ 54 h 142"/>
                  <a:gd name="T40" fmla="*/ 139 w 156"/>
                  <a:gd name="T41" fmla="*/ 57 h 142"/>
                  <a:gd name="T42" fmla="*/ 140 w 156"/>
                  <a:gd name="T43" fmla="*/ 63 h 142"/>
                  <a:gd name="T44" fmla="*/ 135 w 156"/>
                  <a:gd name="T45" fmla="*/ 65 h 142"/>
                  <a:gd name="T46" fmla="*/ 131 w 156"/>
                  <a:gd name="T47" fmla="*/ 71 h 142"/>
                  <a:gd name="T48" fmla="*/ 131 w 156"/>
                  <a:gd name="T49" fmla="*/ 77 h 142"/>
                  <a:gd name="T50" fmla="*/ 129 w 156"/>
                  <a:gd name="T51" fmla="*/ 84 h 142"/>
                  <a:gd name="T52" fmla="*/ 125 w 156"/>
                  <a:gd name="T53" fmla="*/ 88 h 142"/>
                  <a:gd name="T54" fmla="*/ 122 w 156"/>
                  <a:gd name="T55" fmla="*/ 92 h 142"/>
                  <a:gd name="T56" fmla="*/ 119 w 156"/>
                  <a:gd name="T57" fmla="*/ 96 h 142"/>
                  <a:gd name="T58" fmla="*/ 122 w 156"/>
                  <a:gd name="T59" fmla="*/ 99 h 142"/>
                  <a:gd name="T60" fmla="*/ 117 w 156"/>
                  <a:gd name="T61" fmla="*/ 100 h 142"/>
                  <a:gd name="T62" fmla="*/ 116 w 156"/>
                  <a:gd name="T63" fmla="*/ 105 h 142"/>
                  <a:gd name="T64" fmla="*/ 116 w 156"/>
                  <a:gd name="T65" fmla="*/ 109 h 142"/>
                  <a:gd name="T66" fmla="*/ 116 w 156"/>
                  <a:gd name="T67" fmla="*/ 113 h 142"/>
                  <a:gd name="T68" fmla="*/ 112 w 156"/>
                  <a:gd name="T69" fmla="*/ 118 h 142"/>
                  <a:gd name="T70" fmla="*/ 115 w 156"/>
                  <a:gd name="T71" fmla="*/ 122 h 142"/>
                  <a:gd name="T72" fmla="*/ 117 w 156"/>
                  <a:gd name="T73" fmla="*/ 128 h 142"/>
                  <a:gd name="T74" fmla="*/ 115 w 156"/>
                  <a:gd name="T75" fmla="*/ 134 h 142"/>
                  <a:gd name="T76" fmla="*/ 115 w 156"/>
                  <a:gd name="T77" fmla="*/ 140 h 142"/>
                  <a:gd name="T78" fmla="*/ 104 w 156"/>
                  <a:gd name="T79" fmla="*/ 140 h 142"/>
                  <a:gd name="T80" fmla="*/ 80 w 156"/>
                  <a:gd name="T81" fmla="*/ 141 h 142"/>
                  <a:gd name="T82" fmla="*/ 56 w 156"/>
                  <a:gd name="T83" fmla="*/ 141 h 142"/>
                  <a:gd name="T84" fmla="*/ 43 w 156"/>
                  <a:gd name="T85" fmla="*/ 142 h 142"/>
                  <a:gd name="T86" fmla="*/ 29 w 156"/>
                  <a:gd name="T87" fmla="*/ 142 h 142"/>
                  <a:gd name="T88" fmla="*/ 21 w 156"/>
                  <a:gd name="T89" fmla="*/ 132 h 142"/>
                  <a:gd name="T90" fmla="*/ 20 w 156"/>
                  <a:gd name="T91" fmla="*/ 121 h 142"/>
                  <a:gd name="T92" fmla="*/ 15 w 156"/>
                  <a:gd name="T93" fmla="*/ 120 h 142"/>
                  <a:gd name="T94" fmla="*/ 11 w 156"/>
                  <a:gd name="T95" fmla="*/ 121 h 142"/>
                  <a:gd name="T96" fmla="*/ 6 w 156"/>
                  <a:gd name="T97" fmla="*/ 112 h 142"/>
                  <a:gd name="T98" fmla="*/ 6 w 156"/>
                  <a:gd name="T99" fmla="*/ 90 h 142"/>
                  <a:gd name="T100" fmla="*/ 6 w 156"/>
                  <a:gd name="T101" fmla="*/ 69 h 142"/>
                  <a:gd name="T102" fmla="*/ 7 w 156"/>
                  <a:gd name="T103" fmla="*/ 49 h 142"/>
                  <a:gd name="T104" fmla="*/ 5 w 156"/>
                  <a:gd name="T105" fmla="*/ 39 h 142"/>
                  <a:gd name="T106" fmla="*/ 3 w 156"/>
                  <a:gd name="T10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42">
                    <a:moveTo>
                      <a:pt x="0" y="5"/>
                    </a:moveTo>
                    <a:lnTo>
                      <a:pt x="8" y="5"/>
                    </a:lnTo>
                    <a:lnTo>
                      <a:pt x="16" y="5"/>
                    </a:lnTo>
                    <a:lnTo>
                      <a:pt x="21" y="5"/>
                    </a:lnTo>
                    <a:lnTo>
                      <a:pt x="23" y="5"/>
                    </a:lnTo>
                    <a:lnTo>
                      <a:pt x="29" y="4"/>
                    </a:lnTo>
                    <a:lnTo>
                      <a:pt x="33" y="4"/>
                    </a:lnTo>
                    <a:lnTo>
                      <a:pt x="37" y="4"/>
                    </a:lnTo>
                    <a:lnTo>
                      <a:pt x="41" y="4"/>
                    </a:lnTo>
                    <a:lnTo>
                      <a:pt x="42" y="4"/>
                    </a:lnTo>
                    <a:lnTo>
                      <a:pt x="46" y="4"/>
                    </a:lnTo>
                    <a:lnTo>
                      <a:pt x="55" y="4"/>
                    </a:lnTo>
                    <a:lnTo>
                      <a:pt x="56" y="4"/>
                    </a:lnTo>
                    <a:lnTo>
                      <a:pt x="58" y="4"/>
                    </a:lnTo>
                    <a:lnTo>
                      <a:pt x="64" y="4"/>
                    </a:lnTo>
                    <a:lnTo>
                      <a:pt x="65" y="4"/>
                    </a:lnTo>
                    <a:lnTo>
                      <a:pt x="71" y="3"/>
                    </a:lnTo>
                    <a:lnTo>
                      <a:pt x="77" y="3"/>
                    </a:lnTo>
                    <a:lnTo>
                      <a:pt x="78" y="3"/>
                    </a:lnTo>
                    <a:lnTo>
                      <a:pt x="82" y="3"/>
                    </a:lnTo>
                    <a:lnTo>
                      <a:pt x="92" y="3"/>
                    </a:lnTo>
                    <a:lnTo>
                      <a:pt x="93" y="3"/>
                    </a:lnTo>
                    <a:lnTo>
                      <a:pt x="98" y="2"/>
                    </a:lnTo>
                    <a:lnTo>
                      <a:pt x="100" y="2"/>
                    </a:lnTo>
                    <a:lnTo>
                      <a:pt x="101" y="2"/>
                    </a:lnTo>
                    <a:lnTo>
                      <a:pt x="109" y="2"/>
                    </a:lnTo>
                    <a:lnTo>
                      <a:pt x="112" y="2"/>
                    </a:lnTo>
                    <a:lnTo>
                      <a:pt x="119" y="0"/>
                    </a:lnTo>
                    <a:lnTo>
                      <a:pt x="120" y="0"/>
                    </a:lnTo>
                    <a:lnTo>
                      <a:pt x="126" y="0"/>
                    </a:lnTo>
                    <a:lnTo>
                      <a:pt x="129" y="0"/>
                    </a:lnTo>
                    <a:lnTo>
                      <a:pt x="137" y="0"/>
                    </a:lnTo>
                    <a:lnTo>
                      <a:pt x="139" y="0"/>
                    </a:lnTo>
                    <a:lnTo>
                      <a:pt x="140" y="2"/>
                    </a:lnTo>
                    <a:lnTo>
                      <a:pt x="140" y="3"/>
                    </a:lnTo>
                    <a:lnTo>
                      <a:pt x="142" y="4"/>
                    </a:lnTo>
                    <a:lnTo>
                      <a:pt x="142" y="5"/>
                    </a:lnTo>
                    <a:lnTo>
                      <a:pt x="142" y="7"/>
                    </a:lnTo>
                    <a:lnTo>
                      <a:pt x="141" y="8"/>
                    </a:lnTo>
                    <a:lnTo>
                      <a:pt x="140" y="11"/>
                    </a:lnTo>
                    <a:lnTo>
                      <a:pt x="139" y="12"/>
                    </a:lnTo>
                    <a:lnTo>
                      <a:pt x="138" y="12"/>
                    </a:lnTo>
                    <a:lnTo>
                      <a:pt x="138" y="14"/>
                    </a:lnTo>
                    <a:lnTo>
                      <a:pt x="135" y="15"/>
                    </a:lnTo>
                    <a:lnTo>
                      <a:pt x="134" y="18"/>
                    </a:lnTo>
                    <a:lnTo>
                      <a:pt x="133" y="20"/>
                    </a:lnTo>
                    <a:lnTo>
                      <a:pt x="137" y="20"/>
                    </a:lnTo>
                    <a:lnTo>
                      <a:pt x="142" y="19"/>
                    </a:lnTo>
                    <a:lnTo>
                      <a:pt x="147" y="19"/>
                    </a:lnTo>
                    <a:lnTo>
                      <a:pt x="148" y="19"/>
                    </a:lnTo>
                    <a:lnTo>
                      <a:pt x="154" y="19"/>
                    </a:lnTo>
                    <a:lnTo>
                      <a:pt x="155" y="20"/>
                    </a:lnTo>
                    <a:lnTo>
                      <a:pt x="156" y="21"/>
                    </a:lnTo>
                    <a:lnTo>
                      <a:pt x="156" y="22"/>
                    </a:lnTo>
                    <a:lnTo>
                      <a:pt x="156" y="22"/>
                    </a:lnTo>
                    <a:lnTo>
                      <a:pt x="154" y="24"/>
                    </a:lnTo>
                    <a:lnTo>
                      <a:pt x="154" y="25"/>
                    </a:lnTo>
                    <a:lnTo>
                      <a:pt x="154" y="26"/>
                    </a:lnTo>
                    <a:lnTo>
                      <a:pt x="152" y="27"/>
                    </a:lnTo>
                    <a:lnTo>
                      <a:pt x="151" y="28"/>
                    </a:lnTo>
                    <a:lnTo>
                      <a:pt x="148" y="28"/>
                    </a:lnTo>
                    <a:lnTo>
                      <a:pt x="147" y="31"/>
                    </a:lnTo>
                    <a:lnTo>
                      <a:pt x="149" y="33"/>
                    </a:lnTo>
                    <a:lnTo>
                      <a:pt x="151" y="34"/>
                    </a:lnTo>
                    <a:lnTo>
                      <a:pt x="148" y="34"/>
                    </a:lnTo>
                    <a:lnTo>
                      <a:pt x="148" y="36"/>
                    </a:lnTo>
                    <a:lnTo>
                      <a:pt x="148" y="38"/>
                    </a:lnTo>
                    <a:lnTo>
                      <a:pt x="145" y="36"/>
                    </a:lnTo>
                    <a:lnTo>
                      <a:pt x="145" y="39"/>
                    </a:lnTo>
                    <a:lnTo>
                      <a:pt x="146" y="41"/>
                    </a:lnTo>
                    <a:lnTo>
                      <a:pt x="145" y="42"/>
                    </a:lnTo>
                    <a:lnTo>
                      <a:pt x="145" y="42"/>
                    </a:lnTo>
                    <a:lnTo>
                      <a:pt x="144" y="42"/>
                    </a:lnTo>
                    <a:lnTo>
                      <a:pt x="144" y="45"/>
                    </a:lnTo>
                    <a:lnTo>
                      <a:pt x="144" y="47"/>
                    </a:lnTo>
                    <a:lnTo>
                      <a:pt x="141" y="48"/>
                    </a:lnTo>
                    <a:lnTo>
                      <a:pt x="144" y="49"/>
                    </a:lnTo>
                    <a:lnTo>
                      <a:pt x="145" y="50"/>
                    </a:lnTo>
                    <a:lnTo>
                      <a:pt x="144" y="53"/>
                    </a:lnTo>
                    <a:lnTo>
                      <a:pt x="145" y="54"/>
                    </a:lnTo>
                    <a:lnTo>
                      <a:pt x="142" y="54"/>
                    </a:lnTo>
                    <a:lnTo>
                      <a:pt x="141" y="55"/>
                    </a:lnTo>
                    <a:lnTo>
                      <a:pt x="141" y="57"/>
                    </a:lnTo>
                    <a:lnTo>
                      <a:pt x="139" y="57"/>
                    </a:lnTo>
                    <a:lnTo>
                      <a:pt x="138" y="59"/>
                    </a:lnTo>
                    <a:lnTo>
                      <a:pt x="138" y="60"/>
                    </a:lnTo>
                    <a:lnTo>
                      <a:pt x="140" y="62"/>
                    </a:lnTo>
                    <a:lnTo>
                      <a:pt x="140" y="63"/>
                    </a:lnTo>
                    <a:lnTo>
                      <a:pt x="138" y="64"/>
                    </a:lnTo>
                    <a:lnTo>
                      <a:pt x="138" y="64"/>
                    </a:lnTo>
                    <a:lnTo>
                      <a:pt x="135" y="65"/>
                    </a:lnTo>
                    <a:lnTo>
                      <a:pt x="135" y="65"/>
                    </a:lnTo>
                    <a:lnTo>
                      <a:pt x="133" y="65"/>
                    </a:lnTo>
                    <a:lnTo>
                      <a:pt x="133" y="68"/>
                    </a:lnTo>
                    <a:lnTo>
                      <a:pt x="132" y="69"/>
                    </a:lnTo>
                    <a:lnTo>
                      <a:pt x="131" y="71"/>
                    </a:lnTo>
                    <a:lnTo>
                      <a:pt x="131" y="72"/>
                    </a:lnTo>
                    <a:lnTo>
                      <a:pt x="131" y="74"/>
                    </a:lnTo>
                    <a:lnTo>
                      <a:pt x="130" y="75"/>
                    </a:lnTo>
                    <a:lnTo>
                      <a:pt x="131" y="77"/>
                    </a:lnTo>
                    <a:lnTo>
                      <a:pt x="131" y="78"/>
                    </a:lnTo>
                    <a:lnTo>
                      <a:pt x="131" y="81"/>
                    </a:lnTo>
                    <a:lnTo>
                      <a:pt x="131" y="83"/>
                    </a:lnTo>
                    <a:lnTo>
                      <a:pt x="129" y="84"/>
                    </a:lnTo>
                    <a:lnTo>
                      <a:pt x="129" y="86"/>
                    </a:lnTo>
                    <a:lnTo>
                      <a:pt x="126" y="85"/>
                    </a:lnTo>
                    <a:lnTo>
                      <a:pt x="125" y="86"/>
                    </a:lnTo>
                    <a:lnTo>
                      <a:pt x="125" y="88"/>
                    </a:lnTo>
                    <a:lnTo>
                      <a:pt x="124" y="89"/>
                    </a:lnTo>
                    <a:lnTo>
                      <a:pt x="123" y="90"/>
                    </a:lnTo>
                    <a:lnTo>
                      <a:pt x="120" y="91"/>
                    </a:lnTo>
                    <a:lnTo>
                      <a:pt x="122" y="92"/>
                    </a:lnTo>
                    <a:lnTo>
                      <a:pt x="122" y="93"/>
                    </a:lnTo>
                    <a:lnTo>
                      <a:pt x="119" y="93"/>
                    </a:lnTo>
                    <a:lnTo>
                      <a:pt x="119" y="95"/>
                    </a:lnTo>
                    <a:lnTo>
                      <a:pt x="119" y="96"/>
                    </a:lnTo>
                    <a:lnTo>
                      <a:pt x="119" y="96"/>
                    </a:lnTo>
                    <a:lnTo>
                      <a:pt x="120" y="96"/>
                    </a:lnTo>
                    <a:lnTo>
                      <a:pt x="122" y="97"/>
                    </a:lnTo>
                    <a:lnTo>
                      <a:pt x="122" y="99"/>
                    </a:lnTo>
                    <a:lnTo>
                      <a:pt x="119" y="99"/>
                    </a:lnTo>
                    <a:lnTo>
                      <a:pt x="118" y="100"/>
                    </a:lnTo>
                    <a:lnTo>
                      <a:pt x="118" y="100"/>
                    </a:lnTo>
                    <a:lnTo>
                      <a:pt x="117" y="100"/>
                    </a:lnTo>
                    <a:lnTo>
                      <a:pt x="115" y="102"/>
                    </a:lnTo>
                    <a:lnTo>
                      <a:pt x="117" y="103"/>
                    </a:lnTo>
                    <a:lnTo>
                      <a:pt x="117" y="104"/>
                    </a:lnTo>
                    <a:lnTo>
                      <a:pt x="116" y="105"/>
                    </a:lnTo>
                    <a:lnTo>
                      <a:pt x="117" y="107"/>
                    </a:lnTo>
                    <a:lnTo>
                      <a:pt x="118" y="107"/>
                    </a:lnTo>
                    <a:lnTo>
                      <a:pt x="118" y="110"/>
                    </a:lnTo>
                    <a:lnTo>
                      <a:pt x="116" y="109"/>
                    </a:lnTo>
                    <a:lnTo>
                      <a:pt x="115" y="109"/>
                    </a:lnTo>
                    <a:lnTo>
                      <a:pt x="114" y="110"/>
                    </a:lnTo>
                    <a:lnTo>
                      <a:pt x="116" y="111"/>
                    </a:lnTo>
                    <a:lnTo>
                      <a:pt x="116" y="113"/>
                    </a:lnTo>
                    <a:lnTo>
                      <a:pt x="114" y="114"/>
                    </a:lnTo>
                    <a:lnTo>
                      <a:pt x="115" y="116"/>
                    </a:lnTo>
                    <a:lnTo>
                      <a:pt x="112" y="117"/>
                    </a:lnTo>
                    <a:lnTo>
                      <a:pt x="112" y="118"/>
                    </a:lnTo>
                    <a:lnTo>
                      <a:pt x="112" y="119"/>
                    </a:lnTo>
                    <a:lnTo>
                      <a:pt x="112" y="120"/>
                    </a:lnTo>
                    <a:lnTo>
                      <a:pt x="114" y="121"/>
                    </a:lnTo>
                    <a:lnTo>
                      <a:pt x="115" y="122"/>
                    </a:lnTo>
                    <a:lnTo>
                      <a:pt x="116" y="124"/>
                    </a:lnTo>
                    <a:lnTo>
                      <a:pt x="115" y="126"/>
                    </a:lnTo>
                    <a:lnTo>
                      <a:pt x="116" y="128"/>
                    </a:lnTo>
                    <a:lnTo>
                      <a:pt x="117" y="128"/>
                    </a:lnTo>
                    <a:lnTo>
                      <a:pt x="117" y="131"/>
                    </a:lnTo>
                    <a:lnTo>
                      <a:pt x="117" y="132"/>
                    </a:lnTo>
                    <a:lnTo>
                      <a:pt x="117" y="134"/>
                    </a:lnTo>
                    <a:lnTo>
                      <a:pt x="115" y="134"/>
                    </a:lnTo>
                    <a:lnTo>
                      <a:pt x="114" y="135"/>
                    </a:lnTo>
                    <a:lnTo>
                      <a:pt x="116" y="138"/>
                    </a:lnTo>
                    <a:lnTo>
                      <a:pt x="115" y="139"/>
                    </a:lnTo>
                    <a:lnTo>
                      <a:pt x="115" y="140"/>
                    </a:lnTo>
                    <a:lnTo>
                      <a:pt x="111" y="140"/>
                    </a:lnTo>
                    <a:lnTo>
                      <a:pt x="105" y="140"/>
                    </a:lnTo>
                    <a:lnTo>
                      <a:pt x="105" y="140"/>
                    </a:lnTo>
                    <a:lnTo>
                      <a:pt x="104" y="140"/>
                    </a:lnTo>
                    <a:lnTo>
                      <a:pt x="92" y="140"/>
                    </a:lnTo>
                    <a:lnTo>
                      <a:pt x="86" y="141"/>
                    </a:lnTo>
                    <a:lnTo>
                      <a:pt x="86" y="141"/>
                    </a:lnTo>
                    <a:lnTo>
                      <a:pt x="80" y="141"/>
                    </a:lnTo>
                    <a:lnTo>
                      <a:pt x="71" y="141"/>
                    </a:lnTo>
                    <a:lnTo>
                      <a:pt x="64" y="141"/>
                    </a:lnTo>
                    <a:lnTo>
                      <a:pt x="64" y="141"/>
                    </a:lnTo>
                    <a:lnTo>
                      <a:pt x="56" y="141"/>
                    </a:lnTo>
                    <a:lnTo>
                      <a:pt x="56" y="141"/>
                    </a:lnTo>
                    <a:lnTo>
                      <a:pt x="49" y="141"/>
                    </a:lnTo>
                    <a:lnTo>
                      <a:pt x="48" y="141"/>
                    </a:lnTo>
                    <a:lnTo>
                      <a:pt x="43" y="142"/>
                    </a:lnTo>
                    <a:lnTo>
                      <a:pt x="38" y="142"/>
                    </a:lnTo>
                    <a:lnTo>
                      <a:pt x="38" y="142"/>
                    </a:lnTo>
                    <a:lnTo>
                      <a:pt x="31" y="142"/>
                    </a:lnTo>
                    <a:lnTo>
                      <a:pt x="29" y="142"/>
                    </a:lnTo>
                    <a:lnTo>
                      <a:pt x="28" y="142"/>
                    </a:lnTo>
                    <a:lnTo>
                      <a:pt x="21" y="142"/>
                    </a:lnTo>
                    <a:lnTo>
                      <a:pt x="21" y="136"/>
                    </a:lnTo>
                    <a:lnTo>
                      <a:pt x="21" y="132"/>
                    </a:lnTo>
                    <a:lnTo>
                      <a:pt x="21" y="129"/>
                    </a:lnTo>
                    <a:lnTo>
                      <a:pt x="21" y="126"/>
                    </a:lnTo>
                    <a:lnTo>
                      <a:pt x="20" y="121"/>
                    </a:lnTo>
                    <a:lnTo>
                      <a:pt x="20" y="121"/>
                    </a:lnTo>
                    <a:lnTo>
                      <a:pt x="20" y="120"/>
                    </a:lnTo>
                    <a:lnTo>
                      <a:pt x="18" y="120"/>
                    </a:lnTo>
                    <a:lnTo>
                      <a:pt x="15" y="120"/>
                    </a:lnTo>
                    <a:lnTo>
                      <a:pt x="15" y="120"/>
                    </a:lnTo>
                    <a:lnTo>
                      <a:pt x="14" y="120"/>
                    </a:lnTo>
                    <a:lnTo>
                      <a:pt x="12" y="121"/>
                    </a:lnTo>
                    <a:lnTo>
                      <a:pt x="11" y="121"/>
                    </a:lnTo>
                    <a:lnTo>
                      <a:pt x="11" y="121"/>
                    </a:lnTo>
                    <a:lnTo>
                      <a:pt x="9" y="121"/>
                    </a:lnTo>
                    <a:lnTo>
                      <a:pt x="8" y="120"/>
                    </a:lnTo>
                    <a:lnTo>
                      <a:pt x="6" y="118"/>
                    </a:lnTo>
                    <a:lnTo>
                      <a:pt x="6" y="112"/>
                    </a:lnTo>
                    <a:lnTo>
                      <a:pt x="6" y="106"/>
                    </a:lnTo>
                    <a:lnTo>
                      <a:pt x="6" y="103"/>
                    </a:lnTo>
                    <a:lnTo>
                      <a:pt x="6" y="96"/>
                    </a:lnTo>
                    <a:lnTo>
                      <a:pt x="6" y="90"/>
                    </a:lnTo>
                    <a:lnTo>
                      <a:pt x="6" y="84"/>
                    </a:lnTo>
                    <a:lnTo>
                      <a:pt x="6" y="78"/>
                    </a:lnTo>
                    <a:lnTo>
                      <a:pt x="6" y="75"/>
                    </a:lnTo>
                    <a:lnTo>
                      <a:pt x="6" y="69"/>
                    </a:lnTo>
                    <a:lnTo>
                      <a:pt x="6" y="67"/>
                    </a:lnTo>
                    <a:lnTo>
                      <a:pt x="6" y="62"/>
                    </a:lnTo>
                    <a:lnTo>
                      <a:pt x="6" y="54"/>
                    </a:lnTo>
                    <a:lnTo>
                      <a:pt x="7" y="49"/>
                    </a:lnTo>
                    <a:lnTo>
                      <a:pt x="6" y="49"/>
                    </a:lnTo>
                    <a:lnTo>
                      <a:pt x="6" y="49"/>
                    </a:lnTo>
                    <a:lnTo>
                      <a:pt x="6" y="45"/>
                    </a:lnTo>
                    <a:lnTo>
                      <a:pt x="5" y="39"/>
                    </a:lnTo>
                    <a:lnTo>
                      <a:pt x="5" y="34"/>
                    </a:lnTo>
                    <a:lnTo>
                      <a:pt x="5" y="34"/>
                    </a:lnTo>
                    <a:lnTo>
                      <a:pt x="3" y="25"/>
                    </a:lnTo>
                    <a:lnTo>
                      <a:pt x="3" y="20"/>
                    </a:lnTo>
                    <a:lnTo>
                      <a:pt x="3" y="18"/>
                    </a:lnTo>
                    <a:lnTo>
                      <a:pt x="1" y="13"/>
                    </a:lnTo>
                    <a:lnTo>
                      <a:pt x="0" y="5"/>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49"/>
              <p:cNvSpPr>
                <a:spLocks/>
              </p:cNvSpPr>
              <p:nvPr/>
            </p:nvSpPr>
            <p:spPr bwMode="auto">
              <a:xfrm>
                <a:off x="8944" y="11367"/>
                <a:ext cx="95" cy="167"/>
              </a:xfrm>
              <a:custGeom>
                <a:avLst/>
                <a:gdLst>
                  <a:gd name="T0" fmla="*/ 0 w 95"/>
                  <a:gd name="T1" fmla="*/ 156 h 167"/>
                  <a:gd name="T2" fmla="*/ 1 w 95"/>
                  <a:gd name="T3" fmla="*/ 149 h 167"/>
                  <a:gd name="T4" fmla="*/ 5 w 95"/>
                  <a:gd name="T5" fmla="*/ 144 h 167"/>
                  <a:gd name="T6" fmla="*/ 8 w 95"/>
                  <a:gd name="T7" fmla="*/ 137 h 167"/>
                  <a:gd name="T8" fmla="*/ 11 w 95"/>
                  <a:gd name="T9" fmla="*/ 133 h 167"/>
                  <a:gd name="T10" fmla="*/ 13 w 95"/>
                  <a:gd name="T11" fmla="*/ 123 h 167"/>
                  <a:gd name="T12" fmla="*/ 13 w 95"/>
                  <a:gd name="T13" fmla="*/ 120 h 167"/>
                  <a:gd name="T14" fmla="*/ 8 w 95"/>
                  <a:gd name="T15" fmla="*/ 113 h 167"/>
                  <a:gd name="T16" fmla="*/ 9 w 95"/>
                  <a:gd name="T17" fmla="*/ 107 h 167"/>
                  <a:gd name="T18" fmla="*/ 11 w 95"/>
                  <a:gd name="T19" fmla="*/ 103 h 167"/>
                  <a:gd name="T20" fmla="*/ 9 w 95"/>
                  <a:gd name="T21" fmla="*/ 91 h 167"/>
                  <a:gd name="T22" fmla="*/ 7 w 95"/>
                  <a:gd name="T23" fmla="*/ 68 h 167"/>
                  <a:gd name="T24" fmla="*/ 6 w 95"/>
                  <a:gd name="T25" fmla="*/ 48 h 167"/>
                  <a:gd name="T26" fmla="*/ 5 w 95"/>
                  <a:gd name="T27" fmla="*/ 32 h 167"/>
                  <a:gd name="T28" fmla="*/ 4 w 95"/>
                  <a:gd name="T29" fmla="*/ 16 h 167"/>
                  <a:gd name="T30" fmla="*/ 7 w 95"/>
                  <a:gd name="T31" fmla="*/ 13 h 167"/>
                  <a:gd name="T32" fmla="*/ 18 w 95"/>
                  <a:gd name="T33" fmla="*/ 9 h 167"/>
                  <a:gd name="T34" fmla="*/ 28 w 95"/>
                  <a:gd name="T35" fmla="*/ 5 h 167"/>
                  <a:gd name="T36" fmla="*/ 40 w 95"/>
                  <a:gd name="T37" fmla="*/ 4 h 167"/>
                  <a:gd name="T38" fmla="*/ 52 w 95"/>
                  <a:gd name="T39" fmla="*/ 3 h 167"/>
                  <a:gd name="T40" fmla="*/ 70 w 95"/>
                  <a:gd name="T41" fmla="*/ 1 h 167"/>
                  <a:gd name="T42" fmla="*/ 82 w 95"/>
                  <a:gd name="T43" fmla="*/ 8 h 167"/>
                  <a:gd name="T44" fmla="*/ 83 w 95"/>
                  <a:gd name="T45" fmla="*/ 20 h 167"/>
                  <a:gd name="T46" fmla="*/ 86 w 95"/>
                  <a:gd name="T47" fmla="*/ 40 h 167"/>
                  <a:gd name="T48" fmla="*/ 87 w 95"/>
                  <a:gd name="T49" fmla="*/ 50 h 167"/>
                  <a:gd name="T50" fmla="*/ 88 w 95"/>
                  <a:gd name="T51" fmla="*/ 64 h 167"/>
                  <a:gd name="T52" fmla="*/ 90 w 95"/>
                  <a:gd name="T53" fmla="*/ 79 h 167"/>
                  <a:gd name="T54" fmla="*/ 92 w 95"/>
                  <a:gd name="T55" fmla="*/ 97 h 167"/>
                  <a:gd name="T56" fmla="*/ 92 w 95"/>
                  <a:gd name="T57" fmla="*/ 105 h 167"/>
                  <a:gd name="T58" fmla="*/ 93 w 95"/>
                  <a:gd name="T59" fmla="*/ 110 h 167"/>
                  <a:gd name="T60" fmla="*/ 95 w 95"/>
                  <a:gd name="T61" fmla="*/ 113 h 167"/>
                  <a:gd name="T62" fmla="*/ 93 w 95"/>
                  <a:gd name="T63" fmla="*/ 117 h 167"/>
                  <a:gd name="T64" fmla="*/ 85 w 95"/>
                  <a:gd name="T65" fmla="*/ 121 h 167"/>
                  <a:gd name="T66" fmla="*/ 81 w 95"/>
                  <a:gd name="T67" fmla="*/ 120 h 167"/>
                  <a:gd name="T68" fmla="*/ 75 w 95"/>
                  <a:gd name="T69" fmla="*/ 121 h 167"/>
                  <a:gd name="T70" fmla="*/ 78 w 95"/>
                  <a:gd name="T71" fmla="*/ 128 h 167"/>
                  <a:gd name="T72" fmla="*/ 75 w 95"/>
                  <a:gd name="T73" fmla="*/ 132 h 167"/>
                  <a:gd name="T74" fmla="*/ 72 w 95"/>
                  <a:gd name="T75" fmla="*/ 137 h 167"/>
                  <a:gd name="T76" fmla="*/ 66 w 95"/>
                  <a:gd name="T77" fmla="*/ 140 h 167"/>
                  <a:gd name="T78" fmla="*/ 65 w 95"/>
                  <a:gd name="T79" fmla="*/ 147 h 167"/>
                  <a:gd name="T80" fmla="*/ 63 w 95"/>
                  <a:gd name="T81" fmla="*/ 151 h 167"/>
                  <a:gd name="T82" fmla="*/ 53 w 95"/>
                  <a:gd name="T83" fmla="*/ 149 h 167"/>
                  <a:gd name="T84" fmla="*/ 49 w 95"/>
                  <a:gd name="T85" fmla="*/ 149 h 167"/>
                  <a:gd name="T86" fmla="*/ 46 w 95"/>
                  <a:gd name="T87" fmla="*/ 151 h 167"/>
                  <a:gd name="T88" fmla="*/ 44 w 95"/>
                  <a:gd name="T89" fmla="*/ 160 h 167"/>
                  <a:gd name="T90" fmla="*/ 38 w 95"/>
                  <a:gd name="T91" fmla="*/ 156 h 167"/>
                  <a:gd name="T92" fmla="*/ 34 w 95"/>
                  <a:gd name="T93" fmla="*/ 157 h 167"/>
                  <a:gd name="T94" fmla="*/ 30 w 95"/>
                  <a:gd name="T95" fmla="*/ 162 h 167"/>
                  <a:gd name="T96" fmla="*/ 24 w 95"/>
                  <a:gd name="T97" fmla="*/ 161 h 167"/>
                  <a:gd name="T98" fmla="*/ 19 w 95"/>
                  <a:gd name="T99" fmla="*/ 158 h 167"/>
                  <a:gd name="T100" fmla="*/ 13 w 95"/>
                  <a:gd name="T101" fmla="*/ 161 h 167"/>
                  <a:gd name="T102" fmla="*/ 9 w 95"/>
                  <a:gd name="T103" fmla="*/ 161 h 167"/>
                  <a:gd name="T104" fmla="*/ 4 w 95"/>
                  <a:gd name="T105" fmla="*/ 161 h 167"/>
                  <a:gd name="T106" fmla="*/ 3 w 95"/>
                  <a:gd name="T10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67">
                    <a:moveTo>
                      <a:pt x="0" y="163"/>
                    </a:moveTo>
                    <a:lnTo>
                      <a:pt x="0" y="162"/>
                    </a:lnTo>
                    <a:lnTo>
                      <a:pt x="1" y="160"/>
                    </a:lnTo>
                    <a:lnTo>
                      <a:pt x="0" y="156"/>
                    </a:lnTo>
                    <a:lnTo>
                      <a:pt x="1" y="155"/>
                    </a:lnTo>
                    <a:lnTo>
                      <a:pt x="3" y="154"/>
                    </a:lnTo>
                    <a:lnTo>
                      <a:pt x="3" y="151"/>
                    </a:lnTo>
                    <a:lnTo>
                      <a:pt x="1" y="149"/>
                    </a:lnTo>
                    <a:lnTo>
                      <a:pt x="1" y="148"/>
                    </a:lnTo>
                    <a:lnTo>
                      <a:pt x="1" y="148"/>
                    </a:lnTo>
                    <a:lnTo>
                      <a:pt x="3" y="147"/>
                    </a:lnTo>
                    <a:lnTo>
                      <a:pt x="5" y="144"/>
                    </a:lnTo>
                    <a:lnTo>
                      <a:pt x="7" y="142"/>
                    </a:lnTo>
                    <a:lnTo>
                      <a:pt x="7" y="140"/>
                    </a:lnTo>
                    <a:lnTo>
                      <a:pt x="7" y="140"/>
                    </a:lnTo>
                    <a:lnTo>
                      <a:pt x="8" y="137"/>
                    </a:lnTo>
                    <a:lnTo>
                      <a:pt x="9" y="136"/>
                    </a:lnTo>
                    <a:lnTo>
                      <a:pt x="9" y="135"/>
                    </a:lnTo>
                    <a:lnTo>
                      <a:pt x="9" y="134"/>
                    </a:lnTo>
                    <a:lnTo>
                      <a:pt x="11" y="133"/>
                    </a:lnTo>
                    <a:lnTo>
                      <a:pt x="11" y="132"/>
                    </a:lnTo>
                    <a:lnTo>
                      <a:pt x="13" y="129"/>
                    </a:lnTo>
                    <a:lnTo>
                      <a:pt x="14" y="126"/>
                    </a:lnTo>
                    <a:lnTo>
                      <a:pt x="13" y="123"/>
                    </a:lnTo>
                    <a:lnTo>
                      <a:pt x="13" y="122"/>
                    </a:lnTo>
                    <a:lnTo>
                      <a:pt x="12" y="121"/>
                    </a:lnTo>
                    <a:lnTo>
                      <a:pt x="13" y="120"/>
                    </a:lnTo>
                    <a:lnTo>
                      <a:pt x="13" y="120"/>
                    </a:lnTo>
                    <a:lnTo>
                      <a:pt x="12" y="118"/>
                    </a:lnTo>
                    <a:lnTo>
                      <a:pt x="11" y="117"/>
                    </a:lnTo>
                    <a:lnTo>
                      <a:pt x="11" y="114"/>
                    </a:lnTo>
                    <a:lnTo>
                      <a:pt x="8" y="113"/>
                    </a:lnTo>
                    <a:lnTo>
                      <a:pt x="8" y="111"/>
                    </a:lnTo>
                    <a:lnTo>
                      <a:pt x="8" y="111"/>
                    </a:lnTo>
                    <a:lnTo>
                      <a:pt x="9" y="108"/>
                    </a:lnTo>
                    <a:lnTo>
                      <a:pt x="9" y="107"/>
                    </a:lnTo>
                    <a:lnTo>
                      <a:pt x="9" y="107"/>
                    </a:lnTo>
                    <a:lnTo>
                      <a:pt x="8" y="105"/>
                    </a:lnTo>
                    <a:lnTo>
                      <a:pt x="9" y="104"/>
                    </a:lnTo>
                    <a:lnTo>
                      <a:pt x="11" y="103"/>
                    </a:lnTo>
                    <a:lnTo>
                      <a:pt x="11" y="98"/>
                    </a:lnTo>
                    <a:lnTo>
                      <a:pt x="11" y="98"/>
                    </a:lnTo>
                    <a:lnTo>
                      <a:pt x="9" y="93"/>
                    </a:lnTo>
                    <a:lnTo>
                      <a:pt x="9" y="91"/>
                    </a:lnTo>
                    <a:lnTo>
                      <a:pt x="8" y="82"/>
                    </a:lnTo>
                    <a:lnTo>
                      <a:pt x="8" y="77"/>
                    </a:lnTo>
                    <a:lnTo>
                      <a:pt x="8" y="71"/>
                    </a:lnTo>
                    <a:lnTo>
                      <a:pt x="7" y="68"/>
                    </a:lnTo>
                    <a:lnTo>
                      <a:pt x="7" y="58"/>
                    </a:lnTo>
                    <a:lnTo>
                      <a:pt x="7" y="58"/>
                    </a:lnTo>
                    <a:lnTo>
                      <a:pt x="7" y="56"/>
                    </a:lnTo>
                    <a:lnTo>
                      <a:pt x="6" y="48"/>
                    </a:lnTo>
                    <a:lnTo>
                      <a:pt x="6" y="42"/>
                    </a:lnTo>
                    <a:lnTo>
                      <a:pt x="5" y="37"/>
                    </a:lnTo>
                    <a:lnTo>
                      <a:pt x="5" y="36"/>
                    </a:lnTo>
                    <a:lnTo>
                      <a:pt x="5" y="32"/>
                    </a:lnTo>
                    <a:lnTo>
                      <a:pt x="4" y="26"/>
                    </a:lnTo>
                    <a:lnTo>
                      <a:pt x="4" y="26"/>
                    </a:lnTo>
                    <a:lnTo>
                      <a:pt x="4" y="19"/>
                    </a:lnTo>
                    <a:lnTo>
                      <a:pt x="4" y="16"/>
                    </a:lnTo>
                    <a:lnTo>
                      <a:pt x="3" y="9"/>
                    </a:lnTo>
                    <a:lnTo>
                      <a:pt x="5" y="11"/>
                    </a:lnTo>
                    <a:lnTo>
                      <a:pt x="6" y="11"/>
                    </a:lnTo>
                    <a:lnTo>
                      <a:pt x="7" y="13"/>
                    </a:lnTo>
                    <a:lnTo>
                      <a:pt x="11" y="13"/>
                    </a:lnTo>
                    <a:lnTo>
                      <a:pt x="12" y="12"/>
                    </a:lnTo>
                    <a:lnTo>
                      <a:pt x="14" y="11"/>
                    </a:lnTo>
                    <a:lnTo>
                      <a:pt x="18" y="9"/>
                    </a:lnTo>
                    <a:lnTo>
                      <a:pt x="20" y="8"/>
                    </a:lnTo>
                    <a:lnTo>
                      <a:pt x="20" y="7"/>
                    </a:lnTo>
                    <a:lnTo>
                      <a:pt x="22" y="6"/>
                    </a:lnTo>
                    <a:lnTo>
                      <a:pt x="28" y="5"/>
                    </a:lnTo>
                    <a:lnTo>
                      <a:pt x="28" y="5"/>
                    </a:lnTo>
                    <a:lnTo>
                      <a:pt x="31" y="5"/>
                    </a:lnTo>
                    <a:lnTo>
                      <a:pt x="33" y="5"/>
                    </a:lnTo>
                    <a:lnTo>
                      <a:pt x="40" y="4"/>
                    </a:lnTo>
                    <a:lnTo>
                      <a:pt x="40" y="4"/>
                    </a:lnTo>
                    <a:lnTo>
                      <a:pt x="45" y="4"/>
                    </a:lnTo>
                    <a:lnTo>
                      <a:pt x="52" y="3"/>
                    </a:lnTo>
                    <a:lnTo>
                      <a:pt x="52" y="3"/>
                    </a:lnTo>
                    <a:lnTo>
                      <a:pt x="57" y="3"/>
                    </a:lnTo>
                    <a:lnTo>
                      <a:pt x="67" y="1"/>
                    </a:lnTo>
                    <a:lnTo>
                      <a:pt x="68" y="1"/>
                    </a:lnTo>
                    <a:lnTo>
                      <a:pt x="70" y="1"/>
                    </a:lnTo>
                    <a:lnTo>
                      <a:pt x="80" y="0"/>
                    </a:lnTo>
                    <a:lnTo>
                      <a:pt x="81" y="0"/>
                    </a:lnTo>
                    <a:lnTo>
                      <a:pt x="81" y="3"/>
                    </a:lnTo>
                    <a:lnTo>
                      <a:pt x="82" y="8"/>
                    </a:lnTo>
                    <a:lnTo>
                      <a:pt x="82" y="13"/>
                    </a:lnTo>
                    <a:lnTo>
                      <a:pt x="82" y="13"/>
                    </a:lnTo>
                    <a:lnTo>
                      <a:pt x="83" y="19"/>
                    </a:lnTo>
                    <a:lnTo>
                      <a:pt x="83" y="20"/>
                    </a:lnTo>
                    <a:lnTo>
                      <a:pt x="83" y="25"/>
                    </a:lnTo>
                    <a:lnTo>
                      <a:pt x="85" y="30"/>
                    </a:lnTo>
                    <a:lnTo>
                      <a:pt x="85" y="33"/>
                    </a:lnTo>
                    <a:lnTo>
                      <a:pt x="86" y="40"/>
                    </a:lnTo>
                    <a:lnTo>
                      <a:pt x="86" y="40"/>
                    </a:lnTo>
                    <a:lnTo>
                      <a:pt x="87" y="47"/>
                    </a:lnTo>
                    <a:lnTo>
                      <a:pt x="87" y="49"/>
                    </a:lnTo>
                    <a:lnTo>
                      <a:pt x="87" y="50"/>
                    </a:lnTo>
                    <a:lnTo>
                      <a:pt x="88" y="55"/>
                    </a:lnTo>
                    <a:lnTo>
                      <a:pt x="88" y="55"/>
                    </a:lnTo>
                    <a:lnTo>
                      <a:pt x="88" y="57"/>
                    </a:lnTo>
                    <a:lnTo>
                      <a:pt x="88" y="64"/>
                    </a:lnTo>
                    <a:lnTo>
                      <a:pt x="89" y="69"/>
                    </a:lnTo>
                    <a:lnTo>
                      <a:pt x="89" y="72"/>
                    </a:lnTo>
                    <a:lnTo>
                      <a:pt x="90" y="79"/>
                    </a:lnTo>
                    <a:lnTo>
                      <a:pt x="90" y="79"/>
                    </a:lnTo>
                    <a:lnTo>
                      <a:pt x="90" y="86"/>
                    </a:lnTo>
                    <a:lnTo>
                      <a:pt x="92" y="87"/>
                    </a:lnTo>
                    <a:lnTo>
                      <a:pt x="92" y="93"/>
                    </a:lnTo>
                    <a:lnTo>
                      <a:pt x="92" y="97"/>
                    </a:lnTo>
                    <a:lnTo>
                      <a:pt x="92" y="97"/>
                    </a:lnTo>
                    <a:lnTo>
                      <a:pt x="93" y="99"/>
                    </a:lnTo>
                    <a:lnTo>
                      <a:pt x="93" y="104"/>
                    </a:lnTo>
                    <a:lnTo>
                      <a:pt x="92" y="105"/>
                    </a:lnTo>
                    <a:lnTo>
                      <a:pt x="90" y="106"/>
                    </a:lnTo>
                    <a:lnTo>
                      <a:pt x="92" y="107"/>
                    </a:lnTo>
                    <a:lnTo>
                      <a:pt x="93" y="108"/>
                    </a:lnTo>
                    <a:lnTo>
                      <a:pt x="93" y="110"/>
                    </a:lnTo>
                    <a:lnTo>
                      <a:pt x="92" y="112"/>
                    </a:lnTo>
                    <a:lnTo>
                      <a:pt x="93" y="112"/>
                    </a:lnTo>
                    <a:lnTo>
                      <a:pt x="94" y="112"/>
                    </a:lnTo>
                    <a:lnTo>
                      <a:pt x="95" y="113"/>
                    </a:lnTo>
                    <a:lnTo>
                      <a:pt x="95" y="114"/>
                    </a:lnTo>
                    <a:lnTo>
                      <a:pt x="95" y="114"/>
                    </a:lnTo>
                    <a:lnTo>
                      <a:pt x="95" y="117"/>
                    </a:lnTo>
                    <a:lnTo>
                      <a:pt x="93" y="117"/>
                    </a:lnTo>
                    <a:lnTo>
                      <a:pt x="90" y="118"/>
                    </a:lnTo>
                    <a:lnTo>
                      <a:pt x="88" y="119"/>
                    </a:lnTo>
                    <a:lnTo>
                      <a:pt x="87" y="119"/>
                    </a:lnTo>
                    <a:lnTo>
                      <a:pt x="85" y="121"/>
                    </a:lnTo>
                    <a:lnTo>
                      <a:pt x="83" y="122"/>
                    </a:lnTo>
                    <a:lnTo>
                      <a:pt x="83" y="121"/>
                    </a:lnTo>
                    <a:lnTo>
                      <a:pt x="82" y="121"/>
                    </a:lnTo>
                    <a:lnTo>
                      <a:pt x="81" y="120"/>
                    </a:lnTo>
                    <a:lnTo>
                      <a:pt x="79" y="120"/>
                    </a:lnTo>
                    <a:lnTo>
                      <a:pt x="79" y="120"/>
                    </a:lnTo>
                    <a:lnTo>
                      <a:pt x="76" y="121"/>
                    </a:lnTo>
                    <a:lnTo>
                      <a:pt x="75" y="121"/>
                    </a:lnTo>
                    <a:lnTo>
                      <a:pt x="76" y="123"/>
                    </a:lnTo>
                    <a:lnTo>
                      <a:pt x="76" y="126"/>
                    </a:lnTo>
                    <a:lnTo>
                      <a:pt x="76" y="127"/>
                    </a:lnTo>
                    <a:lnTo>
                      <a:pt x="78" y="128"/>
                    </a:lnTo>
                    <a:lnTo>
                      <a:pt x="76" y="129"/>
                    </a:lnTo>
                    <a:lnTo>
                      <a:pt x="76" y="129"/>
                    </a:lnTo>
                    <a:lnTo>
                      <a:pt x="75" y="130"/>
                    </a:lnTo>
                    <a:lnTo>
                      <a:pt x="75" y="132"/>
                    </a:lnTo>
                    <a:lnTo>
                      <a:pt x="73" y="133"/>
                    </a:lnTo>
                    <a:lnTo>
                      <a:pt x="72" y="134"/>
                    </a:lnTo>
                    <a:lnTo>
                      <a:pt x="72" y="135"/>
                    </a:lnTo>
                    <a:lnTo>
                      <a:pt x="72" y="137"/>
                    </a:lnTo>
                    <a:lnTo>
                      <a:pt x="71" y="139"/>
                    </a:lnTo>
                    <a:lnTo>
                      <a:pt x="68" y="140"/>
                    </a:lnTo>
                    <a:lnTo>
                      <a:pt x="67" y="140"/>
                    </a:lnTo>
                    <a:lnTo>
                      <a:pt x="66" y="140"/>
                    </a:lnTo>
                    <a:lnTo>
                      <a:pt x="66" y="142"/>
                    </a:lnTo>
                    <a:lnTo>
                      <a:pt x="65" y="144"/>
                    </a:lnTo>
                    <a:lnTo>
                      <a:pt x="65" y="144"/>
                    </a:lnTo>
                    <a:lnTo>
                      <a:pt x="65" y="147"/>
                    </a:lnTo>
                    <a:lnTo>
                      <a:pt x="64" y="150"/>
                    </a:lnTo>
                    <a:lnTo>
                      <a:pt x="64" y="151"/>
                    </a:lnTo>
                    <a:lnTo>
                      <a:pt x="63" y="151"/>
                    </a:lnTo>
                    <a:lnTo>
                      <a:pt x="63" y="151"/>
                    </a:lnTo>
                    <a:lnTo>
                      <a:pt x="61" y="153"/>
                    </a:lnTo>
                    <a:lnTo>
                      <a:pt x="59" y="151"/>
                    </a:lnTo>
                    <a:lnTo>
                      <a:pt x="56" y="151"/>
                    </a:lnTo>
                    <a:lnTo>
                      <a:pt x="53" y="149"/>
                    </a:lnTo>
                    <a:lnTo>
                      <a:pt x="52" y="147"/>
                    </a:lnTo>
                    <a:lnTo>
                      <a:pt x="51" y="148"/>
                    </a:lnTo>
                    <a:lnTo>
                      <a:pt x="50" y="148"/>
                    </a:lnTo>
                    <a:lnTo>
                      <a:pt x="49" y="149"/>
                    </a:lnTo>
                    <a:lnTo>
                      <a:pt x="49" y="149"/>
                    </a:lnTo>
                    <a:lnTo>
                      <a:pt x="48" y="151"/>
                    </a:lnTo>
                    <a:lnTo>
                      <a:pt x="48" y="151"/>
                    </a:lnTo>
                    <a:lnTo>
                      <a:pt x="46" y="151"/>
                    </a:lnTo>
                    <a:lnTo>
                      <a:pt x="46" y="155"/>
                    </a:lnTo>
                    <a:lnTo>
                      <a:pt x="46" y="157"/>
                    </a:lnTo>
                    <a:lnTo>
                      <a:pt x="44" y="157"/>
                    </a:lnTo>
                    <a:lnTo>
                      <a:pt x="44" y="160"/>
                    </a:lnTo>
                    <a:lnTo>
                      <a:pt x="43" y="160"/>
                    </a:lnTo>
                    <a:lnTo>
                      <a:pt x="43" y="158"/>
                    </a:lnTo>
                    <a:lnTo>
                      <a:pt x="41" y="158"/>
                    </a:lnTo>
                    <a:lnTo>
                      <a:pt x="38" y="156"/>
                    </a:lnTo>
                    <a:lnTo>
                      <a:pt x="37" y="154"/>
                    </a:lnTo>
                    <a:lnTo>
                      <a:pt x="37" y="154"/>
                    </a:lnTo>
                    <a:lnTo>
                      <a:pt x="36" y="156"/>
                    </a:lnTo>
                    <a:lnTo>
                      <a:pt x="34" y="157"/>
                    </a:lnTo>
                    <a:lnTo>
                      <a:pt x="33" y="157"/>
                    </a:lnTo>
                    <a:lnTo>
                      <a:pt x="31" y="158"/>
                    </a:lnTo>
                    <a:lnTo>
                      <a:pt x="30" y="160"/>
                    </a:lnTo>
                    <a:lnTo>
                      <a:pt x="30" y="162"/>
                    </a:lnTo>
                    <a:lnTo>
                      <a:pt x="29" y="164"/>
                    </a:lnTo>
                    <a:lnTo>
                      <a:pt x="28" y="163"/>
                    </a:lnTo>
                    <a:lnTo>
                      <a:pt x="27" y="162"/>
                    </a:lnTo>
                    <a:lnTo>
                      <a:pt x="24" y="161"/>
                    </a:lnTo>
                    <a:lnTo>
                      <a:pt x="23" y="161"/>
                    </a:lnTo>
                    <a:lnTo>
                      <a:pt x="23" y="160"/>
                    </a:lnTo>
                    <a:lnTo>
                      <a:pt x="22" y="160"/>
                    </a:lnTo>
                    <a:lnTo>
                      <a:pt x="19" y="158"/>
                    </a:lnTo>
                    <a:lnTo>
                      <a:pt x="19" y="158"/>
                    </a:lnTo>
                    <a:lnTo>
                      <a:pt x="18" y="160"/>
                    </a:lnTo>
                    <a:lnTo>
                      <a:pt x="15" y="160"/>
                    </a:lnTo>
                    <a:lnTo>
                      <a:pt x="13" y="161"/>
                    </a:lnTo>
                    <a:lnTo>
                      <a:pt x="13" y="162"/>
                    </a:lnTo>
                    <a:lnTo>
                      <a:pt x="12" y="162"/>
                    </a:lnTo>
                    <a:lnTo>
                      <a:pt x="11" y="162"/>
                    </a:lnTo>
                    <a:lnTo>
                      <a:pt x="9" y="161"/>
                    </a:lnTo>
                    <a:lnTo>
                      <a:pt x="7" y="162"/>
                    </a:lnTo>
                    <a:lnTo>
                      <a:pt x="5" y="161"/>
                    </a:lnTo>
                    <a:lnTo>
                      <a:pt x="4" y="161"/>
                    </a:lnTo>
                    <a:lnTo>
                      <a:pt x="4" y="161"/>
                    </a:lnTo>
                    <a:lnTo>
                      <a:pt x="4" y="162"/>
                    </a:lnTo>
                    <a:lnTo>
                      <a:pt x="5" y="164"/>
                    </a:lnTo>
                    <a:lnTo>
                      <a:pt x="4" y="165"/>
                    </a:lnTo>
                    <a:lnTo>
                      <a:pt x="3" y="167"/>
                    </a:lnTo>
                    <a:lnTo>
                      <a:pt x="1" y="165"/>
                    </a:lnTo>
                    <a:lnTo>
                      <a:pt x="0" y="163"/>
                    </a:lnTo>
                    <a:lnTo>
                      <a:pt x="0" y="163"/>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50"/>
              <p:cNvSpPr>
                <a:spLocks/>
              </p:cNvSpPr>
              <p:nvPr/>
            </p:nvSpPr>
            <p:spPr bwMode="auto">
              <a:xfrm>
                <a:off x="8514" y="11450"/>
                <a:ext cx="230" cy="124"/>
              </a:xfrm>
              <a:custGeom>
                <a:avLst/>
                <a:gdLst>
                  <a:gd name="T0" fmla="*/ 22 w 230"/>
                  <a:gd name="T1" fmla="*/ 1 h 124"/>
                  <a:gd name="T2" fmla="*/ 29 w 230"/>
                  <a:gd name="T3" fmla="*/ 1 h 124"/>
                  <a:gd name="T4" fmla="*/ 46 w 230"/>
                  <a:gd name="T5" fmla="*/ 2 h 124"/>
                  <a:gd name="T6" fmla="*/ 63 w 230"/>
                  <a:gd name="T7" fmla="*/ 3 h 124"/>
                  <a:gd name="T8" fmla="*/ 79 w 230"/>
                  <a:gd name="T9" fmla="*/ 3 h 124"/>
                  <a:gd name="T10" fmla="*/ 93 w 230"/>
                  <a:gd name="T11" fmla="*/ 4 h 124"/>
                  <a:gd name="T12" fmla="*/ 105 w 230"/>
                  <a:gd name="T13" fmla="*/ 4 h 124"/>
                  <a:gd name="T14" fmla="*/ 119 w 230"/>
                  <a:gd name="T15" fmla="*/ 4 h 124"/>
                  <a:gd name="T16" fmla="*/ 133 w 230"/>
                  <a:gd name="T17" fmla="*/ 4 h 124"/>
                  <a:gd name="T18" fmla="*/ 146 w 230"/>
                  <a:gd name="T19" fmla="*/ 6 h 124"/>
                  <a:gd name="T20" fmla="*/ 161 w 230"/>
                  <a:gd name="T21" fmla="*/ 6 h 124"/>
                  <a:gd name="T22" fmla="*/ 174 w 230"/>
                  <a:gd name="T23" fmla="*/ 6 h 124"/>
                  <a:gd name="T24" fmla="*/ 183 w 230"/>
                  <a:gd name="T25" fmla="*/ 6 h 124"/>
                  <a:gd name="T26" fmla="*/ 193 w 230"/>
                  <a:gd name="T27" fmla="*/ 6 h 124"/>
                  <a:gd name="T28" fmla="*/ 207 w 230"/>
                  <a:gd name="T29" fmla="*/ 6 h 124"/>
                  <a:gd name="T30" fmla="*/ 214 w 230"/>
                  <a:gd name="T31" fmla="*/ 11 h 124"/>
                  <a:gd name="T32" fmla="*/ 219 w 230"/>
                  <a:gd name="T33" fmla="*/ 9 h 124"/>
                  <a:gd name="T34" fmla="*/ 221 w 230"/>
                  <a:gd name="T35" fmla="*/ 13 h 124"/>
                  <a:gd name="T36" fmla="*/ 220 w 230"/>
                  <a:gd name="T37" fmla="*/ 16 h 124"/>
                  <a:gd name="T38" fmla="*/ 215 w 230"/>
                  <a:gd name="T39" fmla="*/ 20 h 124"/>
                  <a:gd name="T40" fmla="*/ 214 w 230"/>
                  <a:gd name="T41" fmla="*/ 22 h 124"/>
                  <a:gd name="T42" fmla="*/ 215 w 230"/>
                  <a:gd name="T43" fmla="*/ 25 h 124"/>
                  <a:gd name="T44" fmla="*/ 219 w 230"/>
                  <a:gd name="T45" fmla="*/ 29 h 124"/>
                  <a:gd name="T46" fmla="*/ 221 w 230"/>
                  <a:gd name="T47" fmla="*/ 35 h 124"/>
                  <a:gd name="T48" fmla="*/ 223 w 230"/>
                  <a:gd name="T49" fmla="*/ 37 h 124"/>
                  <a:gd name="T50" fmla="*/ 228 w 230"/>
                  <a:gd name="T51" fmla="*/ 38 h 124"/>
                  <a:gd name="T52" fmla="*/ 229 w 230"/>
                  <a:gd name="T53" fmla="*/ 40 h 124"/>
                  <a:gd name="T54" fmla="*/ 229 w 230"/>
                  <a:gd name="T55" fmla="*/ 51 h 124"/>
                  <a:gd name="T56" fmla="*/ 229 w 230"/>
                  <a:gd name="T57" fmla="*/ 63 h 124"/>
                  <a:gd name="T58" fmla="*/ 229 w 230"/>
                  <a:gd name="T59" fmla="*/ 70 h 124"/>
                  <a:gd name="T60" fmla="*/ 229 w 230"/>
                  <a:gd name="T61" fmla="*/ 84 h 124"/>
                  <a:gd name="T62" fmla="*/ 229 w 230"/>
                  <a:gd name="T63" fmla="*/ 97 h 124"/>
                  <a:gd name="T64" fmla="*/ 229 w 230"/>
                  <a:gd name="T65" fmla="*/ 109 h 124"/>
                  <a:gd name="T66" fmla="*/ 230 w 230"/>
                  <a:gd name="T67" fmla="*/ 122 h 124"/>
                  <a:gd name="T68" fmla="*/ 219 w 230"/>
                  <a:gd name="T69" fmla="*/ 124 h 124"/>
                  <a:gd name="T70" fmla="*/ 208 w 230"/>
                  <a:gd name="T71" fmla="*/ 124 h 124"/>
                  <a:gd name="T72" fmla="*/ 200 w 230"/>
                  <a:gd name="T73" fmla="*/ 124 h 124"/>
                  <a:gd name="T74" fmla="*/ 189 w 230"/>
                  <a:gd name="T75" fmla="*/ 124 h 124"/>
                  <a:gd name="T76" fmla="*/ 171 w 230"/>
                  <a:gd name="T77" fmla="*/ 124 h 124"/>
                  <a:gd name="T78" fmla="*/ 153 w 230"/>
                  <a:gd name="T79" fmla="*/ 124 h 124"/>
                  <a:gd name="T80" fmla="*/ 141 w 230"/>
                  <a:gd name="T81" fmla="*/ 124 h 124"/>
                  <a:gd name="T82" fmla="*/ 124 w 230"/>
                  <a:gd name="T83" fmla="*/ 124 h 124"/>
                  <a:gd name="T84" fmla="*/ 114 w 230"/>
                  <a:gd name="T85" fmla="*/ 123 h 124"/>
                  <a:gd name="T86" fmla="*/ 94 w 230"/>
                  <a:gd name="T87" fmla="*/ 123 h 124"/>
                  <a:gd name="T88" fmla="*/ 80 w 230"/>
                  <a:gd name="T89" fmla="*/ 122 h 124"/>
                  <a:gd name="T90" fmla="*/ 64 w 230"/>
                  <a:gd name="T91" fmla="*/ 122 h 124"/>
                  <a:gd name="T92" fmla="*/ 46 w 230"/>
                  <a:gd name="T93" fmla="*/ 121 h 124"/>
                  <a:gd name="T94" fmla="*/ 34 w 230"/>
                  <a:gd name="T95" fmla="*/ 121 h 124"/>
                  <a:gd name="T96" fmla="*/ 18 w 230"/>
                  <a:gd name="T97" fmla="*/ 120 h 124"/>
                  <a:gd name="T98" fmla="*/ 0 w 230"/>
                  <a:gd name="T99" fmla="*/ 118 h 124"/>
                  <a:gd name="T100" fmla="*/ 0 w 230"/>
                  <a:gd name="T101" fmla="*/ 114 h 124"/>
                  <a:gd name="T102" fmla="*/ 1 w 230"/>
                  <a:gd name="T103" fmla="*/ 93 h 124"/>
                  <a:gd name="T104" fmla="*/ 3 w 230"/>
                  <a:gd name="T105" fmla="*/ 74 h 124"/>
                  <a:gd name="T106" fmla="*/ 4 w 230"/>
                  <a:gd name="T107" fmla="*/ 64 h 124"/>
                  <a:gd name="T108" fmla="*/ 5 w 230"/>
                  <a:gd name="T109" fmla="*/ 37 h 124"/>
                  <a:gd name="T110" fmla="*/ 6 w 230"/>
                  <a:gd name="T111" fmla="*/ 17 h 124"/>
                  <a:gd name="T112" fmla="*/ 7 w 230"/>
                  <a:gd name="T11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0" h="124">
                    <a:moveTo>
                      <a:pt x="7" y="0"/>
                    </a:moveTo>
                    <a:lnTo>
                      <a:pt x="14" y="0"/>
                    </a:lnTo>
                    <a:lnTo>
                      <a:pt x="22" y="1"/>
                    </a:lnTo>
                    <a:lnTo>
                      <a:pt x="26" y="1"/>
                    </a:lnTo>
                    <a:lnTo>
                      <a:pt x="29" y="1"/>
                    </a:lnTo>
                    <a:lnTo>
                      <a:pt x="29" y="1"/>
                    </a:lnTo>
                    <a:lnTo>
                      <a:pt x="36" y="1"/>
                    </a:lnTo>
                    <a:lnTo>
                      <a:pt x="45" y="2"/>
                    </a:lnTo>
                    <a:lnTo>
                      <a:pt x="46" y="2"/>
                    </a:lnTo>
                    <a:lnTo>
                      <a:pt x="53" y="2"/>
                    </a:lnTo>
                    <a:lnTo>
                      <a:pt x="63" y="3"/>
                    </a:lnTo>
                    <a:lnTo>
                      <a:pt x="63" y="3"/>
                    </a:lnTo>
                    <a:lnTo>
                      <a:pt x="63" y="3"/>
                    </a:lnTo>
                    <a:lnTo>
                      <a:pt x="74" y="3"/>
                    </a:lnTo>
                    <a:lnTo>
                      <a:pt x="79" y="3"/>
                    </a:lnTo>
                    <a:lnTo>
                      <a:pt x="79" y="3"/>
                    </a:lnTo>
                    <a:lnTo>
                      <a:pt x="83" y="3"/>
                    </a:lnTo>
                    <a:lnTo>
                      <a:pt x="93" y="4"/>
                    </a:lnTo>
                    <a:lnTo>
                      <a:pt x="95" y="4"/>
                    </a:lnTo>
                    <a:lnTo>
                      <a:pt x="96" y="4"/>
                    </a:lnTo>
                    <a:lnTo>
                      <a:pt x="105" y="4"/>
                    </a:lnTo>
                    <a:lnTo>
                      <a:pt x="109" y="4"/>
                    </a:lnTo>
                    <a:lnTo>
                      <a:pt x="112" y="4"/>
                    </a:lnTo>
                    <a:lnTo>
                      <a:pt x="119" y="4"/>
                    </a:lnTo>
                    <a:lnTo>
                      <a:pt x="125" y="4"/>
                    </a:lnTo>
                    <a:lnTo>
                      <a:pt x="130" y="4"/>
                    </a:lnTo>
                    <a:lnTo>
                      <a:pt x="133" y="4"/>
                    </a:lnTo>
                    <a:lnTo>
                      <a:pt x="134" y="4"/>
                    </a:lnTo>
                    <a:lnTo>
                      <a:pt x="145" y="6"/>
                    </a:lnTo>
                    <a:lnTo>
                      <a:pt x="146" y="6"/>
                    </a:lnTo>
                    <a:lnTo>
                      <a:pt x="157" y="6"/>
                    </a:lnTo>
                    <a:lnTo>
                      <a:pt x="160" y="6"/>
                    </a:lnTo>
                    <a:lnTo>
                      <a:pt x="161" y="6"/>
                    </a:lnTo>
                    <a:lnTo>
                      <a:pt x="163" y="6"/>
                    </a:lnTo>
                    <a:lnTo>
                      <a:pt x="172" y="6"/>
                    </a:lnTo>
                    <a:lnTo>
                      <a:pt x="174" y="6"/>
                    </a:lnTo>
                    <a:lnTo>
                      <a:pt x="179" y="6"/>
                    </a:lnTo>
                    <a:lnTo>
                      <a:pt x="179" y="6"/>
                    </a:lnTo>
                    <a:lnTo>
                      <a:pt x="183" y="6"/>
                    </a:lnTo>
                    <a:lnTo>
                      <a:pt x="186" y="6"/>
                    </a:lnTo>
                    <a:lnTo>
                      <a:pt x="186" y="6"/>
                    </a:lnTo>
                    <a:lnTo>
                      <a:pt x="193" y="6"/>
                    </a:lnTo>
                    <a:lnTo>
                      <a:pt x="193" y="6"/>
                    </a:lnTo>
                    <a:lnTo>
                      <a:pt x="207" y="6"/>
                    </a:lnTo>
                    <a:lnTo>
                      <a:pt x="207" y="6"/>
                    </a:lnTo>
                    <a:lnTo>
                      <a:pt x="209" y="8"/>
                    </a:lnTo>
                    <a:lnTo>
                      <a:pt x="213" y="9"/>
                    </a:lnTo>
                    <a:lnTo>
                      <a:pt x="214" y="11"/>
                    </a:lnTo>
                    <a:lnTo>
                      <a:pt x="216" y="9"/>
                    </a:lnTo>
                    <a:lnTo>
                      <a:pt x="218" y="9"/>
                    </a:lnTo>
                    <a:lnTo>
                      <a:pt x="219" y="9"/>
                    </a:lnTo>
                    <a:lnTo>
                      <a:pt x="219" y="10"/>
                    </a:lnTo>
                    <a:lnTo>
                      <a:pt x="220" y="13"/>
                    </a:lnTo>
                    <a:lnTo>
                      <a:pt x="221" y="13"/>
                    </a:lnTo>
                    <a:lnTo>
                      <a:pt x="221" y="15"/>
                    </a:lnTo>
                    <a:lnTo>
                      <a:pt x="221" y="15"/>
                    </a:lnTo>
                    <a:lnTo>
                      <a:pt x="220" y="16"/>
                    </a:lnTo>
                    <a:lnTo>
                      <a:pt x="218" y="16"/>
                    </a:lnTo>
                    <a:lnTo>
                      <a:pt x="218" y="17"/>
                    </a:lnTo>
                    <a:lnTo>
                      <a:pt x="215" y="20"/>
                    </a:lnTo>
                    <a:lnTo>
                      <a:pt x="215" y="21"/>
                    </a:lnTo>
                    <a:lnTo>
                      <a:pt x="215" y="22"/>
                    </a:lnTo>
                    <a:lnTo>
                      <a:pt x="214" y="22"/>
                    </a:lnTo>
                    <a:lnTo>
                      <a:pt x="214" y="23"/>
                    </a:lnTo>
                    <a:lnTo>
                      <a:pt x="214" y="24"/>
                    </a:lnTo>
                    <a:lnTo>
                      <a:pt x="215" y="25"/>
                    </a:lnTo>
                    <a:lnTo>
                      <a:pt x="218" y="28"/>
                    </a:lnTo>
                    <a:lnTo>
                      <a:pt x="218" y="29"/>
                    </a:lnTo>
                    <a:lnTo>
                      <a:pt x="219" y="29"/>
                    </a:lnTo>
                    <a:lnTo>
                      <a:pt x="220" y="29"/>
                    </a:lnTo>
                    <a:lnTo>
                      <a:pt x="220" y="32"/>
                    </a:lnTo>
                    <a:lnTo>
                      <a:pt x="221" y="35"/>
                    </a:lnTo>
                    <a:lnTo>
                      <a:pt x="222" y="36"/>
                    </a:lnTo>
                    <a:lnTo>
                      <a:pt x="223" y="37"/>
                    </a:lnTo>
                    <a:lnTo>
                      <a:pt x="223" y="37"/>
                    </a:lnTo>
                    <a:lnTo>
                      <a:pt x="224" y="38"/>
                    </a:lnTo>
                    <a:lnTo>
                      <a:pt x="227" y="38"/>
                    </a:lnTo>
                    <a:lnTo>
                      <a:pt x="228" y="38"/>
                    </a:lnTo>
                    <a:lnTo>
                      <a:pt x="229" y="38"/>
                    </a:lnTo>
                    <a:lnTo>
                      <a:pt x="229" y="38"/>
                    </a:lnTo>
                    <a:lnTo>
                      <a:pt x="229" y="40"/>
                    </a:lnTo>
                    <a:lnTo>
                      <a:pt x="229" y="43"/>
                    </a:lnTo>
                    <a:lnTo>
                      <a:pt x="229" y="45"/>
                    </a:lnTo>
                    <a:lnTo>
                      <a:pt x="229" y="51"/>
                    </a:lnTo>
                    <a:lnTo>
                      <a:pt x="229" y="56"/>
                    </a:lnTo>
                    <a:lnTo>
                      <a:pt x="229" y="56"/>
                    </a:lnTo>
                    <a:lnTo>
                      <a:pt x="229" y="63"/>
                    </a:lnTo>
                    <a:lnTo>
                      <a:pt x="229" y="66"/>
                    </a:lnTo>
                    <a:lnTo>
                      <a:pt x="229" y="66"/>
                    </a:lnTo>
                    <a:lnTo>
                      <a:pt x="229" y="70"/>
                    </a:lnTo>
                    <a:lnTo>
                      <a:pt x="229" y="75"/>
                    </a:lnTo>
                    <a:lnTo>
                      <a:pt x="229" y="82"/>
                    </a:lnTo>
                    <a:lnTo>
                      <a:pt x="229" y="84"/>
                    </a:lnTo>
                    <a:lnTo>
                      <a:pt x="229" y="85"/>
                    </a:lnTo>
                    <a:lnTo>
                      <a:pt x="229" y="97"/>
                    </a:lnTo>
                    <a:lnTo>
                      <a:pt x="229" y="97"/>
                    </a:lnTo>
                    <a:lnTo>
                      <a:pt x="229" y="99"/>
                    </a:lnTo>
                    <a:lnTo>
                      <a:pt x="229" y="108"/>
                    </a:lnTo>
                    <a:lnTo>
                      <a:pt x="229" y="109"/>
                    </a:lnTo>
                    <a:lnTo>
                      <a:pt x="229" y="110"/>
                    </a:lnTo>
                    <a:lnTo>
                      <a:pt x="230" y="117"/>
                    </a:lnTo>
                    <a:lnTo>
                      <a:pt x="230" y="122"/>
                    </a:lnTo>
                    <a:lnTo>
                      <a:pt x="230" y="124"/>
                    </a:lnTo>
                    <a:lnTo>
                      <a:pt x="227" y="124"/>
                    </a:lnTo>
                    <a:lnTo>
                      <a:pt x="219" y="124"/>
                    </a:lnTo>
                    <a:lnTo>
                      <a:pt x="218" y="124"/>
                    </a:lnTo>
                    <a:lnTo>
                      <a:pt x="215" y="124"/>
                    </a:lnTo>
                    <a:lnTo>
                      <a:pt x="208" y="124"/>
                    </a:lnTo>
                    <a:lnTo>
                      <a:pt x="205" y="124"/>
                    </a:lnTo>
                    <a:lnTo>
                      <a:pt x="201" y="124"/>
                    </a:lnTo>
                    <a:lnTo>
                      <a:pt x="200" y="124"/>
                    </a:lnTo>
                    <a:lnTo>
                      <a:pt x="193" y="124"/>
                    </a:lnTo>
                    <a:lnTo>
                      <a:pt x="190" y="124"/>
                    </a:lnTo>
                    <a:lnTo>
                      <a:pt x="189" y="124"/>
                    </a:lnTo>
                    <a:lnTo>
                      <a:pt x="187" y="124"/>
                    </a:lnTo>
                    <a:lnTo>
                      <a:pt x="181" y="124"/>
                    </a:lnTo>
                    <a:lnTo>
                      <a:pt x="171" y="124"/>
                    </a:lnTo>
                    <a:lnTo>
                      <a:pt x="170" y="124"/>
                    </a:lnTo>
                    <a:lnTo>
                      <a:pt x="163" y="124"/>
                    </a:lnTo>
                    <a:lnTo>
                      <a:pt x="153" y="124"/>
                    </a:lnTo>
                    <a:lnTo>
                      <a:pt x="152" y="124"/>
                    </a:lnTo>
                    <a:lnTo>
                      <a:pt x="144" y="124"/>
                    </a:lnTo>
                    <a:lnTo>
                      <a:pt x="141" y="124"/>
                    </a:lnTo>
                    <a:lnTo>
                      <a:pt x="132" y="124"/>
                    </a:lnTo>
                    <a:lnTo>
                      <a:pt x="131" y="124"/>
                    </a:lnTo>
                    <a:lnTo>
                      <a:pt x="124" y="124"/>
                    </a:lnTo>
                    <a:lnTo>
                      <a:pt x="122" y="124"/>
                    </a:lnTo>
                    <a:lnTo>
                      <a:pt x="115" y="123"/>
                    </a:lnTo>
                    <a:lnTo>
                      <a:pt x="114" y="123"/>
                    </a:lnTo>
                    <a:lnTo>
                      <a:pt x="108" y="123"/>
                    </a:lnTo>
                    <a:lnTo>
                      <a:pt x="101" y="123"/>
                    </a:lnTo>
                    <a:lnTo>
                      <a:pt x="94" y="123"/>
                    </a:lnTo>
                    <a:lnTo>
                      <a:pt x="90" y="123"/>
                    </a:lnTo>
                    <a:lnTo>
                      <a:pt x="81" y="123"/>
                    </a:lnTo>
                    <a:lnTo>
                      <a:pt x="80" y="122"/>
                    </a:lnTo>
                    <a:lnTo>
                      <a:pt x="78" y="122"/>
                    </a:lnTo>
                    <a:lnTo>
                      <a:pt x="74" y="122"/>
                    </a:lnTo>
                    <a:lnTo>
                      <a:pt x="64" y="122"/>
                    </a:lnTo>
                    <a:lnTo>
                      <a:pt x="63" y="122"/>
                    </a:lnTo>
                    <a:lnTo>
                      <a:pt x="60" y="122"/>
                    </a:lnTo>
                    <a:lnTo>
                      <a:pt x="46" y="121"/>
                    </a:lnTo>
                    <a:lnTo>
                      <a:pt x="43" y="121"/>
                    </a:lnTo>
                    <a:lnTo>
                      <a:pt x="36" y="121"/>
                    </a:lnTo>
                    <a:lnTo>
                      <a:pt x="34" y="121"/>
                    </a:lnTo>
                    <a:lnTo>
                      <a:pt x="30" y="121"/>
                    </a:lnTo>
                    <a:lnTo>
                      <a:pt x="26" y="120"/>
                    </a:lnTo>
                    <a:lnTo>
                      <a:pt x="18" y="120"/>
                    </a:lnTo>
                    <a:lnTo>
                      <a:pt x="15" y="120"/>
                    </a:lnTo>
                    <a:lnTo>
                      <a:pt x="4" y="118"/>
                    </a:lnTo>
                    <a:lnTo>
                      <a:pt x="0" y="118"/>
                    </a:lnTo>
                    <a:lnTo>
                      <a:pt x="0" y="118"/>
                    </a:lnTo>
                    <a:lnTo>
                      <a:pt x="0" y="117"/>
                    </a:lnTo>
                    <a:lnTo>
                      <a:pt x="0" y="114"/>
                    </a:lnTo>
                    <a:lnTo>
                      <a:pt x="0" y="108"/>
                    </a:lnTo>
                    <a:lnTo>
                      <a:pt x="1" y="103"/>
                    </a:lnTo>
                    <a:lnTo>
                      <a:pt x="1" y="93"/>
                    </a:lnTo>
                    <a:lnTo>
                      <a:pt x="1" y="89"/>
                    </a:lnTo>
                    <a:lnTo>
                      <a:pt x="1" y="89"/>
                    </a:lnTo>
                    <a:lnTo>
                      <a:pt x="3" y="74"/>
                    </a:lnTo>
                    <a:lnTo>
                      <a:pt x="3" y="68"/>
                    </a:lnTo>
                    <a:lnTo>
                      <a:pt x="3" y="68"/>
                    </a:lnTo>
                    <a:lnTo>
                      <a:pt x="4" y="64"/>
                    </a:lnTo>
                    <a:lnTo>
                      <a:pt x="4" y="54"/>
                    </a:lnTo>
                    <a:lnTo>
                      <a:pt x="4" y="51"/>
                    </a:lnTo>
                    <a:lnTo>
                      <a:pt x="5" y="37"/>
                    </a:lnTo>
                    <a:lnTo>
                      <a:pt x="5" y="34"/>
                    </a:lnTo>
                    <a:lnTo>
                      <a:pt x="6" y="24"/>
                    </a:lnTo>
                    <a:lnTo>
                      <a:pt x="6" y="17"/>
                    </a:lnTo>
                    <a:lnTo>
                      <a:pt x="6" y="16"/>
                    </a:lnTo>
                    <a:lnTo>
                      <a:pt x="7" y="7"/>
                    </a:lnTo>
                    <a:lnTo>
                      <a:pt x="7" y="0"/>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51"/>
              <p:cNvSpPr>
                <a:spLocks noEditPoints="1"/>
              </p:cNvSpPr>
              <p:nvPr/>
            </p:nvSpPr>
            <p:spPr bwMode="auto">
              <a:xfrm>
                <a:off x="9380" y="11058"/>
                <a:ext cx="114" cy="180"/>
              </a:xfrm>
              <a:custGeom>
                <a:avLst/>
                <a:gdLst>
                  <a:gd name="T0" fmla="*/ 73 w 114"/>
                  <a:gd name="T1" fmla="*/ 137 h 180"/>
                  <a:gd name="T2" fmla="*/ 2 w 114"/>
                  <a:gd name="T3" fmla="*/ 96 h 180"/>
                  <a:gd name="T4" fmla="*/ 7 w 114"/>
                  <a:gd name="T5" fmla="*/ 96 h 180"/>
                  <a:gd name="T6" fmla="*/ 6 w 114"/>
                  <a:gd name="T7" fmla="*/ 91 h 180"/>
                  <a:gd name="T8" fmla="*/ 10 w 114"/>
                  <a:gd name="T9" fmla="*/ 91 h 180"/>
                  <a:gd name="T10" fmla="*/ 9 w 114"/>
                  <a:gd name="T11" fmla="*/ 82 h 180"/>
                  <a:gd name="T12" fmla="*/ 13 w 114"/>
                  <a:gd name="T13" fmla="*/ 75 h 180"/>
                  <a:gd name="T14" fmla="*/ 14 w 114"/>
                  <a:gd name="T15" fmla="*/ 67 h 180"/>
                  <a:gd name="T16" fmla="*/ 13 w 114"/>
                  <a:gd name="T17" fmla="*/ 61 h 180"/>
                  <a:gd name="T18" fmla="*/ 13 w 114"/>
                  <a:gd name="T19" fmla="*/ 54 h 180"/>
                  <a:gd name="T20" fmla="*/ 15 w 114"/>
                  <a:gd name="T21" fmla="*/ 47 h 180"/>
                  <a:gd name="T22" fmla="*/ 22 w 114"/>
                  <a:gd name="T23" fmla="*/ 13 h 180"/>
                  <a:gd name="T24" fmla="*/ 31 w 114"/>
                  <a:gd name="T25" fmla="*/ 4 h 180"/>
                  <a:gd name="T26" fmla="*/ 42 w 114"/>
                  <a:gd name="T27" fmla="*/ 7 h 180"/>
                  <a:gd name="T28" fmla="*/ 48 w 114"/>
                  <a:gd name="T29" fmla="*/ 3 h 180"/>
                  <a:gd name="T30" fmla="*/ 54 w 114"/>
                  <a:gd name="T31" fmla="*/ 0 h 180"/>
                  <a:gd name="T32" fmla="*/ 67 w 114"/>
                  <a:gd name="T33" fmla="*/ 7 h 180"/>
                  <a:gd name="T34" fmla="*/ 80 w 114"/>
                  <a:gd name="T35" fmla="*/ 49 h 180"/>
                  <a:gd name="T36" fmla="*/ 82 w 114"/>
                  <a:gd name="T37" fmla="*/ 57 h 180"/>
                  <a:gd name="T38" fmla="*/ 87 w 114"/>
                  <a:gd name="T39" fmla="*/ 59 h 180"/>
                  <a:gd name="T40" fmla="*/ 92 w 114"/>
                  <a:gd name="T41" fmla="*/ 63 h 180"/>
                  <a:gd name="T42" fmla="*/ 96 w 114"/>
                  <a:gd name="T43" fmla="*/ 72 h 180"/>
                  <a:gd name="T44" fmla="*/ 104 w 114"/>
                  <a:gd name="T45" fmla="*/ 73 h 180"/>
                  <a:gd name="T46" fmla="*/ 111 w 114"/>
                  <a:gd name="T47" fmla="*/ 80 h 180"/>
                  <a:gd name="T48" fmla="*/ 112 w 114"/>
                  <a:gd name="T49" fmla="*/ 88 h 180"/>
                  <a:gd name="T50" fmla="*/ 105 w 114"/>
                  <a:gd name="T51" fmla="*/ 95 h 180"/>
                  <a:gd name="T52" fmla="*/ 104 w 114"/>
                  <a:gd name="T53" fmla="*/ 101 h 180"/>
                  <a:gd name="T54" fmla="*/ 96 w 114"/>
                  <a:gd name="T55" fmla="*/ 103 h 180"/>
                  <a:gd name="T56" fmla="*/ 92 w 114"/>
                  <a:gd name="T57" fmla="*/ 108 h 180"/>
                  <a:gd name="T58" fmla="*/ 88 w 114"/>
                  <a:gd name="T59" fmla="*/ 110 h 180"/>
                  <a:gd name="T60" fmla="*/ 89 w 114"/>
                  <a:gd name="T61" fmla="*/ 116 h 180"/>
                  <a:gd name="T62" fmla="*/ 81 w 114"/>
                  <a:gd name="T63" fmla="*/ 124 h 180"/>
                  <a:gd name="T64" fmla="*/ 77 w 114"/>
                  <a:gd name="T65" fmla="*/ 127 h 180"/>
                  <a:gd name="T66" fmla="*/ 70 w 114"/>
                  <a:gd name="T67" fmla="*/ 124 h 180"/>
                  <a:gd name="T68" fmla="*/ 66 w 114"/>
                  <a:gd name="T69" fmla="*/ 125 h 180"/>
                  <a:gd name="T70" fmla="*/ 67 w 114"/>
                  <a:gd name="T71" fmla="*/ 134 h 180"/>
                  <a:gd name="T72" fmla="*/ 62 w 114"/>
                  <a:gd name="T73" fmla="*/ 138 h 180"/>
                  <a:gd name="T74" fmla="*/ 59 w 114"/>
                  <a:gd name="T75" fmla="*/ 138 h 180"/>
                  <a:gd name="T76" fmla="*/ 53 w 114"/>
                  <a:gd name="T77" fmla="*/ 144 h 180"/>
                  <a:gd name="T78" fmla="*/ 50 w 114"/>
                  <a:gd name="T79" fmla="*/ 150 h 180"/>
                  <a:gd name="T80" fmla="*/ 45 w 114"/>
                  <a:gd name="T81" fmla="*/ 149 h 180"/>
                  <a:gd name="T82" fmla="*/ 40 w 114"/>
                  <a:gd name="T83" fmla="*/ 153 h 180"/>
                  <a:gd name="T84" fmla="*/ 38 w 114"/>
                  <a:gd name="T85" fmla="*/ 160 h 180"/>
                  <a:gd name="T86" fmla="*/ 38 w 114"/>
                  <a:gd name="T87" fmla="*/ 165 h 180"/>
                  <a:gd name="T88" fmla="*/ 35 w 114"/>
                  <a:gd name="T89" fmla="*/ 170 h 180"/>
                  <a:gd name="T90" fmla="*/ 35 w 114"/>
                  <a:gd name="T91" fmla="*/ 177 h 180"/>
                  <a:gd name="T92" fmla="*/ 29 w 114"/>
                  <a:gd name="T93" fmla="*/ 179 h 180"/>
                  <a:gd name="T94" fmla="*/ 24 w 114"/>
                  <a:gd name="T95" fmla="*/ 172 h 180"/>
                  <a:gd name="T96" fmla="*/ 21 w 114"/>
                  <a:gd name="T97" fmla="*/ 164 h 180"/>
                  <a:gd name="T98" fmla="*/ 14 w 114"/>
                  <a:gd name="T99" fmla="*/ 143 h 180"/>
                  <a:gd name="T100" fmla="*/ 10 w 114"/>
                  <a:gd name="T101" fmla="*/ 1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80">
                    <a:moveTo>
                      <a:pt x="73" y="136"/>
                    </a:moveTo>
                    <a:lnTo>
                      <a:pt x="74" y="135"/>
                    </a:lnTo>
                    <a:lnTo>
                      <a:pt x="75" y="136"/>
                    </a:lnTo>
                    <a:lnTo>
                      <a:pt x="74" y="138"/>
                    </a:lnTo>
                    <a:lnTo>
                      <a:pt x="73" y="137"/>
                    </a:lnTo>
                    <a:lnTo>
                      <a:pt x="73" y="136"/>
                    </a:lnTo>
                    <a:close/>
                    <a:moveTo>
                      <a:pt x="0" y="97"/>
                    </a:moveTo>
                    <a:lnTo>
                      <a:pt x="1" y="97"/>
                    </a:lnTo>
                    <a:lnTo>
                      <a:pt x="1" y="96"/>
                    </a:lnTo>
                    <a:lnTo>
                      <a:pt x="2" y="96"/>
                    </a:lnTo>
                    <a:lnTo>
                      <a:pt x="5" y="97"/>
                    </a:lnTo>
                    <a:lnTo>
                      <a:pt x="6" y="99"/>
                    </a:lnTo>
                    <a:lnTo>
                      <a:pt x="7" y="99"/>
                    </a:lnTo>
                    <a:lnTo>
                      <a:pt x="7" y="97"/>
                    </a:lnTo>
                    <a:lnTo>
                      <a:pt x="7" y="96"/>
                    </a:lnTo>
                    <a:lnTo>
                      <a:pt x="7" y="95"/>
                    </a:lnTo>
                    <a:lnTo>
                      <a:pt x="6" y="95"/>
                    </a:lnTo>
                    <a:lnTo>
                      <a:pt x="6" y="93"/>
                    </a:lnTo>
                    <a:lnTo>
                      <a:pt x="6" y="93"/>
                    </a:lnTo>
                    <a:lnTo>
                      <a:pt x="6" y="91"/>
                    </a:lnTo>
                    <a:lnTo>
                      <a:pt x="7" y="91"/>
                    </a:lnTo>
                    <a:lnTo>
                      <a:pt x="8" y="92"/>
                    </a:lnTo>
                    <a:lnTo>
                      <a:pt x="9" y="92"/>
                    </a:lnTo>
                    <a:lnTo>
                      <a:pt x="10" y="92"/>
                    </a:lnTo>
                    <a:lnTo>
                      <a:pt x="10" y="91"/>
                    </a:lnTo>
                    <a:lnTo>
                      <a:pt x="9" y="89"/>
                    </a:lnTo>
                    <a:lnTo>
                      <a:pt x="7" y="87"/>
                    </a:lnTo>
                    <a:lnTo>
                      <a:pt x="7" y="85"/>
                    </a:lnTo>
                    <a:lnTo>
                      <a:pt x="8" y="84"/>
                    </a:lnTo>
                    <a:lnTo>
                      <a:pt x="9" y="82"/>
                    </a:lnTo>
                    <a:lnTo>
                      <a:pt x="10" y="80"/>
                    </a:lnTo>
                    <a:lnTo>
                      <a:pt x="10" y="80"/>
                    </a:lnTo>
                    <a:lnTo>
                      <a:pt x="13" y="78"/>
                    </a:lnTo>
                    <a:lnTo>
                      <a:pt x="14" y="77"/>
                    </a:lnTo>
                    <a:lnTo>
                      <a:pt x="13" y="75"/>
                    </a:lnTo>
                    <a:lnTo>
                      <a:pt x="13" y="74"/>
                    </a:lnTo>
                    <a:lnTo>
                      <a:pt x="14" y="72"/>
                    </a:lnTo>
                    <a:lnTo>
                      <a:pt x="15" y="70"/>
                    </a:lnTo>
                    <a:lnTo>
                      <a:pt x="15" y="68"/>
                    </a:lnTo>
                    <a:lnTo>
                      <a:pt x="14" y="67"/>
                    </a:lnTo>
                    <a:lnTo>
                      <a:pt x="13" y="67"/>
                    </a:lnTo>
                    <a:lnTo>
                      <a:pt x="13" y="66"/>
                    </a:lnTo>
                    <a:lnTo>
                      <a:pt x="13" y="65"/>
                    </a:lnTo>
                    <a:lnTo>
                      <a:pt x="13" y="64"/>
                    </a:lnTo>
                    <a:lnTo>
                      <a:pt x="13" y="61"/>
                    </a:lnTo>
                    <a:lnTo>
                      <a:pt x="13" y="60"/>
                    </a:lnTo>
                    <a:lnTo>
                      <a:pt x="12" y="59"/>
                    </a:lnTo>
                    <a:lnTo>
                      <a:pt x="12" y="57"/>
                    </a:lnTo>
                    <a:lnTo>
                      <a:pt x="12" y="54"/>
                    </a:lnTo>
                    <a:lnTo>
                      <a:pt x="13" y="54"/>
                    </a:lnTo>
                    <a:lnTo>
                      <a:pt x="12" y="52"/>
                    </a:lnTo>
                    <a:lnTo>
                      <a:pt x="13" y="51"/>
                    </a:lnTo>
                    <a:lnTo>
                      <a:pt x="14" y="50"/>
                    </a:lnTo>
                    <a:lnTo>
                      <a:pt x="15" y="49"/>
                    </a:lnTo>
                    <a:lnTo>
                      <a:pt x="15" y="47"/>
                    </a:lnTo>
                    <a:lnTo>
                      <a:pt x="14" y="42"/>
                    </a:lnTo>
                    <a:lnTo>
                      <a:pt x="14" y="37"/>
                    </a:lnTo>
                    <a:lnTo>
                      <a:pt x="16" y="29"/>
                    </a:lnTo>
                    <a:lnTo>
                      <a:pt x="21" y="18"/>
                    </a:lnTo>
                    <a:lnTo>
                      <a:pt x="22" y="13"/>
                    </a:lnTo>
                    <a:lnTo>
                      <a:pt x="25" y="3"/>
                    </a:lnTo>
                    <a:lnTo>
                      <a:pt x="28" y="3"/>
                    </a:lnTo>
                    <a:lnTo>
                      <a:pt x="29" y="3"/>
                    </a:lnTo>
                    <a:lnTo>
                      <a:pt x="30" y="3"/>
                    </a:lnTo>
                    <a:lnTo>
                      <a:pt x="31" y="4"/>
                    </a:lnTo>
                    <a:lnTo>
                      <a:pt x="32" y="9"/>
                    </a:lnTo>
                    <a:lnTo>
                      <a:pt x="35" y="10"/>
                    </a:lnTo>
                    <a:lnTo>
                      <a:pt x="37" y="11"/>
                    </a:lnTo>
                    <a:lnTo>
                      <a:pt x="39" y="9"/>
                    </a:lnTo>
                    <a:lnTo>
                      <a:pt x="42" y="7"/>
                    </a:lnTo>
                    <a:lnTo>
                      <a:pt x="44" y="6"/>
                    </a:lnTo>
                    <a:lnTo>
                      <a:pt x="44" y="4"/>
                    </a:lnTo>
                    <a:lnTo>
                      <a:pt x="45" y="3"/>
                    </a:lnTo>
                    <a:lnTo>
                      <a:pt x="47" y="3"/>
                    </a:lnTo>
                    <a:lnTo>
                      <a:pt x="48" y="3"/>
                    </a:lnTo>
                    <a:lnTo>
                      <a:pt x="48" y="2"/>
                    </a:lnTo>
                    <a:lnTo>
                      <a:pt x="48" y="0"/>
                    </a:lnTo>
                    <a:lnTo>
                      <a:pt x="51" y="0"/>
                    </a:lnTo>
                    <a:lnTo>
                      <a:pt x="53" y="0"/>
                    </a:lnTo>
                    <a:lnTo>
                      <a:pt x="54" y="0"/>
                    </a:lnTo>
                    <a:lnTo>
                      <a:pt x="57" y="1"/>
                    </a:lnTo>
                    <a:lnTo>
                      <a:pt x="60" y="2"/>
                    </a:lnTo>
                    <a:lnTo>
                      <a:pt x="61" y="3"/>
                    </a:lnTo>
                    <a:lnTo>
                      <a:pt x="64" y="6"/>
                    </a:lnTo>
                    <a:lnTo>
                      <a:pt x="67" y="7"/>
                    </a:lnTo>
                    <a:lnTo>
                      <a:pt x="69" y="17"/>
                    </a:lnTo>
                    <a:lnTo>
                      <a:pt x="72" y="24"/>
                    </a:lnTo>
                    <a:lnTo>
                      <a:pt x="76" y="36"/>
                    </a:lnTo>
                    <a:lnTo>
                      <a:pt x="79" y="45"/>
                    </a:lnTo>
                    <a:lnTo>
                      <a:pt x="80" y="49"/>
                    </a:lnTo>
                    <a:lnTo>
                      <a:pt x="81" y="50"/>
                    </a:lnTo>
                    <a:lnTo>
                      <a:pt x="80" y="52"/>
                    </a:lnTo>
                    <a:lnTo>
                      <a:pt x="81" y="53"/>
                    </a:lnTo>
                    <a:lnTo>
                      <a:pt x="81" y="54"/>
                    </a:lnTo>
                    <a:lnTo>
                      <a:pt x="82" y="57"/>
                    </a:lnTo>
                    <a:lnTo>
                      <a:pt x="82" y="59"/>
                    </a:lnTo>
                    <a:lnTo>
                      <a:pt x="82" y="59"/>
                    </a:lnTo>
                    <a:lnTo>
                      <a:pt x="84" y="58"/>
                    </a:lnTo>
                    <a:lnTo>
                      <a:pt x="85" y="59"/>
                    </a:lnTo>
                    <a:lnTo>
                      <a:pt x="87" y="59"/>
                    </a:lnTo>
                    <a:lnTo>
                      <a:pt x="90" y="60"/>
                    </a:lnTo>
                    <a:lnTo>
                      <a:pt x="92" y="59"/>
                    </a:lnTo>
                    <a:lnTo>
                      <a:pt x="94" y="60"/>
                    </a:lnTo>
                    <a:lnTo>
                      <a:pt x="94" y="63"/>
                    </a:lnTo>
                    <a:lnTo>
                      <a:pt x="92" y="63"/>
                    </a:lnTo>
                    <a:lnTo>
                      <a:pt x="92" y="65"/>
                    </a:lnTo>
                    <a:lnTo>
                      <a:pt x="96" y="67"/>
                    </a:lnTo>
                    <a:lnTo>
                      <a:pt x="96" y="71"/>
                    </a:lnTo>
                    <a:lnTo>
                      <a:pt x="95" y="72"/>
                    </a:lnTo>
                    <a:lnTo>
                      <a:pt x="96" y="72"/>
                    </a:lnTo>
                    <a:lnTo>
                      <a:pt x="99" y="75"/>
                    </a:lnTo>
                    <a:lnTo>
                      <a:pt x="101" y="75"/>
                    </a:lnTo>
                    <a:lnTo>
                      <a:pt x="102" y="74"/>
                    </a:lnTo>
                    <a:lnTo>
                      <a:pt x="102" y="73"/>
                    </a:lnTo>
                    <a:lnTo>
                      <a:pt x="104" y="73"/>
                    </a:lnTo>
                    <a:lnTo>
                      <a:pt x="105" y="73"/>
                    </a:lnTo>
                    <a:lnTo>
                      <a:pt x="106" y="74"/>
                    </a:lnTo>
                    <a:lnTo>
                      <a:pt x="107" y="75"/>
                    </a:lnTo>
                    <a:lnTo>
                      <a:pt x="109" y="78"/>
                    </a:lnTo>
                    <a:lnTo>
                      <a:pt x="111" y="80"/>
                    </a:lnTo>
                    <a:lnTo>
                      <a:pt x="112" y="81"/>
                    </a:lnTo>
                    <a:lnTo>
                      <a:pt x="113" y="84"/>
                    </a:lnTo>
                    <a:lnTo>
                      <a:pt x="114" y="85"/>
                    </a:lnTo>
                    <a:lnTo>
                      <a:pt x="113" y="87"/>
                    </a:lnTo>
                    <a:lnTo>
                      <a:pt x="112" y="88"/>
                    </a:lnTo>
                    <a:lnTo>
                      <a:pt x="111" y="89"/>
                    </a:lnTo>
                    <a:lnTo>
                      <a:pt x="111" y="92"/>
                    </a:lnTo>
                    <a:lnTo>
                      <a:pt x="109" y="93"/>
                    </a:lnTo>
                    <a:lnTo>
                      <a:pt x="107" y="95"/>
                    </a:lnTo>
                    <a:lnTo>
                      <a:pt x="105" y="95"/>
                    </a:lnTo>
                    <a:lnTo>
                      <a:pt x="105" y="96"/>
                    </a:lnTo>
                    <a:lnTo>
                      <a:pt x="104" y="96"/>
                    </a:lnTo>
                    <a:lnTo>
                      <a:pt x="103" y="99"/>
                    </a:lnTo>
                    <a:lnTo>
                      <a:pt x="103" y="101"/>
                    </a:lnTo>
                    <a:lnTo>
                      <a:pt x="104" y="101"/>
                    </a:lnTo>
                    <a:lnTo>
                      <a:pt x="103" y="104"/>
                    </a:lnTo>
                    <a:lnTo>
                      <a:pt x="101" y="102"/>
                    </a:lnTo>
                    <a:lnTo>
                      <a:pt x="99" y="101"/>
                    </a:lnTo>
                    <a:lnTo>
                      <a:pt x="98" y="102"/>
                    </a:lnTo>
                    <a:lnTo>
                      <a:pt x="96" y="103"/>
                    </a:lnTo>
                    <a:lnTo>
                      <a:pt x="95" y="104"/>
                    </a:lnTo>
                    <a:lnTo>
                      <a:pt x="95" y="107"/>
                    </a:lnTo>
                    <a:lnTo>
                      <a:pt x="94" y="108"/>
                    </a:lnTo>
                    <a:lnTo>
                      <a:pt x="92" y="108"/>
                    </a:lnTo>
                    <a:lnTo>
                      <a:pt x="92" y="108"/>
                    </a:lnTo>
                    <a:lnTo>
                      <a:pt x="92" y="109"/>
                    </a:lnTo>
                    <a:lnTo>
                      <a:pt x="91" y="109"/>
                    </a:lnTo>
                    <a:lnTo>
                      <a:pt x="91" y="111"/>
                    </a:lnTo>
                    <a:lnTo>
                      <a:pt x="89" y="110"/>
                    </a:lnTo>
                    <a:lnTo>
                      <a:pt x="88" y="110"/>
                    </a:lnTo>
                    <a:lnTo>
                      <a:pt x="87" y="111"/>
                    </a:lnTo>
                    <a:lnTo>
                      <a:pt x="88" y="113"/>
                    </a:lnTo>
                    <a:lnTo>
                      <a:pt x="88" y="114"/>
                    </a:lnTo>
                    <a:lnTo>
                      <a:pt x="87" y="115"/>
                    </a:lnTo>
                    <a:lnTo>
                      <a:pt x="89" y="116"/>
                    </a:lnTo>
                    <a:lnTo>
                      <a:pt x="85" y="117"/>
                    </a:lnTo>
                    <a:lnTo>
                      <a:pt x="85" y="118"/>
                    </a:lnTo>
                    <a:lnTo>
                      <a:pt x="85" y="122"/>
                    </a:lnTo>
                    <a:lnTo>
                      <a:pt x="83" y="123"/>
                    </a:lnTo>
                    <a:lnTo>
                      <a:pt x="81" y="124"/>
                    </a:lnTo>
                    <a:lnTo>
                      <a:pt x="81" y="124"/>
                    </a:lnTo>
                    <a:lnTo>
                      <a:pt x="80" y="125"/>
                    </a:lnTo>
                    <a:lnTo>
                      <a:pt x="80" y="128"/>
                    </a:lnTo>
                    <a:lnTo>
                      <a:pt x="79" y="129"/>
                    </a:lnTo>
                    <a:lnTo>
                      <a:pt x="77" y="127"/>
                    </a:lnTo>
                    <a:lnTo>
                      <a:pt x="74" y="128"/>
                    </a:lnTo>
                    <a:lnTo>
                      <a:pt x="72" y="130"/>
                    </a:lnTo>
                    <a:lnTo>
                      <a:pt x="70" y="128"/>
                    </a:lnTo>
                    <a:lnTo>
                      <a:pt x="69" y="127"/>
                    </a:lnTo>
                    <a:lnTo>
                      <a:pt x="70" y="124"/>
                    </a:lnTo>
                    <a:lnTo>
                      <a:pt x="68" y="123"/>
                    </a:lnTo>
                    <a:lnTo>
                      <a:pt x="68" y="123"/>
                    </a:lnTo>
                    <a:lnTo>
                      <a:pt x="66" y="123"/>
                    </a:lnTo>
                    <a:lnTo>
                      <a:pt x="66" y="123"/>
                    </a:lnTo>
                    <a:lnTo>
                      <a:pt x="66" y="125"/>
                    </a:lnTo>
                    <a:lnTo>
                      <a:pt x="66" y="128"/>
                    </a:lnTo>
                    <a:lnTo>
                      <a:pt x="67" y="129"/>
                    </a:lnTo>
                    <a:lnTo>
                      <a:pt x="67" y="131"/>
                    </a:lnTo>
                    <a:lnTo>
                      <a:pt x="68" y="131"/>
                    </a:lnTo>
                    <a:lnTo>
                      <a:pt x="67" y="134"/>
                    </a:lnTo>
                    <a:lnTo>
                      <a:pt x="66" y="134"/>
                    </a:lnTo>
                    <a:lnTo>
                      <a:pt x="65" y="134"/>
                    </a:lnTo>
                    <a:lnTo>
                      <a:pt x="65" y="136"/>
                    </a:lnTo>
                    <a:lnTo>
                      <a:pt x="64" y="137"/>
                    </a:lnTo>
                    <a:lnTo>
                      <a:pt x="62" y="138"/>
                    </a:lnTo>
                    <a:lnTo>
                      <a:pt x="62" y="139"/>
                    </a:lnTo>
                    <a:lnTo>
                      <a:pt x="60" y="137"/>
                    </a:lnTo>
                    <a:lnTo>
                      <a:pt x="59" y="137"/>
                    </a:lnTo>
                    <a:lnTo>
                      <a:pt x="59" y="136"/>
                    </a:lnTo>
                    <a:lnTo>
                      <a:pt x="59" y="138"/>
                    </a:lnTo>
                    <a:lnTo>
                      <a:pt x="58" y="138"/>
                    </a:lnTo>
                    <a:lnTo>
                      <a:pt x="58" y="142"/>
                    </a:lnTo>
                    <a:lnTo>
                      <a:pt x="55" y="142"/>
                    </a:lnTo>
                    <a:lnTo>
                      <a:pt x="55" y="143"/>
                    </a:lnTo>
                    <a:lnTo>
                      <a:pt x="53" y="144"/>
                    </a:lnTo>
                    <a:lnTo>
                      <a:pt x="52" y="145"/>
                    </a:lnTo>
                    <a:lnTo>
                      <a:pt x="52" y="145"/>
                    </a:lnTo>
                    <a:lnTo>
                      <a:pt x="52" y="148"/>
                    </a:lnTo>
                    <a:lnTo>
                      <a:pt x="50" y="149"/>
                    </a:lnTo>
                    <a:lnTo>
                      <a:pt x="50" y="150"/>
                    </a:lnTo>
                    <a:lnTo>
                      <a:pt x="48" y="150"/>
                    </a:lnTo>
                    <a:lnTo>
                      <a:pt x="48" y="148"/>
                    </a:lnTo>
                    <a:lnTo>
                      <a:pt x="47" y="148"/>
                    </a:lnTo>
                    <a:lnTo>
                      <a:pt x="46" y="148"/>
                    </a:lnTo>
                    <a:lnTo>
                      <a:pt x="45" y="149"/>
                    </a:lnTo>
                    <a:lnTo>
                      <a:pt x="45" y="151"/>
                    </a:lnTo>
                    <a:lnTo>
                      <a:pt x="44" y="151"/>
                    </a:lnTo>
                    <a:lnTo>
                      <a:pt x="43" y="151"/>
                    </a:lnTo>
                    <a:lnTo>
                      <a:pt x="43" y="152"/>
                    </a:lnTo>
                    <a:lnTo>
                      <a:pt x="40" y="153"/>
                    </a:lnTo>
                    <a:lnTo>
                      <a:pt x="40" y="154"/>
                    </a:lnTo>
                    <a:lnTo>
                      <a:pt x="40" y="157"/>
                    </a:lnTo>
                    <a:lnTo>
                      <a:pt x="42" y="158"/>
                    </a:lnTo>
                    <a:lnTo>
                      <a:pt x="40" y="159"/>
                    </a:lnTo>
                    <a:lnTo>
                      <a:pt x="38" y="160"/>
                    </a:lnTo>
                    <a:lnTo>
                      <a:pt x="38" y="160"/>
                    </a:lnTo>
                    <a:lnTo>
                      <a:pt x="37" y="160"/>
                    </a:lnTo>
                    <a:lnTo>
                      <a:pt x="37" y="161"/>
                    </a:lnTo>
                    <a:lnTo>
                      <a:pt x="39" y="163"/>
                    </a:lnTo>
                    <a:lnTo>
                      <a:pt x="38" y="165"/>
                    </a:lnTo>
                    <a:lnTo>
                      <a:pt x="37" y="167"/>
                    </a:lnTo>
                    <a:lnTo>
                      <a:pt x="36" y="168"/>
                    </a:lnTo>
                    <a:lnTo>
                      <a:pt x="35" y="168"/>
                    </a:lnTo>
                    <a:lnTo>
                      <a:pt x="35" y="168"/>
                    </a:lnTo>
                    <a:lnTo>
                      <a:pt x="35" y="170"/>
                    </a:lnTo>
                    <a:lnTo>
                      <a:pt x="33" y="172"/>
                    </a:lnTo>
                    <a:lnTo>
                      <a:pt x="35" y="173"/>
                    </a:lnTo>
                    <a:lnTo>
                      <a:pt x="35" y="173"/>
                    </a:lnTo>
                    <a:lnTo>
                      <a:pt x="35" y="175"/>
                    </a:lnTo>
                    <a:lnTo>
                      <a:pt x="35" y="177"/>
                    </a:lnTo>
                    <a:lnTo>
                      <a:pt x="33" y="180"/>
                    </a:lnTo>
                    <a:lnTo>
                      <a:pt x="32" y="180"/>
                    </a:lnTo>
                    <a:lnTo>
                      <a:pt x="31" y="180"/>
                    </a:lnTo>
                    <a:lnTo>
                      <a:pt x="29" y="179"/>
                    </a:lnTo>
                    <a:lnTo>
                      <a:pt x="29" y="179"/>
                    </a:lnTo>
                    <a:lnTo>
                      <a:pt x="28" y="177"/>
                    </a:lnTo>
                    <a:lnTo>
                      <a:pt x="28" y="177"/>
                    </a:lnTo>
                    <a:lnTo>
                      <a:pt x="28" y="175"/>
                    </a:lnTo>
                    <a:lnTo>
                      <a:pt x="25" y="174"/>
                    </a:lnTo>
                    <a:lnTo>
                      <a:pt x="24" y="172"/>
                    </a:lnTo>
                    <a:lnTo>
                      <a:pt x="22" y="171"/>
                    </a:lnTo>
                    <a:lnTo>
                      <a:pt x="22" y="168"/>
                    </a:lnTo>
                    <a:lnTo>
                      <a:pt x="22" y="167"/>
                    </a:lnTo>
                    <a:lnTo>
                      <a:pt x="21" y="165"/>
                    </a:lnTo>
                    <a:lnTo>
                      <a:pt x="21" y="164"/>
                    </a:lnTo>
                    <a:lnTo>
                      <a:pt x="20" y="163"/>
                    </a:lnTo>
                    <a:lnTo>
                      <a:pt x="18" y="158"/>
                    </a:lnTo>
                    <a:lnTo>
                      <a:pt x="17" y="154"/>
                    </a:lnTo>
                    <a:lnTo>
                      <a:pt x="17" y="153"/>
                    </a:lnTo>
                    <a:lnTo>
                      <a:pt x="14" y="143"/>
                    </a:lnTo>
                    <a:lnTo>
                      <a:pt x="12" y="137"/>
                    </a:lnTo>
                    <a:lnTo>
                      <a:pt x="12" y="136"/>
                    </a:lnTo>
                    <a:lnTo>
                      <a:pt x="12" y="136"/>
                    </a:lnTo>
                    <a:lnTo>
                      <a:pt x="12" y="134"/>
                    </a:lnTo>
                    <a:lnTo>
                      <a:pt x="10" y="130"/>
                    </a:lnTo>
                    <a:lnTo>
                      <a:pt x="9" y="128"/>
                    </a:lnTo>
                    <a:lnTo>
                      <a:pt x="7" y="120"/>
                    </a:lnTo>
                    <a:lnTo>
                      <a:pt x="3" y="109"/>
                    </a:lnTo>
                    <a:lnTo>
                      <a:pt x="0" y="97"/>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52"/>
              <p:cNvSpPr>
                <a:spLocks/>
              </p:cNvSpPr>
              <p:nvPr/>
            </p:nvSpPr>
            <p:spPr bwMode="auto">
              <a:xfrm>
                <a:off x="9345" y="11286"/>
                <a:ext cx="53" cy="53"/>
              </a:xfrm>
              <a:custGeom>
                <a:avLst/>
                <a:gdLst>
                  <a:gd name="T0" fmla="*/ 8 w 53"/>
                  <a:gd name="T1" fmla="*/ 44 h 53"/>
                  <a:gd name="T2" fmla="*/ 5 w 53"/>
                  <a:gd name="T3" fmla="*/ 38 h 53"/>
                  <a:gd name="T4" fmla="*/ 5 w 53"/>
                  <a:gd name="T5" fmla="*/ 37 h 53"/>
                  <a:gd name="T6" fmla="*/ 5 w 53"/>
                  <a:gd name="T7" fmla="*/ 35 h 53"/>
                  <a:gd name="T8" fmla="*/ 3 w 53"/>
                  <a:gd name="T9" fmla="*/ 28 h 53"/>
                  <a:gd name="T10" fmla="*/ 1 w 53"/>
                  <a:gd name="T11" fmla="*/ 20 h 53"/>
                  <a:gd name="T12" fmla="*/ 7 w 53"/>
                  <a:gd name="T13" fmla="*/ 9 h 53"/>
                  <a:gd name="T14" fmla="*/ 13 w 53"/>
                  <a:gd name="T15" fmla="*/ 9 h 53"/>
                  <a:gd name="T16" fmla="*/ 14 w 53"/>
                  <a:gd name="T17" fmla="*/ 8 h 53"/>
                  <a:gd name="T18" fmla="*/ 20 w 53"/>
                  <a:gd name="T19" fmla="*/ 9 h 53"/>
                  <a:gd name="T20" fmla="*/ 21 w 53"/>
                  <a:gd name="T21" fmla="*/ 8 h 53"/>
                  <a:gd name="T22" fmla="*/ 25 w 53"/>
                  <a:gd name="T23" fmla="*/ 6 h 53"/>
                  <a:gd name="T24" fmla="*/ 28 w 53"/>
                  <a:gd name="T25" fmla="*/ 6 h 53"/>
                  <a:gd name="T26" fmla="*/ 33 w 53"/>
                  <a:gd name="T27" fmla="*/ 3 h 53"/>
                  <a:gd name="T28" fmla="*/ 38 w 53"/>
                  <a:gd name="T29" fmla="*/ 2 h 53"/>
                  <a:gd name="T30" fmla="*/ 43 w 53"/>
                  <a:gd name="T31" fmla="*/ 2 h 53"/>
                  <a:gd name="T32" fmla="*/ 48 w 53"/>
                  <a:gd name="T33" fmla="*/ 0 h 53"/>
                  <a:gd name="T34" fmla="*/ 50 w 53"/>
                  <a:gd name="T35" fmla="*/ 9 h 53"/>
                  <a:gd name="T36" fmla="*/ 51 w 53"/>
                  <a:gd name="T37" fmla="*/ 11 h 53"/>
                  <a:gd name="T38" fmla="*/ 52 w 53"/>
                  <a:gd name="T39" fmla="*/ 16 h 53"/>
                  <a:gd name="T40" fmla="*/ 52 w 53"/>
                  <a:gd name="T41" fmla="*/ 18 h 53"/>
                  <a:gd name="T42" fmla="*/ 52 w 53"/>
                  <a:gd name="T43" fmla="*/ 24 h 53"/>
                  <a:gd name="T44" fmla="*/ 53 w 53"/>
                  <a:gd name="T45" fmla="*/ 28 h 53"/>
                  <a:gd name="T46" fmla="*/ 50 w 53"/>
                  <a:gd name="T47" fmla="*/ 28 h 53"/>
                  <a:gd name="T48" fmla="*/ 47 w 53"/>
                  <a:gd name="T49" fmla="*/ 30 h 53"/>
                  <a:gd name="T50" fmla="*/ 43 w 53"/>
                  <a:gd name="T51" fmla="*/ 30 h 53"/>
                  <a:gd name="T52" fmla="*/ 41 w 53"/>
                  <a:gd name="T53" fmla="*/ 32 h 53"/>
                  <a:gd name="T54" fmla="*/ 40 w 53"/>
                  <a:gd name="T55" fmla="*/ 32 h 53"/>
                  <a:gd name="T56" fmla="*/ 38 w 53"/>
                  <a:gd name="T57" fmla="*/ 33 h 53"/>
                  <a:gd name="T58" fmla="*/ 35 w 53"/>
                  <a:gd name="T59" fmla="*/ 35 h 53"/>
                  <a:gd name="T60" fmla="*/ 33 w 53"/>
                  <a:gd name="T61" fmla="*/ 35 h 53"/>
                  <a:gd name="T62" fmla="*/ 31 w 53"/>
                  <a:gd name="T63" fmla="*/ 36 h 53"/>
                  <a:gd name="T64" fmla="*/ 28 w 53"/>
                  <a:gd name="T65" fmla="*/ 37 h 53"/>
                  <a:gd name="T66" fmla="*/ 25 w 53"/>
                  <a:gd name="T67" fmla="*/ 38 h 53"/>
                  <a:gd name="T68" fmla="*/ 23 w 53"/>
                  <a:gd name="T69" fmla="*/ 38 h 53"/>
                  <a:gd name="T70" fmla="*/ 22 w 53"/>
                  <a:gd name="T71" fmla="*/ 39 h 53"/>
                  <a:gd name="T72" fmla="*/ 21 w 53"/>
                  <a:gd name="T73" fmla="*/ 40 h 53"/>
                  <a:gd name="T74" fmla="*/ 20 w 53"/>
                  <a:gd name="T75" fmla="*/ 43 h 53"/>
                  <a:gd name="T76" fmla="*/ 19 w 53"/>
                  <a:gd name="T77" fmla="*/ 44 h 53"/>
                  <a:gd name="T78" fmla="*/ 16 w 53"/>
                  <a:gd name="T79" fmla="*/ 44 h 53"/>
                  <a:gd name="T80" fmla="*/ 15 w 53"/>
                  <a:gd name="T81" fmla="*/ 45 h 53"/>
                  <a:gd name="T82" fmla="*/ 13 w 53"/>
                  <a:gd name="T83" fmla="*/ 46 h 53"/>
                  <a:gd name="T84" fmla="*/ 13 w 53"/>
                  <a:gd name="T85" fmla="*/ 47 h 53"/>
                  <a:gd name="T86" fmla="*/ 12 w 53"/>
                  <a:gd name="T87" fmla="*/ 50 h 53"/>
                  <a:gd name="T88" fmla="*/ 8 w 53"/>
                  <a:gd name="T89" fmla="*/ 50 h 53"/>
                  <a:gd name="T90" fmla="*/ 7 w 53"/>
                  <a:gd name="T91" fmla="*/ 52 h 53"/>
                  <a:gd name="T92" fmla="*/ 5 w 53"/>
                  <a:gd name="T93" fmla="*/ 53 h 53"/>
                  <a:gd name="T94" fmla="*/ 5 w 53"/>
                  <a:gd name="T95" fmla="*/ 52 h 53"/>
                  <a:gd name="T96" fmla="*/ 3 w 53"/>
                  <a:gd name="T9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3" y="49"/>
                    </a:moveTo>
                    <a:lnTo>
                      <a:pt x="8" y="44"/>
                    </a:lnTo>
                    <a:lnTo>
                      <a:pt x="5" y="40"/>
                    </a:lnTo>
                    <a:lnTo>
                      <a:pt x="5" y="38"/>
                    </a:lnTo>
                    <a:lnTo>
                      <a:pt x="5" y="37"/>
                    </a:lnTo>
                    <a:lnTo>
                      <a:pt x="5" y="37"/>
                    </a:lnTo>
                    <a:lnTo>
                      <a:pt x="5" y="37"/>
                    </a:lnTo>
                    <a:lnTo>
                      <a:pt x="5" y="35"/>
                    </a:lnTo>
                    <a:lnTo>
                      <a:pt x="4" y="31"/>
                    </a:lnTo>
                    <a:lnTo>
                      <a:pt x="3" y="28"/>
                    </a:lnTo>
                    <a:lnTo>
                      <a:pt x="3" y="27"/>
                    </a:lnTo>
                    <a:lnTo>
                      <a:pt x="1" y="20"/>
                    </a:lnTo>
                    <a:lnTo>
                      <a:pt x="0" y="11"/>
                    </a:lnTo>
                    <a:lnTo>
                      <a:pt x="7" y="9"/>
                    </a:lnTo>
                    <a:lnTo>
                      <a:pt x="11" y="9"/>
                    </a:lnTo>
                    <a:lnTo>
                      <a:pt x="13" y="9"/>
                    </a:lnTo>
                    <a:lnTo>
                      <a:pt x="14" y="8"/>
                    </a:lnTo>
                    <a:lnTo>
                      <a:pt x="14" y="8"/>
                    </a:lnTo>
                    <a:lnTo>
                      <a:pt x="19" y="7"/>
                    </a:lnTo>
                    <a:lnTo>
                      <a:pt x="20" y="9"/>
                    </a:lnTo>
                    <a:lnTo>
                      <a:pt x="21" y="8"/>
                    </a:lnTo>
                    <a:lnTo>
                      <a:pt x="21" y="8"/>
                    </a:lnTo>
                    <a:lnTo>
                      <a:pt x="21" y="7"/>
                    </a:lnTo>
                    <a:lnTo>
                      <a:pt x="25" y="6"/>
                    </a:lnTo>
                    <a:lnTo>
                      <a:pt x="27" y="6"/>
                    </a:lnTo>
                    <a:lnTo>
                      <a:pt x="28" y="6"/>
                    </a:lnTo>
                    <a:lnTo>
                      <a:pt x="31" y="4"/>
                    </a:lnTo>
                    <a:lnTo>
                      <a:pt x="33" y="3"/>
                    </a:lnTo>
                    <a:lnTo>
                      <a:pt x="36" y="3"/>
                    </a:lnTo>
                    <a:lnTo>
                      <a:pt x="38" y="2"/>
                    </a:lnTo>
                    <a:lnTo>
                      <a:pt x="40" y="2"/>
                    </a:lnTo>
                    <a:lnTo>
                      <a:pt x="43" y="2"/>
                    </a:lnTo>
                    <a:lnTo>
                      <a:pt x="45" y="1"/>
                    </a:lnTo>
                    <a:lnTo>
                      <a:pt x="48" y="0"/>
                    </a:lnTo>
                    <a:lnTo>
                      <a:pt x="48" y="1"/>
                    </a:lnTo>
                    <a:lnTo>
                      <a:pt x="50" y="9"/>
                    </a:lnTo>
                    <a:lnTo>
                      <a:pt x="51" y="11"/>
                    </a:lnTo>
                    <a:lnTo>
                      <a:pt x="51" y="11"/>
                    </a:lnTo>
                    <a:lnTo>
                      <a:pt x="52" y="15"/>
                    </a:lnTo>
                    <a:lnTo>
                      <a:pt x="52" y="16"/>
                    </a:lnTo>
                    <a:lnTo>
                      <a:pt x="52" y="16"/>
                    </a:lnTo>
                    <a:lnTo>
                      <a:pt x="52" y="18"/>
                    </a:lnTo>
                    <a:lnTo>
                      <a:pt x="53" y="23"/>
                    </a:lnTo>
                    <a:lnTo>
                      <a:pt x="52" y="24"/>
                    </a:lnTo>
                    <a:lnTo>
                      <a:pt x="53" y="27"/>
                    </a:lnTo>
                    <a:lnTo>
                      <a:pt x="53" y="28"/>
                    </a:lnTo>
                    <a:lnTo>
                      <a:pt x="52" y="28"/>
                    </a:lnTo>
                    <a:lnTo>
                      <a:pt x="50" y="28"/>
                    </a:lnTo>
                    <a:lnTo>
                      <a:pt x="49" y="29"/>
                    </a:lnTo>
                    <a:lnTo>
                      <a:pt x="47" y="30"/>
                    </a:lnTo>
                    <a:lnTo>
                      <a:pt x="45" y="30"/>
                    </a:lnTo>
                    <a:lnTo>
                      <a:pt x="43" y="30"/>
                    </a:lnTo>
                    <a:lnTo>
                      <a:pt x="43" y="31"/>
                    </a:lnTo>
                    <a:lnTo>
                      <a:pt x="41" y="32"/>
                    </a:lnTo>
                    <a:lnTo>
                      <a:pt x="40" y="32"/>
                    </a:lnTo>
                    <a:lnTo>
                      <a:pt x="40" y="32"/>
                    </a:lnTo>
                    <a:lnTo>
                      <a:pt x="38" y="33"/>
                    </a:lnTo>
                    <a:lnTo>
                      <a:pt x="38" y="33"/>
                    </a:lnTo>
                    <a:lnTo>
                      <a:pt x="36" y="33"/>
                    </a:lnTo>
                    <a:lnTo>
                      <a:pt x="35" y="35"/>
                    </a:lnTo>
                    <a:lnTo>
                      <a:pt x="34" y="36"/>
                    </a:lnTo>
                    <a:lnTo>
                      <a:pt x="33" y="35"/>
                    </a:lnTo>
                    <a:lnTo>
                      <a:pt x="31" y="36"/>
                    </a:lnTo>
                    <a:lnTo>
                      <a:pt x="31" y="36"/>
                    </a:lnTo>
                    <a:lnTo>
                      <a:pt x="30" y="37"/>
                    </a:lnTo>
                    <a:lnTo>
                      <a:pt x="28" y="37"/>
                    </a:lnTo>
                    <a:lnTo>
                      <a:pt x="27" y="37"/>
                    </a:lnTo>
                    <a:lnTo>
                      <a:pt x="25" y="38"/>
                    </a:lnTo>
                    <a:lnTo>
                      <a:pt x="25" y="38"/>
                    </a:lnTo>
                    <a:lnTo>
                      <a:pt x="23" y="38"/>
                    </a:lnTo>
                    <a:lnTo>
                      <a:pt x="22" y="38"/>
                    </a:lnTo>
                    <a:lnTo>
                      <a:pt x="22" y="39"/>
                    </a:lnTo>
                    <a:lnTo>
                      <a:pt x="22" y="39"/>
                    </a:lnTo>
                    <a:lnTo>
                      <a:pt x="21" y="40"/>
                    </a:lnTo>
                    <a:lnTo>
                      <a:pt x="20" y="42"/>
                    </a:lnTo>
                    <a:lnTo>
                      <a:pt x="20" y="43"/>
                    </a:lnTo>
                    <a:lnTo>
                      <a:pt x="19" y="43"/>
                    </a:lnTo>
                    <a:lnTo>
                      <a:pt x="19" y="44"/>
                    </a:lnTo>
                    <a:lnTo>
                      <a:pt x="18" y="44"/>
                    </a:lnTo>
                    <a:lnTo>
                      <a:pt x="16" y="44"/>
                    </a:lnTo>
                    <a:lnTo>
                      <a:pt x="15" y="45"/>
                    </a:lnTo>
                    <a:lnTo>
                      <a:pt x="15" y="45"/>
                    </a:lnTo>
                    <a:lnTo>
                      <a:pt x="14" y="46"/>
                    </a:lnTo>
                    <a:lnTo>
                      <a:pt x="13" y="46"/>
                    </a:lnTo>
                    <a:lnTo>
                      <a:pt x="12" y="46"/>
                    </a:lnTo>
                    <a:lnTo>
                      <a:pt x="13" y="47"/>
                    </a:lnTo>
                    <a:lnTo>
                      <a:pt x="12" y="49"/>
                    </a:lnTo>
                    <a:lnTo>
                      <a:pt x="12" y="50"/>
                    </a:lnTo>
                    <a:lnTo>
                      <a:pt x="10" y="50"/>
                    </a:lnTo>
                    <a:lnTo>
                      <a:pt x="8" y="50"/>
                    </a:lnTo>
                    <a:lnTo>
                      <a:pt x="7" y="51"/>
                    </a:lnTo>
                    <a:lnTo>
                      <a:pt x="7" y="52"/>
                    </a:lnTo>
                    <a:lnTo>
                      <a:pt x="5" y="53"/>
                    </a:lnTo>
                    <a:lnTo>
                      <a:pt x="5" y="53"/>
                    </a:lnTo>
                    <a:lnTo>
                      <a:pt x="5" y="52"/>
                    </a:lnTo>
                    <a:lnTo>
                      <a:pt x="5" y="52"/>
                    </a:lnTo>
                    <a:lnTo>
                      <a:pt x="3" y="50"/>
                    </a:lnTo>
                    <a:lnTo>
                      <a:pt x="3" y="49"/>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53"/>
              <p:cNvSpPr>
                <a:spLocks/>
              </p:cNvSpPr>
              <p:nvPr/>
            </p:nvSpPr>
            <p:spPr bwMode="auto">
              <a:xfrm>
                <a:off x="9300" y="11396"/>
                <a:ext cx="33" cy="55"/>
              </a:xfrm>
              <a:custGeom>
                <a:avLst/>
                <a:gdLst>
                  <a:gd name="T0" fmla="*/ 0 w 33"/>
                  <a:gd name="T1" fmla="*/ 6 h 55"/>
                  <a:gd name="T2" fmla="*/ 0 w 33"/>
                  <a:gd name="T3" fmla="*/ 5 h 55"/>
                  <a:gd name="T4" fmla="*/ 1 w 33"/>
                  <a:gd name="T5" fmla="*/ 3 h 55"/>
                  <a:gd name="T6" fmla="*/ 3 w 33"/>
                  <a:gd name="T7" fmla="*/ 1 h 55"/>
                  <a:gd name="T8" fmla="*/ 5 w 33"/>
                  <a:gd name="T9" fmla="*/ 0 h 55"/>
                  <a:gd name="T10" fmla="*/ 5 w 33"/>
                  <a:gd name="T11" fmla="*/ 0 h 55"/>
                  <a:gd name="T12" fmla="*/ 8 w 33"/>
                  <a:gd name="T13" fmla="*/ 0 h 55"/>
                  <a:gd name="T14" fmla="*/ 9 w 33"/>
                  <a:gd name="T15" fmla="*/ 0 h 55"/>
                  <a:gd name="T16" fmla="*/ 9 w 33"/>
                  <a:gd name="T17" fmla="*/ 3 h 55"/>
                  <a:gd name="T18" fmla="*/ 9 w 33"/>
                  <a:gd name="T19" fmla="*/ 5 h 55"/>
                  <a:gd name="T20" fmla="*/ 8 w 33"/>
                  <a:gd name="T21" fmla="*/ 6 h 55"/>
                  <a:gd name="T22" fmla="*/ 8 w 33"/>
                  <a:gd name="T23" fmla="*/ 7 h 55"/>
                  <a:gd name="T24" fmla="*/ 7 w 33"/>
                  <a:gd name="T25" fmla="*/ 8 h 55"/>
                  <a:gd name="T26" fmla="*/ 8 w 33"/>
                  <a:gd name="T27" fmla="*/ 10 h 55"/>
                  <a:gd name="T28" fmla="*/ 9 w 33"/>
                  <a:gd name="T29" fmla="*/ 10 h 55"/>
                  <a:gd name="T30" fmla="*/ 9 w 33"/>
                  <a:gd name="T31" fmla="*/ 12 h 55"/>
                  <a:gd name="T32" fmla="*/ 9 w 33"/>
                  <a:gd name="T33" fmla="*/ 13 h 55"/>
                  <a:gd name="T34" fmla="*/ 7 w 33"/>
                  <a:gd name="T35" fmla="*/ 14 h 55"/>
                  <a:gd name="T36" fmla="*/ 8 w 33"/>
                  <a:gd name="T37" fmla="*/ 15 h 55"/>
                  <a:gd name="T38" fmla="*/ 11 w 33"/>
                  <a:gd name="T39" fmla="*/ 18 h 55"/>
                  <a:gd name="T40" fmla="*/ 11 w 33"/>
                  <a:gd name="T41" fmla="*/ 18 h 55"/>
                  <a:gd name="T42" fmla="*/ 13 w 33"/>
                  <a:gd name="T43" fmla="*/ 19 h 55"/>
                  <a:gd name="T44" fmla="*/ 15 w 33"/>
                  <a:gd name="T45" fmla="*/ 21 h 55"/>
                  <a:gd name="T46" fmla="*/ 15 w 33"/>
                  <a:gd name="T47" fmla="*/ 25 h 55"/>
                  <a:gd name="T48" fmla="*/ 16 w 33"/>
                  <a:gd name="T49" fmla="*/ 27 h 55"/>
                  <a:gd name="T50" fmla="*/ 16 w 33"/>
                  <a:gd name="T51" fmla="*/ 29 h 55"/>
                  <a:gd name="T52" fmla="*/ 19 w 33"/>
                  <a:gd name="T53" fmla="*/ 31 h 55"/>
                  <a:gd name="T54" fmla="*/ 20 w 33"/>
                  <a:gd name="T55" fmla="*/ 33 h 55"/>
                  <a:gd name="T56" fmla="*/ 21 w 33"/>
                  <a:gd name="T57" fmla="*/ 33 h 55"/>
                  <a:gd name="T58" fmla="*/ 21 w 33"/>
                  <a:gd name="T59" fmla="*/ 34 h 55"/>
                  <a:gd name="T60" fmla="*/ 23 w 33"/>
                  <a:gd name="T61" fmla="*/ 36 h 55"/>
                  <a:gd name="T62" fmla="*/ 26 w 33"/>
                  <a:gd name="T63" fmla="*/ 39 h 55"/>
                  <a:gd name="T64" fmla="*/ 28 w 33"/>
                  <a:gd name="T65" fmla="*/ 39 h 55"/>
                  <a:gd name="T66" fmla="*/ 28 w 33"/>
                  <a:gd name="T67" fmla="*/ 37 h 55"/>
                  <a:gd name="T68" fmla="*/ 29 w 33"/>
                  <a:gd name="T69" fmla="*/ 41 h 55"/>
                  <a:gd name="T70" fmla="*/ 31 w 33"/>
                  <a:gd name="T71" fmla="*/ 47 h 55"/>
                  <a:gd name="T72" fmla="*/ 33 w 33"/>
                  <a:gd name="T73" fmla="*/ 50 h 55"/>
                  <a:gd name="T74" fmla="*/ 28 w 33"/>
                  <a:gd name="T75" fmla="*/ 51 h 55"/>
                  <a:gd name="T76" fmla="*/ 23 w 33"/>
                  <a:gd name="T77" fmla="*/ 53 h 55"/>
                  <a:gd name="T78" fmla="*/ 20 w 33"/>
                  <a:gd name="T79" fmla="*/ 54 h 55"/>
                  <a:gd name="T80" fmla="*/ 13 w 33"/>
                  <a:gd name="T81" fmla="*/ 55 h 55"/>
                  <a:gd name="T82" fmla="*/ 12 w 33"/>
                  <a:gd name="T83" fmla="*/ 51 h 55"/>
                  <a:gd name="T84" fmla="*/ 12 w 33"/>
                  <a:gd name="T85" fmla="*/ 50 h 55"/>
                  <a:gd name="T86" fmla="*/ 12 w 33"/>
                  <a:gd name="T87" fmla="*/ 48 h 55"/>
                  <a:gd name="T88" fmla="*/ 12 w 33"/>
                  <a:gd name="T89" fmla="*/ 48 h 55"/>
                  <a:gd name="T90" fmla="*/ 9 w 33"/>
                  <a:gd name="T91" fmla="*/ 40 h 55"/>
                  <a:gd name="T92" fmla="*/ 6 w 33"/>
                  <a:gd name="T93" fmla="*/ 28 h 55"/>
                  <a:gd name="T94" fmla="*/ 5 w 33"/>
                  <a:gd name="T95" fmla="*/ 25 h 55"/>
                  <a:gd name="T96" fmla="*/ 4 w 33"/>
                  <a:gd name="T97" fmla="*/ 22 h 55"/>
                  <a:gd name="T98" fmla="*/ 4 w 33"/>
                  <a:gd name="T99" fmla="*/ 19 h 55"/>
                  <a:gd name="T100" fmla="*/ 4 w 33"/>
                  <a:gd name="T101" fmla="*/ 19 h 55"/>
                  <a:gd name="T102" fmla="*/ 0 w 33"/>
                  <a:gd name="T103" fmla="*/ 6 h 55"/>
                  <a:gd name="T104" fmla="*/ 0 w 33"/>
                  <a:gd name="T105"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 h="55">
                    <a:moveTo>
                      <a:pt x="0" y="6"/>
                    </a:moveTo>
                    <a:lnTo>
                      <a:pt x="0" y="5"/>
                    </a:lnTo>
                    <a:lnTo>
                      <a:pt x="1" y="3"/>
                    </a:lnTo>
                    <a:lnTo>
                      <a:pt x="3" y="1"/>
                    </a:lnTo>
                    <a:lnTo>
                      <a:pt x="5" y="0"/>
                    </a:lnTo>
                    <a:lnTo>
                      <a:pt x="5" y="0"/>
                    </a:lnTo>
                    <a:lnTo>
                      <a:pt x="8" y="0"/>
                    </a:lnTo>
                    <a:lnTo>
                      <a:pt x="9" y="0"/>
                    </a:lnTo>
                    <a:lnTo>
                      <a:pt x="9" y="3"/>
                    </a:lnTo>
                    <a:lnTo>
                      <a:pt x="9" y="5"/>
                    </a:lnTo>
                    <a:lnTo>
                      <a:pt x="8" y="6"/>
                    </a:lnTo>
                    <a:lnTo>
                      <a:pt x="8" y="7"/>
                    </a:lnTo>
                    <a:lnTo>
                      <a:pt x="7" y="8"/>
                    </a:lnTo>
                    <a:lnTo>
                      <a:pt x="8" y="10"/>
                    </a:lnTo>
                    <a:lnTo>
                      <a:pt x="9" y="10"/>
                    </a:lnTo>
                    <a:lnTo>
                      <a:pt x="9" y="12"/>
                    </a:lnTo>
                    <a:lnTo>
                      <a:pt x="9" y="13"/>
                    </a:lnTo>
                    <a:lnTo>
                      <a:pt x="7" y="14"/>
                    </a:lnTo>
                    <a:lnTo>
                      <a:pt x="8" y="15"/>
                    </a:lnTo>
                    <a:lnTo>
                      <a:pt x="11" y="18"/>
                    </a:lnTo>
                    <a:lnTo>
                      <a:pt x="11" y="18"/>
                    </a:lnTo>
                    <a:lnTo>
                      <a:pt x="13" y="19"/>
                    </a:lnTo>
                    <a:lnTo>
                      <a:pt x="15" y="21"/>
                    </a:lnTo>
                    <a:lnTo>
                      <a:pt x="15" y="25"/>
                    </a:lnTo>
                    <a:lnTo>
                      <a:pt x="16" y="27"/>
                    </a:lnTo>
                    <a:lnTo>
                      <a:pt x="16" y="29"/>
                    </a:lnTo>
                    <a:lnTo>
                      <a:pt x="19" y="31"/>
                    </a:lnTo>
                    <a:lnTo>
                      <a:pt x="20" y="33"/>
                    </a:lnTo>
                    <a:lnTo>
                      <a:pt x="21" y="33"/>
                    </a:lnTo>
                    <a:lnTo>
                      <a:pt x="21" y="34"/>
                    </a:lnTo>
                    <a:lnTo>
                      <a:pt x="23" y="36"/>
                    </a:lnTo>
                    <a:lnTo>
                      <a:pt x="26" y="39"/>
                    </a:lnTo>
                    <a:lnTo>
                      <a:pt x="28" y="39"/>
                    </a:lnTo>
                    <a:lnTo>
                      <a:pt x="28" y="37"/>
                    </a:lnTo>
                    <a:lnTo>
                      <a:pt x="29" y="41"/>
                    </a:lnTo>
                    <a:lnTo>
                      <a:pt x="31" y="47"/>
                    </a:lnTo>
                    <a:lnTo>
                      <a:pt x="33" y="50"/>
                    </a:lnTo>
                    <a:lnTo>
                      <a:pt x="28" y="51"/>
                    </a:lnTo>
                    <a:lnTo>
                      <a:pt x="23" y="53"/>
                    </a:lnTo>
                    <a:lnTo>
                      <a:pt x="20" y="54"/>
                    </a:lnTo>
                    <a:lnTo>
                      <a:pt x="13" y="55"/>
                    </a:lnTo>
                    <a:lnTo>
                      <a:pt x="12" y="51"/>
                    </a:lnTo>
                    <a:lnTo>
                      <a:pt x="12" y="50"/>
                    </a:lnTo>
                    <a:lnTo>
                      <a:pt x="12" y="48"/>
                    </a:lnTo>
                    <a:lnTo>
                      <a:pt x="12" y="48"/>
                    </a:lnTo>
                    <a:lnTo>
                      <a:pt x="9" y="40"/>
                    </a:lnTo>
                    <a:lnTo>
                      <a:pt x="6" y="28"/>
                    </a:lnTo>
                    <a:lnTo>
                      <a:pt x="5" y="25"/>
                    </a:lnTo>
                    <a:lnTo>
                      <a:pt x="4" y="22"/>
                    </a:lnTo>
                    <a:lnTo>
                      <a:pt x="4" y="19"/>
                    </a:lnTo>
                    <a:lnTo>
                      <a:pt x="4" y="19"/>
                    </a:lnTo>
                    <a:lnTo>
                      <a:pt x="0" y="6"/>
                    </a:lnTo>
                    <a:lnTo>
                      <a:pt x="0" y="6"/>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54"/>
              <p:cNvSpPr>
                <a:spLocks/>
              </p:cNvSpPr>
              <p:nvPr/>
            </p:nvSpPr>
            <p:spPr bwMode="auto">
              <a:xfrm>
                <a:off x="9031" y="11625"/>
                <a:ext cx="169" cy="177"/>
              </a:xfrm>
              <a:custGeom>
                <a:avLst/>
                <a:gdLst>
                  <a:gd name="T0" fmla="*/ 10 w 169"/>
                  <a:gd name="T1" fmla="*/ 10 h 177"/>
                  <a:gd name="T2" fmla="*/ 23 w 169"/>
                  <a:gd name="T3" fmla="*/ 9 h 177"/>
                  <a:gd name="T4" fmla="*/ 35 w 169"/>
                  <a:gd name="T5" fmla="*/ 7 h 177"/>
                  <a:gd name="T6" fmla="*/ 53 w 169"/>
                  <a:gd name="T7" fmla="*/ 5 h 177"/>
                  <a:gd name="T8" fmla="*/ 78 w 169"/>
                  <a:gd name="T9" fmla="*/ 0 h 177"/>
                  <a:gd name="T10" fmla="*/ 75 w 169"/>
                  <a:gd name="T11" fmla="*/ 7 h 177"/>
                  <a:gd name="T12" fmla="*/ 73 w 169"/>
                  <a:gd name="T13" fmla="*/ 13 h 177"/>
                  <a:gd name="T14" fmla="*/ 80 w 169"/>
                  <a:gd name="T15" fmla="*/ 17 h 177"/>
                  <a:gd name="T16" fmla="*/ 85 w 169"/>
                  <a:gd name="T17" fmla="*/ 21 h 177"/>
                  <a:gd name="T18" fmla="*/ 91 w 169"/>
                  <a:gd name="T19" fmla="*/ 25 h 177"/>
                  <a:gd name="T20" fmla="*/ 96 w 169"/>
                  <a:gd name="T21" fmla="*/ 32 h 177"/>
                  <a:gd name="T22" fmla="*/ 102 w 169"/>
                  <a:gd name="T23" fmla="*/ 40 h 177"/>
                  <a:gd name="T24" fmla="*/ 114 w 169"/>
                  <a:gd name="T25" fmla="*/ 48 h 177"/>
                  <a:gd name="T26" fmla="*/ 118 w 169"/>
                  <a:gd name="T27" fmla="*/ 52 h 177"/>
                  <a:gd name="T28" fmla="*/ 126 w 169"/>
                  <a:gd name="T29" fmla="*/ 57 h 177"/>
                  <a:gd name="T30" fmla="*/ 132 w 169"/>
                  <a:gd name="T31" fmla="*/ 64 h 177"/>
                  <a:gd name="T32" fmla="*/ 137 w 169"/>
                  <a:gd name="T33" fmla="*/ 69 h 177"/>
                  <a:gd name="T34" fmla="*/ 144 w 169"/>
                  <a:gd name="T35" fmla="*/ 77 h 177"/>
                  <a:gd name="T36" fmla="*/ 148 w 169"/>
                  <a:gd name="T37" fmla="*/ 86 h 177"/>
                  <a:gd name="T38" fmla="*/ 155 w 169"/>
                  <a:gd name="T39" fmla="*/ 92 h 177"/>
                  <a:gd name="T40" fmla="*/ 157 w 169"/>
                  <a:gd name="T41" fmla="*/ 99 h 177"/>
                  <a:gd name="T42" fmla="*/ 165 w 169"/>
                  <a:gd name="T43" fmla="*/ 105 h 177"/>
                  <a:gd name="T44" fmla="*/ 166 w 169"/>
                  <a:gd name="T45" fmla="*/ 111 h 177"/>
                  <a:gd name="T46" fmla="*/ 161 w 169"/>
                  <a:gd name="T47" fmla="*/ 120 h 177"/>
                  <a:gd name="T48" fmla="*/ 161 w 169"/>
                  <a:gd name="T49" fmla="*/ 127 h 177"/>
                  <a:gd name="T50" fmla="*/ 159 w 169"/>
                  <a:gd name="T51" fmla="*/ 136 h 177"/>
                  <a:gd name="T52" fmla="*/ 156 w 169"/>
                  <a:gd name="T53" fmla="*/ 146 h 177"/>
                  <a:gd name="T54" fmla="*/ 156 w 169"/>
                  <a:gd name="T55" fmla="*/ 156 h 177"/>
                  <a:gd name="T56" fmla="*/ 152 w 169"/>
                  <a:gd name="T57" fmla="*/ 161 h 177"/>
                  <a:gd name="T58" fmla="*/ 144 w 169"/>
                  <a:gd name="T59" fmla="*/ 159 h 177"/>
                  <a:gd name="T60" fmla="*/ 139 w 169"/>
                  <a:gd name="T61" fmla="*/ 160 h 177"/>
                  <a:gd name="T62" fmla="*/ 139 w 169"/>
                  <a:gd name="T63" fmla="*/ 170 h 177"/>
                  <a:gd name="T64" fmla="*/ 137 w 169"/>
                  <a:gd name="T65" fmla="*/ 177 h 177"/>
                  <a:gd name="T66" fmla="*/ 132 w 169"/>
                  <a:gd name="T67" fmla="*/ 171 h 177"/>
                  <a:gd name="T68" fmla="*/ 120 w 169"/>
                  <a:gd name="T69" fmla="*/ 170 h 177"/>
                  <a:gd name="T70" fmla="*/ 95 w 169"/>
                  <a:gd name="T71" fmla="*/ 173 h 177"/>
                  <a:gd name="T72" fmla="*/ 78 w 169"/>
                  <a:gd name="T73" fmla="*/ 174 h 177"/>
                  <a:gd name="T74" fmla="*/ 59 w 169"/>
                  <a:gd name="T75" fmla="*/ 175 h 177"/>
                  <a:gd name="T76" fmla="*/ 41 w 169"/>
                  <a:gd name="T77" fmla="*/ 174 h 177"/>
                  <a:gd name="T78" fmla="*/ 37 w 169"/>
                  <a:gd name="T79" fmla="*/ 166 h 177"/>
                  <a:gd name="T80" fmla="*/ 32 w 169"/>
                  <a:gd name="T81" fmla="*/ 155 h 177"/>
                  <a:gd name="T82" fmla="*/ 33 w 169"/>
                  <a:gd name="T83" fmla="*/ 148 h 177"/>
                  <a:gd name="T84" fmla="*/ 32 w 169"/>
                  <a:gd name="T85" fmla="*/ 141 h 177"/>
                  <a:gd name="T86" fmla="*/ 29 w 169"/>
                  <a:gd name="T87" fmla="*/ 133 h 177"/>
                  <a:gd name="T88" fmla="*/ 31 w 169"/>
                  <a:gd name="T89" fmla="*/ 123 h 177"/>
                  <a:gd name="T90" fmla="*/ 35 w 169"/>
                  <a:gd name="T91" fmla="*/ 116 h 177"/>
                  <a:gd name="T92" fmla="*/ 31 w 169"/>
                  <a:gd name="T93" fmla="*/ 109 h 177"/>
                  <a:gd name="T94" fmla="*/ 28 w 169"/>
                  <a:gd name="T95" fmla="*/ 103 h 177"/>
                  <a:gd name="T96" fmla="*/ 23 w 169"/>
                  <a:gd name="T97" fmla="*/ 93 h 177"/>
                  <a:gd name="T98" fmla="*/ 17 w 169"/>
                  <a:gd name="T99" fmla="*/ 71 h 177"/>
                  <a:gd name="T100" fmla="*/ 11 w 169"/>
                  <a:gd name="T101" fmla="*/ 53 h 177"/>
                  <a:gd name="T102" fmla="*/ 8 w 169"/>
                  <a:gd name="T103" fmla="*/ 38 h 177"/>
                  <a:gd name="T104" fmla="*/ 3 w 169"/>
                  <a:gd name="T105" fmla="*/ 2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177">
                    <a:moveTo>
                      <a:pt x="0" y="11"/>
                    </a:moveTo>
                    <a:lnTo>
                      <a:pt x="5" y="11"/>
                    </a:lnTo>
                    <a:lnTo>
                      <a:pt x="7" y="11"/>
                    </a:lnTo>
                    <a:lnTo>
                      <a:pt x="8" y="10"/>
                    </a:lnTo>
                    <a:lnTo>
                      <a:pt x="10" y="10"/>
                    </a:lnTo>
                    <a:lnTo>
                      <a:pt x="10" y="10"/>
                    </a:lnTo>
                    <a:lnTo>
                      <a:pt x="17" y="9"/>
                    </a:lnTo>
                    <a:lnTo>
                      <a:pt x="20" y="9"/>
                    </a:lnTo>
                    <a:lnTo>
                      <a:pt x="20" y="9"/>
                    </a:lnTo>
                    <a:lnTo>
                      <a:pt x="23" y="9"/>
                    </a:lnTo>
                    <a:lnTo>
                      <a:pt x="25" y="9"/>
                    </a:lnTo>
                    <a:lnTo>
                      <a:pt x="26" y="7"/>
                    </a:lnTo>
                    <a:lnTo>
                      <a:pt x="28" y="7"/>
                    </a:lnTo>
                    <a:lnTo>
                      <a:pt x="31" y="7"/>
                    </a:lnTo>
                    <a:lnTo>
                      <a:pt x="35" y="7"/>
                    </a:lnTo>
                    <a:lnTo>
                      <a:pt x="40" y="6"/>
                    </a:lnTo>
                    <a:lnTo>
                      <a:pt x="46" y="5"/>
                    </a:lnTo>
                    <a:lnTo>
                      <a:pt x="51" y="5"/>
                    </a:lnTo>
                    <a:lnTo>
                      <a:pt x="53" y="5"/>
                    </a:lnTo>
                    <a:lnTo>
                      <a:pt x="53" y="5"/>
                    </a:lnTo>
                    <a:lnTo>
                      <a:pt x="62" y="4"/>
                    </a:lnTo>
                    <a:lnTo>
                      <a:pt x="65" y="3"/>
                    </a:lnTo>
                    <a:lnTo>
                      <a:pt x="67" y="3"/>
                    </a:lnTo>
                    <a:lnTo>
                      <a:pt x="72" y="2"/>
                    </a:lnTo>
                    <a:lnTo>
                      <a:pt x="78" y="0"/>
                    </a:lnTo>
                    <a:lnTo>
                      <a:pt x="78" y="0"/>
                    </a:lnTo>
                    <a:lnTo>
                      <a:pt x="78" y="3"/>
                    </a:lnTo>
                    <a:lnTo>
                      <a:pt x="78" y="4"/>
                    </a:lnTo>
                    <a:lnTo>
                      <a:pt x="76" y="5"/>
                    </a:lnTo>
                    <a:lnTo>
                      <a:pt x="75" y="7"/>
                    </a:lnTo>
                    <a:lnTo>
                      <a:pt x="74" y="9"/>
                    </a:lnTo>
                    <a:lnTo>
                      <a:pt x="73" y="10"/>
                    </a:lnTo>
                    <a:lnTo>
                      <a:pt x="74" y="11"/>
                    </a:lnTo>
                    <a:lnTo>
                      <a:pt x="73" y="12"/>
                    </a:lnTo>
                    <a:lnTo>
                      <a:pt x="73" y="13"/>
                    </a:lnTo>
                    <a:lnTo>
                      <a:pt x="73" y="14"/>
                    </a:lnTo>
                    <a:lnTo>
                      <a:pt x="73" y="14"/>
                    </a:lnTo>
                    <a:lnTo>
                      <a:pt x="75" y="16"/>
                    </a:lnTo>
                    <a:lnTo>
                      <a:pt x="77" y="17"/>
                    </a:lnTo>
                    <a:lnTo>
                      <a:pt x="80" y="17"/>
                    </a:lnTo>
                    <a:lnTo>
                      <a:pt x="82" y="19"/>
                    </a:lnTo>
                    <a:lnTo>
                      <a:pt x="82" y="19"/>
                    </a:lnTo>
                    <a:lnTo>
                      <a:pt x="83" y="20"/>
                    </a:lnTo>
                    <a:lnTo>
                      <a:pt x="83" y="20"/>
                    </a:lnTo>
                    <a:lnTo>
                      <a:pt x="85" y="21"/>
                    </a:lnTo>
                    <a:lnTo>
                      <a:pt x="85" y="21"/>
                    </a:lnTo>
                    <a:lnTo>
                      <a:pt x="88" y="20"/>
                    </a:lnTo>
                    <a:lnTo>
                      <a:pt x="89" y="20"/>
                    </a:lnTo>
                    <a:lnTo>
                      <a:pt x="90" y="23"/>
                    </a:lnTo>
                    <a:lnTo>
                      <a:pt x="91" y="25"/>
                    </a:lnTo>
                    <a:lnTo>
                      <a:pt x="92" y="27"/>
                    </a:lnTo>
                    <a:lnTo>
                      <a:pt x="94" y="27"/>
                    </a:lnTo>
                    <a:lnTo>
                      <a:pt x="95" y="28"/>
                    </a:lnTo>
                    <a:lnTo>
                      <a:pt x="95" y="29"/>
                    </a:lnTo>
                    <a:lnTo>
                      <a:pt x="96" y="32"/>
                    </a:lnTo>
                    <a:lnTo>
                      <a:pt x="98" y="34"/>
                    </a:lnTo>
                    <a:lnTo>
                      <a:pt x="100" y="36"/>
                    </a:lnTo>
                    <a:lnTo>
                      <a:pt x="100" y="38"/>
                    </a:lnTo>
                    <a:lnTo>
                      <a:pt x="102" y="39"/>
                    </a:lnTo>
                    <a:lnTo>
                      <a:pt x="102" y="40"/>
                    </a:lnTo>
                    <a:lnTo>
                      <a:pt x="104" y="40"/>
                    </a:lnTo>
                    <a:lnTo>
                      <a:pt x="106" y="42"/>
                    </a:lnTo>
                    <a:lnTo>
                      <a:pt x="110" y="43"/>
                    </a:lnTo>
                    <a:lnTo>
                      <a:pt x="113" y="47"/>
                    </a:lnTo>
                    <a:lnTo>
                      <a:pt x="114" y="48"/>
                    </a:lnTo>
                    <a:lnTo>
                      <a:pt x="115" y="49"/>
                    </a:lnTo>
                    <a:lnTo>
                      <a:pt x="117" y="50"/>
                    </a:lnTo>
                    <a:lnTo>
                      <a:pt x="117" y="50"/>
                    </a:lnTo>
                    <a:lnTo>
                      <a:pt x="118" y="52"/>
                    </a:lnTo>
                    <a:lnTo>
                      <a:pt x="118" y="52"/>
                    </a:lnTo>
                    <a:lnTo>
                      <a:pt x="121" y="53"/>
                    </a:lnTo>
                    <a:lnTo>
                      <a:pt x="121" y="53"/>
                    </a:lnTo>
                    <a:lnTo>
                      <a:pt x="122" y="55"/>
                    </a:lnTo>
                    <a:lnTo>
                      <a:pt x="125" y="55"/>
                    </a:lnTo>
                    <a:lnTo>
                      <a:pt x="126" y="57"/>
                    </a:lnTo>
                    <a:lnTo>
                      <a:pt x="126" y="60"/>
                    </a:lnTo>
                    <a:lnTo>
                      <a:pt x="128" y="61"/>
                    </a:lnTo>
                    <a:lnTo>
                      <a:pt x="128" y="63"/>
                    </a:lnTo>
                    <a:lnTo>
                      <a:pt x="128" y="63"/>
                    </a:lnTo>
                    <a:lnTo>
                      <a:pt x="132" y="64"/>
                    </a:lnTo>
                    <a:lnTo>
                      <a:pt x="132" y="66"/>
                    </a:lnTo>
                    <a:lnTo>
                      <a:pt x="132" y="67"/>
                    </a:lnTo>
                    <a:lnTo>
                      <a:pt x="135" y="68"/>
                    </a:lnTo>
                    <a:lnTo>
                      <a:pt x="137" y="69"/>
                    </a:lnTo>
                    <a:lnTo>
                      <a:pt x="137" y="69"/>
                    </a:lnTo>
                    <a:lnTo>
                      <a:pt x="140" y="70"/>
                    </a:lnTo>
                    <a:lnTo>
                      <a:pt x="141" y="71"/>
                    </a:lnTo>
                    <a:lnTo>
                      <a:pt x="142" y="74"/>
                    </a:lnTo>
                    <a:lnTo>
                      <a:pt x="143" y="75"/>
                    </a:lnTo>
                    <a:lnTo>
                      <a:pt x="144" y="77"/>
                    </a:lnTo>
                    <a:lnTo>
                      <a:pt x="146" y="81"/>
                    </a:lnTo>
                    <a:lnTo>
                      <a:pt x="146" y="81"/>
                    </a:lnTo>
                    <a:lnTo>
                      <a:pt x="147" y="84"/>
                    </a:lnTo>
                    <a:lnTo>
                      <a:pt x="147" y="86"/>
                    </a:lnTo>
                    <a:lnTo>
                      <a:pt x="148" y="86"/>
                    </a:lnTo>
                    <a:lnTo>
                      <a:pt x="149" y="88"/>
                    </a:lnTo>
                    <a:lnTo>
                      <a:pt x="151" y="88"/>
                    </a:lnTo>
                    <a:lnTo>
                      <a:pt x="151" y="88"/>
                    </a:lnTo>
                    <a:lnTo>
                      <a:pt x="155" y="91"/>
                    </a:lnTo>
                    <a:lnTo>
                      <a:pt x="155" y="92"/>
                    </a:lnTo>
                    <a:lnTo>
                      <a:pt x="156" y="93"/>
                    </a:lnTo>
                    <a:lnTo>
                      <a:pt x="157" y="96"/>
                    </a:lnTo>
                    <a:lnTo>
                      <a:pt x="158" y="98"/>
                    </a:lnTo>
                    <a:lnTo>
                      <a:pt x="157" y="99"/>
                    </a:lnTo>
                    <a:lnTo>
                      <a:pt x="157" y="99"/>
                    </a:lnTo>
                    <a:lnTo>
                      <a:pt x="158" y="102"/>
                    </a:lnTo>
                    <a:lnTo>
                      <a:pt x="159" y="104"/>
                    </a:lnTo>
                    <a:lnTo>
                      <a:pt x="162" y="105"/>
                    </a:lnTo>
                    <a:lnTo>
                      <a:pt x="163" y="104"/>
                    </a:lnTo>
                    <a:lnTo>
                      <a:pt x="165" y="105"/>
                    </a:lnTo>
                    <a:lnTo>
                      <a:pt x="167" y="106"/>
                    </a:lnTo>
                    <a:lnTo>
                      <a:pt x="169" y="106"/>
                    </a:lnTo>
                    <a:lnTo>
                      <a:pt x="169" y="107"/>
                    </a:lnTo>
                    <a:lnTo>
                      <a:pt x="166" y="110"/>
                    </a:lnTo>
                    <a:lnTo>
                      <a:pt x="166" y="111"/>
                    </a:lnTo>
                    <a:lnTo>
                      <a:pt x="164" y="113"/>
                    </a:lnTo>
                    <a:lnTo>
                      <a:pt x="164" y="116"/>
                    </a:lnTo>
                    <a:lnTo>
                      <a:pt x="163" y="118"/>
                    </a:lnTo>
                    <a:lnTo>
                      <a:pt x="161" y="119"/>
                    </a:lnTo>
                    <a:lnTo>
                      <a:pt x="161" y="120"/>
                    </a:lnTo>
                    <a:lnTo>
                      <a:pt x="161" y="120"/>
                    </a:lnTo>
                    <a:lnTo>
                      <a:pt x="162" y="124"/>
                    </a:lnTo>
                    <a:lnTo>
                      <a:pt x="161" y="126"/>
                    </a:lnTo>
                    <a:lnTo>
                      <a:pt x="161" y="127"/>
                    </a:lnTo>
                    <a:lnTo>
                      <a:pt x="161" y="127"/>
                    </a:lnTo>
                    <a:lnTo>
                      <a:pt x="159" y="130"/>
                    </a:lnTo>
                    <a:lnTo>
                      <a:pt x="158" y="132"/>
                    </a:lnTo>
                    <a:lnTo>
                      <a:pt x="158" y="134"/>
                    </a:lnTo>
                    <a:lnTo>
                      <a:pt x="159" y="136"/>
                    </a:lnTo>
                    <a:lnTo>
                      <a:pt x="159" y="136"/>
                    </a:lnTo>
                    <a:lnTo>
                      <a:pt x="159" y="139"/>
                    </a:lnTo>
                    <a:lnTo>
                      <a:pt x="158" y="140"/>
                    </a:lnTo>
                    <a:lnTo>
                      <a:pt x="157" y="143"/>
                    </a:lnTo>
                    <a:lnTo>
                      <a:pt x="156" y="143"/>
                    </a:lnTo>
                    <a:lnTo>
                      <a:pt x="156" y="146"/>
                    </a:lnTo>
                    <a:lnTo>
                      <a:pt x="156" y="148"/>
                    </a:lnTo>
                    <a:lnTo>
                      <a:pt x="156" y="149"/>
                    </a:lnTo>
                    <a:lnTo>
                      <a:pt x="156" y="149"/>
                    </a:lnTo>
                    <a:lnTo>
                      <a:pt x="157" y="153"/>
                    </a:lnTo>
                    <a:lnTo>
                      <a:pt x="156" y="156"/>
                    </a:lnTo>
                    <a:lnTo>
                      <a:pt x="156" y="157"/>
                    </a:lnTo>
                    <a:lnTo>
                      <a:pt x="157" y="160"/>
                    </a:lnTo>
                    <a:lnTo>
                      <a:pt x="155" y="160"/>
                    </a:lnTo>
                    <a:lnTo>
                      <a:pt x="154" y="160"/>
                    </a:lnTo>
                    <a:lnTo>
                      <a:pt x="152" y="161"/>
                    </a:lnTo>
                    <a:lnTo>
                      <a:pt x="150" y="161"/>
                    </a:lnTo>
                    <a:lnTo>
                      <a:pt x="149" y="160"/>
                    </a:lnTo>
                    <a:lnTo>
                      <a:pt x="147" y="160"/>
                    </a:lnTo>
                    <a:lnTo>
                      <a:pt x="146" y="160"/>
                    </a:lnTo>
                    <a:lnTo>
                      <a:pt x="144" y="159"/>
                    </a:lnTo>
                    <a:lnTo>
                      <a:pt x="142" y="160"/>
                    </a:lnTo>
                    <a:lnTo>
                      <a:pt x="141" y="159"/>
                    </a:lnTo>
                    <a:lnTo>
                      <a:pt x="141" y="159"/>
                    </a:lnTo>
                    <a:lnTo>
                      <a:pt x="140" y="159"/>
                    </a:lnTo>
                    <a:lnTo>
                      <a:pt x="139" y="160"/>
                    </a:lnTo>
                    <a:lnTo>
                      <a:pt x="137" y="162"/>
                    </a:lnTo>
                    <a:lnTo>
                      <a:pt x="137" y="164"/>
                    </a:lnTo>
                    <a:lnTo>
                      <a:pt x="137" y="166"/>
                    </a:lnTo>
                    <a:lnTo>
                      <a:pt x="139" y="168"/>
                    </a:lnTo>
                    <a:lnTo>
                      <a:pt x="139" y="170"/>
                    </a:lnTo>
                    <a:lnTo>
                      <a:pt x="139" y="174"/>
                    </a:lnTo>
                    <a:lnTo>
                      <a:pt x="139" y="175"/>
                    </a:lnTo>
                    <a:lnTo>
                      <a:pt x="139" y="176"/>
                    </a:lnTo>
                    <a:lnTo>
                      <a:pt x="139" y="176"/>
                    </a:lnTo>
                    <a:lnTo>
                      <a:pt x="137" y="177"/>
                    </a:lnTo>
                    <a:lnTo>
                      <a:pt x="135" y="177"/>
                    </a:lnTo>
                    <a:lnTo>
                      <a:pt x="134" y="177"/>
                    </a:lnTo>
                    <a:lnTo>
                      <a:pt x="133" y="175"/>
                    </a:lnTo>
                    <a:lnTo>
                      <a:pt x="133" y="174"/>
                    </a:lnTo>
                    <a:lnTo>
                      <a:pt x="132" y="171"/>
                    </a:lnTo>
                    <a:lnTo>
                      <a:pt x="132" y="170"/>
                    </a:lnTo>
                    <a:lnTo>
                      <a:pt x="125" y="170"/>
                    </a:lnTo>
                    <a:lnTo>
                      <a:pt x="124" y="170"/>
                    </a:lnTo>
                    <a:lnTo>
                      <a:pt x="124" y="170"/>
                    </a:lnTo>
                    <a:lnTo>
                      <a:pt x="120" y="170"/>
                    </a:lnTo>
                    <a:lnTo>
                      <a:pt x="115" y="170"/>
                    </a:lnTo>
                    <a:lnTo>
                      <a:pt x="110" y="171"/>
                    </a:lnTo>
                    <a:lnTo>
                      <a:pt x="102" y="171"/>
                    </a:lnTo>
                    <a:lnTo>
                      <a:pt x="100" y="171"/>
                    </a:lnTo>
                    <a:lnTo>
                      <a:pt x="95" y="173"/>
                    </a:lnTo>
                    <a:lnTo>
                      <a:pt x="94" y="173"/>
                    </a:lnTo>
                    <a:lnTo>
                      <a:pt x="89" y="173"/>
                    </a:lnTo>
                    <a:lnTo>
                      <a:pt x="85" y="173"/>
                    </a:lnTo>
                    <a:lnTo>
                      <a:pt x="81" y="174"/>
                    </a:lnTo>
                    <a:lnTo>
                      <a:pt x="78" y="174"/>
                    </a:lnTo>
                    <a:lnTo>
                      <a:pt x="72" y="174"/>
                    </a:lnTo>
                    <a:lnTo>
                      <a:pt x="69" y="174"/>
                    </a:lnTo>
                    <a:lnTo>
                      <a:pt x="68" y="174"/>
                    </a:lnTo>
                    <a:lnTo>
                      <a:pt x="62" y="175"/>
                    </a:lnTo>
                    <a:lnTo>
                      <a:pt x="59" y="175"/>
                    </a:lnTo>
                    <a:lnTo>
                      <a:pt x="57" y="175"/>
                    </a:lnTo>
                    <a:lnTo>
                      <a:pt x="45" y="176"/>
                    </a:lnTo>
                    <a:lnTo>
                      <a:pt x="43" y="176"/>
                    </a:lnTo>
                    <a:lnTo>
                      <a:pt x="43" y="176"/>
                    </a:lnTo>
                    <a:lnTo>
                      <a:pt x="41" y="174"/>
                    </a:lnTo>
                    <a:lnTo>
                      <a:pt x="40" y="171"/>
                    </a:lnTo>
                    <a:lnTo>
                      <a:pt x="40" y="169"/>
                    </a:lnTo>
                    <a:lnTo>
                      <a:pt x="38" y="168"/>
                    </a:lnTo>
                    <a:lnTo>
                      <a:pt x="37" y="166"/>
                    </a:lnTo>
                    <a:lnTo>
                      <a:pt x="37" y="166"/>
                    </a:lnTo>
                    <a:lnTo>
                      <a:pt x="37" y="163"/>
                    </a:lnTo>
                    <a:lnTo>
                      <a:pt x="36" y="162"/>
                    </a:lnTo>
                    <a:lnTo>
                      <a:pt x="36" y="161"/>
                    </a:lnTo>
                    <a:lnTo>
                      <a:pt x="32" y="159"/>
                    </a:lnTo>
                    <a:lnTo>
                      <a:pt x="32" y="155"/>
                    </a:lnTo>
                    <a:lnTo>
                      <a:pt x="33" y="154"/>
                    </a:lnTo>
                    <a:lnTo>
                      <a:pt x="33" y="153"/>
                    </a:lnTo>
                    <a:lnTo>
                      <a:pt x="32" y="153"/>
                    </a:lnTo>
                    <a:lnTo>
                      <a:pt x="32" y="152"/>
                    </a:lnTo>
                    <a:lnTo>
                      <a:pt x="33" y="148"/>
                    </a:lnTo>
                    <a:lnTo>
                      <a:pt x="32" y="147"/>
                    </a:lnTo>
                    <a:lnTo>
                      <a:pt x="33" y="145"/>
                    </a:lnTo>
                    <a:lnTo>
                      <a:pt x="33" y="143"/>
                    </a:lnTo>
                    <a:lnTo>
                      <a:pt x="32" y="143"/>
                    </a:lnTo>
                    <a:lnTo>
                      <a:pt x="32" y="141"/>
                    </a:lnTo>
                    <a:lnTo>
                      <a:pt x="30" y="139"/>
                    </a:lnTo>
                    <a:lnTo>
                      <a:pt x="30" y="136"/>
                    </a:lnTo>
                    <a:lnTo>
                      <a:pt x="30" y="135"/>
                    </a:lnTo>
                    <a:lnTo>
                      <a:pt x="30" y="135"/>
                    </a:lnTo>
                    <a:lnTo>
                      <a:pt x="29" y="133"/>
                    </a:lnTo>
                    <a:lnTo>
                      <a:pt x="30" y="131"/>
                    </a:lnTo>
                    <a:lnTo>
                      <a:pt x="31" y="127"/>
                    </a:lnTo>
                    <a:lnTo>
                      <a:pt x="31" y="126"/>
                    </a:lnTo>
                    <a:lnTo>
                      <a:pt x="31" y="124"/>
                    </a:lnTo>
                    <a:lnTo>
                      <a:pt x="31" y="123"/>
                    </a:lnTo>
                    <a:lnTo>
                      <a:pt x="30" y="121"/>
                    </a:lnTo>
                    <a:lnTo>
                      <a:pt x="32" y="119"/>
                    </a:lnTo>
                    <a:lnTo>
                      <a:pt x="33" y="117"/>
                    </a:lnTo>
                    <a:lnTo>
                      <a:pt x="35" y="117"/>
                    </a:lnTo>
                    <a:lnTo>
                      <a:pt x="35" y="116"/>
                    </a:lnTo>
                    <a:lnTo>
                      <a:pt x="32" y="113"/>
                    </a:lnTo>
                    <a:lnTo>
                      <a:pt x="31" y="113"/>
                    </a:lnTo>
                    <a:lnTo>
                      <a:pt x="31" y="112"/>
                    </a:lnTo>
                    <a:lnTo>
                      <a:pt x="31" y="111"/>
                    </a:lnTo>
                    <a:lnTo>
                      <a:pt x="31" y="109"/>
                    </a:lnTo>
                    <a:lnTo>
                      <a:pt x="30" y="106"/>
                    </a:lnTo>
                    <a:lnTo>
                      <a:pt x="30" y="106"/>
                    </a:lnTo>
                    <a:lnTo>
                      <a:pt x="30" y="105"/>
                    </a:lnTo>
                    <a:lnTo>
                      <a:pt x="28" y="104"/>
                    </a:lnTo>
                    <a:lnTo>
                      <a:pt x="28" y="103"/>
                    </a:lnTo>
                    <a:lnTo>
                      <a:pt x="26" y="100"/>
                    </a:lnTo>
                    <a:lnTo>
                      <a:pt x="25" y="98"/>
                    </a:lnTo>
                    <a:lnTo>
                      <a:pt x="25" y="97"/>
                    </a:lnTo>
                    <a:lnTo>
                      <a:pt x="24" y="95"/>
                    </a:lnTo>
                    <a:lnTo>
                      <a:pt x="23" y="93"/>
                    </a:lnTo>
                    <a:lnTo>
                      <a:pt x="23" y="92"/>
                    </a:lnTo>
                    <a:lnTo>
                      <a:pt x="21" y="83"/>
                    </a:lnTo>
                    <a:lnTo>
                      <a:pt x="21" y="83"/>
                    </a:lnTo>
                    <a:lnTo>
                      <a:pt x="20" y="83"/>
                    </a:lnTo>
                    <a:lnTo>
                      <a:pt x="17" y="71"/>
                    </a:lnTo>
                    <a:lnTo>
                      <a:pt x="16" y="69"/>
                    </a:lnTo>
                    <a:lnTo>
                      <a:pt x="16" y="67"/>
                    </a:lnTo>
                    <a:lnTo>
                      <a:pt x="14" y="62"/>
                    </a:lnTo>
                    <a:lnTo>
                      <a:pt x="13" y="57"/>
                    </a:lnTo>
                    <a:lnTo>
                      <a:pt x="11" y="53"/>
                    </a:lnTo>
                    <a:lnTo>
                      <a:pt x="11" y="50"/>
                    </a:lnTo>
                    <a:lnTo>
                      <a:pt x="11" y="50"/>
                    </a:lnTo>
                    <a:lnTo>
                      <a:pt x="10" y="46"/>
                    </a:lnTo>
                    <a:lnTo>
                      <a:pt x="9" y="45"/>
                    </a:lnTo>
                    <a:lnTo>
                      <a:pt x="8" y="38"/>
                    </a:lnTo>
                    <a:lnTo>
                      <a:pt x="7" y="35"/>
                    </a:lnTo>
                    <a:lnTo>
                      <a:pt x="6" y="31"/>
                    </a:lnTo>
                    <a:lnTo>
                      <a:pt x="5" y="28"/>
                    </a:lnTo>
                    <a:lnTo>
                      <a:pt x="5" y="26"/>
                    </a:lnTo>
                    <a:lnTo>
                      <a:pt x="3" y="25"/>
                    </a:lnTo>
                    <a:lnTo>
                      <a:pt x="2" y="20"/>
                    </a:lnTo>
                    <a:lnTo>
                      <a:pt x="1" y="16"/>
                    </a:lnTo>
                    <a:lnTo>
                      <a:pt x="1" y="13"/>
                    </a:lnTo>
                    <a:lnTo>
                      <a:pt x="0" y="11"/>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55"/>
              <p:cNvSpPr>
                <a:spLocks/>
              </p:cNvSpPr>
              <p:nvPr/>
            </p:nvSpPr>
            <p:spPr bwMode="auto">
              <a:xfrm>
                <a:off x="9104" y="11610"/>
                <a:ext cx="157" cy="121"/>
              </a:xfrm>
              <a:custGeom>
                <a:avLst/>
                <a:gdLst>
                  <a:gd name="T0" fmla="*/ 1 w 157"/>
                  <a:gd name="T1" fmla="*/ 24 h 121"/>
                  <a:gd name="T2" fmla="*/ 5 w 157"/>
                  <a:gd name="T3" fmla="*/ 18 h 121"/>
                  <a:gd name="T4" fmla="*/ 16 w 157"/>
                  <a:gd name="T5" fmla="*/ 11 h 121"/>
                  <a:gd name="T6" fmla="*/ 22 w 157"/>
                  <a:gd name="T7" fmla="*/ 7 h 121"/>
                  <a:gd name="T8" fmla="*/ 29 w 157"/>
                  <a:gd name="T9" fmla="*/ 5 h 121"/>
                  <a:gd name="T10" fmla="*/ 38 w 157"/>
                  <a:gd name="T11" fmla="*/ 4 h 121"/>
                  <a:gd name="T12" fmla="*/ 55 w 157"/>
                  <a:gd name="T13" fmla="*/ 1 h 121"/>
                  <a:gd name="T14" fmla="*/ 70 w 157"/>
                  <a:gd name="T15" fmla="*/ 0 h 121"/>
                  <a:gd name="T16" fmla="*/ 74 w 157"/>
                  <a:gd name="T17" fmla="*/ 1 h 121"/>
                  <a:gd name="T18" fmla="*/ 79 w 157"/>
                  <a:gd name="T19" fmla="*/ 7 h 121"/>
                  <a:gd name="T20" fmla="*/ 94 w 157"/>
                  <a:gd name="T21" fmla="*/ 10 h 121"/>
                  <a:gd name="T22" fmla="*/ 114 w 157"/>
                  <a:gd name="T23" fmla="*/ 6 h 121"/>
                  <a:gd name="T24" fmla="*/ 127 w 157"/>
                  <a:gd name="T25" fmla="*/ 14 h 121"/>
                  <a:gd name="T26" fmla="*/ 148 w 157"/>
                  <a:gd name="T27" fmla="*/ 29 h 121"/>
                  <a:gd name="T28" fmla="*/ 153 w 157"/>
                  <a:gd name="T29" fmla="*/ 39 h 121"/>
                  <a:gd name="T30" fmla="*/ 145 w 157"/>
                  <a:gd name="T31" fmla="*/ 50 h 121"/>
                  <a:gd name="T32" fmla="*/ 142 w 157"/>
                  <a:gd name="T33" fmla="*/ 61 h 121"/>
                  <a:gd name="T34" fmla="*/ 140 w 157"/>
                  <a:gd name="T35" fmla="*/ 70 h 121"/>
                  <a:gd name="T36" fmla="*/ 137 w 157"/>
                  <a:gd name="T37" fmla="*/ 75 h 121"/>
                  <a:gd name="T38" fmla="*/ 130 w 157"/>
                  <a:gd name="T39" fmla="*/ 76 h 121"/>
                  <a:gd name="T40" fmla="*/ 128 w 157"/>
                  <a:gd name="T41" fmla="*/ 83 h 121"/>
                  <a:gd name="T42" fmla="*/ 122 w 157"/>
                  <a:gd name="T43" fmla="*/ 90 h 121"/>
                  <a:gd name="T44" fmla="*/ 114 w 157"/>
                  <a:gd name="T45" fmla="*/ 96 h 121"/>
                  <a:gd name="T46" fmla="*/ 110 w 157"/>
                  <a:gd name="T47" fmla="*/ 100 h 121"/>
                  <a:gd name="T48" fmla="*/ 105 w 157"/>
                  <a:gd name="T49" fmla="*/ 101 h 121"/>
                  <a:gd name="T50" fmla="*/ 106 w 157"/>
                  <a:gd name="T51" fmla="*/ 107 h 121"/>
                  <a:gd name="T52" fmla="*/ 98 w 157"/>
                  <a:gd name="T53" fmla="*/ 108 h 121"/>
                  <a:gd name="T54" fmla="*/ 99 w 157"/>
                  <a:gd name="T55" fmla="*/ 115 h 121"/>
                  <a:gd name="T56" fmla="*/ 94 w 157"/>
                  <a:gd name="T57" fmla="*/ 121 h 121"/>
                  <a:gd name="T58" fmla="*/ 86 w 157"/>
                  <a:gd name="T59" fmla="*/ 119 h 121"/>
                  <a:gd name="T60" fmla="*/ 85 w 157"/>
                  <a:gd name="T61" fmla="*/ 113 h 121"/>
                  <a:gd name="T62" fmla="*/ 82 w 157"/>
                  <a:gd name="T63" fmla="*/ 106 h 121"/>
                  <a:gd name="T64" fmla="*/ 75 w 157"/>
                  <a:gd name="T65" fmla="*/ 101 h 121"/>
                  <a:gd name="T66" fmla="*/ 73 w 157"/>
                  <a:gd name="T67" fmla="*/ 96 h 121"/>
                  <a:gd name="T68" fmla="*/ 68 w 157"/>
                  <a:gd name="T69" fmla="*/ 86 h 121"/>
                  <a:gd name="T70" fmla="*/ 62 w 157"/>
                  <a:gd name="T71" fmla="*/ 83 h 121"/>
                  <a:gd name="T72" fmla="*/ 55 w 157"/>
                  <a:gd name="T73" fmla="*/ 78 h 121"/>
                  <a:gd name="T74" fmla="*/ 53 w 157"/>
                  <a:gd name="T75" fmla="*/ 72 h 121"/>
                  <a:gd name="T76" fmla="*/ 48 w 157"/>
                  <a:gd name="T77" fmla="*/ 68 h 121"/>
                  <a:gd name="T78" fmla="*/ 44 w 157"/>
                  <a:gd name="T79" fmla="*/ 65 h 121"/>
                  <a:gd name="T80" fmla="*/ 37 w 157"/>
                  <a:gd name="T81" fmla="*/ 58 h 121"/>
                  <a:gd name="T82" fmla="*/ 29 w 157"/>
                  <a:gd name="T83" fmla="*/ 54 h 121"/>
                  <a:gd name="T84" fmla="*/ 23 w 157"/>
                  <a:gd name="T85" fmla="*/ 47 h 121"/>
                  <a:gd name="T86" fmla="*/ 19 w 157"/>
                  <a:gd name="T87" fmla="*/ 42 h 121"/>
                  <a:gd name="T88" fmla="*/ 15 w 157"/>
                  <a:gd name="T89" fmla="*/ 35 h 121"/>
                  <a:gd name="T90" fmla="*/ 10 w 157"/>
                  <a:gd name="T91" fmla="*/ 35 h 121"/>
                  <a:gd name="T92" fmla="*/ 4 w 157"/>
                  <a:gd name="T93" fmla="*/ 32 h 121"/>
                  <a:gd name="T94" fmla="*/ 0 w 157"/>
                  <a:gd name="T95"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21">
                    <a:moveTo>
                      <a:pt x="0" y="27"/>
                    </a:moveTo>
                    <a:lnTo>
                      <a:pt x="1" y="26"/>
                    </a:lnTo>
                    <a:lnTo>
                      <a:pt x="0" y="25"/>
                    </a:lnTo>
                    <a:lnTo>
                      <a:pt x="1" y="24"/>
                    </a:lnTo>
                    <a:lnTo>
                      <a:pt x="2" y="22"/>
                    </a:lnTo>
                    <a:lnTo>
                      <a:pt x="3" y="20"/>
                    </a:lnTo>
                    <a:lnTo>
                      <a:pt x="5" y="19"/>
                    </a:lnTo>
                    <a:lnTo>
                      <a:pt x="5" y="18"/>
                    </a:lnTo>
                    <a:lnTo>
                      <a:pt x="5" y="15"/>
                    </a:lnTo>
                    <a:lnTo>
                      <a:pt x="9" y="14"/>
                    </a:lnTo>
                    <a:lnTo>
                      <a:pt x="12" y="13"/>
                    </a:lnTo>
                    <a:lnTo>
                      <a:pt x="16" y="11"/>
                    </a:lnTo>
                    <a:lnTo>
                      <a:pt x="16" y="11"/>
                    </a:lnTo>
                    <a:lnTo>
                      <a:pt x="17" y="11"/>
                    </a:lnTo>
                    <a:lnTo>
                      <a:pt x="18" y="8"/>
                    </a:lnTo>
                    <a:lnTo>
                      <a:pt x="22" y="7"/>
                    </a:lnTo>
                    <a:lnTo>
                      <a:pt x="23" y="7"/>
                    </a:lnTo>
                    <a:lnTo>
                      <a:pt x="25" y="6"/>
                    </a:lnTo>
                    <a:lnTo>
                      <a:pt x="26" y="5"/>
                    </a:lnTo>
                    <a:lnTo>
                      <a:pt x="29" y="5"/>
                    </a:lnTo>
                    <a:lnTo>
                      <a:pt x="30" y="5"/>
                    </a:lnTo>
                    <a:lnTo>
                      <a:pt x="33" y="4"/>
                    </a:lnTo>
                    <a:lnTo>
                      <a:pt x="38" y="4"/>
                    </a:lnTo>
                    <a:lnTo>
                      <a:pt x="38" y="4"/>
                    </a:lnTo>
                    <a:lnTo>
                      <a:pt x="40" y="4"/>
                    </a:lnTo>
                    <a:lnTo>
                      <a:pt x="44" y="3"/>
                    </a:lnTo>
                    <a:lnTo>
                      <a:pt x="47" y="3"/>
                    </a:lnTo>
                    <a:lnTo>
                      <a:pt x="55" y="1"/>
                    </a:lnTo>
                    <a:lnTo>
                      <a:pt x="60" y="1"/>
                    </a:lnTo>
                    <a:lnTo>
                      <a:pt x="61" y="1"/>
                    </a:lnTo>
                    <a:lnTo>
                      <a:pt x="70" y="0"/>
                    </a:lnTo>
                    <a:lnTo>
                      <a:pt x="70" y="0"/>
                    </a:lnTo>
                    <a:lnTo>
                      <a:pt x="70" y="1"/>
                    </a:lnTo>
                    <a:lnTo>
                      <a:pt x="70" y="4"/>
                    </a:lnTo>
                    <a:lnTo>
                      <a:pt x="70" y="4"/>
                    </a:lnTo>
                    <a:lnTo>
                      <a:pt x="74" y="1"/>
                    </a:lnTo>
                    <a:lnTo>
                      <a:pt x="75" y="3"/>
                    </a:lnTo>
                    <a:lnTo>
                      <a:pt x="75" y="3"/>
                    </a:lnTo>
                    <a:lnTo>
                      <a:pt x="77" y="5"/>
                    </a:lnTo>
                    <a:lnTo>
                      <a:pt x="79" y="7"/>
                    </a:lnTo>
                    <a:lnTo>
                      <a:pt x="79" y="12"/>
                    </a:lnTo>
                    <a:lnTo>
                      <a:pt x="88" y="11"/>
                    </a:lnTo>
                    <a:lnTo>
                      <a:pt x="88" y="11"/>
                    </a:lnTo>
                    <a:lnTo>
                      <a:pt x="94" y="10"/>
                    </a:lnTo>
                    <a:lnTo>
                      <a:pt x="103" y="8"/>
                    </a:lnTo>
                    <a:lnTo>
                      <a:pt x="107" y="7"/>
                    </a:lnTo>
                    <a:lnTo>
                      <a:pt x="107" y="7"/>
                    </a:lnTo>
                    <a:lnTo>
                      <a:pt x="114" y="6"/>
                    </a:lnTo>
                    <a:lnTo>
                      <a:pt x="115" y="6"/>
                    </a:lnTo>
                    <a:lnTo>
                      <a:pt x="123" y="12"/>
                    </a:lnTo>
                    <a:lnTo>
                      <a:pt x="123" y="12"/>
                    </a:lnTo>
                    <a:lnTo>
                      <a:pt x="127" y="14"/>
                    </a:lnTo>
                    <a:lnTo>
                      <a:pt x="137" y="22"/>
                    </a:lnTo>
                    <a:lnTo>
                      <a:pt x="137" y="22"/>
                    </a:lnTo>
                    <a:lnTo>
                      <a:pt x="137" y="22"/>
                    </a:lnTo>
                    <a:lnTo>
                      <a:pt x="148" y="29"/>
                    </a:lnTo>
                    <a:lnTo>
                      <a:pt x="153" y="34"/>
                    </a:lnTo>
                    <a:lnTo>
                      <a:pt x="155" y="35"/>
                    </a:lnTo>
                    <a:lnTo>
                      <a:pt x="157" y="38"/>
                    </a:lnTo>
                    <a:lnTo>
                      <a:pt x="153" y="39"/>
                    </a:lnTo>
                    <a:lnTo>
                      <a:pt x="151" y="42"/>
                    </a:lnTo>
                    <a:lnTo>
                      <a:pt x="148" y="44"/>
                    </a:lnTo>
                    <a:lnTo>
                      <a:pt x="146" y="48"/>
                    </a:lnTo>
                    <a:lnTo>
                      <a:pt x="145" y="50"/>
                    </a:lnTo>
                    <a:lnTo>
                      <a:pt x="144" y="53"/>
                    </a:lnTo>
                    <a:lnTo>
                      <a:pt x="143" y="55"/>
                    </a:lnTo>
                    <a:lnTo>
                      <a:pt x="142" y="58"/>
                    </a:lnTo>
                    <a:lnTo>
                      <a:pt x="142" y="61"/>
                    </a:lnTo>
                    <a:lnTo>
                      <a:pt x="142" y="64"/>
                    </a:lnTo>
                    <a:lnTo>
                      <a:pt x="142" y="65"/>
                    </a:lnTo>
                    <a:lnTo>
                      <a:pt x="141" y="68"/>
                    </a:lnTo>
                    <a:lnTo>
                      <a:pt x="140" y="70"/>
                    </a:lnTo>
                    <a:lnTo>
                      <a:pt x="138" y="70"/>
                    </a:lnTo>
                    <a:lnTo>
                      <a:pt x="137" y="71"/>
                    </a:lnTo>
                    <a:lnTo>
                      <a:pt x="137" y="72"/>
                    </a:lnTo>
                    <a:lnTo>
                      <a:pt x="137" y="75"/>
                    </a:lnTo>
                    <a:lnTo>
                      <a:pt x="135" y="75"/>
                    </a:lnTo>
                    <a:lnTo>
                      <a:pt x="134" y="76"/>
                    </a:lnTo>
                    <a:lnTo>
                      <a:pt x="131" y="75"/>
                    </a:lnTo>
                    <a:lnTo>
                      <a:pt x="130" y="76"/>
                    </a:lnTo>
                    <a:lnTo>
                      <a:pt x="129" y="77"/>
                    </a:lnTo>
                    <a:lnTo>
                      <a:pt x="131" y="79"/>
                    </a:lnTo>
                    <a:lnTo>
                      <a:pt x="130" y="81"/>
                    </a:lnTo>
                    <a:lnTo>
                      <a:pt x="128" y="83"/>
                    </a:lnTo>
                    <a:lnTo>
                      <a:pt x="127" y="84"/>
                    </a:lnTo>
                    <a:lnTo>
                      <a:pt x="125" y="86"/>
                    </a:lnTo>
                    <a:lnTo>
                      <a:pt x="122" y="88"/>
                    </a:lnTo>
                    <a:lnTo>
                      <a:pt x="122" y="90"/>
                    </a:lnTo>
                    <a:lnTo>
                      <a:pt x="120" y="92"/>
                    </a:lnTo>
                    <a:lnTo>
                      <a:pt x="119" y="93"/>
                    </a:lnTo>
                    <a:lnTo>
                      <a:pt x="116" y="95"/>
                    </a:lnTo>
                    <a:lnTo>
                      <a:pt x="114" y="96"/>
                    </a:lnTo>
                    <a:lnTo>
                      <a:pt x="113" y="97"/>
                    </a:lnTo>
                    <a:lnTo>
                      <a:pt x="112" y="98"/>
                    </a:lnTo>
                    <a:lnTo>
                      <a:pt x="112" y="98"/>
                    </a:lnTo>
                    <a:lnTo>
                      <a:pt x="110" y="100"/>
                    </a:lnTo>
                    <a:lnTo>
                      <a:pt x="107" y="101"/>
                    </a:lnTo>
                    <a:lnTo>
                      <a:pt x="107" y="101"/>
                    </a:lnTo>
                    <a:lnTo>
                      <a:pt x="105" y="100"/>
                    </a:lnTo>
                    <a:lnTo>
                      <a:pt x="105" y="101"/>
                    </a:lnTo>
                    <a:lnTo>
                      <a:pt x="105" y="103"/>
                    </a:lnTo>
                    <a:lnTo>
                      <a:pt x="106" y="104"/>
                    </a:lnTo>
                    <a:lnTo>
                      <a:pt x="107" y="105"/>
                    </a:lnTo>
                    <a:lnTo>
                      <a:pt x="106" y="107"/>
                    </a:lnTo>
                    <a:lnTo>
                      <a:pt x="104" y="110"/>
                    </a:lnTo>
                    <a:lnTo>
                      <a:pt x="103" y="110"/>
                    </a:lnTo>
                    <a:lnTo>
                      <a:pt x="100" y="110"/>
                    </a:lnTo>
                    <a:lnTo>
                      <a:pt x="98" y="108"/>
                    </a:lnTo>
                    <a:lnTo>
                      <a:pt x="97" y="110"/>
                    </a:lnTo>
                    <a:lnTo>
                      <a:pt x="98" y="111"/>
                    </a:lnTo>
                    <a:lnTo>
                      <a:pt x="100" y="113"/>
                    </a:lnTo>
                    <a:lnTo>
                      <a:pt x="99" y="115"/>
                    </a:lnTo>
                    <a:lnTo>
                      <a:pt x="96" y="118"/>
                    </a:lnTo>
                    <a:lnTo>
                      <a:pt x="94" y="118"/>
                    </a:lnTo>
                    <a:lnTo>
                      <a:pt x="94" y="119"/>
                    </a:lnTo>
                    <a:lnTo>
                      <a:pt x="94" y="121"/>
                    </a:lnTo>
                    <a:lnTo>
                      <a:pt x="92" y="120"/>
                    </a:lnTo>
                    <a:lnTo>
                      <a:pt x="90" y="119"/>
                    </a:lnTo>
                    <a:lnTo>
                      <a:pt x="89" y="120"/>
                    </a:lnTo>
                    <a:lnTo>
                      <a:pt x="86" y="119"/>
                    </a:lnTo>
                    <a:lnTo>
                      <a:pt x="85" y="117"/>
                    </a:lnTo>
                    <a:lnTo>
                      <a:pt x="84" y="114"/>
                    </a:lnTo>
                    <a:lnTo>
                      <a:pt x="84" y="114"/>
                    </a:lnTo>
                    <a:lnTo>
                      <a:pt x="85" y="113"/>
                    </a:lnTo>
                    <a:lnTo>
                      <a:pt x="84" y="111"/>
                    </a:lnTo>
                    <a:lnTo>
                      <a:pt x="83" y="108"/>
                    </a:lnTo>
                    <a:lnTo>
                      <a:pt x="82" y="107"/>
                    </a:lnTo>
                    <a:lnTo>
                      <a:pt x="82" y="106"/>
                    </a:lnTo>
                    <a:lnTo>
                      <a:pt x="78" y="103"/>
                    </a:lnTo>
                    <a:lnTo>
                      <a:pt x="78" y="103"/>
                    </a:lnTo>
                    <a:lnTo>
                      <a:pt x="76" y="103"/>
                    </a:lnTo>
                    <a:lnTo>
                      <a:pt x="75" y="101"/>
                    </a:lnTo>
                    <a:lnTo>
                      <a:pt x="74" y="101"/>
                    </a:lnTo>
                    <a:lnTo>
                      <a:pt x="74" y="99"/>
                    </a:lnTo>
                    <a:lnTo>
                      <a:pt x="73" y="96"/>
                    </a:lnTo>
                    <a:lnTo>
                      <a:pt x="73" y="96"/>
                    </a:lnTo>
                    <a:lnTo>
                      <a:pt x="71" y="92"/>
                    </a:lnTo>
                    <a:lnTo>
                      <a:pt x="70" y="90"/>
                    </a:lnTo>
                    <a:lnTo>
                      <a:pt x="69" y="89"/>
                    </a:lnTo>
                    <a:lnTo>
                      <a:pt x="68" y="86"/>
                    </a:lnTo>
                    <a:lnTo>
                      <a:pt x="67" y="85"/>
                    </a:lnTo>
                    <a:lnTo>
                      <a:pt x="64" y="84"/>
                    </a:lnTo>
                    <a:lnTo>
                      <a:pt x="64" y="84"/>
                    </a:lnTo>
                    <a:lnTo>
                      <a:pt x="62" y="83"/>
                    </a:lnTo>
                    <a:lnTo>
                      <a:pt x="59" y="82"/>
                    </a:lnTo>
                    <a:lnTo>
                      <a:pt x="59" y="81"/>
                    </a:lnTo>
                    <a:lnTo>
                      <a:pt x="59" y="79"/>
                    </a:lnTo>
                    <a:lnTo>
                      <a:pt x="55" y="78"/>
                    </a:lnTo>
                    <a:lnTo>
                      <a:pt x="55" y="78"/>
                    </a:lnTo>
                    <a:lnTo>
                      <a:pt x="55" y="76"/>
                    </a:lnTo>
                    <a:lnTo>
                      <a:pt x="53" y="75"/>
                    </a:lnTo>
                    <a:lnTo>
                      <a:pt x="53" y="72"/>
                    </a:lnTo>
                    <a:lnTo>
                      <a:pt x="52" y="70"/>
                    </a:lnTo>
                    <a:lnTo>
                      <a:pt x="49" y="70"/>
                    </a:lnTo>
                    <a:lnTo>
                      <a:pt x="48" y="68"/>
                    </a:lnTo>
                    <a:lnTo>
                      <a:pt x="48" y="68"/>
                    </a:lnTo>
                    <a:lnTo>
                      <a:pt x="45" y="67"/>
                    </a:lnTo>
                    <a:lnTo>
                      <a:pt x="45" y="67"/>
                    </a:lnTo>
                    <a:lnTo>
                      <a:pt x="44" y="65"/>
                    </a:lnTo>
                    <a:lnTo>
                      <a:pt x="44" y="65"/>
                    </a:lnTo>
                    <a:lnTo>
                      <a:pt x="42" y="64"/>
                    </a:lnTo>
                    <a:lnTo>
                      <a:pt x="41" y="63"/>
                    </a:lnTo>
                    <a:lnTo>
                      <a:pt x="40" y="62"/>
                    </a:lnTo>
                    <a:lnTo>
                      <a:pt x="37" y="58"/>
                    </a:lnTo>
                    <a:lnTo>
                      <a:pt x="33" y="57"/>
                    </a:lnTo>
                    <a:lnTo>
                      <a:pt x="31" y="55"/>
                    </a:lnTo>
                    <a:lnTo>
                      <a:pt x="29" y="55"/>
                    </a:lnTo>
                    <a:lnTo>
                      <a:pt x="29" y="54"/>
                    </a:lnTo>
                    <a:lnTo>
                      <a:pt x="27" y="53"/>
                    </a:lnTo>
                    <a:lnTo>
                      <a:pt x="27" y="51"/>
                    </a:lnTo>
                    <a:lnTo>
                      <a:pt x="25" y="49"/>
                    </a:lnTo>
                    <a:lnTo>
                      <a:pt x="23" y="47"/>
                    </a:lnTo>
                    <a:lnTo>
                      <a:pt x="22" y="44"/>
                    </a:lnTo>
                    <a:lnTo>
                      <a:pt x="22" y="43"/>
                    </a:lnTo>
                    <a:lnTo>
                      <a:pt x="21" y="42"/>
                    </a:lnTo>
                    <a:lnTo>
                      <a:pt x="19" y="42"/>
                    </a:lnTo>
                    <a:lnTo>
                      <a:pt x="18" y="40"/>
                    </a:lnTo>
                    <a:lnTo>
                      <a:pt x="17" y="38"/>
                    </a:lnTo>
                    <a:lnTo>
                      <a:pt x="16" y="35"/>
                    </a:lnTo>
                    <a:lnTo>
                      <a:pt x="15" y="35"/>
                    </a:lnTo>
                    <a:lnTo>
                      <a:pt x="12" y="36"/>
                    </a:lnTo>
                    <a:lnTo>
                      <a:pt x="12" y="36"/>
                    </a:lnTo>
                    <a:lnTo>
                      <a:pt x="10" y="35"/>
                    </a:lnTo>
                    <a:lnTo>
                      <a:pt x="10" y="35"/>
                    </a:lnTo>
                    <a:lnTo>
                      <a:pt x="9" y="34"/>
                    </a:lnTo>
                    <a:lnTo>
                      <a:pt x="9" y="34"/>
                    </a:lnTo>
                    <a:lnTo>
                      <a:pt x="7" y="32"/>
                    </a:lnTo>
                    <a:lnTo>
                      <a:pt x="4" y="32"/>
                    </a:lnTo>
                    <a:lnTo>
                      <a:pt x="2" y="31"/>
                    </a:lnTo>
                    <a:lnTo>
                      <a:pt x="0" y="29"/>
                    </a:lnTo>
                    <a:lnTo>
                      <a:pt x="0" y="29"/>
                    </a:lnTo>
                    <a:lnTo>
                      <a:pt x="0" y="28"/>
                    </a:lnTo>
                    <a:lnTo>
                      <a:pt x="0" y="27"/>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56"/>
              <p:cNvSpPr>
                <a:spLocks/>
              </p:cNvSpPr>
              <p:nvPr/>
            </p:nvSpPr>
            <p:spPr bwMode="auto">
              <a:xfrm>
                <a:off x="8471" y="11211"/>
                <a:ext cx="218" cy="146"/>
              </a:xfrm>
              <a:custGeom>
                <a:avLst/>
                <a:gdLst>
                  <a:gd name="T0" fmla="*/ 9 w 218"/>
                  <a:gd name="T1" fmla="*/ 33 h 146"/>
                  <a:gd name="T2" fmla="*/ 10 w 218"/>
                  <a:gd name="T3" fmla="*/ 18 h 146"/>
                  <a:gd name="T4" fmla="*/ 11 w 218"/>
                  <a:gd name="T5" fmla="*/ 4 h 146"/>
                  <a:gd name="T6" fmla="*/ 21 w 218"/>
                  <a:gd name="T7" fmla="*/ 1 h 146"/>
                  <a:gd name="T8" fmla="*/ 40 w 218"/>
                  <a:gd name="T9" fmla="*/ 3 h 146"/>
                  <a:gd name="T10" fmla="*/ 47 w 218"/>
                  <a:gd name="T11" fmla="*/ 4 h 146"/>
                  <a:gd name="T12" fmla="*/ 64 w 218"/>
                  <a:gd name="T13" fmla="*/ 5 h 146"/>
                  <a:gd name="T14" fmla="*/ 72 w 218"/>
                  <a:gd name="T15" fmla="*/ 5 h 146"/>
                  <a:gd name="T16" fmla="*/ 91 w 218"/>
                  <a:gd name="T17" fmla="*/ 6 h 146"/>
                  <a:gd name="T18" fmla="*/ 107 w 218"/>
                  <a:gd name="T19" fmla="*/ 7 h 146"/>
                  <a:gd name="T20" fmla="*/ 117 w 218"/>
                  <a:gd name="T21" fmla="*/ 7 h 146"/>
                  <a:gd name="T22" fmla="*/ 129 w 218"/>
                  <a:gd name="T23" fmla="*/ 8 h 146"/>
                  <a:gd name="T24" fmla="*/ 135 w 218"/>
                  <a:gd name="T25" fmla="*/ 8 h 146"/>
                  <a:gd name="T26" fmla="*/ 148 w 218"/>
                  <a:gd name="T27" fmla="*/ 8 h 146"/>
                  <a:gd name="T28" fmla="*/ 159 w 218"/>
                  <a:gd name="T29" fmla="*/ 10 h 146"/>
                  <a:gd name="T30" fmla="*/ 175 w 218"/>
                  <a:gd name="T31" fmla="*/ 10 h 146"/>
                  <a:gd name="T32" fmla="*/ 188 w 218"/>
                  <a:gd name="T33" fmla="*/ 10 h 146"/>
                  <a:gd name="T34" fmla="*/ 214 w 218"/>
                  <a:gd name="T35" fmla="*/ 10 h 146"/>
                  <a:gd name="T36" fmla="*/ 213 w 218"/>
                  <a:gd name="T37" fmla="*/ 17 h 146"/>
                  <a:gd name="T38" fmla="*/ 207 w 218"/>
                  <a:gd name="T39" fmla="*/ 21 h 146"/>
                  <a:gd name="T40" fmla="*/ 207 w 218"/>
                  <a:gd name="T41" fmla="*/ 24 h 146"/>
                  <a:gd name="T42" fmla="*/ 211 w 218"/>
                  <a:gd name="T43" fmla="*/ 29 h 146"/>
                  <a:gd name="T44" fmla="*/ 214 w 218"/>
                  <a:gd name="T45" fmla="*/ 32 h 146"/>
                  <a:gd name="T46" fmla="*/ 217 w 218"/>
                  <a:gd name="T47" fmla="*/ 34 h 146"/>
                  <a:gd name="T48" fmla="*/ 218 w 218"/>
                  <a:gd name="T49" fmla="*/ 48 h 146"/>
                  <a:gd name="T50" fmla="*/ 218 w 218"/>
                  <a:gd name="T51" fmla="*/ 65 h 146"/>
                  <a:gd name="T52" fmla="*/ 218 w 218"/>
                  <a:gd name="T53" fmla="*/ 78 h 146"/>
                  <a:gd name="T54" fmla="*/ 217 w 218"/>
                  <a:gd name="T55" fmla="*/ 104 h 146"/>
                  <a:gd name="T56" fmla="*/ 213 w 218"/>
                  <a:gd name="T57" fmla="*/ 107 h 146"/>
                  <a:gd name="T58" fmla="*/ 215 w 218"/>
                  <a:gd name="T59" fmla="*/ 112 h 146"/>
                  <a:gd name="T60" fmla="*/ 214 w 218"/>
                  <a:gd name="T61" fmla="*/ 115 h 146"/>
                  <a:gd name="T62" fmla="*/ 217 w 218"/>
                  <a:gd name="T63" fmla="*/ 117 h 146"/>
                  <a:gd name="T64" fmla="*/ 217 w 218"/>
                  <a:gd name="T65" fmla="*/ 122 h 146"/>
                  <a:gd name="T66" fmla="*/ 215 w 218"/>
                  <a:gd name="T67" fmla="*/ 126 h 146"/>
                  <a:gd name="T68" fmla="*/ 214 w 218"/>
                  <a:gd name="T69" fmla="*/ 128 h 146"/>
                  <a:gd name="T70" fmla="*/ 213 w 218"/>
                  <a:gd name="T71" fmla="*/ 133 h 146"/>
                  <a:gd name="T72" fmla="*/ 213 w 218"/>
                  <a:gd name="T73" fmla="*/ 138 h 146"/>
                  <a:gd name="T74" fmla="*/ 217 w 218"/>
                  <a:gd name="T75" fmla="*/ 143 h 146"/>
                  <a:gd name="T76" fmla="*/ 218 w 218"/>
                  <a:gd name="T77" fmla="*/ 146 h 146"/>
                  <a:gd name="T78" fmla="*/ 212 w 218"/>
                  <a:gd name="T79" fmla="*/ 146 h 146"/>
                  <a:gd name="T80" fmla="*/ 210 w 218"/>
                  <a:gd name="T81" fmla="*/ 141 h 146"/>
                  <a:gd name="T82" fmla="*/ 207 w 218"/>
                  <a:gd name="T83" fmla="*/ 138 h 146"/>
                  <a:gd name="T84" fmla="*/ 203 w 218"/>
                  <a:gd name="T85" fmla="*/ 136 h 146"/>
                  <a:gd name="T86" fmla="*/ 198 w 218"/>
                  <a:gd name="T87" fmla="*/ 134 h 146"/>
                  <a:gd name="T88" fmla="*/ 195 w 218"/>
                  <a:gd name="T89" fmla="*/ 132 h 146"/>
                  <a:gd name="T90" fmla="*/ 190 w 218"/>
                  <a:gd name="T91" fmla="*/ 131 h 146"/>
                  <a:gd name="T92" fmla="*/ 187 w 218"/>
                  <a:gd name="T93" fmla="*/ 132 h 146"/>
                  <a:gd name="T94" fmla="*/ 182 w 218"/>
                  <a:gd name="T95" fmla="*/ 132 h 146"/>
                  <a:gd name="T96" fmla="*/ 176 w 218"/>
                  <a:gd name="T97" fmla="*/ 131 h 146"/>
                  <a:gd name="T98" fmla="*/ 172 w 218"/>
                  <a:gd name="T99" fmla="*/ 134 h 146"/>
                  <a:gd name="T100" fmla="*/ 168 w 218"/>
                  <a:gd name="T101" fmla="*/ 132 h 146"/>
                  <a:gd name="T102" fmla="*/ 165 w 218"/>
                  <a:gd name="T103" fmla="*/ 129 h 146"/>
                  <a:gd name="T104" fmla="*/ 159 w 218"/>
                  <a:gd name="T105" fmla="*/ 126 h 146"/>
                  <a:gd name="T106" fmla="*/ 137 w 218"/>
                  <a:gd name="T107" fmla="*/ 125 h 146"/>
                  <a:gd name="T108" fmla="*/ 110 w 218"/>
                  <a:gd name="T109" fmla="*/ 124 h 146"/>
                  <a:gd name="T110" fmla="*/ 81 w 218"/>
                  <a:gd name="T111" fmla="*/ 121 h 146"/>
                  <a:gd name="T112" fmla="*/ 48 w 218"/>
                  <a:gd name="T113" fmla="*/ 120 h 146"/>
                  <a:gd name="T114" fmla="*/ 17 w 218"/>
                  <a:gd name="T115" fmla="*/ 118 h 146"/>
                  <a:gd name="T116" fmla="*/ 2 w 218"/>
                  <a:gd name="T117" fmla="*/ 105 h 146"/>
                  <a:gd name="T118" fmla="*/ 3 w 218"/>
                  <a:gd name="T119" fmla="*/ 95 h 146"/>
                  <a:gd name="T120" fmla="*/ 5 w 218"/>
                  <a:gd name="T121" fmla="*/ 71 h 146"/>
                  <a:gd name="T122" fmla="*/ 6 w 218"/>
                  <a:gd name="T123" fmla="*/ 5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46">
                    <a:moveTo>
                      <a:pt x="7" y="38"/>
                    </a:moveTo>
                    <a:lnTo>
                      <a:pt x="7" y="38"/>
                    </a:lnTo>
                    <a:lnTo>
                      <a:pt x="9" y="33"/>
                    </a:lnTo>
                    <a:lnTo>
                      <a:pt x="9" y="29"/>
                    </a:lnTo>
                    <a:lnTo>
                      <a:pt x="9" y="25"/>
                    </a:lnTo>
                    <a:lnTo>
                      <a:pt x="10" y="18"/>
                    </a:lnTo>
                    <a:lnTo>
                      <a:pt x="10" y="15"/>
                    </a:lnTo>
                    <a:lnTo>
                      <a:pt x="10" y="8"/>
                    </a:lnTo>
                    <a:lnTo>
                      <a:pt x="11" y="4"/>
                    </a:lnTo>
                    <a:lnTo>
                      <a:pt x="11" y="3"/>
                    </a:lnTo>
                    <a:lnTo>
                      <a:pt x="11" y="0"/>
                    </a:lnTo>
                    <a:lnTo>
                      <a:pt x="21" y="1"/>
                    </a:lnTo>
                    <a:lnTo>
                      <a:pt x="27" y="1"/>
                    </a:lnTo>
                    <a:lnTo>
                      <a:pt x="33" y="3"/>
                    </a:lnTo>
                    <a:lnTo>
                      <a:pt x="40" y="3"/>
                    </a:lnTo>
                    <a:lnTo>
                      <a:pt x="41" y="3"/>
                    </a:lnTo>
                    <a:lnTo>
                      <a:pt x="42" y="3"/>
                    </a:lnTo>
                    <a:lnTo>
                      <a:pt x="47" y="4"/>
                    </a:lnTo>
                    <a:lnTo>
                      <a:pt x="51" y="4"/>
                    </a:lnTo>
                    <a:lnTo>
                      <a:pt x="57" y="4"/>
                    </a:lnTo>
                    <a:lnTo>
                      <a:pt x="64" y="5"/>
                    </a:lnTo>
                    <a:lnTo>
                      <a:pt x="66" y="5"/>
                    </a:lnTo>
                    <a:lnTo>
                      <a:pt x="66" y="5"/>
                    </a:lnTo>
                    <a:lnTo>
                      <a:pt x="72" y="5"/>
                    </a:lnTo>
                    <a:lnTo>
                      <a:pt x="78" y="5"/>
                    </a:lnTo>
                    <a:lnTo>
                      <a:pt x="84" y="6"/>
                    </a:lnTo>
                    <a:lnTo>
                      <a:pt x="91" y="6"/>
                    </a:lnTo>
                    <a:lnTo>
                      <a:pt x="100" y="6"/>
                    </a:lnTo>
                    <a:lnTo>
                      <a:pt x="107" y="7"/>
                    </a:lnTo>
                    <a:lnTo>
                      <a:pt x="107" y="7"/>
                    </a:lnTo>
                    <a:lnTo>
                      <a:pt x="107" y="7"/>
                    </a:lnTo>
                    <a:lnTo>
                      <a:pt x="113" y="7"/>
                    </a:lnTo>
                    <a:lnTo>
                      <a:pt x="117" y="7"/>
                    </a:lnTo>
                    <a:lnTo>
                      <a:pt x="124" y="7"/>
                    </a:lnTo>
                    <a:lnTo>
                      <a:pt x="124" y="7"/>
                    </a:lnTo>
                    <a:lnTo>
                      <a:pt x="129" y="8"/>
                    </a:lnTo>
                    <a:lnTo>
                      <a:pt x="129" y="8"/>
                    </a:lnTo>
                    <a:lnTo>
                      <a:pt x="131" y="8"/>
                    </a:lnTo>
                    <a:lnTo>
                      <a:pt x="135" y="8"/>
                    </a:lnTo>
                    <a:lnTo>
                      <a:pt x="139" y="8"/>
                    </a:lnTo>
                    <a:lnTo>
                      <a:pt x="146" y="8"/>
                    </a:lnTo>
                    <a:lnTo>
                      <a:pt x="148" y="8"/>
                    </a:lnTo>
                    <a:lnTo>
                      <a:pt x="148" y="8"/>
                    </a:lnTo>
                    <a:lnTo>
                      <a:pt x="155" y="8"/>
                    </a:lnTo>
                    <a:lnTo>
                      <a:pt x="159" y="10"/>
                    </a:lnTo>
                    <a:lnTo>
                      <a:pt x="165" y="10"/>
                    </a:lnTo>
                    <a:lnTo>
                      <a:pt x="174" y="10"/>
                    </a:lnTo>
                    <a:lnTo>
                      <a:pt x="175" y="10"/>
                    </a:lnTo>
                    <a:lnTo>
                      <a:pt x="176" y="10"/>
                    </a:lnTo>
                    <a:lnTo>
                      <a:pt x="182" y="10"/>
                    </a:lnTo>
                    <a:lnTo>
                      <a:pt x="188" y="10"/>
                    </a:lnTo>
                    <a:lnTo>
                      <a:pt x="197" y="10"/>
                    </a:lnTo>
                    <a:lnTo>
                      <a:pt x="200" y="10"/>
                    </a:lnTo>
                    <a:lnTo>
                      <a:pt x="214" y="10"/>
                    </a:lnTo>
                    <a:lnTo>
                      <a:pt x="214" y="13"/>
                    </a:lnTo>
                    <a:lnTo>
                      <a:pt x="214" y="14"/>
                    </a:lnTo>
                    <a:lnTo>
                      <a:pt x="213" y="17"/>
                    </a:lnTo>
                    <a:lnTo>
                      <a:pt x="212" y="18"/>
                    </a:lnTo>
                    <a:lnTo>
                      <a:pt x="210" y="19"/>
                    </a:lnTo>
                    <a:lnTo>
                      <a:pt x="207" y="21"/>
                    </a:lnTo>
                    <a:lnTo>
                      <a:pt x="206" y="22"/>
                    </a:lnTo>
                    <a:lnTo>
                      <a:pt x="207" y="24"/>
                    </a:lnTo>
                    <a:lnTo>
                      <a:pt x="207" y="24"/>
                    </a:lnTo>
                    <a:lnTo>
                      <a:pt x="209" y="26"/>
                    </a:lnTo>
                    <a:lnTo>
                      <a:pt x="210" y="28"/>
                    </a:lnTo>
                    <a:lnTo>
                      <a:pt x="211" y="29"/>
                    </a:lnTo>
                    <a:lnTo>
                      <a:pt x="212" y="31"/>
                    </a:lnTo>
                    <a:lnTo>
                      <a:pt x="213" y="31"/>
                    </a:lnTo>
                    <a:lnTo>
                      <a:pt x="214" y="32"/>
                    </a:lnTo>
                    <a:lnTo>
                      <a:pt x="215" y="32"/>
                    </a:lnTo>
                    <a:lnTo>
                      <a:pt x="217" y="33"/>
                    </a:lnTo>
                    <a:lnTo>
                      <a:pt x="217" y="34"/>
                    </a:lnTo>
                    <a:lnTo>
                      <a:pt x="218" y="35"/>
                    </a:lnTo>
                    <a:lnTo>
                      <a:pt x="218" y="36"/>
                    </a:lnTo>
                    <a:lnTo>
                      <a:pt x="218" y="48"/>
                    </a:lnTo>
                    <a:lnTo>
                      <a:pt x="218" y="55"/>
                    </a:lnTo>
                    <a:lnTo>
                      <a:pt x="218" y="62"/>
                    </a:lnTo>
                    <a:lnTo>
                      <a:pt x="218" y="65"/>
                    </a:lnTo>
                    <a:lnTo>
                      <a:pt x="218" y="72"/>
                    </a:lnTo>
                    <a:lnTo>
                      <a:pt x="218" y="78"/>
                    </a:lnTo>
                    <a:lnTo>
                      <a:pt x="218" y="78"/>
                    </a:lnTo>
                    <a:lnTo>
                      <a:pt x="218" y="92"/>
                    </a:lnTo>
                    <a:lnTo>
                      <a:pt x="218" y="92"/>
                    </a:lnTo>
                    <a:lnTo>
                      <a:pt x="217" y="104"/>
                    </a:lnTo>
                    <a:lnTo>
                      <a:pt x="217" y="106"/>
                    </a:lnTo>
                    <a:lnTo>
                      <a:pt x="213" y="106"/>
                    </a:lnTo>
                    <a:lnTo>
                      <a:pt x="213" y="107"/>
                    </a:lnTo>
                    <a:lnTo>
                      <a:pt x="213" y="108"/>
                    </a:lnTo>
                    <a:lnTo>
                      <a:pt x="215" y="111"/>
                    </a:lnTo>
                    <a:lnTo>
                      <a:pt x="215" y="112"/>
                    </a:lnTo>
                    <a:lnTo>
                      <a:pt x="215" y="114"/>
                    </a:lnTo>
                    <a:lnTo>
                      <a:pt x="213" y="114"/>
                    </a:lnTo>
                    <a:lnTo>
                      <a:pt x="214" y="115"/>
                    </a:lnTo>
                    <a:lnTo>
                      <a:pt x="214" y="115"/>
                    </a:lnTo>
                    <a:lnTo>
                      <a:pt x="215" y="117"/>
                    </a:lnTo>
                    <a:lnTo>
                      <a:pt x="217" y="117"/>
                    </a:lnTo>
                    <a:lnTo>
                      <a:pt x="217" y="120"/>
                    </a:lnTo>
                    <a:lnTo>
                      <a:pt x="218" y="121"/>
                    </a:lnTo>
                    <a:lnTo>
                      <a:pt x="217" y="122"/>
                    </a:lnTo>
                    <a:lnTo>
                      <a:pt x="217" y="124"/>
                    </a:lnTo>
                    <a:lnTo>
                      <a:pt x="215" y="124"/>
                    </a:lnTo>
                    <a:lnTo>
                      <a:pt x="215" y="126"/>
                    </a:lnTo>
                    <a:lnTo>
                      <a:pt x="215" y="127"/>
                    </a:lnTo>
                    <a:lnTo>
                      <a:pt x="215" y="127"/>
                    </a:lnTo>
                    <a:lnTo>
                      <a:pt x="214" y="128"/>
                    </a:lnTo>
                    <a:lnTo>
                      <a:pt x="214" y="129"/>
                    </a:lnTo>
                    <a:lnTo>
                      <a:pt x="214" y="131"/>
                    </a:lnTo>
                    <a:lnTo>
                      <a:pt x="213" y="133"/>
                    </a:lnTo>
                    <a:lnTo>
                      <a:pt x="212" y="134"/>
                    </a:lnTo>
                    <a:lnTo>
                      <a:pt x="212" y="136"/>
                    </a:lnTo>
                    <a:lnTo>
                      <a:pt x="213" y="138"/>
                    </a:lnTo>
                    <a:lnTo>
                      <a:pt x="215" y="140"/>
                    </a:lnTo>
                    <a:lnTo>
                      <a:pt x="217" y="143"/>
                    </a:lnTo>
                    <a:lnTo>
                      <a:pt x="217" y="143"/>
                    </a:lnTo>
                    <a:lnTo>
                      <a:pt x="215" y="145"/>
                    </a:lnTo>
                    <a:lnTo>
                      <a:pt x="217" y="146"/>
                    </a:lnTo>
                    <a:lnTo>
                      <a:pt x="218" y="146"/>
                    </a:lnTo>
                    <a:lnTo>
                      <a:pt x="215" y="146"/>
                    </a:lnTo>
                    <a:lnTo>
                      <a:pt x="215" y="145"/>
                    </a:lnTo>
                    <a:lnTo>
                      <a:pt x="212" y="146"/>
                    </a:lnTo>
                    <a:lnTo>
                      <a:pt x="212" y="145"/>
                    </a:lnTo>
                    <a:lnTo>
                      <a:pt x="211" y="143"/>
                    </a:lnTo>
                    <a:lnTo>
                      <a:pt x="210" y="141"/>
                    </a:lnTo>
                    <a:lnTo>
                      <a:pt x="210" y="139"/>
                    </a:lnTo>
                    <a:lnTo>
                      <a:pt x="207" y="139"/>
                    </a:lnTo>
                    <a:lnTo>
                      <a:pt x="207" y="138"/>
                    </a:lnTo>
                    <a:lnTo>
                      <a:pt x="207" y="138"/>
                    </a:lnTo>
                    <a:lnTo>
                      <a:pt x="204" y="136"/>
                    </a:lnTo>
                    <a:lnTo>
                      <a:pt x="203" y="136"/>
                    </a:lnTo>
                    <a:lnTo>
                      <a:pt x="200" y="135"/>
                    </a:lnTo>
                    <a:lnTo>
                      <a:pt x="200" y="135"/>
                    </a:lnTo>
                    <a:lnTo>
                      <a:pt x="198" y="134"/>
                    </a:lnTo>
                    <a:lnTo>
                      <a:pt x="197" y="134"/>
                    </a:lnTo>
                    <a:lnTo>
                      <a:pt x="196" y="133"/>
                    </a:lnTo>
                    <a:lnTo>
                      <a:pt x="195" y="132"/>
                    </a:lnTo>
                    <a:lnTo>
                      <a:pt x="192" y="131"/>
                    </a:lnTo>
                    <a:lnTo>
                      <a:pt x="191" y="132"/>
                    </a:lnTo>
                    <a:lnTo>
                      <a:pt x="190" y="131"/>
                    </a:lnTo>
                    <a:lnTo>
                      <a:pt x="189" y="132"/>
                    </a:lnTo>
                    <a:lnTo>
                      <a:pt x="188" y="132"/>
                    </a:lnTo>
                    <a:lnTo>
                      <a:pt x="187" y="132"/>
                    </a:lnTo>
                    <a:lnTo>
                      <a:pt x="184" y="131"/>
                    </a:lnTo>
                    <a:lnTo>
                      <a:pt x="183" y="132"/>
                    </a:lnTo>
                    <a:lnTo>
                      <a:pt x="182" y="132"/>
                    </a:lnTo>
                    <a:lnTo>
                      <a:pt x="178" y="131"/>
                    </a:lnTo>
                    <a:lnTo>
                      <a:pt x="177" y="131"/>
                    </a:lnTo>
                    <a:lnTo>
                      <a:pt x="176" y="131"/>
                    </a:lnTo>
                    <a:lnTo>
                      <a:pt x="175" y="133"/>
                    </a:lnTo>
                    <a:lnTo>
                      <a:pt x="174" y="134"/>
                    </a:lnTo>
                    <a:lnTo>
                      <a:pt x="172" y="134"/>
                    </a:lnTo>
                    <a:lnTo>
                      <a:pt x="170" y="133"/>
                    </a:lnTo>
                    <a:lnTo>
                      <a:pt x="169" y="132"/>
                    </a:lnTo>
                    <a:lnTo>
                      <a:pt x="168" y="132"/>
                    </a:lnTo>
                    <a:lnTo>
                      <a:pt x="166" y="131"/>
                    </a:lnTo>
                    <a:lnTo>
                      <a:pt x="165" y="129"/>
                    </a:lnTo>
                    <a:lnTo>
                      <a:pt x="165" y="129"/>
                    </a:lnTo>
                    <a:lnTo>
                      <a:pt x="162" y="128"/>
                    </a:lnTo>
                    <a:lnTo>
                      <a:pt x="161" y="128"/>
                    </a:lnTo>
                    <a:lnTo>
                      <a:pt x="159" y="126"/>
                    </a:lnTo>
                    <a:lnTo>
                      <a:pt x="159" y="125"/>
                    </a:lnTo>
                    <a:lnTo>
                      <a:pt x="148" y="125"/>
                    </a:lnTo>
                    <a:lnTo>
                      <a:pt x="137" y="125"/>
                    </a:lnTo>
                    <a:lnTo>
                      <a:pt x="129" y="124"/>
                    </a:lnTo>
                    <a:lnTo>
                      <a:pt x="121" y="124"/>
                    </a:lnTo>
                    <a:lnTo>
                      <a:pt x="110" y="124"/>
                    </a:lnTo>
                    <a:lnTo>
                      <a:pt x="110" y="124"/>
                    </a:lnTo>
                    <a:lnTo>
                      <a:pt x="87" y="122"/>
                    </a:lnTo>
                    <a:lnTo>
                      <a:pt x="81" y="121"/>
                    </a:lnTo>
                    <a:lnTo>
                      <a:pt x="57" y="120"/>
                    </a:lnTo>
                    <a:lnTo>
                      <a:pt x="57" y="120"/>
                    </a:lnTo>
                    <a:lnTo>
                      <a:pt x="48" y="120"/>
                    </a:lnTo>
                    <a:lnTo>
                      <a:pt x="36" y="119"/>
                    </a:lnTo>
                    <a:lnTo>
                      <a:pt x="31" y="119"/>
                    </a:lnTo>
                    <a:lnTo>
                      <a:pt x="17" y="118"/>
                    </a:lnTo>
                    <a:lnTo>
                      <a:pt x="17" y="118"/>
                    </a:lnTo>
                    <a:lnTo>
                      <a:pt x="0" y="115"/>
                    </a:lnTo>
                    <a:lnTo>
                      <a:pt x="2" y="105"/>
                    </a:lnTo>
                    <a:lnTo>
                      <a:pt x="3" y="97"/>
                    </a:lnTo>
                    <a:lnTo>
                      <a:pt x="3" y="96"/>
                    </a:lnTo>
                    <a:lnTo>
                      <a:pt x="3" y="95"/>
                    </a:lnTo>
                    <a:lnTo>
                      <a:pt x="4" y="83"/>
                    </a:lnTo>
                    <a:lnTo>
                      <a:pt x="4" y="83"/>
                    </a:lnTo>
                    <a:lnTo>
                      <a:pt x="5" y="71"/>
                    </a:lnTo>
                    <a:lnTo>
                      <a:pt x="5" y="70"/>
                    </a:lnTo>
                    <a:lnTo>
                      <a:pt x="5" y="67"/>
                    </a:lnTo>
                    <a:lnTo>
                      <a:pt x="6" y="54"/>
                    </a:lnTo>
                    <a:lnTo>
                      <a:pt x="6" y="49"/>
                    </a:lnTo>
                    <a:lnTo>
                      <a:pt x="7" y="38"/>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57"/>
              <p:cNvSpPr>
                <a:spLocks noEditPoints="1"/>
              </p:cNvSpPr>
              <p:nvPr/>
            </p:nvSpPr>
            <p:spPr bwMode="auto">
              <a:xfrm>
                <a:off x="9344" y="11246"/>
                <a:ext cx="108" cy="63"/>
              </a:xfrm>
              <a:custGeom>
                <a:avLst/>
                <a:gdLst>
                  <a:gd name="T0" fmla="*/ 104 w 108"/>
                  <a:gd name="T1" fmla="*/ 51 h 63"/>
                  <a:gd name="T2" fmla="*/ 104 w 108"/>
                  <a:gd name="T3" fmla="*/ 57 h 63"/>
                  <a:gd name="T4" fmla="*/ 84 w 108"/>
                  <a:gd name="T5" fmla="*/ 57 h 63"/>
                  <a:gd name="T6" fmla="*/ 91 w 108"/>
                  <a:gd name="T7" fmla="*/ 54 h 63"/>
                  <a:gd name="T8" fmla="*/ 87 w 108"/>
                  <a:gd name="T9" fmla="*/ 58 h 63"/>
                  <a:gd name="T10" fmla="*/ 82 w 108"/>
                  <a:gd name="T11" fmla="*/ 58 h 63"/>
                  <a:gd name="T12" fmla="*/ 1 w 108"/>
                  <a:gd name="T13" fmla="*/ 33 h 63"/>
                  <a:gd name="T14" fmla="*/ 5 w 108"/>
                  <a:gd name="T15" fmla="*/ 22 h 63"/>
                  <a:gd name="T16" fmla="*/ 12 w 108"/>
                  <a:gd name="T17" fmla="*/ 20 h 63"/>
                  <a:gd name="T18" fmla="*/ 23 w 108"/>
                  <a:gd name="T19" fmla="*/ 18 h 63"/>
                  <a:gd name="T20" fmla="*/ 32 w 108"/>
                  <a:gd name="T21" fmla="*/ 17 h 63"/>
                  <a:gd name="T22" fmla="*/ 42 w 108"/>
                  <a:gd name="T23" fmla="*/ 14 h 63"/>
                  <a:gd name="T24" fmla="*/ 56 w 108"/>
                  <a:gd name="T25" fmla="*/ 11 h 63"/>
                  <a:gd name="T26" fmla="*/ 59 w 108"/>
                  <a:gd name="T27" fmla="*/ 8 h 63"/>
                  <a:gd name="T28" fmla="*/ 61 w 108"/>
                  <a:gd name="T29" fmla="*/ 5 h 63"/>
                  <a:gd name="T30" fmla="*/ 64 w 108"/>
                  <a:gd name="T31" fmla="*/ 1 h 63"/>
                  <a:gd name="T32" fmla="*/ 71 w 108"/>
                  <a:gd name="T33" fmla="*/ 6 h 63"/>
                  <a:gd name="T34" fmla="*/ 75 w 108"/>
                  <a:gd name="T35" fmla="*/ 6 h 63"/>
                  <a:gd name="T36" fmla="*/ 71 w 108"/>
                  <a:gd name="T37" fmla="*/ 12 h 63"/>
                  <a:gd name="T38" fmla="*/ 69 w 108"/>
                  <a:gd name="T39" fmla="*/ 18 h 63"/>
                  <a:gd name="T40" fmla="*/ 67 w 108"/>
                  <a:gd name="T41" fmla="*/ 19 h 63"/>
                  <a:gd name="T42" fmla="*/ 68 w 108"/>
                  <a:gd name="T43" fmla="*/ 22 h 63"/>
                  <a:gd name="T44" fmla="*/ 69 w 108"/>
                  <a:gd name="T45" fmla="*/ 25 h 63"/>
                  <a:gd name="T46" fmla="*/ 73 w 108"/>
                  <a:gd name="T47" fmla="*/ 23 h 63"/>
                  <a:gd name="T48" fmla="*/ 79 w 108"/>
                  <a:gd name="T49" fmla="*/ 28 h 63"/>
                  <a:gd name="T50" fmla="*/ 80 w 108"/>
                  <a:gd name="T51" fmla="*/ 33 h 63"/>
                  <a:gd name="T52" fmla="*/ 84 w 108"/>
                  <a:gd name="T53" fmla="*/ 35 h 63"/>
                  <a:gd name="T54" fmla="*/ 88 w 108"/>
                  <a:gd name="T55" fmla="*/ 40 h 63"/>
                  <a:gd name="T56" fmla="*/ 96 w 108"/>
                  <a:gd name="T57" fmla="*/ 39 h 63"/>
                  <a:gd name="T58" fmla="*/ 101 w 108"/>
                  <a:gd name="T59" fmla="*/ 33 h 63"/>
                  <a:gd name="T60" fmla="*/ 97 w 108"/>
                  <a:gd name="T61" fmla="*/ 28 h 63"/>
                  <a:gd name="T62" fmla="*/ 93 w 108"/>
                  <a:gd name="T63" fmla="*/ 26 h 63"/>
                  <a:gd name="T64" fmla="*/ 101 w 108"/>
                  <a:gd name="T65" fmla="*/ 29 h 63"/>
                  <a:gd name="T66" fmla="*/ 105 w 108"/>
                  <a:gd name="T67" fmla="*/ 41 h 63"/>
                  <a:gd name="T68" fmla="*/ 103 w 108"/>
                  <a:gd name="T69" fmla="*/ 40 h 63"/>
                  <a:gd name="T70" fmla="*/ 94 w 108"/>
                  <a:gd name="T71" fmla="*/ 44 h 63"/>
                  <a:gd name="T72" fmla="*/ 88 w 108"/>
                  <a:gd name="T73" fmla="*/ 49 h 63"/>
                  <a:gd name="T74" fmla="*/ 83 w 108"/>
                  <a:gd name="T75" fmla="*/ 55 h 63"/>
                  <a:gd name="T76" fmla="*/ 82 w 108"/>
                  <a:gd name="T77" fmla="*/ 53 h 63"/>
                  <a:gd name="T78" fmla="*/ 83 w 108"/>
                  <a:gd name="T79" fmla="*/ 48 h 63"/>
                  <a:gd name="T80" fmla="*/ 81 w 108"/>
                  <a:gd name="T81" fmla="*/ 50 h 63"/>
                  <a:gd name="T82" fmla="*/ 79 w 108"/>
                  <a:gd name="T83" fmla="*/ 50 h 63"/>
                  <a:gd name="T84" fmla="*/ 75 w 108"/>
                  <a:gd name="T85" fmla="*/ 55 h 63"/>
                  <a:gd name="T86" fmla="*/ 71 w 108"/>
                  <a:gd name="T87" fmla="*/ 49 h 63"/>
                  <a:gd name="T88" fmla="*/ 66 w 108"/>
                  <a:gd name="T89" fmla="*/ 47 h 63"/>
                  <a:gd name="T90" fmla="*/ 63 w 108"/>
                  <a:gd name="T91" fmla="*/ 42 h 63"/>
                  <a:gd name="T92" fmla="*/ 60 w 108"/>
                  <a:gd name="T93" fmla="*/ 37 h 63"/>
                  <a:gd name="T94" fmla="*/ 54 w 108"/>
                  <a:gd name="T95" fmla="*/ 39 h 63"/>
                  <a:gd name="T96" fmla="*/ 46 w 108"/>
                  <a:gd name="T97" fmla="*/ 41 h 63"/>
                  <a:gd name="T98" fmla="*/ 37 w 108"/>
                  <a:gd name="T99" fmla="*/ 43 h 63"/>
                  <a:gd name="T100" fmla="*/ 28 w 108"/>
                  <a:gd name="T101" fmla="*/ 46 h 63"/>
                  <a:gd name="T102" fmla="*/ 22 w 108"/>
                  <a:gd name="T103" fmla="*/ 48 h 63"/>
                  <a:gd name="T104" fmla="*/ 15 w 108"/>
                  <a:gd name="T105" fmla="*/ 48 h 63"/>
                  <a:gd name="T106" fmla="*/ 1 w 108"/>
                  <a:gd name="T10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63">
                    <a:moveTo>
                      <a:pt x="98" y="56"/>
                    </a:moveTo>
                    <a:lnTo>
                      <a:pt x="101" y="55"/>
                    </a:lnTo>
                    <a:lnTo>
                      <a:pt x="104" y="54"/>
                    </a:lnTo>
                    <a:lnTo>
                      <a:pt x="104" y="51"/>
                    </a:lnTo>
                    <a:lnTo>
                      <a:pt x="106" y="51"/>
                    </a:lnTo>
                    <a:lnTo>
                      <a:pt x="108" y="55"/>
                    </a:lnTo>
                    <a:lnTo>
                      <a:pt x="106" y="57"/>
                    </a:lnTo>
                    <a:lnTo>
                      <a:pt x="104" y="57"/>
                    </a:lnTo>
                    <a:lnTo>
                      <a:pt x="101" y="58"/>
                    </a:lnTo>
                    <a:lnTo>
                      <a:pt x="98" y="56"/>
                    </a:lnTo>
                    <a:close/>
                    <a:moveTo>
                      <a:pt x="82" y="58"/>
                    </a:moveTo>
                    <a:lnTo>
                      <a:pt x="84" y="57"/>
                    </a:lnTo>
                    <a:lnTo>
                      <a:pt x="86" y="54"/>
                    </a:lnTo>
                    <a:lnTo>
                      <a:pt x="88" y="51"/>
                    </a:lnTo>
                    <a:lnTo>
                      <a:pt x="89" y="53"/>
                    </a:lnTo>
                    <a:lnTo>
                      <a:pt x="91" y="54"/>
                    </a:lnTo>
                    <a:lnTo>
                      <a:pt x="93" y="54"/>
                    </a:lnTo>
                    <a:lnTo>
                      <a:pt x="94" y="56"/>
                    </a:lnTo>
                    <a:lnTo>
                      <a:pt x="90" y="57"/>
                    </a:lnTo>
                    <a:lnTo>
                      <a:pt x="87" y="58"/>
                    </a:lnTo>
                    <a:lnTo>
                      <a:pt x="84" y="60"/>
                    </a:lnTo>
                    <a:lnTo>
                      <a:pt x="84" y="63"/>
                    </a:lnTo>
                    <a:lnTo>
                      <a:pt x="83" y="60"/>
                    </a:lnTo>
                    <a:lnTo>
                      <a:pt x="82" y="58"/>
                    </a:lnTo>
                    <a:close/>
                    <a:moveTo>
                      <a:pt x="0" y="50"/>
                    </a:moveTo>
                    <a:lnTo>
                      <a:pt x="0" y="39"/>
                    </a:lnTo>
                    <a:lnTo>
                      <a:pt x="0" y="36"/>
                    </a:lnTo>
                    <a:lnTo>
                      <a:pt x="1" y="33"/>
                    </a:lnTo>
                    <a:lnTo>
                      <a:pt x="1" y="33"/>
                    </a:lnTo>
                    <a:lnTo>
                      <a:pt x="1" y="28"/>
                    </a:lnTo>
                    <a:lnTo>
                      <a:pt x="1" y="23"/>
                    </a:lnTo>
                    <a:lnTo>
                      <a:pt x="5" y="22"/>
                    </a:lnTo>
                    <a:lnTo>
                      <a:pt x="8" y="21"/>
                    </a:lnTo>
                    <a:lnTo>
                      <a:pt x="8" y="21"/>
                    </a:lnTo>
                    <a:lnTo>
                      <a:pt x="11" y="21"/>
                    </a:lnTo>
                    <a:lnTo>
                      <a:pt x="12" y="20"/>
                    </a:lnTo>
                    <a:lnTo>
                      <a:pt x="14" y="20"/>
                    </a:lnTo>
                    <a:lnTo>
                      <a:pt x="22" y="19"/>
                    </a:lnTo>
                    <a:lnTo>
                      <a:pt x="23" y="18"/>
                    </a:lnTo>
                    <a:lnTo>
                      <a:pt x="23" y="18"/>
                    </a:lnTo>
                    <a:lnTo>
                      <a:pt x="24" y="18"/>
                    </a:lnTo>
                    <a:lnTo>
                      <a:pt x="29" y="17"/>
                    </a:lnTo>
                    <a:lnTo>
                      <a:pt x="30" y="17"/>
                    </a:lnTo>
                    <a:lnTo>
                      <a:pt x="32" y="17"/>
                    </a:lnTo>
                    <a:lnTo>
                      <a:pt x="34" y="15"/>
                    </a:lnTo>
                    <a:lnTo>
                      <a:pt x="38" y="15"/>
                    </a:lnTo>
                    <a:lnTo>
                      <a:pt x="39" y="14"/>
                    </a:lnTo>
                    <a:lnTo>
                      <a:pt x="42" y="14"/>
                    </a:lnTo>
                    <a:lnTo>
                      <a:pt x="44" y="14"/>
                    </a:lnTo>
                    <a:lnTo>
                      <a:pt x="46" y="13"/>
                    </a:lnTo>
                    <a:lnTo>
                      <a:pt x="54" y="11"/>
                    </a:lnTo>
                    <a:lnTo>
                      <a:pt x="56" y="11"/>
                    </a:lnTo>
                    <a:lnTo>
                      <a:pt x="57" y="10"/>
                    </a:lnTo>
                    <a:lnTo>
                      <a:pt x="57" y="10"/>
                    </a:lnTo>
                    <a:lnTo>
                      <a:pt x="57" y="10"/>
                    </a:lnTo>
                    <a:lnTo>
                      <a:pt x="59" y="8"/>
                    </a:lnTo>
                    <a:lnTo>
                      <a:pt x="58" y="6"/>
                    </a:lnTo>
                    <a:lnTo>
                      <a:pt x="59" y="5"/>
                    </a:lnTo>
                    <a:lnTo>
                      <a:pt x="60" y="5"/>
                    </a:lnTo>
                    <a:lnTo>
                      <a:pt x="61" y="5"/>
                    </a:lnTo>
                    <a:lnTo>
                      <a:pt x="61" y="4"/>
                    </a:lnTo>
                    <a:lnTo>
                      <a:pt x="61" y="3"/>
                    </a:lnTo>
                    <a:lnTo>
                      <a:pt x="64" y="1"/>
                    </a:lnTo>
                    <a:lnTo>
                      <a:pt x="64" y="1"/>
                    </a:lnTo>
                    <a:lnTo>
                      <a:pt x="66" y="1"/>
                    </a:lnTo>
                    <a:lnTo>
                      <a:pt x="67" y="0"/>
                    </a:lnTo>
                    <a:lnTo>
                      <a:pt x="68" y="4"/>
                    </a:lnTo>
                    <a:lnTo>
                      <a:pt x="71" y="6"/>
                    </a:lnTo>
                    <a:lnTo>
                      <a:pt x="72" y="7"/>
                    </a:lnTo>
                    <a:lnTo>
                      <a:pt x="73" y="7"/>
                    </a:lnTo>
                    <a:lnTo>
                      <a:pt x="74" y="6"/>
                    </a:lnTo>
                    <a:lnTo>
                      <a:pt x="75" y="6"/>
                    </a:lnTo>
                    <a:lnTo>
                      <a:pt x="76" y="8"/>
                    </a:lnTo>
                    <a:lnTo>
                      <a:pt x="75" y="11"/>
                    </a:lnTo>
                    <a:lnTo>
                      <a:pt x="74" y="11"/>
                    </a:lnTo>
                    <a:lnTo>
                      <a:pt x="71" y="12"/>
                    </a:lnTo>
                    <a:lnTo>
                      <a:pt x="69" y="13"/>
                    </a:lnTo>
                    <a:lnTo>
                      <a:pt x="71" y="15"/>
                    </a:lnTo>
                    <a:lnTo>
                      <a:pt x="69" y="17"/>
                    </a:lnTo>
                    <a:lnTo>
                      <a:pt x="69" y="18"/>
                    </a:lnTo>
                    <a:lnTo>
                      <a:pt x="69" y="18"/>
                    </a:lnTo>
                    <a:lnTo>
                      <a:pt x="69" y="19"/>
                    </a:lnTo>
                    <a:lnTo>
                      <a:pt x="68" y="19"/>
                    </a:lnTo>
                    <a:lnTo>
                      <a:pt x="67" y="19"/>
                    </a:lnTo>
                    <a:lnTo>
                      <a:pt x="67" y="19"/>
                    </a:lnTo>
                    <a:lnTo>
                      <a:pt x="68" y="21"/>
                    </a:lnTo>
                    <a:lnTo>
                      <a:pt x="68" y="21"/>
                    </a:lnTo>
                    <a:lnTo>
                      <a:pt x="68" y="22"/>
                    </a:lnTo>
                    <a:lnTo>
                      <a:pt x="68" y="23"/>
                    </a:lnTo>
                    <a:lnTo>
                      <a:pt x="68" y="23"/>
                    </a:lnTo>
                    <a:lnTo>
                      <a:pt x="69" y="25"/>
                    </a:lnTo>
                    <a:lnTo>
                      <a:pt x="69" y="25"/>
                    </a:lnTo>
                    <a:lnTo>
                      <a:pt x="71" y="23"/>
                    </a:lnTo>
                    <a:lnTo>
                      <a:pt x="72" y="22"/>
                    </a:lnTo>
                    <a:lnTo>
                      <a:pt x="73" y="23"/>
                    </a:lnTo>
                    <a:lnTo>
                      <a:pt x="73" y="23"/>
                    </a:lnTo>
                    <a:lnTo>
                      <a:pt x="74" y="23"/>
                    </a:lnTo>
                    <a:lnTo>
                      <a:pt x="75" y="25"/>
                    </a:lnTo>
                    <a:lnTo>
                      <a:pt x="76" y="25"/>
                    </a:lnTo>
                    <a:lnTo>
                      <a:pt x="79" y="28"/>
                    </a:lnTo>
                    <a:lnTo>
                      <a:pt x="79" y="28"/>
                    </a:lnTo>
                    <a:lnTo>
                      <a:pt x="81" y="29"/>
                    </a:lnTo>
                    <a:lnTo>
                      <a:pt x="81" y="30"/>
                    </a:lnTo>
                    <a:lnTo>
                      <a:pt x="80" y="33"/>
                    </a:lnTo>
                    <a:lnTo>
                      <a:pt x="81" y="34"/>
                    </a:lnTo>
                    <a:lnTo>
                      <a:pt x="83" y="34"/>
                    </a:lnTo>
                    <a:lnTo>
                      <a:pt x="83" y="34"/>
                    </a:lnTo>
                    <a:lnTo>
                      <a:pt x="84" y="35"/>
                    </a:lnTo>
                    <a:lnTo>
                      <a:pt x="86" y="37"/>
                    </a:lnTo>
                    <a:lnTo>
                      <a:pt x="86" y="39"/>
                    </a:lnTo>
                    <a:lnTo>
                      <a:pt x="87" y="39"/>
                    </a:lnTo>
                    <a:lnTo>
                      <a:pt x="88" y="40"/>
                    </a:lnTo>
                    <a:lnTo>
                      <a:pt x="89" y="41"/>
                    </a:lnTo>
                    <a:lnTo>
                      <a:pt x="93" y="40"/>
                    </a:lnTo>
                    <a:lnTo>
                      <a:pt x="95" y="40"/>
                    </a:lnTo>
                    <a:lnTo>
                      <a:pt x="96" y="39"/>
                    </a:lnTo>
                    <a:lnTo>
                      <a:pt x="98" y="37"/>
                    </a:lnTo>
                    <a:lnTo>
                      <a:pt x="101" y="36"/>
                    </a:lnTo>
                    <a:lnTo>
                      <a:pt x="101" y="35"/>
                    </a:lnTo>
                    <a:lnTo>
                      <a:pt x="101" y="33"/>
                    </a:lnTo>
                    <a:lnTo>
                      <a:pt x="98" y="33"/>
                    </a:lnTo>
                    <a:lnTo>
                      <a:pt x="98" y="30"/>
                    </a:lnTo>
                    <a:lnTo>
                      <a:pt x="97" y="29"/>
                    </a:lnTo>
                    <a:lnTo>
                      <a:pt x="97" y="28"/>
                    </a:lnTo>
                    <a:lnTo>
                      <a:pt x="95" y="28"/>
                    </a:lnTo>
                    <a:lnTo>
                      <a:pt x="94" y="28"/>
                    </a:lnTo>
                    <a:lnTo>
                      <a:pt x="91" y="27"/>
                    </a:lnTo>
                    <a:lnTo>
                      <a:pt x="93" y="26"/>
                    </a:lnTo>
                    <a:lnTo>
                      <a:pt x="95" y="25"/>
                    </a:lnTo>
                    <a:lnTo>
                      <a:pt x="97" y="26"/>
                    </a:lnTo>
                    <a:lnTo>
                      <a:pt x="100" y="27"/>
                    </a:lnTo>
                    <a:lnTo>
                      <a:pt x="101" y="29"/>
                    </a:lnTo>
                    <a:lnTo>
                      <a:pt x="101" y="30"/>
                    </a:lnTo>
                    <a:lnTo>
                      <a:pt x="103" y="34"/>
                    </a:lnTo>
                    <a:lnTo>
                      <a:pt x="104" y="39"/>
                    </a:lnTo>
                    <a:lnTo>
                      <a:pt x="105" y="41"/>
                    </a:lnTo>
                    <a:lnTo>
                      <a:pt x="105" y="44"/>
                    </a:lnTo>
                    <a:lnTo>
                      <a:pt x="104" y="44"/>
                    </a:lnTo>
                    <a:lnTo>
                      <a:pt x="103" y="42"/>
                    </a:lnTo>
                    <a:lnTo>
                      <a:pt x="103" y="40"/>
                    </a:lnTo>
                    <a:lnTo>
                      <a:pt x="101" y="41"/>
                    </a:lnTo>
                    <a:lnTo>
                      <a:pt x="98" y="42"/>
                    </a:lnTo>
                    <a:lnTo>
                      <a:pt x="96" y="44"/>
                    </a:lnTo>
                    <a:lnTo>
                      <a:pt x="94" y="44"/>
                    </a:lnTo>
                    <a:lnTo>
                      <a:pt x="93" y="46"/>
                    </a:lnTo>
                    <a:lnTo>
                      <a:pt x="91" y="47"/>
                    </a:lnTo>
                    <a:lnTo>
                      <a:pt x="90" y="48"/>
                    </a:lnTo>
                    <a:lnTo>
                      <a:pt x="88" y="49"/>
                    </a:lnTo>
                    <a:lnTo>
                      <a:pt x="86" y="51"/>
                    </a:lnTo>
                    <a:lnTo>
                      <a:pt x="86" y="51"/>
                    </a:lnTo>
                    <a:lnTo>
                      <a:pt x="84" y="53"/>
                    </a:lnTo>
                    <a:lnTo>
                      <a:pt x="83" y="55"/>
                    </a:lnTo>
                    <a:lnTo>
                      <a:pt x="81" y="56"/>
                    </a:lnTo>
                    <a:lnTo>
                      <a:pt x="79" y="57"/>
                    </a:lnTo>
                    <a:lnTo>
                      <a:pt x="79" y="56"/>
                    </a:lnTo>
                    <a:lnTo>
                      <a:pt x="82" y="53"/>
                    </a:lnTo>
                    <a:lnTo>
                      <a:pt x="83" y="50"/>
                    </a:lnTo>
                    <a:lnTo>
                      <a:pt x="84" y="50"/>
                    </a:lnTo>
                    <a:lnTo>
                      <a:pt x="84" y="48"/>
                    </a:lnTo>
                    <a:lnTo>
                      <a:pt x="83" y="48"/>
                    </a:lnTo>
                    <a:lnTo>
                      <a:pt x="82" y="47"/>
                    </a:lnTo>
                    <a:lnTo>
                      <a:pt x="81" y="47"/>
                    </a:lnTo>
                    <a:lnTo>
                      <a:pt x="81" y="49"/>
                    </a:lnTo>
                    <a:lnTo>
                      <a:pt x="81" y="50"/>
                    </a:lnTo>
                    <a:lnTo>
                      <a:pt x="80" y="50"/>
                    </a:lnTo>
                    <a:lnTo>
                      <a:pt x="80" y="50"/>
                    </a:lnTo>
                    <a:lnTo>
                      <a:pt x="79" y="50"/>
                    </a:lnTo>
                    <a:lnTo>
                      <a:pt x="79" y="50"/>
                    </a:lnTo>
                    <a:lnTo>
                      <a:pt x="78" y="53"/>
                    </a:lnTo>
                    <a:lnTo>
                      <a:pt x="76" y="54"/>
                    </a:lnTo>
                    <a:lnTo>
                      <a:pt x="76" y="55"/>
                    </a:lnTo>
                    <a:lnTo>
                      <a:pt x="75" y="55"/>
                    </a:lnTo>
                    <a:lnTo>
                      <a:pt x="74" y="55"/>
                    </a:lnTo>
                    <a:lnTo>
                      <a:pt x="73" y="55"/>
                    </a:lnTo>
                    <a:lnTo>
                      <a:pt x="72" y="51"/>
                    </a:lnTo>
                    <a:lnTo>
                      <a:pt x="71" y="49"/>
                    </a:lnTo>
                    <a:lnTo>
                      <a:pt x="69" y="49"/>
                    </a:lnTo>
                    <a:lnTo>
                      <a:pt x="69" y="49"/>
                    </a:lnTo>
                    <a:lnTo>
                      <a:pt x="68" y="49"/>
                    </a:lnTo>
                    <a:lnTo>
                      <a:pt x="66" y="47"/>
                    </a:lnTo>
                    <a:lnTo>
                      <a:pt x="65" y="46"/>
                    </a:lnTo>
                    <a:lnTo>
                      <a:pt x="65" y="46"/>
                    </a:lnTo>
                    <a:lnTo>
                      <a:pt x="64" y="44"/>
                    </a:lnTo>
                    <a:lnTo>
                      <a:pt x="63" y="42"/>
                    </a:lnTo>
                    <a:lnTo>
                      <a:pt x="61" y="42"/>
                    </a:lnTo>
                    <a:lnTo>
                      <a:pt x="61" y="40"/>
                    </a:lnTo>
                    <a:lnTo>
                      <a:pt x="61" y="39"/>
                    </a:lnTo>
                    <a:lnTo>
                      <a:pt x="60" y="37"/>
                    </a:lnTo>
                    <a:lnTo>
                      <a:pt x="58" y="39"/>
                    </a:lnTo>
                    <a:lnTo>
                      <a:pt x="57" y="39"/>
                    </a:lnTo>
                    <a:lnTo>
                      <a:pt x="56" y="39"/>
                    </a:lnTo>
                    <a:lnTo>
                      <a:pt x="54" y="39"/>
                    </a:lnTo>
                    <a:lnTo>
                      <a:pt x="54" y="40"/>
                    </a:lnTo>
                    <a:lnTo>
                      <a:pt x="49" y="41"/>
                    </a:lnTo>
                    <a:lnTo>
                      <a:pt x="49" y="40"/>
                    </a:lnTo>
                    <a:lnTo>
                      <a:pt x="46" y="41"/>
                    </a:lnTo>
                    <a:lnTo>
                      <a:pt x="44" y="42"/>
                    </a:lnTo>
                    <a:lnTo>
                      <a:pt x="41" y="42"/>
                    </a:lnTo>
                    <a:lnTo>
                      <a:pt x="39" y="42"/>
                    </a:lnTo>
                    <a:lnTo>
                      <a:pt x="37" y="43"/>
                    </a:lnTo>
                    <a:lnTo>
                      <a:pt x="34" y="43"/>
                    </a:lnTo>
                    <a:lnTo>
                      <a:pt x="32" y="44"/>
                    </a:lnTo>
                    <a:lnTo>
                      <a:pt x="29" y="46"/>
                    </a:lnTo>
                    <a:lnTo>
                      <a:pt x="28" y="46"/>
                    </a:lnTo>
                    <a:lnTo>
                      <a:pt x="26" y="46"/>
                    </a:lnTo>
                    <a:lnTo>
                      <a:pt x="22" y="47"/>
                    </a:lnTo>
                    <a:lnTo>
                      <a:pt x="22" y="48"/>
                    </a:lnTo>
                    <a:lnTo>
                      <a:pt x="22" y="48"/>
                    </a:lnTo>
                    <a:lnTo>
                      <a:pt x="21" y="49"/>
                    </a:lnTo>
                    <a:lnTo>
                      <a:pt x="20" y="47"/>
                    </a:lnTo>
                    <a:lnTo>
                      <a:pt x="15" y="48"/>
                    </a:lnTo>
                    <a:lnTo>
                      <a:pt x="15" y="48"/>
                    </a:lnTo>
                    <a:lnTo>
                      <a:pt x="14" y="49"/>
                    </a:lnTo>
                    <a:lnTo>
                      <a:pt x="12" y="49"/>
                    </a:lnTo>
                    <a:lnTo>
                      <a:pt x="8" y="49"/>
                    </a:lnTo>
                    <a:lnTo>
                      <a:pt x="1" y="51"/>
                    </a:lnTo>
                    <a:lnTo>
                      <a:pt x="1" y="51"/>
                    </a:lnTo>
                    <a:lnTo>
                      <a:pt x="0" y="50"/>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58"/>
              <p:cNvSpPr>
                <a:spLocks noEditPoints="1"/>
              </p:cNvSpPr>
              <p:nvPr/>
            </p:nvSpPr>
            <p:spPr bwMode="auto">
              <a:xfrm>
                <a:off x="8852" y="11124"/>
                <a:ext cx="234" cy="249"/>
              </a:xfrm>
              <a:custGeom>
                <a:avLst/>
                <a:gdLst>
                  <a:gd name="T0" fmla="*/ 158 w 234"/>
                  <a:gd name="T1" fmla="*/ 82 h 249"/>
                  <a:gd name="T2" fmla="*/ 135 w 234"/>
                  <a:gd name="T3" fmla="*/ 95 h 249"/>
                  <a:gd name="T4" fmla="*/ 126 w 234"/>
                  <a:gd name="T5" fmla="*/ 116 h 249"/>
                  <a:gd name="T6" fmla="*/ 126 w 234"/>
                  <a:gd name="T7" fmla="*/ 228 h 249"/>
                  <a:gd name="T8" fmla="*/ 128 w 234"/>
                  <a:gd name="T9" fmla="*/ 207 h 249"/>
                  <a:gd name="T10" fmla="*/ 119 w 234"/>
                  <a:gd name="T11" fmla="*/ 180 h 249"/>
                  <a:gd name="T12" fmla="*/ 118 w 234"/>
                  <a:gd name="T13" fmla="*/ 163 h 249"/>
                  <a:gd name="T14" fmla="*/ 118 w 234"/>
                  <a:gd name="T15" fmla="*/ 152 h 249"/>
                  <a:gd name="T16" fmla="*/ 120 w 234"/>
                  <a:gd name="T17" fmla="*/ 132 h 249"/>
                  <a:gd name="T18" fmla="*/ 129 w 234"/>
                  <a:gd name="T19" fmla="*/ 121 h 249"/>
                  <a:gd name="T20" fmla="*/ 137 w 234"/>
                  <a:gd name="T21" fmla="*/ 116 h 249"/>
                  <a:gd name="T22" fmla="*/ 141 w 234"/>
                  <a:gd name="T23" fmla="*/ 107 h 249"/>
                  <a:gd name="T24" fmla="*/ 150 w 234"/>
                  <a:gd name="T25" fmla="*/ 99 h 249"/>
                  <a:gd name="T26" fmla="*/ 157 w 234"/>
                  <a:gd name="T27" fmla="*/ 85 h 249"/>
                  <a:gd name="T28" fmla="*/ 174 w 234"/>
                  <a:gd name="T29" fmla="*/ 92 h 249"/>
                  <a:gd name="T30" fmla="*/ 195 w 234"/>
                  <a:gd name="T31" fmla="*/ 100 h 249"/>
                  <a:gd name="T32" fmla="*/ 195 w 234"/>
                  <a:gd name="T33" fmla="*/ 111 h 249"/>
                  <a:gd name="T34" fmla="*/ 201 w 234"/>
                  <a:gd name="T35" fmla="*/ 129 h 249"/>
                  <a:gd name="T36" fmla="*/ 196 w 234"/>
                  <a:gd name="T37" fmla="*/ 148 h 249"/>
                  <a:gd name="T38" fmla="*/ 188 w 234"/>
                  <a:gd name="T39" fmla="*/ 162 h 249"/>
                  <a:gd name="T40" fmla="*/ 200 w 234"/>
                  <a:gd name="T41" fmla="*/ 161 h 249"/>
                  <a:gd name="T42" fmla="*/ 212 w 234"/>
                  <a:gd name="T43" fmla="*/ 147 h 249"/>
                  <a:gd name="T44" fmla="*/ 229 w 234"/>
                  <a:gd name="T45" fmla="*/ 169 h 249"/>
                  <a:gd name="T46" fmla="*/ 234 w 234"/>
                  <a:gd name="T47" fmla="*/ 200 h 249"/>
                  <a:gd name="T48" fmla="*/ 227 w 234"/>
                  <a:gd name="T49" fmla="*/ 204 h 249"/>
                  <a:gd name="T50" fmla="*/ 223 w 234"/>
                  <a:gd name="T51" fmla="*/ 213 h 249"/>
                  <a:gd name="T52" fmla="*/ 218 w 234"/>
                  <a:gd name="T53" fmla="*/ 226 h 249"/>
                  <a:gd name="T54" fmla="*/ 212 w 234"/>
                  <a:gd name="T55" fmla="*/ 239 h 249"/>
                  <a:gd name="T56" fmla="*/ 184 w 234"/>
                  <a:gd name="T57" fmla="*/ 243 h 249"/>
                  <a:gd name="T58" fmla="*/ 144 w 234"/>
                  <a:gd name="T59" fmla="*/ 246 h 249"/>
                  <a:gd name="T60" fmla="*/ 120 w 234"/>
                  <a:gd name="T61" fmla="*/ 248 h 249"/>
                  <a:gd name="T62" fmla="*/ 39 w 234"/>
                  <a:gd name="T63" fmla="*/ 7 h 249"/>
                  <a:gd name="T64" fmla="*/ 41 w 234"/>
                  <a:gd name="T65" fmla="*/ 9 h 249"/>
                  <a:gd name="T66" fmla="*/ 0 w 234"/>
                  <a:gd name="T67" fmla="*/ 68 h 249"/>
                  <a:gd name="T68" fmla="*/ 21 w 234"/>
                  <a:gd name="T69" fmla="*/ 57 h 249"/>
                  <a:gd name="T70" fmla="*/ 38 w 234"/>
                  <a:gd name="T71" fmla="*/ 47 h 249"/>
                  <a:gd name="T72" fmla="*/ 51 w 234"/>
                  <a:gd name="T73" fmla="*/ 33 h 249"/>
                  <a:gd name="T74" fmla="*/ 73 w 234"/>
                  <a:gd name="T75" fmla="*/ 30 h 249"/>
                  <a:gd name="T76" fmla="*/ 56 w 234"/>
                  <a:gd name="T77" fmla="*/ 42 h 249"/>
                  <a:gd name="T78" fmla="*/ 60 w 234"/>
                  <a:gd name="T79" fmla="*/ 48 h 249"/>
                  <a:gd name="T80" fmla="*/ 78 w 234"/>
                  <a:gd name="T81" fmla="*/ 59 h 249"/>
                  <a:gd name="T82" fmla="*/ 99 w 234"/>
                  <a:gd name="T83" fmla="*/ 64 h 249"/>
                  <a:gd name="T84" fmla="*/ 122 w 234"/>
                  <a:gd name="T85" fmla="*/ 54 h 249"/>
                  <a:gd name="T86" fmla="*/ 145 w 234"/>
                  <a:gd name="T87" fmla="*/ 56 h 249"/>
                  <a:gd name="T88" fmla="*/ 165 w 234"/>
                  <a:gd name="T89" fmla="*/ 56 h 249"/>
                  <a:gd name="T90" fmla="*/ 174 w 234"/>
                  <a:gd name="T91" fmla="*/ 69 h 249"/>
                  <a:gd name="T92" fmla="*/ 187 w 234"/>
                  <a:gd name="T93" fmla="*/ 76 h 249"/>
                  <a:gd name="T94" fmla="*/ 163 w 234"/>
                  <a:gd name="T95" fmla="*/ 77 h 249"/>
                  <a:gd name="T96" fmla="*/ 144 w 234"/>
                  <a:gd name="T97" fmla="*/ 76 h 249"/>
                  <a:gd name="T98" fmla="*/ 123 w 234"/>
                  <a:gd name="T99" fmla="*/ 83 h 249"/>
                  <a:gd name="T100" fmla="*/ 106 w 234"/>
                  <a:gd name="T101" fmla="*/ 100 h 249"/>
                  <a:gd name="T102" fmla="*/ 91 w 234"/>
                  <a:gd name="T103" fmla="*/ 97 h 249"/>
                  <a:gd name="T104" fmla="*/ 78 w 234"/>
                  <a:gd name="T105" fmla="*/ 118 h 249"/>
                  <a:gd name="T106" fmla="*/ 73 w 234"/>
                  <a:gd name="T107" fmla="*/ 111 h 249"/>
                  <a:gd name="T108" fmla="*/ 74 w 234"/>
                  <a:gd name="T109" fmla="*/ 98 h 249"/>
                  <a:gd name="T110" fmla="*/ 64 w 234"/>
                  <a:gd name="T111" fmla="*/ 93 h 249"/>
                  <a:gd name="T112" fmla="*/ 56 w 234"/>
                  <a:gd name="T113" fmla="*/ 86 h 249"/>
                  <a:gd name="T114" fmla="*/ 47 w 234"/>
                  <a:gd name="T115" fmla="*/ 86 h 249"/>
                  <a:gd name="T116" fmla="*/ 7 w 234"/>
                  <a:gd name="T117" fmla="*/ 7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249">
                    <a:moveTo>
                      <a:pt x="159" y="80"/>
                    </a:moveTo>
                    <a:lnTo>
                      <a:pt x="162" y="83"/>
                    </a:lnTo>
                    <a:lnTo>
                      <a:pt x="165" y="83"/>
                    </a:lnTo>
                    <a:lnTo>
                      <a:pt x="166" y="84"/>
                    </a:lnTo>
                    <a:lnTo>
                      <a:pt x="166" y="86"/>
                    </a:lnTo>
                    <a:lnTo>
                      <a:pt x="164" y="86"/>
                    </a:lnTo>
                    <a:lnTo>
                      <a:pt x="160" y="84"/>
                    </a:lnTo>
                    <a:lnTo>
                      <a:pt x="158" y="82"/>
                    </a:lnTo>
                    <a:lnTo>
                      <a:pt x="159" y="80"/>
                    </a:lnTo>
                    <a:close/>
                    <a:moveTo>
                      <a:pt x="130" y="90"/>
                    </a:moveTo>
                    <a:lnTo>
                      <a:pt x="132" y="90"/>
                    </a:lnTo>
                    <a:lnTo>
                      <a:pt x="135" y="85"/>
                    </a:lnTo>
                    <a:lnTo>
                      <a:pt x="140" y="85"/>
                    </a:lnTo>
                    <a:lnTo>
                      <a:pt x="138" y="87"/>
                    </a:lnTo>
                    <a:lnTo>
                      <a:pt x="136" y="94"/>
                    </a:lnTo>
                    <a:lnTo>
                      <a:pt x="135" y="95"/>
                    </a:lnTo>
                    <a:lnTo>
                      <a:pt x="133" y="95"/>
                    </a:lnTo>
                    <a:lnTo>
                      <a:pt x="130" y="91"/>
                    </a:lnTo>
                    <a:lnTo>
                      <a:pt x="130" y="90"/>
                    </a:lnTo>
                    <a:close/>
                    <a:moveTo>
                      <a:pt x="121" y="118"/>
                    </a:moveTo>
                    <a:lnTo>
                      <a:pt x="123" y="113"/>
                    </a:lnTo>
                    <a:lnTo>
                      <a:pt x="125" y="113"/>
                    </a:lnTo>
                    <a:lnTo>
                      <a:pt x="126" y="114"/>
                    </a:lnTo>
                    <a:lnTo>
                      <a:pt x="126" y="116"/>
                    </a:lnTo>
                    <a:lnTo>
                      <a:pt x="123" y="120"/>
                    </a:lnTo>
                    <a:lnTo>
                      <a:pt x="121" y="120"/>
                    </a:lnTo>
                    <a:lnTo>
                      <a:pt x="121" y="118"/>
                    </a:lnTo>
                    <a:close/>
                    <a:moveTo>
                      <a:pt x="119" y="246"/>
                    </a:moveTo>
                    <a:lnTo>
                      <a:pt x="121" y="242"/>
                    </a:lnTo>
                    <a:lnTo>
                      <a:pt x="122" y="235"/>
                    </a:lnTo>
                    <a:lnTo>
                      <a:pt x="123" y="233"/>
                    </a:lnTo>
                    <a:lnTo>
                      <a:pt x="126" y="228"/>
                    </a:lnTo>
                    <a:lnTo>
                      <a:pt x="126" y="228"/>
                    </a:lnTo>
                    <a:lnTo>
                      <a:pt x="128" y="222"/>
                    </a:lnTo>
                    <a:lnTo>
                      <a:pt x="128" y="221"/>
                    </a:lnTo>
                    <a:lnTo>
                      <a:pt x="128" y="216"/>
                    </a:lnTo>
                    <a:lnTo>
                      <a:pt x="128" y="213"/>
                    </a:lnTo>
                    <a:lnTo>
                      <a:pt x="128" y="213"/>
                    </a:lnTo>
                    <a:lnTo>
                      <a:pt x="128" y="207"/>
                    </a:lnTo>
                    <a:lnTo>
                      <a:pt x="128" y="207"/>
                    </a:lnTo>
                    <a:lnTo>
                      <a:pt x="128" y="202"/>
                    </a:lnTo>
                    <a:lnTo>
                      <a:pt x="127" y="199"/>
                    </a:lnTo>
                    <a:lnTo>
                      <a:pt x="126" y="195"/>
                    </a:lnTo>
                    <a:lnTo>
                      <a:pt x="126" y="194"/>
                    </a:lnTo>
                    <a:lnTo>
                      <a:pt x="123" y="191"/>
                    </a:lnTo>
                    <a:lnTo>
                      <a:pt x="120" y="186"/>
                    </a:lnTo>
                    <a:lnTo>
                      <a:pt x="119" y="182"/>
                    </a:lnTo>
                    <a:lnTo>
                      <a:pt x="119" y="180"/>
                    </a:lnTo>
                    <a:lnTo>
                      <a:pt x="118" y="179"/>
                    </a:lnTo>
                    <a:lnTo>
                      <a:pt x="116" y="176"/>
                    </a:lnTo>
                    <a:lnTo>
                      <a:pt x="115" y="175"/>
                    </a:lnTo>
                    <a:lnTo>
                      <a:pt x="116" y="172"/>
                    </a:lnTo>
                    <a:lnTo>
                      <a:pt x="118" y="169"/>
                    </a:lnTo>
                    <a:lnTo>
                      <a:pt x="118" y="166"/>
                    </a:lnTo>
                    <a:lnTo>
                      <a:pt x="118" y="166"/>
                    </a:lnTo>
                    <a:lnTo>
                      <a:pt x="118" y="163"/>
                    </a:lnTo>
                    <a:lnTo>
                      <a:pt x="116" y="161"/>
                    </a:lnTo>
                    <a:lnTo>
                      <a:pt x="116" y="161"/>
                    </a:lnTo>
                    <a:lnTo>
                      <a:pt x="115" y="159"/>
                    </a:lnTo>
                    <a:lnTo>
                      <a:pt x="114" y="158"/>
                    </a:lnTo>
                    <a:lnTo>
                      <a:pt x="116" y="156"/>
                    </a:lnTo>
                    <a:lnTo>
                      <a:pt x="116" y="155"/>
                    </a:lnTo>
                    <a:lnTo>
                      <a:pt x="118" y="152"/>
                    </a:lnTo>
                    <a:lnTo>
                      <a:pt x="118" y="152"/>
                    </a:lnTo>
                    <a:lnTo>
                      <a:pt x="119" y="150"/>
                    </a:lnTo>
                    <a:lnTo>
                      <a:pt x="120" y="145"/>
                    </a:lnTo>
                    <a:lnTo>
                      <a:pt x="121" y="143"/>
                    </a:lnTo>
                    <a:lnTo>
                      <a:pt x="120" y="141"/>
                    </a:lnTo>
                    <a:lnTo>
                      <a:pt x="121" y="139"/>
                    </a:lnTo>
                    <a:lnTo>
                      <a:pt x="121" y="137"/>
                    </a:lnTo>
                    <a:lnTo>
                      <a:pt x="120" y="134"/>
                    </a:lnTo>
                    <a:lnTo>
                      <a:pt x="120" y="132"/>
                    </a:lnTo>
                    <a:lnTo>
                      <a:pt x="122" y="130"/>
                    </a:lnTo>
                    <a:lnTo>
                      <a:pt x="123" y="129"/>
                    </a:lnTo>
                    <a:lnTo>
                      <a:pt x="123" y="128"/>
                    </a:lnTo>
                    <a:lnTo>
                      <a:pt x="125" y="127"/>
                    </a:lnTo>
                    <a:lnTo>
                      <a:pt x="123" y="123"/>
                    </a:lnTo>
                    <a:lnTo>
                      <a:pt x="126" y="123"/>
                    </a:lnTo>
                    <a:lnTo>
                      <a:pt x="127" y="120"/>
                    </a:lnTo>
                    <a:lnTo>
                      <a:pt x="129" y="121"/>
                    </a:lnTo>
                    <a:lnTo>
                      <a:pt x="132" y="120"/>
                    </a:lnTo>
                    <a:lnTo>
                      <a:pt x="132" y="116"/>
                    </a:lnTo>
                    <a:lnTo>
                      <a:pt x="134" y="115"/>
                    </a:lnTo>
                    <a:lnTo>
                      <a:pt x="135" y="112"/>
                    </a:lnTo>
                    <a:lnTo>
                      <a:pt x="136" y="109"/>
                    </a:lnTo>
                    <a:lnTo>
                      <a:pt x="137" y="111"/>
                    </a:lnTo>
                    <a:lnTo>
                      <a:pt x="137" y="116"/>
                    </a:lnTo>
                    <a:lnTo>
                      <a:pt x="137" y="116"/>
                    </a:lnTo>
                    <a:lnTo>
                      <a:pt x="138" y="119"/>
                    </a:lnTo>
                    <a:lnTo>
                      <a:pt x="140" y="118"/>
                    </a:lnTo>
                    <a:lnTo>
                      <a:pt x="141" y="116"/>
                    </a:lnTo>
                    <a:lnTo>
                      <a:pt x="142" y="115"/>
                    </a:lnTo>
                    <a:lnTo>
                      <a:pt x="142" y="113"/>
                    </a:lnTo>
                    <a:lnTo>
                      <a:pt x="142" y="111"/>
                    </a:lnTo>
                    <a:lnTo>
                      <a:pt x="142" y="109"/>
                    </a:lnTo>
                    <a:lnTo>
                      <a:pt x="141" y="107"/>
                    </a:lnTo>
                    <a:lnTo>
                      <a:pt x="143" y="105"/>
                    </a:lnTo>
                    <a:lnTo>
                      <a:pt x="145" y="102"/>
                    </a:lnTo>
                    <a:lnTo>
                      <a:pt x="149" y="102"/>
                    </a:lnTo>
                    <a:lnTo>
                      <a:pt x="150" y="102"/>
                    </a:lnTo>
                    <a:lnTo>
                      <a:pt x="152" y="101"/>
                    </a:lnTo>
                    <a:lnTo>
                      <a:pt x="153" y="100"/>
                    </a:lnTo>
                    <a:lnTo>
                      <a:pt x="151" y="99"/>
                    </a:lnTo>
                    <a:lnTo>
                      <a:pt x="150" y="99"/>
                    </a:lnTo>
                    <a:lnTo>
                      <a:pt x="148" y="97"/>
                    </a:lnTo>
                    <a:lnTo>
                      <a:pt x="147" y="94"/>
                    </a:lnTo>
                    <a:lnTo>
                      <a:pt x="148" y="92"/>
                    </a:lnTo>
                    <a:lnTo>
                      <a:pt x="150" y="90"/>
                    </a:lnTo>
                    <a:lnTo>
                      <a:pt x="149" y="86"/>
                    </a:lnTo>
                    <a:lnTo>
                      <a:pt x="153" y="86"/>
                    </a:lnTo>
                    <a:lnTo>
                      <a:pt x="156" y="85"/>
                    </a:lnTo>
                    <a:lnTo>
                      <a:pt x="157" y="85"/>
                    </a:lnTo>
                    <a:lnTo>
                      <a:pt x="157" y="85"/>
                    </a:lnTo>
                    <a:lnTo>
                      <a:pt x="162" y="87"/>
                    </a:lnTo>
                    <a:lnTo>
                      <a:pt x="164" y="88"/>
                    </a:lnTo>
                    <a:lnTo>
                      <a:pt x="165" y="88"/>
                    </a:lnTo>
                    <a:lnTo>
                      <a:pt x="167" y="88"/>
                    </a:lnTo>
                    <a:lnTo>
                      <a:pt x="171" y="90"/>
                    </a:lnTo>
                    <a:lnTo>
                      <a:pt x="172" y="90"/>
                    </a:lnTo>
                    <a:lnTo>
                      <a:pt x="174" y="92"/>
                    </a:lnTo>
                    <a:lnTo>
                      <a:pt x="175" y="94"/>
                    </a:lnTo>
                    <a:lnTo>
                      <a:pt x="178" y="93"/>
                    </a:lnTo>
                    <a:lnTo>
                      <a:pt x="180" y="93"/>
                    </a:lnTo>
                    <a:lnTo>
                      <a:pt x="182" y="95"/>
                    </a:lnTo>
                    <a:lnTo>
                      <a:pt x="187" y="97"/>
                    </a:lnTo>
                    <a:lnTo>
                      <a:pt x="189" y="98"/>
                    </a:lnTo>
                    <a:lnTo>
                      <a:pt x="193" y="97"/>
                    </a:lnTo>
                    <a:lnTo>
                      <a:pt x="195" y="100"/>
                    </a:lnTo>
                    <a:lnTo>
                      <a:pt x="195" y="102"/>
                    </a:lnTo>
                    <a:lnTo>
                      <a:pt x="196" y="102"/>
                    </a:lnTo>
                    <a:lnTo>
                      <a:pt x="199" y="105"/>
                    </a:lnTo>
                    <a:lnTo>
                      <a:pt x="200" y="109"/>
                    </a:lnTo>
                    <a:lnTo>
                      <a:pt x="199" y="109"/>
                    </a:lnTo>
                    <a:lnTo>
                      <a:pt x="196" y="108"/>
                    </a:lnTo>
                    <a:lnTo>
                      <a:pt x="195" y="109"/>
                    </a:lnTo>
                    <a:lnTo>
                      <a:pt x="195" y="111"/>
                    </a:lnTo>
                    <a:lnTo>
                      <a:pt x="196" y="113"/>
                    </a:lnTo>
                    <a:lnTo>
                      <a:pt x="199" y="115"/>
                    </a:lnTo>
                    <a:lnTo>
                      <a:pt x="200" y="115"/>
                    </a:lnTo>
                    <a:lnTo>
                      <a:pt x="200" y="116"/>
                    </a:lnTo>
                    <a:lnTo>
                      <a:pt x="201" y="120"/>
                    </a:lnTo>
                    <a:lnTo>
                      <a:pt x="202" y="122"/>
                    </a:lnTo>
                    <a:lnTo>
                      <a:pt x="201" y="126"/>
                    </a:lnTo>
                    <a:lnTo>
                      <a:pt x="201" y="129"/>
                    </a:lnTo>
                    <a:lnTo>
                      <a:pt x="202" y="130"/>
                    </a:lnTo>
                    <a:lnTo>
                      <a:pt x="202" y="136"/>
                    </a:lnTo>
                    <a:lnTo>
                      <a:pt x="200" y="139"/>
                    </a:lnTo>
                    <a:lnTo>
                      <a:pt x="200" y="140"/>
                    </a:lnTo>
                    <a:lnTo>
                      <a:pt x="197" y="140"/>
                    </a:lnTo>
                    <a:lnTo>
                      <a:pt x="196" y="144"/>
                    </a:lnTo>
                    <a:lnTo>
                      <a:pt x="196" y="144"/>
                    </a:lnTo>
                    <a:lnTo>
                      <a:pt x="196" y="148"/>
                    </a:lnTo>
                    <a:lnTo>
                      <a:pt x="194" y="149"/>
                    </a:lnTo>
                    <a:lnTo>
                      <a:pt x="194" y="151"/>
                    </a:lnTo>
                    <a:lnTo>
                      <a:pt x="192" y="151"/>
                    </a:lnTo>
                    <a:lnTo>
                      <a:pt x="189" y="152"/>
                    </a:lnTo>
                    <a:lnTo>
                      <a:pt x="188" y="155"/>
                    </a:lnTo>
                    <a:lnTo>
                      <a:pt x="188" y="156"/>
                    </a:lnTo>
                    <a:lnTo>
                      <a:pt x="188" y="161"/>
                    </a:lnTo>
                    <a:lnTo>
                      <a:pt x="188" y="162"/>
                    </a:lnTo>
                    <a:lnTo>
                      <a:pt x="189" y="164"/>
                    </a:lnTo>
                    <a:lnTo>
                      <a:pt x="192" y="164"/>
                    </a:lnTo>
                    <a:lnTo>
                      <a:pt x="194" y="165"/>
                    </a:lnTo>
                    <a:lnTo>
                      <a:pt x="195" y="166"/>
                    </a:lnTo>
                    <a:lnTo>
                      <a:pt x="196" y="166"/>
                    </a:lnTo>
                    <a:lnTo>
                      <a:pt x="200" y="162"/>
                    </a:lnTo>
                    <a:lnTo>
                      <a:pt x="200" y="161"/>
                    </a:lnTo>
                    <a:lnTo>
                      <a:pt x="200" y="161"/>
                    </a:lnTo>
                    <a:lnTo>
                      <a:pt x="201" y="158"/>
                    </a:lnTo>
                    <a:lnTo>
                      <a:pt x="202" y="155"/>
                    </a:lnTo>
                    <a:lnTo>
                      <a:pt x="202" y="152"/>
                    </a:lnTo>
                    <a:lnTo>
                      <a:pt x="205" y="151"/>
                    </a:lnTo>
                    <a:lnTo>
                      <a:pt x="205" y="150"/>
                    </a:lnTo>
                    <a:lnTo>
                      <a:pt x="209" y="149"/>
                    </a:lnTo>
                    <a:lnTo>
                      <a:pt x="211" y="148"/>
                    </a:lnTo>
                    <a:lnTo>
                      <a:pt x="212" y="147"/>
                    </a:lnTo>
                    <a:lnTo>
                      <a:pt x="215" y="145"/>
                    </a:lnTo>
                    <a:lnTo>
                      <a:pt x="218" y="147"/>
                    </a:lnTo>
                    <a:lnTo>
                      <a:pt x="222" y="149"/>
                    </a:lnTo>
                    <a:lnTo>
                      <a:pt x="224" y="154"/>
                    </a:lnTo>
                    <a:lnTo>
                      <a:pt x="225" y="157"/>
                    </a:lnTo>
                    <a:lnTo>
                      <a:pt x="225" y="158"/>
                    </a:lnTo>
                    <a:lnTo>
                      <a:pt x="226" y="163"/>
                    </a:lnTo>
                    <a:lnTo>
                      <a:pt x="229" y="169"/>
                    </a:lnTo>
                    <a:lnTo>
                      <a:pt x="231" y="177"/>
                    </a:lnTo>
                    <a:lnTo>
                      <a:pt x="231" y="179"/>
                    </a:lnTo>
                    <a:lnTo>
                      <a:pt x="232" y="182"/>
                    </a:lnTo>
                    <a:lnTo>
                      <a:pt x="234" y="185"/>
                    </a:lnTo>
                    <a:lnTo>
                      <a:pt x="234" y="187"/>
                    </a:lnTo>
                    <a:lnTo>
                      <a:pt x="234" y="190"/>
                    </a:lnTo>
                    <a:lnTo>
                      <a:pt x="234" y="194"/>
                    </a:lnTo>
                    <a:lnTo>
                      <a:pt x="234" y="200"/>
                    </a:lnTo>
                    <a:lnTo>
                      <a:pt x="232" y="204"/>
                    </a:lnTo>
                    <a:lnTo>
                      <a:pt x="230" y="205"/>
                    </a:lnTo>
                    <a:lnTo>
                      <a:pt x="229" y="201"/>
                    </a:lnTo>
                    <a:lnTo>
                      <a:pt x="230" y="199"/>
                    </a:lnTo>
                    <a:lnTo>
                      <a:pt x="229" y="199"/>
                    </a:lnTo>
                    <a:lnTo>
                      <a:pt x="226" y="201"/>
                    </a:lnTo>
                    <a:lnTo>
                      <a:pt x="227" y="202"/>
                    </a:lnTo>
                    <a:lnTo>
                      <a:pt x="227" y="204"/>
                    </a:lnTo>
                    <a:lnTo>
                      <a:pt x="225" y="205"/>
                    </a:lnTo>
                    <a:lnTo>
                      <a:pt x="225" y="205"/>
                    </a:lnTo>
                    <a:lnTo>
                      <a:pt x="225" y="205"/>
                    </a:lnTo>
                    <a:lnTo>
                      <a:pt x="225" y="207"/>
                    </a:lnTo>
                    <a:lnTo>
                      <a:pt x="225" y="208"/>
                    </a:lnTo>
                    <a:lnTo>
                      <a:pt x="225" y="208"/>
                    </a:lnTo>
                    <a:lnTo>
                      <a:pt x="224" y="213"/>
                    </a:lnTo>
                    <a:lnTo>
                      <a:pt x="223" y="213"/>
                    </a:lnTo>
                    <a:lnTo>
                      <a:pt x="222" y="213"/>
                    </a:lnTo>
                    <a:lnTo>
                      <a:pt x="219" y="215"/>
                    </a:lnTo>
                    <a:lnTo>
                      <a:pt x="219" y="215"/>
                    </a:lnTo>
                    <a:lnTo>
                      <a:pt x="219" y="218"/>
                    </a:lnTo>
                    <a:lnTo>
                      <a:pt x="219" y="220"/>
                    </a:lnTo>
                    <a:lnTo>
                      <a:pt x="219" y="223"/>
                    </a:lnTo>
                    <a:lnTo>
                      <a:pt x="218" y="226"/>
                    </a:lnTo>
                    <a:lnTo>
                      <a:pt x="218" y="226"/>
                    </a:lnTo>
                    <a:lnTo>
                      <a:pt x="217" y="228"/>
                    </a:lnTo>
                    <a:lnTo>
                      <a:pt x="216" y="230"/>
                    </a:lnTo>
                    <a:lnTo>
                      <a:pt x="215" y="230"/>
                    </a:lnTo>
                    <a:lnTo>
                      <a:pt x="215" y="233"/>
                    </a:lnTo>
                    <a:lnTo>
                      <a:pt x="214" y="234"/>
                    </a:lnTo>
                    <a:lnTo>
                      <a:pt x="212" y="236"/>
                    </a:lnTo>
                    <a:lnTo>
                      <a:pt x="212" y="239"/>
                    </a:lnTo>
                    <a:lnTo>
                      <a:pt x="212" y="239"/>
                    </a:lnTo>
                    <a:lnTo>
                      <a:pt x="208" y="240"/>
                    </a:lnTo>
                    <a:lnTo>
                      <a:pt x="203" y="241"/>
                    </a:lnTo>
                    <a:lnTo>
                      <a:pt x="203" y="241"/>
                    </a:lnTo>
                    <a:lnTo>
                      <a:pt x="200" y="241"/>
                    </a:lnTo>
                    <a:lnTo>
                      <a:pt x="193" y="242"/>
                    </a:lnTo>
                    <a:lnTo>
                      <a:pt x="186" y="243"/>
                    </a:lnTo>
                    <a:lnTo>
                      <a:pt x="185" y="243"/>
                    </a:lnTo>
                    <a:lnTo>
                      <a:pt x="184" y="243"/>
                    </a:lnTo>
                    <a:lnTo>
                      <a:pt x="173" y="246"/>
                    </a:lnTo>
                    <a:lnTo>
                      <a:pt x="173" y="243"/>
                    </a:lnTo>
                    <a:lnTo>
                      <a:pt x="172" y="243"/>
                    </a:lnTo>
                    <a:lnTo>
                      <a:pt x="162" y="244"/>
                    </a:lnTo>
                    <a:lnTo>
                      <a:pt x="160" y="244"/>
                    </a:lnTo>
                    <a:lnTo>
                      <a:pt x="159" y="244"/>
                    </a:lnTo>
                    <a:lnTo>
                      <a:pt x="149" y="246"/>
                    </a:lnTo>
                    <a:lnTo>
                      <a:pt x="144" y="246"/>
                    </a:lnTo>
                    <a:lnTo>
                      <a:pt x="144" y="246"/>
                    </a:lnTo>
                    <a:lnTo>
                      <a:pt x="137" y="247"/>
                    </a:lnTo>
                    <a:lnTo>
                      <a:pt x="132" y="247"/>
                    </a:lnTo>
                    <a:lnTo>
                      <a:pt x="132" y="247"/>
                    </a:lnTo>
                    <a:lnTo>
                      <a:pt x="125" y="248"/>
                    </a:lnTo>
                    <a:lnTo>
                      <a:pt x="123" y="248"/>
                    </a:lnTo>
                    <a:lnTo>
                      <a:pt x="120" y="248"/>
                    </a:lnTo>
                    <a:lnTo>
                      <a:pt x="120" y="248"/>
                    </a:lnTo>
                    <a:lnTo>
                      <a:pt x="114" y="249"/>
                    </a:lnTo>
                    <a:lnTo>
                      <a:pt x="119" y="246"/>
                    </a:lnTo>
                    <a:close/>
                    <a:moveTo>
                      <a:pt x="29" y="14"/>
                    </a:moveTo>
                    <a:lnTo>
                      <a:pt x="30" y="13"/>
                    </a:lnTo>
                    <a:lnTo>
                      <a:pt x="33" y="9"/>
                    </a:lnTo>
                    <a:lnTo>
                      <a:pt x="36" y="8"/>
                    </a:lnTo>
                    <a:lnTo>
                      <a:pt x="37" y="8"/>
                    </a:lnTo>
                    <a:lnTo>
                      <a:pt x="39" y="7"/>
                    </a:lnTo>
                    <a:lnTo>
                      <a:pt x="40" y="5"/>
                    </a:lnTo>
                    <a:lnTo>
                      <a:pt x="44" y="4"/>
                    </a:lnTo>
                    <a:lnTo>
                      <a:pt x="45" y="2"/>
                    </a:lnTo>
                    <a:lnTo>
                      <a:pt x="48" y="0"/>
                    </a:lnTo>
                    <a:lnTo>
                      <a:pt x="48" y="2"/>
                    </a:lnTo>
                    <a:lnTo>
                      <a:pt x="46" y="5"/>
                    </a:lnTo>
                    <a:lnTo>
                      <a:pt x="45" y="7"/>
                    </a:lnTo>
                    <a:lnTo>
                      <a:pt x="41" y="9"/>
                    </a:lnTo>
                    <a:lnTo>
                      <a:pt x="38" y="11"/>
                    </a:lnTo>
                    <a:lnTo>
                      <a:pt x="37" y="13"/>
                    </a:lnTo>
                    <a:lnTo>
                      <a:pt x="33" y="15"/>
                    </a:lnTo>
                    <a:lnTo>
                      <a:pt x="30" y="16"/>
                    </a:lnTo>
                    <a:lnTo>
                      <a:pt x="29" y="15"/>
                    </a:lnTo>
                    <a:lnTo>
                      <a:pt x="27" y="15"/>
                    </a:lnTo>
                    <a:lnTo>
                      <a:pt x="29" y="14"/>
                    </a:lnTo>
                    <a:close/>
                    <a:moveTo>
                      <a:pt x="0" y="68"/>
                    </a:moveTo>
                    <a:lnTo>
                      <a:pt x="2" y="66"/>
                    </a:lnTo>
                    <a:lnTo>
                      <a:pt x="4" y="65"/>
                    </a:lnTo>
                    <a:lnTo>
                      <a:pt x="9" y="63"/>
                    </a:lnTo>
                    <a:lnTo>
                      <a:pt x="12" y="61"/>
                    </a:lnTo>
                    <a:lnTo>
                      <a:pt x="14" y="59"/>
                    </a:lnTo>
                    <a:lnTo>
                      <a:pt x="15" y="58"/>
                    </a:lnTo>
                    <a:lnTo>
                      <a:pt x="18" y="56"/>
                    </a:lnTo>
                    <a:lnTo>
                      <a:pt x="21" y="57"/>
                    </a:lnTo>
                    <a:lnTo>
                      <a:pt x="22" y="56"/>
                    </a:lnTo>
                    <a:lnTo>
                      <a:pt x="24" y="56"/>
                    </a:lnTo>
                    <a:lnTo>
                      <a:pt x="26" y="56"/>
                    </a:lnTo>
                    <a:lnTo>
                      <a:pt x="31" y="52"/>
                    </a:lnTo>
                    <a:lnTo>
                      <a:pt x="33" y="49"/>
                    </a:lnTo>
                    <a:lnTo>
                      <a:pt x="36" y="49"/>
                    </a:lnTo>
                    <a:lnTo>
                      <a:pt x="38" y="48"/>
                    </a:lnTo>
                    <a:lnTo>
                      <a:pt x="38" y="47"/>
                    </a:lnTo>
                    <a:lnTo>
                      <a:pt x="39" y="47"/>
                    </a:lnTo>
                    <a:lnTo>
                      <a:pt x="39" y="44"/>
                    </a:lnTo>
                    <a:lnTo>
                      <a:pt x="41" y="43"/>
                    </a:lnTo>
                    <a:lnTo>
                      <a:pt x="44" y="40"/>
                    </a:lnTo>
                    <a:lnTo>
                      <a:pt x="47" y="38"/>
                    </a:lnTo>
                    <a:lnTo>
                      <a:pt x="49" y="36"/>
                    </a:lnTo>
                    <a:lnTo>
                      <a:pt x="49" y="36"/>
                    </a:lnTo>
                    <a:lnTo>
                      <a:pt x="51" y="33"/>
                    </a:lnTo>
                    <a:lnTo>
                      <a:pt x="54" y="30"/>
                    </a:lnTo>
                    <a:lnTo>
                      <a:pt x="56" y="29"/>
                    </a:lnTo>
                    <a:lnTo>
                      <a:pt x="60" y="28"/>
                    </a:lnTo>
                    <a:lnTo>
                      <a:pt x="63" y="28"/>
                    </a:lnTo>
                    <a:lnTo>
                      <a:pt x="67" y="28"/>
                    </a:lnTo>
                    <a:lnTo>
                      <a:pt x="70" y="28"/>
                    </a:lnTo>
                    <a:lnTo>
                      <a:pt x="73" y="29"/>
                    </a:lnTo>
                    <a:lnTo>
                      <a:pt x="73" y="30"/>
                    </a:lnTo>
                    <a:lnTo>
                      <a:pt x="68" y="30"/>
                    </a:lnTo>
                    <a:lnTo>
                      <a:pt x="63" y="31"/>
                    </a:lnTo>
                    <a:lnTo>
                      <a:pt x="64" y="33"/>
                    </a:lnTo>
                    <a:lnTo>
                      <a:pt x="62" y="35"/>
                    </a:lnTo>
                    <a:lnTo>
                      <a:pt x="60" y="36"/>
                    </a:lnTo>
                    <a:lnTo>
                      <a:pt x="58" y="38"/>
                    </a:lnTo>
                    <a:lnTo>
                      <a:pt x="58" y="38"/>
                    </a:lnTo>
                    <a:lnTo>
                      <a:pt x="56" y="42"/>
                    </a:lnTo>
                    <a:lnTo>
                      <a:pt x="54" y="44"/>
                    </a:lnTo>
                    <a:lnTo>
                      <a:pt x="53" y="47"/>
                    </a:lnTo>
                    <a:lnTo>
                      <a:pt x="52" y="50"/>
                    </a:lnTo>
                    <a:lnTo>
                      <a:pt x="52" y="50"/>
                    </a:lnTo>
                    <a:lnTo>
                      <a:pt x="52" y="54"/>
                    </a:lnTo>
                    <a:lnTo>
                      <a:pt x="54" y="52"/>
                    </a:lnTo>
                    <a:lnTo>
                      <a:pt x="58" y="50"/>
                    </a:lnTo>
                    <a:lnTo>
                      <a:pt x="60" y="48"/>
                    </a:lnTo>
                    <a:lnTo>
                      <a:pt x="62" y="50"/>
                    </a:lnTo>
                    <a:lnTo>
                      <a:pt x="62" y="50"/>
                    </a:lnTo>
                    <a:lnTo>
                      <a:pt x="67" y="50"/>
                    </a:lnTo>
                    <a:lnTo>
                      <a:pt x="70" y="50"/>
                    </a:lnTo>
                    <a:lnTo>
                      <a:pt x="73" y="51"/>
                    </a:lnTo>
                    <a:lnTo>
                      <a:pt x="75" y="54"/>
                    </a:lnTo>
                    <a:lnTo>
                      <a:pt x="76" y="56"/>
                    </a:lnTo>
                    <a:lnTo>
                      <a:pt x="78" y="59"/>
                    </a:lnTo>
                    <a:lnTo>
                      <a:pt x="82" y="62"/>
                    </a:lnTo>
                    <a:lnTo>
                      <a:pt x="82" y="64"/>
                    </a:lnTo>
                    <a:lnTo>
                      <a:pt x="88" y="64"/>
                    </a:lnTo>
                    <a:lnTo>
                      <a:pt x="89" y="64"/>
                    </a:lnTo>
                    <a:lnTo>
                      <a:pt x="92" y="63"/>
                    </a:lnTo>
                    <a:lnTo>
                      <a:pt x="95" y="64"/>
                    </a:lnTo>
                    <a:lnTo>
                      <a:pt x="97" y="65"/>
                    </a:lnTo>
                    <a:lnTo>
                      <a:pt x="99" y="64"/>
                    </a:lnTo>
                    <a:lnTo>
                      <a:pt x="100" y="61"/>
                    </a:lnTo>
                    <a:lnTo>
                      <a:pt x="101" y="62"/>
                    </a:lnTo>
                    <a:lnTo>
                      <a:pt x="104" y="63"/>
                    </a:lnTo>
                    <a:lnTo>
                      <a:pt x="106" y="61"/>
                    </a:lnTo>
                    <a:lnTo>
                      <a:pt x="113" y="55"/>
                    </a:lnTo>
                    <a:lnTo>
                      <a:pt x="114" y="55"/>
                    </a:lnTo>
                    <a:lnTo>
                      <a:pt x="119" y="54"/>
                    </a:lnTo>
                    <a:lnTo>
                      <a:pt x="122" y="54"/>
                    </a:lnTo>
                    <a:lnTo>
                      <a:pt x="122" y="52"/>
                    </a:lnTo>
                    <a:lnTo>
                      <a:pt x="133" y="52"/>
                    </a:lnTo>
                    <a:lnTo>
                      <a:pt x="138" y="49"/>
                    </a:lnTo>
                    <a:lnTo>
                      <a:pt x="138" y="49"/>
                    </a:lnTo>
                    <a:lnTo>
                      <a:pt x="140" y="48"/>
                    </a:lnTo>
                    <a:lnTo>
                      <a:pt x="145" y="47"/>
                    </a:lnTo>
                    <a:lnTo>
                      <a:pt x="144" y="51"/>
                    </a:lnTo>
                    <a:lnTo>
                      <a:pt x="145" y="56"/>
                    </a:lnTo>
                    <a:lnTo>
                      <a:pt x="147" y="58"/>
                    </a:lnTo>
                    <a:lnTo>
                      <a:pt x="150" y="58"/>
                    </a:lnTo>
                    <a:lnTo>
                      <a:pt x="155" y="57"/>
                    </a:lnTo>
                    <a:lnTo>
                      <a:pt x="157" y="58"/>
                    </a:lnTo>
                    <a:lnTo>
                      <a:pt x="159" y="58"/>
                    </a:lnTo>
                    <a:lnTo>
                      <a:pt x="160" y="57"/>
                    </a:lnTo>
                    <a:lnTo>
                      <a:pt x="162" y="56"/>
                    </a:lnTo>
                    <a:lnTo>
                      <a:pt x="165" y="56"/>
                    </a:lnTo>
                    <a:lnTo>
                      <a:pt x="167" y="54"/>
                    </a:lnTo>
                    <a:lnTo>
                      <a:pt x="170" y="54"/>
                    </a:lnTo>
                    <a:lnTo>
                      <a:pt x="170" y="56"/>
                    </a:lnTo>
                    <a:lnTo>
                      <a:pt x="170" y="59"/>
                    </a:lnTo>
                    <a:lnTo>
                      <a:pt x="171" y="64"/>
                    </a:lnTo>
                    <a:lnTo>
                      <a:pt x="171" y="65"/>
                    </a:lnTo>
                    <a:lnTo>
                      <a:pt x="171" y="68"/>
                    </a:lnTo>
                    <a:lnTo>
                      <a:pt x="174" y="69"/>
                    </a:lnTo>
                    <a:lnTo>
                      <a:pt x="175" y="71"/>
                    </a:lnTo>
                    <a:lnTo>
                      <a:pt x="178" y="72"/>
                    </a:lnTo>
                    <a:lnTo>
                      <a:pt x="180" y="69"/>
                    </a:lnTo>
                    <a:lnTo>
                      <a:pt x="182" y="69"/>
                    </a:lnTo>
                    <a:lnTo>
                      <a:pt x="186" y="69"/>
                    </a:lnTo>
                    <a:lnTo>
                      <a:pt x="189" y="72"/>
                    </a:lnTo>
                    <a:lnTo>
                      <a:pt x="188" y="76"/>
                    </a:lnTo>
                    <a:lnTo>
                      <a:pt x="187" y="76"/>
                    </a:lnTo>
                    <a:lnTo>
                      <a:pt x="185" y="75"/>
                    </a:lnTo>
                    <a:lnTo>
                      <a:pt x="181" y="76"/>
                    </a:lnTo>
                    <a:lnTo>
                      <a:pt x="178" y="75"/>
                    </a:lnTo>
                    <a:lnTo>
                      <a:pt x="173" y="76"/>
                    </a:lnTo>
                    <a:lnTo>
                      <a:pt x="172" y="76"/>
                    </a:lnTo>
                    <a:lnTo>
                      <a:pt x="168" y="77"/>
                    </a:lnTo>
                    <a:lnTo>
                      <a:pt x="165" y="78"/>
                    </a:lnTo>
                    <a:lnTo>
                      <a:pt x="163" y="77"/>
                    </a:lnTo>
                    <a:lnTo>
                      <a:pt x="160" y="78"/>
                    </a:lnTo>
                    <a:lnTo>
                      <a:pt x="158" y="78"/>
                    </a:lnTo>
                    <a:lnTo>
                      <a:pt x="156" y="80"/>
                    </a:lnTo>
                    <a:lnTo>
                      <a:pt x="157" y="83"/>
                    </a:lnTo>
                    <a:lnTo>
                      <a:pt x="155" y="82"/>
                    </a:lnTo>
                    <a:lnTo>
                      <a:pt x="151" y="79"/>
                    </a:lnTo>
                    <a:lnTo>
                      <a:pt x="148" y="77"/>
                    </a:lnTo>
                    <a:lnTo>
                      <a:pt x="144" y="76"/>
                    </a:lnTo>
                    <a:lnTo>
                      <a:pt x="141" y="76"/>
                    </a:lnTo>
                    <a:lnTo>
                      <a:pt x="137" y="76"/>
                    </a:lnTo>
                    <a:lnTo>
                      <a:pt x="133" y="76"/>
                    </a:lnTo>
                    <a:lnTo>
                      <a:pt x="130" y="80"/>
                    </a:lnTo>
                    <a:lnTo>
                      <a:pt x="129" y="80"/>
                    </a:lnTo>
                    <a:lnTo>
                      <a:pt x="126" y="80"/>
                    </a:lnTo>
                    <a:lnTo>
                      <a:pt x="125" y="82"/>
                    </a:lnTo>
                    <a:lnTo>
                      <a:pt x="123" y="83"/>
                    </a:lnTo>
                    <a:lnTo>
                      <a:pt x="119" y="82"/>
                    </a:lnTo>
                    <a:lnTo>
                      <a:pt x="114" y="84"/>
                    </a:lnTo>
                    <a:lnTo>
                      <a:pt x="112" y="87"/>
                    </a:lnTo>
                    <a:lnTo>
                      <a:pt x="110" y="91"/>
                    </a:lnTo>
                    <a:lnTo>
                      <a:pt x="110" y="91"/>
                    </a:lnTo>
                    <a:lnTo>
                      <a:pt x="107" y="93"/>
                    </a:lnTo>
                    <a:lnTo>
                      <a:pt x="106" y="97"/>
                    </a:lnTo>
                    <a:lnTo>
                      <a:pt x="106" y="100"/>
                    </a:lnTo>
                    <a:lnTo>
                      <a:pt x="104" y="98"/>
                    </a:lnTo>
                    <a:lnTo>
                      <a:pt x="103" y="94"/>
                    </a:lnTo>
                    <a:lnTo>
                      <a:pt x="105" y="92"/>
                    </a:lnTo>
                    <a:lnTo>
                      <a:pt x="100" y="90"/>
                    </a:lnTo>
                    <a:lnTo>
                      <a:pt x="99" y="93"/>
                    </a:lnTo>
                    <a:lnTo>
                      <a:pt x="96" y="95"/>
                    </a:lnTo>
                    <a:lnTo>
                      <a:pt x="93" y="94"/>
                    </a:lnTo>
                    <a:lnTo>
                      <a:pt x="91" y="97"/>
                    </a:lnTo>
                    <a:lnTo>
                      <a:pt x="89" y="101"/>
                    </a:lnTo>
                    <a:lnTo>
                      <a:pt x="88" y="104"/>
                    </a:lnTo>
                    <a:lnTo>
                      <a:pt x="86" y="107"/>
                    </a:lnTo>
                    <a:lnTo>
                      <a:pt x="84" y="113"/>
                    </a:lnTo>
                    <a:lnTo>
                      <a:pt x="82" y="116"/>
                    </a:lnTo>
                    <a:lnTo>
                      <a:pt x="81" y="120"/>
                    </a:lnTo>
                    <a:lnTo>
                      <a:pt x="79" y="120"/>
                    </a:lnTo>
                    <a:lnTo>
                      <a:pt x="78" y="118"/>
                    </a:lnTo>
                    <a:lnTo>
                      <a:pt x="76" y="116"/>
                    </a:lnTo>
                    <a:lnTo>
                      <a:pt x="77" y="114"/>
                    </a:lnTo>
                    <a:lnTo>
                      <a:pt x="78" y="112"/>
                    </a:lnTo>
                    <a:lnTo>
                      <a:pt x="78" y="109"/>
                    </a:lnTo>
                    <a:lnTo>
                      <a:pt x="77" y="109"/>
                    </a:lnTo>
                    <a:lnTo>
                      <a:pt x="76" y="111"/>
                    </a:lnTo>
                    <a:lnTo>
                      <a:pt x="75" y="111"/>
                    </a:lnTo>
                    <a:lnTo>
                      <a:pt x="73" y="111"/>
                    </a:lnTo>
                    <a:lnTo>
                      <a:pt x="73" y="108"/>
                    </a:lnTo>
                    <a:lnTo>
                      <a:pt x="73" y="107"/>
                    </a:lnTo>
                    <a:lnTo>
                      <a:pt x="74" y="106"/>
                    </a:lnTo>
                    <a:lnTo>
                      <a:pt x="74" y="104"/>
                    </a:lnTo>
                    <a:lnTo>
                      <a:pt x="74" y="101"/>
                    </a:lnTo>
                    <a:lnTo>
                      <a:pt x="74" y="100"/>
                    </a:lnTo>
                    <a:lnTo>
                      <a:pt x="73" y="99"/>
                    </a:lnTo>
                    <a:lnTo>
                      <a:pt x="74" y="98"/>
                    </a:lnTo>
                    <a:lnTo>
                      <a:pt x="73" y="97"/>
                    </a:lnTo>
                    <a:lnTo>
                      <a:pt x="73" y="95"/>
                    </a:lnTo>
                    <a:lnTo>
                      <a:pt x="71" y="94"/>
                    </a:lnTo>
                    <a:lnTo>
                      <a:pt x="68" y="94"/>
                    </a:lnTo>
                    <a:lnTo>
                      <a:pt x="68" y="93"/>
                    </a:lnTo>
                    <a:lnTo>
                      <a:pt x="66" y="94"/>
                    </a:lnTo>
                    <a:lnTo>
                      <a:pt x="66" y="94"/>
                    </a:lnTo>
                    <a:lnTo>
                      <a:pt x="64" y="93"/>
                    </a:lnTo>
                    <a:lnTo>
                      <a:pt x="63" y="93"/>
                    </a:lnTo>
                    <a:lnTo>
                      <a:pt x="66" y="91"/>
                    </a:lnTo>
                    <a:lnTo>
                      <a:pt x="64" y="88"/>
                    </a:lnTo>
                    <a:lnTo>
                      <a:pt x="63" y="88"/>
                    </a:lnTo>
                    <a:lnTo>
                      <a:pt x="62" y="87"/>
                    </a:lnTo>
                    <a:lnTo>
                      <a:pt x="60" y="87"/>
                    </a:lnTo>
                    <a:lnTo>
                      <a:pt x="59" y="87"/>
                    </a:lnTo>
                    <a:lnTo>
                      <a:pt x="56" y="86"/>
                    </a:lnTo>
                    <a:lnTo>
                      <a:pt x="55" y="87"/>
                    </a:lnTo>
                    <a:lnTo>
                      <a:pt x="53" y="86"/>
                    </a:lnTo>
                    <a:lnTo>
                      <a:pt x="51" y="86"/>
                    </a:lnTo>
                    <a:lnTo>
                      <a:pt x="51" y="87"/>
                    </a:lnTo>
                    <a:lnTo>
                      <a:pt x="49" y="87"/>
                    </a:lnTo>
                    <a:lnTo>
                      <a:pt x="48" y="86"/>
                    </a:lnTo>
                    <a:lnTo>
                      <a:pt x="48" y="86"/>
                    </a:lnTo>
                    <a:lnTo>
                      <a:pt x="47" y="86"/>
                    </a:lnTo>
                    <a:lnTo>
                      <a:pt x="45" y="86"/>
                    </a:lnTo>
                    <a:lnTo>
                      <a:pt x="41" y="85"/>
                    </a:lnTo>
                    <a:lnTo>
                      <a:pt x="39" y="84"/>
                    </a:lnTo>
                    <a:lnTo>
                      <a:pt x="37" y="83"/>
                    </a:lnTo>
                    <a:lnTo>
                      <a:pt x="22" y="79"/>
                    </a:lnTo>
                    <a:lnTo>
                      <a:pt x="14" y="78"/>
                    </a:lnTo>
                    <a:lnTo>
                      <a:pt x="8" y="77"/>
                    </a:lnTo>
                    <a:lnTo>
                      <a:pt x="7" y="73"/>
                    </a:lnTo>
                    <a:lnTo>
                      <a:pt x="6" y="70"/>
                    </a:lnTo>
                    <a:lnTo>
                      <a:pt x="3" y="70"/>
                    </a:lnTo>
                    <a:lnTo>
                      <a:pt x="2" y="69"/>
                    </a:lnTo>
                    <a:lnTo>
                      <a:pt x="1" y="69"/>
                    </a:lnTo>
                    <a:lnTo>
                      <a:pt x="0" y="68"/>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59"/>
              <p:cNvSpPr>
                <a:spLocks/>
              </p:cNvSpPr>
              <p:nvPr/>
            </p:nvSpPr>
            <p:spPr bwMode="auto">
              <a:xfrm>
                <a:off x="8846" y="11644"/>
                <a:ext cx="111" cy="192"/>
              </a:xfrm>
              <a:custGeom>
                <a:avLst/>
                <a:gdLst>
                  <a:gd name="T0" fmla="*/ 3 w 111"/>
                  <a:gd name="T1" fmla="*/ 150 h 192"/>
                  <a:gd name="T2" fmla="*/ 5 w 111"/>
                  <a:gd name="T3" fmla="*/ 143 h 192"/>
                  <a:gd name="T4" fmla="*/ 8 w 111"/>
                  <a:gd name="T5" fmla="*/ 138 h 192"/>
                  <a:gd name="T6" fmla="*/ 10 w 111"/>
                  <a:gd name="T7" fmla="*/ 134 h 192"/>
                  <a:gd name="T8" fmla="*/ 13 w 111"/>
                  <a:gd name="T9" fmla="*/ 129 h 192"/>
                  <a:gd name="T10" fmla="*/ 16 w 111"/>
                  <a:gd name="T11" fmla="*/ 124 h 192"/>
                  <a:gd name="T12" fmla="*/ 18 w 111"/>
                  <a:gd name="T13" fmla="*/ 120 h 192"/>
                  <a:gd name="T14" fmla="*/ 22 w 111"/>
                  <a:gd name="T15" fmla="*/ 111 h 192"/>
                  <a:gd name="T16" fmla="*/ 17 w 111"/>
                  <a:gd name="T17" fmla="*/ 104 h 192"/>
                  <a:gd name="T18" fmla="*/ 17 w 111"/>
                  <a:gd name="T19" fmla="*/ 101 h 192"/>
                  <a:gd name="T20" fmla="*/ 15 w 111"/>
                  <a:gd name="T21" fmla="*/ 94 h 192"/>
                  <a:gd name="T22" fmla="*/ 16 w 111"/>
                  <a:gd name="T23" fmla="*/ 88 h 192"/>
                  <a:gd name="T24" fmla="*/ 13 w 111"/>
                  <a:gd name="T25" fmla="*/ 84 h 192"/>
                  <a:gd name="T26" fmla="*/ 15 w 111"/>
                  <a:gd name="T27" fmla="*/ 79 h 192"/>
                  <a:gd name="T28" fmla="*/ 14 w 111"/>
                  <a:gd name="T29" fmla="*/ 73 h 192"/>
                  <a:gd name="T30" fmla="*/ 12 w 111"/>
                  <a:gd name="T31" fmla="*/ 66 h 192"/>
                  <a:gd name="T32" fmla="*/ 10 w 111"/>
                  <a:gd name="T33" fmla="*/ 62 h 192"/>
                  <a:gd name="T34" fmla="*/ 14 w 111"/>
                  <a:gd name="T35" fmla="*/ 56 h 192"/>
                  <a:gd name="T36" fmla="*/ 16 w 111"/>
                  <a:gd name="T37" fmla="*/ 55 h 192"/>
                  <a:gd name="T38" fmla="*/ 15 w 111"/>
                  <a:gd name="T39" fmla="*/ 49 h 192"/>
                  <a:gd name="T40" fmla="*/ 16 w 111"/>
                  <a:gd name="T41" fmla="*/ 45 h 192"/>
                  <a:gd name="T42" fmla="*/ 20 w 111"/>
                  <a:gd name="T43" fmla="*/ 42 h 192"/>
                  <a:gd name="T44" fmla="*/ 17 w 111"/>
                  <a:gd name="T45" fmla="*/ 40 h 192"/>
                  <a:gd name="T46" fmla="*/ 18 w 111"/>
                  <a:gd name="T47" fmla="*/ 36 h 192"/>
                  <a:gd name="T48" fmla="*/ 23 w 111"/>
                  <a:gd name="T49" fmla="*/ 31 h 192"/>
                  <a:gd name="T50" fmla="*/ 29 w 111"/>
                  <a:gd name="T51" fmla="*/ 28 h 192"/>
                  <a:gd name="T52" fmla="*/ 28 w 111"/>
                  <a:gd name="T53" fmla="*/ 20 h 192"/>
                  <a:gd name="T54" fmla="*/ 30 w 111"/>
                  <a:gd name="T55" fmla="*/ 14 h 192"/>
                  <a:gd name="T56" fmla="*/ 33 w 111"/>
                  <a:gd name="T57" fmla="*/ 10 h 192"/>
                  <a:gd name="T58" fmla="*/ 38 w 111"/>
                  <a:gd name="T59" fmla="*/ 7 h 192"/>
                  <a:gd name="T60" fmla="*/ 54 w 111"/>
                  <a:gd name="T61" fmla="*/ 4 h 192"/>
                  <a:gd name="T62" fmla="*/ 72 w 111"/>
                  <a:gd name="T63" fmla="*/ 2 h 192"/>
                  <a:gd name="T64" fmla="*/ 84 w 111"/>
                  <a:gd name="T65" fmla="*/ 1 h 192"/>
                  <a:gd name="T66" fmla="*/ 101 w 111"/>
                  <a:gd name="T67" fmla="*/ 0 h 192"/>
                  <a:gd name="T68" fmla="*/ 106 w 111"/>
                  <a:gd name="T69" fmla="*/ 14 h 192"/>
                  <a:gd name="T70" fmla="*/ 105 w 111"/>
                  <a:gd name="T71" fmla="*/ 35 h 192"/>
                  <a:gd name="T72" fmla="*/ 105 w 111"/>
                  <a:gd name="T73" fmla="*/ 57 h 192"/>
                  <a:gd name="T74" fmla="*/ 105 w 111"/>
                  <a:gd name="T75" fmla="*/ 81 h 192"/>
                  <a:gd name="T76" fmla="*/ 104 w 111"/>
                  <a:gd name="T77" fmla="*/ 108 h 192"/>
                  <a:gd name="T78" fmla="*/ 104 w 111"/>
                  <a:gd name="T79" fmla="*/ 122 h 192"/>
                  <a:gd name="T80" fmla="*/ 106 w 111"/>
                  <a:gd name="T81" fmla="*/ 141 h 192"/>
                  <a:gd name="T82" fmla="*/ 110 w 111"/>
                  <a:gd name="T83" fmla="*/ 168 h 192"/>
                  <a:gd name="T84" fmla="*/ 111 w 111"/>
                  <a:gd name="T85" fmla="*/ 183 h 192"/>
                  <a:gd name="T86" fmla="*/ 105 w 111"/>
                  <a:gd name="T87" fmla="*/ 184 h 192"/>
                  <a:gd name="T88" fmla="*/ 99 w 111"/>
                  <a:gd name="T89" fmla="*/ 184 h 192"/>
                  <a:gd name="T90" fmla="*/ 91 w 111"/>
                  <a:gd name="T91" fmla="*/ 183 h 192"/>
                  <a:gd name="T92" fmla="*/ 81 w 111"/>
                  <a:gd name="T93" fmla="*/ 187 h 192"/>
                  <a:gd name="T94" fmla="*/ 75 w 111"/>
                  <a:gd name="T95" fmla="*/ 192 h 192"/>
                  <a:gd name="T96" fmla="*/ 68 w 111"/>
                  <a:gd name="T97" fmla="*/ 184 h 192"/>
                  <a:gd name="T98" fmla="*/ 62 w 111"/>
                  <a:gd name="T99" fmla="*/ 174 h 192"/>
                  <a:gd name="T100" fmla="*/ 65 w 111"/>
                  <a:gd name="T101" fmla="*/ 164 h 192"/>
                  <a:gd name="T102" fmla="*/ 59 w 111"/>
                  <a:gd name="T103" fmla="*/ 161 h 192"/>
                  <a:gd name="T104" fmla="*/ 37 w 111"/>
                  <a:gd name="T105" fmla="*/ 162 h 192"/>
                  <a:gd name="T106" fmla="*/ 20 w 111"/>
                  <a:gd name="T107" fmla="*/ 163 h 192"/>
                  <a:gd name="T108" fmla="*/ 1 w 111"/>
                  <a:gd name="T109" fmla="*/ 164 h 192"/>
                  <a:gd name="T110" fmla="*/ 2 w 111"/>
                  <a:gd name="T111"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192">
                    <a:moveTo>
                      <a:pt x="1" y="154"/>
                    </a:moveTo>
                    <a:lnTo>
                      <a:pt x="3" y="154"/>
                    </a:lnTo>
                    <a:lnTo>
                      <a:pt x="5" y="152"/>
                    </a:lnTo>
                    <a:lnTo>
                      <a:pt x="3" y="150"/>
                    </a:lnTo>
                    <a:lnTo>
                      <a:pt x="3" y="149"/>
                    </a:lnTo>
                    <a:lnTo>
                      <a:pt x="5" y="147"/>
                    </a:lnTo>
                    <a:lnTo>
                      <a:pt x="3" y="144"/>
                    </a:lnTo>
                    <a:lnTo>
                      <a:pt x="5" y="143"/>
                    </a:lnTo>
                    <a:lnTo>
                      <a:pt x="7" y="142"/>
                    </a:lnTo>
                    <a:lnTo>
                      <a:pt x="6" y="141"/>
                    </a:lnTo>
                    <a:lnTo>
                      <a:pt x="6" y="140"/>
                    </a:lnTo>
                    <a:lnTo>
                      <a:pt x="8" y="138"/>
                    </a:lnTo>
                    <a:lnTo>
                      <a:pt x="8" y="135"/>
                    </a:lnTo>
                    <a:lnTo>
                      <a:pt x="8" y="135"/>
                    </a:lnTo>
                    <a:lnTo>
                      <a:pt x="10" y="134"/>
                    </a:lnTo>
                    <a:lnTo>
                      <a:pt x="10" y="134"/>
                    </a:lnTo>
                    <a:lnTo>
                      <a:pt x="9" y="133"/>
                    </a:lnTo>
                    <a:lnTo>
                      <a:pt x="9" y="130"/>
                    </a:lnTo>
                    <a:lnTo>
                      <a:pt x="10" y="130"/>
                    </a:lnTo>
                    <a:lnTo>
                      <a:pt x="13" y="129"/>
                    </a:lnTo>
                    <a:lnTo>
                      <a:pt x="13" y="129"/>
                    </a:lnTo>
                    <a:lnTo>
                      <a:pt x="14" y="127"/>
                    </a:lnTo>
                    <a:lnTo>
                      <a:pt x="14" y="126"/>
                    </a:lnTo>
                    <a:lnTo>
                      <a:pt x="16" y="124"/>
                    </a:lnTo>
                    <a:lnTo>
                      <a:pt x="17" y="123"/>
                    </a:lnTo>
                    <a:lnTo>
                      <a:pt x="17" y="122"/>
                    </a:lnTo>
                    <a:lnTo>
                      <a:pt x="18" y="120"/>
                    </a:lnTo>
                    <a:lnTo>
                      <a:pt x="18" y="120"/>
                    </a:lnTo>
                    <a:lnTo>
                      <a:pt x="16" y="115"/>
                    </a:lnTo>
                    <a:lnTo>
                      <a:pt x="20" y="115"/>
                    </a:lnTo>
                    <a:lnTo>
                      <a:pt x="21" y="113"/>
                    </a:lnTo>
                    <a:lnTo>
                      <a:pt x="22" y="111"/>
                    </a:lnTo>
                    <a:lnTo>
                      <a:pt x="20" y="109"/>
                    </a:lnTo>
                    <a:lnTo>
                      <a:pt x="21" y="107"/>
                    </a:lnTo>
                    <a:lnTo>
                      <a:pt x="17" y="107"/>
                    </a:lnTo>
                    <a:lnTo>
                      <a:pt x="17" y="104"/>
                    </a:lnTo>
                    <a:lnTo>
                      <a:pt x="18" y="104"/>
                    </a:lnTo>
                    <a:lnTo>
                      <a:pt x="17" y="101"/>
                    </a:lnTo>
                    <a:lnTo>
                      <a:pt x="17" y="101"/>
                    </a:lnTo>
                    <a:lnTo>
                      <a:pt x="17" y="101"/>
                    </a:lnTo>
                    <a:lnTo>
                      <a:pt x="16" y="100"/>
                    </a:lnTo>
                    <a:lnTo>
                      <a:pt x="15" y="97"/>
                    </a:lnTo>
                    <a:lnTo>
                      <a:pt x="17" y="95"/>
                    </a:lnTo>
                    <a:lnTo>
                      <a:pt x="15" y="94"/>
                    </a:lnTo>
                    <a:lnTo>
                      <a:pt x="14" y="93"/>
                    </a:lnTo>
                    <a:lnTo>
                      <a:pt x="13" y="92"/>
                    </a:lnTo>
                    <a:lnTo>
                      <a:pt x="14" y="91"/>
                    </a:lnTo>
                    <a:lnTo>
                      <a:pt x="16" y="88"/>
                    </a:lnTo>
                    <a:lnTo>
                      <a:pt x="16" y="87"/>
                    </a:lnTo>
                    <a:lnTo>
                      <a:pt x="14" y="85"/>
                    </a:lnTo>
                    <a:lnTo>
                      <a:pt x="13" y="85"/>
                    </a:lnTo>
                    <a:lnTo>
                      <a:pt x="13" y="84"/>
                    </a:lnTo>
                    <a:lnTo>
                      <a:pt x="14" y="83"/>
                    </a:lnTo>
                    <a:lnTo>
                      <a:pt x="12" y="80"/>
                    </a:lnTo>
                    <a:lnTo>
                      <a:pt x="13" y="79"/>
                    </a:lnTo>
                    <a:lnTo>
                      <a:pt x="15" y="79"/>
                    </a:lnTo>
                    <a:lnTo>
                      <a:pt x="15" y="77"/>
                    </a:lnTo>
                    <a:lnTo>
                      <a:pt x="15" y="76"/>
                    </a:lnTo>
                    <a:lnTo>
                      <a:pt x="15" y="73"/>
                    </a:lnTo>
                    <a:lnTo>
                      <a:pt x="14" y="73"/>
                    </a:lnTo>
                    <a:lnTo>
                      <a:pt x="13" y="71"/>
                    </a:lnTo>
                    <a:lnTo>
                      <a:pt x="14" y="69"/>
                    </a:lnTo>
                    <a:lnTo>
                      <a:pt x="13" y="67"/>
                    </a:lnTo>
                    <a:lnTo>
                      <a:pt x="12" y="66"/>
                    </a:lnTo>
                    <a:lnTo>
                      <a:pt x="10" y="65"/>
                    </a:lnTo>
                    <a:lnTo>
                      <a:pt x="10" y="64"/>
                    </a:lnTo>
                    <a:lnTo>
                      <a:pt x="10" y="63"/>
                    </a:lnTo>
                    <a:lnTo>
                      <a:pt x="10" y="62"/>
                    </a:lnTo>
                    <a:lnTo>
                      <a:pt x="13" y="61"/>
                    </a:lnTo>
                    <a:lnTo>
                      <a:pt x="12" y="59"/>
                    </a:lnTo>
                    <a:lnTo>
                      <a:pt x="14" y="58"/>
                    </a:lnTo>
                    <a:lnTo>
                      <a:pt x="14" y="56"/>
                    </a:lnTo>
                    <a:lnTo>
                      <a:pt x="12" y="55"/>
                    </a:lnTo>
                    <a:lnTo>
                      <a:pt x="13" y="54"/>
                    </a:lnTo>
                    <a:lnTo>
                      <a:pt x="14" y="54"/>
                    </a:lnTo>
                    <a:lnTo>
                      <a:pt x="16" y="55"/>
                    </a:lnTo>
                    <a:lnTo>
                      <a:pt x="16" y="52"/>
                    </a:lnTo>
                    <a:lnTo>
                      <a:pt x="15" y="52"/>
                    </a:lnTo>
                    <a:lnTo>
                      <a:pt x="14" y="50"/>
                    </a:lnTo>
                    <a:lnTo>
                      <a:pt x="15" y="49"/>
                    </a:lnTo>
                    <a:lnTo>
                      <a:pt x="15" y="48"/>
                    </a:lnTo>
                    <a:lnTo>
                      <a:pt x="13" y="47"/>
                    </a:lnTo>
                    <a:lnTo>
                      <a:pt x="15" y="45"/>
                    </a:lnTo>
                    <a:lnTo>
                      <a:pt x="16" y="45"/>
                    </a:lnTo>
                    <a:lnTo>
                      <a:pt x="16" y="45"/>
                    </a:lnTo>
                    <a:lnTo>
                      <a:pt x="17" y="44"/>
                    </a:lnTo>
                    <a:lnTo>
                      <a:pt x="20" y="44"/>
                    </a:lnTo>
                    <a:lnTo>
                      <a:pt x="20" y="42"/>
                    </a:lnTo>
                    <a:lnTo>
                      <a:pt x="18" y="41"/>
                    </a:lnTo>
                    <a:lnTo>
                      <a:pt x="17" y="41"/>
                    </a:lnTo>
                    <a:lnTo>
                      <a:pt x="17" y="41"/>
                    </a:lnTo>
                    <a:lnTo>
                      <a:pt x="17" y="40"/>
                    </a:lnTo>
                    <a:lnTo>
                      <a:pt x="17" y="38"/>
                    </a:lnTo>
                    <a:lnTo>
                      <a:pt x="20" y="38"/>
                    </a:lnTo>
                    <a:lnTo>
                      <a:pt x="20" y="37"/>
                    </a:lnTo>
                    <a:lnTo>
                      <a:pt x="18" y="36"/>
                    </a:lnTo>
                    <a:lnTo>
                      <a:pt x="21" y="35"/>
                    </a:lnTo>
                    <a:lnTo>
                      <a:pt x="22" y="34"/>
                    </a:lnTo>
                    <a:lnTo>
                      <a:pt x="23" y="33"/>
                    </a:lnTo>
                    <a:lnTo>
                      <a:pt x="23" y="31"/>
                    </a:lnTo>
                    <a:lnTo>
                      <a:pt x="24" y="30"/>
                    </a:lnTo>
                    <a:lnTo>
                      <a:pt x="27" y="31"/>
                    </a:lnTo>
                    <a:lnTo>
                      <a:pt x="27" y="29"/>
                    </a:lnTo>
                    <a:lnTo>
                      <a:pt x="29" y="28"/>
                    </a:lnTo>
                    <a:lnTo>
                      <a:pt x="29" y="26"/>
                    </a:lnTo>
                    <a:lnTo>
                      <a:pt x="29" y="23"/>
                    </a:lnTo>
                    <a:lnTo>
                      <a:pt x="29" y="22"/>
                    </a:lnTo>
                    <a:lnTo>
                      <a:pt x="28" y="20"/>
                    </a:lnTo>
                    <a:lnTo>
                      <a:pt x="29" y="19"/>
                    </a:lnTo>
                    <a:lnTo>
                      <a:pt x="29" y="17"/>
                    </a:lnTo>
                    <a:lnTo>
                      <a:pt x="29" y="16"/>
                    </a:lnTo>
                    <a:lnTo>
                      <a:pt x="30" y="14"/>
                    </a:lnTo>
                    <a:lnTo>
                      <a:pt x="31" y="13"/>
                    </a:lnTo>
                    <a:lnTo>
                      <a:pt x="31" y="10"/>
                    </a:lnTo>
                    <a:lnTo>
                      <a:pt x="33" y="10"/>
                    </a:lnTo>
                    <a:lnTo>
                      <a:pt x="33" y="10"/>
                    </a:lnTo>
                    <a:lnTo>
                      <a:pt x="36" y="9"/>
                    </a:lnTo>
                    <a:lnTo>
                      <a:pt x="36" y="9"/>
                    </a:lnTo>
                    <a:lnTo>
                      <a:pt x="38" y="8"/>
                    </a:lnTo>
                    <a:lnTo>
                      <a:pt x="38" y="7"/>
                    </a:lnTo>
                    <a:lnTo>
                      <a:pt x="36" y="5"/>
                    </a:lnTo>
                    <a:lnTo>
                      <a:pt x="52" y="4"/>
                    </a:lnTo>
                    <a:lnTo>
                      <a:pt x="53" y="4"/>
                    </a:lnTo>
                    <a:lnTo>
                      <a:pt x="54" y="4"/>
                    </a:lnTo>
                    <a:lnTo>
                      <a:pt x="57" y="4"/>
                    </a:lnTo>
                    <a:lnTo>
                      <a:pt x="64" y="2"/>
                    </a:lnTo>
                    <a:lnTo>
                      <a:pt x="66" y="2"/>
                    </a:lnTo>
                    <a:lnTo>
                      <a:pt x="72" y="2"/>
                    </a:lnTo>
                    <a:lnTo>
                      <a:pt x="76" y="1"/>
                    </a:lnTo>
                    <a:lnTo>
                      <a:pt x="77" y="1"/>
                    </a:lnTo>
                    <a:lnTo>
                      <a:pt x="83" y="1"/>
                    </a:lnTo>
                    <a:lnTo>
                      <a:pt x="84" y="1"/>
                    </a:lnTo>
                    <a:lnTo>
                      <a:pt x="95" y="0"/>
                    </a:lnTo>
                    <a:lnTo>
                      <a:pt x="97" y="0"/>
                    </a:lnTo>
                    <a:lnTo>
                      <a:pt x="97" y="0"/>
                    </a:lnTo>
                    <a:lnTo>
                      <a:pt x="101" y="0"/>
                    </a:lnTo>
                    <a:lnTo>
                      <a:pt x="103" y="0"/>
                    </a:lnTo>
                    <a:lnTo>
                      <a:pt x="104" y="2"/>
                    </a:lnTo>
                    <a:lnTo>
                      <a:pt x="106" y="4"/>
                    </a:lnTo>
                    <a:lnTo>
                      <a:pt x="106" y="14"/>
                    </a:lnTo>
                    <a:lnTo>
                      <a:pt x="106" y="15"/>
                    </a:lnTo>
                    <a:lnTo>
                      <a:pt x="106" y="21"/>
                    </a:lnTo>
                    <a:lnTo>
                      <a:pt x="106" y="26"/>
                    </a:lnTo>
                    <a:lnTo>
                      <a:pt x="105" y="35"/>
                    </a:lnTo>
                    <a:lnTo>
                      <a:pt x="105" y="36"/>
                    </a:lnTo>
                    <a:lnTo>
                      <a:pt x="105" y="49"/>
                    </a:lnTo>
                    <a:lnTo>
                      <a:pt x="105" y="51"/>
                    </a:lnTo>
                    <a:lnTo>
                      <a:pt x="105" y="57"/>
                    </a:lnTo>
                    <a:lnTo>
                      <a:pt x="105" y="67"/>
                    </a:lnTo>
                    <a:lnTo>
                      <a:pt x="105" y="71"/>
                    </a:lnTo>
                    <a:lnTo>
                      <a:pt x="105" y="79"/>
                    </a:lnTo>
                    <a:lnTo>
                      <a:pt x="105" y="81"/>
                    </a:lnTo>
                    <a:lnTo>
                      <a:pt x="104" y="90"/>
                    </a:lnTo>
                    <a:lnTo>
                      <a:pt x="104" y="95"/>
                    </a:lnTo>
                    <a:lnTo>
                      <a:pt x="104" y="106"/>
                    </a:lnTo>
                    <a:lnTo>
                      <a:pt x="104" y="108"/>
                    </a:lnTo>
                    <a:lnTo>
                      <a:pt x="104" y="109"/>
                    </a:lnTo>
                    <a:lnTo>
                      <a:pt x="104" y="116"/>
                    </a:lnTo>
                    <a:lnTo>
                      <a:pt x="104" y="121"/>
                    </a:lnTo>
                    <a:lnTo>
                      <a:pt x="104" y="122"/>
                    </a:lnTo>
                    <a:lnTo>
                      <a:pt x="104" y="127"/>
                    </a:lnTo>
                    <a:lnTo>
                      <a:pt x="105" y="130"/>
                    </a:lnTo>
                    <a:lnTo>
                      <a:pt x="105" y="133"/>
                    </a:lnTo>
                    <a:lnTo>
                      <a:pt x="106" y="141"/>
                    </a:lnTo>
                    <a:lnTo>
                      <a:pt x="106" y="141"/>
                    </a:lnTo>
                    <a:lnTo>
                      <a:pt x="107" y="152"/>
                    </a:lnTo>
                    <a:lnTo>
                      <a:pt x="109" y="157"/>
                    </a:lnTo>
                    <a:lnTo>
                      <a:pt x="110" y="168"/>
                    </a:lnTo>
                    <a:lnTo>
                      <a:pt x="110" y="168"/>
                    </a:lnTo>
                    <a:lnTo>
                      <a:pt x="110" y="176"/>
                    </a:lnTo>
                    <a:lnTo>
                      <a:pt x="111" y="181"/>
                    </a:lnTo>
                    <a:lnTo>
                      <a:pt x="111" y="183"/>
                    </a:lnTo>
                    <a:lnTo>
                      <a:pt x="110" y="183"/>
                    </a:lnTo>
                    <a:lnTo>
                      <a:pt x="109" y="184"/>
                    </a:lnTo>
                    <a:lnTo>
                      <a:pt x="107" y="184"/>
                    </a:lnTo>
                    <a:lnTo>
                      <a:pt x="105" y="184"/>
                    </a:lnTo>
                    <a:lnTo>
                      <a:pt x="104" y="183"/>
                    </a:lnTo>
                    <a:lnTo>
                      <a:pt x="102" y="183"/>
                    </a:lnTo>
                    <a:lnTo>
                      <a:pt x="101" y="184"/>
                    </a:lnTo>
                    <a:lnTo>
                      <a:pt x="99" y="184"/>
                    </a:lnTo>
                    <a:lnTo>
                      <a:pt x="97" y="184"/>
                    </a:lnTo>
                    <a:lnTo>
                      <a:pt x="97" y="184"/>
                    </a:lnTo>
                    <a:lnTo>
                      <a:pt x="95" y="183"/>
                    </a:lnTo>
                    <a:lnTo>
                      <a:pt x="91" y="183"/>
                    </a:lnTo>
                    <a:lnTo>
                      <a:pt x="88" y="184"/>
                    </a:lnTo>
                    <a:lnTo>
                      <a:pt x="84" y="185"/>
                    </a:lnTo>
                    <a:lnTo>
                      <a:pt x="81" y="186"/>
                    </a:lnTo>
                    <a:lnTo>
                      <a:pt x="81" y="187"/>
                    </a:lnTo>
                    <a:lnTo>
                      <a:pt x="80" y="187"/>
                    </a:lnTo>
                    <a:lnTo>
                      <a:pt x="77" y="190"/>
                    </a:lnTo>
                    <a:lnTo>
                      <a:pt x="76" y="191"/>
                    </a:lnTo>
                    <a:lnTo>
                      <a:pt x="75" y="192"/>
                    </a:lnTo>
                    <a:lnTo>
                      <a:pt x="74" y="192"/>
                    </a:lnTo>
                    <a:lnTo>
                      <a:pt x="70" y="191"/>
                    </a:lnTo>
                    <a:lnTo>
                      <a:pt x="69" y="187"/>
                    </a:lnTo>
                    <a:lnTo>
                      <a:pt x="68" y="184"/>
                    </a:lnTo>
                    <a:lnTo>
                      <a:pt x="67" y="181"/>
                    </a:lnTo>
                    <a:lnTo>
                      <a:pt x="67" y="181"/>
                    </a:lnTo>
                    <a:lnTo>
                      <a:pt x="64" y="178"/>
                    </a:lnTo>
                    <a:lnTo>
                      <a:pt x="62" y="174"/>
                    </a:lnTo>
                    <a:lnTo>
                      <a:pt x="62" y="173"/>
                    </a:lnTo>
                    <a:lnTo>
                      <a:pt x="61" y="171"/>
                    </a:lnTo>
                    <a:lnTo>
                      <a:pt x="64" y="168"/>
                    </a:lnTo>
                    <a:lnTo>
                      <a:pt x="65" y="164"/>
                    </a:lnTo>
                    <a:lnTo>
                      <a:pt x="65" y="161"/>
                    </a:lnTo>
                    <a:lnTo>
                      <a:pt x="65" y="161"/>
                    </a:lnTo>
                    <a:lnTo>
                      <a:pt x="61" y="161"/>
                    </a:lnTo>
                    <a:lnTo>
                      <a:pt x="59" y="161"/>
                    </a:lnTo>
                    <a:lnTo>
                      <a:pt x="47" y="162"/>
                    </a:lnTo>
                    <a:lnTo>
                      <a:pt x="44" y="162"/>
                    </a:lnTo>
                    <a:lnTo>
                      <a:pt x="44" y="162"/>
                    </a:lnTo>
                    <a:lnTo>
                      <a:pt x="37" y="162"/>
                    </a:lnTo>
                    <a:lnTo>
                      <a:pt x="37" y="162"/>
                    </a:lnTo>
                    <a:lnTo>
                      <a:pt x="30" y="163"/>
                    </a:lnTo>
                    <a:lnTo>
                      <a:pt x="28" y="163"/>
                    </a:lnTo>
                    <a:lnTo>
                      <a:pt x="20" y="163"/>
                    </a:lnTo>
                    <a:lnTo>
                      <a:pt x="16" y="163"/>
                    </a:lnTo>
                    <a:lnTo>
                      <a:pt x="15" y="163"/>
                    </a:lnTo>
                    <a:lnTo>
                      <a:pt x="1" y="164"/>
                    </a:lnTo>
                    <a:lnTo>
                      <a:pt x="1" y="164"/>
                    </a:lnTo>
                    <a:lnTo>
                      <a:pt x="3" y="162"/>
                    </a:lnTo>
                    <a:lnTo>
                      <a:pt x="2" y="161"/>
                    </a:lnTo>
                    <a:lnTo>
                      <a:pt x="1" y="158"/>
                    </a:lnTo>
                    <a:lnTo>
                      <a:pt x="2" y="156"/>
                    </a:lnTo>
                    <a:lnTo>
                      <a:pt x="2" y="156"/>
                    </a:lnTo>
                    <a:lnTo>
                      <a:pt x="0" y="155"/>
                    </a:lnTo>
                    <a:lnTo>
                      <a:pt x="1" y="15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60"/>
              <p:cNvSpPr>
                <a:spLocks/>
              </p:cNvSpPr>
              <p:nvPr/>
            </p:nvSpPr>
            <p:spPr bwMode="auto">
              <a:xfrm>
                <a:off x="8466" y="11326"/>
                <a:ext cx="255" cy="130"/>
              </a:xfrm>
              <a:custGeom>
                <a:avLst/>
                <a:gdLst>
                  <a:gd name="T0" fmla="*/ 1 w 255"/>
                  <a:gd name="T1" fmla="*/ 64 h 130"/>
                  <a:gd name="T2" fmla="*/ 2 w 255"/>
                  <a:gd name="T3" fmla="*/ 45 h 130"/>
                  <a:gd name="T4" fmla="*/ 4 w 255"/>
                  <a:gd name="T5" fmla="*/ 20 h 130"/>
                  <a:gd name="T6" fmla="*/ 22 w 255"/>
                  <a:gd name="T7" fmla="*/ 3 h 130"/>
                  <a:gd name="T8" fmla="*/ 53 w 255"/>
                  <a:gd name="T9" fmla="*/ 5 h 130"/>
                  <a:gd name="T10" fmla="*/ 92 w 255"/>
                  <a:gd name="T11" fmla="*/ 7 h 130"/>
                  <a:gd name="T12" fmla="*/ 134 w 255"/>
                  <a:gd name="T13" fmla="*/ 9 h 130"/>
                  <a:gd name="T14" fmla="*/ 164 w 255"/>
                  <a:gd name="T15" fmla="*/ 11 h 130"/>
                  <a:gd name="T16" fmla="*/ 170 w 255"/>
                  <a:gd name="T17" fmla="*/ 14 h 130"/>
                  <a:gd name="T18" fmla="*/ 175 w 255"/>
                  <a:gd name="T19" fmla="*/ 18 h 130"/>
                  <a:gd name="T20" fmla="*/ 181 w 255"/>
                  <a:gd name="T21" fmla="*/ 16 h 130"/>
                  <a:gd name="T22" fmla="*/ 188 w 255"/>
                  <a:gd name="T23" fmla="*/ 17 h 130"/>
                  <a:gd name="T24" fmla="*/ 194 w 255"/>
                  <a:gd name="T25" fmla="*/ 17 h 130"/>
                  <a:gd name="T26" fmla="*/ 200 w 255"/>
                  <a:gd name="T27" fmla="*/ 17 h 130"/>
                  <a:gd name="T28" fmla="*/ 205 w 255"/>
                  <a:gd name="T29" fmla="*/ 20 h 130"/>
                  <a:gd name="T30" fmla="*/ 212 w 255"/>
                  <a:gd name="T31" fmla="*/ 23 h 130"/>
                  <a:gd name="T32" fmla="*/ 215 w 255"/>
                  <a:gd name="T33" fmla="*/ 26 h 130"/>
                  <a:gd name="T34" fmla="*/ 220 w 255"/>
                  <a:gd name="T35" fmla="*/ 30 h 130"/>
                  <a:gd name="T36" fmla="*/ 223 w 255"/>
                  <a:gd name="T37" fmla="*/ 34 h 130"/>
                  <a:gd name="T38" fmla="*/ 225 w 255"/>
                  <a:gd name="T39" fmla="*/ 41 h 130"/>
                  <a:gd name="T40" fmla="*/ 227 w 255"/>
                  <a:gd name="T41" fmla="*/ 48 h 130"/>
                  <a:gd name="T42" fmla="*/ 231 w 255"/>
                  <a:gd name="T43" fmla="*/ 55 h 130"/>
                  <a:gd name="T44" fmla="*/ 232 w 255"/>
                  <a:gd name="T45" fmla="*/ 63 h 130"/>
                  <a:gd name="T46" fmla="*/ 233 w 255"/>
                  <a:gd name="T47" fmla="*/ 69 h 130"/>
                  <a:gd name="T48" fmla="*/ 238 w 255"/>
                  <a:gd name="T49" fmla="*/ 71 h 130"/>
                  <a:gd name="T50" fmla="*/ 238 w 255"/>
                  <a:gd name="T51" fmla="*/ 78 h 130"/>
                  <a:gd name="T52" fmla="*/ 239 w 255"/>
                  <a:gd name="T53" fmla="*/ 83 h 130"/>
                  <a:gd name="T54" fmla="*/ 239 w 255"/>
                  <a:gd name="T55" fmla="*/ 88 h 130"/>
                  <a:gd name="T56" fmla="*/ 240 w 255"/>
                  <a:gd name="T57" fmla="*/ 94 h 130"/>
                  <a:gd name="T58" fmla="*/ 240 w 255"/>
                  <a:gd name="T59" fmla="*/ 98 h 130"/>
                  <a:gd name="T60" fmla="*/ 242 w 255"/>
                  <a:gd name="T61" fmla="*/ 105 h 130"/>
                  <a:gd name="T62" fmla="*/ 244 w 255"/>
                  <a:gd name="T63" fmla="*/ 109 h 130"/>
                  <a:gd name="T64" fmla="*/ 246 w 255"/>
                  <a:gd name="T65" fmla="*/ 114 h 130"/>
                  <a:gd name="T66" fmla="*/ 248 w 255"/>
                  <a:gd name="T67" fmla="*/ 119 h 130"/>
                  <a:gd name="T68" fmla="*/ 251 w 255"/>
                  <a:gd name="T69" fmla="*/ 121 h 130"/>
                  <a:gd name="T70" fmla="*/ 253 w 255"/>
                  <a:gd name="T71" fmla="*/ 128 h 130"/>
                  <a:gd name="T72" fmla="*/ 241 w 255"/>
                  <a:gd name="T73" fmla="*/ 130 h 130"/>
                  <a:gd name="T74" fmla="*/ 231 w 255"/>
                  <a:gd name="T75" fmla="*/ 130 h 130"/>
                  <a:gd name="T76" fmla="*/ 220 w 255"/>
                  <a:gd name="T77" fmla="*/ 130 h 130"/>
                  <a:gd name="T78" fmla="*/ 205 w 255"/>
                  <a:gd name="T79" fmla="*/ 130 h 130"/>
                  <a:gd name="T80" fmla="*/ 181 w 255"/>
                  <a:gd name="T81" fmla="*/ 128 h 130"/>
                  <a:gd name="T82" fmla="*/ 160 w 255"/>
                  <a:gd name="T83" fmla="*/ 128 h 130"/>
                  <a:gd name="T84" fmla="*/ 143 w 255"/>
                  <a:gd name="T85" fmla="*/ 128 h 130"/>
                  <a:gd name="T86" fmla="*/ 127 w 255"/>
                  <a:gd name="T87" fmla="*/ 127 h 130"/>
                  <a:gd name="T88" fmla="*/ 111 w 255"/>
                  <a:gd name="T89" fmla="*/ 127 h 130"/>
                  <a:gd name="T90" fmla="*/ 84 w 255"/>
                  <a:gd name="T91" fmla="*/ 125 h 130"/>
                  <a:gd name="T92" fmla="*/ 70 w 255"/>
                  <a:gd name="T93" fmla="*/ 125 h 130"/>
                  <a:gd name="T94" fmla="*/ 56 w 255"/>
                  <a:gd name="T95" fmla="*/ 110 h 130"/>
                  <a:gd name="T96" fmla="*/ 57 w 255"/>
                  <a:gd name="T97" fmla="*/ 95 h 130"/>
                  <a:gd name="T98" fmla="*/ 41 w 255"/>
                  <a:gd name="T99" fmla="*/ 83 h 130"/>
                  <a:gd name="T100" fmla="*/ 14 w 255"/>
                  <a:gd name="T101" fmla="*/ 8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130">
                    <a:moveTo>
                      <a:pt x="0" y="75"/>
                    </a:moveTo>
                    <a:lnTo>
                      <a:pt x="0" y="69"/>
                    </a:lnTo>
                    <a:lnTo>
                      <a:pt x="1" y="64"/>
                    </a:lnTo>
                    <a:lnTo>
                      <a:pt x="1" y="64"/>
                    </a:lnTo>
                    <a:lnTo>
                      <a:pt x="1" y="57"/>
                    </a:lnTo>
                    <a:lnTo>
                      <a:pt x="1" y="55"/>
                    </a:lnTo>
                    <a:lnTo>
                      <a:pt x="2" y="53"/>
                    </a:lnTo>
                    <a:lnTo>
                      <a:pt x="2" y="45"/>
                    </a:lnTo>
                    <a:lnTo>
                      <a:pt x="2" y="40"/>
                    </a:lnTo>
                    <a:lnTo>
                      <a:pt x="2" y="40"/>
                    </a:lnTo>
                    <a:lnTo>
                      <a:pt x="3" y="31"/>
                    </a:lnTo>
                    <a:lnTo>
                      <a:pt x="4" y="20"/>
                    </a:lnTo>
                    <a:lnTo>
                      <a:pt x="4" y="17"/>
                    </a:lnTo>
                    <a:lnTo>
                      <a:pt x="4" y="16"/>
                    </a:lnTo>
                    <a:lnTo>
                      <a:pt x="5" y="0"/>
                    </a:lnTo>
                    <a:lnTo>
                      <a:pt x="22" y="3"/>
                    </a:lnTo>
                    <a:lnTo>
                      <a:pt x="22" y="3"/>
                    </a:lnTo>
                    <a:lnTo>
                      <a:pt x="36" y="4"/>
                    </a:lnTo>
                    <a:lnTo>
                      <a:pt x="41" y="4"/>
                    </a:lnTo>
                    <a:lnTo>
                      <a:pt x="53" y="5"/>
                    </a:lnTo>
                    <a:lnTo>
                      <a:pt x="62" y="5"/>
                    </a:lnTo>
                    <a:lnTo>
                      <a:pt x="62" y="5"/>
                    </a:lnTo>
                    <a:lnTo>
                      <a:pt x="86" y="6"/>
                    </a:lnTo>
                    <a:lnTo>
                      <a:pt x="92" y="7"/>
                    </a:lnTo>
                    <a:lnTo>
                      <a:pt x="115" y="9"/>
                    </a:lnTo>
                    <a:lnTo>
                      <a:pt x="115" y="9"/>
                    </a:lnTo>
                    <a:lnTo>
                      <a:pt x="126" y="9"/>
                    </a:lnTo>
                    <a:lnTo>
                      <a:pt x="134" y="9"/>
                    </a:lnTo>
                    <a:lnTo>
                      <a:pt x="142" y="10"/>
                    </a:lnTo>
                    <a:lnTo>
                      <a:pt x="153" y="10"/>
                    </a:lnTo>
                    <a:lnTo>
                      <a:pt x="164" y="10"/>
                    </a:lnTo>
                    <a:lnTo>
                      <a:pt x="164" y="11"/>
                    </a:lnTo>
                    <a:lnTo>
                      <a:pt x="166" y="13"/>
                    </a:lnTo>
                    <a:lnTo>
                      <a:pt x="167" y="13"/>
                    </a:lnTo>
                    <a:lnTo>
                      <a:pt x="170" y="14"/>
                    </a:lnTo>
                    <a:lnTo>
                      <a:pt x="170" y="14"/>
                    </a:lnTo>
                    <a:lnTo>
                      <a:pt x="171" y="16"/>
                    </a:lnTo>
                    <a:lnTo>
                      <a:pt x="173" y="17"/>
                    </a:lnTo>
                    <a:lnTo>
                      <a:pt x="174" y="17"/>
                    </a:lnTo>
                    <a:lnTo>
                      <a:pt x="175" y="18"/>
                    </a:lnTo>
                    <a:lnTo>
                      <a:pt x="177" y="19"/>
                    </a:lnTo>
                    <a:lnTo>
                      <a:pt x="179" y="19"/>
                    </a:lnTo>
                    <a:lnTo>
                      <a:pt x="180" y="18"/>
                    </a:lnTo>
                    <a:lnTo>
                      <a:pt x="181" y="16"/>
                    </a:lnTo>
                    <a:lnTo>
                      <a:pt x="182" y="16"/>
                    </a:lnTo>
                    <a:lnTo>
                      <a:pt x="183" y="16"/>
                    </a:lnTo>
                    <a:lnTo>
                      <a:pt x="187" y="17"/>
                    </a:lnTo>
                    <a:lnTo>
                      <a:pt x="188" y="17"/>
                    </a:lnTo>
                    <a:lnTo>
                      <a:pt x="189" y="16"/>
                    </a:lnTo>
                    <a:lnTo>
                      <a:pt x="192" y="17"/>
                    </a:lnTo>
                    <a:lnTo>
                      <a:pt x="193" y="17"/>
                    </a:lnTo>
                    <a:lnTo>
                      <a:pt x="194" y="17"/>
                    </a:lnTo>
                    <a:lnTo>
                      <a:pt x="195" y="16"/>
                    </a:lnTo>
                    <a:lnTo>
                      <a:pt x="196" y="17"/>
                    </a:lnTo>
                    <a:lnTo>
                      <a:pt x="197" y="16"/>
                    </a:lnTo>
                    <a:lnTo>
                      <a:pt x="200" y="17"/>
                    </a:lnTo>
                    <a:lnTo>
                      <a:pt x="201" y="18"/>
                    </a:lnTo>
                    <a:lnTo>
                      <a:pt x="202" y="19"/>
                    </a:lnTo>
                    <a:lnTo>
                      <a:pt x="203" y="19"/>
                    </a:lnTo>
                    <a:lnTo>
                      <a:pt x="205" y="20"/>
                    </a:lnTo>
                    <a:lnTo>
                      <a:pt x="205" y="20"/>
                    </a:lnTo>
                    <a:lnTo>
                      <a:pt x="208" y="21"/>
                    </a:lnTo>
                    <a:lnTo>
                      <a:pt x="209" y="21"/>
                    </a:lnTo>
                    <a:lnTo>
                      <a:pt x="212" y="23"/>
                    </a:lnTo>
                    <a:lnTo>
                      <a:pt x="212" y="23"/>
                    </a:lnTo>
                    <a:lnTo>
                      <a:pt x="212" y="24"/>
                    </a:lnTo>
                    <a:lnTo>
                      <a:pt x="215" y="24"/>
                    </a:lnTo>
                    <a:lnTo>
                      <a:pt x="215" y="26"/>
                    </a:lnTo>
                    <a:lnTo>
                      <a:pt x="216" y="28"/>
                    </a:lnTo>
                    <a:lnTo>
                      <a:pt x="217" y="30"/>
                    </a:lnTo>
                    <a:lnTo>
                      <a:pt x="217" y="31"/>
                    </a:lnTo>
                    <a:lnTo>
                      <a:pt x="220" y="30"/>
                    </a:lnTo>
                    <a:lnTo>
                      <a:pt x="220" y="31"/>
                    </a:lnTo>
                    <a:lnTo>
                      <a:pt x="223" y="31"/>
                    </a:lnTo>
                    <a:lnTo>
                      <a:pt x="224" y="32"/>
                    </a:lnTo>
                    <a:lnTo>
                      <a:pt x="223" y="34"/>
                    </a:lnTo>
                    <a:lnTo>
                      <a:pt x="223" y="37"/>
                    </a:lnTo>
                    <a:lnTo>
                      <a:pt x="225" y="39"/>
                    </a:lnTo>
                    <a:lnTo>
                      <a:pt x="225" y="40"/>
                    </a:lnTo>
                    <a:lnTo>
                      <a:pt x="225" y="41"/>
                    </a:lnTo>
                    <a:lnTo>
                      <a:pt x="225" y="42"/>
                    </a:lnTo>
                    <a:lnTo>
                      <a:pt x="225" y="44"/>
                    </a:lnTo>
                    <a:lnTo>
                      <a:pt x="227" y="46"/>
                    </a:lnTo>
                    <a:lnTo>
                      <a:pt x="227" y="48"/>
                    </a:lnTo>
                    <a:lnTo>
                      <a:pt x="229" y="49"/>
                    </a:lnTo>
                    <a:lnTo>
                      <a:pt x="231" y="52"/>
                    </a:lnTo>
                    <a:lnTo>
                      <a:pt x="231" y="54"/>
                    </a:lnTo>
                    <a:lnTo>
                      <a:pt x="231" y="55"/>
                    </a:lnTo>
                    <a:lnTo>
                      <a:pt x="232" y="56"/>
                    </a:lnTo>
                    <a:lnTo>
                      <a:pt x="233" y="59"/>
                    </a:lnTo>
                    <a:lnTo>
                      <a:pt x="232" y="61"/>
                    </a:lnTo>
                    <a:lnTo>
                      <a:pt x="232" y="63"/>
                    </a:lnTo>
                    <a:lnTo>
                      <a:pt x="232" y="63"/>
                    </a:lnTo>
                    <a:lnTo>
                      <a:pt x="232" y="66"/>
                    </a:lnTo>
                    <a:lnTo>
                      <a:pt x="232" y="68"/>
                    </a:lnTo>
                    <a:lnTo>
                      <a:pt x="233" y="69"/>
                    </a:lnTo>
                    <a:lnTo>
                      <a:pt x="234" y="68"/>
                    </a:lnTo>
                    <a:lnTo>
                      <a:pt x="235" y="70"/>
                    </a:lnTo>
                    <a:lnTo>
                      <a:pt x="235" y="71"/>
                    </a:lnTo>
                    <a:lnTo>
                      <a:pt x="238" y="71"/>
                    </a:lnTo>
                    <a:lnTo>
                      <a:pt x="237" y="75"/>
                    </a:lnTo>
                    <a:lnTo>
                      <a:pt x="237" y="75"/>
                    </a:lnTo>
                    <a:lnTo>
                      <a:pt x="237" y="77"/>
                    </a:lnTo>
                    <a:lnTo>
                      <a:pt x="238" y="78"/>
                    </a:lnTo>
                    <a:lnTo>
                      <a:pt x="238" y="81"/>
                    </a:lnTo>
                    <a:lnTo>
                      <a:pt x="238" y="82"/>
                    </a:lnTo>
                    <a:lnTo>
                      <a:pt x="238" y="83"/>
                    </a:lnTo>
                    <a:lnTo>
                      <a:pt x="239" y="83"/>
                    </a:lnTo>
                    <a:lnTo>
                      <a:pt x="239" y="83"/>
                    </a:lnTo>
                    <a:lnTo>
                      <a:pt x="239" y="85"/>
                    </a:lnTo>
                    <a:lnTo>
                      <a:pt x="239" y="87"/>
                    </a:lnTo>
                    <a:lnTo>
                      <a:pt x="239" y="88"/>
                    </a:lnTo>
                    <a:lnTo>
                      <a:pt x="239" y="89"/>
                    </a:lnTo>
                    <a:lnTo>
                      <a:pt x="240" y="91"/>
                    </a:lnTo>
                    <a:lnTo>
                      <a:pt x="240" y="92"/>
                    </a:lnTo>
                    <a:lnTo>
                      <a:pt x="240" y="94"/>
                    </a:lnTo>
                    <a:lnTo>
                      <a:pt x="240" y="95"/>
                    </a:lnTo>
                    <a:lnTo>
                      <a:pt x="240" y="96"/>
                    </a:lnTo>
                    <a:lnTo>
                      <a:pt x="240" y="98"/>
                    </a:lnTo>
                    <a:lnTo>
                      <a:pt x="240" y="98"/>
                    </a:lnTo>
                    <a:lnTo>
                      <a:pt x="238" y="101"/>
                    </a:lnTo>
                    <a:lnTo>
                      <a:pt x="239" y="103"/>
                    </a:lnTo>
                    <a:lnTo>
                      <a:pt x="241" y="104"/>
                    </a:lnTo>
                    <a:lnTo>
                      <a:pt x="242" y="105"/>
                    </a:lnTo>
                    <a:lnTo>
                      <a:pt x="242" y="106"/>
                    </a:lnTo>
                    <a:lnTo>
                      <a:pt x="242" y="109"/>
                    </a:lnTo>
                    <a:lnTo>
                      <a:pt x="244" y="109"/>
                    </a:lnTo>
                    <a:lnTo>
                      <a:pt x="244" y="109"/>
                    </a:lnTo>
                    <a:lnTo>
                      <a:pt x="244" y="110"/>
                    </a:lnTo>
                    <a:lnTo>
                      <a:pt x="245" y="111"/>
                    </a:lnTo>
                    <a:lnTo>
                      <a:pt x="246" y="113"/>
                    </a:lnTo>
                    <a:lnTo>
                      <a:pt x="246" y="114"/>
                    </a:lnTo>
                    <a:lnTo>
                      <a:pt x="245" y="117"/>
                    </a:lnTo>
                    <a:lnTo>
                      <a:pt x="247" y="117"/>
                    </a:lnTo>
                    <a:lnTo>
                      <a:pt x="248" y="118"/>
                    </a:lnTo>
                    <a:lnTo>
                      <a:pt x="248" y="119"/>
                    </a:lnTo>
                    <a:lnTo>
                      <a:pt x="248" y="119"/>
                    </a:lnTo>
                    <a:lnTo>
                      <a:pt x="248" y="119"/>
                    </a:lnTo>
                    <a:lnTo>
                      <a:pt x="251" y="120"/>
                    </a:lnTo>
                    <a:lnTo>
                      <a:pt x="251" y="121"/>
                    </a:lnTo>
                    <a:lnTo>
                      <a:pt x="252" y="124"/>
                    </a:lnTo>
                    <a:lnTo>
                      <a:pt x="253" y="125"/>
                    </a:lnTo>
                    <a:lnTo>
                      <a:pt x="253" y="127"/>
                    </a:lnTo>
                    <a:lnTo>
                      <a:pt x="253" y="128"/>
                    </a:lnTo>
                    <a:lnTo>
                      <a:pt x="254" y="128"/>
                    </a:lnTo>
                    <a:lnTo>
                      <a:pt x="255" y="130"/>
                    </a:lnTo>
                    <a:lnTo>
                      <a:pt x="255" y="130"/>
                    </a:lnTo>
                    <a:lnTo>
                      <a:pt x="241" y="130"/>
                    </a:lnTo>
                    <a:lnTo>
                      <a:pt x="241" y="130"/>
                    </a:lnTo>
                    <a:lnTo>
                      <a:pt x="234" y="130"/>
                    </a:lnTo>
                    <a:lnTo>
                      <a:pt x="234" y="130"/>
                    </a:lnTo>
                    <a:lnTo>
                      <a:pt x="231" y="130"/>
                    </a:lnTo>
                    <a:lnTo>
                      <a:pt x="227" y="130"/>
                    </a:lnTo>
                    <a:lnTo>
                      <a:pt x="227" y="130"/>
                    </a:lnTo>
                    <a:lnTo>
                      <a:pt x="222" y="130"/>
                    </a:lnTo>
                    <a:lnTo>
                      <a:pt x="220" y="130"/>
                    </a:lnTo>
                    <a:lnTo>
                      <a:pt x="211" y="130"/>
                    </a:lnTo>
                    <a:lnTo>
                      <a:pt x="209" y="130"/>
                    </a:lnTo>
                    <a:lnTo>
                      <a:pt x="208" y="130"/>
                    </a:lnTo>
                    <a:lnTo>
                      <a:pt x="205" y="130"/>
                    </a:lnTo>
                    <a:lnTo>
                      <a:pt x="194" y="130"/>
                    </a:lnTo>
                    <a:lnTo>
                      <a:pt x="193" y="130"/>
                    </a:lnTo>
                    <a:lnTo>
                      <a:pt x="182" y="128"/>
                    </a:lnTo>
                    <a:lnTo>
                      <a:pt x="181" y="128"/>
                    </a:lnTo>
                    <a:lnTo>
                      <a:pt x="178" y="128"/>
                    </a:lnTo>
                    <a:lnTo>
                      <a:pt x="173" y="128"/>
                    </a:lnTo>
                    <a:lnTo>
                      <a:pt x="167" y="128"/>
                    </a:lnTo>
                    <a:lnTo>
                      <a:pt x="160" y="128"/>
                    </a:lnTo>
                    <a:lnTo>
                      <a:pt x="157" y="128"/>
                    </a:lnTo>
                    <a:lnTo>
                      <a:pt x="153" y="128"/>
                    </a:lnTo>
                    <a:lnTo>
                      <a:pt x="144" y="128"/>
                    </a:lnTo>
                    <a:lnTo>
                      <a:pt x="143" y="128"/>
                    </a:lnTo>
                    <a:lnTo>
                      <a:pt x="141" y="128"/>
                    </a:lnTo>
                    <a:lnTo>
                      <a:pt x="131" y="127"/>
                    </a:lnTo>
                    <a:lnTo>
                      <a:pt x="127" y="127"/>
                    </a:lnTo>
                    <a:lnTo>
                      <a:pt x="127" y="127"/>
                    </a:lnTo>
                    <a:lnTo>
                      <a:pt x="122" y="127"/>
                    </a:lnTo>
                    <a:lnTo>
                      <a:pt x="111" y="127"/>
                    </a:lnTo>
                    <a:lnTo>
                      <a:pt x="111" y="127"/>
                    </a:lnTo>
                    <a:lnTo>
                      <a:pt x="111" y="127"/>
                    </a:lnTo>
                    <a:lnTo>
                      <a:pt x="101" y="126"/>
                    </a:lnTo>
                    <a:lnTo>
                      <a:pt x="94" y="126"/>
                    </a:lnTo>
                    <a:lnTo>
                      <a:pt x="93" y="126"/>
                    </a:lnTo>
                    <a:lnTo>
                      <a:pt x="84" y="125"/>
                    </a:lnTo>
                    <a:lnTo>
                      <a:pt x="77" y="125"/>
                    </a:lnTo>
                    <a:lnTo>
                      <a:pt x="77" y="125"/>
                    </a:lnTo>
                    <a:lnTo>
                      <a:pt x="74" y="125"/>
                    </a:lnTo>
                    <a:lnTo>
                      <a:pt x="70" y="125"/>
                    </a:lnTo>
                    <a:lnTo>
                      <a:pt x="62" y="124"/>
                    </a:lnTo>
                    <a:lnTo>
                      <a:pt x="55" y="124"/>
                    </a:lnTo>
                    <a:lnTo>
                      <a:pt x="56" y="110"/>
                    </a:lnTo>
                    <a:lnTo>
                      <a:pt x="56" y="110"/>
                    </a:lnTo>
                    <a:lnTo>
                      <a:pt x="56" y="106"/>
                    </a:lnTo>
                    <a:lnTo>
                      <a:pt x="57" y="96"/>
                    </a:lnTo>
                    <a:lnTo>
                      <a:pt x="57" y="95"/>
                    </a:lnTo>
                    <a:lnTo>
                      <a:pt x="57" y="95"/>
                    </a:lnTo>
                    <a:lnTo>
                      <a:pt x="57" y="84"/>
                    </a:lnTo>
                    <a:lnTo>
                      <a:pt x="57" y="84"/>
                    </a:lnTo>
                    <a:lnTo>
                      <a:pt x="42" y="83"/>
                    </a:lnTo>
                    <a:lnTo>
                      <a:pt x="41" y="83"/>
                    </a:lnTo>
                    <a:lnTo>
                      <a:pt x="40" y="83"/>
                    </a:lnTo>
                    <a:lnTo>
                      <a:pt x="27" y="82"/>
                    </a:lnTo>
                    <a:lnTo>
                      <a:pt x="18" y="82"/>
                    </a:lnTo>
                    <a:lnTo>
                      <a:pt x="14" y="81"/>
                    </a:lnTo>
                    <a:lnTo>
                      <a:pt x="14" y="81"/>
                    </a:lnTo>
                    <a:lnTo>
                      <a:pt x="0" y="80"/>
                    </a:lnTo>
                    <a:lnTo>
                      <a:pt x="0" y="75"/>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61"/>
              <p:cNvSpPr>
                <a:spLocks/>
              </p:cNvSpPr>
              <p:nvPr/>
            </p:nvSpPr>
            <p:spPr bwMode="auto">
              <a:xfrm>
                <a:off x="7985" y="11289"/>
                <a:ext cx="198" cy="306"/>
              </a:xfrm>
              <a:custGeom>
                <a:avLst/>
                <a:gdLst>
                  <a:gd name="T0" fmla="*/ 6 w 198"/>
                  <a:gd name="T1" fmla="*/ 94 h 306"/>
                  <a:gd name="T2" fmla="*/ 11 w 198"/>
                  <a:gd name="T3" fmla="*/ 71 h 306"/>
                  <a:gd name="T4" fmla="*/ 18 w 198"/>
                  <a:gd name="T5" fmla="*/ 43 h 306"/>
                  <a:gd name="T6" fmla="*/ 29 w 198"/>
                  <a:gd name="T7" fmla="*/ 5 h 306"/>
                  <a:gd name="T8" fmla="*/ 47 w 198"/>
                  <a:gd name="T9" fmla="*/ 5 h 306"/>
                  <a:gd name="T10" fmla="*/ 58 w 198"/>
                  <a:gd name="T11" fmla="*/ 7 h 306"/>
                  <a:gd name="T12" fmla="*/ 80 w 198"/>
                  <a:gd name="T13" fmla="*/ 12 h 306"/>
                  <a:gd name="T14" fmla="*/ 96 w 198"/>
                  <a:gd name="T15" fmla="*/ 17 h 306"/>
                  <a:gd name="T16" fmla="*/ 113 w 198"/>
                  <a:gd name="T17" fmla="*/ 20 h 306"/>
                  <a:gd name="T18" fmla="*/ 133 w 198"/>
                  <a:gd name="T19" fmla="*/ 25 h 306"/>
                  <a:gd name="T20" fmla="*/ 162 w 198"/>
                  <a:gd name="T21" fmla="*/ 30 h 306"/>
                  <a:gd name="T22" fmla="*/ 181 w 198"/>
                  <a:gd name="T23" fmla="*/ 35 h 306"/>
                  <a:gd name="T24" fmla="*/ 198 w 198"/>
                  <a:gd name="T25" fmla="*/ 37 h 306"/>
                  <a:gd name="T26" fmla="*/ 192 w 198"/>
                  <a:gd name="T27" fmla="*/ 69 h 306"/>
                  <a:gd name="T28" fmla="*/ 188 w 198"/>
                  <a:gd name="T29" fmla="*/ 87 h 306"/>
                  <a:gd name="T30" fmla="*/ 184 w 198"/>
                  <a:gd name="T31" fmla="*/ 111 h 306"/>
                  <a:gd name="T32" fmla="*/ 181 w 198"/>
                  <a:gd name="T33" fmla="*/ 124 h 306"/>
                  <a:gd name="T34" fmla="*/ 176 w 198"/>
                  <a:gd name="T35" fmla="*/ 154 h 306"/>
                  <a:gd name="T36" fmla="*/ 172 w 198"/>
                  <a:gd name="T37" fmla="*/ 171 h 306"/>
                  <a:gd name="T38" fmla="*/ 170 w 198"/>
                  <a:gd name="T39" fmla="*/ 184 h 306"/>
                  <a:gd name="T40" fmla="*/ 166 w 198"/>
                  <a:gd name="T41" fmla="*/ 198 h 306"/>
                  <a:gd name="T42" fmla="*/ 165 w 198"/>
                  <a:gd name="T43" fmla="*/ 208 h 306"/>
                  <a:gd name="T44" fmla="*/ 161 w 198"/>
                  <a:gd name="T45" fmla="*/ 228 h 306"/>
                  <a:gd name="T46" fmla="*/ 157 w 198"/>
                  <a:gd name="T47" fmla="*/ 248 h 306"/>
                  <a:gd name="T48" fmla="*/ 155 w 198"/>
                  <a:gd name="T49" fmla="*/ 263 h 306"/>
                  <a:gd name="T50" fmla="*/ 150 w 198"/>
                  <a:gd name="T51" fmla="*/ 269 h 306"/>
                  <a:gd name="T52" fmla="*/ 146 w 198"/>
                  <a:gd name="T53" fmla="*/ 267 h 306"/>
                  <a:gd name="T54" fmla="*/ 142 w 198"/>
                  <a:gd name="T55" fmla="*/ 263 h 306"/>
                  <a:gd name="T56" fmla="*/ 140 w 198"/>
                  <a:gd name="T57" fmla="*/ 262 h 306"/>
                  <a:gd name="T58" fmla="*/ 135 w 198"/>
                  <a:gd name="T59" fmla="*/ 263 h 306"/>
                  <a:gd name="T60" fmla="*/ 132 w 198"/>
                  <a:gd name="T61" fmla="*/ 264 h 306"/>
                  <a:gd name="T62" fmla="*/ 132 w 198"/>
                  <a:gd name="T63" fmla="*/ 271 h 306"/>
                  <a:gd name="T64" fmla="*/ 130 w 198"/>
                  <a:gd name="T65" fmla="*/ 277 h 306"/>
                  <a:gd name="T66" fmla="*/ 130 w 198"/>
                  <a:gd name="T67" fmla="*/ 285 h 306"/>
                  <a:gd name="T68" fmla="*/ 130 w 198"/>
                  <a:gd name="T69" fmla="*/ 297 h 306"/>
                  <a:gd name="T70" fmla="*/ 128 w 198"/>
                  <a:gd name="T71" fmla="*/ 302 h 306"/>
                  <a:gd name="T72" fmla="*/ 122 w 198"/>
                  <a:gd name="T73" fmla="*/ 300 h 306"/>
                  <a:gd name="T74" fmla="*/ 111 w 198"/>
                  <a:gd name="T75" fmla="*/ 282 h 306"/>
                  <a:gd name="T76" fmla="*/ 102 w 198"/>
                  <a:gd name="T77" fmla="*/ 269 h 306"/>
                  <a:gd name="T78" fmla="*/ 91 w 198"/>
                  <a:gd name="T79" fmla="*/ 253 h 306"/>
                  <a:gd name="T80" fmla="*/ 69 w 198"/>
                  <a:gd name="T81" fmla="*/ 219 h 306"/>
                  <a:gd name="T82" fmla="*/ 53 w 198"/>
                  <a:gd name="T83" fmla="*/ 195 h 306"/>
                  <a:gd name="T84" fmla="*/ 36 w 198"/>
                  <a:gd name="T85" fmla="*/ 169 h 306"/>
                  <a:gd name="T86" fmla="*/ 20 w 198"/>
                  <a:gd name="T87" fmla="*/ 143 h 306"/>
                  <a:gd name="T88" fmla="*/ 9 w 198"/>
                  <a:gd name="T89" fmla="*/ 129 h 306"/>
                  <a:gd name="T90" fmla="*/ 0 w 198"/>
                  <a:gd name="T91" fmla="*/ 114 h 306"/>
                  <a:gd name="T92" fmla="*/ 2 w 198"/>
                  <a:gd name="T93" fmla="*/ 10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306">
                    <a:moveTo>
                      <a:pt x="3" y="103"/>
                    </a:moveTo>
                    <a:lnTo>
                      <a:pt x="4" y="98"/>
                    </a:lnTo>
                    <a:lnTo>
                      <a:pt x="6" y="94"/>
                    </a:lnTo>
                    <a:lnTo>
                      <a:pt x="7" y="87"/>
                    </a:lnTo>
                    <a:lnTo>
                      <a:pt x="9" y="78"/>
                    </a:lnTo>
                    <a:lnTo>
                      <a:pt x="11" y="71"/>
                    </a:lnTo>
                    <a:lnTo>
                      <a:pt x="14" y="64"/>
                    </a:lnTo>
                    <a:lnTo>
                      <a:pt x="17" y="49"/>
                    </a:lnTo>
                    <a:lnTo>
                      <a:pt x="18" y="43"/>
                    </a:lnTo>
                    <a:lnTo>
                      <a:pt x="22" y="30"/>
                    </a:lnTo>
                    <a:lnTo>
                      <a:pt x="26" y="14"/>
                    </a:lnTo>
                    <a:lnTo>
                      <a:pt x="29" y="5"/>
                    </a:lnTo>
                    <a:lnTo>
                      <a:pt x="30" y="0"/>
                    </a:lnTo>
                    <a:lnTo>
                      <a:pt x="37" y="1"/>
                    </a:lnTo>
                    <a:lnTo>
                      <a:pt x="47" y="5"/>
                    </a:lnTo>
                    <a:lnTo>
                      <a:pt x="48" y="5"/>
                    </a:lnTo>
                    <a:lnTo>
                      <a:pt x="52" y="6"/>
                    </a:lnTo>
                    <a:lnTo>
                      <a:pt x="58" y="7"/>
                    </a:lnTo>
                    <a:lnTo>
                      <a:pt x="63" y="8"/>
                    </a:lnTo>
                    <a:lnTo>
                      <a:pt x="72" y="11"/>
                    </a:lnTo>
                    <a:lnTo>
                      <a:pt x="80" y="12"/>
                    </a:lnTo>
                    <a:lnTo>
                      <a:pt x="80" y="12"/>
                    </a:lnTo>
                    <a:lnTo>
                      <a:pt x="89" y="14"/>
                    </a:lnTo>
                    <a:lnTo>
                      <a:pt x="96" y="17"/>
                    </a:lnTo>
                    <a:lnTo>
                      <a:pt x="103" y="18"/>
                    </a:lnTo>
                    <a:lnTo>
                      <a:pt x="109" y="19"/>
                    </a:lnTo>
                    <a:lnTo>
                      <a:pt x="113" y="20"/>
                    </a:lnTo>
                    <a:lnTo>
                      <a:pt x="113" y="20"/>
                    </a:lnTo>
                    <a:lnTo>
                      <a:pt x="125" y="22"/>
                    </a:lnTo>
                    <a:lnTo>
                      <a:pt x="133" y="25"/>
                    </a:lnTo>
                    <a:lnTo>
                      <a:pt x="146" y="27"/>
                    </a:lnTo>
                    <a:lnTo>
                      <a:pt x="152" y="28"/>
                    </a:lnTo>
                    <a:lnTo>
                      <a:pt x="162" y="30"/>
                    </a:lnTo>
                    <a:lnTo>
                      <a:pt x="170" y="32"/>
                    </a:lnTo>
                    <a:lnTo>
                      <a:pt x="173" y="33"/>
                    </a:lnTo>
                    <a:lnTo>
                      <a:pt x="181" y="35"/>
                    </a:lnTo>
                    <a:lnTo>
                      <a:pt x="191" y="36"/>
                    </a:lnTo>
                    <a:lnTo>
                      <a:pt x="191" y="36"/>
                    </a:lnTo>
                    <a:lnTo>
                      <a:pt x="198" y="37"/>
                    </a:lnTo>
                    <a:lnTo>
                      <a:pt x="196" y="47"/>
                    </a:lnTo>
                    <a:lnTo>
                      <a:pt x="194" y="57"/>
                    </a:lnTo>
                    <a:lnTo>
                      <a:pt x="192" y="69"/>
                    </a:lnTo>
                    <a:lnTo>
                      <a:pt x="191" y="77"/>
                    </a:lnTo>
                    <a:lnTo>
                      <a:pt x="191" y="77"/>
                    </a:lnTo>
                    <a:lnTo>
                      <a:pt x="188" y="87"/>
                    </a:lnTo>
                    <a:lnTo>
                      <a:pt x="186" y="96"/>
                    </a:lnTo>
                    <a:lnTo>
                      <a:pt x="186" y="100"/>
                    </a:lnTo>
                    <a:lnTo>
                      <a:pt x="184" y="111"/>
                    </a:lnTo>
                    <a:lnTo>
                      <a:pt x="184" y="112"/>
                    </a:lnTo>
                    <a:lnTo>
                      <a:pt x="181" y="119"/>
                    </a:lnTo>
                    <a:lnTo>
                      <a:pt x="181" y="124"/>
                    </a:lnTo>
                    <a:lnTo>
                      <a:pt x="179" y="133"/>
                    </a:lnTo>
                    <a:lnTo>
                      <a:pt x="179" y="135"/>
                    </a:lnTo>
                    <a:lnTo>
                      <a:pt x="176" y="154"/>
                    </a:lnTo>
                    <a:lnTo>
                      <a:pt x="174" y="160"/>
                    </a:lnTo>
                    <a:lnTo>
                      <a:pt x="173" y="167"/>
                    </a:lnTo>
                    <a:lnTo>
                      <a:pt x="172" y="171"/>
                    </a:lnTo>
                    <a:lnTo>
                      <a:pt x="172" y="171"/>
                    </a:lnTo>
                    <a:lnTo>
                      <a:pt x="171" y="177"/>
                    </a:lnTo>
                    <a:lnTo>
                      <a:pt x="170" y="184"/>
                    </a:lnTo>
                    <a:lnTo>
                      <a:pt x="169" y="188"/>
                    </a:lnTo>
                    <a:lnTo>
                      <a:pt x="169" y="188"/>
                    </a:lnTo>
                    <a:lnTo>
                      <a:pt x="166" y="198"/>
                    </a:lnTo>
                    <a:lnTo>
                      <a:pt x="165" y="203"/>
                    </a:lnTo>
                    <a:lnTo>
                      <a:pt x="165" y="208"/>
                    </a:lnTo>
                    <a:lnTo>
                      <a:pt x="165" y="208"/>
                    </a:lnTo>
                    <a:lnTo>
                      <a:pt x="164" y="213"/>
                    </a:lnTo>
                    <a:lnTo>
                      <a:pt x="162" y="221"/>
                    </a:lnTo>
                    <a:lnTo>
                      <a:pt x="161" y="228"/>
                    </a:lnTo>
                    <a:lnTo>
                      <a:pt x="161" y="232"/>
                    </a:lnTo>
                    <a:lnTo>
                      <a:pt x="159" y="239"/>
                    </a:lnTo>
                    <a:lnTo>
                      <a:pt x="157" y="248"/>
                    </a:lnTo>
                    <a:lnTo>
                      <a:pt x="155" y="258"/>
                    </a:lnTo>
                    <a:lnTo>
                      <a:pt x="155" y="261"/>
                    </a:lnTo>
                    <a:lnTo>
                      <a:pt x="155" y="263"/>
                    </a:lnTo>
                    <a:lnTo>
                      <a:pt x="152" y="265"/>
                    </a:lnTo>
                    <a:lnTo>
                      <a:pt x="150" y="269"/>
                    </a:lnTo>
                    <a:lnTo>
                      <a:pt x="150" y="269"/>
                    </a:lnTo>
                    <a:lnTo>
                      <a:pt x="148" y="269"/>
                    </a:lnTo>
                    <a:lnTo>
                      <a:pt x="147" y="268"/>
                    </a:lnTo>
                    <a:lnTo>
                      <a:pt x="146" y="267"/>
                    </a:lnTo>
                    <a:lnTo>
                      <a:pt x="144" y="265"/>
                    </a:lnTo>
                    <a:lnTo>
                      <a:pt x="144" y="263"/>
                    </a:lnTo>
                    <a:lnTo>
                      <a:pt x="142" y="263"/>
                    </a:lnTo>
                    <a:lnTo>
                      <a:pt x="141" y="264"/>
                    </a:lnTo>
                    <a:lnTo>
                      <a:pt x="140" y="263"/>
                    </a:lnTo>
                    <a:lnTo>
                      <a:pt x="140" y="262"/>
                    </a:lnTo>
                    <a:lnTo>
                      <a:pt x="137" y="262"/>
                    </a:lnTo>
                    <a:lnTo>
                      <a:pt x="136" y="262"/>
                    </a:lnTo>
                    <a:lnTo>
                      <a:pt x="135" y="263"/>
                    </a:lnTo>
                    <a:lnTo>
                      <a:pt x="133" y="263"/>
                    </a:lnTo>
                    <a:lnTo>
                      <a:pt x="132" y="264"/>
                    </a:lnTo>
                    <a:lnTo>
                      <a:pt x="132" y="264"/>
                    </a:lnTo>
                    <a:lnTo>
                      <a:pt x="132" y="267"/>
                    </a:lnTo>
                    <a:lnTo>
                      <a:pt x="132" y="269"/>
                    </a:lnTo>
                    <a:lnTo>
                      <a:pt x="132" y="271"/>
                    </a:lnTo>
                    <a:lnTo>
                      <a:pt x="133" y="272"/>
                    </a:lnTo>
                    <a:lnTo>
                      <a:pt x="132" y="275"/>
                    </a:lnTo>
                    <a:lnTo>
                      <a:pt x="130" y="277"/>
                    </a:lnTo>
                    <a:lnTo>
                      <a:pt x="130" y="281"/>
                    </a:lnTo>
                    <a:lnTo>
                      <a:pt x="132" y="283"/>
                    </a:lnTo>
                    <a:lnTo>
                      <a:pt x="130" y="285"/>
                    </a:lnTo>
                    <a:lnTo>
                      <a:pt x="129" y="289"/>
                    </a:lnTo>
                    <a:lnTo>
                      <a:pt x="130" y="291"/>
                    </a:lnTo>
                    <a:lnTo>
                      <a:pt x="130" y="297"/>
                    </a:lnTo>
                    <a:lnTo>
                      <a:pt x="130" y="302"/>
                    </a:lnTo>
                    <a:lnTo>
                      <a:pt x="129" y="302"/>
                    </a:lnTo>
                    <a:lnTo>
                      <a:pt x="128" y="302"/>
                    </a:lnTo>
                    <a:lnTo>
                      <a:pt x="128" y="304"/>
                    </a:lnTo>
                    <a:lnTo>
                      <a:pt x="127" y="306"/>
                    </a:lnTo>
                    <a:lnTo>
                      <a:pt x="122" y="300"/>
                    </a:lnTo>
                    <a:lnTo>
                      <a:pt x="117" y="291"/>
                    </a:lnTo>
                    <a:lnTo>
                      <a:pt x="114" y="286"/>
                    </a:lnTo>
                    <a:lnTo>
                      <a:pt x="111" y="282"/>
                    </a:lnTo>
                    <a:lnTo>
                      <a:pt x="109" y="277"/>
                    </a:lnTo>
                    <a:lnTo>
                      <a:pt x="102" y="269"/>
                    </a:lnTo>
                    <a:lnTo>
                      <a:pt x="102" y="269"/>
                    </a:lnTo>
                    <a:lnTo>
                      <a:pt x="97" y="261"/>
                    </a:lnTo>
                    <a:lnTo>
                      <a:pt x="96" y="260"/>
                    </a:lnTo>
                    <a:lnTo>
                      <a:pt x="91" y="253"/>
                    </a:lnTo>
                    <a:lnTo>
                      <a:pt x="84" y="242"/>
                    </a:lnTo>
                    <a:lnTo>
                      <a:pt x="82" y="238"/>
                    </a:lnTo>
                    <a:lnTo>
                      <a:pt x="69" y="219"/>
                    </a:lnTo>
                    <a:lnTo>
                      <a:pt x="66" y="213"/>
                    </a:lnTo>
                    <a:lnTo>
                      <a:pt x="63" y="211"/>
                    </a:lnTo>
                    <a:lnTo>
                      <a:pt x="53" y="195"/>
                    </a:lnTo>
                    <a:lnTo>
                      <a:pt x="50" y="190"/>
                    </a:lnTo>
                    <a:lnTo>
                      <a:pt x="45" y="183"/>
                    </a:lnTo>
                    <a:lnTo>
                      <a:pt x="36" y="169"/>
                    </a:lnTo>
                    <a:lnTo>
                      <a:pt x="35" y="167"/>
                    </a:lnTo>
                    <a:lnTo>
                      <a:pt x="24" y="150"/>
                    </a:lnTo>
                    <a:lnTo>
                      <a:pt x="20" y="143"/>
                    </a:lnTo>
                    <a:lnTo>
                      <a:pt x="16" y="140"/>
                    </a:lnTo>
                    <a:lnTo>
                      <a:pt x="15" y="138"/>
                    </a:lnTo>
                    <a:lnTo>
                      <a:pt x="9" y="129"/>
                    </a:lnTo>
                    <a:lnTo>
                      <a:pt x="9" y="128"/>
                    </a:lnTo>
                    <a:lnTo>
                      <a:pt x="2" y="118"/>
                    </a:lnTo>
                    <a:lnTo>
                      <a:pt x="0" y="114"/>
                    </a:lnTo>
                    <a:lnTo>
                      <a:pt x="1" y="112"/>
                    </a:lnTo>
                    <a:lnTo>
                      <a:pt x="1" y="111"/>
                    </a:lnTo>
                    <a:lnTo>
                      <a:pt x="2" y="108"/>
                    </a:lnTo>
                    <a:lnTo>
                      <a:pt x="3" y="104"/>
                    </a:lnTo>
                    <a:lnTo>
                      <a:pt x="3" y="103"/>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62"/>
              <p:cNvSpPr>
                <a:spLocks/>
              </p:cNvSpPr>
              <p:nvPr/>
            </p:nvSpPr>
            <p:spPr bwMode="auto">
              <a:xfrm>
                <a:off x="9361" y="11155"/>
                <a:ext cx="51" cy="109"/>
              </a:xfrm>
              <a:custGeom>
                <a:avLst/>
                <a:gdLst>
                  <a:gd name="T0" fmla="*/ 3 w 51"/>
                  <a:gd name="T1" fmla="*/ 101 h 109"/>
                  <a:gd name="T2" fmla="*/ 4 w 51"/>
                  <a:gd name="T3" fmla="*/ 98 h 109"/>
                  <a:gd name="T4" fmla="*/ 3 w 51"/>
                  <a:gd name="T5" fmla="*/ 92 h 109"/>
                  <a:gd name="T6" fmla="*/ 3 w 51"/>
                  <a:gd name="T7" fmla="*/ 90 h 109"/>
                  <a:gd name="T8" fmla="*/ 2 w 51"/>
                  <a:gd name="T9" fmla="*/ 85 h 109"/>
                  <a:gd name="T10" fmla="*/ 2 w 51"/>
                  <a:gd name="T11" fmla="*/ 82 h 109"/>
                  <a:gd name="T12" fmla="*/ 2 w 51"/>
                  <a:gd name="T13" fmla="*/ 75 h 109"/>
                  <a:gd name="T14" fmla="*/ 3 w 51"/>
                  <a:gd name="T15" fmla="*/ 68 h 109"/>
                  <a:gd name="T16" fmla="*/ 4 w 51"/>
                  <a:gd name="T17" fmla="*/ 63 h 109"/>
                  <a:gd name="T18" fmla="*/ 4 w 51"/>
                  <a:gd name="T19" fmla="*/ 56 h 109"/>
                  <a:gd name="T20" fmla="*/ 5 w 51"/>
                  <a:gd name="T21" fmla="*/ 54 h 109"/>
                  <a:gd name="T22" fmla="*/ 3 w 51"/>
                  <a:gd name="T23" fmla="*/ 48 h 109"/>
                  <a:gd name="T24" fmla="*/ 5 w 51"/>
                  <a:gd name="T25" fmla="*/ 44 h 109"/>
                  <a:gd name="T26" fmla="*/ 9 w 51"/>
                  <a:gd name="T27" fmla="*/ 42 h 109"/>
                  <a:gd name="T28" fmla="*/ 11 w 51"/>
                  <a:gd name="T29" fmla="*/ 39 h 109"/>
                  <a:gd name="T30" fmla="*/ 12 w 51"/>
                  <a:gd name="T31" fmla="*/ 33 h 109"/>
                  <a:gd name="T32" fmla="*/ 12 w 51"/>
                  <a:gd name="T33" fmla="*/ 28 h 109"/>
                  <a:gd name="T34" fmla="*/ 11 w 51"/>
                  <a:gd name="T35" fmla="*/ 20 h 109"/>
                  <a:gd name="T36" fmla="*/ 10 w 51"/>
                  <a:gd name="T37" fmla="*/ 14 h 109"/>
                  <a:gd name="T38" fmla="*/ 11 w 51"/>
                  <a:gd name="T39" fmla="*/ 9 h 109"/>
                  <a:gd name="T40" fmla="*/ 11 w 51"/>
                  <a:gd name="T41" fmla="*/ 4 h 109"/>
                  <a:gd name="T42" fmla="*/ 17 w 51"/>
                  <a:gd name="T43" fmla="*/ 4 h 109"/>
                  <a:gd name="T44" fmla="*/ 19 w 51"/>
                  <a:gd name="T45" fmla="*/ 0 h 109"/>
                  <a:gd name="T46" fmla="*/ 28 w 51"/>
                  <a:gd name="T47" fmla="*/ 31 h 109"/>
                  <a:gd name="T48" fmla="*/ 31 w 51"/>
                  <a:gd name="T49" fmla="*/ 39 h 109"/>
                  <a:gd name="T50" fmla="*/ 33 w 51"/>
                  <a:gd name="T51" fmla="*/ 46 h 109"/>
                  <a:gd name="T52" fmla="*/ 37 w 51"/>
                  <a:gd name="T53" fmla="*/ 61 h 109"/>
                  <a:gd name="T54" fmla="*/ 40 w 51"/>
                  <a:gd name="T55" fmla="*/ 68 h 109"/>
                  <a:gd name="T56" fmla="*/ 41 w 51"/>
                  <a:gd name="T57" fmla="*/ 74 h 109"/>
                  <a:gd name="T58" fmla="*/ 47 w 51"/>
                  <a:gd name="T59" fmla="*/ 78 h 109"/>
                  <a:gd name="T60" fmla="*/ 48 w 51"/>
                  <a:gd name="T61" fmla="*/ 82 h 109"/>
                  <a:gd name="T62" fmla="*/ 51 w 51"/>
                  <a:gd name="T63" fmla="*/ 83 h 109"/>
                  <a:gd name="T64" fmla="*/ 50 w 51"/>
                  <a:gd name="T65" fmla="*/ 89 h 109"/>
                  <a:gd name="T66" fmla="*/ 49 w 51"/>
                  <a:gd name="T67" fmla="*/ 92 h 109"/>
                  <a:gd name="T68" fmla="*/ 44 w 51"/>
                  <a:gd name="T69" fmla="*/ 94 h 109"/>
                  <a:gd name="T70" fmla="*/ 43 w 51"/>
                  <a:gd name="T71" fmla="*/ 96 h 109"/>
                  <a:gd name="T72" fmla="*/ 42 w 51"/>
                  <a:gd name="T73" fmla="*/ 99 h 109"/>
                  <a:gd name="T74" fmla="*/ 40 w 51"/>
                  <a:gd name="T75" fmla="*/ 101 h 109"/>
                  <a:gd name="T76" fmla="*/ 29 w 51"/>
                  <a:gd name="T77" fmla="*/ 104 h 109"/>
                  <a:gd name="T78" fmla="*/ 22 w 51"/>
                  <a:gd name="T79" fmla="*/ 105 h 109"/>
                  <a:gd name="T80" fmla="*/ 15 w 51"/>
                  <a:gd name="T81" fmla="*/ 108 h 109"/>
                  <a:gd name="T82" fmla="*/ 7 w 51"/>
                  <a:gd name="T83" fmla="*/ 109 h 109"/>
                  <a:gd name="T84" fmla="*/ 6 w 51"/>
                  <a:gd name="T85" fmla="*/ 108 h 109"/>
                  <a:gd name="T86" fmla="*/ 3 w 51"/>
                  <a:gd name="T87"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109">
                    <a:moveTo>
                      <a:pt x="3" y="104"/>
                    </a:moveTo>
                    <a:lnTo>
                      <a:pt x="3" y="103"/>
                    </a:lnTo>
                    <a:lnTo>
                      <a:pt x="3" y="101"/>
                    </a:lnTo>
                    <a:lnTo>
                      <a:pt x="3" y="101"/>
                    </a:lnTo>
                    <a:lnTo>
                      <a:pt x="4" y="98"/>
                    </a:lnTo>
                    <a:lnTo>
                      <a:pt x="4" y="98"/>
                    </a:lnTo>
                    <a:lnTo>
                      <a:pt x="4" y="97"/>
                    </a:lnTo>
                    <a:lnTo>
                      <a:pt x="4" y="95"/>
                    </a:lnTo>
                    <a:lnTo>
                      <a:pt x="3" y="92"/>
                    </a:lnTo>
                    <a:lnTo>
                      <a:pt x="3" y="92"/>
                    </a:lnTo>
                    <a:lnTo>
                      <a:pt x="3" y="90"/>
                    </a:lnTo>
                    <a:lnTo>
                      <a:pt x="3" y="90"/>
                    </a:lnTo>
                    <a:lnTo>
                      <a:pt x="3" y="88"/>
                    </a:lnTo>
                    <a:lnTo>
                      <a:pt x="3" y="85"/>
                    </a:lnTo>
                    <a:lnTo>
                      <a:pt x="2" y="85"/>
                    </a:lnTo>
                    <a:lnTo>
                      <a:pt x="2" y="84"/>
                    </a:lnTo>
                    <a:lnTo>
                      <a:pt x="2" y="82"/>
                    </a:lnTo>
                    <a:lnTo>
                      <a:pt x="2" y="82"/>
                    </a:lnTo>
                    <a:lnTo>
                      <a:pt x="2" y="80"/>
                    </a:lnTo>
                    <a:lnTo>
                      <a:pt x="0" y="76"/>
                    </a:lnTo>
                    <a:lnTo>
                      <a:pt x="2" y="75"/>
                    </a:lnTo>
                    <a:lnTo>
                      <a:pt x="2" y="75"/>
                    </a:lnTo>
                    <a:lnTo>
                      <a:pt x="2" y="70"/>
                    </a:lnTo>
                    <a:lnTo>
                      <a:pt x="3" y="68"/>
                    </a:lnTo>
                    <a:lnTo>
                      <a:pt x="3" y="67"/>
                    </a:lnTo>
                    <a:lnTo>
                      <a:pt x="4" y="66"/>
                    </a:lnTo>
                    <a:lnTo>
                      <a:pt x="4" y="63"/>
                    </a:lnTo>
                    <a:lnTo>
                      <a:pt x="4" y="60"/>
                    </a:lnTo>
                    <a:lnTo>
                      <a:pt x="4" y="59"/>
                    </a:lnTo>
                    <a:lnTo>
                      <a:pt x="4" y="56"/>
                    </a:lnTo>
                    <a:lnTo>
                      <a:pt x="4" y="56"/>
                    </a:lnTo>
                    <a:lnTo>
                      <a:pt x="4" y="56"/>
                    </a:lnTo>
                    <a:lnTo>
                      <a:pt x="5" y="54"/>
                    </a:lnTo>
                    <a:lnTo>
                      <a:pt x="4" y="52"/>
                    </a:lnTo>
                    <a:lnTo>
                      <a:pt x="3" y="51"/>
                    </a:lnTo>
                    <a:lnTo>
                      <a:pt x="3" y="48"/>
                    </a:lnTo>
                    <a:lnTo>
                      <a:pt x="3" y="46"/>
                    </a:lnTo>
                    <a:lnTo>
                      <a:pt x="4" y="45"/>
                    </a:lnTo>
                    <a:lnTo>
                      <a:pt x="5" y="44"/>
                    </a:lnTo>
                    <a:lnTo>
                      <a:pt x="7" y="44"/>
                    </a:lnTo>
                    <a:lnTo>
                      <a:pt x="7" y="42"/>
                    </a:lnTo>
                    <a:lnTo>
                      <a:pt x="9" y="42"/>
                    </a:lnTo>
                    <a:lnTo>
                      <a:pt x="9" y="40"/>
                    </a:lnTo>
                    <a:lnTo>
                      <a:pt x="10" y="40"/>
                    </a:lnTo>
                    <a:lnTo>
                      <a:pt x="11" y="39"/>
                    </a:lnTo>
                    <a:lnTo>
                      <a:pt x="12" y="37"/>
                    </a:lnTo>
                    <a:lnTo>
                      <a:pt x="13" y="35"/>
                    </a:lnTo>
                    <a:lnTo>
                      <a:pt x="12" y="33"/>
                    </a:lnTo>
                    <a:lnTo>
                      <a:pt x="13" y="32"/>
                    </a:lnTo>
                    <a:lnTo>
                      <a:pt x="13" y="30"/>
                    </a:lnTo>
                    <a:lnTo>
                      <a:pt x="12" y="28"/>
                    </a:lnTo>
                    <a:lnTo>
                      <a:pt x="10" y="26"/>
                    </a:lnTo>
                    <a:lnTo>
                      <a:pt x="11" y="24"/>
                    </a:lnTo>
                    <a:lnTo>
                      <a:pt x="11" y="20"/>
                    </a:lnTo>
                    <a:lnTo>
                      <a:pt x="11" y="19"/>
                    </a:lnTo>
                    <a:lnTo>
                      <a:pt x="10" y="17"/>
                    </a:lnTo>
                    <a:lnTo>
                      <a:pt x="10" y="14"/>
                    </a:lnTo>
                    <a:lnTo>
                      <a:pt x="10" y="13"/>
                    </a:lnTo>
                    <a:lnTo>
                      <a:pt x="11" y="11"/>
                    </a:lnTo>
                    <a:lnTo>
                      <a:pt x="11" y="9"/>
                    </a:lnTo>
                    <a:lnTo>
                      <a:pt x="11" y="7"/>
                    </a:lnTo>
                    <a:lnTo>
                      <a:pt x="10" y="6"/>
                    </a:lnTo>
                    <a:lnTo>
                      <a:pt x="11" y="4"/>
                    </a:lnTo>
                    <a:lnTo>
                      <a:pt x="13" y="3"/>
                    </a:lnTo>
                    <a:lnTo>
                      <a:pt x="14" y="4"/>
                    </a:lnTo>
                    <a:lnTo>
                      <a:pt x="17" y="4"/>
                    </a:lnTo>
                    <a:lnTo>
                      <a:pt x="18" y="4"/>
                    </a:lnTo>
                    <a:lnTo>
                      <a:pt x="18" y="2"/>
                    </a:lnTo>
                    <a:lnTo>
                      <a:pt x="19" y="0"/>
                    </a:lnTo>
                    <a:lnTo>
                      <a:pt x="22" y="12"/>
                    </a:lnTo>
                    <a:lnTo>
                      <a:pt x="26" y="23"/>
                    </a:lnTo>
                    <a:lnTo>
                      <a:pt x="28" y="31"/>
                    </a:lnTo>
                    <a:lnTo>
                      <a:pt x="29" y="33"/>
                    </a:lnTo>
                    <a:lnTo>
                      <a:pt x="31" y="37"/>
                    </a:lnTo>
                    <a:lnTo>
                      <a:pt x="31" y="39"/>
                    </a:lnTo>
                    <a:lnTo>
                      <a:pt x="31" y="39"/>
                    </a:lnTo>
                    <a:lnTo>
                      <a:pt x="31" y="40"/>
                    </a:lnTo>
                    <a:lnTo>
                      <a:pt x="33" y="46"/>
                    </a:lnTo>
                    <a:lnTo>
                      <a:pt x="36" y="56"/>
                    </a:lnTo>
                    <a:lnTo>
                      <a:pt x="36" y="57"/>
                    </a:lnTo>
                    <a:lnTo>
                      <a:pt x="37" y="61"/>
                    </a:lnTo>
                    <a:lnTo>
                      <a:pt x="39" y="66"/>
                    </a:lnTo>
                    <a:lnTo>
                      <a:pt x="40" y="67"/>
                    </a:lnTo>
                    <a:lnTo>
                      <a:pt x="40" y="68"/>
                    </a:lnTo>
                    <a:lnTo>
                      <a:pt x="41" y="70"/>
                    </a:lnTo>
                    <a:lnTo>
                      <a:pt x="41" y="71"/>
                    </a:lnTo>
                    <a:lnTo>
                      <a:pt x="41" y="74"/>
                    </a:lnTo>
                    <a:lnTo>
                      <a:pt x="43" y="75"/>
                    </a:lnTo>
                    <a:lnTo>
                      <a:pt x="44" y="77"/>
                    </a:lnTo>
                    <a:lnTo>
                      <a:pt x="47" y="78"/>
                    </a:lnTo>
                    <a:lnTo>
                      <a:pt x="47" y="80"/>
                    </a:lnTo>
                    <a:lnTo>
                      <a:pt x="47" y="80"/>
                    </a:lnTo>
                    <a:lnTo>
                      <a:pt x="48" y="82"/>
                    </a:lnTo>
                    <a:lnTo>
                      <a:pt x="48" y="82"/>
                    </a:lnTo>
                    <a:lnTo>
                      <a:pt x="50" y="83"/>
                    </a:lnTo>
                    <a:lnTo>
                      <a:pt x="51" y="83"/>
                    </a:lnTo>
                    <a:lnTo>
                      <a:pt x="51" y="85"/>
                    </a:lnTo>
                    <a:lnTo>
                      <a:pt x="51" y="88"/>
                    </a:lnTo>
                    <a:lnTo>
                      <a:pt x="50" y="89"/>
                    </a:lnTo>
                    <a:lnTo>
                      <a:pt x="50" y="91"/>
                    </a:lnTo>
                    <a:lnTo>
                      <a:pt x="50" y="91"/>
                    </a:lnTo>
                    <a:lnTo>
                      <a:pt x="49" y="92"/>
                    </a:lnTo>
                    <a:lnTo>
                      <a:pt x="47" y="92"/>
                    </a:lnTo>
                    <a:lnTo>
                      <a:pt x="47" y="92"/>
                    </a:lnTo>
                    <a:lnTo>
                      <a:pt x="44" y="94"/>
                    </a:lnTo>
                    <a:lnTo>
                      <a:pt x="44" y="95"/>
                    </a:lnTo>
                    <a:lnTo>
                      <a:pt x="44" y="96"/>
                    </a:lnTo>
                    <a:lnTo>
                      <a:pt x="43" y="96"/>
                    </a:lnTo>
                    <a:lnTo>
                      <a:pt x="42" y="96"/>
                    </a:lnTo>
                    <a:lnTo>
                      <a:pt x="41" y="97"/>
                    </a:lnTo>
                    <a:lnTo>
                      <a:pt x="42" y="99"/>
                    </a:lnTo>
                    <a:lnTo>
                      <a:pt x="40" y="101"/>
                    </a:lnTo>
                    <a:lnTo>
                      <a:pt x="40" y="101"/>
                    </a:lnTo>
                    <a:lnTo>
                      <a:pt x="40" y="101"/>
                    </a:lnTo>
                    <a:lnTo>
                      <a:pt x="39" y="102"/>
                    </a:lnTo>
                    <a:lnTo>
                      <a:pt x="37" y="102"/>
                    </a:lnTo>
                    <a:lnTo>
                      <a:pt x="29" y="104"/>
                    </a:lnTo>
                    <a:lnTo>
                      <a:pt x="27" y="105"/>
                    </a:lnTo>
                    <a:lnTo>
                      <a:pt x="25" y="105"/>
                    </a:lnTo>
                    <a:lnTo>
                      <a:pt x="22" y="105"/>
                    </a:lnTo>
                    <a:lnTo>
                      <a:pt x="21" y="106"/>
                    </a:lnTo>
                    <a:lnTo>
                      <a:pt x="17" y="106"/>
                    </a:lnTo>
                    <a:lnTo>
                      <a:pt x="15" y="108"/>
                    </a:lnTo>
                    <a:lnTo>
                      <a:pt x="13" y="108"/>
                    </a:lnTo>
                    <a:lnTo>
                      <a:pt x="12" y="108"/>
                    </a:lnTo>
                    <a:lnTo>
                      <a:pt x="7" y="109"/>
                    </a:lnTo>
                    <a:lnTo>
                      <a:pt x="6" y="109"/>
                    </a:lnTo>
                    <a:lnTo>
                      <a:pt x="6" y="109"/>
                    </a:lnTo>
                    <a:lnTo>
                      <a:pt x="6" y="108"/>
                    </a:lnTo>
                    <a:lnTo>
                      <a:pt x="4" y="106"/>
                    </a:lnTo>
                    <a:lnTo>
                      <a:pt x="3" y="105"/>
                    </a:lnTo>
                    <a:lnTo>
                      <a:pt x="3" y="10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63"/>
              <p:cNvSpPr>
                <a:spLocks/>
              </p:cNvSpPr>
              <p:nvPr/>
            </p:nvSpPr>
            <p:spPr bwMode="auto">
              <a:xfrm>
                <a:off x="9307" y="11332"/>
                <a:ext cx="42" cy="96"/>
              </a:xfrm>
              <a:custGeom>
                <a:avLst/>
                <a:gdLst>
                  <a:gd name="T0" fmla="*/ 1 w 42"/>
                  <a:gd name="T1" fmla="*/ 70 h 96"/>
                  <a:gd name="T2" fmla="*/ 2 w 42"/>
                  <a:gd name="T3" fmla="*/ 64 h 96"/>
                  <a:gd name="T4" fmla="*/ 5 w 42"/>
                  <a:gd name="T5" fmla="*/ 63 h 96"/>
                  <a:gd name="T6" fmla="*/ 7 w 42"/>
                  <a:gd name="T7" fmla="*/ 62 h 96"/>
                  <a:gd name="T8" fmla="*/ 9 w 42"/>
                  <a:gd name="T9" fmla="*/ 60 h 96"/>
                  <a:gd name="T10" fmla="*/ 9 w 42"/>
                  <a:gd name="T11" fmla="*/ 57 h 96"/>
                  <a:gd name="T12" fmla="*/ 12 w 42"/>
                  <a:gd name="T13" fmla="*/ 55 h 96"/>
                  <a:gd name="T14" fmla="*/ 15 w 42"/>
                  <a:gd name="T15" fmla="*/ 51 h 96"/>
                  <a:gd name="T16" fmla="*/ 19 w 42"/>
                  <a:gd name="T17" fmla="*/ 48 h 96"/>
                  <a:gd name="T18" fmla="*/ 19 w 42"/>
                  <a:gd name="T19" fmla="*/ 46 h 96"/>
                  <a:gd name="T20" fmla="*/ 15 w 42"/>
                  <a:gd name="T21" fmla="*/ 42 h 96"/>
                  <a:gd name="T22" fmla="*/ 12 w 42"/>
                  <a:gd name="T23" fmla="*/ 40 h 96"/>
                  <a:gd name="T24" fmla="*/ 8 w 42"/>
                  <a:gd name="T25" fmla="*/ 39 h 96"/>
                  <a:gd name="T26" fmla="*/ 6 w 42"/>
                  <a:gd name="T27" fmla="*/ 34 h 96"/>
                  <a:gd name="T28" fmla="*/ 2 w 42"/>
                  <a:gd name="T29" fmla="*/ 33 h 96"/>
                  <a:gd name="T30" fmla="*/ 2 w 42"/>
                  <a:gd name="T31" fmla="*/ 29 h 96"/>
                  <a:gd name="T32" fmla="*/ 4 w 42"/>
                  <a:gd name="T33" fmla="*/ 25 h 96"/>
                  <a:gd name="T34" fmla="*/ 4 w 42"/>
                  <a:gd name="T35" fmla="*/ 20 h 96"/>
                  <a:gd name="T36" fmla="*/ 1 w 42"/>
                  <a:gd name="T37" fmla="*/ 18 h 96"/>
                  <a:gd name="T38" fmla="*/ 4 w 42"/>
                  <a:gd name="T39" fmla="*/ 12 h 96"/>
                  <a:gd name="T40" fmla="*/ 6 w 42"/>
                  <a:gd name="T41" fmla="*/ 10 h 96"/>
                  <a:gd name="T42" fmla="*/ 8 w 42"/>
                  <a:gd name="T43" fmla="*/ 1 h 96"/>
                  <a:gd name="T44" fmla="*/ 21 w 42"/>
                  <a:gd name="T45" fmla="*/ 4 h 96"/>
                  <a:gd name="T46" fmla="*/ 26 w 42"/>
                  <a:gd name="T47" fmla="*/ 5 h 96"/>
                  <a:gd name="T48" fmla="*/ 36 w 42"/>
                  <a:gd name="T49" fmla="*/ 8 h 96"/>
                  <a:gd name="T50" fmla="*/ 36 w 42"/>
                  <a:gd name="T51" fmla="*/ 12 h 96"/>
                  <a:gd name="T52" fmla="*/ 36 w 42"/>
                  <a:gd name="T53" fmla="*/ 13 h 96"/>
                  <a:gd name="T54" fmla="*/ 36 w 42"/>
                  <a:gd name="T55" fmla="*/ 15 h 96"/>
                  <a:gd name="T56" fmla="*/ 35 w 42"/>
                  <a:gd name="T57" fmla="*/ 19 h 96"/>
                  <a:gd name="T58" fmla="*/ 35 w 42"/>
                  <a:gd name="T59" fmla="*/ 20 h 96"/>
                  <a:gd name="T60" fmla="*/ 35 w 42"/>
                  <a:gd name="T61" fmla="*/ 21 h 96"/>
                  <a:gd name="T62" fmla="*/ 34 w 42"/>
                  <a:gd name="T63" fmla="*/ 24 h 96"/>
                  <a:gd name="T64" fmla="*/ 31 w 42"/>
                  <a:gd name="T65" fmla="*/ 25 h 96"/>
                  <a:gd name="T66" fmla="*/ 31 w 42"/>
                  <a:gd name="T67" fmla="*/ 27 h 96"/>
                  <a:gd name="T68" fmla="*/ 30 w 42"/>
                  <a:gd name="T69" fmla="*/ 32 h 96"/>
                  <a:gd name="T70" fmla="*/ 34 w 42"/>
                  <a:gd name="T71" fmla="*/ 32 h 96"/>
                  <a:gd name="T72" fmla="*/ 37 w 42"/>
                  <a:gd name="T73" fmla="*/ 29 h 96"/>
                  <a:gd name="T74" fmla="*/ 39 w 42"/>
                  <a:gd name="T75" fmla="*/ 34 h 96"/>
                  <a:gd name="T76" fmla="*/ 41 w 42"/>
                  <a:gd name="T77" fmla="*/ 43 h 96"/>
                  <a:gd name="T78" fmla="*/ 41 w 42"/>
                  <a:gd name="T79" fmla="*/ 51 h 96"/>
                  <a:gd name="T80" fmla="*/ 42 w 42"/>
                  <a:gd name="T81" fmla="*/ 57 h 96"/>
                  <a:gd name="T82" fmla="*/ 38 w 42"/>
                  <a:gd name="T83" fmla="*/ 69 h 96"/>
                  <a:gd name="T84" fmla="*/ 36 w 42"/>
                  <a:gd name="T85" fmla="*/ 75 h 96"/>
                  <a:gd name="T86" fmla="*/ 31 w 42"/>
                  <a:gd name="T87" fmla="*/ 79 h 96"/>
                  <a:gd name="T88" fmla="*/ 29 w 42"/>
                  <a:gd name="T89" fmla="*/ 86 h 96"/>
                  <a:gd name="T90" fmla="*/ 28 w 42"/>
                  <a:gd name="T91" fmla="*/ 92 h 96"/>
                  <a:gd name="T92" fmla="*/ 23 w 42"/>
                  <a:gd name="T93" fmla="*/ 96 h 96"/>
                  <a:gd name="T94" fmla="*/ 24 w 42"/>
                  <a:gd name="T95" fmla="*/ 86 h 96"/>
                  <a:gd name="T96" fmla="*/ 21 w 42"/>
                  <a:gd name="T97" fmla="*/ 85 h 96"/>
                  <a:gd name="T98" fmla="*/ 16 w 42"/>
                  <a:gd name="T99" fmla="*/ 86 h 96"/>
                  <a:gd name="T100" fmla="*/ 13 w 42"/>
                  <a:gd name="T101" fmla="*/ 84 h 96"/>
                  <a:gd name="T102" fmla="*/ 8 w 42"/>
                  <a:gd name="T103" fmla="*/ 82 h 96"/>
                  <a:gd name="T104" fmla="*/ 6 w 42"/>
                  <a:gd name="T105" fmla="*/ 81 h 96"/>
                  <a:gd name="T106" fmla="*/ 2 w 42"/>
                  <a:gd name="T107" fmla="*/ 77 h 96"/>
                  <a:gd name="T108" fmla="*/ 1 w 42"/>
                  <a:gd name="T10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96">
                    <a:moveTo>
                      <a:pt x="0" y="72"/>
                    </a:moveTo>
                    <a:lnTo>
                      <a:pt x="1" y="71"/>
                    </a:lnTo>
                    <a:lnTo>
                      <a:pt x="1" y="70"/>
                    </a:lnTo>
                    <a:lnTo>
                      <a:pt x="2" y="69"/>
                    </a:lnTo>
                    <a:lnTo>
                      <a:pt x="2" y="67"/>
                    </a:lnTo>
                    <a:lnTo>
                      <a:pt x="2" y="64"/>
                    </a:lnTo>
                    <a:lnTo>
                      <a:pt x="4" y="64"/>
                    </a:lnTo>
                    <a:lnTo>
                      <a:pt x="4" y="64"/>
                    </a:lnTo>
                    <a:lnTo>
                      <a:pt x="5" y="63"/>
                    </a:lnTo>
                    <a:lnTo>
                      <a:pt x="5" y="63"/>
                    </a:lnTo>
                    <a:lnTo>
                      <a:pt x="6" y="62"/>
                    </a:lnTo>
                    <a:lnTo>
                      <a:pt x="7" y="62"/>
                    </a:lnTo>
                    <a:lnTo>
                      <a:pt x="8" y="61"/>
                    </a:lnTo>
                    <a:lnTo>
                      <a:pt x="8" y="61"/>
                    </a:lnTo>
                    <a:lnTo>
                      <a:pt x="9" y="60"/>
                    </a:lnTo>
                    <a:lnTo>
                      <a:pt x="11" y="60"/>
                    </a:lnTo>
                    <a:lnTo>
                      <a:pt x="11" y="60"/>
                    </a:lnTo>
                    <a:lnTo>
                      <a:pt x="9" y="57"/>
                    </a:lnTo>
                    <a:lnTo>
                      <a:pt x="11" y="56"/>
                    </a:lnTo>
                    <a:lnTo>
                      <a:pt x="12" y="55"/>
                    </a:lnTo>
                    <a:lnTo>
                      <a:pt x="12" y="55"/>
                    </a:lnTo>
                    <a:lnTo>
                      <a:pt x="13" y="53"/>
                    </a:lnTo>
                    <a:lnTo>
                      <a:pt x="14" y="53"/>
                    </a:lnTo>
                    <a:lnTo>
                      <a:pt x="15" y="51"/>
                    </a:lnTo>
                    <a:lnTo>
                      <a:pt x="16" y="50"/>
                    </a:lnTo>
                    <a:lnTo>
                      <a:pt x="17" y="48"/>
                    </a:lnTo>
                    <a:lnTo>
                      <a:pt x="19" y="48"/>
                    </a:lnTo>
                    <a:lnTo>
                      <a:pt x="20" y="47"/>
                    </a:lnTo>
                    <a:lnTo>
                      <a:pt x="20" y="47"/>
                    </a:lnTo>
                    <a:lnTo>
                      <a:pt x="19" y="46"/>
                    </a:lnTo>
                    <a:lnTo>
                      <a:pt x="19" y="46"/>
                    </a:lnTo>
                    <a:lnTo>
                      <a:pt x="16" y="43"/>
                    </a:lnTo>
                    <a:lnTo>
                      <a:pt x="15" y="42"/>
                    </a:lnTo>
                    <a:lnTo>
                      <a:pt x="13" y="41"/>
                    </a:lnTo>
                    <a:lnTo>
                      <a:pt x="13" y="41"/>
                    </a:lnTo>
                    <a:lnTo>
                      <a:pt x="12" y="40"/>
                    </a:lnTo>
                    <a:lnTo>
                      <a:pt x="11" y="39"/>
                    </a:lnTo>
                    <a:lnTo>
                      <a:pt x="9" y="39"/>
                    </a:lnTo>
                    <a:lnTo>
                      <a:pt x="8" y="39"/>
                    </a:lnTo>
                    <a:lnTo>
                      <a:pt x="7" y="38"/>
                    </a:lnTo>
                    <a:lnTo>
                      <a:pt x="7" y="36"/>
                    </a:lnTo>
                    <a:lnTo>
                      <a:pt x="6" y="34"/>
                    </a:lnTo>
                    <a:lnTo>
                      <a:pt x="5" y="33"/>
                    </a:lnTo>
                    <a:lnTo>
                      <a:pt x="4" y="34"/>
                    </a:lnTo>
                    <a:lnTo>
                      <a:pt x="2" y="33"/>
                    </a:lnTo>
                    <a:lnTo>
                      <a:pt x="2" y="32"/>
                    </a:lnTo>
                    <a:lnTo>
                      <a:pt x="2" y="31"/>
                    </a:lnTo>
                    <a:lnTo>
                      <a:pt x="2" y="29"/>
                    </a:lnTo>
                    <a:lnTo>
                      <a:pt x="1" y="28"/>
                    </a:lnTo>
                    <a:lnTo>
                      <a:pt x="1" y="26"/>
                    </a:lnTo>
                    <a:lnTo>
                      <a:pt x="4" y="25"/>
                    </a:lnTo>
                    <a:lnTo>
                      <a:pt x="4" y="25"/>
                    </a:lnTo>
                    <a:lnTo>
                      <a:pt x="4" y="22"/>
                    </a:lnTo>
                    <a:lnTo>
                      <a:pt x="4" y="20"/>
                    </a:lnTo>
                    <a:lnTo>
                      <a:pt x="2" y="19"/>
                    </a:lnTo>
                    <a:lnTo>
                      <a:pt x="1" y="18"/>
                    </a:lnTo>
                    <a:lnTo>
                      <a:pt x="1" y="18"/>
                    </a:lnTo>
                    <a:lnTo>
                      <a:pt x="2" y="15"/>
                    </a:lnTo>
                    <a:lnTo>
                      <a:pt x="4" y="13"/>
                    </a:lnTo>
                    <a:lnTo>
                      <a:pt x="4" y="12"/>
                    </a:lnTo>
                    <a:lnTo>
                      <a:pt x="5" y="12"/>
                    </a:lnTo>
                    <a:lnTo>
                      <a:pt x="5" y="11"/>
                    </a:lnTo>
                    <a:lnTo>
                      <a:pt x="6" y="10"/>
                    </a:lnTo>
                    <a:lnTo>
                      <a:pt x="7" y="6"/>
                    </a:lnTo>
                    <a:lnTo>
                      <a:pt x="7" y="3"/>
                    </a:lnTo>
                    <a:lnTo>
                      <a:pt x="8" y="1"/>
                    </a:lnTo>
                    <a:lnTo>
                      <a:pt x="11" y="0"/>
                    </a:lnTo>
                    <a:lnTo>
                      <a:pt x="17" y="3"/>
                    </a:lnTo>
                    <a:lnTo>
                      <a:pt x="21" y="4"/>
                    </a:lnTo>
                    <a:lnTo>
                      <a:pt x="23" y="5"/>
                    </a:lnTo>
                    <a:lnTo>
                      <a:pt x="26" y="5"/>
                    </a:lnTo>
                    <a:lnTo>
                      <a:pt x="26" y="5"/>
                    </a:lnTo>
                    <a:lnTo>
                      <a:pt x="26" y="5"/>
                    </a:lnTo>
                    <a:lnTo>
                      <a:pt x="31" y="7"/>
                    </a:lnTo>
                    <a:lnTo>
                      <a:pt x="36" y="8"/>
                    </a:lnTo>
                    <a:lnTo>
                      <a:pt x="36" y="8"/>
                    </a:lnTo>
                    <a:lnTo>
                      <a:pt x="36" y="11"/>
                    </a:lnTo>
                    <a:lnTo>
                      <a:pt x="36" y="12"/>
                    </a:lnTo>
                    <a:lnTo>
                      <a:pt x="36" y="12"/>
                    </a:lnTo>
                    <a:lnTo>
                      <a:pt x="36" y="13"/>
                    </a:lnTo>
                    <a:lnTo>
                      <a:pt x="36" y="13"/>
                    </a:lnTo>
                    <a:lnTo>
                      <a:pt x="36" y="14"/>
                    </a:lnTo>
                    <a:lnTo>
                      <a:pt x="36" y="15"/>
                    </a:lnTo>
                    <a:lnTo>
                      <a:pt x="36" y="15"/>
                    </a:lnTo>
                    <a:lnTo>
                      <a:pt x="36" y="17"/>
                    </a:lnTo>
                    <a:lnTo>
                      <a:pt x="36" y="17"/>
                    </a:lnTo>
                    <a:lnTo>
                      <a:pt x="35" y="19"/>
                    </a:lnTo>
                    <a:lnTo>
                      <a:pt x="35" y="19"/>
                    </a:lnTo>
                    <a:lnTo>
                      <a:pt x="35" y="20"/>
                    </a:lnTo>
                    <a:lnTo>
                      <a:pt x="35" y="20"/>
                    </a:lnTo>
                    <a:lnTo>
                      <a:pt x="35" y="21"/>
                    </a:lnTo>
                    <a:lnTo>
                      <a:pt x="35" y="21"/>
                    </a:lnTo>
                    <a:lnTo>
                      <a:pt x="35" y="21"/>
                    </a:lnTo>
                    <a:lnTo>
                      <a:pt x="35" y="22"/>
                    </a:lnTo>
                    <a:lnTo>
                      <a:pt x="35" y="22"/>
                    </a:lnTo>
                    <a:lnTo>
                      <a:pt x="34" y="24"/>
                    </a:lnTo>
                    <a:lnTo>
                      <a:pt x="31" y="24"/>
                    </a:lnTo>
                    <a:lnTo>
                      <a:pt x="31" y="24"/>
                    </a:lnTo>
                    <a:lnTo>
                      <a:pt x="31" y="25"/>
                    </a:lnTo>
                    <a:lnTo>
                      <a:pt x="31" y="25"/>
                    </a:lnTo>
                    <a:lnTo>
                      <a:pt x="31" y="26"/>
                    </a:lnTo>
                    <a:lnTo>
                      <a:pt x="31" y="27"/>
                    </a:lnTo>
                    <a:lnTo>
                      <a:pt x="30" y="28"/>
                    </a:lnTo>
                    <a:lnTo>
                      <a:pt x="30" y="31"/>
                    </a:lnTo>
                    <a:lnTo>
                      <a:pt x="30" y="32"/>
                    </a:lnTo>
                    <a:lnTo>
                      <a:pt x="31" y="32"/>
                    </a:lnTo>
                    <a:lnTo>
                      <a:pt x="32" y="32"/>
                    </a:lnTo>
                    <a:lnTo>
                      <a:pt x="34" y="32"/>
                    </a:lnTo>
                    <a:lnTo>
                      <a:pt x="35" y="32"/>
                    </a:lnTo>
                    <a:lnTo>
                      <a:pt x="37" y="32"/>
                    </a:lnTo>
                    <a:lnTo>
                      <a:pt x="37" y="29"/>
                    </a:lnTo>
                    <a:lnTo>
                      <a:pt x="38" y="29"/>
                    </a:lnTo>
                    <a:lnTo>
                      <a:pt x="39" y="32"/>
                    </a:lnTo>
                    <a:lnTo>
                      <a:pt x="39" y="34"/>
                    </a:lnTo>
                    <a:lnTo>
                      <a:pt x="41" y="36"/>
                    </a:lnTo>
                    <a:lnTo>
                      <a:pt x="41" y="40"/>
                    </a:lnTo>
                    <a:lnTo>
                      <a:pt x="41" y="43"/>
                    </a:lnTo>
                    <a:lnTo>
                      <a:pt x="41" y="44"/>
                    </a:lnTo>
                    <a:lnTo>
                      <a:pt x="41" y="49"/>
                    </a:lnTo>
                    <a:lnTo>
                      <a:pt x="41" y="51"/>
                    </a:lnTo>
                    <a:lnTo>
                      <a:pt x="42" y="56"/>
                    </a:lnTo>
                    <a:lnTo>
                      <a:pt x="42" y="57"/>
                    </a:lnTo>
                    <a:lnTo>
                      <a:pt x="42" y="57"/>
                    </a:lnTo>
                    <a:lnTo>
                      <a:pt x="41" y="63"/>
                    </a:lnTo>
                    <a:lnTo>
                      <a:pt x="38" y="69"/>
                    </a:lnTo>
                    <a:lnTo>
                      <a:pt x="38" y="69"/>
                    </a:lnTo>
                    <a:lnTo>
                      <a:pt x="38" y="70"/>
                    </a:lnTo>
                    <a:lnTo>
                      <a:pt x="37" y="74"/>
                    </a:lnTo>
                    <a:lnTo>
                      <a:pt x="36" y="75"/>
                    </a:lnTo>
                    <a:lnTo>
                      <a:pt x="34" y="78"/>
                    </a:lnTo>
                    <a:lnTo>
                      <a:pt x="32" y="78"/>
                    </a:lnTo>
                    <a:lnTo>
                      <a:pt x="31" y="79"/>
                    </a:lnTo>
                    <a:lnTo>
                      <a:pt x="30" y="83"/>
                    </a:lnTo>
                    <a:lnTo>
                      <a:pt x="30" y="84"/>
                    </a:lnTo>
                    <a:lnTo>
                      <a:pt x="29" y="86"/>
                    </a:lnTo>
                    <a:lnTo>
                      <a:pt x="30" y="88"/>
                    </a:lnTo>
                    <a:lnTo>
                      <a:pt x="28" y="91"/>
                    </a:lnTo>
                    <a:lnTo>
                      <a:pt x="28" y="92"/>
                    </a:lnTo>
                    <a:lnTo>
                      <a:pt x="27" y="95"/>
                    </a:lnTo>
                    <a:lnTo>
                      <a:pt x="24" y="96"/>
                    </a:lnTo>
                    <a:lnTo>
                      <a:pt x="23" y="96"/>
                    </a:lnTo>
                    <a:lnTo>
                      <a:pt x="23" y="92"/>
                    </a:lnTo>
                    <a:lnTo>
                      <a:pt x="24" y="89"/>
                    </a:lnTo>
                    <a:lnTo>
                      <a:pt x="24" y="86"/>
                    </a:lnTo>
                    <a:lnTo>
                      <a:pt x="23" y="85"/>
                    </a:lnTo>
                    <a:lnTo>
                      <a:pt x="23" y="85"/>
                    </a:lnTo>
                    <a:lnTo>
                      <a:pt x="21" y="85"/>
                    </a:lnTo>
                    <a:lnTo>
                      <a:pt x="19" y="85"/>
                    </a:lnTo>
                    <a:lnTo>
                      <a:pt x="17" y="85"/>
                    </a:lnTo>
                    <a:lnTo>
                      <a:pt x="16" y="86"/>
                    </a:lnTo>
                    <a:lnTo>
                      <a:pt x="15" y="85"/>
                    </a:lnTo>
                    <a:lnTo>
                      <a:pt x="14" y="84"/>
                    </a:lnTo>
                    <a:lnTo>
                      <a:pt x="13" y="84"/>
                    </a:lnTo>
                    <a:lnTo>
                      <a:pt x="11" y="84"/>
                    </a:lnTo>
                    <a:lnTo>
                      <a:pt x="9" y="83"/>
                    </a:lnTo>
                    <a:lnTo>
                      <a:pt x="8" y="82"/>
                    </a:lnTo>
                    <a:lnTo>
                      <a:pt x="7" y="81"/>
                    </a:lnTo>
                    <a:lnTo>
                      <a:pt x="6" y="81"/>
                    </a:lnTo>
                    <a:lnTo>
                      <a:pt x="6" y="81"/>
                    </a:lnTo>
                    <a:lnTo>
                      <a:pt x="5" y="79"/>
                    </a:lnTo>
                    <a:lnTo>
                      <a:pt x="2" y="78"/>
                    </a:lnTo>
                    <a:lnTo>
                      <a:pt x="2" y="77"/>
                    </a:lnTo>
                    <a:lnTo>
                      <a:pt x="2" y="76"/>
                    </a:lnTo>
                    <a:lnTo>
                      <a:pt x="2" y="74"/>
                    </a:lnTo>
                    <a:lnTo>
                      <a:pt x="1" y="74"/>
                    </a:lnTo>
                    <a:lnTo>
                      <a:pt x="0" y="72"/>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64"/>
              <p:cNvSpPr>
                <a:spLocks/>
              </p:cNvSpPr>
              <p:nvPr/>
            </p:nvSpPr>
            <p:spPr bwMode="auto">
              <a:xfrm>
                <a:off x="8268" y="11546"/>
                <a:ext cx="216" cy="226"/>
              </a:xfrm>
              <a:custGeom>
                <a:avLst/>
                <a:gdLst>
                  <a:gd name="T0" fmla="*/ 4 w 216"/>
                  <a:gd name="T1" fmla="*/ 193 h 226"/>
                  <a:gd name="T2" fmla="*/ 6 w 216"/>
                  <a:gd name="T3" fmla="*/ 179 h 226"/>
                  <a:gd name="T4" fmla="*/ 7 w 216"/>
                  <a:gd name="T5" fmla="*/ 165 h 226"/>
                  <a:gd name="T6" fmla="*/ 9 w 216"/>
                  <a:gd name="T7" fmla="*/ 149 h 226"/>
                  <a:gd name="T8" fmla="*/ 13 w 216"/>
                  <a:gd name="T9" fmla="*/ 127 h 226"/>
                  <a:gd name="T10" fmla="*/ 16 w 216"/>
                  <a:gd name="T11" fmla="*/ 98 h 226"/>
                  <a:gd name="T12" fmla="*/ 20 w 216"/>
                  <a:gd name="T13" fmla="*/ 81 h 226"/>
                  <a:gd name="T14" fmla="*/ 21 w 216"/>
                  <a:gd name="T15" fmla="*/ 72 h 226"/>
                  <a:gd name="T16" fmla="*/ 23 w 216"/>
                  <a:gd name="T17" fmla="*/ 55 h 226"/>
                  <a:gd name="T18" fmla="*/ 24 w 216"/>
                  <a:gd name="T19" fmla="*/ 40 h 226"/>
                  <a:gd name="T20" fmla="*/ 29 w 216"/>
                  <a:gd name="T21" fmla="*/ 5 h 226"/>
                  <a:gd name="T22" fmla="*/ 43 w 216"/>
                  <a:gd name="T23" fmla="*/ 3 h 226"/>
                  <a:gd name="T24" fmla="*/ 62 w 216"/>
                  <a:gd name="T25" fmla="*/ 5 h 226"/>
                  <a:gd name="T26" fmla="*/ 80 w 216"/>
                  <a:gd name="T27" fmla="*/ 7 h 226"/>
                  <a:gd name="T28" fmla="*/ 97 w 216"/>
                  <a:gd name="T29" fmla="*/ 8 h 226"/>
                  <a:gd name="T30" fmla="*/ 109 w 216"/>
                  <a:gd name="T31" fmla="*/ 11 h 226"/>
                  <a:gd name="T32" fmla="*/ 124 w 216"/>
                  <a:gd name="T33" fmla="*/ 12 h 226"/>
                  <a:gd name="T34" fmla="*/ 133 w 216"/>
                  <a:gd name="T35" fmla="*/ 13 h 226"/>
                  <a:gd name="T36" fmla="*/ 138 w 216"/>
                  <a:gd name="T37" fmla="*/ 13 h 226"/>
                  <a:gd name="T38" fmla="*/ 147 w 216"/>
                  <a:gd name="T39" fmla="*/ 14 h 226"/>
                  <a:gd name="T40" fmla="*/ 150 w 216"/>
                  <a:gd name="T41" fmla="*/ 15 h 226"/>
                  <a:gd name="T42" fmla="*/ 163 w 216"/>
                  <a:gd name="T43" fmla="*/ 17 h 226"/>
                  <a:gd name="T44" fmla="*/ 185 w 216"/>
                  <a:gd name="T45" fmla="*/ 18 h 226"/>
                  <a:gd name="T46" fmla="*/ 214 w 216"/>
                  <a:gd name="T47" fmla="*/ 20 h 226"/>
                  <a:gd name="T48" fmla="*/ 216 w 216"/>
                  <a:gd name="T49" fmla="*/ 24 h 226"/>
                  <a:gd name="T50" fmla="*/ 215 w 216"/>
                  <a:gd name="T51" fmla="*/ 36 h 226"/>
                  <a:gd name="T52" fmla="*/ 214 w 216"/>
                  <a:gd name="T53" fmla="*/ 40 h 226"/>
                  <a:gd name="T54" fmla="*/ 212 w 216"/>
                  <a:gd name="T55" fmla="*/ 70 h 226"/>
                  <a:gd name="T56" fmla="*/ 212 w 216"/>
                  <a:gd name="T57" fmla="*/ 75 h 226"/>
                  <a:gd name="T58" fmla="*/ 209 w 216"/>
                  <a:gd name="T59" fmla="*/ 93 h 226"/>
                  <a:gd name="T60" fmla="*/ 208 w 216"/>
                  <a:gd name="T61" fmla="*/ 110 h 226"/>
                  <a:gd name="T62" fmla="*/ 207 w 216"/>
                  <a:gd name="T63" fmla="*/ 124 h 226"/>
                  <a:gd name="T64" fmla="*/ 207 w 216"/>
                  <a:gd name="T65" fmla="*/ 127 h 226"/>
                  <a:gd name="T66" fmla="*/ 207 w 216"/>
                  <a:gd name="T67" fmla="*/ 135 h 226"/>
                  <a:gd name="T68" fmla="*/ 206 w 216"/>
                  <a:gd name="T69" fmla="*/ 146 h 226"/>
                  <a:gd name="T70" fmla="*/ 205 w 216"/>
                  <a:gd name="T71" fmla="*/ 155 h 226"/>
                  <a:gd name="T72" fmla="*/ 203 w 216"/>
                  <a:gd name="T73" fmla="*/ 169 h 226"/>
                  <a:gd name="T74" fmla="*/ 202 w 216"/>
                  <a:gd name="T75" fmla="*/ 184 h 226"/>
                  <a:gd name="T76" fmla="*/ 201 w 216"/>
                  <a:gd name="T77" fmla="*/ 197 h 226"/>
                  <a:gd name="T78" fmla="*/ 200 w 216"/>
                  <a:gd name="T79" fmla="*/ 214 h 226"/>
                  <a:gd name="T80" fmla="*/ 191 w 216"/>
                  <a:gd name="T81" fmla="*/ 217 h 226"/>
                  <a:gd name="T82" fmla="*/ 170 w 216"/>
                  <a:gd name="T83" fmla="*/ 215 h 226"/>
                  <a:gd name="T84" fmla="*/ 148 w 216"/>
                  <a:gd name="T85" fmla="*/ 213 h 226"/>
                  <a:gd name="T86" fmla="*/ 139 w 216"/>
                  <a:gd name="T87" fmla="*/ 212 h 226"/>
                  <a:gd name="T88" fmla="*/ 111 w 216"/>
                  <a:gd name="T89" fmla="*/ 210 h 226"/>
                  <a:gd name="T90" fmla="*/ 97 w 216"/>
                  <a:gd name="T91" fmla="*/ 207 h 226"/>
                  <a:gd name="T92" fmla="*/ 83 w 216"/>
                  <a:gd name="T93" fmla="*/ 206 h 226"/>
                  <a:gd name="T94" fmla="*/ 82 w 216"/>
                  <a:gd name="T95" fmla="*/ 210 h 226"/>
                  <a:gd name="T96" fmla="*/ 83 w 216"/>
                  <a:gd name="T97" fmla="*/ 214 h 226"/>
                  <a:gd name="T98" fmla="*/ 84 w 216"/>
                  <a:gd name="T99" fmla="*/ 215 h 226"/>
                  <a:gd name="T100" fmla="*/ 59 w 216"/>
                  <a:gd name="T101" fmla="*/ 212 h 226"/>
                  <a:gd name="T102" fmla="*/ 30 w 216"/>
                  <a:gd name="T103" fmla="*/ 209 h 226"/>
                  <a:gd name="T104" fmla="*/ 28 w 216"/>
                  <a:gd name="T105" fmla="*/ 226 h 226"/>
                  <a:gd name="T106" fmla="*/ 6 w 216"/>
                  <a:gd name="T107" fmla="*/ 224 h 226"/>
                  <a:gd name="T108" fmla="*/ 2 w 216"/>
                  <a:gd name="T109" fmla="*/ 20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26">
                    <a:moveTo>
                      <a:pt x="2" y="204"/>
                    </a:moveTo>
                    <a:lnTo>
                      <a:pt x="4" y="193"/>
                    </a:lnTo>
                    <a:lnTo>
                      <a:pt x="6" y="179"/>
                    </a:lnTo>
                    <a:lnTo>
                      <a:pt x="6" y="179"/>
                    </a:lnTo>
                    <a:lnTo>
                      <a:pt x="7" y="165"/>
                    </a:lnTo>
                    <a:lnTo>
                      <a:pt x="7" y="165"/>
                    </a:lnTo>
                    <a:lnTo>
                      <a:pt x="9" y="149"/>
                    </a:lnTo>
                    <a:lnTo>
                      <a:pt x="9" y="149"/>
                    </a:lnTo>
                    <a:lnTo>
                      <a:pt x="10" y="141"/>
                    </a:lnTo>
                    <a:lnTo>
                      <a:pt x="13" y="127"/>
                    </a:lnTo>
                    <a:lnTo>
                      <a:pt x="13" y="124"/>
                    </a:lnTo>
                    <a:lnTo>
                      <a:pt x="16" y="98"/>
                    </a:lnTo>
                    <a:lnTo>
                      <a:pt x="17" y="96"/>
                    </a:lnTo>
                    <a:lnTo>
                      <a:pt x="20" y="81"/>
                    </a:lnTo>
                    <a:lnTo>
                      <a:pt x="20" y="81"/>
                    </a:lnTo>
                    <a:lnTo>
                      <a:pt x="21" y="72"/>
                    </a:lnTo>
                    <a:lnTo>
                      <a:pt x="21" y="64"/>
                    </a:lnTo>
                    <a:lnTo>
                      <a:pt x="23" y="55"/>
                    </a:lnTo>
                    <a:lnTo>
                      <a:pt x="24" y="45"/>
                    </a:lnTo>
                    <a:lnTo>
                      <a:pt x="24" y="40"/>
                    </a:lnTo>
                    <a:lnTo>
                      <a:pt x="25" y="35"/>
                    </a:lnTo>
                    <a:lnTo>
                      <a:pt x="29" y="5"/>
                    </a:lnTo>
                    <a:lnTo>
                      <a:pt x="30" y="0"/>
                    </a:lnTo>
                    <a:lnTo>
                      <a:pt x="43" y="3"/>
                    </a:lnTo>
                    <a:lnTo>
                      <a:pt x="51" y="4"/>
                    </a:lnTo>
                    <a:lnTo>
                      <a:pt x="62" y="5"/>
                    </a:lnTo>
                    <a:lnTo>
                      <a:pt x="79" y="7"/>
                    </a:lnTo>
                    <a:lnTo>
                      <a:pt x="80" y="7"/>
                    </a:lnTo>
                    <a:lnTo>
                      <a:pt x="80" y="7"/>
                    </a:lnTo>
                    <a:lnTo>
                      <a:pt x="97" y="8"/>
                    </a:lnTo>
                    <a:lnTo>
                      <a:pt x="97" y="10"/>
                    </a:lnTo>
                    <a:lnTo>
                      <a:pt x="109" y="11"/>
                    </a:lnTo>
                    <a:lnTo>
                      <a:pt x="113" y="11"/>
                    </a:lnTo>
                    <a:lnTo>
                      <a:pt x="124" y="12"/>
                    </a:lnTo>
                    <a:lnTo>
                      <a:pt x="124" y="12"/>
                    </a:lnTo>
                    <a:lnTo>
                      <a:pt x="133" y="13"/>
                    </a:lnTo>
                    <a:lnTo>
                      <a:pt x="133" y="13"/>
                    </a:lnTo>
                    <a:lnTo>
                      <a:pt x="138" y="13"/>
                    </a:lnTo>
                    <a:lnTo>
                      <a:pt x="142" y="14"/>
                    </a:lnTo>
                    <a:lnTo>
                      <a:pt x="147" y="14"/>
                    </a:lnTo>
                    <a:lnTo>
                      <a:pt x="148" y="14"/>
                    </a:lnTo>
                    <a:lnTo>
                      <a:pt x="150" y="15"/>
                    </a:lnTo>
                    <a:lnTo>
                      <a:pt x="150" y="15"/>
                    </a:lnTo>
                    <a:lnTo>
                      <a:pt x="163" y="17"/>
                    </a:lnTo>
                    <a:lnTo>
                      <a:pt x="175" y="18"/>
                    </a:lnTo>
                    <a:lnTo>
                      <a:pt x="185" y="18"/>
                    </a:lnTo>
                    <a:lnTo>
                      <a:pt x="194" y="19"/>
                    </a:lnTo>
                    <a:lnTo>
                      <a:pt x="214" y="20"/>
                    </a:lnTo>
                    <a:lnTo>
                      <a:pt x="216" y="20"/>
                    </a:lnTo>
                    <a:lnTo>
                      <a:pt x="216" y="24"/>
                    </a:lnTo>
                    <a:lnTo>
                      <a:pt x="215" y="33"/>
                    </a:lnTo>
                    <a:lnTo>
                      <a:pt x="215" y="36"/>
                    </a:lnTo>
                    <a:lnTo>
                      <a:pt x="215" y="40"/>
                    </a:lnTo>
                    <a:lnTo>
                      <a:pt x="214" y="40"/>
                    </a:lnTo>
                    <a:lnTo>
                      <a:pt x="213" y="57"/>
                    </a:lnTo>
                    <a:lnTo>
                      <a:pt x="212" y="70"/>
                    </a:lnTo>
                    <a:lnTo>
                      <a:pt x="212" y="75"/>
                    </a:lnTo>
                    <a:lnTo>
                      <a:pt x="212" y="75"/>
                    </a:lnTo>
                    <a:lnTo>
                      <a:pt x="209" y="92"/>
                    </a:lnTo>
                    <a:lnTo>
                      <a:pt x="209" y="93"/>
                    </a:lnTo>
                    <a:lnTo>
                      <a:pt x="209" y="102"/>
                    </a:lnTo>
                    <a:lnTo>
                      <a:pt x="208" y="110"/>
                    </a:lnTo>
                    <a:lnTo>
                      <a:pt x="208" y="114"/>
                    </a:lnTo>
                    <a:lnTo>
                      <a:pt x="207" y="124"/>
                    </a:lnTo>
                    <a:lnTo>
                      <a:pt x="207" y="126"/>
                    </a:lnTo>
                    <a:lnTo>
                      <a:pt x="207" y="127"/>
                    </a:lnTo>
                    <a:lnTo>
                      <a:pt x="207" y="134"/>
                    </a:lnTo>
                    <a:lnTo>
                      <a:pt x="207" y="135"/>
                    </a:lnTo>
                    <a:lnTo>
                      <a:pt x="206" y="146"/>
                    </a:lnTo>
                    <a:lnTo>
                      <a:pt x="206" y="146"/>
                    </a:lnTo>
                    <a:lnTo>
                      <a:pt x="205" y="155"/>
                    </a:lnTo>
                    <a:lnTo>
                      <a:pt x="205" y="155"/>
                    </a:lnTo>
                    <a:lnTo>
                      <a:pt x="205" y="163"/>
                    </a:lnTo>
                    <a:lnTo>
                      <a:pt x="203" y="169"/>
                    </a:lnTo>
                    <a:lnTo>
                      <a:pt x="202" y="179"/>
                    </a:lnTo>
                    <a:lnTo>
                      <a:pt x="202" y="184"/>
                    </a:lnTo>
                    <a:lnTo>
                      <a:pt x="201" y="195"/>
                    </a:lnTo>
                    <a:lnTo>
                      <a:pt x="201" y="197"/>
                    </a:lnTo>
                    <a:lnTo>
                      <a:pt x="200" y="212"/>
                    </a:lnTo>
                    <a:lnTo>
                      <a:pt x="200" y="214"/>
                    </a:lnTo>
                    <a:lnTo>
                      <a:pt x="200" y="218"/>
                    </a:lnTo>
                    <a:lnTo>
                      <a:pt x="191" y="217"/>
                    </a:lnTo>
                    <a:lnTo>
                      <a:pt x="178" y="215"/>
                    </a:lnTo>
                    <a:lnTo>
                      <a:pt x="170" y="215"/>
                    </a:lnTo>
                    <a:lnTo>
                      <a:pt x="168" y="214"/>
                    </a:lnTo>
                    <a:lnTo>
                      <a:pt x="148" y="213"/>
                    </a:lnTo>
                    <a:lnTo>
                      <a:pt x="141" y="212"/>
                    </a:lnTo>
                    <a:lnTo>
                      <a:pt x="139" y="212"/>
                    </a:lnTo>
                    <a:lnTo>
                      <a:pt x="131" y="211"/>
                    </a:lnTo>
                    <a:lnTo>
                      <a:pt x="111" y="210"/>
                    </a:lnTo>
                    <a:lnTo>
                      <a:pt x="103" y="209"/>
                    </a:lnTo>
                    <a:lnTo>
                      <a:pt x="97" y="207"/>
                    </a:lnTo>
                    <a:lnTo>
                      <a:pt x="90" y="207"/>
                    </a:lnTo>
                    <a:lnTo>
                      <a:pt x="83" y="206"/>
                    </a:lnTo>
                    <a:lnTo>
                      <a:pt x="82" y="207"/>
                    </a:lnTo>
                    <a:lnTo>
                      <a:pt x="82" y="210"/>
                    </a:lnTo>
                    <a:lnTo>
                      <a:pt x="82" y="211"/>
                    </a:lnTo>
                    <a:lnTo>
                      <a:pt x="83" y="214"/>
                    </a:lnTo>
                    <a:lnTo>
                      <a:pt x="84" y="215"/>
                    </a:lnTo>
                    <a:lnTo>
                      <a:pt x="84" y="215"/>
                    </a:lnTo>
                    <a:lnTo>
                      <a:pt x="69" y="213"/>
                    </a:lnTo>
                    <a:lnTo>
                      <a:pt x="59" y="212"/>
                    </a:lnTo>
                    <a:lnTo>
                      <a:pt x="56" y="212"/>
                    </a:lnTo>
                    <a:lnTo>
                      <a:pt x="30" y="209"/>
                    </a:lnTo>
                    <a:lnTo>
                      <a:pt x="28" y="220"/>
                    </a:lnTo>
                    <a:lnTo>
                      <a:pt x="28" y="226"/>
                    </a:lnTo>
                    <a:lnTo>
                      <a:pt x="10" y="224"/>
                    </a:lnTo>
                    <a:lnTo>
                      <a:pt x="6" y="224"/>
                    </a:lnTo>
                    <a:lnTo>
                      <a:pt x="0" y="222"/>
                    </a:lnTo>
                    <a:lnTo>
                      <a:pt x="2" y="20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65"/>
              <p:cNvSpPr>
                <a:spLocks/>
              </p:cNvSpPr>
              <p:nvPr/>
            </p:nvSpPr>
            <p:spPr bwMode="auto">
              <a:xfrm>
                <a:off x="9071" y="11525"/>
                <a:ext cx="274" cy="123"/>
              </a:xfrm>
              <a:custGeom>
                <a:avLst/>
                <a:gdLst>
                  <a:gd name="T0" fmla="*/ 4 w 274"/>
                  <a:gd name="T1" fmla="*/ 96 h 123"/>
                  <a:gd name="T2" fmla="*/ 7 w 274"/>
                  <a:gd name="T3" fmla="*/ 91 h 123"/>
                  <a:gd name="T4" fmla="*/ 10 w 274"/>
                  <a:gd name="T5" fmla="*/ 86 h 123"/>
                  <a:gd name="T6" fmla="*/ 15 w 274"/>
                  <a:gd name="T7" fmla="*/ 82 h 123"/>
                  <a:gd name="T8" fmla="*/ 23 w 274"/>
                  <a:gd name="T9" fmla="*/ 81 h 123"/>
                  <a:gd name="T10" fmla="*/ 29 w 274"/>
                  <a:gd name="T11" fmla="*/ 76 h 123"/>
                  <a:gd name="T12" fmla="*/ 32 w 274"/>
                  <a:gd name="T13" fmla="*/ 72 h 123"/>
                  <a:gd name="T14" fmla="*/ 38 w 274"/>
                  <a:gd name="T15" fmla="*/ 69 h 123"/>
                  <a:gd name="T16" fmla="*/ 40 w 274"/>
                  <a:gd name="T17" fmla="*/ 63 h 123"/>
                  <a:gd name="T18" fmla="*/ 43 w 274"/>
                  <a:gd name="T19" fmla="*/ 62 h 123"/>
                  <a:gd name="T20" fmla="*/ 49 w 274"/>
                  <a:gd name="T21" fmla="*/ 57 h 123"/>
                  <a:gd name="T22" fmla="*/ 52 w 274"/>
                  <a:gd name="T23" fmla="*/ 60 h 123"/>
                  <a:gd name="T24" fmla="*/ 57 w 274"/>
                  <a:gd name="T25" fmla="*/ 54 h 123"/>
                  <a:gd name="T26" fmla="*/ 60 w 274"/>
                  <a:gd name="T27" fmla="*/ 52 h 123"/>
                  <a:gd name="T28" fmla="*/ 65 w 274"/>
                  <a:gd name="T29" fmla="*/ 53 h 123"/>
                  <a:gd name="T30" fmla="*/ 69 w 274"/>
                  <a:gd name="T31" fmla="*/ 45 h 123"/>
                  <a:gd name="T32" fmla="*/ 75 w 274"/>
                  <a:gd name="T33" fmla="*/ 42 h 123"/>
                  <a:gd name="T34" fmla="*/ 74 w 274"/>
                  <a:gd name="T35" fmla="*/ 34 h 123"/>
                  <a:gd name="T36" fmla="*/ 90 w 274"/>
                  <a:gd name="T37" fmla="*/ 31 h 123"/>
                  <a:gd name="T38" fmla="*/ 101 w 274"/>
                  <a:gd name="T39" fmla="*/ 29 h 123"/>
                  <a:gd name="T40" fmla="*/ 112 w 274"/>
                  <a:gd name="T41" fmla="*/ 27 h 123"/>
                  <a:gd name="T42" fmla="*/ 125 w 274"/>
                  <a:gd name="T43" fmla="*/ 26 h 123"/>
                  <a:gd name="T44" fmla="*/ 141 w 274"/>
                  <a:gd name="T45" fmla="*/ 22 h 123"/>
                  <a:gd name="T46" fmla="*/ 153 w 274"/>
                  <a:gd name="T47" fmla="*/ 21 h 123"/>
                  <a:gd name="T48" fmla="*/ 173 w 274"/>
                  <a:gd name="T49" fmla="*/ 18 h 123"/>
                  <a:gd name="T50" fmla="*/ 186 w 274"/>
                  <a:gd name="T51" fmla="*/ 14 h 123"/>
                  <a:gd name="T52" fmla="*/ 210 w 274"/>
                  <a:gd name="T53" fmla="*/ 10 h 123"/>
                  <a:gd name="T54" fmla="*/ 221 w 274"/>
                  <a:gd name="T55" fmla="*/ 7 h 123"/>
                  <a:gd name="T56" fmla="*/ 234 w 274"/>
                  <a:gd name="T57" fmla="*/ 5 h 123"/>
                  <a:gd name="T58" fmla="*/ 248 w 274"/>
                  <a:gd name="T59" fmla="*/ 2 h 123"/>
                  <a:gd name="T60" fmla="*/ 258 w 274"/>
                  <a:gd name="T61" fmla="*/ 12 h 123"/>
                  <a:gd name="T62" fmla="*/ 270 w 274"/>
                  <a:gd name="T63" fmla="*/ 28 h 123"/>
                  <a:gd name="T64" fmla="*/ 274 w 274"/>
                  <a:gd name="T65" fmla="*/ 49 h 123"/>
                  <a:gd name="T66" fmla="*/ 263 w 274"/>
                  <a:gd name="T67" fmla="*/ 56 h 123"/>
                  <a:gd name="T68" fmla="*/ 253 w 274"/>
                  <a:gd name="T69" fmla="*/ 69 h 123"/>
                  <a:gd name="T70" fmla="*/ 248 w 274"/>
                  <a:gd name="T71" fmla="*/ 79 h 123"/>
                  <a:gd name="T72" fmla="*/ 229 w 274"/>
                  <a:gd name="T73" fmla="*/ 83 h 123"/>
                  <a:gd name="T74" fmla="*/ 220 w 274"/>
                  <a:gd name="T75" fmla="*/ 91 h 123"/>
                  <a:gd name="T76" fmla="*/ 212 w 274"/>
                  <a:gd name="T77" fmla="*/ 102 h 123"/>
                  <a:gd name="T78" fmla="*/ 210 w 274"/>
                  <a:gd name="T79" fmla="*/ 116 h 123"/>
                  <a:gd name="T80" fmla="*/ 203 w 274"/>
                  <a:gd name="T81" fmla="*/ 118 h 123"/>
                  <a:gd name="T82" fmla="*/ 188 w 274"/>
                  <a:gd name="T83" fmla="*/ 120 h 123"/>
                  <a:gd name="T84" fmla="*/ 170 w 274"/>
                  <a:gd name="T85" fmla="*/ 107 h 123"/>
                  <a:gd name="T86" fmla="*/ 156 w 274"/>
                  <a:gd name="T87" fmla="*/ 97 h 123"/>
                  <a:gd name="T88" fmla="*/ 140 w 274"/>
                  <a:gd name="T89" fmla="*/ 92 h 123"/>
                  <a:gd name="T90" fmla="*/ 121 w 274"/>
                  <a:gd name="T91" fmla="*/ 96 h 123"/>
                  <a:gd name="T92" fmla="*/ 108 w 274"/>
                  <a:gd name="T93" fmla="*/ 88 h 123"/>
                  <a:gd name="T94" fmla="*/ 103 w 274"/>
                  <a:gd name="T95" fmla="*/ 89 h 123"/>
                  <a:gd name="T96" fmla="*/ 94 w 274"/>
                  <a:gd name="T97" fmla="*/ 86 h 123"/>
                  <a:gd name="T98" fmla="*/ 77 w 274"/>
                  <a:gd name="T99" fmla="*/ 88 h 123"/>
                  <a:gd name="T100" fmla="*/ 66 w 274"/>
                  <a:gd name="T101" fmla="*/ 89 h 123"/>
                  <a:gd name="T102" fmla="*/ 58 w 274"/>
                  <a:gd name="T103" fmla="*/ 91 h 123"/>
                  <a:gd name="T104" fmla="*/ 50 w 274"/>
                  <a:gd name="T105" fmla="*/ 96 h 123"/>
                  <a:gd name="T106" fmla="*/ 42 w 274"/>
                  <a:gd name="T107" fmla="*/ 99 h 123"/>
                  <a:gd name="T108" fmla="*/ 27 w 274"/>
                  <a:gd name="T109" fmla="*/ 103 h 123"/>
                  <a:gd name="T110" fmla="*/ 13 w 274"/>
                  <a:gd name="T111" fmla="*/ 105 h 123"/>
                  <a:gd name="T112" fmla="*/ 0 w 274"/>
                  <a:gd name="T113"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123">
                    <a:moveTo>
                      <a:pt x="0" y="97"/>
                    </a:moveTo>
                    <a:lnTo>
                      <a:pt x="0" y="97"/>
                    </a:lnTo>
                    <a:lnTo>
                      <a:pt x="3" y="95"/>
                    </a:lnTo>
                    <a:lnTo>
                      <a:pt x="4" y="96"/>
                    </a:lnTo>
                    <a:lnTo>
                      <a:pt x="6" y="95"/>
                    </a:lnTo>
                    <a:lnTo>
                      <a:pt x="8" y="93"/>
                    </a:lnTo>
                    <a:lnTo>
                      <a:pt x="8" y="93"/>
                    </a:lnTo>
                    <a:lnTo>
                      <a:pt x="7" y="91"/>
                    </a:lnTo>
                    <a:lnTo>
                      <a:pt x="8" y="90"/>
                    </a:lnTo>
                    <a:lnTo>
                      <a:pt x="8" y="89"/>
                    </a:lnTo>
                    <a:lnTo>
                      <a:pt x="10" y="86"/>
                    </a:lnTo>
                    <a:lnTo>
                      <a:pt x="10" y="86"/>
                    </a:lnTo>
                    <a:lnTo>
                      <a:pt x="10" y="86"/>
                    </a:lnTo>
                    <a:lnTo>
                      <a:pt x="11" y="85"/>
                    </a:lnTo>
                    <a:lnTo>
                      <a:pt x="13" y="83"/>
                    </a:lnTo>
                    <a:lnTo>
                      <a:pt x="15" y="82"/>
                    </a:lnTo>
                    <a:lnTo>
                      <a:pt x="19" y="81"/>
                    </a:lnTo>
                    <a:lnTo>
                      <a:pt x="19" y="81"/>
                    </a:lnTo>
                    <a:lnTo>
                      <a:pt x="21" y="81"/>
                    </a:lnTo>
                    <a:lnTo>
                      <a:pt x="23" y="81"/>
                    </a:lnTo>
                    <a:lnTo>
                      <a:pt x="25" y="78"/>
                    </a:lnTo>
                    <a:lnTo>
                      <a:pt x="26" y="78"/>
                    </a:lnTo>
                    <a:lnTo>
                      <a:pt x="28" y="76"/>
                    </a:lnTo>
                    <a:lnTo>
                      <a:pt x="29" y="76"/>
                    </a:lnTo>
                    <a:lnTo>
                      <a:pt x="30" y="74"/>
                    </a:lnTo>
                    <a:lnTo>
                      <a:pt x="30" y="74"/>
                    </a:lnTo>
                    <a:lnTo>
                      <a:pt x="30" y="74"/>
                    </a:lnTo>
                    <a:lnTo>
                      <a:pt x="32" y="72"/>
                    </a:lnTo>
                    <a:lnTo>
                      <a:pt x="33" y="71"/>
                    </a:lnTo>
                    <a:lnTo>
                      <a:pt x="35" y="70"/>
                    </a:lnTo>
                    <a:lnTo>
                      <a:pt x="36" y="69"/>
                    </a:lnTo>
                    <a:lnTo>
                      <a:pt x="38" y="69"/>
                    </a:lnTo>
                    <a:lnTo>
                      <a:pt x="38" y="69"/>
                    </a:lnTo>
                    <a:lnTo>
                      <a:pt x="40" y="68"/>
                    </a:lnTo>
                    <a:lnTo>
                      <a:pt x="41" y="66"/>
                    </a:lnTo>
                    <a:lnTo>
                      <a:pt x="40" y="63"/>
                    </a:lnTo>
                    <a:lnTo>
                      <a:pt x="41" y="63"/>
                    </a:lnTo>
                    <a:lnTo>
                      <a:pt x="42" y="62"/>
                    </a:lnTo>
                    <a:lnTo>
                      <a:pt x="43" y="63"/>
                    </a:lnTo>
                    <a:lnTo>
                      <a:pt x="43" y="62"/>
                    </a:lnTo>
                    <a:lnTo>
                      <a:pt x="44" y="61"/>
                    </a:lnTo>
                    <a:lnTo>
                      <a:pt x="45" y="59"/>
                    </a:lnTo>
                    <a:lnTo>
                      <a:pt x="48" y="57"/>
                    </a:lnTo>
                    <a:lnTo>
                      <a:pt x="49" y="57"/>
                    </a:lnTo>
                    <a:lnTo>
                      <a:pt x="49" y="59"/>
                    </a:lnTo>
                    <a:lnTo>
                      <a:pt x="49" y="61"/>
                    </a:lnTo>
                    <a:lnTo>
                      <a:pt x="51" y="61"/>
                    </a:lnTo>
                    <a:lnTo>
                      <a:pt x="52" y="60"/>
                    </a:lnTo>
                    <a:lnTo>
                      <a:pt x="54" y="59"/>
                    </a:lnTo>
                    <a:lnTo>
                      <a:pt x="55" y="55"/>
                    </a:lnTo>
                    <a:lnTo>
                      <a:pt x="55" y="55"/>
                    </a:lnTo>
                    <a:lnTo>
                      <a:pt x="57" y="54"/>
                    </a:lnTo>
                    <a:lnTo>
                      <a:pt x="58" y="53"/>
                    </a:lnTo>
                    <a:lnTo>
                      <a:pt x="59" y="53"/>
                    </a:lnTo>
                    <a:lnTo>
                      <a:pt x="60" y="52"/>
                    </a:lnTo>
                    <a:lnTo>
                      <a:pt x="60" y="52"/>
                    </a:lnTo>
                    <a:lnTo>
                      <a:pt x="63" y="52"/>
                    </a:lnTo>
                    <a:lnTo>
                      <a:pt x="64" y="53"/>
                    </a:lnTo>
                    <a:lnTo>
                      <a:pt x="65" y="53"/>
                    </a:lnTo>
                    <a:lnTo>
                      <a:pt x="65" y="53"/>
                    </a:lnTo>
                    <a:lnTo>
                      <a:pt x="66" y="52"/>
                    </a:lnTo>
                    <a:lnTo>
                      <a:pt x="67" y="47"/>
                    </a:lnTo>
                    <a:lnTo>
                      <a:pt x="69" y="46"/>
                    </a:lnTo>
                    <a:lnTo>
                      <a:pt x="69" y="45"/>
                    </a:lnTo>
                    <a:lnTo>
                      <a:pt x="69" y="45"/>
                    </a:lnTo>
                    <a:lnTo>
                      <a:pt x="71" y="42"/>
                    </a:lnTo>
                    <a:lnTo>
                      <a:pt x="73" y="42"/>
                    </a:lnTo>
                    <a:lnTo>
                      <a:pt x="75" y="42"/>
                    </a:lnTo>
                    <a:lnTo>
                      <a:pt x="74" y="40"/>
                    </a:lnTo>
                    <a:lnTo>
                      <a:pt x="73" y="39"/>
                    </a:lnTo>
                    <a:lnTo>
                      <a:pt x="74" y="36"/>
                    </a:lnTo>
                    <a:lnTo>
                      <a:pt x="74" y="34"/>
                    </a:lnTo>
                    <a:lnTo>
                      <a:pt x="74" y="32"/>
                    </a:lnTo>
                    <a:lnTo>
                      <a:pt x="80" y="32"/>
                    </a:lnTo>
                    <a:lnTo>
                      <a:pt x="85" y="31"/>
                    </a:lnTo>
                    <a:lnTo>
                      <a:pt x="90" y="31"/>
                    </a:lnTo>
                    <a:lnTo>
                      <a:pt x="94" y="29"/>
                    </a:lnTo>
                    <a:lnTo>
                      <a:pt x="99" y="29"/>
                    </a:lnTo>
                    <a:lnTo>
                      <a:pt x="99" y="29"/>
                    </a:lnTo>
                    <a:lnTo>
                      <a:pt x="101" y="29"/>
                    </a:lnTo>
                    <a:lnTo>
                      <a:pt x="104" y="28"/>
                    </a:lnTo>
                    <a:lnTo>
                      <a:pt x="108" y="28"/>
                    </a:lnTo>
                    <a:lnTo>
                      <a:pt x="112" y="27"/>
                    </a:lnTo>
                    <a:lnTo>
                      <a:pt x="112" y="27"/>
                    </a:lnTo>
                    <a:lnTo>
                      <a:pt x="117" y="27"/>
                    </a:lnTo>
                    <a:lnTo>
                      <a:pt x="125" y="26"/>
                    </a:lnTo>
                    <a:lnTo>
                      <a:pt x="125" y="26"/>
                    </a:lnTo>
                    <a:lnTo>
                      <a:pt x="125" y="26"/>
                    </a:lnTo>
                    <a:lnTo>
                      <a:pt x="130" y="25"/>
                    </a:lnTo>
                    <a:lnTo>
                      <a:pt x="136" y="24"/>
                    </a:lnTo>
                    <a:lnTo>
                      <a:pt x="141" y="22"/>
                    </a:lnTo>
                    <a:lnTo>
                      <a:pt x="141" y="22"/>
                    </a:lnTo>
                    <a:lnTo>
                      <a:pt x="143" y="22"/>
                    </a:lnTo>
                    <a:lnTo>
                      <a:pt x="146" y="22"/>
                    </a:lnTo>
                    <a:lnTo>
                      <a:pt x="151" y="21"/>
                    </a:lnTo>
                    <a:lnTo>
                      <a:pt x="153" y="21"/>
                    </a:lnTo>
                    <a:lnTo>
                      <a:pt x="159" y="20"/>
                    </a:lnTo>
                    <a:lnTo>
                      <a:pt x="163" y="19"/>
                    </a:lnTo>
                    <a:lnTo>
                      <a:pt x="166" y="19"/>
                    </a:lnTo>
                    <a:lnTo>
                      <a:pt x="173" y="18"/>
                    </a:lnTo>
                    <a:lnTo>
                      <a:pt x="174" y="17"/>
                    </a:lnTo>
                    <a:lnTo>
                      <a:pt x="177" y="17"/>
                    </a:lnTo>
                    <a:lnTo>
                      <a:pt x="184" y="15"/>
                    </a:lnTo>
                    <a:lnTo>
                      <a:pt x="186" y="14"/>
                    </a:lnTo>
                    <a:lnTo>
                      <a:pt x="191" y="13"/>
                    </a:lnTo>
                    <a:lnTo>
                      <a:pt x="195" y="13"/>
                    </a:lnTo>
                    <a:lnTo>
                      <a:pt x="196" y="13"/>
                    </a:lnTo>
                    <a:lnTo>
                      <a:pt x="210" y="10"/>
                    </a:lnTo>
                    <a:lnTo>
                      <a:pt x="212" y="10"/>
                    </a:lnTo>
                    <a:lnTo>
                      <a:pt x="213" y="9"/>
                    </a:lnTo>
                    <a:lnTo>
                      <a:pt x="221" y="7"/>
                    </a:lnTo>
                    <a:lnTo>
                      <a:pt x="221" y="7"/>
                    </a:lnTo>
                    <a:lnTo>
                      <a:pt x="221" y="7"/>
                    </a:lnTo>
                    <a:lnTo>
                      <a:pt x="226" y="6"/>
                    </a:lnTo>
                    <a:lnTo>
                      <a:pt x="233" y="5"/>
                    </a:lnTo>
                    <a:lnTo>
                      <a:pt x="234" y="5"/>
                    </a:lnTo>
                    <a:lnTo>
                      <a:pt x="240" y="4"/>
                    </a:lnTo>
                    <a:lnTo>
                      <a:pt x="240" y="4"/>
                    </a:lnTo>
                    <a:lnTo>
                      <a:pt x="245" y="3"/>
                    </a:lnTo>
                    <a:lnTo>
                      <a:pt x="248" y="2"/>
                    </a:lnTo>
                    <a:lnTo>
                      <a:pt x="252" y="0"/>
                    </a:lnTo>
                    <a:lnTo>
                      <a:pt x="255" y="5"/>
                    </a:lnTo>
                    <a:lnTo>
                      <a:pt x="257" y="10"/>
                    </a:lnTo>
                    <a:lnTo>
                      <a:pt x="258" y="12"/>
                    </a:lnTo>
                    <a:lnTo>
                      <a:pt x="260" y="17"/>
                    </a:lnTo>
                    <a:lnTo>
                      <a:pt x="264" y="20"/>
                    </a:lnTo>
                    <a:lnTo>
                      <a:pt x="267" y="25"/>
                    </a:lnTo>
                    <a:lnTo>
                      <a:pt x="270" y="28"/>
                    </a:lnTo>
                    <a:lnTo>
                      <a:pt x="271" y="29"/>
                    </a:lnTo>
                    <a:lnTo>
                      <a:pt x="273" y="35"/>
                    </a:lnTo>
                    <a:lnTo>
                      <a:pt x="274" y="43"/>
                    </a:lnTo>
                    <a:lnTo>
                      <a:pt x="274" y="49"/>
                    </a:lnTo>
                    <a:lnTo>
                      <a:pt x="271" y="50"/>
                    </a:lnTo>
                    <a:lnTo>
                      <a:pt x="267" y="53"/>
                    </a:lnTo>
                    <a:lnTo>
                      <a:pt x="267" y="53"/>
                    </a:lnTo>
                    <a:lnTo>
                      <a:pt x="263" y="56"/>
                    </a:lnTo>
                    <a:lnTo>
                      <a:pt x="260" y="60"/>
                    </a:lnTo>
                    <a:lnTo>
                      <a:pt x="257" y="63"/>
                    </a:lnTo>
                    <a:lnTo>
                      <a:pt x="255" y="67"/>
                    </a:lnTo>
                    <a:lnTo>
                      <a:pt x="253" y="69"/>
                    </a:lnTo>
                    <a:lnTo>
                      <a:pt x="251" y="72"/>
                    </a:lnTo>
                    <a:lnTo>
                      <a:pt x="250" y="76"/>
                    </a:lnTo>
                    <a:lnTo>
                      <a:pt x="248" y="81"/>
                    </a:lnTo>
                    <a:lnTo>
                      <a:pt x="248" y="79"/>
                    </a:lnTo>
                    <a:lnTo>
                      <a:pt x="244" y="78"/>
                    </a:lnTo>
                    <a:lnTo>
                      <a:pt x="241" y="78"/>
                    </a:lnTo>
                    <a:lnTo>
                      <a:pt x="236" y="79"/>
                    </a:lnTo>
                    <a:lnTo>
                      <a:pt x="229" y="83"/>
                    </a:lnTo>
                    <a:lnTo>
                      <a:pt x="229" y="83"/>
                    </a:lnTo>
                    <a:lnTo>
                      <a:pt x="226" y="85"/>
                    </a:lnTo>
                    <a:lnTo>
                      <a:pt x="223" y="88"/>
                    </a:lnTo>
                    <a:lnTo>
                      <a:pt x="220" y="91"/>
                    </a:lnTo>
                    <a:lnTo>
                      <a:pt x="219" y="93"/>
                    </a:lnTo>
                    <a:lnTo>
                      <a:pt x="215" y="97"/>
                    </a:lnTo>
                    <a:lnTo>
                      <a:pt x="213" y="100"/>
                    </a:lnTo>
                    <a:lnTo>
                      <a:pt x="212" y="102"/>
                    </a:lnTo>
                    <a:lnTo>
                      <a:pt x="211" y="106"/>
                    </a:lnTo>
                    <a:lnTo>
                      <a:pt x="210" y="111"/>
                    </a:lnTo>
                    <a:lnTo>
                      <a:pt x="210" y="113"/>
                    </a:lnTo>
                    <a:lnTo>
                      <a:pt x="210" y="116"/>
                    </a:lnTo>
                    <a:lnTo>
                      <a:pt x="208" y="119"/>
                    </a:lnTo>
                    <a:lnTo>
                      <a:pt x="207" y="119"/>
                    </a:lnTo>
                    <a:lnTo>
                      <a:pt x="207" y="118"/>
                    </a:lnTo>
                    <a:lnTo>
                      <a:pt x="203" y="118"/>
                    </a:lnTo>
                    <a:lnTo>
                      <a:pt x="198" y="118"/>
                    </a:lnTo>
                    <a:lnTo>
                      <a:pt x="195" y="119"/>
                    </a:lnTo>
                    <a:lnTo>
                      <a:pt x="190" y="123"/>
                    </a:lnTo>
                    <a:lnTo>
                      <a:pt x="188" y="120"/>
                    </a:lnTo>
                    <a:lnTo>
                      <a:pt x="186" y="119"/>
                    </a:lnTo>
                    <a:lnTo>
                      <a:pt x="181" y="114"/>
                    </a:lnTo>
                    <a:lnTo>
                      <a:pt x="170" y="107"/>
                    </a:lnTo>
                    <a:lnTo>
                      <a:pt x="170" y="107"/>
                    </a:lnTo>
                    <a:lnTo>
                      <a:pt x="170" y="107"/>
                    </a:lnTo>
                    <a:lnTo>
                      <a:pt x="160" y="99"/>
                    </a:lnTo>
                    <a:lnTo>
                      <a:pt x="156" y="97"/>
                    </a:lnTo>
                    <a:lnTo>
                      <a:pt x="156" y="97"/>
                    </a:lnTo>
                    <a:lnTo>
                      <a:pt x="148" y="91"/>
                    </a:lnTo>
                    <a:lnTo>
                      <a:pt x="147" y="91"/>
                    </a:lnTo>
                    <a:lnTo>
                      <a:pt x="140" y="92"/>
                    </a:lnTo>
                    <a:lnTo>
                      <a:pt x="140" y="92"/>
                    </a:lnTo>
                    <a:lnTo>
                      <a:pt x="136" y="93"/>
                    </a:lnTo>
                    <a:lnTo>
                      <a:pt x="127" y="95"/>
                    </a:lnTo>
                    <a:lnTo>
                      <a:pt x="121" y="96"/>
                    </a:lnTo>
                    <a:lnTo>
                      <a:pt x="121" y="96"/>
                    </a:lnTo>
                    <a:lnTo>
                      <a:pt x="112" y="97"/>
                    </a:lnTo>
                    <a:lnTo>
                      <a:pt x="112" y="92"/>
                    </a:lnTo>
                    <a:lnTo>
                      <a:pt x="110" y="90"/>
                    </a:lnTo>
                    <a:lnTo>
                      <a:pt x="108" y="88"/>
                    </a:lnTo>
                    <a:lnTo>
                      <a:pt x="108" y="88"/>
                    </a:lnTo>
                    <a:lnTo>
                      <a:pt x="107" y="86"/>
                    </a:lnTo>
                    <a:lnTo>
                      <a:pt x="103" y="89"/>
                    </a:lnTo>
                    <a:lnTo>
                      <a:pt x="103" y="89"/>
                    </a:lnTo>
                    <a:lnTo>
                      <a:pt x="103" y="86"/>
                    </a:lnTo>
                    <a:lnTo>
                      <a:pt x="103" y="85"/>
                    </a:lnTo>
                    <a:lnTo>
                      <a:pt x="103" y="85"/>
                    </a:lnTo>
                    <a:lnTo>
                      <a:pt x="94" y="86"/>
                    </a:lnTo>
                    <a:lnTo>
                      <a:pt x="93" y="86"/>
                    </a:lnTo>
                    <a:lnTo>
                      <a:pt x="88" y="86"/>
                    </a:lnTo>
                    <a:lnTo>
                      <a:pt x="80" y="88"/>
                    </a:lnTo>
                    <a:lnTo>
                      <a:pt x="77" y="88"/>
                    </a:lnTo>
                    <a:lnTo>
                      <a:pt x="73" y="89"/>
                    </a:lnTo>
                    <a:lnTo>
                      <a:pt x="71" y="89"/>
                    </a:lnTo>
                    <a:lnTo>
                      <a:pt x="71" y="89"/>
                    </a:lnTo>
                    <a:lnTo>
                      <a:pt x="66" y="89"/>
                    </a:lnTo>
                    <a:lnTo>
                      <a:pt x="63" y="90"/>
                    </a:lnTo>
                    <a:lnTo>
                      <a:pt x="62" y="90"/>
                    </a:lnTo>
                    <a:lnTo>
                      <a:pt x="59" y="90"/>
                    </a:lnTo>
                    <a:lnTo>
                      <a:pt x="58" y="91"/>
                    </a:lnTo>
                    <a:lnTo>
                      <a:pt x="56" y="92"/>
                    </a:lnTo>
                    <a:lnTo>
                      <a:pt x="55" y="92"/>
                    </a:lnTo>
                    <a:lnTo>
                      <a:pt x="51" y="93"/>
                    </a:lnTo>
                    <a:lnTo>
                      <a:pt x="50" y="96"/>
                    </a:lnTo>
                    <a:lnTo>
                      <a:pt x="49" y="96"/>
                    </a:lnTo>
                    <a:lnTo>
                      <a:pt x="49" y="96"/>
                    </a:lnTo>
                    <a:lnTo>
                      <a:pt x="45" y="98"/>
                    </a:lnTo>
                    <a:lnTo>
                      <a:pt x="42" y="99"/>
                    </a:lnTo>
                    <a:lnTo>
                      <a:pt x="38" y="100"/>
                    </a:lnTo>
                    <a:lnTo>
                      <a:pt x="38" y="100"/>
                    </a:lnTo>
                    <a:lnTo>
                      <a:pt x="32" y="102"/>
                    </a:lnTo>
                    <a:lnTo>
                      <a:pt x="27" y="103"/>
                    </a:lnTo>
                    <a:lnTo>
                      <a:pt x="25" y="103"/>
                    </a:lnTo>
                    <a:lnTo>
                      <a:pt x="22" y="104"/>
                    </a:lnTo>
                    <a:lnTo>
                      <a:pt x="13" y="105"/>
                    </a:lnTo>
                    <a:lnTo>
                      <a:pt x="13" y="105"/>
                    </a:lnTo>
                    <a:lnTo>
                      <a:pt x="11" y="105"/>
                    </a:lnTo>
                    <a:lnTo>
                      <a:pt x="6" y="105"/>
                    </a:lnTo>
                    <a:lnTo>
                      <a:pt x="0" y="106"/>
                    </a:lnTo>
                    <a:lnTo>
                      <a:pt x="0" y="97"/>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66"/>
              <p:cNvSpPr>
                <a:spLocks/>
              </p:cNvSpPr>
              <p:nvPr/>
            </p:nvSpPr>
            <p:spPr bwMode="auto">
              <a:xfrm>
                <a:off x="8482" y="11093"/>
                <a:ext cx="204" cy="128"/>
              </a:xfrm>
              <a:custGeom>
                <a:avLst/>
                <a:gdLst>
                  <a:gd name="T0" fmla="*/ 38 w 204"/>
                  <a:gd name="T1" fmla="*/ 2 h 128"/>
                  <a:gd name="T2" fmla="*/ 62 w 204"/>
                  <a:gd name="T3" fmla="*/ 3 h 128"/>
                  <a:gd name="T4" fmla="*/ 85 w 204"/>
                  <a:gd name="T5" fmla="*/ 4 h 128"/>
                  <a:gd name="T6" fmla="*/ 117 w 204"/>
                  <a:gd name="T7" fmla="*/ 7 h 128"/>
                  <a:gd name="T8" fmla="*/ 141 w 204"/>
                  <a:gd name="T9" fmla="*/ 8 h 128"/>
                  <a:gd name="T10" fmla="*/ 173 w 204"/>
                  <a:gd name="T11" fmla="*/ 8 h 128"/>
                  <a:gd name="T12" fmla="*/ 188 w 204"/>
                  <a:gd name="T13" fmla="*/ 14 h 128"/>
                  <a:gd name="T14" fmla="*/ 191 w 204"/>
                  <a:gd name="T15" fmla="*/ 22 h 128"/>
                  <a:gd name="T16" fmla="*/ 189 w 204"/>
                  <a:gd name="T17" fmla="*/ 26 h 128"/>
                  <a:gd name="T18" fmla="*/ 189 w 204"/>
                  <a:gd name="T19" fmla="*/ 33 h 128"/>
                  <a:gd name="T20" fmla="*/ 188 w 204"/>
                  <a:gd name="T21" fmla="*/ 40 h 128"/>
                  <a:gd name="T22" fmla="*/ 191 w 204"/>
                  <a:gd name="T23" fmla="*/ 46 h 128"/>
                  <a:gd name="T24" fmla="*/ 194 w 204"/>
                  <a:gd name="T25" fmla="*/ 57 h 128"/>
                  <a:gd name="T26" fmla="*/ 196 w 204"/>
                  <a:gd name="T27" fmla="*/ 64 h 128"/>
                  <a:gd name="T28" fmla="*/ 196 w 204"/>
                  <a:gd name="T29" fmla="*/ 75 h 128"/>
                  <a:gd name="T30" fmla="*/ 198 w 204"/>
                  <a:gd name="T31" fmla="*/ 83 h 128"/>
                  <a:gd name="T32" fmla="*/ 198 w 204"/>
                  <a:gd name="T33" fmla="*/ 95 h 128"/>
                  <a:gd name="T34" fmla="*/ 198 w 204"/>
                  <a:gd name="T35" fmla="*/ 101 h 128"/>
                  <a:gd name="T36" fmla="*/ 200 w 204"/>
                  <a:gd name="T37" fmla="*/ 109 h 128"/>
                  <a:gd name="T38" fmla="*/ 203 w 204"/>
                  <a:gd name="T39" fmla="*/ 117 h 128"/>
                  <a:gd name="T40" fmla="*/ 203 w 204"/>
                  <a:gd name="T41" fmla="*/ 125 h 128"/>
                  <a:gd name="T42" fmla="*/ 186 w 204"/>
                  <a:gd name="T43" fmla="*/ 128 h 128"/>
                  <a:gd name="T44" fmla="*/ 165 w 204"/>
                  <a:gd name="T45" fmla="*/ 128 h 128"/>
                  <a:gd name="T46" fmla="*/ 154 w 204"/>
                  <a:gd name="T47" fmla="*/ 128 h 128"/>
                  <a:gd name="T48" fmla="*/ 137 w 204"/>
                  <a:gd name="T49" fmla="*/ 126 h 128"/>
                  <a:gd name="T50" fmla="*/ 128 w 204"/>
                  <a:gd name="T51" fmla="*/ 126 h 128"/>
                  <a:gd name="T52" fmla="*/ 118 w 204"/>
                  <a:gd name="T53" fmla="*/ 126 h 128"/>
                  <a:gd name="T54" fmla="*/ 113 w 204"/>
                  <a:gd name="T55" fmla="*/ 125 h 128"/>
                  <a:gd name="T56" fmla="*/ 96 w 204"/>
                  <a:gd name="T57" fmla="*/ 125 h 128"/>
                  <a:gd name="T58" fmla="*/ 89 w 204"/>
                  <a:gd name="T59" fmla="*/ 124 h 128"/>
                  <a:gd name="T60" fmla="*/ 67 w 204"/>
                  <a:gd name="T61" fmla="*/ 123 h 128"/>
                  <a:gd name="T62" fmla="*/ 55 w 204"/>
                  <a:gd name="T63" fmla="*/ 123 h 128"/>
                  <a:gd name="T64" fmla="*/ 40 w 204"/>
                  <a:gd name="T65" fmla="*/ 122 h 128"/>
                  <a:gd name="T66" fmla="*/ 30 w 204"/>
                  <a:gd name="T67" fmla="*/ 121 h 128"/>
                  <a:gd name="T68" fmla="*/ 16 w 204"/>
                  <a:gd name="T69" fmla="*/ 119 h 128"/>
                  <a:gd name="T70" fmla="*/ 1 w 204"/>
                  <a:gd name="T71" fmla="*/ 106 h 128"/>
                  <a:gd name="T72" fmla="*/ 2 w 204"/>
                  <a:gd name="T73" fmla="*/ 95 h 128"/>
                  <a:gd name="T74" fmla="*/ 3 w 204"/>
                  <a:gd name="T75" fmla="*/ 80 h 128"/>
                  <a:gd name="T76" fmla="*/ 4 w 204"/>
                  <a:gd name="T77" fmla="*/ 65 h 128"/>
                  <a:gd name="T78" fmla="*/ 6 w 204"/>
                  <a:gd name="T79" fmla="*/ 46 h 128"/>
                  <a:gd name="T80" fmla="*/ 7 w 204"/>
                  <a:gd name="T81" fmla="*/ 38 h 128"/>
                  <a:gd name="T82" fmla="*/ 8 w 204"/>
                  <a:gd name="T83" fmla="*/ 19 h 128"/>
                  <a:gd name="T84" fmla="*/ 10 w 204"/>
                  <a:gd name="T8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128">
                    <a:moveTo>
                      <a:pt x="10" y="0"/>
                    </a:moveTo>
                    <a:lnTo>
                      <a:pt x="28" y="1"/>
                    </a:lnTo>
                    <a:lnTo>
                      <a:pt x="38" y="2"/>
                    </a:lnTo>
                    <a:lnTo>
                      <a:pt x="40" y="2"/>
                    </a:lnTo>
                    <a:lnTo>
                      <a:pt x="58" y="3"/>
                    </a:lnTo>
                    <a:lnTo>
                      <a:pt x="62" y="3"/>
                    </a:lnTo>
                    <a:lnTo>
                      <a:pt x="73" y="4"/>
                    </a:lnTo>
                    <a:lnTo>
                      <a:pt x="76" y="4"/>
                    </a:lnTo>
                    <a:lnTo>
                      <a:pt x="85" y="4"/>
                    </a:lnTo>
                    <a:lnTo>
                      <a:pt x="104" y="5"/>
                    </a:lnTo>
                    <a:lnTo>
                      <a:pt x="110" y="7"/>
                    </a:lnTo>
                    <a:lnTo>
                      <a:pt x="117" y="7"/>
                    </a:lnTo>
                    <a:lnTo>
                      <a:pt x="127" y="7"/>
                    </a:lnTo>
                    <a:lnTo>
                      <a:pt x="132" y="7"/>
                    </a:lnTo>
                    <a:lnTo>
                      <a:pt x="141" y="8"/>
                    </a:lnTo>
                    <a:lnTo>
                      <a:pt x="144" y="8"/>
                    </a:lnTo>
                    <a:lnTo>
                      <a:pt x="169" y="8"/>
                    </a:lnTo>
                    <a:lnTo>
                      <a:pt x="173" y="8"/>
                    </a:lnTo>
                    <a:lnTo>
                      <a:pt x="187" y="8"/>
                    </a:lnTo>
                    <a:lnTo>
                      <a:pt x="187" y="10"/>
                    </a:lnTo>
                    <a:lnTo>
                      <a:pt x="188" y="14"/>
                    </a:lnTo>
                    <a:lnTo>
                      <a:pt x="189" y="17"/>
                    </a:lnTo>
                    <a:lnTo>
                      <a:pt x="189" y="19"/>
                    </a:lnTo>
                    <a:lnTo>
                      <a:pt x="191" y="22"/>
                    </a:lnTo>
                    <a:lnTo>
                      <a:pt x="189" y="24"/>
                    </a:lnTo>
                    <a:lnTo>
                      <a:pt x="189" y="26"/>
                    </a:lnTo>
                    <a:lnTo>
                      <a:pt x="189" y="26"/>
                    </a:lnTo>
                    <a:lnTo>
                      <a:pt x="189" y="26"/>
                    </a:lnTo>
                    <a:lnTo>
                      <a:pt x="189" y="30"/>
                    </a:lnTo>
                    <a:lnTo>
                      <a:pt x="189" y="33"/>
                    </a:lnTo>
                    <a:lnTo>
                      <a:pt x="189" y="37"/>
                    </a:lnTo>
                    <a:lnTo>
                      <a:pt x="189" y="39"/>
                    </a:lnTo>
                    <a:lnTo>
                      <a:pt x="188" y="40"/>
                    </a:lnTo>
                    <a:lnTo>
                      <a:pt x="188" y="40"/>
                    </a:lnTo>
                    <a:lnTo>
                      <a:pt x="189" y="44"/>
                    </a:lnTo>
                    <a:lnTo>
                      <a:pt x="191" y="46"/>
                    </a:lnTo>
                    <a:lnTo>
                      <a:pt x="192" y="50"/>
                    </a:lnTo>
                    <a:lnTo>
                      <a:pt x="193" y="53"/>
                    </a:lnTo>
                    <a:lnTo>
                      <a:pt x="194" y="57"/>
                    </a:lnTo>
                    <a:lnTo>
                      <a:pt x="195" y="60"/>
                    </a:lnTo>
                    <a:lnTo>
                      <a:pt x="195" y="61"/>
                    </a:lnTo>
                    <a:lnTo>
                      <a:pt x="196" y="64"/>
                    </a:lnTo>
                    <a:lnTo>
                      <a:pt x="196" y="67"/>
                    </a:lnTo>
                    <a:lnTo>
                      <a:pt x="196" y="69"/>
                    </a:lnTo>
                    <a:lnTo>
                      <a:pt x="196" y="75"/>
                    </a:lnTo>
                    <a:lnTo>
                      <a:pt x="196" y="78"/>
                    </a:lnTo>
                    <a:lnTo>
                      <a:pt x="196" y="80"/>
                    </a:lnTo>
                    <a:lnTo>
                      <a:pt x="198" y="83"/>
                    </a:lnTo>
                    <a:lnTo>
                      <a:pt x="196" y="86"/>
                    </a:lnTo>
                    <a:lnTo>
                      <a:pt x="199" y="89"/>
                    </a:lnTo>
                    <a:lnTo>
                      <a:pt x="198" y="95"/>
                    </a:lnTo>
                    <a:lnTo>
                      <a:pt x="198" y="99"/>
                    </a:lnTo>
                    <a:lnTo>
                      <a:pt x="198" y="101"/>
                    </a:lnTo>
                    <a:lnTo>
                      <a:pt x="198" y="101"/>
                    </a:lnTo>
                    <a:lnTo>
                      <a:pt x="198" y="101"/>
                    </a:lnTo>
                    <a:lnTo>
                      <a:pt x="199" y="103"/>
                    </a:lnTo>
                    <a:lnTo>
                      <a:pt x="200" y="109"/>
                    </a:lnTo>
                    <a:lnTo>
                      <a:pt x="201" y="111"/>
                    </a:lnTo>
                    <a:lnTo>
                      <a:pt x="202" y="113"/>
                    </a:lnTo>
                    <a:lnTo>
                      <a:pt x="203" y="117"/>
                    </a:lnTo>
                    <a:lnTo>
                      <a:pt x="204" y="122"/>
                    </a:lnTo>
                    <a:lnTo>
                      <a:pt x="203" y="125"/>
                    </a:lnTo>
                    <a:lnTo>
                      <a:pt x="203" y="125"/>
                    </a:lnTo>
                    <a:lnTo>
                      <a:pt x="203" y="128"/>
                    </a:lnTo>
                    <a:lnTo>
                      <a:pt x="189" y="128"/>
                    </a:lnTo>
                    <a:lnTo>
                      <a:pt x="186" y="128"/>
                    </a:lnTo>
                    <a:lnTo>
                      <a:pt x="177" y="128"/>
                    </a:lnTo>
                    <a:lnTo>
                      <a:pt x="171" y="128"/>
                    </a:lnTo>
                    <a:lnTo>
                      <a:pt x="165" y="128"/>
                    </a:lnTo>
                    <a:lnTo>
                      <a:pt x="164" y="128"/>
                    </a:lnTo>
                    <a:lnTo>
                      <a:pt x="163" y="128"/>
                    </a:lnTo>
                    <a:lnTo>
                      <a:pt x="154" y="128"/>
                    </a:lnTo>
                    <a:lnTo>
                      <a:pt x="148" y="128"/>
                    </a:lnTo>
                    <a:lnTo>
                      <a:pt x="144" y="126"/>
                    </a:lnTo>
                    <a:lnTo>
                      <a:pt x="137" y="126"/>
                    </a:lnTo>
                    <a:lnTo>
                      <a:pt x="137" y="126"/>
                    </a:lnTo>
                    <a:lnTo>
                      <a:pt x="135" y="126"/>
                    </a:lnTo>
                    <a:lnTo>
                      <a:pt x="128" y="126"/>
                    </a:lnTo>
                    <a:lnTo>
                      <a:pt x="124" y="126"/>
                    </a:lnTo>
                    <a:lnTo>
                      <a:pt x="120" y="126"/>
                    </a:lnTo>
                    <a:lnTo>
                      <a:pt x="118" y="126"/>
                    </a:lnTo>
                    <a:lnTo>
                      <a:pt x="118" y="126"/>
                    </a:lnTo>
                    <a:lnTo>
                      <a:pt x="113" y="125"/>
                    </a:lnTo>
                    <a:lnTo>
                      <a:pt x="113" y="125"/>
                    </a:lnTo>
                    <a:lnTo>
                      <a:pt x="106" y="125"/>
                    </a:lnTo>
                    <a:lnTo>
                      <a:pt x="102" y="125"/>
                    </a:lnTo>
                    <a:lnTo>
                      <a:pt x="96" y="125"/>
                    </a:lnTo>
                    <a:lnTo>
                      <a:pt x="96" y="125"/>
                    </a:lnTo>
                    <a:lnTo>
                      <a:pt x="96" y="125"/>
                    </a:lnTo>
                    <a:lnTo>
                      <a:pt x="89" y="124"/>
                    </a:lnTo>
                    <a:lnTo>
                      <a:pt x="80" y="124"/>
                    </a:lnTo>
                    <a:lnTo>
                      <a:pt x="73" y="124"/>
                    </a:lnTo>
                    <a:lnTo>
                      <a:pt x="67" y="123"/>
                    </a:lnTo>
                    <a:lnTo>
                      <a:pt x="61" y="123"/>
                    </a:lnTo>
                    <a:lnTo>
                      <a:pt x="55" y="123"/>
                    </a:lnTo>
                    <a:lnTo>
                      <a:pt x="55" y="123"/>
                    </a:lnTo>
                    <a:lnTo>
                      <a:pt x="53" y="123"/>
                    </a:lnTo>
                    <a:lnTo>
                      <a:pt x="46" y="122"/>
                    </a:lnTo>
                    <a:lnTo>
                      <a:pt x="40" y="122"/>
                    </a:lnTo>
                    <a:lnTo>
                      <a:pt x="36" y="122"/>
                    </a:lnTo>
                    <a:lnTo>
                      <a:pt x="31" y="121"/>
                    </a:lnTo>
                    <a:lnTo>
                      <a:pt x="30" y="121"/>
                    </a:lnTo>
                    <a:lnTo>
                      <a:pt x="29" y="121"/>
                    </a:lnTo>
                    <a:lnTo>
                      <a:pt x="22" y="121"/>
                    </a:lnTo>
                    <a:lnTo>
                      <a:pt x="16" y="119"/>
                    </a:lnTo>
                    <a:lnTo>
                      <a:pt x="10" y="119"/>
                    </a:lnTo>
                    <a:lnTo>
                      <a:pt x="0" y="118"/>
                    </a:lnTo>
                    <a:lnTo>
                      <a:pt x="1" y="106"/>
                    </a:lnTo>
                    <a:lnTo>
                      <a:pt x="1" y="103"/>
                    </a:lnTo>
                    <a:lnTo>
                      <a:pt x="2" y="96"/>
                    </a:lnTo>
                    <a:lnTo>
                      <a:pt x="2" y="95"/>
                    </a:lnTo>
                    <a:lnTo>
                      <a:pt x="2" y="92"/>
                    </a:lnTo>
                    <a:lnTo>
                      <a:pt x="2" y="88"/>
                    </a:lnTo>
                    <a:lnTo>
                      <a:pt x="3" y="80"/>
                    </a:lnTo>
                    <a:lnTo>
                      <a:pt x="3" y="72"/>
                    </a:lnTo>
                    <a:lnTo>
                      <a:pt x="4" y="65"/>
                    </a:lnTo>
                    <a:lnTo>
                      <a:pt x="4" y="65"/>
                    </a:lnTo>
                    <a:lnTo>
                      <a:pt x="4" y="61"/>
                    </a:lnTo>
                    <a:lnTo>
                      <a:pt x="6" y="54"/>
                    </a:lnTo>
                    <a:lnTo>
                      <a:pt x="6" y="46"/>
                    </a:lnTo>
                    <a:lnTo>
                      <a:pt x="7" y="39"/>
                    </a:lnTo>
                    <a:lnTo>
                      <a:pt x="7" y="38"/>
                    </a:lnTo>
                    <a:lnTo>
                      <a:pt x="7" y="38"/>
                    </a:lnTo>
                    <a:lnTo>
                      <a:pt x="7" y="29"/>
                    </a:lnTo>
                    <a:lnTo>
                      <a:pt x="8" y="23"/>
                    </a:lnTo>
                    <a:lnTo>
                      <a:pt x="8" y="19"/>
                    </a:lnTo>
                    <a:lnTo>
                      <a:pt x="8" y="14"/>
                    </a:lnTo>
                    <a:lnTo>
                      <a:pt x="9" y="5"/>
                    </a:lnTo>
                    <a:lnTo>
                      <a:pt x="10" y="0"/>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67"/>
              <p:cNvSpPr>
                <a:spLocks noEditPoints="1"/>
              </p:cNvSpPr>
              <p:nvPr/>
            </p:nvSpPr>
            <p:spPr bwMode="auto">
              <a:xfrm>
                <a:off x="9393" y="11283"/>
                <a:ext cx="24" cy="35"/>
              </a:xfrm>
              <a:custGeom>
                <a:avLst/>
                <a:gdLst>
                  <a:gd name="T0" fmla="*/ 14 w 24"/>
                  <a:gd name="T1" fmla="*/ 35 h 35"/>
                  <a:gd name="T2" fmla="*/ 14 w 24"/>
                  <a:gd name="T3" fmla="*/ 32 h 35"/>
                  <a:gd name="T4" fmla="*/ 15 w 24"/>
                  <a:gd name="T5" fmla="*/ 32 h 35"/>
                  <a:gd name="T6" fmla="*/ 16 w 24"/>
                  <a:gd name="T7" fmla="*/ 33 h 35"/>
                  <a:gd name="T8" fmla="*/ 16 w 24"/>
                  <a:gd name="T9" fmla="*/ 34 h 35"/>
                  <a:gd name="T10" fmla="*/ 15 w 24"/>
                  <a:gd name="T11" fmla="*/ 35 h 35"/>
                  <a:gd name="T12" fmla="*/ 14 w 24"/>
                  <a:gd name="T13" fmla="*/ 35 h 35"/>
                  <a:gd name="T14" fmla="*/ 5 w 24"/>
                  <a:gd name="T15" fmla="*/ 31 h 35"/>
                  <a:gd name="T16" fmla="*/ 5 w 24"/>
                  <a:gd name="T17" fmla="*/ 30 h 35"/>
                  <a:gd name="T18" fmla="*/ 4 w 24"/>
                  <a:gd name="T19" fmla="*/ 27 h 35"/>
                  <a:gd name="T20" fmla="*/ 5 w 24"/>
                  <a:gd name="T21" fmla="*/ 26 h 35"/>
                  <a:gd name="T22" fmla="*/ 4 w 24"/>
                  <a:gd name="T23" fmla="*/ 21 h 35"/>
                  <a:gd name="T24" fmla="*/ 4 w 24"/>
                  <a:gd name="T25" fmla="*/ 19 h 35"/>
                  <a:gd name="T26" fmla="*/ 4 w 24"/>
                  <a:gd name="T27" fmla="*/ 19 h 35"/>
                  <a:gd name="T28" fmla="*/ 4 w 24"/>
                  <a:gd name="T29" fmla="*/ 18 h 35"/>
                  <a:gd name="T30" fmla="*/ 3 w 24"/>
                  <a:gd name="T31" fmla="*/ 14 h 35"/>
                  <a:gd name="T32" fmla="*/ 3 w 24"/>
                  <a:gd name="T33" fmla="*/ 14 h 35"/>
                  <a:gd name="T34" fmla="*/ 2 w 24"/>
                  <a:gd name="T35" fmla="*/ 12 h 35"/>
                  <a:gd name="T36" fmla="*/ 0 w 24"/>
                  <a:gd name="T37" fmla="*/ 4 h 35"/>
                  <a:gd name="T38" fmla="*/ 5 w 24"/>
                  <a:gd name="T39" fmla="*/ 3 h 35"/>
                  <a:gd name="T40" fmla="*/ 5 w 24"/>
                  <a:gd name="T41" fmla="*/ 2 h 35"/>
                  <a:gd name="T42" fmla="*/ 7 w 24"/>
                  <a:gd name="T43" fmla="*/ 2 h 35"/>
                  <a:gd name="T44" fmla="*/ 8 w 24"/>
                  <a:gd name="T45" fmla="*/ 2 h 35"/>
                  <a:gd name="T46" fmla="*/ 9 w 24"/>
                  <a:gd name="T47" fmla="*/ 2 h 35"/>
                  <a:gd name="T48" fmla="*/ 11 w 24"/>
                  <a:gd name="T49" fmla="*/ 0 h 35"/>
                  <a:gd name="T50" fmla="*/ 12 w 24"/>
                  <a:gd name="T51" fmla="*/ 2 h 35"/>
                  <a:gd name="T52" fmla="*/ 12 w 24"/>
                  <a:gd name="T53" fmla="*/ 3 h 35"/>
                  <a:gd name="T54" fmla="*/ 12 w 24"/>
                  <a:gd name="T55" fmla="*/ 5 h 35"/>
                  <a:gd name="T56" fmla="*/ 14 w 24"/>
                  <a:gd name="T57" fmla="*/ 5 h 35"/>
                  <a:gd name="T58" fmla="*/ 15 w 24"/>
                  <a:gd name="T59" fmla="*/ 7 h 35"/>
                  <a:gd name="T60" fmla="*/ 16 w 24"/>
                  <a:gd name="T61" fmla="*/ 9 h 35"/>
                  <a:gd name="T62" fmla="*/ 16 w 24"/>
                  <a:gd name="T63" fmla="*/ 9 h 35"/>
                  <a:gd name="T64" fmla="*/ 17 w 24"/>
                  <a:gd name="T65" fmla="*/ 10 h 35"/>
                  <a:gd name="T66" fmla="*/ 19 w 24"/>
                  <a:gd name="T67" fmla="*/ 12 h 35"/>
                  <a:gd name="T68" fmla="*/ 20 w 24"/>
                  <a:gd name="T69" fmla="*/ 12 h 35"/>
                  <a:gd name="T70" fmla="*/ 20 w 24"/>
                  <a:gd name="T71" fmla="*/ 12 h 35"/>
                  <a:gd name="T72" fmla="*/ 22 w 24"/>
                  <a:gd name="T73" fmla="*/ 12 h 35"/>
                  <a:gd name="T74" fmla="*/ 23 w 24"/>
                  <a:gd name="T75" fmla="*/ 14 h 35"/>
                  <a:gd name="T76" fmla="*/ 24 w 24"/>
                  <a:gd name="T77" fmla="*/ 18 h 35"/>
                  <a:gd name="T78" fmla="*/ 24 w 24"/>
                  <a:gd name="T79" fmla="*/ 19 h 35"/>
                  <a:gd name="T80" fmla="*/ 23 w 24"/>
                  <a:gd name="T81" fmla="*/ 20 h 35"/>
                  <a:gd name="T82" fmla="*/ 22 w 24"/>
                  <a:gd name="T83" fmla="*/ 20 h 35"/>
                  <a:gd name="T84" fmla="*/ 20 w 24"/>
                  <a:gd name="T85" fmla="*/ 20 h 35"/>
                  <a:gd name="T86" fmla="*/ 20 w 24"/>
                  <a:gd name="T87" fmla="*/ 20 h 35"/>
                  <a:gd name="T88" fmla="*/ 19 w 24"/>
                  <a:gd name="T89" fmla="*/ 20 h 35"/>
                  <a:gd name="T90" fmla="*/ 19 w 24"/>
                  <a:gd name="T91" fmla="*/ 21 h 35"/>
                  <a:gd name="T92" fmla="*/ 18 w 24"/>
                  <a:gd name="T93" fmla="*/ 21 h 35"/>
                  <a:gd name="T94" fmla="*/ 17 w 24"/>
                  <a:gd name="T95" fmla="*/ 21 h 35"/>
                  <a:gd name="T96" fmla="*/ 16 w 24"/>
                  <a:gd name="T97" fmla="*/ 23 h 35"/>
                  <a:gd name="T98" fmla="*/ 16 w 24"/>
                  <a:gd name="T99" fmla="*/ 23 h 35"/>
                  <a:gd name="T100" fmla="*/ 16 w 24"/>
                  <a:gd name="T101" fmla="*/ 25 h 35"/>
                  <a:gd name="T102" fmla="*/ 15 w 24"/>
                  <a:gd name="T103" fmla="*/ 26 h 35"/>
                  <a:gd name="T104" fmla="*/ 14 w 24"/>
                  <a:gd name="T105" fmla="*/ 26 h 35"/>
                  <a:gd name="T106" fmla="*/ 11 w 24"/>
                  <a:gd name="T107" fmla="*/ 27 h 35"/>
                  <a:gd name="T108" fmla="*/ 9 w 24"/>
                  <a:gd name="T109" fmla="*/ 28 h 35"/>
                  <a:gd name="T110" fmla="*/ 9 w 24"/>
                  <a:gd name="T111" fmla="*/ 30 h 35"/>
                  <a:gd name="T112" fmla="*/ 7 w 24"/>
                  <a:gd name="T113" fmla="*/ 30 h 35"/>
                  <a:gd name="T114" fmla="*/ 5 w 24"/>
                  <a:gd name="T115" fmla="*/ 31 h 35"/>
                  <a:gd name="T116" fmla="*/ 5 w 24"/>
                  <a:gd name="T11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35">
                    <a:moveTo>
                      <a:pt x="14" y="35"/>
                    </a:moveTo>
                    <a:lnTo>
                      <a:pt x="14" y="32"/>
                    </a:lnTo>
                    <a:lnTo>
                      <a:pt x="15" y="32"/>
                    </a:lnTo>
                    <a:lnTo>
                      <a:pt x="16" y="33"/>
                    </a:lnTo>
                    <a:lnTo>
                      <a:pt x="16" y="34"/>
                    </a:lnTo>
                    <a:lnTo>
                      <a:pt x="15" y="35"/>
                    </a:lnTo>
                    <a:lnTo>
                      <a:pt x="14" y="35"/>
                    </a:lnTo>
                    <a:close/>
                    <a:moveTo>
                      <a:pt x="5" y="31"/>
                    </a:moveTo>
                    <a:lnTo>
                      <a:pt x="5" y="30"/>
                    </a:lnTo>
                    <a:lnTo>
                      <a:pt x="4" y="27"/>
                    </a:lnTo>
                    <a:lnTo>
                      <a:pt x="5" y="26"/>
                    </a:lnTo>
                    <a:lnTo>
                      <a:pt x="4" y="21"/>
                    </a:lnTo>
                    <a:lnTo>
                      <a:pt x="4" y="19"/>
                    </a:lnTo>
                    <a:lnTo>
                      <a:pt x="4" y="19"/>
                    </a:lnTo>
                    <a:lnTo>
                      <a:pt x="4" y="18"/>
                    </a:lnTo>
                    <a:lnTo>
                      <a:pt x="3" y="14"/>
                    </a:lnTo>
                    <a:lnTo>
                      <a:pt x="3" y="14"/>
                    </a:lnTo>
                    <a:lnTo>
                      <a:pt x="2" y="12"/>
                    </a:lnTo>
                    <a:lnTo>
                      <a:pt x="0" y="4"/>
                    </a:lnTo>
                    <a:lnTo>
                      <a:pt x="5" y="3"/>
                    </a:lnTo>
                    <a:lnTo>
                      <a:pt x="5" y="2"/>
                    </a:lnTo>
                    <a:lnTo>
                      <a:pt x="7" y="2"/>
                    </a:lnTo>
                    <a:lnTo>
                      <a:pt x="8" y="2"/>
                    </a:lnTo>
                    <a:lnTo>
                      <a:pt x="9" y="2"/>
                    </a:lnTo>
                    <a:lnTo>
                      <a:pt x="11" y="0"/>
                    </a:lnTo>
                    <a:lnTo>
                      <a:pt x="12" y="2"/>
                    </a:lnTo>
                    <a:lnTo>
                      <a:pt x="12" y="3"/>
                    </a:lnTo>
                    <a:lnTo>
                      <a:pt x="12" y="5"/>
                    </a:lnTo>
                    <a:lnTo>
                      <a:pt x="14" y="5"/>
                    </a:lnTo>
                    <a:lnTo>
                      <a:pt x="15" y="7"/>
                    </a:lnTo>
                    <a:lnTo>
                      <a:pt x="16" y="9"/>
                    </a:lnTo>
                    <a:lnTo>
                      <a:pt x="16" y="9"/>
                    </a:lnTo>
                    <a:lnTo>
                      <a:pt x="17" y="10"/>
                    </a:lnTo>
                    <a:lnTo>
                      <a:pt x="19" y="12"/>
                    </a:lnTo>
                    <a:lnTo>
                      <a:pt x="20" y="12"/>
                    </a:lnTo>
                    <a:lnTo>
                      <a:pt x="20" y="12"/>
                    </a:lnTo>
                    <a:lnTo>
                      <a:pt x="22" y="12"/>
                    </a:lnTo>
                    <a:lnTo>
                      <a:pt x="23" y="14"/>
                    </a:lnTo>
                    <a:lnTo>
                      <a:pt x="24" y="18"/>
                    </a:lnTo>
                    <a:lnTo>
                      <a:pt x="24" y="19"/>
                    </a:lnTo>
                    <a:lnTo>
                      <a:pt x="23" y="20"/>
                    </a:lnTo>
                    <a:lnTo>
                      <a:pt x="22" y="20"/>
                    </a:lnTo>
                    <a:lnTo>
                      <a:pt x="20" y="20"/>
                    </a:lnTo>
                    <a:lnTo>
                      <a:pt x="20" y="20"/>
                    </a:lnTo>
                    <a:lnTo>
                      <a:pt x="19" y="20"/>
                    </a:lnTo>
                    <a:lnTo>
                      <a:pt x="19" y="21"/>
                    </a:lnTo>
                    <a:lnTo>
                      <a:pt x="18" y="21"/>
                    </a:lnTo>
                    <a:lnTo>
                      <a:pt x="17" y="21"/>
                    </a:lnTo>
                    <a:lnTo>
                      <a:pt x="16" y="23"/>
                    </a:lnTo>
                    <a:lnTo>
                      <a:pt x="16" y="23"/>
                    </a:lnTo>
                    <a:lnTo>
                      <a:pt x="16" y="25"/>
                    </a:lnTo>
                    <a:lnTo>
                      <a:pt x="15" y="26"/>
                    </a:lnTo>
                    <a:lnTo>
                      <a:pt x="14" y="26"/>
                    </a:lnTo>
                    <a:lnTo>
                      <a:pt x="11" y="27"/>
                    </a:lnTo>
                    <a:lnTo>
                      <a:pt x="9" y="28"/>
                    </a:lnTo>
                    <a:lnTo>
                      <a:pt x="9" y="30"/>
                    </a:lnTo>
                    <a:lnTo>
                      <a:pt x="7" y="30"/>
                    </a:lnTo>
                    <a:lnTo>
                      <a:pt x="5" y="31"/>
                    </a:lnTo>
                    <a:lnTo>
                      <a:pt x="5" y="31"/>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68"/>
              <p:cNvSpPr>
                <a:spLocks noEditPoints="1"/>
              </p:cNvSpPr>
              <p:nvPr/>
            </p:nvSpPr>
            <p:spPr bwMode="auto">
              <a:xfrm>
                <a:off x="9025" y="11340"/>
                <a:ext cx="131" cy="149"/>
              </a:xfrm>
              <a:custGeom>
                <a:avLst/>
                <a:gdLst>
                  <a:gd name="T0" fmla="*/ 59 w 131"/>
                  <a:gd name="T1" fmla="*/ 24 h 149"/>
                  <a:gd name="T2" fmla="*/ 11 w 131"/>
                  <a:gd name="T3" fmla="*/ 124 h 149"/>
                  <a:gd name="T4" fmla="*/ 9 w 131"/>
                  <a:gd name="T5" fmla="*/ 113 h 149"/>
                  <a:gd name="T6" fmla="*/ 8 w 131"/>
                  <a:gd name="T7" fmla="*/ 96 h 149"/>
                  <a:gd name="T8" fmla="*/ 7 w 131"/>
                  <a:gd name="T9" fmla="*/ 82 h 149"/>
                  <a:gd name="T10" fmla="*/ 5 w 131"/>
                  <a:gd name="T11" fmla="*/ 67 h 149"/>
                  <a:gd name="T12" fmla="*/ 2 w 131"/>
                  <a:gd name="T13" fmla="*/ 52 h 149"/>
                  <a:gd name="T14" fmla="*/ 1 w 131"/>
                  <a:gd name="T15" fmla="*/ 40 h 149"/>
                  <a:gd name="T16" fmla="*/ 12 w 131"/>
                  <a:gd name="T17" fmla="*/ 27 h 149"/>
                  <a:gd name="T18" fmla="*/ 30 w 131"/>
                  <a:gd name="T19" fmla="*/ 25 h 149"/>
                  <a:gd name="T20" fmla="*/ 41 w 131"/>
                  <a:gd name="T21" fmla="*/ 24 h 149"/>
                  <a:gd name="T22" fmla="*/ 51 w 131"/>
                  <a:gd name="T23" fmla="*/ 27 h 149"/>
                  <a:gd name="T24" fmla="*/ 58 w 131"/>
                  <a:gd name="T25" fmla="*/ 26 h 149"/>
                  <a:gd name="T26" fmla="*/ 65 w 131"/>
                  <a:gd name="T27" fmla="*/ 32 h 149"/>
                  <a:gd name="T28" fmla="*/ 73 w 131"/>
                  <a:gd name="T29" fmla="*/ 31 h 149"/>
                  <a:gd name="T30" fmla="*/ 82 w 131"/>
                  <a:gd name="T31" fmla="*/ 25 h 149"/>
                  <a:gd name="T32" fmla="*/ 87 w 131"/>
                  <a:gd name="T33" fmla="*/ 25 h 149"/>
                  <a:gd name="T34" fmla="*/ 93 w 131"/>
                  <a:gd name="T35" fmla="*/ 23 h 149"/>
                  <a:gd name="T36" fmla="*/ 101 w 131"/>
                  <a:gd name="T37" fmla="*/ 13 h 149"/>
                  <a:gd name="T38" fmla="*/ 111 w 131"/>
                  <a:gd name="T39" fmla="*/ 6 h 149"/>
                  <a:gd name="T40" fmla="*/ 123 w 131"/>
                  <a:gd name="T41" fmla="*/ 5 h 149"/>
                  <a:gd name="T42" fmla="*/ 126 w 131"/>
                  <a:gd name="T43" fmla="*/ 26 h 149"/>
                  <a:gd name="T44" fmla="*/ 128 w 131"/>
                  <a:gd name="T45" fmla="*/ 39 h 149"/>
                  <a:gd name="T46" fmla="*/ 128 w 131"/>
                  <a:gd name="T47" fmla="*/ 45 h 149"/>
                  <a:gd name="T48" fmla="*/ 126 w 131"/>
                  <a:gd name="T49" fmla="*/ 56 h 149"/>
                  <a:gd name="T50" fmla="*/ 128 w 131"/>
                  <a:gd name="T51" fmla="*/ 63 h 149"/>
                  <a:gd name="T52" fmla="*/ 128 w 131"/>
                  <a:gd name="T53" fmla="*/ 73 h 149"/>
                  <a:gd name="T54" fmla="*/ 128 w 131"/>
                  <a:gd name="T55" fmla="*/ 80 h 149"/>
                  <a:gd name="T56" fmla="*/ 126 w 131"/>
                  <a:gd name="T57" fmla="*/ 85 h 149"/>
                  <a:gd name="T58" fmla="*/ 127 w 131"/>
                  <a:gd name="T59" fmla="*/ 91 h 149"/>
                  <a:gd name="T60" fmla="*/ 121 w 131"/>
                  <a:gd name="T61" fmla="*/ 99 h 149"/>
                  <a:gd name="T62" fmla="*/ 117 w 131"/>
                  <a:gd name="T63" fmla="*/ 105 h 149"/>
                  <a:gd name="T64" fmla="*/ 112 w 131"/>
                  <a:gd name="T65" fmla="*/ 106 h 149"/>
                  <a:gd name="T66" fmla="*/ 108 w 131"/>
                  <a:gd name="T67" fmla="*/ 111 h 149"/>
                  <a:gd name="T68" fmla="*/ 104 w 131"/>
                  <a:gd name="T69" fmla="*/ 114 h 149"/>
                  <a:gd name="T70" fmla="*/ 103 w 131"/>
                  <a:gd name="T71" fmla="*/ 119 h 149"/>
                  <a:gd name="T72" fmla="*/ 102 w 131"/>
                  <a:gd name="T73" fmla="*/ 125 h 149"/>
                  <a:gd name="T74" fmla="*/ 95 w 131"/>
                  <a:gd name="T75" fmla="*/ 124 h 149"/>
                  <a:gd name="T76" fmla="*/ 93 w 131"/>
                  <a:gd name="T77" fmla="*/ 132 h 149"/>
                  <a:gd name="T78" fmla="*/ 94 w 131"/>
                  <a:gd name="T79" fmla="*/ 140 h 149"/>
                  <a:gd name="T80" fmla="*/ 90 w 131"/>
                  <a:gd name="T81" fmla="*/ 142 h 149"/>
                  <a:gd name="T82" fmla="*/ 87 w 131"/>
                  <a:gd name="T83" fmla="*/ 148 h 149"/>
                  <a:gd name="T84" fmla="*/ 81 w 131"/>
                  <a:gd name="T85" fmla="*/ 147 h 149"/>
                  <a:gd name="T86" fmla="*/ 75 w 131"/>
                  <a:gd name="T87" fmla="*/ 145 h 149"/>
                  <a:gd name="T88" fmla="*/ 72 w 131"/>
                  <a:gd name="T89" fmla="*/ 139 h 149"/>
                  <a:gd name="T90" fmla="*/ 68 w 131"/>
                  <a:gd name="T91" fmla="*/ 139 h 149"/>
                  <a:gd name="T92" fmla="*/ 65 w 131"/>
                  <a:gd name="T93" fmla="*/ 142 h 149"/>
                  <a:gd name="T94" fmla="*/ 60 w 131"/>
                  <a:gd name="T95" fmla="*/ 145 h 149"/>
                  <a:gd name="T96" fmla="*/ 52 w 131"/>
                  <a:gd name="T97" fmla="*/ 142 h 149"/>
                  <a:gd name="T98" fmla="*/ 49 w 131"/>
                  <a:gd name="T99" fmla="*/ 146 h 149"/>
                  <a:gd name="T100" fmla="*/ 43 w 131"/>
                  <a:gd name="T101" fmla="*/ 142 h 149"/>
                  <a:gd name="T102" fmla="*/ 38 w 131"/>
                  <a:gd name="T103" fmla="*/ 140 h 149"/>
                  <a:gd name="T104" fmla="*/ 31 w 131"/>
                  <a:gd name="T105" fmla="*/ 141 h 149"/>
                  <a:gd name="T106" fmla="*/ 30 w 131"/>
                  <a:gd name="T107" fmla="*/ 138 h 149"/>
                  <a:gd name="T108" fmla="*/ 27 w 131"/>
                  <a:gd name="T109" fmla="*/ 132 h 149"/>
                  <a:gd name="T110" fmla="*/ 22 w 131"/>
                  <a:gd name="T111" fmla="*/ 130 h 149"/>
                  <a:gd name="T112" fmla="*/ 21 w 131"/>
                  <a:gd name="T113" fmla="*/ 130 h 149"/>
                  <a:gd name="T114" fmla="*/ 16 w 131"/>
                  <a:gd name="T115" fmla="*/ 131 h 149"/>
                  <a:gd name="T116" fmla="*/ 12 w 131"/>
                  <a:gd name="T117" fmla="*/ 1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149">
                    <a:moveTo>
                      <a:pt x="57" y="23"/>
                    </a:moveTo>
                    <a:lnTo>
                      <a:pt x="57" y="20"/>
                    </a:lnTo>
                    <a:lnTo>
                      <a:pt x="59" y="21"/>
                    </a:lnTo>
                    <a:lnTo>
                      <a:pt x="59" y="24"/>
                    </a:lnTo>
                    <a:lnTo>
                      <a:pt x="57" y="25"/>
                    </a:lnTo>
                    <a:lnTo>
                      <a:pt x="57" y="23"/>
                    </a:lnTo>
                    <a:close/>
                    <a:moveTo>
                      <a:pt x="12" y="126"/>
                    </a:moveTo>
                    <a:lnTo>
                      <a:pt x="11" y="124"/>
                    </a:lnTo>
                    <a:lnTo>
                      <a:pt x="11" y="124"/>
                    </a:lnTo>
                    <a:lnTo>
                      <a:pt x="11" y="120"/>
                    </a:lnTo>
                    <a:lnTo>
                      <a:pt x="11" y="114"/>
                    </a:lnTo>
                    <a:lnTo>
                      <a:pt x="9" y="113"/>
                    </a:lnTo>
                    <a:lnTo>
                      <a:pt x="9" y="106"/>
                    </a:lnTo>
                    <a:lnTo>
                      <a:pt x="9" y="106"/>
                    </a:lnTo>
                    <a:lnTo>
                      <a:pt x="8" y="99"/>
                    </a:lnTo>
                    <a:lnTo>
                      <a:pt x="8" y="96"/>
                    </a:lnTo>
                    <a:lnTo>
                      <a:pt x="7" y="91"/>
                    </a:lnTo>
                    <a:lnTo>
                      <a:pt x="7" y="84"/>
                    </a:lnTo>
                    <a:lnTo>
                      <a:pt x="7" y="82"/>
                    </a:lnTo>
                    <a:lnTo>
                      <a:pt x="7" y="82"/>
                    </a:lnTo>
                    <a:lnTo>
                      <a:pt x="6" y="77"/>
                    </a:lnTo>
                    <a:lnTo>
                      <a:pt x="6" y="76"/>
                    </a:lnTo>
                    <a:lnTo>
                      <a:pt x="6" y="74"/>
                    </a:lnTo>
                    <a:lnTo>
                      <a:pt x="5" y="67"/>
                    </a:lnTo>
                    <a:lnTo>
                      <a:pt x="5" y="67"/>
                    </a:lnTo>
                    <a:lnTo>
                      <a:pt x="4" y="60"/>
                    </a:lnTo>
                    <a:lnTo>
                      <a:pt x="4" y="57"/>
                    </a:lnTo>
                    <a:lnTo>
                      <a:pt x="2" y="52"/>
                    </a:lnTo>
                    <a:lnTo>
                      <a:pt x="2" y="47"/>
                    </a:lnTo>
                    <a:lnTo>
                      <a:pt x="2" y="46"/>
                    </a:lnTo>
                    <a:lnTo>
                      <a:pt x="1" y="40"/>
                    </a:lnTo>
                    <a:lnTo>
                      <a:pt x="1" y="40"/>
                    </a:lnTo>
                    <a:lnTo>
                      <a:pt x="1" y="35"/>
                    </a:lnTo>
                    <a:lnTo>
                      <a:pt x="0" y="30"/>
                    </a:lnTo>
                    <a:lnTo>
                      <a:pt x="11" y="27"/>
                    </a:lnTo>
                    <a:lnTo>
                      <a:pt x="12" y="27"/>
                    </a:lnTo>
                    <a:lnTo>
                      <a:pt x="13" y="27"/>
                    </a:lnTo>
                    <a:lnTo>
                      <a:pt x="20" y="26"/>
                    </a:lnTo>
                    <a:lnTo>
                      <a:pt x="27" y="25"/>
                    </a:lnTo>
                    <a:lnTo>
                      <a:pt x="30" y="25"/>
                    </a:lnTo>
                    <a:lnTo>
                      <a:pt x="30" y="25"/>
                    </a:lnTo>
                    <a:lnTo>
                      <a:pt x="35" y="24"/>
                    </a:lnTo>
                    <a:lnTo>
                      <a:pt x="39" y="23"/>
                    </a:lnTo>
                    <a:lnTo>
                      <a:pt x="41" y="24"/>
                    </a:lnTo>
                    <a:lnTo>
                      <a:pt x="43" y="24"/>
                    </a:lnTo>
                    <a:lnTo>
                      <a:pt x="46" y="25"/>
                    </a:lnTo>
                    <a:lnTo>
                      <a:pt x="47" y="26"/>
                    </a:lnTo>
                    <a:lnTo>
                      <a:pt x="51" y="27"/>
                    </a:lnTo>
                    <a:lnTo>
                      <a:pt x="52" y="28"/>
                    </a:lnTo>
                    <a:lnTo>
                      <a:pt x="56" y="30"/>
                    </a:lnTo>
                    <a:lnTo>
                      <a:pt x="57" y="26"/>
                    </a:lnTo>
                    <a:lnTo>
                      <a:pt x="58" y="26"/>
                    </a:lnTo>
                    <a:lnTo>
                      <a:pt x="61" y="27"/>
                    </a:lnTo>
                    <a:lnTo>
                      <a:pt x="63" y="30"/>
                    </a:lnTo>
                    <a:lnTo>
                      <a:pt x="63" y="30"/>
                    </a:lnTo>
                    <a:lnTo>
                      <a:pt x="65" y="32"/>
                    </a:lnTo>
                    <a:lnTo>
                      <a:pt x="67" y="33"/>
                    </a:lnTo>
                    <a:lnTo>
                      <a:pt x="69" y="32"/>
                    </a:lnTo>
                    <a:lnTo>
                      <a:pt x="72" y="31"/>
                    </a:lnTo>
                    <a:lnTo>
                      <a:pt x="73" y="31"/>
                    </a:lnTo>
                    <a:lnTo>
                      <a:pt x="75" y="30"/>
                    </a:lnTo>
                    <a:lnTo>
                      <a:pt x="78" y="28"/>
                    </a:lnTo>
                    <a:lnTo>
                      <a:pt x="80" y="26"/>
                    </a:lnTo>
                    <a:lnTo>
                      <a:pt x="82" y="25"/>
                    </a:lnTo>
                    <a:lnTo>
                      <a:pt x="83" y="26"/>
                    </a:lnTo>
                    <a:lnTo>
                      <a:pt x="83" y="26"/>
                    </a:lnTo>
                    <a:lnTo>
                      <a:pt x="84" y="26"/>
                    </a:lnTo>
                    <a:lnTo>
                      <a:pt x="87" y="25"/>
                    </a:lnTo>
                    <a:lnTo>
                      <a:pt x="88" y="25"/>
                    </a:lnTo>
                    <a:lnTo>
                      <a:pt x="89" y="25"/>
                    </a:lnTo>
                    <a:lnTo>
                      <a:pt x="90" y="25"/>
                    </a:lnTo>
                    <a:lnTo>
                      <a:pt x="93" y="23"/>
                    </a:lnTo>
                    <a:lnTo>
                      <a:pt x="96" y="19"/>
                    </a:lnTo>
                    <a:lnTo>
                      <a:pt x="96" y="18"/>
                    </a:lnTo>
                    <a:lnTo>
                      <a:pt x="98" y="16"/>
                    </a:lnTo>
                    <a:lnTo>
                      <a:pt x="101" y="13"/>
                    </a:lnTo>
                    <a:lnTo>
                      <a:pt x="104" y="11"/>
                    </a:lnTo>
                    <a:lnTo>
                      <a:pt x="108" y="9"/>
                    </a:lnTo>
                    <a:lnTo>
                      <a:pt x="109" y="7"/>
                    </a:lnTo>
                    <a:lnTo>
                      <a:pt x="111" y="6"/>
                    </a:lnTo>
                    <a:lnTo>
                      <a:pt x="115" y="5"/>
                    </a:lnTo>
                    <a:lnTo>
                      <a:pt x="120" y="2"/>
                    </a:lnTo>
                    <a:lnTo>
                      <a:pt x="121" y="0"/>
                    </a:lnTo>
                    <a:lnTo>
                      <a:pt x="123" y="5"/>
                    </a:lnTo>
                    <a:lnTo>
                      <a:pt x="124" y="12"/>
                    </a:lnTo>
                    <a:lnTo>
                      <a:pt x="125" y="19"/>
                    </a:lnTo>
                    <a:lnTo>
                      <a:pt x="125" y="20"/>
                    </a:lnTo>
                    <a:lnTo>
                      <a:pt x="126" y="26"/>
                    </a:lnTo>
                    <a:lnTo>
                      <a:pt x="126" y="30"/>
                    </a:lnTo>
                    <a:lnTo>
                      <a:pt x="127" y="34"/>
                    </a:lnTo>
                    <a:lnTo>
                      <a:pt x="127" y="34"/>
                    </a:lnTo>
                    <a:lnTo>
                      <a:pt x="128" y="39"/>
                    </a:lnTo>
                    <a:lnTo>
                      <a:pt x="128" y="42"/>
                    </a:lnTo>
                    <a:lnTo>
                      <a:pt x="128" y="42"/>
                    </a:lnTo>
                    <a:lnTo>
                      <a:pt x="128" y="42"/>
                    </a:lnTo>
                    <a:lnTo>
                      <a:pt x="128" y="45"/>
                    </a:lnTo>
                    <a:lnTo>
                      <a:pt x="131" y="53"/>
                    </a:lnTo>
                    <a:lnTo>
                      <a:pt x="128" y="54"/>
                    </a:lnTo>
                    <a:lnTo>
                      <a:pt x="127" y="54"/>
                    </a:lnTo>
                    <a:lnTo>
                      <a:pt x="126" y="56"/>
                    </a:lnTo>
                    <a:lnTo>
                      <a:pt x="128" y="59"/>
                    </a:lnTo>
                    <a:lnTo>
                      <a:pt x="128" y="61"/>
                    </a:lnTo>
                    <a:lnTo>
                      <a:pt x="128" y="63"/>
                    </a:lnTo>
                    <a:lnTo>
                      <a:pt x="128" y="63"/>
                    </a:lnTo>
                    <a:lnTo>
                      <a:pt x="130" y="67"/>
                    </a:lnTo>
                    <a:lnTo>
                      <a:pt x="130" y="69"/>
                    </a:lnTo>
                    <a:lnTo>
                      <a:pt x="128" y="71"/>
                    </a:lnTo>
                    <a:lnTo>
                      <a:pt x="128" y="73"/>
                    </a:lnTo>
                    <a:lnTo>
                      <a:pt x="128" y="73"/>
                    </a:lnTo>
                    <a:lnTo>
                      <a:pt x="127" y="76"/>
                    </a:lnTo>
                    <a:lnTo>
                      <a:pt x="127" y="77"/>
                    </a:lnTo>
                    <a:lnTo>
                      <a:pt x="128" y="80"/>
                    </a:lnTo>
                    <a:lnTo>
                      <a:pt x="127" y="81"/>
                    </a:lnTo>
                    <a:lnTo>
                      <a:pt x="126" y="82"/>
                    </a:lnTo>
                    <a:lnTo>
                      <a:pt x="126" y="85"/>
                    </a:lnTo>
                    <a:lnTo>
                      <a:pt x="126" y="85"/>
                    </a:lnTo>
                    <a:lnTo>
                      <a:pt x="126" y="88"/>
                    </a:lnTo>
                    <a:lnTo>
                      <a:pt x="125" y="89"/>
                    </a:lnTo>
                    <a:lnTo>
                      <a:pt x="127" y="90"/>
                    </a:lnTo>
                    <a:lnTo>
                      <a:pt x="127" y="91"/>
                    </a:lnTo>
                    <a:lnTo>
                      <a:pt x="126" y="92"/>
                    </a:lnTo>
                    <a:lnTo>
                      <a:pt x="124" y="96"/>
                    </a:lnTo>
                    <a:lnTo>
                      <a:pt x="121" y="98"/>
                    </a:lnTo>
                    <a:lnTo>
                      <a:pt x="121" y="99"/>
                    </a:lnTo>
                    <a:lnTo>
                      <a:pt x="120" y="102"/>
                    </a:lnTo>
                    <a:lnTo>
                      <a:pt x="120" y="103"/>
                    </a:lnTo>
                    <a:lnTo>
                      <a:pt x="118" y="103"/>
                    </a:lnTo>
                    <a:lnTo>
                      <a:pt x="117" y="105"/>
                    </a:lnTo>
                    <a:lnTo>
                      <a:pt x="113" y="107"/>
                    </a:lnTo>
                    <a:lnTo>
                      <a:pt x="113" y="107"/>
                    </a:lnTo>
                    <a:lnTo>
                      <a:pt x="112" y="107"/>
                    </a:lnTo>
                    <a:lnTo>
                      <a:pt x="112" y="106"/>
                    </a:lnTo>
                    <a:lnTo>
                      <a:pt x="110" y="105"/>
                    </a:lnTo>
                    <a:lnTo>
                      <a:pt x="109" y="107"/>
                    </a:lnTo>
                    <a:lnTo>
                      <a:pt x="108" y="109"/>
                    </a:lnTo>
                    <a:lnTo>
                      <a:pt x="108" y="111"/>
                    </a:lnTo>
                    <a:lnTo>
                      <a:pt x="106" y="111"/>
                    </a:lnTo>
                    <a:lnTo>
                      <a:pt x="104" y="112"/>
                    </a:lnTo>
                    <a:lnTo>
                      <a:pt x="104" y="114"/>
                    </a:lnTo>
                    <a:lnTo>
                      <a:pt x="104" y="114"/>
                    </a:lnTo>
                    <a:lnTo>
                      <a:pt x="103" y="116"/>
                    </a:lnTo>
                    <a:lnTo>
                      <a:pt x="103" y="116"/>
                    </a:lnTo>
                    <a:lnTo>
                      <a:pt x="104" y="119"/>
                    </a:lnTo>
                    <a:lnTo>
                      <a:pt x="103" y="119"/>
                    </a:lnTo>
                    <a:lnTo>
                      <a:pt x="102" y="120"/>
                    </a:lnTo>
                    <a:lnTo>
                      <a:pt x="103" y="121"/>
                    </a:lnTo>
                    <a:lnTo>
                      <a:pt x="103" y="124"/>
                    </a:lnTo>
                    <a:lnTo>
                      <a:pt x="102" y="125"/>
                    </a:lnTo>
                    <a:lnTo>
                      <a:pt x="100" y="126"/>
                    </a:lnTo>
                    <a:lnTo>
                      <a:pt x="98" y="124"/>
                    </a:lnTo>
                    <a:lnTo>
                      <a:pt x="96" y="123"/>
                    </a:lnTo>
                    <a:lnTo>
                      <a:pt x="95" y="124"/>
                    </a:lnTo>
                    <a:lnTo>
                      <a:pt x="94" y="125"/>
                    </a:lnTo>
                    <a:lnTo>
                      <a:pt x="94" y="126"/>
                    </a:lnTo>
                    <a:lnTo>
                      <a:pt x="93" y="128"/>
                    </a:lnTo>
                    <a:lnTo>
                      <a:pt x="93" y="132"/>
                    </a:lnTo>
                    <a:lnTo>
                      <a:pt x="91" y="133"/>
                    </a:lnTo>
                    <a:lnTo>
                      <a:pt x="91" y="134"/>
                    </a:lnTo>
                    <a:lnTo>
                      <a:pt x="93" y="138"/>
                    </a:lnTo>
                    <a:lnTo>
                      <a:pt x="94" y="140"/>
                    </a:lnTo>
                    <a:lnTo>
                      <a:pt x="93" y="141"/>
                    </a:lnTo>
                    <a:lnTo>
                      <a:pt x="90" y="141"/>
                    </a:lnTo>
                    <a:lnTo>
                      <a:pt x="90" y="141"/>
                    </a:lnTo>
                    <a:lnTo>
                      <a:pt x="90" y="142"/>
                    </a:lnTo>
                    <a:lnTo>
                      <a:pt x="90" y="145"/>
                    </a:lnTo>
                    <a:lnTo>
                      <a:pt x="90" y="147"/>
                    </a:lnTo>
                    <a:lnTo>
                      <a:pt x="88" y="148"/>
                    </a:lnTo>
                    <a:lnTo>
                      <a:pt x="87" y="148"/>
                    </a:lnTo>
                    <a:lnTo>
                      <a:pt x="84" y="149"/>
                    </a:lnTo>
                    <a:lnTo>
                      <a:pt x="83" y="149"/>
                    </a:lnTo>
                    <a:lnTo>
                      <a:pt x="82" y="149"/>
                    </a:lnTo>
                    <a:lnTo>
                      <a:pt x="81" y="147"/>
                    </a:lnTo>
                    <a:lnTo>
                      <a:pt x="80" y="146"/>
                    </a:lnTo>
                    <a:lnTo>
                      <a:pt x="79" y="146"/>
                    </a:lnTo>
                    <a:lnTo>
                      <a:pt x="78" y="145"/>
                    </a:lnTo>
                    <a:lnTo>
                      <a:pt x="75" y="145"/>
                    </a:lnTo>
                    <a:lnTo>
                      <a:pt x="74" y="145"/>
                    </a:lnTo>
                    <a:lnTo>
                      <a:pt x="73" y="144"/>
                    </a:lnTo>
                    <a:lnTo>
                      <a:pt x="72" y="140"/>
                    </a:lnTo>
                    <a:lnTo>
                      <a:pt x="72" y="139"/>
                    </a:lnTo>
                    <a:lnTo>
                      <a:pt x="72" y="138"/>
                    </a:lnTo>
                    <a:lnTo>
                      <a:pt x="72" y="138"/>
                    </a:lnTo>
                    <a:lnTo>
                      <a:pt x="69" y="138"/>
                    </a:lnTo>
                    <a:lnTo>
                      <a:pt x="68" y="139"/>
                    </a:lnTo>
                    <a:lnTo>
                      <a:pt x="67" y="140"/>
                    </a:lnTo>
                    <a:lnTo>
                      <a:pt x="67" y="140"/>
                    </a:lnTo>
                    <a:lnTo>
                      <a:pt x="65" y="141"/>
                    </a:lnTo>
                    <a:lnTo>
                      <a:pt x="65" y="142"/>
                    </a:lnTo>
                    <a:lnTo>
                      <a:pt x="64" y="144"/>
                    </a:lnTo>
                    <a:lnTo>
                      <a:pt x="61" y="144"/>
                    </a:lnTo>
                    <a:lnTo>
                      <a:pt x="61" y="145"/>
                    </a:lnTo>
                    <a:lnTo>
                      <a:pt x="60" y="145"/>
                    </a:lnTo>
                    <a:lnTo>
                      <a:pt x="59" y="145"/>
                    </a:lnTo>
                    <a:lnTo>
                      <a:pt x="57" y="144"/>
                    </a:lnTo>
                    <a:lnTo>
                      <a:pt x="56" y="144"/>
                    </a:lnTo>
                    <a:lnTo>
                      <a:pt x="52" y="142"/>
                    </a:lnTo>
                    <a:lnTo>
                      <a:pt x="50" y="144"/>
                    </a:lnTo>
                    <a:lnTo>
                      <a:pt x="50" y="145"/>
                    </a:lnTo>
                    <a:lnTo>
                      <a:pt x="49" y="145"/>
                    </a:lnTo>
                    <a:lnTo>
                      <a:pt x="49" y="146"/>
                    </a:lnTo>
                    <a:lnTo>
                      <a:pt x="47" y="146"/>
                    </a:lnTo>
                    <a:lnTo>
                      <a:pt x="45" y="145"/>
                    </a:lnTo>
                    <a:lnTo>
                      <a:pt x="45" y="144"/>
                    </a:lnTo>
                    <a:lnTo>
                      <a:pt x="43" y="142"/>
                    </a:lnTo>
                    <a:lnTo>
                      <a:pt x="43" y="141"/>
                    </a:lnTo>
                    <a:lnTo>
                      <a:pt x="41" y="141"/>
                    </a:lnTo>
                    <a:lnTo>
                      <a:pt x="41" y="141"/>
                    </a:lnTo>
                    <a:lnTo>
                      <a:pt x="38" y="140"/>
                    </a:lnTo>
                    <a:lnTo>
                      <a:pt x="36" y="141"/>
                    </a:lnTo>
                    <a:lnTo>
                      <a:pt x="36" y="141"/>
                    </a:lnTo>
                    <a:lnTo>
                      <a:pt x="34" y="141"/>
                    </a:lnTo>
                    <a:lnTo>
                      <a:pt x="31" y="141"/>
                    </a:lnTo>
                    <a:lnTo>
                      <a:pt x="31" y="140"/>
                    </a:lnTo>
                    <a:lnTo>
                      <a:pt x="30" y="139"/>
                    </a:lnTo>
                    <a:lnTo>
                      <a:pt x="30" y="138"/>
                    </a:lnTo>
                    <a:lnTo>
                      <a:pt x="30" y="138"/>
                    </a:lnTo>
                    <a:lnTo>
                      <a:pt x="28" y="135"/>
                    </a:lnTo>
                    <a:lnTo>
                      <a:pt x="28" y="134"/>
                    </a:lnTo>
                    <a:lnTo>
                      <a:pt x="27" y="133"/>
                    </a:lnTo>
                    <a:lnTo>
                      <a:pt x="27" y="132"/>
                    </a:lnTo>
                    <a:lnTo>
                      <a:pt x="24" y="132"/>
                    </a:lnTo>
                    <a:lnTo>
                      <a:pt x="23" y="131"/>
                    </a:lnTo>
                    <a:lnTo>
                      <a:pt x="23" y="130"/>
                    </a:lnTo>
                    <a:lnTo>
                      <a:pt x="22" y="130"/>
                    </a:lnTo>
                    <a:lnTo>
                      <a:pt x="22" y="130"/>
                    </a:lnTo>
                    <a:lnTo>
                      <a:pt x="22" y="130"/>
                    </a:lnTo>
                    <a:lnTo>
                      <a:pt x="21" y="130"/>
                    </a:lnTo>
                    <a:lnTo>
                      <a:pt x="21" y="130"/>
                    </a:lnTo>
                    <a:lnTo>
                      <a:pt x="20" y="131"/>
                    </a:lnTo>
                    <a:lnTo>
                      <a:pt x="19" y="132"/>
                    </a:lnTo>
                    <a:lnTo>
                      <a:pt x="17" y="132"/>
                    </a:lnTo>
                    <a:lnTo>
                      <a:pt x="16" y="131"/>
                    </a:lnTo>
                    <a:lnTo>
                      <a:pt x="15" y="130"/>
                    </a:lnTo>
                    <a:lnTo>
                      <a:pt x="14" y="130"/>
                    </a:lnTo>
                    <a:lnTo>
                      <a:pt x="12" y="131"/>
                    </a:lnTo>
                    <a:lnTo>
                      <a:pt x="12" y="126"/>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69"/>
              <p:cNvSpPr>
                <a:spLocks/>
              </p:cNvSpPr>
              <p:nvPr/>
            </p:nvSpPr>
            <p:spPr bwMode="auto">
              <a:xfrm>
                <a:off x="8483" y="11566"/>
                <a:ext cx="268" cy="142"/>
              </a:xfrm>
              <a:custGeom>
                <a:avLst/>
                <a:gdLst>
                  <a:gd name="T0" fmla="*/ 6 w 268"/>
                  <a:gd name="T1" fmla="*/ 1 h 142"/>
                  <a:gd name="T2" fmla="*/ 31 w 268"/>
                  <a:gd name="T3" fmla="*/ 2 h 142"/>
                  <a:gd name="T4" fmla="*/ 57 w 268"/>
                  <a:gd name="T5" fmla="*/ 4 h 142"/>
                  <a:gd name="T6" fmla="*/ 74 w 268"/>
                  <a:gd name="T7" fmla="*/ 5 h 142"/>
                  <a:gd name="T8" fmla="*/ 95 w 268"/>
                  <a:gd name="T9" fmla="*/ 6 h 142"/>
                  <a:gd name="T10" fmla="*/ 112 w 268"/>
                  <a:gd name="T11" fmla="*/ 7 h 142"/>
                  <a:gd name="T12" fmla="*/ 139 w 268"/>
                  <a:gd name="T13" fmla="*/ 7 h 142"/>
                  <a:gd name="T14" fmla="*/ 155 w 268"/>
                  <a:gd name="T15" fmla="*/ 8 h 142"/>
                  <a:gd name="T16" fmla="*/ 175 w 268"/>
                  <a:gd name="T17" fmla="*/ 8 h 142"/>
                  <a:gd name="T18" fmla="*/ 201 w 268"/>
                  <a:gd name="T19" fmla="*/ 8 h 142"/>
                  <a:gd name="T20" fmla="*/ 220 w 268"/>
                  <a:gd name="T21" fmla="*/ 8 h 142"/>
                  <a:gd name="T22" fmla="*/ 232 w 268"/>
                  <a:gd name="T23" fmla="*/ 8 h 142"/>
                  <a:gd name="T24" fmla="*/ 249 w 268"/>
                  <a:gd name="T25" fmla="*/ 8 h 142"/>
                  <a:gd name="T26" fmla="*/ 261 w 268"/>
                  <a:gd name="T27" fmla="*/ 18 h 142"/>
                  <a:gd name="T28" fmla="*/ 262 w 268"/>
                  <a:gd name="T29" fmla="*/ 36 h 142"/>
                  <a:gd name="T30" fmla="*/ 266 w 268"/>
                  <a:gd name="T31" fmla="*/ 57 h 142"/>
                  <a:gd name="T32" fmla="*/ 267 w 268"/>
                  <a:gd name="T33" fmla="*/ 72 h 142"/>
                  <a:gd name="T34" fmla="*/ 267 w 268"/>
                  <a:gd name="T35" fmla="*/ 85 h 142"/>
                  <a:gd name="T36" fmla="*/ 267 w 268"/>
                  <a:gd name="T37" fmla="*/ 101 h 142"/>
                  <a:gd name="T38" fmla="*/ 267 w 268"/>
                  <a:gd name="T39" fmla="*/ 126 h 142"/>
                  <a:gd name="T40" fmla="*/ 266 w 268"/>
                  <a:gd name="T41" fmla="*/ 142 h 142"/>
                  <a:gd name="T42" fmla="*/ 259 w 268"/>
                  <a:gd name="T43" fmla="*/ 137 h 142"/>
                  <a:gd name="T44" fmla="*/ 252 w 268"/>
                  <a:gd name="T45" fmla="*/ 135 h 142"/>
                  <a:gd name="T46" fmla="*/ 245 w 268"/>
                  <a:gd name="T47" fmla="*/ 129 h 142"/>
                  <a:gd name="T48" fmla="*/ 242 w 268"/>
                  <a:gd name="T49" fmla="*/ 132 h 142"/>
                  <a:gd name="T50" fmla="*/ 234 w 268"/>
                  <a:gd name="T51" fmla="*/ 132 h 142"/>
                  <a:gd name="T52" fmla="*/ 227 w 268"/>
                  <a:gd name="T53" fmla="*/ 132 h 142"/>
                  <a:gd name="T54" fmla="*/ 222 w 268"/>
                  <a:gd name="T55" fmla="*/ 133 h 142"/>
                  <a:gd name="T56" fmla="*/ 213 w 268"/>
                  <a:gd name="T57" fmla="*/ 135 h 142"/>
                  <a:gd name="T58" fmla="*/ 206 w 268"/>
                  <a:gd name="T59" fmla="*/ 140 h 142"/>
                  <a:gd name="T60" fmla="*/ 202 w 268"/>
                  <a:gd name="T61" fmla="*/ 136 h 142"/>
                  <a:gd name="T62" fmla="*/ 199 w 268"/>
                  <a:gd name="T63" fmla="*/ 132 h 142"/>
                  <a:gd name="T64" fmla="*/ 195 w 268"/>
                  <a:gd name="T65" fmla="*/ 134 h 142"/>
                  <a:gd name="T66" fmla="*/ 190 w 268"/>
                  <a:gd name="T67" fmla="*/ 130 h 142"/>
                  <a:gd name="T68" fmla="*/ 187 w 268"/>
                  <a:gd name="T69" fmla="*/ 129 h 142"/>
                  <a:gd name="T70" fmla="*/ 183 w 268"/>
                  <a:gd name="T71" fmla="*/ 134 h 142"/>
                  <a:gd name="T72" fmla="*/ 179 w 268"/>
                  <a:gd name="T73" fmla="*/ 134 h 142"/>
                  <a:gd name="T74" fmla="*/ 176 w 268"/>
                  <a:gd name="T75" fmla="*/ 133 h 142"/>
                  <a:gd name="T76" fmla="*/ 170 w 268"/>
                  <a:gd name="T77" fmla="*/ 130 h 142"/>
                  <a:gd name="T78" fmla="*/ 166 w 268"/>
                  <a:gd name="T79" fmla="*/ 130 h 142"/>
                  <a:gd name="T80" fmla="*/ 160 w 268"/>
                  <a:gd name="T81" fmla="*/ 132 h 142"/>
                  <a:gd name="T82" fmla="*/ 155 w 268"/>
                  <a:gd name="T83" fmla="*/ 129 h 142"/>
                  <a:gd name="T84" fmla="*/ 150 w 268"/>
                  <a:gd name="T85" fmla="*/ 125 h 142"/>
                  <a:gd name="T86" fmla="*/ 148 w 268"/>
                  <a:gd name="T87" fmla="*/ 122 h 142"/>
                  <a:gd name="T88" fmla="*/ 141 w 268"/>
                  <a:gd name="T89" fmla="*/ 121 h 142"/>
                  <a:gd name="T90" fmla="*/ 136 w 268"/>
                  <a:gd name="T91" fmla="*/ 122 h 142"/>
                  <a:gd name="T92" fmla="*/ 132 w 268"/>
                  <a:gd name="T93" fmla="*/ 121 h 142"/>
                  <a:gd name="T94" fmla="*/ 124 w 268"/>
                  <a:gd name="T95" fmla="*/ 118 h 142"/>
                  <a:gd name="T96" fmla="*/ 118 w 268"/>
                  <a:gd name="T97" fmla="*/ 118 h 142"/>
                  <a:gd name="T98" fmla="*/ 113 w 268"/>
                  <a:gd name="T99" fmla="*/ 111 h 142"/>
                  <a:gd name="T100" fmla="*/ 106 w 268"/>
                  <a:gd name="T101" fmla="*/ 109 h 142"/>
                  <a:gd name="T102" fmla="*/ 99 w 268"/>
                  <a:gd name="T103" fmla="*/ 109 h 142"/>
                  <a:gd name="T104" fmla="*/ 92 w 268"/>
                  <a:gd name="T105" fmla="*/ 101 h 142"/>
                  <a:gd name="T106" fmla="*/ 91 w 268"/>
                  <a:gd name="T107" fmla="*/ 84 h 142"/>
                  <a:gd name="T108" fmla="*/ 92 w 268"/>
                  <a:gd name="T109" fmla="*/ 50 h 142"/>
                  <a:gd name="T110" fmla="*/ 83 w 268"/>
                  <a:gd name="T111" fmla="*/ 26 h 142"/>
                  <a:gd name="T112" fmla="*/ 64 w 268"/>
                  <a:gd name="T113" fmla="*/ 25 h 142"/>
                  <a:gd name="T114" fmla="*/ 30 w 268"/>
                  <a:gd name="T115" fmla="*/ 22 h 142"/>
                  <a:gd name="T116" fmla="*/ 0 w 268"/>
                  <a:gd name="T117"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 h="142">
                    <a:moveTo>
                      <a:pt x="0" y="13"/>
                    </a:moveTo>
                    <a:lnTo>
                      <a:pt x="1" y="4"/>
                    </a:lnTo>
                    <a:lnTo>
                      <a:pt x="1" y="0"/>
                    </a:lnTo>
                    <a:lnTo>
                      <a:pt x="6" y="1"/>
                    </a:lnTo>
                    <a:lnTo>
                      <a:pt x="10" y="1"/>
                    </a:lnTo>
                    <a:lnTo>
                      <a:pt x="21" y="2"/>
                    </a:lnTo>
                    <a:lnTo>
                      <a:pt x="31" y="2"/>
                    </a:lnTo>
                    <a:lnTo>
                      <a:pt x="31" y="2"/>
                    </a:lnTo>
                    <a:lnTo>
                      <a:pt x="35" y="2"/>
                    </a:lnTo>
                    <a:lnTo>
                      <a:pt x="46" y="4"/>
                    </a:lnTo>
                    <a:lnTo>
                      <a:pt x="49" y="4"/>
                    </a:lnTo>
                    <a:lnTo>
                      <a:pt x="57" y="4"/>
                    </a:lnTo>
                    <a:lnTo>
                      <a:pt x="61" y="5"/>
                    </a:lnTo>
                    <a:lnTo>
                      <a:pt x="65" y="5"/>
                    </a:lnTo>
                    <a:lnTo>
                      <a:pt x="67" y="5"/>
                    </a:lnTo>
                    <a:lnTo>
                      <a:pt x="74" y="5"/>
                    </a:lnTo>
                    <a:lnTo>
                      <a:pt x="77" y="5"/>
                    </a:lnTo>
                    <a:lnTo>
                      <a:pt x="91" y="6"/>
                    </a:lnTo>
                    <a:lnTo>
                      <a:pt x="94" y="6"/>
                    </a:lnTo>
                    <a:lnTo>
                      <a:pt x="95" y="6"/>
                    </a:lnTo>
                    <a:lnTo>
                      <a:pt x="105" y="6"/>
                    </a:lnTo>
                    <a:lnTo>
                      <a:pt x="109" y="6"/>
                    </a:lnTo>
                    <a:lnTo>
                      <a:pt x="111" y="6"/>
                    </a:lnTo>
                    <a:lnTo>
                      <a:pt x="112" y="7"/>
                    </a:lnTo>
                    <a:lnTo>
                      <a:pt x="121" y="7"/>
                    </a:lnTo>
                    <a:lnTo>
                      <a:pt x="125" y="7"/>
                    </a:lnTo>
                    <a:lnTo>
                      <a:pt x="132" y="7"/>
                    </a:lnTo>
                    <a:lnTo>
                      <a:pt x="139" y="7"/>
                    </a:lnTo>
                    <a:lnTo>
                      <a:pt x="145" y="7"/>
                    </a:lnTo>
                    <a:lnTo>
                      <a:pt x="146" y="7"/>
                    </a:lnTo>
                    <a:lnTo>
                      <a:pt x="153" y="8"/>
                    </a:lnTo>
                    <a:lnTo>
                      <a:pt x="155" y="8"/>
                    </a:lnTo>
                    <a:lnTo>
                      <a:pt x="162" y="8"/>
                    </a:lnTo>
                    <a:lnTo>
                      <a:pt x="163" y="8"/>
                    </a:lnTo>
                    <a:lnTo>
                      <a:pt x="172" y="8"/>
                    </a:lnTo>
                    <a:lnTo>
                      <a:pt x="175" y="8"/>
                    </a:lnTo>
                    <a:lnTo>
                      <a:pt x="183" y="8"/>
                    </a:lnTo>
                    <a:lnTo>
                      <a:pt x="184" y="8"/>
                    </a:lnTo>
                    <a:lnTo>
                      <a:pt x="194" y="8"/>
                    </a:lnTo>
                    <a:lnTo>
                      <a:pt x="201" y="8"/>
                    </a:lnTo>
                    <a:lnTo>
                      <a:pt x="202" y="8"/>
                    </a:lnTo>
                    <a:lnTo>
                      <a:pt x="212" y="8"/>
                    </a:lnTo>
                    <a:lnTo>
                      <a:pt x="218" y="8"/>
                    </a:lnTo>
                    <a:lnTo>
                      <a:pt x="220" y="8"/>
                    </a:lnTo>
                    <a:lnTo>
                      <a:pt x="221" y="8"/>
                    </a:lnTo>
                    <a:lnTo>
                      <a:pt x="224" y="8"/>
                    </a:lnTo>
                    <a:lnTo>
                      <a:pt x="231" y="8"/>
                    </a:lnTo>
                    <a:lnTo>
                      <a:pt x="232" y="8"/>
                    </a:lnTo>
                    <a:lnTo>
                      <a:pt x="236" y="8"/>
                    </a:lnTo>
                    <a:lnTo>
                      <a:pt x="239" y="8"/>
                    </a:lnTo>
                    <a:lnTo>
                      <a:pt x="246" y="8"/>
                    </a:lnTo>
                    <a:lnTo>
                      <a:pt x="249" y="8"/>
                    </a:lnTo>
                    <a:lnTo>
                      <a:pt x="250" y="8"/>
                    </a:lnTo>
                    <a:lnTo>
                      <a:pt x="258" y="8"/>
                    </a:lnTo>
                    <a:lnTo>
                      <a:pt x="261" y="8"/>
                    </a:lnTo>
                    <a:lnTo>
                      <a:pt x="261" y="18"/>
                    </a:lnTo>
                    <a:lnTo>
                      <a:pt x="261" y="21"/>
                    </a:lnTo>
                    <a:lnTo>
                      <a:pt x="261" y="23"/>
                    </a:lnTo>
                    <a:lnTo>
                      <a:pt x="261" y="28"/>
                    </a:lnTo>
                    <a:lnTo>
                      <a:pt x="262" y="36"/>
                    </a:lnTo>
                    <a:lnTo>
                      <a:pt x="264" y="41"/>
                    </a:lnTo>
                    <a:lnTo>
                      <a:pt x="264" y="43"/>
                    </a:lnTo>
                    <a:lnTo>
                      <a:pt x="264" y="48"/>
                    </a:lnTo>
                    <a:lnTo>
                      <a:pt x="266" y="57"/>
                    </a:lnTo>
                    <a:lnTo>
                      <a:pt x="266" y="57"/>
                    </a:lnTo>
                    <a:lnTo>
                      <a:pt x="266" y="62"/>
                    </a:lnTo>
                    <a:lnTo>
                      <a:pt x="267" y="68"/>
                    </a:lnTo>
                    <a:lnTo>
                      <a:pt x="267" y="72"/>
                    </a:lnTo>
                    <a:lnTo>
                      <a:pt x="267" y="72"/>
                    </a:lnTo>
                    <a:lnTo>
                      <a:pt x="268" y="72"/>
                    </a:lnTo>
                    <a:lnTo>
                      <a:pt x="267" y="77"/>
                    </a:lnTo>
                    <a:lnTo>
                      <a:pt x="267" y="85"/>
                    </a:lnTo>
                    <a:lnTo>
                      <a:pt x="267" y="90"/>
                    </a:lnTo>
                    <a:lnTo>
                      <a:pt x="267" y="92"/>
                    </a:lnTo>
                    <a:lnTo>
                      <a:pt x="267" y="98"/>
                    </a:lnTo>
                    <a:lnTo>
                      <a:pt x="267" y="101"/>
                    </a:lnTo>
                    <a:lnTo>
                      <a:pt x="267" y="107"/>
                    </a:lnTo>
                    <a:lnTo>
                      <a:pt x="267" y="113"/>
                    </a:lnTo>
                    <a:lnTo>
                      <a:pt x="267" y="119"/>
                    </a:lnTo>
                    <a:lnTo>
                      <a:pt x="267" y="126"/>
                    </a:lnTo>
                    <a:lnTo>
                      <a:pt x="267" y="129"/>
                    </a:lnTo>
                    <a:lnTo>
                      <a:pt x="267" y="135"/>
                    </a:lnTo>
                    <a:lnTo>
                      <a:pt x="267" y="141"/>
                    </a:lnTo>
                    <a:lnTo>
                      <a:pt x="266" y="142"/>
                    </a:lnTo>
                    <a:lnTo>
                      <a:pt x="265" y="140"/>
                    </a:lnTo>
                    <a:lnTo>
                      <a:pt x="262" y="140"/>
                    </a:lnTo>
                    <a:lnTo>
                      <a:pt x="260" y="139"/>
                    </a:lnTo>
                    <a:lnTo>
                      <a:pt x="259" y="137"/>
                    </a:lnTo>
                    <a:lnTo>
                      <a:pt x="258" y="137"/>
                    </a:lnTo>
                    <a:lnTo>
                      <a:pt x="255" y="137"/>
                    </a:lnTo>
                    <a:lnTo>
                      <a:pt x="253" y="136"/>
                    </a:lnTo>
                    <a:lnTo>
                      <a:pt x="252" y="135"/>
                    </a:lnTo>
                    <a:lnTo>
                      <a:pt x="251" y="133"/>
                    </a:lnTo>
                    <a:lnTo>
                      <a:pt x="249" y="133"/>
                    </a:lnTo>
                    <a:lnTo>
                      <a:pt x="247" y="130"/>
                    </a:lnTo>
                    <a:lnTo>
                      <a:pt x="245" y="129"/>
                    </a:lnTo>
                    <a:lnTo>
                      <a:pt x="245" y="129"/>
                    </a:lnTo>
                    <a:lnTo>
                      <a:pt x="243" y="128"/>
                    </a:lnTo>
                    <a:lnTo>
                      <a:pt x="242" y="130"/>
                    </a:lnTo>
                    <a:lnTo>
                      <a:pt x="242" y="132"/>
                    </a:lnTo>
                    <a:lnTo>
                      <a:pt x="240" y="132"/>
                    </a:lnTo>
                    <a:lnTo>
                      <a:pt x="239" y="133"/>
                    </a:lnTo>
                    <a:lnTo>
                      <a:pt x="236" y="133"/>
                    </a:lnTo>
                    <a:lnTo>
                      <a:pt x="234" y="132"/>
                    </a:lnTo>
                    <a:lnTo>
                      <a:pt x="232" y="130"/>
                    </a:lnTo>
                    <a:lnTo>
                      <a:pt x="231" y="130"/>
                    </a:lnTo>
                    <a:lnTo>
                      <a:pt x="229" y="130"/>
                    </a:lnTo>
                    <a:lnTo>
                      <a:pt x="227" y="132"/>
                    </a:lnTo>
                    <a:lnTo>
                      <a:pt x="224" y="133"/>
                    </a:lnTo>
                    <a:lnTo>
                      <a:pt x="224" y="133"/>
                    </a:lnTo>
                    <a:lnTo>
                      <a:pt x="223" y="133"/>
                    </a:lnTo>
                    <a:lnTo>
                      <a:pt x="222" y="133"/>
                    </a:lnTo>
                    <a:lnTo>
                      <a:pt x="220" y="132"/>
                    </a:lnTo>
                    <a:lnTo>
                      <a:pt x="216" y="134"/>
                    </a:lnTo>
                    <a:lnTo>
                      <a:pt x="213" y="134"/>
                    </a:lnTo>
                    <a:lnTo>
                      <a:pt x="213" y="135"/>
                    </a:lnTo>
                    <a:lnTo>
                      <a:pt x="210" y="137"/>
                    </a:lnTo>
                    <a:lnTo>
                      <a:pt x="209" y="136"/>
                    </a:lnTo>
                    <a:lnTo>
                      <a:pt x="208" y="137"/>
                    </a:lnTo>
                    <a:lnTo>
                      <a:pt x="206" y="140"/>
                    </a:lnTo>
                    <a:lnTo>
                      <a:pt x="206" y="139"/>
                    </a:lnTo>
                    <a:lnTo>
                      <a:pt x="205" y="137"/>
                    </a:lnTo>
                    <a:lnTo>
                      <a:pt x="203" y="136"/>
                    </a:lnTo>
                    <a:lnTo>
                      <a:pt x="202" y="136"/>
                    </a:lnTo>
                    <a:lnTo>
                      <a:pt x="201" y="134"/>
                    </a:lnTo>
                    <a:lnTo>
                      <a:pt x="200" y="134"/>
                    </a:lnTo>
                    <a:lnTo>
                      <a:pt x="199" y="134"/>
                    </a:lnTo>
                    <a:lnTo>
                      <a:pt x="199" y="132"/>
                    </a:lnTo>
                    <a:lnTo>
                      <a:pt x="199" y="132"/>
                    </a:lnTo>
                    <a:lnTo>
                      <a:pt x="197" y="130"/>
                    </a:lnTo>
                    <a:lnTo>
                      <a:pt x="197" y="132"/>
                    </a:lnTo>
                    <a:lnTo>
                      <a:pt x="195" y="134"/>
                    </a:lnTo>
                    <a:lnTo>
                      <a:pt x="193" y="134"/>
                    </a:lnTo>
                    <a:lnTo>
                      <a:pt x="192" y="133"/>
                    </a:lnTo>
                    <a:lnTo>
                      <a:pt x="191" y="133"/>
                    </a:lnTo>
                    <a:lnTo>
                      <a:pt x="190" y="130"/>
                    </a:lnTo>
                    <a:lnTo>
                      <a:pt x="188" y="129"/>
                    </a:lnTo>
                    <a:lnTo>
                      <a:pt x="188" y="129"/>
                    </a:lnTo>
                    <a:lnTo>
                      <a:pt x="187" y="129"/>
                    </a:lnTo>
                    <a:lnTo>
                      <a:pt x="187" y="129"/>
                    </a:lnTo>
                    <a:lnTo>
                      <a:pt x="186" y="130"/>
                    </a:lnTo>
                    <a:lnTo>
                      <a:pt x="186" y="132"/>
                    </a:lnTo>
                    <a:lnTo>
                      <a:pt x="184" y="133"/>
                    </a:lnTo>
                    <a:lnTo>
                      <a:pt x="183" y="134"/>
                    </a:lnTo>
                    <a:lnTo>
                      <a:pt x="183" y="136"/>
                    </a:lnTo>
                    <a:lnTo>
                      <a:pt x="183" y="137"/>
                    </a:lnTo>
                    <a:lnTo>
                      <a:pt x="180" y="137"/>
                    </a:lnTo>
                    <a:lnTo>
                      <a:pt x="179" y="134"/>
                    </a:lnTo>
                    <a:lnTo>
                      <a:pt x="180" y="133"/>
                    </a:lnTo>
                    <a:lnTo>
                      <a:pt x="179" y="130"/>
                    </a:lnTo>
                    <a:lnTo>
                      <a:pt x="178" y="130"/>
                    </a:lnTo>
                    <a:lnTo>
                      <a:pt x="176" y="133"/>
                    </a:lnTo>
                    <a:lnTo>
                      <a:pt x="173" y="134"/>
                    </a:lnTo>
                    <a:lnTo>
                      <a:pt x="171" y="134"/>
                    </a:lnTo>
                    <a:lnTo>
                      <a:pt x="171" y="132"/>
                    </a:lnTo>
                    <a:lnTo>
                      <a:pt x="170" y="130"/>
                    </a:lnTo>
                    <a:lnTo>
                      <a:pt x="170" y="130"/>
                    </a:lnTo>
                    <a:lnTo>
                      <a:pt x="168" y="130"/>
                    </a:lnTo>
                    <a:lnTo>
                      <a:pt x="168" y="130"/>
                    </a:lnTo>
                    <a:lnTo>
                      <a:pt x="166" y="130"/>
                    </a:lnTo>
                    <a:lnTo>
                      <a:pt x="166" y="128"/>
                    </a:lnTo>
                    <a:lnTo>
                      <a:pt x="164" y="127"/>
                    </a:lnTo>
                    <a:lnTo>
                      <a:pt x="161" y="129"/>
                    </a:lnTo>
                    <a:lnTo>
                      <a:pt x="160" y="132"/>
                    </a:lnTo>
                    <a:lnTo>
                      <a:pt x="157" y="133"/>
                    </a:lnTo>
                    <a:lnTo>
                      <a:pt x="155" y="132"/>
                    </a:lnTo>
                    <a:lnTo>
                      <a:pt x="155" y="130"/>
                    </a:lnTo>
                    <a:lnTo>
                      <a:pt x="155" y="129"/>
                    </a:lnTo>
                    <a:lnTo>
                      <a:pt x="155" y="127"/>
                    </a:lnTo>
                    <a:lnTo>
                      <a:pt x="154" y="127"/>
                    </a:lnTo>
                    <a:lnTo>
                      <a:pt x="151" y="127"/>
                    </a:lnTo>
                    <a:lnTo>
                      <a:pt x="150" y="125"/>
                    </a:lnTo>
                    <a:lnTo>
                      <a:pt x="150" y="122"/>
                    </a:lnTo>
                    <a:lnTo>
                      <a:pt x="150" y="120"/>
                    </a:lnTo>
                    <a:lnTo>
                      <a:pt x="149" y="121"/>
                    </a:lnTo>
                    <a:lnTo>
                      <a:pt x="148" y="122"/>
                    </a:lnTo>
                    <a:lnTo>
                      <a:pt x="147" y="121"/>
                    </a:lnTo>
                    <a:lnTo>
                      <a:pt x="143" y="120"/>
                    </a:lnTo>
                    <a:lnTo>
                      <a:pt x="142" y="120"/>
                    </a:lnTo>
                    <a:lnTo>
                      <a:pt x="141" y="121"/>
                    </a:lnTo>
                    <a:lnTo>
                      <a:pt x="140" y="122"/>
                    </a:lnTo>
                    <a:lnTo>
                      <a:pt x="140" y="123"/>
                    </a:lnTo>
                    <a:lnTo>
                      <a:pt x="139" y="123"/>
                    </a:lnTo>
                    <a:lnTo>
                      <a:pt x="136" y="122"/>
                    </a:lnTo>
                    <a:lnTo>
                      <a:pt x="135" y="120"/>
                    </a:lnTo>
                    <a:lnTo>
                      <a:pt x="134" y="120"/>
                    </a:lnTo>
                    <a:lnTo>
                      <a:pt x="133" y="120"/>
                    </a:lnTo>
                    <a:lnTo>
                      <a:pt x="132" y="121"/>
                    </a:lnTo>
                    <a:lnTo>
                      <a:pt x="129" y="121"/>
                    </a:lnTo>
                    <a:lnTo>
                      <a:pt x="128" y="120"/>
                    </a:lnTo>
                    <a:lnTo>
                      <a:pt x="126" y="120"/>
                    </a:lnTo>
                    <a:lnTo>
                      <a:pt x="124" y="118"/>
                    </a:lnTo>
                    <a:lnTo>
                      <a:pt x="124" y="118"/>
                    </a:lnTo>
                    <a:lnTo>
                      <a:pt x="121" y="118"/>
                    </a:lnTo>
                    <a:lnTo>
                      <a:pt x="120" y="118"/>
                    </a:lnTo>
                    <a:lnTo>
                      <a:pt x="118" y="118"/>
                    </a:lnTo>
                    <a:lnTo>
                      <a:pt x="116" y="116"/>
                    </a:lnTo>
                    <a:lnTo>
                      <a:pt x="114" y="113"/>
                    </a:lnTo>
                    <a:lnTo>
                      <a:pt x="114" y="113"/>
                    </a:lnTo>
                    <a:lnTo>
                      <a:pt x="113" y="111"/>
                    </a:lnTo>
                    <a:lnTo>
                      <a:pt x="111" y="108"/>
                    </a:lnTo>
                    <a:lnTo>
                      <a:pt x="109" y="108"/>
                    </a:lnTo>
                    <a:lnTo>
                      <a:pt x="109" y="111"/>
                    </a:lnTo>
                    <a:lnTo>
                      <a:pt x="106" y="109"/>
                    </a:lnTo>
                    <a:lnTo>
                      <a:pt x="106" y="109"/>
                    </a:lnTo>
                    <a:lnTo>
                      <a:pt x="103" y="109"/>
                    </a:lnTo>
                    <a:lnTo>
                      <a:pt x="103" y="111"/>
                    </a:lnTo>
                    <a:lnTo>
                      <a:pt x="99" y="109"/>
                    </a:lnTo>
                    <a:lnTo>
                      <a:pt x="97" y="107"/>
                    </a:lnTo>
                    <a:lnTo>
                      <a:pt x="96" y="106"/>
                    </a:lnTo>
                    <a:lnTo>
                      <a:pt x="95" y="105"/>
                    </a:lnTo>
                    <a:lnTo>
                      <a:pt x="92" y="101"/>
                    </a:lnTo>
                    <a:lnTo>
                      <a:pt x="90" y="102"/>
                    </a:lnTo>
                    <a:lnTo>
                      <a:pt x="90" y="102"/>
                    </a:lnTo>
                    <a:lnTo>
                      <a:pt x="90" y="95"/>
                    </a:lnTo>
                    <a:lnTo>
                      <a:pt x="91" y="84"/>
                    </a:lnTo>
                    <a:lnTo>
                      <a:pt x="91" y="78"/>
                    </a:lnTo>
                    <a:lnTo>
                      <a:pt x="91" y="69"/>
                    </a:lnTo>
                    <a:lnTo>
                      <a:pt x="91" y="61"/>
                    </a:lnTo>
                    <a:lnTo>
                      <a:pt x="92" y="50"/>
                    </a:lnTo>
                    <a:lnTo>
                      <a:pt x="92" y="43"/>
                    </a:lnTo>
                    <a:lnTo>
                      <a:pt x="94" y="26"/>
                    </a:lnTo>
                    <a:lnTo>
                      <a:pt x="94" y="26"/>
                    </a:lnTo>
                    <a:lnTo>
                      <a:pt x="83" y="26"/>
                    </a:lnTo>
                    <a:lnTo>
                      <a:pt x="76" y="25"/>
                    </a:lnTo>
                    <a:lnTo>
                      <a:pt x="75" y="25"/>
                    </a:lnTo>
                    <a:lnTo>
                      <a:pt x="66" y="25"/>
                    </a:lnTo>
                    <a:lnTo>
                      <a:pt x="64" y="25"/>
                    </a:lnTo>
                    <a:lnTo>
                      <a:pt x="59" y="25"/>
                    </a:lnTo>
                    <a:lnTo>
                      <a:pt x="43" y="23"/>
                    </a:lnTo>
                    <a:lnTo>
                      <a:pt x="36" y="22"/>
                    </a:lnTo>
                    <a:lnTo>
                      <a:pt x="30" y="22"/>
                    </a:lnTo>
                    <a:lnTo>
                      <a:pt x="25" y="22"/>
                    </a:lnTo>
                    <a:lnTo>
                      <a:pt x="0" y="20"/>
                    </a:lnTo>
                    <a:lnTo>
                      <a:pt x="0" y="16"/>
                    </a:lnTo>
                    <a:lnTo>
                      <a:pt x="0" y="13"/>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70"/>
              <p:cNvSpPr>
                <a:spLocks/>
              </p:cNvSpPr>
              <p:nvPr/>
            </p:nvSpPr>
            <p:spPr bwMode="auto">
              <a:xfrm>
                <a:off x="9146" y="11311"/>
                <a:ext cx="181" cy="118"/>
              </a:xfrm>
              <a:custGeom>
                <a:avLst/>
                <a:gdLst>
                  <a:gd name="T0" fmla="*/ 6 w 181"/>
                  <a:gd name="T1" fmla="*/ 63 h 118"/>
                  <a:gd name="T2" fmla="*/ 5 w 181"/>
                  <a:gd name="T3" fmla="*/ 55 h 118"/>
                  <a:gd name="T4" fmla="*/ 3 w 181"/>
                  <a:gd name="T5" fmla="*/ 41 h 118"/>
                  <a:gd name="T6" fmla="*/ 5 w 181"/>
                  <a:gd name="T7" fmla="*/ 26 h 118"/>
                  <a:gd name="T8" fmla="*/ 12 w 181"/>
                  <a:gd name="T9" fmla="*/ 20 h 118"/>
                  <a:gd name="T10" fmla="*/ 17 w 181"/>
                  <a:gd name="T11" fmla="*/ 18 h 118"/>
                  <a:gd name="T12" fmla="*/ 21 w 181"/>
                  <a:gd name="T13" fmla="*/ 20 h 118"/>
                  <a:gd name="T14" fmla="*/ 31 w 181"/>
                  <a:gd name="T15" fmla="*/ 24 h 118"/>
                  <a:gd name="T16" fmla="*/ 46 w 181"/>
                  <a:gd name="T17" fmla="*/ 21 h 118"/>
                  <a:gd name="T18" fmla="*/ 64 w 181"/>
                  <a:gd name="T19" fmla="*/ 18 h 118"/>
                  <a:gd name="T20" fmla="*/ 77 w 181"/>
                  <a:gd name="T21" fmla="*/ 15 h 118"/>
                  <a:gd name="T22" fmla="*/ 100 w 181"/>
                  <a:gd name="T23" fmla="*/ 11 h 118"/>
                  <a:gd name="T24" fmla="*/ 113 w 181"/>
                  <a:gd name="T25" fmla="*/ 7 h 118"/>
                  <a:gd name="T26" fmla="*/ 116 w 181"/>
                  <a:gd name="T27" fmla="*/ 7 h 118"/>
                  <a:gd name="T28" fmla="*/ 132 w 181"/>
                  <a:gd name="T29" fmla="*/ 4 h 118"/>
                  <a:gd name="T30" fmla="*/ 144 w 181"/>
                  <a:gd name="T31" fmla="*/ 2 h 118"/>
                  <a:gd name="T32" fmla="*/ 150 w 181"/>
                  <a:gd name="T33" fmla="*/ 2 h 118"/>
                  <a:gd name="T34" fmla="*/ 154 w 181"/>
                  <a:gd name="T35" fmla="*/ 5 h 118"/>
                  <a:gd name="T36" fmla="*/ 158 w 181"/>
                  <a:gd name="T37" fmla="*/ 8 h 118"/>
                  <a:gd name="T38" fmla="*/ 160 w 181"/>
                  <a:gd name="T39" fmla="*/ 14 h 118"/>
                  <a:gd name="T40" fmla="*/ 168 w 181"/>
                  <a:gd name="T41" fmla="*/ 19 h 118"/>
                  <a:gd name="T42" fmla="*/ 172 w 181"/>
                  <a:gd name="T43" fmla="*/ 21 h 118"/>
                  <a:gd name="T44" fmla="*/ 168 w 181"/>
                  <a:gd name="T45" fmla="*/ 27 h 118"/>
                  <a:gd name="T46" fmla="*/ 166 w 181"/>
                  <a:gd name="T47" fmla="*/ 33 h 118"/>
                  <a:gd name="T48" fmla="*/ 163 w 181"/>
                  <a:gd name="T49" fmla="*/ 36 h 118"/>
                  <a:gd name="T50" fmla="*/ 163 w 181"/>
                  <a:gd name="T51" fmla="*/ 40 h 118"/>
                  <a:gd name="T52" fmla="*/ 165 w 181"/>
                  <a:gd name="T53" fmla="*/ 46 h 118"/>
                  <a:gd name="T54" fmla="*/ 162 w 181"/>
                  <a:gd name="T55" fmla="*/ 49 h 118"/>
                  <a:gd name="T56" fmla="*/ 163 w 181"/>
                  <a:gd name="T57" fmla="*/ 53 h 118"/>
                  <a:gd name="T58" fmla="*/ 166 w 181"/>
                  <a:gd name="T59" fmla="*/ 54 h 118"/>
                  <a:gd name="T60" fmla="*/ 168 w 181"/>
                  <a:gd name="T61" fmla="*/ 59 h 118"/>
                  <a:gd name="T62" fmla="*/ 172 w 181"/>
                  <a:gd name="T63" fmla="*/ 60 h 118"/>
                  <a:gd name="T64" fmla="*/ 174 w 181"/>
                  <a:gd name="T65" fmla="*/ 62 h 118"/>
                  <a:gd name="T66" fmla="*/ 180 w 181"/>
                  <a:gd name="T67" fmla="*/ 67 h 118"/>
                  <a:gd name="T68" fmla="*/ 181 w 181"/>
                  <a:gd name="T69" fmla="*/ 68 h 118"/>
                  <a:gd name="T70" fmla="*/ 177 w 181"/>
                  <a:gd name="T71" fmla="*/ 71 h 118"/>
                  <a:gd name="T72" fmla="*/ 174 w 181"/>
                  <a:gd name="T73" fmla="*/ 74 h 118"/>
                  <a:gd name="T74" fmla="*/ 172 w 181"/>
                  <a:gd name="T75" fmla="*/ 77 h 118"/>
                  <a:gd name="T76" fmla="*/ 172 w 181"/>
                  <a:gd name="T77" fmla="*/ 81 h 118"/>
                  <a:gd name="T78" fmla="*/ 169 w 181"/>
                  <a:gd name="T79" fmla="*/ 82 h 118"/>
                  <a:gd name="T80" fmla="*/ 166 w 181"/>
                  <a:gd name="T81" fmla="*/ 84 h 118"/>
                  <a:gd name="T82" fmla="*/ 165 w 181"/>
                  <a:gd name="T83" fmla="*/ 85 h 118"/>
                  <a:gd name="T84" fmla="*/ 159 w 181"/>
                  <a:gd name="T85" fmla="*/ 85 h 118"/>
                  <a:gd name="T86" fmla="*/ 155 w 181"/>
                  <a:gd name="T87" fmla="*/ 88 h 118"/>
                  <a:gd name="T88" fmla="*/ 154 w 181"/>
                  <a:gd name="T89" fmla="*/ 91 h 118"/>
                  <a:gd name="T90" fmla="*/ 140 w 181"/>
                  <a:gd name="T91" fmla="*/ 95 h 118"/>
                  <a:gd name="T92" fmla="*/ 136 w 181"/>
                  <a:gd name="T93" fmla="*/ 96 h 118"/>
                  <a:gd name="T94" fmla="*/ 124 w 181"/>
                  <a:gd name="T95" fmla="*/ 97 h 118"/>
                  <a:gd name="T96" fmla="*/ 113 w 181"/>
                  <a:gd name="T97" fmla="*/ 100 h 118"/>
                  <a:gd name="T98" fmla="*/ 104 w 181"/>
                  <a:gd name="T99" fmla="*/ 102 h 118"/>
                  <a:gd name="T100" fmla="*/ 87 w 181"/>
                  <a:gd name="T101" fmla="*/ 105 h 118"/>
                  <a:gd name="T102" fmla="*/ 79 w 181"/>
                  <a:gd name="T103" fmla="*/ 106 h 118"/>
                  <a:gd name="T104" fmla="*/ 65 w 181"/>
                  <a:gd name="T105" fmla="*/ 109 h 118"/>
                  <a:gd name="T106" fmla="*/ 48 w 181"/>
                  <a:gd name="T107" fmla="*/ 112 h 118"/>
                  <a:gd name="T108" fmla="*/ 33 w 181"/>
                  <a:gd name="T109" fmla="*/ 114 h 118"/>
                  <a:gd name="T110" fmla="*/ 18 w 181"/>
                  <a:gd name="T111" fmla="*/ 118 h 118"/>
                  <a:gd name="T112" fmla="*/ 13 w 181"/>
                  <a:gd name="T113" fmla="*/ 106 h 118"/>
                  <a:gd name="T114" fmla="*/ 11 w 181"/>
                  <a:gd name="T115" fmla="*/ 91 h 118"/>
                  <a:gd name="T116" fmla="*/ 7 w 181"/>
                  <a:gd name="T117" fmla="*/ 74 h 118"/>
                  <a:gd name="T118" fmla="*/ 7 w 181"/>
                  <a:gd name="T119" fmla="*/ 7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118">
                    <a:moveTo>
                      <a:pt x="7" y="71"/>
                    </a:moveTo>
                    <a:lnTo>
                      <a:pt x="7" y="68"/>
                    </a:lnTo>
                    <a:lnTo>
                      <a:pt x="6" y="63"/>
                    </a:lnTo>
                    <a:lnTo>
                      <a:pt x="6" y="63"/>
                    </a:lnTo>
                    <a:lnTo>
                      <a:pt x="5" y="59"/>
                    </a:lnTo>
                    <a:lnTo>
                      <a:pt x="5" y="55"/>
                    </a:lnTo>
                    <a:lnTo>
                      <a:pt x="4" y="49"/>
                    </a:lnTo>
                    <a:lnTo>
                      <a:pt x="4" y="48"/>
                    </a:lnTo>
                    <a:lnTo>
                      <a:pt x="3" y="41"/>
                    </a:lnTo>
                    <a:lnTo>
                      <a:pt x="2" y="34"/>
                    </a:lnTo>
                    <a:lnTo>
                      <a:pt x="0" y="29"/>
                    </a:lnTo>
                    <a:lnTo>
                      <a:pt x="5" y="26"/>
                    </a:lnTo>
                    <a:lnTo>
                      <a:pt x="10" y="22"/>
                    </a:lnTo>
                    <a:lnTo>
                      <a:pt x="11" y="21"/>
                    </a:lnTo>
                    <a:lnTo>
                      <a:pt x="12" y="20"/>
                    </a:lnTo>
                    <a:lnTo>
                      <a:pt x="13" y="20"/>
                    </a:lnTo>
                    <a:lnTo>
                      <a:pt x="13" y="20"/>
                    </a:lnTo>
                    <a:lnTo>
                      <a:pt x="17" y="18"/>
                    </a:lnTo>
                    <a:lnTo>
                      <a:pt x="18" y="17"/>
                    </a:lnTo>
                    <a:lnTo>
                      <a:pt x="20" y="14"/>
                    </a:lnTo>
                    <a:lnTo>
                      <a:pt x="21" y="20"/>
                    </a:lnTo>
                    <a:lnTo>
                      <a:pt x="22" y="25"/>
                    </a:lnTo>
                    <a:lnTo>
                      <a:pt x="26" y="25"/>
                    </a:lnTo>
                    <a:lnTo>
                      <a:pt x="31" y="24"/>
                    </a:lnTo>
                    <a:lnTo>
                      <a:pt x="42" y="21"/>
                    </a:lnTo>
                    <a:lnTo>
                      <a:pt x="44" y="21"/>
                    </a:lnTo>
                    <a:lnTo>
                      <a:pt x="46" y="21"/>
                    </a:lnTo>
                    <a:lnTo>
                      <a:pt x="55" y="19"/>
                    </a:lnTo>
                    <a:lnTo>
                      <a:pt x="63" y="18"/>
                    </a:lnTo>
                    <a:lnTo>
                      <a:pt x="64" y="18"/>
                    </a:lnTo>
                    <a:lnTo>
                      <a:pt x="66" y="17"/>
                    </a:lnTo>
                    <a:lnTo>
                      <a:pt x="71" y="17"/>
                    </a:lnTo>
                    <a:lnTo>
                      <a:pt x="77" y="15"/>
                    </a:lnTo>
                    <a:lnTo>
                      <a:pt x="79" y="14"/>
                    </a:lnTo>
                    <a:lnTo>
                      <a:pt x="84" y="14"/>
                    </a:lnTo>
                    <a:lnTo>
                      <a:pt x="100" y="11"/>
                    </a:lnTo>
                    <a:lnTo>
                      <a:pt x="101" y="10"/>
                    </a:lnTo>
                    <a:lnTo>
                      <a:pt x="102" y="10"/>
                    </a:lnTo>
                    <a:lnTo>
                      <a:pt x="113" y="7"/>
                    </a:lnTo>
                    <a:lnTo>
                      <a:pt x="113" y="7"/>
                    </a:lnTo>
                    <a:lnTo>
                      <a:pt x="116" y="7"/>
                    </a:lnTo>
                    <a:lnTo>
                      <a:pt x="116" y="7"/>
                    </a:lnTo>
                    <a:lnTo>
                      <a:pt x="125" y="5"/>
                    </a:lnTo>
                    <a:lnTo>
                      <a:pt x="125" y="5"/>
                    </a:lnTo>
                    <a:lnTo>
                      <a:pt x="132" y="4"/>
                    </a:lnTo>
                    <a:lnTo>
                      <a:pt x="141" y="2"/>
                    </a:lnTo>
                    <a:lnTo>
                      <a:pt x="144" y="2"/>
                    </a:lnTo>
                    <a:lnTo>
                      <a:pt x="144" y="2"/>
                    </a:lnTo>
                    <a:lnTo>
                      <a:pt x="147" y="0"/>
                    </a:lnTo>
                    <a:lnTo>
                      <a:pt x="147" y="0"/>
                    </a:lnTo>
                    <a:lnTo>
                      <a:pt x="150" y="2"/>
                    </a:lnTo>
                    <a:lnTo>
                      <a:pt x="151" y="4"/>
                    </a:lnTo>
                    <a:lnTo>
                      <a:pt x="153" y="5"/>
                    </a:lnTo>
                    <a:lnTo>
                      <a:pt x="154" y="5"/>
                    </a:lnTo>
                    <a:lnTo>
                      <a:pt x="155" y="5"/>
                    </a:lnTo>
                    <a:lnTo>
                      <a:pt x="157" y="6"/>
                    </a:lnTo>
                    <a:lnTo>
                      <a:pt x="158" y="8"/>
                    </a:lnTo>
                    <a:lnTo>
                      <a:pt x="159" y="12"/>
                    </a:lnTo>
                    <a:lnTo>
                      <a:pt x="159" y="13"/>
                    </a:lnTo>
                    <a:lnTo>
                      <a:pt x="160" y="14"/>
                    </a:lnTo>
                    <a:lnTo>
                      <a:pt x="162" y="18"/>
                    </a:lnTo>
                    <a:lnTo>
                      <a:pt x="165" y="19"/>
                    </a:lnTo>
                    <a:lnTo>
                      <a:pt x="168" y="19"/>
                    </a:lnTo>
                    <a:lnTo>
                      <a:pt x="169" y="19"/>
                    </a:lnTo>
                    <a:lnTo>
                      <a:pt x="169" y="19"/>
                    </a:lnTo>
                    <a:lnTo>
                      <a:pt x="172" y="21"/>
                    </a:lnTo>
                    <a:lnTo>
                      <a:pt x="169" y="22"/>
                    </a:lnTo>
                    <a:lnTo>
                      <a:pt x="168" y="24"/>
                    </a:lnTo>
                    <a:lnTo>
                      <a:pt x="168" y="27"/>
                    </a:lnTo>
                    <a:lnTo>
                      <a:pt x="167" y="31"/>
                    </a:lnTo>
                    <a:lnTo>
                      <a:pt x="166" y="32"/>
                    </a:lnTo>
                    <a:lnTo>
                      <a:pt x="166" y="33"/>
                    </a:lnTo>
                    <a:lnTo>
                      <a:pt x="165" y="33"/>
                    </a:lnTo>
                    <a:lnTo>
                      <a:pt x="165" y="34"/>
                    </a:lnTo>
                    <a:lnTo>
                      <a:pt x="163" y="36"/>
                    </a:lnTo>
                    <a:lnTo>
                      <a:pt x="162" y="39"/>
                    </a:lnTo>
                    <a:lnTo>
                      <a:pt x="162" y="39"/>
                    </a:lnTo>
                    <a:lnTo>
                      <a:pt x="163" y="40"/>
                    </a:lnTo>
                    <a:lnTo>
                      <a:pt x="165" y="41"/>
                    </a:lnTo>
                    <a:lnTo>
                      <a:pt x="165" y="43"/>
                    </a:lnTo>
                    <a:lnTo>
                      <a:pt x="165" y="46"/>
                    </a:lnTo>
                    <a:lnTo>
                      <a:pt x="165" y="46"/>
                    </a:lnTo>
                    <a:lnTo>
                      <a:pt x="162" y="47"/>
                    </a:lnTo>
                    <a:lnTo>
                      <a:pt x="162" y="49"/>
                    </a:lnTo>
                    <a:lnTo>
                      <a:pt x="163" y="50"/>
                    </a:lnTo>
                    <a:lnTo>
                      <a:pt x="163" y="52"/>
                    </a:lnTo>
                    <a:lnTo>
                      <a:pt x="163" y="53"/>
                    </a:lnTo>
                    <a:lnTo>
                      <a:pt x="163" y="54"/>
                    </a:lnTo>
                    <a:lnTo>
                      <a:pt x="165" y="55"/>
                    </a:lnTo>
                    <a:lnTo>
                      <a:pt x="166" y="54"/>
                    </a:lnTo>
                    <a:lnTo>
                      <a:pt x="167" y="55"/>
                    </a:lnTo>
                    <a:lnTo>
                      <a:pt x="168" y="57"/>
                    </a:lnTo>
                    <a:lnTo>
                      <a:pt x="168" y="59"/>
                    </a:lnTo>
                    <a:lnTo>
                      <a:pt x="169" y="60"/>
                    </a:lnTo>
                    <a:lnTo>
                      <a:pt x="170" y="60"/>
                    </a:lnTo>
                    <a:lnTo>
                      <a:pt x="172" y="60"/>
                    </a:lnTo>
                    <a:lnTo>
                      <a:pt x="173" y="61"/>
                    </a:lnTo>
                    <a:lnTo>
                      <a:pt x="174" y="62"/>
                    </a:lnTo>
                    <a:lnTo>
                      <a:pt x="174" y="62"/>
                    </a:lnTo>
                    <a:lnTo>
                      <a:pt x="176" y="63"/>
                    </a:lnTo>
                    <a:lnTo>
                      <a:pt x="177" y="64"/>
                    </a:lnTo>
                    <a:lnTo>
                      <a:pt x="180" y="67"/>
                    </a:lnTo>
                    <a:lnTo>
                      <a:pt x="180" y="67"/>
                    </a:lnTo>
                    <a:lnTo>
                      <a:pt x="181" y="68"/>
                    </a:lnTo>
                    <a:lnTo>
                      <a:pt x="181" y="68"/>
                    </a:lnTo>
                    <a:lnTo>
                      <a:pt x="180" y="69"/>
                    </a:lnTo>
                    <a:lnTo>
                      <a:pt x="178" y="69"/>
                    </a:lnTo>
                    <a:lnTo>
                      <a:pt x="177" y="71"/>
                    </a:lnTo>
                    <a:lnTo>
                      <a:pt x="176" y="72"/>
                    </a:lnTo>
                    <a:lnTo>
                      <a:pt x="175" y="74"/>
                    </a:lnTo>
                    <a:lnTo>
                      <a:pt x="174" y="74"/>
                    </a:lnTo>
                    <a:lnTo>
                      <a:pt x="173" y="76"/>
                    </a:lnTo>
                    <a:lnTo>
                      <a:pt x="173" y="76"/>
                    </a:lnTo>
                    <a:lnTo>
                      <a:pt x="172" y="77"/>
                    </a:lnTo>
                    <a:lnTo>
                      <a:pt x="170" y="78"/>
                    </a:lnTo>
                    <a:lnTo>
                      <a:pt x="172" y="81"/>
                    </a:lnTo>
                    <a:lnTo>
                      <a:pt x="172" y="81"/>
                    </a:lnTo>
                    <a:lnTo>
                      <a:pt x="170" y="81"/>
                    </a:lnTo>
                    <a:lnTo>
                      <a:pt x="169" y="82"/>
                    </a:lnTo>
                    <a:lnTo>
                      <a:pt x="169" y="82"/>
                    </a:lnTo>
                    <a:lnTo>
                      <a:pt x="168" y="83"/>
                    </a:lnTo>
                    <a:lnTo>
                      <a:pt x="167" y="83"/>
                    </a:lnTo>
                    <a:lnTo>
                      <a:pt x="166" y="84"/>
                    </a:lnTo>
                    <a:lnTo>
                      <a:pt x="166" y="84"/>
                    </a:lnTo>
                    <a:lnTo>
                      <a:pt x="165" y="85"/>
                    </a:lnTo>
                    <a:lnTo>
                      <a:pt x="165" y="85"/>
                    </a:lnTo>
                    <a:lnTo>
                      <a:pt x="163" y="85"/>
                    </a:lnTo>
                    <a:lnTo>
                      <a:pt x="162" y="85"/>
                    </a:lnTo>
                    <a:lnTo>
                      <a:pt x="159" y="85"/>
                    </a:lnTo>
                    <a:lnTo>
                      <a:pt x="159" y="85"/>
                    </a:lnTo>
                    <a:lnTo>
                      <a:pt x="157" y="86"/>
                    </a:lnTo>
                    <a:lnTo>
                      <a:pt x="155" y="88"/>
                    </a:lnTo>
                    <a:lnTo>
                      <a:pt x="154" y="90"/>
                    </a:lnTo>
                    <a:lnTo>
                      <a:pt x="154" y="91"/>
                    </a:lnTo>
                    <a:lnTo>
                      <a:pt x="154" y="91"/>
                    </a:lnTo>
                    <a:lnTo>
                      <a:pt x="153" y="91"/>
                    </a:lnTo>
                    <a:lnTo>
                      <a:pt x="144" y="93"/>
                    </a:lnTo>
                    <a:lnTo>
                      <a:pt x="140" y="95"/>
                    </a:lnTo>
                    <a:lnTo>
                      <a:pt x="140" y="95"/>
                    </a:lnTo>
                    <a:lnTo>
                      <a:pt x="140" y="95"/>
                    </a:lnTo>
                    <a:lnTo>
                      <a:pt x="136" y="96"/>
                    </a:lnTo>
                    <a:lnTo>
                      <a:pt x="131" y="96"/>
                    </a:lnTo>
                    <a:lnTo>
                      <a:pt x="126" y="97"/>
                    </a:lnTo>
                    <a:lnTo>
                      <a:pt x="124" y="97"/>
                    </a:lnTo>
                    <a:lnTo>
                      <a:pt x="118" y="99"/>
                    </a:lnTo>
                    <a:lnTo>
                      <a:pt x="118" y="99"/>
                    </a:lnTo>
                    <a:lnTo>
                      <a:pt x="113" y="100"/>
                    </a:lnTo>
                    <a:lnTo>
                      <a:pt x="111" y="100"/>
                    </a:lnTo>
                    <a:lnTo>
                      <a:pt x="104" y="102"/>
                    </a:lnTo>
                    <a:lnTo>
                      <a:pt x="104" y="102"/>
                    </a:lnTo>
                    <a:lnTo>
                      <a:pt x="104" y="102"/>
                    </a:lnTo>
                    <a:lnTo>
                      <a:pt x="96" y="103"/>
                    </a:lnTo>
                    <a:lnTo>
                      <a:pt x="87" y="105"/>
                    </a:lnTo>
                    <a:lnTo>
                      <a:pt x="86" y="105"/>
                    </a:lnTo>
                    <a:lnTo>
                      <a:pt x="79" y="106"/>
                    </a:lnTo>
                    <a:lnTo>
                      <a:pt x="79" y="106"/>
                    </a:lnTo>
                    <a:lnTo>
                      <a:pt x="78" y="106"/>
                    </a:lnTo>
                    <a:lnTo>
                      <a:pt x="68" y="109"/>
                    </a:lnTo>
                    <a:lnTo>
                      <a:pt x="65" y="109"/>
                    </a:lnTo>
                    <a:lnTo>
                      <a:pt x="62" y="110"/>
                    </a:lnTo>
                    <a:lnTo>
                      <a:pt x="58" y="110"/>
                    </a:lnTo>
                    <a:lnTo>
                      <a:pt x="48" y="112"/>
                    </a:lnTo>
                    <a:lnTo>
                      <a:pt x="46" y="112"/>
                    </a:lnTo>
                    <a:lnTo>
                      <a:pt x="37" y="114"/>
                    </a:lnTo>
                    <a:lnTo>
                      <a:pt x="33" y="114"/>
                    </a:lnTo>
                    <a:lnTo>
                      <a:pt x="29" y="116"/>
                    </a:lnTo>
                    <a:lnTo>
                      <a:pt x="28" y="116"/>
                    </a:lnTo>
                    <a:lnTo>
                      <a:pt x="18" y="118"/>
                    </a:lnTo>
                    <a:lnTo>
                      <a:pt x="15" y="118"/>
                    </a:lnTo>
                    <a:lnTo>
                      <a:pt x="13" y="109"/>
                    </a:lnTo>
                    <a:lnTo>
                      <a:pt x="13" y="106"/>
                    </a:lnTo>
                    <a:lnTo>
                      <a:pt x="12" y="100"/>
                    </a:lnTo>
                    <a:lnTo>
                      <a:pt x="11" y="93"/>
                    </a:lnTo>
                    <a:lnTo>
                      <a:pt x="11" y="91"/>
                    </a:lnTo>
                    <a:lnTo>
                      <a:pt x="10" y="89"/>
                    </a:lnTo>
                    <a:lnTo>
                      <a:pt x="10" y="82"/>
                    </a:lnTo>
                    <a:lnTo>
                      <a:pt x="7" y="74"/>
                    </a:lnTo>
                    <a:lnTo>
                      <a:pt x="7" y="71"/>
                    </a:lnTo>
                    <a:lnTo>
                      <a:pt x="7" y="71"/>
                    </a:lnTo>
                    <a:lnTo>
                      <a:pt x="7" y="71"/>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71"/>
              <p:cNvSpPr>
                <a:spLocks noEditPoints="1"/>
              </p:cNvSpPr>
              <p:nvPr/>
            </p:nvSpPr>
            <p:spPr bwMode="auto">
              <a:xfrm>
                <a:off x="8981" y="11784"/>
                <a:ext cx="283" cy="244"/>
              </a:xfrm>
              <a:custGeom>
                <a:avLst/>
                <a:gdLst>
                  <a:gd name="T0" fmla="*/ 248 w 283"/>
                  <a:gd name="T1" fmla="*/ 230 h 244"/>
                  <a:gd name="T2" fmla="*/ 235 w 283"/>
                  <a:gd name="T3" fmla="*/ 239 h 244"/>
                  <a:gd name="T4" fmla="*/ 222 w 283"/>
                  <a:gd name="T5" fmla="*/ 244 h 244"/>
                  <a:gd name="T6" fmla="*/ 216 w 283"/>
                  <a:gd name="T7" fmla="*/ 242 h 244"/>
                  <a:gd name="T8" fmla="*/ 15 w 283"/>
                  <a:gd name="T9" fmla="*/ 14 h 244"/>
                  <a:gd name="T10" fmla="*/ 41 w 283"/>
                  <a:gd name="T11" fmla="*/ 11 h 244"/>
                  <a:gd name="T12" fmla="*/ 71 w 283"/>
                  <a:gd name="T13" fmla="*/ 8 h 244"/>
                  <a:gd name="T14" fmla="*/ 88 w 283"/>
                  <a:gd name="T15" fmla="*/ 9 h 244"/>
                  <a:gd name="T16" fmla="*/ 107 w 283"/>
                  <a:gd name="T17" fmla="*/ 16 h 244"/>
                  <a:gd name="T18" fmla="*/ 131 w 283"/>
                  <a:gd name="T19" fmla="*/ 15 h 244"/>
                  <a:gd name="T20" fmla="*/ 160 w 283"/>
                  <a:gd name="T21" fmla="*/ 12 h 244"/>
                  <a:gd name="T22" fmla="*/ 182 w 283"/>
                  <a:gd name="T23" fmla="*/ 12 h 244"/>
                  <a:gd name="T24" fmla="*/ 189 w 283"/>
                  <a:gd name="T25" fmla="*/ 17 h 244"/>
                  <a:gd name="T26" fmla="*/ 187 w 283"/>
                  <a:gd name="T27" fmla="*/ 3 h 244"/>
                  <a:gd name="T28" fmla="*/ 196 w 283"/>
                  <a:gd name="T29" fmla="*/ 1 h 244"/>
                  <a:gd name="T30" fmla="*/ 207 w 283"/>
                  <a:gd name="T31" fmla="*/ 1 h 244"/>
                  <a:gd name="T32" fmla="*/ 211 w 283"/>
                  <a:gd name="T33" fmla="*/ 16 h 244"/>
                  <a:gd name="T34" fmla="*/ 223 w 283"/>
                  <a:gd name="T35" fmla="*/ 45 h 244"/>
                  <a:gd name="T36" fmla="*/ 246 w 283"/>
                  <a:gd name="T37" fmla="*/ 75 h 244"/>
                  <a:gd name="T38" fmla="*/ 253 w 283"/>
                  <a:gd name="T39" fmla="*/ 100 h 244"/>
                  <a:gd name="T40" fmla="*/ 273 w 283"/>
                  <a:gd name="T41" fmla="*/ 131 h 244"/>
                  <a:gd name="T42" fmla="*/ 279 w 283"/>
                  <a:gd name="T43" fmla="*/ 145 h 244"/>
                  <a:gd name="T44" fmla="*/ 281 w 283"/>
                  <a:gd name="T45" fmla="*/ 164 h 244"/>
                  <a:gd name="T46" fmla="*/ 282 w 283"/>
                  <a:gd name="T47" fmla="*/ 179 h 244"/>
                  <a:gd name="T48" fmla="*/ 279 w 283"/>
                  <a:gd name="T49" fmla="*/ 187 h 244"/>
                  <a:gd name="T50" fmla="*/ 281 w 283"/>
                  <a:gd name="T51" fmla="*/ 198 h 244"/>
                  <a:gd name="T52" fmla="*/ 269 w 283"/>
                  <a:gd name="T53" fmla="*/ 222 h 244"/>
                  <a:gd name="T54" fmla="*/ 273 w 283"/>
                  <a:gd name="T55" fmla="*/ 212 h 244"/>
                  <a:gd name="T56" fmla="*/ 261 w 283"/>
                  <a:gd name="T57" fmla="*/ 211 h 244"/>
                  <a:gd name="T58" fmla="*/ 249 w 283"/>
                  <a:gd name="T59" fmla="*/ 210 h 244"/>
                  <a:gd name="T60" fmla="*/ 238 w 283"/>
                  <a:gd name="T61" fmla="*/ 192 h 244"/>
                  <a:gd name="T62" fmla="*/ 223 w 283"/>
                  <a:gd name="T63" fmla="*/ 185 h 244"/>
                  <a:gd name="T64" fmla="*/ 211 w 283"/>
                  <a:gd name="T65" fmla="*/ 171 h 244"/>
                  <a:gd name="T66" fmla="*/ 199 w 283"/>
                  <a:gd name="T67" fmla="*/ 154 h 244"/>
                  <a:gd name="T68" fmla="*/ 183 w 283"/>
                  <a:gd name="T69" fmla="*/ 135 h 244"/>
                  <a:gd name="T70" fmla="*/ 189 w 283"/>
                  <a:gd name="T71" fmla="*/ 122 h 244"/>
                  <a:gd name="T72" fmla="*/ 185 w 283"/>
                  <a:gd name="T73" fmla="*/ 119 h 244"/>
                  <a:gd name="T74" fmla="*/ 179 w 283"/>
                  <a:gd name="T75" fmla="*/ 123 h 244"/>
                  <a:gd name="T76" fmla="*/ 174 w 283"/>
                  <a:gd name="T77" fmla="*/ 107 h 244"/>
                  <a:gd name="T78" fmla="*/ 178 w 283"/>
                  <a:gd name="T79" fmla="*/ 91 h 244"/>
                  <a:gd name="T80" fmla="*/ 175 w 283"/>
                  <a:gd name="T81" fmla="*/ 78 h 244"/>
                  <a:gd name="T82" fmla="*/ 169 w 283"/>
                  <a:gd name="T83" fmla="*/ 68 h 244"/>
                  <a:gd name="T84" fmla="*/ 160 w 283"/>
                  <a:gd name="T85" fmla="*/ 66 h 244"/>
                  <a:gd name="T86" fmla="*/ 152 w 283"/>
                  <a:gd name="T87" fmla="*/ 59 h 244"/>
                  <a:gd name="T88" fmla="*/ 140 w 283"/>
                  <a:gd name="T89" fmla="*/ 47 h 244"/>
                  <a:gd name="T90" fmla="*/ 123 w 283"/>
                  <a:gd name="T91" fmla="*/ 37 h 244"/>
                  <a:gd name="T92" fmla="*/ 113 w 283"/>
                  <a:gd name="T93" fmla="*/ 44 h 244"/>
                  <a:gd name="T94" fmla="*/ 107 w 283"/>
                  <a:gd name="T95" fmla="*/ 47 h 244"/>
                  <a:gd name="T96" fmla="*/ 88 w 283"/>
                  <a:gd name="T97" fmla="*/ 60 h 244"/>
                  <a:gd name="T98" fmla="*/ 79 w 283"/>
                  <a:gd name="T99" fmla="*/ 50 h 244"/>
                  <a:gd name="T100" fmla="*/ 57 w 283"/>
                  <a:gd name="T101" fmla="*/ 38 h 244"/>
                  <a:gd name="T102" fmla="*/ 29 w 283"/>
                  <a:gd name="T103" fmla="*/ 37 h 244"/>
                  <a:gd name="T104" fmla="*/ 9 w 283"/>
                  <a:gd name="T105" fmla="*/ 41 h 244"/>
                  <a:gd name="T106" fmla="*/ 8 w 283"/>
                  <a:gd name="T107" fmla="*/ 32 h 244"/>
                  <a:gd name="T108" fmla="*/ 1 w 283"/>
                  <a:gd name="T109" fmla="*/ 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3" h="244">
                    <a:moveTo>
                      <a:pt x="230" y="240"/>
                    </a:moveTo>
                    <a:lnTo>
                      <a:pt x="231" y="237"/>
                    </a:lnTo>
                    <a:lnTo>
                      <a:pt x="234" y="235"/>
                    </a:lnTo>
                    <a:lnTo>
                      <a:pt x="237" y="232"/>
                    </a:lnTo>
                    <a:lnTo>
                      <a:pt x="237" y="231"/>
                    </a:lnTo>
                    <a:lnTo>
                      <a:pt x="242" y="229"/>
                    </a:lnTo>
                    <a:lnTo>
                      <a:pt x="248" y="230"/>
                    </a:lnTo>
                    <a:lnTo>
                      <a:pt x="250" y="232"/>
                    </a:lnTo>
                    <a:lnTo>
                      <a:pt x="246" y="235"/>
                    </a:lnTo>
                    <a:lnTo>
                      <a:pt x="244" y="236"/>
                    </a:lnTo>
                    <a:lnTo>
                      <a:pt x="243" y="235"/>
                    </a:lnTo>
                    <a:lnTo>
                      <a:pt x="241" y="237"/>
                    </a:lnTo>
                    <a:lnTo>
                      <a:pt x="237" y="238"/>
                    </a:lnTo>
                    <a:lnTo>
                      <a:pt x="235" y="239"/>
                    </a:lnTo>
                    <a:lnTo>
                      <a:pt x="230" y="240"/>
                    </a:lnTo>
                    <a:lnTo>
                      <a:pt x="230" y="240"/>
                    </a:lnTo>
                    <a:close/>
                    <a:moveTo>
                      <a:pt x="223" y="242"/>
                    </a:moveTo>
                    <a:lnTo>
                      <a:pt x="223" y="240"/>
                    </a:lnTo>
                    <a:lnTo>
                      <a:pt x="228" y="239"/>
                    </a:lnTo>
                    <a:lnTo>
                      <a:pt x="227" y="243"/>
                    </a:lnTo>
                    <a:lnTo>
                      <a:pt x="222" y="244"/>
                    </a:lnTo>
                    <a:lnTo>
                      <a:pt x="223" y="242"/>
                    </a:lnTo>
                    <a:close/>
                    <a:moveTo>
                      <a:pt x="216" y="242"/>
                    </a:moveTo>
                    <a:lnTo>
                      <a:pt x="217" y="239"/>
                    </a:lnTo>
                    <a:lnTo>
                      <a:pt x="220" y="240"/>
                    </a:lnTo>
                    <a:lnTo>
                      <a:pt x="220" y="243"/>
                    </a:lnTo>
                    <a:lnTo>
                      <a:pt x="217" y="244"/>
                    </a:lnTo>
                    <a:lnTo>
                      <a:pt x="216" y="242"/>
                    </a:lnTo>
                    <a:close/>
                    <a:moveTo>
                      <a:pt x="1" y="17"/>
                    </a:moveTo>
                    <a:lnTo>
                      <a:pt x="0" y="15"/>
                    </a:lnTo>
                    <a:lnTo>
                      <a:pt x="0" y="15"/>
                    </a:lnTo>
                    <a:lnTo>
                      <a:pt x="4" y="15"/>
                    </a:lnTo>
                    <a:lnTo>
                      <a:pt x="6" y="15"/>
                    </a:lnTo>
                    <a:lnTo>
                      <a:pt x="11" y="15"/>
                    </a:lnTo>
                    <a:lnTo>
                      <a:pt x="15" y="14"/>
                    </a:lnTo>
                    <a:lnTo>
                      <a:pt x="15" y="14"/>
                    </a:lnTo>
                    <a:lnTo>
                      <a:pt x="23" y="12"/>
                    </a:lnTo>
                    <a:lnTo>
                      <a:pt x="27" y="12"/>
                    </a:lnTo>
                    <a:lnTo>
                      <a:pt x="28" y="12"/>
                    </a:lnTo>
                    <a:lnTo>
                      <a:pt x="31" y="12"/>
                    </a:lnTo>
                    <a:lnTo>
                      <a:pt x="35" y="12"/>
                    </a:lnTo>
                    <a:lnTo>
                      <a:pt x="41" y="11"/>
                    </a:lnTo>
                    <a:lnTo>
                      <a:pt x="42" y="11"/>
                    </a:lnTo>
                    <a:lnTo>
                      <a:pt x="48" y="10"/>
                    </a:lnTo>
                    <a:lnTo>
                      <a:pt x="53" y="10"/>
                    </a:lnTo>
                    <a:lnTo>
                      <a:pt x="58" y="10"/>
                    </a:lnTo>
                    <a:lnTo>
                      <a:pt x="63" y="9"/>
                    </a:lnTo>
                    <a:lnTo>
                      <a:pt x="68" y="9"/>
                    </a:lnTo>
                    <a:lnTo>
                      <a:pt x="71" y="8"/>
                    </a:lnTo>
                    <a:lnTo>
                      <a:pt x="71" y="8"/>
                    </a:lnTo>
                    <a:lnTo>
                      <a:pt x="76" y="8"/>
                    </a:lnTo>
                    <a:lnTo>
                      <a:pt x="82" y="7"/>
                    </a:lnTo>
                    <a:lnTo>
                      <a:pt x="86" y="7"/>
                    </a:lnTo>
                    <a:lnTo>
                      <a:pt x="87" y="7"/>
                    </a:lnTo>
                    <a:lnTo>
                      <a:pt x="87" y="7"/>
                    </a:lnTo>
                    <a:lnTo>
                      <a:pt x="88" y="9"/>
                    </a:lnTo>
                    <a:lnTo>
                      <a:pt x="90" y="10"/>
                    </a:lnTo>
                    <a:lnTo>
                      <a:pt x="90" y="12"/>
                    </a:lnTo>
                    <a:lnTo>
                      <a:pt x="91" y="15"/>
                    </a:lnTo>
                    <a:lnTo>
                      <a:pt x="93" y="17"/>
                    </a:lnTo>
                    <a:lnTo>
                      <a:pt x="93" y="17"/>
                    </a:lnTo>
                    <a:lnTo>
                      <a:pt x="95" y="17"/>
                    </a:lnTo>
                    <a:lnTo>
                      <a:pt x="107" y="16"/>
                    </a:lnTo>
                    <a:lnTo>
                      <a:pt x="109" y="16"/>
                    </a:lnTo>
                    <a:lnTo>
                      <a:pt x="112" y="16"/>
                    </a:lnTo>
                    <a:lnTo>
                      <a:pt x="118" y="15"/>
                    </a:lnTo>
                    <a:lnTo>
                      <a:pt x="119" y="15"/>
                    </a:lnTo>
                    <a:lnTo>
                      <a:pt x="122" y="15"/>
                    </a:lnTo>
                    <a:lnTo>
                      <a:pt x="128" y="15"/>
                    </a:lnTo>
                    <a:lnTo>
                      <a:pt x="131" y="15"/>
                    </a:lnTo>
                    <a:lnTo>
                      <a:pt x="135" y="14"/>
                    </a:lnTo>
                    <a:lnTo>
                      <a:pt x="139" y="14"/>
                    </a:lnTo>
                    <a:lnTo>
                      <a:pt x="144" y="14"/>
                    </a:lnTo>
                    <a:lnTo>
                      <a:pt x="145" y="14"/>
                    </a:lnTo>
                    <a:lnTo>
                      <a:pt x="150" y="12"/>
                    </a:lnTo>
                    <a:lnTo>
                      <a:pt x="152" y="12"/>
                    </a:lnTo>
                    <a:lnTo>
                      <a:pt x="160" y="12"/>
                    </a:lnTo>
                    <a:lnTo>
                      <a:pt x="165" y="11"/>
                    </a:lnTo>
                    <a:lnTo>
                      <a:pt x="170" y="11"/>
                    </a:lnTo>
                    <a:lnTo>
                      <a:pt x="174" y="11"/>
                    </a:lnTo>
                    <a:lnTo>
                      <a:pt x="174" y="11"/>
                    </a:lnTo>
                    <a:lnTo>
                      <a:pt x="175" y="11"/>
                    </a:lnTo>
                    <a:lnTo>
                      <a:pt x="182" y="11"/>
                    </a:lnTo>
                    <a:lnTo>
                      <a:pt x="182" y="12"/>
                    </a:lnTo>
                    <a:lnTo>
                      <a:pt x="183" y="15"/>
                    </a:lnTo>
                    <a:lnTo>
                      <a:pt x="183" y="16"/>
                    </a:lnTo>
                    <a:lnTo>
                      <a:pt x="184" y="18"/>
                    </a:lnTo>
                    <a:lnTo>
                      <a:pt x="185" y="18"/>
                    </a:lnTo>
                    <a:lnTo>
                      <a:pt x="187" y="18"/>
                    </a:lnTo>
                    <a:lnTo>
                      <a:pt x="189" y="17"/>
                    </a:lnTo>
                    <a:lnTo>
                      <a:pt x="189" y="17"/>
                    </a:lnTo>
                    <a:lnTo>
                      <a:pt x="189" y="16"/>
                    </a:lnTo>
                    <a:lnTo>
                      <a:pt x="189" y="15"/>
                    </a:lnTo>
                    <a:lnTo>
                      <a:pt x="189" y="11"/>
                    </a:lnTo>
                    <a:lnTo>
                      <a:pt x="189" y="9"/>
                    </a:lnTo>
                    <a:lnTo>
                      <a:pt x="187" y="7"/>
                    </a:lnTo>
                    <a:lnTo>
                      <a:pt x="187" y="5"/>
                    </a:lnTo>
                    <a:lnTo>
                      <a:pt x="187" y="3"/>
                    </a:lnTo>
                    <a:lnTo>
                      <a:pt x="189" y="1"/>
                    </a:lnTo>
                    <a:lnTo>
                      <a:pt x="190" y="0"/>
                    </a:lnTo>
                    <a:lnTo>
                      <a:pt x="191" y="0"/>
                    </a:lnTo>
                    <a:lnTo>
                      <a:pt x="191" y="0"/>
                    </a:lnTo>
                    <a:lnTo>
                      <a:pt x="192" y="1"/>
                    </a:lnTo>
                    <a:lnTo>
                      <a:pt x="194" y="0"/>
                    </a:lnTo>
                    <a:lnTo>
                      <a:pt x="196" y="1"/>
                    </a:lnTo>
                    <a:lnTo>
                      <a:pt x="197" y="1"/>
                    </a:lnTo>
                    <a:lnTo>
                      <a:pt x="199" y="1"/>
                    </a:lnTo>
                    <a:lnTo>
                      <a:pt x="200" y="2"/>
                    </a:lnTo>
                    <a:lnTo>
                      <a:pt x="202" y="2"/>
                    </a:lnTo>
                    <a:lnTo>
                      <a:pt x="204" y="1"/>
                    </a:lnTo>
                    <a:lnTo>
                      <a:pt x="205" y="1"/>
                    </a:lnTo>
                    <a:lnTo>
                      <a:pt x="207" y="1"/>
                    </a:lnTo>
                    <a:lnTo>
                      <a:pt x="207" y="2"/>
                    </a:lnTo>
                    <a:lnTo>
                      <a:pt x="207" y="5"/>
                    </a:lnTo>
                    <a:lnTo>
                      <a:pt x="208" y="9"/>
                    </a:lnTo>
                    <a:lnTo>
                      <a:pt x="208" y="9"/>
                    </a:lnTo>
                    <a:lnTo>
                      <a:pt x="208" y="9"/>
                    </a:lnTo>
                    <a:lnTo>
                      <a:pt x="209" y="10"/>
                    </a:lnTo>
                    <a:lnTo>
                      <a:pt x="211" y="16"/>
                    </a:lnTo>
                    <a:lnTo>
                      <a:pt x="212" y="18"/>
                    </a:lnTo>
                    <a:lnTo>
                      <a:pt x="216" y="31"/>
                    </a:lnTo>
                    <a:lnTo>
                      <a:pt x="217" y="32"/>
                    </a:lnTo>
                    <a:lnTo>
                      <a:pt x="219" y="34"/>
                    </a:lnTo>
                    <a:lnTo>
                      <a:pt x="219" y="36"/>
                    </a:lnTo>
                    <a:lnTo>
                      <a:pt x="221" y="40"/>
                    </a:lnTo>
                    <a:lnTo>
                      <a:pt x="223" y="45"/>
                    </a:lnTo>
                    <a:lnTo>
                      <a:pt x="226" y="50"/>
                    </a:lnTo>
                    <a:lnTo>
                      <a:pt x="229" y="53"/>
                    </a:lnTo>
                    <a:lnTo>
                      <a:pt x="233" y="59"/>
                    </a:lnTo>
                    <a:lnTo>
                      <a:pt x="235" y="62"/>
                    </a:lnTo>
                    <a:lnTo>
                      <a:pt x="239" y="69"/>
                    </a:lnTo>
                    <a:lnTo>
                      <a:pt x="243" y="72"/>
                    </a:lnTo>
                    <a:lnTo>
                      <a:pt x="246" y="75"/>
                    </a:lnTo>
                    <a:lnTo>
                      <a:pt x="249" y="79"/>
                    </a:lnTo>
                    <a:lnTo>
                      <a:pt x="251" y="83"/>
                    </a:lnTo>
                    <a:lnTo>
                      <a:pt x="250" y="86"/>
                    </a:lnTo>
                    <a:lnTo>
                      <a:pt x="250" y="89"/>
                    </a:lnTo>
                    <a:lnTo>
                      <a:pt x="250" y="91"/>
                    </a:lnTo>
                    <a:lnTo>
                      <a:pt x="251" y="95"/>
                    </a:lnTo>
                    <a:lnTo>
                      <a:pt x="253" y="100"/>
                    </a:lnTo>
                    <a:lnTo>
                      <a:pt x="258" y="107"/>
                    </a:lnTo>
                    <a:lnTo>
                      <a:pt x="261" y="110"/>
                    </a:lnTo>
                    <a:lnTo>
                      <a:pt x="264" y="116"/>
                    </a:lnTo>
                    <a:lnTo>
                      <a:pt x="265" y="117"/>
                    </a:lnTo>
                    <a:lnTo>
                      <a:pt x="267" y="123"/>
                    </a:lnTo>
                    <a:lnTo>
                      <a:pt x="271" y="128"/>
                    </a:lnTo>
                    <a:lnTo>
                      <a:pt x="273" y="131"/>
                    </a:lnTo>
                    <a:lnTo>
                      <a:pt x="273" y="133"/>
                    </a:lnTo>
                    <a:lnTo>
                      <a:pt x="274" y="135"/>
                    </a:lnTo>
                    <a:lnTo>
                      <a:pt x="276" y="138"/>
                    </a:lnTo>
                    <a:lnTo>
                      <a:pt x="278" y="143"/>
                    </a:lnTo>
                    <a:lnTo>
                      <a:pt x="279" y="144"/>
                    </a:lnTo>
                    <a:lnTo>
                      <a:pt x="279" y="145"/>
                    </a:lnTo>
                    <a:lnTo>
                      <a:pt x="279" y="145"/>
                    </a:lnTo>
                    <a:lnTo>
                      <a:pt x="280" y="150"/>
                    </a:lnTo>
                    <a:lnTo>
                      <a:pt x="280" y="151"/>
                    </a:lnTo>
                    <a:lnTo>
                      <a:pt x="280" y="152"/>
                    </a:lnTo>
                    <a:lnTo>
                      <a:pt x="280" y="153"/>
                    </a:lnTo>
                    <a:lnTo>
                      <a:pt x="280" y="155"/>
                    </a:lnTo>
                    <a:lnTo>
                      <a:pt x="280" y="159"/>
                    </a:lnTo>
                    <a:lnTo>
                      <a:pt x="281" y="164"/>
                    </a:lnTo>
                    <a:lnTo>
                      <a:pt x="281" y="166"/>
                    </a:lnTo>
                    <a:lnTo>
                      <a:pt x="281" y="172"/>
                    </a:lnTo>
                    <a:lnTo>
                      <a:pt x="281" y="172"/>
                    </a:lnTo>
                    <a:lnTo>
                      <a:pt x="281" y="175"/>
                    </a:lnTo>
                    <a:lnTo>
                      <a:pt x="281" y="176"/>
                    </a:lnTo>
                    <a:lnTo>
                      <a:pt x="281" y="176"/>
                    </a:lnTo>
                    <a:lnTo>
                      <a:pt x="282" y="179"/>
                    </a:lnTo>
                    <a:lnTo>
                      <a:pt x="282" y="180"/>
                    </a:lnTo>
                    <a:lnTo>
                      <a:pt x="282" y="180"/>
                    </a:lnTo>
                    <a:lnTo>
                      <a:pt x="282" y="182"/>
                    </a:lnTo>
                    <a:lnTo>
                      <a:pt x="282" y="185"/>
                    </a:lnTo>
                    <a:lnTo>
                      <a:pt x="282" y="188"/>
                    </a:lnTo>
                    <a:lnTo>
                      <a:pt x="281" y="188"/>
                    </a:lnTo>
                    <a:lnTo>
                      <a:pt x="279" y="187"/>
                    </a:lnTo>
                    <a:lnTo>
                      <a:pt x="279" y="189"/>
                    </a:lnTo>
                    <a:lnTo>
                      <a:pt x="278" y="192"/>
                    </a:lnTo>
                    <a:lnTo>
                      <a:pt x="278" y="194"/>
                    </a:lnTo>
                    <a:lnTo>
                      <a:pt x="278" y="195"/>
                    </a:lnTo>
                    <a:lnTo>
                      <a:pt x="276" y="197"/>
                    </a:lnTo>
                    <a:lnTo>
                      <a:pt x="279" y="200"/>
                    </a:lnTo>
                    <a:lnTo>
                      <a:pt x="281" y="198"/>
                    </a:lnTo>
                    <a:lnTo>
                      <a:pt x="282" y="194"/>
                    </a:lnTo>
                    <a:lnTo>
                      <a:pt x="283" y="197"/>
                    </a:lnTo>
                    <a:lnTo>
                      <a:pt x="281" y="202"/>
                    </a:lnTo>
                    <a:lnTo>
                      <a:pt x="281" y="202"/>
                    </a:lnTo>
                    <a:lnTo>
                      <a:pt x="278" y="209"/>
                    </a:lnTo>
                    <a:lnTo>
                      <a:pt x="274" y="216"/>
                    </a:lnTo>
                    <a:lnTo>
                      <a:pt x="269" y="222"/>
                    </a:lnTo>
                    <a:lnTo>
                      <a:pt x="259" y="230"/>
                    </a:lnTo>
                    <a:lnTo>
                      <a:pt x="254" y="232"/>
                    </a:lnTo>
                    <a:lnTo>
                      <a:pt x="253" y="231"/>
                    </a:lnTo>
                    <a:lnTo>
                      <a:pt x="257" y="228"/>
                    </a:lnTo>
                    <a:lnTo>
                      <a:pt x="263" y="224"/>
                    </a:lnTo>
                    <a:lnTo>
                      <a:pt x="271" y="216"/>
                    </a:lnTo>
                    <a:lnTo>
                      <a:pt x="273" y="212"/>
                    </a:lnTo>
                    <a:lnTo>
                      <a:pt x="273" y="210"/>
                    </a:lnTo>
                    <a:lnTo>
                      <a:pt x="273" y="209"/>
                    </a:lnTo>
                    <a:lnTo>
                      <a:pt x="272" y="209"/>
                    </a:lnTo>
                    <a:lnTo>
                      <a:pt x="267" y="210"/>
                    </a:lnTo>
                    <a:lnTo>
                      <a:pt x="266" y="211"/>
                    </a:lnTo>
                    <a:lnTo>
                      <a:pt x="265" y="212"/>
                    </a:lnTo>
                    <a:lnTo>
                      <a:pt x="261" y="211"/>
                    </a:lnTo>
                    <a:lnTo>
                      <a:pt x="260" y="211"/>
                    </a:lnTo>
                    <a:lnTo>
                      <a:pt x="260" y="211"/>
                    </a:lnTo>
                    <a:lnTo>
                      <a:pt x="258" y="214"/>
                    </a:lnTo>
                    <a:lnTo>
                      <a:pt x="256" y="215"/>
                    </a:lnTo>
                    <a:lnTo>
                      <a:pt x="253" y="215"/>
                    </a:lnTo>
                    <a:lnTo>
                      <a:pt x="250" y="212"/>
                    </a:lnTo>
                    <a:lnTo>
                      <a:pt x="249" y="210"/>
                    </a:lnTo>
                    <a:lnTo>
                      <a:pt x="249" y="207"/>
                    </a:lnTo>
                    <a:lnTo>
                      <a:pt x="249" y="204"/>
                    </a:lnTo>
                    <a:lnTo>
                      <a:pt x="246" y="201"/>
                    </a:lnTo>
                    <a:lnTo>
                      <a:pt x="244" y="197"/>
                    </a:lnTo>
                    <a:lnTo>
                      <a:pt x="242" y="195"/>
                    </a:lnTo>
                    <a:lnTo>
                      <a:pt x="239" y="194"/>
                    </a:lnTo>
                    <a:lnTo>
                      <a:pt x="238" y="192"/>
                    </a:lnTo>
                    <a:lnTo>
                      <a:pt x="236" y="190"/>
                    </a:lnTo>
                    <a:lnTo>
                      <a:pt x="235" y="190"/>
                    </a:lnTo>
                    <a:lnTo>
                      <a:pt x="229" y="188"/>
                    </a:lnTo>
                    <a:lnTo>
                      <a:pt x="229" y="189"/>
                    </a:lnTo>
                    <a:lnTo>
                      <a:pt x="228" y="190"/>
                    </a:lnTo>
                    <a:lnTo>
                      <a:pt x="226" y="188"/>
                    </a:lnTo>
                    <a:lnTo>
                      <a:pt x="223" y="185"/>
                    </a:lnTo>
                    <a:lnTo>
                      <a:pt x="221" y="179"/>
                    </a:lnTo>
                    <a:lnTo>
                      <a:pt x="219" y="173"/>
                    </a:lnTo>
                    <a:lnTo>
                      <a:pt x="219" y="173"/>
                    </a:lnTo>
                    <a:lnTo>
                      <a:pt x="215" y="169"/>
                    </a:lnTo>
                    <a:lnTo>
                      <a:pt x="214" y="168"/>
                    </a:lnTo>
                    <a:lnTo>
                      <a:pt x="212" y="168"/>
                    </a:lnTo>
                    <a:lnTo>
                      <a:pt x="211" y="171"/>
                    </a:lnTo>
                    <a:lnTo>
                      <a:pt x="208" y="171"/>
                    </a:lnTo>
                    <a:lnTo>
                      <a:pt x="206" y="168"/>
                    </a:lnTo>
                    <a:lnTo>
                      <a:pt x="204" y="165"/>
                    </a:lnTo>
                    <a:lnTo>
                      <a:pt x="202" y="160"/>
                    </a:lnTo>
                    <a:lnTo>
                      <a:pt x="201" y="159"/>
                    </a:lnTo>
                    <a:lnTo>
                      <a:pt x="201" y="158"/>
                    </a:lnTo>
                    <a:lnTo>
                      <a:pt x="199" y="154"/>
                    </a:lnTo>
                    <a:lnTo>
                      <a:pt x="197" y="152"/>
                    </a:lnTo>
                    <a:lnTo>
                      <a:pt x="193" y="147"/>
                    </a:lnTo>
                    <a:lnTo>
                      <a:pt x="191" y="143"/>
                    </a:lnTo>
                    <a:lnTo>
                      <a:pt x="190" y="140"/>
                    </a:lnTo>
                    <a:lnTo>
                      <a:pt x="186" y="137"/>
                    </a:lnTo>
                    <a:lnTo>
                      <a:pt x="185" y="136"/>
                    </a:lnTo>
                    <a:lnTo>
                      <a:pt x="183" y="135"/>
                    </a:lnTo>
                    <a:lnTo>
                      <a:pt x="180" y="131"/>
                    </a:lnTo>
                    <a:lnTo>
                      <a:pt x="182" y="131"/>
                    </a:lnTo>
                    <a:lnTo>
                      <a:pt x="184" y="131"/>
                    </a:lnTo>
                    <a:lnTo>
                      <a:pt x="186" y="128"/>
                    </a:lnTo>
                    <a:lnTo>
                      <a:pt x="186" y="125"/>
                    </a:lnTo>
                    <a:lnTo>
                      <a:pt x="187" y="123"/>
                    </a:lnTo>
                    <a:lnTo>
                      <a:pt x="189" y="122"/>
                    </a:lnTo>
                    <a:lnTo>
                      <a:pt x="190" y="121"/>
                    </a:lnTo>
                    <a:lnTo>
                      <a:pt x="190" y="118"/>
                    </a:lnTo>
                    <a:lnTo>
                      <a:pt x="189" y="118"/>
                    </a:lnTo>
                    <a:lnTo>
                      <a:pt x="187" y="118"/>
                    </a:lnTo>
                    <a:lnTo>
                      <a:pt x="185" y="118"/>
                    </a:lnTo>
                    <a:lnTo>
                      <a:pt x="185" y="118"/>
                    </a:lnTo>
                    <a:lnTo>
                      <a:pt x="185" y="119"/>
                    </a:lnTo>
                    <a:lnTo>
                      <a:pt x="184" y="121"/>
                    </a:lnTo>
                    <a:lnTo>
                      <a:pt x="184" y="123"/>
                    </a:lnTo>
                    <a:lnTo>
                      <a:pt x="183" y="124"/>
                    </a:lnTo>
                    <a:lnTo>
                      <a:pt x="182" y="128"/>
                    </a:lnTo>
                    <a:lnTo>
                      <a:pt x="180" y="128"/>
                    </a:lnTo>
                    <a:lnTo>
                      <a:pt x="180" y="125"/>
                    </a:lnTo>
                    <a:lnTo>
                      <a:pt x="179" y="123"/>
                    </a:lnTo>
                    <a:lnTo>
                      <a:pt x="178" y="121"/>
                    </a:lnTo>
                    <a:lnTo>
                      <a:pt x="176" y="119"/>
                    </a:lnTo>
                    <a:lnTo>
                      <a:pt x="176" y="116"/>
                    </a:lnTo>
                    <a:lnTo>
                      <a:pt x="175" y="112"/>
                    </a:lnTo>
                    <a:lnTo>
                      <a:pt x="175" y="112"/>
                    </a:lnTo>
                    <a:lnTo>
                      <a:pt x="174" y="109"/>
                    </a:lnTo>
                    <a:lnTo>
                      <a:pt x="174" y="107"/>
                    </a:lnTo>
                    <a:lnTo>
                      <a:pt x="174" y="107"/>
                    </a:lnTo>
                    <a:lnTo>
                      <a:pt x="176" y="103"/>
                    </a:lnTo>
                    <a:lnTo>
                      <a:pt x="177" y="100"/>
                    </a:lnTo>
                    <a:lnTo>
                      <a:pt x="178" y="96"/>
                    </a:lnTo>
                    <a:lnTo>
                      <a:pt x="178" y="96"/>
                    </a:lnTo>
                    <a:lnTo>
                      <a:pt x="178" y="94"/>
                    </a:lnTo>
                    <a:lnTo>
                      <a:pt x="178" y="91"/>
                    </a:lnTo>
                    <a:lnTo>
                      <a:pt x="177" y="88"/>
                    </a:lnTo>
                    <a:lnTo>
                      <a:pt x="177" y="86"/>
                    </a:lnTo>
                    <a:lnTo>
                      <a:pt x="177" y="86"/>
                    </a:lnTo>
                    <a:lnTo>
                      <a:pt x="176" y="85"/>
                    </a:lnTo>
                    <a:lnTo>
                      <a:pt x="175" y="82"/>
                    </a:lnTo>
                    <a:lnTo>
                      <a:pt x="175" y="80"/>
                    </a:lnTo>
                    <a:lnTo>
                      <a:pt x="175" y="78"/>
                    </a:lnTo>
                    <a:lnTo>
                      <a:pt x="174" y="75"/>
                    </a:lnTo>
                    <a:lnTo>
                      <a:pt x="172" y="74"/>
                    </a:lnTo>
                    <a:lnTo>
                      <a:pt x="172" y="74"/>
                    </a:lnTo>
                    <a:lnTo>
                      <a:pt x="172" y="72"/>
                    </a:lnTo>
                    <a:lnTo>
                      <a:pt x="170" y="71"/>
                    </a:lnTo>
                    <a:lnTo>
                      <a:pt x="170" y="69"/>
                    </a:lnTo>
                    <a:lnTo>
                      <a:pt x="169" y="68"/>
                    </a:lnTo>
                    <a:lnTo>
                      <a:pt x="165" y="68"/>
                    </a:lnTo>
                    <a:lnTo>
                      <a:pt x="163" y="68"/>
                    </a:lnTo>
                    <a:lnTo>
                      <a:pt x="163" y="71"/>
                    </a:lnTo>
                    <a:lnTo>
                      <a:pt x="162" y="71"/>
                    </a:lnTo>
                    <a:lnTo>
                      <a:pt x="161" y="68"/>
                    </a:lnTo>
                    <a:lnTo>
                      <a:pt x="161" y="66"/>
                    </a:lnTo>
                    <a:lnTo>
                      <a:pt x="160" y="66"/>
                    </a:lnTo>
                    <a:lnTo>
                      <a:pt x="157" y="65"/>
                    </a:lnTo>
                    <a:lnTo>
                      <a:pt x="157" y="65"/>
                    </a:lnTo>
                    <a:lnTo>
                      <a:pt x="156" y="62"/>
                    </a:lnTo>
                    <a:lnTo>
                      <a:pt x="155" y="61"/>
                    </a:lnTo>
                    <a:lnTo>
                      <a:pt x="154" y="60"/>
                    </a:lnTo>
                    <a:lnTo>
                      <a:pt x="152" y="60"/>
                    </a:lnTo>
                    <a:lnTo>
                      <a:pt x="152" y="59"/>
                    </a:lnTo>
                    <a:lnTo>
                      <a:pt x="148" y="57"/>
                    </a:lnTo>
                    <a:lnTo>
                      <a:pt x="147" y="54"/>
                    </a:lnTo>
                    <a:lnTo>
                      <a:pt x="147" y="51"/>
                    </a:lnTo>
                    <a:lnTo>
                      <a:pt x="147" y="51"/>
                    </a:lnTo>
                    <a:lnTo>
                      <a:pt x="145" y="51"/>
                    </a:lnTo>
                    <a:lnTo>
                      <a:pt x="142" y="50"/>
                    </a:lnTo>
                    <a:lnTo>
                      <a:pt x="140" y="47"/>
                    </a:lnTo>
                    <a:lnTo>
                      <a:pt x="139" y="45"/>
                    </a:lnTo>
                    <a:lnTo>
                      <a:pt x="137" y="43"/>
                    </a:lnTo>
                    <a:lnTo>
                      <a:pt x="132" y="41"/>
                    </a:lnTo>
                    <a:lnTo>
                      <a:pt x="127" y="39"/>
                    </a:lnTo>
                    <a:lnTo>
                      <a:pt x="125" y="38"/>
                    </a:lnTo>
                    <a:lnTo>
                      <a:pt x="125" y="37"/>
                    </a:lnTo>
                    <a:lnTo>
                      <a:pt x="123" y="37"/>
                    </a:lnTo>
                    <a:lnTo>
                      <a:pt x="123" y="38"/>
                    </a:lnTo>
                    <a:lnTo>
                      <a:pt x="120" y="38"/>
                    </a:lnTo>
                    <a:lnTo>
                      <a:pt x="119" y="39"/>
                    </a:lnTo>
                    <a:lnTo>
                      <a:pt x="118" y="38"/>
                    </a:lnTo>
                    <a:lnTo>
                      <a:pt x="116" y="40"/>
                    </a:lnTo>
                    <a:lnTo>
                      <a:pt x="113" y="43"/>
                    </a:lnTo>
                    <a:lnTo>
                      <a:pt x="113" y="44"/>
                    </a:lnTo>
                    <a:lnTo>
                      <a:pt x="113" y="44"/>
                    </a:lnTo>
                    <a:lnTo>
                      <a:pt x="115" y="45"/>
                    </a:lnTo>
                    <a:lnTo>
                      <a:pt x="115" y="46"/>
                    </a:lnTo>
                    <a:lnTo>
                      <a:pt x="111" y="46"/>
                    </a:lnTo>
                    <a:lnTo>
                      <a:pt x="110" y="46"/>
                    </a:lnTo>
                    <a:lnTo>
                      <a:pt x="108" y="46"/>
                    </a:lnTo>
                    <a:lnTo>
                      <a:pt x="107" y="47"/>
                    </a:lnTo>
                    <a:lnTo>
                      <a:pt x="108" y="51"/>
                    </a:lnTo>
                    <a:lnTo>
                      <a:pt x="107" y="52"/>
                    </a:lnTo>
                    <a:lnTo>
                      <a:pt x="103" y="53"/>
                    </a:lnTo>
                    <a:lnTo>
                      <a:pt x="101" y="57"/>
                    </a:lnTo>
                    <a:lnTo>
                      <a:pt x="97" y="58"/>
                    </a:lnTo>
                    <a:lnTo>
                      <a:pt x="91" y="61"/>
                    </a:lnTo>
                    <a:lnTo>
                      <a:pt x="88" y="60"/>
                    </a:lnTo>
                    <a:lnTo>
                      <a:pt x="86" y="59"/>
                    </a:lnTo>
                    <a:lnTo>
                      <a:pt x="85" y="59"/>
                    </a:lnTo>
                    <a:lnTo>
                      <a:pt x="81" y="60"/>
                    </a:lnTo>
                    <a:lnTo>
                      <a:pt x="79" y="55"/>
                    </a:lnTo>
                    <a:lnTo>
                      <a:pt x="79" y="53"/>
                    </a:lnTo>
                    <a:lnTo>
                      <a:pt x="79" y="50"/>
                    </a:lnTo>
                    <a:lnTo>
                      <a:pt x="79" y="50"/>
                    </a:lnTo>
                    <a:lnTo>
                      <a:pt x="78" y="48"/>
                    </a:lnTo>
                    <a:lnTo>
                      <a:pt x="75" y="48"/>
                    </a:lnTo>
                    <a:lnTo>
                      <a:pt x="72" y="46"/>
                    </a:lnTo>
                    <a:lnTo>
                      <a:pt x="71" y="45"/>
                    </a:lnTo>
                    <a:lnTo>
                      <a:pt x="68" y="44"/>
                    </a:lnTo>
                    <a:lnTo>
                      <a:pt x="64" y="41"/>
                    </a:lnTo>
                    <a:lnTo>
                      <a:pt x="57" y="38"/>
                    </a:lnTo>
                    <a:lnTo>
                      <a:pt x="57" y="38"/>
                    </a:lnTo>
                    <a:lnTo>
                      <a:pt x="53" y="37"/>
                    </a:lnTo>
                    <a:lnTo>
                      <a:pt x="49" y="36"/>
                    </a:lnTo>
                    <a:lnTo>
                      <a:pt x="43" y="36"/>
                    </a:lnTo>
                    <a:lnTo>
                      <a:pt x="43" y="36"/>
                    </a:lnTo>
                    <a:lnTo>
                      <a:pt x="35" y="36"/>
                    </a:lnTo>
                    <a:lnTo>
                      <a:pt x="29" y="37"/>
                    </a:lnTo>
                    <a:lnTo>
                      <a:pt x="28" y="37"/>
                    </a:lnTo>
                    <a:lnTo>
                      <a:pt x="26" y="38"/>
                    </a:lnTo>
                    <a:lnTo>
                      <a:pt x="18" y="40"/>
                    </a:lnTo>
                    <a:lnTo>
                      <a:pt x="15" y="40"/>
                    </a:lnTo>
                    <a:lnTo>
                      <a:pt x="14" y="40"/>
                    </a:lnTo>
                    <a:lnTo>
                      <a:pt x="13" y="40"/>
                    </a:lnTo>
                    <a:lnTo>
                      <a:pt x="9" y="41"/>
                    </a:lnTo>
                    <a:lnTo>
                      <a:pt x="6" y="43"/>
                    </a:lnTo>
                    <a:lnTo>
                      <a:pt x="8" y="40"/>
                    </a:lnTo>
                    <a:lnTo>
                      <a:pt x="8" y="38"/>
                    </a:lnTo>
                    <a:lnTo>
                      <a:pt x="11" y="37"/>
                    </a:lnTo>
                    <a:lnTo>
                      <a:pt x="8" y="36"/>
                    </a:lnTo>
                    <a:lnTo>
                      <a:pt x="7" y="33"/>
                    </a:lnTo>
                    <a:lnTo>
                      <a:pt x="8" y="32"/>
                    </a:lnTo>
                    <a:lnTo>
                      <a:pt x="8" y="30"/>
                    </a:lnTo>
                    <a:lnTo>
                      <a:pt x="8" y="28"/>
                    </a:lnTo>
                    <a:lnTo>
                      <a:pt x="7" y="26"/>
                    </a:lnTo>
                    <a:lnTo>
                      <a:pt x="4" y="25"/>
                    </a:lnTo>
                    <a:lnTo>
                      <a:pt x="4" y="24"/>
                    </a:lnTo>
                    <a:lnTo>
                      <a:pt x="0" y="21"/>
                    </a:lnTo>
                    <a:lnTo>
                      <a:pt x="1" y="17"/>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72"/>
              <p:cNvSpPr>
                <a:spLocks/>
              </p:cNvSpPr>
              <p:nvPr/>
            </p:nvSpPr>
            <p:spPr bwMode="auto">
              <a:xfrm>
                <a:off x="8174" y="11046"/>
                <a:ext cx="318" cy="203"/>
              </a:xfrm>
              <a:custGeom>
                <a:avLst/>
                <a:gdLst>
                  <a:gd name="T0" fmla="*/ 43 w 318"/>
                  <a:gd name="T1" fmla="*/ 7 h 203"/>
                  <a:gd name="T2" fmla="*/ 59 w 318"/>
                  <a:gd name="T3" fmla="*/ 11 h 203"/>
                  <a:gd name="T4" fmla="*/ 84 w 318"/>
                  <a:gd name="T5" fmla="*/ 15 h 203"/>
                  <a:gd name="T6" fmla="*/ 125 w 318"/>
                  <a:gd name="T7" fmla="*/ 22 h 203"/>
                  <a:gd name="T8" fmla="*/ 151 w 318"/>
                  <a:gd name="T9" fmla="*/ 27 h 203"/>
                  <a:gd name="T10" fmla="*/ 177 w 318"/>
                  <a:gd name="T11" fmla="*/ 30 h 203"/>
                  <a:gd name="T12" fmla="*/ 210 w 318"/>
                  <a:gd name="T13" fmla="*/ 35 h 203"/>
                  <a:gd name="T14" fmla="*/ 236 w 318"/>
                  <a:gd name="T15" fmla="*/ 39 h 203"/>
                  <a:gd name="T16" fmla="*/ 266 w 318"/>
                  <a:gd name="T17" fmla="*/ 42 h 203"/>
                  <a:gd name="T18" fmla="*/ 292 w 318"/>
                  <a:gd name="T19" fmla="*/ 44 h 203"/>
                  <a:gd name="T20" fmla="*/ 317 w 318"/>
                  <a:gd name="T21" fmla="*/ 52 h 203"/>
                  <a:gd name="T22" fmla="*/ 315 w 318"/>
                  <a:gd name="T23" fmla="*/ 76 h 203"/>
                  <a:gd name="T24" fmla="*/ 314 w 318"/>
                  <a:gd name="T25" fmla="*/ 93 h 203"/>
                  <a:gd name="T26" fmla="*/ 312 w 318"/>
                  <a:gd name="T27" fmla="*/ 112 h 203"/>
                  <a:gd name="T28" fmla="*/ 310 w 318"/>
                  <a:gd name="T29" fmla="*/ 139 h 203"/>
                  <a:gd name="T30" fmla="*/ 309 w 318"/>
                  <a:gd name="T31" fmla="*/ 153 h 203"/>
                  <a:gd name="T32" fmla="*/ 307 w 318"/>
                  <a:gd name="T33" fmla="*/ 173 h 203"/>
                  <a:gd name="T34" fmla="*/ 306 w 318"/>
                  <a:gd name="T35" fmla="*/ 194 h 203"/>
                  <a:gd name="T36" fmla="*/ 278 w 318"/>
                  <a:gd name="T37" fmla="*/ 200 h 203"/>
                  <a:gd name="T38" fmla="*/ 250 w 318"/>
                  <a:gd name="T39" fmla="*/ 198 h 203"/>
                  <a:gd name="T40" fmla="*/ 213 w 318"/>
                  <a:gd name="T41" fmla="*/ 193 h 203"/>
                  <a:gd name="T42" fmla="*/ 182 w 318"/>
                  <a:gd name="T43" fmla="*/ 189 h 203"/>
                  <a:gd name="T44" fmla="*/ 153 w 318"/>
                  <a:gd name="T45" fmla="*/ 185 h 203"/>
                  <a:gd name="T46" fmla="*/ 122 w 318"/>
                  <a:gd name="T47" fmla="*/ 180 h 203"/>
                  <a:gd name="T48" fmla="*/ 111 w 318"/>
                  <a:gd name="T49" fmla="*/ 184 h 203"/>
                  <a:gd name="T50" fmla="*/ 109 w 318"/>
                  <a:gd name="T51" fmla="*/ 199 h 203"/>
                  <a:gd name="T52" fmla="*/ 106 w 318"/>
                  <a:gd name="T53" fmla="*/ 193 h 203"/>
                  <a:gd name="T54" fmla="*/ 102 w 318"/>
                  <a:gd name="T55" fmla="*/ 187 h 203"/>
                  <a:gd name="T56" fmla="*/ 96 w 318"/>
                  <a:gd name="T57" fmla="*/ 193 h 203"/>
                  <a:gd name="T58" fmla="*/ 88 w 318"/>
                  <a:gd name="T59" fmla="*/ 194 h 203"/>
                  <a:gd name="T60" fmla="*/ 78 w 318"/>
                  <a:gd name="T61" fmla="*/ 191 h 203"/>
                  <a:gd name="T62" fmla="*/ 70 w 318"/>
                  <a:gd name="T63" fmla="*/ 192 h 203"/>
                  <a:gd name="T64" fmla="*/ 61 w 318"/>
                  <a:gd name="T65" fmla="*/ 192 h 203"/>
                  <a:gd name="T66" fmla="*/ 56 w 318"/>
                  <a:gd name="T67" fmla="*/ 192 h 203"/>
                  <a:gd name="T68" fmla="*/ 55 w 318"/>
                  <a:gd name="T69" fmla="*/ 184 h 203"/>
                  <a:gd name="T70" fmla="*/ 49 w 318"/>
                  <a:gd name="T71" fmla="*/ 176 h 203"/>
                  <a:gd name="T72" fmla="*/ 47 w 318"/>
                  <a:gd name="T73" fmla="*/ 169 h 203"/>
                  <a:gd name="T74" fmla="*/ 44 w 318"/>
                  <a:gd name="T75" fmla="*/ 162 h 203"/>
                  <a:gd name="T76" fmla="*/ 42 w 318"/>
                  <a:gd name="T77" fmla="*/ 149 h 203"/>
                  <a:gd name="T78" fmla="*/ 40 w 318"/>
                  <a:gd name="T79" fmla="*/ 141 h 203"/>
                  <a:gd name="T80" fmla="*/ 36 w 318"/>
                  <a:gd name="T81" fmla="*/ 137 h 203"/>
                  <a:gd name="T82" fmla="*/ 29 w 318"/>
                  <a:gd name="T83" fmla="*/ 142 h 203"/>
                  <a:gd name="T84" fmla="*/ 22 w 318"/>
                  <a:gd name="T85" fmla="*/ 141 h 203"/>
                  <a:gd name="T86" fmla="*/ 24 w 318"/>
                  <a:gd name="T87" fmla="*/ 136 h 203"/>
                  <a:gd name="T88" fmla="*/ 27 w 318"/>
                  <a:gd name="T89" fmla="*/ 129 h 203"/>
                  <a:gd name="T90" fmla="*/ 27 w 318"/>
                  <a:gd name="T91" fmla="*/ 125 h 203"/>
                  <a:gd name="T92" fmla="*/ 27 w 318"/>
                  <a:gd name="T93" fmla="*/ 116 h 203"/>
                  <a:gd name="T94" fmla="*/ 30 w 318"/>
                  <a:gd name="T95" fmla="*/ 112 h 203"/>
                  <a:gd name="T96" fmla="*/ 34 w 318"/>
                  <a:gd name="T97" fmla="*/ 105 h 203"/>
                  <a:gd name="T98" fmla="*/ 35 w 318"/>
                  <a:gd name="T99" fmla="*/ 98 h 203"/>
                  <a:gd name="T100" fmla="*/ 28 w 318"/>
                  <a:gd name="T101" fmla="*/ 98 h 203"/>
                  <a:gd name="T102" fmla="*/ 25 w 318"/>
                  <a:gd name="T103" fmla="*/ 93 h 203"/>
                  <a:gd name="T104" fmla="*/ 21 w 318"/>
                  <a:gd name="T105" fmla="*/ 86 h 203"/>
                  <a:gd name="T106" fmla="*/ 18 w 318"/>
                  <a:gd name="T107" fmla="*/ 79 h 203"/>
                  <a:gd name="T108" fmla="*/ 13 w 318"/>
                  <a:gd name="T109" fmla="*/ 71 h 203"/>
                  <a:gd name="T110" fmla="*/ 9 w 318"/>
                  <a:gd name="T111" fmla="*/ 65 h 203"/>
                  <a:gd name="T112" fmla="*/ 6 w 318"/>
                  <a:gd name="T113" fmla="*/ 58 h 203"/>
                  <a:gd name="T114" fmla="*/ 7 w 318"/>
                  <a:gd name="T115" fmla="*/ 51 h 203"/>
                  <a:gd name="T116" fmla="*/ 3 w 318"/>
                  <a:gd name="T117" fmla="*/ 43 h 203"/>
                  <a:gd name="T118" fmla="*/ 2 w 318"/>
                  <a:gd name="T119" fmla="*/ 34 h 203"/>
                  <a:gd name="T120" fmla="*/ 5 w 318"/>
                  <a:gd name="T121" fmla="*/ 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203">
                    <a:moveTo>
                      <a:pt x="9" y="0"/>
                    </a:moveTo>
                    <a:lnTo>
                      <a:pt x="22" y="4"/>
                    </a:lnTo>
                    <a:lnTo>
                      <a:pt x="30" y="5"/>
                    </a:lnTo>
                    <a:lnTo>
                      <a:pt x="43" y="7"/>
                    </a:lnTo>
                    <a:lnTo>
                      <a:pt x="44" y="7"/>
                    </a:lnTo>
                    <a:lnTo>
                      <a:pt x="51" y="9"/>
                    </a:lnTo>
                    <a:lnTo>
                      <a:pt x="57" y="11"/>
                    </a:lnTo>
                    <a:lnTo>
                      <a:pt x="59" y="11"/>
                    </a:lnTo>
                    <a:lnTo>
                      <a:pt x="64" y="12"/>
                    </a:lnTo>
                    <a:lnTo>
                      <a:pt x="69" y="13"/>
                    </a:lnTo>
                    <a:lnTo>
                      <a:pt x="77" y="14"/>
                    </a:lnTo>
                    <a:lnTo>
                      <a:pt x="84" y="15"/>
                    </a:lnTo>
                    <a:lnTo>
                      <a:pt x="108" y="20"/>
                    </a:lnTo>
                    <a:lnTo>
                      <a:pt x="109" y="20"/>
                    </a:lnTo>
                    <a:lnTo>
                      <a:pt x="116" y="21"/>
                    </a:lnTo>
                    <a:lnTo>
                      <a:pt x="125" y="22"/>
                    </a:lnTo>
                    <a:lnTo>
                      <a:pt x="131" y="23"/>
                    </a:lnTo>
                    <a:lnTo>
                      <a:pt x="138" y="25"/>
                    </a:lnTo>
                    <a:lnTo>
                      <a:pt x="145" y="26"/>
                    </a:lnTo>
                    <a:lnTo>
                      <a:pt x="151" y="27"/>
                    </a:lnTo>
                    <a:lnTo>
                      <a:pt x="153" y="27"/>
                    </a:lnTo>
                    <a:lnTo>
                      <a:pt x="160" y="28"/>
                    </a:lnTo>
                    <a:lnTo>
                      <a:pt x="177" y="30"/>
                    </a:lnTo>
                    <a:lnTo>
                      <a:pt x="177" y="30"/>
                    </a:lnTo>
                    <a:lnTo>
                      <a:pt x="183" y="32"/>
                    </a:lnTo>
                    <a:lnTo>
                      <a:pt x="190" y="33"/>
                    </a:lnTo>
                    <a:lnTo>
                      <a:pt x="202" y="34"/>
                    </a:lnTo>
                    <a:lnTo>
                      <a:pt x="210" y="35"/>
                    </a:lnTo>
                    <a:lnTo>
                      <a:pt x="223" y="36"/>
                    </a:lnTo>
                    <a:lnTo>
                      <a:pt x="230" y="37"/>
                    </a:lnTo>
                    <a:lnTo>
                      <a:pt x="232" y="37"/>
                    </a:lnTo>
                    <a:lnTo>
                      <a:pt x="236" y="39"/>
                    </a:lnTo>
                    <a:lnTo>
                      <a:pt x="251" y="40"/>
                    </a:lnTo>
                    <a:lnTo>
                      <a:pt x="262" y="41"/>
                    </a:lnTo>
                    <a:lnTo>
                      <a:pt x="264" y="41"/>
                    </a:lnTo>
                    <a:lnTo>
                      <a:pt x="266" y="42"/>
                    </a:lnTo>
                    <a:lnTo>
                      <a:pt x="273" y="42"/>
                    </a:lnTo>
                    <a:lnTo>
                      <a:pt x="284" y="43"/>
                    </a:lnTo>
                    <a:lnTo>
                      <a:pt x="286" y="43"/>
                    </a:lnTo>
                    <a:lnTo>
                      <a:pt x="292" y="44"/>
                    </a:lnTo>
                    <a:lnTo>
                      <a:pt x="296" y="44"/>
                    </a:lnTo>
                    <a:lnTo>
                      <a:pt x="304" y="46"/>
                    </a:lnTo>
                    <a:lnTo>
                      <a:pt x="318" y="47"/>
                    </a:lnTo>
                    <a:lnTo>
                      <a:pt x="317" y="52"/>
                    </a:lnTo>
                    <a:lnTo>
                      <a:pt x="316" y="61"/>
                    </a:lnTo>
                    <a:lnTo>
                      <a:pt x="316" y="66"/>
                    </a:lnTo>
                    <a:lnTo>
                      <a:pt x="316" y="70"/>
                    </a:lnTo>
                    <a:lnTo>
                      <a:pt x="315" y="76"/>
                    </a:lnTo>
                    <a:lnTo>
                      <a:pt x="315" y="85"/>
                    </a:lnTo>
                    <a:lnTo>
                      <a:pt x="315" y="85"/>
                    </a:lnTo>
                    <a:lnTo>
                      <a:pt x="315" y="86"/>
                    </a:lnTo>
                    <a:lnTo>
                      <a:pt x="314" y="93"/>
                    </a:lnTo>
                    <a:lnTo>
                      <a:pt x="314" y="101"/>
                    </a:lnTo>
                    <a:lnTo>
                      <a:pt x="312" y="108"/>
                    </a:lnTo>
                    <a:lnTo>
                      <a:pt x="312" y="112"/>
                    </a:lnTo>
                    <a:lnTo>
                      <a:pt x="312" y="112"/>
                    </a:lnTo>
                    <a:lnTo>
                      <a:pt x="311" y="119"/>
                    </a:lnTo>
                    <a:lnTo>
                      <a:pt x="311" y="127"/>
                    </a:lnTo>
                    <a:lnTo>
                      <a:pt x="310" y="135"/>
                    </a:lnTo>
                    <a:lnTo>
                      <a:pt x="310" y="139"/>
                    </a:lnTo>
                    <a:lnTo>
                      <a:pt x="310" y="142"/>
                    </a:lnTo>
                    <a:lnTo>
                      <a:pt x="310" y="143"/>
                    </a:lnTo>
                    <a:lnTo>
                      <a:pt x="309" y="150"/>
                    </a:lnTo>
                    <a:lnTo>
                      <a:pt x="309" y="153"/>
                    </a:lnTo>
                    <a:lnTo>
                      <a:pt x="308" y="165"/>
                    </a:lnTo>
                    <a:lnTo>
                      <a:pt x="308" y="168"/>
                    </a:lnTo>
                    <a:lnTo>
                      <a:pt x="308" y="169"/>
                    </a:lnTo>
                    <a:lnTo>
                      <a:pt x="307" y="173"/>
                    </a:lnTo>
                    <a:lnTo>
                      <a:pt x="307" y="180"/>
                    </a:lnTo>
                    <a:lnTo>
                      <a:pt x="307" y="183"/>
                    </a:lnTo>
                    <a:lnTo>
                      <a:pt x="306" y="190"/>
                    </a:lnTo>
                    <a:lnTo>
                      <a:pt x="306" y="194"/>
                    </a:lnTo>
                    <a:lnTo>
                      <a:pt x="306" y="198"/>
                    </a:lnTo>
                    <a:lnTo>
                      <a:pt x="304" y="203"/>
                    </a:lnTo>
                    <a:lnTo>
                      <a:pt x="304" y="203"/>
                    </a:lnTo>
                    <a:lnTo>
                      <a:pt x="278" y="200"/>
                    </a:lnTo>
                    <a:lnTo>
                      <a:pt x="278" y="200"/>
                    </a:lnTo>
                    <a:lnTo>
                      <a:pt x="277" y="200"/>
                    </a:lnTo>
                    <a:lnTo>
                      <a:pt x="255" y="198"/>
                    </a:lnTo>
                    <a:lnTo>
                      <a:pt x="250" y="198"/>
                    </a:lnTo>
                    <a:lnTo>
                      <a:pt x="243" y="197"/>
                    </a:lnTo>
                    <a:lnTo>
                      <a:pt x="243" y="197"/>
                    </a:lnTo>
                    <a:lnTo>
                      <a:pt x="226" y="194"/>
                    </a:lnTo>
                    <a:lnTo>
                      <a:pt x="213" y="193"/>
                    </a:lnTo>
                    <a:lnTo>
                      <a:pt x="198" y="191"/>
                    </a:lnTo>
                    <a:lnTo>
                      <a:pt x="196" y="191"/>
                    </a:lnTo>
                    <a:lnTo>
                      <a:pt x="189" y="190"/>
                    </a:lnTo>
                    <a:lnTo>
                      <a:pt x="182" y="189"/>
                    </a:lnTo>
                    <a:lnTo>
                      <a:pt x="178" y="189"/>
                    </a:lnTo>
                    <a:lnTo>
                      <a:pt x="167" y="187"/>
                    </a:lnTo>
                    <a:lnTo>
                      <a:pt x="166" y="186"/>
                    </a:lnTo>
                    <a:lnTo>
                      <a:pt x="153" y="185"/>
                    </a:lnTo>
                    <a:lnTo>
                      <a:pt x="146" y="184"/>
                    </a:lnTo>
                    <a:lnTo>
                      <a:pt x="141" y="183"/>
                    </a:lnTo>
                    <a:lnTo>
                      <a:pt x="132" y="182"/>
                    </a:lnTo>
                    <a:lnTo>
                      <a:pt x="122" y="180"/>
                    </a:lnTo>
                    <a:lnTo>
                      <a:pt x="119" y="180"/>
                    </a:lnTo>
                    <a:lnTo>
                      <a:pt x="113" y="179"/>
                    </a:lnTo>
                    <a:lnTo>
                      <a:pt x="113" y="179"/>
                    </a:lnTo>
                    <a:lnTo>
                      <a:pt x="111" y="184"/>
                    </a:lnTo>
                    <a:lnTo>
                      <a:pt x="110" y="190"/>
                    </a:lnTo>
                    <a:lnTo>
                      <a:pt x="110" y="192"/>
                    </a:lnTo>
                    <a:lnTo>
                      <a:pt x="110" y="193"/>
                    </a:lnTo>
                    <a:lnTo>
                      <a:pt x="109" y="199"/>
                    </a:lnTo>
                    <a:lnTo>
                      <a:pt x="107" y="198"/>
                    </a:lnTo>
                    <a:lnTo>
                      <a:pt x="107" y="197"/>
                    </a:lnTo>
                    <a:lnTo>
                      <a:pt x="106" y="194"/>
                    </a:lnTo>
                    <a:lnTo>
                      <a:pt x="106" y="193"/>
                    </a:lnTo>
                    <a:lnTo>
                      <a:pt x="104" y="191"/>
                    </a:lnTo>
                    <a:lnTo>
                      <a:pt x="103" y="189"/>
                    </a:lnTo>
                    <a:lnTo>
                      <a:pt x="102" y="187"/>
                    </a:lnTo>
                    <a:lnTo>
                      <a:pt x="102" y="187"/>
                    </a:lnTo>
                    <a:lnTo>
                      <a:pt x="100" y="187"/>
                    </a:lnTo>
                    <a:lnTo>
                      <a:pt x="100" y="189"/>
                    </a:lnTo>
                    <a:lnTo>
                      <a:pt x="99" y="190"/>
                    </a:lnTo>
                    <a:lnTo>
                      <a:pt x="96" y="193"/>
                    </a:lnTo>
                    <a:lnTo>
                      <a:pt x="95" y="194"/>
                    </a:lnTo>
                    <a:lnTo>
                      <a:pt x="94" y="193"/>
                    </a:lnTo>
                    <a:lnTo>
                      <a:pt x="92" y="193"/>
                    </a:lnTo>
                    <a:lnTo>
                      <a:pt x="88" y="194"/>
                    </a:lnTo>
                    <a:lnTo>
                      <a:pt x="87" y="192"/>
                    </a:lnTo>
                    <a:lnTo>
                      <a:pt x="82" y="192"/>
                    </a:lnTo>
                    <a:lnTo>
                      <a:pt x="80" y="192"/>
                    </a:lnTo>
                    <a:lnTo>
                      <a:pt x="78" y="191"/>
                    </a:lnTo>
                    <a:lnTo>
                      <a:pt x="76" y="190"/>
                    </a:lnTo>
                    <a:lnTo>
                      <a:pt x="73" y="191"/>
                    </a:lnTo>
                    <a:lnTo>
                      <a:pt x="72" y="194"/>
                    </a:lnTo>
                    <a:lnTo>
                      <a:pt x="70" y="192"/>
                    </a:lnTo>
                    <a:lnTo>
                      <a:pt x="66" y="191"/>
                    </a:lnTo>
                    <a:lnTo>
                      <a:pt x="64" y="191"/>
                    </a:lnTo>
                    <a:lnTo>
                      <a:pt x="63" y="191"/>
                    </a:lnTo>
                    <a:lnTo>
                      <a:pt x="61" y="192"/>
                    </a:lnTo>
                    <a:lnTo>
                      <a:pt x="59" y="193"/>
                    </a:lnTo>
                    <a:lnTo>
                      <a:pt x="59" y="193"/>
                    </a:lnTo>
                    <a:lnTo>
                      <a:pt x="58" y="194"/>
                    </a:lnTo>
                    <a:lnTo>
                      <a:pt x="56" y="192"/>
                    </a:lnTo>
                    <a:lnTo>
                      <a:pt x="55" y="190"/>
                    </a:lnTo>
                    <a:lnTo>
                      <a:pt x="56" y="189"/>
                    </a:lnTo>
                    <a:lnTo>
                      <a:pt x="55" y="186"/>
                    </a:lnTo>
                    <a:lnTo>
                      <a:pt x="55" y="184"/>
                    </a:lnTo>
                    <a:lnTo>
                      <a:pt x="55" y="180"/>
                    </a:lnTo>
                    <a:lnTo>
                      <a:pt x="54" y="178"/>
                    </a:lnTo>
                    <a:lnTo>
                      <a:pt x="51" y="176"/>
                    </a:lnTo>
                    <a:lnTo>
                      <a:pt x="49" y="176"/>
                    </a:lnTo>
                    <a:lnTo>
                      <a:pt x="48" y="175"/>
                    </a:lnTo>
                    <a:lnTo>
                      <a:pt x="47" y="173"/>
                    </a:lnTo>
                    <a:lnTo>
                      <a:pt x="46" y="171"/>
                    </a:lnTo>
                    <a:lnTo>
                      <a:pt x="47" y="169"/>
                    </a:lnTo>
                    <a:lnTo>
                      <a:pt x="48" y="168"/>
                    </a:lnTo>
                    <a:lnTo>
                      <a:pt x="48" y="165"/>
                    </a:lnTo>
                    <a:lnTo>
                      <a:pt x="46" y="163"/>
                    </a:lnTo>
                    <a:lnTo>
                      <a:pt x="44" y="162"/>
                    </a:lnTo>
                    <a:lnTo>
                      <a:pt x="43" y="157"/>
                    </a:lnTo>
                    <a:lnTo>
                      <a:pt x="42" y="154"/>
                    </a:lnTo>
                    <a:lnTo>
                      <a:pt x="42" y="151"/>
                    </a:lnTo>
                    <a:lnTo>
                      <a:pt x="42" y="149"/>
                    </a:lnTo>
                    <a:lnTo>
                      <a:pt x="42" y="148"/>
                    </a:lnTo>
                    <a:lnTo>
                      <a:pt x="41" y="146"/>
                    </a:lnTo>
                    <a:lnTo>
                      <a:pt x="42" y="142"/>
                    </a:lnTo>
                    <a:lnTo>
                      <a:pt x="40" y="141"/>
                    </a:lnTo>
                    <a:lnTo>
                      <a:pt x="40" y="140"/>
                    </a:lnTo>
                    <a:lnTo>
                      <a:pt x="39" y="139"/>
                    </a:lnTo>
                    <a:lnTo>
                      <a:pt x="37" y="137"/>
                    </a:lnTo>
                    <a:lnTo>
                      <a:pt x="36" y="137"/>
                    </a:lnTo>
                    <a:lnTo>
                      <a:pt x="36" y="140"/>
                    </a:lnTo>
                    <a:lnTo>
                      <a:pt x="34" y="141"/>
                    </a:lnTo>
                    <a:lnTo>
                      <a:pt x="30" y="142"/>
                    </a:lnTo>
                    <a:lnTo>
                      <a:pt x="29" y="142"/>
                    </a:lnTo>
                    <a:lnTo>
                      <a:pt x="28" y="144"/>
                    </a:lnTo>
                    <a:lnTo>
                      <a:pt x="26" y="143"/>
                    </a:lnTo>
                    <a:lnTo>
                      <a:pt x="24" y="141"/>
                    </a:lnTo>
                    <a:lnTo>
                      <a:pt x="22" y="141"/>
                    </a:lnTo>
                    <a:lnTo>
                      <a:pt x="22" y="140"/>
                    </a:lnTo>
                    <a:lnTo>
                      <a:pt x="22" y="139"/>
                    </a:lnTo>
                    <a:lnTo>
                      <a:pt x="22" y="136"/>
                    </a:lnTo>
                    <a:lnTo>
                      <a:pt x="24" y="136"/>
                    </a:lnTo>
                    <a:lnTo>
                      <a:pt x="24" y="134"/>
                    </a:lnTo>
                    <a:lnTo>
                      <a:pt x="22" y="132"/>
                    </a:lnTo>
                    <a:lnTo>
                      <a:pt x="25" y="129"/>
                    </a:lnTo>
                    <a:lnTo>
                      <a:pt x="27" y="129"/>
                    </a:lnTo>
                    <a:lnTo>
                      <a:pt x="28" y="128"/>
                    </a:lnTo>
                    <a:lnTo>
                      <a:pt x="27" y="127"/>
                    </a:lnTo>
                    <a:lnTo>
                      <a:pt x="28" y="126"/>
                    </a:lnTo>
                    <a:lnTo>
                      <a:pt x="27" y="125"/>
                    </a:lnTo>
                    <a:lnTo>
                      <a:pt x="27" y="122"/>
                    </a:lnTo>
                    <a:lnTo>
                      <a:pt x="28" y="120"/>
                    </a:lnTo>
                    <a:lnTo>
                      <a:pt x="26" y="119"/>
                    </a:lnTo>
                    <a:lnTo>
                      <a:pt x="27" y="116"/>
                    </a:lnTo>
                    <a:lnTo>
                      <a:pt x="28" y="116"/>
                    </a:lnTo>
                    <a:lnTo>
                      <a:pt x="29" y="114"/>
                    </a:lnTo>
                    <a:lnTo>
                      <a:pt x="29" y="113"/>
                    </a:lnTo>
                    <a:lnTo>
                      <a:pt x="30" y="112"/>
                    </a:lnTo>
                    <a:lnTo>
                      <a:pt x="30" y="109"/>
                    </a:lnTo>
                    <a:lnTo>
                      <a:pt x="32" y="108"/>
                    </a:lnTo>
                    <a:lnTo>
                      <a:pt x="33" y="105"/>
                    </a:lnTo>
                    <a:lnTo>
                      <a:pt x="34" y="105"/>
                    </a:lnTo>
                    <a:lnTo>
                      <a:pt x="35" y="103"/>
                    </a:lnTo>
                    <a:lnTo>
                      <a:pt x="35" y="99"/>
                    </a:lnTo>
                    <a:lnTo>
                      <a:pt x="35" y="99"/>
                    </a:lnTo>
                    <a:lnTo>
                      <a:pt x="35" y="98"/>
                    </a:lnTo>
                    <a:lnTo>
                      <a:pt x="32" y="99"/>
                    </a:lnTo>
                    <a:lnTo>
                      <a:pt x="29" y="98"/>
                    </a:lnTo>
                    <a:lnTo>
                      <a:pt x="28" y="98"/>
                    </a:lnTo>
                    <a:lnTo>
                      <a:pt x="28" y="98"/>
                    </a:lnTo>
                    <a:lnTo>
                      <a:pt x="28" y="96"/>
                    </a:lnTo>
                    <a:lnTo>
                      <a:pt x="27" y="94"/>
                    </a:lnTo>
                    <a:lnTo>
                      <a:pt x="26" y="94"/>
                    </a:lnTo>
                    <a:lnTo>
                      <a:pt x="25" y="93"/>
                    </a:lnTo>
                    <a:lnTo>
                      <a:pt x="24" y="92"/>
                    </a:lnTo>
                    <a:lnTo>
                      <a:pt x="22" y="90"/>
                    </a:lnTo>
                    <a:lnTo>
                      <a:pt x="21" y="87"/>
                    </a:lnTo>
                    <a:lnTo>
                      <a:pt x="21" y="86"/>
                    </a:lnTo>
                    <a:lnTo>
                      <a:pt x="21" y="85"/>
                    </a:lnTo>
                    <a:lnTo>
                      <a:pt x="19" y="83"/>
                    </a:lnTo>
                    <a:lnTo>
                      <a:pt x="19" y="82"/>
                    </a:lnTo>
                    <a:lnTo>
                      <a:pt x="18" y="79"/>
                    </a:lnTo>
                    <a:lnTo>
                      <a:pt x="17" y="76"/>
                    </a:lnTo>
                    <a:lnTo>
                      <a:pt x="15" y="75"/>
                    </a:lnTo>
                    <a:lnTo>
                      <a:pt x="14" y="72"/>
                    </a:lnTo>
                    <a:lnTo>
                      <a:pt x="13" y="71"/>
                    </a:lnTo>
                    <a:lnTo>
                      <a:pt x="13" y="70"/>
                    </a:lnTo>
                    <a:lnTo>
                      <a:pt x="10" y="69"/>
                    </a:lnTo>
                    <a:lnTo>
                      <a:pt x="9" y="68"/>
                    </a:lnTo>
                    <a:lnTo>
                      <a:pt x="9" y="65"/>
                    </a:lnTo>
                    <a:lnTo>
                      <a:pt x="5" y="63"/>
                    </a:lnTo>
                    <a:lnTo>
                      <a:pt x="6" y="61"/>
                    </a:lnTo>
                    <a:lnTo>
                      <a:pt x="7" y="61"/>
                    </a:lnTo>
                    <a:lnTo>
                      <a:pt x="6" y="58"/>
                    </a:lnTo>
                    <a:lnTo>
                      <a:pt x="6" y="56"/>
                    </a:lnTo>
                    <a:lnTo>
                      <a:pt x="7" y="55"/>
                    </a:lnTo>
                    <a:lnTo>
                      <a:pt x="6" y="54"/>
                    </a:lnTo>
                    <a:lnTo>
                      <a:pt x="7" y="51"/>
                    </a:lnTo>
                    <a:lnTo>
                      <a:pt x="4" y="49"/>
                    </a:lnTo>
                    <a:lnTo>
                      <a:pt x="5" y="47"/>
                    </a:lnTo>
                    <a:lnTo>
                      <a:pt x="4" y="46"/>
                    </a:lnTo>
                    <a:lnTo>
                      <a:pt x="3" y="43"/>
                    </a:lnTo>
                    <a:lnTo>
                      <a:pt x="2" y="40"/>
                    </a:lnTo>
                    <a:lnTo>
                      <a:pt x="0" y="39"/>
                    </a:lnTo>
                    <a:lnTo>
                      <a:pt x="0" y="39"/>
                    </a:lnTo>
                    <a:lnTo>
                      <a:pt x="2" y="34"/>
                    </a:lnTo>
                    <a:lnTo>
                      <a:pt x="3" y="30"/>
                    </a:lnTo>
                    <a:lnTo>
                      <a:pt x="4" y="27"/>
                    </a:lnTo>
                    <a:lnTo>
                      <a:pt x="5" y="20"/>
                    </a:lnTo>
                    <a:lnTo>
                      <a:pt x="5" y="19"/>
                    </a:lnTo>
                    <a:lnTo>
                      <a:pt x="9" y="0"/>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73"/>
              <p:cNvSpPr>
                <a:spLocks/>
              </p:cNvSpPr>
              <p:nvPr/>
            </p:nvSpPr>
            <p:spPr bwMode="auto">
              <a:xfrm>
                <a:off x="8146" y="11326"/>
                <a:ext cx="174" cy="220"/>
              </a:xfrm>
              <a:custGeom>
                <a:avLst/>
                <a:gdLst>
                  <a:gd name="T0" fmla="*/ 4 w 174"/>
                  <a:gd name="T1" fmla="*/ 171 h 220"/>
                  <a:gd name="T2" fmla="*/ 5 w 174"/>
                  <a:gd name="T3" fmla="*/ 161 h 220"/>
                  <a:gd name="T4" fmla="*/ 8 w 174"/>
                  <a:gd name="T5" fmla="*/ 151 h 220"/>
                  <a:gd name="T6" fmla="*/ 10 w 174"/>
                  <a:gd name="T7" fmla="*/ 140 h 220"/>
                  <a:gd name="T8" fmla="*/ 11 w 174"/>
                  <a:gd name="T9" fmla="*/ 134 h 220"/>
                  <a:gd name="T10" fmla="*/ 13 w 174"/>
                  <a:gd name="T11" fmla="*/ 123 h 220"/>
                  <a:gd name="T12" fmla="*/ 18 w 174"/>
                  <a:gd name="T13" fmla="*/ 98 h 220"/>
                  <a:gd name="T14" fmla="*/ 20 w 174"/>
                  <a:gd name="T15" fmla="*/ 87 h 220"/>
                  <a:gd name="T16" fmla="*/ 23 w 174"/>
                  <a:gd name="T17" fmla="*/ 75 h 220"/>
                  <a:gd name="T18" fmla="*/ 25 w 174"/>
                  <a:gd name="T19" fmla="*/ 63 h 220"/>
                  <a:gd name="T20" fmla="*/ 27 w 174"/>
                  <a:gd name="T21" fmla="*/ 50 h 220"/>
                  <a:gd name="T22" fmla="*/ 30 w 174"/>
                  <a:gd name="T23" fmla="*/ 40 h 220"/>
                  <a:gd name="T24" fmla="*/ 33 w 174"/>
                  <a:gd name="T25" fmla="*/ 20 h 220"/>
                  <a:gd name="T26" fmla="*/ 37 w 174"/>
                  <a:gd name="T27" fmla="*/ 0 h 220"/>
                  <a:gd name="T28" fmla="*/ 52 w 174"/>
                  <a:gd name="T29" fmla="*/ 4 h 220"/>
                  <a:gd name="T30" fmla="*/ 67 w 174"/>
                  <a:gd name="T31" fmla="*/ 6 h 220"/>
                  <a:gd name="T32" fmla="*/ 76 w 174"/>
                  <a:gd name="T33" fmla="*/ 7 h 220"/>
                  <a:gd name="T34" fmla="*/ 90 w 174"/>
                  <a:gd name="T35" fmla="*/ 11 h 220"/>
                  <a:gd name="T36" fmla="*/ 92 w 174"/>
                  <a:gd name="T37" fmla="*/ 11 h 220"/>
                  <a:gd name="T38" fmla="*/ 108 w 174"/>
                  <a:gd name="T39" fmla="*/ 13 h 220"/>
                  <a:gd name="T40" fmla="*/ 109 w 174"/>
                  <a:gd name="T41" fmla="*/ 13 h 220"/>
                  <a:gd name="T42" fmla="*/ 122 w 174"/>
                  <a:gd name="T43" fmla="*/ 16 h 220"/>
                  <a:gd name="T44" fmla="*/ 120 w 174"/>
                  <a:gd name="T45" fmla="*/ 33 h 220"/>
                  <a:gd name="T46" fmla="*/ 117 w 174"/>
                  <a:gd name="T47" fmla="*/ 45 h 220"/>
                  <a:gd name="T48" fmla="*/ 130 w 174"/>
                  <a:gd name="T49" fmla="*/ 57 h 220"/>
                  <a:gd name="T50" fmla="*/ 144 w 174"/>
                  <a:gd name="T51" fmla="*/ 60 h 220"/>
                  <a:gd name="T52" fmla="*/ 154 w 174"/>
                  <a:gd name="T53" fmla="*/ 61 h 220"/>
                  <a:gd name="T54" fmla="*/ 174 w 174"/>
                  <a:gd name="T55" fmla="*/ 63 h 220"/>
                  <a:gd name="T56" fmla="*/ 172 w 174"/>
                  <a:gd name="T57" fmla="*/ 77 h 220"/>
                  <a:gd name="T58" fmla="*/ 169 w 174"/>
                  <a:gd name="T59" fmla="*/ 94 h 220"/>
                  <a:gd name="T60" fmla="*/ 167 w 174"/>
                  <a:gd name="T61" fmla="*/ 107 h 220"/>
                  <a:gd name="T62" fmla="*/ 166 w 174"/>
                  <a:gd name="T63" fmla="*/ 123 h 220"/>
                  <a:gd name="T64" fmla="*/ 164 w 174"/>
                  <a:gd name="T65" fmla="*/ 137 h 220"/>
                  <a:gd name="T66" fmla="*/ 160 w 174"/>
                  <a:gd name="T67" fmla="*/ 162 h 220"/>
                  <a:gd name="T68" fmla="*/ 159 w 174"/>
                  <a:gd name="T69" fmla="*/ 175 h 220"/>
                  <a:gd name="T70" fmla="*/ 157 w 174"/>
                  <a:gd name="T71" fmla="*/ 185 h 220"/>
                  <a:gd name="T72" fmla="*/ 152 w 174"/>
                  <a:gd name="T73" fmla="*/ 220 h 220"/>
                  <a:gd name="T74" fmla="*/ 123 w 174"/>
                  <a:gd name="T75" fmla="*/ 217 h 220"/>
                  <a:gd name="T76" fmla="*/ 108 w 174"/>
                  <a:gd name="T77" fmla="*/ 214 h 220"/>
                  <a:gd name="T78" fmla="*/ 100 w 174"/>
                  <a:gd name="T79" fmla="*/ 212 h 220"/>
                  <a:gd name="T80" fmla="*/ 84 w 174"/>
                  <a:gd name="T81" fmla="*/ 210 h 220"/>
                  <a:gd name="T82" fmla="*/ 79 w 174"/>
                  <a:gd name="T83" fmla="*/ 210 h 220"/>
                  <a:gd name="T84" fmla="*/ 46 w 174"/>
                  <a:gd name="T85" fmla="*/ 204 h 220"/>
                  <a:gd name="T86" fmla="*/ 37 w 174"/>
                  <a:gd name="T87" fmla="*/ 202 h 220"/>
                  <a:gd name="T88" fmla="*/ 32 w 174"/>
                  <a:gd name="T89" fmla="*/ 202 h 220"/>
                  <a:gd name="T90" fmla="*/ 0 w 174"/>
                  <a:gd name="T91" fmla="*/ 195 h 220"/>
                  <a:gd name="T92" fmla="*/ 1 w 174"/>
                  <a:gd name="T93" fmla="*/ 184 h 220"/>
                  <a:gd name="T94" fmla="*/ 4 w 174"/>
                  <a:gd name="T95" fmla="*/ 17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220">
                    <a:moveTo>
                      <a:pt x="4" y="171"/>
                    </a:moveTo>
                    <a:lnTo>
                      <a:pt x="4" y="171"/>
                    </a:lnTo>
                    <a:lnTo>
                      <a:pt x="4" y="166"/>
                    </a:lnTo>
                    <a:lnTo>
                      <a:pt x="5" y="161"/>
                    </a:lnTo>
                    <a:lnTo>
                      <a:pt x="8" y="151"/>
                    </a:lnTo>
                    <a:lnTo>
                      <a:pt x="8" y="151"/>
                    </a:lnTo>
                    <a:lnTo>
                      <a:pt x="9" y="147"/>
                    </a:lnTo>
                    <a:lnTo>
                      <a:pt x="10" y="140"/>
                    </a:lnTo>
                    <a:lnTo>
                      <a:pt x="11" y="134"/>
                    </a:lnTo>
                    <a:lnTo>
                      <a:pt x="11" y="134"/>
                    </a:lnTo>
                    <a:lnTo>
                      <a:pt x="12" y="130"/>
                    </a:lnTo>
                    <a:lnTo>
                      <a:pt x="13" y="123"/>
                    </a:lnTo>
                    <a:lnTo>
                      <a:pt x="15" y="117"/>
                    </a:lnTo>
                    <a:lnTo>
                      <a:pt x="18" y="98"/>
                    </a:lnTo>
                    <a:lnTo>
                      <a:pt x="18" y="96"/>
                    </a:lnTo>
                    <a:lnTo>
                      <a:pt x="20" y="87"/>
                    </a:lnTo>
                    <a:lnTo>
                      <a:pt x="20" y="82"/>
                    </a:lnTo>
                    <a:lnTo>
                      <a:pt x="23" y="75"/>
                    </a:lnTo>
                    <a:lnTo>
                      <a:pt x="23" y="74"/>
                    </a:lnTo>
                    <a:lnTo>
                      <a:pt x="25" y="63"/>
                    </a:lnTo>
                    <a:lnTo>
                      <a:pt x="25" y="59"/>
                    </a:lnTo>
                    <a:lnTo>
                      <a:pt x="27" y="50"/>
                    </a:lnTo>
                    <a:lnTo>
                      <a:pt x="30" y="40"/>
                    </a:lnTo>
                    <a:lnTo>
                      <a:pt x="30" y="40"/>
                    </a:lnTo>
                    <a:lnTo>
                      <a:pt x="31" y="32"/>
                    </a:lnTo>
                    <a:lnTo>
                      <a:pt x="33" y="20"/>
                    </a:lnTo>
                    <a:lnTo>
                      <a:pt x="35" y="10"/>
                    </a:lnTo>
                    <a:lnTo>
                      <a:pt x="37" y="0"/>
                    </a:lnTo>
                    <a:lnTo>
                      <a:pt x="42" y="3"/>
                    </a:lnTo>
                    <a:lnTo>
                      <a:pt x="52" y="4"/>
                    </a:lnTo>
                    <a:lnTo>
                      <a:pt x="60" y="5"/>
                    </a:lnTo>
                    <a:lnTo>
                      <a:pt x="67" y="6"/>
                    </a:lnTo>
                    <a:lnTo>
                      <a:pt x="67" y="6"/>
                    </a:lnTo>
                    <a:lnTo>
                      <a:pt x="76" y="7"/>
                    </a:lnTo>
                    <a:lnTo>
                      <a:pt x="87" y="10"/>
                    </a:lnTo>
                    <a:lnTo>
                      <a:pt x="90" y="11"/>
                    </a:lnTo>
                    <a:lnTo>
                      <a:pt x="92" y="11"/>
                    </a:lnTo>
                    <a:lnTo>
                      <a:pt x="92" y="11"/>
                    </a:lnTo>
                    <a:lnTo>
                      <a:pt x="101" y="12"/>
                    </a:lnTo>
                    <a:lnTo>
                      <a:pt x="108" y="13"/>
                    </a:lnTo>
                    <a:lnTo>
                      <a:pt x="108" y="13"/>
                    </a:lnTo>
                    <a:lnTo>
                      <a:pt x="109" y="13"/>
                    </a:lnTo>
                    <a:lnTo>
                      <a:pt x="113" y="14"/>
                    </a:lnTo>
                    <a:lnTo>
                      <a:pt x="122" y="16"/>
                    </a:lnTo>
                    <a:lnTo>
                      <a:pt x="120" y="32"/>
                    </a:lnTo>
                    <a:lnTo>
                      <a:pt x="120" y="33"/>
                    </a:lnTo>
                    <a:lnTo>
                      <a:pt x="117" y="41"/>
                    </a:lnTo>
                    <a:lnTo>
                      <a:pt x="117" y="45"/>
                    </a:lnTo>
                    <a:lnTo>
                      <a:pt x="115" y="55"/>
                    </a:lnTo>
                    <a:lnTo>
                      <a:pt x="130" y="57"/>
                    </a:lnTo>
                    <a:lnTo>
                      <a:pt x="143" y="59"/>
                    </a:lnTo>
                    <a:lnTo>
                      <a:pt x="144" y="60"/>
                    </a:lnTo>
                    <a:lnTo>
                      <a:pt x="146" y="60"/>
                    </a:lnTo>
                    <a:lnTo>
                      <a:pt x="154" y="61"/>
                    </a:lnTo>
                    <a:lnTo>
                      <a:pt x="168" y="62"/>
                    </a:lnTo>
                    <a:lnTo>
                      <a:pt x="174" y="63"/>
                    </a:lnTo>
                    <a:lnTo>
                      <a:pt x="173" y="70"/>
                    </a:lnTo>
                    <a:lnTo>
                      <a:pt x="172" y="77"/>
                    </a:lnTo>
                    <a:lnTo>
                      <a:pt x="172" y="77"/>
                    </a:lnTo>
                    <a:lnTo>
                      <a:pt x="169" y="94"/>
                    </a:lnTo>
                    <a:lnTo>
                      <a:pt x="169" y="96"/>
                    </a:lnTo>
                    <a:lnTo>
                      <a:pt x="167" y="107"/>
                    </a:lnTo>
                    <a:lnTo>
                      <a:pt x="166" y="116"/>
                    </a:lnTo>
                    <a:lnTo>
                      <a:pt x="166" y="123"/>
                    </a:lnTo>
                    <a:lnTo>
                      <a:pt x="165" y="127"/>
                    </a:lnTo>
                    <a:lnTo>
                      <a:pt x="164" y="137"/>
                    </a:lnTo>
                    <a:lnTo>
                      <a:pt x="160" y="162"/>
                    </a:lnTo>
                    <a:lnTo>
                      <a:pt x="160" y="162"/>
                    </a:lnTo>
                    <a:lnTo>
                      <a:pt x="159" y="170"/>
                    </a:lnTo>
                    <a:lnTo>
                      <a:pt x="159" y="175"/>
                    </a:lnTo>
                    <a:lnTo>
                      <a:pt x="159" y="175"/>
                    </a:lnTo>
                    <a:lnTo>
                      <a:pt x="157" y="185"/>
                    </a:lnTo>
                    <a:lnTo>
                      <a:pt x="154" y="202"/>
                    </a:lnTo>
                    <a:lnTo>
                      <a:pt x="152" y="220"/>
                    </a:lnTo>
                    <a:lnTo>
                      <a:pt x="138" y="219"/>
                    </a:lnTo>
                    <a:lnTo>
                      <a:pt x="123" y="217"/>
                    </a:lnTo>
                    <a:lnTo>
                      <a:pt x="123" y="217"/>
                    </a:lnTo>
                    <a:lnTo>
                      <a:pt x="108" y="214"/>
                    </a:lnTo>
                    <a:lnTo>
                      <a:pt x="100" y="212"/>
                    </a:lnTo>
                    <a:lnTo>
                      <a:pt x="100" y="212"/>
                    </a:lnTo>
                    <a:lnTo>
                      <a:pt x="90" y="211"/>
                    </a:lnTo>
                    <a:lnTo>
                      <a:pt x="84" y="210"/>
                    </a:lnTo>
                    <a:lnTo>
                      <a:pt x="79" y="210"/>
                    </a:lnTo>
                    <a:lnTo>
                      <a:pt x="79" y="210"/>
                    </a:lnTo>
                    <a:lnTo>
                      <a:pt x="50" y="204"/>
                    </a:lnTo>
                    <a:lnTo>
                      <a:pt x="46" y="204"/>
                    </a:lnTo>
                    <a:lnTo>
                      <a:pt x="45" y="204"/>
                    </a:lnTo>
                    <a:lnTo>
                      <a:pt x="37" y="202"/>
                    </a:lnTo>
                    <a:lnTo>
                      <a:pt x="34" y="202"/>
                    </a:lnTo>
                    <a:lnTo>
                      <a:pt x="32" y="202"/>
                    </a:lnTo>
                    <a:lnTo>
                      <a:pt x="2" y="196"/>
                    </a:lnTo>
                    <a:lnTo>
                      <a:pt x="0" y="195"/>
                    </a:lnTo>
                    <a:lnTo>
                      <a:pt x="0" y="191"/>
                    </a:lnTo>
                    <a:lnTo>
                      <a:pt x="1" y="184"/>
                    </a:lnTo>
                    <a:lnTo>
                      <a:pt x="3" y="176"/>
                    </a:lnTo>
                    <a:lnTo>
                      <a:pt x="4" y="171"/>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74"/>
              <p:cNvSpPr>
                <a:spLocks/>
              </p:cNvSpPr>
              <p:nvPr/>
            </p:nvSpPr>
            <p:spPr bwMode="auto">
              <a:xfrm>
                <a:off x="9322" y="11169"/>
                <a:ext cx="52" cy="100"/>
              </a:xfrm>
              <a:custGeom>
                <a:avLst/>
                <a:gdLst>
                  <a:gd name="T0" fmla="*/ 6 w 52"/>
                  <a:gd name="T1" fmla="*/ 46 h 100"/>
                  <a:gd name="T2" fmla="*/ 7 w 52"/>
                  <a:gd name="T3" fmla="*/ 42 h 100"/>
                  <a:gd name="T4" fmla="*/ 6 w 52"/>
                  <a:gd name="T5" fmla="*/ 38 h 100"/>
                  <a:gd name="T6" fmla="*/ 4 w 52"/>
                  <a:gd name="T7" fmla="*/ 32 h 100"/>
                  <a:gd name="T8" fmla="*/ 2 w 52"/>
                  <a:gd name="T9" fmla="*/ 30 h 100"/>
                  <a:gd name="T10" fmla="*/ 2 w 52"/>
                  <a:gd name="T11" fmla="*/ 21 h 100"/>
                  <a:gd name="T12" fmla="*/ 0 w 52"/>
                  <a:gd name="T13" fmla="*/ 20 h 100"/>
                  <a:gd name="T14" fmla="*/ 0 w 52"/>
                  <a:gd name="T15" fmla="*/ 13 h 100"/>
                  <a:gd name="T16" fmla="*/ 8 w 52"/>
                  <a:gd name="T17" fmla="*/ 12 h 100"/>
                  <a:gd name="T18" fmla="*/ 21 w 52"/>
                  <a:gd name="T19" fmla="*/ 9 h 100"/>
                  <a:gd name="T20" fmla="*/ 35 w 52"/>
                  <a:gd name="T21" fmla="*/ 5 h 100"/>
                  <a:gd name="T22" fmla="*/ 44 w 52"/>
                  <a:gd name="T23" fmla="*/ 3 h 100"/>
                  <a:gd name="T24" fmla="*/ 49 w 52"/>
                  <a:gd name="T25" fmla="*/ 3 h 100"/>
                  <a:gd name="T26" fmla="*/ 50 w 52"/>
                  <a:gd name="T27" fmla="*/ 10 h 100"/>
                  <a:gd name="T28" fmla="*/ 52 w 52"/>
                  <a:gd name="T29" fmla="*/ 16 h 100"/>
                  <a:gd name="T30" fmla="*/ 52 w 52"/>
                  <a:gd name="T31" fmla="*/ 21 h 100"/>
                  <a:gd name="T32" fmla="*/ 49 w 52"/>
                  <a:gd name="T33" fmla="*/ 26 h 100"/>
                  <a:gd name="T34" fmla="*/ 46 w 52"/>
                  <a:gd name="T35" fmla="*/ 28 h 100"/>
                  <a:gd name="T36" fmla="*/ 43 w 52"/>
                  <a:gd name="T37" fmla="*/ 31 h 100"/>
                  <a:gd name="T38" fmla="*/ 42 w 52"/>
                  <a:gd name="T39" fmla="*/ 37 h 100"/>
                  <a:gd name="T40" fmla="*/ 43 w 52"/>
                  <a:gd name="T41" fmla="*/ 42 h 100"/>
                  <a:gd name="T42" fmla="*/ 43 w 52"/>
                  <a:gd name="T43" fmla="*/ 45 h 100"/>
                  <a:gd name="T44" fmla="*/ 43 w 52"/>
                  <a:gd name="T45" fmla="*/ 52 h 100"/>
                  <a:gd name="T46" fmla="*/ 41 w 52"/>
                  <a:gd name="T47" fmla="*/ 56 h 100"/>
                  <a:gd name="T48" fmla="*/ 39 w 52"/>
                  <a:gd name="T49" fmla="*/ 62 h 100"/>
                  <a:gd name="T50" fmla="*/ 41 w 52"/>
                  <a:gd name="T51" fmla="*/ 68 h 100"/>
                  <a:gd name="T52" fmla="*/ 42 w 52"/>
                  <a:gd name="T53" fmla="*/ 71 h 100"/>
                  <a:gd name="T54" fmla="*/ 42 w 52"/>
                  <a:gd name="T55" fmla="*/ 76 h 100"/>
                  <a:gd name="T56" fmla="*/ 43 w 52"/>
                  <a:gd name="T57" fmla="*/ 81 h 100"/>
                  <a:gd name="T58" fmla="*/ 43 w 52"/>
                  <a:gd name="T59" fmla="*/ 84 h 100"/>
                  <a:gd name="T60" fmla="*/ 42 w 52"/>
                  <a:gd name="T61" fmla="*/ 89 h 100"/>
                  <a:gd name="T62" fmla="*/ 43 w 52"/>
                  <a:gd name="T63" fmla="*/ 92 h 100"/>
                  <a:gd name="T64" fmla="*/ 44 w 52"/>
                  <a:gd name="T65" fmla="*/ 96 h 100"/>
                  <a:gd name="T66" fmla="*/ 33 w 52"/>
                  <a:gd name="T67" fmla="*/ 98 h 100"/>
                  <a:gd name="T68" fmla="*/ 27 w 52"/>
                  <a:gd name="T69" fmla="*/ 99 h 100"/>
                  <a:gd name="T70" fmla="*/ 22 w 52"/>
                  <a:gd name="T71" fmla="*/ 97 h 100"/>
                  <a:gd name="T72" fmla="*/ 20 w 52"/>
                  <a:gd name="T73" fmla="*/ 89 h 100"/>
                  <a:gd name="T74" fmla="*/ 16 w 52"/>
                  <a:gd name="T75" fmla="*/ 69 h 100"/>
                  <a:gd name="T76" fmla="*/ 12 w 52"/>
                  <a:gd name="T77" fmla="*/ 69 h 100"/>
                  <a:gd name="T78" fmla="*/ 11 w 52"/>
                  <a:gd name="T79" fmla="*/ 64 h 100"/>
                  <a:gd name="T80" fmla="*/ 9 w 52"/>
                  <a:gd name="T81" fmla="*/ 60 h 100"/>
                  <a:gd name="T82" fmla="*/ 8 w 52"/>
                  <a:gd name="T83" fmla="*/ 55 h 100"/>
                  <a:gd name="T84" fmla="*/ 6 w 52"/>
                  <a:gd name="T85"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100">
                    <a:moveTo>
                      <a:pt x="6" y="49"/>
                    </a:moveTo>
                    <a:lnTo>
                      <a:pt x="6" y="47"/>
                    </a:lnTo>
                    <a:lnTo>
                      <a:pt x="6" y="46"/>
                    </a:lnTo>
                    <a:lnTo>
                      <a:pt x="7" y="43"/>
                    </a:lnTo>
                    <a:lnTo>
                      <a:pt x="7" y="42"/>
                    </a:lnTo>
                    <a:lnTo>
                      <a:pt x="7" y="42"/>
                    </a:lnTo>
                    <a:lnTo>
                      <a:pt x="7" y="40"/>
                    </a:lnTo>
                    <a:lnTo>
                      <a:pt x="6" y="39"/>
                    </a:lnTo>
                    <a:lnTo>
                      <a:pt x="6" y="38"/>
                    </a:lnTo>
                    <a:lnTo>
                      <a:pt x="6" y="35"/>
                    </a:lnTo>
                    <a:lnTo>
                      <a:pt x="5" y="33"/>
                    </a:lnTo>
                    <a:lnTo>
                      <a:pt x="4" y="32"/>
                    </a:lnTo>
                    <a:lnTo>
                      <a:pt x="4" y="31"/>
                    </a:lnTo>
                    <a:lnTo>
                      <a:pt x="4" y="31"/>
                    </a:lnTo>
                    <a:lnTo>
                      <a:pt x="2" y="30"/>
                    </a:lnTo>
                    <a:lnTo>
                      <a:pt x="2" y="26"/>
                    </a:lnTo>
                    <a:lnTo>
                      <a:pt x="1" y="24"/>
                    </a:lnTo>
                    <a:lnTo>
                      <a:pt x="2" y="21"/>
                    </a:lnTo>
                    <a:lnTo>
                      <a:pt x="1" y="21"/>
                    </a:lnTo>
                    <a:lnTo>
                      <a:pt x="1" y="21"/>
                    </a:lnTo>
                    <a:lnTo>
                      <a:pt x="0" y="20"/>
                    </a:lnTo>
                    <a:lnTo>
                      <a:pt x="1" y="17"/>
                    </a:lnTo>
                    <a:lnTo>
                      <a:pt x="0" y="16"/>
                    </a:lnTo>
                    <a:lnTo>
                      <a:pt x="0" y="13"/>
                    </a:lnTo>
                    <a:lnTo>
                      <a:pt x="4" y="12"/>
                    </a:lnTo>
                    <a:lnTo>
                      <a:pt x="5" y="12"/>
                    </a:lnTo>
                    <a:lnTo>
                      <a:pt x="8" y="12"/>
                    </a:lnTo>
                    <a:lnTo>
                      <a:pt x="11" y="11"/>
                    </a:lnTo>
                    <a:lnTo>
                      <a:pt x="20" y="9"/>
                    </a:lnTo>
                    <a:lnTo>
                      <a:pt x="21" y="9"/>
                    </a:lnTo>
                    <a:lnTo>
                      <a:pt x="22" y="9"/>
                    </a:lnTo>
                    <a:lnTo>
                      <a:pt x="27" y="7"/>
                    </a:lnTo>
                    <a:lnTo>
                      <a:pt x="35" y="5"/>
                    </a:lnTo>
                    <a:lnTo>
                      <a:pt x="38" y="4"/>
                    </a:lnTo>
                    <a:lnTo>
                      <a:pt x="38" y="4"/>
                    </a:lnTo>
                    <a:lnTo>
                      <a:pt x="44" y="3"/>
                    </a:lnTo>
                    <a:lnTo>
                      <a:pt x="46" y="2"/>
                    </a:lnTo>
                    <a:lnTo>
                      <a:pt x="49" y="0"/>
                    </a:lnTo>
                    <a:lnTo>
                      <a:pt x="49" y="3"/>
                    </a:lnTo>
                    <a:lnTo>
                      <a:pt x="50" y="5"/>
                    </a:lnTo>
                    <a:lnTo>
                      <a:pt x="50" y="6"/>
                    </a:lnTo>
                    <a:lnTo>
                      <a:pt x="50" y="10"/>
                    </a:lnTo>
                    <a:lnTo>
                      <a:pt x="49" y="12"/>
                    </a:lnTo>
                    <a:lnTo>
                      <a:pt x="51" y="14"/>
                    </a:lnTo>
                    <a:lnTo>
                      <a:pt x="52" y="16"/>
                    </a:lnTo>
                    <a:lnTo>
                      <a:pt x="52" y="18"/>
                    </a:lnTo>
                    <a:lnTo>
                      <a:pt x="51" y="19"/>
                    </a:lnTo>
                    <a:lnTo>
                      <a:pt x="52" y="21"/>
                    </a:lnTo>
                    <a:lnTo>
                      <a:pt x="51" y="23"/>
                    </a:lnTo>
                    <a:lnTo>
                      <a:pt x="50" y="25"/>
                    </a:lnTo>
                    <a:lnTo>
                      <a:pt x="49" y="26"/>
                    </a:lnTo>
                    <a:lnTo>
                      <a:pt x="48" y="26"/>
                    </a:lnTo>
                    <a:lnTo>
                      <a:pt x="48" y="28"/>
                    </a:lnTo>
                    <a:lnTo>
                      <a:pt x="46" y="28"/>
                    </a:lnTo>
                    <a:lnTo>
                      <a:pt x="46" y="30"/>
                    </a:lnTo>
                    <a:lnTo>
                      <a:pt x="44" y="30"/>
                    </a:lnTo>
                    <a:lnTo>
                      <a:pt x="43" y="31"/>
                    </a:lnTo>
                    <a:lnTo>
                      <a:pt x="42" y="32"/>
                    </a:lnTo>
                    <a:lnTo>
                      <a:pt x="42" y="34"/>
                    </a:lnTo>
                    <a:lnTo>
                      <a:pt x="42" y="37"/>
                    </a:lnTo>
                    <a:lnTo>
                      <a:pt x="43" y="38"/>
                    </a:lnTo>
                    <a:lnTo>
                      <a:pt x="44" y="40"/>
                    </a:lnTo>
                    <a:lnTo>
                      <a:pt x="43" y="42"/>
                    </a:lnTo>
                    <a:lnTo>
                      <a:pt x="43" y="42"/>
                    </a:lnTo>
                    <a:lnTo>
                      <a:pt x="43" y="42"/>
                    </a:lnTo>
                    <a:lnTo>
                      <a:pt x="43" y="45"/>
                    </a:lnTo>
                    <a:lnTo>
                      <a:pt x="43" y="46"/>
                    </a:lnTo>
                    <a:lnTo>
                      <a:pt x="43" y="49"/>
                    </a:lnTo>
                    <a:lnTo>
                      <a:pt x="43" y="52"/>
                    </a:lnTo>
                    <a:lnTo>
                      <a:pt x="42" y="53"/>
                    </a:lnTo>
                    <a:lnTo>
                      <a:pt x="42" y="54"/>
                    </a:lnTo>
                    <a:lnTo>
                      <a:pt x="41" y="56"/>
                    </a:lnTo>
                    <a:lnTo>
                      <a:pt x="41" y="61"/>
                    </a:lnTo>
                    <a:lnTo>
                      <a:pt x="41" y="61"/>
                    </a:lnTo>
                    <a:lnTo>
                      <a:pt x="39" y="62"/>
                    </a:lnTo>
                    <a:lnTo>
                      <a:pt x="41" y="66"/>
                    </a:lnTo>
                    <a:lnTo>
                      <a:pt x="41" y="68"/>
                    </a:lnTo>
                    <a:lnTo>
                      <a:pt x="41" y="68"/>
                    </a:lnTo>
                    <a:lnTo>
                      <a:pt x="41" y="70"/>
                    </a:lnTo>
                    <a:lnTo>
                      <a:pt x="41" y="71"/>
                    </a:lnTo>
                    <a:lnTo>
                      <a:pt x="42" y="71"/>
                    </a:lnTo>
                    <a:lnTo>
                      <a:pt x="42" y="74"/>
                    </a:lnTo>
                    <a:lnTo>
                      <a:pt x="42" y="76"/>
                    </a:lnTo>
                    <a:lnTo>
                      <a:pt x="42" y="76"/>
                    </a:lnTo>
                    <a:lnTo>
                      <a:pt x="42" y="78"/>
                    </a:lnTo>
                    <a:lnTo>
                      <a:pt x="42" y="78"/>
                    </a:lnTo>
                    <a:lnTo>
                      <a:pt x="43" y="81"/>
                    </a:lnTo>
                    <a:lnTo>
                      <a:pt x="43" y="83"/>
                    </a:lnTo>
                    <a:lnTo>
                      <a:pt x="43" y="84"/>
                    </a:lnTo>
                    <a:lnTo>
                      <a:pt x="43" y="84"/>
                    </a:lnTo>
                    <a:lnTo>
                      <a:pt x="42" y="87"/>
                    </a:lnTo>
                    <a:lnTo>
                      <a:pt x="42" y="87"/>
                    </a:lnTo>
                    <a:lnTo>
                      <a:pt x="42" y="89"/>
                    </a:lnTo>
                    <a:lnTo>
                      <a:pt x="42" y="90"/>
                    </a:lnTo>
                    <a:lnTo>
                      <a:pt x="42" y="91"/>
                    </a:lnTo>
                    <a:lnTo>
                      <a:pt x="43" y="92"/>
                    </a:lnTo>
                    <a:lnTo>
                      <a:pt x="45" y="94"/>
                    </a:lnTo>
                    <a:lnTo>
                      <a:pt x="45" y="95"/>
                    </a:lnTo>
                    <a:lnTo>
                      <a:pt x="44" y="96"/>
                    </a:lnTo>
                    <a:lnTo>
                      <a:pt x="36" y="97"/>
                    </a:lnTo>
                    <a:lnTo>
                      <a:pt x="34" y="97"/>
                    </a:lnTo>
                    <a:lnTo>
                      <a:pt x="33" y="98"/>
                    </a:lnTo>
                    <a:lnTo>
                      <a:pt x="30" y="98"/>
                    </a:lnTo>
                    <a:lnTo>
                      <a:pt x="30" y="98"/>
                    </a:lnTo>
                    <a:lnTo>
                      <a:pt x="27" y="99"/>
                    </a:lnTo>
                    <a:lnTo>
                      <a:pt x="23" y="100"/>
                    </a:lnTo>
                    <a:lnTo>
                      <a:pt x="22" y="98"/>
                    </a:lnTo>
                    <a:lnTo>
                      <a:pt x="22" y="97"/>
                    </a:lnTo>
                    <a:lnTo>
                      <a:pt x="21" y="92"/>
                    </a:lnTo>
                    <a:lnTo>
                      <a:pt x="20" y="89"/>
                    </a:lnTo>
                    <a:lnTo>
                      <a:pt x="20" y="89"/>
                    </a:lnTo>
                    <a:lnTo>
                      <a:pt x="17" y="78"/>
                    </a:lnTo>
                    <a:lnTo>
                      <a:pt x="17" y="76"/>
                    </a:lnTo>
                    <a:lnTo>
                      <a:pt x="16" y="69"/>
                    </a:lnTo>
                    <a:lnTo>
                      <a:pt x="14" y="68"/>
                    </a:lnTo>
                    <a:lnTo>
                      <a:pt x="13" y="67"/>
                    </a:lnTo>
                    <a:lnTo>
                      <a:pt x="12" y="69"/>
                    </a:lnTo>
                    <a:lnTo>
                      <a:pt x="11" y="68"/>
                    </a:lnTo>
                    <a:lnTo>
                      <a:pt x="11" y="66"/>
                    </a:lnTo>
                    <a:lnTo>
                      <a:pt x="11" y="64"/>
                    </a:lnTo>
                    <a:lnTo>
                      <a:pt x="11" y="62"/>
                    </a:lnTo>
                    <a:lnTo>
                      <a:pt x="11" y="61"/>
                    </a:lnTo>
                    <a:lnTo>
                      <a:pt x="9" y="60"/>
                    </a:lnTo>
                    <a:lnTo>
                      <a:pt x="9" y="60"/>
                    </a:lnTo>
                    <a:lnTo>
                      <a:pt x="9" y="57"/>
                    </a:lnTo>
                    <a:lnTo>
                      <a:pt x="8" y="55"/>
                    </a:lnTo>
                    <a:lnTo>
                      <a:pt x="7" y="54"/>
                    </a:lnTo>
                    <a:lnTo>
                      <a:pt x="7" y="53"/>
                    </a:lnTo>
                    <a:lnTo>
                      <a:pt x="6" y="52"/>
                    </a:lnTo>
                    <a:lnTo>
                      <a:pt x="6" y="49"/>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75"/>
              <p:cNvSpPr>
                <a:spLocks noEditPoints="1"/>
              </p:cNvSpPr>
              <p:nvPr/>
            </p:nvSpPr>
            <p:spPr bwMode="auto">
              <a:xfrm>
                <a:off x="7950" y="11003"/>
                <a:ext cx="208" cy="152"/>
              </a:xfrm>
              <a:custGeom>
                <a:avLst/>
                <a:gdLst>
                  <a:gd name="T0" fmla="*/ 56 w 208"/>
                  <a:gd name="T1" fmla="*/ 7 h 152"/>
                  <a:gd name="T2" fmla="*/ 58 w 208"/>
                  <a:gd name="T3" fmla="*/ 15 h 152"/>
                  <a:gd name="T4" fmla="*/ 57 w 208"/>
                  <a:gd name="T5" fmla="*/ 21 h 152"/>
                  <a:gd name="T6" fmla="*/ 49 w 208"/>
                  <a:gd name="T7" fmla="*/ 16 h 152"/>
                  <a:gd name="T8" fmla="*/ 9 w 208"/>
                  <a:gd name="T9" fmla="*/ 8 h 152"/>
                  <a:gd name="T10" fmla="*/ 21 w 208"/>
                  <a:gd name="T11" fmla="*/ 20 h 152"/>
                  <a:gd name="T12" fmla="*/ 31 w 208"/>
                  <a:gd name="T13" fmla="*/ 25 h 152"/>
                  <a:gd name="T14" fmla="*/ 42 w 208"/>
                  <a:gd name="T15" fmla="*/ 30 h 152"/>
                  <a:gd name="T16" fmla="*/ 49 w 208"/>
                  <a:gd name="T17" fmla="*/ 33 h 152"/>
                  <a:gd name="T18" fmla="*/ 56 w 208"/>
                  <a:gd name="T19" fmla="*/ 34 h 152"/>
                  <a:gd name="T20" fmla="*/ 56 w 208"/>
                  <a:gd name="T21" fmla="*/ 42 h 152"/>
                  <a:gd name="T22" fmla="*/ 58 w 208"/>
                  <a:gd name="T23" fmla="*/ 40 h 152"/>
                  <a:gd name="T24" fmla="*/ 56 w 208"/>
                  <a:gd name="T25" fmla="*/ 30 h 152"/>
                  <a:gd name="T26" fmla="*/ 59 w 208"/>
                  <a:gd name="T27" fmla="*/ 23 h 152"/>
                  <a:gd name="T28" fmla="*/ 61 w 208"/>
                  <a:gd name="T29" fmla="*/ 14 h 152"/>
                  <a:gd name="T30" fmla="*/ 61 w 208"/>
                  <a:gd name="T31" fmla="*/ 5 h 152"/>
                  <a:gd name="T32" fmla="*/ 80 w 208"/>
                  <a:gd name="T33" fmla="*/ 5 h 152"/>
                  <a:gd name="T34" fmla="*/ 111 w 208"/>
                  <a:gd name="T35" fmla="*/ 14 h 152"/>
                  <a:gd name="T36" fmla="*/ 147 w 208"/>
                  <a:gd name="T37" fmla="*/ 23 h 152"/>
                  <a:gd name="T38" fmla="*/ 183 w 208"/>
                  <a:gd name="T39" fmla="*/ 32 h 152"/>
                  <a:gd name="T40" fmla="*/ 208 w 208"/>
                  <a:gd name="T41" fmla="*/ 37 h 152"/>
                  <a:gd name="T42" fmla="*/ 200 w 208"/>
                  <a:gd name="T43" fmla="*/ 71 h 152"/>
                  <a:gd name="T44" fmla="*/ 194 w 208"/>
                  <a:gd name="T45" fmla="*/ 100 h 152"/>
                  <a:gd name="T46" fmla="*/ 186 w 208"/>
                  <a:gd name="T47" fmla="*/ 132 h 152"/>
                  <a:gd name="T48" fmla="*/ 185 w 208"/>
                  <a:gd name="T49" fmla="*/ 139 h 152"/>
                  <a:gd name="T50" fmla="*/ 186 w 208"/>
                  <a:gd name="T51" fmla="*/ 147 h 152"/>
                  <a:gd name="T52" fmla="*/ 185 w 208"/>
                  <a:gd name="T53" fmla="*/ 152 h 152"/>
                  <a:gd name="T54" fmla="*/ 164 w 208"/>
                  <a:gd name="T55" fmla="*/ 148 h 152"/>
                  <a:gd name="T56" fmla="*/ 140 w 208"/>
                  <a:gd name="T57" fmla="*/ 142 h 152"/>
                  <a:gd name="T58" fmla="*/ 128 w 208"/>
                  <a:gd name="T59" fmla="*/ 141 h 152"/>
                  <a:gd name="T60" fmla="*/ 118 w 208"/>
                  <a:gd name="T61" fmla="*/ 140 h 152"/>
                  <a:gd name="T62" fmla="*/ 111 w 208"/>
                  <a:gd name="T63" fmla="*/ 141 h 152"/>
                  <a:gd name="T64" fmla="*/ 102 w 208"/>
                  <a:gd name="T65" fmla="*/ 140 h 152"/>
                  <a:gd name="T66" fmla="*/ 94 w 208"/>
                  <a:gd name="T67" fmla="*/ 142 h 152"/>
                  <a:gd name="T68" fmla="*/ 86 w 208"/>
                  <a:gd name="T69" fmla="*/ 139 h 152"/>
                  <a:gd name="T70" fmla="*/ 78 w 208"/>
                  <a:gd name="T71" fmla="*/ 140 h 152"/>
                  <a:gd name="T72" fmla="*/ 72 w 208"/>
                  <a:gd name="T73" fmla="*/ 139 h 152"/>
                  <a:gd name="T74" fmla="*/ 65 w 208"/>
                  <a:gd name="T75" fmla="*/ 135 h 152"/>
                  <a:gd name="T76" fmla="*/ 60 w 208"/>
                  <a:gd name="T77" fmla="*/ 133 h 152"/>
                  <a:gd name="T78" fmla="*/ 51 w 208"/>
                  <a:gd name="T79" fmla="*/ 132 h 152"/>
                  <a:gd name="T80" fmla="*/ 46 w 208"/>
                  <a:gd name="T81" fmla="*/ 133 h 152"/>
                  <a:gd name="T82" fmla="*/ 39 w 208"/>
                  <a:gd name="T83" fmla="*/ 134 h 152"/>
                  <a:gd name="T84" fmla="*/ 34 w 208"/>
                  <a:gd name="T85" fmla="*/ 130 h 152"/>
                  <a:gd name="T86" fmla="*/ 27 w 208"/>
                  <a:gd name="T87" fmla="*/ 125 h 152"/>
                  <a:gd name="T88" fmla="*/ 29 w 208"/>
                  <a:gd name="T89" fmla="*/ 119 h 152"/>
                  <a:gd name="T90" fmla="*/ 29 w 208"/>
                  <a:gd name="T91" fmla="*/ 112 h 152"/>
                  <a:gd name="T92" fmla="*/ 24 w 208"/>
                  <a:gd name="T93" fmla="*/ 104 h 152"/>
                  <a:gd name="T94" fmla="*/ 18 w 208"/>
                  <a:gd name="T95" fmla="*/ 102 h 152"/>
                  <a:gd name="T96" fmla="*/ 15 w 208"/>
                  <a:gd name="T97" fmla="*/ 98 h 152"/>
                  <a:gd name="T98" fmla="*/ 9 w 208"/>
                  <a:gd name="T99" fmla="*/ 94 h 152"/>
                  <a:gd name="T100" fmla="*/ 4 w 208"/>
                  <a:gd name="T101" fmla="*/ 94 h 152"/>
                  <a:gd name="T102" fmla="*/ 1 w 208"/>
                  <a:gd name="T103" fmla="*/ 91 h 152"/>
                  <a:gd name="T104" fmla="*/ 8 w 208"/>
                  <a:gd name="T105" fmla="*/ 79 h 152"/>
                  <a:gd name="T106" fmla="*/ 5 w 208"/>
                  <a:gd name="T107" fmla="*/ 72 h 152"/>
                  <a:gd name="T108" fmla="*/ 7 w 208"/>
                  <a:gd name="T109" fmla="*/ 58 h 152"/>
                  <a:gd name="T110" fmla="*/ 7 w 208"/>
                  <a:gd name="T111" fmla="*/ 43 h 152"/>
                  <a:gd name="T112" fmla="*/ 6 w 208"/>
                  <a:gd name="T113" fmla="*/ 30 h 152"/>
                  <a:gd name="T114" fmla="*/ 5 w 208"/>
                  <a:gd name="T115" fmla="*/ 21 h 152"/>
                  <a:gd name="T116" fmla="*/ 8 w 208"/>
                  <a:gd name="T117"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 h="152">
                    <a:moveTo>
                      <a:pt x="48" y="8"/>
                    </a:moveTo>
                    <a:lnTo>
                      <a:pt x="52" y="9"/>
                    </a:lnTo>
                    <a:lnTo>
                      <a:pt x="55" y="9"/>
                    </a:lnTo>
                    <a:lnTo>
                      <a:pt x="56" y="7"/>
                    </a:lnTo>
                    <a:lnTo>
                      <a:pt x="57" y="7"/>
                    </a:lnTo>
                    <a:lnTo>
                      <a:pt x="59" y="9"/>
                    </a:lnTo>
                    <a:lnTo>
                      <a:pt x="60" y="13"/>
                    </a:lnTo>
                    <a:lnTo>
                      <a:pt x="58" y="15"/>
                    </a:lnTo>
                    <a:lnTo>
                      <a:pt x="58" y="16"/>
                    </a:lnTo>
                    <a:lnTo>
                      <a:pt x="58" y="19"/>
                    </a:lnTo>
                    <a:lnTo>
                      <a:pt x="57" y="19"/>
                    </a:lnTo>
                    <a:lnTo>
                      <a:pt x="57" y="21"/>
                    </a:lnTo>
                    <a:lnTo>
                      <a:pt x="55" y="21"/>
                    </a:lnTo>
                    <a:lnTo>
                      <a:pt x="53" y="20"/>
                    </a:lnTo>
                    <a:lnTo>
                      <a:pt x="51" y="19"/>
                    </a:lnTo>
                    <a:lnTo>
                      <a:pt x="49" y="16"/>
                    </a:lnTo>
                    <a:lnTo>
                      <a:pt x="48" y="13"/>
                    </a:lnTo>
                    <a:lnTo>
                      <a:pt x="48" y="8"/>
                    </a:lnTo>
                    <a:close/>
                    <a:moveTo>
                      <a:pt x="7" y="8"/>
                    </a:moveTo>
                    <a:lnTo>
                      <a:pt x="9" y="8"/>
                    </a:lnTo>
                    <a:lnTo>
                      <a:pt x="12" y="11"/>
                    </a:lnTo>
                    <a:lnTo>
                      <a:pt x="15" y="15"/>
                    </a:lnTo>
                    <a:lnTo>
                      <a:pt x="18" y="16"/>
                    </a:lnTo>
                    <a:lnTo>
                      <a:pt x="21" y="20"/>
                    </a:lnTo>
                    <a:lnTo>
                      <a:pt x="22" y="21"/>
                    </a:lnTo>
                    <a:lnTo>
                      <a:pt x="26" y="23"/>
                    </a:lnTo>
                    <a:lnTo>
                      <a:pt x="30" y="25"/>
                    </a:lnTo>
                    <a:lnTo>
                      <a:pt x="31" y="25"/>
                    </a:lnTo>
                    <a:lnTo>
                      <a:pt x="35" y="26"/>
                    </a:lnTo>
                    <a:lnTo>
                      <a:pt x="37" y="28"/>
                    </a:lnTo>
                    <a:lnTo>
                      <a:pt x="39" y="29"/>
                    </a:lnTo>
                    <a:lnTo>
                      <a:pt x="42" y="30"/>
                    </a:lnTo>
                    <a:lnTo>
                      <a:pt x="45" y="28"/>
                    </a:lnTo>
                    <a:lnTo>
                      <a:pt x="46" y="32"/>
                    </a:lnTo>
                    <a:lnTo>
                      <a:pt x="48" y="33"/>
                    </a:lnTo>
                    <a:lnTo>
                      <a:pt x="49" y="33"/>
                    </a:lnTo>
                    <a:lnTo>
                      <a:pt x="50" y="33"/>
                    </a:lnTo>
                    <a:lnTo>
                      <a:pt x="52" y="33"/>
                    </a:lnTo>
                    <a:lnTo>
                      <a:pt x="55" y="33"/>
                    </a:lnTo>
                    <a:lnTo>
                      <a:pt x="56" y="34"/>
                    </a:lnTo>
                    <a:lnTo>
                      <a:pt x="55" y="37"/>
                    </a:lnTo>
                    <a:lnTo>
                      <a:pt x="55" y="40"/>
                    </a:lnTo>
                    <a:lnTo>
                      <a:pt x="55" y="42"/>
                    </a:lnTo>
                    <a:lnTo>
                      <a:pt x="56" y="42"/>
                    </a:lnTo>
                    <a:lnTo>
                      <a:pt x="56" y="42"/>
                    </a:lnTo>
                    <a:lnTo>
                      <a:pt x="57" y="41"/>
                    </a:lnTo>
                    <a:lnTo>
                      <a:pt x="58" y="41"/>
                    </a:lnTo>
                    <a:lnTo>
                      <a:pt x="58" y="40"/>
                    </a:lnTo>
                    <a:lnTo>
                      <a:pt x="57" y="37"/>
                    </a:lnTo>
                    <a:lnTo>
                      <a:pt x="58" y="35"/>
                    </a:lnTo>
                    <a:lnTo>
                      <a:pt x="58" y="33"/>
                    </a:lnTo>
                    <a:lnTo>
                      <a:pt x="56" y="30"/>
                    </a:lnTo>
                    <a:lnTo>
                      <a:pt x="56" y="28"/>
                    </a:lnTo>
                    <a:lnTo>
                      <a:pt x="58" y="27"/>
                    </a:lnTo>
                    <a:lnTo>
                      <a:pt x="59" y="23"/>
                    </a:lnTo>
                    <a:lnTo>
                      <a:pt x="59" y="23"/>
                    </a:lnTo>
                    <a:lnTo>
                      <a:pt x="59" y="21"/>
                    </a:lnTo>
                    <a:lnTo>
                      <a:pt x="61" y="19"/>
                    </a:lnTo>
                    <a:lnTo>
                      <a:pt x="63" y="16"/>
                    </a:lnTo>
                    <a:lnTo>
                      <a:pt x="61" y="14"/>
                    </a:lnTo>
                    <a:lnTo>
                      <a:pt x="61" y="11"/>
                    </a:lnTo>
                    <a:lnTo>
                      <a:pt x="63" y="8"/>
                    </a:lnTo>
                    <a:lnTo>
                      <a:pt x="63" y="7"/>
                    </a:lnTo>
                    <a:lnTo>
                      <a:pt x="61" y="5"/>
                    </a:lnTo>
                    <a:lnTo>
                      <a:pt x="61" y="2"/>
                    </a:lnTo>
                    <a:lnTo>
                      <a:pt x="64" y="0"/>
                    </a:lnTo>
                    <a:lnTo>
                      <a:pt x="76" y="4"/>
                    </a:lnTo>
                    <a:lnTo>
                      <a:pt x="80" y="5"/>
                    </a:lnTo>
                    <a:lnTo>
                      <a:pt x="89" y="8"/>
                    </a:lnTo>
                    <a:lnTo>
                      <a:pt x="97" y="11"/>
                    </a:lnTo>
                    <a:lnTo>
                      <a:pt x="104" y="12"/>
                    </a:lnTo>
                    <a:lnTo>
                      <a:pt x="111" y="14"/>
                    </a:lnTo>
                    <a:lnTo>
                      <a:pt x="115" y="15"/>
                    </a:lnTo>
                    <a:lnTo>
                      <a:pt x="124" y="18"/>
                    </a:lnTo>
                    <a:lnTo>
                      <a:pt x="133" y="20"/>
                    </a:lnTo>
                    <a:lnTo>
                      <a:pt x="147" y="23"/>
                    </a:lnTo>
                    <a:lnTo>
                      <a:pt x="155" y="25"/>
                    </a:lnTo>
                    <a:lnTo>
                      <a:pt x="162" y="27"/>
                    </a:lnTo>
                    <a:lnTo>
                      <a:pt x="178" y="30"/>
                    </a:lnTo>
                    <a:lnTo>
                      <a:pt x="183" y="32"/>
                    </a:lnTo>
                    <a:lnTo>
                      <a:pt x="193" y="34"/>
                    </a:lnTo>
                    <a:lnTo>
                      <a:pt x="198" y="35"/>
                    </a:lnTo>
                    <a:lnTo>
                      <a:pt x="202" y="36"/>
                    </a:lnTo>
                    <a:lnTo>
                      <a:pt x="208" y="37"/>
                    </a:lnTo>
                    <a:lnTo>
                      <a:pt x="207" y="43"/>
                    </a:lnTo>
                    <a:lnTo>
                      <a:pt x="205" y="51"/>
                    </a:lnTo>
                    <a:lnTo>
                      <a:pt x="202" y="59"/>
                    </a:lnTo>
                    <a:lnTo>
                      <a:pt x="200" y="71"/>
                    </a:lnTo>
                    <a:lnTo>
                      <a:pt x="200" y="73"/>
                    </a:lnTo>
                    <a:lnTo>
                      <a:pt x="199" y="77"/>
                    </a:lnTo>
                    <a:lnTo>
                      <a:pt x="197" y="86"/>
                    </a:lnTo>
                    <a:lnTo>
                      <a:pt x="194" y="100"/>
                    </a:lnTo>
                    <a:lnTo>
                      <a:pt x="193" y="104"/>
                    </a:lnTo>
                    <a:lnTo>
                      <a:pt x="192" y="108"/>
                    </a:lnTo>
                    <a:lnTo>
                      <a:pt x="192" y="109"/>
                    </a:lnTo>
                    <a:lnTo>
                      <a:pt x="186" y="132"/>
                    </a:lnTo>
                    <a:lnTo>
                      <a:pt x="186" y="134"/>
                    </a:lnTo>
                    <a:lnTo>
                      <a:pt x="186" y="136"/>
                    </a:lnTo>
                    <a:lnTo>
                      <a:pt x="186" y="136"/>
                    </a:lnTo>
                    <a:lnTo>
                      <a:pt x="185" y="139"/>
                    </a:lnTo>
                    <a:lnTo>
                      <a:pt x="186" y="141"/>
                    </a:lnTo>
                    <a:lnTo>
                      <a:pt x="186" y="143"/>
                    </a:lnTo>
                    <a:lnTo>
                      <a:pt x="186" y="144"/>
                    </a:lnTo>
                    <a:lnTo>
                      <a:pt x="186" y="147"/>
                    </a:lnTo>
                    <a:lnTo>
                      <a:pt x="186" y="147"/>
                    </a:lnTo>
                    <a:lnTo>
                      <a:pt x="184" y="149"/>
                    </a:lnTo>
                    <a:lnTo>
                      <a:pt x="185" y="150"/>
                    </a:lnTo>
                    <a:lnTo>
                      <a:pt x="185" y="152"/>
                    </a:lnTo>
                    <a:lnTo>
                      <a:pt x="174" y="150"/>
                    </a:lnTo>
                    <a:lnTo>
                      <a:pt x="170" y="149"/>
                    </a:lnTo>
                    <a:lnTo>
                      <a:pt x="167" y="149"/>
                    </a:lnTo>
                    <a:lnTo>
                      <a:pt x="164" y="148"/>
                    </a:lnTo>
                    <a:lnTo>
                      <a:pt x="157" y="147"/>
                    </a:lnTo>
                    <a:lnTo>
                      <a:pt x="156" y="147"/>
                    </a:lnTo>
                    <a:lnTo>
                      <a:pt x="147" y="143"/>
                    </a:lnTo>
                    <a:lnTo>
                      <a:pt x="140" y="142"/>
                    </a:lnTo>
                    <a:lnTo>
                      <a:pt x="139" y="142"/>
                    </a:lnTo>
                    <a:lnTo>
                      <a:pt x="131" y="140"/>
                    </a:lnTo>
                    <a:lnTo>
                      <a:pt x="131" y="140"/>
                    </a:lnTo>
                    <a:lnTo>
                      <a:pt x="128" y="141"/>
                    </a:lnTo>
                    <a:lnTo>
                      <a:pt x="126" y="141"/>
                    </a:lnTo>
                    <a:lnTo>
                      <a:pt x="123" y="140"/>
                    </a:lnTo>
                    <a:lnTo>
                      <a:pt x="119" y="140"/>
                    </a:lnTo>
                    <a:lnTo>
                      <a:pt x="118" y="140"/>
                    </a:lnTo>
                    <a:lnTo>
                      <a:pt x="117" y="140"/>
                    </a:lnTo>
                    <a:lnTo>
                      <a:pt x="115" y="139"/>
                    </a:lnTo>
                    <a:lnTo>
                      <a:pt x="113" y="139"/>
                    </a:lnTo>
                    <a:lnTo>
                      <a:pt x="111" y="141"/>
                    </a:lnTo>
                    <a:lnTo>
                      <a:pt x="108" y="140"/>
                    </a:lnTo>
                    <a:lnTo>
                      <a:pt x="105" y="140"/>
                    </a:lnTo>
                    <a:lnTo>
                      <a:pt x="103" y="140"/>
                    </a:lnTo>
                    <a:lnTo>
                      <a:pt x="102" y="140"/>
                    </a:lnTo>
                    <a:lnTo>
                      <a:pt x="100" y="141"/>
                    </a:lnTo>
                    <a:lnTo>
                      <a:pt x="97" y="141"/>
                    </a:lnTo>
                    <a:lnTo>
                      <a:pt x="95" y="142"/>
                    </a:lnTo>
                    <a:lnTo>
                      <a:pt x="94" y="142"/>
                    </a:lnTo>
                    <a:lnTo>
                      <a:pt x="90" y="142"/>
                    </a:lnTo>
                    <a:lnTo>
                      <a:pt x="88" y="141"/>
                    </a:lnTo>
                    <a:lnTo>
                      <a:pt x="87" y="141"/>
                    </a:lnTo>
                    <a:lnTo>
                      <a:pt x="86" y="139"/>
                    </a:lnTo>
                    <a:lnTo>
                      <a:pt x="85" y="139"/>
                    </a:lnTo>
                    <a:lnTo>
                      <a:pt x="83" y="139"/>
                    </a:lnTo>
                    <a:lnTo>
                      <a:pt x="82" y="139"/>
                    </a:lnTo>
                    <a:lnTo>
                      <a:pt x="78" y="140"/>
                    </a:lnTo>
                    <a:lnTo>
                      <a:pt x="76" y="140"/>
                    </a:lnTo>
                    <a:lnTo>
                      <a:pt x="76" y="140"/>
                    </a:lnTo>
                    <a:lnTo>
                      <a:pt x="75" y="140"/>
                    </a:lnTo>
                    <a:lnTo>
                      <a:pt x="72" y="139"/>
                    </a:lnTo>
                    <a:lnTo>
                      <a:pt x="71" y="140"/>
                    </a:lnTo>
                    <a:lnTo>
                      <a:pt x="68" y="140"/>
                    </a:lnTo>
                    <a:lnTo>
                      <a:pt x="68" y="137"/>
                    </a:lnTo>
                    <a:lnTo>
                      <a:pt x="65" y="135"/>
                    </a:lnTo>
                    <a:lnTo>
                      <a:pt x="63" y="135"/>
                    </a:lnTo>
                    <a:lnTo>
                      <a:pt x="63" y="134"/>
                    </a:lnTo>
                    <a:lnTo>
                      <a:pt x="60" y="133"/>
                    </a:lnTo>
                    <a:lnTo>
                      <a:pt x="60" y="133"/>
                    </a:lnTo>
                    <a:lnTo>
                      <a:pt x="57" y="133"/>
                    </a:lnTo>
                    <a:lnTo>
                      <a:pt x="55" y="133"/>
                    </a:lnTo>
                    <a:lnTo>
                      <a:pt x="53" y="132"/>
                    </a:lnTo>
                    <a:lnTo>
                      <a:pt x="51" y="132"/>
                    </a:lnTo>
                    <a:lnTo>
                      <a:pt x="50" y="133"/>
                    </a:lnTo>
                    <a:lnTo>
                      <a:pt x="50" y="133"/>
                    </a:lnTo>
                    <a:lnTo>
                      <a:pt x="49" y="133"/>
                    </a:lnTo>
                    <a:lnTo>
                      <a:pt x="46" y="133"/>
                    </a:lnTo>
                    <a:lnTo>
                      <a:pt x="44" y="134"/>
                    </a:lnTo>
                    <a:lnTo>
                      <a:pt x="42" y="133"/>
                    </a:lnTo>
                    <a:lnTo>
                      <a:pt x="39" y="134"/>
                    </a:lnTo>
                    <a:lnTo>
                      <a:pt x="39" y="134"/>
                    </a:lnTo>
                    <a:lnTo>
                      <a:pt x="37" y="133"/>
                    </a:lnTo>
                    <a:lnTo>
                      <a:pt x="36" y="132"/>
                    </a:lnTo>
                    <a:lnTo>
                      <a:pt x="35" y="132"/>
                    </a:lnTo>
                    <a:lnTo>
                      <a:pt x="34" y="130"/>
                    </a:lnTo>
                    <a:lnTo>
                      <a:pt x="30" y="128"/>
                    </a:lnTo>
                    <a:lnTo>
                      <a:pt x="28" y="127"/>
                    </a:lnTo>
                    <a:lnTo>
                      <a:pt x="28" y="126"/>
                    </a:lnTo>
                    <a:lnTo>
                      <a:pt x="27" y="125"/>
                    </a:lnTo>
                    <a:lnTo>
                      <a:pt x="28" y="123"/>
                    </a:lnTo>
                    <a:lnTo>
                      <a:pt x="29" y="122"/>
                    </a:lnTo>
                    <a:lnTo>
                      <a:pt x="28" y="120"/>
                    </a:lnTo>
                    <a:lnTo>
                      <a:pt x="29" y="119"/>
                    </a:lnTo>
                    <a:lnTo>
                      <a:pt x="29" y="118"/>
                    </a:lnTo>
                    <a:lnTo>
                      <a:pt x="29" y="116"/>
                    </a:lnTo>
                    <a:lnTo>
                      <a:pt x="29" y="114"/>
                    </a:lnTo>
                    <a:lnTo>
                      <a:pt x="29" y="112"/>
                    </a:lnTo>
                    <a:lnTo>
                      <a:pt x="28" y="108"/>
                    </a:lnTo>
                    <a:lnTo>
                      <a:pt x="27" y="107"/>
                    </a:lnTo>
                    <a:lnTo>
                      <a:pt x="27" y="106"/>
                    </a:lnTo>
                    <a:lnTo>
                      <a:pt x="24" y="104"/>
                    </a:lnTo>
                    <a:lnTo>
                      <a:pt x="22" y="102"/>
                    </a:lnTo>
                    <a:lnTo>
                      <a:pt x="21" y="104"/>
                    </a:lnTo>
                    <a:lnTo>
                      <a:pt x="19" y="104"/>
                    </a:lnTo>
                    <a:lnTo>
                      <a:pt x="18" y="102"/>
                    </a:lnTo>
                    <a:lnTo>
                      <a:pt x="16" y="102"/>
                    </a:lnTo>
                    <a:lnTo>
                      <a:pt x="15" y="101"/>
                    </a:lnTo>
                    <a:lnTo>
                      <a:pt x="16" y="99"/>
                    </a:lnTo>
                    <a:lnTo>
                      <a:pt x="15" y="98"/>
                    </a:lnTo>
                    <a:lnTo>
                      <a:pt x="13" y="97"/>
                    </a:lnTo>
                    <a:lnTo>
                      <a:pt x="11" y="95"/>
                    </a:lnTo>
                    <a:lnTo>
                      <a:pt x="9" y="94"/>
                    </a:lnTo>
                    <a:lnTo>
                      <a:pt x="9" y="94"/>
                    </a:lnTo>
                    <a:lnTo>
                      <a:pt x="8" y="94"/>
                    </a:lnTo>
                    <a:lnTo>
                      <a:pt x="7" y="94"/>
                    </a:lnTo>
                    <a:lnTo>
                      <a:pt x="5" y="95"/>
                    </a:lnTo>
                    <a:lnTo>
                      <a:pt x="4" y="94"/>
                    </a:lnTo>
                    <a:lnTo>
                      <a:pt x="4" y="93"/>
                    </a:lnTo>
                    <a:lnTo>
                      <a:pt x="3" y="93"/>
                    </a:lnTo>
                    <a:lnTo>
                      <a:pt x="0" y="93"/>
                    </a:lnTo>
                    <a:lnTo>
                      <a:pt x="1" y="91"/>
                    </a:lnTo>
                    <a:lnTo>
                      <a:pt x="3" y="84"/>
                    </a:lnTo>
                    <a:lnTo>
                      <a:pt x="4" y="79"/>
                    </a:lnTo>
                    <a:lnTo>
                      <a:pt x="7" y="79"/>
                    </a:lnTo>
                    <a:lnTo>
                      <a:pt x="8" y="79"/>
                    </a:lnTo>
                    <a:lnTo>
                      <a:pt x="7" y="77"/>
                    </a:lnTo>
                    <a:lnTo>
                      <a:pt x="5" y="75"/>
                    </a:lnTo>
                    <a:lnTo>
                      <a:pt x="5" y="72"/>
                    </a:lnTo>
                    <a:lnTo>
                      <a:pt x="5" y="72"/>
                    </a:lnTo>
                    <a:lnTo>
                      <a:pt x="6" y="69"/>
                    </a:lnTo>
                    <a:lnTo>
                      <a:pt x="5" y="68"/>
                    </a:lnTo>
                    <a:lnTo>
                      <a:pt x="6" y="65"/>
                    </a:lnTo>
                    <a:lnTo>
                      <a:pt x="7" y="58"/>
                    </a:lnTo>
                    <a:lnTo>
                      <a:pt x="7" y="58"/>
                    </a:lnTo>
                    <a:lnTo>
                      <a:pt x="7" y="54"/>
                    </a:lnTo>
                    <a:lnTo>
                      <a:pt x="6" y="50"/>
                    </a:lnTo>
                    <a:lnTo>
                      <a:pt x="7" y="43"/>
                    </a:lnTo>
                    <a:lnTo>
                      <a:pt x="7" y="43"/>
                    </a:lnTo>
                    <a:lnTo>
                      <a:pt x="7" y="36"/>
                    </a:lnTo>
                    <a:lnTo>
                      <a:pt x="7" y="34"/>
                    </a:lnTo>
                    <a:lnTo>
                      <a:pt x="6" y="30"/>
                    </a:lnTo>
                    <a:lnTo>
                      <a:pt x="5" y="28"/>
                    </a:lnTo>
                    <a:lnTo>
                      <a:pt x="5" y="28"/>
                    </a:lnTo>
                    <a:lnTo>
                      <a:pt x="4" y="25"/>
                    </a:lnTo>
                    <a:lnTo>
                      <a:pt x="5" y="21"/>
                    </a:lnTo>
                    <a:lnTo>
                      <a:pt x="5" y="20"/>
                    </a:lnTo>
                    <a:lnTo>
                      <a:pt x="5" y="18"/>
                    </a:lnTo>
                    <a:lnTo>
                      <a:pt x="6" y="15"/>
                    </a:lnTo>
                    <a:lnTo>
                      <a:pt x="8" y="12"/>
                    </a:lnTo>
                    <a:lnTo>
                      <a:pt x="7" y="8"/>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76"/>
              <p:cNvSpPr>
                <a:spLocks/>
              </p:cNvSpPr>
              <p:nvPr/>
            </p:nvSpPr>
            <p:spPr bwMode="auto">
              <a:xfrm>
                <a:off x="9107" y="11393"/>
                <a:ext cx="139" cy="139"/>
              </a:xfrm>
              <a:custGeom>
                <a:avLst/>
                <a:gdLst>
                  <a:gd name="T0" fmla="*/ 1 w 139"/>
                  <a:gd name="T1" fmla="*/ 100 h 139"/>
                  <a:gd name="T2" fmla="*/ 1 w 139"/>
                  <a:gd name="T3" fmla="*/ 96 h 139"/>
                  <a:gd name="T4" fmla="*/ 8 w 139"/>
                  <a:gd name="T5" fmla="*/ 94 h 139"/>
                  <a:gd name="T6" fmla="*/ 8 w 139"/>
                  <a:gd name="T7" fmla="*/ 88 h 139"/>
                  <a:gd name="T8" fmla="*/ 9 w 139"/>
                  <a:gd name="T9" fmla="*/ 81 h 139"/>
                  <a:gd name="T10" fmla="*/ 12 w 139"/>
                  <a:gd name="T11" fmla="*/ 73 h 139"/>
                  <a:gd name="T12" fmla="*/ 16 w 139"/>
                  <a:gd name="T13" fmla="*/ 71 h 139"/>
                  <a:gd name="T14" fmla="*/ 21 w 139"/>
                  <a:gd name="T15" fmla="*/ 68 h 139"/>
                  <a:gd name="T16" fmla="*/ 21 w 139"/>
                  <a:gd name="T17" fmla="*/ 63 h 139"/>
                  <a:gd name="T18" fmla="*/ 22 w 139"/>
                  <a:gd name="T19" fmla="*/ 59 h 139"/>
                  <a:gd name="T20" fmla="*/ 27 w 139"/>
                  <a:gd name="T21" fmla="*/ 54 h 139"/>
                  <a:gd name="T22" fmla="*/ 31 w 139"/>
                  <a:gd name="T23" fmla="*/ 54 h 139"/>
                  <a:gd name="T24" fmla="*/ 38 w 139"/>
                  <a:gd name="T25" fmla="*/ 50 h 139"/>
                  <a:gd name="T26" fmla="*/ 42 w 139"/>
                  <a:gd name="T27" fmla="*/ 43 h 139"/>
                  <a:gd name="T28" fmla="*/ 43 w 139"/>
                  <a:gd name="T29" fmla="*/ 36 h 139"/>
                  <a:gd name="T30" fmla="*/ 44 w 139"/>
                  <a:gd name="T31" fmla="*/ 29 h 139"/>
                  <a:gd name="T32" fmla="*/ 45 w 139"/>
                  <a:gd name="T33" fmla="*/ 23 h 139"/>
                  <a:gd name="T34" fmla="*/ 48 w 139"/>
                  <a:gd name="T35" fmla="*/ 16 h 139"/>
                  <a:gd name="T36" fmla="*/ 46 w 139"/>
                  <a:gd name="T37" fmla="*/ 8 h 139"/>
                  <a:gd name="T38" fmla="*/ 46 w 139"/>
                  <a:gd name="T39" fmla="*/ 1 h 139"/>
                  <a:gd name="T40" fmla="*/ 50 w 139"/>
                  <a:gd name="T41" fmla="*/ 11 h 139"/>
                  <a:gd name="T42" fmla="*/ 54 w 139"/>
                  <a:gd name="T43" fmla="*/ 36 h 139"/>
                  <a:gd name="T44" fmla="*/ 72 w 139"/>
                  <a:gd name="T45" fmla="*/ 32 h 139"/>
                  <a:gd name="T46" fmla="*/ 87 w 139"/>
                  <a:gd name="T47" fmla="*/ 45 h 139"/>
                  <a:gd name="T48" fmla="*/ 94 w 139"/>
                  <a:gd name="T49" fmla="*/ 45 h 139"/>
                  <a:gd name="T50" fmla="*/ 98 w 139"/>
                  <a:gd name="T51" fmla="*/ 38 h 139"/>
                  <a:gd name="T52" fmla="*/ 104 w 139"/>
                  <a:gd name="T53" fmla="*/ 34 h 139"/>
                  <a:gd name="T54" fmla="*/ 110 w 139"/>
                  <a:gd name="T55" fmla="*/ 34 h 139"/>
                  <a:gd name="T56" fmla="*/ 117 w 139"/>
                  <a:gd name="T57" fmla="*/ 31 h 139"/>
                  <a:gd name="T58" fmla="*/ 122 w 139"/>
                  <a:gd name="T59" fmla="*/ 27 h 139"/>
                  <a:gd name="T60" fmla="*/ 131 w 139"/>
                  <a:gd name="T61" fmla="*/ 27 h 139"/>
                  <a:gd name="T62" fmla="*/ 135 w 139"/>
                  <a:gd name="T63" fmla="*/ 31 h 139"/>
                  <a:gd name="T64" fmla="*/ 138 w 139"/>
                  <a:gd name="T65" fmla="*/ 40 h 139"/>
                  <a:gd name="T66" fmla="*/ 131 w 139"/>
                  <a:gd name="T67" fmla="*/ 40 h 139"/>
                  <a:gd name="T68" fmla="*/ 124 w 139"/>
                  <a:gd name="T69" fmla="*/ 37 h 139"/>
                  <a:gd name="T70" fmla="*/ 119 w 139"/>
                  <a:gd name="T71" fmla="*/ 42 h 139"/>
                  <a:gd name="T72" fmla="*/ 118 w 139"/>
                  <a:gd name="T73" fmla="*/ 50 h 139"/>
                  <a:gd name="T74" fmla="*/ 113 w 139"/>
                  <a:gd name="T75" fmla="*/ 57 h 139"/>
                  <a:gd name="T76" fmla="*/ 105 w 139"/>
                  <a:gd name="T77" fmla="*/ 63 h 139"/>
                  <a:gd name="T78" fmla="*/ 103 w 139"/>
                  <a:gd name="T79" fmla="*/ 70 h 139"/>
                  <a:gd name="T80" fmla="*/ 101 w 139"/>
                  <a:gd name="T81" fmla="*/ 78 h 139"/>
                  <a:gd name="T82" fmla="*/ 94 w 139"/>
                  <a:gd name="T83" fmla="*/ 80 h 139"/>
                  <a:gd name="T84" fmla="*/ 87 w 139"/>
                  <a:gd name="T85" fmla="*/ 81 h 139"/>
                  <a:gd name="T86" fmla="*/ 86 w 139"/>
                  <a:gd name="T87" fmla="*/ 88 h 139"/>
                  <a:gd name="T88" fmla="*/ 82 w 139"/>
                  <a:gd name="T89" fmla="*/ 96 h 139"/>
                  <a:gd name="T90" fmla="*/ 79 w 139"/>
                  <a:gd name="T91" fmla="*/ 102 h 139"/>
                  <a:gd name="T92" fmla="*/ 75 w 139"/>
                  <a:gd name="T93" fmla="*/ 113 h 139"/>
                  <a:gd name="T94" fmla="*/ 76 w 139"/>
                  <a:gd name="T95" fmla="*/ 116 h 139"/>
                  <a:gd name="T96" fmla="*/ 71 w 139"/>
                  <a:gd name="T97" fmla="*/ 125 h 139"/>
                  <a:gd name="T98" fmla="*/ 61 w 139"/>
                  <a:gd name="T99" fmla="*/ 129 h 139"/>
                  <a:gd name="T100" fmla="*/ 58 w 139"/>
                  <a:gd name="T101" fmla="*/ 128 h 139"/>
                  <a:gd name="T102" fmla="*/ 56 w 139"/>
                  <a:gd name="T103" fmla="*/ 132 h 139"/>
                  <a:gd name="T104" fmla="*/ 44 w 139"/>
                  <a:gd name="T105" fmla="*/ 134 h 139"/>
                  <a:gd name="T106" fmla="*/ 38 w 139"/>
                  <a:gd name="T107" fmla="*/ 139 h 139"/>
                  <a:gd name="T108" fmla="*/ 31 w 139"/>
                  <a:gd name="T109" fmla="*/ 137 h 139"/>
                  <a:gd name="T110" fmla="*/ 26 w 139"/>
                  <a:gd name="T111" fmla="*/ 132 h 139"/>
                  <a:gd name="T112" fmla="*/ 21 w 139"/>
                  <a:gd name="T113" fmla="*/ 128 h 139"/>
                  <a:gd name="T114" fmla="*/ 12 w 139"/>
                  <a:gd name="T115" fmla="*/ 122 h 139"/>
                  <a:gd name="T116" fmla="*/ 8 w 139"/>
                  <a:gd name="T117" fmla="*/ 117 h 139"/>
                  <a:gd name="T118" fmla="*/ 4 w 139"/>
                  <a:gd name="T119" fmla="*/ 1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139">
                    <a:moveTo>
                      <a:pt x="1" y="104"/>
                    </a:moveTo>
                    <a:lnTo>
                      <a:pt x="1" y="103"/>
                    </a:lnTo>
                    <a:lnTo>
                      <a:pt x="1" y="103"/>
                    </a:lnTo>
                    <a:lnTo>
                      <a:pt x="1" y="100"/>
                    </a:lnTo>
                    <a:lnTo>
                      <a:pt x="0" y="100"/>
                    </a:lnTo>
                    <a:lnTo>
                      <a:pt x="0" y="97"/>
                    </a:lnTo>
                    <a:lnTo>
                      <a:pt x="0" y="96"/>
                    </a:lnTo>
                    <a:lnTo>
                      <a:pt x="1" y="96"/>
                    </a:lnTo>
                    <a:lnTo>
                      <a:pt x="2" y="96"/>
                    </a:lnTo>
                    <a:lnTo>
                      <a:pt x="5" y="95"/>
                    </a:lnTo>
                    <a:lnTo>
                      <a:pt x="6" y="95"/>
                    </a:lnTo>
                    <a:lnTo>
                      <a:pt x="8" y="94"/>
                    </a:lnTo>
                    <a:lnTo>
                      <a:pt x="8" y="92"/>
                    </a:lnTo>
                    <a:lnTo>
                      <a:pt x="8" y="89"/>
                    </a:lnTo>
                    <a:lnTo>
                      <a:pt x="8" y="88"/>
                    </a:lnTo>
                    <a:lnTo>
                      <a:pt x="8" y="88"/>
                    </a:lnTo>
                    <a:lnTo>
                      <a:pt x="11" y="88"/>
                    </a:lnTo>
                    <a:lnTo>
                      <a:pt x="12" y="87"/>
                    </a:lnTo>
                    <a:lnTo>
                      <a:pt x="11" y="85"/>
                    </a:lnTo>
                    <a:lnTo>
                      <a:pt x="9" y="81"/>
                    </a:lnTo>
                    <a:lnTo>
                      <a:pt x="9" y="80"/>
                    </a:lnTo>
                    <a:lnTo>
                      <a:pt x="11" y="79"/>
                    </a:lnTo>
                    <a:lnTo>
                      <a:pt x="11" y="75"/>
                    </a:lnTo>
                    <a:lnTo>
                      <a:pt x="12" y="73"/>
                    </a:lnTo>
                    <a:lnTo>
                      <a:pt x="12" y="72"/>
                    </a:lnTo>
                    <a:lnTo>
                      <a:pt x="13" y="71"/>
                    </a:lnTo>
                    <a:lnTo>
                      <a:pt x="14" y="70"/>
                    </a:lnTo>
                    <a:lnTo>
                      <a:pt x="16" y="71"/>
                    </a:lnTo>
                    <a:lnTo>
                      <a:pt x="18" y="73"/>
                    </a:lnTo>
                    <a:lnTo>
                      <a:pt x="20" y="72"/>
                    </a:lnTo>
                    <a:lnTo>
                      <a:pt x="21" y="71"/>
                    </a:lnTo>
                    <a:lnTo>
                      <a:pt x="21" y="68"/>
                    </a:lnTo>
                    <a:lnTo>
                      <a:pt x="20" y="67"/>
                    </a:lnTo>
                    <a:lnTo>
                      <a:pt x="21" y="66"/>
                    </a:lnTo>
                    <a:lnTo>
                      <a:pt x="22" y="66"/>
                    </a:lnTo>
                    <a:lnTo>
                      <a:pt x="21" y="63"/>
                    </a:lnTo>
                    <a:lnTo>
                      <a:pt x="21" y="63"/>
                    </a:lnTo>
                    <a:lnTo>
                      <a:pt x="22" y="61"/>
                    </a:lnTo>
                    <a:lnTo>
                      <a:pt x="22" y="61"/>
                    </a:lnTo>
                    <a:lnTo>
                      <a:pt x="22" y="59"/>
                    </a:lnTo>
                    <a:lnTo>
                      <a:pt x="24" y="58"/>
                    </a:lnTo>
                    <a:lnTo>
                      <a:pt x="26" y="58"/>
                    </a:lnTo>
                    <a:lnTo>
                      <a:pt x="26" y="56"/>
                    </a:lnTo>
                    <a:lnTo>
                      <a:pt x="27" y="54"/>
                    </a:lnTo>
                    <a:lnTo>
                      <a:pt x="28" y="52"/>
                    </a:lnTo>
                    <a:lnTo>
                      <a:pt x="30" y="53"/>
                    </a:lnTo>
                    <a:lnTo>
                      <a:pt x="30" y="54"/>
                    </a:lnTo>
                    <a:lnTo>
                      <a:pt x="31" y="54"/>
                    </a:lnTo>
                    <a:lnTo>
                      <a:pt x="31" y="54"/>
                    </a:lnTo>
                    <a:lnTo>
                      <a:pt x="35" y="52"/>
                    </a:lnTo>
                    <a:lnTo>
                      <a:pt x="36" y="50"/>
                    </a:lnTo>
                    <a:lnTo>
                      <a:pt x="38" y="50"/>
                    </a:lnTo>
                    <a:lnTo>
                      <a:pt x="38" y="49"/>
                    </a:lnTo>
                    <a:lnTo>
                      <a:pt x="39" y="46"/>
                    </a:lnTo>
                    <a:lnTo>
                      <a:pt x="39" y="45"/>
                    </a:lnTo>
                    <a:lnTo>
                      <a:pt x="42" y="43"/>
                    </a:lnTo>
                    <a:lnTo>
                      <a:pt x="44" y="39"/>
                    </a:lnTo>
                    <a:lnTo>
                      <a:pt x="45" y="38"/>
                    </a:lnTo>
                    <a:lnTo>
                      <a:pt x="45" y="37"/>
                    </a:lnTo>
                    <a:lnTo>
                      <a:pt x="43" y="36"/>
                    </a:lnTo>
                    <a:lnTo>
                      <a:pt x="44" y="35"/>
                    </a:lnTo>
                    <a:lnTo>
                      <a:pt x="44" y="32"/>
                    </a:lnTo>
                    <a:lnTo>
                      <a:pt x="44" y="32"/>
                    </a:lnTo>
                    <a:lnTo>
                      <a:pt x="44" y="29"/>
                    </a:lnTo>
                    <a:lnTo>
                      <a:pt x="45" y="28"/>
                    </a:lnTo>
                    <a:lnTo>
                      <a:pt x="46" y="27"/>
                    </a:lnTo>
                    <a:lnTo>
                      <a:pt x="45" y="24"/>
                    </a:lnTo>
                    <a:lnTo>
                      <a:pt x="45" y="23"/>
                    </a:lnTo>
                    <a:lnTo>
                      <a:pt x="46" y="20"/>
                    </a:lnTo>
                    <a:lnTo>
                      <a:pt x="46" y="20"/>
                    </a:lnTo>
                    <a:lnTo>
                      <a:pt x="46" y="18"/>
                    </a:lnTo>
                    <a:lnTo>
                      <a:pt x="48" y="16"/>
                    </a:lnTo>
                    <a:lnTo>
                      <a:pt x="48" y="14"/>
                    </a:lnTo>
                    <a:lnTo>
                      <a:pt x="46" y="10"/>
                    </a:lnTo>
                    <a:lnTo>
                      <a:pt x="46" y="10"/>
                    </a:lnTo>
                    <a:lnTo>
                      <a:pt x="46" y="8"/>
                    </a:lnTo>
                    <a:lnTo>
                      <a:pt x="46" y="6"/>
                    </a:lnTo>
                    <a:lnTo>
                      <a:pt x="44" y="3"/>
                    </a:lnTo>
                    <a:lnTo>
                      <a:pt x="45" y="1"/>
                    </a:lnTo>
                    <a:lnTo>
                      <a:pt x="46" y="1"/>
                    </a:lnTo>
                    <a:lnTo>
                      <a:pt x="49" y="0"/>
                    </a:lnTo>
                    <a:lnTo>
                      <a:pt x="49" y="7"/>
                    </a:lnTo>
                    <a:lnTo>
                      <a:pt x="50" y="9"/>
                    </a:lnTo>
                    <a:lnTo>
                      <a:pt x="50" y="11"/>
                    </a:lnTo>
                    <a:lnTo>
                      <a:pt x="51" y="18"/>
                    </a:lnTo>
                    <a:lnTo>
                      <a:pt x="52" y="24"/>
                    </a:lnTo>
                    <a:lnTo>
                      <a:pt x="52" y="27"/>
                    </a:lnTo>
                    <a:lnTo>
                      <a:pt x="54" y="36"/>
                    </a:lnTo>
                    <a:lnTo>
                      <a:pt x="57" y="36"/>
                    </a:lnTo>
                    <a:lnTo>
                      <a:pt x="67" y="34"/>
                    </a:lnTo>
                    <a:lnTo>
                      <a:pt x="68" y="34"/>
                    </a:lnTo>
                    <a:lnTo>
                      <a:pt x="72" y="32"/>
                    </a:lnTo>
                    <a:lnTo>
                      <a:pt x="76" y="32"/>
                    </a:lnTo>
                    <a:lnTo>
                      <a:pt x="85" y="30"/>
                    </a:lnTo>
                    <a:lnTo>
                      <a:pt x="86" y="38"/>
                    </a:lnTo>
                    <a:lnTo>
                      <a:pt x="87" y="45"/>
                    </a:lnTo>
                    <a:lnTo>
                      <a:pt x="88" y="51"/>
                    </a:lnTo>
                    <a:lnTo>
                      <a:pt x="89" y="50"/>
                    </a:lnTo>
                    <a:lnTo>
                      <a:pt x="91" y="47"/>
                    </a:lnTo>
                    <a:lnTo>
                      <a:pt x="94" y="45"/>
                    </a:lnTo>
                    <a:lnTo>
                      <a:pt x="94" y="45"/>
                    </a:lnTo>
                    <a:lnTo>
                      <a:pt x="96" y="42"/>
                    </a:lnTo>
                    <a:lnTo>
                      <a:pt x="97" y="38"/>
                    </a:lnTo>
                    <a:lnTo>
                      <a:pt x="98" y="38"/>
                    </a:lnTo>
                    <a:lnTo>
                      <a:pt x="100" y="38"/>
                    </a:lnTo>
                    <a:lnTo>
                      <a:pt x="102" y="39"/>
                    </a:lnTo>
                    <a:lnTo>
                      <a:pt x="102" y="37"/>
                    </a:lnTo>
                    <a:lnTo>
                      <a:pt x="104" y="34"/>
                    </a:lnTo>
                    <a:lnTo>
                      <a:pt x="107" y="30"/>
                    </a:lnTo>
                    <a:lnTo>
                      <a:pt x="108" y="31"/>
                    </a:lnTo>
                    <a:lnTo>
                      <a:pt x="109" y="32"/>
                    </a:lnTo>
                    <a:lnTo>
                      <a:pt x="110" y="34"/>
                    </a:lnTo>
                    <a:lnTo>
                      <a:pt x="112" y="34"/>
                    </a:lnTo>
                    <a:lnTo>
                      <a:pt x="116" y="32"/>
                    </a:lnTo>
                    <a:lnTo>
                      <a:pt x="116" y="32"/>
                    </a:lnTo>
                    <a:lnTo>
                      <a:pt x="117" y="31"/>
                    </a:lnTo>
                    <a:lnTo>
                      <a:pt x="118" y="29"/>
                    </a:lnTo>
                    <a:lnTo>
                      <a:pt x="119" y="28"/>
                    </a:lnTo>
                    <a:lnTo>
                      <a:pt x="119" y="28"/>
                    </a:lnTo>
                    <a:lnTo>
                      <a:pt x="122" y="27"/>
                    </a:lnTo>
                    <a:lnTo>
                      <a:pt x="126" y="25"/>
                    </a:lnTo>
                    <a:lnTo>
                      <a:pt x="128" y="27"/>
                    </a:lnTo>
                    <a:lnTo>
                      <a:pt x="128" y="28"/>
                    </a:lnTo>
                    <a:lnTo>
                      <a:pt x="131" y="27"/>
                    </a:lnTo>
                    <a:lnTo>
                      <a:pt x="134" y="27"/>
                    </a:lnTo>
                    <a:lnTo>
                      <a:pt x="134" y="29"/>
                    </a:lnTo>
                    <a:lnTo>
                      <a:pt x="135" y="30"/>
                    </a:lnTo>
                    <a:lnTo>
                      <a:pt x="135" y="31"/>
                    </a:lnTo>
                    <a:lnTo>
                      <a:pt x="138" y="34"/>
                    </a:lnTo>
                    <a:lnTo>
                      <a:pt x="138" y="36"/>
                    </a:lnTo>
                    <a:lnTo>
                      <a:pt x="139" y="37"/>
                    </a:lnTo>
                    <a:lnTo>
                      <a:pt x="138" y="40"/>
                    </a:lnTo>
                    <a:lnTo>
                      <a:pt x="138" y="43"/>
                    </a:lnTo>
                    <a:lnTo>
                      <a:pt x="138" y="44"/>
                    </a:lnTo>
                    <a:lnTo>
                      <a:pt x="138" y="44"/>
                    </a:lnTo>
                    <a:lnTo>
                      <a:pt x="131" y="40"/>
                    </a:lnTo>
                    <a:lnTo>
                      <a:pt x="131" y="40"/>
                    </a:lnTo>
                    <a:lnTo>
                      <a:pt x="131" y="40"/>
                    </a:lnTo>
                    <a:lnTo>
                      <a:pt x="125" y="37"/>
                    </a:lnTo>
                    <a:lnTo>
                      <a:pt x="124" y="37"/>
                    </a:lnTo>
                    <a:lnTo>
                      <a:pt x="119" y="35"/>
                    </a:lnTo>
                    <a:lnTo>
                      <a:pt x="120" y="37"/>
                    </a:lnTo>
                    <a:lnTo>
                      <a:pt x="120" y="39"/>
                    </a:lnTo>
                    <a:lnTo>
                      <a:pt x="119" y="42"/>
                    </a:lnTo>
                    <a:lnTo>
                      <a:pt x="119" y="44"/>
                    </a:lnTo>
                    <a:lnTo>
                      <a:pt x="119" y="45"/>
                    </a:lnTo>
                    <a:lnTo>
                      <a:pt x="120" y="46"/>
                    </a:lnTo>
                    <a:lnTo>
                      <a:pt x="118" y="50"/>
                    </a:lnTo>
                    <a:lnTo>
                      <a:pt x="117" y="51"/>
                    </a:lnTo>
                    <a:lnTo>
                      <a:pt x="117" y="53"/>
                    </a:lnTo>
                    <a:lnTo>
                      <a:pt x="115" y="54"/>
                    </a:lnTo>
                    <a:lnTo>
                      <a:pt x="113" y="57"/>
                    </a:lnTo>
                    <a:lnTo>
                      <a:pt x="111" y="59"/>
                    </a:lnTo>
                    <a:lnTo>
                      <a:pt x="110" y="61"/>
                    </a:lnTo>
                    <a:lnTo>
                      <a:pt x="109" y="65"/>
                    </a:lnTo>
                    <a:lnTo>
                      <a:pt x="105" y="63"/>
                    </a:lnTo>
                    <a:lnTo>
                      <a:pt x="104" y="64"/>
                    </a:lnTo>
                    <a:lnTo>
                      <a:pt x="104" y="66"/>
                    </a:lnTo>
                    <a:lnTo>
                      <a:pt x="103" y="68"/>
                    </a:lnTo>
                    <a:lnTo>
                      <a:pt x="103" y="70"/>
                    </a:lnTo>
                    <a:lnTo>
                      <a:pt x="102" y="72"/>
                    </a:lnTo>
                    <a:lnTo>
                      <a:pt x="101" y="75"/>
                    </a:lnTo>
                    <a:lnTo>
                      <a:pt x="101" y="78"/>
                    </a:lnTo>
                    <a:lnTo>
                      <a:pt x="101" y="78"/>
                    </a:lnTo>
                    <a:lnTo>
                      <a:pt x="98" y="80"/>
                    </a:lnTo>
                    <a:lnTo>
                      <a:pt x="98" y="80"/>
                    </a:lnTo>
                    <a:lnTo>
                      <a:pt x="97" y="80"/>
                    </a:lnTo>
                    <a:lnTo>
                      <a:pt x="94" y="80"/>
                    </a:lnTo>
                    <a:lnTo>
                      <a:pt x="90" y="77"/>
                    </a:lnTo>
                    <a:lnTo>
                      <a:pt x="87" y="75"/>
                    </a:lnTo>
                    <a:lnTo>
                      <a:pt x="87" y="79"/>
                    </a:lnTo>
                    <a:lnTo>
                      <a:pt x="87" y="81"/>
                    </a:lnTo>
                    <a:lnTo>
                      <a:pt x="87" y="82"/>
                    </a:lnTo>
                    <a:lnTo>
                      <a:pt x="87" y="85"/>
                    </a:lnTo>
                    <a:lnTo>
                      <a:pt x="85" y="87"/>
                    </a:lnTo>
                    <a:lnTo>
                      <a:pt x="86" y="88"/>
                    </a:lnTo>
                    <a:lnTo>
                      <a:pt x="85" y="89"/>
                    </a:lnTo>
                    <a:lnTo>
                      <a:pt x="83" y="91"/>
                    </a:lnTo>
                    <a:lnTo>
                      <a:pt x="82" y="93"/>
                    </a:lnTo>
                    <a:lnTo>
                      <a:pt x="82" y="96"/>
                    </a:lnTo>
                    <a:lnTo>
                      <a:pt x="81" y="97"/>
                    </a:lnTo>
                    <a:lnTo>
                      <a:pt x="81" y="99"/>
                    </a:lnTo>
                    <a:lnTo>
                      <a:pt x="80" y="102"/>
                    </a:lnTo>
                    <a:lnTo>
                      <a:pt x="79" y="102"/>
                    </a:lnTo>
                    <a:lnTo>
                      <a:pt x="78" y="106"/>
                    </a:lnTo>
                    <a:lnTo>
                      <a:pt x="75" y="108"/>
                    </a:lnTo>
                    <a:lnTo>
                      <a:pt x="75" y="110"/>
                    </a:lnTo>
                    <a:lnTo>
                      <a:pt x="75" y="113"/>
                    </a:lnTo>
                    <a:lnTo>
                      <a:pt x="74" y="114"/>
                    </a:lnTo>
                    <a:lnTo>
                      <a:pt x="74" y="114"/>
                    </a:lnTo>
                    <a:lnTo>
                      <a:pt x="76" y="116"/>
                    </a:lnTo>
                    <a:lnTo>
                      <a:pt x="76" y="116"/>
                    </a:lnTo>
                    <a:lnTo>
                      <a:pt x="75" y="118"/>
                    </a:lnTo>
                    <a:lnTo>
                      <a:pt x="75" y="120"/>
                    </a:lnTo>
                    <a:lnTo>
                      <a:pt x="72" y="123"/>
                    </a:lnTo>
                    <a:lnTo>
                      <a:pt x="71" y="125"/>
                    </a:lnTo>
                    <a:lnTo>
                      <a:pt x="71" y="125"/>
                    </a:lnTo>
                    <a:lnTo>
                      <a:pt x="67" y="124"/>
                    </a:lnTo>
                    <a:lnTo>
                      <a:pt x="65" y="127"/>
                    </a:lnTo>
                    <a:lnTo>
                      <a:pt x="61" y="129"/>
                    </a:lnTo>
                    <a:lnTo>
                      <a:pt x="59" y="128"/>
                    </a:lnTo>
                    <a:lnTo>
                      <a:pt x="58" y="128"/>
                    </a:lnTo>
                    <a:lnTo>
                      <a:pt x="58" y="128"/>
                    </a:lnTo>
                    <a:lnTo>
                      <a:pt x="58" y="128"/>
                    </a:lnTo>
                    <a:lnTo>
                      <a:pt x="58" y="129"/>
                    </a:lnTo>
                    <a:lnTo>
                      <a:pt x="59" y="131"/>
                    </a:lnTo>
                    <a:lnTo>
                      <a:pt x="57" y="132"/>
                    </a:lnTo>
                    <a:lnTo>
                      <a:pt x="56" y="132"/>
                    </a:lnTo>
                    <a:lnTo>
                      <a:pt x="54" y="132"/>
                    </a:lnTo>
                    <a:lnTo>
                      <a:pt x="51" y="135"/>
                    </a:lnTo>
                    <a:lnTo>
                      <a:pt x="49" y="137"/>
                    </a:lnTo>
                    <a:lnTo>
                      <a:pt x="44" y="134"/>
                    </a:lnTo>
                    <a:lnTo>
                      <a:pt x="42" y="136"/>
                    </a:lnTo>
                    <a:lnTo>
                      <a:pt x="41" y="137"/>
                    </a:lnTo>
                    <a:lnTo>
                      <a:pt x="39" y="138"/>
                    </a:lnTo>
                    <a:lnTo>
                      <a:pt x="38" y="139"/>
                    </a:lnTo>
                    <a:lnTo>
                      <a:pt x="35" y="139"/>
                    </a:lnTo>
                    <a:lnTo>
                      <a:pt x="33" y="138"/>
                    </a:lnTo>
                    <a:lnTo>
                      <a:pt x="33" y="138"/>
                    </a:lnTo>
                    <a:lnTo>
                      <a:pt x="31" y="137"/>
                    </a:lnTo>
                    <a:lnTo>
                      <a:pt x="29" y="137"/>
                    </a:lnTo>
                    <a:lnTo>
                      <a:pt x="28" y="136"/>
                    </a:lnTo>
                    <a:lnTo>
                      <a:pt x="26" y="134"/>
                    </a:lnTo>
                    <a:lnTo>
                      <a:pt x="26" y="132"/>
                    </a:lnTo>
                    <a:lnTo>
                      <a:pt x="24" y="131"/>
                    </a:lnTo>
                    <a:lnTo>
                      <a:pt x="26" y="129"/>
                    </a:lnTo>
                    <a:lnTo>
                      <a:pt x="24" y="128"/>
                    </a:lnTo>
                    <a:lnTo>
                      <a:pt x="21" y="128"/>
                    </a:lnTo>
                    <a:lnTo>
                      <a:pt x="19" y="127"/>
                    </a:lnTo>
                    <a:lnTo>
                      <a:pt x="15" y="124"/>
                    </a:lnTo>
                    <a:lnTo>
                      <a:pt x="13" y="124"/>
                    </a:lnTo>
                    <a:lnTo>
                      <a:pt x="12" y="122"/>
                    </a:lnTo>
                    <a:lnTo>
                      <a:pt x="12" y="121"/>
                    </a:lnTo>
                    <a:lnTo>
                      <a:pt x="11" y="120"/>
                    </a:lnTo>
                    <a:lnTo>
                      <a:pt x="9" y="118"/>
                    </a:lnTo>
                    <a:lnTo>
                      <a:pt x="8" y="117"/>
                    </a:lnTo>
                    <a:lnTo>
                      <a:pt x="6" y="116"/>
                    </a:lnTo>
                    <a:lnTo>
                      <a:pt x="6" y="115"/>
                    </a:lnTo>
                    <a:lnTo>
                      <a:pt x="6" y="113"/>
                    </a:lnTo>
                    <a:lnTo>
                      <a:pt x="4" y="110"/>
                    </a:lnTo>
                    <a:lnTo>
                      <a:pt x="0" y="108"/>
                    </a:lnTo>
                    <a:lnTo>
                      <a:pt x="1" y="104"/>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77"/>
              <p:cNvSpPr>
                <a:spLocks/>
              </p:cNvSpPr>
              <p:nvPr/>
            </p:nvSpPr>
            <p:spPr bwMode="auto">
              <a:xfrm>
                <a:off x="8261" y="11225"/>
                <a:ext cx="217" cy="181"/>
              </a:xfrm>
              <a:custGeom>
                <a:avLst/>
                <a:gdLst>
                  <a:gd name="T0" fmla="*/ 26 w 217"/>
                  <a:gd name="T1" fmla="*/ 0 h 181"/>
                  <a:gd name="T2" fmla="*/ 32 w 217"/>
                  <a:gd name="T3" fmla="*/ 1 h 181"/>
                  <a:gd name="T4" fmla="*/ 45 w 217"/>
                  <a:gd name="T5" fmla="*/ 3 h 181"/>
                  <a:gd name="T6" fmla="*/ 59 w 217"/>
                  <a:gd name="T7" fmla="*/ 5 h 181"/>
                  <a:gd name="T8" fmla="*/ 79 w 217"/>
                  <a:gd name="T9" fmla="*/ 7 h 181"/>
                  <a:gd name="T10" fmla="*/ 91 w 217"/>
                  <a:gd name="T11" fmla="*/ 10 h 181"/>
                  <a:gd name="T12" fmla="*/ 102 w 217"/>
                  <a:gd name="T13" fmla="*/ 11 h 181"/>
                  <a:gd name="T14" fmla="*/ 111 w 217"/>
                  <a:gd name="T15" fmla="*/ 12 h 181"/>
                  <a:gd name="T16" fmla="*/ 139 w 217"/>
                  <a:gd name="T17" fmla="*/ 15 h 181"/>
                  <a:gd name="T18" fmla="*/ 156 w 217"/>
                  <a:gd name="T19" fmla="*/ 18 h 181"/>
                  <a:gd name="T20" fmla="*/ 168 w 217"/>
                  <a:gd name="T21" fmla="*/ 19 h 181"/>
                  <a:gd name="T22" fmla="*/ 191 w 217"/>
                  <a:gd name="T23" fmla="*/ 21 h 181"/>
                  <a:gd name="T24" fmla="*/ 217 w 217"/>
                  <a:gd name="T25" fmla="*/ 24 h 181"/>
                  <a:gd name="T26" fmla="*/ 216 w 217"/>
                  <a:gd name="T27" fmla="*/ 40 h 181"/>
                  <a:gd name="T28" fmla="*/ 215 w 217"/>
                  <a:gd name="T29" fmla="*/ 56 h 181"/>
                  <a:gd name="T30" fmla="*/ 214 w 217"/>
                  <a:gd name="T31" fmla="*/ 69 h 181"/>
                  <a:gd name="T32" fmla="*/ 213 w 217"/>
                  <a:gd name="T33" fmla="*/ 81 h 181"/>
                  <a:gd name="T34" fmla="*/ 213 w 217"/>
                  <a:gd name="T35" fmla="*/ 83 h 181"/>
                  <a:gd name="T36" fmla="*/ 210 w 217"/>
                  <a:gd name="T37" fmla="*/ 101 h 181"/>
                  <a:gd name="T38" fmla="*/ 209 w 217"/>
                  <a:gd name="T39" fmla="*/ 118 h 181"/>
                  <a:gd name="T40" fmla="*/ 208 w 217"/>
                  <a:gd name="T41" fmla="*/ 132 h 181"/>
                  <a:gd name="T42" fmla="*/ 207 w 217"/>
                  <a:gd name="T43" fmla="*/ 141 h 181"/>
                  <a:gd name="T44" fmla="*/ 207 w 217"/>
                  <a:gd name="T45" fmla="*/ 154 h 181"/>
                  <a:gd name="T46" fmla="*/ 206 w 217"/>
                  <a:gd name="T47" fmla="*/ 158 h 181"/>
                  <a:gd name="T48" fmla="*/ 206 w 217"/>
                  <a:gd name="T49" fmla="*/ 165 h 181"/>
                  <a:gd name="T50" fmla="*/ 205 w 217"/>
                  <a:gd name="T51" fmla="*/ 176 h 181"/>
                  <a:gd name="T52" fmla="*/ 191 w 217"/>
                  <a:gd name="T53" fmla="*/ 179 h 181"/>
                  <a:gd name="T54" fmla="*/ 178 w 217"/>
                  <a:gd name="T55" fmla="*/ 178 h 181"/>
                  <a:gd name="T56" fmla="*/ 169 w 217"/>
                  <a:gd name="T57" fmla="*/ 177 h 181"/>
                  <a:gd name="T58" fmla="*/ 141 w 217"/>
                  <a:gd name="T59" fmla="*/ 175 h 181"/>
                  <a:gd name="T60" fmla="*/ 123 w 217"/>
                  <a:gd name="T61" fmla="*/ 172 h 181"/>
                  <a:gd name="T62" fmla="*/ 108 w 217"/>
                  <a:gd name="T63" fmla="*/ 171 h 181"/>
                  <a:gd name="T64" fmla="*/ 82 w 217"/>
                  <a:gd name="T65" fmla="*/ 168 h 181"/>
                  <a:gd name="T66" fmla="*/ 53 w 217"/>
                  <a:gd name="T67" fmla="*/ 163 h 181"/>
                  <a:gd name="T68" fmla="*/ 31 w 217"/>
                  <a:gd name="T69" fmla="*/ 161 h 181"/>
                  <a:gd name="T70" fmla="*/ 28 w 217"/>
                  <a:gd name="T71" fmla="*/ 160 h 181"/>
                  <a:gd name="T72" fmla="*/ 0 w 217"/>
                  <a:gd name="T73" fmla="*/ 156 h 181"/>
                  <a:gd name="T74" fmla="*/ 2 w 217"/>
                  <a:gd name="T75" fmla="*/ 142 h 181"/>
                  <a:gd name="T76" fmla="*/ 5 w 217"/>
                  <a:gd name="T77" fmla="*/ 133 h 181"/>
                  <a:gd name="T78" fmla="*/ 9 w 217"/>
                  <a:gd name="T79" fmla="*/ 103 h 181"/>
                  <a:gd name="T80" fmla="*/ 12 w 217"/>
                  <a:gd name="T81" fmla="*/ 89 h 181"/>
                  <a:gd name="T82" fmla="*/ 13 w 217"/>
                  <a:gd name="T83" fmla="*/ 77 h 181"/>
                  <a:gd name="T84" fmla="*/ 15 w 217"/>
                  <a:gd name="T85" fmla="*/ 65 h 181"/>
                  <a:gd name="T86" fmla="*/ 17 w 217"/>
                  <a:gd name="T87" fmla="*/ 51 h 181"/>
                  <a:gd name="T88" fmla="*/ 19 w 217"/>
                  <a:gd name="T89" fmla="*/ 40 h 181"/>
                  <a:gd name="T90" fmla="*/ 21 w 217"/>
                  <a:gd name="T91" fmla="*/ 25 h 181"/>
                  <a:gd name="T92" fmla="*/ 23 w 217"/>
                  <a:gd name="T93" fmla="*/ 14 h 181"/>
                  <a:gd name="T94" fmla="*/ 23 w 217"/>
                  <a:gd name="T95" fmla="*/ 1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181">
                    <a:moveTo>
                      <a:pt x="24" y="5"/>
                    </a:moveTo>
                    <a:lnTo>
                      <a:pt x="26" y="0"/>
                    </a:lnTo>
                    <a:lnTo>
                      <a:pt x="26" y="0"/>
                    </a:lnTo>
                    <a:lnTo>
                      <a:pt x="32" y="1"/>
                    </a:lnTo>
                    <a:lnTo>
                      <a:pt x="35" y="1"/>
                    </a:lnTo>
                    <a:lnTo>
                      <a:pt x="45" y="3"/>
                    </a:lnTo>
                    <a:lnTo>
                      <a:pt x="54" y="4"/>
                    </a:lnTo>
                    <a:lnTo>
                      <a:pt x="59" y="5"/>
                    </a:lnTo>
                    <a:lnTo>
                      <a:pt x="66" y="6"/>
                    </a:lnTo>
                    <a:lnTo>
                      <a:pt x="79" y="7"/>
                    </a:lnTo>
                    <a:lnTo>
                      <a:pt x="80" y="8"/>
                    </a:lnTo>
                    <a:lnTo>
                      <a:pt x="91" y="10"/>
                    </a:lnTo>
                    <a:lnTo>
                      <a:pt x="95" y="10"/>
                    </a:lnTo>
                    <a:lnTo>
                      <a:pt x="102" y="11"/>
                    </a:lnTo>
                    <a:lnTo>
                      <a:pt x="109" y="12"/>
                    </a:lnTo>
                    <a:lnTo>
                      <a:pt x="111" y="12"/>
                    </a:lnTo>
                    <a:lnTo>
                      <a:pt x="126" y="14"/>
                    </a:lnTo>
                    <a:lnTo>
                      <a:pt x="139" y="15"/>
                    </a:lnTo>
                    <a:lnTo>
                      <a:pt x="156" y="18"/>
                    </a:lnTo>
                    <a:lnTo>
                      <a:pt x="156" y="18"/>
                    </a:lnTo>
                    <a:lnTo>
                      <a:pt x="163" y="19"/>
                    </a:lnTo>
                    <a:lnTo>
                      <a:pt x="168" y="19"/>
                    </a:lnTo>
                    <a:lnTo>
                      <a:pt x="190" y="21"/>
                    </a:lnTo>
                    <a:lnTo>
                      <a:pt x="191" y="21"/>
                    </a:lnTo>
                    <a:lnTo>
                      <a:pt x="191" y="21"/>
                    </a:lnTo>
                    <a:lnTo>
                      <a:pt x="217" y="24"/>
                    </a:lnTo>
                    <a:lnTo>
                      <a:pt x="216" y="35"/>
                    </a:lnTo>
                    <a:lnTo>
                      <a:pt x="216" y="40"/>
                    </a:lnTo>
                    <a:lnTo>
                      <a:pt x="215" y="53"/>
                    </a:lnTo>
                    <a:lnTo>
                      <a:pt x="215" y="56"/>
                    </a:lnTo>
                    <a:lnTo>
                      <a:pt x="215" y="57"/>
                    </a:lnTo>
                    <a:lnTo>
                      <a:pt x="214" y="69"/>
                    </a:lnTo>
                    <a:lnTo>
                      <a:pt x="214" y="69"/>
                    </a:lnTo>
                    <a:lnTo>
                      <a:pt x="213" y="81"/>
                    </a:lnTo>
                    <a:lnTo>
                      <a:pt x="213" y="82"/>
                    </a:lnTo>
                    <a:lnTo>
                      <a:pt x="213" y="83"/>
                    </a:lnTo>
                    <a:lnTo>
                      <a:pt x="212" y="91"/>
                    </a:lnTo>
                    <a:lnTo>
                      <a:pt x="210" y="101"/>
                    </a:lnTo>
                    <a:lnTo>
                      <a:pt x="209" y="117"/>
                    </a:lnTo>
                    <a:lnTo>
                      <a:pt x="209" y="118"/>
                    </a:lnTo>
                    <a:lnTo>
                      <a:pt x="209" y="121"/>
                    </a:lnTo>
                    <a:lnTo>
                      <a:pt x="208" y="132"/>
                    </a:lnTo>
                    <a:lnTo>
                      <a:pt x="207" y="141"/>
                    </a:lnTo>
                    <a:lnTo>
                      <a:pt x="207" y="141"/>
                    </a:lnTo>
                    <a:lnTo>
                      <a:pt x="207" y="146"/>
                    </a:lnTo>
                    <a:lnTo>
                      <a:pt x="207" y="154"/>
                    </a:lnTo>
                    <a:lnTo>
                      <a:pt x="206" y="156"/>
                    </a:lnTo>
                    <a:lnTo>
                      <a:pt x="206" y="158"/>
                    </a:lnTo>
                    <a:lnTo>
                      <a:pt x="206" y="165"/>
                    </a:lnTo>
                    <a:lnTo>
                      <a:pt x="206" y="165"/>
                    </a:lnTo>
                    <a:lnTo>
                      <a:pt x="205" y="170"/>
                    </a:lnTo>
                    <a:lnTo>
                      <a:pt x="205" y="176"/>
                    </a:lnTo>
                    <a:lnTo>
                      <a:pt x="205" y="181"/>
                    </a:lnTo>
                    <a:lnTo>
                      <a:pt x="191" y="179"/>
                    </a:lnTo>
                    <a:lnTo>
                      <a:pt x="180" y="179"/>
                    </a:lnTo>
                    <a:lnTo>
                      <a:pt x="178" y="178"/>
                    </a:lnTo>
                    <a:lnTo>
                      <a:pt x="169" y="177"/>
                    </a:lnTo>
                    <a:lnTo>
                      <a:pt x="169" y="177"/>
                    </a:lnTo>
                    <a:lnTo>
                      <a:pt x="142" y="175"/>
                    </a:lnTo>
                    <a:lnTo>
                      <a:pt x="141" y="175"/>
                    </a:lnTo>
                    <a:lnTo>
                      <a:pt x="138" y="175"/>
                    </a:lnTo>
                    <a:lnTo>
                      <a:pt x="123" y="172"/>
                    </a:lnTo>
                    <a:lnTo>
                      <a:pt x="109" y="171"/>
                    </a:lnTo>
                    <a:lnTo>
                      <a:pt x="108" y="171"/>
                    </a:lnTo>
                    <a:lnTo>
                      <a:pt x="91" y="169"/>
                    </a:lnTo>
                    <a:lnTo>
                      <a:pt x="82" y="168"/>
                    </a:lnTo>
                    <a:lnTo>
                      <a:pt x="59" y="164"/>
                    </a:lnTo>
                    <a:lnTo>
                      <a:pt x="53" y="163"/>
                    </a:lnTo>
                    <a:lnTo>
                      <a:pt x="39" y="162"/>
                    </a:lnTo>
                    <a:lnTo>
                      <a:pt x="31" y="161"/>
                    </a:lnTo>
                    <a:lnTo>
                      <a:pt x="29" y="161"/>
                    </a:lnTo>
                    <a:lnTo>
                      <a:pt x="28" y="160"/>
                    </a:lnTo>
                    <a:lnTo>
                      <a:pt x="15" y="158"/>
                    </a:lnTo>
                    <a:lnTo>
                      <a:pt x="0" y="156"/>
                    </a:lnTo>
                    <a:lnTo>
                      <a:pt x="2" y="146"/>
                    </a:lnTo>
                    <a:lnTo>
                      <a:pt x="2" y="142"/>
                    </a:lnTo>
                    <a:lnTo>
                      <a:pt x="5" y="134"/>
                    </a:lnTo>
                    <a:lnTo>
                      <a:pt x="5" y="133"/>
                    </a:lnTo>
                    <a:lnTo>
                      <a:pt x="7" y="117"/>
                    </a:lnTo>
                    <a:lnTo>
                      <a:pt x="9" y="103"/>
                    </a:lnTo>
                    <a:lnTo>
                      <a:pt x="11" y="97"/>
                    </a:lnTo>
                    <a:lnTo>
                      <a:pt x="12" y="89"/>
                    </a:lnTo>
                    <a:lnTo>
                      <a:pt x="13" y="79"/>
                    </a:lnTo>
                    <a:lnTo>
                      <a:pt x="13" y="77"/>
                    </a:lnTo>
                    <a:lnTo>
                      <a:pt x="14" y="75"/>
                    </a:lnTo>
                    <a:lnTo>
                      <a:pt x="15" y="65"/>
                    </a:lnTo>
                    <a:lnTo>
                      <a:pt x="16" y="58"/>
                    </a:lnTo>
                    <a:lnTo>
                      <a:pt x="17" y="51"/>
                    </a:lnTo>
                    <a:lnTo>
                      <a:pt x="19" y="42"/>
                    </a:lnTo>
                    <a:lnTo>
                      <a:pt x="19" y="40"/>
                    </a:lnTo>
                    <a:lnTo>
                      <a:pt x="20" y="34"/>
                    </a:lnTo>
                    <a:lnTo>
                      <a:pt x="21" y="25"/>
                    </a:lnTo>
                    <a:lnTo>
                      <a:pt x="22" y="20"/>
                    </a:lnTo>
                    <a:lnTo>
                      <a:pt x="23" y="14"/>
                    </a:lnTo>
                    <a:lnTo>
                      <a:pt x="23" y="13"/>
                    </a:lnTo>
                    <a:lnTo>
                      <a:pt x="23" y="11"/>
                    </a:lnTo>
                    <a:lnTo>
                      <a:pt x="24" y="5"/>
                    </a:lnTo>
                    <a:close/>
                  </a:path>
                </a:pathLst>
              </a:custGeom>
              <a:solidFill>
                <a:srgbClr val="D7D79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79"/>
              <p:cNvSpPr>
                <a:spLocks/>
              </p:cNvSpPr>
              <p:nvPr/>
            </p:nvSpPr>
            <p:spPr bwMode="auto">
              <a:xfrm>
                <a:off x="8268" y="11546"/>
                <a:ext cx="216" cy="226"/>
              </a:xfrm>
              <a:custGeom>
                <a:avLst/>
                <a:gdLst>
                  <a:gd name="T0" fmla="*/ 4 w 216"/>
                  <a:gd name="T1" fmla="*/ 193 h 226"/>
                  <a:gd name="T2" fmla="*/ 6 w 216"/>
                  <a:gd name="T3" fmla="*/ 179 h 226"/>
                  <a:gd name="T4" fmla="*/ 7 w 216"/>
                  <a:gd name="T5" fmla="*/ 165 h 226"/>
                  <a:gd name="T6" fmla="*/ 9 w 216"/>
                  <a:gd name="T7" fmla="*/ 149 h 226"/>
                  <a:gd name="T8" fmla="*/ 13 w 216"/>
                  <a:gd name="T9" fmla="*/ 127 h 226"/>
                  <a:gd name="T10" fmla="*/ 16 w 216"/>
                  <a:gd name="T11" fmla="*/ 98 h 226"/>
                  <a:gd name="T12" fmla="*/ 20 w 216"/>
                  <a:gd name="T13" fmla="*/ 81 h 226"/>
                  <a:gd name="T14" fmla="*/ 21 w 216"/>
                  <a:gd name="T15" fmla="*/ 72 h 226"/>
                  <a:gd name="T16" fmla="*/ 23 w 216"/>
                  <a:gd name="T17" fmla="*/ 55 h 226"/>
                  <a:gd name="T18" fmla="*/ 24 w 216"/>
                  <a:gd name="T19" fmla="*/ 40 h 226"/>
                  <a:gd name="T20" fmla="*/ 29 w 216"/>
                  <a:gd name="T21" fmla="*/ 5 h 226"/>
                  <a:gd name="T22" fmla="*/ 43 w 216"/>
                  <a:gd name="T23" fmla="*/ 3 h 226"/>
                  <a:gd name="T24" fmla="*/ 62 w 216"/>
                  <a:gd name="T25" fmla="*/ 5 h 226"/>
                  <a:gd name="T26" fmla="*/ 80 w 216"/>
                  <a:gd name="T27" fmla="*/ 7 h 226"/>
                  <a:gd name="T28" fmla="*/ 97 w 216"/>
                  <a:gd name="T29" fmla="*/ 8 h 226"/>
                  <a:gd name="T30" fmla="*/ 109 w 216"/>
                  <a:gd name="T31" fmla="*/ 11 h 226"/>
                  <a:gd name="T32" fmla="*/ 124 w 216"/>
                  <a:gd name="T33" fmla="*/ 12 h 226"/>
                  <a:gd name="T34" fmla="*/ 133 w 216"/>
                  <a:gd name="T35" fmla="*/ 13 h 226"/>
                  <a:gd name="T36" fmla="*/ 138 w 216"/>
                  <a:gd name="T37" fmla="*/ 13 h 226"/>
                  <a:gd name="T38" fmla="*/ 147 w 216"/>
                  <a:gd name="T39" fmla="*/ 14 h 226"/>
                  <a:gd name="T40" fmla="*/ 150 w 216"/>
                  <a:gd name="T41" fmla="*/ 15 h 226"/>
                  <a:gd name="T42" fmla="*/ 163 w 216"/>
                  <a:gd name="T43" fmla="*/ 17 h 226"/>
                  <a:gd name="T44" fmla="*/ 185 w 216"/>
                  <a:gd name="T45" fmla="*/ 18 h 226"/>
                  <a:gd name="T46" fmla="*/ 214 w 216"/>
                  <a:gd name="T47" fmla="*/ 20 h 226"/>
                  <a:gd name="T48" fmla="*/ 216 w 216"/>
                  <a:gd name="T49" fmla="*/ 24 h 226"/>
                  <a:gd name="T50" fmla="*/ 215 w 216"/>
                  <a:gd name="T51" fmla="*/ 36 h 226"/>
                  <a:gd name="T52" fmla="*/ 214 w 216"/>
                  <a:gd name="T53" fmla="*/ 40 h 226"/>
                  <a:gd name="T54" fmla="*/ 212 w 216"/>
                  <a:gd name="T55" fmla="*/ 70 h 226"/>
                  <a:gd name="T56" fmla="*/ 212 w 216"/>
                  <a:gd name="T57" fmla="*/ 75 h 226"/>
                  <a:gd name="T58" fmla="*/ 209 w 216"/>
                  <a:gd name="T59" fmla="*/ 93 h 226"/>
                  <a:gd name="T60" fmla="*/ 208 w 216"/>
                  <a:gd name="T61" fmla="*/ 110 h 226"/>
                  <a:gd name="T62" fmla="*/ 207 w 216"/>
                  <a:gd name="T63" fmla="*/ 124 h 226"/>
                  <a:gd name="T64" fmla="*/ 207 w 216"/>
                  <a:gd name="T65" fmla="*/ 127 h 226"/>
                  <a:gd name="T66" fmla="*/ 207 w 216"/>
                  <a:gd name="T67" fmla="*/ 135 h 226"/>
                  <a:gd name="T68" fmla="*/ 206 w 216"/>
                  <a:gd name="T69" fmla="*/ 146 h 226"/>
                  <a:gd name="T70" fmla="*/ 205 w 216"/>
                  <a:gd name="T71" fmla="*/ 155 h 226"/>
                  <a:gd name="T72" fmla="*/ 203 w 216"/>
                  <a:gd name="T73" fmla="*/ 169 h 226"/>
                  <a:gd name="T74" fmla="*/ 202 w 216"/>
                  <a:gd name="T75" fmla="*/ 184 h 226"/>
                  <a:gd name="T76" fmla="*/ 201 w 216"/>
                  <a:gd name="T77" fmla="*/ 197 h 226"/>
                  <a:gd name="T78" fmla="*/ 200 w 216"/>
                  <a:gd name="T79" fmla="*/ 214 h 226"/>
                  <a:gd name="T80" fmla="*/ 191 w 216"/>
                  <a:gd name="T81" fmla="*/ 217 h 226"/>
                  <a:gd name="T82" fmla="*/ 170 w 216"/>
                  <a:gd name="T83" fmla="*/ 215 h 226"/>
                  <a:gd name="T84" fmla="*/ 148 w 216"/>
                  <a:gd name="T85" fmla="*/ 213 h 226"/>
                  <a:gd name="T86" fmla="*/ 139 w 216"/>
                  <a:gd name="T87" fmla="*/ 212 h 226"/>
                  <a:gd name="T88" fmla="*/ 111 w 216"/>
                  <a:gd name="T89" fmla="*/ 210 h 226"/>
                  <a:gd name="T90" fmla="*/ 97 w 216"/>
                  <a:gd name="T91" fmla="*/ 207 h 226"/>
                  <a:gd name="T92" fmla="*/ 83 w 216"/>
                  <a:gd name="T93" fmla="*/ 206 h 226"/>
                  <a:gd name="T94" fmla="*/ 82 w 216"/>
                  <a:gd name="T95" fmla="*/ 210 h 226"/>
                  <a:gd name="T96" fmla="*/ 83 w 216"/>
                  <a:gd name="T97" fmla="*/ 214 h 226"/>
                  <a:gd name="T98" fmla="*/ 84 w 216"/>
                  <a:gd name="T99" fmla="*/ 215 h 226"/>
                  <a:gd name="T100" fmla="*/ 59 w 216"/>
                  <a:gd name="T101" fmla="*/ 212 h 226"/>
                  <a:gd name="T102" fmla="*/ 30 w 216"/>
                  <a:gd name="T103" fmla="*/ 209 h 226"/>
                  <a:gd name="T104" fmla="*/ 28 w 216"/>
                  <a:gd name="T105" fmla="*/ 226 h 226"/>
                  <a:gd name="T106" fmla="*/ 6 w 216"/>
                  <a:gd name="T107" fmla="*/ 224 h 226"/>
                  <a:gd name="T108" fmla="*/ 2 w 216"/>
                  <a:gd name="T109" fmla="*/ 20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26">
                    <a:moveTo>
                      <a:pt x="2" y="204"/>
                    </a:moveTo>
                    <a:lnTo>
                      <a:pt x="4" y="193"/>
                    </a:lnTo>
                    <a:lnTo>
                      <a:pt x="6" y="179"/>
                    </a:lnTo>
                    <a:lnTo>
                      <a:pt x="6" y="179"/>
                    </a:lnTo>
                    <a:lnTo>
                      <a:pt x="7" y="165"/>
                    </a:lnTo>
                    <a:lnTo>
                      <a:pt x="7" y="165"/>
                    </a:lnTo>
                    <a:lnTo>
                      <a:pt x="9" y="149"/>
                    </a:lnTo>
                    <a:lnTo>
                      <a:pt x="9" y="149"/>
                    </a:lnTo>
                    <a:lnTo>
                      <a:pt x="10" y="141"/>
                    </a:lnTo>
                    <a:lnTo>
                      <a:pt x="13" y="127"/>
                    </a:lnTo>
                    <a:lnTo>
                      <a:pt x="13" y="124"/>
                    </a:lnTo>
                    <a:lnTo>
                      <a:pt x="16" y="98"/>
                    </a:lnTo>
                    <a:lnTo>
                      <a:pt x="17" y="96"/>
                    </a:lnTo>
                    <a:lnTo>
                      <a:pt x="20" y="81"/>
                    </a:lnTo>
                    <a:lnTo>
                      <a:pt x="20" y="81"/>
                    </a:lnTo>
                    <a:lnTo>
                      <a:pt x="21" y="72"/>
                    </a:lnTo>
                    <a:lnTo>
                      <a:pt x="21" y="64"/>
                    </a:lnTo>
                    <a:lnTo>
                      <a:pt x="23" y="55"/>
                    </a:lnTo>
                    <a:lnTo>
                      <a:pt x="24" y="45"/>
                    </a:lnTo>
                    <a:lnTo>
                      <a:pt x="24" y="40"/>
                    </a:lnTo>
                    <a:lnTo>
                      <a:pt x="25" y="35"/>
                    </a:lnTo>
                    <a:lnTo>
                      <a:pt x="29" y="5"/>
                    </a:lnTo>
                    <a:lnTo>
                      <a:pt x="30" y="0"/>
                    </a:lnTo>
                    <a:lnTo>
                      <a:pt x="43" y="3"/>
                    </a:lnTo>
                    <a:lnTo>
                      <a:pt x="51" y="4"/>
                    </a:lnTo>
                    <a:lnTo>
                      <a:pt x="62" y="5"/>
                    </a:lnTo>
                    <a:lnTo>
                      <a:pt x="79" y="7"/>
                    </a:lnTo>
                    <a:lnTo>
                      <a:pt x="80" y="7"/>
                    </a:lnTo>
                    <a:lnTo>
                      <a:pt x="80" y="7"/>
                    </a:lnTo>
                    <a:lnTo>
                      <a:pt x="97" y="8"/>
                    </a:lnTo>
                    <a:lnTo>
                      <a:pt x="97" y="10"/>
                    </a:lnTo>
                    <a:lnTo>
                      <a:pt x="109" y="11"/>
                    </a:lnTo>
                    <a:lnTo>
                      <a:pt x="113" y="11"/>
                    </a:lnTo>
                    <a:lnTo>
                      <a:pt x="124" y="12"/>
                    </a:lnTo>
                    <a:lnTo>
                      <a:pt x="124" y="12"/>
                    </a:lnTo>
                    <a:lnTo>
                      <a:pt x="133" y="13"/>
                    </a:lnTo>
                    <a:lnTo>
                      <a:pt x="133" y="13"/>
                    </a:lnTo>
                    <a:lnTo>
                      <a:pt x="138" y="13"/>
                    </a:lnTo>
                    <a:lnTo>
                      <a:pt x="142" y="14"/>
                    </a:lnTo>
                    <a:lnTo>
                      <a:pt x="147" y="14"/>
                    </a:lnTo>
                    <a:lnTo>
                      <a:pt x="148" y="14"/>
                    </a:lnTo>
                    <a:lnTo>
                      <a:pt x="150" y="15"/>
                    </a:lnTo>
                    <a:lnTo>
                      <a:pt x="150" y="15"/>
                    </a:lnTo>
                    <a:lnTo>
                      <a:pt x="163" y="17"/>
                    </a:lnTo>
                    <a:lnTo>
                      <a:pt x="175" y="18"/>
                    </a:lnTo>
                    <a:lnTo>
                      <a:pt x="185" y="18"/>
                    </a:lnTo>
                    <a:lnTo>
                      <a:pt x="194" y="19"/>
                    </a:lnTo>
                    <a:lnTo>
                      <a:pt x="214" y="20"/>
                    </a:lnTo>
                    <a:lnTo>
                      <a:pt x="216" y="20"/>
                    </a:lnTo>
                    <a:lnTo>
                      <a:pt x="216" y="24"/>
                    </a:lnTo>
                    <a:lnTo>
                      <a:pt x="215" y="33"/>
                    </a:lnTo>
                    <a:lnTo>
                      <a:pt x="215" y="36"/>
                    </a:lnTo>
                    <a:lnTo>
                      <a:pt x="215" y="40"/>
                    </a:lnTo>
                    <a:lnTo>
                      <a:pt x="214" y="40"/>
                    </a:lnTo>
                    <a:lnTo>
                      <a:pt x="213" y="57"/>
                    </a:lnTo>
                    <a:lnTo>
                      <a:pt x="212" y="70"/>
                    </a:lnTo>
                    <a:lnTo>
                      <a:pt x="212" y="75"/>
                    </a:lnTo>
                    <a:lnTo>
                      <a:pt x="212" y="75"/>
                    </a:lnTo>
                    <a:lnTo>
                      <a:pt x="209" y="92"/>
                    </a:lnTo>
                    <a:lnTo>
                      <a:pt x="209" y="93"/>
                    </a:lnTo>
                    <a:lnTo>
                      <a:pt x="209" y="102"/>
                    </a:lnTo>
                    <a:lnTo>
                      <a:pt x="208" y="110"/>
                    </a:lnTo>
                    <a:lnTo>
                      <a:pt x="208" y="114"/>
                    </a:lnTo>
                    <a:lnTo>
                      <a:pt x="207" y="124"/>
                    </a:lnTo>
                    <a:lnTo>
                      <a:pt x="207" y="126"/>
                    </a:lnTo>
                    <a:lnTo>
                      <a:pt x="207" y="127"/>
                    </a:lnTo>
                    <a:lnTo>
                      <a:pt x="207" y="134"/>
                    </a:lnTo>
                    <a:lnTo>
                      <a:pt x="207" y="135"/>
                    </a:lnTo>
                    <a:lnTo>
                      <a:pt x="206" y="146"/>
                    </a:lnTo>
                    <a:lnTo>
                      <a:pt x="206" y="146"/>
                    </a:lnTo>
                    <a:lnTo>
                      <a:pt x="205" y="155"/>
                    </a:lnTo>
                    <a:lnTo>
                      <a:pt x="205" y="155"/>
                    </a:lnTo>
                    <a:lnTo>
                      <a:pt x="205" y="163"/>
                    </a:lnTo>
                    <a:lnTo>
                      <a:pt x="203" y="169"/>
                    </a:lnTo>
                    <a:lnTo>
                      <a:pt x="202" y="179"/>
                    </a:lnTo>
                    <a:lnTo>
                      <a:pt x="202" y="184"/>
                    </a:lnTo>
                    <a:lnTo>
                      <a:pt x="201" y="195"/>
                    </a:lnTo>
                    <a:lnTo>
                      <a:pt x="201" y="197"/>
                    </a:lnTo>
                    <a:lnTo>
                      <a:pt x="200" y="212"/>
                    </a:lnTo>
                    <a:lnTo>
                      <a:pt x="200" y="214"/>
                    </a:lnTo>
                    <a:lnTo>
                      <a:pt x="200" y="218"/>
                    </a:lnTo>
                    <a:lnTo>
                      <a:pt x="191" y="217"/>
                    </a:lnTo>
                    <a:lnTo>
                      <a:pt x="178" y="215"/>
                    </a:lnTo>
                    <a:lnTo>
                      <a:pt x="170" y="215"/>
                    </a:lnTo>
                    <a:lnTo>
                      <a:pt x="168" y="214"/>
                    </a:lnTo>
                    <a:lnTo>
                      <a:pt x="148" y="213"/>
                    </a:lnTo>
                    <a:lnTo>
                      <a:pt x="141" y="212"/>
                    </a:lnTo>
                    <a:lnTo>
                      <a:pt x="139" y="212"/>
                    </a:lnTo>
                    <a:lnTo>
                      <a:pt x="131" y="211"/>
                    </a:lnTo>
                    <a:lnTo>
                      <a:pt x="111" y="210"/>
                    </a:lnTo>
                    <a:lnTo>
                      <a:pt x="103" y="209"/>
                    </a:lnTo>
                    <a:lnTo>
                      <a:pt x="97" y="207"/>
                    </a:lnTo>
                    <a:lnTo>
                      <a:pt x="90" y="207"/>
                    </a:lnTo>
                    <a:lnTo>
                      <a:pt x="83" y="206"/>
                    </a:lnTo>
                    <a:lnTo>
                      <a:pt x="82" y="207"/>
                    </a:lnTo>
                    <a:lnTo>
                      <a:pt x="82" y="210"/>
                    </a:lnTo>
                    <a:lnTo>
                      <a:pt x="82" y="211"/>
                    </a:lnTo>
                    <a:lnTo>
                      <a:pt x="83" y="214"/>
                    </a:lnTo>
                    <a:lnTo>
                      <a:pt x="84" y="215"/>
                    </a:lnTo>
                    <a:lnTo>
                      <a:pt x="84" y="215"/>
                    </a:lnTo>
                    <a:lnTo>
                      <a:pt x="69" y="213"/>
                    </a:lnTo>
                    <a:lnTo>
                      <a:pt x="59" y="212"/>
                    </a:lnTo>
                    <a:lnTo>
                      <a:pt x="56" y="212"/>
                    </a:lnTo>
                    <a:lnTo>
                      <a:pt x="30" y="209"/>
                    </a:lnTo>
                    <a:lnTo>
                      <a:pt x="28" y="220"/>
                    </a:lnTo>
                    <a:lnTo>
                      <a:pt x="28" y="226"/>
                    </a:lnTo>
                    <a:lnTo>
                      <a:pt x="10" y="224"/>
                    </a:lnTo>
                    <a:lnTo>
                      <a:pt x="6" y="224"/>
                    </a:lnTo>
                    <a:lnTo>
                      <a:pt x="0" y="222"/>
                    </a:lnTo>
                    <a:lnTo>
                      <a:pt x="2" y="204"/>
                    </a:lnTo>
                  </a:path>
                </a:pathLst>
              </a:custGeom>
              <a:noFill/>
              <a:ln w="25400">
                <a:solidFill>
                  <a:srgbClr val="CD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298" name="Picture 297"/>
          <p:cNvPicPr>
            <a:picLocks noChangeAspect="1"/>
          </p:cNvPicPr>
          <p:nvPr/>
        </p:nvPicPr>
        <p:blipFill rotWithShape="1">
          <a:blip r:embed="rId6" cstate="print">
            <a:extLst>
              <a:ext uri="{28A0092B-C50C-407E-A947-70E740481C1C}">
                <a14:useLocalDpi xmlns:a14="http://schemas.microsoft.com/office/drawing/2010/main" val="0"/>
              </a:ext>
            </a:extLst>
          </a:blip>
          <a:srcRect t="3348" b="14098"/>
          <a:stretch/>
        </p:blipFill>
        <p:spPr>
          <a:xfrm rot="10800000">
            <a:off x="856702" y="3403449"/>
            <a:ext cx="4580023" cy="2835740"/>
          </a:xfrm>
          <a:prstGeom prst="rect">
            <a:avLst/>
          </a:prstGeom>
          <a:ln w="57150">
            <a:solidFill>
              <a:schemeClr val="accent1">
                <a:lumMod val="75000"/>
              </a:schemeClr>
            </a:solidFill>
          </a:ln>
        </p:spPr>
      </p:pic>
      <p:sp>
        <p:nvSpPr>
          <p:cNvPr id="299" name="TextBox 298"/>
          <p:cNvSpPr txBox="1"/>
          <p:nvPr/>
        </p:nvSpPr>
        <p:spPr>
          <a:xfrm>
            <a:off x="826200" y="5903339"/>
            <a:ext cx="2262454"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ea typeface="Microsoft YaHei Light" panose="020B0502040204020203" pitchFamily="34" charset="-122"/>
              </a:rPr>
              <a:t>Image: Susie </a:t>
            </a:r>
            <a:r>
              <a:rPr lang="en-US" sz="1400" dirty="0" err="1">
                <a:solidFill>
                  <a:schemeClr val="bg1"/>
                </a:solidFill>
                <a:latin typeface="Century Gothic" panose="020B0502020202020204" pitchFamily="34" charset="0"/>
                <a:ea typeface="Microsoft YaHei Light" panose="020B0502040204020203" pitchFamily="34" charset="-122"/>
              </a:rPr>
              <a:t>Firra</a:t>
            </a:r>
            <a:endParaRPr lang="en-US" sz="1400" dirty="0">
              <a:solidFill>
                <a:schemeClr val="bg1"/>
              </a:solidFill>
              <a:latin typeface="Century Gothic" panose="020B0502020202020204" pitchFamily="34" charset="0"/>
              <a:ea typeface="Microsoft YaHei Light" panose="020B0502040204020203" pitchFamily="34" charset="-122"/>
            </a:endParaRPr>
          </a:p>
        </p:txBody>
      </p:sp>
    </p:spTree>
    <p:extLst>
      <p:ext uri="{BB962C8B-B14F-4D97-AF65-F5344CB8AC3E}">
        <p14:creationId xmlns:p14="http://schemas.microsoft.com/office/powerpoint/2010/main" val="41417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p:tgtEl>
                                          <p:spTgt spid="7">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28" r="45007"/>
          <a:stretch/>
        </p:blipFill>
        <p:spPr>
          <a:xfrm>
            <a:off x="6594184" y="1288935"/>
            <a:ext cx="4913799" cy="4691828"/>
          </a:xfrm>
          <a:prstGeom prst="rect">
            <a:avLst/>
          </a:prstGeom>
          <a:ln w="57150">
            <a:solidFill>
              <a:schemeClr val="accent1">
                <a:lumMod val="75000"/>
              </a:schemeClr>
            </a:solidFill>
          </a:ln>
        </p:spPr>
      </p:pic>
      <p:sp>
        <p:nvSpPr>
          <p:cNvPr id="2" name="Title 1"/>
          <p:cNvSpPr>
            <a:spLocks noGrp="1"/>
          </p:cNvSpPr>
          <p:nvPr>
            <p:ph type="title"/>
          </p:nvPr>
        </p:nvSpPr>
        <p:spPr/>
        <p:txBody>
          <a:bodyPr/>
          <a:lstStyle/>
          <a:p>
            <a:r>
              <a:rPr lang="en-US" dirty="0">
                <a:latin typeface="Century Gothic" panose="020B0502020202020204" pitchFamily="34" charset="0"/>
              </a:rPr>
              <a:t>Objectives</a:t>
            </a:r>
          </a:p>
        </p:txBody>
      </p:sp>
      <p:sp>
        <p:nvSpPr>
          <p:cNvPr id="4" name="Text Placeholder 3"/>
          <p:cNvSpPr>
            <a:spLocks noGrp="1"/>
          </p:cNvSpPr>
          <p:nvPr>
            <p:ph type="body" sz="half" idx="2"/>
          </p:nvPr>
        </p:nvSpPr>
        <p:spPr>
          <a:xfrm>
            <a:off x="668882" y="1288935"/>
            <a:ext cx="5620033" cy="5454601"/>
          </a:xfrm>
        </p:spPr>
        <p:txBody>
          <a:bodyPr>
            <a:normAutofit fontScale="92500"/>
          </a:bodyPr>
          <a:lstStyle/>
          <a:p>
            <a:pPr marL="342900" lvl="0" indent="-342900">
              <a:spcAft>
                <a:spcPts val="600"/>
              </a:spcAft>
              <a:buClr>
                <a:srgbClr val="E9A149"/>
              </a:buClr>
              <a:buFont typeface="Wingdings 3" panose="05040102010807070707" pitchFamily="18" charset="2"/>
              <a:buChar char="}"/>
            </a:pPr>
            <a:r>
              <a:rPr lang="en-US" sz="3200" b="1" dirty="0">
                <a:latin typeface="Century Gothic" panose="020B0502020202020204" pitchFamily="34" charset="0"/>
              </a:rPr>
              <a:t>Showcase</a:t>
            </a:r>
            <a:r>
              <a:rPr lang="en-US" sz="3200" dirty="0">
                <a:latin typeface="Century Gothic" panose="020B0502020202020204" pitchFamily="34" charset="0"/>
              </a:rPr>
              <a:t> SRTM v4 and Suomi NPP VIIRS Day Night Band </a:t>
            </a:r>
            <a:r>
              <a:rPr lang="en-US" sz="3200" dirty="0" smtClean="0">
                <a:latin typeface="Century Gothic" panose="020B0502020202020204" pitchFamily="34" charset="0"/>
              </a:rPr>
              <a:t>data</a:t>
            </a:r>
            <a:endParaRPr lang="en-US" sz="3200" dirty="0">
              <a:latin typeface="Century Gothic" panose="020B0502020202020204" pitchFamily="34" charset="0"/>
            </a:endParaRPr>
          </a:p>
          <a:p>
            <a:pPr marL="342900" lvl="0" indent="-342900">
              <a:spcAft>
                <a:spcPts val="600"/>
              </a:spcAft>
              <a:buClr>
                <a:srgbClr val="E9A149"/>
              </a:buClr>
              <a:buFont typeface="Wingdings 3" panose="05040102010807070707" pitchFamily="18" charset="2"/>
              <a:buChar char="}"/>
            </a:pPr>
            <a:r>
              <a:rPr lang="en-US" sz="3200" b="1" dirty="0" smtClean="0">
                <a:latin typeface="Century Gothic" panose="020B0502020202020204" pitchFamily="34" charset="0"/>
              </a:rPr>
              <a:t>Determine</a:t>
            </a:r>
            <a:r>
              <a:rPr lang="en-US" sz="3200" dirty="0" smtClean="0">
                <a:latin typeface="Century Gothic" panose="020B0502020202020204" pitchFamily="34" charset="0"/>
              </a:rPr>
              <a:t> areas of low social and ecological impact </a:t>
            </a:r>
            <a:endParaRPr lang="en-US" sz="3200" dirty="0">
              <a:latin typeface="Century Gothic" panose="020B0502020202020204" pitchFamily="34" charset="0"/>
            </a:endParaRPr>
          </a:p>
          <a:p>
            <a:pPr marL="342900" lvl="0" indent="-342900">
              <a:spcAft>
                <a:spcPts val="600"/>
              </a:spcAft>
              <a:buClr>
                <a:srgbClr val="E9A149"/>
              </a:buClr>
              <a:buFont typeface="Wingdings 3" panose="05040102010807070707" pitchFamily="18" charset="2"/>
              <a:buChar char="}"/>
            </a:pPr>
            <a:r>
              <a:rPr lang="en-US" sz="3200" b="1" dirty="0" smtClean="0">
                <a:latin typeface="Century Gothic" panose="020B0502020202020204" pitchFamily="34" charset="0"/>
              </a:rPr>
              <a:t>Assess</a:t>
            </a:r>
            <a:r>
              <a:rPr lang="en-US" sz="3200" dirty="0" smtClean="0">
                <a:latin typeface="Century Gothic" panose="020B0502020202020204" pitchFamily="34" charset="0"/>
              </a:rPr>
              <a:t> wind power potential through the state</a:t>
            </a:r>
            <a:endParaRPr lang="en-US" sz="3200" dirty="0">
              <a:latin typeface="Century Gothic" panose="020B0502020202020204" pitchFamily="34" charset="0"/>
            </a:endParaRPr>
          </a:p>
          <a:p>
            <a:pPr marL="342900" lvl="0" indent="-342900">
              <a:spcAft>
                <a:spcPts val="600"/>
              </a:spcAft>
              <a:buClr>
                <a:srgbClr val="E9A149"/>
              </a:buClr>
              <a:buFont typeface="Wingdings 3" panose="05040102010807070707" pitchFamily="18" charset="2"/>
              <a:buChar char="}"/>
            </a:pPr>
            <a:r>
              <a:rPr lang="en-US" sz="3200" b="1" dirty="0">
                <a:latin typeface="Century Gothic" panose="020B0502020202020204" pitchFamily="34" charset="0"/>
              </a:rPr>
              <a:t>Identify</a:t>
            </a:r>
            <a:r>
              <a:rPr lang="en-US" sz="3200" dirty="0">
                <a:latin typeface="Century Gothic" panose="020B0502020202020204" pitchFamily="34" charset="0"/>
              </a:rPr>
              <a:t> </a:t>
            </a:r>
            <a:r>
              <a:rPr lang="en-US" sz="3200" dirty="0" smtClean="0">
                <a:latin typeface="Century Gothic" panose="020B0502020202020204" pitchFamily="34" charset="0"/>
              </a:rPr>
              <a:t>regions of optimal suitability for wind farms </a:t>
            </a:r>
            <a:endParaRPr lang="en-US" sz="3200"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600"/>
              </a:spcAft>
              <a:buClr>
                <a:srgbClr val="E9A149"/>
              </a:buClr>
            </a:pPr>
            <a:r>
              <a:rPr lang="en-US" sz="3600" dirty="0"/>
              <a:t/>
            </a:r>
            <a:br>
              <a:rPr lang="en-US" sz="3600" dirty="0"/>
            </a:br>
            <a:endParaRPr lang="en-US" b="1"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9" name="TextBox 8"/>
          <p:cNvSpPr txBox="1"/>
          <p:nvPr/>
        </p:nvSpPr>
        <p:spPr>
          <a:xfrm>
            <a:off x="6594184" y="5634551"/>
            <a:ext cx="3609472" cy="523220"/>
          </a:xfrm>
          <a:prstGeom prst="rect">
            <a:avLst/>
          </a:prstGeom>
          <a:noFill/>
        </p:spPr>
        <p:txBody>
          <a:bodyPr wrap="square" rtlCol="0">
            <a:spAutoFit/>
          </a:bodyPr>
          <a:lstStyle/>
          <a:p>
            <a:r>
              <a:rPr lang="en-US" sz="1400" dirty="0">
                <a:solidFill>
                  <a:schemeClr val="bg1"/>
                </a:solidFill>
                <a:latin typeface="Century Gothic" panose="020F0302020204030204"/>
              </a:rPr>
              <a:t>Image Credit: Matt </a:t>
            </a:r>
            <a:r>
              <a:rPr lang="en-US" sz="1400" dirty="0" err="1">
                <a:solidFill>
                  <a:schemeClr val="bg1"/>
                </a:solidFill>
                <a:latin typeface="Century Gothic" panose="020F0302020204030204"/>
              </a:rPr>
              <a:t>Domonkos</a:t>
            </a:r>
            <a:endParaRPr lang="en-US" sz="1400" dirty="0">
              <a:solidFill>
                <a:schemeClr val="bg1"/>
              </a:solidFill>
              <a:latin typeface="Century Gothic" panose="020F0302020204030204"/>
            </a:endParaRPr>
          </a:p>
          <a:p>
            <a:endParaRPr lang="en-US" sz="1400"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2998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Project Partners</a:t>
            </a:r>
          </a:p>
        </p:txBody>
      </p:sp>
      <p:sp>
        <p:nvSpPr>
          <p:cNvPr id="4" name="Text Placeholder 3"/>
          <p:cNvSpPr>
            <a:spLocks noGrp="1"/>
          </p:cNvSpPr>
          <p:nvPr>
            <p:ph type="body" sz="half" idx="2"/>
          </p:nvPr>
        </p:nvSpPr>
        <p:spPr>
          <a:xfrm>
            <a:off x="106424" y="944215"/>
            <a:ext cx="12020549" cy="3250098"/>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98642294"/>
              </p:ext>
            </p:extLst>
          </p:nvPr>
        </p:nvGraphicFramePr>
        <p:xfrm>
          <a:off x="1000125" y="1268334"/>
          <a:ext cx="10106787" cy="4315602"/>
        </p:xfrm>
        <a:graphic>
          <a:graphicData uri="http://schemas.openxmlformats.org/drawingml/2006/table">
            <a:tbl>
              <a:tblPr/>
              <a:tblGrid>
                <a:gridCol w="5642308">
                  <a:extLst>
                    <a:ext uri="{9D8B030D-6E8A-4147-A177-3AD203B41FA5}">
                      <a16:colId xmlns:a16="http://schemas.microsoft.com/office/drawing/2014/main" val="1020951571"/>
                    </a:ext>
                  </a:extLst>
                </a:gridCol>
                <a:gridCol w="4464479">
                  <a:extLst>
                    <a:ext uri="{9D8B030D-6E8A-4147-A177-3AD203B41FA5}">
                      <a16:colId xmlns:a16="http://schemas.microsoft.com/office/drawing/2014/main" val="1250623979"/>
                    </a:ext>
                  </a:extLst>
                </a:gridCol>
              </a:tblGrid>
              <a:tr h="932119">
                <a:tc>
                  <a:txBody>
                    <a:bodyPr/>
                    <a:lstStyle/>
                    <a:p>
                      <a:pPr algn="l" rtl="0" fontAlgn="t">
                        <a:spcBef>
                          <a:spcPts val="0"/>
                        </a:spcBef>
                        <a:spcAft>
                          <a:spcPts val="0"/>
                        </a:spcAft>
                      </a:pPr>
                      <a:r>
                        <a:rPr lang="en-US" sz="2200" b="1" i="0" u="none" strike="noStrike" dirty="0">
                          <a:solidFill>
                            <a:schemeClr val="bg1"/>
                          </a:solidFill>
                          <a:effectLst/>
                          <a:latin typeface="Century Gothic" panose="020B0502020202020204" pitchFamily="34" charset="0"/>
                        </a:rPr>
                        <a:t>Organization</a:t>
                      </a: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1849B"/>
                    </a:solidFill>
                  </a:tcPr>
                </a:tc>
                <a:tc>
                  <a:txBody>
                    <a:bodyPr/>
                    <a:lstStyle/>
                    <a:p>
                      <a:pPr algn="l" rtl="0" fontAlgn="t">
                        <a:spcBef>
                          <a:spcPts val="0"/>
                        </a:spcBef>
                        <a:spcAft>
                          <a:spcPts val="0"/>
                        </a:spcAft>
                      </a:pPr>
                      <a:r>
                        <a:rPr lang="en-US" sz="2200" b="1" i="0" u="none" strike="noStrike" dirty="0">
                          <a:solidFill>
                            <a:schemeClr val="bg1"/>
                          </a:solidFill>
                          <a:effectLst/>
                          <a:latin typeface="Century Gothic" panose="020B0502020202020204" pitchFamily="34" charset="0"/>
                        </a:rPr>
                        <a:t>POC (Name, Position/Title)</a:t>
                      </a:r>
                      <a:endParaRPr lang="en-US" sz="2200" dirty="0">
                        <a:solidFill>
                          <a:schemeClr val="bg1"/>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1849B"/>
                    </a:solidFill>
                  </a:tcPr>
                </a:tc>
                <a:extLst>
                  <a:ext uri="{0D108BD9-81ED-4DB2-BD59-A6C34878D82A}">
                    <a16:rowId xmlns:a16="http://schemas.microsoft.com/office/drawing/2014/main" val="1180323735"/>
                  </a:ext>
                </a:extLst>
              </a:tr>
              <a:tr h="1510031">
                <a:tc>
                  <a:txBody>
                    <a:bodyPr/>
                    <a:lstStyle/>
                    <a:p>
                      <a:pPr algn="l" rtl="0" fontAlgn="t">
                        <a:spcBef>
                          <a:spcPts val="0"/>
                        </a:spcBef>
                        <a:spcAft>
                          <a:spcPts val="0"/>
                        </a:spcAft>
                      </a:pPr>
                      <a:r>
                        <a:rPr lang="en-US" sz="2200" b="1" i="0" u="none" strike="noStrike" dirty="0">
                          <a:solidFill>
                            <a:schemeClr val="tx1">
                              <a:lumMod val="75000"/>
                              <a:lumOff val="25000"/>
                            </a:schemeClr>
                          </a:solidFill>
                          <a:effectLst/>
                          <a:latin typeface="Century Gothic" panose="020B0502020202020204" pitchFamily="34" charset="0"/>
                        </a:rPr>
                        <a:t>New Mexico Energy, Minerals &amp; Natural Resources Department, Energy Conservation &amp; Management Division</a:t>
                      </a:r>
                      <a:endParaRPr lang="en-US" sz="2200" dirty="0">
                        <a:solidFill>
                          <a:schemeClr val="tx1">
                            <a:lumMod val="75000"/>
                            <a:lumOff val="25000"/>
                          </a:schemeClr>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200" b="0" i="0" u="none" strike="noStrike" dirty="0">
                          <a:solidFill>
                            <a:schemeClr val="tx1">
                              <a:lumMod val="75000"/>
                              <a:lumOff val="25000"/>
                            </a:schemeClr>
                          </a:solidFill>
                          <a:effectLst/>
                          <a:latin typeface="Century Gothic" panose="020B0502020202020204" pitchFamily="34" charset="0"/>
                        </a:rPr>
                        <a:t>Jeremy Lewis, Bureau Chief</a:t>
                      </a:r>
                      <a:endParaRPr lang="en-US" sz="2200" dirty="0">
                        <a:solidFill>
                          <a:schemeClr val="tx1">
                            <a:lumMod val="75000"/>
                            <a:lumOff val="25000"/>
                          </a:schemeClr>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265152"/>
                  </a:ext>
                </a:extLst>
              </a:tr>
              <a:tr h="950761">
                <a:tc>
                  <a:txBody>
                    <a:bodyPr/>
                    <a:lstStyle/>
                    <a:p>
                      <a:pPr algn="l" rtl="0" fontAlgn="t">
                        <a:spcBef>
                          <a:spcPts val="0"/>
                        </a:spcBef>
                        <a:spcAft>
                          <a:spcPts val="0"/>
                        </a:spcAft>
                      </a:pPr>
                      <a:r>
                        <a:rPr lang="en-US" sz="2200" b="1" i="0" u="none" strike="noStrike" dirty="0">
                          <a:solidFill>
                            <a:schemeClr val="tx1">
                              <a:lumMod val="75000"/>
                              <a:lumOff val="25000"/>
                            </a:schemeClr>
                          </a:solidFill>
                          <a:effectLst/>
                          <a:latin typeface="Century Gothic" panose="020B0502020202020204" pitchFamily="34" charset="0"/>
                        </a:rPr>
                        <a:t>New Mexico Department of Game and Fish</a:t>
                      </a:r>
                      <a:endParaRPr lang="en-US" sz="2200" dirty="0">
                        <a:solidFill>
                          <a:schemeClr val="tx1">
                            <a:lumMod val="75000"/>
                            <a:lumOff val="25000"/>
                          </a:schemeClr>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200" b="0" i="0" u="none" strike="noStrike" dirty="0">
                          <a:solidFill>
                            <a:schemeClr val="tx1">
                              <a:lumMod val="75000"/>
                              <a:lumOff val="25000"/>
                            </a:schemeClr>
                          </a:solidFill>
                          <a:effectLst/>
                          <a:latin typeface="Century Gothic" panose="020B0502020202020204" pitchFamily="34" charset="0"/>
                        </a:rPr>
                        <a:t>Ronald Kellermueller, Mining &amp; Energy Habitat Specialist</a:t>
                      </a:r>
                      <a:endParaRPr lang="en-US" sz="2200" dirty="0">
                        <a:solidFill>
                          <a:schemeClr val="tx1">
                            <a:lumMod val="75000"/>
                            <a:lumOff val="25000"/>
                          </a:schemeClr>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818968"/>
                  </a:ext>
                </a:extLst>
              </a:tr>
              <a:tr h="922691">
                <a:tc>
                  <a:txBody>
                    <a:bodyPr/>
                    <a:lstStyle/>
                    <a:p>
                      <a:pPr algn="l" rtl="0" fontAlgn="t">
                        <a:spcBef>
                          <a:spcPts val="0"/>
                        </a:spcBef>
                        <a:spcAft>
                          <a:spcPts val="0"/>
                        </a:spcAft>
                      </a:pPr>
                      <a:r>
                        <a:rPr lang="en-US" sz="2200" b="1" i="0" u="none" strike="noStrike" dirty="0">
                          <a:solidFill>
                            <a:schemeClr val="tx1">
                              <a:lumMod val="75000"/>
                              <a:lumOff val="25000"/>
                            </a:schemeClr>
                          </a:solidFill>
                          <a:effectLst/>
                          <a:latin typeface="Century Gothic" panose="020B0502020202020204" pitchFamily="34" charset="0"/>
                        </a:rPr>
                        <a:t>Department of Energy, National Renewable Energy Laboratory</a:t>
                      </a:r>
                      <a:endParaRPr lang="en-US" sz="2200" dirty="0">
                        <a:solidFill>
                          <a:schemeClr val="tx1">
                            <a:lumMod val="75000"/>
                            <a:lumOff val="25000"/>
                          </a:schemeClr>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200" b="0" i="0" u="none" strike="noStrike" dirty="0">
                          <a:solidFill>
                            <a:schemeClr val="tx1">
                              <a:lumMod val="75000"/>
                              <a:lumOff val="25000"/>
                            </a:schemeClr>
                          </a:solidFill>
                          <a:effectLst/>
                          <a:latin typeface="Century Gothic" panose="020B0502020202020204" pitchFamily="34" charset="0"/>
                        </a:rPr>
                        <a:t>Robi Robichaud, Researcher IV</a:t>
                      </a:r>
                      <a:endParaRPr lang="en-US" sz="2200" dirty="0">
                        <a:solidFill>
                          <a:schemeClr val="tx1">
                            <a:lumMod val="75000"/>
                            <a:lumOff val="25000"/>
                          </a:schemeClr>
                        </a:solidFill>
                        <a:effectLst/>
                        <a:latin typeface="Century Gothic" panose="020B0502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936090"/>
                  </a:ext>
                </a:extLst>
              </a:tr>
            </a:tbl>
          </a:graphicData>
        </a:graphic>
      </p:graphicFrame>
      <p:sp>
        <p:nvSpPr>
          <p:cNvPr id="5" name="Rectangle 1"/>
          <p:cNvSpPr>
            <a:spLocks noChangeArrowheads="1"/>
          </p:cNvSpPr>
          <p:nvPr/>
        </p:nvSpPr>
        <p:spPr bwMode="auto">
          <a:xfrm>
            <a:off x="1881188" y="2900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90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Community Concerns</a:t>
            </a:r>
          </a:p>
        </p:txBody>
      </p:sp>
      <p:sp>
        <p:nvSpPr>
          <p:cNvPr id="4" name="Text Placeholder 3"/>
          <p:cNvSpPr>
            <a:spLocks noGrp="1"/>
          </p:cNvSpPr>
          <p:nvPr>
            <p:ph type="body" sz="half" idx="2"/>
          </p:nvPr>
        </p:nvSpPr>
        <p:spPr>
          <a:xfrm>
            <a:off x="588940" y="604836"/>
            <a:ext cx="5527759" cy="5400135"/>
          </a:xfrm>
        </p:spPr>
        <p:txBody>
          <a:bodyPr>
            <a:normAutofit/>
          </a:bodyPr>
          <a:lstStyle/>
          <a:p>
            <a:pPr lvl="0">
              <a:spcAft>
                <a:spcPts val="600"/>
              </a:spcAft>
              <a:buClr>
                <a:srgbClr val="E9A149"/>
              </a:buClr>
            </a:pPr>
            <a:r>
              <a:rPr lang="en-US" dirty="0">
                <a:latin typeface="Century Gothic" panose="020B0502020202020204" pitchFamily="34" charset="0"/>
              </a:rPr>
              <a:t> </a:t>
            </a:r>
          </a:p>
          <a:p>
            <a:pPr marL="342900" lvl="0" indent="-342900">
              <a:spcAft>
                <a:spcPts val="600"/>
              </a:spcAft>
              <a:buClr>
                <a:srgbClr val="E9A149"/>
              </a:buClr>
              <a:buFont typeface="Wingdings 3" panose="05040102010807070707" pitchFamily="18" charset="2"/>
              <a:buChar char="}"/>
            </a:pPr>
            <a:r>
              <a:rPr lang="en-US" dirty="0" smtClean="0">
                <a:latin typeface="Century Gothic" panose="020B0502020202020204" pitchFamily="34" charset="0"/>
              </a:rPr>
              <a:t>More growth in wind energy in 2017 than any other state </a:t>
            </a:r>
          </a:p>
          <a:p>
            <a:pPr marL="342900" lvl="0" indent="-342900">
              <a:spcAft>
                <a:spcPts val="600"/>
              </a:spcAft>
              <a:buClr>
                <a:srgbClr val="E9A149"/>
              </a:buClr>
              <a:buFont typeface="Wingdings 3" panose="05040102010807070707" pitchFamily="18" charset="2"/>
              <a:buChar char="}"/>
            </a:pPr>
            <a:r>
              <a:rPr lang="en-US" dirty="0" smtClean="0">
                <a:latin typeface="Century Gothic" panose="020B0502020202020204" pitchFamily="34" charset="0"/>
              </a:rPr>
              <a:t>Renewables </a:t>
            </a:r>
            <a:r>
              <a:rPr lang="en-US" dirty="0">
                <a:latin typeface="Century Gothic" panose="020B0502020202020204" pitchFamily="34" charset="0"/>
              </a:rPr>
              <a:t>Portfolio Standard set goals increase </a:t>
            </a:r>
            <a:r>
              <a:rPr lang="en-US" dirty="0" smtClean="0">
                <a:latin typeface="Century Gothic" panose="020B0502020202020204" pitchFamily="34" charset="0"/>
              </a:rPr>
              <a:t>renewable energy production</a:t>
            </a:r>
            <a:endParaRPr lang="en-US" dirty="0">
              <a:latin typeface="Century Gothic" panose="020B0502020202020204" pitchFamily="34" charset="0"/>
            </a:endParaRPr>
          </a:p>
          <a:p>
            <a:pPr marL="342900" lvl="0" indent="-342900">
              <a:spcAft>
                <a:spcPts val="600"/>
              </a:spcAft>
              <a:buClr>
                <a:srgbClr val="E9A149"/>
              </a:buClr>
              <a:buFont typeface="Wingdings 3" panose="05040102010807070707" pitchFamily="18" charset="2"/>
              <a:buChar char="}"/>
            </a:pPr>
            <a:r>
              <a:rPr lang="en-US" dirty="0">
                <a:latin typeface="Century Gothic" panose="020B0502020202020204" pitchFamily="34" charset="0"/>
              </a:rPr>
              <a:t>Impacts and potential conflicting land uses that must be assessed to meet goals:   </a:t>
            </a:r>
          </a:p>
          <a:p>
            <a:pPr marL="800100" lvl="1" indent="-342900">
              <a:spcAft>
                <a:spcPts val="600"/>
              </a:spcAft>
              <a:buClr>
                <a:srgbClr val="E9A149"/>
              </a:buClr>
              <a:buFont typeface="Wingdings 3" panose="05040102010807070707" pitchFamily="18" charset="2"/>
              <a:buChar char="}"/>
            </a:pPr>
            <a:r>
              <a:rPr lang="en-US" sz="2000" dirty="0">
                <a:latin typeface="Century Gothic" panose="020B0502020202020204" pitchFamily="34" charset="0"/>
              </a:rPr>
              <a:t>Air Force Bases</a:t>
            </a:r>
          </a:p>
          <a:p>
            <a:pPr marL="800100" lvl="1" indent="-342900">
              <a:spcAft>
                <a:spcPts val="600"/>
              </a:spcAft>
              <a:buClr>
                <a:srgbClr val="E9A149"/>
              </a:buClr>
              <a:buFont typeface="Wingdings 3" panose="05040102010807070707" pitchFamily="18" charset="2"/>
              <a:buChar char="}"/>
            </a:pPr>
            <a:r>
              <a:rPr lang="en-US" sz="2000" dirty="0">
                <a:latin typeface="Century Gothic" panose="020B0502020202020204" pitchFamily="34" charset="0"/>
              </a:rPr>
              <a:t>Vulnerable Species</a:t>
            </a:r>
          </a:p>
          <a:p>
            <a:pPr marL="800100" lvl="1" indent="-342900">
              <a:spcAft>
                <a:spcPts val="600"/>
              </a:spcAft>
              <a:buClr>
                <a:srgbClr val="E9A149"/>
              </a:buClr>
              <a:buFont typeface="Wingdings 3" panose="05040102010807070707" pitchFamily="18" charset="2"/>
              <a:buChar char="}"/>
            </a:pPr>
            <a:r>
              <a:rPr lang="en-US" sz="2000" dirty="0">
                <a:latin typeface="Century Gothic" panose="020B0502020202020204" pitchFamily="34" charset="0"/>
              </a:rPr>
              <a:t>Protected lands</a:t>
            </a:r>
          </a:p>
          <a:p>
            <a:pPr marL="800100" lvl="1" indent="-342900">
              <a:spcAft>
                <a:spcPts val="600"/>
              </a:spcAft>
              <a:buClr>
                <a:srgbClr val="E9A149"/>
              </a:buClr>
              <a:buFont typeface="Wingdings 3" panose="05040102010807070707" pitchFamily="18" charset="2"/>
              <a:buChar char="}"/>
            </a:pPr>
            <a:r>
              <a:rPr lang="en-US" sz="2000" dirty="0">
                <a:latin typeface="Century Gothic" panose="020B0502020202020204" pitchFamily="34" charset="0"/>
              </a:rPr>
              <a:t>Wind power potential</a:t>
            </a:r>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600"/>
              </a:spcAft>
              <a:buClr>
                <a:srgbClr val="E9A149"/>
              </a:buClr>
            </a:pPr>
            <a:r>
              <a:rPr lang="en-US" sz="3600" dirty="0"/>
              <a:t/>
            </a:r>
            <a:br>
              <a:rPr lang="en-US" sz="3600" dirty="0"/>
            </a:br>
            <a:endParaRPr lang="en-US" b="1"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29" t="15307" r="25658" b="12343"/>
          <a:stretch/>
        </p:blipFill>
        <p:spPr>
          <a:xfrm>
            <a:off x="6599214" y="1627751"/>
            <a:ext cx="5203040" cy="3767187"/>
          </a:xfrm>
          <a:prstGeom prst="rect">
            <a:avLst/>
          </a:prstGeom>
          <a:ln w="57150">
            <a:solidFill>
              <a:schemeClr val="accent1">
                <a:lumMod val="75000"/>
              </a:schemeClr>
            </a:solidFill>
          </a:ln>
        </p:spPr>
      </p:pic>
      <p:sp>
        <p:nvSpPr>
          <p:cNvPr id="7" name="TextBox 6"/>
          <p:cNvSpPr txBox="1"/>
          <p:nvPr/>
        </p:nvSpPr>
        <p:spPr>
          <a:xfrm>
            <a:off x="6599214" y="5024566"/>
            <a:ext cx="3609472"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Larry </a:t>
            </a:r>
            <a:r>
              <a:rPr lang="en-US" sz="1400" dirty="0" err="1">
                <a:solidFill>
                  <a:schemeClr val="bg1"/>
                </a:solidFill>
                <a:latin typeface="Century Gothic" panose="020F0302020204030204"/>
              </a:rPr>
              <a:t>Lamsa</a:t>
            </a:r>
            <a:endParaRPr lang="en-US" sz="1400" dirty="0">
              <a:solidFill>
                <a:schemeClr val="bg1"/>
              </a:solidFill>
              <a:latin typeface="Century Gothic" panose="020F0302020204030204"/>
            </a:endParaRPr>
          </a:p>
        </p:txBody>
      </p:sp>
    </p:spTree>
    <p:extLst>
      <p:ext uri="{BB962C8B-B14F-4D97-AF65-F5344CB8AC3E}">
        <p14:creationId xmlns:p14="http://schemas.microsoft.com/office/powerpoint/2010/main" val="194584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End Products</a:t>
            </a:r>
          </a:p>
        </p:txBody>
      </p:sp>
      <p:sp>
        <p:nvSpPr>
          <p:cNvPr id="10" name="Text Placeholder 3"/>
          <p:cNvSpPr>
            <a:spLocks noGrp="1"/>
          </p:cNvSpPr>
          <p:nvPr>
            <p:ph type="body" sz="half" idx="2"/>
          </p:nvPr>
        </p:nvSpPr>
        <p:spPr>
          <a:xfrm>
            <a:off x="1000125" y="1469035"/>
            <a:ext cx="4914329" cy="4900059"/>
          </a:xfrm>
        </p:spPr>
        <p:txBody>
          <a:bodyPr>
            <a:normAutofit/>
          </a:bodyPr>
          <a:lstStyle/>
          <a:p>
            <a:pPr marL="342900" lvl="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Suitability of Sites Considering </a:t>
            </a:r>
            <a:r>
              <a:rPr lang="en-US" sz="2400" b="1" dirty="0">
                <a:latin typeface="Century Gothic" panose="020B0502020202020204" pitchFamily="34" charset="0"/>
              </a:rPr>
              <a:t>Low Ecological Impact </a:t>
            </a:r>
            <a:r>
              <a:rPr lang="en-US" sz="2400" dirty="0">
                <a:latin typeface="Century Gothic" panose="020B0502020202020204" pitchFamily="34" charset="0"/>
              </a:rPr>
              <a:t>Map</a:t>
            </a:r>
          </a:p>
          <a:p>
            <a:pPr marL="342900" lvl="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Suitability of Sites Considering </a:t>
            </a:r>
            <a:r>
              <a:rPr lang="en-US" sz="2400" b="1" dirty="0">
                <a:latin typeface="Century Gothic" panose="020B0502020202020204" pitchFamily="34" charset="0"/>
              </a:rPr>
              <a:t>Low Social Impact </a:t>
            </a:r>
            <a:r>
              <a:rPr lang="en-US" sz="2400" dirty="0">
                <a:latin typeface="Century Gothic" panose="020B0502020202020204" pitchFamily="34" charset="0"/>
              </a:rPr>
              <a:t>Map</a:t>
            </a:r>
          </a:p>
          <a:p>
            <a:pPr marL="342900" lvl="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Suitability of Sites Considering </a:t>
            </a:r>
            <a:r>
              <a:rPr lang="en-US" sz="2400" b="1" dirty="0">
                <a:latin typeface="Century Gothic" panose="020B0502020202020204" pitchFamily="34" charset="0"/>
              </a:rPr>
              <a:t>Wind </a:t>
            </a:r>
            <a:r>
              <a:rPr lang="en-US" sz="2400" b="1" dirty="0" smtClean="0">
                <a:latin typeface="Century Gothic" panose="020B0502020202020204" pitchFamily="34" charset="0"/>
              </a:rPr>
              <a:t>Power Potential </a:t>
            </a:r>
            <a:r>
              <a:rPr lang="en-US" sz="2400" dirty="0" smtClean="0">
                <a:latin typeface="Century Gothic" panose="020B0502020202020204" pitchFamily="34" charset="0"/>
              </a:rPr>
              <a:t>Map</a:t>
            </a:r>
            <a:endParaRPr lang="en-US" sz="2400" dirty="0">
              <a:latin typeface="Century Gothic" panose="020B0502020202020204" pitchFamily="34" charset="0"/>
            </a:endParaRPr>
          </a:p>
          <a:p>
            <a:pPr marL="342900" lvl="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Optimal Wind Farm Suitability Map</a:t>
            </a:r>
            <a:endParaRPr lang="en-US" sz="2400"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2168"/>
          <a:stretch/>
        </p:blipFill>
        <p:spPr>
          <a:xfrm rot="5400000">
            <a:off x="6144597" y="810597"/>
            <a:ext cx="6858000" cy="5236806"/>
          </a:xfrm>
          <a:prstGeom prst="rect">
            <a:avLst/>
          </a:prstGeom>
        </p:spPr>
      </p:pic>
      <p:sp>
        <p:nvSpPr>
          <p:cNvPr id="12" name="TextBox 11"/>
          <p:cNvSpPr txBox="1"/>
          <p:nvPr/>
        </p:nvSpPr>
        <p:spPr>
          <a:xfrm>
            <a:off x="6955194" y="6482767"/>
            <a:ext cx="3609472"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NASA</a:t>
            </a:r>
          </a:p>
        </p:txBody>
      </p:sp>
    </p:spTree>
    <p:extLst>
      <p:ext uri="{BB962C8B-B14F-4D97-AF65-F5344CB8AC3E}">
        <p14:creationId xmlns:p14="http://schemas.microsoft.com/office/powerpoint/2010/main" val="30278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up)">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up)">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Methodologies</a:t>
            </a:r>
          </a:p>
        </p:txBody>
      </p:sp>
      <p:sp>
        <p:nvSpPr>
          <p:cNvPr id="4" name="Text Placeholder 3"/>
          <p:cNvSpPr>
            <a:spLocks noGrp="1"/>
          </p:cNvSpPr>
          <p:nvPr>
            <p:ph type="body" sz="half" idx="2"/>
          </p:nvPr>
        </p:nvSpPr>
        <p:spPr>
          <a:xfrm>
            <a:off x="106424" y="944215"/>
            <a:ext cx="12020549" cy="3250098"/>
          </a:xfrm>
        </p:spPr>
        <p:txBody>
          <a:bodyPr>
            <a:normAutofit/>
          </a:bodyPr>
          <a:lstStyle/>
          <a:p>
            <a:pPr lvl="0">
              <a:spcAft>
                <a:spcPts val="600"/>
              </a:spcAft>
              <a:buClr>
                <a:srgbClr val="E9A149"/>
              </a:buClr>
            </a:pPr>
            <a:r>
              <a:rPr lang="en-US" dirty="0"/>
              <a:t/>
            </a:r>
            <a:br>
              <a:rPr lang="en-US" dirty="0"/>
            </a:br>
            <a:endParaRPr lang="en-US" b="1" dirty="0"/>
          </a:p>
          <a:p>
            <a:pPr lvl="0">
              <a:spcAft>
                <a:spcPts val="600"/>
              </a:spcAft>
              <a:buClr>
                <a:srgbClr val="E9A149"/>
              </a:buClr>
            </a:pPr>
            <a:endParaRPr lang="en-US" b="1" dirty="0"/>
          </a:p>
          <a:p>
            <a:pPr lvl="0">
              <a:spcAft>
                <a:spcPts val="600"/>
              </a:spcAft>
              <a:buClr>
                <a:srgbClr val="E9A149"/>
              </a:buClr>
            </a:pPr>
            <a:endParaRPr lang="en-US" b="1" dirty="0"/>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lvl="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grpSp>
        <p:nvGrpSpPr>
          <p:cNvPr id="7" name="Group 6"/>
          <p:cNvGrpSpPr/>
          <p:nvPr/>
        </p:nvGrpSpPr>
        <p:grpSpPr>
          <a:xfrm>
            <a:off x="297475" y="1141289"/>
            <a:ext cx="11618025" cy="5582955"/>
            <a:chOff x="13729935" y="5935033"/>
            <a:chExt cx="13509559" cy="5582955"/>
          </a:xfrm>
        </p:grpSpPr>
        <p:cxnSp>
          <p:nvCxnSpPr>
            <p:cNvPr id="23" name="Straight Connector 22"/>
            <p:cNvCxnSpPr/>
            <p:nvPr/>
          </p:nvCxnSpPr>
          <p:spPr>
            <a:xfrm>
              <a:off x="24892966" y="7255066"/>
              <a:ext cx="22866" cy="3239244"/>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20366855" y="6873804"/>
              <a:ext cx="0" cy="1432909"/>
            </a:xfrm>
            <a:prstGeom prst="line">
              <a:avLst/>
            </a:prstGeom>
            <a:ln w="38100">
              <a:solidFill>
                <a:srgbClr val="E9784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835824" y="7042784"/>
              <a:ext cx="0" cy="225167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0" name="Pentagon 9"/>
            <p:cNvSpPr/>
            <p:nvPr/>
          </p:nvSpPr>
          <p:spPr>
            <a:xfrm>
              <a:off x="13753685" y="5935033"/>
              <a:ext cx="13485809" cy="626188"/>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13753682" y="5949466"/>
              <a:ext cx="8989665" cy="626188"/>
            </a:xfrm>
            <a:prstGeom prst="homePlate">
              <a:avLst/>
            </a:prstGeom>
            <a:solidFill>
              <a:srgbClr val="E9A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2800" b="1" dirty="0">
                  <a:latin typeface="Century Gothic" panose="020B0502020202020204" pitchFamily="34" charset="0"/>
                </a:rPr>
                <a:t>Data Analysis</a:t>
              </a:r>
            </a:p>
          </p:txBody>
        </p:sp>
        <p:sp>
          <p:nvSpPr>
            <p:cNvPr id="12" name="Pentagon 11"/>
            <p:cNvSpPr/>
            <p:nvPr/>
          </p:nvSpPr>
          <p:spPr>
            <a:xfrm>
              <a:off x="13753684" y="5949466"/>
              <a:ext cx="4494830" cy="626188"/>
            </a:xfrm>
            <a:prstGeom prst="homePlate">
              <a:avLst/>
            </a:prstGeom>
            <a:solidFill>
              <a:srgbClr val="E978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Data Acquisition</a:t>
              </a:r>
            </a:p>
          </p:txBody>
        </p:sp>
        <p:sp>
          <p:nvSpPr>
            <p:cNvPr id="13" name="TextBox 12"/>
            <p:cNvSpPr txBox="1"/>
            <p:nvPr/>
          </p:nvSpPr>
          <p:spPr>
            <a:xfrm>
              <a:off x="22743348" y="5979117"/>
              <a:ext cx="4103569" cy="523220"/>
            </a:xfrm>
            <a:prstGeom prst="rect">
              <a:avLst/>
            </a:prstGeom>
          </p:spPr>
          <p:txBody>
            <a:bodyPr wrap="square" numCol="1" spcCol="640080" rtlCol="0">
              <a:spAutoFit/>
            </a:bodyPr>
            <a:lstStyle/>
            <a:p>
              <a:pPr algn="just"/>
              <a:r>
                <a:rPr lang="en-US" sz="2800" dirty="0">
                  <a:solidFill>
                    <a:schemeClr val="tx1">
                      <a:lumMod val="75000"/>
                      <a:lumOff val="25000"/>
                    </a:schemeClr>
                  </a:solidFill>
                </a:rPr>
                <a:t>       </a:t>
              </a:r>
              <a:r>
                <a:rPr lang="en-US" sz="2800" b="1" dirty="0">
                  <a:solidFill>
                    <a:schemeClr val="bg1"/>
                  </a:solidFill>
                  <a:latin typeface="Century Gothic" panose="020B0502020202020204" pitchFamily="34" charset="0"/>
                </a:rPr>
                <a:t>End Products</a:t>
              </a:r>
              <a:endParaRPr lang="en-US" sz="4000" b="1" dirty="0">
                <a:solidFill>
                  <a:schemeClr val="bg1"/>
                </a:solidFill>
                <a:latin typeface="Century Gothic" panose="020B0502020202020204" pitchFamily="34" charset="0"/>
              </a:endParaRPr>
            </a:p>
          </p:txBody>
        </p:sp>
        <p:sp>
          <p:nvSpPr>
            <p:cNvPr id="14" name="Rectangle 13"/>
            <p:cNvSpPr/>
            <p:nvPr/>
          </p:nvSpPr>
          <p:spPr>
            <a:xfrm>
              <a:off x="13753685" y="6737683"/>
              <a:ext cx="4189723" cy="801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latin typeface="Century Gothic" panose="020B0502020202020204" pitchFamily="34" charset="0"/>
                </a:rPr>
                <a:t>SRTM v4 </a:t>
              </a:r>
              <a:endParaRPr lang="en-US" sz="2400" dirty="0">
                <a:solidFill>
                  <a:schemeClr val="tx1">
                    <a:lumMod val="75000"/>
                    <a:lumOff val="25000"/>
                  </a:schemeClr>
                </a:solidFill>
                <a:latin typeface="Century Gothic" panose="020B0502020202020204" pitchFamily="34" charset="0"/>
              </a:endParaRPr>
            </a:p>
          </p:txBody>
        </p:sp>
        <p:sp>
          <p:nvSpPr>
            <p:cNvPr id="15" name="Rectangle 14"/>
            <p:cNvSpPr/>
            <p:nvPr/>
          </p:nvSpPr>
          <p:spPr>
            <a:xfrm>
              <a:off x="13729935" y="7793723"/>
              <a:ext cx="4213473" cy="792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latin typeface="Century Gothic" panose="020B0502020202020204" pitchFamily="34" charset="0"/>
                </a:rPr>
                <a:t>Suomi </a:t>
              </a:r>
              <a:r>
                <a:rPr lang="en-US" sz="2400" dirty="0" smtClean="0">
                  <a:solidFill>
                    <a:schemeClr val="tx1">
                      <a:lumMod val="75000"/>
                      <a:lumOff val="25000"/>
                    </a:schemeClr>
                  </a:solidFill>
                  <a:latin typeface="Century Gothic" panose="020B0502020202020204" pitchFamily="34" charset="0"/>
                </a:rPr>
                <a:t>NPP VIIRS</a:t>
              </a:r>
              <a:endParaRPr lang="en-US" sz="2400" dirty="0">
                <a:solidFill>
                  <a:schemeClr val="tx1">
                    <a:lumMod val="75000"/>
                    <a:lumOff val="25000"/>
                  </a:schemeClr>
                </a:solidFill>
                <a:latin typeface="Century Gothic" panose="020B0502020202020204" pitchFamily="34" charset="0"/>
              </a:endParaRPr>
            </a:p>
          </p:txBody>
        </p:sp>
        <p:sp>
          <p:nvSpPr>
            <p:cNvPr id="16" name="Rectangle 15"/>
            <p:cNvSpPr/>
            <p:nvPr/>
          </p:nvSpPr>
          <p:spPr>
            <a:xfrm>
              <a:off x="13729935" y="8865233"/>
              <a:ext cx="4224277" cy="840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latin typeface="Century Gothic" panose="020B0502020202020204" pitchFamily="34" charset="0"/>
                </a:rPr>
                <a:t>Ancillary Datasets</a:t>
              </a:r>
            </a:p>
          </p:txBody>
        </p:sp>
        <p:sp>
          <p:nvSpPr>
            <p:cNvPr id="17" name="Rectangle 16"/>
            <p:cNvSpPr/>
            <p:nvPr/>
          </p:nvSpPr>
          <p:spPr>
            <a:xfrm>
              <a:off x="18248517" y="6735712"/>
              <a:ext cx="4213473" cy="803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latin typeface="Century Gothic" panose="020B0502020202020204" pitchFamily="34" charset="0"/>
                </a:rPr>
                <a:t>Fuzzy </a:t>
              </a:r>
              <a:r>
                <a:rPr lang="en-US" sz="2400" dirty="0" smtClean="0">
                  <a:solidFill>
                    <a:schemeClr val="tx1">
                      <a:lumMod val="75000"/>
                      <a:lumOff val="25000"/>
                    </a:schemeClr>
                  </a:solidFill>
                  <a:latin typeface="Century Gothic" panose="020B0502020202020204" pitchFamily="34" charset="0"/>
                </a:rPr>
                <a:t>Logic</a:t>
              </a:r>
              <a:endParaRPr lang="en-US" sz="2400" dirty="0">
                <a:solidFill>
                  <a:schemeClr val="tx1">
                    <a:lumMod val="75000"/>
                    <a:lumOff val="25000"/>
                  </a:schemeClr>
                </a:solidFill>
                <a:latin typeface="Century Gothic" panose="020B0502020202020204" pitchFamily="34" charset="0"/>
              </a:endParaRPr>
            </a:p>
          </p:txBody>
        </p:sp>
        <p:sp>
          <p:nvSpPr>
            <p:cNvPr id="18" name="Rectangle 17"/>
            <p:cNvSpPr/>
            <p:nvPr/>
          </p:nvSpPr>
          <p:spPr>
            <a:xfrm>
              <a:off x="22811611" y="10376187"/>
              <a:ext cx="4213473" cy="1141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75000"/>
                      <a:lumOff val="25000"/>
                    </a:schemeClr>
                  </a:solidFill>
                  <a:latin typeface="Century Gothic" panose="020B0502020202020204" pitchFamily="34" charset="0"/>
                </a:rPr>
                <a:t>Optimal Wind Farm Suitability Map</a:t>
              </a:r>
            </a:p>
          </p:txBody>
        </p:sp>
        <p:sp>
          <p:nvSpPr>
            <p:cNvPr id="19" name="TextBox 18"/>
            <p:cNvSpPr txBox="1"/>
            <p:nvPr/>
          </p:nvSpPr>
          <p:spPr>
            <a:xfrm>
              <a:off x="22743348" y="6735713"/>
              <a:ext cx="4349999" cy="523220"/>
            </a:xfrm>
            <a:prstGeom prst="rect">
              <a:avLst/>
            </a:prstGeom>
          </p:spPr>
          <p:txBody>
            <a:bodyPr wrap="square" numCol="1" spcCol="640080" rtlCol="0">
              <a:spAutoFit/>
            </a:bodyPr>
            <a:lstStyle/>
            <a:p>
              <a:pPr algn="just"/>
              <a:endParaRPr lang="en-US" sz="2800" dirty="0">
                <a:solidFill>
                  <a:schemeClr val="tx1">
                    <a:lumMod val="75000"/>
                    <a:lumOff val="25000"/>
                  </a:schemeClr>
                </a:solidFill>
              </a:endParaRPr>
            </a:p>
          </p:txBody>
        </p:sp>
        <p:sp>
          <p:nvSpPr>
            <p:cNvPr id="25" name="Rectangle 24"/>
            <p:cNvSpPr/>
            <p:nvPr/>
          </p:nvSpPr>
          <p:spPr>
            <a:xfrm>
              <a:off x="22811169" y="6735713"/>
              <a:ext cx="4213915" cy="10387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75000"/>
                      <a:lumOff val="25000"/>
                    </a:schemeClr>
                  </a:solidFill>
                  <a:latin typeface="Century Gothic" panose="020B0502020202020204" pitchFamily="34" charset="0"/>
                </a:rPr>
                <a:t>Suitability of Sites Considering Low Ecological Impact Map</a:t>
              </a:r>
            </a:p>
          </p:txBody>
        </p:sp>
        <p:sp>
          <p:nvSpPr>
            <p:cNvPr id="26" name="Rectangle 25"/>
            <p:cNvSpPr/>
            <p:nvPr/>
          </p:nvSpPr>
          <p:spPr>
            <a:xfrm>
              <a:off x="22811390" y="7867373"/>
              <a:ext cx="4213915" cy="1103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75000"/>
                      <a:lumOff val="25000"/>
                    </a:schemeClr>
                  </a:solidFill>
                  <a:latin typeface="Century Gothic" panose="020B0502020202020204" pitchFamily="34" charset="0"/>
                </a:rPr>
                <a:t>Suitability of Sites Considering Low Social Impact Map</a:t>
              </a:r>
            </a:p>
          </p:txBody>
        </p:sp>
        <p:sp>
          <p:nvSpPr>
            <p:cNvPr id="27" name="Rectangle 26"/>
            <p:cNvSpPr/>
            <p:nvPr/>
          </p:nvSpPr>
          <p:spPr>
            <a:xfrm>
              <a:off x="22811611" y="9048293"/>
              <a:ext cx="4213473" cy="12348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75000"/>
                      <a:lumOff val="25000"/>
                    </a:schemeClr>
                  </a:solidFill>
                  <a:latin typeface="Century Gothic" panose="020B0502020202020204" pitchFamily="34" charset="0"/>
                </a:rPr>
                <a:t>Suitability of Sites Considering Wind </a:t>
              </a:r>
              <a:r>
                <a:rPr lang="en-US" sz="2200" dirty="0" smtClean="0">
                  <a:solidFill>
                    <a:schemeClr val="tx1">
                      <a:lumMod val="75000"/>
                      <a:lumOff val="25000"/>
                    </a:schemeClr>
                  </a:solidFill>
                  <a:latin typeface="Century Gothic" panose="020B0502020202020204" pitchFamily="34" charset="0"/>
                </a:rPr>
                <a:t>Power Potential </a:t>
              </a:r>
              <a:r>
                <a:rPr lang="en-US" sz="2200" dirty="0">
                  <a:solidFill>
                    <a:schemeClr val="tx1">
                      <a:lumMod val="75000"/>
                      <a:lumOff val="25000"/>
                    </a:schemeClr>
                  </a:solidFill>
                  <a:latin typeface="Century Gothic" panose="020B0502020202020204" pitchFamily="34" charset="0"/>
                </a:rPr>
                <a:t>Map</a:t>
              </a:r>
            </a:p>
          </p:txBody>
        </p:sp>
        <p:sp>
          <p:nvSpPr>
            <p:cNvPr id="30" name="Rectangle 29"/>
            <p:cNvSpPr/>
            <p:nvPr/>
          </p:nvSpPr>
          <p:spPr>
            <a:xfrm>
              <a:off x="18248517" y="7802626"/>
              <a:ext cx="4213473" cy="773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latin typeface="Century Gothic" panose="020B0502020202020204" pitchFamily="34" charset="0"/>
                </a:rPr>
                <a:t>LUCIS Model</a:t>
              </a:r>
            </a:p>
          </p:txBody>
        </p:sp>
      </p:grpSp>
    </p:spTree>
    <p:extLst>
      <p:ext uri="{BB962C8B-B14F-4D97-AF65-F5344CB8AC3E}">
        <p14:creationId xmlns:p14="http://schemas.microsoft.com/office/powerpoint/2010/main" val="2602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611" t="24651" r="30405" b="30543"/>
          <a:stretch/>
        </p:blipFill>
        <p:spPr>
          <a:xfrm>
            <a:off x="1239463" y="2375628"/>
            <a:ext cx="3651821" cy="3651821"/>
          </a:xfrm>
          <a:prstGeom prst="rect">
            <a:avLst/>
          </a:prstGeom>
          <a:ln w="57150">
            <a:solidFill>
              <a:schemeClr val="accent1">
                <a:lumMod val="75000"/>
              </a:schemeClr>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98" r="2298"/>
          <a:stretch/>
        </p:blipFill>
        <p:spPr>
          <a:xfrm>
            <a:off x="7054675" y="2391959"/>
            <a:ext cx="3648456" cy="3648456"/>
          </a:xfrm>
          <a:prstGeom prst="rect">
            <a:avLst/>
          </a:prstGeom>
          <a:ln w="57150">
            <a:solidFill>
              <a:schemeClr val="accent1">
                <a:lumMod val="75000"/>
              </a:schemeClr>
            </a:solidFill>
          </a:ln>
        </p:spPr>
      </p:pic>
      <p:sp>
        <p:nvSpPr>
          <p:cNvPr id="2" name="Title 1"/>
          <p:cNvSpPr>
            <a:spLocks noGrp="1"/>
          </p:cNvSpPr>
          <p:nvPr>
            <p:ph type="title"/>
          </p:nvPr>
        </p:nvSpPr>
        <p:spPr/>
        <p:txBody>
          <a:bodyPr/>
          <a:lstStyle/>
          <a:p>
            <a:r>
              <a:rPr lang="en-US" dirty="0">
                <a:latin typeface="Century Gothic" panose="020B0502020202020204" pitchFamily="34" charset="0"/>
              </a:rPr>
              <a:t>NASA Satellites/Sensors Used</a:t>
            </a:r>
          </a:p>
        </p:txBody>
      </p:sp>
      <p:sp>
        <p:nvSpPr>
          <p:cNvPr id="6" name="Text Placeholder 3"/>
          <p:cNvSpPr txBox="1">
            <a:spLocks/>
          </p:cNvSpPr>
          <p:nvPr/>
        </p:nvSpPr>
        <p:spPr>
          <a:xfrm>
            <a:off x="106425" y="3806686"/>
            <a:ext cx="6821149" cy="3051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pic>
        <p:nvPicPr>
          <p:cNvPr id="2052" name="Picture 4" descr="https://lh4.googleusercontent.com/eIAXE1fcJ7DBn4RoKy_8p6xM8B_ekcQh3HdsenivcIUVXQVkd3TkDQo5jrbkvADm-CGro1Z3LF1DYd53xx76K1C26BZ4zExzLkh1NYJoYxqb9DfPCycF1EMLLmOWhXEOj3zlDWOBFh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52011"/>
            <a:ext cx="3065374" cy="33892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wQ1eFEVSvbLNu14CSrt--d27qfj07aOAMO518SL2qW_KbsxW8Bnnl8tzJ_cK1QmODSxbdUbVLeVP5uTDWp1lX4GEw5c5n_RXCO1VngkGEILQueWrvlVtztIddD8pRVCdz_lTXzTB9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8319" y="4201539"/>
            <a:ext cx="3943681" cy="24397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3354" y="1037482"/>
            <a:ext cx="3012828" cy="1107996"/>
          </a:xfrm>
          <a:prstGeom prst="rect">
            <a:avLst/>
          </a:prstGeom>
          <a:noFill/>
        </p:spPr>
        <p:txBody>
          <a:bodyPr wrap="square" rtlCol="0">
            <a:spAutoFit/>
          </a:bodyPr>
          <a:lstStyle/>
          <a:p>
            <a:pPr algn="ctr"/>
            <a:r>
              <a:rPr lang="en-US" sz="2200" dirty="0">
                <a:solidFill>
                  <a:schemeClr val="tx1">
                    <a:lumMod val="75000"/>
                    <a:lumOff val="25000"/>
                  </a:schemeClr>
                </a:solidFill>
                <a:latin typeface="Century Gothic" panose="020B0502020202020204" pitchFamily="34" charset="0"/>
              </a:rPr>
              <a:t>Shuttle Radar Topography Mission (SRTM)</a:t>
            </a:r>
          </a:p>
        </p:txBody>
      </p:sp>
      <p:sp>
        <p:nvSpPr>
          <p:cNvPr id="7" name="TextBox 6"/>
          <p:cNvSpPr txBox="1"/>
          <p:nvPr/>
        </p:nvSpPr>
        <p:spPr>
          <a:xfrm>
            <a:off x="7111472" y="1091730"/>
            <a:ext cx="3534863" cy="1107996"/>
          </a:xfrm>
          <a:prstGeom prst="rect">
            <a:avLst/>
          </a:prstGeom>
          <a:noFill/>
        </p:spPr>
        <p:txBody>
          <a:bodyPr wrap="square" rtlCol="0">
            <a:spAutoFit/>
          </a:bodyPr>
          <a:lstStyle/>
          <a:p>
            <a:pPr algn="ctr"/>
            <a:r>
              <a:rPr lang="en-US" sz="2200" dirty="0">
                <a:solidFill>
                  <a:schemeClr val="tx1">
                    <a:lumMod val="75000"/>
                    <a:lumOff val="25000"/>
                  </a:schemeClr>
                </a:solidFill>
                <a:latin typeface="Century Gothic" panose="020B0502020202020204" pitchFamily="34" charset="0"/>
              </a:rPr>
              <a:t>Suomi National Polar-orbiting Partnership (NPP)</a:t>
            </a:r>
          </a:p>
        </p:txBody>
      </p:sp>
      <p:sp>
        <p:nvSpPr>
          <p:cNvPr id="10" name="TextBox 9"/>
          <p:cNvSpPr txBox="1"/>
          <p:nvPr/>
        </p:nvSpPr>
        <p:spPr>
          <a:xfrm>
            <a:off x="10220159" y="6487386"/>
            <a:ext cx="3040078" cy="307777"/>
          </a:xfrm>
          <a:prstGeom prst="rect">
            <a:avLst/>
          </a:prstGeom>
          <a:noFill/>
        </p:spPr>
        <p:txBody>
          <a:bodyPr wrap="square" rtlCol="0">
            <a:spAutoFit/>
          </a:bodyPr>
          <a:lstStyle/>
          <a:p>
            <a:r>
              <a:rPr lang="en-US" sz="1400" dirty="0">
                <a:latin typeface="Century Gothic" panose="020F0302020204030204"/>
              </a:rPr>
              <a:t>Image Credits: NASA</a:t>
            </a:r>
          </a:p>
        </p:txBody>
      </p:sp>
    </p:spTree>
    <p:extLst>
      <p:ext uri="{BB962C8B-B14F-4D97-AF65-F5344CB8AC3E}">
        <p14:creationId xmlns:p14="http://schemas.microsoft.com/office/powerpoint/2010/main" val="15063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0-#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righ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additive="base">
                                        <p:cTn id="23" dur="500" fill="hold"/>
                                        <p:tgtEl>
                                          <p:spTgt spid="2054"/>
                                        </p:tgtEl>
                                        <p:attrNameLst>
                                          <p:attrName>ppt_x</p:attrName>
                                        </p:attrNameLst>
                                      </p:cBhvr>
                                      <p:tavLst>
                                        <p:tav tm="0">
                                          <p:val>
                                            <p:strVal val="1+#ppt_w/2"/>
                                          </p:val>
                                        </p:tav>
                                        <p:tav tm="100000">
                                          <p:val>
                                            <p:strVal val="#ppt_x"/>
                                          </p:val>
                                        </p:tav>
                                      </p:tavLst>
                                    </p:anim>
                                    <p:anim calcmode="lin" valueType="num">
                                      <p:cBhvr additive="base">
                                        <p:cTn id="24"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Ancillary Datasets</a:t>
            </a:r>
            <a:endParaRPr lang="en-US" dirty="0"/>
          </a:p>
        </p:txBody>
      </p:sp>
      <p:sp>
        <p:nvSpPr>
          <p:cNvPr id="5" name="Text Placeholder 3"/>
          <p:cNvSpPr txBox="1">
            <a:spLocks/>
          </p:cNvSpPr>
          <p:nvPr/>
        </p:nvSpPr>
        <p:spPr>
          <a:xfrm>
            <a:off x="6681397" y="1199212"/>
            <a:ext cx="4914329" cy="526154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Natural Heritage New Mexico Golden Eagle and Lesser-Prairie Chicken Distribution Data</a:t>
            </a:r>
          </a:p>
          <a:p>
            <a:pPr marL="342900" indent="-342900">
              <a:spcAft>
                <a:spcPts val="600"/>
              </a:spcAft>
              <a:buClr>
                <a:srgbClr val="E9A149"/>
              </a:buClr>
              <a:buFont typeface="Wingdings 3" panose="05040102010807070707" pitchFamily="18" charset="2"/>
              <a:buChar char="}"/>
            </a:pPr>
            <a:r>
              <a:rPr lang="en-US" sz="2400" dirty="0">
                <a:latin typeface="Century Gothic" panose="020B0502020202020204" pitchFamily="34" charset="0"/>
              </a:rPr>
              <a:t>2011 National Land Cover Dataset (NLCD)</a:t>
            </a:r>
          </a:p>
          <a:p>
            <a:pPr marL="342900" lvl="0" indent="-342900">
              <a:lnSpc>
                <a:spcPct val="100000"/>
              </a:lnSpc>
              <a:spcBef>
                <a:spcPts val="0"/>
              </a:spcBef>
              <a:spcAft>
                <a:spcPts val="600"/>
              </a:spcAft>
              <a:buClr>
                <a:srgbClr val="E9A149"/>
              </a:buClr>
              <a:buFont typeface="Wingdings 3" panose="05040102010807070707" pitchFamily="18" charset="2"/>
              <a:buChar char="}"/>
            </a:pPr>
            <a:r>
              <a:rPr lang="en-US" sz="2400" dirty="0">
                <a:solidFill>
                  <a:prstClr val="black">
                    <a:lumMod val="75000"/>
                    <a:lumOff val="25000"/>
                  </a:prstClr>
                </a:solidFill>
                <a:latin typeface="Century Gothic" panose="020F0302020204030204"/>
              </a:rPr>
              <a:t>NASA Surface Meteorology &amp; Solar Energy (SSE)</a:t>
            </a:r>
          </a:p>
          <a:p>
            <a:pPr marL="342900" lvl="0" indent="-342900">
              <a:lnSpc>
                <a:spcPct val="100000"/>
              </a:lnSpc>
              <a:spcBef>
                <a:spcPts val="0"/>
              </a:spcBef>
              <a:spcAft>
                <a:spcPts val="600"/>
              </a:spcAft>
              <a:buClr>
                <a:srgbClr val="E9A149"/>
              </a:buClr>
              <a:buFont typeface="Wingdings 3" panose="05040102010807070707" pitchFamily="18" charset="2"/>
              <a:buChar char="}"/>
            </a:pPr>
            <a:r>
              <a:rPr lang="en-US" sz="2400" dirty="0">
                <a:solidFill>
                  <a:prstClr val="black">
                    <a:lumMod val="75000"/>
                    <a:lumOff val="25000"/>
                  </a:prstClr>
                </a:solidFill>
                <a:latin typeface="Century Gothic" panose="020F0302020204030204"/>
              </a:rPr>
              <a:t>NASA Socioeconomic Data and Application Center (SEDAC)</a:t>
            </a:r>
          </a:p>
          <a:p>
            <a:pPr marL="342900" lvl="0" indent="-342900">
              <a:lnSpc>
                <a:spcPct val="100000"/>
              </a:lnSpc>
              <a:spcBef>
                <a:spcPts val="0"/>
              </a:spcBef>
              <a:spcAft>
                <a:spcPts val="600"/>
              </a:spcAft>
              <a:buClr>
                <a:srgbClr val="E9A149"/>
              </a:buClr>
              <a:buFont typeface="Wingdings 3" panose="05040102010807070707" pitchFamily="18" charset="2"/>
              <a:buChar char="}"/>
            </a:pPr>
            <a:r>
              <a:rPr lang="en-US" sz="2400" dirty="0">
                <a:solidFill>
                  <a:prstClr val="black">
                    <a:lumMod val="75000"/>
                    <a:lumOff val="25000"/>
                  </a:prstClr>
                </a:solidFill>
                <a:latin typeface="Century Gothic" panose="020F0302020204030204"/>
              </a:rPr>
              <a:t>Department of Defense Flight Information Publication (FLIP) Planning Books</a:t>
            </a:r>
          </a:p>
          <a:p>
            <a:pPr marL="342900" indent="-342900">
              <a:spcAft>
                <a:spcPts val="600"/>
              </a:spcAft>
              <a:buClr>
                <a:srgbClr val="E9A149"/>
              </a:buClr>
              <a:buFont typeface="Wingdings 3" panose="05040102010807070707" pitchFamily="18" charset="2"/>
              <a:buChar char="}"/>
            </a:pPr>
            <a:endParaRPr lang="en-US" sz="2400" dirty="0"/>
          </a:p>
          <a:p>
            <a:pPr>
              <a:spcAft>
                <a:spcPts val="600"/>
              </a:spcAft>
              <a:buClr>
                <a:srgbClr val="E9A149"/>
              </a:buClr>
            </a:pPr>
            <a:endParaRPr lang="en-US" b="1" dirty="0"/>
          </a:p>
          <a:p>
            <a:pPr>
              <a:spcAft>
                <a:spcPts val="600"/>
              </a:spcAft>
              <a:buClr>
                <a:srgbClr val="E9A149"/>
              </a:buClr>
            </a:pPr>
            <a:endParaRPr lang="en-US" b="1" dirty="0"/>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a:p>
            <a:pPr marL="342900" indent="-342900">
              <a:spcAft>
                <a:spcPts val="600"/>
              </a:spcAft>
              <a:buClr>
                <a:srgbClr val="E9A149"/>
              </a:buClr>
              <a:buFont typeface="Wingdings 3" panose="05040102010807070707" pitchFamily="18" charset="2"/>
              <a:buChar char="}"/>
            </a:pPr>
            <a:endParaRPr lang="en-US" sz="2200" dirty="0">
              <a:solidFill>
                <a:prstClr val="black">
                  <a:lumMod val="75000"/>
                  <a:lumOff val="2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74" y="1349502"/>
            <a:ext cx="5968409" cy="3980882"/>
          </a:xfrm>
          <a:prstGeom prst="rect">
            <a:avLst/>
          </a:prstGeom>
          <a:ln w="57150">
            <a:solidFill>
              <a:schemeClr val="accent1">
                <a:lumMod val="75000"/>
              </a:schemeClr>
            </a:solidFill>
          </a:ln>
        </p:spPr>
      </p:pic>
      <p:sp>
        <p:nvSpPr>
          <p:cNvPr id="8" name="TextBox 7"/>
          <p:cNvSpPr txBox="1"/>
          <p:nvPr/>
        </p:nvSpPr>
        <p:spPr>
          <a:xfrm>
            <a:off x="422200" y="5022607"/>
            <a:ext cx="3040078" cy="307777"/>
          </a:xfrm>
          <a:prstGeom prst="rect">
            <a:avLst/>
          </a:prstGeom>
          <a:noFill/>
        </p:spPr>
        <p:txBody>
          <a:bodyPr wrap="square" rtlCol="0">
            <a:spAutoFit/>
          </a:bodyPr>
          <a:lstStyle/>
          <a:p>
            <a:r>
              <a:rPr lang="en-US" sz="1400" dirty="0">
                <a:solidFill>
                  <a:schemeClr val="bg1"/>
                </a:solidFill>
                <a:latin typeface="Century Gothic" panose="020F0302020204030204"/>
              </a:rPr>
              <a:t>Image Credit: </a:t>
            </a:r>
            <a:r>
              <a:rPr lang="en-US" sz="1400" dirty="0" err="1">
                <a:solidFill>
                  <a:schemeClr val="bg1"/>
                </a:solidFill>
                <a:latin typeface="Century Gothic" panose="020F0302020204030204"/>
              </a:rPr>
              <a:t>Drriss</a:t>
            </a:r>
            <a:r>
              <a:rPr lang="en-US" sz="1400" dirty="0">
                <a:solidFill>
                  <a:schemeClr val="bg1"/>
                </a:solidFill>
                <a:latin typeface="Century Gothic" panose="020F0302020204030204"/>
              </a:rPr>
              <a:t> &amp; </a:t>
            </a:r>
            <a:r>
              <a:rPr lang="en-US" sz="1400" dirty="0" err="1">
                <a:solidFill>
                  <a:schemeClr val="bg1"/>
                </a:solidFill>
                <a:latin typeface="Century Gothic" panose="020F0302020204030204"/>
              </a:rPr>
              <a:t>Marrionn</a:t>
            </a:r>
            <a:endParaRPr lang="en-US" sz="1400" dirty="0">
              <a:solidFill>
                <a:schemeClr val="bg1"/>
              </a:solidFill>
              <a:latin typeface="Century Gothic" panose="020F0302020204030204"/>
            </a:endParaRPr>
          </a:p>
        </p:txBody>
      </p:sp>
    </p:spTree>
    <p:extLst>
      <p:ext uri="{BB962C8B-B14F-4D97-AF65-F5344CB8AC3E}">
        <p14:creationId xmlns:p14="http://schemas.microsoft.com/office/powerpoint/2010/main" val="236839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2226</Words>
  <Application>Microsoft Office PowerPoint</Application>
  <PresentationFormat>Widescreen</PresentationFormat>
  <Paragraphs>322</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Microsoft YaHei Light</vt:lpstr>
      <vt:lpstr>Arial</vt:lpstr>
      <vt:lpstr>Calibri</vt:lpstr>
      <vt:lpstr>Calibri Light</vt:lpstr>
      <vt:lpstr>Century Gothic</vt:lpstr>
      <vt:lpstr>ESRI Default Marker</vt:lpstr>
      <vt:lpstr>ESRI North</vt:lpstr>
      <vt:lpstr>Webdings</vt:lpstr>
      <vt:lpstr>Wingdings 3</vt:lpstr>
      <vt:lpstr>Office Theme</vt:lpstr>
      <vt:lpstr>PowerPoint Presentation</vt:lpstr>
      <vt:lpstr>Study Area</vt:lpstr>
      <vt:lpstr>Objectives</vt:lpstr>
      <vt:lpstr>Project Partners</vt:lpstr>
      <vt:lpstr>Community Concerns</vt:lpstr>
      <vt:lpstr>End Products</vt:lpstr>
      <vt:lpstr>Methodologies</vt:lpstr>
      <vt:lpstr>NASA Satellites/Sensors Used</vt:lpstr>
      <vt:lpstr>Ancillary Datasets</vt:lpstr>
      <vt:lpstr>Results</vt:lpstr>
      <vt:lpstr>PowerPoint Presentation</vt:lpstr>
      <vt:lpstr>Results</vt:lpstr>
      <vt:lpstr>Results</vt:lpstr>
      <vt:lpstr>Conclusions</vt:lpstr>
      <vt:lpstr>Future Work</vt:lpstr>
      <vt:lpstr>Acknowledgements</vt:lpstr>
    </vt:vector>
  </TitlesOfParts>
  <Company>UAH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Senkowsky</dc:creator>
  <cp:lastModifiedBy>Frances Senkowsky</cp:lastModifiedBy>
  <cp:revision>110</cp:revision>
  <dcterms:created xsi:type="dcterms:W3CDTF">2018-07-02T19:27:07Z</dcterms:created>
  <dcterms:modified xsi:type="dcterms:W3CDTF">2018-08-02T18:27:37Z</dcterms:modified>
</cp:coreProperties>
</file>