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33" clrIdx="0">
    <p:extLst/>
  </p:cmAuthor>
  <p:cmAuthor id="2" name="Clayton, Amanda L. (LARC)[SSAI DEVELOP]" initials="CAL(D" lastIdx="2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991"/>
    <a:srgbClr val="FF99CC"/>
    <a:srgbClr val="FFCCFF"/>
    <a:srgbClr val="7DB862"/>
    <a:srgbClr val="E9A149"/>
    <a:srgbClr val="EA7845"/>
    <a:srgbClr val="218754"/>
    <a:srgbClr val="52B37B"/>
    <a:srgbClr val="C15442"/>
    <a:srgbClr val="2F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50" d="100"/>
          <a:sy n="50" d="100"/>
        </p:scale>
        <p:origin x="1176" y="36"/>
      </p:cViewPr>
      <p:guideLst>
        <p:guide pos="540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
        <p:nvSpPr>
          <p:cNvPr id="6" name="TextBox 5"/>
          <p:cNvSpPr txBox="1"/>
          <p:nvPr userDrawn="1"/>
        </p:nvSpPr>
        <p:spPr>
          <a:xfrm>
            <a:off x="914400" y="35645627"/>
            <a:ext cx="2289810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1100" i="1" dirty="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800"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jp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jp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117" y="26064125"/>
            <a:ext cx="3403345" cy="2011680"/>
          </a:xfrm>
          <a:prstGeom prst="rect">
            <a:avLst/>
          </a:prstGeom>
        </p:spPr>
      </p:pic>
      <p:pic>
        <p:nvPicPr>
          <p:cNvPr id="104" name="Picture 103"/>
          <p:cNvPicPr>
            <a:picLocks noChangeAspect="1"/>
          </p:cNvPicPr>
          <p:nvPr/>
        </p:nvPicPr>
        <p:blipFill rotWithShape="1">
          <a:blip r:embed="rId3"/>
          <a:srcRect l="5876" t="7069" r="9583" b="69871"/>
          <a:stretch/>
        </p:blipFill>
        <p:spPr>
          <a:xfrm>
            <a:off x="22791420" y="27020521"/>
            <a:ext cx="769620" cy="326700"/>
          </a:xfrm>
          <a:prstGeom prst="rect">
            <a:avLst/>
          </a:prstGeom>
        </p:spPr>
      </p:pic>
      <p:pic>
        <p:nvPicPr>
          <p:cNvPr id="205" name="Picture 204"/>
          <p:cNvPicPr>
            <a:picLocks noChangeAspect="1"/>
          </p:cNvPicPr>
          <p:nvPr/>
        </p:nvPicPr>
        <p:blipFill rotWithShape="1">
          <a:blip r:embed="rId3"/>
          <a:srcRect l="5876" t="37678" r="9583" b="38047"/>
          <a:stretch/>
        </p:blipFill>
        <p:spPr>
          <a:xfrm>
            <a:off x="22800217" y="27356922"/>
            <a:ext cx="769620" cy="395510"/>
          </a:xfrm>
          <a:prstGeom prst="rect">
            <a:avLst/>
          </a:prstGeom>
        </p:spPr>
      </p:pic>
      <p:pic>
        <p:nvPicPr>
          <p:cNvPr id="206" name="Picture 205"/>
          <p:cNvPicPr>
            <a:picLocks noChangeAspect="1"/>
          </p:cNvPicPr>
          <p:nvPr/>
        </p:nvPicPr>
        <p:blipFill rotWithShape="1">
          <a:blip r:embed="rId3"/>
          <a:srcRect l="5876" t="66903" r="9583" b="4938"/>
          <a:stretch/>
        </p:blipFill>
        <p:spPr>
          <a:xfrm>
            <a:off x="22800217" y="27762133"/>
            <a:ext cx="769620" cy="353587"/>
          </a:xfrm>
          <a:prstGeom prst="rect">
            <a:avLst/>
          </a:prstGeom>
        </p:spPr>
      </p:pic>
      <p:pic>
        <p:nvPicPr>
          <p:cNvPr id="203" name="Picture 202"/>
          <p:cNvPicPr>
            <a:picLocks noChangeAspect="1"/>
          </p:cNvPicPr>
          <p:nvPr/>
        </p:nvPicPr>
        <p:blipFill rotWithShape="1">
          <a:blip r:embed="rId4"/>
          <a:srcRect l="4506" t="30312" r="8857" b="59975"/>
          <a:stretch/>
        </p:blipFill>
        <p:spPr>
          <a:xfrm>
            <a:off x="20720908" y="27807368"/>
            <a:ext cx="929640" cy="314363"/>
          </a:xfrm>
          <a:prstGeom prst="rect">
            <a:avLst/>
          </a:prstGeom>
        </p:spPr>
      </p:pic>
      <p:pic>
        <p:nvPicPr>
          <p:cNvPr id="202" name="Picture 201"/>
          <p:cNvPicPr>
            <a:picLocks noChangeAspect="1"/>
          </p:cNvPicPr>
          <p:nvPr/>
        </p:nvPicPr>
        <p:blipFill rotWithShape="1">
          <a:blip r:embed="rId4"/>
          <a:srcRect l="4506" t="16606" r="8857" b="73293"/>
          <a:stretch/>
        </p:blipFill>
        <p:spPr>
          <a:xfrm>
            <a:off x="20712584" y="27408310"/>
            <a:ext cx="929640" cy="356565"/>
          </a:xfrm>
          <a:prstGeom prst="rect">
            <a:avLst/>
          </a:prstGeom>
        </p:spPr>
      </p:pic>
      <p:pic>
        <p:nvPicPr>
          <p:cNvPr id="200" name="Picture 199"/>
          <p:cNvPicPr>
            <a:picLocks noChangeAspect="1"/>
          </p:cNvPicPr>
          <p:nvPr/>
        </p:nvPicPr>
        <p:blipFill rotWithShape="1">
          <a:blip r:embed="rId4"/>
          <a:srcRect l="4506" t="2032" r="8857" b="86872"/>
          <a:stretch/>
        </p:blipFill>
        <p:spPr>
          <a:xfrm>
            <a:off x="20707394" y="27050685"/>
            <a:ext cx="929640" cy="327150"/>
          </a:xfrm>
          <a:prstGeom prst="rect">
            <a:avLst/>
          </a:prstGeom>
        </p:spPr>
      </p:pic>
      <p:graphicFrame>
        <p:nvGraphicFramePr>
          <p:cNvPr id="130" name="Table 129"/>
          <p:cNvGraphicFramePr>
            <a:graphicFrameLocks noGrp="1"/>
          </p:cNvGraphicFramePr>
          <p:nvPr>
            <p:extLst>
              <p:ext uri="{D42A27DB-BD31-4B8C-83A1-F6EECF244321}">
                <p14:modId xmlns:p14="http://schemas.microsoft.com/office/powerpoint/2010/main" val="1936871184"/>
              </p:ext>
            </p:extLst>
          </p:nvPr>
        </p:nvGraphicFramePr>
        <p:xfrm>
          <a:off x="12688610" y="23085144"/>
          <a:ext cx="10966476" cy="2529228"/>
        </p:xfrm>
        <a:graphic>
          <a:graphicData uri="http://schemas.openxmlformats.org/drawingml/2006/table">
            <a:tbl>
              <a:tblPr firstRow="1" bandRow="1">
                <a:tableStyleId>{5C22544A-7EE6-4342-B048-85BDC9FD1C3A}</a:tableStyleId>
              </a:tblPr>
              <a:tblGrid>
                <a:gridCol w="3655492">
                  <a:extLst>
                    <a:ext uri="{9D8B030D-6E8A-4147-A177-3AD203B41FA5}">
                      <a16:colId xmlns:a16="http://schemas.microsoft.com/office/drawing/2014/main" xmlns="" val="20000"/>
                    </a:ext>
                  </a:extLst>
                </a:gridCol>
                <a:gridCol w="3655492">
                  <a:extLst>
                    <a:ext uri="{9D8B030D-6E8A-4147-A177-3AD203B41FA5}">
                      <a16:colId xmlns:a16="http://schemas.microsoft.com/office/drawing/2014/main" xmlns="" val="20001"/>
                    </a:ext>
                  </a:extLst>
                </a:gridCol>
                <a:gridCol w="3655492">
                  <a:extLst>
                    <a:ext uri="{9D8B030D-6E8A-4147-A177-3AD203B41FA5}">
                      <a16:colId xmlns:a16="http://schemas.microsoft.com/office/drawing/2014/main" xmlns="" val="20002"/>
                    </a:ext>
                  </a:extLst>
                </a:gridCol>
              </a:tblGrid>
              <a:tr h="252922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9301" y="31796734"/>
            <a:ext cx="2332260" cy="2351377"/>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15007" y="31768856"/>
            <a:ext cx="2353540" cy="2392766"/>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8072" y="31634314"/>
            <a:ext cx="2425507" cy="2445388"/>
          </a:xfrm>
          <a:prstGeom prst="rect">
            <a:avLst/>
          </a:prstGeom>
        </p:spPr>
      </p:pic>
      <p:graphicFrame>
        <p:nvGraphicFramePr>
          <p:cNvPr id="100" name="Table 99"/>
          <p:cNvGraphicFramePr>
            <a:graphicFrameLocks noGrp="1"/>
          </p:cNvGraphicFramePr>
          <p:nvPr>
            <p:extLst>
              <p:ext uri="{D42A27DB-BD31-4B8C-83A1-F6EECF244321}">
                <p14:modId xmlns:p14="http://schemas.microsoft.com/office/powerpoint/2010/main" val="2437343473"/>
              </p:ext>
            </p:extLst>
          </p:nvPr>
        </p:nvGraphicFramePr>
        <p:xfrm>
          <a:off x="1052219" y="19966640"/>
          <a:ext cx="9861689" cy="6111555"/>
        </p:xfrm>
        <a:graphic>
          <a:graphicData uri="http://schemas.openxmlformats.org/drawingml/2006/table">
            <a:tbl>
              <a:tblPr firstRow="1" bandRow="1">
                <a:tableStyleId>{9D7B26C5-4107-4FEC-AEDC-1716B250A1EF}</a:tableStyleId>
              </a:tblPr>
              <a:tblGrid>
                <a:gridCol w="2365021">
                  <a:extLst>
                    <a:ext uri="{9D8B030D-6E8A-4147-A177-3AD203B41FA5}">
                      <a16:colId xmlns:a16="http://schemas.microsoft.com/office/drawing/2014/main" xmlns="" val="20000"/>
                    </a:ext>
                  </a:extLst>
                </a:gridCol>
                <a:gridCol w="5551104">
                  <a:extLst>
                    <a:ext uri="{9D8B030D-6E8A-4147-A177-3AD203B41FA5}">
                      <a16:colId xmlns:a16="http://schemas.microsoft.com/office/drawing/2014/main" xmlns="" val="20001"/>
                    </a:ext>
                  </a:extLst>
                </a:gridCol>
                <a:gridCol w="1945564">
                  <a:extLst>
                    <a:ext uri="{9D8B030D-6E8A-4147-A177-3AD203B41FA5}">
                      <a16:colId xmlns:a16="http://schemas.microsoft.com/office/drawing/2014/main" xmlns="" val="20002"/>
                    </a:ext>
                  </a:extLst>
                </a:gridCol>
              </a:tblGrid>
              <a:tr h="640782">
                <a:tc>
                  <a:txBody>
                    <a:bodyPr/>
                    <a:lstStyle/>
                    <a:p>
                      <a:pPr algn="l"/>
                      <a:r>
                        <a:rPr lang="en-US" sz="2400" dirty="0">
                          <a:solidFill>
                            <a:schemeClr val="tx1">
                              <a:lumMod val="75000"/>
                            </a:schemeClr>
                          </a:solidFill>
                        </a:rPr>
                        <a:t>Satellite</a:t>
                      </a:r>
                      <a:endParaRPr lang="en-US" sz="2400" dirty="0">
                        <a:solidFill>
                          <a:schemeClr val="tx1">
                            <a:lumMod val="75000"/>
                          </a:schemeClr>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2400" dirty="0" smtClean="0">
                          <a:solidFill>
                            <a:schemeClr val="tx1">
                              <a:lumMod val="75000"/>
                            </a:schemeClr>
                          </a:solidFill>
                        </a:rPr>
                        <a:t>Instrument</a:t>
                      </a:r>
                      <a:endParaRPr lang="en-US" sz="2400" dirty="0">
                        <a:solidFill>
                          <a:schemeClr val="tx1">
                            <a:lumMod val="75000"/>
                          </a:schemeClr>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2400" dirty="0">
                        <a:solidFill>
                          <a:schemeClr val="tx1">
                            <a:lumMod val="75000"/>
                          </a:schemeClr>
                        </a:solidFill>
                        <a:latin typeface="+mn-lt"/>
                      </a:endParaRP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309000">
                <a:tc>
                  <a:txBody>
                    <a:bodyPr/>
                    <a:lstStyle/>
                    <a:p>
                      <a:r>
                        <a:rPr lang="en-US" sz="2400" dirty="0">
                          <a:solidFill>
                            <a:schemeClr val="tx1">
                              <a:lumMod val="75000"/>
                            </a:schemeClr>
                          </a:solidFill>
                          <a:latin typeface="+mn-lt"/>
                        </a:rPr>
                        <a:t>Landsat 5</a:t>
                      </a:r>
                    </a:p>
                  </a:txBody>
                  <a:tcPr anchor="ctr">
                    <a:lnT w="12700" cmpd="sng">
                      <a:noFill/>
                    </a:lnT>
                  </a:tcPr>
                </a:tc>
                <a:tc>
                  <a:txBody>
                    <a:bodyPr/>
                    <a:lstStyle/>
                    <a:p>
                      <a:r>
                        <a:rPr lang="en-US" sz="2400" dirty="0">
                          <a:solidFill>
                            <a:schemeClr val="tx1">
                              <a:lumMod val="75000"/>
                            </a:schemeClr>
                          </a:solidFill>
                          <a:latin typeface="+mn-lt"/>
                        </a:rPr>
                        <a:t>Thematic Mapper (TM)</a:t>
                      </a:r>
                    </a:p>
                  </a:txBody>
                  <a:tcPr anchor="ctr">
                    <a:lnR>
                      <a:noFill/>
                    </a:lnR>
                    <a:lnT w="12700" cmpd="sng">
                      <a:noFill/>
                    </a:lnT>
                  </a:tcPr>
                </a:tc>
                <a:tc>
                  <a:txBody>
                    <a:bodyPr/>
                    <a:lstStyle/>
                    <a:p>
                      <a:endParaRPr lang="en-US" sz="2400" dirty="0">
                        <a:solidFill>
                          <a:schemeClr val="tx1">
                            <a:lumMod val="75000"/>
                          </a:schemeClr>
                        </a:solidFill>
                        <a:latin typeface="+mn-lt"/>
                      </a:endParaRPr>
                    </a:p>
                  </a:txBody>
                  <a:tcPr>
                    <a:lnL>
                      <a:noFill/>
                    </a:lnL>
                    <a:lnR>
                      <a:noFill/>
                    </a:lnR>
                    <a:lnT w="12700" cmpd="sng">
                      <a:noFill/>
                    </a:lnT>
                    <a:lnB>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1"/>
                  </a:ext>
                </a:extLst>
              </a:tr>
              <a:tr h="1395396">
                <a:tc>
                  <a:txBody>
                    <a:bodyPr/>
                    <a:lstStyle/>
                    <a:p>
                      <a:r>
                        <a:rPr lang="en-US" sz="2400" dirty="0">
                          <a:solidFill>
                            <a:schemeClr val="tx1">
                              <a:lumMod val="75000"/>
                            </a:schemeClr>
                          </a:solidFill>
                        </a:rPr>
                        <a:t>Landsat 8</a:t>
                      </a:r>
                      <a:endParaRPr lang="en-US" sz="2400" dirty="0">
                        <a:solidFill>
                          <a:schemeClr val="tx1">
                            <a:lumMod val="75000"/>
                          </a:schemeClr>
                        </a:solidFill>
                        <a:latin typeface="+mn-lt"/>
                      </a:endParaRPr>
                    </a:p>
                  </a:txBody>
                  <a:tcPr anchor="ctr"/>
                </a:tc>
                <a:tc>
                  <a:txBody>
                    <a:bodyPr/>
                    <a:lstStyle/>
                    <a:p>
                      <a:r>
                        <a:rPr lang="en-US" sz="2400" dirty="0">
                          <a:solidFill>
                            <a:schemeClr val="tx1">
                              <a:lumMod val="75000"/>
                            </a:schemeClr>
                          </a:solidFill>
                        </a:rPr>
                        <a:t>Operational Land Imager (OLI)</a:t>
                      </a:r>
                      <a:endParaRPr lang="en-US" sz="2400" dirty="0">
                        <a:solidFill>
                          <a:schemeClr val="tx1">
                            <a:lumMod val="75000"/>
                          </a:schemeClr>
                        </a:solidFill>
                        <a:latin typeface="+mn-lt"/>
                      </a:endParaRPr>
                    </a:p>
                  </a:txBody>
                  <a:tcPr anchor="ctr">
                    <a:lnR>
                      <a:noFill/>
                    </a:lnR>
                  </a:tcPr>
                </a:tc>
                <a:tc>
                  <a:txBody>
                    <a:bodyPr/>
                    <a:lstStyle/>
                    <a:p>
                      <a:endParaRPr lang="en-US" sz="2400" dirty="0">
                        <a:solidFill>
                          <a:schemeClr val="tx1">
                            <a:lumMod val="75000"/>
                          </a:schemeClr>
                        </a:solidFill>
                        <a:latin typeface="+mn-lt"/>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46681">
                <a:tc>
                  <a:txBody>
                    <a:bodyPr/>
                    <a:lstStyle/>
                    <a:p>
                      <a:r>
                        <a:rPr lang="en-US" sz="2400" dirty="0">
                          <a:solidFill>
                            <a:schemeClr val="tx1">
                              <a:lumMod val="75000"/>
                            </a:schemeClr>
                          </a:solidFill>
                        </a:rPr>
                        <a:t>Terra</a:t>
                      </a:r>
                      <a:endParaRPr lang="en-US" sz="2400" dirty="0">
                        <a:solidFill>
                          <a:schemeClr val="tx1">
                            <a:lumMod val="75000"/>
                          </a:schemeClr>
                        </a:solidFill>
                        <a:latin typeface="+mn-lt"/>
                      </a:endParaRPr>
                    </a:p>
                  </a:txBody>
                  <a:tcPr anchor="ctr"/>
                </a:tc>
                <a:tc>
                  <a:txBody>
                    <a:bodyPr/>
                    <a:lstStyle/>
                    <a:p>
                      <a:r>
                        <a:rPr lang="en-US" sz="2400" baseline="0" dirty="0">
                          <a:solidFill>
                            <a:schemeClr val="tx1">
                              <a:lumMod val="75000"/>
                            </a:schemeClr>
                          </a:solidFill>
                        </a:rPr>
                        <a:t>Moderate Resolution Imaging </a:t>
                      </a:r>
                      <a:r>
                        <a:rPr lang="en-US" sz="2400" baseline="0" dirty="0" err="1">
                          <a:solidFill>
                            <a:schemeClr val="tx1">
                              <a:lumMod val="75000"/>
                            </a:schemeClr>
                          </a:solidFill>
                        </a:rPr>
                        <a:t>Spectroradiometer</a:t>
                      </a:r>
                      <a:r>
                        <a:rPr lang="en-US" sz="2400" baseline="0" dirty="0">
                          <a:solidFill>
                            <a:schemeClr val="tx1">
                              <a:lumMod val="75000"/>
                            </a:schemeClr>
                          </a:solidFill>
                        </a:rPr>
                        <a:t> (MODIS)</a:t>
                      </a:r>
                      <a:endParaRPr lang="en-US" sz="2400" dirty="0">
                        <a:solidFill>
                          <a:schemeClr val="tx1">
                            <a:lumMod val="75000"/>
                          </a:schemeClr>
                        </a:solidFill>
                        <a:latin typeface="+mn-lt"/>
                      </a:endParaRPr>
                    </a:p>
                  </a:txBody>
                  <a:tcPr anchor="ctr">
                    <a:lnR>
                      <a:noFill/>
                    </a:lnR>
                  </a:tcPr>
                </a:tc>
                <a:tc>
                  <a:txBody>
                    <a:bodyPr/>
                    <a:lstStyle/>
                    <a:p>
                      <a:endParaRPr lang="en-US" sz="2400" dirty="0">
                        <a:solidFill>
                          <a:schemeClr val="tx1">
                            <a:lumMod val="75000"/>
                          </a:schemeClr>
                        </a:solidFill>
                        <a:latin typeface="+mn-lt"/>
                      </a:endParaRPr>
                    </a:p>
                  </a:txBody>
                  <a:tcPr>
                    <a:lnL>
                      <a:noFill/>
                    </a:lnL>
                    <a:lnR>
                      <a:noFill/>
                    </a:lnR>
                    <a:lnT>
                      <a:noFill/>
                    </a:lnT>
                    <a:lnB>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3"/>
                  </a:ext>
                </a:extLst>
              </a:tr>
              <a:tr h="1419696">
                <a:tc>
                  <a:txBody>
                    <a:bodyPr/>
                    <a:lstStyle/>
                    <a:p>
                      <a:r>
                        <a:rPr lang="en-US" sz="2400" dirty="0">
                          <a:solidFill>
                            <a:schemeClr val="tx1">
                              <a:lumMod val="75000"/>
                            </a:schemeClr>
                          </a:solidFill>
                        </a:rPr>
                        <a:t>Sentinel-1</a:t>
                      </a:r>
                      <a:endParaRPr lang="en-US" sz="2400" dirty="0">
                        <a:solidFill>
                          <a:schemeClr val="tx1">
                            <a:lumMod val="75000"/>
                          </a:schemeClr>
                        </a:solidFill>
                        <a:latin typeface="+mn-lt"/>
                      </a:endParaRPr>
                    </a:p>
                  </a:txBody>
                  <a:tcPr anchor="ctr"/>
                </a:tc>
                <a:tc>
                  <a:txBody>
                    <a:bodyPr/>
                    <a:lstStyle/>
                    <a:p>
                      <a:r>
                        <a:rPr lang="en-US" sz="2400" kern="1200" baseline="0" dirty="0">
                          <a:solidFill>
                            <a:schemeClr val="tx1">
                              <a:lumMod val="75000"/>
                            </a:schemeClr>
                          </a:solidFill>
                          <a:latin typeface="+mn-lt"/>
                          <a:ea typeface="+mn-ea"/>
                          <a:cs typeface="+mn-cs"/>
                        </a:rPr>
                        <a:t>C-Band Synthetic Aperture Radar (C-SAR)</a:t>
                      </a:r>
                    </a:p>
                  </a:txBody>
                  <a:tcPr anchor="ctr">
                    <a:lnR>
                      <a:noFill/>
                    </a:lnR>
                    <a:lnB w="12700" cap="flat" cmpd="sng" algn="ctr">
                      <a:solidFill>
                        <a:schemeClr val="tx1"/>
                      </a:solidFill>
                      <a:prstDash val="solid"/>
                      <a:round/>
                      <a:headEnd type="none" w="med" len="med"/>
                      <a:tailEnd type="none" w="med" len="med"/>
                    </a:lnB>
                  </a:tcPr>
                </a:tc>
                <a:tc>
                  <a:txBody>
                    <a:bodyPr/>
                    <a:lstStyle/>
                    <a:p>
                      <a:endParaRPr lang="en-US" sz="24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graphicFrame>
        <p:nvGraphicFramePr>
          <p:cNvPr id="131" name="Table 130"/>
          <p:cNvGraphicFramePr>
            <a:graphicFrameLocks noGrp="1"/>
          </p:cNvGraphicFramePr>
          <p:nvPr>
            <p:extLst>
              <p:ext uri="{D42A27DB-BD31-4B8C-83A1-F6EECF244321}">
                <p14:modId xmlns:p14="http://schemas.microsoft.com/office/powerpoint/2010/main" val="1181847497"/>
              </p:ext>
            </p:extLst>
          </p:nvPr>
        </p:nvGraphicFramePr>
        <p:xfrm>
          <a:off x="12680182" y="25802520"/>
          <a:ext cx="5529932" cy="2776580"/>
        </p:xfrm>
        <a:graphic>
          <a:graphicData uri="http://schemas.openxmlformats.org/drawingml/2006/table">
            <a:tbl>
              <a:tblPr firstRow="1" bandRow="1">
                <a:tableStyleId>{5C22544A-7EE6-4342-B048-85BDC9FD1C3A}</a:tableStyleId>
              </a:tblPr>
              <a:tblGrid>
                <a:gridCol w="2760772">
                  <a:extLst>
                    <a:ext uri="{9D8B030D-6E8A-4147-A177-3AD203B41FA5}">
                      <a16:colId xmlns:a16="http://schemas.microsoft.com/office/drawing/2014/main" xmlns="" val="20000"/>
                    </a:ext>
                  </a:extLst>
                </a:gridCol>
                <a:gridCol w="2769160">
                  <a:extLst>
                    <a:ext uri="{9D8B030D-6E8A-4147-A177-3AD203B41FA5}">
                      <a16:colId xmlns:a16="http://schemas.microsoft.com/office/drawing/2014/main" xmlns="" val="20001"/>
                    </a:ext>
                  </a:extLst>
                </a:gridCol>
              </a:tblGrid>
              <a:tr h="27765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38" name="Rectangle 137"/>
          <p:cNvSpPr/>
          <p:nvPr/>
        </p:nvSpPr>
        <p:spPr>
          <a:xfrm rot="5400000">
            <a:off x="16895563" y="26906376"/>
            <a:ext cx="2869894" cy="282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p:cNvSpPr/>
          <p:nvPr/>
        </p:nvSpPr>
        <p:spPr>
          <a:xfrm>
            <a:off x="12559944" y="25609506"/>
            <a:ext cx="5632891" cy="367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TERRA Annual Product</a:t>
            </a:r>
          </a:p>
        </p:txBody>
      </p:sp>
      <p:sp>
        <p:nvSpPr>
          <p:cNvPr id="70" name="Rectangle 69"/>
          <p:cNvSpPr/>
          <p:nvPr/>
        </p:nvSpPr>
        <p:spPr>
          <a:xfrm>
            <a:off x="12572937" y="22825958"/>
            <a:ext cx="11082150" cy="40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aphicFrame>
        <p:nvGraphicFramePr>
          <p:cNvPr id="71" name="Table 70"/>
          <p:cNvGraphicFramePr>
            <a:graphicFrameLocks noGrp="1"/>
          </p:cNvGraphicFramePr>
          <p:nvPr>
            <p:extLst>
              <p:ext uri="{D42A27DB-BD31-4B8C-83A1-F6EECF244321}">
                <p14:modId xmlns:p14="http://schemas.microsoft.com/office/powerpoint/2010/main" val="3638476149"/>
              </p:ext>
            </p:extLst>
          </p:nvPr>
        </p:nvGraphicFramePr>
        <p:xfrm>
          <a:off x="12753877" y="17407813"/>
          <a:ext cx="10901211" cy="5412431"/>
        </p:xfrm>
        <a:graphic>
          <a:graphicData uri="http://schemas.openxmlformats.org/drawingml/2006/table">
            <a:tbl>
              <a:tblPr firstRow="1" bandRow="1">
                <a:tableStyleId>{5C22544A-7EE6-4342-B048-85BDC9FD1C3A}</a:tableStyleId>
              </a:tblPr>
              <a:tblGrid>
                <a:gridCol w="2728210">
                  <a:extLst>
                    <a:ext uri="{9D8B030D-6E8A-4147-A177-3AD203B41FA5}">
                      <a16:colId xmlns:a16="http://schemas.microsoft.com/office/drawing/2014/main" xmlns="" val="20000"/>
                    </a:ext>
                  </a:extLst>
                </a:gridCol>
                <a:gridCol w="2728210">
                  <a:extLst>
                    <a:ext uri="{9D8B030D-6E8A-4147-A177-3AD203B41FA5}">
                      <a16:colId xmlns:a16="http://schemas.microsoft.com/office/drawing/2014/main" xmlns="" val="20001"/>
                    </a:ext>
                  </a:extLst>
                </a:gridCol>
                <a:gridCol w="2728210">
                  <a:extLst>
                    <a:ext uri="{9D8B030D-6E8A-4147-A177-3AD203B41FA5}">
                      <a16:colId xmlns:a16="http://schemas.microsoft.com/office/drawing/2014/main" xmlns="" val="20002"/>
                    </a:ext>
                  </a:extLst>
                </a:gridCol>
                <a:gridCol w="2716581">
                  <a:extLst>
                    <a:ext uri="{9D8B030D-6E8A-4147-A177-3AD203B41FA5}">
                      <a16:colId xmlns:a16="http://schemas.microsoft.com/office/drawing/2014/main" xmlns="" val="20003"/>
                    </a:ext>
                  </a:extLst>
                </a:gridCol>
              </a:tblGrid>
              <a:tr h="268651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extLst>
                  <a:ext uri="{0D108BD9-81ED-4DB2-BD59-A6C34878D82A}">
                    <a16:rowId xmlns:a16="http://schemas.microsoft.com/office/drawing/2014/main" xmlns="" val="10000"/>
                  </a:ext>
                </a:extLst>
              </a:tr>
              <a:tr h="27259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alpha val="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12" name="Rectangle 111"/>
          <p:cNvSpPr/>
          <p:nvPr/>
        </p:nvSpPr>
        <p:spPr>
          <a:xfrm>
            <a:off x="5472159" y="16105808"/>
            <a:ext cx="1873787" cy="21161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aramond" panose="02020404030301010803" pitchFamily="18" charset="0"/>
              </a:rPr>
              <a:t>Correlation</a:t>
            </a:r>
          </a:p>
        </p:txBody>
      </p:sp>
      <p:sp>
        <p:nvSpPr>
          <p:cNvPr id="17" name="Text Placeholder 16"/>
          <p:cNvSpPr>
            <a:spLocks noGrp="1"/>
          </p:cNvSpPr>
          <p:nvPr>
            <p:ph type="body" sz="quarter" idx="11"/>
          </p:nvPr>
        </p:nvSpPr>
        <p:spPr>
          <a:xfrm>
            <a:off x="4009644" y="787399"/>
            <a:ext cx="19412712" cy="2624751"/>
          </a:xfrm>
        </p:spPr>
        <p:txBody>
          <a:bodyPr anchor="ctr"/>
          <a:lstStyle/>
          <a:p>
            <a:r>
              <a:rPr lang="en-US" sz="5400" dirty="0"/>
              <a:t>A Multi-Sensor Approach to Enhance the Prediction of Mangrove Biophysical Characteristics in </a:t>
            </a:r>
            <a:r>
              <a:rPr lang="en-US" sz="5400" dirty="0" err="1"/>
              <a:t>Chilika</a:t>
            </a:r>
            <a:r>
              <a:rPr lang="en-US" sz="5400" dirty="0"/>
              <a:t> Lagoon and </a:t>
            </a:r>
            <a:r>
              <a:rPr lang="en-US" sz="5400" dirty="0" err="1"/>
              <a:t>Bhitarkanika</a:t>
            </a:r>
            <a:r>
              <a:rPr lang="en-US" sz="5400" dirty="0"/>
              <a:t> Wildlife Sanctuary, Odisha, India</a:t>
            </a:r>
          </a:p>
        </p:txBody>
      </p:sp>
      <p:sp>
        <p:nvSpPr>
          <p:cNvPr id="5" name="Text Placeholder 4"/>
          <p:cNvSpPr>
            <a:spLocks noGrp="1"/>
          </p:cNvSpPr>
          <p:nvPr>
            <p:ph type="body" sz="quarter" idx="10"/>
          </p:nvPr>
        </p:nvSpPr>
        <p:spPr>
          <a:xfrm rot="16200000">
            <a:off x="11395220" y="18076757"/>
            <a:ext cx="28438685" cy="2314074"/>
          </a:xfrm>
        </p:spPr>
        <p:txBody>
          <a:bodyPr/>
          <a:lstStyle/>
          <a:p>
            <a:r>
              <a:rPr lang="en-US" sz="12000" b="1" dirty="0"/>
              <a:t>Eastern India</a:t>
            </a:r>
            <a:r>
              <a:rPr lang="en-US" sz="12000" dirty="0"/>
              <a:t> Ecological Forecasting </a:t>
            </a:r>
            <a:r>
              <a:rPr lang="en-US" sz="12000" dirty="0" smtClean="0"/>
              <a:t>II</a:t>
            </a:r>
            <a:endParaRPr lang="en-US" sz="12000" b="1" dirty="0"/>
          </a:p>
        </p:txBody>
      </p:sp>
      <p:sp>
        <p:nvSpPr>
          <p:cNvPr id="9" name="Text Placeholder 16"/>
          <p:cNvSpPr txBox="1">
            <a:spLocks/>
          </p:cNvSpPr>
          <p:nvPr/>
        </p:nvSpPr>
        <p:spPr>
          <a:xfrm>
            <a:off x="1172067" y="3389636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a:solidFill>
                  <a:schemeClr val="tx1">
                    <a:lumMod val="75000"/>
                  </a:schemeClr>
                </a:solidFill>
              </a:rPr>
              <a:t>Abhishek Kumar</a:t>
            </a:r>
          </a:p>
          <a:p>
            <a:pPr algn="ctr">
              <a:lnSpc>
                <a:spcPct val="100000"/>
              </a:lnSpc>
              <a:spcBef>
                <a:spcPts val="0"/>
              </a:spcBef>
            </a:pPr>
            <a:r>
              <a:rPr lang="en-US" sz="2400" dirty="0">
                <a:solidFill>
                  <a:schemeClr val="tx1">
                    <a:lumMod val="75000"/>
                  </a:schemeClr>
                </a:solidFill>
              </a:rPr>
              <a:t>Team Lead</a:t>
            </a:r>
          </a:p>
        </p:txBody>
      </p:sp>
      <p:sp>
        <p:nvSpPr>
          <p:cNvPr id="10" name="Text Placeholder 16"/>
          <p:cNvSpPr txBox="1">
            <a:spLocks/>
          </p:cNvSpPr>
          <p:nvPr/>
        </p:nvSpPr>
        <p:spPr>
          <a:xfrm>
            <a:off x="1087225" y="29784041"/>
            <a:ext cx="10921333" cy="21230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solidFill>
                  <a:schemeClr val="tx1">
                    <a:lumMod val="75000"/>
                  </a:schemeClr>
                </a:solidFill>
              </a:rPr>
              <a:t>Government of Odisha, Department of Forest and Environment, </a:t>
            </a:r>
            <a:r>
              <a:rPr lang="en-US" sz="2400" dirty="0" err="1">
                <a:solidFill>
                  <a:schemeClr val="tx1">
                    <a:lumMod val="75000"/>
                  </a:schemeClr>
                </a:solidFill>
              </a:rPr>
              <a:t>Chilika</a:t>
            </a:r>
            <a:r>
              <a:rPr lang="en-US" sz="2400" dirty="0">
                <a:solidFill>
                  <a:schemeClr val="tx1">
                    <a:lumMod val="75000"/>
                  </a:schemeClr>
                </a:solidFill>
              </a:rPr>
              <a:t> Development Authority</a:t>
            </a:r>
          </a:p>
        </p:txBody>
      </p:sp>
      <p:sp>
        <p:nvSpPr>
          <p:cNvPr id="12" name="Text Placeholder 16"/>
          <p:cNvSpPr txBox="1">
            <a:spLocks/>
          </p:cNvSpPr>
          <p:nvPr/>
        </p:nvSpPr>
        <p:spPr>
          <a:xfrm>
            <a:off x="12747160" y="29510385"/>
            <a:ext cx="11265287"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sz="2400" dirty="0">
                <a:solidFill>
                  <a:schemeClr val="tx1">
                    <a:lumMod val="75000"/>
                  </a:schemeClr>
                </a:solidFill>
              </a:rPr>
              <a:t>Multi-sensor remote sensing tools can be effectively utilized to capture seasonal and inter-annual variability of </a:t>
            </a:r>
            <a:r>
              <a:rPr lang="en-US" sz="2400" dirty="0" smtClean="0">
                <a:solidFill>
                  <a:schemeClr val="tx1">
                    <a:lumMod val="75000"/>
                  </a:schemeClr>
                </a:solidFill>
              </a:rPr>
              <a:t>mangrove </a:t>
            </a:r>
            <a:r>
              <a:rPr lang="en-US" sz="2400" dirty="0">
                <a:solidFill>
                  <a:schemeClr val="tx1">
                    <a:lumMod val="75000"/>
                  </a:schemeClr>
                </a:solidFill>
              </a:rPr>
              <a:t>biophysical </a:t>
            </a:r>
            <a:r>
              <a:rPr lang="en-US" sz="2400" dirty="0" smtClean="0">
                <a:solidFill>
                  <a:schemeClr val="tx1">
                    <a:lumMod val="75000"/>
                  </a:schemeClr>
                </a:solidFill>
              </a:rPr>
              <a:t>characteristics in Eastern India.  </a:t>
            </a:r>
            <a:endParaRPr lang="en-US" sz="2400" dirty="0">
              <a:solidFill>
                <a:schemeClr val="tx1">
                  <a:lumMod val="75000"/>
                </a:schemeClr>
              </a:solidFill>
            </a:endParaRPr>
          </a:p>
          <a:p>
            <a:pPr marL="347663" indent="-347663">
              <a:buClr>
                <a:srgbClr val="2E8652"/>
              </a:buClr>
            </a:pPr>
            <a:r>
              <a:rPr lang="en-US" sz="2400" dirty="0" smtClean="0">
                <a:solidFill>
                  <a:schemeClr val="tx1">
                    <a:lumMod val="75000"/>
                  </a:schemeClr>
                </a:solidFill>
              </a:rPr>
              <a:t>Integrating radar and optical sensor data showed promising </a:t>
            </a:r>
            <a:r>
              <a:rPr lang="en-US" sz="2400" dirty="0">
                <a:solidFill>
                  <a:schemeClr val="tx1">
                    <a:lumMod val="75000"/>
                  </a:schemeClr>
                </a:solidFill>
              </a:rPr>
              <a:t>results and can be </a:t>
            </a:r>
            <a:r>
              <a:rPr lang="en-US" sz="2400" dirty="0" smtClean="0">
                <a:solidFill>
                  <a:schemeClr val="tx1">
                    <a:lumMod val="75000"/>
                  </a:schemeClr>
                </a:solidFill>
              </a:rPr>
              <a:t>applied to monitor the future health of mangroves (even </a:t>
            </a:r>
            <a:r>
              <a:rPr lang="en-US" sz="2400" dirty="0">
                <a:solidFill>
                  <a:schemeClr val="tx1">
                    <a:lumMod val="75000"/>
                  </a:schemeClr>
                </a:solidFill>
              </a:rPr>
              <a:t>during </a:t>
            </a:r>
            <a:r>
              <a:rPr lang="en-US" sz="2400" dirty="0" smtClean="0">
                <a:solidFill>
                  <a:schemeClr val="tx1">
                    <a:lumMod val="75000"/>
                  </a:schemeClr>
                </a:solidFill>
              </a:rPr>
              <a:t>cloudy conditions</a:t>
            </a:r>
            <a:r>
              <a:rPr lang="en-US" sz="2400" dirty="0" smtClean="0">
                <a:solidFill>
                  <a:schemeClr val="tx1">
                    <a:lumMod val="75000"/>
                  </a:schemeClr>
                </a:solidFill>
              </a:rPr>
              <a:t>).</a:t>
            </a:r>
            <a:endParaRPr lang="en-US" sz="2400" dirty="0">
              <a:solidFill>
                <a:schemeClr val="tx1">
                  <a:lumMod val="75000"/>
                </a:schemeClr>
              </a:solidFill>
            </a:endParaRPr>
          </a:p>
          <a:p>
            <a:pPr marL="347663" indent="-347663">
              <a:buClr>
                <a:srgbClr val="2E8652"/>
              </a:buClr>
            </a:pPr>
            <a:r>
              <a:rPr lang="en-US" sz="2400" dirty="0">
                <a:solidFill>
                  <a:schemeClr val="tx1">
                    <a:lumMod val="75000"/>
                  </a:schemeClr>
                </a:solidFill>
              </a:rPr>
              <a:t>The accuracy of biophysical models can be further improved </a:t>
            </a:r>
            <a:r>
              <a:rPr lang="en-US" sz="2400" dirty="0" smtClean="0">
                <a:solidFill>
                  <a:schemeClr val="tx1">
                    <a:lumMod val="75000"/>
                  </a:schemeClr>
                </a:solidFill>
              </a:rPr>
              <a:t>by </a:t>
            </a:r>
            <a:r>
              <a:rPr lang="en-US" sz="2400" dirty="0">
                <a:solidFill>
                  <a:schemeClr val="tx1">
                    <a:lumMod val="75000"/>
                  </a:schemeClr>
                </a:solidFill>
              </a:rPr>
              <a:t>incorporating field data.</a:t>
            </a:r>
          </a:p>
          <a:p>
            <a:pPr marL="347663" indent="-347663">
              <a:buClr>
                <a:srgbClr val="2E8652"/>
              </a:buClr>
            </a:pPr>
            <a:endParaRPr lang="en-US" sz="2400" dirty="0">
              <a:solidFill>
                <a:schemeClr val="tx1">
                  <a:lumMod val="75000"/>
                </a:schemeClr>
              </a:solidFill>
            </a:endParaRPr>
          </a:p>
        </p:txBody>
      </p:sp>
      <p:sp>
        <p:nvSpPr>
          <p:cNvPr id="15" name="Text Placeholder 16"/>
          <p:cNvSpPr txBox="1">
            <a:spLocks/>
          </p:cNvSpPr>
          <p:nvPr/>
        </p:nvSpPr>
        <p:spPr>
          <a:xfrm>
            <a:off x="12818904" y="5400091"/>
            <a:ext cx="10582656" cy="44465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18754"/>
              </a:buClr>
            </a:pPr>
            <a:r>
              <a:rPr lang="en-US" sz="2400" b="1" dirty="0">
                <a:solidFill>
                  <a:srgbClr val="218754"/>
                </a:solidFill>
              </a:rPr>
              <a:t>Derive</a:t>
            </a:r>
            <a:r>
              <a:rPr lang="en-US" sz="2400" dirty="0">
                <a:solidFill>
                  <a:schemeClr val="tx1">
                    <a:lumMod val="75000"/>
                  </a:schemeClr>
                </a:solidFill>
              </a:rPr>
              <a:t> </a:t>
            </a:r>
            <a:r>
              <a:rPr lang="en-US" sz="2400" dirty="0"/>
              <a:t>a long term phenology of biophysical parameters in order to enhance management and restoration efforts </a:t>
            </a:r>
          </a:p>
          <a:p>
            <a:pPr marL="347663" indent="-347663">
              <a:buClr>
                <a:srgbClr val="218754"/>
              </a:buClr>
            </a:pPr>
            <a:r>
              <a:rPr lang="en-US" sz="2400" b="1" dirty="0">
                <a:solidFill>
                  <a:srgbClr val="218754"/>
                </a:solidFill>
              </a:rPr>
              <a:t>Produce </a:t>
            </a:r>
            <a:r>
              <a:rPr lang="en-US" sz="2400" dirty="0"/>
              <a:t>land use/land cover time series maps to observe changes in mangrove cover over the past 20 years</a:t>
            </a:r>
          </a:p>
          <a:p>
            <a:pPr marL="347663" indent="-347663">
              <a:buClr>
                <a:srgbClr val="218754"/>
              </a:buClr>
            </a:pPr>
            <a:r>
              <a:rPr lang="en-US" sz="2400" b="1" dirty="0">
                <a:solidFill>
                  <a:srgbClr val="218754"/>
                </a:solidFill>
              </a:rPr>
              <a:t>Integrate </a:t>
            </a:r>
            <a:r>
              <a:rPr lang="en-US" sz="2400" dirty="0"/>
              <a:t>high resolution radar data to enhance future seasonal analyses of mangrove characteristics</a:t>
            </a:r>
            <a:endParaRPr lang="en-US" sz="2400" dirty="0">
              <a:solidFill>
                <a:schemeClr val="tx1">
                  <a:lumMod val="75000"/>
                </a:schemeClr>
              </a:solidFill>
            </a:endParaRPr>
          </a:p>
        </p:txBody>
      </p:sp>
      <p:sp>
        <p:nvSpPr>
          <p:cNvPr id="16" name="TextBox 15"/>
          <p:cNvSpPr txBox="1"/>
          <p:nvPr/>
        </p:nvSpPr>
        <p:spPr>
          <a:xfrm>
            <a:off x="886573" y="4327633"/>
            <a:ext cx="11516347"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Abstract</a:t>
            </a:r>
          </a:p>
        </p:txBody>
      </p:sp>
      <p:sp>
        <p:nvSpPr>
          <p:cNvPr id="23" name="TextBox 22"/>
          <p:cNvSpPr txBox="1"/>
          <p:nvPr/>
        </p:nvSpPr>
        <p:spPr>
          <a:xfrm>
            <a:off x="12839700" y="4488831"/>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Objectives</a:t>
            </a:r>
          </a:p>
        </p:txBody>
      </p:sp>
      <p:sp>
        <p:nvSpPr>
          <p:cNvPr id="24" name="TextBox 23"/>
          <p:cNvSpPr txBox="1"/>
          <p:nvPr/>
        </p:nvSpPr>
        <p:spPr>
          <a:xfrm>
            <a:off x="12839700" y="7948183"/>
            <a:ext cx="114077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Methodology</a:t>
            </a:r>
          </a:p>
        </p:txBody>
      </p:sp>
      <p:sp>
        <p:nvSpPr>
          <p:cNvPr id="25" name="TextBox 24"/>
          <p:cNvSpPr txBox="1"/>
          <p:nvPr/>
        </p:nvSpPr>
        <p:spPr>
          <a:xfrm>
            <a:off x="906741" y="11742726"/>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Study Area</a:t>
            </a:r>
          </a:p>
        </p:txBody>
      </p:sp>
      <p:sp>
        <p:nvSpPr>
          <p:cNvPr id="26" name="TextBox 25"/>
          <p:cNvSpPr txBox="1"/>
          <p:nvPr/>
        </p:nvSpPr>
        <p:spPr>
          <a:xfrm>
            <a:off x="985118" y="19069158"/>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Earth Observations</a:t>
            </a:r>
          </a:p>
        </p:txBody>
      </p:sp>
      <p:sp>
        <p:nvSpPr>
          <p:cNvPr id="27" name="TextBox 26"/>
          <p:cNvSpPr txBox="1"/>
          <p:nvPr/>
        </p:nvSpPr>
        <p:spPr>
          <a:xfrm>
            <a:off x="12680181" y="15982265"/>
            <a:ext cx="11550315"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Results</a:t>
            </a:r>
          </a:p>
        </p:txBody>
      </p:sp>
      <p:sp>
        <p:nvSpPr>
          <p:cNvPr id="28" name="TextBox 27"/>
          <p:cNvSpPr txBox="1"/>
          <p:nvPr/>
        </p:nvSpPr>
        <p:spPr>
          <a:xfrm>
            <a:off x="12874678" y="28754993"/>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Conclusions</a:t>
            </a:r>
          </a:p>
        </p:txBody>
      </p:sp>
      <p:sp>
        <p:nvSpPr>
          <p:cNvPr id="29" name="TextBox 28"/>
          <p:cNvSpPr txBox="1"/>
          <p:nvPr/>
        </p:nvSpPr>
        <p:spPr>
          <a:xfrm>
            <a:off x="914400" y="26277170"/>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Acknowledgements</a:t>
            </a:r>
          </a:p>
        </p:txBody>
      </p:sp>
      <p:sp>
        <p:nvSpPr>
          <p:cNvPr id="30" name="TextBox 29"/>
          <p:cNvSpPr txBox="1"/>
          <p:nvPr/>
        </p:nvSpPr>
        <p:spPr>
          <a:xfrm>
            <a:off x="1006549" y="28989947"/>
            <a:ext cx="8229600"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Project Partners</a:t>
            </a:r>
          </a:p>
        </p:txBody>
      </p:sp>
      <p:sp>
        <p:nvSpPr>
          <p:cNvPr id="31" name="TextBox 30"/>
          <p:cNvSpPr txBox="1"/>
          <p:nvPr/>
        </p:nvSpPr>
        <p:spPr>
          <a:xfrm>
            <a:off x="1067569" y="30672836"/>
            <a:ext cx="4542503" cy="769441"/>
          </a:xfrm>
          <a:prstGeom prst="rect">
            <a:avLst/>
          </a:prstGeom>
          <a:noFill/>
        </p:spPr>
        <p:txBody>
          <a:bodyPr wrap="square" rtlCol="0">
            <a:spAutoFit/>
          </a:bodyPr>
          <a:lstStyle/>
          <a:p>
            <a:r>
              <a:rPr lang="en-US" sz="4400" b="1" dirty="0">
                <a:solidFill>
                  <a:srgbClr val="2E8652"/>
                </a:solidFill>
                <a:latin typeface="Century Gothic" panose="020B0502020202020204" pitchFamily="34" charset="0"/>
              </a:rPr>
              <a:t>Team Members</a:t>
            </a:r>
          </a:p>
        </p:txBody>
      </p:sp>
      <p:sp>
        <p:nvSpPr>
          <p:cNvPr id="34" name="Text Placeholder 16"/>
          <p:cNvSpPr txBox="1">
            <a:spLocks/>
          </p:cNvSpPr>
          <p:nvPr/>
        </p:nvSpPr>
        <p:spPr>
          <a:xfrm>
            <a:off x="17918540" y="33979816"/>
            <a:ext cx="2872251" cy="63971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schemeClr>
                </a:solidFill>
              </a:rPr>
              <a:t>Caren </a:t>
            </a:r>
            <a:r>
              <a:rPr lang="en-US" sz="2400" dirty="0" err="1">
                <a:solidFill>
                  <a:schemeClr val="tx1">
                    <a:lumMod val="75000"/>
                  </a:schemeClr>
                </a:solidFill>
              </a:rPr>
              <a:t>Remillard</a:t>
            </a:r>
            <a:endParaRPr lang="en-US" sz="2400" dirty="0">
              <a:solidFill>
                <a:schemeClr val="tx1">
                  <a:lumMod val="75000"/>
                </a:schemeClr>
              </a:solidFill>
            </a:endParaRPr>
          </a:p>
        </p:txBody>
      </p:sp>
      <p:sp>
        <p:nvSpPr>
          <p:cNvPr id="36" name="Text Placeholder 16"/>
          <p:cNvSpPr txBox="1">
            <a:spLocks/>
          </p:cNvSpPr>
          <p:nvPr/>
        </p:nvSpPr>
        <p:spPr>
          <a:xfrm>
            <a:off x="20863144" y="33989289"/>
            <a:ext cx="3002160" cy="5985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schemeClr>
                </a:solidFill>
              </a:rPr>
              <a:t>Austin Stone</a:t>
            </a:r>
          </a:p>
        </p:txBody>
      </p:sp>
      <p:sp>
        <p:nvSpPr>
          <p:cNvPr id="38" name="TextBox 37"/>
          <p:cNvSpPr txBox="1"/>
          <p:nvPr/>
        </p:nvSpPr>
        <p:spPr>
          <a:xfrm>
            <a:off x="843099" y="34702977"/>
            <a:ext cx="18035451" cy="862779"/>
          </a:xfrm>
          <a:prstGeom prst="rect">
            <a:avLst/>
          </a:prstGeom>
          <a:noFill/>
        </p:spPr>
        <p:txBody>
          <a:bodyPr wrap="square" rtlCol="0">
            <a:noAutofit/>
          </a:bodyPr>
          <a:lstStyle/>
          <a:p>
            <a:r>
              <a:rPr lang="en-US" sz="4800" dirty="0">
                <a:solidFill>
                  <a:schemeClr val="bg1"/>
                </a:solidFill>
                <a:latin typeface="+mj-lt"/>
              </a:rPr>
              <a:t>University of Georgia – 2017 Spring</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9574" y="31702724"/>
            <a:ext cx="2624319" cy="2465269"/>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0231" y="31668944"/>
            <a:ext cx="2326100" cy="2425507"/>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15838" y="31691312"/>
            <a:ext cx="2604437" cy="2505031"/>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16380" y="31726857"/>
            <a:ext cx="2421290" cy="2441136"/>
          </a:xfrm>
          <a:prstGeom prst="rect">
            <a:avLst/>
          </a:prstGeom>
        </p:spPr>
      </p:pic>
      <p:sp>
        <p:nvSpPr>
          <p:cNvPr id="47" name="Text Placeholder 16"/>
          <p:cNvSpPr txBox="1">
            <a:spLocks/>
          </p:cNvSpPr>
          <p:nvPr/>
        </p:nvSpPr>
        <p:spPr>
          <a:xfrm>
            <a:off x="14726114" y="33989289"/>
            <a:ext cx="3002160" cy="5985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err="1">
                <a:solidFill>
                  <a:schemeClr val="tx1">
                    <a:lumMod val="75000"/>
                  </a:schemeClr>
                </a:solidFill>
              </a:rPr>
              <a:t>Subash</a:t>
            </a:r>
            <a:r>
              <a:rPr lang="en-US" sz="2400" dirty="0">
                <a:solidFill>
                  <a:schemeClr val="tx1">
                    <a:lumMod val="75000"/>
                  </a:schemeClr>
                </a:solidFill>
              </a:rPr>
              <a:t> </a:t>
            </a:r>
            <a:r>
              <a:rPr lang="en-US" sz="2400" dirty="0" err="1">
                <a:solidFill>
                  <a:schemeClr val="tx1">
                    <a:lumMod val="75000"/>
                  </a:schemeClr>
                </a:solidFill>
              </a:rPr>
              <a:t>Dahal</a:t>
            </a:r>
            <a:endParaRPr lang="en-US" sz="2400" dirty="0">
              <a:solidFill>
                <a:schemeClr val="tx1">
                  <a:lumMod val="75000"/>
                </a:schemeClr>
              </a:solidFill>
            </a:endParaRPr>
          </a:p>
        </p:txBody>
      </p:sp>
      <p:sp>
        <p:nvSpPr>
          <p:cNvPr id="48" name="Text Placeholder 16"/>
          <p:cNvSpPr txBox="1">
            <a:spLocks/>
          </p:cNvSpPr>
          <p:nvPr/>
        </p:nvSpPr>
        <p:spPr>
          <a:xfrm>
            <a:off x="11262192" y="34008467"/>
            <a:ext cx="3224971" cy="5985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schemeClr>
                </a:solidFill>
              </a:rPr>
              <a:t>Christopher Cameron</a:t>
            </a:r>
          </a:p>
        </p:txBody>
      </p:sp>
      <p:sp>
        <p:nvSpPr>
          <p:cNvPr id="49" name="Text Placeholder 16"/>
          <p:cNvSpPr txBox="1">
            <a:spLocks/>
          </p:cNvSpPr>
          <p:nvPr/>
        </p:nvSpPr>
        <p:spPr>
          <a:xfrm>
            <a:off x="7670599" y="33968382"/>
            <a:ext cx="3507482" cy="5985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err="1">
                <a:solidFill>
                  <a:schemeClr val="tx1">
                    <a:lumMod val="75000"/>
                  </a:schemeClr>
                </a:solidFill>
              </a:rPr>
              <a:t>María</a:t>
            </a:r>
            <a:r>
              <a:rPr lang="en-US" sz="2400" dirty="0">
                <a:solidFill>
                  <a:schemeClr val="tx1">
                    <a:lumMod val="75000"/>
                  </a:schemeClr>
                </a:solidFill>
              </a:rPr>
              <a:t> José Rivera Araya</a:t>
            </a:r>
          </a:p>
        </p:txBody>
      </p:sp>
      <p:sp>
        <p:nvSpPr>
          <p:cNvPr id="50" name="Text Placeholder 16"/>
          <p:cNvSpPr txBox="1">
            <a:spLocks/>
          </p:cNvSpPr>
          <p:nvPr/>
        </p:nvSpPr>
        <p:spPr>
          <a:xfrm>
            <a:off x="4486562" y="33968382"/>
            <a:ext cx="3002160" cy="5985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chemeClr val="tx1">
                    <a:lumMod val="75000"/>
                  </a:schemeClr>
                </a:solidFill>
              </a:rPr>
              <a:t>Roger Bledsoe</a:t>
            </a:r>
          </a:p>
        </p:txBody>
      </p:sp>
      <p:pic>
        <p:nvPicPr>
          <p:cNvPr id="91" name="Picture 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13374" y="21991416"/>
            <a:ext cx="1392879" cy="1138398"/>
          </a:xfrm>
          <a:prstGeom prst="rect">
            <a:avLst/>
          </a:prstGeom>
        </p:spPr>
      </p:pic>
      <p:pic>
        <p:nvPicPr>
          <p:cNvPr id="92" name="Picture 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06477" y="23301268"/>
            <a:ext cx="1548918" cy="1165991"/>
          </a:xfrm>
          <a:prstGeom prst="rect">
            <a:avLst/>
          </a:prstGeom>
        </p:spPr>
      </p:pic>
      <p:sp>
        <p:nvSpPr>
          <p:cNvPr id="13" name="Rectangle 12"/>
          <p:cNvSpPr/>
          <p:nvPr/>
        </p:nvSpPr>
        <p:spPr>
          <a:xfrm>
            <a:off x="19876168" y="13439864"/>
            <a:ext cx="308930" cy="627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96029" y="19979087"/>
            <a:ext cx="1928777" cy="1863430"/>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803087">
            <a:off x="8572299" y="24474487"/>
            <a:ext cx="2175698" cy="1782864"/>
          </a:xfrm>
          <a:prstGeom prst="rect">
            <a:avLst/>
          </a:prstGeom>
        </p:spPr>
      </p:pic>
      <p:sp>
        <p:nvSpPr>
          <p:cNvPr id="103" name="TextBox 102"/>
          <p:cNvSpPr txBox="1"/>
          <p:nvPr/>
        </p:nvSpPr>
        <p:spPr>
          <a:xfrm>
            <a:off x="18606754" y="25641064"/>
            <a:ext cx="4431905" cy="830997"/>
          </a:xfrm>
          <a:prstGeom prst="rect">
            <a:avLst/>
          </a:prstGeom>
          <a:noFill/>
        </p:spPr>
        <p:txBody>
          <a:bodyPr wrap="square" rtlCol="0">
            <a:spAutoFit/>
          </a:bodyPr>
          <a:lstStyle/>
          <a:p>
            <a:pPr defTabSz="914400"/>
            <a:r>
              <a:rPr lang="en-US" sz="2400" dirty="0">
                <a:solidFill>
                  <a:schemeClr val="tx1">
                    <a:lumMod val="75000"/>
                  </a:schemeClr>
                </a:solidFill>
              </a:rPr>
              <a:t>Land use/land cover change </a:t>
            </a:r>
          </a:p>
          <a:p>
            <a:pPr defTabSz="914400"/>
            <a:r>
              <a:rPr lang="en-US" sz="2400" dirty="0">
                <a:solidFill>
                  <a:schemeClr val="tx1">
                    <a:lumMod val="75000"/>
                  </a:schemeClr>
                </a:solidFill>
              </a:rPr>
              <a:t>(1995, 2005, 2014)</a:t>
            </a:r>
          </a:p>
        </p:txBody>
      </p:sp>
      <p:sp>
        <p:nvSpPr>
          <p:cNvPr id="33" name="TextBox 32"/>
          <p:cNvSpPr txBox="1"/>
          <p:nvPr/>
        </p:nvSpPr>
        <p:spPr>
          <a:xfrm>
            <a:off x="18406464" y="26982826"/>
            <a:ext cx="2265429" cy="1200329"/>
          </a:xfrm>
          <a:prstGeom prst="rect">
            <a:avLst/>
          </a:prstGeom>
          <a:noFill/>
        </p:spPr>
        <p:txBody>
          <a:bodyPr wrap="square" rtlCol="0">
            <a:spAutoFit/>
          </a:bodyPr>
          <a:lstStyle/>
          <a:p>
            <a:pPr algn="r"/>
            <a:r>
              <a:rPr lang="en-US" sz="2400" dirty="0"/>
              <a:t>Dense Mangrove</a:t>
            </a:r>
          </a:p>
          <a:p>
            <a:pPr algn="r"/>
            <a:r>
              <a:rPr lang="en-US" sz="2400" dirty="0"/>
              <a:t>Open Mangrove</a:t>
            </a:r>
          </a:p>
          <a:p>
            <a:pPr algn="r"/>
            <a:r>
              <a:rPr lang="en-US" sz="2400" dirty="0"/>
              <a:t>Agriculture</a:t>
            </a:r>
          </a:p>
        </p:txBody>
      </p:sp>
      <p:sp>
        <p:nvSpPr>
          <p:cNvPr id="35" name="TextBox 34"/>
          <p:cNvSpPr txBox="1"/>
          <p:nvPr/>
        </p:nvSpPr>
        <p:spPr>
          <a:xfrm>
            <a:off x="21568978" y="26991095"/>
            <a:ext cx="1190098" cy="1200329"/>
          </a:xfrm>
          <a:prstGeom prst="rect">
            <a:avLst/>
          </a:prstGeom>
          <a:noFill/>
        </p:spPr>
        <p:txBody>
          <a:bodyPr wrap="square" rtlCol="0">
            <a:spAutoFit/>
          </a:bodyPr>
          <a:lstStyle/>
          <a:p>
            <a:pPr algn="r"/>
            <a:r>
              <a:rPr lang="en-US" sz="2400" dirty="0"/>
              <a:t>Mudflat</a:t>
            </a:r>
          </a:p>
          <a:p>
            <a:pPr algn="r"/>
            <a:r>
              <a:rPr lang="en-US" sz="2400" dirty="0"/>
              <a:t>Water</a:t>
            </a:r>
          </a:p>
          <a:p>
            <a:pPr algn="r"/>
            <a:r>
              <a:rPr lang="en-US" sz="2400" dirty="0"/>
              <a:t>Sand</a:t>
            </a:r>
          </a:p>
        </p:txBody>
      </p:sp>
      <p:grpSp>
        <p:nvGrpSpPr>
          <p:cNvPr id="22" name="Group 21"/>
          <p:cNvGrpSpPr/>
          <p:nvPr/>
        </p:nvGrpSpPr>
        <p:grpSpPr>
          <a:xfrm>
            <a:off x="12524566" y="8504130"/>
            <a:ext cx="11249133" cy="7498080"/>
            <a:chOff x="961783" y="13381361"/>
            <a:chExt cx="11249133" cy="7436535"/>
          </a:xfrm>
        </p:grpSpPr>
        <p:cxnSp>
          <p:nvCxnSpPr>
            <p:cNvPr id="111" name="Straight Connector 110"/>
            <p:cNvCxnSpPr/>
            <p:nvPr/>
          </p:nvCxnSpPr>
          <p:spPr>
            <a:xfrm>
              <a:off x="8184341" y="14947200"/>
              <a:ext cx="0" cy="10357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20762" y="13792228"/>
              <a:ext cx="0" cy="2444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61783" y="13381361"/>
              <a:ext cx="11249133" cy="7436535"/>
              <a:chOff x="961783" y="13381361"/>
              <a:chExt cx="11249133" cy="7436535"/>
            </a:xfrm>
          </p:grpSpPr>
          <p:cxnSp>
            <p:nvCxnSpPr>
              <p:cNvPr id="129" name="Straight Connector 128"/>
              <p:cNvCxnSpPr>
                <a:endCxn id="51" idx="2"/>
              </p:cNvCxnSpPr>
              <p:nvPr/>
            </p:nvCxnSpPr>
            <p:spPr>
              <a:xfrm flipH="1">
                <a:off x="3846664" y="14030763"/>
                <a:ext cx="8238" cy="937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61783" y="13381361"/>
                <a:ext cx="11249133" cy="7436535"/>
                <a:chOff x="961783" y="13381361"/>
                <a:chExt cx="11249133" cy="7436535"/>
              </a:xfrm>
            </p:grpSpPr>
            <p:grpSp>
              <p:nvGrpSpPr>
                <p:cNvPr id="2" name="Group 1"/>
                <p:cNvGrpSpPr/>
                <p:nvPr/>
              </p:nvGrpSpPr>
              <p:grpSpPr>
                <a:xfrm>
                  <a:off x="961783" y="13381361"/>
                  <a:ext cx="9793672" cy="7436535"/>
                  <a:chOff x="856177" y="8928815"/>
                  <a:chExt cx="6228555" cy="4729468"/>
                </a:xfrm>
              </p:grpSpPr>
              <p:cxnSp>
                <p:nvCxnSpPr>
                  <p:cNvPr id="83" name="Straight Connector 82"/>
                  <p:cNvCxnSpPr/>
                  <p:nvPr/>
                </p:nvCxnSpPr>
                <p:spPr>
                  <a:xfrm flipH="1">
                    <a:off x="3487122" y="12400670"/>
                    <a:ext cx="3317280" cy="19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3" idx="2"/>
                  </p:cNvCxnSpPr>
                  <p:nvPr/>
                </p:nvCxnSpPr>
                <p:spPr>
                  <a:xfrm flipH="1">
                    <a:off x="5454802" y="11827295"/>
                    <a:ext cx="13962" cy="1494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081180" y="9919256"/>
                    <a:ext cx="3552" cy="664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39" idx="2"/>
                  </p:cNvCxnSpPr>
                  <p:nvPr/>
                </p:nvCxnSpPr>
                <p:spPr>
                  <a:xfrm rot="16200000" flipH="1">
                    <a:off x="2422793" y="10895240"/>
                    <a:ext cx="1509338" cy="356491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63" idx="2"/>
                  </p:cNvCxnSpPr>
                  <p:nvPr/>
                </p:nvCxnSpPr>
                <p:spPr>
                  <a:xfrm>
                    <a:off x="5458468" y="10955925"/>
                    <a:ext cx="10295" cy="871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856177" y="10068397"/>
                    <a:ext cx="1077650" cy="1854634"/>
                  </a:xfrm>
                  <a:prstGeom prst="roundRect">
                    <a:avLst/>
                  </a:prstGeom>
                  <a:solidFill>
                    <a:srgbClr val="0070C0">
                      <a:alpha val="70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1" name="Rectangle 50"/>
                  <p:cNvSpPr/>
                  <p:nvPr/>
                </p:nvSpPr>
                <p:spPr>
                  <a:xfrm>
                    <a:off x="2077133" y="9517844"/>
                    <a:ext cx="1227526" cy="4199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Landsat 5 &amp; 8</a:t>
                    </a:r>
                  </a:p>
                  <a:p>
                    <a:pPr algn="ctr"/>
                    <a:r>
                      <a:rPr lang="en-US" sz="1800" dirty="0">
                        <a:latin typeface="Garamond" panose="02020404030301010803" pitchFamily="18" charset="0"/>
                      </a:rPr>
                      <a:t>Surface Reflectance</a:t>
                    </a:r>
                  </a:p>
                </p:txBody>
              </p:sp>
              <p:sp>
                <p:nvSpPr>
                  <p:cNvPr id="52" name="Rectangle 51"/>
                  <p:cNvSpPr/>
                  <p:nvPr/>
                </p:nvSpPr>
                <p:spPr>
                  <a:xfrm>
                    <a:off x="4239586" y="8928815"/>
                    <a:ext cx="1065104" cy="25524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Garamond" panose="02020404030301010803" pitchFamily="18" charset="0"/>
                      </a:rPr>
                      <a:t>Satellite Data</a:t>
                    </a:r>
                  </a:p>
                </p:txBody>
              </p:sp>
              <p:sp>
                <p:nvSpPr>
                  <p:cNvPr id="54" name="Rectangle 53"/>
                  <p:cNvSpPr/>
                  <p:nvPr/>
                </p:nvSpPr>
                <p:spPr>
                  <a:xfrm>
                    <a:off x="963026" y="10328947"/>
                    <a:ext cx="869776"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Precipitation</a:t>
                    </a:r>
                  </a:p>
                </p:txBody>
              </p:sp>
              <p:sp>
                <p:nvSpPr>
                  <p:cNvPr id="55" name="Rectangle 54"/>
                  <p:cNvSpPr/>
                  <p:nvPr/>
                </p:nvSpPr>
                <p:spPr>
                  <a:xfrm>
                    <a:off x="962890" y="10788135"/>
                    <a:ext cx="872518"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Surface Temperature</a:t>
                    </a:r>
                  </a:p>
                </p:txBody>
              </p:sp>
              <p:sp>
                <p:nvSpPr>
                  <p:cNvPr id="56" name="Rectangle 55"/>
                  <p:cNvSpPr/>
                  <p:nvPr/>
                </p:nvSpPr>
                <p:spPr>
                  <a:xfrm>
                    <a:off x="960505" y="11247321"/>
                    <a:ext cx="875041"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Surface Runoff</a:t>
                    </a:r>
                  </a:p>
                </p:txBody>
              </p:sp>
              <p:sp>
                <p:nvSpPr>
                  <p:cNvPr id="58" name="Hexagon 57"/>
                  <p:cNvSpPr/>
                  <p:nvPr/>
                </p:nvSpPr>
                <p:spPr>
                  <a:xfrm>
                    <a:off x="2939083" y="10501796"/>
                    <a:ext cx="850469" cy="457200"/>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latin typeface="Garamond" panose="02020404030301010803" pitchFamily="18" charset="0"/>
                      </a:rPr>
                      <a:t>NDVI, EVI, </a:t>
                    </a:r>
                    <a:r>
                      <a:rPr lang="en-US" sz="1800" i="1" dirty="0" err="1">
                        <a:latin typeface="Garamond" panose="02020404030301010803" pitchFamily="18" charset="0"/>
                      </a:rPr>
                      <a:t>R</a:t>
                    </a:r>
                    <a:r>
                      <a:rPr lang="en-US" sz="1800" i="1" baseline="-25000" dirty="0" err="1">
                        <a:latin typeface="Garamond" panose="02020404030301010803" pitchFamily="18" charset="0"/>
                      </a:rPr>
                      <a:t>rs</a:t>
                    </a:r>
                    <a:r>
                      <a:rPr lang="en-US" sz="1800" i="1" dirty="0">
                        <a:latin typeface="Garamond" panose="02020404030301010803" pitchFamily="18" charset="0"/>
                      </a:rPr>
                      <a:t> </a:t>
                    </a:r>
                  </a:p>
                </p:txBody>
              </p:sp>
              <p:sp>
                <p:nvSpPr>
                  <p:cNvPr id="62" name="Rounded Rectangle 61"/>
                  <p:cNvSpPr/>
                  <p:nvPr/>
                </p:nvSpPr>
                <p:spPr>
                  <a:xfrm>
                    <a:off x="2910967" y="11157729"/>
                    <a:ext cx="944483" cy="681068"/>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Classification </a:t>
                    </a:r>
                  </a:p>
                  <a:p>
                    <a:pPr algn="ctr"/>
                    <a:r>
                      <a:rPr lang="en-US" sz="1800" dirty="0">
                        <a:latin typeface="Garamond" panose="02020404030301010803" pitchFamily="18" charset="0"/>
                      </a:rPr>
                      <a:t>(Supervised)</a:t>
                    </a:r>
                  </a:p>
                </p:txBody>
              </p:sp>
              <p:sp>
                <p:nvSpPr>
                  <p:cNvPr id="63" name="Rounded Rectangle 62"/>
                  <p:cNvSpPr/>
                  <p:nvPr/>
                </p:nvSpPr>
                <p:spPr>
                  <a:xfrm>
                    <a:off x="4887855" y="11173033"/>
                    <a:ext cx="1161817" cy="654262"/>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Biophysical Models</a:t>
                    </a:r>
                  </a:p>
                  <a:p>
                    <a:pPr algn="ctr"/>
                    <a:r>
                      <a:rPr lang="en-US" sz="1800" dirty="0">
                        <a:latin typeface="Garamond" panose="02020404030301010803" pitchFamily="18" charset="0"/>
                      </a:rPr>
                      <a:t>LAI, GPP, CHL</a:t>
                    </a:r>
                  </a:p>
                </p:txBody>
              </p:sp>
              <p:sp>
                <p:nvSpPr>
                  <p:cNvPr id="64" name="Rounded Rectangle 63"/>
                  <p:cNvSpPr/>
                  <p:nvPr/>
                </p:nvSpPr>
                <p:spPr>
                  <a:xfrm>
                    <a:off x="3029147" y="12178615"/>
                    <a:ext cx="722088" cy="4572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Change Detection</a:t>
                    </a:r>
                  </a:p>
                </p:txBody>
              </p:sp>
              <p:sp>
                <p:nvSpPr>
                  <p:cNvPr id="66" name="Rectangle 65"/>
                  <p:cNvSpPr/>
                  <p:nvPr/>
                </p:nvSpPr>
                <p:spPr>
                  <a:xfrm>
                    <a:off x="4731405" y="13201083"/>
                    <a:ext cx="1463040" cy="457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Garamond" panose="02020404030301010803" pitchFamily="18" charset="0"/>
                      </a:rPr>
                      <a:t>Long-Term</a:t>
                    </a:r>
                  </a:p>
                  <a:p>
                    <a:pPr algn="ctr"/>
                    <a:r>
                      <a:rPr lang="en-US" sz="2200" dirty="0">
                        <a:latin typeface="Garamond" panose="02020404030301010803" pitchFamily="18" charset="0"/>
                      </a:rPr>
                      <a:t>Time Series</a:t>
                    </a:r>
                  </a:p>
                </p:txBody>
              </p:sp>
              <p:cxnSp>
                <p:nvCxnSpPr>
                  <p:cNvPr id="68" name="Straight Connector 67"/>
                  <p:cNvCxnSpPr>
                    <a:endCxn id="39" idx="0"/>
                  </p:cNvCxnSpPr>
                  <p:nvPr/>
                </p:nvCxnSpPr>
                <p:spPr>
                  <a:xfrm>
                    <a:off x="1391320" y="9924654"/>
                    <a:ext cx="3682" cy="1437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074073" y="9928630"/>
                    <a:ext cx="0" cy="155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694687" y="9936769"/>
                    <a:ext cx="0" cy="137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rot="16200000">
                    <a:off x="794938" y="12611244"/>
                    <a:ext cx="1000897" cy="274034"/>
                  </a:xfrm>
                  <a:prstGeom prst="rect">
                    <a:avLst/>
                  </a:prstGeom>
                  <a:noFill/>
                </p:spPr>
                <p:txBody>
                  <a:bodyPr wrap="square" rtlCol="0">
                    <a:spAutoFit/>
                  </a:bodyPr>
                  <a:lstStyle/>
                  <a:p>
                    <a:pPr algn="ctr"/>
                    <a:r>
                      <a:rPr lang="en-US" sz="2200" dirty="0">
                        <a:latin typeface="Garamond" panose="02020404030301010803" pitchFamily="18" charset="0"/>
                      </a:rPr>
                      <a:t>Correlation</a:t>
                    </a:r>
                  </a:p>
                </p:txBody>
              </p:sp>
              <p:sp>
                <p:nvSpPr>
                  <p:cNvPr id="86" name="Rounded Rectangle 85"/>
                  <p:cNvSpPr/>
                  <p:nvPr/>
                </p:nvSpPr>
                <p:spPr>
                  <a:xfrm>
                    <a:off x="4916361" y="12181265"/>
                    <a:ext cx="1117439" cy="457200"/>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Garamond" panose="02020404030301010803" pitchFamily="18" charset="0"/>
                      </a:rPr>
                      <a:t>Spatio</a:t>
                    </a:r>
                    <a:r>
                      <a:rPr lang="en-US" sz="1800" dirty="0">
                        <a:latin typeface="Garamond" panose="02020404030301010803" pitchFamily="18" charset="0"/>
                      </a:rPr>
                      <a:t>-Temporal </a:t>
                    </a:r>
                  </a:p>
                  <a:p>
                    <a:pPr algn="ctr"/>
                    <a:r>
                      <a:rPr lang="en-US" sz="1800" dirty="0">
                        <a:latin typeface="Garamond" panose="02020404030301010803" pitchFamily="18" charset="0"/>
                      </a:rPr>
                      <a:t>Maps</a:t>
                    </a:r>
                  </a:p>
                </p:txBody>
              </p:sp>
            </p:grpSp>
            <p:grpSp>
              <p:nvGrpSpPr>
                <p:cNvPr id="4" name="Group 3"/>
                <p:cNvGrpSpPr/>
                <p:nvPr/>
              </p:nvGrpSpPr>
              <p:grpSpPr>
                <a:xfrm>
                  <a:off x="1251304" y="14018148"/>
                  <a:ext cx="10959612" cy="5191085"/>
                  <a:chOff x="1251304" y="14018148"/>
                  <a:chExt cx="10959612" cy="5191085"/>
                </a:xfrm>
              </p:grpSpPr>
              <p:sp>
                <p:nvSpPr>
                  <p:cNvPr id="178" name="Left-Right Arrow 177"/>
                  <p:cNvSpPr/>
                  <p:nvPr/>
                </p:nvSpPr>
                <p:spPr>
                  <a:xfrm>
                    <a:off x="5580524" y="15959282"/>
                    <a:ext cx="1648340" cy="50265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Correlation</a:t>
                    </a:r>
                  </a:p>
                </p:txBody>
              </p:sp>
              <p:cxnSp>
                <p:nvCxnSpPr>
                  <p:cNvPr id="140" name="Straight Connector 139"/>
                  <p:cNvCxnSpPr/>
                  <p:nvPr/>
                </p:nvCxnSpPr>
                <p:spPr>
                  <a:xfrm>
                    <a:off x="10771961" y="16374485"/>
                    <a:ext cx="16188" cy="1370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0749870" y="14022976"/>
                    <a:ext cx="8238" cy="937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8184341" y="14030763"/>
                    <a:ext cx="8238" cy="937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6019705" y="14022977"/>
                    <a:ext cx="8238" cy="937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5053744" y="14307538"/>
                    <a:ext cx="1925888" cy="6603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MODIS/Terra</a:t>
                    </a:r>
                  </a:p>
                  <a:p>
                    <a:pPr algn="ctr"/>
                    <a:r>
                      <a:rPr lang="en-US" sz="1800" dirty="0">
                        <a:latin typeface="Garamond" panose="02020404030301010803" pitchFamily="18" charset="0"/>
                      </a:rPr>
                      <a:t>Surface Reflectance</a:t>
                    </a:r>
                  </a:p>
                </p:txBody>
              </p:sp>
              <p:sp>
                <p:nvSpPr>
                  <p:cNvPr id="105" name="Rectangle 104"/>
                  <p:cNvSpPr/>
                  <p:nvPr/>
                </p:nvSpPr>
                <p:spPr>
                  <a:xfrm>
                    <a:off x="7219791" y="14306465"/>
                    <a:ext cx="1860152" cy="6603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Sentinel 1A GRD/IW C-SAR</a:t>
                    </a:r>
                  </a:p>
                </p:txBody>
              </p:sp>
              <p:sp>
                <p:nvSpPr>
                  <p:cNvPr id="106" name="Rectangle 105"/>
                  <p:cNvSpPr/>
                  <p:nvPr/>
                </p:nvSpPr>
                <p:spPr>
                  <a:xfrm>
                    <a:off x="9320102" y="14301160"/>
                    <a:ext cx="2890814" cy="66038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MODIS Biophysical Products</a:t>
                    </a:r>
                  </a:p>
                  <a:p>
                    <a:pPr algn="ctr"/>
                    <a:r>
                      <a:rPr lang="en-US" sz="1800" dirty="0">
                        <a:latin typeface="Garamond" panose="02020404030301010803" pitchFamily="18" charset="0"/>
                      </a:rPr>
                      <a:t>ET, PTC, LAI, GPP</a:t>
                    </a:r>
                  </a:p>
                </p:txBody>
              </p:sp>
              <p:sp>
                <p:nvSpPr>
                  <p:cNvPr id="108" name="Rounded Rectangle 107"/>
                  <p:cNvSpPr/>
                  <p:nvPr/>
                </p:nvSpPr>
                <p:spPr>
                  <a:xfrm>
                    <a:off x="1251304" y="14304222"/>
                    <a:ext cx="1103858" cy="642978"/>
                  </a:xfrm>
                  <a:prstGeom prst="roundRect">
                    <a:avLst/>
                  </a:prstGeom>
                  <a:solidFill>
                    <a:srgbClr val="0070C0">
                      <a:alpha val="70000"/>
                    </a:srgb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NASA</a:t>
                    </a:r>
                  </a:p>
                  <a:p>
                    <a:pPr algn="ctr"/>
                    <a:r>
                      <a:rPr lang="en-US" sz="1800" dirty="0" smtClean="0"/>
                      <a:t>Giovanni</a:t>
                    </a:r>
                    <a:endParaRPr lang="en-US" sz="1800" dirty="0"/>
                  </a:p>
                </p:txBody>
              </p:sp>
              <p:sp>
                <p:nvSpPr>
                  <p:cNvPr id="109" name="Hexagon 108"/>
                  <p:cNvSpPr/>
                  <p:nvPr/>
                </p:nvSpPr>
                <p:spPr>
                  <a:xfrm>
                    <a:off x="7228863" y="15862769"/>
                    <a:ext cx="1910939" cy="71889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Backscattering coefficient</a:t>
                    </a:r>
                  </a:p>
                </p:txBody>
              </p:sp>
              <p:sp>
                <p:nvSpPr>
                  <p:cNvPr id="110" name="Hexagon 109"/>
                  <p:cNvSpPr/>
                  <p:nvPr/>
                </p:nvSpPr>
                <p:spPr>
                  <a:xfrm>
                    <a:off x="9708741" y="15848557"/>
                    <a:ext cx="2117682" cy="718893"/>
                  </a:xfrm>
                  <a:prstGeom prst="hexag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Biophysical Data Extraction</a:t>
                    </a:r>
                  </a:p>
                </p:txBody>
              </p:sp>
              <p:cxnSp>
                <p:nvCxnSpPr>
                  <p:cNvPr id="97" name="Straight Connector 96"/>
                  <p:cNvCxnSpPr/>
                  <p:nvPr/>
                </p:nvCxnSpPr>
                <p:spPr>
                  <a:xfrm>
                    <a:off x="3850783" y="15173221"/>
                    <a:ext cx="2168922" cy="17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935244" y="15186825"/>
                    <a:ext cx="0" cy="658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849315" y="14018148"/>
                    <a:ext cx="6902832" cy="12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9847642" y="16886068"/>
                    <a:ext cx="1835734" cy="102875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Monthly &amp; Annual Composites</a:t>
                    </a:r>
                    <a:endParaRPr lang="en-US" sz="1800" i="1" dirty="0">
                      <a:latin typeface="Garamond" panose="02020404030301010803" pitchFamily="18" charset="0"/>
                    </a:endParaRPr>
                  </a:p>
                </p:txBody>
              </p:sp>
              <p:cxnSp>
                <p:nvCxnSpPr>
                  <p:cNvPr id="141" name="Straight Connector 140"/>
                  <p:cNvCxnSpPr/>
                  <p:nvPr/>
                </p:nvCxnSpPr>
                <p:spPr>
                  <a:xfrm>
                    <a:off x="4929809" y="18214385"/>
                    <a:ext cx="584968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10780058" y="17903423"/>
                    <a:ext cx="1" cy="585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ounded Rectangle 149"/>
                  <p:cNvSpPr/>
                  <p:nvPr/>
                </p:nvSpPr>
                <p:spPr>
                  <a:xfrm>
                    <a:off x="9890208" y="18490339"/>
                    <a:ext cx="1757042" cy="718894"/>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Garamond" panose="02020404030301010803" pitchFamily="18" charset="0"/>
                      </a:rPr>
                      <a:t>Seasonal Variability</a:t>
                    </a:r>
                  </a:p>
                </p:txBody>
              </p:sp>
            </p:grpSp>
          </p:grpSp>
        </p:grpSp>
      </p:grpSp>
      <p:graphicFrame>
        <p:nvGraphicFramePr>
          <p:cNvPr id="69" name="Table 68"/>
          <p:cNvGraphicFramePr>
            <a:graphicFrameLocks noGrp="1"/>
          </p:cNvGraphicFramePr>
          <p:nvPr>
            <p:extLst>
              <p:ext uri="{D42A27DB-BD31-4B8C-83A1-F6EECF244321}">
                <p14:modId xmlns:p14="http://schemas.microsoft.com/office/powerpoint/2010/main" val="2892596177"/>
              </p:ext>
            </p:extLst>
          </p:nvPr>
        </p:nvGraphicFramePr>
        <p:xfrm>
          <a:off x="12279521" y="17328486"/>
          <a:ext cx="481196" cy="11166416"/>
        </p:xfrm>
        <a:graphic>
          <a:graphicData uri="http://schemas.openxmlformats.org/drawingml/2006/table">
            <a:tbl>
              <a:tblPr firstRow="1" bandRow="1">
                <a:tableStyleId>{5C22544A-7EE6-4342-B048-85BDC9FD1C3A}</a:tableStyleId>
              </a:tblPr>
              <a:tblGrid>
                <a:gridCol w="481196">
                  <a:extLst>
                    <a:ext uri="{9D8B030D-6E8A-4147-A177-3AD203B41FA5}">
                      <a16:colId xmlns:a16="http://schemas.microsoft.com/office/drawing/2014/main" xmlns="" val="20000"/>
                    </a:ext>
                  </a:extLst>
                </a:gridCol>
              </a:tblGrid>
              <a:tr h="2791604">
                <a:tc>
                  <a:txBody>
                    <a:bodyPr/>
                    <a:lstStyle/>
                    <a:p>
                      <a:pPr algn="ctr"/>
                      <a:r>
                        <a:rPr lang="en-US" sz="2400" b="1" dirty="0">
                          <a:solidFill>
                            <a:schemeClr val="bg1"/>
                          </a:solidFill>
                        </a:rPr>
                        <a:t>Summer</a:t>
                      </a:r>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2791604">
                <a:tc>
                  <a:txBody>
                    <a:bodyPr/>
                    <a:lstStyle/>
                    <a:p>
                      <a:pPr algn="ctr"/>
                      <a:r>
                        <a:rPr lang="en-US" sz="2400" b="1" dirty="0">
                          <a:solidFill>
                            <a:schemeClr val="bg1"/>
                          </a:solidFill>
                        </a:rPr>
                        <a:t>Fall</a:t>
                      </a:r>
                    </a:p>
                  </a:txBody>
                  <a:tcPr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2791604">
                <a:tc>
                  <a:txBody>
                    <a:bodyPr/>
                    <a:lstStyle/>
                    <a:p>
                      <a:pPr algn="ctr"/>
                      <a:r>
                        <a:rPr lang="en-US" sz="2400" b="1" dirty="0">
                          <a:solidFill>
                            <a:schemeClr val="bg1"/>
                          </a:solidFill>
                        </a:rPr>
                        <a:t>LU-LC</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2"/>
                  </a:ext>
                </a:extLst>
              </a:tr>
              <a:tr h="2791604">
                <a:tc>
                  <a:txBody>
                    <a:bodyPr/>
                    <a:lstStyle/>
                    <a:p>
                      <a:pPr algn="ctr"/>
                      <a:r>
                        <a:rPr lang="en-US" sz="2400" b="1" dirty="0">
                          <a:solidFill>
                            <a:schemeClr val="bg1"/>
                          </a:solidFill>
                        </a:rPr>
                        <a:t>PTC</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3"/>
                  </a:ext>
                </a:extLst>
              </a:tr>
            </a:tbl>
          </a:graphicData>
        </a:graphic>
      </p:graphicFrame>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398766" y="17741063"/>
            <a:ext cx="3407402" cy="2014078"/>
          </a:xfrm>
          <a:prstGeom prst="rect">
            <a:avLst/>
          </a:prstGeom>
        </p:spPr>
      </p:pic>
      <p:pic>
        <p:nvPicPr>
          <p:cNvPr id="80" name="Picture 7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260501" y="20295665"/>
            <a:ext cx="3403345" cy="2011680"/>
          </a:xfrm>
          <a:prstGeom prst="rect">
            <a:avLst/>
          </a:prstGeom>
        </p:spPr>
      </p:pic>
      <p:pic>
        <p:nvPicPr>
          <p:cNvPr id="81" name="Picture 8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768869" y="17734576"/>
            <a:ext cx="3403345" cy="2011680"/>
          </a:xfrm>
          <a:prstGeom prst="rect">
            <a:avLst/>
          </a:prstGeom>
        </p:spPr>
      </p:pic>
      <p:pic>
        <p:nvPicPr>
          <p:cNvPr id="87" name="Picture 8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790169" y="20307141"/>
            <a:ext cx="3403345" cy="2011680"/>
          </a:xfrm>
          <a:prstGeom prst="rect">
            <a:avLst/>
          </a:prstGeom>
        </p:spPr>
      </p:pic>
      <p:pic>
        <p:nvPicPr>
          <p:cNvPr id="96" name="Picture 9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995416" y="20284189"/>
            <a:ext cx="3403345" cy="2011680"/>
          </a:xfrm>
          <a:prstGeom prst="rect">
            <a:avLst/>
          </a:prstGeom>
        </p:spPr>
      </p:pic>
      <p:pic>
        <p:nvPicPr>
          <p:cNvPr id="98" name="Picture 9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096796" y="17709817"/>
            <a:ext cx="3403345" cy="2011680"/>
          </a:xfrm>
          <a:prstGeom prst="rect">
            <a:avLst/>
          </a:prstGeom>
        </p:spPr>
      </p:pic>
      <p:pic>
        <p:nvPicPr>
          <p:cNvPr id="107" name="Picture 10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0234655" y="17559635"/>
            <a:ext cx="4013787" cy="2372506"/>
          </a:xfrm>
          <a:prstGeom prst="rect">
            <a:avLst/>
          </a:prstGeom>
        </p:spPr>
      </p:pic>
      <p:pic>
        <p:nvPicPr>
          <p:cNvPr id="120" name="Picture 11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248205" y="20148278"/>
            <a:ext cx="4022135" cy="2377440"/>
          </a:xfrm>
          <a:prstGeom prst="rect">
            <a:avLst/>
          </a:prstGeom>
        </p:spPr>
      </p:pic>
      <p:pic>
        <p:nvPicPr>
          <p:cNvPr id="123" name="Picture 12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145993" y="26020707"/>
            <a:ext cx="3403345" cy="2011680"/>
          </a:xfrm>
          <a:prstGeom prst="rect">
            <a:avLst/>
          </a:prstGeom>
        </p:spPr>
      </p:pic>
      <p:pic>
        <p:nvPicPr>
          <p:cNvPr id="126" name="Picture 12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757947" y="23267751"/>
            <a:ext cx="3462540" cy="2339098"/>
          </a:xfrm>
          <a:prstGeom prst="rect">
            <a:avLst/>
          </a:prstGeom>
        </p:spPr>
      </p:pic>
      <p:pic>
        <p:nvPicPr>
          <p:cNvPr id="127" name="Picture 1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6446454" y="23266260"/>
            <a:ext cx="3238958" cy="2438896"/>
          </a:xfrm>
          <a:prstGeom prst="rect">
            <a:avLst/>
          </a:prstGeom>
        </p:spPr>
      </p:pic>
      <p:pic>
        <p:nvPicPr>
          <p:cNvPr id="128" name="Picture 1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166230" y="23301268"/>
            <a:ext cx="3191142" cy="2294206"/>
          </a:xfrm>
          <a:prstGeom prst="rect">
            <a:avLst/>
          </a:prstGeom>
        </p:spPr>
      </p:pic>
      <p:sp>
        <p:nvSpPr>
          <p:cNvPr id="133" name="Text Placeholder 16"/>
          <p:cNvSpPr txBox="1">
            <a:spLocks/>
          </p:cNvSpPr>
          <p:nvPr/>
        </p:nvSpPr>
        <p:spPr>
          <a:xfrm>
            <a:off x="1006549" y="5017460"/>
            <a:ext cx="10921333" cy="83076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t>Mangroves, one of the most productive ecosystems on Earth, play a major role in coastal ecosystem processes from mitigating erosion to acting as a barrier against tidal and storm surges associated with tropical cyclones. India has about 5 % of the world’s mangrove vegetation, and over half of which is found along the east coast of the country. </a:t>
            </a:r>
            <a:r>
              <a:rPr lang="en-US" sz="2400" dirty="0" err="1"/>
              <a:t>Chilika</a:t>
            </a:r>
            <a:r>
              <a:rPr lang="en-US" sz="2400" dirty="0"/>
              <a:t> Lagoon and </a:t>
            </a:r>
            <a:r>
              <a:rPr lang="en-US" sz="2400" dirty="0" err="1"/>
              <a:t>Bhitarkanika</a:t>
            </a:r>
            <a:r>
              <a:rPr lang="en-US" sz="2400" dirty="0"/>
              <a:t> Wildlife Sanctuary are </a:t>
            </a:r>
            <a:r>
              <a:rPr lang="en-US" sz="2400" dirty="0" err="1"/>
              <a:t>Ramsar</a:t>
            </a:r>
            <a:r>
              <a:rPr lang="en-US" sz="2400" dirty="0"/>
              <a:t> sites of international wetland importance, situated in the state of Odisha along the east coast of India. </a:t>
            </a:r>
            <a:r>
              <a:rPr lang="en-US" sz="2400" dirty="0" err="1"/>
              <a:t>Chilika</a:t>
            </a:r>
            <a:r>
              <a:rPr lang="en-US" sz="2400" dirty="0"/>
              <a:t> Lagoon holds three small, but distinct mangrove patches, while </a:t>
            </a:r>
            <a:r>
              <a:rPr lang="en-US" sz="2400" dirty="0" err="1"/>
              <a:t>Bhitarkanika</a:t>
            </a:r>
            <a:r>
              <a:rPr lang="en-US" sz="2400" dirty="0"/>
              <a:t> Wildlife Sanctuary has several large, dense patches of mangroves. There is growing concern for the effective management and conservation of these mangrove forests. This study demonstrated the use of a suite of satellite data (Terra, Landsat, and Sentinel-1) for meeting the following objectives: 1. Derive a long-term </a:t>
            </a:r>
            <a:r>
              <a:rPr lang="en-US" sz="2400" dirty="0" err="1"/>
              <a:t>spatio</a:t>
            </a:r>
            <a:r>
              <a:rPr lang="en-US" sz="2400" dirty="0"/>
              <a:t>-temporal </a:t>
            </a:r>
            <a:r>
              <a:rPr lang="en-US" sz="2400" dirty="0" err="1"/>
              <a:t>phenological</a:t>
            </a:r>
            <a:r>
              <a:rPr lang="en-US" sz="2400" dirty="0"/>
              <a:t> maps of the biophysical parameters (chlorophyll, leaf area index,  gross primary productivity, and evapotranspiration); 2. Analyze long-term </a:t>
            </a:r>
            <a:r>
              <a:rPr lang="en-US" sz="2400" dirty="0" err="1"/>
              <a:t>spatio</a:t>
            </a:r>
            <a:r>
              <a:rPr lang="en-US" sz="2400" dirty="0"/>
              <a:t>-temporal variability of physical and meteorological parameters; 3. Document decadal changes in mangroves area estimates starting from 1995 to 2017 using Landsat and radar data. The time series developed in this study revealed a </a:t>
            </a:r>
            <a:r>
              <a:rPr lang="en-US" sz="2400" dirty="0" err="1"/>
              <a:t>phenological</a:t>
            </a:r>
            <a:r>
              <a:rPr lang="en-US" sz="2400" dirty="0"/>
              <a:t> pattern for mangrove biophysical characteristics. Historical analysis of land cover maps indicated decrease in dense mangrove area and increase in open mangrove area and fragmentation. The results of this study will be used as an efficient biophysical mapping and monitoring protocol for mangrove forests in restoration decision-making.</a:t>
            </a:r>
            <a:endParaRPr lang="en-US" sz="2400" dirty="0">
              <a:solidFill>
                <a:schemeClr val="tx1">
                  <a:lumMod val="75000"/>
                </a:schemeClr>
              </a:solidFill>
            </a:endParaRPr>
          </a:p>
        </p:txBody>
      </p:sp>
      <p:grpSp>
        <p:nvGrpSpPr>
          <p:cNvPr id="59" name="Group 58"/>
          <p:cNvGrpSpPr/>
          <p:nvPr/>
        </p:nvGrpSpPr>
        <p:grpSpPr>
          <a:xfrm>
            <a:off x="1087225" y="12590008"/>
            <a:ext cx="10250346" cy="6320376"/>
            <a:chOff x="1343373" y="7210562"/>
            <a:chExt cx="8696472" cy="4898982"/>
          </a:xfrm>
        </p:grpSpPr>
        <p:grpSp>
          <p:nvGrpSpPr>
            <p:cNvPr id="57" name="Group 56"/>
            <p:cNvGrpSpPr/>
            <p:nvPr/>
          </p:nvGrpSpPr>
          <p:grpSpPr>
            <a:xfrm>
              <a:off x="1343373" y="7210562"/>
              <a:ext cx="8696472" cy="4898982"/>
              <a:chOff x="1343373" y="7210562"/>
              <a:chExt cx="8696472" cy="4898982"/>
            </a:xfrm>
          </p:grpSpPr>
          <p:grpSp>
            <p:nvGrpSpPr>
              <p:cNvPr id="53" name="Group 52"/>
              <p:cNvGrpSpPr/>
              <p:nvPr/>
            </p:nvGrpSpPr>
            <p:grpSpPr>
              <a:xfrm>
                <a:off x="1343373" y="7210562"/>
                <a:ext cx="8696472" cy="4898982"/>
                <a:chOff x="1343373" y="7210562"/>
                <a:chExt cx="8696472" cy="4898982"/>
              </a:xfrm>
            </p:grpSpPr>
            <p:grpSp>
              <p:nvGrpSpPr>
                <p:cNvPr id="32" name="Group 31"/>
                <p:cNvGrpSpPr/>
                <p:nvPr/>
              </p:nvGrpSpPr>
              <p:grpSpPr>
                <a:xfrm>
                  <a:off x="1343373" y="7210562"/>
                  <a:ext cx="8696472" cy="4898982"/>
                  <a:chOff x="13071314" y="8711802"/>
                  <a:chExt cx="8696472" cy="4898982"/>
                </a:xfrm>
              </p:grpSpPr>
              <p:pic>
                <p:nvPicPr>
                  <p:cNvPr id="156" name="Picture 1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071314" y="8711802"/>
                    <a:ext cx="8476890" cy="4898982"/>
                  </a:xfrm>
                  <a:prstGeom prst="rect">
                    <a:avLst/>
                  </a:prstGeom>
                </p:spPr>
              </p:pic>
              <p:sp>
                <p:nvSpPr>
                  <p:cNvPr id="157" name="TextBox 156"/>
                  <p:cNvSpPr txBox="1"/>
                  <p:nvPr/>
                </p:nvSpPr>
                <p:spPr>
                  <a:xfrm>
                    <a:off x="13265302" y="9293506"/>
                    <a:ext cx="898965" cy="461665"/>
                  </a:xfrm>
                  <a:prstGeom prst="rect">
                    <a:avLst/>
                  </a:prstGeom>
                  <a:noFill/>
                </p:spPr>
                <p:txBody>
                  <a:bodyPr wrap="square" rtlCol="0">
                    <a:spAutoFit/>
                  </a:bodyPr>
                  <a:lstStyle/>
                  <a:p>
                    <a:r>
                      <a:rPr lang="en-US" sz="2400" dirty="0">
                        <a:solidFill>
                          <a:schemeClr val="accent1">
                            <a:lumMod val="50000"/>
                          </a:schemeClr>
                        </a:solidFill>
                      </a:rPr>
                      <a:t>India</a:t>
                    </a:r>
                  </a:p>
                </p:txBody>
              </p:sp>
              <p:sp>
                <p:nvSpPr>
                  <p:cNvPr id="158" name="TextBox 157"/>
                  <p:cNvSpPr txBox="1"/>
                  <p:nvPr/>
                </p:nvSpPr>
                <p:spPr>
                  <a:xfrm>
                    <a:off x="14272706" y="10007180"/>
                    <a:ext cx="1467930" cy="461665"/>
                  </a:xfrm>
                  <a:prstGeom prst="rect">
                    <a:avLst/>
                  </a:prstGeom>
                  <a:noFill/>
                </p:spPr>
                <p:txBody>
                  <a:bodyPr wrap="square" rtlCol="0">
                    <a:spAutoFit/>
                  </a:bodyPr>
                  <a:lstStyle/>
                  <a:p>
                    <a:r>
                      <a:rPr lang="en-US" sz="2400" dirty="0">
                        <a:solidFill>
                          <a:schemeClr val="accent1">
                            <a:lumMod val="50000"/>
                          </a:schemeClr>
                        </a:solidFill>
                      </a:rPr>
                      <a:t>Odisha</a:t>
                    </a:r>
                  </a:p>
                </p:txBody>
              </p:sp>
              <p:sp>
                <p:nvSpPr>
                  <p:cNvPr id="159" name="TextBox 158"/>
                  <p:cNvSpPr txBox="1"/>
                  <p:nvPr/>
                </p:nvSpPr>
                <p:spPr>
                  <a:xfrm>
                    <a:off x="17316844" y="12617816"/>
                    <a:ext cx="4414495" cy="369332"/>
                  </a:xfrm>
                  <a:prstGeom prst="rect">
                    <a:avLst/>
                  </a:prstGeom>
                  <a:noFill/>
                </p:spPr>
                <p:txBody>
                  <a:bodyPr wrap="square" rtlCol="0">
                    <a:spAutoFit/>
                  </a:bodyPr>
                  <a:lstStyle/>
                  <a:p>
                    <a:r>
                      <a:rPr lang="en-US" sz="1800" dirty="0">
                        <a:solidFill>
                          <a:srgbClr val="000000"/>
                        </a:solidFill>
                      </a:rPr>
                      <a:t>Bright green polygon  indicates mangrove area</a:t>
                    </a:r>
                  </a:p>
                </p:txBody>
              </p:sp>
              <p:sp>
                <p:nvSpPr>
                  <p:cNvPr id="160" name="TextBox 159"/>
                  <p:cNvSpPr txBox="1"/>
                  <p:nvPr/>
                </p:nvSpPr>
                <p:spPr>
                  <a:xfrm>
                    <a:off x="19130041" y="10953597"/>
                    <a:ext cx="2637745" cy="830997"/>
                  </a:xfrm>
                  <a:prstGeom prst="rect">
                    <a:avLst/>
                  </a:prstGeom>
                  <a:noFill/>
                </p:spPr>
                <p:txBody>
                  <a:bodyPr wrap="square" rtlCol="0">
                    <a:spAutoFit/>
                  </a:bodyPr>
                  <a:lstStyle/>
                  <a:p>
                    <a:r>
                      <a:rPr lang="en-US" sz="2400" dirty="0" err="1">
                        <a:solidFill>
                          <a:schemeClr val="bg1"/>
                        </a:solidFill>
                      </a:rPr>
                      <a:t>Bhitarkanika</a:t>
                    </a:r>
                    <a:r>
                      <a:rPr lang="en-US" sz="2400" dirty="0">
                        <a:solidFill>
                          <a:schemeClr val="bg1"/>
                        </a:solidFill>
                      </a:rPr>
                      <a:t> Wildlife Sanctuary</a:t>
                    </a:r>
                  </a:p>
                </p:txBody>
              </p:sp>
              <p:sp>
                <p:nvSpPr>
                  <p:cNvPr id="161" name="TextBox 160"/>
                  <p:cNvSpPr txBox="1"/>
                  <p:nvPr/>
                </p:nvSpPr>
                <p:spPr>
                  <a:xfrm>
                    <a:off x="13304954" y="12425461"/>
                    <a:ext cx="1051079" cy="461665"/>
                  </a:xfrm>
                  <a:prstGeom prst="rect">
                    <a:avLst/>
                  </a:prstGeom>
                  <a:noFill/>
                </p:spPr>
                <p:txBody>
                  <a:bodyPr wrap="square" rtlCol="0">
                    <a:spAutoFit/>
                  </a:bodyPr>
                  <a:lstStyle/>
                  <a:p>
                    <a:r>
                      <a:rPr lang="en-US" sz="2400" dirty="0" err="1">
                        <a:solidFill>
                          <a:schemeClr val="accent1">
                            <a:lumMod val="50000"/>
                          </a:schemeClr>
                        </a:solidFill>
                      </a:rPr>
                      <a:t>Chilika</a:t>
                    </a:r>
                    <a:r>
                      <a:rPr lang="en-US" sz="2400" dirty="0"/>
                      <a:t> </a:t>
                    </a:r>
                  </a:p>
                </p:txBody>
              </p:sp>
              <p:sp>
                <p:nvSpPr>
                  <p:cNvPr id="162" name="TextBox 161"/>
                  <p:cNvSpPr txBox="1"/>
                  <p:nvPr/>
                </p:nvSpPr>
                <p:spPr>
                  <a:xfrm>
                    <a:off x="17270750" y="11904899"/>
                    <a:ext cx="1349098" cy="553998"/>
                  </a:xfrm>
                  <a:prstGeom prst="rect">
                    <a:avLst/>
                  </a:prstGeom>
                  <a:noFill/>
                </p:spPr>
                <p:txBody>
                  <a:bodyPr wrap="square" rtlCol="0">
                    <a:spAutoFit/>
                  </a:bodyPr>
                  <a:lstStyle/>
                  <a:p>
                    <a:r>
                      <a:rPr lang="en-US" sz="1200" b="1" dirty="0">
                        <a:solidFill>
                          <a:srgbClr val="000000"/>
                        </a:solidFill>
                      </a:rPr>
                      <a:t>      </a:t>
                    </a:r>
                    <a:r>
                      <a:rPr lang="en-US" sz="1800" b="1" dirty="0">
                        <a:solidFill>
                          <a:srgbClr val="000000"/>
                        </a:solidFill>
                      </a:rPr>
                      <a:t>Kilometers</a:t>
                    </a:r>
                  </a:p>
                </p:txBody>
              </p:sp>
            </p:grpSp>
            <p:pic>
              <p:nvPicPr>
                <p:cNvPr id="153" name="Picture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792023" y="10646172"/>
                  <a:ext cx="2167700" cy="214725"/>
                </a:xfrm>
                <a:prstGeom prst="rect">
                  <a:avLst/>
                </a:prstGeom>
              </p:spPr>
            </p:pic>
          </p:grpSp>
          <p:sp>
            <p:nvSpPr>
              <p:cNvPr id="155" name="TextBox 154"/>
              <p:cNvSpPr txBox="1"/>
              <p:nvPr/>
            </p:nvSpPr>
            <p:spPr>
              <a:xfrm>
                <a:off x="5602643" y="10828833"/>
                <a:ext cx="2682457" cy="286273"/>
              </a:xfrm>
              <a:prstGeom prst="rect">
                <a:avLst/>
              </a:prstGeom>
              <a:noFill/>
            </p:spPr>
            <p:txBody>
              <a:bodyPr wrap="square" rtlCol="0">
                <a:spAutoFit/>
              </a:bodyPr>
              <a:lstStyle/>
              <a:p>
                <a:r>
                  <a:rPr lang="en-US" sz="1200" b="1" dirty="0">
                    <a:solidFill>
                      <a:srgbClr val="000000"/>
                    </a:solidFill>
                  </a:rPr>
                  <a:t>      </a:t>
                </a:r>
                <a:r>
                  <a:rPr lang="en-US" sz="1800" b="1" dirty="0">
                    <a:solidFill>
                      <a:srgbClr val="000000"/>
                    </a:solidFill>
                  </a:rPr>
                  <a:t>0                 7.5                15   </a:t>
                </a:r>
              </a:p>
            </p:txBody>
          </p:sp>
        </p:grpSp>
        <p:sp>
          <p:nvSpPr>
            <p:cNvPr id="165" name="Regular Pentagon 10"/>
            <p:cNvSpPr/>
            <p:nvPr/>
          </p:nvSpPr>
          <p:spPr>
            <a:xfrm rot="6504275" flipV="1">
              <a:off x="5249794" y="11065976"/>
              <a:ext cx="313614" cy="321625"/>
            </a:xfrm>
            <a:prstGeom prst="pentagon">
              <a:avLst/>
            </a:prstGeom>
            <a:solidFill>
              <a:srgbClr val="66FF3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rot="5400000">
            <a:off x="17917536" y="22614528"/>
            <a:ext cx="11710160" cy="250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rotWithShape="1">
          <a:blip r:embed="rId30"/>
          <a:srcRect l="1999"/>
          <a:stretch/>
        </p:blipFill>
        <p:spPr>
          <a:xfrm>
            <a:off x="12777787" y="22622245"/>
            <a:ext cx="2598751" cy="144510"/>
          </a:xfrm>
          <a:prstGeom prst="rect">
            <a:avLst/>
          </a:prstGeom>
        </p:spPr>
      </p:pic>
      <p:sp>
        <p:nvSpPr>
          <p:cNvPr id="61" name="TextBox 60"/>
          <p:cNvSpPr txBox="1"/>
          <p:nvPr/>
        </p:nvSpPr>
        <p:spPr>
          <a:xfrm>
            <a:off x="12741697" y="22413097"/>
            <a:ext cx="223513" cy="1023037"/>
          </a:xfrm>
          <a:prstGeom prst="rect">
            <a:avLst/>
          </a:prstGeom>
          <a:noFill/>
        </p:spPr>
        <p:txBody>
          <a:bodyPr wrap="square" rtlCol="0">
            <a:spAutoFit/>
          </a:bodyPr>
          <a:lstStyle/>
          <a:p>
            <a:endParaRPr lang="en-US" dirty="0"/>
          </a:p>
        </p:txBody>
      </p:sp>
      <p:sp>
        <p:nvSpPr>
          <p:cNvPr id="65" name="TextBox 64"/>
          <p:cNvSpPr txBox="1"/>
          <p:nvPr/>
        </p:nvSpPr>
        <p:spPr>
          <a:xfrm>
            <a:off x="12687637" y="22306843"/>
            <a:ext cx="276600" cy="369332"/>
          </a:xfrm>
          <a:prstGeom prst="rect">
            <a:avLst/>
          </a:prstGeom>
          <a:noFill/>
        </p:spPr>
        <p:txBody>
          <a:bodyPr wrap="square" rtlCol="0">
            <a:spAutoFit/>
          </a:bodyPr>
          <a:lstStyle/>
          <a:p>
            <a:r>
              <a:rPr lang="en-US" sz="1800" dirty="0">
                <a:solidFill>
                  <a:srgbClr val="002060"/>
                </a:solidFill>
              </a:rPr>
              <a:t>0</a:t>
            </a:r>
          </a:p>
        </p:txBody>
      </p:sp>
      <p:sp>
        <p:nvSpPr>
          <p:cNvPr id="169" name="TextBox 168"/>
          <p:cNvSpPr txBox="1"/>
          <p:nvPr/>
        </p:nvSpPr>
        <p:spPr>
          <a:xfrm>
            <a:off x="15397560" y="22304158"/>
            <a:ext cx="276600" cy="369332"/>
          </a:xfrm>
          <a:prstGeom prst="rect">
            <a:avLst/>
          </a:prstGeom>
          <a:noFill/>
        </p:spPr>
        <p:txBody>
          <a:bodyPr wrap="square" rtlCol="0">
            <a:spAutoFit/>
          </a:bodyPr>
          <a:lstStyle/>
          <a:p>
            <a:r>
              <a:rPr lang="en-US" sz="1800" dirty="0">
                <a:solidFill>
                  <a:srgbClr val="002060"/>
                </a:solidFill>
              </a:rPr>
              <a:t>0</a:t>
            </a:r>
          </a:p>
        </p:txBody>
      </p:sp>
      <p:sp>
        <p:nvSpPr>
          <p:cNvPr id="170" name="TextBox 169"/>
          <p:cNvSpPr txBox="1"/>
          <p:nvPr/>
        </p:nvSpPr>
        <p:spPr>
          <a:xfrm>
            <a:off x="18139715" y="22304158"/>
            <a:ext cx="276600" cy="369332"/>
          </a:xfrm>
          <a:prstGeom prst="rect">
            <a:avLst/>
          </a:prstGeom>
          <a:noFill/>
        </p:spPr>
        <p:txBody>
          <a:bodyPr wrap="square" rtlCol="0">
            <a:spAutoFit/>
          </a:bodyPr>
          <a:lstStyle/>
          <a:p>
            <a:r>
              <a:rPr lang="en-US" sz="1800" dirty="0">
                <a:solidFill>
                  <a:srgbClr val="002060"/>
                </a:solidFill>
              </a:rPr>
              <a:t>0</a:t>
            </a:r>
          </a:p>
        </p:txBody>
      </p:sp>
      <p:sp>
        <p:nvSpPr>
          <p:cNvPr id="171" name="TextBox 170"/>
          <p:cNvSpPr txBox="1"/>
          <p:nvPr/>
        </p:nvSpPr>
        <p:spPr>
          <a:xfrm>
            <a:off x="20870735" y="22318303"/>
            <a:ext cx="276600" cy="369332"/>
          </a:xfrm>
          <a:prstGeom prst="rect">
            <a:avLst/>
          </a:prstGeom>
          <a:noFill/>
        </p:spPr>
        <p:txBody>
          <a:bodyPr wrap="square" rtlCol="0">
            <a:spAutoFit/>
          </a:bodyPr>
          <a:lstStyle/>
          <a:p>
            <a:r>
              <a:rPr lang="en-US" sz="1800" dirty="0">
                <a:solidFill>
                  <a:srgbClr val="002060"/>
                </a:solidFill>
              </a:rPr>
              <a:t>0</a:t>
            </a:r>
          </a:p>
        </p:txBody>
      </p:sp>
      <p:sp>
        <p:nvSpPr>
          <p:cNvPr id="172" name="TextBox 171"/>
          <p:cNvSpPr txBox="1"/>
          <p:nvPr/>
        </p:nvSpPr>
        <p:spPr>
          <a:xfrm>
            <a:off x="15040530" y="22018937"/>
            <a:ext cx="432445" cy="646331"/>
          </a:xfrm>
          <a:prstGeom prst="rect">
            <a:avLst/>
          </a:prstGeom>
          <a:noFill/>
        </p:spPr>
        <p:txBody>
          <a:bodyPr wrap="square" rtlCol="0">
            <a:spAutoFit/>
          </a:bodyPr>
          <a:lstStyle/>
          <a:p>
            <a:r>
              <a:rPr lang="en-US" sz="1800" dirty="0">
                <a:solidFill>
                  <a:srgbClr val="002060"/>
                </a:solidFill>
              </a:rPr>
              <a:t> 60</a:t>
            </a:r>
          </a:p>
        </p:txBody>
      </p:sp>
      <p:sp>
        <p:nvSpPr>
          <p:cNvPr id="173" name="TextBox 172"/>
          <p:cNvSpPr txBox="1"/>
          <p:nvPr/>
        </p:nvSpPr>
        <p:spPr>
          <a:xfrm>
            <a:off x="13424566" y="22287419"/>
            <a:ext cx="1586585" cy="369332"/>
          </a:xfrm>
          <a:prstGeom prst="rect">
            <a:avLst/>
          </a:prstGeom>
          <a:noFill/>
        </p:spPr>
        <p:txBody>
          <a:bodyPr wrap="square" rtlCol="0">
            <a:spAutoFit/>
          </a:bodyPr>
          <a:lstStyle/>
          <a:p>
            <a:r>
              <a:rPr lang="en-US" sz="1800" dirty="0">
                <a:solidFill>
                  <a:srgbClr val="002060"/>
                </a:solidFill>
              </a:rPr>
              <a:t>CHL (µg/cm</a:t>
            </a:r>
            <a:r>
              <a:rPr lang="en-US" sz="1800" baseline="30000" dirty="0">
                <a:solidFill>
                  <a:srgbClr val="002060"/>
                </a:solidFill>
              </a:rPr>
              <a:t>2</a:t>
            </a:r>
            <a:r>
              <a:rPr lang="en-US" sz="1800" dirty="0">
                <a:solidFill>
                  <a:srgbClr val="002060"/>
                </a:solidFill>
              </a:rPr>
              <a:t>)</a:t>
            </a:r>
          </a:p>
        </p:txBody>
      </p:sp>
      <p:sp>
        <p:nvSpPr>
          <p:cNvPr id="174" name="TextBox 173"/>
          <p:cNvSpPr txBox="1"/>
          <p:nvPr/>
        </p:nvSpPr>
        <p:spPr>
          <a:xfrm>
            <a:off x="16101857" y="22300418"/>
            <a:ext cx="1586585" cy="369332"/>
          </a:xfrm>
          <a:prstGeom prst="rect">
            <a:avLst/>
          </a:prstGeom>
          <a:noFill/>
        </p:spPr>
        <p:txBody>
          <a:bodyPr wrap="square" rtlCol="0">
            <a:spAutoFit/>
          </a:bodyPr>
          <a:lstStyle/>
          <a:p>
            <a:r>
              <a:rPr lang="en-US" sz="1800" dirty="0">
                <a:solidFill>
                  <a:srgbClr val="002060"/>
                </a:solidFill>
              </a:rPr>
              <a:t>       LAI</a:t>
            </a:r>
          </a:p>
        </p:txBody>
      </p:sp>
      <p:sp>
        <p:nvSpPr>
          <p:cNvPr id="175" name="TextBox 174"/>
          <p:cNvSpPr txBox="1"/>
          <p:nvPr/>
        </p:nvSpPr>
        <p:spPr>
          <a:xfrm>
            <a:off x="17828888" y="22300418"/>
            <a:ext cx="276600" cy="369332"/>
          </a:xfrm>
          <a:prstGeom prst="rect">
            <a:avLst/>
          </a:prstGeom>
          <a:noFill/>
        </p:spPr>
        <p:txBody>
          <a:bodyPr wrap="square" rtlCol="0">
            <a:spAutoFit/>
          </a:bodyPr>
          <a:lstStyle/>
          <a:p>
            <a:r>
              <a:rPr lang="en-US" sz="1800" dirty="0">
                <a:solidFill>
                  <a:srgbClr val="002060"/>
                </a:solidFill>
              </a:rPr>
              <a:t>6</a:t>
            </a:r>
          </a:p>
        </p:txBody>
      </p:sp>
      <p:sp>
        <p:nvSpPr>
          <p:cNvPr id="176" name="TextBox 175"/>
          <p:cNvSpPr txBox="1"/>
          <p:nvPr/>
        </p:nvSpPr>
        <p:spPr>
          <a:xfrm>
            <a:off x="18942201" y="22284878"/>
            <a:ext cx="1586585" cy="369332"/>
          </a:xfrm>
          <a:prstGeom prst="rect">
            <a:avLst/>
          </a:prstGeom>
          <a:noFill/>
        </p:spPr>
        <p:txBody>
          <a:bodyPr wrap="square" rtlCol="0">
            <a:spAutoFit/>
          </a:bodyPr>
          <a:lstStyle/>
          <a:p>
            <a:r>
              <a:rPr lang="en-US" sz="1800" dirty="0">
                <a:solidFill>
                  <a:srgbClr val="002060"/>
                </a:solidFill>
              </a:rPr>
              <a:t>GPP (</a:t>
            </a:r>
            <a:r>
              <a:rPr lang="en-US" sz="1800" dirty="0" err="1">
                <a:solidFill>
                  <a:srgbClr val="002060"/>
                </a:solidFill>
              </a:rPr>
              <a:t>gC</a:t>
            </a:r>
            <a:r>
              <a:rPr lang="en-US" sz="1800" dirty="0">
                <a:solidFill>
                  <a:srgbClr val="002060"/>
                </a:solidFill>
              </a:rPr>
              <a:t>/m</a:t>
            </a:r>
            <a:r>
              <a:rPr lang="en-US" sz="1800" baseline="30000" dirty="0">
                <a:solidFill>
                  <a:srgbClr val="002060"/>
                </a:solidFill>
              </a:rPr>
              <a:t>2</a:t>
            </a:r>
            <a:r>
              <a:rPr lang="en-US" sz="1800" dirty="0">
                <a:solidFill>
                  <a:srgbClr val="002060"/>
                </a:solidFill>
              </a:rPr>
              <a:t>)</a:t>
            </a:r>
          </a:p>
        </p:txBody>
      </p:sp>
      <p:sp>
        <p:nvSpPr>
          <p:cNvPr id="177" name="TextBox 176"/>
          <p:cNvSpPr txBox="1"/>
          <p:nvPr/>
        </p:nvSpPr>
        <p:spPr>
          <a:xfrm>
            <a:off x="20400591" y="22254981"/>
            <a:ext cx="593100" cy="369332"/>
          </a:xfrm>
          <a:prstGeom prst="rect">
            <a:avLst/>
          </a:prstGeom>
          <a:noFill/>
        </p:spPr>
        <p:txBody>
          <a:bodyPr wrap="square" rtlCol="0">
            <a:spAutoFit/>
          </a:bodyPr>
          <a:lstStyle/>
          <a:p>
            <a:r>
              <a:rPr lang="en-US" sz="1800" dirty="0">
                <a:solidFill>
                  <a:srgbClr val="002060"/>
                </a:solidFill>
              </a:rPr>
              <a:t>0.07</a:t>
            </a:r>
          </a:p>
        </p:txBody>
      </p:sp>
      <p:sp>
        <p:nvSpPr>
          <p:cNvPr id="180" name="TextBox 179"/>
          <p:cNvSpPr txBox="1"/>
          <p:nvPr/>
        </p:nvSpPr>
        <p:spPr>
          <a:xfrm>
            <a:off x="21557639" y="22281681"/>
            <a:ext cx="1586585" cy="369332"/>
          </a:xfrm>
          <a:prstGeom prst="rect">
            <a:avLst/>
          </a:prstGeom>
          <a:noFill/>
        </p:spPr>
        <p:txBody>
          <a:bodyPr wrap="square" rtlCol="0">
            <a:spAutoFit/>
          </a:bodyPr>
          <a:lstStyle/>
          <a:p>
            <a:r>
              <a:rPr lang="en-US" sz="1800" dirty="0">
                <a:solidFill>
                  <a:srgbClr val="002060"/>
                </a:solidFill>
              </a:rPr>
              <a:t>  ET (kg/m</a:t>
            </a:r>
            <a:r>
              <a:rPr lang="en-US" sz="1800" baseline="30000" dirty="0">
                <a:solidFill>
                  <a:srgbClr val="002060"/>
                </a:solidFill>
              </a:rPr>
              <a:t>2</a:t>
            </a:r>
            <a:r>
              <a:rPr lang="en-US" sz="1800" dirty="0">
                <a:solidFill>
                  <a:srgbClr val="002060"/>
                </a:solidFill>
              </a:rPr>
              <a:t>)</a:t>
            </a:r>
          </a:p>
        </p:txBody>
      </p:sp>
      <p:sp>
        <p:nvSpPr>
          <p:cNvPr id="181" name="TextBox 180"/>
          <p:cNvSpPr txBox="1"/>
          <p:nvPr/>
        </p:nvSpPr>
        <p:spPr>
          <a:xfrm>
            <a:off x="23125806" y="22266431"/>
            <a:ext cx="593100" cy="369332"/>
          </a:xfrm>
          <a:prstGeom prst="rect">
            <a:avLst/>
          </a:prstGeom>
          <a:noFill/>
        </p:spPr>
        <p:txBody>
          <a:bodyPr wrap="square" rtlCol="0">
            <a:spAutoFit/>
          </a:bodyPr>
          <a:lstStyle/>
          <a:p>
            <a:r>
              <a:rPr lang="en-US" sz="1800" dirty="0">
                <a:solidFill>
                  <a:srgbClr val="002060"/>
                </a:solidFill>
              </a:rPr>
              <a:t>150</a:t>
            </a:r>
          </a:p>
        </p:txBody>
      </p:sp>
      <p:sp>
        <p:nvSpPr>
          <p:cNvPr id="144" name="Rectangle 143"/>
          <p:cNvSpPr/>
          <p:nvPr/>
        </p:nvSpPr>
        <p:spPr>
          <a:xfrm>
            <a:off x="12280106" y="28477030"/>
            <a:ext cx="11617517" cy="369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2741697" y="22892536"/>
            <a:ext cx="3552579" cy="322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Landsat 5</a:t>
            </a:r>
            <a:endParaRPr lang="en-US" sz="2400" b="1" dirty="0"/>
          </a:p>
        </p:txBody>
      </p:sp>
      <p:sp>
        <p:nvSpPr>
          <p:cNvPr id="183" name="Rectangle 182"/>
          <p:cNvSpPr/>
          <p:nvPr/>
        </p:nvSpPr>
        <p:spPr>
          <a:xfrm>
            <a:off x="16192599" y="22872646"/>
            <a:ext cx="3769007" cy="339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Landsat 5</a:t>
            </a:r>
            <a:endParaRPr lang="en-US" sz="2400" b="1" dirty="0"/>
          </a:p>
        </p:txBody>
      </p:sp>
      <p:sp>
        <p:nvSpPr>
          <p:cNvPr id="184" name="Rectangle 183"/>
          <p:cNvSpPr/>
          <p:nvPr/>
        </p:nvSpPr>
        <p:spPr>
          <a:xfrm>
            <a:off x="19387020" y="22885878"/>
            <a:ext cx="3769007" cy="339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a:t>
            </a:r>
            <a:r>
              <a:rPr lang="en-US" sz="2400" b="1" dirty="0" smtClean="0"/>
              <a:t>Landsat 8</a:t>
            </a:r>
            <a:endParaRPr lang="en-US" sz="2400" b="1" dirty="0"/>
          </a:p>
        </p:txBody>
      </p:sp>
      <p:sp>
        <p:nvSpPr>
          <p:cNvPr id="185" name="TextBox 184"/>
          <p:cNvSpPr txBox="1"/>
          <p:nvPr/>
        </p:nvSpPr>
        <p:spPr>
          <a:xfrm>
            <a:off x="14489217" y="25119284"/>
            <a:ext cx="1586585" cy="369332"/>
          </a:xfrm>
          <a:prstGeom prst="rect">
            <a:avLst/>
          </a:prstGeom>
          <a:noFill/>
        </p:spPr>
        <p:txBody>
          <a:bodyPr wrap="square" rtlCol="0">
            <a:spAutoFit/>
          </a:bodyPr>
          <a:lstStyle/>
          <a:p>
            <a:r>
              <a:rPr lang="en-US" sz="1800" dirty="0">
                <a:solidFill>
                  <a:srgbClr val="002060"/>
                </a:solidFill>
              </a:rPr>
              <a:t>       April-1995</a:t>
            </a:r>
          </a:p>
        </p:txBody>
      </p:sp>
      <p:sp>
        <p:nvSpPr>
          <p:cNvPr id="186" name="TextBox 185"/>
          <p:cNvSpPr txBox="1"/>
          <p:nvPr/>
        </p:nvSpPr>
        <p:spPr>
          <a:xfrm>
            <a:off x="17883450" y="25132023"/>
            <a:ext cx="1586585" cy="369332"/>
          </a:xfrm>
          <a:prstGeom prst="rect">
            <a:avLst/>
          </a:prstGeom>
          <a:noFill/>
        </p:spPr>
        <p:txBody>
          <a:bodyPr wrap="square" rtlCol="0">
            <a:spAutoFit/>
          </a:bodyPr>
          <a:lstStyle/>
          <a:p>
            <a:r>
              <a:rPr lang="en-US" sz="1800" dirty="0">
                <a:solidFill>
                  <a:srgbClr val="002060"/>
                </a:solidFill>
              </a:rPr>
              <a:t>       April-2005</a:t>
            </a:r>
          </a:p>
        </p:txBody>
      </p:sp>
      <p:sp>
        <p:nvSpPr>
          <p:cNvPr id="187" name="TextBox 186"/>
          <p:cNvSpPr txBox="1"/>
          <p:nvPr/>
        </p:nvSpPr>
        <p:spPr>
          <a:xfrm>
            <a:off x="21428348" y="25144572"/>
            <a:ext cx="1586585" cy="369332"/>
          </a:xfrm>
          <a:prstGeom prst="rect">
            <a:avLst/>
          </a:prstGeom>
          <a:noFill/>
        </p:spPr>
        <p:txBody>
          <a:bodyPr wrap="square" rtlCol="0">
            <a:spAutoFit/>
          </a:bodyPr>
          <a:lstStyle/>
          <a:p>
            <a:r>
              <a:rPr lang="en-US" sz="1800" dirty="0">
                <a:solidFill>
                  <a:srgbClr val="002060"/>
                </a:solidFill>
              </a:rPr>
              <a:t>       April-2014</a:t>
            </a:r>
          </a:p>
        </p:txBody>
      </p:sp>
      <p:sp>
        <p:nvSpPr>
          <p:cNvPr id="188" name="TextBox 187"/>
          <p:cNvSpPr txBox="1"/>
          <p:nvPr/>
        </p:nvSpPr>
        <p:spPr>
          <a:xfrm>
            <a:off x="13264570" y="27675736"/>
            <a:ext cx="1586585" cy="369332"/>
          </a:xfrm>
          <a:prstGeom prst="rect">
            <a:avLst/>
          </a:prstGeom>
          <a:noFill/>
        </p:spPr>
        <p:txBody>
          <a:bodyPr wrap="square" rtlCol="0">
            <a:spAutoFit/>
          </a:bodyPr>
          <a:lstStyle/>
          <a:p>
            <a:r>
              <a:rPr lang="en-US" sz="1800" dirty="0">
                <a:solidFill>
                  <a:srgbClr val="002060"/>
                </a:solidFill>
              </a:rPr>
              <a:t>       Year 2000</a:t>
            </a:r>
          </a:p>
        </p:txBody>
      </p:sp>
      <p:sp>
        <p:nvSpPr>
          <p:cNvPr id="189" name="TextBox 188"/>
          <p:cNvSpPr txBox="1"/>
          <p:nvPr/>
        </p:nvSpPr>
        <p:spPr>
          <a:xfrm>
            <a:off x="16065832" y="27659329"/>
            <a:ext cx="1586585" cy="369332"/>
          </a:xfrm>
          <a:prstGeom prst="rect">
            <a:avLst/>
          </a:prstGeom>
          <a:noFill/>
        </p:spPr>
        <p:txBody>
          <a:bodyPr wrap="square" rtlCol="0">
            <a:spAutoFit/>
          </a:bodyPr>
          <a:lstStyle/>
          <a:p>
            <a:r>
              <a:rPr lang="en-US" sz="1800" dirty="0">
                <a:solidFill>
                  <a:srgbClr val="002060"/>
                </a:solidFill>
              </a:rPr>
              <a:t>       Year 2010</a:t>
            </a:r>
          </a:p>
        </p:txBody>
      </p:sp>
      <p:sp>
        <p:nvSpPr>
          <p:cNvPr id="190" name="TextBox 189"/>
          <p:cNvSpPr txBox="1"/>
          <p:nvPr/>
        </p:nvSpPr>
        <p:spPr>
          <a:xfrm>
            <a:off x="12807146" y="27974951"/>
            <a:ext cx="276600" cy="369332"/>
          </a:xfrm>
          <a:prstGeom prst="rect">
            <a:avLst/>
          </a:prstGeom>
          <a:noFill/>
        </p:spPr>
        <p:txBody>
          <a:bodyPr wrap="square" rtlCol="0">
            <a:spAutoFit/>
          </a:bodyPr>
          <a:lstStyle/>
          <a:p>
            <a:r>
              <a:rPr lang="en-US" sz="1800" dirty="0">
                <a:solidFill>
                  <a:srgbClr val="002060"/>
                </a:solidFill>
              </a:rPr>
              <a:t>0</a:t>
            </a:r>
          </a:p>
        </p:txBody>
      </p:sp>
      <p:sp>
        <p:nvSpPr>
          <p:cNvPr id="191" name="TextBox 190"/>
          <p:cNvSpPr txBox="1"/>
          <p:nvPr/>
        </p:nvSpPr>
        <p:spPr>
          <a:xfrm>
            <a:off x="17670676" y="27974951"/>
            <a:ext cx="602174" cy="369332"/>
          </a:xfrm>
          <a:prstGeom prst="rect">
            <a:avLst/>
          </a:prstGeom>
          <a:noFill/>
        </p:spPr>
        <p:txBody>
          <a:bodyPr wrap="square" rtlCol="0">
            <a:spAutoFit/>
          </a:bodyPr>
          <a:lstStyle/>
          <a:p>
            <a:r>
              <a:rPr lang="en-US" sz="1800" dirty="0">
                <a:solidFill>
                  <a:srgbClr val="002060"/>
                </a:solidFill>
              </a:rPr>
              <a:t>100</a:t>
            </a:r>
          </a:p>
        </p:txBody>
      </p:sp>
      <p:graphicFrame>
        <p:nvGraphicFramePr>
          <p:cNvPr id="67" name="Table 66"/>
          <p:cNvGraphicFramePr>
            <a:graphicFrameLocks noGrp="1"/>
          </p:cNvGraphicFramePr>
          <p:nvPr>
            <p:extLst>
              <p:ext uri="{D42A27DB-BD31-4B8C-83A1-F6EECF244321}">
                <p14:modId xmlns:p14="http://schemas.microsoft.com/office/powerpoint/2010/main" val="2543527632"/>
              </p:ext>
            </p:extLst>
          </p:nvPr>
        </p:nvGraphicFramePr>
        <p:xfrm>
          <a:off x="12274001" y="16882920"/>
          <a:ext cx="11591303" cy="530350"/>
        </p:xfrm>
        <a:graphic>
          <a:graphicData uri="http://schemas.openxmlformats.org/drawingml/2006/table">
            <a:tbl>
              <a:tblPr firstRow="1" bandRow="1">
                <a:tableStyleId>{5C22544A-7EE6-4342-B048-85BDC9FD1C3A}</a:tableStyleId>
              </a:tblPr>
              <a:tblGrid>
                <a:gridCol w="3150830">
                  <a:extLst>
                    <a:ext uri="{9D8B030D-6E8A-4147-A177-3AD203B41FA5}">
                      <a16:colId xmlns:a16="http://schemas.microsoft.com/office/drawing/2014/main" xmlns="" val="20000"/>
                    </a:ext>
                  </a:extLst>
                </a:gridCol>
                <a:gridCol w="2716371">
                  <a:extLst>
                    <a:ext uri="{9D8B030D-6E8A-4147-A177-3AD203B41FA5}">
                      <a16:colId xmlns:a16="http://schemas.microsoft.com/office/drawing/2014/main" xmlns="" val="20001"/>
                    </a:ext>
                  </a:extLst>
                </a:gridCol>
                <a:gridCol w="2706939">
                  <a:extLst>
                    <a:ext uri="{9D8B030D-6E8A-4147-A177-3AD203B41FA5}">
                      <a16:colId xmlns:a16="http://schemas.microsoft.com/office/drawing/2014/main" xmlns="" val="20002"/>
                    </a:ext>
                  </a:extLst>
                </a:gridCol>
                <a:gridCol w="3017163">
                  <a:extLst>
                    <a:ext uri="{9D8B030D-6E8A-4147-A177-3AD203B41FA5}">
                      <a16:colId xmlns:a16="http://schemas.microsoft.com/office/drawing/2014/main" xmlns="" val="20003"/>
                    </a:ext>
                  </a:extLst>
                </a:gridCol>
              </a:tblGrid>
              <a:tr h="530350">
                <a:tc>
                  <a:txBody>
                    <a:bodyPr/>
                    <a:lstStyle/>
                    <a:p>
                      <a:pPr algn="ctr"/>
                      <a:r>
                        <a:rPr lang="en-US" sz="2400" dirty="0"/>
                        <a:t>Sen 1A - CHL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a:t>Sen 1A - LAI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2400" dirty="0"/>
                        <a:t>Sen 1A - GPP</a:t>
                      </a:r>
                      <a:endParaRPr lang="en-US" sz="24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a:t>Terra - 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Rectangle 5"/>
          <p:cNvSpPr/>
          <p:nvPr/>
        </p:nvSpPr>
        <p:spPr>
          <a:xfrm>
            <a:off x="20698943" y="27028668"/>
            <a:ext cx="926575" cy="1111994"/>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22791420" y="27013427"/>
            <a:ext cx="778417" cy="1111994"/>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0702585" y="27387831"/>
            <a:ext cx="922933" cy="398373"/>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22791420" y="27337293"/>
            <a:ext cx="778417" cy="398373"/>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 name="Picture 207"/>
          <p:cNvPicPr>
            <a:picLocks noChangeAspect="1"/>
          </p:cNvPicPr>
          <p:nvPr/>
        </p:nvPicPr>
        <p:blipFill rotWithShape="1">
          <a:blip r:embed="rId30"/>
          <a:srcRect l="1999"/>
          <a:stretch/>
        </p:blipFill>
        <p:spPr>
          <a:xfrm>
            <a:off x="15529829" y="22612582"/>
            <a:ext cx="2598751" cy="144510"/>
          </a:xfrm>
          <a:prstGeom prst="rect">
            <a:avLst/>
          </a:prstGeom>
        </p:spPr>
      </p:pic>
      <p:pic>
        <p:nvPicPr>
          <p:cNvPr id="209" name="Picture 208"/>
          <p:cNvPicPr>
            <a:picLocks noChangeAspect="1"/>
          </p:cNvPicPr>
          <p:nvPr/>
        </p:nvPicPr>
        <p:blipFill rotWithShape="1">
          <a:blip r:embed="rId30"/>
          <a:srcRect l="1999"/>
          <a:stretch/>
        </p:blipFill>
        <p:spPr>
          <a:xfrm>
            <a:off x="18273546" y="22612824"/>
            <a:ext cx="2598751" cy="144510"/>
          </a:xfrm>
          <a:prstGeom prst="rect">
            <a:avLst/>
          </a:prstGeom>
        </p:spPr>
      </p:pic>
      <p:pic>
        <p:nvPicPr>
          <p:cNvPr id="210" name="Picture 209"/>
          <p:cNvPicPr>
            <a:picLocks noChangeAspect="1"/>
          </p:cNvPicPr>
          <p:nvPr/>
        </p:nvPicPr>
        <p:blipFill rotWithShape="1">
          <a:blip r:embed="rId30"/>
          <a:srcRect l="1999"/>
          <a:stretch/>
        </p:blipFill>
        <p:spPr>
          <a:xfrm>
            <a:off x="20997013" y="22603161"/>
            <a:ext cx="2598751" cy="144510"/>
          </a:xfrm>
          <a:prstGeom prst="rect">
            <a:avLst/>
          </a:prstGeom>
        </p:spPr>
      </p:pic>
      <p:sp>
        <p:nvSpPr>
          <p:cNvPr id="90" name="Rectangle 89"/>
          <p:cNvSpPr/>
          <p:nvPr/>
        </p:nvSpPr>
        <p:spPr>
          <a:xfrm>
            <a:off x="15351869" y="28432448"/>
            <a:ext cx="17796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rotWithShape="1">
          <a:blip r:embed="rId31"/>
          <a:srcRect b="28315"/>
          <a:stretch/>
        </p:blipFill>
        <p:spPr>
          <a:xfrm>
            <a:off x="12885157" y="28256400"/>
            <a:ext cx="5250443" cy="187953"/>
          </a:xfrm>
          <a:prstGeom prst="rect">
            <a:avLst/>
          </a:prstGeom>
        </p:spPr>
      </p:pic>
      <p:sp>
        <p:nvSpPr>
          <p:cNvPr id="211" name="Text Placeholder 16"/>
          <p:cNvSpPr txBox="1">
            <a:spLocks/>
          </p:cNvSpPr>
          <p:nvPr/>
        </p:nvSpPr>
        <p:spPr>
          <a:xfrm>
            <a:off x="881907" y="27240912"/>
            <a:ext cx="11265287" cy="194710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2"/>
              </a:buClr>
            </a:pPr>
            <a:r>
              <a:rPr lang="en-US" sz="2400" b="1" dirty="0">
                <a:solidFill>
                  <a:schemeClr val="tx1">
                    <a:lumMod val="75000"/>
                  </a:schemeClr>
                </a:solidFill>
              </a:rPr>
              <a:t>Science Advisor</a:t>
            </a:r>
            <a:r>
              <a:rPr lang="en-US" sz="2400" dirty="0">
                <a:solidFill>
                  <a:schemeClr val="tx1">
                    <a:lumMod val="75000"/>
                  </a:schemeClr>
                </a:solidFill>
              </a:rPr>
              <a:t>: Dr. Deepak Mishra, University of Georgia, Department of Geography</a:t>
            </a:r>
          </a:p>
          <a:p>
            <a:pPr marL="347663" indent="-347663">
              <a:buClr>
                <a:srgbClr val="2E8652"/>
              </a:buClr>
            </a:pPr>
            <a:r>
              <a:rPr lang="en-US" sz="2400" b="1" dirty="0">
                <a:solidFill>
                  <a:schemeClr val="tx1">
                    <a:lumMod val="75000"/>
                  </a:schemeClr>
                </a:solidFill>
              </a:rPr>
              <a:t>Partner</a:t>
            </a:r>
            <a:r>
              <a:rPr lang="en-US" sz="2400" dirty="0">
                <a:solidFill>
                  <a:schemeClr val="tx1">
                    <a:lumMod val="75000"/>
                  </a:schemeClr>
                </a:solidFill>
              </a:rPr>
              <a:t>: Dr. </a:t>
            </a:r>
            <a:r>
              <a:rPr lang="en-US" sz="2400" dirty="0" err="1">
                <a:solidFill>
                  <a:schemeClr val="tx1">
                    <a:lumMod val="75000"/>
                  </a:schemeClr>
                </a:solidFill>
              </a:rPr>
              <a:t>Gurdeep</a:t>
            </a:r>
            <a:r>
              <a:rPr lang="en-US" sz="2400" dirty="0">
                <a:solidFill>
                  <a:schemeClr val="tx1">
                    <a:lumMod val="75000"/>
                  </a:schemeClr>
                </a:solidFill>
              </a:rPr>
              <a:t> </a:t>
            </a:r>
            <a:r>
              <a:rPr lang="en-US" sz="2400" dirty="0" err="1">
                <a:solidFill>
                  <a:schemeClr val="tx1">
                    <a:lumMod val="75000"/>
                  </a:schemeClr>
                </a:solidFill>
              </a:rPr>
              <a:t>Rastogi</a:t>
            </a:r>
            <a:r>
              <a:rPr lang="en-US" sz="2400" dirty="0">
                <a:solidFill>
                  <a:schemeClr val="tx1">
                    <a:lumMod val="75000"/>
                  </a:schemeClr>
                </a:solidFill>
              </a:rPr>
              <a:t>, Senior Scientist, </a:t>
            </a:r>
            <a:r>
              <a:rPr lang="en-US" sz="2400" dirty="0" err="1">
                <a:solidFill>
                  <a:schemeClr val="tx1">
                    <a:lumMod val="75000"/>
                  </a:schemeClr>
                </a:solidFill>
              </a:rPr>
              <a:t>Chilika</a:t>
            </a:r>
            <a:r>
              <a:rPr lang="en-US" sz="2400" dirty="0">
                <a:solidFill>
                  <a:schemeClr val="tx1">
                    <a:lumMod val="75000"/>
                  </a:schemeClr>
                </a:solidFill>
              </a:rPr>
              <a:t> Development Authority</a:t>
            </a:r>
          </a:p>
          <a:p>
            <a:pPr marL="347663" indent="-347663">
              <a:buClr>
                <a:srgbClr val="2E8652"/>
              </a:buClr>
            </a:pPr>
            <a:r>
              <a:rPr lang="en-US" sz="2400" b="1" dirty="0" smtClean="0">
                <a:solidFill>
                  <a:schemeClr val="tx1">
                    <a:lumMod val="75000"/>
                  </a:schemeClr>
                </a:solidFill>
              </a:rPr>
              <a:t>Other </a:t>
            </a:r>
            <a:r>
              <a:rPr lang="en-US" sz="2400" b="1" dirty="0">
                <a:solidFill>
                  <a:schemeClr val="tx1">
                    <a:lumMod val="75000"/>
                  </a:schemeClr>
                </a:solidFill>
              </a:rPr>
              <a:t>Contributor</a:t>
            </a:r>
            <a:r>
              <a:rPr lang="en-US" sz="2400" dirty="0">
                <a:solidFill>
                  <a:schemeClr val="tx1">
                    <a:lumMod val="75000"/>
                  </a:schemeClr>
                </a:solidFill>
              </a:rPr>
              <a:t>: Patricia </a:t>
            </a:r>
            <a:r>
              <a:rPr lang="en-US" sz="2400" dirty="0" err="1" smtClean="0">
                <a:solidFill>
                  <a:schemeClr val="tx1">
                    <a:lumMod val="75000"/>
                  </a:schemeClr>
                </a:solidFill>
              </a:rPr>
              <a:t>Stupp</a:t>
            </a:r>
            <a:endParaRPr lang="en-US" sz="2400" dirty="0">
              <a:solidFill>
                <a:schemeClr val="tx1">
                  <a:lumMod val="75000"/>
                </a:schemeClr>
              </a:solidFill>
            </a:endParaRPr>
          </a:p>
        </p:txBody>
      </p:sp>
      <p:cxnSp>
        <p:nvCxnSpPr>
          <p:cNvPr id="179" name="Straight Connector 178"/>
          <p:cNvCxnSpPr/>
          <p:nvPr/>
        </p:nvCxnSpPr>
        <p:spPr>
          <a:xfrm>
            <a:off x="16492433" y="11730917"/>
            <a:ext cx="0" cy="32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478955" y="13117665"/>
            <a:ext cx="0" cy="5486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7087"/>
      </p:ext>
    </p:extLst>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3493</TotalTime>
  <Words>700</Words>
  <Application>Microsoft Office PowerPoint</Application>
  <PresentationFormat>Custom</PresentationFormat>
  <Paragraphs>118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Miller, Tiffani N. (LARC-E3)[SSAI DEVELOP]</cp:lastModifiedBy>
  <cp:revision>251</cp:revision>
  <dcterms:created xsi:type="dcterms:W3CDTF">2015-06-02T14:58:58Z</dcterms:created>
  <dcterms:modified xsi:type="dcterms:W3CDTF">2017-03-30T19:05:54Z</dcterms:modified>
</cp:coreProperties>
</file>