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Klug" initials="MK" lastIdx="8" clrIdx="0"/>
  <p:cmAuthor id="1" name="Avery, Ryan B. (LARC-E3)[SSAI DEVELOP]" initials="ARB(D" lastIdx="5" clrIdx="1">
    <p:extLst/>
  </p:cmAuthor>
  <p:cmAuthor id="2" name="crms" initials="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E9A149"/>
    <a:srgbClr val="EA7845"/>
    <a:srgbClr val="586991"/>
    <a:srgbClr val="218754"/>
    <a:srgbClr val="52B37B"/>
    <a:srgbClr val="C15442"/>
    <a:srgbClr val="2F8AB4"/>
    <a:srgbClr val="73A9DB"/>
    <a:srgbClr val="94A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514" autoAdjust="0"/>
  </p:normalViewPr>
  <p:slideViewPr>
    <p:cSldViewPr snapToGrid="0">
      <p:cViewPr>
        <p:scale>
          <a:sx n="45" d="100"/>
          <a:sy n="45" d="100"/>
        </p:scale>
        <p:origin x="-1530" y="3510"/>
      </p:cViewPr>
      <p:guideLst>
        <p:guide orient="horz" pos="11520"/>
        <p:guide pos="5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85224-7E54-4431-AE59-9A42E9B47C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D22702-3E04-49B6-AF06-1BE6A1E0893C}">
      <dgm:prSet phldrT="[Text]" custT="1"/>
      <dgm:spPr/>
      <dgm:t>
        <a:bodyPr/>
        <a:lstStyle/>
        <a:p>
          <a:r>
            <a:rPr lang="en-US" sz="2700" dirty="0" smtClean="0"/>
            <a:t>Adjust Surface Aquatic Vegetation Toolbox (SAVDT)</a:t>
          </a:r>
          <a:endParaRPr lang="en-US" sz="2700" dirty="0"/>
        </a:p>
      </dgm:t>
    </dgm:pt>
    <dgm:pt modelId="{37BE39DC-C997-4884-9E4C-215E6DDEB82F}" type="parTrans" cxnId="{272E9B99-0105-4EE0-AD01-4277BEAE4720}">
      <dgm:prSet/>
      <dgm:spPr/>
      <dgm:t>
        <a:bodyPr/>
        <a:lstStyle/>
        <a:p>
          <a:endParaRPr lang="en-US" sz="2700"/>
        </a:p>
      </dgm:t>
    </dgm:pt>
    <dgm:pt modelId="{67F7CB9E-B1B9-40D4-BA8B-CBAE4550D190}" type="sibTrans" cxnId="{272E9B99-0105-4EE0-AD01-4277BEAE4720}">
      <dgm:prSet/>
      <dgm:spPr/>
      <dgm:t>
        <a:bodyPr/>
        <a:lstStyle/>
        <a:p>
          <a:endParaRPr lang="en-US" sz="2700"/>
        </a:p>
      </dgm:t>
    </dgm:pt>
    <dgm:pt modelId="{915AA0DF-0262-4F34-9DB8-70BE9F2CD63B}">
      <dgm:prSet phldrT="[Text]" custT="1"/>
      <dgm:spPr/>
      <dgm:t>
        <a:bodyPr/>
        <a:lstStyle/>
        <a:p>
          <a:r>
            <a:rPr lang="en-US" sz="2700" dirty="0" smtClean="0"/>
            <a:t>Create and implement python script for atmospheric correction</a:t>
          </a:r>
          <a:endParaRPr lang="en-US" sz="2700" dirty="0"/>
        </a:p>
      </dgm:t>
    </dgm:pt>
    <dgm:pt modelId="{E188A5BD-8FE8-4656-B614-DCCC3045C8D2}" type="parTrans" cxnId="{F1BD0A7E-921A-4CD2-A268-D4B307CEC4F1}">
      <dgm:prSet/>
      <dgm:spPr/>
      <dgm:t>
        <a:bodyPr/>
        <a:lstStyle/>
        <a:p>
          <a:endParaRPr lang="en-US" sz="2700"/>
        </a:p>
      </dgm:t>
    </dgm:pt>
    <dgm:pt modelId="{4F142019-29B7-4B11-9B0F-CCC4BC2F4E1E}" type="sibTrans" cxnId="{F1BD0A7E-921A-4CD2-A268-D4B307CEC4F1}">
      <dgm:prSet/>
      <dgm:spPr/>
      <dgm:t>
        <a:bodyPr/>
        <a:lstStyle/>
        <a:p>
          <a:endParaRPr lang="en-US" sz="2700"/>
        </a:p>
      </dgm:t>
    </dgm:pt>
    <dgm:pt modelId="{4826384A-503A-41E2-BE40-755D4AA581EB}">
      <dgm:prSet phldrT="[Text]" custT="1"/>
      <dgm:spPr/>
      <dgm:t>
        <a:bodyPr/>
        <a:lstStyle/>
        <a:p>
          <a:r>
            <a:rPr lang="en-US" sz="2700" dirty="0" smtClean="0"/>
            <a:t>Accuracy Assessment </a:t>
          </a:r>
          <a:endParaRPr lang="en-US" sz="2700" dirty="0"/>
        </a:p>
      </dgm:t>
    </dgm:pt>
    <dgm:pt modelId="{C0047C21-961E-44B8-A41D-487CBFB21546}" type="parTrans" cxnId="{8C10D681-7CFD-4A9C-8D92-210415F6C156}">
      <dgm:prSet/>
      <dgm:spPr/>
      <dgm:t>
        <a:bodyPr/>
        <a:lstStyle/>
        <a:p>
          <a:endParaRPr lang="en-US" sz="2700"/>
        </a:p>
      </dgm:t>
    </dgm:pt>
    <dgm:pt modelId="{11C8A172-B6E0-44E3-B856-26A98324020D}" type="sibTrans" cxnId="{8C10D681-7CFD-4A9C-8D92-210415F6C156}">
      <dgm:prSet/>
      <dgm:spPr/>
      <dgm:t>
        <a:bodyPr/>
        <a:lstStyle/>
        <a:p>
          <a:endParaRPr lang="en-US" sz="2700"/>
        </a:p>
      </dgm:t>
    </dgm:pt>
    <dgm:pt modelId="{C6ECD66E-FDAE-4CDA-B35D-616ECCE6D608}">
      <dgm:prSet phldrT="[Text]" custT="1"/>
      <dgm:spPr/>
      <dgm:t>
        <a:bodyPr/>
        <a:lstStyle/>
        <a:p>
          <a:r>
            <a:rPr lang="en-US" sz="2700" dirty="0" smtClean="0"/>
            <a:t>Conduct an accuracy assessment on Landsat 7 ETM+, Landsat 8 OLI, and Sentinel-2 MSI model outputs using high resolution data from </a:t>
          </a:r>
          <a:r>
            <a:rPr lang="en-US" sz="2700" dirty="0" err="1" smtClean="0"/>
            <a:t>DigitalGlobe</a:t>
          </a:r>
          <a:endParaRPr lang="en-US" sz="2700" dirty="0"/>
        </a:p>
      </dgm:t>
    </dgm:pt>
    <dgm:pt modelId="{8BC97EF7-A4A9-4EAB-B614-A68020FAB61B}" type="parTrans" cxnId="{E56B914B-B7DE-4A39-A985-E47DADBA045B}">
      <dgm:prSet/>
      <dgm:spPr/>
      <dgm:t>
        <a:bodyPr/>
        <a:lstStyle/>
        <a:p>
          <a:endParaRPr lang="en-US" sz="2700"/>
        </a:p>
      </dgm:t>
    </dgm:pt>
    <dgm:pt modelId="{A3110769-1339-413C-AC33-33270B8395C9}" type="sibTrans" cxnId="{E56B914B-B7DE-4A39-A985-E47DADBA045B}">
      <dgm:prSet/>
      <dgm:spPr/>
      <dgm:t>
        <a:bodyPr/>
        <a:lstStyle/>
        <a:p>
          <a:endParaRPr lang="en-US" sz="2700"/>
        </a:p>
      </dgm:t>
    </dgm:pt>
    <dgm:pt modelId="{C80ED95D-AF5C-4BF8-80D8-57152330E1AE}">
      <dgm:prSet phldrT="[Text]" custT="1"/>
      <dgm:spPr/>
      <dgm:t>
        <a:bodyPr/>
        <a:lstStyle/>
        <a:p>
          <a:r>
            <a:rPr lang="en-US" sz="2700" dirty="0" smtClean="0"/>
            <a:t>Assessment Analysis</a:t>
          </a:r>
          <a:endParaRPr lang="en-US" sz="2700" dirty="0"/>
        </a:p>
      </dgm:t>
    </dgm:pt>
    <dgm:pt modelId="{7F04450B-3C00-4529-8FD2-21EF881CB559}" type="parTrans" cxnId="{EB7FFDEE-88C0-4E94-AC3E-CCA914AB8442}">
      <dgm:prSet/>
      <dgm:spPr/>
      <dgm:t>
        <a:bodyPr/>
        <a:lstStyle/>
        <a:p>
          <a:endParaRPr lang="en-US" sz="2700"/>
        </a:p>
      </dgm:t>
    </dgm:pt>
    <dgm:pt modelId="{22C73C19-38AC-4DB0-8E7B-C8FE093A85BE}" type="sibTrans" cxnId="{EB7FFDEE-88C0-4E94-AC3E-CCA914AB8442}">
      <dgm:prSet/>
      <dgm:spPr/>
      <dgm:t>
        <a:bodyPr/>
        <a:lstStyle/>
        <a:p>
          <a:endParaRPr lang="en-US" sz="2700"/>
        </a:p>
      </dgm:t>
    </dgm:pt>
    <dgm:pt modelId="{04A6075B-4684-4B87-98A3-4331645FBF16}">
      <dgm:prSet phldrT="[Text]" custT="1"/>
      <dgm:spPr/>
      <dgm:t>
        <a:bodyPr/>
        <a:lstStyle/>
        <a:p>
          <a:r>
            <a:rPr lang="en-US" sz="2700" dirty="0" smtClean="0"/>
            <a:t>Analyze which method resulted in a higher accuracy and water hyacinth extent</a:t>
          </a:r>
          <a:endParaRPr lang="en-US" sz="2700" dirty="0"/>
        </a:p>
      </dgm:t>
    </dgm:pt>
    <dgm:pt modelId="{3DD92A2B-7FD3-469A-AC65-3706D0123DF4}" type="parTrans" cxnId="{26FD76E9-8CC4-4D99-8D28-DA1ED0C12577}">
      <dgm:prSet/>
      <dgm:spPr/>
      <dgm:t>
        <a:bodyPr/>
        <a:lstStyle/>
        <a:p>
          <a:endParaRPr lang="en-US" sz="2700"/>
        </a:p>
      </dgm:t>
    </dgm:pt>
    <dgm:pt modelId="{8FA4CB5A-D5FC-4BE2-87A1-B8E761565A09}" type="sibTrans" cxnId="{26FD76E9-8CC4-4D99-8D28-DA1ED0C12577}">
      <dgm:prSet/>
      <dgm:spPr/>
      <dgm:t>
        <a:bodyPr/>
        <a:lstStyle/>
        <a:p>
          <a:endParaRPr lang="en-US" sz="2700"/>
        </a:p>
      </dgm:t>
    </dgm:pt>
    <dgm:pt modelId="{FFD10A81-5E51-4EEB-B707-388BDB6CEF06}" type="pres">
      <dgm:prSet presAssocID="{9D285224-7E54-4431-AE59-9A42E9B47C83}" presName="Name0" presStyleCnt="0">
        <dgm:presLayoutVars>
          <dgm:dir/>
          <dgm:animLvl val="lvl"/>
          <dgm:resizeHandles val="exact"/>
        </dgm:presLayoutVars>
      </dgm:prSet>
      <dgm:spPr/>
      <dgm:t>
        <a:bodyPr/>
        <a:lstStyle/>
        <a:p>
          <a:endParaRPr lang="en-US"/>
        </a:p>
      </dgm:t>
    </dgm:pt>
    <dgm:pt modelId="{4DD7CE94-E406-4806-A845-6F8BB9390171}" type="pres">
      <dgm:prSet presAssocID="{0CD22702-3E04-49B6-AF06-1BE6A1E0893C}" presName="linNode" presStyleCnt="0"/>
      <dgm:spPr/>
      <dgm:t>
        <a:bodyPr/>
        <a:lstStyle/>
        <a:p>
          <a:endParaRPr lang="en-US"/>
        </a:p>
      </dgm:t>
    </dgm:pt>
    <dgm:pt modelId="{10A38281-F4FC-4783-B004-A228E2CC3368}" type="pres">
      <dgm:prSet presAssocID="{0CD22702-3E04-49B6-AF06-1BE6A1E0893C}" presName="parentText" presStyleLbl="node1" presStyleIdx="0" presStyleCnt="3">
        <dgm:presLayoutVars>
          <dgm:chMax val="1"/>
          <dgm:bulletEnabled val="1"/>
        </dgm:presLayoutVars>
      </dgm:prSet>
      <dgm:spPr/>
      <dgm:t>
        <a:bodyPr/>
        <a:lstStyle/>
        <a:p>
          <a:endParaRPr lang="en-US"/>
        </a:p>
      </dgm:t>
    </dgm:pt>
    <dgm:pt modelId="{A6538876-95D4-4414-A294-69E70B2A0678}" type="pres">
      <dgm:prSet presAssocID="{0CD22702-3E04-49B6-AF06-1BE6A1E0893C}" presName="descendantText" presStyleLbl="alignAccFollowNode1" presStyleIdx="0" presStyleCnt="3">
        <dgm:presLayoutVars>
          <dgm:bulletEnabled val="1"/>
        </dgm:presLayoutVars>
      </dgm:prSet>
      <dgm:spPr/>
      <dgm:t>
        <a:bodyPr/>
        <a:lstStyle/>
        <a:p>
          <a:endParaRPr lang="en-US"/>
        </a:p>
      </dgm:t>
    </dgm:pt>
    <dgm:pt modelId="{C61EF6D0-4898-4925-9E0C-84189E5BBAE3}" type="pres">
      <dgm:prSet presAssocID="{67F7CB9E-B1B9-40D4-BA8B-CBAE4550D190}" presName="sp" presStyleCnt="0"/>
      <dgm:spPr/>
      <dgm:t>
        <a:bodyPr/>
        <a:lstStyle/>
        <a:p>
          <a:endParaRPr lang="en-US"/>
        </a:p>
      </dgm:t>
    </dgm:pt>
    <dgm:pt modelId="{F92FF6C7-F514-4B13-8E63-D6978C0D099D}" type="pres">
      <dgm:prSet presAssocID="{4826384A-503A-41E2-BE40-755D4AA581EB}" presName="linNode" presStyleCnt="0"/>
      <dgm:spPr/>
      <dgm:t>
        <a:bodyPr/>
        <a:lstStyle/>
        <a:p>
          <a:endParaRPr lang="en-US"/>
        </a:p>
      </dgm:t>
    </dgm:pt>
    <dgm:pt modelId="{8FBFA122-8EFF-4A5A-A2E2-CABB907BAB86}" type="pres">
      <dgm:prSet presAssocID="{4826384A-503A-41E2-BE40-755D4AA581EB}" presName="parentText" presStyleLbl="node1" presStyleIdx="1" presStyleCnt="3">
        <dgm:presLayoutVars>
          <dgm:chMax val="1"/>
          <dgm:bulletEnabled val="1"/>
        </dgm:presLayoutVars>
      </dgm:prSet>
      <dgm:spPr/>
      <dgm:t>
        <a:bodyPr/>
        <a:lstStyle/>
        <a:p>
          <a:endParaRPr lang="en-US"/>
        </a:p>
      </dgm:t>
    </dgm:pt>
    <dgm:pt modelId="{96D99275-636C-4451-AA54-54BD448853A9}" type="pres">
      <dgm:prSet presAssocID="{4826384A-503A-41E2-BE40-755D4AA581EB}" presName="descendantText" presStyleLbl="alignAccFollowNode1" presStyleIdx="1" presStyleCnt="3">
        <dgm:presLayoutVars>
          <dgm:bulletEnabled val="1"/>
        </dgm:presLayoutVars>
      </dgm:prSet>
      <dgm:spPr/>
      <dgm:t>
        <a:bodyPr/>
        <a:lstStyle/>
        <a:p>
          <a:endParaRPr lang="en-US"/>
        </a:p>
      </dgm:t>
    </dgm:pt>
    <dgm:pt modelId="{ABE6B3CF-C600-48DF-A9E4-7C4B07278B7E}" type="pres">
      <dgm:prSet presAssocID="{11C8A172-B6E0-44E3-B856-26A98324020D}" presName="sp" presStyleCnt="0"/>
      <dgm:spPr/>
      <dgm:t>
        <a:bodyPr/>
        <a:lstStyle/>
        <a:p>
          <a:endParaRPr lang="en-US"/>
        </a:p>
      </dgm:t>
    </dgm:pt>
    <dgm:pt modelId="{67AFBA2D-5948-448C-9BA8-6708C52AE657}" type="pres">
      <dgm:prSet presAssocID="{C80ED95D-AF5C-4BF8-80D8-57152330E1AE}" presName="linNode" presStyleCnt="0"/>
      <dgm:spPr/>
      <dgm:t>
        <a:bodyPr/>
        <a:lstStyle/>
        <a:p>
          <a:endParaRPr lang="en-US"/>
        </a:p>
      </dgm:t>
    </dgm:pt>
    <dgm:pt modelId="{F7823F3D-A8DF-44C8-8F71-72EB2C7672DC}" type="pres">
      <dgm:prSet presAssocID="{C80ED95D-AF5C-4BF8-80D8-57152330E1AE}" presName="parentText" presStyleLbl="node1" presStyleIdx="2" presStyleCnt="3">
        <dgm:presLayoutVars>
          <dgm:chMax val="1"/>
          <dgm:bulletEnabled val="1"/>
        </dgm:presLayoutVars>
      </dgm:prSet>
      <dgm:spPr/>
      <dgm:t>
        <a:bodyPr/>
        <a:lstStyle/>
        <a:p>
          <a:endParaRPr lang="en-US"/>
        </a:p>
      </dgm:t>
    </dgm:pt>
    <dgm:pt modelId="{3999F646-A7F3-4279-B0B9-45E637D3FF8A}" type="pres">
      <dgm:prSet presAssocID="{C80ED95D-AF5C-4BF8-80D8-57152330E1AE}" presName="descendantText" presStyleLbl="alignAccFollowNode1" presStyleIdx="2" presStyleCnt="3">
        <dgm:presLayoutVars>
          <dgm:bulletEnabled val="1"/>
        </dgm:presLayoutVars>
      </dgm:prSet>
      <dgm:spPr/>
      <dgm:t>
        <a:bodyPr/>
        <a:lstStyle/>
        <a:p>
          <a:endParaRPr lang="en-US"/>
        </a:p>
      </dgm:t>
    </dgm:pt>
  </dgm:ptLst>
  <dgm:cxnLst>
    <dgm:cxn modelId="{F1BD0A7E-921A-4CD2-A268-D4B307CEC4F1}" srcId="{0CD22702-3E04-49B6-AF06-1BE6A1E0893C}" destId="{915AA0DF-0262-4F34-9DB8-70BE9F2CD63B}" srcOrd="0" destOrd="0" parTransId="{E188A5BD-8FE8-4656-B614-DCCC3045C8D2}" sibTransId="{4F142019-29B7-4B11-9B0F-CCC4BC2F4E1E}"/>
    <dgm:cxn modelId="{1E1885F9-DB44-42A9-8D87-9390B75C9800}" type="presOf" srcId="{0CD22702-3E04-49B6-AF06-1BE6A1E0893C}" destId="{10A38281-F4FC-4783-B004-A228E2CC3368}" srcOrd="0" destOrd="0" presId="urn:microsoft.com/office/officeart/2005/8/layout/vList5"/>
    <dgm:cxn modelId="{230C14C8-A45F-4C2C-B652-6E3B8D4DC67B}" type="presOf" srcId="{9D285224-7E54-4431-AE59-9A42E9B47C83}" destId="{FFD10A81-5E51-4EEB-B707-388BDB6CEF06}" srcOrd="0" destOrd="0" presId="urn:microsoft.com/office/officeart/2005/8/layout/vList5"/>
    <dgm:cxn modelId="{E56B914B-B7DE-4A39-A985-E47DADBA045B}" srcId="{4826384A-503A-41E2-BE40-755D4AA581EB}" destId="{C6ECD66E-FDAE-4CDA-B35D-616ECCE6D608}" srcOrd="0" destOrd="0" parTransId="{8BC97EF7-A4A9-4EAB-B614-A68020FAB61B}" sibTransId="{A3110769-1339-413C-AC33-33270B8395C9}"/>
    <dgm:cxn modelId="{272E9B99-0105-4EE0-AD01-4277BEAE4720}" srcId="{9D285224-7E54-4431-AE59-9A42E9B47C83}" destId="{0CD22702-3E04-49B6-AF06-1BE6A1E0893C}" srcOrd="0" destOrd="0" parTransId="{37BE39DC-C997-4884-9E4C-215E6DDEB82F}" sibTransId="{67F7CB9E-B1B9-40D4-BA8B-CBAE4550D190}"/>
    <dgm:cxn modelId="{26FD76E9-8CC4-4D99-8D28-DA1ED0C12577}" srcId="{C80ED95D-AF5C-4BF8-80D8-57152330E1AE}" destId="{04A6075B-4684-4B87-98A3-4331645FBF16}" srcOrd="0" destOrd="0" parTransId="{3DD92A2B-7FD3-469A-AC65-3706D0123DF4}" sibTransId="{8FA4CB5A-D5FC-4BE2-87A1-B8E761565A09}"/>
    <dgm:cxn modelId="{98B7DF84-A78A-4EB6-B08D-A025D3A47279}" type="presOf" srcId="{4826384A-503A-41E2-BE40-755D4AA581EB}" destId="{8FBFA122-8EFF-4A5A-A2E2-CABB907BAB86}" srcOrd="0" destOrd="0" presId="urn:microsoft.com/office/officeart/2005/8/layout/vList5"/>
    <dgm:cxn modelId="{8C10D681-7CFD-4A9C-8D92-210415F6C156}" srcId="{9D285224-7E54-4431-AE59-9A42E9B47C83}" destId="{4826384A-503A-41E2-BE40-755D4AA581EB}" srcOrd="1" destOrd="0" parTransId="{C0047C21-961E-44B8-A41D-487CBFB21546}" sibTransId="{11C8A172-B6E0-44E3-B856-26A98324020D}"/>
    <dgm:cxn modelId="{C976A26A-0016-49B4-A585-0F8F18F1E1B3}" type="presOf" srcId="{C6ECD66E-FDAE-4CDA-B35D-616ECCE6D608}" destId="{96D99275-636C-4451-AA54-54BD448853A9}" srcOrd="0" destOrd="0" presId="urn:microsoft.com/office/officeart/2005/8/layout/vList5"/>
    <dgm:cxn modelId="{73299359-1B8D-47BE-B5C0-F3C3E7E9DDB9}" type="presOf" srcId="{04A6075B-4684-4B87-98A3-4331645FBF16}" destId="{3999F646-A7F3-4279-B0B9-45E637D3FF8A}" srcOrd="0" destOrd="0" presId="urn:microsoft.com/office/officeart/2005/8/layout/vList5"/>
    <dgm:cxn modelId="{EB7FFDEE-88C0-4E94-AC3E-CCA914AB8442}" srcId="{9D285224-7E54-4431-AE59-9A42E9B47C83}" destId="{C80ED95D-AF5C-4BF8-80D8-57152330E1AE}" srcOrd="2" destOrd="0" parTransId="{7F04450B-3C00-4529-8FD2-21EF881CB559}" sibTransId="{22C73C19-38AC-4DB0-8E7B-C8FE093A85BE}"/>
    <dgm:cxn modelId="{E3F7A981-EB9C-4AA0-96B1-2339B2D62339}" type="presOf" srcId="{C80ED95D-AF5C-4BF8-80D8-57152330E1AE}" destId="{F7823F3D-A8DF-44C8-8F71-72EB2C7672DC}" srcOrd="0" destOrd="0" presId="urn:microsoft.com/office/officeart/2005/8/layout/vList5"/>
    <dgm:cxn modelId="{E588D4A3-7700-41FF-8A37-240E31E91024}" type="presOf" srcId="{915AA0DF-0262-4F34-9DB8-70BE9F2CD63B}" destId="{A6538876-95D4-4414-A294-69E70B2A0678}" srcOrd="0" destOrd="0" presId="urn:microsoft.com/office/officeart/2005/8/layout/vList5"/>
    <dgm:cxn modelId="{7BB67D1E-F45E-4BF8-9543-24D0B5D11335}" type="presParOf" srcId="{FFD10A81-5E51-4EEB-B707-388BDB6CEF06}" destId="{4DD7CE94-E406-4806-A845-6F8BB9390171}" srcOrd="0" destOrd="0" presId="urn:microsoft.com/office/officeart/2005/8/layout/vList5"/>
    <dgm:cxn modelId="{5E2F3139-1366-4035-8E63-BD59638FCCFE}" type="presParOf" srcId="{4DD7CE94-E406-4806-A845-6F8BB9390171}" destId="{10A38281-F4FC-4783-B004-A228E2CC3368}" srcOrd="0" destOrd="0" presId="urn:microsoft.com/office/officeart/2005/8/layout/vList5"/>
    <dgm:cxn modelId="{8A1D452F-DCB0-4D56-8AA6-C5EF2FB88543}" type="presParOf" srcId="{4DD7CE94-E406-4806-A845-6F8BB9390171}" destId="{A6538876-95D4-4414-A294-69E70B2A0678}" srcOrd="1" destOrd="0" presId="urn:microsoft.com/office/officeart/2005/8/layout/vList5"/>
    <dgm:cxn modelId="{BB38F3F8-5965-4A12-8B75-478B56EF24C0}" type="presParOf" srcId="{FFD10A81-5E51-4EEB-B707-388BDB6CEF06}" destId="{C61EF6D0-4898-4925-9E0C-84189E5BBAE3}" srcOrd="1" destOrd="0" presId="urn:microsoft.com/office/officeart/2005/8/layout/vList5"/>
    <dgm:cxn modelId="{35707864-81EC-4C1F-821C-E1FB7A159B67}" type="presParOf" srcId="{FFD10A81-5E51-4EEB-B707-388BDB6CEF06}" destId="{F92FF6C7-F514-4B13-8E63-D6978C0D099D}" srcOrd="2" destOrd="0" presId="urn:microsoft.com/office/officeart/2005/8/layout/vList5"/>
    <dgm:cxn modelId="{9024D888-3B2F-48A0-87AF-1538E09D3B78}" type="presParOf" srcId="{F92FF6C7-F514-4B13-8E63-D6978C0D099D}" destId="{8FBFA122-8EFF-4A5A-A2E2-CABB907BAB86}" srcOrd="0" destOrd="0" presId="urn:microsoft.com/office/officeart/2005/8/layout/vList5"/>
    <dgm:cxn modelId="{D2084E77-8C31-4349-BB64-A51A73BA946D}" type="presParOf" srcId="{F92FF6C7-F514-4B13-8E63-D6978C0D099D}" destId="{96D99275-636C-4451-AA54-54BD448853A9}" srcOrd="1" destOrd="0" presId="urn:microsoft.com/office/officeart/2005/8/layout/vList5"/>
    <dgm:cxn modelId="{F156655A-204E-40B0-8379-877C167E71AF}" type="presParOf" srcId="{FFD10A81-5E51-4EEB-B707-388BDB6CEF06}" destId="{ABE6B3CF-C600-48DF-A9E4-7C4B07278B7E}" srcOrd="3" destOrd="0" presId="urn:microsoft.com/office/officeart/2005/8/layout/vList5"/>
    <dgm:cxn modelId="{3616EAD3-C37B-41BE-B710-E2E3B0201A0B}" type="presParOf" srcId="{FFD10A81-5E51-4EEB-B707-388BDB6CEF06}" destId="{67AFBA2D-5948-448C-9BA8-6708C52AE657}" srcOrd="4" destOrd="0" presId="urn:microsoft.com/office/officeart/2005/8/layout/vList5"/>
    <dgm:cxn modelId="{C0B78EDE-1EB3-4D81-90AD-C36DF2C796EB}" type="presParOf" srcId="{67AFBA2D-5948-448C-9BA8-6708C52AE657}" destId="{F7823F3D-A8DF-44C8-8F71-72EB2C7672DC}" srcOrd="0" destOrd="0" presId="urn:microsoft.com/office/officeart/2005/8/layout/vList5"/>
    <dgm:cxn modelId="{B0C56706-56F0-4FAA-9405-E5ED6F7B1F9D}" type="presParOf" srcId="{67AFBA2D-5948-448C-9BA8-6708C52AE657}" destId="{3999F646-A7F3-4279-B0B9-45E637D3FF8A}"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8876-95D4-4414-A294-69E70B2A0678}">
      <dsp:nvSpPr>
        <dsp:cNvPr id="0" name=""/>
        <dsp:cNvSpPr/>
      </dsp:nvSpPr>
      <dsp:spPr>
        <a:xfrm rot="5400000">
          <a:off x="6939660" y="-2630600"/>
          <a:ext cx="1621863" cy="72946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Create and implement python script for atmospheric correction</a:t>
          </a:r>
          <a:endParaRPr lang="en-US" sz="2700" kern="1200" dirty="0"/>
        </a:p>
      </dsp:txBody>
      <dsp:txXfrm rot="-5400000">
        <a:off x="4103255" y="284978"/>
        <a:ext cx="7215501" cy="1463517"/>
      </dsp:txXfrm>
    </dsp:sp>
    <dsp:sp modelId="{10A38281-F4FC-4783-B004-A228E2CC3368}">
      <dsp:nvSpPr>
        <dsp:cNvPr id="0" name=""/>
        <dsp:cNvSpPr/>
      </dsp:nvSpPr>
      <dsp:spPr>
        <a:xfrm>
          <a:off x="0" y="3071"/>
          <a:ext cx="4103254" cy="2027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Adjust Surface Aquatic Vegetation Toolbox (SAVDT)</a:t>
          </a:r>
          <a:endParaRPr lang="en-US" sz="2700" kern="1200" dirty="0"/>
        </a:p>
      </dsp:txBody>
      <dsp:txXfrm>
        <a:off x="98966" y="102037"/>
        <a:ext cx="3905322" cy="1829397"/>
      </dsp:txXfrm>
    </dsp:sp>
    <dsp:sp modelId="{96D99275-636C-4451-AA54-54BD448853A9}">
      <dsp:nvSpPr>
        <dsp:cNvPr id="0" name=""/>
        <dsp:cNvSpPr/>
      </dsp:nvSpPr>
      <dsp:spPr>
        <a:xfrm rot="5400000">
          <a:off x="6939660" y="-501905"/>
          <a:ext cx="1621863" cy="72946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Conduct an accuracy assessment on Landsat 7 ETM+, Landsat 8 OLI, and Sentinel-2 MSI model outputs using high resolution data from </a:t>
          </a:r>
          <a:r>
            <a:rPr lang="en-US" sz="2700" kern="1200" dirty="0" err="1" smtClean="0"/>
            <a:t>DigitalGlobe</a:t>
          </a:r>
          <a:endParaRPr lang="en-US" sz="2700" kern="1200" dirty="0"/>
        </a:p>
      </dsp:txBody>
      <dsp:txXfrm rot="-5400000">
        <a:off x="4103255" y="2413673"/>
        <a:ext cx="7215501" cy="1463517"/>
      </dsp:txXfrm>
    </dsp:sp>
    <dsp:sp modelId="{8FBFA122-8EFF-4A5A-A2E2-CABB907BAB86}">
      <dsp:nvSpPr>
        <dsp:cNvPr id="0" name=""/>
        <dsp:cNvSpPr/>
      </dsp:nvSpPr>
      <dsp:spPr>
        <a:xfrm>
          <a:off x="0" y="2131767"/>
          <a:ext cx="4103254" cy="2027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Accuracy Assessment </a:t>
          </a:r>
          <a:endParaRPr lang="en-US" sz="2700" kern="1200" dirty="0"/>
        </a:p>
      </dsp:txBody>
      <dsp:txXfrm>
        <a:off x="98966" y="2230733"/>
        <a:ext cx="3905322" cy="1829397"/>
      </dsp:txXfrm>
    </dsp:sp>
    <dsp:sp modelId="{3999F646-A7F3-4279-B0B9-45E637D3FF8A}">
      <dsp:nvSpPr>
        <dsp:cNvPr id="0" name=""/>
        <dsp:cNvSpPr/>
      </dsp:nvSpPr>
      <dsp:spPr>
        <a:xfrm rot="5400000">
          <a:off x="6939660" y="1626790"/>
          <a:ext cx="1621863" cy="72946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Analyze which method resulted in a higher accuracy and water hyacinth extent</a:t>
          </a:r>
          <a:endParaRPr lang="en-US" sz="2700" kern="1200" dirty="0"/>
        </a:p>
      </dsp:txBody>
      <dsp:txXfrm rot="-5400000">
        <a:off x="4103255" y="4542369"/>
        <a:ext cx="7215501" cy="1463517"/>
      </dsp:txXfrm>
    </dsp:sp>
    <dsp:sp modelId="{F7823F3D-A8DF-44C8-8F71-72EB2C7672DC}">
      <dsp:nvSpPr>
        <dsp:cNvPr id="0" name=""/>
        <dsp:cNvSpPr/>
      </dsp:nvSpPr>
      <dsp:spPr>
        <a:xfrm>
          <a:off x="0" y="4260463"/>
          <a:ext cx="4103254" cy="2027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Assessment Analysis</a:t>
          </a:r>
          <a:endParaRPr lang="en-US" sz="2700" kern="1200" dirty="0"/>
        </a:p>
      </dsp:txBody>
      <dsp:txXfrm>
        <a:off x="98966" y="4359429"/>
        <a:ext cx="3905322" cy="18293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diagramDrawing" Target="../diagrams/drawing1.xml"/><Relationship Id="rId18"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diagramColors" Target="../diagrams/colors1.xml"/><Relationship Id="rId17" Type="http://schemas.openxmlformats.org/officeDocument/2006/relationships/image" Target="../media/image33.jpeg"/><Relationship Id="rId2" Type="http://schemas.openxmlformats.org/officeDocument/2006/relationships/image" Target="../media/image23.jpeg"/><Relationship Id="rId16"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diagramQuickStyle" Target="../diagrams/quickStyle1.xml"/><Relationship Id="rId5" Type="http://schemas.openxmlformats.org/officeDocument/2006/relationships/image" Target="../media/image26.jpeg"/><Relationship Id="rId15" Type="http://schemas.openxmlformats.org/officeDocument/2006/relationships/image" Target="../media/image31.jpeg"/><Relationship Id="rId10" Type="http://schemas.openxmlformats.org/officeDocument/2006/relationships/diagramLayout" Target="../diagrams/layout1.xml"/><Relationship Id="rId19" Type="http://schemas.openxmlformats.org/officeDocument/2006/relationships/image" Target="../media/image35.jpeg"/><Relationship Id="rId4" Type="http://schemas.openxmlformats.org/officeDocument/2006/relationships/image" Target="../media/image25.jpeg"/><Relationship Id="rId9" Type="http://schemas.openxmlformats.org/officeDocument/2006/relationships/diagramData" Target="../diagrams/data1.xml"/><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3507" t="13805" r="33507" b="31567"/>
          <a:stretch/>
        </p:blipFill>
        <p:spPr>
          <a:xfrm>
            <a:off x="15358869" y="10917509"/>
            <a:ext cx="3642273" cy="4524065"/>
          </a:xfrm>
          <a:prstGeom prst="rect">
            <a:avLst/>
          </a:prstGeom>
        </p:spPr>
      </p:pic>
      <p:sp>
        <p:nvSpPr>
          <p:cNvPr id="17" name="Text Placeholder 16"/>
          <p:cNvSpPr>
            <a:spLocks noGrp="1"/>
          </p:cNvSpPr>
          <p:nvPr>
            <p:ph type="body" sz="quarter" idx="11"/>
          </p:nvPr>
        </p:nvSpPr>
        <p:spPr>
          <a:xfrm>
            <a:off x="4009644" y="787400"/>
            <a:ext cx="19412712" cy="2624752"/>
          </a:xfrm>
        </p:spPr>
        <p:txBody>
          <a:bodyPr anchor="ctr"/>
          <a:lstStyle/>
          <a:p>
            <a:r>
              <a:rPr lang="en-US" dirty="0"/>
              <a:t>Utilizing NASA Earth Observations to Identify Water Hyacinth Dynamics and Other Water Quality Parameters in Lake Victoria</a:t>
            </a:r>
          </a:p>
        </p:txBody>
      </p:sp>
      <p:sp>
        <p:nvSpPr>
          <p:cNvPr id="5" name="Text Placeholder 4"/>
          <p:cNvSpPr>
            <a:spLocks noGrp="1"/>
          </p:cNvSpPr>
          <p:nvPr>
            <p:ph type="body" sz="quarter" idx="10"/>
          </p:nvPr>
        </p:nvSpPr>
        <p:spPr>
          <a:xfrm rot="16200000">
            <a:off x="11395220" y="18076757"/>
            <a:ext cx="28438686" cy="2314074"/>
          </a:xfrm>
        </p:spPr>
        <p:txBody>
          <a:bodyPr/>
          <a:lstStyle/>
          <a:p>
            <a:r>
              <a:rPr lang="en-US" sz="14000" b="1" dirty="0" smtClean="0"/>
              <a:t>Lake Victoria </a:t>
            </a:r>
            <a:r>
              <a:rPr lang="en-US" sz="14000" dirty="0" smtClean="0"/>
              <a:t>Water Resources III</a:t>
            </a:r>
            <a:endParaRPr lang="en-US" sz="14000" dirty="0"/>
          </a:p>
        </p:txBody>
      </p:sp>
      <p:sp>
        <p:nvSpPr>
          <p:cNvPr id="9" name="Text Placeholder 16"/>
          <p:cNvSpPr txBox="1">
            <a:spLocks/>
          </p:cNvSpPr>
          <p:nvPr/>
        </p:nvSpPr>
        <p:spPr>
          <a:xfrm>
            <a:off x="2152476" y="30810014"/>
            <a:ext cx="3324563"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Daryl Ann </a:t>
            </a:r>
            <a:r>
              <a:rPr lang="en-US" dirty="0" err="1" smtClean="0">
                <a:solidFill>
                  <a:schemeClr val="tx1">
                    <a:lumMod val="75000"/>
                  </a:schemeClr>
                </a:solidFill>
              </a:rPr>
              <a:t>Winstead</a:t>
            </a:r>
            <a:endParaRPr lang="en-US" dirty="0" smtClean="0">
              <a:solidFill>
                <a:schemeClr val="tx1">
                  <a:lumMod val="75000"/>
                </a:schemeClr>
              </a:solidFill>
            </a:endParaRPr>
          </a:p>
          <a:p>
            <a:pPr algn="ctr">
              <a:lnSpc>
                <a:spcPct val="100000"/>
              </a:lnSpc>
              <a:spcBef>
                <a:spcPts val="0"/>
              </a:spcBef>
            </a:pPr>
            <a:r>
              <a:rPr lang="en-US" dirty="0" smtClean="0">
                <a:solidFill>
                  <a:schemeClr val="tx1">
                    <a:lumMod val="75000"/>
                  </a:schemeClr>
                </a:solidFill>
              </a:rPr>
              <a:t>Team Lead</a:t>
            </a:r>
          </a:p>
        </p:txBody>
      </p:sp>
      <p:sp>
        <p:nvSpPr>
          <p:cNvPr id="11" name="Text Placeholder 16"/>
          <p:cNvSpPr txBox="1">
            <a:spLocks/>
          </p:cNvSpPr>
          <p:nvPr/>
        </p:nvSpPr>
        <p:spPr>
          <a:xfrm>
            <a:off x="10222992" y="31631956"/>
            <a:ext cx="13589508" cy="36455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We would like to thank our science advisor, </a:t>
            </a:r>
            <a:r>
              <a:rPr lang="en-US" b="1" dirty="0" smtClean="0">
                <a:solidFill>
                  <a:schemeClr val="tx1">
                    <a:lumMod val="75000"/>
                  </a:schemeClr>
                </a:solidFill>
              </a:rPr>
              <a:t>Dr. Jeffrey </a:t>
            </a:r>
            <a:r>
              <a:rPr lang="en-US" b="1" dirty="0" err="1" smtClean="0">
                <a:solidFill>
                  <a:schemeClr val="tx1">
                    <a:lumMod val="75000"/>
                  </a:schemeClr>
                </a:solidFill>
              </a:rPr>
              <a:t>Luvall</a:t>
            </a:r>
            <a:r>
              <a:rPr lang="en-US" b="1" dirty="0" smtClean="0">
                <a:solidFill>
                  <a:schemeClr val="tx1">
                    <a:lumMod val="75000"/>
                  </a:schemeClr>
                </a:solidFill>
              </a:rPr>
              <a:t> </a:t>
            </a:r>
            <a:r>
              <a:rPr lang="en-US" dirty="0" smtClean="0">
                <a:solidFill>
                  <a:schemeClr val="tx1">
                    <a:lumMod val="75000"/>
                  </a:schemeClr>
                </a:solidFill>
              </a:rPr>
              <a:t>with NASA at NSSTC, our science mentor </a:t>
            </a:r>
            <a:r>
              <a:rPr lang="en-US" b="1" dirty="0" smtClean="0">
                <a:solidFill>
                  <a:schemeClr val="tx1">
                    <a:lumMod val="75000"/>
                  </a:schemeClr>
                </a:solidFill>
              </a:rPr>
              <a:t>Dr. Robert Griffin </a:t>
            </a:r>
            <a:r>
              <a:rPr lang="en-US" dirty="0" smtClean="0">
                <a:solidFill>
                  <a:schemeClr val="tx1">
                    <a:lumMod val="75000"/>
                  </a:schemeClr>
                </a:solidFill>
              </a:rPr>
              <a:t>with UAH, </a:t>
            </a:r>
            <a:r>
              <a:rPr lang="en-US" b="1" dirty="0" smtClean="0">
                <a:solidFill>
                  <a:schemeClr val="tx1">
                    <a:lumMod val="75000"/>
                  </a:schemeClr>
                </a:solidFill>
              </a:rPr>
              <a:t>Leigh Sinclair </a:t>
            </a:r>
            <a:r>
              <a:rPr lang="en-US" dirty="0" smtClean="0">
                <a:solidFill>
                  <a:schemeClr val="tx1">
                    <a:lumMod val="75000"/>
                  </a:schemeClr>
                </a:solidFill>
              </a:rPr>
              <a:t>with ITSC, and </a:t>
            </a:r>
            <a:r>
              <a:rPr lang="en-US" b="1" dirty="0" smtClean="0">
                <a:solidFill>
                  <a:schemeClr val="tx1">
                    <a:lumMod val="75000"/>
                  </a:schemeClr>
                </a:solidFill>
              </a:rPr>
              <a:t>Africa Flores </a:t>
            </a:r>
            <a:r>
              <a:rPr lang="en-US" dirty="0" smtClean="0">
                <a:solidFill>
                  <a:schemeClr val="tx1">
                    <a:lumMod val="75000"/>
                  </a:schemeClr>
                </a:solidFill>
              </a:rPr>
              <a:t>with SERVIR.</a:t>
            </a:r>
          </a:p>
          <a:p>
            <a:r>
              <a:rPr lang="en-US" dirty="0" smtClean="0">
                <a:solidFill>
                  <a:schemeClr val="tx1">
                    <a:lumMod val="75000"/>
                  </a:schemeClr>
                </a:solidFill>
              </a:rPr>
              <a:t>We would also like to thank the past contributors to </a:t>
            </a:r>
            <a:r>
              <a:rPr lang="en-US" dirty="0">
                <a:solidFill>
                  <a:schemeClr val="tx1">
                    <a:lumMod val="75000"/>
                  </a:schemeClr>
                </a:solidFill>
              </a:rPr>
              <a:t>the project: </a:t>
            </a:r>
            <a:r>
              <a:rPr lang="en-US" b="1" dirty="0" err="1">
                <a:solidFill>
                  <a:schemeClr val="tx1">
                    <a:lumMod val="75000"/>
                  </a:schemeClr>
                </a:solidFill>
              </a:rPr>
              <a:t>Jeanné</a:t>
            </a:r>
            <a:r>
              <a:rPr lang="en-US" b="1" dirty="0">
                <a:solidFill>
                  <a:schemeClr val="tx1">
                    <a:lumMod val="75000"/>
                  </a:schemeClr>
                </a:solidFill>
              </a:rPr>
              <a:t> le </a:t>
            </a:r>
            <a:r>
              <a:rPr lang="en-US" b="1" dirty="0" smtClean="0">
                <a:solidFill>
                  <a:schemeClr val="tx1">
                    <a:lumMod val="75000"/>
                  </a:schemeClr>
                </a:solidFill>
              </a:rPr>
              <a:t>Roux, Christina Fischer, Sara </a:t>
            </a:r>
            <a:r>
              <a:rPr lang="en-US" b="1" dirty="0" err="1" smtClean="0">
                <a:solidFill>
                  <a:schemeClr val="tx1">
                    <a:lumMod val="75000"/>
                  </a:schemeClr>
                </a:solidFill>
              </a:rPr>
              <a:t>Amirazodi</a:t>
            </a:r>
            <a:r>
              <a:rPr lang="en-US" b="1" dirty="0" smtClean="0">
                <a:solidFill>
                  <a:schemeClr val="tx1">
                    <a:lumMod val="75000"/>
                  </a:schemeClr>
                </a:solidFill>
              </a:rPr>
              <a:t>, Dwight </a:t>
            </a:r>
            <a:r>
              <a:rPr lang="en-US" b="1" dirty="0" err="1" smtClean="0">
                <a:solidFill>
                  <a:schemeClr val="tx1">
                    <a:lumMod val="75000"/>
                  </a:schemeClr>
                </a:solidFill>
              </a:rPr>
              <a:t>Tigner</a:t>
            </a:r>
            <a:r>
              <a:rPr lang="en-US" b="1" dirty="0" smtClean="0">
                <a:solidFill>
                  <a:schemeClr val="tx1">
                    <a:lumMod val="75000"/>
                  </a:schemeClr>
                </a:solidFill>
              </a:rPr>
              <a:t>, and Austin </a:t>
            </a:r>
            <a:r>
              <a:rPr lang="en-US" b="1" dirty="0" err="1" smtClean="0">
                <a:solidFill>
                  <a:schemeClr val="tx1">
                    <a:lumMod val="75000"/>
                  </a:schemeClr>
                </a:solidFill>
              </a:rPr>
              <a:t>Vacek</a:t>
            </a:r>
            <a:r>
              <a:rPr lang="en-US" dirty="0">
                <a:solidFill>
                  <a:schemeClr val="tx1">
                    <a:lumMod val="75000"/>
                  </a:schemeClr>
                </a:solidFill>
              </a:rPr>
              <a:t>.</a:t>
            </a:r>
            <a:endParaRPr lang="en-US" b="1" dirty="0" smtClean="0">
              <a:solidFill>
                <a:schemeClr val="tx1">
                  <a:lumMod val="75000"/>
                </a:schemeClr>
              </a:solidFill>
            </a:endParaRPr>
          </a:p>
          <a:p>
            <a:pPr lvl="0" defTabSz="3072384">
              <a:lnSpc>
                <a:spcPct val="100000"/>
              </a:lnSpc>
              <a:spcBef>
                <a:spcPts val="0"/>
              </a:spcBef>
            </a:pPr>
            <a:r>
              <a:rPr lang="en-US" sz="1600" i="1" dirty="0">
                <a:solidFill>
                  <a:srgbClr val="767171"/>
                </a:solidFill>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smtClean="0"/>
          </a:p>
        </p:txBody>
      </p:sp>
      <p:sp>
        <p:nvSpPr>
          <p:cNvPr id="12" name="Text Placeholder 16"/>
          <p:cNvSpPr txBox="1">
            <a:spLocks/>
          </p:cNvSpPr>
          <p:nvPr/>
        </p:nvSpPr>
        <p:spPr>
          <a:xfrm>
            <a:off x="10222992" y="28528558"/>
            <a:ext cx="13589508" cy="236334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b="1" dirty="0" smtClean="0">
                <a:solidFill>
                  <a:schemeClr val="tx1">
                    <a:lumMod val="75000"/>
                  </a:schemeClr>
                </a:solidFill>
              </a:rPr>
              <a:t>Africa Flores</a:t>
            </a:r>
            <a:r>
              <a:rPr lang="en-US" dirty="0" smtClean="0">
                <a:solidFill>
                  <a:schemeClr val="tx1">
                    <a:lumMod val="75000"/>
                  </a:schemeClr>
                </a:solidFill>
              </a:rPr>
              <a:t>, NASA SERVIR Coordination Office at MSFC</a:t>
            </a:r>
          </a:p>
          <a:p>
            <a:pPr marL="347663" indent="-347663">
              <a:buClr>
                <a:srgbClr val="75AADB"/>
              </a:buClr>
            </a:pPr>
            <a:r>
              <a:rPr lang="en-US" b="1" dirty="0" smtClean="0">
                <a:solidFill>
                  <a:schemeClr val="tx1">
                    <a:lumMod val="75000"/>
                  </a:schemeClr>
                </a:solidFill>
              </a:rPr>
              <a:t>Dr. Robinson </a:t>
            </a:r>
            <a:r>
              <a:rPr lang="en-US" b="1" dirty="0" err="1" smtClean="0">
                <a:solidFill>
                  <a:schemeClr val="tx1">
                    <a:lumMod val="75000"/>
                  </a:schemeClr>
                </a:solidFill>
              </a:rPr>
              <a:t>Mugo</a:t>
            </a:r>
            <a:r>
              <a:rPr lang="en-US" dirty="0" smtClean="0">
                <a:solidFill>
                  <a:schemeClr val="tx1">
                    <a:lumMod val="75000"/>
                  </a:schemeClr>
                </a:solidFill>
              </a:rPr>
              <a:t>, SERVIR – Eastern and Southern Africa Hub</a:t>
            </a:r>
          </a:p>
          <a:p>
            <a:pPr marL="347663" indent="-347663">
              <a:buClr>
                <a:srgbClr val="75AADB"/>
              </a:buClr>
            </a:pPr>
            <a:r>
              <a:rPr lang="en-US" b="1" dirty="0" smtClean="0">
                <a:solidFill>
                  <a:schemeClr val="tx1">
                    <a:lumMod val="75000"/>
                  </a:schemeClr>
                </a:solidFill>
              </a:rPr>
              <a:t>James </a:t>
            </a:r>
            <a:r>
              <a:rPr lang="en-US" b="1" dirty="0" err="1" smtClean="0">
                <a:solidFill>
                  <a:schemeClr val="tx1">
                    <a:lumMod val="75000"/>
                  </a:schemeClr>
                </a:solidFill>
              </a:rPr>
              <a:t>Wanjohi</a:t>
            </a:r>
            <a:r>
              <a:rPr lang="en-US" b="1" dirty="0" smtClean="0">
                <a:solidFill>
                  <a:schemeClr val="tx1">
                    <a:lumMod val="75000"/>
                  </a:schemeClr>
                </a:solidFill>
              </a:rPr>
              <a:t> </a:t>
            </a:r>
            <a:r>
              <a:rPr lang="en-US" b="1" dirty="0" err="1" smtClean="0">
                <a:solidFill>
                  <a:schemeClr val="tx1">
                    <a:lumMod val="75000"/>
                  </a:schemeClr>
                </a:solidFill>
              </a:rPr>
              <a:t>Nyaga</a:t>
            </a:r>
            <a:r>
              <a:rPr lang="en-US" dirty="0" smtClean="0">
                <a:solidFill>
                  <a:schemeClr val="tx1">
                    <a:lumMod val="75000"/>
                  </a:schemeClr>
                </a:solidFill>
              </a:rPr>
              <a:t>, Regional Centre for Mapping of Resources for Development (RCMRD)</a:t>
            </a:r>
          </a:p>
          <a:p>
            <a:pPr marL="347663" indent="-347663">
              <a:buClr>
                <a:srgbClr val="75AADB"/>
              </a:buClr>
            </a:pPr>
            <a:r>
              <a:rPr lang="en-US" b="1" dirty="0" smtClean="0">
                <a:solidFill>
                  <a:schemeClr val="tx1">
                    <a:lumMod val="75000"/>
                  </a:schemeClr>
                </a:solidFill>
              </a:rPr>
              <a:t>Dr. Anthony </a:t>
            </a:r>
            <a:r>
              <a:rPr lang="en-US" b="1" dirty="0" err="1" smtClean="0">
                <a:solidFill>
                  <a:schemeClr val="tx1">
                    <a:lumMod val="75000"/>
                  </a:schemeClr>
                </a:solidFill>
              </a:rPr>
              <a:t>Gidudu</a:t>
            </a:r>
            <a:r>
              <a:rPr lang="en-US" dirty="0" smtClean="0">
                <a:solidFill>
                  <a:schemeClr val="tx1">
                    <a:lumMod val="75000"/>
                  </a:schemeClr>
                </a:solidFill>
              </a:rPr>
              <a:t>, </a:t>
            </a:r>
            <a:r>
              <a:rPr lang="en-US" dirty="0" err="1" smtClean="0">
                <a:solidFill>
                  <a:schemeClr val="tx1">
                    <a:lumMod val="75000"/>
                  </a:schemeClr>
                </a:solidFill>
              </a:rPr>
              <a:t>Makerere</a:t>
            </a:r>
            <a:r>
              <a:rPr lang="en-US" dirty="0" smtClean="0">
                <a:solidFill>
                  <a:schemeClr val="tx1">
                    <a:lumMod val="75000"/>
                  </a:schemeClr>
                </a:solidFill>
              </a:rPr>
              <a:t> University Department of </a:t>
            </a:r>
            <a:r>
              <a:rPr lang="en-US" dirty="0" err="1" smtClean="0">
                <a:solidFill>
                  <a:schemeClr val="tx1">
                    <a:lumMod val="75000"/>
                  </a:schemeClr>
                </a:solidFill>
              </a:rPr>
              <a:t>Geomatics</a:t>
            </a:r>
            <a:r>
              <a:rPr lang="en-US" dirty="0" smtClean="0">
                <a:solidFill>
                  <a:schemeClr val="tx1">
                    <a:lumMod val="75000"/>
                  </a:schemeClr>
                </a:solidFill>
              </a:rPr>
              <a:t> and Land Management </a:t>
            </a:r>
          </a:p>
        </p:txBody>
      </p:sp>
      <p:sp>
        <p:nvSpPr>
          <p:cNvPr id="6" name="Text Placeholder 16"/>
          <p:cNvSpPr txBox="1">
            <a:spLocks/>
          </p:cNvSpPr>
          <p:nvPr/>
        </p:nvSpPr>
        <p:spPr>
          <a:xfrm>
            <a:off x="-16740554" y="8120532"/>
            <a:ext cx="11380829" cy="873326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15" name="Text Placeholder 16"/>
          <p:cNvSpPr txBox="1">
            <a:spLocks/>
          </p:cNvSpPr>
          <p:nvPr/>
        </p:nvSpPr>
        <p:spPr>
          <a:xfrm>
            <a:off x="12818904" y="5386443"/>
            <a:ext cx="10582656"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b="1" dirty="0" smtClean="0">
                <a:solidFill>
                  <a:srgbClr val="73A9DB"/>
                </a:solidFill>
              </a:rPr>
              <a:t>Implement</a:t>
            </a:r>
            <a:r>
              <a:rPr lang="en-US" dirty="0" smtClean="0">
                <a:solidFill>
                  <a:srgbClr val="73A9DB"/>
                </a:solidFill>
              </a:rPr>
              <a:t> </a:t>
            </a:r>
            <a:r>
              <a:rPr lang="en-US" dirty="0">
                <a:solidFill>
                  <a:schemeClr val="tx1">
                    <a:lumMod val="75000"/>
                  </a:schemeClr>
                </a:solidFill>
              </a:rPr>
              <a:t>atmospheric correction into SAVDT </a:t>
            </a:r>
            <a:endParaRPr lang="en-US" dirty="0" smtClean="0">
              <a:solidFill>
                <a:schemeClr val="tx1">
                  <a:lumMod val="75000"/>
                </a:schemeClr>
              </a:solidFill>
            </a:endParaRPr>
          </a:p>
          <a:p>
            <a:pPr marL="347663" indent="-347663">
              <a:buClr>
                <a:srgbClr val="73A9DB"/>
              </a:buClr>
            </a:pPr>
            <a:r>
              <a:rPr lang="en-US" b="1" dirty="0" smtClean="0">
                <a:solidFill>
                  <a:srgbClr val="73A9DB"/>
                </a:solidFill>
              </a:rPr>
              <a:t>Assess</a:t>
            </a:r>
            <a:r>
              <a:rPr lang="en-US" dirty="0" smtClean="0">
                <a:solidFill>
                  <a:srgbClr val="73A9DB"/>
                </a:solidFill>
              </a:rPr>
              <a:t> </a:t>
            </a:r>
            <a:r>
              <a:rPr lang="en-US" dirty="0" smtClean="0">
                <a:solidFill>
                  <a:schemeClr val="tx1">
                    <a:lumMod val="75000"/>
                  </a:schemeClr>
                </a:solidFill>
              </a:rPr>
              <a:t>the </a:t>
            </a:r>
            <a:r>
              <a:rPr lang="en-US" dirty="0">
                <a:solidFill>
                  <a:schemeClr val="tx1">
                    <a:lumMod val="75000"/>
                  </a:schemeClr>
                </a:solidFill>
              </a:rPr>
              <a:t>accuracy of the Surface Aquatic Vegetation Detection Toolbox (SAVDT) outputs</a:t>
            </a:r>
          </a:p>
          <a:p>
            <a:pPr marL="347663" indent="-347663">
              <a:buClr>
                <a:srgbClr val="73A9DB"/>
              </a:buClr>
            </a:pPr>
            <a:endParaRPr lang="en-US" dirty="0" smtClean="0">
              <a:solidFill>
                <a:schemeClr val="tx1">
                  <a:lumMod val="75000"/>
                </a:schemeClr>
              </a:solidFill>
            </a:endParaRP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Abstract</a:t>
            </a:r>
          </a:p>
        </p:txBody>
      </p:sp>
      <p:sp>
        <p:nvSpPr>
          <p:cNvPr id="23" name="TextBox 22"/>
          <p:cNvSpPr txBox="1"/>
          <p:nvPr/>
        </p:nvSpPr>
        <p:spPr>
          <a:xfrm>
            <a:off x="12839700" y="4488831"/>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Objectives</a:t>
            </a:r>
          </a:p>
        </p:txBody>
      </p:sp>
      <p:sp>
        <p:nvSpPr>
          <p:cNvPr id="24" name="TextBox 23"/>
          <p:cNvSpPr txBox="1"/>
          <p:nvPr/>
        </p:nvSpPr>
        <p:spPr>
          <a:xfrm>
            <a:off x="914400" y="13955641"/>
            <a:ext cx="114077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Methodology</a:t>
            </a:r>
          </a:p>
        </p:txBody>
      </p:sp>
      <p:sp>
        <p:nvSpPr>
          <p:cNvPr id="25" name="TextBox 24"/>
          <p:cNvSpPr txBox="1"/>
          <p:nvPr/>
        </p:nvSpPr>
        <p:spPr>
          <a:xfrm>
            <a:off x="12817485" y="7351091"/>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Study Area</a:t>
            </a:r>
          </a:p>
        </p:txBody>
      </p:sp>
      <p:sp>
        <p:nvSpPr>
          <p:cNvPr id="26" name="TextBox 25"/>
          <p:cNvSpPr txBox="1"/>
          <p:nvPr/>
        </p:nvSpPr>
        <p:spPr>
          <a:xfrm>
            <a:off x="12839700" y="16587949"/>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Earth Observations</a:t>
            </a:r>
          </a:p>
        </p:txBody>
      </p:sp>
      <p:sp>
        <p:nvSpPr>
          <p:cNvPr id="27" name="TextBox 26"/>
          <p:cNvSpPr txBox="1"/>
          <p:nvPr/>
        </p:nvSpPr>
        <p:spPr>
          <a:xfrm>
            <a:off x="843099" y="21331533"/>
            <a:ext cx="11550315"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Results</a:t>
            </a:r>
          </a:p>
        </p:txBody>
      </p:sp>
      <p:sp>
        <p:nvSpPr>
          <p:cNvPr id="28" name="TextBox 27"/>
          <p:cNvSpPr txBox="1"/>
          <p:nvPr/>
        </p:nvSpPr>
        <p:spPr>
          <a:xfrm>
            <a:off x="12839700" y="21331532"/>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Conclusions</a:t>
            </a:r>
          </a:p>
        </p:txBody>
      </p:sp>
      <p:sp>
        <p:nvSpPr>
          <p:cNvPr id="29" name="TextBox 28"/>
          <p:cNvSpPr txBox="1"/>
          <p:nvPr/>
        </p:nvSpPr>
        <p:spPr>
          <a:xfrm>
            <a:off x="10222992" y="30907647"/>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Acknowledgements</a:t>
            </a:r>
          </a:p>
        </p:txBody>
      </p:sp>
      <p:sp>
        <p:nvSpPr>
          <p:cNvPr id="30" name="TextBox 29"/>
          <p:cNvSpPr txBox="1"/>
          <p:nvPr/>
        </p:nvSpPr>
        <p:spPr>
          <a:xfrm>
            <a:off x="10222992" y="27643871"/>
            <a:ext cx="8229600"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Project Partners</a:t>
            </a:r>
          </a:p>
        </p:txBody>
      </p:sp>
      <p:sp>
        <p:nvSpPr>
          <p:cNvPr id="31" name="TextBox 30"/>
          <p:cNvSpPr txBox="1"/>
          <p:nvPr/>
        </p:nvSpPr>
        <p:spPr>
          <a:xfrm>
            <a:off x="843099" y="27643870"/>
            <a:ext cx="4542503" cy="769441"/>
          </a:xfrm>
          <a:prstGeom prst="rect">
            <a:avLst/>
          </a:prstGeom>
          <a:noFill/>
        </p:spPr>
        <p:txBody>
          <a:bodyPr wrap="square" rtlCol="0">
            <a:spAutoFit/>
          </a:bodyPr>
          <a:lstStyle/>
          <a:p>
            <a:r>
              <a:rPr lang="en-US" sz="4400" b="1" dirty="0" smtClean="0">
                <a:solidFill>
                  <a:srgbClr val="75AADB"/>
                </a:solidFill>
                <a:latin typeface="Century Gothic" panose="020B0502020202020204" pitchFamily="34" charset="0"/>
              </a:rPr>
              <a:t>Team Members</a:t>
            </a:r>
          </a:p>
        </p:txBody>
      </p:sp>
      <p:sp>
        <p:nvSpPr>
          <p:cNvPr id="34" name="Text Placeholder 16"/>
          <p:cNvSpPr txBox="1">
            <a:spLocks/>
          </p:cNvSpPr>
          <p:nvPr/>
        </p:nvSpPr>
        <p:spPr>
          <a:xfrm>
            <a:off x="3910644" y="3377553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Tony </a:t>
            </a:r>
            <a:r>
              <a:rPr lang="en-US" dirty="0" err="1" smtClean="0">
                <a:solidFill>
                  <a:schemeClr val="tx1">
                    <a:lumMod val="75000"/>
                  </a:schemeClr>
                </a:solidFill>
              </a:rPr>
              <a:t>Ngabo</a:t>
            </a:r>
            <a:endParaRPr lang="en-US" dirty="0" smtClean="0">
              <a:solidFill>
                <a:schemeClr val="tx1">
                  <a:lumMod val="75000"/>
                </a:schemeClr>
              </a:solidFill>
            </a:endParaRPr>
          </a:p>
        </p:txBody>
      </p:sp>
      <p:sp>
        <p:nvSpPr>
          <p:cNvPr id="36" name="Text Placeholder 16"/>
          <p:cNvSpPr txBox="1">
            <a:spLocks/>
          </p:cNvSpPr>
          <p:nvPr/>
        </p:nvSpPr>
        <p:spPr>
          <a:xfrm>
            <a:off x="7003216" y="3377553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Kristen Barnard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777" y="31487449"/>
            <a:ext cx="2057404" cy="208178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485" y="31496185"/>
            <a:ext cx="2057404" cy="208178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989" y="31487449"/>
            <a:ext cx="2057404" cy="2081788"/>
          </a:xfrm>
          <a:prstGeom prst="rect">
            <a:avLst/>
          </a:prstGeom>
        </p:spPr>
      </p:pic>
      <p:sp>
        <p:nvSpPr>
          <p:cNvPr id="38" name="TextBox 37"/>
          <p:cNvSpPr txBox="1"/>
          <p:nvPr/>
        </p:nvSpPr>
        <p:spPr>
          <a:xfrm>
            <a:off x="843099" y="34694241"/>
            <a:ext cx="18035451" cy="871515"/>
          </a:xfrm>
          <a:prstGeom prst="rect">
            <a:avLst/>
          </a:prstGeom>
          <a:noFill/>
        </p:spPr>
        <p:txBody>
          <a:bodyPr wrap="square" rtlCol="0">
            <a:noAutofit/>
          </a:bodyPr>
          <a:lstStyle/>
          <a:p>
            <a:pPr lvl="0"/>
            <a:r>
              <a:rPr lang="en-US" sz="4800" dirty="0" smtClean="0">
                <a:solidFill>
                  <a:schemeClr val="bg1"/>
                </a:solidFill>
                <a:latin typeface="+mj-lt"/>
              </a:rPr>
              <a:t>NASA Marshall Space Flight Center – </a:t>
            </a:r>
            <a:r>
              <a:rPr lang="en-US" sz="4800" dirty="0" smtClean="0">
                <a:solidFill>
                  <a:srgbClr val="FFFFFF"/>
                </a:solidFill>
                <a:latin typeface="Century Gothic"/>
              </a:rPr>
              <a:t>2016 Fall</a:t>
            </a:r>
            <a:endParaRPr lang="en-US" sz="4800" dirty="0">
              <a:solidFill>
                <a:srgbClr val="FFFFFF"/>
              </a:solidFill>
              <a:latin typeface="Century Gothic"/>
            </a:endParaRPr>
          </a:p>
        </p:txBody>
      </p:sp>
      <p:sp>
        <p:nvSpPr>
          <p:cNvPr id="33" name="Text Placeholder 16"/>
          <p:cNvSpPr txBox="1">
            <a:spLocks/>
          </p:cNvSpPr>
          <p:nvPr/>
        </p:nvSpPr>
        <p:spPr>
          <a:xfrm>
            <a:off x="833352" y="3377553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Maggi Klug</a:t>
            </a:r>
          </a:p>
        </p:txBody>
      </p:sp>
      <p:sp>
        <p:nvSpPr>
          <p:cNvPr id="39" name="Text Placeholder 16"/>
          <p:cNvSpPr txBox="1">
            <a:spLocks/>
          </p:cNvSpPr>
          <p:nvPr/>
        </p:nvSpPr>
        <p:spPr>
          <a:xfrm>
            <a:off x="5404601" y="3081875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smtClean="0">
                <a:solidFill>
                  <a:schemeClr val="tx1">
                    <a:lumMod val="75000"/>
                  </a:schemeClr>
                </a:solidFill>
              </a:rPr>
              <a:t>Ankur</a:t>
            </a:r>
            <a:r>
              <a:rPr lang="en-US" dirty="0" smtClean="0">
                <a:solidFill>
                  <a:schemeClr val="tx1">
                    <a:lumMod val="75000"/>
                  </a:schemeClr>
                </a:solidFill>
              </a:rPr>
              <a:t> Shah</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475" y="28736962"/>
            <a:ext cx="2057404" cy="2081788"/>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979" y="28728226"/>
            <a:ext cx="2057404" cy="2081788"/>
          </a:xfrm>
          <a:prstGeom prst="rect">
            <a:avLst/>
          </a:prstGeom>
        </p:spPr>
      </p:pic>
      <p:pic>
        <p:nvPicPr>
          <p:cNvPr id="1026" name="Picture 2" descr="C:\Users\dwinstea\Downloads\IMG_22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21" t="6463" r="47605" b="59512"/>
          <a:stretch/>
        </p:blipFill>
        <p:spPr bwMode="auto">
          <a:xfrm rot="5400000">
            <a:off x="6073736" y="28950174"/>
            <a:ext cx="1689796"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42" name="Picture 6" descr="C:\Users\dwinstea\Downloads\IMG_12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943" t="29861" r="55275" b="47555"/>
          <a:stretch/>
        </p:blipFill>
        <p:spPr bwMode="auto">
          <a:xfrm>
            <a:off x="2988640" y="28946160"/>
            <a:ext cx="1652237" cy="1645920"/>
          </a:xfrm>
          <a:prstGeom prst="ellipse">
            <a:avLst/>
          </a:prstGeom>
          <a:noFill/>
          <a:extLst>
            <a:ext uri="{909E8E84-426E-40DD-AFC4-6F175D3DCCD1}">
              <a14:hiddenFill xmlns:a14="http://schemas.microsoft.com/office/drawing/2010/main">
                <a:solidFill>
                  <a:srgbClr val="FFFFFF"/>
                </a:solidFill>
              </a14:hiddenFill>
            </a:ext>
          </a:extLst>
        </p:spPr>
      </p:pic>
      <p:sp>
        <p:nvSpPr>
          <p:cNvPr id="43" name="Text Placeholder 16"/>
          <p:cNvSpPr txBox="1">
            <a:spLocks/>
          </p:cNvSpPr>
          <p:nvPr/>
        </p:nvSpPr>
        <p:spPr>
          <a:xfrm>
            <a:off x="12839700" y="22391121"/>
            <a:ext cx="10972800"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a:solidFill>
                  <a:schemeClr val="tx1">
                    <a:lumMod val="75000"/>
                  </a:schemeClr>
                </a:solidFill>
              </a:rPr>
              <a:t>Atmospheric correction for Sentinel-2 MSI imagery was </a:t>
            </a:r>
            <a:r>
              <a:rPr lang="en-US" b="1" dirty="0">
                <a:solidFill>
                  <a:schemeClr val="tx1">
                    <a:lumMod val="75000"/>
                  </a:schemeClr>
                </a:solidFill>
              </a:rPr>
              <a:t>unsuccessful </a:t>
            </a:r>
          </a:p>
          <a:p>
            <a:pPr marL="347663" indent="-347663">
              <a:buClr>
                <a:srgbClr val="75AADB"/>
              </a:buClr>
            </a:pPr>
            <a:r>
              <a:rPr lang="en-US" dirty="0">
                <a:solidFill>
                  <a:schemeClr val="tx1">
                    <a:lumMod val="75000"/>
                  </a:schemeClr>
                </a:solidFill>
              </a:rPr>
              <a:t>Further accuracy assessments using in situ measurements and high resolution images will need to be conducted in order to </a:t>
            </a:r>
            <a:r>
              <a:rPr lang="en-US" b="1" dirty="0">
                <a:solidFill>
                  <a:schemeClr val="tx1">
                    <a:lumMod val="75000"/>
                  </a:schemeClr>
                </a:solidFill>
              </a:rPr>
              <a:t>determine</a:t>
            </a:r>
            <a:r>
              <a:rPr lang="en-US" dirty="0">
                <a:solidFill>
                  <a:schemeClr val="tx1">
                    <a:lumMod val="75000"/>
                  </a:schemeClr>
                </a:solidFill>
              </a:rPr>
              <a:t> the SAVDT accuracy</a:t>
            </a:r>
          </a:p>
          <a:p>
            <a:pPr marL="347663" indent="-347663">
              <a:buClr>
                <a:srgbClr val="75AADB"/>
              </a:buClr>
            </a:pPr>
            <a:r>
              <a:rPr lang="en-US" dirty="0">
                <a:solidFill>
                  <a:schemeClr val="tx1">
                    <a:lumMod val="75000"/>
                  </a:schemeClr>
                </a:solidFill>
              </a:rPr>
              <a:t>Overall, accuracy assessments were </a:t>
            </a:r>
            <a:r>
              <a:rPr lang="en-US" b="1" dirty="0">
                <a:solidFill>
                  <a:schemeClr val="tx1">
                    <a:lumMod val="75000"/>
                  </a:schemeClr>
                </a:solidFill>
              </a:rPr>
              <a:t>above 80</a:t>
            </a:r>
            <a:r>
              <a:rPr lang="en-US" b="1" dirty="0" smtClean="0">
                <a:solidFill>
                  <a:schemeClr val="tx1">
                    <a:lumMod val="75000"/>
                  </a:schemeClr>
                </a:solidFill>
              </a:rPr>
              <a:t>%</a:t>
            </a:r>
          </a:p>
          <a:p>
            <a:pPr marL="347663" indent="-347663">
              <a:buClr>
                <a:srgbClr val="75AADB"/>
              </a:buClr>
            </a:pPr>
            <a:r>
              <a:rPr lang="en-US" dirty="0" smtClean="0">
                <a:solidFill>
                  <a:schemeClr val="tx1">
                    <a:lumMod val="75000"/>
                  </a:schemeClr>
                </a:solidFill>
              </a:rPr>
              <a:t>Accuracy </a:t>
            </a:r>
            <a:r>
              <a:rPr lang="en-US" dirty="0">
                <a:solidFill>
                  <a:schemeClr val="tx1">
                    <a:lumMod val="75000"/>
                  </a:schemeClr>
                </a:solidFill>
              </a:rPr>
              <a:t>assessment for Nov 26, </a:t>
            </a:r>
            <a:r>
              <a:rPr lang="en-US" dirty="0" smtClean="0">
                <a:solidFill>
                  <a:schemeClr val="tx1">
                    <a:lumMod val="75000"/>
                  </a:schemeClr>
                </a:solidFill>
              </a:rPr>
              <a:t>2013</a:t>
            </a:r>
            <a:r>
              <a:rPr lang="en-US" dirty="0" smtClean="0">
                <a:solidFill>
                  <a:schemeClr val="tx1">
                    <a:lumMod val="75000"/>
                  </a:schemeClr>
                </a:solidFill>
              </a:rPr>
              <a:t> Landsat 8 OLI model output was the </a:t>
            </a:r>
            <a:r>
              <a:rPr lang="en-US" b="1" dirty="0" smtClean="0">
                <a:solidFill>
                  <a:schemeClr val="tx1">
                    <a:lumMod val="75000"/>
                  </a:schemeClr>
                </a:solidFill>
              </a:rPr>
              <a:t>highest</a:t>
            </a:r>
          </a:p>
          <a:p>
            <a:pPr marL="347663" indent="-347663">
              <a:buClr>
                <a:srgbClr val="75AADB"/>
              </a:buClr>
            </a:pPr>
            <a:r>
              <a:rPr lang="en-US" dirty="0" smtClean="0">
                <a:solidFill>
                  <a:schemeClr val="tx1">
                    <a:lumMod val="75000"/>
                  </a:schemeClr>
                </a:solidFill>
              </a:rPr>
              <a:t>Accuracy assessments were not conducted over entire </a:t>
            </a:r>
            <a:r>
              <a:rPr lang="en-US" dirty="0" err="1" smtClean="0">
                <a:solidFill>
                  <a:schemeClr val="tx1">
                    <a:lumMod val="75000"/>
                  </a:schemeClr>
                </a:solidFill>
              </a:rPr>
              <a:t>Winam</a:t>
            </a:r>
            <a:r>
              <a:rPr lang="en-US" dirty="0" smtClean="0">
                <a:solidFill>
                  <a:schemeClr val="tx1">
                    <a:lumMod val="75000"/>
                  </a:schemeClr>
                </a:solidFill>
              </a:rPr>
              <a:t> Gulf due to </a:t>
            </a:r>
            <a:r>
              <a:rPr lang="en-US" b="1" dirty="0" smtClean="0">
                <a:solidFill>
                  <a:schemeClr val="tx1">
                    <a:lumMod val="75000"/>
                  </a:schemeClr>
                </a:solidFill>
              </a:rPr>
              <a:t>limited</a:t>
            </a:r>
            <a:r>
              <a:rPr lang="en-US" dirty="0" smtClean="0">
                <a:solidFill>
                  <a:schemeClr val="tx1">
                    <a:lumMod val="75000"/>
                  </a:schemeClr>
                </a:solidFill>
              </a:rPr>
              <a:t> high resolution data</a:t>
            </a:r>
          </a:p>
          <a:p>
            <a:pPr marL="347663" indent="-347663">
              <a:buClr>
                <a:srgbClr val="75AADB"/>
              </a:buClr>
            </a:pPr>
            <a:r>
              <a:rPr lang="en-US" dirty="0" smtClean="0">
                <a:solidFill>
                  <a:schemeClr val="tx1">
                    <a:lumMod val="75000"/>
                  </a:schemeClr>
                </a:solidFill>
              </a:rPr>
              <a:t>Initial accuracy assessments used a total of </a:t>
            </a:r>
            <a:r>
              <a:rPr lang="en-US" b="1" dirty="0" smtClean="0">
                <a:solidFill>
                  <a:schemeClr val="tx1">
                    <a:lumMod val="75000"/>
                  </a:schemeClr>
                </a:solidFill>
              </a:rPr>
              <a:t>500 random points</a:t>
            </a:r>
            <a:r>
              <a:rPr lang="en-US" dirty="0" smtClean="0">
                <a:solidFill>
                  <a:schemeClr val="tx1">
                    <a:lumMod val="75000"/>
                  </a:schemeClr>
                </a:solidFill>
              </a:rPr>
              <a:t> and having more </a:t>
            </a:r>
            <a:endParaRPr lang="en-US" dirty="0">
              <a:solidFill>
                <a:schemeClr val="tx1">
                  <a:lumMod val="75000"/>
                </a:schemeClr>
              </a:solidFill>
            </a:endParaRP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70956" y="17906695"/>
            <a:ext cx="3898516" cy="1585396"/>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21309" y="17620298"/>
            <a:ext cx="2640640" cy="2158191"/>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26166" y="17655587"/>
            <a:ext cx="2792952" cy="2087613"/>
          </a:xfrm>
          <a:prstGeom prst="rect">
            <a:avLst/>
          </a:prstGeom>
        </p:spPr>
      </p:pic>
      <p:sp>
        <p:nvSpPr>
          <p:cNvPr id="53" name="TextBox 52"/>
          <p:cNvSpPr txBox="1"/>
          <p:nvPr/>
        </p:nvSpPr>
        <p:spPr>
          <a:xfrm>
            <a:off x="13431638" y="19812767"/>
            <a:ext cx="2302233" cy="507831"/>
          </a:xfrm>
          <a:prstGeom prst="rect">
            <a:avLst/>
          </a:prstGeom>
          <a:noFill/>
        </p:spPr>
        <p:txBody>
          <a:bodyPr wrap="none" rtlCol="0">
            <a:spAutoFit/>
          </a:bodyPr>
          <a:lstStyle/>
          <a:p>
            <a:r>
              <a:rPr lang="en-US" sz="2700" b="1" dirty="0" smtClean="0"/>
              <a:t>Sentinel-2</a:t>
            </a:r>
            <a:r>
              <a:rPr lang="en-US" sz="2700" dirty="0" smtClean="0"/>
              <a:t> MSI</a:t>
            </a:r>
            <a:endParaRPr lang="en-US" sz="2700" dirty="0"/>
          </a:p>
        </p:txBody>
      </p:sp>
      <p:sp>
        <p:nvSpPr>
          <p:cNvPr id="55" name="TextBox 54"/>
          <p:cNvSpPr txBox="1"/>
          <p:nvPr/>
        </p:nvSpPr>
        <p:spPr>
          <a:xfrm>
            <a:off x="21357037" y="19812767"/>
            <a:ext cx="2295821" cy="507831"/>
          </a:xfrm>
          <a:prstGeom prst="rect">
            <a:avLst/>
          </a:prstGeom>
          <a:noFill/>
        </p:spPr>
        <p:txBody>
          <a:bodyPr wrap="none" rtlCol="0">
            <a:spAutoFit/>
          </a:bodyPr>
          <a:lstStyle/>
          <a:p>
            <a:r>
              <a:rPr lang="en-US" sz="2700" b="1" dirty="0" smtClean="0"/>
              <a:t>Landsat 8 </a:t>
            </a:r>
            <a:r>
              <a:rPr lang="en-US" sz="2700" dirty="0" smtClean="0"/>
              <a:t>OLI</a:t>
            </a:r>
            <a:endParaRPr lang="en-US" sz="2700" dirty="0"/>
          </a:p>
        </p:txBody>
      </p:sp>
      <p:sp>
        <p:nvSpPr>
          <p:cNvPr id="56" name="TextBox 55"/>
          <p:cNvSpPr txBox="1"/>
          <p:nvPr/>
        </p:nvSpPr>
        <p:spPr>
          <a:xfrm>
            <a:off x="17057163" y="19812767"/>
            <a:ext cx="2664512" cy="507831"/>
          </a:xfrm>
          <a:prstGeom prst="rect">
            <a:avLst/>
          </a:prstGeom>
          <a:noFill/>
        </p:spPr>
        <p:txBody>
          <a:bodyPr wrap="none" rtlCol="0">
            <a:spAutoFit/>
          </a:bodyPr>
          <a:lstStyle/>
          <a:p>
            <a:r>
              <a:rPr lang="en-US" sz="2700" b="1" dirty="0" smtClean="0"/>
              <a:t>Landsat 7 </a:t>
            </a:r>
            <a:r>
              <a:rPr lang="en-US" sz="2700" dirty="0" smtClean="0"/>
              <a:t>ETM+</a:t>
            </a:r>
            <a:endParaRPr lang="en-US" sz="2700" dirty="0"/>
          </a:p>
        </p:txBody>
      </p:sp>
      <p:graphicFrame>
        <p:nvGraphicFramePr>
          <p:cNvPr id="54" name="Diagram 53"/>
          <p:cNvGraphicFramePr/>
          <p:nvPr>
            <p:extLst>
              <p:ext uri="{D42A27DB-BD31-4B8C-83A1-F6EECF244321}">
                <p14:modId xmlns:p14="http://schemas.microsoft.com/office/powerpoint/2010/main" val="1534541327"/>
              </p:ext>
            </p:extLst>
          </p:nvPr>
        </p:nvGraphicFramePr>
        <p:xfrm>
          <a:off x="1032817" y="14877806"/>
          <a:ext cx="11397929" cy="62908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6360" y="31708399"/>
            <a:ext cx="1646237"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l="20075" t="41097" r="37500" b="2337"/>
          <a:stretch/>
        </p:blipFill>
        <p:spPr>
          <a:xfrm rot="5400000">
            <a:off x="4518227" y="31690632"/>
            <a:ext cx="1645920" cy="1645920"/>
          </a:xfrm>
          <a:prstGeom prst="ellipse">
            <a:avLst/>
          </a:prstGeom>
        </p:spPr>
      </p:pic>
      <p:pic>
        <p:nvPicPr>
          <p:cNvPr id="1027" name="Picture 3" descr="C:\Users\dwinstea\Downloads\File_000.jpe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2245" t="11883" r="39956" b="37717"/>
          <a:stretch/>
        </p:blipFill>
        <p:spPr bwMode="auto">
          <a:xfrm rot="5400000">
            <a:off x="7614731" y="31714119"/>
            <a:ext cx="1645920"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7" cstate="print">
            <a:extLst>
              <a:ext uri="{28A0092B-C50C-407E-A947-70E740481C1C}">
                <a14:useLocalDpi xmlns:a14="http://schemas.microsoft.com/office/drawing/2010/main" val="0"/>
              </a:ext>
            </a:extLst>
          </a:blip>
          <a:srcRect l="1357" t="26167" r="70123" b="35568"/>
          <a:stretch/>
        </p:blipFill>
        <p:spPr>
          <a:xfrm>
            <a:off x="13050412" y="8267240"/>
            <a:ext cx="2868706" cy="2886636"/>
          </a:xfrm>
          <a:prstGeom prst="rect">
            <a:avLst/>
          </a:prstGeom>
        </p:spPr>
      </p:pic>
      <p:cxnSp>
        <p:nvCxnSpPr>
          <p:cNvPr id="32" name="Straight Connector 31"/>
          <p:cNvCxnSpPr/>
          <p:nvPr/>
        </p:nvCxnSpPr>
        <p:spPr>
          <a:xfrm>
            <a:off x="14988209" y="10078278"/>
            <a:ext cx="930909" cy="185541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5127357" y="9710558"/>
            <a:ext cx="1804928" cy="1332458"/>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V="1">
            <a:off x="17172726" y="11167000"/>
            <a:ext cx="1999105" cy="923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a:off x="17172726" y="12528018"/>
            <a:ext cx="1999105" cy="573965"/>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751211" y="12090697"/>
            <a:ext cx="421515" cy="43732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18" cstate="print">
            <a:extLst>
              <a:ext uri="{28A0092B-C50C-407E-A947-70E740481C1C}">
                <a14:useLocalDpi xmlns:a14="http://schemas.microsoft.com/office/drawing/2010/main" val="0"/>
              </a:ext>
            </a:extLst>
          </a:blip>
          <a:srcRect l="49588" t="50000" r="1321"/>
          <a:stretch/>
        </p:blipFill>
        <p:spPr>
          <a:xfrm>
            <a:off x="19016851" y="12177649"/>
            <a:ext cx="5101194" cy="3896745"/>
          </a:xfrm>
          <a:prstGeom prst="rect">
            <a:avLst/>
          </a:prstGeom>
        </p:spPr>
      </p:pic>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49624" t="1173" r="1223" b="49782"/>
          <a:stretch/>
        </p:blipFill>
        <p:spPr>
          <a:xfrm>
            <a:off x="19006008" y="8358395"/>
            <a:ext cx="5138928" cy="3822192"/>
          </a:xfrm>
          <a:prstGeom prst="rect">
            <a:avLst/>
          </a:prstGeom>
        </p:spPr>
      </p:pic>
      <p:sp>
        <p:nvSpPr>
          <p:cNvPr id="60" name="TextBox 59"/>
          <p:cNvSpPr txBox="1"/>
          <p:nvPr/>
        </p:nvSpPr>
        <p:spPr>
          <a:xfrm>
            <a:off x="21612231" y="11226480"/>
            <a:ext cx="2505814" cy="954107"/>
          </a:xfrm>
          <a:prstGeom prst="rect">
            <a:avLst/>
          </a:prstGeom>
          <a:noFill/>
        </p:spPr>
        <p:txBody>
          <a:bodyPr wrap="none" rtlCol="0">
            <a:spAutoFit/>
          </a:bodyPr>
          <a:lstStyle/>
          <a:p>
            <a:r>
              <a:rPr lang="en-US" sz="2800" b="1" dirty="0">
                <a:solidFill>
                  <a:schemeClr val="bg1"/>
                </a:solidFill>
              </a:rPr>
              <a:t>Landsat 8 </a:t>
            </a:r>
            <a:r>
              <a:rPr lang="en-US" sz="2800" b="1" dirty="0" smtClean="0">
                <a:solidFill>
                  <a:schemeClr val="bg1"/>
                </a:solidFill>
              </a:rPr>
              <a:t>OLI </a:t>
            </a:r>
          </a:p>
          <a:p>
            <a:pPr algn="ctr"/>
            <a:r>
              <a:rPr lang="en-US" sz="2800" b="1" dirty="0" smtClean="0">
                <a:solidFill>
                  <a:schemeClr val="bg1"/>
                </a:solidFill>
              </a:rPr>
              <a:t>RGB</a:t>
            </a:r>
            <a:endParaRPr lang="en-US" sz="2800" b="1" dirty="0">
              <a:solidFill>
                <a:schemeClr val="bg1"/>
              </a:solidFill>
            </a:endParaRPr>
          </a:p>
        </p:txBody>
      </p:sp>
      <p:sp>
        <p:nvSpPr>
          <p:cNvPr id="61" name="TextBox 60"/>
          <p:cNvSpPr txBox="1"/>
          <p:nvPr/>
        </p:nvSpPr>
        <p:spPr>
          <a:xfrm>
            <a:off x="21567448" y="14980340"/>
            <a:ext cx="2505814" cy="954107"/>
          </a:xfrm>
          <a:prstGeom prst="rect">
            <a:avLst/>
          </a:prstGeom>
          <a:noFill/>
        </p:spPr>
        <p:txBody>
          <a:bodyPr wrap="none" rtlCol="0">
            <a:spAutoFit/>
          </a:bodyPr>
          <a:lstStyle/>
          <a:p>
            <a:r>
              <a:rPr lang="en-US" sz="2800" b="1" dirty="0">
                <a:solidFill>
                  <a:schemeClr val="bg1"/>
                </a:solidFill>
              </a:rPr>
              <a:t>Landsat 8 </a:t>
            </a:r>
            <a:r>
              <a:rPr lang="en-US" sz="2800" b="1" dirty="0" smtClean="0">
                <a:solidFill>
                  <a:schemeClr val="bg1"/>
                </a:solidFill>
              </a:rPr>
              <a:t>OLI </a:t>
            </a:r>
          </a:p>
          <a:p>
            <a:r>
              <a:rPr lang="en-US" sz="2800" b="1" dirty="0" smtClean="0">
                <a:solidFill>
                  <a:schemeClr val="bg1"/>
                </a:solidFill>
              </a:rPr>
              <a:t>Model </a:t>
            </a:r>
            <a:r>
              <a:rPr lang="en-US" sz="2800" b="1" dirty="0">
                <a:solidFill>
                  <a:schemeClr val="bg1"/>
                </a:solidFill>
              </a:rPr>
              <a:t>Output</a:t>
            </a:r>
          </a:p>
        </p:txBody>
      </p:sp>
      <p:sp>
        <p:nvSpPr>
          <p:cNvPr id="1032" name="TextBox 1031"/>
          <p:cNvSpPr txBox="1"/>
          <p:nvPr/>
        </p:nvSpPr>
        <p:spPr>
          <a:xfrm>
            <a:off x="13156159" y="12145586"/>
            <a:ext cx="2560319" cy="1338828"/>
          </a:xfrm>
          <a:prstGeom prst="rect">
            <a:avLst/>
          </a:prstGeom>
          <a:noFill/>
        </p:spPr>
        <p:txBody>
          <a:bodyPr wrap="square" rtlCol="0">
            <a:spAutoFit/>
          </a:bodyPr>
          <a:lstStyle/>
          <a:p>
            <a:r>
              <a:rPr lang="en-US" sz="2700" b="1" dirty="0" err="1" smtClean="0"/>
              <a:t>Winam</a:t>
            </a:r>
            <a:r>
              <a:rPr lang="en-US" sz="2700" b="1" dirty="0" smtClean="0"/>
              <a:t> Gulf, Lake Victoria, Africa</a:t>
            </a:r>
            <a:endParaRPr lang="en-US" sz="2700" b="1" dirty="0"/>
          </a:p>
        </p:txBody>
      </p:sp>
      <p:graphicFrame>
        <p:nvGraphicFramePr>
          <p:cNvPr id="3" name="Table 2"/>
          <p:cNvGraphicFramePr>
            <a:graphicFrameLocks noGrp="1"/>
          </p:cNvGraphicFramePr>
          <p:nvPr>
            <p:extLst>
              <p:ext uri="{D42A27DB-BD31-4B8C-83A1-F6EECF244321}">
                <p14:modId xmlns:p14="http://schemas.microsoft.com/office/powerpoint/2010/main" val="1419806923"/>
              </p:ext>
            </p:extLst>
          </p:nvPr>
        </p:nvGraphicFramePr>
        <p:xfrm>
          <a:off x="869226" y="22352433"/>
          <a:ext cx="11769291" cy="5014931"/>
        </p:xfrm>
        <a:graphic>
          <a:graphicData uri="http://schemas.openxmlformats.org/drawingml/2006/table">
            <a:tbl>
              <a:tblPr firstRow="1" bandRow="1">
                <a:tableStyleId>{B301B821-A1FF-4177-AEE7-76D212191A09}</a:tableStyleId>
              </a:tblPr>
              <a:tblGrid>
                <a:gridCol w="6056091"/>
                <a:gridCol w="3032599"/>
                <a:gridCol w="2680601"/>
              </a:tblGrid>
              <a:tr h="883853">
                <a:tc>
                  <a:txBody>
                    <a:bodyPr/>
                    <a:lstStyle/>
                    <a:p>
                      <a:pPr algn="ctr"/>
                      <a:r>
                        <a:rPr lang="en-US" sz="2700" dirty="0" smtClean="0"/>
                        <a:t>Accuracy Assessments</a:t>
                      </a:r>
                      <a:endParaRPr lang="en-US" sz="2700" dirty="0"/>
                    </a:p>
                  </a:txBody>
                  <a:tcPr/>
                </a:tc>
                <a:tc>
                  <a:txBody>
                    <a:bodyPr/>
                    <a:lstStyle/>
                    <a:p>
                      <a:pPr algn="ctr"/>
                      <a:r>
                        <a:rPr lang="en-US" sz="2700" dirty="0" smtClean="0"/>
                        <a:t>WorldView-1</a:t>
                      </a:r>
                      <a:r>
                        <a:rPr lang="en-US" sz="2700" baseline="0" dirty="0" smtClean="0"/>
                        <a:t> </a:t>
                      </a:r>
                      <a:r>
                        <a:rPr lang="en-US" sz="2700" dirty="0" smtClean="0"/>
                        <a:t>Nov</a:t>
                      </a:r>
                      <a:r>
                        <a:rPr lang="en-US" sz="2700" baseline="0" dirty="0" smtClean="0"/>
                        <a:t> 29, 2013</a:t>
                      </a:r>
                      <a:endParaRPr lang="en-US" sz="2700" dirty="0"/>
                    </a:p>
                  </a:txBody>
                  <a:tcPr/>
                </a:tc>
                <a:tc>
                  <a:txBody>
                    <a:bodyPr/>
                    <a:lstStyle/>
                    <a:p>
                      <a:pPr algn="ctr"/>
                      <a:r>
                        <a:rPr lang="en-US" sz="2700" dirty="0" smtClean="0"/>
                        <a:t>Geoeye-1 Aug 26, 2016</a:t>
                      </a:r>
                      <a:endParaRPr lang="en-US" sz="2700" dirty="0"/>
                    </a:p>
                  </a:txBody>
                  <a:tcPr/>
                </a:tc>
              </a:tr>
              <a:tr h="817593">
                <a:tc>
                  <a:txBody>
                    <a:bodyPr/>
                    <a:lstStyle/>
                    <a:p>
                      <a:pPr algn="ctr"/>
                      <a:r>
                        <a:rPr lang="en-US" sz="2700" dirty="0" smtClean="0"/>
                        <a:t>Landsat 7</a:t>
                      </a:r>
                      <a:r>
                        <a:rPr lang="en-US" sz="2700" baseline="0" dirty="0" smtClean="0"/>
                        <a:t> ETM+ Aug 25, 2016</a:t>
                      </a:r>
                      <a:endParaRPr lang="en-US" sz="2700" dirty="0"/>
                    </a:p>
                  </a:txBody>
                  <a:tcPr/>
                </a:tc>
                <a:tc>
                  <a:txBody>
                    <a:bodyPr/>
                    <a:lstStyle/>
                    <a:p>
                      <a:pPr algn="ctr"/>
                      <a:r>
                        <a:rPr lang="en-US" sz="2700" dirty="0" smtClean="0"/>
                        <a:t>N/A</a:t>
                      </a:r>
                      <a:endParaRPr lang="en-US" sz="2700" dirty="0"/>
                    </a:p>
                  </a:txBody>
                  <a:tcPr/>
                </a:tc>
                <a:tc>
                  <a:txBody>
                    <a:bodyPr/>
                    <a:lstStyle/>
                    <a:p>
                      <a:pPr algn="ctr"/>
                      <a:r>
                        <a:rPr lang="en-US" sz="2700" dirty="0" smtClean="0"/>
                        <a:t>86.4%</a:t>
                      </a:r>
                      <a:endParaRPr lang="en-US" sz="2700" dirty="0"/>
                    </a:p>
                  </a:txBody>
                  <a:tcPr/>
                </a:tc>
              </a:tr>
              <a:tr h="1056578">
                <a:tc>
                  <a:txBody>
                    <a:bodyPr/>
                    <a:lstStyle/>
                    <a:p>
                      <a:pPr algn="ctr"/>
                      <a:r>
                        <a:rPr lang="en-US" sz="2700" dirty="0" smtClean="0"/>
                        <a:t>Landsat</a:t>
                      </a:r>
                      <a:r>
                        <a:rPr lang="en-US" sz="2700" baseline="0" dirty="0" smtClean="0"/>
                        <a:t> 7 ETM+ Surface Reflectance Aug 25, 2016</a:t>
                      </a:r>
                      <a:endParaRPr lang="en-US" sz="2700" dirty="0"/>
                    </a:p>
                  </a:txBody>
                  <a:tcPr/>
                </a:tc>
                <a:tc>
                  <a:txBody>
                    <a:bodyPr/>
                    <a:lstStyle/>
                    <a:p>
                      <a:pPr algn="ctr"/>
                      <a:r>
                        <a:rPr lang="en-US" sz="2700" dirty="0" smtClean="0"/>
                        <a:t>N/A</a:t>
                      </a:r>
                      <a:endParaRPr lang="en-US" sz="2700" dirty="0"/>
                    </a:p>
                  </a:txBody>
                  <a:tcPr/>
                </a:tc>
                <a:tc>
                  <a:txBody>
                    <a:bodyPr/>
                    <a:lstStyle/>
                    <a:p>
                      <a:pPr algn="ctr"/>
                      <a:r>
                        <a:rPr lang="en-US" sz="2700" dirty="0" smtClean="0"/>
                        <a:t>85%</a:t>
                      </a:r>
                      <a:endParaRPr lang="en-US" sz="2700" dirty="0"/>
                    </a:p>
                  </a:txBody>
                  <a:tcPr/>
                </a:tc>
              </a:tr>
              <a:tr h="655980">
                <a:tc>
                  <a:txBody>
                    <a:bodyPr/>
                    <a:lstStyle/>
                    <a:p>
                      <a:pPr algn="ctr"/>
                      <a:r>
                        <a:rPr lang="en-US" sz="2700" dirty="0" smtClean="0"/>
                        <a:t>:Landsat</a:t>
                      </a:r>
                      <a:r>
                        <a:rPr lang="en-US" sz="2700" baseline="0" dirty="0" smtClean="0"/>
                        <a:t> 8 OLI Nov 26, 2013</a:t>
                      </a:r>
                      <a:endParaRPr lang="en-US" sz="2700" dirty="0"/>
                    </a:p>
                  </a:txBody>
                  <a:tcPr/>
                </a:tc>
                <a:tc>
                  <a:txBody>
                    <a:bodyPr/>
                    <a:lstStyle/>
                    <a:p>
                      <a:pPr algn="ctr"/>
                      <a:r>
                        <a:rPr lang="en-US" sz="2700" dirty="0" smtClean="0"/>
                        <a:t>94.4%</a:t>
                      </a:r>
                      <a:endParaRPr lang="en-US" sz="2700" dirty="0"/>
                    </a:p>
                  </a:txBody>
                  <a:tcPr/>
                </a:tc>
                <a:tc>
                  <a:txBody>
                    <a:bodyPr/>
                    <a:lstStyle/>
                    <a:p>
                      <a:pPr algn="ctr"/>
                      <a:r>
                        <a:rPr lang="en-US" sz="2700" dirty="0" smtClean="0"/>
                        <a:t>N/A</a:t>
                      </a:r>
                      <a:endParaRPr lang="en-US" sz="2700" dirty="0"/>
                    </a:p>
                  </a:txBody>
                  <a:tcPr/>
                </a:tc>
              </a:tr>
              <a:tr h="883853">
                <a:tc>
                  <a:txBody>
                    <a:bodyPr/>
                    <a:lstStyle/>
                    <a:p>
                      <a:pPr algn="ctr"/>
                      <a:r>
                        <a:rPr lang="en-US" sz="2700" dirty="0" smtClean="0"/>
                        <a:t>Landsat 8 OLI Surface Reflectance Nov 26, 2013</a:t>
                      </a:r>
                      <a:endParaRPr lang="en-US" sz="2700" dirty="0"/>
                    </a:p>
                  </a:txBody>
                  <a:tcPr/>
                </a:tc>
                <a:tc>
                  <a:txBody>
                    <a:bodyPr/>
                    <a:lstStyle/>
                    <a:p>
                      <a:pPr algn="ctr"/>
                      <a:r>
                        <a:rPr lang="en-US" sz="2700" dirty="0" smtClean="0"/>
                        <a:t>85.8%</a:t>
                      </a:r>
                      <a:endParaRPr lang="en-US" sz="2700" dirty="0"/>
                    </a:p>
                  </a:txBody>
                  <a:tcPr/>
                </a:tc>
                <a:tc>
                  <a:txBody>
                    <a:bodyPr/>
                    <a:lstStyle/>
                    <a:p>
                      <a:pPr algn="ctr"/>
                      <a:r>
                        <a:rPr lang="en-US" sz="2700" dirty="0" smtClean="0"/>
                        <a:t>N/A</a:t>
                      </a:r>
                      <a:endParaRPr lang="en-US" sz="2700" dirty="0"/>
                    </a:p>
                  </a:txBody>
                  <a:tcPr/>
                </a:tc>
              </a:tr>
              <a:tr h="655980">
                <a:tc>
                  <a:txBody>
                    <a:bodyPr/>
                    <a:lstStyle/>
                    <a:p>
                      <a:pPr algn="ctr"/>
                      <a:r>
                        <a:rPr lang="en-US" sz="2700" dirty="0" smtClean="0"/>
                        <a:t>Sentinel-2</a:t>
                      </a:r>
                      <a:r>
                        <a:rPr lang="en-US" sz="2700" baseline="0" dirty="0" smtClean="0"/>
                        <a:t> MSI Aug 25, 2016</a:t>
                      </a:r>
                      <a:endParaRPr lang="en-US" sz="2700" dirty="0"/>
                    </a:p>
                  </a:txBody>
                  <a:tcPr/>
                </a:tc>
                <a:tc>
                  <a:txBody>
                    <a:bodyPr/>
                    <a:lstStyle/>
                    <a:p>
                      <a:pPr algn="ctr"/>
                      <a:r>
                        <a:rPr lang="en-US" sz="2700" dirty="0" smtClean="0"/>
                        <a:t>N/A</a:t>
                      </a:r>
                      <a:endParaRPr lang="en-US" sz="2700" dirty="0"/>
                    </a:p>
                  </a:txBody>
                  <a:tcPr/>
                </a:tc>
                <a:tc>
                  <a:txBody>
                    <a:bodyPr/>
                    <a:lstStyle/>
                    <a:p>
                      <a:pPr algn="ctr"/>
                      <a:r>
                        <a:rPr lang="en-US" sz="2700" dirty="0" smtClean="0"/>
                        <a:t>82%</a:t>
                      </a:r>
                      <a:endParaRPr lang="en-US" sz="2700" dirty="0"/>
                    </a:p>
                  </a:txBody>
                  <a:tcPr/>
                </a:tc>
              </a:tr>
            </a:tbl>
          </a:graphicData>
        </a:graphic>
      </p:graphicFrame>
      <p:sp>
        <p:nvSpPr>
          <p:cNvPr id="4" name="TextBox 3"/>
          <p:cNvSpPr txBox="1"/>
          <p:nvPr/>
        </p:nvSpPr>
        <p:spPr>
          <a:xfrm>
            <a:off x="843099" y="5258272"/>
            <a:ext cx="11407715" cy="8817799"/>
          </a:xfrm>
          <a:prstGeom prst="rect">
            <a:avLst/>
          </a:prstGeom>
          <a:noFill/>
        </p:spPr>
        <p:txBody>
          <a:bodyPr wrap="square" rtlCol="0">
            <a:spAutoFit/>
          </a:bodyPr>
          <a:lstStyle/>
          <a:p>
            <a:r>
              <a:rPr lang="en-US" sz="2700" dirty="0"/>
              <a:t>With a surface area of 68,800 km², Lake Victoria is the largest lake in Africa. More than 30 million people living around the lake in Kenya, Tanzania, and Uganda rely on the lake for everyday use. With populations increasing around the lake, run-off from various sources is negatively impacting the water quality in the lake resulting in the introduction of the invasive water hyacinth (</a:t>
            </a:r>
            <a:r>
              <a:rPr lang="en-US" sz="2700" dirty="0" err="1"/>
              <a:t>Eichhornia</a:t>
            </a:r>
            <a:r>
              <a:rPr lang="en-US" sz="2700" dirty="0"/>
              <a:t> </a:t>
            </a:r>
            <a:r>
              <a:rPr lang="en-US" sz="2700" dirty="0" err="1"/>
              <a:t>crassipes</a:t>
            </a:r>
            <a:r>
              <a:rPr lang="en-US" sz="2700" dirty="0"/>
              <a:t>). The NASA SERVIR Coordination Office at Marshall Space Flight Center, the SERVIR-Eastern and Southern Africa Hub, the Regional Centre for Mapping of Resources for Development (RCMRD), and the </a:t>
            </a:r>
            <a:r>
              <a:rPr lang="en-US" sz="2700" dirty="0" err="1"/>
              <a:t>Makerere</a:t>
            </a:r>
            <a:r>
              <a:rPr lang="en-US" sz="2700" dirty="0"/>
              <a:t> University Department of </a:t>
            </a:r>
            <a:r>
              <a:rPr lang="en-US" sz="2700" dirty="0" err="1"/>
              <a:t>Geomatics</a:t>
            </a:r>
            <a:r>
              <a:rPr lang="en-US" sz="2700" dirty="0"/>
              <a:t> and Land Management have been assessing and monitoring water quality parameters, such as chlorophyll concentration, temperature, and turbidity, for Lake Victoria using the Moderate Resolution Imaging Spectrometer (MODIS) sensor on the Aqua satellite. As a continuation of the Lake Victoria Water Resources II project from Spring 2016, this project focused on implementing an atmospheric correction and water extraction algorithm into the Surface Aquatic Vegetation Detection Toolbox (SAVDT) that was previously created. The SAVDT processes satellite imagery from Landsat 5, 7, and 8 or Sentinel-2 and results in an output </a:t>
            </a:r>
            <a:r>
              <a:rPr lang="en-US" sz="2700" dirty="0" err="1"/>
              <a:t>shapefile</a:t>
            </a:r>
            <a:r>
              <a:rPr lang="en-US" sz="2700" dirty="0"/>
              <a:t> that detects the location of aquatic vegetation on the surface of the </a:t>
            </a:r>
            <a:r>
              <a:rPr lang="en-US" sz="2700" dirty="0" err="1"/>
              <a:t>Winam</a:t>
            </a:r>
            <a:r>
              <a:rPr lang="en-US" sz="2700" dirty="0"/>
              <a:t> Gulf in Lake Victoria. This project also conducted an accuracy assessment on the SAVDT outputs using high-resolution data from World View 2 and 3. The completed SAVDT will be used to complement the partner organization's current efforts on researching and monitoring the water hyacinth.</a:t>
            </a:r>
          </a:p>
        </p:txBody>
      </p:sp>
    </p:spTree>
    <p:extLst>
      <p:ext uri="{BB962C8B-B14F-4D97-AF65-F5344CB8AC3E}">
        <p14:creationId xmlns:p14="http://schemas.microsoft.com/office/powerpoint/2010/main" val="280137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2795</TotalTime>
  <Words>701</Words>
  <Application>Microsoft Office PowerPoint</Application>
  <PresentationFormat>Custom</PresentationFormat>
  <Paragraphs>67</Paragraphs>
  <Slides>1</Slides>
  <Notes>0</Notes>
  <HiddenSlides>1</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Daryl-Ann Winstead</cp:lastModifiedBy>
  <cp:revision>179</cp:revision>
  <dcterms:created xsi:type="dcterms:W3CDTF">2015-06-02T14:58:58Z</dcterms:created>
  <dcterms:modified xsi:type="dcterms:W3CDTF">2016-11-14T15:31:05Z</dcterms:modified>
</cp:coreProperties>
</file>