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5" r:id="rId2"/>
    <p:sldId id="289" r:id="rId3"/>
    <p:sldId id="295" r:id="rId4"/>
    <p:sldId id="278" r:id="rId5"/>
    <p:sldId id="296" r:id="rId6"/>
    <p:sldId id="280" r:id="rId7"/>
    <p:sldId id="308" r:id="rId8"/>
    <p:sldId id="307" r:id="rId9"/>
    <p:sldId id="292" r:id="rId10"/>
    <p:sldId id="297" r:id="rId11"/>
    <p:sldId id="314" r:id="rId12"/>
    <p:sldId id="294" r:id="rId13"/>
    <p:sldId id="315" r:id="rId14"/>
    <p:sldId id="298" r:id="rId15"/>
    <p:sldId id="313" r:id="rId16"/>
    <p:sldId id="310" r:id="rId17"/>
    <p:sldId id="309" r:id="rId18"/>
    <p:sldId id="299" r:id="rId19"/>
    <p:sldId id="293" r:id="rId20"/>
    <p:sldId id="300"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brey Rose" initials="AR" lastIdx="6" clrIdx="6">
    <p:extLst>
      <p:ext uri="{19B8F6BF-5375-455C-9EA6-DF929625EA0E}">
        <p15:presenceInfo xmlns:p15="http://schemas.microsoft.com/office/powerpoint/2012/main" userId="Aubrey Rose" providerId="None"/>
      </p:ext>
    </p:extLst>
  </p:cmAuthor>
  <p:cmAuthor id="1" name="Avery, Ryan B. (LARC-E3)[SSAI DEVELOP]" initials="ARB(D" lastIdx="16" clrIdx="0">
    <p:extLst/>
  </p:cmAuthor>
  <p:cmAuthor id="2" name="Amanda Clayton" initials="AC" lastIdx="1" clrIdx="1">
    <p:extLst/>
  </p:cmAuthor>
  <p:cmAuthor id="3" name="Amanda Clayton" initials="AC [2]" lastIdx="1" clrIdx="2">
    <p:extLst/>
  </p:cmAuthor>
  <p:cmAuthor id="4" name="Miller, Tiffani N. (LARC-E3)[SSAI DEVELOP]" initials="MTN(D" lastIdx="3" clrIdx="3">
    <p:extLst/>
  </p:cmAuthor>
  <p:cmAuthor id="5" name="nrel" initials="n" lastIdx="4" clrIdx="4">
    <p:extLst/>
  </p:cmAuthor>
  <p:cmAuthor id="6" name="Rebecca" initials="R"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5"/>
    <a:srgbClr val="596B93"/>
    <a:srgbClr val="586991"/>
    <a:srgbClr val="FFFFFF"/>
    <a:srgbClr val="333333"/>
    <a:srgbClr val="FD411B"/>
    <a:srgbClr val="7DB862"/>
    <a:srgbClr val="E9A149"/>
    <a:srgbClr val="F4901A"/>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8" autoAdjust="0"/>
    <p:restoredTop sz="71587" autoAdjust="0"/>
  </p:normalViewPr>
  <p:slideViewPr>
    <p:cSldViewPr snapToGrid="0">
      <p:cViewPr varScale="1">
        <p:scale>
          <a:sx n="83" d="100"/>
          <a:sy n="83" d="100"/>
        </p:scale>
        <p:origin x="1776" y="90"/>
      </p:cViewPr>
      <p:guideLst>
        <p:guide orient="horz"/>
        <p:guide pos="4968"/>
      </p:guideLst>
    </p:cSldViewPr>
  </p:slideViewPr>
  <p:notesTextViewPr>
    <p:cViewPr>
      <p:scale>
        <a:sx n="100" d="100"/>
        <a:sy n="100" d="100"/>
      </p:scale>
      <p:origin x="0" y="0"/>
    </p:cViewPr>
  </p:notesTextViewPr>
  <p:sorterViewPr>
    <p:cViewPr>
      <p:scale>
        <a:sx n="100" d="100"/>
        <a:sy n="100" d="100"/>
      </p:scale>
      <p:origin x="0" y="-1776"/>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nrel\Desktop\Ethiopia_Disasters\all_seasona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rel\Desktop\Ethiopia_Disasters\area_severetoextremedrough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nrel\Desktop\Ethiopia_Disasters\area_severetoextremedrough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827452754689264E-2"/>
          <c:y val="0.12728269690522667"/>
          <c:w val="0.91409222596017004"/>
          <c:h val="0.75510616883196013"/>
        </c:manualLayout>
      </c:layout>
      <c:scatterChart>
        <c:scatterStyle val="lineMarker"/>
        <c:varyColors val="0"/>
        <c:ser>
          <c:idx val="0"/>
          <c:order val="0"/>
          <c:tx>
            <c:strRef>
              <c:f>'all (2)'!$H$1:$H$2</c:f>
              <c:strCache>
                <c:ptCount val="2"/>
                <c:pt idx="0">
                  <c:v>Scaled Drought Index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0-DA48-4E45-BCE2-2653B9CDC150}"/>
              </c:ext>
            </c:extLst>
          </c:dPt>
          <c:dPt>
            <c:idx val="2"/>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1-DA48-4E45-BCE2-2653B9CDC150}"/>
              </c:ext>
            </c:extLst>
          </c:dPt>
          <c:dPt>
            <c:idx val="3"/>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2-DA48-4E45-BCE2-2653B9CDC150}"/>
              </c:ext>
            </c:extLst>
          </c:dPt>
          <c:dPt>
            <c:idx val="4"/>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3-DA48-4E45-BCE2-2653B9CDC150}"/>
              </c:ext>
            </c:extLst>
          </c:dPt>
          <c:dPt>
            <c:idx val="6"/>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4-DA48-4E45-BCE2-2653B9CDC150}"/>
              </c:ext>
            </c:extLst>
          </c:dPt>
          <c:dPt>
            <c:idx val="7"/>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5-DA48-4E45-BCE2-2653B9CDC150}"/>
              </c:ext>
            </c:extLst>
          </c:dPt>
          <c:dPt>
            <c:idx val="8"/>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6-DA48-4E45-BCE2-2653B9CDC150}"/>
              </c:ext>
            </c:extLst>
          </c:dPt>
          <c:dPt>
            <c:idx val="10"/>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7-DA48-4E45-BCE2-2653B9CDC150}"/>
              </c:ext>
            </c:extLst>
          </c:dPt>
          <c:dPt>
            <c:idx val="11"/>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8-DA48-4E45-BCE2-2653B9CDC150}"/>
              </c:ext>
            </c:extLst>
          </c:dPt>
          <c:dPt>
            <c:idx val="12"/>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9-DA48-4E45-BCE2-2653B9CDC150}"/>
              </c:ext>
            </c:extLst>
          </c:dPt>
          <c:dPt>
            <c:idx val="14"/>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A-DA48-4E45-BCE2-2653B9CDC150}"/>
              </c:ext>
            </c:extLst>
          </c:dPt>
          <c:dPt>
            <c:idx val="15"/>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B-DA48-4E45-BCE2-2653B9CDC150}"/>
              </c:ext>
            </c:extLst>
          </c:dPt>
          <c:dPt>
            <c:idx val="16"/>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C-DA48-4E45-BCE2-2653B9CDC150}"/>
              </c:ext>
            </c:extLst>
          </c:dPt>
          <c:dPt>
            <c:idx val="18"/>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D-DA48-4E45-BCE2-2653B9CDC150}"/>
              </c:ext>
            </c:extLst>
          </c:dPt>
          <c:dPt>
            <c:idx val="19"/>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E-DA48-4E45-BCE2-2653B9CDC150}"/>
              </c:ext>
            </c:extLst>
          </c:dPt>
          <c:dPt>
            <c:idx val="20"/>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F-DA48-4E45-BCE2-2653B9CDC150}"/>
              </c:ext>
            </c:extLst>
          </c:dPt>
          <c:dPt>
            <c:idx val="22"/>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0-DA48-4E45-BCE2-2653B9CDC150}"/>
              </c:ext>
            </c:extLst>
          </c:dPt>
          <c:dPt>
            <c:idx val="23"/>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1-DA48-4E45-BCE2-2653B9CDC150}"/>
              </c:ext>
            </c:extLst>
          </c:dPt>
          <c:dPt>
            <c:idx val="24"/>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2-DA48-4E45-BCE2-2653B9CDC150}"/>
              </c:ext>
            </c:extLst>
          </c:dPt>
          <c:dPt>
            <c:idx val="26"/>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3-DA48-4E45-BCE2-2653B9CDC150}"/>
              </c:ext>
            </c:extLst>
          </c:dPt>
          <c:dPt>
            <c:idx val="27"/>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4-DA48-4E45-BCE2-2653B9CDC150}"/>
              </c:ext>
            </c:extLst>
          </c:dPt>
          <c:dPt>
            <c:idx val="28"/>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5-DA48-4E45-BCE2-2653B9CDC150}"/>
              </c:ext>
            </c:extLst>
          </c:dPt>
          <c:dPt>
            <c:idx val="30"/>
            <c:marker>
              <c:symbol val="x"/>
              <c:size val="8"/>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6-DA48-4E45-BCE2-2653B9CDC150}"/>
              </c:ext>
            </c:extLst>
          </c:dPt>
          <c:dPt>
            <c:idx val="31"/>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7-DA48-4E45-BCE2-2653B9CDC150}"/>
              </c:ext>
            </c:extLst>
          </c:dPt>
          <c:dPt>
            <c:idx val="32"/>
            <c:marker>
              <c:symbol val="triangl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8-DA48-4E45-BCE2-2653B9CDC150}"/>
              </c:ext>
            </c:extLst>
          </c:dPt>
          <c:dPt>
            <c:idx val="34"/>
            <c:marker>
              <c:symbol val="x"/>
              <c:size val="9"/>
              <c:spPr>
                <a:no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9-DA48-4E45-BCE2-2653B9CDC150}"/>
              </c:ext>
            </c:extLst>
          </c:dPt>
          <c:dPt>
            <c:idx val="35"/>
            <c:marker>
              <c:symbol val="square"/>
              <c:size val="8"/>
              <c:spPr>
                <a:solidFill>
                  <a:schemeClr val="accent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1A-DA48-4E45-BCE2-2653B9CDC150}"/>
              </c:ext>
            </c:extLst>
          </c:dPt>
          <c:xVal>
            <c:numRef>
              <c:f>'all (2)'!$G$3:$G$149</c:f>
              <c:numCache>
                <c:formatCode>General</c:formatCode>
                <c:ptCount val="1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f>'all (2)'!$H$3:$H$149</c:f>
              <c:numCache>
                <c:formatCode>General</c:formatCode>
                <c:ptCount val="147"/>
                <c:pt idx="0">
                  <c:v>0.22104750000000001</c:v>
                </c:pt>
                <c:pt idx="1">
                  <c:v>0.26415850000000002</c:v>
                </c:pt>
                <c:pt idx="2">
                  <c:v>0.10349132500000001</c:v>
                </c:pt>
                <c:pt idx="3">
                  <c:v>9.8371149999999991E-2</c:v>
                </c:pt>
                <c:pt idx="4">
                  <c:v>0.64917099999999994</c:v>
                </c:pt>
                <c:pt idx="5">
                  <c:v>0.70002474999999997</c:v>
                </c:pt>
                <c:pt idx="6">
                  <c:v>0.68112975000000009</c:v>
                </c:pt>
                <c:pt idx="7">
                  <c:v>0.641787</c:v>
                </c:pt>
                <c:pt idx="8">
                  <c:v>0.34082599999999996</c:v>
                </c:pt>
                <c:pt idx="9">
                  <c:v>0.40203549999999999</c:v>
                </c:pt>
                <c:pt idx="10">
                  <c:v>0.37332650000000001</c:v>
                </c:pt>
                <c:pt idx="11">
                  <c:v>0.35713200000000001</c:v>
                </c:pt>
                <c:pt idx="12">
                  <c:v>0.27019300000000002</c:v>
                </c:pt>
                <c:pt idx="13">
                  <c:v>0.33533000000000002</c:v>
                </c:pt>
                <c:pt idx="14">
                  <c:v>0.230264</c:v>
                </c:pt>
                <c:pt idx="15">
                  <c:v>8.4755225000000003E-2</c:v>
                </c:pt>
                <c:pt idx="16">
                  <c:v>0.33736074999999999</c:v>
                </c:pt>
                <c:pt idx="17">
                  <c:v>0.31731775000000001</c:v>
                </c:pt>
                <c:pt idx="18">
                  <c:v>0.242173</c:v>
                </c:pt>
                <c:pt idx="19">
                  <c:v>0.1122866</c:v>
                </c:pt>
                <c:pt idx="20">
                  <c:v>0.70911725000000003</c:v>
                </c:pt>
                <c:pt idx="21">
                  <c:v>0.59863275000000005</c:v>
                </c:pt>
                <c:pt idx="22">
                  <c:v>0.21990625</c:v>
                </c:pt>
                <c:pt idx="23">
                  <c:v>0.30188599999999999</c:v>
                </c:pt>
                <c:pt idx="24">
                  <c:v>0.45327600000000001</c:v>
                </c:pt>
                <c:pt idx="25">
                  <c:v>0.33011574999999999</c:v>
                </c:pt>
                <c:pt idx="26">
                  <c:v>0.139614725</c:v>
                </c:pt>
                <c:pt idx="27">
                  <c:v>0.116464975</c:v>
                </c:pt>
                <c:pt idx="28">
                  <c:v>0.74935174999999998</c:v>
                </c:pt>
                <c:pt idx="29">
                  <c:v>0.68405550000000004</c:v>
                </c:pt>
                <c:pt idx="30">
                  <c:v>0.374966625</c:v>
                </c:pt>
                <c:pt idx="31">
                  <c:v>0.29780240000000002</c:v>
                </c:pt>
                <c:pt idx="32">
                  <c:v>0.71681399999999995</c:v>
                </c:pt>
                <c:pt idx="33">
                  <c:v>0.57216975000000003</c:v>
                </c:pt>
                <c:pt idx="34">
                  <c:v>0.28790282500000003</c:v>
                </c:pt>
                <c:pt idx="35">
                  <c:v>0.25273875000000001</c:v>
                </c:pt>
              </c:numCache>
            </c:numRef>
          </c:yVal>
          <c:smooth val="0"/>
          <c:extLst xmlns:c16r2="http://schemas.microsoft.com/office/drawing/2015/06/chart">
            <c:ext xmlns:c16="http://schemas.microsoft.com/office/drawing/2014/chart" uri="{C3380CC4-5D6E-409C-BE32-E72D297353CC}">
              <c16:uniqueId val="{0000001B-DA48-4E45-BCE2-2653B9CDC150}"/>
            </c:ext>
          </c:extLst>
        </c:ser>
        <c:ser>
          <c:idx val="1"/>
          <c:order val="1"/>
          <c:tx>
            <c:strRef>
              <c:f>'all (2)'!$I$1:$I$2</c:f>
              <c:strCache>
                <c:ptCount val="2"/>
                <c:pt idx="0">
                  <c:v>Scaled SMAP surface soil moisture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1C-DA48-4E45-BCE2-2653B9CDC150}"/>
              </c:ext>
            </c:extLst>
          </c:dPt>
          <c:dPt>
            <c:idx val="1"/>
            <c:marker>
              <c:symbol val="circle"/>
              <c:size val="5"/>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1D-DA48-4E45-BCE2-2653B9CDC150}"/>
              </c:ext>
            </c:extLst>
          </c:dPt>
          <c:dPt>
            <c:idx val="2"/>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1E-DA48-4E45-BCE2-2653B9CDC150}"/>
              </c:ext>
            </c:extLst>
          </c:dPt>
          <c:dPt>
            <c:idx val="3"/>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1F-DA48-4E45-BCE2-2653B9CDC150}"/>
              </c:ext>
            </c:extLst>
          </c:dPt>
          <c:dPt>
            <c:idx val="4"/>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0-DA48-4E45-BCE2-2653B9CDC150}"/>
              </c:ext>
            </c:extLst>
          </c:dPt>
          <c:dPt>
            <c:idx val="6"/>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1-DA48-4E45-BCE2-2653B9CDC150}"/>
              </c:ext>
            </c:extLst>
          </c:dPt>
          <c:dPt>
            <c:idx val="7"/>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2-DA48-4E45-BCE2-2653B9CDC150}"/>
              </c:ext>
            </c:extLst>
          </c:dPt>
          <c:dPt>
            <c:idx val="8"/>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3-DA48-4E45-BCE2-2653B9CDC150}"/>
              </c:ext>
            </c:extLst>
          </c:dPt>
          <c:dPt>
            <c:idx val="10"/>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4-DA48-4E45-BCE2-2653B9CDC150}"/>
              </c:ext>
            </c:extLst>
          </c:dPt>
          <c:dPt>
            <c:idx val="11"/>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5-DA48-4E45-BCE2-2653B9CDC150}"/>
              </c:ext>
            </c:extLst>
          </c:dPt>
          <c:dPt>
            <c:idx val="12"/>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6-DA48-4E45-BCE2-2653B9CDC150}"/>
              </c:ext>
            </c:extLst>
          </c:dPt>
          <c:dPt>
            <c:idx val="14"/>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7-DA48-4E45-BCE2-2653B9CDC150}"/>
              </c:ext>
            </c:extLst>
          </c:dPt>
          <c:dPt>
            <c:idx val="15"/>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8-DA48-4E45-BCE2-2653B9CDC150}"/>
              </c:ext>
            </c:extLst>
          </c:dPt>
          <c:dPt>
            <c:idx val="16"/>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9-DA48-4E45-BCE2-2653B9CDC150}"/>
              </c:ext>
            </c:extLst>
          </c:dPt>
          <c:dPt>
            <c:idx val="18"/>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A-DA48-4E45-BCE2-2653B9CDC150}"/>
              </c:ext>
            </c:extLst>
          </c:dPt>
          <c:dPt>
            <c:idx val="19"/>
            <c:marker>
              <c:symbol val="square"/>
              <c:size val="8"/>
              <c:spPr>
                <a:solidFill>
                  <a:schemeClr val="accent2"/>
                </a:solidFill>
                <a:ln w="9525">
                  <a:solidFill>
                    <a:schemeClr val="accent2"/>
                  </a:solidFill>
                </a:ln>
                <a:effectLst/>
              </c:spPr>
            </c:marker>
            <c:bubble3D val="0"/>
            <c:spPr>
              <a:ln w="19050" cap="rnd">
                <a:solidFill>
                  <a:schemeClr val="accent2"/>
                </a:solidFill>
                <a:round/>
              </a:ln>
              <a:effectLst/>
            </c:spPr>
            <c:extLst xmlns:c16r2="http://schemas.microsoft.com/office/drawing/2015/06/chart">
              <c:ext xmlns:c16="http://schemas.microsoft.com/office/drawing/2014/chart" uri="{C3380CC4-5D6E-409C-BE32-E72D297353CC}">
                <c16:uniqueId val="{0000002C-DA48-4E45-BCE2-2653B9CDC150}"/>
              </c:ext>
            </c:extLst>
          </c:dPt>
          <c:dPt>
            <c:idx val="20"/>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D-DA48-4E45-BCE2-2653B9CDC150}"/>
              </c:ext>
            </c:extLst>
          </c:dPt>
          <c:dPt>
            <c:idx val="22"/>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E-DA48-4E45-BCE2-2653B9CDC150}"/>
              </c:ext>
            </c:extLst>
          </c:dPt>
          <c:dPt>
            <c:idx val="23"/>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2F-DA48-4E45-BCE2-2653B9CDC150}"/>
              </c:ext>
            </c:extLst>
          </c:dPt>
          <c:dPt>
            <c:idx val="24"/>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0-DA48-4E45-BCE2-2653B9CDC150}"/>
              </c:ext>
            </c:extLst>
          </c:dPt>
          <c:dPt>
            <c:idx val="26"/>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1-DA48-4E45-BCE2-2653B9CDC150}"/>
              </c:ext>
            </c:extLst>
          </c:dPt>
          <c:dPt>
            <c:idx val="27"/>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2-DA48-4E45-BCE2-2653B9CDC150}"/>
              </c:ext>
            </c:extLst>
          </c:dPt>
          <c:dPt>
            <c:idx val="28"/>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3-DA48-4E45-BCE2-2653B9CDC150}"/>
              </c:ext>
            </c:extLst>
          </c:dPt>
          <c:dPt>
            <c:idx val="30"/>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4-DA48-4E45-BCE2-2653B9CDC150}"/>
              </c:ext>
            </c:extLst>
          </c:dPt>
          <c:dPt>
            <c:idx val="31"/>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5-DA48-4E45-BCE2-2653B9CDC150}"/>
              </c:ext>
            </c:extLst>
          </c:dPt>
          <c:dPt>
            <c:idx val="32"/>
            <c:marker>
              <c:symbol val="triangl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6-DA48-4E45-BCE2-2653B9CDC150}"/>
              </c:ext>
            </c:extLst>
          </c:dPt>
          <c:dPt>
            <c:idx val="34"/>
            <c:marker>
              <c:symbol val="x"/>
              <c:size val="8"/>
              <c:spPr>
                <a:no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7-DA48-4E45-BCE2-2653B9CDC150}"/>
              </c:ext>
            </c:extLst>
          </c:dPt>
          <c:dPt>
            <c:idx val="35"/>
            <c:marker>
              <c:symbol val="square"/>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38-DA48-4E45-BCE2-2653B9CDC150}"/>
              </c:ext>
            </c:extLst>
          </c:dPt>
          <c:xVal>
            <c:numRef>
              <c:f>'all (2)'!$G$3:$G$149</c:f>
              <c:numCache>
                <c:formatCode>General</c:formatCode>
                <c:ptCount val="1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f>'all (2)'!$I$3:$I$149</c:f>
              <c:numCache>
                <c:formatCode>General</c:formatCode>
                <c:ptCount val="147"/>
                <c:pt idx="0">
                  <c:v>0.23804842241379309</c:v>
                </c:pt>
                <c:pt idx="1">
                  <c:v>0.19005012701149426</c:v>
                </c:pt>
                <c:pt idx="2">
                  <c:v>0.17231520689655175</c:v>
                </c:pt>
                <c:pt idx="3">
                  <c:v>3.6590947701149429E-2</c:v>
                </c:pt>
                <c:pt idx="4">
                  <c:v>0.32275197413793105</c:v>
                </c:pt>
                <c:pt idx="5">
                  <c:v>0.3961283189655172</c:v>
                </c:pt>
                <c:pt idx="6">
                  <c:v>0.32990658045977012</c:v>
                </c:pt>
                <c:pt idx="7">
                  <c:v>0.16111133045977011</c:v>
                </c:pt>
                <c:pt idx="8">
                  <c:v>0.42784248275862069</c:v>
                </c:pt>
                <c:pt idx="9">
                  <c:v>0.48758049425287353</c:v>
                </c:pt>
                <c:pt idx="10">
                  <c:v>0.33193265517241377</c:v>
                </c:pt>
                <c:pt idx="11">
                  <c:v>0.15231407758620691</c:v>
                </c:pt>
                <c:pt idx="12">
                  <c:v>0.52075206896551718</c:v>
                </c:pt>
                <c:pt idx="13">
                  <c:v>0.59192190229885044</c:v>
                </c:pt>
                <c:pt idx="14">
                  <c:v>0.44980490229885051</c:v>
                </c:pt>
                <c:pt idx="15">
                  <c:v>0.14801718678160922</c:v>
                </c:pt>
                <c:pt idx="16">
                  <c:v>0.67066432183908042</c:v>
                </c:pt>
                <c:pt idx="17">
                  <c:v>0.69201104885057463</c:v>
                </c:pt>
                <c:pt idx="18">
                  <c:v>0.61734909195402299</c:v>
                </c:pt>
                <c:pt idx="19">
                  <c:v>0.31197615517241378</c:v>
                </c:pt>
                <c:pt idx="20">
                  <c:v>0.68935152586206905</c:v>
                </c:pt>
                <c:pt idx="21">
                  <c:v>0.72940609195402306</c:v>
                </c:pt>
                <c:pt idx="22">
                  <c:v>0.65781252011494251</c:v>
                </c:pt>
                <c:pt idx="23">
                  <c:v>0.37411791091954022</c:v>
                </c:pt>
                <c:pt idx="24">
                  <c:v>0.59316384482758611</c:v>
                </c:pt>
                <c:pt idx="25">
                  <c:v>0.65876509195402289</c:v>
                </c:pt>
                <c:pt idx="26">
                  <c:v>0.55814327298850575</c:v>
                </c:pt>
                <c:pt idx="27">
                  <c:v>0.21100162068965517</c:v>
                </c:pt>
                <c:pt idx="28">
                  <c:v>0.60121199712643669</c:v>
                </c:pt>
                <c:pt idx="29">
                  <c:v>0.6328417011494254</c:v>
                </c:pt>
                <c:pt idx="30">
                  <c:v>0.52417029022988504</c:v>
                </c:pt>
                <c:pt idx="31">
                  <c:v>0.17410565804597702</c:v>
                </c:pt>
                <c:pt idx="32">
                  <c:v>0.54665242528735636</c:v>
                </c:pt>
                <c:pt idx="33">
                  <c:v>0.53559251436781596</c:v>
                </c:pt>
                <c:pt idx="34">
                  <c:v>0.4846767097701149</c:v>
                </c:pt>
                <c:pt idx="35">
                  <c:v>0.14911564367816091</c:v>
                </c:pt>
              </c:numCache>
            </c:numRef>
          </c:yVal>
          <c:smooth val="0"/>
          <c:extLst xmlns:c16r2="http://schemas.microsoft.com/office/drawing/2015/06/chart">
            <c:ext xmlns:c16="http://schemas.microsoft.com/office/drawing/2014/chart" uri="{C3380CC4-5D6E-409C-BE32-E72D297353CC}">
              <c16:uniqueId val="{00000039-DA48-4E45-BCE2-2653B9CDC150}"/>
            </c:ext>
          </c:extLst>
        </c:ser>
        <c:dLbls>
          <c:showLegendKey val="0"/>
          <c:showVal val="0"/>
          <c:showCatName val="0"/>
          <c:showSerName val="0"/>
          <c:showPercent val="0"/>
          <c:showBubbleSize val="0"/>
        </c:dLbls>
        <c:axId val="136854304"/>
        <c:axId val="271992040"/>
      </c:scatterChart>
      <c:valAx>
        <c:axId val="136854304"/>
        <c:scaling>
          <c:orientation val="minMax"/>
          <c:max val="36"/>
        </c:scaling>
        <c:delete val="1"/>
        <c:axPos val="b"/>
        <c:majorGridlines>
          <c:spPr>
            <a:ln w="9525" cap="flat" cmpd="sng" algn="ctr">
              <a:solidFill>
                <a:srgbClr val="767171">
                  <a:lumMod val="75000"/>
                </a:srgbClr>
              </a:solidFill>
              <a:round/>
            </a:ln>
            <a:effectLst/>
          </c:spPr>
        </c:majorGridlines>
        <c:numFmt formatCode="General" sourceLinked="1"/>
        <c:majorTickMark val="none"/>
        <c:minorTickMark val="none"/>
        <c:tickLblPos val="nextTo"/>
        <c:crossAx val="271992040"/>
        <c:crosses val="autoZero"/>
        <c:crossBetween val="midCat"/>
        <c:majorUnit val="4"/>
      </c:valAx>
      <c:valAx>
        <c:axId val="271992040"/>
        <c:scaling>
          <c:orientation val="minMax"/>
        </c:scaling>
        <c:delete val="0"/>
        <c:axPos val="l"/>
        <c:majorGridlines>
          <c:spPr>
            <a:ln w="9525" cap="flat" cmpd="sng" algn="ctr">
              <a:solidFill>
                <a:srgbClr val="767171">
                  <a:lumMod val="60000"/>
                  <a:lumOff val="40000"/>
                </a:srgb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j-lt"/>
                <a:ea typeface="+mn-ea"/>
                <a:cs typeface="+mn-cs"/>
              </a:defRPr>
            </a:pPr>
            <a:endParaRPr lang="en-US"/>
          </a:p>
        </c:txPr>
        <c:crossAx val="136854304"/>
        <c:crosses val="autoZero"/>
        <c:crossBetween val="midCat"/>
      </c:valAx>
      <c:spPr>
        <a:noFill/>
        <a:ln>
          <a:solidFill>
            <a:srgbClr val="000000"/>
          </a:solidFill>
        </a:ln>
        <a:effectLst/>
      </c:spPr>
    </c:plotArea>
    <c:legend>
      <c:legendPos val="b"/>
      <c:layout>
        <c:manualLayout>
          <c:xMode val="edge"/>
          <c:yMode val="edge"/>
          <c:x val="4.950371908864902E-2"/>
          <c:y val="0.94777131417384686"/>
          <c:w val="0.88421395550615123"/>
          <c:h val="5.2228777809459052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showDLblsOverMax val="0"/>
  </c:chart>
  <c:spPr>
    <a:gradFill>
      <a:gsLst>
        <a:gs pos="34000">
          <a:srgbClr val="2A5F7F">
            <a:tint val="66000"/>
            <a:satMod val="160000"/>
            <a:alpha val="50000"/>
          </a:srgbClr>
        </a:gs>
        <a:gs pos="61000">
          <a:srgbClr val="2A5F7F">
            <a:tint val="44500"/>
            <a:satMod val="160000"/>
          </a:srgbClr>
        </a:gs>
        <a:gs pos="100000">
          <a:srgbClr val="2A5F7F">
            <a:tint val="23500"/>
            <a:satMod val="160000"/>
          </a:srgbClr>
        </a:gs>
      </a:gsLst>
      <a:lin ang="13500000" scaled="1"/>
    </a:gradFill>
    <a:ln>
      <a:solidFill>
        <a:srgbClr val="000000"/>
      </a:solid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Mean Seasonal Drought</a:t>
            </a:r>
            <a:r>
              <a:rPr lang="en-US" sz="2000" b="1" baseline="0" dirty="0"/>
              <a:t> Index by Climate Zone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'Mean,Min,Max,Stddev'!$B$1</c:f>
              <c:strCache>
                <c:ptCount val="1"/>
                <c:pt idx="0">
                  <c:v>NW Highlands</c:v>
                </c:pt>
              </c:strCache>
            </c:strRef>
          </c:tx>
          <c:spPr>
            <a:ln w="57150" cap="rnd">
              <a:solidFill>
                <a:schemeClr val="accent1"/>
              </a:solidFill>
              <a:round/>
            </a:ln>
            <a:effectLst/>
          </c:spPr>
          <c:marker>
            <c:symbol val="none"/>
          </c:marker>
          <c:dPt>
            <c:idx val="3"/>
            <c:marker>
              <c:symbol val="none"/>
            </c:marker>
            <c:bubble3D val="0"/>
            <c:extLst xmlns:c16r2="http://schemas.microsoft.com/office/drawing/2015/06/chart">
              <c:ext xmlns:c16="http://schemas.microsoft.com/office/drawing/2014/chart" uri="{C3380CC4-5D6E-409C-BE32-E72D297353CC}">
                <c16:uniqueId val="{00000000-B583-43B0-932E-F37C31FCF9A6}"/>
              </c:ext>
            </c:extLst>
          </c:dPt>
          <c:dPt>
            <c:idx val="9"/>
            <c:marker>
              <c:symbol val="none"/>
            </c:marker>
            <c:bubble3D val="0"/>
            <c:spPr>
              <a:ln w="57150" cap="sq">
                <a:solidFill>
                  <a:schemeClr val="accent1"/>
                </a:solidFill>
                <a:round/>
              </a:ln>
              <a:effectLst/>
            </c:spPr>
            <c:extLst xmlns:c16r2="http://schemas.microsoft.com/office/drawing/2015/06/chart">
              <c:ext xmlns:c16="http://schemas.microsoft.com/office/drawing/2014/chart" uri="{C3380CC4-5D6E-409C-BE32-E72D297353CC}">
                <c16:uniqueId val="{00000002-B583-43B0-932E-F37C31FCF9A6}"/>
              </c:ext>
            </c:extLst>
          </c:dPt>
          <c:cat>
            <c:numRef>
              <c:f>'Mean,Min,Max,Stddev'!$A$2:$A$11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'Mean,Min,Max,Stddev'!$B$2:$B$11</c:f>
              <c:numCache>
                <c:formatCode>General</c:formatCode>
                <c:ptCount val="10"/>
                <c:pt idx="0">
                  <c:v>0.71476200000000001</c:v>
                </c:pt>
                <c:pt idx="1">
                  <c:v>0.416298</c:v>
                </c:pt>
                <c:pt idx="2">
                  <c:v>0.47912399999999999</c:v>
                </c:pt>
                <c:pt idx="3">
                  <c:v>0.28465099999999999</c:v>
                </c:pt>
                <c:pt idx="4">
                  <c:v>0.39047999999999999</c:v>
                </c:pt>
                <c:pt idx="5">
                  <c:v>0.40558499999999997</c:v>
                </c:pt>
                <c:pt idx="6">
                  <c:v>0.49055500000000002</c:v>
                </c:pt>
                <c:pt idx="7">
                  <c:v>0.51440699999999995</c:v>
                </c:pt>
                <c:pt idx="8">
                  <c:v>0.53403800000000001</c:v>
                </c:pt>
                <c:pt idx="9">
                  <c:v>0.52943499999999999</c:v>
                </c:pt>
              </c:numCache>
            </c:numRef>
          </c:val>
          <c:smooth val="0"/>
          <c:extLst xmlns:c16r2="http://schemas.microsoft.com/office/drawing/2015/06/chart">
            <c:ext xmlns:c16="http://schemas.microsoft.com/office/drawing/2014/chart" uri="{C3380CC4-5D6E-409C-BE32-E72D297353CC}">
              <c16:uniqueId val="{00000003-B583-43B0-932E-F37C31FCF9A6}"/>
            </c:ext>
          </c:extLst>
        </c:ser>
        <c:ser>
          <c:idx val="1"/>
          <c:order val="1"/>
          <c:tx>
            <c:strRef>
              <c:f>'Mean,Min,Max,Stddev'!$C$1</c:f>
              <c:strCache>
                <c:ptCount val="1"/>
                <c:pt idx="0">
                  <c:v>NE Highlands</c:v>
                </c:pt>
              </c:strCache>
            </c:strRef>
          </c:tx>
          <c:spPr>
            <a:ln w="57150" cap="rnd">
              <a:solidFill>
                <a:schemeClr val="accent2"/>
              </a:solidFill>
              <a:round/>
            </a:ln>
            <a:effectLst/>
          </c:spPr>
          <c:marker>
            <c:symbol val="none"/>
          </c:marker>
          <c:dPt>
            <c:idx val="3"/>
            <c:marker>
              <c:symbol val="none"/>
            </c:marker>
            <c:bubble3D val="0"/>
            <c:extLst xmlns:c16r2="http://schemas.microsoft.com/office/drawing/2015/06/chart">
              <c:ext xmlns:c16="http://schemas.microsoft.com/office/drawing/2014/chart" uri="{C3380CC4-5D6E-409C-BE32-E72D297353CC}">
                <c16:uniqueId val="{00000004-B583-43B0-932E-F37C31FCF9A6}"/>
              </c:ext>
            </c:extLst>
          </c:dPt>
          <c:dPt>
            <c:idx val="9"/>
            <c:marker>
              <c:symbol val="none"/>
            </c:marker>
            <c:bubble3D val="0"/>
            <c:extLst xmlns:c16r2="http://schemas.microsoft.com/office/drawing/2015/06/chart">
              <c:ext xmlns:c16="http://schemas.microsoft.com/office/drawing/2014/chart" uri="{C3380CC4-5D6E-409C-BE32-E72D297353CC}">
                <c16:uniqueId val="{00000005-B583-43B0-932E-F37C31FCF9A6}"/>
              </c:ext>
            </c:extLst>
          </c:dPt>
          <c:cat>
            <c:numRef>
              <c:f>'Mean,Min,Max,Stddev'!$A$2:$A$11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'Mean,Min,Max,Stddev'!$C$2:$C$11</c:f>
              <c:numCache>
                <c:formatCode>General</c:formatCode>
                <c:ptCount val="10"/>
                <c:pt idx="0">
                  <c:v>0.50640499999999999</c:v>
                </c:pt>
                <c:pt idx="1">
                  <c:v>0.46570099999999998</c:v>
                </c:pt>
                <c:pt idx="2">
                  <c:v>0.49256100000000003</c:v>
                </c:pt>
                <c:pt idx="3">
                  <c:v>0.387826</c:v>
                </c:pt>
                <c:pt idx="4">
                  <c:v>0.49587900000000001</c:v>
                </c:pt>
                <c:pt idx="5">
                  <c:v>0.41716500000000001</c:v>
                </c:pt>
                <c:pt idx="6">
                  <c:v>0.39332400000000001</c:v>
                </c:pt>
                <c:pt idx="7">
                  <c:v>0.49298599999999998</c:v>
                </c:pt>
                <c:pt idx="8">
                  <c:v>0.51290199999999997</c:v>
                </c:pt>
                <c:pt idx="9">
                  <c:v>0.297767</c:v>
                </c:pt>
              </c:numCache>
            </c:numRef>
          </c:val>
          <c:smooth val="0"/>
          <c:extLst xmlns:c16r2="http://schemas.microsoft.com/office/drawing/2015/06/chart">
            <c:ext xmlns:c16="http://schemas.microsoft.com/office/drawing/2014/chart" uri="{C3380CC4-5D6E-409C-BE32-E72D297353CC}">
              <c16:uniqueId val="{00000006-B583-43B0-932E-F37C31FCF9A6}"/>
            </c:ext>
          </c:extLst>
        </c:ser>
        <c:ser>
          <c:idx val="2"/>
          <c:order val="2"/>
          <c:tx>
            <c:strRef>
              <c:f>'Mean,Min,Max,Stddev'!$D$1</c:f>
              <c:strCache>
                <c:ptCount val="1"/>
                <c:pt idx="0">
                  <c:v>SW Rainforest</c:v>
                </c:pt>
              </c:strCache>
            </c:strRef>
          </c:tx>
          <c:spPr>
            <a:ln w="57150" cap="rnd">
              <a:solidFill>
                <a:schemeClr val="accent3"/>
              </a:solidFill>
              <a:round/>
            </a:ln>
            <a:effectLst/>
          </c:spPr>
          <c:marker>
            <c:symbol val="none"/>
          </c:marker>
          <c:dPt>
            <c:idx val="3"/>
            <c:marker>
              <c:symbol val="none"/>
            </c:marker>
            <c:bubble3D val="0"/>
            <c:extLst xmlns:c16r2="http://schemas.microsoft.com/office/drawing/2015/06/chart">
              <c:ext xmlns:c16="http://schemas.microsoft.com/office/drawing/2014/chart" uri="{C3380CC4-5D6E-409C-BE32-E72D297353CC}">
                <c16:uniqueId val="{00000007-B583-43B0-932E-F37C31FCF9A6}"/>
              </c:ext>
            </c:extLst>
          </c:dPt>
          <c:dPt>
            <c:idx val="9"/>
            <c:marker>
              <c:symbol val="none"/>
            </c:marker>
            <c:bubble3D val="0"/>
            <c:spPr>
              <a:ln w="57150" cap="sq">
                <a:solidFill>
                  <a:schemeClr val="accent3"/>
                </a:solidFill>
                <a:round/>
              </a:ln>
              <a:effectLst/>
            </c:spPr>
            <c:extLst xmlns:c16r2="http://schemas.microsoft.com/office/drawing/2015/06/chart">
              <c:ext xmlns:c16="http://schemas.microsoft.com/office/drawing/2014/chart" uri="{C3380CC4-5D6E-409C-BE32-E72D297353CC}">
                <c16:uniqueId val="{00000009-B583-43B0-932E-F37C31FCF9A6}"/>
              </c:ext>
            </c:extLst>
          </c:dPt>
          <c:cat>
            <c:numRef>
              <c:f>'Mean,Min,Max,Stddev'!$A$2:$A$11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'Mean,Min,Max,Stddev'!$D$2:$D$11</c:f>
              <c:numCache>
                <c:formatCode>General</c:formatCode>
                <c:ptCount val="10"/>
                <c:pt idx="0">
                  <c:v>0.70105899999999999</c:v>
                </c:pt>
                <c:pt idx="1">
                  <c:v>0.447764</c:v>
                </c:pt>
                <c:pt idx="2">
                  <c:v>0.55540400000000001</c:v>
                </c:pt>
                <c:pt idx="3">
                  <c:v>0.31886500000000001</c:v>
                </c:pt>
                <c:pt idx="4">
                  <c:v>0.441214</c:v>
                </c:pt>
                <c:pt idx="5">
                  <c:v>0.34694700000000001</c:v>
                </c:pt>
                <c:pt idx="6">
                  <c:v>0.49821500000000002</c:v>
                </c:pt>
                <c:pt idx="7">
                  <c:v>0.472389</c:v>
                </c:pt>
                <c:pt idx="8">
                  <c:v>0.45908100000000002</c:v>
                </c:pt>
                <c:pt idx="9">
                  <c:v>0.493031</c:v>
                </c:pt>
              </c:numCache>
            </c:numRef>
          </c:val>
          <c:smooth val="0"/>
          <c:extLst xmlns:c16r2="http://schemas.microsoft.com/office/drawing/2015/06/chart">
            <c:ext xmlns:c16="http://schemas.microsoft.com/office/drawing/2014/chart" uri="{C3380CC4-5D6E-409C-BE32-E72D297353CC}">
              <c16:uniqueId val="{0000000A-B583-43B0-932E-F37C31FCF9A6}"/>
            </c:ext>
          </c:extLst>
        </c:ser>
        <c:ser>
          <c:idx val="3"/>
          <c:order val="3"/>
          <c:tx>
            <c:strRef>
              <c:f>'Mean,Min,Max,Stddev'!$E$1</c:f>
              <c:strCache>
                <c:ptCount val="1"/>
                <c:pt idx="0">
                  <c:v>Central Highlands</c:v>
                </c:pt>
              </c:strCache>
            </c:strRef>
          </c:tx>
          <c:spPr>
            <a:ln w="57150" cap="rnd">
              <a:solidFill>
                <a:schemeClr val="accent4"/>
              </a:solidFill>
              <a:round/>
            </a:ln>
            <a:effectLst/>
          </c:spPr>
          <c:marker>
            <c:symbol val="none"/>
          </c:marker>
          <c:dPt>
            <c:idx val="3"/>
            <c:marker>
              <c:symbol val="none"/>
            </c:marker>
            <c:bubble3D val="0"/>
            <c:extLst xmlns:c16r2="http://schemas.microsoft.com/office/drawing/2015/06/chart">
              <c:ext xmlns:c16="http://schemas.microsoft.com/office/drawing/2014/chart" uri="{C3380CC4-5D6E-409C-BE32-E72D297353CC}">
                <c16:uniqueId val="{0000000B-B583-43B0-932E-F37C31FCF9A6}"/>
              </c:ext>
            </c:extLst>
          </c:dPt>
          <c:dPt>
            <c:idx val="9"/>
            <c:marker>
              <c:symbol val="none"/>
            </c:marker>
            <c:bubble3D val="0"/>
            <c:spPr>
              <a:ln w="57150" cap="rnd">
                <a:solidFill>
                  <a:schemeClr val="accent4"/>
                </a:solidFill>
                <a:round/>
              </a:ln>
              <a:effectLst/>
            </c:spPr>
            <c:extLst xmlns:c16r2="http://schemas.microsoft.com/office/drawing/2015/06/chart">
              <c:ext xmlns:c16="http://schemas.microsoft.com/office/drawing/2014/chart" uri="{C3380CC4-5D6E-409C-BE32-E72D297353CC}">
                <c16:uniqueId val="{0000000D-B583-43B0-932E-F37C31FCF9A6}"/>
              </c:ext>
            </c:extLst>
          </c:dPt>
          <c:cat>
            <c:numRef>
              <c:f>'Mean,Min,Max,Stddev'!$A$2:$A$11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'Mean,Min,Max,Stddev'!$E$2:$E$11</c:f>
              <c:numCache>
                <c:formatCode>General</c:formatCode>
                <c:ptCount val="10"/>
                <c:pt idx="0">
                  <c:v>0.65285400000000005</c:v>
                </c:pt>
                <c:pt idx="1">
                  <c:v>0.51964500000000002</c:v>
                </c:pt>
                <c:pt idx="2">
                  <c:v>0.65569900000000003</c:v>
                </c:pt>
                <c:pt idx="3">
                  <c:v>0.39800200000000002</c:v>
                </c:pt>
                <c:pt idx="4">
                  <c:v>0.51038600000000001</c:v>
                </c:pt>
                <c:pt idx="5">
                  <c:v>0.51229599999999997</c:v>
                </c:pt>
                <c:pt idx="6">
                  <c:v>0.39544099999999999</c:v>
                </c:pt>
                <c:pt idx="7">
                  <c:v>0.50981699999999996</c:v>
                </c:pt>
                <c:pt idx="8">
                  <c:v>0.44726399999999999</c:v>
                </c:pt>
                <c:pt idx="9">
                  <c:v>0.31034099999999998</c:v>
                </c:pt>
              </c:numCache>
            </c:numRef>
          </c:val>
          <c:smooth val="0"/>
          <c:extLst xmlns:c16r2="http://schemas.microsoft.com/office/drawing/2015/06/chart">
            <c:ext xmlns:c16="http://schemas.microsoft.com/office/drawing/2014/chart" uri="{C3380CC4-5D6E-409C-BE32-E72D297353CC}">
              <c16:uniqueId val="{0000000E-B583-43B0-932E-F37C31FCF9A6}"/>
            </c:ext>
          </c:extLst>
        </c:ser>
        <c:dLbls>
          <c:showLegendKey val="0"/>
          <c:showVal val="0"/>
          <c:showCatName val="0"/>
          <c:showSerName val="0"/>
          <c:showPercent val="0"/>
          <c:showBubbleSize val="0"/>
        </c:dLbls>
        <c:smooth val="0"/>
        <c:axId val="136723464"/>
        <c:axId val="136548528"/>
      </c:lineChart>
      <c:catAx>
        <c:axId val="13672346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548528"/>
        <c:crosses val="autoZero"/>
        <c:auto val="1"/>
        <c:lblAlgn val="ctr"/>
        <c:lblOffset val="100"/>
        <c:noMultiLvlLbl val="1"/>
      </c:catAx>
      <c:valAx>
        <c:axId val="136548528"/>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723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NE</a:t>
            </a:r>
            <a:r>
              <a:rPr lang="en-US" sz="1800" b="1" baseline="0" dirty="0"/>
              <a:t> Highlands</a:t>
            </a:r>
            <a:endParaRPr lang="en-US"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[area_severetoextremedrought.xlsx]NEH!$B$1</c:f>
              <c:strCache>
                <c:ptCount val="1"/>
                <c:pt idx="0">
                  <c:v>Area (sq.km)</c:v>
                </c:pt>
              </c:strCache>
            </c:strRef>
          </c:tx>
          <c:spPr>
            <a:solidFill>
              <a:schemeClr val="accent5"/>
            </a:solidFill>
            <a:ln>
              <a:noFill/>
            </a:ln>
            <a:effectLst/>
          </c:spPr>
          <c:invertIfNegative val="0"/>
          <c:cat>
            <c:numRef>
              <c:f>[area_severetoextremedrought.xlsx]NEH!$A$2:$A$11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[area_severetoextremedrought.xlsx]NEH!$B$2:$B$11</c:f>
              <c:numCache>
                <c:formatCode>General</c:formatCode>
                <c:ptCount val="10"/>
                <c:pt idx="0">
                  <c:v>3</c:v>
                </c:pt>
                <c:pt idx="1">
                  <c:v>560</c:v>
                </c:pt>
                <c:pt idx="2">
                  <c:v>71</c:v>
                </c:pt>
                <c:pt idx="3">
                  <c:v>3647</c:v>
                </c:pt>
                <c:pt idx="4">
                  <c:v>15</c:v>
                </c:pt>
                <c:pt idx="5">
                  <c:v>621</c:v>
                </c:pt>
                <c:pt idx="6">
                  <c:v>2781</c:v>
                </c:pt>
                <c:pt idx="7">
                  <c:v>220</c:v>
                </c:pt>
                <c:pt idx="8">
                  <c:v>64</c:v>
                </c:pt>
                <c:pt idx="9">
                  <c:v>21218</c:v>
                </c:pt>
              </c:numCache>
            </c:numRef>
          </c:val>
          <c:extLst xmlns:c16r2="http://schemas.microsoft.com/office/drawing/2015/06/chart">
            <c:ext xmlns:c16="http://schemas.microsoft.com/office/drawing/2014/chart" uri="{C3380CC4-5D6E-409C-BE32-E72D297353CC}">
              <c16:uniqueId val="{00000000-4026-4CEE-AE03-1D086243C286}"/>
            </c:ext>
          </c:extLst>
        </c:ser>
        <c:dLbls>
          <c:showLegendKey val="0"/>
          <c:showVal val="0"/>
          <c:showCatName val="0"/>
          <c:showSerName val="0"/>
          <c:showPercent val="0"/>
          <c:showBubbleSize val="0"/>
        </c:dLbls>
        <c:gapWidth val="150"/>
        <c:axId val="136639808"/>
        <c:axId val="135915696"/>
      </c:barChart>
      <c:catAx>
        <c:axId val="13663980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5696"/>
        <c:crosses val="autoZero"/>
        <c:auto val="0"/>
        <c:lblAlgn val="ctr"/>
        <c:lblOffset val="100"/>
        <c:tickMarkSkip val="1"/>
        <c:noMultiLvlLbl val="0"/>
      </c:catAx>
      <c:valAx>
        <c:axId val="13591569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Area</a:t>
                </a:r>
                <a:r>
                  <a:rPr lang="en-US" b="1" baseline="0" dirty="0"/>
                  <a:t> under severe drought(sq. km)</a:t>
                </a:r>
                <a:endParaRPr lang="en-US" b="1" dirty="0"/>
              </a:p>
            </c:rich>
          </c:tx>
          <c:layout>
            <c:manualLayout>
              <c:xMode val="edge"/>
              <c:yMode val="edge"/>
              <c:x val="2.7777777777777776E-2"/>
              <c:y val="0.1161574074074074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639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NW Highlands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[area_severetoextremedrought.xlsx]NWH!$B$1</c:f>
              <c:strCache>
                <c:ptCount val="1"/>
                <c:pt idx="0">
                  <c:v>Area (sq.km)</c:v>
                </c:pt>
              </c:strCache>
            </c:strRef>
          </c:tx>
          <c:spPr>
            <a:solidFill>
              <a:schemeClr val="accent2"/>
            </a:solidFill>
            <a:ln>
              <a:noFill/>
            </a:ln>
            <a:effectLst/>
          </c:spPr>
          <c:invertIfNegative val="0"/>
          <c:cat>
            <c:numRef>
              <c:f>[area_severetoextremedrought.xlsx]NWH!$A$2:$A$11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[area_severetoextremedrought.xlsx]NWH!$B$2:$B$11</c:f>
              <c:numCache>
                <c:formatCode>General</c:formatCode>
                <c:ptCount val="10"/>
                <c:pt idx="0">
                  <c:v>0</c:v>
                </c:pt>
                <c:pt idx="1">
                  <c:v>484</c:v>
                </c:pt>
                <c:pt idx="2">
                  <c:v>0</c:v>
                </c:pt>
                <c:pt idx="3">
                  <c:v>13016</c:v>
                </c:pt>
                <c:pt idx="4">
                  <c:v>381</c:v>
                </c:pt>
                <c:pt idx="5">
                  <c:v>2145</c:v>
                </c:pt>
                <c:pt idx="6">
                  <c:v>23</c:v>
                </c:pt>
                <c:pt idx="7">
                  <c:v>42</c:v>
                </c:pt>
                <c:pt idx="8">
                  <c:v>12</c:v>
                </c:pt>
                <c:pt idx="9">
                  <c:v>9</c:v>
                </c:pt>
              </c:numCache>
            </c:numRef>
          </c:val>
          <c:extLst xmlns:c16r2="http://schemas.microsoft.com/office/drawing/2015/06/chart">
            <c:ext xmlns:c16="http://schemas.microsoft.com/office/drawing/2014/chart" uri="{C3380CC4-5D6E-409C-BE32-E72D297353CC}">
              <c16:uniqueId val="{00000000-E15F-487F-A39F-79B5E1FD5920}"/>
            </c:ext>
          </c:extLst>
        </c:ser>
        <c:dLbls>
          <c:showLegendKey val="0"/>
          <c:showVal val="0"/>
          <c:showCatName val="0"/>
          <c:showSerName val="0"/>
          <c:showPercent val="0"/>
          <c:showBubbleSize val="0"/>
        </c:dLbls>
        <c:gapWidth val="150"/>
        <c:axId val="135916480"/>
        <c:axId val="135916872"/>
      </c:barChart>
      <c:catAx>
        <c:axId val="1359164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6872"/>
        <c:crosses val="autoZero"/>
        <c:auto val="1"/>
        <c:lblAlgn val="ctr"/>
        <c:lblOffset val="100"/>
        <c:noMultiLvlLbl val="0"/>
      </c:catAx>
      <c:valAx>
        <c:axId val="135916872"/>
        <c:scaling>
          <c:orientation val="minMax"/>
          <c:max val="25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0" i="0" baseline="0">
                    <a:effectLst/>
                  </a:rPr>
                  <a:t>Area under severe drought(sq. km)</a:t>
                </a:r>
                <a:endParaRPr lang="en-US" sz="1100">
                  <a:effectLst/>
                </a:endParaRPr>
              </a:p>
            </c:rich>
          </c:tx>
          <c:layout>
            <c:manualLayout>
              <c:xMode val="edge"/>
              <c:yMode val="edge"/>
              <c:x val="2.0099678932687704E-2"/>
              <c:y val="0.124960959449355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6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SW Rainforest</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[area_severetoextremedrought.xlsx]SWR!$B$1</c:f>
              <c:strCache>
                <c:ptCount val="1"/>
                <c:pt idx="0">
                  <c:v>Area (sq.km)</c:v>
                </c:pt>
              </c:strCache>
            </c:strRef>
          </c:tx>
          <c:spPr>
            <a:solidFill>
              <a:schemeClr val="accent6"/>
            </a:solidFill>
            <a:ln>
              <a:noFill/>
            </a:ln>
            <a:effectLst/>
          </c:spPr>
          <c:invertIfNegative val="0"/>
          <c:cat>
            <c:numRef>
              <c:f>[area_severetoextremedrought.xlsx]SWR!$A$2:$A$11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[area_severetoextremedrought.xlsx]SWR!$B$2:$B$11</c:f>
              <c:numCache>
                <c:formatCode>General</c:formatCode>
                <c:ptCount val="10"/>
                <c:pt idx="0">
                  <c:v>0</c:v>
                </c:pt>
                <c:pt idx="1">
                  <c:v>91</c:v>
                </c:pt>
                <c:pt idx="2">
                  <c:v>0</c:v>
                </c:pt>
                <c:pt idx="3">
                  <c:v>5808</c:v>
                </c:pt>
                <c:pt idx="4">
                  <c:v>117</c:v>
                </c:pt>
                <c:pt idx="5">
                  <c:v>3261</c:v>
                </c:pt>
                <c:pt idx="6">
                  <c:v>3</c:v>
                </c:pt>
                <c:pt idx="7">
                  <c:v>6</c:v>
                </c:pt>
                <c:pt idx="8">
                  <c:v>19</c:v>
                </c:pt>
                <c:pt idx="9">
                  <c:v>48</c:v>
                </c:pt>
              </c:numCache>
            </c:numRef>
          </c:val>
          <c:extLst xmlns:c16r2="http://schemas.microsoft.com/office/drawing/2015/06/chart">
            <c:ext xmlns:c16="http://schemas.microsoft.com/office/drawing/2014/chart" uri="{C3380CC4-5D6E-409C-BE32-E72D297353CC}">
              <c16:uniqueId val="{00000000-492F-4760-A7B3-CB83A66F3A7E}"/>
            </c:ext>
          </c:extLst>
        </c:ser>
        <c:dLbls>
          <c:showLegendKey val="0"/>
          <c:showVal val="0"/>
          <c:showCatName val="0"/>
          <c:showSerName val="0"/>
          <c:showPercent val="0"/>
          <c:showBubbleSize val="0"/>
        </c:dLbls>
        <c:gapWidth val="150"/>
        <c:axId val="135917656"/>
        <c:axId val="135918048"/>
      </c:barChart>
      <c:catAx>
        <c:axId val="1359176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8048"/>
        <c:crosses val="autoZero"/>
        <c:auto val="1"/>
        <c:lblAlgn val="ctr"/>
        <c:lblOffset val="100"/>
        <c:noMultiLvlLbl val="0"/>
      </c:catAx>
      <c:valAx>
        <c:axId val="135918048"/>
        <c:scaling>
          <c:orientation val="minMax"/>
          <c:max val="25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0" i="0" baseline="0">
                    <a:effectLst/>
                  </a:rPr>
                  <a:t>Area under severe drought(sq. km)</a:t>
                </a:r>
                <a:endParaRPr lang="en-US" sz="1100">
                  <a:effectLst/>
                </a:endParaRPr>
              </a:p>
            </c:rich>
          </c:tx>
          <c:layout>
            <c:manualLayout>
              <c:xMode val="edge"/>
              <c:yMode val="edge"/>
              <c:x val="2.29659658852331E-2"/>
              <c:y val="0.1187547233561465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7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Central Highlands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[area_severetoextremedrought.xlsx]CH!$B$1</c:f>
              <c:strCache>
                <c:ptCount val="1"/>
                <c:pt idx="0">
                  <c:v>Area (sq.km)</c:v>
                </c:pt>
              </c:strCache>
            </c:strRef>
          </c:tx>
          <c:spPr>
            <a:solidFill>
              <a:schemeClr val="accent4"/>
            </a:solidFill>
            <a:ln>
              <a:noFill/>
            </a:ln>
            <a:effectLst/>
          </c:spPr>
          <c:invertIfNegative val="0"/>
          <c:cat>
            <c:numRef>
              <c:f>[area_severetoextremedrought.xlsx]CH!$A$2:$A$11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[area_severetoextremedrought.xlsx]CH!$B$2:$B$11</c:f>
              <c:numCache>
                <c:formatCode>General</c:formatCode>
                <c:ptCount val="10"/>
                <c:pt idx="0">
                  <c:v>0</c:v>
                </c:pt>
                <c:pt idx="1">
                  <c:v>132</c:v>
                </c:pt>
                <c:pt idx="2">
                  <c:v>71</c:v>
                </c:pt>
                <c:pt idx="3">
                  <c:v>566</c:v>
                </c:pt>
                <c:pt idx="4">
                  <c:v>22</c:v>
                </c:pt>
                <c:pt idx="5">
                  <c:v>13</c:v>
                </c:pt>
                <c:pt idx="6">
                  <c:v>608</c:v>
                </c:pt>
                <c:pt idx="7">
                  <c:v>4</c:v>
                </c:pt>
                <c:pt idx="8">
                  <c:v>112</c:v>
                </c:pt>
                <c:pt idx="9">
                  <c:v>10160</c:v>
                </c:pt>
              </c:numCache>
            </c:numRef>
          </c:val>
          <c:extLst xmlns:c16r2="http://schemas.microsoft.com/office/drawing/2015/06/chart">
            <c:ext xmlns:c16="http://schemas.microsoft.com/office/drawing/2014/chart" uri="{C3380CC4-5D6E-409C-BE32-E72D297353CC}">
              <c16:uniqueId val="{00000000-958C-432D-A9FB-388DE9F45799}"/>
            </c:ext>
          </c:extLst>
        </c:ser>
        <c:dLbls>
          <c:showLegendKey val="0"/>
          <c:showVal val="0"/>
          <c:showCatName val="0"/>
          <c:showSerName val="0"/>
          <c:showPercent val="0"/>
          <c:showBubbleSize val="0"/>
        </c:dLbls>
        <c:gapWidth val="150"/>
        <c:axId val="135918832"/>
        <c:axId val="135919224"/>
      </c:barChart>
      <c:catAx>
        <c:axId val="1359188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9224"/>
        <c:crosses val="autoZero"/>
        <c:auto val="1"/>
        <c:lblAlgn val="ctr"/>
        <c:lblOffset val="100"/>
        <c:noMultiLvlLbl val="0"/>
      </c:catAx>
      <c:valAx>
        <c:axId val="135919224"/>
        <c:scaling>
          <c:orientation val="minMax"/>
          <c:max val="25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0" i="0" baseline="0" dirty="0">
                    <a:effectLst/>
                  </a:rPr>
                  <a:t>Area under severe drought(sq. km)</a:t>
                </a:r>
                <a:endParaRPr lang="en-US" sz="1100" dirty="0">
                  <a:effectLst/>
                </a:endParaRPr>
              </a:p>
            </c:rich>
          </c:tx>
          <c:layout>
            <c:manualLayout>
              <c:xMode val="edge"/>
              <c:yMode val="edge"/>
              <c:x val="1.6956805181358059E-2"/>
              <c:y val="0.1459069156231996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1883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42A194-69E4-472D-897A-9D3D06AF4BCD}" type="doc">
      <dgm:prSet loTypeId="urn:microsoft.com/office/officeart/2005/8/layout/hProcess7" loCatId="list" qsTypeId="urn:microsoft.com/office/officeart/2005/8/quickstyle/3d9" qsCatId="3D" csTypeId="urn:microsoft.com/office/officeart/2005/8/colors/accent0_3" csCatId="mainScheme" phldr="1"/>
      <dgm:spPr>
        <a:scene3d>
          <a:camera prst="perspectiveRelaxed" fov="2700000">
            <a:rot lat="19420986" lon="20268932" rev="1474501"/>
          </a:camera>
          <a:lightRig rig="soft" dir="t"/>
          <a:backdrop>
            <a:anchor x="0" y="0" z="-210000"/>
            <a:norm dx="0" dy="0" dz="914400"/>
            <a:up dx="0" dy="914400" dz="0"/>
          </a:backdrop>
        </a:scene3d>
      </dgm:spPr>
      <dgm:t>
        <a:bodyPr/>
        <a:lstStyle/>
        <a:p>
          <a:endParaRPr lang="en-US"/>
        </a:p>
      </dgm:t>
    </dgm:pt>
    <dgm:pt modelId="{8E7C6216-9D5C-4A64-B88A-B3A065506769}">
      <dgm:prSet/>
      <dgm:spPr>
        <a:blipFill rotWithShape="0">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tretch>
            <a:fillRect/>
          </a:stretch>
        </a:blipFill>
      </dgm:spPr>
      <dgm:t>
        <a:bodyPr>
          <a:sp3d extrusionH="28000" prstMaterial="matte"/>
        </a:bodyPr>
        <a:lstStyle/>
        <a:p>
          <a:endParaRPr lang="en-US"/>
        </a:p>
      </dgm:t>
    </dgm:pt>
    <dgm:pt modelId="{9C60764D-8A4E-49DA-A09C-B90213A9AC7B}" type="parTrans" cxnId="{034F3130-5FD3-4EC0-90C1-E2C6D684B943}">
      <dgm:prSet/>
      <dgm:spPr/>
      <dgm:t>
        <a:bodyPr/>
        <a:lstStyle/>
        <a:p>
          <a:endParaRPr lang="en-US"/>
        </a:p>
      </dgm:t>
    </dgm:pt>
    <dgm:pt modelId="{3AF7DFFE-1F78-42E6-BA22-74C4B9D38AB9}" type="sibTrans" cxnId="{034F3130-5FD3-4EC0-90C1-E2C6D684B943}">
      <dgm:prSet/>
      <dgm:spPr/>
      <dgm:t>
        <a:bodyPr/>
        <a:lstStyle/>
        <a:p>
          <a:endParaRPr lang="en-US"/>
        </a:p>
      </dgm:t>
    </dgm:pt>
    <dgm:pt modelId="{02961CA7-FB29-4FDA-9D9A-E2D849B480CF}">
      <dgm:prSet phldrT="[Text]"/>
      <dgm:spPr>
        <a:blipFill rotWithShape="0">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blip>
          <a:stretch>
            <a:fillRect/>
          </a:stretch>
        </a:blipFill>
      </dgm:spPr>
      <dgm:t>
        <a:bodyPr>
          <a:sp3d extrusionH="28000" prstMaterial="matte"/>
        </a:bodyPr>
        <a:lstStyle/>
        <a:p>
          <a:endParaRPr lang="en-US" dirty="0"/>
        </a:p>
      </dgm:t>
    </dgm:pt>
    <dgm:pt modelId="{32B18EF7-AA2D-4E75-9F91-A21AD339EAA8}" type="sibTrans" cxnId="{CD46C3F5-A210-4802-AEA1-6D2D628208F8}">
      <dgm:prSet/>
      <dgm:spPr/>
      <dgm:t>
        <a:bodyPr/>
        <a:lstStyle/>
        <a:p>
          <a:endParaRPr lang="en-US"/>
        </a:p>
      </dgm:t>
    </dgm:pt>
    <dgm:pt modelId="{1853640F-9BD8-48C9-8E92-1EBCDA130F5E}" type="parTrans" cxnId="{CD46C3F5-A210-4802-AEA1-6D2D628208F8}">
      <dgm:prSet/>
      <dgm:spPr/>
      <dgm:t>
        <a:bodyPr/>
        <a:lstStyle/>
        <a:p>
          <a:endParaRPr lang="en-US"/>
        </a:p>
      </dgm:t>
    </dgm:pt>
    <dgm:pt modelId="{69979830-B0A6-471E-9E4B-3C5804C1C766}">
      <dgm:prSet phldrT="[Text]"/>
      <dgm:spPr>
        <a:blipFill rotWithShape="0">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blip>
          <a:stretch>
            <a:fillRect/>
          </a:stretch>
        </a:blipFill>
        <a:ln>
          <a:solidFill>
            <a:schemeClr val="accent1"/>
          </a:solidFill>
        </a:ln>
        <a:sp3d extrusionH="152250" prstMaterial="matte">
          <a:bevelT w="165100" prst="coolSlant"/>
        </a:sp3d>
      </dgm:spPr>
      <dgm:t>
        <a:bodyPr vert="vert" tIns="210312" rIns="0" anchor="t" anchorCtr="0">
          <a:sp3d extrusionH="28000" prstMaterial="matte"/>
        </a:bodyPr>
        <a:lstStyle/>
        <a:p>
          <a:endParaRPr lang="en-US" dirty="0"/>
        </a:p>
      </dgm:t>
    </dgm:pt>
    <dgm:pt modelId="{BA6DDB73-9EC2-4CB0-8E12-25A2F0C014D6}" type="sibTrans" cxnId="{4E32ABC9-0795-418F-A577-6EBB168E9533}">
      <dgm:prSet/>
      <dgm:spPr/>
      <dgm:t>
        <a:bodyPr/>
        <a:lstStyle/>
        <a:p>
          <a:endParaRPr lang="en-US"/>
        </a:p>
      </dgm:t>
    </dgm:pt>
    <dgm:pt modelId="{6FBF5E94-A95A-45BA-9718-556732E01062}" type="parTrans" cxnId="{4E32ABC9-0795-418F-A577-6EBB168E9533}">
      <dgm:prSet/>
      <dgm:spPr/>
      <dgm:t>
        <a:bodyPr/>
        <a:lstStyle/>
        <a:p>
          <a:endParaRPr lang="en-US"/>
        </a:p>
      </dgm:t>
    </dgm:pt>
    <dgm:pt modelId="{1B2FC94D-3838-48DE-B3D4-1B5816CEEFFF}">
      <dgm:prSet phldrT="[Text]"/>
      <dgm:spPr>
        <a:blipFill rotWithShape="0">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blip>
          <a:stretch>
            <a:fillRect/>
          </a:stretch>
        </a:blipFill>
      </dgm:spPr>
      <dgm:t>
        <a:bodyPr>
          <a:sp3d extrusionH="28000" prstMaterial="matte"/>
        </a:bodyPr>
        <a:lstStyle/>
        <a:p>
          <a:endParaRPr lang="en" b="0" i="0" u="none" strike="noStrike" cap="none" dirty="0">
            <a:solidFill>
              <a:srgbClr val="000000"/>
            </a:solidFill>
            <a:latin typeface="Arial"/>
            <a:ea typeface="Arial"/>
            <a:cs typeface="Arial"/>
            <a:sym typeface="Arial"/>
          </a:endParaRPr>
        </a:p>
      </dgm:t>
    </dgm:pt>
    <dgm:pt modelId="{11CBBDC9-B7E9-49DD-996A-0DDF57C2B4D3}" type="sibTrans" cxnId="{4DCFDA3B-DD83-4365-9872-8E17F45142F0}">
      <dgm:prSet/>
      <dgm:spPr/>
      <dgm:t>
        <a:bodyPr/>
        <a:lstStyle/>
        <a:p>
          <a:endParaRPr lang="en-US"/>
        </a:p>
      </dgm:t>
    </dgm:pt>
    <dgm:pt modelId="{0A9F33A4-5716-4F1D-B848-95C48FD73A12}" type="parTrans" cxnId="{4DCFDA3B-DD83-4365-9872-8E17F45142F0}">
      <dgm:prSet/>
      <dgm:spPr/>
      <dgm:t>
        <a:bodyPr/>
        <a:lstStyle/>
        <a:p>
          <a:endParaRPr lang="en-US"/>
        </a:p>
      </dgm:t>
    </dgm:pt>
    <dgm:pt modelId="{0AA8C416-1E63-4008-9305-92F1571DB95D}" type="pres">
      <dgm:prSet presAssocID="{F442A194-69E4-472D-897A-9D3D06AF4BCD}" presName="Name0" presStyleCnt="0">
        <dgm:presLayoutVars>
          <dgm:dir/>
          <dgm:animLvl val="lvl"/>
          <dgm:resizeHandles val="exact"/>
        </dgm:presLayoutVars>
      </dgm:prSet>
      <dgm:spPr/>
      <dgm:t>
        <a:bodyPr/>
        <a:lstStyle/>
        <a:p>
          <a:endParaRPr lang="en-US"/>
        </a:p>
      </dgm:t>
    </dgm:pt>
    <dgm:pt modelId="{2045CEBD-0B1E-430A-943F-5CDBBA11B292}" type="pres">
      <dgm:prSet presAssocID="{69979830-B0A6-471E-9E4B-3C5804C1C766}" presName="compositeNode" presStyleCnt="0">
        <dgm:presLayoutVars>
          <dgm:bulletEnabled val="1"/>
        </dgm:presLayoutVars>
      </dgm:prSet>
      <dgm:spPr/>
    </dgm:pt>
    <dgm:pt modelId="{32F3BD8F-99C7-4989-BC52-518FE6936472}" type="pres">
      <dgm:prSet presAssocID="{69979830-B0A6-471E-9E4B-3C5804C1C766}" presName="bgRect" presStyleLbl="node1" presStyleIdx="0" presStyleCnt="4" custScaleX="97448" custScaleY="98133" custLinFactNeighborX="-27593" custLinFactNeighborY="2049"/>
      <dgm:spPr/>
      <dgm:t>
        <a:bodyPr/>
        <a:lstStyle/>
        <a:p>
          <a:endParaRPr lang="en-US"/>
        </a:p>
      </dgm:t>
    </dgm:pt>
    <dgm:pt modelId="{16B9419A-2211-4DF4-A998-641CC4EB49DE}" type="pres">
      <dgm:prSet presAssocID="{69979830-B0A6-471E-9E4B-3C5804C1C766}" presName="parentNode" presStyleLbl="node1" presStyleIdx="0" presStyleCnt="4">
        <dgm:presLayoutVars>
          <dgm:chMax val="0"/>
          <dgm:bulletEnabled val="1"/>
        </dgm:presLayoutVars>
      </dgm:prSet>
      <dgm:spPr/>
      <dgm:t>
        <a:bodyPr/>
        <a:lstStyle/>
        <a:p>
          <a:endParaRPr lang="en-US"/>
        </a:p>
      </dgm:t>
    </dgm:pt>
    <dgm:pt modelId="{70740E93-08E4-4ACE-AFD8-25AD71898C68}" type="pres">
      <dgm:prSet presAssocID="{BA6DDB73-9EC2-4CB0-8E12-25A2F0C014D6}" presName="hSp" presStyleCnt="0"/>
      <dgm:spPr/>
    </dgm:pt>
    <dgm:pt modelId="{A9EEB2DC-83C1-4DE0-9584-D7AFAF104289}" type="pres">
      <dgm:prSet presAssocID="{BA6DDB73-9EC2-4CB0-8E12-25A2F0C014D6}" presName="vProcSp" presStyleCnt="0"/>
      <dgm:spPr/>
    </dgm:pt>
    <dgm:pt modelId="{FC275D07-6C58-4485-A89F-386D65D82FC9}" type="pres">
      <dgm:prSet presAssocID="{BA6DDB73-9EC2-4CB0-8E12-25A2F0C014D6}" presName="vSp1" presStyleCnt="0"/>
      <dgm:spPr/>
    </dgm:pt>
    <dgm:pt modelId="{A502A64E-6639-4028-BCBD-6A4D71D91708}" type="pres">
      <dgm:prSet presAssocID="{BA6DDB73-9EC2-4CB0-8E12-25A2F0C014D6}" presName="simulatedConn" presStyleLbl="solidFgAcc1" presStyleIdx="0" presStyleCnt="3" custLinFactY="-290258" custLinFactNeighborX="-17685" custLinFactNeighborY="-300000"/>
      <dgm:spPr>
        <a:solidFill>
          <a:schemeClr val="accent4">
            <a:lumMod val="75000"/>
          </a:schemeClr>
        </a:solidFill>
      </dgm:spPr>
    </dgm:pt>
    <dgm:pt modelId="{659314B5-1973-423F-98A9-BFB1338E7F72}" type="pres">
      <dgm:prSet presAssocID="{BA6DDB73-9EC2-4CB0-8E12-25A2F0C014D6}" presName="vSp2" presStyleCnt="0"/>
      <dgm:spPr/>
    </dgm:pt>
    <dgm:pt modelId="{5E958579-BA29-4B65-8B0D-93D2B91BD635}" type="pres">
      <dgm:prSet presAssocID="{BA6DDB73-9EC2-4CB0-8E12-25A2F0C014D6}" presName="sibTrans" presStyleCnt="0"/>
      <dgm:spPr/>
    </dgm:pt>
    <dgm:pt modelId="{B7D65324-C22F-45B0-9F33-63460CB76082}" type="pres">
      <dgm:prSet presAssocID="{1B2FC94D-3838-48DE-B3D4-1B5816CEEFFF}" presName="compositeNode" presStyleCnt="0">
        <dgm:presLayoutVars>
          <dgm:bulletEnabled val="1"/>
        </dgm:presLayoutVars>
      </dgm:prSet>
      <dgm:spPr/>
    </dgm:pt>
    <dgm:pt modelId="{A7245F54-5D1D-44DB-A68E-185211BCF782}" type="pres">
      <dgm:prSet presAssocID="{1B2FC94D-3838-48DE-B3D4-1B5816CEEFFF}" presName="bgRect" presStyleLbl="node1" presStyleIdx="1" presStyleCnt="4" custLinFactNeighborX="-1263" custLinFactNeighborY="1797"/>
      <dgm:spPr/>
      <dgm:t>
        <a:bodyPr/>
        <a:lstStyle/>
        <a:p>
          <a:endParaRPr lang="en-US"/>
        </a:p>
      </dgm:t>
    </dgm:pt>
    <dgm:pt modelId="{C48273F2-1897-4A25-A633-5E173E96AC1B}" type="pres">
      <dgm:prSet presAssocID="{1B2FC94D-3838-48DE-B3D4-1B5816CEEFFF}" presName="parentNode" presStyleLbl="node1" presStyleIdx="1" presStyleCnt="4">
        <dgm:presLayoutVars>
          <dgm:chMax val="0"/>
          <dgm:bulletEnabled val="1"/>
        </dgm:presLayoutVars>
      </dgm:prSet>
      <dgm:spPr/>
      <dgm:t>
        <a:bodyPr/>
        <a:lstStyle/>
        <a:p>
          <a:endParaRPr lang="en-US"/>
        </a:p>
      </dgm:t>
    </dgm:pt>
    <dgm:pt modelId="{966867BB-F448-4541-BEB8-625C228F6C3F}" type="pres">
      <dgm:prSet presAssocID="{11CBBDC9-B7E9-49DD-996A-0DDF57C2B4D3}" presName="hSp" presStyleCnt="0"/>
      <dgm:spPr/>
    </dgm:pt>
    <dgm:pt modelId="{4C2B5CC7-5FFE-432E-A461-BA49FCFB1306}" type="pres">
      <dgm:prSet presAssocID="{11CBBDC9-B7E9-49DD-996A-0DDF57C2B4D3}" presName="vProcSp" presStyleCnt="0"/>
      <dgm:spPr/>
    </dgm:pt>
    <dgm:pt modelId="{2783CF90-7AD7-4FDE-B054-5D113BA1630D}" type="pres">
      <dgm:prSet presAssocID="{11CBBDC9-B7E9-49DD-996A-0DDF57C2B4D3}" presName="vSp1" presStyleCnt="0"/>
      <dgm:spPr/>
    </dgm:pt>
    <dgm:pt modelId="{9EF1FBF7-E72B-48D3-90F3-BA90D98C9D0F}" type="pres">
      <dgm:prSet presAssocID="{11CBBDC9-B7E9-49DD-996A-0DDF57C2B4D3}" presName="simulatedConn" presStyleLbl="solidFgAcc1" presStyleIdx="1" presStyleCnt="3" custLinFactY="-288108" custLinFactNeighborX="-45738" custLinFactNeighborY="-300000"/>
      <dgm:spPr>
        <a:solidFill>
          <a:schemeClr val="accent4">
            <a:lumMod val="75000"/>
          </a:schemeClr>
        </a:solidFill>
      </dgm:spPr>
    </dgm:pt>
    <dgm:pt modelId="{DD9AF104-3574-40E5-A445-345908544546}" type="pres">
      <dgm:prSet presAssocID="{11CBBDC9-B7E9-49DD-996A-0DDF57C2B4D3}" presName="vSp2" presStyleCnt="0"/>
      <dgm:spPr/>
    </dgm:pt>
    <dgm:pt modelId="{D4708F24-9A0F-48D7-82FB-9A32F26727E1}" type="pres">
      <dgm:prSet presAssocID="{11CBBDC9-B7E9-49DD-996A-0DDF57C2B4D3}" presName="sibTrans" presStyleCnt="0"/>
      <dgm:spPr/>
    </dgm:pt>
    <dgm:pt modelId="{E109A741-3818-4079-A70A-FC6E8A707371}" type="pres">
      <dgm:prSet presAssocID="{02961CA7-FB29-4FDA-9D9A-E2D849B480CF}" presName="compositeNode" presStyleCnt="0">
        <dgm:presLayoutVars>
          <dgm:bulletEnabled val="1"/>
        </dgm:presLayoutVars>
      </dgm:prSet>
      <dgm:spPr/>
    </dgm:pt>
    <dgm:pt modelId="{F2988BED-B173-4AB7-A704-611E44451EDF}" type="pres">
      <dgm:prSet presAssocID="{02961CA7-FB29-4FDA-9D9A-E2D849B480CF}" presName="bgRect" presStyleLbl="node1" presStyleIdx="2" presStyleCnt="4" custLinFactNeighborX="-1827" custLinFactNeighborY="1797"/>
      <dgm:spPr/>
      <dgm:t>
        <a:bodyPr/>
        <a:lstStyle/>
        <a:p>
          <a:endParaRPr lang="en-US"/>
        </a:p>
      </dgm:t>
    </dgm:pt>
    <dgm:pt modelId="{3B3FA00E-8397-4FEB-A198-4208DDE37AD5}" type="pres">
      <dgm:prSet presAssocID="{02961CA7-FB29-4FDA-9D9A-E2D849B480CF}" presName="parentNode" presStyleLbl="node1" presStyleIdx="2" presStyleCnt="4">
        <dgm:presLayoutVars>
          <dgm:chMax val="0"/>
          <dgm:bulletEnabled val="1"/>
        </dgm:presLayoutVars>
      </dgm:prSet>
      <dgm:spPr/>
      <dgm:t>
        <a:bodyPr/>
        <a:lstStyle/>
        <a:p>
          <a:endParaRPr lang="en-US"/>
        </a:p>
      </dgm:t>
    </dgm:pt>
    <dgm:pt modelId="{B9FE605D-6171-4DC0-8A23-880299A0DA2E}" type="pres">
      <dgm:prSet presAssocID="{32B18EF7-AA2D-4E75-9F91-A21AD339EAA8}" presName="hSp" presStyleCnt="0"/>
      <dgm:spPr/>
    </dgm:pt>
    <dgm:pt modelId="{A0EF84C6-1885-43AC-814D-3D723BA3D1E8}" type="pres">
      <dgm:prSet presAssocID="{32B18EF7-AA2D-4E75-9F91-A21AD339EAA8}" presName="vProcSp" presStyleCnt="0"/>
      <dgm:spPr/>
    </dgm:pt>
    <dgm:pt modelId="{0B0338EE-FA10-4715-A63E-B4D125FD7B08}" type="pres">
      <dgm:prSet presAssocID="{32B18EF7-AA2D-4E75-9F91-A21AD339EAA8}" presName="vSp1" presStyleCnt="0"/>
      <dgm:spPr/>
    </dgm:pt>
    <dgm:pt modelId="{C07813D0-6402-4565-B91F-7CA288BAD48D}" type="pres">
      <dgm:prSet presAssocID="{32B18EF7-AA2D-4E75-9F91-A21AD339EAA8}" presName="simulatedConn" presStyleLbl="solidFgAcc1" presStyleIdx="2" presStyleCnt="3" custLinFactY="-287089" custLinFactNeighborX="-34540" custLinFactNeighborY="-300000"/>
      <dgm:spPr>
        <a:solidFill>
          <a:schemeClr val="accent4">
            <a:lumMod val="75000"/>
          </a:schemeClr>
        </a:solidFill>
      </dgm:spPr>
    </dgm:pt>
    <dgm:pt modelId="{8E7B539B-6E05-421E-88CD-A1C8DACDD526}" type="pres">
      <dgm:prSet presAssocID="{32B18EF7-AA2D-4E75-9F91-A21AD339EAA8}" presName="vSp2" presStyleCnt="0"/>
      <dgm:spPr/>
    </dgm:pt>
    <dgm:pt modelId="{30629929-614F-404F-9870-4F1D8C21300C}" type="pres">
      <dgm:prSet presAssocID="{32B18EF7-AA2D-4E75-9F91-A21AD339EAA8}" presName="sibTrans" presStyleCnt="0"/>
      <dgm:spPr/>
    </dgm:pt>
    <dgm:pt modelId="{D5E7FEB2-9B47-4B7A-9396-B1F2C09F06FE}" type="pres">
      <dgm:prSet presAssocID="{8E7C6216-9D5C-4A64-B88A-B3A065506769}" presName="compositeNode" presStyleCnt="0">
        <dgm:presLayoutVars>
          <dgm:bulletEnabled val="1"/>
        </dgm:presLayoutVars>
      </dgm:prSet>
      <dgm:spPr/>
    </dgm:pt>
    <dgm:pt modelId="{D4B1732A-0824-43FC-9CAC-FFFC40730089}" type="pres">
      <dgm:prSet presAssocID="{8E7C6216-9D5C-4A64-B88A-B3A065506769}" presName="bgRect" presStyleLbl="node1" presStyleIdx="3" presStyleCnt="4" custLinFactNeighborX="611" custLinFactNeighborY="-935"/>
      <dgm:spPr/>
      <dgm:t>
        <a:bodyPr/>
        <a:lstStyle/>
        <a:p>
          <a:endParaRPr lang="en-US"/>
        </a:p>
      </dgm:t>
    </dgm:pt>
    <dgm:pt modelId="{77604F49-00BE-4BE0-8606-97E202B595F9}" type="pres">
      <dgm:prSet presAssocID="{8E7C6216-9D5C-4A64-B88A-B3A065506769}" presName="parentNode" presStyleLbl="node1" presStyleIdx="3" presStyleCnt="4">
        <dgm:presLayoutVars>
          <dgm:chMax val="0"/>
          <dgm:bulletEnabled val="1"/>
        </dgm:presLayoutVars>
      </dgm:prSet>
      <dgm:spPr/>
      <dgm:t>
        <a:bodyPr/>
        <a:lstStyle/>
        <a:p>
          <a:endParaRPr lang="en-US"/>
        </a:p>
      </dgm:t>
    </dgm:pt>
  </dgm:ptLst>
  <dgm:cxnLst>
    <dgm:cxn modelId="{CD46C3F5-A210-4802-AEA1-6D2D628208F8}" srcId="{F442A194-69E4-472D-897A-9D3D06AF4BCD}" destId="{02961CA7-FB29-4FDA-9D9A-E2D849B480CF}" srcOrd="2" destOrd="0" parTransId="{1853640F-9BD8-48C9-8E92-1EBCDA130F5E}" sibTransId="{32B18EF7-AA2D-4E75-9F91-A21AD339EAA8}"/>
    <dgm:cxn modelId="{997B7292-52C9-44D0-A7B3-948A472E138F}" type="presOf" srcId="{8E7C6216-9D5C-4A64-B88A-B3A065506769}" destId="{D4B1732A-0824-43FC-9CAC-FFFC40730089}" srcOrd="0" destOrd="0" presId="urn:microsoft.com/office/officeart/2005/8/layout/hProcess7"/>
    <dgm:cxn modelId="{7AEC3CF3-E704-4FCF-ABAB-44C589478FCA}" type="presOf" srcId="{1B2FC94D-3838-48DE-B3D4-1B5816CEEFFF}" destId="{C48273F2-1897-4A25-A633-5E173E96AC1B}" srcOrd="1" destOrd="0" presId="urn:microsoft.com/office/officeart/2005/8/layout/hProcess7"/>
    <dgm:cxn modelId="{4DCFDA3B-DD83-4365-9872-8E17F45142F0}" srcId="{F442A194-69E4-472D-897A-9D3D06AF4BCD}" destId="{1B2FC94D-3838-48DE-B3D4-1B5816CEEFFF}" srcOrd="1" destOrd="0" parTransId="{0A9F33A4-5716-4F1D-B848-95C48FD73A12}" sibTransId="{11CBBDC9-B7E9-49DD-996A-0DDF57C2B4D3}"/>
    <dgm:cxn modelId="{BCD3EF4F-A3F9-491C-8A42-6C7E0666CDD4}" type="presOf" srcId="{69979830-B0A6-471E-9E4B-3C5804C1C766}" destId="{16B9419A-2211-4DF4-A998-641CC4EB49DE}" srcOrd="1" destOrd="0" presId="urn:microsoft.com/office/officeart/2005/8/layout/hProcess7"/>
    <dgm:cxn modelId="{269531AD-6213-4EFC-84D3-5EFF805B3EE3}" type="presOf" srcId="{69979830-B0A6-471E-9E4B-3C5804C1C766}" destId="{32F3BD8F-99C7-4989-BC52-518FE6936472}" srcOrd="0" destOrd="0" presId="urn:microsoft.com/office/officeart/2005/8/layout/hProcess7"/>
    <dgm:cxn modelId="{A5E15E73-7521-42D9-8A0A-737AC16DC3EC}" type="presOf" srcId="{02961CA7-FB29-4FDA-9D9A-E2D849B480CF}" destId="{F2988BED-B173-4AB7-A704-611E44451EDF}" srcOrd="0" destOrd="0" presId="urn:microsoft.com/office/officeart/2005/8/layout/hProcess7"/>
    <dgm:cxn modelId="{034F3130-5FD3-4EC0-90C1-E2C6D684B943}" srcId="{F442A194-69E4-472D-897A-9D3D06AF4BCD}" destId="{8E7C6216-9D5C-4A64-B88A-B3A065506769}" srcOrd="3" destOrd="0" parTransId="{9C60764D-8A4E-49DA-A09C-B90213A9AC7B}" sibTransId="{3AF7DFFE-1F78-42E6-BA22-74C4B9D38AB9}"/>
    <dgm:cxn modelId="{D785B8A4-43F7-42FD-B8AA-5215944905E4}" type="presOf" srcId="{02961CA7-FB29-4FDA-9D9A-E2D849B480CF}" destId="{3B3FA00E-8397-4FEB-A198-4208DDE37AD5}" srcOrd="1" destOrd="0" presId="urn:microsoft.com/office/officeart/2005/8/layout/hProcess7"/>
    <dgm:cxn modelId="{4E32ABC9-0795-418F-A577-6EBB168E9533}" srcId="{F442A194-69E4-472D-897A-9D3D06AF4BCD}" destId="{69979830-B0A6-471E-9E4B-3C5804C1C766}" srcOrd="0" destOrd="0" parTransId="{6FBF5E94-A95A-45BA-9718-556732E01062}" sibTransId="{BA6DDB73-9EC2-4CB0-8E12-25A2F0C014D6}"/>
    <dgm:cxn modelId="{A2A77601-A815-4571-8E1A-1CD78408AD8F}" type="presOf" srcId="{1B2FC94D-3838-48DE-B3D4-1B5816CEEFFF}" destId="{A7245F54-5D1D-44DB-A68E-185211BCF782}" srcOrd="0" destOrd="0" presId="urn:microsoft.com/office/officeart/2005/8/layout/hProcess7"/>
    <dgm:cxn modelId="{8AA1E232-A321-499B-92CA-3B72C0E2B68E}" type="presOf" srcId="{F442A194-69E4-472D-897A-9D3D06AF4BCD}" destId="{0AA8C416-1E63-4008-9305-92F1571DB95D}" srcOrd="0" destOrd="0" presId="urn:microsoft.com/office/officeart/2005/8/layout/hProcess7"/>
    <dgm:cxn modelId="{F6CAB0B2-CACD-415F-8DEF-04745A4F01B1}" type="presOf" srcId="{8E7C6216-9D5C-4A64-B88A-B3A065506769}" destId="{77604F49-00BE-4BE0-8606-97E202B595F9}" srcOrd="1" destOrd="0" presId="urn:microsoft.com/office/officeart/2005/8/layout/hProcess7"/>
    <dgm:cxn modelId="{9E16AB5A-7E2A-412E-AD6D-9AC433D34621}" type="presParOf" srcId="{0AA8C416-1E63-4008-9305-92F1571DB95D}" destId="{2045CEBD-0B1E-430A-943F-5CDBBA11B292}" srcOrd="0" destOrd="0" presId="urn:microsoft.com/office/officeart/2005/8/layout/hProcess7"/>
    <dgm:cxn modelId="{651FA376-94FE-48F0-AF5B-BC34C54D7970}" type="presParOf" srcId="{2045CEBD-0B1E-430A-943F-5CDBBA11B292}" destId="{32F3BD8F-99C7-4989-BC52-518FE6936472}" srcOrd="0" destOrd="0" presId="urn:microsoft.com/office/officeart/2005/8/layout/hProcess7"/>
    <dgm:cxn modelId="{90271CE5-1FDA-4E6B-9CFA-888D0FE1F718}" type="presParOf" srcId="{2045CEBD-0B1E-430A-943F-5CDBBA11B292}" destId="{16B9419A-2211-4DF4-A998-641CC4EB49DE}" srcOrd="1" destOrd="0" presId="urn:microsoft.com/office/officeart/2005/8/layout/hProcess7"/>
    <dgm:cxn modelId="{CFF839FD-2B33-4DB2-BC5F-DCD1533CCE45}" type="presParOf" srcId="{0AA8C416-1E63-4008-9305-92F1571DB95D}" destId="{70740E93-08E4-4ACE-AFD8-25AD71898C68}" srcOrd="1" destOrd="0" presId="urn:microsoft.com/office/officeart/2005/8/layout/hProcess7"/>
    <dgm:cxn modelId="{C4B5251C-595E-4276-A032-B3796B6B49A4}" type="presParOf" srcId="{0AA8C416-1E63-4008-9305-92F1571DB95D}" destId="{A9EEB2DC-83C1-4DE0-9584-D7AFAF104289}" srcOrd="2" destOrd="0" presId="urn:microsoft.com/office/officeart/2005/8/layout/hProcess7"/>
    <dgm:cxn modelId="{1DDDE576-073D-4428-897C-F2CB13E7DB9A}" type="presParOf" srcId="{A9EEB2DC-83C1-4DE0-9584-D7AFAF104289}" destId="{FC275D07-6C58-4485-A89F-386D65D82FC9}" srcOrd="0" destOrd="0" presId="urn:microsoft.com/office/officeart/2005/8/layout/hProcess7"/>
    <dgm:cxn modelId="{99F78CF8-EAEC-4A3F-B6F2-7FE5777CAB86}" type="presParOf" srcId="{A9EEB2DC-83C1-4DE0-9584-D7AFAF104289}" destId="{A502A64E-6639-4028-BCBD-6A4D71D91708}" srcOrd="1" destOrd="0" presId="urn:microsoft.com/office/officeart/2005/8/layout/hProcess7"/>
    <dgm:cxn modelId="{4E69EF17-DAC2-4F7D-905E-7B25DD533A65}" type="presParOf" srcId="{A9EEB2DC-83C1-4DE0-9584-D7AFAF104289}" destId="{659314B5-1973-423F-98A9-BFB1338E7F72}" srcOrd="2" destOrd="0" presId="urn:microsoft.com/office/officeart/2005/8/layout/hProcess7"/>
    <dgm:cxn modelId="{1FAC1156-1C87-4698-B17B-0ED287D8F58C}" type="presParOf" srcId="{0AA8C416-1E63-4008-9305-92F1571DB95D}" destId="{5E958579-BA29-4B65-8B0D-93D2B91BD635}" srcOrd="3" destOrd="0" presId="urn:microsoft.com/office/officeart/2005/8/layout/hProcess7"/>
    <dgm:cxn modelId="{A6556F4B-1105-4C81-9420-4F349ADAF6FA}" type="presParOf" srcId="{0AA8C416-1E63-4008-9305-92F1571DB95D}" destId="{B7D65324-C22F-45B0-9F33-63460CB76082}" srcOrd="4" destOrd="0" presId="urn:microsoft.com/office/officeart/2005/8/layout/hProcess7"/>
    <dgm:cxn modelId="{87F93AFF-C342-4789-9DE1-8CE886E1B83D}" type="presParOf" srcId="{B7D65324-C22F-45B0-9F33-63460CB76082}" destId="{A7245F54-5D1D-44DB-A68E-185211BCF782}" srcOrd="0" destOrd="0" presId="urn:microsoft.com/office/officeart/2005/8/layout/hProcess7"/>
    <dgm:cxn modelId="{CBE66D07-8F61-4E67-8275-7B94B870DEBA}" type="presParOf" srcId="{B7D65324-C22F-45B0-9F33-63460CB76082}" destId="{C48273F2-1897-4A25-A633-5E173E96AC1B}" srcOrd="1" destOrd="0" presId="urn:microsoft.com/office/officeart/2005/8/layout/hProcess7"/>
    <dgm:cxn modelId="{8910DA31-FC63-4300-B29C-81F627043CAC}" type="presParOf" srcId="{0AA8C416-1E63-4008-9305-92F1571DB95D}" destId="{966867BB-F448-4541-BEB8-625C228F6C3F}" srcOrd="5" destOrd="0" presId="urn:microsoft.com/office/officeart/2005/8/layout/hProcess7"/>
    <dgm:cxn modelId="{926F6A49-B38C-4B61-8DC0-3ECFACD728D4}" type="presParOf" srcId="{0AA8C416-1E63-4008-9305-92F1571DB95D}" destId="{4C2B5CC7-5FFE-432E-A461-BA49FCFB1306}" srcOrd="6" destOrd="0" presId="urn:microsoft.com/office/officeart/2005/8/layout/hProcess7"/>
    <dgm:cxn modelId="{175E03B8-5FA7-44D8-8FF1-DB642415D3E0}" type="presParOf" srcId="{4C2B5CC7-5FFE-432E-A461-BA49FCFB1306}" destId="{2783CF90-7AD7-4FDE-B054-5D113BA1630D}" srcOrd="0" destOrd="0" presId="urn:microsoft.com/office/officeart/2005/8/layout/hProcess7"/>
    <dgm:cxn modelId="{FA52974D-7D93-4794-A0B6-CC537EE9E785}" type="presParOf" srcId="{4C2B5CC7-5FFE-432E-A461-BA49FCFB1306}" destId="{9EF1FBF7-E72B-48D3-90F3-BA90D98C9D0F}" srcOrd="1" destOrd="0" presId="urn:microsoft.com/office/officeart/2005/8/layout/hProcess7"/>
    <dgm:cxn modelId="{6BC3C384-FED9-4D38-A8F4-F9F23BE14312}" type="presParOf" srcId="{4C2B5CC7-5FFE-432E-A461-BA49FCFB1306}" destId="{DD9AF104-3574-40E5-A445-345908544546}" srcOrd="2" destOrd="0" presId="urn:microsoft.com/office/officeart/2005/8/layout/hProcess7"/>
    <dgm:cxn modelId="{74549B9A-0465-4CAB-ADC2-41E7FB4B9528}" type="presParOf" srcId="{0AA8C416-1E63-4008-9305-92F1571DB95D}" destId="{D4708F24-9A0F-48D7-82FB-9A32F26727E1}" srcOrd="7" destOrd="0" presId="urn:microsoft.com/office/officeart/2005/8/layout/hProcess7"/>
    <dgm:cxn modelId="{EEAEB9CD-08C1-4B72-B83D-2793A27A68FD}" type="presParOf" srcId="{0AA8C416-1E63-4008-9305-92F1571DB95D}" destId="{E109A741-3818-4079-A70A-FC6E8A707371}" srcOrd="8" destOrd="0" presId="urn:microsoft.com/office/officeart/2005/8/layout/hProcess7"/>
    <dgm:cxn modelId="{C09CF001-DB3F-441A-A2E9-CA299B7095D2}" type="presParOf" srcId="{E109A741-3818-4079-A70A-FC6E8A707371}" destId="{F2988BED-B173-4AB7-A704-611E44451EDF}" srcOrd="0" destOrd="0" presId="urn:microsoft.com/office/officeart/2005/8/layout/hProcess7"/>
    <dgm:cxn modelId="{A6B3CF4C-E67F-48D9-BD22-4F32E4C2C805}" type="presParOf" srcId="{E109A741-3818-4079-A70A-FC6E8A707371}" destId="{3B3FA00E-8397-4FEB-A198-4208DDE37AD5}" srcOrd="1" destOrd="0" presId="urn:microsoft.com/office/officeart/2005/8/layout/hProcess7"/>
    <dgm:cxn modelId="{B04BB21F-2570-40A2-8A72-EDB594027773}" type="presParOf" srcId="{0AA8C416-1E63-4008-9305-92F1571DB95D}" destId="{B9FE605D-6171-4DC0-8A23-880299A0DA2E}" srcOrd="9" destOrd="0" presId="urn:microsoft.com/office/officeart/2005/8/layout/hProcess7"/>
    <dgm:cxn modelId="{7772DC8C-9BF9-4AA0-B15D-E4F818E6631E}" type="presParOf" srcId="{0AA8C416-1E63-4008-9305-92F1571DB95D}" destId="{A0EF84C6-1885-43AC-814D-3D723BA3D1E8}" srcOrd="10" destOrd="0" presId="urn:microsoft.com/office/officeart/2005/8/layout/hProcess7"/>
    <dgm:cxn modelId="{77FEA3C3-3FD2-4D4B-BC90-64ADBEF1B85D}" type="presParOf" srcId="{A0EF84C6-1885-43AC-814D-3D723BA3D1E8}" destId="{0B0338EE-FA10-4715-A63E-B4D125FD7B08}" srcOrd="0" destOrd="0" presId="urn:microsoft.com/office/officeart/2005/8/layout/hProcess7"/>
    <dgm:cxn modelId="{FC34E317-F40D-4022-B12E-42B3FAA689F5}" type="presParOf" srcId="{A0EF84C6-1885-43AC-814D-3D723BA3D1E8}" destId="{C07813D0-6402-4565-B91F-7CA288BAD48D}" srcOrd="1" destOrd="0" presId="urn:microsoft.com/office/officeart/2005/8/layout/hProcess7"/>
    <dgm:cxn modelId="{2D7E0849-F2AD-4452-84E1-FEC48F11D18D}" type="presParOf" srcId="{A0EF84C6-1885-43AC-814D-3D723BA3D1E8}" destId="{8E7B539B-6E05-421E-88CD-A1C8DACDD526}" srcOrd="2" destOrd="0" presId="urn:microsoft.com/office/officeart/2005/8/layout/hProcess7"/>
    <dgm:cxn modelId="{458E6362-4439-4DFC-949B-6177EDC0A643}" type="presParOf" srcId="{0AA8C416-1E63-4008-9305-92F1571DB95D}" destId="{30629929-614F-404F-9870-4F1D8C21300C}" srcOrd="11" destOrd="0" presId="urn:microsoft.com/office/officeart/2005/8/layout/hProcess7"/>
    <dgm:cxn modelId="{D0DA5018-E6E3-4D0D-A507-024E0E244B1B}" type="presParOf" srcId="{0AA8C416-1E63-4008-9305-92F1571DB95D}" destId="{D5E7FEB2-9B47-4B7A-9396-B1F2C09F06FE}" srcOrd="12" destOrd="0" presId="urn:microsoft.com/office/officeart/2005/8/layout/hProcess7"/>
    <dgm:cxn modelId="{2CA7F71A-0D63-45EF-8752-A9DC9F1224A3}" type="presParOf" srcId="{D5E7FEB2-9B47-4B7A-9396-B1F2C09F06FE}" destId="{D4B1732A-0824-43FC-9CAC-FFFC40730089}" srcOrd="0" destOrd="0" presId="urn:microsoft.com/office/officeart/2005/8/layout/hProcess7"/>
    <dgm:cxn modelId="{73328042-D4EC-4282-ADB6-E662651043DA}" type="presParOf" srcId="{D5E7FEB2-9B47-4B7A-9396-B1F2C09F06FE}" destId="{77604F49-00BE-4BE0-8606-97E202B595F9}" srcOrd="1" destOrd="0" presId="urn:microsoft.com/office/officeart/2005/8/layout/hProcess7"/>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0.06925</cdr:x>
      <cdr:y>0.86497</cdr:y>
    </cdr:from>
    <cdr:to>
      <cdr:x>0.15837</cdr:x>
      <cdr:y>0.9438</cdr:y>
    </cdr:to>
    <cdr:sp macro="" textlink="">
      <cdr:nvSpPr>
        <cdr:cNvPr id="2" name="TextBox 1"/>
        <cdr:cNvSpPr txBox="1"/>
      </cdr:nvSpPr>
      <cdr:spPr>
        <a:xfrm xmlns:a="http://schemas.openxmlformats.org/drawingml/2006/main">
          <a:off x="571978" y="3689160"/>
          <a:ext cx="736131" cy="3362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Garamond" panose="02020404030301010803" pitchFamily="18" charset="0"/>
            </a:rPr>
            <a:t>April</a:t>
          </a:r>
        </a:p>
      </cdr:txBody>
    </cdr:sp>
  </cdr:relSizeAnchor>
  <cdr:relSizeAnchor xmlns:cdr="http://schemas.openxmlformats.org/drawingml/2006/chartDrawing">
    <cdr:from>
      <cdr:x>0.1823</cdr:x>
      <cdr:y>0.86762</cdr:y>
    </cdr:from>
    <cdr:to>
      <cdr:x>0.26335</cdr:x>
      <cdr:y>0.9266</cdr:y>
    </cdr:to>
    <cdr:sp macro="" textlink="">
      <cdr:nvSpPr>
        <cdr:cNvPr id="3" name="TextBox 1"/>
        <cdr:cNvSpPr txBox="1"/>
      </cdr:nvSpPr>
      <cdr:spPr>
        <a:xfrm xmlns:a="http://schemas.openxmlformats.org/drawingml/2006/main">
          <a:off x="1505796" y="3700452"/>
          <a:ext cx="669458" cy="251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Garamond" panose="02020404030301010803" pitchFamily="18" charset="0"/>
            </a:rPr>
            <a:t>May</a:t>
          </a:r>
        </a:p>
      </cdr:txBody>
    </cdr:sp>
  </cdr:relSizeAnchor>
  <cdr:relSizeAnchor xmlns:cdr="http://schemas.openxmlformats.org/drawingml/2006/chartDrawing">
    <cdr:from>
      <cdr:x>0.89983</cdr:x>
      <cdr:y>0.86726</cdr:y>
    </cdr:from>
    <cdr:to>
      <cdr:x>0.97748</cdr:x>
      <cdr:y>0.94249</cdr:y>
    </cdr:to>
    <cdr:sp macro="" textlink="">
      <cdr:nvSpPr>
        <cdr:cNvPr id="4" name="TextBox 3"/>
        <cdr:cNvSpPr txBox="1"/>
      </cdr:nvSpPr>
      <cdr:spPr>
        <a:xfrm xmlns:a="http://schemas.openxmlformats.org/drawingml/2006/main">
          <a:off x="7432384" y="3698907"/>
          <a:ext cx="641404" cy="3208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Garamond" panose="02020404030301010803" pitchFamily="18" charset="0"/>
            </a:rPr>
            <a:t>Dec</a:t>
          </a:r>
        </a:p>
      </cdr:txBody>
    </cdr:sp>
  </cdr:relSizeAnchor>
</c:userShapes>
</file>

<file path=ppt/drawings/drawing2.xml><?xml version="1.0" encoding="utf-8"?>
<c:userShapes xmlns:c="http://schemas.openxmlformats.org/drawingml/2006/chart">
  <cdr:relSizeAnchor xmlns:cdr="http://schemas.openxmlformats.org/drawingml/2006/chartDrawing">
    <cdr:from>
      <cdr:x>0.93219</cdr:x>
      <cdr:y>0.59149</cdr:y>
    </cdr:from>
    <cdr:to>
      <cdr:x>0.94678</cdr:x>
      <cdr:y>0.62594</cdr:y>
    </cdr:to>
    <cdr:sp macro="" textlink="">
      <cdr:nvSpPr>
        <cdr:cNvPr id="2" name="5-Point Star 1"/>
        <cdr:cNvSpPr/>
      </cdr:nvSpPr>
      <cdr:spPr>
        <a:xfrm xmlns:a="http://schemas.openxmlformats.org/drawingml/2006/main">
          <a:off x="11033760" y="3197086"/>
          <a:ext cx="172720" cy="186194"/>
        </a:xfrm>
        <a:prstGeom xmlns:a="http://schemas.openxmlformats.org/drawingml/2006/main" prst="star5">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0.93219</cdr:x>
      <cdr:y>0.63031</cdr:y>
    </cdr:from>
    <cdr:to>
      <cdr:x>0.94678</cdr:x>
      <cdr:y>0.66476</cdr:y>
    </cdr:to>
    <cdr:sp macro="" textlink="">
      <cdr:nvSpPr>
        <cdr:cNvPr id="3" name="5-Point Star 2"/>
        <cdr:cNvSpPr/>
      </cdr:nvSpPr>
      <cdr:spPr>
        <a:xfrm xmlns:a="http://schemas.openxmlformats.org/drawingml/2006/main">
          <a:off x="11033760" y="3406912"/>
          <a:ext cx="172720" cy="186194"/>
        </a:xfrm>
        <a:prstGeom xmlns:a="http://schemas.openxmlformats.org/drawingml/2006/main" prst="star5">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0.93219</cdr:x>
      <cdr:y>0.41541</cdr:y>
    </cdr:from>
    <cdr:to>
      <cdr:x>0.94678</cdr:x>
      <cdr:y>0.44986</cdr:y>
    </cdr:to>
    <cdr:sp macro="" textlink="">
      <cdr:nvSpPr>
        <cdr:cNvPr id="4" name="5-Point Star 3"/>
        <cdr:cNvSpPr/>
      </cdr:nvSpPr>
      <cdr:spPr>
        <a:xfrm xmlns:a="http://schemas.openxmlformats.org/drawingml/2006/main">
          <a:off x="11033760" y="2245360"/>
          <a:ext cx="172720" cy="186194"/>
        </a:xfrm>
        <a:prstGeom xmlns:a="http://schemas.openxmlformats.org/drawingml/2006/main" prst="star5">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0.35622</cdr:x>
      <cdr:y>0.39006</cdr:y>
    </cdr:from>
    <cdr:to>
      <cdr:x>0.37373</cdr:x>
      <cdr:y>0.41887</cdr:y>
    </cdr:to>
    <cdr:sp macro="" textlink="">
      <cdr:nvSpPr>
        <cdr:cNvPr id="9" name="Isosceles Triangle 8"/>
        <cdr:cNvSpPr/>
      </cdr:nvSpPr>
      <cdr:spPr>
        <a:xfrm xmlns:a="http://schemas.openxmlformats.org/drawingml/2006/main">
          <a:off x="4216400" y="2108309"/>
          <a:ext cx="207264" cy="155714"/>
        </a:xfrm>
        <a:prstGeom xmlns:a="http://schemas.openxmlformats.org/drawingml/2006/main" prst="triangle">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0.35622</cdr:x>
      <cdr:y>0.4242</cdr:y>
    </cdr:from>
    <cdr:to>
      <cdr:x>0.37373</cdr:x>
      <cdr:y>0.45301</cdr:y>
    </cdr:to>
    <cdr:sp macro="" textlink="">
      <cdr:nvSpPr>
        <cdr:cNvPr id="10" name="Isosceles Triangle 9"/>
        <cdr:cNvSpPr/>
      </cdr:nvSpPr>
      <cdr:spPr>
        <a:xfrm xmlns:a="http://schemas.openxmlformats.org/drawingml/2006/main">
          <a:off x="4216400" y="2292846"/>
          <a:ext cx="207264" cy="155714"/>
        </a:xfrm>
        <a:prstGeom xmlns:a="http://schemas.openxmlformats.org/drawingml/2006/main" prst="triangle">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0.35794</cdr:x>
      <cdr:y>0.4856</cdr:y>
    </cdr:from>
    <cdr:to>
      <cdr:x>0.37545</cdr:x>
      <cdr:y>0.5144</cdr:y>
    </cdr:to>
    <cdr:sp macro="" textlink="">
      <cdr:nvSpPr>
        <cdr:cNvPr id="11" name="Isosceles Triangle 10"/>
        <cdr:cNvSpPr/>
      </cdr:nvSpPr>
      <cdr:spPr>
        <a:xfrm xmlns:a="http://schemas.openxmlformats.org/drawingml/2006/main">
          <a:off x="4236720" y="2624703"/>
          <a:ext cx="207264" cy="155714"/>
        </a:xfrm>
        <a:prstGeom xmlns:a="http://schemas.openxmlformats.org/drawingml/2006/main" prst="triangle">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0.35708</cdr:x>
      <cdr:y>0.50345</cdr:y>
    </cdr:from>
    <cdr:to>
      <cdr:x>0.37459</cdr:x>
      <cdr:y>0.53226</cdr:y>
    </cdr:to>
    <cdr:sp macro="" textlink="">
      <cdr:nvSpPr>
        <cdr:cNvPr id="12" name="Isosceles Triangle 11"/>
        <cdr:cNvSpPr/>
      </cdr:nvSpPr>
      <cdr:spPr>
        <a:xfrm xmlns:a="http://schemas.openxmlformats.org/drawingml/2006/main">
          <a:off x="4226560" y="2721223"/>
          <a:ext cx="207264" cy="155714"/>
        </a:xfrm>
        <a:prstGeom xmlns:a="http://schemas.openxmlformats.org/drawingml/2006/main" prst="triangle">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title is Ethiopia Disasters : Utilizing NASA Earth Observations to Assess Agricultural Drought Severity in Ethiopia and Provide a Tool for Monitoring Drought at the Regional Level</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Preliminary processing of the imagery acquired for the chosen study area involved projecting it to a common projection of WGS 84/ UTM Zone 37 N. </a:t>
            </a:r>
          </a:p>
          <a:p>
            <a:pPr marL="171450" indent="-171450">
              <a:buFont typeface="Arial" panose="020B0604020202020204" pitchFamily="34" charset="0"/>
              <a:buChar char="•"/>
            </a:pPr>
            <a:r>
              <a:rPr lang="en-US" baseline="0" dirty="0"/>
              <a:t>Both the NDVI and CHIRPS datasets were resampled to match 1-km resolution of the LST data. </a:t>
            </a:r>
          </a:p>
          <a:p>
            <a:pPr marL="171450" indent="-171450">
              <a:buFont typeface="Arial" panose="020B0604020202020204" pitchFamily="34" charset="0"/>
              <a:buChar char="•"/>
            </a:pPr>
            <a:r>
              <a:rPr lang="en-US" baseline="0" dirty="0"/>
              <a:t>The NDVI, LST, and CHIRPS data were aggregated and then averaged for each month of the main cropping season (</a:t>
            </a:r>
            <a:r>
              <a:rPr lang="en-US" baseline="0" dirty="0" err="1"/>
              <a:t>meher</a:t>
            </a:r>
            <a:r>
              <a:rPr lang="en-US" baseline="0" dirty="0"/>
              <a:t>) from 2006-2016. </a:t>
            </a:r>
          </a:p>
          <a:p>
            <a:pPr marL="171450" indent="-171450">
              <a:buFont typeface="Arial" panose="020B0604020202020204" pitchFamily="34" charset="0"/>
              <a:buChar char="•"/>
            </a:pPr>
            <a:r>
              <a:rPr lang="en-US" baseline="0" dirty="0"/>
              <a:t>The monthly averages of these three parameters were then scaled from zero to one, with zero representing the wettest value and one representing the driest value for each parameter over the 10 year period.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Image Source: Noun Project</a:t>
            </a:r>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4785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Preliminary processing of the imagery acquired for the chosen study area involved projecting it to a common projection of WGS 84/ UTM Zone 37 N. </a:t>
            </a:r>
          </a:p>
          <a:p>
            <a:pPr marL="171450" indent="-171450">
              <a:buFont typeface="Arial" panose="020B0604020202020204" pitchFamily="34" charset="0"/>
              <a:buChar char="•"/>
            </a:pPr>
            <a:r>
              <a:rPr lang="en-US" baseline="0" dirty="0"/>
              <a:t>Both the NDVI and CHIRPS datasets were resampled to match 1-km resolution of the LST data. </a:t>
            </a:r>
          </a:p>
          <a:p>
            <a:pPr marL="171450" indent="-171450">
              <a:buFont typeface="Arial" panose="020B0604020202020204" pitchFamily="34" charset="0"/>
              <a:buChar char="•"/>
            </a:pPr>
            <a:r>
              <a:rPr lang="en-US" baseline="0" dirty="0"/>
              <a:t>The NDVI, LST, and CHIRPS data were aggregated and then averaged for each month from 2006-2016. </a:t>
            </a:r>
          </a:p>
          <a:p>
            <a:pPr marL="171450" indent="-171450">
              <a:buFont typeface="Arial" panose="020B0604020202020204" pitchFamily="34" charset="0"/>
              <a:buChar char="•"/>
            </a:pPr>
            <a:r>
              <a:rPr lang="en-US" baseline="0" dirty="0"/>
              <a:t>The monthly averages of these three parameters were then scaled from zero to one, with zero representing the wettest value and one representing the driest value for each parameter over the 10 year period.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99959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consistent spatial analysis</a:t>
            </a:r>
            <a:r>
              <a:rPr lang="en-US" baseline="0" dirty="0"/>
              <a:t> over time, the study area was divided into 4 nearly homogenous climatic zones (I-V.) to analyze drought severity. </a:t>
            </a:r>
          </a:p>
          <a:p>
            <a:pPr marL="171450" indent="-171450">
              <a:buFont typeface="Arial" panose="020B0604020202020204" pitchFamily="34" charset="0"/>
              <a:buChar char="•"/>
            </a:pPr>
            <a:r>
              <a:rPr lang="en-US" baseline="0" dirty="0"/>
              <a:t>These zones are based upon precipitation, elevation, and temperature data from </a:t>
            </a:r>
            <a:r>
              <a:rPr lang="en-US" baseline="0" dirty="0" err="1"/>
              <a:t>Viste</a:t>
            </a:r>
            <a:r>
              <a:rPr lang="en-US" baseline="0" dirty="0"/>
              <a:t> et. al </a:t>
            </a:r>
            <a:r>
              <a:rPr lang="en-US" dirty="0"/>
              <a:t>http://link.springer.com/article/10.1007/s00704-012-0746-3</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206531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We compared drought index values to soil moisture measurements from SMAP for April-December of 2015, where values approaching zero indicate extreme drought and low soil moisture. </a:t>
            </a:r>
          </a:p>
          <a:p>
            <a:pPr marL="171450" indent="-171450">
              <a:buFont typeface="Arial" panose="020B0604020202020204" pitchFamily="34" charset="0"/>
              <a:buChar char="•"/>
            </a:pPr>
            <a:r>
              <a:rPr lang="en-US" baseline="0" dirty="0"/>
              <a:t>Temporal trends in drought severity and soil moisture values were similar.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64589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pPr marL="171450" indent="-171450">
              <a:buFont typeface="Arial" panose="020B0604020202020204" pitchFamily="34" charset="0"/>
              <a:buChar char="•"/>
            </a:pPr>
            <a:r>
              <a:rPr lang="en-US" dirty="0"/>
              <a:t>This map</a:t>
            </a:r>
            <a:r>
              <a:rPr lang="en-US" baseline="0" dirty="0"/>
              <a:t> shows the average drought severity across the study area for the main growing season of 2015.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1192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rgbClr val="000000"/>
                </a:solidFill>
                <a:latin typeface="Century Gothic" panose="020B0502020202020204" pitchFamily="34" charset="0"/>
              </a:rPr>
              <a:t>Drought</a:t>
            </a:r>
            <a:r>
              <a:rPr lang="en-US" sz="1200" b="0" baseline="0" dirty="0">
                <a:solidFill>
                  <a:srgbClr val="000000"/>
                </a:solidFill>
                <a:latin typeface="Century Gothic" panose="020B0502020202020204" pitchFamily="34" charset="0"/>
              </a:rPr>
              <a:t> severity varied spatially (across climate zones) over time from 2006 – 2015.</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883579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chart shows</a:t>
            </a:r>
            <a:r>
              <a:rPr lang="en-US" baseline="0" dirty="0"/>
              <a:t> the mean seasonal drought index by climate zones from 2006 to 2015. </a:t>
            </a:r>
          </a:p>
          <a:p>
            <a:pPr marL="171450" indent="-171450">
              <a:buFont typeface="Arial" panose="020B0604020202020204" pitchFamily="34" charset="0"/>
              <a:buChar char="•"/>
            </a:pPr>
            <a:r>
              <a:rPr lang="en-US" baseline="0" dirty="0"/>
              <a:t>Values approaching zero indicate severe drought and the most extreme drought conditions occurred in 2009 and 2015.</a:t>
            </a:r>
          </a:p>
          <a:p>
            <a:pPr marL="171450" indent="-171450">
              <a:buFont typeface="Arial" panose="020B0604020202020204" pitchFamily="34" charset="0"/>
              <a:buChar char="•"/>
            </a:pPr>
            <a:r>
              <a:rPr lang="en-US" baseline="0" dirty="0"/>
              <a:t>In 2009, drought conditions were more severe in the NW Highlands and SW Rainforest zones, and in 2015 the central Highlands and NE Highlands experienced the more extreme drought, and these points are highlighted on the graph.</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980116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0000"/>
                </a:solidFill>
              </a:rPr>
              <a:t> These</a:t>
            </a:r>
            <a:r>
              <a:rPr lang="en-US" sz="1200" b="0" baseline="0" dirty="0">
                <a:solidFill>
                  <a:srgbClr val="000000"/>
                </a:solidFill>
              </a:rPr>
              <a:t> charts display the total area in square kilometers within the study area (</a:t>
            </a:r>
            <a:r>
              <a:rPr lang="en-US" sz="1200" dirty="0">
                <a:solidFill>
                  <a:schemeClr val="bg2">
                    <a:lumMod val="50000"/>
                  </a:schemeClr>
                </a:solidFill>
              </a:rPr>
              <a:t>total</a:t>
            </a:r>
            <a:r>
              <a:rPr lang="en-US" sz="1200" baseline="0" dirty="0">
                <a:solidFill>
                  <a:schemeClr val="bg2">
                    <a:lumMod val="50000"/>
                  </a:schemeClr>
                </a:solidFill>
              </a:rPr>
              <a:t> </a:t>
            </a:r>
            <a:r>
              <a:rPr lang="en-US" sz="1200" dirty="0">
                <a:solidFill>
                  <a:schemeClr val="bg2">
                    <a:lumMod val="50000"/>
                  </a:schemeClr>
                </a:solidFill>
              </a:rPr>
              <a:t>area</a:t>
            </a:r>
            <a:r>
              <a:rPr lang="en-US" sz="1200" baseline="0" dirty="0">
                <a:solidFill>
                  <a:schemeClr val="bg2">
                    <a:lumMod val="50000"/>
                  </a:schemeClr>
                </a:solidFill>
              </a:rPr>
              <a:t> is </a:t>
            </a:r>
            <a:r>
              <a:rPr lang="en-US" sz="1200" dirty="0">
                <a:solidFill>
                  <a:schemeClr val="bg2">
                    <a:lumMod val="50000"/>
                  </a:schemeClr>
                </a:solidFill>
              </a:rPr>
              <a:t>120,000 km</a:t>
            </a:r>
            <a:r>
              <a:rPr lang="en-US" sz="1200" baseline="30000" dirty="0">
                <a:solidFill>
                  <a:schemeClr val="bg2">
                    <a:lumMod val="50000"/>
                  </a:schemeClr>
                </a:solidFill>
              </a:rPr>
              <a:t>2</a:t>
            </a:r>
            <a:r>
              <a:rPr lang="en-US" sz="1200" baseline="0" dirty="0">
                <a:solidFill>
                  <a:schemeClr val="bg2">
                    <a:lumMod val="50000"/>
                  </a:schemeClr>
                </a:solidFill>
              </a:rPr>
              <a:t> ) </a:t>
            </a:r>
            <a:r>
              <a:rPr lang="en-US" sz="1200" b="0" baseline="0" dirty="0">
                <a:solidFill>
                  <a:srgbClr val="000000"/>
                </a:solidFill>
              </a:rPr>
              <a:t> under e</a:t>
            </a:r>
            <a:r>
              <a:rPr lang="en-US" sz="1200" b="0" dirty="0">
                <a:solidFill>
                  <a:srgbClr val="000000"/>
                </a:solidFill>
              </a:rPr>
              <a:t>xtreme</a:t>
            </a:r>
            <a:r>
              <a:rPr lang="en-US" sz="1200" b="0" baseline="0" dirty="0">
                <a:solidFill>
                  <a:srgbClr val="000000"/>
                </a:solidFill>
              </a:rPr>
              <a:t> drought conditions by climate zone from 2006-2015.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rgbClr val="000000"/>
                </a:solidFill>
              </a:rPr>
              <a:t> These charts provide an additional visualization of how drought severity varied spatially within the study area across climate zones.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rgbClr val="000000"/>
                </a:solidFill>
              </a:rPr>
              <a:t>A larger geographic area was affected by drought in 2009 and 2015, both years that were classified as extreme droughts.</a:t>
            </a:r>
            <a:endParaRPr lang="en-US" sz="1200" b="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6180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Image Source: Ethiopia Disasters team </a:t>
            </a: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056702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Removing clouded pixels could create minor biases in the data that is included in analysis.</a:t>
            </a:r>
          </a:p>
          <a:p>
            <a:pPr marL="171450" indent="-171450">
              <a:buFont typeface="Arial" panose="020B0604020202020204" pitchFamily="34" charset="0"/>
              <a:buChar char="•"/>
            </a:pPr>
            <a:r>
              <a:rPr lang="en-US" baseline="0" dirty="0"/>
              <a:t>Within the different climatic zones, it is possible that for example, rainfall could be a more significant indicator of drought in the rainforest zone, whereas temperature may be a stronger indicator in the highland zones.</a:t>
            </a:r>
          </a:p>
          <a:p>
            <a:pPr marL="171450" indent="-171450">
              <a:buFont typeface="Arial" panose="020B0604020202020204" pitchFamily="34" charset="0"/>
              <a:buChar char="•"/>
            </a:pPr>
            <a:r>
              <a:rPr lang="en-US" baseline="0" dirty="0"/>
              <a:t>A linear combination of drought parameters ignores any codependency between drought parameters which could affect drought index values.  </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Image Source: Ethiopia Disasters team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47494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dirty="0">
                <a:solidFill>
                  <a:schemeClr val="bg1"/>
                </a:solidFill>
              </a:rPr>
              <a:t>Matthew </a:t>
            </a:r>
            <a:r>
              <a:rPr lang="en-US" dirty="0" err="1">
                <a:solidFill>
                  <a:schemeClr val="bg1"/>
                </a:solidFill>
              </a:rPr>
              <a:t>Luizza</a:t>
            </a:r>
            <a:r>
              <a:rPr lang="en-US" dirty="0">
                <a:solidFill>
                  <a:schemeClr val="bg1"/>
                </a:solidFill>
              </a:rPr>
              <a:t>,</a:t>
            </a:r>
            <a:r>
              <a:rPr lang="en-US" baseline="0" dirty="0">
                <a:solidFill>
                  <a:schemeClr val="bg1"/>
                </a:solidFill>
              </a:rPr>
              <a:t> </a:t>
            </a:r>
            <a:r>
              <a:rPr lang="en-US" dirty="0"/>
              <a:t>Natural Resources Ecology</a:t>
            </a:r>
            <a:r>
              <a:rPr lang="en-US" baseline="0" dirty="0"/>
              <a:t> Laboratory, Colorado State University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562049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r>
              <a:rPr lang="en-US" dirty="0"/>
              <a:t>Image Source: </a:t>
            </a:r>
          </a:p>
          <a:p>
            <a:r>
              <a:rPr lang="en-US" dirty="0"/>
              <a:t>https://www.flickr.com/photos/roofless/5779444286/sizes/l</a:t>
            </a:r>
          </a:p>
          <a:p>
            <a:r>
              <a:rPr lang="en-US" dirty="0"/>
              <a:t>https://www.flickr.com/photos/rod_waddington/13306763123/sizes/l</a:t>
            </a: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94095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Ethiopia’s population relies on rain fed agriculture as the main source of livelihood, implying the economy is considerably vulnerable to effects of climate change.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Drought is related to a reduction in the amount of precipitation received over an extended period of time such as a season or a year.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Climate variations attributed to El Niño Southern Oscillation (ENSO) has caused four out of nine historical droughts from 1986-2013.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Ethiopia’s climate is highly variable, including spatial and temporal variation in mean annual precipitation which makes it difficult to analyze drought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Remote sensing, drought indices, numerical modelling, and geographic information systems are now considered to be improved methods of climate and drought monitoring</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dirty="0">
                <a:solidFill>
                  <a:schemeClr val="bg1"/>
                </a:solidFill>
              </a:rPr>
              <a:t>Matthew </a:t>
            </a:r>
            <a:r>
              <a:rPr lang="en-US" dirty="0" err="1">
                <a:solidFill>
                  <a:schemeClr val="bg1"/>
                </a:solidFill>
              </a:rPr>
              <a:t>Luizza</a:t>
            </a:r>
            <a:r>
              <a:rPr lang="en-US" dirty="0">
                <a:solidFill>
                  <a:schemeClr val="bg1"/>
                </a:solidFill>
              </a:rPr>
              <a:t>,</a:t>
            </a:r>
            <a:r>
              <a:rPr lang="en-US" dirty="0"/>
              <a:t> Natural Resources Ecology</a:t>
            </a:r>
            <a:r>
              <a:rPr lang="en-US" baseline="0" dirty="0"/>
              <a:t> Laboratory, Colorado State University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67561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2015, El Niño conditions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significantly</a:t>
            </a:r>
            <a:r>
              <a:rPr lang="en-US" sz="1200" kern="1200" baseline="0" dirty="0">
                <a:solidFill>
                  <a:schemeClr val="tx1"/>
                </a:solidFill>
                <a:effectLst/>
                <a:latin typeface="+mn-lt"/>
                <a:ea typeface="+mn-ea"/>
                <a:cs typeface="+mn-cs"/>
              </a:rPr>
              <a:t> modulated rainfall across eastern Africa, and in Ethiopia caused alteration of the</a:t>
            </a:r>
            <a:r>
              <a:rPr lang="en-US" sz="1200" kern="1200" dirty="0">
                <a:solidFill>
                  <a:schemeClr val="tx1"/>
                </a:solidFill>
                <a:effectLst/>
                <a:latin typeface="+mn-lt"/>
                <a:ea typeface="+mn-ea"/>
                <a:cs typeface="+mn-cs"/>
              </a:rPr>
              <a:t> onset and withdrawal of rainfall during the </a:t>
            </a:r>
            <a:r>
              <a:rPr lang="en-US" sz="1200" kern="1200" dirty="0" err="1">
                <a:solidFill>
                  <a:schemeClr val="tx1"/>
                </a:solidFill>
                <a:effectLst/>
                <a:latin typeface="+mn-lt"/>
                <a:ea typeface="+mn-ea"/>
                <a:cs typeface="+mn-cs"/>
              </a:rPr>
              <a:t>kiremt</a:t>
            </a:r>
            <a:r>
              <a:rPr lang="en-US" sz="1200" kern="1200" dirty="0">
                <a:solidFill>
                  <a:schemeClr val="tx1"/>
                </a:solidFill>
                <a:effectLst/>
                <a:latin typeface="+mn-lt"/>
                <a:ea typeface="+mn-ea"/>
                <a:cs typeface="+mn-cs"/>
              </a:rPr>
              <a:t> season</a:t>
            </a:r>
            <a:r>
              <a:rPr lang="en-US" sz="1200" kern="1200" baseline="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the main growing season</a:t>
            </a:r>
            <a:r>
              <a:rPr lang="en-US" sz="1200" kern="1200" baseline="0" dirty="0">
                <a:solidFill>
                  <a:schemeClr val="tx1"/>
                </a:solidFill>
                <a:effectLst/>
                <a:latin typeface="+mn-lt"/>
                <a:ea typeface="+mn-ea"/>
                <a:cs typeface="+mn-cs"/>
              </a:rPr>
              <a:t> depends on </a:t>
            </a:r>
            <a:r>
              <a:rPr lang="en-US" sz="1200" kern="1200" baseline="0" dirty="0" err="1">
                <a:solidFill>
                  <a:schemeClr val="tx1"/>
                </a:solidFill>
                <a:effectLst/>
                <a:latin typeface="+mn-lt"/>
                <a:ea typeface="+mn-ea"/>
                <a:cs typeface="+mn-cs"/>
              </a:rPr>
              <a:t>kiremt</a:t>
            </a:r>
            <a:r>
              <a:rPr lang="en-US" sz="1200" kern="1200" baseline="0" dirty="0">
                <a:solidFill>
                  <a:schemeClr val="tx1"/>
                </a:solidFill>
                <a:effectLst/>
                <a:latin typeface="+mn-lt"/>
                <a:ea typeface="+mn-ea"/>
                <a:cs typeface="+mn-cs"/>
              </a:rPr>
              <a:t> rainfall, this </a:t>
            </a:r>
            <a:r>
              <a:rPr lang="en-US" sz="1200" kern="1200" dirty="0">
                <a:solidFill>
                  <a:schemeClr val="tx1"/>
                </a:solidFill>
                <a:effectLst/>
                <a:latin typeface="+mn-lt"/>
                <a:ea typeface="+mn-ea"/>
                <a:cs typeface="+mn-cs"/>
              </a:rPr>
              <a:t>led to the worst drought and crop failure in the last</a:t>
            </a:r>
            <a:r>
              <a:rPr lang="en-US" sz="1200"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half-century.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In order to direct response efforts and humanitarian aid, reliable and timely information on duration, location, and severity of drought is needed.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Image</a:t>
            </a:r>
            <a:r>
              <a:rPr lang="en-US" sz="1200" kern="1200" baseline="0" dirty="0">
                <a:solidFill>
                  <a:schemeClr val="tx1"/>
                </a:solidFill>
                <a:effectLst/>
                <a:latin typeface="+mn-lt"/>
                <a:ea typeface="+mn-ea"/>
                <a:cs typeface="+mn-cs"/>
              </a:rPr>
              <a:t> Source: https://www.climate.gov/enso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Image Source: Ethiopia Disasters team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91036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Office of Space and Advanced Technology (OES/SAT) and Humanitarian Information Unit (HIU)frequently incorporate satellite imagery in their decision making, and have emphasized the need of an effective drought assessment tool to identify areas of severe drought impact and allocate humanitarian aid accordingly.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Institute of Geo-information and Earth Observation Sciences (I-GEOS)</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recognize the need for incorporation of remote sensing technology to build the organization’s capacity to train their staff/students and to carry out future drought monitoring.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United States Geological Survey (USGS) North Central Climate Science Center(NCSC) revealed the need of a drought assessment tool at a regional scale. This collaboration will help in working towards the common goal of effectively utilizing NASA Earth Observations for drought assessment.</a:t>
            </a:r>
          </a:p>
          <a:p>
            <a:endParaRPr lang="en-US" baseline="0" dirty="0"/>
          </a:p>
          <a:p>
            <a:r>
              <a:rPr lang="en-US" dirty="0"/>
              <a:t>Image Source: http://www.mu.edu.et/index.php/endayesus-main</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3504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 monthly scaled drought index was</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eveloped for central and eastern Ethiopia over a 10-year time period and analyzed drought severity and impact over agricultural areas in the study area.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Tutorials were created to help build technical capacity in I-GEOS to monitor drought in the future by utilizing the project’s methodology. </a:t>
            </a:r>
            <a:endParaRPr lang="en-US" baseline="0" dirty="0"/>
          </a:p>
          <a:p>
            <a:endParaRPr lang="en-US" dirty="0"/>
          </a:p>
          <a:p>
            <a:r>
              <a:rPr lang="en-US" dirty="0"/>
              <a:t>Image Source: https://www.flickr.com/photos/andrewheavens/100054923/sizes/l</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a:solidFill>
                  <a:schemeClr val="tx1">
                    <a:lumMod val="75000"/>
                    <a:lumOff val="25000"/>
                  </a:schemeClr>
                </a:solidFill>
                <a:latin typeface="Century Gothic" panose="020B0502020202020204" pitchFamily="34" charset="0"/>
              </a:rPr>
              <a:t>The study area is approximately </a:t>
            </a:r>
            <a:r>
              <a:rPr lang="en-US" sz="1200" dirty="0">
                <a:solidFill>
                  <a:schemeClr val="tx1">
                    <a:lumMod val="75000"/>
                    <a:lumOff val="25000"/>
                  </a:schemeClr>
                </a:solidFill>
              </a:rPr>
              <a:t>120,000 km</a:t>
            </a:r>
            <a:r>
              <a:rPr lang="en-US" sz="1200" baseline="30000" dirty="0">
                <a:solidFill>
                  <a:schemeClr val="tx1">
                    <a:lumMod val="75000"/>
                    <a:lumOff val="25000"/>
                  </a:schemeClr>
                </a:solidFill>
              </a:rPr>
              <a:t>2</a:t>
            </a:r>
            <a:r>
              <a:rPr lang="en-US" sz="1200" baseline="0" dirty="0">
                <a:solidFill>
                  <a:schemeClr val="tx1">
                    <a:lumMod val="75000"/>
                    <a:lumOff val="25000"/>
                  </a:schemeClr>
                </a:solidFill>
              </a:rPr>
              <a:t>.</a:t>
            </a:r>
            <a:endParaRPr lang="en-US" sz="1200" baseline="30000" dirty="0">
              <a:solidFill>
                <a:schemeClr val="tx1">
                  <a:lumMod val="75000"/>
                  <a:lumOff val="25000"/>
                </a:schemeClr>
              </a:solidFill>
            </a:endParaRPr>
          </a:p>
          <a:p>
            <a:pPr marL="171450" lvl="0" indent="-171450">
              <a:buFont typeface="Arial" panose="020B0604020202020204" pitchFamily="34" charset="0"/>
              <a:buChar char="•"/>
            </a:pPr>
            <a:r>
              <a:rPr lang="en-US" sz="1200" dirty="0">
                <a:solidFill>
                  <a:schemeClr val="tx1">
                    <a:lumMod val="75000"/>
                    <a:lumOff val="25000"/>
                  </a:schemeClr>
                </a:solidFill>
              </a:rPr>
              <a:t>Elevation ranges from 900m to 3,000m.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regions</a:t>
            </a:r>
            <a:r>
              <a:rPr lang="en-US" sz="1200" kern="1200" baseline="0" dirty="0">
                <a:solidFill>
                  <a:schemeClr val="tx1"/>
                </a:solidFill>
                <a:effectLst/>
                <a:latin typeface="+mn-lt"/>
                <a:ea typeface="+mn-ea"/>
                <a:cs typeface="+mn-cs"/>
              </a:rPr>
              <a:t> in the study area </a:t>
            </a:r>
            <a:r>
              <a:rPr lang="en-US" sz="1200" kern="1200" dirty="0">
                <a:solidFill>
                  <a:schemeClr val="tx1"/>
                </a:solidFill>
                <a:effectLst/>
                <a:latin typeface="+mn-lt"/>
                <a:ea typeface="+mn-ea"/>
                <a:cs typeface="+mn-cs"/>
              </a:rPr>
              <a:t>predominantly support agrarian communities practicing a mixture of traditional farming and livestock keeping as well as shifting cultivation. </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333061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Our methodology consisted of data acquisition, data processing and analysis and making final maps and tutorials. These steps are explained in the subsequent slides.</a:t>
            </a:r>
          </a:p>
          <a:p>
            <a:r>
              <a:rPr lang="en-US" dirty="0"/>
              <a:t>Image Source: </a:t>
            </a:r>
          </a:p>
          <a:p>
            <a:r>
              <a:rPr lang="en-US" dirty="0"/>
              <a:t>https://www.flickr.com/photos/75563129@N04/6936387139/sizes/l</a:t>
            </a:r>
          </a:p>
          <a:p>
            <a:r>
              <a:rPr lang="en-US" dirty="0"/>
              <a:t>https://www.flickr.com/photos/internetarchivebookimages/20331215208/sizes/l</a:t>
            </a:r>
          </a:p>
          <a:p>
            <a:r>
              <a:rPr lang="en-US" dirty="0"/>
              <a:t>http://www.ayyaantuu.net/how-bad-is-the-drought-in-ethiopia/#lightbox/1/</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57040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SRTM data was utilized to obtain digital elevation</a:t>
            </a:r>
            <a:r>
              <a:rPr lang="en-US" baseline="0" dirty="0"/>
              <a:t> model (DEM).</a:t>
            </a:r>
          </a:p>
          <a:p>
            <a:pPr marL="171450" indent="-171450">
              <a:buFont typeface="Arial" panose="020B0604020202020204" pitchFamily="34" charset="0"/>
              <a:buChar char="•"/>
            </a:pPr>
            <a:r>
              <a:rPr lang="en-US" dirty="0"/>
              <a:t>Modis Terra</a:t>
            </a:r>
            <a:r>
              <a:rPr lang="en-US" baseline="0" dirty="0"/>
              <a:t> and Aqua NDVI and LST products were downloaded.</a:t>
            </a:r>
          </a:p>
          <a:p>
            <a:pPr marL="171450" indent="-171450">
              <a:buFont typeface="Arial" panose="020B0604020202020204" pitchFamily="34" charset="0"/>
              <a:buChar char="•"/>
            </a:pPr>
            <a:r>
              <a:rPr lang="en-US" baseline="0" dirty="0"/>
              <a:t>TRMM data was downloaded in the form of CHIPRS dataset, that also includes additional ground weather observations</a:t>
            </a:r>
          </a:p>
          <a:p>
            <a:pPr marL="171450" indent="-171450">
              <a:buFont typeface="Arial" panose="020B0604020202020204" pitchFamily="34" charset="0"/>
              <a:buChar char="•"/>
            </a:pPr>
            <a:r>
              <a:rPr lang="en-US" baseline="0" dirty="0"/>
              <a:t>SMAP data was used to obtain land surface soil moisture values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Image Credits: NASA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098636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50907"/>
            <a:ext cx="12192000" cy="107093"/>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50907"/>
            <a:ext cx="12192000" cy="107093"/>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50907"/>
            <a:ext cx="12192000" cy="107093"/>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a:t>Name, Affiliation</a:t>
            </a:r>
          </a:p>
        </p:txBody>
      </p:sp>
      <p:sp>
        <p:nvSpPr>
          <p:cNvPr id="10" name="contract info"/>
          <p:cNvSpPr/>
          <p:nvPr userDrawn="1"/>
        </p:nvSpPr>
        <p:spPr>
          <a:xfrm>
            <a:off x="0" y="6566241"/>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50907"/>
            <a:ext cx="12192000" cy="107093"/>
          </a:xfrm>
          <a:prstGeom prst="rect">
            <a:avLst/>
          </a:prstGeom>
        </p:spPr>
      </p:pic>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3426" y="190428"/>
            <a:ext cx="1225665" cy="122566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50907"/>
            <a:ext cx="12192000" cy="107093"/>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50907"/>
            <a:ext cx="12192000" cy="107093"/>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64" r:id="rId8"/>
    <p:sldLayoutId id="2147483665"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2130" y="0"/>
            <a:ext cx="6370872" cy="3795089"/>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20" y="-11873"/>
            <a:ext cx="8066520" cy="6869873"/>
          </a:xfrm>
          <a:prstGeom prst="rect">
            <a:avLst/>
          </a:prstGeom>
        </p:spPr>
      </p:pic>
      <p:sp>
        <p:nvSpPr>
          <p:cNvPr id="18" name="Text Placeholder 18"/>
          <p:cNvSpPr txBox="1">
            <a:spLocks/>
          </p:cNvSpPr>
          <p:nvPr/>
        </p:nvSpPr>
        <p:spPr>
          <a:xfrm>
            <a:off x="8403648" y="4050122"/>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100" dirty="0">
                <a:solidFill>
                  <a:schemeClr val="bg2">
                    <a:lumMod val="50000"/>
                  </a:schemeClr>
                </a:solidFill>
              </a:rPr>
              <a:t>Sarah Carroll </a:t>
            </a:r>
          </a:p>
        </p:txBody>
      </p:sp>
      <p:sp>
        <p:nvSpPr>
          <p:cNvPr id="19" name="Text Placeholder 19"/>
          <p:cNvSpPr txBox="1">
            <a:spLocks/>
          </p:cNvSpPr>
          <p:nvPr/>
        </p:nvSpPr>
        <p:spPr>
          <a:xfrm>
            <a:off x="8416031" y="4419454"/>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100" dirty="0">
                <a:solidFill>
                  <a:schemeClr val="bg2">
                    <a:lumMod val="50000"/>
                  </a:schemeClr>
                </a:solidFill>
              </a:rPr>
              <a:t>Rebecca Girma </a:t>
            </a:r>
          </a:p>
        </p:txBody>
      </p:sp>
      <p:sp>
        <p:nvSpPr>
          <p:cNvPr id="20" name="Text Placeholder 20"/>
          <p:cNvSpPr txBox="1">
            <a:spLocks/>
          </p:cNvSpPr>
          <p:nvPr/>
        </p:nvSpPr>
        <p:spPr>
          <a:xfrm>
            <a:off x="8416031" y="4807592"/>
            <a:ext cx="3204840" cy="374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100" dirty="0">
                <a:solidFill>
                  <a:schemeClr val="bg2">
                    <a:lumMod val="50000"/>
                  </a:schemeClr>
                </a:solidFill>
              </a:rPr>
              <a:t>Bethlehem </a:t>
            </a:r>
            <a:r>
              <a:rPr lang="en-US" sz="2100" dirty="0" err="1">
                <a:solidFill>
                  <a:schemeClr val="bg2">
                    <a:lumMod val="50000"/>
                  </a:schemeClr>
                </a:solidFill>
              </a:rPr>
              <a:t>Astella</a:t>
            </a:r>
            <a:r>
              <a:rPr lang="en-US" sz="2100" dirty="0">
                <a:solidFill>
                  <a:schemeClr val="bg2">
                    <a:lumMod val="50000"/>
                  </a:schemeClr>
                </a:solidFill>
              </a:rPr>
              <a:t> </a:t>
            </a:r>
          </a:p>
        </p:txBody>
      </p:sp>
      <p:sp>
        <p:nvSpPr>
          <p:cNvPr id="13" name="TextBox 12"/>
          <p:cNvSpPr txBox="1"/>
          <p:nvPr/>
        </p:nvSpPr>
        <p:spPr>
          <a:xfrm>
            <a:off x="749394" y="2762796"/>
            <a:ext cx="5982662" cy="523220"/>
          </a:xfrm>
          <a:prstGeom prst="rect">
            <a:avLst/>
          </a:prstGeom>
          <a:noFill/>
        </p:spPr>
        <p:txBody>
          <a:bodyPr wrap="square" rtlCol="0">
            <a:spAutoFit/>
          </a:bodyPr>
          <a:lstStyle/>
          <a:p>
            <a:pPr algn="ctr"/>
            <a:r>
              <a:rPr lang="en-US" sz="2800" b="1" dirty="0">
                <a:solidFill>
                  <a:schemeClr val="bg1"/>
                </a:solidFill>
              </a:rPr>
              <a:t>ETHIOPIA DISASTERS</a:t>
            </a:r>
            <a:endParaRPr lang="en-US" sz="2800" dirty="0"/>
          </a:p>
        </p:txBody>
      </p:sp>
      <p:sp>
        <p:nvSpPr>
          <p:cNvPr id="14" name="Title 16"/>
          <p:cNvSpPr txBox="1">
            <a:spLocks/>
          </p:cNvSpPr>
          <p:nvPr/>
        </p:nvSpPr>
        <p:spPr>
          <a:xfrm>
            <a:off x="581889" y="3291952"/>
            <a:ext cx="6317673" cy="151369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rPr>
              <a:t>Utilizing NASA Earth Observations to Assess Agricultural Drought Severity in Ethiopia and Provide a Tool for Monitoring Drought at the Regional Level</a:t>
            </a:r>
          </a:p>
        </p:txBody>
      </p:sp>
      <p:sp>
        <p:nvSpPr>
          <p:cNvPr id="15" name="Text Placeholder 17"/>
          <p:cNvSpPr txBox="1">
            <a:spLocks/>
          </p:cNvSpPr>
          <p:nvPr/>
        </p:nvSpPr>
        <p:spPr>
          <a:xfrm>
            <a:off x="8416031" y="3329342"/>
            <a:ext cx="3204840"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100" dirty="0">
                <a:solidFill>
                  <a:schemeClr val="bg2">
                    <a:lumMod val="50000"/>
                  </a:schemeClr>
                </a:solidFill>
              </a:rPr>
              <a:t>Amandeep Vashisht (Project Lead)</a:t>
            </a:r>
            <a:endParaRPr lang="en-US" sz="2100" dirty="0">
              <a:solidFill>
                <a:schemeClr val="bg2">
                  <a:lumMod val="50000"/>
                </a:schemeClr>
              </a:solidFill>
              <a:latin typeface="Century Gothic" panose="020B0502020202020204" pitchFamily="34" charset="0"/>
            </a:endParaRPr>
          </a:p>
        </p:txBody>
      </p:sp>
      <p:sp>
        <p:nvSpPr>
          <p:cNvPr id="2" name="Rectangle 1"/>
          <p:cNvSpPr/>
          <p:nvPr/>
        </p:nvSpPr>
        <p:spPr>
          <a:xfrm>
            <a:off x="8416031" y="5201063"/>
            <a:ext cx="1768433" cy="415498"/>
          </a:xfrm>
          <a:prstGeom prst="rect">
            <a:avLst/>
          </a:prstGeom>
        </p:spPr>
        <p:txBody>
          <a:bodyPr wrap="none">
            <a:spAutoFit/>
          </a:bodyPr>
          <a:lstStyle/>
          <a:p>
            <a:r>
              <a:rPr lang="en-US" sz="2100" dirty="0">
                <a:solidFill>
                  <a:schemeClr val="bg2">
                    <a:lumMod val="50000"/>
                  </a:schemeClr>
                </a:solidFill>
              </a:rPr>
              <a:t>Cara Steger</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spcBef>
                <a:spcPts val="200"/>
              </a:spcBef>
              <a:buClr>
                <a:srgbClr val="586991"/>
              </a:buClr>
              <a:buFont typeface="Webdings" panose="05030102010509060703" pitchFamily="18" charset="2"/>
              <a:buChar char="4"/>
            </a:pPr>
            <a:r>
              <a:rPr lang="en-US" sz="4000" dirty="0">
                <a:solidFill>
                  <a:schemeClr val="bg1"/>
                </a:solidFill>
              </a:rPr>
              <a:t>Data Processing</a:t>
            </a:r>
          </a:p>
        </p:txBody>
      </p:sp>
      <p:sp>
        <p:nvSpPr>
          <p:cNvPr id="2" name="TextBox 1"/>
          <p:cNvSpPr txBox="1"/>
          <p:nvPr/>
        </p:nvSpPr>
        <p:spPr>
          <a:xfrm>
            <a:off x="0" y="1312970"/>
            <a:ext cx="12192000" cy="600164"/>
          </a:xfrm>
          <a:prstGeom prst="rect">
            <a:avLst/>
          </a:prstGeom>
          <a:noFill/>
        </p:spPr>
        <p:txBody>
          <a:bodyPr wrap="square" rtlCol="0">
            <a:spAutoFit/>
          </a:bodyPr>
          <a:lstStyle/>
          <a:p>
            <a:pPr>
              <a:lnSpc>
                <a:spcPct val="150000"/>
              </a:lnSpc>
            </a:pPr>
            <a:r>
              <a:rPr lang="en-US" sz="2200" b="1" dirty="0">
                <a:solidFill>
                  <a:srgbClr val="586991"/>
                </a:solidFill>
              </a:rPr>
              <a:t>1. Aggregate</a:t>
            </a:r>
            <a:r>
              <a:rPr lang="en-US" sz="2200" dirty="0">
                <a:solidFill>
                  <a:srgbClr val="586991"/>
                </a:solidFill>
              </a:rPr>
              <a:t>  </a:t>
            </a:r>
            <a:r>
              <a:rPr lang="en-US" sz="2200" dirty="0">
                <a:solidFill>
                  <a:schemeClr val="bg2">
                    <a:lumMod val="50000"/>
                  </a:schemeClr>
                </a:solidFill>
              </a:rPr>
              <a:t>MODIS NDVI and LST 8-day composites and calculate a monthly average</a:t>
            </a:r>
          </a:p>
        </p:txBody>
      </p:sp>
      <p:sp>
        <p:nvSpPr>
          <p:cNvPr id="4" name="TextBox 3"/>
          <p:cNvSpPr txBox="1"/>
          <p:nvPr/>
        </p:nvSpPr>
        <p:spPr>
          <a:xfrm>
            <a:off x="1001485" y="3798541"/>
            <a:ext cx="10944741" cy="662554"/>
          </a:xfrm>
          <a:prstGeom prst="rect">
            <a:avLst/>
          </a:prstGeom>
          <a:noFill/>
        </p:spPr>
        <p:txBody>
          <a:bodyPr wrap="square" rtlCol="0">
            <a:spAutoFit/>
          </a:bodyPr>
          <a:lstStyle/>
          <a:p>
            <a:pPr>
              <a:lnSpc>
                <a:spcPct val="200000"/>
              </a:lnSpc>
            </a:pPr>
            <a:r>
              <a:rPr lang="en-US" sz="2200" b="1" dirty="0">
                <a:solidFill>
                  <a:srgbClr val="586991"/>
                </a:solidFill>
              </a:rPr>
              <a:t>2. Resample </a:t>
            </a:r>
            <a:r>
              <a:rPr lang="en-US" sz="2200" dirty="0">
                <a:solidFill>
                  <a:schemeClr val="bg2">
                    <a:lumMod val="50000"/>
                  </a:schemeClr>
                </a:solidFill>
              </a:rPr>
              <a:t>data to common spatial resolution of1km </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5776" y="4304968"/>
            <a:ext cx="1972611" cy="2041534"/>
          </a:xfrm>
          <a:prstGeom prst="rect">
            <a:avLst/>
          </a:prstGeom>
        </p:spPr>
      </p:pic>
      <p:grpSp>
        <p:nvGrpSpPr>
          <p:cNvPr id="10" name="Group 9"/>
          <p:cNvGrpSpPr/>
          <p:nvPr/>
        </p:nvGrpSpPr>
        <p:grpSpPr>
          <a:xfrm>
            <a:off x="3527350" y="2564794"/>
            <a:ext cx="1158821" cy="867232"/>
            <a:chOff x="4320465" y="2536060"/>
            <a:chExt cx="1158821" cy="867232"/>
          </a:xfrm>
        </p:grpSpPr>
        <p:sp>
          <p:nvSpPr>
            <p:cNvPr id="14" name="Flowchart: Connector 13"/>
            <p:cNvSpPr/>
            <p:nvPr/>
          </p:nvSpPr>
          <p:spPr>
            <a:xfrm>
              <a:off x="4785030" y="3206477"/>
              <a:ext cx="190148" cy="168887"/>
            </a:xfrm>
            <a:prstGeom prst="flowChartConnector">
              <a:avLst/>
            </a:prstGeom>
            <a:solidFill>
              <a:srgbClr val="596B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4773510" y="2544316"/>
              <a:ext cx="190148" cy="168887"/>
            </a:xfrm>
            <a:prstGeom prst="flowChartConnector">
              <a:avLst/>
            </a:prstGeom>
            <a:solidFill>
              <a:srgbClr val="596B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4798339" y="2905070"/>
              <a:ext cx="190148" cy="168887"/>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4324443" y="3234405"/>
              <a:ext cx="190148" cy="168887"/>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5275829" y="3220562"/>
              <a:ext cx="190148" cy="168887"/>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4326209" y="2536060"/>
              <a:ext cx="190148" cy="168887"/>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4320465" y="2885232"/>
              <a:ext cx="190148" cy="168887"/>
            </a:xfrm>
            <a:prstGeom prst="flowChartConnector">
              <a:avLst/>
            </a:prstGeom>
            <a:solidFill>
              <a:srgbClr val="5869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5289138" y="2900644"/>
              <a:ext cx="190148" cy="168887"/>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5275829" y="2571301"/>
              <a:ext cx="190148" cy="168887"/>
            </a:xfrm>
            <a:prstGeom prst="flowChartConnector">
              <a:avLst/>
            </a:prstGeom>
            <a:solidFill>
              <a:srgbClr val="596B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4720110" y="4753258"/>
            <a:ext cx="7226116" cy="1785104"/>
          </a:xfrm>
          <a:prstGeom prst="rect">
            <a:avLst/>
          </a:prstGeom>
        </p:spPr>
        <p:txBody>
          <a:bodyPr wrap="square">
            <a:spAutoFit/>
          </a:bodyPr>
          <a:lstStyle/>
          <a:p>
            <a:r>
              <a:rPr lang="en-US" sz="2200" b="1" dirty="0">
                <a:solidFill>
                  <a:srgbClr val="586991"/>
                </a:solidFill>
              </a:rPr>
              <a:t>3. Scale </a:t>
            </a:r>
            <a:r>
              <a:rPr lang="en-US" sz="2200" dirty="0">
                <a:solidFill>
                  <a:schemeClr val="bg2">
                    <a:lumMod val="50000"/>
                  </a:schemeClr>
                </a:solidFill>
              </a:rPr>
              <a:t>temperature, precipitation, and </a:t>
            </a:r>
          </a:p>
          <a:p>
            <a:pPr>
              <a:lnSpc>
                <a:spcPct val="200000"/>
              </a:lnSpc>
            </a:pPr>
            <a:r>
              <a:rPr lang="en-US" sz="2200" dirty="0">
                <a:solidFill>
                  <a:schemeClr val="bg2">
                    <a:lumMod val="50000"/>
                  </a:schemeClr>
                </a:solidFill>
              </a:rPr>
              <a:t>         vegetation index values from 0 -1</a:t>
            </a:r>
          </a:p>
          <a:p>
            <a:pPr>
              <a:lnSpc>
                <a:spcPct val="200000"/>
              </a:lnSpc>
            </a:pPr>
            <a:endParaRPr lang="en-US" sz="2200" dirty="0">
              <a:solidFill>
                <a:schemeClr val="bg2">
                  <a:lumMod val="50000"/>
                </a:schemeClr>
              </a:solidFill>
            </a:endParaRPr>
          </a:p>
        </p:txBody>
      </p:sp>
      <p:grpSp>
        <p:nvGrpSpPr>
          <p:cNvPr id="21" name="Group 20"/>
          <p:cNvGrpSpPr/>
          <p:nvPr/>
        </p:nvGrpSpPr>
        <p:grpSpPr>
          <a:xfrm>
            <a:off x="10388600" y="3833262"/>
            <a:ext cx="1803400" cy="2705100"/>
            <a:chOff x="9944498" y="3874808"/>
            <a:chExt cx="1803400" cy="2705100"/>
          </a:xfrm>
        </p:grpSpPr>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4498" y="3874808"/>
              <a:ext cx="1803400" cy="2705100"/>
            </a:xfrm>
            <a:prstGeom prst="rect">
              <a:avLst/>
            </a:prstGeom>
          </p:spPr>
        </p:pic>
        <p:sp>
          <p:nvSpPr>
            <p:cNvPr id="26" name="TextBox 25"/>
            <p:cNvSpPr txBox="1"/>
            <p:nvPr/>
          </p:nvSpPr>
          <p:spPr>
            <a:xfrm>
              <a:off x="10510922" y="5829932"/>
              <a:ext cx="328936" cy="400110"/>
            </a:xfrm>
            <a:prstGeom prst="rect">
              <a:avLst/>
            </a:prstGeom>
            <a:noFill/>
          </p:spPr>
          <p:txBody>
            <a:bodyPr wrap="none" rtlCol="0">
              <a:spAutoFit/>
            </a:bodyPr>
            <a:lstStyle/>
            <a:p>
              <a:r>
                <a:rPr lang="en-US" sz="2000" b="1" dirty="0">
                  <a:solidFill>
                    <a:schemeClr val="tx2"/>
                  </a:solidFill>
                </a:rPr>
                <a:t>0</a:t>
              </a:r>
            </a:p>
          </p:txBody>
        </p:sp>
        <p:sp>
          <p:nvSpPr>
            <p:cNvPr id="27" name="TextBox 26"/>
            <p:cNvSpPr txBox="1"/>
            <p:nvPr/>
          </p:nvSpPr>
          <p:spPr>
            <a:xfrm>
              <a:off x="10510922" y="4064127"/>
              <a:ext cx="328936" cy="400110"/>
            </a:xfrm>
            <a:prstGeom prst="rect">
              <a:avLst/>
            </a:prstGeom>
            <a:noFill/>
          </p:spPr>
          <p:txBody>
            <a:bodyPr wrap="none" rtlCol="0">
              <a:spAutoFit/>
            </a:bodyPr>
            <a:lstStyle/>
            <a:p>
              <a:r>
                <a:rPr lang="en-US" sz="2000" b="1" dirty="0">
                  <a:solidFill>
                    <a:schemeClr val="tx2"/>
                  </a:solidFill>
                </a:rPr>
                <a:t>1</a:t>
              </a:r>
            </a:p>
          </p:txBody>
        </p:sp>
      </p:grpSp>
      <p:grpSp>
        <p:nvGrpSpPr>
          <p:cNvPr id="13" name="Group 12"/>
          <p:cNvGrpSpPr/>
          <p:nvPr/>
        </p:nvGrpSpPr>
        <p:grpSpPr>
          <a:xfrm>
            <a:off x="2979125" y="1704175"/>
            <a:ext cx="5106296" cy="2374248"/>
            <a:chOff x="3030166" y="1723318"/>
            <a:chExt cx="5106296" cy="2374248"/>
          </a:xfrm>
        </p:grpSpPr>
        <p:pic>
          <p:nvPicPr>
            <p:cNvPr id="31" name="Picture 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6879" y="1723318"/>
              <a:ext cx="2119583" cy="2374248"/>
            </a:xfrm>
            <a:prstGeom prst="rect">
              <a:avLst/>
            </a:prstGeom>
          </p:spPr>
        </p:pic>
        <p:grpSp>
          <p:nvGrpSpPr>
            <p:cNvPr id="12" name="Group 11"/>
            <p:cNvGrpSpPr/>
            <p:nvPr/>
          </p:nvGrpSpPr>
          <p:grpSpPr>
            <a:xfrm>
              <a:off x="3030166" y="1723318"/>
              <a:ext cx="4882630" cy="2374248"/>
              <a:chOff x="3033890" y="1723318"/>
              <a:chExt cx="4882630" cy="2374248"/>
            </a:xfrm>
          </p:grpSpPr>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3890" y="1723318"/>
                <a:ext cx="2119583" cy="2374248"/>
              </a:xfrm>
              <a:prstGeom prst="rect">
                <a:avLst/>
              </a:prstGeom>
            </p:spPr>
          </p:pic>
          <p:sp>
            <p:nvSpPr>
              <p:cNvPr id="28" name="Right Arrow 27"/>
              <p:cNvSpPr/>
              <p:nvPr/>
            </p:nvSpPr>
            <p:spPr>
              <a:xfrm>
                <a:off x="5279121" y="2616026"/>
                <a:ext cx="733988" cy="457062"/>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088905" y="2792593"/>
                <a:ext cx="827615" cy="778968"/>
                <a:chOff x="5009964" y="2375162"/>
                <a:chExt cx="1139705" cy="1086356"/>
              </a:xfrm>
            </p:grpSpPr>
            <p:sp>
              <p:nvSpPr>
                <p:cNvPr id="38" name="Flowchart: Connector 37"/>
                <p:cNvSpPr/>
                <p:nvPr/>
              </p:nvSpPr>
              <p:spPr>
                <a:xfrm>
                  <a:off x="5009964" y="2375162"/>
                  <a:ext cx="1139705" cy="1086356"/>
                </a:xfrm>
                <a:prstGeom prst="flowChartConnector">
                  <a:avLst/>
                </a:prstGeom>
                <a:solidFill>
                  <a:srgbClr val="596B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051205" y="2489263"/>
                  <a:ext cx="1057219" cy="722974"/>
                </a:xfrm>
                <a:prstGeom prst="rect">
                  <a:avLst/>
                </a:prstGeom>
                <a:noFill/>
              </p:spPr>
              <p:txBody>
                <a:bodyPr wrap="square" rtlCol="0">
                  <a:spAutoFit/>
                </a:bodyPr>
                <a:lstStyle/>
                <a:p>
                  <a:r>
                    <a:rPr lang="en-US" sz="1600" dirty="0"/>
                    <a:t>mean</a:t>
                  </a:r>
                </a:p>
                <a:p>
                  <a:r>
                    <a:rPr lang="en-US" sz="1600" dirty="0"/>
                    <a:t>NDVI</a:t>
                  </a:r>
                </a:p>
              </p:txBody>
            </p:sp>
          </p:grpSp>
          <p:grpSp>
            <p:nvGrpSpPr>
              <p:cNvPr id="6" name="Group 5"/>
              <p:cNvGrpSpPr/>
              <p:nvPr/>
            </p:nvGrpSpPr>
            <p:grpSpPr>
              <a:xfrm>
                <a:off x="6358952" y="2459624"/>
                <a:ext cx="822652" cy="803555"/>
                <a:chOff x="6297946" y="2387904"/>
                <a:chExt cx="1100536" cy="1086356"/>
              </a:xfrm>
            </p:grpSpPr>
            <p:sp>
              <p:nvSpPr>
                <p:cNvPr id="39" name="Flowchart: Connector 38"/>
                <p:cNvSpPr/>
                <p:nvPr/>
              </p:nvSpPr>
              <p:spPr>
                <a:xfrm>
                  <a:off x="6297946" y="2387904"/>
                  <a:ext cx="1100536" cy="1086356"/>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319605" y="2519787"/>
                  <a:ext cx="1057218" cy="790579"/>
                </a:xfrm>
                <a:prstGeom prst="rect">
                  <a:avLst/>
                </a:prstGeom>
                <a:noFill/>
              </p:spPr>
              <p:txBody>
                <a:bodyPr wrap="square" rtlCol="0">
                  <a:spAutoFit/>
                </a:bodyPr>
                <a:lstStyle/>
                <a:p>
                  <a:r>
                    <a:rPr lang="en-US" sz="1600" dirty="0"/>
                    <a:t>mean</a:t>
                  </a:r>
                </a:p>
                <a:p>
                  <a:r>
                    <a:rPr lang="en-US" sz="1600" dirty="0"/>
                    <a:t>   LST</a:t>
                  </a:r>
                </a:p>
              </p:txBody>
            </p:sp>
          </p:grpSp>
          <p:sp>
            <p:nvSpPr>
              <p:cNvPr id="11" name="TextBox 10"/>
              <p:cNvSpPr txBox="1"/>
              <p:nvPr/>
            </p:nvSpPr>
            <p:spPr>
              <a:xfrm>
                <a:off x="3803353" y="2014131"/>
                <a:ext cx="658984" cy="369332"/>
              </a:xfrm>
              <a:prstGeom prst="rect">
                <a:avLst/>
              </a:prstGeom>
              <a:noFill/>
            </p:spPr>
            <p:txBody>
              <a:bodyPr wrap="square" rtlCol="0">
                <a:spAutoFit/>
              </a:bodyPr>
              <a:lstStyle/>
              <a:p>
                <a:r>
                  <a:rPr lang="en-US" dirty="0">
                    <a:solidFill>
                      <a:schemeClr val="tx2"/>
                    </a:solidFill>
                  </a:rPr>
                  <a:t>July</a:t>
                </a:r>
              </a:p>
            </p:txBody>
          </p:sp>
          <p:sp>
            <p:nvSpPr>
              <p:cNvPr id="34" name="TextBox 33"/>
              <p:cNvSpPr txBox="1"/>
              <p:nvPr/>
            </p:nvSpPr>
            <p:spPr>
              <a:xfrm>
                <a:off x="6877270" y="1982163"/>
                <a:ext cx="658984" cy="369332"/>
              </a:xfrm>
              <a:prstGeom prst="rect">
                <a:avLst/>
              </a:prstGeom>
              <a:noFill/>
            </p:spPr>
            <p:txBody>
              <a:bodyPr wrap="square" rtlCol="0">
                <a:spAutoFit/>
              </a:bodyPr>
              <a:lstStyle/>
              <a:p>
                <a:r>
                  <a:rPr lang="en-US" dirty="0">
                    <a:solidFill>
                      <a:schemeClr val="tx2"/>
                    </a:solidFill>
                  </a:rPr>
                  <a:t>July</a:t>
                </a:r>
              </a:p>
            </p:txBody>
          </p:sp>
        </p:grpSp>
      </p:grpSp>
    </p:spTree>
    <p:extLst>
      <p:ext uri="{BB962C8B-B14F-4D97-AF65-F5344CB8AC3E}">
        <p14:creationId xmlns:p14="http://schemas.microsoft.com/office/powerpoint/2010/main" val="389646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spcBef>
                <a:spcPts val="200"/>
              </a:spcBef>
              <a:buClr>
                <a:srgbClr val="586991"/>
              </a:buClr>
              <a:buFont typeface="Webdings" panose="05030102010509060703" pitchFamily="18" charset="2"/>
              <a:buChar char="4"/>
            </a:pPr>
            <a:r>
              <a:rPr lang="en-US" sz="4000" dirty="0">
                <a:solidFill>
                  <a:schemeClr val="bg1"/>
                </a:solidFill>
              </a:rPr>
              <a:t>Data Processing</a:t>
            </a:r>
          </a:p>
        </p:txBody>
      </p:sp>
      <p:sp>
        <p:nvSpPr>
          <p:cNvPr id="8" name="Rectangle 7"/>
          <p:cNvSpPr/>
          <p:nvPr/>
        </p:nvSpPr>
        <p:spPr>
          <a:xfrm>
            <a:off x="0" y="1375412"/>
            <a:ext cx="10940425" cy="415498"/>
          </a:xfrm>
          <a:prstGeom prst="rect">
            <a:avLst/>
          </a:prstGeom>
        </p:spPr>
        <p:txBody>
          <a:bodyPr wrap="square">
            <a:spAutoFit/>
          </a:bodyPr>
          <a:lstStyle/>
          <a:p>
            <a:pPr>
              <a:spcBef>
                <a:spcPts val="200"/>
              </a:spcBef>
              <a:buClr>
                <a:srgbClr val="586991"/>
              </a:buClr>
            </a:pPr>
            <a:r>
              <a:rPr lang="en-US" sz="2100" b="1" dirty="0">
                <a:solidFill>
                  <a:srgbClr val="586991"/>
                </a:solidFill>
              </a:rPr>
              <a:t>4. Combine and weight</a:t>
            </a:r>
            <a:r>
              <a:rPr lang="en-US" sz="2100" dirty="0">
                <a:solidFill>
                  <a:schemeClr val="bg2">
                    <a:lumMod val="50000"/>
                  </a:schemeClr>
                </a:solidFill>
              </a:rPr>
              <a:t> drought parameters to create an index of drought severity</a:t>
            </a:r>
            <a:endParaRPr lang="en-US" sz="2400" dirty="0">
              <a:solidFill>
                <a:schemeClr val="bg2">
                  <a:lumMod val="50000"/>
                </a:schemeClr>
              </a:solidFill>
            </a:endParaRPr>
          </a:p>
        </p:txBody>
      </p:sp>
      <p:grpSp>
        <p:nvGrpSpPr>
          <p:cNvPr id="75" name="Group 74"/>
          <p:cNvGrpSpPr/>
          <p:nvPr/>
        </p:nvGrpSpPr>
        <p:grpSpPr>
          <a:xfrm>
            <a:off x="-74054" y="2244202"/>
            <a:ext cx="4452007" cy="2665176"/>
            <a:chOff x="-74054" y="2244202"/>
            <a:chExt cx="4452007" cy="2665176"/>
          </a:xfrm>
        </p:grpSpPr>
        <p:pic>
          <p:nvPicPr>
            <p:cNvPr id="9"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54" y="2244202"/>
              <a:ext cx="4452007" cy="2665176"/>
            </a:xfrm>
            <a:prstGeom prst="rect">
              <a:avLst/>
            </a:prstGeom>
            <a:scene3d>
              <a:camera prst="isometricOffAxis1Right"/>
              <a:lightRig rig="threePt" dir="t"/>
            </a:scene3d>
          </p:spPr>
        </p:pic>
        <p:sp>
          <p:nvSpPr>
            <p:cNvPr id="13" name="TextBox 12"/>
            <p:cNvSpPr txBox="1"/>
            <p:nvPr/>
          </p:nvSpPr>
          <p:spPr>
            <a:xfrm rot="21054053">
              <a:off x="2589680" y="2266813"/>
              <a:ext cx="1620806" cy="400110"/>
            </a:xfrm>
            <a:prstGeom prst="rect">
              <a:avLst/>
            </a:prstGeom>
            <a:noFill/>
          </p:spPr>
          <p:txBody>
            <a:bodyPr wrap="square" rtlCol="0">
              <a:spAutoFit/>
            </a:bodyPr>
            <a:lstStyle/>
            <a:p>
              <a:r>
                <a:rPr lang="en-US" sz="2000" b="1" dirty="0">
                  <a:solidFill>
                    <a:prstClr val="black"/>
                  </a:solidFill>
                </a:rPr>
                <a:t>Scaled LST</a:t>
              </a:r>
            </a:p>
          </p:txBody>
        </p:sp>
      </p:grpSp>
      <p:grpSp>
        <p:nvGrpSpPr>
          <p:cNvPr id="73" name="Group 72"/>
          <p:cNvGrpSpPr/>
          <p:nvPr/>
        </p:nvGrpSpPr>
        <p:grpSpPr>
          <a:xfrm>
            <a:off x="558943" y="2895596"/>
            <a:ext cx="4454758" cy="2624035"/>
            <a:chOff x="558943" y="2895596"/>
            <a:chExt cx="4454758" cy="2624035"/>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943" y="2895596"/>
              <a:ext cx="4454758" cy="2624035"/>
            </a:xfrm>
            <a:prstGeom prst="rect">
              <a:avLst/>
            </a:prstGeom>
            <a:scene3d>
              <a:camera prst="isometricOffAxis1Right"/>
              <a:lightRig rig="threePt" dir="t"/>
            </a:scene3d>
          </p:spPr>
        </p:pic>
        <p:sp>
          <p:nvSpPr>
            <p:cNvPr id="14" name="TextBox 13"/>
            <p:cNvSpPr txBox="1"/>
            <p:nvPr/>
          </p:nvSpPr>
          <p:spPr>
            <a:xfrm rot="21003585">
              <a:off x="2224507" y="2950476"/>
              <a:ext cx="2772721" cy="400110"/>
            </a:xfrm>
            <a:prstGeom prst="rect">
              <a:avLst/>
            </a:prstGeom>
            <a:noFill/>
          </p:spPr>
          <p:txBody>
            <a:bodyPr wrap="square" rtlCol="0">
              <a:spAutoFit/>
            </a:bodyPr>
            <a:lstStyle/>
            <a:p>
              <a:r>
                <a:rPr lang="en-US" sz="2000" b="1" dirty="0">
                  <a:solidFill>
                    <a:prstClr val="black"/>
                  </a:solidFill>
                </a:rPr>
                <a:t>Scaled Rainfall (RF)</a:t>
              </a:r>
            </a:p>
          </p:txBody>
        </p:sp>
      </p:grpSp>
      <p:grpSp>
        <p:nvGrpSpPr>
          <p:cNvPr id="74" name="Group 73"/>
          <p:cNvGrpSpPr/>
          <p:nvPr/>
        </p:nvGrpSpPr>
        <p:grpSpPr>
          <a:xfrm>
            <a:off x="1293212" y="3657631"/>
            <a:ext cx="4454758" cy="2683174"/>
            <a:chOff x="1293212" y="3657631"/>
            <a:chExt cx="4454758" cy="2683174"/>
          </a:xfrm>
        </p:grpSpPr>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3212" y="3657631"/>
              <a:ext cx="4454758" cy="2683174"/>
            </a:xfrm>
            <a:prstGeom prst="rect">
              <a:avLst/>
            </a:prstGeom>
            <a:scene3d>
              <a:camera prst="isometricOffAxis1Right"/>
              <a:lightRig rig="threePt" dir="t"/>
            </a:scene3d>
          </p:spPr>
        </p:pic>
        <p:sp>
          <p:nvSpPr>
            <p:cNvPr id="15" name="TextBox 14"/>
            <p:cNvSpPr txBox="1"/>
            <p:nvPr/>
          </p:nvSpPr>
          <p:spPr>
            <a:xfrm rot="21049282">
              <a:off x="3687422" y="3842432"/>
              <a:ext cx="1861699" cy="400110"/>
            </a:xfrm>
            <a:prstGeom prst="rect">
              <a:avLst/>
            </a:prstGeom>
            <a:noFill/>
          </p:spPr>
          <p:txBody>
            <a:bodyPr wrap="square" rtlCol="0">
              <a:spAutoFit/>
            </a:bodyPr>
            <a:lstStyle/>
            <a:p>
              <a:r>
                <a:rPr lang="en-US" sz="2000" b="1" dirty="0">
                  <a:solidFill>
                    <a:prstClr val="black"/>
                  </a:solidFill>
                </a:rPr>
                <a:t>Scaled NDVI</a:t>
              </a:r>
            </a:p>
          </p:txBody>
        </p:sp>
      </p:gr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2791" y="2714164"/>
            <a:ext cx="5286375" cy="3134822"/>
          </a:xfrm>
          <a:prstGeom prst="rect">
            <a:avLst/>
          </a:prstGeom>
          <a:scene3d>
            <a:camera prst="isometricOffAxis1Right"/>
            <a:lightRig rig="threePt" dir="t"/>
          </a:scene3d>
        </p:spPr>
      </p:pic>
      <p:sp>
        <p:nvSpPr>
          <p:cNvPr id="16" name="TextBox 15"/>
          <p:cNvSpPr txBox="1"/>
          <p:nvPr/>
        </p:nvSpPr>
        <p:spPr>
          <a:xfrm rot="21600000">
            <a:off x="6840060" y="2043133"/>
            <a:ext cx="5143267" cy="1015663"/>
          </a:xfrm>
          <a:prstGeom prst="rect">
            <a:avLst/>
          </a:prstGeom>
          <a:noFill/>
          <a:scene3d>
            <a:camera prst="isometricOffAxis1Right"/>
            <a:lightRig rig="threePt" dir="t"/>
          </a:scene3d>
        </p:spPr>
        <p:txBody>
          <a:bodyPr wrap="square" rtlCol="0">
            <a:spAutoFit/>
          </a:bodyPr>
          <a:lstStyle/>
          <a:p>
            <a:r>
              <a:rPr lang="en-US" sz="2000" b="1" dirty="0">
                <a:solidFill>
                  <a:prstClr val="black"/>
                </a:solidFill>
              </a:rPr>
              <a:t>Scaled Drought Index </a:t>
            </a:r>
          </a:p>
          <a:p>
            <a:r>
              <a:rPr lang="en-US" sz="2000" b="1" dirty="0">
                <a:solidFill>
                  <a:prstClr val="black"/>
                </a:solidFill>
              </a:rPr>
              <a:t>(SDI) =  ½ (RF) + ¼(LST) + ¼ (NDVI) </a:t>
            </a:r>
          </a:p>
          <a:p>
            <a:endParaRPr lang="en-US" sz="2000" b="1" dirty="0">
              <a:solidFill>
                <a:prstClr val="black"/>
              </a:solidFill>
            </a:endParaRPr>
          </a:p>
        </p:txBody>
      </p:sp>
      <p:cxnSp>
        <p:nvCxnSpPr>
          <p:cNvPr id="3" name="Straight Arrow Connector 2"/>
          <p:cNvCxnSpPr/>
          <p:nvPr/>
        </p:nvCxnSpPr>
        <p:spPr>
          <a:xfrm flipV="1">
            <a:off x="5595133" y="3403428"/>
            <a:ext cx="1284638" cy="7954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70171" y="3141094"/>
            <a:ext cx="2004049" cy="175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238708" y="2155760"/>
            <a:ext cx="2635512" cy="10198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5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Data</a:t>
            </a:r>
            <a:r>
              <a:rPr lang="en-US" sz="4000" b="1" dirty="0"/>
              <a:t> </a:t>
            </a:r>
            <a:r>
              <a:rPr lang="en-US" sz="4000" dirty="0">
                <a:solidFill>
                  <a:schemeClr val="bg1"/>
                </a:solidFill>
              </a:rPr>
              <a:t>Analysis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56" y="1925348"/>
            <a:ext cx="6927610" cy="4562538"/>
          </a:xfrm>
          <a:prstGeom prst="rect">
            <a:avLst/>
          </a:prstGeom>
        </p:spPr>
      </p:pic>
      <p:sp>
        <p:nvSpPr>
          <p:cNvPr id="8" name="TextBox 7"/>
          <p:cNvSpPr txBox="1"/>
          <p:nvPr/>
        </p:nvSpPr>
        <p:spPr>
          <a:xfrm>
            <a:off x="5174115" y="3158848"/>
            <a:ext cx="464684" cy="369332"/>
          </a:xfrm>
          <a:prstGeom prst="rect">
            <a:avLst/>
          </a:prstGeom>
          <a:noFill/>
        </p:spPr>
        <p:txBody>
          <a:bodyPr wrap="square" rtlCol="0">
            <a:spAutoFit/>
          </a:bodyPr>
          <a:lstStyle/>
          <a:p>
            <a:r>
              <a:rPr lang="en-US" b="1" dirty="0"/>
              <a:t>II</a:t>
            </a:r>
          </a:p>
        </p:txBody>
      </p:sp>
      <p:sp>
        <p:nvSpPr>
          <p:cNvPr id="10" name="TextBox 9"/>
          <p:cNvSpPr txBox="1"/>
          <p:nvPr/>
        </p:nvSpPr>
        <p:spPr>
          <a:xfrm>
            <a:off x="3192916" y="4692134"/>
            <a:ext cx="464684" cy="369332"/>
          </a:xfrm>
          <a:prstGeom prst="rect">
            <a:avLst/>
          </a:prstGeom>
          <a:noFill/>
        </p:spPr>
        <p:txBody>
          <a:bodyPr wrap="square" rtlCol="0">
            <a:spAutoFit/>
          </a:bodyPr>
          <a:lstStyle/>
          <a:p>
            <a:r>
              <a:rPr lang="en-US" b="1" dirty="0"/>
              <a:t>IV</a:t>
            </a:r>
          </a:p>
        </p:txBody>
      </p:sp>
      <p:sp>
        <p:nvSpPr>
          <p:cNvPr id="11" name="TextBox 10"/>
          <p:cNvSpPr txBox="1"/>
          <p:nvPr/>
        </p:nvSpPr>
        <p:spPr>
          <a:xfrm>
            <a:off x="936171" y="4404213"/>
            <a:ext cx="464684" cy="369332"/>
          </a:xfrm>
          <a:prstGeom prst="rect">
            <a:avLst/>
          </a:prstGeom>
          <a:noFill/>
        </p:spPr>
        <p:txBody>
          <a:bodyPr wrap="square" rtlCol="0">
            <a:spAutoFit/>
          </a:bodyPr>
          <a:lstStyle/>
          <a:p>
            <a:r>
              <a:rPr lang="en-US" b="1" dirty="0"/>
              <a:t>III</a:t>
            </a:r>
          </a:p>
        </p:txBody>
      </p:sp>
      <p:sp>
        <p:nvSpPr>
          <p:cNvPr id="12" name="TextBox 11"/>
          <p:cNvSpPr txBox="1"/>
          <p:nvPr/>
        </p:nvSpPr>
        <p:spPr>
          <a:xfrm>
            <a:off x="2000250" y="2789516"/>
            <a:ext cx="464684" cy="369332"/>
          </a:xfrm>
          <a:prstGeom prst="rect">
            <a:avLst/>
          </a:prstGeom>
          <a:noFill/>
        </p:spPr>
        <p:txBody>
          <a:bodyPr wrap="square" rtlCol="0">
            <a:spAutoFit/>
          </a:bodyPr>
          <a:lstStyle/>
          <a:p>
            <a:r>
              <a:rPr lang="en-US" b="1" dirty="0"/>
              <a:t>I.</a:t>
            </a:r>
          </a:p>
        </p:txBody>
      </p:sp>
      <p:sp>
        <p:nvSpPr>
          <p:cNvPr id="13" name="Rectangle 12"/>
          <p:cNvSpPr/>
          <p:nvPr/>
        </p:nvSpPr>
        <p:spPr>
          <a:xfrm>
            <a:off x="7373247" y="1837507"/>
            <a:ext cx="4838148" cy="4738220"/>
          </a:xfrm>
          <a:prstGeom prst="rect">
            <a:avLst/>
          </a:prstGeom>
        </p:spPr>
        <p:txBody>
          <a:bodyPr wrap="square">
            <a:spAutoFit/>
          </a:bodyPr>
          <a:lstStyle/>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 Divide study area into nearly   homogenous climate zones delineated in a previous study </a:t>
            </a:r>
          </a:p>
          <a:p>
            <a:pPr lvl="0">
              <a:lnSpc>
                <a:spcPct val="90000"/>
              </a:lnSpc>
              <a:spcBef>
                <a:spcPts val="200"/>
              </a:spcBef>
              <a:buClr>
                <a:srgbClr val="586991"/>
              </a:buClr>
            </a:pPr>
            <a:endParaRPr lang="en-US" sz="2100" dirty="0">
              <a:solidFill>
                <a:schemeClr val="bg2">
                  <a:lumMod val="50000"/>
                </a:schemeClr>
              </a:solidFill>
            </a:endParaRPr>
          </a:p>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Zones are based on precipitation, elevation, and temperature </a:t>
            </a:r>
          </a:p>
          <a:p>
            <a:pPr lvl="0">
              <a:lnSpc>
                <a:spcPct val="90000"/>
              </a:lnSpc>
              <a:spcBef>
                <a:spcPts val="200"/>
              </a:spcBef>
              <a:buClr>
                <a:srgbClr val="586991"/>
              </a:buClr>
            </a:pPr>
            <a:endParaRPr lang="en-US" sz="2100" dirty="0">
              <a:solidFill>
                <a:schemeClr val="bg2">
                  <a:lumMod val="50000"/>
                </a:schemeClr>
              </a:solidFill>
            </a:endParaRPr>
          </a:p>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Climatic Zones:</a:t>
            </a:r>
            <a:endParaRPr lang="en-US" sz="2100" b="1" dirty="0">
              <a:solidFill>
                <a:schemeClr val="bg2">
                  <a:lumMod val="50000"/>
                </a:schemeClr>
              </a:solidFill>
            </a:endParaRPr>
          </a:p>
          <a:p>
            <a:r>
              <a:rPr lang="en-US" sz="2100" b="1" dirty="0">
                <a:solidFill>
                  <a:schemeClr val="bg2">
                    <a:lumMod val="50000"/>
                  </a:schemeClr>
                </a:solidFill>
              </a:rPr>
              <a:t>   I</a:t>
            </a:r>
            <a:r>
              <a:rPr lang="en-US" sz="2100" dirty="0">
                <a:solidFill>
                  <a:schemeClr val="bg2">
                    <a:lumMod val="50000"/>
                  </a:schemeClr>
                </a:solidFill>
              </a:rPr>
              <a:t>.  North West Highlands    </a:t>
            </a:r>
          </a:p>
          <a:p>
            <a:r>
              <a:rPr lang="en-US" sz="2100" b="1" dirty="0">
                <a:solidFill>
                  <a:schemeClr val="bg2">
                    <a:lumMod val="50000"/>
                  </a:schemeClr>
                </a:solidFill>
              </a:rPr>
              <a:t>  II.</a:t>
            </a:r>
            <a:r>
              <a:rPr lang="en-US" sz="2100" dirty="0">
                <a:solidFill>
                  <a:schemeClr val="bg2">
                    <a:lumMod val="50000"/>
                  </a:schemeClr>
                </a:solidFill>
              </a:rPr>
              <a:t>  North East Highlands                           </a:t>
            </a:r>
          </a:p>
          <a:p>
            <a:r>
              <a:rPr lang="en-US" sz="2100" b="1" dirty="0">
                <a:solidFill>
                  <a:schemeClr val="bg2">
                    <a:lumMod val="50000"/>
                  </a:schemeClr>
                </a:solidFill>
              </a:rPr>
              <a:t>  III. </a:t>
            </a:r>
            <a:r>
              <a:rPr lang="en-US" sz="2100" dirty="0">
                <a:solidFill>
                  <a:schemeClr val="bg2">
                    <a:lumMod val="50000"/>
                  </a:schemeClr>
                </a:solidFill>
              </a:rPr>
              <a:t>South West Rainforest    </a:t>
            </a:r>
          </a:p>
          <a:p>
            <a:r>
              <a:rPr lang="en-US" sz="2100" b="1" dirty="0">
                <a:solidFill>
                  <a:schemeClr val="bg2">
                    <a:lumMod val="50000"/>
                  </a:schemeClr>
                </a:solidFill>
              </a:rPr>
              <a:t>  IV. </a:t>
            </a:r>
            <a:r>
              <a:rPr lang="en-US" sz="2100" dirty="0">
                <a:solidFill>
                  <a:schemeClr val="bg2">
                    <a:lumMod val="50000"/>
                  </a:schemeClr>
                </a:solidFill>
              </a:rPr>
              <a:t>Central Highlands</a:t>
            </a:r>
          </a:p>
          <a:p>
            <a:pPr marL="342900" indent="-342900">
              <a:lnSpc>
                <a:spcPct val="90000"/>
              </a:lnSpc>
              <a:spcBef>
                <a:spcPts val="200"/>
              </a:spcBef>
              <a:buClr>
                <a:srgbClr val="586991"/>
              </a:buClr>
              <a:buFont typeface="Webdings" panose="05030102010509060703" pitchFamily="18" charset="2"/>
              <a:buChar char="4"/>
            </a:pPr>
            <a:endParaRPr lang="en-US" sz="2100" dirty="0">
              <a:solidFill>
                <a:schemeClr val="bg2">
                  <a:lumMod val="50000"/>
                </a:schemeClr>
              </a:solidFill>
            </a:endParaRPr>
          </a:p>
          <a:p>
            <a:pPr lvl="0">
              <a:lnSpc>
                <a:spcPct val="90000"/>
              </a:lnSpc>
              <a:spcBef>
                <a:spcPts val="200"/>
              </a:spcBef>
              <a:buClr>
                <a:srgbClr val="586991"/>
              </a:buClr>
            </a:pPr>
            <a:endParaRPr lang="en-US" sz="2100" dirty="0">
              <a:solidFill>
                <a:schemeClr val="bg2">
                  <a:lumMod val="50000"/>
                </a:schemeClr>
              </a:solidFill>
            </a:endParaRPr>
          </a:p>
        </p:txBody>
      </p:sp>
      <p:sp>
        <p:nvSpPr>
          <p:cNvPr id="16" name="TextBox 15"/>
          <p:cNvSpPr txBox="1"/>
          <p:nvPr/>
        </p:nvSpPr>
        <p:spPr>
          <a:xfrm>
            <a:off x="67556" y="1463683"/>
            <a:ext cx="6927610" cy="461665"/>
          </a:xfrm>
          <a:prstGeom prst="rect">
            <a:avLst/>
          </a:prstGeom>
          <a:noFill/>
        </p:spPr>
        <p:txBody>
          <a:bodyPr wrap="square" rtlCol="0">
            <a:spAutoFit/>
          </a:bodyPr>
          <a:lstStyle/>
          <a:p>
            <a:pPr algn="ctr"/>
            <a:r>
              <a:rPr lang="en-US" sz="2400" b="1" dirty="0">
                <a:solidFill>
                  <a:schemeClr val="bg2">
                    <a:lumMod val="50000"/>
                  </a:schemeClr>
                </a:solidFill>
              </a:rPr>
              <a:t>Spatial Analysis</a:t>
            </a:r>
          </a:p>
        </p:txBody>
      </p:sp>
    </p:spTree>
    <p:extLst>
      <p:ext uri="{BB962C8B-B14F-4D97-AF65-F5344CB8AC3E}">
        <p14:creationId xmlns:p14="http://schemas.microsoft.com/office/powerpoint/2010/main" val="335535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Data</a:t>
            </a:r>
            <a:r>
              <a:rPr lang="en-US" sz="4000" b="1" dirty="0"/>
              <a:t> </a:t>
            </a:r>
            <a:r>
              <a:rPr lang="en-US" sz="4000" dirty="0">
                <a:solidFill>
                  <a:schemeClr val="bg1"/>
                </a:solidFill>
              </a:rPr>
              <a:t>Analysis</a:t>
            </a:r>
          </a:p>
        </p:txBody>
      </p:sp>
      <p:grpSp>
        <p:nvGrpSpPr>
          <p:cNvPr id="11" name="Group 10"/>
          <p:cNvGrpSpPr/>
          <p:nvPr/>
        </p:nvGrpSpPr>
        <p:grpSpPr>
          <a:xfrm>
            <a:off x="172584" y="1547118"/>
            <a:ext cx="8406972" cy="4842397"/>
            <a:chOff x="16093285" y="24123673"/>
            <a:chExt cx="8259803" cy="4265068"/>
          </a:xfrm>
        </p:grpSpPr>
        <p:grpSp>
          <p:nvGrpSpPr>
            <p:cNvPr id="12" name="Group 11"/>
            <p:cNvGrpSpPr/>
            <p:nvPr/>
          </p:nvGrpSpPr>
          <p:grpSpPr>
            <a:xfrm>
              <a:off x="16093285" y="24123673"/>
              <a:ext cx="8259803" cy="4265068"/>
              <a:chOff x="16180662" y="25236744"/>
              <a:chExt cx="8259803" cy="4265068"/>
            </a:xfrm>
          </p:grpSpPr>
          <p:graphicFrame>
            <p:nvGraphicFramePr>
              <p:cNvPr id="14" name="Chart 13"/>
              <p:cNvGraphicFramePr>
                <a:graphicFrameLocks/>
              </p:cNvGraphicFramePr>
              <p:nvPr>
                <p:extLst>
                  <p:ext uri="{D42A27DB-BD31-4B8C-83A1-F6EECF244321}">
                    <p14:modId xmlns:p14="http://schemas.microsoft.com/office/powerpoint/2010/main" val="3667597693"/>
                  </p:ext>
                </p:extLst>
              </p:nvPr>
            </p:nvGraphicFramePr>
            <p:xfrm>
              <a:off x="16180662" y="25236744"/>
              <a:ext cx="8259803" cy="426506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7010903" y="25298279"/>
                <a:ext cx="6761538" cy="4066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black"/>
                    </a:solidFill>
                    <a:effectLst/>
                    <a:uLnTx/>
                    <a:uFillTx/>
                  </a:rPr>
                  <a:t>Drought Index and Soil Moisture Comparison </a:t>
                </a:r>
              </a:p>
            </p:txBody>
          </p:sp>
        </p:grpSp>
        <p:sp>
          <p:nvSpPr>
            <p:cNvPr id="13" name="TextBox 12"/>
            <p:cNvSpPr txBox="1"/>
            <p:nvPr/>
          </p:nvSpPr>
          <p:spPr>
            <a:xfrm>
              <a:off x="22645766" y="27817259"/>
              <a:ext cx="627529" cy="29819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aramond" panose="02020404030301010803" pitchFamily="18" charset="0"/>
                </a:rPr>
                <a:t>Nov</a:t>
              </a:r>
            </a:p>
          </p:txBody>
        </p:sp>
      </p:grpSp>
      <p:grpSp>
        <p:nvGrpSpPr>
          <p:cNvPr id="16" name="Group 15"/>
          <p:cNvGrpSpPr/>
          <p:nvPr/>
        </p:nvGrpSpPr>
        <p:grpSpPr>
          <a:xfrm>
            <a:off x="8679879" y="2141157"/>
            <a:ext cx="3724785" cy="2217825"/>
            <a:chOff x="12858565" y="25967337"/>
            <a:chExt cx="3951181" cy="2170126"/>
          </a:xfrm>
        </p:grpSpPr>
        <p:grpSp>
          <p:nvGrpSpPr>
            <p:cNvPr id="17" name="Group 16"/>
            <p:cNvGrpSpPr/>
            <p:nvPr/>
          </p:nvGrpSpPr>
          <p:grpSpPr>
            <a:xfrm>
              <a:off x="12858565" y="26087153"/>
              <a:ext cx="722093" cy="1937909"/>
              <a:chOff x="10533528" y="618564"/>
              <a:chExt cx="457794" cy="1625078"/>
            </a:xfrm>
          </p:grpSpPr>
          <p:sp>
            <p:nvSpPr>
              <p:cNvPr id="22" name="Isosceles Triangle 21"/>
              <p:cNvSpPr/>
              <p:nvPr/>
            </p:nvSpPr>
            <p:spPr>
              <a:xfrm>
                <a:off x="10533528" y="618565"/>
                <a:ext cx="197817" cy="201919"/>
              </a:xfrm>
              <a:prstGeom prst="triangl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p:cNvSpPr/>
              <p:nvPr/>
            </p:nvSpPr>
            <p:spPr>
              <a:xfrm>
                <a:off x="10793505" y="618564"/>
                <a:ext cx="197817" cy="201919"/>
              </a:xfrm>
              <a:prstGeom prst="triangl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10775517" y="1125735"/>
                <a:ext cx="153645" cy="201849"/>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10536385" y="1125733"/>
                <a:ext cx="174377" cy="201851"/>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Multiply 25"/>
              <p:cNvSpPr/>
              <p:nvPr/>
            </p:nvSpPr>
            <p:spPr>
              <a:xfrm>
                <a:off x="10541351" y="1554183"/>
                <a:ext cx="197817" cy="315500"/>
              </a:xfrm>
              <a:prstGeom prst="mathMultiply">
                <a:avLst/>
              </a:prstGeom>
              <a:solidFill>
                <a:srgbClr val="5B9BD5"/>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Multiply 26"/>
              <p:cNvSpPr/>
              <p:nvPr/>
            </p:nvSpPr>
            <p:spPr>
              <a:xfrm>
                <a:off x="10782213" y="1554183"/>
                <a:ext cx="197817" cy="315500"/>
              </a:xfrm>
              <a:prstGeom prst="mathMultiply">
                <a:avLst/>
              </a:prstGeom>
              <a:solidFill>
                <a:srgbClr val="ED7D3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0592112" y="2096774"/>
                <a:ext cx="127998" cy="146868"/>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10817122" y="2096282"/>
                <a:ext cx="127998" cy="146868"/>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p:cNvSpPr txBox="1"/>
            <p:nvPr/>
          </p:nvSpPr>
          <p:spPr>
            <a:xfrm>
              <a:off x="13642558" y="25967337"/>
              <a:ext cx="3167188" cy="3915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lumMod val="50000"/>
                    </a:schemeClr>
                  </a:solidFill>
                  <a:effectLst/>
                  <a:uLnTx/>
                  <a:uFillTx/>
                </a:rPr>
                <a:t>North</a:t>
              </a:r>
              <a:r>
                <a:rPr kumimoji="0" lang="en-US" sz="2000" b="0" i="0" u="none" strike="noStrike" kern="0" cap="none" spc="0" normalizeH="0" noProof="0" dirty="0">
                  <a:ln>
                    <a:noFill/>
                  </a:ln>
                  <a:solidFill>
                    <a:schemeClr val="bg2">
                      <a:lumMod val="50000"/>
                    </a:schemeClr>
                  </a:solidFill>
                  <a:effectLst/>
                  <a:uLnTx/>
                  <a:uFillTx/>
                </a:rPr>
                <a:t> </a:t>
              </a:r>
              <a:r>
                <a:rPr kumimoji="0" lang="en-US" sz="2000" b="0" i="0" u="none" strike="noStrike" kern="0" cap="none" spc="0" normalizeH="0" baseline="0" noProof="0" dirty="0">
                  <a:ln>
                    <a:noFill/>
                  </a:ln>
                  <a:solidFill>
                    <a:schemeClr val="bg2">
                      <a:lumMod val="50000"/>
                    </a:schemeClr>
                  </a:solidFill>
                  <a:effectLst/>
                  <a:uLnTx/>
                  <a:uFillTx/>
                </a:rPr>
                <a:t>West Highlands</a:t>
              </a:r>
            </a:p>
          </p:txBody>
        </p:sp>
        <p:sp>
          <p:nvSpPr>
            <p:cNvPr id="19" name="TextBox 18"/>
            <p:cNvSpPr txBox="1"/>
            <p:nvPr/>
          </p:nvSpPr>
          <p:spPr>
            <a:xfrm>
              <a:off x="13611166" y="27444801"/>
              <a:ext cx="3033534" cy="692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lumMod val="50000"/>
                    </a:schemeClr>
                  </a:solidFill>
                  <a:effectLst/>
                  <a:uLnTx/>
                  <a:uFillTx/>
                </a:rPr>
                <a:t>South</a:t>
              </a:r>
              <a:r>
                <a:rPr kumimoji="0" lang="en-US" sz="2000" b="0" i="0" u="none" strike="noStrike" kern="0" cap="none" spc="0" normalizeH="0" noProof="0" dirty="0">
                  <a:ln>
                    <a:noFill/>
                  </a:ln>
                  <a:solidFill>
                    <a:schemeClr val="bg2">
                      <a:lumMod val="50000"/>
                    </a:schemeClr>
                  </a:solidFill>
                  <a:effectLst/>
                  <a:uLnTx/>
                  <a:uFillTx/>
                </a:rPr>
                <a:t> </a:t>
              </a:r>
              <a:r>
                <a:rPr kumimoji="0" lang="en-US" sz="2000" b="0" i="0" u="none" strike="noStrike" kern="0" cap="none" spc="0" normalizeH="0" baseline="0" noProof="0" dirty="0">
                  <a:ln>
                    <a:noFill/>
                  </a:ln>
                  <a:solidFill>
                    <a:schemeClr val="bg2">
                      <a:lumMod val="50000"/>
                    </a:schemeClr>
                  </a:solidFill>
                  <a:effectLst/>
                  <a:uLnTx/>
                  <a:uFillTx/>
                </a:rPr>
                <a:t>West Rainforest</a:t>
              </a:r>
            </a:p>
          </p:txBody>
        </p:sp>
        <p:sp>
          <p:nvSpPr>
            <p:cNvPr id="20" name="TextBox 19"/>
            <p:cNvSpPr txBox="1"/>
            <p:nvPr/>
          </p:nvSpPr>
          <p:spPr>
            <a:xfrm>
              <a:off x="13666231" y="26542284"/>
              <a:ext cx="29360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lumMod val="50000"/>
                    </a:schemeClr>
                  </a:solidFill>
                  <a:effectLst/>
                  <a:uLnTx/>
                  <a:uFillTx/>
                </a:rPr>
                <a:t>Central Highlands</a:t>
              </a:r>
            </a:p>
          </p:txBody>
        </p:sp>
        <p:sp>
          <p:nvSpPr>
            <p:cNvPr id="21" name="TextBox 20"/>
            <p:cNvSpPr txBox="1"/>
            <p:nvPr/>
          </p:nvSpPr>
          <p:spPr>
            <a:xfrm>
              <a:off x="13666231" y="27143093"/>
              <a:ext cx="31310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lumMod val="50000"/>
                    </a:schemeClr>
                  </a:solidFill>
                  <a:effectLst/>
                  <a:uLnTx/>
                  <a:uFillTx/>
                </a:rPr>
                <a:t>North</a:t>
              </a:r>
              <a:r>
                <a:rPr kumimoji="0" lang="en-US" sz="2000" b="0" i="0" u="none" strike="noStrike" kern="0" cap="none" spc="0" normalizeH="0" noProof="0" dirty="0">
                  <a:ln>
                    <a:noFill/>
                  </a:ln>
                  <a:solidFill>
                    <a:schemeClr val="bg2">
                      <a:lumMod val="50000"/>
                    </a:schemeClr>
                  </a:solidFill>
                  <a:effectLst/>
                  <a:uLnTx/>
                  <a:uFillTx/>
                </a:rPr>
                <a:t> </a:t>
              </a:r>
              <a:r>
                <a:rPr kumimoji="0" lang="en-US" sz="2000" b="0" i="0" u="none" strike="noStrike" kern="0" cap="none" spc="0" normalizeH="0" baseline="0" noProof="0" dirty="0">
                  <a:ln>
                    <a:noFill/>
                  </a:ln>
                  <a:solidFill>
                    <a:schemeClr val="bg2">
                      <a:lumMod val="50000"/>
                    </a:schemeClr>
                  </a:solidFill>
                  <a:effectLst/>
                  <a:uLnTx/>
                  <a:uFillTx/>
                </a:rPr>
                <a:t>East Highlands</a:t>
              </a:r>
            </a:p>
          </p:txBody>
        </p:sp>
      </p:grpSp>
      <p:grpSp>
        <p:nvGrpSpPr>
          <p:cNvPr id="30" name="Group 29"/>
          <p:cNvGrpSpPr/>
          <p:nvPr/>
        </p:nvGrpSpPr>
        <p:grpSpPr>
          <a:xfrm>
            <a:off x="2524968" y="5740673"/>
            <a:ext cx="4120429" cy="361467"/>
            <a:chOff x="17271130" y="28184484"/>
            <a:chExt cx="4120429" cy="361467"/>
          </a:xfrm>
        </p:grpSpPr>
        <p:sp>
          <p:nvSpPr>
            <p:cNvPr id="31" name="TextBox 30"/>
            <p:cNvSpPr txBox="1"/>
            <p:nvPr/>
          </p:nvSpPr>
          <p:spPr>
            <a:xfrm>
              <a:off x="17271130" y="28184484"/>
              <a:ext cx="77992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aramond" panose="02020404030301010803" pitchFamily="18" charset="0"/>
                </a:rPr>
                <a:t>June</a:t>
              </a:r>
            </a:p>
          </p:txBody>
        </p:sp>
        <p:sp>
          <p:nvSpPr>
            <p:cNvPr id="32" name="TextBox 31"/>
            <p:cNvSpPr txBox="1"/>
            <p:nvPr/>
          </p:nvSpPr>
          <p:spPr>
            <a:xfrm>
              <a:off x="18168698" y="28207397"/>
              <a:ext cx="74407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aramond" panose="02020404030301010803" pitchFamily="18" charset="0"/>
                </a:rPr>
                <a:t>July</a:t>
              </a:r>
            </a:p>
          </p:txBody>
        </p:sp>
        <p:sp>
          <p:nvSpPr>
            <p:cNvPr id="33" name="TextBox 32"/>
            <p:cNvSpPr txBox="1"/>
            <p:nvPr/>
          </p:nvSpPr>
          <p:spPr>
            <a:xfrm>
              <a:off x="19030409" y="28193370"/>
              <a:ext cx="73510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aramond" panose="02020404030301010803" pitchFamily="18" charset="0"/>
                </a:rPr>
                <a:t>Aug</a:t>
              </a:r>
            </a:p>
          </p:txBody>
        </p:sp>
        <p:sp>
          <p:nvSpPr>
            <p:cNvPr id="34" name="TextBox 33"/>
            <p:cNvSpPr txBox="1"/>
            <p:nvPr/>
          </p:nvSpPr>
          <p:spPr>
            <a:xfrm>
              <a:off x="19892120" y="28193370"/>
              <a:ext cx="77992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aramond" panose="02020404030301010803" pitchFamily="18" charset="0"/>
                </a:rPr>
                <a:t>Sept</a:t>
              </a:r>
            </a:p>
          </p:txBody>
        </p:sp>
        <p:sp>
          <p:nvSpPr>
            <p:cNvPr id="35" name="TextBox 34"/>
            <p:cNvSpPr txBox="1"/>
            <p:nvPr/>
          </p:nvSpPr>
          <p:spPr>
            <a:xfrm>
              <a:off x="20726265" y="28194068"/>
              <a:ext cx="66529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Garamond" panose="02020404030301010803" pitchFamily="18" charset="0"/>
                </a:rPr>
                <a:t>Oct</a:t>
              </a:r>
            </a:p>
          </p:txBody>
        </p:sp>
      </p:grpSp>
    </p:spTree>
    <p:extLst>
      <p:ext uri="{BB962C8B-B14F-4D97-AF65-F5344CB8AC3E}">
        <p14:creationId xmlns:p14="http://schemas.microsoft.com/office/powerpoint/2010/main" val="157306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spcBef>
                <a:spcPts val="200"/>
              </a:spcBef>
              <a:buClr>
                <a:srgbClr val="586991"/>
              </a:buClr>
              <a:buFont typeface="Webdings" panose="05030102010509060703" pitchFamily="18" charset="2"/>
              <a:buChar char="4"/>
            </a:pPr>
            <a:r>
              <a:rPr lang="en-US" sz="4000" dirty="0">
                <a:solidFill>
                  <a:schemeClr val="bg1"/>
                </a:solidFill>
              </a:rPr>
              <a:t>Results</a:t>
            </a:r>
          </a:p>
        </p:txBody>
      </p:sp>
      <p:grpSp>
        <p:nvGrpSpPr>
          <p:cNvPr id="3" name="Group 2"/>
          <p:cNvGrpSpPr/>
          <p:nvPr/>
        </p:nvGrpSpPr>
        <p:grpSpPr>
          <a:xfrm>
            <a:off x="98499" y="1284519"/>
            <a:ext cx="8373697" cy="4830640"/>
            <a:chOff x="798295" y="1344444"/>
            <a:chExt cx="8471388" cy="4637171"/>
          </a:xfrm>
        </p:grpSpPr>
        <p:pic>
          <p:nvPicPr>
            <p:cNvPr id="88" name="Picture 8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8295" y="1412525"/>
              <a:ext cx="8177919" cy="4569090"/>
            </a:xfrm>
            <a:prstGeom prst="rect">
              <a:avLst/>
            </a:prstGeom>
          </p:spPr>
        </p:pic>
        <p:sp>
          <p:nvSpPr>
            <p:cNvPr id="89" name="TextBox 88"/>
            <p:cNvSpPr txBox="1"/>
            <p:nvPr/>
          </p:nvSpPr>
          <p:spPr>
            <a:xfrm>
              <a:off x="5489243" y="5535991"/>
              <a:ext cx="1857294" cy="400110"/>
            </a:xfrm>
            <a:prstGeom prst="rect">
              <a:avLst/>
            </a:prstGeom>
            <a:noFill/>
          </p:spPr>
          <p:txBody>
            <a:bodyPr wrap="square" rtlCol="0">
              <a:spAutoFit/>
            </a:bodyPr>
            <a:lstStyle/>
            <a:p>
              <a:r>
                <a:rPr lang="en-US" sz="2000" b="1" dirty="0">
                  <a:solidFill>
                    <a:schemeClr val="bg1"/>
                  </a:solidFill>
                </a:rPr>
                <a:t>Addis Ababa</a:t>
              </a:r>
            </a:p>
          </p:txBody>
        </p:sp>
        <p:sp>
          <p:nvSpPr>
            <p:cNvPr id="90" name="TextBox 89"/>
            <p:cNvSpPr txBox="1"/>
            <p:nvPr/>
          </p:nvSpPr>
          <p:spPr>
            <a:xfrm>
              <a:off x="6911704" y="4521730"/>
              <a:ext cx="2357979" cy="646331"/>
            </a:xfrm>
            <a:prstGeom prst="rect">
              <a:avLst/>
            </a:prstGeom>
            <a:noFill/>
          </p:spPr>
          <p:txBody>
            <a:bodyPr wrap="square" rtlCol="0">
              <a:spAutoFit/>
            </a:bodyPr>
            <a:lstStyle/>
            <a:p>
              <a:r>
                <a:rPr lang="en-US" dirty="0">
                  <a:solidFill>
                    <a:schemeClr val="bg1"/>
                  </a:solidFill>
                </a:rPr>
                <a:t>Debre Birhan</a:t>
              </a:r>
            </a:p>
            <a:p>
              <a:endParaRPr lang="en-US" dirty="0">
                <a:solidFill>
                  <a:schemeClr val="bg1"/>
                </a:solidFill>
              </a:endParaRPr>
            </a:p>
          </p:txBody>
        </p:sp>
        <p:sp>
          <p:nvSpPr>
            <p:cNvPr id="91" name="TextBox 90"/>
            <p:cNvSpPr txBox="1"/>
            <p:nvPr/>
          </p:nvSpPr>
          <p:spPr>
            <a:xfrm>
              <a:off x="2711941" y="2875922"/>
              <a:ext cx="2413010" cy="369332"/>
            </a:xfrm>
            <a:prstGeom prst="rect">
              <a:avLst/>
            </a:prstGeom>
            <a:noFill/>
          </p:spPr>
          <p:txBody>
            <a:bodyPr wrap="square" rtlCol="0">
              <a:spAutoFit/>
            </a:bodyPr>
            <a:lstStyle/>
            <a:p>
              <a:r>
                <a:rPr lang="en-US" dirty="0">
                  <a:solidFill>
                    <a:schemeClr val="bg1"/>
                  </a:solidFill>
                </a:rPr>
                <a:t>Finote Selam</a:t>
              </a:r>
            </a:p>
          </p:txBody>
        </p:sp>
        <p:sp>
          <p:nvSpPr>
            <p:cNvPr id="92" name="TextBox 91"/>
            <p:cNvSpPr txBox="1"/>
            <p:nvPr/>
          </p:nvSpPr>
          <p:spPr>
            <a:xfrm>
              <a:off x="3427533" y="3802893"/>
              <a:ext cx="2619811" cy="369332"/>
            </a:xfrm>
            <a:prstGeom prst="rect">
              <a:avLst/>
            </a:prstGeom>
            <a:noFill/>
          </p:spPr>
          <p:txBody>
            <a:bodyPr wrap="square" rtlCol="0">
              <a:spAutoFit/>
            </a:bodyPr>
            <a:lstStyle/>
            <a:p>
              <a:r>
                <a:rPr lang="en-US" dirty="0">
                  <a:solidFill>
                    <a:schemeClr val="bg1"/>
                  </a:solidFill>
                </a:rPr>
                <a:t>Debre Mark’os</a:t>
              </a:r>
            </a:p>
          </p:txBody>
        </p:sp>
        <p:sp>
          <p:nvSpPr>
            <p:cNvPr id="93" name="TextBox 92"/>
            <p:cNvSpPr txBox="1"/>
            <p:nvPr/>
          </p:nvSpPr>
          <p:spPr>
            <a:xfrm>
              <a:off x="2548363" y="2080866"/>
              <a:ext cx="1308354" cy="369332"/>
            </a:xfrm>
            <a:prstGeom prst="rect">
              <a:avLst/>
            </a:prstGeom>
            <a:noFill/>
          </p:spPr>
          <p:txBody>
            <a:bodyPr wrap="square" rtlCol="0">
              <a:spAutoFit/>
            </a:bodyPr>
            <a:lstStyle/>
            <a:p>
              <a:r>
                <a:rPr lang="en-US" dirty="0">
                  <a:solidFill>
                    <a:schemeClr val="bg1"/>
                  </a:solidFill>
                </a:rPr>
                <a:t>Bahir Dar</a:t>
              </a:r>
            </a:p>
          </p:txBody>
        </p:sp>
        <p:sp>
          <p:nvSpPr>
            <p:cNvPr id="94" name="TextBox 93"/>
            <p:cNvSpPr txBox="1"/>
            <p:nvPr/>
          </p:nvSpPr>
          <p:spPr>
            <a:xfrm>
              <a:off x="851296" y="1344444"/>
              <a:ext cx="6772264" cy="461665"/>
            </a:xfrm>
            <a:prstGeom prst="rect">
              <a:avLst/>
            </a:prstGeom>
            <a:noFill/>
          </p:spPr>
          <p:txBody>
            <a:bodyPr wrap="square" rtlCol="0">
              <a:spAutoFit/>
            </a:bodyPr>
            <a:lstStyle/>
            <a:p>
              <a:r>
                <a:rPr lang="en-US" sz="2400" b="1" dirty="0">
                  <a:solidFill>
                    <a:schemeClr val="bg1"/>
                  </a:solidFill>
                </a:rPr>
                <a:t>2015 Drought Classification Map</a:t>
              </a:r>
            </a:p>
          </p:txBody>
        </p:sp>
      </p:grpSp>
      <p:sp>
        <p:nvSpPr>
          <p:cNvPr id="98" name="TextBox 97"/>
          <p:cNvSpPr txBox="1"/>
          <p:nvPr/>
        </p:nvSpPr>
        <p:spPr>
          <a:xfrm>
            <a:off x="9024804" y="1775017"/>
            <a:ext cx="1275750" cy="646332"/>
          </a:xfrm>
          <a:prstGeom prst="rect">
            <a:avLst/>
          </a:prstGeom>
          <a:noFill/>
        </p:spPr>
        <p:txBody>
          <a:bodyPr wrap="square" rtlCol="0">
            <a:spAutoFit/>
          </a:bodyPr>
          <a:lstStyle/>
          <a:p>
            <a:r>
              <a:rPr lang="en-US" dirty="0">
                <a:solidFill>
                  <a:schemeClr val="bg2">
                    <a:lumMod val="50000"/>
                  </a:schemeClr>
                </a:solidFill>
              </a:rPr>
              <a:t>Extreme drought</a:t>
            </a:r>
          </a:p>
        </p:txBody>
      </p:sp>
      <p:sp>
        <p:nvSpPr>
          <p:cNvPr id="99" name="TextBox 98"/>
          <p:cNvSpPr txBox="1"/>
          <p:nvPr/>
        </p:nvSpPr>
        <p:spPr>
          <a:xfrm>
            <a:off x="9024804" y="2464554"/>
            <a:ext cx="1140774" cy="646331"/>
          </a:xfrm>
          <a:prstGeom prst="rect">
            <a:avLst/>
          </a:prstGeom>
          <a:noFill/>
        </p:spPr>
        <p:txBody>
          <a:bodyPr wrap="square" rtlCol="0">
            <a:spAutoFit/>
          </a:bodyPr>
          <a:lstStyle/>
          <a:p>
            <a:r>
              <a:rPr lang="en-US" dirty="0">
                <a:solidFill>
                  <a:schemeClr val="bg2">
                    <a:lumMod val="50000"/>
                  </a:schemeClr>
                </a:solidFill>
              </a:rPr>
              <a:t>Severe drought</a:t>
            </a:r>
          </a:p>
        </p:txBody>
      </p:sp>
      <p:sp>
        <p:nvSpPr>
          <p:cNvPr id="108" name="TextBox 107"/>
          <p:cNvSpPr txBox="1"/>
          <p:nvPr/>
        </p:nvSpPr>
        <p:spPr>
          <a:xfrm>
            <a:off x="9024156" y="3186749"/>
            <a:ext cx="1679675" cy="646331"/>
          </a:xfrm>
          <a:prstGeom prst="rect">
            <a:avLst/>
          </a:prstGeom>
          <a:noFill/>
        </p:spPr>
        <p:txBody>
          <a:bodyPr wrap="square" rtlCol="0">
            <a:spAutoFit/>
          </a:bodyPr>
          <a:lstStyle/>
          <a:p>
            <a:r>
              <a:rPr lang="en-US" dirty="0">
                <a:solidFill>
                  <a:schemeClr val="bg2">
                    <a:lumMod val="50000"/>
                  </a:schemeClr>
                </a:solidFill>
              </a:rPr>
              <a:t>Moderate drought</a:t>
            </a:r>
          </a:p>
        </p:txBody>
      </p:sp>
      <p:grpSp>
        <p:nvGrpSpPr>
          <p:cNvPr id="101" name="Group 100"/>
          <p:cNvGrpSpPr/>
          <p:nvPr/>
        </p:nvGrpSpPr>
        <p:grpSpPr>
          <a:xfrm>
            <a:off x="9083461" y="4490335"/>
            <a:ext cx="1783326" cy="940245"/>
            <a:chOff x="3346617" y="26930450"/>
            <a:chExt cx="3055602" cy="215525"/>
          </a:xfrm>
        </p:grpSpPr>
        <p:sp>
          <p:nvSpPr>
            <p:cNvPr id="104" name="TextBox 103"/>
            <p:cNvSpPr txBox="1"/>
            <p:nvPr/>
          </p:nvSpPr>
          <p:spPr>
            <a:xfrm>
              <a:off x="3346617" y="26930450"/>
              <a:ext cx="3055602" cy="84659"/>
            </a:xfrm>
            <a:prstGeom prst="rect">
              <a:avLst/>
            </a:prstGeom>
            <a:noFill/>
          </p:spPr>
          <p:txBody>
            <a:bodyPr wrap="square" rtlCol="0">
              <a:spAutoFit/>
            </a:bodyPr>
            <a:lstStyle/>
            <a:p>
              <a:r>
                <a:rPr lang="en-US" dirty="0">
                  <a:solidFill>
                    <a:schemeClr val="bg2">
                      <a:lumMod val="50000"/>
                    </a:schemeClr>
                  </a:solidFill>
                </a:rPr>
                <a:t>No drought </a:t>
              </a:r>
            </a:p>
          </p:txBody>
        </p:sp>
        <p:sp>
          <p:nvSpPr>
            <p:cNvPr id="105" name="TextBox 104"/>
            <p:cNvSpPr txBox="1"/>
            <p:nvPr/>
          </p:nvSpPr>
          <p:spPr>
            <a:xfrm>
              <a:off x="3388306" y="27061316"/>
              <a:ext cx="2645469" cy="84659"/>
            </a:xfrm>
            <a:prstGeom prst="rect">
              <a:avLst/>
            </a:prstGeom>
            <a:noFill/>
          </p:spPr>
          <p:txBody>
            <a:bodyPr wrap="square" rtlCol="0">
              <a:spAutoFit/>
            </a:bodyPr>
            <a:lstStyle/>
            <a:p>
              <a:r>
                <a:rPr lang="en-US" dirty="0">
                  <a:solidFill>
                    <a:schemeClr val="bg2">
                      <a:lumMod val="50000"/>
                    </a:schemeClr>
                  </a:solidFill>
                </a:rPr>
                <a:t>Cities </a:t>
              </a:r>
            </a:p>
          </p:txBody>
        </p:sp>
      </p:grpSp>
      <p:grpSp>
        <p:nvGrpSpPr>
          <p:cNvPr id="4" name="Group 3"/>
          <p:cNvGrpSpPr/>
          <p:nvPr/>
        </p:nvGrpSpPr>
        <p:grpSpPr>
          <a:xfrm>
            <a:off x="8592424" y="1882347"/>
            <a:ext cx="515368" cy="3603643"/>
            <a:chOff x="8592424" y="1882347"/>
            <a:chExt cx="515368" cy="3603643"/>
          </a:xfrm>
        </p:grpSpPr>
        <p:sp>
          <p:nvSpPr>
            <p:cNvPr id="27" name="Rounded Rectangle 26"/>
            <p:cNvSpPr/>
            <p:nvPr/>
          </p:nvSpPr>
          <p:spPr>
            <a:xfrm>
              <a:off x="8642868" y="1882347"/>
              <a:ext cx="260030" cy="187634"/>
            </a:xfrm>
            <a:prstGeom prst="roundRect">
              <a:avLst/>
            </a:prstGeom>
            <a:solidFill>
              <a:srgbClr val="FF0000"/>
            </a:solidFill>
            <a:ln w="12700" cap="flat" cmpd="sng" algn="ctr">
              <a:solidFill>
                <a:srgbClr val="2A5F7F">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28" name="Rounded Rectangle 27"/>
            <p:cNvSpPr/>
            <p:nvPr/>
          </p:nvSpPr>
          <p:spPr>
            <a:xfrm>
              <a:off x="8646866" y="2576785"/>
              <a:ext cx="256032" cy="192024"/>
            </a:xfrm>
            <a:prstGeom prst="roundRect">
              <a:avLst/>
            </a:prstGeom>
            <a:solidFill>
              <a:srgbClr val="E9A149"/>
            </a:solidFill>
            <a:ln w="12700" cap="flat" cmpd="sng" algn="ctr">
              <a:solidFill>
                <a:srgbClr val="2A5F7F">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29" name="Rounded Rectangle 28"/>
            <p:cNvSpPr/>
            <p:nvPr/>
          </p:nvSpPr>
          <p:spPr>
            <a:xfrm>
              <a:off x="8646866" y="3329921"/>
              <a:ext cx="256032" cy="192024"/>
            </a:xfrm>
            <a:prstGeom prst="roundRect">
              <a:avLst/>
            </a:prstGeom>
            <a:solidFill>
              <a:srgbClr val="FFFF00"/>
            </a:solidFill>
            <a:ln w="12700" cap="flat" cmpd="sng" algn="ctr">
              <a:solidFill>
                <a:srgbClr val="2A5F7F">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0" name="Rounded Rectangle 29"/>
            <p:cNvSpPr/>
            <p:nvPr/>
          </p:nvSpPr>
          <p:spPr>
            <a:xfrm>
              <a:off x="8648817" y="3941896"/>
              <a:ext cx="256032" cy="192024"/>
            </a:xfrm>
            <a:prstGeom prst="roundRect">
              <a:avLst/>
            </a:prstGeom>
            <a:solidFill>
              <a:srgbClr val="7DB862"/>
            </a:solidFill>
            <a:ln w="12700" cap="flat" cmpd="sng" algn="ctr">
              <a:solidFill>
                <a:srgbClr val="2A5F7F">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92424" y="5093020"/>
              <a:ext cx="515368" cy="392970"/>
            </a:xfrm>
            <a:prstGeom prst="rect">
              <a:avLst/>
            </a:prstGeom>
          </p:spPr>
        </p:pic>
        <p:sp>
          <p:nvSpPr>
            <p:cNvPr id="32" name="Rounded Rectangle 31"/>
            <p:cNvSpPr/>
            <p:nvPr/>
          </p:nvSpPr>
          <p:spPr>
            <a:xfrm>
              <a:off x="8660644" y="4559895"/>
              <a:ext cx="256032" cy="192024"/>
            </a:xfrm>
            <a:prstGeom prst="roundRect">
              <a:avLst/>
            </a:prstGeom>
            <a:solidFill>
              <a:srgbClr val="218754"/>
            </a:solidFill>
            <a:ln w="12700" cap="flat" cmpd="sng" algn="ctr">
              <a:solidFill>
                <a:srgbClr val="2A5F7F">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sp>
        <p:nvSpPr>
          <p:cNvPr id="33" name="TextBox 32"/>
          <p:cNvSpPr txBox="1"/>
          <p:nvPr/>
        </p:nvSpPr>
        <p:spPr>
          <a:xfrm>
            <a:off x="9024156" y="3853439"/>
            <a:ext cx="1970415" cy="369332"/>
          </a:xfrm>
          <a:prstGeom prst="rect">
            <a:avLst/>
          </a:prstGeom>
          <a:noFill/>
        </p:spPr>
        <p:txBody>
          <a:bodyPr wrap="square" rtlCol="0">
            <a:spAutoFit/>
          </a:bodyPr>
          <a:lstStyle/>
          <a:p>
            <a:r>
              <a:rPr lang="en-US" dirty="0">
                <a:solidFill>
                  <a:schemeClr val="bg2">
                    <a:lumMod val="50000"/>
                  </a:schemeClr>
                </a:solidFill>
              </a:rPr>
              <a:t>Abnormally dry</a:t>
            </a:r>
          </a:p>
        </p:txBody>
      </p:sp>
      <p:sp>
        <p:nvSpPr>
          <p:cNvPr id="35" name="TextBox 34"/>
          <p:cNvSpPr txBox="1"/>
          <p:nvPr/>
        </p:nvSpPr>
        <p:spPr>
          <a:xfrm>
            <a:off x="6845056" y="2179198"/>
            <a:ext cx="1293266" cy="369332"/>
          </a:xfrm>
          <a:prstGeom prst="rect">
            <a:avLst/>
          </a:prstGeom>
          <a:noFill/>
        </p:spPr>
        <p:txBody>
          <a:bodyPr wrap="square" rtlCol="0">
            <a:spAutoFit/>
          </a:bodyPr>
          <a:lstStyle/>
          <a:p>
            <a:r>
              <a:rPr lang="en-US" dirty="0">
                <a:solidFill>
                  <a:schemeClr val="bg1"/>
                </a:solidFill>
              </a:rPr>
              <a:t>Dese</a:t>
            </a:r>
          </a:p>
        </p:txBody>
      </p:sp>
    </p:spTree>
    <p:extLst>
      <p:ext uri="{BB962C8B-B14F-4D97-AF65-F5344CB8AC3E}">
        <p14:creationId xmlns:p14="http://schemas.microsoft.com/office/powerpoint/2010/main" val="854174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spcBef>
                <a:spcPts val="200"/>
              </a:spcBef>
              <a:buClr>
                <a:srgbClr val="586991"/>
              </a:buClr>
              <a:buFont typeface="Webdings" panose="05030102010509060703" pitchFamily="18" charset="2"/>
              <a:buChar char="4"/>
            </a:pPr>
            <a:r>
              <a:rPr lang="en-US" sz="4000" dirty="0">
                <a:solidFill>
                  <a:schemeClr val="bg1"/>
                </a:solidFill>
              </a:rPr>
              <a:t>Results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5493" y="1819918"/>
            <a:ext cx="8324196" cy="48288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0364" y="1841630"/>
            <a:ext cx="8312825" cy="48288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68454" y="1824799"/>
            <a:ext cx="8301454" cy="481788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97143" y="1810774"/>
            <a:ext cx="8312826" cy="481788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11565" y="1834968"/>
            <a:ext cx="8324196" cy="481788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77180" y="1821381"/>
            <a:ext cx="8312826" cy="481788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96281" y="1813259"/>
            <a:ext cx="8335568" cy="483982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377181" y="1842920"/>
            <a:ext cx="8312825" cy="4828854"/>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376835" y="1842206"/>
            <a:ext cx="8346941" cy="4828855"/>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364969" y="1806154"/>
            <a:ext cx="8358312" cy="4839829"/>
          </a:xfrm>
          <a:prstGeom prst="rect">
            <a:avLst/>
          </a:prstGeom>
        </p:spPr>
      </p:pic>
      <p:sp>
        <p:nvSpPr>
          <p:cNvPr id="18" name="TextBox 17"/>
          <p:cNvSpPr txBox="1"/>
          <p:nvPr/>
        </p:nvSpPr>
        <p:spPr>
          <a:xfrm>
            <a:off x="540364" y="1672521"/>
            <a:ext cx="1748297" cy="769441"/>
          </a:xfrm>
          <a:prstGeom prst="rect">
            <a:avLst/>
          </a:prstGeom>
          <a:noFill/>
        </p:spPr>
        <p:txBody>
          <a:bodyPr wrap="square" rtlCol="0">
            <a:spAutoFit/>
          </a:bodyPr>
          <a:lstStyle/>
          <a:p>
            <a:r>
              <a:rPr lang="en-US" sz="4400" dirty="0">
                <a:solidFill>
                  <a:schemeClr val="bg2">
                    <a:lumMod val="50000"/>
                  </a:schemeClr>
                </a:solidFill>
              </a:rPr>
              <a:t>2006</a:t>
            </a:r>
          </a:p>
        </p:txBody>
      </p:sp>
      <p:sp>
        <p:nvSpPr>
          <p:cNvPr id="28" name="TextBox 27"/>
          <p:cNvSpPr txBox="1"/>
          <p:nvPr/>
        </p:nvSpPr>
        <p:spPr>
          <a:xfrm>
            <a:off x="526497" y="1675238"/>
            <a:ext cx="1836978" cy="769441"/>
          </a:xfrm>
          <a:prstGeom prst="rect">
            <a:avLst/>
          </a:prstGeom>
          <a:noFill/>
        </p:spPr>
        <p:txBody>
          <a:bodyPr wrap="square" rtlCol="0">
            <a:spAutoFit/>
          </a:bodyPr>
          <a:lstStyle/>
          <a:p>
            <a:r>
              <a:rPr lang="en-US" sz="4400" dirty="0">
                <a:solidFill>
                  <a:schemeClr val="bg2">
                    <a:lumMod val="50000"/>
                  </a:schemeClr>
                </a:solidFill>
              </a:rPr>
              <a:t>2007</a:t>
            </a:r>
          </a:p>
        </p:txBody>
      </p:sp>
      <p:sp>
        <p:nvSpPr>
          <p:cNvPr id="29" name="TextBox 28"/>
          <p:cNvSpPr txBox="1"/>
          <p:nvPr/>
        </p:nvSpPr>
        <p:spPr>
          <a:xfrm>
            <a:off x="517805" y="1668334"/>
            <a:ext cx="1836978" cy="769441"/>
          </a:xfrm>
          <a:prstGeom prst="rect">
            <a:avLst/>
          </a:prstGeom>
          <a:noFill/>
        </p:spPr>
        <p:txBody>
          <a:bodyPr wrap="square" rtlCol="0">
            <a:spAutoFit/>
          </a:bodyPr>
          <a:lstStyle/>
          <a:p>
            <a:r>
              <a:rPr lang="en-US" sz="4400" dirty="0">
                <a:solidFill>
                  <a:schemeClr val="bg2">
                    <a:lumMod val="50000"/>
                  </a:schemeClr>
                </a:solidFill>
              </a:rPr>
              <a:t>2008</a:t>
            </a:r>
          </a:p>
        </p:txBody>
      </p:sp>
      <p:sp>
        <p:nvSpPr>
          <p:cNvPr id="30" name="TextBox 29"/>
          <p:cNvSpPr txBox="1"/>
          <p:nvPr/>
        </p:nvSpPr>
        <p:spPr>
          <a:xfrm>
            <a:off x="503881" y="1658967"/>
            <a:ext cx="1836978" cy="769441"/>
          </a:xfrm>
          <a:prstGeom prst="rect">
            <a:avLst/>
          </a:prstGeom>
          <a:noFill/>
        </p:spPr>
        <p:txBody>
          <a:bodyPr wrap="square" rtlCol="0">
            <a:spAutoFit/>
          </a:bodyPr>
          <a:lstStyle/>
          <a:p>
            <a:r>
              <a:rPr lang="en-US" sz="4400" dirty="0">
                <a:solidFill>
                  <a:schemeClr val="bg2">
                    <a:lumMod val="50000"/>
                  </a:schemeClr>
                </a:solidFill>
              </a:rPr>
              <a:t>2009</a:t>
            </a:r>
          </a:p>
        </p:txBody>
      </p:sp>
      <p:sp>
        <p:nvSpPr>
          <p:cNvPr id="31" name="TextBox 30"/>
          <p:cNvSpPr txBox="1"/>
          <p:nvPr/>
        </p:nvSpPr>
        <p:spPr>
          <a:xfrm>
            <a:off x="509468" y="1687540"/>
            <a:ext cx="1836978" cy="769441"/>
          </a:xfrm>
          <a:prstGeom prst="rect">
            <a:avLst/>
          </a:prstGeom>
          <a:noFill/>
        </p:spPr>
        <p:txBody>
          <a:bodyPr wrap="square" rtlCol="0">
            <a:spAutoFit/>
          </a:bodyPr>
          <a:lstStyle/>
          <a:p>
            <a:r>
              <a:rPr lang="en-US" sz="4400" dirty="0">
                <a:solidFill>
                  <a:schemeClr val="bg2">
                    <a:lumMod val="50000"/>
                  </a:schemeClr>
                </a:solidFill>
              </a:rPr>
              <a:t>2010</a:t>
            </a:r>
          </a:p>
        </p:txBody>
      </p:sp>
      <p:sp>
        <p:nvSpPr>
          <p:cNvPr id="32" name="TextBox 31"/>
          <p:cNvSpPr txBox="1"/>
          <p:nvPr/>
        </p:nvSpPr>
        <p:spPr>
          <a:xfrm>
            <a:off x="516714" y="1679425"/>
            <a:ext cx="1836978" cy="769441"/>
          </a:xfrm>
          <a:prstGeom prst="rect">
            <a:avLst/>
          </a:prstGeom>
          <a:noFill/>
        </p:spPr>
        <p:txBody>
          <a:bodyPr wrap="square" rtlCol="0">
            <a:spAutoFit/>
          </a:bodyPr>
          <a:lstStyle/>
          <a:p>
            <a:r>
              <a:rPr lang="en-US" sz="4400" dirty="0">
                <a:solidFill>
                  <a:schemeClr val="bg2">
                    <a:lumMod val="50000"/>
                  </a:schemeClr>
                </a:solidFill>
              </a:rPr>
              <a:t>2011</a:t>
            </a:r>
          </a:p>
        </p:txBody>
      </p:sp>
      <p:sp>
        <p:nvSpPr>
          <p:cNvPr id="33" name="TextBox 32"/>
          <p:cNvSpPr txBox="1"/>
          <p:nvPr/>
        </p:nvSpPr>
        <p:spPr>
          <a:xfrm>
            <a:off x="506587" y="1665871"/>
            <a:ext cx="1836978" cy="769441"/>
          </a:xfrm>
          <a:prstGeom prst="rect">
            <a:avLst/>
          </a:prstGeom>
          <a:noFill/>
        </p:spPr>
        <p:txBody>
          <a:bodyPr wrap="square" rtlCol="0">
            <a:spAutoFit/>
          </a:bodyPr>
          <a:lstStyle/>
          <a:p>
            <a:r>
              <a:rPr lang="en-US" sz="4400" dirty="0">
                <a:solidFill>
                  <a:schemeClr val="bg2">
                    <a:lumMod val="50000"/>
                  </a:schemeClr>
                </a:solidFill>
              </a:rPr>
              <a:t>2012</a:t>
            </a:r>
          </a:p>
        </p:txBody>
      </p:sp>
      <p:sp>
        <p:nvSpPr>
          <p:cNvPr id="34" name="TextBox 33"/>
          <p:cNvSpPr txBox="1"/>
          <p:nvPr/>
        </p:nvSpPr>
        <p:spPr>
          <a:xfrm>
            <a:off x="523342" y="1672521"/>
            <a:ext cx="1836978" cy="769441"/>
          </a:xfrm>
          <a:prstGeom prst="rect">
            <a:avLst/>
          </a:prstGeom>
          <a:noFill/>
        </p:spPr>
        <p:txBody>
          <a:bodyPr wrap="square" rtlCol="0">
            <a:spAutoFit/>
          </a:bodyPr>
          <a:lstStyle/>
          <a:p>
            <a:r>
              <a:rPr lang="en-US" sz="4400" dirty="0">
                <a:solidFill>
                  <a:schemeClr val="bg2">
                    <a:lumMod val="50000"/>
                  </a:schemeClr>
                </a:solidFill>
              </a:rPr>
              <a:t>2013</a:t>
            </a:r>
          </a:p>
        </p:txBody>
      </p:sp>
      <p:sp>
        <p:nvSpPr>
          <p:cNvPr id="35" name="TextBox 34"/>
          <p:cNvSpPr txBox="1"/>
          <p:nvPr/>
        </p:nvSpPr>
        <p:spPr>
          <a:xfrm>
            <a:off x="494098" y="1664147"/>
            <a:ext cx="1836978" cy="769441"/>
          </a:xfrm>
          <a:prstGeom prst="rect">
            <a:avLst/>
          </a:prstGeom>
          <a:noFill/>
        </p:spPr>
        <p:txBody>
          <a:bodyPr wrap="square" rtlCol="0">
            <a:spAutoFit/>
          </a:bodyPr>
          <a:lstStyle/>
          <a:p>
            <a:r>
              <a:rPr lang="en-US" sz="4400" dirty="0">
                <a:solidFill>
                  <a:schemeClr val="bg2">
                    <a:lumMod val="50000"/>
                  </a:schemeClr>
                </a:solidFill>
              </a:rPr>
              <a:t>2014</a:t>
            </a:r>
          </a:p>
        </p:txBody>
      </p:sp>
      <p:sp>
        <p:nvSpPr>
          <p:cNvPr id="36" name="TextBox 35"/>
          <p:cNvSpPr txBox="1"/>
          <p:nvPr/>
        </p:nvSpPr>
        <p:spPr>
          <a:xfrm>
            <a:off x="517915" y="1701094"/>
            <a:ext cx="1836978" cy="769441"/>
          </a:xfrm>
          <a:prstGeom prst="rect">
            <a:avLst/>
          </a:prstGeom>
          <a:noFill/>
        </p:spPr>
        <p:txBody>
          <a:bodyPr wrap="square" rtlCol="0">
            <a:spAutoFit/>
          </a:bodyPr>
          <a:lstStyle/>
          <a:p>
            <a:r>
              <a:rPr lang="en-US" sz="4400" dirty="0">
                <a:solidFill>
                  <a:schemeClr val="bg2">
                    <a:lumMod val="50000"/>
                  </a:schemeClr>
                </a:solidFill>
              </a:rPr>
              <a:t>2015</a:t>
            </a:r>
          </a:p>
        </p:txBody>
      </p:sp>
      <p:grpSp>
        <p:nvGrpSpPr>
          <p:cNvPr id="3" name="Group 2"/>
          <p:cNvGrpSpPr/>
          <p:nvPr/>
        </p:nvGrpSpPr>
        <p:grpSpPr>
          <a:xfrm>
            <a:off x="537933" y="5149330"/>
            <a:ext cx="2394274" cy="1259941"/>
            <a:chOff x="830011" y="4517958"/>
            <a:chExt cx="2394274" cy="1259941"/>
          </a:xfrm>
        </p:grpSpPr>
        <p:pic>
          <p:nvPicPr>
            <p:cNvPr id="39" name="Picture 38"/>
            <p:cNvPicPr>
              <a:picLocks noChangeAspect="1"/>
            </p:cNvPicPr>
            <p:nvPr/>
          </p:nvPicPr>
          <p:blipFill>
            <a:blip r:embed="rId13"/>
            <a:stretch>
              <a:fillRect/>
            </a:stretch>
          </p:blipFill>
          <p:spPr>
            <a:xfrm>
              <a:off x="830011" y="4577020"/>
              <a:ext cx="321303" cy="1074703"/>
            </a:xfrm>
            <a:prstGeom prst="rect">
              <a:avLst/>
            </a:prstGeom>
          </p:spPr>
        </p:pic>
        <p:sp>
          <p:nvSpPr>
            <p:cNvPr id="41" name="TextBox 40"/>
            <p:cNvSpPr txBox="1"/>
            <p:nvPr/>
          </p:nvSpPr>
          <p:spPr>
            <a:xfrm>
              <a:off x="1229828" y="5408567"/>
              <a:ext cx="1718740" cy="369332"/>
            </a:xfrm>
            <a:prstGeom prst="rect">
              <a:avLst/>
            </a:prstGeom>
            <a:noFill/>
          </p:spPr>
          <p:txBody>
            <a:bodyPr wrap="none" rtlCol="0">
              <a:spAutoFit/>
            </a:bodyPr>
            <a:lstStyle/>
            <a:p>
              <a:r>
                <a:rPr lang="en-US" dirty="0">
                  <a:solidFill>
                    <a:schemeClr val="bg2">
                      <a:lumMod val="50000"/>
                    </a:schemeClr>
                  </a:solidFill>
                </a:rPr>
                <a:t>Low: 0 (driest)</a:t>
              </a:r>
            </a:p>
          </p:txBody>
        </p:sp>
        <p:sp>
          <p:nvSpPr>
            <p:cNvPr id="42" name="TextBox 41"/>
            <p:cNvSpPr txBox="1"/>
            <p:nvPr/>
          </p:nvSpPr>
          <p:spPr>
            <a:xfrm>
              <a:off x="1229828" y="4517958"/>
              <a:ext cx="1994457" cy="369332"/>
            </a:xfrm>
            <a:prstGeom prst="rect">
              <a:avLst/>
            </a:prstGeom>
            <a:noFill/>
          </p:spPr>
          <p:txBody>
            <a:bodyPr wrap="none" rtlCol="0">
              <a:spAutoFit/>
            </a:bodyPr>
            <a:lstStyle/>
            <a:p>
              <a:r>
                <a:rPr lang="en-US" dirty="0">
                  <a:solidFill>
                    <a:schemeClr val="bg2">
                      <a:lumMod val="50000"/>
                    </a:schemeClr>
                  </a:solidFill>
                </a:rPr>
                <a:t>High: 1 (wettest)</a:t>
              </a:r>
            </a:p>
          </p:txBody>
        </p:sp>
      </p:grpSp>
      <p:sp>
        <p:nvSpPr>
          <p:cNvPr id="2" name="Rectangle 1"/>
          <p:cNvSpPr/>
          <p:nvPr/>
        </p:nvSpPr>
        <p:spPr>
          <a:xfrm>
            <a:off x="2198362" y="1239429"/>
            <a:ext cx="7460697" cy="461665"/>
          </a:xfrm>
          <a:prstGeom prst="rect">
            <a:avLst/>
          </a:prstGeom>
        </p:spPr>
        <p:txBody>
          <a:bodyPr wrap="none">
            <a:spAutoFit/>
          </a:bodyPr>
          <a:lstStyle/>
          <a:p>
            <a:r>
              <a:rPr lang="en-US" sz="2400" b="1" dirty="0">
                <a:solidFill>
                  <a:schemeClr val="bg2">
                    <a:lumMod val="50000"/>
                  </a:schemeClr>
                </a:solidFill>
              </a:rPr>
              <a:t>Drought Index Time Series Across Climatic Zones </a:t>
            </a:r>
          </a:p>
        </p:txBody>
      </p:sp>
      <p:sp>
        <p:nvSpPr>
          <p:cNvPr id="37" name="TextBox 36"/>
          <p:cNvSpPr txBox="1"/>
          <p:nvPr/>
        </p:nvSpPr>
        <p:spPr>
          <a:xfrm>
            <a:off x="94104" y="2580188"/>
            <a:ext cx="7759801" cy="2185214"/>
          </a:xfrm>
          <a:prstGeom prst="rect">
            <a:avLst/>
          </a:prstGeom>
          <a:noFill/>
        </p:spPr>
        <p:txBody>
          <a:bodyPr wrap="square" rtlCol="0">
            <a:spAutoFit/>
          </a:bodyPr>
          <a:lstStyle/>
          <a:p>
            <a:r>
              <a:rPr lang="en-US" sz="2000" b="1" dirty="0">
                <a:solidFill>
                  <a:schemeClr val="bg2">
                    <a:lumMod val="50000"/>
                  </a:schemeClr>
                </a:solidFill>
              </a:rPr>
              <a:t>Climatic Zones </a:t>
            </a:r>
          </a:p>
          <a:p>
            <a:r>
              <a:rPr lang="en-US" sz="2000" b="1" dirty="0">
                <a:solidFill>
                  <a:schemeClr val="bg2">
                    <a:lumMod val="50000"/>
                  </a:schemeClr>
                </a:solidFill>
              </a:rPr>
              <a:t> I</a:t>
            </a:r>
            <a:r>
              <a:rPr lang="en-US" sz="2000" dirty="0">
                <a:solidFill>
                  <a:schemeClr val="bg2">
                    <a:lumMod val="50000"/>
                  </a:schemeClr>
                </a:solidFill>
              </a:rPr>
              <a:t>.  North West Highlands    </a:t>
            </a:r>
          </a:p>
          <a:p>
            <a:r>
              <a:rPr lang="en-US" sz="2000" b="1" dirty="0">
                <a:solidFill>
                  <a:schemeClr val="bg2">
                    <a:lumMod val="50000"/>
                  </a:schemeClr>
                </a:solidFill>
              </a:rPr>
              <a:t>II.</a:t>
            </a:r>
            <a:r>
              <a:rPr lang="en-US" sz="2000" dirty="0">
                <a:solidFill>
                  <a:schemeClr val="bg2">
                    <a:lumMod val="50000"/>
                  </a:schemeClr>
                </a:solidFill>
              </a:rPr>
              <a:t>  North East Highlands                           </a:t>
            </a:r>
          </a:p>
          <a:p>
            <a:r>
              <a:rPr lang="en-US" sz="2000" b="1" dirty="0">
                <a:solidFill>
                  <a:schemeClr val="bg2">
                    <a:lumMod val="50000"/>
                  </a:schemeClr>
                </a:solidFill>
              </a:rPr>
              <a:t>III. </a:t>
            </a:r>
            <a:r>
              <a:rPr lang="en-US" sz="2000" dirty="0">
                <a:solidFill>
                  <a:schemeClr val="bg2">
                    <a:lumMod val="50000"/>
                  </a:schemeClr>
                </a:solidFill>
              </a:rPr>
              <a:t>South West Rainforest    </a:t>
            </a:r>
          </a:p>
          <a:p>
            <a:r>
              <a:rPr lang="en-US" sz="2000" b="1" dirty="0">
                <a:solidFill>
                  <a:schemeClr val="bg2">
                    <a:lumMod val="50000"/>
                  </a:schemeClr>
                </a:solidFill>
              </a:rPr>
              <a:t>IV. </a:t>
            </a:r>
            <a:r>
              <a:rPr lang="en-US" sz="2000" dirty="0">
                <a:solidFill>
                  <a:schemeClr val="bg2">
                    <a:lumMod val="50000"/>
                  </a:schemeClr>
                </a:solidFill>
              </a:rPr>
              <a:t>Central Highlands</a:t>
            </a:r>
          </a:p>
          <a:p>
            <a:endParaRPr lang="en-US" dirty="0"/>
          </a:p>
          <a:p>
            <a:endParaRPr lang="en-US" dirty="0"/>
          </a:p>
        </p:txBody>
      </p:sp>
      <p:sp>
        <p:nvSpPr>
          <p:cNvPr id="44" name="TextBox 43"/>
          <p:cNvSpPr txBox="1"/>
          <p:nvPr/>
        </p:nvSpPr>
        <p:spPr>
          <a:xfrm>
            <a:off x="5316842" y="2581983"/>
            <a:ext cx="842746" cy="461665"/>
          </a:xfrm>
          <a:prstGeom prst="rect">
            <a:avLst/>
          </a:prstGeom>
          <a:noFill/>
        </p:spPr>
        <p:txBody>
          <a:bodyPr wrap="square" rtlCol="0">
            <a:spAutoFit/>
          </a:bodyPr>
          <a:lstStyle/>
          <a:p>
            <a:r>
              <a:rPr lang="en-US" sz="2400" b="1" dirty="0">
                <a:solidFill>
                  <a:srgbClr val="000000"/>
                </a:solidFill>
              </a:rPr>
              <a:t>I</a:t>
            </a:r>
          </a:p>
        </p:txBody>
      </p:sp>
      <p:sp>
        <p:nvSpPr>
          <p:cNvPr id="45" name="TextBox 44"/>
          <p:cNvSpPr txBox="1"/>
          <p:nvPr/>
        </p:nvSpPr>
        <p:spPr>
          <a:xfrm>
            <a:off x="10046820" y="3365017"/>
            <a:ext cx="852364" cy="461665"/>
          </a:xfrm>
          <a:prstGeom prst="rect">
            <a:avLst/>
          </a:prstGeom>
          <a:noFill/>
        </p:spPr>
        <p:txBody>
          <a:bodyPr wrap="square" rtlCol="0">
            <a:spAutoFit/>
          </a:bodyPr>
          <a:lstStyle/>
          <a:p>
            <a:r>
              <a:rPr lang="en-US" sz="2400" b="1" dirty="0">
                <a:solidFill>
                  <a:srgbClr val="000000"/>
                </a:solidFill>
              </a:rPr>
              <a:t>II</a:t>
            </a:r>
          </a:p>
        </p:txBody>
      </p:sp>
      <p:sp>
        <p:nvSpPr>
          <p:cNvPr id="46" name="TextBox 45"/>
          <p:cNvSpPr txBox="1"/>
          <p:nvPr/>
        </p:nvSpPr>
        <p:spPr>
          <a:xfrm>
            <a:off x="6748909" y="5435561"/>
            <a:ext cx="752696" cy="461665"/>
          </a:xfrm>
          <a:prstGeom prst="rect">
            <a:avLst/>
          </a:prstGeom>
          <a:noFill/>
        </p:spPr>
        <p:txBody>
          <a:bodyPr wrap="square" rtlCol="0">
            <a:spAutoFit/>
          </a:bodyPr>
          <a:lstStyle/>
          <a:p>
            <a:r>
              <a:rPr lang="en-US" sz="2400" b="1" dirty="0">
                <a:solidFill>
                  <a:srgbClr val="000000"/>
                </a:solidFill>
              </a:rPr>
              <a:t>IV</a:t>
            </a:r>
          </a:p>
        </p:txBody>
      </p:sp>
      <p:sp>
        <p:nvSpPr>
          <p:cNvPr id="47" name="TextBox 46"/>
          <p:cNvSpPr txBox="1"/>
          <p:nvPr/>
        </p:nvSpPr>
        <p:spPr>
          <a:xfrm>
            <a:off x="4130101" y="4965138"/>
            <a:ext cx="612451" cy="461665"/>
          </a:xfrm>
          <a:prstGeom prst="rect">
            <a:avLst/>
          </a:prstGeom>
          <a:noFill/>
        </p:spPr>
        <p:txBody>
          <a:bodyPr wrap="square" rtlCol="0">
            <a:spAutoFit/>
          </a:bodyPr>
          <a:lstStyle/>
          <a:p>
            <a:r>
              <a:rPr lang="en-US" sz="2400" b="1" dirty="0">
                <a:solidFill>
                  <a:srgbClr val="000000"/>
                </a:solidFill>
              </a:rPr>
              <a:t>III</a:t>
            </a:r>
          </a:p>
        </p:txBody>
      </p:sp>
    </p:spTree>
    <p:extLst>
      <p:ext uri="{BB962C8B-B14F-4D97-AF65-F5344CB8AC3E}">
        <p14:creationId xmlns:p14="http://schemas.microsoft.com/office/powerpoint/2010/main" val="346526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2500"/>
                                        <p:tgtEl>
                                          <p:spTgt spid="18"/>
                                        </p:tgtEl>
                                      </p:cBhvr>
                                    </p:animEffect>
                                    <p:set>
                                      <p:cBhvr>
                                        <p:cTn id="7" dur="1" fill="hold">
                                          <p:stCondLst>
                                            <p:cond delay="2499"/>
                                          </p:stCondLst>
                                        </p:cTn>
                                        <p:tgtEl>
                                          <p:spTgt spid="1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2499"/>
                                          </p:stCondLst>
                                        </p:cTn>
                                        <p:tgtEl>
                                          <p:spTgt spid="6"/>
                                        </p:tgtEl>
                                        <p:attrNameLst>
                                          <p:attrName>style.visibility</p:attrName>
                                        </p:attrNameLst>
                                      </p:cBhvr>
                                      <p:to>
                                        <p:strVal val="visible"/>
                                      </p:to>
                                    </p:set>
                                  </p:childTnLst>
                                </p:cTn>
                              </p:par>
                              <p:par>
                                <p:cTn id="10" presetID="1" presetClass="entr" presetSubtype="0" fill="hold" grpId="1" nodeType="withEffect">
                                  <p:stCondLst>
                                    <p:cond delay="0"/>
                                  </p:stCondLst>
                                  <p:childTnLst>
                                    <p:set>
                                      <p:cBhvr>
                                        <p:cTn id="11" dur="1" fill="hold">
                                          <p:stCondLst>
                                            <p:cond delay="2499"/>
                                          </p:stCondLst>
                                        </p:cTn>
                                        <p:tgtEl>
                                          <p:spTgt spid="28"/>
                                        </p:tgtEl>
                                        <p:attrNameLst>
                                          <p:attrName>style.visibility</p:attrName>
                                        </p:attrNameLst>
                                      </p:cBhvr>
                                      <p:to>
                                        <p:strVal val="visible"/>
                                      </p:to>
                                    </p:set>
                                  </p:childTnLst>
                                </p:cTn>
                              </p:par>
                            </p:childTnLst>
                          </p:cTn>
                        </p:par>
                        <p:par>
                          <p:cTn id="12" fill="hold">
                            <p:stCondLst>
                              <p:cond delay="2500"/>
                            </p:stCondLst>
                            <p:childTnLst>
                              <p:par>
                                <p:cTn id="13" presetID="22" presetClass="exit" presetSubtype="4" fill="hold" grpId="0" nodeType="afterEffect">
                                  <p:stCondLst>
                                    <p:cond delay="0"/>
                                  </p:stCondLst>
                                  <p:childTnLst>
                                    <p:animEffect transition="out" filter="wipe(down)">
                                      <p:cBhvr>
                                        <p:cTn id="14" dur="2500"/>
                                        <p:tgtEl>
                                          <p:spTgt spid="28"/>
                                        </p:tgtEl>
                                      </p:cBhvr>
                                    </p:animEffect>
                                    <p:set>
                                      <p:cBhvr>
                                        <p:cTn id="15" dur="1" fill="hold">
                                          <p:stCondLst>
                                            <p:cond delay="2499"/>
                                          </p:stCondLst>
                                        </p:cTn>
                                        <p:tgtEl>
                                          <p:spTgt spid="2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2499"/>
                                          </p:stCondLst>
                                        </p:cTn>
                                        <p:tgtEl>
                                          <p:spTgt spid="8"/>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2499"/>
                                          </p:stCondLst>
                                        </p:cTn>
                                        <p:tgtEl>
                                          <p:spTgt spid="29"/>
                                        </p:tgtEl>
                                        <p:attrNameLst>
                                          <p:attrName>style.visibility</p:attrName>
                                        </p:attrNameLst>
                                      </p:cBhvr>
                                      <p:to>
                                        <p:strVal val="visible"/>
                                      </p:to>
                                    </p:set>
                                  </p:childTnLst>
                                </p:cTn>
                              </p:par>
                            </p:childTnLst>
                          </p:cTn>
                        </p:par>
                        <p:par>
                          <p:cTn id="20" fill="hold">
                            <p:stCondLst>
                              <p:cond delay="5000"/>
                            </p:stCondLst>
                            <p:childTnLst>
                              <p:par>
                                <p:cTn id="21" presetID="22" presetClass="exit" presetSubtype="4" fill="hold" grpId="0" nodeType="afterEffect">
                                  <p:stCondLst>
                                    <p:cond delay="0"/>
                                  </p:stCondLst>
                                  <p:childTnLst>
                                    <p:animEffect transition="out" filter="wipe(down)">
                                      <p:cBhvr>
                                        <p:cTn id="22" dur="2500"/>
                                        <p:tgtEl>
                                          <p:spTgt spid="29"/>
                                        </p:tgtEl>
                                      </p:cBhvr>
                                    </p:animEffect>
                                    <p:set>
                                      <p:cBhvr>
                                        <p:cTn id="23" dur="1" fill="hold">
                                          <p:stCondLst>
                                            <p:cond delay="2499"/>
                                          </p:stCondLst>
                                        </p:cTn>
                                        <p:tgtEl>
                                          <p:spTgt spid="2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2499"/>
                                          </p:stCondLst>
                                        </p:cTn>
                                        <p:tgtEl>
                                          <p:spTgt spid="11"/>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2499"/>
                                          </p:stCondLst>
                                        </p:cTn>
                                        <p:tgtEl>
                                          <p:spTgt spid="30"/>
                                        </p:tgtEl>
                                        <p:attrNameLst>
                                          <p:attrName>style.visibility</p:attrName>
                                        </p:attrNameLst>
                                      </p:cBhvr>
                                      <p:to>
                                        <p:strVal val="visible"/>
                                      </p:to>
                                    </p:set>
                                  </p:childTnLst>
                                </p:cTn>
                              </p:par>
                            </p:childTnLst>
                          </p:cTn>
                        </p:par>
                        <p:par>
                          <p:cTn id="28" fill="hold">
                            <p:stCondLst>
                              <p:cond delay="7500"/>
                            </p:stCondLst>
                            <p:childTnLst>
                              <p:par>
                                <p:cTn id="29" presetID="22" presetClass="exit" presetSubtype="4" fill="hold" grpId="0" nodeType="afterEffect">
                                  <p:stCondLst>
                                    <p:cond delay="0"/>
                                  </p:stCondLst>
                                  <p:childTnLst>
                                    <p:animEffect transition="out" filter="wipe(down)">
                                      <p:cBhvr>
                                        <p:cTn id="30" dur="2500"/>
                                        <p:tgtEl>
                                          <p:spTgt spid="30"/>
                                        </p:tgtEl>
                                      </p:cBhvr>
                                    </p:animEffect>
                                    <p:set>
                                      <p:cBhvr>
                                        <p:cTn id="31" dur="1" fill="hold">
                                          <p:stCondLst>
                                            <p:cond delay="2499"/>
                                          </p:stCondLst>
                                        </p:cTn>
                                        <p:tgtEl>
                                          <p:spTgt spid="3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2499"/>
                                          </p:stCondLst>
                                        </p:cTn>
                                        <p:tgtEl>
                                          <p:spTgt spid="12"/>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2499"/>
                                          </p:stCondLst>
                                        </p:cTn>
                                        <p:tgtEl>
                                          <p:spTgt spid="31"/>
                                        </p:tgtEl>
                                        <p:attrNameLst>
                                          <p:attrName>style.visibility</p:attrName>
                                        </p:attrNameLst>
                                      </p:cBhvr>
                                      <p:to>
                                        <p:strVal val="visible"/>
                                      </p:to>
                                    </p:set>
                                  </p:childTnLst>
                                </p:cTn>
                              </p:par>
                            </p:childTnLst>
                          </p:cTn>
                        </p:par>
                        <p:par>
                          <p:cTn id="36" fill="hold">
                            <p:stCondLst>
                              <p:cond delay="10000"/>
                            </p:stCondLst>
                            <p:childTnLst>
                              <p:par>
                                <p:cTn id="37" presetID="22" presetClass="exit" presetSubtype="4" fill="hold" grpId="0" nodeType="afterEffect">
                                  <p:stCondLst>
                                    <p:cond delay="0"/>
                                  </p:stCondLst>
                                  <p:childTnLst>
                                    <p:animEffect transition="out" filter="wipe(down)">
                                      <p:cBhvr>
                                        <p:cTn id="38" dur="2500"/>
                                        <p:tgtEl>
                                          <p:spTgt spid="31"/>
                                        </p:tgtEl>
                                      </p:cBhvr>
                                    </p:animEffect>
                                    <p:set>
                                      <p:cBhvr>
                                        <p:cTn id="39" dur="1" fill="hold">
                                          <p:stCondLst>
                                            <p:cond delay="2499"/>
                                          </p:stCondLst>
                                        </p:cTn>
                                        <p:tgtEl>
                                          <p:spTgt spid="31"/>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2499"/>
                                          </p:stCondLst>
                                        </p:cTn>
                                        <p:tgtEl>
                                          <p:spTgt spid="13"/>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2499"/>
                                          </p:stCondLst>
                                        </p:cTn>
                                        <p:tgtEl>
                                          <p:spTgt spid="32"/>
                                        </p:tgtEl>
                                        <p:attrNameLst>
                                          <p:attrName>style.visibility</p:attrName>
                                        </p:attrNameLst>
                                      </p:cBhvr>
                                      <p:to>
                                        <p:strVal val="visible"/>
                                      </p:to>
                                    </p:set>
                                  </p:childTnLst>
                                </p:cTn>
                              </p:par>
                            </p:childTnLst>
                          </p:cTn>
                        </p:par>
                        <p:par>
                          <p:cTn id="44" fill="hold">
                            <p:stCondLst>
                              <p:cond delay="12500"/>
                            </p:stCondLst>
                            <p:childTnLst>
                              <p:par>
                                <p:cTn id="45" presetID="22" presetClass="exit" presetSubtype="4" fill="hold" grpId="0" nodeType="afterEffect">
                                  <p:stCondLst>
                                    <p:cond delay="0"/>
                                  </p:stCondLst>
                                  <p:childTnLst>
                                    <p:animEffect transition="out" filter="wipe(down)">
                                      <p:cBhvr>
                                        <p:cTn id="46" dur="2500"/>
                                        <p:tgtEl>
                                          <p:spTgt spid="32"/>
                                        </p:tgtEl>
                                      </p:cBhvr>
                                    </p:animEffect>
                                    <p:set>
                                      <p:cBhvr>
                                        <p:cTn id="47" dur="1" fill="hold">
                                          <p:stCondLst>
                                            <p:cond delay="2499"/>
                                          </p:stCondLst>
                                        </p:cTn>
                                        <p:tgtEl>
                                          <p:spTgt spid="32"/>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2499"/>
                                          </p:stCondLst>
                                        </p:cTn>
                                        <p:tgtEl>
                                          <p:spTgt spid="14"/>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2499"/>
                                          </p:stCondLst>
                                        </p:cTn>
                                        <p:tgtEl>
                                          <p:spTgt spid="33"/>
                                        </p:tgtEl>
                                        <p:attrNameLst>
                                          <p:attrName>style.visibility</p:attrName>
                                        </p:attrNameLst>
                                      </p:cBhvr>
                                      <p:to>
                                        <p:strVal val="visible"/>
                                      </p:to>
                                    </p:set>
                                  </p:childTnLst>
                                </p:cTn>
                              </p:par>
                            </p:childTnLst>
                          </p:cTn>
                        </p:par>
                        <p:par>
                          <p:cTn id="52" fill="hold">
                            <p:stCondLst>
                              <p:cond delay="15000"/>
                            </p:stCondLst>
                            <p:childTnLst>
                              <p:par>
                                <p:cTn id="53" presetID="22" presetClass="exit" presetSubtype="4" fill="hold" grpId="0" nodeType="afterEffect">
                                  <p:stCondLst>
                                    <p:cond delay="0"/>
                                  </p:stCondLst>
                                  <p:childTnLst>
                                    <p:animEffect transition="out" filter="wipe(down)">
                                      <p:cBhvr>
                                        <p:cTn id="54" dur="2500"/>
                                        <p:tgtEl>
                                          <p:spTgt spid="33"/>
                                        </p:tgtEl>
                                      </p:cBhvr>
                                    </p:animEffect>
                                    <p:set>
                                      <p:cBhvr>
                                        <p:cTn id="55" dur="1" fill="hold">
                                          <p:stCondLst>
                                            <p:cond delay="2499"/>
                                          </p:stCondLst>
                                        </p:cTn>
                                        <p:tgtEl>
                                          <p:spTgt spid="33"/>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2499"/>
                                          </p:stCondLst>
                                        </p:cTn>
                                        <p:tgtEl>
                                          <p:spTgt spid="15"/>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2499"/>
                                          </p:stCondLst>
                                        </p:cTn>
                                        <p:tgtEl>
                                          <p:spTgt spid="34"/>
                                        </p:tgtEl>
                                        <p:attrNameLst>
                                          <p:attrName>style.visibility</p:attrName>
                                        </p:attrNameLst>
                                      </p:cBhvr>
                                      <p:to>
                                        <p:strVal val="visible"/>
                                      </p:to>
                                    </p:set>
                                  </p:childTnLst>
                                </p:cTn>
                              </p:par>
                            </p:childTnLst>
                          </p:cTn>
                        </p:par>
                        <p:par>
                          <p:cTn id="60" fill="hold">
                            <p:stCondLst>
                              <p:cond delay="17500"/>
                            </p:stCondLst>
                            <p:childTnLst>
                              <p:par>
                                <p:cTn id="61" presetID="22" presetClass="exit" presetSubtype="4" fill="hold" grpId="0" nodeType="afterEffect">
                                  <p:stCondLst>
                                    <p:cond delay="0"/>
                                  </p:stCondLst>
                                  <p:childTnLst>
                                    <p:animEffect transition="out" filter="wipe(down)">
                                      <p:cBhvr>
                                        <p:cTn id="62" dur="2500"/>
                                        <p:tgtEl>
                                          <p:spTgt spid="34"/>
                                        </p:tgtEl>
                                      </p:cBhvr>
                                    </p:animEffect>
                                    <p:set>
                                      <p:cBhvr>
                                        <p:cTn id="63" dur="1" fill="hold">
                                          <p:stCondLst>
                                            <p:cond delay="2499"/>
                                          </p:stCondLst>
                                        </p:cTn>
                                        <p:tgtEl>
                                          <p:spTgt spid="3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2499"/>
                                          </p:stCondLst>
                                        </p:cTn>
                                        <p:tgtEl>
                                          <p:spTgt spid="16"/>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2499"/>
                                          </p:stCondLst>
                                        </p:cTn>
                                        <p:tgtEl>
                                          <p:spTgt spid="35"/>
                                        </p:tgtEl>
                                        <p:attrNameLst>
                                          <p:attrName>style.visibility</p:attrName>
                                        </p:attrNameLst>
                                      </p:cBhvr>
                                      <p:to>
                                        <p:strVal val="visible"/>
                                      </p:to>
                                    </p:set>
                                  </p:childTnLst>
                                </p:cTn>
                              </p:par>
                            </p:childTnLst>
                          </p:cTn>
                        </p:par>
                        <p:par>
                          <p:cTn id="68" fill="hold">
                            <p:stCondLst>
                              <p:cond delay="20000"/>
                            </p:stCondLst>
                            <p:childTnLst>
                              <p:par>
                                <p:cTn id="69" presetID="1" presetClass="exit"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2499"/>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040" y="477520"/>
            <a:ext cx="10068560" cy="707886"/>
          </a:xfrm>
          <a:prstGeom prst="rect">
            <a:avLst/>
          </a:prstGeom>
          <a:noFill/>
        </p:spPr>
        <p:txBody>
          <a:bodyPr wrap="square" rtlCol="0">
            <a:spAutoFit/>
          </a:bodyPr>
          <a:lstStyle/>
          <a:p>
            <a:pPr marL="342900" lvl="0" indent="-342900" algn="ctr">
              <a:spcBef>
                <a:spcPts val="200"/>
              </a:spcBef>
              <a:buClr>
                <a:srgbClr val="586991"/>
              </a:buClr>
              <a:buFont typeface="Webdings" panose="05030102010509060703" pitchFamily="18" charset="2"/>
              <a:buChar char="4"/>
            </a:pPr>
            <a:r>
              <a:rPr lang="en-US" sz="4000" dirty="0">
                <a:solidFill>
                  <a:prstClr val="white"/>
                </a:solidFill>
              </a:rPr>
              <a:t>Results</a:t>
            </a:r>
          </a:p>
        </p:txBody>
      </p:sp>
      <p:graphicFrame>
        <p:nvGraphicFramePr>
          <p:cNvPr id="8" name="Chart 7"/>
          <p:cNvGraphicFramePr>
            <a:graphicFrameLocks/>
          </p:cNvGraphicFramePr>
          <p:nvPr>
            <p:extLst>
              <p:ext uri="{D42A27DB-BD31-4B8C-83A1-F6EECF244321}">
                <p14:modId xmlns:p14="http://schemas.microsoft.com/office/powerpoint/2010/main" val="3778287817"/>
              </p:ext>
            </p:extLst>
          </p:nvPr>
        </p:nvGraphicFramePr>
        <p:xfrm>
          <a:off x="193040" y="1330960"/>
          <a:ext cx="11836400" cy="5405120"/>
        </p:xfrm>
        <a:graphic>
          <a:graphicData uri="http://schemas.openxmlformats.org/drawingml/2006/chart">
            <c:chart xmlns:c="http://schemas.openxmlformats.org/drawingml/2006/chart" xmlns:r="http://schemas.openxmlformats.org/officeDocument/2006/relationships" r:id="rId3"/>
          </a:graphicData>
        </a:graphic>
      </p:graphicFrame>
      <p:sp>
        <p:nvSpPr>
          <p:cNvPr id="10" name="5-Point Star 9"/>
          <p:cNvSpPr/>
          <p:nvPr/>
        </p:nvSpPr>
        <p:spPr>
          <a:xfrm>
            <a:off x="11226800" y="3501886"/>
            <a:ext cx="172720" cy="18619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959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551874036"/>
              </p:ext>
            </p:extLst>
          </p:nvPr>
        </p:nvGraphicFramePr>
        <p:xfrm>
          <a:off x="202503" y="1330891"/>
          <a:ext cx="5446735" cy="285280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02504" y="450937"/>
            <a:ext cx="10056312" cy="707886"/>
          </a:xfrm>
          <a:prstGeom prst="rect">
            <a:avLst/>
          </a:prstGeom>
          <a:noFill/>
        </p:spPr>
        <p:txBody>
          <a:bodyPr wrap="square" rtlCol="0">
            <a:spAutoFit/>
          </a:bodyPr>
          <a:lstStyle/>
          <a:p>
            <a:pPr marL="342900" lvl="0" indent="-342900" algn="ctr">
              <a:spcBef>
                <a:spcPts val="200"/>
              </a:spcBef>
              <a:buClr>
                <a:srgbClr val="586991"/>
              </a:buClr>
              <a:buFont typeface="Webdings" panose="05030102010509060703" pitchFamily="18" charset="2"/>
              <a:buChar char="4"/>
            </a:pPr>
            <a:r>
              <a:rPr lang="en-US" sz="4000">
                <a:solidFill>
                  <a:prstClr val="white"/>
                </a:solidFill>
              </a:rPr>
              <a:t>Results</a:t>
            </a:r>
            <a:endParaRPr lang="en-US" sz="4000" dirty="0">
              <a:solidFill>
                <a:prstClr val="white"/>
              </a:solidFill>
            </a:endParaRPr>
          </a:p>
        </p:txBody>
      </p:sp>
      <p:graphicFrame>
        <p:nvGraphicFramePr>
          <p:cNvPr id="7" name="Chart 6"/>
          <p:cNvGraphicFramePr>
            <a:graphicFrameLocks/>
          </p:cNvGraphicFramePr>
          <p:nvPr>
            <p:extLst>
              <p:ext uri="{D42A27DB-BD31-4B8C-83A1-F6EECF244321}">
                <p14:modId xmlns:p14="http://schemas.microsoft.com/office/powerpoint/2010/main" val="1280672942"/>
              </p:ext>
            </p:extLst>
          </p:nvPr>
        </p:nvGraphicFramePr>
        <p:xfrm>
          <a:off x="6162803" y="1330890"/>
          <a:ext cx="5686658" cy="28528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062591748"/>
              </p:ext>
            </p:extLst>
          </p:nvPr>
        </p:nvGraphicFramePr>
        <p:xfrm>
          <a:off x="202502" y="4069992"/>
          <a:ext cx="5529922" cy="27880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609394484"/>
              </p:ext>
            </p:extLst>
          </p:nvPr>
        </p:nvGraphicFramePr>
        <p:xfrm>
          <a:off x="6245989" y="4069993"/>
          <a:ext cx="5603472" cy="278800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6838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Graphic spid="8" grpId="0">
        <p:bldAsOne/>
      </p:bldGraphic>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5" name="Rectangle 4"/>
          <p:cNvSpPr/>
          <p:nvPr/>
        </p:nvSpPr>
        <p:spPr>
          <a:xfrm>
            <a:off x="0" y="4071258"/>
            <a:ext cx="12192000" cy="2644480"/>
          </a:xfrm>
          <a:prstGeom prst="rect">
            <a:avLst/>
          </a:prstGeom>
          <a:blipFill dpi="0" rotWithShape="1">
            <a:blip r:embed="rId3" cstate="screen">
              <a:alphaModFix amt="95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1899079" y="447848"/>
            <a:ext cx="9596869" cy="670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200"/>
              </a:spcBef>
              <a:buClr>
                <a:schemeClr val="accent4">
                  <a:lumMod val="75000"/>
                </a:schemeClr>
              </a:buClr>
              <a:buNone/>
            </a:pPr>
            <a:r>
              <a:rPr lang="en-US" sz="4000" dirty="0">
                <a:solidFill>
                  <a:schemeClr val="bg1"/>
                </a:solidFill>
              </a:rPr>
              <a:t>Conclusions</a:t>
            </a:r>
          </a:p>
        </p:txBody>
      </p:sp>
      <p:sp>
        <p:nvSpPr>
          <p:cNvPr id="10" name="Text Placeholder 16"/>
          <p:cNvSpPr txBox="1">
            <a:spLocks/>
          </p:cNvSpPr>
          <p:nvPr/>
        </p:nvSpPr>
        <p:spPr>
          <a:xfrm>
            <a:off x="86387" y="1758297"/>
            <a:ext cx="11822584" cy="33400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86991"/>
              </a:buClr>
              <a:defRPr/>
            </a:pPr>
            <a:r>
              <a:rPr lang="en-US" sz="2100" dirty="0">
                <a:solidFill>
                  <a:schemeClr val="bg2">
                    <a:lumMod val="50000"/>
                  </a:schemeClr>
                </a:solidFill>
              </a:rPr>
              <a:t>The drought index captured the severity and extent of drought from 2006-2015 across the study area</a:t>
            </a:r>
          </a:p>
          <a:p>
            <a:pPr marL="347663" indent="-347663">
              <a:buClr>
                <a:srgbClr val="586991"/>
              </a:buClr>
              <a:defRPr/>
            </a:pPr>
            <a:r>
              <a:rPr lang="en-US" sz="2100" dirty="0">
                <a:solidFill>
                  <a:schemeClr val="bg2">
                    <a:lumMod val="50000"/>
                  </a:schemeClr>
                </a:solidFill>
              </a:rPr>
              <a:t> In 2009 the NW Highlands and SW Rainforest experienced severe drought whereas in 2015 the NW Highlands and central Highlands experienced severe drought</a:t>
            </a:r>
          </a:p>
          <a:p>
            <a:pPr marL="347663" indent="-347663">
              <a:buClr>
                <a:srgbClr val="586991"/>
              </a:buClr>
              <a:defRPr/>
            </a:pPr>
            <a:r>
              <a:rPr lang="en-US" sz="2100" dirty="0">
                <a:solidFill>
                  <a:schemeClr val="bg2">
                    <a:lumMod val="50000"/>
                  </a:schemeClr>
                </a:solidFill>
              </a:rPr>
              <a:t> The drought index and SMAP soil moisture values showed similar trends for the 2015 growing season   </a:t>
            </a:r>
          </a:p>
          <a:p>
            <a:pPr marL="347663" indent="-347663">
              <a:buClr>
                <a:srgbClr val="586991"/>
              </a:buClr>
              <a:defRPr/>
            </a:pPr>
            <a:endParaRPr lang="en-US" sz="2100" dirty="0">
              <a:solidFill>
                <a:schemeClr val="tx1">
                  <a:lumMod val="75000"/>
                </a:schemeClr>
              </a:solidFill>
            </a:endParaRPr>
          </a:p>
        </p:txBody>
      </p:sp>
      <p:sp>
        <p:nvSpPr>
          <p:cNvPr id="3" name="TextBox 2"/>
          <p:cNvSpPr txBox="1"/>
          <p:nvPr/>
        </p:nvSpPr>
        <p:spPr>
          <a:xfrm>
            <a:off x="9969917" y="6438739"/>
            <a:ext cx="2222083" cy="276999"/>
          </a:xfrm>
          <a:prstGeom prst="rect">
            <a:avLst/>
          </a:prstGeom>
          <a:noFill/>
        </p:spPr>
        <p:txBody>
          <a:bodyPr wrap="none" rtlCol="0">
            <a:spAutoFit/>
          </a:bodyPr>
          <a:lstStyle/>
          <a:p>
            <a:r>
              <a:rPr lang="en-US" sz="1200" dirty="0">
                <a:solidFill>
                  <a:srgbClr val="FFFFF5"/>
                </a:solidFill>
              </a:rPr>
              <a:t>Image Credit: Sarah Carroll</a:t>
            </a:r>
          </a:p>
        </p:txBody>
      </p:sp>
    </p:spTree>
    <p:extLst>
      <p:ext uri="{BB962C8B-B14F-4D97-AF65-F5344CB8AC3E}">
        <p14:creationId xmlns:p14="http://schemas.microsoft.com/office/powerpoint/2010/main" val="570345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3416" y="4350791"/>
            <a:ext cx="11497961" cy="2507208"/>
          </a:xfrm>
        </p:spPr>
        <p:txBody>
          <a:bodyPr>
            <a:normAutofit/>
          </a:bodyPr>
          <a:lstStyle/>
          <a:p>
            <a:pPr marL="342900" lvl="0" indent="-342900">
              <a:spcBef>
                <a:spcPts val="0"/>
              </a:spcBef>
              <a:buClr>
                <a:srgbClr val="586991"/>
              </a:buClr>
              <a:buFont typeface="Webdings" panose="05030102010509060703" pitchFamily="18" charset="2"/>
              <a:buChar char="4"/>
            </a:pPr>
            <a:r>
              <a:rPr lang="en-US" sz="2100" dirty="0">
                <a:solidFill>
                  <a:schemeClr val="bg2">
                    <a:lumMod val="50000"/>
                  </a:schemeClr>
                </a:solidFill>
              </a:rPr>
              <a:t>Pixels masked due to clouds may create minor biases in monthly aggregation of data</a:t>
            </a:r>
          </a:p>
          <a:p>
            <a:pPr lvl="0">
              <a:spcBef>
                <a:spcPts val="0"/>
              </a:spcBef>
              <a:buClr>
                <a:srgbClr val="586991"/>
              </a:buClr>
            </a:pPr>
            <a:endParaRPr lang="en-US" dirty="0">
              <a:solidFill>
                <a:schemeClr val="bg2">
                  <a:lumMod val="50000"/>
                </a:schemeClr>
              </a:solidFill>
            </a:endParaRPr>
          </a:p>
          <a:p>
            <a:pPr marL="342900" lvl="0" indent="-342900">
              <a:spcBef>
                <a:spcPts val="0"/>
              </a:spcBef>
              <a:buClr>
                <a:srgbClr val="586991"/>
              </a:buClr>
              <a:buFont typeface="Webdings" panose="05030102010509060703" pitchFamily="18" charset="2"/>
              <a:buChar char="4"/>
            </a:pPr>
            <a:r>
              <a:rPr lang="en-US" sz="2100" dirty="0">
                <a:solidFill>
                  <a:schemeClr val="bg2">
                    <a:lumMod val="50000"/>
                  </a:schemeClr>
                </a:solidFill>
              </a:rPr>
              <a:t>Weights of drought parameters are somewhat subjective and may vary spatially and temporally</a:t>
            </a:r>
          </a:p>
          <a:p>
            <a:pPr lvl="0">
              <a:spcBef>
                <a:spcPts val="0"/>
              </a:spcBef>
              <a:buClr>
                <a:srgbClr val="586991"/>
              </a:buClr>
            </a:pPr>
            <a:endParaRPr lang="en-US" sz="2100" dirty="0">
              <a:solidFill>
                <a:schemeClr val="bg2">
                  <a:lumMod val="50000"/>
                </a:schemeClr>
              </a:solidFill>
            </a:endParaRPr>
          </a:p>
          <a:p>
            <a:pPr marL="342900" lvl="0" indent="-342900">
              <a:spcBef>
                <a:spcPts val="0"/>
              </a:spcBef>
              <a:buClr>
                <a:srgbClr val="586991"/>
              </a:buClr>
              <a:buFont typeface="Webdings" panose="05030102010509060703" pitchFamily="18" charset="2"/>
              <a:buChar char="4"/>
            </a:pPr>
            <a:r>
              <a:rPr lang="en-US" sz="2100" dirty="0">
                <a:solidFill>
                  <a:schemeClr val="bg2">
                    <a:lumMod val="50000"/>
                  </a:schemeClr>
                </a:solidFill>
              </a:rPr>
              <a:t>A linear combination of parameters does not account for codependency of drought indicators</a:t>
            </a:r>
          </a:p>
          <a:p>
            <a:pPr lvl="0">
              <a:spcBef>
                <a:spcPts val="200"/>
              </a:spcBef>
              <a:buClr>
                <a:srgbClr val="586991"/>
              </a:buClr>
            </a:pPr>
            <a:endParaRPr lang="en-US" sz="2100" dirty="0">
              <a:solidFill>
                <a:schemeClr val="tx1">
                  <a:lumMod val="75000"/>
                  <a:lumOff val="25000"/>
                </a:schemeClr>
              </a:solidFill>
            </a:endParaRPr>
          </a:p>
        </p:txBody>
      </p:sp>
      <p:sp>
        <p:nvSpPr>
          <p:cNvPr id="3" name="Text Placeholder 2"/>
          <p:cNvSpPr>
            <a:spLocks noGrp="1"/>
          </p:cNvSpPr>
          <p:nvPr>
            <p:ph type="body" sz="quarter" idx="14"/>
          </p:nvPr>
        </p:nvSpPr>
        <p:spPr>
          <a:xfrm>
            <a:off x="513416" y="3507516"/>
            <a:ext cx="10643616" cy="751886"/>
          </a:xfrm>
          <a:noFill/>
        </p:spPr>
        <p:txBody>
          <a:bodyPr/>
          <a:lstStyle/>
          <a:p>
            <a:pPr>
              <a:lnSpc>
                <a:spcPct val="120000"/>
              </a:lnSpc>
              <a:spcBef>
                <a:spcPts val="200"/>
              </a:spcBef>
              <a:buClr>
                <a:schemeClr val="accent4">
                  <a:lumMod val="75000"/>
                </a:schemeClr>
              </a:buClr>
            </a:pPr>
            <a:r>
              <a:rPr lang="en-US" dirty="0"/>
              <a:t>Errors &amp; Uncertainties</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6646" y="123504"/>
            <a:ext cx="7886700" cy="3363685"/>
          </a:xfrm>
          <a:prstGeom prst="rect">
            <a:avLst/>
          </a:prstGeom>
        </p:spPr>
      </p:pic>
      <p:sp>
        <p:nvSpPr>
          <p:cNvPr id="8" name="Text Placeholder 7"/>
          <p:cNvSpPr>
            <a:spLocks noGrp="1"/>
          </p:cNvSpPr>
          <p:nvPr>
            <p:ph type="body" sz="quarter" idx="13"/>
          </p:nvPr>
        </p:nvSpPr>
        <p:spPr>
          <a:xfrm>
            <a:off x="6993154" y="3187502"/>
            <a:ext cx="3060192" cy="274320"/>
          </a:xfrm>
        </p:spPr>
        <p:txBody>
          <a:bodyPr/>
          <a:lstStyle/>
          <a:p>
            <a:r>
              <a:rPr lang="en-US" dirty="0">
                <a:solidFill>
                  <a:schemeClr val="bg1"/>
                </a:solidFill>
              </a:rPr>
              <a:t>Image Credit: Cara Steger</a:t>
            </a:r>
          </a:p>
        </p:txBody>
      </p:sp>
    </p:spTree>
    <p:extLst>
      <p:ext uri="{BB962C8B-B14F-4D97-AF65-F5344CB8AC3E}">
        <p14:creationId xmlns:p14="http://schemas.microsoft.com/office/powerpoint/2010/main" val="421395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324" y="1400868"/>
            <a:ext cx="5957455" cy="5109311"/>
          </a:xfrm>
          <a:prstGeom prst="rect">
            <a:avLst/>
          </a:prstGeom>
        </p:spPr>
      </p:pic>
      <p:sp>
        <p:nvSpPr>
          <p:cNvPr id="18" name="Text Placeholder 1"/>
          <p:cNvSpPr>
            <a:spLocks noGrp="1"/>
          </p:cNvSpPr>
          <p:nvPr>
            <p:ph type="body" sz="quarter" idx="4294967295"/>
          </p:nvPr>
        </p:nvSpPr>
        <p:spPr>
          <a:xfrm>
            <a:off x="675004" y="1599738"/>
            <a:ext cx="4969337" cy="5258262"/>
          </a:xfrm>
          <a:prstGeom prst="rect">
            <a:avLst/>
          </a:prstGeom>
        </p:spPr>
        <p:txBody>
          <a:bodyPr>
            <a:noAutofit/>
          </a:bodyPr>
          <a:lstStyle/>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Background</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Community Concerns</a:t>
            </a:r>
          </a:p>
          <a:p>
            <a:pPr marL="342900" indent="-342900">
              <a:spcBef>
                <a:spcPts val="200"/>
              </a:spcBef>
              <a:buClr>
                <a:srgbClr val="586991"/>
              </a:buClr>
              <a:buFont typeface="Webdings" panose="05030102010509060703" pitchFamily="18" charset="2"/>
              <a:buChar char="4"/>
            </a:pPr>
            <a:r>
              <a:rPr lang="en-US" sz="2300" dirty="0">
                <a:solidFill>
                  <a:schemeClr val="bg2">
                    <a:lumMod val="50000"/>
                  </a:schemeClr>
                </a:solidFill>
              </a:rPr>
              <a:t>Partners</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Objectives</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Study Area and Period</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Methodology</a:t>
            </a:r>
          </a:p>
          <a:p>
            <a:pPr marL="800100" lvl="1" indent="-342900">
              <a:spcBef>
                <a:spcPts val="200"/>
              </a:spcBef>
              <a:buClr>
                <a:srgbClr val="586991"/>
              </a:buClr>
              <a:buFont typeface="Webdings" panose="05030102010509060703" pitchFamily="18" charset="2"/>
              <a:buChar char="4"/>
            </a:pPr>
            <a:r>
              <a:rPr lang="en-US" sz="2300" dirty="0">
                <a:solidFill>
                  <a:schemeClr val="bg2">
                    <a:lumMod val="50000"/>
                  </a:schemeClr>
                </a:solidFill>
              </a:rPr>
              <a:t>Data Acquisition </a:t>
            </a:r>
          </a:p>
          <a:p>
            <a:pPr marL="800100" lvl="1" indent="-342900">
              <a:spcBef>
                <a:spcPts val="200"/>
              </a:spcBef>
              <a:buClr>
                <a:srgbClr val="586991"/>
              </a:buClr>
              <a:buFont typeface="Webdings" panose="05030102010509060703" pitchFamily="18" charset="2"/>
              <a:buChar char="4"/>
            </a:pPr>
            <a:r>
              <a:rPr lang="en-US" sz="2300" dirty="0">
                <a:solidFill>
                  <a:schemeClr val="bg2">
                    <a:lumMod val="50000"/>
                  </a:schemeClr>
                </a:solidFill>
              </a:rPr>
              <a:t>Data Processing</a:t>
            </a:r>
          </a:p>
          <a:p>
            <a:pPr marL="800100" lvl="1" indent="-342900">
              <a:spcBef>
                <a:spcPts val="200"/>
              </a:spcBef>
              <a:buClr>
                <a:srgbClr val="586991"/>
              </a:buClr>
              <a:buFont typeface="Webdings" panose="05030102010509060703" pitchFamily="18" charset="2"/>
              <a:buChar char="4"/>
            </a:pPr>
            <a:r>
              <a:rPr lang="en-US" sz="2300" dirty="0">
                <a:solidFill>
                  <a:schemeClr val="bg2">
                    <a:lumMod val="50000"/>
                  </a:schemeClr>
                </a:solidFill>
              </a:rPr>
              <a:t>Data Analysis</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Results</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Conclusions</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Errors &amp; Uncertainties</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Future Work</a:t>
            </a:r>
          </a:p>
          <a:p>
            <a:pPr marL="342900" lvl="0" indent="-342900">
              <a:spcBef>
                <a:spcPts val="200"/>
              </a:spcBef>
              <a:buClr>
                <a:srgbClr val="586991"/>
              </a:buClr>
              <a:buFont typeface="Webdings" panose="05030102010509060703" pitchFamily="18" charset="2"/>
              <a:buChar char="4"/>
            </a:pPr>
            <a:r>
              <a:rPr lang="en-US" sz="2300" dirty="0">
                <a:solidFill>
                  <a:schemeClr val="bg2">
                    <a:lumMod val="50000"/>
                  </a:schemeClr>
                </a:solidFill>
              </a:rPr>
              <a:t>Acknowledgements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Overview</a:t>
            </a:r>
          </a:p>
        </p:txBody>
      </p:sp>
      <p:sp>
        <p:nvSpPr>
          <p:cNvPr id="14" name="Text Placeholder 4"/>
          <p:cNvSpPr>
            <a:spLocks noGrp="1"/>
          </p:cNvSpPr>
          <p:nvPr>
            <p:ph type="body" sz="quarter" idx="13"/>
          </p:nvPr>
        </p:nvSpPr>
        <p:spPr>
          <a:xfrm>
            <a:off x="8681765" y="6272609"/>
            <a:ext cx="3445002" cy="274320"/>
          </a:xfrm>
        </p:spPr>
        <p:txBody>
          <a:bodyPr>
            <a:normAutofit/>
          </a:bodyPr>
          <a:lstStyle/>
          <a:p>
            <a:r>
              <a:rPr lang="en-US" dirty="0">
                <a:solidFill>
                  <a:schemeClr val="bg1"/>
                </a:solidFill>
              </a:rPr>
              <a:t>Image Credit: Matthew Luizza</a:t>
            </a:r>
          </a:p>
        </p:txBody>
      </p:sp>
    </p:spTree>
    <p:extLst>
      <p:ext uri="{BB962C8B-B14F-4D97-AF65-F5344CB8AC3E}">
        <p14:creationId xmlns:p14="http://schemas.microsoft.com/office/powerpoint/2010/main" val="334234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548640" y="432263"/>
            <a:ext cx="9652634" cy="796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200"/>
              </a:spcBef>
              <a:buClr>
                <a:schemeClr val="accent4">
                  <a:lumMod val="75000"/>
                </a:schemeClr>
              </a:buClr>
              <a:buNone/>
            </a:pPr>
            <a:r>
              <a:rPr lang="en-US" sz="4000" dirty="0">
                <a:solidFill>
                  <a:schemeClr val="bg1"/>
                </a:solidFill>
              </a:rPr>
              <a:t>Future Work</a:t>
            </a:r>
          </a:p>
        </p:txBody>
      </p:sp>
      <p:sp>
        <p:nvSpPr>
          <p:cNvPr id="3" name="Rectangle 2"/>
          <p:cNvSpPr/>
          <p:nvPr/>
        </p:nvSpPr>
        <p:spPr>
          <a:xfrm>
            <a:off x="801913" y="1588113"/>
            <a:ext cx="10678885" cy="2230867"/>
          </a:xfrm>
          <a:prstGeom prst="rect">
            <a:avLst/>
          </a:prstGeom>
        </p:spPr>
        <p:txBody>
          <a:bodyPr wrap="square">
            <a:spAutoFit/>
          </a:bodyPr>
          <a:lstStyle/>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Explore other methods such as principal components analyses or multivariate statistics  </a:t>
            </a:r>
          </a:p>
          <a:p>
            <a:pPr lvl="0">
              <a:lnSpc>
                <a:spcPct val="90000"/>
              </a:lnSpc>
              <a:spcBef>
                <a:spcPts val="200"/>
              </a:spcBef>
              <a:buClr>
                <a:srgbClr val="586991"/>
              </a:buClr>
            </a:pPr>
            <a:endParaRPr lang="en-US" sz="2100" dirty="0">
              <a:solidFill>
                <a:schemeClr val="bg2">
                  <a:lumMod val="50000"/>
                </a:schemeClr>
              </a:solidFill>
            </a:endParaRPr>
          </a:p>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Expand the study area to the entire country of Ethiopia</a:t>
            </a:r>
          </a:p>
          <a:p>
            <a:pPr lvl="0">
              <a:lnSpc>
                <a:spcPct val="90000"/>
              </a:lnSpc>
              <a:spcBef>
                <a:spcPts val="200"/>
              </a:spcBef>
              <a:buClr>
                <a:srgbClr val="586991"/>
              </a:buClr>
            </a:pPr>
            <a:endParaRPr lang="en-US" sz="2100" dirty="0">
              <a:solidFill>
                <a:schemeClr val="bg2">
                  <a:lumMod val="50000"/>
                </a:schemeClr>
              </a:solidFill>
            </a:endParaRPr>
          </a:p>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Analyze effects of drought conditions  on water, carbon and energy budgets of the regional ecosystems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 y="4008666"/>
            <a:ext cx="5884026" cy="2650762"/>
          </a:xfrm>
          <a:prstGeom prst="rect">
            <a:avLst/>
          </a:prstGeom>
        </p:spPr>
      </p:pic>
      <p:sp>
        <p:nvSpPr>
          <p:cNvPr id="8" name="Rectangle 7"/>
          <p:cNvSpPr/>
          <p:nvPr/>
        </p:nvSpPr>
        <p:spPr>
          <a:xfrm>
            <a:off x="4353251" y="6382429"/>
            <a:ext cx="2079415" cy="276999"/>
          </a:xfrm>
          <a:prstGeom prst="rect">
            <a:avLst/>
          </a:prstGeom>
        </p:spPr>
        <p:txBody>
          <a:bodyPr wrap="none">
            <a:spAutoFit/>
          </a:bodyPr>
          <a:lstStyle/>
          <a:p>
            <a:pPr algn="r"/>
            <a:r>
              <a:rPr lang="en-US" sz="1200" dirty="0">
                <a:solidFill>
                  <a:schemeClr val="bg1"/>
                </a:solidFill>
              </a:rPr>
              <a:t>Image Credit: dasroofless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1356" y="3649276"/>
            <a:ext cx="5510500" cy="2733153"/>
          </a:xfrm>
          <a:prstGeom prst="rect">
            <a:avLst/>
          </a:prstGeom>
        </p:spPr>
      </p:pic>
      <p:sp>
        <p:nvSpPr>
          <p:cNvPr id="2" name="Rectangle 1"/>
          <p:cNvSpPr/>
          <p:nvPr/>
        </p:nvSpPr>
        <p:spPr>
          <a:xfrm>
            <a:off x="8659533" y="6105430"/>
            <a:ext cx="2592376" cy="276999"/>
          </a:xfrm>
          <a:prstGeom prst="rect">
            <a:avLst/>
          </a:prstGeom>
        </p:spPr>
        <p:txBody>
          <a:bodyPr wrap="none">
            <a:spAutoFit/>
          </a:bodyPr>
          <a:lstStyle/>
          <a:p>
            <a:pPr algn="r"/>
            <a:r>
              <a:rPr lang="en-US" sz="1200" dirty="0">
                <a:solidFill>
                  <a:schemeClr val="bg1"/>
                </a:solidFill>
              </a:rPr>
              <a:t> Image Credit: Rod Waddington</a:t>
            </a:r>
          </a:p>
        </p:txBody>
      </p:sp>
    </p:spTree>
    <p:extLst>
      <p:ext uri="{BB962C8B-B14F-4D97-AF65-F5344CB8AC3E}">
        <p14:creationId xmlns:p14="http://schemas.microsoft.com/office/powerpoint/2010/main" val="426427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328247" y="1312985"/>
            <a:ext cx="11594122" cy="5029200"/>
          </a:xfrm>
        </p:spPr>
        <p:txBody>
          <a:bodyPr>
            <a:noAutofit/>
          </a:bodyPr>
          <a:lstStyle/>
          <a:p>
            <a:pPr>
              <a:lnSpc>
                <a:spcPct val="100000"/>
              </a:lnSpc>
            </a:pPr>
            <a:r>
              <a:rPr lang="en-US" sz="2400" b="1" dirty="0">
                <a:solidFill>
                  <a:schemeClr val="bg2">
                    <a:lumMod val="50000"/>
                  </a:schemeClr>
                </a:solidFill>
                <a:latin typeface="+mj-lt"/>
              </a:rPr>
              <a:t>Advisors</a:t>
            </a:r>
            <a:endParaRPr lang="en-US" sz="2400" dirty="0">
              <a:solidFill>
                <a:schemeClr val="bg2">
                  <a:lumMod val="50000"/>
                </a:schemeClr>
              </a:solidFill>
              <a:latin typeface="+mj-lt"/>
            </a:endParaRPr>
          </a:p>
          <a:p>
            <a:pPr>
              <a:lnSpc>
                <a:spcPct val="100000"/>
              </a:lnSpc>
            </a:pPr>
            <a:r>
              <a:rPr lang="en-US" dirty="0">
                <a:solidFill>
                  <a:schemeClr val="bg2">
                    <a:lumMod val="50000"/>
                  </a:schemeClr>
                </a:solidFill>
                <a:latin typeface="+mj-lt"/>
              </a:rPr>
              <a:t>Dr. Paul Evangelista (Colorado State University, Natural Resource Ecology Laboratory)</a:t>
            </a:r>
          </a:p>
          <a:p>
            <a:pPr>
              <a:lnSpc>
                <a:spcPct val="100000"/>
              </a:lnSpc>
            </a:pPr>
            <a:r>
              <a:rPr lang="en-US" dirty="0">
                <a:solidFill>
                  <a:schemeClr val="bg2">
                    <a:lumMod val="50000"/>
                  </a:schemeClr>
                </a:solidFill>
                <a:latin typeface="+mj-lt"/>
              </a:rPr>
              <a:t>Dr. Amanda West (Colorado State University, Natural Resource Ecology Laboratory)</a:t>
            </a:r>
          </a:p>
          <a:p>
            <a:pPr>
              <a:lnSpc>
                <a:spcPct val="100000"/>
              </a:lnSpc>
            </a:pPr>
            <a:r>
              <a:rPr lang="en-US" dirty="0">
                <a:solidFill>
                  <a:schemeClr val="bg2">
                    <a:lumMod val="50000"/>
                  </a:schemeClr>
                </a:solidFill>
                <a:latin typeface="+mj-lt"/>
              </a:rPr>
              <a:t>Ryan Anderson (Colorado State University, Natural Resource Ecology Laboratory)</a:t>
            </a:r>
          </a:p>
          <a:p>
            <a:pPr>
              <a:lnSpc>
                <a:spcPct val="100000"/>
              </a:lnSpc>
            </a:pPr>
            <a:endParaRPr lang="en-US" sz="800" dirty="0">
              <a:solidFill>
                <a:schemeClr val="tx1">
                  <a:lumMod val="75000"/>
                  <a:lumOff val="25000"/>
                </a:schemeClr>
              </a:solidFill>
              <a:latin typeface="+mj-lt"/>
            </a:endParaRPr>
          </a:p>
          <a:p>
            <a:pPr>
              <a:lnSpc>
                <a:spcPct val="100000"/>
              </a:lnSpc>
            </a:pPr>
            <a:r>
              <a:rPr lang="en-US" sz="2400" b="1" dirty="0">
                <a:solidFill>
                  <a:schemeClr val="bg2">
                    <a:lumMod val="50000"/>
                  </a:schemeClr>
                </a:solidFill>
                <a:latin typeface="+mj-lt"/>
              </a:rPr>
              <a:t>Other Contributors:</a:t>
            </a:r>
          </a:p>
          <a:p>
            <a:pPr>
              <a:lnSpc>
                <a:spcPct val="100000"/>
              </a:lnSpc>
            </a:pPr>
            <a:r>
              <a:rPr lang="en-US" dirty="0">
                <a:solidFill>
                  <a:schemeClr val="bg2">
                    <a:lumMod val="50000"/>
                  </a:schemeClr>
                </a:solidFill>
                <a:latin typeface="+mj-lt"/>
              </a:rPr>
              <a:t>Brian Woodward (Center Lead)</a:t>
            </a:r>
          </a:p>
          <a:p>
            <a:pPr>
              <a:lnSpc>
                <a:spcPct val="100000"/>
              </a:lnSpc>
            </a:pPr>
            <a:endParaRPr lang="en-US" sz="800" dirty="0">
              <a:solidFill>
                <a:schemeClr val="tx1">
                  <a:lumMod val="75000"/>
                  <a:lumOff val="25000"/>
                </a:schemeClr>
              </a:solidFill>
              <a:latin typeface="+mj-lt"/>
            </a:endParaRPr>
          </a:p>
          <a:p>
            <a:pPr>
              <a:lnSpc>
                <a:spcPct val="100000"/>
              </a:lnSpc>
            </a:pPr>
            <a:r>
              <a:rPr lang="en-US" sz="2400" b="1" dirty="0">
                <a:solidFill>
                  <a:schemeClr val="bg2">
                    <a:lumMod val="50000"/>
                  </a:schemeClr>
                </a:solidFill>
                <a:latin typeface="+mj-lt"/>
              </a:rPr>
              <a:t>Partners</a:t>
            </a:r>
            <a:endParaRPr lang="en-US" sz="2400" dirty="0">
              <a:solidFill>
                <a:schemeClr val="bg2">
                  <a:lumMod val="50000"/>
                </a:schemeClr>
              </a:solidFill>
              <a:latin typeface="+mj-lt"/>
            </a:endParaRPr>
          </a:p>
          <a:p>
            <a:pPr>
              <a:lnSpc>
                <a:spcPct val="100000"/>
              </a:lnSpc>
            </a:pPr>
            <a:r>
              <a:rPr lang="en-US" dirty="0">
                <a:solidFill>
                  <a:schemeClr val="bg2">
                    <a:lumMod val="50000"/>
                  </a:schemeClr>
                </a:solidFill>
                <a:latin typeface="+mj-lt"/>
              </a:rPr>
              <a:t>Dr. Gabriel </a:t>
            </a:r>
            <a:r>
              <a:rPr lang="en-US" dirty="0" err="1">
                <a:solidFill>
                  <a:schemeClr val="bg2">
                    <a:lumMod val="50000"/>
                  </a:schemeClr>
                </a:solidFill>
                <a:latin typeface="+mj-lt"/>
              </a:rPr>
              <a:t>Senay</a:t>
            </a:r>
            <a:r>
              <a:rPr lang="en-US" dirty="0">
                <a:solidFill>
                  <a:schemeClr val="bg2">
                    <a:lumMod val="50000"/>
                  </a:schemeClr>
                </a:solidFill>
                <a:latin typeface="+mj-lt"/>
              </a:rPr>
              <a:t> (USGS North Central Climate Center)</a:t>
            </a:r>
          </a:p>
          <a:p>
            <a:pPr>
              <a:lnSpc>
                <a:spcPct val="100000"/>
              </a:lnSpc>
            </a:pPr>
            <a:r>
              <a:rPr lang="en-US" dirty="0">
                <a:solidFill>
                  <a:schemeClr val="bg2">
                    <a:lumMod val="50000"/>
                  </a:schemeClr>
                </a:solidFill>
                <a:latin typeface="+mj-lt"/>
              </a:rPr>
              <a:t>Dr. Daniel </a:t>
            </a:r>
            <a:r>
              <a:rPr lang="en-US" dirty="0" err="1">
                <a:solidFill>
                  <a:schemeClr val="bg2">
                    <a:lumMod val="50000"/>
                  </a:schemeClr>
                </a:solidFill>
                <a:latin typeface="+mj-lt"/>
              </a:rPr>
              <a:t>Teka</a:t>
            </a:r>
            <a:r>
              <a:rPr lang="en-US" dirty="0">
                <a:solidFill>
                  <a:schemeClr val="bg2">
                    <a:lumMod val="50000"/>
                  </a:schemeClr>
                </a:solidFill>
                <a:latin typeface="+mj-lt"/>
              </a:rPr>
              <a:t> (Institute of Geo-Information and Earth Observation Sciences (I-GEOS))</a:t>
            </a:r>
          </a:p>
          <a:p>
            <a:pPr>
              <a:lnSpc>
                <a:spcPct val="100000"/>
              </a:lnSpc>
            </a:pPr>
            <a:r>
              <a:rPr lang="en-US" dirty="0">
                <a:solidFill>
                  <a:schemeClr val="bg2">
                    <a:lumMod val="50000"/>
                  </a:schemeClr>
                </a:solidFill>
                <a:latin typeface="+mj-lt"/>
              </a:rPr>
              <a:t>Dr. Melinda </a:t>
            </a:r>
            <a:r>
              <a:rPr lang="en-US" dirty="0" err="1">
                <a:solidFill>
                  <a:schemeClr val="bg2">
                    <a:lumMod val="50000"/>
                  </a:schemeClr>
                </a:solidFill>
                <a:latin typeface="+mj-lt"/>
              </a:rPr>
              <a:t>Laituri</a:t>
            </a:r>
            <a:r>
              <a:rPr lang="en-US" dirty="0">
                <a:solidFill>
                  <a:schemeClr val="bg2">
                    <a:lumMod val="50000"/>
                  </a:schemeClr>
                </a:solidFill>
                <a:latin typeface="+mj-lt"/>
              </a:rPr>
              <a:t> (US Department of State Office of Space and Advanced Technology 			     (OES/SAT) and Humanitarian Information Unit (HUI))</a:t>
            </a:r>
          </a:p>
        </p:txBody>
      </p:sp>
    </p:spTree>
    <p:extLst>
      <p:ext uri="{BB962C8B-B14F-4D97-AF65-F5344CB8AC3E}">
        <p14:creationId xmlns:p14="http://schemas.microsoft.com/office/powerpoint/2010/main" val="383663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42198"/>
            <a:ext cx="6678305" cy="5008728"/>
          </a:xfrm>
          <a:prstGeom prst="rect">
            <a:avLst/>
          </a:prstGeom>
        </p:spPr>
      </p:pic>
      <p:sp>
        <p:nvSpPr>
          <p:cNvPr id="2" name="Text Placeholder 1"/>
          <p:cNvSpPr>
            <a:spLocks noGrp="1"/>
          </p:cNvSpPr>
          <p:nvPr>
            <p:ph type="body" sz="quarter" idx="11"/>
          </p:nvPr>
        </p:nvSpPr>
        <p:spPr>
          <a:xfrm>
            <a:off x="6846577" y="1542198"/>
            <a:ext cx="5220806" cy="5117909"/>
          </a:xfrm>
          <a:prstGeom prst="rect">
            <a:avLst/>
          </a:prstGeom>
        </p:spPr>
        <p:txBody>
          <a:bodyPr>
            <a:noAutofit/>
          </a:bodyPr>
          <a:lstStyle/>
          <a:p>
            <a:pPr marL="342900" lvl="0" indent="-342900">
              <a:lnSpc>
                <a:spcPct val="100000"/>
              </a:lnSpc>
              <a:spcBef>
                <a:spcPts val="0"/>
              </a:spcBef>
              <a:buClr>
                <a:srgbClr val="586991"/>
              </a:buClr>
              <a:buFont typeface="Webdings" panose="05030102010509060703" pitchFamily="18" charset="2"/>
              <a:buChar char="4"/>
            </a:pPr>
            <a:r>
              <a:rPr lang="en-US" sz="2100" dirty="0">
                <a:solidFill>
                  <a:schemeClr val="bg2">
                    <a:lumMod val="50000"/>
                  </a:schemeClr>
                </a:solidFill>
              </a:rPr>
              <a:t>Ethiopia’s economy predominantly relies on rain-fed agriculture</a:t>
            </a:r>
          </a:p>
          <a:p>
            <a:pPr marL="342900" lvl="0" indent="-342900">
              <a:lnSpc>
                <a:spcPct val="100000"/>
              </a:lnSpc>
              <a:spcBef>
                <a:spcPts val="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lnSpc>
                <a:spcPct val="100000"/>
              </a:lnSpc>
              <a:spcBef>
                <a:spcPts val="0"/>
              </a:spcBef>
              <a:buClr>
                <a:srgbClr val="586991"/>
              </a:buClr>
              <a:buFont typeface="Webdings" panose="05030102010509060703" pitchFamily="18" charset="2"/>
              <a:buChar char="4"/>
            </a:pPr>
            <a:r>
              <a:rPr lang="en-US" sz="2100" dirty="0">
                <a:solidFill>
                  <a:schemeClr val="bg2">
                    <a:lumMod val="50000"/>
                  </a:schemeClr>
                </a:solidFill>
              </a:rPr>
              <a:t>Drought is primarily defined as an extended period of below normal precipitation</a:t>
            </a:r>
          </a:p>
          <a:p>
            <a:pPr marL="342900" lvl="0" indent="-342900">
              <a:lnSpc>
                <a:spcPct val="100000"/>
              </a:lnSpc>
              <a:spcBef>
                <a:spcPts val="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lnSpc>
                <a:spcPct val="100000"/>
              </a:lnSpc>
              <a:spcBef>
                <a:spcPts val="0"/>
              </a:spcBef>
              <a:buClr>
                <a:srgbClr val="586991"/>
              </a:buClr>
              <a:buFont typeface="Webdings" panose="05030102010509060703" pitchFamily="18" charset="2"/>
              <a:buChar char="4"/>
            </a:pPr>
            <a:r>
              <a:rPr lang="en-US" sz="2100" dirty="0">
                <a:solidFill>
                  <a:schemeClr val="bg2">
                    <a:lumMod val="50000"/>
                  </a:schemeClr>
                </a:solidFill>
              </a:rPr>
              <a:t>El Niño climatic events often result in drought conditions</a:t>
            </a:r>
          </a:p>
          <a:p>
            <a:pPr marL="342900" lvl="0" indent="-342900">
              <a:lnSpc>
                <a:spcPct val="100000"/>
              </a:lnSpc>
              <a:spcBef>
                <a:spcPts val="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lnSpc>
                <a:spcPct val="100000"/>
              </a:lnSpc>
              <a:spcBef>
                <a:spcPts val="0"/>
              </a:spcBef>
              <a:buClr>
                <a:srgbClr val="586991"/>
              </a:buClr>
              <a:buFont typeface="Webdings" panose="05030102010509060703" pitchFamily="18" charset="2"/>
              <a:buChar char="4"/>
            </a:pPr>
            <a:r>
              <a:rPr lang="en-US" sz="2100" dirty="0">
                <a:solidFill>
                  <a:schemeClr val="bg2">
                    <a:lumMod val="50000"/>
                  </a:schemeClr>
                </a:solidFill>
              </a:rPr>
              <a:t>Climate diversity in Ethiopia makes it difficult to analyze drought</a:t>
            </a:r>
          </a:p>
          <a:p>
            <a:pPr marL="342900" lvl="0" indent="-342900">
              <a:lnSpc>
                <a:spcPct val="100000"/>
              </a:lnSpc>
              <a:spcBef>
                <a:spcPts val="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lnSpc>
                <a:spcPct val="100000"/>
              </a:lnSpc>
              <a:spcBef>
                <a:spcPts val="0"/>
              </a:spcBef>
              <a:buClr>
                <a:srgbClr val="586991"/>
              </a:buClr>
              <a:buFont typeface="Webdings" panose="05030102010509060703" pitchFamily="18" charset="2"/>
              <a:buChar char="4"/>
            </a:pPr>
            <a:r>
              <a:rPr lang="en-US" sz="2100" dirty="0">
                <a:solidFill>
                  <a:schemeClr val="bg2">
                    <a:lumMod val="50000"/>
                  </a:schemeClr>
                </a:solidFill>
              </a:rPr>
              <a:t>Remote-sensing methods can improve our ability to monitor drought on a landscape scale</a:t>
            </a:r>
          </a:p>
        </p:txBody>
      </p:sp>
      <p:sp>
        <p:nvSpPr>
          <p:cNvPr id="5" name="Text Placeholder 4"/>
          <p:cNvSpPr>
            <a:spLocks noGrp="1"/>
          </p:cNvSpPr>
          <p:nvPr>
            <p:ph type="body" sz="quarter" idx="13"/>
          </p:nvPr>
        </p:nvSpPr>
        <p:spPr>
          <a:xfrm>
            <a:off x="4101360" y="6276606"/>
            <a:ext cx="2576945" cy="274320"/>
          </a:xfrm>
          <a:prstGeom prst="rect">
            <a:avLst/>
          </a:prstGeom>
          <a:noFill/>
        </p:spPr>
        <p:txBody>
          <a:bodyPr>
            <a:noAutofit/>
          </a:bodyPr>
          <a:lstStyle/>
          <a:p>
            <a:pPr lvl="0" algn="r"/>
            <a:r>
              <a:rPr lang="en-US" dirty="0">
                <a:solidFill>
                  <a:prstClr val="white"/>
                </a:solidFill>
              </a:rPr>
              <a:t>Image Credit: Matthew Luizza</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spcBef>
                <a:spcPts val="200"/>
              </a:spcBef>
              <a:buClr>
                <a:srgbClr val="586991"/>
              </a:buClr>
              <a:buFont typeface="Webdings" panose="05030102010509060703" pitchFamily="18" charset="2"/>
              <a:buChar char="4"/>
            </a:pPr>
            <a:r>
              <a:rPr lang="en-US" sz="4000" dirty="0">
                <a:solidFill>
                  <a:schemeClr val="bg1"/>
                </a:solidFill>
              </a:rPr>
              <a:t>Background</a:t>
            </a:r>
          </a:p>
        </p:txBody>
      </p:sp>
    </p:spTree>
    <p:extLst>
      <p:ext uri="{BB962C8B-B14F-4D97-AF65-F5344CB8AC3E}">
        <p14:creationId xmlns:p14="http://schemas.microsoft.com/office/powerpoint/2010/main" val="293258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323995" y="1749972"/>
            <a:ext cx="4955601" cy="4575854"/>
          </a:xfrm>
          <a:prstGeom prst="rect">
            <a:avLst/>
          </a:prstGeom>
        </p:spPr>
        <p:txBody>
          <a:bodyPr>
            <a:noAutofit/>
          </a:bodyPr>
          <a:lstStyle/>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Worst drought conditions in over 35 years due to extreme 2015-2016 El Niño</a:t>
            </a:r>
          </a:p>
          <a:p>
            <a:pPr marL="0" lvl="0" indent="0">
              <a:spcBef>
                <a:spcPts val="200"/>
              </a:spcBef>
              <a:buClr>
                <a:srgbClr val="586991"/>
              </a:buClr>
              <a:buNone/>
            </a:pPr>
            <a:endParaRPr lang="en-US" sz="2100" dirty="0">
              <a:solidFill>
                <a:schemeClr val="bg2">
                  <a:lumMod val="50000"/>
                </a:schemeClr>
              </a:solidFill>
            </a:endParaRPr>
          </a:p>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Crop failures have resulted in over 10 million people in need of food aid</a:t>
            </a:r>
          </a:p>
          <a:p>
            <a:pPr marL="342900" lvl="0" indent="-342900">
              <a:spcBef>
                <a:spcPts val="20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Drought conditions may persist in the latter part of 2016 and early 2017</a:t>
            </a:r>
          </a:p>
          <a:p>
            <a:pPr marL="342900" lvl="0" indent="-342900">
              <a:spcBef>
                <a:spcPts val="20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Need for information on duration, location, and severity of drought</a:t>
            </a:r>
          </a:p>
          <a:p>
            <a:pPr marL="0" indent="0">
              <a:lnSpc>
                <a:spcPct val="100000"/>
              </a:lnSpc>
              <a:spcBef>
                <a:spcPts val="200"/>
              </a:spcBef>
              <a:buClr>
                <a:srgbClr val="586991"/>
              </a:buClr>
              <a:buNone/>
            </a:pPr>
            <a:endParaRPr lang="en-US" sz="2000" dirty="0">
              <a:solidFill>
                <a:schemeClr val="bg2">
                  <a:lumMod val="50000"/>
                </a:schemeClr>
              </a:solidFill>
            </a:endParaRPr>
          </a:p>
        </p:txBody>
      </p:sp>
      <p:sp>
        <p:nvSpPr>
          <p:cNvPr id="7" name="Text Placeholder 2"/>
          <p:cNvSpPr txBox="1">
            <a:spLocks/>
          </p:cNvSpPr>
          <p:nvPr/>
        </p:nvSpPr>
        <p:spPr>
          <a:xfrm>
            <a:off x="2000249" y="514350"/>
            <a:ext cx="1010308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Clr>
                <a:srgbClr val="586991"/>
              </a:buClr>
              <a:buNone/>
            </a:pPr>
            <a:r>
              <a:rPr lang="en-US" sz="4000" dirty="0">
                <a:solidFill>
                  <a:schemeClr val="bg1"/>
                </a:solidFill>
              </a:rPr>
              <a:t>Community Concerns</a:t>
            </a:r>
          </a:p>
          <a:p>
            <a:pPr marL="342900" indent="-342900" algn="ctr">
              <a:spcBef>
                <a:spcPts val="200"/>
              </a:spcBef>
              <a:buClr>
                <a:srgbClr val="586991"/>
              </a:buClr>
              <a:buFont typeface="Webdings" panose="05030102010509060703" pitchFamily="18" charset="2"/>
              <a:buChar char="4"/>
            </a:pPr>
            <a:endParaRPr lang="en-US" sz="4000" dirty="0">
              <a:solidFill>
                <a:schemeClr val="accent4">
                  <a:lumMod val="75000"/>
                </a:schemeClr>
              </a:solidFill>
            </a:endParaRPr>
          </a:p>
        </p:txBody>
      </p:sp>
      <p:sp>
        <p:nvSpPr>
          <p:cNvPr id="9" name="Text Placeholder 8"/>
          <p:cNvSpPr>
            <a:spLocks noGrp="1"/>
          </p:cNvSpPr>
          <p:nvPr>
            <p:ph type="body" sz="quarter" idx="13"/>
          </p:nvPr>
        </p:nvSpPr>
        <p:spPr>
          <a:xfrm>
            <a:off x="9534144" y="6319520"/>
            <a:ext cx="2657856" cy="274320"/>
          </a:xfrm>
        </p:spPr>
        <p:txBody>
          <a:bodyPr/>
          <a:lstStyle/>
          <a:p>
            <a:pPr lvl="0"/>
            <a:r>
              <a:rPr lang="en-US" dirty="0">
                <a:solidFill>
                  <a:prstClr val="white"/>
                </a:solidFill>
              </a:rPr>
              <a:t>Image Credit: Muttley 05</a:t>
            </a:r>
          </a:p>
          <a:p>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5811" y="1302517"/>
            <a:ext cx="5497261" cy="309220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48600" y="4396191"/>
            <a:ext cx="3976023" cy="2197395"/>
          </a:xfrm>
          <a:prstGeom prst="rect">
            <a:avLst/>
          </a:prstGeom>
        </p:spPr>
      </p:pic>
      <p:sp>
        <p:nvSpPr>
          <p:cNvPr id="5" name="TextBox 4"/>
          <p:cNvSpPr txBox="1"/>
          <p:nvPr/>
        </p:nvSpPr>
        <p:spPr>
          <a:xfrm>
            <a:off x="9455414" y="6319520"/>
            <a:ext cx="2169184" cy="276999"/>
          </a:xfrm>
          <a:prstGeom prst="rect">
            <a:avLst/>
          </a:prstGeom>
          <a:noFill/>
        </p:spPr>
        <p:txBody>
          <a:bodyPr wrap="none" rtlCol="0">
            <a:spAutoFit/>
          </a:bodyPr>
          <a:lstStyle/>
          <a:p>
            <a:r>
              <a:rPr lang="en-US" sz="1200" dirty="0">
                <a:solidFill>
                  <a:srgbClr val="FFFFFF"/>
                </a:solidFill>
              </a:rPr>
              <a:t>Image Credit: Cara Steger</a:t>
            </a:r>
          </a:p>
        </p:txBody>
      </p:sp>
    </p:spTree>
    <p:extLst>
      <p:ext uri="{BB962C8B-B14F-4D97-AF65-F5344CB8AC3E}">
        <p14:creationId xmlns:p14="http://schemas.microsoft.com/office/powerpoint/2010/main" val="329308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0200"/>
            <a:ext cx="6261296" cy="5001840"/>
          </a:xfrm>
          <a:prstGeom prst="rect">
            <a:avLst/>
          </a:prstGeom>
        </p:spPr>
      </p:pic>
      <p:sp>
        <p:nvSpPr>
          <p:cNvPr id="2" name="Text Placeholder 1"/>
          <p:cNvSpPr>
            <a:spLocks noGrp="1"/>
          </p:cNvSpPr>
          <p:nvPr>
            <p:ph type="body" sz="quarter" idx="11"/>
          </p:nvPr>
        </p:nvSpPr>
        <p:spPr>
          <a:xfrm>
            <a:off x="6664961" y="2014393"/>
            <a:ext cx="5140960" cy="3955240"/>
          </a:xfrm>
          <a:prstGeom prst="rect">
            <a:avLst/>
          </a:prstGeom>
        </p:spPr>
        <p:txBody>
          <a:bodyPr>
            <a:normAutofit/>
          </a:bodyPr>
          <a:lstStyle/>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Department of State Office of Space and Advanced Technology (OES/SAT) and Humanitarian Information Unit (HIU)</a:t>
            </a:r>
          </a:p>
          <a:p>
            <a:pPr marL="342900" lvl="0" indent="-342900">
              <a:spcBef>
                <a:spcPts val="20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Institute of Geo-Information and Earth Observation Sciences (I-GEOS) </a:t>
            </a:r>
            <a:r>
              <a:rPr lang="en-US" sz="2100" dirty="0" err="1">
                <a:solidFill>
                  <a:schemeClr val="bg2">
                    <a:lumMod val="50000"/>
                  </a:schemeClr>
                </a:solidFill>
              </a:rPr>
              <a:t>Mekelle</a:t>
            </a:r>
            <a:r>
              <a:rPr lang="en-US" sz="2100" dirty="0">
                <a:solidFill>
                  <a:schemeClr val="bg2">
                    <a:lumMod val="50000"/>
                  </a:schemeClr>
                </a:solidFill>
              </a:rPr>
              <a:t> University</a:t>
            </a:r>
          </a:p>
          <a:p>
            <a:pPr marL="342900" lvl="0" indent="-342900">
              <a:spcBef>
                <a:spcPts val="200"/>
              </a:spcBef>
              <a:buClr>
                <a:srgbClr val="586991"/>
              </a:buClr>
              <a:buFont typeface="Webdings" panose="05030102010509060703" pitchFamily="18" charset="2"/>
              <a:buChar char="4"/>
            </a:pPr>
            <a:endParaRPr lang="en-US" sz="2100" dirty="0">
              <a:solidFill>
                <a:schemeClr val="bg2">
                  <a:lumMod val="50000"/>
                </a:schemeClr>
              </a:solidFill>
            </a:endParaRPr>
          </a:p>
          <a:p>
            <a:pPr marL="342900" lvl="0" indent="-342900">
              <a:spcBef>
                <a:spcPts val="200"/>
              </a:spcBef>
              <a:buClr>
                <a:srgbClr val="586991"/>
              </a:buClr>
              <a:buFont typeface="Webdings" panose="05030102010509060703" pitchFamily="18" charset="2"/>
              <a:buChar char="4"/>
            </a:pPr>
            <a:r>
              <a:rPr lang="en-US" sz="2100" dirty="0">
                <a:solidFill>
                  <a:schemeClr val="bg2">
                    <a:lumMod val="50000"/>
                  </a:schemeClr>
                </a:solidFill>
              </a:rPr>
              <a:t>USGS North Central Climate  Science Center</a:t>
            </a:r>
          </a:p>
          <a:p>
            <a:pPr>
              <a:spcBef>
                <a:spcPts val="200"/>
              </a:spcBef>
              <a:buClr>
                <a:schemeClr val="accent4">
                  <a:lumMod val="75000"/>
                </a:schemeClr>
              </a:buClr>
            </a:pPr>
            <a:endParaRPr lang="en-US" sz="2400" dirty="0">
              <a:solidFill>
                <a:schemeClr val="bg2">
                  <a:lumMod val="50000"/>
                </a:schemeClr>
              </a:solidFill>
            </a:endParaRPr>
          </a:p>
        </p:txBody>
      </p:sp>
      <p:sp>
        <p:nvSpPr>
          <p:cNvPr id="5" name="Text Placeholder 4"/>
          <p:cNvSpPr>
            <a:spLocks noGrp="1"/>
          </p:cNvSpPr>
          <p:nvPr>
            <p:ph type="body" sz="quarter" idx="13"/>
          </p:nvPr>
        </p:nvSpPr>
        <p:spPr>
          <a:xfrm>
            <a:off x="3545155" y="6041737"/>
            <a:ext cx="2716141" cy="274320"/>
          </a:xfrm>
          <a:prstGeom prst="rect">
            <a:avLst/>
          </a:prstGeom>
          <a:noFill/>
        </p:spPr>
        <p:txBody>
          <a:bodyPr>
            <a:noAutofit/>
          </a:bodyPr>
          <a:lstStyle/>
          <a:p>
            <a:pPr algn="r"/>
            <a:r>
              <a:rPr lang="en-US" dirty="0">
                <a:solidFill>
                  <a:schemeClr val="bg1"/>
                </a:solidFill>
              </a:rPr>
              <a:t>Image Credit: </a:t>
            </a:r>
            <a:r>
              <a:rPr lang="en-US" dirty="0" err="1">
                <a:solidFill>
                  <a:schemeClr val="bg1"/>
                </a:solidFill>
              </a:rPr>
              <a:t>Mekelle</a:t>
            </a:r>
            <a:r>
              <a:rPr lang="en-US" dirty="0">
                <a:solidFill>
                  <a:schemeClr val="bg1"/>
                </a:solidFill>
              </a:rPr>
              <a:t> University</a:t>
            </a:r>
          </a:p>
        </p:txBody>
      </p:sp>
      <p:sp>
        <p:nvSpPr>
          <p:cNvPr id="7" name="Text Placeholder 2"/>
          <p:cNvSpPr txBox="1">
            <a:spLocks/>
          </p:cNvSpPr>
          <p:nvPr/>
        </p:nvSpPr>
        <p:spPr>
          <a:xfrm>
            <a:off x="609599" y="504825"/>
            <a:ext cx="9531928"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Clr>
                <a:srgbClr val="586991"/>
              </a:buClr>
              <a:buNone/>
            </a:pPr>
            <a:r>
              <a:rPr lang="en-US" sz="4000" dirty="0">
                <a:solidFill>
                  <a:schemeClr val="bg1"/>
                </a:solidFill>
                <a:latin typeface="Century Gothic" charset="0"/>
                <a:ea typeface="Century Gothic" charset="0"/>
                <a:cs typeface="Century Gothic" charset="0"/>
                <a:sym typeface="Questrial"/>
              </a:rPr>
              <a:t>Partners</a:t>
            </a:r>
            <a:r>
              <a:rPr lang="en-US" sz="4000" dirty="0">
                <a:solidFill>
                  <a:schemeClr val="accent4">
                    <a:lumMod val="75000"/>
                  </a:schemeClr>
                </a:solidFill>
                <a:latin typeface="Century Gothic" charset="0"/>
                <a:ea typeface="Century Gothic" charset="0"/>
                <a:cs typeface="Century Gothic" charset="0"/>
                <a:sym typeface="Questrial"/>
              </a:rPr>
              <a:t>  </a:t>
            </a:r>
            <a:endParaRPr lang="en-US" sz="4000" dirty="0">
              <a:solidFill>
                <a:schemeClr val="accent4">
                  <a:lumMod val="75000"/>
                </a:schemeClr>
              </a:solidFill>
            </a:endParaRPr>
          </a:p>
        </p:txBody>
      </p:sp>
      <p:sp>
        <p:nvSpPr>
          <p:cNvPr id="4" name="Rectangle 3"/>
          <p:cNvSpPr/>
          <p:nvPr/>
        </p:nvSpPr>
        <p:spPr>
          <a:xfrm>
            <a:off x="-71120" y="6333664"/>
            <a:ext cx="12192000" cy="415498"/>
          </a:xfrm>
          <a:prstGeom prst="rect">
            <a:avLst/>
          </a:prstGeom>
        </p:spPr>
        <p:txBody>
          <a:bodyPr wrap="square">
            <a:spAutoFit/>
          </a:bodyPr>
          <a:lstStyle/>
          <a:p>
            <a:r>
              <a:rPr lang="en-US" sz="1050" dirty="0">
                <a:solidFill>
                  <a:schemeClr val="bg2">
                    <a:lumMod val="50000"/>
                  </a:schemeClr>
                </a:solidFill>
              </a:rPr>
              <a:t>NPR 2200.2C D.6.4.1 Trade names and trademarks are used in this report for identification only. Their usage does not constitute an official endorsement, either expressed or implied, by the National Aeronautics and Space Administration.</a:t>
            </a:r>
          </a:p>
        </p:txBody>
      </p:sp>
    </p:spTree>
    <p:extLst>
      <p:ext uri="{BB962C8B-B14F-4D97-AF65-F5344CB8AC3E}">
        <p14:creationId xmlns:p14="http://schemas.microsoft.com/office/powerpoint/2010/main" val="319843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74192" y="4518192"/>
            <a:ext cx="10643616" cy="2028091"/>
          </a:xfrm>
        </p:spPr>
        <p:txBody>
          <a:bodyPr>
            <a:noAutofit/>
          </a:bodyPr>
          <a:lstStyle/>
          <a:p>
            <a:pPr marL="342900" indent="-342900">
              <a:spcBef>
                <a:spcPts val="200"/>
              </a:spcBef>
              <a:buClr>
                <a:srgbClr val="586991"/>
              </a:buClr>
              <a:buFont typeface="Webdings" panose="05030102010509060703" pitchFamily="18" charset="2"/>
              <a:buChar char="4"/>
            </a:pPr>
            <a:r>
              <a:rPr lang="en-US" sz="2100" b="1" dirty="0">
                <a:solidFill>
                  <a:srgbClr val="586991"/>
                </a:solidFill>
              </a:rPr>
              <a:t>Develop</a:t>
            </a:r>
            <a:r>
              <a:rPr lang="en-US" sz="2100" dirty="0">
                <a:solidFill>
                  <a:schemeClr val="tx1">
                    <a:lumMod val="50000"/>
                  </a:schemeClr>
                </a:solidFill>
              </a:rPr>
              <a:t> </a:t>
            </a:r>
            <a:r>
              <a:rPr lang="en-US" sz="2100" dirty="0">
                <a:solidFill>
                  <a:schemeClr val="bg2">
                    <a:lumMod val="50000"/>
                  </a:schemeClr>
                </a:solidFill>
              </a:rPr>
              <a:t>a scaled drought index to characterize drought conditions </a:t>
            </a:r>
          </a:p>
          <a:p>
            <a:pPr>
              <a:spcBef>
                <a:spcPts val="200"/>
              </a:spcBef>
              <a:buClr>
                <a:srgbClr val="586991"/>
              </a:buClr>
            </a:pPr>
            <a:endParaRPr lang="en-US" sz="21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100" b="1" dirty="0">
                <a:solidFill>
                  <a:srgbClr val="586991"/>
                </a:solidFill>
              </a:rPr>
              <a:t>Analyze</a:t>
            </a:r>
            <a:r>
              <a:rPr lang="en-US" sz="2100" dirty="0">
                <a:solidFill>
                  <a:schemeClr val="tx1">
                    <a:lumMod val="50000"/>
                  </a:schemeClr>
                </a:solidFill>
              </a:rPr>
              <a:t> </a:t>
            </a:r>
            <a:r>
              <a:rPr lang="en-US" sz="2100" dirty="0">
                <a:solidFill>
                  <a:schemeClr val="bg2">
                    <a:lumMod val="50000"/>
                  </a:schemeClr>
                </a:solidFill>
              </a:rPr>
              <a:t>drought severity and spatiotemporal variation across the study area</a:t>
            </a:r>
          </a:p>
          <a:p>
            <a:pPr>
              <a:spcBef>
                <a:spcPts val="200"/>
              </a:spcBef>
              <a:buClr>
                <a:srgbClr val="586991"/>
              </a:buClr>
            </a:pPr>
            <a:endParaRPr lang="en-US" sz="21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100" b="1" dirty="0">
                <a:solidFill>
                  <a:srgbClr val="586991"/>
                </a:solidFill>
              </a:rPr>
              <a:t>Create</a:t>
            </a:r>
            <a:r>
              <a:rPr lang="en-US" sz="2100" dirty="0">
                <a:solidFill>
                  <a:schemeClr val="tx1">
                    <a:lumMod val="50000"/>
                  </a:schemeClr>
                </a:solidFill>
              </a:rPr>
              <a:t> </a:t>
            </a:r>
            <a:r>
              <a:rPr lang="en-US" sz="2100" dirty="0">
                <a:solidFill>
                  <a:schemeClr val="bg2">
                    <a:lumMod val="50000"/>
                  </a:schemeClr>
                </a:solidFill>
              </a:rPr>
              <a:t>tutorials for partner organizations to build their capacity to monitor drought in the future</a:t>
            </a:r>
          </a:p>
        </p:txBody>
      </p:sp>
      <p:sp>
        <p:nvSpPr>
          <p:cNvPr id="3" name="Text Placeholder 2"/>
          <p:cNvSpPr>
            <a:spLocks noGrp="1"/>
          </p:cNvSpPr>
          <p:nvPr>
            <p:ph type="body" sz="quarter" idx="14"/>
          </p:nvPr>
        </p:nvSpPr>
        <p:spPr>
          <a:xfrm>
            <a:off x="774192" y="3634395"/>
            <a:ext cx="10643616" cy="491489"/>
          </a:xfrm>
          <a:noFill/>
        </p:spPr>
        <p:txBody>
          <a:bodyPr/>
          <a:lstStyle/>
          <a:p>
            <a:pPr lvl="0"/>
            <a:r>
              <a:rPr lang="en-US" dirty="0"/>
              <a:t>Objectives</a:t>
            </a:r>
          </a:p>
          <a:p>
            <a:pPr algn="ctr"/>
            <a:endParaRPr lang="en-US" b="0" dirty="0">
              <a:solidFill>
                <a:schemeClr val="bg1"/>
              </a:solidFill>
            </a:endParaRPr>
          </a:p>
        </p:txBody>
      </p:sp>
      <p:sp>
        <p:nvSpPr>
          <p:cNvPr id="11" name="Picture Placeholder 10"/>
          <p:cNvSpPr>
            <a:spLocks noGrp="1"/>
          </p:cNvSpPr>
          <p:nvPr>
            <p:ph type="pic" sz="quarter" idx="12"/>
          </p:nvPr>
        </p:nvSpPr>
        <p:spPr/>
      </p:sp>
      <p:sp>
        <p:nvSpPr>
          <p:cNvPr id="5" name="Text Placeholder 4"/>
          <p:cNvSpPr>
            <a:spLocks noGrp="1"/>
          </p:cNvSpPr>
          <p:nvPr>
            <p:ph type="body" sz="quarter" idx="13"/>
          </p:nvPr>
        </p:nvSpPr>
        <p:spPr/>
        <p:txBody>
          <a:bodyPr>
            <a:noAutofit/>
          </a:bodyPr>
          <a:lstStyle/>
          <a:p>
            <a:r>
              <a:rPr lang="en-US" dirty="0">
                <a:solidFill>
                  <a:schemeClr val="bg1"/>
                </a:solidFill>
              </a:rPr>
              <a:t>Image Credit: Andrew Heavens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2818"/>
            <a:ext cx="12192000" cy="3344082"/>
          </a:xfrm>
          <a:prstGeom prst="rect">
            <a:avLst/>
          </a:prstGeom>
        </p:spPr>
      </p:pic>
      <p:sp>
        <p:nvSpPr>
          <p:cNvPr id="6" name="Rectangle 5"/>
          <p:cNvSpPr/>
          <p:nvPr/>
        </p:nvSpPr>
        <p:spPr>
          <a:xfrm>
            <a:off x="10175530" y="3179901"/>
            <a:ext cx="6096000" cy="276999"/>
          </a:xfrm>
          <a:prstGeom prst="rect">
            <a:avLst/>
          </a:prstGeom>
        </p:spPr>
        <p:txBody>
          <a:bodyPr>
            <a:spAutoFit/>
          </a:bodyPr>
          <a:lstStyle/>
          <a:p>
            <a:r>
              <a:rPr lang="en-US" sz="1200" dirty="0">
                <a:solidFill>
                  <a:schemeClr val="bg1"/>
                </a:solidFill>
              </a:rPr>
              <a:t> Image Credit: </a:t>
            </a:r>
            <a:r>
              <a:rPr lang="en-US" sz="1200" dirty="0" err="1">
                <a:solidFill>
                  <a:schemeClr val="bg1"/>
                </a:solidFill>
              </a:rPr>
              <a:t>aheavens</a:t>
            </a:r>
            <a:endParaRPr lang="en-US" sz="1200" dirty="0">
              <a:solidFill>
                <a:schemeClr val="bg1"/>
              </a:solidFill>
            </a:endParaRPr>
          </a:p>
        </p:txBody>
      </p:sp>
    </p:spTree>
    <p:extLst>
      <p:ext uri="{BB962C8B-B14F-4D97-AF65-F5344CB8AC3E}">
        <p14:creationId xmlns:p14="http://schemas.microsoft.com/office/powerpoint/2010/main" val="183113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Clr>
                <a:srgbClr val="586991"/>
              </a:buClr>
              <a:buNone/>
            </a:pPr>
            <a:r>
              <a:rPr lang="en-US" sz="4000" dirty="0">
                <a:solidFill>
                  <a:schemeClr val="bg1"/>
                </a:solidFill>
              </a:rPr>
              <a:t>Study Area &amp; Period</a:t>
            </a:r>
          </a:p>
        </p:txBody>
      </p:sp>
      <p:sp>
        <p:nvSpPr>
          <p:cNvPr id="21" name="Rectangle 20"/>
          <p:cNvSpPr/>
          <p:nvPr/>
        </p:nvSpPr>
        <p:spPr>
          <a:xfrm>
            <a:off x="9083537" y="1501104"/>
            <a:ext cx="3030217" cy="5165004"/>
          </a:xfrm>
          <a:prstGeom prst="rect">
            <a:avLst/>
          </a:prstGeom>
        </p:spPr>
        <p:txBody>
          <a:bodyPr wrap="square">
            <a:spAutoFit/>
          </a:bodyPr>
          <a:lstStyle/>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Study area: southern Amhara, northern Oromia and eastern parts of Beneshangul-Gumu regions</a:t>
            </a:r>
          </a:p>
          <a:p>
            <a:pPr marL="342900" lvl="0" indent="-342900">
              <a:lnSpc>
                <a:spcPct val="90000"/>
              </a:lnSpc>
              <a:spcBef>
                <a:spcPts val="200"/>
              </a:spcBef>
              <a:buClr>
                <a:srgbClr val="586991"/>
              </a:buClr>
              <a:buFont typeface="Webdings" panose="05030102010509060703" pitchFamily="18" charset="2"/>
              <a:buChar char="4"/>
            </a:pPr>
            <a:endParaRPr lang="en-US" sz="2100" dirty="0">
              <a:solidFill>
                <a:schemeClr val="bg2">
                  <a:lumMod val="50000"/>
                </a:schemeClr>
              </a:solidFill>
            </a:endParaRPr>
          </a:p>
          <a:p>
            <a:pPr marL="34290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Study period: January 2006 to August 2016</a:t>
            </a:r>
          </a:p>
          <a:p>
            <a:pPr lvl="0">
              <a:lnSpc>
                <a:spcPct val="90000"/>
              </a:lnSpc>
              <a:spcBef>
                <a:spcPts val="200"/>
              </a:spcBef>
              <a:buClr>
                <a:srgbClr val="586991"/>
              </a:buClr>
            </a:pPr>
            <a:endParaRPr lang="en-US" sz="2100" dirty="0">
              <a:solidFill>
                <a:schemeClr val="bg2">
                  <a:lumMod val="50000"/>
                </a:schemeClr>
              </a:solidFill>
            </a:endParaRPr>
          </a:p>
          <a:p>
            <a:pPr marL="342900" lvl="0" indent="-342900">
              <a:lnSpc>
                <a:spcPct val="90000"/>
              </a:lnSpc>
              <a:spcBef>
                <a:spcPts val="200"/>
              </a:spcBef>
              <a:buClr>
                <a:srgbClr val="586991"/>
              </a:buClr>
              <a:buFont typeface="Webdings" panose="05030102010509060703" pitchFamily="18" charset="2"/>
              <a:buChar char="4"/>
            </a:pPr>
            <a:r>
              <a:rPr lang="en-US" sz="2100" dirty="0">
                <a:solidFill>
                  <a:schemeClr val="bg2">
                    <a:lumMod val="50000"/>
                  </a:schemeClr>
                </a:solidFill>
              </a:rPr>
              <a:t>Dominant crops are cereal crops such as barley, corn, millet, wheat, sorghum,teff, etc.</a:t>
            </a:r>
          </a:p>
          <a:p>
            <a:pPr lvl="0">
              <a:lnSpc>
                <a:spcPct val="90000"/>
              </a:lnSpc>
              <a:spcBef>
                <a:spcPts val="200"/>
              </a:spcBef>
              <a:buClr>
                <a:srgbClr val="586991"/>
              </a:buClr>
            </a:pPr>
            <a:endParaRPr lang="en-US" sz="2100" dirty="0">
              <a:solidFill>
                <a:schemeClr val="bg2">
                  <a:lumMod val="50000"/>
                </a:schemeClr>
              </a:solidFill>
            </a:endParaRPr>
          </a:p>
        </p:txBody>
      </p:sp>
      <p:grpSp>
        <p:nvGrpSpPr>
          <p:cNvPr id="4" name="Group 3"/>
          <p:cNvGrpSpPr/>
          <p:nvPr/>
        </p:nvGrpSpPr>
        <p:grpSpPr>
          <a:xfrm>
            <a:off x="5078157" y="1620100"/>
            <a:ext cx="3147004" cy="878060"/>
            <a:chOff x="6720791" y="13289051"/>
            <a:chExt cx="3183961" cy="1159100"/>
          </a:xfrm>
        </p:grpSpPr>
        <p:pic>
          <p:nvPicPr>
            <p:cNvPr id="5" name="Picture 4"/>
            <p:cNvPicPr>
              <a:picLocks noChangeAspect="1"/>
            </p:cNvPicPr>
            <p:nvPr/>
          </p:nvPicPr>
          <p:blipFill>
            <a:blip r:embed="rId3"/>
            <a:stretch>
              <a:fillRect/>
            </a:stretch>
          </p:blipFill>
          <p:spPr>
            <a:xfrm>
              <a:off x="6720791" y="13750510"/>
              <a:ext cx="462774" cy="301900"/>
            </a:xfrm>
            <a:prstGeom prst="rect">
              <a:avLst/>
            </a:prstGeom>
          </p:spPr>
        </p:pic>
        <p:pic>
          <p:nvPicPr>
            <p:cNvPr id="6" name="Picture 5"/>
            <p:cNvPicPr>
              <a:picLocks noChangeAspect="1"/>
            </p:cNvPicPr>
            <p:nvPr/>
          </p:nvPicPr>
          <p:blipFill>
            <a:blip r:embed="rId4"/>
            <a:stretch>
              <a:fillRect/>
            </a:stretch>
          </p:blipFill>
          <p:spPr>
            <a:xfrm>
              <a:off x="6722986" y="13331699"/>
              <a:ext cx="468203" cy="305443"/>
            </a:xfrm>
            <a:prstGeom prst="rect">
              <a:avLst/>
            </a:prstGeom>
          </p:spPr>
        </p:pic>
        <p:pic>
          <p:nvPicPr>
            <p:cNvPr id="8" name="Picture 7"/>
            <p:cNvPicPr>
              <a:picLocks noChangeAspect="1"/>
            </p:cNvPicPr>
            <p:nvPr/>
          </p:nvPicPr>
          <p:blipFill>
            <a:blip r:embed="rId5"/>
            <a:stretch>
              <a:fillRect/>
            </a:stretch>
          </p:blipFill>
          <p:spPr>
            <a:xfrm>
              <a:off x="6723268" y="14155703"/>
              <a:ext cx="467360" cy="288904"/>
            </a:xfrm>
            <a:prstGeom prst="rect">
              <a:avLst/>
            </a:prstGeom>
          </p:spPr>
        </p:pic>
        <p:sp>
          <p:nvSpPr>
            <p:cNvPr id="9" name="Rectangle 8"/>
            <p:cNvSpPr/>
            <p:nvPr/>
          </p:nvSpPr>
          <p:spPr>
            <a:xfrm>
              <a:off x="7245337" y="13696647"/>
              <a:ext cx="2659415" cy="349306"/>
            </a:xfrm>
            <a:prstGeom prst="rect">
              <a:avLst/>
            </a:prstGeom>
          </p:spPr>
          <p:txBody>
            <a:bodyPr wrap="none">
              <a:spAutoFit/>
            </a:bodyPr>
            <a:lstStyle/>
            <a:p>
              <a:r>
                <a:rPr lang="en-US" sz="1600" dirty="0">
                  <a:solidFill>
                    <a:schemeClr val="tx1">
                      <a:lumMod val="50000"/>
                    </a:schemeClr>
                  </a:solidFill>
                </a:rPr>
                <a:t>Study Area Boundary</a:t>
              </a:r>
            </a:p>
          </p:txBody>
        </p:sp>
        <p:sp>
          <p:nvSpPr>
            <p:cNvPr id="10" name="Rectangle 9"/>
            <p:cNvSpPr/>
            <p:nvPr/>
          </p:nvSpPr>
          <p:spPr>
            <a:xfrm>
              <a:off x="7245339" y="13289051"/>
              <a:ext cx="2387553" cy="349304"/>
            </a:xfrm>
            <a:prstGeom prst="rect">
              <a:avLst/>
            </a:prstGeom>
          </p:spPr>
          <p:txBody>
            <a:bodyPr wrap="none">
              <a:spAutoFit/>
            </a:bodyPr>
            <a:lstStyle/>
            <a:p>
              <a:r>
                <a:rPr lang="en-US" sz="1600" dirty="0">
                  <a:solidFill>
                    <a:schemeClr val="tx1">
                      <a:lumMod val="50000"/>
                    </a:schemeClr>
                  </a:solidFill>
                </a:rPr>
                <a:t>Ethiopia Boundary </a:t>
              </a:r>
            </a:p>
          </p:txBody>
        </p:sp>
        <p:sp>
          <p:nvSpPr>
            <p:cNvPr id="11" name="Rectangle 10"/>
            <p:cNvSpPr/>
            <p:nvPr/>
          </p:nvSpPr>
          <p:spPr>
            <a:xfrm>
              <a:off x="7260156" y="14098846"/>
              <a:ext cx="2411758" cy="349305"/>
            </a:xfrm>
            <a:prstGeom prst="rect">
              <a:avLst/>
            </a:prstGeom>
          </p:spPr>
          <p:txBody>
            <a:bodyPr wrap="none">
              <a:spAutoFit/>
            </a:bodyPr>
            <a:lstStyle/>
            <a:p>
              <a:r>
                <a:rPr lang="en-US" sz="1600" dirty="0">
                  <a:solidFill>
                    <a:schemeClr val="tx1">
                      <a:lumMod val="50000"/>
                    </a:schemeClr>
                  </a:solidFill>
                </a:rPr>
                <a:t>Regional Boundary</a:t>
              </a:r>
            </a:p>
          </p:txBody>
        </p:sp>
      </p:gr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9713" y="1443346"/>
            <a:ext cx="3954116" cy="2839405"/>
          </a:xfrm>
          <a:prstGeom prst="rect">
            <a:avLst/>
          </a:prstGeom>
          <a:ln>
            <a:solidFill>
              <a:schemeClr val="tx1">
                <a:lumMod val="75000"/>
              </a:schemeClr>
            </a:solidFill>
          </a:ln>
        </p:spPr>
      </p:pic>
      <p:sp>
        <p:nvSpPr>
          <p:cNvPr id="13" name="TextBox 12"/>
          <p:cNvSpPr txBox="1"/>
          <p:nvPr/>
        </p:nvSpPr>
        <p:spPr>
          <a:xfrm>
            <a:off x="1354079" y="2675335"/>
            <a:ext cx="1292341" cy="400110"/>
          </a:xfrm>
          <a:prstGeom prst="rect">
            <a:avLst/>
          </a:prstGeom>
          <a:noFill/>
        </p:spPr>
        <p:txBody>
          <a:bodyPr wrap="none" rtlCol="0">
            <a:spAutoFit/>
          </a:bodyPr>
          <a:lstStyle/>
          <a:p>
            <a:r>
              <a:rPr lang="en-US" sz="2000" b="1" dirty="0">
                <a:solidFill>
                  <a:srgbClr val="000000"/>
                </a:solidFill>
              </a:rPr>
              <a:t>ETHIOPIA</a:t>
            </a:r>
          </a:p>
        </p:txBody>
      </p:sp>
      <p:sp>
        <p:nvSpPr>
          <p:cNvPr id="14" name="TextBox 13"/>
          <p:cNvSpPr txBox="1"/>
          <p:nvPr/>
        </p:nvSpPr>
        <p:spPr>
          <a:xfrm>
            <a:off x="983529" y="3742866"/>
            <a:ext cx="893193" cy="369332"/>
          </a:xfrm>
          <a:prstGeom prst="rect">
            <a:avLst/>
          </a:prstGeom>
          <a:noFill/>
        </p:spPr>
        <p:txBody>
          <a:bodyPr wrap="none" rtlCol="0">
            <a:spAutoFit/>
          </a:bodyPr>
          <a:lstStyle/>
          <a:p>
            <a:r>
              <a:rPr lang="en-US" dirty="0">
                <a:solidFill>
                  <a:srgbClr val="000000"/>
                </a:solidFill>
              </a:rPr>
              <a:t>Kenya</a:t>
            </a:r>
          </a:p>
        </p:txBody>
      </p:sp>
      <p:sp>
        <p:nvSpPr>
          <p:cNvPr id="15" name="TextBox 14"/>
          <p:cNvSpPr txBox="1"/>
          <p:nvPr/>
        </p:nvSpPr>
        <p:spPr>
          <a:xfrm>
            <a:off x="2665069" y="3558200"/>
            <a:ext cx="1074333" cy="369332"/>
          </a:xfrm>
          <a:prstGeom prst="rect">
            <a:avLst/>
          </a:prstGeom>
          <a:noFill/>
        </p:spPr>
        <p:txBody>
          <a:bodyPr wrap="none" rtlCol="0">
            <a:spAutoFit/>
          </a:bodyPr>
          <a:lstStyle/>
          <a:p>
            <a:r>
              <a:rPr lang="en-US" dirty="0">
                <a:solidFill>
                  <a:srgbClr val="000000"/>
                </a:solidFill>
              </a:rPr>
              <a:t>Somalia</a:t>
            </a:r>
          </a:p>
        </p:txBody>
      </p:sp>
      <p:sp>
        <p:nvSpPr>
          <p:cNvPr id="16" name="TextBox 15"/>
          <p:cNvSpPr txBox="1"/>
          <p:nvPr/>
        </p:nvSpPr>
        <p:spPr>
          <a:xfrm>
            <a:off x="2646420" y="1513092"/>
            <a:ext cx="979755" cy="369332"/>
          </a:xfrm>
          <a:prstGeom prst="rect">
            <a:avLst/>
          </a:prstGeom>
          <a:noFill/>
        </p:spPr>
        <p:txBody>
          <a:bodyPr wrap="none" rtlCol="0">
            <a:spAutoFit/>
          </a:bodyPr>
          <a:lstStyle/>
          <a:p>
            <a:r>
              <a:rPr lang="en-US" dirty="0">
                <a:solidFill>
                  <a:srgbClr val="000000"/>
                </a:solidFill>
              </a:rPr>
              <a:t>Yemen</a:t>
            </a:r>
          </a:p>
        </p:txBody>
      </p:sp>
      <p:grpSp>
        <p:nvGrpSpPr>
          <p:cNvPr id="29" name="Group 28"/>
          <p:cNvGrpSpPr/>
          <p:nvPr/>
        </p:nvGrpSpPr>
        <p:grpSpPr>
          <a:xfrm>
            <a:off x="4193183" y="3016739"/>
            <a:ext cx="4958464" cy="3579561"/>
            <a:chOff x="3950781" y="3062762"/>
            <a:chExt cx="4958464" cy="3579561"/>
          </a:xfrm>
        </p:grpSpPr>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0781" y="3062762"/>
              <a:ext cx="4958464" cy="3579561"/>
            </a:xfrm>
            <a:prstGeom prst="rect">
              <a:avLst/>
            </a:prstGeom>
          </p:spPr>
        </p:pic>
        <p:sp>
          <p:nvSpPr>
            <p:cNvPr id="20" name="TextBox 19"/>
            <p:cNvSpPr txBox="1"/>
            <p:nvPr/>
          </p:nvSpPr>
          <p:spPr>
            <a:xfrm>
              <a:off x="6758403" y="6004669"/>
              <a:ext cx="1739579" cy="400110"/>
            </a:xfrm>
            <a:prstGeom prst="rect">
              <a:avLst/>
            </a:prstGeom>
            <a:noFill/>
          </p:spPr>
          <p:txBody>
            <a:bodyPr wrap="none" rtlCol="0">
              <a:spAutoFit/>
            </a:bodyPr>
            <a:lstStyle/>
            <a:p>
              <a:r>
                <a:rPr lang="en-US" sz="2000" b="1" dirty="0"/>
                <a:t>Addis</a:t>
              </a:r>
              <a:r>
                <a:rPr lang="en-US" sz="2000" b="1" dirty="0">
                  <a:solidFill>
                    <a:srgbClr val="FFFF00"/>
                  </a:solidFill>
                </a:rPr>
                <a:t> </a:t>
              </a:r>
              <a:r>
                <a:rPr lang="en-US" b="1" dirty="0"/>
                <a:t>Ababa</a:t>
              </a:r>
            </a:p>
          </p:txBody>
        </p:sp>
        <p:sp>
          <p:nvSpPr>
            <p:cNvPr id="22" name="TextBox 21"/>
            <p:cNvSpPr txBox="1"/>
            <p:nvPr/>
          </p:nvSpPr>
          <p:spPr>
            <a:xfrm>
              <a:off x="4259596" y="3760440"/>
              <a:ext cx="1696298" cy="646331"/>
            </a:xfrm>
            <a:prstGeom prst="rect">
              <a:avLst/>
            </a:prstGeom>
            <a:noFill/>
          </p:spPr>
          <p:txBody>
            <a:bodyPr wrap="none" rtlCol="0">
              <a:spAutoFit/>
            </a:bodyPr>
            <a:lstStyle/>
            <a:p>
              <a:r>
                <a:rPr lang="en-US" b="1" dirty="0">
                  <a:solidFill>
                    <a:srgbClr val="000000"/>
                  </a:solidFill>
                </a:rPr>
                <a:t>Benishangul -</a:t>
              </a:r>
            </a:p>
            <a:p>
              <a:r>
                <a:rPr lang="en-US" b="1" dirty="0">
                  <a:solidFill>
                    <a:srgbClr val="000000"/>
                  </a:solidFill>
                </a:rPr>
                <a:t>Gumuz</a:t>
              </a:r>
            </a:p>
          </p:txBody>
        </p:sp>
        <p:sp>
          <p:nvSpPr>
            <p:cNvPr id="23" name="TextBox 22"/>
            <p:cNvSpPr txBox="1"/>
            <p:nvPr/>
          </p:nvSpPr>
          <p:spPr>
            <a:xfrm>
              <a:off x="6063545" y="5526142"/>
              <a:ext cx="1024639" cy="369332"/>
            </a:xfrm>
            <a:prstGeom prst="rect">
              <a:avLst/>
            </a:prstGeom>
            <a:noFill/>
          </p:spPr>
          <p:txBody>
            <a:bodyPr wrap="none" rtlCol="0">
              <a:spAutoFit/>
            </a:bodyPr>
            <a:lstStyle/>
            <a:p>
              <a:r>
                <a:rPr lang="en-US" b="1" dirty="0">
                  <a:solidFill>
                    <a:srgbClr val="000000"/>
                  </a:solidFill>
                </a:rPr>
                <a:t>Oromia</a:t>
              </a:r>
            </a:p>
          </p:txBody>
        </p:sp>
        <p:sp>
          <p:nvSpPr>
            <p:cNvPr id="24" name="TextBox 23"/>
            <p:cNvSpPr txBox="1"/>
            <p:nvPr/>
          </p:nvSpPr>
          <p:spPr>
            <a:xfrm>
              <a:off x="6492912" y="3879715"/>
              <a:ext cx="1088760" cy="369332"/>
            </a:xfrm>
            <a:prstGeom prst="rect">
              <a:avLst/>
            </a:prstGeom>
            <a:noFill/>
          </p:spPr>
          <p:txBody>
            <a:bodyPr wrap="none" rtlCol="0">
              <a:spAutoFit/>
            </a:bodyPr>
            <a:lstStyle/>
            <a:p>
              <a:r>
                <a:rPr lang="en-US" b="1" dirty="0">
                  <a:solidFill>
                    <a:srgbClr val="000000"/>
                  </a:solidFill>
                </a:rPr>
                <a:t>Amhara</a:t>
              </a:r>
            </a:p>
          </p:txBody>
        </p:sp>
      </p:grpSp>
      <p:cxnSp>
        <p:nvCxnSpPr>
          <p:cNvPr id="18" name="Straight Connector 17"/>
          <p:cNvCxnSpPr/>
          <p:nvPr/>
        </p:nvCxnSpPr>
        <p:spPr>
          <a:xfrm>
            <a:off x="1868355" y="2191836"/>
            <a:ext cx="7068816" cy="1257169"/>
          </a:xfrm>
          <a:prstGeom prst="line">
            <a:avLst/>
          </a:prstGeom>
          <a:ln w="19050">
            <a:solidFill>
              <a:srgbClr val="F04E1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21844" y="2647354"/>
            <a:ext cx="3462707" cy="3342980"/>
          </a:xfrm>
          <a:prstGeom prst="line">
            <a:avLst/>
          </a:prstGeom>
          <a:ln w="19050">
            <a:solidFill>
              <a:srgbClr val="F04E1C"/>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26740" y="6264374"/>
            <a:ext cx="2335896" cy="276999"/>
          </a:xfrm>
          <a:prstGeom prst="rect">
            <a:avLst/>
          </a:prstGeom>
          <a:noFill/>
        </p:spPr>
        <p:txBody>
          <a:bodyPr wrap="none" rtlCol="0">
            <a:spAutoFit/>
          </a:bodyPr>
          <a:lstStyle/>
          <a:p>
            <a:r>
              <a:rPr lang="en-US" sz="1200" dirty="0">
                <a:solidFill>
                  <a:schemeClr val="bg1"/>
                </a:solidFill>
              </a:rPr>
              <a:t>Image Credit: Amanda West</a:t>
            </a:r>
          </a:p>
        </p:txBody>
      </p:sp>
    </p:spTree>
    <p:extLst>
      <p:ext uri="{BB962C8B-B14F-4D97-AF65-F5344CB8AC3E}">
        <p14:creationId xmlns:p14="http://schemas.microsoft.com/office/powerpoint/2010/main" val="172338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42925" y="49081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spcBef>
                <a:spcPts val="200"/>
              </a:spcBef>
              <a:buClr>
                <a:srgbClr val="586991"/>
              </a:buClr>
              <a:buFont typeface="Webdings" panose="05030102010509060703" pitchFamily="18" charset="2"/>
              <a:buChar char="4"/>
            </a:pPr>
            <a:r>
              <a:rPr lang="en-US" sz="4000" dirty="0">
                <a:solidFill>
                  <a:schemeClr val="bg1"/>
                </a:solidFill>
              </a:rPr>
              <a:t>Methodology</a:t>
            </a:r>
          </a:p>
        </p:txBody>
      </p:sp>
      <p:graphicFrame>
        <p:nvGraphicFramePr>
          <p:cNvPr id="5" name="Diagram 4"/>
          <p:cNvGraphicFramePr/>
          <p:nvPr>
            <p:extLst>
              <p:ext uri="{D42A27DB-BD31-4B8C-83A1-F6EECF244321}">
                <p14:modId xmlns:p14="http://schemas.microsoft.com/office/powerpoint/2010/main" val="2230623446"/>
              </p:ext>
            </p:extLst>
          </p:nvPr>
        </p:nvGraphicFramePr>
        <p:xfrm>
          <a:off x="707574" y="789266"/>
          <a:ext cx="11484426" cy="5951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rot="21005709">
            <a:off x="3117108" y="1949148"/>
            <a:ext cx="2655249" cy="1015663"/>
          </a:xfrm>
          <a:prstGeom prst="rect">
            <a:avLst/>
          </a:prstGeom>
          <a:noFill/>
        </p:spPr>
        <p:txBody>
          <a:bodyPr wrap="square" rtlCol="0">
            <a:spAutoFit/>
          </a:bodyPr>
          <a:lstStyle/>
          <a:p>
            <a:r>
              <a:rPr lang="en-US" sz="3000" b="1" dirty="0">
                <a:solidFill>
                  <a:schemeClr val="accent4">
                    <a:lumMod val="75000"/>
                  </a:schemeClr>
                </a:solidFill>
              </a:rPr>
              <a:t>Data Processing</a:t>
            </a:r>
          </a:p>
        </p:txBody>
      </p:sp>
      <p:sp>
        <p:nvSpPr>
          <p:cNvPr id="15" name="TextBox 14"/>
          <p:cNvSpPr txBox="1"/>
          <p:nvPr/>
        </p:nvSpPr>
        <p:spPr>
          <a:xfrm rot="21024924">
            <a:off x="5846824" y="1545928"/>
            <a:ext cx="2073999" cy="1477328"/>
          </a:xfrm>
          <a:prstGeom prst="rect">
            <a:avLst/>
          </a:prstGeom>
          <a:noFill/>
        </p:spPr>
        <p:txBody>
          <a:bodyPr wrap="square" rtlCol="0">
            <a:spAutoFit/>
          </a:bodyPr>
          <a:lstStyle/>
          <a:p>
            <a:pPr lvl="0"/>
            <a:r>
              <a:rPr lang="en" sz="3000" b="1" dirty="0">
                <a:solidFill>
                  <a:schemeClr val="accent4">
                    <a:lumMod val="75000"/>
                  </a:schemeClr>
                </a:solidFill>
                <a:ea typeface="Arial"/>
                <a:cs typeface="Arial"/>
                <a:sym typeface="Arial"/>
              </a:rPr>
              <a:t>Data Analysis</a:t>
            </a:r>
          </a:p>
          <a:p>
            <a:endParaRPr lang="en-US" sz="3000" b="1" dirty="0">
              <a:solidFill>
                <a:schemeClr val="accent4">
                  <a:lumMod val="75000"/>
                </a:schemeClr>
              </a:solidFill>
            </a:endParaRPr>
          </a:p>
        </p:txBody>
      </p:sp>
      <p:sp>
        <p:nvSpPr>
          <p:cNvPr id="17" name="TextBox 16"/>
          <p:cNvSpPr txBox="1"/>
          <p:nvPr/>
        </p:nvSpPr>
        <p:spPr>
          <a:xfrm rot="21037874">
            <a:off x="66176" y="2479109"/>
            <a:ext cx="2473039" cy="1015663"/>
          </a:xfrm>
          <a:prstGeom prst="rect">
            <a:avLst/>
          </a:prstGeom>
          <a:noFill/>
        </p:spPr>
        <p:txBody>
          <a:bodyPr wrap="square" rtlCol="0">
            <a:spAutoFit/>
          </a:bodyPr>
          <a:lstStyle/>
          <a:p>
            <a:r>
              <a:rPr lang="en-US" sz="3000" b="1" dirty="0">
                <a:solidFill>
                  <a:schemeClr val="accent4">
                    <a:lumMod val="75000"/>
                  </a:schemeClr>
                </a:solidFill>
              </a:rPr>
              <a:t>Data Acquisition</a:t>
            </a:r>
          </a:p>
        </p:txBody>
      </p:sp>
      <p:sp>
        <p:nvSpPr>
          <p:cNvPr id="2" name="TextBox 1"/>
          <p:cNvSpPr txBox="1"/>
          <p:nvPr/>
        </p:nvSpPr>
        <p:spPr>
          <a:xfrm rot="21023915">
            <a:off x="8162459" y="1082787"/>
            <a:ext cx="2317311" cy="1015663"/>
          </a:xfrm>
          <a:prstGeom prst="rect">
            <a:avLst/>
          </a:prstGeom>
          <a:noFill/>
        </p:spPr>
        <p:txBody>
          <a:bodyPr wrap="square" rtlCol="0">
            <a:spAutoFit/>
          </a:bodyPr>
          <a:lstStyle/>
          <a:p>
            <a:r>
              <a:rPr lang="en-US" sz="3000" b="1" dirty="0">
                <a:solidFill>
                  <a:schemeClr val="accent4">
                    <a:lumMod val="75000"/>
                  </a:schemeClr>
                </a:solidFill>
              </a:rPr>
              <a:t>End Products</a:t>
            </a:r>
          </a:p>
        </p:txBody>
      </p:sp>
      <p:sp>
        <p:nvSpPr>
          <p:cNvPr id="8" name="Text Placeholder 4"/>
          <p:cNvSpPr>
            <a:spLocks noGrp="1"/>
          </p:cNvSpPr>
          <p:nvPr>
            <p:ph type="body" sz="quarter" idx="13"/>
          </p:nvPr>
        </p:nvSpPr>
        <p:spPr>
          <a:xfrm rot="21208045">
            <a:off x="284704" y="6000654"/>
            <a:ext cx="3445002" cy="274320"/>
          </a:xfrm>
          <a:scene3d>
            <a:camera prst="isometricOffAxis1Right">
              <a:rot lat="1080000" lon="20268000" rev="0"/>
            </a:camera>
            <a:lightRig rig="threePt" dir="t"/>
          </a:scene3d>
        </p:spPr>
        <p:txBody>
          <a:bodyPr>
            <a:normAutofit/>
          </a:bodyPr>
          <a:lstStyle/>
          <a:p>
            <a:r>
              <a:rPr lang="en-US" dirty="0">
                <a:solidFill>
                  <a:schemeClr val="bg1"/>
                </a:solidFill>
              </a:rPr>
              <a:t>Image Credit: </a:t>
            </a:r>
            <a:r>
              <a:rPr lang="en-US" dirty="0" err="1">
                <a:solidFill>
                  <a:schemeClr val="bg1"/>
                </a:solidFill>
              </a:rPr>
              <a:t>mikeawful</a:t>
            </a:r>
            <a:r>
              <a:rPr lang="en-US" dirty="0">
                <a:solidFill>
                  <a:schemeClr val="bg1"/>
                </a:solidFill>
              </a:rPr>
              <a:t> </a:t>
            </a:r>
          </a:p>
        </p:txBody>
      </p:sp>
      <p:sp>
        <p:nvSpPr>
          <p:cNvPr id="9" name="Text Placeholder 4"/>
          <p:cNvSpPr>
            <a:spLocks noGrp="1"/>
          </p:cNvSpPr>
          <p:nvPr>
            <p:ph type="body" sz="quarter" idx="13"/>
          </p:nvPr>
        </p:nvSpPr>
        <p:spPr>
          <a:xfrm rot="20833032">
            <a:off x="9618156" y="3860646"/>
            <a:ext cx="3445002" cy="274320"/>
          </a:xfrm>
        </p:spPr>
        <p:txBody>
          <a:bodyPr>
            <a:normAutofit/>
          </a:bodyPr>
          <a:lstStyle/>
          <a:p>
            <a:r>
              <a:rPr lang="en-US" dirty="0"/>
              <a:t>Image Credit: USAID</a:t>
            </a:r>
          </a:p>
        </p:txBody>
      </p:sp>
      <p:sp>
        <p:nvSpPr>
          <p:cNvPr id="10" name="Text Placeholder 4"/>
          <p:cNvSpPr>
            <a:spLocks noGrp="1"/>
          </p:cNvSpPr>
          <p:nvPr>
            <p:ph type="body" sz="quarter" idx="13"/>
          </p:nvPr>
        </p:nvSpPr>
        <p:spPr>
          <a:xfrm rot="20739722">
            <a:off x="6879169" y="4532163"/>
            <a:ext cx="3410106" cy="286167"/>
          </a:xfrm>
          <a:scene3d>
            <a:camera prst="orthographicFront">
              <a:rot lat="0" lon="0" rev="0"/>
            </a:camera>
            <a:lightRig rig="threePt" dir="t"/>
          </a:scene3d>
        </p:spPr>
        <p:txBody>
          <a:bodyPr>
            <a:normAutofit/>
          </a:bodyPr>
          <a:lstStyle/>
          <a:p>
            <a:r>
              <a:rPr lang="en-US" dirty="0"/>
              <a:t>Image Credit: creative commons</a:t>
            </a:r>
          </a:p>
        </p:txBody>
      </p:sp>
    </p:spTree>
    <p:extLst>
      <p:ext uri="{BB962C8B-B14F-4D97-AF65-F5344CB8AC3E}">
        <p14:creationId xmlns:p14="http://schemas.microsoft.com/office/powerpoint/2010/main" val="168707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Clr>
                <a:srgbClr val="586991"/>
              </a:buClr>
              <a:buNone/>
            </a:pPr>
            <a:r>
              <a:rPr lang="en-US" sz="4000" dirty="0">
                <a:solidFill>
                  <a:schemeClr val="bg1"/>
                </a:solidFill>
              </a:rPr>
              <a:t>Data Acquisition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08560">
            <a:off x="467556" y="1626144"/>
            <a:ext cx="902042" cy="837610"/>
          </a:xfrm>
          <a:prstGeom prst="rect">
            <a:avLst/>
          </a:prstGeom>
        </p:spPr>
      </p:pic>
      <p:sp>
        <p:nvSpPr>
          <p:cNvPr id="4" name="Text Placeholder 3"/>
          <p:cNvSpPr>
            <a:spLocks noGrp="1"/>
          </p:cNvSpPr>
          <p:nvPr>
            <p:ph type="body" sz="quarter" idx="13"/>
          </p:nvPr>
        </p:nvSpPr>
        <p:spPr>
          <a:xfrm>
            <a:off x="1430854" y="1908283"/>
            <a:ext cx="899147" cy="359891"/>
          </a:xfrm>
        </p:spPr>
        <p:txBody>
          <a:bodyPr>
            <a:noAutofit/>
          </a:bodyPr>
          <a:lstStyle/>
          <a:p>
            <a:pPr lvl="0" algn="l">
              <a:lnSpc>
                <a:spcPct val="100000"/>
              </a:lnSpc>
              <a:spcBef>
                <a:spcPts val="0"/>
              </a:spcBef>
              <a:buClr>
                <a:srgbClr val="3B3838"/>
              </a:buClr>
              <a:buSzPct val="25000"/>
            </a:pPr>
            <a:r>
              <a:rPr lang="en-US" sz="2100" dirty="0">
                <a:solidFill>
                  <a:schemeClr val="bg2">
                    <a:lumMod val="50000"/>
                  </a:schemeClr>
                </a:solidFill>
                <a:latin typeface="+mn-lt"/>
                <a:ea typeface="Questrial"/>
                <a:cs typeface="Century Gothic"/>
                <a:sym typeface="Questrial"/>
                <a:rtl val="0"/>
              </a:rPr>
              <a:t>SRTM</a:t>
            </a:r>
          </a:p>
        </p:txBody>
      </p:sp>
      <p:sp>
        <p:nvSpPr>
          <p:cNvPr id="5" name="Rectangle 4"/>
          <p:cNvSpPr/>
          <p:nvPr/>
        </p:nvSpPr>
        <p:spPr>
          <a:xfrm>
            <a:off x="9071883" y="1975088"/>
            <a:ext cx="3608293" cy="738664"/>
          </a:xfrm>
          <a:prstGeom prst="rect">
            <a:avLst/>
          </a:prstGeom>
        </p:spPr>
        <p:txBody>
          <a:bodyPr wrap="square">
            <a:spAutoFit/>
          </a:bodyPr>
          <a:lstStyle/>
          <a:p>
            <a:pPr lvl="0">
              <a:buClr>
                <a:srgbClr val="3B3838"/>
              </a:buClr>
              <a:buSzPct val="25000"/>
            </a:pPr>
            <a:r>
              <a:rPr lang="en-US" sz="2100" dirty="0">
                <a:solidFill>
                  <a:schemeClr val="bg2">
                    <a:lumMod val="50000"/>
                  </a:schemeClr>
                </a:solidFill>
                <a:ea typeface="Questrial"/>
                <a:cs typeface="Century Gothic"/>
                <a:sym typeface="Questrial"/>
                <a:rtl val="0"/>
              </a:rPr>
              <a:t>Digital Elevation Model (DEM)</a:t>
            </a:r>
          </a:p>
        </p:txBody>
      </p:sp>
      <p:sp>
        <p:nvSpPr>
          <p:cNvPr id="6" name="Rectangle 5"/>
          <p:cNvSpPr/>
          <p:nvPr/>
        </p:nvSpPr>
        <p:spPr>
          <a:xfrm>
            <a:off x="4408761" y="1943787"/>
            <a:ext cx="2709396" cy="415498"/>
          </a:xfrm>
          <a:prstGeom prst="rect">
            <a:avLst/>
          </a:prstGeom>
        </p:spPr>
        <p:txBody>
          <a:bodyPr wrap="none">
            <a:spAutoFit/>
          </a:bodyPr>
          <a:lstStyle/>
          <a:p>
            <a:r>
              <a:rPr lang="en-US" sz="2100" dirty="0">
                <a:solidFill>
                  <a:schemeClr val="bg2">
                    <a:lumMod val="50000"/>
                  </a:schemeClr>
                </a:solidFill>
              </a:rPr>
              <a:t>USGS Earth Explorer</a:t>
            </a:r>
          </a:p>
        </p:txBody>
      </p:sp>
      <p:sp>
        <p:nvSpPr>
          <p:cNvPr id="9" name="Rectangle 8"/>
          <p:cNvSpPr/>
          <p:nvPr/>
        </p:nvSpPr>
        <p:spPr>
          <a:xfrm>
            <a:off x="1486401" y="4868860"/>
            <a:ext cx="957313" cy="415498"/>
          </a:xfrm>
          <a:prstGeom prst="rect">
            <a:avLst/>
          </a:prstGeom>
        </p:spPr>
        <p:txBody>
          <a:bodyPr wrap="none">
            <a:spAutoFit/>
          </a:bodyPr>
          <a:lstStyle/>
          <a:p>
            <a:r>
              <a:rPr lang="en-US" sz="2100" dirty="0">
                <a:solidFill>
                  <a:schemeClr val="bg2">
                    <a:lumMod val="50000"/>
                  </a:schemeClr>
                </a:solidFill>
              </a:rPr>
              <a:t>TRMM</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37205">
            <a:off x="525676" y="5755580"/>
            <a:ext cx="785801" cy="927107"/>
          </a:xfrm>
          <a:prstGeom prst="rect">
            <a:avLst/>
          </a:prstGeom>
        </p:spPr>
      </p:pic>
      <p:sp>
        <p:nvSpPr>
          <p:cNvPr id="11" name="TextBox 10"/>
          <p:cNvSpPr txBox="1"/>
          <p:nvPr/>
        </p:nvSpPr>
        <p:spPr>
          <a:xfrm>
            <a:off x="1401399" y="5994377"/>
            <a:ext cx="923651" cy="415498"/>
          </a:xfrm>
          <a:prstGeom prst="rect">
            <a:avLst/>
          </a:prstGeom>
          <a:noFill/>
        </p:spPr>
        <p:txBody>
          <a:bodyPr wrap="none" rtlCol="0">
            <a:spAutoFit/>
          </a:bodyPr>
          <a:lstStyle/>
          <a:p>
            <a:r>
              <a:rPr lang="en-US" sz="2100" dirty="0">
                <a:solidFill>
                  <a:schemeClr val="bg2">
                    <a:lumMod val="50000"/>
                  </a:schemeClr>
                </a:solidFill>
              </a:rPr>
              <a:t>SMAP</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81348">
            <a:off x="279656" y="2548914"/>
            <a:ext cx="1198940" cy="734834"/>
          </a:xfrm>
          <a:prstGeom prst="rect">
            <a:avLst/>
          </a:prstGeom>
        </p:spPr>
      </p:pic>
      <p:sp>
        <p:nvSpPr>
          <p:cNvPr id="15" name="TextBox 14"/>
          <p:cNvSpPr txBox="1"/>
          <p:nvPr/>
        </p:nvSpPr>
        <p:spPr>
          <a:xfrm>
            <a:off x="1512213" y="2858257"/>
            <a:ext cx="1898277" cy="415498"/>
          </a:xfrm>
          <a:prstGeom prst="rect">
            <a:avLst/>
          </a:prstGeom>
          <a:noFill/>
        </p:spPr>
        <p:txBody>
          <a:bodyPr wrap="none" rtlCol="0">
            <a:spAutoFit/>
          </a:bodyPr>
          <a:lstStyle/>
          <a:p>
            <a:r>
              <a:rPr lang="en-US" sz="2100" dirty="0">
                <a:solidFill>
                  <a:schemeClr val="bg2">
                    <a:lumMod val="50000"/>
                  </a:schemeClr>
                </a:solidFill>
              </a:rPr>
              <a:t>MODIS(Terra)</a:t>
            </a: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66394">
            <a:off x="400084" y="3480551"/>
            <a:ext cx="1036986" cy="1052745"/>
          </a:xfrm>
          <a:prstGeom prst="rect">
            <a:avLst/>
          </a:prstGeom>
        </p:spPr>
      </p:pic>
      <p:sp>
        <p:nvSpPr>
          <p:cNvPr id="17" name="TextBox 16"/>
          <p:cNvSpPr txBox="1"/>
          <p:nvPr/>
        </p:nvSpPr>
        <p:spPr>
          <a:xfrm>
            <a:off x="1423167" y="3940441"/>
            <a:ext cx="1991251" cy="415498"/>
          </a:xfrm>
          <a:prstGeom prst="rect">
            <a:avLst/>
          </a:prstGeom>
          <a:noFill/>
        </p:spPr>
        <p:txBody>
          <a:bodyPr wrap="none" rtlCol="0">
            <a:spAutoFit/>
          </a:bodyPr>
          <a:lstStyle/>
          <a:p>
            <a:r>
              <a:rPr lang="en-US" sz="2100" dirty="0">
                <a:solidFill>
                  <a:schemeClr val="bg2">
                    <a:lumMod val="50000"/>
                  </a:schemeClr>
                </a:solidFill>
              </a:rPr>
              <a:t>MODIS(Aqua)</a:t>
            </a:r>
          </a:p>
        </p:txBody>
      </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766" y="4544194"/>
            <a:ext cx="996321" cy="864022"/>
          </a:xfrm>
          <a:prstGeom prst="rect">
            <a:avLst/>
          </a:prstGeom>
        </p:spPr>
      </p:pic>
      <p:sp>
        <p:nvSpPr>
          <p:cNvPr id="42" name="TextBox 41"/>
          <p:cNvSpPr txBox="1"/>
          <p:nvPr/>
        </p:nvSpPr>
        <p:spPr>
          <a:xfrm>
            <a:off x="4794377" y="2707239"/>
            <a:ext cx="2749482" cy="738664"/>
          </a:xfrm>
          <a:prstGeom prst="rect">
            <a:avLst/>
          </a:prstGeom>
          <a:noFill/>
        </p:spPr>
        <p:txBody>
          <a:bodyPr wrap="square" rtlCol="0">
            <a:spAutoFit/>
          </a:bodyPr>
          <a:lstStyle/>
          <a:p>
            <a:r>
              <a:rPr lang="en-US" sz="2100" dirty="0">
                <a:solidFill>
                  <a:schemeClr val="bg2">
                    <a:lumMod val="50000"/>
                  </a:schemeClr>
                </a:solidFill>
              </a:rPr>
              <a:t>Google Earth Engine</a:t>
            </a:r>
          </a:p>
        </p:txBody>
      </p:sp>
      <p:sp>
        <p:nvSpPr>
          <p:cNvPr id="43" name="Rectangle 42"/>
          <p:cNvSpPr/>
          <p:nvPr/>
        </p:nvSpPr>
        <p:spPr>
          <a:xfrm>
            <a:off x="4538774" y="3950263"/>
            <a:ext cx="2880917" cy="415498"/>
          </a:xfrm>
          <a:prstGeom prst="rect">
            <a:avLst/>
          </a:prstGeom>
        </p:spPr>
        <p:txBody>
          <a:bodyPr wrap="none">
            <a:spAutoFit/>
          </a:bodyPr>
          <a:lstStyle/>
          <a:p>
            <a:r>
              <a:rPr lang="en-US" sz="2100" dirty="0">
                <a:solidFill>
                  <a:schemeClr val="bg2">
                    <a:lumMod val="50000"/>
                  </a:schemeClr>
                </a:solidFill>
              </a:rPr>
              <a:t>Google Earth Engine</a:t>
            </a:r>
          </a:p>
        </p:txBody>
      </p:sp>
      <p:sp>
        <p:nvSpPr>
          <p:cNvPr id="44" name="Rectangle 43"/>
          <p:cNvSpPr/>
          <p:nvPr/>
        </p:nvSpPr>
        <p:spPr>
          <a:xfrm>
            <a:off x="9517226" y="3216877"/>
            <a:ext cx="2440888" cy="1061829"/>
          </a:xfrm>
          <a:prstGeom prst="rect">
            <a:avLst/>
          </a:prstGeom>
        </p:spPr>
        <p:txBody>
          <a:bodyPr wrap="square">
            <a:spAutoFit/>
          </a:bodyPr>
          <a:lstStyle/>
          <a:p>
            <a:r>
              <a:rPr lang="en-US" sz="2100" dirty="0">
                <a:solidFill>
                  <a:schemeClr val="bg2">
                    <a:lumMod val="50000"/>
                  </a:schemeClr>
                </a:solidFill>
              </a:rPr>
              <a:t>NDVI, Land Surface Temperature(LST)</a:t>
            </a:r>
          </a:p>
        </p:txBody>
      </p:sp>
      <p:sp>
        <p:nvSpPr>
          <p:cNvPr id="45" name="Rectangle 44"/>
          <p:cNvSpPr/>
          <p:nvPr/>
        </p:nvSpPr>
        <p:spPr>
          <a:xfrm>
            <a:off x="9558544" y="4868860"/>
            <a:ext cx="2565126" cy="415498"/>
          </a:xfrm>
          <a:prstGeom prst="rect">
            <a:avLst/>
          </a:prstGeom>
        </p:spPr>
        <p:txBody>
          <a:bodyPr wrap="none">
            <a:spAutoFit/>
          </a:bodyPr>
          <a:lstStyle/>
          <a:p>
            <a:r>
              <a:rPr lang="en-US" sz="2100" dirty="0">
                <a:solidFill>
                  <a:schemeClr val="bg2">
                    <a:lumMod val="50000"/>
                  </a:schemeClr>
                </a:solidFill>
              </a:rPr>
              <a:t>Precipitation Data</a:t>
            </a:r>
          </a:p>
        </p:txBody>
      </p:sp>
      <p:sp>
        <p:nvSpPr>
          <p:cNvPr id="46" name="Rectangle 45"/>
          <p:cNvSpPr/>
          <p:nvPr/>
        </p:nvSpPr>
        <p:spPr>
          <a:xfrm>
            <a:off x="9371444" y="5791951"/>
            <a:ext cx="3131904" cy="738664"/>
          </a:xfrm>
          <a:prstGeom prst="rect">
            <a:avLst/>
          </a:prstGeom>
        </p:spPr>
        <p:txBody>
          <a:bodyPr wrap="square">
            <a:spAutoFit/>
          </a:bodyPr>
          <a:lstStyle/>
          <a:p>
            <a:r>
              <a:rPr lang="en-US" sz="2100" dirty="0">
                <a:solidFill>
                  <a:schemeClr val="bg2">
                    <a:lumMod val="50000"/>
                  </a:schemeClr>
                </a:solidFill>
              </a:rPr>
              <a:t>Land Surface Soil Moisture</a:t>
            </a:r>
          </a:p>
        </p:txBody>
      </p:sp>
      <p:sp>
        <p:nvSpPr>
          <p:cNvPr id="48" name="TextBox 47"/>
          <p:cNvSpPr txBox="1"/>
          <p:nvPr/>
        </p:nvSpPr>
        <p:spPr>
          <a:xfrm>
            <a:off x="5566358" y="1328981"/>
            <a:ext cx="1090363" cy="415498"/>
          </a:xfrm>
          <a:prstGeom prst="rect">
            <a:avLst/>
          </a:prstGeom>
          <a:noFill/>
        </p:spPr>
        <p:txBody>
          <a:bodyPr wrap="none" rtlCol="0">
            <a:spAutoFit/>
          </a:bodyPr>
          <a:lstStyle/>
          <a:p>
            <a:r>
              <a:rPr lang="en-US" sz="2100" b="1" dirty="0">
                <a:solidFill>
                  <a:schemeClr val="bg2">
                    <a:lumMod val="50000"/>
                  </a:schemeClr>
                </a:solidFill>
              </a:rPr>
              <a:t>Source</a:t>
            </a:r>
          </a:p>
        </p:txBody>
      </p:sp>
      <p:sp>
        <p:nvSpPr>
          <p:cNvPr id="49" name="TextBox 48"/>
          <p:cNvSpPr txBox="1"/>
          <p:nvPr/>
        </p:nvSpPr>
        <p:spPr>
          <a:xfrm>
            <a:off x="9350873" y="1289145"/>
            <a:ext cx="1888659" cy="415498"/>
          </a:xfrm>
          <a:prstGeom prst="rect">
            <a:avLst/>
          </a:prstGeom>
          <a:noFill/>
        </p:spPr>
        <p:txBody>
          <a:bodyPr wrap="none" rtlCol="0">
            <a:spAutoFit/>
          </a:bodyPr>
          <a:lstStyle/>
          <a:p>
            <a:r>
              <a:rPr lang="en-US" sz="2100" b="1" dirty="0">
                <a:solidFill>
                  <a:schemeClr val="bg2">
                    <a:lumMod val="50000"/>
                  </a:schemeClr>
                </a:solidFill>
              </a:rPr>
              <a:t>Data Product</a:t>
            </a:r>
          </a:p>
        </p:txBody>
      </p:sp>
      <p:sp>
        <p:nvSpPr>
          <p:cNvPr id="2" name="TextBox 1"/>
          <p:cNvSpPr txBox="1"/>
          <p:nvPr/>
        </p:nvSpPr>
        <p:spPr>
          <a:xfrm>
            <a:off x="1381774" y="1400692"/>
            <a:ext cx="2414444" cy="415498"/>
          </a:xfrm>
          <a:prstGeom prst="rect">
            <a:avLst/>
          </a:prstGeom>
          <a:noFill/>
        </p:spPr>
        <p:txBody>
          <a:bodyPr wrap="none" rtlCol="0">
            <a:spAutoFit/>
          </a:bodyPr>
          <a:lstStyle/>
          <a:p>
            <a:r>
              <a:rPr lang="en-US" sz="2100" b="1" dirty="0">
                <a:solidFill>
                  <a:schemeClr val="bg2">
                    <a:lumMod val="50000"/>
                  </a:schemeClr>
                </a:solidFill>
              </a:rPr>
              <a:t>Satellites/Sensors</a:t>
            </a:r>
          </a:p>
        </p:txBody>
      </p:sp>
      <p:cxnSp>
        <p:nvCxnSpPr>
          <p:cNvPr id="14" name="Straight Arrow Connector 13"/>
          <p:cNvCxnSpPr/>
          <p:nvPr/>
        </p:nvCxnSpPr>
        <p:spPr>
          <a:xfrm>
            <a:off x="2374580" y="2135589"/>
            <a:ext cx="1989602" cy="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10490" y="3066006"/>
            <a:ext cx="1194158" cy="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9" idx="3"/>
          </p:cNvCxnSpPr>
          <p:nvPr/>
        </p:nvCxnSpPr>
        <p:spPr>
          <a:xfrm flipV="1">
            <a:off x="2443714" y="5068915"/>
            <a:ext cx="1920468" cy="7694"/>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3"/>
          </p:cNvCxnSpPr>
          <p:nvPr/>
        </p:nvCxnSpPr>
        <p:spPr>
          <a:xfrm flipV="1">
            <a:off x="2325050" y="6194432"/>
            <a:ext cx="2039132" cy="7694"/>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158243" y="2169277"/>
            <a:ext cx="1807586" cy="0"/>
          </a:xfrm>
          <a:prstGeom prst="straightConnector1">
            <a:avLst/>
          </a:prstGeom>
          <a:ln w="3492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109116" y="3027731"/>
            <a:ext cx="2314158" cy="563212"/>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408761" y="4652254"/>
            <a:ext cx="3520714" cy="1384995"/>
          </a:xfrm>
          <a:prstGeom prst="rect">
            <a:avLst/>
          </a:prstGeom>
        </p:spPr>
        <p:txBody>
          <a:bodyPr wrap="square">
            <a:spAutoFit/>
          </a:bodyPr>
          <a:lstStyle/>
          <a:p>
            <a:r>
              <a:rPr lang="en-US" sz="2100" dirty="0">
                <a:solidFill>
                  <a:schemeClr val="bg2">
                    <a:lumMod val="50000"/>
                  </a:schemeClr>
                </a:solidFill>
              </a:rPr>
              <a:t>Climate Hazards Group InfraRed Precipitation with Station data (CHIRPS)</a:t>
            </a:r>
          </a:p>
        </p:txBody>
      </p:sp>
      <p:sp>
        <p:nvSpPr>
          <p:cNvPr id="37" name="TextBox 36"/>
          <p:cNvSpPr txBox="1"/>
          <p:nvPr/>
        </p:nvSpPr>
        <p:spPr>
          <a:xfrm>
            <a:off x="4873021" y="5994377"/>
            <a:ext cx="3189015" cy="415498"/>
          </a:xfrm>
          <a:prstGeom prst="rect">
            <a:avLst/>
          </a:prstGeom>
          <a:noFill/>
        </p:spPr>
        <p:txBody>
          <a:bodyPr wrap="square" rtlCol="0">
            <a:spAutoFit/>
          </a:bodyPr>
          <a:lstStyle/>
          <a:p>
            <a:r>
              <a:rPr lang="en-US" sz="2100" dirty="0">
                <a:solidFill>
                  <a:schemeClr val="bg2">
                    <a:lumMod val="50000"/>
                  </a:schemeClr>
                </a:solidFill>
              </a:rPr>
              <a:t>Reverb ECHO</a:t>
            </a:r>
          </a:p>
        </p:txBody>
      </p:sp>
      <p:cxnSp>
        <p:nvCxnSpPr>
          <p:cNvPr id="58" name="Straight Arrow Connector 57"/>
          <p:cNvCxnSpPr/>
          <p:nvPr/>
        </p:nvCxnSpPr>
        <p:spPr>
          <a:xfrm flipV="1">
            <a:off x="7386973" y="3624350"/>
            <a:ext cx="2013644" cy="523543"/>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7741849" y="5016995"/>
            <a:ext cx="1629595" cy="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539302" y="6166305"/>
            <a:ext cx="1832142" cy="5942"/>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344616" y="4147893"/>
            <a:ext cx="1194158" cy="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343194" y="6463525"/>
            <a:ext cx="4320308" cy="276999"/>
          </a:xfrm>
          <a:prstGeom prst="rect">
            <a:avLst/>
          </a:prstGeom>
          <a:noFill/>
        </p:spPr>
        <p:txBody>
          <a:bodyPr wrap="square" rtlCol="0">
            <a:spAutoFit/>
          </a:bodyPr>
          <a:lstStyle/>
          <a:p>
            <a:r>
              <a:rPr lang="en-US" sz="1200" dirty="0">
                <a:solidFill>
                  <a:schemeClr val="bg1">
                    <a:lumMod val="50000"/>
                  </a:schemeClr>
                </a:solidFill>
              </a:rPr>
              <a:t>Image Sources: NASA</a:t>
            </a:r>
          </a:p>
        </p:txBody>
      </p:sp>
    </p:spTree>
    <p:extLst>
      <p:ext uri="{BB962C8B-B14F-4D97-AF65-F5344CB8AC3E}">
        <p14:creationId xmlns:p14="http://schemas.microsoft.com/office/powerpoint/2010/main" val="29924558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accent4">
              <a:lumMod val="75000"/>
            </a:schemeClr>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7013</TotalTime>
  <Words>2163</Words>
  <Application>Microsoft Office PowerPoint</Application>
  <PresentationFormat>Widescreen</PresentationFormat>
  <Paragraphs>333</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Garamond</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417</cp:revision>
  <dcterms:created xsi:type="dcterms:W3CDTF">2015-05-18T13:26:09Z</dcterms:created>
  <dcterms:modified xsi:type="dcterms:W3CDTF">2017-01-26T17:19:33Z</dcterms:modified>
</cp:coreProperties>
</file>