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shal Arya" initials="" lastIdx="7" clrIdx="0"/>
  <p:cmAuthor id="1" name="Fenn, Teresa E. (LARC-E3)[SSAI DEVELOP]" initials="FTE(D" lastIdx="2" clrIdx="1">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a:srgbClr val="E0F4E8"/>
    <a:srgbClr val="DAF2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113" autoAdjust="0"/>
    <p:restoredTop sz="94660"/>
  </p:normalViewPr>
  <p:slideViewPr>
    <p:cSldViewPr snapToGrid="0">
      <p:cViewPr>
        <p:scale>
          <a:sx n="33" d="100"/>
          <a:sy n="33" d="100"/>
        </p:scale>
        <p:origin x="642" y="-349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G"/><Relationship Id="rId18" Type="http://schemas.openxmlformats.org/officeDocument/2006/relationships/image" Target="../media/image19.jpeg"/><Relationship Id="rId3" Type="http://schemas.openxmlformats.org/officeDocument/2006/relationships/image" Target="../media/image4.JPG"/><Relationship Id="rId21" Type="http://schemas.openxmlformats.org/officeDocument/2006/relationships/image" Target="../media/image22.JP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JPG"/><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g"/><Relationship Id="rId9" Type="http://schemas.openxmlformats.org/officeDocument/2006/relationships/image" Target="../media/image10.emf"/><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114" y="25857627"/>
            <a:ext cx="6572855" cy="5443145"/>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230" y="13993949"/>
            <a:ext cx="3245979" cy="347472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11012" y="11053181"/>
            <a:ext cx="8283390" cy="6400800"/>
          </a:xfrm>
          <a:prstGeom prst="rect">
            <a:avLst/>
          </a:prstGeom>
        </p:spPr>
      </p:pic>
      <p:sp>
        <p:nvSpPr>
          <p:cNvPr id="2" name="Text Placeholder 1"/>
          <p:cNvSpPr>
            <a:spLocks noGrp="1"/>
          </p:cNvSpPr>
          <p:nvPr>
            <p:ph type="body" sz="quarter" idx="13"/>
          </p:nvPr>
        </p:nvSpPr>
        <p:spPr/>
        <p:txBody>
          <a:bodyPr/>
          <a:lstStyle/>
          <a:p>
            <a:r>
              <a:rPr lang="en-US" dirty="0" smtClean="0"/>
              <a:t>NASA Goddard Space Flight Center</a:t>
            </a:r>
            <a:endParaRPr lang="en-US" dirty="0"/>
          </a:p>
        </p:txBody>
      </p:sp>
      <p:sp>
        <p:nvSpPr>
          <p:cNvPr id="4" name="Text Placeholder 3"/>
          <p:cNvSpPr>
            <a:spLocks noGrp="1"/>
          </p:cNvSpPr>
          <p:nvPr>
            <p:ph type="body" sz="quarter" idx="11"/>
          </p:nvPr>
        </p:nvSpPr>
        <p:spPr/>
        <p:txBody>
          <a:bodyPr/>
          <a:lstStyle/>
          <a:p>
            <a:r>
              <a:rPr lang="en-US" dirty="0" smtClean="0"/>
              <a:t>Utilizing NASA earth </a:t>
            </a:r>
            <a:r>
              <a:rPr lang="en-US" dirty="0"/>
              <a:t>o</a:t>
            </a:r>
            <a:r>
              <a:rPr lang="en-US" dirty="0" smtClean="0"/>
              <a:t>bservations to forecast the effects of climate change on </a:t>
            </a:r>
            <a:r>
              <a:rPr lang="en-US" dirty="0"/>
              <a:t>n</a:t>
            </a:r>
            <a:r>
              <a:rPr lang="en-US" dirty="0" smtClean="0"/>
              <a:t>orthern </a:t>
            </a:r>
            <a:r>
              <a:rPr lang="en-US" dirty="0"/>
              <a:t>g</a:t>
            </a:r>
            <a:r>
              <a:rPr lang="en-US" dirty="0" smtClean="0"/>
              <a:t>oshawk nesting </a:t>
            </a:r>
            <a:r>
              <a:rPr lang="en-US" dirty="0"/>
              <a:t>h</a:t>
            </a:r>
            <a:r>
              <a:rPr lang="en-US" dirty="0" smtClean="0"/>
              <a:t>abitat</a:t>
            </a:r>
            <a:endParaRPr lang="en-US" dirty="0"/>
          </a:p>
        </p:txBody>
      </p:sp>
      <p:sp>
        <p:nvSpPr>
          <p:cNvPr id="5" name="Text Placeholder 4"/>
          <p:cNvSpPr>
            <a:spLocks noGrp="1"/>
          </p:cNvSpPr>
          <p:nvPr>
            <p:ph type="body" sz="quarter" idx="10"/>
          </p:nvPr>
        </p:nvSpPr>
        <p:spPr/>
        <p:txBody>
          <a:bodyPr/>
          <a:lstStyle/>
          <a:p>
            <a:r>
              <a:rPr lang="en-US" dirty="0" smtClean="0"/>
              <a:t>Montana Ecological Forecasting</a:t>
            </a:r>
            <a:endParaRPr lang="en-US" dirty="0"/>
          </a:p>
        </p:txBody>
      </p:sp>
      <p:sp>
        <p:nvSpPr>
          <p:cNvPr id="9" name="Text Placeholder 16"/>
          <p:cNvSpPr txBox="1">
            <a:spLocks/>
          </p:cNvSpPr>
          <p:nvPr/>
        </p:nvSpPr>
        <p:spPr>
          <a:xfrm>
            <a:off x="18444755" y="34369719"/>
            <a:ext cx="8539239" cy="7093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Amanda Clayton, Sean McCartney, Erika Higa</a:t>
            </a:r>
          </a:p>
        </p:txBody>
      </p:sp>
      <p:sp>
        <p:nvSpPr>
          <p:cNvPr id="10" name="Text Placeholder 16"/>
          <p:cNvSpPr txBox="1">
            <a:spLocks/>
          </p:cNvSpPr>
          <p:nvPr/>
        </p:nvSpPr>
        <p:spPr>
          <a:xfrm>
            <a:off x="18534812" y="23333305"/>
            <a:ext cx="8229600" cy="23631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Dr. Nate Bickford (University of Nebraska at Kearney)</a:t>
            </a:r>
          </a:p>
          <a:p>
            <a:r>
              <a:rPr lang="en-US" dirty="0" smtClean="0"/>
              <a:t>Dr. </a:t>
            </a:r>
            <a:r>
              <a:rPr lang="en-US" dirty="0" err="1" smtClean="0"/>
              <a:t>Risto</a:t>
            </a:r>
            <a:r>
              <a:rPr lang="en-US" dirty="0" smtClean="0"/>
              <a:t> </a:t>
            </a:r>
            <a:r>
              <a:rPr lang="en-US" dirty="0" err="1" smtClean="0"/>
              <a:t>Tornberg</a:t>
            </a:r>
            <a:r>
              <a:rPr lang="en-US" dirty="0" smtClean="0"/>
              <a:t> (Oulu University, Finland)</a:t>
            </a:r>
          </a:p>
          <a:p>
            <a:r>
              <a:rPr lang="en-US" dirty="0" smtClean="0"/>
              <a:t>Victor Murphy (USDA Forest Service)</a:t>
            </a:r>
          </a:p>
        </p:txBody>
      </p:sp>
      <p:sp>
        <p:nvSpPr>
          <p:cNvPr id="11" name="Text Placeholder 16"/>
          <p:cNvSpPr txBox="1">
            <a:spLocks/>
          </p:cNvSpPr>
          <p:nvPr/>
        </p:nvSpPr>
        <p:spPr>
          <a:xfrm>
            <a:off x="18530559" y="26111433"/>
            <a:ext cx="8274118" cy="33634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Dr. Ross Nelson (NASA Goddard Space Flight Center)</a:t>
            </a:r>
          </a:p>
          <a:p>
            <a:r>
              <a:rPr lang="en-US" dirty="0" smtClean="0"/>
              <a:t>Dr. John Bolten (NASA Goddard Space Flight Center)</a:t>
            </a:r>
          </a:p>
          <a:p>
            <a:r>
              <a:rPr lang="en-US" dirty="0" smtClean="0"/>
              <a:t>Laura Conway (Lewis and Clark National Forest)</a:t>
            </a:r>
          </a:p>
          <a:p>
            <a:r>
              <a:rPr lang="en-US" dirty="0"/>
              <a:t>Dr. Lee </a:t>
            </a:r>
            <a:r>
              <a:rPr lang="en-US" dirty="0" err="1"/>
              <a:t>Vierling</a:t>
            </a:r>
            <a:r>
              <a:rPr lang="en-US" dirty="0"/>
              <a:t> (</a:t>
            </a:r>
            <a:r>
              <a:rPr lang="en-US" dirty="0" smtClean="0"/>
              <a:t>University </a:t>
            </a:r>
            <a:r>
              <a:rPr lang="en-US" dirty="0"/>
              <a:t>of Idaho)</a:t>
            </a:r>
          </a:p>
          <a:p>
            <a:r>
              <a:rPr lang="en-US" dirty="0"/>
              <a:t>Dr. Jeff </a:t>
            </a:r>
            <a:r>
              <a:rPr lang="en-US" dirty="0" err="1"/>
              <a:t>Hicke</a:t>
            </a:r>
            <a:r>
              <a:rPr lang="en-US" dirty="0"/>
              <a:t> (</a:t>
            </a:r>
            <a:r>
              <a:rPr lang="en-US" dirty="0" smtClean="0"/>
              <a:t>University </a:t>
            </a:r>
            <a:r>
              <a:rPr lang="en-US" dirty="0"/>
              <a:t>of Idaho</a:t>
            </a:r>
            <a:r>
              <a:rPr lang="en-US" dirty="0" smtClean="0"/>
              <a:t>)</a:t>
            </a:r>
            <a:endParaRPr lang="en-US" dirty="0"/>
          </a:p>
        </p:txBody>
      </p:sp>
      <p:sp>
        <p:nvSpPr>
          <p:cNvPr id="12" name="Text Placeholder 16"/>
          <p:cNvSpPr txBox="1">
            <a:spLocks/>
          </p:cNvSpPr>
          <p:nvPr/>
        </p:nvSpPr>
        <p:spPr>
          <a:xfrm>
            <a:off x="1220733" y="32266033"/>
            <a:ext cx="16495765" cy="216375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smtClean="0"/>
              <a:t>There are </a:t>
            </a:r>
            <a:r>
              <a:rPr lang="en-US" sz="2400" dirty="0" smtClean="0"/>
              <a:t>approximately 350 km</a:t>
            </a:r>
            <a:r>
              <a:rPr lang="en-US" sz="2400" baseline="30000" dirty="0" smtClean="0"/>
              <a:t>2</a:t>
            </a:r>
            <a:r>
              <a:rPr lang="en-US" sz="2400" dirty="0" smtClean="0"/>
              <a:t> of optimal nesting habitat for northern goshawks within the Jefferson Division of the Lewis and Clark National Forest; 52</a:t>
            </a:r>
            <a:r>
              <a:rPr lang="en-US" sz="2400" dirty="0"/>
              <a:t>% of modeled optimal habitat may be at risk for mountain pine beetle </a:t>
            </a:r>
            <a:r>
              <a:rPr lang="en-US" sz="2400" dirty="0" smtClean="0"/>
              <a:t>blight while 66% may be at risk by fires. </a:t>
            </a:r>
          </a:p>
          <a:p>
            <a:r>
              <a:rPr lang="en-US" sz="2400" dirty="0" smtClean="0"/>
              <a:t>Warmer </a:t>
            </a:r>
            <a:r>
              <a:rPr lang="en-US" sz="2400" dirty="0"/>
              <a:t>minimum temperatures can increase pine beetle populations and </a:t>
            </a:r>
            <a:r>
              <a:rPr lang="en-US" sz="2400" dirty="0" smtClean="0"/>
              <a:t>allow the beetles to infect areas where there were no previous outbreaks. </a:t>
            </a:r>
            <a:r>
              <a:rPr lang="en-US" sz="2400" dirty="0"/>
              <a:t>The combination of a warmer and drier climate may also lead to an increased frequency of fires by 2050. Overall, mountain pine beetle outbreaks and wildfires can contribute to the loss of goshawk nesting habitat.</a:t>
            </a:r>
          </a:p>
          <a:p>
            <a:pPr marL="0" indent="0">
              <a:buNone/>
            </a:pPr>
            <a:r>
              <a:rPr lang="en-US" sz="2400" dirty="0"/>
              <a:t/>
            </a:r>
            <a:br>
              <a:rPr lang="en-US" sz="2400" dirty="0"/>
            </a:br>
            <a:endParaRPr lang="en-US" sz="2400" dirty="0" smtClean="0"/>
          </a:p>
        </p:txBody>
      </p:sp>
      <p:sp>
        <p:nvSpPr>
          <p:cNvPr id="13" name="Text Placeholder 16"/>
          <p:cNvSpPr txBox="1">
            <a:spLocks/>
          </p:cNvSpPr>
          <p:nvPr/>
        </p:nvSpPr>
        <p:spPr>
          <a:xfrm>
            <a:off x="18418321" y="897691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18611012" y="6265181"/>
            <a:ext cx="8229600" cy="37950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Assess the role of NASA Earth Observations, along with ancillary data, in creating environmental variables as inputs for habitat suitability modeling </a:t>
            </a:r>
          </a:p>
          <a:p>
            <a:pPr marL="347663" indent="-347663"/>
            <a:r>
              <a:rPr lang="en-US" dirty="0" smtClean="0"/>
              <a:t>Analyze three different habitat suitability models to form a consensus map for northern goshawk nesting habitat in the Lewis and Clark National Forest </a:t>
            </a:r>
          </a:p>
          <a:p>
            <a:pPr marL="347663" indent="-347663"/>
            <a:r>
              <a:rPr lang="en-US" dirty="0" smtClean="0"/>
              <a:t>Forecast the impacts of climate change on nesting habitat through the year 2050 by incorporating mountain pine beetle disturbance and fire risk</a:t>
            </a:r>
          </a:p>
        </p:txBody>
      </p:sp>
      <p:sp>
        <p:nvSpPr>
          <p:cNvPr id="16" name="TextBox 15"/>
          <p:cNvSpPr txBox="1"/>
          <p:nvPr/>
        </p:nvSpPr>
        <p:spPr>
          <a:xfrm>
            <a:off x="914400" y="53583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611012"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9" y="11708944"/>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611012" y="1016849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530559" y="1756225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800100" y="21719402"/>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945287" y="3149659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575077" y="252059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521804" y="223564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575077" y="2937122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Erika Higa (Project Lead), Sean McCartney, Amanda Clayton</a:t>
            </a:r>
          </a:p>
          <a:p>
            <a:r>
              <a:rPr lang="en-US" sz="2400" dirty="0" smtClean="0"/>
              <a:t>DEVELOP National Program at NASA Goddard Space Flight Center</a:t>
            </a:r>
            <a:endParaRPr lang="en-US" sz="24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19836" y="18509760"/>
            <a:ext cx="2196876" cy="1795507"/>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23822" y="18490291"/>
            <a:ext cx="2359741" cy="2011680"/>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41378" y="19974126"/>
            <a:ext cx="3648509" cy="1826281"/>
          </a:xfrm>
          <a:prstGeom prst="rect">
            <a:avLst/>
          </a:prstGeom>
        </p:spPr>
      </p:pic>
      <p:sp>
        <p:nvSpPr>
          <p:cNvPr id="20" name="TextBox 19"/>
          <p:cNvSpPr txBox="1"/>
          <p:nvPr/>
        </p:nvSpPr>
        <p:spPr>
          <a:xfrm>
            <a:off x="20323910" y="19587092"/>
            <a:ext cx="1444626" cy="492443"/>
          </a:xfrm>
          <a:prstGeom prst="rect">
            <a:avLst/>
          </a:prstGeom>
          <a:noFill/>
        </p:spPr>
        <p:txBody>
          <a:bodyPr wrap="none" rtlCol="0">
            <a:spAutoFit/>
          </a:bodyPr>
          <a:lstStyle/>
          <a:p>
            <a:r>
              <a:rPr lang="en-US" sz="2600" dirty="0" smtClean="0"/>
              <a:t>Landsat 8</a:t>
            </a:r>
            <a:endParaRPr lang="en-US" sz="2600" dirty="0"/>
          </a:p>
        </p:txBody>
      </p:sp>
      <p:sp>
        <p:nvSpPr>
          <p:cNvPr id="33" name="TextBox 32"/>
          <p:cNvSpPr txBox="1"/>
          <p:nvPr/>
        </p:nvSpPr>
        <p:spPr>
          <a:xfrm>
            <a:off x="24313118" y="19162985"/>
            <a:ext cx="1152880" cy="492443"/>
          </a:xfrm>
          <a:prstGeom prst="rect">
            <a:avLst/>
          </a:prstGeom>
          <a:noFill/>
        </p:spPr>
        <p:txBody>
          <a:bodyPr wrap="none" rtlCol="0">
            <a:spAutoFit/>
          </a:bodyPr>
          <a:lstStyle/>
          <a:p>
            <a:r>
              <a:rPr lang="en-US" sz="2600" dirty="0" smtClean="0"/>
              <a:t>TRMM</a:t>
            </a:r>
            <a:endParaRPr lang="en-US" sz="2600" dirty="0"/>
          </a:p>
        </p:txBody>
      </p:sp>
      <p:sp>
        <p:nvSpPr>
          <p:cNvPr id="34" name="TextBox 33"/>
          <p:cNvSpPr txBox="1"/>
          <p:nvPr/>
        </p:nvSpPr>
        <p:spPr>
          <a:xfrm>
            <a:off x="20858311" y="21687028"/>
            <a:ext cx="906017" cy="492443"/>
          </a:xfrm>
          <a:prstGeom prst="rect">
            <a:avLst/>
          </a:prstGeom>
          <a:noFill/>
        </p:spPr>
        <p:txBody>
          <a:bodyPr wrap="none" rtlCol="0">
            <a:spAutoFit/>
          </a:bodyPr>
          <a:lstStyle/>
          <a:p>
            <a:r>
              <a:rPr lang="en-US" sz="2600" dirty="0" smtClean="0"/>
              <a:t>GPM</a:t>
            </a:r>
            <a:endParaRPr lang="en-US" sz="2600" dirty="0"/>
          </a:p>
        </p:txBody>
      </p:sp>
      <p:pic>
        <p:nvPicPr>
          <p:cNvPr id="22" name="Picture 21"/>
          <p:cNvPicPr>
            <a:picLocks noChangeAspect="1"/>
          </p:cNvPicPr>
          <p:nvPr/>
        </p:nvPicPr>
        <p:blipFill rotWithShape="1">
          <a:blip r:embed="rId8" cstate="print">
            <a:lum bright="-2000"/>
            <a:extLst>
              <a:ext uri="{28A0092B-C50C-407E-A947-70E740481C1C}">
                <a14:useLocalDpi xmlns:a14="http://schemas.microsoft.com/office/drawing/2010/main" val="0"/>
              </a:ext>
            </a:extLst>
          </a:blip>
          <a:srcRect l="8145" r="7691"/>
          <a:stretch/>
        </p:blipFill>
        <p:spPr>
          <a:xfrm>
            <a:off x="19833050" y="30210172"/>
            <a:ext cx="5418340" cy="4107736"/>
          </a:xfrm>
          <a:prstGeom prst="rect">
            <a:avLst/>
          </a:prstGeom>
        </p:spPr>
      </p:pic>
      <p:sp>
        <p:nvSpPr>
          <p:cNvPr id="35" name="Rectangle 34"/>
          <p:cNvSpPr/>
          <p:nvPr/>
        </p:nvSpPr>
        <p:spPr>
          <a:xfrm>
            <a:off x="12892103" y="12816287"/>
            <a:ext cx="4824395" cy="819150"/>
          </a:xfrm>
          <a:prstGeom prst="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Analysis</a:t>
            </a:r>
            <a:endParaRPr lang="en-US" sz="3000" dirty="0">
              <a:solidFill>
                <a:schemeClr val="tx1"/>
              </a:solidFill>
            </a:endParaRPr>
          </a:p>
        </p:txBody>
      </p:sp>
      <p:sp>
        <p:nvSpPr>
          <p:cNvPr id="36" name="Rectangle 35"/>
          <p:cNvSpPr/>
          <p:nvPr/>
        </p:nvSpPr>
        <p:spPr>
          <a:xfrm>
            <a:off x="8677152" y="12816287"/>
            <a:ext cx="3666783" cy="819150"/>
          </a:xfrm>
          <a:prstGeom prst="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Data Processing</a:t>
            </a:r>
            <a:endParaRPr lang="en-US" sz="3000" dirty="0">
              <a:solidFill>
                <a:schemeClr val="tx1"/>
              </a:solidFill>
            </a:endParaRPr>
          </a:p>
        </p:txBody>
      </p:sp>
      <p:sp>
        <p:nvSpPr>
          <p:cNvPr id="37" name="Rectangle 36"/>
          <p:cNvSpPr/>
          <p:nvPr/>
        </p:nvSpPr>
        <p:spPr>
          <a:xfrm>
            <a:off x="1857034" y="12816287"/>
            <a:ext cx="6215378" cy="797538"/>
          </a:xfrm>
          <a:prstGeom prst="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Datasets</a:t>
            </a:r>
            <a:endParaRPr lang="en-US" sz="3000" dirty="0">
              <a:solidFill>
                <a:schemeClr val="tx1"/>
              </a:solidFill>
            </a:endParaRPr>
          </a:p>
        </p:txBody>
      </p:sp>
      <p:sp>
        <p:nvSpPr>
          <p:cNvPr id="42" name="Rectangle 41"/>
          <p:cNvSpPr/>
          <p:nvPr/>
        </p:nvSpPr>
        <p:spPr>
          <a:xfrm>
            <a:off x="1857033" y="13797057"/>
            <a:ext cx="6215379" cy="381451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700" dirty="0" smtClean="0">
                <a:solidFill>
                  <a:schemeClr val="tx1"/>
                </a:solidFill>
              </a:rPr>
              <a:t>Land Cover</a:t>
            </a:r>
          </a:p>
          <a:p>
            <a:r>
              <a:rPr lang="en-US" sz="2700" dirty="0" smtClean="0">
                <a:solidFill>
                  <a:schemeClr val="tx1"/>
                </a:solidFill>
              </a:rPr>
              <a:t>Tree Canopy Cover</a:t>
            </a:r>
            <a:endParaRPr lang="en-US" sz="2700" dirty="0">
              <a:solidFill>
                <a:schemeClr val="tx1"/>
              </a:solidFill>
            </a:endParaRPr>
          </a:p>
          <a:p>
            <a:r>
              <a:rPr lang="en-US" sz="2700" dirty="0" smtClean="0">
                <a:solidFill>
                  <a:schemeClr val="tx1"/>
                </a:solidFill>
              </a:rPr>
              <a:t>Basal Area</a:t>
            </a:r>
          </a:p>
          <a:p>
            <a:r>
              <a:rPr lang="en-US" sz="2700" dirty="0">
                <a:solidFill>
                  <a:schemeClr val="tx1"/>
                </a:solidFill>
              </a:rPr>
              <a:t>Vegetation Height</a:t>
            </a:r>
          </a:p>
          <a:p>
            <a:r>
              <a:rPr lang="en-US" sz="2700" dirty="0">
                <a:solidFill>
                  <a:schemeClr val="tx1"/>
                </a:solidFill>
              </a:rPr>
              <a:t>Aspect</a:t>
            </a:r>
          </a:p>
          <a:p>
            <a:r>
              <a:rPr lang="en-US" sz="2700" dirty="0">
                <a:solidFill>
                  <a:schemeClr val="tx1"/>
                </a:solidFill>
              </a:rPr>
              <a:t>Slope</a:t>
            </a:r>
          </a:p>
          <a:p>
            <a:r>
              <a:rPr lang="en-US" sz="2700" dirty="0" smtClean="0">
                <a:solidFill>
                  <a:schemeClr val="tx1"/>
                </a:solidFill>
              </a:rPr>
              <a:t>DEM</a:t>
            </a:r>
            <a:endParaRPr lang="en-US" sz="2700" dirty="0">
              <a:solidFill>
                <a:schemeClr val="tx1"/>
              </a:solidFill>
            </a:endParaRPr>
          </a:p>
          <a:p>
            <a:r>
              <a:rPr lang="en-US" sz="2700" dirty="0" smtClean="0">
                <a:solidFill>
                  <a:schemeClr val="tx1"/>
                </a:solidFill>
              </a:rPr>
              <a:t>Precipitation</a:t>
            </a:r>
            <a:endParaRPr lang="en-US" sz="2700" dirty="0">
              <a:solidFill>
                <a:schemeClr val="tx1"/>
              </a:solidFill>
            </a:endParaRPr>
          </a:p>
        </p:txBody>
      </p:sp>
      <p:sp>
        <p:nvSpPr>
          <p:cNvPr id="43" name="Rectangle 42"/>
          <p:cNvSpPr/>
          <p:nvPr/>
        </p:nvSpPr>
        <p:spPr>
          <a:xfrm>
            <a:off x="8680415" y="13809658"/>
            <a:ext cx="3663521" cy="3801910"/>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smtClean="0">
                <a:solidFill>
                  <a:schemeClr val="tx1"/>
                </a:solidFill>
              </a:rPr>
              <a:t>Project Layers to NAD 1983 UTM 12N</a:t>
            </a:r>
          </a:p>
          <a:p>
            <a:pPr algn="ctr"/>
            <a:endParaRPr lang="en-US" sz="2700" dirty="0" smtClean="0">
              <a:solidFill>
                <a:schemeClr val="tx1"/>
              </a:solidFill>
            </a:endParaRPr>
          </a:p>
          <a:p>
            <a:pPr algn="ctr"/>
            <a:r>
              <a:rPr lang="en-US" sz="2700" dirty="0" smtClean="0">
                <a:solidFill>
                  <a:schemeClr val="tx1"/>
                </a:solidFill>
              </a:rPr>
              <a:t>Resample layers to 30m resolution</a:t>
            </a:r>
          </a:p>
          <a:p>
            <a:pPr algn="ctr"/>
            <a:endParaRPr lang="en-US" sz="2700" dirty="0">
              <a:solidFill>
                <a:schemeClr val="tx1"/>
              </a:solidFill>
            </a:endParaRPr>
          </a:p>
          <a:p>
            <a:pPr algn="ctr"/>
            <a:r>
              <a:rPr lang="en-US" sz="2700" dirty="0" smtClean="0">
                <a:solidFill>
                  <a:schemeClr val="tx1"/>
                </a:solidFill>
              </a:rPr>
              <a:t>Clip to study area</a:t>
            </a:r>
            <a:endParaRPr lang="en-US" sz="2700" dirty="0">
              <a:solidFill>
                <a:schemeClr val="tx1"/>
              </a:solidFill>
            </a:endParaRPr>
          </a:p>
        </p:txBody>
      </p:sp>
      <p:sp>
        <p:nvSpPr>
          <p:cNvPr id="44" name="Rectangle 43"/>
          <p:cNvSpPr/>
          <p:nvPr/>
        </p:nvSpPr>
        <p:spPr>
          <a:xfrm>
            <a:off x="12892103" y="13809659"/>
            <a:ext cx="4825383" cy="3801908"/>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smtClean="0">
              <a:solidFill>
                <a:schemeClr val="tx1"/>
              </a:solidFill>
            </a:endParaRPr>
          </a:p>
          <a:p>
            <a:pPr algn="ctr"/>
            <a:endParaRPr lang="en-US" sz="2700" dirty="0" smtClean="0">
              <a:solidFill>
                <a:schemeClr val="tx1"/>
              </a:solidFill>
            </a:endParaRPr>
          </a:p>
          <a:p>
            <a:pPr algn="ctr"/>
            <a:endParaRPr lang="en-US" sz="2700" dirty="0">
              <a:solidFill>
                <a:schemeClr val="tx1"/>
              </a:solidFill>
            </a:endParaRPr>
          </a:p>
          <a:p>
            <a:pPr algn="ctr"/>
            <a:r>
              <a:rPr lang="en-US" sz="2700" dirty="0" smtClean="0">
                <a:solidFill>
                  <a:schemeClr val="tx1"/>
                </a:solidFill>
              </a:rPr>
              <a:t>Input Layers into Habitat Suitability Models</a:t>
            </a:r>
          </a:p>
          <a:p>
            <a:pPr algn="ctr"/>
            <a:endParaRPr lang="en-US" sz="2700" dirty="0" smtClean="0">
              <a:solidFill>
                <a:schemeClr val="tx1"/>
              </a:solidFill>
            </a:endParaRPr>
          </a:p>
          <a:p>
            <a:pPr marL="914400" indent="-457200">
              <a:lnSpc>
                <a:spcPct val="150000"/>
              </a:lnSpc>
              <a:buClr>
                <a:schemeClr val="accent1"/>
              </a:buClr>
              <a:buFont typeface="Webdings" panose="05030102010509060703" pitchFamily="18" charset="2"/>
              <a:buChar char="4"/>
            </a:pPr>
            <a:r>
              <a:rPr lang="en-US" sz="2700" dirty="0" err="1" smtClean="0">
                <a:solidFill>
                  <a:schemeClr val="tx1"/>
                </a:solidFill>
              </a:rPr>
              <a:t>BioMapper</a:t>
            </a:r>
            <a:r>
              <a:rPr lang="en-US" sz="2700" dirty="0" smtClean="0">
                <a:solidFill>
                  <a:schemeClr val="tx1"/>
                </a:solidFill>
              </a:rPr>
              <a:t> </a:t>
            </a:r>
          </a:p>
          <a:p>
            <a:pPr marL="914400" indent="-457200">
              <a:lnSpc>
                <a:spcPct val="150000"/>
              </a:lnSpc>
              <a:buClr>
                <a:schemeClr val="accent1"/>
              </a:buClr>
              <a:buFont typeface="Webdings" panose="05030102010509060703" pitchFamily="18" charset="2"/>
              <a:buChar char="4"/>
            </a:pPr>
            <a:r>
              <a:rPr lang="en-US" sz="2700" dirty="0" err="1" smtClean="0">
                <a:solidFill>
                  <a:schemeClr val="tx1"/>
                </a:solidFill>
              </a:rPr>
              <a:t>Maxent</a:t>
            </a:r>
            <a:endParaRPr lang="en-US" sz="2700" dirty="0">
              <a:solidFill>
                <a:schemeClr val="tx1"/>
              </a:solidFill>
            </a:endParaRPr>
          </a:p>
          <a:p>
            <a:pPr marL="914400" indent="-457200">
              <a:lnSpc>
                <a:spcPct val="150000"/>
              </a:lnSpc>
              <a:buClr>
                <a:schemeClr val="accent1"/>
              </a:buClr>
              <a:buFont typeface="Webdings" panose="05030102010509060703" pitchFamily="18" charset="2"/>
              <a:buChar char="4"/>
            </a:pPr>
            <a:r>
              <a:rPr lang="en-US" sz="2700" dirty="0" err="1">
                <a:solidFill>
                  <a:schemeClr val="tx1"/>
                </a:solidFill>
              </a:rPr>
              <a:t>Mahalanobis</a:t>
            </a:r>
            <a:r>
              <a:rPr lang="en-US" sz="2700" dirty="0">
                <a:solidFill>
                  <a:schemeClr val="tx1"/>
                </a:solidFill>
              </a:rPr>
              <a:t> Typicality</a:t>
            </a:r>
          </a:p>
          <a:p>
            <a:pPr lvl="0">
              <a:buClr>
                <a:schemeClr val="accent1"/>
              </a:buClr>
            </a:pPr>
            <a:endParaRPr lang="en-US" sz="2700" dirty="0">
              <a:solidFill>
                <a:schemeClr val="tx1"/>
              </a:solidFill>
            </a:endParaRPr>
          </a:p>
          <a:p>
            <a:pPr algn="ctr"/>
            <a:endParaRPr lang="en-US" sz="2700" dirty="0" smtClean="0">
              <a:solidFill>
                <a:schemeClr val="tx1"/>
              </a:solidFill>
            </a:endParaRPr>
          </a:p>
          <a:p>
            <a:pPr algn="ctr"/>
            <a:endParaRPr lang="en-US" sz="2700" dirty="0">
              <a:solidFill>
                <a:schemeClr val="tx1"/>
              </a:solidFill>
            </a:endParaRPr>
          </a:p>
        </p:txBody>
      </p:sp>
      <p:sp>
        <p:nvSpPr>
          <p:cNvPr id="46" name="Right Arrow 45"/>
          <p:cNvSpPr/>
          <p:nvPr/>
        </p:nvSpPr>
        <p:spPr>
          <a:xfrm>
            <a:off x="7942969" y="16076111"/>
            <a:ext cx="843941" cy="59721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12110557" y="16136496"/>
            <a:ext cx="933755" cy="59721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916368" y="22574075"/>
            <a:ext cx="7397162" cy="647634"/>
          </a:xfrm>
          <a:prstGeom prst="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Habitat Suitability Model</a:t>
            </a:r>
            <a:endParaRPr lang="en-US" sz="3000" dirty="0">
              <a:solidFill>
                <a:schemeClr val="tx1"/>
              </a:solidFill>
            </a:endParaRPr>
          </a:p>
        </p:txBody>
      </p:sp>
      <p:sp>
        <p:nvSpPr>
          <p:cNvPr id="49" name="Rounded Rectangle 48"/>
          <p:cNvSpPr/>
          <p:nvPr/>
        </p:nvSpPr>
        <p:spPr>
          <a:xfrm>
            <a:off x="8567891" y="23343517"/>
            <a:ext cx="9148608" cy="7895623"/>
          </a:xfrm>
          <a:prstGeom prst="rect">
            <a:avLst/>
          </a:prstGeom>
          <a:no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tx1">
                  <a:lumMod val="50000"/>
                </a:schemeClr>
              </a:solidFill>
            </a:endParaRPr>
          </a:p>
        </p:txBody>
      </p:sp>
      <p:sp>
        <p:nvSpPr>
          <p:cNvPr id="50" name="Rectangle 49"/>
          <p:cNvSpPr/>
          <p:nvPr/>
        </p:nvSpPr>
        <p:spPr>
          <a:xfrm>
            <a:off x="1861013" y="17877128"/>
            <a:ext cx="15855485" cy="3658183"/>
          </a:xfrm>
          <a:prstGeom prst="rect">
            <a:avLst/>
          </a:prstGeom>
          <a:no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lvl="0">
              <a:buClr>
                <a:schemeClr val="accent1"/>
              </a:buClr>
            </a:pPr>
            <a:r>
              <a:rPr lang="en-US" sz="2700" dirty="0" smtClean="0">
                <a:solidFill>
                  <a:schemeClr val="tx1"/>
                </a:solidFill>
              </a:rPr>
              <a:t>Goddard </a:t>
            </a:r>
            <a:r>
              <a:rPr lang="en-US" sz="2700" dirty="0">
                <a:solidFill>
                  <a:schemeClr val="tx1"/>
                </a:solidFill>
              </a:rPr>
              <a:t>Institute for Space </a:t>
            </a:r>
            <a:r>
              <a:rPr lang="en-US" sz="2700" dirty="0" smtClean="0">
                <a:solidFill>
                  <a:schemeClr val="tx1"/>
                </a:solidFill>
              </a:rPr>
              <a:t>Studies </a:t>
            </a:r>
            <a:r>
              <a:rPr lang="en-US" sz="2700" dirty="0" err="1" smtClean="0">
                <a:solidFill>
                  <a:schemeClr val="tx1"/>
                </a:solidFill>
              </a:rPr>
              <a:t>ModelE</a:t>
            </a:r>
            <a:r>
              <a:rPr lang="en-US" sz="2700" dirty="0" smtClean="0">
                <a:solidFill>
                  <a:schemeClr val="tx1"/>
                </a:solidFill>
              </a:rPr>
              <a:t>/Russell Model (GISS-E2-R)</a:t>
            </a:r>
          </a:p>
          <a:p>
            <a:pPr lvl="0">
              <a:buClr>
                <a:schemeClr val="accent1"/>
              </a:buClr>
            </a:pPr>
            <a:endParaRPr lang="en-US" sz="2700" dirty="0" smtClean="0">
              <a:solidFill>
                <a:schemeClr val="tx1"/>
              </a:solidFill>
            </a:endParaRPr>
          </a:p>
          <a:p>
            <a:pPr lvl="0"/>
            <a:r>
              <a:rPr lang="en-US" sz="2700" dirty="0" smtClean="0">
                <a:solidFill>
                  <a:schemeClr val="tx1"/>
                </a:solidFill>
              </a:rPr>
              <a:t>	</a:t>
            </a:r>
            <a:endParaRPr lang="en-US" sz="3000" dirty="0">
              <a:solidFill>
                <a:srgbClr val="FF0000"/>
              </a:solidFill>
            </a:endParaRPr>
          </a:p>
        </p:txBody>
      </p:sp>
      <p:sp>
        <p:nvSpPr>
          <p:cNvPr id="53" name="TextBox 52"/>
          <p:cNvSpPr txBox="1"/>
          <p:nvPr/>
        </p:nvSpPr>
        <p:spPr>
          <a:xfrm rot="16200000">
            <a:off x="-1157788" y="14410772"/>
            <a:ext cx="4854600" cy="507831"/>
          </a:xfrm>
          <a:prstGeom prst="rect">
            <a:avLst/>
          </a:prstGeom>
          <a:noFill/>
        </p:spPr>
        <p:txBody>
          <a:bodyPr wrap="square" rtlCol="0">
            <a:spAutoFit/>
          </a:bodyPr>
          <a:lstStyle/>
          <a:p>
            <a:r>
              <a:rPr lang="en-US" sz="2700" dirty="0" smtClean="0"/>
              <a:t>Habitat Suitability Modeling</a:t>
            </a:r>
            <a:endParaRPr lang="en-US" sz="2700" dirty="0"/>
          </a:p>
        </p:txBody>
      </p:sp>
      <p:sp>
        <p:nvSpPr>
          <p:cNvPr id="56" name="TextBox 55"/>
          <p:cNvSpPr txBox="1"/>
          <p:nvPr/>
        </p:nvSpPr>
        <p:spPr>
          <a:xfrm rot="16200000">
            <a:off x="173695" y="19075100"/>
            <a:ext cx="2089337" cy="507831"/>
          </a:xfrm>
          <a:prstGeom prst="rect">
            <a:avLst/>
          </a:prstGeom>
          <a:noFill/>
        </p:spPr>
        <p:txBody>
          <a:bodyPr wrap="square" rtlCol="0">
            <a:spAutoFit/>
          </a:bodyPr>
          <a:lstStyle/>
          <a:p>
            <a:r>
              <a:rPr lang="en-US" sz="2700" dirty="0" smtClean="0"/>
              <a:t>Forecasting</a:t>
            </a:r>
            <a:endParaRPr lang="en-US" sz="2700" dirty="0"/>
          </a:p>
        </p:txBody>
      </p:sp>
      <p:sp>
        <p:nvSpPr>
          <p:cNvPr id="57" name="Rectangle 56"/>
          <p:cNvSpPr/>
          <p:nvPr/>
        </p:nvSpPr>
        <p:spPr>
          <a:xfrm>
            <a:off x="8571863" y="22574075"/>
            <a:ext cx="9144635" cy="647634"/>
          </a:xfrm>
          <a:prstGeom prst="rect">
            <a:avLst/>
          </a:prstGeom>
          <a:solidFill>
            <a:srgbClr val="E0F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rPr>
              <a:t>Forecasting</a:t>
            </a:r>
            <a:endParaRPr lang="en-US" sz="3000" dirty="0">
              <a:solidFill>
                <a:schemeClr val="tx1"/>
              </a:solidFill>
            </a:endParaRPr>
          </a:p>
        </p:txBody>
      </p:sp>
      <p:sp>
        <p:nvSpPr>
          <p:cNvPr id="58" name="Rectangle 57"/>
          <p:cNvSpPr/>
          <p:nvPr/>
        </p:nvSpPr>
        <p:spPr>
          <a:xfrm>
            <a:off x="914967" y="23343517"/>
            <a:ext cx="7398563" cy="7895623"/>
          </a:xfrm>
          <a:prstGeom prst="rect">
            <a:avLst/>
          </a:prstGeom>
          <a:noFill/>
          <a:ln>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tx1">
                  <a:lumMod val="50000"/>
                </a:schemeClr>
              </a:solidFill>
            </a:endParaRPr>
          </a:p>
        </p:txBody>
      </p:sp>
      <p:sp>
        <p:nvSpPr>
          <p:cNvPr id="78" name="TextBox 77"/>
          <p:cNvSpPr txBox="1"/>
          <p:nvPr/>
        </p:nvSpPr>
        <p:spPr>
          <a:xfrm>
            <a:off x="21989661" y="15428581"/>
            <a:ext cx="4605384" cy="846386"/>
          </a:xfrm>
          <a:prstGeom prst="rect">
            <a:avLst/>
          </a:prstGeom>
          <a:noFill/>
        </p:spPr>
        <p:txBody>
          <a:bodyPr wrap="square" rtlCol="0">
            <a:spAutoFit/>
          </a:bodyPr>
          <a:lstStyle/>
          <a:p>
            <a:r>
              <a:rPr lang="en-US" sz="2500" b="1" dirty="0" smtClean="0">
                <a:solidFill>
                  <a:srgbClr val="060606"/>
                </a:solidFill>
              </a:rPr>
              <a:t>Lewis and Clark National Forest</a:t>
            </a:r>
          </a:p>
          <a:p>
            <a:pPr algn="ctr"/>
            <a:r>
              <a:rPr lang="en-US" sz="2400" dirty="0" smtClean="0">
                <a:solidFill>
                  <a:srgbClr val="060606"/>
                </a:solidFill>
              </a:rPr>
              <a:t>Jefferson Division</a:t>
            </a:r>
            <a:endParaRPr lang="en-US" sz="2400" dirty="0">
              <a:solidFill>
                <a:srgbClr val="060606"/>
              </a:solidFill>
            </a:endParaRPr>
          </a:p>
        </p:txBody>
      </p:sp>
      <p:grpSp>
        <p:nvGrpSpPr>
          <p:cNvPr id="83" name="Group 82"/>
          <p:cNvGrpSpPr/>
          <p:nvPr/>
        </p:nvGrpSpPr>
        <p:grpSpPr>
          <a:xfrm>
            <a:off x="23252185" y="16139352"/>
            <a:ext cx="2062008" cy="523524"/>
            <a:chOff x="23243848" y="16302357"/>
            <a:chExt cx="2062008" cy="523524"/>
          </a:xfrm>
        </p:grpSpPr>
        <p:sp>
          <p:nvSpPr>
            <p:cNvPr id="82" name="Rectangle 81"/>
            <p:cNvSpPr/>
            <p:nvPr/>
          </p:nvSpPr>
          <p:spPr>
            <a:xfrm>
              <a:off x="23309163" y="16358494"/>
              <a:ext cx="1996693" cy="4673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23821107" y="16360569"/>
              <a:ext cx="1377300" cy="461665"/>
            </a:xfrm>
            <a:prstGeom prst="rect">
              <a:avLst/>
            </a:prstGeom>
            <a:noFill/>
          </p:spPr>
          <p:txBody>
            <a:bodyPr wrap="none" rtlCol="0">
              <a:spAutoFit/>
            </a:bodyPr>
            <a:lstStyle/>
            <a:p>
              <a:r>
                <a:rPr lang="en-US" sz="2400" dirty="0" smtClean="0">
                  <a:solidFill>
                    <a:srgbClr val="060606"/>
                  </a:solidFill>
                </a:rPr>
                <a:t>Nest Sites</a:t>
              </a:r>
              <a:endParaRPr lang="en-US" sz="2400" dirty="0">
                <a:solidFill>
                  <a:srgbClr val="060606"/>
                </a:solidFill>
              </a:endParaRPr>
            </a:p>
          </p:txBody>
        </p:sp>
        <p:pic>
          <p:nvPicPr>
            <p:cNvPr id="80" name="Picture 79"/>
            <p:cNvPicPr>
              <a:picLocks noChangeAspect="1"/>
            </p:cNvPicPr>
            <p:nvPr/>
          </p:nvPicPr>
          <p:blipFill rotWithShape="1">
            <a:blip r:embed="rId9"/>
            <a:srcRect l="418" t="26335" r="76270" b="47432"/>
            <a:stretch/>
          </p:blipFill>
          <p:spPr>
            <a:xfrm>
              <a:off x="23243848" y="16302357"/>
              <a:ext cx="727677" cy="522514"/>
            </a:xfrm>
            <a:prstGeom prst="rect">
              <a:avLst/>
            </a:prstGeom>
          </p:spPr>
        </p:pic>
      </p:grpSp>
      <p:pic>
        <p:nvPicPr>
          <p:cNvPr id="86" name="Picture 8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644950" y="20310738"/>
            <a:ext cx="1820577" cy="2011680"/>
          </a:xfrm>
          <a:prstGeom prst="rect">
            <a:avLst/>
          </a:prstGeom>
        </p:spPr>
      </p:pic>
      <p:sp>
        <p:nvSpPr>
          <p:cNvPr id="87" name="TextBox 86"/>
          <p:cNvSpPr txBox="1"/>
          <p:nvPr/>
        </p:nvSpPr>
        <p:spPr>
          <a:xfrm>
            <a:off x="24326427" y="20897802"/>
            <a:ext cx="1031436" cy="492443"/>
          </a:xfrm>
          <a:prstGeom prst="rect">
            <a:avLst/>
          </a:prstGeom>
          <a:noFill/>
        </p:spPr>
        <p:txBody>
          <a:bodyPr wrap="none" rtlCol="0">
            <a:spAutoFit/>
          </a:bodyPr>
          <a:lstStyle/>
          <a:p>
            <a:r>
              <a:rPr lang="en-US" sz="2600" dirty="0" smtClean="0"/>
              <a:t>SRTM</a:t>
            </a:r>
            <a:endParaRPr lang="en-US" sz="2600" dirty="0"/>
          </a:p>
        </p:txBody>
      </p:sp>
      <p:sp>
        <p:nvSpPr>
          <p:cNvPr id="41" name="TextBox 40"/>
          <p:cNvSpPr txBox="1"/>
          <p:nvPr/>
        </p:nvSpPr>
        <p:spPr>
          <a:xfrm>
            <a:off x="954189" y="6115050"/>
            <a:ext cx="16762309" cy="5478423"/>
          </a:xfrm>
          <a:prstGeom prst="rect">
            <a:avLst/>
          </a:prstGeom>
          <a:noFill/>
        </p:spPr>
        <p:txBody>
          <a:bodyPr wrap="square" rtlCol="0">
            <a:spAutoFit/>
          </a:bodyPr>
          <a:lstStyle/>
          <a:p>
            <a:pPr algn="just"/>
            <a:r>
              <a:rPr lang="en-US" sz="2500" dirty="0"/>
              <a:t>The northern goshawk (</a:t>
            </a:r>
            <a:r>
              <a:rPr lang="en-US" sz="2500" i="1" dirty="0"/>
              <a:t>Accipiter </a:t>
            </a:r>
            <a:r>
              <a:rPr lang="en-US" sz="2500" i="1" dirty="0" err="1"/>
              <a:t>gentilis</a:t>
            </a:r>
            <a:r>
              <a:rPr lang="en-US" sz="2500" dirty="0"/>
              <a:t>) is currently identified as both a Sensitive Species and a Management Indicator Species in the Lewis and Clark National Forest (LCNF) land and resource management plans. Goshawks are important top-tier predators in the LCNF and changes in the forest habitat greatly affect their survival and population. We examined the potential of using NASA Earth observations to locate and model suitable nesting habitat for the goshawk. Currently, Nate Bickford and the US Forest Service (USFS) do not use remote sensing to identify or forecast goshawk nesting habitat, and the tools they use are limited to topographic maps and </a:t>
            </a:r>
            <a:r>
              <a:rPr lang="en-US" sz="2500" i="1" dirty="0"/>
              <a:t>in situ</a:t>
            </a:r>
            <a:r>
              <a:rPr lang="en-US" sz="2500" dirty="0"/>
              <a:t> data. We identified various environmental variables measured by Landsat 8 Operational Land Imager (OLI), Shuttle Radar Topography Mission (SRTM), Tropical Rainfall Measurement Mission (TRMM) Precipitation Radar (PR), and Global P</a:t>
            </a:r>
            <a:r>
              <a:rPr lang="en-US" sz="2500" dirty="0" smtClean="0"/>
              <a:t>recipitation </a:t>
            </a:r>
            <a:r>
              <a:rPr lang="en-US" sz="2500" dirty="0"/>
              <a:t>Measurement (GPM) Dual-frequency Precipitation Radar/Global Microwave Imager (DPR/GMI). </a:t>
            </a:r>
            <a:r>
              <a:rPr lang="en-US" sz="2500" dirty="0" smtClean="0"/>
              <a:t>These </a:t>
            </a:r>
            <a:r>
              <a:rPr lang="en-US" sz="2500" dirty="0"/>
              <a:t>derived variables, along with ancillary vegetation data, were input into several habitat suitability models, using </a:t>
            </a:r>
            <a:r>
              <a:rPr lang="en-US" sz="2500" dirty="0" err="1"/>
              <a:t>BioMapper</a:t>
            </a:r>
            <a:r>
              <a:rPr lang="en-US" sz="2500" dirty="0"/>
              <a:t>, </a:t>
            </a:r>
            <a:r>
              <a:rPr lang="en-US" sz="2500" dirty="0" err="1"/>
              <a:t>Maxent</a:t>
            </a:r>
            <a:r>
              <a:rPr lang="en-US" sz="2500" dirty="0"/>
              <a:t>, and </a:t>
            </a:r>
            <a:r>
              <a:rPr lang="en-US" sz="2500" dirty="0" err="1"/>
              <a:t>Mahalanobis</a:t>
            </a:r>
            <a:r>
              <a:rPr lang="en-US" sz="2500" dirty="0"/>
              <a:t> Typicality, and a consensus map was made to identify areas of suitable habitat for nesting goshawks. </a:t>
            </a:r>
            <a:r>
              <a:rPr lang="en-US" sz="2500" dirty="0" smtClean="0"/>
              <a:t>Fire frequency </a:t>
            </a:r>
            <a:r>
              <a:rPr lang="en-US" sz="2500" dirty="0"/>
              <a:t>and mountain pine beetle risk were used as ancillary data to determine the likelihood of available nesting habitat for the future under different climate change scenarios. The Goddard Institute for Space Studies </a:t>
            </a:r>
            <a:r>
              <a:rPr lang="en-US" sz="2500" dirty="0" err="1"/>
              <a:t>ModelE</a:t>
            </a:r>
            <a:r>
              <a:rPr lang="en-US" sz="2500" dirty="0"/>
              <a:t>/Russell Model was used in forecasting different climate change scenarios. The results from this project will augment current decision making practices in forest management in the LCNF and assist in understanding how climate change will affect the goshawk nesting habitat in the future</a:t>
            </a:r>
            <a:r>
              <a:rPr lang="en-US" sz="2500" dirty="0" smtClean="0"/>
              <a:t>.</a:t>
            </a:r>
            <a:endParaRPr lang="en-US" sz="2500" dirty="0"/>
          </a:p>
        </p:txBody>
      </p:sp>
      <p:pic>
        <p:nvPicPr>
          <p:cNvPr id="52" name="Picture 5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198505" y="27670234"/>
            <a:ext cx="4449369" cy="3438144"/>
          </a:xfrm>
          <a:prstGeom prst="rect">
            <a:avLst/>
          </a:prstGeom>
        </p:spPr>
      </p:pic>
      <p:pic>
        <p:nvPicPr>
          <p:cNvPr id="55" name="Picture 5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01389" y="23475088"/>
            <a:ext cx="4445475" cy="3435135"/>
          </a:xfrm>
          <a:prstGeom prst="rect">
            <a:avLst/>
          </a:prstGeom>
        </p:spPr>
      </p:pic>
      <p:pic>
        <p:nvPicPr>
          <p:cNvPr id="60" name="Picture 59"/>
          <p:cNvPicPr>
            <a:picLocks noChangeAspect="1"/>
          </p:cNvPicPr>
          <p:nvPr/>
        </p:nvPicPr>
        <p:blipFill rotWithShape="1">
          <a:blip r:embed="rId13">
            <a:extLst>
              <a:ext uri="{28A0092B-C50C-407E-A947-70E740481C1C}">
                <a14:useLocalDpi xmlns:a14="http://schemas.microsoft.com/office/drawing/2010/main" val="0"/>
              </a:ext>
            </a:extLst>
          </a:blip>
          <a:srcRect t="9895" b="8232"/>
          <a:stretch/>
        </p:blipFill>
        <p:spPr>
          <a:xfrm>
            <a:off x="14127550" y="26941975"/>
            <a:ext cx="2667000" cy="717452"/>
          </a:xfrm>
          <a:prstGeom prst="rect">
            <a:avLst/>
          </a:prstGeom>
        </p:spPr>
      </p:pic>
      <p:pic>
        <p:nvPicPr>
          <p:cNvPr id="61" name="Picture 60"/>
          <p:cNvPicPr>
            <a:picLocks noChangeAspect="1"/>
          </p:cNvPicPr>
          <p:nvPr/>
        </p:nvPicPr>
        <p:blipFill rotWithShape="1">
          <a:blip r:embed="rId14" cstate="print">
            <a:extLst>
              <a:ext uri="{28A0092B-C50C-407E-A947-70E740481C1C}">
                <a14:useLocalDpi xmlns:a14="http://schemas.microsoft.com/office/drawing/2010/main" val="0"/>
              </a:ext>
            </a:extLst>
          </a:blip>
          <a:srcRect l="1883" r="17442" b="116"/>
          <a:stretch/>
        </p:blipFill>
        <p:spPr>
          <a:xfrm>
            <a:off x="8621149" y="27670255"/>
            <a:ext cx="4518741" cy="3461548"/>
          </a:xfrm>
          <a:prstGeom prst="rect">
            <a:avLst/>
          </a:prstGeom>
        </p:spPr>
      </p:pic>
      <p:pic>
        <p:nvPicPr>
          <p:cNvPr id="62" name="Picture 61"/>
          <p:cNvPicPr>
            <a:picLocks noChangeAspect="1"/>
          </p:cNvPicPr>
          <p:nvPr/>
        </p:nvPicPr>
        <p:blipFill rotWithShape="1">
          <a:blip r:embed="rId15" cstate="print">
            <a:extLst>
              <a:ext uri="{28A0092B-C50C-407E-A947-70E740481C1C}">
                <a14:useLocalDpi xmlns:a14="http://schemas.microsoft.com/office/drawing/2010/main" val="0"/>
              </a:ext>
            </a:extLst>
          </a:blip>
          <a:srcRect l="2306" t="-1" r="17560" b="346"/>
          <a:stretch/>
        </p:blipFill>
        <p:spPr>
          <a:xfrm>
            <a:off x="8651629" y="23516146"/>
            <a:ext cx="4490605" cy="3451619"/>
          </a:xfrm>
          <a:prstGeom prst="rect">
            <a:avLst/>
          </a:prstGeom>
        </p:spPr>
      </p:pic>
      <p:pic>
        <p:nvPicPr>
          <p:cNvPr id="63" name="Picture 62"/>
          <p:cNvPicPr>
            <a:picLocks noChangeAspect="1"/>
          </p:cNvPicPr>
          <p:nvPr/>
        </p:nvPicPr>
        <p:blipFill rotWithShape="1">
          <a:blip r:embed="rId15">
            <a:extLst>
              <a:ext uri="{28A0092B-C50C-407E-A947-70E740481C1C}">
                <a14:useLocalDpi xmlns:a14="http://schemas.microsoft.com/office/drawing/2010/main" val="0"/>
              </a:ext>
            </a:extLst>
          </a:blip>
          <a:srcRect l="81499" t="16790" r="5423" b="72544"/>
          <a:stretch/>
        </p:blipFill>
        <p:spPr>
          <a:xfrm>
            <a:off x="10048049" y="27015735"/>
            <a:ext cx="1118182" cy="563684"/>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70654" y="23544013"/>
            <a:ext cx="2272829" cy="1877263"/>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13118" y="23544013"/>
            <a:ext cx="2266810" cy="1874520"/>
          </a:xfrm>
          <a:prstGeom prst="rect">
            <a:avLst/>
          </a:prstGeom>
        </p:spPr>
      </p:pic>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890640" y="23544013"/>
            <a:ext cx="2264580" cy="1874520"/>
          </a:xfrm>
          <a:prstGeom prst="rect">
            <a:avLst/>
          </a:prstGeom>
        </p:spPr>
      </p:pic>
      <p:cxnSp>
        <p:nvCxnSpPr>
          <p:cNvPr id="54" name="Straight Connector 53"/>
          <p:cNvCxnSpPr/>
          <p:nvPr/>
        </p:nvCxnSpPr>
        <p:spPr>
          <a:xfrm>
            <a:off x="1151075" y="25952403"/>
            <a:ext cx="687324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22763" y="18665678"/>
            <a:ext cx="4576868" cy="2840935"/>
          </a:xfrm>
          <a:prstGeom prst="rect">
            <a:avLst/>
          </a:prstGeom>
        </p:spPr>
      </p:pic>
      <p:pic>
        <p:nvPicPr>
          <p:cNvPr id="39" name="Picture 3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230087" y="19022869"/>
            <a:ext cx="4910861" cy="2429674"/>
          </a:xfrm>
          <a:prstGeom prst="rect">
            <a:avLst/>
          </a:prstGeom>
        </p:spPr>
      </p:pic>
      <p:sp>
        <p:nvSpPr>
          <p:cNvPr id="40" name="TextBox 39"/>
          <p:cNvSpPr txBox="1"/>
          <p:nvPr/>
        </p:nvSpPr>
        <p:spPr>
          <a:xfrm>
            <a:off x="12931014" y="17937513"/>
            <a:ext cx="4225142" cy="923330"/>
          </a:xfrm>
          <a:prstGeom prst="rect">
            <a:avLst/>
          </a:prstGeom>
          <a:noFill/>
        </p:spPr>
        <p:txBody>
          <a:bodyPr wrap="square" rtlCol="0">
            <a:spAutoFit/>
          </a:bodyPr>
          <a:lstStyle/>
          <a:p>
            <a:r>
              <a:rPr lang="en-US" sz="2700" dirty="0" smtClean="0"/>
              <a:t>Mountain Pine Beetle Risk and Fire Frequency Data</a:t>
            </a:r>
            <a:endParaRPr lang="en-US" sz="2700" dirty="0"/>
          </a:p>
        </p:txBody>
      </p:sp>
      <p:cxnSp>
        <p:nvCxnSpPr>
          <p:cNvPr id="51" name="Straight Connector 50"/>
          <p:cNvCxnSpPr/>
          <p:nvPr/>
        </p:nvCxnSpPr>
        <p:spPr>
          <a:xfrm>
            <a:off x="11927675" y="18104151"/>
            <a:ext cx="0" cy="3129523"/>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370114" y="25511384"/>
            <a:ext cx="1333947" cy="369332"/>
          </a:xfrm>
          <a:prstGeom prst="rect">
            <a:avLst/>
          </a:prstGeom>
          <a:noFill/>
        </p:spPr>
        <p:txBody>
          <a:bodyPr wrap="square" rtlCol="0">
            <a:spAutoFit/>
          </a:bodyPr>
          <a:lstStyle/>
          <a:p>
            <a:r>
              <a:rPr lang="en-US" sz="1800" dirty="0" err="1" smtClean="0"/>
              <a:t>BioMapper</a:t>
            </a:r>
            <a:endParaRPr lang="en-US" sz="1800" dirty="0"/>
          </a:p>
        </p:txBody>
      </p:sp>
      <p:sp>
        <p:nvSpPr>
          <p:cNvPr id="70" name="TextBox 69"/>
          <p:cNvSpPr txBox="1"/>
          <p:nvPr/>
        </p:nvSpPr>
        <p:spPr>
          <a:xfrm>
            <a:off x="3941256" y="25505520"/>
            <a:ext cx="1333947" cy="369332"/>
          </a:xfrm>
          <a:prstGeom prst="rect">
            <a:avLst/>
          </a:prstGeom>
          <a:noFill/>
        </p:spPr>
        <p:txBody>
          <a:bodyPr wrap="square" rtlCol="0">
            <a:spAutoFit/>
          </a:bodyPr>
          <a:lstStyle/>
          <a:p>
            <a:r>
              <a:rPr lang="en-US" sz="1800" dirty="0" err="1" smtClean="0"/>
              <a:t>Maxent</a:t>
            </a:r>
            <a:endParaRPr lang="en-US" sz="1800" dirty="0"/>
          </a:p>
        </p:txBody>
      </p:sp>
      <p:sp>
        <p:nvSpPr>
          <p:cNvPr id="71" name="TextBox 70"/>
          <p:cNvSpPr txBox="1"/>
          <p:nvPr/>
        </p:nvSpPr>
        <p:spPr>
          <a:xfrm>
            <a:off x="5623187" y="25505520"/>
            <a:ext cx="2793400" cy="646331"/>
          </a:xfrm>
          <a:prstGeom prst="rect">
            <a:avLst/>
          </a:prstGeom>
          <a:noFill/>
        </p:spPr>
        <p:txBody>
          <a:bodyPr wrap="square" rtlCol="0">
            <a:spAutoFit/>
          </a:bodyPr>
          <a:lstStyle/>
          <a:p>
            <a:r>
              <a:rPr lang="en-US" sz="1800" dirty="0" err="1"/>
              <a:t>Mahalanobis</a:t>
            </a:r>
            <a:r>
              <a:rPr lang="en-US" sz="1800" dirty="0"/>
              <a:t> Typicality</a:t>
            </a:r>
          </a:p>
          <a:p>
            <a:endParaRPr lang="en-US" sz="1800" dirty="0"/>
          </a:p>
        </p:txBody>
      </p:sp>
      <p:sp>
        <p:nvSpPr>
          <p:cNvPr id="64" name="TextBox 63"/>
          <p:cNvSpPr txBox="1"/>
          <p:nvPr/>
        </p:nvSpPr>
        <p:spPr>
          <a:xfrm>
            <a:off x="1871092" y="18718069"/>
            <a:ext cx="5550862" cy="2554545"/>
          </a:xfrm>
          <a:prstGeom prst="rect">
            <a:avLst/>
          </a:prstGeom>
          <a:noFill/>
        </p:spPr>
        <p:txBody>
          <a:bodyPr wrap="square" rtlCol="0">
            <a:spAutoFit/>
          </a:bodyPr>
          <a:lstStyle/>
          <a:p>
            <a:pPr marL="457200" indent="-457200">
              <a:spcAft>
                <a:spcPts val="1500"/>
              </a:spcAft>
              <a:buClr>
                <a:schemeClr val="accent1"/>
              </a:buClr>
              <a:buFont typeface="Webdings" panose="05030102010509060703" pitchFamily="18" charset="2"/>
              <a:buChar char="4"/>
            </a:pPr>
            <a:r>
              <a:rPr lang="en-US" sz="2700" dirty="0"/>
              <a:t>RCP 2.6: greenhouse gas emissions peak 2010 – 2020, then decline</a:t>
            </a:r>
          </a:p>
          <a:p>
            <a:pPr marL="457200" indent="-457200">
              <a:spcAft>
                <a:spcPts val="1500"/>
              </a:spcAft>
              <a:buClr>
                <a:schemeClr val="accent1"/>
              </a:buClr>
              <a:buFont typeface="Webdings" panose="05030102010509060703" pitchFamily="18" charset="2"/>
              <a:buChar char="4"/>
            </a:pPr>
            <a:r>
              <a:rPr lang="en-US" sz="2700" dirty="0"/>
              <a:t>RCP 4.5: emissions peak in 2040, then decline</a:t>
            </a:r>
          </a:p>
          <a:p>
            <a:pPr marL="457200" indent="-457200">
              <a:spcAft>
                <a:spcPts val="1500"/>
              </a:spcAft>
              <a:buClr>
                <a:schemeClr val="accent1"/>
              </a:buClr>
              <a:buFont typeface="Webdings" panose="05030102010509060703" pitchFamily="18" charset="2"/>
              <a:buChar char="4"/>
            </a:pPr>
            <a:r>
              <a:rPr lang="en-US" sz="2700" dirty="0"/>
              <a:t>RCP 8.5: emissions are constant</a:t>
            </a:r>
          </a:p>
        </p:txBody>
      </p:sp>
      <p:pic>
        <p:nvPicPr>
          <p:cNvPr id="74" name="Picture 73"/>
          <p:cNvPicPr>
            <a:picLocks noChangeAspect="1"/>
          </p:cNvPicPr>
          <p:nvPr/>
        </p:nvPicPr>
        <p:blipFill rotWithShape="1">
          <a:blip r:embed="rId15">
            <a:extLst>
              <a:ext uri="{28A0092B-C50C-407E-A947-70E740481C1C}">
                <a14:useLocalDpi xmlns:a14="http://schemas.microsoft.com/office/drawing/2010/main" val="0"/>
              </a:ext>
            </a:extLst>
          </a:blip>
          <a:srcRect l="81499" t="26058" r="5214" b="62656"/>
          <a:stretch/>
        </p:blipFill>
        <p:spPr>
          <a:xfrm>
            <a:off x="11301764" y="27019237"/>
            <a:ext cx="1136072" cy="596436"/>
          </a:xfrm>
          <a:prstGeom prst="rect">
            <a:avLst/>
          </a:prstGeom>
        </p:spPr>
      </p:pic>
      <p:pic>
        <p:nvPicPr>
          <p:cNvPr id="65" name="Picture 6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604406" y="26614297"/>
            <a:ext cx="3377899" cy="1340174"/>
          </a:xfrm>
          <a:prstGeom prst="rect">
            <a:avLst/>
          </a:prstGeom>
        </p:spPr>
      </p:pic>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2627</TotalTime>
  <Words>729</Words>
  <Application>Microsoft Office PowerPoint</Application>
  <PresentationFormat>Custom</PresentationFormat>
  <Paragraphs>77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Higa, Erika Y. (GSFC-6170)[DEVELOP]</cp:lastModifiedBy>
  <cp:revision>176</cp:revision>
  <dcterms:created xsi:type="dcterms:W3CDTF">2015-06-02T14:58:58Z</dcterms:created>
  <dcterms:modified xsi:type="dcterms:W3CDTF">2015-11-19T18:28:26Z</dcterms:modified>
</cp:coreProperties>
</file>