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 id="2147483657" r:id="rId2"/>
    <p:sldMasterId id="2147483669" r:id="rId3"/>
  </p:sldMasterIdLst>
  <p:notesMasterIdLst>
    <p:notesMasterId r:id="rId30"/>
  </p:notesMasterIdLst>
  <p:sldIdLst>
    <p:sldId id="256" r:id="rId4"/>
    <p:sldId id="278" r:id="rId5"/>
    <p:sldId id="258" r:id="rId6"/>
    <p:sldId id="259" r:id="rId7"/>
    <p:sldId id="260" r:id="rId8"/>
    <p:sldId id="285" r:id="rId9"/>
    <p:sldId id="263" r:id="rId10"/>
    <p:sldId id="279" r:id="rId11"/>
    <p:sldId id="264" r:id="rId12"/>
    <p:sldId id="266" r:id="rId13"/>
    <p:sldId id="265" r:id="rId14"/>
    <p:sldId id="267" r:id="rId15"/>
    <p:sldId id="268" r:id="rId16"/>
    <p:sldId id="269" r:id="rId17"/>
    <p:sldId id="273" r:id="rId18"/>
    <p:sldId id="272" r:id="rId19"/>
    <p:sldId id="299" r:id="rId20"/>
    <p:sldId id="300" r:id="rId21"/>
    <p:sldId id="301" r:id="rId22"/>
    <p:sldId id="302" r:id="rId23"/>
    <p:sldId id="303" r:id="rId24"/>
    <p:sldId id="305" r:id="rId25"/>
    <p:sldId id="274" r:id="rId26"/>
    <p:sldId id="298" r:id="rId27"/>
    <p:sldId id="276" r:id="rId28"/>
    <p:sldId id="304" r:id="rId29"/>
  </p:sldIdLst>
  <p:sldSz cx="12192000" cy="6858000"/>
  <p:notesSz cx="6858000" cy="9144000"/>
  <p:embeddedFontLst>
    <p:embeddedFont>
      <p:font typeface="Roboto" panose="020B0604020202020204" charset="0"/>
      <p:regular r:id="rId31"/>
      <p:bold r:id="rId32"/>
      <p:italic r:id="rId33"/>
      <p:boldItalic r:id="rId34"/>
    </p:embeddedFont>
    <p:embeddedFont>
      <p:font typeface="Webdings" panose="05030102010509060703" pitchFamily="18" charset="2"/>
      <p:regular r:id="rId35"/>
    </p:embeddedFont>
    <p:embeddedFont>
      <p:font typeface="Calibri Light" panose="020F0302020204030204" pitchFamily="34" charset="0"/>
      <p:regular r:id="rId36"/>
      <p:italic r:id="rId37"/>
    </p:embeddedFont>
    <p:embeddedFont>
      <p:font typeface="Century Gothic" panose="020B0502020202020204" pitchFamily="3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40">
          <p15:clr>
            <a:srgbClr val="9AA0A6"/>
          </p15:clr>
        </p15:guide>
        <p15:guide id="2" orient="horz" pos="2304">
          <p15:clr>
            <a:srgbClr val="9AA0A6"/>
          </p15:clr>
        </p15:guide>
        <p15:guide id="3" orient="horz" pos="3168">
          <p15:clr>
            <a:srgbClr val="9AA0A6"/>
          </p15:clr>
        </p15:guide>
        <p15:guide id="4" orient="horz" pos="4032">
          <p15:clr>
            <a:srgbClr val="9AA0A6"/>
          </p15:clr>
        </p15:guide>
        <p15:guide id="5" pos="38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yles, Robert C (US 329B-Affiliate)" initials="BRC(3" lastIdx="25" clrIdx="0">
    <p:extLst>
      <p:ext uri="{19B8F6BF-5375-455C-9EA6-DF929625EA0E}">
        <p15:presenceInfo xmlns:p15="http://schemas.microsoft.com/office/powerpoint/2012/main" userId="S-1-5-21-1608413684-1126320247-1535859923-190804" providerId="AD"/>
      </p:ext>
    </p:extLst>
  </p:cmAuthor>
  <p:cmAuthor id="2" name="Neugebauer, Sydney E. (LARC-E3)[SSAI DEVELOP]" initials="NSE(D" lastIdx="9" clrIdx="1">
    <p:extLst>
      <p:ext uri="{19B8F6BF-5375-455C-9EA6-DF929625EA0E}">
        <p15:presenceInfo xmlns:p15="http://schemas.microsoft.com/office/powerpoint/2012/main" userId="S-1-5-21-330711430-3775241029-4075259233-896048" providerId="AD"/>
      </p:ext>
    </p:extLst>
  </p:cmAuthor>
  <p:cmAuthor id="3" name="nasadev" initials="n" lastIdx="27" clrIdx="2">
    <p:extLst>
      <p:ext uri="{19B8F6BF-5375-455C-9EA6-DF929625EA0E}">
        <p15:presenceInfo xmlns:p15="http://schemas.microsoft.com/office/powerpoint/2012/main" userId="nasadev" providerId="None"/>
      </p:ext>
    </p:extLst>
  </p:cmAuthor>
  <p:cmAuthor id="4" name="Crystal Wespestad" initials="CW [27]"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4035"/>
    <a:srgbClr val="3E4268"/>
    <a:srgbClr val="D0CECE"/>
    <a:srgbClr val="B7B7B7"/>
    <a:srgbClr val="DACECC"/>
    <a:srgbClr val="E6E6E6"/>
    <a:srgbClr val="EFE3E1"/>
    <a:srgbClr val="BDD5EA"/>
    <a:srgbClr val="B6D7A8"/>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72" autoAdjust="0"/>
    <p:restoredTop sz="83265" autoAdjust="0"/>
  </p:normalViewPr>
  <p:slideViewPr>
    <p:cSldViewPr snapToGrid="0">
      <p:cViewPr varScale="1">
        <p:scale>
          <a:sx n="70" d="100"/>
          <a:sy n="70" d="100"/>
        </p:scale>
        <p:origin x="1277" y="43"/>
      </p:cViewPr>
      <p:guideLst>
        <p:guide orient="horz" pos="1440"/>
        <p:guide orient="horz" pos="2304"/>
        <p:guide orient="horz" pos="3168"/>
        <p:guide orient="horz" pos="4032"/>
        <p:guide pos="38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henounproject.com/term/urban-heat-island/103020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henounproject.com/term/urban-heat-island/1030202/"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henounproject.com/term/urban-heat-island/1030202/"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henounproject.com/search/?q=society&amp;creator=435388&amp;i=577628" TargetMode="External"/><Relationship Id="rId7" Type="http://schemas.openxmlformats.org/officeDocument/2006/relationships/hyperlink" Target="https://thenounproject.com/term/city/725043/"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thenounproject.com/term/family-reunion/664531/" TargetMode="External"/><Relationship Id="rId5" Type="http://schemas.openxmlformats.org/officeDocument/2006/relationships/hyperlink" Target="https://thenounproject.com/search/?q=sun&amp;creator=1737973&amp;i=1896190" TargetMode="External"/><Relationship Id="rId4" Type="http://schemas.openxmlformats.org/officeDocument/2006/relationships/hyperlink" Target="https://thenounproject.com/term/satellite/5350/"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thenounproject.com/search/?q=society&amp;creator=435388&amp;i=577628"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thenounproject.com/search/?q=demographic&amp;creator=3341063&amp;i=2855555" TargetMode="External"/><Relationship Id="rId5" Type="http://schemas.openxmlformats.org/officeDocument/2006/relationships/hyperlink" Target="https://thenounproject.com/search/?q=distort&amp;creator=4129988&amp;i=2068372" TargetMode="External"/><Relationship Id="rId4" Type="http://schemas.openxmlformats.org/officeDocument/2006/relationships/hyperlink" Target="https://thenounproject.com/search/?q=heat%20temperature&amp;creator=5327689&amp;i=3115226"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photos/philadelphia-city-hall-urban-2670598/"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thenounproject.com/term/urban-heat-island/1030202/" TargetMode="External"/><Relationship Id="rId5" Type="http://schemas.openxmlformats.org/officeDocument/2006/relationships/hyperlink" Target="https://thenounproject.com/search/?q=society&amp;creator=435388&amp;i=577628" TargetMode="External"/><Relationship Id="rId4" Type="http://schemas.openxmlformats.org/officeDocument/2006/relationships/hyperlink" Target="https://thenounproject.com/search/?q=public%20health&amp;i=6435"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hutterstock.com/image-photo/nurse-doctor-hurry-taking-patient-operation-678888472?irgwc=1&amp;utm_medium=Affiliate&amp;utm_campaign=Pixabay+GmbH&amp;utm_source=44814&amp;utm_term=https%3A%2F%2Fpixabay.com%2Fimages%2Fsearch%2Femergency%2F" TargetMode="External"/><Relationship Id="rId7" Type="http://schemas.openxmlformats.org/officeDocument/2006/relationships/hyperlink" Target="https://thenounproject.com/term/urban-heat-island/1030202/"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thenounproject.com/search/?q=society&amp;creator=435388&amp;i=577628" TargetMode="External"/><Relationship Id="rId5" Type="http://schemas.openxmlformats.org/officeDocument/2006/relationships/hyperlink" Target="https://thenounproject.com/search/?q=public%20health&amp;i=6435" TargetMode="External"/><Relationship Id="rId4" Type="http://schemas.openxmlformats.org/officeDocument/2006/relationships/hyperlink" Target="https://pixabay.com/photos/hand-human-woman-adult-hands-3666963/"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limatekids.nasa.gov/heat-islands/"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thenounproject.com/term/urban-heat-island/1030202/" TargetMode="External"/><Relationship Id="rId5" Type="http://schemas.openxmlformats.org/officeDocument/2006/relationships/hyperlink" Target="https://thenounproject.com/search/?q=society&amp;creator=435388&amp;i=577628" TargetMode="External"/><Relationship Id="rId4" Type="http://schemas.openxmlformats.org/officeDocument/2006/relationships/hyperlink" Target="https://thenounproject.com/search/?q=public%20health&amp;i=6435"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henounproject.com/term/satellite/5350/"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thenounproject.com/search/?q=map&amp;creator=3300187&amp;i=2268228" TargetMode="External"/><Relationship Id="rId5" Type="http://schemas.openxmlformats.org/officeDocument/2006/relationships/hyperlink" Target="https://thenounproject.com/search/?q=thermometer&amp;creator=917040&amp;i=2144891" TargetMode="External"/><Relationship Id="rId4" Type="http://schemas.openxmlformats.org/officeDocument/2006/relationships/hyperlink" Target="https://thenounproject.com/search/?q=society&amp;creator=435388&amp;i=577628"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henounproject.com/term/urban-heat-island/1030202/"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henounproject.com/term/urban-heat-island/103020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henounproject.com/term/urban-heat-island/103020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We are the Philadelphia Health &amp; Air Quality team from the Tempe, Arizona DEVELOP location. On our team we have Spencer Nelson, Samuel Meltzer, Charlotte Wagner, and myself, Brandy Nisbet-Wilcox. In our final presentation we will discuss how we created a heat vulnerability index using socioeconomic, health, and NASA Earth observation  data, to identify high priority areas for cooling initiatives in Philadelphia, Pennsylvania.</a:t>
            </a:r>
            <a:endParaRPr dirty="0"/>
          </a:p>
        </p:txBody>
      </p:sp>
      <p:sp>
        <p:nvSpPr>
          <p:cNvPr id="69" name="Google Shape;6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7eed7ccddb_0_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7eed7ccddb_0_1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The presence of buildings also has a positive relationship with temperature, because buildings and other impervious surfaces often retain heat well. In our project, we measure buildings and impervious surfaces via the Normalized Difference Built-Up Index, or NDBI. NDBI calculated using near infrared and short-wave infrared satellite bands and ranges from -1 to 1, with higher scores meaning more impervious structures are in that area.</a:t>
            </a:r>
          </a:p>
          <a:p>
            <a:pPr marL="0" lvl="0" indent="0" algn="l" rtl="0">
              <a:lnSpc>
                <a:spcPct val="100000"/>
              </a:lnSpc>
              <a:spcBef>
                <a:spcPts val="0"/>
              </a:spcBef>
              <a:spcAft>
                <a:spcPts val="0"/>
              </a:spcAft>
              <a:buSzPts val="1400"/>
              <a:buNone/>
            </a:pPr>
            <a:endParaRPr dirty="0"/>
          </a:p>
          <a:p>
            <a:pPr marL="0" lvl="0" indent="0" algn="l" rtl="0">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Information Below </a:t>
            </a:r>
            <a:r>
              <a:rPr lang="en-US" sz="1050" strike="sngStrike" dirty="0">
                <a:solidFill>
                  <a:srgbClr val="3C4043"/>
                </a:solidFill>
                <a:highlight>
                  <a:srgbClr val="FFFFFF"/>
                </a:highlight>
                <a:latin typeface="Roboto"/>
                <a:ea typeface="Roboto"/>
                <a:cs typeface="Roboto"/>
                <a:sym typeface="Roboto"/>
              </a:rPr>
              <a:t>----------------------------</a:t>
            </a:r>
            <a:endParaRPr sz="1050" strike="sngStrike" dirty="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rgbClr val="FFFFFF"/>
                </a:highlight>
                <a:latin typeface="Roboto"/>
                <a:ea typeface="Roboto"/>
                <a:cs typeface="Roboto"/>
                <a:sym typeface="Roboto"/>
              </a:rPr>
              <a:t>•Image Credit: </a:t>
            </a:r>
            <a:r>
              <a:rPr lang="en-US" sz="1200" dirty="0" err="1">
                <a:solidFill>
                  <a:srgbClr val="3C4043"/>
                </a:solidFill>
                <a:highlight>
                  <a:srgbClr val="FFFFFF"/>
                </a:highlight>
                <a:latin typeface="Roboto"/>
                <a:ea typeface="Roboto"/>
                <a:cs typeface="Roboto"/>
                <a:sym typeface="Roboto"/>
              </a:rPr>
              <a:t>Nounproject</a:t>
            </a:r>
            <a:endParaRPr lang="en-US" sz="1200" dirty="0">
              <a:solidFill>
                <a:srgbClr val="3C4043"/>
              </a:solidFill>
              <a:highlight>
                <a:srgbClr val="FFFFFF"/>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3C4043"/>
                </a:solidFill>
                <a:highlight>
                  <a:srgbClr val="FFFFFF"/>
                </a:highlight>
                <a:latin typeface="Roboto"/>
                <a:ea typeface="Roboto"/>
                <a:cs typeface="Roboto"/>
                <a:sym typeface="Roboto"/>
              </a:rPr>
              <a:t>•Image Source: </a:t>
            </a:r>
            <a:r>
              <a:rPr lang="en-US" sz="1200" b="1" i="0" u="none" strike="noStrike" cap="none" dirty="0">
                <a:solidFill>
                  <a:schemeClr val="tx1">
                    <a:lumMod val="75000"/>
                    <a:lumOff val="25000"/>
                  </a:schemeClr>
                </a:solidFill>
                <a:highlight>
                  <a:srgbClr val="FFFFFF"/>
                </a:highlight>
                <a:latin typeface="Century Gothic" panose="020B0502020202020204" pitchFamily="34" charset="0"/>
                <a:sym typeface="Arial"/>
              </a:rPr>
              <a:t>Urban Heat Island </a:t>
            </a:r>
            <a:r>
              <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rPr>
              <a:t>by Creative Mania from the Noun Project </a:t>
            </a:r>
            <a:r>
              <a:rPr lang="en-US" dirty="0">
                <a:highlight>
                  <a:srgbClr val="FFFFFF"/>
                </a:highlight>
                <a:hlinkClick r:id="rId3"/>
              </a:rPr>
              <a:t>https://thenounproject.com/term/urban-heat-island/1030202/</a:t>
            </a:r>
            <a:r>
              <a:rPr lang="en-US" dirty="0">
                <a:highlight>
                  <a:srgbClr val="FFFFFF"/>
                </a:highlight>
              </a:rPr>
              <a:t> </a:t>
            </a:r>
            <a:endPar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endParaRPr>
          </a:p>
          <a:p>
            <a:pPr marL="0" lvl="0" indent="0" algn="l" rtl="0">
              <a:lnSpc>
                <a:spcPct val="100000"/>
              </a:lnSpc>
              <a:spcBef>
                <a:spcPts val="0"/>
              </a:spcBef>
              <a:spcAft>
                <a:spcPts val="0"/>
              </a:spcAft>
              <a:buSzPts val="1400"/>
              <a:buNone/>
            </a:pPr>
            <a:endParaRPr dirty="0"/>
          </a:p>
        </p:txBody>
      </p:sp>
      <p:sp>
        <p:nvSpPr>
          <p:cNvPr id="258" name="Google Shape;258;g7eed7ccddb_0_1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7eed7ccddb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7eed7ccddb_0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Vegetation and greenness are also factors in the urban heat island effect, as the shade provided by trees and water released from plants result in lower temperatures. In our project, we measure vegetation via the Normalized Difference Vegetation Index, or NDVI. NDVI is calculated from red and near infrared satellite bands. Resulting NDVI values range from -1 to 1, with higher scores being more vegetated or green.</a:t>
            </a:r>
          </a:p>
          <a:p>
            <a:pPr marL="0" lvl="0" indent="0" algn="l" rtl="0">
              <a:lnSpc>
                <a:spcPct val="100000"/>
              </a:lnSpc>
              <a:spcBef>
                <a:spcPts val="0"/>
              </a:spcBef>
              <a:spcAft>
                <a:spcPts val="0"/>
              </a:spcAft>
              <a:buSzPts val="1400"/>
              <a:buNone/>
            </a:pPr>
            <a:endParaRPr dirty="0"/>
          </a:p>
          <a:p>
            <a:pPr marL="0" lvl="0" indent="0" algn="l" rtl="0">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Information Below </a:t>
            </a:r>
            <a:r>
              <a:rPr lang="en-US" sz="1050" strike="sngStrike" dirty="0">
                <a:solidFill>
                  <a:srgbClr val="3C4043"/>
                </a:solidFill>
                <a:highlight>
                  <a:srgbClr val="FFFFFF"/>
                </a:highlight>
                <a:latin typeface="Roboto"/>
                <a:ea typeface="Roboto"/>
                <a:cs typeface="Roboto"/>
                <a:sym typeface="Roboto"/>
              </a:rPr>
              <a:t>----------------------------</a:t>
            </a:r>
            <a:endParaRPr sz="1050" strike="sngStrike" dirty="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rgbClr val="FFFFFF"/>
                </a:highlight>
                <a:latin typeface="Roboto"/>
                <a:ea typeface="Roboto"/>
                <a:cs typeface="Roboto"/>
                <a:sym typeface="Roboto"/>
              </a:rPr>
              <a:t>•Image Credit: </a:t>
            </a:r>
            <a:r>
              <a:rPr lang="en-US" sz="1200" dirty="0" err="1">
                <a:solidFill>
                  <a:srgbClr val="3C4043"/>
                </a:solidFill>
                <a:highlight>
                  <a:srgbClr val="FFFFFF"/>
                </a:highlight>
                <a:latin typeface="Roboto"/>
                <a:ea typeface="Roboto"/>
                <a:cs typeface="Roboto"/>
                <a:sym typeface="Roboto"/>
              </a:rPr>
              <a:t>Nounproject</a:t>
            </a:r>
            <a:endParaRPr lang="en-US" sz="1200" dirty="0">
              <a:solidFill>
                <a:srgbClr val="3C4043"/>
              </a:solidFill>
              <a:highlight>
                <a:srgbClr val="FFFFFF"/>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3C4043"/>
                </a:solidFill>
                <a:highlight>
                  <a:srgbClr val="FFFFFF"/>
                </a:highlight>
                <a:latin typeface="Roboto"/>
                <a:ea typeface="Roboto"/>
                <a:cs typeface="Roboto"/>
                <a:sym typeface="Roboto"/>
              </a:rPr>
              <a:t>•Image Source: </a:t>
            </a:r>
            <a:r>
              <a:rPr lang="en-US" sz="1200" b="1" i="0" u="none" strike="noStrike" cap="none" dirty="0">
                <a:solidFill>
                  <a:schemeClr val="tx1">
                    <a:lumMod val="75000"/>
                    <a:lumOff val="25000"/>
                  </a:schemeClr>
                </a:solidFill>
                <a:highlight>
                  <a:srgbClr val="FFFFFF"/>
                </a:highlight>
                <a:latin typeface="Century Gothic" panose="020B0502020202020204" pitchFamily="34" charset="0"/>
                <a:sym typeface="Arial"/>
              </a:rPr>
              <a:t>Urban Heat Island </a:t>
            </a:r>
            <a:r>
              <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rPr>
              <a:t>by Creative Mania from the Noun Project </a:t>
            </a:r>
            <a:r>
              <a:rPr lang="en-US" dirty="0">
                <a:highlight>
                  <a:srgbClr val="FFFFFF"/>
                </a:highlight>
                <a:hlinkClick r:id="rId3"/>
              </a:rPr>
              <a:t>https://thenounproject.com/term/urban-heat-island/1030202/</a:t>
            </a:r>
            <a:r>
              <a:rPr lang="en-US" dirty="0">
                <a:highlight>
                  <a:srgbClr val="FFFFFF"/>
                </a:highlight>
              </a:rPr>
              <a:t> </a:t>
            </a:r>
            <a:endPar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endParaRPr>
          </a:p>
          <a:p>
            <a:pPr marL="0" lvl="0" indent="0" algn="l" rtl="0">
              <a:lnSpc>
                <a:spcPct val="100000"/>
              </a:lnSpc>
              <a:spcBef>
                <a:spcPts val="0"/>
              </a:spcBef>
              <a:spcAft>
                <a:spcPts val="0"/>
              </a:spcAft>
              <a:buSzPts val="1400"/>
              <a:buNone/>
            </a:pPr>
            <a:endParaRPr dirty="0"/>
          </a:p>
        </p:txBody>
      </p:sp>
      <p:sp>
        <p:nvSpPr>
          <p:cNvPr id="247" name="Google Shape;247;g7eed7ccddb_0_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7eed7ccddb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g7eed7ccddb_0_1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b="0" i="0" u="none" strike="noStrike" cap="none" dirty="0">
                <a:solidFill>
                  <a:schemeClr val="dk1"/>
                </a:solidFill>
                <a:effectLst/>
                <a:latin typeface="Calibri"/>
                <a:ea typeface="Calibri"/>
                <a:cs typeface="Calibri"/>
                <a:sym typeface="Calibri"/>
              </a:rPr>
              <a:t>Plant health is an indicator inversely related with temperature and the urban heat island effect, as healthy plants tend to cool the air more effectively than unhealthy vegetation. In our project, we measure plant health via the Normalized Difference Water Index, or NDWI. NDWI calculated from near-wave infrared and short-wave infrared satellite bands. Resulting values range from -1 to 1, with higher scores having more water, and thus better plant health. </a:t>
            </a:r>
          </a:p>
          <a:p>
            <a:pPr marL="0" lvl="0" indent="0" algn="l" rtl="0">
              <a:lnSpc>
                <a:spcPct val="100000"/>
              </a:lnSpc>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Information Below </a:t>
            </a:r>
            <a:r>
              <a:rPr lang="en-US" sz="1050" strike="sngStrike" dirty="0">
                <a:solidFill>
                  <a:srgbClr val="3C4043"/>
                </a:solidFill>
                <a:highlight>
                  <a:srgbClr val="FFFFFF"/>
                </a:highlight>
                <a:latin typeface="Roboto"/>
                <a:ea typeface="Roboto"/>
                <a:cs typeface="Roboto"/>
                <a:sym typeface="Roboto"/>
              </a:rPr>
              <a:t>----------------------------</a:t>
            </a:r>
            <a:endParaRPr sz="1050" strike="sngStrike" dirty="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rgbClr val="FFFFFF"/>
                </a:highlight>
                <a:latin typeface="Roboto"/>
                <a:ea typeface="Roboto"/>
                <a:cs typeface="Roboto"/>
                <a:sym typeface="Roboto"/>
              </a:rPr>
              <a:t>•Image Credit: </a:t>
            </a:r>
            <a:r>
              <a:rPr lang="en-US" sz="1200" dirty="0" err="1">
                <a:solidFill>
                  <a:srgbClr val="3C4043"/>
                </a:solidFill>
                <a:highlight>
                  <a:srgbClr val="FFFFFF"/>
                </a:highlight>
                <a:latin typeface="Roboto"/>
                <a:ea typeface="Roboto"/>
                <a:cs typeface="Roboto"/>
                <a:sym typeface="Roboto"/>
              </a:rPr>
              <a:t>Nounproject</a:t>
            </a:r>
            <a:endParaRPr lang="en-US" sz="1200" dirty="0">
              <a:solidFill>
                <a:srgbClr val="3C4043"/>
              </a:solidFill>
              <a:highlight>
                <a:srgbClr val="FFFFFF"/>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3C4043"/>
                </a:solidFill>
                <a:highlight>
                  <a:srgbClr val="FFFFFF"/>
                </a:highlight>
                <a:latin typeface="Roboto"/>
                <a:ea typeface="Roboto"/>
                <a:cs typeface="Roboto"/>
                <a:sym typeface="Roboto"/>
              </a:rPr>
              <a:t>•Image Source: </a:t>
            </a:r>
            <a:r>
              <a:rPr lang="en-US" sz="1200" b="1" i="0" u="none" strike="noStrike" cap="none" dirty="0">
                <a:solidFill>
                  <a:schemeClr val="tx1">
                    <a:lumMod val="75000"/>
                    <a:lumOff val="25000"/>
                  </a:schemeClr>
                </a:solidFill>
                <a:highlight>
                  <a:srgbClr val="FFFFFF"/>
                </a:highlight>
                <a:latin typeface="Century Gothic" panose="020B0502020202020204" pitchFamily="34" charset="0"/>
                <a:sym typeface="Arial"/>
              </a:rPr>
              <a:t>Urban Heat Island </a:t>
            </a:r>
            <a:r>
              <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rPr>
              <a:t>by Creative Mania from the Noun Project </a:t>
            </a:r>
            <a:r>
              <a:rPr lang="en-US" dirty="0">
                <a:highlight>
                  <a:srgbClr val="FFFFFF"/>
                </a:highlight>
                <a:hlinkClick r:id="rId3"/>
              </a:rPr>
              <a:t>https://thenounproject.com/term/urban-heat-island/1030202/</a:t>
            </a:r>
            <a:r>
              <a:rPr lang="en-US" dirty="0">
                <a:highlight>
                  <a:srgbClr val="FFFFFF"/>
                </a:highlight>
              </a:rPr>
              <a:t> </a:t>
            </a:r>
            <a:endPar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endParaRPr>
          </a:p>
          <a:p>
            <a:pPr marL="0" lvl="0" indent="0" algn="l" rtl="0">
              <a:lnSpc>
                <a:spcPct val="100000"/>
              </a:lnSpc>
              <a:spcBef>
                <a:spcPts val="0"/>
              </a:spcBef>
              <a:spcAft>
                <a:spcPts val="0"/>
              </a:spcAft>
              <a:buSzPts val="1400"/>
              <a:buNone/>
            </a:pPr>
            <a:endParaRPr dirty="0"/>
          </a:p>
        </p:txBody>
      </p:sp>
      <p:sp>
        <p:nvSpPr>
          <p:cNvPr id="275" name="Google Shape;275;g7eed7ccddb_0_1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We used Landsat 8’s Operational Land Imager and Thermal Infrared Sensors for the majority of our processing. In Google Earth Engine, we filtered Landsat 8 Surface Reflectance data by our study area and period, and performed quality and cloud masking. We calculated our environmental variables using the necessary input bands, as displayed in the diagram on this slide. For each variable, we then calculated the temporal median of the pixels, and then the spatial mean for each census tract.</a:t>
            </a:r>
          </a:p>
          <a:p>
            <a:pPr marL="0" lvl="0" indent="0" algn="l" rtl="0">
              <a:lnSpc>
                <a:spcPct val="100000"/>
              </a:lnSpc>
              <a:spcBef>
                <a:spcPts val="0"/>
              </a:spcBef>
              <a:spcAft>
                <a:spcPts val="0"/>
              </a:spcAft>
              <a:buSzPts val="1400"/>
              <a:buNone/>
            </a:pPr>
            <a:endParaRPr sz="1050" strike="sngStrike"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Information Below </a:t>
            </a:r>
            <a:r>
              <a:rPr lang="en-US" sz="1050" strike="sngStrike" dirty="0">
                <a:solidFill>
                  <a:srgbClr val="3C4043"/>
                </a:solidFill>
                <a:highlight>
                  <a:srgbClr val="FFFFFF"/>
                </a:highlight>
                <a:latin typeface="Roboto"/>
                <a:ea typeface="Roboto"/>
                <a:cs typeface="Roboto"/>
                <a:sym typeface="Roboto"/>
              </a:rPr>
              <a:t>----------------------------</a:t>
            </a:r>
            <a:endParaRPr sz="1100" dirty="0">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sz="1100" dirty="0">
                <a:latin typeface="Arial"/>
                <a:ea typeface="Arial"/>
                <a:cs typeface="Arial"/>
                <a:sym typeface="Arial"/>
              </a:rPr>
              <a:t>Image Credit: NASA (Public Domain), </a:t>
            </a:r>
            <a:r>
              <a:rPr lang="en-US" sz="1100" dirty="0" err="1">
                <a:latin typeface="Arial"/>
                <a:ea typeface="Arial"/>
                <a:cs typeface="Arial"/>
                <a:sym typeface="Arial"/>
              </a:rPr>
              <a:t>retrived</a:t>
            </a:r>
            <a:r>
              <a:rPr lang="en-US" sz="1100" dirty="0">
                <a:latin typeface="Arial"/>
                <a:ea typeface="Arial"/>
                <a:cs typeface="Arial"/>
                <a:sym typeface="Arial"/>
              </a:rPr>
              <a:t> from </a:t>
            </a:r>
            <a:r>
              <a:rPr lang="en-US" sz="1100" dirty="0" err="1">
                <a:latin typeface="Arial"/>
                <a:ea typeface="Arial"/>
                <a:cs typeface="Arial"/>
                <a:sym typeface="Arial"/>
              </a:rPr>
              <a:t>DEVELOPedia</a:t>
            </a:r>
            <a:endParaRPr sz="1100" dirty="0">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sz="1100" dirty="0">
                <a:latin typeface="Arial"/>
                <a:ea typeface="Arial"/>
                <a:cs typeface="Arial"/>
                <a:sym typeface="Arial"/>
              </a:rPr>
              <a:t>Image Source: </a:t>
            </a:r>
            <a:r>
              <a:rPr lang="en-US" sz="1100" u="sng" dirty="0">
                <a:solidFill>
                  <a:schemeClr val="hlink"/>
                </a:solidFill>
                <a:latin typeface="Arial"/>
                <a:ea typeface="Arial"/>
                <a:cs typeface="Arial"/>
                <a:sym typeface="Arial"/>
                <a:hlinkClick r:id="rId3"/>
              </a:rPr>
              <a:t>http://www.devpedia.developexchange.com/dp/index.php?title=List_of_Satellite_Pictures</a:t>
            </a:r>
            <a:endParaRPr lang="en-US" sz="1100" u="sng" dirty="0">
              <a:solidFill>
                <a:schemeClr val="hlink"/>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US" sz="1100" u="sng" dirty="0">
              <a:solidFill>
                <a:schemeClr val="hlink"/>
              </a:solidFill>
              <a:highlight>
                <a:srgbClr val="FFFFFF"/>
              </a:highlight>
              <a:latin typeface="Arial"/>
              <a:ea typeface="Roboto"/>
              <a:cs typeface="Arial"/>
              <a:sym typeface="Arial"/>
            </a:endParaRPr>
          </a:p>
          <a:p>
            <a:pPr marL="0" lvl="0" indent="0" algn="l" rtl="0">
              <a:spcBef>
                <a:spcPts val="0"/>
              </a:spcBef>
              <a:spcAft>
                <a:spcPts val="0"/>
              </a:spcAft>
              <a:buClr>
                <a:schemeClr val="dk1"/>
              </a:buClr>
              <a:buSzPts val="1400"/>
              <a:buFont typeface="Arial"/>
              <a:buNone/>
            </a:pPr>
            <a:r>
              <a:rPr lang="en-US" sz="1100" u="none" dirty="0">
                <a:solidFill>
                  <a:schemeClr val="hlink"/>
                </a:solidFill>
                <a:highlight>
                  <a:srgbClr val="FFFFFF"/>
                </a:highlight>
                <a:latin typeface="Arial"/>
                <a:ea typeface="Roboto"/>
                <a:cs typeface="Arial"/>
                <a:sym typeface="Arial"/>
              </a:rPr>
              <a:t>NDVI, Day LST, NDBI, Albedo Image Credits: created by team</a:t>
            </a:r>
            <a:endParaRPr sz="1050" u="none" dirty="0">
              <a:solidFill>
                <a:srgbClr val="3C4043"/>
              </a:solidFill>
              <a:highlight>
                <a:srgbClr val="FFFFFF"/>
              </a:highlight>
              <a:latin typeface="Roboto"/>
              <a:ea typeface="Roboto"/>
              <a:cs typeface="Roboto"/>
              <a:sym typeface="Roboto"/>
            </a:endParaRPr>
          </a:p>
        </p:txBody>
      </p:sp>
      <p:sp>
        <p:nvSpPr>
          <p:cNvPr id="294" name="Google Shape;294;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We also used Aqua MODIS for the Night LST and NDWI variables. We chose Aqua MODIS for night LST because it collects daily nighttime data, and for NDWI because it collects data within the necessary band widths. We processed this data in a comparable way to that used for the Landsat 8 imagery. </a:t>
            </a:r>
            <a:endParaRPr dirty="0"/>
          </a:p>
          <a:p>
            <a:pPr marL="0" lvl="0" indent="0" algn="l" rtl="0">
              <a:lnSpc>
                <a:spcPct val="100000"/>
              </a:lnSpc>
              <a:spcBef>
                <a:spcPts val="0"/>
              </a:spcBef>
              <a:spcAft>
                <a:spcPts val="0"/>
              </a:spcAft>
              <a:buSzPts val="1400"/>
              <a:buNone/>
            </a:pPr>
            <a:endParaRPr dirty="0"/>
          </a:p>
          <a:p>
            <a:pPr marL="0" lvl="0" indent="0" algn="l" rtl="0">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Information Below </a:t>
            </a:r>
            <a:r>
              <a:rPr lang="en-US" sz="1050" strike="sngStrike" dirty="0">
                <a:solidFill>
                  <a:srgbClr val="3C4043"/>
                </a:solidFill>
                <a:highlight>
                  <a:srgbClr val="FFFFFF"/>
                </a:highlight>
                <a:latin typeface="Roboto"/>
                <a:ea typeface="Roboto"/>
                <a:cs typeface="Roboto"/>
                <a:sym typeface="Roboto"/>
              </a:rPr>
              <a:t>----------------------------</a:t>
            </a:r>
            <a:endParaRPr sz="1100" dirty="0">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sz="1100" dirty="0">
                <a:latin typeface="Arial"/>
                <a:ea typeface="Arial"/>
                <a:cs typeface="Arial"/>
                <a:sym typeface="Arial"/>
              </a:rPr>
              <a:t>Image Credit: NASA (Public Domain), </a:t>
            </a:r>
            <a:r>
              <a:rPr lang="en-US" sz="1100" dirty="0" err="1">
                <a:latin typeface="Arial"/>
                <a:ea typeface="Arial"/>
                <a:cs typeface="Arial"/>
                <a:sym typeface="Arial"/>
              </a:rPr>
              <a:t>retrived</a:t>
            </a:r>
            <a:r>
              <a:rPr lang="en-US" sz="1100" dirty="0">
                <a:latin typeface="Arial"/>
                <a:ea typeface="Arial"/>
                <a:cs typeface="Arial"/>
                <a:sym typeface="Arial"/>
              </a:rPr>
              <a:t> from </a:t>
            </a:r>
            <a:r>
              <a:rPr lang="en-US" sz="1100" dirty="0" err="1">
                <a:latin typeface="Arial"/>
                <a:ea typeface="Arial"/>
                <a:cs typeface="Arial"/>
                <a:sym typeface="Arial"/>
              </a:rPr>
              <a:t>DEVELOPedia</a:t>
            </a:r>
            <a:endParaRPr sz="1100" dirty="0">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sz="1100" dirty="0">
                <a:latin typeface="Arial"/>
                <a:ea typeface="Arial"/>
                <a:cs typeface="Arial"/>
                <a:sym typeface="Arial"/>
              </a:rPr>
              <a:t>Image Source: </a:t>
            </a:r>
            <a:r>
              <a:rPr lang="en-US" sz="1100" u="sng" dirty="0">
                <a:solidFill>
                  <a:schemeClr val="hlink"/>
                </a:solidFill>
                <a:latin typeface="Arial"/>
                <a:ea typeface="Arial"/>
                <a:cs typeface="Arial"/>
                <a:sym typeface="Arial"/>
                <a:hlinkClick r:id="rId3"/>
              </a:rPr>
              <a:t>http://www.devpedia.developexchange.com/dp/index.php?title=List_of_Satellite_Pictures</a:t>
            </a:r>
            <a:endParaRPr lang="en-US" sz="1100" u="sng" dirty="0">
              <a:solidFill>
                <a:schemeClr val="hlink"/>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US" sz="1100" u="sng" dirty="0">
              <a:solidFill>
                <a:schemeClr val="hlink"/>
              </a:solidFill>
              <a:highlight>
                <a:srgbClr val="FFFFFF"/>
              </a:highlight>
              <a:latin typeface="Arial"/>
              <a:ea typeface="Roboto"/>
              <a:cs typeface="Arial"/>
              <a:sym typeface="Arial"/>
            </a:endParaRPr>
          </a:p>
          <a:p>
            <a:pPr marL="0" lvl="0" indent="0" algn="l" rtl="0">
              <a:spcBef>
                <a:spcPts val="0"/>
              </a:spcBef>
              <a:spcAft>
                <a:spcPts val="0"/>
              </a:spcAft>
              <a:buClr>
                <a:schemeClr val="dk1"/>
              </a:buClr>
              <a:buSzPts val="1400"/>
              <a:buFont typeface="Arial"/>
              <a:buNone/>
            </a:pPr>
            <a:r>
              <a:rPr lang="en-US" sz="1100" u="none" dirty="0">
                <a:solidFill>
                  <a:schemeClr val="hlink"/>
                </a:solidFill>
                <a:highlight>
                  <a:srgbClr val="FFFFFF"/>
                </a:highlight>
                <a:latin typeface="Arial"/>
                <a:ea typeface="Roboto"/>
                <a:cs typeface="Arial"/>
                <a:sym typeface="Arial"/>
              </a:rPr>
              <a:t>NDWI, Night LST Image Credit: created by team</a:t>
            </a:r>
            <a:endParaRPr sz="1050" u="none" dirty="0">
              <a:solidFill>
                <a:srgbClr val="3C4043"/>
              </a:solidFill>
              <a:highlight>
                <a:srgbClr val="FFFFFF"/>
              </a:highlight>
              <a:latin typeface="Roboto"/>
              <a:ea typeface="Roboto"/>
              <a:cs typeface="Roboto"/>
              <a:sym typeface="Roboto"/>
            </a:endParaRPr>
          </a:p>
        </p:txBody>
      </p:sp>
      <p:sp>
        <p:nvSpPr>
          <p:cNvPr id="318" name="Google Shape;318;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We used Principal Component Analysis to identify locations in Philadelphia where heat-related risk factors for adverse health outcomes cluster. </a:t>
            </a:r>
          </a:p>
          <a:p>
            <a:pPr rtl="0"/>
            <a:r>
              <a:rPr lang="en-US" sz="1200" b="0" i="0" u="none" strike="noStrike" cap="none" dirty="0">
                <a:solidFill>
                  <a:schemeClr val="dk1"/>
                </a:solidFill>
                <a:effectLst/>
                <a:latin typeface="Calibri"/>
                <a:ea typeface="Calibri"/>
                <a:cs typeface="Calibri"/>
                <a:sym typeface="Calibri"/>
              </a:rPr>
              <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We selected six socioeconomic and and six health variables that have been identified in the literature as risk factors for heat related illnesses, as well as the six environmental variables just discussed. We analyzed these variables using principal component analysis  and selected the most important 2-4 components. These components were then used to develop an overall score for each census tract. This heat vulnerability index allows comparison of census tracts across the full variable space. </a:t>
            </a:r>
          </a:p>
          <a:p>
            <a:pPr rtl="0"/>
            <a:r>
              <a:rPr lang="en-US" sz="1200" b="0" i="0" u="none" strike="noStrike" cap="none" dirty="0">
                <a:solidFill>
                  <a:schemeClr val="dk1"/>
                </a:solidFill>
                <a:effectLst/>
                <a:latin typeface="Calibri"/>
                <a:ea typeface="Calibri"/>
                <a:cs typeface="Calibri"/>
                <a:sym typeface="Calibri"/>
              </a:rPr>
              <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We also repeated this analysis for the environmental variables and the socio-economic/health variables separately to enable decision makers to implement initiatives focused specifically on these issues. In this presentation we will focus on the overall heat vulnerability index that is based on all 18 variables (note: back up slide at the end with other two index maps).</a:t>
            </a:r>
          </a:p>
          <a:p>
            <a:pPr rtl="0"/>
            <a:endParaRPr lang="en-US" sz="1200" b="0" i="0" u="none" strike="noStrike" cap="none" dirty="0">
              <a:solidFill>
                <a:schemeClr val="dk1"/>
              </a:solidFill>
              <a:effectLst/>
              <a:latin typeface="Calibri"/>
              <a:ea typeface="Calibri"/>
              <a:cs typeface="Calibri"/>
              <a:sym typeface="Calibri"/>
            </a:endParaRPr>
          </a:p>
          <a:p>
            <a:pPr rtl="0"/>
            <a:r>
              <a:rPr lang="en-US" sz="1200" b="0" i="0" u="none" strike="noStrike" cap="none" dirty="0">
                <a:solidFill>
                  <a:schemeClr val="dk1"/>
                </a:solidFill>
                <a:effectLst/>
                <a:latin typeface="Calibri"/>
                <a:ea typeface="Calibri"/>
                <a:cs typeface="Calibri"/>
                <a:sym typeface="Calibri"/>
              </a:rPr>
              <a:t>Image Credit: Middle Figure, Team Created</a:t>
            </a:r>
          </a:p>
          <a:p>
            <a:pPr marL="0" lvl="0" indent="0" algn="l" rtl="0">
              <a:lnSpc>
                <a:spcPct val="100000"/>
              </a:lnSpc>
              <a:spcBef>
                <a:spcPts val="0"/>
              </a:spcBef>
              <a:spcAft>
                <a:spcPts val="0"/>
              </a:spcAft>
              <a:buSzPts val="1400"/>
              <a:buNone/>
            </a:pPr>
            <a:endParaRPr lang="en-US" dirty="0"/>
          </a:p>
        </p:txBody>
      </p:sp>
      <p:sp>
        <p:nvSpPr>
          <p:cNvPr id="335" name="Google Shape;335;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24455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Here we show the loading of each selected principal component visually. </a:t>
            </a:r>
          </a:p>
          <a:p>
            <a:pPr rtl="0"/>
            <a:r>
              <a:rPr lang="en-US" sz="1200" b="0" i="0" u="none" strike="noStrike" cap="none" dirty="0">
                <a:solidFill>
                  <a:schemeClr val="dk1"/>
                </a:solidFill>
                <a:effectLst/>
                <a:latin typeface="Calibri"/>
                <a:ea typeface="Calibri"/>
                <a:cs typeface="Calibri"/>
                <a:sym typeface="Calibri"/>
              </a:rPr>
              <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We have color coded each variable group on the y-axis, with red indicating socio-economic variables, blue indicating  health status variables and green indicating environmental variables. On the heat map itself red indicates a negative loading, whereas blue indicates a positive loading. More intensive colors indicate a stronger loading on the particular component in question (meaning this component is more important for the variance in the specific variable).</a:t>
            </a:r>
          </a:p>
          <a:p>
            <a:pPr rtl="0"/>
            <a:r>
              <a:rPr lang="en-US" sz="1200" b="0" i="0" u="none" strike="noStrike" cap="none" dirty="0">
                <a:solidFill>
                  <a:schemeClr val="dk1"/>
                </a:solidFill>
                <a:effectLst/>
                <a:latin typeface="Calibri"/>
                <a:ea typeface="Calibri"/>
                <a:cs typeface="Calibri"/>
                <a:sym typeface="Calibri"/>
              </a:rPr>
              <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The variables cluster into four components indicated on the x-axis, which together explain 80% of the observed variance. The first component summarizes various health, race, and income variables. The second component represents heat exposure and contains strong loadings for four of the environmental variables included in our analysis. Together these two components alone explain 60% of overall variance observed in the data. The third and fourth components are representative of age-related health conditions and education, respectively, and explain an additional 20% of observed variance. </a:t>
            </a:r>
          </a:p>
          <a:p>
            <a:r>
              <a:rPr lang="en-US" dirty="0"/>
              <a:t/>
            </a:r>
            <a:br>
              <a:rPr lang="en-US" dirty="0"/>
            </a:br>
            <a:r>
              <a:rPr lang="en-US" dirty="0"/>
              <a:t/>
            </a:r>
            <a:br>
              <a:rPr lang="en-US" dirty="0"/>
            </a:br>
            <a:endParaRPr lang="en-US" dirty="0"/>
          </a:p>
        </p:txBody>
      </p:sp>
      <p:sp>
        <p:nvSpPr>
          <p:cNvPr id="344" name="Google Shape;344;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15371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sz="1200" b="0" i="0" u="none" strike="noStrike" cap="none" dirty="0">
                <a:solidFill>
                  <a:schemeClr val="dk1"/>
                </a:solidFill>
                <a:effectLst/>
                <a:latin typeface="Calibri"/>
                <a:ea typeface="Calibri"/>
                <a:cs typeface="Calibri"/>
                <a:sym typeface="Calibri"/>
              </a:rPr>
              <a:t>Inspecting the raw data allows us to confirm that the variable clusters, or components, identified by the PCA are plausible. Here we show two variables important in the first component, percent non-white population on the left, and prevalence of hypertension on the right.  Evidently, both of them cluster spatially in similar ways, with highest values observed in census tracts in western Philadelphia.</a:t>
            </a:r>
          </a:p>
          <a:p>
            <a:pPr marL="0" lvl="0" indent="0" algn="l" rtl="0">
              <a:spcBef>
                <a:spcPts val="0"/>
              </a:spcBef>
              <a:spcAft>
                <a:spcPts val="0"/>
              </a:spcAft>
              <a:buSzPts val="1100"/>
              <a:buNone/>
            </a:pPr>
            <a:endParaRPr lang="en-US" sz="1200" b="0" i="0" u="none" strike="noStrike" cap="none" dirty="0">
              <a:solidFill>
                <a:schemeClr val="dk1"/>
              </a:solidFill>
              <a:effectLst/>
              <a:latin typeface="Calibri"/>
              <a:cs typeface="Calibri"/>
              <a:sym typeface="Calibri"/>
            </a:endParaRPr>
          </a:p>
          <a:p>
            <a:pPr marL="0" lvl="0" indent="0" algn="l" rtl="0">
              <a:spcBef>
                <a:spcPts val="0"/>
              </a:spcBef>
              <a:spcAft>
                <a:spcPts val="0"/>
              </a:spcAft>
              <a:buSzPts val="1100"/>
              <a:buNone/>
            </a:pPr>
            <a:endParaRPr dirty="0"/>
          </a:p>
        </p:txBody>
      </p:sp>
      <p:sp>
        <p:nvSpPr>
          <p:cNvPr id="351" name="Google Shape;351;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61547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sz="1200" b="0" i="0" u="none" strike="noStrike" cap="none" dirty="0">
                <a:solidFill>
                  <a:schemeClr val="dk1"/>
                </a:solidFill>
                <a:effectLst/>
                <a:latin typeface="Calibri"/>
                <a:ea typeface="Calibri"/>
                <a:cs typeface="Calibri"/>
                <a:sym typeface="Calibri"/>
              </a:rPr>
              <a:t>Similarly, we find that variables included in the second principal component, termed the “heat exposure” component, are spatially correlated. Daytime LST is elevated in the densely populated northeastern Philadelphia, where we also observe the highest building density. Vegetation abundance is inversely correlated with these two variables, and highest in the city’s outskirts. </a:t>
            </a:r>
          </a:p>
          <a:p>
            <a:pPr marL="0" lvl="0" indent="0" algn="l" rtl="0">
              <a:spcBef>
                <a:spcPts val="0"/>
              </a:spcBef>
              <a:spcAft>
                <a:spcPts val="0"/>
              </a:spcAft>
              <a:buSzPts val="1100"/>
              <a:buNone/>
            </a:pPr>
            <a:endParaRPr lang="en-US" sz="1200" b="0" i="0" u="none" strike="noStrike" cap="none" dirty="0">
              <a:solidFill>
                <a:schemeClr val="dk1"/>
              </a:solidFill>
              <a:effectLst/>
              <a:latin typeface="Calibri"/>
              <a:cs typeface="Calibri"/>
              <a:sym typeface="Calibri"/>
            </a:endParaRPr>
          </a:p>
          <a:p>
            <a:pPr marL="0" lvl="0" indent="0" algn="l" rtl="0">
              <a:spcBef>
                <a:spcPts val="0"/>
              </a:spcBef>
              <a:spcAft>
                <a:spcPts val="0"/>
              </a:spcAft>
              <a:buSzPts val="1100"/>
              <a:buNone/>
            </a:pPr>
            <a:endParaRPr dirty="0"/>
          </a:p>
        </p:txBody>
      </p:sp>
      <p:sp>
        <p:nvSpPr>
          <p:cNvPr id="351" name="Google Shape;351;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57419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sz="1200" b="0" i="0" u="none" strike="noStrike" cap="none" dirty="0">
                <a:solidFill>
                  <a:schemeClr val="dk1"/>
                </a:solidFill>
                <a:effectLst/>
                <a:latin typeface="Calibri"/>
                <a:ea typeface="Calibri"/>
                <a:cs typeface="Calibri"/>
                <a:sym typeface="Calibri"/>
              </a:rPr>
              <a:t>Here we show the resulting Heat Vulnerability Index for each census tract in Philadelphia. Categories in the legend are based on quintiles, with the “Very High” category containing the top 20% of census tracts.  A total of 46 census tracts are in this category. Highest scores cluster in the Northeast, South and Far North districts of Philadelphia. Low HVI on the other hand are observed in western Philadelphia and downtown.</a:t>
            </a:r>
          </a:p>
          <a:p>
            <a:pPr marL="0" lvl="0" indent="0" algn="l" rtl="0">
              <a:spcBef>
                <a:spcPts val="0"/>
              </a:spcBef>
              <a:spcAft>
                <a:spcPts val="0"/>
              </a:spcAft>
              <a:buSzPts val="1100"/>
              <a:buNone/>
            </a:pPr>
            <a:endParaRPr lang="en-US" sz="1200" b="0" i="0" u="none" strike="noStrike" cap="none" dirty="0">
              <a:solidFill>
                <a:schemeClr val="dk1"/>
              </a:solidFill>
              <a:effectLst/>
              <a:latin typeface="Calibri"/>
              <a:cs typeface="Calibri"/>
              <a:sym typeface="Calibri"/>
            </a:endParaRPr>
          </a:p>
          <a:p>
            <a:pPr marL="0" lvl="0" indent="0" algn="l" rtl="0">
              <a:spcBef>
                <a:spcPts val="0"/>
              </a:spcBef>
              <a:spcAft>
                <a:spcPts val="0"/>
              </a:spcAft>
              <a:buSzPts val="1100"/>
              <a:buNone/>
            </a:pPr>
            <a:endParaRPr dirty="0"/>
          </a:p>
        </p:txBody>
      </p:sp>
      <p:sp>
        <p:nvSpPr>
          <p:cNvPr id="351" name="Google Shape;351;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53038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eed7ccdd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g7eed7ccdd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latin typeface="Roboto"/>
                <a:ea typeface="Roboto"/>
                <a:cs typeface="Roboto"/>
                <a:sym typeface="Roboto"/>
              </a:rPr>
              <a:t>For our project, we partnered with the Philadelphia Department of Public Health and the Philadelphia, Office of Sustainability to assess areas of heat vulnerability in their city. The Department of Health provided us with a list of socioeconomic and health variables that they are interested in examining in relation to heat. We retrieved and processed the most updated iterations of these variables, which was 2018 data, from the American Community Survey and the Center for Disease Control. Since our partners are particularly interested in how extreme heat and the urban heat island effect varies by geography, we decided to look at satellite data for just summer months (June 1 to September 1), from 2017 to 2019, which is centered around the year of our socioeconomic and health data. </a:t>
            </a:r>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latin typeface="Roboto"/>
                <a:ea typeface="Roboto"/>
                <a:cs typeface="Roboto"/>
                <a:sym typeface="Roboto"/>
              </a:rPr>
              <a:t>Our partners will use the outcomes of our analysis to inform where cooling initiatives and heat mitigation strategies may be best implemented to create a more heat-resilient Philadelphia. </a:t>
            </a:r>
          </a:p>
          <a:p>
            <a:pPr marL="0" lvl="0" indent="0" algn="l" rtl="0">
              <a:lnSpc>
                <a:spcPct val="100000"/>
              </a:lnSpc>
              <a:spcBef>
                <a:spcPts val="0"/>
              </a:spcBef>
              <a:spcAft>
                <a:spcPts val="0"/>
              </a:spcAft>
              <a:buClr>
                <a:schemeClr val="dk1"/>
              </a:buClr>
              <a:buSzPts val="1100"/>
              <a:buFont typeface="Arial"/>
              <a:buNone/>
            </a:pPr>
            <a:endParaRPr lang="en-US" sz="1050" dirty="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Information Below </a:t>
            </a:r>
            <a:r>
              <a:rPr lang="en-US" sz="1050" strike="sngStrike" dirty="0">
                <a:solidFill>
                  <a:srgbClr val="3C4043"/>
                </a:solidFill>
                <a:highlight>
                  <a:srgbClr val="FFFFFF"/>
                </a:highlight>
                <a:latin typeface="Roboto"/>
                <a:ea typeface="Roboto"/>
                <a:cs typeface="Roboto"/>
                <a:sym typeface="Roboto"/>
              </a:rPr>
              <a:t>----------------------------</a:t>
            </a:r>
            <a:endParaRPr sz="1050" strike="sngStrike" dirty="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Study Area Map Image Credit: created by team</a:t>
            </a:r>
          </a:p>
          <a:p>
            <a:pPr marL="0" lvl="0" indent="0" algn="l" rtl="0">
              <a:lnSpc>
                <a:spcPct val="100000"/>
              </a:lnSpc>
              <a:spcBef>
                <a:spcPts val="0"/>
              </a:spcBef>
              <a:spcAft>
                <a:spcPts val="0"/>
              </a:spcAft>
              <a:buClr>
                <a:schemeClr val="dk1"/>
              </a:buClr>
              <a:buSzPts val="1100"/>
              <a:buFont typeface="Arial"/>
              <a:buNone/>
            </a:pPr>
            <a:endParaRPr lang="en-US" sz="1050" dirty="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Icon 1</a:t>
            </a:r>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Credit: </a:t>
            </a:r>
            <a:r>
              <a:rPr lang="en-US" sz="1050" dirty="0" err="1">
                <a:solidFill>
                  <a:srgbClr val="3C4043"/>
                </a:solidFill>
                <a:highlight>
                  <a:srgbClr val="FFFFFF"/>
                </a:highlight>
                <a:latin typeface="Roboto"/>
                <a:ea typeface="Roboto"/>
                <a:cs typeface="Roboto"/>
                <a:sym typeface="Roboto"/>
              </a:rPr>
              <a:t>Nounproject</a:t>
            </a:r>
            <a:r>
              <a:rPr lang="en-US" sz="1050" dirty="0">
                <a:solidFill>
                  <a:srgbClr val="3C4043"/>
                </a:solidFill>
                <a:highlight>
                  <a:srgbClr val="FFFFFF"/>
                </a:highlight>
                <a:latin typeface="Roboto"/>
                <a:ea typeface="Roboto"/>
                <a:cs typeface="Roboto"/>
                <a:sym typeface="Roboto"/>
              </a:rPr>
              <a:t> (Free Use)</a:t>
            </a:r>
            <a:endParaRPr sz="1050" dirty="0">
              <a:solidFill>
                <a:srgbClr val="3C4043"/>
              </a:solidFill>
              <a:highlight>
                <a:srgbClr val="FFFFFF"/>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50" dirty="0">
                <a:solidFill>
                  <a:srgbClr val="3C4043"/>
                </a:solidFill>
                <a:highlight>
                  <a:srgbClr val="FFFFFF"/>
                </a:highlight>
                <a:latin typeface="Roboto"/>
                <a:ea typeface="Roboto"/>
                <a:cs typeface="Roboto"/>
                <a:sym typeface="Roboto"/>
              </a:rPr>
              <a:t>•Image Source: </a:t>
            </a:r>
            <a:r>
              <a:rPr lang="en-US" sz="1200" b="1" i="0" u="none" strike="noStrike" cap="none" dirty="0">
                <a:solidFill>
                  <a:schemeClr val="tx1">
                    <a:lumMod val="75000"/>
                    <a:lumOff val="25000"/>
                  </a:schemeClr>
                </a:solidFill>
                <a:highlight>
                  <a:srgbClr val="FFFFFF"/>
                </a:highlight>
                <a:latin typeface="Century Gothic" panose="020B0502020202020204" pitchFamily="34" charset="0"/>
                <a:sym typeface="Arial"/>
              </a:rPr>
              <a:t>Society</a:t>
            </a:r>
            <a:r>
              <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rPr>
              <a:t> by David García from the Noun Project </a:t>
            </a:r>
            <a:r>
              <a:rPr lang="en-US" dirty="0">
                <a:highlight>
                  <a:srgbClr val="FFFFFF"/>
                </a:highlight>
                <a:hlinkClick r:id="rId3"/>
              </a:rPr>
              <a:t>https://thenounproject.com/search/?q=society&amp;creator=435388&amp;i=577628</a:t>
            </a:r>
            <a:endPar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endParaRP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Icon 2</a:t>
            </a:r>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Credit: </a:t>
            </a:r>
            <a:r>
              <a:rPr lang="en-US" sz="1050" dirty="0" err="1">
                <a:solidFill>
                  <a:srgbClr val="3C4043"/>
                </a:solidFill>
                <a:highlight>
                  <a:srgbClr val="FFFFFF"/>
                </a:highlight>
                <a:latin typeface="Roboto"/>
                <a:ea typeface="Roboto"/>
                <a:cs typeface="Roboto"/>
                <a:sym typeface="Roboto"/>
              </a:rPr>
              <a:t>Nounproject</a:t>
            </a:r>
            <a:r>
              <a:rPr lang="en-US" sz="1050" dirty="0">
                <a:solidFill>
                  <a:srgbClr val="3C4043"/>
                </a:solidFill>
                <a:highlight>
                  <a:srgbClr val="FFFFFF"/>
                </a:highlight>
                <a:latin typeface="Roboto"/>
                <a:ea typeface="Roboto"/>
                <a:cs typeface="Roboto"/>
                <a:sym typeface="Roboto"/>
              </a:rPr>
              <a:t> (Free Use)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50" dirty="0">
                <a:solidFill>
                  <a:srgbClr val="3C4043"/>
                </a:solidFill>
                <a:highlight>
                  <a:srgbClr val="FFFFFF"/>
                </a:highlight>
                <a:latin typeface="Roboto"/>
                <a:ea typeface="Roboto"/>
                <a:cs typeface="Roboto"/>
                <a:sym typeface="Roboto"/>
              </a:rPr>
              <a:t>•Image Source: </a:t>
            </a:r>
            <a:r>
              <a:rPr lang="en-US" sz="1200" b="1" i="0" u="none" strike="noStrike" cap="none" dirty="0">
                <a:solidFill>
                  <a:schemeClr val="tx1">
                    <a:lumMod val="75000"/>
                    <a:lumOff val="25000"/>
                  </a:schemeClr>
                </a:solidFill>
                <a:highlight>
                  <a:srgbClr val="FFFFFF"/>
                </a:highlight>
                <a:latin typeface="Century Gothic" panose="020B0502020202020204" pitchFamily="34" charset="0"/>
                <a:sym typeface="Arial"/>
              </a:rPr>
              <a:t>Satellite</a:t>
            </a:r>
            <a:r>
              <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rPr>
              <a:t> by Pedro </a:t>
            </a:r>
            <a:r>
              <a:rPr lang="en-US" sz="1200" b="0" i="0" u="none" strike="noStrike" cap="none" dirty="0" err="1">
                <a:solidFill>
                  <a:schemeClr val="tx1">
                    <a:lumMod val="75000"/>
                    <a:lumOff val="25000"/>
                  </a:schemeClr>
                </a:solidFill>
                <a:highlight>
                  <a:srgbClr val="FFFFFF"/>
                </a:highlight>
                <a:latin typeface="Century Gothic" panose="020B0502020202020204" pitchFamily="34" charset="0"/>
                <a:sym typeface="Arial"/>
              </a:rPr>
              <a:t>Ramalho</a:t>
            </a:r>
            <a:r>
              <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rPr>
              <a:t> from the Noun Project   </a:t>
            </a:r>
            <a:r>
              <a:rPr lang="en-US" dirty="0">
                <a:highlight>
                  <a:srgbClr val="FFFFFF"/>
                </a:highlight>
                <a:hlinkClick r:id="rId4"/>
              </a:rPr>
              <a:t>https://thenounproject.com/term/satellite/5350/</a:t>
            </a:r>
            <a:endParaRPr lang="en-US" dirty="0">
              <a:highlight>
                <a:srgbClr val="FFFFFF"/>
              </a:highligh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cap="none" dirty="0">
              <a:solidFill>
                <a:schemeClr val="tx1">
                  <a:lumMod val="75000"/>
                  <a:lumOff val="25000"/>
                </a:schemeClr>
              </a:solidFill>
              <a:highlight>
                <a:srgbClr val="FFFFFF"/>
              </a:highlight>
              <a:latin typeface="Century Gothic" panose="020B0502020202020204" pitchFamily="34" charset="0"/>
              <a:sym typeface="Arial"/>
            </a:endParaRPr>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Icon 3</a:t>
            </a:r>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Credit: </a:t>
            </a:r>
            <a:r>
              <a:rPr lang="en-US" sz="1050" dirty="0" err="1">
                <a:solidFill>
                  <a:srgbClr val="3C4043"/>
                </a:solidFill>
                <a:highlight>
                  <a:srgbClr val="FFFFFF"/>
                </a:highlight>
                <a:latin typeface="Roboto"/>
                <a:ea typeface="Roboto"/>
                <a:cs typeface="Roboto"/>
                <a:sym typeface="Roboto"/>
              </a:rPr>
              <a:t>Nounproject</a:t>
            </a:r>
            <a:r>
              <a:rPr lang="en-US" sz="1050" dirty="0">
                <a:solidFill>
                  <a:srgbClr val="3C4043"/>
                </a:solidFill>
                <a:highlight>
                  <a:srgbClr val="FFFFFF"/>
                </a:highlight>
                <a:latin typeface="Roboto"/>
                <a:ea typeface="Roboto"/>
                <a:cs typeface="Roboto"/>
                <a:sym typeface="Roboto"/>
              </a:rPr>
              <a:t> (Free Use)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50" dirty="0">
                <a:solidFill>
                  <a:srgbClr val="3C4043"/>
                </a:solidFill>
                <a:highlight>
                  <a:srgbClr val="FFFFFF"/>
                </a:highlight>
                <a:latin typeface="Roboto"/>
                <a:ea typeface="Roboto"/>
                <a:cs typeface="Roboto"/>
                <a:sym typeface="Roboto"/>
              </a:rPr>
              <a:t>•Image Source: </a:t>
            </a:r>
            <a:r>
              <a:rPr lang="en-US" sz="1050" b="1" dirty="0">
                <a:solidFill>
                  <a:schemeClr val="tx1">
                    <a:lumMod val="75000"/>
                    <a:lumOff val="25000"/>
                  </a:schemeClr>
                </a:solidFill>
                <a:highlight>
                  <a:srgbClr val="FFFFFF"/>
                </a:highlight>
                <a:latin typeface="Century Gothic" panose="020B0502020202020204" pitchFamily="34" charset="0"/>
                <a:ea typeface="Roboto"/>
                <a:cs typeface="Roboto"/>
                <a:sym typeface="Roboto"/>
              </a:rPr>
              <a:t>S</a:t>
            </a:r>
            <a:r>
              <a:rPr lang="en-US" b="1" dirty="0">
                <a:solidFill>
                  <a:schemeClr val="tx1">
                    <a:lumMod val="75000"/>
                    <a:lumOff val="25000"/>
                  </a:schemeClr>
                </a:solidFill>
                <a:highlight>
                  <a:srgbClr val="FFFFFF"/>
                </a:highlight>
                <a:latin typeface="Century Gothic" panose="020B0502020202020204" pitchFamily="34" charset="0"/>
              </a:rPr>
              <a:t>un</a:t>
            </a:r>
            <a:r>
              <a:rPr lang="en-US" dirty="0">
                <a:solidFill>
                  <a:schemeClr val="tx1">
                    <a:lumMod val="75000"/>
                    <a:lumOff val="25000"/>
                  </a:schemeClr>
                </a:solidFill>
                <a:highlight>
                  <a:srgbClr val="FFFFFF"/>
                </a:highlight>
                <a:latin typeface="Century Gothic" panose="020B0502020202020204" pitchFamily="34" charset="0"/>
              </a:rPr>
              <a:t> by </a:t>
            </a:r>
            <a:r>
              <a:rPr lang="en-US" dirty="0" err="1">
                <a:solidFill>
                  <a:schemeClr val="tx1">
                    <a:lumMod val="75000"/>
                    <a:lumOff val="25000"/>
                  </a:schemeClr>
                </a:solidFill>
                <a:highlight>
                  <a:srgbClr val="FFFFFF"/>
                </a:highlight>
                <a:latin typeface="Century Gothic" panose="020B0502020202020204" pitchFamily="34" charset="0"/>
              </a:rPr>
              <a:t>Xiaoying</a:t>
            </a:r>
            <a:r>
              <a:rPr lang="en-US" dirty="0">
                <a:solidFill>
                  <a:schemeClr val="tx1">
                    <a:lumMod val="75000"/>
                    <a:lumOff val="25000"/>
                  </a:schemeClr>
                </a:solidFill>
                <a:highlight>
                  <a:srgbClr val="FFFFFF"/>
                </a:highlight>
                <a:latin typeface="Century Gothic" panose="020B0502020202020204" pitchFamily="34" charset="0"/>
              </a:rPr>
              <a:t> Huang from the Noun Project </a:t>
            </a:r>
            <a:r>
              <a:rPr lang="en-US" dirty="0">
                <a:highlight>
                  <a:srgbClr val="FFFFFF"/>
                </a:highlight>
                <a:hlinkClick r:id="rId5"/>
              </a:rPr>
              <a:t>https://thenounproject.com/search/?q=sun&amp;creator=1737973&amp;i=1896190</a:t>
            </a:r>
            <a:endParaRPr lang="en-US" dirty="0">
              <a:solidFill>
                <a:schemeClr val="tx1">
                  <a:lumMod val="75000"/>
                  <a:lumOff val="25000"/>
                </a:schemeClr>
              </a:solidFill>
              <a:highlight>
                <a:srgbClr val="FFFFFF"/>
              </a:highligh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cap="none" dirty="0">
              <a:solidFill>
                <a:schemeClr val="tx1">
                  <a:lumMod val="75000"/>
                  <a:lumOff val="25000"/>
                </a:schemeClr>
              </a:solidFill>
              <a:highlight>
                <a:srgbClr val="FFFFFF"/>
              </a:highlight>
              <a:latin typeface="Century Gothic" panose="020B0502020202020204" pitchFamily="34" charset="0"/>
              <a:sym typeface="Arial"/>
            </a:endParaRPr>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Icon 4</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050" dirty="0">
                <a:solidFill>
                  <a:srgbClr val="3C4043"/>
                </a:solidFill>
                <a:highlight>
                  <a:srgbClr val="FFFFFF"/>
                </a:highlight>
                <a:latin typeface="Roboto"/>
                <a:ea typeface="Roboto"/>
                <a:cs typeface="Roboto"/>
                <a:sym typeface="Roboto"/>
              </a:rPr>
              <a:t>•Image Credit: </a:t>
            </a:r>
            <a:r>
              <a:rPr lang="en-US" sz="1050" dirty="0" err="1">
                <a:solidFill>
                  <a:srgbClr val="3C4043"/>
                </a:solidFill>
                <a:highlight>
                  <a:srgbClr val="FFFFFF"/>
                </a:highlight>
                <a:latin typeface="Roboto"/>
                <a:ea typeface="Roboto"/>
                <a:cs typeface="Roboto"/>
                <a:sym typeface="Roboto"/>
              </a:rPr>
              <a:t>Nounproject</a:t>
            </a:r>
            <a:r>
              <a:rPr lang="en-US" sz="1050" dirty="0">
                <a:solidFill>
                  <a:srgbClr val="3C4043"/>
                </a:solidFill>
                <a:highlight>
                  <a:srgbClr val="FFFFFF"/>
                </a:highlight>
                <a:latin typeface="Roboto"/>
                <a:ea typeface="Roboto"/>
                <a:cs typeface="Roboto"/>
                <a:sym typeface="Roboto"/>
              </a:rPr>
              <a:t> (Free Use)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50" dirty="0">
                <a:solidFill>
                  <a:srgbClr val="3C4043"/>
                </a:solidFill>
                <a:highlight>
                  <a:srgbClr val="FFFFFF"/>
                </a:highlight>
                <a:latin typeface="Roboto"/>
                <a:ea typeface="Roboto"/>
                <a:cs typeface="Roboto"/>
                <a:sym typeface="Roboto"/>
              </a:rPr>
              <a:t>•Image Source: </a:t>
            </a:r>
            <a:r>
              <a:rPr lang="en-US" b="1" dirty="0">
                <a:solidFill>
                  <a:schemeClr val="tx1">
                    <a:lumMod val="75000"/>
                    <a:lumOff val="25000"/>
                  </a:schemeClr>
                </a:solidFill>
                <a:highlight>
                  <a:srgbClr val="FFFFFF"/>
                </a:highlight>
                <a:latin typeface="Century Gothic" panose="020B0502020202020204" pitchFamily="34" charset="0"/>
              </a:rPr>
              <a:t>family reunion </a:t>
            </a:r>
            <a:r>
              <a:rPr lang="en-US" dirty="0">
                <a:solidFill>
                  <a:schemeClr val="tx1">
                    <a:lumMod val="75000"/>
                    <a:lumOff val="25000"/>
                  </a:schemeClr>
                </a:solidFill>
                <a:highlight>
                  <a:srgbClr val="FFFFFF"/>
                </a:highlight>
                <a:latin typeface="Century Gothic" panose="020B0502020202020204" pitchFamily="34" charset="0"/>
              </a:rPr>
              <a:t>by Chunk Icons from the Noun Project </a:t>
            </a:r>
            <a:r>
              <a:rPr lang="en-US" dirty="0">
                <a:highlight>
                  <a:srgbClr val="FFFFFF"/>
                </a:highlight>
                <a:hlinkClick r:id="rId6"/>
              </a:rPr>
              <a:t>https://thenounproject.com/term/family-reunion/664531/</a:t>
            </a:r>
            <a:endParaRPr lang="en-US" b="0" i="0" u="none" strike="noStrike" cap="none" dirty="0">
              <a:solidFill>
                <a:schemeClr val="tx1">
                  <a:lumMod val="75000"/>
                  <a:lumOff val="25000"/>
                </a:schemeClr>
              </a:solidFill>
              <a:highlight>
                <a:srgbClr val="FFFFFF"/>
              </a:highlight>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rgbClr val="FFFFFF"/>
                </a:highlight>
                <a:latin typeface="Roboto"/>
                <a:ea typeface="Roboto"/>
                <a:cs typeface="Roboto"/>
                <a:sym typeface="Roboto"/>
              </a:rPr>
              <a:t>Icon 5</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solidFill>
                  <a:srgbClr val="3C4043"/>
                </a:solidFill>
                <a:highlight>
                  <a:srgbClr val="FFFFFF"/>
                </a:highlight>
                <a:latin typeface="Roboto"/>
                <a:ea typeface="Roboto"/>
                <a:cs typeface="Roboto"/>
                <a:sym typeface="Roboto"/>
              </a:rPr>
              <a:t>•Image Credit: </a:t>
            </a:r>
            <a:r>
              <a:rPr lang="en-US" sz="1200" dirty="0" err="1">
                <a:solidFill>
                  <a:srgbClr val="3C4043"/>
                </a:solidFill>
                <a:highlight>
                  <a:srgbClr val="FFFFFF"/>
                </a:highlight>
                <a:latin typeface="Roboto"/>
                <a:ea typeface="Roboto"/>
                <a:cs typeface="Roboto"/>
                <a:sym typeface="Roboto"/>
              </a:rPr>
              <a:t>Nounproject</a:t>
            </a:r>
            <a:r>
              <a:rPr lang="en-US" sz="1200" dirty="0">
                <a:solidFill>
                  <a:srgbClr val="3C4043"/>
                </a:solidFill>
                <a:highlight>
                  <a:srgbClr val="FFFFFF"/>
                </a:highlight>
                <a:latin typeface="Roboto"/>
                <a:ea typeface="Roboto"/>
                <a:cs typeface="Roboto"/>
                <a:sym typeface="Roboto"/>
              </a:rPr>
              <a:t> (Free Use)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3C4043"/>
                </a:solidFill>
                <a:highlight>
                  <a:srgbClr val="FFFFFF"/>
                </a:highlight>
                <a:latin typeface="Roboto"/>
                <a:ea typeface="Roboto"/>
                <a:cs typeface="Roboto"/>
                <a:sym typeface="Roboto"/>
              </a:rPr>
              <a:t>•Image Source: </a:t>
            </a:r>
            <a:r>
              <a:rPr lang="en-US" sz="1200" b="1" dirty="0">
                <a:solidFill>
                  <a:srgbClr val="3C4043"/>
                </a:solidFill>
                <a:highlight>
                  <a:srgbClr val="FFFFFF"/>
                </a:highlight>
                <a:latin typeface="Roboto"/>
                <a:ea typeface="Roboto"/>
                <a:cs typeface="Roboto"/>
                <a:sym typeface="Roboto"/>
              </a:rPr>
              <a:t>City</a:t>
            </a:r>
            <a:r>
              <a:rPr lang="en-US" sz="1200" dirty="0">
                <a:solidFill>
                  <a:srgbClr val="3C4043"/>
                </a:solidFill>
                <a:highlight>
                  <a:srgbClr val="FFFFFF"/>
                </a:highlight>
                <a:latin typeface="Roboto"/>
                <a:ea typeface="Roboto"/>
                <a:cs typeface="Roboto"/>
                <a:sym typeface="Roboto"/>
              </a:rPr>
              <a:t> by Made by Made from the Noun Project </a:t>
            </a:r>
            <a:r>
              <a:rPr lang="en-US" sz="1200" b="0" i="0" u="none" strike="noStrike" cap="none" dirty="0">
                <a:solidFill>
                  <a:schemeClr val="dk1"/>
                </a:solidFill>
                <a:effectLst/>
                <a:highlight>
                  <a:srgbClr val="FFFFFF"/>
                </a:highlight>
                <a:latin typeface="Calibri"/>
                <a:ea typeface="Calibri"/>
                <a:cs typeface="Calibri"/>
                <a:sym typeface="Calibri"/>
                <a:hlinkClick r:id="rId7"/>
              </a:rPr>
              <a:t>https://thenounproject.com/term/city/725043/</a:t>
            </a:r>
            <a:endParaRPr lang="en-US" b="0" i="0" u="none" strike="noStrike" cap="none" dirty="0">
              <a:solidFill>
                <a:schemeClr val="tx1">
                  <a:lumMod val="75000"/>
                  <a:lumOff val="25000"/>
                </a:schemeClr>
              </a:solidFill>
              <a:highlight>
                <a:srgbClr val="FFFFFF"/>
              </a:highlight>
              <a:latin typeface="Century Gothic" panose="020B0502020202020204" pitchFamily="34" charset="0"/>
              <a:sym typeface="Arial"/>
            </a:endParaRPr>
          </a:p>
        </p:txBody>
      </p:sp>
      <p:sp>
        <p:nvSpPr>
          <p:cNvPr id="78" name="Google Shape;78;g7eed7ccdd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2147569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This is even clearer when only displaying the Very High category. </a:t>
            </a:r>
          </a:p>
          <a:p>
            <a:pPr rtl="0"/>
            <a:r>
              <a:rPr lang="en-US" sz="1200" b="0" i="0" u="none" strike="noStrike" cap="none" dirty="0">
                <a:solidFill>
                  <a:schemeClr val="dk1"/>
                </a:solidFill>
                <a:effectLst/>
                <a:latin typeface="Calibri"/>
                <a:ea typeface="Calibri"/>
                <a:cs typeface="Calibri"/>
                <a:sym typeface="Calibri"/>
              </a:rPr>
              <a:t>Our partners at the City of Philadelphia have expressed a desire to use tree planting initiatives to reduce heat-related illnesses. In order to better understand where increased vegetation may have the potential to reduce heat exposure and vulnerability, we overlaid the top 74 census tracts with a map of street tree density provided by the Philadelphia Horticultural Society with data collected by the Department of Parks and Recreation</a:t>
            </a:r>
          </a:p>
          <a:p>
            <a:pPr rtl="0"/>
            <a:endParaRPr lang="en-US" sz="1200" b="0" i="0" u="none" strike="noStrike" cap="none" dirty="0">
              <a:solidFill>
                <a:schemeClr val="dk1"/>
              </a:solidFill>
              <a:effectLst/>
              <a:latin typeface="Calibri"/>
              <a:ea typeface="Calibri"/>
              <a:cs typeface="Calibri"/>
              <a:sym typeface="Calibri"/>
            </a:endParaRPr>
          </a:p>
          <a:p>
            <a:r>
              <a:rPr lang="en-US" dirty="0"/>
              <a:t/>
            </a:r>
            <a:br>
              <a:rPr lang="en-US" dirty="0"/>
            </a:br>
            <a:r>
              <a:rPr lang="en-US" dirty="0"/>
              <a:t/>
            </a:r>
            <a:br>
              <a:rPr lang="en-US" dirty="0"/>
            </a:br>
            <a:endParaRPr dirty="0"/>
          </a:p>
        </p:txBody>
      </p:sp>
      <p:sp>
        <p:nvSpPr>
          <p:cNvPr id="351" name="Google Shape;351;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74322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sz="1200" b="0" i="0" u="none" strike="noStrike" cap="none" dirty="0">
                <a:solidFill>
                  <a:schemeClr val="dk1"/>
                </a:solidFill>
                <a:effectLst/>
                <a:highlight>
                  <a:srgbClr val="FFFFFF"/>
                </a:highlight>
                <a:latin typeface="Calibri"/>
                <a:ea typeface="Calibri"/>
                <a:cs typeface="Calibri"/>
                <a:sym typeface="Calibri"/>
              </a:rPr>
              <a:t>The results of this overlay are shown here. 15 census tracts with very high heat vulnerability also have a very low tree density with less than 1.3 trees per 100 yards of street. While the clusters of census tracts with high heat vulnerability in the Northeast has mixed tree density values, there are 4 census tracts with below average tree density and high HVI clustered in South Philadelphia and 3 in the Central Northeast, potentially providing an ideal target for city-planned tree planting initiatives.</a:t>
            </a:r>
          </a:p>
          <a:p>
            <a:pPr marL="0" lvl="0" indent="0" algn="l" rtl="0">
              <a:spcBef>
                <a:spcPts val="0"/>
              </a:spcBef>
              <a:spcAft>
                <a:spcPts val="0"/>
              </a:spcAft>
              <a:buSzPts val="1100"/>
              <a:buNone/>
            </a:pPr>
            <a:endParaRPr lang="en-US" sz="1200" b="0" i="0" u="none" strike="noStrike" cap="none" dirty="0">
              <a:solidFill>
                <a:schemeClr val="dk1"/>
              </a:solidFill>
              <a:effectLst/>
              <a:highlight>
                <a:srgbClr val="FFFFFF"/>
              </a:highlight>
              <a:latin typeface="Calibri"/>
              <a:ea typeface="Roboto"/>
              <a:cs typeface="Calibri"/>
              <a:sym typeface="Calibri"/>
            </a:endParaRPr>
          </a:p>
          <a:p>
            <a:pPr marL="0" lvl="0" indent="0" algn="l" rtl="0">
              <a:spcBef>
                <a:spcPts val="0"/>
              </a:spcBef>
              <a:spcAft>
                <a:spcPts val="0"/>
              </a:spcAft>
              <a:buSzPts val="1100"/>
              <a:buNone/>
            </a:pPr>
            <a:endParaRPr lang="en-US" sz="1050" dirty="0">
              <a:solidFill>
                <a:srgbClr val="3C4043"/>
              </a:solidFill>
              <a:highlight>
                <a:srgbClr val="FFFFFF"/>
              </a:highlight>
              <a:latin typeface="Roboto"/>
              <a:ea typeface="Roboto"/>
              <a:cs typeface="Roboto"/>
              <a:sym typeface="Roboto"/>
            </a:endParaRPr>
          </a:p>
        </p:txBody>
      </p:sp>
      <p:sp>
        <p:nvSpPr>
          <p:cNvPr id="351" name="Google Shape;351;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684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Our study showed that heat exposure in Philadelphia is highest in the densely populated urban areas, compounding the effect of other socio-economic and health risk factors observed in the population. We identified 74 census tracts with very high heat vulnerability that should be targeted by city planners aiming to reduce heat related illnesses and increase resilience in the population. Finally, in 15 census tracts street tree planting initiatives may be a useful tool to reduce overall heat vulnerability as these census tracts experience high heat vulnerability and have few street trees. </a:t>
            </a:r>
          </a:p>
          <a:p>
            <a:pPr rtl="0"/>
            <a:endParaRPr lang="en-US" sz="1200" b="0" i="0" u="none" strike="noStrike" cap="none" dirty="0">
              <a:solidFill>
                <a:schemeClr val="dk1"/>
              </a:solidFill>
              <a:effectLst/>
              <a:latin typeface="Calibri"/>
              <a:ea typeface="Calibri"/>
              <a:cs typeface="Calibri"/>
              <a:sym typeface="Calibri"/>
            </a:endParaRPr>
          </a:p>
          <a:p>
            <a:pPr rtl="0"/>
            <a:r>
              <a:rPr lang="en-US" sz="1200" b="0" i="0" u="none" strike="noStrike" cap="none" dirty="0">
                <a:solidFill>
                  <a:schemeClr val="dk1"/>
                </a:solidFill>
                <a:effectLst/>
                <a:latin typeface="Calibri"/>
                <a:ea typeface="Calibri"/>
                <a:cs typeface="Calibri"/>
                <a:sym typeface="Calibri"/>
              </a:rPr>
              <a:t>The results of this study can be  utilized by the City of Philadelphia to identify areas most exposed to urban heat and  the most vulnerable communities. The findings of this project will help target interventions to mitigate heat-related health issues and improve the overall wellness of Philadelphia residents </a:t>
            </a:r>
          </a:p>
          <a:p>
            <a:pPr rtl="0"/>
            <a:endParaRPr lang="en-US" sz="1200" b="0" i="0" u="none" strike="noStrike" cap="none" dirty="0">
              <a:solidFill>
                <a:schemeClr val="dk1"/>
              </a:solidFill>
              <a:effectLst/>
              <a:latin typeface="Calibri"/>
              <a:cs typeface="Calibri"/>
              <a:sym typeface="Calibri"/>
            </a:endParaRPr>
          </a:p>
          <a:p>
            <a:pPr rtl="0"/>
            <a:endParaRPr dirty="0"/>
          </a:p>
        </p:txBody>
      </p:sp>
      <p:sp>
        <p:nvSpPr>
          <p:cNvPr id="359" name="Google Shape;359;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33054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There are of course some uncertainties in our analysis. </a:t>
            </a:r>
          </a:p>
          <a:p>
            <a:pPr marL="0" lvl="0" indent="0" algn="l" rtl="0">
              <a:lnSpc>
                <a:spcPct val="100000"/>
              </a:lnSpc>
              <a:spcBef>
                <a:spcPts val="0"/>
              </a:spcBef>
              <a:spcAft>
                <a:spcPts val="0"/>
              </a:spcAft>
              <a:buSzPts val="1400"/>
              <a:buNone/>
            </a:pPr>
            <a:r>
              <a:rPr lang="en-US" dirty="0"/>
              <a:t>LST measures temperatures on the surface of the Earth.  A different temperature measurement, such as apparent temperature, would provide a better value for what temperature people in the city experience by considering humidity and wind speed.  However, ground-level wind data at ground level across the city was not available for the calculation.</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Additionally, Decennial Census data would have provided a finer spatial resolution in our analysis of priority areas, but would have been much less current than the available CDC and ACS datasets.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The CDC health data that we used was only available at the census tract level, which is coarse and does not allow for very accurate distinction between neighborhoods like block-group level data would allow.</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People move throughout the city during the day for work, school, or other activities. Therefore, their heat exposure may vary throughout the day, and not directly correspond to their at home experience, which is their assumed location in the census data.</a:t>
            </a:r>
          </a:p>
          <a:p>
            <a:pPr marL="0" lvl="0" indent="0" algn="l" rtl="0">
              <a:lnSpc>
                <a:spcPct val="100000"/>
              </a:lnSpc>
              <a:spcBef>
                <a:spcPts val="0"/>
              </a:spcBef>
              <a:spcAft>
                <a:spcPts val="0"/>
              </a:spcAft>
              <a:buSzPts val="1400"/>
              <a:buNone/>
            </a:pPr>
            <a:endParaRPr lang="en-US" dirty="0"/>
          </a:p>
          <a:p>
            <a:pPr marL="0" lvl="0" indent="0" algn="l" rtl="0">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Information Below </a:t>
            </a:r>
            <a:r>
              <a:rPr lang="en-US" sz="1050" strike="sngStrike" dirty="0">
                <a:solidFill>
                  <a:srgbClr val="3C4043"/>
                </a:solidFill>
                <a:highlight>
                  <a:srgbClr val="FFFFFF"/>
                </a:highlight>
                <a:latin typeface="Roboto"/>
                <a:ea typeface="Roboto"/>
                <a:cs typeface="Roboto"/>
                <a:sym typeface="Roboto"/>
              </a:rPr>
              <a:t>----------------------------</a:t>
            </a:r>
          </a:p>
          <a:p>
            <a:pPr marL="0" lvl="0" indent="0" algn="l" rtl="0">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Credit: S. Madera | City of Philadelphia</a:t>
            </a:r>
          </a:p>
          <a:p>
            <a:pPr marL="0" lvl="0" indent="0" algn="l" rtl="0">
              <a:spcBef>
                <a:spcPts val="0"/>
              </a:spcBef>
              <a:spcAft>
                <a:spcPts val="0"/>
              </a:spcAft>
              <a:buClr>
                <a:schemeClr val="dk1"/>
              </a:buClr>
              <a:buSzPts val="1400"/>
              <a:buFont typeface="Arial"/>
              <a:buNone/>
            </a:pPr>
            <a:r>
              <a:rPr lang="en-US" sz="1050" dirty="0">
                <a:solidFill>
                  <a:srgbClr val="3C4043"/>
                </a:solidFill>
                <a:highlight>
                  <a:srgbClr val="FFFFFF"/>
                </a:highlight>
                <a:latin typeface="Roboto"/>
                <a:ea typeface="Roboto"/>
                <a:cs typeface="Roboto"/>
                <a:sym typeface="Roboto"/>
              </a:rPr>
              <a:t>•Image Source: Provided by partner (Jason Hammer, Department of Public Health) </a:t>
            </a:r>
          </a:p>
          <a:p>
            <a:pPr marL="0" lvl="0" indent="0" algn="l" rtl="0">
              <a:spcBef>
                <a:spcPts val="0"/>
              </a:spcBef>
              <a:spcAft>
                <a:spcPts val="0"/>
              </a:spcAft>
              <a:buClr>
                <a:schemeClr val="dk1"/>
              </a:buClr>
              <a:buSzPts val="1400"/>
              <a:buFont typeface="Arial"/>
              <a:buNone/>
            </a:pPr>
            <a:endParaRPr lang="en-US" sz="1050" dirty="0">
              <a:solidFill>
                <a:srgbClr val="3C4043"/>
              </a:solidFill>
              <a:highlight>
                <a:srgbClr val="FFFFFF"/>
              </a:highlight>
              <a:latin typeface="Roboto"/>
              <a:ea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Icon 1</a:t>
            </a:r>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Credit: </a:t>
            </a:r>
            <a:r>
              <a:rPr lang="en-US" sz="1050" dirty="0" err="1">
                <a:solidFill>
                  <a:srgbClr val="3C4043"/>
                </a:solidFill>
                <a:highlight>
                  <a:srgbClr val="FFFFFF"/>
                </a:highlight>
                <a:latin typeface="Roboto"/>
                <a:ea typeface="Roboto"/>
                <a:cs typeface="Roboto"/>
                <a:sym typeface="Roboto"/>
              </a:rPr>
              <a:t>Nounproject</a:t>
            </a:r>
            <a:endParaRPr lang="en-US" sz="1050" dirty="0">
              <a:solidFill>
                <a:srgbClr val="3C4043"/>
              </a:solidFill>
              <a:highlight>
                <a:srgbClr val="FFFFFF"/>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50" dirty="0">
                <a:solidFill>
                  <a:srgbClr val="3C4043"/>
                </a:solidFill>
                <a:highlight>
                  <a:srgbClr val="FFFFFF"/>
                </a:highlight>
                <a:latin typeface="Roboto"/>
                <a:ea typeface="Roboto"/>
                <a:cs typeface="Roboto"/>
                <a:sym typeface="Roboto"/>
              </a:rPr>
              <a:t>•Image Source: </a:t>
            </a:r>
            <a:r>
              <a:rPr lang="en-US" sz="1050" b="1" i="0" u="none" strike="noStrike" cap="none" dirty="0">
                <a:solidFill>
                  <a:schemeClr val="tx1">
                    <a:lumMod val="75000"/>
                    <a:lumOff val="25000"/>
                  </a:schemeClr>
                </a:solidFill>
                <a:highlight>
                  <a:srgbClr val="FFFFFF"/>
                </a:highlight>
                <a:latin typeface="Century Gothic" panose="020B0502020202020204" pitchFamily="34" charset="0"/>
                <a:sym typeface="Arial"/>
              </a:rPr>
              <a:t>Society</a:t>
            </a:r>
            <a:r>
              <a:rPr lang="en-US" sz="1050" b="0" i="0" u="none" strike="noStrike" cap="none" dirty="0">
                <a:solidFill>
                  <a:schemeClr val="tx1">
                    <a:lumMod val="75000"/>
                    <a:lumOff val="25000"/>
                  </a:schemeClr>
                </a:solidFill>
                <a:highlight>
                  <a:srgbClr val="FFFFFF"/>
                </a:highlight>
                <a:latin typeface="Century Gothic" panose="020B0502020202020204" pitchFamily="34" charset="0"/>
                <a:sym typeface="Arial"/>
              </a:rPr>
              <a:t> by David García from the Noun Project </a:t>
            </a:r>
            <a:r>
              <a:rPr lang="en-US" sz="1050" dirty="0">
                <a:highlight>
                  <a:srgbClr val="FFFFFF"/>
                </a:highlight>
                <a:hlinkClick r:id="rId3"/>
              </a:rPr>
              <a:t>https://thenounproject.com/search/?q=society&amp;creator=435388&amp;i=577628</a:t>
            </a:r>
            <a:endParaRPr lang="en-US" sz="1050" b="0" i="0" u="none" strike="noStrike" cap="none" dirty="0">
              <a:solidFill>
                <a:schemeClr val="tx1">
                  <a:lumMod val="75000"/>
                  <a:lumOff val="25000"/>
                </a:schemeClr>
              </a:solidFill>
              <a:highlight>
                <a:srgbClr val="FFFFFF"/>
              </a:highlight>
              <a:latin typeface="Century Gothic" panose="020B0502020202020204" pitchFamily="34" charset="0"/>
              <a:sym typeface="Arial"/>
            </a:endParaRPr>
          </a:p>
          <a:p>
            <a:pPr marL="0" lvl="0" indent="0" algn="l" rtl="0">
              <a:spcBef>
                <a:spcPts val="0"/>
              </a:spcBef>
              <a:spcAft>
                <a:spcPts val="0"/>
              </a:spcAft>
              <a:buClr>
                <a:schemeClr val="dk1"/>
              </a:buClr>
              <a:buSzPts val="1400"/>
              <a:buFont typeface="Arial"/>
              <a:buNone/>
            </a:pPr>
            <a:endParaRPr lang="en-US" sz="1050" dirty="0">
              <a:solidFill>
                <a:srgbClr val="3C4043"/>
              </a:solidFill>
              <a:highlight>
                <a:srgbClr val="FFFFFF"/>
              </a:highlight>
              <a:latin typeface="Roboto"/>
              <a:ea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Icon 2</a:t>
            </a:r>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Credit: </a:t>
            </a:r>
            <a:r>
              <a:rPr lang="en-US" sz="1050" dirty="0" err="1">
                <a:solidFill>
                  <a:srgbClr val="3C4043"/>
                </a:solidFill>
                <a:highlight>
                  <a:srgbClr val="FFFFFF"/>
                </a:highlight>
                <a:latin typeface="Roboto"/>
                <a:ea typeface="Roboto"/>
                <a:cs typeface="Roboto"/>
                <a:sym typeface="Roboto"/>
              </a:rPr>
              <a:t>Nounproject</a:t>
            </a:r>
            <a:endParaRPr lang="en-US" sz="1050" dirty="0">
              <a:solidFill>
                <a:srgbClr val="3C4043"/>
              </a:solidFill>
              <a:highlight>
                <a:srgbClr val="FFFFFF"/>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50" dirty="0">
                <a:solidFill>
                  <a:srgbClr val="3C4043"/>
                </a:solidFill>
                <a:highlight>
                  <a:srgbClr val="FFFFFF"/>
                </a:highlight>
                <a:latin typeface="Roboto"/>
                <a:ea typeface="Roboto"/>
                <a:cs typeface="Roboto"/>
                <a:sym typeface="Roboto"/>
              </a:rPr>
              <a:t>•Image Source: </a:t>
            </a:r>
            <a:r>
              <a:rPr lang="en-US" sz="1050" b="1" dirty="0">
                <a:solidFill>
                  <a:schemeClr val="tx1">
                    <a:lumMod val="75000"/>
                    <a:lumOff val="25000"/>
                  </a:schemeClr>
                </a:solidFill>
                <a:highlight>
                  <a:srgbClr val="FFFFFF"/>
                </a:highlight>
                <a:latin typeface="Century Gothic" panose="020B0502020202020204" pitchFamily="34" charset="0"/>
              </a:rPr>
              <a:t>heat temperature </a:t>
            </a:r>
            <a:r>
              <a:rPr lang="en-US" sz="1050" dirty="0">
                <a:solidFill>
                  <a:schemeClr val="tx1">
                    <a:lumMod val="75000"/>
                    <a:lumOff val="25000"/>
                  </a:schemeClr>
                </a:solidFill>
                <a:highlight>
                  <a:srgbClr val="FFFFFF"/>
                </a:highlight>
                <a:latin typeface="Century Gothic" panose="020B0502020202020204" pitchFamily="34" charset="0"/>
              </a:rPr>
              <a:t>by Kazim Abbas from the Noun Project </a:t>
            </a:r>
            <a:r>
              <a:rPr lang="en-US" sz="1050" dirty="0">
                <a:highlight>
                  <a:srgbClr val="FFFFFF"/>
                </a:highlight>
                <a:hlinkClick r:id="rId4"/>
              </a:rPr>
              <a:t>https://thenounproject.com/search/?q=heat%20temperature&amp;creator=5327689&amp;i=3115226</a:t>
            </a:r>
            <a:endParaRPr lang="en-US" sz="1050" dirty="0">
              <a:solidFill>
                <a:schemeClr val="tx1">
                  <a:lumMod val="75000"/>
                  <a:lumOff val="25000"/>
                </a:schemeClr>
              </a:solidFill>
              <a:highlight>
                <a:srgbClr val="FFFFFF"/>
              </a:highlight>
              <a:latin typeface="Century Gothic" panose="020B0502020202020204" pitchFamily="34" charset="0"/>
            </a:endParaRPr>
          </a:p>
          <a:p>
            <a:pPr marL="0" lvl="0" indent="0" algn="l" rtl="0">
              <a:spcBef>
                <a:spcPts val="0"/>
              </a:spcBef>
              <a:spcAft>
                <a:spcPts val="0"/>
              </a:spcAft>
              <a:buClr>
                <a:schemeClr val="dk1"/>
              </a:buClr>
              <a:buSzPts val="1400"/>
              <a:buFont typeface="Arial"/>
              <a:buNone/>
            </a:pPr>
            <a:endParaRPr lang="en-US" sz="1050" dirty="0">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Icon 3</a:t>
            </a:r>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Credit: </a:t>
            </a:r>
            <a:r>
              <a:rPr lang="en-US" sz="1050" dirty="0" err="1">
                <a:solidFill>
                  <a:srgbClr val="3C4043"/>
                </a:solidFill>
                <a:highlight>
                  <a:srgbClr val="FFFFFF"/>
                </a:highlight>
                <a:latin typeface="Roboto"/>
                <a:ea typeface="Roboto"/>
                <a:cs typeface="Roboto"/>
                <a:sym typeface="Roboto"/>
              </a:rPr>
              <a:t>Nounproject</a:t>
            </a:r>
            <a:endParaRPr lang="en-US" sz="1050" dirty="0">
              <a:solidFill>
                <a:srgbClr val="3C4043"/>
              </a:solidFill>
              <a:highlight>
                <a:srgbClr val="FFFFFF"/>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50" dirty="0">
                <a:solidFill>
                  <a:srgbClr val="3C4043"/>
                </a:solidFill>
                <a:highlight>
                  <a:srgbClr val="FFFFFF"/>
                </a:highlight>
                <a:latin typeface="Roboto"/>
                <a:ea typeface="Roboto"/>
                <a:cs typeface="Roboto"/>
                <a:sym typeface="Roboto"/>
              </a:rPr>
              <a:t>•Image Source: </a:t>
            </a:r>
            <a:r>
              <a:rPr lang="en-US" sz="1050" b="1" dirty="0">
                <a:solidFill>
                  <a:schemeClr val="tx1">
                    <a:lumMod val="75000"/>
                    <a:lumOff val="25000"/>
                  </a:schemeClr>
                </a:solidFill>
                <a:highlight>
                  <a:srgbClr val="FFFFFF"/>
                </a:highlight>
                <a:latin typeface="Century Gothic" panose="020B0502020202020204" pitchFamily="34" charset="0"/>
              </a:rPr>
              <a:t>distort</a:t>
            </a:r>
            <a:r>
              <a:rPr lang="en-US" sz="1050" dirty="0">
                <a:solidFill>
                  <a:schemeClr val="tx1">
                    <a:lumMod val="75000"/>
                    <a:lumOff val="25000"/>
                  </a:schemeClr>
                </a:solidFill>
                <a:highlight>
                  <a:srgbClr val="FFFFFF"/>
                </a:highlight>
                <a:latin typeface="Century Gothic" panose="020B0502020202020204" pitchFamily="34" charset="0"/>
              </a:rPr>
              <a:t> by Zach Bogart from the Noun Project </a:t>
            </a:r>
            <a:r>
              <a:rPr lang="en-US" sz="1050" dirty="0">
                <a:highlight>
                  <a:srgbClr val="FFFFFF"/>
                </a:highlight>
                <a:hlinkClick r:id="rId5"/>
              </a:rPr>
              <a:t>https://thenounproject.com/search/?q=distort&amp;creator=4129988&amp;i=2068372</a:t>
            </a:r>
            <a:endParaRPr lang="en-US" sz="1050" dirty="0">
              <a:solidFill>
                <a:schemeClr val="tx1">
                  <a:lumMod val="75000"/>
                  <a:lumOff val="25000"/>
                </a:schemeClr>
              </a:solidFill>
              <a:highlight>
                <a:srgbClr val="FFFFFF"/>
              </a:highlight>
              <a:latin typeface="Century Gothic" panose="020B0502020202020204" pitchFamily="34" charset="0"/>
            </a:endParaRPr>
          </a:p>
          <a:p>
            <a:pPr marL="0" lvl="0" indent="0" algn="l" rtl="0">
              <a:spcBef>
                <a:spcPts val="0"/>
              </a:spcBef>
              <a:spcAft>
                <a:spcPts val="0"/>
              </a:spcAft>
              <a:buClr>
                <a:schemeClr val="dk1"/>
              </a:buClr>
              <a:buSzPts val="1400"/>
              <a:buFont typeface="Arial"/>
              <a:buNone/>
            </a:pPr>
            <a:endParaRPr lang="en-US" sz="1050" dirty="0">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Icon 4</a:t>
            </a:r>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Credit: </a:t>
            </a:r>
            <a:r>
              <a:rPr lang="en-US" sz="1050" dirty="0" err="1">
                <a:solidFill>
                  <a:srgbClr val="3C4043"/>
                </a:solidFill>
                <a:highlight>
                  <a:srgbClr val="FFFFFF"/>
                </a:highlight>
                <a:latin typeface="Roboto"/>
                <a:ea typeface="Roboto"/>
                <a:cs typeface="Roboto"/>
                <a:sym typeface="Roboto"/>
              </a:rPr>
              <a:t>Nounproject</a:t>
            </a:r>
            <a:endParaRPr lang="en-US" sz="1050" dirty="0">
              <a:solidFill>
                <a:srgbClr val="3C4043"/>
              </a:solidFill>
              <a:highlight>
                <a:srgbClr val="FFFFFF"/>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50" dirty="0">
                <a:solidFill>
                  <a:srgbClr val="3C4043"/>
                </a:solidFill>
                <a:highlight>
                  <a:srgbClr val="FFFFFF"/>
                </a:highlight>
                <a:latin typeface="Roboto"/>
                <a:ea typeface="Roboto"/>
                <a:cs typeface="Roboto"/>
                <a:sym typeface="Roboto"/>
              </a:rPr>
              <a:t>•Image Source: </a:t>
            </a:r>
            <a:r>
              <a:rPr lang="en-US" sz="1050" b="1" dirty="0">
                <a:solidFill>
                  <a:schemeClr val="tx1">
                    <a:lumMod val="75000"/>
                    <a:lumOff val="25000"/>
                  </a:schemeClr>
                </a:solidFill>
                <a:highlight>
                  <a:srgbClr val="FFFFFF"/>
                </a:highlight>
                <a:latin typeface="Century Gothic" panose="020B0502020202020204" pitchFamily="34" charset="0"/>
              </a:rPr>
              <a:t>demographic</a:t>
            </a:r>
            <a:r>
              <a:rPr lang="en-US" sz="1050" dirty="0">
                <a:solidFill>
                  <a:schemeClr val="tx1">
                    <a:lumMod val="75000"/>
                    <a:lumOff val="25000"/>
                  </a:schemeClr>
                </a:solidFill>
                <a:highlight>
                  <a:srgbClr val="FFFFFF"/>
                </a:highlight>
                <a:latin typeface="Century Gothic" panose="020B0502020202020204" pitchFamily="34" charset="0"/>
              </a:rPr>
              <a:t> by </a:t>
            </a:r>
            <a:r>
              <a:rPr lang="en-US" sz="1050" dirty="0" err="1">
                <a:solidFill>
                  <a:schemeClr val="tx1">
                    <a:lumMod val="75000"/>
                    <a:lumOff val="25000"/>
                  </a:schemeClr>
                </a:solidFill>
                <a:highlight>
                  <a:srgbClr val="FFFFFF"/>
                </a:highlight>
                <a:latin typeface="Century Gothic" panose="020B0502020202020204" pitchFamily="34" charset="0"/>
              </a:rPr>
              <a:t>Nithinan</a:t>
            </a:r>
            <a:r>
              <a:rPr lang="en-US" sz="1050" dirty="0">
                <a:solidFill>
                  <a:schemeClr val="tx1">
                    <a:lumMod val="75000"/>
                    <a:lumOff val="25000"/>
                  </a:schemeClr>
                </a:solidFill>
                <a:highlight>
                  <a:srgbClr val="FFFFFF"/>
                </a:highlight>
                <a:latin typeface="Century Gothic" panose="020B0502020202020204" pitchFamily="34" charset="0"/>
              </a:rPr>
              <a:t> </a:t>
            </a:r>
            <a:r>
              <a:rPr lang="en-US" sz="1050" dirty="0" err="1">
                <a:solidFill>
                  <a:schemeClr val="tx1">
                    <a:lumMod val="75000"/>
                    <a:lumOff val="25000"/>
                  </a:schemeClr>
                </a:solidFill>
                <a:highlight>
                  <a:srgbClr val="FFFFFF"/>
                </a:highlight>
                <a:latin typeface="Century Gothic" panose="020B0502020202020204" pitchFamily="34" charset="0"/>
              </a:rPr>
              <a:t>Tatah</a:t>
            </a:r>
            <a:r>
              <a:rPr lang="en-US" sz="1050" dirty="0">
                <a:solidFill>
                  <a:schemeClr val="tx1">
                    <a:lumMod val="75000"/>
                    <a:lumOff val="25000"/>
                  </a:schemeClr>
                </a:solidFill>
                <a:highlight>
                  <a:srgbClr val="FFFFFF"/>
                </a:highlight>
                <a:latin typeface="Century Gothic" panose="020B0502020202020204" pitchFamily="34" charset="0"/>
              </a:rPr>
              <a:t> from the Noun Project </a:t>
            </a:r>
            <a:r>
              <a:rPr lang="en-US" sz="1050" dirty="0">
                <a:highlight>
                  <a:srgbClr val="FFFFFF"/>
                </a:highlight>
                <a:hlinkClick r:id="rId6"/>
              </a:rPr>
              <a:t>https://thenounproject.com/search/?q=demographic&amp;creator=3341063&amp;i=2855555</a:t>
            </a:r>
            <a:endParaRPr lang="en-US" sz="1050" dirty="0">
              <a:solidFill>
                <a:srgbClr val="3C4043"/>
              </a:solidFill>
              <a:highlight>
                <a:srgbClr val="FFFFFF"/>
              </a:highlight>
              <a:latin typeface="Roboto"/>
              <a:ea typeface="Roboto"/>
              <a:sym typeface="Roboto"/>
            </a:endParaRPr>
          </a:p>
          <a:p>
            <a:pPr marL="0" lvl="0" indent="0" algn="l" rtl="0">
              <a:spcBef>
                <a:spcPts val="0"/>
              </a:spcBef>
              <a:spcAft>
                <a:spcPts val="0"/>
              </a:spcAft>
              <a:buClr>
                <a:schemeClr val="dk1"/>
              </a:buClr>
              <a:buSzPts val="1400"/>
              <a:buFont typeface="Arial"/>
              <a:buNone/>
            </a:pPr>
            <a:endParaRPr lang="en-US" sz="1050" dirty="0">
              <a:highlight>
                <a:srgbClr val="FFFFFF"/>
              </a:highlight>
            </a:endParaRPr>
          </a:p>
        </p:txBody>
      </p:sp>
      <p:sp>
        <p:nvSpPr>
          <p:cNvPr id="369" name="Google Shape;369;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It would be beneficial to update this project using 2020 Decennial Census data in order to have a more accurate spatial representation of socio-economic variables. This would also allow for greater confidence in our estimate when determining priority areas based on the vulnerability index.</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Air quality data, including ozone and PM2.5, could be added to the study if it were available at a finer resolution. The City is planning to do a large scale air quality analysis in the near future. Once it is completed, these data could be included as an exposure variable in an updated study.  Temperature readings from ground stations throughout Philadelphia would help confirm temperature differences between neighborhoods which we estimated through LST.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Finally, monitoring health outcomes, such as mortality rates, would help confirm whether the cooling initiatives based off of this work are having a positive impact on resident wellness.  This study will allow decision makers in the City of Philadelphia to increase the heat resilience of Philadelphia residents. And with that we would like to thank our partners for their contributions to the success of this project.</a:t>
            </a:r>
          </a:p>
          <a:p>
            <a:pPr marL="0" lvl="0" indent="0" algn="l" rtl="0">
              <a:lnSpc>
                <a:spcPct val="100000"/>
              </a:lnSpc>
              <a:spcBef>
                <a:spcPts val="0"/>
              </a:spcBef>
              <a:spcAft>
                <a:spcPts val="0"/>
              </a:spcAft>
              <a:buSzPts val="1400"/>
              <a:buNone/>
            </a:pPr>
            <a:endParaRPr lang="en-US" dirty="0"/>
          </a:p>
          <a:p>
            <a:pPr marL="0" lvl="0" indent="0" algn="l" rtl="0">
              <a:spcBef>
                <a:spcPts val="0"/>
              </a:spcBef>
              <a:spcAft>
                <a:spcPts val="0"/>
              </a:spcAft>
              <a:buClr>
                <a:schemeClr val="dk1"/>
              </a:buClr>
              <a:buSzPts val="1100"/>
              <a:buFont typeface="Arial"/>
              <a:buNone/>
            </a:pPr>
            <a:r>
              <a:rPr lang="en-US" sz="1050" dirty="0">
                <a:solidFill>
                  <a:srgbClr val="3C4043"/>
                </a:solidFill>
                <a:highlight>
                  <a:schemeClr val="lt1"/>
                </a:highlight>
                <a:latin typeface="Roboto"/>
                <a:ea typeface="Roboto"/>
                <a:cs typeface="Roboto"/>
                <a:sym typeface="Roboto"/>
              </a:rPr>
              <a:t>------------------------------Image Information Below </a:t>
            </a:r>
            <a:r>
              <a:rPr lang="en-US" sz="1050" strike="sngStrike" dirty="0">
                <a:solidFill>
                  <a:srgbClr val="3C4043"/>
                </a:solidFill>
                <a:highlight>
                  <a:schemeClr val="lt1"/>
                </a:highlight>
                <a:latin typeface="Roboto"/>
                <a:ea typeface="Roboto"/>
                <a:cs typeface="Roboto"/>
                <a:sym typeface="Roboto"/>
              </a:rPr>
              <a:t>----------------------------</a:t>
            </a:r>
          </a:p>
          <a:p>
            <a:pPr marL="0" lvl="0" indent="0" algn="l" rtl="0">
              <a:spcBef>
                <a:spcPts val="0"/>
              </a:spcBef>
              <a:spcAft>
                <a:spcPts val="0"/>
              </a:spcAft>
              <a:buClr>
                <a:schemeClr val="dk1"/>
              </a:buClr>
              <a:buSzPts val="1100"/>
              <a:buFont typeface="Arial"/>
              <a:buNone/>
            </a:pPr>
            <a:r>
              <a:rPr lang="en-US" sz="1050" dirty="0">
                <a:solidFill>
                  <a:srgbClr val="3C4043"/>
                </a:solidFill>
                <a:highlight>
                  <a:schemeClr val="lt1"/>
                </a:highlight>
                <a:latin typeface="Roboto"/>
                <a:ea typeface="Roboto"/>
                <a:cs typeface="Roboto"/>
                <a:sym typeface="Roboto"/>
              </a:rPr>
              <a:t>•Image Credit: S. Madera | City of Philadelphia</a:t>
            </a:r>
          </a:p>
          <a:p>
            <a:pPr marL="0" lvl="0" indent="0" algn="l" rtl="0">
              <a:spcBef>
                <a:spcPts val="0"/>
              </a:spcBef>
              <a:spcAft>
                <a:spcPts val="0"/>
              </a:spcAft>
              <a:buClr>
                <a:schemeClr val="dk1"/>
              </a:buClr>
              <a:buSzPts val="1400"/>
              <a:buFont typeface="Arial"/>
              <a:buNone/>
            </a:pPr>
            <a:r>
              <a:rPr lang="en-US" sz="1050" dirty="0">
                <a:solidFill>
                  <a:srgbClr val="3C4043"/>
                </a:solidFill>
                <a:highlight>
                  <a:schemeClr val="lt1"/>
                </a:highlight>
                <a:latin typeface="Roboto"/>
                <a:ea typeface="Roboto"/>
                <a:cs typeface="Roboto"/>
                <a:sym typeface="Roboto"/>
              </a:rPr>
              <a:t>•Image Source: Provided by partner (Jason Hammer, Department of Public Health) </a:t>
            </a:r>
            <a:endParaRPr lang="en-US" dirty="0"/>
          </a:p>
        </p:txBody>
      </p:sp>
      <p:sp>
        <p:nvSpPr>
          <p:cNvPr id="390" name="Google Shape;390;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36037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We would also like to thank our advisors at ASU, Dr. David </a:t>
            </a:r>
            <a:r>
              <a:rPr lang="en-US" dirty="0" err="1"/>
              <a:t>Hondula</a:t>
            </a:r>
            <a:r>
              <a:rPr lang="en-US" dirty="0"/>
              <a:t> and Crystal </a:t>
            </a:r>
            <a:r>
              <a:rPr lang="en-US" dirty="0" err="1"/>
              <a:t>Wespestad</a:t>
            </a:r>
            <a:r>
              <a:rPr lang="en-US" dirty="0"/>
              <a:t>.</a:t>
            </a:r>
          </a:p>
          <a:p>
            <a:pPr marL="0" lvl="0" indent="0" algn="l" rtl="0">
              <a:lnSpc>
                <a:spcPct val="100000"/>
              </a:lnSpc>
              <a:spcBef>
                <a:spcPts val="0"/>
              </a:spcBef>
              <a:spcAft>
                <a:spcPts val="0"/>
              </a:spcAft>
              <a:buSzPts val="1400"/>
              <a:buNone/>
            </a:pPr>
            <a:endParaRPr dirty="0"/>
          </a:p>
        </p:txBody>
      </p:sp>
      <p:sp>
        <p:nvSpPr>
          <p:cNvPr id="403" name="Google Shape;40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FF"/>
                </a:highlight>
              </a:rPr>
              <a:t>(This is a backup slide for the questions section.)</a:t>
            </a:r>
          </a:p>
          <a:p>
            <a:endParaRPr lang="en-US" dirty="0">
              <a:highlight>
                <a:srgbClr val="FFFFFF"/>
              </a:highligh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highlight>
                  <a:srgbClr val="FFFFFF"/>
                </a:highlight>
                <a:latin typeface="Calibri"/>
                <a:ea typeface="Calibri"/>
                <a:cs typeface="Calibri"/>
                <a:sym typeface="Calibri"/>
              </a:rPr>
              <a:t>Here we show the other two indexes we created for census tracts in Philadelphia: a Heat Sensitivity Index and a Heat Exposure Index. The Heat Sensitivity Index maps the scores from a PCA of  just socioeconomic and health variables, while the Heat Exposure Index maps the scores from a PCA of exclusively environmental variables. There are some spatial trends, as Near Northeast Philadelphia and Upper and Lower North Philadelphia (central Philadelphia) tend to be high on both indexes, while Germantown/Chestnut Hill in the northwest tend to be low on both indexes. They also differ spatially, as the Heat Sensitivity Index is noticeably higher in South Philadelphia than the Heat Exposure Index.</a:t>
            </a:r>
            <a:endParaRPr lang="en-US" dirty="0">
              <a:highlight>
                <a:srgbClr val="FFFFFF"/>
              </a:highlight>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9424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Heat is a leading cause of weather related death and hospitalizations in the US. Adverse health effects from heat range from minor symptoms like heat cramps, heat syncope and heat exhaustion to death from severe heat stroke. Heat may also aggravate pre-existing health conditions like ischemic heart disease, diabetes, stroke, and respiratory diseases and may ultimately result in death. </a:t>
            </a:r>
          </a:p>
          <a:p>
            <a:pPr marL="0" lvl="0" indent="0" algn="l" rtl="0">
              <a:lnSpc>
                <a:spcPct val="100000"/>
              </a:lnSpc>
              <a:spcBef>
                <a:spcPts val="0"/>
              </a:spcBef>
              <a:spcAft>
                <a:spcPts val="0"/>
              </a:spcAft>
              <a:buSzPts val="1400"/>
              <a:buNone/>
            </a:pPr>
            <a:endParaRPr dirty="0"/>
          </a:p>
          <a:p>
            <a:pPr marL="0" lvl="0" indent="0" algn="l" rtl="0">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Information Below </a:t>
            </a:r>
            <a:r>
              <a:rPr lang="en-US" sz="1050" strike="sngStrike" dirty="0">
                <a:solidFill>
                  <a:srgbClr val="3C4043"/>
                </a:solidFill>
                <a:highlight>
                  <a:srgbClr val="FFFFFF"/>
                </a:highlight>
                <a:latin typeface="Roboto"/>
                <a:ea typeface="Roboto"/>
                <a:cs typeface="Roboto"/>
                <a:sym typeface="Roboto"/>
              </a:rPr>
              <a:t>----------------------------</a:t>
            </a:r>
            <a:endParaRPr sz="1050" strike="sngStrike"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Credit: Bruce </a:t>
            </a:r>
            <a:r>
              <a:rPr lang="en-US" sz="1050" dirty="0" err="1">
                <a:solidFill>
                  <a:srgbClr val="3C4043"/>
                </a:solidFill>
                <a:highlight>
                  <a:srgbClr val="FFFFFF"/>
                </a:highlight>
                <a:latin typeface="Roboto"/>
                <a:ea typeface="Roboto"/>
                <a:cs typeface="Roboto"/>
                <a:sym typeface="Roboto"/>
              </a:rPr>
              <a:t>Emmerling</a:t>
            </a:r>
            <a:r>
              <a:rPr lang="en-US" sz="1050" dirty="0">
                <a:solidFill>
                  <a:srgbClr val="3C4043"/>
                </a:solidFill>
                <a:highlight>
                  <a:srgbClr val="FFFFFF"/>
                </a:highlight>
                <a:latin typeface="Roboto"/>
                <a:ea typeface="Roboto"/>
                <a:cs typeface="Roboto"/>
                <a:sym typeface="Roboto"/>
              </a:rPr>
              <a:t>, </a:t>
            </a:r>
            <a:r>
              <a:rPr lang="en-US" sz="1050" dirty="0" err="1">
                <a:solidFill>
                  <a:srgbClr val="3C4043"/>
                </a:solidFill>
                <a:highlight>
                  <a:srgbClr val="FFFFFF"/>
                </a:highlight>
                <a:latin typeface="Roboto"/>
                <a:ea typeface="Roboto"/>
                <a:cs typeface="Roboto"/>
                <a:sym typeface="Roboto"/>
              </a:rPr>
              <a:t>Pixabay</a:t>
            </a:r>
            <a:r>
              <a:rPr lang="en-US" sz="1050" dirty="0">
                <a:solidFill>
                  <a:srgbClr val="3C4043"/>
                </a:solidFill>
                <a:highlight>
                  <a:srgbClr val="FFFFFF"/>
                </a:highlight>
                <a:latin typeface="Roboto"/>
                <a:ea typeface="Roboto"/>
                <a:cs typeface="Roboto"/>
                <a:sym typeface="Roboto"/>
              </a:rPr>
              <a:t> (Free Use </a:t>
            </a:r>
            <a:r>
              <a:rPr lang="en-US" sz="1050" dirty="0" err="1">
                <a:solidFill>
                  <a:srgbClr val="3C4043"/>
                </a:solidFill>
                <a:highlight>
                  <a:srgbClr val="FFFFFF"/>
                </a:highlight>
                <a:latin typeface="Roboto"/>
                <a:ea typeface="Roboto"/>
                <a:cs typeface="Roboto"/>
                <a:sym typeface="Roboto"/>
              </a:rPr>
              <a:t>Pixabay</a:t>
            </a:r>
            <a:r>
              <a:rPr lang="en-US" sz="1050" dirty="0">
                <a:solidFill>
                  <a:srgbClr val="3C4043"/>
                </a:solidFill>
                <a:highlight>
                  <a:srgbClr val="FFFFFF"/>
                </a:highlight>
                <a:latin typeface="Roboto"/>
                <a:ea typeface="Roboto"/>
                <a:cs typeface="Roboto"/>
                <a:sym typeface="Roboto"/>
              </a:rPr>
              <a:t> License)</a:t>
            </a:r>
            <a:endParaRPr sz="1050"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400"/>
              <a:buFont typeface="Arial"/>
              <a:buNone/>
            </a:pPr>
            <a:r>
              <a:rPr lang="en-US" sz="1050" dirty="0">
                <a:solidFill>
                  <a:srgbClr val="3C4043"/>
                </a:solidFill>
                <a:highlight>
                  <a:srgbClr val="FFFFFF"/>
                </a:highlight>
                <a:latin typeface="Roboto"/>
                <a:ea typeface="Roboto"/>
                <a:cs typeface="Roboto"/>
                <a:sym typeface="Roboto"/>
              </a:rPr>
              <a:t>•Image Source: </a:t>
            </a:r>
            <a:r>
              <a:rPr lang="en-US" sz="1050" dirty="0">
                <a:highlight>
                  <a:srgbClr val="FFFFFF"/>
                </a:highlight>
                <a:hlinkClick r:id="rId3"/>
              </a:rPr>
              <a:t>https://pixabay.com/photos/philadelphia-city-hall-urban-2670598/</a:t>
            </a:r>
            <a:endParaRPr lang="en-US" sz="1050"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400"/>
              <a:buFont typeface="Arial"/>
              <a:buNone/>
            </a:pPr>
            <a:endParaRPr lang="en-US" sz="1050" dirty="0">
              <a:solidFill>
                <a:srgbClr val="3C4043"/>
              </a:solidFill>
              <a:highlight>
                <a:srgbClr val="FFFFFF"/>
              </a:highlight>
              <a:latin typeface="Roboto"/>
              <a:ea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rgbClr val="FFFFFF"/>
                </a:highlight>
                <a:latin typeface="Roboto"/>
                <a:ea typeface="Roboto"/>
                <a:cs typeface="Roboto"/>
                <a:sym typeface="Roboto"/>
              </a:rPr>
              <a:t>Icon 1</a:t>
            </a:r>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rgbClr val="FFFFFF"/>
                </a:highlight>
                <a:latin typeface="Roboto"/>
                <a:ea typeface="Roboto"/>
                <a:cs typeface="Roboto"/>
                <a:sym typeface="Roboto"/>
              </a:rPr>
              <a:t>•Image Credit: </a:t>
            </a:r>
            <a:r>
              <a:rPr lang="en-US" sz="1200" dirty="0" err="1">
                <a:solidFill>
                  <a:srgbClr val="3C4043"/>
                </a:solidFill>
                <a:highlight>
                  <a:srgbClr val="FFFFFF"/>
                </a:highlight>
                <a:latin typeface="Roboto"/>
                <a:ea typeface="Roboto"/>
                <a:cs typeface="Roboto"/>
                <a:sym typeface="Roboto"/>
              </a:rPr>
              <a:t>Nounproject</a:t>
            </a:r>
            <a:r>
              <a:rPr lang="en-US" sz="1200" dirty="0">
                <a:solidFill>
                  <a:srgbClr val="3C4043"/>
                </a:solidFill>
                <a:highlight>
                  <a:srgbClr val="FFFFFF"/>
                </a:highlight>
                <a:latin typeface="Roboto"/>
                <a:ea typeface="Roboto"/>
                <a:cs typeface="Roboto"/>
                <a:sym typeface="Roboto"/>
              </a:rPr>
              <a:t> (Free Use)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3C4043"/>
                </a:solidFill>
                <a:highlight>
                  <a:srgbClr val="FFFFFF"/>
                </a:highlight>
                <a:latin typeface="Roboto"/>
                <a:ea typeface="Roboto"/>
                <a:cs typeface="Roboto"/>
                <a:sym typeface="Roboto"/>
              </a:rPr>
              <a:t>•Image Source: </a:t>
            </a:r>
            <a:r>
              <a:rPr lang="en-US" sz="1200" b="1" dirty="0">
                <a:solidFill>
                  <a:srgbClr val="3C4043"/>
                </a:solidFill>
                <a:highlight>
                  <a:srgbClr val="FFFFFF"/>
                </a:highlight>
                <a:latin typeface="Roboto"/>
                <a:ea typeface="Roboto"/>
                <a:cs typeface="Roboto"/>
                <a:sym typeface="Roboto"/>
              </a:rPr>
              <a:t>Public Health Clinic </a:t>
            </a:r>
            <a:r>
              <a:rPr lang="en-US" sz="1200" dirty="0">
                <a:solidFill>
                  <a:srgbClr val="3C4043"/>
                </a:solidFill>
                <a:highlight>
                  <a:srgbClr val="FFFFFF"/>
                </a:highlight>
                <a:latin typeface="Roboto"/>
                <a:ea typeface="Roboto"/>
                <a:cs typeface="Roboto"/>
                <a:sym typeface="Roboto"/>
              </a:rPr>
              <a:t>by </a:t>
            </a:r>
            <a:r>
              <a:rPr lang="en-US" sz="1200" dirty="0" err="1">
                <a:solidFill>
                  <a:srgbClr val="3C4043"/>
                </a:solidFill>
                <a:highlight>
                  <a:srgbClr val="FFFFFF"/>
                </a:highlight>
                <a:latin typeface="Roboto"/>
                <a:ea typeface="Roboto"/>
                <a:cs typeface="Roboto"/>
                <a:sym typeface="Roboto"/>
              </a:rPr>
              <a:t>Iconathon</a:t>
            </a:r>
            <a:r>
              <a:rPr lang="en-US" sz="1200" dirty="0">
                <a:solidFill>
                  <a:srgbClr val="3C4043"/>
                </a:solidFill>
                <a:highlight>
                  <a:srgbClr val="FFFFFF"/>
                </a:highlight>
                <a:latin typeface="Roboto"/>
                <a:ea typeface="Roboto"/>
                <a:cs typeface="Roboto"/>
                <a:sym typeface="Roboto"/>
              </a:rPr>
              <a:t>, US for Noun Project </a:t>
            </a:r>
            <a:r>
              <a:rPr lang="en-US" dirty="0">
                <a:highlight>
                  <a:srgbClr val="FFFFFF"/>
                </a:highlight>
                <a:hlinkClick r:id="rId4"/>
              </a:rPr>
              <a:t>https://thenounproject.com/search/?q=public%20health&amp;i=6435</a:t>
            </a:r>
            <a:endParaRPr lang="en-US" b="0" i="0" u="none" strike="noStrike" cap="none" dirty="0">
              <a:solidFill>
                <a:schemeClr val="tx1">
                  <a:lumMod val="75000"/>
                  <a:lumOff val="25000"/>
                </a:schemeClr>
              </a:solidFill>
              <a:highlight>
                <a:srgbClr val="FFFFFF"/>
              </a:highlight>
              <a:latin typeface="Century Gothic" panose="020B0502020202020204" pitchFamily="34" charset="0"/>
              <a:sym typeface="Arial"/>
            </a:endParaRPr>
          </a:p>
          <a:p>
            <a:pPr marL="0" lvl="0" indent="0" algn="l" rtl="0">
              <a:spcBef>
                <a:spcPts val="0"/>
              </a:spcBef>
              <a:spcAft>
                <a:spcPts val="0"/>
              </a:spcAft>
              <a:buClr>
                <a:schemeClr val="dk1"/>
              </a:buClr>
              <a:buSzPts val="1400"/>
              <a:buFont typeface="Arial"/>
              <a:buNone/>
            </a:pPr>
            <a:endParaRPr lang="en-US" dirty="0"/>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rgbClr val="FFFFFF"/>
                </a:highlight>
                <a:latin typeface="Roboto"/>
                <a:ea typeface="Roboto"/>
                <a:cs typeface="Roboto"/>
                <a:sym typeface="Roboto"/>
              </a:rPr>
              <a:t>Icon 2</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solidFill>
                  <a:srgbClr val="3C4043"/>
                </a:solidFill>
                <a:highlight>
                  <a:srgbClr val="FFFFFF"/>
                </a:highlight>
                <a:latin typeface="Roboto"/>
                <a:ea typeface="Roboto"/>
                <a:cs typeface="Roboto"/>
                <a:sym typeface="Roboto"/>
              </a:rPr>
              <a:t>•Image Credit: </a:t>
            </a:r>
            <a:r>
              <a:rPr lang="en-US" sz="1200" dirty="0" err="1">
                <a:solidFill>
                  <a:srgbClr val="3C4043"/>
                </a:solidFill>
                <a:highlight>
                  <a:srgbClr val="FFFFFF"/>
                </a:highlight>
                <a:latin typeface="Roboto"/>
                <a:ea typeface="Roboto"/>
                <a:cs typeface="Roboto"/>
                <a:sym typeface="Roboto"/>
              </a:rPr>
              <a:t>Nounproject</a:t>
            </a:r>
            <a:r>
              <a:rPr lang="en-US" sz="1200" dirty="0">
                <a:solidFill>
                  <a:srgbClr val="3C4043"/>
                </a:solidFill>
                <a:highlight>
                  <a:srgbClr val="FFFFFF"/>
                </a:highlight>
                <a:latin typeface="Roboto"/>
                <a:ea typeface="Roboto"/>
                <a:cs typeface="Roboto"/>
                <a:sym typeface="Roboto"/>
              </a:rPr>
              <a:t> (Free Use)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3C4043"/>
                </a:solidFill>
                <a:highlight>
                  <a:srgbClr val="FFFFFF"/>
                </a:highlight>
                <a:latin typeface="Roboto"/>
                <a:ea typeface="Roboto"/>
                <a:cs typeface="Roboto"/>
                <a:sym typeface="Roboto"/>
              </a:rPr>
              <a:t>•Image Source: </a:t>
            </a:r>
            <a:r>
              <a:rPr lang="en-US" sz="1200" b="1" i="0" u="none" strike="noStrike" cap="none" dirty="0">
                <a:solidFill>
                  <a:schemeClr val="tx1">
                    <a:lumMod val="75000"/>
                    <a:lumOff val="25000"/>
                  </a:schemeClr>
                </a:solidFill>
                <a:highlight>
                  <a:srgbClr val="FFFFFF"/>
                </a:highlight>
                <a:latin typeface="Century Gothic" panose="020B0502020202020204" pitchFamily="34" charset="0"/>
                <a:sym typeface="Arial"/>
              </a:rPr>
              <a:t>Society</a:t>
            </a:r>
            <a:r>
              <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rPr>
              <a:t> by David García from the Noun Project </a:t>
            </a:r>
            <a:r>
              <a:rPr lang="en-US" dirty="0">
                <a:highlight>
                  <a:srgbClr val="FFFFFF"/>
                </a:highlight>
                <a:hlinkClick r:id="rId5"/>
              </a:rPr>
              <a:t>https://thenounproject.com/search/?q=society&amp;creator=435388&amp;i=577628</a:t>
            </a:r>
            <a:endParaRPr lang="en-US" b="0" i="0" u="none" strike="noStrike" cap="none" dirty="0">
              <a:solidFill>
                <a:schemeClr val="tx1">
                  <a:lumMod val="75000"/>
                  <a:lumOff val="25000"/>
                </a:schemeClr>
              </a:solidFill>
              <a:highlight>
                <a:srgbClr val="FFFFFF"/>
              </a:highlight>
              <a:latin typeface="Century Gothic" panose="020B0502020202020204" pitchFamily="34" charset="0"/>
              <a:sym typeface="Arial"/>
            </a:endParaRPr>
          </a:p>
          <a:p>
            <a:pPr marL="0" lvl="0" indent="0" algn="l" rtl="0">
              <a:spcBef>
                <a:spcPts val="0"/>
              </a:spcBef>
              <a:spcAft>
                <a:spcPts val="0"/>
              </a:spcAft>
              <a:buClr>
                <a:schemeClr val="dk1"/>
              </a:buClr>
              <a:buSzPts val="1400"/>
              <a:buFont typeface="Arial"/>
              <a:buNone/>
            </a:pPr>
            <a:endParaRPr lang="en-US" dirty="0"/>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rgbClr val="FFFFFF"/>
                </a:highlight>
                <a:latin typeface="Roboto"/>
                <a:ea typeface="Roboto"/>
                <a:cs typeface="Roboto"/>
                <a:sym typeface="Roboto"/>
              </a:rPr>
              <a:t>Icon 3</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solidFill>
                  <a:srgbClr val="3C4043"/>
                </a:solidFill>
                <a:highlight>
                  <a:srgbClr val="FFFFFF"/>
                </a:highlight>
                <a:latin typeface="Roboto"/>
                <a:ea typeface="Roboto"/>
                <a:cs typeface="Roboto"/>
                <a:sym typeface="Roboto"/>
              </a:rPr>
              <a:t>•Image Credit: </a:t>
            </a:r>
            <a:r>
              <a:rPr lang="en-US" sz="1200" dirty="0" err="1">
                <a:solidFill>
                  <a:srgbClr val="3C4043"/>
                </a:solidFill>
                <a:highlight>
                  <a:srgbClr val="FFFFFF"/>
                </a:highlight>
                <a:latin typeface="Roboto"/>
                <a:ea typeface="Roboto"/>
                <a:cs typeface="Roboto"/>
                <a:sym typeface="Roboto"/>
              </a:rPr>
              <a:t>Nounproject</a:t>
            </a:r>
            <a:r>
              <a:rPr lang="en-US" sz="1200" dirty="0">
                <a:solidFill>
                  <a:srgbClr val="3C4043"/>
                </a:solidFill>
                <a:highlight>
                  <a:srgbClr val="FFFFFF"/>
                </a:highlight>
                <a:latin typeface="Roboto"/>
                <a:ea typeface="Roboto"/>
                <a:cs typeface="Roboto"/>
                <a:sym typeface="Roboto"/>
              </a:rPr>
              <a:t> (Free Use)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3C4043"/>
                </a:solidFill>
                <a:highlight>
                  <a:srgbClr val="FFFFFF"/>
                </a:highlight>
                <a:latin typeface="Roboto"/>
                <a:ea typeface="Roboto"/>
                <a:cs typeface="Roboto"/>
                <a:sym typeface="Roboto"/>
              </a:rPr>
              <a:t>•Image Source: </a:t>
            </a:r>
            <a:r>
              <a:rPr lang="en-US" sz="1200" b="1" i="0" u="none" strike="noStrike" cap="none" dirty="0">
                <a:solidFill>
                  <a:schemeClr val="tx1">
                    <a:lumMod val="75000"/>
                    <a:lumOff val="25000"/>
                  </a:schemeClr>
                </a:solidFill>
                <a:highlight>
                  <a:srgbClr val="FFFFFF"/>
                </a:highlight>
                <a:latin typeface="Century Gothic" panose="020B0502020202020204" pitchFamily="34" charset="0"/>
                <a:sym typeface="Arial"/>
              </a:rPr>
              <a:t>Urban Heat Island </a:t>
            </a:r>
            <a:r>
              <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rPr>
              <a:t>by Creative Mania from the Noun Project </a:t>
            </a:r>
            <a:r>
              <a:rPr lang="en-US" dirty="0">
                <a:highlight>
                  <a:srgbClr val="FFFFFF"/>
                </a:highlight>
                <a:hlinkClick r:id="rId6"/>
              </a:rPr>
              <a:t>https://thenounproject.com/term/urban-heat-island/1030202/</a:t>
            </a:r>
            <a:r>
              <a:rPr lang="en-US" dirty="0">
                <a:highlight>
                  <a:srgbClr val="FFFFFF"/>
                </a:highlight>
              </a:rPr>
              <a:t> </a:t>
            </a:r>
            <a:endPar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cap="none" dirty="0">
              <a:solidFill>
                <a:schemeClr val="tx1">
                  <a:lumMod val="75000"/>
                  <a:lumOff val="25000"/>
                </a:schemeClr>
              </a:solidFill>
              <a:highlight>
                <a:srgbClr val="FFFFFF"/>
              </a:highlight>
              <a:latin typeface="Century Gothic" panose="020B0502020202020204" pitchFamily="34" charset="0"/>
              <a:sym typeface="Arial"/>
            </a:endParaRPr>
          </a:p>
          <a:p>
            <a:pPr marL="0" lvl="0" indent="0" algn="l" rtl="0">
              <a:spcBef>
                <a:spcPts val="0"/>
              </a:spcBef>
              <a:spcAft>
                <a:spcPts val="0"/>
              </a:spcAft>
              <a:buClr>
                <a:schemeClr val="dk1"/>
              </a:buClr>
              <a:buSzPts val="1400"/>
              <a:buFont typeface="Arial"/>
              <a:buNone/>
            </a:pPr>
            <a:endParaRPr dirty="0"/>
          </a:p>
        </p:txBody>
      </p:sp>
      <p:sp>
        <p:nvSpPr>
          <p:cNvPr id="113" name="Google Shape;113;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City is interested in heat vulnerability because of heat related morbidity and mortality issues. Although apparent temperature is integral to vulnerability and relatedly morbidity and mortality, it  is mediated by other risk factors, which are often referred to as a population's heat sensitivity.</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Pre-existing health conditions which will determine heat sensitivity include respiratory or cardiovascular conditions. Further, socio-economic factors such as age, income, race, and education will determine a population's resilience to heat and likelihood to experience heat-related hospitalizations or death. </a:t>
            </a:r>
          </a:p>
          <a:p>
            <a:pPr marL="0" lvl="0" indent="0" algn="l" rtl="0">
              <a:lnSpc>
                <a:spcPct val="100000"/>
              </a:lnSpc>
              <a:spcBef>
                <a:spcPts val="0"/>
              </a:spcBef>
              <a:spcAft>
                <a:spcPts val="0"/>
              </a:spcAft>
              <a:buSzPts val="1400"/>
              <a:buNone/>
            </a:pPr>
            <a:endParaRPr dirty="0"/>
          </a:p>
          <a:p>
            <a:pPr marL="0" lvl="0" indent="0" algn="l" rtl="0">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Information Below </a:t>
            </a:r>
            <a:r>
              <a:rPr lang="en-US" sz="1050" strike="sngStrike" dirty="0">
                <a:solidFill>
                  <a:srgbClr val="3C4043"/>
                </a:solidFill>
                <a:highlight>
                  <a:srgbClr val="FFFFFF"/>
                </a:highlight>
                <a:latin typeface="Roboto"/>
                <a:ea typeface="Roboto"/>
                <a:cs typeface="Roboto"/>
                <a:sym typeface="Roboto"/>
              </a:rPr>
              <a:t>----------------------------</a:t>
            </a:r>
            <a:endParaRPr sz="1050" strike="sngStrike"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Credit: </a:t>
            </a:r>
            <a:r>
              <a:rPr lang="en-US" sz="1050" dirty="0" err="1">
                <a:solidFill>
                  <a:srgbClr val="3C4043"/>
                </a:solidFill>
                <a:highlight>
                  <a:srgbClr val="FFFFFF"/>
                </a:highlight>
                <a:latin typeface="Roboto"/>
                <a:ea typeface="Roboto"/>
                <a:cs typeface="Roboto"/>
                <a:sym typeface="Roboto"/>
              </a:rPr>
              <a:t>Rido</a:t>
            </a:r>
            <a:r>
              <a:rPr lang="en-US" sz="1050" dirty="0">
                <a:solidFill>
                  <a:srgbClr val="3C4043"/>
                </a:solidFill>
                <a:highlight>
                  <a:srgbClr val="FFFFFF"/>
                </a:highlight>
                <a:latin typeface="Roboto"/>
                <a:ea typeface="Roboto"/>
                <a:cs typeface="Roboto"/>
                <a:sym typeface="Roboto"/>
              </a:rPr>
              <a:t> (</a:t>
            </a:r>
            <a:r>
              <a:rPr lang="en-US" sz="1050" dirty="0" err="1">
                <a:solidFill>
                  <a:srgbClr val="3C4043"/>
                </a:solidFill>
                <a:highlight>
                  <a:srgbClr val="FFFFFF"/>
                </a:highlight>
                <a:latin typeface="Roboto"/>
                <a:ea typeface="Roboto"/>
                <a:cs typeface="Roboto"/>
                <a:sym typeface="Roboto"/>
              </a:rPr>
              <a:t>Shuttershock</a:t>
            </a:r>
            <a:r>
              <a:rPr lang="en-US" sz="1050" dirty="0">
                <a:solidFill>
                  <a:srgbClr val="3C4043"/>
                </a:solidFill>
                <a:highlight>
                  <a:srgbClr val="FFFFFF"/>
                </a:highlight>
                <a:latin typeface="Roboto"/>
                <a:ea typeface="Roboto"/>
                <a:cs typeface="Roboto"/>
                <a:sym typeface="Roboto"/>
              </a:rPr>
              <a:t>), Retrieved from </a:t>
            </a:r>
            <a:r>
              <a:rPr lang="en-US" sz="1100" u="sng" dirty="0">
                <a:solidFill>
                  <a:schemeClr val="hlink"/>
                </a:solidFill>
                <a:latin typeface="Arial"/>
                <a:ea typeface="Arial"/>
                <a:cs typeface="Arial"/>
                <a:sym typeface="Arial"/>
                <a:hlinkClick r:id="rId3"/>
              </a:rPr>
              <a:t>https://www.shutterstock.com/image-photo/nurse-doctor-hurry-taking-patient-operation-678888472?irgwc=1&amp;utm_medium=Affiliate&amp;utm_campaign=Pixabay+GmbH&amp;utm_source=44814&amp;utm_term=https%3A%2F%2Fpixabay.com%2Fimages%2Fsearch%2Femergency%2F</a:t>
            </a:r>
            <a:endParaRPr sz="1050"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400"/>
              <a:buFont typeface="Arial"/>
              <a:buNone/>
            </a:pPr>
            <a:r>
              <a:rPr lang="en-US" sz="1050" dirty="0">
                <a:solidFill>
                  <a:srgbClr val="3C4043"/>
                </a:solidFill>
                <a:highlight>
                  <a:srgbClr val="FFFFFF"/>
                </a:highlight>
                <a:latin typeface="Roboto"/>
                <a:ea typeface="Roboto"/>
                <a:cs typeface="Roboto"/>
                <a:sym typeface="Roboto"/>
              </a:rPr>
              <a:t>•Image Source: CC BY</a:t>
            </a:r>
            <a:r>
              <a:rPr lang="en-US" sz="1050" dirty="0">
                <a:solidFill>
                  <a:srgbClr val="000000"/>
                </a:solidFill>
                <a:highlight>
                  <a:srgbClr val="FFFFFF"/>
                </a:highlight>
                <a:latin typeface="Roboto"/>
                <a:ea typeface="Roboto"/>
                <a:cs typeface="Roboto"/>
                <a:sym typeface="Roboto"/>
              </a:rPr>
              <a:t>-</a:t>
            </a:r>
            <a:r>
              <a:rPr lang="en-US" sz="1050" dirty="0" err="1">
                <a:solidFill>
                  <a:srgbClr val="000000"/>
                </a:solidFill>
                <a:highlight>
                  <a:srgbClr val="FFFFFF"/>
                </a:highlight>
                <a:latin typeface="Roboto"/>
                <a:ea typeface="Roboto"/>
                <a:cs typeface="Roboto"/>
                <a:sym typeface="Roboto"/>
              </a:rPr>
              <a:t>Spotmatik</a:t>
            </a:r>
            <a:r>
              <a:rPr lang="en-US" sz="1050" dirty="0">
                <a:solidFill>
                  <a:srgbClr val="000000"/>
                </a:solidFill>
                <a:highlight>
                  <a:srgbClr val="FFFFFF"/>
                </a:highlight>
                <a:latin typeface="Roboto"/>
                <a:ea typeface="Roboto"/>
                <a:cs typeface="Roboto"/>
                <a:sym typeface="Roboto"/>
              </a:rPr>
              <a:t> Ltd</a:t>
            </a:r>
            <a:r>
              <a:rPr lang="en-US" dirty="0">
                <a:solidFill>
                  <a:srgbClr val="3C4043"/>
                </a:solidFill>
                <a:highlight>
                  <a:srgbClr val="FFFFFF"/>
                </a:highlight>
                <a:latin typeface="Roboto"/>
                <a:ea typeface="Roboto"/>
                <a:cs typeface="Roboto"/>
                <a:sym typeface="Roboto"/>
              </a:rPr>
              <a:t>)</a:t>
            </a:r>
            <a:endParaRPr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400"/>
              <a:buFont typeface="Arial"/>
              <a:buNone/>
            </a:pPr>
            <a:endParaRPr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050" dirty="0">
                <a:solidFill>
                  <a:srgbClr val="3C4043"/>
                </a:solidFill>
                <a:highlight>
                  <a:schemeClr val="lt1"/>
                </a:highlight>
                <a:latin typeface="Roboto"/>
                <a:ea typeface="Roboto"/>
                <a:cs typeface="Roboto"/>
                <a:sym typeface="Roboto"/>
              </a:rPr>
              <a:t>•Image Credit: Sabine van </a:t>
            </a:r>
            <a:r>
              <a:rPr lang="en-US" sz="1050" dirty="0" err="1">
                <a:solidFill>
                  <a:srgbClr val="3C4043"/>
                </a:solidFill>
                <a:highlight>
                  <a:schemeClr val="lt1"/>
                </a:highlight>
                <a:latin typeface="Roboto"/>
                <a:ea typeface="Roboto"/>
                <a:cs typeface="Roboto"/>
                <a:sym typeface="Roboto"/>
              </a:rPr>
              <a:t>Erp</a:t>
            </a:r>
            <a:r>
              <a:rPr lang="en-US" sz="1050" dirty="0">
                <a:solidFill>
                  <a:srgbClr val="3C4043"/>
                </a:solidFill>
                <a:highlight>
                  <a:schemeClr val="lt1"/>
                </a:highlight>
                <a:latin typeface="Roboto"/>
                <a:ea typeface="Roboto"/>
                <a:cs typeface="Roboto"/>
                <a:sym typeface="Roboto"/>
              </a:rPr>
              <a:t>, </a:t>
            </a:r>
            <a:r>
              <a:rPr lang="en-US" sz="1050" dirty="0" err="1">
                <a:solidFill>
                  <a:srgbClr val="3C4043"/>
                </a:solidFill>
                <a:highlight>
                  <a:schemeClr val="lt1"/>
                </a:highlight>
                <a:latin typeface="Roboto"/>
                <a:ea typeface="Roboto"/>
                <a:cs typeface="Roboto"/>
                <a:sym typeface="Roboto"/>
              </a:rPr>
              <a:t>Pixabay</a:t>
            </a:r>
            <a:endParaRPr lang="en-US" sz="1050" dirty="0">
              <a:solidFill>
                <a:srgbClr val="3C4043"/>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400"/>
              <a:buFont typeface="Arial"/>
              <a:buNone/>
            </a:pPr>
            <a:r>
              <a:rPr lang="en-US" sz="1050" dirty="0">
                <a:solidFill>
                  <a:srgbClr val="3C4043"/>
                </a:solidFill>
                <a:highlight>
                  <a:schemeClr val="lt1"/>
                </a:highlight>
                <a:latin typeface="Roboto"/>
                <a:ea typeface="Roboto"/>
                <a:cs typeface="Roboto"/>
                <a:sym typeface="Roboto"/>
              </a:rPr>
              <a:t>•Image Source: </a:t>
            </a:r>
            <a:r>
              <a:rPr lang="en-US" sz="1050" dirty="0">
                <a:highlight>
                  <a:schemeClr val="lt1"/>
                </a:highlight>
                <a:hlinkClick r:id="rId4"/>
              </a:rPr>
              <a:t>https://pixabay.com/photos/hand-human-woman-adult-hands-3666963/ </a:t>
            </a:r>
            <a:r>
              <a:rPr lang="en-US" sz="1050" dirty="0">
                <a:solidFill>
                  <a:srgbClr val="3C4043"/>
                </a:solidFill>
                <a:highlight>
                  <a:schemeClr val="lt1"/>
                </a:highlight>
                <a:latin typeface="Roboto"/>
                <a:ea typeface="Roboto"/>
                <a:cs typeface="Roboto"/>
                <a:sym typeface="Roboto"/>
              </a:rPr>
              <a:t>(Free Use </a:t>
            </a:r>
            <a:r>
              <a:rPr lang="en-US" sz="1050" dirty="0" err="1">
                <a:solidFill>
                  <a:srgbClr val="3C4043"/>
                </a:solidFill>
                <a:highlight>
                  <a:schemeClr val="lt1"/>
                </a:highlight>
                <a:latin typeface="Roboto"/>
                <a:ea typeface="Roboto"/>
                <a:cs typeface="Roboto"/>
                <a:sym typeface="Roboto"/>
              </a:rPr>
              <a:t>Pixabay</a:t>
            </a:r>
            <a:r>
              <a:rPr lang="en-US" sz="1050" dirty="0">
                <a:solidFill>
                  <a:srgbClr val="3C4043"/>
                </a:solidFill>
                <a:highlight>
                  <a:schemeClr val="lt1"/>
                </a:highlight>
                <a:latin typeface="Roboto"/>
                <a:ea typeface="Roboto"/>
                <a:cs typeface="Roboto"/>
                <a:sym typeface="Roboto"/>
              </a:rPr>
              <a:t> License</a:t>
            </a:r>
            <a:r>
              <a:rPr lang="en-US" dirty="0">
                <a:solidFill>
                  <a:srgbClr val="3C4043"/>
                </a:solidFill>
                <a:highlight>
                  <a:schemeClr val="lt1"/>
                </a:highlight>
                <a:latin typeface="Roboto"/>
                <a:ea typeface="Roboto"/>
                <a:cs typeface="Roboto"/>
                <a:sym typeface="Roboto"/>
              </a:rPr>
              <a:t>)</a:t>
            </a:r>
          </a:p>
          <a:p>
            <a:pPr marL="0" lvl="0" indent="0" algn="l" rtl="0">
              <a:spcBef>
                <a:spcPts val="0"/>
              </a:spcBef>
              <a:spcAft>
                <a:spcPts val="0"/>
              </a:spcAft>
              <a:buClr>
                <a:schemeClr val="dk1"/>
              </a:buClr>
              <a:buSzPts val="1400"/>
              <a:buFont typeface="Arial"/>
              <a:buNone/>
            </a:pPr>
            <a:endParaRPr lang="en-US" dirty="0">
              <a:solidFill>
                <a:srgbClr val="3C4043"/>
              </a:solidFill>
              <a:highlight>
                <a:schemeClr val="lt1"/>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chemeClr val="lt1"/>
                </a:highlight>
                <a:latin typeface="Roboto"/>
                <a:ea typeface="Roboto"/>
                <a:cs typeface="Roboto"/>
                <a:sym typeface="Roboto"/>
              </a:rPr>
              <a:t>Icon 1</a:t>
            </a:r>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chemeClr val="lt1"/>
                </a:highlight>
                <a:latin typeface="Roboto"/>
                <a:ea typeface="Roboto"/>
                <a:cs typeface="Roboto"/>
                <a:sym typeface="Roboto"/>
              </a:rPr>
              <a:t>•Image Credit: </a:t>
            </a:r>
            <a:r>
              <a:rPr lang="en-US" sz="1200" dirty="0" err="1">
                <a:solidFill>
                  <a:srgbClr val="3C4043"/>
                </a:solidFill>
                <a:highlight>
                  <a:schemeClr val="lt1"/>
                </a:highlight>
                <a:latin typeface="Roboto"/>
                <a:ea typeface="Roboto"/>
                <a:cs typeface="Roboto"/>
                <a:sym typeface="Roboto"/>
              </a:rPr>
              <a:t>Nounproject</a:t>
            </a:r>
            <a:endParaRPr lang="en-US" sz="1200" dirty="0">
              <a:solidFill>
                <a:srgbClr val="3C4043"/>
              </a:solidFill>
              <a:highlight>
                <a:schemeClr val="lt1"/>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3C4043"/>
                </a:solidFill>
                <a:highlight>
                  <a:schemeClr val="lt1"/>
                </a:highlight>
                <a:latin typeface="Roboto"/>
                <a:ea typeface="Roboto"/>
                <a:cs typeface="Roboto"/>
                <a:sym typeface="Roboto"/>
              </a:rPr>
              <a:t>•Image Source: </a:t>
            </a:r>
            <a:r>
              <a:rPr lang="en-US" sz="1200" b="1" dirty="0">
                <a:solidFill>
                  <a:srgbClr val="3C4043"/>
                </a:solidFill>
                <a:highlight>
                  <a:schemeClr val="lt1"/>
                </a:highlight>
                <a:latin typeface="Roboto"/>
                <a:ea typeface="Roboto"/>
                <a:cs typeface="Roboto"/>
                <a:sym typeface="Roboto"/>
              </a:rPr>
              <a:t>Public Health Clinic </a:t>
            </a:r>
            <a:r>
              <a:rPr lang="en-US" sz="1200" dirty="0">
                <a:solidFill>
                  <a:srgbClr val="3C4043"/>
                </a:solidFill>
                <a:highlight>
                  <a:schemeClr val="lt1"/>
                </a:highlight>
                <a:latin typeface="Roboto"/>
                <a:ea typeface="Roboto"/>
                <a:cs typeface="Roboto"/>
                <a:sym typeface="Roboto"/>
              </a:rPr>
              <a:t>by </a:t>
            </a:r>
            <a:r>
              <a:rPr lang="en-US" sz="1200" dirty="0" err="1">
                <a:solidFill>
                  <a:srgbClr val="3C4043"/>
                </a:solidFill>
                <a:highlight>
                  <a:schemeClr val="lt1"/>
                </a:highlight>
                <a:latin typeface="Roboto"/>
                <a:ea typeface="Roboto"/>
                <a:cs typeface="Roboto"/>
                <a:sym typeface="Roboto"/>
              </a:rPr>
              <a:t>Iconathon</a:t>
            </a:r>
            <a:r>
              <a:rPr lang="en-US" sz="1200" dirty="0">
                <a:solidFill>
                  <a:srgbClr val="3C4043"/>
                </a:solidFill>
                <a:highlight>
                  <a:schemeClr val="lt1"/>
                </a:highlight>
                <a:latin typeface="Roboto"/>
                <a:ea typeface="Roboto"/>
                <a:cs typeface="Roboto"/>
                <a:sym typeface="Roboto"/>
              </a:rPr>
              <a:t>, US for Noun Project </a:t>
            </a:r>
            <a:r>
              <a:rPr lang="en-US" dirty="0">
                <a:highlight>
                  <a:schemeClr val="lt1"/>
                </a:highlight>
                <a:hlinkClick r:id="rId5"/>
              </a:rPr>
              <a:t>https://thenounproject.com/search/?q=public%20health&amp;i=6435</a:t>
            </a:r>
            <a:endParaRPr lang="en-US" b="0" i="0" u="none" strike="noStrike" cap="none" dirty="0">
              <a:solidFill>
                <a:schemeClr val="tx1">
                  <a:lumMod val="75000"/>
                  <a:lumOff val="25000"/>
                </a:schemeClr>
              </a:solidFill>
              <a:highlight>
                <a:schemeClr val="lt1"/>
              </a:highlight>
              <a:latin typeface="Century Gothic" panose="020B0502020202020204" pitchFamily="34" charset="0"/>
              <a:sym typeface="Arial"/>
            </a:endParaRPr>
          </a:p>
          <a:p>
            <a:pPr marL="0" lvl="0" indent="0" algn="l" rtl="0">
              <a:spcBef>
                <a:spcPts val="0"/>
              </a:spcBef>
              <a:spcAft>
                <a:spcPts val="0"/>
              </a:spcAft>
              <a:buClr>
                <a:schemeClr val="dk1"/>
              </a:buClr>
              <a:buSzPts val="1400"/>
              <a:buFont typeface="Arial"/>
              <a:buNone/>
            </a:pPr>
            <a:endParaRPr lang="en-US" dirty="0">
              <a:highlight>
                <a:schemeClr val="lt1"/>
              </a:highlight>
            </a:endParaRPr>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chemeClr val="lt1"/>
                </a:highlight>
                <a:latin typeface="Roboto"/>
                <a:ea typeface="Roboto"/>
                <a:cs typeface="Roboto"/>
                <a:sym typeface="Roboto"/>
              </a:rPr>
              <a:t>Icon 2</a:t>
            </a:r>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chemeClr val="lt1"/>
                </a:highlight>
                <a:latin typeface="Roboto"/>
                <a:ea typeface="Roboto"/>
                <a:cs typeface="Roboto"/>
                <a:sym typeface="Roboto"/>
              </a:rPr>
              <a:t>•Image Credit: </a:t>
            </a:r>
            <a:r>
              <a:rPr lang="en-US" sz="1200" dirty="0" err="1">
                <a:solidFill>
                  <a:srgbClr val="3C4043"/>
                </a:solidFill>
                <a:highlight>
                  <a:schemeClr val="lt1"/>
                </a:highlight>
                <a:latin typeface="Roboto"/>
                <a:ea typeface="Roboto"/>
                <a:cs typeface="Roboto"/>
                <a:sym typeface="Roboto"/>
              </a:rPr>
              <a:t>Nounproject</a:t>
            </a:r>
            <a:endParaRPr lang="en-US" sz="1200" dirty="0">
              <a:solidFill>
                <a:srgbClr val="3C4043"/>
              </a:solidFill>
              <a:highlight>
                <a:schemeClr val="lt1"/>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3C4043"/>
                </a:solidFill>
                <a:highlight>
                  <a:schemeClr val="lt1"/>
                </a:highlight>
                <a:latin typeface="Roboto"/>
                <a:ea typeface="Roboto"/>
                <a:cs typeface="Roboto"/>
                <a:sym typeface="Roboto"/>
              </a:rPr>
              <a:t>•Image Source: </a:t>
            </a:r>
            <a:r>
              <a:rPr lang="en-US" sz="1200" b="1" i="0" u="none" strike="noStrike" cap="none" dirty="0">
                <a:solidFill>
                  <a:schemeClr val="tx1">
                    <a:lumMod val="75000"/>
                    <a:lumOff val="25000"/>
                  </a:schemeClr>
                </a:solidFill>
                <a:highlight>
                  <a:schemeClr val="lt1"/>
                </a:highlight>
                <a:latin typeface="Century Gothic" panose="020B0502020202020204" pitchFamily="34" charset="0"/>
                <a:sym typeface="Arial"/>
              </a:rPr>
              <a:t>Society</a:t>
            </a:r>
            <a:r>
              <a:rPr lang="en-US" sz="1200" b="0" i="0" u="none" strike="noStrike" cap="none" dirty="0">
                <a:solidFill>
                  <a:schemeClr val="tx1">
                    <a:lumMod val="75000"/>
                    <a:lumOff val="25000"/>
                  </a:schemeClr>
                </a:solidFill>
                <a:highlight>
                  <a:schemeClr val="lt1"/>
                </a:highlight>
                <a:latin typeface="Century Gothic" panose="020B0502020202020204" pitchFamily="34" charset="0"/>
                <a:sym typeface="Arial"/>
              </a:rPr>
              <a:t> by David García from the Noun Project </a:t>
            </a:r>
            <a:r>
              <a:rPr lang="en-US" dirty="0">
                <a:highlight>
                  <a:schemeClr val="lt1"/>
                </a:highlight>
                <a:hlinkClick r:id="rId6"/>
              </a:rPr>
              <a:t>https://thenounproject.com/search/?q=society&amp;creator=435388&amp;i=577628</a:t>
            </a:r>
            <a:endParaRPr lang="en-US" b="0" i="0" u="none" strike="noStrike" cap="none" dirty="0">
              <a:solidFill>
                <a:schemeClr val="tx1">
                  <a:lumMod val="75000"/>
                  <a:lumOff val="25000"/>
                </a:schemeClr>
              </a:solidFill>
              <a:highlight>
                <a:schemeClr val="lt1"/>
              </a:highlight>
              <a:latin typeface="Century Gothic" panose="020B0502020202020204" pitchFamily="34" charset="0"/>
              <a:sym typeface="Arial"/>
            </a:endParaRPr>
          </a:p>
          <a:p>
            <a:pPr marL="0" lvl="0" indent="0" algn="l" rtl="0">
              <a:spcBef>
                <a:spcPts val="0"/>
              </a:spcBef>
              <a:spcAft>
                <a:spcPts val="0"/>
              </a:spcAft>
              <a:buClr>
                <a:schemeClr val="dk1"/>
              </a:buClr>
              <a:buSzPts val="1400"/>
              <a:buFont typeface="Arial"/>
              <a:buNone/>
            </a:pPr>
            <a:endParaRPr lang="en-US" dirty="0">
              <a:highlight>
                <a:schemeClr val="lt1"/>
              </a:highlight>
            </a:endParaRPr>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chemeClr val="lt1"/>
                </a:highlight>
                <a:latin typeface="Roboto"/>
                <a:ea typeface="Roboto"/>
                <a:cs typeface="Roboto"/>
                <a:sym typeface="Roboto"/>
              </a:rPr>
              <a:t>Icon 3</a:t>
            </a:r>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chemeClr val="lt1"/>
                </a:highlight>
                <a:latin typeface="Roboto"/>
                <a:ea typeface="Roboto"/>
                <a:cs typeface="Roboto"/>
                <a:sym typeface="Roboto"/>
              </a:rPr>
              <a:t>•Image Credit: </a:t>
            </a:r>
            <a:r>
              <a:rPr lang="en-US" sz="1200" dirty="0" err="1">
                <a:solidFill>
                  <a:srgbClr val="3C4043"/>
                </a:solidFill>
                <a:highlight>
                  <a:schemeClr val="lt1"/>
                </a:highlight>
                <a:latin typeface="Roboto"/>
                <a:ea typeface="Roboto"/>
                <a:cs typeface="Roboto"/>
                <a:sym typeface="Roboto"/>
              </a:rPr>
              <a:t>Nounproject</a:t>
            </a:r>
            <a:endParaRPr lang="en-US" sz="1200" dirty="0">
              <a:solidFill>
                <a:srgbClr val="3C4043"/>
              </a:solidFill>
              <a:highlight>
                <a:schemeClr val="lt1"/>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3C4043"/>
                </a:solidFill>
                <a:highlight>
                  <a:schemeClr val="lt1"/>
                </a:highlight>
                <a:latin typeface="Roboto"/>
                <a:ea typeface="Roboto"/>
                <a:cs typeface="Roboto"/>
                <a:sym typeface="Roboto"/>
              </a:rPr>
              <a:t>•Image Source: </a:t>
            </a:r>
            <a:r>
              <a:rPr lang="en-US" sz="1200" b="1" i="0" u="none" strike="noStrike" cap="none" dirty="0">
                <a:solidFill>
                  <a:schemeClr val="tx1">
                    <a:lumMod val="75000"/>
                    <a:lumOff val="25000"/>
                  </a:schemeClr>
                </a:solidFill>
                <a:highlight>
                  <a:schemeClr val="lt1"/>
                </a:highlight>
                <a:latin typeface="Century Gothic" panose="020B0502020202020204" pitchFamily="34" charset="0"/>
                <a:sym typeface="Arial"/>
              </a:rPr>
              <a:t>Urban Heat Island </a:t>
            </a:r>
            <a:r>
              <a:rPr lang="en-US" sz="1200" b="0" i="0" u="none" strike="noStrike" cap="none" dirty="0">
                <a:solidFill>
                  <a:schemeClr val="tx1">
                    <a:lumMod val="75000"/>
                    <a:lumOff val="25000"/>
                  </a:schemeClr>
                </a:solidFill>
                <a:highlight>
                  <a:schemeClr val="lt1"/>
                </a:highlight>
                <a:latin typeface="Century Gothic" panose="020B0502020202020204" pitchFamily="34" charset="0"/>
                <a:sym typeface="Arial"/>
              </a:rPr>
              <a:t>by Creative Mania from the Noun Project </a:t>
            </a:r>
            <a:r>
              <a:rPr lang="en-US" dirty="0">
                <a:highlight>
                  <a:schemeClr val="lt1"/>
                </a:highlight>
                <a:hlinkClick r:id="rId7"/>
              </a:rPr>
              <a:t>https://thenounproject.com/term/urban-heat-island/1030202/</a:t>
            </a:r>
            <a:r>
              <a:rPr lang="en-US" dirty="0">
                <a:highlight>
                  <a:schemeClr val="lt1"/>
                </a:highlight>
              </a:rPr>
              <a:t> </a:t>
            </a:r>
            <a:endParaRPr lang="en-US" sz="1200" b="0" i="0" u="none" strike="noStrike" cap="none" dirty="0">
              <a:solidFill>
                <a:schemeClr val="tx1">
                  <a:lumMod val="75000"/>
                  <a:lumOff val="25000"/>
                </a:schemeClr>
              </a:solidFill>
              <a:highlight>
                <a:schemeClr val="lt1"/>
              </a:highlight>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cap="none" dirty="0">
              <a:solidFill>
                <a:schemeClr val="tx1">
                  <a:lumMod val="75000"/>
                  <a:lumOff val="25000"/>
                </a:schemeClr>
              </a:solidFill>
              <a:highlight>
                <a:schemeClr val="lt1"/>
              </a:highlight>
              <a:latin typeface="Century Gothic" panose="020B0502020202020204" pitchFamily="34" charset="0"/>
              <a:sym typeface="Arial"/>
            </a:endParaRPr>
          </a:p>
          <a:p>
            <a:pPr marL="0" lvl="0" indent="0" algn="l" rtl="0">
              <a:spcBef>
                <a:spcPts val="0"/>
              </a:spcBef>
              <a:spcAft>
                <a:spcPts val="0"/>
              </a:spcAft>
              <a:buClr>
                <a:schemeClr val="dk1"/>
              </a:buClr>
              <a:buSzPts val="1400"/>
              <a:buFont typeface="Arial"/>
              <a:buNone/>
            </a:pPr>
            <a:endParaRPr dirty="0">
              <a:solidFill>
                <a:srgbClr val="3C4043"/>
              </a:solidFill>
              <a:highlight>
                <a:srgbClr val="FFFFFF"/>
              </a:highlight>
              <a:latin typeface="Roboto"/>
              <a:ea typeface="Roboto"/>
              <a:cs typeface="Roboto"/>
              <a:sym typeface="Roboto"/>
            </a:endParaRPr>
          </a:p>
        </p:txBody>
      </p:sp>
      <p:sp>
        <p:nvSpPr>
          <p:cNvPr id="134" name="Google Shape;134;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Urban areas are particularly affected by extreme heat, due to human activity and landscape transformation. The image on the lower right side shows land surface temperatures in Philadelphia, Pennsylvania, over our study time period. Temperatures in the city are significantly elevated compared to surrounding areas, illustrating the urban heat island effect.</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However, temperatures are not uniform across an urban area, and will instead differ by neighborhood depending on green space, built-up area, and other factors.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During the coming decade heat waves are projected to increase in frequency and intensity, and cities in the northeastern US are expected to experience the greatest increase in heat related illness. Thus, it is important that the City of Philadelphia be able to identify heat vulnerable areas to plan cooling initiatives and public outreach strategies.</a:t>
            </a:r>
          </a:p>
          <a:p>
            <a:pPr marL="0" lvl="0" indent="0" algn="l" rtl="0">
              <a:lnSpc>
                <a:spcPct val="100000"/>
              </a:lnSpc>
              <a:spcBef>
                <a:spcPts val="0"/>
              </a:spcBef>
              <a:spcAft>
                <a:spcPts val="0"/>
              </a:spcAft>
              <a:buSzPts val="1400"/>
              <a:buNone/>
            </a:pPr>
            <a:endParaRPr dirty="0"/>
          </a:p>
          <a:p>
            <a:pPr marL="0" lvl="0" indent="0" algn="l" rtl="0">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Information Below </a:t>
            </a:r>
            <a:r>
              <a:rPr lang="en-US" sz="1050" strike="sngStrike" dirty="0">
                <a:solidFill>
                  <a:srgbClr val="3C4043"/>
                </a:solidFill>
                <a:highlight>
                  <a:srgbClr val="FFFFFF"/>
                </a:highlight>
                <a:latin typeface="Roboto"/>
                <a:ea typeface="Roboto"/>
                <a:cs typeface="Roboto"/>
                <a:sym typeface="Roboto"/>
              </a:rPr>
              <a:t>----------------------------</a:t>
            </a:r>
            <a:endParaRPr sz="1050" strike="sngStrike" dirty="0">
              <a:solidFill>
                <a:srgbClr val="3C404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050" dirty="0">
                <a:solidFill>
                  <a:srgbClr val="3C4043"/>
                </a:solidFill>
                <a:highlight>
                  <a:schemeClr val="lt1"/>
                </a:highlight>
                <a:latin typeface="Roboto"/>
                <a:ea typeface="Roboto"/>
                <a:cs typeface="Roboto"/>
                <a:sym typeface="Roboto"/>
              </a:rPr>
              <a:t>•Image Credit: NASA/ JPL - Caltech, </a:t>
            </a:r>
            <a:endParaRPr sz="1050" dirty="0">
              <a:solidFill>
                <a:srgbClr val="3C4043"/>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050" dirty="0">
                <a:solidFill>
                  <a:srgbClr val="3C4043"/>
                </a:solidFill>
                <a:highlight>
                  <a:schemeClr val="lt1"/>
                </a:highlight>
                <a:latin typeface="Roboto"/>
                <a:ea typeface="Roboto"/>
                <a:cs typeface="Roboto"/>
                <a:sym typeface="Roboto"/>
              </a:rPr>
              <a:t>•Image Source: Retrieved from </a:t>
            </a:r>
            <a:r>
              <a:rPr lang="en-US" sz="1100" u="sng" dirty="0">
                <a:solidFill>
                  <a:schemeClr val="hlink"/>
                </a:solidFill>
                <a:latin typeface="Arial"/>
                <a:ea typeface="Arial"/>
                <a:cs typeface="Arial"/>
                <a:sym typeface="Arial"/>
                <a:hlinkClick r:id="rId3"/>
              </a:rPr>
              <a:t>https://climatekids.nasa.gov/heat-islands/</a:t>
            </a:r>
            <a:endParaRPr lang="en-US" sz="1100" u="sng" dirty="0">
              <a:solidFill>
                <a:schemeClr val="hlink"/>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lang="en-US" sz="1100" b="0" i="0" u="sng" strike="noStrike" cap="none" dirty="0">
              <a:solidFill>
                <a:schemeClr val="hlink"/>
              </a:solidFill>
              <a:effectLst/>
              <a:latin typeface="Arial"/>
              <a:ea typeface="Arial"/>
              <a:cs typeface="Arial"/>
              <a:sym typeface="Arial"/>
            </a:endParaRPr>
          </a:p>
          <a:p>
            <a:pPr marL="171450" lvl="0" indent="-171450" algn="l" rtl="0">
              <a:spcBef>
                <a:spcPts val="0"/>
              </a:spcBef>
              <a:spcAft>
                <a:spcPts val="0"/>
              </a:spcAft>
              <a:buClr>
                <a:schemeClr val="dk1"/>
              </a:buClr>
              <a:buSzPts val="1100"/>
              <a:buFont typeface="Arial" panose="020B0604020202020204" pitchFamily="34" charset="0"/>
              <a:buChar char="•"/>
            </a:pPr>
            <a:r>
              <a:rPr lang="en-US" sz="1200" b="0" i="0" u="none" strike="noStrike" cap="none" dirty="0">
                <a:solidFill>
                  <a:schemeClr val="dk1"/>
                </a:solidFill>
                <a:effectLst/>
                <a:highlight>
                  <a:schemeClr val="lt1"/>
                </a:highlight>
                <a:latin typeface="Calibri"/>
                <a:ea typeface="Calibri"/>
                <a:cs typeface="Calibri"/>
                <a:sym typeface="Calibri"/>
              </a:rPr>
              <a:t>Image Credit: Prepared by Team, Landsat 8 imagery</a:t>
            </a:r>
            <a:r>
              <a:rPr lang="en-US" sz="1050" dirty="0">
                <a:highlight>
                  <a:schemeClr val="lt1"/>
                </a:highlight>
              </a:rPr>
              <a:t/>
            </a:r>
            <a:br>
              <a:rPr lang="en-US" sz="1050" dirty="0">
                <a:highlight>
                  <a:schemeClr val="lt1"/>
                </a:highlight>
              </a:rPr>
            </a:br>
            <a:endParaRPr sz="1050" dirty="0">
              <a:solidFill>
                <a:srgbClr val="3C4043"/>
              </a:solidFill>
              <a:highlight>
                <a:schemeClr val="lt1"/>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highlight>
                  <a:schemeClr val="lt1"/>
                </a:highlight>
                <a:latin typeface="Roboto"/>
                <a:ea typeface="Roboto"/>
                <a:cs typeface="Roboto"/>
                <a:sym typeface="Roboto"/>
              </a:rPr>
              <a:t>Icon 1</a:t>
            </a:r>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highlight>
                  <a:schemeClr val="lt1"/>
                </a:highlight>
                <a:latin typeface="Roboto"/>
                <a:ea typeface="Roboto"/>
                <a:cs typeface="Roboto"/>
                <a:sym typeface="Roboto"/>
              </a:rPr>
              <a:t>•Image Credit: </a:t>
            </a:r>
            <a:r>
              <a:rPr lang="en-US" sz="1050" dirty="0" err="1">
                <a:solidFill>
                  <a:srgbClr val="3C4043"/>
                </a:solidFill>
                <a:highlight>
                  <a:schemeClr val="lt1"/>
                </a:highlight>
                <a:latin typeface="Roboto"/>
                <a:ea typeface="Roboto"/>
                <a:cs typeface="Roboto"/>
                <a:sym typeface="Roboto"/>
              </a:rPr>
              <a:t>Nounproject</a:t>
            </a:r>
            <a:endParaRPr lang="en-US" sz="1050" dirty="0">
              <a:solidFill>
                <a:srgbClr val="3C4043"/>
              </a:solidFill>
              <a:highlight>
                <a:schemeClr val="lt1"/>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50" dirty="0">
                <a:solidFill>
                  <a:srgbClr val="3C4043"/>
                </a:solidFill>
                <a:highlight>
                  <a:schemeClr val="lt1"/>
                </a:highlight>
                <a:latin typeface="Roboto"/>
                <a:ea typeface="Roboto"/>
                <a:cs typeface="Roboto"/>
                <a:sym typeface="Roboto"/>
              </a:rPr>
              <a:t>•Image Source: </a:t>
            </a:r>
            <a:r>
              <a:rPr lang="en-US" sz="1050" b="1" dirty="0">
                <a:solidFill>
                  <a:srgbClr val="3C4043"/>
                </a:solidFill>
                <a:highlight>
                  <a:schemeClr val="lt1"/>
                </a:highlight>
                <a:latin typeface="Roboto"/>
                <a:ea typeface="Roboto"/>
                <a:cs typeface="Roboto"/>
                <a:sym typeface="Roboto"/>
              </a:rPr>
              <a:t>Public Health Clinic </a:t>
            </a:r>
            <a:r>
              <a:rPr lang="en-US" sz="1050" dirty="0">
                <a:solidFill>
                  <a:srgbClr val="3C4043"/>
                </a:solidFill>
                <a:highlight>
                  <a:schemeClr val="lt1"/>
                </a:highlight>
                <a:latin typeface="Roboto"/>
                <a:ea typeface="Roboto"/>
                <a:cs typeface="Roboto"/>
                <a:sym typeface="Roboto"/>
              </a:rPr>
              <a:t>by </a:t>
            </a:r>
            <a:r>
              <a:rPr lang="en-US" sz="1050" dirty="0" err="1">
                <a:solidFill>
                  <a:srgbClr val="3C4043"/>
                </a:solidFill>
                <a:highlight>
                  <a:schemeClr val="lt1"/>
                </a:highlight>
                <a:latin typeface="Roboto"/>
                <a:ea typeface="Roboto"/>
                <a:cs typeface="Roboto"/>
                <a:sym typeface="Roboto"/>
              </a:rPr>
              <a:t>Iconathon</a:t>
            </a:r>
            <a:r>
              <a:rPr lang="en-US" sz="1050" dirty="0">
                <a:solidFill>
                  <a:srgbClr val="3C4043"/>
                </a:solidFill>
                <a:highlight>
                  <a:schemeClr val="lt1"/>
                </a:highlight>
                <a:latin typeface="Roboto"/>
                <a:ea typeface="Roboto"/>
                <a:cs typeface="Roboto"/>
                <a:sym typeface="Roboto"/>
              </a:rPr>
              <a:t>, US for Noun Project </a:t>
            </a:r>
            <a:r>
              <a:rPr lang="en-US" sz="1050" dirty="0">
                <a:highlight>
                  <a:schemeClr val="lt1"/>
                </a:highlight>
                <a:hlinkClick r:id="rId4"/>
              </a:rPr>
              <a:t>https://thenounproject.com/search/?q=public%20health&amp;i=6435</a:t>
            </a:r>
            <a:endParaRPr lang="en-US" sz="1050" b="0" i="0" u="none" strike="noStrike" cap="none" dirty="0">
              <a:solidFill>
                <a:schemeClr val="tx1">
                  <a:lumMod val="75000"/>
                  <a:lumOff val="25000"/>
                </a:schemeClr>
              </a:solidFill>
              <a:highlight>
                <a:schemeClr val="lt1"/>
              </a:highlight>
              <a:latin typeface="Century Gothic" panose="020B0502020202020204" pitchFamily="34" charset="0"/>
              <a:sym typeface="Arial"/>
            </a:endParaRPr>
          </a:p>
          <a:p>
            <a:pPr marL="0" lvl="0" indent="0" algn="l" rtl="0">
              <a:spcBef>
                <a:spcPts val="0"/>
              </a:spcBef>
              <a:spcAft>
                <a:spcPts val="0"/>
              </a:spcAft>
              <a:buClr>
                <a:schemeClr val="dk1"/>
              </a:buClr>
              <a:buSzPts val="1400"/>
              <a:buFont typeface="Arial"/>
              <a:buNone/>
            </a:pPr>
            <a:endParaRPr lang="en-US" sz="1050" dirty="0">
              <a:highlight>
                <a:schemeClr val="lt1"/>
              </a:highlight>
            </a:endParaRPr>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highlight>
                  <a:schemeClr val="lt1"/>
                </a:highlight>
                <a:latin typeface="Roboto"/>
                <a:ea typeface="Roboto"/>
                <a:cs typeface="Roboto"/>
                <a:sym typeface="Roboto"/>
              </a:rPr>
              <a:t>Icon 2</a:t>
            </a:r>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highlight>
                  <a:schemeClr val="lt1"/>
                </a:highlight>
                <a:latin typeface="Roboto"/>
                <a:ea typeface="Roboto"/>
                <a:cs typeface="Roboto"/>
                <a:sym typeface="Roboto"/>
              </a:rPr>
              <a:t>•Image Credit: </a:t>
            </a:r>
            <a:r>
              <a:rPr lang="en-US" sz="1050" dirty="0" err="1">
                <a:solidFill>
                  <a:srgbClr val="3C4043"/>
                </a:solidFill>
                <a:highlight>
                  <a:schemeClr val="lt1"/>
                </a:highlight>
                <a:latin typeface="Roboto"/>
                <a:ea typeface="Roboto"/>
                <a:cs typeface="Roboto"/>
                <a:sym typeface="Roboto"/>
              </a:rPr>
              <a:t>Nounproject</a:t>
            </a:r>
            <a:endParaRPr lang="en-US" sz="1050" dirty="0">
              <a:solidFill>
                <a:srgbClr val="3C4043"/>
              </a:solidFill>
              <a:highlight>
                <a:schemeClr val="lt1"/>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50" dirty="0">
                <a:solidFill>
                  <a:srgbClr val="3C4043"/>
                </a:solidFill>
                <a:highlight>
                  <a:schemeClr val="lt1"/>
                </a:highlight>
                <a:latin typeface="Roboto"/>
                <a:ea typeface="Roboto"/>
                <a:cs typeface="Roboto"/>
                <a:sym typeface="Roboto"/>
              </a:rPr>
              <a:t>•Image Source: </a:t>
            </a:r>
            <a:r>
              <a:rPr lang="en-US" sz="1050" b="1" i="0" u="none" strike="noStrike" cap="none" dirty="0">
                <a:solidFill>
                  <a:schemeClr val="tx1">
                    <a:lumMod val="75000"/>
                    <a:lumOff val="25000"/>
                  </a:schemeClr>
                </a:solidFill>
                <a:highlight>
                  <a:schemeClr val="lt1"/>
                </a:highlight>
                <a:latin typeface="Century Gothic" panose="020B0502020202020204" pitchFamily="34" charset="0"/>
                <a:sym typeface="Arial"/>
              </a:rPr>
              <a:t>Society</a:t>
            </a:r>
            <a:r>
              <a:rPr lang="en-US" sz="1050" b="0" i="0" u="none" strike="noStrike" cap="none" dirty="0">
                <a:solidFill>
                  <a:schemeClr val="tx1">
                    <a:lumMod val="75000"/>
                    <a:lumOff val="25000"/>
                  </a:schemeClr>
                </a:solidFill>
                <a:highlight>
                  <a:schemeClr val="lt1"/>
                </a:highlight>
                <a:latin typeface="Century Gothic" panose="020B0502020202020204" pitchFamily="34" charset="0"/>
                <a:sym typeface="Arial"/>
              </a:rPr>
              <a:t> by David García from the Noun Project </a:t>
            </a:r>
            <a:r>
              <a:rPr lang="en-US" sz="1050" dirty="0">
                <a:highlight>
                  <a:schemeClr val="lt1"/>
                </a:highlight>
                <a:hlinkClick r:id="rId5"/>
              </a:rPr>
              <a:t>https://thenounproject.com/search/?q=society&amp;creator=435388&amp;i=577628</a:t>
            </a:r>
            <a:endParaRPr lang="en-US" sz="1050" b="0" i="0" u="none" strike="noStrike" cap="none" dirty="0">
              <a:solidFill>
                <a:schemeClr val="tx1">
                  <a:lumMod val="75000"/>
                  <a:lumOff val="25000"/>
                </a:schemeClr>
              </a:solidFill>
              <a:highlight>
                <a:schemeClr val="lt1"/>
              </a:highlight>
              <a:latin typeface="Century Gothic" panose="020B0502020202020204" pitchFamily="34" charset="0"/>
              <a:sym typeface="Arial"/>
            </a:endParaRPr>
          </a:p>
          <a:p>
            <a:pPr marL="0" lvl="0" indent="0" algn="l" rtl="0">
              <a:spcBef>
                <a:spcPts val="0"/>
              </a:spcBef>
              <a:spcAft>
                <a:spcPts val="0"/>
              </a:spcAft>
              <a:buClr>
                <a:schemeClr val="dk1"/>
              </a:buClr>
              <a:buSzPts val="1400"/>
              <a:buFont typeface="Arial"/>
              <a:buNone/>
            </a:pPr>
            <a:endParaRPr lang="en-US" sz="1050" dirty="0">
              <a:highlight>
                <a:schemeClr val="lt1"/>
              </a:highlight>
            </a:endParaRPr>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highlight>
                  <a:schemeClr val="lt1"/>
                </a:highlight>
                <a:latin typeface="Roboto"/>
                <a:ea typeface="Roboto"/>
                <a:cs typeface="Roboto"/>
                <a:sym typeface="Roboto"/>
              </a:rPr>
              <a:t>Icon 3</a:t>
            </a:r>
          </a:p>
          <a:p>
            <a:pPr marL="0" lvl="0" indent="0" algn="l" rtl="0">
              <a:lnSpc>
                <a:spcPct val="100000"/>
              </a:lnSpc>
              <a:spcBef>
                <a:spcPts val="0"/>
              </a:spcBef>
              <a:spcAft>
                <a:spcPts val="0"/>
              </a:spcAft>
              <a:buClr>
                <a:schemeClr val="dk1"/>
              </a:buClr>
              <a:buSzPts val="1100"/>
              <a:buFont typeface="Arial"/>
              <a:buNone/>
            </a:pPr>
            <a:r>
              <a:rPr lang="en-US" sz="1050" dirty="0">
                <a:solidFill>
                  <a:srgbClr val="3C4043"/>
                </a:solidFill>
                <a:highlight>
                  <a:schemeClr val="lt1"/>
                </a:highlight>
                <a:latin typeface="Roboto"/>
                <a:ea typeface="Roboto"/>
                <a:cs typeface="Roboto"/>
                <a:sym typeface="Roboto"/>
              </a:rPr>
              <a:t>•Image Credit: </a:t>
            </a:r>
            <a:r>
              <a:rPr lang="en-US" sz="1050" dirty="0" err="1">
                <a:solidFill>
                  <a:srgbClr val="3C4043"/>
                </a:solidFill>
                <a:highlight>
                  <a:schemeClr val="lt1"/>
                </a:highlight>
                <a:latin typeface="Roboto"/>
                <a:ea typeface="Roboto"/>
                <a:cs typeface="Roboto"/>
                <a:sym typeface="Roboto"/>
              </a:rPr>
              <a:t>Nounproject</a:t>
            </a:r>
            <a:endParaRPr lang="en-US" sz="1050" dirty="0">
              <a:solidFill>
                <a:srgbClr val="3C4043"/>
              </a:solidFill>
              <a:highlight>
                <a:schemeClr val="lt1"/>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50" dirty="0">
                <a:solidFill>
                  <a:srgbClr val="3C4043"/>
                </a:solidFill>
                <a:highlight>
                  <a:schemeClr val="lt1"/>
                </a:highlight>
                <a:latin typeface="Roboto"/>
                <a:ea typeface="Roboto"/>
                <a:cs typeface="Roboto"/>
                <a:sym typeface="Roboto"/>
              </a:rPr>
              <a:t>•Image Source: </a:t>
            </a:r>
            <a:r>
              <a:rPr lang="en-US" sz="1050" b="1" i="0" u="none" strike="noStrike" cap="none" dirty="0">
                <a:solidFill>
                  <a:schemeClr val="tx1">
                    <a:lumMod val="75000"/>
                    <a:lumOff val="25000"/>
                  </a:schemeClr>
                </a:solidFill>
                <a:highlight>
                  <a:schemeClr val="lt1"/>
                </a:highlight>
                <a:latin typeface="Century Gothic" panose="020B0502020202020204" pitchFamily="34" charset="0"/>
                <a:sym typeface="Arial"/>
              </a:rPr>
              <a:t>Urban Heat Island </a:t>
            </a:r>
            <a:r>
              <a:rPr lang="en-US" sz="1050" b="0" i="0" u="none" strike="noStrike" cap="none" dirty="0">
                <a:solidFill>
                  <a:schemeClr val="tx1">
                    <a:lumMod val="75000"/>
                    <a:lumOff val="25000"/>
                  </a:schemeClr>
                </a:solidFill>
                <a:highlight>
                  <a:schemeClr val="lt1"/>
                </a:highlight>
                <a:latin typeface="Century Gothic" panose="020B0502020202020204" pitchFamily="34" charset="0"/>
                <a:sym typeface="Arial"/>
              </a:rPr>
              <a:t>by Creative Mania from the Noun Project </a:t>
            </a:r>
            <a:r>
              <a:rPr lang="en-US" sz="1050" dirty="0">
                <a:highlight>
                  <a:schemeClr val="lt1"/>
                </a:highlight>
                <a:hlinkClick r:id="rId6"/>
              </a:rPr>
              <a:t>https://thenounproject.com/term/urban-heat-island/1030202/</a:t>
            </a:r>
            <a:r>
              <a:rPr lang="en-US" sz="1050" dirty="0">
                <a:highlight>
                  <a:schemeClr val="lt1"/>
                </a:highlight>
              </a:rPr>
              <a:t> </a:t>
            </a:r>
            <a:endParaRPr lang="en-US" sz="1050" b="0" i="0" u="none" strike="noStrike" cap="none" dirty="0">
              <a:solidFill>
                <a:schemeClr val="tx1">
                  <a:lumMod val="75000"/>
                  <a:lumOff val="25000"/>
                </a:schemeClr>
              </a:solidFill>
              <a:highlight>
                <a:schemeClr val="lt1"/>
              </a:highlight>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050" b="0" i="0" u="none" strike="noStrike" cap="none" dirty="0">
              <a:solidFill>
                <a:schemeClr val="tx1">
                  <a:lumMod val="75000"/>
                  <a:lumOff val="25000"/>
                </a:schemeClr>
              </a:solidFill>
              <a:highlight>
                <a:schemeClr val="lt1"/>
              </a:highlight>
              <a:latin typeface="Century Gothic" panose="020B0502020202020204" pitchFamily="34" charset="0"/>
              <a:sym typeface="Arial"/>
            </a:endParaRPr>
          </a:p>
          <a:p>
            <a:pPr marL="0" lvl="0" indent="0" algn="l" rtl="0">
              <a:spcBef>
                <a:spcPts val="0"/>
              </a:spcBef>
              <a:spcAft>
                <a:spcPts val="0"/>
              </a:spcAft>
              <a:buClr>
                <a:schemeClr val="dk1"/>
              </a:buClr>
              <a:buSzPts val="1100"/>
              <a:buFont typeface="Arial"/>
              <a:buNone/>
            </a:pPr>
            <a:endParaRPr sz="1050" dirty="0">
              <a:solidFill>
                <a:srgbClr val="3C4043"/>
              </a:solidFill>
              <a:highlight>
                <a:schemeClr val="lt1"/>
              </a:highlight>
              <a:latin typeface="Roboto"/>
              <a:ea typeface="Roboto"/>
              <a:cs typeface="Roboto"/>
              <a:sym typeface="Roboto"/>
            </a:endParaRPr>
          </a:p>
        </p:txBody>
      </p:sp>
      <p:sp>
        <p:nvSpPr>
          <p:cNvPr id="159" name="Google Shape;159;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 Philadelphia, heat is a major public health concern. Since 2010 alone 18 daily temperature records were set. Between 2010 and 2018, 137 heat related deaths were recorded and many more minor health related illnesses have likely occurred. As a result, it is a high priority for decision makers to identify the most important areas of the city to implement cooling initiatives and build resiliency in the community.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Thus, we seek to identify areas with the highest heat sensitivity using socio-economic and health indicators, as well as identify areas with the highest heat vulnerability which is inclusive of not only heat sensitivity, but also heat exposure, as measured by our NASA Earth observation data. These findings will ultimately be communicated to the public via a </a:t>
            </a:r>
            <a:r>
              <a:rPr lang="en-US" dirty="0" err="1"/>
              <a:t>StoryMap</a:t>
            </a:r>
            <a:r>
              <a:rPr lang="en-US" dirty="0"/>
              <a:t> and public ArcGIS Online map.</a:t>
            </a:r>
          </a:p>
          <a:p>
            <a:pPr marL="0" lvl="0" indent="0" algn="l" rtl="0">
              <a:lnSpc>
                <a:spcPct val="100000"/>
              </a:lnSpc>
              <a:spcBef>
                <a:spcPts val="0"/>
              </a:spcBef>
              <a:spcAft>
                <a:spcPts val="0"/>
              </a:spcAft>
              <a:buSzPts val="1400"/>
              <a:buNone/>
            </a:pPr>
            <a:endParaRPr lang="en-US" dirty="0"/>
          </a:p>
          <a:p>
            <a:pPr marL="0" lvl="0" indent="0" algn="l" rtl="0">
              <a:spcBef>
                <a:spcPts val="0"/>
              </a:spcBef>
              <a:spcAft>
                <a:spcPts val="0"/>
              </a:spcAft>
              <a:buClr>
                <a:schemeClr val="dk1"/>
              </a:buClr>
              <a:buSzPts val="1100"/>
              <a:buFont typeface="Arial"/>
              <a:buNone/>
            </a:pPr>
            <a:r>
              <a:rPr lang="en-US" sz="900" dirty="0">
                <a:solidFill>
                  <a:srgbClr val="3C4043"/>
                </a:solidFill>
                <a:highlight>
                  <a:srgbClr val="FFFFFF"/>
                </a:highlight>
                <a:latin typeface="Roboto"/>
                <a:ea typeface="Roboto"/>
                <a:cs typeface="Roboto"/>
                <a:sym typeface="Roboto"/>
              </a:rPr>
              <a:t>------------------------------Image Information Below </a:t>
            </a:r>
            <a:r>
              <a:rPr lang="en-US" sz="900" strike="sngStrike" dirty="0">
                <a:solidFill>
                  <a:srgbClr val="3C4043"/>
                </a:solidFill>
                <a:highlight>
                  <a:srgbClr val="FFFFFF"/>
                </a:highlight>
                <a:latin typeface="Roboto"/>
                <a:ea typeface="Roboto"/>
                <a:cs typeface="Roboto"/>
                <a:sym typeface="Roboto"/>
              </a:rPr>
              <a:t>----------------------------</a:t>
            </a:r>
          </a:p>
          <a:p>
            <a:pPr rtl="0"/>
            <a:endParaRPr lang="en-US" sz="1050" b="0" i="0" u="none" strike="noStrike" cap="none" dirty="0">
              <a:solidFill>
                <a:schemeClr val="dk1"/>
              </a:solidFill>
              <a:effectLst/>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Credit: S. Madera | City of Philadelphia</a:t>
            </a:r>
          </a:p>
          <a:p>
            <a:pPr marL="0" lvl="0" indent="0" algn="l" rtl="0">
              <a:spcBef>
                <a:spcPts val="0"/>
              </a:spcBef>
              <a:spcAft>
                <a:spcPts val="0"/>
              </a:spcAft>
              <a:buClr>
                <a:schemeClr val="dk1"/>
              </a:buClr>
              <a:buSzPts val="1400"/>
              <a:buFont typeface="Arial"/>
              <a:buNone/>
            </a:pPr>
            <a:r>
              <a:rPr lang="en-US" sz="1050" dirty="0">
                <a:solidFill>
                  <a:srgbClr val="3C4043"/>
                </a:solidFill>
                <a:highlight>
                  <a:srgbClr val="FFFFFF"/>
                </a:highlight>
                <a:latin typeface="Roboto"/>
                <a:ea typeface="Roboto"/>
                <a:cs typeface="Roboto"/>
                <a:sym typeface="Roboto"/>
              </a:rPr>
              <a:t>•Image Source: Provided by partner (Jason Hammer, Department of Public Health) </a:t>
            </a:r>
          </a:p>
          <a:p>
            <a:pPr marL="0" lvl="0" indent="0" algn="l" rtl="0">
              <a:spcBef>
                <a:spcPts val="0"/>
              </a:spcBef>
              <a:spcAft>
                <a:spcPts val="0"/>
              </a:spcAft>
              <a:buClr>
                <a:schemeClr val="dk1"/>
              </a:buClr>
              <a:buSzPts val="1400"/>
              <a:buFont typeface="Arial"/>
              <a:buNone/>
            </a:pPr>
            <a:endParaRPr lang="en-US" sz="1200" dirty="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rgbClr val="FFFFFF"/>
                </a:highlight>
                <a:latin typeface="Roboto"/>
                <a:ea typeface="Roboto"/>
                <a:cs typeface="Roboto"/>
                <a:sym typeface="Roboto"/>
              </a:rPr>
              <a:t>Icon 1</a:t>
            </a:r>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rgbClr val="FFFFFF"/>
                </a:highlight>
                <a:latin typeface="Roboto"/>
                <a:ea typeface="Roboto"/>
                <a:cs typeface="Roboto"/>
                <a:sym typeface="Roboto"/>
              </a:rPr>
              <a:t>•Image Credit: </a:t>
            </a:r>
            <a:r>
              <a:rPr lang="en-US" sz="1200" dirty="0" err="1">
                <a:solidFill>
                  <a:srgbClr val="3C4043"/>
                </a:solidFill>
                <a:highlight>
                  <a:srgbClr val="FFFFFF"/>
                </a:highlight>
                <a:latin typeface="Roboto"/>
                <a:ea typeface="Roboto"/>
                <a:cs typeface="Roboto"/>
                <a:sym typeface="Roboto"/>
              </a:rPr>
              <a:t>Nounproject</a:t>
            </a:r>
            <a:endParaRPr lang="en-US" sz="1200" dirty="0">
              <a:solidFill>
                <a:srgbClr val="3C4043"/>
              </a:solidFill>
              <a:highlight>
                <a:srgbClr val="FFFFFF"/>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3C4043"/>
                </a:solidFill>
                <a:highlight>
                  <a:srgbClr val="FFFFFF"/>
                </a:highlight>
                <a:latin typeface="Roboto"/>
                <a:ea typeface="Roboto"/>
                <a:cs typeface="Roboto"/>
                <a:sym typeface="Roboto"/>
              </a:rPr>
              <a:t>•Image Source: </a:t>
            </a:r>
            <a:r>
              <a:rPr lang="en-US" sz="1200" b="1" i="0" u="none" strike="noStrike" cap="none" dirty="0">
                <a:solidFill>
                  <a:schemeClr val="tx1">
                    <a:lumMod val="75000"/>
                    <a:lumOff val="25000"/>
                  </a:schemeClr>
                </a:solidFill>
                <a:highlight>
                  <a:srgbClr val="FFFFFF"/>
                </a:highlight>
                <a:latin typeface="Century Gothic" panose="020B0502020202020204" pitchFamily="34" charset="0"/>
                <a:sym typeface="Arial"/>
              </a:rPr>
              <a:t>Satellite</a:t>
            </a:r>
            <a:r>
              <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rPr>
              <a:t> by Pedro </a:t>
            </a:r>
            <a:r>
              <a:rPr lang="en-US" sz="1200" b="0" i="0" u="none" strike="noStrike" cap="none" dirty="0" err="1">
                <a:solidFill>
                  <a:schemeClr val="tx1">
                    <a:lumMod val="75000"/>
                    <a:lumOff val="25000"/>
                  </a:schemeClr>
                </a:solidFill>
                <a:highlight>
                  <a:srgbClr val="FFFFFF"/>
                </a:highlight>
                <a:latin typeface="Century Gothic" panose="020B0502020202020204" pitchFamily="34" charset="0"/>
                <a:sym typeface="Arial"/>
              </a:rPr>
              <a:t>Ramalho</a:t>
            </a:r>
            <a:r>
              <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rPr>
              <a:t> from the Noun Project   </a:t>
            </a:r>
            <a:r>
              <a:rPr lang="en-US" dirty="0">
                <a:highlight>
                  <a:srgbClr val="FFFFFF"/>
                </a:highlight>
                <a:hlinkClick r:id="rId3"/>
              </a:rPr>
              <a:t>https://thenounproject.com/term/satellite/5350/</a:t>
            </a:r>
            <a:endParaRPr lang="en-US" dirty="0">
              <a:highlight>
                <a:srgbClr val="FFFFFF"/>
              </a:highlight>
            </a:endParaRPr>
          </a:p>
          <a:p>
            <a:pPr marL="0" lvl="0" indent="0" algn="l" rtl="0">
              <a:lnSpc>
                <a:spcPct val="100000"/>
              </a:lnSpc>
              <a:spcBef>
                <a:spcPts val="0"/>
              </a:spcBef>
              <a:spcAft>
                <a:spcPts val="0"/>
              </a:spcAft>
              <a:buClr>
                <a:schemeClr val="dk1"/>
              </a:buClr>
              <a:buSzPts val="1100"/>
              <a:buFont typeface="Arial"/>
              <a:buNone/>
            </a:pPr>
            <a:endParaRPr lang="en-US" sz="1200" dirty="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rgbClr val="FFFFFF"/>
                </a:highlight>
                <a:latin typeface="Roboto"/>
                <a:ea typeface="Roboto"/>
                <a:cs typeface="Roboto"/>
                <a:sym typeface="Roboto"/>
              </a:rPr>
              <a:t>Icon 2</a:t>
            </a:r>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rgbClr val="FFFFFF"/>
                </a:highlight>
                <a:latin typeface="Roboto"/>
                <a:ea typeface="Roboto"/>
                <a:cs typeface="Roboto"/>
                <a:sym typeface="Roboto"/>
              </a:rPr>
              <a:t>•Image Credit: </a:t>
            </a:r>
            <a:r>
              <a:rPr lang="en-US" sz="1200" dirty="0" err="1">
                <a:solidFill>
                  <a:srgbClr val="3C4043"/>
                </a:solidFill>
                <a:highlight>
                  <a:srgbClr val="FFFFFF"/>
                </a:highlight>
                <a:latin typeface="Roboto"/>
                <a:ea typeface="Roboto"/>
                <a:cs typeface="Roboto"/>
                <a:sym typeface="Roboto"/>
              </a:rPr>
              <a:t>Nounproject</a:t>
            </a:r>
            <a:endParaRPr lang="en-US" sz="1200" dirty="0">
              <a:solidFill>
                <a:srgbClr val="3C4043"/>
              </a:solidFill>
              <a:highlight>
                <a:srgbClr val="FFFFFF"/>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3C4043"/>
                </a:solidFill>
                <a:highlight>
                  <a:srgbClr val="FFFFFF"/>
                </a:highlight>
                <a:latin typeface="Roboto"/>
                <a:ea typeface="Roboto"/>
                <a:cs typeface="Roboto"/>
                <a:sym typeface="Roboto"/>
              </a:rPr>
              <a:t>•Image Source: </a:t>
            </a:r>
            <a:r>
              <a:rPr lang="en-US" sz="1200" b="1" i="0" u="none" strike="noStrike" cap="none" dirty="0">
                <a:solidFill>
                  <a:schemeClr val="tx1">
                    <a:lumMod val="75000"/>
                    <a:lumOff val="25000"/>
                  </a:schemeClr>
                </a:solidFill>
                <a:highlight>
                  <a:srgbClr val="FFFFFF"/>
                </a:highlight>
                <a:latin typeface="Century Gothic" panose="020B0502020202020204" pitchFamily="34" charset="0"/>
                <a:sym typeface="Arial"/>
              </a:rPr>
              <a:t>Society</a:t>
            </a:r>
            <a:r>
              <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rPr>
              <a:t> by David García from the Noun Project </a:t>
            </a:r>
            <a:r>
              <a:rPr lang="en-US" dirty="0">
                <a:highlight>
                  <a:srgbClr val="FFFFFF"/>
                </a:highlight>
                <a:hlinkClick r:id="rId4"/>
              </a:rPr>
              <a:t>https://thenounproject.com/search/?q=society&amp;creator=435388&amp;i=577628</a:t>
            </a:r>
            <a:endParaRPr lang="en-US" b="0" i="0" u="none" strike="noStrike" cap="none" dirty="0">
              <a:solidFill>
                <a:schemeClr val="tx1">
                  <a:lumMod val="75000"/>
                  <a:lumOff val="25000"/>
                </a:schemeClr>
              </a:solidFill>
              <a:highlight>
                <a:srgbClr val="FFFFFF"/>
              </a:highlight>
              <a:latin typeface="Century Gothic" panose="020B0502020202020204" pitchFamily="34" charset="0"/>
              <a:sym typeface="Arial"/>
            </a:endParaRPr>
          </a:p>
          <a:p>
            <a:pPr marL="0" lvl="0" indent="0" algn="l" rtl="0">
              <a:spcBef>
                <a:spcPts val="0"/>
              </a:spcBef>
              <a:spcAft>
                <a:spcPts val="0"/>
              </a:spcAft>
              <a:buClr>
                <a:schemeClr val="dk1"/>
              </a:buClr>
              <a:buSzPts val="1400"/>
              <a:buFont typeface="Arial"/>
              <a:buNone/>
            </a:pPr>
            <a:endParaRPr lang="en-US" sz="1200" dirty="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rgbClr val="FFFFFF"/>
                </a:highlight>
                <a:latin typeface="Roboto"/>
                <a:ea typeface="Roboto"/>
                <a:cs typeface="Roboto"/>
                <a:sym typeface="Roboto"/>
              </a:rPr>
              <a:t>Icon</a:t>
            </a:r>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rgbClr val="FFFFFF"/>
                </a:highlight>
                <a:latin typeface="Roboto"/>
                <a:ea typeface="Roboto"/>
                <a:cs typeface="Roboto"/>
                <a:sym typeface="Roboto"/>
              </a:rPr>
              <a:t>•Image Credit: </a:t>
            </a:r>
            <a:r>
              <a:rPr lang="en-US" sz="1200" dirty="0" err="1">
                <a:solidFill>
                  <a:srgbClr val="3C4043"/>
                </a:solidFill>
                <a:highlight>
                  <a:srgbClr val="FFFFFF"/>
                </a:highlight>
                <a:latin typeface="Roboto"/>
                <a:ea typeface="Roboto"/>
                <a:cs typeface="Roboto"/>
                <a:sym typeface="Roboto"/>
              </a:rPr>
              <a:t>Nounproject</a:t>
            </a:r>
            <a:endParaRPr lang="en-US" sz="1200" dirty="0">
              <a:solidFill>
                <a:srgbClr val="3C4043"/>
              </a:solidFill>
              <a:highlight>
                <a:srgbClr val="FFFFFF"/>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3C4043"/>
                </a:solidFill>
                <a:highlight>
                  <a:srgbClr val="FFFFFF"/>
                </a:highlight>
                <a:latin typeface="Roboto"/>
                <a:ea typeface="Roboto"/>
                <a:cs typeface="Roboto"/>
                <a:sym typeface="Roboto"/>
              </a:rPr>
              <a:t>•Image Source: </a:t>
            </a:r>
            <a:r>
              <a:rPr lang="en-US" sz="1200" b="1" i="0" u="none" strike="noStrike" cap="none" dirty="0">
                <a:solidFill>
                  <a:schemeClr val="tx1">
                    <a:lumMod val="75000"/>
                    <a:lumOff val="25000"/>
                  </a:schemeClr>
                </a:solidFill>
                <a:highlight>
                  <a:srgbClr val="FFFFFF"/>
                </a:highlight>
                <a:latin typeface="Century Gothic" panose="020B0502020202020204" pitchFamily="34" charset="0"/>
                <a:sym typeface="Arial"/>
              </a:rPr>
              <a:t>Thermometer</a:t>
            </a:r>
            <a:r>
              <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rPr>
              <a:t> by Vectors Market from the Noun Project </a:t>
            </a:r>
            <a:r>
              <a:rPr lang="en-US" dirty="0">
                <a:highlight>
                  <a:srgbClr val="FFFFFF"/>
                </a:highlight>
                <a:hlinkClick r:id="rId5"/>
              </a:rPr>
              <a:t>https://thenounproject.com/search/?q=thermometer&amp;creator=917040&amp;i=2144891</a:t>
            </a:r>
            <a:endParaRPr lang="en-US" sz="1200" dirty="0">
              <a:solidFill>
                <a:srgbClr val="3C4043"/>
              </a:solidFill>
              <a:highlight>
                <a:srgbClr val="FFFFFF"/>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rgbClr val="FFFFFF"/>
                </a:highlight>
                <a:latin typeface="Roboto"/>
                <a:ea typeface="Roboto"/>
                <a:cs typeface="Roboto"/>
                <a:sym typeface="Roboto"/>
              </a:rPr>
              <a:t>Icon</a:t>
            </a:r>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rgbClr val="FFFFFF"/>
                </a:highlight>
                <a:latin typeface="Roboto"/>
                <a:ea typeface="Roboto"/>
                <a:cs typeface="Roboto"/>
                <a:sym typeface="Roboto"/>
              </a:rPr>
              <a:t>•Image Credit: </a:t>
            </a:r>
            <a:r>
              <a:rPr lang="en-US" sz="1200" dirty="0" err="1">
                <a:solidFill>
                  <a:srgbClr val="3C4043"/>
                </a:solidFill>
                <a:highlight>
                  <a:srgbClr val="FFFFFF"/>
                </a:highlight>
                <a:latin typeface="Roboto"/>
                <a:ea typeface="Roboto"/>
                <a:cs typeface="Roboto"/>
                <a:sym typeface="Roboto"/>
              </a:rPr>
              <a:t>Nounproject</a:t>
            </a:r>
            <a:endParaRPr lang="en-US" sz="1200" dirty="0">
              <a:solidFill>
                <a:srgbClr val="3C4043"/>
              </a:solidFill>
              <a:highlight>
                <a:srgbClr val="FFFFFF"/>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3C4043"/>
                </a:solidFill>
                <a:highlight>
                  <a:srgbClr val="FFFFFF"/>
                </a:highlight>
                <a:latin typeface="Roboto"/>
                <a:ea typeface="Roboto"/>
                <a:cs typeface="Roboto"/>
                <a:sym typeface="Roboto"/>
              </a:rPr>
              <a:t>•Image Source: </a:t>
            </a:r>
            <a:r>
              <a:rPr lang="en-US" sz="1200" b="1" i="0" u="none" strike="noStrike" cap="none" dirty="0">
                <a:solidFill>
                  <a:schemeClr val="tx1">
                    <a:lumMod val="75000"/>
                    <a:lumOff val="25000"/>
                  </a:schemeClr>
                </a:solidFill>
                <a:highlight>
                  <a:srgbClr val="FFFFFF"/>
                </a:highlight>
                <a:latin typeface="Century Gothic" panose="020B0502020202020204" pitchFamily="34" charset="0"/>
                <a:sym typeface="Arial"/>
              </a:rPr>
              <a:t>Map</a:t>
            </a:r>
            <a:r>
              <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rPr>
              <a:t> by </a:t>
            </a:r>
            <a:r>
              <a:rPr lang="en-US" sz="1200" b="0" i="0" u="none" strike="noStrike" cap="none" dirty="0" err="1">
                <a:solidFill>
                  <a:schemeClr val="tx1">
                    <a:lumMod val="75000"/>
                    <a:lumOff val="25000"/>
                  </a:schemeClr>
                </a:solidFill>
                <a:highlight>
                  <a:srgbClr val="FFFFFF"/>
                </a:highlight>
                <a:latin typeface="Century Gothic" panose="020B0502020202020204" pitchFamily="34" charset="0"/>
                <a:sym typeface="Arial"/>
              </a:rPr>
              <a:t>Turkkub</a:t>
            </a:r>
            <a:r>
              <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rPr>
              <a:t> from the Noun Project </a:t>
            </a:r>
            <a:r>
              <a:rPr lang="en-US" dirty="0">
                <a:highlight>
                  <a:srgbClr val="FFFFFF"/>
                </a:highlight>
                <a:hlinkClick r:id="rId6"/>
              </a:rPr>
              <a:t>https://thenounproject.com/search/?q=map&amp;creator=3300187&amp;i=2268228</a:t>
            </a:r>
            <a:endParaRPr lang="en-US" sz="1200" dirty="0">
              <a:solidFill>
                <a:srgbClr val="3C4043"/>
              </a:solidFill>
              <a:highlight>
                <a:srgbClr val="FFFFFF"/>
              </a:highlight>
              <a:latin typeface="Roboto"/>
              <a:ea typeface="Roboto"/>
              <a:cs typeface="Roboto"/>
              <a:sym typeface="Roboto"/>
            </a:endParaRPr>
          </a:p>
          <a:p>
            <a:pPr rtl="0"/>
            <a:endParaRPr lang="en-US" sz="1200" b="0" i="0" u="none" strike="noStrike" cap="none" dirty="0">
              <a:solidFill>
                <a:schemeClr val="dk1"/>
              </a:solidFill>
              <a:effectLst/>
              <a:highlight>
                <a:srgbClr val="FFFFFF"/>
              </a:highlight>
              <a:latin typeface="Calibri"/>
              <a:ea typeface="Calibri"/>
              <a:cs typeface="Calibri"/>
              <a:sym typeface="Calibri"/>
            </a:endParaRPr>
          </a:p>
        </p:txBody>
      </p:sp>
      <p:sp>
        <p:nvSpPr>
          <p:cNvPr id="179" name="Google Shape;179;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1789002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spcBef>
                <a:spcPts val="0"/>
              </a:spcBef>
              <a:spcAft>
                <a:spcPts val="0"/>
              </a:spcAft>
              <a:buClr>
                <a:schemeClr val="dk1"/>
              </a:buClr>
              <a:buSzPts val="1400"/>
              <a:buFont typeface="Arial"/>
              <a:buNone/>
            </a:pPr>
            <a:r>
              <a:rPr lang="en-US" sz="1200" b="0" i="0" u="none" strike="noStrike" cap="none" dirty="0">
                <a:solidFill>
                  <a:schemeClr val="dk1"/>
                </a:solidFill>
                <a:effectLst/>
                <a:latin typeface="Calibri"/>
                <a:ea typeface="Calibri"/>
                <a:cs typeface="Calibri"/>
                <a:sym typeface="Calibri"/>
              </a:rPr>
              <a:t>An important factor in the urban heat island effect is air temperature. In our project, we used land surface temperature, or LST, as a proxy for establishing areas with high air temperatures. LST is the temperature of the surface observed by the satellite, such as the ground, a tree, or a roof.</a:t>
            </a:r>
          </a:p>
          <a:p>
            <a:pPr marL="0" lvl="0" indent="0" algn="l" rtl="0">
              <a:spcBef>
                <a:spcPts val="0"/>
              </a:spcBef>
              <a:spcAft>
                <a:spcPts val="0"/>
              </a:spcAft>
              <a:buClr>
                <a:schemeClr val="dk1"/>
              </a:buClr>
              <a:buSzPts val="1400"/>
              <a:buFont typeface="Arial"/>
              <a:buNone/>
            </a:pPr>
            <a:endParaRPr dirty="0"/>
          </a:p>
          <a:p>
            <a:pPr marL="0" lvl="0" indent="0" algn="l" rtl="0">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Information Below </a:t>
            </a:r>
            <a:r>
              <a:rPr lang="en-US" sz="1050" strike="sngStrike" dirty="0">
                <a:solidFill>
                  <a:srgbClr val="3C4043"/>
                </a:solidFill>
                <a:highlight>
                  <a:srgbClr val="FFFFFF"/>
                </a:highlight>
                <a:latin typeface="Roboto"/>
                <a:ea typeface="Roboto"/>
                <a:cs typeface="Roboto"/>
                <a:sym typeface="Roboto"/>
              </a:rPr>
              <a:t>----------------------------</a:t>
            </a:r>
            <a:endParaRPr sz="1050" strike="sngStrike" dirty="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rgbClr val="FFFFFF"/>
                </a:highlight>
                <a:latin typeface="Roboto"/>
                <a:ea typeface="Roboto"/>
                <a:cs typeface="Roboto"/>
                <a:sym typeface="Roboto"/>
              </a:rPr>
              <a:t>•Image Credit: </a:t>
            </a:r>
            <a:r>
              <a:rPr lang="en-US" sz="1200" dirty="0" err="1">
                <a:solidFill>
                  <a:srgbClr val="3C4043"/>
                </a:solidFill>
                <a:highlight>
                  <a:srgbClr val="FFFFFF"/>
                </a:highlight>
                <a:latin typeface="Roboto"/>
                <a:ea typeface="Roboto"/>
                <a:cs typeface="Roboto"/>
                <a:sym typeface="Roboto"/>
              </a:rPr>
              <a:t>Nounproject</a:t>
            </a:r>
            <a:endParaRPr lang="en-US" sz="1200" dirty="0">
              <a:solidFill>
                <a:srgbClr val="3C4043"/>
              </a:solidFill>
              <a:highlight>
                <a:srgbClr val="FFFFFF"/>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3C4043"/>
                </a:solidFill>
                <a:highlight>
                  <a:srgbClr val="FFFFFF"/>
                </a:highlight>
                <a:latin typeface="Roboto"/>
                <a:ea typeface="Roboto"/>
                <a:cs typeface="Roboto"/>
                <a:sym typeface="Roboto"/>
              </a:rPr>
              <a:t>•Image Source: </a:t>
            </a:r>
            <a:r>
              <a:rPr lang="en-US" sz="1200" b="1" i="0" u="none" strike="noStrike" cap="none" dirty="0">
                <a:solidFill>
                  <a:schemeClr val="tx1">
                    <a:lumMod val="75000"/>
                    <a:lumOff val="25000"/>
                  </a:schemeClr>
                </a:solidFill>
                <a:highlight>
                  <a:srgbClr val="FFFFFF"/>
                </a:highlight>
                <a:latin typeface="Century Gothic" panose="020B0502020202020204" pitchFamily="34" charset="0"/>
                <a:sym typeface="Arial"/>
              </a:rPr>
              <a:t>Urban Heat Island </a:t>
            </a:r>
            <a:r>
              <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rPr>
              <a:t>by Creative Mania from the Noun Project </a:t>
            </a:r>
            <a:r>
              <a:rPr lang="en-US" dirty="0">
                <a:highlight>
                  <a:srgbClr val="FFFFFF"/>
                </a:highlight>
                <a:hlinkClick r:id="rId3"/>
              </a:rPr>
              <a:t>https://thenounproject.com/term/urban-heat-island/1030202/</a:t>
            </a:r>
            <a:r>
              <a:rPr lang="en-US" dirty="0">
                <a:highlight>
                  <a:srgbClr val="FFFFFF"/>
                </a:highlight>
              </a:rPr>
              <a:t> </a:t>
            </a:r>
            <a:endPar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endParaRPr>
          </a:p>
          <a:p>
            <a:pPr marL="0" lvl="0" indent="0" algn="l" rtl="0">
              <a:lnSpc>
                <a:spcPct val="100000"/>
              </a:lnSpc>
              <a:spcBef>
                <a:spcPts val="0"/>
              </a:spcBef>
              <a:spcAft>
                <a:spcPts val="0"/>
              </a:spcAft>
              <a:buSzPts val="1400"/>
              <a:buNone/>
            </a:pPr>
            <a:endParaRPr dirty="0"/>
          </a:p>
        </p:txBody>
      </p:sp>
      <p:sp>
        <p:nvSpPr>
          <p:cNvPr id="214" name="Google Shape;214;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spcBef>
                <a:spcPts val="0"/>
              </a:spcBef>
              <a:spcAft>
                <a:spcPts val="0"/>
              </a:spcAft>
              <a:buClr>
                <a:schemeClr val="dk1"/>
              </a:buClr>
              <a:buSzPts val="1400"/>
              <a:buFont typeface="Arial"/>
              <a:buNone/>
            </a:pPr>
            <a:r>
              <a:rPr lang="en-US" sz="1200" b="0" i="0" u="none" strike="noStrike" cap="none" dirty="0">
                <a:solidFill>
                  <a:schemeClr val="dk1"/>
                </a:solidFill>
                <a:effectLst/>
                <a:latin typeface="Calibri"/>
                <a:ea typeface="Calibri"/>
                <a:cs typeface="Calibri"/>
                <a:sym typeface="Calibri"/>
              </a:rPr>
              <a:t>Nighttime temperatures are also important factors in heat vulnerability, as places with high nighttime temperatures offer less relief from the heat of the day. We represented nighttime temperature by night LST.</a:t>
            </a:r>
            <a:endParaRPr dirty="0"/>
          </a:p>
          <a:p>
            <a:pPr marL="0" lvl="0" indent="0" algn="l" rtl="0">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Information Below </a:t>
            </a:r>
            <a:r>
              <a:rPr lang="en-US" sz="1050" strike="sngStrike" dirty="0">
                <a:solidFill>
                  <a:srgbClr val="3C4043"/>
                </a:solidFill>
                <a:highlight>
                  <a:srgbClr val="FFFFFF"/>
                </a:highlight>
                <a:latin typeface="Roboto"/>
                <a:ea typeface="Roboto"/>
                <a:cs typeface="Roboto"/>
                <a:sym typeface="Roboto"/>
              </a:rPr>
              <a:t>----------------------------</a:t>
            </a:r>
            <a:endParaRPr sz="1050" strike="sngStrike" dirty="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rgbClr val="FFFFFF"/>
                </a:highlight>
                <a:latin typeface="Roboto"/>
                <a:ea typeface="Roboto"/>
                <a:cs typeface="Roboto"/>
                <a:sym typeface="Roboto"/>
              </a:rPr>
              <a:t>•Image Credit: </a:t>
            </a:r>
            <a:r>
              <a:rPr lang="en-US" sz="1200" dirty="0" err="1">
                <a:solidFill>
                  <a:srgbClr val="3C4043"/>
                </a:solidFill>
                <a:highlight>
                  <a:srgbClr val="FFFFFF"/>
                </a:highlight>
                <a:latin typeface="Roboto"/>
                <a:ea typeface="Roboto"/>
                <a:cs typeface="Roboto"/>
                <a:sym typeface="Roboto"/>
              </a:rPr>
              <a:t>Nounproject</a:t>
            </a:r>
            <a:endParaRPr lang="en-US" sz="1200" dirty="0">
              <a:solidFill>
                <a:srgbClr val="3C4043"/>
              </a:solidFill>
              <a:highlight>
                <a:srgbClr val="FFFFFF"/>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3C4043"/>
                </a:solidFill>
                <a:highlight>
                  <a:srgbClr val="FFFFFF"/>
                </a:highlight>
                <a:latin typeface="Roboto"/>
                <a:ea typeface="Roboto"/>
                <a:cs typeface="Roboto"/>
                <a:sym typeface="Roboto"/>
              </a:rPr>
              <a:t>•Image Source: </a:t>
            </a:r>
            <a:r>
              <a:rPr lang="en-US" sz="1200" b="1" i="0" u="none" strike="noStrike" cap="none" dirty="0">
                <a:solidFill>
                  <a:schemeClr val="tx1">
                    <a:lumMod val="75000"/>
                    <a:lumOff val="25000"/>
                  </a:schemeClr>
                </a:solidFill>
                <a:highlight>
                  <a:srgbClr val="FFFFFF"/>
                </a:highlight>
                <a:latin typeface="Century Gothic" panose="020B0502020202020204" pitchFamily="34" charset="0"/>
                <a:sym typeface="Arial"/>
              </a:rPr>
              <a:t>Urban Heat Island </a:t>
            </a:r>
            <a:r>
              <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rPr>
              <a:t>by Creative Mania from the Noun Project </a:t>
            </a:r>
            <a:r>
              <a:rPr lang="en-US" dirty="0">
                <a:highlight>
                  <a:srgbClr val="FFFFFF"/>
                </a:highlight>
                <a:hlinkClick r:id="rId3"/>
              </a:rPr>
              <a:t>https://thenounproject.com/term/urban-heat-island/1030202/</a:t>
            </a:r>
            <a:r>
              <a:rPr lang="en-US" dirty="0">
                <a:highlight>
                  <a:srgbClr val="FFFFFF"/>
                </a:highlight>
              </a:rPr>
              <a:t> </a:t>
            </a:r>
            <a:endPar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endParaRPr>
          </a:p>
          <a:p>
            <a:pPr marL="0" lvl="0" indent="0" algn="l" rtl="0">
              <a:lnSpc>
                <a:spcPct val="100000"/>
              </a:lnSpc>
              <a:spcBef>
                <a:spcPts val="0"/>
              </a:spcBef>
              <a:spcAft>
                <a:spcPts val="0"/>
              </a:spcAft>
              <a:buSzPts val="1400"/>
              <a:buNone/>
            </a:pPr>
            <a:endParaRPr dirty="0"/>
          </a:p>
        </p:txBody>
      </p:sp>
      <p:sp>
        <p:nvSpPr>
          <p:cNvPr id="214" name="Google Shape;214;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3196659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7eed7ccddb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7eed7ccddb_0_1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spcBef>
                <a:spcPts val="0"/>
              </a:spcBef>
              <a:spcAft>
                <a:spcPts val="0"/>
              </a:spcAft>
              <a:buClr>
                <a:schemeClr val="dk1"/>
              </a:buClr>
              <a:buSzPts val="1400"/>
              <a:buFont typeface="Arial"/>
              <a:buNone/>
            </a:pPr>
            <a:r>
              <a:rPr lang="en-US" sz="1200" b="0" i="0" u="none" strike="noStrike" cap="none" dirty="0">
                <a:solidFill>
                  <a:schemeClr val="dk1"/>
                </a:solidFill>
                <a:effectLst/>
                <a:latin typeface="Calibri"/>
                <a:ea typeface="Calibri"/>
                <a:cs typeface="Calibri"/>
                <a:sym typeface="Calibri"/>
              </a:rPr>
              <a:t>Reflectivity is another element of the urban heat island effect, because surfaces that are highly reflective often do not retain temperature as much as those with low reflectance. In our project, we measure reflectivity by albedo, which is the proportion of light and/or radiation that is reflected by a surface. </a:t>
            </a:r>
            <a:endParaRPr dirty="0"/>
          </a:p>
          <a:p>
            <a:pPr marL="0" lvl="0" indent="0" algn="l" rtl="0">
              <a:spcBef>
                <a:spcPts val="0"/>
              </a:spcBef>
              <a:spcAft>
                <a:spcPts val="0"/>
              </a:spcAft>
              <a:buClr>
                <a:schemeClr val="dk1"/>
              </a:buClr>
              <a:buSzPts val="1100"/>
              <a:buFont typeface="Arial"/>
              <a:buNone/>
            </a:pPr>
            <a:r>
              <a:rPr lang="en-US" sz="1050" dirty="0">
                <a:solidFill>
                  <a:srgbClr val="3C4043"/>
                </a:solidFill>
                <a:highlight>
                  <a:srgbClr val="FFFFFF"/>
                </a:highlight>
                <a:latin typeface="Roboto"/>
                <a:ea typeface="Roboto"/>
                <a:cs typeface="Roboto"/>
                <a:sym typeface="Roboto"/>
              </a:rPr>
              <a:t>------------------------------Image Information Below </a:t>
            </a:r>
            <a:r>
              <a:rPr lang="en-US" sz="1050" strike="sngStrike" dirty="0">
                <a:solidFill>
                  <a:srgbClr val="3C4043"/>
                </a:solidFill>
                <a:highlight>
                  <a:srgbClr val="FFFFFF"/>
                </a:highlight>
                <a:latin typeface="Roboto"/>
                <a:ea typeface="Roboto"/>
                <a:cs typeface="Roboto"/>
                <a:sym typeface="Roboto"/>
              </a:rPr>
              <a:t>----------------------------</a:t>
            </a:r>
            <a:endParaRPr sz="1050" strike="sngStrike" dirty="0">
              <a:solidFill>
                <a:srgbClr val="3C404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US" sz="1200" dirty="0">
                <a:solidFill>
                  <a:srgbClr val="3C4043"/>
                </a:solidFill>
                <a:highlight>
                  <a:srgbClr val="FFFFFF"/>
                </a:highlight>
                <a:latin typeface="Roboto"/>
                <a:ea typeface="Roboto"/>
                <a:cs typeface="Roboto"/>
                <a:sym typeface="Roboto"/>
              </a:rPr>
              <a:t>•Image Credit: </a:t>
            </a:r>
            <a:r>
              <a:rPr lang="en-US" sz="1200" dirty="0" err="1">
                <a:solidFill>
                  <a:srgbClr val="3C4043"/>
                </a:solidFill>
                <a:highlight>
                  <a:srgbClr val="FFFFFF"/>
                </a:highlight>
                <a:latin typeface="Roboto"/>
                <a:ea typeface="Roboto"/>
                <a:cs typeface="Roboto"/>
                <a:sym typeface="Roboto"/>
              </a:rPr>
              <a:t>Nounproject</a:t>
            </a:r>
            <a:endParaRPr lang="en-US" sz="1200" dirty="0">
              <a:solidFill>
                <a:srgbClr val="3C4043"/>
              </a:solidFill>
              <a:highlight>
                <a:srgbClr val="FFFFFF"/>
              </a:highlight>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3C4043"/>
                </a:solidFill>
                <a:highlight>
                  <a:srgbClr val="FFFFFF"/>
                </a:highlight>
                <a:latin typeface="Roboto"/>
                <a:ea typeface="Roboto"/>
                <a:cs typeface="Roboto"/>
                <a:sym typeface="Roboto"/>
              </a:rPr>
              <a:t>•Image Source: </a:t>
            </a:r>
            <a:r>
              <a:rPr lang="en-US" sz="1200" b="1" i="0" u="none" strike="noStrike" cap="none" dirty="0">
                <a:solidFill>
                  <a:schemeClr val="tx1">
                    <a:lumMod val="75000"/>
                    <a:lumOff val="25000"/>
                  </a:schemeClr>
                </a:solidFill>
                <a:highlight>
                  <a:srgbClr val="FFFFFF"/>
                </a:highlight>
                <a:latin typeface="Century Gothic" panose="020B0502020202020204" pitchFamily="34" charset="0"/>
                <a:sym typeface="Arial"/>
              </a:rPr>
              <a:t>Urban Heat Island </a:t>
            </a:r>
            <a:r>
              <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rPr>
              <a:t>by Creative Mania from the Noun Project </a:t>
            </a:r>
            <a:r>
              <a:rPr lang="en-US" dirty="0">
                <a:highlight>
                  <a:srgbClr val="FFFFFF"/>
                </a:highlight>
                <a:hlinkClick r:id="rId3"/>
              </a:rPr>
              <a:t>https://thenounproject.com/term/urban-heat-island/1030202/</a:t>
            </a:r>
            <a:r>
              <a:rPr lang="en-US" dirty="0">
                <a:highlight>
                  <a:srgbClr val="FFFFFF"/>
                </a:highlight>
              </a:rPr>
              <a:t> </a:t>
            </a:r>
            <a:endParaRPr lang="en-US" sz="1200" b="0" i="0" u="none" strike="noStrike" cap="none" dirty="0">
              <a:solidFill>
                <a:schemeClr val="tx1">
                  <a:lumMod val="75000"/>
                  <a:lumOff val="25000"/>
                </a:schemeClr>
              </a:solidFill>
              <a:highlight>
                <a:srgbClr val="FFFFFF"/>
              </a:highlight>
              <a:latin typeface="Century Gothic" panose="020B0502020202020204" pitchFamily="34" charset="0"/>
              <a:sym typeface="Arial"/>
            </a:endParaRPr>
          </a:p>
          <a:p>
            <a:pPr marL="0" lvl="0" indent="0" algn="l" rtl="0">
              <a:lnSpc>
                <a:spcPct val="100000"/>
              </a:lnSpc>
              <a:spcBef>
                <a:spcPts val="0"/>
              </a:spcBef>
              <a:spcAft>
                <a:spcPts val="0"/>
              </a:spcAft>
              <a:buSzPts val="1400"/>
              <a:buNone/>
            </a:pPr>
            <a:endParaRPr dirty="0"/>
          </a:p>
        </p:txBody>
      </p:sp>
      <p:sp>
        <p:nvSpPr>
          <p:cNvPr id="228" name="Google Shape;228;g7eed7ccddb_0_1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riginal Title">
  <p:cSld name="Original Title">
    <p:spTree>
      <p:nvGrpSpPr>
        <p:cNvPr id="1" name="Shape 10"/>
        <p:cNvGrpSpPr/>
        <p:nvPr/>
      </p:nvGrpSpPr>
      <p:grpSpPr>
        <a:xfrm>
          <a:off x="0" y="0"/>
          <a:ext cx="0" cy="0"/>
          <a:chOff x="0" y="0"/>
          <a:chExt cx="0" cy="0"/>
        </a:xfrm>
      </p:grpSpPr>
      <p:grpSp>
        <p:nvGrpSpPr>
          <p:cNvPr id="11" name="Google Shape;11;p2"/>
          <p:cNvGrpSpPr/>
          <p:nvPr/>
        </p:nvGrpSpPr>
        <p:grpSpPr>
          <a:xfrm>
            <a:off x="-149020" y="44449"/>
            <a:ext cx="12448971" cy="6863516"/>
            <a:chOff x="-149020" y="44449"/>
            <a:chExt cx="12448971" cy="6863516"/>
          </a:xfrm>
        </p:grpSpPr>
        <p:grpSp>
          <p:nvGrpSpPr>
            <p:cNvPr id="12" name="Google Shape;12;p2"/>
            <p:cNvGrpSpPr/>
            <p:nvPr/>
          </p:nvGrpSpPr>
          <p:grpSpPr>
            <a:xfrm>
              <a:off x="-149020" y="44449"/>
              <a:ext cx="12448971" cy="6863516"/>
              <a:chOff x="-149020" y="44449"/>
              <a:chExt cx="12448971" cy="6863516"/>
            </a:xfrm>
          </p:grpSpPr>
          <p:sp>
            <p:nvSpPr>
              <p:cNvPr id="13" name="Google Shape;13;p2"/>
              <p:cNvSpPr/>
              <p:nvPr/>
            </p:nvSpPr>
            <p:spPr>
              <a:xfrm>
                <a:off x="-149020" y="44449"/>
                <a:ext cx="5844685" cy="6824475"/>
              </a:xfrm>
              <a:custGeom>
                <a:avLst/>
                <a:gdLst/>
                <a:ahLst/>
                <a:cxnLst/>
                <a:rect l="l" t="t" r="r" b="b"/>
                <a:pathLst>
                  <a:path w="5844685" h="6824475" extrusionOk="0">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1">
                <a:blip r:embed="rId2"/>
                <a:srcRect/>
                <a:stretch>
                  <a:fillRect l="-20000" r="-45000" b="2000"/>
                </a:stretch>
              </a:blipFill>
              <a:ln w="127000" cap="flat" cmpd="sng">
                <a:solidFill>
                  <a:srgbClr val="9640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grpSp>
            <p:nvGrpSpPr>
              <p:cNvPr id="14" name="Google Shape;14;p2"/>
              <p:cNvGrpSpPr/>
              <p:nvPr/>
            </p:nvGrpSpPr>
            <p:grpSpPr>
              <a:xfrm>
                <a:off x="-107950" y="6248400"/>
                <a:ext cx="12407901" cy="659565"/>
                <a:chOff x="-107950" y="6248400"/>
                <a:chExt cx="12407901" cy="659565"/>
              </a:xfrm>
            </p:grpSpPr>
            <p:sp>
              <p:nvSpPr>
                <p:cNvPr id="15" name="Google Shape;15;p2"/>
                <p:cNvSpPr/>
                <p:nvPr/>
              </p:nvSpPr>
              <p:spPr>
                <a:xfrm>
                  <a:off x="11620500" y="6248400"/>
                  <a:ext cx="679450" cy="659565"/>
                </a:xfrm>
                <a:prstGeom prst="roundRect">
                  <a:avLst>
                    <a:gd name="adj" fmla="val 16667"/>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6" name="Google Shape;16;p2"/>
                <p:cNvGrpSpPr/>
                <p:nvPr/>
              </p:nvGrpSpPr>
              <p:grpSpPr>
                <a:xfrm>
                  <a:off x="-107950" y="6250887"/>
                  <a:ext cx="12407901" cy="657078"/>
                  <a:chOff x="-107950" y="6250887"/>
                  <a:chExt cx="12407901" cy="657078"/>
                </a:xfrm>
              </p:grpSpPr>
              <p:sp>
                <p:nvSpPr>
                  <p:cNvPr id="17" name="Google Shape;17;p2"/>
                  <p:cNvSpPr/>
                  <p:nvPr/>
                </p:nvSpPr>
                <p:spPr>
                  <a:xfrm>
                    <a:off x="0" y="6593877"/>
                    <a:ext cx="12192000" cy="314088"/>
                  </a:xfrm>
                  <a:prstGeom prst="roundRect">
                    <a:avLst>
                      <a:gd name="adj" fmla="val 16667"/>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2"/>
                  <p:cNvSpPr/>
                  <p:nvPr/>
                </p:nvSpPr>
                <p:spPr>
                  <a:xfrm>
                    <a:off x="-107950" y="6250887"/>
                    <a:ext cx="1919388" cy="508417"/>
                  </a:xfrm>
                  <a:prstGeom prst="roundRect">
                    <a:avLst>
                      <a:gd name="adj" fmla="val 16667"/>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19;p2"/>
                  <p:cNvSpPr/>
                  <p:nvPr/>
                </p:nvSpPr>
                <p:spPr>
                  <a:xfrm>
                    <a:off x="332607" y="6589441"/>
                    <a:ext cx="11967344" cy="177109"/>
                  </a:xfrm>
                  <a:prstGeom prst="roundRect">
                    <a:avLst>
                      <a:gd name="adj" fmla="val 16667"/>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 name="Google Shape;20;p2"/>
                  <p:cNvPicPr preferRelativeResize="0"/>
                  <p:nvPr/>
                </p:nvPicPr>
                <p:blipFill rotWithShape="1">
                  <a:blip r:embed="rId3">
                    <a:alphaModFix/>
                  </a:blip>
                  <a:srcRect/>
                  <a:stretch/>
                </p:blipFill>
                <p:spPr>
                  <a:xfrm>
                    <a:off x="232015" y="6425457"/>
                    <a:ext cx="1367335" cy="222457"/>
                  </a:xfrm>
                  <a:prstGeom prst="rect">
                    <a:avLst/>
                  </a:prstGeom>
                  <a:noFill/>
                  <a:ln>
                    <a:noFill/>
                  </a:ln>
                </p:spPr>
              </p:pic>
            </p:grpSp>
          </p:grpSp>
          <p:sp>
            <p:nvSpPr>
              <p:cNvPr id="21" name="Google Shape;21;p2"/>
              <p:cNvSpPr txBox="1"/>
              <p:nvPr/>
            </p:nvSpPr>
            <p:spPr>
              <a:xfrm>
                <a:off x="4452137" y="6253427"/>
                <a:ext cx="7136613" cy="33855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964035"/>
                    </a:solidFill>
                    <a:latin typeface="Century Gothic"/>
                    <a:ea typeface="Century Gothic"/>
                    <a:cs typeface="Century Gothic"/>
                    <a:sym typeface="Century Gothic"/>
                  </a:rPr>
                  <a:t>| Spring 2020</a:t>
                </a:r>
                <a:endParaRPr sz="1600" b="0" i="0" u="none" strike="noStrike" cap="none">
                  <a:solidFill>
                    <a:srgbClr val="964035"/>
                  </a:solidFill>
                  <a:latin typeface="Century Gothic"/>
                  <a:ea typeface="Century Gothic"/>
                  <a:cs typeface="Century Gothic"/>
                  <a:sym typeface="Century Gothic"/>
                </a:endParaRPr>
              </a:p>
            </p:txBody>
          </p:sp>
        </p:grpSp>
        <p:pic>
          <p:nvPicPr>
            <p:cNvPr id="22" name="Google Shape;22;p2"/>
            <p:cNvPicPr preferRelativeResize="0"/>
            <p:nvPr/>
          </p:nvPicPr>
          <p:blipFill rotWithShape="1">
            <a:blip r:embed="rId4">
              <a:alphaModFix/>
            </a:blip>
            <a:srcRect/>
            <a:stretch/>
          </p:blipFill>
          <p:spPr>
            <a:xfrm>
              <a:off x="11711988" y="6345025"/>
              <a:ext cx="393330" cy="393192"/>
            </a:xfrm>
            <a:prstGeom prst="rect">
              <a:avLst/>
            </a:prstGeom>
            <a:noFill/>
            <a:ln>
              <a:noFill/>
            </a:ln>
          </p:spPr>
        </p:pic>
      </p:grpSp>
      <p:grpSp>
        <p:nvGrpSpPr>
          <p:cNvPr id="23" name="Google Shape;23;p2"/>
          <p:cNvGrpSpPr/>
          <p:nvPr/>
        </p:nvGrpSpPr>
        <p:grpSpPr>
          <a:xfrm>
            <a:off x="9147470" y="238125"/>
            <a:ext cx="2609013" cy="741586"/>
            <a:chOff x="9147470" y="238125"/>
            <a:chExt cx="2609013" cy="741586"/>
          </a:xfrm>
        </p:grpSpPr>
        <p:pic>
          <p:nvPicPr>
            <p:cNvPr id="24" name="Google Shape;24;p2"/>
            <p:cNvPicPr preferRelativeResize="0"/>
            <p:nvPr/>
          </p:nvPicPr>
          <p:blipFill rotWithShape="1">
            <a:blip r:embed="rId5">
              <a:alphaModFix/>
            </a:blip>
            <a:srcRect/>
            <a:stretch/>
          </p:blipFill>
          <p:spPr>
            <a:xfrm>
              <a:off x="10885876" y="238125"/>
              <a:ext cx="870608" cy="741586"/>
            </a:xfrm>
            <a:prstGeom prst="rect">
              <a:avLst/>
            </a:prstGeom>
            <a:noFill/>
            <a:ln>
              <a:noFill/>
            </a:ln>
          </p:spPr>
        </p:pic>
        <p:sp>
          <p:nvSpPr>
            <p:cNvPr id="25" name="Google Shape;25;p2"/>
            <p:cNvSpPr txBox="1"/>
            <p:nvPr/>
          </p:nvSpPr>
          <p:spPr>
            <a:xfrm>
              <a:off x="9147470" y="433495"/>
              <a:ext cx="1640135" cy="350116"/>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Arial"/>
                  <a:ea typeface="Arial"/>
                  <a:cs typeface="Arial"/>
                  <a:sym typeface="Arial"/>
                </a:rPr>
                <a:t>National Aeronautics and Space Administration</a:t>
              </a:r>
              <a:endParaRPr sz="800" b="1" i="0" u="none" strike="noStrike" cap="none">
                <a:solidFill>
                  <a:schemeClr val="dk1"/>
                </a:solidFill>
                <a:latin typeface="Arial"/>
                <a:ea typeface="Arial"/>
                <a:cs typeface="Arial"/>
                <a:sym typeface="Arial"/>
              </a:endParaRPr>
            </a:p>
          </p:txBody>
        </p:sp>
        <p:cxnSp>
          <p:nvCxnSpPr>
            <p:cNvPr id="26" name="Google Shape;26;p2"/>
            <p:cNvCxnSpPr/>
            <p:nvPr/>
          </p:nvCxnSpPr>
          <p:spPr>
            <a:xfrm>
              <a:off x="10835976" y="292062"/>
              <a:ext cx="0" cy="622338"/>
            </a:xfrm>
            <a:prstGeom prst="straightConnector1">
              <a:avLst/>
            </a:prstGeom>
            <a:noFill/>
            <a:ln w="12700" cap="flat" cmpd="sng">
              <a:solidFill>
                <a:schemeClr val="dk1"/>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836E-A94C-4069-9D20-33E8268123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25B371-F72B-41FA-9BC3-67703C3F74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1D05314-1E7E-47A9-A596-E394DC32B55C}"/>
              </a:ext>
            </a:extLst>
          </p:cNvPr>
          <p:cNvSpPr>
            <a:spLocks noGrp="1"/>
          </p:cNvSpPr>
          <p:nvPr>
            <p:ph type="dt" sz="half" idx="10"/>
          </p:nvPr>
        </p:nvSpPr>
        <p:spPr/>
        <p:txBody>
          <a:bodyPr/>
          <a:lstStyle/>
          <a:p>
            <a:fld id="{EFF3A91D-7B03-4BA4-824B-4331BD6DF3BF}" type="datetimeFigureOut">
              <a:rPr lang="en-US" smtClean="0"/>
              <a:t>3/31/2020</a:t>
            </a:fld>
            <a:endParaRPr lang="en-US"/>
          </a:p>
        </p:txBody>
      </p:sp>
      <p:sp>
        <p:nvSpPr>
          <p:cNvPr id="5" name="Footer Placeholder 4">
            <a:extLst>
              <a:ext uri="{FF2B5EF4-FFF2-40B4-BE49-F238E27FC236}">
                <a16:creationId xmlns:a16="http://schemas.microsoft.com/office/drawing/2014/main" id="{6716C3A7-7B54-4CDC-BE51-E3947D57FA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EE26CF-C6C3-437D-873C-98048BF8433B}"/>
              </a:ext>
            </a:extLst>
          </p:cNvPr>
          <p:cNvSpPr>
            <a:spLocks noGrp="1"/>
          </p:cNvSpPr>
          <p:nvPr>
            <p:ph type="sldNum" sz="quarter" idx="12"/>
          </p:nvPr>
        </p:nvSpPr>
        <p:spPr/>
        <p:txBody>
          <a:bodyPr/>
          <a:lstStyle/>
          <a:p>
            <a:fld id="{84A506F0-089F-4AB4-AAA3-37525241F730}" type="slidenum">
              <a:rPr lang="en-US" smtClean="0"/>
              <a:t>‹#›</a:t>
            </a:fld>
            <a:endParaRPr lang="en-US"/>
          </a:p>
        </p:txBody>
      </p:sp>
    </p:spTree>
    <p:extLst>
      <p:ext uri="{BB962C8B-B14F-4D97-AF65-F5344CB8AC3E}">
        <p14:creationId xmlns:p14="http://schemas.microsoft.com/office/powerpoint/2010/main" val="163739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375EC-A114-47FD-9155-320B474ADA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8A70B3-E36D-456A-917E-CBAA17EAAD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0388C1-A9CD-4C2E-B494-E9E6AE6D898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AEC859-23FE-4CC2-A91E-97B26AC661FD}"/>
              </a:ext>
            </a:extLst>
          </p:cNvPr>
          <p:cNvSpPr>
            <a:spLocks noGrp="1"/>
          </p:cNvSpPr>
          <p:nvPr>
            <p:ph type="dt" sz="half" idx="10"/>
          </p:nvPr>
        </p:nvSpPr>
        <p:spPr/>
        <p:txBody>
          <a:bodyPr/>
          <a:lstStyle/>
          <a:p>
            <a:fld id="{EFF3A91D-7B03-4BA4-824B-4331BD6DF3BF}" type="datetimeFigureOut">
              <a:rPr lang="en-US" smtClean="0"/>
              <a:t>3/31/2020</a:t>
            </a:fld>
            <a:endParaRPr lang="en-US"/>
          </a:p>
        </p:txBody>
      </p:sp>
      <p:sp>
        <p:nvSpPr>
          <p:cNvPr id="6" name="Footer Placeholder 5">
            <a:extLst>
              <a:ext uri="{FF2B5EF4-FFF2-40B4-BE49-F238E27FC236}">
                <a16:creationId xmlns:a16="http://schemas.microsoft.com/office/drawing/2014/main" id="{8D294412-9BF1-4551-B0CA-E5A0F104B5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672A23-5347-47E0-BE65-CB0AAE4A2947}"/>
              </a:ext>
            </a:extLst>
          </p:cNvPr>
          <p:cNvSpPr>
            <a:spLocks noGrp="1"/>
          </p:cNvSpPr>
          <p:nvPr>
            <p:ph type="sldNum" sz="quarter" idx="12"/>
          </p:nvPr>
        </p:nvSpPr>
        <p:spPr/>
        <p:txBody>
          <a:bodyPr/>
          <a:lstStyle/>
          <a:p>
            <a:fld id="{84A506F0-089F-4AB4-AAA3-37525241F730}" type="slidenum">
              <a:rPr lang="en-US" smtClean="0"/>
              <a:t>‹#›</a:t>
            </a:fld>
            <a:endParaRPr lang="en-US"/>
          </a:p>
        </p:txBody>
      </p:sp>
    </p:spTree>
    <p:extLst>
      <p:ext uri="{BB962C8B-B14F-4D97-AF65-F5344CB8AC3E}">
        <p14:creationId xmlns:p14="http://schemas.microsoft.com/office/powerpoint/2010/main" val="231138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204EA-BB8F-46A9-83AC-3A08BED47B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89D334-3A05-4558-A964-BEC1E04826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FE1B88-7616-4F73-9006-10B1341584C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384FD2-011E-4D1E-A1CB-0F1ED22331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34ED2D4-3642-435D-AA82-5D7CCC8712F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AA7CA7-18CE-4BEE-8601-F44A0AB83709}"/>
              </a:ext>
            </a:extLst>
          </p:cNvPr>
          <p:cNvSpPr>
            <a:spLocks noGrp="1"/>
          </p:cNvSpPr>
          <p:nvPr>
            <p:ph type="dt" sz="half" idx="10"/>
          </p:nvPr>
        </p:nvSpPr>
        <p:spPr/>
        <p:txBody>
          <a:bodyPr/>
          <a:lstStyle/>
          <a:p>
            <a:fld id="{EFF3A91D-7B03-4BA4-824B-4331BD6DF3BF}" type="datetimeFigureOut">
              <a:rPr lang="en-US" smtClean="0"/>
              <a:t>3/31/2020</a:t>
            </a:fld>
            <a:endParaRPr lang="en-US"/>
          </a:p>
        </p:txBody>
      </p:sp>
      <p:sp>
        <p:nvSpPr>
          <p:cNvPr id="8" name="Footer Placeholder 7">
            <a:extLst>
              <a:ext uri="{FF2B5EF4-FFF2-40B4-BE49-F238E27FC236}">
                <a16:creationId xmlns:a16="http://schemas.microsoft.com/office/drawing/2014/main" id="{AB77E00D-17C0-4B51-BDD0-810CD6E23D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3B7053-CF87-45C2-B759-841F30882FB0}"/>
              </a:ext>
            </a:extLst>
          </p:cNvPr>
          <p:cNvSpPr>
            <a:spLocks noGrp="1"/>
          </p:cNvSpPr>
          <p:nvPr>
            <p:ph type="sldNum" sz="quarter" idx="12"/>
          </p:nvPr>
        </p:nvSpPr>
        <p:spPr/>
        <p:txBody>
          <a:bodyPr/>
          <a:lstStyle/>
          <a:p>
            <a:fld id="{84A506F0-089F-4AB4-AAA3-37525241F730}" type="slidenum">
              <a:rPr lang="en-US" smtClean="0"/>
              <a:t>‹#›</a:t>
            </a:fld>
            <a:endParaRPr lang="en-US"/>
          </a:p>
        </p:txBody>
      </p:sp>
    </p:spTree>
    <p:extLst>
      <p:ext uri="{BB962C8B-B14F-4D97-AF65-F5344CB8AC3E}">
        <p14:creationId xmlns:p14="http://schemas.microsoft.com/office/powerpoint/2010/main" val="303076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A3E40-21F5-43CD-88F5-9F986070E2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2E593F-F814-4768-BA40-5ADA7B34C985}"/>
              </a:ext>
            </a:extLst>
          </p:cNvPr>
          <p:cNvSpPr>
            <a:spLocks noGrp="1"/>
          </p:cNvSpPr>
          <p:nvPr>
            <p:ph type="dt" sz="half" idx="10"/>
          </p:nvPr>
        </p:nvSpPr>
        <p:spPr/>
        <p:txBody>
          <a:bodyPr/>
          <a:lstStyle/>
          <a:p>
            <a:fld id="{EFF3A91D-7B03-4BA4-824B-4331BD6DF3BF}" type="datetimeFigureOut">
              <a:rPr lang="en-US" smtClean="0"/>
              <a:t>3/31/2020</a:t>
            </a:fld>
            <a:endParaRPr lang="en-US"/>
          </a:p>
        </p:txBody>
      </p:sp>
      <p:sp>
        <p:nvSpPr>
          <p:cNvPr id="4" name="Footer Placeholder 3">
            <a:extLst>
              <a:ext uri="{FF2B5EF4-FFF2-40B4-BE49-F238E27FC236}">
                <a16:creationId xmlns:a16="http://schemas.microsoft.com/office/drawing/2014/main" id="{C6A6C624-1EBC-4E41-9F37-35D5926203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24D879-10A2-409E-BB4D-640233FC4AB2}"/>
              </a:ext>
            </a:extLst>
          </p:cNvPr>
          <p:cNvSpPr>
            <a:spLocks noGrp="1"/>
          </p:cNvSpPr>
          <p:nvPr>
            <p:ph type="sldNum" sz="quarter" idx="12"/>
          </p:nvPr>
        </p:nvSpPr>
        <p:spPr/>
        <p:txBody>
          <a:bodyPr/>
          <a:lstStyle/>
          <a:p>
            <a:fld id="{84A506F0-089F-4AB4-AAA3-37525241F730}" type="slidenum">
              <a:rPr lang="en-US" smtClean="0"/>
              <a:t>‹#›</a:t>
            </a:fld>
            <a:endParaRPr lang="en-US"/>
          </a:p>
        </p:txBody>
      </p:sp>
    </p:spTree>
    <p:extLst>
      <p:ext uri="{BB962C8B-B14F-4D97-AF65-F5344CB8AC3E}">
        <p14:creationId xmlns:p14="http://schemas.microsoft.com/office/powerpoint/2010/main" val="73811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5188AB-58DC-4F67-9BCB-594DB827D42C}"/>
              </a:ext>
            </a:extLst>
          </p:cNvPr>
          <p:cNvSpPr>
            <a:spLocks noGrp="1"/>
          </p:cNvSpPr>
          <p:nvPr>
            <p:ph type="dt" sz="half" idx="10"/>
          </p:nvPr>
        </p:nvSpPr>
        <p:spPr/>
        <p:txBody>
          <a:bodyPr/>
          <a:lstStyle/>
          <a:p>
            <a:fld id="{EFF3A91D-7B03-4BA4-824B-4331BD6DF3BF}" type="datetimeFigureOut">
              <a:rPr lang="en-US" smtClean="0"/>
              <a:t>3/31/2020</a:t>
            </a:fld>
            <a:endParaRPr lang="en-US"/>
          </a:p>
        </p:txBody>
      </p:sp>
      <p:sp>
        <p:nvSpPr>
          <p:cNvPr id="3" name="Footer Placeholder 2">
            <a:extLst>
              <a:ext uri="{FF2B5EF4-FFF2-40B4-BE49-F238E27FC236}">
                <a16:creationId xmlns:a16="http://schemas.microsoft.com/office/drawing/2014/main" id="{DF5919F6-B9F3-4F99-AD17-4E7F607DF9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0B6C41-A60F-4EBC-B49D-1AC30188D796}"/>
              </a:ext>
            </a:extLst>
          </p:cNvPr>
          <p:cNvSpPr>
            <a:spLocks noGrp="1"/>
          </p:cNvSpPr>
          <p:nvPr>
            <p:ph type="sldNum" sz="quarter" idx="12"/>
          </p:nvPr>
        </p:nvSpPr>
        <p:spPr/>
        <p:txBody>
          <a:bodyPr/>
          <a:lstStyle/>
          <a:p>
            <a:fld id="{84A506F0-089F-4AB4-AAA3-37525241F730}" type="slidenum">
              <a:rPr lang="en-US" smtClean="0"/>
              <a:t>‹#›</a:t>
            </a:fld>
            <a:endParaRPr lang="en-US"/>
          </a:p>
        </p:txBody>
      </p:sp>
    </p:spTree>
    <p:extLst>
      <p:ext uri="{BB962C8B-B14F-4D97-AF65-F5344CB8AC3E}">
        <p14:creationId xmlns:p14="http://schemas.microsoft.com/office/powerpoint/2010/main" val="453417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6D84A-0987-486E-8627-49102AC863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9413B4-FE17-4AEB-B124-E78CB41ACC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F76B0C-0C9C-432D-80D0-453F19D452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94E1D4-3A1D-423D-B114-FC954CF1D82A}"/>
              </a:ext>
            </a:extLst>
          </p:cNvPr>
          <p:cNvSpPr>
            <a:spLocks noGrp="1"/>
          </p:cNvSpPr>
          <p:nvPr>
            <p:ph type="dt" sz="half" idx="10"/>
          </p:nvPr>
        </p:nvSpPr>
        <p:spPr/>
        <p:txBody>
          <a:bodyPr/>
          <a:lstStyle/>
          <a:p>
            <a:fld id="{EFF3A91D-7B03-4BA4-824B-4331BD6DF3BF}" type="datetimeFigureOut">
              <a:rPr lang="en-US" smtClean="0"/>
              <a:t>3/31/2020</a:t>
            </a:fld>
            <a:endParaRPr lang="en-US"/>
          </a:p>
        </p:txBody>
      </p:sp>
      <p:sp>
        <p:nvSpPr>
          <p:cNvPr id="6" name="Footer Placeholder 5">
            <a:extLst>
              <a:ext uri="{FF2B5EF4-FFF2-40B4-BE49-F238E27FC236}">
                <a16:creationId xmlns:a16="http://schemas.microsoft.com/office/drawing/2014/main" id="{AC1AC1B1-3CD9-4372-AC24-F27843890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F9BAC0-5895-4E29-9886-D1CA42361181}"/>
              </a:ext>
            </a:extLst>
          </p:cNvPr>
          <p:cNvSpPr>
            <a:spLocks noGrp="1"/>
          </p:cNvSpPr>
          <p:nvPr>
            <p:ph type="sldNum" sz="quarter" idx="12"/>
          </p:nvPr>
        </p:nvSpPr>
        <p:spPr/>
        <p:txBody>
          <a:bodyPr/>
          <a:lstStyle/>
          <a:p>
            <a:fld id="{84A506F0-089F-4AB4-AAA3-37525241F730}" type="slidenum">
              <a:rPr lang="en-US" smtClean="0"/>
              <a:t>‹#›</a:t>
            </a:fld>
            <a:endParaRPr lang="en-US"/>
          </a:p>
        </p:txBody>
      </p:sp>
    </p:spTree>
    <p:extLst>
      <p:ext uri="{BB962C8B-B14F-4D97-AF65-F5344CB8AC3E}">
        <p14:creationId xmlns:p14="http://schemas.microsoft.com/office/powerpoint/2010/main" val="2151612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9EE67-256F-4A2F-94AA-0FF4CB8838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066846-F6F9-49E0-8106-22F2F975EC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C9E347-8EDF-4FEC-AA9D-2AE8B99F12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E35709F-E383-4E2F-A88F-DB3A1D649B86}"/>
              </a:ext>
            </a:extLst>
          </p:cNvPr>
          <p:cNvSpPr>
            <a:spLocks noGrp="1"/>
          </p:cNvSpPr>
          <p:nvPr>
            <p:ph type="dt" sz="half" idx="10"/>
          </p:nvPr>
        </p:nvSpPr>
        <p:spPr/>
        <p:txBody>
          <a:bodyPr/>
          <a:lstStyle/>
          <a:p>
            <a:fld id="{EFF3A91D-7B03-4BA4-824B-4331BD6DF3BF}" type="datetimeFigureOut">
              <a:rPr lang="en-US" smtClean="0"/>
              <a:t>3/31/2020</a:t>
            </a:fld>
            <a:endParaRPr lang="en-US"/>
          </a:p>
        </p:txBody>
      </p:sp>
      <p:sp>
        <p:nvSpPr>
          <p:cNvPr id="6" name="Footer Placeholder 5">
            <a:extLst>
              <a:ext uri="{FF2B5EF4-FFF2-40B4-BE49-F238E27FC236}">
                <a16:creationId xmlns:a16="http://schemas.microsoft.com/office/drawing/2014/main" id="{402E76D3-54A6-4ABA-8207-81B4B2FCD4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3CF4EF-29C4-4323-AC72-3DD0A2F35E09}"/>
              </a:ext>
            </a:extLst>
          </p:cNvPr>
          <p:cNvSpPr>
            <a:spLocks noGrp="1"/>
          </p:cNvSpPr>
          <p:nvPr>
            <p:ph type="sldNum" sz="quarter" idx="12"/>
          </p:nvPr>
        </p:nvSpPr>
        <p:spPr/>
        <p:txBody>
          <a:bodyPr/>
          <a:lstStyle/>
          <a:p>
            <a:fld id="{84A506F0-089F-4AB4-AAA3-37525241F730}" type="slidenum">
              <a:rPr lang="en-US" smtClean="0"/>
              <a:t>‹#›</a:t>
            </a:fld>
            <a:endParaRPr lang="en-US"/>
          </a:p>
        </p:txBody>
      </p:sp>
    </p:spTree>
    <p:extLst>
      <p:ext uri="{BB962C8B-B14F-4D97-AF65-F5344CB8AC3E}">
        <p14:creationId xmlns:p14="http://schemas.microsoft.com/office/powerpoint/2010/main" val="880950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62B47-93F4-4F4B-BA9D-24234434A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5BC869-4AD5-44D2-9074-59105AFA26A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9C9B6-CC05-4FEA-995B-A5BE591CB5FA}"/>
              </a:ext>
            </a:extLst>
          </p:cNvPr>
          <p:cNvSpPr>
            <a:spLocks noGrp="1"/>
          </p:cNvSpPr>
          <p:nvPr>
            <p:ph type="dt" sz="half" idx="10"/>
          </p:nvPr>
        </p:nvSpPr>
        <p:spPr/>
        <p:txBody>
          <a:bodyPr/>
          <a:lstStyle/>
          <a:p>
            <a:fld id="{EFF3A91D-7B03-4BA4-824B-4331BD6DF3BF}" type="datetimeFigureOut">
              <a:rPr lang="en-US" smtClean="0"/>
              <a:t>3/31/2020</a:t>
            </a:fld>
            <a:endParaRPr lang="en-US"/>
          </a:p>
        </p:txBody>
      </p:sp>
      <p:sp>
        <p:nvSpPr>
          <p:cNvPr id="5" name="Footer Placeholder 4">
            <a:extLst>
              <a:ext uri="{FF2B5EF4-FFF2-40B4-BE49-F238E27FC236}">
                <a16:creationId xmlns:a16="http://schemas.microsoft.com/office/drawing/2014/main" id="{8D334EAA-C49B-4C64-9A66-90F77655A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81B606-3081-43A4-891C-A96BD91552B4}"/>
              </a:ext>
            </a:extLst>
          </p:cNvPr>
          <p:cNvSpPr>
            <a:spLocks noGrp="1"/>
          </p:cNvSpPr>
          <p:nvPr>
            <p:ph type="sldNum" sz="quarter" idx="12"/>
          </p:nvPr>
        </p:nvSpPr>
        <p:spPr/>
        <p:txBody>
          <a:bodyPr/>
          <a:lstStyle/>
          <a:p>
            <a:fld id="{84A506F0-089F-4AB4-AAA3-37525241F730}" type="slidenum">
              <a:rPr lang="en-US" smtClean="0"/>
              <a:t>‹#›</a:t>
            </a:fld>
            <a:endParaRPr lang="en-US"/>
          </a:p>
        </p:txBody>
      </p:sp>
    </p:spTree>
    <p:extLst>
      <p:ext uri="{BB962C8B-B14F-4D97-AF65-F5344CB8AC3E}">
        <p14:creationId xmlns:p14="http://schemas.microsoft.com/office/powerpoint/2010/main" val="753677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3730C7-56D6-4A2A-BBDD-A218530EC8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8B896E-07D6-46F9-9BB0-D1678077E4D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E86A72-C5E1-4391-B050-B6A27C26877D}"/>
              </a:ext>
            </a:extLst>
          </p:cNvPr>
          <p:cNvSpPr>
            <a:spLocks noGrp="1"/>
          </p:cNvSpPr>
          <p:nvPr>
            <p:ph type="dt" sz="half" idx="10"/>
          </p:nvPr>
        </p:nvSpPr>
        <p:spPr/>
        <p:txBody>
          <a:bodyPr/>
          <a:lstStyle/>
          <a:p>
            <a:fld id="{EFF3A91D-7B03-4BA4-824B-4331BD6DF3BF}" type="datetimeFigureOut">
              <a:rPr lang="en-US" smtClean="0"/>
              <a:t>3/31/2020</a:t>
            </a:fld>
            <a:endParaRPr lang="en-US"/>
          </a:p>
        </p:txBody>
      </p:sp>
      <p:sp>
        <p:nvSpPr>
          <p:cNvPr id="5" name="Footer Placeholder 4">
            <a:extLst>
              <a:ext uri="{FF2B5EF4-FFF2-40B4-BE49-F238E27FC236}">
                <a16:creationId xmlns:a16="http://schemas.microsoft.com/office/drawing/2014/main" id="{6B22A0CD-0DEC-47E4-87F4-F29CC13AC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5CF23B-4996-4C3F-8ECD-B7505109BDD1}"/>
              </a:ext>
            </a:extLst>
          </p:cNvPr>
          <p:cNvSpPr>
            <a:spLocks noGrp="1"/>
          </p:cNvSpPr>
          <p:nvPr>
            <p:ph type="sldNum" sz="quarter" idx="12"/>
          </p:nvPr>
        </p:nvSpPr>
        <p:spPr/>
        <p:txBody>
          <a:bodyPr/>
          <a:lstStyle/>
          <a:p>
            <a:fld id="{84A506F0-089F-4AB4-AAA3-37525241F730}" type="slidenum">
              <a:rPr lang="en-US" smtClean="0"/>
              <a:t>‹#›</a:t>
            </a:fld>
            <a:endParaRPr lang="en-US"/>
          </a:p>
        </p:txBody>
      </p:sp>
    </p:spTree>
    <p:extLst>
      <p:ext uri="{BB962C8B-B14F-4D97-AF65-F5344CB8AC3E}">
        <p14:creationId xmlns:p14="http://schemas.microsoft.com/office/powerpoint/2010/main" val="2493653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riginal Title">
  <p:cSld name="Original Title">
    <p:spTree>
      <p:nvGrpSpPr>
        <p:cNvPr id="1" name="Shape 10"/>
        <p:cNvGrpSpPr/>
        <p:nvPr/>
      </p:nvGrpSpPr>
      <p:grpSpPr>
        <a:xfrm>
          <a:off x="0" y="0"/>
          <a:ext cx="0" cy="0"/>
          <a:chOff x="0" y="0"/>
          <a:chExt cx="0" cy="0"/>
        </a:xfrm>
      </p:grpSpPr>
      <p:grpSp>
        <p:nvGrpSpPr>
          <p:cNvPr id="11" name="Google Shape;11;p2"/>
          <p:cNvGrpSpPr/>
          <p:nvPr/>
        </p:nvGrpSpPr>
        <p:grpSpPr>
          <a:xfrm>
            <a:off x="-149020" y="44449"/>
            <a:ext cx="12448971" cy="6863516"/>
            <a:chOff x="-149020" y="44449"/>
            <a:chExt cx="12448971" cy="6863516"/>
          </a:xfrm>
        </p:grpSpPr>
        <p:grpSp>
          <p:nvGrpSpPr>
            <p:cNvPr id="12" name="Google Shape;12;p2"/>
            <p:cNvGrpSpPr/>
            <p:nvPr/>
          </p:nvGrpSpPr>
          <p:grpSpPr>
            <a:xfrm>
              <a:off x="-149020" y="44449"/>
              <a:ext cx="12448971" cy="6863516"/>
              <a:chOff x="-149020" y="44449"/>
              <a:chExt cx="12448971" cy="6863516"/>
            </a:xfrm>
          </p:grpSpPr>
          <p:sp>
            <p:nvSpPr>
              <p:cNvPr id="13" name="Google Shape;13;p2"/>
              <p:cNvSpPr/>
              <p:nvPr/>
            </p:nvSpPr>
            <p:spPr>
              <a:xfrm>
                <a:off x="-149020" y="44449"/>
                <a:ext cx="5844685" cy="6824475"/>
              </a:xfrm>
              <a:custGeom>
                <a:avLst/>
                <a:gdLst/>
                <a:ahLst/>
                <a:cxnLst/>
                <a:rect l="l" t="t" r="r" b="b"/>
                <a:pathLst>
                  <a:path w="5844685" h="6824475" extrusionOk="0">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rotWithShape="1">
                <a:blip r:embed="rId2">
                  <a:alphaModFix/>
                </a:blip>
                <a:stretch>
                  <a:fillRect l="-74992" r="-49994"/>
                </a:stretch>
              </a:blipFill>
              <a:ln w="127000" cap="flat" cmpd="sng">
                <a:solidFill>
                  <a:srgbClr val="9640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4" name="Google Shape;14;p2"/>
              <p:cNvGrpSpPr/>
              <p:nvPr/>
            </p:nvGrpSpPr>
            <p:grpSpPr>
              <a:xfrm>
                <a:off x="-107950" y="6248400"/>
                <a:ext cx="12407901" cy="659565"/>
                <a:chOff x="-107950" y="6248400"/>
                <a:chExt cx="12407901" cy="659565"/>
              </a:xfrm>
            </p:grpSpPr>
            <p:sp>
              <p:nvSpPr>
                <p:cNvPr id="15" name="Google Shape;15;p2"/>
                <p:cNvSpPr/>
                <p:nvPr/>
              </p:nvSpPr>
              <p:spPr>
                <a:xfrm>
                  <a:off x="11620500" y="6248400"/>
                  <a:ext cx="679450" cy="659565"/>
                </a:xfrm>
                <a:prstGeom prst="roundRect">
                  <a:avLst>
                    <a:gd name="adj" fmla="val 16667"/>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6" name="Google Shape;16;p2"/>
                <p:cNvGrpSpPr/>
                <p:nvPr/>
              </p:nvGrpSpPr>
              <p:grpSpPr>
                <a:xfrm>
                  <a:off x="-107950" y="6250887"/>
                  <a:ext cx="12407901" cy="657078"/>
                  <a:chOff x="-107950" y="6250887"/>
                  <a:chExt cx="12407901" cy="657078"/>
                </a:xfrm>
              </p:grpSpPr>
              <p:sp>
                <p:nvSpPr>
                  <p:cNvPr id="17" name="Google Shape;17;p2"/>
                  <p:cNvSpPr/>
                  <p:nvPr/>
                </p:nvSpPr>
                <p:spPr>
                  <a:xfrm>
                    <a:off x="0" y="6593877"/>
                    <a:ext cx="12192000" cy="314088"/>
                  </a:xfrm>
                  <a:prstGeom prst="roundRect">
                    <a:avLst>
                      <a:gd name="adj" fmla="val 16667"/>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2"/>
                  <p:cNvSpPr/>
                  <p:nvPr/>
                </p:nvSpPr>
                <p:spPr>
                  <a:xfrm>
                    <a:off x="-107950" y="6250887"/>
                    <a:ext cx="1919388" cy="508417"/>
                  </a:xfrm>
                  <a:prstGeom prst="roundRect">
                    <a:avLst>
                      <a:gd name="adj" fmla="val 16667"/>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19;p2"/>
                  <p:cNvSpPr/>
                  <p:nvPr/>
                </p:nvSpPr>
                <p:spPr>
                  <a:xfrm>
                    <a:off x="332607" y="6589441"/>
                    <a:ext cx="11967344" cy="177109"/>
                  </a:xfrm>
                  <a:prstGeom prst="roundRect">
                    <a:avLst>
                      <a:gd name="adj" fmla="val 16667"/>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 name="Google Shape;20;p2"/>
                  <p:cNvPicPr preferRelativeResize="0"/>
                  <p:nvPr/>
                </p:nvPicPr>
                <p:blipFill rotWithShape="1">
                  <a:blip r:embed="rId3">
                    <a:alphaModFix/>
                  </a:blip>
                  <a:srcRect/>
                  <a:stretch/>
                </p:blipFill>
                <p:spPr>
                  <a:xfrm>
                    <a:off x="232015" y="6425457"/>
                    <a:ext cx="1367335" cy="222457"/>
                  </a:xfrm>
                  <a:prstGeom prst="rect">
                    <a:avLst/>
                  </a:prstGeom>
                  <a:noFill/>
                  <a:ln>
                    <a:noFill/>
                  </a:ln>
                </p:spPr>
              </p:pic>
            </p:grpSp>
          </p:grpSp>
          <p:sp>
            <p:nvSpPr>
              <p:cNvPr id="21" name="Google Shape;21;p2"/>
              <p:cNvSpPr txBox="1"/>
              <p:nvPr/>
            </p:nvSpPr>
            <p:spPr>
              <a:xfrm>
                <a:off x="4452137" y="6253427"/>
                <a:ext cx="7136613" cy="33855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964035"/>
                    </a:solidFill>
                    <a:latin typeface="Century Gothic"/>
                    <a:ea typeface="Century Gothic"/>
                    <a:cs typeface="Century Gothic"/>
                    <a:sym typeface="Century Gothic"/>
                  </a:rPr>
                  <a:t>| Spring 2020</a:t>
                </a:r>
                <a:endParaRPr sz="1600" b="0" i="0" u="none" strike="noStrike" cap="none">
                  <a:solidFill>
                    <a:srgbClr val="964035"/>
                  </a:solidFill>
                  <a:latin typeface="Century Gothic"/>
                  <a:ea typeface="Century Gothic"/>
                  <a:cs typeface="Century Gothic"/>
                  <a:sym typeface="Century Gothic"/>
                </a:endParaRPr>
              </a:p>
            </p:txBody>
          </p:sp>
        </p:grpSp>
        <p:pic>
          <p:nvPicPr>
            <p:cNvPr id="22" name="Google Shape;22;p2"/>
            <p:cNvPicPr preferRelativeResize="0"/>
            <p:nvPr/>
          </p:nvPicPr>
          <p:blipFill rotWithShape="1">
            <a:blip r:embed="rId4">
              <a:alphaModFix/>
            </a:blip>
            <a:srcRect/>
            <a:stretch/>
          </p:blipFill>
          <p:spPr>
            <a:xfrm>
              <a:off x="11711988" y="6345025"/>
              <a:ext cx="393330" cy="393192"/>
            </a:xfrm>
            <a:prstGeom prst="rect">
              <a:avLst/>
            </a:prstGeom>
            <a:noFill/>
            <a:ln>
              <a:noFill/>
            </a:ln>
          </p:spPr>
        </p:pic>
      </p:grpSp>
      <p:grpSp>
        <p:nvGrpSpPr>
          <p:cNvPr id="23" name="Google Shape;23;p2"/>
          <p:cNvGrpSpPr/>
          <p:nvPr/>
        </p:nvGrpSpPr>
        <p:grpSpPr>
          <a:xfrm>
            <a:off x="9147470" y="238125"/>
            <a:ext cx="2609013" cy="741586"/>
            <a:chOff x="9147470" y="238125"/>
            <a:chExt cx="2609013" cy="741586"/>
          </a:xfrm>
        </p:grpSpPr>
        <p:pic>
          <p:nvPicPr>
            <p:cNvPr id="24" name="Google Shape;24;p2"/>
            <p:cNvPicPr preferRelativeResize="0"/>
            <p:nvPr/>
          </p:nvPicPr>
          <p:blipFill rotWithShape="1">
            <a:blip r:embed="rId5">
              <a:alphaModFix/>
            </a:blip>
            <a:srcRect/>
            <a:stretch/>
          </p:blipFill>
          <p:spPr>
            <a:xfrm>
              <a:off x="10885876" y="238125"/>
              <a:ext cx="870608" cy="741586"/>
            </a:xfrm>
            <a:prstGeom prst="rect">
              <a:avLst/>
            </a:prstGeom>
            <a:noFill/>
            <a:ln>
              <a:noFill/>
            </a:ln>
          </p:spPr>
        </p:pic>
        <p:sp>
          <p:nvSpPr>
            <p:cNvPr id="25" name="Google Shape;25;p2"/>
            <p:cNvSpPr txBox="1"/>
            <p:nvPr/>
          </p:nvSpPr>
          <p:spPr>
            <a:xfrm>
              <a:off x="9147470" y="433495"/>
              <a:ext cx="1640135" cy="350116"/>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Arial"/>
                  <a:ea typeface="Arial"/>
                  <a:cs typeface="Arial"/>
                  <a:sym typeface="Arial"/>
                </a:rPr>
                <a:t>National Aeronautics and Space Administration</a:t>
              </a:r>
              <a:endParaRPr sz="800" b="1" i="0" u="none" strike="noStrike" cap="none">
                <a:solidFill>
                  <a:schemeClr val="dk1"/>
                </a:solidFill>
                <a:latin typeface="Arial"/>
                <a:ea typeface="Arial"/>
                <a:cs typeface="Arial"/>
                <a:sym typeface="Arial"/>
              </a:endParaRPr>
            </a:p>
          </p:txBody>
        </p:sp>
        <p:cxnSp>
          <p:nvCxnSpPr>
            <p:cNvPr id="26" name="Google Shape;26;p2"/>
            <p:cNvCxnSpPr/>
            <p:nvPr/>
          </p:nvCxnSpPr>
          <p:spPr>
            <a:xfrm>
              <a:off x="10835976" y="292062"/>
              <a:ext cx="0" cy="622338"/>
            </a:xfrm>
            <a:prstGeom prst="straightConnector1">
              <a:avLst/>
            </a:prstGeom>
            <a:noFill/>
            <a:ln w="12700" cap="flat" cmpd="sng">
              <a:solidFill>
                <a:schemeClr val="dk1"/>
              </a:solidFill>
              <a:prstDash val="solid"/>
              <a:miter lim="800000"/>
              <a:headEnd type="none" w="sm" len="sm"/>
              <a:tailEnd type="none" w="sm" len="sm"/>
            </a:ln>
          </p:spPr>
        </p:cxnSp>
      </p:grpSp>
      <p:sp>
        <p:nvSpPr>
          <p:cNvPr id="27" name="Google Shape;27;p2"/>
          <p:cNvSpPr txBox="1"/>
          <p:nvPr/>
        </p:nvSpPr>
        <p:spPr>
          <a:xfrm>
            <a:off x="581874" y="838074"/>
            <a:ext cx="4745502" cy="1569660"/>
          </a:xfrm>
          <a:prstGeom prst="rect">
            <a:avLst/>
          </a:prstGeom>
          <a:solidFill>
            <a:srgbClr val="FFFFFF"/>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0000"/>
                </a:solidFill>
                <a:latin typeface="Century Gothic"/>
                <a:ea typeface="Century Gothic"/>
                <a:cs typeface="Century Gothic"/>
                <a:sym typeface="Century Gothic"/>
              </a:rPr>
              <a:t>The PC team will add your website image here ☺</a:t>
            </a:r>
            <a:endParaRPr sz="1200" b="0" i="0" u="none" strike="noStrike" cap="none">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0000"/>
                </a:solidFill>
                <a:latin typeface="Century Gothic"/>
                <a:ea typeface="Century Gothic"/>
                <a:cs typeface="Century Gothic"/>
                <a:sym typeface="Century Gothic"/>
              </a:rPr>
              <a:t>Do not delete or move the DEVELOP logo or other page components, including name boxes.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FF0000"/>
              </a:solidFill>
              <a:latin typeface="Century Gothic"/>
              <a:ea typeface="Century Gothic"/>
              <a:cs typeface="Century Gothic"/>
              <a:sym typeface="Century Gothic"/>
            </a:endParaRPr>
          </a:p>
          <a:p>
            <a:pPr marL="171450" marR="0" lvl="0" indent="-171450" algn="l" rtl="0">
              <a:lnSpc>
                <a:spcPct val="100000"/>
              </a:lnSpc>
              <a:spcBef>
                <a:spcPts val="0"/>
              </a:spcBef>
              <a:spcAft>
                <a:spcPts val="0"/>
              </a:spcAft>
              <a:buClr>
                <a:srgbClr val="FF0000"/>
              </a:buClr>
              <a:buSzPts val="1200"/>
              <a:buFont typeface="Noto Sans Symbols"/>
              <a:buChar char="🡪"/>
            </a:pPr>
            <a:r>
              <a:rPr lang="en-US" sz="1200" b="0" i="0" u="none" strike="noStrike" cap="none">
                <a:solidFill>
                  <a:srgbClr val="FF0000"/>
                </a:solidFill>
                <a:latin typeface="Century Gothic"/>
                <a:ea typeface="Century Gothic"/>
                <a:cs typeface="Century Gothic"/>
                <a:sym typeface="Century Gothic"/>
              </a:rPr>
              <a:t>Body text should default to </a:t>
            </a:r>
            <a:r>
              <a:rPr lang="en-US" sz="1200" b="1" i="0" u="none" strike="noStrike" cap="none">
                <a:solidFill>
                  <a:srgbClr val="FF0000"/>
                </a:solidFill>
                <a:latin typeface="Century Gothic"/>
                <a:ea typeface="Century Gothic"/>
                <a:cs typeface="Century Gothic"/>
                <a:sym typeface="Century Gothic"/>
              </a:rPr>
              <a:t>“Black, Text 1, Lighter 25%”</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FF0000"/>
              </a:buClr>
              <a:buSzPts val="1200"/>
              <a:buFont typeface="Noto Sans Symbols"/>
              <a:buChar char="🡪"/>
            </a:pPr>
            <a:r>
              <a:rPr lang="en-US" sz="1200" b="0" i="0" u="none" strike="noStrike" cap="none">
                <a:solidFill>
                  <a:srgbClr val="FF0000"/>
                </a:solidFill>
                <a:latin typeface="Century Gothic"/>
                <a:ea typeface="Century Gothic"/>
                <a:cs typeface="Century Gothic"/>
                <a:sym typeface="Century Gothic"/>
              </a:rPr>
              <a:t>The only font that should be in this presentation is Century Gothic</a:t>
            </a:r>
            <a:endParaRPr sz="1200" b="0" i="0" u="none" strike="noStrike" cap="none">
              <a:solidFill>
                <a:srgbClr val="FF0000"/>
              </a:solidFill>
              <a:latin typeface="Century Gothic"/>
              <a:ea typeface="Century Gothic"/>
              <a:cs typeface="Century Gothic"/>
              <a:sym typeface="Century Gothic"/>
            </a:endParaRPr>
          </a:p>
        </p:txBody>
      </p:sp>
      <p:sp>
        <p:nvSpPr>
          <p:cNvPr id="28" name="Google Shape;28;p2"/>
          <p:cNvSpPr txBox="1"/>
          <p:nvPr/>
        </p:nvSpPr>
        <p:spPr>
          <a:xfrm rot="-1745325">
            <a:off x="1672735" y="4000049"/>
            <a:ext cx="2001009" cy="253916"/>
          </a:xfrm>
          <a:prstGeom prst="rect">
            <a:avLst/>
          </a:prstGeom>
          <a:solidFill>
            <a:srgbClr val="FFFFFF"/>
          </a:solidFill>
          <a:ln w="190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rgbClr val="FF0000"/>
                </a:solidFill>
                <a:latin typeface="Calibri"/>
                <a:ea typeface="Calibri"/>
                <a:cs typeface="Calibri"/>
                <a:sym typeface="Calibri"/>
              </a:rPr>
              <a:t>PLACEHOLDER IMAGE</a:t>
            </a:r>
            <a:endParaRPr sz="1050" b="1" i="0" u="none" strike="noStrike" cap="none">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1268901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ick Bar">
  <p:cSld name="Thick Bar">
    <p:spTree>
      <p:nvGrpSpPr>
        <p:cNvPr id="1" name="Shape 29"/>
        <p:cNvGrpSpPr/>
        <p:nvPr/>
      </p:nvGrpSpPr>
      <p:grpSpPr>
        <a:xfrm>
          <a:off x="0" y="0"/>
          <a:ext cx="0" cy="0"/>
          <a:chOff x="0" y="0"/>
          <a:chExt cx="0" cy="0"/>
        </a:xfrm>
      </p:grpSpPr>
      <p:grpSp>
        <p:nvGrpSpPr>
          <p:cNvPr id="30" name="Google Shape;30;p3"/>
          <p:cNvGrpSpPr/>
          <p:nvPr/>
        </p:nvGrpSpPr>
        <p:grpSpPr>
          <a:xfrm>
            <a:off x="-45493" y="-131929"/>
            <a:ext cx="12310281" cy="1210101"/>
            <a:chOff x="-45493" y="-131929"/>
            <a:chExt cx="12310281" cy="1210101"/>
          </a:xfrm>
        </p:grpSpPr>
        <p:sp>
          <p:nvSpPr>
            <p:cNvPr id="31" name="Google Shape;31;p3"/>
            <p:cNvSpPr/>
            <p:nvPr/>
          </p:nvSpPr>
          <p:spPr>
            <a:xfrm>
              <a:off x="-45493" y="-131929"/>
              <a:ext cx="12310281" cy="1210101"/>
            </a:xfrm>
            <a:prstGeom prst="roundRect">
              <a:avLst>
                <a:gd name="adj" fmla="val 16667"/>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 name="Google Shape;32;p3"/>
            <p:cNvPicPr preferRelativeResize="0"/>
            <p:nvPr/>
          </p:nvPicPr>
          <p:blipFill rotWithShape="1">
            <a:blip r:embed="rId2">
              <a:alphaModFix/>
            </a:blip>
            <a:srcRect/>
            <a:stretch/>
          </p:blipFill>
          <p:spPr>
            <a:xfrm>
              <a:off x="11518075" y="303034"/>
              <a:ext cx="530538" cy="530352"/>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ick Bar">
  <p:cSld name="Thick Bar">
    <p:spTree>
      <p:nvGrpSpPr>
        <p:cNvPr id="1" name="Shape 29"/>
        <p:cNvGrpSpPr/>
        <p:nvPr/>
      </p:nvGrpSpPr>
      <p:grpSpPr>
        <a:xfrm>
          <a:off x="0" y="0"/>
          <a:ext cx="0" cy="0"/>
          <a:chOff x="0" y="0"/>
          <a:chExt cx="0" cy="0"/>
        </a:xfrm>
      </p:grpSpPr>
      <p:grpSp>
        <p:nvGrpSpPr>
          <p:cNvPr id="30" name="Google Shape;30;p3"/>
          <p:cNvGrpSpPr/>
          <p:nvPr/>
        </p:nvGrpSpPr>
        <p:grpSpPr>
          <a:xfrm>
            <a:off x="-45493" y="-131929"/>
            <a:ext cx="12310281" cy="1210101"/>
            <a:chOff x="-45493" y="-131929"/>
            <a:chExt cx="12310281" cy="1210101"/>
          </a:xfrm>
        </p:grpSpPr>
        <p:sp>
          <p:nvSpPr>
            <p:cNvPr id="31" name="Google Shape;31;p3"/>
            <p:cNvSpPr/>
            <p:nvPr/>
          </p:nvSpPr>
          <p:spPr>
            <a:xfrm>
              <a:off x="-45493" y="-131929"/>
              <a:ext cx="12310281" cy="1210101"/>
            </a:xfrm>
            <a:prstGeom prst="roundRect">
              <a:avLst>
                <a:gd name="adj" fmla="val 16667"/>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 name="Google Shape;32;p3"/>
            <p:cNvPicPr preferRelativeResize="0"/>
            <p:nvPr/>
          </p:nvPicPr>
          <p:blipFill rotWithShape="1">
            <a:blip r:embed="rId2">
              <a:alphaModFix/>
            </a:blip>
            <a:srcRect/>
            <a:stretch/>
          </p:blipFill>
          <p:spPr>
            <a:xfrm>
              <a:off x="11518075" y="303034"/>
              <a:ext cx="530538" cy="530352"/>
            </a:xfrm>
            <a:prstGeom prst="rect">
              <a:avLst/>
            </a:prstGeom>
            <a:noFill/>
            <a:ln>
              <a:noFill/>
            </a:ln>
          </p:spPr>
        </p:pic>
      </p:grpSp>
    </p:spTree>
    <p:extLst>
      <p:ext uri="{BB962C8B-B14F-4D97-AF65-F5344CB8AC3E}">
        <p14:creationId xmlns:p14="http://schemas.microsoft.com/office/powerpoint/2010/main" val="4268878299"/>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 Thin Bars">
  <p:cSld name="2 Thin Bars">
    <p:spTree>
      <p:nvGrpSpPr>
        <p:cNvPr id="1" name="Shape 33"/>
        <p:cNvGrpSpPr/>
        <p:nvPr/>
      </p:nvGrpSpPr>
      <p:grpSpPr>
        <a:xfrm>
          <a:off x="0" y="0"/>
          <a:ext cx="0" cy="0"/>
          <a:chOff x="0" y="0"/>
          <a:chExt cx="0" cy="0"/>
        </a:xfrm>
      </p:grpSpPr>
      <p:grpSp>
        <p:nvGrpSpPr>
          <p:cNvPr id="34" name="Google Shape;34;p4"/>
          <p:cNvGrpSpPr/>
          <p:nvPr/>
        </p:nvGrpSpPr>
        <p:grpSpPr>
          <a:xfrm>
            <a:off x="0" y="-245046"/>
            <a:ext cx="12192000" cy="7316860"/>
            <a:chOff x="0" y="-245046"/>
            <a:chExt cx="12192000" cy="7316860"/>
          </a:xfrm>
        </p:grpSpPr>
        <p:sp>
          <p:nvSpPr>
            <p:cNvPr id="35" name="Google Shape;35;p4"/>
            <p:cNvSpPr/>
            <p:nvPr/>
          </p:nvSpPr>
          <p:spPr>
            <a:xfrm>
              <a:off x="0" y="6708859"/>
              <a:ext cx="12192000" cy="362955"/>
            </a:xfrm>
            <a:prstGeom prst="roundRect">
              <a:avLst>
                <a:gd name="adj" fmla="val 16667"/>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 name="Google Shape;36;p4"/>
            <p:cNvSpPr/>
            <p:nvPr/>
          </p:nvSpPr>
          <p:spPr>
            <a:xfrm>
              <a:off x="0" y="-245046"/>
              <a:ext cx="12192000" cy="362955"/>
            </a:xfrm>
            <a:prstGeom prst="roundRect">
              <a:avLst>
                <a:gd name="adj" fmla="val 16667"/>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717799410"/>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op Arc">
  <p:cSld name="Top Arc">
    <p:spTree>
      <p:nvGrpSpPr>
        <p:cNvPr id="1" name="Shape 37"/>
        <p:cNvGrpSpPr/>
        <p:nvPr/>
      </p:nvGrpSpPr>
      <p:grpSpPr>
        <a:xfrm>
          <a:off x="0" y="0"/>
          <a:ext cx="0" cy="0"/>
          <a:chOff x="0" y="0"/>
          <a:chExt cx="0" cy="0"/>
        </a:xfrm>
      </p:grpSpPr>
      <p:grpSp>
        <p:nvGrpSpPr>
          <p:cNvPr id="38" name="Google Shape;38;p5"/>
          <p:cNvGrpSpPr/>
          <p:nvPr/>
        </p:nvGrpSpPr>
        <p:grpSpPr>
          <a:xfrm>
            <a:off x="-419991" y="0"/>
            <a:ext cx="12611992" cy="7171680"/>
            <a:chOff x="-419991" y="0"/>
            <a:chExt cx="12611992" cy="7171680"/>
          </a:xfrm>
        </p:grpSpPr>
        <p:sp>
          <p:nvSpPr>
            <p:cNvPr id="39" name="Google Shape;39;p5"/>
            <p:cNvSpPr/>
            <p:nvPr/>
          </p:nvSpPr>
          <p:spPr>
            <a:xfrm>
              <a:off x="0" y="0"/>
              <a:ext cx="12192000" cy="6858000"/>
            </a:xfrm>
            <a:prstGeom prst="rect">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 name="Google Shape;40;p5"/>
            <p:cNvSpPr/>
            <p:nvPr/>
          </p:nvSpPr>
          <p:spPr>
            <a:xfrm rot="10800000">
              <a:off x="-419991" y="207335"/>
              <a:ext cx="12440095" cy="6964345"/>
            </a:xfrm>
            <a:custGeom>
              <a:avLst/>
              <a:gdLst/>
              <a:ahLst/>
              <a:cxnLst/>
              <a:rect l="l" t="t" r="r" b="b"/>
              <a:pathLst>
                <a:path w="12265181" h="6714476" extrusionOk="0">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1" name="Google Shape;41;p5"/>
            <p:cNvPicPr preferRelativeResize="0"/>
            <p:nvPr/>
          </p:nvPicPr>
          <p:blipFill rotWithShape="1">
            <a:blip r:embed="rId2">
              <a:alphaModFix/>
            </a:blip>
            <a:srcRect/>
            <a:stretch/>
          </p:blipFill>
          <p:spPr>
            <a:xfrm>
              <a:off x="11637052" y="134339"/>
              <a:ext cx="439066" cy="438912"/>
            </a:xfrm>
            <a:prstGeom prst="rect">
              <a:avLst/>
            </a:prstGeom>
            <a:noFill/>
            <a:ln>
              <a:noFill/>
            </a:ln>
          </p:spPr>
        </p:pic>
      </p:grpSp>
    </p:spTree>
    <p:extLst>
      <p:ext uri="{BB962C8B-B14F-4D97-AF65-F5344CB8AC3E}">
        <p14:creationId xmlns:p14="http://schemas.microsoft.com/office/powerpoint/2010/main" val="2296462005"/>
      </p:ext>
    </p:extLst>
  </p:cSld>
  <p:clrMapOvr>
    <a:masterClrMapping/>
  </p:clrMapOvr>
  <p:extLst>
    <p:ext uri="{DCECCB84-F9BA-43D5-87BE-67443E8EF086}">
      <p15:sldGuideLst xmlns:p15="http://schemas.microsoft.com/office/powerpoint/2012/main">
        <p15:guide id="1" orient="horz" pos="1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ottom Arc">
  <p:cSld name="Bottom Arc">
    <p:spTree>
      <p:nvGrpSpPr>
        <p:cNvPr id="1" name="Shape 42"/>
        <p:cNvGrpSpPr/>
        <p:nvPr/>
      </p:nvGrpSpPr>
      <p:grpSpPr>
        <a:xfrm>
          <a:off x="0" y="0"/>
          <a:ext cx="0" cy="0"/>
          <a:chOff x="0" y="0"/>
          <a:chExt cx="0" cy="0"/>
        </a:xfrm>
      </p:grpSpPr>
      <p:grpSp>
        <p:nvGrpSpPr>
          <p:cNvPr id="43" name="Google Shape;43;p6"/>
          <p:cNvGrpSpPr/>
          <p:nvPr/>
        </p:nvGrpSpPr>
        <p:grpSpPr>
          <a:xfrm>
            <a:off x="-330280" y="-263304"/>
            <a:ext cx="12522280" cy="7121304"/>
            <a:chOff x="-330280" y="-263304"/>
            <a:chExt cx="12522280" cy="7121304"/>
          </a:xfrm>
        </p:grpSpPr>
        <p:sp>
          <p:nvSpPr>
            <p:cNvPr id="44" name="Google Shape;44;p6"/>
            <p:cNvSpPr/>
            <p:nvPr/>
          </p:nvSpPr>
          <p:spPr>
            <a:xfrm>
              <a:off x="0" y="0"/>
              <a:ext cx="12192000" cy="6858000"/>
            </a:xfrm>
            <a:prstGeom prst="rect">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 name="Google Shape;45;p6"/>
            <p:cNvSpPr/>
            <p:nvPr/>
          </p:nvSpPr>
          <p:spPr>
            <a:xfrm>
              <a:off x="-330280" y="-263304"/>
              <a:ext cx="12339756" cy="6940552"/>
            </a:xfrm>
            <a:custGeom>
              <a:avLst/>
              <a:gdLst/>
              <a:ahLst/>
              <a:cxnLst/>
              <a:rect l="l" t="t" r="r" b="b"/>
              <a:pathLst>
                <a:path w="12339756" h="6940552" extrusionOk="0">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6" name="Google Shape;46;p6"/>
            <p:cNvPicPr preferRelativeResize="0"/>
            <p:nvPr/>
          </p:nvPicPr>
          <p:blipFill rotWithShape="1">
            <a:blip r:embed="rId2">
              <a:alphaModFix/>
            </a:blip>
            <a:srcRect/>
            <a:stretch/>
          </p:blipFill>
          <p:spPr>
            <a:xfrm>
              <a:off x="11631294" y="6303158"/>
              <a:ext cx="439066" cy="438912"/>
            </a:xfrm>
            <a:prstGeom prst="rect">
              <a:avLst/>
            </a:prstGeom>
            <a:noFill/>
            <a:ln>
              <a:noFill/>
            </a:ln>
          </p:spPr>
        </p:pic>
      </p:grpSp>
    </p:spTree>
    <p:extLst>
      <p:ext uri="{BB962C8B-B14F-4D97-AF65-F5344CB8AC3E}">
        <p14:creationId xmlns:p14="http://schemas.microsoft.com/office/powerpoint/2010/main" val="3785817275"/>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47"/>
        <p:cNvGrpSpPr/>
        <p:nvPr/>
      </p:nvGrpSpPr>
      <p:grpSpPr>
        <a:xfrm>
          <a:off x="0" y="0"/>
          <a:ext cx="0" cy="0"/>
          <a:chOff x="0" y="0"/>
          <a:chExt cx="0" cy="0"/>
        </a:xfrm>
      </p:grpSpPr>
      <p:sp>
        <p:nvSpPr>
          <p:cNvPr id="48" name="Google Shape;48;p7"/>
          <p:cNvSpPr/>
          <p:nvPr/>
        </p:nvSpPr>
        <p:spPr>
          <a:xfrm>
            <a:off x="495300" y="6400881"/>
            <a:ext cx="11201399"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1" u="none" strike="noStrike" cap="none">
                <a:solidFill>
                  <a:srgbClr val="3F3F3F"/>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grpSp>
        <p:nvGrpSpPr>
          <p:cNvPr id="49" name="Google Shape;49;p7"/>
          <p:cNvGrpSpPr/>
          <p:nvPr/>
        </p:nvGrpSpPr>
        <p:grpSpPr>
          <a:xfrm>
            <a:off x="-166047" y="-260498"/>
            <a:ext cx="12524095" cy="1451342"/>
            <a:chOff x="-166047" y="-260498"/>
            <a:chExt cx="12524095" cy="1451342"/>
          </a:xfrm>
        </p:grpSpPr>
        <p:grpSp>
          <p:nvGrpSpPr>
            <p:cNvPr id="50" name="Google Shape;50;p7"/>
            <p:cNvGrpSpPr/>
            <p:nvPr/>
          </p:nvGrpSpPr>
          <p:grpSpPr>
            <a:xfrm>
              <a:off x="-166047" y="-74427"/>
              <a:ext cx="12524095" cy="1265271"/>
              <a:chOff x="-166047" y="-74427"/>
              <a:chExt cx="12524095" cy="1265271"/>
            </a:xfrm>
          </p:grpSpPr>
          <p:sp>
            <p:nvSpPr>
              <p:cNvPr id="51" name="Google Shape;51;p7"/>
              <p:cNvSpPr/>
              <p:nvPr/>
            </p:nvSpPr>
            <p:spPr>
              <a:xfrm>
                <a:off x="9706282" y="-74427"/>
                <a:ext cx="2538483" cy="1026042"/>
              </a:xfrm>
              <a:prstGeom prst="roundRect">
                <a:avLst>
                  <a:gd name="adj" fmla="val 16667"/>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 name="Google Shape;52;p7"/>
              <p:cNvSpPr/>
              <p:nvPr/>
            </p:nvSpPr>
            <p:spPr>
              <a:xfrm>
                <a:off x="-166047" y="802756"/>
                <a:ext cx="12524095" cy="388088"/>
              </a:xfrm>
              <a:prstGeom prst="roundRect">
                <a:avLst>
                  <a:gd name="adj" fmla="val 16667"/>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3" name="Google Shape;53;p7"/>
            <p:cNvSpPr/>
            <p:nvPr/>
          </p:nvSpPr>
          <p:spPr>
            <a:xfrm>
              <a:off x="-166047" y="-260498"/>
              <a:ext cx="10001163" cy="121211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4" name="Google Shape;54;p7"/>
            <p:cNvPicPr preferRelativeResize="0"/>
            <p:nvPr/>
          </p:nvPicPr>
          <p:blipFill rotWithShape="1">
            <a:blip r:embed="rId2">
              <a:alphaModFix/>
            </a:blip>
            <a:srcRect/>
            <a:stretch/>
          </p:blipFill>
          <p:spPr>
            <a:xfrm>
              <a:off x="10264437" y="455259"/>
              <a:ext cx="1468741" cy="228565"/>
            </a:xfrm>
            <a:prstGeom prst="rect">
              <a:avLst/>
            </a:prstGeom>
            <a:noFill/>
            <a:ln>
              <a:noFill/>
            </a:ln>
          </p:spPr>
        </p:pic>
        <p:sp>
          <p:nvSpPr>
            <p:cNvPr id="55" name="Google Shape;55;p7"/>
            <p:cNvSpPr txBox="1"/>
            <p:nvPr/>
          </p:nvSpPr>
          <p:spPr>
            <a:xfrm>
              <a:off x="495300" y="342900"/>
              <a:ext cx="5724747"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000"/>
                <a:buFont typeface="Century Gothic"/>
                <a:buNone/>
              </a:pPr>
              <a:r>
                <a:rPr lang="en-US" sz="4000" b="1" i="0" u="none" strike="noStrike" cap="none" dirty="0">
                  <a:solidFill>
                    <a:srgbClr val="964035"/>
                  </a:solidFill>
                  <a:latin typeface="Century Gothic"/>
                  <a:ea typeface="Century Gothic"/>
                  <a:cs typeface="Century Gothic"/>
                  <a:sym typeface="Century Gothic"/>
                </a:rPr>
                <a:t>Acknowledgements</a:t>
              </a:r>
              <a:endParaRPr sz="4000" b="1" i="0" u="none" strike="noStrike" cap="none" dirty="0">
                <a:solidFill>
                  <a:srgbClr val="964035"/>
                </a:solidFill>
                <a:latin typeface="Century Gothic"/>
                <a:ea typeface="Century Gothic"/>
                <a:cs typeface="Century Gothic"/>
                <a:sym typeface="Century Gothic"/>
              </a:endParaRPr>
            </a:p>
          </p:txBody>
        </p:sp>
      </p:grpSp>
    </p:spTree>
    <p:extLst>
      <p:ext uri="{BB962C8B-B14F-4D97-AF65-F5344CB8AC3E}">
        <p14:creationId xmlns:p14="http://schemas.microsoft.com/office/powerpoint/2010/main" val="2504813791"/>
      </p:ext>
    </p:extLst>
  </p:cSld>
  <p:clrMapOvr>
    <a:masterClrMapping/>
  </p:clrMapOvr>
  <p:extLst>
    <p:ext uri="{DCECCB84-F9BA-43D5-87BE-67443E8EF086}">
      <p15:sldGuideLst xmlns:p15="http://schemas.microsoft.com/office/powerpoint/2012/main">
        <p15:guide id="1" orient="horz" pos="74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itle">
  <p:cSld name="Blank Title">
    <p:spTree>
      <p:nvGrpSpPr>
        <p:cNvPr id="1" name="Shape 56"/>
        <p:cNvGrpSpPr/>
        <p:nvPr/>
      </p:nvGrpSpPr>
      <p:grpSpPr>
        <a:xfrm>
          <a:off x="0" y="0"/>
          <a:ext cx="0" cy="0"/>
          <a:chOff x="0" y="0"/>
          <a:chExt cx="0" cy="0"/>
        </a:xfrm>
      </p:grpSpPr>
      <p:grpSp>
        <p:nvGrpSpPr>
          <p:cNvPr id="57" name="Google Shape;57;p8"/>
          <p:cNvGrpSpPr/>
          <p:nvPr/>
        </p:nvGrpSpPr>
        <p:grpSpPr>
          <a:xfrm>
            <a:off x="9147470" y="238125"/>
            <a:ext cx="2609013" cy="741586"/>
            <a:chOff x="9147470" y="238125"/>
            <a:chExt cx="2609013" cy="741586"/>
          </a:xfrm>
        </p:grpSpPr>
        <p:pic>
          <p:nvPicPr>
            <p:cNvPr id="58" name="Google Shape;58;p8"/>
            <p:cNvPicPr preferRelativeResize="0"/>
            <p:nvPr/>
          </p:nvPicPr>
          <p:blipFill rotWithShape="1">
            <a:blip r:embed="rId2">
              <a:alphaModFix/>
            </a:blip>
            <a:srcRect/>
            <a:stretch/>
          </p:blipFill>
          <p:spPr>
            <a:xfrm>
              <a:off x="10885876" y="238125"/>
              <a:ext cx="870608" cy="741586"/>
            </a:xfrm>
            <a:prstGeom prst="rect">
              <a:avLst/>
            </a:prstGeom>
            <a:noFill/>
            <a:ln>
              <a:noFill/>
            </a:ln>
          </p:spPr>
        </p:pic>
        <p:sp>
          <p:nvSpPr>
            <p:cNvPr id="59" name="Google Shape;59;p8"/>
            <p:cNvSpPr txBox="1"/>
            <p:nvPr/>
          </p:nvSpPr>
          <p:spPr>
            <a:xfrm>
              <a:off x="9147470" y="433495"/>
              <a:ext cx="1640135" cy="350116"/>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Arial"/>
                  <a:ea typeface="Arial"/>
                  <a:cs typeface="Arial"/>
                  <a:sym typeface="Arial"/>
                </a:rPr>
                <a:t>National Aeronautics and Space Administration</a:t>
              </a:r>
              <a:endParaRPr sz="800" b="1" i="0" u="none" strike="noStrike" cap="none">
                <a:solidFill>
                  <a:schemeClr val="dk1"/>
                </a:solidFill>
                <a:latin typeface="Arial"/>
                <a:ea typeface="Arial"/>
                <a:cs typeface="Arial"/>
                <a:sym typeface="Arial"/>
              </a:endParaRPr>
            </a:p>
          </p:txBody>
        </p:sp>
        <p:cxnSp>
          <p:nvCxnSpPr>
            <p:cNvPr id="60" name="Google Shape;60;p8"/>
            <p:cNvCxnSpPr/>
            <p:nvPr/>
          </p:nvCxnSpPr>
          <p:spPr>
            <a:xfrm>
              <a:off x="10835976" y="292062"/>
              <a:ext cx="0" cy="622338"/>
            </a:xfrm>
            <a:prstGeom prst="straightConnector1">
              <a:avLst/>
            </a:prstGeom>
            <a:noFill/>
            <a:ln w="12700" cap="flat" cmpd="sng">
              <a:solidFill>
                <a:schemeClr val="dk1"/>
              </a:solidFill>
              <a:prstDash val="solid"/>
              <a:miter lim="800000"/>
              <a:headEnd type="none" w="sm" len="sm"/>
              <a:tailEnd type="none" w="sm" len="sm"/>
            </a:ln>
          </p:spPr>
        </p:cxnSp>
      </p:grpSp>
    </p:spTree>
    <p:extLst>
      <p:ext uri="{BB962C8B-B14F-4D97-AF65-F5344CB8AC3E}">
        <p14:creationId xmlns:p14="http://schemas.microsoft.com/office/powerpoint/2010/main" val="1411986641"/>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White Bar">
  <p:cSld name="White Bar">
    <p:spTree>
      <p:nvGrpSpPr>
        <p:cNvPr id="1" name="Shape 61"/>
        <p:cNvGrpSpPr/>
        <p:nvPr/>
      </p:nvGrpSpPr>
      <p:grpSpPr>
        <a:xfrm>
          <a:off x="0" y="0"/>
          <a:ext cx="0" cy="0"/>
          <a:chOff x="0" y="0"/>
          <a:chExt cx="0" cy="0"/>
        </a:xfrm>
      </p:grpSpPr>
      <p:grpSp>
        <p:nvGrpSpPr>
          <p:cNvPr id="62" name="Google Shape;62;p9"/>
          <p:cNvGrpSpPr/>
          <p:nvPr/>
        </p:nvGrpSpPr>
        <p:grpSpPr>
          <a:xfrm>
            <a:off x="-166047" y="-260498"/>
            <a:ext cx="12524095" cy="1451342"/>
            <a:chOff x="-166047" y="-260498"/>
            <a:chExt cx="12524095" cy="1451342"/>
          </a:xfrm>
        </p:grpSpPr>
        <p:grpSp>
          <p:nvGrpSpPr>
            <p:cNvPr id="63" name="Google Shape;63;p9"/>
            <p:cNvGrpSpPr/>
            <p:nvPr/>
          </p:nvGrpSpPr>
          <p:grpSpPr>
            <a:xfrm>
              <a:off x="-166047" y="-74427"/>
              <a:ext cx="12524095" cy="1265271"/>
              <a:chOff x="-166047" y="-74427"/>
              <a:chExt cx="12524095" cy="1265271"/>
            </a:xfrm>
          </p:grpSpPr>
          <p:sp>
            <p:nvSpPr>
              <p:cNvPr id="64" name="Google Shape;64;p9"/>
              <p:cNvSpPr/>
              <p:nvPr/>
            </p:nvSpPr>
            <p:spPr>
              <a:xfrm>
                <a:off x="9706282" y="-74427"/>
                <a:ext cx="2538483" cy="1026042"/>
              </a:xfrm>
              <a:prstGeom prst="roundRect">
                <a:avLst>
                  <a:gd name="adj" fmla="val 16667"/>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 name="Google Shape;65;p9"/>
              <p:cNvSpPr/>
              <p:nvPr/>
            </p:nvSpPr>
            <p:spPr>
              <a:xfrm>
                <a:off x="-166047" y="802756"/>
                <a:ext cx="12524095" cy="388088"/>
              </a:xfrm>
              <a:prstGeom prst="roundRect">
                <a:avLst>
                  <a:gd name="adj" fmla="val 16667"/>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6" name="Google Shape;66;p9"/>
            <p:cNvSpPr/>
            <p:nvPr/>
          </p:nvSpPr>
          <p:spPr>
            <a:xfrm>
              <a:off x="-166047" y="-260498"/>
              <a:ext cx="10001163" cy="121211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1689172200"/>
      </p:ext>
    </p:extLst>
  </p:cSld>
  <p:clrMapOvr>
    <a:masterClrMapping/>
  </p:clrMapOvr>
  <p:extLst>
    <p:ext uri="{DCECCB84-F9BA-43D5-87BE-67443E8EF086}">
      <p15:sldGuideLst xmlns:p15="http://schemas.microsoft.com/office/powerpoint/2012/main">
        <p15:guide id="1" orient="horz" pos="600">
          <p15:clr>
            <a:srgbClr val="FBAE40"/>
          </p15:clr>
        </p15:guide>
        <p15:guide id="2" orient="horz" pos="7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op Arc">
  <p:cSld name="Top Arc">
    <p:spTree>
      <p:nvGrpSpPr>
        <p:cNvPr id="1" name="Shape 37"/>
        <p:cNvGrpSpPr/>
        <p:nvPr/>
      </p:nvGrpSpPr>
      <p:grpSpPr>
        <a:xfrm>
          <a:off x="0" y="0"/>
          <a:ext cx="0" cy="0"/>
          <a:chOff x="0" y="0"/>
          <a:chExt cx="0" cy="0"/>
        </a:xfrm>
      </p:grpSpPr>
      <p:grpSp>
        <p:nvGrpSpPr>
          <p:cNvPr id="38" name="Google Shape;38;p5"/>
          <p:cNvGrpSpPr/>
          <p:nvPr/>
        </p:nvGrpSpPr>
        <p:grpSpPr>
          <a:xfrm>
            <a:off x="-419991" y="0"/>
            <a:ext cx="12611992" cy="7171680"/>
            <a:chOff x="-419991" y="0"/>
            <a:chExt cx="12611992" cy="7171680"/>
          </a:xfrm>
        </p:grpSpPr>
        <p:sp>
          <p:nvSpPr>
            <p:cNvPr id="39" name="Google Shape;39;p5"/>
            <p:cNvSpPr/>
            <p:nvPr/>
          </p:nvSpPr>
          <p:spPr>
            <a:xfrm>
              <a:off x="0" y="0"/>
              <a:ext cx="12192000" cy="6858000"/>
            </a:xfrm>
            <a:prstGeom prst="rect">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 name="Google Shape;40;p5"/>
            <p:cNvSpPr/>
            <p:nvPr/>
          </p:nvSpPr>
          <p:spPr>
            <a:xfrm rot="10800000">
              <a:off x="-419991" y="207335"/>
              <a:ext cx="12440095" cy="6964345"/>
            </a:xfrm>
            <a:custGeom>
              <a:avLst/>
              <a:gdLst/>
              <a:ahLst/>
              <a:cxnLst/>
              <a:rect l="l" t="t" r="r" b="b"/>
              <a:pathLst>
                <a:path w="12265181" h="6714476" extrusionOk="0">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1" name="Google Shape;41;p5"/>
            <p:cNvPicPr preferRelativeResize="0"/>
            <p:nvPr/>
          </p:nvPicPr>
          <p:blipFill rotWithShape="1">
            <a:blip r:embed="rId2">
              <a:alphaModFix/>
            </a:blip>
            <a:srcRect/>
            <a:stretch/>
          </p:blipFill>
          <p:spPr>
            <a:xfrm>
              <a:off x="11637052" y="134339"/>
              <a:ext cx="439066" cy="438912"/>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1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ottom Arc">
  <p:cSld name="Bottom Arc">
    <p:spTree>
      <p:nvGrpSpPr>
        <p:cNvPr id="1" name="Shape 42"/>
        <p:cNvGrpSpPr/>
        <p:nvPr/>
      </p:nvGrpSpPr>
      <p:grpSpPr>
        <a:xfrm>
          <a:off x="0" y="0"/>
          <a:ext cx="0" cy="0"/>
          <a:chOff x="0" y="0"/>
          <a:chExt cx="0" cy="0"/>
        </a:xfrm>
      </p:grpSpPr>
      <p:grpSp>
        <p:nvGrpSpPr>
          <p:cNvPr id="43" name="Google Shape;43;p6"/>
          <p:cNvGrpSpPr/>
          <p:nvPr/>
        </p:nvGrpSpPr>
        <p:grpSpPr>
          <a:xfrm>
            <a:off x="-330280" y="-263304"/>
            <a:ext cx="12522280" cy="7121304"/>
            <a:chOff x="-330280" y="-263304"/>
            <a:chExt cx="12522280" cy="7121304"/>
          </a:xfrm>
        </p:grpSpPr>
        <p:sp>
          <p:nvSpPr>
            <p:cNvPr id="44" name="Google Shape;44;p6"/>
            <p:cNvSpPr/>
            <p:nvPr/>
          </p:nvSpPr>
          <p:spPr>
            <a:xfrm>
              <a:off x="0" y="0"/>
              <a:ext cx="12192000" cy="6858000"/>
            </a:xfrm>
            <a:prstGeom prst="rect">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 name="Google Shape;45;p6"/>
            <p:cNvSpPr/>
            <p:nvPr/>
          </p:nvSpPr>
          <p:spPr>
            <a:xfrm>
              <a:off x="-330280" y="-263304"/>
              <a:ext cx="12339756" cy="6940552"/>
            </a:xfrm>
            <a:custGeom>
              <a:avLst/>
              <a:gdLst/>
              <a:ahLst/>
              <a:cxnLst/>
              <a:rect l="l" t="t" r="r" b="b"/>
              <a:pathLst>
                <a:path w="12339756" h="6940552" extrusionOk="0">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6" name="Google Shape;46;p6"/>
            <p:cNvPicPr preferRelativeResize="0"/>
            <p:nvPr/>
          </p:nvPicPr>
          <p:blipFill rotWithShape="1">
            <a:blip r:embed="rId2">
              <a:alphaModFix/>
            </a:blip>
            <a:srcRect/>
            <a:stretch/>
          </p:blipFill>
          <p:spPr>
            <a:xfrm>
              <a:off x="11631294" y="6303158"/>
              <a:ext cx="439066" cy="438912"/>
            </a:xfrm>
            <a:prstGeom prst="rect">
              <a:avLst/>
            </a:prstGeom>
            <a:noFill/>
            <a:ln>
              <a:noFill/>
            </a:ln>
          </p:spPr>
        </p:pic>
      </p:grpSp>
    </p:spTree>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47"/>
        <p:cNvGrpSpPr/>
        <p:nvPr/>
      </p:nvGrpSpPr>
      <p:grpSpPr>
        <a:xfrm>
          <a:off x="0" y="0"/>
          <a:ext cx="0" cy="0"/>
          <a:chOff x="0" y="0"/>
          <a:chExt cx="0" cy="0"/>
        </a:xfrm>
      </p:grpSpPr>
      <p:sp>
        <p:nvSpPr>
          <p:cNvPr id="48" name="Google Shape;48;p7"/>
          <p:cNvSpPr/>
          <p:nvPr/>
        </p:nvSpPr>
        <p:spPr>
          <a:xfrm>
            <a:off x="495300" y="6400881"/>
            <a:ext cx="11201399"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1" u="none" strike="noStrike" cap="none">
                <a:solidFill>
                  <a:srgbClr val="3F3F3F"/>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grpSp>
        <p:nvGrpSpPr>
          <p:cNvPr id="49" name="Google Shape;49;p7"/>
          <p:cNvGrpSpPr/>
          <p:nvPr/>
        </p:nvGrpSpPr>
        <p:grpSpPr>
          <a:xfrm>
            <a:off x="-166047" y="-260498"/>
            <a:ext cx="12524095" cy="1451342"/>
            <a:chOff x="-166047" y="-260498"/>
            <a:chExt cx="12524095" cy="1451342"/>
          </a:xfrm>
        </p:grpSpPr>
        <p:grpSp>
          <p:nvGrpSpPr>
            <p:cNvPr id="50" name="Google Shape;50;p7"/>
            <p:cNvGrpSpPr/>
            <p:nvPr/>
          </p:nvGrpSpPr>
          <p:grpSpPr>
            <a:xfrm>
              <a:off x="-166047" y="-74427"/>
              <a:ext cx="12524095" cy="1265271"/>
              <a:chOff x="-166047" y="-74427"/>
              <a:chExt cx="12524095" cy="1265271"/>
            </a:xfrm>
          </p:grpSpPr>
          <p:sp>
            <p:nvSpPr>
              <p:cNvPr id="51" name="Google Shape;51;p7"/>
              <p:cNvSpPr/>
              <p:nvPr/>
            </p:nvSpPr>
            <p:spPr>
              <a:xfrm>
                <a:off x="9706282" y="-74427"/>
                <a:ext cx="2538483" cy="1026042"/>
              </a:xfrm>
              <a:prstGeom prst="roundRect">
                <a:avLst>
                  <a:gd name="adj" fmla="val 16667"/>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 name="Google Shape;52;p7"/>
              <p:cNvSpPr/>
              <p:nvPr/>
            </p:nvSpPr>
            <p:spPr>
              <a:xfrm>
                <a:off x="-166047" y="802756"/>
                <a:ext cx="12524095" cy="388088"/>
              </a:xfrm>
              <a:prstGeom prst="roundRect">
                <a:avLst>
                  <a:gd name="adj" fmla="val 16667"/>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53" name="Google Shape;53;p7"/>
            <p:cNvSpPr/>
            <p:nvPr/>
          </p:nvSpPr>
          <p:spPr>
            <a:xfrm>
              <a:off x="-166047" y="-260498"/>
              <a:ext cx="10001163" cy="121211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4" name="Google Shape;54;p7"/>
            <p:cNvPicPr preferRelativeResize="0"/>
            <p:nvPr/>
          </p:nvPicPr>
          <p:blipFill rotWithShape="1">
            <a:blip r:embed="rId2">
              <a:alphaModFix/>
            </a:blip>
            <a:srcRect/>
            <a:stretch/>
          </p:blipFill>
          <p:spPr>
            <a:xfrm>
              <a:off x="10264437" y="455259"/>
              <a:ext cx="1468741" cy="228565"/>
            </a:xfrm>
            <a:prstGeom prst="rect">
              <a:avLst/>
            </a:prstGeom>
            <a:noFill/>
            <a:ln>
              <a:noFill/>
            </a:ln>
          </p:spPr>
        </p:pic>
        <p:sp>
          <p:nvSpPr>
            <p:cNvPr id="55" name="Google Shape;55;p7"/>
            <p:cNvSpPr txBox="1"/>
            <p:nvPr/>
          </p:nvSpPr>
          <p:spPr>
            <a:xfrm>
              <a:off x="495300" y="342900"/>
              <a:ext cx="5724747" cy="419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000"/>
                <a:buFont typeface="Century Gothic"/>
                <a:buNone/>
              </a:pPr>
              <a:r>
                <a:rPr lang="en-US" sz="4000" b="1" i="0" u="none" strike="noStrike" cap="none" dirty="0">
                  <a:solidFill>
                    <a:srgbClr val="964035"/>
                  </a:solidFill>
                  <a:latin typeface="Century Gothic"/>
                  <a:ea typeface="Century Gothic"/>
                  <a:cs typeface="Century Gothic"/>
                  <a:sym typeface="Century Gothic"/>
                </a:rPr>
                <a:t>Acknowledgements</a:t>
              </a:r>
              <a:endParaRPr sz="4000" b="1" i="0" u="none" strike="noStrike" cap="none" dirty="0">
                <a:solidFill>
                  <a:srgbClr val="964035"/>
                </a:solidFill>
                <a:latin typeface="Century Gothic"/>
                <a:ea typeface="Century Gothic"/>
                <a:cs typeface="Century Gothic"/>
                <a:sym typeface="Century Gothic"/>
              </a:endParaRPr>
            </a:p>
          </p:txBody>
        </p:sp>
      </p:grpSp>
    </p:spTree>
  </p:cSld>
  <p:clrMapOvr>
    <a:masterClrMapping/>
  </p:clrMapOvr>
  <p:extLst>
    <p:ext uri="{DCECCB84-F9BA-43D5-87BE-67443E8EF086}">
      <p15:sldGuideLst xmlns:p15="http://schemas.microsoft.com/office/powerpoint/2012/main">
        <p15:guide id="1" orient="horz" pos="7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itle">
  <p:cSld name="Blank Title">
    <p:spTree>
      <p:nvGrpSpPr>
        <p:cNvPr id="1" name="Shape 56"/>
        <p:cNvGrpSpPr/>
        <p:nvPr/>
      </p:nvGrpSpPr>
      <p:grpSpPr>
        <a:xfrm>
          <a:off x="0" y="0"/>
          <a:ext cx="0" cy="0"/>
          <a:chOff x="0" y="0"/>
          <a:chExt cx="0" cy="0"/>
        </a:xfrm>
      </p:grpSpPr>
      <p:grpSp>
        <p:nvGrpSpPr>
          <p:cNvPr id="57" name="Google Shape;57;p8"/>
          <p:cNvGrpSpPr/>
          <p:nvPr/>
        </p:nvGrpSpPr>
        <p:grpSpPr>
          <a:xfrm>
            <a:off x="9147470" y="238125"/>
            <a:ext cx="2609013" cy="741586"/>
            <a:chOff x="9147470" y="238125"/>
            <a:chExt cx="2609013" cy="741586"/>
          </a:xfrm>
        </p:grpSpPr>
        <p:pic>
          <p:nvPicPr>
            <p:cNvPr id="58" name="Google Shape;58;p8"/>
            <p:cNvPicPr preferRelativeResize="0"/>
            <p:nvPr/>
          </p:nvPicPr>
          <p:blipFill rotWithShape="1">
            <a:blip r:embed="rId2">
              <a:alphaModFix/>
            </a:blip>
            <a:srcRect/>
            <a:stretch/>
          </p:blipFill>
          <p:spPr>
            <a:xfrm>
              <a:off x="10885876" y="238125"/>
              <a:ext cx="870608" cy="741586"/>
            </a:xfrm>
            <a:prstGeom prst="rect">
              <a:avLst/>
            </a:prstGeom>
            <a:noFill/>
            <a:ln>
              <a:noFill/>
            </a:ln>
          </p:spPr>
        </p:pic>
        <p:sp>
          <p:nvSpPr>
            <p:cNvPr id="59" name="Google Shape;59;p8"/>
            <p:cNvSpPr txBox="1"/>
            <p:nvPr/>
          </p:nvSpPr>
          <p:spPr>
            <a:xfrm>
              <a:off x="9147470" y="433495"/>
              <a:ext cx="1640135" cy="350116"/>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1" i="0" u="none" strike="noStrike" cap="none">
                  <a:solidFill>
                    <a:schemeClr val="dk1"/>
                  </a:solidFill>
                  <a:latin typeface="Arial"/>
                  <a:ea typeface="Arial"/>
                  <a:cs typeface="Arial"/>
                  <a:sym typeface="Arial"/>
                </a:rPr>
                <a:t>National Aeronautics and Space Administration</a:t>
              </a:r>
              <a:endParaRPr sz="800" b="1" i="0" u="none" strike="noStrike" cap="none">
                <a:solidFill>
                  <a:schemeClr val="dk1"/>
                </a:solidFill>
                <a:latin typeface="Arial"/>
                <a:ea typeface="Arial"/>
                <a:cs typeface="Arial"/>
                <a:sym typeface="Arial"/>
              </a:endParaRPr>
            </a:p>
          </p:txBody>
        </p:sp>
        <p:cxnSp>
          <p:nvCxnSpPr>
            <p:cNvPr id="60" name="Google Shape;60;p8"/>
            <p:cNvCxnSpPr/>
            <p:nvPr/>
          </p:nvCxnSpPr>
          <p:spPr>
            <a:xfrm>
              <a:off x="10835976" y="292062"/>
              <a:ext cx="0" cy="622338"/>
            </a:xfrm>
            <a:prstGeom prst="straightConnector1">
              <a:avLst/>
            </a:prstGeom>
            <a:noFill/>
            <a:ln w="12700" cap="flat" cmpd="sng">
              <a:solidFill>
                <a:schemeClr val="dk1"/>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White Bar">
  <p:cSld name="White Bar">
    <p:spTree>
      <p:nvGrpSpPr>
        <p:cNvPr id="1" name="Shape 61"/>
        <p:cNvGrpSpPr/>
        <p:nvPr/>
      </p:nvGrpSpPr>
      <p:grpSpPr>
        <a:xfrm>
          <a:off x="0" y="0"/>
          <a:ext cx="0" cy="0"/>
          <a:chOff x="0" y="0"/>
          <a:chExt cx="0" cy="0"/>
        </a:xfrm>
      </p:grpSpPr>
      <p:grpSp>
        <p:nvGrpSpPr>
          <p:cNvPr id="62" name="Google Shape;62;p9"/>
          <p:cNvGrpSpPr/>
          <p:nvPr/>
        </p:nvGrpSpPr>
        <p:grpSpPr>
          <a:xfrm>
            <a:off x="-166047" y="-260498"/>
            <a:ext cx="12524095" cy="1451342"/>
            <a:chOff x="-166047" y="-260498"/>
            <a:chExt cx="12524095" cy="1451342"/>
          </a:xfrm>
        </p:grpSpPr>
        <p:grpSp>
          <p:nvGrpSpPr>
            <p:cNvPr id="63" name="Google Shape;63;p9"/>
            <p:cNvGrpSpPr/>
            <p:nvPr/>
          </p:nvGrpSpPr>
          <p:grpSpPr>
            <a:xfrm>
              <a:off x="-166047" y="-74427"/>
              <a:ext cx="12524095" cy="1265271"/>
              <a:chOff x="-166047" y="-74427"/>
              <a:chExt cx="12524095" cy="1265271"/>
            </a:xfrm>
          </p:grpSpPr>
          <p:sp>
            <p:nvSpPr>
              <p:cNvPr id="64" name="Google Shape;64;p9"/>
              <p:cNvSpPr/>
              <p:nvPr/>
            </p:nvSpPr>
            <p:spPr>
              <a:xfrm>
                <a:off x="9706282" y="-74427"/>
                <a:ext cx="2538483" cy="1026042"/>
              </a:xfrm>
              <a:prstGeom prst="roundRect">
                <a:avLst>
                  <a:gd name="adj" fmla="val 16667"/>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 name="Google Shape;65;p9"/>
              <p:cNvSpPr/>
              <p:nvPr/>
            </p:nvSpPr>
            <p:spPr>
              <a:xfrm>
                <a:off x="-166047" y="802756"/>
                <a:ext cx="12524095" cy="388088"/>
              </a:xfrm>
              <a:prstGeom prst="roundRect">
                <a:avLst>
                  <a:gd name="adj" fmla="val 16667"/>
                </a:avLst>
              </a:prstGeom>
              <a:solidFill>
                <a:srgbClr val="9640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66" name="Google Shape;66;p9"/>
            <p:cNvSpPr/>
            <p:nvPr/>
          </p:nvSpPr>
          <p:spPr>
            <a:xfrm>
              <a:off x="-166047" y="-260498"/>
              <a:ext cx="10001163" cy="1212113"/>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extLst>
    <p:ext uri="{DCECCB84-F9BA-43D5-87BE-67443E8EF086}">
      <p15:sldGuideLst xmlns:p15="http://schemas.microsoft.com/office/powerpoint/2012/main">
        <p15:guide id="1" orient="horz" pos="600">
          <p15:clr>
            <a:srgbClr val="FBAE40"/>
          </p15:clr>
        </p15:guide>
        <p15:guide id="2" orient="horz" pos="74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0FE39-76FB-4D5E-950C-B6DBAAC3ED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4B2CBE-904D-4A79-A247-3D2E1A1770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E95F35-34CE-4C95-9CA8-AD06FA1BE91A}"/>
              </a:ext>
            </a:extLst>
          </p:cNvPr>
          <p:cNvSpPr>
            <a:spLocks noGrp="1"/>
          </p:cNvSpPr>
          <p:nvPr>
            <p:ph type="dt" sz="half" idx="10"/>
          </p:nvPr>
        </p:nvSpPr>
        <p:spPr/>
        <p:txBody>
          <a:bodyPr/>
          <a:lstStyle/>
          <a:p>
            <a:fld id="{EFF3A91D-7B03-4BA4-824B-4331BD6DF3BF}" type="datetimeFigureOut">
              <a:rPr lang="en-US" smtClean="0"/>
              <a:t>3/31/2020</a:t>
            </a:fld>
            <a:endParaRPr lang="en-US"/>
          </a:p>
        </p:txBody>
      </p:sp>
      <p:sp>
        <p:nvSpPr>
          <p:cNvPr id="5" name="Footer Placeholder 4">
            <a:extLst>
              <a:ext uri="{FF2B5EF4-FFF2-40B4-BE49-F238E27FC236}">
                <a16:creationId xmlns:a16="http://schemas.microsoft.com/office/drawing/2014/main" id="{9953DD44-83D8-4C22-8EAE-074BA8093D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8C7B1F-CBAA-4A0A-A6A5-EC288A5E3D4D}"/>
              </a:ext>
            </a:extLst>
          </p:cNvPr>
          <p:cNvSpPr>
            <a:spLocks noGrp="1"/>
          </p:cNvSpPr>
          <p:nvPr>
            <p:ph type="sldNum" sz="quarter" idx="12"/>
          </p:nvPr>
        </p:nvSpPr>
        <p:spPr/>
        <p:txBody>
          <a:bodyPr/>
          <a:lstStyle/>
          <a:p>
            <a:fld id="{84A506F0-089F-4AB4-AAA3-37525241F730}" type="slidenum">
              <a:rPr lang="en-US" smtClean="0"/>
              <a:t>‹#›</a:t>
            </a:fld>
            <a:endParaRPr lang="en-US"/>
          </a:p>
        </p:txBody>
      </p:sp>
    </p:spTree>
    <p:extLst>
      <p:ext uri="{BB962C8B-B14F-4D97-AF65-F5344CB8AC3E}">
        <p14:creationId xmlns:p14="http://schemas.microsoft.com/office/powerpoint/2010/main" val="3504338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A938-7C37-4DC0-B6FF-B604831B9C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7A746-4684-4272-B8C7-07BD28E1C5B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EF977-5241-4D55-BE47-230FDC9EB743}"/>
              </a:ext>
            </a:extLst>
          </p:cNvPr>
          <p:cNvSpPr>
            <a:spLocks noGrp="1"/>
          </p:cNvSpPr>
          <p:nvPr>
            <p:ph type="dt" sz="half" idx="10"/>
          </p:nvPr>
        </p:nvSpPr>
        <p:spPr/>
        <p:txBody>
          <a:bodyPr/>
          <a:lstStyle/>
          <a:p>
            <a:fld id="{EFF3A91D-7B03-4BA4-824B-4331BD6DF3BF}" type="datetimeFigureOut">
              <a:rPr lang="en-US" smtClean="0"/>
              <a:t>3/31/2020</a:t>
            </a:fld>
            <a:endParaRPr lang="en-US"/>
          </a:p>
        </p:txBody>
      </p:sp>
      <p:sp>
        <p:nvSpPr>
          <p:cNvPr id="5" name="Footer Placeholder 4">
            <a:extLst>
              <a:ext uri="{FF2B5EF4-FFF2-40B4-BE49-F238E27FC236}">
                <a16:creationId xmlns:a16="http://schemas.microsoft.com/office/drawing/2014/main" id="{D21167EC-6544-4F0A-BB7B-B87FC6EF9A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A7416B-800B-4904-8C11-788C68CA7C51}"/>
              </a:ext>
            </a:extLst>
          </p:cNvPr>
          <p:cNvSpPr>
            <a:spLocks noGrp="1"/>
          </p:cNvSpPr>
          <p:nvPr>
            <p:ph type="sldNum" sz="quarter" idx="12"/>
          </p:nvPr>
        </p:nvSpPr>
        <p:spPr/>
        <p:txBody>
          <a:bodyPr/>
          <a:lstStyle/>
          <a:p>
            <a:fld id="{84A506F0-089F-4AB4-AAA3-37525241F730}" type="slidenum">
              <a:rPr lang="en-US" smtClean="0"/>
              <a:t>‹#›</a:t>
            </a:fld>
            <a:endParaRPr lang="en-US"/>
          </a:p>
        </p:txBody>
      </p:sp>
    </p:spTree>
    <p:extLst>
      <p:ext uri="{BB962C8B-B14F-4D97-AF65-F5344CB8AC3E}">
        <p14:creationId xmlns:p14="http://schemas.microsoft.com/office/powerpoint/2010/main" val="3931909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ashDnDiag">
          <a:fgClr>
            <a:schemeClr val="lt1"/>
          </a:fgClr>
          <a:bgClr>
            <a:schemeClr val="bg1"/>
          </a:bgClr>
        </a:patt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12">
          <p15:clr>
            <a:srgbClr val="F26B43"/>
          </p15:clr>
        </p15:guide>
        <p15:guide id="2" orient="horz" pos="480">
          <p15:clr>
            <a:srgbClr val="F26B43"/>
          </p15:clr>
        </p15:guide>
        <p15:guide id="3" orient="horz" pos="216">
          <p15:clr>
            <a:srgbClr val="F26B43"/>
          </p15:clr>
        </p15:guide>
        <p15:guide id="4" pos="7320">
          <p15:clr>
            <a:srgbClr val="F26B43"/>
          </p15:clr>
        </p15:guide>
        <p15:guide id="5" pos="75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F25EC4-D94A-4B83-8313-7854BE969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29CD82-FCA2-4C3E-9501-CCBF49BC1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39C9A-A793-4812-85D5-218A65A6E5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F3A91D-7B03-4BA4-824B-4331BD6DF3BF}" type="datetimeFigureOut">
              <a:rPr lang="en-US" smtClean="0"/>
              <a:t>3/31/2020</a:t>
            </a:fld>
            <a:endParaRPr lang="en-US"/>
          </a:p>
        </p:txBody>
      </p:sp>
      <p:sp>
        <p:nvSpPr>
          <p:cNvPr id="5" name="Footer Placeholder 4">
            <a:extLst>
              <a:ext uri="{FF2B5EF4-FFF2-40B4-BE49-F238E27FC236}">
                <a16:creationId xmlns:a16="http://schemas.microsoft.com/office/drawing/2014/main" id="{E8799A63-228E-47C1-A406-597FABC526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35AEE4-A199-405E-9771-B960206BB7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A506F0-089F-4AB4-AAA3-37525241F730}" type="slidenum">
              <a:rPr lang="en-US" smtClean="0"/>
              <a:t>‹#›</a:t>
            </a:fld>
            <a:endParaRPr lang="en-US"/>
          </a:p>
        </p:txBody>
      </p:sp>
    </p:spTree>
    <p:extLst>
      <p:ext uri="{BB962C8B-B14F-4D97-AF65-F5344CB8AC3E}">
        <p14:creationId xmlns:p14="http://schemas.microsoft.com/office/powerpoint/2010/main" val="956932112"/>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474960852"/>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12">
          <p15:clr>
            <a:srgbClr val="F26B43"/>
          </p15:clr>
        </p15:guide>
        <p15:guide id="2" orient="horz" pos="480">
          <p15:clr>
            <a:srgbClr val="F26B43"/>
          </p15:clr>
        </p15:guide>
        <p15:guide id="3" orient="horz" pos="216">
          <p15:clr>
            <a:srgbClr val="F26B43"/>
          </p15:clr>
        </p15:guide>
        <p15:guide id="4" pos="7320">
          <p15:clr>
            <a:srgbClr val="F26B43"/>
          </p15:clr>
        </p15:guide>
        <p15:guide id="5" pos="75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0"/>
          <p:cNvSpPr/>
          <p:nvPr/>
        </p:nvSpPr>
        <p:spPr>
          <a:xfrm>
            <a:off x="6065516" y="6260587"/>
            <a:ext cx="4166525" cy="338554"/>
          </a:xfrm>
          <a:prstGeom prst="rect">
            <a:avLst/>
          </a:prstGeom>
          <a:noFill/>
          <a:ln>
            <a:noFill/>
          </a:ln>
        </p:spPr>
        <p:txBody>
          <a:bodyPr spcFirstLastPara="1" wrap="square" lIns="91425" tIns="45700" rIns="91425" bIns="45700" anchor="t" anchorCtr="0">
            <a:noAutofit/>
          </a:bodyPr>
          <a:lstStyle/>
          <a:p>
            <a:pPr lvl="0" algn="r">
              <a:buSzPts val="1600"/>
            </a:pPr>
            <a:r>
              <a:rPr lang="en-US" sz="1600" b="0" i="0" u="none" strike="noStrike" cap="none" dirty="0">
                <a:solidFill>
                  <a:srgbClr val="964035"/>
                </a:solidFill>
                <a:latin typeface="Century Gothic"/>
                <a:ea typeface="Century Gothic"/>
                <a:cs typeface="Century Gothic"/>
                <a:sym typeface="Century Gothic"/>
              </a:rPr>
              <a:t>Arizona </a:t>
            </a:r>
            <a:r>
              <a:rPr lang="en-US" sz="1600" dirty="0">
                <a:solidFill>
                  <a:srgbClr val="964035"/>
                </a:solidFill>
                <a:latin typeface="Century Gothic" panose="020B0502020202020204" pitchFamily="34" charset="0"/>
              </a:rPr>
              <a:t>– Tempe</a:t>
            </a:r>
            <a:r>
              <a:rPr lang="en-US" sz="1600" b="0" i="0" u="none" strike="noStrike" cap="none" dirty="0">
                <a:solidFill>
                  <a:srgbClr val="964035"/>
                </a:solidFill>
                <a:latin typeface="Century Gothic"/>
                <a:ea typeface="Century Gothic"/>
                <a:cs typeface="Century Gothic"/>
                <a:sym typeface="Century Gothic"/>
              </a:rPr>
              <a:t> </a:t>
            </a:r>
            <a:endParaRPr sz="1800" b="0" i="0" u="none" strike="noStrike" cap="none" dirty="0">
              <a:solidFill>
                <a:srgbClr val="964035"/>
              </a:solidFill>
              <a:latin typeface="Calibri"/>
              <a:ea typeface="Calibri"/>
              <a:cs typeface="Calibri"/>
              <a:sym typeface="Calibri"/>
            </a:endParaRPr>
          </a:p>
        </p:txBody>
      </p:sp>
      <p:sp>
        <p:nvSpPr>
          <p:cNvPr id="72" name="Google Shape;72;p10"/>
          <p:cNvSpPr txBox="1"/>
          <p:nvPr/>
        </p:nvSpPr>
        <p:spPr>
          <a:xfrm>
            <a:off x="6066816" y="1837942"/>
            <a:ext cx="5394960" cy="10213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3700"/>
              <a:buFont typeface="Century Gothic"/>
              <a:buNone/>
            </a:pPr>
            <a:r>
              <a:rPr lang="en-US" sz="3700" b="1" i="0" u="none" strike="noStrike" cap="none">
                <a:solidFill>
                  <a:srgbClr val="964035"/>
                </a:solidFill>
                <a:latin typeface="Century Gothic"/>
                <a:ea typeface="Century Gothic"/>
                <a:cs typeface="Century Gothic"/>
                <a:sym typeface="Century Gothic"/>
              </a:rPr>
              <a:t>Philadelphia</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964035"/>
              </a:buClr>
              <a:buSzPts val="2800"/>
              <a:buFont typeface="Century Gothic"/>
              <a:buNone/>
            </a:pPr>
            <a:r>
              <a:rPr lang="en-US" sz="2800" b="0" i="0" u="none" strike="noStrike" cap="none">
                <a:solidFill>
                  <a:srgbClr val="964035"/>
                </a:solidFill>
                <a:latin typeface="Century Gothic"/>
                <a:ea typeface="Century Gothic"/>
                <a:cs typeface="Century Gothic"/>
                <a:sym typeface="Century Gothic"/>
              </a:rPr>
              <a:t>Health &amp; Air Quality</a:t>
            </a:r>
            <a:endParaRPr sz="2800" b="0" i="0" u="none" strike="noStrike" cap="none">
              <a:solidFill>
                <a:srgbClr val="964035"/>
              </a:solidFill>
              <a:latin typeface="Century Gothic"/>
              <a:ea typeface="Century Gothic"/>
              <a:cs typeface="Century Gothic"/>
              <a:sym typeface="Century Gothic"/>
            </a:endParaRPr>
          </a:p>
        </p:txBody>
      </p:sp>
      <p:sp>
        <p:nvSpPr>
          <p:cNvPr id="73" name="Google Shape;73;p10"/>
          <p:cNvSpPr txBox="1"/>
          <p:nvPr/>
        </p:nvSpPr>
        <p:spPr>
          <a:xfrm>
            <a:off x="6066815" y="3037749"/>
            <a:ext cx="5394960" cy="149070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Arial"/>
              <a:buNone/>
            </a:pPr>
            <a:r>
              <a:rPr lang="en-US" sz="2000" b="0" i="0" u="none" strike="noStrike" cap="none" dirty="0">
                <a:solidFill>
                  <a:srgbClr val="3F3F3F"/>
                </a:solidFill>
                <a:latin typeface="Century Gothic"/>
                <a:ea typeface="Century Gothic"/>
                <a:cs typeface="Century Gothic"/>
                <a:sym typeface="Century Gothic"/>
              </a:rPr>
              <a:t>Assessing Land Surface Temperature, Vegetation Cover, and Compounding Vulnerability Factors to Identify High Priority Areas for Cooling Initiatives in Philadelphia, Pennsylvania</a:t>
            </a:r>
            <a:endParaRPr sz="20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F3F3F"/>
              </a:buClr>
              <a:buSzPts val="1600"/>
              <a:buFont typeface="Arial"/>
              <a:buNone/>
            </a:pPr>
            <a:endParaRPr sz="2000" b="0" i="0" u="none" strike="noStrike" cap="none" dirty="0">
              <a:solidFill>
                <a:srgbClr val="3F3F3F"/>
              </a:solidFill>
              <a:latin typeface="Century Gothic"/>
              <a:ea typeface="Century Gothic"/>
              <a:cs typeface="Century Gothic"/>
              <a:sym typeface="Century Gothic"/>
            </a:endParaRPr>
          </a:p>
        </p:txBody>
      </p:sp>
      <p:sp>
        <p:nvSpPr>
          <p:cNvPr id="74" name="Google Shape;74;p10"/>
          <p:cNvSpPr txBox="1"/>
          <p:nvPr/>
        </p:nvSpPr>
        <p:spPr>
          <a:xfrm>
            <a:off x="6066814" y="4960968"/>
            <a:ext cx="539496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3F3F3F"/>
                </a:solidFill>
                <a:latin typeface="Century Gothic"/>
                <a:ea typeface="Century Gothic"/>
                <a:cs typeface="Century Gothic"/>
                <a:sym typeface="Century Gothic"/>
              </a:rPr>
              <a:t>Brandy Nisbet-Wilcox, Samuel Meltzer, Spencer Nelson, Charlotte Wagner</a:t>
            </a:r>
            <a:endParaRPr sz="16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0"/>
          <p:cNvSpPr/>
          <p:nvPr/>
        </p:nvSpPr>
        <p:spPr>
          <a:xfrm>
            <a:off x="7122550" y="1875700"/>
            <a:ext cx="4549800" cy="3573900"/>
          </a:xfrm>
          <a:prstGeom prst="roundRect">
            <a:avLst>
              <a:gd name="adj" fmla="val 16667"/>
            </a:avLst>
          </a:prstGeom>
          <a:solidFill>
            <a:srgbClr val="7F6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0"/>
          <p:cNvSpPr txBox="1"/>
          <p:nvPr/>
        </p:nvSpPr>
        <p:spPr>
          <a:xfrm>
            <a:off x="495300" y="356755"/>
            <a:ext cx="10149900" cy="40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000"/>
              <a:buFont typeface="Century Gothic"/>
              <a:buNone/>
            </a:pPr>
            <a:r>
              <a:rPr lang="en-US" sz="4000" b="1" i="0" u="none" strike="noStrike" cap="none" dirty="0">
                <a:solidFill>
                  <a:schemeClr val="lt1"/>
                </a:solidFill>
                <a:latin typeface="Century Gothic"/>
                <a:ea typeface="Century Gothic"/>
                <a:cs typeface="Century Gothic"/>
                <a:sym typeface="Century Gothic"/>
              </a:rPr>
              <a:t>Urban Heat</a:t>
            </a:r>
            <a:endParaRPr sz="4000" b="1" i="0" u="none" strike="noStrike" cap="none" dirty="0">
              <a:solidFill>
                <a:schemeClr val="lt1"/>
              </a:solidFill>
              <a:latin typeface="Century Gothic"/>
              <a:ea typeface="Century Gothic"/>
              <a:cs typeface="Century Gothic"/>
              <a:sym typeface="Century Gothic"/>
            </a:endParaRPr>
          </a:p>
        </p:txBody>
      </p:sp>
      <p:sp>
        <p:nvSpPr>
          <p:cNvPr id="262" name="Google Shape;262;p20"/>
          <p:cNvSpPr txBox="1"/>
          <p:nvPr/>
        </p:nvSpPr>
        <p:spPr>
          <a:xfrm>
            <a:off x="7198800" y="1902000"/>
            <a:ext cx="4421700" cy="357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3600" dirty="0">
                <a:solidFill>
                  <a:srgbClr val="FFF2CC"/>
                </a:solidFill>
                <a:latin typeface="Century Gothic"/>
                <a:ea typeface="Century Gothic"/>
                <a:cs typeface="Century Gothic"/>
                <a:sym typeface="Century Gothic"/>
              </a:rPr>
              <a:t>Buildings</a:t>
            </a:r>
            <a:endParaRPr sz="3600" dirty="0">
              <a:solidFill>
                <a:srgbClr val="FFF2CC"/>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400" dirty="0">
                <a:solidFill>
                  <a:schemeClr val="accent4">
                    <a:lumMod val="20000"/>
                    <a:lumOff val="80000"/>
                  </a:schemeClr>
                </a:solidFill>
                <a:latin typeface="Century Gothic"/>
                <a:ea typeface="Century Gothic"/>
                <a:cs typeface="Century Gothic"/>
                <a:sym typeface="Century Gothic"/>
              </a:rPr>
              <a:t>Impervious surfaces </a:t>
            </a:r>
          </a:p>
          <a:p>
            <a:pPr marL="0" marR="0" lvl="0" indent="0" algn="ctr" rtl="0">
              <a:lnSpc>
                <a:spcPct val="100000"/>
              </a:lnSpc>
              <a:spcBef>
                <a:spcPts val="0"/>
              </a:spcBef>
              <a:spcAft>
                <a:spcPts val="0"/>
              </a:spcAft>
              <a:buClr>
                <a:srgbClr val="000000"/>
              </a:buClr>
              <a:buSzPts val="2000"/>
              <a:buFont typeface="Arial"/>
              <a:buNone/>
            </a:pPr>
            <a:r>
              <a:rPr lang="en-US" sz="2400" dirty="0">
                <a:solidFill>
                  <a:schemeClr val="accent4">
                    <a:lumMod val="20000"/>
                    <a:lumOff val="80000"/>
                  </a:schemeClr>
                </a:solidFill>
                <a:latin typeface="Century Gothic"/>
                <a:ea typeface="Century Gothic"/>
                <a:cs typeface="Century Gothic"/>
                <a:sym typeface="Century Gothic"/>
              </a:rPr>
              <a:t>retain heat  </a:t>
            </a:r>
            <a:endParaRPr sz="2400" dirty="0">
              <a:solidFill>
                <a:schemeClr val="accent4">
                  <a:lumMod val="20000"/>
                  <a:lumOff val="80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400" dirty="0">
                <a:solidFill>
                  <a:schemeClr val="accent4">
                    <a:lumMod val="20000"/>
                    <a:lumOff val="80000"/>
                  </a:schemeClr>
                </a:solidFill>
                <a:latin typeface="Century Gothic"/>
                <a:ea typeface="Century Gothic"/>
                <a:cs typeface="Century Gothic"/>
                <a:sym typeface="Century Gothic"/>
              </a:rPr>
              <a:t> → </a:t>
            </a:r>
            <a:r>
              <a:rPr lang="en-US" sz="2400" b="1" dirty="0">
                <a:solidFill>
                  <a:schemeClr val="accent4">
                    <a:lumMod val="20000"/>
                    <a:lumOff val="80000"/>
                  </a:schemeClr>
                </a:solidFill>
                <a:latin typeface="Century Gothic"/>
                <a:ea typeface="Century Gothic"/>
                <a:cs typeface="Century Gothic"/>
                <a:sym typeface="Century Gothic"/>
              </a:rPr>
              <a:t>Normalized Difference Built-Up Index (NDBI)</a:t>
            </a:r>
            <a:endParaRPr sz="2400" b="1" dirty="0">
              <a:solidFill>
                <a:schemeClr val="accent4">
                  <a:lumMod val="20000"/>
                  <a:lumOff val="80000"/>
                </a:schemeClr>
              </a:solidFill>
              <a:latin typeface="Century Gothic"/>
              <a:ea typeface="Century Gothic"/>
              <a:cs typeface="Century Gothic"/>
              <a:sym typeface="Century Gothic"/>
            </a:endParaRPr>
          </a:p>
        </p:txBody>
      </p:sp>
      <p:grpSp>
        <p:nvGrpSpPr>
          <p:cNvPr id="263" name="Google Shape;263;p20"/>
          <p:cNvGrpSpPr/>
          <p:nvPr/>
        </p:nvGrpSpPr>
        <p:grpSpPr>
          <a:xfrm>
            <a:off x="1116400" y="1206098"/>
            <a:ext cx="6183791" cy="5194700"/>
            <a:chOff x="1116400" y="1206098"/>
            <a:chExt cx="6183791" cy="5194700"/>
          </a:xfrm>
        </p:grpSpPr>
        <p:pic>
          <p:nvPicPr>
            <p:cNvPr id="264" name="Google Shape;264;p20"/>
            <p:cNvPicPr preferRelativeResize="0"/>
            <p:nvPr/>
          </p:nvPicPr>
          <p:blipFill rotWithShape="1">
            <a:blip r:embed="rId3">
              <a:alphaModFix/>
            </a:blip>
            <a:srcRect b="15994"/>
            <a:stretch/>
          </p:blipFill>
          <p:spPr>
            <a:xfrm>
              <a:off x="1116400" y="1206098"/>
              <a:ext cx="6183791" cy="5194700"/>
            </a:xfrm>
            <a:prstGeom prst="rect">
              <a:avLst/>
            </a:prstGeom>
            <a:noFill/>
            <a:ln>
              <a:noFill/>
            </a:ln>
          </p:spPr>
        </p:pic>
        <p:sp>
          <p:nvSpPr>
            <p:cNvPr id="265" name="Google Shape;265;p20"/>
            <p:cNvSpPr/>
            <p:nvPr/>
          </p:nvSpPr>
          <p:spPr>
            <a:xfrm>
              <a:off x="3733925" y="3579450"/>
              <a:ext cx="539100" cy="1220100"/>
            </a:xfrm>
            <a:prstGeom prst="rect">
              <a:avLst/>
            </a:prstGeom>
            <a:solidFill>
              <a:srgbClr val="7F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0"/>
            <p:cNvSpPr/>
            <p:nvPr/>
          </p:nvSpPr>
          <p:spPr>
            <a:xfrm>
              <a:off x="3170200" y="4170300"/>
              <a:ext cx="502500" cy="629400"/>
            </a:xfrm>
            <a:prstGeom prst="rect">
              <a:avLst/>
            </a:prstGeom>
            <a:solidFill>
              <a:srgbClr val="7F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0"/>
            <p:cNvSpPr/>
            <p:nvPr/>
          </p:nvSpPr>
          <p:spPr>
            <a:xfrm>
              <a:off x="3831150" y="4428750"/>
              <a:ext cx="765900" cy="371100"/>
            </a:xfrm>
            <a:prstGeom prst="rect">
              <a:avLst/>
            </a:prstGeom>
            <a:solidFill>
              <a:srgbClr val="7F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0"/>
            <p:cNvSpPr/>
            <p:nvPr/>
          </p:nvSpPr>
          <p:spPr>
            <a:xfrm>
              <a:off x="4701925" y="4170300"/>
              <a:ext cx="353100" cy="629400"/>
            </a:xfrm>
            <a:prstGeom prst="rect">
              <a:avLst/>
            </a:prstGeom>
            <a:solidFill>
              <a:srgbClr val="7F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0"/>
            <p:cNvSpPr/>
            <p:nvPr/>
          </p:nvSpPr>
          <p:spPr>
            <a:xfrm>
              <a:off x="4755500" y="4027425"/>
              <a:ext cx="236700" cy="120000"/>
            </a:xfrm>
            <a:prstGeom prst="rect">
              <a:avLst/>
            </a:prstGeom>
            <a:solidFill>
              <a:srgbClr val="7F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0"/>
            <p:cNvSpPr/>
            <p:nvPr/>
          </p:nvSpPr>
          <p:spPr>
            <a:xfrm>
              <a:off x="4798350" y="3628950"/>
              <a:ext cx="146100" cy="289800"/>
            </a:xfrm>
            <a:prstGeom prst="rect">
              <a:avLst/>
            </a:prstGeom>
            <a:solidFill>
              <a:srgbClr val="7F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0"/>
            <p:cNvSpPr/>
            <p:nvPr/>
          </p:nvSpPr>
          <p:spPr>
            <a:xfrm>
              <a:off x="2840975" y="4799550"/>
              <a:ext cx="2698800" cy="120000"/>
            </a:xfrm>
            <a:prstGeom prst="rect">
              <a:avLst/>
            </a:prstGeom>
            <a:solidFill>
              <a:srgbClr val="7F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720B6F99-58FD-40CA-9222-448DBED58C61}"/>
              </a:ext>
            </a:extLst>
          </p:cNvPr>
          <p:cNvSpPr txBox="1"/>
          <p:nvPr/>
        </p:nvSpPr>
        <p:spPr>
          <a:xfrm>
            <a:off x="9829973" y="6613789"/>
            <a:ext cx="2362027" cy="246221"/>
          </a:xfrm>
          <a:prstGeom prst="rect">
            <a:avLst/>
          </a:prstGeom>
          <a:noFill/>
        </p:spPr>
        <p:txBody>
          <a:bodyPr wrap="square" rtlCol="0">
            <a:spAutoFit/>
          </a:bodyPr>
          <a:lstStyle/>
          <a:p>
            <a:pPr algn="r"/>
            <a:r>
              <a:rPr lang="en-US" sz="1000" dirty="0">
                <a:solidFill>
                  <a:srgbClr val="3E4268"/>
                </a:solidFill>
                <a:latin typeface="Century Gothic" panose="020B0502020202020204" pitchFamily="34" charset="0"/>
              </a:rPr>
              <a:t>Icon Credit: The Noun Project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9"/>
          <p:cNvSpPr/>
          <p:nvPr/>
        </p:nvSpPr>
        <p:spPr>
          <a:xfrm>
            <a:off x="7122550" y="1875700"/>
            <a:ext cx="4549800" cy="3573900"/>
          </a:xfrm>
          <a:prstGeom prst="roundRect">
            <a:avLst>
              <a:gd name="adj" fmla="val 16667"/>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9"/>
          <p:cNvSpPr txBox="1"/>
          <p:nvPr/>
        </p:nvSpPr>
        <p:spPr>
          <a:xfrm>
            <a:off x="495300" y="356755"/>
            <a:ext cx="10149900" cy="40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000"/>
              <a:buFont typeface="Century Gothic"/>
              <a:buNone/>
            </a:pPr>
            <a:r>
              <a:rPr lang="en-US" sz="4000" b="1" i="0" u="none" strike="noStrike" cap="none" dirty="0">
                <a:solidFill>
                  <a:schemeClr val="lt1"/>
                </a:solidFill>
                <a:latin typeface="Century Gothic"/>
                <a:ea typeface="Century Gothic"/>
                <a:cs typeface="Century Gothic"/>
                <a:sym typeface="Century Gothic"/>
              </a:rPr>
              <a:t>Urban Heat</a:t>
            </a:r>
            <a:endParaRPr sz="4000" b="1" i="0" u="none" strike="noStrike" cap="none" dirty="0">
              <a:solidFill>
                <a:schemeClr val="lt1"/>
              </a:solidFill>
              <a:latin typeface="Century Gothic"/>
              <a:ea typeface="Century Gothic"/>
              <a:cs typeface="Century Gothic"/>
              <a:sym typeface="Century Gothic"/>
            </a:endParaRPr>
          </a:p>
        </p:txBody>
      </p:sp>
      <p:sp>
        <p:nvSpPr>
          <p:cNvPr id="251" name="Google Shape;251;p19"/>
          <p:cNvSpPr txBox="1"/>
          <p:nvPr/>
        </p:nvSpPr>
        <p:spPr>
          <a:xfrm>
            <a:off x="7198800" y="1902000"/>
            <a:ext cx="4421700" cy="3511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3600" dirty="0">
                <a:solidFill>
                  <a:srgbClr val="B6D7A8"/>
                </a:solidFill>
                <a:latin typeface="Century Gothic"/>
                <a:ea typeface="Century Gothic"/>
                <a:cs typeface="Century Gothic"/>
                <a:sym typeface="Century Gothic"/>
              </a:rPr>
              <a:t>Vegetation</a:t>
            </a:r>
            <a:endParaRPr sz="3600" dirty="0">
              <a:solidFill>
                <a:srgbClr val="B6D7A8"/>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400" dirty="0">
                <a:solidFill>
                  <a:srgbClr val="B6D7A8"/>
                </a:solidFill>
                <a:latin typeface="Century Gothic"/>
                <a:ea typeface="Century Gothic"/>
                <a:cs typeface="Century Gothic"/>
                <a:sym typeface="Century Gothic"/>
              </a:rPr>
              <a:t>Shade and water released from plants lowers temperature </a:t>
            </a:r>
            <a:endParaRPr sz="2400" dirty="0">
              <a:solidFill>
                <a:srgbClr val="B6D7A8"/>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400" dirty="0">
                <a:solidFill>
                  <a:srgbClr val="B6D7A8"/>
                </a:solidFill>
                <a:latin typeface="Century Gothic"/>
                <a:ea typeface="Century Gothic"/>
                <a:cs typeface="Century Gothic"/>
                <a:sym typeface="Century Gothic"/>
              </a:rPr>
              <a:t> → </a:t>
            </a:r>
            <a:r>
              <a:rPr lang="en-US" sz="2400" b="1" dirty="0">
                <a:solidFill>
                  <a:srgbClr val="B6D7A8"/>
                </a:solidFill>
                <a:latin typeface="Century Gothic"/>
                <a:ea typeface="Century Gothic"/>
                <a:cs typeface="Century Gothic"/>
                <a:sym typeface="Century Gothic"/>
              </a:rPr>
              <a:t>Normalized Difference Vegetation Index (NDVI)</a:t>
            </a:r>
            <a:endParaRPr sz="2400" b="1" dirty="0">
              <a:solidFill>
                <a:srgbClr val="B6D7A8"/>
              </a:solidFill>
              <a:latin typeface="Century Gothic"/>
              <a:ea typeface="Century Gothic"/>
              <a:cs typeface="Century Gothic"/>
              <a:sym typeface="Century Gothic"/>
            </a:endParaRPr>
          </a:p>
        </p:txBody>
      </p:sp>
      <p:pic>
        <p:nvPicPr>
          <p:cNvPr id="8" name="Google Shape;233;p18">
            <a:extLst>
              <a:ext uri="{FF2B5EF4-FFF2-40B4-BE49-F238E27FC236}">
                <a16:creationId xmlns:a16="http://schemas.microsoft.com/office/drawing/2014/main" id="{4A75DC69-DD98-4F6F-8958-CCE34E667D21}"/>
              </a:ext>
            </a:extLst>
          </p:cNvPr>
          <p:cNvPicPr preferRelativeResize="0"/>
          <p:nvPr/>
        </p:nvPicPr>
        <p:blipFill rotWithShape="1">
          <a:blip r:embed="rId3">
            <a:alphaModFix/>
          </a:blip>
          <a:srcRect b="15994"/>
          <a:stretch/>
        </p:blipFill>
        <p:spPr>
          <a:xfrm>
            <a:off x="1116400" y="1206098"/>
            <a:ext cx="6183791" cy="5194700"/>
          </a:xfrm>
          <a:prstGeom prst="rect">
            <a:avLst/>
          </a:prstGeom>
          <a:noFill/>
          <a:ln>
            <a:noFill/>
          </a:ln>
        </p:spPr>
      </p:pic>
      <p:sp>
        <p:nvSpPr>
          <p:cNvPr id="11" name="Google Shape;282;p21">
            <a:extLst>
              <a:ext uri="{FF2B5EF4-FFF2-40B4-BE49-F238E27FC236}">
                <a16:creationId xmlns:a16="http://schemas.microsoft.com/office/drawing/2014/main" id="{35C8C578-6B8B-4A4D-8C07-FC0CB3240A71}"/>
              </a:ext>
            </a:extLst>
          </p:cNvPr>
          <p:cNvSpPr/>
          <p:nvPr/>
        </p:nvSpPr>
        <p:spPr>
          <a:xfrm>
            <a:off x="1811950" y="2590950"/>
            <a:ext cx="1239000" cy="1155300"/>
          </a:xfrm>
          <a:prstGeom prst="ellipse">
            <a:avLst/>
          </a:prstGeom>
          <a:solidFill>
            <a:srgbClr val="6AA84F"/>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290;p21">
            <a:extLst>
              <a:ext uri="{FF2B5EF4-FFF2-40B4-BE49-F238E27FC236}">
                <a16:creationId xmlns:a16="http://schemas.microsoft.com/office/drawing/2014/main" id="{7D84AF9B-14A5-4C12-8823-7275EB800E80}"/>
              </a:ext>
            </a:extLst>
          </p:cNvPr>
          <p:cNvSpPr/>
          <p:nvPr/>
        </p:nvSpPr>
        <p:spPr>
          <a:xfrm>
            <a:off x="5360875" y="2641975"/>
            <a:ext cx="1239000" cy="1155300"/>
          </a:xfrm>
          <a:prstGeom prst="ellipse">
            <a:avLst/>
          </a:prstGeom>
          <a:solidFill>
            <a:srgbClr val="6AA84F"/>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TextBox 9">
            <a:extLst>
              <a:ext uri="{FF2B5EF4-FFF2-40B4-BE49-F238E27FC236}">
                <a16:creationId xmlns:a16="http://schemas.microsoft.com/office/drawing/2014/main" id="{720B6F99-58FD-40CA-9222-448DBED58C61}"/>
              </a:ext>
            </a:extLst>
          </p:cNvPr>
          <p:cNvSpPr txBox="1"/>
          <p:nvPr/>
        </p:nvSpPr>
        <p:spPr>
          <a:xfrm>
            <a:off x="9829973" y="6613789"/>
            <a:ext cx="2362027" cy="246221"/>
          </a:xfrm>
          <a:prstGeom prst="rect">
            <a:avLst/>
          </a:prstGeom>
          <a:noFill/>
        </p:spPr>
        <p:txBody>
          <a:bodyPr wrap="square" rtlCol="0">
            <a:spAutoFit/>
          </a:bodyPr>
          <a:lstStyle/>
          <a:p>
            <a:pPr algn="r"/>
            <a:r>
              <a:rPr lang="en-US" sz="1000" dirty="0">
                <a:solidFill>
                  <a:srgbClr val="3E4268"/>
                </a:solidFill>
                <a:latin typeface="Century Gothic" panose="020B0502020202020204" pitchFamily="34" charset="0"/>
              </a:rPr>
              <a:t>Icon Credit: The Noun Project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21"/>
          <p:cNvPicPr preferRelativeResize="0"/>
          <p:nvPr/>
        </p:nvPicPr>
        <p:blipFill rotWithShape="1">
          <a:blip r:embed="rId3">
            <a:alphaModFix/>
          </a:blip>
          <a:srcRect b="15994"/>
          <a:stretch/>
        </p:blipFill>
        <p:spPr>
          <a:xfrm>
            <a:off x="1116400" y="1206098"/>
            <a:ext cx="6183791" cy="5194700"/>
          </a:xfrm>
          <a:prstGeom prst="rect">
            <a:avLst/>
          </a:prstGeom>
          <a:noFill/>
          <a:ln>
            <a:noFill/>
          </a:ln>
        </p:spPr>
      </p:pic>
      <p:sp>
        <p:nvSpPr>
          <p:cNvPr id="278" name="Google Shape;278;p21"/>
          <p:cNvSpPr/>
          <p:nvPr/>
        </p:nvSpPr>
        <p:spPr>
          <a:xfrm>
            <a:off x="1369400" y="4960950"/>
            <a:ext cx="5677800" cy="1495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1"/>
          <p:cNvSpPr/>
          <p:nvPr/>
        </p:nvSpPr>
        <p:spPr>
          <a:xfrm>
            <a:off x="7122550" y="1875700"/>
            <a:ext cx="4549800" cy="3573900"/>
          </a:xfrm>
          <a:prstGeom prst="roundRect">
            <a:avLst>
              <a:gd name="adj" fmla="val 16667"/>
            </a:avLst>
          </a:prstGeom>
          <a:solidFill>
            <a:srgbClr val="0B53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1"/>
          <p:cNvSpPr txBox="1"/>
          <p:nvPr/>
        </p:nvSpPr>
        <p:spPr>
          <a:xfrm>
            <a:off x="495300" y="356755"/>
            <a:ext cx="10149900" cy="40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000"/>
              <a:buFont typeface="Century Gothic"/>
              <a:buNone/>
            </a:pPr>
            <a:r>
              <a:rPr lang="en-US" sz="4000" b="1" i="0" u="none" strike="noStrike" cap="none" dirty="0">
                <a:solidFill>
                  <a:schemeClr val="lt1"/>
                </a:solidFill>
                <a:latin typeface="Century Gothic"/>
                <a:ea typeface="Century Gothic"/>
                <a:cs typeface="Century Gothic"/>
                <a:sym typeface="Century Gothic"/>
              </a:rPr>
              <a:t>Urban Heat</a:t>
            </a:r>
            <a:endParaRPr sz="4000" b="1" i="0" u="none" strike="noStrike" cap="none" dirty="0">
              <a:solidFill>
                <a:schemeClr val="lt1"/>
              </a:solidFill>
              <a:latin typeface="Century Gothic"/>
              <a:ea typeface="Century Gothic"/>
              <a:cs typeface="Century Gothic"/>
              <a:sym typeface="Century Gothic"/>
            </a:endParaRPr>
          </a:p>
        </p:txBody>
      </p:sp>
      <p:sp>
        <p:nvSpPr>
          <p:cNvPr id="281" name="Google Shape;281;p21"/>
          <p:cNvSpPr txBox="1"/>
          <p:nvPr/>
        </p:nvSpPr>
        <p:spPr>
          <a:xfrm>
            <a:off x="7198800" y="1902000"/>
            <a:ext cx="4421700" cy="357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3600" dirty="0">
                <a:solidFill>
                  <a:srgbClr val="BDD5EA"/>
                </a:solidFill>
                <a:latin typeface="Century Gothic"/>
                <a:ea typeface="Century Gothic"/>
                <a:cs typeface="Century Gothic"/>
                <a:sym typeface="Century Gothic"/>
              </a:rPr>
              <a:t>Plant Health</a:t>
            </a:r>
            <a:endParaRPr sz="3600" dirty="0">
              <a:solidFill>
                <a:srgbClr val="BDD5EA"/>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400" dirty="0">
                <a:solidFill>
                  <a:srgbClr val="CFE2F3"/>
                </a:solidFill>
                <a:latin typeface="Century Gothic"/>
                <a:ea typeface="Century Gothic"/>
                <a:cs typeface="Century Gothic"/>
                <a:sym typeface="Century Gothic"/>
              </a:rPr>
              <a:t>Healthy plants cool air better  </a:t>
            </a:r>
            <a:endParaRPr sz="2400" dirty="0">
              <a:solidFill>
                <a:srgbClr val="CFE2F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400" dirty="0">
                <a:solidFill>
                  <a:srgbClr val="CFE2F3"/>
                </a:solidFill>
                <a:latin typeface="Century Gothic"/>
                <a:ea typeface="Century Gothic"/>
                <a:cs typeface="Century Gothic"/>
                <a:sym typeface="Century Gothic"/>
              </a:rPr>
              <a:t> → </a:t>
            </a:r>
            <a:r>
              <a:rPr lang="en-US" sz="2400" b="1" dirty="0">
                <a:solidFill>
                  <a:srgbClr val="CFE2F3"/>
                </a:solidFill>
                <a:latin typeface="Century Gothic"/>
                <a:ea typeface="Century Gothic"/>
                <a:cs typeface="Century Gothic"/>
                <a:sym typeface="Century Gothic"/>
              </a:rPr>
              <a:t>Normalized Difference Water Index (NDWI)</a:t>
            </a:r>
            <a:endParaRPr sz="2400" b="1" dirty="0">
              <a:solidFill>
                <a:srgbClr val="CFE2F3"/>
              </a:solidFill>
              <a:latin typeface="Century Gothic"/>
              <a:ea typeface="Century Gothic"/>
              <a:cs typeface="Century Gothic"/>
              <a:sym typeface="Century Gothic"/>
            </a:endParaRPr>
          </a:p>
        </p:txBody>
      </p:sp>
      <p:sp>
        <p:nvSpPr>
          <p:cNvPr id="282" name="Google Shape;282;p21"/>
          <p:cNvSpPr/>
          <p:nvPr/>
        </p:nvSpPr>
        <p:spPr>
          <a:xfrm>
            <a:off x="1811950" y="2590950"/>
            <a:ext cx="1239000" cy="1155300"/>
          </a:xfrm>
          <a:prstGeom prst="ellipse">
            <a:avLst/>
          </a:prstGeom>
          <a:solidFill>
            <a:srgbClr val="134F5C"/>
          </a:solidFill>
          <a:ln w="9525"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283;p21"/>
          <p:cNvSpPr/>
          <p:nvPr/>
        </p:nvSpPr>
        <p:spPr>
          <a:xfrm rot="-4979378">
            <a:off x="4305841" y="3731577"/>
            <a:ext cx="427697" cy="2911537"/>
          </a:xfrm>
          <a:prstGeom prst="chord">
            <a:avLst>
              <a:gd name="adj1" fmla="val 2700000"/>
              <a:gd name="adj2" fmla="val 16200000"/>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1"/>
          <p:cNvSpPr/>
          <p:nvPr/>
        </p:nvSpPr>
        <p:spPr>
          <a:xfrm>
            <a:off x="1946800" y="4508150"/>
            <a:ext cx="146100" cy="289800"/>
          </a:xfrm>
          <a:prstGeom prst="rect">
            <a:avLst/>
          </a:prstGeom>
          <a:solidFill>
            <a:srgbClr val="458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1"/>
          <p:cNvSpPr/>
          <p:nvPr/>
        </p:nvSpPr>
        <p:spPr>
          <a:xfrm>
            <a:off x="5711475" y="4508150"/>
            <a:ext cx="146100" cy="289800"/>
          </a:xfrm>
          <a:prstGeom prst="rect">
            <a:avLst/>
          </a:prstGeom>
          <a:solidFill>
            <a:srgbClr val="458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1"/>
          <p:cNvSpPr/>
          <p:nvPr/>
        </p:nvSpPr>
        <p:spPr>
          <a:xfrm>
            <a:off x="6133150" y="4394400"/>
            <a:ext cx="146100" cy="405300"/>
          </a:xfrm>
          <a:prstGeom prst="rect">
            <a:avLst/>
          </a:prstGeom>
          <a:solidFill>
            <a:srgbClr val="458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1"/>
          <p:cNvSpPr/>
          <p:nvPr/>
        </p:nvSpPr>
        <p:spPr>
          <a:xfrm>
            <a:off x="2155550" y="4394400"/>
            <a:ext cx="146100" cy="405300"/>
          </a:xfrm>
          <a:prstGeom prst="rect">
            <a:avLst/>
          </a:prstGeom>
          <a:solidFill>
            <a:srgbClr val="458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1"/>
          <p:cNvSpPr/>
          <p:nvPr/>
        </p:nvSpPr>
        <p:spPr>
          <a:xfrm>
            <a:off x="2358400" y="3746250"/>
            <a:ext cx="146100" cy="1051800"/>
          </a:xfrm>
          <a:prstGeom prst="rect">
            <a:avLst/>
          </a:prstGeom>
          <a:solidFill>
            <a:srgbClr val="458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1"/>
          <p:cNvSpPr/>
          <p:nvPr/>
        </p:nvSpPr>
        <p:spPr>
          <a:xfrm>
            <a:off x="5927075" y="3746250"/>
            <a:ext cx="146100" cy="1051800"/>
          </a:xfrm>
          <a:prstGeom prst="rect">
            <a:avLst/>
          </a:prstGeom>
          <a:solidFill>
            <a:srgbClr val="458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1"/>
          <p:cNvSpPr/>
          <p:nvPr/>
        </p:nvSpPr>
        <p:spPr>
          <a:xfrm>
            <a:off x="5360875" y="2641975"/>
            <a:ext cx="1239000" cy="1155300"/>
          </a:xfrm>
          <a:prstGeom prst="ellipse">
            <a:avLst/>
          </a:prstGeom>
          <a:solidFill>
            <a:srgbClr val="134F5C"/>
          </a:solidFill>
          <a:ln w="9525"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TextBox 16">
            <a:extLst>
              <a:ext uri="{FF2B5EF4-FFF2-40B4-BE49-F238E27FC236}">
                <a16:creationId xmlns:a16="http://schemas.microsoft.com/office/drawing/2014/main" id="{720B6F99-58FD-40CA-9222-448DBED58C61}"/>
              </a:ext>
            </a:extLst>
          </p:cNvPr>
          <p:cNvSpPr txBox="1"/>
          <p:nvPr/>
        </p:nvSpPr>
        <p:spPr>
          <a:xfrm>
            <a:off x="9829973" y="6613789"/>
            <a:ext cx="2362027" cy="246221"/>
          </a:xfrm>
          <a:prstGeom prst="rect">
            <a:avLst/>
          </a:prstGeom>
          <a:noFill/>
        </p:spPr>
        <p:txBody>
          <a:bodyPr wrap="square" rtlCol="0">
            <a:spAutoFit/>
          </a:bodyPr>
          <a:lstStyle/>
          <a:p>
            <a:pPr algn="r"/>
            <a:r>
              <a:rPr lang="en-US" sz="1000" dirty="0">
                <a:solidFill>
                  <a:srgbClr val="3E4268"/>
                </a:solidFill>
                <a:latin typeface="Century Gothic" panose="020B0502020202020204" pitchFamily="34" charset="0"/>
              </a:rPr>
              <a:t>Icon Credit: The Noun Project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8" name="Group 7">
            <a:extLst>
              <a:ext uri="{FF2B5EF4-FFF2-40B4-BE49-F238E27FC236}">
                <a16:creationId xmlns:a16="http://schemas.microsoft.com/office/drawing/2014/main" id="{7D2D2B73-3A93-49BC-A7BB-F97FBC13F996}"/>
              </a:ext>
            </a:extLst>
          </p:cNvPr>
          <p:cNvGrpSpPr/>
          <p:nvPr/>
        </p:nvGrpSpPr>
        <p:grpSpPr>
          <a:xfrm>
            <a:off x="2712450" y="1377821"/>
            <a:ext cx="8636146" cy="1188720"/>
            <a:chOff x="2684904" y="4158055"/>
            <a:chExt cx="8636146" cy="1188720"/>
          </a:xfrm>
        </p:grpSpPr>
        <p:pic>
          <p:nvPicPr>
            <p:cNvPr id="302" name="Google Shape;302;p22"/>
            <p:cNvPicPr preferRelativeResize="0"/>
            <p:nvPr/>
          </p:nvPicPr>
          <p:blipFill rotWithShape="1">
            <a:blip r:embed="rId3">
              <a:alphaModFix/>
            </a:blip>
            <a:srcRect/>
            <a:stretch/>
          </p:blipFill>
          <p:spPr>
            <a:xfrm>
              <a:off x="8070665" y="4158055"/>
              <a:ext cx="1188720" cy="1188720"/>
            </a:xfrm>
            <a:prstGeom prst="ellipse">
              <a:avLst/>
            </a:prstGeom>
            <a:noFill/>
            <a:ln w="28575" cap="flat" cmpd="sng">
              <a:solidFill>
                <a:srgbClr val="134F5C"/>
              </a:solidFill>
              <a:prstDash val="solid"/>
              <a:round/>
              <a:headEnd type="none" w="sm" len="sm"/>
              <a:tailEnd type="none" w="sm" len="sm"/>
            </a:ln>
            <a:effectLst>
              <a:outerShdw blurRad="50800" dist="38100" dir="2700000" algn="tl" rotWithShape="0">
                <a:prstClr val="black">
                  <a:alpha val="40000"/>
                </a:prstClr>
              </a:outerShdw>
            </a:effectLst>
          </p:spPr>
        </p:pic>
        <p:sp>
          <p:nvSpPr>
            <p:cNvPr id="305" name="Google Shape;305;p22"/>
            <p:cNvSpPr txBox="1"/>
            <p:nvPr/>
          </p:nvSpPr>
          <p:spPr>
            <a:xfrm>
              <a:off x="9687850" y="4549702"/>
              <a:ext cx="1633200" cy="33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3000" b="1" dirty="0">
                  <a:solidFill>
                    <a:schemeClr val="tx1">
                      <a:lumMod val="75000"/>
                      <a:lumOff val="25000"/>
                    </a:schemeClr>
                  </a:solidFill>
                  <a:latin typeface="Century Gothic"/>
                  <a:ea typeface="Century Gothic"/>
                  <a:cs typeface="Century Gothic"/>
                  <a:sym typeface="Century Gothic"/>
                </a:rPr>
                <a:t>NDVI</a:t>
              </a:r>
              <a:endParaRPr sz="3000" b="1" i="0"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4" name="Group 3">
              <a:extLst>
                <a:ext uri="{FF2B5EF4-FFF2-40B4-BE49-F238E27FC236}">
                  <a16:creationId xmlns:a16="http://schemas.microsoft.com/office/drawing/2014/main" id="{2A562DB5-66BC-4F98-BF14-59F1B379FACD}"/>
                </a:ext>
              </a:extLst>
            </p:cNvPr>
            <p:cNvGrpSpPr/>
            <p:nvPr/>
          </p:nvGrpSpPr>
          <p:grpSpPr>
            <a:xfrm>
              <a:off x="2684904" y="4313864"/>
              <a:ext cx="4967046" cy="438551"/>
              <a:chOff x="2684904" y="4328612"/>
              <a:chExt cx="4967046" cy="438551"/>
            </a:xfrm>
          </p:grpSpPr>
          <p:cxnSp>
            <p:nvCxnSpPr>
              <p:cNvPr id="311" name="Google Shape;311;p22"/>
              <p:cNvCxnSpPr/>
              <p:nvPr/>
            </p:nvCxnSpPr>
            <p:spPr>
              <a:xfrm>
                <a:off x="2696550" y="4758463"/>
                <a:ext cx="4955400" cy="8700"/>
              </a:xfrm>
              <a:prstGeom prst="straightConnector1">
                <a:avLst/>
              </a:prstGeom>
              <a:noFill/>
              <a:ln w="76200" cap="flat" cmpd="sng">
                <a:solidFill>
                  <a:schemeClr val="dk2"/>
                </a:solidFill>
                <a:prstDash val="solid"/>
                <a:round/>
                <a:headEnd type="none" w="sm" len="sm"/>
                <a:tailEnd type="triangle" w="med" len="med"/>
              </a:ln>
            </p:spPr>
          </p:cxnSp>
          <p:sp>
            <p:nvSpPr>
              <p:cNvPr id="312" name="Google Shape;312;p22"/>
              <p:cNvSpPr txBox="1"/>
              <p:nvPr/>
            </p:nvSpPr>
            <p:spPr>
              <a:xfrm rot="-917">
                <a:off x="2684904" y="4328612"/>
                <a:ext cx="4777832" cy="40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dirty="0">
                    <a:solidFill>
                      <a:schemeClr val="tx1">
                        <a:lumMod val="75000"/>
                        <a:lumOff val="25000"/>
                      </a:schemeClr>
                    </a:solidFill>
                    <a:latin typeface="Century Gothic"/>
                    <a:ea typeface="Century Gothic"/>
                    <a:cs typeface="Century Gothic"/>
                    <a:sym typeface="Century Gothic"/>
                  </a:rPr>
                  <a:t>Red, NIR</a:t>
                </a:r>
                <a:endParaRPr sz="1800" b="1" i="0" u="none" strike="noStrike" cap="none" dirty="0">
                  <a:solidFill>
                    <a:schemeClr val="tx1">
                      <a:lumMod val="75000"/>
                      <a:lumOff val="25000"/>
                    </a:schemeClr>
                  </a:solidFill>
                  <a:latin typeface="Century Gothic"/>
                  <a:ea typeface="Century Gothic"/>
                  <a:cs typeface="Century Gothic"/>
                  <a:sym typeface="Century Gothic"/>
                </a:endParaRPr>
              </a:p>
            </p:txBody>
          </p:sp>
        </p:grpSp>
      </p:grpSp>
      <p:sp>
        <p:nvSpPr>
          <p:cNvPr id="296" name="Google Shape;296;p22"/>
          <p:cNvSpPr txBox="1"/>
          <p:nvPr/>
        </p:nvSpPr>
        <p:spPr>
          <a:xfrm>
            <a:off x="495300" y="661555"/>
            <a:ext cx="10149900" cy="40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000"/>
              <a:buFont typeface="Century Gothic"/>
              <a:buNone/>
            </a:pPr>
            <a:r>
              <a:rPr lang="en-US" sz="4000" b="1" i="0" u="none" strike="noStrike" cap="none" dirty="0">
                <a:solidFill>
                  <a:srgbClr val="964035"/>
                </a:solidFill>
                <a:latin typeface="Century Gothic"/>
                <a:ea typeface="Century Gothic"/>
                <a:cs typeface="Century Gothic"/>
                <a:sym typeface="Century Gothic"/>
              </a:rPr>
              <a:t>LANDSAT 8 Processing</a:t>
            </a:r>
            <a:endParaRPr sz="4000" b="1" i="0" u="none" strike="noStrike" cap="none" dirty="0">
              <a:solidFill>
                <a:srgbClr val="964035"/>
              </a:solidFill>
              <a:latin typeface="Century Gothic"/>
              <a:ea typeface="Century Gothic"/>
              <a:cs typeface="Century Gothic"/>
              <a:sym typeface="Century Gothic"/>
            </a:endParaRPr>
          </a:p>
        </p:txBody>
      </p:sp>
      <p:grpSp>
        <p:nvGrpSpPr>
          <p:cNvPr id="10" name="Group 9">
            <a:extLst>
              <a:ext uri="{FF2B5EF4-FFF2-40B4-BE49-F238E27FC236}">
                <a16:creationId xmlns:a16="http://schemas.microsoft.com/office/drawing/2014/main" id="{2817B1FF-77A2-44B2-8535-0D3545890B1E}"/>
              </a:ext>
            </a:extLst>
          </p:cNvPr>
          <p:cNvGrpSpPr/>
          <p:nvPr/>
        </p:nvGrpSpPr>
        <p:grpSpPr>
          <a:xfrm>
            <a:off x="495300" y="2954784"/>
            <a:ext cx="2114550" cy="2454107"/>
            <a:chOff x="570300" y="3284105"/>
            <a:chExt cx="2114550" cy="2454107"/>
          </a:xfrm>
        </p:grpSpPr>
        <p:pic>
          <p:nvPicPr>
            <p:cNvPr id="297" name="Google Shape;297;p22"/>
            <p:cNvPicPr preferRelativeResize="0"/>
            <p:nvPr/>
          </p:nvPicPr>
          <p:blipFill rotWithShape="1">
            <a:blip r:embed="rId4">
              <a:alphaModFix/>
            </a:blip>
            <a:srcRect/>
            <a:stretch/>
          </p:blipFill>
          <p:spPr>
            <a:xfrm>
              <a:off x="570300" y="3284105"/>
              <a:ext cx="2114550" cy="1733550"/>
            </a:xfrm>
            <a:prstGeom prst="rect">
              <a:avLst/>
            </a:prstGeom>
            <a:noFill/>
            <a:ln>
              <a:noFill/>
            </a:ln>
            <a:effectLst>
              <a:outerShdw blurRad="50800" dist="38100" dir="2700000" algn="tl" rotWithShape="0">
                <a:prstClr val="black">
                  <a:alpha val="40000"/>
                </a:prstClr>
              </a:outerShdw>
            </a:effectLst>
          </p:spPr>
        </p:pic>
        <p:sp>
          <p:nvSpPr>
            <p:cNvPr id="298" name="Google Shape;298;p22"/>
            <p:cNvSpPr txBox="1"/>
            <p:nvPr/>
          </p:nvSpPr>
          <p:spPr>
            <a:xfrm>
              <a:off x="701275" y="4933249"/>
              <a:ext cx="1421700" cy="80496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0" i="0" u="none" strike="noStrike" cap="none" dirty="0">
                  <a:solidFill>
                    <a:schemeClr val="tx1">
                      <a:lumMod val="75000"/>
                      <a:lumOff val="25000"/>
                    </a:schemeClr>
                  </a:solidFill>
                  <a:latin typeface="Century Gothic"/>
                  <a:ea typeface="Century Gothic"/>
                  <a:cs typeface="Century Gothic"/>
                  <a:sym typeface="Century Gothic"/>
                </a:rPr>
                <a:t>Landsat 8 </a:t>
              </a: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sz="1800" dirty="0">
                  <a:solidFill>
                    <a:schemeClr val="tx1">
                      <a:lumMod val="75000"/>
                      <a:lumOff val="25000"/>
                    </a:schemeClr>
                  </a:solidFill>
                  <a:latin typeface="Century Gothic"/>
                  <a:ea typeface="Century Gothic"/>
                  <a:cs typeface="Century Gothic"/>
                  <a:sym typeface="Century Gothic"/>
                </a:rPr>
                <a:t>OLI/TIRS</a:t>
              </a:r>
              <a:endParaRPr sz="1800" dirty="0">
                <a:solidFill>
                  <a:schemeClr val="tx1">
                    <a:lumMod val="75000"/>
                    <a:lumOff val="25000"/>
                  </a:schemeClr>
                </a:solidFill>
                <a:latin typeface="Century Gothic"/>
                <a:ea typeface="Century Gothic"/>
                <a:cs typeface="Century Gothic"/>
                <a:sym typeface="Century Gothic"/>
              </a:endParaRPr>
            </a:p>
          </p:txBody>
        </p:sp>
      </p:grpSp>
      <p:grpSp>
        <p:nvGrpSpPr>
          <p:cNvPr id="6" name="Group 5">
            <a:extLst>
              <a:ext uri="{FF2B5EF4-FFF2-40B4-BE49-F238E27FC236}">
                <a16:creationId xmlns:a16="http://schemas.microsoft.com/office/drawing/2014/main" id="{6A5C9BEE-D280-4109-A99D-BC7F86749AD5}"/>
              </a:ext>
            </a:extLst>
          </p:cNvPr>
          <p:cNvGrpSpPr/>
          <p:nvPr/>
        </p:nvGrpSpPr>
        <p:grpSpPr>
          <a:xfrm>
            <a:off x="2712396" y="2790563"/>
            <a:ext cx="8634250" cy="1190700"/>
            <a:chOff x="2686800" y="1437975"/>
            <a:chExt cx="8634250" cy="1190700"/>
          </a:xfrm>
        </p:grpSpPr>
        <p:pic>
          <p:nvPicPr>
            <p:cNvPr id="303" name="Google Shape;303;p22"/>
            <p:cNvPicPr preferRelativeResize="0"/>
            <p:nvPr/>
          </p:nvPicPr>
          <p:blipFill rotWithShape="1">
            <a:blip r:embed="rId5">
              <a:alphaModFix/>
            </a:blip>
            <a:srcRect/>
            <a:stretch/>
          </p:blipFill>
          <p:spPr>
            <a:xfrm>
              <a:off x="8070665" y="1437975"/>
              <a:ext cx="1188720" cy="1190700"/>
            </a:xfrm>
            <a:prstGeom prst="ellipse">
              <a:avLst/>
            </a:prstGeom>
            <a:noFill/>
            <a:ln w="28575" cap="flat" cmpd="sng">
              <a:solidFill>
                <a:srgbClr val="05414E"/>
              </a:solidFill>
              <a:prstDash val="solid"/>
              <a:round/>
              <a:headEnd type="none" w="sm" len="sm"/>
              <a:tailEnd type="none" w="sm" len="sm"/>
            </a:ln>
            <a:effectLst>
              <a:outerShdw blurRad="50800" dist="38100" dir="2700000" algn="tl" rotWithShape="0">
                <a:prstClr val="black">
                  <a:alpha val="40000"/>
                </a:prstClr>
              </a:outerShdw>
            </a:effectLst>
          </p:spPr>
        </p:pic>
        <p:sp>
          <p:nvSpPr>
            <p:cNvPr id="304" name="Google Shape;304;p22"/>
            <p:cNvSpPr txBox="1"/>
            <p:nvPr/>
          </p:nvSpPr>
          <p:spPr>
            <a:xfrm>
              <a:off x="9687850" y="1863525"/>
              <a:ext cx="1633200" cy="33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3000" b="1" dirty="0">
                  <a:solidFill>
                    <a:schemeClr val="tx1">
                      <a:lumMod val="75000"/>
                      <a:lumOff val="25000"/>
                    </a:schemeClr>
                  </a:solidFill>
                  <a:latin typeface="Century Gothic"/>
                  <a:ea typeface="Century Gothic"/>
                  <a:cs typeface="Century Gothic"/>
                  <a:sym typeface="Century Gothic"/>
                </a:rPr>
                <a:t>Day LST</a:t>
              </a:r>
              <a:endParaRPr sz="3000" b="1" i="0"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5" name="Group 4">
              <a:extLst>
                <a:ext uri="{FF2B5EF4-FFF2-40B4-BE49-F238E27FC236}">
                  <a16:creationId xmlns:a16="http://schemas.microsoft.com/office/drawing/2014/main" id="{67224958-2EDD-400E-A920-E5C094313496}"/>
                </a:ext>
              </a:extLst>
            </p:cNvPr>
            <p:cNvGrpSpPr/>
            <p:nvPr/>
          </p:nvGrpSpPr>
          <p:grpSpPr>
            <a:xfrm>
              <a:off x="2686800" y="1592694"/>
              <a:ext cx="4955400" cy="449331"/>
              <a:chOff x="2686800" y="1592694"/>
              <a:chExt cx="4955400" cy="449331"/>
            </a:xfrm>
          </p:grpSpPr>
          <p:cxnSp>
            <p:nvCxnSpPr>
              <p:cNvPr id="299" name="Google Shape;299;p22"/>
              <p:cNvCxnSpPr/>
              <p:nvPr/>
            </p:nvCxnSpPr>
            <p:spPr>
              <a:xfrm>
                <a:off x="2686800" y="2033325"/>
                <a:ext cx="4955400" cy="8700"/>
              </a:xfrm>
              <a:prstGeom prst="straightConnector1">
                <a:avLst/>
              </a:prstGeom>
              <a:noFill/>
              <a:ln w="76200" cap="flat" cmpd="sng">
                <a:solidFill>
                  <a:schemeClr val="dk2"/>
                </a:solidFill>
                <a:prstDash val="solid"/>
                <a:round/>
                <a:headEnd type="none" w="sm" len="sm"/>
                <a:tailEnd type="triangle" w="med" len="med"/>
              </a:ln>
            </p:spPr>
          </p:cxnSp>
          <p:sp>
            <p:nvSpPr>
              <p:cNvPr id="308" name="Google Shape;308;p22"/>
              <p:cNvSpPr txBox="1"/>
              <p:nvPr/>
            </p:nvSpPr>
            <p:spPr>
              <a:xfrm rot="-917">
                <a:off x="2693550" y="1592694"/>
                <a:ext cx="4769220" cy="40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400"/>
                  <a:buFont typeface="Arial"/>
                  <a:buNone/>
                </a:pPr>
                <a:r>
                  <a:rPr lang="en-US" sz="1800" b="1" dirty="0">
                    <a:solidFill>
                      <a:schemeClr val="tx1">
                        <a:lumMod val="75000"/>
                        <a:lumOff val="25000"/>
                      </a:schemeClr>
                    </a:solidFill>
                    <a:latin typeface="Century Gothic"/>
                    <a:ea typeface="Century Gothic"/>
                    <a:cs typeface="Century Gothic"/>
                    <a:sym typeface="Century Gothic"/>
                  </a:rPr>
                  <a:t>Red, NIR, Brightness temperature</a:t>
                </a:r>
                <a:endParaRPr sz="1800" b="1" i="0" u="none" strike="noStrike" cap="none" dirty="0">
                  <a:solidFill>
                    <a:schemeClr val="tx1">
                      <a:lumMod val="75000"/>
                      <a:lumOff val="25000"/>
                    </a:schemeClr>
                  </a:solidFill>
                  <a:latin typeface="Century Gothic"/>
                  <a:ea typeface="Century Gothic"/>
                  <a:cs typeface="Century Gothic"/>
                  <a:sym typeface="Century Gothic"/>
                </a:endParaRPr>
              </a:p>
            </p:txBody>
          </p:sp>
        </p:grpSp>
      </p:grpSp>
      <p:grpSp>
        <p:nvGrpSpPr>
          <p:cNvPr id="7" name="Group 6">
            <a:extLst>
              <a:ext uri="{FF2B5EF4-FFF2-40B4-BE49-F238E27FC236}">
                <a16:creationId xmlns:a16="http://schemas.microsoft.com/office/drawing/2014/main" id="{9F68E64E-8287-48DC-8C8D-0C9D963EAE12}"/>
              </a:ext>
            </a:extLst>
          </p:cNvPr>
          <p:cNvGrpSpPr/>
          <p:nvPr/>
        </p:nvGrpSpPr>
        <p:grpSpPr>
          <a:xfrm>
            <a:off x="2728896" y="5614855"/>
            <a:ext cx="8627500" cy="1188720"/>
            <a:chOff x="2693550" y="2790753"/>
            <a:chExt cx="8627500" cy="1188720"/>
          </a:xfrm>
        </p:grpSpPr>
        <p:pic>
          <p:nvPicPr>
            <p:cNvPr id="300" name="Google Shape;300;p22"/>
            <p:cNvPicPr preferRelativeResize="0"/>
            <p:nvPr/>
          </p:nvPicPr>
          <p:blipFill rotWithShape="1">
            <a:blip r:embed="rId6">
              <a:alphaModFix/>
            </a:blip>
            <a:srcRect/>
            <a:stretch/>
          </p:blipFill>
          <p:spPr>
            <a:xfrm>
              <a:off x="8070665" y="2790753"/>
              <a:ext cx="1188720" cy="1188720"/>
            </a:xfrm>
            <a:prstGeom prst="ellipse">
              <a:avLst/>
            </a:prstGeom>
            <a:noFill/>
            <a:ln w="28575" cap="flat" cmpd="sng">
              <a:solidFill>
                <a:srgbClr val="05414E"/>
              </a:solidFill>
              <a:prstDash val="solid"/>
              <a:round/>
              <a:headEnd type="none" w="sm" len="sm"/>
              <a:tailEnd type="none" w="sm" len="sm"/>
            </a:ln>
            <a:effectLst>
              <a:outerShdw blurRad="50800" dist="38100" dir="2700000" algn="tl" rotWithShape="0">
                <a:prstClr val="black">
                  <a:alpha val="40000"/>
                </a:prstClr>
              </a:outerShdw>
            </a:effectLst>
          </p:spPr>
        </p:pic>
        <p:sp>
          <p:nvSpPr>
            <p:cNvPr id="307" name="Google Shape;307;p22"/>
            <p:cNvSpPr txBox="1"/>
            <p:nvPr/>
          </p:nvSpPr>
          <p:spPr>
            <a:xfrm>
              <a:off x="9687850" y="3215313"/>
              <a:ext cx="1633200" cy="33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3000" b="1" dirty="0">
                  <a:solidFill>
                    <a:schemeClr val="tx1">
                      <a:lumMod val="75000"/>
                      <a:lumOff val="25000"/>
                    </a:schemeClr>
                  </a:solidFill>
                  <a:latin typeface="Century Gothic"/>
                  <a:ea typeface="Century Gothic"/>
                  <a:cs typeface="Century Gothic"/>
                  <a:sym typeface="Century Gothic"/>
                </a:rPr>
                <a:t>Albedo</a:t>
              </a:r>
              <a:endParaRPr sz="3000" b="1" i="0"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3" name="Group 2">
              <a:extLst>
                <a:ext uri="{FF2B5EF4-FFF2-40B4-BE49-F238E27FC236}">
                  <a16:creationId xmlns:a16="http://schemas.microsoft.com/office/drawing/2014/main" id="{6490F443-BF18-4180-802F-A9541A745E28}"/>
                </a:ext>
              </a:extLst>
            </p:cNvPr>
            <p:cNvGrpSpPr/>
            <p:nvPr/>
          </p:nvGrpSpPr>
          <p:grpSpPr>
            <a:xfrm>
              <a:off x="2693550" y="2935783"/>
              <a:ext cx="4955400" cy="449330"/>
              <a:chOff x="2693550" y="2935783"/>
              <a:chExt cx="4955400" cy="449330"/>
            </a:xfrm>
          </p:grpSpPr>
          <p:cxnSp>
            <p:nvCxnSpPr>
              <p:cNvPr id="309" name="Google Shape;309;p22"/>
              <p:cNvCxnSpPr/>
              <p:nvPr/>
            </p:nvCxnSpPr>
            <p:spPr>
              <a:xfrm>
                <a:off x="2693550" y="3376413"/>
                <a:ext cx="4955400" cy="8700"/>
              </a:xfrm>
              <a:prstGeom prst="straightConnector1">
                <a:avLst/>
              </a:prstGeom>
              <a:noFill/>
              <a:ln w="76200" cap="flat" cmpd="sng">
                <a:solidFill>
                  <a:schemeClr val="dk2"/>
                </a:solidFill>
                <a:prstDash val="solid"/>
                <a:round/>
                <a:headEnd type="none" w="sm" len="sm"/>
                <a:tailEnd type="triangle" w="med" len="med"/>
              </a:ln>
            </p:spPr>
          </p:cxnSp>
          <p:sp>
            <p:nvSpPr>
              <p:cNvPr id="310" name="Google Shape;310;p22"/>
              <p:cNvSpPr txBox="1"/>
              <p:nvPr/>
            </p:nvSpPr>
            <p:spPr>
              <a:xfrm rot="-917">
                <a:off x="2700299" y="2935783"/>
                <a:ext cx="4762395" cy="40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dirty="0">
                    <a:solidFill>
                      <a:schemeClr val="tx1">
                        <a:lumMod val="75000"/>
                        <a:lumOff val="25000"/>
                      </a:schemeClr>
                    </a:solidFill>
                    <a:latin typeface="Century Gothic"/>
                    <a:ea typeface="Century Gothic"/>
                    <a:cs typeface="Century Gothic"/>
                    <a:sym typeface="Century Gothic"/>
                  </a:rPr>
                  <a:t>Blue, Green, Red, NIR, SWIR1, SWIR2</a:t>
                </a:r>
                <a:endParaRPr sz="1800" b="1" i="0" u="none" strike="noStrike" cap="none" dirty="0">
                  <a:solidFill>
                    <a:schemeClr val="tx1">
                      <a:lumMod val="75000"/>
                      <a:lumOff val="25000"/>
                    </a:schemeClr>
                  </a:solidFill>
                  <a:latin typeface="Century Gothic"/>
                  <a:ea typeface="Century Gothic"/>
                  <a:cs typeface="Century Gothic"/>
                  <a:sym typeface="Century Gothic"/>
                </a:endParaRPr>
              </a:p>
            </p:txBody>
          </p:sp>
        </p:grpSp>
      </p:grpSp>
      <p:grpSp>
        <p:nvGrpSpPr>
          <p:cNvPr id="9" name="Group 8">
            <a:extLst>
              <a:ext uri="{FF2B5EF4-FFF2-40B4-BE49-F238E27FC236}">
                <a16:creationId xmlns:a16="http://schemas.microsoft.com/office/drawing/2014/main" id="{08470271-6CB9-402F-8615-1FC795CE90FF}"/>
              </a:ext>
            </a:extLst>
          </p:cNvPr>
          <p:cNvGrpSpPr/>
          <p:nvPr/>
        </p:nvGrpSpPr>
        <p:grpSpPr>
          <a:xfrm>
            <a:off x="2728896" y="4203204"/>
            <a:ext cx="8617750" cy="1188720"/>
            <a:chOff x="2703300" y="5704320"/>
            <a:chExt cx="8617750" cy="1188720"/>
          </a:xfrm>
        </p:grpSpPr>
        <p:pic>
          <p:nvPicPr>
            <p:cNvPr id="301" name="Google Shape;301;p22"/>
            <p:cNvPicPr preferRelativeResize="0"/>
            <p:nvPr/>
          </p:nvPicPr>
          <p:blipFill rotWithShape="1">
            <a:blip r:embed="rId7">
              <a:alphaModFix/>
            </a:blip>
            <a:srcRect r="13985"/>
            <a:stretch/>
          </p:blipFill>
          <p:spPr>
            <a:xfrm>
              <a:off x="8070665" y="5704320"/>
              <a:ext cx="1188720" cy="1188720"/>
            </a:xfrm>
            <a:prstGeom prst="ellipse">
              <a:avLst/>
            </a:prstGeom>
            <a:noFill/>
            <a:ln w="28575" cap="flat" cmpd="sng">
              <a:solidFill>
                <a:srgbClr val="44546A"/>
              </a:solidFill>
              <a:prstDash val="solid"/>
              <a:round/>
              <a:headEnd type="none" w="sm" len="sm"/>
              <a:tailEnd type="none" w="sm" len="sm"/>
            </a:ln>
            <a:effectLst>
              <a:outerShdw blurRad="50800" dist="38100" dir="2700000" algn="tl" rotWithShape="0">
                <a:prstClr val="black">
                  <a:alpha val="40000"/>
                </a:prstClr>
              </a:outerShdw>
            </a:effectLst>
          </p:spPr>
        </p:pic>
        <p:sp>
          <p:nvSpPr>
            <p:cNvPr id="306" name="Google Shape;306;p22"/>
            <p:cNvSpPr txBox="1"/>
            <p:nvPr/>
          </p:nvSpPr>
          <p:spPr>
            <a:xfrm>
              <a:off x="9687850" y="6079138"/>
              <a:ext cx="1633200" cy="339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3000" b="1" dirty="0">
                  <a:solidFill>
                    <a:schemeClr val="tx1">
                      <a:lumMod val="75000"/>
                      <a:lumOff val="25000"/>
                    </a:schemeClr>
                  </a:solidFill>
                  <a:latin typeface="Century Gothic"/>
                  <a:ea typeface="Century Gothic"/>
                  <a:cs typeface="Century Gothic"/>
                  <a:sym typeface="Century Gothic"/>
                </a:rPr>
                <a:t>NDBI</a:t>
              </a:r>
              <a:endParaRPr sz="3000" b="1" i="0" u="none" strike="noStrike" cap="none" dirty="0">
                <a:solidFill>
                  <a:schemeClr val="tx1">
                    <a:lumMod val="75000"/>
                    <a:lumOff val="25000"/>
                  </a:schemeClr>
                </a:solidFill>
                <a:latin typeface="Century Gothic"/>
                <a:ea typeface="Century Gothic"/>
                <a:cs typeface="Century Gothic"/>
                <a:sym typeface="Century Gothic"/>
              </a:endParaRPr>
            </a:p>
          </p:txBody>
        </p:sp>
        <p:grpSp>
          <p:nvGrpSpPr>
            <p:cNvPr id="2" name="Group 1">
              <a:extLst>
                <a:ext uri="{FF2B5EF4-FFF2-40B4-BE49-F238E27FC236}">
                  <a16:creationId xmlns:a16="http://schemas.microsoft.com/office/drawing/2014/main" id="{E372BB1B-DB25-4A95-A720-819509D00B74}"/>
                </a:ext>
              </a:extLst>
            </p:cNvPr>
            <p:cNvGrpSpPr/>
            <p:nvPr/>
          </p:nvGrpSpPr>
          <p:grpSpPr>
            <a:xfrm>
              <a:off x="2703300" y="5843337"/>
              <a:ext cx="4955400" cy="464043"/>
              <a:chOff x="2703300" y="5784345"/>
              <a:chExt cx="4955400" cy="464043"/>
            </a:xfrm>
          </p:grpSpPr>
          <p:cxnSp>
            <p:nvCxnSpPr>
              <p:cNvPr id="313" name="Google Shape;313;p22"/>
              <p:cNvCxnSpPr/>
              <p:nvPr/>
            </p:nvCxnSpPr>
            <p:spPr>
              <a:xfrm>
                <a:off x="2703300" y="6239688"/>
                <a:ext cx="4955400" cy="8700"/>
              </a:xfrm>
              <a:prstGeom prst="straightConnector1">
                <a:avLst/>
              </a:prstGeom>
              <a:noFill/>
              <a:ln w="76200" cap="flat" cmpd="sng">
                <a:solidFill>
                  <a:schemeClr val="dk2"/>
                </a:solidFill>
                <a:prstDash val="solid"/>
                <a:round/>
                <a:headEnd type="none" w="sm" len="sm"/>
                <a:tailEnd type="triangle" w="med" len="med"/>
              </a:ln>
            </p:spPr>
          </p:cxnSp>
          <p:sp>
            <p:nvSpPr>
              <p:cNvPr id="314" name="Google Shape;314;p22"/>
              <p:cNvSpPr txBox="1"/>
              <p:nvPr/>
            </p:nvSpPr>
            <p:spPr>
              <a:xfrm rot="-917">
                <a:off x="2710050" y="5784345"/>
                <a:ext cx="4499100" cy="40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dirty="0">
                    <a:solidFill>
                      <a:schemeClr val="tx1">
                        <a:lumMod val="75000"/>
                        <a:lumOff val="25000"/>
                      </a:schemeClr>
                    </a:solidFill>
                    <a:latin typeface="Century Gothic"/>
                    <a:ea typeface="Century Gothic"/>
                    <a:cs typeface="Century Gothic"/>
                    <a:sym typeface="Century Gothic"/>
                  </a:rPr>
                  <a:t>SWIR, NIR</a:t>
                </a:r>
                <a:endParaRPr sz="1800" b="1" i="0" u="none" strike="noStrike" cap="none" dirty="0">
                  <a:solidFill>
                    <a:schemeClr val="tx1">
                      <a:lumMod val="75000"/>
                      <a:lumOff val="25000"/>
                    </a:schemeClr>
                  </a:solidFill>
                  <a:latin typeface="Century Gothic"/>
                  <a:ea typeface="Century Gothic"/>
                  <a:cs typeface="Century Gothic"/>
                  <a:sym typeface="Century Gothic"/>
                </a:endParaRPr>
              </a:p>
            </p:txBody>
          </p:sp>
        </p:grpSp>
      </p:grpSp>
      <p:sp>
        <p:nvSpPr>
          <p:cNvPr id="30" name="TextBox 29">
            <a:extLst>
              <a:ext uri="{FF2B5EF4-FFF2-40B4-BE49-F238E27FC236}">
                <a16:creationId xmlns:a16="http://schemas.microsoft.com/office/drawing/2014/main" id="{4BE45577-EEEF-3B4A-A334-8E2C43765C39}"/>
              </a:ext>
            </a:extLst>
          </p:cNvPr>
          <p:cNvSpPr txBox="1"/>
          <p:nvPr/>
        </p:nvSpPr>
        <p:spPr>
          <a:xfrm>
            <a:off x="-12882" y="6649253"/>
            <a:ext cx="3130914" cy="276999"/>
          </a:xfrm>
          <a:prstGeom prst="rect">
            <a:avLst/>
          </a:prstGeom>
          <a:noFill/>
        </p:spPr>
        <p:txBody>
          <a:bodyPr wrap="square" rtlCol="0">
            <a:spAutoFit/>
          </a:bodyPr>
          <a:lstStyle/>
          <a:p>
            <a:r>
              <a:rPr lang="en-US" sz="1200" dirty="0">
                <a:solidFill>
                  <a:srgbClr val="3E4268"/>
                </a:solidFill>
                <a:latin typeface="Century Gothic" panose="020B0502020202020204" pitchFamily="34" charset="0"/>
              </a:rPr>
              <a:t>Image Credit: NASA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3"/>
          <p:cNvSpPr txBox="1"/>
          <p:nvPr/>
        </p:nvSpPr>
        <p:spPr>
          <a:xfrm>
            <a:off x="495300" y="661555"/>
            <a:ext cx="10149900" cy="40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000"/>
              <a:buFont typeface="Century Gothic"/>
              <a:buNone/>
            </a:pPr>
            <a:r>
              <a:rPr lang="en-US" sz="4000" b="1" i="0" u="none" strike="noStrike" cap="none" dirty="0">
                <a:solidFill>
                  <a:srgbClr val="964035"/>
                </a:solidFill>
                <a:latin typeface="Century Gothic"/>
                <a:ea typeface="Century Gothic"/>
                <a:cs typeface="Century Gothic"/>
                <a:sym typeface="Century Gothic"/>
              </a:rPr>
              <a:t>Aqua MODIS </a:t>
            </a:r>
            <a:r>
              <a:rPr lang="en-US" sz="4000" b="1" dirty="0">
                <a:solidFill>
                  <a:srgbClr val="964035"/>
                </a:solidFill>
                <a:latin typeface="Century Gothic"/>
                <a:ea typeface="Century Gothic"/>
                <a:cs typeface="Century Gothic"/>
                <a:sym typeface="Century Gothic"/>
              </a:rPr>
              <a:t>Processing</a:t>
            </a:r>
            <a:endParaRPr sz="4000" b="1" i="0" u="none" strike="noStrike" cap="none" dirty="0">
              <a:solidFill>
                <a:srgbClr val="964035"/>
              </a:solidFill>
              <a:latin typeface="Century Gothic"/>
              <a:ea typeface="Century Gothic"/>
              <a:cs typeface="Century Gothic"/>
              <a:sym typeface="Century Gothic"/>
            </a:endParaRPr>
          </a:p>
        </p:txBody>
      </p:sp>
      <p:grpSp>
        <p:nvGrpSpPr>
          <p:cNvPr id="2" name="Group 1">
            <a:extLst>
              <a:ext uri="{FF2B5EF4-FFF2-40B4-BE49-F238E27FC236}">
                <a16:creationId xmlns:a16="http://schemas.microsoft.com/office/drawing/2014/main" id="{3B6C2F8A-19D0-4934-BD3B-AF5D62FF250D}"/>
              </a:ext>
            </a:extLst>
          </p:cNvPr>
          <p:cNvGrpSpPr/>
          <p:nvPr/>
        </p:nvGrpSpPr>
        <p:grpSpPr>
          <a:xfrm>
            <a:off x="-200718" y="2681049"/>
            <a:ext cx="4268235" cy="3118771"/>
            <a:chOff x="-200718" y="2681049"/>
            <a:chExt cx="4268235" cy="3118771"/>
          </a:xfrm>
        </p:grpSpPr>
        <p:pic>
          <p:nvPicPr>
            <p:cNvPr id="322" name="Google Shape;322;p23"/>
            <p:cNvPicPr preferRelativeResize="0"/>
            <p:nvPr/>
          </p:nvPicPr>
          <p:blipFill rotWithShape="1">
            <a:blip r:embed="rId3">
              <a:alphaModFix/>
            </a:blip>
            <a:srcRect/>
            <a:stretch/>
          </p:blipFill>
          <p:spPr>
            <a:xfrm rot="19718534">
              <a:off x="359795" y="2681049"/>
              <a:ext cx="3707722" cy="1942443"/>
            </a:xfrm>
            <a:prstGeom prst="rect">
              <a:avLst/>
            </a:prstGeom>
            <a:noFill/>
            <a:ln>
              <a:noFill/>
            </a:ln>
            <a:effectLst>
              <a:outerShdw blurRad="50800" dist="38100" dir="2700000" algn="tl" rotWithShape="0">
                <a:prstClr val="black">
                  <a:alpha val="40000"/>
                </a:prstClr>
              </a:outerShdw>
            </a:effectLst>
          </p:spPr>
        </p:pic>
        <p:sp>
          <p:nvSpPr>
            <p:cNvPr id="325" name="Google Shape;325;p23"/>
            <p:cNvSpPr txBox="1"/>
            <p:nvPr/>
          </p:nvSpPr>
          <p:spPr>
            <a:xfrm>
              <a:off x="-200718" y="5092865"/>
              <a:ext cx="3180904" cy="70695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dirty="0">
                  <a:solidFill>
                    <a:schemeClr val="tx1">
                      <a:lumMod val="75000"/>
                      <a:lumOff val="25000"/>
                    </a:schemeClr>
                  </a:solidFill>
                  <a:latin typeface="Century Gothic"/>
                  <a:ea typeface="Century Gothic"/>
                  <a:cs typeface="Century Gothic"/>
                  <a:sym typeface="Century Gothic"/>
                </a:rPr>
                <a:t>Aqua MODIS</a:t>
              </a:r>
              <a:endParaRPr lang="en-US" dirty="0">
                <a:solidFill>
                  <a:schemeClr val="tx1">
                    <a:lumMod val="75000"/>
                    <a:lumOff val="25000"/>
                  </a:schemeClr>
                </a:solidFill>
              </a:endParaRPr>
            </a:p>
          </p:txBody>
        </p:sp>
      </p:grpSp>
      <p:grpSp>
        <p:nvGrpSpPr>
          <p:cNvPr id="9" name="Group 8">
            <a:extLst>
              <a:ext uri="{FF2B5EF4-FFF2-40B4-BE49-F238E27FC236}">
                <a16:creationId xmlns:a16="http://schemas.microsoft.com/office/drawing/2014/main" id="{112C6ABE-8716-4040-A909-F09D08FFF0B5}"/>
              </a:ext>
            </a:extLst>
          </p:cNvPr>
          <p:cNvGrpSpPr/>
          <p:nvPr/>
        </p:nvGrpSpPr>
        <p:grpSpPr>
          <a:xfrm>
            <a:off x="3798280" y="1611119"/>
            <a:ext cx="8108663" cy="1828800"/>
            <a:chOff x="3798280" y="1611119"/>
            <a:chExt cx="8108663" cy="1828800"/>
          </a:xfrm>
        </p:grpSpPr>
        <p:pic>
          <p:nvPicPr>
            <p:cNvPr id="328" name="Google Shape;328;p23"/>
            <p:cNvPicPr preferRelativeResize="0"/>
            <p:nvPr/>
          </p:nvPicPr>
          <p:blipFill rotWithShape="1">
            <a:blip r:embed="rId4">
              <a:alphaModFix/>
            </a:blip>
            <a:srcRect t="12914"/>
            <a:stretch/>
          </p:blipFill>
          <p:spPr>
            <a:xfrm>
              <a:off x="8289793" y="1611119"/>
              <a:ext cx="1828800" cy="1828800"/>
            </a:xfrm>
            <a:prstGeom prst="ellipse">
              <a:avLst/>
            </a:prstGeom>
            <a:noFill/>
            <a:ln w="28575" cap="flat" cmpd="sng">
              <a:solidFill>
                <a:srgbClr val="44546A"/>
              </a:solidFill>
              <a:prstDash val="solid"/>
              <a:round/>
              <a:headEnd type="none" w="sm" len="sm"/>
              <a:tailEnd type="none" w="sm" len="sm"/>
            </a:ln>
            <a:effectLst>
              <a:outerShdw blurRad="50800" dist="38100" dir="2700000" algn="tl" rotWithShape="0">
                <a:prstClr val="black">
                  <a:alpha val="40000"/>
                </a:prstClr>
              </a:outerShdw>
            </a:effectLst>
          </p:spPr>
        </p:pic>
        <p:cxnSp>
          <p:nvCxnSpPr>
            <p:cNvPr id="329" name="Google Shape;329;p23"/>
            <p:cNvCxnSpPr/>
            <p:nvPr/>
          </p:nvCxnSpPr>
          <p:spPr>
            <a:xfrm>
              <a:off x="3803250" y="2486490"/>
              <a:ext cx="4389120" cy="1500"/>
            </a:xfrm>
            <a:prstGeom prst="straightConnector1">
              <a:avLst/>
            </a:prstGeom>
            <a:noFill/>
            <a:ln w="76200" cap="flat" cmpd="sng">
              <a:solidFill>
                <a:schemeClr val="dk2"/>
              </a:solidFill>
              <a:prstDash val="solid"/>
              <a:round/>
              <a:headEnd type="none" w="sm" len="sm"/>
              <a:tailEnd type="triangle" w="med" len="med"/>
            </a:ln>
          </p:spPr>
        </p:cxnSp>
        <p:sp>
          <p:nvSpPr>
            <p:cNvPr id="330" name="Google Shape;330;p23"/>
            <p:cNvSpPr txBox="1"/>
            <p:nvPr/>
          </p:nvSpPr>
          <p:spPr>
            <a:xfrm rot="-917">
              <a:off x="3798280" y="2044667"/>
              <a:ext cx="4325653" cy="40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SWIR, NIR</a:t>
              </a:r>
              <a:endParaRPr sz="18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331" name="Google Shape;331;p23"/>
            <p:cNvSpPr txBox="1"/>
            <p:nvPr/>
          </p:nvSpPr>
          <p:spPr>
            <a:xfrm>
              <a:off x="10273743" y="2316690"/>
              <a:ext cx="1633200" cy="339600"/>
            </a:xfrm>
            <a:prstGeom prst="rect">
              <a:avLst/>
            </a:prstGeom>
            <a:noFill/>
            <a:ln>
              <a:noFill/>
            </a:ln>
            <a:effectLst>
              <a:outerShdw blurRad="57150" dist="19050" dir="5400000" algn="bl" rotWithShape="0">
                <a:srgbClr val="FFFFFF"/>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3000" b="1" dirty="0">
                  <a:solidFill>
                    <a:schemeClr val="tx1">
                      <a:lumMod val="75000"/>
                      <a:lumOff val="25000"/>
                    </a:schemeClr>
                  </a:solidFill>
                  <a:latin typeface="Century Gothic"/>
                  <a:ea typeface="Century Gothic"/>
                  <a:cs typeface="Century Gothic"/>
                  <a:sym typeface="Century Gothic"/>
                </a:rPr>
                <a:t>NDWI</a:t>
              </a:r>
              <a:endParaRPr sz="3000" b="1" i="0" u="none" strike="noStrike" cap="none" dirty="0">
                <a:solidFill>
                  <a:schemeClr val="tx1">
                    <a:lumMod val="75000"/>
                    <a:lumOff val="25000"/>
                  </a:schemeClr>
                </a:solidFill>
                <a:latin typeface="Century Gothic"/>
                <a:ea typeface="Century Gothic"/>
                <a:cs typeface="Century Gothic"/>
                <a:sym typeface="Century Gothic"/>
              </a:endParaRPr>
            </a:p>
          </p:txBody>
        </p:sp>
      </p:grpSp>
      <p:grpSp>
        <p:nvGrpSpPr>
          <p:cNvPr id="10" name="Group 9">
            <a:extLst>
              <a:ext uri="{FF2B5EF4-FFF2-40B4-BE49-F238E27FC236}">
                <a16:creationId xmlns:a16="http://schemas.microsoft.com/office/drawing/2014/main" id="{396865B4-488E-487B-B6A4-411EAC069C5C}"/>
              </a:ext>
            </a:extLst>
          </p:cNvPr>
          <p:cNvGrpSpPr/>
          <p:nvPr/>
        </p:nvGrpSpPr>
        <p:grpSpPr>
          <a:xfrm>
            <a:off x="3821808" y="3954721"/>
            <a:ext cx="8240285" cy="1828800"/>
            <a:chOff x="3821808" y="3954721"/>
            <a:chExt cx="8240285" cy="1828800"/>
          </a:xfrm>
        </p:grpSpPr>
        <p:pic>
          <p:nvPicPr>
            <p:cNvPr id="3" name="Picture 2">
              <a:extLst>
                <a:ext uri="{FF2B5EF4-FFF2-40B4-BE49-F238E27FC236}">
                  <a16:creationId xmlns:a16="http://schemas.microsoft.com/office/drawing/2014/main" id="{CF7D6637-DDB0-41D2-8A26-B67ED0DBD2D0}"/>
                </a:ext>
              </a:extLst>
            </p:cNvPr>
            <p:cNvPicPr>
              <a:picLocks noChangeAspect="1"/>
            </p:cNvPicPr>
            <p:nvPr/>
          </p:nvPicPr>
          <p:blipFill rotWithShape="1">
            <a:blip r:embed="rId5"/>
            <a:srcRect l="1222" r="1222"/>
            <a:stretch/>
          </p:blipFill>
          <p:spPr>
            <a:xfrm>
              <a:off x="8289793" y="3954721"/>
              <a:ext cx="1828800" cy="1828800"/>
            </a:xfrm>
            <a:prstGeom prst="flowChartConnector">
              <a:avLst/>
            </a:prstGeom>
            <a:ln>
              <a:solidFill>
                <a:srgbClr val="44546A"/>
              </a:solidFill>
            </a:ln>
            <a:effectLst>
              <a:outerShdw blurRad="50800" dist="38100" dir="2700000" algn="tl" rotWithShape="0">
                <a:prstClr val="black">
                  <a:alpha val="40000"/>
                </a:prstClr>
              </a:outerShdw>
            </a:effectLst>
          </p:spPr>
        </p:pic>
        <p:sp>
          <p:nvSpPr>
            <p:cNvPr id="17" name="Google Shape;331;p23">
              <a:extLst>
                <a:ext uri="{FF2B5EF4-FFF2-40B4-BE49-F238E27FC236}">
                  <a16:creationId xmlns:a16="http://schemas.microsoft.com/office/drawing/2014/main" id="{5223A4BD-BDE0-49B5-8B0E-2D752A5F3257}"/>
                </a:ext>
              </a:extLst>
            </p:cNvPr>
            <p:cNvSpPr txBox="1"/>
            <p:nvPr/>
          </p:nvSpPr>
          <p:spPr>
            <a:xfrm>
              <a:off x="10118593" y="4727281"/>
              <a:ext cx="1943500" cy="283680"/>
            </a:xfrm>
            <a:prstGeom prst="rect">
              <a:avLst/>
            </a:prstGeom>
            <a:noFill/>
            <a:ln>
              <a:noFill/>
            </a:ln>
            <a:effectLst>
              <a:outerShdw blurRad="57150" dist="19050" dir="5400000" algn="bl" rotWithShape="0">
                <a:srgbClr val="FFFFFF"/>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3000" b="1" i="0" u="none" strike="noStrike" cap="none" dirty="0">
                  <a:solidFill>
                    <a:schemeClr val="tx1">
                      <a:lumMod val="75000"/>
                      <a:lumOff val="25000"/>
                    </a:schemeClr>
                  </a:solidFill>
                  <a:latin typeface="Century Gothic"/>
                  <a:ea typeface="Century Gothic"/>
                  <a:cs typeface="Century Gothic"/>
                  <a:sym typeface="Century Gothic"/>
                </a:rPr>
                <a:t>Night LST</a:t>
              </a:r>
              <a:endParaRPr sz="3000" b="1" i="0" u="none" strike="noStrike" cap="none" dirty="0">
                <a:solidFill>
                  <a:schemeClr val="tx1">
                    <a:lumMod val="75000"/>
                    <a:lumOff val="25000"/>
                  </a:schemeClr>
                </a:solidFill>
                <a:latin typeface="Century Gothic"/>
                <a:ea typeface="Century Gothic"/>
                <a:cs typeface="Century Gothic"/>
                <a:sym typeface="Century Gothic"/>
              </a:endParaRPr>
            </a:p>
          </p:txBody>
        </p:sp>
        <p:cxnSp>
          <p:nvCxnSpPr>
            <p:cNvPr id="23" name="Google Shape;329;p23">
              <a:extLst>
                <a:ext uri="{FF2B5EF4-FFF2-40B4-BE49-F238E27FC236}">
                  <a16:creationId xmlns:a16="http://schemas.microsoft.com/office/drawing/2014/main" id="{4F01DA34-5A59-4601-9AE0-CAA60AD9440B}"/>
                </a:ext>
              </a:extLst>
            </p:cNvPr>
            <p:cNvCxnSpPr/>
            <p:nvPr/>
          </p:nvCxnSpPr>
          <p:spPr>
            <a:xfrm>
              <a:off x="3821838" y="4869121"/>
              <a:ext cx="4389120" cy="1500"/>
            </a:xfrm>
            <a:prstGeom prst="straightConnector1">
              <a:avLst/>
            </a:prstGeom>
            <a:noFill/>
            <a:ln w="76200" cap="flat" cmpd="sng">
              <a:solidFill>
                <a:schemeClr val="dk2"/>
              </a:solidFill>
              <a:prstDash val="solid"/>
              <a:round/>
              <a:headEnd type="none" w="sm" len="sm"/>
              <a:tailEnd type="triangle" w="med" len="med"/>
            </a:ln>
          </p:spPr>
        </p:cxnSp>
        <p:sp>
          <p:nvSpPr>
            <p:cNvPr id="24" name="Google Shape;330;p23">
              <a:extLst>
                <a:ext uri="{FF2B5EF4-FFF2-40B4-BE49-F238E27FC236}">
                  <a16:creationId xmlns:a16="http://schemas.microsoft.com/office/drawing/2014/main" id="{1C3AF239-7B7A-4250-95F9-1DC9BB154D94}"/>
                </a:ext>
              </a:extLst>
            </p:cNvPr>
            <p:cNvSpPr txBox="1"/>
            <p:nvPr/>
          </p:nvSpPr>
          <p:spPr>
            <a:xfrm rot="-917">
              <a:off x="3821808" y="4415682"/>
              <a:ext cx="4389071" cy="40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dirty="0">
                  <a:solidFill>
                    <a:schemeClr val="tx1">
                      <a:lumMod val="75000"/>
                      <a:lumOff val="25000"/>
                    </a:schemeClr>
                  </a:solidFill>
                  <a:latin typeface="Century Gothic"/>
                  <a:ea typeface="Century Gothic"/>
                  <a:cs typeface="Century Gothic"/>
                  <a:sym typeface="Century Gothic"/>
                </a:rPr>
                <a:t>Night LST 1km</a:t>
              </a:r>
              <a:endParaRPr sz="1800" b="1" i="0" u="none" strike="noStrike" cap="none" dirty="0">
                <a:solidFill>
                  <a:schemeClr val="tx1">
                    <a:lumMod val="75000"/>
                    <a:lumOff val="25000"/>
                  </a:schemeClr>
                </a:solidFill>
                <a:latin typeface="Century Gothic"/>
                <a:ea typeface="Century Gothic"/>
                <a:cs typeface="Century Gothic"/>
                <a:sym typeface="Century Gothic"/>
              </a:endParaRPr>
            </a:p>
          </p:txBody>
        </p:sp>
      </p:grpSp>
      <p:sp>
        <p:nvSpPr>
          <p:cNvPr id="18" name="TextBox 17">
            <a:extLst>
              <a:ext uri="{FF2B5EF4-FFF2-40B4-BE49-F238E27FC236}">
                <a16:creationId xmlns:a16="http://schemas.microsoft.com/office/drawing/2014/main" id="{4BE45577-EEEF-3B4A-A334-8E2C43765C39}"/>
              </a:ext>
            </a:extLst>
          </p:cNvPr>
          <p:cNvSpPr txBox="1"/>
          <p:nvPr/>
        </p:nvSpPr>
        <p:spPr>
          <a:xfrm>
            <a:off x="-12882" y="6649253"/>
            <a:ext cx="3130914" cy="276999"/>
          </a:xfrm>
          <a:prstGeom prst="rect">
            <a:avLst/>
          </a:prstGeom>
          <a:noFill/>
        </p:spPr>
        <p:txBody>
          <a:bodyPr wrap="square" rtlCol="0">
            <a:spAutoFit/>
          </a:bodyPr>
          <a:lstStyle/>
          <a:p>
            <a:r>
              <a:rPr lang="en-US" sz="1200" dirty="0">
                <a:solidFill>
                  <a:srgbClr val="3E4268"/>
                </a:solidFill>
                <a:latin typeface="Century Gothic" panose="020B0502020202020204" pitchFamily="34" charset="0"/>
              </a:rPr>
              <a:t>Image Credit: NASA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12" name="Google Shape;375;p28">
            <a:extLst>
              <a:ext uri="{FF2B5EF4-FFF2-40B4-BE49-F238E27FC236}">
                <a16:creationId xmlns:a16="http://schemas.microsoft.com/office/drawing/2014/main" id="{6A3F0168-4291-DA42-8355-50EF5C647FF0}"/>
              </a:ext>
            </a:extLst>
          </p:cNvPr>
          <p:cNvSpPr/>
          <p:nvPr/>
        </p:nvSpPr>
        <p:spPr>
          <a:xfrm>
            <a:off x="607861" y="1679207"/>
            <a:ext cx="2775058" cy="3577156"/>
          </a:xfrm>
          <a:prstGeom prst="round2SameRect">
            <a:avLst>
              <a:gd name="adj1" fmla="val 16667"/>
              <a:gd name="adj2" fmla="val 0"/>
            </a:avLst>
          </a:prstGeom>
          <a:solidFill>
            <a:schemeClr val="tx2">
              <a:lumMod val="50000"/>
              <a:alpha val="14900"/>
            </a:schemeClr>
          </a:solidFill>
          <a:ln w="76200" cap="flat"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highlight>
                <a:srgbClr val="A61C00"/>
              </a:highlight>
              <a:uLnTx/>
              <a:uFillTx/>
              <a:latin typeface="Arial"/>
              <a:ea typeface="Arial"/>
              <a:cs typeface="Arial"/>
              <a:sym typeface="Arial"/>
            </a:endParaRPr>
          </a:p>
        </p:txBody>
      </p:sp>
      <p:sp>
        <p:nvSpPr>
          <p:cNvPr id="337" name="Google Shape;337;p24"/>
          <p:cNvSpPr txBox="1"/>
          <p:nvPr/>
        </p:nvSpPr>
        <p:spPr>
          <a:xfrm>
            <a:off x="495300" y="356755"/>
            <a:ext cx="10149900" cy="405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964035"/>
              </a:buClr>
              <a:buSzPts val="4000"/>
              <a:buFont typeface="Century Gothic"/>
              <a:buNone/>
              <a:tabLst/>
              <a:defRPr/>
            </a:pPr>
            <a:r>
              <a:rPr kumimoji="0" lang="en-US" sz="4000" b="1" i="0" u="none" strike="noStrike" kern="0" cap="none" spc="0" normalizeH="0" baseline="0" noProof="0" dirty="0">
                <a:ln>
                  <a:noFill/>
                </a:ln>
                <a:solidFill>
                  <a:srgbClr val="964035"/>
                </a:solidFill>
                <a:effectLst/>
                <a:uLnTx/>
                <a:uFillTx/>
                <a:latin typeface="Century Gothic"/>
                <a:ea typeface="Century Gothic"/>
                <a:cs typeface="Century Gothic"/>
                <a:sym typeface="Century Gothic"/>
              </a:rPr>
              <a:t>Principal Component Analysis</a:t>
            </a:r>
            <a:endParaRPr kumimoji="0" sz="4000" b="1" i="0" u="none" strike="noStrike" kern="0" cap="none" spc="0" normalizeH="0" baseline="0" noProof="0" dirty="0">
              <a:ln>
                <a:noFill/>
              </a:ln>
              <a:solidFill>
                <a:srgbClr val="964035"/>
              </a:solidFill>
              <a:effectLst/>
              <a:uLnTx/>
              <a:uFillTx/>
              <a:latin typeface="Century Gothic"/>
              <a:ea typeface="Century Gothic"/>
              <a:cs typeface="Century Gothic"/>
              <a:sym typeface="Century Gothic"/>
            </a:endParaRPr>
          </a:p>
        </p:txBody>
      </p:sp>
      <p:sp>
        <p:nvSpPr>
          <p:cNvPr id="6" name="Google Shape;373;p28">
            <a:extLst>
              <a:ext uri="{FF2B5EF4-FFF2-40B4-BE49-F238E27FC236}">
                <a16:creationId xmlns:a16="http://schemas.microsoft.com/office/drawing/2014/main" id="{F5DC5047-F71B-0A49-B9CB-075676BD73BC}"/>
              </a:ext>
            </a:extLst>
          </p:cNvPr>
          <p:cNvSpPr/>
          <p:nvPr/>
        </p:nvSpPr>
        <p:spPr>
          <a:xfrm>
            <a:off x="629100" y="3653853"/>
            <a:ext cx="2720620" cy="801255"/>
          </a:xfrm>
          <a:prstGeom prst="rect">
            <a:avLst/>
          </a:prstGeom>
          <a:solidFill>
            <a:srgbClr val="0C343D"/>
          </a:solidFill>
          <a:ln w="762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373;p28">
            <a:extLst>
              <a:ext uri="{FF2B5EF4-FFF2-40B4-BE49-F238E27FC236}">
                <a16:creationId xmlns:a16="http://schemas.microsoft.com/office/drawing/2014/main" id="{E04A95BB-8C6D-514B-9759-A98699F3D446}"/>
              </a:ext>
            </a:extLst>
          </p:cNvPr>
          <p:cNvSpPr/>
          <p:nvPr/>
        </p:nvSpPr>
        <p:spPr>
          <a:xfrm>
            <a:off x="629100" y="4455109"/>
            <a:ext cx="2720620" cy="784212"/>
          </a:xfrm>
          <a:prstGeom prst="rect">
            <a:avLst/>
          </a:prstGeom>
          <a:solidFill>
            <a:srgbClr val="264E13"/>
          </a:solidFill>
          <a:ln w="762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 name="Google Shape;206;p16">
            <a:extLst>
              <a:ext uri="{FF2B5EF4-FFF2-40B4-BE49-F238E27FC236}">
                <a16:creationId xmlns:a16="http://schemas.microsoft.com/office/drawing/2014/main" id="{77F422E5-9E6E-3547-9919-686ACA694D08}"/>
              </a:ext>
            </a:extLst>
          </p:cNvPr>
          <p:cNvSpPr txBox="1"/>
          <p:nvPr/>
        </p:nvSpPr>
        <p:spPr>
          <a:xfrm>
            <a:off x="629100" y="3712639"/>
            <a:ext cx="2720620" cy="683491"/>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6 Health variables </a:t>
            </a: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 name="Google Shape;206;p16">
            <a:extLst>
              <a:ext uri="{FF2B5EF4-FFF2-40B4-BE49-F238E27FC236}">
                <a16:creationId xmlns:a16="http://schemas.microsoft.com/office/drawing/2014/main" id="{A270B599-56D7-054E-A392-A91CDFEEF48E}"/>
              </a:ext>
            </a:extLst>
          </p:cNvPr>
          <p:cNvSpPr txBox="1"/>
          <p:nvPr/>
        </p:nvSpPr>
        <p:spPr>
          <a:xfrm>
            <a:off x="618481" y="4455108"/>
            <a:ext cx="2743200" cy="683491"/>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6 Environmental variables </a:t>
            </a: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Google Shape;373;p28">
            <a:extLst>
              <a:ext uri="{FF2B5EF4-FFF2-40B4-BE49-F238E27FC236}">
                <a16:creationId xmlns:a16="http://schemas.microsoft.com/office/drawing/2014/main" id="{B4B1AE2E-2102-8147-AE43-22A89B0241DA}"/>
              </a:ext>
            </a:extLst>
          </p:cNvPr>
          <p:cNvSpPr/>
          <p:nvPr/>
        </p:nvSpPr>
        <p:spPr>
          <a:xfrm>
            <a:off x="629100" y="2853194"/>
            <a:ext cx="2720620" cy="801255"/>
          </a:xfrm>
          <a:prstGeom prst="rect">
            <a:avLst/>
          </a:prstGeom>
          <a:solidFill>
            <a:srgbClr val="964035"/>
          </a:solidFill>
          <a:ln w="762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 name="Google Shape;206;p16">
            <a:extLst>
              <a:ext uri="{FF2B5EF4-FFF2-40B4-BE49-F238E27FC236}">
                <a16:creationId xmlns:a16="http://schemas.microsoft.com/office/drawing/2014/main" id="{DDA87AB8-0174-DF42-96E1-7660A532C6CA}"/>
              </a:ext>
            </a:extLst>
          </p:cNvPr>
          <p:cNvSpPr txBox="1"/>
          <p:nvPr/>
        </p:nvSpPr>
        <p:spPr>
          <a:xfrm>
            <a:off x="624487" y="2918195"/>
            <a:ext cx="2732581" cy="683491"/>
          </a:xfrm>
          <a:prstGeom prst="rect">
            <a:avLst/>
          </a:prstGeom>
          <a:solidFill>
            <a:srgbClr val="964035"/>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6 Socio-economic variables </a:t>
            </a: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4" name="Google Shape;206;p16">
            <a:extLst>
              <a:ext uri="{FF2B5EF4-FFF2-40B4-BE49-F238E27FC236}">
                <a16:creationId xmlns:a16="http://schemas.microsoft.com/office/drawing/2014/main" id="{C904EE0A-6310-2F48-91EE-8E63D5FE9F47}"/>
              </a:ext>
            </a:extLst>
          </p:cNvPr>
          <p:cNvSpPr txBox="1"/>
          <p:nvPr/>
        </p:nvSpPr>
        <p:spPr>
          <a:xfrm>
            <a:off x="618481" y="1886984"/>
            <a:ext cx="2732581" cy="683491"/>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1800" b="1"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Input Data</a:t>
            </a:r>
            <a:br>
              <a:rPr kumimoji="0" lang="en-US" sz="1800" b="1"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br>
            <a:r>
              <a:rPr kumimoji="0" lang="en-US" sz="1800" b="1"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(18)</a:t>
            </a:r>
            <a:endParaRPr kumimoji="0" sz="1800" b="1" i="0" u="none" strike="noStrike" kern="0" cap="none" spc="0" normalizeH="0" baseline="0" noProof="0" dirty="0">
              <a:ln>
                <a:noFill/>
              </a:ln>
              <a:solidFill>
                <a:schemeClr val="tx1">
                  <a:lumMod val="75000"/>
                  <a:lumOff val="25000"/>
                </a:schemeClr>
              </a:solidFill>
              <a:effectLst/>
              <a:uLnTx/>
              <a:uFillTx/>
              <a:sym typeface="Arial"/>
            </a:endParaRPr>
          </a:p>
        </p:txBody>
      </p:sp>
      <p:sp>
        <p:nvSpPr>
          <p:cNvPr id="2" name="Triangle 1">
            <a:extLst>
              <a:ext uri="{FF2B5EF4-FFF2-40B4-BE49-F238E27FC236}">
                <a16:creationId xmlns:a16="http://schemas.microsoft.com/office/drawing/2014/main" id="{1E51AC72-9FFD-1A41-96A5-0BAAACA62C0B}"/>
              </a:ext>
            </a:extLst>
          </p:cNvPr>
          <p:cNvSpPr/>
          <p:nvPr/>
        </p:nvSpPr>
        <p:spPr>
          <a:xfrm rot="5400000">
            <a:off x="2601650" y="3321206"/>
            <a:ext cx="2793076" cy="66529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 name="Google Shape;375;p28">
            <a:extLst>
              <a:ext uri="{FF2B5EF4-FFF2-40B4-BE49-F238E27FC236}">
                <a16:creationId xmlns:a16="http://schemas.microsoft.com/office/drawing/2014/main" id="{126A6CA9-3445-EE44-854A-2EE700EBD68A}"/>
              </a:ext>
            </a:extLst>
          </p:cNvPr>
          <p:cNvSpPr/>
          <p:nvPr/>
        </p:nvSpPr>
        <p:spPr>
          <a:xfrm>
            <a:off x="4556290" y="1679207"/>
            <a:ext cx="2775058" cy="3577156"/>
          </a:xfrm>
          <a:prstGeom prst="round2SameRect">
            <a:avLst>
              <a:gd name="adj1" fmla="val 16667"/>
              <a:gd name="adj2" fmla="val 0"/>
            </a:avLst>
          </a:prstGeom>
          <a:solidFill>
            <a:schemeClr val="tx2">
              <a:lumMod val="50000"/>
              <a:alpha val="14900"/>
            </a:schemeClr>
          </a:solidFill>
          <a:ln w="76200" cap="flat"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highlight>
                <a:srgbClr val="A61C00"/>
              </a:highlight>
              <a:uLnTx/>
              <a:uFillTx/>
              <a:latin typeface="Arial"/>
              <a:ea typeface="Arial"/>
              <a:cs typeface="Arial"/>
              <a:sym typeface="Arial"/>
            </a:endParaRPr>
          </a:p>
        </p:txBody>
      </p:sp>
      <p:sp>
        <p:nvSpPr>
          <p:cNvPr id="17" name="Google Shape;206;p16">
            <a:extLst>
              <a:ext uri="{FF2B5EF4-FFF2-40B4-BE49-F238E27FC236}">
                <a16:creationId xmlns:a16="http://schemas.microsoft.com/office/drawing/2014/main" id="{E0A5881C-D4C2-EE4A-A78A-82EB6D1EAE79}"/>
              </a:ext>
            </a:extLst>
          </p:cNvPr>
          <p:cNvSpPr txBox="1"/>
          <p:nvPr/>
        </p:nvSpPr>
        <p:spPr>
          <a:xfrm>
            <a:off x="4550563" y="1886984"/>
            <a:ext cx="2732581" cy="683491"/>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1800" b="1"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Select Components</a:t>
            </a:r>
            <a:br>
              <a:rPr kumimoji="0" lang="en-US" sz="1800" b="1"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br>
            <a:r>
              <a:rPr kumimoji="0" lang="en-US" sz="1800" b="1"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(2-4)</a:t>
            </a:r>
            <a:endParaRPr kumimoji="0" sz="1800" b="1" i="0" u="none" strike="noStrike" kern="0" cap="none" spc="0" normalizeH="0" baseline="0" noProof="0" dirty="0">
              <a:ln>
                <a:noFill/>
              </a:ln>
              <a:solidFill>
                <a:schemeClr val="tx1">
                  <a:lumMod val="75000"/>
                  <a:lumOff val="25000"/>
                </a:schemeClr>
              </a:solidFill>
              <a:effectLst/>
              <a:uLnTx/>
              <a:uFillTx/>
              <a:sym typeface="Arial"/>
            </a:endParaRPr>
          </a:p>
        </p:txBody>
      </p:sp>
      <p:sp>
        <p:nvSpPr>
          <p:cNvPr id="18" name="Google Shape;375;p28">
            <a:extLst>
              <a:ext uri="{FF2B5EF4-FFF2-40B4-BE49-F238E27FC236}">
                <a16:creationId xmlns:a16="http://schemas.microsoft.com/office/drawing/2014/main" id="{D85C6AAA-ADA2-B64D-8696-BC0F5D903B31}"/>
              </a:ext>
            </a:extLst>
          </p:cNvPr>
          <p:cNvSpPr/>
          <p:nvPr/>
        </p:nvSpPr>
        <p:spPr>
          <a:xfrm>
            <a:off x="8529638" y="1662164"/>
            <a:ext cx="2775058" cy="3577156"/>
          </a:xfrm>
          <a:prstGeom prst="round2SameRect">
            <a:avLst>
              <a:gd name="adj1" fmla="val 16667"/>
              <a:gd name="adj2" fmla="val 0"/>
            </a:avLst>
          </a:prstGeom>
          <a:solidFill>
            <a:schemeClr val="tx2">
              <a:lumMod val="50000"/>
              <a:alpha val="14900"/>
            </a:schemeClr>
          </a:solidFill>
          <a:ln w="76200" cap="flat"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highlight>
                <a:srgbClr val="A61C00"/>
              </a:highlight>
              <a:uLnTx/>
              <a:uFillTx/>
              <a:latin typeface="Arial"/>
              <a:ea typeface="Arial"/>
              <a:cs typeface="Arial"/>
              <a:sym typeface="Arial"/>
            </a:endParaRPr>
          </a:p>
        </p:txBody>
      </p:sp>
      <p:sp>
        <p:nvSpPr>
          <p:cNvPr id="19" name="Google Shape;206;p16">
            <a:extLst>
              <a:ext uri="{FF2B5EF4-FFF2-40B4-BE49-F238E27FC236}">
                <a16:creationId xmlns:a16="http://schemas.microsoft.com/office/drawing/2014/main" id="{61FB8522-ED9E-EA41-9395-9C6BAC8DA5D4}"/>
              </a:ext>
            </a:extLst>
          </p:cNvPr>
          <p:cNvSpPr txBox="1"/>
          <p:nvPr/>
        </p:nvSpPr>
        <p:spPr>
          <a:xfrm>
            <a:off x="8550877" y="1878257"/>
            <a:ext cx="2732581" cy="683491"/>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1800" b="1"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Score by Census Tract</a:t>
            </a:r>
          </a:p>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1800" b="1" i="0" u="none" strike="noStrike" kern="0" cap="none" spc="0" normalizeH="0" baseline="0" noProof="0" dirty="0">
                <a:ln>
                  <a:noFill/>
                </a:ln>
                <a:solidFill>
                  <a:schemeClr val="tx1">
                    <a:lumMod val="75000"/>
                    <a:lumOff val="25000"/>
                  </a:schemeClr>
                </a:solidFill>
                <a:effectLst/>
                <a:uLnTx/>
                <a:uFillTx/>
                <a:latin typeface="Century Gothic"/>
                <a:cs typeface="Arial"/>
                <a:sym typeface="Century Gothic"/>
              </a:rPr>
              <a:t>(1)</a:t>
            </a:r>
            <a:endParaRPr kumimoji="0" sz="1800" b="1" i="0" u="none" strike="noStrike" kern="0" cap="none" spc="0" normalizeH="0" baseline="0" noProof="0" dirty="0">
              <a:ln>
                <a:noFill/>
              </a:ln>
              <a:solidFill>
                <a:schemeClr val="tx1">
                  <a:lumMod val="75000"/>
                  <a:lumOff val="25000"/>
                </a:schemeClr>
              </a:solidFill>
              <a:effectLst/>
              <a:uLnTx/>
              <a:uFillTx/>
              <a:cs typeface="Arial"/>
              <a:sym typeface="Arial"/>
            </a:endParaRPr>
          </a:p>
        </p:txBody>
      </p:sp>
      <p:grpSp>
        <p:nvGrpSpPr>
          <p:cNvPr id="33" name="Group 32">
            <a:extLst>
              <a:ext uri="{FF2B5EF4-FFF2-40B4-BE49-F238E27FC236}">
                <a16:creationId xmlns:a16="http://schemas.microsoft.com/office/drawing/2014/main" id="{D54C06FB-E00A-6749-950F-19F9C9F423D4}"/>
              </a:ext>
            </a:extLst>
          </p:cNvPr>
          <p:cNvGrpSpPr/>
          <p:nvPr/>
        </p:nvGrpSpPr>
        <p:grpSpPr>
          <a:xfrm>
            <a:off x="4891754" y="3041763"/>
            <a:ext cx="710542" cy="1617514"/>
            <a:chOff x="4795461" y="2556652"/>
            <a:chExt cx="710542" cy="1617514"/>
          </a:xfrm>
        </p:grpSpPr>
        <p:sp>
          <p:nvSpPr>
            <p:cNvPr id="21" name="Right Bracket 20">
              <a:extLst>
                <a:ext uri="{FF2B5EF4-FFF2-40B4-BE49-F238E27FC236}">
                  <a16:creationId xmlns:a16="http://schemas.microsoft.com/office/drawing/2014/main" id="{1723E1B9-5C74-D547-9809-3DE0B3494CF3}"/>
                </a:ext>
              </a:extLst>
            </p:cNvPr>
            <p:cNvSpPr/>
            <p:nvPr/>
          </p:nvSpPr>
          <p:spPr>
            <a:xfrm>
              <a:off x="5031102" y="3628489"/>
              <a:ext cx="227946" cy="451303"/>
            </a:xfrm>
            <a:prstGeom prst="righ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2" name="Right Bracket 21">
              <a:extLst>
                <a:ext uri="{FF2B5EF4-FFF2-40B4-BE49-F238E27FC236}">
                  <a16:creationId xmlns:a16="http://schemas.microsoft.com/office/drawing/2014/main" id="{FB422872-EF8F-8245-94CC-100ECB2CB070}"/>
                </a:ext>
              </a:extLst>
            </p:cNvPr>
            <p:cNvSpPr/>
            <p:nvPr/>
          </p:nvSpPr>
          <p:spPr>
            <a:xfrm>
              <a:off x="4798589" y="3948514"/>
              <a:ext cx="227946" cy="225652"/>
            </a:xfrm>
            <a:prstGeom prst="righ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3" name="Right Bracket 22">
              <a:extLst>
                <a:ext uri="{FF2B5EF4-FFF2-40B4-BE49-F238E27FC236}">
                  <a16:creationId xmlns:a16="http://schemas.microsoft.com/office/drawing/2014/main" id="{DC7AB20F-2B4A-C845-9C20-403D29AA46B1}"/>
                </a:ext>
              </a:extLst>
            </p:cNvPr>
            <p:cNvSpPr/>
            <p:nvPr/>
          </p:nvSpPr>
          <p:spPr>
            <a:xfrm>
              <a:off x="5038325" y="2618553"/>
              <a:ext cx="227944" cy="652991"/>
            </a:xfrm>
            <a:prstGeom prst="righ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5" name="Right Bracket 24">
              <a:extLst>
                <a:ext uri="{FF2B5EF4-FFF2-40B4-BE49-F238E27FC236}">
                  <a16:creationId xmlns:a16="http://schemas.microsoft.com/office/drawing/2014/main" id="{04C99D01-096C-A34E-B213-81D18826C01E}"/>
                </a:ext>
              </a:extLst>
            </p:cNvPr>
            <p:cNvSpPr/>
            <p:nvPr/>
          </p:nvSpPr>
          <p:spPr>
            <a:xfrm>
              <a:off x="4795461" y="3534175"/>
              <a:ext cx="227946" cy="225652"/>
            </a:xfrm>
            <a:prstGeom prst="righ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8" name="Right Bracket 27">
              <a:extLst>
                <a:ext uri="{FF2B5EF4-FFF2-40B4-BE49-F238E27FC236}">
                  <a16:creationId xmlns:a16="http://schemas.microsoft.com/office/drawing/2014/main" id="{29BC3231-B7DB-0740-823A-1BDDA45B9C7A}"/>
                </a:ext>
              </a:extLst>
            </p:cNvPr>
            <p:cNvSpPr/>
            <p:nvPr/>
          </p:nvSpPr>
          <p:spPr>
            <a:xfrm>
              <a:off x="4798589" y="3158718"/>
              <a:ext cx="227946" cy="225652"/>
            </a:xfrm>
            <a:prstGeom prst="righ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9" name="Right Bracket 28">
              <a:extLst>
                <a:ext uri="{FF2B5EF4-FFF2-40B4-BE49-F238E27FC236}">
                  <a16:creationId xmlns:a16="http://schemas.microsoft.com/office/drawing/2014/main" id="{EB2F37A1-6DD6-5E41-912E-9B4F653F76BD}"/>
                </a:ext>
              </a:extLst>
            </p:cNvPr>
            <p:cNvSpPr/>
            <p:nvPr/>
          </p:nvSpPr>
          <p:spPr>
            <a:xfrm>
              <a:off x="4795461" y="2860761"/>
              <a:ext cx="227946" cy="225652"/>
            </a:xfrm>
            <a:prstGeom prst="righ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0" name="Right Bracket 29">
              <a:extLst>
                <a:ext uri="{FF2B5EF4-FFF2-40B4-BE49-F238E27FC236}">
                  <a16:creationId xmlns:a16="http://schemas.microsoft.com/office/drawing/2014/main" id="{B212C277-E002-5F42-9277-EC1B50D0778A}"/>
                </a:ext>
              </a:extLst>
            </p:cNvPr>
            <p:cNvSpPr/>
            <p:nvPr/>
          </p:nvSpPr>
          <p:spPr>
            <a:xfrm>
              <a:off x="4804652" y="2556652"/>
              <a:ext cx="227946" cy="225652"/>
            </a:xfrm>
            <a:prstGeom prst="righ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1" name="Right Bracket 30">
              <a:extLst>
                <a:ext uri="{FF2B5EF4-FFF2-40B4-BE49-F238E27FC236}">
                  <a16:creationId xmlns:a16="http://schemas.microsoft.com/office/drawing/2014/main" id="{FD7C08B5-41D7-2849-BF70-89FAEB8152F1}"/>
                </a:ext>
              </a:extLst>
            </p:cNvPr>
            <p:cNvSpPr/>
            <p:nvPr/>
          </p:nvSpPr>
          <p:spPr>
            <a:xfrm>
              <a:off x="5278059" y="2939917"/>
              <a:ext cx="227944" cy="883938"/>
            </a:xfrm>
            <a:prstGeom prst="righ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grpSp>
      <p:sp>
        <p:nvSpPr>
          <p:cNvPr id="15" name="Rectangle 14">
            <a:extLst>
              <a:ext uri="{FF2B5EF4-FFF2-40B4-BE49-F238E27FC236}">
                <a16:creationId xmlns:a16="http://schemas.microsoft.com/office/drawing/2014/main" id="{62B98DF0-7867-1A4A-BFA1-AEC49500671E}"/>
              </a:ext>
            </a:extLst>
          </p:cNvPr>
          <p:cNvSpPr/>
          <p:nvPr/>
        </p:nvSpPr>
        <p:spPr>
          <a:xfrm>
            <a:off x="9356131" y="4455108"/>
            <a:ext cx="1749943" cy="374996"/>
          </a:xfrm>
          <a:prstGeom prst="rect">
            <a:avLst/>
          </a:prstGeom>
          <a:solidFill>
            <a:srgbClr val="004D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angle 35">
            <a:extLst>
              <a:ext uri="{FF2B5EF4-FFF2-40B4-BE49-F238E27FC236}">
                <a16:creationId xmlns:a16="http://schemas.microsoft.com/office/drawing/2014/main" id="{DB61C710-E177-8A4E-AAE9-C8DFCDCD544C}"/>
              </a:ext>
            </a:extLst>
          </p:cNvPr>
          <p:cNvSpPr/>
          <p:nvPr/>
        </p:nvSpPr>
        <p:spPr>
          <a:xfrm>
            <a:off x="9543281" y="4043595"/>
            <a:ext cx="1400094" cy="374996"/>
          </a:xfrm>
          <a:prstGeom prst="rect">
            <a:avLst/>
          </a:prstGeom>
          <a:solidFill>
            <a:srgbClr val="0084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angle 36">
            <a:extLst>
              <a:ext uri="{FF2B5EF4-FFF2-40B4-BE49-F238E27FC236}">
                <a16:creationId xmlns:a16="http://schemas.microsoft.com/office/drawing/2014/main" id="{6FE4D4D8-2DAF-C343-870D-DC818A2FFB64}"/>
              </a:ext>
            </a:extLst>
          </p:cNvPr>
          <p:cNvSpPr/>
          <p:nvPr/>
        </p:nvSpPr>
        <p:spPr>
          <a:xfrm>
            <a:off x="9676756" y="3630206"/>
            <a:ext cx="1118344" cy="374996"/>
          </a:xfrm>
          <a:prstGeom prst="rect">
            <a:avLst/>
          </a:prstGeom>
          <a:solidFill>
            <a:srgbClr val="898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ectangle 37">
            <a:extLst>
              <a:ext uri="{FF2B5EF4-FFF2-40B4-BE49-F238E27FC236}">
                <a16:creationId xmlns:a16="http://schemas.microsoft.com/office/drawing/2014/main" id="{41CB040A-76F5-FA42-9A21-9EFB0C20C14E}"/>
              </a:ext>
            </a:extLst>
          </p:cNvPr>
          <p:cNvSpPr/>
          <p:nvPr/>
        </p:nvSpPr>
        <p:spPr>
          <a:xfrm>
            <a:off x="9806176" y="3225163"/>
            <a:ext cx="874303" cy="374996"/>
          </a:xfrm>
          <a:prstGeom prst="rect">
            <a:avLst/>
          </a:prstGeom>
          <a:solidFill>
            <a:srgbClr val="E48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Rectangle 38">
            <a:extLst>
              <a:ext uri="{FF2B5EF4-FFF2-40B4-BE49-F238E27FC236}">
                <a16:creationId xmlns:a16="http://schemas.microsoft.com/office/drawing/2014/main" id="{1F7C1324-24DE-0346-9311-E7A8F8F905D5}"/>
              </a:ext>
            </a:extLst>
          </p:cNvPr>
          <p:cNvSpPr/>
          <p:nvPr/>
        </p:nvSpPr>
        <p:spPr>
          <a:xfrm>
            <a:off x="10015893" y="2818897"/>
            <a:ext cx="454867" cy="374996"/>
          </a:xfrm>
          <a:prstGeom prst="rect">
            <a:avLst/>
          </a:prstGeom>
          <a:solidFill>
            <a:srgbClr val="E51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Down Arrow 19">
            <a:extLst>
              <a:ext uri="{FF2B5EF4-FFF2-40B4-BE49-F238E27FC236}">
                <a16:creationId xmlns:a16="http://schemas.microsoft.com/office/drawing/2014/main" id="{F642D7B9-DD56-884F-AC9E-7E7717D3BC56}"/>
              </a:ext>
            </a:extLst>
          </p:cNvPr>
          <p:cNvSpPr/>
          <p:nvPr/>
        </p:nvSpPr>
        <p:spPr>
          <a:xfrm rot="10800000">
            <a:off x="8793220" y="2700037"/>
            <a:ext cx="178439" cy="2096816"/>
          </a:xfrm>
          <a:prstGeom prst="downArrow">
            <a:avLst>
              <a:gd name="adj1" fmla="val 100000"/>
              <a:gd name="adj2" fmla="val 7570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Google Shape;206;p16">
            <a:extLst>
              <a:ext uri="{FF2B5EF4-FFF2-40B4-BE49-F238E27FC236}">
                <a16:creationId xmlns:a16="http://schemas.microsoft.com/office/drawing/2014/main" id="{718A6DD1-175C-4546-9033-20B878281DEB}"/>
              </a:ext>
            </a:extLst>
          </p:cNvPr>
          <p:cNvSpPr txBox="1"/>
          <p:nvPr/>
        </p:nvSpPr>
        <p:spPr>
          <a:xfrm>
            <a:off x="8537918" y="4555829"/>
            <a:ext cx="1118344" cy="683491"/>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1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Low</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42" name="Google Shape;206;p16">
            <a:extLst>
              <a:ext uri="{FF2B5EF4-FFF2-40B4-BE49-F238E27FC236}">
                <a16:creationId xmlns:a16="http://schemas.microsoft.com/office/drawing/2014/main" id="{F817B801-CA31-3441-930E-EA28D33EC9ED}"/>
              </a:ext>
            </a:extLst>
          </p:cNvPr>
          <p:cNvSpPr txBox="1"/>
          <p:nvPr/>
        </p:nvSpPr>
        <p:spPr>
          <a:xfrm>
            <a:off x="8516480" y="2257315"/>
            <a:ext cx="1118344" cy="683491"/>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1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High</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44" name="Triangle 43">
            <a:extLst>
              <a:ext uri="{FF2B5EF4-FFF2-40B4-BE49-F238E27FC236}">
                <a16:creationId xmlns:a16="http://schemas.microsoft.com/office/drawing/2014/main" id="{9563DC39-99A3-1E44-9960-99D06B99B5D8}"/>
              </a:ext>
            </a:extLst>
          </p:cNvPr>
          <p:cNvSpPr/>
          <p:nvPr/>
        </p:nvSpPr>
        <p:spPr>
          <a:xfrm rot="5400000">
            <a:off x="6573118" y="3322512"/>
            <a:ext cx="2793076" cy="665295"/>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5" name="Google Shape;337;p24">
            <a:extLst>
              <a:ext uri="{FF2B5EF4-FFF2-40B4-BE49-F238E27FC236}">
                <a16:creationId xmlns:a16="http://schemas.microsoft.com/office/drawing/2014/main" id="{39064556-A613-BC4B-8C9B-62B292D5630E}"/>
              </a:ext>
            </a:extLst>
          </p:cNvPr>
          <p:cNvSpPr txBox="1"/>
          <p:nvPr/>
        </p:nvSpPr>
        <p:spPr>
          <a:xfrm>
            <a:off x="570250" y="5951521"/>
            <a:ext cx="10740376" cy="784546"/>
          </a:xfrm>
          <a:prstGeom prst="rect">
            <a:avLst/>
          </a:prstGeom>
          <a:solidFill>
            <a:srgbClr val="96403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964035"/>
              </a:buClr>
              <a:buSzPts val="4000"/>
              <a:buFont typeface="Century Gothic"/>
              <a:buNone/>
              <a:tabLst/>
              <a:defRPr/>
            </a:pPr>
            <a:r>
              <a:rPr kumimoji="0" lang="en-US"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Identify patterns and summarize complex spatial data</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43" name="Picture 42">
            <a:extLst>
              <a:ext uri="{FF2B5EF4-FFF2-40B4-BE49-F238E27FC236}">
                <a16:creationId xmlns:a16="http://schemas.microsoft.com/office/drawing/2014/main" id="{065CCC38-9742-C646-A628-1C01DAA26F78}"/>
              </a:ext>
            </a:extLst>
          </p:cNvPr>
          <p:cNvPicPr>
            <a:picLocks noChangeAspect="1"/>
          </p:cNvPicPr>
          <p:nvPr/>
        </p:nvPicPr>
        <p:blipFill rotWithShape="1">
          <a:blip r:embed="rId3"/>
          <a:srcRect r="27919" b="9597"/>
          <a:stretch/>
        </p:blipFill>
        <p:spPr>
          <a:xfrm>
            <a:off x="5794160" y="3302711"/>
            <a:ext cx="1086044" cy="1093420"/>
          </a:xfrm>
          <a:prstGeom prst="rect">
            <a:avLst/>
          </a:prstGeom>
        </p:spPr>
      </p:pic>
      <p:sp>
        <p:nvSpPr>
          <p:cNvPr id="46" name="Rectangle 45">
            <a:extLst>
              <a:ext uri="{FF2B5EF4-FFF2-40B4-BE49-F238E27FC236}">
                <a16:creationId xmlns:a16="http://schemas.microsoft.com/office/drawing/2014/main" id="{638A8327-ABBF-FA44-8E74-AAA3CD5BF24B}"/>
              </a:ext>
            </a:extLst>
          </p:cNvPr>
          <p:cNvSpPr/>
          <p:nvPr/>
        </p:nvSpPr>
        <p:spPr>
          <a:xfrm>
            <a:off x="5954727" y="4447184"/>
            <a:ext cx="1050929" cy="276999"/>
          </a:xfrm>
          <a:prstGeom prst="rect">
            <a:avLst/>
          </a:prstGeom>
        </p:spPr>
        <p:txBody>
          <a:bodyPr wrap="none" lIns="0">
            <a:spAutoFit/>
          </a:bodyPr>
          <a:lstStyle/>
          <a:p>
            <a:r>
              <a:rPr lang="en-US" sz="1200" b="1" dirty="0">
                <a:solidFill>
                  <a:schemeClr val="tx1">
                    <a:lumMod val="75000"/>
                    <a:lumOff val="25000"/>
                  </a:schemeClr>
                </a:solidFill>
                <a:latin typeface="Century Gothic"/>
                <a:ea typeface="Century Gothic"/>
                <a:cs typeface="Century Gothic"/>
                <a:sym typeface="Century Gothic"/>
              </a:rPr>
              <a:t>Components</a:t>
            </a:r>
            <a:endParaRPr lang="en-US" sz="1200" dirty="0"/>
          </a:p>
        </p:txBody>
      </p:sp>
      <p:sp>
        <p:nvSpPr>
          <p:cNvPr id="47" name="Rectangle 46">
            <a:extLst>
              <a:ext uri="{FF2B5EF4-FFF2-40B4-BE49-F238E27FC236}">
                <a16:creationId xmlns:a16="http://schemas.microsoft.com/office/drawing/2014/main" id="{A521C397-15CA-0E44-BA78-A5A6A4AC3E93}"/>
              </a:ext>
            </a:extLst>
          </p:cNvPr>
          <p:cNvSpPr/>
          <p:nvPr/>
        </p:nvSpPr>
        <p:spPr>
          <a:xfrm rot="16200000">
            <a:off x="5388804" y="3859501"/>
            <a:ext cx="791242" cy="276999"/>
          </a:xfrm>
          <a:prstGeom prst="rect">
            <a:avLst/>
          </a:prstGeom>
        </p:spPr>
        <p:txBody>
          <a:bodyPr wrap="none" lIns="0">
            <a:spAutoFit/>
          </a:bodyPr>
          <a:lstStyle/>
          <a:p>
            <a:r>
              <a:rPr lang="en-US" sz="1200" b="1" dirty="0">
                <a:solidFill>
                  <a:schemeClr val="tx1">
                    <a:lumMod val="75000"/>
                    <a:lumOff val="25000"/>
                  </a:schemeClr>
                </a:solidFill>
                <a:latin typeface="Century Gothic"/>
                <a:ea typeface="Century Gothic"/>
                <a:cs typeface="Century Gothic"/>
                <a:sym typeface="Century Gothic"/>
              </a:rPr>
              <a:t>Variables</a:t>
            </a:r>
            <a:endParaRPr lang="en-US" sz="1200" dirty="0"/>
          </a:p>
        </p:txBody>
      </p:sp>
      <p:cxnSp>
        <p:nvCxnSpPr>
          <p:cNvPr id="48" name="Straight Arrow Connector 47">
            <a:extLst>
              <a:ext uri="{FF2B5EF4-FFF2-40B4-BE49-F238E27FC236}">
                <a16:creationId xmlns:a16="http://schemas.microsoft.com/office/drawing/2014/main" id="{1B724858-2056-134F-8F7A-187D9B7DE5DE}"/>
              </a:ext>
            </a:extLst>
          </p:cNvPr>
          <p:cNvCxnSpPr>
            <a:cxnSpLocks/>
          </p:cNvCxnSpPr>
          <p:nvPr/>
        </p:nvCxnSpPr>
        <p:spPr>
          <a:xfrm flipV="1">
            <a:off x="5907536" y="3345871"/>
            <a:ext cx="0" cy="1042236"/>
          </a:xfrm>
          <a:prstGeom prst="straightConnector1">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A8D5A76-80C7-C541-B461-AC49D4D9FB7E}"/>
              </a:ext>
            </a:extLst>
          </p:cNvPr>
          <p:cNvCxnSpPr>
            <a:cxnSpLocks/>
          </p:cNvCxnSpPr>
          <p:nvPr/>
        </p:nvCxnSpPr>
        <p:spPr>
          <a:xfrm>
            <a:off x="5951081" y="4438909"/>
            <a:ext cx="929123" cy="0"/>
          </a:xfrm>
          <a:prstGeom prst="straightConnector1">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451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27" name="Google Shape;373;p28">
            <a:extLst>
              <a:ext uri="{FF2B5EF4-FFF2-40B4-BE49-F238E27FC236}">
                <a16:creationId xmlns:a16="http://schemas.microsoft.com/office/drawing/2014/main" id="{E96B3394-6EC3-7546-BFA6-C5B5960F176E}"/>
              </a:ext>
            </a:extLst>
          </p:cNvPr>
          <p:cNvSpPr/>
          <p:nvPr/>
        </p:nvSpPr>
        <p:spPr>
          <a:xfrm>
            <a:off x="311654" y="3003595"/>
            <a:ext cx="2126294" cy="289993"/>
          </a:xfrm>
          <a:prstGeom prst="rect">
            <a:avLst/>
          </a:prstGeom>
          <a:solidFill>
            <a:srgbClr val="85200B"/>
          </a:solidFill>
          <a:ln w="762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 name="Google Shape;373;p28">
            <a:extLst>
              <a:ext uri="{FF2B5EF4-FFF2-40B4-BE49-F238E27FC236}">
                <a16:creationId xmlns:a16="http://schemas.microsoft.com/office/drawing/2014/main" id="{864C1DAC-3475-E542-B605-63F5EC616577}"/>
              </a:ext>
            </a:extLst>
          </p:cNvPr>
          <p:cNvSpPr/>
          <p:nvPr/>
        </p:nvSpPr>
        <p:spPr>
          <a:xfrm>
            <a:off x="312725" y="1934324"/>
            <a:ext cx="2126294" cy="825275"/>
          </a:xfrm>
          <a:prstGeom prst="rect">
            <a:avLst/>
          </a:prstGeom>
          <a:solidFill>
            <a:srgbClr val="85200B"/>
          </a:solidFill>
          <a:ln w="762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5" name="Google Shape;373;p28">
            <a:extLst>
              <a:ext uri="{FF2B5EF4-FFF2-40B4-BE49-F238E27FC236}">
                <a16:creationId xmlns:a16="http://schemas.microsoft.com/office/drawing/2014/main" id="{9DB75DB5-918A-3B47-A0BE-044A00ED1A8C}"/>
              </a:ext>
            </a:extLst>
          </p:cNvPr>
          <p:cNvSpPr/>
          <p:nvPr/>
        </p:nvSpPr>
        <p:spPr>
          <a:xfrm>
            <a:off x="317628" y="2749724"/>
            <a:ext cx="2129286" cy="257302"/>
          </a:xfrm>
          <a:prstGeom prst="rect">
            <a:avLst/>
          </a:prstGeom>
          <a:solidFill>
            <a:srgbClr val="0C343D"/>
          </a:solidFill>
          <a:ln w="762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 name="Google Shape;373;p28">
            <a:extLst>
              <a:ext uri="{FF2B5EF4-FFF2-40B4-BE49-F238E27FC236}">
                <a16:creationId xmlns:a16="http://schemas.microsoft.com/office/drawing/2014/main" id="{2DEB5AAE-E91E-7A4C-B9C2-309F69DEC9A1}"/>
              </a:ext>
            </a:extLst>
          </p:cNvPr>
          <p:cNvSpPr/>
          <p:nvPr/>
        </p:nvSpPr>
        <p:spPr>
          <a:xfrm>
            <a:off x="312725" y="3268779"/>
            <a:ext cx="2125223" cy="1561917"/>
          </a:xfrm>
          <a:prstGeom prst="rect">
            <a:avLst/>
          </a:prstGeom>
          <a:solidFill>
            <a:srgbClr val="264E13"/>
          </a:solidFill>
          <a:ln w="762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 name="Google Shape;373;p28">
            <a:extLst>
              <a:ext uri="{FF2B5EF4-FFF2-40B4-BE49-F238E27FC236}">
                <a16:creationId xmlns:a16="http://schemas.microsoft.com/office/drawing/2014/main" id="{1D501E8A-B144-094D-8A21-F5EA47219E1F}"/>
              </a:ext>
            </a:extLst>
          </p:cNvPr>
          <p:cNvSpPr/>
          <p:nvPr/>
        </p:nvSpPr>
        <p:spPr>
          <a:xfrm>
            <a:off x="309731" y="5102349"/>
            <a:ext cx="2129286" cy="276392"/>
          </a:xfrm>
          <a:prstGeom prst="rect">
            <a:avLst/>
          </a:prstGeom>
          <a:solidFill>
            <a:srgbClr val="0C343D"/>
          </a:solidFill>
          <a:ln w="762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 name="Google Shape;373;p28">
            <a:extLst>
              <a:ext uri="{FF2B5EF4-FFF2-40B4-BE49-F238E27FC236}">
                <a16:creationId xmlns:a16="http://schemas.microsoft.com/office/drawing/2014/main" id="{81FBFA46-135C-BE4E-B667-D0A211436FD4}"/>
              </a:ext>
            </a:extLst>
          </p:cNvPr>
          <p:cNvSpPr/>
          <p:nvPr/>
        </p:nvSpPr>
        <p:spPr>
          <a:xfrm>
            <a:off x="311655" y="4830019"/>
            <a:ext cx="2126293" cy="272329"/>
          </a:xfrm>
          <a:prstGeom prst="rect">
            <a:avLst/>
          </a:prstGeom>
          <a:solidFill>
            <a:srgbClr val="85200B"/>
          </a:solidFill>
          <a:ln w="762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 name="Google Shape;373;p28">
            <a:extLst>
              <a:ext uri="{FF2B5EF4-FFF2-40B4-BE49-F238E27FC236}">
                <a16:creationId xmlns:a16="http://schemas.microsoft.com/office/drawing/2014/main" id="{891DACF0-A12C-CE47-8FBF-27A75ECF58C8}"/>
              </a:ext>
            </a:extLst>
          </p:cNvPr>
          <p:cNvSpPr/>
          <p:nvPr/>
        </p:nvSpPr>
        <p:spPr>
          <a:xfrm>
            <a:off x="311090" y="5371888"/>
            <a:ext cx="2129284" cy="261258"/>
          </a:xfrm>
          <a:prstGeom prst="rect">
            <a:avLst/>
          </a:prstGeom>
          <a:solidFill>
            <a:srgbClr val="85200B"/>
          </a:solidFill>
          <a:ln w="762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 name="Google Shape;373;p28">
            <a:extLst>
              <a:ext uri="{FF2B5EF4-FFF2-40B4-BE49-F238E27FC236}">
                <a16:creationId xmlns:a16="http://schemas.microsoft.com/office/drawing/2014/main" id="{CCE2D5CE-1501-A24E-A7F6-9682DF78DB91}"/>
              </a:ext>
            </a:extLst>
          </p:cNvPr>
          <p:cNvSpPr/>
          <p:nvPr/>
        </p:nvSpPr>
        <p:spPr>
          <a:xfrm>
            <a:off x="311089" y="5633146"/>
            <a:ext cx="2129285" cy="1072274"/>
          </a:xfrm>
          <a:prstGeom prst="rect">
            <a:avLst/>
          </a:prstGeom>
          <a:solidFill>
            <a:srgbClr val="0C343D"/>
          </a:solidFill>
          <a:ln w="7620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46" name="Google Shape;346;p25"/>
          <p:cNvSpPr txBox="1"/>
          <p:nvPr/>
        </p:nvSpPr>
        <p:spPr>
          <a:xfrm>
            <a:off x="392336" y="356755"/>
            <a:ext cx="11799664" cy="405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964035"/>
              </a:buClr>
              <a:buSzPts val="4000"/>
              <a:buFont typeface="Century Gothic"/>
              <a:buNone/>
              <a:tabLst/>
              <a:defRPr/>
            </a:pPr>
            <a:r>
              <a:rPr kumimoji="0" lang="en-US" sz="4000" b="1" i="0" u="none" strike="noStrike" kern="0" cap="none" spc="0" normalizeH="0" baseline="0" noProof="0" dirty="0">
                <a:ln>
                  <a:noFill/>
                </a:ln>
                <a:solidFill>
                  <a:srgbClr val="964035"/>
                </a:solidFill>
                <a:effectLst/>
                <a:uLnTx/>
                <a:uFillTx/>
                <a:latin typeface="Century Gothic"/>
                <a:ea typeface="Century Gothic"/>
                <a:cs typeface="Century Gothic"/>
                <a:sym typeface="Century Gothic"/>
              </a:rPr>
              <a:t>PCA Results: Heatmap for Loadings </a:t>
            </a:r>
            <a:endParaRPr kumimoji="0" sz="4000" b="1" i="0" u="none" strike="noStrike" kern="0" cap="none" spc="0" normalizeH="0" baseline="0" noProof="0" dirty="0">
              <a:ln>
                <a:noFill/>
              </a:ln>
              <a:solidFill>
                <a:srgbClr val="964035"/>
              </a:solidFill>
              <a:effectLst/>
              <a:uLnTx/>
              <a:uFillTx/>
              <a:latin typeface="Century Gothic"/>
              <a:ea typeface="Century Gothic"/>
              <a:cs typeface="Century Gothic"/>
              <a:sym typeface="Century Gothic"/>
            </a:endParaRPr>
          </a:p>
        </p:txBody>
      </p:sp>
      <p:sp>
        <p:nvSpPr>
          <p:cNvPr id="11" name="TextBox 10">
            <a:extLst>
              <a:ext uri="{FF2B5EF4-FFF2-40B4-BE49-F238E27FC236}">
                <a16:creationId xmlns:a16="http://schemas.microsoft.com/office/drawing/2014/main" id="{006BB414-4B1A-F74A-88FA-5B66C81ABC13}"/>
              </a:ext>
            </a:extLst>
          </p:cNvPr>
          <p:cNvSpPr txBox="1"/>
          <p:nvPr/>
        </p:nvSpPr>
        <p:spPr>
          <a:xfrm>
            <a:off x="253676" y="1894125"/>
            <a:ext cx="2129286" cy="4917949"/>
          </a:xfrm>
          <a:prstGeom prst="rect">
            <a:avLst/>
          </a:prstGeom>
          <a:noFill/>
        </p:spPr>
        <p:txBody>
          <a:bodyPr wrap="square" rtlCol="0">
            <a:spAutoFit/>
          </a:bodyPr>
          <a:lstStyle/>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Education</a:t>
            </a:r>
          </a:p>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English Prof.</a:t>
            </a:r>
          </a:p>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&gt;65yrs, isolated</a:t>
            </a:r>
          </a:p>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CHD</a:t>
            </a:r>
          </a:p>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&gt;65yrs</a:t>
            </a:r>
          </a:p>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Albedo</a:t>
            </a:r>
          </a:p>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Night LST</a:t>
            </a:r>
          </a:p>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NDWI</a:t>
            </a:r>
          </a:p>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Day LST</a:t>
            </a:r>
          </a:p>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NDVI</a:t>
            </a:r>
          </a:p>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NDBI</a:t>
            </a:r>
          </a:p>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&lt; fed. Poverty</a:t>
            </a:r>
          </a:p>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COPD</a:t>
            </a:r>
          </a:p>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non-white</a:t>
            </a:r>
          </a:p>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hypertension</a:t>
            </a:r>
          </a:p>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diabetes</a:t>
            </a:r>
          </a:p>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%asthma</a:t>
            </a:r>
          </a:p>
          <a:p>
            <a:pPr marL="0" marR="0" lvl="0" indent="0" algn="r" defTabSz="914400" rtl="0" eaLnBrk="1" fontAlgn="auto" latinLnBrk="0" hangingPunct="1">
              <a:lnSpc>
                <a:spcPts val="21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obesity</a:t>
            </a:r>
          </a:p>
        </p:txBody>
      </p:sp>
      <p:sp>
        <p:nvSpPr>
          <p:cNvPr id="12" name="Google Shape;364;p27">
            <a:extLst>
              <a:ext uri="{FF2B5EF4-FFF2-40B4-BE49-F238E27FC236}">
                <a16:creationId xmlns:a16="http://schemas.microsoft.com/office/drawing/2014/main" id="{CEA4B191-9FE2-D647-8406-14CAF91124CF}"/>
              </a:ext>
            </a:extLst>
          </p:cNvPr>
          <p:cNvSpPr/>
          <p:nvPr/>
        </p:nvSpPr>
        <p:spPr>
          <a:xfrm>
            <a:off x="7052345" y="1324022"/>
            <a:ext cx="4549800" cy="4081117"/>
          </a:xfrm>
          <a:prstGeom prst="roundRect">
            <a:avLst>
              <a:gd name="adj" fmla="val 8887"/>
            </a:avLst>
          </a:prstGeom>
          <a:solidFill>
            <a:schemeClr val="tx2">
              <a:lumMod val="90000"/>
            </a:schemeClr>
          </a:solidFill>
          <a:ln w="9525" cap="flat" cmpd="sng">
            <a:no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964035"/>
              </a:buClr>
              <a:buSzPts val="4000"/>
              <a:buFont typeface="Arial"/>
              <a:buNone/>
              <a:tabLst/>
              <a:defRPr/>
            </a:pPr>
            <a:endParaRPr kumimoji="0" lang="en-US" sz="1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5" name="Rectangle 4">
            <a:extLst>
              <a:ext uri="{FF2B5EF4-FFF2-40B4-BE49-F238E27FC236}">
                <a16:creationId xmlns:a16="http://schemas.microsoft.com/office/drawing/2014/main" id="{86A0BD7B-B572-4949-914B-049435E8BD6E}"/>
              </a:ext>
            </a:extLst>
          </p:cNvPr>
          <p:cNvSpPr/>
          <p:nvPr/>
        </p:nvSpPr>
        <p:spPr>
          <a:xfrm>
            <a:off x="7231217" y="1574042"/>
            <a:ext cx="4404235" cy="3748719"/>
          </a:xfrm>
          <a:prstGeom prst="rect">
            <a:avLst/>
          </a:prstGeom>
        </p:spPr>
        <p:txBody>
          <a:bodyPr wrap="square">
            <a:spAutoFit/>
          </a:bodyPr>
          <a:lstStyle/>
          <a:p>
            <a:pPr marL="342900" marR="0" lvl="0" indent="-342900" algn="l" defTabSz="914400" rtl="0" eaLnBrk="1" fontAlgn="auto" latinLnBrk="0" hangingPunct="1">
              <a:lnSpc>
                <a:spcPct val="90000"/>
              </a:lnSpc>
              <a:spcBef>
                <a:spcPts val="0"/>
              </a:spcBef>
              <a:spcAft>
                <a:spcPts val="0"/>
              </a:spcAft>
              <a:buClr>
                <a:srgbClr val="964035"/>
              </a:buClr>
              <a:buSzPts val="4000"/>
              <a:buFont typeface="Webdings" panose="05030102010509060703" pitchFamily="18" charset="2"/>
              <a:buChar char="4"/>
              <a:tabLst/>
              <a:defRPr/>
            </a:pPr>
            <a:r>
              <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Variables cluster into </a:t>
            </a:r>
            <a:br>
              <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br>
            <a:r>
              <a:rPr kumimoji="0" lang="en-US" sz="2400" b="1"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4 components</a:t>
            </a:r>
          </a:p>
          <a:p>
            <a:pPr marL="342900" marR="0" lvl="0" indent="-342900" algn="l" defTabSz="914400" rtl="0" eaLnBrk="1" fontAlgn="auto" latinLnBrk="0" hangingPunct="1">
              <a:lnSpc>
                <a:spcPct val="90000"/>
              </a:lnSpc>
              <a:spcBef>
                <a:spcPts val="0"/>
              </a:spcBef>
              <a:spcAft>
                <a:spcPts val="0"/>
              </a:spcAft>
              <a:buClr>
                <a:srgbClr val="964035"/>
              </a:buClr>
              <a:buSzPts val="4000"/>
              <a:buFont typeface="Webdings" panose="05030102010509060703" pitchFamily="18" charset="2"/>
              <a:buChar char="4"/>
              <a:tabLst/>
              <a:defRPr/>
            </a:pPr>
            <a:endPar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a:p>
            <a:pPr marL="342900" marR="0" lvl="0" indent="-342900" algn="l" defTabSz="914400" rtl="0" eaLnBrk="1" fontAlgn="auto" latinLnBrk="0" hangingPunct="1">
              <a:lnSpc>
                <a:spcPct val="90000"/>
              </a:lnSpc>
              <a:spcBef>
                <a:spcPts val="0"/>
              </a:spcBef>
              <a:spcAft>
                <a:spcPts val="0"/>
              </a:spcAft>
              <a:buClr>
                <a:srgbClr val="964035"/>
              </a:buClr>
              <a:buSzPts val="4000"/>
              <a:buFont typeface="Webdings" panose="05030102010509060703" pitchFamily="18" charset="2"/>
              <a:buChar char="4"/>
              <a:tabLst/>
              <a:defRPr/>
            </a:pPr>
            <a:r>
              <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4 components explain </a:t>
            </a:r>
            <a:r>
              <a:rPr kumimoji="0" lang="en-US" sz="2400" b="1"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~80% of variance</a:t>
            </a:r>
          </a:p>
          <a:p>
            <a:pPr marL="342900" marR="0" lvl="0" indent="-342900" algn="l" defTabSz="914400" rtl="0" eaLnBrk="1" fontAlgn="auto" latinLnBrk="0" hangingPunct="1">
              <a:lnSpc>
                <a:spcPct val="90000"/>
              </a:lnSpc>
              <a:spcBef>
                <a:spcPts val="0"/>
              </a:spcBef>
              <a:spcAft>
                <a:spcPts val="0"/>
              </a:spcAft>
              <a:buClr>
                <a:srgbClr val="964035"/>
              </a:buClr>
              <a:buSzPts val="4000"/>
              <a:buFont typeface="Webdings" panose="05030102010509060703" pitchFamily="18" charset="2"/>
              <a:buChar char="4"/>
              <a:tabLst/>
              <a:defRPr/>
            </a:pPr>
            <a:endPar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a:p>
            <a:pPr marL="342900" marR="0" lvl="0" indent="-342900" algn="l" defTabSz="914400" rtl="0" eaLnBrk="1" fontAlgn="auto" latinLnBrk="0" hangingPunct="1">
              <a:lnSpc>
                <a:spcPct val="90000"/>
              </a:lnSpc>
              <a:spcBef>
                <a:spcPts val="0"/>
              </a:spcBef>
              <a:spcAft>
                <a:spcPts val="0"/>
              </a:spcAft>
              <a:buClr>
                <a:srgbClr val="964035"/>
              </a:buClr>
              <a:buSzPts val="4000"/>
              <a:buFont typeface="Webdings" panose="05030102010509060703" pitchFamily="18" charset="2"/>
              <a:buChar char="4"/>
              <a:tabLst/>
              <a:defRPr/>
            </a:pPr>
            <a:r>
              <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60% of variance in Health&amp; Income and Heat Exposure</a:t>
            </a:r>
            <a:br>
              <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br>
            <a:r>
              <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(PC1 + PC2)  </a:t>
            </a:r>
          </a:p>
          <a:p>
            <a:pPr marL="342900" marR="0" lvl="0" indent="-342900" algn="l" defTabSz="914400" rtl="0" eaLnBrk="1" fontAlgn="auto" latinLnBrk="0" hangingPunct="1">
              <a:lnSpc>
                <a:spcPct val="90000"/>
              </a:lnSpc>
              <a:spcBef>
                <a:spcPts val="0"/>
              </a:spcBef>
              <a:spcAft>
                <a:spcPts val="0"/>
              </a:spcAft>
              <a:buClr>
                <a:srgbClr val="964035"/>
              </a:buClr>
              <a:buSzPts val="4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9C14BD43-BE6F-CA42-A803-1DD615A90362}"/>
              </a:ext>
            </a:extLst>
          </p:cNvPr>
          <p:cNvSpPr/>
          <p:nvPr/>
        </p:nvSpPr>
        <p:spPr>
          <a:xfrm rot="16200000">
            <a:off x="7390893" y="5717026"/>
            <a:ext cx="419351" cy="1094246"/>
          </a:xfrm>
          <a:prstGeom prst="rect">
            <a:avLst/>
          </a:prstGeom>
          <a:gradFill>
            <a:gsLst>
              <a:gs pos="52000">
                <a:schemeClr val="accent1">
                  <a:lumMod val="5000"/>
                  <a:lumOff val="95000"/>
                </a:schemeClr>
              </a:gs>
              <a:gs pos="100000">
                <a:srgbClr val="043061"/>
              </a:gs>
              <a:gs pos="27000">
                <a:srgbClr val="D7604D"/>
              </a:gs>
              <a:gs pos="0">
                <a:srgbClr val="67001E"/>
              </a:gs>
            </a:gsLst>
            <a:lin ang="5400000" scaled="1"/>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5782066C-38E4-8C40-95D9-8F8BD6D2134C}"/>
              </a:ext>
            </a:extLst>
          </p:cNvPr>
          <p:cNvSpPr/>
          <p:nvPr/>
        </p:nvSpPr>
        <p:spPr>
          <a:xfrm>
            <a:off x="6817878" y="6471781"/>
            <a:ext cx="1507144"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-1          0         1</a:t>
            </a:r>
            <a:endParaRPr kumimoji="0" lang="en-US" sz="1400" b="0" i="0" u="none" strike="noStrike" kern="0" cap="none" spc="0" normalizeH="0" baseline="0" noProof="0" dirty="0">
              <a:ln>
                <a:noFill/>
              </a:ln>
              <a:solidFill>
                <a:schemeClr val="tx1">
                  <a:lumMod val="75000"/>
                  <a:lumOff val="25000"/>
                </a:schemeClr>
              </a:solidFill>
              <a:effectLst/>
              <a:uLnTx/>
              <a:uFillTx/>
              <a:cs typeface="Arial"/>
              <a:sym typeface="Arial"/>
            </a:endParaRPr>
          </a:p>
        </p:txBody>
      </p:sp>
      <p:sp>
        <p:nvSpPr>
          <p:cNvPr id="28" name="Rectangle 27">
            <a:extLst>
              <a:ext uri="{FF2B5EF4-FFF2-40B4-BE49-F238E27FC236}">
                <a16:creationId xmlns:a16="http://schemas.microsoft.com/office/drawing/2014/main" id="{F15B949C-15F7-1446-8897-125D3B6133B2}"/>
              </a:ext>
            </a:extLst>
          </p:cNvPr>
          <p:cNvSpPr/>
          <p:nvPr/>
        </p:nvSpPr>
        <p:spPr>
          <a:xfrm>
            <a:off x="6809061" y="5756068"/>
            <a:ext cx="896400"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sym typeface="Arial"/>
              </a:rPr>
              <a:t>Loading</a:t>
            </a:r>
          </a:p>
        </p:txBody>
      </p:sp>
      <p:sp>
        <p:nvSpPr>
          <p:cNvPr id="29" name="TextBox 28">
            <a:extLst>
              <a:ext uri="{FF2B5EF4-FFF2-40B4-BE49-F238E27FC236}">
                <a16:creationId xmlns:a16="http://schemas.microsoft.com/office/drawing/2014/main" id="{517B59A4-5EBF-DA4B-A5B7-A255B0F8509E}"/>
              </a:ext>
            </a:extLst>
          </p:cNvPr>
          <p:cNvSpPr txBox="1"/>
          <p:nvPr/>
        </p:nvSpPr>
        <p:spPr>
          <a:xfrm rot="19872320">
            <a:off x="2456161" y="1014802"/>
            <a:ext cx="1388208" cy="784830"/>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Health </a:t>
            </a:r>
            <a:br>
              <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br>
            <a:r>
              <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&amp; Income</a:t>
            </a:r>
          </a:p>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PC1</a:t>
            </a:r>
          </a:p>
        </p:txBody>
      </p:sp>
      <p:sp>
        <p:nvSpPr>
          <p:cNvPr id="30" name="TextBox 29">
            <a:extLst>
              <a:ext uri="{FF2B5EF4-FFF2-40B4-BE49-F238E27FC236}">
                <a16:creationId xmlns:a16="http://schemas.microsoft.com/office/drawing/2014/main" id="{780A83C5-6135-E340-9F2A-C5E23015E32F}"/>
              </a:ext>
            </a:extLst>
          </p:cNvPr>
          <p:cNvSpPr txBox="1"/>
          <p:nvPr/>
        </p:nvSpPr>
        <p:spPr>
          <a:xfrm rot="19641897">
            <a:off x="3600572" y="1030140"/>
            <a:ext cx="1214203" cy="784830"/>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Heat Exposure</a:t>
            </a:r>
          </a:p>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PC2</a:t>
            </a:r>
          </a:p>
        </p:txBody>
      </p:sp>
      <p:sp>
        <p:nvSpPr>
          <p:cNvPr id="31" name="TextBox 30">
            <a:extLst>
              <a:ext uri="{FF2B5EF4-FFF2-40B4-BE49-F238E27FC236}">
                <a16:creationId xmlns:a16="http://schemas.microsoft.com/office/drawing/2014/main" id="{6628DBCF-F350-8948-8606-22F538DEDBDE}"/>
              </a:ext>
            </a:extLst>
          </p:cNvPr>
          <p:cNvSpPr txBox="1"/>
          <p:nvPr/>
        </p:nvSpPr>
        <p:spPr>
          <a:xfrm rot="19472841">
            <a:off x="4688843" y="1007764"/>
            <a:ext cx="1208272" cy="784830"/>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Health </a:t>
            </a:r>
            <a:br>
              <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br>
            <a:r>
              <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&amp; Age</a:t>
            </a:r>
          </a:p>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PC3</a:t>
            </a:r>
          </a:p>
        </p:txBody>
      </p:sp>
      <p:sp>
        <p:nvSpPr>
          <p:cNvPr id="32" name="TextBox 31">
            <a:extLst>
              <a:ext uri="{FF2B5EF4-FFF2-40B4-BE49-F238E27FC236}">
                <a16:creationId xmlns:a16="http://schemas.microsoft.com/office/drawing/2014/main" id="{02202A3A-BCA9-274C-ADE8-E904D2E0093E}"/>
              </a:ext>
            </a:extLst>
          </p:cNvPr>
          <p:cNvSpPr txBox="1"/>
          <p:nvPr/>
        </p:nvSpPr>
        <p:spPr>
          <a:xfrm rot="19472841">
            <a:off x="5705832" y="1117853"/>
            <a:ext cx="1435455" cy="553998"/>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Education</a:t>
            </a:r>
          </a:p>
          <a:p>
            <a:pPr marL="0" marR="0" lvl="0" indent="0" algn="l" defTabSz="914400" rtl="0" eaLnBrk="1" fontAlgn="auto" latinLnBrk="0" hangingPunct="1">
              <a:lnSpc>
                <a:spcPts val="18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PC4</a:t>
            </a:r>
          </a:p>
        </p:txBody>
      </p:sp>
      <p:pic>
        <p:nvPicPr>
          <p:cNvPr id="33" name="Picture 32">
            <a:extLst>
              <a:ext uri="{FF2B5EF4-FFF2-40B4-BE49-F238E27FC236}">
                <a16:creationId xmlns:a16="http://schemas.microsoft.com/office/drawing/2014/main" id="{77D5E8E2-A1CA-B44C-A20D-A5F1A396C97D}"/>
              </a:ext>
            </a:extLst>
          </p:cNvPr>
          <p:cNvPicPr>
            <a:picLocks noChangeAspect="1"/>
          </p:cNvPicPr>
          <p:nvPr/>
        </p:nvPicPr>
        <p:blipFill rotWithShape="1">
          <a:blip r:embed="rId3"/>
          <a:srcRect l="12880" r="26090" b="9440"/>
          <a:stretch/>
        </p:blipFill>
        <p:spPr>
          <a:xfrm>
            <a:off x="2433342" y="1874302"/>
            <a:ext cx="4277929" cy="4865494"/>
          </a:xfrm>
          <a:prstGeom prst="rect">
            <a:avLst/>
          </a:prstGeom>
        </p:spPr>
      </p:pic>
      <p:sp>
        <p:nvSpPr>
          <p:cNvPr id="34" name="Rectangle 33">
            <a:extLst>
              <a:ext uri="{FF2B5EF4-FFF2-40B4-BE49-F238E27FC236}">
                <a16:creationId xmlns:a16="http://schemas.microsoft.com/office/drawing/2014/main" id="{99042C49-E1A8-BC4F-8030-94E066361DE2}"/>
              </a:ext>
            </a:extLst>
          </p:cNvPr>
          <p:cNvSpPr/>
          <p:nvPr/>
        </p:nvSpPr>
        <p:spPr>
          <a:xfrm>
            <a:off x="2416104" y="4837898"/>
            <a:ext cx="996124" cy="1847995"/>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Rectangle 34">
            <a:extLst>
              <a:ext uri="{FF2B5EF4-FFF2-40B4-BE49-F238E27FC236}">
                <a16:creationId xmlns:a16="http://schemas.microsoft.com/office/drawing/2014/main" id="{637B9294-5AB7-C04E-9F85-E7385766B402}"/>
              </a:ext>
            </a:extLst>
          </p:cNvPr>
          <p:cNvSpPr/>
          <p:nvPr/>
        </p:nvSpPr>
        <p:spPr>
          <a:xfrm>
            <a:off x="3412228" y="3780263"/>
            <a:ext cx="1082801" cy="1076383"/>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Rectangle 35">
            <a:extLst>
              <a:ext uri="{FF2B5EF4-FFF2-40B4-BE49-F238E27FC236}">
                <a16:creationId xmlns:a16="http://schemas.microsoft.com/office/drawing/2014/main" id="{484B3645-BE23-8449-BA15-91F550C2A905}"/>
              </a:ext>
            </a:extLst>
          </p:cNvPr>
          <p:cNvSpPr/>
          <p:nvPr/>
        </p:nvSpPr>
        <p:spPr>
          <a:xfrm>
            <a:off x="4495029" y="2725323"/>
            <a:ext cx="1075022" cy="542183"/>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7" name="Rectangle 36">
            <a:extLst>
              <a:ext uri="{FF2B5EF4-FFF2-40B4-BE49-F238E27FC236}">
                <a16:creationId xmlns:a16="http://schemas.microsoft.com/office/drawing/2014/main" id="{77CA4003-85FC-0E43-9A6D-FA6992101846}"/>
              </a:ext>
            </a:extLst>
          </p:cNvPr>
          <p:cNvSpPr/>
          <p:nvPr/>
        </p:nvSpPr>
        <p:spPr>
          <a:xfrm>
            <a:off x="5590530" y="1932607"/>
            <a:ext cx="1075023" cy="548540"/>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7278287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6"/>
          <p:cNvSpPr txBox="1"/>
          <p:nvPr/>
        </p:nvSpPr>
        <p:spPr>
          <a:xfrm>
            <a:off x="495299" y="356755"/>
            <a:ext cx="11199019" cy="405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964035"/>
              </a:buClr>
              <a:buSzPts val="4000"/>
              <a:buFont typeface="Century Gothic"/>
              <a:buNone/>
              <a:tabLst/>
              <a:defRPr/>
            </a:pPr>
            <a:r>
              <a:rPr kumimoji="0" lang="en-US" sz="4000" b="1" i="0" u="none" strike="noStrike" kern="0" cap="none" spc="0" normalizeH="0" baseline="0" noProof="0" dirty="0">
                <a:ln>
                  <a:noFill/>
                </a:ln>
                <a:solidFill>
                  <a:srgbClr val="964035"/>
                </a:solidFill>
                <a:effectLst/>
                <a:uLnTx/>
                <a:uFillTx/>
                <a:latin typeface="Century Gothic"/>
                <a:ea typeface="Century Gothic"/>
                <a:cs typeface="Century Gothic"/>
                <a:sym typeface="Century Gothic"/>
              </a:rPr>
              <a:t>Results: Socio-economic/Health Variables</a:t>
            </a:r>
            <a:endParaRPr kumimoji="0" sz="4000" b="1" i="0" u="none" strike="noStrike" kern="0" cap="none" spc="0" normalizeH="0" baseline="0" noProof="0" dirty="0">
              <a:ln>
                <a:noFill/>
              </a:ln>
              <a:solidFill>
                <a:srgbClr val="964035"/>
              </a:solidFill>
              <a:effectLst/>
              <a:uLnTx/>
              <a:uFillTx/>
              <a:latin typeface="Century Gothic"/>
              <a:ea typeface="Century Gothic"/>
              <a:cs typeface="Century Gothic"/>
              <a:sym typeface="Century Gothic"/>
            </a:endParaRPr>
          </a:p>
        </p:txBody>
      </p:sp>
      <p:sp>
        <p:nvSpPr>
          <p:cNvPr id="20" name="Google Shape;337;p24">
            <a:extLst>
              <a:ext uri="{FF2B5EF4-FFF2-40B4-BE49-F238E27FC236}">
                <a16:creationId xmlns:a16="http://schemas.microsoft.com/office/drawing/2014/main" id="{B6288E0A-623E-6E41-B52C-D02E3BE0E897}"/>
              </a:ext>
            </a:extLst>
          </p:cNvPr>
          <p:cNvSpPr txBox="1"/>
          <p:nvPr/>
        </p:nvSpPr>
        <p:spPr>
          <a:xfrm>
            <a:off x="628027" y="6082282"/>
            <a:ext cx="10617385" cy="623105"/>
          </a:xfrm>
          <a:prstGeom prst="rect">
            <a:avLst/>
          </a:prstGeom>
          <a:solidFill>
            <a:srgbClr val="85200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964035"/>
              </a:buClr>
              <a:buSzPts val="4000"/>
              <a:buFont typeface="Arial"/>
              <a:buNone/>
              <a:tabLst/>
              <a:defRPr/>
            </a:pPr>
            <a:r>
              <a:rPr kumimoji="0" lang="en-US"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4" name="Rectangle 23">
            <a:extLst>
              <a:ext uri="{FF2B5EF4-FFF2-40B4-BE49-F238E27FC236}">
                <a16:creationId xmlns:a16="http://schemas.microsoft.com/office/drawing/2014/main" id="{8EBE6C7C-A10F-A646-9586-2B827A686A4C}"/>
              </a:ext>
            </a:extLst>
          </p:cNvPr>
          <p:cNvSpPr/>
          <p:nvPr/>
        </p:nvSpPr>
        <p:spPr>
          <a:xfrm>
            <a:off x="5761583" y="6158699"/>
            <a:ext cx="40107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5" name="Rectangle 24">
            <a:extLst>
              <a:ext uri="{FF2B5EF4-FFF2-40B4-BE49-F238E27FC236}">
                <a16:creationId xmlns:a16="http://schemas.microsoft.com/office/drawing/2014/main" id="{84CFDA87-BCF4-994E-BE22-935ED3BBC66A}"/>
              </a:ext>
            </a:extLst>
          </p:cNvPr>
          <p:cNvSpPr/>
          <p:nvPr/>
        </p:nvSpPr>
        <p:spPr>
          <a:xfrm>
            <a:off x="2286593" y="6158699"/>
            <a:ext cx="98135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Race</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Rectangle 25">
            <a:extLst>
              <a:ext uri="{FF2B5EF4-FFF2-40B4-BE49-F238E27FC236}">
                <a16:creationId xmlns:a16="http://schemas.microsoft.com/office/drawing/2014/main" id="{BFB53049-A884-044F-8EBC-7DB276969199}"/>
              </a:ext>
            </a:extLst>
          </p:cNvPr>
          <p:cNvSpPr/>
          <p:nvPr/>
        </p:nvSpPr>
        <p:spPr>
          <a:xfrm>
            <a:off x="7880411" y="6158699"/>
            <a:ext cx="212590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Hypertension</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4" name="Group 3">
            <a:extLst>
              <a:ext uri="{FF2B5EF4-FFF2-40B4-BE49-F238E27FC236}">
                <a16:creationId xmlns:a16="http://schemas.microsoft.com/office/drawing/2014/main" id="{61743BC6-2C62-F04E-8499-4557BCF9DC1F}"/>
              </a:ext>
            </a:extLst>
          </p:cNvPr>
          <p:cNvGrpSpPr/>
          <p:nvPr/>
        </p:nvGrpSpPr>
        <p:grpSpPr>
          <a:xfrm>
            <a:off x="653427" y="940389"/>
            <a:ext cx="5440317" cy="4978384"/>
            <a:chOff x="653427" y="940389"/>
            <a:chExt cx="5440317" cy="4978384"/>
          </a:xfrm>
        </p:grpSpPr>
        <p:grpSp>
          <p:nvGrpSpPr>
            <p:cNvPr id="13" name="Group 12">
              <a:extLst>
                <a:ext uri="{FF2B5EF4-FFF2-40B4-BE49-F238E27FC236}">
                  <a16:creationId xmlns:a16="http://schemas.microsoft.com/office/drawing/2014/main" id="{5415D1ED-4EDA-B44A-8BFB-018EDB393D31}"/>
                </a:ext>
              </a:extLst>
            </p:cNvPr>
            <p:cNvGrpSpPr/>
            <p:nvPr/>
          </p:nvGrpSpPr>
          <p:grpSpPr>
            <a:xfrm>
              <a:off x="653427" y="940389"/>
              <a:ext cx="5440317" cy="4978384"/>
              <a:chOff x="450227" y="940389"/>
              <a:chExt cx="5440317" cy="4978384"/>
            </a:xfrm>
          </p:grpSpPr>
          <p:pic>
            <p:nvPicPr>
              <p:cNvPr id="6" name="Picture 5" descr="A close up of a map&#10;&#10;Description automatically generated">
                <a:extLst>
                  <a:ext uri="{FF2B5EF4-FFF2-40B4-BE49-F238E27FC236}">
                    <a16:creationId xmlns:a16="http://schemas.microsoft.com/office/drawing/2014/main" id="{27063109-6A0E-2040-BA03-C936DEC7B33C}"/>
                  </a:ext>
                </a:extLst>
              </p:cNvPr>
              <p:cNvPicPr>
                <a:picLocks noChangeAspect="1"/>
              </p:cNvPicPr>
              <p:nvPr/>
            </p:nvPicPr>
            <p:blipFill rotWithShape="1">
              <a:blip r:embed="rId3"/>
              <a:srcRect t="21576"/>
              <a:stretch/>
            </p:blipFill>
            <p:spPr>
              <a:xfrm>
                <a:off x="456024" y="1195340"/>
                <a:ext cx="4654093" cy="4723433"/>
              </a:xfrm>
              <a:prstGeom prst="rect">
                <a:avLst/>
              </a:prstGeom>
            </p:spPr>
          </p:pic>
          <p:sp>
            <p:nvSpPr>
              <p:cNvPr id="12" name="TextBox 11">
                <a:extLst>
                  <a:ext uri="{FF2B5EF4-FFF2-40B4-BE49-F238E27FC236}">
                    <a16:creationId xmlns:a16="http://schemas.microsoft.com/office/drawing/2014/main" id="{AE519EC3-B6DE-49FE-BF0E-B67727E48A53}"/>
                  </a:ext>
                </a:extLst>
              </p:cNvPr>
              <p:cNvSpPr txBox="1"/>
              <p:nvPr/>
            </p:nvSpPr>
            <p:spPr>
              <a:xfrm>
                <a:off x="1518421" y="5562966"/>
                <a:ext cx="235183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0      1.25    2.5                 5 miles </a:t>
                </a:r>
              </a:p>
            </p:txBody>
          </p:sp>
          <p:sp>
            <p:nvSpPr>
              <p:cNvPr id="18" name="TextBox 17">
                <a:extLst>
                  <a:ext uri="{FF2B5EF4-FFF2-40B4-BE49-F238E27FC236}">
                    <a16:creationId xmlns:a16="http://schemas.microsoft.com/office/drawing/2014/main" id="{43023C07-C3CF-424E-B183-B19D63C9A09D}"/>
                  </a:ext>
                </a:extLst>
              </p:cNvPr>
              <p:cNvSpPr txBox="1"/>
              <p:nvPr/>
            </p:nvSpPr>
            <p:spPr>
              <a:xfrm>
                <a:off x="450227" y="940389"/>
                <a:ext cx="4654093" cy="338554"/>
              </a:xfrm>
              <a:prstGeom prst="rect">
                <a:avLst/>
              </a:prstGeom>
              <a:solidFill>
                <a:srgbClr val="F2F2F2"/>
              </a:solidFill>
              <a:ln>
                <a:solidFill>
                  <a:schemeClr val="tx1"/>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Non-white Population</a:t>
                </a:r>
              </a:p>
            </p:txBody>
          </p:sp>
          <p:sp>
            <p:nvSpPr>
              <p:cNvPr id="23" name="TextBox 22">
                <a:extLst>
                  <a:ext uri="{FF2B5EF4-FFF2-40B4-BE49-F238E27FC236}">
                    <a16:creationId xmlns:a16="http://schemas.microsoft.com/office/drawing/2014/main" id="{6BA5231F-2376-774C-9F7E-4B28FB009E42}"/>
                  </a:ext>
                </a:extLst>
              </p:cNvPr>
              <p:cNvSpPr txBox="1">
                <a:spLocks noChangeAspect="1"/>
              </p:cNvSpPr>
              <p:nvPr/>
            </p:nvSpPr>
            <p:spPr>
              <a:xfrm>
                <a:off x="3848702" y="3997736"/>
                <a:ext cx="2041842" cy="1512915"/>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400"/>
                  </a:spcAft>
                  <a:buClr>
                    <a:srgbClr val="000000"/>
                  </a:buClr>
                  <a:buSzTx/>
                  <a:buFont typeface="Arial"/>
                  <a:buNone/>
                  <a:tabLst/>
                  <a:defRPr/>
                </a:pP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Greater than 90.01%</a:t>
                </a:r>
                <a:b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60.01% to 90%</a:t>
                </a:r>
                <a:b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30.01% to 60%</a:t>
                </a:r>
                <a:b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Less than 30%</a:t>
                </a:r>
                <a:b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No Data</a:t>
                </a:r>
                <a:b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City of Philadelphia</a:t>
                </a:r>
                <a:b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Water</a:t>
                </a:r>
                <a:b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Parks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endPar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endParaRPr>
              </a:p>
            </p:txBody>
          </p:sp>
        </p:grpSp>
        <p:sp>
          <p:nvSpPr>
            <p:cNvPr id="2" name="Rectangle 1">
              <a:extLst>
                <a:ext uri="{FF2B5EF4-FFF2-40B4-BE49-F238E27FC236}">
                  <a16:creationId xmlns:a16="http://schemas.microsoft.com/office/drawing/2014/main" id="{CFE81114-7FF1-4844-968C-6443D7086575}"/>
                </a:ext>
              </a:extLst>
            </p:cNvPr>
            <p:cNvSpPr/>
            <p:nvPr/>
          </p:nvSpPr>
          <p:spPr>
            <a:xfrm>
              <a:off x="3766714" y="3834412"/>
              <a:ext cx="1151277" cy="246221"/>
            </a:xfrm>
            <a:prstGeom prst="rect">
              <a:avLst/>
            </a:prstGeom>
          </p:spPr>
          <p:txBody>
            <a:bodyPr wrap="none">
              <a:spAutoFit/>
            </a:bodyPr>
            <a:lstStyle/>
            <a:p>
              <a:pPr lvl="0">
                <a:lnSpc>
                  <a:spcPts val="1200"/>
                </a:lnSpc>
                <a:defRPr/>
              </a:pPr>
              <a:r>
                <a:rPr lang="en-US" sz="1000" b="1" dirty="0">
                  <a:solidFill>
                    <a:srgbClr val="000000">
                      <a:lumMod val="75000"/>
                      <a:lumOff val="25000"/>
                    </a:srgbClr>
                  </a:solidFill>
                  <a:latin typeface="Century Gothic" panose="020B0502020202020204" pitchFamily="34" charset="0"/>
                </a:rPr>
                <a:t>By Census Tract</a:t>
              </a:r>
            </a:p>
          </p:txBody>
        </p:sp>
      </p:grpSp>
      <p:grpSp>
        <p:nvGrpSpPr>
          <p:cNvPr id="3" name="Group 2">
            <a:extLst>
              <a:ext uri="{FF2B5EF4-FFF2-40B4-BE49-F238E27FC236}">
                <a16:creationId xmlns:a16="http://schemas.microsoft.com/office/drawing/2014/main" id="{316E426D-0C79-1145-AF2E-940E0029BEFE}"/>
              </a:ext>
            </a:extLst>
          </p:cNvPr>
          <p:cNvGrpSpPr/>
          <p:nvPr/>
        </p:nvGrpSpPr>
        <p:grpSpPr>
          <a:xfrm>
            <a:off x="6610921" y="940389"/>
            <a:ext cx="5443238" cy="4977222"/>
            <a:chOff x="6610921" y="940389"/>
            <a:chExt cx="5443238" cy="4977222"/>
          </a:xfrm>
        </p:grpSpPr>
        <p:grpSp>
          <p:nvGrpSpPr>
            <p:cNvPr id="14" name="Group 13">
              <a:extLst>
                <a:ext uri="{FF2B5EF4-FFF2-40B4-BE49-F238E27FC236}">
                  <a16:creationId xmlns:a16="http://schemas.microsoft.com/office/drawing/2014/main" id="{7F1F2488-7F06-6146-B0EB-9A63BE553A00}"/>
                </a:ext>
              </a:extLst>
            </p:cNvPr>
            <p:cNvGrpSpPr/>
            <p:nvPr/>
          </p:nvGrpSpPr>
          <p:grpSpPr>
            <a:xfrm>
              <a:off x="6610921" y="940389"/>
              <a:ext cx="5443238" cy="4977222"/>
              <a:chOff x="6407721" y="940389"/>
              <a:chExt cx="5443238" cy="4977222"/>
            </a:xfrm>
          </p:grpSpPr>
          <p:pic>
            <p:nvPicPr>
              <p:cNvPr id="7" name="Picture 6">
                <a:extLst>
                  <a:ext uri="{FF2B5EF4-FFF2-40B4-BE49-F238E27FC236}">
                    <a16:creationId xmlns:a16="http://schemas.microsoft.com/office/drawing/2014/main" id="{EF416BFE-08D5-46E4-AB15-3B17F1508567}"/>
                  </a:ext>
                </a:extLst>
              </p:cNvPr>
              <p:cNvPicPr>
                <a:picLocks noChangeAspect="1"/>
              </p:cNvPicPr>
              <p:nvPr/>
            </p:nvPicPr>
            <p:blipFill rotWithShape="1">
              <a:blip r:embed="rId4"/>
              <a:srcRect t="21478"/>
              <a:stretch/>
            </p:blipFill>
            <p:spPr>
              <a:xfrm>
                <a:off x="6407721" y="1194177"/>
                <a:ext cx="4648296" cy="4723434"/>
              </a:xfrm>
              <a:prstGeom prst="rect">
                <a:avLst/>
              </a:prstGeom>
            </p:spPr>
          </p:pic>
          <p:sp>
            <p:nvSpPr>
              <p:cNvPr id="19" name="TextBox 18">
                <a:extLst>
                  <a:ext uri="{FF2B5EF4-FFF2-40B4-BE49-F238E27FC236}">
                    <a16:creationId xmlns:a16="http://schemas.microsoft.com/office/drawing/2014/main" id="{224CA70E-B2F6-264C-B0DC-550098205645}"/>
                  </a:ext>
                </a:extLst>
              </p:cNvPr>
              <p:cNvSpPr txBox="1"/>
              <p:nvPr/>
            </p:nvSpPr>
            <p:spPr>
              <a:xfrm>
                <a:off x="6413518" y="940389"/>
                <a:ext cx="4654094" cy="338554"/>
              </a:xfrm>
              <a:prstGeom prst="rect">
                <a:avLst/>
              </a:prstGeom>
              <a:solidFill>
                <a:srgbClr val="F2F2F2"/>
              </a:solidFill>
              <a:ln>
                <a:solidFill>
                  <a:schemeClr val="tx1"/>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Hypertension Prevalence</a:t>
                </a:r>
              </a:p>
            </p:txBody>
          </p:sp>
          <p:sp>
            <p:nvSpPr>
              <p:cNvPr id="21" name="TextBox 20">
                <a:extLst>
                  <a:ext uri="{FF2B5EF4-FFF2-40B4-BE49-F238E27FC236}">
                    <a16:creationId xmlns:a16="http://schemas.microsoft.com/office/drawing/2014/main" id="{AC8EE35A-9F45-0C42-BDD2-2530973158A8}"/>
                  </a:ext>
                </a:extLst>
              </p:cNvPr>
              <p:cNvSpPr txBox="1"/>
              <p:nvPr/>
            </p:nvSpPr>
            <p:spPr>
              <a:xfrm>
                <a:off x="7480428" y="5569678"/>
                <a:ext cx="235183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0      1.25    2.5                 5 miles </a:t>
                </a:r>
              </a:p>
            </p:txBody>
          </p:sp>
          <p:sp>
            <p:nvSpPr>
              <p:cNvPr id="22" name="TextBox 21">
                <a:extLst>
                  <a:ext uri="{FF2B5EF4-FFF2-40B4-BE49-F238E27FC236}">
                    <a16:creationId xmlns:a16="http://schemas.microsoft.com/office/drawing/2014/main" id="{EA72291F-AECD-A144-A8FE-916F76CD62BE}"/>
                  </a:ext>
                </a:extLst>
              </p:cNvPr>
              <p:cNvSpPr txBox="1">
                <a:spLocks noChangeAspect="1"/>
              </p:cNvSpPr>
              <p:nvPr/>
            </p:nvSpPr>
            <p:spPr>
              <a:xfrm>
                <a:off x="9809117" y="3860084"/>
                <a:ext cx="2041842" cy="1682512"/>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endParaRPr kumimoji="0" lang="en-US" sz="800" b="1"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ts val="1200"/>
                  </a:lnSpc>
                  <a:spcBef>
                    <a:spcPts val="0"/>
                  </a:spcBef>
                  <a:spcAft>
                    <a:spcPts val="400"/>
                  </a:spcAft>
                  <a:buClr>
                    <a:srgbClr val="000000"/>
                  </a:buClr>
                  <a:buSzTx/>
                  <a:buFont typeface="Arial"/>
                  <a:buNone/>
                  <a:tabLst/>
                  <a:defRPr/>
                </a:pP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Greater than 40.01%</a:t>
                </a:r>
                <a:b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30.01% to 40%</a:t>
                </a:r>
                <a:b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20.01% to 30%</a:t>
                </a:r>
                <a:b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Less than 20%</a:t>
                </a:r>
                <a:b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No Data</a:t>
                </a:r>
                <a:b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City of Philadelphia</a:t>
                </a:r>
                <a:b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Water</a:t>
                </a:r>
                <a:b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Parks </a:t>
                </a:r>
              </a:p>
              <a:p>
                <a:pPr marL="0" marR="0" lvl="0" indent="0" algn="l" defTabSz="914400" rtl="0" eaLnBrk="1" fontAlgn="auto" latinLnBrk="0" hangingPunct="1">
                  <a:lnSpc>
                    <a:spcPts val="1200"/>
                  </a:lnSpc>
                  <a:spcBef>
                    <a:spcPts val="0"/>
                  </a:spcBef>
                  <a:spcAft>
                    <a:spcPts val="0"/>
                  </a:spcAft>
                  <a:buClr>
                    <a:srgbClr val="000000"/>
                  </a:buClr>
                  <a:buSzTx/>
                  <a:buFont typeface="Arial"/>
                  <a:buNone/>
                  <a:tabLst/>
                  <a:defRPr/>
                </a:pPr>
                <a:endPar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endParaRPr>
              </a:p>
            </p:txBody>
          </p:sp>
        </p:grpSp>
        <p:sp>
          <p:nvSpPr>
            <p:cNvPr id="29" name="Rectangle 28">
              <a:extLst>
                <a:ext uri="{FF2B5EF4-FFF2-40B4-BE49-F238E27FC236}">
                  <a16:creationId xmlns:a16="http://schemas.microsoft.com/office/drawing/2014/main" id="{0E66F997-3E6E-0A4B-8DAC-E21EAD39299C}"/>
                </a:ext>
              </a:extLst>
            </p:cNvPr>
            <p:cNvSpPr/>
            <p:nvPr/>
          </p:nvSpPr>
          <p:spPr>
            <a:xfrm>
              <a:off x="9720146" y="3833002"/>
              <a:ext cx="1151277" cy="246221"/>
            </a:xfrm>
            <a:prstGeom prst="rect">
              <a:avLst/>
            </a:prstGeom>
          </p:spPr>
          <p:txBody>
            <a:bodyPr wrap="none">
              <a:spAutoFit/>
            </a:bodyPr>
            <a:lstStyle/>
            <a:p>
              <a:pPr lvl="0">
                <a:lnSpc>
                  <a:spcPts val="1200"/>
                </a:lnSpc>
                <a:defRPr/>
              </a:pPr>
              <a:r>
                <a:rPr lang="en-US" sz="1000" b="1" dirty="0">
                  <a:solidFill>
                    <a:srgbClr val="000000">
                      <a:lumMod val="75000"/>
                      <a:lumOff val="25000"/>
                    </a:srgbClr>
                  </a:solidFill>
                  <a:latin typeface="Century Gothic" panose="020B0502020202020204" pitchFamily="34" charset="0"/>
                </a:rPr>
                <a:t>By Census Tract</a:t>
              </a:r>
            </a:p>
          </p:txBody>
        </p:sp>
      </p:grpSp>
    </p:spTree>
    <p:extLst>
      <p:ext uri="{BB962C8B-B14F-4D97-AF65-F5344CB8AC3E}">
        <p14:creationId xmlns:p14="http://schemas.microsoft.com/office/powerpoint/2010/main" val="10296469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6"/>
          <p:cNvSpPr txBox="1"/>
          <p:nvPr/>
        </p:nvSpPr>
        <p:spPr>
          <a:xfrm>
            <a:off x="495299" y="356755"/>
            <a:ext cx="11199019" cy="405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964035"/>
              </a:buClr>
              <a:buSzPts val="4000"/>
              <a:buFont typeface="Century Gothic"/>
              <a:buNone/>
              <a:tabLst/>
              <a:defRPr/>
            </a:pPr>
            <a:r>
              <a:rPr kumimoji="0" lang="en-US" sz="4000" b="1" i="0" u="none" strike="noStrike" kern="0" cap="none" spc="0" normalizeH="0" baseline="0" noProof="0" dirty="0">
                <a:ln>
                  <a:noFill/>
                </a:ln>
                <a:solidFill>
                  <a:srgbClr val="964035"/>
                </a:solidFill>
                <a:effectLst/>
                <a:uLnTx/>
                <a:uFillTx/>
                <a:latin typeface="Century Gothic"/>
                <a:ea typeface="Century Gothic"/>
                <a:cs typeface="Century Gothic"/>
                <a:sym typeface="Century Gothic"/>
              </a:rPr>
              <a:t>Results: Environmental variables</a:t>
            </a:r>
            <a:endParaRPr kumimoji="0" sz="4000" b="1" i="0" u="none" strike="noStrike" kern="0" cap="none" spc="0" normalizeH="0" baseline="0" noProof="0" dirty="0">
              <a:ln>
                <a:noFill/>
              </a:ln>
              <a:solidFill>
                <a:srgbClr val="964035"/>
              </a:solidFill>
              <a:effectLst/>
              <a:uLnTx/>
              <a:uFillTx/>
              <a:latin typeface="Century Gothic"/>
              <a:ea typeface="Century Gothic"/>
              <a:cs typeface="Century Gothic"/>
              <a:sym typeface="Century Gothic"/>
            </a:endParaRPr>
          </a:p>
        </p:txBody>
      </p:sp>
      <p:sp>
        <p:nvSpPr>
          <p:cNvPr id="27" name="Google Shape;337;p24">
            <a:extLst>
              <a:ext uri="{FF2B5EF4-FFF2-40B4-BE49-F238E27FC236}">
                <a16:creationId xmlns:a16="http://schemas.microsoft.com/office/drawing/2014/main" id="{50F868C7-1F60-6245-90D1-8DFB7BD27352}"/>
              </a:ext>
            </a:extLst>
          </p:cNvPr>
          <p:cNvSpPr txBox="1"/>
          <p:nvPr/>
        </p:nvSpPr>
        <p:spPr>
          <a:xfrm>
            <a:off x="132376" y="5641186"/>
            <a:ext cx="11561942" cy="784546"/>
          </a:xfrm>
          <a:prstGeom prst="rect">
            <a:avLst/>
          </a:prstGeom>
          <a:solidFill>
            <a:srgbClr val="85200B"/>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srgbClr val="964035"/>
              </a:buClr>
              <a:buSzPts val="4000"/>
              <a:buFont typeface="Arial"/>
              <a:buNone/>
              <a:tabLst/>
              <a:defRPr/>
            </a:pPr>
            <a:r>
              <a:rPr kumimoji="0" lang="en-US"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3" name="Rectangle 12">
            <a:extLst>
              <a:ext uri="{FF2B5EF4-FFF2-40B4-BE49-F238E27FC236}">
                <a16:creationId xmlns:a16="http://schemas.microsoft.com/office/drawing/2014/main" id="{31798F20-B270-BB45-B401-BFF2CD3E052C}"/>
              </a:ext>
            </a:extLst>
          </p:cNvPr>
          <p:cNvSpPr/>
          <p:nvPr/>
        </p:nvSpPr>
        <p:spPr>
          <a:xfrm>
            <a:off x="4690527" y="5802626"/>
            <a:ext cx="247215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Building density</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30" name="Rectangle 29">
            <a:extLst>
              <a:ext uri="{FF2B5EF4-FFF2-40B4-BE49-F238E27FC236}">
                <a16:creationId xmlns:a16="http://schemas.microsoft.com/office/drawing/2014/main" id="{EA7A738D-38AC-7E43-956D-D2753ED1EB2A}"/>
              </a:ext>
            </a:extLst>
          </p:cNvPr>
          <p:cNvSpPr/>
          <p:nvPr/>
        </p:nvSpPr>
        <p:spPr>
          <a:xfrm>
            <a:off x="949643" y="5786021"/>
            <a:ext cx="210346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Temperature</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31" name="Rectangle 30">
            <a:extLst>
              <a:ext uri="{FF2B5EF4-FFF2-40B4-BE49-F238E27FC236}">
                <a16:creationId xmlns:a16="http://schemas.microsoft.com/office/drawing/2014/main" id="{6E9D476D-9440-2441-89A7-1DAFE850C4B6}"/>
              </a:ext>
            </a:extLst>
          </p:cNvPr>
          <p:cNvSpPr/>
          <p:nvPr/>
        </p:nvSpPr>
        <p:spPr>
          <a:xfrm>
            <a:off x="3772709" y="5799168"/>
            <a:ext cx="40107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32" name="Rectangle 31">
            <a:extLst>
              <a:ext uri="{FF2B5EF4-FFF2-40B4-BE49-F238E27FC236}">
                <a16:creationId xmlns:a16="http://schemas.microsoft.com/office/drawing/2014/main" id="{C31D60D5-4135-BF4B-9601-85E1131C8C69}"/>
              </a:ext>
            </a:extLst>
          </p:cNvPr>
          <p:cNvSpPr/>
          <p:nvPr/>
        </p:nvSpPr>
        <p:spPr>
          <a:xfrm>
            <a:off x="7674709" y="5782216"/>
            <a:ext cx="40107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 name="Rectangle 32">
            <a:extLst>
              <a:ext uri="{FF2B5EF4-FFF2-40B4-BE49-F238E27FC236}">
                <a16:creationId xmlns:a16="http://schemas.microsoft.com/office/drawing/2014/main" id="{F3B5E4BF-749E-0B4F-92D0-A73587F9202B}"/>
              </a:ext>
            </a:extLst>
          </p:cNvPr>
          <p:cNvSpPr/>
          <p:nvPr/>
        </p:nvSpPr>
        <p:spPr>
          <a:xfrm>
            <a:off x="8860283" y="5777088"/>
            <a:ext cx="218200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1/Vegetation</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9" name="Group 8">
            <a:extLst>
              <a:ext uri="{FF2B5EF4-FFF2-40B4-BE49-F238E27FC236}">
                <a16:creationId xmlns:a16="http://schemas.microsoft.com/office/drawing/2014/main" id="{AD1599CE-3518-1144-B03D-83464187246E}"/>
              </a:ext>
            </a:extLst>
          </p:cNvPr>
          <p:cNvGrpSpPr/>
          <p:nvPr/>
        </p:nvGrpSpPr>
        <p:grpSpPr>
          <a:xfrm>
            <a:off x="129281" y="1361389"/>
            <a:ext cx="11843537" cy="4118356"/>
            <a:chOff x="129281" y="1361389"/>
            <a:chExt cx="11843537" cy="4118356"/>
          </a:xfrm>
        </p:grpSpPr>
        <p:pic>
          <p:nvPicPr>
            <p:cNvPr id="7" name="Picture 6" descr="A close up of a map&#10;&#10;Description automatically generated">
              <a:extLst>
                <a:ext uri="{FF2B5EF4-FFF2-40B4-BE49-F238E27FC236}">
                  <a16:creationId xmlns:a16="http://schemas.microsoft.com/office/drawing/2014/main" id="{D4B31F97-D175-2549-ADAA-894AB40F5B87}"/>
                </a:ext>
              </a:extLst>
            </p:cNvPr>
            <p:cNvPicPr>
              <a:picLocks noChangeAspect="1"/>
            </p:cNvPicPr>
            <p:nvPr/>
          </p:nvPicPr>
          <p:blipFill rotWithShape="1">
            <a:blip r:embed="rId3"/>
            <a:srcRect t="23000"/>
            <a:stretch/>
          </p:blipFill>
          <p:spPr>
            <a:xfrm>
              <a:off x="7920742" y="1725723"/>
              <a:ext cx="3762816" cy="3749579"/>
            </a:xfrm>
            <a:prstGeom prst="rect">
              <a:avLst/>
            </a:prstGeom>
          </p:spPr>
        </p:pic>
        <p:pic>
          <p:nvPicPr>
            <p:cNvPr id="5" name="Picture 4" descr="A close up of a map&#10;&#10;Description automatically generated">
              <a:extLst>
                <a:ext uri="{FF2B5EF4-FFF2-40B4-BE49-F238E27FC236}">
                  <a16:creationId xmlns:a16="http://schemas.microsoft.com/office/drawing/2014/main" id="{66F707C5-18A6-7A48-BAD5-68FA3FEC8877}"/>
                </a:ext>
              </a:extLst>
            </p:cNvPr>
            <p:cNvPicPr>
              <a:picLocks noChangeAspect="1"/>
            </p:cNvPicPr>
            <p:nvPr/>
          </p:nvPicPr>
          <p:blipFill rotWithShape="1">
            <a:blip r:embed="rId4"/>
            <a:srcRect t="22284" b="-1"/>
            <a:stretch/>
          </p:blipFill>
          <p:spPr>
            <a:xfrm>
              <a:off x="4037696" y="1669349"/>
              <a:ext cx="3788623" cy="3810396"/>
            </a:xfrm>
            <a:prstGeom prst="rect">
              <a:avLst/>
            </a:prstGeom>
          </p:spPr>
        </p:pic>
        <p:pic>
          <p:nvPicPr>
            <p:cNvPr id="8" name="Picture 7" descr="A close up of a map&#10;&#10;Description automatically generated">
              <a:extLst>
                <a:ext uri="{FF2B5EF4-FFF2-40B4-BE49-F238E27FC236}">
                  <a16:creationId xmlns:a16="http://schemas.microsoft.com/office/drawing/2014/main" id="{31C836DD-37EB-184A-8C5B-F53FAAF08195}"/>
                </a:ext>
              </a:extLst>
            </p:cNvPr>
            <p:cNvPicPr>
              <a:picLocks noChangeAspect="1"/>
            </p:cNvPicPr>
            <p:nvPr/>
          </p:nvPicPr>
          <p:blipFill rotWithShape="1">
            <a:blip r:embed="rId5"/>
            <a:srcRect t="22298"/>
            <a:stretch/>
          </p:blipFill>
          <p:spPr>
            <a:xfrm>
              <a:off x="129281" y="1669349"/>
              <a:ext cx="3789328" cy="3810396"/>
            </a:xfrm>
            <a:prstGeom prst="rect">
              <a:avLst/>
            </a:prstGeom>
          </p:spPr>
        </p:pic>
        <p:grpSp>
          <p:nvGrpSpPr>
            <p:cNvPr id="28" name="Group 27">
              <a:extLst>
                <a:ext uri="{FF2B5EF4-FFF2-40B4-BE49-F238E27FC236}">
                  <a16:creationId xmlns:a16="http://schemas.microsoft.com/office/drawing/2014/main" id="{50B83129-762C-884A-86CB-D3227A938EAA}"/>
                </a:ext>
              </a:extLst>
            </p:cNvPr>
            <p:cNvGrpSpPr/>
            <p:nvPr/>
          </p:nvGrpSpPr>
          <p:grpSpPr>
            <a:xfrm>
              <a:off x="132376" y="1361389"/>
              <a:ext cx="11558571" cy="4025044"/>
              <a:chOff x="132376" y="1361389"/>
              <a:chExt cx="11558571" cy="4025044"/>
            </a:xfrm>
          </p:grpSpPr>
          <p:sp>
            <p:nvSpPr>
              <p:cNvPr id="12" name="TextBox 11">
                <a:extLst>
                  <a:ext uri="{FF2B5EF4-FFF2-40B4-BE49-F238E27FC236}">
                    <a16:creationId xmlns:a16="http://schemas.microsoft.com/office/drawing/2014/main" id="{AE519EC3-B6DE-49FE-BF0E-B67727E48A53}"/>
                  </a:ext>
                </a:extLst>
              </p:cNvPr>
              <p:cNvSpPr txBox="1"/>
              <p:nvPr/>
            </p:nvSpPr>
            <p:spPr>
              <a:xfrm>
                <a:off x="989289" y="5170989"/>
                <a:ext cx="235183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0           2           </a:t>
                </a:r>
                <a:r>
                  <a:rPr lang="en-US" sz="800" dirty="0">
                    <a:latin typeface="Century Gothic" panose="020B0502020202020204" pitchFamily="34" charset="0"/>
                  </a:rPr>
                  <a:t>4</a:t>
                </a:r>
                <a:r>
                  <a:rPr kumimoji="0" lang="en-US" sz="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miles </a:t>
                </a:r>
              </a:p>
            </p:txBody>
          </p:sp>
          <p:sp>
            <p:nvSpPr>
              <p:cNvPr id="16" name="TextBox 15">
                <a:extLst>
                  <a:ext uri="{FF2B5EF4-FFF2-40B4-BE49-F238E27FC236}">
                    <a16:creationId xmlns:a16="http://schemas.microsoft.com/office/drawing/2014/main" id="{47652A22-2B68-2441-9A99-F9FB2F4C6A7A}"/>
                  </a:ext>
                </a:extLst>
              </p:cNvPr>
              <p:cNvSpPr txBox="1">
                <a:spLocks noChangeAspect="1"/>
              </p:cNvSpPr>
              <p:nvPr/>
            </p:nvSpPr>
            <p:spPr>
              <a:xfrm>
                <a:off x="2817653" y="3791547"/>
                <a:ext cx="1325100" cy="1416734"/>
              </a:xfrm>
              <a:prstGeom prst="rect">
                <a:avLst/>
              </a:prstGeom>
              <a:noFill/>
            </p:spPr>
            <p:txBody>
              <a:bodyPr wrap="square" rtlCol="0">
                <a:spAutoFit/>
              </a:bodyPr>
              <a:lstStyle/>
              <a:p>
                <a:pPr marL="0" marR="0" lvl="0" indent="0" algn="l" defTabSz="914400" rtl="0" eaLnBrk="1" fontAlgn="auto" latinLnBrk="0" hangingPunct="1">
                  <a:lnSpc>
                    <a:spcPts val="970"/>
                  </a:lnSpc>
                  <a:spcBef>
                    <a:spcPts val="0"/>
                  </a:spcBef>
                  <a:spcAft>
                    <a:spcPts val="400"/>
                  </a:spcAft>
                  <a:buClr>
                    <a:srgbClr val="000000"/>
                  </a:buClr>
                  <a:buSzTx/>
                  <a:buFont typeface="Arial"/>
                  <a:buNone/>
                  <a:tabLst/>
                  <a:defRPr/>
                </a:pP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4.492 to 10.881</a:t>
                </a:r>
                <a:b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2</a:t>
                </a:r>
                <a:r>
                  <a:rPr lang="en-US" sz="800" dirty="0">
                    <a:solidFill>
                      <a:srgbClr val="000000">
                        <a:lumMod val="75000"/>
                        <a:lumOff val="25000"/>
                      </a:srgbClr>
                    </a:solidFill>
                    <a:latin typeface="Century Gothic" panose="020B0502020202020204" pitchFamily="34" charset="0"/>
                  </a:rPr>
                  <a:t>.057</a:t>
                </a: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 to 4.491</a:t>
                </a:r>
                <a:r>
                  <a:rPr lang="en-US" sz="800" dirty="0">
                    <a:solidFill>
                      <a:srgbClr val="000000">
                        <a:lumMod val="75000"/>
                        <a:lumOff val="25000"/>
                      </a:srgbClr>
                    </a:solidFill>
                    <a:latin typeface="Century Gothic" panose="020B0502020202020204" pitchFamily="34" charset="0"/>
                  </a:rPr>
                  <a:t/>
                </a:r>
                <a:br>
                  <a:rPr lang="en-US" sz="800" dirty="0">
                    <a:solidFill>
                      <a:srgbClr val="000000">
                        <a:lumMod val="75000"/>
                        <a:lumOff val="25000"/>
                      </a:srgbClr>
                    </a:solidFill>
                    <a:latin typeface="Century Gothic" panose="020B0502020202020204" pitchFamily="34" charset="0"/>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-5.567 to </a:t>
                </a:r>
                <a:r>
                  <a:rPr lang="en-US" sz="800" dirty="0">
                    <a:solidFill>
                      <a:srgbClr val="000000">
                        <a:lumMod val="75000"/>
                        <a:lumOff val="25000"/>
                      </a:srgbClr>
                    </a:solidFill>
                    <a:latin typeface="Century Gothic" panose="020B0502020202020204" pitchFamily="34" charset="0"/>
                  </a:rPr>
                  <a:t>2.056</a:t>
                </a:r>
                <a:br>
                  <a:rPr lang="en-US" sz="800" dirty="0">
                    <a:solidFill>
                      <a:srgbClr val="000000">
                        <a:lumMod val="75000"/>
                        <a:lumOff val="25000"/>
                      </a:srgbClr>
                    </a:solidFill>
                    <a:latin typeface="Century Gothic" panose="020B0502020202020204" pitchFamily="34" charset="0"/>
                  </a:rPr>
                </a:br>
                <a:r>
                  <a:rPr lang="en-US" sz="800" dirty="0">
                    <a:solidFill>
                      <a:srgbClr val="000000">
                        <a:lumMod val="75000"/>
                        <a:lumOff val="25000"/>
                      </a:srgbClr>
                    </a:solidFill>
                    <a:latin typeface="Century Gothic" panose="020B0502020202020204" pitchFamily="34" charset="0"/>
                  </a:rPr>
                  <a:t>-4.191 to -0.568</a:t>
                </a:r>
                <a:br>
                  <a:rPr lang="en-US" sz="800" dirty="0">
                    <a:solidFill>
                      <a:srgbClr val="000000">
                        <a:lumMod val="75000"/>
                        <a:lumOff val="25000"/>
                      </a:srgbClr>
                    </a:solidFill>
                    <a:latin typeface="Century Gothic" panose="020B0502020202020204" pitchFamily="34" charset="0"/>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-18.727 to </a:t>
                </a:r>
                <a:r>
                  <a:rPr lang="en-US" sz="800" dirty="0">
                    <a:solidFill>
                      <a:srgbClr val="000000">
                        <a:lumMod val="75000"/>
                        <a:lumOff val="25000"/>
                      </a:srgbClr>
                    </a:solidFill>
                    <a:latin typeface="Century Gothic" panose="020B0502020202020204" pitchFamily="34" charset="0"/>
                  </a:rPr>
                  <a:t>-4.192</a:t>
                </a:r>
                <a:br>
                  <a:rPr lang="en-US" sz="800" dirty="0">
                    <a:solidFill>
                      <a:srgbClr val="000000">
                        <a:lumMod val="75000"/>
                        <a:lumOff val="25000"/>
                      </a:srgbClr>
                    </a:solidFill>
                    <a:latin typeface="Century Gothic" panose="020B0502020202020204" pitchFamily="34" charset="0"/>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No Data</a:t>
                </a:r>
                <a:b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City of Philadelphia</a:t>
                </a:r>
                <a:b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Water</a:t>
                </a:r>
                <a:r>
                  <a:rPr lang="en-US" sz="800" dirty="0">
                    <a:solidFill>
                      <a:srgbClr val="000000">
                        <a:lumMod val="75000"/>
                        <a:lumOff val="25000"/>
                      </a:srgbClr>
                    </a:solidFill>
                    <a:latin typeface="Century Gothic" panose="020B0502020202020204" pitchFamily="34" charset="0"/>
                  </a:rPr>
                  <a:t/>
                </a:r>
                <a:br>
                  <a:rPr lang="en-US" sz="800" dirty="0">
                    <a:solidFill>
                      <a:srgbClr val="000000">
                        <a:lumMod val="75000"/>
                        <a:lumOff val="25000"/>
                      </a:srgbClr>
                    </a:solidFill>
                    <a:latin typeface="Century Gothic" panose="020B0502020202020204" pitchFamily="34" charset="0"/>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Parks </a:t>
                </a:r>
              </a:p>
              <a:p>
                <a:pPr marL="0" marR="0" lvl="0" indent="0" algn="l" defTabSz="914400" rtl="0" eaLnBrk="1" fontAlgn="auto" latinLnBrk="0" hangingPunct="1">
                  <a:lnSpc>
                    <a:spcPts val="970"/>
                  </a:lnSpc>
                  <a:spcBef>
                    <a:spcPts val="0"/>
                  </a:spcBef>
                  <a:spcAft>
                    <a:spcPts val="0"/>
                  </a:spcAft>
                  <a:buClr>
                    <a:srgbClr val="000000"/>
                  </a:buClr>
                  <a:buSzTx/>
                  <a:buFont typeface="Arial"/>
                  <a:buNone/>
                  <a:tabLst/>
                  <a:defRPr/>
                </a:pPr>
                <a:endPar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endParaRPr>
              </a:p>
            </p:txBody>
          </p:sp>
          <p:sp>
            <p:nvSpPr>
              <p:cNvPr id="22" name="TextBox 21">
                <a:extLst>
                  <a:ext uri="{FF2B5EF4-FFF2-40B4-BE49-F238E27FC236}">
                    <a16:creationId xmlns:a16="http://schemas.microsoft.com/office/drawing/2014/main" id="{B5BC3A13-D745-BB46-8E24-1C268CC41916}"/>
                  </a:ext>
                </a:extLst>
              </p:cNvPr>
              <p:cNvSpPr txBox="1"/>
              <p:nvPr/>
            </p:nvSpPr>
            <p:spPr>
              <a:xfrm>
                <a:off x="4042695" y="1361389"/>
                <a:ext cx="3767816" cy="338554"/>
              </a:xfrm>
              <a:prstGeom prst="rect">
                <a:avLst/>
              </a:prstGeom>
              <a:solidFill>
                <a:srgbClr val="F2F2F2"/>
              </a:solidFill>
              <a:ln>
                <a:solidFill>
                  <a:schemeClr val="tx1"/>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NDBI</a:t>
                </a:r>
                <a:r>
                  <a:rPr kumimoji="0" lang="en-US" sz="1600" b="1"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 </a:t>
                </a:r>
              </a:p>
            </p:txBody>
          </p:sp>
          <p:sp>
            <p:nvSpPr>
              <p:cNvPr id="23" name="TextBox 22">
                <a:extLst>
                  <a:ext uri="{FF2B5EF4-FFF2-40B4-BE49-F238E27FC236}">
                    <a16:creationId xmlns:a16="http://schemas.microsoft.com/office/drawing/2014/main" id="{F990CBED-C02E-C445-855B-D37109322F67}"/>
                  </a:ext>
                </a:extLst>
              </p:cNvPr>
              <p:cNvSpPr txBox="1"/>
              <p:nvPr/>
            </p:nvSpPr>
            <p:spPr>
              <a:xfrm>
                <a:off x="132376" y="1361389"/>
                <a:ext cx="3767816" cy="338554"/>
              </a:xfrm>
              <a:prstGeom prst="rect">
                <a:avLst/>
              </a:prstGeom>
              <a:solidFill>
                <a:srgbClr val="F2F2F2"/>
              </a:solidFill>
              <a:ln>
                <a:solidFill>
                  <a:schemeClr val="tx1"/>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Daytime LST</a:t>
                </a:r>
              </a:p>
            </p:txBody>
          </p:sp>
          <p:sp>
            <p:nvSpPr>
              <p:cNvPr id="24" name="TextBox 23">
                <a:extLst>
                  <a:ext uri="{FF2B5EF4-FFF2-40B4-BE49-F238E27FC236}">
                    <a16:creationId xmlns:a16="http://schemas.microsoft.com/office/drawing/2014/main" id="{7D40E0AB-85C6-F04A-9D09-A20E208878DC}"/>
                  </a:ext>
                </a:extLst>
              </p:cNvPr>
              <p:cNvSpPr txBox="1"/>
              <p:nvPr/>
            </p:nvSpPr>
            <p:spPr>
              <a:xfrm>
                <a:off x="7915094" y="1361389"/>
                <a:ext cx="3767816" cy="338554"/>
              </a:xfrm>
              <a:prstGeom prst="rect">
                <a:avLst/>
              </a:prstGeom>
              <a:solidFill>
                <a:srgbClr val="F2F2F2"/>
              </a:solidFill>
              <a:ln>
                <a:solidFill>
                  <a:schemeClr val="tx1"/>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NDVI</a:t>
                </a:r>
              </a:p>
            </p:txBody>
          </p:sp>
          <p:sp>
            <p:nvSpPr>
              <p:cNvPr id="14" name="Rectangle 13">
                <a:extLst>
                  <a:ext uri="{FF2B5EF4-FFF2-40B4-BE49-F238E27FC236}">
                    <a16:creationId xmlns:a16="http://schemas.microsoft.com/office/drawing/2014/main" id="{7D91471F-176C-AB4B-BC44-DED7CCE239D3}"/>
                  </a:ext>
                </a:extLst>
              </p:cNvPr>
              <p:cNvSpPr/>
              <p:nvPr/>
            </p:nvSpPr>
            <p:spPr>
              <a:xfrm>
                <a:off x="2601886" y="3533660"/>
                <a:ext cx="1287473" cy="339067"/>
              </a:xfrm>
              <a:prstGeom prst="rect">
                <a:avLst/>
              </a:prstGeom>
            </p:spPr>
            <p:txBody>
              <a:bodyPr wrap="square">
                <a:spAutoFit/>
              </a:bodyPr>
              <a:lstStyle/>
              <a:p>
                <a:pPr marL="0" marR="0" lvl="0" indent="0" algn="l" defTabSz="914400" rtl="0" eaLnBrk="1" fontAlgn="auto" latinLnBrk="0" hangingPunct="1">
                  <a:lnSpc>
                    <a:spcPts val="975"/>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Mean Difference (°F) </a:t>
                </a:r>
                <a:br>
                  <a:rPr kumimoji="0" lang="en-US" sz="800" b="1"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1"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by Census Tract</a:t>
                </a:r>
              </a:p>
            </p:txBody>
          </p:sp>
          <p:sp>
            <p:nvSpPr>
              <p:cNvPr id="35" name="Rectangle 34">
                <a:extLst>
                  <a:ext uri="{FF2B5EF4-FFF2-40B4-BE49-F238E27FC236}">
                    <a16:creationId xmlns:a16="http://schemas.microsoft.com/office/drawing/2014/main" id="{63FCAAF2-BBC8-E649-9C0E-9574D2600E6C}"/>
                  </a:ext>
                </a:extLst>
              </p:cNvPr>
              <p:cNvSpPr/>
              <p:nvPr/>
            </p:nvSpPr>
            <p:spPr>
              <a:xfrm>
                <a:off x="6546633" y="3544708"/>
                <a:ext cx="1287473" cy="339067"/>
              </a:xfrm>
              <a:prstGeom prst="rect">
                <a:avLst/>
              </a:prstGeom>
            </p:spPr>
            <p:txBody>
              <a:bodyPr wrap="square">
                <a:spAutoFit/>
              </a:bodyPr>
              <a:lstStyle/>
              <a:p>
                <a:pPr marL="0" marR="0" lvl="0" indent="0" algn="l" defTabSz="914400" rtl="0" eaLnBrk="1" fontAlgn="auto" latinLnBrk="0" hangingPunct="1">
                  <a:lnSpc>
                    <a:spcPts val="975"/>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Mean Difference</a:t>
                </a:r>
                <a:br>
                  <a:rPr kumimoji="0" lang="en-US" sz="800" b="1"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1"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by Census Tract</a:t>
                </a:r>
              </a:p>
            </p:txBody>
          </p:sp>
          <p:sp>
            <p:nvSpPr>
              <p:cNvPr id="36" name="Rectangle 35">
                <a:extLst>
                  <a:ext uri="{FF2B5EF4-FFF2-40B4-BE49-F238E27FC236}">
                    <a16:creationId xmlns:a16="http://schemas.microsoft.com/office/drawing/2014/main" id="{87CAF986-335E-E444-A549-D72F7F986820}"/>
                  </a:ext>
                </a:extLst>
              </p:cNvPr>
              <p:cNvSpPr/>
              <p:nvPr/>
            </p:nvSpPr>
            <p:spPr>
              <a:xfrm>
                <a:off x="10403474" y="3544518"/>
                <a:ext cx="1287473" cy="339067"/>
              </a:xfrm>
              <a:prstGeom prst="rect">
                <a:avLst/>
              </a:prstGeom>
            </p:spPr>
            <p:txBody>
              <a:bodyPr wrap="square">
                <a:spAutoFit/>
              </a:bodyPr>
              <a:lstStyle/>
              <a:p>
                <a:pPr marL="0" marR="0" lvl="0" indent="0" algn="l" defTabSz="914400" rtl="0" eaLnBrk="1" fontAlgn="auto" latinLnBrk="0" hangingPunct="1">
                  <a:lnSpc>
                    <a:spcPts val="975"/>
                  </a:lnSpc>
                  <a:spcBef>
                    <a:spcPts val="0"/>
                  </a:spcBef>
                  <a:spcAft>
                    <a:spcPts val="0"/>
                  </a:spcAft>
                  <a:buClr>
                    <a:srgbClr val="000000"/>
                  </a:buClr>
                  <a:buSzTx/>
                  <a:buFont typeface="Arial"/>
                  <a:buNone/>
                  <a:tabLst/>
                  <a:defRPr/>
                </a:pPr>
                <a:r>
                  <a:rPr kumimoji="0" lang="en-US" sz="800" b="1"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Mean Difference </a:t>
                </a:r>
                <a:br>
                  <a:rPr kumimoji="0" lang="en-US" sz="800" b="1"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1"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by Census Tract</a:t>
                </a:r>
              </a:p>
            </p:txBody>
          </p:sp>
        </p:grpSp>
        <p:sp>
          <p:nvSpPr>
            <p:cNvPr id="34" name="TextBox 33">
              <a:extLst>
                <a:ext uri="{FF2B5EF4-FFF2-40B4-BE49-F238E27FC236}">
                  <a16:creationId xmlns:a16="http://schemas.microsoft.com/office/drawing/2014/main" id="{56DBBE2C-B9B6-ED49-A8F5-7060D43652BD}"/>
                </a:ext>
              </a:extLst>
            </p:cNvPr>
            <p:cNvSpPr txBox="1"/>
            <p:nvPr/>
          </p:nvSpPr>
          <p:spPr>
            <a:xfrm>
              <a:off x="4899242" y="5175760"/>
              <a:ext cx="235183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0           2           </a:t>
              </a:r>
              <a:r>
                <a:rPr lang="en-US" sz="800" dirty="0">
                  <a:latin typeface="Century Gothic" panose="020B0502020202020204" pitchFamily="34" charset="0"/>
                </a:rPr>
                <a:t>4</a:t>
              </a:r>
              <a:r>
                <a:rPr kumimoji="0" lang="en-US" sz="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miles </a:t>
              </a:r>
            </a:p>
          </p:txBody>
        </p:sp>
        <p:sp>
          <p:nvSpPr>
            <p:cNvPr id="39" name="TextBox 38">
              <a:extLst>
                <a:ext uri="{FF2B5EF4-FFF2-40B4-BE49-F238E27FC236}">
                  <a16:creationId xmlns:a16="http://schemas.microsoft.com/office/drawing/2014/main" id="{B5CDD9AD-235E-2B4F-A382-5BF0BFC1E5FB}"/>
                </a:ext>
              </a:extLst>
            </p:cNvPr>
            <p:cNvSpPr txBox="1">
              <a:spLocks noChangeAspect="1"/>
            </p:cNvSpPr>
            <p:nvPr/>
          </p:nvSpPr>
          <p:spPr>
            <a:xfrm>
              <a:off x="6773428" y="3789622"/>
              <a:ext cx="1325100" cy="1416734"/>
            </a:xfrm>
            <a:prstGeom prst="rect">
              <a:avLst/>
            </a:prstGeom>
            <a:noFill/>
          </p:spPr>
          <p:txBody>
            <a:bodyPr wrap="square" rtlCol="0">
              <a:spAutoFit/>
            </a:bodyPr>
            <a:lstStyle/>
            <a:p>
              <a:pPr marL="0" marR="0" lvl="0" indent="0" algn="l" defTabSz="914400" rtl="0" eaLnBrk="1" fontAlgn="auto" latinLnBrk="0" hangingPunct="1">
                <a:lnSpc>
                  <a:spcPts val="970"/>
                </a:lnSpc>
                <a:spcBef>
                  <a:spcPts val="0"/>
                </a:spcBef>
                <a:spcAft>
                  <a:spcPts val="400"/>
                </a:spcAft>
                <a:buClr>
                  <a:srgbClr val="000000"/>
                </a:buClr>
                <a:buSzTx/>
                <a:buFont typeface="Arial"/>
                <a:buNone/>
                <a:tabLst/>
                <a:defRPr/>
              </a:pPr>
              <a:r>
                <a:rPr lang="en-US" sz="800" dirty="0">
                  <a:solidFill>
                    <a:srgbClr val="000000">
                      <a:lumMod val="75000"/>
                      <a:lumOff val="25000"/>
                    </a:srgbClr>
                  </a:solidFill>
                  <a:latin typeface="Century Gothic" panose="020B0502020202020204" pitchFamily="34" charset="0"/>
                </a:rPr>
                <a:t>0.066 to 0.148</a:t>
              </a:r>
              <a:br>
                <a:rPr lang="en-US" sz="800" dirty="0">
                  <a:solidFill>
                    <a:srgbClr val="000000">
                      <a:lumMod val="75000"/>
                      <a:lumOff val="25000"/>
                    </a:srgbClr>
                  </a:solidFill>
                  <a:latin typeface="Century Gothic" panose="020B0502020202020204" pitchFamily="34" charset="0"/>
                </a:rPr>
              </a:br>
              <a:r>
                <a:rPr lang="en-US" sz="800" dirty="0">
                  <a:solidFill>
                    <a:srgbClr val="000000">
                      <a:lumMod val="75000"/>
                      <a:lumOff val="25000"/>
                    </a:srgbClr>
                  </a:solidFill>
                  <a:latin typeface="Century Gothic" panose="020B0502020202020204" pitchFamily="34" charset="0"/>
                </a:rPr>
                <a:t>0.032 to 0.065</a:t>
              </a:r>
              <a:br>
                <a:rPr lang="en-US" sz="800" dirty="0">
                  <a:solidFill>
                    <a:srgbClr val="000000">
                      <a:lumMod val="75000"/>
                      <a:lumOff val="25000"/>
                    </a:srgbClr>
                  </a:solidFill>
                  <a:latin typeface="Century Gothic" panose="020B0502020202020204" pitchFamily="34" charset="0"/>
                </a:rPr>
              </a:br>
              <a:r>
                <a:rPr lang="en-US" sz="800" dirty="0">
                  <a:solidFill>
                    <a:srgbClr val="000000">
                      <a:lumMod val="75000"/>
                      <a:lumOff val="25000"/>
                    </a:srgbClr>
                  </a:solidFill>
                  <a:latin typeface="Century Gothic" panose="020B0502020202020204" pitchFamily="34" charset="0"/>
                </a:rPr>
                <a:t>-0.004 to 0.031</a:t>
              </a:r>
              <a:br>
                <a:rPr lang="en-US" sz="800" dirty="0">
                  <a:solidFill>
                    <a:srgbClr val="000000">
                      <a:lumMod val="75000"/>
                      <a:lumOff val="25000"/>
                    </a:srgbClr>
                  </a:solidFill>
                  <a:latin typeface="Century Gothic" panose="020B0502020202020204" pitchFamily="34" charset="0"/>
                </a:rPr>
              </a:br>
              <a:r>
                <a:rPr lang="en-US" sz="800" dirty="0">
                  <a:solidFill>
                    <a:srgbClr val="000000">
                      <a:lumMod val="75000"/>
                      <a:lumOff val="25000"/>
                    </a:srgbClr>
                  </a:solidFill>
                  <a:latin typeface="Century Gothic" panose="020B0502020202020204" pitchFamily="34" charset="0"/>
                </a:rPr>
                <a:t>-0.060 to -0.005</a:t>
              </a:r>
              <a:br>
                <a:rPr lang="en-US" sz="800" dirty="0">
                  <a:solidFill>
                    <a:srgbClr val="000000">
                      <a:lumMod val="75000"/>
                      <a:lumOff val="25000"/>
                    </a:srgbClr>
                  </a:solidFill>
                  <a:latin typeface="Century Gothic" panose="020B0502020202020204" pitchFamily="34" charset="0"/>
                </a:rPr>
              </a:br>
              <a:r>
                <a:rPr lang="en-US" sz="800" dirty="0">
                  <a:solidFill>
                    <a:srgbClr val="000000">
                      <a:lumMod val="75000"/>
                      <a:lumOff val="25000"/>
                    </a:srgbClr>
                  </a:solidFill>
                  <a:latin typeface="Century Gothic" panose="020B0502020202020204" pitchFamily="34" charset="0"/>
                </a:rPr>
                <a:t>-0.301 to -0.06q</a:t>
              </a:r>
              <a:br>
                <a:rPr lang="en-US" sz="800" dirty="0">
                  <a:solidFill>
                    <a:srgbClr val="000000">
                      <a:lumMod val="75000"/>
                      <a:lumOff val="25000"/>
                    </a:srgbClr>
                  </a:solidFill>
                  <a:latin typeface="Century Gothic" panose="020B0502020202020204" pitchFamily="34" charset="0"/>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No Data</a:t>
              </a:r>
              <a:b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City of Philadelphia</a:t>
              </a:r>
              <a:b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Water</a:t>
              </a:r>
              <a:r>
                <a:rPr lang="en-US" sz="800" dirty="0">
                  <a:solidFill>
                    <a:srgbClr val="000000">
                      <a:lumMod val="75000"/>
                      <a:lumOff val="25000"/>
                    </a:srgbClr>
                  </a:solidFill>
                  <a:latin typeface="Century Gothic" panose="020B0502020202020204" pitchFamily="34" charset="0"/>
                </a:rPr>
                <a:t/>
              </a:r>
              <a:br>
                <a:rPr lang="en-US" sz="800" dirty="0">
                  <a:solidFill>
                    <a:srgbClr val="000000">
                      <a:lumMod val="75000"/>
                      <a:lumOff val="25000"/>
                    </a:srgbClr>
                  </a:solidFill>
                  <a:latin typeface="Century Gothic" panose="020B0502020202020204" pitchFamily="34" charset="0"/>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Parks </a:t>
              </a:r>
            </a:p>
            <a:p>
              <a:pPr marL="0" marR="0" lvl="0" indent="0" algn="l" defTabSz="914400" rtl="0" eaLnBrk="1" fontAlgn="auto" latinLnBrk="0" hangingPunct="1">
                <a:lnSpc>
                  <a:spcPts val="970"/>
                </a:lnSpc>
                <a:spcBef>
                  <a:spcPts val="0"/>
                </a:spcBef>
                <a:spcAft>
                  <a:spcPts val="0"/>
                </a:spcAft>
                <a:buClr>
                  <a:srgbClr val="000000"/>
                </a:buClr>
                <a:buSzTx/>
                <a:buFont typeface="Arial"/>
                <a:buNone/>
                <a:tabLst/>
                <a:defRPr/>
              </a:pPr>
              <a:endPar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FBBD00E9-08FB-5B4B-BC6D-1286D3670296}"/>
                </a:ext>
              </a:extLst>
            </p:cNvPr>
            <p:cNvSpPr txBox="1">
              <a:spLocks noChangeAspect="1"/>
            </p:cNvSpPr>
            <p:nvPr/>
          </p:nvSpPr>
          <p:spPr>
            <a:xfrm>
              <a:off x="10647718" y="3795948"/>
              <a:ext cx="1325100" cy="1416734"/>
            </a:xfrm>
            <a:prstGeom prst="rect">
              <a:avLst/>
            </a:prstGeom>
            <a:noFill/>
          </p:spPr>
          <p:txBody>
            <a:bodyPr wrap="square" rtlCol="0">
              <a:spAutoFit/>
            </a:bodyPr>
            <a:lstStyle/>
            <a:p>
              <a:pPr marL="0" marR="0" lvl="0" indent="0" algn="l" defTabSz="914400" rtl="0" eaLnBrk="1" fontAlgn="auto" latinLnBrk="0" hangingPunct="1">
                <a:lnSpc>
                  <a:spcPts val="970"/>
                </a:lnSpc>
                <a:spcBef>
                  <a:spcPts val="0"/>
                </a:spcBef>
                <a:spcAft>
                  <a:spcPts val="400"/>
                </a:spcAft>
                <a:buClr>
                  <a:srgbClr val="000000"/>
                </a:buClr>
                <a:buSzTx/>
                <a:buFont typeface="Arial"/>
                <a:buNone/>
                <a:tabLst/>
                <a:defRPr/>
              </a:pPr>
              <a:r>
                <a:rPr lang="en-US" sz="800" dirty="0">
                  <a:solidFill>
                    <a:srgbClr val="000000">
                      <a:lumMod val="75000"/>
                      <a:lumOff val="25000"/>
                    </a:srgbClr>
                  </a:solidFill>
                  <a:latin typeface="Century Gothic" panose="020B0502020202020204" pitchFamily="34" charset="0"/>
                </a:rPr>
                <a:t>0.123 to 0.485</a:t>
              </a:r>
              <a:br>
                <a:rPr lang="en-US" sz="800" dirty="0">
                  <a:solidFill>
                    <a:srgbClr val="000000">
                      <a:lumMod val="75000"/>
                      <a:lumOff val="25000"/>
                    </a:srgbClr>
                  </a:solidFill>
                  <a:latin typeface="Century Gothic" panose="020B0502020202020204" pitchFamily="34" charset="0"/>
                </a:rPr>
              </a:br>
              <a:r>
                <a:rPr lang="en-US" sz="800" dirty="0">
                  <a:solidFill>
                    <a:srgbClr val="000000">
                      <a:lumMod val="75000"/>
                      <a:lumOff val="25000"/>
                    </a:srgbClr>
                  </a:solidFill>
                  <a:latin typeface="Century Gothic" panose="020B0502020202020204" pitchFamily="34" charset="0"/>
                </a:rPr>
                <a:t>0.014 to 0.122</a:t>
              </a:r>
              <a:br>
                <a:rPr lang="en-US" sz="800" dirty="0">
                  <a:solidFill>
                    <a:srgbClr val="000000">
                      <a:lumMod val="75000"/>
                      <a:lumOff val="25000"/>
                    </a:srgbClr>
                  </a:solidFill>
                  <a:latin typeface="Century Gothic" panose="020B0502020202020204" pitchFamily="34" charset="0"/>
                </a:rPr>
              </a:br>
              <a:r>
                <a:rPr lang="en-US" sz="800" dirty="0">
                  <a:solidFill>
                    <a:srgbClr val="000000">
                      <a:lumMod val="75000"/>
                      <a:lumOff val="25000"/>
                    </a:srgbClr>
                  </a:solidFill>
                  <a:latin typeface="Century Gothic" panose="020B0502020202020204" pitchFamily="34" charset="0"/>
                </a:rPr>
                <a:t>-0.053 to 0.013</a:t>
              </a:r>
              <a:br>
                <a:rPr lang="en-US" sz="800" dirty="0">
                  <a:solidFill>
                    <a:srgbClr val="000000">
                      <a:lumMod val="75000"/>
                      <a:lumOff val="25000"/>
                    </a:srgbClr>
                  </a:solidFill>
                  <a:latin typeface="Century Gothic" panose="020B0502020202020204" pitchFamily="34" charset="0"/>
                </a:rPr>
              </a:br>
              <a:r>
                <a:rPr lang="en-US" sz="800" dirty="0">
                  <a:solidFill>
                    <a:srgbClr val="000000">
                      <a:lumMod val="75000"/>
                      <a:lumOff val="25000"/>
                    </a:srgbClr>
                  </a:solidFill>
                  <a:latin typeface="Century Gothic" panose="020B0502020202020204" pitchFamily="34" charset="0"/>
                </a:rPr>
                <a:t>-0.119 to -0.054</a:t>
              </a:r>
              <a:br>
                <a:rPr lang="en-US" sz="800" dirty="0">
                  <a:solidFill>
                    <a:srgbClr val="000000">
                      <a:lumMod val="75000"/>
                      <a:lumOff val="25000"/>
                    </a:srgbClr>
                  </a:solidFill>
                  <a:latin typeface="Century Gothic" panose="020B0502020202020204" pitchFamily="34" charset="0"/>
                </a:rPr>
              </a:br>
              <a:r>
                <a:rPr lang="en-US" sz="800" dirty="0">
                  <a:solidFill>
                    <a:srgbClr val="000000">
                      <a:lumMod val="75000"/>
                      <a:lumOff val="25000"/>
                    </a:srgbClr>
                  </a:solidFill>
                  <a:latin typeface="Century Gothic" panose="020B0502020202020204" pitchFamily="34" charset="0"/>
                </a:rPr>
                <a:t>-0.27 to -0.120</a:t>
              </a:r>
              <a:br>
                <a:rPr lang="en-US" sz="800" dirty="0">
                  <a:solidFill>
                    <a:srgbClr val="000000">
                      <a:lumMod val="75000"/>
                      <a:lumOff val="25000"/>
                    </a:srgbClr>
                  </a:solidFill>
                  <a:latin typeface="Century Gothic" panose="020B0502020202020204" pitchFamily="34" charset="0"/>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No Data</a:t>
              </a:r>
              <a:b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City of Philadelphia</a:t>
              </a:r>
              <a:b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Water</a:t>
              </a:r>
              <a:r>
                <a:rPr lang="en-US" sz="800" dirty="0">
                  <a:solidFill>
                    <a:srgbClr val="000000">
                      <a:lumMod val="75000"/>
                      <a:lumOff val="25000"/>
                    </a:srgbClr>
                  </a:solidFill>
                  <a:latin typeface="Century Gothic" panose="020B0502020202020204" pitchFamily="34" charset="0"/>
                </a:rPr>
                <a:t/>
              </a:r>
              <a:br>
                <a:rPr lang="en-US" sz="800" dirty="0">
                  <a:solidFill>
                    <a:srgbClr val="000000">
                      <a:lumMod val="75000"/>
                      <a:lumOff val="25000"/>
                    </a:srgbClr>
                  </a:solidFill>
                  <a:latin typeface="Century Gothic" panose="020B0502020202020204" pitchFamily="34" charset="0"/>
                </a:rPr>
              </a:br>
              <a:r>
                <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Parks </a:t>
              </a:r>
            </a:p>
            <a:p>
              <a:pPr marL="0" marR="0" lvl="0" indent="0" algn="l" defTabSz="914400" rtl="0" eaLnBrk="1" fontAlgn="auto" latinLnBrk="0" hangingPunct="1">
                <a:lnSpc>
                  <a:spcPts val="970"/>
                </a:lnSpc>
                <a:spcBef>
                  <a:spcPts val="0"/>
                </a:spcBef>
                <a:spcAft>
                  <a:spcPts val="0"/>
                </a:spcAft>
                <a:buClr>
                  <a:srgbClr val="000000"/>
                </a:buClr>
                <a:buSzTx/>
                <a:buFont typeface="Arial"/>
                <a:buNone/>
                <a:tabLst/>
                <a:defRPr/>
              </a:pPr>
              <a:endParaRPr kumimoji="0" lang="en-US" sz="8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C1C63C9C-7B48-0945-B997-FCCDA6B4476C}"/>
                </a:ext>
              </a:extLst>
            </p:cNvPr>
            <p:cNvSpPr txBox="1"/>
            <p:nvPr/>
          </p:nvSpPr>
          <p:spPr>
            <a:xfrm>
              <a:off x="8775367" y="5168709"/>
              <a:ext cx="235183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0              2              </a:t>
              </a:r>
              <a:r>
                <a:rPr lang="en-US" sz="800" dirty="0">
                  <a:latin typeface="Century Gothic" panose="020B0502020202020204" pitchFamily="34" charset="0"/>
                </a:rPr>
                <a:t>4</a:t>
              </a:r>
              <a:r>
                <a:rPr kumimoji="0" lang="en-US" sz="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miles </a:t>
              </a:r>
            </a:p>
          </p:txBody>
        </p:sp>
      </p:grpSp>
    </p:spTree>
    <p:extLst>
      <p:ext uri="{BB962C8B-B14F-4D97-AF65-F5344CB8AC3E}">
        <p14:creationId xmlns:p14="http://schemas.microsoft.com/office/powerpoint/2010/main" val="21744090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6"/>
          <p:cNvSpPr txBox="1"/>
          <p:nvPr/>
        </p:nvSpPr>
        <p:spPr>
          <a:xfrm>
            <a:off x="495299" y="356755"/>
            <a:ext cx="11199019" cy="405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964035"/>
              </a:buClr>
              <a:buSzPts val="4000"/>
              <a:buFont typeface="Century Gothic"/>
              <a:buNone/>
              <a:tabLst/>
              <a:defRPr/>
            </a:pPr>
            <a:r>
              <a:rPr kumimoji="0" lang="en-US" sz="4000" b="1" i="0" u="none" strike="noStrike" kern="0" cap="none" spc="0" normalizeH="0" baseline="0" noProof="0" dirty="0">
                <a:ln>
                  <a:noFill/>
                </a:ln>
                <a:solidFill>
                  <a:srgbClr val="964035"/>
                </a:solidFill>
                <a:effectLst/>
                <a:uLnTx/>
                <a:uFillTx/>
                <a:latin typeface="Century Gothic"/>
                <a:ea typeface="Century Gothic"/>
                <a:cs typeface="Century Gothic"/>
                <a:sym typeface="Century Gothic"/>
              </a:rPr>
              <a:t>Heat Vulnerability Index (HVI)</a:t>
            </a:r>
            <a:endParaRPr kumimoji="0" sz="4000" b="1" i="0" u="none" strike="noStrike" kern="0" cap="none" spc="0" normalizeH="0" baseline="0" noProof="0" dirty="0">
              <a:ln>
                <a:noFill/>
              </a:ln>
              <a:solidFill>
                <a:srgbClr val="964035"/>
              </a:solidFill>
              <a:effectLst/>
              <a:uLnTx/>
              <a:uFillTx/>
              <a:latin typeface="Century Gothic"/>
              <a:ea typeface="Century Gothic"/>
              <a:cs typeface="Century Gothic"/>
              <a:sym typeface="Century Gothic"/>
            </a:endParaRPr>
          </a:p>
        </p:txBody>
      </p:sp>
      <p:grpSp>
        <p:nvGrpSpPr>
          <p:cNvPr id="4" name="Group 3">
            <a:extLst>
              <a:ext uri="{FF2B5EF4-FFF2-40B4-BE49-F238E27FC236}">
                <a16:creationId xmlns:a16="http://schemas.microsoft.com/office/drawing/2014/main" id="{5229DFE7-477C-6646-93B8-18C7351DB0A4}"/>
              </a:ext>
            </a:extLst>
          </p:cNvPr>
          <p:cNvGrpSpPr/>
          <p:nvPr/>
        </p:nvGrpSpPr>
        <p:grpSpPr>
          <a:xfrm>
            <a:off x="7071227" y="1043559"/>
            <a:ext cx="4678388" cy="4733529"/>
            <a:chOff x="7071227" y="1043559"/>
            <a:chExt cx="4678388" cy="4733529"/>
          </a:xfrm>
        </p:grpSpPr>
        <p:sp>
          <p:nvSpPr>
            <p:cNvPr id="26" name="Google Shape;364;p27">
              <a:extLst>
                <a:ext uri="{FF2B5EF4-FFF2-40B4-BE49-F238E27FC236}">
                  <a16:creationId xmlns:a16="http://schemas.microsoft.com/office/drawing/2014/main" id="{3756263C-E246-8D41-9B71-0D02A2902EF1}"/>
                </a:ext>
              </a:extLst>
            </p:cNvPr>
            <p:cNvSpPr/>
            <p:nvPr/>
          </p:nvSpPr>
          <p:spPr>
            <a:xfrm>
              <a:off x="7071227" y="1043559"/>
              <a:ext cx="4549800" cy="4403427"/>
            </a:xfrm>
            <a:prstGeom prst="roundRect">
              <a:avLst>
                <a:gd name="adj" fmla="val 8887"/>
              </a:avLst>
            </a:prstGeom>
            <a:solidFill>
              <a:schemeClr val="tx2">
                <a:lumMod val="90000"/>
              </a:schemeClr>
            </a:solidFill>
            <a:ln w="9525" cap="flat" cmpd="sng">
              <a:no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964035"/>
                </a:buClr>
                <a:buSzPts val="4000"/>
                <a:buFont typeface="Arial"/>
                <a:buNone/>
                <a:tabLst/>
                <a:defRPr/>
              </a:pPr>
              <a:endParaRPr kumimoji="0" lang="en-US" sz="1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8" name="Rectangle 27">
              <a:extLst>
                <a:ext uri="{FF2B5EF4-FFF2-40B4-BE49-F238E27FC236}">
                  <a16:creationId xmlns:a16="http://schemas.microsoft.com/office/drawing/2014/main" id="{180C084D-3D25-D949-BAC6-037463F1E67C}"/>
                </a:ext>
              </a:extLst>
            </p:cNvPr>
            <p:cNvSpPr/>
            <p:nvPr/>
          </p:nvSpPr>
          <p:spPr>
            <a:xfrm>
              <a:off x="7345380" y="1695971"/>
              <a:ext cx="4404235" cy="4081117"/>
            </a:xfrm>
            <a:prstGeom prst="rect">
              <a:avLst/>
            </a:prstGeom>
          </p:spPr>
          <p:txBody>
            <a:bodyPr wrap="square">
              <a:spAutoFit/>
            </a:bodyPr>
            <a:lstStyle/>
            <a:p>
              <a:pPr marL="342900" marR="0" lvl="0" indent="-342900" algn="l" defTabSz="914400" rtl="0" eaLnBrk="1" fontAlgn="auto" latinLnBrk="0" hangingPunct="1">
                <a:lnSpc>
                  <a:spcPct val="90000"/>
                </a:lnSpc>
                <a:spcBef>
                  <a:spcPts val="0"/>
                </a:spcBef>
                <a:spcAft>
                  <a:spcPts val="0"/>
                </a:spcAft>
                <a:buClr>
                  <a:srgbClr val="964035"/>
                </a:buClr>
                <a:buSzPts val="4000"/>
                <a:buFont typeface="Webdings" panose="05030102010509060703" pitchFamily="18" charset="2"/>
                <a:buChar char="4"/>
                <a:tabLst/>
                <a:defRPr/>
              </a:pPr>
              <a:r>
                <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74 census tracts with </a:t>
              </a:r>
              <a:br>
                <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br>
              <a:r>
                <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Very High HVI (top 20%)</a:t>
              </a:r>
            </a:p>
            <a:p>
              <a:pPr marL="342900" marR="0" lvl="0" indent="-342900" algn="l" defTabSz="914400" rtl="0" eaLnBrk="1" fontAlgn="auto" latinLnBrk="0" hangingPunct="1">
                <a:lnSpc>
                  <a:spcPct val="90000"/>
                </a:lnSpc>
                <a:spcBef>
                  <a:spcPts val="0"/>
                </a:spcBef>
                <a:spcAft>
                  <a:spcPts val="0"/>
                </a:spcAft>
                <a:buClr>
                  <a:srgbClr val="964035"/>
                </a:buClr>
                <a:buSzPts val="4000"/>
                <a:buFont typeface="Webdings" panose="05030102010509060703" pitchFamily="18" charset="2"/>
                <a:buChar char="4"/>
                <a:tabLst/>
                <a:defRPr/>
              </a:pPr>
              <a:endPar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a:p>
              <a:pPr marL="342900" marR="0" lvl="0" indent="-342900" algn="l" defTabSz="914400" rtl="0" eaLnBrk="1" fontAlgn="auto" latinLnBrk="0" hangingPunct="1">
                <a:lnSpc>
                  <a:spcPct val="90000"/>
                </a:lnSpc>
                <a:spcBef>
                  <a:spcPts val="0"/>
                </a:spcBef>
                <a:spcAft>
                  <a:spcPts val="0"/>
                </a:spcAft>
                <a:buClr>
                  <a:srgbClr val="964035"/>
                </a:buClr>
                <a:buSzPts val="4000"/>
                <a:buFont typeface="Webdings" panose="05030102010509060703" pitchFamily="18" charset="2"/>
                <a:buChar char="4"/>
                <a:tabLst/>
                <a:defRPr/>
              </a:pPr>
              <a:r>
                <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High HVI in Northeast, South and Far North Philadelphia</a:t>
              </a:r>
            </a:p>
            <a:p>
              <a:pPr marL="342900" marR="0" lvl="0" indent="-342900" algn="l" defTabSz="914400" rtl="0" eaLnBrk="1" fontAlgn="auto" latinLnBrk="0" hangingPunct="1">
                <a:lnSpc>
                  <a:spcPct val="90000"/>
                </a:lnSpc>
                <a:spcBef>
                  <a:spcPts val="0"/>
                </a:spcBef>
                <a:spcAft>
                  <a:spcPts val="0"/>
                </a:spcAft>
                <a:buClr>
                  <a:srgbClr val="964035"/>
                </a:buClr>
                <a:buSzPts val="4000"/>
                <a:buFont typeface="Webdings" panose="05030102010509060703" pitchFamily="18" charset="2"/>
                <a:buChar char="4"/>
                <a:tabLst/>
                <a:defRPr/>
              </a:pPr>
              <a:endPar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a:p>
              <a:pPr marL="342900" marR="0" lvl="0" indent="-342900" algn="l" defTabSz="914400" rtl="0" eaLnBrk="1" fontAlgn="auto" latinLnBrk="0" hangingPunct="1">
                <a:lnSpc>
                  <a:spcPct val="90000"/>
                </a:lnSpc>
                <a:spcBef>
                  <a:spcPts val="0"/>
                </a:spcBef>
                <a:spcAft>
                  <a:spcPts val="0"/>
                </a:spcAft>
                <a:buClr>
                  <a:srgbClr val="964035"/>
                </a:buClr>
                <a:buSzPts val="4000"/>
                <a:buFont typeface="Webdings" panose="05030102010509060703" pitchFamily="18" charset="2"/>
                <a:buChar char="4"/>
                <a:tabLst/>
                <a:defRPr/>
              </a:pPr>
              <a:r>
                <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Low HVI in western and downtown Philadelphia </a:t>
              </a:r>
            </a:p>
            <a:p>
              <a:pPr marL="342900" marR="0" lvl="0" indent="-342900" algn="l" defTabSz="914400" rtl="0" eaLnBrk="1" fontAlgn="auto" latinLnBrk="0" hangingPunct="1">
                <a:lnSpc>
                  <a:spcPct val="90000"/>
                </a:lnSpc>
                <a:spcBef>
                  <a:spcPts val="0"/>
                </a:spcBef>
                <a:spcAft>
                  <a:spcPts val="0"/>
                </a:spcAft>
                <a:buClr>
                  <a:srgbClr val="964035"/>
                </a:buClr>
                <a:buSzPts val="4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342900" marR="0" lvl="0" indent="-342900" algn="l" defTabSz="914400" rtl="0" eaLnBrk="1" fontAlgn="auto" latinLnBrk="0" hangingPunct="1">
                <a:lnSpc>
                  <a:spcPct val="90000"/>
                </a:lnSpc>
                <a:spcBef>
                  <a:spcPts val="0"/>
                </a:spcBef>
                <a:spcAft>
                  <a:spcPts val="0"/>
                </a:spcAft>
                <a:buClr>
                  <a:srgbClr val="964035"/>
                </a:buClr>
                <a:buSzPts val="4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342900" marR="0" lvl="0" indent="-342900" algn="l" defTabSz="914400" rtl="0" eaLnBrk="1" fontAlgn="auto" latinLnBrk="0" hangingPunct="1">
                <a:lnSpc>
                  <a:spcPct val="90000"/>
                </a:lnSpc>
                <a:spcBef>
                  <a:spcPts val="0"/>
                </a:spcBef>
                <a:spcAft>
                  <a:spcPts val="0"/>
                </a:spcAft>
                <a:buClr>
                  <a:srgbClr val="964035"/>
                </a:buClr>
                <a:buSzPts val="4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grpSp>
      <p:grpSp>
        <p:nvGrpSpPr>
          <p:cNvPr id="8" name="Group 7">
            <a:extLst>
              <a:ext uri="{FF2B5EF4-FFF2-40B4-BE49-F238E27FC236}">
                <a16:creationId xmlns:a16="http://schemas.microsoft.com/office/drawing/2014/main" id="{4FB31853-3CA2-6544-82AF-C13775F2CF2F}"/>
              </a:ext>
            </a:extLst>
          </p:cNvPr>
          <p:cNvGrpSpPr/>
          <p:nvPr/>
        </p:nvGrpSpPr>
        <p:grpSpPr>
          <a:xfrm>
            <a:off x="72623" y="925650"/>
            <a:ext cx="6372698" cy="5971416"/>
            <a:chOff x="72623" y="925650"/>
            <a:chExt cx="6372698" cy="5971416"/>
          </a:xfrm>
        </p:grpSpPr>
        <p:pic>
          <p:nvPicPr>
            <p:cNvPr id="6" name="Picture 5" descr="A close up of a map&#10;&#10;Description automatically generated">
              <a:extLst>
                <a:ext uri="{FF2B5EF4-FFF2-40B4-BE49-F238E27FC236}">
                  <a16:creationId xmlns:a16="http://schemas.microsoft.com/office/drawing/2014/main" id="{27C54C0C-66C6-3E42-8848-936B4E431D0C}"/>
                </a:ext>
              </a:extLst>
            </p:cNvPr>
            <p:cNvPicPr>
              <a:picLocks noChangeAspect="1"/>
            </p:cNvPicPr>
            <p:nvPr/>
          </p:nvPicPr>
          <p:blipFill rotWithShape="1">
            <a:blip r:embed="rId3"/>
            <a:srcRect t="23254" r="701"/>
            <a:stretch/>
          </p:blipFill>
          <p:spPr>
            <a:xfrm>
              <a:off x="72623" y="925650"/>
              <a:ext cx="5896973" cy="5971416"/>
            </a:xfrm>
            <a:prstGeom prst="rect">
              <a:avLst/>
            </a:prstGeom>
          </p:spPr>
        </p:pic>
        <p:sp>
          <p:nvSpPr>
            <p:cNvPr id="25" name="TextBox 24">
              <a:extLst>
                <a:ext uri="{FF2B5EF4-FFF2-40B4-BE49-F238E27FC236}">
                  <a16:creationId xmlns:a16="http://schemas.microsoft.com/office/drawing/2014/main" id="{AB34363C-56F0-3348-B243-FB587279DA2E}"/>
                </a:ext>
              </a:extLst>
            </p:cNvPr>
            <p:cNvSpPr txBox="1">
              <a:spLocks noChangeAspect="1"/>
            </p:cNvSpPr>
            <p:nvPr/>
          </p:nvSpPr>
          <p:spPr>
            <a:xfrm>
              <a:off x="4403479" y="3992265"/>
              <a:ext cx="2041842" cy="2383473"/>
            </a:xfrm>
            <a:prstGeom prst="rect">
              <a:avLst/>
            </a:prstGeom>
            <a:noFill/>
          </p:spPr>
          <p:txBody>
            <a:bodyPr wrap="square" rtlCol="0">
              <a:spAutoFit/>
            </a:bodyPr>
            <a:lstStyle/>
            <a:p>
              <a:pPr marL="0" marR="0" lvl="0" indent="0" algn="l" defTabSz="914400" rtl="0" eaLnBrk="1" fontAlgn="auto" latinLnBrk="0" hangingPunct="1">
                <a:lnSpc>
                  <a:spcPts val="155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By Census Tract</a:t>
              </a:r>
            </a:p>
            <a:p>
              <a:pPr marL="0" marR="0" lvl="0" indent="0" algn="l" defTabSz="914400" rtl="0" eaLnBrk="1" fontAlgn="auto" latinLnBrk="0" hangingPunct="1">
                <a:lnSpc>
                  <a:spcPts val="1550"/>
                </a:lnSpc>
                <a:spcBef>
                  <a:spcPts val="0"/>
                </a:spcBef>
                <a:spcAft>
                  <a:spcPts val="400"/>
                </a:spcAft>
                <a:buClr>
                  <a:srgbClr val="000000"/>
                </a:buClr>
                <a:buSzTx/>
                <a:buFont typeface="Arial"/>
                <a:buNone/>
                <a:tabLst/>
                <a:defRPr/>
              </a:pP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Very High</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High</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Medium</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Low</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Very Low</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No Data</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City of Philadelphia</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Water</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Parks </a:t>
              </a:r>
            </a:p>
            <a:p>
              <a:pPr marL="0" marR="0" lvl="0" indent="0" algn="l" defTabSz="914400" rtl="0" eaLnBrk="1" fontAlgn="auto" latinLnBrk="0" hangingPunct="1">
                <a:lnSpc>
                  <a:spcPts val="155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endParaRPr>
            </a:p>
          </p:txBody>
        </p:sp>
        <p:sp>
          <p:nvSpPr>
            <p:cNvPr id="19" name="TextBox 18">
              <a:extLst>
                <a:ext uri="{FF2B5EF4-FFF2-40B4-BE49-F238E27FC236}">
                  <a16:creationId xmlns:a16="http://schemas.microsoft.com/office/drawing/2014/main" id="{64384216-53DC-674A-A8C6-D641FD391008}"/>
                </a:ext>
              </a:extLst>
            </p:cNvPr>
            <p:cNvSpPr txBox="1"/>
            <p:nvPr/>
          </p:nvSpPr>
          <p:spPr>
            <a:xfrm>
              <a:off x="1471203" y="6517753"/>
              <a:ext cx="235183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0                   2                  </a:t>
              </a:r>
              <a:r>
                <a:rPr lang="en-US" sz="800" dirty="0">
                  <a:solidFill>
                    <a:schemeClr val="tx1">
                      <a:lumMod val="75000"/>
                      <a:lumOff val="25000"/>
                    </a:schemeClr>
                  </a:solidFill>
                  <a:latin typeface="Century Gothic" panose="020B0502020202020204" pitchFamily="34" charset="0"/>
                </a:rPr>
                <a:t>4</a:t>
              </a:r>
              <a:r>
                <a:rPr kumimoji="0" lang="en-US" sz="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 miles </a:t>
              </a:r>
            </a:p>
          </p:txBody>
        </p:sp>
      </p:grpSp>
    </p:spTree>
    <p:extLst>
      <p:ext uri="{BB962C8B-B14F-4D97-AF65-F5344CB8AC3E}">
        <p14:creationId xmlns:p14="http://schemas.microsoft.com/office/powerpoint/2010/main" val="36968869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6" name="Google Shape;86;p11"/>
          <p:cNvSpPr/>
          <p:nvPr/>
        </p:nvSpPr>
        <p:spPr>
          <a:xfrm>
            <a:off x="6006656" y="2671819"/>
            <a:ext cx="1823581" cy="864395"/>
          </a:xfrm>
          <a:prstGeom prst="rect">
            <a:avLst/>
          </a:prstGeom>
          <a:solidFill>
            <a:srgbClr val="964035"/>
          </a:solidFill>
          <a:ln w="76200" cap="flat" cmpd="sng">
            <a:solidFill>
              <a:srgbClr val="9640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1"/>
          <p:cNvSpPr/>
          <p:nvPr/>
        </p:nvSpPr>
        <p:spPr>
          <a:xfrm>
            <a:off x="6018902" y="3810000"/>
            <a:ext cx="1773167" cy="1350838"/>
          </a:xfrm>
          <a:prstGeom prst="rect">
            <a:avLst/>
          </a:prstGeom>
          <a:solidFill>
            <a:srgbClr val="274E13"/>
          </a:solidFill>
          <a:ln w="76200"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1"/>
          <p:cNvSpPr txBox="1"/>
          <p:nvPr/>
        </p:nvSpPr>
        <p:spPr>
          <a:xfrm>
            <a:off x="495300" y="356755"/>
            <a:ext cx="10149900" cy="40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000"/>
              <a:buFont typeface="Century Gothic"/>
              <a:buNone/>
            </a:pPr>
            <a:r>
              <a:rPr lang="en-US" sz="4000" b="1">
                <a:solidFill>
                  <a:schemeClr val="lt1"/>
                </a:solidFill>
                <a:latin typeface="Century Gothic"/>
                <a:ea typeface="Century Gothic"/>
                <a:cs typeface="Century Gothic"/>
                <a:sym typeface="Century Gothic"/>
              </a:rPr>
              <a:t>Project Overview</a:t>
            </a:r>
            <a:endParaRPr sz="4000" b="1" i="0" u="none" strike="noStrike" cap="none">
              <a:solidFill>
                <a:schemeClr val="lt1"/>
              </a:solidFill>
              <a:latin typeface="Century Gothic"/>
              <a:ea typeface="Century Gothic"/>
              <a:cs typeface="Century Gothic"/>
              <a:sym typeface="Century Gothic"/>
            </a:endParaRPr>
          </a:p>
        </p:txBody>
      </p:sp>
      <p:sp>
        <p:nvSpPr>
          <p:cNvPr id="89" name="Google Shape;89;p11"/>
          <p:cNvSpPr/>
          <p:nvPr/>
        </p:nvSpPr>
        <p:spPr>
          <a:xfrm>
            <a:off x="385400" y="1470725"/>
            <a:ext cx="4713000" cy="5196000"/>
          </a:xfrm>
          <a:prstGeom prst="roundRect">
            <a:avLst>
              <a:gd name="adj" fmla="val 8348"/>
            </a:avLst>
          </a:prstGeom>
          <a:solidFill>
            <a:srgbClr val="44546A">
              <a:alpha val="4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7" name="Google Shape;97;p11"/>
          <p:cNvCxnSpPr>
            <a:cxnSpLocks/>
          </p:cNvCxnSpPr>
          <p:nvPr/>
        </p:nvCxnSpPr>
        <p:spPr>
          <a:xfrm flipH="1">
            <a:off x="1401795" y="2218165"/>
            <a:ext cx="1674600" cy="654900"/>
          </a:xfrm>
          <a:prstGeom prst="straightConnector1">
            <a:avLst/>
          </a:prstGeom>
          <a:noFill/>
          <a:ln w="9525" cap="flat" cmpd="sng">
            <a:solidFill>
              <a:schemeClr val="dk2"/>
            </a:solidFill>
            <a:prstDash val="solid"/>
            <a:round/>
            <a:headEnd type="none" w="med" len="med"/>
            <a:tailEnd type="none" w="med" len="med"/>
          </a:ln>
        </p:spPr>
      </p:cxnSp>
      <p:cxnSp>
        <p:nvCxnSpPr>
          <p:cNvPr id="98" name="Google Shape;98;p11"/>
          <p:cNvCxnSpPr>
            <a:cxnSpLocks/>
          </p:cNvCxnSpPr>
          <p:nvPr/>
        </p:nvCxnSpPr>
        <p:spPr>
          <a:xfrm rot="10800000">
            <a:off x="1274295" y="3023460"/>
            <a:ext cx="1802100" cy="645900"/>
          </a:xfrm>
          <a:prstGeom prst="straightConnector1">
            <a:avLst/>
          </a:prstGeom>
          <a:noFill/>
          <a:ln w="9525" cap="flat" cmpd="sng">
            <a:solidFill>
              <a:schemeClr val="dk2"/>
            </a:solidFill>
            <a:prstDash val="solid"/>
            <a:round/>
            <a:headEnd type="none" w="med" len="med"/>
            <a:tailEnd type="none" w="med" len="med"/>
          </a:ln>
        </p:spPr>
      </p:cxnSp>
      <p:sp>
        <p:nvSpPr>
          <p:cNvPr id="99" name="Google Shape;99;p11"/>
          <p:cNvSpPr txBox="1"/>
          <p:nvPr/>
        </p:nvSpPr>
        <p:spPr>
          <a:xfrm>
            <a:off x="731656" y="980200"/>
            <a:ext cx="2803500" cy="8109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Clr>
                <a:schemeClr val="dk1"/>
              </a:buClr>
              <a:buSzPts val="2000"/>
              <a:buFont typeface="Arial"/>
              <a:buNone/>
            </a:pPr>
            <a:r>
              <a:rPr lang="en-US" sz="2000" dirty="0">
                <a:solidFill>
                  <a:schemeClr val="tx1">
                    <a:lumMod val="75000"/>
                    <a:lumOff val="25000"/>
                  </a:schemeClr>
                </a:solidFill>
                <a:latin typeface="Century Gothic"/>
                <a:ea typeface="Century Gothic"/>
                <a:cs typeface="Century Gothic"/>
                <a:sym typeface="Century Gothic"/>
              </a:rPr>
              <a:t>Philadelphia, Pennsylvania, US</a:t>
            </a:r>
            <a:endParaRPr dirty="0">
              <a:solidFill>
                <a:schemeClr val="tx1">
                  <a:lumMod val="75000"/>
                  <a:lumOff val="25000"/>
                </a:schemeClr>
              </a:solidFill>
              <a:latin typeface="Century Gothic"/>
              <a:ea typeface="Century Gothic"/>
              <a:cs typeface="Century Gothic"/>
              <a:sym typeface="Century Gothic"/>
            </a:endParaRPr>
          </a:p>
        </p:txBody>
      </p:sp>
      <p:grpSp>
        <p:nvGrpSpPr>
          <p:cNvPr id="2" name="Group 1">
            <a:extLst>
              <a:ext uri="{FF2B5EF4-FFF2-40B4-BE49-F238E27FC236}">
                <a16:creationId xmlns:a16="http://schemas.microsoft.com/office/drawing/2014/main" id="{341D0081-916E-4568-AC25-B1BD94DDC65C}"/>
              </a:ext>
            </a:extLst>
          </p:cNvPr>
          <p:cNvGrpSpPr/>
          <p:nvPr/>
        </p:nvGrpSpPr>
        <p:grpSpPr>
          <a:xfrm>
            <a:off x="5715673" y="1193779"/>
            <a:ext cx="2362027" cy="5544202"/>
            <a:chOff x="5715673" y="1193779"/>
            <a:chExt cx="2362027" cy="5544202"/>
          </a:xfrm>
        </p:grpSpPr>
        <p:sp>
          <p:nvSpPr>
            <p:cNvPr id="80" name="Google Shape;80;p11"/>
            <p:cNvSpPr/>
            <p:nvPr/>
          </p:nvSpPr>
          <p:spPr>
            <a:xfrm rot="10800000">
              <a:off x="5963134" y="3969913"/>
              <a:ext cx="1867104" cy="2768068"/>
            </a:xfrm>
            <a:prstGeom prst="round2SameRect">
              <a:avLst>
                <a:gd name="adj1" fmla="val 21718"/>
                <a:gd name="adj2" fmla="val 0"/>
              </a:avLst>
            </a:prstGeom>
            <a:solidFill>
              <a:srgbClr val="0C343D">
                <a:alpha val="27060"/>
              </a:srgbClr>
            </a:solidFill>
            <a:ln w="76200"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highlight>
                  <a:srgbClr val="A61C00"/>
                </a:highlight>
                <a:latin typeface="Arial"/>
                <a:ea typeface="Arial"/>
                <a:cs typeface="Arial"/>
                <a:sym typeface="Arial"/>
              </a:endParaRPr>
            </a:p>
          </p:txBody>
        </p:sp>
        <p:sp>
          <p:nvSpPr>
            <p:cNvPr id="85" name="Google Shape;85;p11"/>
            <p:cNvSpPr/>
            <p:nvPr/>
          </p:nvSpPr>
          <p:spPr>
            <a:xfrm>
              <a:off x="5985526" y="1193779"/>
              <a:ext cx="1868040" cy="2602056"/>
            </a:xfrm>
            <a:prstGeom prst="round2SameRect">
              <a:avLst>
                <a:gd name="adj1" fmla="val 16667"/>
                <a:gd name="adj2" fmla="val 0"/>
              </a:avLst>
            </a:prstGeom>
            <a:solidFill>
              <a:srgbClr val="964035">
                <a:alpha val="15000"/>
              </a:srgbClr>
            </a:solidFill>
            <a:ln w="76200" cap="flat" cmpd="sng">
              <a:solidFill>
                <a:srgbClr val="9640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pic>
          <p:nvPicPr>
            <p:cNvPr id="83" name="Google Shape;83;p11"/>
            <p:cNvPicPr preferRelativeResize="0"/>
            <p:nvPr/>
          </p:nvPicPr>
          <p:blipFill rotWithShape="1">
            <a:blip r:embed="rId3">
              <a:alphaModFix/>
            </a:blip>
            <a:srcRect b="17904"/>
            <a:stretch/>
          </p:blipFill>
          <p:spPr>
            <a:xfrm>
              <a:off x="6129120" y="5283764"/>
              <a:ext cx="1470841" cy="1266757"/>
            </a:xfrm>
            <a:prstGeom prst="rect">
              <a:avLst/>
            </a:prstGeom>
            <a:noFill/>
            <a:ln>
              <a:noFill/>
            </a:ln>
          </p:spPr>
        </p:pic>
        <p:sp>
          <p:nvSpPr>
            <p:cNvPr id="84" name="Google Shape;84;p11"/>
            <p:cNvSpPr txBox="1"/>
            <p:nvPr/>
          </p:nvSpPr>
          <p:spPr>
            <a:xfrm>
              <a:off x="5952952" y="4114613"/>
              <a:ext cx="1900614" cy="101297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600" b="0" i="0" u="none" strike="noStrike" cap="none" dirty="0">
                  <a:solidFill>
                    <a:schemeClr val="lt1"/>
                  </a:solidFill>
                  <a:latin typeface="Century Gothic"/>
                  <a:ea typeface="Century Gothic"/>
                  <a:cs typeface="Century Gothic"/>
                  <a:sym typeface="Century Gothic"/>
                </a:rPr>
                <a:t>LST, NDVI, NDBI, and albedo using NASA Earth observations</a:t>
              </a:r>
              <a:endParaRPr sz="1600" b="0" i="0" u="none" strike="noStrike" cap="none" dirty="0">
                <a:solidFill>
                  <a:schemeClr val="lt1"/>
                </a:solidFill>
                <a:sym typeface="Arial"/>
              </a:endParaRPr>
            </a:p>
          </p:txBody>
        </p:sp>
        <p:sp>
          <p:nvSpPr>
            <p:cNvPr id="87" name="Google Shape;87;p11"/>
            <p:cNvSpPr txBox="1"/>
            <p:nvPr/>
          </p:nvSpPr>
          <p:spPr>
            <a:xfrm>
              <a:off x="6086564" y="2758082"/>
              <a:ext cx="1658260" cy="54164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600" dirty="0">
                  <a:solidFill>
                    <a:schemeClr val="lt1"/>
                  </a:solidFill>
                  <a:latin typeface="Century Gothic"/>
                  <a:ea typeface="Century Gothic"/>
                  <a:cs typeface="Century Gothic"/>
                  <a:sym typeface="Century Gothic"/>
                </a:rPr>
                <a:t>S</a:t>
              </a:r>
              <a:r>
                <a:rPr lang="en-US" sz="1600" b="0" i="0" u="none" strike="noStrike" cap="none" dirty="0">
                  <a:solidFill>
                    <a:schemeClr val="lt1"/>
                  </a:solidFill>
                  <a:latin typeface="Century Gothic"/>
                  <a:ea typeface="Century Gothic"/>
                  <a:cs typeface="Century Gothic"/>
                  <a:sym typeface="Century Gothic"/>
                </a:rPr>
                <a:t>ocioeconomic </a:t>
              </a:r>
              <a:br>
                <a:rPr lang="en-US" sz="1600" b="0" i="0" u="none" strike="noStrike" cap="none" dirty="0">
                  <a:solidFill>
                    <a:schemeClr val="lt1"/>
                  </a:solidFill>
                  <a:latin typeface="Century Gothic"/>
                  <a:ea typeface="Century Gothic"/>
                  <a:cs typeface="Century Gothic"/>
                  <a:sym typeface="Century Gothic"/>
                </a:rPr>
              </a:br>
              <a:r>
                <a:rPr lang="en-US" sz="1600" b="0" i="0" u="none" strike="noStrike" cap="none" dirty="0">
                  <a:solidFill>
                    <a:schemeClr val="lt1"/>
                  </a:solidFill>
                  <a:latin typeface="Century Gothic"/>
                  <a:ea typeface="Century Gothic"/>
                  <a:cs typeface="Century Gothic"/>
                  <a:sym typeface="Century Gothic"/>
                </a:rPr>
                <a:t>&amp; health data</a:t>
              </a:r>
              <a:endParaRPr sz="1600" b="0" i="0" u="none" strike="noStrike" cap="none" dirty="0">
                <a:solidFill>
                  <a:schemeClr val="lt1"/>
                </a:solidFill>
                <a:sym typeface="Arial"/>
              </a:endParaRPr>
            </a:p>
          </p:txBody>
        </p:sp>
        <p:pic>
          <p:nvPicPr>
            <p:cNvPr id="88" name="Google Shape;88;p11"/>
            <p:cNvPicPr preferRelativeResize="0"/>
            <p:nvPr/>
          </p:nvPicPr>
          <p:blipFill rotWithShape="1">
            <a:blip r:embed="rId4">
              <a:alphaModFix/>
            </a:blip>
            <a:srcRect b="19139"/>
            <a:stretch/>
          </p:blipFill>
          <p:spPr>
            <a:xfrm>
              <a:off x="6080264" y="1254475"/>
              <a:ext cx="1670861" cy="1356649"/>
            </a:xfrm>
            <a:prstGeom prst="rect">
              <a:avLst/>
            </a:prstGeom>
            <a:noFill/>
            <a:ln>
              <a:noFill/>
            </a:ln>
          </p:spPr>
        </p:pic>
        <p:sp>
          <p:nvSpPr>
            <p:cNvPr id="101" name="Google Shape;101;p11"/>
            <p:cNvSpPr/>
            <p:nvPr/>
          </p:nvSpPr>
          <p:spPr>
            <a:xfrm>
              <a:off x="5715673" y="3425005"/>
              <a:ext cx="2362027" cy="566683"/>
            </a:xfrm>
            <a:prstGeom prst="rect">
              <a:avLst/>
            </a:prstGeom>
            <a:solidFill>
              <a:schemeClr val="dk2"/>
            </a:solidFill>
            <a:ln w="76200" cap="flat" cmpd="sng">
              <a:solidFill>
                <a:srgbClr val="0C343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dirty="0">
                  <a:solidFill>
                    <a:srgbClr val="FFFFFF"/>
                  </a:solidFill>
                  <a:latin typeface="Century Gothic" panose="020B0502020202020204" pitchFamily="34" charset="0"/>
                </a:rPr>
                <a:t>Summer 2017-2019</a:t>
              </a:r>
              <a:endParaRPr sz="1800" b="0" i="0" u="none" strike="noStrike" cap="none" dirty="0">
                <a:solidFill>
                  <a:srgbClr val="FFFFFF"/>
                </a:solidFill>
                <a:latin typeface="Century Gothic" panose="020B0502020202020204" pitchFamily="34" charset="0"/>
                <a:sym typeface="Arial"/>
              </a:endParaRPr>
            </a:p>
          </p:txBody>
        </p:sp>
      </p:grpSp>
      <p:grpSp>
        <p:nvGrpSpPr>
          <p:cNvPr id="11" name="Group 10">
            <a:extLst>
              <a:ext uri="{FF2B5EF4-FFF2-40B4-BE49-F238E27FC236}">
                <a16:creationId xmlns:a16="http://schemas.microsoft.com/office/drawing/2014/main" id="{10C0F1C8-BB67-4AE4-A162-2376C6BA362B}"/>
              </a:ext>
            </a:extLst>
          </p:cNvPr>
          <p:cNvGrpSpPr/>
          <p:nvPr/>
        </p:nvGrpSpPr>
        <p:grpSpPr>
          <a:xfrm>
            <a:off x="9056963" y="2494807"/>
            <a:ext cx="2929532" cy="3583977"/>
            <a:chOff x="8748674" y="2023444"/>
            <a:chExt cx="2929532" cy="3583977"/>
          </a:xfrm>
        </p:grpSpPr>
        <p:grpSp>
          <p:nvGrpSpPr>
            <p:cNvPr id="104" name="Google Shape;104;p11"/>
            <p:cNvGrpSpPr/>
            <p:nvPr/>
          </p:nvGrpSpPr>
          <p:grpSpPr>
            <a:xfrm>
              <a:off x="8748674" y="2023444"/>
              <a:ext cx="2929532" cy="2852281"/>
              <a:chOff x="8214899" y="1993825"/>
              <a:chExt cx="3977100" cy="3872226"/>
            </a:xfrm>
          </p:grpSpPr>
          <p:sp>
            <p:nvSpPr>
              <p:cNvPr id="105" name="Google Shape;105;p11"/>
              <p:cNvSpPr/>
              <p:nvPr/>
            </p:nvSpPr>
            <p:spPr>
              <a:xfrm>
                <a:off x="8214899" y="1993825"/>
                <a:ext cx="3824700" cy="3764699"/>
              </a:xfrm>
              <a:prstGeom prst="ellipse">
                <a:avLst/>
              </a:prstGeom>
              <a:solidFill>
                <a:srgbClr val="76A5A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 name="Google Shape;106;p11"/>
              <p:cNvPicPr preferRelativeResize="0"/>
              <p:nvPr/>
            </p:nvPicPr>
            <p:blipFill rotWithShape="1">
              <a:blip r:embed="rId5">
                <a:alphaModFix/>
              </a:blip>
              <a:srcRect l="-3083" r="7316" b="14067"/>
              <a:stretch/>
            </p:blipFill>
            <p:spPr>
              <a:xfrm>
                <a:off x="9388499" y="2468440"/>
                <a:ext cx="2803500" cy="2516100"/>
              </a:xfrm>
              <a:prstGeom prst="ellipse">
                <a:avLst/>
              </a:prstGeom>
              <a:noFill/>
              <a:ln>
                <a:noFill/>
              </a:ln>
            </p:spPr>
          </p:pic>
          <p:pic>
            <p:nvPicPr>
              <p:cNvPr id="107" name="Google Shape;107;p11"/>
              <p:cNvPicPr preferRelativeResize="0"/>
              <p:nvPr/>
            </p:nvPicPr>
            <p:blipFill rotWithShape="1">
              <a:blip r:embed="rId6">
                <a:alphaModFix/>
              </a:blip>
              <a:srcRect l="5730" r="-13050" b="20178"/>
              <a:stretch/>
            </p:blipFill>
            <p:spPr>
              <a:xfrm>
                <a:off x="8718355" y="2215734"/>
                <a:ext cx="1863900" cy="1386300"/>
              </a:xfrm>
              <a:prstGeom prst="rect">
                <a:avLst/>
              </a:prstGeom>
              <a:noFill/>
              <a:ln>
                <a:noFill/>
              </a:ln>
            </p:spPr>
          </p:pic>
          <p:pic>
            <p:nvPicPr>
              <p:cNvPr id="108" name="Google Shape;108;p11"/>
              <p:cNvPicPr preferRelativeResize="0"/>
              <p:nvPr/>
            </p:nvPicPr>
            <p:blipFill rotWithShape="1">
              <a:blip r:embed="rId7">
                <a:alphaModFix/>
              </a:blip>
              <a:srcRect b="21278"/>
              <a:stretch/>
            </p:blipFill>
            <p:spPr>
              <a:xfrm>
                <a:off x="8491675" y="3193050"/>
                <a:ext cx="3395525" cy="2673001"/>
              </a:xfrm>
              <a:prstGeom prst="rect">
                <a:avLst/>
              </a:prstGeom>
              <a:noFill/>
              <a:ln>
                <a:noFill/>
              </a:ln>
            </p:spPr>
          </p:pic>
        </p:grpSp>
        <p:sp>
          <p:nvSpPr>
            <p:cNvPr id="109" name="Google Shape;109;p11"/>
            <p:cNvSpPr txBox="1"/>
            <p:nvPr/>
          </p:nvSpPr>
          <p:spPr>
            <a:xfrm>
              <a:off x="8748674" y="4796521"/>
              <a:ext cx="2803500" cy="810900"/>
            </a:xfrm>
            <a:prstGeom prst="rect">
              <a:avLst/>
            </a:prstGeom>
            <a:noFill/>
            <a:ln>
              <a:noFill/>
            </a:ln>
          </p:spPr>
          <p:txBody>
            <a:bodyPr spcFirstLastPara="1" wrap="square" lIns="91425" tIns="91425" rIns="91425" bIns="91425" anchor="ctr" anchorCtr="0">
              <a:noAutofit/>
            </a:bodyPr>
            <a:lstStyle/>
            <a:p>
              <a:pPr marL="0" lvl="0" indent="0" algn="ctr" rtl="0">
                <a:spcBef>
                  <a:spcPts val="60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A heat resilient Philadelphia</a:t>
              </a:r>
              <a:endParaRPr dirty="0">
                <a:solidFill>
                  <a:schemeClr val="tx1">
                    <a:lumMod val="75000"/>
                    <a:lumOff val="25000"/>
                  </a:schemeClr>
                </a:solidFill>
                <a:latin typeface="Century Gothic"/>
                <a:ea typeface="Century Gothic"/>
                <a:cs typeface="Century Gothic"/>
                <a:sym typeface="Century Gothic"/>
              </a:endParaRPr>
            </a:p>
          </p:txBody>
        </p:sp>
      </p:grpSp>
      <p:grpSp>
        <p:nvGrpSpPr>
          <p:cNvPr id="90" name="Google Shape;90;p11"/>
          <p:cNvGrpSpPr/>
          <p:nvPr/>
        </p:nvGrpSpPr>
        <p:grpSpPr>
          <a:xfrm>
            <a:off x="694074" y="5810249"/>
            <a:ext cx="3972953" cy="740271"/>
            <a:chOff x="787749" y="5391899"/>
            <a:chExt cx="3972953" cy="740271"/>
          </a:xfrm>
        </p:grpSpPr>
        <p:sp>
          <p:nvSpPr>
            <p:cNvPr id="91" name="Google Shape;91;p11"/>
            <p:cNvSpPr/>
            <p:nvPr/>
          </p:nvSpPr>
          <p:spPr>
            <a:xfrm>
              <a:off x="787749" y="5412522"/>
              <a:ext cx="1934825" cy="719648"/>
            </a:xfrm>
            <a:prstGeom prst="round2SameRect">
              <a:avLst>
                <a:gd name="adj1" fmla="val 0"/>
                <a:gd name="adj2" fmla="val 0"/>
              </a:avLst>
            </a:prstGeom>
            <a:solidFill>
              <a:schemeClr val="dk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300" b="1" dirty="0">
                  <a:solidFill>
                    <a:schemeClr val="lt1"/>
                  </a:solidFill>
                  <a:latin typeface="Century Gothic"/>
                  <a:ea typeface="Century Gothic"/>
                  <a:cs typeface="Century Gothic"/>
                  <a:sym typeface="Century Gothic"/>
                </a:rPr>
                <a:t>Philadelphia Department of Public Health</a:t>
              </a:r>
            </a:p>
          </p:txBody>
        </p:sp>
        <p:sp>
          <p:nvSpPr>
            <p:cNvPr id="93" name="Google Shape;93;p11"/>
            <p:cNvSpPr/>
            <p:nvPr/>
          </p:nvSpPr>
          <p:spPr>
            <a:xfrm>
              <a:off x="2886961" y="5391899"/>
              <a:ext cx="1873741" cy="740271"/>
            </a:xfrm>
            <a:prstGeom prst="round2SameRect">
              <a:avLst>
                <a:gd name="adj1" fmla="val 0"/>
                <a:gd name="adj2" fmla="val 0"/>
              </a:avLst>
            </a:prstGeom>
            <a:solidFill>
              <a:schemeClr val="dk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dirty="0">
                  <a:solidFill>
                    <a:schemeClr val="lt1"/>
                  </a:solidFill>
                  <a:latin typeface="Century Gothic"/>
                  <a:ea typeface="Century Gothic"/>
                  <a:cs typeface="Century Gothic"/>
                  <a:sym typeface="Century Gothic"/>
                </a:rPr>
                <a:t>City of Philadelphia</a:t>
              </a:r>
              <a:endParaRPr b="1"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b="1" dirty="0">
                  <a:solidFill>
                    <a:schemeClr val="lt1"/>
                  </a:solidFill>
                  <a:latin typeface="Century Gothic"/>
                  <a:ea typeface="Century Gothic"/>
                  <a:cs typeface="Century Gothic"/>
                  <a:sym typeface="Century Gothic"/>
                </a:rPr>
                <a:t>Office of </a:t>
              </a:r>
              <a:endParaRPr b="1"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r>
                <a:rPr lang="en-US" b="1" dirty="0">
                  <a:solidFill>
                    <a:schemeClr val="lt1"/>
                  </a:solidFill>
                  <a:latin typeface="Century Gothic"/>
                  <a:ea typeface="Century Gothic"/>
                  <a:cs typeface="Century Gothic"/>
                  <a:sym typeface="Century Gothic"/>
                </a:rPr>
                <a:t>Sustainability</a:t>
              </a:r>
              <a:endParaRPr b="1" dirty="0">
                <a:solidFill>
                  <a:schemeClr val="lt1"/>
                </a:solidFill>
                <a:latin typeface="Century Gothic"/>
                <a:ea typeface="Century Gothic"/>
                <a:cs typeface="Century Gothic"/>
                <a:sym typeface="Century Gothic"/>
              </a:endParaRPr>
            </a:p>
          </p:txBody>
        </p:sp>
      </p:grpSp>
      <p:sp>
        <p:nvSpPr>
          <p:cNvPr id="39" name="Isosceles Triangle 38">
            <a:extLst>
              <a:ext uri="{FF2B5EF4-FFF2-40B4-BE49-F238E27FC236}">
                <a16:creationId xmlns:a16="http://schemas.microsoft.com/office/drawing/2014/main" id="{BE0E095A-A21F-4E77-978B-C38879C32878}"/>
              </a:ext>
            </a:extLst>
          </p:cNvPr>
          <p:cNvSpPr/>
          <p:nvPr/>
        </p:nvSpPr>
        <p:spPr>
          <a:xfrm rot="5400000">
            <a:off x="5847882" y="3863960"/>
            <a:ext cx="5483507" cy="255455"/>
          </a:xfrm>
          <a:prstGeom prst="triangle">
            <a:avLst/>
          </a:prstGeom>
          <a:solidFill>
            <a:srgbClr val="BDC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9C0FE811-93B9-474C-BC64-3D5889044428}"/>
              </a:ext>
            </a:extLst>
          </p:cNvPr>
          <p:cNvGrpSpPr/>
          <p:nvPr/>
        </p:nvGrpSpPr>
        <p:grpSpPr>
          <a:xfrm>
            <a:off x="385401" y="1162137"/>
            <a:ext cx="4713000" cy="4091825"/>
            <a:chOff x="339029" y="927439"/>
            <a:chExt cx="4713000" cy="4091825"/>
          </a:xfrm>
        </p:grpSpPr>
        <p:pic>
          <p:nvPicPr>
            <p:cNvPr id="95" name="Google Shape;95;p11"/>
            <p:cNvPicPr preferRelativeResize="0">
              <a:picLocks noChangeAspect="1"/>
            </p:cNvPicPr>
            <p:nvPr/>
          </p:nvPicPr>
          <p:blipFill rotWithShape="1">
            <a:blip r:embed="rId8"/>
            <a:srcRect l="6154" t="18488" r="6022" b="22880"/>
            <a:stretch/>
          </p:blipFill>
          <p:spPr>
            <a:xfrm>
              <a:off x="339029" y="927439"/>
              <a:ext cx="4713000" cy="4091825"/>
            </a:xfrm>
            <a:prstGeom prst="round2SameRect">
              <a:avLst>
                <a:gd name="adj1" fmla="val 8572"/>
                <a:gd name="adj2" fmla="val 0"/>
              </a:avLst>
            </a:prstGeom>
            <a:noFill/>
            <a:ln>
              <a:noFill/>
            </a:ln>
          </p:spPr>
        </p:pic>
        <p:sp>
          <p:nvSpPr>
            <p:cNvPr id="9" name="TextBox 8">
              <a:extLst>
                <a:ext uri="{FF2B5EF4-FFF2-40B4-BE49-F238E27FC236}">
                  <a16:creationId xmlns:a16="http://schemas.microsoft.com/office/drawing/2014/main" id="{E43ABDDE-4F6B-46F5-BA47-F5F7B17983F5}"/>
                </a:ext>
              </a:extLst>
            </p:cNvPr>
            <p:cNvSpPr txBox="1"/>
            <p:nvPr/>
          </p:nvSpPr>
          <p:spPr>
            <a:xfrm>
              <a:off x="2133406" y="4114614"/>
              <a:ext cx="1910613" cy="532439"/>
            </a:xfrm>
            <a:prstGeom prst="rect">
              <a:avLst/>
            </a:prstGeom>
            <a:solidFill>
              <a:srgbClr val="D0CFD4"/>
            </a:solidFill>
          </p:spPr>
          <p:txBody>
            <a:bodyPr wrap="square" rtlCol="0">
              <a:spAutoFit/>
            </a:bodyPr>
            <a:lstStyle/>
            <a:p>
              <a:endParaRPr lang="en-US" dirty="0"/>
            </a:p>
          </p:txBody>
        </p:sp>
      </p:grpSp>
      <p:grpSp>
        <p:nvGrpSpPr>
          <p:cNvPr id="6" name="Group 5">
            <a:extLst>
              <a:ext uri="{FF2B5EF4-FFF2-40B4-BE49-F238E27FC236}">
                <a16:creationId xmlns:a16="http://schemas.microsoft.com/office/drawing/2014/main" id="{18D9EF47-9D57-4B1A-8913-2F58A601E393}"/>
              </a:ext>
            </a:extLst>
          </p:cNvPr>
          <p:cNvGrpSpPr/>
          <p:nvPr/>
        </p:nvGrpSpPr>
        <p:grpSpPr>
          <a:xfrm>
            <a:off x="2302234" y="2147407"/>
            <a:ext cx="2743200" cy="2743200"/>
            <a:chOff x="3181247" y="-615717"/>
            <a:chExt cx="7022928" cy="7029074"/>
          </a:xfrm>
          <a:effectLst>
            <a:outerShdw blurRad="50800" dist="38100" dir="2700000" algn="tl" rotWithShape="0">
              <a:prstClr val="black">
                <a:alpha val="40000"/>
              </a:prstClr>
            </a:outerShdw>
          </a:effectLst>
        </p:grpSpPr>
        <p:pic>
          <p:nvPicPr>
            <p:cNvPr id="3" name="Picture 2">
              <a:extLst>
                <a:ext uri="{FF2B5EF4-FFF2-40B4-BE49-F238E27FC236}">
                  <a16:creationId xmlns:a16="http://schemas.microsoft.com/office/drawing/2014/main" id="{22BBE133-CA32-4A1F-A150-4402F3CB8761}"/>
                </a:ext>
              </a:extLst>
            </p:cNvPr>
            <p:cNvPicPr>
              <a:picLocks noChangeAspect="1"/>
            </p:cNvPicPr>
            <p:nvPr/>
          </p:nvPicPr>
          <p:blipFill rotWithShape="1">
            <a:blip r:embed="rId9"/>
            <a:srcRect l="6499" t="18291" r="8677" b="16104"/>
            <a:stretch/>
          </p:blipFill>
          <p:spPr>
            <a:xfrm>
              <a:off x="3181247" y="-615717"/>
              <a:ext cx="7022928" cy="7029074"/>
            </a:xfrm>
            <a:prstGeom prst="flowChartConnector">
              <a:avLst/>
            </a:prstGeom>
            <a:ln>
              <a:solidFill>
                <a:srgbClr val="467B96"/>
              </a:solidFill>
            </a:ln>
          </p:spPr>
        </p:pic>
        <p:sp>
          <p:nvSpPr>
            <p:cNvPr id="4" name="TextBox 3">
              <a:extLst>
                <a:ext uri="{FF2B5EF4-FFF2-40B4-BE49-F238E27FC236}">
                  <a16:creationId xmlns:a16="http://schemas.microsoft.com/office/drawing/2014/main" id="{166E4248-3135-41F7-9AC0-5625AEE1E7DD}"/>
                </a:ext>
              </a:extLst>
            </p:cNvPr>
            <p:cNvSpPr txBox="1"/>
            <p:nvPr/>
          </p:nvSpPr>
          <p:spPr>
            <a:xfrm>
              <a:off x="4650788" y="4933147"/>
              <a:ext cx="2683364" cy="469976"/>
            </a:xfrm>
            <a:prstGeom prst="rect">
              <a:avLst/>
            </a:prstGeom>
            <a:noFill/>
            <a:ln>
              <a:noFill/>
            </a:ln>
          </p:spPr>
          <p:txBody>
            <a:bodyPr wrap="none" rtlCol="0">
              <a:normAutofit fontScale="47500" lnSpcReduction="20000"/>
            </a:bodyPr>
            <a:lstStyle/>
            <a:p>
              <a:r>
                <a:rPr lang="en-US" dirty="0">
                  <a:solidFill>
                    <a:schemeClr val="tx1">
                      <a:lumMod val="75000"/>
                      <a:lumOff val="25000"/>
                    </a:schemeClr>
                  </a:solidFill>
                  <a:latin typeface="Century Gothic" panose="020B0502020202020204" pitchFamily="34" charset="0"/>
                </a:rPr>
                <a:t>0   1   2     4      6      8 miles  </a:t>
              </a:r>
            </a:p>
          </p:txBody>
        </p:sp>
      </p:grpSp>
      <p:pic>
        <p:nvPicPr>
          <p:cNvPr id="8" name="Picture 7">
            <a:extLst>
              <a:ext uri="{FF2B5EF4-FFF2-40B4-BE49-F238E27FC236}">
                <a16:creationId xmlns:a16="http://schemas.microsoft.com/office/drawing/2014/main" id="{8C179188-4207-4F8C-8344-6398D59DDC72}"/>
              </a:ext>
            </a:extLst>
          </p:cNvPr>
          <p:cNvPicPr>
            <a:picLocks noChangeAspect="1"/>
          </p:cNvPicPr>
          <p:nvPr/>
        </p:nvPicPr>
        <p:blipFill>
          <a:blip r:embed="rId10">
            <a:duotone>
              <a:schemeClr val="accent3">
                <a:shade val="45000"/>
                <a:satMod val="135000"/>
              </a:schemeClr>
              <a:prstClr val="white"/>
            </a:duotone>
          </a:blip>
          <a:stretch>
            <a:fillRect/>
          </a:stretch>
        </p:blipFill>
        <p:spPr>
          <a:xfrm>
            <a:off x="492055" y="1333565"/>
            <a:ext cx="274320" cy="274320"/>
          </a:xfrm>
          <a:prstGeom prst="rect">
            <a:avLst/>
          </a:prstGeom>
        </p:spPr>
      </p:pic>
      <p:sp>
        <p:nvSpPr>
          <p:cNvPr id="44" name="Google Shape;99;p11">
            <a:extLst>
              <a:ext uri="{FF2B5EF4-FFF2-40B4-BE49-F238E27FC236}">
                <a16:creationId xmlns:a16="http://schemas.microsoft.com/office/drawing/2014/main" id="{F65349E4-2466-4BAB-8813-633A284D34F1}"/>
              </a:ext>
            </a:extLst>
          </p:cNvPr>
          <p:cNvSpPr txBox="1"/>
          <p:nvPr/>
        </p:nvSpPr>
        <p:spPr>
          <a:xfrm>
            <a:off x="1340138" y="1121900"/>
            <a:ext cx="2803500" cy="810900"/>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Clr>
                <a:schemeClr val="dk1"/>
              </a:buClr>
              <a:buSzPts val="2000"/>
              <a:buFont typeface="Arial"/>
              <a:buNone/>
            </a:pPr>
            <a:r>
              <a:rPr lang="en-US" sz="2000" dirty="0">
                <a:solidFill>
                  <a:schemeClr val="tx1">
                    <a:lumMod val="75000"/>
                    <a:lumOff val="25000"/>
                  </a:schemeClr>
                </a:solidFill>
                <a:latin typeface="Century Gothic"/>
                <a:ea typeface="Century Gothic"/>
                <a:cs typeface="Century Gothic"/>
                <a:sym typeface="Century Gothic"/>
              </a:rPr>
              <a:t>Philadelphia, Pennsylvania, US</a:t>
            </a:r>
            <a:endParaRPr dirty="0">
              <a:solidFill>
                <a:schemeClr val="tx1">
                  <a:lumMod val="75000"/>
                  <a:lumOff val="25000"/>
                </a:schemeClr>
              </a:solidFill>
              <a:latin typeface="Century Gothic"/>
              <a:ea typeface="Century Gothic"/>
              <a:cs typeface="Century Gothic"/>
              <a:sym typeface="Century Gothic"/>
            </a:endParaRPr>
          </a:p>
        </p:txBody>
      </p:sp>
      <p:cxnSp>
        <p:nvCxnSpPr>
          <p:cNvPr id="45" name="Google Shape;97;p11">
            <a:extLst>
              <a:ext uri="{FF2B5EF4-FFF2-40B4-BE49-F238E27FC236}">
                <a16:creationId xmlns:a16="http://schemas.microsoft.com/office/drawing/2014/main" id="{71A9592D-F001-4D0F-9EA4-B3B693E4BBF3}"/>
              </a:ext>
            </a:extLst>
          </p:cNvPr>
          <p:cNvCxnSpPr>
            <a:cxnSpLocks/>
          </p:cNvCxnSpPr>
          <p:nvPr/>
        </p:nvCxnSpPr>
        <p:spPr>
          <a:xfrm flipH="1">
            <a:off x="1437501" y="2241388"/>
            <a:ext cx="1718802" cy="520734"/>
          </a:xfrm>
          <a:prstGeom prst="straightConnector1">
            <a:avLst/>
          </a:prstGeom>
          <a:noFill/>
          <a:ln w="9525" cap="flat" cmpd="sng">
            <a:solidFill>
              <a:schemeClr val="dk2"/>
            </a:solidFill>
            <a:prstDash val="solid"/>
            <a:round/>
            <a:headEnd type="none" w="med" len="med"/>
            <a:tailEnd type="none" w="med" len="med"/>
          </a:ln>
        </p:spPr>
      </p:cxnSp>
      <p:cxnSp>
        <p:nvCxnSpPr>
          <p:cNvPr id="47" name="Google Shape;98;p11">
            <a:extLst>
              <a:ext uri="{FF2B5EF4-FFF2-40B4-BE49-F238E27FC236}">
                <a16:creationId xmlns:a16="http://schemas.microsoft.com/office/drawing/2014/main" id="{13DFC4B4-D0EB-459F-A083-65136A7E5970}"/>
              </a:ext>
            </a:extLst>
          </p:cNvPr>
          <p:cNvCxnSpPr>
            <a:cxnSpLocks/>
          </p:cNvCxnSpPr>
          <p:nvPr/>
        </p:nvCxnSpPr>
        <p:spPr>
          <a:xfrm flipH="1" flipV="1">
            <a:off x="1340138" y="2873065"/>
            <a:ext cx="1139379" cy="1328926"/>
          </a:xfrm>
          <a:prstGeom prst="straightConnector1">
            <a:avLst/>
          </a:prstGeom>
          <a:noFill/>
          <a:ln w="9525" cap="flat" cmpd="sng">
            <a:solidFill>
              <a:schemeClr val="dk2"/>
            </a:solidFill>
            <a:prstDash val="solid"/>
            <a:round/>
            <a:headEnd type="none" w="med" len="med"/>
            <a:tailEnd type="none" w="med" len="med"/>
          </a:ln>
        </p:spPr>
      </p:cxnSp>
      <p:sp>
        <p:nvSpPr>
          <p:cNvPr id="14" name="TextBox 13">
            <a:extLst>
              <a:ext uri="{FF2B5EF4-FFF2-40B4-BE49-F238E27FC236}">
                <a16:creationId xmlns:a16="http://schemas.microsoft.com/office/drawing/2014/main" id="{17F62CF9-85A8-414B-A78B-AFF8D8B5F5FB}"/>
              </a:ext>
            </a:extLst>
          </p:cNvPr>
          <p:cNvSpPr txBox="1"/>
          <p:nvPr/>
        </p:nvSpPr>
        <p:spPr>
          <a:xfrm>
            <a:off x="694075" y="5359699"/>
            <a:ext cx="4015396" cy="369332"/>
          </a:xfrm>
          <a:prstGeom prst="rect">
            <a:avLst/>
          </a:prstGeom>
          <a:solidFill>
            <a:srgbClr val="44546A"/>
          </a:solidFill>
        </p:spPr>
        <p:txBody>
          <a:bodyPr wrap="square" rtlCol="0">
            <a:spAutoFit/>
          </a:bodyPr>
          <a:lstStyle/>
          <a:p>
            <a:pPr algn="ctr"/>
            <a:r>
              <a:rPr lang="en-US" sz="1800" b="1" dirty="0">
                <a:solidFill>
                  <a:srgbClr val="FFFFFF"/>
                </a:solidFill>
                <a:latin typeface="Century Gothic" panose="020B0502020202020204" pitchFamily="34" charset="0"/>
              </a:rPr>
              <a:t>Partners</a:t>
            </a:r>
          </a:p>
        </p:txBody>
      </p:sp>
      <p:grpSp>
        <p:nvGrpSpPr>
          <p:cNvPr id="16" name="Group 15">
            <a:extLst>
              <a:ext uri="{FF2B5EF4-FFF2-40B4-BE49-F238E27FC236}">
                <a16:creationId xmlns:a16="http://schemas.microsoft.com/office/drawing/2014/main" id="{5C40F6B4-094C-4DFB-B299-A0CBC0737770}"/>
              </a:ext>
            </a:extLst>
          </p:cNvPr>
          <p:cNvGrpSpPr/>
          <p:nvPr/>
        </p:nvGrpSpPr>
        <p:grpSpPr>
          <a:xfrm>
            <a:off x="2756414" y="4865975"/>
            <a:ext cx="2352167" cy="323113"/>
            <a:chOff x="2756414" y="4865975"/>
            <a:chExt cx="2352167" cy="323113"/>
          </a:xfrm>
        </p:grpSpPr>
        <p:pic>
          <p:nvPicPr>
            <p:cNvPr id="40" name="Google Shape;95;p11">
              <a:extLst>
                <a:ext uri="{FF2B5EF4-FFF2-40B4-BE49-F238E27FC236}">
                  <a16:creationId xmlns:a16="http://schemas.microsoft.com/office/drawing/2014/main" id="{84730934-C3CA-4E4D-977A-52210503E6F4}"/>
                </a:ext>
              </a:extLst>
            </p:cNvPr>
            <p:cNvPicPr preferRelativeResize="0">
              <a:picLocks noChangeAspect="1"/>
            </p:cNvPicPr>
            <p:nvPr/>
          </p:nvPicPr>
          <p:blipFill rotWithShape="1">
            <a:blip r:embed="rId8"/>
            <a:srcRect l="39018" t="65182" r="25379" b="30709"/>
            <a:stretch/>
          </p:blipFill>
          <p:spPr>
            <a:xfrm>
              <a:off x="2756414" y="4902415"/>
              <a:ext cx="1910613" cy="286673"/>
            </a:xfrm>
            <a:prstGeom prst="round2SameRect">
              <a:avLst>
                <a:gd name="adj1" fmla="val 8572"/>
                <a:gd name="adj2" fmla="val 0"/>
              </a:avLst>
            </a:prstGeom>
            <a:noFill/>
            <a:ln>
              <a:noFill/>
            </a:ln>
          </p:spPr>
        </p:pic>
        <p:sp>
          <p:nvSpPr>
            <p:cNvPr id="15" name="TextBox 14">
              <a:extLst>
                <a:ext uri="{FF2B5EF4-FFF2-40B4-BE49-F238E27FC236}">
                  <a16:creationId xmlns:a16="http://schemas.microsoft.com/office/drawing/2014/main" id="{145C69AF-4D50-4FD8-BD23-CF3236F34E2C}"/>
                </a:ext>
              </a:extLst>
            </p:cNvPr>
            <p:cNvSpPr txBox="1"/>
            <p:nvPr/>
          </p:nvSpPr>
          <p:spPr>
            <a:xfrm>
              <a:off x="2793285" y="4865975"/>
              <a:ext cx="2315296" cy="261610"/>
            </a:xfrm>
            <a:prstGeom prst="rect">
              <a:avLst/>
            </a:prstGeom>
            <a:noFill/>
          </p:spPr>
          <p:txBody>
            <a:bodyPr wrap="none" rtlCol="0">
              <a:normAutofit/>
            </a:bodyPr>
            <a:lstStyle/>
            <a:p>
              <a:r>
                <a:rPr lang="en-US" sz="1100" dirty="0">
                  <a:latin typeface="Century Gothic" panose="020B0502020202020204" pitchFamily="34" charset="0"/>
                </a:rPr>
                <a:t>0 20  40      80     120   160 miles</a:t>
              </a:r>
            </a:p>
          </p:txBody>
        </p:sp>
      </p:grpSp>
      <p:sp>
        <p:nvSpPr>
          <p:cNvPr id="42" name="Rectangle 41">
            <a:extLst>
              <a:ext uri="{FF2B5EF4-FFF2-40B4-BE49-F238E27FC236}">
                <a16:creationId xmlns:a16="http://schemas.microsoft.com/office/drawing/2014/main" id="{EA0D1158-3FEE-400A-B55D-1B67E9CA7EFC}"/>
              </a:ext>
            </a:extLst>
          </p:cNvPr>
          <p:cNvSpPr/>
          <p:nvPr/>
        </p:nvSpPr>
        <p:spPr>
          <a:xfrm>
            <a:off x="-105438" y="4999470"/>
            <a:ext cx="2668446" cy="677108"/>
          </a:xfrm>
          <a:prstGeom prst="rect">
            <a:avLst/>
          </a:prstGeom>
        </p:spPr>
        <p:txBody>
          <a:bodyPr wrap="square">
            <a:spAutoFit/>
          </a:bodyPr>
          <a:lstStyle/>
          <a:p>
            <a:pPr marL="457200"/>
            <a:r>
              <a:rPr lang="en-US" sz="1000" dirty="0">
                <a:solidFill>
                  <a:schemeClr val="tx1">
                    <a:lumMod val="75000"/>
                    <a:lumOff val="25000"/>
                  </a:schemeClr>
                </a:solidFill>
                <a:latin typeface="Century Gothic" panose="020B0502020202020204" pitchFamily="34" charset="0"/>
              </a:rPr>
              <a:t>Credit: Created by Team</a:t>
            </a:r>
          </a:p>
          <a:p>
            <a:r>
              <a:rPr lang="en-US" dirty="0"/>
              <a:t/>
            </a:r>
            <a:br>
              <a:rPr lang="en-US" dirty="0"/>
            </a:br>
            <a:endParaRPr lang="en-US" dirty="0"/>
          </a:p>
        </p:txBody>
      </p:sp>
      <p:sp>
        <p:nvSpPr>
          <p:cNvPr id="46" name="TextBox 45">
            <a:extLst>
              <a:ext uri="{FF2B5EF4-FFF2-40B4-BE49-F238E27FC236}">
                <a16:creationId xmlns:a16="http://schemas.microsoft.com/office/drawing/2014/main" id="{720B6F99-58FD-40CA-9222-448DBED58C61}"/>
              </a:ext>
            </a:extLst>
          </p:cNvPr>
          <p:cNvSpPr txBox="1"/>
          <p:nvPr/>
        </p:nvSpPr>
        <p:spPr>
          <a:xfrm>
            <a:off x="9829973" y="6613789"/>
            <a:ext cx="2362027" cy="246221"/>
          </a:xfrm>
          <a:prstGeom prst="rect">
            <a:avLst/>
          </a:prstGeom>
          <a:noFill/>
        </p:spPr>
        <p:txBody>
          <a:bodyPr wrap="square" rtlCol="0">
            <a:spAutoFit/>
          </a:bodyPr>
          <a:lstStyle/>
          <a:p>
            <a:pPr algn="r"/>
            <a:r>
              <a:rPr lang="en-US" sz="1000" dirty="0">
                <a:solidFill>
                  <a:srgbClr val="3E4268"/>
                </a:solidFill>
                <a:latin typeface="Century Gothic" panose="020B0502020202020204" pitchFamily="34" charset="0"/>
              </a:rPr>
              <a:t>Icon Credit: The Noun Project</a:t>
            </a:r>
          </a:p>
        </p:txBody>
      </p:sp>
    </p:spTree>
    <p:extLst>
      <p:ext uri="{BB962C8B-B14F-4D97-AF65-F5344CB8AC3E}">
        <p14:creationId xmlns:p14="http://schemas.microsoft.com/office/powerpoint/2010/main" val="1818220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20" name="Google Shape;364;p27">
            <a:extLst>
              <a:ext uri="{FF2B5EF4-FFF2-40B4-BE49-F238E27FC236}">
                <a16:creationId xmlns:a16="http://schemas.microsoft.com/office/drawing/2014/main" id="{13DC5A23-306C-FC4B-A193-BD089AF91C6F}"/>
              </a:ext>
            </a:extLst>
          </p:cNvPr>
          <p:cNvSpPr/>
          <p:nvPr/>
        </p:nvSpPr>
        <p:spPr>
          <a:xfrm>
            <a:off x="7071227" y="1043559"/>
            <a:ext cx="4549800" cy="4403427"/>
          </a:xfrm>
          <a:prstGeom prst="roundRect">
            <a:avLst>
              <a:gd name="adj" fmla="val 8887"/>
            </a:avLst>
          </a:prstGeom>
          <a:solidFill>
            <a:schemeClr val="tx2">
              <a:lumMod val="90000"/>
            </a:schemeClr>
          </a:solidFill>
          <a:ln w="9525" cap="flat" cmpd="sng">
            <a:no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964035"/>
              </a:buClr>
              <a:buSzPts val="4000"/>
              <a:buFont typeface="Arial"/>
              <a:buNone/>
              <a:tabLst/>
              <a:defRPr/>
            </a:pPr>
            <a:endParaRPr kumimoji="0" lang="en-US" sz="1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2" name="Rectangle 31">
            <a:extLst>
              <a:ext uri="{FF2B5EF4-FFF2-40B4-BE49-F238E27FC236}">
                <a16:creationId xmlns:a16="http://schemas.microsoft.com/office/drawing/2014/main" id="{C31D60D5-4135-BF4B-9601-85E1131C8C69}"/>
              </a:ext>
            </a:extLst>
          </p:cNvPr>
          <p:cNvSpPr/>
          <p:nvPr/>
        </p:nvSpPr>
        <p:spPr>
          <a:xfrm>
            <a:off x="7674709" y="5782216"/>
            <a:ext cx="40107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33" name="Rectangle 32">
            <a:extLst>
              <a:ext uri="{FF2B5EF4-FFF2-40B4-BE49-F238E27FC236}">
                <a16:creationId xmlns:a16="http://schemas.microsoft.com/office/drawing/2014/main" id="{F3B5E4BF-749E-0B4F-92D0-A73587F9202B}"/>
              </a:ext>
            </a:extLst>
          </p:cNvPr>
          <p:cNvSpPr/>
          <p:nvPr/>
        </p:nvSpPr>
        <p:spPr>
          <a:xfrm>
            <a:off x="8860283" y="5777088"/>
            <a:ext cx="218200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1/Vegetation</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Google Shape;353;p26">
            <a:extLst>
              <a:ext uri="{FF2B5EF4-FFF2-40B4-BE49-F238E27FC236}">
                <a16:creationId xmlns:a16="http://schemas.microsoft.com/office/drawing/2014/main" id="{1C20F9D4-73D9-614D-A946-834921F00314}"/>
              </a:ext>
            </a:extLst>
          </p:cNvPr>
          <p:cNvSpPr txBox="1"/>
          <p:nvPr/>
        </p:nvSpPr>
        <p:spPr>
          <a:xfrm>
            <a:off x="306230" y="371023"/>
            <a:ext cx="8974403" cy="405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964035"/>
              </a:buClr>
              <a:buSzPts val="4000"/>
              <a:buFont typeface="Century Gothic"/>
              <a:buNone/>
              <a:tabLst/>
              <a:defRPr/>
            </a:pPr>
            <a:r>
              <a:rPr kumimoji="0" lang="en-US" sz="4000" b="1" i="0" u="none" strike="noStrike" kern="0" cap="none" spc="0" normalizeH="0" baseline="0" noProof="0" dirty="0">
                <a:ln>
                  <a:noFill/>
                </a:ln>
                <a:solidFill>
                  <a:srgbClr val="964035"/>
                </a:solidFill>
                <a:effectLst/>
                <a:uLnTx/>
                <a:uFillTx/>
                <a:latin typeface="Century Gothic"/>
                <a:ea typeface="Century Gothic"/>
                <a:cs typeface="Century Gothic"/>
                <a:sym typeface="Century Gothic"/>
              </a:rPr>
              <a:t>Only Top 20% HVI </a:t>
            </a:r>
            <a:endParaRPr kumimoji="0" sz="4000" b="1" i="0" u="none" strike="noStrike" kern="0" cap="none" spc="0" normalizeH="0" baseline="0" noProof="0" dirty="0">
              <a:ln>
                <a:noFill/>
              </a:ln>
              <a:solidFill>
                <a:srgbClr val="964035"/>
              </a:solidFill>
              <a:effectLst/>
              <a:uLnTx/>
              <a:uFillTx/>
              <a:latin typeface="Century Gothic"/>
              <a:ea typeface="Century Gothic"/>
              <a:cs typeface="Century Gothic"/>
              <a:sym typeface="Century Gothic"/>
            </a:endParaRPr>
          </a:p>
        </p:txBody>
      </p:sp>
      <p:sp>
        <p:nvSpPr>
          <p:cNvPr id="14" name="Rectangle 13">
            <a:extLst>
              <a:ext uri="{FF2B5EF4-FFF2-40B4-BE49-F238E27FC236}">
                <a16:creationId xmlns:a16="http://schemas.microsoft.com/office/drawing/2014/main" id="{FE6793DE-247E-B145-854B-7C6A03BB83B1}"/>
              </a:ext>
            </a:extLst>
          </p:cNvPr>
          <p:cNvSpPr/>
          <p:nvPr/>
        </p:nvSpPr>
        <p:spPr>
          <a:xfrm>
            <a:off x="7345380" y="1695971"/>
            <a:ext cx="4404235" cy="4081117"/>
          </a:xfrm>
          <a:prstGeom prst="rect">
            <a:avLst/>
          </a:prstGeom>
        </p:spPr>
        <p:txBody>
          <a:bodyPr wrap="square">
            <a:spAutoFit/>
          </a:bodyPr>
          <a:lstStyle/>
          <a:p>
            <a:pPr marL="342900" marR="0" lvl="0" indent="-342900" algn="l" defTabSz="914400" rtl="0" eaLnBrk="1" fontAlgn="auto" latinLnBrk="0" hangingPunct="1">
              <a:lnSpc>
                <a:spcPct val="90000"/>
              </a:lnSpc>
              <a:spcBef>
                <a:spcPts val="0"/>
              </a:spcBef>
              <a:spcAft>
                <a:spcPts val="0"/>
              </a:spcAft>
              <a:buClr>
                <a:srgbClr val="964035"/>
              </a:buClr>
              <a:buSzPts val="4000"/>
              <a:buFont typeface="Webdings" panose="05030102010509060703" pitchFamily="18" charset="2"/>
              <a:buChar char="4"/>
              <a:tabLst/>
              <a:defRPr/>
            </a:pPr>
            <a:r>
              <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74 census tracts with </a:t>
            </a:r>
            <a:br>
              <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br>
            <a:r>
              <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Very High HVI (top 20%)</a:t>
            </a:r>
          </a:p>
          <a:p>
            <a:pPr marL="342900" marR="0" lvl="0" indent="-342900" algn="l" defTabSz="914400" rtl="0" eaLnBrk="1" fontAlgn="auto" latinLnBrk="0" hangingPunct="1">
              <a:lnSpc>
                <a:spcPct val="90000"/>
              </a:lnSpc>
              <a:spcBef>
                <a:spcPts val="0"/>
              </a:spcBef>
              <a:spcAft>
                <a:spcPts val="0"/>
              </a:spcAft>
              <a:buClr>
                <a:srgbClr val="964035"/>
              </a:buClr>
              <a:buSzPts val="4000"/>
              <a:buFont typeface="Webdings" panose="05030102010509060703" pitchFamily="18" charset="2"/>
              <a:buChar char="4"/>
              <a:tabLst/>
              <a:defRPr/>
            </a:pPr>
            <a:endPar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a:p>
            <a:pPr marL="342900" marR="0" lvl="0" indent="-342900" algn="l" defTabSz="914400" rtl="0" eaLnBrk="1" fontAlgn="auto" latinLnBrk="0" hangingPunct="1">
              <a:lnSpc>
                <a:spcPct val="90000"/>
              </a:lnSpc>
              <a:spcBef>
                <a:spcPts val="0"/>
              </a:spcBef>
              <a:spcAft>
                <a:spcPts val="0"/>
              </a:spcAft>
              <a:buClr>
                <a:srgbClr val="964035"/>
              </a:buClr>
              <a:buSzPts val="4000"/>
              <a:buFont typeface="Webdings" panose="05030102010509060703" pitchFamily="18" charset="2"/>
              <a:buChar char="4"/>
              <a:tabLst/>
              <a:defRPr/>
            </a:pPr>
            <a:r>
              <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High HVI in Northeast, South and Far North Philadelphia</a:t>
            </a:r>
          </a:p>
          <a:p>
            <a:pPr marL="342900" marR="0" lvl="0" indent="-342900" algn="l" defTabSz="914400" rtl="0" eaLnBrk="1" fontAlgn="auto" latinLnBrk="0" hangingPunct="1">
              <a:lnSpc>
                <a:spcPct val="90000"/>
              </a:lnSpc>
              <a:spcBef>
                <a:spcPts val="0"/>
              </a:spcBef>
              <a:spcAft>
                <a:spcPts val="0"/>
              </a:spcAft>
              <a:buClr>
                <a:srgbClr val="964035"/>
              </a:buClr>
              <a:buSzPts val="4000"/>
              <a:buFont typeface="Webdings" panose="05030102010509060703" pitchFamily="18" charset="2"/>
              <a:buChar char="4"/>
              <a:tabLst/>
              <a:defRPr/>
            </a:pPr>
            <a:endPar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a:p>
            <a:pPr marL="342900" marR="0" lvl="0" indent="-342900" algn="l" defTabSz="914400" rtl="0" eaLnBrk="1" fontAlgn="auto" latinLnBrk="0" hangingPunct="1">
              <a:lnSpc>
                <a:spcPct val="90000"/>
              </a:lnSpc>
              <a:spcBef>
                <a:spcPts val="0"/>
              </a:spcBef>
              <a:spcAft>
                <a:spcPts val="0"/>
              </a:spcAft>
              <a:buClr>
                <a:srgbClr val="964035"/>
              </a:buClr>
              <a:buSzPts val="4000"/>
              <a:buFont typeface="Webdings" panose="05030102010509060703" pitchFamily="18" charset="2"/>
              <a:buChar char="4"/>
              <a:tabLst/>
              <a:defRPr/>
            </a:pPr>
            <a:r>
              <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Low HVI in western and downtown Philadelphia </a:t>
            </a:r>
          </a:p>
          <a:p>
            <a:pPr marL="342900" marR="0" lvl="0" indent="-342900" algn="l" defTabSz="914400" rtl="0" eaLnBrk="1" fontAlgn="auto" latinLnBrk="0" hangingPunct="1">
              <a:lnSpc>
                <a:spcPct val="90000"/>
              </a:lnSpc>
              <a:spcBef>
                <a:spcPts val="0"/>
              </a:spcBef>
              <a:spcAft>
                <a:spcPts val="0"/>
              </a:spcAft>
              <a:buClr>
                <a:srgbClr val="964035"/>
              </a:buClr>
              <a:buSzPts val="4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342900" marR="0" lvl="0" indent="-342900" algn="l" defTabSz="914400" rtl="0" eaLnBrk="1" fontAlgn="auto" latinLnBrk="0" hangingPunct="1">
              <a:lnSpc>
                <a:spcPct val="90000"/>
              </a:lnSpc>
              <a:spcBef>
                <a:spcPts val="0"/>
              </a:spcBef>
              <a:spcAft>
                <a:spcPts val="0"/>
              </a:spcAft>
              <a:buClr>
                <a:srgbClr val="964035"/>
              </a:buClr>
              <a:buSzPts val="4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342900" marR="0" lvl="0" indent="-342900" algn="l" defTabSz="914400" rtl="0" eaLnBrk="1" fontAlgn="auto" latinLnBrk="0" hangingPunct="1">
              <a:lnSpc>
                <a:spcPct val="90000"/>
              </a:lnSpc>
              <a:spcBef>
                <a:spcPts val="0"/>
              </a:spcBef>
              <a:spcAft>
                <a:spcPts val="0"/>
              </a:spcAft>
              <a:buClr>
                <a:srgbClr val="964035"/>
              </a:buClr>
              <a:buSzPts val="4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1" name="Rectangle 20">
            <a:extLst>
              <a:ext uri="{FF2B5EF4-FFF2-40B4-BE49-F238E27FC236}">
                <a16:creationId xmlns:a16="http://schemas.microsoft.com/office/drawing/2014/main" id="{33AB7354-39F6-6B41-BF36-5807F8592052}"/>
              </a:ext>
            </a:extLst>
          </p:cNvPr>
          <p:cNvSpPr/>
          <p:nvPr/>
        </p:nvSpPr>
        <p:spPr>
          <a:xfrm>
            <a:off x="7144009" y="5773433"/>
            <a:ext cx="4404235" cy="1754326"/>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
                <a:srgbClr val="964035"/>
              </a:buClr>
              <a:buSzPts val="4000"/>
              <a:buFont typeface="Arial"/>
              <a:buNone/>
              <a:tabLst/>
              <a:defRPr/>
            </a:pPr>
            <a:r>
              <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Potential for Street Tree planting initiatives?</a:t>
            </a:r>
          </a:p>
          <a:p>
            <a:pPr marL="342900" marR="0" lvl="0" indent="-342900" algn="l" defTabSz="914400" rtl="0" eaLnBrk="1" fontAlgn="auto" latinLnBrk="0" hangingPunct="1">
              <a:lnSpc>
                <a:spcPct val="90000"/>
              </a:lnSpc>
              <a:spcBef>
                <a:spcPts val="0"/>
              </a:spcBef>
              <a:spcAft>
                <a:spcPts val="0"/>
              </a:spcAft>
              <a:buClr>
                <a:srgbClr val="964035"/>
              </a:buClr>
              <a:buSzPts val="4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342900" marR="0" lvl="0" indent="-342900" algn="l" defTabSz="914400" rtl="0" eaLnBrk="1" fontAlgn="auto" latinLnBrk="0" hangingPunct="1">
              <a:lnSpc>
                <a:spcPct val="90000"/>
              </a:lnSpc>
              <a:spcBef>
                <a:spcPts val="0"/>
              </a:spcBef>
              <a:spcAft>
                <a:spcPts val="0"/>
              </a:spcAft>
              <a:buClr>
                <a:srgbClr val="964035"/>
              </a:buClr>
              <a:buSzPts val="4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342900" marR="0" lvl="0" indent="-342900" algn="l" defTabSz="914400" rtl="0" eaLnBrk="1" fontAlgn="auto" latinLnBrk="0" hangingPunct="1">
              <a:lnSpc>
                <a:spcPct val="90000"/>
              </a:lnSpc>
              <a:spcBef>
                <a:spcPts val="0"/>
              </a:spcBef>
              <a:spcAft>
                <a:spcPts val="0"/>
              </a:spcAft>
              <a:buClr>
                <a:srgbClr val="964035"/>
              </a:buClr>
              <a:buSzPts val="4000"/>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grpSp>
        <p:nvGrpSpPr>
          <p:cNvPr id="4" name="Group 3">
            <a:extLst>
              <a:ext uri="{FF2B5EF4-FFF2-40B4-BE49-F238E27FC236}">
                <a16:creationId xmlns:a16="http://schemas.microsoft.com/office/drawing/2014/main" id="{4CB41BFA-B93C-F34A-8DD8-FEDC290508D9}"/>
              </a:ext>
            </a:extLst>
          </p:cNvPr>
          <p:cNvGrpSpPr/>
          <p:nvPr/>
        </p:nvGrpSpPr>
        <p:grpSpPr>
          <a:xfrm>
            <a:off x="69167" y="936886"/>
            <a:ext cx="6378509" cy="5959214"/>
            <a:chOff x="69167" y="936886"/>
            <a:chExt cx="6378509" cy="5959214"/>
          </a:xfrm>
        </p:grpSpPr>
        <p:grpSp>
          <p:nvGrpSpPr>
            <p:cNvPr id="27" name="Group 26">
              <a:extLst>
                <a:ext uri="{FF2B5EF4-FFF2-40B4-BE49-F238E27FC236}">
                  <a16:creationId xmlns:a16="http://schemas.microsoft.com/office/drawing/2014/main" id="{74F05721-F3CC-4D49-961B-DCD370190A56}"/>
                </a:ext>
              </a:extLst>
            </p:cNvPr>
            <p:cNvGrpSpPr/>
            <p:nvPr/>
          </p:nvGrpSpPr>
          <p:grpSpPr>
            <a:xfrm>
              <a:off x="69167" y="936886"/>
              <a:ext cx="6378509" cy="5959214"/>
              <a:chOff x="140607" y="936886"/>
              <a:chExt cx="6378509" cy="5959214"/>
            </a:xfrm>
          </p:grpSpPr>
          <p:pic>
            <p:nvPicPr>
              <p:cNvPr id="30" name="Picture 29" descr="A close up of a map&#10;&#10;Description automatically generated">
                <a:extLst>
                  <a:ext uri="{FF2B5EF4-FFF2-40B4-BE49-F238E27FC236}">
                    <a16:creationId xmlns:a16="http://schemas.microsoft.com/office/drawing/2014/main" id="{65D23B71-63E5-7B49-8174-A539E6F75F80}"/>
                  </a:ext>
                </a:extLst>
              </p:cNvPr>
              <p:cNvPicPr>
                <a:picLocks noChangeAspect="1"/>
              </p:cNvPicPr>
              <p:nvPr/>
            </p:nvPicPr>
            <p:blipFill rotWithShape="1">
              <a:blip r:embed="rId3"/>
              <a:srcRect t="23425" r="910" b="-1"/>
              <a:stretch/>
            </p:blipFill>
            <p:spPr>
              <a:xfrm>
                <a:off x="140607" y="936886"/>
                <a:ext cx="5908846" cy="5959214"/>
              </a:xfrm>
              <a:prstGeom prst="rect">
                <a:avLst/>
              </a:prstGeom>
            </p:spPr>
          </p:pic>
          <p:sp>
            <p:nvSpPr>
              <p:cNvPr id="34" name="TextBox 33">
                <a:extLst>
                  <a:ext uri="{FF2B5EF4-FFF2-40B4-BE49-F238E27FC236}">
                    <a16:creationId xmlns:a16="http://schemas.microsoft.com/office/drawing/2014/main" id="{44FCCFAD-C98A-B54C-8230-093741997700}"/>
                  </a:ext>
                </a:extLst>
              </p:cNvPr>
              <p:cNvSpPr txBox="1">
                <a:spLocks noChangeAspect="1"/>
              </p:cNvSpPr>
              <p:nvPr/>
            </p:nvSpPr>
            <p:spPr>
              <a:xfrm>
                <a:off x="4477274" y="4608207"/>
                <a:ext cx="2041842" cy="1767920"/>
              </a:xfrm>
              <a:prstGeom prst="rect">
                <a:avLst/>
              </a:prstGeom>
              <a:noFill/>
            </p:spPr>
            <p:txBody>
              <a:bodyPr wrap="square" rtlCol="0">
                <a:spAutoFit/>
              </a:bodyPr>
              <a:lstStyle/>
              <a:p>
                <a:pPr marL="0" marR="0" lvl="0" indent="0" algn="l" defTabSz="914400" rtl="0" eaLnBrk="1" fontAlgn="auto" latinLnBrk="0" hangingPunct="1">
                  <a:lnSpc>
                    <a:spcPts val="1550"/>
                  </a:lnSpc>
                  <a:spcBef>
                    <a:spcPts val="0"/>
                  </a:spcBef>
                  <a:spcAft>
                    <a:spcPts val="0"/>
                  </a:spcAft>
                  <a:buClr>
                    <a:srgbClr val="000000"/>
                  </a:buClr>
                  <a:buSzTx/>
                  <a:buFont typeface="Arial"/>
                  <a:buNone/>
                  <a:tabLst/>
                  <a:defRPr/>
                </a:pPr>
                <a:endParaRPr kumimoji="0" lang="en-US" sz="1200" b="1"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ts val="1550"/>
                  </a:lnSpc>
                  <a:spcBef>
                    <a:spcPts val="0"/>
                  </a:spcBef>
                  <a:spcAft>
                    <a:spcPts val="400"/>
                  </a:spcAft>
                  <a:buClr>
                    <a:srgbClr val="000000"/>
                  </a:buClr>
                  <a:buSzTx/>
                  <a:buFont typeface="Arial"/>
                  <a:buNone/>
                  <a:tabLst/>
                  <a:defRPr/>
                </a:pPr>
                <a: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Very High HVI</a:t>
                </a:r>
                <a:b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br>
                <a:r>
                  <a:rPr lang="en-US" sz="1200" dirty="0">
                    <a:solidFill>
                      <a:schemeClr val="tx1">
                        <a:lumMod val="75000"/>
                        <a:lumOff val="25000"/>
                      </a:schemeClr>
                    </a:solidFill>
                    <a:latin typeface="Century Gothic" panose="020B0502020202020204" pitchFamily="34" charset="0"/>
                  </a:rPr>
                  <a:t>HVI&lt;Very High</a:t>
                </a:r>
                <a: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
                </a:r>
                <a:b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No Data</a:t>
                </a:r>
                <a:b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City of Philadelphia</a:t>
                </a:r>
                <a:b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Water</a:t>
                </a:r>
                <a:b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Parks </a:t>
                </a:r>
              </a:p>
              <a:p>
                <a:pPr marL="0" marR="0" lvl="0" indent="0" algn="l" defTabSz="914400" rtl="0" eaLnBrk="1" fontAlgn="auto" latinLnBrk="0" hangingPunct="1">
                  <a:lnSpc>
                    <a:spcPts val="155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endParaRPr>
              </a:p>
            </p:txBody>
          </p:sp>
        </p:grpSp>
        <p:sp>
          <p:nvSpPr>
            <p:cNvPr id="36" name="TextBox 35">
              <a:extLst>
                <a:ext uri="{FF2B5EF4-FFF2-40B4-BE49-F238E27FC236}">
                  <a16:creationId xmlns:a16="http://schemas.microsoft.com/office/drawing/2014/main" id="{D4C63909-BAA0-F641-AE48-AD3454F5A53E}"/>
                </a:ext>
              </a:extLst>
            </p:cNvPr>
            <p:cNvSpPr txBox="1"/>
            <p:nvPr/>
          </p:nvSpPr>
          <p:spPr>
            <a:xfrm>
              <a:off x="1481035" y="6517753"/>
              <a:ext cx="235183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0         </a:t>
              </a:r>
              <a:r>
                <a:rPr lang="en-US" sz="800" dirty="0">
                  <a:solidFill>
                    <a:schemeClr val="tx1">
                      <a:lumMod val="75000"/>
                      <a:lumOff val="25000"/>
                    </a:schemeClr>
                  </a:solidFill>
                  <a:latin typeface="Century Gothic" panose="020B0502020202020204" pitchFamily="34" charset="0"/>
                </a:rPr>
                <a:t>  </a:t>
              </a:r>
              <a:r>
                <a:rPr kumimoji="0" lang="en-US" sz="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       2                   </a:t>
              </a:r>
              <a:r>
                <a:rPr lang="en-US" sz="800" dirty="0">
                  <a:solidFill>
                    <a:schemeClr val="tx1">
                      <a:lumMod val="75000"/>
                      <a:lumOff val="25000"/>
                    </a:schemeClr>
                  </a:solidFill>
                  <a:latin typeface="Century Gothic" panose="020B0502020202020204" pitchFamily="34" charset="0"/>
                </a:rPr>
                <a:t>4</a:t>
              </a:r>
              <a:r>
                <a:rPr kumimoji="0" lang="en-US" sz="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 miles </a:t>
              </a:r>
            </a:p>
          </p:txBody>
        </p:sp>
      </p:grpSp>
      <p:sp>
        <p:nvSpPr>
          <p:cNvPr id="13" name="Rectangle 12">
            <a:extLst>
              <a:ext uri="{FF2B5EF4-FFF2-40B4-BE49-F238E27FC236}">
                <a16:creationId xmlns:a16="http://schemas.microsoft.com/office/drawing/2014/main" id="{187F11E8-4DCB-774A-A23D-5E3DCF533CC0}"/>
              </a:ext>
            </a:extLst>
          </p:cNvPr>
          <p:cNvSpPr/>
          <p:nvPr/>
        </p:nvSpPr>
        <p:spPr>
          <a:xfrm>
            <a:off x="4096733" y="4612229"/>
            <a:ext cx="1348446" cy="279820"/>
          </a:xfrm>
          <a:prstGeom prst="rect">
            <a:avLst/>
          </a:prstGeom>
        </p:spPr>
        <p:txBody>
          <a:bodyPr wrap="none">
            <a:spAutoFit/>
          </a:bodyPr>
          <a:lstStyle/>
          <a:p>
            <a:pPr lvl="0">
              <a:lnSpc>
                <a:spcPts val="1550"/>
              </a:lnSpc>
              <a:defRPr/>
            </a:pPr>
            <a:r>
              <a:rPr lang="en-US" sz="1200" b="1" dirty="0">
                <a:solidFill>
                  <a:schemeClr val="tx1">
                    <a:lumMod val="75000"/>
                    <a:lumOff val="25000"/>
                  </a:schemeClr>
                </a:solidFill>
                <a:latin typeface="Century Gothic" panose="020B0502020202020204" pitchFamily="34" charset="0"/>
              </a:rPr>
              <a:t>By Census Tract</a:t>
            </a:r>
          </a:p>
        </p:txBody>
      </p:sp>
    </p:spTree>
    <p:extLst>
      <p:ext uri="{BB962C8B-B14F-4D97-AF65-F5344CB8AC3E}">
        <p14:creationId xmlns:p14="http://schemas.microsoft.com/office/powerpoint/2010/main" val="25242173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11" name="Google Shape;353;p26">
            <a:extLst>
              <a:ext uri="{FF2B5EF4-FFF2-40B4-BE49-F238E27FC236}">
                <a16:creationId xmlns:a16="http://schemas.microsoft.com/office/drawing/2014/main" id="{21FEC04E-9AB8-F64A-BEB8-41D8FB2DD0A9}"/>
              </a:ext>
            </a:extLst>
          </p:cNvPr>
          <p:cNvSpPr txBox="1"/>
          <p:nvPr/>
        </p:nvSpPr>
        <p:spPr>
          <a:xfrm>
            <a:off x="6344307" y="339804"/>
            <a:ext cx="6581280" cy="405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964035"/>
              </a:buClr>
              <a:buSzPts val="4000"/>
              <a:buFont typeface="Century Gothic"/>
              <a:buNone/>
              <a:tabLst/>
              <a:defRPr/>
            </a:pPr>
            <a:r>
              <a:rPr kumimoji="0" lang="en-US" sz="4000" b="1" i="0" u="none" strike="noStrike" kern="0" cap="none" spc="0" normalizeH="0" baseline="0" noProof="0" dirty="0">
                <a:ln>
                  <a:noFill/>
                </a:ln>
                <a:solidFill>
                  <a:srgbClr val="964035"/>
                </a:solidFill>
                <a:effectLst/>
                <a:uLnTx/>
                <a:uFillTx/>
                <a:latin typeface="Century Gothic"/>
                <a:ea typeface="Century Gothic"/>
                <a:cs typeface="Century Gothic"/>
                <a:sym typeface="Century Gothic"/>
              </a:rPr>
              <a:t>Street Tree </a:t>
            </a:r>
            <a:r>
              <a:rPr lang="en-US" sz="4000" b="1" dirty="0" err="1">
                <a:solidFill>
                  <a:srgbClr val="964035"/>
                </a:solidFill>
                <a:latin typeface="Century Gothic"/>
                <a:ea typeface="Century Gothic"/>
                <a:cs typeface="Century Gothic"/>
                <a:sym typeface="Century Gothic"/>
              </a:rPr>
              <a:t>Pr</a:t>
            </a:r>
            <a:r>
              <a:rPr kumimoji="0" lang="en-US" sz="4000" b="1" i="0" u="none" strike="noStrike" kern="0" cap="none" spc="0" normalizeH="0" baseline="0" noProof="0" dirty="0" err="1">
                <a:ln>
                  <a:noFill/>
                </a:ln>
                <a:solidFill>
                  <a:srgbClr val="964035"/>
                </a:solidFill>
                <a:effectLst/>
                <a:uLnTx/>
                <a:uFillTx/>
                <a:latin typeface="Century Gothic"/>
                <a:ea typeface="Century Gothic"/>
                <a:cs typeface="Century Gothic"/>
                <a:sym typeface="Century Gothic"/>
              </a:rPr>
              <a:t>iority</a:t>
            </a:r>
            <a:endParaRPr kumimoji="0" sz="4000" b="1" i="0" u="none" strike="noStrike" kern="0" cap="none" spc="0" normalizeH="0" baseline="0" noProof="0" dirty="0">
              <a:ln>
                <a:noFill/>
              </a:ln>
              <a:solidFill>
                <a:srgbClr val="964035"/>
              </a:solidFill>
              <a:effectLst/>
              <a:uLnTx/>
              <a:uFillTx/>
              <a:latin typeface="Century Gothic"/>
              <a:ea typeface="Century Gothic"/>
              <a:cs typeface="Century Gothic"/>
              <a:sym typeface="Century Gothic"/>
            </a:endParaRPr>
          </a:p>
        </p:txBody>
      </p:sp>
      <p:sp>
        <p:nvSpPr>
          <p:cNvPr id="20" name="Google Shape;353;p26">
            <a:extLst>
              <a:ext uri="{FF2B5EF4-FFF2-40B4-BE49-F238E27FC236}">
                <a16:creationId xmlns:a16="http://schemas.microsoft.com/office/drawing/2014/main" id="{91F40A72-6E46-2946-BDCD-D359BECC68F8}"/>
              </a:ext>
            </a:extLst>
          </p:cNvPr>
          <p:cNvSpPr txBox="1"/>
          <p:nvPr/>
        </p:nvSpPr>
        <p:spPr>
          <a:xfrm>
            <a:off x="306230" y="371023"/>
            <a:ext cx="5750593" cy="405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964035"/>
              </a:buClr>
              <a:buSzPts val="4000"/>
              <a:buFont typeface="Century Gothic"/>
              <a:buNone/>
              <a:tabLst/>
              <a:defRPr/>
            </a:pPr>
            <a:r>
              <a:rPr kumimoji="0" lang="en-US" sz="4000" b="1" i="0" u="none" strike="noStrike" kern="0" cap="none" spc="0" normalizeH="0" baseline="0" noProof="0" dirty="0">
                <a:ln>
                  <a:noFill/>
                </a:ln>
                <a:solidFill>
                  <a:srgbClr val="964035"/>
                </a:solidFill>
                <a:effectLst/>
                <a:uLnTx/>
                <a:uFillTx/>
                <a:latin typeface="Century Gothic"/>
                <a:ea typeface="Century Gothic"/>
                <a:cs typeface="Century Gothic"/>
                <a:sym typeface="Century Gothic"/>
              </a:rPr>
              <a:t>Only Top 20% HVI </a:t>
            </a:r>
            <a:endParaRPr kumimoji="0" sz="4000" b="1" i="0" u="none" strike="noStrike" kern="0" cap="none" spc="0" normalizeH="0" baseline="0" noProof="0" dirty="0">
              <a:ln>
                <a:noFill/>
              </a:ln>
              <a:solidFill>
                <a:srgbClr val="964035"/>
              </a:solidFill>
              <a:effectLst/>
              <a:uLnTx/>
              <a:uFillTx/>
              <a:latin typeface="Century Gothic"/>
              <a:ea typeface="Century Gothic"/>
              <a:cs typeface="Century Gothic"/>
              <a:sym typeface="Century Gothic"/>
            </a:endParaRPr>
          </a:p>
        </p:txBody>
      </p:sp>
      <p:grpSp>
        <p:nvGrpSpPr>
          <p:cNvPr id="35" name="Group 34">
            <a:extLst>
              <a:ext uri="{FF2B5EF4-FFF2-40B4-BE49-F238E27FC236}">
                <a16:creationId xmlns:a16="http://schemas.microsoft.com/office/drawing/2014/main" id="{D0BF0573-A9C0-D84B-BD97-D6A4830813B1}"/>
              </a:ext>
            </a:extLst>
          </p:cNvPr>
          <p:cNvGrpSpPr/>
          <p:nvPr/>
        </p:nvGrpSpPr>
        <p:grpSpPr>
          <a:xfrm>
            <a:off x="69167" y="936886"/>
            <a:ext cx="6378509" cy="5959214"/>
            <a:chOff x="140607" y="936886"/>
            <a:chExt cx="6378509" cy="5959214"/>
          </a:xfrm>
        </p:grpSpPr>
        <p:pic>
          <p:nvPicPr>
            <p:cNvPr id="37" name="Picture 36" descr="A close up of a map&#10;&#10;Description automatically generated">
              <a:extLst>
                <a:ext uri="{FF2B5EF4-FFF2-40B4-BE49-F238E27FC236}">
                  <a16:creationId xmlns:a16="http://schemas.microsoft.com/office/drawing/2014/main" id="{D0509FCE-FB46-644C-9759-18D9143D0C83}"/>
                </a:ext>
              </a:extLst>
            </p:cNvPr>
            <p:cNvPicPr>
              <a:picLocks noChangeAspect="1"/>
            </p:cNvPicPr>
            <p:nvPr/>
          </p:nvPicPr>
          <p:blipFill rotWithShape="1">
            <a:blip r:embed="rId3"/>
            <a:srcRect t="23425" r="910" b="-1"/>
            <a:stretch/>
          </p:blipFill>
          <p:spPr>
            <a:xfrm>
              <a:off x="140607" y="936886"/>
              <a:ext cx="5908846" cy="5959214"/>
            </a:xfrm>
            <a:prstGeom prst="rect">
              <a:avLst/>
            </a:prstGeom>
          </p:spPr>
        </p:pic>
        <p:sp>
          <p:nvSpPr>
            <p:cNvPr id="38" name="TextBox 37">
              <a:extLst>
                <a:ext uri="{FF2B5EF4-FFF2-40B4-BE49-F238E27FC236}">
                  <a16:creationId xmlns:a16="http://schemas.microsoft.com/office/drawing/2014/main" id="{CD08A9BF-D2C1-584E-A6CD-DFDC5142B2B0}"/>
                </a:ext>
              </a:extLst>
            </p:cNvPr>
            <p:cNvSpPr txBox="1">
              <a:spLocks noChangeAspect="1"/>
            </p:cNvSpPr>
            <p:nvPr/>
          </p:nvSpPr>
          <p:spPr>
            <a:xfrm>
              <a:off x="4477274" y="4608207"/>
              <a:ext cx="2041842" cy="1767920"/>
            </a:xfrm>
            <a:prstGeom prst="rect">
              <a:avLst/>
            </a:prstGeom>
            <a:noFill/>
          </p:spPr>
          <p:txBody>
            <a:bodyPr wrap="square" rtlCol="0">
              <a:spAutoFit/>
            </a:bodyPr>
            <a:lstStyle/>
            <a:p>
              <a:pPr marL="0" marR="0" lvl="0" indent="0" algn="l" defTabSz="914400" rtl="0" eaLnBrk="1" fontAlgn="auto" latinLnBrk="0" hangingPunct="1">
                <a:lnSpc>
                  <a:spcPts val="155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 </a:t>
              </a:r>
            </a:p>
            <a:p>
              <a:pPr marL="0" marR="0" lvl="0" indent="0" algn="l" defTabSz="914400" rtl="0" eaLnBrk="1" fontAlgn="auto" latinLnBrk="0" hangingPunct="1">
                <a:lnSpc>
                  <a:spcPts val="1550"/>
                </a:lnSpc>
                <a:spcBef>
                  <a:spcPts val="0"/>
                </a:spcBef>
                <a:spcAft>
                  <a:spcPts val="400"/>
                </a:spcAft>
                <a:buClr>
                  <a:srgbClr val="000000"/>
                </a:buClr>
                <a:buSzTx/>
                <a:buFont typeface="Arial"/>
                <a:buNone/>
                <a:tabLst/>
                <a:defRPr/>
              </a:pPr>
              <a: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Very High HVI</a:t>
              </a:r>
              <a:b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HVI&lt;Very High</a:t>
              </a:r>
              <a:b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No Data</a:t>
              </a:r>
              <a:b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City of Philadelphia</a:t>
              </a:r>
              <a:b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Water</a:t>
              </a:r>
              <a:b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Parks </a:t>
              </a:r>
            </a:p>
            <a:p>
              <a:pPr marL="0" marR="0" lvl="0" indent="0" algn="l" defTabSz="914400" rtl="0" eaLnBrk="1" fontAlgn="auto" latinLnBrk="0" hangingPunct="1">
                <a:lnSpc>
                  <a:spcPts val="155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endParaRPr>
            </a:p>
          </p:txBody>
        </p:sp>
      </p:grpSp>
      <p:grpSp>
        <p:nvGrpSpPr>
          <p:cNvPr id="45" name="Group 44">
            <a:extLst>
              <a:ext uri="{FF2B5EF4-FFF2-40B4-BE49-F238E27FC236}">
                <a16:creationId xmlns:a16="http://schemas.microsoft.com/office/drawing/2014/main" id="{731FC1B5-E65D-7E48-A65A-D491E74DB0A4}"/>
              </a:ext>
            </a:extLst>
          </p:cNvPr>
          <p:cNvGrpSpPr/>
          <p:nvPr/>
        </p:nvGrpSpPr>
        <p:grpSpPr>
          <a:xfrm>
            <a:off x="6056823" y="936884"/>
            <a:ext cx="6330866" cy="5959213"/>
            <a:chOff x="6056823" y="936884"/>
            <a:chExt cx="6330866" cy="5959213"/>
          </a:xfrm>
        </p:grpSpPr>
        <p:grpSp>
          <p:nvGrpSpPr>
            <p:cNvPr id="44" name="Group 43">
              <a:extLst>
                <a:ext uri="{FF2B5EF4-FFF2-40B4-BE49-F238E27FC236}">
                  <a16:creationId xmlns:a16="http://schemas.microsoft.com/office/drawing/2014/main" id="{C606382D-344D-424F-8B67-29D77A2B355D}"/>
                </a:ext>
              </a:extLst>
            </p:cNvPr>
            <p:cNvGrpSpPr/>
            <p:nvPr/>
          </p:nvGrpSpPr>
          <p:grpSpPr>
            <a:xfrm>
              <a:off x="6056823" y="936884"/>
              <a:ext cx="6330866" cy="5959213"/>
              <a:chOff x="6056823" y="936884"/>
              <a:chExt cx="6330866" cy="5959213"/>
            </a:xfrm>
          </p:grpSpPr>
          <p:pic>
            <p:nvPicPr>
              <p:cNvPr id="41" name="Picture 40" descr="A close up of a map&#10;&#10;Description automatically generated">
                <a:extLst>
                  <a:ext uri="{FF2B5EF4-FFF2-40B4-BE49-F238E27FC236}">
                    <a16:creationId xmlns:a16="http://schemas.microsoft.com/office/drawing/2014/main" id="{AFF3247F-340A-A447-9391-1B1208A9B8EC}"/>
                  </a:ext>
                </a:extLst>
              </p:cNvPr>
              <p:cNvPicPr>
                <a:picLocks noChangeAspect="1"/>
              </p:cNvPicPr>
              <p:nvPr/>
            </p:nvPicPr>
            <p:blipFill rotWithShape="1">
              <a:blip r:embed="rId4"/>
              <a:srcRect l="1392" t="23154" r="1096"/>
              <a:stretch/>
            </p:blipFill>
            <p:spPr>
              <a:xfrm>
                <a:off x="6056823" y="936884"/>
                <a:ext cx="5843150" cy="5959213"/>
              </a:xfrm>
              <a:prstGeom prst="rect">
                <a:avLst/>
              </a:prstGeom>
            </p:spPr>
          </p:pic>
          <p:sp>
            <p:nvSpPr>
              <p:cNvPr id="14" name="TextBox 13">
                <a:extLst>
                  <a:ext uri="{FF2B5EF4-FFF2-40B4-BE49-F238E27FC236}">
                    <a16:creationId xmlns:a16="http://schemas.microsoft.com/office/drawing/2014/main" id="{31494153-357C-4C45-913B-E9716D7D5665}"/>
                  </a:ext>
                </a:extLst>
              </p:cNvPr>
              <p:cNvSpPr txBox="1">
                <a:spLocks noChangeAspect="1"/>
              </p:cNvSpPr>
              <p:nvPr/>
            </p:nvSpPr>
            <p:spPr>
              <a:xfrm>
                <a:off x="10345847" y="3993200"/>
                <a:ext cx="2041842" cy="2126993"/>
              </a:xfrm>
              <a:prstGeom prst="rect">
                <a:avLst/>
              </a:prstGeom>
              <a:noFill/>
            </p:spPr>
            <p:txBody>
              <a:bodyPr wrap="square" rtlCol="0">
                <a:spAutoFit/>
              </a:bodyPr>
              <a:lstStyle/>
              <a:p>
                <a:pPr marL="0" marR="0" lvl="0" indent="0" algn="l" defTabSz="914400" rtl="0" eaLnBrk="1" fontAlgn="auto" latinLnBrk="0" hangingPunct="1">
                  <a:lnSpc>
                    <a:spcPts val="155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ts val="155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0.461 to 1.347</a:t>
                </a:r>
              </a:p>
              <a:p>
                <a:pPr lvl="0">
                  <a:lnSpc>
                    <a:spcPts val="1550"/>
                  </a:lnSpc>
                  <a:defRPr/>
                </a:pPr>
                <a: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1.348 to 1.804</a:t>
                </a:r>
                <a:b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br>
                <a:r>
                  <a:rPr lang="en-US" sz="1200" dirty="0">
                    <a:solidFill>
                      <a:schemeClr val="tx1">
                        <a:lumMod val="75000"/>
                        <a:lumOff val="25000"/>
                      </a:schemeClr>
                    </a:solidFill>
                    <a:latin typeface="Century Gothic" panose="020B0502020202020204" pitchFamily="34" charset="0"/>
                  </a:rPr>
                  <a:t>1.805</a:t>
                </a:r>
                <a: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 to 2.578</a:t>
                </a:r>
                <a:b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br>
                <a:r>
                  <a:rPr lang="en-US" sz="1200" dirty="0">
                    <a:solidFill>
                      <a:schemeClr val="tx1">
                        <a:lumMod val="75000"/>
                        <a:lumOff val="25000"/>
                      </a:schemeClr>
                    </a:solidFill>
                    <a:latin typeface="Century Gothic" panose="020B0502020202020204" pitchFamily="34" charset="0"/>
                  </a:rPr>
                  <a:t>2.579</a:t>
                </a:r>
                <a: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 to 4.197</a:t>
                </a:r>
                <a:b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br>
                <a:r>
                  <a:rPr lang="en-US" sz="1200" dirty="0">
                    <a:solidFill>
                      <a:schemeClr val="tx1">
                        <a:lumMod val="75000"/>
                        <a:lumOff val="25000"/>
                      </a:schemeClr>
                    </a:solidFill>
                    <a:latin typeface="Century Gothic" panose="020B0502020202020204" pitchFamily="34" charset="0"/>
                  </a:rPr>
                  <a:t>4.198</a:t>
                </a:r>
                <a: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 to 9.909</a:t>
                </a:r>
                <a:b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br>
                <a:r>
                  <a:rPr lang="en-US" sz="1200" dirty="0">
                    <a:solidFill>
                      <a:schemeClr val="tx1">
                        <a:lumMod val="75000"/>
                        <a:lumOff val="25000"/>
                      </a:schemeClr>
                    </a:solidFill>
                    <a:latin typeface="Century Gothic" panose="020B0502020202020204" pitchFamily="34" charset="0"/>
                  </a:rPr>
                  <a:t>HVI&lt;Very High</a:t>
                </a:r>
                <a: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
                </a:r>
                <a:b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City of Philadelphia</a:t>
                </a:r>
                <a:b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Water</a:t>
                </a:r>
                <a:b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Parks </a:t>
                </a:r>
              </a:p>
            </p:txBody>
          </p:sp>
          <p:sp>
            <p:nvSpPr>
              <p:cNvPr id="40" name="TextBox 39">
                <a:extLst>
                  <a:ext uri="{FF2B5EF4-FFF2-40B4-BE49-F238E27FC236}">
                    <a16:creationId xmlns:a16="http://schemas.microsoft.com/office/drawing/2014/main" id="{225B9D3D-A9FE-2F43-9282-446651745D54}"/>
                  </a:ext>
                </a:extLst>
              </p:cNvPr>
              <p:cNvSpPr txBox="1"/>
              <p:nvPr/>
            </p:nvSpPr>
            <p:spPr>
              <a:xfrm>
                <a:off x="7388001" y="6516798"/>
                <a:ext cx="235183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0                   2                   </a:t>
                </a:r>
                <a:r>
                  <a:rPr lang="en-US" sz="800" dirty="0">
                    <a:solidFill>
                      <a:schemeClr val="tx1">
                        <a:lumMod val="75000"/>
                        <a:lumOff val="25000"/>
                      </a:schemeClr>
                    </a:solidFill>
                    <a:latin typeface="Century Gothic" panose="020B0502020202020204" pitchFamily="34" charset="0"/>
                  </a:rPr>
                  <a:t>4</a:t>
                </a:r>
                <a:r>
                  <a:rPr kumimoji="0" lang="en-US" sz="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 miles </a:t>
                </a:r>
              </a:p>
            </p:txBody>
          </p:sp>
        </p:grpSp>
        <p:sp>
          <p:nvSpPr>
            <p:cNvPr id="42" name="Rectangle 41">
              <a:extLst>
                <a:ext uri="{FF2B5EF4-FFF2-40B4-BE49-F238E27FC236}">
                  <a16:creationId xmlns:a16="http://schemas.microsoft.com/office/drawing/2014/main" id="{8F77B108-D537-8B4F-A086-56919977BE21}"/>
                </a:ext>
              </a:extLst>
            </p:cNvPr>
            <p:cNvSpPr/>
            <p:nvPr/>
          </p:nvSpPr>
          <p:spPr>
            <a:xfrm>
              <a:off x="10025731" y="3993200"/>
              <a:ext cx="1564852" cy="279820"/>
            </a:xfrm>
            <a:prstGeom prst="rect">
              <a:avLst/>
            </a:prstGeom>
          </p:spPr>
          <p:txBody>
            <a:bodyPr wrap="none">
              <a:spAutoFit/>
            </a:bodyPr>
            <a:lstStyle/>
            <a:p>
              <a:pPr lvl="0">
                <a:lnSpc>
                  <a:spcPts val="1550"/>
                </a:lnSpc>
                <a:defRPr/>
              </a:pPr>
              <a:r>
                <a:rPr lang="en-US" sz="1200" b="1" dirty="0">
                  <a:solidFill>
                    <a:schemeClr val="tx1">
                      <a:lumMod val="75000"/>
                      <a:lumOff val="25000"/>
                    </a:schemeClr>
                  </a:solidFill>
                  <a:latin typeface="Century Gothic" panose="020B0502020202020204" pitchFamily="34" charset="0"/>
                </a:rPr>
                <a:t>Trees per 100yards</a:t>
              </a:r>
            </a:p>
          </p:txBody>
        </p:sp>
      </p:grpSp>
      <p:sp>
        <p:nvSpPr>
          <p:cNvPr id="43" name="Rectangle 42">
            <a:extLst>
              <a:ext uri="{FF2B5EF4-FFF2-40B4-BE49-F238E27FC236}">
                <a16:creationId xmlns:a16="http://schemas.microsoft.com/office/drawing/2014/main" id="{FA8B2F8F-EA9C-5949-8D93-2E7438369F96}"/>
              </a:ext>
            </a:extLst>
          </p:cNvPr>
          <p:cNvSpPr/>
          <p:nvPr/>
        </p:nvSpPr>
        <p:spPr>
          <a:xfrm>
            <a:off x="4096733" y="4612229"/>
            <a:ext cx="1348446" cy="279820"/>
          </a:xfrm>
          <a:prstGeom prst="rect">
            <a:avLst/>
          </a:prstGeom>
        </p:spPr>
        <p:txBody>
          <a:bodyPr wrap="none">
            <a:spAutoFit/>
          </a:bodyPr>
          <a:lstStyle/>
          <a:p>
            <a:pPr lvl="0">
              <a:lnSpc>
                <a:spcPts val="1550"/>
              </a:lnSpc>
              <a:defRPr/>
            </a:pPr>
            <a:r>
              <a:rPr lang="en-US" sz="1200" b="1" dirty="0">
                <a:solidFill>
                  <a:schemeClr val="tx1">
                    <a:lumMod val="75000"/>
                    <a:lumOff val="25000"/>
                  </a:schemeClr>
                </a:solidFill>
                <a:latin typeface="Century Gothic" panose="020B0502020202020204" pitchFamily="34" charset="0"/>
              </a:rPr>
              <a:t>By Census Tract</a:t>
            </a:r>
          </a:p>
        </p:txBody>
      </p:sp>
      <p:sp>
        <p:nvSpPr>
          <p:cNvPr id="16" name="TextBox 15">
            <a:extLst>
              <a:ext uri="{FF2B5EF4-FFF2-40B4-BE49-F238E27FC236}">
                <a16:creationId xmlns:a16="http://schemas.microsoft.com/office/drawing/2014/main" id="{A8A0F3BB-B910-454A-8AD8-121E6D335861}"/>
              </a:ext>
            </a:extLst>
          </p:cNvPr>
          <p:cNvSpPr txBox="1"/>
          <p:nvPr/>
        </p:nvSpPr>
        <p:spPr>
          <a:xfrm>
            <a:off x="1481035" y="6517753"/>
            <a:ext cx="235183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0         </a:t>
            </a:r>
            <a:r>
              <a:rPr lang="en-US" sz="800" dirty="0">
                <a:solidFill>
                  <a:schemeClr val="tx1">
                    <a:lumMod val="75000"/>
                    <a:lumOff val="25000"/>
                  </a:schemeClr>
                </a:solidFill>
                <a:latin typeface="Century Gothic" panose="020B0502020202020204" pitchFamily="34" charset="0"/>
              </a:rPr>
              <a:t>  </a:t>
            </a:r>
            <a:r>
              <a:rPr kumimoji="0" lang="en-US" sz="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       2                   </a:t>
            </a:r>
            <a:r>
              <a:rPr lang="en-US" sz="800" dirty="0">
                <a:solidFill>
                  <a:schemeClr val="tx1">
                    <a:lumMod val="75000"/>
                    <a:lumOff val="25000"/>
                  </a:schemeClr>
                </a:solidFill>
                <a:latin typeface="Century Gothic" panose="020B0502020202020204" pitchFamily="34" charset="0"/>
              </a:rPr>
              <a:t>4</a:t>
            </a:r>
            <a:r>
              <a:rPr kumimoji="0" lang="en-US" sz="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 miles </a:t>
            </a:r>
          </a:p>
        </p:txBody>
      </p:sp>
    </p:spTree>
    <p:extLst>
      <p:ext uri="{BB962C8B-B14F-4D97-AF65-F5344CB8AC3E}">
        <p14:creationId xmlns:p14="http://schemas.microsoft.com/office/powerpoint/2010/main" val="34520312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64035"/>
        </a:solidFill>
        <a:effectLst/>
      </p:bgPr>
    </p:bg>
    <p:spTree>
      <p:nvGrpSpPr>
        <p:cNvPr id="1" name="Shape 360"/>
        <p:cNvGrpSpPr/>
        <p:nvPr/>
      </p:nvGrpSpPr>
      <p:grpSpPr>
        <a:xfrm>
          <a:off x="0" y="0"/>
          <a:ext cx="0" cy="0"/>
          <a:chOff x="0" y="0"/>
          <a:chExt cx="0" cy="0"/>
        </a:xfrm>
      </p:grpSpPr>
      <p:pic>
        <p:nvPicPr>
          <p:cNvPr id="36" name="Picture 35" descr="A close up of a map&#10;&#10;Description automatically generated">
            <a:extLst>
              <a:ext uri="{FF2B5EF4-FFF2-40B4-BE49-F238E27FC236}">
                <a16:creationId xmlns:a16="http://schemas.microsoft.com/office/drawing/2014/main" id="{4053354E-5C08-6948-8129-A499C50D39C8}"/>
              </a:ext>
            </a:extLst>
          </p:cNvPr>
          <p:cNvPicPr>
            <a:picLocks noChangeAspect="1"/>
          </p:cNvPicPr>
          <p:nvPr/>
        </p:nvPicPr>
        <p:blipFill rotWithShape="1">
          <a:blip r:embed="rId3">
            <a:clrChange>
              <a:clrFrom>
                <a:srgbClr val="FFFFFF"/>
              </a:clrFrom>
              <a:clrTo>
                <a:srgbClr val="FFFFFF">
                  <a:alpha val="0"/>
                </a:srgbClr>
              </a:clrTo>
            </a:clrChange>
          </a:blip>
          <a:srcRect t="23354"/>
          <a:stretch/>
        </p:blipFill>
        <p:spPr>
          <a:xfrm>
            <a:off x="5581108" y="-25165"/>
            <a:ext cx="4614722" cy="4577277"/>
          </a:xfrm>
          <a:prstGeom prst="rect">
            <a:avLst/>
          </a:prstGeom>
          <a:effectLst>
            <a:outerShdw blurRad="50800" dist="50800" dir="5400000" algn="ctr" rotWithShape="0">
              <a:srgbClr val="000000">
                <a:alpha val="70000"/>
              </a:srgbClr>
            </a:outerShdw>
          </a:effectLst>
        </p:spPr>
      </p:pic>
      <p:sp>
        <p:nvSpPr>
          <p:cNvPr id="361" name="Google Shape;361;p27"/>
          <p:cNvSpPr txBox="1"/>
          <p:nvPr/>
        </p:nvSpPr>
        <p:spPr>
          <a:xfrm>
            <a:off x="495300" y="356755"/>
            <a:ext cx="10149900" cy="405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964035"/>
              </a:buClr>
              <a:buSzPts val="4000"/>
              <a:buFont typeface="Century Gothic"/>
              <a:buNone/>
              <a:tabLst/>
              <a:defRPr/>
            </a:pPr>
            <a:r>
              <a:rPr kumimoji="0" lang="en-US" sz="4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Summary</a:t>
            </a:r>
            <a:endParaRPr kumimoji="0" sz="4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grpSp>
        <p:nvGrpSpPr>
          <p:cNvPr id="11" name="Group 10">
            <a:extLst>
              <a:ext uri="{FF2B5EF4-FFF2-40B4-BE49-F238E27FC236}">
                <a16:creationId xmlns:a16="http://schemas.microsoft.com/office/drawing/2014/main" id="{2C77B8E6-5DC9-3E48-9CB3-62096C9EAFA0}"/>
              </a:ext>
            </a:extLst>
          </p:cNvPr>
          <p:cNvGrpSpPr/>
          <p:nvPr/>
        </p:nvGrpSpPr>
        <p:grpSpPr>
          <a:xfrm>
            <a:off x="441292" y="1054242"/>
            <a:ext cx="4809173" cy="1165641"/>
            <a:chOff x="441292" y="1054242"/>
            <a:chExt cx="4809173" cy="1165641"/>
          </a:xfrm>
        </p:grpSpPr>
        <p:sp>
          <p:nvSpPr>
            <p:cNvPr id="12" name="Google Shape;364;p27">
              <a:extLst>
                <a:ext uri="{FF2B5EF4-FFF2-40B4-BE49-F238E27FC236}">
                  <a16:creationId xmlns:a16="http://schemas.microsoft.com/office/drawing/2014/main" id="{358645A8-45B6-4549-9ECD-7E5209ABEAF5}"/>
                </a:ext>
              </a:extLst>
            </p:cNvPr>
            <p:cNvSpPr/>
            <p:nvPr/>
          </p:nvSpPr>
          <p:spPr>
            <a:xfrm>
              <a:off x="441292" y="1054242"/>
              <a:ext cx="4785713" cy="1161895"/>
            </a:xfrm>
            <a:prstGeom prst="roundRect">
              <a:avLst>
                <a:gd name="adj" fmla="val 5232"/>
              </a:avLst>
            </a:prstGeom>
            <a:solidFill>
              <a:schemeClr val="tx2">
                <a:lumMod val="90000"/>
              </a:schemeClr>
            </a:solidFill>
            <a:ln w="9525" cap="flat" cmpd="sng">
              <a:no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964035"/>
                </a:buClr>
                <a:buSzPts val="4000"/>
                <a:buFont typeface="Arial"/>
                <a:buNone/>
                <a:tabLst/>
                <a:defRPr/>
              </a:pPr>
              <a:endParaRPr kumimoji="0" lang="en-US" sz="1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14" name="Rectangle 13">
              <a:extLst>
                <a:ext uri="{FF2B5EF4-FFF2-40B4-BE49-F238E27FC236}">
                  <a16:creationId xmlns:a16="http://schemas.microsoft.com/office/drawing/2014/main" id="{83DDFD7F-65A0-EB40-9C90-0A1A7D61E4DE}"/>
                </a:ext>
              </a:extLst>
            </p:cNvPr>
            <p:cNvSpPr/>
            <p:nvPr/>
          </p:nvSpPr>
          <p:spPr>
            <a:xfrm>
              <a:off x="478541" y="1130354"/>
              <a:ext cx="4771924" cy="1089529"/>
            </a:xfrm>
            <a:prstGeom prst="rect">
              <a:avLst/>
            </a:prstGeom>
          </p:spPr>
          <p:txBody>
            <a:bodyPr wrap="square">
              <a:spAutoFit/>
            </a:bodyPr>
            <a:lstStyle/>
            <a:p>
              <a:pPr marL="342900" marR="0" lvl="0" indent="-342900" algn="l" defTabSz="914400" rtl="0" eaLnBrk="1" fontAlgn="auto" latinLnBrk="0" hangingPunct="1">
                <a:lnSpc>
                  <a:spcPct val="90000"/>
                </a:lnSpc>
                <a:spcBef>
                  <a:spcPts val="0"/>
                </a:spcBef>
                <a:spcAft>
                  <a:spcPts val="0"/>
                </a:spcAft>
                <a:buClr>
                  <a:srgbClr val="964035"/>
                </a:buClr>
                <a:buSzPct val="167000"/>
                <a:buFont typeface="Webdings" panose="05030102010509060703" pitchFamily="18" charset="2"/>
                <a:buChar char="4"/>
                <a:tabLst/>
                <a:defRPr/>
              </a:pPr>
              <a:r>
                <a:rPr kumimoji="0" lang="en-US" sz="2400" b="1"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Heat exposure </a:t>
              </a:r>
              <a:r>
                <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highest in city center and clusters with other risk factors</a:t>
              </a:r>
            </a:p>
          </p:txBody>
        </p:sp>
      </p:grpSp>
      <p:grpSp>
        <p:nvGrpSpPr>
          <p:cNvPr id="17" name="Group 16">
            <a:extLst>
              <a:ext uri="{FF2B5EF4-FFF2-40B4-BE49-F238E27FC236}">
                <a16:creationId xmlns:a16="http://schemas.microsoft.com/office/drawing/2014/main" id="{6CBAB503-AB71-8741-BE11-216B4197DA6D}"/>
              </a:ext>
            </a:extLst>
          </p:cNvPr>
          <p:cNvGrpSpPr/>
          <p:nvPr/>
        </p:nvGrpSpPr>
        <p:grpSpPr>
          <a:xfrm>
            <a:off x="860448" y="2520232"/>
            <a:ext cx="4809173" cy="915735"/>
            <a:chOff x="441292" y="1054242"/>
            <a:chExt cx="4809173" cy="915735"/>
          </a:xfrm>
        </p:grpSpPr>
        <p:sp>
          <p:nvSpPr>
            <p:cNvPr id="18" name="Google Shape;364;p27">
              <a:extLst>
                <a:ext uri="{FF2B5EF4-FFF2-40B4-BE49-F238E27FC236}">
                  <a16:creationId xmlns:a16="http://schemas.microsoft.com/office/drawing/2014/main" id="{CFA617B7-55C6-6C43-8462-8454D187DC36}"/>
                </a:ext>
              </a:extLst>
            </p:cNvPr>
            <p:cNvSpPr/>
            <p:nvPr/>
          </p:nvSpPr>
          <p:spPr>
            <a:xfrm>
              <a:off x="441292" y="1054242"/>
              <a:ext cx="4785713" cy="915735"/>
            </a:xfrm>
            <a:prstGeom prst="roundRect">
              <a:avLst>
                <a:gd name="adj" fmla="val 5232"/>
              </a:avLst>
            </a:prstGeom>
            <a:solidFill>
              <a:schemeClr val="tx2">
                <a:lumMod val="90000"/>
              </a:schemeClr>
            </a:solidFill>
            <a:ln w="9525" cap="flat" cmpd="sng">
              <a:no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964035"/>
                </a:buClr>
                <a:buSzPct val="167000"/>
                <a:buFont typeface="Arial"/>
                <a:buNone/>
                <a:tabLst/>
                <a:defRPr/>
              </a:pPr>
              <a:endParaRPr kumimoji="0" lang="en-US" sz="1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19" name="Rectangle 18">
              <a:extLst>
                <a:ext uri="{FF2B5EF4-FFF2-40B4-BE49-F238E27FC236}">
                  <a16:creationId xmlns:a16="http://schemas.microsoft.com/office/drawing/2014/main" id="{0702F453-34B0-5149-B378-478F942170BD}"/>
                </a:ext>
              </a:extLst>
            </p:cNvPr>
            <p:cNvSpPr/>
            <p:nvPr/>
          </p:nvSpPr>
          <p:spPr>
            <a:xfrm>
              <a:off x="478541" y="1130354"/>
              <a:ext cx="4771924" cy="757130"/>
            </a:xfrm>
            <a:prstGeom prst="rect">
              <a:avLst/>
            </a:prstGeom>
          </p:spPr>
          <p:txBody>
            <a:bodyPr wrap="square">
              <a:spAutoFit/>
            </a:bodyPr>
            <a:lstStyle/>
            <a:p>
              <a:pPr marL="342900" marR="0" lvl="0" indent="-342900" algn="l" defTabSz="914400" rtl="0" eaLnBrk="1" fontAlgn="auto" latinLnBrk="0" hangingPunct="1">
                <a:lnSpc>
                  <a:spcPct val="90000"/>
                </a:lnSpc>
                <a:spcBef>
                  <a:spcPts val="0"/>
                </a:spcBef>
                <a:spcAft>
                  <a:spcPts val="0"/>
                </a:spcAft>
                <a:buClr>
                  <a:srgbClr val="964035"/>
                </a:buClr>
                <a:buSzPct val="167000"/>
                <a:buFont typeface="Webdings" panose="05030102010509060703" pitchFamily="18" charset="2"/>
                <a:buChar char="4"/>
                <a:tabLst/>
                <a:defRPr/>
              </a:pPr>
              <a:r>
                <a:rPr kumimoji="0" lang="en-US" sz="2400" b="1"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Heat vulnerability </a:t>
              </a:r>
              <a:r>
                <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very high in 74 census tract</a:t>
              </a:r>
            </a:p>
          </p:txBody>
        </p:sp>
      </p:grpSp>
      <p:grpSp>
        <p:nvGrpSpPr>
          <p:cNvPr id="20" name="Group 19">
            <a:extLst>
              <a:ext uri="{FF2B5EF4-FFF2-40B4-BE49-F238E27FC236}">
                <a16:creationId xmlns:a16="http://schemas.microsoft.com/office/drawing/2014/main" id="{EC8F6B66-2C60-6A4E-A774-D0E753CB9C82}"/>
              </a:ext>
            </a:extLst>
          </p:cNvPr>
          <p:cNvGrpSpPr/>
          <p:nvPr/>
        </p:nvGrpSpPr>
        <p:grpSpPr>
          <a:xfrm>
            <a:off x="1401104" y="3736316"/>
            <a:ext cx="4809173" cy="915735"/>
            <a:chOff x="441292" y="1054242"/>
            <a:chExt cx="4809173" cy="915735"/>
          </a:xfrm>
        </p:grpSpPr>
        <p:sp>
          <p:nvSpPr>
            <p:cNvPr id="21" name="Google Shape;364;p27">
              <a:extLst>
                <a:ext uri="{FF2B5EF4-FFF2-40B4-BE49-F238E27FC236}">
                  <a16:creationId xmlns:a16="http://schemas.microsoft.com/office/drawing/2014/main" id="{08483E54-A8A8-B842-9EF9-01FAD85B7BD4}"/>
                </a:ext>
              </a:extLst>
            </p:cNvPr>
            <p:cNvSpPr/>
            <p:nvPr/>
          </p:nvSpPr>
          <p:spPr>
            <a:xfrm>
              <a:off x="441292" y="1054242"/>
              <a:ext cx="4785713" cy="915735"/>
            </a:xfrm>
            <a:prstGeom prst="roundRect">
              <a:avLst>
                <a:gd name="adj" fmla="val 5232"/>
              </a:avLst>
            </a:prstGeom>
            <a:solidFill>
              <a:schemeClr val="tx2">
                <a:lumMod val="90000"/>
              </a:schemeClr>
            </a:solidFill>
            <a:ln w="9525" cap="flat" cmpd="sng">
              <a:no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964035"/>
                </a:buClr>
                <a:buSzPts val="4000"/>
                <a:buFont typeface="Arial"/>
                <a:buNone/>
                <a:tabLst/>
                <a:defRPr/>
              </a:pPr>
              <a:endParaRPr kumimoji="0" lang="en-US" sz="1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22" name="Rectangle 21">
              <a:extLst>
                <a:ext uri="{FF2B5EF4-FFF2-40B4-BE49-F238E27FC236}">
                  <a16:creationId xmlns:a16="http://schemas.microsoft.com/office/drawing/2014/main" id="{ABDB9C7D-5EBD-B642-8C0D-01872910DF77}"/>
                </a:ext>
              </a:extLst>
            </p:cNvPr>
            <p:cNvSpPr/>
            <p:nvPr/>
          </p:nvSpPr>
          <p:spPr>
            <a:xfrm>
              <a:off x="478541" y="1130354"/>
              <a:ext cx="4771924" cy="757130"/>
            </a:xfrm>
            <a:prstGeom prst="rect">
              <a:avLst/>
            </a:prstGeom>
          </p:spPr>
          <p:txBody>
            <a:bodyPr wrap="square">
              <a:spAutoFit/>
            </a:bodyPr>
            <a:lstStyle/>
            <a:p>
              <a:pPr marL="342900" marR="0" lvl="0" indent="-342900" algn="l" defTabSz="914400" rtl="0" eaLnBrk="1" fontAlgn="auto" latinLnBrk="0" hangingPunct="1">
                <a:lnSpc>
                  <a:spcPct val="90000"/>
                </a:lnSpc>
                <a:spcBef>
                  <a:spcPts val="0"/>
                </a:spcBef>
                <a:spcAft>
                  <a:spcPts val="0"/>
                </a:spcAft>
                <a:buClr>
                  <a:srgbClr val="964035"/>
                </a:buClr>
                <a:buSzPct val="167000"/>
                <a:buFont typeface="Webdings" panose="05030102010509060703" pitchFamily="18" charset="2"/>
                <a:buChar char="4"/>
                <a:tabLst/>
                <a:defRPr/>
              </a:pPr>
              <a:r>
                <a:rPr kumimoji="0" lang="en-US" sz="2400" b="1"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Street tree priority </a:t>
              </a:r>
              <a:r>
                <a:rPr kumimoji="0" lang="en-US" sz="2400" b="0"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identified for 15 census tracts</a:t>
              </a:r>
            </a:p>
          </p:txBody>
        </p:sp>
      </p:grpSp>
      <p:sp>
        <p:nvSpPr>
          <p:cNvPr id="15" name="Google Shape;364;p27">
            <a:extLst>
              <a:ext uri="{FF2B5EF4-FFF2-40B4-BE49-F238E27FC236}">
                <a16:creationId xmlns:a16="http://schemas.microsoft.com/office/drawing/2014/main" id="{DD099D4A-05B4-5A47-9E4D-AD671D87373D}"/>
              </a:ext>
            </a:extLst>
          </p:cNvPr>
          <p:cNvSpPr/>
          <p:nvPr/>
        </p:nvSpPr>
        <p:spPr>
          <a:xfrm>
            <a:off x="1897483" y="5448191"/>
            <a:ext cx="4785713" cy="915735"/>
          </a:xfrm>
          <a:prstGeom prst="roundRect">
            <a:avLst>
              <a:gd name="adj" fmla="val 5232"/>
            </a:avLst>
          </a:prstGeom>
          <a:solidFill>
            <a:schemeClr val="tx2">
              <a:lumMod val="75000"/>
            </a:schemeClr>
          </a:solidFill>
          <a:ln w="9525" cap="flat" cmpd="sng">
            <a:no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90000"/>
              </a:lnSpc>
              <a:spcBef>
                <a:spcPts val="0"/>
              </a:spcBef>
              <a:spcAft>
                <a:spcPts val="0"/>
              </a:spcAft>
              <a:buClr>
                <a:srgbClr val="964035"/>
              </a:buClr>
              <a:buSzPts val="4000"/>
              <a:buFont typeface="Arial"/>
              <a:buNone/>
              <a:tabLst/>
              <a:defRPr/>
            </a:pPr>
            <a:endParaRPr kumimoji="0" lang="en-US" sz="1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5" name="Rectangle 4">
            <a:extLst>
              <a:ext uri="{FF2B5EF4-FFF2-40B4-BE49-F238E27FC236}">
                <a16:creationId xmlns:a16="http://schemas.microsoft.com/office/drawing/2014/main" id="{6FDC9994-53E3-C74E-A52A-90EFEFB7A33D}"/>
              </a:ext>
            </a:extLst>
          </p:cNvPr>
          <p:cNvSpPr/>
          <p:nvPr/>
        </p:nvSpPr>
        <p:spPr>
          <a:xfrm>
            <a:off x="2030107" y="5490559"/>
            <a:ext cx="4520463"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Planning for a more heat </a:t>
            </a:r>
            <a:br>
              <a:rPr kumimoji="0" lang="en-US"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br>
            <a:r>
              <a:rPr kumimoji="0" lang="en-US"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resilient Philadelphia</a:t>
            </a:r>
            <a:endParaRPr kumimoji="0" lang="en-US" sz="2400" b="0" i="0" u="none" strike="noStrike" kern="0" cap="none" spc="0" normalizeH="0" baseline="0" noProof="0" dirty="0">
              <a:ln>
                <a:noFill/>
              </a:ln>
              <a:solidFill>
                <a:srgbClr val="FFFFFF"/>
              </a:solidFill>
              <a:effectLst/>
              <a:uLnTx/>
              <a:uFillTx/>
              <a:latin typeface="Arial"/>
              <a:cs typeface="Arial"/>
              <a:sym typeface="Arial"/>
            </a:endParaRPr>
          </a:p>
        </p:txBody>
      </p:sp>
      <p:pic>
        <p:nvPicPr>
          <p:cNvPr id="13" name="Picture 12" descr="A close up of a map&#10;&#10;Description automatically generated">
            <a:extLst>
              <a:ext uri="{FF2B5EF4-FFF2-40B4-BE49-F238E27FC236}">
                <a16:creationId xmlns:a16="http://schemas.microsoft.com/office/drawing/2014/main" id="{3A957564-0CF4-744A-B3F3-B08B30B3260D}"/>
              </a:ext>
            </a:extLst>
          </p:cNvPr>
          <p:cNvPicPr>
            <a:picLocks noChangeAspect="1"/>
          </p:cNvPicPr>
          <p:nvPr/>
        </p:nvPicPr>
        <p:blipFill rotWithShape="1">
          <a:blip r:embed="rId4">
            <a:clrChange>
              <a:clrFrom>
                <a:srgbClr val="FFFFFF"/>
              </a:clrFrom>
              <a:clrTo>
                <a:srgbClr val="FFFFFF">
                  <a:alpha val="0"/>
                </a:srgbClr>
              </a:clrTo>
            </a:clrChange>
          </a:blip>
          <a:srcRect t="23257"/>
          <a:stretch/>
        </p:blipFill>
        <p:spPr>
          <a:xfrm>
            <a:off x="6819583" y="1084060"/>
            <a:ext cx="4544974" cy="4513806"/>
          </a:xfrm>
          <a:prstGeom prst="rect">
            <a:avLst/>
          </a:prstGeom>
          <a:effectLst>
            <a:outerShdw blurRad="50800" dist="50800" dir="5400000" algn="ctr" rotWithShape="0">
              <a:srgbClr val="000000">
                <a:alpha val="70000"/>
              </a:srgbClr>
            </a:outerShdw>
          </a:effectLst>
        </p:spPr>
      </p:pic>
      <p:pic>
        <p:nvPicPr>
          <p:cNvPr id="32" name="Picture 31" descr="A close up of a map&#10;&#10;Description automatically generated">
            <a:extLst>
              <a:ext uri="{FF2B5EF4-FFF2-40B4-BE49-F238E27FC236}">
                <a16:creationId xmlns:a16="http://schemas.microsoft.com/office/drawing/2014/main" id="{5FDDEDA4-7094-2646-B1F3-67F208377E68}"/>
              </a:ext>
            </a:extLst>
          </p:cNvPr>
          <p:cNvPicPr>
            <a:picLocks noChangeAspect="1"/>
          </p:cNvPicPr>
          <p:nvPr/>
        </p:nvPicPr>
        <p:blipFill rotWithShape="1">
          <a:blip r:embed="rId5">
            <a:clrChange>
              <a:clrFrom>
                <a:srgbClr val="FFFFFF"/>
              </a:clrFrom>
              <a:clrTo>
                <a:srgbClr val="FFFFFF">
                  <a:alpha val="0"/>
                </a:srgbClr>
              </a:clrTo>
            </a:clrChange>
          </a:blip>
          <a:srcRect t="23642"/>
          <a:stretch/>
        </p:blipFill>
        <p:spPr>
          <a:xfrm>
            <a:off x="8021343" y="2320549"/>
            <a:ext cx="4632076" cy="4577276"/>
          </a:xfrm>
          <a:prstGeom prst="rect">
            <a:avLst/>
          </a:prstGeom>
          <a:effectLst>
            <a:outerShdw blurRad="50800" dist="50800" dir="5400000" algn="ctr" rotWithShape="0">
              <a:srgbClr val="000000">
                <a:alpha val="70000"/>
              </a:srgbClr>
            </a:outerShdw>
          </a:effectLst>
        </p:spPr>
      </p:pic>
    </p:spTree>
    <p:extLst>
      <p:ext uri="{BB962C8B-B14F-4D97-AF65-F5344CB8AC3E}">
        <p14:creationId xmlns:p14="http://schemas.microsoft.com/office/powerpoint/2010/main" val="32705304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9000"/>
          </a:stretch>
        </a:blipFill>
        <a:effectLst/>
      </p:bgPr>
    </p:bg>
    <p:spTree>
      <p:nvGrpSpPr>
        <p:cNvPr id="1" name="Shape 370"/>
        <p:cNvGrpSpPr/>
        <p:nvPr/>
      </p:nvGrpSpPr>
      <p:grpSpPr>
        <a:xfrm>
          <a:off x="0" y="0"/>
          <a:ext cx="0" cy="0"/>
          <a:chOff x="0" y="0"/>
          <a:chExt cx="0" cy="0"/>
        </a:xfrm>
      </p:grpSpPr>
      <p:sp>
        <p:nvSpPr>
          <p:cNvPr id="371" name="Google Shape;371;p28"/>
          <p:cNvSpPr txBox="1"/>
          <p:nvPr/>
        </p:nvSpPr>
        <p:spPr>
          <a:xfrm>
            <a:off x="495300" y="356755"/>
            <a:ext cx="10149900" cy="40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000"/>
              <a:buFont typeface="Century Gothic"/>
              <a:buNone/>
            </a:pPr>
            <a:r>
              <a:rPr lang="en-US" sz="4000" b="1" i="0" u="none" strike="noStrike" cap="none" dirty="0">
                <a:solidFill>
                  <a:schemeClr val="bg1"/>
                </a:solidFill>
                <a:latin typeface="Century Gothic"/>
                <a:ea typeface="Century Gothic"/>
                <a:cs typeface="Century Gothic"/>
                <a:sym typeface="Century Gothic"/>
              </a:rPr>
              <a:t>Errors &amp; Uncertainties</a:t>
            </a:r>
            <a:endParaRPr sz="4000" b="1" i="0" u="none" strike="noStrike" cap="none" dirty="0">
              <a:solidFill>
                <a:schemeClr val="bg1"/>
              </a:solidFill>
              <a:latin typeface="Century Gothic"/>
              <a:ea typeface="Century Gothic"/>
              <a:cs typeface="Century Gothic"/>
              <a:sym typeface="Century Gothic"/>
            </a:endParaRPr>
          </a:p>
        </p:txBody>
      </p:sp>
      <p:sp>
        <p:nvSpPr>
          <p:cNvPr id="25" name="Google Shape;393;p29">
            <a:extLst>
              <a:ext uri="{FF2B5EF4-FFF2-40B4-BE49-F238E27FC236}">
                <a16:creationId xmlns:a16="http://schemas.microsoft.com/office/drawing/2014/main" id="{F0154F97-36A0-45DC-B12E-D146DFC87410}"/>
              </a:ext>
            </a:extLst>
          </p:cNvPr>
          <p:cNvSpPr txBox="1"/>
          <p:nvPr/>
        </p:nvSpPr>
        <p:spPr>
          <a:xfrm>
            <a:off x="8596479" y="6501245"/>
            <a:ext cx="3706771" cy="381232"/>
          </a:xfrm>
          <a:prstGeom prst="rect">
            <a:avLst/>
          </a:prstGeom>
          <a:noFill/>
          <a:ln>
            <a:noFill/>
          </a:ln>
        </p:spPr>
        <p:txBody>
          <a:bodyPr spcFirstLastPara="1" wrap="square" lIns="91425" tIns="91425" rIns="91425" bIns="91425" anchor="t" anchorCtr="0">
            <a:noAutofit/>
          </a:bodyPr>
          <a:lstStyle/>
          <a:p>
            <a:pPr marL="457200" marR="0" lvl="0" indent="0" algn="l" rtl="0">
              <a:lnSpc>
                <a:spcPct val="115000"/>
              </a:lnSpc>
              <a:spcBef>
                <a:spcPts val="0"/>
              </a:spcBef>
              <a:spcAft>
                <a:spcPts val="0"/>
              </a:spcAft>
              <a:buClr>
                <a:srgbClr val="000000"/>
              </a:buClr>
              <a:buSzPts val="1000"/>
              <a:buFont typeface="Arial"/>
              <a:buNone/>
            </a:pPr>
            <a:r>
              <a:rPr lang="en-US" sz="1000" b="1" i="0" u="none" strike="noStrike" cap="none" dirty="0">
                <a:solidFill>
                  <a:schemeClr val="lt1"/>
                </a:solidFill>
                <a:latin typeface="Century Gothic"/>
                <a:ea typeface="Century Gothic"/>
                <a:cs typeface="Century Gothic"/>
                <a:sym typeface="Century Gothic"/>
              </a:rPr>
              <a:t>Image Credit: S. Madera for City of Philadelphia</a:t>
            </a:r>
            <a:endParaRPr sz="1000" b="1" i="0" u="none" strike="noStrike" cap="none" dirty="0">
              <a:solidFill>
                <a:schemeClr val="lt1"/>
              </a:solidFill>
              <a:latin typeface="Century Gothic"/>
              <a:ea typeface="Century Gothic"/>
              <a:cs typeface="Century Gothic"/>
              <a:sym typeface="Century Gothic"/>
            </a:endParaRPr>
          </a:p>
        </p:txBody>
      </p:sp>
      <p:sp>
        <p:nvSpPr>
          <p:cNvPr id="26" name="TextBox 25">
            <a:extLst>
              <a:ext uri="{FF2B5EF4-FFF2-40B4-BE49-F238E27FC236}">
                <a16:creationId xmlns:a16="http://schemas.microsoft.com/office/drawing/2014/main" id="{92C2761C-04DE-4247-9A7B-CA481D88296A}"/>
              </a:ext>
            </a:extLst>
          </p:cNvPr>
          <p:cNvSpPr txBox="1"/>
          <p:nvPr/>
        </p:nvSpPr>
        <p:spPr>
          <a:xfrm>
            <a:off x="6972718" y="6568750"/>
            <a:ext cx="2362027" cy="246221"/>
          </a:xfrm>
          <a:prstGeom prst="rect">
            <a:avLst/>
          </a:prstGeom>
          <a:noFill/>
        </p:spPr>
        <p:txBody>
          <a:bodyPr wrap="square" rtlCol="0">
            <a:spAutoFit/>
          </a:bodyPr>
          <a:lstStyle/>
          <a:p>
            <a:r>
              <a:rPr lang="en-US" sz="1000" dirty="0">
                <a:solidFill>
                  <a:schemeClr val="bg1"/>
                </a:solidFill>
                <a:latin typeface="Century Gothic" panose="020B0502020202020204" pitchFamily="34" charset="0"/>
              </a:rPr>
              <a:t>Icon Credit: The Noun Project</a:t>
            </a:r>
          </a:p>
        </p:txBody>
      </p:sp>
      <p:grpSp>
        <p:nvGrpSpPr>
          <p:cNvPr id="27" name="Group 26">
            <a:extLst>
              <a:ext uri="{FF2B5EF4-FFF2-40B4-BE49-F238E27FC236}">
                <a16:creationId xmlns:a16="http://schemas.microsoft.com/office/drawing/2014/main" id="{F8E37304-C187-B942-BB75-B66B0681C8A8}"/>
              </a:ext>
            </a:extLst>
          </p:cNvPr>
          <p:cNvGrpSpPr/>
          <p:nvPr/>
        </p:nvGrpSpPr>
        <p:grpSpPr>
          <a:xfrm>
            <a:off x="890611" y="3003233"/>
            <a:ext cx="10410777" cy="3358288"/>
            <a:chOff x="890611" y="3003233"/>
            <a:chExt cx="10410777" cy="3358288"/>
          </a:xfrm>
        </p:grpSpPr>
        <p:grpSp>
          <p:nvGrpSpPr>
            <p:cNvPr id="28" name="Group 27">
              <a:extLst>
                <a:ext uri="{FF2B5EF4-FFF2-40B4-BE49-F238E27FC236}">
                  <a16:creationId xmlns:a16="http://schemas.microsoft.com/office/drawing/2014/main" id="{86841644-A87C-8F42-97B3-C5641F1365D5}"/>
                </a:ext>
              </a:extLst>
            </p:cNvPr>
            <p:cNvGrpSpPr/>
            <p:nvPr/>
          </p:nvGrpSpPr>
          <p:grpSpPr>
            <a:xfrm>
              <a:off x="890611" y="3003233"/>
              <a:ext cx="10410777" cy="3358288"/>
              <a:chOff x="668875" y="2345507"/>
              <a:chExt cx="10410777" cy="3358288"/>
            </a:xfrm>
          </p:grpSpPr>
          <p:grpSp>
            <p:nvGrpSpPr>
              <p:cNvPr id="31" name="Group 30">
                <a:extLst>
                  <a:ext uri="{FF2B5EF4-FFF2-40B4-BE49-F238E27FC236}">
                    <a16:creationId xmlns:a16="http://schemas.microsoft.com/office/drawing/2014/main" id="{26F1B6D8-297D-7547-9336-27B5242C163C}"/>
                  </a:ext>
                </a:extLst>
              </p:cNvPr>
              <p:cNvGrpSpPr/>
              <p:nvPr/>
            </p:nvGrpSpPr>
            <p:grpSpPr>
              <a:xfrm>
                <a:off x="6084543" y="2345507"/>
                <a:ext cx="2290200" cy="3265800"/>
                <a:chOff x="6665357" y="4951143"/>
                <a:chExt cx="2290200" cy="3265800"/>
              </a:xfrm>
            </p:grpSpPr>
            <p:sp>
              <p:nvSpPr>
                <p:cNvPr id="48" name="Google Shape;376;p28">
                  <a:extLst>
                    <a:ext uri="{FF2B5EF4-FFF2-40B4-BE49-F238E27FC236}">
                      <a16:creationId xmlns:a16="http://schemas.microsoft.com/office/drawing/2014/main" id="{6DACDB9F-C0ED-8F47-B182-016641ED6DE9}"/>
                    </a:ext>
                  </a:extLst>
                </p:cNvPr>
                <p:cNvSpPr/>
                <p:nvPr/>
              </p:nvSpPr>
              <p:spPr>
                <a:xfrm>
                  <a:off x="6665357" y="4951143"/>
                  <a:ext cx="2290200" cy="3265800"/>
                </a:xfrm>
                <a:prstGeom prst="round2SameRect">
                  <a:avLst>
                    <a:gd name="adj1" fmla="val 16667"/>
                    <a:gd name="adj2" fmla="val 0"/>
                  </a:avLst>
                </a:prstGeom>
                <a:solidFill>
                  <a:srgbClr val="D6E3D1"/>
                </a:solidFill>
                <a:ln w="76200"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highlight>
                      <a:srgbClr val="A61C00"/>
                    </a:highlight>
                    <a:latin typeface="Arial"/>
                    <a:ea typeface="Arial"/>
                    <a:cs typeface="Arial"/>
                    <a:sym typeface="Arial"/>
                  </a:endParaRPr>
                </a:p>
              </p:txBody>
            </p:sp>
            <p:sp>
              <p:nvSpPr>
                <p:cNvPr id="49" name="Google Shape;378;p28">
                  <a:extLst>
                    <a:ext uri="{FF2B5EF4-FFF2-40B4-BE49-F238E27FC236}">
                      <a16:creationId xmlns:a16="http://schemas.microsoft.com/office/drawing/2014/main" id="{9C267660-6E8D-FC47-9A0C-5B8B01843274}"/>
                    </a:ext>
                  </a:extLst>
                </p:cNvPr>
                <p:cNvSpPr txBox="1"/>
                <p:nvPr/>
              </p:nvSpPr>
              <p:spPr>
                <a:xfrm>
                  <a:off x="6665357" y="6826393"/>
                  <a:ext cx="2290200" cy="1371500"/>
                </a:xfrm>
                <a:prstGeom prst="rect">
                  <a:avLst/>
                </a:prstGeom>
                <a:solidFill>
                  <a:srgbClr val="274E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dirty="0">
                    <a:solidFill>
                      <a:schemeClr val="lt1"/>
                    </a:solidFill>
                    <a:latin typeface="Century Gothic"/>
                    <a:ea typeface="Century Gothic"/>
                    <a:cs typeface="Century Gothic"/>
                    <a:sym typeface="Century Gothic"/>
                  </a:endParaRPr>
                </a:p>
              </p:txBody>
            </p:sp>
          </p:grpSp>
          <p:grpSp>
            <p:nvGrpSpPr>
              <p:cNvPr id="32" name="Group 31">
                <a:extLst>
                  <a:ext uri="{FF2B5EF4-FFF2-40B4-BE49-F238E27FC236}">
                    <a16:creationId xmlns:a16="http://schemas.microsoft.com/office/drawing/2014/main" id="{5E701037-3D31-D340-9C15-E863DB7FD55D}"/>
                  </a:ext>
                </a:extLst>
              </p:cNvPr>
              <p:cNvGrpSpPr/>
              <p:nvPr/>
            </p:nvGrpSpPr>
            <p:grpSpPr>
              <a:xfrm>
                <a:off x="3377684" y="2345732"/>
                <a:ext cx="2292150" cy="3265800"/>
                <a:chOff x="9272850" y="2242450"/>
                <a:chExt cx="2292150" cy="3265800"/>
              </a:xfrm>
            </p:grpSpPr>
            <p:sp>
              <p:nvSpPr>
                <p:cNvPr id="44" name="Google Shape;377;p28">
                  <a:extLst>
                    <a:ext uri="{FF2B5EF4-FFF2-40B4-BE49-F238E27FC236}">
                      <a16:creationId xmlns:a16="http://schemas.microsoft.com/office/drawing/2014/main" id="{0566770E-0716-DB46-AECE-0B2FA53B658F}"/>
                    </a:ext>
                  </a:extLst>
                </p:cNvPr>
                <p:cNvSpPr/>
                <p:nvPr/>
              </p:nvSpPr>
              <p:spPr>
                <a:xfrm>
                  <a:off x="9274800" y="2242450"/>
                  <a:ext cx="2290200" cy="3265800"/>
                </a:xfrm>
                <a:prstGeom prst="round2SameRect">
                  <a:avLst>
                    <a:gd name="adj1" fmla="val 16667"/>
                    <a:gd name="adj2" fmla="val 0"/>
                  </a:avLst>
                </a:prstGeom>
                <a:solidFill>
                  <a:srgbClr val="F7DDC2"/>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45" name="Google Shape;381;p28">
                  <a:extLst>
                    <a:ext uri="{FF2B5EF4-FFF2-40B4-BE49-F238E27FC236}">
                      <a16:creationId xmlns:a16="http://schemas.microsoft.com/office/drawing/2014/main" id="{0671B469-C533-B547-A4AA-473D613505A6}"/>
                    </a:ext>
                  </a:extLst>
                </p:cNvPr>
                <p:cNvSpPr/>
                <p:nvPr/>
              </p:nvSpPr>
              <p:spPr>
                <a:xfrm>
                  <a:off x="9272850" y="4138025"/>
                  <a:ext cx="2290200" cy="1343400"/>
                </a:xfrm>
                <a:prstGeom prst="rect">
                  <a:avLst/>
                </a:prstGeom>
                <a:solidFill>
                  <a:srgbClr val="E69138"/>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82;p28">
                  <a:extLst>
                    <a:ext uri="{FF2B5EF4-FFF2-40B4-BE49-F238E27FC236}">
                      <a16:creationId xmlns:a16="http://schemas.microsoft.com/office/drawing/2014/main" id="{7D089CAE-8E63-8447-BC26-9B82E7EADC29}"/>
                    </a:ext>
                  </a:extLst>
                </p:cNvPr>
                <p:cNvSpPr txBox="1"/>
                <p:nvPr/>
              </p:nvSpPr>
              <p:spPr>
                <a:xfrm>
                  <a:off x="9476250" y="4214124"/>
                  <a:ext cx="1887300" cy="125102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2000"/>
                    <a:buFont typeface="Arial"/>
                    <a:buNone/>
                  </a:pPr>
                  <a:r>
                    <a:rPr lang="en-US" sz="2000" dirty="0">
                      <a:solidFill>
                        <a:schemeClr val="lt1"/>
                      </a:solidFill>
                      <a:latin typeface="Century Gothic"/>
                      <a:ea typeface="Century Gothic"/>
                      <a:cs typeface="Century Gothic"/>
                      <a:sym typeface="Century Gothic"/>
                    </a:rPr>
                    <a:t>LST not experienced temperature</a:t>
                  </a:r>
                  <a:endParaRPr dirty="0"/>
                </a:p>
              </p:txBody>
            </p:sp>
            <p:pic>
              <p:nvPicPr>
                <p:cNvPr id="47" name="Google Shape;383;p28">
                  <a:extLst>
                    <a:ext uri="{FF2B5EF4-FFF2-40B4-BE49-F238E27FC236}">
                      <a16:creationId xmlns:a16="http://schemas.microsoft.com/office/drawing/2014/main" id="{5783BDC6-F513-C045-A7A1-7ED43C4A1F3E}"/>
                    </a:ext>
                  </a:extLst>
                </p:cNvPr>
                <p:cNvPicPr preferRelativeResize="0"/>
                <p:nvPr/>
              </p:nvPicPr>
              <p:blipFill rotWithShape="1">
                <a:blip r:embed="rId4">
                  <a:alphaModFix/>
                </a:blip>
                <a:srcRect b="14770"/>
                <a:stretch/>
              </p:blipFill>
              <p:spPr>
                <a:xfrm>
                  <a:off x="9376700" y="2242450"/>
                  <a:ext cx="2082500" cy="1774950"/>
                </a:xfrm>
                <a:prstGeom prst="rect">
                  <a:avLst/>
                </a:prstGeom>
                <a:noFill/>
                <a:ln>
                  <a:noFill/>
                </a:ln>
              </p:spPr>
            </p:pic>
          </p:grpSp>
          <p:pic>
            <p:nvPicPr>
              <p:cNvPr id="33" name="Google Shape;384;p28">
                <a:extLst>
                  <a:ext uri="{FF2B5EF4-FFF2-40B4-BE49-F238E27FC236}">
                    <a16:creationId xmlns:a16="http://schemas.microsoft.com/office/drawing/2014/main" id="{ECFFC26B-9572-A348-9176-F820663AD403}"/>
                  </a:ext>
                </a:extLst>
              </p:cNvPr>
              <p:cNvPicPr preferRelativeResize="0"/>
              <p:nvPr/>
            </p:nvPicPr>
            <p:blipFill rotWithShape="1">
              <a:blip r:embed="rId5">
                <a:alphaModFix/>
              </a:blip>
              <a:srcRect b="14192"/>
              <a:stretch/>
            </p:blipFill>
            <p:spPr>
              <a:xfrm>
                <a:off x="6242868" y="2506338"/>
                <a:ext cx="1973550" cy="1693443"/>
              </a:xfrm>
              <a:prstGeom prst="rect">
                <a:avLst/>
              </a:prstGeom>
              <a:noFill/>
              <a:ln>
                <a:noFill/>
              </a:ln>
            </p:spPr>
          </p:pic>
          <p:grpSp>
            <p:nvGrpSpPr>
              <p:cNvPr id="34" name="Group 33">
                <a:extLst>
                  <a:ext uri="{FF2B5EF4-FFF2-40B4-BE49-F238E27FC236}">
                    <a16:creationId xmlns:a16="http://schemas.microsoft.com/office/drawing/2014/main" id="{C2DBA7AD-2E5D-0A48-90AE-B07C5CAB2F8F}"/>
                  </a:ext>
                </a:extLst>
              </p:cNvPr>
              <p:cNvGrpSpPr/>
              <p:nvPr/>
            </p:nvGrpSpPr>
            <p:grpSpPr>
              <a:xfrm>
                <a:off x="8789452" y="2345507"/>
                <a:ext cx="2290200" cy="3358288"/>
                <a:chOff x="8695042" y="2239412"/>
                <a:chExt cx="2290200" cy="3358288"/>
              </a:xfrm>
            </p:grpSpPr>
            <p:sp>
              <p:nvSpPr>
                <p:cNvPr id="40" name="Google Shape;375;p28">
                  <a:extLst>
                    <a:ext uri="{FF2B5EF4-FFF2-40B4-BE49-F238E27FC236}">
                      <a16:creationId xmlns:a16="http://schemas.microsoft.com/office/drawing/2014/main" id="{A48FA035-9124-5849-8489-1BC9BD1D4FAA}"/>
                    </a:ext>
                  </a:extLst>
                </p:cNvPr>
                <p:cNvSpPr/>
                <p:nvPr/>
              </p:nvSpPr>
              <p:spPr>
                <a:xfrm>
                  <a:off x="8695042" y="2239412"/>
                  <a:ext cx="2290200" cy="3265800"/>
                </a:xfrm>
                <a:prstGeom prst="round2SameRect">
                  <a:avLst>
                    <a:gd name="adj1" fmla="val 16667"/>
                    <a:gd name="adj2" fmla="val 0"/>
                  </a:avLst>
                </a:prstGeom>
                <a:solidFill>
                  <a:srgbClr val="EFE3E1"/>
                </a:solidFill>
                <a:ln w="76200" cap="flat" cmpd="sng">
                  <a:solidFill>
                    <a:srgbClr val="96403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41" name="Google Shape;379;p28">
                  <a:extLst>
                    <a:ext uri="{FF2B5EF4-FFF2-40B4-BE49-F238E27FC236}">
                      <a16:creationId xmlns:a16="http://schemas.microsoft.com/office/drawing/2014/main" id="{D01D3DA8-FD95-2347-853B-5F7B1FA14227}"/>
                    </a:ext>
                  </a:extLst>
                </p:cNvPr>
                <p:cNvSpPr/>
                <p:nvPr/>
              </p:nvSpPr>
              <p:spPr>
                <a:xfrm>
                  <a:off x="8695042" y="4112987"/>
                  <a:ext cx="2290200" cy="1392000"/>
                </a:xfrm>
                <a:prstGeom prst="rect">
                  <a:avLst/>
                </a:prstGeom>
                <a:solidFill>
                  <a:srgbClr val="964035"/>
                </a:solidFill>
                <a:ln w="9525" cap="flat" cmpd="sng">
                  <a:solidFill>
                    <a:srgbClr val="9640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80;p28">
                  <a:extLst>
                    <a:ext uri="{FF2B5EF4-FFF2-40B4-BE49-F238E27FC236}">
                      <a16:creationId xmlns:a16="http://schemas.microsoft.com/office/drawing/2014/main" id="{0B323592-537B-C54C-9469-B03152D9F185}"/>
                    </a:ext>
                  </a:extLst>
                </p:cNvPr>
                <p:cNvSpPr txBox="1"/>
                <p:nvPr/>
              </p:nvSpPr>
              <p:spPr>
                <a:xfrm>
                  <a:off x="8698567" y="4136400"/>
                  <a:ext cx="2233450" cy="1461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1400" b="0" i="0" u="none" strike="noStrike" cap="none" dirty="0">
                    <a:solidFill>
                      <a:schemeClr val="lt1"/>
                    </a:solidFill>
                    <a:latin typeface="Arial"/>
                    <a:ea typeface="Arial"/>
                    <a:cs typeface="Arial"/>
                    <a:sym typeface="Arial"/>
                  </a:endParaRPr>
                </a:p>
              </p:txBody>
            </p:sp>
            <p:pic>
              <p:nvPicPr>
                <p:cNvPr id="43" name="Google Shape;385;p28">
                  <a:extLst>
                    <a:ext uri="{FF2B5EF4-FFF2-40B4-BE49-F238E27FC236}">
                      <a16:creationId xmlns:a16="http://schemas.microsoft.com/office/drawing/2014/main" id="{0EC5A67D-65DC-6F4A-B563-8FC534F9DC7D}"/>
                    </a:ext>
                  </a:extLst>
                </p:cNvPr>
                <p:cNvPicPr preferRelativeResize="0"/>
                <p:nvPr/>
              </p:nvPicPr>
              <p:blipFill rotWithShape="1">
                <a:blip r:embed="rId6">
                  <a:alphaModFix/>
                </a:blip>
                <a:srcRect b="14595"/>
                <a:stretch/>
              </p:blipFill>
              <p:spPr>
                <a:xfrm>
                  <a:off x="8849517" y="2314989"/>
                  <a:ext cx="2082500" cy="1778472"/>
                </a:xfrm>
                <a:prstGeom prst="rect">
                  <a:avLst/>
                </a:prstGeom>
                <a:noFill/>
                <a:ln>
                  <a:noFill/>
                </a:ln>
              </p:spPr>
            </p:pic>
          </p:grpSp>
          <p:grpSp>
            <p:nvGrpSpPr>
              <p:cNvPr id="35" name="Group 34">
                <a:extLst>
                  <a:ext uri="{FF2B5EF4-FFF2-40B4-BE49-F238E27FC236}">
                    <a16:creationId xmlns:a16="http://schemas.microsoft.com/office/drawing/2014/main" id="{62F0514D-3726-4E44-8F76-0EF09298CFD8}"/>
                  </a:ext>
                </a:extLst>
              </p:cNvPr>
              <p:cNvGrpSpPr/>
              <p:nvPr/>
            </p:nvGrpSpPr>
            <p:grpSpPr>
              <a:xfrm>
                <a:off x="668875" y="2345507"/>
                <a:ext cx="2292150" cy="3265800"/>
                <a:chOff x="668875" y="2345507"/>
                <a:chExt cx="2292150" cy="3265800"/>
              </a:xfrm>
            </p:grpSpPr>
            <p:sp>
              <p:nvSpPr>
                <p:cNvPr id="36" name="Google Shape;372;p28">
                  <a:extLst>
                    <a:ext uri="{FF2B5EF4-FFF2-40B4-BE49-F238E27FC236}">
                      <a16:creationId xmlns:a16="http://schemas.microsoft.com/office/drawing/2014/main" id="{962C2DA7-04BD-E34F-A37D-8F816799CD1D}"/>
                    </a:ext>
                  </a:extLst>
                </p:cNvPr>
                <p:cNvSpPr/>
                <p:nvPr/>
              </p:nvSpPr>
              <p:spPr>
                <a:xfrm>
                  <a:off x="670825" y="2345507"/>
                  <a:ext cx="2290200" cy="3265800"/>
                </a:xfrm>
                <a:prstGeom prst="round2SameRect">
                  <a:avLst>
                    <a:gd name="adj1" fmla="val 16667"/>
                    <a:gd name="adj2" fmla="val 0"/>
                  </a:avLst>
                </a:prstGeom>
                <a:solidFill>
                  <a:srgbClr val="BDC8CB"/>
                </a:solidFill>
                <a:ln w="76200" cap="flat" cmpd="sng">
                  <a:solidFill>
                    <a:srgbClr val="0C343D"/>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highlight>
                      <a:srgbClr val="A61C00"/>
                    </a:highlight>
                    <a:latin typeface="Arial"/>
                    <a:ea typeface="Arial"/>
                    <a:cs typeface="Arial"/>
                    <a:sym typeface="Arial"/>
                  </a:endParaRPr>
                </a:p>
              </p:txBody>
            </p:sp>
            <p:sp>
              <p:nvSpPr>
                <p:cNvPr id="37" name="Google Shape;373;p28">
                  <a:extLst>
                    <a:ext uri="{FF2B5EF4-FFF2-40B4-BE49-F238E27FC236}">
                      <a16:creationId xmlns:a16="http://schemas.microsoft.com/office/drawing/2014/main" id="{B5BEC86B-6580-9C4F-9358-50F099CCFBAF}"/>
                    </a:ext>
                  </a:extLst>
                </p:cNvPr>
                <p:cNvSpPr/>
                <p:nvPr/>
              </p:nvSpPr>
              <p:spPr>
                <a:xfrm>
                  <a:off x="668875" y="4244582"/>
                  <a:ext cx="2290200" cy="1323850"/>
                </a:xfrm>
                <a:prstGeom prst="rect">
                  <a:avLst/>
                </a:prstGeom>
                <a:solidFill>
                  <a:srgbClr val="0C343D"/>
                </a:solidFill>
                <a:ln w="76200" cap="flat" cmpd="sng">
                  <a:solidFill>
                    <a:srgbClr val="0C343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74;p28">
                  <a:extLst>
                    <a:ext uri="{FF2B5EF4-FFF2-40B4-BE49-F238E27FC236}">
                      <a16:creationId xmlns:a16="http://schemas.microsoft.com/office/drawing/2014/main" id="{6B827EA3-A19E-2B41-B7A0-27F9F24FB11C}"/>
                    </a:ext>
                  </a:extLst>
                </p:cNvPr>
                <p:cNvSpPr txBox="1"/>
                <p:nvPr/>
              </p:nvSpPr>
              <p:spPr>
                <a:xfrm>
                  <a:off x="668875" y="4317405"/>
                  <a:ext cx="2290200" cy="1251025"/>
                </a:xfrm>
                <a:prstGeom prst="rect">
                  <a:avLst/>
                </a:prstGeom>
                <a:noFill/>
                <a:ln>
                  <a:noFill/>
                </a:ln>
              </p:spPr>
              <p:txBody>
                <a:bodyPr spcFirstLastPara="1" wrap="square" lIns="0" tIns="0" rIns="0" bIns="0" anchor="ctr" anchorCtr="0">
                  <a:noAutofit/>
                </a:bodyPr>
                <a:lstStyle/>
                <a:p>
                  <a:pPr lvl="0" algn="ctr">
                    <a:buSzPts val="2000"/>
                  </a:pPr>
                  <a:r>
                    <a:rPr lang="en-US" sz="2000" dirty="0">
                      <a:solidFill>
                        <a:schemeClr val="lt1"/>
                      </a:solidFill>
                      <a:latin typeface="Century Gothic"/>
                      <a:ea typeface="Century Gothic"/>
                      <a:cs typeface="Century Gothic"/>
                      <a:sym typeface="Century Gothic"/>
                    </a:rPr>
                    <a:t>ACS data based on estimates</a:t>
                  </a:r>
                </a:p>
              </p:txBody>
            </p:sp>
            <p:pic>
              <p:nvPicPr>
                <p:cNvPr id="39" name="Google Shape;386;p28">
                  <a:extLst>
                    <a:ext uri="{FF2B5EF4-FFF2-40B4-BE49-F238E27FC236}">
                      <a16:creationId xmlns:a16="http://schemas.microsoft.com/office/drawing/2014/main" id="{E9855052-D2CA-D845-87C6-D716AFE61440}"/>
                    </a:ext>
                  </a:extLst>
                </p:cNvPr>
                <p:cNvPicPr preferRelativeResize="0"/>
                <p:nvPr/>
              </p:nvPicPr>
              <p:blipFill rotWithShape="1">
                <a:blip r:embed="rId7">
                  <a:alphaModFix/>
                </a:blip>
                <a:srcRect b="19139"/>
                <a:stretch/>
              </p:blipFill>
              <p:spPr>
                <a:xfrm>
                  <a:off x="985263" y="2563500"/>
                  <a:ext cx="1661319" cy="1343400"/>
                </a:xfrm>
                <a:prstGeom prst="rect">
                  <a:avLst/>
                </a:prstGeom>
                <a:noFill/>
                <a:ln>
                  <a:noFill/>
                </a:ln>
              </p:spPr>
            </p:pic>
          </p:grpSp>
        </p:grpSp>
        <p:sp>
          <p:nvSpPr>
            <p:cNvPr id="29" name="Google Shape;382;p28">
              <a:extLst>
                <a:ext uri="{FF2B5EF4-FFF2-40B4-BE49-F238E27FC236}">
                  <a16:creationId xmlns:a16="http://schemas.microsoft.com/office/drawing/2014/main" id="{612CB2C8-7730-1E43-B0D1-EEAA6AEC7262}"/>
                </a:ext>
              </a:extLst>
            </p:cNvPr>
            <p:cNvSpPr txBox="1"/>
            <p:nvPr/>
          </p:nvSpPr>
          <p:spPr>
            <a:xfrm>
              <a:off x="6507729" y="5018338"/>
              <a:ext cx="1887300" cy="1204874"/>
            </a:xfrm>
            <a:prstGeom prst="rect">
              <a:avLst/>
            </a:prstGeom>
            <a:noFill/>
            <a:ln>
              <a:noFill/>
            </a:ln>
          </p:spPr>
          <p:txBody>
            <a:bodyPr spcFirstLastPara="1" wrap="square" lIns="91425" tIns="91425" rIns="91425" bIns="91425" anchor="ctr" anchorCtr="0">
              <a:noAutofit/>
            </a:bodyPr>
            <a:lstStyle/>
            <a:p>
              <a:pPr lvl="0" algn="ctr">
                <a:buSzPts val="2000"/>
              </a:pPr>
              <a:r>
                <a:rPr lang="en-US" sz="2000" dirty="0">
                  <a:solidFill>
                    <a:schemeClr val="lt1"/>
                  </a:solidFill>
                  <a:latin typeface="Century Gothic"/>
                  <a:ea typeface="Century Gothic"/>
                  <a:cs typeface="Century Gothic"/>
                  <a:sym typeface="Century Gothic"/>
                </a:rPr>
                <a:t>Coarse spatial resolution</a:t>
              </a:r>
            </a:p>
          </p:txBody>
        </p:sp>
        <p:sp>
          <p:nvSpPr>
            <p:cNvPr id="30" name="Google Shape;382;p28">
              <a:extLst>
                <a:ext uri="{FF2B5EF4-FFF2-40B4-BE49-F238E27FC236}">
                  <a16:creationId xmlns:a16="http://schemas.microsoft.com/office/drawing/2014/main" id="{3B470F55-3DEA-664B-94B2-CE53BFD83299}"/>
                </a:ext>
              </a:extLst>
            </p:cNvPr>
            <p:cNvSpPr txBox="1"/>
            <p:nvPr/>
          </p:nvSpPr>
          <p:spPr>
            <a:xfrm>
              <a:off x="9187788" y="5018124"/>
              <a:ext cx="1887300" cy="1204874"/>
            </a:xfrm>
            <a:prstGeom prst="rect">
              <a:avLst/>
            </a:prstGeom>
            <a:noFill/>
            <a:ln>
              <a:noFill/>
            </a:ln>
          </p:spPr>
          <p:txBody>
            <a:bodyPr spcFirstLastPara="1" wrap="square" lIns="91425" tIns="91425" rIns="91425" bIns="91425" numCol="1" anchor="ctr" anchorCtr="0">
              <a:noAutofit/>
            </a:bodyPr>
            <a:lstStyle/>
            <a:p>
              <a:pPr lvl="0" algn="ctr">
                <a:buSzPts val="2000"/>
              </a:pPr>
              <a:r>
                <a:rPr lang="en-US" sz="2000" dirty="0">
                  <a:solidFill>
                    <a:schemeClr val="lt1"/>
                  </a:solidFill>
                  <a:latin typeface="Century Gothic"/>
                  <a:ea typeface="Century Gothic"/>
                  <a:cs typeface="Century Gothic"/>
                  <a:sym typeface="Century Gothic"/>
                </a:rPr>
                <a:t>People are not stationary </a:t>
              </a:r>
              <a:endParaRPr lang="en-US" dirty="0">
                <a:solidFill>
                  <a:schemeClr val="lt1"/>
                </a:solidFill>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1"/>
        <p:cNvGrpSpPr/>
        <p:nvPr/>
      </p:nvGrpSpPr>
      <p:grpSpPr>
        <a:xfrm>
          <a:off x="0" y="0"/>
          <a:ext cx="0" cy="0"/>
          <a:chOff x="0" y="0"/>
          <a:chExt cx="0" cy="0"/>
        </a:xfrm>
      </p:grpSpPr>
      <p:sp>
        <p:nvSpPr>
          <p:cNvPr id="392" name="Google Shape;392;p29"/>
          <p:cNvSpPr txBox="1"/>
          <p:nvPr/>
        </p:nvSpPr>
        <p:spPr>
          <a:xfrm>
            <a:off x="495300" y="342905"/>
            <a:ext cx="10149900" cy="405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964035"/>
              </a:buClr>
              <a:buSzPts val="4000"/>
              <a:buFont typeface="Century Gothic"/>
              <a:buNone/>
              <a:tabLst/>
              <a:defRPr/>
            </a:pPr>
            <a:r>
              <a:rPr kumimoji="0" lang="en-US" sz="4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Future Work</a:t>
            </a:r>
            <a:endParaRPr kumimoji="0" sz="4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grpSp>
        <p:nvGrpSpPr>
          <p:cNvPr id="2" name="Group 1">
            <a:extLst>
              <a:ext uri="{FF2B5EF4-FFF2-40B4-BE49-F238E27FC236}">
                <a16:creationId xmlns:a16="http://schemas.microsoft.com/office/drawing/2014/main" id="{19E62AF5-47FE-4C7A-89AB-34F884144D4F}"/>
              </a:ext>
            </a:extLst>
          </p:cNvPr>
          <p:cNvGrpSpPr/>
          <p:nvPr/>
        </p:nvGrpSpPr>
        <p:grpSpPr>
          <a:xfrm>
            <a:off x="3970500" y="1277450"/>
            <a:ext cx="4251008" cy="5123348"/>
            <a:chOff x="3970500" y="1277450"/>
            <a:chExt cx="4251008" cy="5123348"/>
          </a:xfrm>
        </p:grpSpPr>
        <p:sp>
          <p:nvSpPr>
            <p:cNvPr id="394" name="Google Shape;394;p29"/>
            <p:cNvSpPr/>
            <p:nvPr/>
          </p:nvSpPr>
          <p:spPr>
            <a:xfrm>
              <a:off x="3970500" y="1277450"/>
              <a:ext cx="4251000" cy="1538700"/>
            </a:xfrm>
            <a:prstGeom prst="roundRect">
              <a:avLst>
                <a:gd name="adj" fmla="val 16667"/>
              </a:avLst>
            </a:prstGeom>
            <a:solidFill>
              <a:srgbClr val="817F7F">
                <a:alpha val="7263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29"/>
            <p:cNvSpPr/>
            <p:nvPr/>
          </p:nvSpPr>
          <p:spPr>
            <a:xfrm>
              <a:off x="3970508" y="3069777"/>
              <a:ext cx="4251000" cy="1538700"/>
            </a:xfrm>
            <a:prstGeom prst="roundRect">
              <a:avLst>
                <a:gd name="adj" fmla="val 16667"/>
              </a:avLst>
            </a:prstGeom>
            <a:solidFill>
              <a:srgbClr val="817F7F">
                <a:alpha val="7263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29"/>
            <p:cNvSpPr/>
            <p:nvPr/>
          </p:nvSpPr>
          <p:spPr>
            <a:xfrm>
              <a:off x="3970500" y="4862098"/>
              <a:ext cx="4251000" cy="1538700"/>
            </a:xfrm>
            <a:prstGeom prst="roundRect">
              <a:avLst>
                <a:gd name="adj" fmla="val 16667"/>
              </a:avLst>
            </a:prstGeom>
            <a:solidFill>
              <a:srgbClr val="817F7F">
                <a:alpha val="7263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29"/>
            <p:cNvSpPr txBox="1"/>
            <p:nvPr/>
          </p:nvSpPr>
          <p:spPr>
            <a:xfrm>
              <a:off x="3970500" y="1277450"/>
              <a:ext cx="4251000" cy="1538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Update socioeconomic layers with 2020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Census data</a:t>
              </a:r>
              <a:endParaRPr kumimoji="0" sz="2600" b="0" i="0" u="none" strike="noStrike" kern="0" cap="none" spc="0" normalizeH="0" baseline="0" noProof="0" dirty="0">
                <a:ln>
                  <a:noFill/>
                </a:ln>
                <a:solidFill>
                  <a:srgbClr val="FFFFFF"/>
                </a:solidFill>
                <a:effectLst/>
                <a:uLnTx/>
                <a:uFillTx/>
                <a:latin typeface="Arial"/>
                <a:cs typeface="Arial"/>
                <a:sym typeface="Arial"/>
              </a:endParaRPr>
            </a:p>
          </p:txBody>
        </p:sp>
        <p:sp>
          <p:nvSpPr>
            <p:cNvPr id="398" name="Google Shape;398;p29"/>
            <p:cNvSpPr txBox="1"/>
            <p:nvPr/>
          </p:nvSpPr>
          <p:spPr>
            <a:xfrm>
              <a:off x="3970500" y="3069770"/>
              <a:ext cx="4251000" cy="1538699"/>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Include air quality data in analysis for selecting priority areas</a:t>
              </a:r>
              <a:endParaRPr kumimoji="0" sz="2600" b="0" i="0" u="none" strike="noStrike" kern="0" cap="none" spc="0" normalizeH="0" baseline="0" noProof="0" dirty="0">
                <a:ln>
                  <a:noFill/>
                </a:ln>
                <a:solidFill>
                  <a:srgbClr val="FFFFFF"/>
                </a:solidFill>
                <a:effectLst/>
                <a:uLnTx/>
                <a:uFillTx/>
                <a:latin typeface="Arial"/>
                <a:cs typeface="Arial"/>
                <a:sym typeface="Arial"/>
              </a:endParaRPr>
            </a:p>
          </p:txBody>
        </p:sp>
        <p:sp>
          <p:nvSpPr>
            <p:cNvPr id="399" name="Google Shape;399;p29"/>
            <p:cNvSpPr txBox="1"/>
            <p:nvPr/>
          </p:nvSpPr>
          <p:spPr>
            <a:xfrm>
              <a:off x="3970500" y="4862089"/>
              <a:ext cx="4251000" cy="1538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Validate data with ground readings and health outcomes</a:t>
              </a:r>
              <a:endParaRPr kumimoji="0" sz="2600" b="0" i="0" u="none" strike="noStrike" kern="0" cap="none" spc="0" normalizeH="0" baseline="0" noProof="0" dirty="0">
                <a:ln>
                  <a:noFill/>
                </a:ln>
                <a:solidFill>
                  <a:srgbClr val="FFFFFF"/>
                </a:solidFill>
                <a:effectLst/>
                <a:uLnTx/>
                <a:uFillTx/>
                <a:latin typeface="Arial"/>
                <a:cs typeface="Arial"/>
                <a:sym typeface="Arial"/>
              </a:endParaRPr>
            </a:p>
          </p:txBody>
        </p:sp>
      </p:grpSp>
      <p:sp>
        <p:nvSpPr>
          <p:cNvPr id="12" name="Google Shape;393;p29">
            <a:extLst>
              <a:ext uri="{FF2B5EF4-FFF2-40B4-BE49-F238E27FC236}">
                <a16:creationId xmlns:a16="http://schemas.microsoft.com/office/drawing/2014/main" id="{FAFAD868-F513-6944-95C4-9A5973576A4C}"/>
              </a:ext>
            </a:extLst>
          </p:cNvPr>
          <p:cNvSpPr txBox="1"/>
          <p:nvPr/>
        </p:nvSpPr>
        <p:spPr>
          <a:xfrm>
            <a:off x="8596479" y="6501245"/>
            <a:ext cx="3706771" cy="381232"/>
          </a:xfrm>
          <a:prstGeom prst="rect">
            <a:avLst/>
          </a:prstGeom>
          <a:noFill/>
          <a:ln>
            <a:noFill/>
          </a:ln>
        </p:spPr>
        <p:txBody>
          <a:bodyPr spcFirstLastPara="1" wrap="square" lIns="91425" tIns="91425" rIns="91425" bIns="91425" anchor="t" anchorCtr="0">
            <a:noAutofit/>
          </a:bodyPr>
          <a:lstStyle/>
          <a:p>
            <a:pPr marL="457200" marR="0" lvl="0" indent="0" algn="l" rtl="0">
              <a:lnSpc>
                <a:spcPct val="115000"/>
              </a:lnSpc>
              <a:spcBef>
                <a:spcPts val="0"/>
              </a:spcBef>
              <a:spcAft>
                <a:spcPts val="0"/>
              </a:spcAft>
              <a:buClr>
                <a:srgbClr val="000000"/>
              </a:buClr>
              <a:buSzPts val="1000"/>
              <a:buFont typeface="Arial"/>
              <a:buNone/>
            </a:pPr>
            <a:r>
              <a:rPr lang="en-US" sz="1000" b="1" i="0" u="none" strike="noStrike" cap="none" dirty="0">
                <a:solidFill>
                  <a:schemeClr val="lt1"/>
                </a:solidFill>
                <a:latin typeface="Century Gothic"/>
                <a:ea typeface="Century Gothic"/>
                <a:cs typeface="Century Gothic"/>
                <a:sym typeface="Century Gothic"/>
              </a:rPr>
              <a:t>Image Credit: S. Madera for City of Philadelphia</a:t>
            </a:r>
            <a:endParaRPr sz="1000" b="1" i="0" u="none" strike="noStrike" cap="none" dirty="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0"/>
          <p:cNvSpPr txBox="1"/>
          <p:nvPr/>
        </p:nvSpPr>
        <p:spPr>
          <a:xfrm>
            <a:off x="799917" y="1572868"/>
            <a:ext cx="10439399" cy="4539631"/>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
                <a:srgbClr val="000000"/>
              </a:buClr>
              <a:buSzPts val="2200"/>
            </a:pPr>
            <a:r>
              <a:rPr lang="en-US" sz="2200" b="1" i="0" u="none" strike="noStrike" cap="none" dirty="0">
                <a:solidFill>
                  <a:schemeClr val="tx1">
                    <a:lumMod val="75000"/>
                    <a:lumOff val="25000"/>
                  </a:schemeClr>
                </a:solidFill>
                <a:latin typeface="Century Gothic"/>
                <a:ea typeface="Century Gothic"/>
                <a:cs typeface="Century Gothic"/>
                <a:sym typeface="Century Gothic"/>
              </a:rPr>
              <a:t>A special thanks to everyone at the Arizona - Tempe DEVELOP location for their support and guidance in the creation of this project</a:t>
            </a:r>
            <a:endParaRPr sz="2200" b="1" i="0" u="none" strike="noStrike" cap="none"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rgbClr val="964035"/>
              </a:buClr>
              <a:buSzPts val="2200"/>
              <a:buFont typeface="Webdings" panose="05030102010509060703" pitchFamily="18" charset="2"/>
              <a:buChar char="4"/>
            </a:pPr>
            <a:r>
              <a:rPr lang="en-US" sz="2200" b="0" i="0" u="none" strike="noStrike" cap="none" dirty="0">
                <a:solidFill>
                  <a:schemeClr val="tx1">
                    <a:lumMod val="75000"/>
                    <a:lumOff val="25000"/>
                  </a:schemeClr>
                </a:solidFill>
                <a:latin typeface="Century Gothic"/>
                <a:ea typeface="Century Gothic"/>
                <a:cs typeface="Century Gothic"/>
                <a:sym typeface="Century Gothic"/>
              </a:rPr>
              <a:t>Dr. David </a:t>
            </a:r>
            <a:r>
              <a:rPr lang="en-US" sz="2200" b="0" i="0" u="none" strike="noStrike" cap="none" dirty="0" err="1">
                <a:solidFill>
                  <a:schemeClr val="tx1">
                    <a:lumMod val="75000"/>
                    <a:lumOff val="25000"/>
                  </a:schemeClr>
                </a:solidFill>
                <a:latin typeface="Century Gothic"/>
                <a:ea typeface="Century Gothic"/>
                <a:cs typeface="Century Gothic"/>
                <a:sym typeface="Century Gothic"/>
              </a:rPr>
              <a:t>Hondula</a:t>
            </a:r>
            <a:r>
              <a:rPr lang="en-US" sz="2200" b="0" i="0" u="none" strike="noStrike" cap="none" dirty="0">
                <a:solidFill>
                  <a:schemeClr val="tx1">
                    <a:lumMod val="75000"/>
                    <a:lumOff val="25000"/>
                  </a:schemeClr>
                </a:solidFill>
                <a:latin typeface="Century Gothic"/>
                <a:ea typeface="Century Gothic"/>
                <a:cs typeface="Century Gothic"/>
                <a:sym typeface="Century Gothic"/>
              </a:rPr>
              <a:t> (Arizona State University)</a:t>
            </a: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rgbClr val="964035"/>
              </a:buClr>
              <a:buSzPts val="2200"/>
              <a:buFont typeface="Webdings" panose="05030102010509060703" pitchFamily="18" charset="2"/>
              <a:buChar char="4"/>
            </a:pPr>
            <a:r>
              <a:rPr lang="en-US" sz="2200" b="0" i="0" u="none" strike="noStrike" cap="none" dirty="0">
                <a:solidFill>
                  <a:schemeClr val="tx1">
                    <a:lumMod val="75000"/>
                    <a:lumOff val="25000"/>
                  </a:schemeClr>
                </a:solidFill>
                <a:latin typeface="Century Gothic"/>
                <a:ea typeface="Century Gothic"/>
                <a:cs typeface="Century Gothic"/>
                <a:sym typeface="Century Gothic"/>
              </a:rPr>
              <a:t>Crystal </a:t>
            </a:r>
            <a:r>
              <a:rPr lang="en-US" sz="2200" b="0" i="0" u="none" strike="noStrike" cap="none" dirty="0" err="1">
                <a:solidFill>
                  <a:schemeClr val="tx1">
                    <a:lumMod val="75000"/>
                    <a:lumOff val="25000"/>
                  </a:schemeClr>
                </a:solidFill>
                <a:latin typeface="Century Gothic"/>
                <a:ea typeface="Century Gothic"/>
                <a:cs typeface="Century Gothic"/>
                <a:sym typeface="Century Gothic"/>
              </a:rPr>
              <a:t>Wespestad</a:t>
            </a:r>
            <a:r>
              <a:rPr lang="en-US" sz="2200" b="0" i="0" u="none" strike="noStrike" cap="none" dirty="0">
                <a:solidFill>
                  <a:schemeClr val="tx1">
                    <a:lumMod val="75000"/>
                    <a:lumOff val="25000"/>
                  </a:schemeClr>
                </a:solidFill>
                <a:latin typeface="Century Gothic"/>
                <a:ea typeface="Century Gothic"/>
                <a:cs typeface="Century Gothic"/>
                <a:sym typeface="Century Gothic"/>
              </a:rPr>
              <a:t> (NASA DEVELOP, Fellow/Lead)</a:t>
            </a: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rgbClr val="000000"/>
              </a:buClr>
              <a:buSzPts val="2200"/>
              <a:buFont typeface="Webdings" panose="05030102010509060703" pitchFamily="18" charset="2"/>
              <a:buChar char="4"/>
            </a:pP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R="0" lvl="0" algn="l" rtl="0">
              <a:lnSpc>
                <a:spcPct val="100000"/>
              </a:lnSpc>
              <a:spcBef>
                <a:spcPts val="0"/>
              </a:spcBef>
              <a:spcAft>
                <a:spcPts val="0"/>
              </a:spcAft>
              <a:buClr>
                <a:srgbClr val="000000"/>
              </a:buClr>
              <a:buSzPts val="2200"/>
            </a:pPr>
            <a:r>
              <a:rPr lang="en-US" sz="2200" b="1" i="0" u="none" strike="noStrike" cap="none" dirty="0">
                <a:solidFill>
                  <a:schemeClr val="tx1">
                    <a:lumMod val="75000"/>
                    <a:lumOff val="25000"/>
                  </a:schemeClr>
                </a:solidFill>
                <a:latin typeface="Century Gothic"/>
                <a:ea typeface="Century Gothic"/>
                <a:cs typeface="Century Gothic"/>
                <a:sym typeface="Century Gothic"/>
              </a:rPr>
              <a:t>Thanks also to our project </a:t>
            </a:r>
            <a:r>
              <a:rPr lang="en-US" sz="2200" b="1" dirty="0">
                <a:solidFill>
                  <a:schemeClr val="tx1">
                    <a:lumMod val="75000"/>
                    <a:lumOff val="25000"/>
                  </a:schemeClr>
                </a:solidFill>
                <a:latin typeface="Century Gothic"/>
                <a:ea typeface="Century Gothic"/>
                <a:cs typeface="Century Gothic"/>
                <a:sym typeface="Century Gothic"/>
              </a:rPr>
              <a:t>p</a:t>
            </a:r>
            <a:r>
              <a:rPr lang="en-US" sz="2200" b="1" i="0" u="none" strike="noStrike" cap="none" dirty="0">
                <a:solidFill>
                  <a:schemeClr val="tx1">
                    <a:lumMod val="75000"/>
                    <a:lumOff val="25000"/>
                  </a:schemeClr>
                </a:solidFill>
                <a:latin typeface="Century Gothic"/>
                <a:ea typeface="Century Gothic"/>
                <a:cs typeface="Century Gothic"/>
                <a:sym typeface="Century Gothic"/>
              </a:rPr>
              <a:t>artners who provided us with data and their expertise throughout this project</a:t>
            </a:r>
            <a:endParaRPr sz="2200" b="1" i="0" u="none" strike="noStrike" cap="none"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rgbClr val="964035"/>
              </a:buClr>
              <a:buSzPts val="2200"/>
              <a:buFont typeface="Webdings" panose="05030102010509060703" pitchFamily="18" charset="2"/>
              <a:buChar char="4"/>
            </a:pPr>
            <a:r>
              <a:rPr lang="en-US" sz="2200" b="0" i="0" u="none" strike="noStrike" cap="none" dirty="0">
                <a:solidFill>
                  <a:schemeClr val="tx1">
                    <a:lumMod val="75000"/>
                    <a:lumOff val="25000"/>
                  </a:schemeClr>
                </a:solidFill>
                <a:latin typeface="Century Gothic"/>
                <a:ea typeface="Century Gothic"/>
                <a:cs typeface="Century Gothic"/>
                <a:sym typeface="Century Gothic"/>
              </a:rPr>
              <a:t>Philadelphia Department of Public Health: Jason Hammer, Jessica </a:t>
            </a:r>
            <a:r>
              <a:rPr lang="en-US" sz="2200" b="0" i="0" u="none" strike="noStrike" cap="none" dirty="0" err="1">
                <a:solidFill>
                  <a:schemeClr val="tx1">
                    <a:lumMod val="75000"/>
                    <a:lumOff val="25000"/>
                  </a:schemeClr>
                </a:solidFill>
                <a:latin typeface="Century Gothic"/>
                <a:ea typeface="Century Gothic"/>
                <a:cs typeface="Century Gothic"/>
                <a:sym typeface="Century Gothic"/>
              </a:rPr>
              <a:t>Caum</a:t>
            </a:r>
            <a:r>
              <a:rPr lang="en-US" sz="2200" b="0" i="0" u="none" strike="noStrike" cap="none" dirty="0">
                <a:solidFill>
                  <a:schemeClr val="tx1">
                    <a:lumMod val="75000"/>
                    <a:lumOff val="25000"/>
                  </a:schemeClr>
                </a:solidFill>
                <a:latin typeface="Century Gothic"/>
                <a:ea typeface="Century Gothic"/>
                <a:cs typeface="Century Gothic"/>
                <a:sym typeface="Century Gothic"/>
              </a:rPr>
              <a:t>, and Alexandra </a:t>
            </a:r>
            <a:r>
              <a:rPr lang="en-US" sz="2200" b="0" i="0" u="none" strike="noStrike" cap="none" dirty="0" err="1">
                <a:solidFill>
                  <a:schemeClr val="tx1">
                    <a:lumMod val="75000"/>
                    <a:lumOff val="25000"/>
                  </a:schemeClr>
                </a:solidFill>
                <a:latin typeface="Century Gothic"/>
                <a:ea typeface="Century Gothic"/>
                <a:cs typeface="Century Gothic"/>
                <a:sym typeface="Century Gothic"/>
              </a:rPr>
              <a:t>Skula</a:t>
            </a:r>
            <a:r>
              <a:rPr lang="en-US" sz="2200" b="0" i="0" u="none" strike="noStrike" cap="none" dirty="0">
                <a:solidFill>
                  <a:schemeClr val="tx1">
                    <a:lumMod val="75000"/>
                    <a:lumOff val="25000"/>
                  </a:schemeClr>
                </a:solidFill>
                <a:latin typeface="Century Gothic"/>
                <a:ea typeface="Century Gothic"/>
                <a:cs typeface="Century Gothic"/>
                <a:sym typeface="Century Gothic"/>
              </a:rPr>
              <a:t> </a:t>
            </a: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rgbClr val="964035"/>
              </a:buClr>
              <a:buSzPts val="2200"/>
              <a:buFont typeface="Webdings" panose="05030102010509060703" pitchFamily="18" charset="2"/>
              <a:buChar char="4"/>
            </a:pPr>
            <a:r>
              <a:rPr lang="en-US" sz="2200" b="0" i="0" u="none" strike="noStrike" cap="none" dirty="0">
                <a:solidFill>
                  <a:schemeClr val="tx1">
                    <a:lumMod val="75000"/>
                    <a:lumOff val="25000"/>
                  </a:schemeClr>
                </a:solidFill>
                <a:latin typeface="Century Gothic"/>
                <a:ea typeface="Century Gothic"/>
                <a:cs typeface="Century Gothic"/>
                <a:sym typeface="Century Gothic"/>
              </a:rPr>
              <a:t>City of Philadelphia, Office of Sustainability: Saleem Chapman</a:t>
            </a:r>
            <a:endParaRPr sz="22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Google Shape;353;p26">
            <a:extLst>
              <a:ext uri="{FF2B5EF4-FFF2-40B4-BE49-F238E27FC236}">
                <a16:creationId xmlns:a16="http://schemas.microsoft.com/office/drawing/2014/main" id="{32159D4C-0514-A446-AFCF-A27C4B5B7E0A}"/>
              </a:ext>
            </a:extLst>
          </p:cNvPr>
          <p:cNvSpPr txBox="1"/>
          <p:nvPr/>
        </p:nvSpPr>
        <p:spPr>
          <a:xfrm>
            <a:off x="146099" y="448740"/>
            <a:ext cx="5924294" cy="405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964035"/>
              </a:buClr>
              <a:buSzPts val="4000"/>
              <a:buFont typeface="Century Gothic"/>
              <a:buNone/>
              <a:tabLst/>
              <a:defRPr/>
            </a:pPr>
            <a:r>
              <a:rPr kumimoji="0" lang="en-US" sz="3200" b="1" i="0" u="none" strike="noStrike" kern="0" cap="none" spc="0" normalizeH="0" baseline="0" noProof="0" dirty="0">
                <a:ln>
                  <a:noFill/>
                </a:ln>
                <a:solidFill>
                  <a:srgbClr val="964035"/>
                </a:solidFill>
                <a:effectLst/>
                <a:uLnTx/>
                <a:uFillTx/>
                <a:latin typeface="Century Gothic"/>
                <a:ea typeface="Century Gothic"/>
                <a:cs typeface="Century Gothic"/>
                <a:sym typeface="Century Gothic"/>
              </a:rPr>
              <a:t>Heat Sensitivity Index (HSI)</a:t>
            </a:r>
            <a:endParaRPr kumimoji="0" sz="3200" b="1" i="0" u="none" strike="noStrike" kern="0" cap="none" spc="0" normalizeH="0" baseline="0" noProof="0" dirty="0">
              <a:ln>
                <a:noFill/>
              </a:ln>
              <a:solidFill>
                <a:srgbClr val="964035"/>
              </a:solidFill>
              <a:effectLst/>
              <a:uLnTx/>
              <a:uFillTx/>
              <a:latin typeface="Century Gothic"/>
              <a:ea typeface="Century Gothic"/>
              <a:cs typeface="Century Gothic"/>
              <a:sym typeface="Century Gothic"/>
            </a:endParaRPr>
          </a:p>
        </p:txBody>
      </p:sp>
      <p:sp>
        <p:nvSpPr>
          <p:cNvPr id="5" name="Google Shape;353;p26">
            <a:extLst>
              <a:ext uri="{FF2B5EF4-FFF2-40B4-BE49-F238E27FC236}">
                <a16:creationId xmlns:a16="http://schemas.microsoft.com/office/drawing/2014/main" id="{F47D675B-D249-7246-9985-7CCE3660EB78}"/>
              </a:ext>
            </a:extLst>
          </p:cNvPr>
          <p:cNvSpPr txBox="1"/>
          <p:nvPr/>
        </p:nvSpPr>
        <p:spPr>
          <a:xfrm>
            <a:off x="5982342" y="451484"/>
            <a:ext cx="6063559" cy="4053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964035"/>
              </a:buClr>
              <a:buSzPts val="4000"/>
              <a:buFont typeface="Century Gothic"/>
              <a:buNone/>
              <a:tabLst/>
              <a:defRPr/>
            </a:pPr>
            <a:r>
              <a:rPr kumimoji="0" lang="en-US" sz="3200" b="1" i="0" u="none" strike="noStrike" kern="0" cap="none" spc="0" normalizeH="0" baseline="0" noProof="0" dirty="0">
                <a:ln>
                  <a:noFill/>
                </a:ln>
                <a:solidFill>
                  <a:srgbClr val="964035"/>
                </a:solidFill>
                <a:effectLst/>
                <a:uLnTx/>
                <a:uFillTx/>
                <a:latin typeface="Century Gothic"/>
                <a:ea typeface="Century Gothic"/>
                <a:cs typeface="Century Gothic"/>
                <a:sym typeface="Century Gothic"/>
              </a:rPr>
              <a:t>Heat Exposure Index (HEI)</a:t>
            </a:r>
            <a:endParaRPr kumimoji="0" sz="3200" b="1" i="0" u="none" strike="noStrike" kern="0" cap="none" spc="0" normalizeH="0" baseline="0" noProof="0" dirty="0">
              <a:ln>
                <a:noFill/>
              </a:ln>
              <a:solidFill>
                <a:srgbClr val="964035"/>
              </a:solidFill>
              <a:effectLst/>
              <a:uLnTx/>
              <a:uFillTx/>
              <a:latin typeface="Century Gothic"/>
              <a:ea typeface="Century Gothic"/>
              <a:cs typeface="Century Gothic"/>
              <a:sym typeface="Century Gothic"/>
            </a:endParaRPr>
          </a:p>
        </p:txBody>
      </p:sp>
      <p:grpSp>
        <p:nvGrpSpPr>
          <p:cNvPr id="6" name="Group 5">
            <a:extLst>
              <a:ext uri="{FF2B5EF4-FFF2-40B4-BE49-F238E27FC236}">
                <a16:creationId xmlns:a16="http://schemas.microsoft.com/office/drawing/2014/main" id="{B4DE4C39-E572-B743-8C08-102739677B5D}"/>
              </a:ext>
            </a:extLst>
          </p:cNvPr>
          <p:cNvGrpSpPr/>
          <p:nvPr/>
        </p:nvGrpSpPr>
        <p:grpSpPr>
          <a:xfrm>
            <a:off x="-1" y="951110"/>
            <a:ext cx="6327560" cy="5935687"/>
            <a:chOff x="170480" y="951110"/>
            <a:chExt cx="6327560" cy="5935687"/>
          </a:xfrm>
        </p:grpSpPr>
        <p:pic>
          <p:nvPicPr>
            <p:cNvPr id="7" name="Picture 6" descr="A close up of a map&#10;&#10;Description automatically generated">
              <a:extLst>
                <a:ext uri="{FF2B5EF4-FFF2-40B4-BE49-F238E27FC236}">
                  <a16:creationId xmlns:a16="http://schemas.microsoft.com/office/drawing/2014/main" id="{76DCCF1F-6E4C-5043-80B3-B75D45E0AE01}"/>
                </a:ext>
              </a:extLst>
            </p:cNvPr>
            <p:cNvPicPr>
              <a:picLocks noChangeAspect="1"/>
            </p:cNvPicPr>
            <p:nvPr/>
          </p:nvPicPr>
          <p:blipFill rotWithShape="1">
            <a:blip r:embed="rId3"/>
            <a:srcRect l="679" t="23116" r="1905" b="373"/>
            <a:stretch/>
          </p:blipFill>
          <p:spPr>
            <a:xfrm>
              <a:off x="170480" y="951110"/>
              <a:ext cx="5811865" cy="5935687"/>
            </a:xfrm>
            <a:prstGeom prst="rect">
              <a:avLst/>
            </a:prstGeom>
          </p:spPr>
        </p:pic>
        <p:sp>
          <p:nvSpPr>
            <p:cNvPr id="8" name="TextBox 7">
              <a:extLst>
                <a:ext uri="{FF2B5EF4-FFF2-40B4-BE49-F238E27FC236}">
                  <a16:creationId xmlns:a16="http://schemas.microsoft.com/office/drawing/2014/main" id="{D587EE35-6181-534D-89B2-55B04C18CC75}"/>
                </a:ext>
              </a:extLst>
            </p:cNvPr>
            <p:cNvSpPr txBox="1">
              <a:spLocks noChangeAspect="1"/>
            </p:cNvSpPr>
            <p:nvPr/>
          </p:nvSpPr>
          <p:spPr>
            <a:xfrm>
              <a:off x="4456198" y="4031652"/>
              <a:ext cx="2041842" cy="2126993"/>
            </a:xfrm>
            <a:prstGeom prst="rect">
              <a:avLst/>
            </a:prstGeom>
            <a:noFill/>
          </p:spPr>
          <p:txBody>
            <a:bodyPr wrap="square" rtlCol="0">
              <a:spAutoFit/>
            </a:bodyPr>
            <a:lstStyle/>
            <a:p>
              <a:pPr marL="0" marR="0" lvl="0" indent="0" algn="l" defTabSz="914400" rtl="0" eaLnBrk="1" fontAlgn="auto" latinLnBrk="0" hangingPunct="1">
                <a:lnSpc>
                  <a:spcPts val="1550"/>
                </a:lnSpc>
                <a:spcBef>
                  <a:spcPts val="0"/>
                </a:spcBef>
                <a:spcAft>
                  <a:spcPts val="400"/>
                </a:spcAft>
                <a:buClr>
                  <a:srgbClr val="000000"/>
                </a:buClr>
                <a:buSzTx/>
                <a:buFont typeface="Arial"/>
                <a:buNone/>
                <a:tabLst/>
                <a:defRPr/>
              </a:pPr>
              <a:r>
                <a:rPr lang="en-US" sz="1200" dirty="0">
                  <a:solidFill>
                    <a:srgbClr val="000000">
                      <a:lumMod val="75000"/>
                      <a:lumOff val="25000"/>
                    </a:srgbClr>
                  </a:solidFill>
                  <a:latin typeface="Century Gothic" panose="020B0502020202020204" pitchFamily="34" charset="0"/>
                </a:rPr>
                <a:t/>
              </a:r>
              <a:br>
                <a:rPr lang="en-US" sz="1200" dirty="0">
                  <a:solidFill>
                    <a:srgbClr val="000000">
                      <a:lumMod val="75000"/>
                      <a:lumOff val="25000"/>
                    </a:srgbClr>
                  </a:solidFill>
                  <a:latin typeface="Century Gothic" panose="020B0502020202020204" pitchFamily="34" charset="0"/>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Very High</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High</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Medium</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Low</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Very Low</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No Data</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City of Philadelphia</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Water</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Parks </a:t>
              </a:r>
            </a:p>
          </p:txBody>
        </p:sp>
        <p:sp>
          <p:nvSpPr>
            <p:cNvPr id="9" name="TextBox 8">
              <a:extLst>
                <a:ext uri="{FF2B5EF4-FFF2-40B4-BE49-F238E27FC236}">
                  <a16:creationId xmlns:a16="http://schemas.microsoft.com/office/drawing/2014/main" id="{24C7F19E-BF11-8D45-B2C7-6A20E4E0C851}"/>
                </a:ext>
              </a:extLst>
            </p:cNvPr>
            <p:cNvSpPr txBox="1"/>
            <p:nvPr/>
          </p:nvSpPr>
          <p:spPr>
            <a:xfrm>
              <a:off x="1538187" y="6517753"/>
              <a:ext cx="235183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0                   2                  </a:t>
              </a:r>
              <a:r>
                <a:rPr lang="en-US" sz="800" dirty="0">
                  <a:solidFill>
                    <a:schemeClr val="tx1">
                      <a:lumMod val="75000"/>
                      <a:lumOff val="25000"/>
                    </a:schemeClr>
                  </a:solidFill>
                  <a:latin typeface="Century Gothic" panose="020B0502020202020204" pitchFamily="34" charset="0"/>
                </a:rPr>
                <a:t>4</a:t>
              </a:r>
              <a:r>
                <a:rPr kumimoji="0" lang="en-US" sz="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 miles </a:t>
              </a:r>
            </a:p>
          </p:txBody>
        </p:sp>
      </p:grpSp>
      <p:grpSp>
        <p:nvGrpSpPr>
          <p:cNvPr id="10" name="Group 9">
            <a:extLst>
              <a:ext uri="{FF2B5EF4-FFF2-40B4-BE49-F238E27FC236}">
                <a16:creationId xmlns:a16="http://schemas.microsoft.com/office/drawing/2014/main" id="{2485E893-FAC6-F340-8C03-2C26F93A7E6D}"/>
              </a:ext>
            </a:extLst>
          </p:cNvPr>
          <p:cNvGrpSpPr/>
          <p:nvPr/>
        </p:nvGrpSpPr>
        <p:grpSpPr>
          <a:xfrm>
            <a:off x="5952814" y="954551"/>
            <a:ext cx="6395374" cy="5932246"/>
            <a:chOff x="6154291" y="954551"/>
            <a:chExt cx="6395374" cy="5932246"/>
          </a:xfrm>
        </p:grpSpPr>
        <p:pic>
          <p:nvPicPr>
            <p:cNvPr id="11" name="Picture 10" descr="A close up of a map&#10;&#10;Description automatically generated">
              <a:extLst>
                <a:ext uri="{FF2B5EF4-FFF2-40B4-BE49-F238E27FC236}">
                  <a16:creationId xmlns:a16="http://schemas.microsoft.com/office/drawing/2014/main" id="{9E31B7BD-26AF-9846-80FE-8DED0F042A21}"/>
                </a:ext>
              </a:extLst>
            </p:cNvPr>
            <p:cNvPicPr>
              <a:picLocks noChangeAspect="1"/>
            </p:cNvPicPr>
            <p:nvPr/>
          </p:nvPicPr>
          <p:blipFill rotWithShape="1">
            <a:blip r:embed="rId4"/>
            <a:srcRect t="23120" b="418"/>
            <a:stretch/>
          </p:blipFill>
          <p:spPr>
            <a:xfrm>
              <a:off x="6154291" y="954551"/>
              <a:ext cx="5966035" cy="5932246"/>
            </a:xfrm>
            <a:prstGeom prst="rect">
              <a:avLst/>
            </a:prstGeom>
          </p:spPr>
        </p:pic>
        <p:sp>
          <p:nvSpPr>
            <p:cNvPr id="12" name="TextBox 11">
              <a:extLst>
                <a:ext uri="{FF2B5EF4-FFF2-40B4-BE49-F238E27FC236}">
                  <a16:creationId xmlns:a16="http://schemas.microsoft.com/office/drawing/2014/main" id="{8369F2D4-FF35-6A46-A7A5-946FFFC81B34}"/>
                </a:ext>
              </a:extLst>
            </p:cNvPr>
            <p:cNvSpPr txBox="1">
              <a:spLocks noChangeAspect="1"/>
            </p:cNvSpPr>
            <p:nvPr/>
          </p:nvSpPr>
          <p:spPr>
            <a:xfrm>
              <a:off x="10507823" y="4031932"/>
              <a:ext cx="2041842" cy="2383473"/>
            </a:xfrm>
            <a:prstGeom prst="rect">
              <a:avLst/>
            </a:prstGeom>
            <a:noFill/>
          </p:spPr>
          <p:txBody>
            <a:bodyPr wrap="square" rtlCol="0">
              <a:spAutoFit/>
            </a:bodyPr>
            <a:lstStyle/>
            <a:p>
              <a:pPr marL="0" marR="0" lvl="0" indent="0" algn="l" defTabSz="914400" rtl="0" eaLnBrk="1" fontAlgn="auto" latinLnBrk="0" hangingPunct="1">
                <a:lnSpc>
                  <a:spcPts val="1550"/>
                </a:lnSpc>
                <a:spcBef>
                  <a:spcPts val="0"/>
                </a:spcBef>
                <a:spcAft>
                  <a:spcPts val="0"/>
                </a:spcAft>
                <a:buClr>
                  <a:srgbClr val="000000"/>
                </a:buClr>
                <a:buSzTx/>
                <a:buFont typeface="Arial"/>
                <a:buNone/>
                <a:tabLst/>
                <a:defRPr/>
              </a:pPr>
              <a:endParaRPr kumimoji="0" lang="en-US" sz="1200" b="1"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ts val="1550"/>
                </a:lnSpc>
                <a:spcBef>
                  <a:spcPts val="0"/>
                </a:spcBef>
                <a:spcAft>
                  <a:spcPts val="400"/>
                </a:spcAft>
                <a:buClr>
                  <a:srgbClr val="000000"/>
                </a:buClr>
                <a:buSzTx/>
                <a:buFont typeface="Arial"/>
                <a:buNone/>
                <a:tabLst/>
                <a:defRPr/>
              </a:pP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Very High</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High</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Medium</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Low</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Very Low</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No Data</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City of Philadelphia</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Water</a:t>
              </a:r>
              <a:b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br>
              <a:r>
                <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rPr>
                <a:t>Parks </a:t>
              </a:r>
            </a:p>
            <a:p>
              <a:pPr marL="0" marR="0" lvl="0" indent="0" algn="l" defTabSz="914400" rtl="0" eaLnBrk="1" fontAlgn="auto" latinLnBrk="0" hangingPunct="1">
                <a:lnSpc>
                  <a:spcPts val="155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cs typeface="Arial"/>
                <a:sym typeface="Arial"/>
              </a:endParaRPr>
            </a:p>
          </p:txBody>
        </p:sp>
        <p:sp>
          <p:nvSpPr>
            <p:cNvPr id="13" name="TextBox 12">
              <a:extLst>
                <a:ext uri="{FF2B5EF4-FFF2-40B4-BE49-F238E27FC236}">
                  <a16:creationId xmlns:a16="http://schemas.microsoft.com/office/drawing/2014/main" id="{42E2BF0F-5655-5C40-95D9-51C27D113B39}"/>
                </a:ext>
              </a:extLst>
            </p:cNvPr>
            <p:cNvSpPr txBox="1"/>
            <p:nvPr/>
          </p:nvSpPr>
          <p:spPr>
            <a:xfrm>
              <a:off x="7569158" y="6520406"/>
              <a:ext cx="235183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0                   2                  </a:t>
              </a:r>
              <a:r>
                <a:rPr lang="en-US" sz="800" dirty="0">
                  <a:solidFill>
                    <a:schemeClr val="tx1">
                      <a:lumMod val="75000"/>
                      <a:lumOff val="25000"/>
                    </a:schemeClr>
                  </a:solidFill>
                  <a:latin typeface="Century Gothic" panose="020B0502020202020204" pitchFamily="34" charset="0"/>
                </a:rPr>
                <a:t>4</a:t>
              </a:r>
              <a:r>
                <a:rPr kumimoji="0" lang="en-US" sz="800" b="0" i="0" u="none" strike="noStrike" kern="0" cap="none" spc="0" normalizeH="0" baseline="0" noProof="0" dirty="0">
                  <a:ln>
                    <a:noFill/>
                  </a:ln>
                  <a:solidFill>
                    <a:schemeClr val="tx1">
                      <a:lumMod val="75000"/>
                      <a:lumOff val="25000"/>
                    </a:schemeClr>
                  </a:solidFill>
                  <a:effectLst/>
                  <a:uLnTx/>
                  <a:uFillTx/>
                  <a:latin typeface="Century Gothic" panose="020B0502020202020204" pitchFamily="34" charset="0"/>
                  <a:cs typeface="Arial"/>
                  <a:sym typeface="Arial"/>
                </a:rPr>
                <a:t> miles </a:t>
              </a:r>
            </a:p>
          </p:txBody>
        </p:sp>
      </p:grpSp>
      <p:sp>
        <p:nvSpPr>
          <p:cNvPr id="14" name="Rectangle 13">
            <a:extLst>
              <a:ext uri="{FF2B5EF4-FFF2-40B4-BE49-F238E27FC236}">
                <a16:creationId xmlns:a16="http://schemas.microsoft.com/office/drawing/2014/main" id="{7412FCD0-867E-C643-ACAB-C2C78B898123}"/>
              </a:ext>
            </a:extLst>
          </p:cNvPr>
          <p:cNvSpPr/>
          <p:nvPr/>
        </p:nvSpPr>
        <p:spPr>
          <a:xfrm>
            <a:off x="3978940" y="4043227"/>
            <a:ext cx="1540806" cy="297517"/>
          </a:xfrm>
          <a:prstGeom prst="rect">
            <a:avLst/>
          </a:prstGeom>
        </p:spPr>
        <p:txBody>
          <a:bodyPr wrap="none">
            <a:spAutoFit/>
          </a:bodyPr>
          <a:lstStyle/>
          <a:p>
            <a:pPr lvl="0">
              <a:lnSpc>
                <a:spcPts val="1550"/>
              </a:lnSpc>
              <a:defRPr/>
            </a:pPr>
            <a:r>
              <a:rPr lang="en-US" b="1" dirty="0">
                <a:solidFill>
                  <a:srgbClr val="000000">
                    <a:lumMod val="75000"/>
                    <a:lumOff val="25000"/>
                  </a:srgbClr>
                </a:solidFill>
                <a:latin typeface="Century Gothic" panose="020B0502020202020204" pitchFamily="34" charset="0"/>
              </a:rPr>
              <a:t>By Census Tract</a:t>
            </a:r>
          </a:p>
        </p:txBody>
      </p:sp>
      <p:sp>
        <p:nvSpPr>
          <p:cNvPr id="15" name="Rectangle 14">
            <a:extLst>
              <a:ext uri="{FF2B5EF4-FFF2-40B4-BE49-F238E27FC236}">
                <a16:creationId xmlns:a16="http://schemas.microsoft.com/office/drawing/2014/main" id="{9357CA8E-3F5A-D849-987B-0D6E3C50C6C8}"/>
              </a:ext>
            </a:extLst>
          </p:cNvPr>
          <p:cNvSpPr/>
          <p:nvPr/>
        </p:nvSpPr>
        <p:spPr>
          <a:xfrm>
            <a:off x="9978909" y="4045177"/>
            <a:ext cx="1540806" cy="297517"/>
          </a:xfrm>
          <a:prstGeom prst="rect">
            <a:avLst/>
          </a:prstGeom>
        </p:spPr>
        <p:txBody>
          <a:bodyPr wrap="none">
            <a:spAutoFit/>
          </a:bodyPr>
          <a:lstStyle/>
          <a:p>
            <a:pPr lvl="0">
              <a:lnSpc>
                <a:spcPts val="1550"/>
              </a:lnSpc>
              <a:defRPr/>
            </a:pPr>
            <a:r>
              <a:rPr lang="en-US" b="1" dirty="0">
                <a:solidFill>
                  <a:srgbClr val="000000">
                    <a:lumMod val="75000"/>
                    <a:lumOff val="25000"/>
                  </a:srgbClr>
                </a:solidFill>
                <a:latin typeface="Century Gothic" panose="020B0502020202020204" pitchFamily="34" charset="0"/>
              </a:rPr>
              <a:t>By Census Tract</a:t>
            </a:r>
          </a:p>
        </p:txBody>
      </p:sp>
    </p:spTree>
    <p:extLst>
      <p:ext uri="{BB962C8B-B14F-4D97-AF65-F5344CB8AC3E}">
        <p14:creationId xmlns:p14="http://schemas.microsoft.com/office/powerpoint/2010/main" val="21950086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
        <p:cNvGrpSpPr/>
        <p:nvPr/>
      </p:nvGrpSpPr>
      <p:grpSpPr>
        <a:xfrm>
          <a:off x="0" y="0"/>
          <a:ext cx="0" cy="0"/>
          <a:chOff x="0" y="0"/>
          <a:chExt cx="0" cy="0"/>
        </a:xfrm>
      </p:grpSpPr>
      <p:sp>
        <p:nvSpPr>
          <p:cNvPr id="115" name="Google Shape;115;p12"/>
          <p:cNvSpPr/>
          <p:nvPr/>
        </p:nvSpPr>
        <p:spPr>
          <a:xfrm rot="-5400000">
            <a:off x="2847000" y="-1129900"/>
            <a:ext cx="916200" cy="5848200"/>
          </a:xfrm>
          <a:prstGeom prst="round2SameRect">
            <a:avLst>
              <a:gd name="adj1" fmla="val 16667"/>
              <a:gd name="adj2" fmla="val 0"/>
            </a:avLst>
          </a:prstGeom>
          <a:solidFill>
            <a:srgbClr val="D0E0E3"/>
          </a:solidFill>
          <a:ln w="76200" cap="flat" cmpd="sng">
            <a:solidFill>
              <a:srgbClr val="0C343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116" name="Google Shape;116;p12"/>
          <p:cNvSpPr txBox="1"/>
          <p:nvPr/>
        </p:nvSpPr>
        <p:spPr>
          <a:xfrm>
            <a:off x="495300" y="356755"/>
            <a:ext cx="10149900" cy="40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000"/>
              <a:buFont typeface="Century Gothic"/>
              <a:buNone/>
            </a:pPr>
            <a:r>
              <a:rPr lang="en-US" sz="4000" b="1">
                <a:solidFill>
                  <a:schemeClr val="lt1"/>
                </a:solidFill>
                <a:latin typeface="Century Gothic"/>
                <a:ea typeface="Century Gothic"/>
                <a:cs typeface="Century Gothic"/>
                <a:sym typeface="Century Gothic"/>
              </a:rPr>
              <a:t>Heat and Human Health</a:t>
            </a:r>
            <a:endParaRPr sz="4000" b="1" i="0" u="none" strike="noStrike" cap="none">
              <a:solidFill>
                <a:schemeClr val="lt1"/>
              </a:solidFill>
              <a:latin typeface="Century Gothic"/>
              <a:ea typeface="Century Gothic"/>
              <a:cs typeface="Century Gothic"/>
              <a:sym typeface="Century Gothic"/>
            </a:endParaRPr>
          </a:p>
        </p:txBody>
      </p:sp>
      <p:sp>
        <p:nvSpPr>
          <p:cNvPr id="117" name="Google Shape;117;p12"/>
          <p:cNvSpPr/>
          <p:nvPr/>
        </p:nvSpPr>
        <p:spPr>
          <a:xfrm>
            <a:off x="1861450" y="3290325"/>
            <a:ext cx="4367700" cy="813300"/>
          </a:xfrm>
          <a:prstGeom prst="rect">
            <a:avLst/>
          </a:prstGeom>
          <a:solidFill>
            <a:srgbClr val="85200C"/>
          </a:solidFill>
          <a:ln w="76200" cap="flat" cmpd="sng">
            <a:solidFill>
              <a:srgbClr val="85200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2"/>
          <p:cNvSpPr/>
          <p:nvPr/>
        </p:nvSpPr>
        <p:spPr>
          <a:xfrm>
            <a:off x="1861450" y="2362400"/>
            <a:ext cx="4306500" cy="813300"/>
          </a:xfrm>
          <a:prstGeom prst="rect">
            <a:avLst/>
          </a:prstGeom>
          <a:solidFill>
            <a:srgbClr val="E69138"/>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entury Gothic"/>
                <a:ea typeface="Century Gothic"/>
                <a:cs typeface="Century Gothic"/>
                <a:sym typeface="Century Gothic"/>
              </a:rPr>
              <a:t>Urban Heat Island </a:t>
            </a:r>
            <a:endParaRPr sz="2400" b="0" i="0" u="none" strike="noStrike" cap="none">
              <a:solidFill>
                <a:schemeClr val="lt1"/>
              </a:solidFill>
              <a:latin typeface="Arial"/>
              <a:ea typeface="Arial"/>
              <a:cs typeface="Arial"/>
              <a:sym typeface="Arial"/>
            </a:endParaRPr>
          </a:p>
        </p:txBody>
      </p:sp>
      <p:grpSp>
        <p:nvGrpSpPr>
          <p:cNvPr id="119" name="Google Shape;119;p12"/>
          <p:cNvGrpSpPr/>
          <p:nvPr/>
        </p:nvGrpSpPr>
        <p:grpSpPr>
          <a:xfrm>
            <a:off x="381000" y="2319513"/>
            <a:ext cx="5848200" cy="903600"/>
            <a:chOff x="381000" y="3298938"/>
            <a:chExt cx="5848200" cy="903600"/>
          </a:xfrm>
          <a:solidFill>
            <a:srgbClr val="EFE3E1"/>
          </a:solidFill>
        </p:grpSpPr>
        <p:sp>
          <p:nvSpPr>
            <p:cNvPr id="120" name="Google Shape;120;p12"/>
            <p:cNvSpPr/>
            <p:nvPr/>
          </p:nvSpPr>
          <p:spPr>
            <a:xfrm rot="-5400000">
              <a:off x="2853300" y="826638"/>
              <a:ext cx="903600" cy="5848200"/>
            </a:xfrm>
            <a:prstGeom prst="round2SameRect">
              <a:avLst>
                <a:gd name="adj1" fmla="val 16667"/>
                <a:gd name="adj2" fmla="val 0"/>
              </a:avLst>
            </a:prstGeom>
            <a:grpFill/>
            <a:ln w="76200" cap="flat" cmpd="sng">
              <a:solidFill>
                <a:srgbClr val="9640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pic>
          <p:nvPicPr>
            <p:cNvPr id="121" name="Google Shape;121;p12"/>
            <p:cNvPicPr preferRelativeResize="0"/>
            <p:nvPr/>
          </p:nvPicPr>
          <p:blipFill rotWithShape="1">
            <a:blip r:embed="rId3">
              <a:alphaModFix/>
            </a:blip>
            <a:srcRect b="19138"/>
            <a:stretch/>
          </p:blipFill>
          <p:spPr>
            <a:xfrm>
              <a:off x="572882" y="3327525"/>
              <a:ext cx="1005769" cy="813300"/>
            </a:xfrm>
            <a:prstGeom prst="rect">
              <a:avLst/>
            </a:prstGeom>
            <a:grpFill/>
            <a:ln>
              <a:noFill/>
            </a:ln>
          </p:spPr>
        </p:pic>
      </p:grpSp>
      <p:grpSp>
        <p:nvGrpSpPr>
          <p:cNvPr id="122" name="Google Shape;122;p12"/>
          <p:cNvGrpSpPr/>
          <p:nvPr/>
        </p:nvGrpSpPr>
        <p:grpSpPr>
          <a:xfrm>
            <a:off x="380999" y="3286807"/>
            <a:ext cx="5848200" cy="896100"/>
            <a:chOff x="381000" y="2324700"/>
            <a:chExt cx="5848200" cy="896100"/>
          </a:xfrm>
        </p:grpSpPr>
        <p:sp>
          <p:nvSpPr>
            <p:cNvPr id="123" name="Google Shape;123;p12"/>
            <p:cNvSpPr/>
            <p:nvPr/>
          </p:nvSpPr>
          <p:spPr>
            <a:xfrm rot="-5400000">
              <a:off x="2857050" y="-151350"/>
              <a:ext cx="896100" cy="5848200"/>
            </a:xfrm>
            <a:prstGeom prst="round2SameRect">
              <a:avLst>
                <a:gd name="adj1" fmla="val 16667"/>
                <a:gd name="adj2" fmla="val 0"/>
              </a:avLst>
            </a:prstGeom>
            <a:solidFill>
              <a:srgbClr val="FCE5CD"/>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pic>
          <p:nvPicPr>
            <p:cNvPr id="124" name="Google Shape;124;p12"/>
            <p:cNvPicPr preferRelativeResize="0"/>
            <p:nvPr/>
          </p:nvPicPr>
          <p:blipFill rotWithShape="1">
            <a:blip r:embed="rId4">
              <a:alphaModFix/>
            </a:blip>
            <a:srcRect b="15994"/>
            <a:stretch/>
          </p:blipFill>
          <p:spPr>
            <a:xfrm>
              <a:off x="594625" y="2334522"/>
              <a:ext cx="1005776" cy="844902"/>
            </a:xfrm>
            <a:prstGeom prst="rect">
              <a:avLst/>
            </a:prstGeom>
            <a:noFill/>
            <a:ln>
              <a:noFill/>
            </a:ln>
          </p:spPr>
        </p:pic>
      </p:grpSp>
      <p:sp>
        <p:nvSpPr>
          <p:cNvPr id="125" name="Google Shape;125;p12"/>
          <p:cNvSpPr/>
          <p:nvPr/>
        </p:nvSpPr>
        <p:spPr>
          <a:xfrm>
            <a:off x="1861450" y="1364625"/>
            <a:ext cx="4367700" cy="2818282"/>
          </a:xfrm>
          <a:prstGeom prst="rect">
            <a:avLst/>
          </a:prstGeom>
          <a:solidFill>
            <a:srgbClr val="0C343D"/>
          </a:solidFill>
          <a:ln w="76200" cap="flat" cmpd="sng">
            <a:solidFill>
              <a:srgbClr val="0C343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2"/>
          <p:cNvSpPr/>
          <p:nvPr/>
        </p:nvSpPr>
        <p:spPr>
          <a:xfrm>
            <a:off x="1892050" y="1387538"/>
            <a:ext cx="4306500" cy="81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entury Gothic"/>
                <a:ea typeface="Century Gothic"/>
                <a:cs typeface="Century Gothic"/>
                <a:sym typeface="Century Gothic"/>
              </a:rPr>
              <a:t>Heat &amp; Human Health </a:t>
            </a:r>
            <a:endParaRPr sz="2400" b="0" i="0" u="none" strike="noStrike" cap="none">
              <a:solidFill>
                <a:schemeClr val="lt1"/>
              </a:solidFill>
              <a:latin typeface="Arial"/>
              <a:ea typeface="Arial"/>
              <a:cs typeface="Arial"/>
              <a:sym typeface="Arial"/>
            </a:endParaRPr>
          </a:p>
        </p:txBody>
      </p:sp>
      <p:pic>
        <p:nvPicPr>
          <p:cNvPr id="127" name="Google Shape;127;p12"/>
          <p:cNvPicPr preferRelativeResize="0"/>
          <p:nvPr/>
        </p:nvPicPr>
        <p:blipFill rotWithShape="1">
          <a:blip r:embed="rId5">
            <a:alphaModFix/>
          </a:blip>
          <a:srcRect/>
          <a:stretch/>
        </p:blipFill>
        <p:spPr>
          <a:xfrm>
            <a:off x="549722" y="1283288"/>
            <a:ext cx="1005774" cy="1005774"/>
          </a:xfrm>
          <a:prstGeom prst="rect">
            <a:avLst/>
          </a:prstGeom>
          <a:noFill/>
          <a:ln>
            <a:noFill/>
          </a:ln>
        </p:spPr>
      </p:pic>
      <p:sp>
        <p:nvSpPr>
          <p:cNvPr id="128" name="Google Shape;128;p12"/>
          <p:cNvSpPr/>
          <p:nvPr/>
        </p:nvSpPr>
        <p:spPr>
          <a:xfrm>
            <a:off x="1892050" y="2153684"/>
            <a:ext cx="4306500" cy="30156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lt1"/>
              </a:buClr>
              <a:buSzPts val="1800"/>
              <a:buFont typeface="Webdings" panose="05030102010509060703" pitchFamily="18" charset="2"/>
              <a:buChar char="4"/>
            </a:pPr>
            <a:r>
              <a:rPr lang="en-US" sz="1800" b="0" i="0" u="none" strike="noStrike" cap="none" dirty="0">
                <a:solidFill>
                  <a:schemeClr val="lt1"/>
                </a:solidFill>
                <a:latin typeface="Century Gothic"/>
                <a:ea typeface="Century Gothic"/>
                <a:cs typeface="Century Gothic"/>
                <a:sym typeface="Century Gothic"/>
              </a:rPr>
              <a:t>Leading cause of weather related death and hospitalizations </a:t>
            </a:r>
            <a:endParaRPr sz="1800" b="0" i="0" u="none" strike="noStrike" cap="none" dirty="0">
              <a:solidFill>
                <a:schemeClr val="lt1"/>
              </a:solidFill>
              <a:latin typeface="Century Gothic"/>
              <a:ea typeface="Century Gothic"/>
              <a:cs typeface="Century Gothic"/>
              <a:sym typeface="Century Gothic"/>
            </a:endParaRPr>
          </a:p>
          <a:p>
            <a:pPr marL="742950" marR="0" lvl="0" indent="-285750" algn="l" rtl="0">
              <a:lnSpc>
                <a:spcPct val="100000"/>
              </a:lnSpc>
              <a:spcBef>
                <a:spcPts val="0"/>
              </a:spcBef>
              <a:spcAft>
                <a:spcPts val="0"/>
              </a:spcAft>
              <a:buFont typeface="Webdings" panose="05030102010509060703" pitchFamily="18" charset="2"/>
              <a:buChar char="4"/>
            </a:pPr>
            <a:endParaRPr sz="1800" dirty="0">
              <a:solidFill>
                <a:schemeClr val="lt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lt1"/>
              </a:buClr>
              <a:buSzPts val="1800"/>
              <a:buFont typeface="Webdings" panose="05030102010509060703" pitchFamily="18" charset="2"/>
              <a:buChar char="4"/>
            </a:pPr>
            <a:r>
              <a:rPr lang="en-US" sz="1800" dirty="0">
                <a:solidFill>
                  <a:schemeClr val="lt1"/>
                </a:solidFill>
                <a:latin typeface="Century Gothic"/>
                <a:ea typeface="Century Gothic"/>
                <a:cs typeface="Century Gothic"/>
                <a:sym typeface="Century Gothic"/>
              </a:rPr>
              <a:t>M</a:t>
            </a:r>
            <a:r>
              <a:rPr lang="en-US" sz="1800" b="0" i="0" u="none" strike="noStrike" cap="none" dirty="0">
                <a:solidFill>
                  <a:schemeClr val="lt1"/>
                </a:solidFill>
                <a:latin typeface="Century Gothic"/>
                <a:ea typeface="Century Gothic"/>
                <a:cs typeface="Century Gothic"/>
                <a:sym typeface="Century Gothic"/>
              </a:rPr>
              <a:t>ild </a:t>
            </a:r>
            <a:r>
              <a:rPr lang="en-US" sz="1800" dirty="0">
                <a:solidFill>
                  <a:schemeClr val="lt1"/>
                </a:solidFill>
                <a:latin typeface="Century Gothic"/>
                <a:ea typeface="Century Gothic"/>
                <a:cs typeface="Century Gothic"/>
                <a:sym typeface="Century Gothic"/>
              </a:rPr>
              <a:t>symptoms to death</a:t>
            </a:r>
            <a:r>
              <a:rPr lang="en-US" sz="1800" b="0" i="0" u="none" strike="noStrike" cap="none" dirty="0">
                <a:solidFill>
                  <a:schemeClr val="lt1"/>
                </a:solidFill>
                <a:latin typeface="Century Gothic"/>
                <a:ea typeface="Century Gothic"/>
                <a:cs typeface="Century Gothic"/>
                <a:sym typeface="Century Gothic"/>
              </a:rPr>
              <a:t/>
            </a:r>
            <a:br>
              <a:rPr lang="en-US" sz="1800" b="0" i="0" u="none" strike="noStrike" cap="none" dirty="0">
                <a:solidFill>
                  <a:schemeClr val="lt1"/>
                </a:solidFill>
                <a:latin typeface="Century Gothic"/>
                <a:ea typeface="Century Gothic"/>
                <a:cs typeface="Century Gothic"/>
                <a:sym typeface="Century Gothic"/>
              </a:rPr>
            </a:br>
            <a:endParaRPr sz="1800" b="0" i="0" u="none" strike="noStrike" cap="none" dirty="0">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1800" b="0" i="0" u="none" strike="noStrike" cap="none" dirty="0">
              <a:solidFill>
                <a:schemeClr val="lt1"/>
              </a:solidFill>
              <a:latin typeface="Century Gothic"/>
              <a:ea typeface="Century Gothic"/>
              <a:cs typeface="Century Gothic"/>
              <a:sym typeface="Century Gothic"/>
            </a:endParaRPr>
          </a:p>
        </p:txBody>
      </p:sp>
      <p:grpSp>
        <p:nvGrpSpPr>
          <p:cNvPr id="7" name="Group 6">
            <a:extLst>
              <a:ext uri="{FF2B5EF4-FFF2-40B4-BE49-F238E27FC236}">
                <a16:creationId xmlns:a16="http://schemas.microsoft.com/office/drawing/2014/main" id="{9A885B8E-9600-4C18-BFE8-F2DD25F2EF4D}"/>
              </a:ext>
            </a:extLst>
          </p:cNvPr>
          <p:cNvGrpSpPr>
            <a:grpSpLocks noChangeAspect="1"/>
          </p:cNvGrpSpPr>
          <p:nvPr/>
        </p:nvGrpSpPr>
        <p:grpSpPr>
          <a:xfrm>
            <a:off x="6523408" y="1283288"/>
            <a:ext cx="6337522" cy="5217957"/>
            <a:chOff x="6397921" y="1283287"/>
            <a:chExt cx="6337522" cy="5217957"/>
          </a:xfrm>
        </p:grpSpPr>
        <p:pic>
          <p:nvPicPr>
            <p:cNvPr id="6" name="Picture 5">
              <a:extLst>
                <a:ext uri="{FF2B5EF4-FFF2-40B4-BE49-F238E27FC236}">
                  <a16:creationId xmlns:a16="http://schemas.microsoft.com/office/drawing/2014/main" id="{50DDFC9B-FED7-4247-B5E0-842393C99516}"/>
                </a:ext>
              </a:extLst>
            </p:cNvPr>
            <p:cNvPicPr>
              <a:picLocks noChangeAspect="1"/>
            </p:cNvPicPr>
            <p:nvPr/>
          </p:nvPicPr>
          <p:blipFill rotWithShape="1">
            <a:blip r:embed="rId6"/>
            <a:srcRect l="7571" r="31808"/>
            <a:stretch/>
          </p:blipFill>
          <p:spPr>
            <a:xfrm>
              <a:off x="6397921" y="1283287"/>
              <a:ext cx="5413079" cy="5022809"/>
            </a:xfrm>
            <a:prstGeom prst="rect">
              <a:avLst/>
            </a:prstGeom>
          </p:spPr>
        </p:pic>
        <p:sp>
          <p:nvSpPr>
            <p:cNvPr id="130" name="Google Shape;130;p12"/>
            <p:cNvSpPr txBox="1"/>
            <p:nvPr/>
          </p:nvSpPr>
          <p:spPr>
            <a:xfrm>
              <a:off x="8636843" y="5988844"/>
              <a:ext cx="4098600" cy="512400"/>
            </a:xfrm>
            <a:prstGeom prst="rect">
              <a:avLst/>
            </a:prstGeom>
            <a:noFill/>
            <a:ln>
              <a:noFill/>
            </a:ln>
            <a:effectLst>
              <a:outerShdw blurRad="57150" dist="19050" dir="21540000" algn="bl" rotWithShape="0">
                <a:srgbClr val="000000">
                  <a:alpha val="50000"/>
                </a:srgbClr>
              </a:outerShdw>
            </a:effectLst>
          </p:spPr>
          <p:txBody>
            <a:bodyPr spcFirstLastPara="1" wrap="square" lIns="91425" tIns="91425" rIns="91425" bIns="91425" anchor="t" anchorCtr="0">
              <a:noAutofit/>
            </a:bodyPr>
            <a:lstStyle/>
            <a:p>
              <a:pPr marL="457200" marR="0" lvl="0" indent="0" algn="l" rtl="0">
                <a:lnSpc>
                  <a:spcPct val="115000"/>
                </a:lnSpc>
                <a:spcBef>
                  <a:spcPts val="0"/>
                </a:spcBef>
                <a:spcAft>
                  <a:spcPts val="0"/>
                </a:spcAft>
                <a:buClr>
                  <a:srgbClr val="000000"/>
                </a:buClr>
                <a:buSzPts val="1000"/>
                <a:buFont typeface="Arial"/>
                <a:buNone/>
              </a:pPr>
              <a:r>
                <a:rPr lang="en-US" sz="1000" b="1" dirty="0">
                  <a:solidFill>
                    <a:schemeClr val="lt1"/>
                  </a:solidFill>
                  <a:latin typeface="Century Gothic"/>
                  <a:ea typeface="Century Gothic"/>
                  <a:cs typeface="Century Gothic"/>
                  <a:sym typeface="Century Gothic"/>
                </a:rPr>
                <a:t>Image Credit: </a:t>
              </a:r>
              <a:r>
                <a:rPr lang="en-US" sz="1000" b="1" i="0" u="none" strike="noStrike" cap="none" dirty="0">
                  <a:solidFill>
                    <a:schemeClr val="lt1"/>
                  </a:solidFill>
                  <a:latin typeface="Century Gothic"/>
                  <a:ea typeface="Century Gothic"/>
                  <a:cs typeface="Century Gothic"/>
                  <a:sym typeface="Century Gothic"/>
                </a:rPr>
                <a:t>Bruce </a:t>
              </a:r>
              <a:r>
                <a:rPr lang="en-US" sz="1000" b="1" i="0" u="none" strike="noStrike" cap="none" dirty="0" err="1">
                  <a:solidFill>
                    <a:schemeClr val="lt1"/>
                  </a:solidFill>
                  <a:latin typeface="Century Gothic"/>
                  <a:ea typeface="Century Gothic"/>
                  <a:cs typeface="Century Gothic"/>
                  <a:sym typeface="Century Gothic"/>
                </a:rPr>
                <a:t>Emmerling</a:t>
              </a:r>
              <a:r>
                <a:rPr lang="en-US" sz="1000" b="1" i="0" u="none" strike="noStrike" cap="none" dirty="0">
                  <a:solidFill>
                    <a:schemeClr val="lt1"/>
                  </a:solidFill>
                  <a:latin typeface="Century Gothic"/>
                  <a:ea typeface="Century Gothic"/>
                  <a:cs typeface="Century Gothic"/>
                  <a:sym typeface="Century Gothic"/>
                </a:rPr>
                <a:t> (</a:t>
              </a:r>
              <a:r>
                <a:rPr lang="en-US" sz="1000" b="1" i="0" u="none" strike="noStrike" cap="none" dirty="0" err="1">
                  <a:solidFill>
                    <a:schemeClr val="lt1"/>
                  </a:solidFill>
                  <a:latin typeface="Century Gothic"/>
                  <a:ea typeface="Century Gothic"/>
                  <a:cs typeface="Century Gothic"/>
                  <a:sym typeface="Century Gothic"/>
                </a:rPr>
                <a:t>Pixabay</a:t>
              </a:r>
              <a:r>
                <a:rPr lang="en-US" sz="1000" b="0" i="0" u="none" strike="noStrike" cap="none" dirty="0">
                  <a:solidFill>
                    <a:schemeClr val="lt1"/>
                  </a:solidFill>
                  <a:latin typeface="Century Gothic"/>
                  <a:ea typeface="Century Gothic"/>
                  <a:cs typeface="Century Gothic"/>
                  <a:sym typeface="Century Gothic"/>
                </a:rPr>
                <a:t>)</a:t>
              </a:r>
              <a:endParaRPr sz="1000" b="0" i="0" u="none" strike="noStrike" cap="none" dirty="0">
                <a:solidFill>
                  <a:schemeClr val="lt1"/>
                </a:solidFill>
                <a:latin typeface="Century Gothic"/>
                <a:ea typeface="Century Gothic"/>
                <a:cs typeface="Century Gothic"/>
                <a:sym typeface="Century Gothic"/>
              </a:endParaRPr>
            </a:p>
          </p:txBody>
        </p:sp>
      </p:grpSp>
      <p:sp>
        <p:nvSpPr>
          <p:cNvPr id="21" name="TextBox 20">
            <a:extLst>
              <a:ext uri="{FF2B5EF4-FFF2-40B4-BE49-F238E27FC236}">
                <a16:creationId xmlns:a16="http://schemas.microsoft.com/office/drawing/2014/main" id="{41507E6B-104C-3349-89A7-D8D6BC6CB9EF}"/>
              </a:ext>
            </a:extLst>
          </p:cNvPr>
          <p:cNvSpPr txBox="1"/>
          <p:nvPr/>
        </p:nvSpPr>
        <p:spPr>
          <a:xfrm>
            <a:off x="0" y="6581001"/>
            <a:ext cx="2362027" cy="246221"/>
          </a:xfrm>
          <a:prstGeom prst="rect">
            <a:avLst/>
          </a:prstGeom>
          <a:noFill/>
        </p:spPr>
        <p:txBody>
          <a:bodyPr wrap="square" rtlCol="0">
            <a:spAutoFit/>
          </a:bodyPr>
          <a:lstStyle/>
          <a:p>
            <a:r>
              <a:rPr lang="en-US" sz="1000" dirty="0">
                <a:solidFill>
                  <a:schemeClr val="bg1"/>
                </a:solidFill>
                <a:latin typeface="Century Gothic" panose="020B0502020202020204" pitchFamily="34" charset="0"/>
              </a:rPr>
              <a:t>Icon Credit: The Noun Project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5" name="Picture 4">
            <a:extLst>
              <a:ext uri="{FF2B5EF4-FFF2-40B4-BE49-F238E27FC236}">
                <a16:creationId xmlns:a16="http://schemas.microsoft.com/office/drawing/2014/main" id="{E81E2FB6-1C0D-46D0-BC19-128167AEF331}"/>
              </a:ext>
            </a:extLst>
          </p:cNvPr>
          <p:cNvPicPr>
            <a:picLocks noChangeAspect="1"/>
          </p:cNvPicPr>
          <p:nvPr/>
        </p:nvPicPr>
        <p:blipFill rotWithShape="1">
          <a:blip r:embed="rId3"/>
          <a:srcRect t="3450" b="19215"/>
          <a:stretch/>
        </p:blipFill>
        <p:spPr>
          <a:xfrm>
            <a:off x="6827413" y="3943019"/>
            <a:ext cx="4829703" cy="2490019"/>
          </a:xfrm>
          <a:prstGeom prst="rect">
            <a:avLst/>
          </a:prstGeom>
          <a:effectLst>
            <a:outerShdw blurRad="50800" dist="38100" dir="2700000" algn="tl" rotWithShape="0">
              <a:prstClr val="black">
                <a:alpha val="40000"/>
              </a:prstClr>
            </a:outerShdw>
          </a:effectLst>
        </p:spPr>
      </p:pic>
      <p:sp>
        <p:nvSpPr>
          <p:cNvPr id="26" name="Google Shape;115;p12">
            <a:extLst>
              <a:ext uri="{FF2B5EF4-FFF2-40B4-BE49-F238E27FC236}">
                <a16:creationId xmlns:a16="http://schemas.microsoft.com/office/drawing/2014/main" id="{2DBA0BD1-8E45-4A7D-8779-F7D6DBBA9637}"/>
              </a:ext>
            </a:extLst>
          </p:cNvPr>
          <p:cNvSpPr/>
          <p:nvPr/>
        </p:nvSpPr>
        <p:spPr>
          <a:xfrm rot="-5400000">
            <a:off x="2847000" y="-1129900"/>
            <a:ext cx="916200" cy="5848200"/>
          </a:xfrm>
          <a:prstGeom prst="round2SameRect">
            <a:avLst>
              <a:gd name="adj1" fmla="val 16667"/>
              <a:gd name="adj2" fmla="val 0"/>
            </a:avLst>
          </a:prstGeom>
          <a:solidFill>
            <a:srgbClr val="D0E0E3"/>
          </a:solidFill>
          <a:ln w="76200" cap="flat" cmpd="sng">
            <a:solidFill>
              <a:srgbClr val="0C343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grpSp>
        <p:nvGrpSpPr>
          <p:cNvPr id="27" name="Google Shape;119;p12">
            <a:extLst>
              <a:ext uri="{FF2B5EF4-FFF2-40B4-BE49-F238E27FC236}">
                <a16:creationId xmlns:a16="http://schemas.microsoft.com/office/drawing/2014/main" id="{6EA2EEA4-C131-4CC5-9039-9A3AF843EF43}"/>
              </a:ext>
            </a:extLst>
          </p:cNvPr>
          <p:cNvGrpSpPr/>
          <p:nvPr/>
        </p:nvGrpSpPr>
        <p:grpSpPr>
          <a:xfrm>
            <a:off x="381000" y="2319513"/>
            <a:ext cx="5848200" cy="903600"/>
            <a:chOff x="381000" y="3298938"/>
            <a:chExt cx="5848200" cy="903600"/>
          </a:xfrm>
        </p:grpSpPr>
        <p:sp>
          <p:nvSpPr>
            <p:cNvPr id="28" name="Google Shape;120;p12">
              <a:extLst>
                <a:ext uri="{FF2B5EF4-FFF2-40B4-BE49-F238E27FC236}">
                  <a16:creationId xmlns:a16="http://schemas.microsoft.com/office/drawing/2014/main" id="{C899F069-325F-471B-B5D2-C07083DCCD5D}"/>
                </a:ext>
              </a:extLst>
            </p:cNvPr>
            <p:cNvSpPr/>
            <p:nvPr/>
          </p:nvSpPr>
          <p:spPr>
            <a:xfrm rot="-5400000">
              <a:off x="2853300" y="826638"/>
              <a:ext cx="903600" cy="5848200"/>
            </a:xfrm>
            <a:prstGeom prst="round2SameRect">
              <a:avLst>
                <a:gd name="adj1" fmla="val 16667"/>
                <a:gd name="adj2" fmla="val 0"/>
              </a:avLst>
            </a:prstGeom>
            <a:solidFill>
              <a:srgbClr val="964035">
                <a:alpha val="15000"/>
              </a:srgbClr>
            </a:solidFill>
            <a:ln w="76200" cap="flat" cmpd="sng">
              <a:solidFill>
                <a:srgbClr val="9640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pic>
          <p:nvPicPr>
            <p:cNvPr id="29" name="Google Shape;121;p12">
              <a:extLst>
                <a:ext uri="{FF2B5EF4-FFF2-40B4-BE49-F238E27FC236}">
                  <a16:creationId xmlns:a16="http://schemas.microsoft.com/office/drawing/2014/main" id="{9482FDC8-C5B4-429E-99BB-C7706C7B0436}"/>
                </a:ext>
              </a:extLst>
            </p:cNvPr>
            <p:cNvPicPr preferRelativeResize="0"/>
            <p:nvPr/>
          </p:nvPicPr>
          <p:blipFill rotWithShape="1">
            <a:blip r:embed="rId4">
              <a:alphaModFix/>
            </a:blip>
            <a:srcRect b="19138"/>
            <a:stretch/>
          </p:blipFill>
          <p:spPr>
            <a:xfrm>
              <a:off x="572882" y="3327525"/>
              <a:ext cx="1005769" cy="813300"/>
            </a:xfrm>
            <a:prstGeom prst="rect">
              <a:avLst/>
            </a:prstGeom>
            <a:noFill/>
            <a:ln>
              <a:noFill/>
            </a:ln>
          </p:spPr>
        </p:pic>
      </p:grpSp>
      <p:grpSp>
        <p:nvGrpSpPr>
          <p:cNvPr id="30" name="Google Shape;122;p12">
            <a:extLst>
              <a:ext uri="{FF2B5EF4-FFF2-40B4-BE49-F238E27FC236}">
                <a16:creationId xmlns:a16="http://schemas.microsoft.com/office/drawing/2014/main" id="{3DF520AE-FA03-490C-9DAB-FA49B4D3EC96}"/>
              </a:ext>
            </a:extLst>
          </p:cNvPr>
          <p:cNvGrpSpPr/>
          <p:nvPr/>
        </p:nvGrpSpPr>
        <p:grpSpPr>
          <a:xfrm>
            <a:off x="380999" y="3286807"/>
            <a:ext cx="5848200" cy="896100"/>
            <a:chOff x="381000" y="2324700"/>
            <a:chExt cx="5848200" cy="896100"/>
          </a:xfrm>
        </p:grpSpPr>
        <p:sp>
          <p:nvSpPr>
            <p:cNvPr id="31" name="Google Shape;123;p12">
              <a:extLst>
                <a:ext uri="{FF2B5EF4-FFF2-40B4-BE49-F238E27FC236}">
                  <a16:creationId xmlns:a16="http://schemas.microsoft.com/office/drawing/2014/main" id="{21512F29-C046-47AB-A2CE-286108E62950}"/>
                </a:ext>
              </a:extLst>
            </p:cNvPr>
            <p:cNvSpPr/>
            <p:nvPr/>
          </p:nvSpPr>
          <p:spPr>
            <a:xfrm rot="-5400000">
              <a:off x="2857050" y="-151350"/>
              <a:ext cx="896100" cy="5848200"/>
            </a:xfrm>
            <a:prstGeom prst="round2SameRect">
              <a:avLst>
                <a:gd name="adj1" fmla="val 16667"/>
                <a:gd name="adj2" fmla="val 0"/>
              </a:avLst>
            </a:prstGeom>
            <a:solidFill>
              <a:srgbClr val="FCE5CD"/>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pic>
          <p:nvPicPr>
            <p:cNvPr id="32" name="Google Shape;124;p12">
              <a:extLst>
                <a:ext uri="{FF2B5EF4-FFF2-40B4-BE49-F238E27FC236}">
                  <a16:creationId xmlns:a16="http://schemas.microsoft.com/office/drawing/2014/main" id="{7C900F9C-7410-4170-A671-DF0A3522E71C}"/>
                </a:ext>
              </a:extLst>
            </p:cNvPr>
            <p:cNvPicPr preferRelativeResize="0"/>
            <p:nvPr/>
          </p:nvPicPr>
          <p:blipFill rotWithShape="1">
            <a:blip r:embed="rId5">
              <a:alphaModFix/>
            </a:blip>
            <a:srcRect b="15994"/>
            <a:stretch/>
          </p:blipFill>
          <p:spPr>
            <a:xfrm>
              <a:off x="594625" y="2334522"/>
              <a:ext cx="1005776" cy="844902"/>
            </a:xfrm>
            <a:prstGeom prst="rect">
              <a:avLst/>
            </a:prstGeom>
            <a:noFill/>
            <a:ln>
              <a:noFill/>
            </a:ln>
          </p:spPr>
        </p:pic>
      </p:grpSp>
      <p:sp>
        <p:nvSpPr>
          <p:cNvPr id="140" name="Google Shape;140;p13"/>
          <p:cNvSpPr/>
          <p:nvPr/>
        </p:nvSpPr>
        <p:spPr>
          <a:xfrm rot="-5400000">
            <a:off x="2847000" y="-1129900"/>
            <a:ext cx="916200" cy="5848200"/>
          </a:xfrm>
          <a:prstGeom prst="round2SameRect">
            <a:avLst>
              <a:gd name="adj1" fmla="val 16667"/>
              <a:gd name="adj2" fmla="val 0"/>
            </a:avLst>
          </a:prstGeom>
          <a:solidFill>
            <a:srgbClr val="D0E0E3"/>
          </a:solidFill>
          <a:ln w="76200" cap="flat" cmpd="sng">
            <a:solidFill>
              <a:srgbClr val="0C343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141" name="Google Shape;141;p13"/>
          <p:cNvSpPr txBox="1"/>
          <p:nvPr/>
        </p:nvSpPr>
        <p:spPr>
          <a:xfrm>
            <a:off x="495300" y="356755"/>
            <a:ext cx="10149900" cy="40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000"/>
              <a:buFont typeface="Century Gothic"/>
              <a:buNone/>
            </a:pPr>
            <a:r>
              <a:rPr lang="en-US" sz="4000" b="1" dirty="0">
                <a:solidFill>
                  <a:schemeClr val="lt1"/>
                </a:solidFill>
                <a:latin typeface="Century Gothic"/>
                <a:ea typeface="Century Gothic"/>
                <a:cs typeface="Century Gothic"/>
                <a:sym typeface="Century Gothic"/>
              </a:rPr>
              <a:t>Heat Sensitivity</a:t>
            </a:r>
            <a:endParaRPr sz="4000" b="1" i="0" u="none" strike="noStrike" cap="none" dirty="0">
              <a:solidFill>
                <a:schemeClr val="lt1"/>
              </a:solidFill>
              <a:latin typeface="Century Gothic"/>
              <a:ea typeface="Century Gothic"/>
              <a:cs typeface="Century Gothic"/>
              <a:sym typeface="Century Gothic"/>
            </a:endParaRPr>
          </a:p>
        </p:txBody>
      </p:sp>
      <p:sp>
        <p:nvSpPr>
          <p:cNvPr id="142" name="Google Shape;142;p13"/>
          <p:cNvSpPr/>
          <p:nvPr/>
        </p:nvSpPr>
        <p:spPr>
          <a:xfrm>
            <a:off x="1861450" y="1364625"/>
            <a:ext cx="4367700" cy="891300"/>
          </a:xfrm>
          <a:prstGeom prst="rect">
            <a:avLst/>
          </a:prstGeom>
          <a:solidFill>
            <a:srgbClr val="0C343D"/>
          </a:solidFill>
          <a:ln w="76200" cap="flat" cmpd="sng">
            <a:solidFill>
              <a:srgbClr val="0C343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3"/>
          <p:cNvSpPr/>
          <p:nvPr/>
        </p:nvSpPr>
        <p:spPr>
          <a:xfrm>
            <a:off x="1892050" y="1387538"/>
            <a:ext cx="4306500" cy="81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entury Gothic"/>
                <a:ea typeface="Century Gothic"/>
                <a:cs typeface="Century Gothic"/>
                <a:sym typeface="Century Gothic"/>
              </a:rPr>
              <a:t>Heat &amp; Human Health </a:t>
            </a:r>
            <a:endParaRPr sz="2400" b="0" i="0" u="none" strike="noStrike" cap="none">
              <a:solidFill>
                <a:schemeClr val="lt1"/>
              </a:solidFill>
              <a:latin typeface="Arial"/>
              <a:ea typeface="Arial"/>
              <a:cs typeface="Arial"/>
              <a:sym typeface="Arial"/>
            </a:endParaRPr>
          </a:p>
        </p:txBody>
      </p:sp>
      <p:pic>
        <p:nvPicPr>
          <p:cNvPr id="144" name="Google Shape;144;p13"/>
          <p:cNvPicPr preferRelativeResize="0"/>
          <p:nvPr/>
        </p:nvPicPr>
        <p:blipFill rotWithShape="1">
          <a:blip r:embed="rId6">
            <a:alphaModFix/>
          </a:blip>
          <a:srcRect/>
          <a:stretch/>
        </p:blipFill>
        <p:spPr>
          <a:xfrm>
            <a:off x="549722" y="1283288"/>
            <a:ext cx="1005774" cy="1005774"/>
          </a:xfrm>
          <a:prstGeom prst="rect">
            <a:avLst/>
          </a:prstGeom>
          <a:noFill/>
          <a:ln>
            <a:noFill/>
          </a:ln>
        </p:spPr>
      </p:pic>
      <p:grpSp>
        <p:nvGrpSpPr>
          <p:cNvPr id="145" name="Google Shape;145;p13"/>
          <p:cNvGrpSpPr/>
          <p:nvPr/>
        </p:nvGrpSpPr>
        <p:grpSpPr>
          <a:xfrm>
            <a:off x="1828800" y="2292886"/>
            <a:ext cx="4432518" cy="3164424"/>
            <a:chOff x="1828802" y="3289601"/>
            <a:chExt cx="4432518" cy="3164424"/>
          </a:xfrm>
        </p:grpSpPr>
        <p:sp>
          <p:nvSpPr>
            <p:cNvPr id="151" name="Google Shape;151;p13"/>
            <p:cNvSpPr txBox="1"/>
            <p:nvPr/>
          </p:nvSpPr>
          <p:spPr>
            <a:xfrm>
              <a:off x="1828802" y="4016825"/>
              <a:ext cx="4432518" cy="2437200"/>
            </a:xfrm>
            <a:prstGeom prst="rect">
              <a:avLst/>
            </a:prstGeom>
            <a:solidFill>
              <a:srgbClr val="964035"/>
            </a:solidFill>
            <a:ln w="9525" cap="flat" cmpd="sng">
              <a:solidFill>
                <a:srgbClr val="964035"/>
              </a:solidFill>
              <a:prstDash val="solid"/>
              <a:round/>
              <a:headEnd type="none" w="sm" len="sm"/>
              <a:tailEnd type="none" w="sm" len="sm"/>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lt1"/>
                </a:buClr>
                <a:buSzPts val="1800"/>
                <a:buFont typeface="Webdings" panose="05030102010509060703" pitchFamily="18" charset="2"/>
                <a:buChar char="4"/>
              </a:pPr>
              <a:r>
                <a:rPr lang="en-US" sz="1800" dirty="0">
                  <a:solidFill>
                    <a:schemeClr val="lt1"/>
                  </a:solidFill>
                  <a:latin typeface="Century Gothic"/>
                  <a:ea typeface="Century Gothic"/>
                  <a:cs typeface="Century Gothic"/>
                  <a:sym typeface="Century Gothic"/>
                </a:rPr>
                <a:t>D</a:t>
              </a:r>
              <a:r>
                <a:rPr lang="en-US" sz="1800" b="0" i="0" u="none" strike="noStrike" cap="none" dirty="0">
                  <a:solidFill>
                    <a:schemeClr val="lt1"/>
                  </a:solidFill>
                  <a:latin typeface="Century Gothic"/>
                  <a:ea typeface="Century Gothic"/>
                  <a:cs typeface="Century Gothic"/>
                  <a:sym typeface="Century Gothic"/>
                </a:rPr>
                <a:t>iffers across population groups </a:t>
              </a:r>
              <a:r>
                <a:rPr lang="en-US" sz="1800" dirty="0">
                  <a:solidFill>
                    <a:schemeClr val="lt1"/>
                  </a:solidFill>
                  <a:latin typeface="Century Gothic"/>
                  <a:ea typeface="Century Gothic"/>
                  <a:cs typeface="Century Gothic"/>
                  <a:sym typeface="Century Gothic"/>
                </a:rPr>
                <a:t>and neighborhoods</a:t>
              </a:r>
              <a:endParaRPr sz="1800" b="0" i="0" u="none" strike="noStrike" cap="none" dirty="0">
                <a:solidFill>
                  <a:schemeClr val="lt1"/>
                </a:solidFill>
                <a:latin typeface="Century Gothic"/>
                <a:ea typeface="Century Gothic"/>
                <a:cs typeface="Century Gothic"/>
                <a:sym typeface="Century Gothic"/>
              </a:endParaRPr>
            </a:p>
            <a:p>
              <a:pPr marL="742950" marR="0" lvl="0" indent="-285750" algn="l" rtl="0">
                <a:lnSpc>
                  <a:spcPct val="100000"/>
                </a:lnSpc>
                <a:spcBef>
                  <a:spcPts val="0"/>
                </a:spcBef>
                <a:spcAft>
                  <a:spcPts val="0"/>
                </a:spcAft>
                <a:buClr>
                  <a:srgbClr val="000000"/>
                </a:buClr>
                <a:buSzPts val="1800"/>
                <a:buFont typeface="Webdings" panose="05030102010509060703" pitchFamily="18" charset="2"/>
                <a:buChar char="4"/>
              </a:pPr>
              <a:endParaRPr sz="1800" b="0" i="0" u="none" strike="noStrike" cap="none" dirty="0">
                <a:solidFill>
                  <a:schemeClr val="lt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lt1"/>
                </a:buClr>
                <a:buSzPts val="1800"/>
                <a:buFont typeface="Webdings" panose="05030102010509060703" pitchFamily="18" charset="2"/>
                <a:buChar char="4"/>
              </a:pPr>
              <a:r>
                <a:rPr lang="en-US" sz="1800" b="0" i="0" u="none" strike="noStrike" cap="none" dirty="0">
                  <a:solidFill>
                    <a:schemeClr val="lt1"/>
                  </a:solidFill>
                  <a:latin typeface="Century Gothic"/>
                  <a:ea typeface="Century Gothic"/>
                  <a:cs typeface="Century Gothic"/>
                  <a:sym typeface="Century Gothic"/>
                </a:rPr>
                <a:t>Risk factors are:</a:t>
              </a:r>
              <a:endParaRPr sz="1800" b="0" i="0" u="none" strike="noStrike" cap="none" dirty="0">
                <a:solidFill>
                  <a:schemeClr val="lt1"/>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chemeClr val="lt1"/>
                </a:buClr>
                <a:buSzPts val="1800"/>
                <a:buFont typeface="Webdings" panose="05030102010509060703" pitchFamily="18" charset="2"/>
                <a:buChar char="4"/>
              </a:pPr>
              <a:r>
                <a:rPr lang="en-US" sz="1800" b="0" i="0" u="none" strike="noStrike" cap="none" dirty="0">
                  <a:solidFill>
                    <a:schemeClr val="lt1"/>
                  </a:solidFill>
                  <a:latin typeface="Century Gothic"/>
                  <a:ea typeface="Century Gothic"/>
                  <a:cs typeface="Century Gothic"/>
                  <a:sym typeface="Century Gothic"/>
                </a:rPr>
                <a:t>pre-existing health conditions</a:t>
              </a:r>
              <a:endParaRPr sz="1800" b="0" i="0" u="none" strike="noStrike" cap="none" dirty="0">
                <a:solidFill>
                  <a:schemeClr val="lt1"/>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chemeClr val="lt1"/>
                </a:buClr>
                <a:buSzPts val="1800"/>
                <a:buFont typeface="Webdings" panose="05030102010509060703" pitchFamily="18" charset="2"/>
                <a:buChar char="4"/>
              </a:pPr>
              <a:r>
                <a:rPr lang="en-US" sz="1800" b="0" i="0" u="none" strike="noStrike" cap="none" dirty="0">
                  <a:solidFill>
                    <a:schemeClr val="lt1"/>
                  </a:solidFill>
                  <a:latin typeface="Century Gothic"/>
                  <a:ea typeface="Century Gothic"/>
                  <a:cs typeface="Century Gothic"/>
                  <a:sym typeface="Century Gothic"/>
                </a:rPr>
                <a:t>demographic and socio-economic factors (i.e. age, income, education)</a:t>
              </a:r>
              <a:endParaRPr sz="1800" b="0" i="0" u="none" strike="noStrike" cap="none" dirty="0">
                <a:solidFill>
                  <a:schemeClr val="lt1"/>
                </a:solidFill>
                <a:latin typeface="Century Gothic"/>
                <a:ea typeface="Century Gothic"/>
                <a:cs typeface="Century Gothic"/>
                <a:sym typeface="Century Gothic"/>
              </a:endParaRPr>
            </a:p>
          </p:txBody>
        </p:sp>
        <p:sp>
          <p:nvSpPr>
            <p:cNvPr id="147" name="Google Shape;147;p13"/>
            <p:cNvSpPr/>
            <p:nvPr/>
          </p:nvSpPr>
          <p:spPr>
            <a:xfrm>
              <a:off x="1861450" y="3325750"/>
              <a:ext cx="4367700" cy="694699"/>
            </a:xfrm>
            <a:prstGeom prst="rect">
              <a:avLst/>
            </a:prstGeom>
            <a:solidFill>
              <a:srgbClr val="964035"/>
            </a:solidFill>
            <a:ln w="76200" cap="flat" cmpd="sng">
              <a:solidFill>
                <a:srgbClr val="9640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50" name="Google Shape;150;p13"/>
            <p:cNvSpPr/>
            <p:nvPr/>
          </p:nvSpPr>
          <p:spPr>
            <a:xfrm>
              <a:off x="1919250" y="3289601"/>
              <a:ext cx="4306500" cy="84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lt1"/>
                  </a:solidFill>
                  <a:latin typeface="Century Gothic"/>
                  <a:ea typeface="Century Gothic"/>
                  <a:cs typeface="Century Gothic"/>
                  <a:sym typeface="Century Gothic"/>
                </a:rPr>
                <a:t>Heat Sensitivity</a:t>
              </a:r>
              <a:endParaRPr sz="2400" b="0" i="0" u="none" strike="noStrike" cap="none" dirty="0">
                <a:solidFill>
                  <a:schemeClr val="lt1"/>
                </a:solidFill>
                <a:latin typeface="Arial"/>
                <a:ea typeface="Arial"/>
                <a:cs typeface="Arial"/>
                <a:sym typeface="Arial"/>
              </a:endParaRPr>
            </a:p>
          </p:txBody>
        </p:sp>
      </p:grpSp>
      <p:pic>
        <p:nvPicPr>
          <p:cNvPr id="152" name="Google Shape;152;p13"/>
          <p:cNvPicPr preferRelativeResize="0"/>
          <p:nvPr/>
        </p:nvPicPr>
        <p:blipFill rotWithShape="1">
          <a:blip r:embed="rId7">
            <a:alphaModFix/>
          </a:blip>
          <a:srcRect t="3839" b="30418"/>
          <a:stretch/>
        </p:blipFill>
        <p:spPr>
          <a:xfrm>
            <a:off x="6804258" y="1283300"/>
            <a:ext cx="4814860" cy="2450592"/>
          </a:xfrm>
          <a:prstGeom prst="rect">
            <a:avLst/>
          </a:prstGeom>
          <a:noFill/>
          <a:ln>
            <a:noFill/>
          </a:ln>
          <a:effectLst>
            <a:outerShdw blurRad="50800" dist="38100" dir="2700000" algn="tl" rotWithShape="0">
              <a:prstClr val="black">
                <a:alpha val="40000"/>
              </a:prstClr>
            </a:outerShdw>
          </a:effectLst>
        </p:spPr>
      </p:pic>
      <p:sp>
        <p:nvSpPr>
          <p:cNvPr id="153" name="Google Shape;153;p13"/>
          <p:cNvSpPr txBox="1"/>
          <p:nvPr/>
        </p:nvSpPr>
        <p:spPr>
          <a:xfrm>
            <a:off x="9458713" y="3446866"/>
            <a:ext cx="2297697" cy="421027"/>
          </a:xfrm>
          <a:prstGeom prst="rect">
            <a:avLst/>
          </a:prstGeom>
          <a:noFill/>
          <a:ln>
            <a:noFill/>
          </a:ln>
          <a:effectLst>
            <a:outerShdw blurRad="57150" dist="19050" dir="21540000" algn="bl" rotWithShape="0">
              <a:srgbClr val="000000">
                <a:alpha val="50000"/>
              </a:srgbClr>
            </a:outerShdw>
          </a:effectLst>
        </p:spPr>
        <p:txBody>
          <a:bodyPr spcFirstLastPara="1" wrap="square" lIns="91425" tIns="91425" rIns="91425" bIns="91425" anchor="t" anchorCtr="0">
            <a:noAutofit/>
          </a:bodyPr>
          <a:lstStyle/>
          <a:p>
            <a:pPr marL="457200" marR="0" lvl="0" indent="0" algn="l" rtl="0">
              <a:lnSpc>
                <a:spcPct val="115000"/>
              </a:lnSpc>
              <a:spcBef>
                <a:spcPts val="0"/>
              </a:spcBef>
              <a:spcAft>
                <a:spcPts val="0"/>
              </a:spcAft>
              <a:buClr>
                <a:srgbClr val="000000"/>
              </a:buClr>
              <a:buSzPts val="1000"/>
              <a:buFont typeface="Arial"/>
              <a:buNone/>
            </a:pPr>
            <a:r>
              <a:rPr lang="en-US" sz="1000" dirty="0">
                <a:solidFill>
                  <a:schemeClr val="lt1"/>
                </a:solidFill>
                <a:latin typeface="Century Gothic"/>
                <a:ea typeface="Century Gothic"/>
                <a:cs typeface="Century Gothic"/>
                <a:sym typeface="Century Gothic"/>
              </a:rPr>
              <a:t>Credit: </a:t>
            </a:r>
            <a:r>
              <a:rPr lang="en-US" sz="1000" dirty="0" err="1">
                <a:solidFill>
                  <a:schemeClr val="lt1"/>
                </a:solidFill>
                <a:latin typeface="Century Gothic"/>
                <a:ea typeface="Century Gothic"/>
                <a:cs typeface="Century Gothic"/>
                <a:sym typeface="Century Gothic"/>
              </a:rPr>
              <a:t>Rido</a:t>
            </a:r>
            <a:r>
              <a:rPr lang="en-US" sz="1000" dirty="0">
                <a:solidFill>
                  <a:schemeClr val="lt1"/>
                </a:solidFill>
                <a:latin typeface="Century Gothic"/>
                <a:ea typeface="Century Gothic"/>
                <a:cs typeface="Century Gothic"/>
                <a:sym typeface="Century Gothic"/>
              </a:rPr>
              <a:t> (Shutterstock)</a:t>
            </a:r>
            <a:endParaRPr sz="1000" b="0" i="0" u="none" strike="noStrike" cap="none" dirty="0">
              <a:solidFill>
                <a:schemeClr val="lt1"/>
              </a:solidFill>
              <a:latin typeface="Century Gothic"/>
              <a:ea typeface="Century Gothic"/>
              <a:cs typeface="Century Gothic"/>
              <a:sym typeface="Century Gothic"/>
            </a:endParaRPr>
          </a:p>
        </p:txBody>
      </p:sp>
      <p:sp>
        <p:nvSpPr>
          <p:cNvPr id="155" name="Google Shape;155;p13"/>
          <p:cNvSpPr txBox="1"/>
          <p:nvPr/>
        </p:nvSpPr>
        <p:spPr>
          <a:xfrm>
            <a:off x="8979988" y="6111837"/>
            <a:ext cx="2677128" cy="276999"/>
          </a:xfrm>
          <a:prstGeom prst="rect">
            <a:avLst/>
          </a:prstGeom>
          <a:noFill/>
          <a:ln>
            <a:noFill/>
          </a:ln>
          <a:effectLst>
            <a:outerShdw blurRad="57150" dist="19050" dir="21540000" algn="bl" rotWithShape="0">
              <a:srgbClr val="000000">
                <a:alpha val="50000"/>
              </a:srgbClr>
            </a:outerShdw>
          </a:effectLst>
        </p:spPr>
        <p:txBody>
          <a:bodyPr spcFirstLastPara="1" wrap="square" lIns="91425" tIns="91425" rIns="91425" bIns="91425" anchor="t" anchorCtr="0">
            <a:noAutofit/>
          </a:bodyPr>
          <a:lstStyle/>
          <a:p>
            <a:pPr marL="457200" marR="0" lvl="0" indent="0" algn="l" rtl="0">
              <a:lnSpc>
                <a:spcPct val="115000"/>
              </a:lnSpc>
              <a:spcBef>
                <a:spcPts val="0"/>
              </a:spcBef>
              <a:spcAft>
                <a:spcPts val="0"/>
              </a:spcAft>
              <a:buClr>
                <a:srgbClr val="000000"/>
              </a:buClr>
              <a:buSzPts val="1000"/>
              <a:buFont typeface="Arial"/>
              <a:buNone/>
            </a:pPr>
            <a:r>
              <a:rPr lang="en-US" sz="1000" dirty="0">
                <a:solidFill>
                  <a:schemeClr val="lt1"/>
                </a:solidFill>
                <a:latin typeface="Century Gothic"/>
                <a:ea typeface="Century Gothic"/>
                <a:cs typeface="Century Gothic"/>
                <a:sym typeface="Century Gothic"/>
              </a:rPr>
              <a:t>Credit: Sabine van </a:t>
            </a:r>
            <a:r>
              <a:rPr lang="en-US" sz="1000" dirty="0" err="1">
                <a:solidFill>
                  <a:schemeClr val="lt1"/>
                </a:solidFill>
                <a:latin typeface="Century Gothic"/>
                <a:ea typeface="Century Gothic"/>
                <a:cs typeface="Century Gothic"/>
                <a:sym typeface="Century Gothic"/>
              </a:rPr>
              <a:t>Erp</a:t>
            </a:r>
            <a:r>
              <a:rPr lang="en-US" sz="1000" dirty="0">
                <a:solidFill>
                  <a:schemeClr val="lt1"/>
                </a:solidFill>
                <a:latin typeface="Century Gothic"/>
                <a:ea typeface="Century Gothic"/>
                <a:cs typeface="Century Gothic"/>
                <a:sym typeface="Century Gothic"/>
              </a:rPr>
              <a:t> (</a:t>
            </a:r>
            <a:r>
              <a:rPr lang="en-US" sz="1000" dirty="0" err="1">
                <a:solidFill>
                  <a:schemeClr val="lt1"/>
                </a:solidFill>
                <a:latin typeface="Century Gothic"/>
                <a:ea typeface="Century Gothic"/>
                <a:cs typeface="Century Gothic"/>
                <a:sym typeface="Century Gothic"/>
              </a:rPr>
              <a:t>Pixabay</a:t>
            </a:r>
            <a:r>
              <a:rPr lang="en-US" sz="1000" dirty="0">
                <a:solidFill>
                  <a:schemeClr val="lt1"/>
                </a:solidFill>
                <a:latin typeface="Century Gothic"/>
                <a:ea typeface="Century Gothic"/>
                <a:cs typeface="Century Gothic"/>
                <a:sym typeface="Century Gothic"/>
              </a:rPr>
              <a:t>)</a:t>
            </a:r>
            <a:endParaRPr sz="1000" b="0" i="0" u="none" strike="noStrike" cap="none" dirty="0">
              <a:solidFill>
                <a:schemeClr val="lt1"/>
              </a:solidFill>
              <a:latin typeface="Century Gothic"/>
              <a:ea typeface="Century Gothic"/>
              <a:cs typeface="Century Gothic"/>
              <a:sym typeface="Century Gothic"/>
            </a:endParaRPr>
          </a:p>
        </p:txBody>
      </p:sp>
      <p:sp>
        <p:nvSpPr>
          <p:cNvPr id="23" name="TextBox 22">
            <a:extLst>
              <a:ext uri="{FF2B5EF4-FFF2-40B4-BE49-F238E27FC236}">
                <a16:creationId xmlns:a16="http://schemas.microsoft.com/office/drawing/2014/main" id="{720B6F99-58FD-40CA-9222-448DBED58C61}"/>
              </a:ext>
            </a:extLst>
          </p:cNvPr>
          <p:cNvSpPr txBox="1"/>
          <p:nvPr/>
        </p:nvSpPr>
        <p:spPr>
          <a:xfrm>
            <a:off x="9829973" y="6613789"/>
            <a:ext cx="2362027" cy="246221"/>
          </a:xfrm>
          <a:prstGeom prst="rect">
            <a:avLst/>
          </a:prstGeom>
          <a:noFill/>
        </p:spPr>
        <p:txBody>
          <a:bodyPr wrap="square" rtlCol="0">
            <a:spAutoFit/>
          </a:bodyPr>
          <a:lstStyle/>
          <a:p>
            <a:pPr algn="r"/>
            <a:r>
              <a:rPr lang="en-US" sz="1000" dirty="0">
                <a:solidFill>
                  <a:srgbClr val="3E4268"/>
                </a:solidFill>
                <a:latin typeface="Century Gothic" panose="020B0502020202020204" pitchFamily="34" charset="0"/>
              </a:rPr>
              <a:t>Icon Credit: The Noun Project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grpSp>
        <p:nvGrpSpPr>
          <p:cNvPr id="57" name="Google Shape;145;p13">
            <a:extLst>
              <a:ext uri="{FF2B5EF4-FFF2-40B4-BE49-F238E27FC236}">
                <a16:creationId xmlns:a16="http://schemas.microsoft.com/office/drawing/2014/main" id="{6DAC6291-F95F-43CA-A5F9-9B3F5E252680}"/>
              </a:ext>
            </a:extLst>
          </p:cNvPr>
          <p:cNvGrpSpPr/>
          <p:nvPr/>
        </p:nvGrpSpPr>
        <p:grpSpPr>
          <a:xfrm>
            <a:off x="1815986" y="2313358"/>
            <a:ext cx="6547587" cy="3216724"/>
            <a:chOff x="1815988" y="3289601"/>
            <a:chExt cx="6547587" cy="3216724"/>
          </a:xfrm>
        </p:grpSpPr>
        <p:sp>
          <p:nvSpPr>
            <p:cNvPr id="58" name="Google Shape;147;p13">
              <a:extLst>
                <a:ext uri="{FF2B5EF4-FFF2-40B4-BE49-F238E27FC236}">
                  <a16:creationId xmlns:a16="http://schemas.microsoft.com/office/drawing/2014/main" id="{0AA787F5-2D3C-463B-BF21-8829B4993F5E}"/>
                </a:ext>
              </a:extLst>
            </p:cNvPr>
            <p:cNvSpPr/>
            <p:nvPr/>
          </p:nvSpPr>
          <p:spPr>
            <a:xfrm>
              <a:off x="1861450" y="3325750"/>
              <a:ext cx="4367700" cy="891300"/>
            </a:xfrm>
            <a:prstGeom prst="rect">
              <a:avLst/>
            </a:prstGeom>
            <a:solidFill>
              <a:srgbClr val="964035"/>
            </a:solidFill>
            <a:ln w="76200" cap="flat" cmpd="sng">
              <a:solidFill>
                <a:srgbClr val="9640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9" name="Google Shape;148;p13">
              <a:extLst>
                <a:ext uri="{FF2B5EF4-FFF2-40B4-BE49-F238E27FC236}">
                  <a16:creationId xmlns:a16="http://schemas.microsoft.com/office/drawing/2014/main" id="{FCD55F04-6D7B-44FB-A00C-E245AAB07408}"/>
                </a:ext>
              </a:extLst>
            </p:cNvPr>
            <p:cNvSpPr txBox="1"/>
            <p:nvPr/>
          </p:nvSpPr>
          <p:spPr>
            <a:xfrm>
              <a:off x="6179575" y="5212425"/>
              <a:ext cx="2184000" cy="129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entury Gothic"/>
                  <a:ea typeface="Century Gothic"/>
                  <a:cs typeface="Century Gothic"/>
                  <a:sym typeface="Century Gothic"/>
                </a:rPr>
                <a:t>Story Map</a:t>
              </a:r>
              <a:endParaRPr sz="1400" b="0" i="0" u="none" strike="noStrike" cap="none">
                <a:solidFill>
                  <a:schemeClr val="lt1"/>
                </a:solidFill>
                <a:latin typeface="Arial"/>
                <a:ea typeface="Arial"/>
                <a:cs typeface="Arial"/>
                <a:sym typeface="Arial"/>
              </a:endParaRPr>
            </a:p>
          </p:txBody>
        </p:sp>
        <p:sp>
          <p:nvSpPr>
            <p:cNvPr id="60" name="Google Shape;150;p13">
              <a:extLst>
                <a:ext uri="{FF2B5EF4-FFF2-40B4-BE49-F238E27FC236}">
                  <a16:creationId xmlns:a16="http://schemas.microsoft.com/office/drawing/2014/main" id="{BC2C67C1-3C67-4B61-AAE5-649CDE6C9510}"/>
                </a:ext>
              </a:extLst>
            </p:cNvPr>
            <p:cNvSpPr/>
            <p:nvPr/>
          </p:nvSpPr>
          <p:spPr>
            <a:xfrm>
              <a:off x="1919250" y="3289601"/>
              <a:ext cx="4306500" cy="84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lt1"/>
                  </a:solidFill>
                  <a:latin typeface="Century Gothic"/>
                  <a:ea typeface="Century Gothic"/>
                  <a:cs typeface="Century Gothic"/>
                  <a:sym typeface="Century Gothic"/>
                </a:rPr>
                <a:t>Heat Sensitivity</a:t>
              </a:r>
              <a:endParaRPr sz="2400" b="0" i="0" u="none" strike="noStrike" cap="none" dirty="0">
                <a:solidFill>
                  <a:schemeClr val="lt1"/>
                </a:solidFill>
                <a:latin typeface="Arial"/>
                <a:ea typeface="Arial"/>
                <a:cs typeface="Arial"/>
                <a:sym typeface="Arial"/>
              </a:endParaRPr>
            </a:p>
          </p:txBody>
        </p:sp>
        <p:sp>
          <p:nvSpPr>
            <p:cNvPr id="61" name="Google Shape;151;p13">
              <a:extLst>
                <a:ext uri="{FF2B5EF4-FFF2-40B4-BE49-F238E27FC236}">
                  <a16:creationId xmlns:a16="http://schemas.microsoft.com/office/drawing/2014/main" id="{93C54DD2-2807-47FE-9E14-B0912D45CA13}"/>
                </a:ext>
              </a:extLst>
            </p:cNvPr>
            <p:cNvSpPr txBox="1"/>
            <p:nvPr/>
          </p:nvSpPr>
          <p:spPr>
            <a:xfrm>
              <a:off x="1815988" y="4016825"/>
              <a:ext cx="4438508" cy="2437200"/>
            </a:xfrm>
            <a:prstGeom prst="rect">
              <a:avLst/>
            </a:prstGeom>
            <a:solidFill>
              <a:srgbClr val="964035"/>
            </a:solidFill>
            <a:ln w="9525" cap="flat" cmpd="sng">
              <a:solidFill>
                <a:srgbClr val="964035"/>
              </a:solidFill>
              <a:prstDash val="solid"/>
              <a:round/>
              <a:headEnd type="none" w="sm" len="sm"/>
              <a:tailEnd type="none" w="sm" len="sm"/>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lt1"/>
                </a:buClr>
                <a:buSzPts val="1800"/>
                <a:buFont typeface="Webdings" panose="05030102010509060703" pitchFamily="18" charset="2"/>
                <a:buChar char="4"/>
              </a:pPr>
              <a:r>
                <a:rPr lang="en-US" sz="1800" dirty="0">
                  <a:solidFill>
                    <a:schemeClr val="lt1"/>
                  </a:solidFill>
                  <a:latin typeface="Century Gothic"/>
                  <a:ea typeface="Century Gothic"/>
                  <a:cs typeface="Century Gothic"/>
                  <a:sym typeface="Century Gothic"/>
                </a:rPr>
                <a:t>D</a:t>
              </a:r>
              <a:r>
                <a:rPr lang="en-US" sz="1800" b="0" i="0" u="none" strike="noStrike" cap="none" dirty="0">
                  <a:solidFill>
                    <a:schemeClr val="lt1"/>
                  </a:solidFill>
                  <a:latin typeface="Century Gothic"/>
                  <a:ea typeface="Century Gothic"/>
                  <a:cs typeface="Century Gothic"/>
                  <a:sym typeface="Century Gothic"/>
                </a:rPr>
                <a:t>iffers across population groups </a:t>
              </a:r>
              <a:r>
                <a:rPr lang="en-US" sz="1800" dirty="0">
                  <a:solidFill>
                    <a:schemeClr val="lt1"/>
                  </a:solidFill>
                  <a:latin typeface="Century Gothic"/>
                  <a:ea typeface="Century Gothic"/>
                  <a:cs typeface="Century Gothic"/>
                  <a:sym typeface="Century Gothic"/>
                </a:rPr>
                <a:t>and neighborhoods</a:t>
              </a:r>
              <a:endParaRPr sz="1800" b="0" i="0" u="none" strike="noStrike" cap="none" dirty="0">
                <a:solidFill>
                  <a:schemeClr val="lt1"/>
                </a:solidFill>
                <a:latin typeface="Century Gothic"/>
                <a:ea typeface="Century Gothic"/>
                <a:cs typeface="Century Gothic"/>
                <a:sym typeface="Century Gothic"/>
              </a:endParaRPr>
            </a:p>
            <a:p>
              <a:pPr marL="742950" marR="0" lvl="0" indent="-285750" algn="l" rtl="0">
                <a:lnSpc>
                  <a:spcPct val="100000"/>
                </a:lnSpc>
                <a:spcBef>
                  <a:spcPts val="0"/>
                </a:spcBef>
                <a:spcAft>
                  <a:spcPts val="0"/>
                </a:spcAft>
                <a:buClr>
                  <a:srgbClr val="000000"/>
                </a:buClr>
                <a:buSzPts val="1800"/>
                <a:buFont typeface="Webdings" panose="05030102010509060703" pitchFamily="18" charset="2"/>
                <a:buChar char="4"/>
              </a:pPr>
              <a:endParaRPr sz="1800" b="0" i="0" u="none" strike="noStrike" cap="none" dirty="0">
                <a:solidFill>
                  <a:schemeClr val="lt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lt1"/>
                </a:buClr>
                <a:buSzPts val="1800"/>
                <a:buFont typeface="Webdings" panose="05030102010509060703" pitchFamily="18" charset="2"/>
                <a:buChar char="4"/>
              </a:pPr>
              <a:r>
                <a:rPr lang="en-US" sz="1800" b="0" i="0" u="none" strike="noStrike" cap="none" dirty="0">
                  <a:solidFill>
                    <a:schemeClr val="lt1"/>
                  </a:solidFill>
                  <a:latin typeface="Century Gothic"/>
                  <a:ea typeface="Century Gothic"/>
                  <a:cs typeface="Century Gothic"/>
                  <a:sym typeface="Century Gothic"/>
                </a:rPr>
                <a:t>Risk factors are:</a:t>
              </a:r>
              <a:endParaRPr sz="1800" b="0" i="0" u="none" strike="noStrike" cap="none" dirty="0">
                <a:solidFill>
                  <a:schemeClr val="lt1"/>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chemeClr val="lt1"/>
                </a:buClr>
                <a:buSzPts val="1800"/>
                <a:buFont typeface="Webdings" panose="05030102010509060703" pitchFamily="18" charset="2"/>
                <a:buChar char="4"/>
              </a:pPr>
              <a:r>
                <a:rPr lang="en-US" sz="1800" b="0" i="0" u="none" strike="noStrike" cap="none" dirty="0">
                  <a:solidFill>
                    <a:schemeClr val="lt1"/>
                  </a:solidFill>
                  <a:latin typeface="Century Gothic"/>
                  <a:ea typeface="Century Gothic"/>
                  <a:cs typeface="Century Gothic"/>
                  <a:sym typeface="Century Gothic"/>
                </a:rPr>
                <a:t>pre-existing health conditions</a:t>
              </a:r>
              <a:endParaRPr sz="1800" b="0" i="0" u="none" strike="noStrike" cap="none" dirty="0">
                <a:solidFill>
                  <a:schemeClr val="lt1"/>
                </a:solidFill>
                <a:latin typeface="Century Gothic"/>
                <a:ea typeface="Century Gothic"/>
                <a:cs typeface="Century Gothic"/>
                <a:sym typeface="Century Gothic"/>
              </a:endParaRPr>
            </a:p>
            <a:p>
              <a:pPr marL="914400" marR="0" lvl="1" indent="-342900" algn="l" rtl="0">
                <a:lnSpc>
                  <a:spcPct val="100000"/>
                </a:lnSpc>
                <a:spcBef>
                  <a:spcPts val="0"/>
                </a:spcBef>
                <a:spcAft>
                  <a:spcPts val="0"/>
                </a:spcAft>
                <a:buClr>
                  <a:schemeClr val="lt1"/>
                </a:buClr>
                <a:buSzPts val="1800"/>
                <a:buFont typeface="Webdings" panose="05030102010509060703" pitchFamily="18" charset="2"/>
                <a:buChar char="4"/>
              </a:pPr>
              <a:r>
                <a:rPr lang="en-US" sz="1800" b="0" i="0" u="none" strike="noStrike" cap="none" dirty="0">
                  <a:solidFill>
                    <a:schemeClr val="lt1"/>
                  </a:solidFill>
                  <a:latin typeface="Century Gothic"/>
                  <a:ea typeface="Century Gothic"/>
                  <a:cs typeface="Century Gothic"/>
                  <a:sym typeface="Century Gothic"/>
                </a:rPr>
                <a:t>demographic and socio-economic factors (i.e. age, income, education)</a:t>
              </a:r>
              <a:endParaRPr sz="1800" b="0" i="0" u="none" strike="noStrike" cap="none" dirty="0">
                <a:solidFill>
                  <a:schemeClr val="lt1"/>
                </a:solidFill>
                <a:latin typeface="Century Gothic"/>
                <a:ea typeface="Century Gothic"/>
                <a:cs typeface="Century Gothic"/>
                <a:sym typeface="Century Gothic"/>
              </a:endParaRPr>
            </a:p>
          </p:txBody>
        </p:sp>
      </p:grpSp>
      <p:sp>
        <p:nvSpPr>
          <p:cNvPr id="50" name="Google Shape;115;p12">
            <a:extLst>
              <a:ext uri="{FF2B5EF4-FFF2-40B4-BE49-F238E27FC236}">
                <a16:creationId xmlns:a16="http://schemas.microsoft.com/office/drawing/2014/main" id="{35D6C2EF-538D-4E27-BAD6-FD4BA369DDEC}"/>
              </a:ext>
            </a:extLst>
          </p:cNvPr>
          <p:cNvSpPr/>
          <p:nvPr/>
        </p:nvSpPr>
        <p:spPr>
          <a:xfrm rot="-5400000">
            <a:off x="2847000" y="-1129900"/>
            <a:ext cx="916200" cy="5848200"/>
          </a:xfrm>
          <a:prstGeom prst="round2SameRect">
            <a:avLst>
              <a:gd name="adj1" fmla="val 16667"/>
              <a:gd name="adj2" fmla="val 0"/>
            </a:avLst>
          </a:prstGeom>
          <a:solidFill>
            <a:srgbClr val="D0E0E3"/>
          </a:solidFill>
          <a:ln w="76200" cap="flat" cmpd="sng">
            <a:solidFill>
              <a:srgbClr val="0C343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grpSp>
        <p:nvGrpSpPr>
          <p:cNvPr id="51" name="Google Shape;119;p12">
            <a:extLst>
              <a:ext uri="{FF2B5EF4-FFF2-40B4-BE49-F238E27FC236}">
                <a16:creationId xmlns:a16="http://schemas.microsoft.com/office/drawing/2014/main" id="{28D0EFD2-ABD6-4603-9923-5924608BBCB8}"/>
              </a:ext>
            </a:extLst>
          </p:cNvPr>
          <p:cNvGrpSpPr/>
          <p:nvPr/>
        </p:nvGrpSpPr>
        <p:grpSpPr>
          <a:xfrm>
            <a:off x="381000" y="2319513"/>
            <a:ext cx="5848200" cy="903600"/>
            <a:chOff x="381000" y="3298938"/>
            <a:chExt cx="5848200" cy="903600"/>
          </a:xfrm>
        </p:grpSpPr>
        <p:sp>
          <p:nvSpPr>
            <p:cNvPr id="52" name="Google Shape;120;p12">
              <a:extLst>
                <a:ext uri="{FF2B5EF4-FFF2-40B4-BE49-F238E27FC236}">
                  <a16:creationId xmlns:a16="http://schemas.microsoft.com/office/drawing/2014/main" id="{9AD15CF0-ECDC-4A60-8DF7-EA627370EF35}"/>
                </a:ext>
              </a:extLst>
            </p:cNvPr>
            <p:cNvSpPr/>
            <p:nvPr/>
          </p:nvSpPr>
          <p:spPr>
            <a:xfrm rot="-5400000">
              <a:off x="2853300" y="826638"/>
              <a:ext cx="903600" cy="5848200"/>
            </a:xfrm>
            <a:prstGeom prst="round2SameRect">
              <a:avLst>
                <a:gd name="adj1" fmla="val 16667"/>
                <a:gd name="adj2" fmla="val 0"/>
              </a:avLst>
            </a:prstGeom>
            <a:solidFill>
              <a:srgbClr val="964035">
                <a:alpha val="15000"/>
              </a:srgbClr>
            </a:solidFill>
            <a:ln w="76200" cap="flat" cmpd="sng">
              <a:solidFill>
                <a:srgbClr val="96403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pic>
          <p:nvPicPr>
            <p:cNvPr id="53" name="Google Shape;121;p12">
              <a:extLst>
                <a:ext uri="{FF2B5EF4-FFF2-40B4-BE49-F238E27FC236}">
                  <a16:creationId xmlns:a16="http://schemas.microsoft.com/office/drawing/2014/main" id="{10CE5737-A2FF-4FD3-8BBC-5D2F3574B1D7}"/>
                </a:ext>
              </a:extLst>
            </p:cNvPr>
            <p:cNvPicPr preferRelativeResize="0"/>
            <p:nvPr/>
          </p:nvPicPr>
          <p:blipFill rotWithShape="1">
            <a:blip r:embed="rId3">
              <a:alphaModFix/>
            </a:blip>
            <a:srcRect b="19138"/>
            <a:stretch/>
          </p:blipFill>
          <p:spPr>
            <a:xfrm>
              <a:off x="572882" y="3327525"/>
              <a:ext cx="1005769" cy="813300"/>
            </a:xfrm>
            <a:prstGeom prst="rect">
              <a:avLst/>
            </a:prstGeom>
            <a:noFill/>
            <a:ln>
              <a:noFill/>
            </a:ln>
          </p:spPr>
        </p:pic>
      </p:grpSp>
      <p:grpSp>
        <p:nvGrpSpPr>
          <p:cNvPr id="54" name="Google Shape;122;p12">
            <a:extLst>
              <a:ext uri="{FF2B5EF4-FFF2-40B4-BE49-F238E27FC236}">
                <a16:creationId xmlns:a16="http://schemas.microsoft.com/office/drawing/2014/main" id="{365EF35B-6CB8-44D5-ABC5-2E27DA7DB0E0}"/>
              </a:ext>
            </a:extLst>
          </p:cNvPr>
          <p:cNvGrpSpPr/>
          <p:nvPr/>
        </p:nvGrpSpPr>
        <p:grpSpPr>
          <a:xfrm>
            <a:off x="380999" y="3286807"/>
            <a:ext cx="5848200" cy="896100"/>
            <a:chOff x="381000" y="2324700"/>
            <a:chExt cx="5848200" cy="896100"/>
          </a:xfrm>
        </p:grpSpPr>
        <p:sp>
          <p:nvSpPr>
            <p:cNvPr id="55" name="Google Shape;123;p12">
              <a:extLst>
                <a:ext uri="{FF2B5EF4-FFF2-40B4-BE49-F238E27FC236}">
                  <a16:creationId xmlns:a16="http://schemas.microsoft.com/office/drawing/2014/main" id="{5CFFEAA4-3385-4117-B5F1-57BF241E62D4}"/>
                </a:ext>
              </a:extLst>
            </p:cNvPr>
            <p:cNvSpPr/>
            <p:nvPr/>
          </p:nvSpPr>
          <p:spPr>
            <a:xfrm rot="-5400000">
              <a:off x="2857050" y="-151350"/>
              <a:ext cx="896100" cy="5848200"/>
            </a:xfrm>
            <a:prstGeom prst="round2SameRect">
              <a:avLst>
                <a:gd name="adj1" fmla="val 16667"/>
                <a:gd name="adj2" fmla="val 0"/>
              </a:avLst>
            </a:prstGeom>
            <a:solidFill>
              <a:srgbClr val="FCE5CD"/>
            </a:solidFill>
            <a:ln w="76200"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pic>
          <p:nvPicPr>
            <p:cNvPr id="56" name="Google Shape;124;p12">
              <a:extLst>
                <a:ext uri="{FF2B5EF4-FFF2-40B4-BE49-F238E27FC236}">
                  <a16:creationId xmlns:a16="http://schemas.microsoft.com/office/drawing/2014/main" id="{212C7DD9-FA0B-4DFF-BE7B-CDFF71EBF14E}"/>
                </a:ext>
              </a:extLst>
            </p:cNvPr>
            <p:cNvPicPr preferRelativeResize="0"/>
            <p:nvPr/>
          </p:nvPicPr>
          <p:blipFill rotWithShape="1">
            <a:blip r:embed="rId4">
              <a:alphaModFix/>
            </a:blip>
            <a:srcRect b="15994"/>
            <a:stretch/>
          </p:blipFill>
          <p:spPr>
            <a:xfrm>
              <a:off x="594625" y="2334522"/>
              <a:ext cx="1005776" cy="844902"/>
            </a:xfrm>
            <a:prstGeom prst="rect">
              <a:avLst/>
            </a:prstGeom>
            <a:noFill/>
            <a:ln>
              <a:noFill/>
            </a:ln>
          </p:spPr>
        </p:pic>
      </p:grpSp>
      <p:sp>
        <p:nvSpPr>
          <p:cNvPr id="161" name="Google Shape;161;p14"/>
          <p:cNvSpPr/>
          <p:nvPr/>
        </p:nvSpPr>
        <p:spPr>
          <a:xfrm>
            <a:off x="6908275" y="3428387"/>
            <a:ext cx="4116600" cy="2927880"/>
          </a:xfrm>
          <a:prstGeom prst="rect">
            <a:avLst/>
          </a:prstGeom>
          <a:solidFill>
            <a:srgbClr val="CCCCC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solidFill>
                  <a:schemeClr val="tx1"/>
                </a:solidFill>
                <a:latin typeface="Century Gothic"/>
                <a:ea typeface="Century Gothic"/>
                <a:cs typeface="Century Gothic"/>
                <a:sym typeface="Century Gothic"/>
              </a:rPr>
              <a:t>Philadelphia, PA, Land Surface Temperature</a:t>
            </a:r>
            <a:endParaRPr sz="1400" b="0" i="0" u="none" strike="noStrike" cap="none" dirty="0">
              <a:solidFill>
                <a:schemeClr val="tx1"/>
              </a:solidFill>
              <a:latin typeface="Century Gothic"/>
              <a:ea typeface="Century Gothic"/>
              <a:cs typeface="Century Gothic"/>
              <a:sym typeface="Century Gothic"/>
            </a:endParaRPr>
          </a:p>
        </p:txBody>
      </p:sp>
      <p:grpSp>
        <p:nvGrpSpPr>
          <p:cNvPr id="28" name="Group 27">
            <a:extLst>
              <a:ext uri="{FF2B5EF4-FFF2-40B4-BE49-F238E27FC236}">
                <a16:creationId xmlns:a16="http://schemas.microsoft.com/office/drawing/2014/main" id="{F5834525-FFEB-420A-A941-D9B238BC7821}"/>
              </a:ext>
            </a:extLst>
          </p:cNvPr>
          <p:cNvGrpSpPr/>
          <p:nvPr/>
        </p:nvGrpSpPr>
        <p:grpSpPr>
          <a:xfrm>
            <a:off x="6908275" y="3762965"/>
            <a:ext cx="4116600" cy="2593302"/>
            <a:chOff x="6908275" y="3762965"/>
            <a:chExt cx="4116600" cy="2593302"/>
          </a:xfrm>
        </p:grpSpPr>
        <p:grpSp>
          <p:nvGrpSpPr>
            <p:cNvPr id="19" name="Group 18">
              <a:extLst>
                <a:ext uri="{FF2B5EF4-FFF2-40B4-BE49-F238E27FC236}">
                  <a16:creationId xmlns:a16="http://schemas.microsoft.com/office/drawing/2014/main" id="{F5E5EBBC-AA8F-46EC-AE01-B5540122848F}"/>
                </a:ext>
              </a:extLst>
            </p:cNvPr>
            <p:cNvGrpSpPr>
              <a:grpSpLocks noChangeAspect="1"/>
            </p:cNvGrpSpPr>
            <p:nvPr/>
          </p:nvGrpSpPr>
          <p:grpSpPr>
            <a:xfrm>
              <a:off x="6908275" y="3762965"/>
              <a:ext cx="4116600" cy="2593302"/>
              <a:chOff x="644799" y="-45054"/>
              <a:chExt cx="8010009" cy="5090926"/>
            </a:xfrm>
          </p:grpSpPr>
          <p:pic>
            <p:nvPicPr>
              <p:cNvPr id="7" name="Picture 6">
                <a:extLst>
                  <a:ext uri="{FF2B5EF4-FFF2-40B4-BE49-F238E27FC236}">
                    <a16:creationId xmlns:a16="http://schemas.microsoft.com/office/drawing/2014/main" id="{113A293F-6D42-4E2E-882B-81D8039814C0}"/>
                  </a:ext>
                </a:extLst>
              </p:cNvPr>
              <p:cNvPicPr>
                <a:picLocks noChangeAspect="1"/>
              </p:cNvPicPr>
              <p:nvPr/>
            </p:nvPicPr>
            <p:blipFill rotWithShape="1">
              <a:blip r:embed="rId5"/>
              <a:srcRect l="9563" t="7258" r="24737"/>
              <a:stretch/>
            </p:blipFill>
            <p:spPr>
              <a:xfrm>
                <a:off x="644799" y="-45054"/>
                <a:ext cx="8010009" cy="5090926"/>
              </a:xfrm>
              <a:prstGeom prst="rect">
                <a:avLst/>
              </a:prstGeom>
            </p:spPr>
          </p:pic>
          <p:grpSp>
            <p:nvGrpSpPr>
              <p:cNvPr id="18" name="Group 17">
                <a:extLst>
                  <a:ext uri="{FF2B5EF4-FFF2-40B4-BE49-F238E27FC236}">
                    <a16:creationId xmlns:a16="http://schemas.microsoft.com/office/drawing/2014/main" id="{DEC2534A-2BE4-4D46-BB50-A673D248361C}"/>
                  </a:ext>
                </a:extLst>
              </p:cNvPr>
              <p:cNvGrpSpPr/>
              <p:nvPr/>
            </p:nvGrpSpPr>
            <p:grpSpPr>
              <a:xfrm>
                <a:off x="7755445" y="4215574"/>
                <a:ext cx="816647" cy="336551"/>
                <a:chOff x="8132391" y="5713719"/>
                <a:chExt cx="816647" cy="336551"/>
              </a:xfrm>
            </p:grpSpPr>
            <p:cxnSp>
              <p:nvCxnSpPr>
                <p:cNvPr id="11" name="Straight Connector 10">
                  <a:extLst>
                    <a:ext uri="{FF2B5EF4-FFF2-40B4-BE49-F238E27FC236}">
                      <a16:creationId xmlns:a16="http://schemas.microsoft.com/office/drawing/2014/main" id="{0055F9E1-2A50-4C93-AD91-9BC983624E2A}"/>
                    </a:ext>
                  </a:extLst>
                </p:cNvPr>
                <p:cNvCxnSpPr/>
                <p:nvPr/>
              </p:nvCxnSpPr>
              <p:spPr>
                <a:xfrm>
                  <a:off x="8271802" y="5984767"/>
                  <a:ext cx="537828" cy="0"/>
                </a:xfrm>
                <a:prstGeom prst="line">
                  <a:avLst/>
                </a:prstGeom>
                <a:ln w="38100">
                  <a:solidFill>
                    <a:srgbClr val="CEB4FE"/>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F902274-0DEC-4436-8F4E-D85D531D41C4}"/>
                    </a:ext>
                  </a:extLst>
                </p:cNvPr>
                <p:cNvSpPr txBox="1"/>
                <p:nvPr/>
              </p:nvSpPr>
              <p:spPr>
                <a:xfrm>
                  <a:off x="8132391" y="5713719"/>
                  <a:ext cx="816647" cy="336551"/>
                </a:xfrm>
                <a:prstGeom prst="rect">
                  <a:avLst/>
                </a:prstGeom>
                <a:noFill/>
              </p:spPr>
              <p:txBody>
                <a:bodyPr wrap="none" rtlCol="0">
                  <a:normAutofit fontScale="85000" lnSpcReduction="20000"/>
                </a:bodyPr>
                <a:lstStyle/>
                <a:p>
                  <a:r>
                    <a:rPr lang="en-US" sz="700" dirty="0">
                      <a:solidFill>
                        <a:srgbClr val="CEB4FE"/>
                      </a:solidFill>
                      <a:latin typeface="Century Gothic" panose="020B0502020202020204" pitchFamily="34" charset="0"/>
                    </a:rPr>
                    <a:t>5 miles</a:t>
                  </a:r>
                </a:p>
              </p:txBody>
            </p:sp>
          </p:grpSp>
        </p:grpSp>
        <p:pic>
          <p:nvPicPr>
            <p:cNvPr id="24" name="Picture 23">
              <a:extLst>
                <a:ext uri="{FF2B5EF4-FFF2-40B4-BE49-F238E27FC236}">
                  <a16:creationId xmlns:a16="http://schemas.microsoft.com/office/drawing/2014/main" id="{0A52FFAF-C34D-460B-BAFD-D51862343A50}"/>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flipH="1">
              <a:off x="6908275" y="3842954"/>
              <a:ext cx="302348" cy="213083"/>
            </a:xfrm>
            <a:prstGeom prst="rect">
              <a:avLst/>
            </a:prstGeom>
          </p:spPr>
        </p:pic>
      </p:grpSp>
      <p:grpSp>
        <p:nvGrpSpPr>
          <p:cNvPr id="4" name="Group 3">
            <a:extLst>
              <a:ext uri="{FF2B5EF4-FFF2-40B4-BE49-F238E27FC236}">
                <a16:creationId xmlns:a16="http://schemas.microsoft.com/office/drawing/2014/main" id="{9D1CACE3-F2F9-484C-B9A1-30F655474079}"/>
              </a:ext>
            </a:extLst>
          </p:cNvPr>
          <p:cNvGrpSpPr/>
          <p:nvPr/>
        </p:nvGrpSpPr>
        <p:grpSpPr>
          <a:xfrm>
            <a:off x="6909325" y="1157525"/>
            <a:ext cx="4116600" cy="2145100"/>
            <a:chOff x="6909325" y="1157525"/>
            <a:chExt cx="4116600" cy="2145100"/>
          </a:xfrm>
        </p:grpSpPr>
        <p:pic>
          <p:nvPicPr>
            <p:cNvPr id="172" name="Google Shape;172;p14"/>
            <p:cNvPicPr preferRelativeResize="0"/>
            <p:nvPr/>
          </p:nvPicPr>
          <p:blipFill>
            <a:blip r:embed="rId8">
              <a:alphaModFix/>
            </a:blip>
            <a:stretch>
              <a:fillRect/>
            </a:stretch>
          </p:blipFill>
          <p:spPr>
            <a:xfrm>
              <a:off x="6909325" y="1157525"/>
              <a:ext cx="4116600" cy="2145100"/>
            </a:xfrm>
            <a:prstGeom prst="rect">
              <a:avLst/>
            </a:prstGeom>
            <a:noFill/>
            <a:ln>
              <a:noFill/>
            </a:ln>
          </p:spPr>
        </p:pic>
        <p:sp>
          <p:nvSpPr>
            <p:cNvPr id="3" name="TextBox 2">
              <a:extLst>
                <a:ext uri="{FF2B5EF4-FFF2-40B4-BE49-F238E27FC236}">
                  <a16:creationId xmlns:a16="http://schemas.microsoft.com/office/drawing/2014/main" id="{22C426FD-0835-4276-895E-D7482CB26048}"/>
                </a:ext>
              </a:extLst>
            </p:cNvPr>
            <p:cNvSpPr txBox="1"/>
            <p:nvPr/>
          </p:nvSpPr>
          <p:spPr>
            <a:xfrm>
              <a:off x="8271803" y="1283288"/>
              <a:ext cx="1448972" cy="307777"/>
            </a:xfrm>
            <a:prstGeom prst="rect">
              <a:avLst/>
            </a:prstGeom>
            <a:solidFill>
              <a:srgbClr val="A5DCDF"/>
            </a:solidFill>
          </p:spPr>
          <p:txBody>
            <a:bodyPr wrap="square" rtlCol="0">
              <a:spAutoFit/>
            </a:bodyPr>
            <a:lstStyle/>
            <a:p>
              <a:endParaRPr lang="en-US" dirty="0"/>
            </a:p>
          </p:txBody>
        </p:sp>
      </p:grpSp>
      <p:sp>
        <p:nvSpPr>
          <p:cNvPr id="164" name="Google Shape;164;p14"/>
          <p:cNvSpPr txBox="1"/>
          <p:nvPr/>
        </p:nvSpPr>
        <p:spPr>
          <a:xfrm>
            <a:off x="495300" y="356755"/>
            <a:ext cx="10149900" cy="40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000"/>
              <a:buFont typeface="Century Gothic"/>
              <a:buNone/>
            </a:pPr>
            <a:r>
              <a:rPr lang="en-US" sz="4000" b="1" dirty="0">
                <a:solidFill>
                  <a:schemeClr val="lt1"/>
                </a:solidFill>
                <a:latin typeface="Century Gothic"/>
                <a:ea typeface="Century Gothic"/>
                <a:cs typeface="Century Gothic"/>
                <a:sym typeface="Century Gothic"/>
              </a:rPr>
              <a:t>Heat Exposure</a:t>
            </a:r>
            <a:endParaRPr sz="4000" b="1" i="0" u="none" strike="noStrike" cap="none" dirty="0">
              <a:solidFill>
                <a:schemeClr val="lt1"/>
              </a:solidFill>
              <a:latin typeface="Century Gothic"/>
              <a:ea typeface="Century Gothic"/>
              <a:cs typeface="Century Gothic"/>
              <a:sym typeface="Century Gothic"/>
            </a:endParaRPr>
          </a:p>
        </p:txBody>
      </p:sp>
      <p:sp>
        <p:nvSpPr>
          <p:cNvPr id="168" name="Google Shape;168;p14"/>
          <p:cNvSpPr/>
          <p:nvPr/>
        </p:nvSpPr>
        <p:spPr>
          <a:xfrm>
            <a:off x="1861450" y="1364625"/>
            <a:ext cx="4337100" cy="836213"/>
          </a:xfrm>
          <a:prstGeom prst="rect">
            <a:avLst/>
          </a:prstGeom>
          <a:solidFill>
            <a:srgbClr val="0C343D"/>
          </a:solidFill>
          <a:ln w="76200" cap="flat" cmpd="sng">
            <a:solidFill>
              <a:srgbClr val="0C343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4"/>
          <p:cNvSpPr/>
          <p:nvPr/>
        </p:nvSpPr>
        <p:spPr>
          <a:xfrm>
            <a:off x="1892050" y="1387538"/>
            <a:ext cx="4306500" cy="81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entury Gothic"/>
                <a:ea typeface="Century Gothic"/>
                <a:cs typeface="Century Gothic"/>
                <a:sym typeface="Century Gothic"/>
              </a:rPr>
              <a:t>Heat &amp; Human Health </a:t>
            </a:r>
            <a:endParaRPr sz="2400" b="0" i="0" u="none" strike="noStrike" cap="none">
              <a:solidFill>
                <a:schemeClr val="lt1"/>
              </a:solidFill>
              <a:latin typeface="Arial"/>
              <a:ea typeface="Arial"/>
              <a:cs typeface="Arial"/>
              <a:sym typeface="Arial"/>
            </a:endParaRPr>
          </a:p>
        </p:txBody>
      </p:sp>
      <p:pic>
        <p:nvPicPr>
          <p:cNvPr id="170" name="Google Shape;170;p14"/>
          <p:cNvPicPr preferRelativeResize="0"/>
          <p:nvPr/>
        </p:nvPicPr>
        <p:blipFill rotWithShape="1">
          <a:blip r:embed="rId9">
            <a:alphaModFix/>
          </a:blip>
          <a:srcRect/>
          <a:stretch/>
        </p:blipFill>
        <p:spPr>
          <a:xfrm>
            <a:off x="549722" y="1283288"/>
            <a:ext cx="1005774" cy="1005774"/>
          </a:xfrm>
          <a:prstGeom prst="rect">
            <a:avLst/>
          </a:prstGeom>
          <a:noFill/>
          <a:ln>
            <a:noFill/>
          </a:ln>
        </p:spPr>
      </p:pic>
      <p:sp>
        <p:nvSpPr>
          <p:cNvPr id="173" name="Google Shape;173;p14"/>
          <p:cNvSpPr txBox="1"/>
          <p:nvPr/>
        </p:nvSpPr>
        <p:spPr>
          <a:xfrm>
            <a:off x="8644270" y="3002075"/>
            <a:ext cx="2381655" cy="300550"/>
          </a:xfrm>
          <a:prstGeom prst="rect">
            <a:avLst/>
          </a:prstGeom>
          <a:noFill/>
          <a:ln>
            <a:noFill/>
          </a:ln>
          <a:effectLst>
            <a:outerShdw blurRad="57150" dist="19050" dir="21540000" algn="bl" rotWithShape="0">
              <a:srgbClr val="000000">
                <a:alpha val="50000"/>
              </a:srgbClr>
            </a:outerShdw>
          </a:effectLst>
        </p:spPr>
        <p:txBody>
          <a:bodyPr spcFirstLastPara="1" wrap="square" lIns="91425" tIns="91425" rIns="91425" bIns="91425" anchor="t" anchorCtr="0">
            <a:noAutofit/>
          </a:bodyPr>
          <a:lstStyle/>
          <a:p>
            <a:pPr marL="457200" marR="0" lvl="0" indent="0" algn="l" rtl="0">
              <a:lnSpc>
                <a:spcPct val="115000"/>
              </a:lnSpc>
              <a:spcBef>
                <a:spcPts val="0"/>
              </a:spcBef>
              <a:spcAft>
                <a:spcPts val="0"/>
              </a:spcAft>
              <a:buClr>
                <a:srgbClr val="000000"/>
              </a:buClr>
              <a:buSzPts val="1000"/>
              <a:buFont typeface="Arial"/>
              <a:buNone/>
            </a:pPr>
            <a:r>
              <a:rPr lang="en-US" sz="1000" dirty="0">
                <a:solidFill>
                  <a:schemeClr val="lt1"/>
                </a:solidFill>
                <a:latin typeface="Century Gothic"/>
                <a:ea typeface="Century Gothic"/>
                <a:cs typeface="Century Gothic"/>
                <a:sym typeface="Century Gothic"/>
              </a:rPr>
              <a:t>Credit: NASA/JPL-Caltech</a:t>
            </a:r>
            <a:endParaRPr sz="1000" b="0" i="0" u="none" strike="noStrike" cap="none" dirty="0">
              <a:solidFill>
                <a:schemeClr val="lt1"/>
              </a:solidFill>
              <a:latin typeface="Century Gothic"/>
              <a:ea typeface="Century Gothic"/>
              <a:cs typeface="Century Gothic"/>
              <a:sym typeface="Century Gothic"/>
            </a:endParaRPr>
          </a:p>
        </p:txBody>
      </p:sp>
      <p:sp>
        <p:nvSpPr>
          <p:cNvPr id="175" name="Google Shape;175;p14"/>
          <p:cNvSpPr/>
          <p:nvPr/>
        </p:nvSpPr>
        <p:spPr>
          <a:xfrm>
            <a:off x="1805214" y="2299000"/>
            <a:ext cx="4420536" cy="916200"/>
          </a:xfrm>
          <a:prstGeom prst="rect">
            <a:avLst/>
          </a:prstGeom>
          <a:solidFill>
            <a:srgbClr val="96403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lt1"/>
              </a:solidFill>
              <a:latin typeface="Arial"/>
              <a:ea typeface="Arial"/>
              <a:cs typeface="Arial"/>
              <a:sym typeface="Arial"/>
            </a:endParaRPr>
          </a:p>
        </p:txBody>
      </p:sp>
      <p:sp>
        <p:nvSpPr>
          <p:cNvPr id="5" name="TextBox 4">
            <a:extLst>
              <a:ext uri="{FF2B5EF4-FFF2-40B4-BE49-F238E27FC236}">
                <a16:creationId xmlns:a16="http://schemas.microsoft.com/office/drawing/2014/main" id="{E4BA97AE-6695-4348-AAB8-1DCB1F4B7C13}"/>
              </a:ext>
            </a:extLst>
          </p:cNvPr>
          <p:cNvSpPr txBox="1"/>
          <p:nvPr/>
        </p:nvSpPr>
        <p:spPr>
          <a:xfrm>
            <a:off x="8124092" y="1283287"/>
            <a:ext cx="1744393" cy="307777"/>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Urban Heat Island</a:t>
            </a:r>
          </a:p>
        </p:txBody>
      </p:sp>
      <p:sp>
        <p:nvSpPr>
          <p:cNvPr id="22" name="Google Shape;150;p13">
            <a:extLst>
              <a:ext uri="{FF2B5EF4-FFF2-40B4-BE49-F238E27FC236}">
                <a16:creationId xmlns:a16="http://schemas.microsoft.com/office/drawing/2014/main" id="{A2B3C564-0666-4D76-9661-35C72B77161C}"/>
              </a:ext>
            </a:extLst>
          </p:cNvPr>
          <p:cNvSpPr/>
          <p:nvPr/>
        </p:nvSpPr>
        <p:spPr>
          <a:xfrm>
            <a:off x="1919250" y="2299001"/>
            <a:ext cx="4306500" cy="84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lt1"/>
                </a:solidFill>
                <a:latin typeface="Century Gothic"/>
                <a:ea typeface="Century Gothic"/>
                <a:cs typeface="Century Gothic"/>
                <a:sym typeface="Century Gothic"/>
              </a:rPr>
              <a:t>Heat Sensitivity</a:t>
            </a:r>
            <a:endParaRPr sz="2400" b="0" i="0" u="none" strike="noStrike" cap="none" dirty="0">
              <a:solidFill>
                <a:schemeClr val="lt1"/>
              </a:solidFill>
              <a:latin typeface="Arial"/>
              <a:ea typeface="Arial"/>
              <a:cs typeface="Arial"/>
              <a:sym typeface="Arial"/>
            </a:endParaRPr>
          </a:p>
        </p:txBody>
      </p:sp>
      <p:grpSp>
        <p:nvGrpSpPr>
          <p:cNvPr id="27" name="Group 26">
            <a:extLst>
              <a:ext uri="{FF2B5EF4-FFF2-40B4-BE49-F238E27FC236}">
                <a16:creationId xmlns:a16="http://schemas.microsoft.com/office/drawing/2014/main" id="{D2ECD490-07E5-4AD0-AB6A-E02A9099C9A2}"/>
              </a:ext>
            </a:extLst>
          </p:cNvPr>
          <p:cNvGrpSpPr/>
          <p:nvPr/>
        </p:nvGrpSpPr>
        <p:grpSpPr>
          <a:xfrm>
            <a:off x="9720775" y="5780971"/>
            <a:ext cx="899757" cy="375972"/>
            <a:chOff x="10125075" y="5308827"/>
            <a:chExt cx="899757" cy="375972"/>
          </a:xfrm>
        </p:grpSpPr>
        <p:sp>
          <p:nvSpPr>
            <p:cNvPr id="25" name="Rectangle 24">
              <a:extLst>
                <a:ext uri="{FF2B5EF4-FFF2-40B4-BE49-F238E27FC236}">
                  <a16:creationId xmlns:a16="http://schemas.microsoft.com/office/drawing/2014/main" id="{6FDBC6C3-E1C4-473E-82F8-7C90C7AD3135}"/>
                </a:ext>
              </a:extLst>
            </p:cNvPr>
            <p:cNvSpPr/>
            <p:nvPr/>
          </p:nvSpPr>
          <p:spPr>
            <a:xfrm>
              <a:off x="10125075" y="5308827"/>
              <a:ext cx="257175" cy="152400"/>
            </a:xfrm>
            <a:prstGeom prst="rect">
              <a:avLst/>
            </a:prstGeom>
            <a:solidFill>
              <a:srgbClr val="FC0790"/>
            </a:solidFill>
            <a:ln w="3175">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61C58CF6-3AFC-4B57-9626-4AEDFDF5FDD5}"/>
                </a:ext>
              </a:extLst>
            </p:cNvPr>
            <p:cNvSpPr/>
            <p:nvPr/>
          </p:nvSpPr>
          <p:spPr>
            <a:xfrm>
              <a:off x="10125075" y="5495925"/>
              <a:ext cx="257175" cy="152400"/>
            </a:xfrm>
            <a:prstGeom prst="rect">
              <a:avLst/>
            </a:prstGeom>
            <a:solidFill>
              <a:srgbClr val="060066"/>
            </a:solidFill>
            <a:ln w="3175">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3636F4A3-320B-4E57-B455-AD9F6CA1A45A}"/>
                </a:ext>
              </a:extLst>
            </p:cNvPr>
            <p:cNvSpPr txBox="1"/>
            <p:nvPr/>
          </p:nvSpPr>
          <p:spPr>
            <a:xfrm>
              <a:off x="10382250" y="5308827"/>
              <a:ext cx="642582" cy="215444"/>
            </a:xfrm>
            <a:prstGeom prst="rect">
              <a:avLst/>
            </a:prstGeom>
            <a:noFill/>
          </p:spPr>
          <p:txBody>
            <a:bodyPr wrap="square" rtlCol="0">
              <a:spAutoFit/>
            </a:bodyPr>
            <a:lstStyle/>
            <a:p>
              <a:r>
                <a:rPr lang="en-US" sz="800" dirty="0">
                  <a:solidFill>
                    <a:srgbClr val="D1D1D1"/>
                  </a:solidFill>
                  <a:latin typeface="Century Gothic" panose="020B0502020202020204" pitchFamily="34" charset="0"/>
                </a:rPr>
                <a:t>High LST</a:t>
              </a:r>
            </a:p>
          </p:txBody>
        </p:sp>
        <p:sp>
          <p:nvSpPr>
            <p:cNvPr id="47" name="TextBox 46">
              <a:extLst>
                <a:ext uri="{FF2B5EF4-FFF2-40B4-BE49-F238E27FC236}">
                  <a16:creationId xmlns:a16="http://schemas.microsoft.com/office/drawing/2014/main" id="{B6D30354-938C-4B13-8AB7-07D2F9C8887D}"/>
                </a:ext>
              </a:extLst>
            </p:cNvPr>
            <p:cNvSpPr txBox="1"/>
            <p:nvPr/>
          </p:nvSpPr>
          <p:spPr>
            <a:xfrm>
              <a:off x="10382250" y="5469355"/>
              <a:ext cx="642582" cy="215444"/>
            </a:xfrm>
            <a:prstGeom prst="rect">
              <a:avLst/>
            </a:prstGeom>
            <a:noFill/>
          </p:spPr>
          <p:txBody>
            <a:bodyPr wrap="square" rtlCol="0">
              <a:spAutoFit/>
            </a:bodyPr>
            <a:lstStyle/>
            <a:p>
              <a:r>
                <a:rPr lang="en-US" sz="800" dirty="0">
                  <a:solidFill>
                    <a:srgbClr val="D1D1D1"/>
                  </a:solidFill>
                  <a:latin typeface="Century Gothic" panose="020B0502020202020204" pitchFamily="34" charset="0"/>
                </a:rPr>
                <a:t>Low LST</a:t>
              </a:r>
            </a:p>
          </p:txBody>
        </p:sp>
      </p:grpSp>
      <p:sp>
        <p:nvSpPr>
          <p:cNvPr id="42" name="TextBox 41">
            <a:extLst>
              <a:ext uri="{FF2B5EF4-FFF2-40B4-BE49-F238E27FC236}">
                <a16:creationId xmlns:a16="http://schemas.microsoft.com/office/drawing/2014/main" id="{720B6F99-58FD-40CA-9222-448DBED58C61}"/>
              </a:ext>
            </a:extLst>
          </p:cNvPr>
          <p:cNvSpPr txBox="1"/>
          <p:nvPr/>
        </p:nvSpPr>
        <p:spPr>
          <a:xfrm>
            <a:off x="9829973" y="6613789"/>
            <a:ext cx="2362027" cy="246221"/>
          </a:xfrm>
          <a:prstGeom prst="rect">
            <a:avLst/>
          </a:prstGeom>
          <a:noFill/>
        </p:spPr>
        <p:txBody>
          <a:bodyPr wrap="square" rtlCol="0">
            <a:spAutoFit/>
          </a:bodyPr>
          <a:lstStyle/>
          <a:p>
            <a:pPr algn="r"/>
            <a:r>
              <a:rPr lang="en-US" sz="1000" dirty="0">
                <a:solidFill>
                  <a:srgbClr val="3E4268"/>
                </a:solidFill>
                <a:latin typeface="Century Gothic" panose="020B0502020202020204" pitchFamily="34" charset="0"/>
              </a:rPr>
              <a:t>Icon Credit: The Noun Project</a:t>
            </a:r>
          </a:p>
        </p:txBody>
      </p:sp>
      <p:sp>
        <p:nvSpPr>
          <p:cNvPr id="41" name="Google Shape;171;p14">
            <a:extLst>
              <a:ext uri="{FF2B5EF4-FFF2-40B4-BE49-F238E27FC236}">
                <a16:creationId xmlns:a16="http://schemas.microsoft.com/office/drawing/2014/main" id="{8648336C-B795-324A-B20E-8B662130AA91}"/>
              </a:ext>
            </a:extLst>
          </p:cNvPr>
          <p:cNvSpPr txBox="1"/>
          <p:nvPr/>
        </p:nvSpPr>
        <p:spPr>
          <a:xfrm>
            <a:off x="1805214" y="3264484"/>
            <a:ext cx="4460479" cy="3427262"/>
          </a:xfrm>
          <a:prstGeom prst="rect">
            <a:avLst/>
          </a:prstGeom>
          <a:solidFill>
            <a:srgbClr val="E6913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chemeClr val="lt1"/>
                </a:solidFill>
                <a:latin typeface="Century Gothic"/>
                <a:ea typeface="Century Gothic"/>
                <a:cs typeface="Century Gothic"/>
                <a:sym typeface="Century Gothic"/>
              </a:rPr>
              <a:t>Heat Exposure</a:t>
            </a:r>
            <a:endParaRPr sz="2400" dirty="0">
              <a:solidFill>
                <a:schemeClr val="lt1"/>
              </a:solidFill>
              <a:latin typeface="Century Gothic"/>
              <a:ea typeface="Century Gothic"/>
              <a:cs typeface="Century Gothic"/>
              <a:sym typeface="Century Gothic"/>
            </a:endParaRPr>
          </a:p>
          <a:p>
            <a:pPr marL="0" lvl="0" indent="0" algn="l" rtl="0">
              <a:spcBef>
                <a:spcPts val="0"/>
              </a:spcBef>
              <a:spcAft>
                <a:spcPts val="0"/>
              </a:spcAft>
              <a:buNone/>
            </a:pPr>
            <a:endParaRPr sz="600" dirty="0">
              <a:solidFill>
                <a:schemeClr val="lt1"/>
              </a:solidFill>
              <a:latin typeface="Century Gothic"/>
              <a:ea typeface="Century Gothic"/>
              <a:cs typeface="Century Gothic"/>
              <a:sym typeface="Century Gothic"/>
            </a:endParaRPr>
          </a:p>
          <a:p>
            <a:pPr marL="628650" marR="0" lvl="0" indent="-171450" algn="l" rtl="0">
              <a:spcBef>
                <a:spcPts val="0"/>
              </a:spcBef>
              <a:spcAft>
                <a:spcPts val="0"/>
              </a:spcAft>
              <a:buFont typeface="Webdings" panose="05030102010509060703" pitchFamily="18" charset="2"/>
              <a:buChar char="4"/>
            </a:pPr>
            <a:endParaRPr sz="600" dirty="0">
              <a:solidFill>
                <a:schemeClr val="lt1"/>
              </a:solidFill>
              <a:latin typeface="Century Gothic"/>
              <a:ea typeface="Century Gothic"/>
              <a:cs typeface="Century Gothic"/>
              <a:sym typeface="Century Gothic"/>
            </a:endParaRPr>
          </a:p>
          <a:p>
            <a:pPr marL="457200" marR="0" lvl="0" indent="-342900" algn="l" rtl="0">
              <a:spcBef>
                <a:spcPts val="0"/>
              </a:spcBef>
              <a:spcAft>
                <a:spcPts val="0"/>
              </a:spcAft>
              <a:buClr>
                <a:schemeClr val="lt1"/>
              </a:buClr>
              <a:buSzPts val="1800"/>
              <a:buFont typeface="Webdings" panose="05030102010509060703" pitchFamily="18" charset="2"/>
              <a:buChar char="4"/>
            </a:pPr>
            <a:r>
              <a:rPr lang="en-US" sz="1800" b="1" i="0" u="none" strike="noStrike" cap="none" dirty="0">
                <a:solidFill>
                  <a:schemeClr val="lt1"/>
                </a:solidFill>
                <a:latin typeface="Century Gothic"/>
                <a:ea typeface="Century Gothic"/>
                <a:cs typeface="Century Gothic"/>
                <a:sym typeface="Century Gothic"/>
              </a:rPr>
              <a:t>Urban H</a:t>
            </a:r>
            <a:r>
              <a:rPr lang="en-US" sz="1800" b="1" dirty="0">
                <a:solidFill>
                  <a:schemeClr val="lt1"/>
                </a:solidFill>
                <a:latin typeface="Century Gothic"/>
                <a:ea typeface="Century Gothic"/>
                <a:cs typeface="Century Gothic"/>
                <a:sym typeface="Century Gothic"/>
              </a:rPr>
              <a:t>eat Island: </a:t>
            </a:r>
            <a:r>
              <a:rPr lang="en-US" sz="1800" dirty="0">
                <a:solidFill>
                  <a:schemeClr val="lt1"/>
                </a:solidFill>
                <a:latin typeface="Century Gothic"/>
                <a:ea typeface="Century Gothic"/>
                <a:cs typeface="Century Gothic"/>
                <a:sym typeface="Century Gothic"/>
              </a:rPr>
              <a:t>urban</a:t>
            </a:r>
            <a:r>
              <a:rPr lang="en-US" sz="1800" b="1" dirty="0">
                <a:solidFill>
                  <a:schemeClr val="lt1"/>
                </a:solidFill>
                <a:latin typeface="Century Gothic"/>
                <a:ea typeface="Century Gothic"/>
                <a:cs typeface="Century Gothic"/>
                <a:sym typeface="Century Gothic"/>
              </a:rPr>
              <a:t> </a:t>
            </a:r>
            <a:r>
              <a:rPr lang="en-US" sz="1800" b="0" i="0" u="none" strike="noStrike" cap="none" dirty="0">
                <a:solidFill>
                  <a:schemeClr val="lt1"/>
                </a:solidFill>
                <a:latin typeface="Century Gothic"/>
                <a:ea typeface="Century Gothic"/>
                <a:cs typeface="Century Gothic"/>
                <a:sym typeface="Century Gothic"/>
              </a:rPr>
              <a:t>areas are warmer than rural areas</a:t>
            </a:r>
            <a:endParaRPr sz="1800" b="0" i="0" u="none" strike="noStrike" cap="none" dirty="0">
              <a:solidFill>
                <a:schemeClr val="lt1"/>
              </a:solidFill>
              <a:latin typeface="Century Gothic"/>
              <a:ea typeface="Century Gothic"/>
              <a:cs typeface="Century Gothic"/>
              <a:sym typeface="Century Gothic"/>
            </a:endParaRPr>
          </a:p>
          <a:p>
            <a:pPr marL="628650" marR="0" lvl="0" indent="-171450" algn="l" rtl="0">
              <a:spcBef>
                <a:spcPts val="0"/>
              </a:spcBef>
              <a:spcAft>
                <a:spcPts val="0"/>
              </a:spcAft>
              <a:buFont typeface="Webdings" panose="05030102010509060703" pitchFamily="18" charset="2"/>
              <a:buChar char="4"/>
            </a:pPr>
            <a:endParaRPr sz="400" dirty="0">
              <a:solidFill>
                <a:schemeClr val="lt1"/>
              </a:solidFill>
              <a:latin typeface="Century Gothic"/>
              <a:ea typeface="Century Gothic"/>
              <a:cs typeface="Century Gothic"/>
              <a:sym typeface="Century Gothic"/>
            </a:endParaRPr>
          </a:p>
          <a:p>
            <a:pPr marL="457200" marR="0" lvl="0" indent="-342900" algn="l" rtl="0">
              <a:spcBef>
                <a:spcPts val="0"/>
              </a:spcBef>
              <a:spcAft>
                <a:spcPts val="0"/>
              </a:spcAft>
              <a:buClr>
                <a:schemeClr val="lt1"/>
              </a:buClr>
              <a:buSzPts val="1800"/>
              <a:buFont typeface="Webdings" panose="05030102010509060703" pitchFamily="18" charset="2"/>
              <a:buChar char="4"/>
            </a:pPr>
            <a:r>
              <a:rPr lang="en-US" sz="1800" b="0" i="0" u="none" strike="noStrike" cap="none" dirty="0">
                <a:solidFill>
                  <a:schemeClr val="lt1"/>
                </a:solidFill>
                <a:latin typeface="Century Gothic"/>
                <a:ea typeface="Century Gothic"/>
                <a:cs typeface="Century Gothic"/>
                <a:sym typeface="Century Gothic"/>
              </a:rPr>
              <a:t>Temperature differs by neighborhood </a:t>
            </a:r>
            <a:r>
              <a:rPr lang="en-US" sz="600" dirty="0">
                <a:solidFill>
                  <a:schemeClr val="lt1"/>
                </a:solidFill>
                <a:latin typeface="Century Gothic"/>
                <a:ea typeface="Century Gothic"/>
                <a:cs typeface="Century Gothic"/>
                <a:sym typeface="Century Gothic"/>
              </a:rPr>
              <a:t> </a:t>
            </a:r>
          </a:p>
          <a:p>
            <a:pPr marL="457200" marR="0" lvl="0" indent="-342900" algn="l" rtl="0">
              <a:spcBef>
                <a:spcPts val="0"/>
              </a:spcBef>
              <a:spcAft>
                <a:spcPts val="0"/>
              </a:spcAft>
              <a:buClr>
                <a:schemeClr val="lt1"/>
              </a:buClr>
              <a:buSzPts val="1800"/>
              <a:buFont typeface="Webdings" panose="05030102010509060703" pitchFamily="18" charset="2"/>
              <a:buChar char="4"/>
            </a:pPr>
            <a:endParaRPr lang="en-US" sz="400" dirty="0">
              <a:solidFill>
                <a:schemeClr val="lt1"/>
              </a:solidFill>
              <a:latin typeface="Century Gothic"/>
              <a:ea typeface="Century Gothic"/>
              <a:cs typeface="Century Gothic"/>
              <a:sym typeface="Century Gothic"/>
            </a:endParaRPr>
          </a:p>
          <a:p>
            <a:pPr marL="457200" marR="0" lvl="0" indent="-342900" algn="l" rtl="0">
              <a:spcBef>
                <a:spcPts val="0"/>
              </a:spcBef>
              <a:spcAft>
                <a:spcPts val="0"/>
              </a:spcAft>
              <a:buClr>
                <a:schemeClr val="lt1"/>
              </a:buClr>
              <a:buSzPts val="1800"/>
              <a:buFont typeface="Webdings" panose="05030102010509060703" pitchFamily="18" charset="2"/>
              <a:buChar char="4"/>
            </a:pPr>
            <a:r>
              <a:rPr lang="en-US" sz="1800" dirty="0">
                <a:solidFill>
                  <a:schemeClr val="lt1"/>
                </a:solidFill>
                <a:latin typeface="Century Gothic"/>
                <a:ea typeface="Century Gothic"/>
                <a:cs typeface="Century Gothic"/>
                <a:sym typeface="Century Gothic"/>
              </a:rPr>
              <a:t>Increasing frequency and intensity of heat waves</a:t>
            </a:r>
          </a:p>
          <a:p>
            <a:pPr marL="628650" lvl="0" indent="-171450">
              <a:buFont typeface="Webdings" panose="05030102010509060703" pitchFamily="18" charset="2"/>
              <a:buChar char="4"/>
            </a:pPr>
            <a:endParaRPr lang="en-US" sz="400" dirty="0">
              <a:solidFill>
                <a:schemeClr val="lt1"/>
              </a:solidFill>
              <a:latin typeface="Century Gothic"/>
              <a:ea typeface="Century Gothic"/>
              <a:cs typeface="Century Gothic"/>
              <a:sym typeface="Century Gothic"/>
            </a:endParaRPr>
          </a:p>
          <a:p>
            <a:pPr marL="457200" lvl="0" indent="-342900">
              <a:buClr>
                <a:schemeClr val="lt1"/>
              </a:buClr>
              <a:buSzPts val="1800"/>
              <a:buFont typeface="Webdings" panose="05030102010509060703" pitchFamily="18" charset="2"/>
              <a:buChar char="4"/>
            </a:pPr>
            <a:r>
              <a:rPr lang="en-US" sz="1800" dirty="0">
                <a:solidFill>
                  <a:schemeClr val="lt1"/>
                </a:solidFill>
                <a:latin typeface="Century Gothic"/>
                <a:ea typeface="Century Gothic"/>
                <a:cs typeface="Century Gothic"/>
                <a:sym typeface="Century Gothic"/>
              </a:rPr>
              <a:t>Northeastern cities expect greatest increases in heat-related illness</a:t>
            </a:r>
          </a:p>
          <a:p>
            <a:pPr marL="457200" marR="0" lvl="0" indent="-342900" algn="l" rtl="0">
              <a:spcBef>
                <a:spcPts val="0"/>
              </a:spcBef>
              <a:spcAft>
                <a:spcPts val="0"/>
              </a:spcAft>
              <a:buClr>
                <a:schemeClr val="lt1"/>
              </a:buClr>
              <a:buSzPts val="1800"/>
              <a:buFont typeface="Webdings" panose="05030102010509060703" pitchFamily="18" charset="2"/>
              <a:buChar char="4"/>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22000"/>
          </a:stretch>
        </a:blipFill>
        <a:effectLst/>
      </p:bgPr>
    </p:bg>
    <p:spTree>
      <p:nvGrpSpPr>
        <p:cNvPr id="1" name="Shape 180"/>
        <p:cNvGrpSpPr/>
        <p:nvPr/>
      </p:nvGrpSpPr>
      <p:grpSpPr>
        <a:xfrm>
          <a:off x="0" y="0"/>
          <a:ext cx="0" cy="0"/>
          <a:chOff x="0" y="0"/>
          <a:chExt cx="0" cy="0"/>
        </a:xfrm>
      </p:grpSpPr>
      <p:sp>
        <p:nvSpPr>
          <p:cNvPr id="183" name="Google Shape;183;p15"/>
          <p:cNvSpPr txBox="1"/>
          <p:nvPr/>
        </p:nvSpPr>
        <p:spPr>
          <a:xfrm>
            <a:off x="122829" y="356755"/>
            <a:ext cx="11682483" cy="40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000"/>
              <a:buFont typeface="Century Gothic"/>
              <a:buNone/>
            </a:pPr>
            <a:r>
              <a:rPr lang="en-US" sz="3700" b="1" i="0" u="none" strike="noStrike" cap="none" dirty="0">
                <a:solidFill>
                  <a:srgbClr val="FFFFFF"/>
                </a:solidFill>
                <a:latin typeface="Century Gothic"/>
                <a:ea typeface="Century Gothic"/>
                <a:cs typeface="Century Gothic"/>
                <a:sym typeface="Century Gothic"/>
              </a:rPr>
              <a:t>Community Concerns &amp; Project Objectives</a:t>
            </a:r>
            <a:endParaRPr sz="3700" b="1" i="0" u="none" strike="noStrike" cap="none" dirty="0">
              <a:solidFill>
                <a:srgbClr val="FFFFFF"/>
              </a:solidFill>
              <a:latin typeface="Century Gothic"/>
              <a:ea typeface="Century Gothic"/>
              <a:cs typeface="Century Gothic"/>
              <a:sym typeface="Century Gothic"/>
            </a:endParaRPr>
          </a:p>
        </p:txBody>
      </p:sp>
      <p:grpSp>
        <p:nvGrpSpPr>
          <p:cNvPr id="2" name="Group 1">
            <a:extLst>
              <a:ext uri="{FF2B5EF4-FFF2-40B4-BE49-F238E27FC236}">
                <a16:creationId xmlns:a16="http://schemas.microsoft.com/office/drawing/2014/main" id="{A0E20B07-9A5C-4A4A-AA30-A328A798B453}"/>
              </a:ext>
            </a:extLst>
          </p:cNvPr>
          <p:cNvGrpSpPr/>
          <p:nvPr/>
        </p:nvGrpSpPr>
        <p:grpSpPr>
          <a:xfrm>
            <a:off x="2703306" y="1647048"/>
            <a:ext cx="6785387" cy="1545195"/>
            <a:chOff x="3160525" y="4226950"/>
            <a:chExt cx="6701400" cy="1545195"/>
          </a:xfrm>
        </p:grpSpPr>
        <p:sp>
          <p:nvSpPr>
            <p:cNvPr id="185" name="Google Shape;185;p15"/>
            <p:cNvSpPr/>
            <p:nvPr/>
          </p:nvSpPr>
          <p:spPr>
            <a:xfrm>
              <a:off x="3160525" y="4226950"/>
              <a:ext cx="6701400" cy="1423223"/>
            </a:xfrm>
            <a:prstGeom prst="roundRect">
              <a:avLst>
                <a:gd name="adj" fmla="val 26195"/>
              </a:avLst>
            </a:prstGeom>
            <a:solidFill>
              <a:srgbClr val="757070">
                <a:alpha val="8980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186;p15"/>
            <p:cNvSpPr txBox="1"/>
            <p:nvPr/>
          </p:nvSpPr>
          <p:spPr>
            <a:xfrm>
              <a:off x="3380013" y="4226950"/>
              <a:ext cx="6455511" cy="1545195"/>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US" sz="2400" dirty="0">
                  <a:solidFill>
                    <a:srgbClr val="FFFFFF"/>
                  </a:solidFill>
                  <a:latin typeface="Century Gothic"/>
                  <a:ea typeface="Century Gothic"/>
                  <a:cs typeface="Century Gothic"/>
                  <a:sym typeface="Century Gothic"/>
                </a:rPr>
                <a:t>Decision-makers want to</a:t>
              </a:r>
              <a:r>
                <a:rPr lang="en-US" sz="2400" b="1" dirty="0">
                  <a:solidFill>
                    <a:srgbClr val="FFFFFF"/>
                  </a:solidFill>
                  <a:latin typeface="Century Gothic"/>
                  <a:ea typeface="Century Gothic"/>
                  <a:cs typeface="Century Gothic"/>
                  <a:sym typeface="Century Gothic"/>
                </a:rPr>
                <a:t> </a:t>
              </a:r>
              <a:r>
                <a:rPr lang="en-US" sz="2400" dirty="0">
                  <a:solidFill>
                    <a:srgbClr val="FFFFFF"/>
                  </a:solidFill>
                  <a:latin typeface="Century Gothic"/>
                  <a:ea typeface="Century Gothic"/>
                  <a:cs typeface="Century Gothic"/>
                  <a:sym typeface="Century Gothic"/>
                </a:rPr>
                <a:t>identify  </a:t>
              </a:r>
              <a:endParaRPr sz="2400" dirty="0">
                <a:solidFill>
                  <a:srgbClr val="FFFFFF"/>
                </a:solidFill>
                <a:latin typeface="Century Gothic"/>
                <a:ea typeface="Century Gothic"/>
                <a:cs typeface="Century Gothic"/>
                <a:sym typeface="Century Gothic"/>
              </a:endParaRPr>
            </a:p>
            <a:p>
              <a:pPr marL="0" lvl="0" indent="0" algn="ctr" rtl="0">
                <a:spcBef>
                  <a:spcPts val="600"/>
                </a:spcBef>
                <a:spcAft>
                  <a:spcPts val="0"/>
                </a:spcAft>
                <a:buNone/>
              </a:pPr>
              <a:r>
                <a:rPr lang="en-US" sz="2400" b="1" dirty="0">
                  <a:solidFill>
                    <a:srgbClr val="FFFFFF"/>
                  </a:solidFill>
                  <a:latin typeface="Century Gothic"/>
                  <a:ea typeface="Century Gothic"/>
                  <a:cs typeface="Century Gothic"/>
                  <a:sym typeface="Century Gothic"/>
                </a:rPr>
                <a:t>highest priority areas for</a:t>
              </a:r>
              <a:br>
                <a:rPr lang="en-US" sz="2400" b="1" dirty="0">
                  <a:solidFill>
                    <a:srgbClr val="FFFFFF"/>
                  </a:solidFill>
                  <a:latin typeface="Century Gothic"/>
                  <a:ea typeface="Century Gothic"/>
                  <a:cs typeface="Century Gothic"/>
                  <a:sym typeface="Century Gothic"/>
                </a:rPr>
              </a:br>
              <a:r>
                <a:rPr lang="en-US" sz="2400" b="1" dirty="0">
                  <a:solidFill>
                    <a:srgbClr val="FFFFFF"/>
                  </a:solidFill>
                  <a:latin typeface="Century Gothic"/>
                  <a:ea typeface="Century Gothic"/>
                  <a:cs typeface="Century Gothic"/>
                  <a:sym typeface="Century Gothic"/>
                </a:rPr>
                <a:t>cooling initiatives and resilience building</a:t>
              </a:r>
              <a:endParaRPr dirty="0"/>
            </a:p>
          </p:txBody>
        </p:sp>
      </p:grpSp>
      <p:sp>
        <p:nvSpPr>
          <p:cNvPr id="45" name="TextBox 44">
            <a:extLst>
              <a:ext uri="{FF2B5EF4-FFF2-40B4-BE49-F238E27FC236}">
                <a16:creationId xmlns:a16="http://schemas.microsoft.com/office/drawing/2014/main" id="{D90B834E-F850-9E47-AA2C-22844BF6A9EF}"/>
              </a:ext>
            </a:extLst>
          </p:cNvPr>
          <p:cNvSpPr txBox="1"/>
          <p:nvPr/>
        </p:nvSpPr>
        <p:spPr>
          <a:xfrm>
            <a:off x="7690684" y="6526407"/>
            <a:ext cx="2044830" cy="24622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000" dirty="0">
                <a:solidFill>
                  <a:schemeClr val="bg1"/>
                </a:solidFill>
                <a:highlight>
                  <a:srgbClr val="B7B7B7"/>
                </a:highlight>
                <a:latin typeface="Century Gothic" panose="020B0502020202020204" pitchFamily="34" charset="0"/>
              </a:rPr>
              <a:t>Icon Credit: The Noun Project</a:t>
            </a:r>
          </a:p>
        </p:txBody>
      </p:sp>
      <p:sp>
        <p:nvSpPr>
          <p:cNvPr id="44" name="Google Shape;187;p15">
            <a:extLst>
              <a:ext uri="{FF2B5EF4-FFF2-40B4-BE49-F238E27FC236}">
                <a16:creationId xmlns:a16="http://schemas.microsoft.com/office/drawing/2014/main" id="{78D55DB7-D04F-4203-8891-E82A0E3A83A7}"/>
              </a:ext>
            </a:extLst>
          </p:cNvPr>
          <p:cNvSpPr txBox="1"/>
          <p:nvPr/>
        </p:nvSpPr>
        <p:spPr>
          <a:xfrm>
            <a:off x="9180007" y="6495403"/>
            <a:ext cx="3218121" cy="436200"/>
          </a:xfrm>
          <a:prstGeom prst="rect">
            <a:avLst/>
          </a:prstGeom>
          <a:noFill/>
          <a:ln>
            <a:noFill/>
          </a:ln>
          <a:effectLst>
            <a:outerShdw blurRad="57150" dist="19050" dir="21540000" algn="bl" rotWithShape="0">
              <a:srgbClr val="000000">
                <a:alpha val="50000"/>
              </a:srgbClr>
            </a:outerShdw>
          </a:effectLst>
        </p:spPr>
        <p:txBody>
          <a:bodyPr spcFirstLastPara="1" wrap="square" lIns="91425" tIns="91425" rIns="91425" bIns="91425" anchor="t" anchorCtr="0">
            <a:noAutofit/>
          </a:bodyPr>
          <a:lstStyle/>
          <a:p>
            <a:pPr marL="457200" marR="0" lvl="0" indent="0" algn="l" rtl="0">
              <a:lnSpc>
                <a:spcPct val="115000"/>
              </a:lnSpc>
              <a:spcBef>
                <a:spcPts val="0"/>
              </a:spcBef>
              <a:spcAft>
                <a:spcPts val="0"/>
              </a:spcAft>
              <a:buClr>
                <a:srgbClr val="000000"/>
              </a:buClr>
              <a:buSzPts val="1000"/>
              <a:buFont typeface="Arial"/>
              <a:buNone/>
            </a:pPr>
            <a:r>
              <a:rPr lang="en-US" sz="1000" dirty="0">
                <a:solidFill>
                  <a:schemeClr val="lt1"/>
                </a:solidFill>
                <a:highlight>
                  <a:srgbClr val="C0C0C0"/>
                </a:highlight>
                <a:latin typeface="Century Gothic"/>
                <a:ea typeface="Century Gothic"/>
                <a:cs typeface="Century Gothic"/>
                <a:sym typeface="Century Gothic"/>
              </a:rPr>
              <a:t>Credit: </a:t>
            </a:r>
            <a:r>
              <a:rPr lang="en-US" sz="1000" b="0" i="0" u="none" strike="noStrike" cap="none" dirty="0">
                <a:solidFill>
                  <a:schemeClr val="lt1"/>
                </a:solidFill>
                <a:highlight>
                  <a:srgbClr val="C0C0C0"/>
                </a:highlight>
                <a:latin typeface="Century Gothic"/>
                <a:ea typeface="Century Gothic"/>
                <a:cs typeface="Century Gothic"/>
                <a:sym typeface="Century Gothic"/>
              </a:rPr>
              <a:t>S. Madera |</a:t>
            </a:r>
            <a:r>
              <a:rPr lang="en-US" sz="1000" dirty="0">
                <a:solidFill>
                  <a:schemeClr val="lt1"/>
                </a:solidFill>
                <a:highlight>
                  <a:srgbClr val="C0C0C0"/>
                </a:highlight>
                <a:latin typeface="Century Gothic"/>
                <a:ea typeface="Century Gothic"/>
                <a:cs typeface="Century Gothic"/>
                <a:sym typeface="Century Gothic"/>
              </a:rPr>
              <a:t> </a:t>
            </a:r>
            <a:r>
              <a:rPr lang="en-US" sz="1000" b="0" i="0" u="none" strike="noStrike" cap="none" dirty="0">
                <a:solidFill>
                  <a:schemeClr val="lt1"/>
                </a:solidFill>
                <a:highlight>
                  <a:srgbClr val="C0C0C0"/>
                </a:highlight>
                <a:latin typeface="Century Gothic"/>
                <a:ea typeface="Century Gothic"/>
                <a:cs typeface="Century Gothic"/>
                <a:sym typeface="Century Gothic"/>
              </a:rPr>
              <a:t>City of Philadelphia</a:t>
            </a:r>
            <a:endParaRPr sz="1000" b="0" i="0" u="none" strike="noStrike" cap="none" dirty="0">
              <a:solidFill>
                <a:schemeClr val="lt1"/>
              </a:solidFill>
              <a:highlight>
                <a:srgbClr val="C0C0C0"/>
              </a:highlight>
              <a:latin typeface="Century Gothic"/>
              <a:ea typeface="Century Gothic"/>
              <a:cs typeface="Century Gothic"/>
              <a:sym typeface="Century Gothic"/>
            </a:endParaRPr>
          </a:p>
        </p:txBody>
      </p:sp>
      <p:grpSp>
        <p:nvGrpSpPr>
          <p:cNvPr id="46" name="Group 45">
            <a:extLst>
              <a:ext uri="{FF2B5EF4-FFF2-40B4-BE49-F238E27FC236}">
                <a16:creationId xmlns:a16="http://schemas.microsoft.com/office/drawing/2014/main" id="{85D0F85B-B38D-0145-8747-40EAEAD98521}"/>
              </a:ext>
            </a:extLst>
          </p:cNvPr>
          <p:cNvGrpSpPr/>
          <p:nvPr/>
        </p:nvGrpSpPr>
        <p:grpSpPr>
          <a:xfrm>
            <a:off x="661649" y="3558654"/>
            <a:ext cx="10850325" cy="2689768"/>
            <a:chOff x="661649" y="3558654"/>
            <a:chExt cx="10850325" cy="2689768"/>
          </a:xfrm>
        </p:grpSpPr>
        <p:grpSp>
          <p:nvGrpSpPr>
            <p:cNvPr id="47" name="Group 46">
              <a:extLst>
                <a:ext uri="{FF2B5EF4-FFF2-40B4-BE49-F238E27FC236}">
                  <a16:creationId xmlns:a16="http://schemas.microsoft.com/office/drawing/2014/main" id="{95BBE7D5-2352-7143-9C65-026A8997790C}"/>
                </a:ext>
              </a:extLst>
            </p:cNvPr>
            <p:cNvGrpSpPr/>
            <p:nvPr/>
          </p:nvGrpSpPr>
          <p:grpSpPr>
            <a:xfrm>
              <a:off x="661649" y="3558654"/>
              <a:ext cx="10850325" cy="2689768"/>
              <a:chOff x="661650" y="3929472"/>
              <a:chExt cx="10850325" cy="2689768"/>
            </a:xfrm>
          </p:grpSpPr>
          <p:grpSp>
            <p:nvGrpSpPr>
              <p:cNvPr id="49" name="Group 48">
                <a:extLst>
                  <a:ext uri="{FF2B5EF4-FFF2-40B4-BE49-F238E27FC236}">
                    <a16:creationId xmlns:a16="http://schemas.microsoft.com/office/drawing/2014/main" id="{607DEF74-CE18-134C-A3C6-50292EDA2C65}"/>
                  </a:ext>
                </a:extLst>
              </p:cNvPr>
              <p:cNvGrpSpPr/>
              <p:nvPr/>
            </p:nvGrpSpPr>
            <p:grpSpPr>
              <a:xfrm>
                <a:off x="661650" y="3967571"/>
                <a:ext cx="2345399" cy="2635344"/>
                <a:chOff x="661650" y="3929471"/>
                <a:chExt cx="2345399" cy="2635344"/>
              </a:xfrm>
            </p:grpSpPr>
            <p:sp>
              <p:nvSpPr>
                <p:cNvPr id="64" name="Google Shape;194;p16">
                  <a:extLst>
                    <a:ext uri="{FF2B5EF4-FFF2-40B4-BE49-F238E27FC236}">
                      <a16:creationId xmlns:a16="http://schemas.microsoft.com/office/drawing/2014/main" id="{17D434CF-FD37-A84B-A125-FCF2009A48A6}"/>
                    </a:ext>
                  </a:extLst>
                </p:cNvPr>
                <p:cNvSpPr/>
                <p:nvPr/>
              </p:nvSpPr>
              <p:spPr>
                <a:xfrm>
                  <a:off x="680025" y="3929471"/>
                  <a:ext cx="2290200" cy="2635343"/>
                </a:xfrm>
                <a:prstGeom prst="round2SameRect">
                  <a:avLst>
                    <a:gd name="adj1" fmla="val 16667"/>
                    <a:gd name="adj2" fmla="val 0"/>
                  </a:avLst>
                </a:prstGeom>
                <a:solidFill>
                  <a:srgbClr val="BDC8CB"/>
                </a:solidFill>
                <a:ln w="76200" cap="flat" cmpd="sng">
                  <a:solidFill>
                    <a:srgbClr val="0C343D"/>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highlight>
                      <a:srgbClr val="A61C00"/>
                    </a:highlight>
                    <a:latin typeface="Arial"/>
                    <a:ea typeface="Arial"/>
                    <a:cs typeface="Arial"/>
                    <a:sym typeface="Arial"/>
                  </a:endParaRPr>
                </a:p>
              </p:txBody>
            </p:sp>
            <p:pic>
              <p:nvPicPr>
                <p:cNvPr id="65" name="Google Shape;195;p16">
                  <a:extLst>
                    <a:ext uri="{FF2B5EF4-FFF2-40B4-BE49-F238E27FC236}">
                      <a16:creationId xmlns:a16="http://schemas.microsoft.com/office/drawing/2014/main" id="{45552F3C-3807-4E4D-B89E-37FDA5B464BA}"/>
                    </a:ext>
                  </a:extLst>
                </p:cNvPr>
                <p:cNvPicPr preferRelativeResize="0"/>
                <p:nvPr/>
              </p:nvPicPr>
              <p:blipFill rotWithShape="1">
                <a:blip r:embed="rId4">
                  <a:alphaModFix/>
                </a:blip>
                <a:srcRect b="17904"/>
                <a:stretch/>
              </p:blipFill>
              <p:spPr>
                <a:xfrm>
                  <a:off x="915350" y="4145872"/>
                  <a:ext cx="1780049" cy="1461350"/>
                </a:xfrm>
                <a:prstGeom prst="rect">
                  <a:avLst/>
                </a:prstGeom>
                <a:noFill/>
                <a:ln>
                  <a:noFill/>
                </a:ln>
              </p:spPr>
            </p:pic>
            <p:sp>
              <p:nvSpPr>
                <p:cNvPr id="66" name="Google Shape;196;p16">
                  <a:extLst>
                    <a:ext uri="{FF2B5EF4-FFF2-40B4-BE49-F238E27FC236}">
                      <a16:creationId xmlns:a16="http://schemas.microsoft.com/office/drawing/2014/main" id="{F36ADAAA-4F2E-C340-BBAF-C22671DA6462}"/>
                    </a:ext>
                  </a:extLst>
                </p:cNvPr>
                <p:cNvSpPr/>
                <p:nvPr/>
              </p:nvSpPr>
              <p:spPr>
                <a:xfrm>
                  <a:off x="680025" y="5803172"/>
                  <a:ext cx="2290200" cy="695384"/>
                </a:xfrm>
                <a:prstGeom prst="rect">
                  <a:avLst/>
                </a:prstGeom>
                <a:solidFill>
                  <a:srgbClr val="0C343D"/>
                </a:solidFill>
                <a:ln w="76200" cap="flat" cmpd="sng">
                  <a:solidFill>
                    <a:srgbClr val="0C343D"/>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197;p16">
                  <a:extLst>
                    <a:ext uri="{FF2B5EF4-FFF2-40B4-BE49-F238E27FC236}">
                      <a16:creationId xmlns:a16="http://schemas.microsoft.com/office/drawing/2014/main" id="{3571E01D-EE0B-FA48-9D74-90E43D92C97D}"/>
                    </a:ext>
                  </a:extLst>
                </p:cNvPr>
                <p:cNvSpPr txBox="1"/>
                <p:nvPr/>
              </p:nvSpPr>
              <p:spPr>
                <a:xfrm>
                  <a:off x="661650" y="5885756"/>
                  <a:ext cx="2345399" cy="67905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Century Gothic"/>
                      <a:ea typeface="Century Gothic"/>
                      <a:cs typeface="Century Gothic"/>
                      <a:sym typeface="Century Gothic"/>
                    </a:rPr>
                    <a:t>LST, NDVI, NDBI, and albedo</a:t>
                  </a:r>
                  <a:endParaRPr sz="1400" b="0" i="0" u="none" strike="noStrike" cap="none" dirty="0">
                    <a:solidFill>
                      <a:schemeClr val="lt1"/>
                    </a:solidFill>
                    <a:latin typeface="Arial"/>
                    <a:ea typeface="Arial"/>
                    <a:cs typeface="Arial"/>
                    <a:sym typeface="Arial"/>
                  </a:endParaRPr>
                </a:p>
              </p:txBody>
            </p:sp>
          </p:grpSp>
          <p:grpSp>
            <p:nvGrpSpPr>
              <p:cNvPr id="50" name="Group 49">
                <a:extLst>
                  <a:ext uri="{FF2B5EF4-FFF2-40B4-BE49-F238E27FC236}">
                    <a16:creationId xmlns:a16="http://schemas.microsoft.com/office/drawing/2014/main" id="{6B6A7A8C-6E5A-D24B-A2CD-244CA21A6FBC}"/>
                  </a:ext>
                </a:extLst>
              </p:cNvPr>
              <p:cNvGrpSpPr/>
              <p:nvPr/>
            </p:nvGrpSpPr>
            <p:grpSpPr>
              <a:xfrm>
                <a:off x="6367700" y="3967572"/>
                <a:ext cx="2345400" cy="2651668"/>
                <a:chOff x="6351425" y="3929472"/>
                <a:chExt cx="2345400" cy="2651668"/>
              </a:xfrm>
            </p:grpSpPr>
            <p:sp>
              <p:nvSpPr>
                <p:cNvPr id="60" name="Google Shape;201;p16">
                  <a:extLst>
                    <a:ext uri="{FF2B5EF4-FFF2-40B4-BE49-F238E27FC236}">
                      <a16:creationId xmlns:a16="http://schemas.microsoft.com/office/drawing/2014/main" id="{D2FDE596-EDC9-F248-918D-B93FB1B7CBEE}"/>
                    </a:ext>
                  </a:extLst>
                </p:cNvPr>
                <p:cNvSpPr/>
                <p:nvPr/>
              </p:nvSpPr>
              <p:spPr>
                <a:xfrm>
                  <a:off x="6374525" y="3929472"/>
                  <a:ext cx="2290200" cy="2635341"/>
                </a:xfrm>
                <a:prstGeom prst="round2SameRect">
                  <a:avLst>
                    <a:gd name="adj1" fmla="val 16667"/>
                    <a:gd name="adj2" fmla="val 0"/>
                  </a:avLst>
                </a:prstGeom>
                <a:solidFill>
                  <a:srgbClr val="D6E3D1"/>
                </a:solidFill>
                <a:ln w="76200" cap="flat" cmpd="sng">
                  <a:solidFill>
                    <a:srgbClr val="274E13"/>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A61C00"/>
                    </a:highlight>
                    <a:latin typeface="Arial"/>
                    <a:ea typeface="Arial"/>
                    <a:cs typeface="Arial"/>
                    <a:sym typeface="Arial"/>
                  </a:endParaRPr>
                </a:p>
              </p:txBody>
            </p:sp>
            <p:sp>
              <p:nvSpPr>
                <p:cNvPr id="61" name="Google Shape;202;p16">
                  <a:extLst>
                    <a:ext uri="{FF2B5EF4-FFF2-40B4-BE49-F238E27FC236}">
                      <a16:creationId xmlns:a16="http://schemas.microsoft.com/office/drawing/2014/main" id="{19D713EC-37C7-0340-B8EE-0340A954C174}"/>
                    </a:ext>
                  </a:extLst>
                </p:cNvPr>
                <p:cNvSpPr/>
                <p:nvPr/>
              </p:nvSpPr>
              <p:spPr>
                <a:xfrm>
                  <a:off x="6374525" y="5803172"/>
                  <a:ext cx="2290200" cy="695384"/>
                </a:xfrm>
                <a:prstGeom prst="rect">
                  <a:avLst/>
                </a:prstGeom>
                <a:solidFill>
                  <a:srgbClr val="274E13"/>
                </a:solidFill>
                <a:ln w="76200" cap="flat" cmpd="sng">
                  <a:solidFill>
                    <a:srgbClr val="274E13"/>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206;p16">
                  <a:extLst>
                    <a:ext uri="{FF2B5EF4-FFF2-40B4-BE49-F238E27FC236}">
                      <a16:creationId xmlns:a16="http://schemas.microsoft.com/office/drawing/2014/main" id="{15C15E4D-9E57-9545-B917-9CA870D2DA15}"/>
                    </a:ext>
                  </a:extLst>
                </p:cNvPr>
                <p:cNvSpPr txBox="1"/>
                <p:nvPr/>
              </p:nvSpPr>
              <p:spPr>
                <a:xfrm>
                  <a:off x="6351425" y="5885756"/>
                  <a:ext cx="2345400" cy="69538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Century Gothic"/>
                      <a:ea typeface="Century Gothic"/>
                      <a:cs typeface="Century Gothic"/>
                      <a:sym typeface="Century Gothic"/>
                    </a:rPr>
                    <a:t>Heat </a:t>
                  </a:r>
                  <a:br>
                    <a:rPr lang="en-US" sz="2000" b="0" i="0" u="none" strike="noStrike" cap="none" dirty="0">
                      <a:solidFill>
                        <a:schemeClr val="lt1"/>
                      </a:solidFill>
                      <a:latin typeface="Century Gothic"/>
                      <a:ea typeface="Century Gothic"/>
                      <a:cs typeface="Century Gothic"/>
                      <a:sym typeface="Century Gothic"/>
                    </a:rPr>
                  </a:br>
                  <a:r>
                    <a:rPr lang="en-US" sz="2000" b="0" i="0" u="none" strike="noStrike" cap="none" dirty="0">
                      <a:solidFill>
                        <a:schemeClr val="lt1"/>
                      </a:solidFill>
                      <a:latin typeface="Century Gothic"/>
                      <a:ea typeface="Century Gothic"/>
                      <a:cs typeface="Century Gothic"/>
                      <a:sym typeface="Century Gothic"/>
                    </a:rPr>
                    <a:t>vulnerability index</a:t>
                  </a:r>
                  <a:endParaRPr sz="1400" b="0" i="0" u="none" strike="noStrike" cap="none" dirty="0">
                    <a:solidFill>
                      <a:schemeClr val="lt1"/>
                    </a:solidFill>
                    <a:latin typeface="Arial"/>
                    <a:ea typeface="Arial"/>
                    <a:cs typeface="Arial"/>
                    <a:sym typeface="Arial"/>
                  </a:endParaRPr>
                </a:p>
              </p:txBody>
            </p:sp>
            <p:pic>
              <p:nvPicPr>
                <p:cNvPr id="63" name="Google Shape;207;p16">
                  <a:extLst>
                    <a:ext uri="{FF2B5EF4-FFF2-40B4-BE49-F238E27FC236}">
                      <a16:creationId xmlns:a16="http://schemas.microsoft.com/office/drawing/2014/main" id="{2A361B45-57FD-E34E-B288-1CF7FC850EF6}"/>
                    </a:ext>
                  </a:extLst>
                </p:cNvPr>
                <p:cNvPicPr preferRelativeResize="0"/>
                <p:nvPr/>
              </p:nvPicPr>
              <p:blipFill rotWithShape="1">
                <a:blip r:embed="rId5">
                  <a:alphaModFix/>
                </a:blip>
                <a:srcRect l="9706" b="16170"/>
                <a:stretch/>
              </p:blipFill>
              <p:spPr>
                <a:xfrm>
                  <a:off x="6704250" y="4130422"/>
                  <a:ext cx="1607275" cy="1492250"/>
                </a:xfrm>
                <a:prstGeom prst="rect">
                  <a:avLst/>
                </a:prstGeom>
                <a:noFill/>
                <a:ln>
                  <a:noFill/>
                </a:ln>
              </p:spPr>
            </p:pic>
          </p:grpSp>
          <p:grpSp>
            <p:nvGrpSpPr>
              <p:cNvPr id="51" name="Group 50">
                <a:extLst>
                  <a:ext uri="{FF2B5EF4-FFF2-40B4-BE49-F238E27FC236}">
                    <a16:creationId xmlns:a16="http://schemas.microsoft.com/office/drawing/2014/main" id="{DD9CC8F2-DC1E-5B4A-A32F-F65DC74A965D}"/>
                  </a:ext>
                </a:extLst>
              </p:cNvPr>
              <p:cNvGrpSpPr/>
              <p:nvPr/>
            </p:nvGrpSpPr>
            <p:grpSpPr>
              <a:xfrm>
                <a:off x="9221775" y="3967572"/>
                <a:ext cx="2290200" cy="2613570"/>
                <a:chOff x="9221775" y="3929472"/>
                <a:chExt cx="2290200" cy="2613570"/>
              </a:xfrm>
            </p:grpSpPr>
            <p:sp>
              <p:nvSpPr>
                <p:cNvPr id="56" name="Google Shape;203;p16">
                  <a:extLst>
                    <a:ext uri="{FF2B5EF4-FFF2-40B4-BE49-F238E27FC236}">
                      <a16:creationId xmlns:a16="http://schemas.microsoft.com/office/drawing/2014/main" id="{1937CF3A-8E1F-A44F-A353-9302BFFDE2A1}"/>
                    </a:ext>
                  </a:extLst>
                </p:cNvPr>
                <p:cNvSpPr/>
                <p:nvPr/>
              </p:nvSpPr>
              <p:spPr>
                <a:xfrm>
                  <a:off x="9221775" y="3929472"/>
                  <a:ext cx="2290200" cy="2613570"/>
                </a:xfrm>
                <a:prstGeom prst="round2SameRect">
                  <a:avLst>
                    <a:gd name="adj1" fmla="val 16667"/>
                    <a:gd name="adj2" fmla="val 0"/>
                  </a:avLst>
                </a:prstGeom>
                <a:solidFill>
                  <a:srgbClr val="F7DDC2"/>
                </a:solidFill>
                <a:ln w="76200" cap="flat" cmpd="sng">
                  <a:solidFill>
                    <a:srgbClr val="E69138"/>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highlight>
                      <a:srgbClr val="A61C00"/>
                    </a:highlight>
                    <a:latin typeface="Arial"/>
                    <a:ea typeface="Arial"/>
                    <a:cs typeface="Arial"/>
                    <a:sym typeface="Arial"/>
                  </a:endParaRPr>
                </a:p>
              </p:txBody>
            </p:sp>
            <p:sp>
              <p:nvSpPr>
                <p:cNvPr id="57" name="Google Shape;204;p16">
                  <a:extLst>
                    <a:ext uri="{FF2B5EF4-FFF2-40B4-BE49-F238E27FC236}">
                      <a16:creationId xmlns:a16="http://schemas.microsoft.com/office/drawing/2014/main" id="{A668FCF3-7927-ED4C-8E0B-AF8C428B2FAC}"/>
                    </a:ext>
                  </a:extLst>
                </p:cNvPr>
                <p:cNvSpPr/>
                <p:nvPr/>
              </p:nvSpPr>
              <p:spPr>
                <a:xfrm>
                  <a:off x="9221775" y="5803172"/>
                  <a:ext cx="2290200" cy="695384"/>
                </a:xfrm>
                <a:prstGeom prst="rect">
                  <a:avLst/>
                </a:prstGeom>
                <a:solidFill>
                  <a:srgbClr val="E69138"/>
                </a:solidFill>
                <a:ln w="76200" cap="flat" cmpd="sng">
                  <a:solidFill>
                    <a:srgbClr val="E69138"/>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8" name="Google Shape;205;p16">
                  <a:extLst>
                    <a:ext uri="{FF2B5EF4-FFF2-40B4-BE49-F238E27FC236}">
                      <a16:creationId xmlns:a16="http://schemas.microsoft.com/office/drawing/2014/main" id="{B1362B8F-586F-5B4C-8651-DB535072DFE4}"/>
                    </a:ext>
                  </a:extLst>
                </p:cNvPr>
                <p:cNvSpPr txBox="1"/>
                <p:nvPr/>
              </p:nvSpPr>
              <p:spPr>
                <a:xfrm>
                  <a:off x="9274875" y="5885756"/>
                  <a:ext cx="2184000" cy="65728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Century Gothic"/>
                      <a:ea typeface="Century Gothic"/>
                      <a:cs typeface="Century Gothic"/>
                      <a:sym typeface="Century Gothic"/>
                    </a:rPr>
                    <a:t>Story Map</a:t>
                  </a:r>
                  <a:endParaRPr sz="1400" b="0" i="0" u="none" strike="noStrike" cap="none" dirty="0">
                    <a:solidFill>
                      <a:schemeClr val="lt1"/>
                    </a:solidFill>
                    <a:latin typeface="Arial"/>
                    <a:ea typeface="Arial"/>
                    <a:cs typeface="Arial"/>
                    <a:sym typeface="Arial"/>
                  </a:endParaRPr>
                </a:p>
              </p:txBody>
            </p:sp>
            <p:pic>
              <p:nvPicPr>
                <p:cNvPr id="59" name="Google Shape;208;p16">
                  <a:extLst>
                    <a:ext uri="{FF2B5EF4-FFF2-40B4-BE49-F238E27FC236}">
                      <a16:creationId xmlns:a16="http://schemas.microsoft.com/office/drawing/2014/main" id="{D383B3B5-63D6-0040-95C2-D395834DF903}"/>
                    </a:ext>
                  </a:extLst>
                </p:cNvPr>
                <p:cNvPicPr preferRelativeResize="0"/>
                <p:nvPr/>
              </p:nvPicPr>
              <p:blipFill rotWithShape="1">
                <a:blip r:embed="rId6">
                  <a:clrChange>
                    <a:clrFrom>
                      <a:srgbClr val="000000">
                        <a:alpha val="74510"/>
                      </a:srgbClr>
                    </a:clrFrom>
                    <a:clrTo>
                      <a:srgbClr val="000000">
                        <a:alpha val="0"/>
                      </a:srgbClr>
                    </a:clrTo>
                  </a:clrChange>
                  <a:alphaModFix/>
                </a:blip>
                <a:srcRect b="15202"/>
                <a:stretch/>
              </p:blipFill>
              <p:spPr>
                <a:xfrm>
                  <a:off x="9365987" y="4120467"/>
                  <a:ext cx="2001775" cy="1635832"/>
                </a:xfrm>
                <a:prstGeom prst="rect">
                  <a:avLst/>
                </a:prstGeom>
                <a:solidFill>
                  <a:srgbClr val="F7DDC2"/>
                </a:solidFill>
                <a:ln>
                  <a:noFill/>
                </a:ln>
              </p:spPr>
            </p:pic>
          </p:grpSp>
          <p:grpSp>
            <p:nvGrpSpPr>
              <p:cNvPr id="52" name="Group 51">
                <a:extLst>
                  <a:ext uri="{FF2B5EF4-FFF2-40B4-BE49-F238E27FC236}">
                    <a16:creationId xmlns:a16="http://schemas.microsoft.com/office/drawing/2014/main" id="{DD5BC282-387E-AA47-8F04-CF58F5EB0734}"/>
                  </a:ext>
                </a:extLst>
              </p:cNvPr>
              <p:cNvGrpSpPr/>
              <p:nvPr/>
            </p:nvGrpSpPr>
            <p:grpSpPr>
              <a:xfrm>
                <a:off x="3515725" y="3929472"/>
                <a:ext cx="2290200" cy="2673441"/>
                <a:chOff x="3527275" y="3853272"/>
                <a:chExt cx="2290200" cy="2673441"/>
              </a:xfrm>
            </p:grpSpPr>
            <p:sp>
              <p:nvSpPr>
                <p:cNvPr id="53" name="Google Shape;198;p16">
                  <a:extLst>
                    <a:ext uri="{FF2B5EF4-FFF2-40B4-BE49-F238E27FC236}">
                      <a16:creationId xmlns:a16="http://schemas.microsoft.com/office/drawing/2014/main" id="{E1D7FC5E-5718-F648-8A54-4F1B829A1287}"/>
                    </a:ext>
                  </a:extLst>
                </p:cNvPr>
                <p:cNvSpPr/>
                <p:nvPr/>
              </p:nvSpPr>
              <p:spPr>
                <a:xfrm>
                  <a:off x="3527275" y="3907696"/>
                  <a:ext cx="2290200" cy="2619017"/>
                </a:xfrm>
                <a:prstGeom prst="round2SameRect">
                  <a:avLst>
                    <a:gd name="adj1" fmla="val 16667"/>
                    <a:gd name="adj2" fmla="val 0"/>
                  </a:avLst>
                </a:prstGeom>
                <a:solidFill>
                  <a:srgbClr val="EFE3E1"/>
                </a:solidFill>
                <a:ln w="76200" cap="flat" cmpd="sng">
                  <a:solidFill>
                    <a:srgbClr val="964035"/>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highlight>
                      <a:srgbClr val="A61C00"/>
                    </a:highlight>
                    <a:latin typeface="Arial"/>
                    <a:ea typeface="Arial"/>
                    <a:cs typeface="Arial"/>
                    <a:sym typeface="Arial"/>
                  </a:endParaRPr>
                </a:p>
              </p:txBody>
            </p:sp>
            <p:sp>
              <p:nvSpPr>
                <p:cNvPr id="54" name="Google Shape;199;p16">
                  <a:extLst>
                    <a:ext uri="{FF2B5EF4-FFF2-40B4-BE49-F238E27FC236}">
                      <a16:creationId xmlns:a16="http://schemas.microsoft.com/office/drawing/2014/main" id="{3DFCE21C-99B4-ED46-B374-923A5D267FFF}"/>
                    </a:ext>
                  </a:extLst>
                </p:cNvPr>
                <p:cNvSpPr/>
                <p:nvPr/>
              </p:nvSpPr>
              <p:spPr>
                <a:xfrm>
                  <a:off x="3527275" y="5781397"/>
                  <a:ext cx="2290200" cy="695384"/>
                </a:xfrm>
                <a:prstGeom prst="rect">
                  <a:avLst/>
                </a:prstGeom>
                <a:solidFill>
                  <a:srgbClr val="964035"/>
                </a:solidFill>
                <a:ln w="76200" cap="flat" cmpd="sng">
                  <a:solidFill>
                    <a:srgbClr val="964035"/>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 name="Google Shape;209;p16">
                  <a:extLst>
                    <a:ext uri="{FF2B5EF4-FFF2-40B4-BE49-F238E27FC236}">
                      <a16:creationId xmlns:a16="http://schemas.microsoft.com/office/drawing/2014/main" id="{300C8FFE-0EE6-6149-B8DF-0914E67678E2}"/>
                    </a:ext>
                  </a:extLst>
                </p:cNvPr>
                <p:cNvPicPr preferRelativeResize="0"/>
                <p:nvPr/>
              </p:nvPicPr>
              <p:blipFill rotWithShape="1">
                <a:blip r:embed="rId7">
                  <a:alphaModFix/>
                </a:blip>
                <a:srcRect b="19138"/>
                <a:stretch/>
              </p:blipFill>
              <p:spPr>
                <a:xfrm>
                  <a:off x="3606925" y="3853272"/>
                  <a:ext cx="2184000" cy="1766049"/>
                </a:xfrm>
                <a:prstGeom prst="rect">
                  <a:avLst/>
                </a:prstGeom>
                <a:noFill/>
                <a:ln>
                  <a:noFill/>
                </a:ln>
              </p:spPr>
            </p:pic>
          </p:grpSp>
        </p:grpSp>
        <p:sp>
          <p:nvSpPr>
            <p:cNvPr id="48" name="Google Shape;206;p16">
              <a:extLst>
                <a:ext uri="{FF2B5EF4-FFF2-40B4-BE49-F238E27FC236}">
                  <a16:creationId xmlns:a16="http://schemas.microsoft.com/office/drawing/2014/main" id="{97E6D4E5-1057-C142-BF12-E00849D8F00A}"/>
                </a:ext>
              </a:extLst>
            </p:cNvPr>
            <p:cNvSpPr txBox="1"/>
            <p:nvPr/>
          </p:nvSpPr>
          <p:spPr>
            <a:xfrm>
              <a:off x="3471151" y="5553038"/>
              <a:ext cx="2345400" cy="695384"/>
            </a:xfrm>
            <a:prstGeom prst="rect">
              <a:avLst/>
            </a:prstGeom>
            <a:noFill/>
            <a:ln>
              <a:noFill/>
            </a:ln>
          </p:spPr>
          <p:txBody>
            <a:bodyPr spcFirstLastPara="1" wrap="square" lIns="0" tIns="0" rIns="0" bIns="0" anchor="t" anchorCtr="0">
              <a:noAutofit/>
            </a:bodyPr>
            <a:lstStyle/>
            <a:p>
              <a:pPr lvl="0" algn="ctr">
                <a:buSzPts val="2000"/>
              </a:pPr>
              <a:r>
                <a:rPr lang="en-US" sz="2000" b="0" i="0" u="none" strike="noStrike" cap="none" dirty="0">
                  <a:solidFill>
                    <a:schemeClr val="lt1"/>
                  </a:solidFill>
                  <a:latin typeface="Century Gothic"/>
                  <a:ea typeface="Century Gothic"/>
                  <a:cs typeface="Century Gothic"/>
                  <a:sym typeface="Century Gothic"/>
                </a:rPr>
                <a:t>Heat </a:t>
              </a:r>
              <a:br>
                <a:rPr lang="en-US" sz="2000" b="0" i="0" u="none" strike="noStrike" cap="none" dirty="0">
                  <a:solidFill>
                    <a:schemeClr val="lt1"/>
                  </a:solidFill>
                  <a:latin typeface="Century Gothic"/>
                  <a:ea typeface="Century Gothic"/>
                  <a:cs typeface="Century Gothic"/>
                  <a:sym typeface="Century Gothic"/>
                </a:rPr>
              </a:br>
              <a:r>
                <a:rPr lang="en-US" sz="2000" dirty="0">
                  <a:solidFill>
                    <a:schemeClr val="lt1"/>
                  </a:solidFill>
                  <a:latin typeface="Century Gothic"/>
                  <a:ea typeface="Century Gothic"/>
                  <a:cs typeface="Century Gothic"/>
                  <a:sym typeface="Century Gothic"/>
                </a:rPr>
                <a:t>sensitivity </a:t>
              </a:r>
              <a:r>
                <a:rPr lang="en-US" sz="2000" b="0" i="0" u="none" strike="noStrike" cap="none" dirty="0">
                  <a:solidFill>
                    <a:schemeClr val="lt1"/>
                  </a:solidFill>
                  <a:latin typeface="Century Gothic"/>
                  <a:ea typeface="Century Gothic"/>
                  <a:cs typeface="Century Gothic"/>
                  <a:sym typeface="Century Gothic"/>
                </a:rPr>
                <a:t>index</a:t>
              </a:r>
              <a:endParaRPr sz="1400" b="0" i="0" u="none" strike="noStrike" cap="none" dirty="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4144802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7"/>
          <p:cNvSpPr/>
          <p:nvPr/>
        </p:nvSpPr>
        <p:spPr>
          <a:xfrm>
            <a:off x="7122550" y="1875700"/>
            <a:ext cx="4549800" cy="3573900"/>
          </a:xfrm>
          <a:prstGeom prst="roundRect">
            <a:avLst>
              <a:gd name="adj" fmla="val 16667"/>
            </a:avLst>
          </a:prstGeom>
          <a:solidFill>
            <a:srgbClr val="8D382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7"/>
          <p:cNvSpPr txBox="1"/>
          <p:nvPr/>
        </p:nvSpPr>
        <p:spPr>
          <a:xfrm>
            <a:off x="495300" y="356755"/>
            <a:ext cx="10149900" cy="40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000"/>
              <a:buFont typeface="Century Gothic"/>
              <a:buNone/>
            </a:pPr>
            <a:r>
              <a:rPr lang="en-US" sz="4000" b="1" i="0" u="none" strike="noStrike" cap="none" dirty="0">
                <a:solidFill>
                  <a:schemeClr val="lt1"/>
                </a:solidFill>
                <a:latin typeface="Century Gothic"/>
                <a:ea typeface="Century Gothic"/>
                <a:cs typeface="Century Gothic"/>
                <a:sym typeface="Century Gothic"/>
              </a:rPr>
              <a:t>Urban Heat</a:t>
            </a:r>
            <a:endParaRPr sz="4000" b="1" i="0" u="none" strike="noStrike" cap="none" dirty="0">
              <a:solidFill>
                <a:schemeClr val="lt1"/>
              </a:solidFill>
              <a:latin typeface="Century Gothic"/>
              <a:ea typeface="Century Gothic"/>
              <a:cs typeface="Century Gothic"/>
              <a:sym typeface="Century Gothic"/>
            </a:endParaRPr>
          </a:p>
        </p:txBody>
      </p:sp>
      <p:sp>
        <p:nvSpPr>
          <p:cNvPr id="218" name="Google Shape;218;p17"/>
          <p:cNvSpPr txBox="1"/>
          <p:nvPr/>
        </p:nvSpPr>
        <p:spPr>
          <a:xfrm>
            <a:off x="7122550" y="1902000"/>
            <a:ext cx="4497900" cy="35739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3600" dirty="0">
                <a:solidFill>
                  <a:srgbClr val="DACECC"/>
                </a:solidFill>
                <a:latin typeface="Century Gothic"/>
                <a:ea typeface="Century Gothic"/>
                <a:cs typeface="Century Gothic"/>
                <a:sym typeface="Century Gothic"/>
              </a:rPr>
              <a:t>Temperature</a:t>
            </a:r>
            <a:endParaRPr sz="3600" dirty="0">
              <a:solidFill>
                <a:srgbClr val="DACECC"/>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400" dirty="0">
                <a:solidFill>
                  <a:srgbClr val="DED6D5"/>
                </a:solidFill>
                <a:latin typeface="Century Gothic"/>
                <a:ea typeface="Century Gothic"/>
                <a:cs typeface="Century Gothic"/>
                <a:sym typeface="Century Gothic"/>
              </a:rPr>
              <a:t>Air temperature determines heat exposure</a:t>
            </a:r>
            <a:endParaRPr sz="2400" dirty="0">
              <a:solidFill>
                <a:srgbClr val="DED6D5"/>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400" dirty="0">
                <a:solidFill>
                  <a:srgbClr val="C7928B"/>
                </a:solidFill>
                <a:latin typeface="Century Gothic"/>
                <a:ea typeface="Century Gothic"/>
                <a:cs typeface="Century Gothic"/>
                <a:sym typeface="Century Gothic"/>
              </a:rPr>
              <a:t> </a:t>
            </a:r>
            <a:r>
              <a:rPr lang="en-US" sz="2400" dirty="0">
                <a:solidFill>
                  <a:srgbClr val="E6E6E6"/>
                </a:solidFill>
                <a:latin typeface="Century Gothic"/>
                <a:ea typeface="Century Gothic"/>
                <a:cs typeface="Century Gothic"/>
                <a:sym typeface="Century Gothic"/>
              </a:rPr>
              <a:t>→ </a:t>
            </a:r>
            <a:r>
              <a:rPr lang="en-US" sz="2400" b="1" dirty="0">
                <a:solidFill>
                  <a:srgbClr val="E6E6E6"/>
                </a:solidFill>
                <a:latin typeface="Century Gothic"/>
                <a:ea typeface="Century Gothic"/>
                <a:cs typeface="Century Gothic"/>
                <a:sym typeface="Century Gothic"/>
              </a:rPr>
              <a:t>Land Surface Temperature</a:t>
            </a:r>
            <a:endParaRPr sz="2400" b="1" dirty="0">
              <a:solidFill>
                <a:srgbClr val="E6E6E6"/>
              </a:solidFill>
              <a:latin typeface="Century Gothic"/>
              <a:ea typeface="Century Gothic"/>
              <a:cs typeface="Century Gothic"/>
              <a:sym typeface="Century Gothic"/>
            </a:endParaRPr>
          </a:p>
        </p:txBody>
      </p:sp>
      <p:grpSp>
        <p:nvGrpSpPr>
          <p:cNvPr id="219" name="Google Shape;219;p17"/>
          <p:cNvGrpSpPr/>
          <p:nvPr/>
        </p:nvGrpSpPr>
        <p:grpSpPr>
          <a:xfrm>
            <a:off x="1116400" y="1206098"/>
            <a:ext cx="6183791" cy="5194700"/>
            <a:chOff x="1116400" y="1206098"/>
            <a:chExt cx="6183791" cy="5194700"/>
          </a:xfrm>
        </p:grpSpPr>
        <p:pic>
          <p:nvPicPr>
            <p:cNvPr id="220" name="Google Shape;220;p17"/>
            <p:cNvPicPr preferRelativeResize="0"/>
            <p:nvPr/>
          </p:nvPicPr>
          <p:blipFill rotWithShape="1">
            <a:blip r:embed="rId3">
              <a:alphaModFix/>
            </a:blip>
            <a:srcRect b="15994"/>
            <a:stretch/>
          </p:blipFill>
          <p:spPr>
            <a:xfrm>
              <a:off x="1116400" y="1206098"/>
              <a:ext cx="6183791" cy="5194700"/>
            </a:xfrm>
            <a:prstGeom prst="rect">
              <a:avLst/>
            </a:prstGeom>
            <a:noFill/>
            <a:ln>
              <a:noFill/>
            </a:ln>
          </p:spPr>
        </p:pic>
        <p:cxnSp>
          <p:nvCxnSpPr>
            <p:cNvPr id="221" name="Google Shape;221;p17"/>
            <p:cNvCxnSpPr>
              <a:cxnSpLocks/>
            </p:cNvCxnSpPr>
            <p:nvPr/>
          </p:nvCxnSpPr>
          <p:spPr>
            <a:xfrm>
              <a:off x="2584938" y="5609492"/>
              <a:ext cx="3054687" cy="5008"/>
            </a:xfrm>
            <a:prstGeom prst="straightConnector1">
              <a:avLst/>
            </a:prstGeom>
            <a:noFill/>
            <a:ln w="231775" cap="flat" cmpd="sng">
              <a:solidFill>
                <a:srgbClr val="B45F06"/>
              </a:solidFill>
              <a:prstDash val="solid"/>
              <a:round/>
              <a:headEnd type="none" w="med" len="med"/>
              <a:tailEnd type="none" w="med" len="med"/>
            </a:ln>
          </p:spPr>
        </p:cxnSp>
        <p:cxnSp>
          <p:nvCxnSpPr>
            <p:cNvPr id="222" name="Google Shape;222;p17"/>
            <p:cNvCxnSpPr>
              <a:cxnSpLocks/>
            </p:cNvCxnSpPr>
            <p:nvPr/>
          </p:nvCxnSpPr>
          <p:spPr>
            <a:xfrm flipV="1">
              <a:off x="2971800" y="5977654"/>
              <a:ext cx="2242912" cy="1115"/>
            </a:xfrm>
            <a:prstGeom prst="straightConnector1">
              <a:avLst/>
            </a:prstGeom>
            <a:noFill/>
            <a:ln w="228600" cap="flat" cmpd="sng">
              <a:solidFill>
                <a:srgbClr val="F1C232"/>
              </a:solidFill>
              <a:prstDash val="solid"/>
              <a:round/>
              <a:headEnd type="none" w="med" len="med"/>
              <a:tailEnd type="none" w="med" len="med"/>
            </a:ln>
          </p:spPr>
        </p:cxnSp>
        <p:cxnSp>
          <p:nvCxnSpPr>
            <p:cNvPr id="223" name="Google Shape;223;p17"/>
            <p:cNvCxnSpPr>
              <a:cxnSpLocks/>
            </p:cNvCxnSpPr>
            <p:nvPr/>
          </p:nvCxnSpPr>
          <p:spPr>
            <a:xfrm flipV="1">
              <a:off x="2155675" y="5247000"/>
              <a:ext cx="4029100" cy="14550"/>
            </a:xfrm>
            <a:prstGeom prst="straightConnector1">
              <a:avLst/>
            </a:prstGeom>
            <a:noFill/>
            <a:ln w="228600" cap="flat" cmpd="sng">
              <a:solidFill>
                <a:srgbClr val="990000"/>
              </a:solidFill>
              <a:prstDash val="solid"/>
              <a:round/>
              <a:headEnd type="none" w="med" len="med"/>
              <a:tailEnd type="none" w="med" len="med"/>
            </a:ln>
          </p:spPr>
        </p:cxnSp>
        <p:cxnSp>
          <p:nvCxnSpPr>
            <p:cNvPr id="224" name="Google Shape;224;p17"/>
            <p:cNvCxnSpPr/>
            <p:nvPr/>
          </p:nvCxnSpPr>
          <p:spPr>
            <a:xfrm rot="10800000" flipH="1">
              <a:off x="1845275" y="4866600"/>
              <a:ext cx="4732200" cy="13500"/>
            </a:xfrm>
            <a:prstGeom prst="straightConnector1">
              <a:avLst/>
            </a:prstGeom>
            <a:noFill/>
            <a:ln w="228600" cap="flat" cmpd="sng">
              <a:solidFill>
                <a:srgbClr val="85200C"/>
              </a:solidFill>
              <a:prstDash val="solid"/>
              <a:round/>
              <a:headEnd type="none" w="med" len="med"/>
              <a:tailEnd type="none" w="med" len="med"/>
            </a:ln>
          </p:spPr>
        </p:cxnSp>
      </p:grpSp>
      <p:sp>
        <p:nvSpPr>
          <p:cNvPr id="12" name="TextBox 11">
            <a:extLst>
              <a:ext uri="{FF2B5EF4-FFF2-40B4-BE49-F238E27FC236}">
                <a16:creationId xmlns:a16="http://schemas.microsoft.com/office/drawing/2014/main" id="{720B6F99-58FD-40CA-9222-448DBED58C61}"/>
              </a:ext>
            </a:extLst>
          </p:cNvPr>
          <p:cNvSpPr txBox="1"/>
          <p:nvPr/>
        </p:nvSpPr>
        <p:spPr>
          <a:xfrm>
            <a:off x="9829973" y="6613789"/>
            <a:ext cx="2362027" cy="246221"/>
          </a:xfrm>
          <a:prstGeom prst="rect">
            <a:avLst/>
          </a:prstGeom>
          <a:noFill/>
        </p:spPr>
        <p:txBody>
          <a:bodyPr wrap="square" rtlCol="0">
            <a:spAutoFit/>
          </a:bodyPr>
          <a:lstStyle/>
          <a:p>
            <a:pPr algn="r"/>
            <a:r>
              <a:rPr lang="en-US" sz="1000" dirty="0">
                <a:solidFill>
                  <a:srgbClr val="3E4268"/>
                </a:solidFill>
                <a:latin typeface="Century Gothic" panose="020B0502020202020204" pitchFamily="34" charset="0"/>
              </a:rPr>
              <a:t>Icon Credit: The Noun Project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7"/>
          <p:cNvSpPr/>
          <p:nvPr/>
        </p:nvSpPr>
        <p:spPr>
          <a:xfrm>
            <a:off x="7122550" y="1875700"/>
            <a:ext cx="4549800" cy="3573900"/>
          </a:xfrm>
          <a:prstGeom prst="roundRect">
            <a:avLst>
              <a:gd name="adj" fmla="val 16667"/>
            </a:avLst>
          </a:prstGeom>
          <a:solidFill>
            <a:srgbClr val="250264"/>
          </a:solidFill>
          <a:ln w="9525" cap="flat" cmpd="sng">
            <a:solidFill>
              <a:srgbClr val="2502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7"/>
          <p:cNvSpPr txBox="1"/>
          <p:nvPr/>
        </p:nvSpPr>
        <p:spPr>
          <a:xfrm>
            <a:off x="495300" y="356755"/>
            <a:ext cx="10149900" cy="40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000"/>
              <a:buFont typeface="Century Gothic"/>
              <a:buNone/>
            </a:pPr>
            <a:r>
              <a:rPr lang="en-US" sz="4000" b="1" i="0" u="none" strike="noStrike" cap="none" dirty="0">
                <a:solidFill>
                  <a:schemeClr val="lt1"/>
                </a:solidFill>
                <a:latin typeface="Century Gothic"/>
                <a:ea typeface="Century Gothic"/>
                <a:cs typeface="Century Gothic"/>
                <a:sym typeface="Century Gothic"/>
              </a:rPr>
              <a:t>Urban Heat</a:t>
            </a:r>
            <a:endParaRPr sz="4000" b="1" i="0" u="none" strike="noStrike" cap="none" dirty="0">
              <a:solidFill>
                <a:schemeClr val="lt1"/>
              </a:solidFill>
              <a:latin typeface="Century Gothic"/>
              <a:ea typeface="Century Gothic"/>
              <a:cs typeface="Century Gothic"/>
              <a:sym typeface="Century Gothic"/>
            </a:endParaRPr>
          </a:p>
        </p:txBody>
      </p:sp>
      <p:sp>
        <p:nvSpPr>
          <p:cNvPr id="218" name="Google Shape;218;p17"/>
          <p:cNvSpPr txBox="1"/>
          <p:nvPr/>
        </p:nvSpPr>
        <p:spPr>
          <a:xfrm>
            <a:off x="7122550" y="1902000"/>
            <a:ext cx="4549800" cy="35242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3600" dirty="0">
                <a:solidFill>
                  <a:srgbClr val="CEB4FE"/>
                </a:solidFill>
                <a:latin typeface="Century Gothic"/>
                <a:ea typeface="Century Gothic"/>
                <a:cs typeface="Century Gothic"/>
                <a:sym typeface="Century Gothic"/>
              </a:rPr>
              <a:t>Night Temperature</a:t>
            </a:r>
            <a:endParaRPr sz="3600" dirty="0">
              <a:solidFill>
                <a:srgbClr val="CEB4FE"/>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400" dirty="0">
                <a:solidFill>
                  <a:srgbClr val="CEB4FE"/>
                </a:solidFill>
                <a:latin typeface="Century Gothic"/>
                <a:ea typeface="Century Gothic"/>
                <a:cs typeface="Century Gothic"/>
                <a:sym typeface="Century Gothic"/>
              </a:rPr>
              <a:t>Surfaces absorb heat </a:t>
            </a:r>
          </a:p>
          <a:p>
            <a:pPr marL="0" marR="0" lvl="0" indent="0" algn="ctr" rtl="0">
              <a:lnSpc>
                <a:spcPct val="100000"/>
              </a:lnSpc>
              <a:spcBef>
                <a:spcPts val="0"/>
              </a:spcBef>
              <a:spcAft>
                <a:spcPts val="0"/>
              </a:spcAft>
              <a:buClr>
                <a:srgbClr val="000000"/>
              </a:buClr>
              <a:buSzPts val="2000"/>
              <a:buFont typeface="Arial"/>
              <a:buNone/>
            </a:pPr>
            <a:r>
              <a:rPr lang="en-US" sz="2400" dirty="0">
                <a:solidFill>
                  <a:srgbClr val="CEB4FE"/>
                </a:solidFill>
                <a:latin typeface="Century Gothic"/>
                <a:ea typeface="Century Gothic"/>
                <a:cs typeface="Century Gothic"/>
                <a:sym typeface="Century Gothic"/>
              </a:rPr>
              <a:t>during the day and </a:t>
            </a:r>
          </a:p>
          <a:p>
            <a:pPr marL="0" marR="0" lvl="0" indent="0" algn="ctr" rtl="0">
              <a:lnSpc>
                <a:spcPct val="100000"/>
              </a:lnSpc>
              <a:spcBef>
                <a:spcPts val="0"/>
              </a:spcBef>
              <a:spcAft>
                <a:spcPts val="0"/>
              </a:spcAft>
              <a:buClr>
                <a:srgbClr val="000000"/>
              </a:buClr>
              <a:buSzPts val="2000"/>
              <a:buFont typeface="Arial"/>
              <a:buNone/>
            </a:pPr>
            <a:r>
              <a:rPr lang="en-US" sz="2400" dirty="0">
                <a:solidFill>
                  <a:srgbClr val="CEB4FE"/>
                </a:solidFill>
                <a:latin typeface="Century Gothic"/>
                <a:ea typeface="Century Gothic"/>
                <a:cs typeface="Century Gothic"/>
                <a:sym typeface="Century Gothic"/>
              </a:rPr>
              <a:t>release it at night</a:t>
            </a:r>
            <a:endParaRPr sz="2400" dirty="0">
              <a:solidFill>
                <a:srgbClr val="CEB4FE"/>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400" dirty="0">
                <a:solidFill>
                  <a:srgbClr val="CEB4FE"/>
                </a:solidFill>
                <a:latin typeface="Century Gothic"/>
                <a:ea typeface="Century Gothic"/>
                <a:cs typeface="Century Gothic"/>
                <a:sym typeface="Century Gothic"/>
              </a:rPr>
              <a:t> → </a:t>
            </a:r>
            <a:r>
              <a:rPr lang="en-US" sz="2400" b="1" dirty="0">
                <a:solidFill>
                  <a:srgbClr val="CEB4FE"/>
                </a:solidFill>
                <a:latin typeface="Century Gothic"/>
                <a:ea typeface="Century Gothic"/>
                <a:cs typeface="Century Gothic"/>
                <a:sym typeface="Century Gothic"/>
              </a:rPr>
              <a:t>Night LST</a:t>
            </a:r>
            <a:endParaRPr sz="2400" b="1" dirty="0">
              <a:solidFill>
                <a:srgbClr val="CEB4FE"/>
              </a:solidFill>
              <a:latin typeface="Century Gothic"/>
              <a:ea typeface="Century Gothic"/>
              <a:cs typeface="Century Gothic"/>
              <a:sym typeface="Century Gothic"/>
            </a:endParaRPr>
          </a:p>
        </p:txBody>
      </p:sp>
      <p:grpSp>
        <p:nvGrpSpPr>
          <p:cNvPr id="4" name="Group 3">
            <a:extLst>
              <a:ext uri="{FF2B5EF4-FFF2-40B4-BE49-F238E27FC236}">
                <a16:creationId xmlns:a16="http://schemas.microsoft.com/office/drawing/2014/main" id="{CD48E117-DB82-4939-93DE-DBD9317269FE}"/>
              </a:ext>
            </a:extLst>
          </p:cNvPr>
          <p:cNvGrpSpPr/>
          <p:nvPr/>
        </p:nvGrpSpPr>
        <p:grpSpPr>
          <a:xfrm>
            <a:off x="793736" y="1206098"/>
            <a:ext cx="6506455" cy="5194700"/>
            <a:chOff x="793736" y="1206098"/>
            <a:chExt cx="6506455" cy="5194700"/>
          </a:xfrm>
        </p:grpSpPr>
        <p:grpSp>
          <p:nvGrpSpPr>
            <p:cNvPr id="219" name="Google Shape;219;p17"/>
            <p:cNvGrpSpPr/>
            <p:nvPr/>
          </p:nvGrpSpPr>
          <p:grpSpPr>
            <a:xfrm>
              <a:off x="1116400" y="1206098"/>
              <a:ext cx="6183791" cy="5194700"/>
              <a:chOff x="1116400" y="1206098"/>
              <a:chExt cx="6183791" cy="5194700"/>
            </a:xfrm>
          </p:grpSpPr>
          <p:pic>
            <p:nvPicPr>
              <p:cNvPr id="220" name="Google Shape;220;p17"/>
              <p:cNvPicPr preferRelativeResize="0"/>
              <p:nvPr/>
            </p:nvPicPr>
            <p:blipFill rotWithShape="1">
              <a:blip r:embed="rId3">
                <a:alphaModFix/>
              </a:blip>
              <a:srcRect b="15994"/>
              <a:stretch/>
            </p:blipFill>
            <p:spPr>
              <a:xfrm>
                <a:off x="1116400" y="1206098"/>
                <a:ext cx="6183791" cy="5194700"/>
              </a:xfrm>
              <a:prstGeom prst="rect">
                <a:avLst/>
              </a:prstGeom>
              <a:noFill/>
              <a:ln>
                <a:noFill/>
              </a:ln>
            </p:spPr>
          </p:pic>
          <p:cxnSp>
            <p:nvCxnSpPr>
              <p:cNvPr id="224" name="Google Shape;224;p17"/>
              <p:cNvCxnSpPr/>
              <p:nvPr/>
            </p:nvCxnSpPr>
            <p:spPr>
              <a:xfrm rot="10800000" flipH="1">
                <a:off x="1845275" y="4866600"/>
                <a:ext cx="4732200" cy="13500"/>
              </a:xfrm>
              <a:prstGeom prst="straightConnector1">
                <a:avLst/>
              </a:prstGeom>
              <a:noFill/>
              <a:ln w="228600" cap="flat" cmpd="sng">
                <a:solidFill>
                  <a:srgbClr val="250264"/>
                </a:solidFill>
                <a:prstDash val="solid"/>
                <a:round/>
                <a:headEnd type="none" w="med" len="med"/>
                <a:tailEnd type="none" w="med" len="med"/>
              </a:ln>
            </p:spPr>
          </p:cxnSp>
        </p:grpSp>
        <p:pic>
          <p:nvPicPr>
            <p:cNvPr id="3" name="Graphic 2" descr="Moon">
              <a:extLst>
                <a:ext uri="{FF2B5EF4-FFF2-40B4-BE49-F238E27FC236}">
                  <a16:creationId xmlns:a16="http://schemas.microsoft.com/office/drawing/2014/main" id="{5CB74DF8-C4E7-4107-A95D-6C42DAA5710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10062962">
              <a:off x="793736" y="1391312"/>
              <a:ext cx="1145141" cy="1145141"/>
            </a:xfrm>
            <a:prstGeom prst="rect">
              <a:avLst/>
            </a:prstGeom>
          </p:spPr>
        </p:pic>
      </p:grpSp>
      <p:cxnSp>
        <p:nvCxnSpPr>
          <p:cNvPr id="14" name="Google Shape;221;p17">
            <a:extLst>
              <a:ext uri="{FF2B5EF4-FFF2-40B4-BE49-F238E27FC236}">
                <a16:creationId xmlns:a16="http://schemas.microsoft.com/office/drawing/2014/main" id="{D4CDDFDC-ABD9-4F77-8BD7-531D7872D0F7}"/>
              </a:ext>
            </a:extLst>
          </p:cNvPr>
          <p:cNvCxnSpPr>
            <a:cxnSpLocks/>
          </p:cNvCxnSpPr>
          <p:nvPr/>
        </p:nvCxnSpPr>
        <p:spPr>
          <a:xfrm>
            <a:off x="2584938" y="5609492"/>
            <a:ext cx="3054687" cy="5008"/>
          </a:xfrm>
          <a:prstGeom prst="straightConnector1">
            <a:avLst/>
          </a:prstGeom>
          <a:noFill/>
          <a:ln w="231775" cap="flat" cmpd="sng">
            <a:solidFill>
              <a:srgbClr val="600AFA"/>
            </a:solidFill>
            <a:prstDash val="solid"/>
            <a:round/>
            <a:headEnd type="none" w="med" len="med"/>
            <a:tailEnd type="none" w="med" len="med"/>
          </a:ln>
        </p:spPr>
      </p:cxnSp>
      <p:cxnSp>
        <p:nvCxnSpPr>
          <p:cNvPr id="17" name="Google Shape;223;p17">
            <a:extLst>
              <a:ext uri="{FF2B5EF4-FFF2-40B4-BE49-F238E27FC236}">
                <a16:creationId xmlns:a16="http://schemas.microsoft.com/office/drawing/2014/main" id="{7F6936C9-4EFE-44A3-9061-2D96EDEFE9C8}"/>
              </a:ext>
            </a:extLst>
          </p:cNvPr>
          <p:cNvCxnSpPr>
            <a:cxnSpLocks/>
          </p:cNvCxnSpPr>
          <p:nvPr/>
        </p:nvCxnSpPr>
        <p:spPr>
          <a:xfrm flipV="1">
            <a:off x="2155675" y="5247000"/>
            <a:ext cx="4029100" cy="14550"/>
          </a:xfrm>
          <a:prstGeom prst="straightConnector1">
            <a:avLst/>
          </a:prstGeom>
          <a:noFill/>
          <a:ln w="228600" cap="flat" cmpd="sng">
            <a:solidFill>
              <a:srgbClr val="39039B"/>
            </a:solidFill>
            <a:prstDash val="solid"/>
            <a:round/>
            <a:headEnd type="none" w="med" len="med"/>
            <a:tailEnd type="none" w="med" len="med"/>
          </a:ln>
        </p:spPr>
      </p:cxnSp>
      <p:cxnSp>
        <p:nvCxnSpPr>
          <p:cNvPr id="19" name="Google Shape;222;p17">
            <a:extLst>
              <a:ext uri="{FF2B5EF4-FFF2-40B4-BE49-F238E27FC236}">
                <a16:creationId xmlns:a16="http://schemas.microsoft.com/office/drawing/2014/main" id="{F4C7AA1D-0434-43BC-AAE1-48D6F6F77FA3}"/>
              </a:ext>
            </a:extLst>
          </p:cNvPr>
          <p:cNvCxnSpPr>
            <a:cxnSpLocks/>
          </p:cNvCxnSpPr>
          <p:nvPr/>
        </p:nvCxnSpPr>
        <p:spPr>
          <a:xfrm flipV="1">
            <a:off x="2971800" y="5977654"/>
            <a:ext cx="2242912" cy="1115"/>
          </a:xfrm>
          <a:prstGeom prst="straightConnector1">
            <a:avLst/>
          </a:prstGeom>
          <a:noFill/>
          <a:ln w="228600" cap="flat" cmpd="sng">
            <a:solidFill>
              <a:srgbClr val="7A33FB"/>
            </a:solidFill>
            <a:prstDash val="solid"/>
            <a:round/>
            <a:headEnd type="none" w="med" len="med"/>
            <a:tailEnd type="none" w="med" len="med"/>
          </a:ln>
        </p:spPr>
      </p:cxnSp>
      <p:sp>
        <p:nvSpPr>
          <p:cNvPr id="15" name="TextBox 14">
            <a:extLst>
              <a:ext uri="{FF2B5EF4-FFF2-40B4-BE49-F238E27FC236}">
                <a16:creationId xmlns:a16="http://schemas.microsoft.com/office/drawing/2014/main" id="{720B6F99-58FD-40CA-9222-448DBED58C61}"/>
              </a:ext>
            </a:extLst>
          </p:cNvPr>
          <p:cNvSpPr txBox="1"/>
          <p:nvPr/>
        </p:nvSpPr>
        <p:spPr>
          <a:xfrm>
            <a:off x="9829973" y="6613789"/>
            <a:ext cx="2362027" cy="246221"/>
          </a:xfrm>
          <a:prstGeom prst="rect">
            <a:avLst/>
          </a:prstGeom>
          <a:noFill/>
        </p:spPr>
        <p:txBody>
          <a:bodyPr wrap="square" rtlCol="0">
            <a:spAutoFit/>
          </a:bodyPr>
          <a:lstStyle/>
          <a:p>
            <a:pPr algn="r"/>
            <a:r>
              <a:rPr lang="en-US" sz="1000" dirty="0">
                <a:solidFill>
                  <a:srgbClr val="3E4268"/>
                </a:solidFill>
                <a:latin typeface="Century Gothic" panose="020B0502020202020204" pitchFamily="34" charset="0"/>
              </a:rPr>
              <a:t>Icon Credit: The Noun Project</a:t>
            </a:r>
          </a:p>
        </p:txBody>
      </p:sp>
    </p:spTree>
    <p:extLst>
      <p:ext uri="{BB962C8B-B14F-4D97-AF65-F5344CB8AC3E}">
        <p14:creationId xmlns:p14="http://schemas.microsoft.com/office/powerpoint/2010/main" val="2871609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8"/>
          <p:cNvSpPr/>
          <p:nvPr/>
        </p:nvSpPr>
        <p:spPr>
          <a:xfrm>
            <a:off x="7122550" y="1875700"/>
            <a:ext cx="4549800" cy="3573900"/>
          </a:xfrm>
          <a:prstGeom prst="roundRect">
            <a:avLst>
              <a:gd name="adj" fmla="val 16667"/>
            </a:avLst>
          </a:prstGeom>
          <a:solidFill>
            <a:srgbClr val="9E9E9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8"/>
          <p:cNvSpPr txBox="1"/>
          <p:nvPr/>
        </p:nvSpPr>
        <p:spPr>
          <a:xfrm>
            <a:off x="495300" y="356755"/>
            <a:ext cx="10149900" cy="405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64035"/>
              </a:buClr>
              <a:buSzPts val="4000"/>
              <a:buFont typeface="Century Gothic"/>
              <a:buNone/>
            </a:pPr>
            <a:r>
              <a:rPr lang="en-US" sz="4000" b="1" i="0" u="none" strike="noStrike" cap="none" dirty="0">
                <a:solidFill>
                  <a:schemeClr val="lt1"/>
                </a:solidFill>
                <a:latin typeface="Century Gothic"/>
                <a:ea typeface="Century Gothic"/>
                <a:cs typeface="Century Gothic"/>
                <a:sym typeface="Century Gothic"/>
              </a:rPr>
              <a:t>Urban Heat</a:t>
            </a:r>
            <a:endParaRPr sz="4000" b="1" i="0" u="none" strike="noStrike" cap="none" dirty="0">
              <a:solidFill>
                <a:schemeClr val="lt1"/>
              </a:solidFill>
              <a:latin typeface="Century Gothic"/>
              <a:ea typeface="Century Gothic"/>
              <a:cs typeface="Century Gothic"/>
              <a:sym typeface="Century Gothic"/>
            </a:endParaRPr>
          </a:p>
        </p:txBody>
      </p:sp>
      <p:sp>
        <p:nvSpPr>
          <p:cNvPr id="232" name="Google Shape;232;p18"/>
          <p:cNvSpPr txBox="1"/>
          <p:nvPr/>
        </p:nvSpPr>
        <p:spPr>
          <a:xfrm>
            <a:off x="7198800" y="1902000"/>
            <a:ext cx="4421700" cy="3547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3600" dirty="0">
                <a:solidFill>
                  <a:srgbClr val="FFFFFF"/>
                </a:solidFill>
                <a:latin typeface="Century Gothic"/>
                <a:ea typeface="Century Gothic"/>
                <a:cs typeface="Century Gothic"/>
                <a:sym typeface="Century Gothic"/>
              </a:rPr>
              <a:t>Reflectivity</a:t>
            </a:r>
            <a:endParaRPr sz="3600" dirty="0">
              <a:solidFill>
                <a:srgbClr val="FFFF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400" dirty="0">
                <a:solidFill>
                  <a:schemeClr val="lt1"/>
                </a:solidFill>
                <a:latin typeface="Century Gothic"/>
                <a:ea typeface="Century Gothic"/>
                <a:cs typeface="Century Gothic"/>
                <a:sym typeface="Century Gothic"/>
              </a:rPr>
              <a:t>Dark surfaces reflect less light and retain more heat</a:t>
            </a:r>
            <a:endParaRPr sz="2400" dirty="0">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400" dirty="0">
                <a:solidFill>
                  <a:schemeClr val="lt1"/>
                </a:solidFill>
                <a:latin typeface="Century Gothic"/>
                <a:ea typeface="Century Gothic"/>
                <a:cs typeface="Century Gothic"/>
                <a:sym typeface="Century Gothic"/>
              </a:rPr>
              <a:t> → </a:t>
            </a:r>
            <a:r>
              <a:rPr lang="en-US" sz="2400" b="1" dirty="0">
                <a:solidFill>
                  <a:schemeClr val="lt1"/>
                </a:solidFill>
                <a:latin typeface="Century Gothic"/>
                <a:ea typeface="Century Gothic"/>
                <a:cs typeface="Century Gothic"/>
                <a:sym typeface="Century Gothic"/>
              </a:rPr>
              <a:t>Albedo</a:t>
            </a:r>
            <a:endParaRPr sz="2400" b="1" dirty="0">
              <a:solidFill>
                <a:schemeClr val="lt1"/>
              </a:solidFill>
              <a:latin typeface="Century Gothic"/>
              <a:ea typeface="Century Gothic"/>
              <a:cs typeface="Century Gothic"/>
              <a:sym typeface="Century Gothic"/>
            </a:endParaRPr>
          </a:p>
        </p:txBody>
      </p:sp>
      <p:grpSp>
        <p:nvGrpSpPr>
          <p:cNvPr id="4" name="Group 3">
            <a:extLst>
              <a:ext uri="{FF2B5EF4-FFF2-40B4-BE49-F238E27FC236}">
                <a16:creationId xmlns:a16="http://schemas.microsoft.com/office/drawing/2014/main" id="{F5DCCF96-5FEE-432B-8BF0-D7FE04030C95}"/>
              </a:ext>
            </a:extLst>
          </p:cNvPr>
          <p:cNvGrpSpPr/>
          <p:nvPr/>
        </p:nvGrpSpPr>
        <p:grpSpPr>
          <a:xfrm>
            <a:off x="1116400" y="1206098"/>
            <a:ext cx="6183791" cy="5194700"/>
            <a:chOff x="1116400" y="1206098"/>
            <a:chExt cx="6183791" cy="5194700"/>
          </a:xfrm>
        </p:grpSpPr>
        <p:pic>
          <p:nvPicPr>
            <p:cNvPr id="233" name="Google Shape;233;p18"/>
            <p:cNvPicPr preferRelativeResize="0"/>
            <p:nvPr/>
          </p:nvPicPr>
          <p:blipFill rotWithShape="1">
            <a:blip r:embed="rId3">
              <a:alphaModFix/>
            </a:blip>
            <a:srcRect b="15994"/>
            <a:stretch/>
          </p:blipFill>
          <p:spPr>
            <a:xfrm>
              <a:off x="1116400" y="1206098"/>
              <a:ext cx="6183791" cy="5194700"/>
            </a:xfrm>
            <a:prstGeom prst="rect">
              <a:avLst/>
            </a:prstGeom>
            <a:noFill/>
            <a:ln>
              <a:noFill/>
            </a:ln>
          </p:spPr>
        </p:pic>
        <p:grpSp>
          <p:nvGrpSpPr>
            <p:cNvPr id="2" name="Group 1">
              <a:extLst>
                <a:ext uri="{FF2B5EF4-FFF2-40B4-BE49-F238E27FC236}">
                  <a16:creationId xmlns:a16="http://schemas.microsoft.com/office/drawing/2014/main" id="{829F3B3D-E669-42E5-AD46-CF1784902143}"/>
                </a:ext>
              </a:extLst>
            </p:cNvPr>
            <p:cNvGrpSpPr/>
            <p:nvPr/>
          </p:nvGrpSpPr>
          <p:grpSpPr>
            <a:xfrm>
              <a:off x="1790350" y="2634000"/>
              <a:ext cx="4787125" cy="3344769"/>
              <a:chOff x="1790350" y="2634000"/>
              <a:chExt cx="4787125" cy="3344769"/>
            </a:xfrm>
          </p:grpSpPr>
          <p:sp>
            <p:nvSpPr>
              <p:cNvPr id="239" name="Google Shape;239;p18"/>
              <p:cNvSpPr/>
              <p:nvPr/>
            </p:nvSpPr>
            <p:spPr>
              <a:xfrm>
                <a:off x="3789400" y="3668225"/>
                <a:ext cx="468900" cy="10773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8"/>
              <p:cNvSpPr/>
              <p:nvPr/>
            </p:nvSpPr>
            <p:spPr>
              <a:xfrm>
                <a:off x="3194000" y="4170300"/>
                <a:ext cx="468900" cy="5952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8"/>
              <p:cNvSpPr/>
              <p:nvPr/>
            </p:nvSpPr>
            <p:spPr>
              <a:xfrm>
                <a:off x="3783950" y="4454100"/>
                <a:ext cx="805500" cy="3114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8"/>
              <p:cNvSpPr/>
              <p:nvPr/>
            </p:nvSpPr>
            <p:spPr>
              <a:xfrm>
                <a:off x="4702500" y="4221900"/>
                <a:ext cx="328500" cy="543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8"/>
              <p:cNvSpPr/>
              <p:nvPr/>
            </p:nvSpPr>
            <p:spPr>
              <a:xfrm>
                <a:off x="1790350" y="2634000"/>
                <a:ext cx="1239000" cy="1155300"/>
              </a:xfrm>
              <a:prstGeom prst="ellipse">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 name="Google Shape;224;p17">
                <a:extLst>
                  <a:ext uri="{FF2B5EF4-FFF2-40B4-BE49-F238E27FC236}">
                    <a16:creationId xmlns:a16="http://schemas.microsoft.com/office/drawing/2014/main" id="{8EE5D6F1-F1C9-41A7-9E40-5549CE67FB71}"/>
                  </a:ext>
                </a:extLst>
              </p:cNvPr>
              <p:cNvCxnSpPr/>
              <p:nvPr/>
            </p:nvCxnSpPr>
            <p:spPr>
              <a:xfrm rot="10800000" flipH="1">
                <a:off x="1845275" y="4866600"/>
                <a:ext cx="4732200" cy="13500"/>
              </a:xfrm>
              <a:prstGeom prst="straightConnector1">
                <a:avLst/>
              </a:prstGeom>
              <a:noFill/>
              <a:ln w="228600" cap="flat" cmpd="sng">
                <a:solidFill>
                  <a:srgbClr val="757070"/>
                </a:solidFill>
                <a:prstDash val="solid"/>
                <a:round/>
                <a:headEnd type="none" w="med" len="med"/>
                <a:tailEnd type="none" w="med" len="med"/>
              </a:ln>
            </p:spPr>
          </p:cxnSp>
          <p:cxnSp>
            <p:nvCxnSpPr>
              <p:cNvPr id="22" name="Google Shape;221;p17">
                <a:extLst>
                  <a:ext uri="{FF2B5EF4-FFF2-40B4-BE49-F238E27FC236}">
                    <a16:creationId xmlns:a16="http://schemas.microsoft.com/office/drawing/2014/main" id="{1445BAA1-72E9-4D8C-A1DB-685ACB545981}"/>
                  </a:ext>
                </a:extLst>
              </p:cNvPr>
              <p:cNvCxnSpPr>
                <a:cxnSpLocks/>
              </p:cNvCxnSpPr>
              <p:nvPr/>
            </p:nvCxnSpPr>
            <p:spPr>
              <a:xfrm>
                <a:off x="2584938" y="5609492"/>
                <a:ext cx="3054687" cy="5008"/>
              </a:xfrm>
              <a:prstGeom prst="straightConnector1">
                <a:avLst/>
              </a:prstGeom>
              <a:noFill/>
              <a:ln w="231775" cap="flat" cmpd="sng">
                <a:solidFill>
                  <a:srgbClr val="757070"/>
                </a:solidFill>
                <a:prstDash val="solid"/>
                <a:round/>
                <a:headEnd type="none" w="med" len="med"/>
                <a:tailEnd type="none" w="med" len="med"/>
              </a:ln>
            </p:spPr>
          </p:cxnSp>
          <p:cxnSp>
            <p:nvCxnSpPr>
              <p:cNvPr id="23" name="Google Shape;223;p17">
                <a:extLst>
                  <a:ext uri="{FF2B5EF4-FFF2-40B4-BE49-F238E27FC236}">
                    <a16:creationId xmlns:a16="http://schemas.microsoft.com/office/drawing/2014/main" id="{E81632BB-8716-4A73-9B96-212B1B8EECB2}"/>
                  </a:ext>
                </a:extLst>
              </p:cNvPr>
              <p:cNvCxnSpPr>
                <a:cxnSpLocks/>
              </p:cNvCxnSpPr>
              <p:nvPr/>
            </p:nvCxnSpPr>
            <p:spPr>
              <a:xfrm flipV="1">
                <a:off x="2155675" y="5247000"/>
                <a:ext cx="4029100" cy="14550"/>
              </a:xfrm>
              <a:prstGeom prst="straightConnector1">
                <a:avLst/>
              </a:prstGeom>
              <a:noFill/>
              <a:ln w="228600" cap="flat" cmpd="sng">
                <a:solidFill>
                  <a:srgbClr val="757070"/>
                </a:solidFill>
                <a:prstDash val="solid"/>
                <a:round/>
                <a:headEnd type="none" w="med" len="med"/>
                <a:tailEnd type="none" w="med" len="med"/>
              </a:ln>
            </p:spPr>
          </p:cxnSp>
          <p:cxnSp>
            <p:nvCxnSpPr>
              <p:cNvPr id="24" name="Google Shape;222;p17">
                <a:extLst>
                  <a:ext uri="{FF2B5EF4-FFF2-40B4-BE49-F238E27FC236}">
                    <a16:creationId xmlns:a16="http://schemas.microsoft.com/office/drawing/2014/main" id="{5AA38071-965F-420F-90E2-9D575AAD1F4B}"/>
                  </a:ext>
                </a:extLst>
              </p:cNvPr>
              <p:cNvCxnSpPr>
                <a:cxnSpLocks/>
              </p:cNvCxnSpPr>
              <p:nvPr/>
            </p:nvCxnSpPr>
            <p:spPr>
              <a:xfrm flipV="1">
                <a:off x="2971800" y="5977654"/>
                <a:ext cx="2242912" cy="1115"/>
              </a:xfrm>
              <a:prstGeom prst="straightConnector1">
                <a:avLst/>
              </a:prstGeom>
              <a:noFill/>
              <a:ln w="228600" cap="flat" cmpd="sng">
                <a:solidFill>
                  <a:srgbClr val="757070"/>
                </a:solidFill>
                <a:prstDash val="solid"/>
                <a:round/>
                <a:headEnd type="none" w="med" len="med"/>
                <a:tailEnd type="none" w="med" len="med"/>
              </a:ln>
            </p:spPr>
          </p:cxnSp>
        </p:grpSp>
      </p:grpSp>
      <p:sp>
        <p:nvSpPr>
          <p:cNvPr id="33" name="Google Shape;290;p21">
            <a:extLst>
              <a:ext uri="{FF2B5EF4-FFF2-40B4-BE49-F238E27FC236}">
                <a16:creationId xmlns:a16="http://schemas.microsoft.com/office/drawing/2014/main" id="{CBDC70B8-B2BD-4C3D-BB4A-F31A5CEB942F}"/>
              </a:ext>
            </a:extLst>
          </p:cNvPr>
          <p:cNvSpPr/>
          <p:nvPr/>
        </p:nvSpPr>
        <p:spPr>
          <a:xfrm>
            <a:off x="5360875" y="2641975"/>
            <a:ext cx="1239000" cy="1155300"/>
          </a:xfrm>
          <a:prstGeom prst="ellipse">
            <a:avLst/>
          </a:prstGeom>
          <a:solidFill>
            <a:srgbClr val="B7B7B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TextBox 18">
            <a:extLst>
              <a:ext uri="{FF2B5EF4-FFF2-40B4-BE49-F238E27FC236}">
                <a16:creationId xmlns:a16="http://schemas.microsoft.com/office/drawing/2014/main" id="{720B6F99-58FD-40CA-9222-448DBED58C61}"/>
              </a:ext>
            </a:extLst>
          </p:cNvPr>
          <p:cNvSpPr txBox="1"/>
          <p:nvPr/>
        </p:nvSpPr>
        <p:spPr>
          <a:xfrm>
            <a:off x="9829973" y="6613789"/>
            <a:ext cx="2362027" cy="246221"/>
          </a:xfrm>
          <a:prstGeom prst="rect">
            <a:avLst/>
          </a:prstGeom>
          <a:noFill/>
        </p:spPr>
        <p:txBody>
          <a:bodyPr wrap="square" rtlCol="0">
            <a:spAutoFit/>
          </a:bodyPr>
          <a:lstStyle/>
          <a:p>
            <a:pPr algn="r"/>
            <a:r>
              <a:rPr lang="en-US" sz="1000" dirty="0">
                <a:solidFill>
                  <a:srgbClr val="3E4268"/>
                </a:solidFill>
                <a:latin typeface="Century Gothic" panose="020B0502020202020204" pitchFamily="34" charset="0"/>
              </a:rPr>
              <a:t>Icon Credit: The Noun Project</a:t>
            </a:r>
          </a:p>
        </p:txBody>
      </p:sp>
    </p:spTree>
  </p:cSld>
  <p:clrMapOvr>
    <a:masterClrMapping/>
  </p:clrMapOvr>
</p:sld>
</file>

<file path=ppt/theme/theme1.xml><?xml version="1.0" encoding="utf-8"?>
<a:theme xmlns:a="http://schemas.openxmlformats.org/drawingml/2006/main" name="Favorites">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avorites">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3135</TotalTime>
  <Words>5114</Words>
  <Application>Microsoft Office PowerPoint</Application>
  <PresentationFormat>Widescreen</PresentationFormat>
  <Paragraphs>523</Paragraphs>
  <Slides>26</Slides>
  <Notes>26</Notes>
  <HiddenSlides>1</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Roboto</vt:lpstr>
      <vt:lpstr>Webdings</vt:lpstr>
      <vt:lpstr>Arial</vt:lpstr>
      <vt:lpstr>Noto Sans Symbols</vt:lpstr>
      <vt:lpstr>Calibri Light</vt:lpstr>
      <vt:lpstr>Century Gothic</vt:lpstr>
      <vt:lpstr>Calibri</vt:lpstr>
      <vt:lpstr>Favorites</vt:lpstr>
      <vt:lpstr>Custom Design</vt:lpstr>
      <vt:lpstr>1_Favorites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nasadev</dc:creator>
  <cp:lastModifiedBy>Clayton, Amanda L. (LARC-E3)[SSAI DEVELOP]</cp:lastModifiedBy>
  <cp:revision>132</cp:revision>
  <dcterms:modified xsi:type="dcterms:W3CDTF">2020-03-31T15:47:27Z</dcterms:modified>
</cp:coreProperties>
</file>