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60" r:id="rId3"/>
    <p:sldId id="271" r:id="rId4"/>
    <p:sldId id="277" r:id="rId5"/>
    <p:sldId id="258" r:id="rId6"/>
    <p:sldId id="269" r:id="rId7"/>
    <p:sldId id="259" r:id="rId8"/>
    <p:sldId id="280" r:id="rId9"/>
    <p:sldId id="263" r:id="rId10"/>
    <p:sldId id="274" r:id="rId11"/>
    <p:sldId id="276" r:id="rId12"/>
    <p:sldId id="267" r:id="rId13"/>
    <p:sldId id="281" r:id="rId14"/>
    <p:sldId id="27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50"/>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144" autoAdjust="0"/>
  </p:normalViewPr>
  <p:slideViewPr>
    <p:cSldViewPr snapToGrid="0">
      <p:cViewPr varScale="1">
        <p:scale>
          <a:sx n="80" d="100"/>
          <a:sy n="80" d="100"/>
        </p:scale>
        <p:origin x="571"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6/2/2019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Geoinformatics team wants your help to answer desc questions this summer! We’ve created a new position called “Help Desk Support Technician” that will work with the Geoinformatics team answer questions. </a:t>
            </a:r>
          </a:p>
          <a:p>
            <a:endParaRPr lang="en-US" dirty="0"/>
          </a:p>
          <a:p>
            <a:r>
              <a:rPr lang="en-US" dirty="0"/>
              <a:t>Responsibilities:</a:t>
            </a:r>
          </a:p>
          <a:p>
            <a:endParaRPr lang="en-US" dirty="0"/>
          </a:p>
          <a:p>
            <a:pPr marL="171450" indent="-171450">
              <a:buFont typeface="Arial" panose="020B0604020202020204" pitchFamily="34" charset="0"/>
              <a:buChar char="•"/>
            </a:pPr>
            <a:r>
              <a:rPr lang="en-US" dirty="0"/>
              <a:t>1-2 hours per week, answering questions on the DESC by researching to help solve problems</a:t>
            </a:r>
          </a:p>
          <a:p>
            <a:pPr marL="171450" indent="-171450">
              <a:buFont typeface="Arial" panose="020B0604020202020204" pitchFamily="34" charset="0"/>
              <a:buChar char="•"/>
            </a:pPr>
            <a:r>
              <a:rPr lang="en-US" dirty="0"/>
              <a:t>1 hour Help Desk debrief/meeting on Thursdays at 12 EDT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Of course, you won’t be on your own to answer all of the questions, you will have peers and the geoinformatics team to tag in. This can be a great way to show off what you know, and an opportunity to tap in to your troubleshooting methods and help other </a:t>
            </a:r>
            <a:r>
              <a:rPr lang="en-US" dirty="0" err="1"/>
              <a:t>DEVELOPers</a:t>
            </a:r>
            <a:r>
              <a:rPr lang="en-US" dirty="0"/>
              <a:t>. If you are interested let me (the CL) know and I (the CL) will put you in touch with the Geo team.</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2C10250-2D0E-4828-816F-50D9BDEC80CD}" type="slidenum">
              <a:rPr lang="en-US" smtClean="0"/>
              <a:t>13</a:t>
            </a:fld>
            <a:endParaRPr lang="en-US"/>
          </a:p>
        </p:txBody>
      </p:sp>
    </p:spTree>
    <p:extLst>
      <p:ext uri="{BB962C8B-B14F-4D97-AF65-F5344CB8AC3E}">
        <p14:creationId xmlns:p14="http://schemas.microsoft.com/office/powerpoint/2010/main" val="199441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6/2/2019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mailto:Karen.N.Allsbrook@nasa.gov" TargetMode="External"/><Relationship Id="rId4" Type="http://schemas.openxmlformats.org/officeDocument/2006/relationships/hyperlink" Target="mailto:Amanda.L.Clayton@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hyperlink" Target="http://www.devpedia.developexchange.com/dp/index.php?title=Fellow_Posi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Summer</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7. </a:t>
            </a:r>
            <a:r>
              <a:rPr lang="en-US" sz="3600" dirty="0" smtClean="0">
                <a:solidFill>
                  <a:srgbClr val="0061AA"/>
                </a:solidFill>
              </a:rPr>
              <a:t>Opportunities </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What is a DEVELOP Fellow? </a:t>
            </a:r>
            <a:r>
              <a:rPr lang="en-US" sz="1800" dirty="0"/>
              <a:t>The Fellow is an integral piece of the leadership team in the DEVELOP model. The people who assume this role are responsible for managing the majority of the day-to-day operations at their individual nodes, providing guidance and direction to their teams, supporting strategic planning for their node, and providing program-level NPO support</a:t>
            </a:r>
            <a:r>
              <a:rPr lang="en-US" sz="1800" dirty="0" smtClean="0"/>
              <a:t>.</a:t>
            </a:r>
            <a:endParaRPr lang="en-US" sz="1800" dirty="0"/>
          </a:p>
        </p:txBody>
      </p:sp>
      <p:sp>
        <p:nvSpPr>
          <p:cNvPr id="41" name="Text Placeholder 5"/>
          <p:cNvSpPr txBox="1">
            <a:spLocks/>
          </p:cNvSpPr>
          <p:nvPr/>
        </p:nvSpPr>
        <p:spPr>
          <a:xfrm>
            <a:off x="215684" y="2740732"/>
            <a:ext cx="5894239"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Eligibility </a:t>
            </a:r>
            <a:r>
              <a:rPr lang="en-US" sz="1800" dirty="0">
                <a:solidFill>
                  <a:srgbClr val="0061AA"/>
                </a:solidFill>
              </a:rPr>
              <a:t>Requirements: </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for all Fellow positions</a:t>
            </a:r>
          </a:p>
          <a:p>
            <a:pPr marL="742950" lvl="1" indent="-285750">
              <a:spcBef>
                <a:spcPts val="0"/>
              </a:spcBef>
              <a:spcAft>
                <a:spcPts val="600"/>
              </a:spcAft>
              <a:buClr>
                <a:srgbClr val="EF282F"/>
              </a:buClr>
              <a:buFont typeface="Arial" panose="020B0604020202020204" pitchFamily="34" charset="0"/>
              <a:buChar char="•"/>
            </a:pPr>
            <a:r>
              <a:rPr lang="en-US" sz="1600" dirty="0"/>
              <a:t>College degree with minimum 3.0 GPA</a:t>
            </a:r>
          </a:p>
          <a:p>
            <a:pPr marL="742950" lvl="1" indent="-285750">
              <a:spcBef>
                <a:spcPts val="0"/>
              </a:spcBef>
              <a:spcAft>
                <a:spcPts val="600"/>
              </a:spcAft>
              <a:buClr>
                <a:srgbClr val="EF282F"/>
              </a:buClr>
              <a:buFont typeface="Arial" panose="020B0604020202020204" pitchFamily="34" charset="0"/>
              <a:buChar char="•"/>
            </a:pPr>
            <a:r>
              <a:rPr lang="en-US" sz="1600" dirty="0"/>
              <a:t>One or more terms with DEVELOP</a:t>
            </a:r>
          </a:p>
          <a:p>
            <a:pPr marL="742950" lvl="1" indent="-285750">
              <a:spcBef>
                <a:spcPts val="0"/>
              </a:spcBef>
              <a:spcAft>
                <a:spcPts val="600"/>
              </a:spcAft>
              <a:buClr>
                <a:srgbClr val="EF282F"/>
              </a:buClr>
              <a:buFont typeface="Arial" panose="020B0604020202020204" pitchFamily="34" charset="0"/>
              <a:buChar char="•"/>
            </a:pPr>
            <a:r>
              <a:rPr lang="en-US" sz="1600" dirty="0"/>
              <a:t>Open to Recent Graduate and Early/Transitioning Career Professional applicants</a:t>
            </a:r>
          </a:p>
          <a:p>
            <a:pPr marL="742950" lvl="1" indent="-285750">
              <a:spcBef>
                <a:spcPts val="0"/>
              </a:spcBef>
              <a:spcAft>
                <a:spcPts val="600"/>
              </a:spcAft>
              <a:buClr>
                <a:srgbClr val="EF282F"/>
              </a:buClr>
              <a:buFont typeface="Arial" panose="020B0604020202020204" pitchFamily="34" charset="0"/>
              <a:buChar char="•"/>
            </a:pPr>
            <a:r>
              <a:rPr lang="en-US" sz="1600" dirty="0"/>
              <a:t>Ability to begin the position in early September</a:t>
            </a:r>
          </a:p>
          <a:p>
            <a:pPr marL="742950" lvl="1" indent="-285750">
              <a:spcBef>
                <a:spcPts val="0"/>
              </a:spcBef>
              <a:spcAft>
                <a:spcPts val="600"/>
              </a:spcAft>
              <a:buClr>
                <a:srgbClr val="EF282F"/>
              </a:buClr>
              <a:buFont typeface="Arial" panose="020B0604020202020204" pitchFamily="34" charset="0"/>
              <a:buChar char="•"/>
            </a:pPr>
            <a:r>
              <a:rPr lang="en-US" sz="1600" dirty="0"/>
              <a:t>Ability to work 40 hours/week during typical business hours</a:t>
            </a:r>
          </a:p>
          <a:p>
            <a:pPr marL="742950" lvl="1" indent="-285750">
              <a:spcBef>
                <a:spcPts val="0"/>
              </a:spcBef>
              <a:spcAft>
                <a:spcPts val="600"/>
              </a:spcAft>
              <a:buClr>
                <a:srgbClr val="EF282F"/>
              </a:buClr>
              <a:buFont typeface="Arial" panose="020B0604020202020204" pitchFamily="34" charset="0"/>
              <a:buChar char="•"/>
            </a:pPr>
            <a:r>
              <a:rPr lang="en-US" sz="1600" dirty="0"/>
              <a:t>Proficient knowledge and understanding of DEVELOP</a:t>
            </a:r>
          </a:p>
          <a:p>
            <a:pPr marL="742950" lvl="1" indent="-285750">
              <a:spcBef>
                <a:spcPts val="0"/>
              </a:spcBef>
              <a:spcAft>
                <a:spcPts val="600"/>
              </a:spcAft>
              <a:buClr>
                <a:srgbClr val="EF282F"/>
              </a:buClr>
              <a:buFont typeface="Arial" panose="020B0604020202020204" pitchFamily="34" charset="0"/>
              <a:buChar char="•"/>
            </a:pPr>
            <a:r>
              <a:rPr lang="en-US" sz="1600" dirty="0"/>
              <a:t>Strong leadership and communication skills</a:t>
            </a:r>
          </a:p>
          <a:p>
            <a:pPr marL="742950" lvl="1" indent="-285750">
              <a:spcBef>
                <a:spcPts val="0"/>
              </a:spcBef>
              <a:spcAft>
                <a:spcPts val="600"/>
              </a:spcAft>
              <a:buClr>
                <a:srgbClr val="EF282F"/>
              </a:buClr>
              <a:buFont typeface="Arial" panose="020B0604020202020204" pitchFamily="34" charset="0"/>
              <a:buChar char="•"/>
            </a:pPr>
            <a:r>
              <a:rPr lang="en-US" sz="1600" dirty="0"/>
              <a:t>Demonstrated ability to generate project ideas and start/maintain </a:t>
            </a:r>
            <a:r>
              <a:rPr lang="en-US" sz="1600" dirty="0" smtClean="0"/>
              <a:t>partnerships</a:t>
            </a:r>
          </a:p>
        </p:txBody>
      </p:sp>
      <p:pic>
        <p:nvPicPr>
          <p:cNvPr id="43" name="Picture 42"/>
          <p:cNvPicPr>
            <a:picLocks noChangeAspect="1"/>
          </p:cNvPicPr>
          <p:nvPr/>
        </p:nvPicPr>
        <p:blipFill>
          <a:blip r:embed="rId4"/>
          <a:stretch>
            <a:fillRect/>
          </a:stretch>
        </p:blipFill>
        <p:spPr>
          <a:xfrm>
            <a:off x="6394970" y="2416867"/>
            <a:ext cx="3308045" cy="2404948"/>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6127507" y="5191797"/>
            <a:ext cx="3768686" cy="1337795"/>
            <a:chOff x="637003" y="5290691"/>
            <a:chExt cx="3691983" cy="1087366"/>
          </a:xfrm>
        </p:grpSpPr>
        <p:sp>
          <p:nvSpPr>
            <p:cNvPr id="47"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The FY20 Fellow Class is being competed through </a:t>
              </a:r>
              <a:r>
                <a:rPr lang="en-US" sz="1600" dirty="0" smtClean="0"/>
                <a:t>July, </a:t>
              </a:r>
              <a:r>
                <a:rPr lang="en-US" sz="1600" dirty="0" smtClean="0"/>
                <a:t>more information is available on </a:t>
              </a:r>
              <a:r>
                <a:rPr lang="en-US" sz="1600" dirty="0" err="1" smtClean="0"/>
                <a:t>DEVELOPedia</a:t>
              </a:r>
              <a:r>
                <a:rPr lang="en-US" sz="1600" dirty="0" smtClean="0"/>
                <a:t>. </a:t>
              </a:r>
              <a:endParaRPr lang="en-US" sz="1800" dirty="0" smtClean="0"/>
            </a:p>
          </p:txBody>
        </p:sp>
        <p:sp>
          <p:nvSpPr>
            <p:cNvPr id="48" name="Rounded Rectangle 47"/>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 Elements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endParaRPr lang="en-US" sz="1800" dirty="0" smtClean="0"/>
          </a:p>
          <a:p>
            <a:pPr marL="285750" indent="-285750">
              <a:spcBef>
                <a:spcPts val="0"/>
              </a:spcBef>
              <a:spcAft>
                <a:spcPts val="600"/>
              </a:spcAft>
              <a:buClr>
                <a:srgbClr val="EF282F"/>
              </a:buClr>
              <a:buFont typeface="Webdings" panose="05030102010509060703" pitchFamily="18" charset="2"/>
              <a:buChar char="4"/>
            </a:pPr>
            <a:endParaRPr lang="en-US" sz="1800" dirty="0"/>
          </a:p>
        </p:txBody>
      </p:sp>
      <p:sp>
        <p:nvSpPr>
          <p:cNvPr id="22" name="Rounded Rectangle 21"/>
          <p:cNvSpPr/>
          <p:nvPr/>
        </p:nvSpPr>
        <p:spPr>
          <a:xfrm>
            <a:off x="53162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Communications</a:t>
            </a:r>
            <a:endParaRPr lang="en-US" sz="1400" b="1" dirty="0"/>
          </a:p>
        </p:txBody>
      </p:sp>
      <p:sp>
        <p:nvSpPr>
          <p:cNvPr id="24" name="Rounded Rectangle 23"/>
          <p:cNvSpPr/>
          <p:nvPr/>
        </p:nvSpPr>
        <p:spPr>
          <a:xfrm>
            <a:off x="296898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Geoinformatics</a:t>
            </a:r>
            <a:endParaRPr lang="en-US" sz="1400" b="1" dirty="0"/>
          </a:p>
        </p:txBody>
      </p:sp>
      <p:sp>
        <p:nvSpPr>
          <p:cNvPr id="43" name="Rounded Rectangle 42"/>
          <p:cNvSpPr/>
          <p:nvPr/>
        </p:nvSpPr>
        <p:spPr>
          <a:xfrm>
            <a:off x="5368245"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Impact Analysis</a:t>
            </a:r>
            <a:endParaRPr lang="en-US" sz="1400" b="1" dirty="0"/>
          </a:p>
        </p:txBody>
      </p:sp>
      <p:sp>
        <p:nvSpPr>
          <p:cNvPr id="45" name="Rounded Rectangle 44"/>
          <p:cNvSpPr/>
          <p:nvPr/>
        </p:nvSpPr>
        <p:spPr>
          <a:xfrm>
            <a:off x="7767503"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Project Coordination</a:t>
            </a:r>
            <a:endParaRPr lang="en-US" sz="1400" b="1" dirty="0"/>
          </a:p>
        </p:txBody>
      </p:sp>
      <p:sp>
        <p:nvSpPr>
          <p:cNvPr id="2" name="Rectangle 1"/>
          <p:cNvSpPr/>
          <p:nvPr/>
        </p:nvSpPr>
        <p:spPr>
          <a:xfrm>
            <a:off x="404454" y="2208465"/>
            <a:ext cx="9339621" cy="4031873"/>
          </a:xfrm>
          <a:prstGeom prst="rect">
            <a:avLst/>
          </a:prstGeom>
        </p:spPr>
        <p:txBody>
          <a:bodyPr wrap="square">
            <a:spAutoFit/>
          </a:bodyPr>
          <a:lstStyle/>
          <a:p>
            <a:pPr marL="285750" indent="-285750">
              <a:spcBef>
                <a:spcPts val="0"/>
              </a:spcBef>
              <a:spcAft>
                <a:spcPts val="600"/>
              </a:spcAft>
              <a:buClr>
                <a:srgbClr val="EF282F"/>
              </a:buClr>
              <a:buFont typeface="Webdings" panose="05030102010509060703" pitchFamily="18" charset="2"/>
              <a:buChar char="4"/>
            </a:pPr>
            <a:r>
              <a:rPr lang="en-US" dirty="0">
                <a:solidFill>
                  <a:srgbClr val="0061AA"/>
                </a:solidFill>
              </a:rPr>
              <a:t>Skills Gained &amp; Opportunities</a:t>
            </a:r>
            <a:r>
              <a:rPr lang="en-US" dirty="0"/>
              <a:t>:</a:t>
            </a:r>
          </a:p>
          <a:p>
            <a:pPr marL="742950" lvl="1" indent="-285750">
              <a:spcBef>
                <a:spcPts val="0"/>
              </a:spcBef>
              <a:spcAft>
                <a:spcPts val="600"/>
              </a:spcAft>
              <a:buClr>
                <a:srgbClr val="EF282F"/>
              </a:buClr>
              <a:buFont typeface="Arial" panose="020B0604020202020204" pitchFamily="34" charset="0"/>
              <a:buChar char="•"/>
            </a:pPr>
            <a:r>
              <a:rPr lang="en-US" sz="1600" dirty="0"/>
              <a:t>Project Management: Project idea generation, proposal writing, technical editing, deliverable creation and review, dissemination of results.</a:t>
            </a:r>
          </a:p>
          <a:p>
            <a:pPr marL="742950" lvl="1" indent="-285750">
              <a:spcBef>
                <a:spcPts val="0"/>
              </a:spcBef>
              <a:spcAft>
                <a:spcPts val="600"/>
              </a:spcAft>
              <a:buClr>
                <a:srgbClr val="EF282F"/>
              </a:buClr>
              <a:buFont typeface="Arial" panose="020B0604020202020204" pitchFamily="34" charset="0"/>
              <a:buChar char="•"/>
            </a:pPr>
            <a:r>
              <a:rPr lang="en-US" sz="1600" dirty="0"/>
              <a:t>Leadership: Opportunities for early career leadership, working with diverse teams.</a:t>
            </a:r>
          </a:p>
          <a:p>
            <a:pPr marL="742950" lvl="1" indent="-285750">
              <a:spcBef>
                <a:spcPts val="0"/>
              </a:spcBef>
              <a:spcAft>
                <a:spcPts val="600"/>
              </a:spcAft>
              <a:buClr>
                <a:srgbClr val="EF282F"/>
              </a:buClr>
              <a:buFont typeface="Arial" panose="020B0604020202020204" pitchFamily="34" charset="0"/>
              <a:buChar char="•"/>
            </a:pPr>
            <a:r>
              <a:rPr lang="en-US" sz="1600" dirty="0"/>
              <a:t>Communication: Writing skills, presentations, </a:t>
            </a:r>
            <a:r>
              <a:rPr lang="en-US" sz="1600" dirty="0" err="1"/>
              <a:t>telecon</a:t>
            </a:r>
            <a:r>
              <a:rPr lang="en-US" sz="1600" dirty="0"/>
              <a:t> communication, meeting organization, working with diverse groups.</a:t>
            </a:r>
          </a:p>
          <a:p>
            <a:pPr marL="742950" lvl="1" indent="-285750">
              <a:spcBef>
                <a:spcPts val="0"/>
              </a:spcBef>
              <a:spcAft>
                <a:spcPts val="600"/>
              </a:spcAft>
              <a:buClr>
                <a:srgbClr val="EF282F"/>
              </a:buClr>
              <a:buFont typeface="Arial" panose="020B0604020202020204" pitchFamily="34" charset="0"/>
              <a:buChar char="•"/>
            </a:pPr>
            <a:r>
              <a:rPr lang="en-US" sz="1600" dirty="0"/>
              <a:t>Increased Personal &amp; Professional Awareness: Personality tests &amp; assessments, and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600" dirty="0"/>
              <a:t>Shaping the Future of DEVELOP: Participation in leadership and strategic planning retreats, leading innovative projects and activities, participating in Fellow element teams, and strategic planning.</a:t>
            </a:r>
          </a:p>
          <a:p>
            <a:pPr marL="742950" lvl="1" indent="-285750">
              <a:spcBef>
                <a:spcPts val="0"/>
              </a:spcBef>
              <a:spcAft>
                <a:spcPts val="600"/>
              </a:spcAft>
              <a:buClr>
                <a:srgbClr val="EF282F"/>
              </a:buClr>
              <a:buFont typeface="Arial" panose="020B0604020202020204" pitchFamily="34" charset="0"/>
              <a:buChar char="•"/>
            </a:pPr>
            <a:r>
              <a:rPr lang="en-US" sz="1600" dirty="0"/>
              <a:t>Networking Opportunities: Meet &amp; Greets with NASA and partner organizations leadership, representing DEVELOP at meetings, and workshops and conferences (as funds and opportunities arise).</a:t>
            </a:r>
          </a:p>
        </p:txBody>
      </p:sp>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p:cNvGrpSpPr/>
          <p:nvPr/>
        </p:nvGrpSpPr>
        <p:grpSpPr>
          <a:xfrm>
            <a:off x="228964" y="2187836"/>
            <a:ext cx="2377440" cy="4480560"/>
            <a:chOff x="7207836" y="1884357"/>
            <a:chExt cx="2573820" cy="2740888"/>
          </a:xfrm>
          <a:solidFill>
            <a:srgbClr val="333F50"/>
          </a:solidFill>
        </p:grpSpPr>
        <p:sp>
          <p:nvSpPr>
            <p:cNvPr id="126" name="Round Same Side Corner Rectangle 119"/>
            <p:cNvSpPr/>
            <p:nvPr/>
          </p:nvSpPr>
          <p:spPr>
            <a:xfrm rot="10800000">
              <a:off x="7207836" y="1884357"/>
              <a:ext cx="2573820" cy="2740888"/>
            </a:xfrm>
            <a:prstGeom prst="roundRect">
              <a:avLst/>
            </a:prstGeom>
            <a:grp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127" name="Round Same Side Corner Rectangle 6"/>
            <p:cNvSpPr txBox="1"/>
            <p:nvPr/>
          </p:nvSpPr>
          <p:spPr>
            <a:xfrm rot="21600000">
              <a:off x="7286990" y="1884357"/>
              <a:ext cx="2415512" cy="2661734"/>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smtClean="0">
                  <a:latin typeface="Century Gothic" panose="020B0502020202020204" pitchFamily="34" charset="0"/>
                </a:rPr>
                <a:t>Social </a:t>
              </a:r>
              <a:r>
                <a:rPr lang="en-US" sz="1400" b="1" kern="1200" dirty="0" smtClean="0">
                  <a:latin typeface="Century Gothic" panose="020B0502020202020204" pitchFamily="34" charset="0"/>
                </a:rPr>
                <a:t>Media</a:t>
              </a:r>
              <a:endParaRPr lang="en-US" sz="1400" b="1" kern="1200" dirty="0">
                <a:latin typeface="Century Gothic" panose="020B0502020202020204" pitchFamily="34" charset="0"/>
              </a:endParaRP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Project &amp; Promotional Videos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Recruitment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Ambassador corps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Newsletter</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Alumni Engagement</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Graphic Design</a:t>
              </a:r>
              <a:endParaRPr lang="en-US" sz="1400" dirty="0">
                <a:latin typeface="Century Gothic" panose="020B0502020202020204" pitchFamily="34" charset="0"/>
              </a:endParaRPr>
            </a:p>
          </p:txBody>
        </p:sp>
      </p:grpSp>
      <p:grpSp>
        <p:nvGrpSpPr>
          <p:cNvPr id="119" name="Group 118"/>
          <p:cNvGrpSpPr/>
          <p:nvPr/>
        </p:nvGrpSpPr>
        <p:grpSpPr>
          <a:xfrm>
            <a:off x="5151578" y="2187836"/>
            <a:ext cx="2377440" cy="4480560"/>
            <a:chOff x="7207836" y="1884357"/>
            <a:chExt cx="2573820" cy="2740888"/>
          </a:xfrm>
          <a:solidFill>
            <a:srgbClr val="333F50"/>
          </a:solidFill>
        </p:grpSpPr>
        <p:sp>
          <p:nvSpPr>
            <p:cNvPr id="120" name="Round Same Side Corner Rectangle 119"/>
            <p:cNvSpPr/>
            <p:nvPr/>
          </p:nvSpPr>
          <p:spPr>
            <a:xfrm rot="10800000">
              <a:off x="7207836" y="1884357"/>
              <a:ext cx="2573820" cy="2740888"/>
            </a:xfrm>
            <a:prstGeom prst="roundRect">
              <a:avLst/>
            </a:prstGeom>
            <a:grp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121" name="Round Same Side Corner Rectangle 6"/>
            <p:cNvSpPr txBox="1"/>
            <p:nvPr/>
          </p:nvSpPr>
          <p:spPr>
            <a:xfrm rot="21600000">
              <a:off x="7286990" y="1884357"/>
              <a:ext cx="2415512" cy="2661734"/>
            </a:xfrm>
            <a:prstGeom prst="round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smtClean="0">
                  <a:latin typeface="Century Gothic" panose="020B0502020202020204" pitchFamily="34" charset="0"/>
                </a:rPr>
                <a:t>Project, Partner, &amp; Participant Tracking</a:t>
              </a:r>
            </a:p>
            <a:p>
              <a:pPr algn="ctr" defTabSz="800100">
                <a:lnSpc>
                  <a:spcPct val="90000"/>
                </a:lnSpc>
                <a:spcBef>
                  <a:spcPct val="0"/>
                </a:spcBef>
                <a:spcAft>
                  <a:spcPct val="35000"/>
                </a:spcAft>
              </a:pPr>
              <a:endParaRPr lang="en-US" sz="1400" b="1" dirty="0" smtClean="0">
                <a:latin typeface="Century Gothic" panose="020B0502020202020204" pitchFamily="34" charset="0"/>
              </a:endParaRPr>
            </a:p>
            <a:p>
              <a:pPr algn="ctr" defTabSz="800100">
                <a:lnSpc>
                  <a:spcPct val="90000"/>
                </a:lnSpc>
                <a:spcBef>
                  <a:spcPct val="0"/>
                </a:spcBef>
                <a:spcAft>
                  <a:spcPct val="35000"/>
                </a:spcAft>
              </a:pPr>
              <a:r>
                <a:rPr lang="en-US" sz="1400" b="1" dirty="0" smtClean="0">
                  <a:latin typeface="Century Gothic" panose="020B0502020202020204" pitchFamily="34" charset="0"/>
                </a:rPr>
                <a:t>Project </a:t>
              </a:r>
              <a:r>
                <a:rPr lang="en-US" sz="1400" b="1" dirty="0">
                  <a:latin typeface="Century Gothic" panose="020B0502020202020204" pitchFamily="34" charset="0"/>
                </a:rPr>
                <a:t>Strength Index</a:t>
              </a: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Partner Reports &amp; Highlights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Personal Growth Assessments &amp; Exit Survey</a:t>
              </a: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Indicator Tracking</a:t>
              </a:r>
              <a:endParaRPr lang="en-US" sz="1200" dirty="0">
                <a:latin typeface="Century Gothic" panose="020B0502020202020204" pitchFamily="34" charset="0"/>
              </a:endParaRPr>
            </a:p>
          </p:txBody>
        </p:sp>
      </p:grpSp>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10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 Elements</a:t>
            </a:r>
            <a:endParaRPr lang="en-US" dirty="0">
              <a:solidFill>
                <a:srgbClr val="0061AA"/>
              </a:solidFill>
            </a:endParaRPr>
          </a:p>
        </p:txBody>
      </p:sp>
      <p:sp>
        <p:nvSpPr>
          <p:cNvPr id="110" name="Rounded Rectangle 109"/>
          <p:cNvSpPr/>
          <p:nvPr/>
        </p:nvSpPr>
        <p:spPr>
          <a:xfrm>
            <a:off x="538190" y="1306197"/>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Communications</a:t>
            </a:r>
            <a:endParaRPr lang="en-US" sz="1400" b="1" dirty="0"/>
          </a:p>
        </p:txBody>
      </p:sp>
      <p:sp>
        <p:nvSpPr>
          <p:cNvPr id="111" name="Rounded Rectangle 110"/>
          <p:cNvSpPr/>
          <p:nvPr/>
        </p:nvSpPr>
        <p:spPr>
          <a:xfrm>
            <a:off x="3008017"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Geoinformatics</a:t>
            </a:r>
            <a:endParaRPr lang="en-US" sz="1400" b="1" dirty="0"/>
          </a:p>
        </p:txBody>
      </p:sp>
      <p:sp>
        <p:nvSpPr>
          <p:cNvPr id="112" name="Rounded Rectangle 111"/>
          <p:cNvSpPr/>
          <p:nvPr/>
        </p:nvSpPr>
        <p:spPr>
          <a:xfrm>
            <a:off x="5460804" y="1306197"/>
            <a:ext cx="1758988" cy="4867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Impact Analysis</a:t>
            </a:r>
            <a:endParaRPr lang="en-US" sz="1400" b="1" dirty="0"/>
          </a:p>
        </p:txBody>
      </p:sp>
      <p:sp>
        <p:nvSpPr>
          <p:cNvPr id="113" name="Rounded Rectangle 112"/>
          <p:cNvSpPr/>
          <p:nvPr/>
        </p:nvSpPr>
        <p:spPr>
          <a:xfrm>
            <a:off x="7885979" y="1306197"/>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Project Coordination</a:t>
            </a:r>
            <a:endParaRPr lang="en-US" sz="1400" b="1" dirty="0"/>
          </a:p>
        </p:txBody>
      </p:sp>
      <p:cxnSp>
        <p:nvCxnSpPr>
          <p:cNvPr id="114" name="Straight Arrow Connector 113"/>
          <p:cNvCxnSpPr/>
          <p:nvPr/>
        </p:nvCxnSpPr>
        <p:spPr>
          <a:xfrm>
            <a:off x="1417684" y="1759763"/>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340298" y="1759763"/>
            <a:ext cx="0" cy="715490"/>
          </a:xfrm>
          <a:prstGeom prst="straightConnector1">
            <a:avLst/>
          </a:prstGeom>
          <a:ln w="57150">
            <a:solidFill>
              <a:srgbClr val="0061AA"/>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79755" y="2187836"/>
            <a:ext cx="2415512" cy="4480560"/>
            <a:chOff x="2717855" y="2249608"/>
            <a:chExt cx="2415512" cy="4617917"/>
          </a:xfrm>
        </p:grpSpPr>
        <p:sp>
          <p:nvSpPr>
            <p:cNvPr id="40" name="Round Same Side Corner Rectangle 119"/>
            <p:cNvSpPr/>
            <p:nvPr/>
          </p:nvSpPr>
          <p:spPr>
            <a:xfrm rot="10800000">
              <a:off x="2736892" y="2249608"/>
              <a:ext cx="2377440" cy="4617917"/>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1" name="Round Same Side Corner Rectangle 6"/>
            <p:cNvSpPr txBox="1"/>
            <p:nvPr/>
          </p:nvSpPr>
          <p:spPr>
            <a:xfrm>
              <a:off x="2717855" y="2249608"/>
              <a:ext cx="2415512" cy="448455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dirty="0" smtClean="0">
                  <a:latin typeface="Century Gothic" panose="020B0502020202020204" pitchFamily="34" charset="0"/>
                </a:rPr>
                <a:t>GIS </a:t>
              </a:r>
              <a:r>
                <a:rPr lang="en-US" sz="1400" b="1" dirty="0" smtClean="0">
                  <a:latin typeface="Century Gothic" panose="020B0502020202020204" pitchFamily="34" charset="0"/>
                </a:rPr>
                <a:t>&amp; Remote Sensing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Programming </a:t>
              </a:r>
              <a:r>
                <a:rPr lang="en-US" sz="1400" b="1" dirty="0">
                  <a:latin typeface="Century Gothic" panose="020B0502020202020204" pitchFamily="34" charset="0"/>
                </a:rPr>
                <a:t>&amp;</a:t>
              </a:r>
              <a:r>
                <a:rPr lang="en-US" sz="1400" b="1" dirty="0" smtClean="0">
                  <a:latin typeface="Century Gothic" panose="020B0502020202020204" pitchFamily="34" charset="0"/>
                </a:rPr>
                <a:t> </a:t>
              </a:r>
              <a:r>
                <a:rPr lang="en-US" sz="1400" b="1" dirty="0" smtClean="0">
                  <a:latin typeface="Century Gothic" panose="020B0502020202020204" pitchFamily="34" charset="0"/>
                </a:rPr>
                <a:t>Coding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Software Release</a:t>
              </a:r>
            </a:p>
            <a:p>
              <a:pPr lvl="0" algn="ctr" defTabSz="800100">
                <a:lnSpc>
                  <a:spcPct val="90000"/>
                </a:lnSpc>
                <a:spcBef>
                  <a:spcPct val="0"/>
                </a:spcBef>
                <a:spcAft>
                  <a:spcPct val="35000"/>
                </a:spcAft>
              </a:pPr>
              <a:endParaRPr lang="en-US" sz="1400" b="1" dirty="0" smtClean="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Collection </a:t>
              </a:r>
              <a:r>
                <a:rPr lang="en-US" sz="1400" b="1" dirty="0" smtClean="0">
                  <a:latin typeface="Century Gothic" panose="020B0502020202020204" pitchFamily="34" charset="0"/>
                </a:rPr>
                <a:t>and Management of Internal Code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Maintenance of the DESC</a:t>
              </a:r>
              <a:endParaRPr lang="en-US" sz="1400" dirty="0">
                <a:latin typeface="Century Gothic" panose="020B0502020202020204" pitchFamily="34" charset="0"/>
              </a:endParaRPr>
            </a:p>
          </p:txBody>
        </p:sp>
      </p:grpSp>
      <p:grpSp>
        <p:nvGrpSpPr>
          <p:cNvPr id="43" name="Group 42"/>
          <p:cNvGrpSpPr/>
          <p:nvPr/>
        </p:nvGrpSpPr>
        <p:grpSpPr>
          <a:xfrm>
            <a:off x="7576753" y="2187836"/>
            <a:ext cx="2377440" cy="4480560"/>
            <a:chOff x="7207836" y="1884357"/>
            <a:chExt cx="2573820" cy="2740888"/>
          </a:xfrm>
        </p:grpSpPr>
        <p:sp>
          <p:nvSpPr>
            <p:cNvPr id="44" name="Round Same Side Corner Rectangle 119"/>
            <p:cNvSpPr/>
            <p:nvPr/>
          </p:nvSpPr>
          <p:spPr>
            <a:xfrm rot="10800000">
              <a:off x="7207836" y="1884357"/>
              <a:ext cx="2573820" cy="2740888"/>
            </a:xfrm>
            <a:prstGeom prst="roundRect">
              <a:avLst/>
            </a:prstGeom>
            <a:solidFill>
              <a:srgbClr val="0061AA"/>
            </a:solidFill>
          </p:spPr>
          <p:style>
            <a:lnRef idx="3">
              <a:schemeClr val="lt1">
                <a:hueOff val="0"/>
                <a:satOff val="0"/>
                <a:lumOff val="0"/>
                <a:alphaOff val="0"/>
              </a:schemeClr>
            </a:lnRef>
            <a:fillRef idx="1">
              <a:scrgbClr r="0" g="0" b="0"/>
            </a:fillRef>
            <a:effectRef idx="1">
              <a:schemeClr val="accent4">
                <a:hueOff val="5197846"/>
                <a:satOff val="-23984"/>
                <a:lumOff val="883"/>
                <a:alphaOff val="0"/>
              </a:schemeClr>
            </a:effectRef>
            <a:fontRef idx="minor">
              <a:schemeClr val="lt1"/>
            </a:fontRef>
          </p:style>
        </p:sp>
        <p:sp>
          <p:nvSpPr>
            <p:cNvPr id="45" name="Round Same Side Corner Rectangle 6"/>
            <p:cNvSpPr txBox="1"/>
            <p:nvPr/>
          </p:nvSpPr>
          <p:spPr>
            <a:xfrm>
              <a:off x="7221532" y="1884357"/>
              <a:ext cx="2560124" cy="2661734"/>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400" b="1" kern="1200" dirty="0" smtClean="0">
                  <a:latin typeface="Century Gothic" panose="020B0502020202020204" pitchFamily="34" charset="0"/>
                </a:rPr>
                <a:t>Deliverable </a:t>
              </a:r>
              <a:r>
                <a:rPr lang="en-US" sz="1400" b="1" kern="1200" dirty="0" smtClean="0">
                  <a:latin typeface="Century Gothic" panose="020B0502020202020204" pitchFamily="34" charset="0"/>
                </a:rPr>
                <a:t>Coordination &amp; 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Proposal </a:t>
              </a:r>
              <a:r>
                <a:rPr lang="en-US" sz="1400" b="1" dirty="0" smtClean="0">
                  <a:latin typeface="Century Gothic" panose="020B0502020202020204" pitchFamily="34" charset="0"/>
                </a:rPr>
                <a:t>Review</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err="1" smtClean="0">
                  <a:latin typeface="Century Gothic" panose="020B0502020202020204" pitchFamily="34" charset="0"/>
                </a:rPr>
                <a:t>DEVELOPedia</a:t>
              </a:r>
              <a:r>
                <a:rPr lang="en-US" sz="1400" b="1" dirty="0">
                  <a:latin typeface="Century Gothic" panose="020B0502020202020204" pitchFamily="34" charset="0"/>
                </a:rPr>
                <a:t> </a:t>
              </a:r>
              <a:r>
                <a:rPr lang="en-US" sz="1400" b="1" dirty="0" smtClean="0">
                  <a:latin typeface="Century Gothic" panose="020B0502020202020204" pitchFamily="34" charset="0"/>
                </a:rPr>
                <a:t>Maintenance</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Project Tracking</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Deliverable </a:t>
              </a:r>
              <a:r>
                <a:rPr lang="en-US" sz="1400" b="1" dirty="0" smtClean="0">
                  <a:latin typeface="Century Gothic" panose="020B0502020202020204" pitchFamily="34" charset="0"/>
                </a:rPr>
                <a:t>Templates</a:t>
              </a:r>
            </a:p>
            <a:p>
              <a:pPr lvl="0" algn="ctr" defTabSz="800100">
                <a:lnSpc>
                  <a:spcPct val="90000"/>
                </a:lnSpc>
                <a:spcBef>
                  <a:spcPct val="0"/>
                </a:spcBef>
                <a:spcAft>
                  <a:spcPct val="35000"/>
                </a:spcAft>
              </a:pPr>
              <a:endParaRPr lang="en-US" sz="1400" b="1" dirty="0">
                <a:latin typeface="Century Gothic" panose="020B0502020202020204" pitchFamily="34" charset="0"/>
              </a:endParaRPr>
            </a:p>
            <a:p>
              <a:pPr lvl="0" algn="ctr" defTabSz="800100">
                <a:lnSpc>
                  <a:spcPct val="90000"/>
                </a:lnSpc>
                <a:spcBef>
                  <a:spcPct val="0"/>
                </a:spcBef>
                <a:spcAft>
                  <a:spcPct val="35000"/>
                </a:spcAft>
              </a:pPr>
              <a:r>
                <a:rPr lang="en-US" sz="1400" b="1" dirty="0" smtClean="0">
                  <a:latin typeface="Century Gothic" panose="020B0502020202020204" pitchFamily="34" charset="0"/>
                </a:rPr>
                <a:t>Publications</a:t>
              </a:r>
              <a:endParaRPr lang="en-US" sz="1400" dirty="0">
                <a:latin typeface="Century Gothic" panose="020B0502020202020204" pitchFamily="34" charset="0"/>
              </a:endParaRPr>
            </a:p>
          </p:txBody>
        </p:sp>
      </p:grpSp>
      <p:cxnSp>
        <p:nvCxnSpPr>
          <p:cNvPr id="46" name="Straight Arrow Connector 45"/>
          <p:cNvCxnSpPr/>
          <p:nvPr/>
        </p:nvCxnSpPr>
        <p:spPr>
          <a:xfrm>
            <a:off x="3887511" y="1759763"/>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8765473" y="1759763"/>
            <a:ext cx="0" cy="715490"/>
          </a:xfrm>
          <a:prstGeom prst="straightConnector1">
            <a:avLst/>
          </a:prstGeom>
          <a:ln w="57150">
            <a:solidFill>
              <a:srgbClr val="333F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7" name="Group 26"/>
          <p:cNvGrpSpPr/>
          <p:nvPr/>
        </p:nvGrpSpPr>
        <p:grpSpPr>
          <a:xfrm>
            <a:off x="7367929" y="5588615"/>
            <a:ext cx="2716339" cy="1005840"/>
            <a:chOff x="1354111" y="5763060"/>
            <a:chExt cx="2716339" cy="1005840"/>
          </a:xfrm>
        </p:grpSpPr>
        <p:sp>
          <p:nvSpPr>
            <p:cNvPr id="28" name="Content Placeholder 3"/>
            <p:cNvSpPr txBox="1">
              <a:spLocks/>
            </p:cNvSpPr>
            <p:nvPr/>
          </p:nvSpPr>
          <p:spPr>
            <a:xfrm>
              <a:off x="2357404" y="5992142"/>
              <a:ext cx="1713046" cy="5476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a:solidFill>
                    <a:schemeClr val="tx1">
                      <a:lumMod val="75000"/>
                      <a:lumOff val="25000"/>
                    </a:schemeClr>
                  </a:solidFill>
                  <a:latin typeface="Century Gothic" panose="020F0302020204030204"/>
                </a:rPr>
                <a:t>Megs Seeley</a:t>
              </a:r>
            </a:p>
            <a:p>
              <a:pPr marL="0" indent="0">
                <a:spcBef>
                  <a:spcPts val="0"/>
                </a:spcBef>
                <a:buFont typeface="Arial" panose="020B0604020202020204" pitchFamily="34" charset="0"/>
                <a:buNone/>
              </a:pPr>
              <a:r>
                <a:rPr lang="en-US" sz="1100" i="1" dirty="0">
                  <a:solidFill>
                    <a:schemeClr val="tx1">
                      <a:lumMod val="75000"/>
                      <a:lumOff val="25000"/>
                    </a:schemeClr>
                  </a:solidFill>
                  <a:latin typeface="Century Gothic" panose="020F0302020204030204"/>
                </a:rPr>
                <a:t>Arizona – Tempe</a:t>
              </a:r>
            </a:p>
            <a:p>
              <a:pPr marL="0" indent="0">
                <a:spcBef>
                  <a:spcPts val="0"/>
                </a:spcBef>
                <a:buFont typeface="Arial" panose="020B0604020202020204" pitchFamily="34" charset="0"/>
                <a:buNone/>
              </a:pPr>
              <a:r>
                <a:rPr lang="en-US" sz="1100" i="1" dirty="0">
                  <a:solidFill>
                    <a:schemeClr val="tx1">
                      <a:lumMod val="75000"/>
                      <a:lumOff val="25000"/>
                    </a:schemeClr>
                  </a:solidFill>
                  <a:latin typeface="Century Gothic" panose="020F0302020204030204"/>
                </a:rPr>
                <a:t>Geo Fellow</a:t>
              </a:r>
              <a:endParaRPr lang="en-US" sz="1200" i="1" dirty="0">
                <a:solidFill>
                  <a:schemeClr val="tx1">
                    <a:lumMod val="75000"/>
                    <a:lumOff val="25000"/>
                  </a:schemeClr>
                </a:solidFill>
                <a:latin typeface="Century Gothic" panose="020F0302020204030204"/>
              </a:endParaRPr>
            </a:p>
          </p:txBody>
        </p:sp>
        <p:pic>
          <p:nvPicPr>
            <p:cNvPr id="29" name="Picture 28"/>
            <p:cNvPicPr>
              <a:picLocks noChangeAspect="1"/>
            </p:cNvPicPr>
            <p:nvPr/>
          </p:nvPicPr>
          <p:blipFill>
            <a:blip r:embed="rId5"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1354111" y="5763060"/>
              <a:ext cx="1005168" cy="1005840"/>
            </a:xfrm>
            <a:prstGeom prst="rect">
              <a:avLst/>
            </a:prstGeom>
          </p:spPr>
        </p:pic>
        <p:pic>
          <p:nvPicPr>
            <p:cNvPr id="30" name="Shape 57">
              <a:extLst>
                <a:ext uri="{FF2B5EF4-FFF2-40B4-BE49-F238E27FC236}">
                  <a16:creationId xmlns:a16="http://schemas.microsoft.com/office/drawing/2014/main" id="{09D35A94-6356-4EFE-A191-FA5BAED68879}"/>
                </a:ext>
              </a:extLst>
            </p:cNvPr>
            <p:cNvPicPr preferRelativeResize="0"/>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1445215" y="5854500"/>
              <a:ext cx="822960" cy="822960"/>
            </a:xfrm>
            <a:prstGeom prst="ellipse">
              <a:avLst/>
            </a:prstGeom>
            <a:noFill/>
            <a:ln>
              <a:noFill/>
            </a:ln>
          </p:spPr>
        </p:pic>
      </p:grpSp>
      <p:grpSp>
        <p:nvGrpSpPr>
          <p:cNvPr id="31" name="Group 30"/>
          <p:cNvGrpSpPr/>
          <p:nvPr/>
        </p:nvGrpSpPr>
        <p:grpSpPr>
          <a:xfrm>
            <a:off x="705423" y="5521141"/>
            <a:ext cx="2870178" cy="1005840"/>
            <a:chOff x="-114801" y="4413192"/>
            <a:chExt cx="2870178" cy="1005840"/>
          </a:xfrm>
        </p:grpSpPr>
        <p:sp>
          <p:nvSpPr>
            <p:cNvPr id="32" name="Content Placeholder 3"/>
            <p:cNvSpPr txBox="1">
              <a:spLocks/>
            </p:cNvSpPr>
            <p:nvPr/>
          </p:nvSpPr>
          <p:spPr>
            <a:xfrm>
              <a:off x="890369" y="4554637"/>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200" b="1" i="1" dirty="0">
                  <a:solidFill>
                    <a:schemeClr val="tx1">
                      <a:lumMod val="75000"/>
                      <a:lumOff val="25000"/>
                    </a:schemeClr>
                  </a:solidFill>
                  <a:latin typeface="Century Gothic" panose="020F0302020204030204"/>
                </a:rPr>
                <a:t>Dane Coats</a:t>
              </a:r>
            </a:p>
            <a:p>
              <a:pPr marL="0" indent="0">
                <a:spcBef>
                  <a:spcPts val="0"/>
                </a:spcBef>
                <a:buFont typeface="Arial" panose="020B0604020202020204" pitchFamily="34" charset="0"/>
                <a:buNone/>
              </a:pPr>
              <a:r>
                <a:rPr lang="en-US" sz="1100" i="1" dirty="0">
                  <a:solidFill>
                    <a:schemeClr val="tx1">
                      <a:lumMod val="75000"/>
                      <a:lumOff val="25000"/>
                    </a:schemeClr>
                  </a:solidFill>
                  <a:latin typeface="Century Gothic" panose="020F0302020204030204"/>
                </a:rPr>
                <a:t>Idaho – Pocatello</a:t>
              </a:r>
            </a:p>
            <a:p>
              <a:pPr marL="0" indent="0">
                <a:spcBef>
                  <a:spcPts val="0"/>
                </a:spcBef>
                <a:buFont typeface="Arial" panose="020B0604020202020204" pitchFamily="34" charset="0"/>
                <a:buNone/>
              </a:pPr>
              <a:r>
                <a:rPr lang="en-US" sz="1100" i="1" dirty="0">
                  <a:solidFill>
                    <a:schemeClr val="tx1">
                      <a:lumMod val="75000"/>
                      <a:lumOff val="25000"/>
                    </a:schemeClr>
                  </a:solidFill>
                  <a:latin typeface="Century Gothic" panose="020F0302020204030204"/>
                </a:rPr>
                <a:t>Geo Fellow</a:t>
              </a:r>
              <a:endParaRPr lang="en-US" sz="1200" i="1" dirty="0">
                <a:solidFill>
                  <a:schemeClr val="tx1">
                    <a:lumMod val="75000"/>
                    <a:lumOff val="25000"/>
                  </a:schemeClr>
                </a:solidFill>
                <a:latin typeface="Century Gothic" panose="020F0302020204030204"/>
              </a:endParaRPr>
            </a:p>
          </p:txBody>
        </p:sp>
        <p:pic>
          <p:nvPicPr>
            <p:cNvPr id="33" name="Picture 32"/>
            <p:cNvPicPr>
              <a:picLocks noChangeAspect="1"/>
            </p:cNvPicPr>
            <p:nvPr/>
          </p:nvPicPr>
          <p:blipFill>
            <a:blip r:embed="rId5" cstate="screen">
              <a:duotone>
                <a:srgbClr val="FFC000">
                  <a:shade val="45000"/>
                  <a:satMod val="135000"/>
                </a:srgbClr>
                <a:prstClr val="white"/>
              </a:duotone>
              <a:extLst>
                <a:ext uri="{28A0092B-C50C-407E-A947-70E740481C1C}">
                  <a14:useLocalDpi xmlns:a14="http://schemas.microsoft.com/office/drawing/2010/main"/>
                </a:ext>
              </a:extLst>
            </a:blip>
            <a:stretch>
              <a:fillRect/>
            </a:stretch>
          </p:blipFill>
          <p:spPr>
            <a:xfrm>
              <a:off x="-114801" y="4413192"/>
              <a:ext cx="1005168" cy="1005840"/>
            </a:xfrm>
            <a:prstGeom prst="rect">
              <a:avLst/>
            </a:prstGeom>
          </p:spPr>
        </p:pic>
        <p:pic>
          <p:nvPicPr>
            <p:cNvPr id="34" name="Picture 33">
              <a:extLst>
                <a:ext uri="{FF2B5EF4-FFF2-40B4-BE49-F238E27FC236}">
                  <a16:creationId xmlns:a16="http://schemas.microsoft.com/office/drawing/2014/main" id="{A4C6BC3D-246D-4AEF-AAF8-717DA718DB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174" y="4504632"/>
              <a:ext cx="821439" cy="822960"/>
            </a:xfrm>
            <a:prstGeom prst="ellipse">
              <a:avLst/>
            </a:prstGeom>
          </p:spPr>
        </p:pic>
      </p:grpSp>
      <p:sp>
        <p:nvSpPr>
          <p:cNvPr id="37" name="Title 4"/>
          <p:cNvSpPr txBox="1">
            <a:spLocks/>
          </p:cNvSpPr>
          <p:nvPr/>
        </p:nvSpPr>
        <p:spPr>
          <a:xfrm>
            <a:off x="233307" y="1847545"/>
            <a:ext cx="9871706" cy="361952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pPr algn="ctr"/>
            <a:r>
              <a:rPr lang="en-US" sz="2400" dirty="0"/>
              <a:t>We are in need of participants to voluntarily support the DEVELOP Earth Science Collaborative (</a:t>
            </a:r>
            <a:r>
              <a:rPr lang="en-US" sz="2400" b="1" dirty="0"/>
              <a:t>DESC</a:t>
            </a:r>
            <a:r>
              <a:rPr lang="en-US" sz="2400" dirty="0"/>
              <a:t>).</a:t>
            </a:r>
          </a:p>
          <a:p>
            <a:pPr algn="ctr"/>
            <a:endParaRPr lang="en-US" sz="2400" dirty="0"/>
          </a:p>
          <a:p>
            <a:pPr algn="ctr"/>
            <a:r>
              <a:rPr lang="en-US" sz="2400" dirty="0"/>
              <a:t>If </a:t>
            </a:r>
            <a:r>
              <a:rPr lang="en-US" sz="2400" b="1" dirty="0"/>
              <a:t>YOU</a:t>
            </a:r>
            <a:r>
              <a:rPr lang="en-US" sz="2400" dirty="0"/>
              <a:t> have what it takes to help answer </a:t>
            </a:r>
            <a:r>
              <a:rPr lang="en-US" sz="2400" b="1" dirty="0"/>
              <a:t>DESC</a:t>
            </a:r>
            <a:r>
              <a:rPr lang="en-US" sz="2400" dirty="0"/>
              <a:t> questions we</a:t>
            </a:r>
          </a:p>
          <a:p>
            <a:pPr algn="ctr"/>
            <a:r>
              <a:rPr lang="en-US" sz="2400" dirty="0"/>
              <a:t>need your help.</a:t>
            </a:r>
          </a:p>
          <a:p>
            <a:pPr algn="ctr"/>
            <a:endParaRPr lang="en-US" sz="2400" dirty="0"/>
          </a:p>
          <a:p>
            <a:pPr algn="ctr"/>
            <a:r>
              <a:rPr lang="en-US" sz="2400" i="1" dirty="0"/>
              <a:t>Interested?</a:t>
            </a:r>
          </a:p>
          <a:p>
            <a:pPr algn="ctr"/>
            <a:endParaRPr lang="en-US" sz="2400" dirty="0"/>
          </a:p>
          <a:p>
            <a:pPr algn="ctr"/>
            <a:r>
              <a:rPr lang="en-US" sz="2400" dirty="0"/>
              <a:t>Ask your </a:t>
            </a:r>
            <a:r>
              <a:rPr lang="en-US" sz="2400" b="1" dirty="0"/>
              <a:t>CENTER LEAD </a:t>
            </a:r>
            <a:r>
              <a:rPr lang="en-US" sz="2400" dirty="0"/>
              <a:t>about how </a:t>
            </a:r>
            <a:r>
              <a:rPr lang="en-US" sz="2400" b="1" dirty="0"/>
              <a:t>YOU</a:t>
            </a:r>
            <a:r>
              <a:rPr lang="en-US" sz="2400" dirty="0"/>
              <a:t> can support the </a:t>
            </a:r>
            <a:r>
              <a:rPr lang="en-US" sz="2400" b="1" dirty="0"/>
              <a:t>DESC</a:t>
            </a:r>
            <a:r>
              <a:rPr lang="en-US" sz="2400" dirty="0"/>
              <a:t> this summer!</a:t>
            </a:r>
          </a:p>
          <a:p>
            <a:pPr algn="ctr"/>
            <a:endParaRPr lang="en-US" sz="2400" dirty="0"/>
          </a:p>
          <a:p>
            <a:pPr algn="ctr"/>
            <a:r>
              <a:rPr lang="en-US" sz="2400" dirty="0"/>
              <a:t>Please contact the </a:t>
            </a:r>
          </a:p>
          <a:p>
            <a:pPr algn="ctr"/>
            <a:r>
              <a:rPr lang="en-US" sz="2400" dirty="0"/>
              <a:t>Geo Team by: </a:t>
            </a:r>
            <a:r>
              <a:rPr lang="en-US" sz="2400" b="1" dirty="0"/>
              <a:t>6/7/2019</a:t>
            </a:r>
          </a:p>
          <a:p>
            <a:pPr algn="ctr"/>
            <a:endParaRPr lang="en-US" sz="2400" dirty="0"/>
          </a:p>
        </p:txBody>
      </p:sp>
      <p:sp>
        <p:nvSpPr>
          <p:cNvPr id="2" name="Rectangle 1"/>
          <p:cNvSpPr/>
          <p:nvPr/>
        </p:nvSpPr>
        <p:spPr>
          <a:xfrm>
            <a:off x="607886" y="296588"/>
            <a:ext cx="9378845" cy="1200329"/>
          </a:xfrm>
          <a:prstGeom prst="rect">
            <a:avLst/>
          </a:prstGeom>
        </p:spPr>
        <p:txBody>
          <a:bodyPr wrap="square">
            <a:spAutoFit/>
          </a:bodyPr>
          <a:lstStyle/>
          <a:p>
            <a:pPr algn="ctr"/>
            <a:r>
              <a:rPr lang="en-US" sz="3600" b="1" dirty="0">
                <a:solidFill>
                  <a:schemeClr val="tx1">
                    <a:lumMod val="75000"/>
                    <a:lumOff val="25000"/>
                  </a:schemeClr>
                </a:solidFill>
                <a:latin typeface="Century Gothic" panose="020B0502020202020204" pitchFamily="34" charset="0"/>
              </a:rPr>
              <a:t>The </a:t>
            </a:r>
            <a:r>
              <a:rPr lang="en-US" sz="3600" b="1" dirty="0" err="1">
                <a:solidFill>
                  <a:schemeClr val="tx1">
                    <a:lumMod val="75000"/>
                    <a:lumOff val="25000"/>
                  </a:schemeClr>
                </a:solidFill>
                <a:latin typeface="Century Gothic" panose="020B0502020202020204" pitchFamily="34" charset="0"/>
              </a:rPr>
              <a:t>Geoinformatics</a:t>
            </a:r>
            <a:r>
              <a:rPr lang="en-US" sz="3600" b="1" dirty="0">
                <a:solidFill>
                  <a:schemeClr val="tx1">
                    <a:lumMod val="75000"/>
                    <a:lumOff val="25000"/>
                  </a:schemeClr>
                </a:solidFill>
                <a:latin typeface="Century Gothic" panose="020B0502020202020204" pitchFamily="34" charset="0"/>
              </a:rPr>
              <a:t> Team is looking for Help Desk Support!</a:t>
            </a:r>
          </a:p>
        </p:txBody>
      </p:sp>
    </p:spTree>
    <p:extLst>
      <p:ext uri="{BB962C8B-B14F-4D97-AF65-F5344CB8AC3E}">
        <p14:creationId xmlns:p14="http://schemas.microsoft.com/office/powerpoint/2010/main" val="112893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What’s the first step if you want to publish?</a:t>
            </a:r>
          </a:p>
          <a:p>
            <a:pPr marL="285750" indent="-285750">
              <a:spcBef>
                <a:spcPts val="0"/>
              </a:spcBef>
              <a:spcAft>
                <a:spcPts val="3000"/>
              </a:spcAft>
              <a:buClr>
                <a:srgbClr val="EF282F"/>
              </a:buClr>
              <a:buFont typeface="Webdings" panose="05030102010509060703" pitchFamily="18" charset="2"/>
              <a:buChar char="4"/>
            </a:pPr>
            <a:r>
              <a:rPr lang="en-US" sz="1800" dirty="0" smtClean="0"/>
              <a:t>Does any content that would be published or presented need to gain export control approval prior to submission/presentation?</a:t>
            </a:r>
          </a:p>
          <a:p>
            <a:pPr marL="285750" indent="-285750">
              <a:spcBef>
                <a:spcPts val="0"/>
              </a:spcBef>
              <a:spcAft>
                <a:spcPts val="3000"/>
              </a:spcAft>
              <a:buClr>
                <a:srgbClr val="EF282F"/>
              </a:buClr>
              <a:buFont typeface="Webdings" panose="05030102010509060703" pitchFamily="18" charset="2"/>
              <a:buChar char="4"/>
            </a:pPr>
            <a:r>
              <a:rPr lang="en-US" sz="1800" dirty="0" smtClean="0"/>
              <a:t>Can only summer participants apply to be a Fellow?</a:t>
            </a:r>
          </a:p>
          <a:p>
            <a:pPr marL="285750" indent="-285750">
              <a:spcBef>
                <a:spcPts val="0"/>
              </a:spcBef>
              <a:spcAft>
                <a:spcPts val="3000"/>
              </a:spcAft>
              <a:buClr>
                <a:srgbClr val="EF282F"/>
              </a:buClr>
              <a:buFont typeface="Webdings" panose="05030102010509060703" pitchFamily="18" charset="2"/>
              <a:buChar char="4"/>
            </a:pPr>
            <a:r>
              <a:rPr lang="en-US" sz="1800" dirty="0" smtClean="0"/>
              <a:t>Are </a:t>
            </a:r>
            <a:r>
              <a:rPr lang="en-US" sz="1800" dirty="0" smtClean="0"/>
              <a:t>Fellow </a:t>
            </a:r>
            <a:r>
              <a:rPr lang="en-US" sz="1800" dirty="0" smtClean="0"/>
              <a:t>positions full-time employees working 40 </a:t>
            </a:r>
            <a:r>
              <a:rPr lang="en-US" sz="1800" dirty="0" err="1" smtClean="0"/>
              <a:t>hrs</a:t>
            </a:r>
            <a:r>
              <a:rPr lang="en-US" sz="1800" dirty="0" smtClean="0"/>
              <a:t>/</a:t>
            </a:r>
            <a:r>
              <a:rPr lang="en-US" sz="1800" dirty="0" err="1" smtClean="0"/>
              <a:t>wk</a:t>
            </a:r>
            <a:r>
              <a:rPr lang="en-US" sz="1800" dirty="0" smtClean="0"/>
              <a:t>?</a:t>
            </a:r>
          </a:p>
          <a:p>
            <a:pPr marL="285750" indent="-285750">
              <a:spcBef>
                <a:spcPts val="0"/>
              </a:spcBef>
              <a:spcAft>
                <a:spcPts val="3000"/>
              </a:spcAft>
              <a:buClr>
                <a:srgbClr val="EF282F"/>
              </a:buClr>
              <a:buFont typeface="Webdings" panose="05030102010509060703" pitchFamily="18" charset="2"/>
              <a:buChar char="4"/>
            </a:pPr>
            <a:r>
              <a:rPr lang="en-US" sz="1800" dirty="0" smtClean="0"/>
              <a:t>Where can you find more information about which nodes are accepting </a:t>
            </a:r>
            <a:r>
              <a:rPr lang="en-US" sz="1800" dirty="0" smtClean="0"/>
              <a:t>Fellow applicants </a:t>
            </a:r>
            <a:r>
              <a:rPr lang="en-US" sz="1800" dirty="0" smtClean="0"/>
              <a:t>for any given term?</a:t>
            </a:r>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4065835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Your DEVELOP experience is what you make it. </a:t>
            </a:r>
          </a:p>
          <a:p>
            <a:pPr marL="0" indent="0" algn="ctr">
              <a:buNone/>
            </a:pPr>
            <a:r>
              <a:rPr lang="en-US" dirty="0">
                <a:solidFill>
                  <a:schemeClr val="tx1">
                    <a:lumMod val="75000"/>
                    <a:lumOff val="25000"/>
                  </a:schemeClr>
                </a:solidFill>
              </a:rPr>
              <a:t>What opportunities are right for you?</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Travel</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1" y="1155490"/>
            <a:ext cx="9762147" cy="4334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b="1" dirty="0">
                <a:solidFill>
                  <a:srgbClr val="0061AA"/>
                </a:solidFill>
              </a:rPr>
              <a:t>Any travel funded by the DEVELOP Program will be coordinated and </a:t>
            </a:r>
            <a:r>
              <a:rPr lang="en-US" sz="1600" b="1" dirty="0" smtClean="0">
                <a:solidFill>
                  <a:srgbClr val="0061AA"/>
                </a:solidFill>
              </a:rPr>
              <a:t>originated </a:t>
            </a:r>
            <a:r>
              <a:rPr lang="en-US" sz="1600" b="1" dirty="0">
                <a:solidFill>
                  <a:srgbClr val="0061AA"/>
                </a:solidFill>
              </a:rPr>
              <a:t>through the DEVELOP NPO. </a:t>
            </a:r>
          </a:p>
          <a:p>
            <a:pPr marL="285750" indent="-285750">
              <a:spcBef>
                <a:spcPts val="0"/>
              </a:spcBef>
              <a:spcAft>
                <a:spcPts val="600"/>
              </a:spcAft>
              <a:buClr>
                <a:srgbClr val="EF282F"/>
              </a:buClr>
              <a:buFont typeface="Webdings" panose="05030102010509060703" pitchFamily="18" charset="2"/>
              <a:buChar char="4"/>
            </a:pPr>
            <a:r>
              <a:rPr lang="en-US" sz="1600" u="sng" dirty="0"/>
              <a:t>Travel is a privilege</a:t>
            </a:r>
            <a:r>
              <a:rPr lang="en-US" sz="1600" dirty="0"/>
              <a:t>. The program does </a:t>
            </a:r>
            <a:r>
              <a:rPr lang="en-US" sz="1600" dirty="0" smtClean="0"/>
              <a:t>its </a:t>
            </a:r>
            <a:r>
              <a:rPr lang="en-US" sz="1600" dirty="0"/>
              <a:t>best to provide opportunities to present DEVELOP work and engage with partners when appropriate – and resources and timing allow.</a:t>
            </a:r>
          </a:p>
          <a:p>
            <a:pPr marL="285750" indent="-285750">
              <a:spcBef>
                <a:spcPts val="0"/>
              </a:spcBef>
              <a:spcAft>
                <a:spcPts val="600"/>
              </a:spcAft>
              <a:buClr>
                <a:srgbClr val="EF282F"/>
              </a:buClr>
              <a:buFont typeface="Webdings" panose="05030102010509060703" pitchFamily="18" charset="2"/>
              <a:buChar char="4"/>
            </a:pPr>
            <a:r>
              <a:rPr lang="en-US" sz="1600" dirty="0"/>
              <a:t>Travel Process: </a:t>
            </a:r>
          </a:p>
          <a:p>
            <a:pPr marL="742950" lvl="1" indent="-285750">
              <a:spcBef>
                <a:spcPts val="0"/>
              </a:spcBef>
              <a:spcAft>
                <a:spcPts val="600"/>
              </a:spcAft>
              <a:buClr>
                <a:srgbClr val="EF282F"/>
              </a:buClr>
              <a:buFont typeface="+mj-lt"/>
              <a:buAutoNum type="arabicPeriod"/>
            </a:pPr>
            <a:r>
              <a:rPr lang="en-US" sz="1600" dirty="0" err="1"/>
              <a:t>DEVELOPer</a:t>
            </a:r>
            <a:r>
              <a:rPr lang="en-US" sz="1600" dirty="0"/>
              <a:t> identifies a conference or meeting they are interested in attending.</a:t>
            </a:r>
          </a:p>
          <a:p>
            <a:pPr marL="742950" lvl="1" indent="-285750">
              <a:spcBef>
                <a:spcPts val="0"/>
              </a:spcBef>
              <a:spcAft>
                <a:spcPts val="600"/>
              </a:spcAft>
              <a:buClr>
                <a:srgbClr val="EF282F"/>
              </a:buClr>
              <a:buFont typeface="+mj-lt"/>
              <a:buAutoNum type="arabicPeriod"/>
            </a:pPr>
            <a:r>
              <a:rPr lang="en-US" sz="1600" dirty="0"/>
              <a:t>Talk to the Center Lead about the opportunity; if they approve of the opportunity, then they will work with you to submit a request to NPO (includes description, attendee info, justification for travel, and cost estimate).</a:t>
            </a:r>
          </a:p>
          <a:p>
            <a:pPr marL="742950" lvl="1" indent="-285750">
              <a:spcBef>
                <a:spcPts val="0"/>
              </a:spcBef>
              <a:spcAft>
                <a:spcPts val="600"/>
              </a:spcAft>
              <a:buClr>
                <a:srgbClr val="EF282F"/>
              </a:buClr>
              <a:buFont typeface="+mj-lt"/>
              <a:buAutoNum type="arabicPeriod"/>
            </a:pPr>
            <a:r>
              <a:rPr lang="en-US" sz="1600" dirty="0"/>
              <a:t>NPO will assess merit of the event and funds available.</a:t>
            </a:r>
          </a:p>
          <a:p>
            <a:pPr marL="742950" lvl="1" indent="-285750">
              <a:spcBef>
                <a:spcPts val="0"/>
              </a:spcBef>
              <a:spcAft>
                <a:spcPts val="600"/>
              </a:spcAft>
              <a:buClr>
                <a:srgbClr val="EF282F"/>
              </a:buClr>
              <a:buFont typeface="+mj-lt"/>
              <a:buAutoNum type="arabicPeriod"/>
            </a:pPr>
            <a:r>
              <a:rPr lang="en-US" sz="1600" dirty="0"/>
              <a:t>If NPO approves the travel, NPO will input the traveler and event into the NASA Conference Tracking System to gain agency approval.</a:t>
            </a:r>
          </a:p>
          <a:p>
            <a:pPr marL="742950" lvl="1" indent="-285750">
              <a:spcBef>
                <a:spcPts val="0"/>
              </a:spcBef>
              <a:spcAft>
                <a:spcPts val="600"/>
              </a:spcAft>
              <a:buClr>
                <a:srgbClr val="EF282F"/>
              </a:buClr>
              <a:buFont typeface="+mj-lt"/>
              <a:buAutoNum type="arabicPeriod"/>
            </a:pPr>
            <a:r>
              <a:rPr lang="en-US" sz="1600" dirty="0"/>
              <a:t>Once agency approvals are received, travel requests must be submitted for the travel to be approved by the funding contract.</a:t>
            </a:r>
          </a:p>
          <a:p>
            <a:pPr marL="742950" lvl="1" indent="-285750">
              <a:spcBef>
                <a:spcPts val="0"/>
              </a:spcBef>
              <a:spcAft>
                <a:spcPts val="600"/>
              </a:spcAft>
              <a:buClr>
                <a:srgbClr val="EF282F"/>
              </a:buClr>
              <a:buFont typeface="+mj-lt"/>
              <a:buAutoNum type="arabicPeriod"/>
            </a:pPr>
            <a:r>
              <a:rPr lang="en-US" sz="1600" dirty="0"/>
              <a:t>Once funding organizations approve, travel arrangements (if needed) will be made by NPO and reimbursements will be processed upon the travelers’ return.</a:t>
            </a:r>
          </a:p>
          <a:p>
            <a:pPr marL="742950" lvl="1" indent="-285750">
              <a:spcBef>
                <a:spcPts val="0"/>
              </a:spcBef>
              <a:spcAft>
                <a:spcPts val="600"/>
              </a:spcAft>
              <a:buClr>
                <a:srgbClr val="EF282F"/>
              </a:buClr>
              <a:buFont typeface="+mj-lt"/>
              <a:buAutoNum type="arabicPeriod"/>
            </a:pPr>
            <a:endParaRPr lang="en-US" sz="1600" dirty="0"/>
          </a:p>
          <a:p>
            <a:pPr marL="742950" lvl="1" indent="-285750">
              <a:spcBef>
                <a:spcPts val="0"/>
              </a:spcBef>
              <a:spcAft>
                <a:spcPts val="600"/>
              </a:spcAft>
              <a:buClr>
                <a:srgbClr val="EF282F"/>
              </a:buClr>
              <a:buFont typeface="+mj-lt"/>
              <a:buAutoNum type="arabicPeriod"/>
            </a:pPr>
            <a:endParaRPr lang="en-US" sz="1600" dirty="0" smtClean="0"/>
          </a:p>
        </p:txBody>
      </p:sp>
      <p:grpSp>
        <p:nvGrpSpPr>
          <p:cNvPr id="22" name="Group 21"/>
          <p:cNvGrpSpPr/>
          <p:nvPr/>
        </p:nvGrpSpPr>
        <p:grpSpPr>
          <a:xfrm>
            <a:off x="1049867" y="5554133"/>
            <a:ext cx="8087360" cy="1192108"/>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Certain large conferences (AGU Fall Meeting, AAG Annual Meeting, ASPRS Annual Conference, etc.) are planned 6+ months ahead and opportunities to attend are competed across the program. Talk to your Center Lead.</a:t>
              </a: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Presenting &amp; Publishing Your Work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959403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600" dirty="0" smtClean="0"/>
              <a:t>For the purposes </a:t>
            </a:r>
            <a:r>
              <a:rPr lang="en-US" sz="1600" dirty="0"/>
              <a:t>of ensuring appropriate export control review, performance metric tracking, and reporting to NASA HQ, </a:t>
            </a:r>
            <a:r>
              <a:rPr lang="en-US" sz="1600" b="1" u="sng" dirty="0"/>
              <a:t>any and all</a:t>
            </a:r>
            <a:r>
              <a:rPr lang="en-US" sz="1600" b="1" dirty="0"/>
              <a:t> presentations or publications </a:t>
            </a:r>
            <a:r>
              <a:rPr lang="en-US" sz="1600" dirty="0"/>
              <a:t>related to DEVELOP (projects or the program in general) must be communicated to, and content shared with</a:t>
            </a:r>
            <a:r>
              <a:rPr lang="en-US" sz="1600" dirty="0" smtClean="0"/>
              <a:t>, </a:t>
            </a:r>
            <a:r>
              <a:rPr lang="en-US" sz="1600" dirty="0"/>
              <a:t>NPO </a:t>
            </a:r>
            <a:r>
              <a:rPr lang="en-US" sz="1600" b="1" dirty="0"/>
              <a:t>before submission </a:t>
            </a:r>
            <a:r>
              <a:rPr lang="en-US" sz="1600" dirty="0"/>
              <a:t>of the presentation or publication.</a:t>
            </a:r>
          </a:p>
          <a:p>
            <a:pPr marL="285750" indent="-285750">
              <a:spcBef>
                <a:spcPts val="0"/>
              </a:spcBef>
              <a:spcAft>
                <a:spcPts val="1800"/>
              </a:spcAft>
              <a:buClr>
                <a:srgbClr val="EF282F"/>
              </a:buClr>
              <a:buFont typeface="Webdings" panose="05030102010509060703" pitchFamily="18" charset="2"/>
              <a:buChar char="4"/>
            </a:pPr>
            <a:r>
              <a:rPr lang="en-US" sz="1600" dirty="0"/>
              <a:t>Submitting work for presentation or publication is encouraged; however, ALL research is </a:t>
            </a:r>
            <a:r>
              <a:rPr lang="en-US" sz="1600" dirty="0" smtClean="0"/>
              <a:t>shared </a:t>
            </a:r>
            <a:r>
              <a:rPr lang="en-US" sz="1600" dirty="0"/>
              <a:t>property of NASA; therefore, you must have permission prior to submitting your research anywhere. Also, to minimize duplication of effort, the NPO oversees all publications and presentations.</a:t>
            </a:r>
          </a:p>
          <a:p>
            <a:pPr marL="285750" indent="-285750">
              <a:spcBef>
                <a:spcPts val="0"/>
              </a:spcBef>
              <a:spcAft>
                <a:spcPts val="600"/>
              </a:spcAft>
              <a:buClr>
                <a:srgbClr val="EF282F"/>
              </a:buClr>
              <a:buFont typeface="Webdings" panose="05030102010509060703" pitchFamily="18" charset="2"/>
              <a:buChar char="4"/>
            </a:pPr>
            <a:r>
              <a:rPr lang="en-US" sz="1600" dirty="0"/>
              <a:t>Coordinate with your Center Lead, and, if approved at your node, send a simple email with your ideas before the presentation or publication to </a:t>
            </a:r>
            <a:r>
              <a:rPr lang="en-US" sz="1600" dirty="0" smtClean="0">
                <a:hlinkClick r:id="rId4"/>
              </a:rPr>
              <a:t>Amanda.L.Clayton@nasa.gov</a:t>
            </a:r>
            <a:r>
              <a:rPr lang="en-US" sz="1600" dirty="0" smtClean="0"/>
              <a:t> and </a:t>
            </a:r>
            <a:r>
              <a:rPr lang="en-US" sz="1600" dirty="0" smtClean="0">
                <a:hlinkClick r:id="rId5"/>
              </a:rPr>
              <a:t>Karen.N.Allsbrook@nasa.gov</a:t>
            </a:r>
            <a:r>
              <a:rPr lang="en-US" sz="1600" dirty="0" smtClean="0"/>
              <a:t> with </a:t>
            </a:r>
            <a:r>
              <a:rPr lang="en-US" sz="1600" dirty="0"/>
              <a:t>the following information:</a:t>
            </a:r>
          </a:p>
          <a:p>
            <a:pPr marL="742950" lvl="1" indent="-285750">
              <a:spcBef>
                <a:spcPts val="0"/>
              </a:spcBef>
              <a:spcAft>
                <a:spcPts val="600"/>
              </a:spcAft>
              <a:buClr>
                <a:srgbClr val="EF282F"/>
              </a:buClr>
              <a:buFont typeface="Arial" panose="020B0604020202020204" pitchFamily="34" charset="0"/>
              <a:buChar char="•"/>
            </a:pPr>
            <a:r>
              <a:rPr lang="en-US" dirty="0"/>
              <a:t>Description of the activity </a:t>
            </a:r>
            <a:r>
              <a:rPr lang="en-US" dirty="0" smtClean="0"/>
              <a:t>– conference, </a:t>
            </a:r>
            <a:r>
              <a:rPr lang="en-US" dirty="0"/>
              <a:t>presentation to a class, publication, etc.</a:t>
            </a:r>
          </a:p>
          <a:p>
            <a:pPr marL="742950" lvl="1" indent="-285750">
              <a:spcBef>
                <a:spcPts val="0"/>
              </a:spcBef>
              <a:spcAft>
                <a:spcPts val="600"/>
              </a:spcAft>
              <a:buClr>
                <a:srgbClr val="EF282F"/>
              </a:buClr>
              <a:buFont typeface="Arial" panose="020B0604020202020204" pitchFamily="34" charset="0"/>
              <a:buChar char="•"/>
            </a:pPr>
            <a:r>
              <a:rPr lang="en-US" dirty="0"/>
              <a:t>Timeline for the activity </a:t>
            </a:r>
            <a:r>
              <a:rPr lang="en-US" dirty="0" smtClean="0"/>
              <a:t>– when the </a:t>
            </a:r>
            <a:r>
              <a:rPr lang="en-US" dirty="0"/>
              <a:t>event is or deadline for publication, etc.</a:t>
            </a:r>
          </a:p>
          <a:p>
            <a:pPr marL="742950" lvl="1" indent="-285750">
              <a:spcBef>
                <a:spcPts val="0"/>
              </a:spcBef>
              <a:spcAft>
                <a:spcPts val="600"/>
              </a:spcAft>
              <a:buClr>
                <a:srgbClr val="EF282F"/>
              </a:buClr>
              <a:buFont typeface="Arial" panose="020B0604020202020204" pitchFamily="34" charset="0"/>
              <a:buChar char="•"/>
            </a:pPr>
            <a:r>
              <a:rPr lang="en-US" dirty="0"/>
              <a:t>A copy of the </a:t>
            </a:r>
            <a:r>
              <a:rPr lang="en-US" dirty="0" smtClean="0"/>
              <a:t>material </a:t>
            </a:r>
            <a:r>
              <a:rPr lang="en-US" dirty="0"/>
              <a:t>(because often presentations can be large, a PDF is good enough for a quick review)</a:t>
            </a:r>
          </a:p>
          <a:p>
            <a:pPr marL="742950" lvl="1" indent="-285750">
              <a:spcBef>
                <a:spcPts val="0"/>
              </a:spcBef>
              <a:spcAft>
                <a:spcPts val="600"/>
              </a:spcAft>
              <a:buClr>
                <a:srgbClr val="EF282F"/>
              </a:buClr>
              <a:buFont typeface="Arial" panose="020B0604020202020204" pitchFamily="34" charset="0"/>
              <a:buChar char="•"/>
            </a:pPr>
            <a:r>
              <a:rPr lang="en-US" dirty="0"/>
              <a:t>Cost estimate (if applicable)</a:t>
            </a:r>
          </a:p>
          <a:p>
            <a:pPr marL="285750" indent="-285750">
              <a:spcBef>
                <a:spcPts val="0"/>
              </a:spcBef>
              <a:spcAft>
                <a:spcPts val="600"/>
              </a:spcAft>
              <a:buClr>
                <a:srgbClr val="EF282F"/>
              </a:buClr>
              <a:buFont typeface="Webdings" panose="05030102010509060703" pitchFamily="18" charset="2"/>
              <a:buChar char="4"/>
            </a:pPr>
            <a:endParaRPr lang="en-US" sz="1600" dirty="0"/>
          </a:p>
          <a:p>
            <a:pPr algn="ctr">
              <a:spcBef>
                <a:spcPts val="0"/>
              </a:spcBef>
              <a:spcAft>
                <a:spcPts val="600"/>
              </a:spcAft>
              <a:buClr>
                <a:srgbClr val="EF282F"/>
              </a:buClr>
            </a:pPr>
            <a:r>
              <a:rPr lang="en-US" sz="2400" b="1" dirty="0">
                <a:solidFill>
                  <a:srgbClr val="0061AA"/>
                </a:solidFill>
              </a:rPr>
              <a:t>Thank you for your </a:t>
            </a:r>
            <a:r>
              <a:rPr lang="en-US" sz="2400" b="1" dirty="0" smtClean="0">
                <a:solidFill>
                  <a:srgbClr val="0061AA"/>
                </a:solidFill>
              </a:rPr>
              <a:t>help </a:t>
            </a:r>
            <a:r>
              <a:rPr lang="en-US" sz="2400" b="1" dirty="0">
                <a:solidFill>
                  <a:srgbClr val="0061AA"/>
                </a:solidFill>
              </a:rPr>
              <a:t>with this!</a:t>
            </a:r>
          </a:p>
          <a:p>
            <a:pPr marL="285750" indent="-285750">
              <a:spcBef>
                <a:spcPts val="0"/>
              </a:spcBef>
              <a:spcAft>
                <a:spcPts val="6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24163"/>
            <a:ext cx="9566945" cy="3068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Publications are a huge avenue for getting the word out about the great research you are a part of with DEVELOP!</a:t>
            </a:r>
          </a:p>
          <a:p>
            <a:pPr marL="285750" indent="-285750">
              <a:spcBef>
                <a:spcPts val="0"/>
              </a:spcBef>
              <a:spcAft>
                <a:spcPts val="1800"/>
              </a:spcAft>
              <a:buClr>
                <a:srgbClr val="EF282F"/>
              </a:buClr>
              <a:buFont typeface="Webdings" panose="05030102010509060703" pitchFamily="18" charset="2"/>
              <a:buChar char="4"/>
            </a:pPr>
            <a:r>
              <a:rPr lang="en-US" sz="1800" dirty="0"/>
              <a:t>DEVELOP is working on increasing the number of its peer-reviewed </a:t>
            </a:r>
            <a:r>
              <a:rPr lang="en-US" sz="1800" dirty="0" smtClean="0"/>
              <a:t>publications and has seen 5-6 each per year the past couple years.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 are interested in working your project toward a potential publication, contact your Center </a:t>
            </a:r>
            <a:r>
              <a:rPr lang="en-US" sz="1800" dirty="0" smtClean="0"/>
              <a:t>Lead and Amanda</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smtClean="0"/>
              <a:t>Reminder</a:t>
            </a:r>
            <a:r>
              <a:rPr lang="en-US" sz="1800" dirty="0"/>
              <a:t>: All publications must be approved by NPO and NASA’s Export Control process </a:t>
            </a:r>
            <a:r>
              <a:rPr lang="en-US" sz="1800" b="1" dirty="0"/>
              <a:t>before</a:t>
            </a:r>
            <a:r>
              <a:rPr lang="en-US" sz="1800" dirty="0"/>
              <a:t> submission</a:t>
            </a:r>
            <a:r>
              <a:rPr lang="en-US" sz="1800" dirty="0" smtClean="0"/>
              <a:t>! This means before you ever send a draft to the publisher!</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pSp>
        <p:nvGrpSpPr>
          <p:cNvPr id="22" name="Group 21"/>
          <p:cNvGrpSpPr/>
          <p:nvPr/>
        </p:nvGrpSpPr>
        <p:grpSpPr>
          <a:xfrm>
            <a:off x="1019917" y="4605764"/>
            <a:ext cx="3997676" cy="1652796"/>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DEVELOP publishes in both peer-reviewed venues and in “gray literature” venues! You can see all of the publications on the DEVELOP website’s Media Page.</a:t>
              </a:r>
              <a:endParaRPr lang="en-US" sz="1800" dirty="0" smtClean="0"/>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TEO2.bm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96592">
            <a:off x="7594775" y="4152112"/>
            <a:ext cx="1839902" cy="2395778"/>
          </a:xfrm>
          <a:prstGeom prst="rect">
            <a:avLst/>
          </a:prstGeom>
          <a:ln>
            <a:noFill/>
          </a:ln>
          <a:effectLst>
            <a:outerShdw blurRad="292100" dist="139700" dir="2700000" algn="tl" rotWithShape="0">
              <a:srgbClr val="333333">
                <a:alpha val="65000"/>
              </a:srgbClr>
            </a:outerShdw>
          </a:effectLst>
        </p:spPr>
      </p:pic>
      <p:pic>
        <p:nvPicPr>
          <p:cNvPr id="45" name="Picture 44" descr="TEO1.bm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99438">
            <a:off x="6253949" y="4083238"/>
            <a:ext cx="1735650" cy="2269193"/>
          </a:xfrm>
          <a:prstGeom prst="rect">
            <a:avLst/>
          </a:prstGeom>
          <a:ln>
            <a:noFill/>
          </a:ln>
          <a:effectLst>
            <a:outerShdw blurRad="292100" dist="139700" dir="2700000" algn="tl" rotWithShape="0">
              <a:srgbClr val="333333">
                <a:alpha val="65000"/>
              </a:srgbClr>
            </a:outerShdw>
          </a:effectLst>
        </p:spPr>
      </p:pic>
      <p:pic>
        <p:nvPicPr>
          <p:cNvPr id="46" name="Picture 45" descr="pers cover.jpg"/>
          <p:cNvPicPr>
            <a:picLocks noChangeAspect="1"/>
          </p:cNvPicPr>
          <p:nvPr/>
        </p:nvPicPr>
        <p:blipFill>
          <a:blip r:embed="rId6" cstate="print"/>
          <a:stretch>
            <a:fillRect/>
          </a:stretch>
        </p:blipFill>
        <p:spPr>
          <a:xfrm>
            <a:off x="8670319" y="4028162"/>
            <a:ext cx="1218747" cy="1566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 Process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7" y="1240319"/>
            <a:ext cx="59523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mj-lt"/>
              <a:buAutoNum type="arabicPeriod"/>
            </a:pPr>
            <a:r>
              <a:rPr lang="en-US" sz="1800" dirty="0"/>
              <a:t>Discuss with your Center Lead and Science </a:t>
            </a:r>
            <a:r>
              <a:rPr lang="en-US" sz="1800" dirty="0" smtClean="0"/>
              <a:t>Advisor</a:t>
            </a:r>
            <a:endParaRPr lang="en-US" sz="1800" dirty="0"/>
          </a:p>
          <a:p>
            <a:pPr marL="342900" indent="-342900">
              <a:spcBef>
                <a:spcPts val="0"/>
              </a:spcBef>
              <a:spcAft>
                <a:spcPts val="600"/>
              </a:spcAft>
              <a:buClr>
                <a:srgbClr val="EF282F"/>
              </a:buClr>
              <a:buFont typeface="+mj-lt"/>
              <a:buAutoNum type="arabicPeriod"/>
            </a:pPr>
            <a:r>
              <a:rPr lang="en-US" sz="1800" dirty="0"/>
              <a:t>Select publication venue </a:t>
            </a:r>
            <a:endParaRPr lang="en-US" sz="1800" dirty="0" smtClean="0"/>
          </a:p>
          <a:p>
            <a:pPr marL="342900" indent="-342900">
              <a:spcBef>
                <a:spcPts val="0"/>
              </a:spcBef>
              <a:spcAft>
                <a:spcPts val="600"/>
              </a:spcAft>
              <a:buClr>
                <a:srgbClr val="EF282F"/>
              </a:buClr>
              <a:buFont typeface="+mj-lt"/>
              <a:buAutoNum type="arabicPeriod"/>
            </a:pPr>
            <a:r>
              <a:rPr lang="en-US" sz="1800" dirty="0" smtClean="0"/>
              <a:t>Contact Amanda &amp; the PC Team</a:t>
            </a:r>
            <a:endParaRPr lang="en-US" sz="1800" dirty="0"/>
          </a:p>
          <a:p>
            <a:pPr marL="342900" indent="-342900">
              <a:spcBef>
                <a:spcPts val="0"/>
              </a:spcBef>
              <a:spcAft>
                <a:spcPts val="600"/>
              </a:spcAft>
              <a:buClr>
                <a:srgbClr val="EF282F"/>
              </a:buClr>
              <a:buFont typeface="+mj-lt"/>
              <a:buAutoNum type="arabicPeriod"/>
            </a:pPr>
            <a:r>
              <a:rPr lang="en-US" sz="1800" dirty="0" smtClean="0"/>
              <a:t>Draft </a:t>
            </a:r>
            <a:r>
              <a:rPr lang="en-US" sz="1800" dirty="0"/>
              <a:t>the </a:t>
            </a:r>
            <a:r>
              <a:rPr lang="en-US" sz="1800" dirty="0" smtClean="0"/>
              <a:t>manuscript</a:t>
            </a:r>
            <a:endParaRPr lang="en-US" sz="1800" dirty="0"/>
          </a:p>
          <a:p>
            <a:pPr marL="342900" indent="-342900">
              <a:spcBef>
                <a:spcPts val="0"/>
              </a:spcBef>
              <a:spcAft>
                <a:spcPts val="600"/>
              </a:spcAft>
              <a:buClr>
                <a:srgbClr val="EF282F"/>
              </a:buClr>
              <a:buFont typeface="+mj-lt"/>
              <a:buAutoNum type="arabicPeriod"/>
            </a:pPr>
            <a:r>
              <a:rPr lang="en-US" sz="1800" dirty="0" smtClean="0"/>
              <a:t>Submit </a:t>
            </a:r>
            <a:r>
              <a:rPr lang="en-US" sz="1800" dirty="0"/>
              <a:t>draft to </a:t>
            </a:r>
            <a:r>
              <a:rPr lang="en-US" sz="1800" dirty="0" smtClean="0"/>
              <a:t>NPO </a:t>
            </a:r>
            <a:r>
              <a:rPr lang="en-US" sz="1800" dirty="0"/>
              <a:t>for </a:t>
            </a:r>
            <a:r>
              <a:rPr lang="en-US" sz="1800" dirty="0" smtClean="0"/>
              <a:t>review</a:t>
            </a:r>
          </a:p>
          <a:p>
            <a:pPr marL="342900" indent="-342900">
              <a:spcBef>
                <a:spcPts val="0"/>
              </a:spcBef>
              <a:spcAft>
                <a:spcPts val="600"/>
              </a:spcAft>
              <a:buClr>
                <a:srgbClr val="EF282F"/>
              </a:buClr>
              <a:buFont typeface="+mj-lt"/>
              <a:buAutoNum type="arabicPeriod"/>
            </a:pPr>
            <a:r>
              <a:rPr lang="en-US" sz="1800" dirty="0" smtClean="0"/>
              <a:t>NPO/PC </a:t>
            </a:r>
            <a:r>
              <a:rPr lang="en-US" sz="1800" dirty="0"/>
              <a:t>Team and project team go back-and-forth with edits to create a final </a:t>
            </a:r>
            <a:r>
              <a:rPr lang="en-US" sz="1800" dirty="0" smtClean="0"/>
              <a:t>version</a:t>
            </a:r>
            <a:endParaRPr lang="en-US" sz="1800" dirty="0"/>
          </a:p>
          <a:p>
            <a:pPr marL="342900" indent="-342900">
              <a:spcBef>
                <a:spcPts val="0"/>
              </a:spcBef>
              <a:spcAft>
                <a:spcPts val="600"/>
              </a:spcAft>
              <a:buClr>
                <a:srgbClr val="EF282F"/>
              </a:buClr>
              <a:buFont typeface="+mj-lt"/>
              <a:buAutoNum type="arabicPeriod"/>
            </a:pPr>
            <a:r>
              <a:rPr lang="en-US" sz="1800" dirty="0"/>
              <a:t>NPO submits </a:t>
            </a:r>
            <a:r>
              <a:rPr lang="en-US" sz="1800" dirty="0" smtClean="0"/>
              <a:t>this pre-print version into </a:t>
            </a:r>
            <a:r>
              <a:rPr lang="en-US" sz="1800" dirty="0"/>
              <a:t>export control </a:t>
            </a:r>
            <a:r>
              <a:rPr lang="en-US" sz="1800" dirty="0" smtClean="0"/>
              <a:t>– NASA Export </a:t>
            </a:r>
            <a:r>
              <a:rPr lang="en-US" sz="1800" dirty="0"/>
              <a:t>Control takes about </a:t>
            </a:r>
            <a:r>
              <a:rPr lang="en-US" sz="1800" dirty="0" smtClean="0"/>
              <a:t>1-3 weeks</a:t>
            </a:r>
            <a:endParaRPr lang="en-US" sz="1800" dirty="0"/>
          </a:p>
          <a:p>
            <a:pPr marL="342900" indent="-342900">
              <a:spcBef>
                <a:spcPts val="0"/>
              </a:spcBef>
              <a:spcAft>
                <a:spcPts val="600"/>
              </a:spcAft>
              <a:buClr>
                <a:srgbClr val="EF282F"/>
              </a:buClr>
              <a:buFont typeface="+mj-lt"/>
              <a:buAutoNum type="arabicPeriod"/>
            </a:pPr>
            <a:r>
              <a:rPr lang="en-US" sz="1800" dirty="0"/>
              <a:t>Once approved, the content can be submitted to publication </a:t>
            </a:r>
            <a:r>
              <a:rPr lang="en-US" sz="1800" dirty="0" smtClean="0"/>
              <a:t>venue</a:t>
            </a:r>
            <a:endParaRPr lang="en-US" sz="1800" dirty="0"/>
          </a:p>
          <a:p>
            <a:pPr marL="342900" indent="-342900">
              <a:spcBef>
                <a:spcPts val="0"/>
              </a:spcBef>
              <a:spcAft>
                <a:spcPts val="600"/>
              </a:spcAft>
              <a:buClr>
                <a:srgbClr val="EF282F"/>
              </a:buClr>
              <a:buFont typeface="+mj-lt"/>
              <a:buAutoNum type="arabicPeriod"/>
            </a:pPr>
            <a:r>
              <a:rPr lang="en-US" sz="1800" dirty="0"/>
              <a:t>Keep </a:t>
            </a:r>
            <a:r>
              <a:rPr lang="en-US" sz="1800" dirty="0" smtClean="0"/>
              <a:t>Amanda </a:t>
            </a:r>
            <a:r>
              <a:rPr lang="en-US" sz="1800" dirty="0"/>
              <a:t>in the loop with any and all edits from the </a:t>
            </a:r>
            <a:r>
              <a:rPr lang="en-US" sz="1800" dirty="0" smtClean="0"/>
              <a:t>publisher</a:t>
            </a:r>
            <a:endParaRPr lang="en-US" sz="1800" dirty="0"/>
          </a:p>
          <a:p>
            <a:pPr marL="342900" indent="-342900">
              <a:spcBef>
                <a:spcPts val="0"/>
              </a:spcBef>
              <a:spcAft>
                <a:spcPts val="600"/>
              </a:spcAft>
              <a:buClr>
                <a:srgbClr val="EF282F"/>
              </a:buClr>
              <a:buFont typeface="+mj-lt"/>
              <a:buAutoNum type="arabicPeriod"/>
            </a:pPr>
            <a:r>
              <a:rPr lang="en-US" sz="1800" dirty="0"/>
              <a:t>The final-final version must be resubmitted to NASA Export </a:t>
            </a:r>
            <a:r>
              <a:rPr lang="en-US" sz="1800" dirty="0" smtClean="0"/>
              <a:t>control</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0" name="Group 39"/>
          <p:cNvGrpSpPr/>
          <p:nvPr/>
        </p:nvGrpSpPr>
        <p:grpSpPr>
          <a:xfrm>
            <a:off x="6750075" y="1711187"/>
            <a:ext cx="3068360" cy="3897133"/>
            <a:chOff x="637003" y="5290691"/>
            <a:chExt cx="3691983" cy="1087366"/>
          </a:xfrm>
        </p:grpSpPr>
        <p:sp>
          <p:nvSpPr>
            <p:cNvPr id="41"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If the decision to publish occurs before the technical paper FD is submitted, you can ask the PC Team about using the journal’s style for your tech paper.</a:t>
              </a:r>
            </a:p>
            <a:p>
              <a:pPr algn="ctr">
                <a:spcBef>
                  <a:spcPts val="0"/>
                </a:spcBef>
                <a:buClr>
                  <a:srgbClr val="0078C1"/>
                </a:buClr>
              </a:pPr>
              <a:endParaRPr lang="en-US" sz="1600" dirty="0"/>
            </a:p>
            <a:p>
              <a:pPr algn="ctr">
                <a:spcBef>
                  <a:spcPts val="0"/>
                </a:spcBef>
                <a:buClr>
                  <a:srgbClr val="0078C1"/>
                </a:buClr>
              </a:pPr>
              <a:r>
                <a:rPr lang="en-US" sz="1600" dirty="0" smtClean="0"/>
                <a:t>If the decision to publish occurs after the term, the person leading the effort must ensure that all team members are aware, involved to the extent they want to be, and listed as co-authors.</a:t>
              </a:r>
              <a:endParaRPr lang="en-US" sz="1800" dirty="0" smtClean="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Conferences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09673"/>
            <a:ext cx="9288604"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DEVELOP </a:t>
            </a:r>
            <a:r>
              <a:rPr lang="en-US" sz="1800" dirty="0"/>
              <a:t>presents projects at over </a:t>
            </a:r>
            <a:r>
              <a:rPr lang="en-US" sz="1800" dirty="0" smtClean="0"/>
              <a:t>30 </a:t>
            </a:r>
            <a:r>
              <a:rPr lang="en-US" sz="1800" dirty="0"/>
              <a:t>conferences each year.</a:t>
            </a:r>
          </a:p>
          <a:p>
            <a:pPr marL="285750" indent="-285750">
              <a:spcBef>
                <a:spcPts val="0"/>
              </a:spcBef>
              <a:spcAft>
                <a:spcPts val="1800"/>
              </a:spcAft>
              <a:buClr>
                <a:srgbClr val="EF282F"/>
              </a:buClr>
              <a:buFont typeface="Webdings" panose="05030102010509060703" pitchFamily="18" charset="2"/>
              <a:buChar char="4"/>
            </a:pPr>
            <a:r>
              <a:rPr lang="en-US" sz="1800" dirty="0"/>
              <a:t>If you have an idea for a conference you’d like to attend, discuss with your Center Lead and </a:t>
            </a:r>
            <a:r>
              <a:rPr lang="en-US" sz="1800" dirty="0" smtClean="0"/>
              <a:t>together </a:t>
            </a:r>
            <a:r>
              <a:rPr lang="en-US" sz="1800" dirty="0"/>
              <a:t>reach out to NPO.</a:t>
            </a:r>
          </a:p>
          <a:p>
            <a:pPr marL="285750" indent="-285750">
              <a:spcBef>
                <a:spcPts val="0"/>
              </a:spcBef>
              <a:spcAft>
                <a:spcPts val="1800"/>
              </a:spcAft>
              <a:buClr>
                <a:srgbClr val="EF282F"/>
              </a:buClr>
              <a:buFont typeface="Webdings" panose="05030102010509060703" pitchFamily="18" charset="2"/>
              <a:buChar char="4"/>
            </a:pPr>
            <a:r>
              <a:rPr lang="en-US" sz="1800" dirty="0"/>
              <a:t>There is a small travel pot provided to each node to support some travel, </a:t>
            </a:r>
            <a:r>
              <a:rPr lang="en-US" sz="1800" dirty="0" smtClean="0"/>
              <a:t>however those funds </a:t>
            </a:r>
            <a:r>
              <a:rPr lang="en-US" sz="1800" dirty="0"/>
              <a:t>may already be accounted </a:t>
            </a:r>
            <a:r>
              <a:rPr lang="en-US" sz="1800" dirty="0" smtClean="0"/>
              <a:t>for at any specific time.</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Ways to attend cost-effectively:</a:t>
            </a:r>
          </a:p>
          <a:p>
            <a:pPr marL="742950" lvl="1" indent="-285750">
              <a:spcBef>
                <a:spcPts val="0"/>
              </a:spcBef>
              <a:spcAft>
                <a:spcPts val="600"/>
              </a:spcAft>
              <a:buClr>
                <a:srgbClr val="EF282F"/>
              </a:buClr>
              <a:buFont typeface="Arial" panose="020B0604020202020204" pitchFamily="34" charset="0"/>
              <a:buChar char="•"/>
            </a:pPr>
            <a:r>
              <a:rPr lang="en-US" sz="1800" dirty="0"/>
              <a:t>Choose a conference that is local.</a:t>
            </a:r>
          </a:p>
          <a:p>
            <a:pPr marL="742950" lvl="1" indent="-285750">
              <a:spcBef>
                <a:spcPts val="0"/>
              </a:spcBef>
              <a:spcAft>
                <a:spcPts val="600"/>
              </a:spcAft>
              <a:buClr>
                <a:srgbClr val="EF282F"/>
              </a:buClr>
              <a:buFont typeface="Arial" panose="020B0604020202020204" pitchFamily="34" charset="0"/>
              <a:buChar char="•"/>
            </a:pPr>
            <a:r>
              <a:rPr lang="en-US" sz="1800" dirty="0"/>
              <a:t>Present DEVELOP work at a conference you already are planning to attend either for school or personally.</a:t>
            </a:r>
          </a:p>
          <a:p>
            <a:pPr marL="742950" lvl="1" indent="-285750">
              <a:spcBef>
                <a:spcPts val="0"/>
              </a:spcBef>
              <a:spcAft>
                <a:spcPts val="600"/>
              </a:spcAft>
              <a:buClr>
                <a:srgbClr val="EF282F"/>
              </a:buClr>
              <a:buFont typeface="Arial" panose="020B0604020202020204" pitchFamily="34" charset="0"/>
              <a:buChar char="•"/>
            </a:pPr>
            <a:r>
              <a:rPr lang="en-US" sz="1800" dirty="0"/>
              <a:t>Pursue school-funding opportunities.</a:t>
            </a:r>
          </a:p>
          <a:p>
            <a:pPr marL="742950" lvl="1" indent="-285750">
              <a:spcBef>
                <a:spcPts val="0"/>
              </a:spcBef>
              <a:spcAft>
                <a:spcPts val="600"/>
              </a:spcAft>
              <a:buClr>
                <a:srgbClr val="EF282F"/>
              </a:buClr>
              <a:buFont typeface="Arial" panose="020B0604020202020204" pitchFamily="34" charset="0"/>
              <a:buChar char="•"/>
            </a:pPr>
            <a:r>
              <a:rPr lang="en-US" sz="1800" dirty="0"/>
              <a:t>Apply for travel grants offered by professional </a:t>
            </a:r>
            <a:r>
              <a:rPr lang="en-US" sz="1800" dirty="0" smtClean="0"/>
              <a:t>societies.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opportunities to volunteer in exchange for registration or travel costs.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competitions like the AGU Data Visualization &amp; Storytelling Contest</a:t>
            </a:r>
            <a:r>
              <a:rPr lang="en-US" sz="1200" dirty="0" smtClean="0"/>
              <a:t>.</a:t>
            </a:r>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5427" y="4377626"/>
            <a:ext cx="2621280" cy="196596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Node Close Outs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24167"/>
            <a:ext cx="9288604" cy="26366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At the end of each term, nodes host closeout events where teams present their work. </a:t>
            </a:r>
          </a:p>
          <a:p>
            <a:pPr marL="285750" indent="-285750">
              <a:spcBef>
                <a:spcPts val="0"/>
              </a:spcBef>
              <a:spcAft>
                <a:spcPts val="1800"/>
              </a:spcAft>
              <a:buClr>
                <a:srgbClr val="EF282F"/>
              </a:buClr>
              <a:buFont typeface="Webdings" panose="05030102010509060703" pitchFamily="18" charset="2"/>
              <a:buChar char="4"/>
            </a:pPr>
            <a:r>
              <a:rPr lang="en-US" sz="1800" dirty="0"/>
              <a:t>Typically partners, friends, and family are invited.</a:t>
            </a:r>
          </a:p>
          <a:p>
            <a:pPr marL="285750" indent="-285750">
              <a:spcBef>
                <a:spcPts val="0"/>
              </a:spcBef>
              <a:spcAft>
                <a:spcPts val="1800"/>
              </a:spcAft>
              <a:buClr>
                <a:srgbClr val="EF282F"/>
              </a:buClr>
              <a:buFont typeface="Webdings" panose="05030102010509060703" pitchFamily="18" charset="2"/>
              <a:buChar char="4"/>
            </a:pPr>
            <a:r>
              <a:rPr lang="en-US" sz="1800" dirty="0"/>
              <a:t>Talk to your Center Lead about the specifics for your node.</a:t>
            </a:r>
          </a:p>
          <a:p>
            <a:pPr marL="285750" indent="-285750">
              <a:spcBef>
                <a:spcPts val="0"/>
              </a:spcBef>
              <a:spcAft>
                <a:spcPts val="1800"/>
              </a:spcAft>
              <a:buClr>
                <a:srgbClr val="EF282F"/>
              </a:buClr>
              <a:buFont typeface="Webdings" panose="05030102010509060703" pitchFamily="18" charset="2"/>
              <a:buChar char="4"/>
            </a:pPr>
            <a:r>
              <a:rPr lang="en-US" sz="1800" dirty="0"/>
              <a:t>Closeouts are a great networking opportunity.</a:t>
            </a:r>
          </a:p>
          <a:p>
            <a:pPr marL="285750" indent="-285750">
              <a:spcBef>
                <a:spcPts val="0"/>
              </a:spcBef>
              <a:spcAft>
                <a:spcPts val="1800"/>
              </a:spcAft>
              <a:buClr>
                <a:srgbClr val="EF282F"/>
              </a:buClr>
              <a:buFont typeface="Webdings" panose="05030102010509060703" pitchFamily="18" charset="2"/>
              <a:buChar char="4"/>
            </a:pPr>
            <a:r>
              <a:rPr lang="en-US" sz="1800" dirty="0"/>
              <a:t>Exciting wrap up of the term!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3591" y="3002639"/>
            <a:ext cx="2621280" cy="1965960"/>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482" y="4377626"/>
            <a:ext cx="3968496" cy="1990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AESAS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2495"/>
            <a:ext cx="9288604" cy="31327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What: </a:t>
            </a:r>
            <a:r>
              <a:rPr lang="en-US" sz="1800" dirty="0"/>
              <a:t>Annual Earth Science Applications Showcase</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Why: </a:t>
            </a:r>
            <a:r>
              <a:rPr lang="en-US" sz="1800" dirty="0"/>
              <a:t>To highlight the work being done by DEVELOP and the Applied Sciences, network with NASA HQ officials and partner organizations</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Where: </a:t>
            </a:r>
            <a:r>
              <a:rPr lang="en-US" sz="1800" dirty="0"/>
              <a:t>NASA Headquarters in Washington, DC</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Who: </a:t>
            </a:r>
            <a:r>
              <a:rPr lang="en-US" sz="1800" dirty="0"/>
              <a:t>Typically a competitively selected representative from each project; however, depending on the structure of the event details will be communicated closer to the event</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When: </a:t>
            </a:r>
            <a:r>
              <a:rPr lang="en-US" sz="1800" dirty="0" smtClean="0"/>
              <a:t>August 1</a:t>
            </a:r>
            <a:r>
              <a:rPr lang="en-US" sz="1800" baseline="30000" dirty="0" smtClean="0"/>
              <a:t>st</a:t>
            </a:r>
            <a:r>
              <a:rPr lang="en-US" sz="1800" dirty="0" smtClean="0"/>
              <a:t> and 2</a:t>
            </a:r>
            <a:r>
              <a:rPr lang="en-US" sz="1800" baseline="30000" dirty="0" smtClean="0"/>
              <a:t>nd</a:t>
            </a:r>
            <a:r>
              <a:rPr lang="en-US" sz="1800" dirty="0" smtClean="0"/>
              <a:t> </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427" y="4735134"/>
            <a:ext cx="2478563" cy="164592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10" y="4735134"/>
            <a:ext cx="2442638" cy="1645920"/>
          </a:xfrm>
          <a:prstGeom prst="rect">
            <a:avLst/>
          </a:prstGeom>
          <a:ln>
            <a:noFill/>
          </a:ln>
          <a:effectLst>
            <a:outerShdw blurRad="292100" dist="139700" dir="2700000" algn="tl" rotWithShape="0">
              <a:srgbClr val="333333">
                <a:alpha val="65000"/>
              </a:srgbClr>
            </a:outerShdw>
          </a:effectLst>
        </p:spPr>
      </p:pic>
      <p:grpSp>
        <p:nvGrpSpPr>
          <p:cNvPr id="44" name="Group 43"/>
          <p:cNvGrpSpPr/>
          <p:nvPr/>
        </p:nvGrpSpPr>
        <p:grpSpPr>
          <a:xfrm>
            <a:off x="6082453" y="4733199"/>
            <a:ext cx="3735982" cy="1755654"/>
            <a:chOff x="637003" y="5290691"/>
            <a:chExt cx="3691983" cy="1087366"/>
          </a:xfrm>
        </p:grpSpPr>
        <p:sp>
          <p:nvSpPr>
            <p:cNvPr id="45"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This opportunity takes place in the summer, however even if you are not a summer participant you are welcome to come. It’s open to the public and many alumni attend!</a:t>
              </a:r>
              <a:endParaRPr lang="en-US" sz="1800" dirty="0" smtClean="0"/>
            </a:p>
          </p:txBody>
        </p:sp>
        <p:sp>
          <p:nvSpPr>
            <p:cNvPr id="46" name="Rounded Rectangle 45"/>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3226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Enhanced Capacity Building</a:t>
            </a:r>
          </a:p>
          <a:p>
            <a:r>
              <a:rPr lang="en-US" dirty="0" smtClean="0">
                <a:solidFill>
                  <a:srgbClr val="0061AA"/>
                </a:solidFill>
              </a:rPr>
              <a:t>Opportunities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882987"/>
            <a:ext cx="9202879" cy="4873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dirty="0" smtClean="0"/>
              <a:t>Fellow Competition</a:t>
            </a:r>
          </a:p>
          <a:p>
            <a:pPr marL="742950" lvl="1" indent="-285750">
              <a:spcBef>
                <a:spcPts val="0"/>
              </a:spcBef>
              <a:spcAft>
                <a:spcPts val="1800"/>
              </a:spcAft>
              <a:buClr>
                <a:srgbClr val="EF282F"/>
              </a:buClr>
              <a:buFont typeface="Webdings" panose="05030102010509060703" pitchFamily="18" charset="2"/>
              <a:buChar char="4"/>
            </a:pPr>
            <a:r>
              <a:rPr lang="en-US" sz="1600" dirty="0" smtClean="0"/>
              <a:t>Within the organizational structure of DEVELOP fellows are elevated positions that support the program as a whole.</a:t>
            </a:r>
          </a:p>
          <a:p>
            <a:pPr marL="742950" lvl="1" indent="-285750">
              <a:spcBef>
                <a:spcPts val="0"/>
              </a:spcBef>
              <a:spcAft>
                <a:spcPts val="1800"/>
              </a:spcAft>
              <a:buClr>
                <a:srgbClr val="EF282F"/>
              </a:buClr>
              <a:buFont typeface="Webdings" panose="05030102010509060703" pitchFamily="18" charset="2"/>
              <a:buChar char="4"/>
            </a:pPr>
            <a:r>
              <a:rPr lang="en-US" sz="1600" dirty="0" smtClean="0"/>
              <a:t>These positions are full-time supporting both nodes and the national program.</a:t>
            </a:r>
          </a:p>
          <a:p>
            <a:pPr marL="742950" lvl="1" indent="-285750">
              <a:spcBef>
                <a:spcPts val="0"/>
              </a:spcBef>
              <a:spcAft>
                <a:spcPts val="1800"/>
              </a:spcAft>
              <a:buClr>
                <a:srgbClr val="EF282F"/>
              </a:buClr>
              <a:buFont typeface="Webdings" panose="05030102010509060703" pitchFamily="18" charset="2"/>
              <a:buChar char="4"/>
            </a:pPr>
            <a:r>
              <a:rPr lang="en-US" sz="1600" dirty="0" smtClean="0"/>
              <a:t>The Fellow Class is competed in June and July each year and begins in September. </a:t>
            </a:r>
          </a:p>
          <a:p>
            <a:pPr marL="285750" indent="-285750">
              <a:spcBef>
                <a:spcPts val="0"/>
              </a:spcBef>
              <a:spcAft>
                <a:spcPts val="1800"/>
              </a:spcAft>
              <a:buClr>
                <a:srgbClr val="EF282F"/>
              </a:buClr>
              <a:buFont typeface="Webdings" panose="05030102010509060703" pitchFamily="18" charset="2"/>
              <a:buChar char="4"/>
            </a:pPr>
            <a:r>
              <a:rPr lang="en-US" sz="1800" dirty="0" smtClean="0"/>
              <a:t>More information is available on </a:t>
            </a:r>
            <a:r>
              <a:rPr lang="en-US" sz="1800" dirty="0" err="1" smtClean="0"/>
              <a:t>DEVELOPedia</a:t>
            </a:r>
            <a:r>
              <a:rPr lang="en-US" sz="1800" dirty="0" smtClean="0"/>
              <a:t>:</a:t>
            </a:r>
          </a:p>
          <a:p>
            <a:pPr marL="742950" lvl="1" indent="-285750">
              <a:spcBef>
                <a:spcPts val="0"/>
              </a:spcBef>
              <a:spcAft>
                <a:spcPts val="1800"/>
              </a:spcAft>
              <a:buClr>
                <a:srgbClr val="EF282F"/>
              </a:buClr>
              <a:buFont typeface="Arial" panose="020B0604020202020204" pitchFamily="34" charset="0"/>
              <a:buChar char="•"/>
            </a:pPr>
            <a:r>
              <a:rPr lang="en-US" sz="1200" dirty="0" smtClean="0"/>
              <a:t>Fellows: </a:t>
            </a:r>
            <a:r>
              <a:rPr lang="en-US" sz="1200" dirty="0">
                <a:hlinkClick r:id="rId4"/>
              </a:rPr>
              <a:t>http://</a:t>
            </a:r>
            <a:r>
              <a:rPr lang="en-US" sz="1200" dirty="0" smtClean="0">
                <a:hlinkClick r:id="rId4"/>
              </a:rPr>
              <a:t>www.devpedia.developexchange.com/dp/index.php?title=Fellow_Positions</a:t>
            </a:r>
            <a:r>
              <a:rPr lang="en-US" sz="1200" dirty="0" smtClean="0"/>
              <a:t> </a:t>
            </a:r>
          </a:p>
        </p:txBody>
      </p:sp>
      <p:grpSp>
        <p:nvGrpSpPr>
          <p:cNvPr id="22" name="Group 21"/>
          <p:cNvGrpSpPr/>
          <p:nvPr/>
        </p:nvGrpSpPr>
        <p:grpSpPr>
          <a:xfrm>
            <a:off x="581019" y="5564292"/>
            <a:ext cx="9107594" cy="1192108"/>
            <a:chOff x="422969" y="5299697"/>
            <a:chExt cx="4157733" cy="1056769"/>
          </a:xfrm>
        </p:grpSpPr>
        <p:sp>
          <p:nvSpPr>
            <p:cNvPr id="23" name="Text Placeholder 5"/>
            <p:cNvSpPr txBox="1">
              <a:spLocks/>
            </p:cNvSpPr>
            <p:nvPr/>
          </p:nvSpPr>
          <p:spPr>
            <a:xfrm>
              <a:off x="422969" y="5307539"/>
              <a:ext cx="415773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New in FY20, the Fellow positions have the combined roles &amp; responsibilities of the previous </a:t>
              </a:r>
              <a:r>
                <a:rPr lang="en-US" sz="1600" i="1" dirty="0" smtClean="0"/>
                <a:t>Center Lead</a:t>
              </a:r>
              <a:r>
                <a:rPr lang="en-US" sz="1600" dirty="0" smtClean="0"/>
                <a:t> and </a:t>
              </a:r>
              <a:r>
                <a:rPr lang="en-US" sz="1600" i="1" dirty="0" smtClean="0"/>
                <a:t>Fellow</a:t>
              </a:r>
              <a:r>
                <a:rPr lang="en-US" sz="1600" dirty="0" smtClean="0"/>
                <a:t> positions. </a:t>
              </a:r>
              <a:r>
                <a:rPr lang="en-US" sz="1600" dirty="0" err="1" smtClean="0"/>
                <a:t>DEVELOPers</a:t>
              </a:r>
              <a:r>
                <a:rPr lang="en-US" sz="1600" dirty="0" smtClean="0"/>
                <a:t> in these positions will be supporting both a node and national tasks. Still have questions? Reach out to any C/Fellow or Amanda!</a:t>
              </a:r>
              <a:endParaRPr lang="en-US" sz="1800" dirty="0" smtClean="0"/>
            </a:p>
          </p:txBody>
        </p:sp>
        <p:sp>
          <p:nvSpPr>
            <p:cNvPr id="42" name="Rounded Rectangle 41"/>
            <p:cNvSpPr/>
            <p:nvPr/>
          </p:nvSpPr>
          <p:spPr>
            <a:xfrm>
              <a:off x="431667" y="5299697"/>
              <a:ext cx="4130871"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3190</TotalTime>
  <Words>1912</Words>
  <Application>Microsoft Office PowerPoint</Application>
  <PresentationFormat>Widescreen</PresentationFormat>
  <Paragraphs>196</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61</cp:revision>
  <dcterms:created xsi:type="dcterms:W3CDTF">2019-01-24T15:36:39Z</dcterms:created>
  <dcterms:modified xsi:type="dcterms:W3CDTF">2019-06-03T01:32:51Z</dcterms:modified>
</cp:coreProperties>
</file>