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Lst>
  <p:sldSz cx="12192000" cy="6858000"/>
  <p:notesSz cx="6858000" cy="9144000"/>
  <p:embeddedFontLst>
    <p:embeddedFont>
      <p:font typeface="Droid Serif" panose="020B060402020202020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Webdings" panose="05030102010509060703" pitchFamily="18" charset="2"/>
      <p:regular r:id="rId27"/>
    </p:embeddedFont>
    <p:embeddedFont>
      <p:font typeface="Garamond" panose="02020404030301010803" pitchFamily="18" charset="0"/>
      <p:regular r:id="rId28"/>
      <p:bold r:id="rId29"/>
      <p:italic r:id="rId30"/>
    </p:embeddedFont>
    <p:embeddedFont>
      <p:font typeface="Cambria Math" panose="02040503050406030204" pitchFamily="18" charset="0"/>
      <p:regular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08D"/>
    <a:srgbClr val="52B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79681" autoAdjust="0"/>
  </p:normalViewPr>
  <p:slideViewPr>
    <p:cSldViewPr snapToGrid="0">
      <p:cViewPr varScale="1">
        <p:scale>
          <a:sx n="89" d="100"/>
          <a:sy n="89" d="100"/>
        </p:scale>
        <p:origin x="11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9375F-55A3-4636-962B-ADC7CA16FCD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n-US"/>
        </a:p>
      </dgm:t>
    </dgm:pt>
    <dgm:pt modelId="{C28A0DA5-AFFE-4C51-8E63-448D11285FA4}">
      <dgm:prSet phldrT="[Text]" custT="1"/>
      <dgm:spPr>
        <a:solidFill>
          <a:srgbClr val="44808D"/>
        </a:solidFill>
        <a:ln>
          <a:solidFill>
            <a:srgbClr val="44808D"/>
          </a:solidFill>
        </a:ln>
      </dgm:spPr>
      <dgm:t>
        <a:bodyPr/>
        <a:lstStyle/>
        <a:p>
          <a:r>
            <a:rPr lang="en-US" sz="2000" dirty="0" smtClean="0">
              <a:latin typeface="Century Gothic" panose="020B0502020202020204" pitchFamily="34" charset="0"/>
            </a:rPr>
            <a:t>Biofuel Feasibility</a:t>
          </a:r>
          <a:endParaRPr lang="en-US" sz="2000" dirty="0">
            <a:latin typeface="Century Gothic" panose="020B0502020202020204" pitchFamily="34" charset="0"/>
          </a:endParaRPr>
        </a:p>
      </dgm:t>
    </dgm:pt>
    <dgm:pt modelId="{BD24FCC1-C69A-4801-A34D-DFA884E1240F}" type="parTrans" cxnId="{520E7880-3A50-4E0F-BBA0-9A093BED9AB2}">
      <dgm:prSet/>
      <dgm:spPr/>
      <dgm:t>
        <a:bodyPr/>
        <a:lstStyle/>
        <a:p>
          <a:endParaRPr lang="en-US"/>
        </a:p>
      </dgm:t>
    </dgm:pt>
    <dgm:pt modelId="{E69CA24B-32A1-4C3A-AAA9-DA796DC75AE0}" type="sibTrans" cxnId="{520E7880-3A50-4E0F-BBA0-9A093BED9AB2}">
      <dgm:prSet/>
      <dgm:spPr/>
      <dgm:t>
        <a:bodyPr/>
        <a:lstStyle/>
        <a:p>
          <a:endParaRPr lang="en-US"/>
        </a:p>
      </dgm:t>
    </dgm:pt>
    <dgm:pt modelId="{4E445225-71EA-40C9-B7A2-EE3E7EAF1921}">
      <dgm:prSet phldrT="[Text]" custT="1"/>
      <dgm:spPr>
        <a:solidFill>
          <a:srgbClr val="44808D"/>
        </a:solidFill>
        <a:ln>
          <a:solidFill>
            <a:srgbClr val="44808D"/>
          </a:solidFill>
        </a:ln>
      </dgm:spPr>
      <dgm:t>
        <a:bodyPr/>
        <a:lstStyle/>
        <a:p>
          <a:r>
            <a:rPr lang="en-US" sz="2000" dirty="0" smtClean="0">
              <a:latin typeface="Century Gothic" panose="020B0502020202020204" pitchFamily="34" charset="0"/>
            </a:rPr>
            <a:t>Resource Availability</a:t>
          </a:r>
          <a:endParaRPr lang="en-US" sz="2000" dirty="0">
            <a:latin typeface="Century Gothic" panose="020B0502020202020204" pitchFamily="34" charset="0"/>
          </a:endParaRPr>
        </a:p>
      </dgm:t>
    </dgm:pt>
    <dgm:pt modelId="{AE74302C-A5F7-4EA1-B953-2FAD82C0A4AD}" type="parTrans" cxnId="{23DFAA5C-AE94-4639-9D56-C520696DDBFE}">
      <dgm:prSet/>
      <dgm:spPr/>
      <dgm:t>
        <a:bodyPr/>
        <a:lstStyle/>
        <a:p>
          <a:endParaRPr lang="en-US"/>
        </a:p>
      </dgm:t>
    </dgm:pt>
    <dgm:pt modelId="{5533D4EC-D872-4832-BE65-F9E444A8461E}" type="sibTrans" cxnId="{23DFAA5C-AE94-4639-9D56-C520696DDBFE}">
      <dgm:prSet/>
      <dgm:spPr/>
      <dgm:t>
        <a:bodyPr/>
        <a:lstStyle/>
        <a:p>
          <a:endParaRPr lang="en-US"/>
        </a:p>
      </dgm:t>
    </dgm:pt>
    <dgm:pt modelId="{EBA6F156-5A86-4805-8618-15246B826C2A}" type="pres">
      <dgm:prSet presAssocID="{17B9375F-55A3-4636-962B-ADC7CA16FCDE}" presName="composite" presStyleCnt="0">
        <dgm:presLayoutVars>
          <dgm:chMax val="5"/>
          <dgm:dir/>
          <dgm:animLvl val="ctr"/>
          <dgm:resizeHandles val="exact"/>
        </dgm:presLayoutVars>
      </dgm:prSet>
      <dgm:spPr/>
      <dgm:t>
        <a:bodyPr/>
        <a:lstStyle/>
        <a:p>
          <a:endParaRPr lang="en-US"/>
        </a:p>
      </dgm:t>
    </dgm:pt>
    <dgm:pt modelId="{5497DA5F-4C44-4EAC-8FB9-69776A160890}" type="pres">
      <dgm:prSet presAssocID="{17B9375F-55A3-4636-962B-ADC7CA16FCDE}" presName="cycle" presStyleCnt="0"/>
      <dgm:spPr/>
    </dgm:pt>
    <dgm:pt modelId="{14ACAD39-22F4-4C06-B7C7-6E9C3E716F6A}" type="pres">
      <dgm:prSet presAssocID="{17B9375F-55A3-4636-962B-ADC7CA16FCDE}" presName="centerShape" presStyleCnt="0"/>
      <dgm:spPr/>
    </dgm:pt>
    <dgm:pt modelId="{FD4D52C6-7C12-4BC0-8741-01FF70CF7D60}" type="pres">
      <dgm:prSet presAssocID="{17B9375F-55A3-4636-962B-ADC7CA16FCDE}" presName="connSite" presStyleLbl="node1" presStyleIdx="0" presStyleCnt="3"/>
      <dgm:spPr/>
    </dgm:pt>
    <dgm:pt modelId="{08813D05-28BC-41BE-B867-97E8EB6EF206}" type="pres">
      <dgm:prSet presAssocID="{17B9375F-55A3-4636-962B-ADC7CA16FCDE}" presName="visible" presStyleLbl="node1" presStyleIdx="0" presStyleCnt="3" custScaleX="92685" custScaleY="91516" custLinFactNeighborX="453" custLinFactNeighborY="-3707"/>
      <dgm:spPr>
        <a:solidFill>
          <a:srgbClr val="44808D"/>
        </a:solidFill>
        <a:ln>
          <a:solidFill>
            <a:srgbClr val="44808D"/>
          </a:solidFill>
        </a:ln>
      </dgm:spPr>
      <dgm:t>
        <a:bodyPr/>
        <a:lstStyle/>
        <a:p>
          <a:endParaRPr lang="en-US"/>
        </a:p>
      </dgm:t>
    </dgm:pt>
    <dgm:pt modelId="{D02D4CF8-6D16-443D-A944-74E7419CF03C}" type="pres">
      <dgm:prSet presAssocID="{BD24FCC1-C69A-4801-A34D-DFA884E1240F}" presName="Name25" presStyleLbl="parChTrans1D1" presStyleIdx="0" presStyleCnt="2"/>
      <dgm:spPr/>
      <dgm:t>
        <a:bodyPr/>
        <a:lstStyle/>
        <a:p>
          <a:endParaRPr lang="en-US"/>
        </a:p>
      </dgm:t>
    </dgm:pt>
    <dgm:pt modelId="{F0162045-68F3-4A19-BE68-ACE2B65576A0}" type="pres">
      <dgm:prSet presAssocID="{C28A0DA5-AFFE-4C51-8E63-448D11285FA4}" presName="node" presStyleCnt="0"/>
      <dgm:spPr/>
    </dgm:pt>
    <dgm:pt modelId="{2750FAD3-C8EF-4A97-B930-0C85AF12A2BF}" type="pres">
      <dgm:prSet presAssocID="{C28A0DA5-AFFE-4C51-8E63-448D11285FA4}" presName="parentNode" presStyleLbl="node1" presStyleIdx="1" presStyleCnt="3" custScaleX="122463" custScaleY="125593" custLinFactNeighborX="23290" custLinFactNeighborY="12047">
        <dgm:presLayoutVars>
          <dgm:chMax val="1"/>
          <dgm:bulletEnabled val="1"/>
        </dgm:presLayoutVars>
      </dgm:prSet>
      <dgm:spPr/>
      <dgm:t>
        <a:bodyPr/>
        <a:lstStyle/>
        <a:p>
          <a:endParaRPr lang="en-US"/>
        </a:p>
      </dgm:t>
    </dgm:pt>
    <dgm:pt modelId="{D9B8FED7-2EF2-4621-B7DA-08288DF176C9}" type="pres">
      <dgm:prSet presAssocID="{C28A0DA5-AFFE-4C51-8E63-448D11285FA4}" presName="childNode" presStyleLbl="revTx" presStyleIdx="0" presStyleCnt="0">
        <dgm:presLayoutVars>
          <dgm:bulletEnabled val="1"/>
        </dgm:presLayoutVars>
      </dgm:prSet>
      <dgm:spPr/>
      <dgm:t>
        <a:bodyPr/>
        <a:lstStyle/>
        <a:p>
          <a:endParaRPr lang="en-US"/>
        </a:p>
      </dgm:t>
    </dgm:pt>
    <dgm:pt modelId="{3CD013AB-719D-48F8-B7AA-FABD94064A20}" type="pres">
      <dgm:prSet presAssocID="{AE74302C-A5F7-4EA1-B953-2FAD82C0A4AD}" presName="Name25" presStyleLbl="parChTrans1D1" presStyleIdx="1" presStyleCnt="2"/>
      <dgm:spPr/>
      <dgm:t>
        <a:bodyPr/>
        <a:lstStyle/>
        <a:p>
          <a:endParaRPr lang="en-US"/>
        </a:p>
      </dgm:t>
    </dgm:pt>
    <dgm:pt modelId="{FF65C2F1-8C90-402F-AB1F-3D40101DD27C}" type="pres">
      <dgm:prSet presAssocID="{4E445225-71EA-40C9-B7A2-EE3E7EAF1921}" presName="node" presStyleCnt="0"/>
      <dgm:spPr/>
    </dgm:pt>
    <dgm:pt modelId="{9E84AE43-F095-40A7-B2EA-AF6DE611F5C6}" type="pres">
      <dgm:prSet presAssocID="{4E445225-71EA-40C9-B7A2-EE3E7EAF1921}" presName="parentNode" presStyleLbl="node1" presStyleIdx="2" presStyleCnt="3" custScaleX="133913" custScaleY="135524" custLinFactNeighborX="12125" custLinFactNeighborY="-1098">
        <dgm:presLayoutVars>
          <dgm:chMax val="1"/>
          <dgm:bulletEnabled val="1"/>
        </dgm:presLayoutVars>
      </dgm:prSet>
      <dgm:spPr/>
      <dgm:t>
        <a:bodyPr/>
        <a:lstStyle/>
        <a:p>
          <a:endParaRPr lang="en-US"/>
        </a:p>
      </dgm:t>
    </dgm:pt>
    <dgm:pt modelId="{258577A9-A574-4B32-BF08-02B640DA472C}" type="pres">
      <dgm:prSet presAssocID="{4E445225-71EA-40C9-B7A2-EE3E7EAF1921}" presName="childNode" presStyleLbl="revTx" presStyleIdx="0" presStyleCnt="0">
        <dgm:presLayoutVars>
          <dgm:bulletEnabled val="1"/>
        </dgm:presLayoutVars>
      </dgm:prSet>
      <dgm:spPr/>
      <dgm:t>
        <a:bodyPr/>
        <a:lstStyle/>
        <a:p>
          <a:endParaRPr lang="en-US"/>
        </a:p>
      </dgm:t>
    </dgm:pt>
  </dgm:ptLst>
  <dgm:cxnLst>
    <dgm:cxn modelId="{23DFAA5C-AE94-4639-9D56-C520696DDBFE}" srcId="{17B9375F-55A3-4636-962B-ADC7CA16FCDE}" destId="{4E445225-71EA-40C9-B7A2-EE3E7EAF1921}" srcOrd="1" destOrd="0" parTransId="{AE74302C-A5F7-4EA1-B953-2FAD82C0A4AD}" sibTransId="{5533D4EC-D872-4832-BE65-F9E444A8461E}"/>
    <dgm:cxn modelId="{B9857DDB-00C4-4809-A2A0-B9D0AAA2C7F2}" type="presOf" srcId="{4E445225-71EA-40C9-B7A2-EE3E7EAF1921}" destId="{9E84AE43-F095-40A7-B2EA-AF6DE611F5C6}" srcOrd="0" destOrd="0" presId="urn:microsoft.com/office/officeart/2005/8/layout/radial2"/>
    <dgm:cxn modelId="{520E7880-3A50-4E0F-BBA0-9A093BED9AB2}" srcId="{17B9375F-55A3-4636-962B-ADC7CA16FCDE}" destId="{C28A0DA5-AFFE-4C51-8E63-448D11285FA4}" srcOrd="0" destOrd="0" parTransId="{BD24FCC1-C69A-4801-A34D-DFA884E1240F}" sibTransId="{E69CA24B-32A1-4C3A-AAA9-DA796DC75AE0}"/>
    <dgm:cxn modelId="{AFA14D24-7D94-4A5E-91E6-108C26CDD952}" type="presOf" srcId="{17B9375F-55A3-4636-962B-ADC7CA16FCDE}" destId="{EBA6F156-5A86-4805-8618-15246B826C2A}" srcOrd="0" destOrd="0" presId="urn:microsoft.com/office/officeart/2005/8/layout/radial2"/>
    <dgm:cxn modelId="{F415ACAA-EFB8-4B61-9D38-2FF02E2FCD13}" type="presOf" srcId="{AE74302C-A5F7-4EA1-B953-2FAD82C0A4AD}" destId="{3CD013AB-719D-48F8-B7AA-FABD94064A20}" srcOrd="0" destOrd="0" presId="urn:microsoft.com/office/officeart/2005/8/layout/radial2"/>
    <dgm:cxn modelId="{902AE481-54CE-4A4D-A266-E617992718CA}" type="presOf" srcId="{BD24FCC1-C69A-4801-A34D-DFA884E1240F}" destId="{D02D4CF8-6D16-443D-A944-74E7419CF03C}" srcOrd="0" destOrd="0" presId="urn:microsoft.com/office/officeart/2005/8/layout/radial2"/>
    <dgm:cxn modelId="{246BBB8D-8BEB-4FBA-96C7-01EE2983A68A}" type="presOf" srcId="{C28A0DA5-AFFE-4C51-8E63-448D11285FA4}" destId="{2750FAD3-C8EF-4A97-B930-0C85AF12A2BF}" srcOrd="0" destOrd="0" presId="urn:microsoft.com/office/officeart/2005/8/layout/radial2"/>
    <dgm:cxn modelId="{7EE235D6-E9CA-4A82-8809-B270BF8CC43C}" type="presParOf" srcId="{EBA6F156-5A86-4805-8618-15246B826C2A}" destId="{5497DA5F-4C44-4EAC-8FB9-69776A160890}" srcOrd="0" destOrd="0" presId="urn:microsoft.com/office/officeart/2005/8/layout/radial2"/>
    <dgm:cxn modelId="{4D4C7CAF-6FE6-499E-847F-8AD6ED867CEA}" type="presParOf" srcId="{5497DA5F-4C44-4EAC-8FB9-69776A160890}" destId="{14ACAD39-22F4-4C06-B7C7-6E9C3E716F6A}" srcOrd="0" destOrd="0" presId="urn:microsoft.com/office/officeart/2005/8/layout/radial2"/>
    <dgm:cxn modelId="{6F8C00DE-63DD-478F-B09F-8EFA85310C48}" type="presParOf" srcId="{14ACAD39-22F4-4C06-B7C7-6E9C3E716F6A}" destId="{FD4D52C6-7C12-4BC0-8741-01FF70CF7D60}" srcOrd="0" destOrd="0" presId="urn:microsoft.com/office/officeart/2005/8/layout/radial2"/>
    <dgm:cxn modelId="{6EFD3514-6360-4ABB-A50D-4CB67E1B131B}" type="presParOf" srcId="{14ACAD39-22F4-4C06-B7C7-6E9C3E716F6A}" destId="{08813D05-28BC-41BE-B867-97E8EB6EF206}" srcOrd="1" destOrd="0" presId="urn:microsoft.com/office/officeart/2005/8/layout/radial2"/>
    <dgm:cxn modelId="{3F436305-49D1-4159-AD3F-2372CAB8E579}" type="presParOf" srcId="{5497DA5F-4C44-4EAC-8FB9-69776A160890}" destId="{D02D4CF8-6D16-443D-A944-74E7419CF03C}" srcOrd="1" destOrd="0" presId="urn:microsoft.com/office/officeart/2005/8/layout/radial2"/>
    <dgm:cxn modelId="{32E91976-4E4B-4F05-BA6A-79220398EAF7}" type="presParOf" srcId="{5497DA5F-4C44-4EAC-8FB9-69776A160890}" destId="{F0162045-68F3-4A19-BE68-ACE2B65576A0}" srcOrd="2" destOrd="0" presId="urn:microsoft.com/office/officeart/2005/8/layout/radial2"/>
    <dgm:cxn modelId="{8A761F87-4A47-4362-818B-0AFDEA34AB9F}" type="presParOf" srcId="{F0162045-68F3-4A19-BE68-ACE2B65576A0}" destId="{2750FAD3-C8EF-4A97-B930-0C85AF12A2BF}" srcOrd="0" destOrd="0" presId="urn:microsoft.com/office/officeart/2005/8/layout/radial2"/>
    <dgm:cxn modelId="{EFE4C50A-8DE4-4DF6-B39E-745D99B80F57}" type="presParOf" srcId="{F0162045-68F3-4A19-BE68-ACE2B65576A0}" destId="{D9B8FED7-2EF2-4621-B7DA-08288DF176C9}" srcOrd="1" destOrd="0" presId="urn:microsoft.com/office/officeart/2005/8/layout/radial2"/>
    <dgm:cxn modelId="{3F640F91-2DF6-412E-BF35-ECEEE6C05B23}" type="presParOf" srcId="{5497DA5F-4C44-4EAC-8FB9-69776A160890}" destId="{3CD013AB-719D-48F8-B7AA-FABD94064A20}" srcOrd="3" destOrd="0" presId="urn:microsoft.com/office/officeart/2005/8/layout/radial2"/>
    <dgm:cxn modelId="{BC87CFBF-A407-426D-9E13-FA1E699804D8}" type="presParOf" srcId="{5497DA5F-4C44-4EAC-8FB9-69776A160890}" destId="{FF65C2F1-8C90-402F-AB1F-3D40101DD27C}" srcOrd="4" destOrd="0" presId="urn:microsoft.com/office/officeart/2005/8/layout/radial2"/>
    <dgm:cxn modelId="{6C6A3C18-AE90-4F7D-BDDE-C6BB646B5BBE}" type="presParOf" srcId="{FF65C2F1-8C90-402F-AB1F-3D40101DD27C}" destId="{9E84AE43-F095-40A7-B2EA-AF6DE611F5C6}" srcOrd="0" destOrd="0" presId="urn:microsoft.com/office/officeart/2005/8/layout/radial2"/>
    <dgm:cxn modelId="{CAF28590-48AE-4538-8528-5401D63EC84B}" type="presParOf" srcId="{FF65C2F1-8C90-402F-AB1F-3D40101DD27C}" destId="{258577A9-A574-4B32-BF08-02B640DA472C}" srcOrd="1" destOrd="0" presId="urn:microsoft.com/office/officeart/2005/8/layout/radial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B9375F-55A3-4636-962B-ADC7CA16FCD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n-US"/>
        </a:p>
      </dgm:t>
    </dgm:pt>
    <dgm:pt modelId="{C28A0DA5-AFFE-4C51-8E63-448D11285FA4}">
      <dgm:prSet phldrT="[Text]" custT="1"/>
      <dgm:spPr>
        <a:solidFill>
          <a:srgbClr val="44808D"/>
        </a:solidFill>
        <a:ln>
          <a:solidFill>
            <a:srgbClr val="44808D"/>
          </a:solidFill>
        </a:ln>
      </dgm:spPr>
      <dgm:t>
        <a:bodyPr/>
        <a:lstStyle/>
        <a:p>
          <a:r>
            <a:rPr lang="en-US" sz="2000" spc="-150" dirty="0" smtClean="0">
              <a:latin typeface="Century Gothic" panose="020B0502020202020204" pitchFamily="34" charset="0"/>
            </a:rPr>
            <a:t>Distribution</a:t>
          </a:r>
          <a:endParaRPr lang="en-US" sz="2000" spc="-150" dirty="0">
            <a:latin typeface="Century Gothic" panose="020B0502020202020204" pitchFamily="34" charset="0"/>
          </a:endParaRPr>
        </a:p>
      </dgm:t>
    </dgm:pt>
    <dgm:pt modelId="{BD24FCC1-C69A-4801-A34D-DFA884E1240F}" type="parTrans" cxnId="{520E7880-3A50-4E0F-BBA0-9A093BED9AB2}">
      <dgm:prSet/>
      <dgm:spPr/>
      <dgm:t>
        <a:bodyPr/>
        <a:lstStyle/>
        <a:p>
          <a:endParaRPr lang="en-US"/>
        </a:p>
      </dgm:t>
    </dgm:pt>
    <dgm:pt modelId="{E69CA24B-32A1-4C3A-AAA9-DA796DC75AE0}" type="sibTrans" cxnId="{520E7880-3A50-4E0F-BBA0-9A093BED9AB2}">
      <dgm:prSet/>
      <dgm:spPr/>
      <dgm:t>
        <a:bodyPr/>
        <a:lstStyle/>
        <a:p>
          <a:endParaRPr lang="en-US"/>
        </a:p>
      </dgm:t>
    </dgm:pt>
    <dgm:pt modelId="{4E445225-71EA-40C9-B7A2-EE3E7EAF1921}">
      <dgm:prSet phldrT="[Text]" custT="1"/>
      <dgm:spPr>
        <a:solidFill>
          <a:srgbClr val="44808D"/>
        </a:solidFill>
        <a:ln>
          <a:solidFill>
            <a:srgbClr val="44808D"/>
          </a:solidFill>
        </a:ln>
      </dgm:spPr>
      <dgm:t>
        <a:bodyPr/>
        <a:lstStyle/>
        <a:p>
          <a:r>
            <a:rPr lang="en-US" sz="2000" dirty="0" smtClean="0">
              <a:latin typeface="Century Gothic" panose="020B0502020202020204" pitchFamily="34" charset="0"/>
            </a:rPr>
            <a:t>Cause</a:t>
          </a:r>
          <a:endParaRPr lang="en-US" sz="2000" dirty="0">
            <a:latin typeface="Century Gothic" panose="020B0502020202020204" pitchFamily="34" charset="0"/>
          </a:endParaRPr>
        </a:p>
      </dgm:t>
    </dgm:pt>
    <dgm:pt modelId="{AE74302C-A5F7-4EA1-B953-2FAD82C0A4AD}" type="parTrans" cxnId="{23DFAA5C-AE94-4639-9D56-C520696DDBFE}">
      <dgm:prSet/>
      <dgm:spPr/>
      <dgm:t>
        <a:bodyPr/>
        <a:lstStyle/>
        <a:p>
          <a:endParaRPr lang="en-US"/>
        </a:p>
      </dgm:t>
    </dgm:pt>
    <dgm:pt modelId="{5533D4EC-D872-4832-BE65-F9E444A8461E}" type="sibTrans" cxnId="{23DFAA5C-AE94-4639-9D56-C520696DDBFE}">
      <dgm:prSet/>
      <dgm:spPr/>
      <dgm:t>
        <a:bodyPr/>
        <a:lstStyle/>
        <a:p>
          <a:endParaRPr lang="en-US"/>
        </a:p>
      </dgm:t>
    </dgm:pt>
    <dgm:pt modelId="{E6A3918F-3980-4D83-9F53-457DABA1FDC1}">
      <dgm:prSet phldrT="[Text]" custT="1"/>
      <dgm:spPr>
        <a:solidFill>
          <a:srgbClr val="44808D"/>
        </a:solidFill>
        <a:ln>
          <a:solidFill>
            <a:srgbClr val="44808D"/>
          </a:solidFill>
        </a:ln>
      </dgm:spPr>
      <dgm:t>
        <a:bodyPr/>
        <a:lstStyle/>
        <a:p>
          <a:r>
            <a:rPr lang="en-US" sz="2000" dirty="0" smtClean="0">
              <a:latin typeface="Century Gothic" panose="020B0502020202020204" pitchFamily="34" charset="0"/>
            </a:rPr>
            <a:t>Timing </a:t>
          </a:r>
          <a:endParaRPr lang="en-US" sz="2000" dirty="0">
            <a:latin typeface="Century Gothic" panose="020B0502020202020204" pitchFamily="34" charset="0"/>
          </a:endParaRPr>
        </a:p>
      </dgm:t>
    </dgm:pt>
    <dgm:pt modelId="{98096651-EB0D-49D4-8BC4-E450C9BE3285}" type="parTrans" cxnId="{A7A7266A-DEE6-4AD1-AD0C-D3F3BB1DE07F}">
      <dgm:prSet/>
      <dgm:spPr/>
      <dgm:t>
        <a:bodyPr/>
        <a:lstStyle/>
        <a:p>
          <a:endParaRPr lang="en-US"/>
        </a:p>
      </dgm:t>
    </dgm:pt>
    <dgm:pt modelId="{332B48E6-1643-495B-A1F3-24E755EAEBC6}" type="sibTrans" cxnId="{A7A7266A-DEE6-4AD1-AD0C-D3F3BB1DE07F}">
      <dgm:prSet/>
      <dgm:spPr/>
      <dgm:t>
        <a:bodyPr/>
        <a:lstStyle/>
        <a:p>
          <a:endParaRPr lang="en-US"/>
        </a:p>
      </dgm:t>
    </dgm:pt>
    <dgm:pt modelId="{EBA6F156-5A86-4805-8618-15246B826C2A}" type="pres">
      <dgm:prSet presAssocID="{17B9375F-55A3-4636-962B-ADC7CA16FCDE}" presName="composite" presStyleCnt="0">
        <dgm:presLayoutVars>
          <dgm:chMax val="5"/>
          <dgm:dir/>
          <dgm:animLvl val="ctr"/>
          <dgm:resizeHandles val="exact"/>
        </dgm:presLayoutVars>
      </dgm:prSet>
      <dgm:spPr/>
      <dgm:t>
        <a:bodyPr/>
        <a:lstStyle/>
        <a:p>
          <a:endParaRPr lang="en-US"/>
        </a:p>
      </dgm:t>
    </dgm:pt>
    <dgm:pt modelId="{5497DA5F-4C44-4EAC-8FB9-69776A160890}" type="pres">
      <dgm:prSet presAssocID="{17B9375F-55A3-4636-962B-ADC7CA16FCDE}" presName="cycle" presStyleCnt="0"/>
      <dgm:spPr/>
    </dgm:pt>
    <dgm:pt modelId="{14ACAD39-22F4-4C06-B7C7-6E9C3E716F6A}" type="pres">
      <dgm:prSet presAssocID="{17B9375F-55A3-4636-962B-ADC7CA16FCDE}" presName="centerShape" presStyleCnt="0"/>
      <dgm:spPr/>
    </dgm:pt>
    <dgm:pt modelId="{FD4D52C6-7C12-4BC0-8741-01FF70CF7D60}" type="pres">
      <dgm:prSet presAssocID="{17B9375F-55A3-4636-962B-ADC7CA16FCDE}" presName="connSite" presStyleLbl="node1" presStyleIdx="0" presStyleCnt="4"/>
      <dgm:spPr/>
    </dgm:pt>
    <dgm:pt modelId="{08813D05-28BC-41BE-B867-97E8EB6EF206}" type="pres">
      <dgm:prSet presAssocID="{17B9375F-55A3-4636-962B-ADC7CA16FCDE}" presName="visible" presStyleLbl="node1" presStyleIdx="0" presStyleCnt="4" custScaleX="95144" custScaleY="92663" custLinFactNeighborX="8191" custLinFactNeighborY="-5818"/>
      <dgm:spPr>
        <a:solidFill>
          <a:srgbClr val="44808D"/>
        </a:solidFill>
        <a:ln>
          <a:solidFill>
            <a:srgbClr val="44808D"/>
          </a:solidFill>
        </a:ln>
      </dgm:spPr>
      <dgm:t>
        <a:bodyPr/>
        <a:lstStyle/>
        <a:p>
          <a:endParaRPr lang="en-US"/>
        </a:p>
      </dgm:t>
    </dgm:pt>
    <dgm:pt modelId="{D02D4CF8-6D16-443D-A944-74E7419CF03C}" type="pres">
      <dgm:prSet presAssocID="{BD24FCC1-C69A-4801-A34D-DFA884E1240F}" presName="Name25" presStyleLbl="parChTrans1D1" presStyleIdx="0" presStyleCnt="3"/>
      <dgm:spPr/>
      <dgm:t>
        <a:bodyPr/>
        <a:lstStyle/>
        <a:p>
          <a:endParaRPr lang="en-US"/>
        </a:p>
      </dgm:t>
    </dgm:pt>
    <dgm:pt modelId="{F0162045-68F3-4A19-BE68-ACE2B65576A0}" type="pres">
      <dgm:prSet presAssocID="{C28A0DA5-AFFE-4C51-8E63-448D11285FA4}" presName="node" presStyleCnt="0"/>
      <dgm:spPr/>
    </dgm:pt>
    <dgm:pt modelId="{2750FAD3-C8EF-4A97-B930-0C85AF12A2BF}" type="pres">
      <dgm:prSet presAssocID="{C28A0DA5-AFFE-4C51-8E63-448D11285FA4}" presName="parentNode" presStyleLbl="node1" presStyleIdx="1" presStyleCnt="4" custScaleX="127141" custScaleY="107014" custLinFactNeighborX="21160" custLinFactNeighborY="18368">
        <dgm:presLayoutVars>
          <dgm:chMax val="1"/>
          <dgm:bulletEnabled val="1"/>
        </dgm:presLayoutVars>
      </dgm:prSet>
      <dgm:spPr/>
      <dgm:t>
        <a:bodyPr/>
        <a:lstStyle/>
        <a:p>
          <a:endParaRPr lang="en-US"/>
        </a:p>
      </dgm:t>
    </dgm:pt>
    <dgm:pt modelId="{D9B8FED7-2EF2-4621-B7DA-08288DF176C9}" type="pres">
      <dgm:prSet presAssocID="{C28A0DA5-AFFE-4C51-8E63-448D11285FA4}" presName="childNode" presStyleLbl="revTx" presStyleIdx="0" presStyleCnt="0">
        <dgm:presLayoutVars>
          <dgm:bulletEnabled val="1"/>
        </dgm:presLayoutVars>
      </dgm:prSet>
      <dgm:spPr/>
      <dgm:t>
        <a:bodyPr/>
        <a:lstStyle/>
        <a:p>
          <a:endParaRPr lang="en-US"/>
        </a:p>
      </dgm:t>
    </dgm:pt>
    <dgm:pt modelId="{A7918299-FB39-4ED8-A48B-B72A5C26AB29}" type="pres">
      <dgm:prSet presAssocID="{98096651-EB0D-49D4-8BC4-E450C9BE3285}" presName="Name25" presStyleLbl="parChTrans1D1" presStyleIdx="1" presStyleCnt="3"/>
      <dgm:spPr/>
      <dgm:t>
        <a:bodyPr/>
        <a:lstStyle/>
        <a:p>
          <a:endParaRPr lang="en-US"/>
        </a:p>
      </dgm:t>
    </dgm:pt>
    <dgm:pt modelId="{0DCA1A60-679D-45DD-B82C-42A9607484D4}" type="pres">
      <dgm:prSet presAssocID="{E6A3918F-3980-4D83-9F53-457DABA1FDC1}" presName="node" presStyleCnt="0"/>
      <dgm:spPr/>
    </dgm:pt>
    <dgm:pt modelId="{9E81191D-429A-4D32-A10A-D98F81BCA6DB}" type="pres">
      <dgm:prSet presAssocID="{E6A3918F-3980-4D83-9F53-457DABA1FDC1}" presName="parentNode" presStyleLbl="node1" presStyleIdx="2" presStyleCnt="4" custScaleX="82701" custScaleY="81122" custLinFactNeighborX="20509" custLinFactNeighborY="4461">
        <dgm:presLayoutVars>
          <dgm:chMax val="1"/>
          <dgm:bulletEnabled val="1"/>
        </dgm:presLayoutVars>
      </dgm:prSet>
      <dgm:spPr/>
      <dgm:t>
        <a:bodyPr/>
        <a:lstStyle/>
        <a:p>
          <a:endParaRPr lang="en-US"/>
        </a:p>
      </dgm:t>
    </dgm:pt>
    <dgm:pt modelId="{2F953A06-9CB8-447D-B5CB-60986031BAAA}" type="pres">
      <dgm:prSet presAssocID="{E6A3918F-3980-4D83-9F53-457DABA1FDC1}" presName="childNode" presStyleLbl="revTx" presStyleIdx="0" presStyleCnt="0">
        <dgm:presLayoutVars>
          <dgm:bulletEnabled val="1"/>
        </dgm:presLayoutVars>
      </dgm:prSet>
      <dgm:spPr/>
    </dgm:pt>
    <dgm:pt modelId="{3CD013AB-719D-48F8-B7AA-FABD94064A20}" type="pres">
      <dgm:prSet presAssocID="{AE74302C-A5F7-4EA1-B953-2FAD82C0A4AD}" presName="Name25" presStyleLbl="parChTrans1D1" presStyleIdx="2" presStyleCnt="3"/>
      <dgm:spPr/>
      <dgm:t>
        <a:bodyPr/>
        <a:lstStyle/>
        <a:p>
          <a:endParaRPr lang="en-US"/>
        </a:p>
      </dgm:t>
    </dgm:pt>
    <dgm:pt modelId="{FF65C2F1-8C90-402F-AB1F-3D40101DD27C}" type="pres">
      <dgm:prSet presAssocID="{4E445225-71EA-40C9-B7A2-EE3E7EAF1921}" presName="node" presStyleCnt="0"/>
      <dgm:spPr/>
    </dgm:pt>
    <dgm:pt modelId="{9E84AE43-F095-40A7-B2EA-AF6DE611F5C6}" type="pres">
      <dgm:prSet presAssocID="{4E445225-71EA-40C9-B7A2-EE3E7EAF1921}" presName="parentNode" presStyleLbl="node1" presStyleIdx="3" presStyleCnt="4" custScaleX="93092" custScaleY="86547" custLinFactNeighborX="16983" custLinFactNeighborY="-17849">
        <dgm:presLayoutVars>
          <dgm:chMax val="1"/>
          <dgm:bulletEnabled val="1"/>
        </dgm:presLayoutVars>
      </dgm:prSet>
      <dgm:spPr/>
      <dgm:t>
        <a:bodyPr/>
        <a:lstStyle/>
        <a:p>
          <a:endParaRPr lang="en-US"/>
        </a:p>
      </dgm:t>
    </dgm:pt>
    <dgm:pt modelId="{258577A9-A574-4B32-BF08-02B640DA472C}" type="pres">
      <dgm:prSet presAssocID="{4E445225-71EA-40C9-B7A2-EE3E7EAF1921}" presName="childNode" presStyleLbl="revTx" presStyleIdx="0" presStyleCnt="0">
        <dgm:presLayoutVars>
          <dgm:bulletEnabled val="1"/>
        </dgm:presLayoutVars>
      </dgm:prSet>
      <dgm:spPr/>
      <dgm:t>
        <a:bodyPr/>
        <a:lstStyle/>
        <a:p>
          <a:endParaRPr lang="en-US"/>
        </a:p>
      </dgm:t>
    </dgm:pt>
  </dgm:ptLst>
  <dgm:cxnLst>
    <dgm:cxn modelId="{C220A39F-0D81-4D5B-AFF0-99C6CFE837DD}" type="presOf" srcId="{BD24FCC1-C69A-4801-A34D-DFA884E1240F}" destId="{D02D4CF8-6D16-443D-A944-74E7419CF03C}" srcOrd="0" destOrd="0" presId="urn:microsoft.com/office/officeart/2005/8/layout/radial2"/>
    <dgm:cxn modelId="{A7A7266A-DEE6-4AD1-AD0C-D3F3BB1DE07F}" srcId="{17B9375F-55A3-4636-962B-ADC7CA16FCDE}" destId="{E6A3918F-3980-4D83-9F53-457DABA1FDC1}" srcOrd="1" destOrd="0" parTransId="{98096651-EB0D-49D4-8BC4-E450C9BE3285}" sibTransId="{332B48E6-1643-495B-A1F3-24E755EAEBC6}"/>
    <dgm:cxn modelId="{06B1A46C-FC73-4E46-9613-9F0EC193128C}" type="presOf" srcId="{E6A3918F-3980-4D83-9F53-457DABA1FDC1}" destId="{9E81191D-429A-4D32-A10A-D98F81BCA6DB}" srcOrd="0" destOrd="0" presId="urn:microsoft.com/office/officeart/2005/8/layout/radial2"/>
    <dgm:cxn modelId="{4A26EE6D-A0F1-4638-B4D1-E4552B703097}" type="presOf" srcId="{98096651-EB0D-49D4-8BC4-E450C9BE3285}" destId="{A7918299-FB39-4ED8-A48B-B72A5C26AB29}" srcOrd="0" destOrd="0" presId="urn:microsoft.com/office/officeart/2005/8/layout/radial2"/>
    <dgm:cxn modelId="{A2B2A771-F15D-44F6-AD9E-2D205144139F}" type="presOf" srcId="{4E445225-71EA-40C9-B7A2-EE3E7EAF1921}" destId="{9E84AE43-F095-40A7-B2EA-AF6DE611F5C6}" srcOrd="0" destOrd="0" presId="urn:microsoft.com/office/officeart/2005/8/layout/radial2"/>
    <dgm:cxn modelId="{520E7880-3A50-4E0F-BBA0-9A093BED9AB2}" srcId="{17B9375F-55A3-4636-962B-ADC7CA16FCDE}" destId="{C28A0DA5-AFFE-4C51-8E63-448D11285FA4}" srcOrd="0" destOrd="0" parTransId="{BD24FCC1-C69A-4801-A34D-DFA884E1240F}" sibTransId="{E69CA24B-32A1-4C3A-AAA9-DA796DC75AE0}"/>
    <dgm:cxn modelId="{23DFAA5C-AE94-4639-9D56-C520696DDBFE}" srcId="{17B9375F-55A3-4636-962B-ADC7CA16FCDE}" destId="{4E445225-71EA-40C9-B7A2-EE3E7EAF1921}" srcOrd="2" destOrd="0" parTransId="{AE74302C-A5F7-4EA1-B953-2FAD82C0A4AD}" sibTransId="{5533D4EC-D872-4832-BE65-F9E444A8461E}"/>
    <dgm:cxn modelId="{65DE798D-15C4-4EAB-96BB-4AF63B87E2FB}" type="presOf" srcId="{C28A0DA5-AFFE-4C51-8E63-448D11285FA4}" destId="{2750FAD3-C8EF-4A97-B930-0C85AF12A2BF}" srcOrd="0" destOrd="0" presId="urn:microsoft.com/office/officeart/2005/8/layout/radial2"/>
    <dgm:cxn modelId="{5C768321-09C6-4C4F-A88D-FF1BA25549DE}" type="presOf" srcId="{AE74302C-A5F7-4EA1-B953-2FAD82C0A4AD}" destId="{3CD013AB-719D-48F8-B7AA-FABD94064A20}" srcOrd="0" destOrd="0" presId="urn:microsoft.com/office/officeart/2005/8/layout/radial2"/>
    <dgm:cxn modelId="{677140E4-B07B-43FA-939A-4E8C401EBC01}" type="presOf" srcId="{17B9375F-55A3-4636-962B-ADC7CA16FCDE}" destId="{EBA6F156-5A86-4805-8618-15246B826C2A}" srcOrd="0" destOrd="0" presId="urn:microsoft.com/office/officeart/2005/8/layout/radial2"/>
    <dgm:cxn modelId="{D2597D60-2F82-4E87-8347-7F0D03F3E468}" type="presParOf" srcId="{EBA6F156-5A86-4805-8618-15246B826C2A}" destId="{5497DA5F-4C44-4EAC-8FB9-69776A160890}" srcOrd="0" destOrd="0" presId="urn:microsoft.com/office/officeart/2005/8/layout/radial2"/>
    <dgm:cxn modelId="{D92BA940-435F-4BC8-942B-8C1335F04961}" type="presParOf" srcId="{5497DA5F-4C44-4EAC-8FB9-69776A160890}" destId="{14ACAD39-22F4-4C06-B7C7-6E9C3E716F6A}" srcOrd="0" destOrd="0" presId="urn:microsoft.com/office/officeart/2005/8/layout/radial2"/>
    <dgm:cxn modelId="{02825B2B-4720-48CD-A385-0BCCC49F633F}" type="presParOf" srcId="{14ACAD39-22F4-4C06-B7C7-6E9C3E716F6A}" destId="{FD4D52C6-7C12-4BC0-8741-01FF70CF7D60}" srcOrd="0" destOrd="0" presId="urn:microsoft.com/office/officeart/2005/8/layout/radial2"/>
    <dgm:cxn modelId="{D2035B48-4FFA-4BA2-93FE-00D57CE61D0F}" type="presParOf" srcId="{14ACAD39-22F4-4C06-B7C7-6E9C3E716F6A}" destId="{08813D05-28BC-41BE-B867-97E8EB6EF206}" srcOrd="1" destOrd="0" presId="urn:microsoft.com/office/officeart/2005/8/layout/radial2"/>
    <dgm:cxn modelId="{6318B114-7A3E-452A-8D30-0C7AA7F72580}" type="presParOf" srcId="{5497DA5F-4C44-4EAC-8FB9-69776A160890}" destId="{D02D4CF8-6D16-443D-A944-74E7419CF03C}" srcOrd="1" destOrd="0" presId="urn:microsoft.com/office/officeart/2005/8/layout/radial2"/>
    <dgm:cxn modelId="{72D45DC5-08EB-48C8-AF55-DF74CA8FF62A}" type="presParOf" srcId="{5497DA5F-4C44-4EAC-8FB9-69776A160890}" destId="{F0162045-68F3-4A19-BE68-ACE2B65576A0}" srcOrd="2" destOrd="0" presId="urn:microsoft.com/office/officeart/2005/8/layout/radial2"/>
    <dgm:cxn modelId="{0A66DA60-9228-40F4-BCA6-9641F1CD9A2A}" type="presParOf" srcId="{F0162045-68F3-4A19-BE68-ACE2B65576A0}" destId="{2750FAD3-C8EF-4A97-B930-0C85AF12A2BF}" srcOrd="0" destOrd="0" presId="urn:microsoft.com/office/officeart/2005/8/layout/radial2"/>
    <dgm:cxn modelId="{9CCF2C3B-7794-4BFD-AD33-B2D1FD323815}" type="presParOf" srcId="{F0162045-68F3-4A19-BE68-ACE2B65576A0}" destId="{D9B8FED7-2EF2-4621-B7DA-08288DF176C9}" srcOrd="1" destOrd="0" presId="urn:microsoft.com/office/officeart/2005/8/layout/radial2"/>
    <dgm:cxn modelId="{4A66F624-6F83-4F86-A80B-7647A9DAD4AC}" type="presParOf" srcId="{5497DA5F-4C44-4EAC-8FB9-69776A160890}" destId="{A7918299-FB39-4ED8-A48B-B72A5C26AB29}" srcOrd="3" destOrd="0" presId="urn:microsoft.com/office/officeart/2005/8/layout/radial2"/>
    <dgm:cxn modelId="{1E5DEA6A-AC94-4739-8DA2-462423CD0F78}" type="presParOf" srcId="{5497DA5F-4C44-4EAC-8FB9-69776A160890}" destId="{0DCA1A60-679D-45DD-B82C-42A9607484D4}" srcOrd="4" destOrd="0" presId="urn:microsoft.com/office/officeart/2005/8/layout/radial2"/>
    <dgm:cxn modelId="{C3206557-9EAA-423C-98FE-45322850172B}" type="presParOf" srcId="{0DCA1A60-679D-45DD-B82C-42A9607484D4}" destId="{9E81191D-429A-4D32-A10A-D98F81BCA6DB}" srcOrd="0" destOrd="0" presId="urn:microsoft.com/office/officeart/2005/8/layout/radial2"/>
    <dgm:cxn modelId="{40BF6B54-EA5B-401C-9D76-FC26B3A19611}" type="presParOf" srcId="{0DCA1A60-679D-45DD-B82C-42A9607484D4}" destId="{2F953A06-9CB8-447D-B5CB-60986031BAAA}" srcOrd="1" destOrd="0" presId="urn:microsoft.com/office/officeart/2005/8/layout/radial2"/>
    <dgm:cxn modelId="{7D6C787F-4E18-4B7D-AE47-1360C11B73DE}" type="presParOf" srcId="{5497DA5F-4C44-4EAC-8FB9-69776A160890}" destId="{3CD013AB-719D-48F8-B7AA-FABD94064A20}" srcOrd="5" destOrd="0" presId="urn:microsoft.com/office/officeart/2005/8/layout/radial2"/>
    <dgm:cxn modelId="{935DB40D-5AB5-433F-B52A-417AEA3C3AF1}" type="presParOf" srcId="{5497DA5F-4C44-4EAC-8FB9-69776A160890}" destId="{FF65C2F1-8C90-402F-AB1F-3D40101DD27C}" srcOrd="6" destOrd="0" presId="urn:microsoft.com/office/officeart/2005/8/layout/radial2"/>
    <dgm:cxn modelId="{A2DC9917-32E9-4E60-9679-45D40413F312}" type="presParOf" srcId="{FF65C2F1-8C90-402F-AB1F-3D40101DD27C}" destId="{9E84AE43-F095-40A7-B2EA-AF6DE611F5C6}" srcOrd="0" destOrd="0" presId="urn:microsoft.com/office/officeart/2005/8/layout/radial2"/>
    <dgm:cxn modelId="{926FB986-AAE5-4E3C-B391-6429FCCBBAD5}" type="presParOf" srcId="{FF65C2F1-8C90-402F-AB1F-3D40101DD27C}" destId="{258577A9-A574-4B32-BF08-02B640DA472C}" srcOrd="1" destOrd="0" presId="urn:microsoft.com/office/officeart/2005/8/layout/radial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013AB-719D-48F8-B7AA-FABD94064A20}">
      <dsp:nvSpPr>
        <dsp:cNvPr id="0" name=""/>
        <dsp:cNvSpPr/>
      </dsp:nvSpPr>
      <dsp:spPr>
        <a:xfrm rot="1654380">
          <a:off x="1833885" y="3015489"/>
          <a:ext cx="678345" cy="67500"/>
        </a:xfrm>
        <a:custGeom>
          <a:avLst/>
          <a:gdLst/>
          <a:ahLst/>
          <a:cxnLst/>
          <a:rect l="0" t="0" r="0" b="0"/>
          <a:pathLst>
            <a:path>
              <a:moveTo>
                <a:pt x="0" y="33750"/>
              </a:moveTo>
              <a:lnTo>
                <a:pt x="678345" y="3375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02D4CF8-6D16-443D-A944-74E7419CF03C}">
      <dsp:nvSpPr>
        <dsp:cNvPr id="0" name=""/>
        <dsp:cNvSpPr/>
      </dsp:nvSpPr>
      <dsp:spPr>
        <a:xfrm rot="20232992">
          <a:off x="1837413" y="1881076"/>
          <a:ext cx="897006" cy="67500"/>
        </a:xfrm>
        <a:custGeom>
          <a:avLst/>
          <a:gdLst/>
          <a:ahLst/>
          <a:cxnLst/>
          <a:rect l="0" t="0" r="0" b="0"/>
          <a:pathLst>
            <a:path>
              <a:moveTo>
                <a:pt x="0" y="33750"/>
              </a:moveTo>
              <a:lnTo>
                <a:pt x="897006" y="3375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813D05-28BC-41BE-B867-97E8EB6EF206}">
      <dsp:nvSpPr>
        <dsp:cNvPr id="0" name=""/>
        <dsp:cNvSpPr/>
      </dsp:nvSpPr>
      <dsp:spPr>
        <a:xfrm>
          <a:off x="-99057" y="1241224"/>
          <a:ext cx="2258948" cy="2230457"/>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50FAD3-C8EF-4A97-B930-0C85AF12A2BF}">
      <dsp:nvSpPr>
        <dsp:cNvPr id="0" name=""/>
        <dsp:cNvSpPr/>
      </dsp:nvSpPr>
      <dsp:spPr>
        <a:xfrm>
          <a:off x="2632624" y="474810"/>
          <a:ext cx="1790824" cy="1836595"/>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entury Gothic" panose="020B0502020202020204" pitchFamily="34" charset="0"/>
            </a:rPr>
            <a:t>Biofuel Feasibility</a:t>
          </a:r>
          <a:endParaRPr lang="en-US" sz="2000" kern="1200" dirty="0">
            <a:latin typeface="Century Gothic" panose="020B0502020202020204" pitchFamily="34" charset="0"/>
          </a:endParaRPr>
        </a:p>
      </dsp:txBody>
      <dsp:txXfrm>
        <a:off x="2894884" y="743773"/>
        <a:ext cx="1266304" cy="1298669"/>
      </dsp:txXfrm>
    </dsp:sp>
    <dsp:sp modelId="{9E84AE43-F095-40A7-B2EA-AF6DE611F5C6}">
      <dsp:nvSpPr>
        <dsp:cNvPr id="0" name=""/>
        <dsp:cNvSpPr/>
      </dsp:nvSpPr>
      <dsp:spPr>
        <a:xfrm>
          <a:off x="2364706" y="2669694"/>
          <a:ext cx="1958262" cy="1981820"/>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entury Gothic" panose="020B0502020202020204" pitchFamily="34" charset="0"/>
            </a:rPr>
            <a:t>Resource Availability</a:t>
          </a:r>
          <a:endParaRPr lang="en-US" sz="2000" kern="1200" dirty="0">
            <a:latin typeface="Century Gothic" panose="020B0502020202020204" pitchFamily="34" charset="0"/>
          </a:endParaRPr>
        </a:p>
      </dsp:txBody>
      <dsp:txXfrm>
        <a:off x="2651487" y="2959925"/>
        <a:ext cx="1384700" cy="1401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013AB-719D-48F8-B7AA-FABD94064A20}">
      <dsp:nvSpPr>
        <dsp:cNvPr id="0" name=""/>
        <dsp:cNvSpPr/>
      </dsp:nvSpPr>
      <dsp:spPr>
        <a:xfrm rot="2091441">
          <a:off x="1964121" y="3371254"/>
          <a:ext cx="960354" cy="65214"/>
        </a:xfrm>
        <a:custGeom>
          <a:avLst/>
          <a:gdLst/>
          <a:ahLst/>
          <a:cxnLst/>
          <a:rect l="0" t="0" r="0" b="0"/>
          <a:pathLst>
            <a:path>
              <a:moveTo>
                <a:pt x="0" y="32607"/>
              </a:moveTo>
              <a:lnTo>
                <a:pt x="960354" y="32607"/>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918299-FB39-4ED8-A48B-B72A5C26AB29}">
      <dsp:nvSpPr>
        <dsp:cNvPr id="0" name=""/>
        <dsp:cNvSpPr/>
      </dsp:nvSpPr>
      <dsp:spPr>
        <a:xfrm rot="81033">
          <a:off x="2050099" y="2557134"/>
          <a:ext cx="1265495" cy="65214"/>
        </a:xfrm>
        <a:custGeom>
          <a:avLst/>
          <a:gdLst/>
          <a:ahLst/>
          <a:cxnLst/>
          <a:rect l="0" t="0" r="0" b="0"/>
          <a:pathLst>
            <a:path>
              <a:moveTo>
                <a:pt x="0" y="32607"/>
              </a:moveTo>
              <a:lnTo>
                <a:pt x="1265495" y="32607"/>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02D4CF8-6D16-443D-A944-74E7419CF03C}">
      <dsp:nvSpPr>
        <dsp:cNvPr id="0" name=""/>
        <dsp:cNvSpPr/>
      </dsp:nvSpPr>
      <dsp:spPr>
        <a:xfrm rot="19515667">
          <a:off x="1983031" y="1736315"/>
          <a:ext cx="754524" cy="65214"/>
        </a:xfrm>
        <a:custGeom>
          <a:avLst/>
          <a:gdLst/>
          <a:ahLst/>
          <a:cxnLst/>
          <a:rect l="0" t="0" r="0" b="0"/>
          <a:pathLst>
            <a:path>
              <a:moveTo>
                <a:pt x="0" y="32607"/>
              </a:moveTo>
              <a:lnTo>
                <a:pt x="754524" y="32607"/>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813D05-28BC-41BE-B867-97E8EB6EF206}">
      <dsp:nvSpPr>
        <dsp:cNvPr id="0" name=""/>
        <dsp:cNvSpPr/>
      </dsp:nvSpPr>
      <dsp:spPr>
        <a:xfrm>
          <a:off x="298810" y="1327422"/>
          <a:ext cx="2240376" cy="2181955"/>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50FAD3-C8EF-4A97-B930-0C85AF12A2BF}">
      <dsp:nvSpPr>
        <dsp:cNvPr id="0" name=""/>
        <dsp:cNvSpPr/>
      </dsp:nvSpPr>
      <dsp:spPr>
        <a:xfrm>
          <a:off x="2465360" y="317293"/>
          <a:ext cx="1796290" cy="1511929"/>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pc="-150" dirty="0" smtClean="0">
              <a:latin typeface="Century Gothic" panose="020B0502020202020204" pitchFamily="34" charset="0"/>
            </a:rPr>
            <a:t>Distribution</a:t>
          </a:r>
          <a:endParaRPr lang="en-US" sz="2000" kern="1200" spc="-150" dirty="0">
            <a:latin typeface="Century Gothic" panose="020B0502020202020204" pitchFamily="34" charset="0"/>
          </a:endParaRPr>
        </a:p>
      </dsp:txBody>
      <dsp:txXfrm>
        <a:off x="2728421" y="538710"/>
        <a:ext cx="1270168" cy="1069095"/>
      </dsp:txXfrm>
    </dsp:sp>
    <dsp:sp modelId="{9E81191D-429A-4D32-A10A-D98F81BCA6DB}">
      <dsp:nvSpPr>
        <dsp:cNvPr id="0" name=""/>
        <dsp:cNvSpPr/>
      </dsp:nvSpPr>
      <dsp:spPr>
        <a:xfrm>
          <a:off x="3315250" y="2045365"/>
          <a:ext cx="1168427" cy="1146118"/>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entury Gothic" panose="020B0502020202020204" pitchFamily="34" charset="0"/>
            </a:rPr>
            <a:t>Timing </a:t>
          </a:r>
          <a:endParaRPr lang="en-US" sz="2000" kern="1200" dirty="0">
            <a:latin typeface="Century Gothic" panose="020B0502020202020204" pitchFamily="34" charset="0"/>
          </a:endParaRPr>
        </a:p>
      </dsp:txBody>
      <dsp:txXfrm>
        <a:off x="3486362" y="2213210"/>
        <a:ext cx="826203" cy="810428"/>
      </dsp:txXfrm>
    </dsp:sp>
    <dsp:sp modelId="{9E84AE43-F095-40A7-B2EA-AF6DE611F5C6}">
      <dsp:nvSpPr>
        <dsp:cNvPr id="0" name=""/>
        <dsp:cNvSpPr/>
      </dsp:nvSpPr>
      <dsp:spPr>
        <a:xfrm>
          <a:off x="2707005" y="3433489"/>
          <a:ext cx="1315234" cy="1222764"/>
        </a:xfrm>
        <a:prstGeom prst="ellipse">
          <a:avLst/>
        </a:prstGeom>
        <a:solidFill>
          <a:srgbClr val="44808D"/>
        </a:solidFill>
        <a:ln>
          <a:solidFill>
            <a:srgbClr val="44808D"/>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entury Gothic" panose="020B0502020202020204" pitchFamily="34" charset="0"/>
            </a:rPr>
            <a:t>Cause</a:t>
          </a:r>
          <a:endParaRPr lang="en-US" sz="2000" kern="1200" dirty="0">
            <a:latin typeface="Century Gothic" panose="020B0502020202020204" pitchFamily="34" charset="0"/>
          </a:endParaRPr>
        </a:p>
      </dsp:txBody>
      <dsp:txXfrm>
        <a:off x="2899617" y="3612559"/>
        <a:ext cx="930010" cy="86462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04658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oolkit.climate.gov/image/48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BiyaRiver.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orestry.about.com/od/treeidentification/tp/tree_key_id_hardwood.ht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forestrydistributing.com/images/image/insects/Spruce-beetle.gif" TargetMode="External"/><Relationship Id="rId4" Type="http://schemas.openxmlformats.org/officeDocument/2006/relationships/hyperlink" Target="http://hubpages.com/games-hobbies/Gas-Pump-Globes-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ommons.wikimedia.org/wiki/Category:Earth_from_space#/media/File:Earth_Pacific_jul_30_2010.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Bark_beetle_galleries_-_geograph.org.uk_-_516322.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Hello and thanks to you all for listening to our presentation today! We are the Nez Perce-Clearwater Energy team. My name is Emily Campbell and these are my fellow team members, Emma and Evan. Our project is titled “Utilizing NASA Earth Observations to Estimate Aboveground Biomass Following Pest and Disease Outbreaks in Central Idaho Forests.” This project was carried out in partnership with the Bioenergy Alliance Network of the Rockies (BANR) and the Natural Resource Ecology Laboratory at Colorado State University. </a:t>
            </a:r>
          </a:p>
        </p:txBody>
      </p:sp>
      <p:sp>
        <p:nvSpPr>
          <p:cNvPr id="91" name="Shape 9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81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outputs from LandTrendr, LiDAR-based aboveground biomass maps, and topographic data are then plugged into a random forests model as potential predictor variables of dead aboveground biomass. USFS FIA plot data provides field-based verification of dead biomass to train the model. Random forests then constructs hundreds of decision trees that combine the input variables in various combinations to test their strength at predicting dead aboveground biomass. The trees that generate the lowest mean squared error are then used to determine the strongest predictor variables from the inputs of the dead aboveground biomass outcome. </a:t>
            </a:r>
          </a:p>
        </p:txBody>
      </p:sp>
      <p:sp>
        <p:nvSpPr>
          <p:cNvPr id="261" name="Shape 2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575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Aerial detection survey data were critical to determining the specific bark beetle or disease of documented disturbances to compare to and verify against </a:t>
            </a:r>
            <a:r>
              <a:rPr lang="en-US" sz="1200" b="0" i="0" u="none" strike="noStrike" cap="none" dirty="0" err="1">
                <a:solidFill>
                  <a:schemeClr val="dk1"/>
                </a:solidFill>
                <a:latin typeface="Calibri"/>
                <a:ea typeface="Calibri"/>
                <a:cs typeface="Calibri"/>
                <a:sym typeface="Calibri"/>
              </a:rPr>
              <a:t>LandTrendr</a:t>
            </a:r>
            <a:r>
              <a:rPr lang="en-US" sz="1200" b="0" i="0" u="none" strike="noStrike" cap="none" dirty="0">
                <a:solidFill>
                  <a:schemeClr val="dk1"/>
                </a:solidFill>
                <a:latin typeface="Calibri"/>
                <a:ea typeface="Calibri"/>
                <a:cs typeface="Calibri"/>
                <a:sym typeface="Calibri"/>
              </a:rPr>
              <a:t> and random forests outputs. MTBS data were used to eliminate areas that had been recently affected by fire, so that we were able to focus in on disturbance caused by pests and disease.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28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kern="1200" cap="none" dirty="0" smtClean="0">
                <a:solidFill>
                  <a:schemeClr val="dk1"/>
                </a:solidFill>
                <a:effectLst/>
                <a:latin typeface="Calibri"/>
                <a:ea typeface="Calibri"/>
                <a:cs typeface="Calibri"/>
                <a:sym typeface="Calibri"/>
              </a:rPr>
              <a:t>Model outputs suggest that, in order of importance, elevation, total biomass, greatest disturbance magnitude, longest disturbance magnitude, most recent disturbance pre-vertex value, </a:t>
            </a:r>
            <a:r>
              <a:rPr lang="en-US" sz="1200" b="0" i="0" u="none" strike="noStrike" kern="1200" cap="none" dirty="0" err="1" smtClean="0">
                <a:solidFill>
                  <a:schemeClr val="dk1"/>
                </a:solidFill>
                <a:effectLst/>
                <a:latin typeface="Calibri"/>
                <a:ea typeface="Calibri"/>
                <a:cs typeface="Calibri"/>
                <a:sym typeface="Calibri"/>
              </a:rPr>
              <a:t>northness</a:t>
            </a:r>
            <a:r>
              <a:rPr lang="en-US" sz="1200" b="0" i="0" u="none" strike="noStrike" kern="1200" cap="none" dirty="0" smtClean="0">
                <a:solidFill>
                  <a:schemeClr val="dk1"/>
                </a:solidFill>
                <a:effectLst/>
                <a:latin typeface="Calibri"/>
                <a:ea typeface="Calibri"/>
                <a:cs typeface="Calibri"/>
                <a:sym typeface="Calibri"/>
              </a:rPr>
              <a:t>, compound topographic index, longest disturbance recovery segment duration, and greatest recovery magnitude most strongly predict standing dead biomass.</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Consistent with these results, previous research suggests that topographic characteristics along with longest disturbance and greatest disturbance magnitudes are important predictors of dead aboveground biomass. These predictors explain 33.41% of the variance in the model.</a:t>
            </a:r>
          </a:p>
          <a:p>
            <a:pPr marL="0" marR="0" lvl="0" indent="0" algn="l" rtl="0">
              <a:spcBef>
                <a:spcPts val="0"/>
              </a:spcBef>
              <a:spcAft>
                <a:spcPts val="0"/>
              </a:spcAft>
              <a:buClr>
                <a:schemeClr val="dk1"/>
              </a:buClr>
              <a:buSzPct val="25000"/>
              <a:buFont typeface="Calibri"/>
              <a:buNone/>
            </a:pPr>
            <a:r>
              <a:rPr lang="en-US" sz="1200" b="0" i="0" u="none" strike="noStrike" kern="1200" cap="none" dirty="0" smtClean="0">
                <a:solidFill>
                  <a:schemeClr val="dk1"/>
                </a:solidFill>
                <a:effectLst/>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Background image:</a:t>
            </a:r>
          </a:p>
          <a:p>
            <a:pPr marL="0" marR="0" lvl="0" indent="0" algn="l" rtl="0">
              <a:spcBef>
                <a:spcPts val="0"/>
              </a:spcBef>
              <a:buClr>
                <a:schemeClr val="hlink"/>
              </a:buClr>
              <a:buSzPct val="25000"/>
              <a:buFont typeface="Calibri"/>
              <a:buNone/>
            </a:pPr>
            <a:r>
              <a:rPr lang="en-US" sz="1200" b="0" i="0" u="sng" strike="noStrike" cap="none" dirty="0">
                <a:solidFill>
                  <a:schemeClr val="hlink"/>
                </a:solidFill>
                <a:latin typeface="Calibri"/>
                <a:ea typeface="Calibri"/>
                <a:cs typeface="Calibri"/>
                <a:sym typeface="Calibri"/>
                <a:hlinkClick r:id="rId3"/>
              </a:rPr>
              <a:t>https://toolkit.climate.gov/image/483</a:t>
            </a:r>
            <a:r>
              <a:rPr lang="en-US" sz="1200" b="0" i="0" u="none" strike="noStrike" cap="none" dirty="0">
                <a:solidFill>
                  <a:schemeClr val="dk1"/>
                </a:solidFill>
                <a:latin typeface="Calibri"/>
                <a:ea typeface="Calibri"/>
                <a:cs typeface="Calibri"/>
                <a:sym typeface="Calibri"/>
              </a:rPr>
              <a:t>, image credit: </a:t>
            </a:r>
            <a:r>
              <a:rPr lang="en-US" sz="1000" b="0" i="0" u="none" strike="noStrike" cap="none" dirty="0" err="1">
                <a:solidFill>
                  <a:srgbClr val="000000"/>
                </a:solidFill>
                <a:highlight>
                  <a:srgbClr val="FFFFFF"/>
                </a:highlight>
                <a:latin typeface="Arial"/>
                <a:ea typeface="Arial"/>
                <a:cs typeface="Arial"/>
                <a:sym typeface="Arial"/>
              </a:rPr>
              <a:t>Carlye</a:t>
            </a:r>
            <a:r>
              <a:rPr lang="en-US" sz="1000" b="0" i="0" u="none" strike="noStrike" cap="none" dirty="0">
                <a:solidFill>
                  <a:srgbClr val="000000"/>
                </a:solidFill>
                <a:highlight>
                  <a:srgbClr val="FFFFFF"/>
                </a:highlight>
                <a:latin typeface="Arial"/>
                <a:ea typeface="Arial"/>
                <a:cs typeface="Arial"/>
                <a:sym typeface="Arial"/>
              </a:rPr>
              <a:t> Calvin</a:t>
            </a:r>
          </a:p>
        </p:txBody>
      </p:sp>
      <p:sp>
        <p:nvSpPr>
          <p:cNvPr id="312" name="Shape 31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68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 team</a:t>
            </a:r>
            <a:r>
              <a:rPr lang="en-US" sz="1200" b="0" i="0" u="none" strike="noStrike" cap="none" baseline="0" dirty="0" smtClean="0">
                <a:solidFill>
                  <a:schemeClr val="dk1"/>
                </a:solidFill>
                <a:latin typeface="Calibri"/>
                <a:ea typeface="Calibri"/>
                <a:cs typeface="Calibri"/>
                <a:sym typeface="Calibri"/>
              </a:rPr>
              <a:t> was presented with a few limitations and challenges through the course of this project. We originally intended to use the Forest Inventory and Analysis forest plot data to use as training data in the random forest model, but due to time constraints, we used a dataset of forest plot points to train the model provided by our project partners at NREL. Another challenge we faced was with our range of plot-sampled dead biomass values. Due to the high number of zero values for dead biomass and the distribution of dead biomass values, we transformed our data by removing outliers and taking the square root of all values.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FIA</a:t>
            </a:r>
            <a:r>
              <a:rPr lang="en-US" sz="1200" b="0" i="0" u="none" strike="noStrike" cap="none" baseline="0" dirty="0" smtClean="0">
                <a:solidFill>
                  <a:schemeClr val="dk1"/>
                </a:solidFill>
                <a:latin typeface="Calibri"/>
                <a:ea typeface="Calibri"/>
                <a:cs typeface="Calibri"/>
                <a:sym typeface="Calibri"/>
              </a:rPr>
              <a:t> image source: https://www.fia.fs.fed.us/library/database-documentation/index.php</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Dead biomass image source: https://www.flickr.com/photos/ex_magician/7507955778</a:t>
            </a:r>
            <a:endParaRPr lang="en-US" sz="1200" b="0" i="0" u="none" strike="noStrike" cap="none" dirty="0">
              <a:solidFill>
                <a:schemeClr val="dk1"/>
              </a:solidFill>
              <a:latin typeface="Calibri"/>
              <a:ea typeface="Calibri"/>
              <a:cs typeface="Calibri"/>
              <a:sym typeface="Calibri"/>
            </a:endParaRPr>
          </a:p>
        </p:txBody>
      </p:sp>
      <p:sp>
        <p:nvSpPr>
          <p:cNvPr id="296" name="Shape 2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002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a:t>
            </a:r>
            <a:r>
              <a:rPr lang="en-US" sz="1200" b="0" i="0" u="none" strike="noStrike" cap="none" baseline="0" dirty="0" smtClean="0">
                <a:solidFill>
                  <a:schemeClr val="dk1"/>
                </a:solidFill>
                <a:latin typeface="Calibri"/>
                <a:ea typeface="Calibri"/>
                <a:cs typeface="Calibri"/>
                <a:sym typeface="Calibri"/>
              </a:rPr>
              <a:t> results of the </a:t>
            </a:r>
            <a:r>
              <a:rPr lang="en-US" sz="1200" b="0" i="0" u="none" strike="noStrike" cap="none" baseline="0" dirty="0" err="1" smtClean="0">
                <a:solidFill>
                  <a:schemeClr val="dk1"/>
                </a:solidFill>
                <a:latin typeface="Calibri"/>
                <a:ea typeface="Calibri"/>
                <a:cs typeface="Calibri"/>
                <a:sym typeface="Calibri"/>
              </a:rPr>
              <a:t>randomForests</a:t>
            </a:r>
            <a:r>
              <a:rPr lang="en-US" sz="1200" b="0" i="0" u="none" strike="noStrike" cap="none" baseline="0" dirty="0" smtClean="0">
                <a:solidFill>
                  <a:schemeClr val="dk1"/>
                </a:solidFill>
                <a:latin typeface="Calibri"/>
                <a:ea typeface="Calibri"/>
                <a:cs typeface="Calibri"/>
                <a:sym typeface="Calibri"/>
              </a:rPr>
              <a:t> model following variable selection in VSURF indicates that 9 of our 84 predictor variables are important in modeling dead aboveground biomass. Three of these are topographic, 5 are unfiltered </a:t>
            </a:r>
            <a:r>
              <a:rPr lang="en-US" sz="1200" b="0" i="0" u="none" strike="noStrike" cap="none" baseline="0" dirty="0" err="1" smtClean="0">
                <a:solidFill>
                  <a:schemeClr val="dk1"/>
                </a:solidFill>
                <a:latin typeface="Calibri"/>
                <a:ea typeface="Calibri"/>
                <a:cs typeface="Calibri"/>
                <a:sym typeface="Calibri"/>
              </a:rPr>
              <a:t>LandTrendr</a:t>
            </a:r>
            <a:r>
              <a:rPr lang="en-US" sz="1200" b="0" i="0" u="none" strike="noStrike" cap="none" baseline="0" dirty="0" smtClean="0">
                <a:solidFill>
                  <a:schemeClr val="dk1"/>
                </a:solidFill>
                <a:latin typeface="Calibri"/>
                <a:ea typeface="Calibri"/>
                <a:cs typeface="Calibri"/>
                <a:sym typeface="Calibri"/>
              </a:rPr>
              <a:t> outputs, and the final predictor is total biomass. The modeled result aligns well with ADS data visually. This is a great preliminary model of dead aboveground biomass distribution, however, further analysis is needed to provide final results to be used in feasibility assessments for using this dead biomass for biofuel feedstock. Our results also highlighted that the </a:t>
            </a:r>
            <a:r>
              <a:rPr lang="en-US" sz="1200" b="0" i="0" u="none" strike="noStrike" cap="none" baseline="0" dirty="0" err="1" smtClean="0">
                <a:solidFill>
                  <a:schemeClr val="dk1"/>
                </a:solidFill>
                <a:latin typeface="Calibri"/>
                <a:ea typeface="Calibri"/>
                <a:cs typeface="Calibri"/>
                <a:sym typeface="Calibri"/>
              </a:rPr>
              <a:t>LandTrendr</a:t>
            </a:r>
            <a:r>
              <a:rPr lang="en-US" sz="1200" b="0" i="0" u="none" strike="noStrike" cap="none" baseline="0" dirty="0" smtClean="0">
                <a:solidFill>
                  <a:schemeClr val="dk1"/>
                </a:solidFill>
                <a:latin typeface="Calibri"/>
                <a:ea typeface="Calibri"/>
                <a:cs typeface="Calibri"/>
                <a:sym typeface="Calibri"/>
              </a:rPr>
              <a:t> unfiltered settings best capture disturbance signals resulting from pest and disease.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39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Future directions from this work includes further research in the water and ecological forecasting application areas. If biofuel is determined to be an economically and environmentally beneficial use of the aboveground dead biomass in the area, the removal of this resource would likely influence the hydrology of the study area, changing surface flows that would affect watershed dynamics. Future research that predicts and characterises this change will be important in quantifying impacts of biofuel feedstock extraction. The predictor variables and environmental and economic assessments that influence feasibility will continue to change as climate changes into the future. This offers the opportunity to predict and monitor change in the area to continue modeling feasibility into the future through methods like agent-based modeling. As with many ecological research programs, revisiting impacts and feasibility into the future would make this project more dynamically sustainable over time.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RIver- </a:t>
            </a:r>
            <a:r>
              <a:rPr lang="en-US" sz="1200" b="0" i="0" u="sng" strike="noStrike" cap="none">
                <a:solidFill>
                  <a:schemeClr val="hlink"/>
                </a:solidFill>
                <a:latin typeface="Calibri"/>
                <a:ea typeface="Calibri"/>
                <a:cs typeface="Calibri"/>
                <a:sym typeface="Calibri"/>
                <a:hlinkClick r:id="rId3"/>
              </a:rPr>
              <a:t>https://commons.wikimedia.org/wiki/File:BiyaRiver.JPG</a:t>
            </a:r>
            <a:r>
              <a:rPr lang="en-US" sz="1200" b="0" i="0" u="none" strike="noStrike" cap="none">
                <a:solidFill>
                  <a:schemeClr val="dk1"/>
                </a:solidFill>
                <a:latin typeface="Calibri"/>
                <a:ea typeface="Calibri"/>
                <a:cs typeface="Calibri"/>
                <a:sym typeface="Calibri"/>
              </a:rPr>
              <a:t>, photo credit: Dmitri Melnikov</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Biofuel- https://nifa.usda.gov/blog/tribal-partnerships-fuel-sustainable-aviation, photo credit: Stephanie Pearl</a:t>
            </a:r>
          </a:p>
        </p:txBody>
      </p:sp>
      <p:sp>
        <p:nvSpPr>
          <p:cNvPr id="334" name="Shape 33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6120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would like to thank these individuals for helping us with our project. </a:t>
            </a:r>
          </a:p>
        </p:txBody>
      </p:sp>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5749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Bark beetle outbreaks are increasing in severity and frequency. As climate change is expected to progress, these outbreaks are also expected to worsen. Forest health in Central Idaho is being threatened by the increasing pest and disease outbreaks occurring in this area. This beetle kill biomass presents the opportunity to develop a new energy source. Dead biomass has the potential to be extracted for use as bioenergy feedstock. Due to the remote and rugged terrain of these forests, this presents accessibility challenges for researchers. NASA Earth observations provide a method of measuring this dead biomass that can aid our project partners in their feasibility assessment of extracting dead biomass as a biofuel.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Image sources:</a:t>
            </a:r>
          </a:p>
          <a:p>
            <a:pPr marL="457200" marR="0" lvl="0" indent="-2286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Forest Health Leaf: </a:t>
            </a:r>
            <a:r>
              <a:rPr lang="en-US" sz="1200" b="0" i="0" u="sng" strike="noStrike" cap="none" dirty="0">
                <a:solidFill>
                  <a:schemeClr val="hlink"/>
                </a:solidFill>
                <a:latin typeface="Calibri"/>
                <a:ea typeface="Calibri"/>
                <a:cs typeface="Calibri"/>
                <a:sym typeface="Calibri"/>
                <a:hlinkClick r:id="rId3"/>
              </a:rPr>
              <a:t>http://forestry.about.com/od/treeidentification/tp/tree_key_id_hardwood.htm</a:t>
            </a:r>
            <a:r>
              <a:rPr lang="en-US" sz="1200" b="0" i="0" u="none" strike="noStrike" cap="none" dirty="0">
                <a:solidFill>
                  <a:schemeClr val="dk1"/>
                </a:solidFill>
                <a:latin typeface="Calibri"/>
                <a:ea typeface="Calibri"/>
                <a:cs typeface="Calibri"/>
                <a:sym typeface="Calibri"/>
              </a:rPr>
              <a:t>, photo credit: Lauren Burke</a:t>
            </a:r>
          </a:p>
          <a:p>
            <a:pPr marL="457200" marR="0" lvl="0" indent="-2286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Energy Development Gasoline Pump: </a:t>
            </a:r>
            <a:r>
              <a:rPr lang="en-US" sz="1200" b="0" i="0" u="sng" strike="noStrike" cap="none" dirty="0">
                <a:solidFill>
                  <a:schemeClr val="hlink"/>
                </a:solidFill>
                <a:latin typeface="Calibri"/>
                <a:ea typeface="Calibri"/>
                <a:cs typeface="Calibri"/>
                <a:sym typeface="Calibri"/>
                <a:hlinkClick r:id="rId4"/>
              </a:rPr>
              <a:t>http://hubpages.com/games-hobbies/Gas-Pump-Globes-2</a:t>
            </a:r>
            <a:r>
              <a:rPr lang="en-US" sz="1200" b="0" i="0" u="none" strike="noStrike" cap="none" dirty="0">
                <a:solidFill>
                  <a:schemeClr val="dk1"/>
                </a:solidFill>
                <a:latin typeface="Calibri"/>
                <a:ea typeface="Calibri"/>
                <a:cs typeface="Calibri"/>
                <a:sym typeface="Calibri"/>
              </a:rPr>
              <a:t>, photo credit: Chuck </a:t>
            </a:r>
            <a:r>
              <a:rPr lang="en-US" sz="1200" b="0" i="0" u="none" strike="noStrike" cap="none" dirty="0" smtClean="0">
                <a:solidFill>
                  <a:schemeClr val="dk1"/>
                </a:solidFill>
                <a:latin typeface="Calibri"/>
                <a:ea typeface="Calibri"/>
                <a:cs typeface="Calibri"/>
                <a:sym typeface="Calibri"/>
              </a:rPr>
              <a:t>Coker </a:t>
            </a:r>
          </a:p>
          <a:p>
            <a:pPr marL="457200" marR="0" lvl="0" indent="-228600" algn="l" rtl="0">
              <a:spcBef>
                <a:spcPts val="0"/>
              </a:spcBef>
              <a:spcAft>
                <a:spcPts val="0"/>
              </a:spcAft>
              <a:buClr>
                <a:schemeClr val="dk1"/>
              </a:buClr>
              <a:buSzPct val="100000"/>
              <a:buFont typeface="Calibri"/>
              <a:buChar char="●"/>
            </a:pPr>
            <a:r>
              <a:rPr lang="en-US" sz="1200" b="0" i="0" u="none" strike="noStrike" cap="none" dirty="0" smtClean="0">
                <a:solidFill>
                  <a:schemeClr val="dk1"/>
                </a:solidFill>
                <a:latin typeface="Calibri"/>
                <a:ea typeface="Calibri"/>
                <a:cs typeface="Calibri"/>
                <a:sym typeface="Calibri"/>
              </a:rPr>
              <a:t>Climate </a:t>
            </a:r>
            <a:r>
              <a:rPr lang="en-US" sz="1200" b="0" i="0" u="none" strike="noStrike" cap="none" dirty="0">
                <a:solidFill>
                  <a:schemeClr val="dk1"/>
                </a:solidFill>
                <a:latin typeface="Calibri"/>
                <a:ea typeface="Calibri"/>
                <a:cs typeface="Calibri"/>
                <a:sym typeface="Calibri"/>
              </a:rPr>
              <a:t>Change Bark Beetle: </a:t>
            </a:r>
            <a:r>
              <a:rPr lang="en-US" sz="1200" b="0" i="0" u="sng" strike="noStrike" cap="none" dirty="0">
                <a:solidFill>
                  <a:schemeClr val="hlink"/>
                </a:solidFill>
                <a:latin typeface="Calibri"/>
                <a:ea typeface="Calibri"/>
                <a:cs typeface="Calibri"/>
                <a:sym typeface="Calibri"/>
                <a:hlinkClick r:id="rId5"/>
              </a:rPr>
              <a:t>http://</a:t>
            </a:r>
            <a:r>
              <a:rPr lang="en-US" sz="1200" b="0" i="0" u="sng" strike="noStrike" cap="none" dirty="0" smtClean="0">
                <a:solidFill>
                  <a:schemeClr val="hlink"/>
                </a:solidFill>
                <a:latin typeface="Calibri"/>
                <a:ea typeface="Calibri"/>
                <a:cs typeface="Calibri"/>
                <a:sym typeface="Calibri"/>
                <a:hlinkClick r:id="rId5"/>
              </a:rPr>
              <a:t>www.forestrydistributing.com/images/image/insects/Spruce-beetle.gif  </a:t>
            </a:r>
            <a:endParaRPr lang="en-US" sz="1200" b="0" i="0" u="sng" strike="noStrike" cap="none" dirty="0">
              <a:solidFill>
                <a:schemeClr val="hlink"/>
              </a:solidFill>
              <a:latin typeface="Calibri"/>
              <a:ea typeface="Calibri"/>
              <a:cs typeface="Calibri"/>
              <a:sym typeface="Calibri"/>
              <a:hlinkClick r:id="rId5"/>
            </a:endParaRPr>
          </a:p>
          <a:p>
            <a:pPr marL="457200" marR="0" lvl="0" indent="-22860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Accessibility Rocky Mountains: http://schools-wikipedia.org/images/245/24523.jpg.htm</a:t>
            </a:r>
          </a:p>
        </p:txBody>
      </p:sp>
      <p:sp>
        <p:nvSpPr>
          <p:cNvPr id="105" name="Shape 10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482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Our project included 2 main objectives. Using a combination of field data, LiDAR-derived aboveground biomass maps, and satellite imagery as inputs for our model, we aim to estimate dead biomass for our study area. From these estimates, our goal is to identify the distribution of dead biomass, timing of disturbances leading to dead biomass, and the causes behind disturbance events and dead biomass in the forests of Central Idaho. Our second objective is to produce aboveground dead biomass maps. From these maps we hope to provide useful information to our project partners, BANR and NREL, and ultimately help determine the feasibility of extracting this dead biomass as biofuel feedstock.</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https://www.flickr.com/photos/usgeologicalsurvey/16612752984</a:t>
            </a:r>
          </a:p>
        </p:txBody>
      </p:sp>
      <p:sp>
        <p:nvSpPr>
          <p:cNvPr id="121" name="Shape 12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84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Our study area focuses on the forests of central Idaho that are encompassed within Landsat WRS-2 Path 42 Row 28.  The study area map shows the different land ownerships within the scene, consisting primarily of the Nez-Perce Clearwater National Forests, Payette National Forest, and state forest lands. Our study period utilizes satellite imagery from 1984-2016, only for the months of July, August, and September. Our field data occurs during the years from 2004 to 2015.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US Forest Service</a:t>
            </a:r>
          </a:p>
        </p:txBody>
      </p:sp>
      <p:sp>
        <p:nvSpPr>
          <p:cNvPr id="146" name="Shape 14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874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Earth observations used to create a time series of satellite images from 1984 to 2016 were taken from Landsat 4 and 5 Thematic Mapper, Landsat 7 Enhanced Thematic Mapper, and Landsat 8 Operational Land Imager. We also used a DEM from Shuttle Radar Topography Mission (SRTM) Version 3. All data were taken from Earth Explorer and downloaded through the USGS’s ESPA bulk downloader.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a:t>
            </a:r>
            <a:r>
              <a:rPr lang="en-US" sz="1200" b="0" i="0" u="sng" strike="noStrike" cap="none">
                <a:solidFill>
                  <a:schemeClr val="hlink"/>
                </a:solidFill>
                <a:latin typeface="Calibri"/>
                <a:ea typeface="Calibri"/>
                <a:cs typeface="Calibri"/>
                <a:sym typeface="Calibri"/>
                <a:hlinkClick r:id="rId3"/>
              </a:rPr>
              <a:t>http://www.devpedia.developexchange.com/dp/index.php?title=List_of_Satellite_Pictures</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Background: </a:t>
            </a:r>
            <a:r>
              <a:rPr lang="en-US" sz="1200" b="0" i="0" u="sng" strike="noStrike" cap="none">
                <a:solidFill>
                  <a:schemeClr val="hlink"/>
                </a:solidFill>
                <a:latin typeface="Calibri"/>
                <a:ea typeface="Calibri"/>
                <a:cs typeface="Calibri"/>
                <a:sym typeface="Calibri"/>
                <a:hlinkClick r:id="rId4"/>
              </a:rPr>
              <a:t>https://commons.wikimedia.org/wiki/Category:Earth_from_space#/media/File:Earth_Pacific_jul_30_2010.jpg</a:t>
            </a:r>
            <a:r>
              <a:rPr lang="en-US" sz="1200" b="0" i="0" u="none" strike="noStrike" cap="none">
                <a:solidFill>
                  <a:schemeClr val="dk1"/>
                </a:solidFill>
                <a:latin typeface="Calibri"/>
                <a:ea typeface="Calibri"/>
                <a:cs typeface="Calibri"/>
                <a:sym typeface="Calibri"/>
              </a:rPr>
              <a:t>, image credit: </a:t>
            </a:r>
            <a:r>
              <a:rPr lang="en-US" sz="1100" b="0" i="0" u="none" strike="noStrike" cap="none">
                <a:solidFill>
                  <a:srgbClr val="000000"/>
                </a:solidFill>
                <a:highlight>
                  <a:srgbClr val="F8F9FA"/>
                </a:highlight>
                <a:latin typeface="Arial"/>
                <a:ea typeface="Arial"/>
                <a:cs typeface="Arial"/>
                <a:sym typeface="Arial"/>
              </a:rPr>
              <a:t>Robert Simmon and Marit Jentoft-Nilsen</a:t>
            </a:r>
          </a:p>
        </p:txBody>
      </p:sp>
      <p:sp>
        <p:nvSpPr>
          <p:cNvPr id="158" name="Shape 15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8039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addition to our Earth observation data, we used these ancillary datasets. Since we were concerned mainly with bark beetle and disease outbreaks, we used MTBS fire history data obtained through the USGS/USFS to determine the location of fire disturbance events. Our project partner at NREL provided aboveground biomass maps that we used as model inputs. Our other project partner, BANR, obtained field plot data from the USFS Forest Inventory and Analysis National Program, which were also used in our model. We downloaded USFS Aerial Detection Surveys to verify pest and disease disturbances identified by LandTrendr.</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Background photo source: </a:t>
            </a:r>
            <a:r>
              <a:rPr lang="en-US" sz="1200" b="0" i="0" u="sng" strike="noStrike" cap="none">
                <a:solidFill>
                  <a:schemeClr val="hlink"/>
                </a:solidFill>
                <a:latin typeface="Calibri"/>
                <a:ea typeface="Calibri"/>
                <a:cs typeface="Calibri"/>
                <a:sym typeface="Calibri"/>
                <a:hlinkClick r:id="rId3"/>
              </a:rPr>
              <a:t>https://commons.wikimedia.org/wiki/File:Bark_beetle_galleries_-_geograph.org.uk_-_516322.jpg</a:t>
            </a:r>
            <a:r>
              <a:rPr lang="en-US" sz="1200" b="0" i="0" u="none" strike="noStrike" cap="none">
                <a:solidFill>
                  <a:schemeClr val="dk1"/>
                </a:solidFill>
                <a:latin typeface="Calibri"/>
                <a:ea typeface="Calibri"/>
                <a:cs typeface="Calibri"/>
                <a:sym typeface="Calibri"/>
              </a:rPr>
              <a:t>, image credit: M J Richardson</a:t>
            </a:r>
          </a:p>
        </p:txBody>
      </p:sp>
      <p:sp>
        <p:nvSpPr>
          <p:cNvPr id="175" name="Shape 1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58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Landsat Linkr was used as our first step to take the surface reflectance data from our  time series, and composite it into tasseled cap wetness for each year. These wetness composites were then run through LandTrendr software, which categorizes disturbance using changes in pixel values across a time series. The variable outputs from LandTrendr became inputs for our random forests model.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Sources:</a:t>
            </a:r>
          </a:p>
          <a:p>
            <a:pPr marL="457200" marR="0" lvl="0" indent="-22860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Background shape image: https://commons.wikimedia.org/wiki/File:Bark_beetle_burrows_(445594612).jpg</a:t>
            </a:r>
          </a:p>
        </p:txBody>
      </p:sp>
      <p:sp>
        <p:nvSpPr>
          <p:cNvPr id="196" name="Shape 1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31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Landsat Linkr is a multi-step process that was performed using R. We first prepared our Landsat TM/ETM+ and OLI images using Landsat Linkr, and then calibrated the sensors. Once they were calibrated, Landsat Linkr created composites of our surface reflectance products using the mean values of the pixels. It generated annual tasseled cap wetness composites that were ready to use in LandTrendr. </a:t>
            </a:r>
          </a:p>
        </p:txBody>
      </p:sp>
      <p:sp>
        <p:nvSpPr>
          <p:cNvPr id="216" name="Shape 21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8004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tasseled-cap wetness composites from the LandsatLinkr outputs were then used as the inputs in LandTrendr software. This software creates spectral curves along segments of change that characterize disturbance at each pixel over the time series. These curve segments are then categorized by the relative magnitude and duration of each disturbance into the outputs that include greatest recovery, greatest disturbance, longest recovery, longest disturbance, etc. as shown here. These characterize spectral change into types of disturbance and recovery that in effect, are potentially predictive variables for defining change that results from bark beetle and disease outbreaks.</a:t>
            </a:r>
          </a:p>
        </p:txBody>
      </p:sp>
      <p:sp>
        <p:nvSpPr>
          <p:cNvPr id="231" name="Shape 23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0400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4"/>
        <p:cNvGrpSpPr/>
        <p:nvPr/>
      </p:nvGrpSpPr>
      <p:grpSpPr>
        <a:xfrm>
          <a:off x="0" y="0"/>
          <a:ext cx="0" cy="0"/>
          <a:chOff x="0" y="0"/>
          <a:chExt cx="0" cy="0"/>
        </a:xfrm>
      </p:grpSpPr>
      <p:sp>
        <p:nvSpPr>
          <p:cNvPr id="75" name="Shape 75"/>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1"/>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2B37B"/>
              </a:buClr>
              <a:buFont typeface="Arial"/>
              <a:buNone/>
              <a:defRPr sz="4800" b="1" i="0" u="none" strike="noStrike" cap="none">
                <a:solidFill>
                  <a:srgbClr val="52B37B"/>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79" name="Shape 79"/>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8"/>
            <a:ext cx="10204703"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rgbClr val="7F7F7F"/>
              </a:buClr>
              <a:buFont typeface="Arial"/>
              <a:buNone/>
              <a:defRPr sz="48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4800" b="0" i="0" u="none" strike="noStrike" cap="none">
                <a:solidFill>
                  <a:schemeClr val="lt1"/>
                </a:solidFill>
                <a:latin typeface="Century Gothic"/>
                <a:ea typeface="Century Gothic"/>
                <a:cs typeface="Century Gothic"/>
                <a:sym typeface="Century Gothic"/>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86" name="Shape 86"/>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87" name="Shape 87"/>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Shape 16"/>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52B37B"/>
              </a:buClr>
              <a:buFont typeface="Arial"/>
              <a:buNone/>
              <a:defRPr sz="4000" b="1" i="0" u="none" strike="noStrike" cap="none">
                <a:solidFill>
                  <a:srgbClr val="52B37B"/>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Shape 17"/>
          <p:cNvSpPr>
            <a:spLocks noGrp="1"/>
          </p:cNvSpPr>
          <p:nvPr>
            <p:ph type="pic" idx="3"/>
          </p:nvPr>
        </p:nvSpPr>
        <p:spPr>
          <a:xfrm>
            <a:off x="0" y="117985"/>
            <a:ext cx="12192000" cy="3193023"/>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Shape 18"/>
          <p:cNvSpPr txBox="1">
            <a:spLocks noGrp="1"/>
          </p:cNvSpPr>
          <p:nvPr>
            <p:ph type="body" idx="4"/>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9" name="Shape 19"/>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txBox="1">
            <a:spLocks noGrp="1"/>
          </p:cNvSpPr>
          <p:nvPr>
            <p:ph type="body" idx="2"/>
          </p:nvPr>
        </p:nvSpPr>
        <p:spPr>
          <a:xfrm>
            <a:off x="987550"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2B37B"/>
              </a:buClr>
              <a:buFont typeface="Arial"/>
              <a:buNone/>
              <a:defRPr sz="4800" b="1" i="0" u="none" strike="noStrike" cap="none">
                <a:solidFill>
                  <a:srgbClr val="52B37B"/>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Shape 23"/>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txBox="1">
            <a:spLocks noGrp="1"/>
          </p:cNvSpPr>
          <p:nvPr>
            <p:ph type="body" idx="4"/>
          </p:nvPr>
        </p:nvSpPr>
        <p:spPr>
          <a:xfrm>
            <a:off x="8253984" y="315468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25" name="Shape 25"/>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26" name="Shape 26"/>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694943" y="1676400"/>
            <a:ext cx="4791454" cy="478028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a:spLocks noGrp="1"/>
          </p:cNvSpPr>
          <p:nvPr>
            <p:ph type="pic" idx="2"/>
          </p:nvPr>
        </p:nvSpPr>
        <p:spPr>
          <a:xfrm>
            <a:off x="6096000" y="1228720"/>
            <a:ext cx="6096000" cy="56292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txBox="1">
            <a:spLocks noGrp="1"/>
          </p:cNvSpPr>
          <p:nvPr>
            <p:ph type="body" idx="3"/>
          </p:nvPr>
        </p:nvSpPr>
        <p:spPr>
          <a:xfrm>
            <a:off x="6096000" y="6456680"/>
            <a:ext cx="2657854"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1" name="Shape 31"/>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Shape 32"/>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33" name="Shape 33"/>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34" name="Shape 34"/>
          <p:cNvPicPr preferRelativeResize="0"/>
          <p:nvPr/>
        </p:nvPicPr>
        <p:blipFill rotWithShape="1">
          <a:blip r:embed="rId3">
            <a:alphaModFix/>
          </a:blip>
          <a:srcRect/>
          <a:stretch/>
        </p:blipFill>
        <p:spPr>
          <a:xfrm>
            <a:off x="10323424" y="190426"/>
            <a:ext cx="1236519" cy="12365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35"/>
        <p:cNvGrpSpPr/>
        <p:nvPr/>
      </p:nvGrpSpPr>
      <p:grpSpPr>
        <a:xfrm>
          <a:off x="0" y="0"/>
          <a:ext cx="0" cy="0"/>
          <a:chOff x="0" y="0"/>
          <a:chExt cx="0" cy="0"/>
        </a:xfrm>
      </p:grpSpPr>
      <p:sp>
        <p:nvSpPr>
          <p:cNvPr id="36" name="Shape 36"/>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7" name="Shape 37"/>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38" name="Shape 38"/>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1" name="Shape 41"/>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42" name="Shape 42"/>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2"/>
          </p:nvPr>
        </p:nvSpPr>
        <p:spPr>
          <a:xfrm>
            <a:off x="792479" y="2115310"/>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2B37B"/>
              </a:buClr>
              <a:buFont typeface="Arial"/>
              <a:buNone/>
              <a:defRPr sz="4400" b="0" i="0" u="none" strike="noStrike" cap="none">
                <a:solidFill>
                  <a:srgbClr val="52B37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3"/>
          </p:nvPr>
        </p:nvSpPr>
        <p:spPr>
          <a:xfrm>
            <a:off x="6096000" y="2103118"/>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4"/>
          </p:nvPr>
        </p:nvSpPr>
        <p:spPr>
          <a:xfrm>
            <a:off x="792479" y="4721351"/>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2B37B"/>
              </a:buClr>
              <a:buFont typeface="Arial"/>
              <a:buNone/>
              <a:defRPr sz="3600" b="0" i="0" u="none" strike="noStrike" cap="none">
                <a:solidFill>
                  <a:srgbClr val="52B37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5"/>
          </p:nvPr>
        </p:nvSpPr>
        <p:spPr>
          <a:xfrm>
            <a:off x="792479" y="3418332"/>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2B37B"/>
              </a:buClr>
              <a:buFont typeface="Arial"/>
              <a:buNone/>
              <a:defRPr sz="4400" b="0" i="0" u="none" strike="noStrike" cap="none">
                <a:solidFill>
                  <a:srgbClr val="52B37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1" name="Shape 5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52" name="Shape 5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53" name="Shape 5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54"/>
        <p:cNvGrpSpPr/>
        <p:nvPr/>
      </p:nvGrpSpPr>
      <p:grpSpPr>
        <a:xfrm>
          <a:off x="0" y="0"/>
          <a:ext cx="0" cy="0"/>
          <a:chOff x="0" y="0"/>
          <a:chExt cx="0" cy="0"/>
        </a:xfrm>
      </p:grpSpPr>
      <p:sp>
        <p:nvSpPr>
          <p:cNvPr id="55" name="Shape 55"/>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Shape 56"/>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57" name="Shape 57"/>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58" name="Shape 58"/>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4800" b="0" i="0" u="none" strike="noStrike" cap="none">
                <a:solidFill>
                  <a:schemeClr val="lt1"/>
                </a:solidFill>
                <a:latin typeface="Century Gothic"/>
                <a:ea typeface="Century Gothic"/>
                <a:cs typeface="Century Gothic"/>
                <a:sym typeface="Century Gothic"/>
              </a:rPr>
              <a:t>Acknowledgements</a:t>
            </a:r>
          </a:p>
        </p:txBody>
      </p:sp>
      <p:sp>
        <p:nvSpPr>
          <p:cNvPr id="59" name="Shape 59"/>
          <p:cNvSpPr txBox="1">
            <a:spLocks noGrp="1"/>
          </p:cNvSpPr>
          <p:nvPr>
            <p:ph type="body" idx="1"/>
          </p:nvPr>
        </p:nvSpPr>
        <p:spPr>
          <a:xfrm>
            <a:off x="761610" y="2056133"/>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2"/>
          </p:nvPr>
        </p:nvSpPr>
        <p:spPr>
          <a:xfrm>
            <a:off x="761610" y="364668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2" name="Shape 62"/>
          <p:cNvPicPr preferRelativeResize="0"/>
          <p:nvPr/>
        </p:nvPicPr>
        <p:blipFill rotWithShape="1">
          <a:blip r:embed="rId3">
            <a:alphaModFix/>
          </a:blip>
          <a:srcRect/>
          <a:stretch/>
        </p:blipFill>
        <p:spPr>
          <a:xfrm>
            <a:off x="0" y="6750903"/>
            <a:ext cx="12192000" cy="107096"/>
          </a:xfrm>
          <a:prstGeom prst="rect">
            <a:avLst/>
          </a:prstGeom>
          <a:noFill/>
          <a:ln>
            <a:noFill/>
          </a:ln>
        </p:spPr>
      </p:pic>
      <p:sp>
        <p:nvSpPr>
          <p:cNvPr id="63" name="Shape 63"/>
          <p:cNvSpPr/>
          <p:nvPr/>
        </p:nvSpPr>
        <p:spPr>
          <a:xfrm>
            <a:off x="0" y="6429714"/>
            <a:ext cx="12192000"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chemeClr val="dk1"/>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Slide">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2">
            <a:alphaModFix/>
          </a:blip>
          <a:srcRect/>
          <a:stretch/>
        </p:blipFill>
        <p:spPr>
          <a:xfrm>
            <a:off x="0" y="6750903"/>
            <a:ext cx="12192000" cy="1070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66"/>
        <p:cNvGrpSpPr/>
        <p:nvPr/>
      </p:nvGrpSpPr>
      <p:grpSpPr>
        <a:xfrm>
          <a:off x="0" y="0"/>
          <a:ext cx="0" cy="0"/>
          <a:chOff x="0" y="0"/>
          <a:chExt cx="0" cy="0"/>
        </a:xfrm>
      </p:grpSpPr>
      <p:sp>
        <p:nvSpPr>
          <p:cNvPr id="67" name="Shape 67"/>
          <p:cNvSpPr/>
          <p:nvPr/>
        </p:nvSpPr>
        <p:spPr>
          <a:xfrm>
            <a:off x="0" y="388647"/>
            <a:ext cx="12192000" cy="840075"/>
          </a:xfrm>
          <a:prstGeom prst="rect">
            <a:avLst/>
          </a:prstGeom>
          <a:solidFill>
            <a:srgbClr val="52B37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 name="Shape 68"/>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69" name="Shape 69"/>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2" name="Shape 7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73" name="Shape 7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gif"/><Relationship Id="rId5" Type="http://schemas.openxmlformats.org/officeDocument/2006/relationships/image" Target="../media/image4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p:nvPr/>
        </p:nvSpPr>
        <p:spPr>
          <a:xfrm>
            <a:off x="1380526" y="-1"/>
            <a:ext cx="6743400" cy="4781899"/>
          </a:xfrm>
          <a:prstGeom prst="rect">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94" name="Shape 94" descr="Website Image.png"/>
          <p:cNvPicPr preferRelativeResize="0"/>
          <p:nvPr/>
        </p:nvPicPr>
        <p:blipFill>
          <a:blip r:embed="rId3">
            <a:alphaModFix/>
          </a:blip>
          <a:stretch>
            <a:fillRect/>
          </a:stretch>
        </p:blipFill>
        <p:spPr>
          <a:xfrm>
            <a:off x="3837125" y="656600"/>
            <a:ext cx="3467173" cy="2898600"/>
          </a:xfrm>
          <a:prstGeom prst="rect">
            <a:avLst/>
          </a:prstGeom>
          <a:noFill/>
          <a:ln>
            <a:noFill/>
          </a:ln>
        </p:spPr>
      </p:pic>
      <p:pic>
        <p:nvPicPr>
          <p:cNvPr id="95" name="Shape 95"/>
          <p:cNvPicPr preferRelativeResize="0"/>
          <p:nvPr/>
        </p:nvPicPr>
        <p:blipFill rotWithShape="1">
          <a:blip r:embed="rId4">
            <a:alphaModFix/>
          </a:blip>
          <a:srcRect/>
          <a:stretch/>
        </p:blipFill>
        <p:spPr>
          <a:xfrm>
            <a:off x="-174900" y="-16328"/>
            <a:ext cx="8309100" cy="6858000"/>
          </a:xfrm>
          <a:prstGeom prst="rect">
            <a:avLst/>
          </a:prstGeom>
          <a:noFill/>
          <a:ln>
            <a:noFill/>
          </a:ln>
        </p:spPr>
      </p:pic>
      <p:sp>
        <p:nvSpPr>
          <p:cNvPr id="96" name="Shape 96"/>
          <p:cNvSpPr txBox="1"/>
          <p:nvPr/>
        </p:nvSpPr>
        <p:spPr>
          <a:xfrm>
            <a:off x="849148" y="3441169"/>
            <a:ext cx="5982661"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2800" b="1" i="0" u="none" strike="noStrike" cap="none">
                <a:solidFill>
                  <a:schemeClr val="lt1"/>
                </a:solidFill>
                <a:latin typeface="Century Gothic"/>
                <a:ea typeface="Century Gothic"/>
                <a:cs typeface="Century Gothic"/>
                <a:sym typeface="Century Gothic"/>
              </a:rPr>
              <a:t>Nez Perce-Clearwater Energy</a:t>
            </a:r>
          </a:p>
        </p:txBody>
      </p:sp>
      <p:sp>
        <p:nvSpPr>
          <p:cNvPr id="97" name="Shape 97"/>
          <p:cNvSpPr txBox="1"/>
          <p:nvPr/>
        </p:nvSpPr>
        <p:spPr>
          <a:xfrm>
            <a:off x="977425" y="3964401"/>
            <a:ext cx="5930399" cy="158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340" b="0" i="0" u="none" strike="noStrike" cap="none">
                <a:solidFill>
                  <a:schemeClr val="lt1"/>
                </a:solidFill>
                <a:latin typeface="Century Gothic"/>
                <a:ea typeface="Century Gothic"/>
                <a:cs typeface="Century Gothic"/>
                <a:sym typeface="Century Gothic"/>
              </a:rPr>
              <a:t>Utilizing NASA Earth Observations to Estimate Dead Aboveground Biomass Following Pest and Disease Outbreaks in Central Idaho Forests</a:t>
            </a:r>
          </a:p>
          <a:p>
            <a:pPr marL="0" marR="0" lvl="0" indent="0" algn="ctr" rtl="0">
              <a:lnSpc>
                <a:spcPct val="90000"/>
              </a:lnSpc>
              <a:spcBef>
                <a:spcPts val="0"/>
              </a:spcBef>
              <a:spcAft>
                <a:spcPts val="0"/>
              </a:spcAft>
              <a:buClr>
                <a:schemeClr val="lt1"/>
              </a:buClr>
              <a:buFont typeface="Century Gothic"/>
              <a:buNone/>
            </a:pPr>
            <a:endParaRPr sz="2340" b="0" i="0" u="none" strike="noStrike" cap="none">
              <a:solidFill>
                <a:schemeClr val="lt1"/>
              </a:solidFill>
              <a:latin typeface="Century Gothic"/>
              <a:ea typeface="Century Gothic"/>
              <a:cs typeface="Century Gothic"/>
              <a:sym typeface="Century Gothic"/>
            </a:endParaRPr>
          </a:p>
        </p:txBody>
      </p:sp>
      <p:sp>
        <p:nvSpPr>
          <p:cNvPr id="98" name="Shape 98"/>
          <p:cNvSpPr txBox="1"/>
          <p:nvPr/>
        </p:nvSpPr>
        <p:spPr>
          <a:xfrm>
            <a:off x="8772118" y="2486043"/>
            <a:ext cx="3174003" cy="7885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757070"/>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Emily Campbell</a:t>
            </a:r>
          </a:p>
          <a:p>
            <a:pPr marL="0" marR="0" lvl="0" indent="0" algn="l" rtl="0">
              <a:spcBef>
                <a:spcPts val="0"/>
              </a:spcBef>
              <a:spcAft>
                <a:spcPts val="0"/>
              </a:spcAft>
              <a:buClr>
                <a:srgbClr val="757070"/>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(Project Co-Lead)</a:t>
            </a:r>
          </a:p>
        </p:txBody>
      </p:sp>
      <p:sp>
        <p:nvSpPr>
          <p:cNvPr id="99" name="Shape 99"/>
          <p:cNvSpPr txBox="1"/>
          <p:nvPr/>
        </p:nvSpPr>
        <p:spPr>
          <a:xfrm>
            <a:off x="8772121" y="3386495"/>
            <a:ext cx="3173999" cy="8126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757070"/>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Emma Hatcher (Project Co-Lead)</a:t>
            </a:r>
          </a:p>
          <a:p>
            <a:pPr marL="0" marR="0" lvl="0" indent="0" algn="l" rtl="0">
              <a:lnSpc>
                <a:spcPct val="70000"/>
              </a:lnSpc>
              <a:spcBef>
                <a:spcPts val="0"/>
              </a:spcBef>
              <a:spcAft>
                <a:spcPts val="0"/>
              </a:spcAft>
              <a:buClr>
                <a:srgbClr val="757070"/>
              </a:buClr>
              <a:buFont typeface="Arial"/>
              <a:buNone/>
            </a:pPr>
            <a:endParaRPr sz="2380" b="0" i="0" u="none" strike="noStrike" cap="none" dirty="0">
              <a:solidFill>
                <a:srgbClr val="757070"/>
              </a:solidFill>
              <a:latin typeface="Century Gothic"/>
              <a:ea typeface="Century Gothic"/>
              <a:cs typeface="Century Gothic"/>
              <a:sym typeface="Century Gothic"/>
            </a:endParaRPr>
          </a:p>
        </p:txBody>
      </p:sp>
      <p:sp>
        <p:nvSpPr>
          <p:cNvPr id="100" name="Shape 100"/>
          <p:cNvSpPr txBox="1"/>
          <p:nvPr/>
        </p:nvSpPr>
        <p:spPr>
          <a:xfrm>
            <a:off x="8309975" y="6109444"/>
            <a:ext cx="3663331" cy="683492"/>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Century Gothic"/>
              <a:buNone/>
            </a:pPr>
            <a:r>
              <a:rPr lang="en-US" sz="1400" b="1" i="0" u="none" strike="noStrike" cap="none" dirty="0">
                <a:solidFill>
                  <a:schemeClr val="dk1"/>
                </a:solidFill>
                <a:latin typeface="Century Gothic"/>
                <a:ea typeface="Century Gothic"/>
                <a:cs typeface="Century Gothic"/>
                <a:sym typeface="Century Gothic"/>
              </a:rPr>
              <a:t>USGS at Colorado State University</a:t>
            </a:r>
          </a:p>
          <a:p>
            <a:pPr marL="0" marR="0" lvl="0" indent="0" algn="r" rtl="0">
              <a:lnSpc>
                <a:spcPct val="100000"/>
              </a:lnSpc>
              <a:spcBef>
                <a:spcPts val="0"/>
              </a:spcBef>
              <a:spcAft>
                <a:spcPts val="0"/>
              </a:spcAft>
              <a:buClr>
                <a:srgbClr val="000000"/>
              </a:buClr>
              <a:buFont typeface="Arial"/>
              <a:buNone/>
            </a:pPr>
            <a:endParaRPr sz="1400" b="0" i="1" u="none" strike="noStrike" cap="none" dirty="0">
              <a:solidFill>
                <a:schemeClr val="dk1"/>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ct val="25000"/>
              <a:buFont typeface="Century Gothic"/>
              <a:buNone/>
            </a:pPr>
            <a:r>
              <a:rPr lang="en-US" sz="1400" b="0" i="1" u="none" strike="noStrike" cap="none" dirty="0">
                <a:solidFill>
                  <a:schemeClr val="dk1"/>
                </a:solidFill>
                <a:latin typeface="Century Gothic"/>
                <a:ea typeface="Century Gothic"/>
                <a:cs typeface="Century Gothic"/>
                <a:sym typeface="Century Gothic"/>
              </a:rPr>
              <a:t>2017 Spring</a:t>
            </a:r>
          </a:p>
        </p:txBody>
      </p:sp>
      <p:sp>
        <p:nvSpPr>
          <p:cNvPr id="101" name="Shape 101"/>
          <p:cNvSpPr txBox="1"/>
          <p:nvPr/>
        </p:nvSpPr>
        <p:spPr>
          <a:xfrm>
            <a:off x="8772118" y="4442717"/>
            <a:ext cx="3201188" cy="49863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Evan </a:t>
            </a:r>
            <a:r>
              <a:rPr lang="en-US" sz="2400" b="0" i="0" u="none" strike="noStrike" cap="none" dirty="0" err="1">
                <a:solidFill>
                  <a:srgbClr val="757070"/>
                </a:solidFill>
                <a:latin typeface="Century Gothic"/>
                <a:ea typeface="Century Gothic"/>
                <a:cs typeface="Century Gothic"/>
                <a:sym typeface="Century Gothic"/>
              </a:rPr>
              <a:t>Gohring</a:t>
            </a:r>
            <a:endParaRPr lang="en-US" sz="2400" b="0" i="0" u="none" strike="noStrike" cap="none" dirty="0">
              <a:solidFill>
                <a:srgbClr val="757070"/>
              </a:solidFill>
              <a:latin typeface="Century Gothic"/>
              <a:ea typeface="Century Gothic"/>
              <a:cs typeface="Century Gothic"/>
              <a:sym typeface="Century Gothic"/>
            </a:endParaRPr>
          </a:p>
          <a:p>
            <a:pPr marL="0" marR="0" lvl="0" indent="0" algn="l" rtl="0">
              <a:lnSpc>
                <a:spcPct val="70000"/>
              </a:lnSpc>
              <a:spcBef>
                <a:spcPts val="0"/>
              </a:spcBef>
              <a:spcAft>
                <a:spcPts val="0"/>
              </a:spcAft>
              <a:buClr>
                <a:srgbClr val="757070"/>
              </a:buClr>
              <a:buFont typeface="Arial"/>
              <a:buNone/>
            </a:pPr>
            <a:endParaRPr sz="238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p:nvPr/>
        </p:nvSpPr>
        <p:spPr>
          <a:xfrm>
            <a:off x="174175" y="3061025"/>
            <a:ext cx="2145600" cy="802199"/>
          </a:xfrm>
          <a:prstGeom prst="roundRect">
            <a:avLst>
              <a:gd name="adj" fmla="val 16667"/>
            </a:avLst>
          </a:prstGeom>
          <a:solidFill>
            <a:srgbClr val="F1C232"/>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4" name="Shape 264"/>
          <p:cNvSpPr/>
          <p:nvPr/>
        </p:nvSpPr>
        <p:spPr>
          <a:xfrm>
            <a:off x="174175" y="5524050"/>
            <a:ext cx="2145600" cy="802199"/>
          </a:xfrm>
          <a:prstGeom prst="roundRect">
            <a:avLst>
              <a:gd name="adj" fmla="val 16667"/>
            </a:avLst>
          </a:prstGeom>
          <a:solidFill>
            <a:srgbClr val="F1C232"/>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5" name="Shape 265"/>
          <p:cNvSpPr/>
          <p:nvPr/>
        </p:nvSpPr>
        <p:spPr>
          <a:xfrm>
            <a:off x="174175" y="4243750"/>
            <a:ext cx="2145600" cy="802199"/>
          </a:xfrm>
          <a:prstGeom prst="roundRect">
            <a:avLst>
              <a:gd name="adj" fmla="val 16667"/>
            </a:avLst>
          </a:prstGeom>
          <a:solidFill>
            <a:srgbClr val="F1C232"/>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6" name="Shape 266"/>
          <p:cNvSpPr/>
          <p:nvPr/>
        </p:nvSpPr>
        <p:spPr>
          <a:xfrm>
            <a:off x="183875" y="1878300"/>
            <a:ext cx="2145600" cy="802199"/>
          </a:xfrm>
          <a:prstGeom prst="roundRect">
            <a:avLst>
              <a:gd name="adj" fmla="val 16667"/>
            </a:avLst>
          </a:prstGeom>
          <a:solidFill>
            <a:srgbClr val="F1C232"/>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7" name="Shape 267"/>
          <p:cNvSpPr/>
          <p:nvPr/>
        </p:nvSpPr>
        <p:spPr>
          <a:xfrm>
            <a:off x="10017407" y="3152878"/>
            <a:ext cx="1873315" cy="1847861"/>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8" name="Shape 268"/>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Predict: Random </a:t>
            </a:r>
            <a:r>
              <a:rPr lang="en-US" sz="4000" b="0" i="0" u="none" strike="noStrike" cap="none" dirty="0" smtClean="0">
                <a:solidFill>
                  <a:schemeClr val="lt1"/>
                </a:solidFill>
                <a:latin typeface="Century Gothic"/>
                <a:ea typeface="Century Gothic"/>
                <a:cs typeface="Century Gothic"/>
                <a:sym typeface="Century Gothic"/>
              </a:rPr>
              <a:t>Forests &amp; VSURF</a:t>
            </a:r>
            <a:endParaRPr lang="en-US" sz="4000" b="0" i="0" u="none" strike="noStrike" cap="none" dirty="0">
              <a:solidFill>
                <a:schemeClr val="lt1"/>
              </a:solidFill>
              <a:latin typeface="Century Gothic"/>
              <a:ea typeface="Century Gothic"/>
              <a:cs typeface="Century Gothic"/>
              <a:sym typeface="Century Gothic"/>
            </a:endParaRPr>
          </a:p>
        </p:txBody>
      </p:sp>
      <p:sp>
        <p:nvSpPr>
          <p:cNvPr id="270" name="Shape 270"/>
          <p:cNvSpPr txBox="1">
            <a:spLocks noGrp="1"/>
          </p:cNvSpPr>
          <p:nvPr>
            <p:ph type="body" idx="3"/>
          </p:nvPr>
        </p:nvSpPr>
        <p:spPr>
          <a:xfrm>
            <a:off x="9914306" y="3640610"/>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Dead </a:t>
            </a:r>
            <a:r>
              <a:rPr lang="en-US" sz="2000" b="1" i="0" u="none" strike="noStrike" cap="none" dirty="0" smtClean="0">
                <a:solidFill>
                  <a:schemeClr val="lt1"/>
                </a:solidFill>
                <a:latin typeface="Century Gothic"/>
                <a:ea typeface="Century Gothic"/>
                <a:cs typeface="Century Gothic"/>
                <a:sym typeface="Century Gothic"/>
              </a:rPr>
              <a:t>Aboveground </a:t>
            </a:r>
            <a:r>
              <a:rPr lang="en-US" sz="2000" b="1" i="0" u="none" strike="noStrike" cap="none" dirty="0">
                <a:solidFill>
                  <a:schemeClr val="lt1"/>
                </a:solidFill>
                <a:latin typeface="Century Gothic"/>
                <a:ea typeface="Century Gothic"/>
                <a:cs typeface="Century Gothic"/>
                <a:sym typeface="Century Gothic"/>
              </a:rPr>
              <a:t>Biomass</a:t>
            </a:r>
          </a:p>
        </p:txBody>
      </p:sp>
      <p:sp>
        <p:nvSpPr>
          <p:cNvPr id="271" name="Shape 271"/>
          <p:cNvSpPr txBox="1">
            <a:spLocks noGrp="1"/>
          </p:cNvSpPr>
          <p:nvPr>
            <p:ph type="body" idx="3"/>
          </p:nvPr>
        </p:nvSpPr>
        <p:spPr>
          <a:xfrm>
            <a:off x="212725" y="4344710"/>
            <a:ext cx="1915799" cy="6003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rgbClr val="000000"/>
                </a:solidFill>
                <a:latin typeface="Century Gothic"/>
                <a:ea typeface="Century Gothic"/>
                <a:cs typeface="Century Gothic"/>
                <a:sym typeface="Century Gothic"/>
              </a:rPr>
              <a:t>Aboveground biomass map</a:t>
            </a:r>
          </a:p>
        </p:txBody>
      </p:sp>
      <p:sp>
        <p:nvSpPr>
          <p:cNvPr id="272" name="Shape 272"/>
          <p:cNvSpPr txBox="1">
            <a:spLocks noGrp="1"/>
          </p:cNvSpPr>
          <p:nvPr>
            <p:ph type="body" idx="3"/>
          </p:nvPr>
        </p:nvSpPr>
        <p:spPr>
          <a:xfrm>
            <a:off x="224993" y="3094307"/>
            <a:ext cx="2012699"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err="1">
                <a:solidFill>
                  <a:srgbClr val="000000"/>
                </a:solidFill>
                <a:latin typeface="Century Gothic"/>
                <a:ea typeface="Century Gothic"/>
                <a:cs typeface="Century Gothic"/>
                <a:sym typeface="Century Gothic"/>
              </a:rPr>
              <a:t>LandTrendr</a:t>
            </a:r>
            <a:r>
              <a:rPr lang="en-US" sz="2000" b="1" i="0" u="none" strike="noStrike" cap="none" dirty="0">
                <a:solidFill>
                  <a:srgbClr val="000000"/>
                </a:solidFill>
                <a:latin typeface="Century Gothic"/>
                <a:ea typeface="Century Gothic"/>
                <a:cs typeface="Century Gothic"/>
                <a:sym typeface="Century Gothic"/>
              </a:rPr>
              <a:t> outputs</a:t>
            </a:r>
          </a:p>
        </p:txBody>
      </p:sp>
      <p:sp>
        <p:nvSpPr>
          <p:cNvPr id="273" name="Shape 273"/>
          <p:cNvSpPr txBox="1">
            <a:spLocks noGrp="1"/>
          </p:cNvSpPr>
          <p:nvPr>
            <p:ph type="body" idx="3"/>
          </p:nvPr>
        </p:nvSpPr>
        <p:spPr>
          <a:xfrm>
            <a:off x="174174" y="5694012"/>
            <a:ext cx="2096100" cy="4581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rgbClr val="000000"/>
                </a:solidFill>
                <a:latin typeface="Century Gothic"/>
                <a:ea typeface="Century Gothic"/>
                <a:cs typeface="Century Gothic"/>
                <a:sym typeface="Century Gothic"/>
              </a:rPr>
              <a:t>Topographic Data</a:t>
            </a:r>
          </a:p>
        </p:txBody>
      </p:sp>
      <p:sp>
        <p:nvSpPr>
          <p:cNvPr id="274" name="Shape 274"/>
          <p:cNvSpPr/>
          <p:nvPr/>
        </p:nvSpPr>
        <p:spPr>
          <a:xfrm rot="-5400000">
            <a:off x="2879025" y="3681274"/>
            <a:ext cx="350400" cy="714300"/>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75" name="Shape 275"/>
          <p:cNvCxnSpPr/>
          <p:nvPr/>
        </p:nvCxnSpPr>
        <p:spPr>
          <a:xfrm flipH="1">
            <a:off x="2656875" y="2255925"/>
            <a:ext cx="40199" cy="3739800"/>
          </a:xfrm>
          <a:prstGeom prst="straightConnector1">
            <a:avLst/>
          </a:prstGeom>
          <a:noFill/>
          <a:ln w="152400" cap="flat" cmpd="sng">
            <a:solidFill>
              <a:srgbClr val="757070"/>
            </a:solidFill>
            <a:prstDash val="solid"/>
            <a:round/>
            <a:headEnd type="none" w="med" len="med"/>
            <a:tailEnd type="none" w="med" len="med"/>
          </a:ln>
        </p:spPr>
      </p:cxnSp>
      <p:cxnSp>
        <p:nvCxnSpPr>
          <p:cNvPr id="276" name="Shape 276"/>
          <p:cNvCxnSpPr/>
          <p:nvPr/>
        </p:nvCxnSpPr>
        <p:spPr>
          <a:xfrm>
            <a:off x="2329475" y="2328175"/>
            <a:ext cx="397799" cy="8100"/>
          </a:xfrm>
          <a:prstGeom prst="straightConnector1">
            <a:avLst/>
          </a:prstGeom>
          <a:noFill/>
          <a:ln w="152400" cap="flat" cmpd="sng">
            <a:solidFill>
              <a:srgbClr val="757070"/>
            </a:solidFill>
            <a:prstDash val="solid"/>
            <a:round/>
            <a:headEnd type="none" w="med" len="med"/>
            <a:tailEnd type="none" w="med" len="med"/>
          </a:ln>
        </p:spPr>
      </p:cxnSp>
      <p:cxnSp>
        <p:nvCxnSpPr>
          <p:cNvPr id="277" name="Shape 277"/>
          <p:cNvCxnSpPr/>
          <p:nvPr/>
        </p:nvCxnSpPr>
        <p:spPr>
          <a:xfrm>
            <a:off x="2319775" y="4644850"/>
            <a:ext cx="407400" cy="7200"/>
          </a:xfrm>
          <a:prstGeom prst="straightConnector1">
            <a:avLst/>
          </a:prstGeom>
          <a:noFill/>
          <a:ln w="152400" cap="flat" cmpd="sng">
            <a:solidFill>
              <a:srgbClr val="757070"/>
            </a:solidFill>
            <a:prstDash val="solid"/>
            <a:round/>
            <a:headEnd type="none" w="med" len="med"/>
            <a:tailEnd type="none" w="med" len="med"/>
          </a:ln>
        </p:spPr>
      </p:cxnSp>
      <p:cxnSp>
        <p:nvCxnSpPr>
          <p:cNvPr id="278" name="Shape 278"/>
          <p:cNvCxnSpPr/>
          <p:nvPr/>
        </p:nvCxnSpPr>
        <p:spPr>
          <a:xfrm rot="10800000" flipH="1">
            <a:off x="2326925" y="3460025"/>
            <a:ext cx="342899" cy="4199"/>
          </a:xfrm>
          <a:prstGeom prst="straightConnector1">
            <a:avLst/>
          </a:prstGeom>
          <a:noFill/>
          <a:ln w="152400" cap="flat" cmpd="sng">
            <a:solidFill>
              <a:srgbClr val="757070"/>
            </a:solidFill>
            <a:prstDash val="solid"/>
            <a:round/>
            <a:headEnd type="none" w="med" len="med"/>
            <a:tailEnd type="none" w="med" len="med"/>
          </a:ln>
        </p:spPr>
      </p:cxnSp>
      <p:sp>
        <p:nvSpPr>
          <p:cNvPr id="279" name="Shape 279"/>
          <p:cNvSpPr/>
          <p:nvPr/>
        </p:nvSpPr>
        <p:spPr>
          <a:xfrm rot="-5400000">
            <a:off x="9316833" y="3667087"/>
            <a:ext cx="350400" cy="714300"/>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0" name="Shape 280"/>
          <p:cNvSpPr txBox="1">
            <a:spLocks noGrp="1"/>
          </p:cNvSpPr>
          <p:nvPr>
            <p:ph type="body" idx="3"/>
          </p:nvPr>
        </p:nvSpPr>
        <p:spPr>
          <a:xfrm>
            <a:off x="253207" y="1837583"/>
            <a:ext cx="1923648" cy="842916"/>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smtClean="0">
                <a:solidFill>
                  <a:srgbClr val="000000"/>
                </a:solidFill>
                <a:latin typeface="Century Gothic"/>
                <a:ea typeface="Century Gothic"/>
                <a:cs typeface="Century Gothic"/>
                <a:sym typeface="Century Gothic"/>
              </a:rPr>
              <a:t>Partner provided </a:t>
            </a:r>
          </a:p>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smtClean="0">
                <a:solidFill>
                  <a:srgbClr val="000000"/>
                </a:solidFill>
                <a:latin typeface="Century Gothic"/>
                <a:ea typeface="Century Gothic"/>
                <a:cs typeface="Century Gothic"/>
                <a:sym typeface="Century Gothic"/>
              </a:rPr>
              <a:t>plot </a:t>
            </a:r>
            <a:r>
              <a:rPr lang="en-US" sz="2000" b="1" i="0" u="none" strike="noStrike" cap="none" dirty="0">
                <a:solidFill>
                  <a:srgbClr val="000000"/>
                </a:solidFill>
                <a:latin typeface="Century Gothic"/>
                <a:ea typeface="Century Gothic"/>
                <a:cs typeface="Century Gothic"/>
                <a:sym typeface="Century Gothic"/>
              </a:rPr>
              <a:t>data</a:t>
            </a:r>
          </a:p>
        </p:txBody>
      </p:sp>
      <p:cxnSp>
        <p:nvCxnSpPr>
          <p:cNvPr id="281" name="Shape 281"/>
          <p:cNvCxnSpPr/>
          <p:nvPr/>
        </p:nvCxnSpPr>
        <p:spPr>
          <a:xfrm>
            <a:off x="2329475" y="5923062"/>
            <a:ext cx="397799" cy="8100"/>
          </a:xfrm>
          <a:prstGeom prst="straightConnector1">
            <a:avLst/>
          </a:prstGeom>
          <a:noFill/>
          <a:ln w="152400" cap="flat" cmpd="sng">
            <a:solidFill>
              <a:srgbClr val="757070"/>
            </a:solidFill>
            <a:prstDash val="solid"/>
            <a:round/>
            <a:headEnd type="none" w="med" len="med"/>
            <a:tailEnd type="none" w="med" len="med"/>
          </a:ln>
        </p:spPr>
      </p:cxnSp>
      <p:sp>
        <p:nvSpPr>
          <p:cNvPr id="103" name="Oval 102"/>
          <p:cNvSpPr/>
          <p:nvPr/>
        </p:nvSpPr>
        <p:spPr>
          <a:xfrm>
            <a:off x="3580284" y="4623019"/>
            <a:ext cx="305292" cy="31125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371975" y="4623018"/>
            <a:ext cx="305292" cy="311257"/>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704877" y="3918135"/>
            <a:ext cx="305292" cy="31125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003424" y="4033452"/>
            <a:ext cx="305292" cy="3112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305703" y="3290729"/>
            <a:ext cx="305292" cy="3112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583682" y="3319015"/>
            <a:ext cx="305292" cy="31125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3973455" y="2704268"/>
            <a:ext cx="305292" cy="3112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cxnSp>
        <p:nvCxnSpPr>
          <p:cNvPr id="110" name="Straight Arrow Connector 109"/>
          <p:cNvCxnSpPr>
            <a:stCxn id="109" idx="5"/>
            <a:endCxn id="107" idx="0"/>
          </p:cNvCxnSpPr>
          <p:nvPr/>
        </p:nvCxnSpPr>
        <p:spPr>
          <a:xfrm>
            <a:off x="4234038" y="2969942"/>
            <a:ext cx="224311" cy="320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9" idx="3"/>
            <a:endCxn id="108" idx="0"/>
          </p:cNvCxnSpPr>
          <p:nvPr/>
        </p:nvCxnSpPr>
        <p:spPr>
          <a:xfrm flipH="1">
            <a:off x="3736328" y="2969942"/>
            <a:ext cx="281836" cy="349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7" idx="3"/>
            <a:endCxn id="106" idx="0"/>
          </p:cNvCxnSpPr>
          <p:nvPr/>
        </p:nvCxnSpPr>
        <p:spPr>
          <a:xfrm flipH="1">
            <a:off x="4156070" y="3556403"/>
            <a:ext cx="194342" cy="477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7" idx="5"/>
            <a:endCxn id="105" idx="0"/>
          </p:cNvCxnSpPr>
          <p:nvPr/>
        </p:nvCxnSpPr>
        <p:spPr>
          <a:xfrm>
            <a:off x="4566286" y="3556403"/>
            <a:ext cx="291237" cy="361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6" idx="3"/>
            <a:endCxn id="103" idx="0"/>
          </p:cNvCxnSpPr>
          <p:nvPr/>
        </p:nvCxnSpPr>
        <p:spPr>
          <a:xfrm flipH="1">
            <a:off x="3732930" y="4299126"/>
            <a:ext cx="315203" cy="32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6" idx="5"/>
            <a:endCxn id="104" idx="0"/>
          </p:cNvCxnSpPr>
          <p:nvPr/>
        </p:nvCxnSpPr>
        <p:spPr>
          <a:xfrm>
            <a:off x="4264007" y="4299126"/>
            <a:ext cx="260614" cy="323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5807809" y="2704268"/>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404940" y="3350083"/>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165812" y="3290729"/>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6789114" y="4590227"/>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998225" y="4590227"/>
            <a:ext cx="319374" cy="32561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423427" y="3861430"/>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725622" y="3918135"/>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Arrow Connector 122"/>
          <p:cNvCxnSpPr>
            <a:stCxn id="116" idx="5"/>
            <a:endCxn id="118" idx="0"/>
          </p:cNvCxnSpPr>
          <p:nvPr/>
        </p:nvCxnSpPr>
        <p:spPr>
          <a:xfrm>
            <a:off x="6080412" y="2982198"/>
            <a:ext cx="245087" cy="308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6" idx="3"/>
            <a:endCxn id="117" idx="0"/>
          </p:cNvCxnSpPr>
          <p:nvPr/>
        </p:nvCxnSpPr>
        <p:spPr>
          <a:xfrm flipH="1">
            <a:off x="5564627" y="2982198"/>
            <a:ext cx="289953" cy="367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18" idx="5"/>
            <a:endCxn id="121" idx="0"/>
          </p:cNvCxnSpPr>
          <p:nvPr/>
        </p:nvCxnSpPr>
        <p:spPr>
          <a:xfrm>
            <a:off x="6438415" y="3568659"/>
            <a:ext cx="144699" cy="29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18" idx="3"/>
            <a:endCxn id="122" idx="0"/>
          </p:cNvCxnSpPr>
          <p:nvPr/>
        </p:nvCxnSpPr>
        <p:spPr>
          <a:xfrm flipH="1">
            <a:off x="5885309" y="3568659"/>
            <a:ext cx="327274" cy="349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21" idx="5"/>
            <a:endCxn id="119" idx="0"/>
          </p:cNvCxnSpPr>
          <p:nvPr/>
        </p:nvCxnSpPr>
        <p:spPr>
          <a:xfrm>
            <a:off x="6696030" y="4139360"/>
            <a:ext cx="252771" cy="450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1" idx="3"/>
            <a:endCxn id="120" idx="0"/>
          </p:cNvCxnSpPr>
          <p:nvPr/>
        </p:nvCxnSpPr>
        <p:spPr>
          <a:xfrm flipH="1">
            <a:off x="6157912" y="4139360"/>
            <a:ext cx="312286" cy="450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994578" y="2653135"/>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7728771" y="3187275"/>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8448015" y="3153247"/>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8649730" y="4555705"/>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7888458" y="4555705"/>
            <a:ext cx="319374" cy="32561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104331" y="3760354"/>
            <a:ext cx="319374" cy="3256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419433" y="3775626"/>
            <a:ext cx="319374" cy="32561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Arrow Connector 135"/>
          <p:cNvCxnSpPr>
            <a:stCxn id="129" idx="5"/>
            <a:endCxn id="131" idx="1"/>
          </p:cNvCxnSpPr>
          <p:nvPr/>
        </p:nvCxnSpPr>
        <p:spPr>
          <a:xfrm>
            <a:off x="8267181" y="2931065"/>
            <a:ext cx="227605" cy="269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9" idx="3"/>
            <a:endCxn id="130" idx="0"/>
          </p:cNvCxnSpPr>
          <p:nvPr/>
        </p:nvCxnSpPr>
        <p:spPr>
          <a:xfrm flipH="1">
            <a:off x="7888458" y="2931065"/>
            <a:ext cx="152891" cy="256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30" idx="5"/>
            <a:endCxn id="134" idx="0"/>
          </p:cNvCxnSpPr>
          <p:nvPr/>
        </p:nvCxnSpPr>
        <p:spPr>
          <a:xfrm>
            <a:off x="8001374" y="3465205"/>
            <a:ext cx="262644" cy="295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0" idx="3"/>
            <a:endCxn id="135" idx="0"/>
          </p:cNvCxnSpPr>
          <p:nvPr/>
        </p:nvCxnSpPr>
        <p:spPr>
          <a:xfrm flipH="1">
            <a:off x="7579120" y="3465205"/>
            <a:ext cx="196422" cy="31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34" idx="5"/>
            <a:endCxn id="132" idx="1"/>
          </p:cNvCxnSpPr>
          <p:nvPr/>
        </p:nvCxnSpPr>
        <p:spPr>
          <a:xfrm>
            <a:off x="8376934" y="4038284"/>
            <a:ext cx="319567" cy="565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34" idx="4"/>
            <a:endCxn id="133" idx="0"/>
          </p:cNvCxnSpPr>
          <p:nvPr/>
        </p:nvCxnSpPr>
        <p:spPr>
          <a:xfrm flipH="1">
            <a:off x="8048145" y="4085969"/>
            <a:ext cx="215873" cy="469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305704" y="4555705"/>
            <a:ext cx="432981" cy="445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946088" y="4527372"/>
            <a:ext cx="432981" cy="445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840220" y="4499976"/>
            <a:ext cx="432981" cy="445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72">
                                            <p:txEl>
                                              <p:pRg st="0" end="0"/>
                                            </p:txEl>
                                          </p:spTgt>
                                        </p:tgtEl>
                                        <p:attrNameLst>
                                          <p:attrName>style.color</p:attrName>
                                        </p:attrNameLst>
                                      </p:cBhvr>
                                      <p:by>
                                        <p:hsl h="0" s="-12549" l="-25098"/>
                                      </p:by>
                                    </p:animClr>
                                    <p:animClr clrSpc="hsl" dir="cw">
                                      <p:cBhvr>
                                        <p:cTn id="7" dur="500" fill="hold"/>
                                        <p:tgtEl>
                                          <p:spTgt spid="272">
                                            <p:txEl>
                                              <p:pRg st="0" end="0"/>
                                            </p:txEl>
                                          </p:spTgt>
                                        </p:tgtEl>
                                        <p:attrNameLst>
                                          <p:attrName>fillcolor</p:attrName>
                                        </p:attrNameLst>
                                      </p:cBhvr>
                                      <p:by>
                                        <p:hsl h="0" s="-12549" l="-25098"/>
                                      </p:by>
                                    </p:animClr>
                                    <p:animClr clrSpc="hsl" dir="cw">
                                      <p:cBhvr>
                                        <p:cTn id="8" dur="500" fill="hold"/>
                                        <p:tgtEl>
                                          <p:spTgt spid="272">
                                            <p:txEl>
                                              <p:pRg st="0" end="0"/>
                                            </p:txEl>
                                          </p:spTgt>
                                        </p:tgtEl>
                                        <p:attrNameLst>
                                          <p:attrName>stroke.color</p:attrName>
                                        </p:attrNameLst>
                                      </p:cBhvr>
                                      <p:by>
                                        <p:hsl h="0" s="-12549" l="-25098"/>
                                      </p:by>
                                    </p:animClr>
                                    <p:set>
                                      <p:cBhvr>
                                        <p:cTn id="9" dur="500" fill="hold"/>
                                        <p:tgtEl>
                                          <p:spTgt spid="272">
                                            <p:txEl>
                                              <p:pRg st="0" end="0"/>
                                            </p:txEl>
                                          </p:spTgt>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266"/>
                                        </p:tgtEl>
                                        <p:attrNameLst>
                                          <p:attrName>style.color</p:attrName>
                                        </p:attrNameLst>
                                      </p:cBhvr>
                                      <p:by>
                                        <p:hsl h="0" s="-12549" l="-25098"/>
                                      </p:by>
                                    </p:animClr>
                                    <p:animClr clrSpc="hsl" dir="cw">
                                      <p:cBhvr>
                                        <p:cTn id="12" dur="500" fill="hold"/>
                                        <p:tgtEl>
                                          <p:spTgt spid="266"/>
                                        </p:tgtEl>
                                        <p:attrNameLst>
                                          <p:attrName>fillcolor</p:attrName>
                                        </p:attrNameLst>
                                      </p:cBhvr>
                                      <p:by>
                                        <p:hsl h="0" s="-12549" l="-25098"/>
                                      </p:by>
                                    </p:animClr>
                                    <p:animClr clrSpc="hsl" dir="cw">
                                      <p:cBhvr>
                                        <p:cTn id="13" dur="500" fill="hold"/>
                                        <p:tgtEl>
                                          <p:spTgt spid="266"/>
                                        </p:tgtEl>
                                        <p:attrNameLst>
                                          <p:attrName>stroke.color</p:attrName>
                                        </p:attrNameLst>
                                      </p:cBhvr>
                                      <p:by>
                                        <p:hsl h="0" s="-12549" l="-25098"/>
                                      </p:by>
                                    </p:animClr>
                                    <p:set>
                                      <p:cBhvr>
                                        <p:cTn id="14" dur="500" fill="hold"/>
                                        <p:tgtEl>
                                          <p:spTgt spid="266"/>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280">
                                            <p:txEl>
                                              <p:pRg st="0" end="0"/>
                                            </p:txEl>
                                          </p:spTgt>
                                        </p:tgtEl>
                                        <p:attrNameLst>
                                          <p:attrName>style.color</p:attrName>
                                        </p:attrNameLst>
                                      </p:cBhvr>
                                      <p:by>
                                        <p:hsl h="0" s="-12549" l="-25098"/>
                                      </p:by>
                                    </p:animClr>
                                    <p:animClr clrSpc="hsl" dir="cw">
                                      <p:cBhvr>
                                        <p:cTn id="17" dur="500" fill="hold"/>
                                        <p:tgtEl>
                                          <p:spTgt spid="280">
                                            <p:txEl>
                                              <p:pRg st="0" end="0"/>
                                            </p:txEl>
                                          </p:spTgt>
                                        </p:tgtEl>
                                        <p:attrNameLst>
                                          <p:attrName>fillcolor</p:attrName>
                                        </p:attrNameLst>
                                      </p:cBhvr>
                                      <p:by>
                                        <p:hsl h="0" s="-12549" l="-25098"/>
                                      </p:by>
                                    </p:animClr>
                                    <p:animClr clrSpc="hsl" dir="cw">
                                      <p:cBhvr>
                                        <p:cTn id="18" dur="500" fill="hold"/>
                                        <p:tgtEl>
                                          <p:spTgt spid="280">
                                            <p:txEl>
                                              <p:pRg st="0" end="0"/>
                                            </p:txEl>
                                          </p:spTgt>
                                        </p:tgtEl>
                                        <p:attrNameLst>
                                          <p:attrName>stroke.color</p:attrName>
                                        </p:attrNameLst>
                                      </p:cBhvr>
                                      <p:by>
                                        <p:hsl h="0" s="-12549" l="-25098"/>
                                      </p:by>
                                    </p:animClr>
                                    <p:set>
                                      <p:cBhvr>
                                        <p:cTn id="19" dur="500" fill="hold"/>
                                        <p:tgtEl>
                                          <p:spTgt spid="280">
                                            <p:txEl>
                                              <p:pRg st="0" end="0"/>
                                            </p:txEl>
                                          </p:spTgt>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280">
                                            <p:txEl>
                                              <p:pRg st="1" end="1"/>
                                            </p:txEl>
                                          </p:spTgt>
                                        </p:tgtEl>
                                        <p:attrNameLst>
                                          <p:attrName>style.color</p:attrName>
                                        </p:attrNameLst>
                                      </p:cBhvr>
                                      <p:by>
                                        <p:hsl h="0" s="-12549" l="-25098"/>
                                      </p:by>
                                    </p:animClr>
                                    <p:animClr clrSpc="hsl" dir="cw">
                                      <p:cBhvr>
                                        <p:cTn id="22" dur="500" fill="hold"/>
                                        <p:tgtEl>
                                          <p:spTgt spid="280">
                                            <p:txEl>
                                              <p:pRg st="1" end="1"/>
                                            </p:txEl>
                                          </p:spTgt>
                                        </p:tgtEl>
                                        <p:attrNameLst>
                                          <p:attrName>fillcolor</p:attrName>
                                        </p:attrNameLst>
                                      </p:cBhvr>
                                      <p:by>
                                        <p:hsl h="0" s="-12549" l="-25098"/>
                                      </p:by>
                                    </p:animClr>
                                    <p:animClr clrSpc="hsl" dir="cw">
                                      <p:cBhvr>
                                        <p:cTn id="23" dur="500" fill="hold"/>
                                        <p:tgtEl>
                                          <p:spTgt spid="280">
                                            <p:txEl>
                                              <p:pRg st="1" end="1"/>
                                            </p:txEl>
                                          </p:spTgt>
                                        </p:tgtEl>
                                        <p:attrNameLst>
                                          <p:attrName>stroke.color</p:attrName>
                                        </p:attrNameLst>
                                      </p:cBhvr>
                                      <p:by>
                                        <p:hsl h="0" s="-12549" l="-25098"/>
                                      </p:by>
                                    </p:animClr>
                                    <p:set>
                                      <p:cBhvr>
                                        <p:cTn id="24" dur="500" fill="hold"/>
                                        <p:tgtEl>
                                          <p:spTgt spid="280">
                                            <p:txEl>
                                              <p:pRg st="1" end="1"/>
                                            </p:txEl>
                                          </p:spTgt>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263"/>
                                        </p:tgtEl>
                                        <p:attrNameLst>
                                          <p:attrName>style.color</p:attrName>
                                        </p:attrNameLst>
                                      </p:cBhvr>
                                      <p:by>
                                        <p:hsl h="0" s="-12549" l="-25098"/>
                                      </p:by>
                                    </p:animClr>
                                    <p:animClr clrSpc="hsl" dir="cw">
                                      <p:cBhvr>
                                        <p:cTn id="27" dur="500" fill="hold"/>
                                        <p:tgtEl>
                                          <p:spTgt spid="263"/>
                                        </p:tgtEl>
                                        <p:attrNameLst>
                                          <p:attrName>fillcolor</p:attrName>
                                        </p:attrNameLst>
                                      </p:cBhvr>
                                      <p:by>
                                        <p:hsl h="0" s="-12549" l="-25098"/>
                                      </p:by>
                                    </p:animClr>
                                    <p:animClr clrSpc="hsl" dir="cw">
                                      <p:cBhvr>
                                        <p:cTn id="28" dur="500" fill="hold"/>
                                        <p:tgtEl>
                                          <p:spTgt spid="263"/>
                                        </p:tgtEl>
                                        <p:attrNameLst>
                                          <p:attrName>stroke.color</p:attrName>
                                        </p:attrNameLst>
                                      </p:cBhvr>
                                      <p:by>
                                        <p:hsl h="0" s="-12549" l="-25098"/>
                                      </p:by>
                                    </p:animClr>
                                    <p:set>
                                      <p:cBhvr>
                                        <p:cTn id="29" dur="500" fill="hold"/>
                                        <p:tgtEl>
                                          <p:spTgt spid="263"/>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271">
                                            <p:txEl>
                                              <p:pRg st="0" end="0"/>
                                            </p:txEl>
                                          </p:spTgt>
                                        </p:tgtEl>
                                        <p:attrNameLst>
                                          <p:attrName>style.color</p:attrName>
                                        </p:attrNameLst>
                                      </p:cBhvr>
                                      <p:by>
                                        <p:hsl h="0" s="-12549" l="-25098"/>
                                      </p:by>
                                    </p:animClr>
                                    <p:animClr clrSpc="hsl" dir="cw">
                                      <p:cBhvr>
                                        <p:cTn id="32" dur="500" fill="hold"/>
                                        <p:tgtEl>
                                          <p:spTgt spid="271">
                                            <p:txEl>
                                              <p:pRg st="0" end="0"/>
                                            </p:txEl>
                                          </p:spTgt>
                                        </p:tgtEl>
                                        <p:attrNameLst>
                                          <p:attrName>fillcolor</p:attrName>
                                        </p:attrNameLst>
                                      </p:cBhvr>
                                      <p:by>
                                        <p:hsl h="0" s="-12549" l="-25098"/>
                                      </p:by>
                                    </p:animClr>
                                    <p:animClr clrSpc="hsl" dir="cw">
                                      <p:cBhvr>
                                        <p:cTn id="33" dur="500" fill="hold"/>
                                        <p:tgtEl>
                                          <p:spTgt spid="271">
                                            <p:txEl>
                                              <p:pRg st="0" end="0"/>
                                            </p:txEl>
                                          </p:spTgt>
                                        </p:tgtEl>
                                        <p:attrNameLst>
                                          <p:attrName>stroke.color</p:attrName>
                                        </p:attrNameLst>
                                      </p:cBhvr>
                                      <p:by>
                                        <p:hsl h="0" s="-12549" l="-25098"/>
                                      </p:by>
                                    </p:animClr>
                                    <p:set>
                                      <p:cBhvr>
                                        <p:cTn id="34" dur="500" fill="hold"/>
                                        <p:tgtEl>
                                          <p:spTgt spid="271">
                                            <p:txEl>
                                              <p:pRg st="0" end="0"/>
                                            </p:txEl>
                                          </p:spTgt>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265"/>
                                        </p:tgtEl>
                                        <p:attrNameLst>
                                          <p:attrName>style.color</p:attrName>
                                        </p:attrNameLst>
                                      </p:cBhvr>
                                      <p:by>
                                        <p:hsl h="0" s="-12549" l="-25098"/>
                                      </p:by>
                                    </p:animClr>
                                    <p:animClr clrSpc="hsl" dir="cw">
                                      <p:cBhvr>
                                        <p:cTn id="37" dur="500" fill="hold"/>
                                        <p:tgtEl>
                                          <p:spTgt spid="265"/>
                                        </p:tgtEl>
                                        <p:attrNameLst>
                                          <p:attrName>fillcolor</p:attrName>
                                        </p:attrNameLst>
                                      </p:cBhvr>
                                      <p:by>
                                        <p:hsl h="0" s="-12549" l="-25098"/>
                                      </p:by>
                                    </p:animClr>
                                    <p:animClr clrSpc="hsl" dir="cw">
                                      <p:cBhvr>
                                        <p:cTn id="38" dur="500" fill="hold"/>
                                        <p:tgtEl>
                                          <p:spTgt spid="265"/>
                                        </p:tgtEl>
                                        <p:attrNameLst>
                                          <p:attrName>stroke.color</p:attrName>
                                        </p:attrNameLst>
                                      </p:cBhvr>
                                      <p:by>
                                        <p:hsl h="0" s="-12549" l="-25098"/>
                                      </p:by>
                                    </p:animClr>
                                    <p:set>
                                      <p:cBhvr>
                                        <p:cTn id="39" dur="500" fill="hold"/>
                                        <p:tgtEl>
                                          <p:spTgt spid="265"/>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273">
                                            <p:txEl>
                                              <p:pRg st="0" end="0"/>
                                            </p:txEl>
                                          </p:spTgt>
                                        </p:tgtEl>
                                        <p:attrNameLst>
                                          <p:attrName>style.color</p:attrName>
                                        </p:attrNameLst>
                                      </p:cBhvr>
                                      <p:by>
                                        <p:hsl h="0" s="-12549" l="-25098"/>
                                      </p:by>
                                    </p:animClr>
                                    <p:animClr clrSpc="hsl" dir="cw">
                                      <p:cBhvr>
                                        <p:cTn id="42" dur="500" fill="hold"/>
                                        <p:tgtEl>
                                          <p:spTgt spid="273">
                                            <p:txEl>
                                              <p:pRg st="0" end="0"/>
                                            </p:txEl>
                                          </p:spTgt>
                                        </p:tgtEl>
                                        <p:attrNameLst>
                                          <p:attrName>fillcolor</p:attrName>
                                        </p:attrNameLst>
                                      </p:cBhvr>
                                      <p:by>
                                        <p:hsl h="0" s="-12549" l="-25098"/>
                                      </p:by>
                                    </p:animClr>
                                    <p:animClr clrSpc="hsl" dir="cw">
                                      <p:cBhvr>
                                        <p:cTn id="43" dur="500" fill="hold"/>
                                        <p:tgtEl>
                                          <p:spTgt spid="273">
                                            <p:txEl>
                                              <p:pRg st="0" end="0"/>
                                            </p:txEl>
                                          </p:spTgt>
                                        </p:tgtEl>
                                        <p:attrNameLst>
                                          <p:attrName>stroke.color</p:attrName>
                                        </p:attrNameLst>
                                      </p:cBhvr>
                                      <p:by>
                                        <p:hsl h="0" s="-12549" l="-25098"/>
                                      </p:by>
                                    </p:animClr>
                                    <p:set>
                                      <p:cBhvr>
                                        <p:cTn id="44" dur="500" fill="hold"/>
                                        <p:tgtEl>
                                          <p:spTgt spid="273">
                                            <p:txEl>
                                              <p:pRg st="0" end="0"/>
                                            </p:txEl>
                                          </p:spTgt>
                                        </p:tgtEl>
                                        <p:attrNameLst>
                                          <p:attrName>fill.type</p:attrName>
                                        </p:attrNameLst>
                                      </p:cBhvr>
                                      <p:to>
                                        <p:strVal val="solid"/>
                                      </p:to>
                                    </p:set>
                                  </p:childTnLst>
                                </p:cTn>
                              </p:par>
                              <p:par>
                                <p:cTn id="45" presetID="24" presetClass="emph" presetSubtype="0" fill="hold" grpId="0" nodeType="withEffect">
                                  <p:stCondLst>
                                    <p:cond delay="0"/>
                                  </p:stCondLst>
                                  <p:childTnLst>
                                    <p:animClr clrSpc="hsl" dir="cw">
                                      <p:cBhvr override="childStyle">
                                        <p:cTn id="46" dur="500" fill="hold"/>
                                        <p:tgtEl>
                                          <p:spTgt spid="264"/>
                                        </p:tgtEl>
                                        <p:attrNameLst>
                                          <p:attrName>style.color</p:attrName>
                                        </p:attrNameLst>
                                      </p:cBhvr>
                                      <p:by>
                                        <p:hsl h="0" s="-12549" l="-25098"/>
                                      </p:by>
                                    </p:animClr>
                                    <p:animClr clrSpc="hsl" dir="cw">
                                      <p:cBhvr>
                                        <p:cTn id="47" dur="500" fill="hold"/>
                                        <p:tgtEl>
                                          <p:spTgt spid="264"/>
                                        </p:tgtEl>
                                        <p:attrNameLst>
                                          <p:attrName>fillcolor</p:attrName>
                                        </p:attrNameLst>
                                      </p:cBhvr>
                                      <p:by>
                                        <p:hsl h="0" s="-12549" l="-25098"/>
                                      </p:by>
                                    </p:animClr>
                                    <p:animClr clrSpc="hsl" dir="cw">
                                      <p:cBhvr>
                                        <p:cTn id="48" dur="500" fill="hold"/>
                                        <p:tgtEl>
                                          <p:spTgt spid="264"/>
                                        </p:tgtEl>
                                        <p:attrNameLst>
                                          <p:attrName>stroke.color</p:attrName>
                                        </p:attrNameLst>
                                      </p:cBhvr>
                                      <p:by>
                                        <p:hsl h="0" s="-12549" l="-25098"/>
                                      </p:by>
                                    </p:animClr>
                                    <p:set>
                                      <p:cBhvr>
                                        <p:cTn id="49" dur="500" fill="hold"/>
                                        <p:tgtEl>
                                          <p:spTgt spid="264"/>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109"/>
                                        </p:tgtEl>
                                      </p:cBhvr>
                                    </p:animEffect>
                                    <p:animScale>
                                      <p:cBhvr>
                                        <p:cTn id="54" dur="250" autoRev="1" fill="hold"/>
                                        <p:tgtEl>
                                          <p:spTgt spid="109"/>
                                        </p:tgtEl>
                                      </p:cBhvr>
                                      <p:by x="105000" y="105000"/>
                                    </p:animScale>
                                  </p:childTnLst>
                                </p:cTn>
                              </p:par>
                              <p:par>
                                <p:cTn id="55" presetID="26" presetClass="emph" presetSubtype="0" fill="hold" grpId="0" nodeType="withEffect">
                                  <p:stCondLst>
                                    <p:cond delay="0"/>
                                  </p:stCondLst>
                                  <p:childTnLst>
                                    <p:animEffect transition="out" filter="fade">
                                      <p:cBhvr>
                                        <p:cTn id="56" dur="500" tmFilter="0, 0; .2, .5; .8, .5; 1, 0"/>
                                        <p:tgtEl>
                                          <p:spTgt spid="116"/>
                                        </p:tgtEl>
                                      </p:cBhvr>
                                    </p:animEffect>
                                    <p:animScale>
                                      <p:cBhvr>
                                        <p:cTn id="57" dur="250" autoRev="1" fill="hold"/>
                                        <p:tgtEl>
                                          <p:spTgt spid="116"/>
                                        </p:tgtEl>
                                      </p:cBhvr>
                                      <p:by x="105000" y="105000"/>
                                    </p:animScale>
                                  </p:childTnLst>
                                </p:cTn>
                              </p:par>
                              <p:par>
                                <p:cTn id="58" presetID="26" presetClass="emph" presetSubtype="0" fill="hold" grpId="0" nodeType="withEffect">
                                  <p:stCondLst>
                                    <p:cond delay="0"/>
                                  </p:stCondLst>
                                  <p:childTnLst>
                                    <p:animEffect transition="out" filter="fade">
                                      <p:cBhvr>
                                        <p:cTn id="59" dur="500" tmFilter="0, 0; .2, .5; .8, .5; 1, 0"/>
                                        <p:tgtEl>
                                          <p:spTgt spid="129"/>
                                        </p:tgtEl>
                                      </p:cBhvr>
                                    </p:animEffect>
                                    <p:animScale>
                                      <p:cBhvr>
                                        <p:cTn id="60" dur="250" autoRev="1" fill="hold"/>
                                        <p:tgtEl>
                                          <p:spTgt spid="129"/>
                                        </p:tgtEl>
                                      </p:cBhvr>
                                      <p:by x="105000" y="105000"/>
                                    </p:animScale>
                                  </p:childTnLst>
                                </p:cTn>
                              </p:par>
                            </p:childTnLst>
                          </p:cTn>
                        </p:par>
                        <p:par>
                          <p:cTn id="61" fill="hold">
                            <p:stCondLst>
                              <p:cond delay="500"/>
                            </p:stCondLst>
                            <p:childTnLst>
                              <p:par>
                                <p:cTn id="62" presetID="24" presetClass="emph" presetSubtype="0" fill="hold" grpId="1" nodeType="afterEffect">
                                  <p:stCondLst>
                                    <p:cond delay="0"/>
                                  </p:stCondLst>
                                  <p:childTnLst>
                                    <p:animClr clrSpc="hsl" dir="cw">
                                      <p:cBhvr override="childStyle">
                                        <p:cTn id="63" dur="500" fill="hold"/>
                                        <p:tgtEl>
                                          <p:spTgt spid="109"/>
                                        </p:tgtEl>
                                        <p:attrNameLst>
                                          <p:attrName>style.color</p:attrName>
                                        </p:attrNameLst>
                                      </p:cBhvr>
                                      <p:by>
                                        <p:hsl h="0" s="-12549" l="-25098"/>
                                      </p:by>
                                    </p:animClr>
                                    <p:animClr clrSpc="hsl" dir="cw">
                                      <p:cBhvr>
                                        <p:cTn id="64" dur="500" fill="hold"/>
                                        <p:tgtEl>
                                          <p:spTgt spid="109"/>
                                        </p:tgtEl>
                                        <p:attrNameLst>
                                          <p:attrName>fillcolor</p:attrName>
                                        </p:attrNameLst>
                                      </p:cBhvr>
                                      <p:by>
                                        <p:hsl h="0" s="-12549" l="-25098"/>
                                      </p:by>
                                    </p:animClr>
                                    <p:animClr clrSpc="hsl" dir="cw">
                                      <p:cBhvr>
                                        <p:cTn id="65" dur="500" fill="hold"/>
                                        <p:tgtEl>
                                          <p:spTgt spid="109"/>
                                        </p:tgtEl>
                                        <p:attrNameLst>
                                          <p:attrName>stroke.color</p:attrName>
                                        </p:attrNameLst>
                                      </p:cBhvr>
                                      <p:by>
                                        <p:hsl h="0" s="-12549" l="-25098"/>
                                      </p:by>
                                    </p:animClr>
                                    <p:set>
                                      <p:cBhvr>
                                        <p:cTn id="66" dur="500" fill="hold"/>
                                        <p:tgtEl>
                                          <p:spTgt spid="109"/>
                                        </p:tgtEl>
                                        <p:attrNameLst>
                                          <p:attrName>fill.type</p:attrName>
                                        </p:attrNameLst>
                                      </p:cBhvr>
                                      <p:to>
                                        <p:strVal val="solid"/>
                                      </p:to>
                                    </p:set>
                                  </p:childTnLst>
                                </p:cTn>
                              </p:par>
                              <p:par>
                                <p:cTn id="67" presetID="24" presetClass="emph" presetSubtype="0" fill="hold" grpId="1" nodeType="withEffect">
                                  <p:stCondLst>
                                    <p:cond delay="0"/>
                                  </p:stCondLst>
                                  <p:childTnLst>
                                    <p:animClr clrSpc="hsl" dir="cw">
                                      <p:cBhvr override="childStyle">
                                        <p:cTn id="68" dur="500" fill="hold"/>
                                        <p:tgtEl>
                                          <p:spTgt spid="116"/>
                                        </p:tgtEl>
                                        <p:attrNameLst>
                                          <p:attrName>style.color</p:attrName>
                                        </p:attrNameLst>
                                      </p:cBhvr>
                                      <p:by>
                                        <p:hsl h="0" s="-12549" l="-25098"/>
                                      </p:by>
                                    </p:animClr>
                                    <p:animClr clrSpc="hsl" dir="cw">
                                      <p:cBhvr>
                                        <p:cTn id="69" dur="500" fill="hold"/>
                                        <p:tgtEl>
                                          <p:spTgt spid="116"/>
                                        </p:tgtEl>
                                        <p:attrNameLst>
                                          <p:attrName>fillcolor</p:attrName>
                                        </p:attrNameLst>
                                      </p:cBhvr>
                                      <p:by>
                                        <p:hsl h="0" s="-12549" l="-25098"/>
                                      </p:by>
                                    </p:animClr>
                                    <p:animClr clrSpc="hsl" dir="cw">
                                      <p:cBhvr>
                                        <p:cTn id="70" dur="500" fill="hold"/>
                                        <p:tgtEl>
                                          <p:spTgt spid="116"/>
                                        </p:tgtEl>
                                        <p:attrNameLst>
                                          <p:attrName>stroke.color</p:attrName>
                                        </p:attrNameLst>
                                      </p:cBhvr>
                                      <p:by>
                                        <p:hsl h="0" s="-12549" l="-25098"/>
                                      </p:by>
                                    </p:animClr>
                                    <p:set>
                                      <p:cBhvr>
                                        <p:cTn id="71" dur="500" fill="hold"/>
                                        <p:tgtEl>
                                          <p:spTgt spid="116"/>
                                        </p:tgtEl>
                                        <p:attrNameLst>
                                          <p:attrName>fill.type</p:attrName>
                                        </p:attrNameLst>
                                      </p:cBhvr>
                                      <p:to>
                                        <p:strVal val="solid"/>
                                      </p:to>
                                    </p:set>
                                  </p:childTnLst>
                                </p:cTn>
                              </p:par>
                              <p:par>
                                <p:cTn id="72" presetID="24" presetClass="emph" presetSubtype="0" fill="hold" grpId="1" nodeType="withEffect">
                                  <p:stCondLst>
                                    <p:cond delay="0"/>
                                  </p:stCondLst>
                                  <p:childTnLst>
                                    <p:animClr clrSpc="hsl" dir="cw">
                                      <p:cBhvr override="childStyle">
                                        <p:cTn id="73" dur="500" fill="hold"/>
                                        <p:tgtEl>
                                          <p:spTgt spid="129"/>
                                        </p:tgtEl>
                                        <p:attrNameLst>
                                          <p:attrName>style.color</p:attrName>
                                        </p:attrNameLst>
                                      </p:cBhvr>
                                      <p:by>
                                        <p:hsl h="0" s="-12549" l="-25098"/>
                                      </p:by>
                                    </p:animClr>
                                    <p:animClr clrSpc="hsl" dir="cw">
                                      <p:cBhvr>
                                        <p:cTn id="74" dur="500" fill="hold"/>
                                        <p:tgtEl>
                                          <p:spTgt spid="129"/>
                                        </p:tgtEl>
                                        <p:attrNameLst>
                                          <p:attrName>fillcolor</p:attrName>
                                        </p:attrNameLst>
                                      </p:cBhvr>
                                      <p:by>
                                        <p:hsl h="0" s="-12549" l="-25098"/>
                                      </p:by>
                                    </p:animClr>
                                    <p:animClr clrSpc="hsl" dir="cw">
                                      <p:cBhvr>
                                        <p:cTn id="75" dur="500" fill="hold"/>
                                        <p:tgtEl>
                                          <p:spTgt spid="129"/>
                                        </p:tgtEl>
                                        <p:attrNameLst>
                                          <p:attrName>stroke.color</p:attrName>
                                        </p:attrNameLst>
                                      </p:cBhvr>
                                      <p:by>
                                        <p:hsl h="0" s="-12549" l="-25098"/>
                                      </p:by>
                                    </p:animClr>
                                    <p:set>
                                      <p:cBhvr>
                                        <p:cTn id="76" dur="500" fill="hold"/>
                                        <p:tgtEl>
                                          <p:spTgt spid="129"/>
                                        </p:tgtEl>
                                        <p:attrNameLst>
                                          <p:attrName>fill.type</p:attrName>
                                        </p:attrNameLst>
                                      </p:cBhvr>
                                      <p:to>
                                        <p:strVal val="solid"/>
                                      </p:to>
                                    </p:set>
                                  </p:childTnLst>
                                </p:cTn>
                              </p:par>
                            </p:childTnLst>
                          </p:cTn>
                        </p:par>
                        <p:par>
                          <p:cTn id="77" fill="hold">
                            <p:stCondLst>
                              <p:cond delay="1000"/>
                            </p:stCondLst>
                            <p:childTnLst>
                              <p:par>
                                <p:cTn id="78" presetID="26" presetClass="emph" presetSubtype="0" fill="hold" nodeType="afterEffect">
                                  <p:stCondLst>
                                    <p:cond delay="0"/>
                                  </p:stCondLst>
                                  <p:childTnLst>
                                    <p:animEffect transition="out" filter="fade">
                                      <p:cBhvr>
                                        <p:cTn id="79" dur="500" tmFilter="0, 0; .2, .5; .8, .5; 1, 0"/>
                                        <p:tgtEl>
                                          <p:spTgt spid="111"/>
                                        </p:tgtEl>
                                      </p:cBhvr>
                                    </p:animEffect>
                                    <p:animScale>
                                      <p:cBhvr>
                                        <p:cTn id="80" dur="250" autoRev="1" fill="hold"/>
                                        <p:tgtEl>
                                          <p:spTgt spid="111"/>
                                        </p:tgtEl>
                                      </p:cBhvr>
                                      <p:by x="105000" y="105000"/>
                                    </p:animScale>
                                  </p:childTnLst>
                                </p:cTn>
                              </p:par>
                              <p:par>
                                <p:cTn id="81" presetID="26" presetClass="emph" presetSubtype="0" fill="hold" nodeType="withEffect">
                                  <p:stCondLst>
                                    <p:cond delay="0"/>
                                  </p:stCondLst>
                                  <p:childTnLst>
                                    <p:animEffect transition="out" filter="fade">
                                      <p:cBhvr>
                                        <p:cTn id="82" dur="500" tmFilter="0, 0; .2, .5; .8, .5; 1, 0"/>
                                        <p:tgtEl>
                                          <p:spTgt spid="110"/>
                                        </p:tgtEl>
                                      </p:cBhvr>
                                    </p:animEffect>
                                    <p:animScale>
                                      <p:cBhvr>
                                        <p:cTn id="83" dur="250" autoRev="1" fill="hold"/>
                                        <p:tgtEl>
                                          <p:spTgt spid="110"/>
                                        </p:tgtEl>
                                      </p:cBhvr>
                                      <p:by x="105000" y="105000"/>
                                    </p:animScale>
                                  </p:childTnLst>
                                </p:cTn>
                              </p:par>
                              <p:par>
                                <p:cTn id="84" presetID="26" presetClass="emph" presetSubtype="0" fill="hold" nodeType="withEffect">
                                  <p:stCondLst>
                                    <p:cond delay="0"/>
                                  </p:stCondLst>
                                  <p:childTnLst>
                                    <p:animEffect transition="out" filter="fade">
                                      <p:cBhvr>
                                        <p:cTn id="85" dur="500" tmFilter="0, 0; .2, .5; .8, .5; 1, 0"/>
                                        <p:tgtEl>
                                          <p:spTgt spid="124"/>
                                        </p:tgtEl>
                                      </p:cBhvr>
                                    </p:animEffect>
                                    <p:animScale>
                                      <p:cBhvr>
                                        <p:cTn id="86" dur="250" autoRev="1" fill="hold"/>
                                        <p:tgtEl>
                                          <p:spTgt spid="124"/>
                                        </p:tgtEl>
                                      </p:cBhvr>
                                      <p:by x="105000" y="105000"/>
                                    </p:animScale>
                                  </p:childTnLst>
                                </p:cTn>
                              </p:par>
                              <p:par>
                                <p:cTn id="87" presetID="26" presetClass="emph" presetSubtype="0" fill="hold" nodeType="withEffect">
                                  <p:stCondLst>
                                    <p:cond delay="0"/>
                                  </p:stCondLst>
                                  <p:childTnLst>
                                    <p:animEffect transition="out" filter="fade">
                                      <p:cBhvr>
                                        <p:cTn id="88" dur="500" tmFilter="0, 0; .2, .5; .8, .5; 1, 0"/>
                                        <p:tgtEl>
                                          <p:spTgt spid="123"/>
                                        </p:tgtEl>
                                      </p:cBhvr>
                                    </p:animEffect>
                                    <p:animScale>
                                      <p:cBhvr>
                                        <p:cTn id="89" dur="250" autoRev="1" fill="hold"/>
                                        <p:tgtEl>
                                          <p:spTgt spid="123"/>
                                        </p:tgtEl>
                                      </p:cBhvr>
                                      <p:by x="105000" y="105000"/>
                                    </p:animScale>
                                  </p:childTnLst>
                                </p:cTn>
                              </p:par>
                              <p:par>
                                <p:cTn id="90" presetID="26" presetClass="emph" presetSubtype="0" fill="hold" nodeType="withEffect">
                                  <p:stCondLst>
                                    <p:cond delay="0"/>
                                  </p:stCondLst>
                                  <p:childTnLst>
                                    <p:animEffect transition="out" filter="fade">
                                      <p:cBhvr>
                                        <p:cTn id="91" dur="500" tmFilter="0, 0; .2, .5; .8, .5; 1, 0"/>
                                        <p:tgtEl>
                                          <p:spTgt spid="137"/>
                                        </p:tgtEl>
                                      </p:cBhvr>
                                    </p:animEffect>
                                    <p:animScale>
                                      <p:cBhvr>
                                        <p:cTn id="92" dur="250" autoRev="1" fill="hold"/>
                                        <p:tgtEl>
                                          <p:spTgt spid="137"/>
                                        </p:tgtEl>
                                      </p:cBhvr>
                                      <p:by x="105000" y="105000"/>
                                    </p:animScale>
                                  </p:childTnLst>
                                </p:cTn>
                              </p:par>
                              <p:par>
                                <p:cTn id="93" presetID="26" presetClass="emph" presetSubtype="0" fill="hold" nodeType="withEffect">
                                  <p:stCondLst>
                                    <p:cond delay="0"/>
                                  </p:stCondLst>
                                  <p:childTnLst>
                                    <p:animEffect transition="out" filter="fade">
                                      <p:cBhvr>
                                        <p:cTn id="94" dur="500" tmFilter="0, 0; .2, .5; .8, .5; 1, 0"/>
                                        <p:tgtEl>
                                          <p:spTgt spid="136"/>
                                        </p:tgtEl>
                                      </p:cBhvr>
                                    </p:animEffect>
                                    <p:animScale>
                                      <p:cBhvr>
                                        <p:cTn id="95" dur="250" autoRev="1" fill="hold"/>
                                        <p:tgtEl>
                                          <p:spTgt spid="136"/>
                                        </p:tgtEl>
                                      </p:cBhvr>
                                      <p:by x="105000" y="105000"/>
                                    </p:animScale>
                                  </p:childTnLst>
                                </p:cTn>
                              </p:par>
                            </p:childTnLst>
                          </p:cTn>
                        </p:par>
                        <p:par>
                          <p:cTn id="96" fill="hold">
                            <p:stCondLst>
                              <p:cond delay="1500"/>
                            </p:stCondLst>
                            <p:childTnLst>
                              <p:par>
                                <p:cTn id="97" presetID="24" presetClass="emph" presetSubtype="0" fill="hold" grpId="0" nodeType="afterEffect">
                                  <p:stCondLst>
                                    <p:cond delay="0"/>
                                  </p:stCondLst>
                                  <p:childTnLst>
                                    <p:animClr clrSpc="hsl" dir="cw">
                                      <p:cBhvr override="childStyle">
                                        <p:cTn id="98" dur="500" fill="hold"/>
                                        <p:tgtEl>
                                          <p:spTgt spid="108"/>
                                        </p:tgtEl>
                                        <p:attrNameLst>
                                          <p:attrName>style.color</p:attrName>
                                        </p:attrNameLst>
                                      </p:cBhvr>
                                      <p:by>
                                        <p:hsl h="0" s="-12549" l="-25098"/>
                                      </p:by>
                                    </p:animClr>
                                    <p:animClr clrSpc="hsl" dir="cw">
                                      <p:cBhvr>
                                        <p:cTn id="99" dur="500" fill="hold"/>
                                        <p:tgtEl>
                                          <p:spTgt spid="108"/>
                                        </p:tgtEl>
                                        <p:attrNameLst>
                                          <p:attrName>fillcolor</p:attrName>
                                        </p:attrNameLst>
                                      </p:cBhvr>
                                      <p:by>
                                        <p:hsl h="0" s="-12549" l="-25098"/>
                                      </p:by>
                                    </p:animClr>
                                    <p:animClr clrSpc="hsl" dir="cw">
                                      <p:cBhvr>
                                        <p:cTn id="100" dur="500" fill="hold"/>
                                        <p:tgtEl>
                                          <p:spTgt spid="108"/>
                                        </p:tgtEl>
                                        <p:attrNameLst>
                                          <p:attrName>stroke.color</p:attrName>
                                        </p:attrNameLst>
                                      </p:cBhvr>
                                      <p:by>
                                        <p:hsl h="0" s="-12549" l="-25098"/>
                                      </p:by>
                                    </p:animClr>
                                    <p:set>
                                      <p:cBhvr>
                                        <p:cTn id="101" dur="500" fill="hold"/>
                                        <p:tgtEl>
                                          <p:spTgt spid="108"/>
                                        </p:tgtEl>
                                        <p:attrNameLst>
                                          <p:attrName>fill.type</p:attrName>
                                        </p:attrNameLst>
                                      </p:cBhvr>
                                      <p:to>
                                        <p:strVal val="solid"/>
                                      </p:to>
                                    </p:set>
                                  </p:childTnLst>
                                </p:cTn>
                              </p:par>
                              <p:par>
                                <p:cTn id="102" presetID="26" presetClass="emph" presetSubtype="0" fill="hold" grpId="0" nodeType="withEffect">
                                  <p:stCondLst>
                                    <p:cond delay="0"/>
                                  </p:stCondLst>
                                  <p:childTnLst>
                                    <p:animEffect transition="out" filter="fade">
                                      <p:cBhvr>
                                        <p:cTn id="103" dur="500" tmFilter="0, 0; .2, .5; .8, .5; 1, 0"/>
                                        <p:tgtEl>
                                          <p:spTgt spid="117"/>
                                        </p:tgtEl>
                                      </p:cBhvr>
                                    </p:animEffect>
                                    <p:animScale>
                                      <p:cBhvr>
                                        <p:cTn id="104" dur="250" autoRev="1" fill="hold"/>
                                        <p:tgtEl>
                                          <p:spTgt spid="117"/>
                                        </p:tgtEl>
                                      </p:cBhvr>
                                      <p:by x="105000" y="105000"/>
                                    </p:animScale>
                                  </p:childTnLst>
                                </p:cTn>
                              </p:par>
                              <p:par>
                                <p:cTn id="105" presetID="24" presetClass="emph" presetSubtype="0" fill="hold" grpId="0" nodeType="withEffect">
                                  <p:stCondLst>
                                    <p:cond delay="0"/>
                                  </p:stCondLst>
                                  <p:childTnLst>
                                    <p:animClr clrSpc="hsl" dir="cw">
                                      <p:cBhvr override="childStyle">
                                        <p:cTn id="106" dur="500" fill="hold"/>
                                        <p:tgtEl>
                                          <p:spTgt spid="131"/>
                                        </p:tgtEl>
                                        <p:attrNameLst>
                                          <p:attrName>style.color</p:attrName>
                                        </p:attrNameLst>
                                      </p:cBhvr>
                                      <p:by>
                                        <p:hsl h="0" s="-12549" l="-25098"/>
                                      </p:by>
                                    </p:animClr>
                                    <p:animClr clrSpc="hsl" dir="cw">
                                      <p:cBhvr>
                                        <p:cTn id="107" dur="500" fill="hold"/>
                                        <p:tgtEl>
                                          <p:spTgt spid="131"/>
                                        </p:tgtEl>
                                        <p:attrNameLst>
                                          <p:attrName>fillcolor</p:attrName>
                                        </p:attrNameLst>
                                      </p:cBhvr>
                                      <p:by>
                                        <p:hsl h="0" s="-12549" l="-25098"/>
                                      </p:by>
                                    </p:animClr>
                                    <p:animClr clrSpc="hsl" dir="cw">
                                      <p:cBhvr>
                                        <p:cTn id="108" dur="500" fill="hold"/>
                                        <p:tgtEl>
                                          <p:spTgt spid="131"/>
                                        </p:tgtEl>
                                        <p:attrNameLst>
                                          <p:attrName>stroke.color</p:attrName>
                                        </p:attrNameLst>
                                      </p:cBhvr>
                                      <p:by>
                                        <p:hsl h="0" s="-12549" l="-25098"/>
                                      </p:by>
                                    </p:animClr>
                                    <p:set>
                                      <p:cBhvr>
                                        <p:cTn id="109" dur="500" fill="hold"/>
                                        <p:tgtEl>
                                          <p:spTgt spid="131"/>
                                        </p:tgtEl>
                                        <p:attrNameLst>
                                          <p:attrName>fill.type</p:attrName>
                                        </p:attrNameLst>
                                      </p:cBhvr>
                                      <p:to>
                                        <p:strVal val="solid"/>
                                      </p:to>
                                    </p:set>
                                  </p:childTnLst>
                                </p:cTn>
                              </p:par>
                            </p:childTnLst>
                          </p:cTn>
                        </p:par>
                        <p:par>
                          <p:cTn id="110" fill="hold">
                            <p:stCondLst>
                              <p:cond delay="2000"/>
                            </p:stCondLst>
                            <p:childTnLst>
                              <p:par>
                                <p:cTn id="111" presetID="26" presetClass="emph" presetSubtype="0" fill="hold" grpId="0" nodeType="afterEffect">
                                  <p:stCondLst>
                                    <p:cond delay="0"/>
                                  </p:stCondLst>
                                  <p:childTnLst>
                                    <p:animEffect transition="out" filter="fade">
                                      <p:cBhvr>
                                        <p:cTn id="112" dur="500" tmFilter="0, 0; .2, .5; .8, .5; 1, 0"/>
                                        <p:tgtEl>
                                          <p:spTgt spid="107"/>
                                        </p:tgtEl>
                                      </p:cBhvr>
                                    </p:animEffect>
                                    <p:animScale>
                                      <p:cBhvr>
                                        <p:cTn id="113" dur="250" autoRev="1" fill="hold"/>
                                        <p:tgtEl>
                                          <p:spTgt spid="107"/>
                                        </p:tgtEl>
                                      </p:cBhvr>
                                      <p:by x="105000" y="105000"/>
                                    </p:animScale>
                                  </p:childTnLst>
                                </p:cTn>
                              </p:par>
                              <p:par>
                                <p:cTn id="114" presetID="26" presetClass="emph" presetSubtype="0" fill="hold" grpId="0" nodeType="withEffect">
                                  <p:stCondLst>
                                    <p:cond delay="0"/>
                                  </p:stCondLst>
                                  <p:childTnLst>
                                    <p:animEffect transition="out" filter="fade">
                                      <p:cBhvr>
                                        <p:cTn id="115" dur="500" tmFilter="0, 0; .2, .5; .8, .5; 1, 0"/>
                                        <p:tgtEl>
                                          <p:spTgt spid="118"/>
                                        </p:tgtEl>
                                      </p:cBhvr>
                                    </p:animEffect>
                                    <p:animScale>
                                      <p:cBhvr>
                                        <p:cTn id="116" dur="250" autoRev="1" fill="hold"/>
                                        <p:tgtEl>
                                          <p:spTgt spid="118"/>
                                        </p:tgtEl>
                                      </p:cBhvr>
                                      <p:by x="105000" y="105000"/>
                                    </p:animScale>
                                  </p:childTnLst>
                                </p:cTn>
                              </p:par>
                              <p:par>
                                <p:cTn id="117" presetID="26" presetClass="emph" presetSubtype="0" fill="hold" grpId="0" nodeType="withEffect">
                                  <p:stCondLst>
                                    <p:cond delay="0"/>
                                  </p:stCondLst>
                                  <p:childTnLst>
                                    <p:animEffect transition="out" filter="fade">
                                      <p:cBhvr>
                                        <p:cTn id="118" dur="500" tmFilter="0, 0; .2, .5; .8, .5; 1, 0"/>
                                        <p:tgtEl>
                                          <p:spTgt spid="130"/>
                                        </p:tgtEl>
                                      </p:cBhvr>
                                    </p:animEffect>
                                    <p:animScale>
                                      <p:cBhvr>
                                        <p:cTn id="119" dur="250" autoRev="1" fill="hold"/>
                                        <p:tgtEl>
                                          <p:spTgt spid="130"/>
                                        </p:tgtEl>
                                      </p:cBhvr>
                                      <p:by x="105000" y="105000"/>
                                    </p:animScale>
                                  </p:childTnLst>
                                </p:cTn>
                              </p:par>
                            </p:childTnLst>
                          </p:cTn>
                        </p:par>
                        <p:par>
                          <p:cTn id="120" fill="hold">
                            <p:stCondLst>
                              <p:cond delay="2500"/>
                            </p:stCondLst>
                            <p:childTnLst>
                              <p:par>
                                <p:cTn id="121" presetID="24" presetClass="emph" presetSubtype="0" fill="hold" grpId="1" nodeType="afterEffect">
                                  <p:stCondLst>
                                    <p:cond delay="0"/>
                                  </p:stCondLst>
                                  <p:childTnLst>
                                    <p:animClr clrSpc="hsl" dir="cw">
                                      <p:cBhvr override="childStyle">
                                        <p:cTn id="122" dur="500" fill="hold"/>
                                        <p:tgtEl>
                                          <p:spTgt spid="107"/>
                                        </p:tgtEl>
                                        <p:attrNameLst>
                                          <p:attrName>style.color</p:attrName>
                                        </p:attrNameLst>
                                      </p:cBhvr>
                                      <p:by>
                                        <p:hsl h="0" s="-12549" l="-25098"/>
                                      </p:by>
                                    </p:animClr>
                                    <p:animClr clrSpc="hsl" dir="cw">
                                      <p:cBhvr>
                                        <p:cTn id="123" dur="500" fill="hold"/>
                                        <p:tgtEl>
                                          <p:spTgt spid="107"/>
                                        </p:tgtEl>
                                        <p:attrNameLst>
                                          <p:attrName>fillcolor</p:attrName>
                                        </p:attrNameLst>
                                      </p:cBhvr>
                                      <p:by>
                                        <p:hsl h="0" s="-12549" l="-25098"/>
                                      </p:by>
                                    </p:animClr>
                                    <p:animClr clrSpc="hsl" dir="cw">
                                      <p:cBhvr>
                                        <p:cTn id="124" dur="500" fill="hold"/>
                                        <p:tgtEl>
                                          <p:spTgt spid="107"/>
                                        </p:tgtEl>
                                        <p:attrNameLst>
                                          <p:attrName>stroke.color</p:attrName>
                                        </p:attrNameLst>
                                      </p:cBhvr>
                                      <p:by>
                                        <p:hsl h="0" s="-12549" l="-25098"/>
                                      </p:by>
                                    </p:animClr>
                                    <p:set>
                                      <p:cBhvr>
                                        <p:cTn id="125" dur="500" fill="hold"/>
                                        <p:tgtEl>
                                          <p:spTgt spid="107"/>
                                        </p:tgtEl>
                                        <p:attrNameLst>
                                          <p:attrName>fill.type</p:attrName>
                                        </p:attrNameLst>
                                      </p:cBhvr>
                                      <p:to>
                                        <p:strVal val="solid"/>
                                      </p:to>
                                    </p:set>
                                  </p:childTnLst>
                                </p:cTn>
                              </p:par>
                              <p:par>
                                <p:cTn id="126" presetID="24" presetClass="emph" presetSubtype="0" fill="hold" grpId="1" nodeType="withEffect">
                                  <p:stCondLst>
                                    <p:cond delay="0"/>
                                  </p:stCondLst>
                                  <p:childTnLst>
                                    <p:animClr clrSpc="hsl" dir="cw">
                                      <p:cBhvr override="childStyle">
                                        <p:cTn id="127" dur="500" fill="hold"/>
                                        <p:tgtEl>
                                          <p:spTgt spid="118"/>
                                        </p:tgtEl>
                                        <p:attrNameLst>
                                          <p:attrName>style.color</p:attrName>
                                        </p:attrNameLst>
                                      </p:cBhvr>
                                      <p:by>
                                        <p:hsl h="0" s="-12549" l="-25098"/>
                                      </p:by>
                                    </p:animClr>
                                    <p:animClr clrSpc="hsl" dir="cw">
                                      <p:cBhvr>
                                        <p:cTn id="128" dur="500" fill="hold"/>
                                        <p:tgtEl>
                                          <p:spTgt spid="118"/>
                                        </p:tgtEl>
                                        <p:attrNameLst>
                                          <p:attrName>fillcolor</p:attrName>
                                        </p:attrNameLst>
                                      </p:cBhvr>
                                      <p:by>
                                        <p:hsl h="0" s="-12549" l="-25098"/>
                                      </p:by>
                                    </p:animClr>
                                    <p:animClr clrSpc="hsl" dir="cw">
                                      <p:cBhvr>
                                        <p:cTn id="129" dur="500" fill="hold"/>
                                        <p:tgtEl>
                                          <p:spTgt spid="118"/>
                                        </p:tgtEl>
                                        <p:attrNameLst>
                                          <p:attrName>stroke.color</p:attrName>
                                        </p:attrNameLst>
                                      </p:cBhvr>
                                      <p:by>
                                        <p:hsl h="0" s="-12549" l="-25098"/>
                                      </p:by>
                                    </p:animClr>
                                    <p:set>
                                      <p:cBhvr>
                                        <p:cTn id="130" dur="500" fill="hold"/>
                                        <p:tgtEl>
                                          <p:spTgt spid="118"/>
                                        </p:tgtEl>
                                        <p:attrNameLst>
                                          <p:attrName>fill.type</p:attrName>
                                        </p:attrNameLst>
                                      </p:cBhvr>
                                      <p:to>
                                        <p:strVal val="solid"/>
                                      </p:to>
                                    </p:set>
                                  </p:childTnLst>
                                </p:cTn>
                              </p:par>
                              <p:par>
                                <p:cTn id="131" presetID="24" presetClass="emph" presetSubtype="0" fill="hold" grpId="1" nodeType="withEffect">
                                  <p:stCondLst>
                                    <p:cond delay="0"/>
                                  </p:stCondLst>
                                  <p:childTnLst>
                                    <p:animClr clrSpc="hsl" dir="cw">
                                      <p:cBhvr override="childStyle">
                                        <p:cTn id="132" dur="500" fill="hold"/>
                                        <p:tgtEl>
                                          <p:spTgt spid="131"/>
                                        </p:tgtEl>
                                        <p:attrNameLst>
                                          <p:attrName>style.color</p:attrName>
                                        </p:attrNameLst>
                                      </p:cBhvr>
                                      <p:by>
                                        <p:hsl h="0" s="-12549" l="-25098"/>
                                      </p:by>
                                    </p:animClr>
                                    <p:animClr clrSpc="hsl" dir="cw">
                                      <p:cBhvr>
                                        <p:cTn id="133" dur="500" fill="hold"/>
                                        <p:tgtEl>
                                          <p:spTgt spid="131"/>
                                        </p:tgtEl>
                                        <p:attrNameLst>
                                          <p:attrName>fillcolor</p:attrName>
                                        </p:attrNameLst>
                                      </p:cBhvr>
                                      <p:by>
                                        <p:hsl h="0" s="-12549" l="-25098"/>
                                      </p:by>
                                    </p:animClr>
                                    <p:animClr clrSpc="hsl" dir="cw">
                                      <p:cBhvr>
                                        <p:cTn id="134" dur="500" fill="hold"/>
                                        <p:tgtEl>
                                          <p:spTgt spid="131"/>
                                        </p:tgtEl>
                                        <p:attrNameLst>
                                          <p:attrName>stroke.color</p:attrName>
                                        </p:attrNameLst>
                                      </p:cBhvr>
                                      <p:by>
                                        <p:hsl h="0" s="-12549" l="-25098"/>
                                      </p:by>
                                    </p:animClr>
                                    <p:set>
                                      <p:cBhvr>
                                        <p:cTn id="135" dur="500" fill="hold"/>
                                        <p:tgtEl>
                                          <p:spTgt spid="131"/>
                                        </p:tgtEl>
                                        <p:attrNameLst>
                                          <p:attrName>fill.type</p:attrName>
                                        </p:attrNameLst>
                                      </p:cBhvr>
                                      <p:to>
                                        <p:strVal val="solid"/>
                                      </p:to>
                                    </p:set>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112"/>
                                        </p:tgtEl>
                                      </p:cBhvr>
                                    </p:animEffect>
                                    <p:animScale>
                                      <p:cBhvr>
                                        <p:cTn id="139" dur="250" autoRev="1" fill="hold"/>
                                        <p:tgtEl>
                                          <p:spTgt spid="112"/>
                                        </p:tgtEl>
                                      </p:cBhvr>
                                      <p:by x="105000" y="105000"/>
                                    </p:animScale>
                                  </p:childTnLst>
                                </p:cTn>
                              </p:par>
                              <p:par>
                                <p:cTn id="140" presetID="26" presetClass="emph" presetSubtype="0" fill="hold" nodeType="withEffect">
                                  <p:stCondLst>
                                    <p:cond delay="0"/>
                                  </p:stCondLst>
                                  <p:childTnLst>
                                    <p:animEffect transition="out" filter="fade">
                                      <p:cBhvr>
                                        <p:cTn id="141" dur="500" tmFilter="0, 0; .2, .5; .8, .5; 1, 0"/>
                                        <p:tgtEl>
                                          <p:spTgt spid="113"/>
                                        </p:tgtEl>
                                      </p:cBhvr>
                                    </p:animEffect>
                                    <p:animScale>
                                      <p:cBhvr>
                                        <p:cTn id="142" dur="250" autoRev="1" fill="hold"/>
                                        <p:tgtEl>
                                          <p:spTgt spid="113"/>
                                        </p:tgtEl>
                                      </p:cBhvr>
                                      <p:by x="105000" y="105000"/>
                                    </p:animScale>
                                  </p:childTnLst>
                                </p:cTn>
                              </p:par>
                              <p:par>
                                <p:cTn id="143" presetID="26" presetClass="emph" presetSubtype="0" fill="hold" nodeType="withEffect">
                                  <p:stCondLst>
                                    <p:cond delay="0"/>
                                  </p:stCondLst>
                                  <p:childTnLst>
                                    <p:animEffect transition="out" filter="fade">
                                      <p:cBhvr>
                                        <p:cTn id="144" dur="500" tmFilter="0, 0; .2, .5; .8, .5; 1, 0"/>
                                        <p:tgtEl>
                                          <p:spTgt spid="126"/>
                                        </p:tgtEl>
                                      </p:cBhvr>
                                    </p:animEffect>
                                    <p:animScale>
                                      <p:cBhvr>
                                        <p:cTn id="145" dur="250" autoRev="1" fill="hold"/>
                                        <p:tgtEl>
                                          <p:spTgt spid="126"/>
                                        </p:tgtEl>
                                      </p:cBhvr>
                                      <p:by x="105000" y="105000"/>
                                    </p:animScale>
                                  </p:childTnLst>
                                </p:cTn>
                              </p:par>
                              <p:par>
                                <p:cTn id="146" presetID="26" presetClass="emph" presetSubtype="0" fill="hold" nodeType="withEffect">
                                  <p:stCondLst>
                                    <p:cond delay="0"/>
                                  </p:stCondLst>
                                  <p:childTnLst>
                                    <p:animEffect transition="out" filter="fade">
                                      <p:cBhvr>
                                        <p:cTn id="147" dur="500" tmFilter="0, 0; .2, .5; .8, .5; 1, 0"/>
                                        <p:tgtEl>
                                          <p:spTgt spid="125"/>
                                        </p:tgtEl>
                                      </p:cBhvr>
                                    </p:animEffect>
                                    <p:animScale>
                                      <p:cBhvr>
                                        <p:cTn id="148" dur="250" autoRev="1" fill="hold"/>
                                        <p:tgtEl>
                                          <p:spTgt spid="125"/>
                                        </p:tgtEl>
                                      </p:cBhvr>
                                      <p:by x="105000" y="105000"/>
                                    </p:animScale>
                                  </p:childTnLst>
                                </p:cTn>
                              </p:par>
                              <p:par>
                                <p:cTn id="149" presetID="26" presetClass="emph" presetSubtype="0" fill="hold" nodeType="withEffect">
                                  <p:stCondLst>
                                    <p:cond delay="0"/>
                                  </p:stCondLst>
                                  <p:childTnLst>
                                    <p:animEffect transition="out" filter="fade">
                                      <p:cBhvr>
                                        <p:cTn id="150" dur="500" tmFilter="0, 0; .2, .5; .8, .5; 1, 0"/>
                                        <p:tgtEl>
                                          <p:spTgt spid="139"/>
                                        </p:tgtEl>
                                      </p:cBhvr>
                                    </p:animEffect>
                                    <p:animScale>
                                      <p:cBhvr>
                                        <p:cTn id="151" dur="250" autoRev="1" fill="hold"/>
                                        <p:tgtEl>
                                          <p:spTgt spid="139"/>
                                        </p:tgtEl>
                                      </p:cBhvr>
                                      <p:by x="105000" y="105000"/>
                                    </p:animScale>
                                  </p:childTnLst>
                                </p:cTn>
                              </p:par>
                              <p:par>
                                <p:cTn id="152" presetID="26" presetClass="emph" presetSubtype="0" fill="hold" nodeType="withEffect">
                                  <p:stCondLst>
                                    <p:cond delay="0"/>
                                  </p:stCondLst>
                                  <p:childTnLst>
                                    <p:animEffect transition="out" filter="fade">
                                      <p:cBhvr>
                                        <p:cTn id="153" dur="500" tmFilter="0, 0; .2, .5; .8, .5; 1, 0"/>
                                        <p:tgtEl>
                                          <p:spTgt spid="138"/>
                                        </p:tgtEl>
                                      </p:cBhvr>
                                    </p:animEffect>
                                    <p:animScale>
                                      <p:cBhvr>
                                        <p:cTn id="154" dur="250" autoRev="1" fill="hold"/>
                                        <p:tgtEl>
                                          <p:spTgt spid="138"/>
                                        </p:tgtEl>
                                      </p:cBhvr>
                                      <p:by x="105000" y="105000"/>
                                    </p:animScale>
                                  </p:childTnLst>
                                </p:cTn>
                              </p:par>
                            </p:childTnLst>
                          </p:cTn>
                        </p:par>
                        <p:par>
                          <p:cTn id="155" fill="hold">
                            <p:stCondLst>
                              <p:cond delay="3500"/>
                            </p:stCondLst>
                            <p:childTnLst>
                              <p:par>
                                <p:cTn id="156" presetID="24" presetClass="emph" presetSubtype="0" fill="hold" grpId="0" nodeType="afterEffect">
                                  <p:stCondLst>
                                    <p:cond delay="0"/>
                                  </p:stCondLst>
                                  <p:childTnLst>
                                    <p:animClr clrSpc="hsl" dir="cw">
                                      <p:cBhvr override="childStyle">
                                        <p:cTn id="157" dur="500" fill="hold"/>
                                        <p:tgtEl>
                                          <p:spTgt spid="105"/>
                                        </p:tgtEl>
                                        <p:attrNameLst>
                                          <p:attrName>style.color</p:attrName>
                                        </p:attrNameLst>
                                      </p:cBhvr>
                                      <p:by>
                                        <p:hsl h="0" s="-12549" l="-25098"/>
                                      </p:by>
                                    </p:animClr>
                                    <p:animClr clrSpc="hsl" dir="cw">
                                      <p:cBhvr>
                                        <p:cTn id="158" dur="500" fill="hold"/>
                                        <p:tgtEl>
                                          <p:spTgt spid="105"/>
                                        </p:tgtEl>
                                        <p:attrNameLst>
                                          <p:attrName>fillcolor</p:attrName>
                                        </p:attrNameLst>
                                      </p:cBhvr>
                                      <p:by>
                                        <p:hsl h="0" s="-12549" l="-25098"/>
                                      </p:by>
                                    </p:animClr>
                                    <p:animClr clrSpc="hsl" dir="cw">
                                      <p:cBhvr>
                                        <p:cTn id="159" dur="500" fill="hold"/>
                                        <p:tgtEl>
                                          <p:spTgt spid="105"/>
                                        </p:tgtEl>
                                        <p:attrNameLst>
                                          <p:attrName>stroke.color</p:attrName>
                                        </p:attrNameLst>
                                      </p:cBhvr>
                                      <p:by>
                                        <p:hsl h="0" s="-12549" l="-25098"/>
                                      </p:by>
                                    </p:animClr>
                                    <p:set>
                                      <p:cBhvr>
                                        <p:cTn id="160" dur="500" fill="hold"/>
                                        <p:tgtEl>
                                          <p:spTgt spid="105"/>
                                        </p:tgtEl>
                                        <p:attrNameLst>
                                          <p:attrName>fill.type</p:attrName>
                                        </p:attrNameLst>
                                      </p:cBhvr>
                                      <p:to>
                                        <p:strVal val="solid"/>
                                      </p:to>
                                    </p:set>
                                  </p:childTnLst>
                                </p:cTn>
                              </p:par>
                              <p:par>
                                <p:cTn id="161" presetID="24" presetClass="emph" presetSubtype="0" fill="hold" grpId="0" nodeType="withEffect">
                                  <p:stCondLst>
                                    <p:cond delay="0"/>
                                  </p:stCondLst>
                                  <p:childTnLst>
                                    <p:animClr clrSpc="hsl" dir="cw">
                                      <p:cBhvr override="childStyle">
                                        <p:cTn id="162" dur="500" fill="hold"/>
                                        <p:tgtEl>
                                          <p:spTgt spid="122"/>
                                        </p:tgtEl>
                                        <p:attrNameLst>
                                          <p:attrName>style.color</p:attrName>
                                        </p:attrNameLst>
                                      </p:cBhvr>
                                      <p:by>
                                        <p:hsl h="0" s="-12549" l="-25098"/>
                                      </p:by>
                                    </p:animClr>
                                    <p:animClr clrSpc="hsl" dir="cw">
                                      <p:cBhvr>
                                        <p:cTn id="163" dur="500" fill="hold"/>
                                        <p:tgtEl>
                                          <p:spTgt spid="122"/>
                                        </p:tgtEl>
                                        <p:attrNameLst>
                                          <p:attrName>fillcolor</p:attrName>
                                        </p:attrNameLst>
                                      </p:cBhvr>
                                      <p:by>
                                        <p:hsl h="0" s="-12549" l="-25098"/>
                                      </p:by>
                                    </p:animClr>
                                    <p:animClr clrSpc="hsl" dir="cw">
                                      <p:cBhvr>
                                        <p:cTn id="164" dur="500" fill="hold"/>
                                        <p:tgtEl>
                                          <p:spTgt spid="122"/>
                                        </p:tgtEl>
                                        <p:attrNameLst>
                                          <p:attrName>stroke.color</p:attrName>
                                        </p:attrNameLst>
                                      </p:cBhvr>
                                      <p:by>
                                        <p:hsl h="0" s="-12549" l="-25098"/>
                                      </p:by>
                                    </p:animClr>
                                    <p:set>
                                      <p:cBhvr>
                                        <p:cTn id="165" dur="500" fill="hold"/>
                                        <p:tgtEl>
                                          <p:spTgt spid="122"/>
                                        </p:tgtEl>
                                        <p:attrNameLst>
                                          <p:attrName>fill.type</p:attrName>
                                        </p:attrNameLst>
                                      </p:cBhvr>
                                      <p:to>
                                        <p:strVal val="solid"/>
                                      </p:to>
                                    </p:set>
                                  </p:childTnLst>
                                </p:cTn>
                              </p:par>
                              <p:par>
                                <p:cTn id="166" presetID="24" presetClass="emph" presetSubtype="0" fill="hold" grpId="0" nodeType="withEffect">
                                  <p:stCondLst>
                                    <p:cond delay="0"/>
                                  </p:stCondLst>
                                  <p:childTnLst>
                                    <p:animClr clrSpc="hsl" dir="cw">
                                      <p:cBhvr override="childStyle">
                                        <p:cTn id="167" dur="500" fill="hold"/>
                                        <p:tgtEl>
                                          <p:spTgt spid="135"/>
                                        </p:tgtEl>
                                        <p:attrNameLst>
                                          <p:attrName>style.color</p:attrName>
                                        </p:attrNameLst>
                                      </p:cBhvr>
                                      <p:by>
                                        <p:hsl h="0" s="-12549" l="-25098"/>
                                      </p:by>
                                    </p:animClr>
                                    <p:animClr clrSpc="hsl" dir="cw">
                                      <p:cBhvr>
                                        <p:cTn id="168" dur="500" fill="hold"/>
                                        <p:tgtEl>
                                          <p:spTgt spid="135"/>
                                        </p:tgtEl>
                                        <p:attrNameLst>
                                          <p:attrName>fillcolor</p:attrName>
                                        </p:attrNameLst>
                                      </p:cBhvr>
                                      <p:by>
                                        <p:hsl h="0" s="-12549" l="-25098"/>
                                      </p:by>
                                    </p:animClr>
                                    <p:animClr clrSpc="hsl" dir="cw">
                                      <p:cBhvr>
                                        <p:cTn id="169" dur="500" fill="hold"/>
                                        <p:tgtEl>
                                          <p:spTgt spid="135"/>
                                        </p:tgtEl>
                                        <p:attrNameLst>
                                          <p:attrName>stroke.color</p:attrName>
                                        </p:attrNameLst>
                                      </p:cBhvr>
                                      <p:by>
                                        <p:hsl h="0" s="-12549" l="-25098"/>
                                      </p:by>
                                    </p:animClr>
                                    <p:set>
                                      <p:cBhvr>
                                        <p:cTn id="170" dur="500" fill="hold"/>
                                        <p:tgtEl>
                                          <p:spTgt spid="135"/>
                                        </p:tgtEl>
                                        <p:attrNameLst>
                                          <p:attrName>fill.type</p:attrName>
                                        </p:attrNameLst>
                                      </p:cBhvr>
                                      <p:to>
                                        <p:strVal val="solid"/>
                                      </p:to>
                                    </p:set>
                                  </p:childTnLst>
                                </p:cTn>
                              </p:par>
                            </p:childTnLst>
                          </p:cTn>
                        </p:par>
                        <p:par>
                          <p:cTn id="171" fill="hold">
                            <p:stCondLst>
                              <p:cond delay="4000"/>
                            </p:stCondLst>
                            <p:childTnLst>
                              <p:par>
                                <p:cTn id="172" presetID="26" presetClass="emph" presetSubtype="0" fill="hold" grpId="0" nodeType="afterEffect">
                                  <p:stCondLst>
                                    <p:cond delay="0"/>
                                  </p:stCondLst>
                                  <p:childTnLst>
                                    <p:animEffect transition="out" filter="fade">
                                      <p:cBhvr>
                                        <p:cTn id="173" dur="500" tmFilter="0, 0; .2, .5; .8, .5; 1, 0"/>
                                        <p:tgtEl>
                                          <p:spTgt spid="106"/>
                                        </p:tgtEl>
                                      </p:cBhvr>
                                    </p:animEffect>
                                    <p:animScale>
                                      <p:cBhvr>
                                        <p:cTn id="174" dur="250" autoRev="1" fill="hold"/>
                                        <p:tgtEl>
                                          <p:spTgt spid="106"/>
                                        </p:tgtEl>
                                      </p:cBhvr>
                                      <p:by x="105000" y="105000"/>
                                    </p:animScale>
                                  </p:childTnLst>
                                </p:cTn>
                              </p:par>
                              <p:par>
                                <p:cTn id="175" presetID="26" presetClass="emph" presetSubtype="0" fill="hold" grpId="0" nodeType="withEffect">
                                  <p:stCondLst>
                                    <p:cond delay="0"/>
                                  </p:stCondLst>
                                  <p:childTnLst>
                                    <p:animEffect transition="out" filter="fade">
                                      <p:cBhvr>
                                        <p:cTn id="176" dur="500" tmFilter="0, 0; .2, .5; .8, .5; 1, 0"/>
                                        <p:tgtEl>
                                          <p:spTgt spid="121"/>
                                        </p:tgtEl>
                                      </p:cBhvr>
                                    </p:animEffect>
                                    <p:animScale>
                                      <p:cBhvr>
                                        <p:cTn id="177" dur="250" autoRev="1" fill="hold"/>
                                        <p:tgtEl>
                                          <p:spTgt spid="121"/>
                                        </p:tgtEl>
                                      </p:cBhvr>
                                      <p:by x="105000" y="105000"/>
                                    </p:animScale>
                                  </p:childTnLst>
                                </p:cTn>
                              </p:par>
                              <p:par>
                                <p:cTn id="178" presetID="26" presetClass="emph" presetSubtype="0" fill="hold" grpId="0" nodeType="withEffect">
                                  <p:stCondLst>
                                    <p:cond delay="0"/>
                                  </p:stCondLst>
                                  <p:childTnLst>
                                    <p:animEffect transition="out" filter="fade">
                                      <p:cBhvr>
                                        <p:cTn id="179" dur="500" tmFilter="0, 0; .2, .5; .8, .5; 1, 0"/>
                                        <p:tgtEl>
                                          <p:spTgt spid="134"/>
                                        </p:tgtEl>
                                      </p:cBhvr>
                                    </p:animEffect>
                                    <p:animScale>
                                      <p:cBhvr>
                                        <p:cTn id="180" dur="250" autoRev="1" fill="hold"/>
                                        <p:tgtEl>
                                          <p:spTgt spid="134"/>
                                        </p:tgtEl>
                                      </p:cBhvr>
                                      <p:by x="105000" y="105000"/>
                                    </p:animScale>
                                  </p:childTnLst>
                                </p:cTn>
                              </p:par>
                            </p:childTnLst>
                          </p:cTn>
                        </p:par>
                        <p:par>
                          <p:cTn id="181" fill="hold">
                            <p:stCondLst>
                              <p:cond delay="4500"/>
                            </p:stCondLst>
                            <p:childTnLst>
                              <p:par>
                                <p:cTn id="182" presetID="24" presetClass="emph" presetSubtype="0" fill="hold" grpId="1" nodeType="afterEffect">
                                  <p:stCondLst>
                                    <p:cond delay="0"/>
                                  </p:stCondLst>
                                  <p:childTnLst>
                                    <p:animClr clrSpc="hsl" dir="cw">
                                      <p:cBhvr override="childStyle">
                                        <p:cTn id="183" dur="500" fill="hold"/>
                                        <p:tgtEl>
                                          <p:spTgt spid="106"/>
                                        </p:tgtEl>
                                        <p:attrNameLst>
                                          <p:attrName>style.color</p:attrName>
                                        </p:attrNameLst>
                                      </p:cBhvr>
                                      <p:by>
                                        <p:hsl h="0" s="-12549" l="-25098"/>
                                      </p:by>
                                    </p:animClr>
                                    <p:animClr clrSpc="hsl" dir="cw">
                                      <p:cBhvr>
                                        <p:cTn id="184" dur="500" fill="hold"/>
                                        <p:tgtEl>
                                          <p:spTgt spid="106"/>
                                        </p:tgtEl>
                                        <p:attrNameLst>
                                          <p:attrName>fillcolor</p:attrName>
                                        </p:attrNameLst>
                                      </p:cBhvr>
                                      <p:by>
                                        <p:hsl h="0" s="-12549" l="-25098"/>
                                      </p:by>
                                    </p:animClr>
                                    <p:animClr clrSpc="hsl" dir="cw">
                                      <p:cBhvr>
                                        <p:cTn id="185" dur="500" fill="hold"/>
                                        <p:tgtEl>
                                          <p:spTgt spid="106"/>
                                        </p:tgtEl>
                                        <p:attrNameLst>
                                          <p:attrName>stroke.color</p:attrName>
                                        </p:attrNameLst>
                                      </p:cBhvr>
                                      <p:by>
                                        <p:hsl h="0" s="-12549" l="-25098"/>
                                      </p:by>
                                    </p:animClr>
                                    <p:set>
                                      <p:cBhvr>
                                        <p:cTn id="186" dur="500" fill="hold"/>
                                        <p:tgtEl>
                                          <p:spTgt spid="106"/>
                                        </p:tgtEl>
                                        <p:attrNameLst>
                                          <p:attrName>fill.type</p:attrName>
                                        </p:attrNameLst>
                                      </p:cBhvr>
                                      <p:to>
                                        <p:strVal val="solid"/>
                                      </p:to>
                                    </p:set>
                                  </p:childTnLst>
                                </p:cTn>
                              </p:par>
                              <p:par>
                                <p:cTn id="187" presetID="24" presetClass="emph" presetSubtype="0" fill="hold" grpId="1" nodeType="withEffect">
                                  <p:stCondLst>
                                    <p:cond delay="0"/>
                                  </p:stCondLst>
                                  <p:childTnLst>
                                    <p:animClr clrSpc="hsl" dir="cw">
                                      <p:cBhvr override="childStyle">
                                        <p:cTn id="188" dur="500" fill="hold"/>
                                        <p:tgtEl>
                                          <p:spTgt spid="121"/>
                                        </p:tgtEl>
                                        <p:attrNameLst>
                                          <p:attrName>style.color</p:attrName>
                                        </p:attrNameLst>
                                      </p:cBhvr>
                                      <p:by>
                                        <p:hsl h="0" s="-12549" l="-25098"/>
                                      </p:by>
                                    </p:animClr>
                                    <p:animClr clrSpc="hsl" dir="cw">
                                      <p:cBhvr>
                                        <p:cTn id="189" dur="500" fill="hold"/>
                                        <p:tgtEl>
                                          <p:spTgt spid="121"/>
                                        </p:tgtEl>
                                        <p:attrNameLst>
                                          <p:attrName>fillcolor</p:attrName>
                                        </p:attrNameLst>
                                      </p:cBhvr>
                                      <p:by>
                                        <p:hsl h="0" s="-12549" l="-25098"/>
                                      </p:by>
                                    </p:animClr>
                                    <p:animClr clrSpc="hsl" dir="cw">
                                      <p:cBhvr>
                                        <p:cTn id="190" dur="500" fill="hold"/>
                                        <p:tgtEl>
                                          <p:spTgt spid="121"/>
                                        </p:tgtEl>
                                        <p:attrNameLst>
                                          <p:attrName>stroke.color</p:attrName>
                                        </p:attrNameLst>
                                      </p:cBhvr>
                                      <p:by>
                                        <p:hsl h="0" s="-12549" l="-25098"/>
                                      </p:by>
                                    </p:animClr>
                                    <p:set>
                                      <p:cBhvr>
                                        <p:cTn id="191" dur="500" fill="hold"/>
                                        <p:tgtEl>
                                          <p:spTgt spid="121"/>
                                        </p:tgtEl>
                                        <p:attrNameLst>
                                          <p:attrName>fill.type</p:attrName>
                                        </p:attrNameLst>
                                      </p:cBhvr>
                                      <p:to>
                                        <p:strVal val="solid"/>
                                      </p:to>
                                    </p:set>
                                  </p:childTnLst>
                                </p:cTn>
                              </p:par>
                              <p:par>
                                <p:cTn id="192" presetID="24" presetClass="emph" presetSubtype="0" fill="hold" grpId="1" nodeType="withEffect">
                                  <p:stCondLst>
                                    <p:cond delay="0"/>
                                  </p:stCondLst>
                                  <p:childTnLst>
                                    <p:animClr clrSpc="hsl" dir="cw">
                                      <p:cBhvr override="childStyle">
                                        <p:cTn id="193" dur="500" fill="hold"/>
                                        <p:tgtEl>
                                          <p:spTgt spid="134"/>
                                        </p:tgtEl>
                                        <p:attrNameLst>
                                          <p:attrName>style.color</p:attrName>
                                        </p:attrNameLst>
                                      </p:cBhvr>
                                      <p:by>
                                        <p:hsl h="0" s="-12549" l="-25098"/>
                                      </p:by>
                                    </p:animClr>
                                    <p:animClr clrSpc="hsl" dir="cw">
                                      <p:cBhvr>
                                        <p:cTn id="194" dur="500" fill="hold"/>
                                        <p:tgtEl>
                                          <p:spTgt spid="134"/>
                                        </p:tgtEl>
                                        <p:attrNameLst>
                                          <p:attrName>fillcolor</p:attrName>
                                        </p:attrNameLst>
                                      </p:cBhvr>
                                      <p:by>
                                        <p:hsl h="0" s="-12549" l="-25098"/>
                                      </p:by>
                                    </p:animClr>
                                    <p:animClr clrSpc="hsl" dir="cw">
                                      <p:cBhvr>
                                        <p:cTn id="195" dur="500" fill="hold"/>
                                        <p:tgtEl>
                                          <p:spTgt spid="134"/>
                                        </p:tgtEl>
                                        <p:attrNameLst>
                                          <p:attrName>stroke.color</p:attrName>
                                        </p:attrNameLst>
                                      </p:cBhvr>
                                      <p:by>
                                        <p:hsl h="0" s="-12549" l="-25098"/>
                                      </p:by>
                                    </p:animClr>
                                    <p:set>
                                      <p:cBhvr>
                                        <p:cTn id="196" dur="500" fill="hold"/>
                                        <p:tgtEl>
                                          <p:spTgt spid="134"/>
                                        </p:tgtEl>
                                        <p:attrNameLst>
                                          <p:attrName>fill.type</p:attrName>
                                        </p:attrNameLst>
                                      </p:cBhvr>
                                      <p:to>
                                        <p:strVal val="solid"/>
                                      </p:to>
                                    </p:set>
                                  </p:childTnLst>
                                </p:cTn>
                              </p:par>
                            </p:childTnLst>
                          </p:cTn>
                        </p:par>
                        <p:par>
                          <p:cTn id="197" fill="hold">
                            <p:stCondLst>
                              <p:cond delay="5000"/>
                            </p:stCondLst>
                            <p:childTnLst>
                              <p:par>
                                <p:cTn id="198" presetID="26" presetClass="emph" presetSubtype="0" fill="hold" nodeType="afterEffect">
                                  <p:stCondLst>
                                    <p:cond delay="0"/>
                                  </p:stCondLst>
                                  <p:childTnLst>
                                    <p:animEffect transition="out" filter="fade">
                                      <p:cBhvr>
                                        <p:cTn id="199" dur="500" tmFilter="0, 0; .2, .5; .8, .5; 1, 0"/>
                                        <p:tgtEl>
                                          <p:spTgt spid="114"/>
                                        </p:tgtEl>
                                      </p:cBhvr>
                                    </p:animEffect>
                                    <p:animScale>
                                      <p:cBhvr>
                                        <p:cTn id="200" dur="250" autoRev="1" fill="hold"/>
                                        <p:tgtEl>
                                          <p:spTgt spid="114"/>
                                        </p:tgtEl>
                                      </p:cBhvr>
                                      <p:by x="105000" y="105000"/>
                                    </p:animScale>
                                  </p:childTnLst>
                                </p:cTn>
                              </p:par>
                              <p:par>
                                <p:cTn id="201" presetID="26" presetClass="emph" presetSubtype="0" fill="hold" nodeType="withEffect">
                                  <p:stCondLst>
                                    <p:cond delay="0"/>
                                  </p:stCondLst>
                                  <p:childTnLst>
                                    <p:animEffect transition="out" filter="fade">
                                      <p:cBhvr>
                                        <p:cTn id="202" dur="500" tmFilter="0, 0; .2, .5; .8, .5; 1, 0"/>
                                        <p:tgtEl>
                                          <p:spTgt spid="115"/>
                                        </p:tgtEl>
                                      </p:cBhvr>
                                    </p:animEffect>
                                    <p:animScale>
                                      <p:cBhvr>
                                        <p:cTn id="203" dur="250" autoRev="1" fill="hold"/>
                                        <p:tgtEl>
                                          <p:spTgt spid="115"/>
                                        </p:tgtEl>
                                      </p:cBhvr>
                                      <p:by x="105000" y="105000"/>
                                    </p:animScale>
                                  </p:childTnLst>
                                </p:cTn>
                              </p:par>
                              <p:par>
                                <p:cTn id="204" presetID="26" presetClass="emph" presetSubtype="0" fill="hold" nodeType="withEffect">
                                  <p:stCondLst>
                                    <p:cond delay="0"/>
                                  </p:stCondLst>
                                  <p:childTnLst>
                                    <p:animEffect transition="out" filter="fade">
                                      <p:cBhvr>
                                        <p:cTn id="205" dur="500" tmFilter="0, 0; .2, .5; .8, .5; 1, 0"/>
                                        <p:tgtEl>
                                          <p:spTgt spid="128"/>
                                        </p:tgtEl>
                                      </p:cBhvr>
                                    </p:animEffect>
                                    <p:animScale>
                                      <p:cBhvr>
                                        <p:cTn id="206" dur="250" autoRev="1" fill="hold"/>
                                        <p:tgtEl>
                                          <p:spTgt spid="128"/>
                                        </p:tgtEl>
                                      </p:cBhvr>
                                      <p:by x="105000" y="105000"/>
                                    </p:animScale>
                                  </p:childTnLst>
                                </p:cTn>
                              </p:par>
                              <p:par>
                                <p:cTn id="207" presetID="26" presetClass="emph" presetSubtype="0" fill="hold" nodeType="withEffect">
                                  <p:stCondLst>
                                    <p:cond delay="0"/>
                                  </p:stCondLst>
                                  <p:childTnLst>
                                    <p:animEffect transition="out" filter="fade">
                                      <p:cBhvr>
                                        <p:cTn id="208" dur="500" tmFilter="0, 0; .2, .5; .8, .5; 1, 0"/>
                                        <p:tgtEl>
                                          <p:spTgt spid="127"/>
                                        </p:tgtEl>
                                      </p:cBhvr>
                                    </p:animEffect>
                                    <p:animScale>
                                      <p:cBhvr>
                                        <p:cTn id="209" dur="250" autoRev="1" fill="hold"/>
                                        <p:tgtEl>
                                          <p:spTgt spid="127"/>
                                        </p:tgtEl>
                                      </p:cBhvr>
                                      <p:by x="105000" y="105000"/>
                                    </p:animScale>
                                  </p:childTnLst>
                                </p:cTn>
                              </p:par>
                              <p:par>
                                <p:cTn id="210" presetID="26" presetClass="emph" presetSubtype="0" fill="hold" nodeType="withEffect">
                                  <p:stCondLst>
                                    <p:cond delay="0"/>
                                  </p:stCondLst>
                                  <p:childTnLst>
                                    <p:animEffect transition="out" filter="fade">
                                      <p:cBhvr>
                                        <p:cTn id="211" dur="500" tmFilter="0, 0; .2, .5; .8, .5; 1, 0"/>
                                        <p:tgtEl>
                                          <p:spTgt spid="141"/>
                                        </p:tgtEl>
                                      </p:cBhvr>
                                    </p:animEffect>
                                    <p:animScale>
                                      <p:cBhvr>
                                        <p:cTn id="212" dur="250" autoRev="1" fill="hold"/>
                                        <p:tgtEl>
                                          <p:spTgt spid="141"/>
                                        </p:tgtEl>
                                      </p:cBhvr>
                                      <p:by x="105000" y="105000"/>
                                    </p:animScale>
                                  </p:childTnLst>
                                </p:cTn>
                              </p:par>
                              <p:par>
                                <p:cTn id="213" presetID="26" presetClass="emph" presetSubtype="0" fill="hold" nodeType="withEffect">
                                  <p:stCondLst>
                                    <p:cond delay="0"/>
                                  </p:stCondLst>
                                  <p:childTnLst>
                                    <p:animEffect transition="out" filter="fade">
                                      <p:cBhvr>
                                        <p:cTn id="214" dur="500" tmFilter="0, 0; .2, .5; .8, .5; 1, 0"/>
                                        <p:tgtEl>
                                          <p:spTgt spid="140"/>
                                        </p:tgtEl>
                                      </p:cBhvr>
                                    </p:animEffect>
                                    <p:animScale>
                                      <p:cBhvr>
                                        <p:cTn id="215" dur="250" autoRev="1" fill="hold"/>
                                        <p:tgtEl>
                                          <p:spTgt spid="140"/>
                                        </p:tgtEl>
                                      </p:cBhvr>
                                      <p:by x="105000" y="105000"/>
                                    </p:animScale>
                                  </p:childTnLst>
                                </p:cTn>
                              </p:par>
                            </p:childTnLst>
                          </p:cTn>
                        </p:par>
                        <p:par>
                          <p:cTn id="216" fill="hold">
                            <p:stCondLst>
                              <p:cond delay="5500"/>
                            </p:stCondLst>
                            <p:childTnLst>
                              <p:par>
                                <p:cTn id="217" presetID="24" presetClass="emph" presetSubtype="0" fill="hold" grpId="0" nodeType="afterEffect">
                                  <p:stCondLst>
                                    <p:cond delay="0"/>
                                  </p:stCondLst>
                                  <p:childTnLst>
                                    <p:animClr clrSpc="hsl" dir="cw">
                                      <p:cBhvr override="childStyle">
                                        <p:cTn id="218" dur="500" fill="hold"/>
                                        <p:tgtEl>
                                          <p:spTgt spid="103"/>
                                        </p:tgtEl>
                                        <p:attrNameLst>
                                          <p:attrName>style.color</p:attrName>
                                        </p:attrNameLst>
                                      </p:cBhvr>
                                      <p:by>
                                        <p:hsl h="0" s="-12549" l="-25098"/>
                                      </p:by>
                                    </p:animClr>
                                    <p:animClr clrSpc="hsl" dir="cw">
                                      <p:cBhvr>
                                        <p:cTn id="219" dur="500" fill="hold"/>
                                        <p:tgtEl>
                                          <p:spTgt spid="103"/>
                                        </p:tgtEl>
                                        <p:attrNameLst>
                                          <p:attrName>fillcolor</p:attrName>
                                        </p:attrNameLst>
                                      </p:cBhvr>
                                      <p:by>
                                        <p:hsl h="0" s="-12549" l="-25098"/>
                                      </p:by>
                                    </p:animClr>
                                    <p:animClr clrSpc="hsl" dir="cw">
                                      <p:cBhvr>
                                        <p:cTn id="220" dur="500" fill="hold"/>
                                        <p:tgtEl>
                                          <p:spTgt spid="103"/>
                                        </p:tgtEl>
                                        <p:attrNameLst>
                                          <p:attrName>stroke.color</p:attrName>
                                        </p:attrNameLst>
                                      </p:cBhvr>
                                      <p:by>
                                        <p:hsl h="0" s="-12549" l="-25098"/>
                                      </p:by>
                                    </p:animClr>
                                    <p:set>
                                      <p:cBhvr>
                                        <p:cTn id="221" dur="500" fill="hold"/>
                                        <p:tgtEl>
                                          <p:spTgt spid="103"/>
                                        </p:tgtEl>
                                        <p:attrNameLst>
                                          <p:attrName>fill.type</p:attrName>
                                        </p:attrNameLst>
                                      </p:cBhvr>
                                      <p:to>
                                        <p:strVal val="solid"/>
                                      </p:to>
                                    </p:set>
                                  </p:childTnLst>
                                </p:cTn>
                              </p:par>
                              <p:par>
                                <p:cTn id="222" presetID="24" presetClass="emph" presetSubtype="0" fill="hold" grpId="0" nodeType="withEffect">
                                  <p:stCondLst>
                                    <p:cond delay="0"/>
                                  </p:stCondLst>
                                  <p:childTnLst>
                                    <p:animClr clrSpc="hsl" dir="cw">
                                      <p:cBhvr override="childStyle">
                                        <p:cTn id="223" dur="500" fill="hold"/>
                                        <p:tgtEl>
                                          <p:spTgt spid="119"/>
                                        </p:tgtEl>
                                        <p:attrNameLst>
                                          <p:attrName>style.color</p:attrName>
                                        </p:attrNameLst>
                                      </p:cBhvr>
                                      <p:by>
                                        <p:hsl h="0" s="-12549" l="-25098"/>
                                      </p:by>
                                    </p:animClr>
                                    <p:animClr clrSpc="hsl" dir="cw">
                                      <p:cBhvr>
                                        <p:cTn id="224" dur="500" fill="hold"/>
                                        <p:tgtEl>
                                          <p:spTgt spid="119"/>
                                        </p:tgtEl>
                                        <p:attrNameLst>
                                          <p:attrName>fillcolor</p:attrName>
                                        </p:attrNameLst>
                                      </p:cBhvr>
                                      <p:by>
                                        <p:hsl h="0" s="-12549" l="-25098"/>
                                      </p:by>
                                    </p:animClr>
                                    <p:animClr clrSpc="hsl" dir="cw">
                                      <p:cBhvr>
                                        <p:cTn id="225" dur="500" fill="hold"/>
                                        <p:tgtEl>
                                          <p:spTgt spid="119"/>
                                        </p:tgtEl>
                                        <p:attrNameLst>
                                          <p:attrName>stroke.color</p:attrName>
                                        </p:attrNameLst>
                                      </p:cBhvr>
                                      <p:by>
                                        <p:hsl h="0" s="-12549" l="-25098"/>
                                      </p:by>
                                    </p:animClr>
                                    <p:set>
                                      <p:cBhvr>
                                        <p:cTn id="226" dur="500" fill="hold"/>
                                        <p:tgtEl>
                                          <p:spTgt spid="119"/>
                                        </p:tgtEl>
                                        <p:attrNameLst>
                                          <p:attrName>fill.type</p:attrName>
                                        </p:attrNameLst>
                                      </p:cBhvr>
                                      <p:to>
                                        <p:strVal val="solid"/>
                                      </p:to>
                                    </p:set>
                                  </p:childTnLst>
                                </p:cTn>
                              </p:par>
                              <p:par>
                                <p:cTn id="227" presetID="24" presetClass="emph" presetSubtype="0" fill="hold" grpId="0" nodeType="withEffect">
                                  <p:stCondLst>
                                    <p:cond delay="0"/>
                                  </p:stCondLst>
                                  <p:childTnLst>
                                    <p:animClr clrSpc="hsl" dir="cw">
                                      <p:cBhvr override="childStyle">
                                        <p:cTn id="228" dur="500" fill="hold"/>
                                        <p:tgtEl>
                                          <p:spTgt spid="132"/>
                                        </p:tgtEl>
                                        <p:attrNameLst>
                                          <p:attrName>style.color</p:attrName>
                                        </p:attrNameLst>
                                      </p:cBhvr>
                                      <p:by>
                                        <p:hsl h="0" s="-12549" l="-25098"/>
                                      </p:by>
                                    </p:animClr>
                                    <p:animClr clrSpc="hsl" dir="cw">
                                      <p:cBhvr>
                                        <p:cTn id="229" dur="500" fill="hold"/>
                                        <p:tgtEl>
                                          <p:spTgt spid="132"/>
                                        </p:tgtEl>
                                        <p:attrNameLst>
                                          <p:attrName>fillcolor</p:attrName>
                                        </p:attrNameLst>
                                      </p:cBhvr>
                                      <p:by>
                                        <p:hsl h="0" s="-12549" l="-25098"/>
                                      </p:by>
                                    </p:animClr>
                                    <p:animClr clrSpc="hsl" dir="cw">
                                      <p:cBhvr>
                                        <p:cTn id="230" dur="500" fill="hold"/>
                                        <p:tgtEl>
                                          <p:spTgt spid="132"/>
                                        </p:tgtEl>
                                        <p:attrNameLst>
                                          <p:attrName>stroke.color</p:attrName>
                                        </p:attrNameLst>
                                      </p:cBhvr>
                                      <p:by>
                                        <p:hsl h="0" s="-12549" l="-25098"/>
                                      </p:by>
                                    </p:animClr>
                                    <p:set>
                                      <p:cBhvr>
                                        <p:cTn id="231" dur="500" fill="hold"/>
                                        <p:tgtEl>
                                          <p:spTgt spid="132"/>
                                        </p:tgtEl>
                                        <p:attrNameLst>
                                          <p:attrName>fill.type</p:attrName>
                                        </p:attrNameLst>
                                      </p:cBhvr>
                                      <p:to>
                                        <p:strVal val="solid"/>
                                      </p:to>
                                    </p:set>
                                  </p:childTnLst>
                                </p:cTn>
                              </p:par>
                            </p:childTnLst>
                          </p:cTn>
                        </p:par>
                        <p:par>
                          <p:cTn id="232" fill="hold">
                            <p:stCondLst>
                              <p:cond delay="6000"/>
                            </p:stCondLst>
                            <p:childTnLst>
                              <p:par>
                                <p:cTn id="233" presetID="26" presetClass="emph" presetSubtype="0" fill="hold" grpId="0" nodeType="afterEffect">
                                  <p:stCondLst>
                                    <p:cond delay="0"/>
                                  </p:stCondLst>
                                  <p:childTnLst>
                                    <p:animEffect transition="out" filter="fade">
                                      <p:cBhvr>
                                        <p:cTn id="234" dur="500" tmFilter="0, 0; .2, .5; .8, .5; 1, 0"/>
                                        <p:tgtEl>
                                          <p:spTgt spid="104"/>
                                        </p:tgtEl>
                                      </p:cBhvr>
                                    </p:animEffect>
                                    <p:animScale>
                                      <p:cBhvr>
                                        <p:cTn id="235" dur="250" autoRev="1" fill="hold"/>
                                        <p:tgtEl>
                                          <p:spTgt spid="104"/>
                                        </p:tgtEl>
                                      </p:cBhvr>
                                      <p:by x="105000" y="105000"/>
                                    </p:animScale>
                                  </p:childTnLst>
                                </p:cTn>
                              </p:par>
                              <p:par>
                                <p:cTn id="236" presetID="30" presetClass="emph" presetSubtype="0" fill="hold" grpId="1" nodeType="withEffect">
                                  <p:stCondLst>
                                    <p:cond delay="0"/>
                                  </p:stCondLst>
                                  <p:childTnLst>
                                    <p:animClr clrSpc="hsl" dir="cw">
                                      <p:cBhvr override="childStyle">
                                        <p:cTn id="237" dur="500" fill="hold"/>
                                        <p:tgtEl>
                                          <p:spTgt spid="104"/>
                                        </p:tgtEl>
                                        <p:attrNameLst>
                                          <p:attrName>style.color</p:attrName>
                                        </p:attrNameLst>
                                      </p:cBhvr>
                                      <p:by>
                                        <p:hsl h="0" s="12549" l="25098"/>
                                      </p:by>
                                    </p:animClr>
                                    <p:animClr clrSpc="hsl" dir="cw">
                                      <p:cBhvr>
                                        <p:cTn id="238" dur="500" fill="hold"/>
                                        <p:tgtEl>
                                          <p:spTgt spid="104"/>
                                        </p:tgtEl>
                                        <p:attrNameLst>
                                          <p:attrName>fillcolor</p:attrName>
                                        </p:attrNameLst>
                                      </p:cBhvr>
                                      <p:by>
                                        <p:hsl h="0" s="12549" l="25098"/>
                                      </p:by>
                                    </p:animClr>
                                    <p:animClr clrSpc="hsl" dir="cw">
                                      <p:cBhvr>
                                        <p:cTn id="239" dur="500" fill="hold"/>
                                        <p:tgtEl>
                                          <p:spTgt spid="104"/>
                                        </p:tgtEl>
                                        <p:attrNameLst>
                                          <p:attrName>stroke.color</p:attrName>
                                        </p:attrNameLst>
                                      </p:cBhvr>
                                      <p:by>
                                        <p:hsl h="0" s="12549" l="25098"/>
                                      </p:by>
                                    </p:animClr>
                                    <p:set>
                                      <p:cBhvr>
                                        <p:cTn id="240" dur="500" fill="hold"/>
                                        <p:tgtEl>
                                          <p:spTgt spid="104"/>
                                        </p:tgtEl>
                                        <p:attrNameLst>
                                          <p:attrName>fill.type</p:attrName>
                                        </p:attrNameLst>
                                      </p:cBhvr>
                                      <p:to>
                                        <p:strVal val="solid"/>
                                      </p:to>
                                    </p:set>
                                  </p:childTnLst>
                                </p:cTn>
                              </p:par>
                              <p:par>
                                <p:cTn id="241" presetID="26" presetClass="emph" presetSubtype="0" fill="hold" grpId="0" nodeType="withEffect">
                                  <p:stCondLst>
                                    <p:cond delay="0"/>
                                  </p:stCondLst>
                                  <p:childTnLst>
                                    <p:animEffect transition="out" filter="fade">
                                      <p:cBhvr>
                                        <p:cTn id="242" dur="500" tmFilter="0, 0; .2, .5; .8, .5; 1, 0"/>
                                        <p:tgtEl>
                                          <p:spTgt spid="120"/>
                                        </p:tgtEl>
                                      </p:cBhvr>
                                    </p:animEffect>
                                    <p:animScale>
                                      <p:cBhvr>
                                        <p:cTn id="243" dur="250" autoRev="1" fill="hold"/>
                                        <p:tgtEl>
                                          <p:spTgt spid="120"/>
                                        </p:tgtEl>
                                      </p:cBhvr>
                                      <p:by x="105000" y="105000"/>
                                    </p:animScale>
                                  </p:childTnLst>
                                </p:cTn>
                              </p:par>
                              <p:par>
                                <p:cTn id="244" presetID="30" presetClass="emph" presetSubtype="0" fill="hold" grpId="1" nodeType="withEffect">
                                  <p:stCondLst>
                                    <p:cond delay="0"/>
                                  </p:stCondLst>
                                  <p:childTnLst>
                                    <p:animClr clrSpc="hsl" dir="cw">
                                      <p:cBhvr override="childStyle">
                                        <p:cTn id="245" dur="500" fill="hold"/>
                                        <p:tgtEl>
                                          <p:spTgt spid="120"/>
                                        </p:tgtEl>
                                        <p:attrNameLst>
                                          <p:attrName>style.color</p:attrName>
                                        </p:attrNameLst>
                                      </p:cBhvr>
                                      <p:by>
                                        <p:hsl h="0" s="12549" l="25098"/>
                                      </p:by>
                                    </p:animClr>
                                    <p:animClr clrSpc="hsl" dir="cw">
                                      <p:cBhvr>
                                        <p:cTn id="246" dur="500" fill="hold"/>
                                        <p:tgtEl>
                                          <p:spTgt spid="120"/>
                                        </p:tgtEl>
                                        <p:attrNameLst>
                                          <p:attrName>fillcolor</p:attrName>
                                        </p:attrNameLst>
                                      </p:cBhvr>
                                      <p:by>
                                        <p:hsl h="0" s="12549" l="25098"/>
                                      </p:by>
                                    </p:animClr>
                                    <p:animClr clrSpc="hsl" dir="cw">
                                      <p:cBhvr>
                                        <p:cTn id="247" dur="500" fill="hold"/>
                                        <p:tgtEl>
                                          <p:spTgt spid="120"/>
                                        </p:tgtEl>
                                        <p:attrNameLst>
                                          <p:attrName>stroke.color</p:attrName>
                                        </p:attrNameLst>
                                      </p:cBhvr>
                                      <p:by>
                                        <p:hsl h="0" s="12549" l="25098"/>
                                      </p:by>
                                    </p:animClr>
                                    <p:set>
                                      <p:cBhvr>
                                        <p:cTn id="248" dur="500" fill="hold"/>
                                        <p:tgtEl>
                                          <p:spTgt spid="120"/>
                                        </p:tgtEl>
                                        <p:attrNameLst>
                                          <p:attrName>fill.type</p:attrName>
                                        </p:attrNameLst>
                                      </p:cBhvr>
                                      <p:to>
                                        <p:strVal val="solid"/>
                                      </p:to>
                                    </p:set>
                                  </p:childTnLst>
                                </p:cTn>
                              </p:par>
                              <p:par>
                                <p:cTn id="249" presetID="26" presetClass="emph" presetSubtype="0" fill="hold" grpId="0" nodeType="withEffect">
                                  <p:stCondLst>
                                    <p:cond delay="0"/>
                                  </p:stCondLst>
                                  <p:childTnLst>
                                    <p:animEffect transition="out" filter="fade">
                                      <p:cBhvr>
                                        <p:cTn id="250" dur="500" tmFilter="0, 0; .2, .5; .8, .5; 1, 0"/>
                                        <p:tgtEl>
                                          <p:spTgt spid="133"/>
                                        </p:tgtEl>
                                      </p:cBhvr>
                                    </p:animEffect>
                                    <p:animScale>
                                      <p:cBhvr>
                                        <p:cTn id="251" dur="250" autoRev="1" fill="hold"/>
                                        <p:tgtEl>
                                          <p:spTgt spid="133"/>
                                        </p:tgtEl>
                                      </p:cBhvr>
                                      <p:by x="105000" y="105000"/>
                                    </p:animScale>
                                  </p:childTnLst>
                                </p:cTn>
                              </p:par>
                              <p:par>
                                <p:cTn id="252" presetID="30" presetClass="emph" presetSubtype="0" fill="hold" grpId="1" nodeType="withEffect">
                                  <p:stCondLst>
                                    <p:cond delay="0"/>
                                  </p:stCondLst>
                                  <p:childTnLst>
                                    <p:animClr clrSpc="hsl" dir="cw">
                                      <p:cBhvr override="childStyle">
                                        <p:cTn id="253" dur="500" fill="hold"/>
                                        <p:tgtEl>
                                          <p:spTgt spid="133"/>
                                        </p:tgtEl>
                                        <p:attrNameLst>
                                          <p:attrName>style.color</p:attrName>
                                        </p:attrNameLst>
                                      </p:cBhvr>
                                      <p:by>
                                        <p:hsl h="0" s="12549" l="25098"/>
                                      </p:by>
                                    </p:animClr>
                                    <p:animClr clrSpc="hsl" dir="cw">
                                      <p:cBhvr>
                                        <p:cTn id="254" dur="500" fill="hold"/>
                                        <p:tgtEl>
                                          <p:spTgt spid="133"/>
                                        </p:tgtEl>
                                        <p:attrNameLst>
                                          <p:attrName>fillcolor</p:attrName>
                                        </p:attrNameLst>
                                      </p:cBhvr>
                                      <p:by>
                                        <p:hsl h="0" s="12549" l="25098"/>
                                      </p:by>
                                    </p:animClr>
                                    <p:animClr clrSpc="hsl" dir="cw">
                                      <p:cBhvr>
                                        <p:cTn id="255" dur="500" fill="hold"/>
                                        <p:tgtEl>
                                          <p:spTgt spid="133"/>
                                        </p:tgtEl>
                                        <p:attrNameLst>
                                          <p:attrName>stroke.color</p:attrName>
                                        </p:attrNameLst>
                                      </p:cBhvr>
                                      <p:by>
                                        <p:hsl h="0" s="12549" l="25098"/>
                                      </p:by>
                                    </p:animClr>
                                    <p:set>
                                      <p:cBhvr>
                                        <p:cTn id="256" dur="500" fill="hold"/>
                                        <p:tgtEl>
                                          <p:spTgt spid="133"/>
                                        </p:tgtEl>
                                        <p:attrNameLst>
                                          <p:attrName>fill.type</p:attrName>
                                        </p:attrNameLst>
                                      </p:cBhvr>
                                      <p:to>
                                        <p:strVal val="solid"/>
                                      </p:to>
                                    </p:set>
                                  </p:childTnLst>
                                </p:cTn>
                              </p:par>
                            </p:childTnLst>
                          </p:cTn>
                        </p:par>
                        <p:par>
                          <p:cTn id="257" fill="hold">
                            <p:stCondLst>
                              <p:cond delay="6500"/>
                            </p:stCondLst>
                            <p:childTnLst>
                              <p:par>
                                <p:cTn id="258" presetID="1" presetClass="entr" presetSubtype="0" fill="hold" grpId="0" nodeType="afterEffect">
                                  <p:stCondLst>
                                    <p:cond delay="0"/>
                                  </p:stCondLst>
                                  <p:childTnLst>
                                    <p:set>
                                      <p:cBhvr>
                                        <p:cTn id="259" dur="1" fill="hold">
                                          <p:stCondLst>
                                            <p:cond delay="0"/>
                                          </p:stCondLst>
                                        </p:cTn>
                                        <p:tgtEl>
                                          <p:spTgt spid="2"/>
                                        </p:tgtEl>
                                        <p:attrNameLst>
                                          <p:attrName>style.visibility</p:attrName>
                                        </p:attrNameLst>
                                      </p:cBhvr>
                                      <p:to>
                                        <p:strVal val="visible"/>
                                      </p:to>
                                    </p:set>
                                  </p:childTnLst>
                                </p:cTn>
                              </p:par>
                              <p:par>
                                <p:cTn id="260" presetID="1" presetClass="entr" presetSubtype="0" fill="hold" grpId="0" nodeType="withEffect">
                                  <p:stCondLst>
                                    <p:cond delay="0"/>
                                  </p:stCondLst>
                                  <p:childTnLst>
                                    <p:set>
                                      <p:cBhvr>
                                        <p:cTn id="261" dur="1" fill="hold">
                                          <p:stCondLst>
                                            <p:cond delay="0"/>
                                          </p:stCondLst>
                                        </p:cTn>
                                        <p:tgtEl>
                                          <p:spTgt spid="60"/>
                                        </p:tgtEl>
                                        <p:attrNameLst>
                                          <p:attrName>style.visibility</p:attrName>
                                        </p:attrNameLst>
                                      </p:cBhvr>
                                      <p:to>
                                        <p:strVal val="visible"/>
                                      </p:to>
                                    </p:set>
                                  </p:childTnLst>
                                </p:cTn>
                              </p:par>
                              <p:par>
                                <p:cTn id="262" presetID="1" presetClass="entr" presetSubtype="0" fill="hold" grpId="0" nodeType="withEffect">
                                  <p:stCondLst>
                                    <p:cond delay="0"/>
                                  </p:stCondLst>
                                  <p:childTnLst>
                                    <p:set>
                                      <p:cBhvr>
                                        <p:cTn id="263" dur="1" fill="hold">
                                          <p:stCondLst>
                                            <p:cond delay="0"/>
                                          </p:stCondLst>
                                        </p:cTn>
                                        <p:tgtEl>
                                          <p:spTgt spid="61"/>
                                        </p:tgtEl>
                                        <p:attrNameLst>
                                          <p:attrName>style.visibility</p:attrName>
                                        </p:attrNameLst>
                                      </p:cBhvr>
                                      <p:to>
                                        <p:strVal val="visible"/>
                                      </p:to>
                                    </p:set>
                                  </p:childTnLst>
                                </p:cTn>
                              </p:par>
                            </p:childTnLst>
                          </p:cTn>
                        </p:par>
                      </p:childTnLst>
                    </p:cTn>
                  </p:par>
                  <p:par>
                    <p:cTn id="264" fill="hold">
                      <p:stCondLst>
                        <p:cond delay="indefinite"/>
                      </p:stCondLst>
                      <p:childTnLst>
                        <p:par>
                          <p:cTn id="265" fill="hold">
                            <p:stCondLst>
                              <p:cond delay="0"/>
                            </p:stCondLst>
                            <p:childTnLst>
                              <p:par>
                                <p:cTn id="266" presetID="42" presetClass="entr" presetSubtype="0" fill="hold" grpId="0" nodeType="clickEffect">
                                  <p:stCondLst>
                                    <p:cond delay="0"/>
                                  </p:stCondLst>
                                  <p:childTnLst>
                                    <p:set>
                                      <p:cBhvr>
                                        <p:cTn id="267" dur="1" fill="hold">
                                          <p:stCondLst>
                                            <p:cond delay="0"/>
                                          </p:stCondLst>
                                        </p:cTn>
                                        <p:tgtEl>
                                          <p:spTgt spid="267"/>
                                        </p:tgtEl>
                                        <p:attrNameLst>
                                          <p:attrName>style.visibility</p:attrName>
                                        </p:attrNameLst>
                                      </p:cBhvr>
                                      <p:to>
                                        <p:strVal val="visible"/>
                                      </p:to>
                                    </p:set>
                                    <p:animEffect transition="in" filter="fade">
                                      <p:cBhvr>
                                        <p:cTn id="268" dur="1000"/>
                                        <p:tgtEl>
                                          <p:spTgt spid="267"/>
                                        </p:tgtEl>
                                      </p:cBhvr>
                                    </p:animEffect>
                                    <p:anim calcmode="lin" valueType="num">
                                      <p:cBhvr>
                                        <p:cTn id="269" dur="1000" fill="hold"/>
                                        <p:tgtEl>
                                          <p:spTgt spid="267"/>
                                        </p:tgtEl>
                                        <p:attrNameLst>
                                          <p:attrName>ppt_x</p:attrName>
                                        </p:attrNameLst>
                                      </p:cBhvr>
                                      <p:tavLst>
                                        <p:tav tm="0">
                                          <p:val>
                                            <p:strVal val="#ppt_x"/>
                                          </p:val>
                                        </p:tav>
                                        <p:tav tm="100000">
                                          <p:val>
                                            <p:strVal val="#ppt_x"/>
                                          </p:val>
                                        </p:tav>
                                      </p:tavLst>
                                    </p:anim>
                                    <p:anim calcmode="lin" valueType="num">
                                      <p:cBhvr>
                                        <p:cTn id="270" dur="1000" fill="hold"/>
                                        <p:tgtEl>
                                          <p:spTgt spid="267"/>
                                        </p:tgtEl>
                                        <p:attrNameLst>
                                          <p:attrName>ppt_y</p:attrName>
                                        </p:attrNameLst>
                                      </p:cBhvr>
                                      <p:tavLst>
                                        <p:tav tm="0">
                                          <p:val>
                                            <p:strVal val="#ppt_y+.1"/>
                                          </p:val>
                                        </p:tav>
                                        <p:tav tm="100000">
                                          <p:val>
                                            <p:strVal val="#ppt_y"/>
                                          </p:val>
                                        </p:tav>
                                      </p:tavLst>
                                    </p:anim>
                                  </p:childTnLst>
                                </p:cTn>
                              </p:par>
                              <p:par>
                                <p:cTn id="271" presetID="42" presetClass="entr" presetSubtype="0" fill="hold" grpId="0" nodeType="withEffect">
                                  <p:stCondLst>
                                    <p:cond delay="0"/>
                                  </p:stCondLst>
                                  <p:childTnLst>
                                    <p:set>
                                      <p:cBhvr>
                                        <p:cTn id="272" dur="1" fill="hold">
                                          <p:stCondLst>
                                            <p:cond delay="0"/>
                                          </p:stCondLst>
                                        </p:cTn>
                                        <p:tgtEl>
                                          <p:spTgt spid="270">
                                            <p:txEl>
                                              <p:pRg st="0" end="0"/>
                                            </p:txEl>
                                          </p:spTgt>
                                        </p:tgtEl>
                                        <p:attrNameLst>
                                          <p:attrName>style.visibility</p:attrName>
                                        </p:attrNameLst>
                                      </p:cBhvr>
                                      <p:to>
                                        <p:strVal val="visible"/>
                                      </p:to>
                                    </p:set>
                                    <p:animEffect transition="in" filter="fade">
                                      <p:cBhvr>
                                        <p:cTn id="273" dur="1000"/>
                                        <p:tgtEl>
                                          <p:spTgt spid="270">
                                            <p:txEl>
                                              <p:pRg st="0" end="0"/>
                                            </p:txEl>
                                          </p:spTgt>
                                        </p:tgtEl>
                                      </p:cBhvr>
                                    </p:animEffect>
                                    <p:anim calcmode="lin" valueType="num">
                                      <p:cBhvr>
                                        <p:cTn id="274" dur="1000" fill="hold"/>
                                        <p:tgtEl>
                                          <p:spTgt spid="270">
                                            <p:txEl>
                                              <p:pRg st="0" end="0"/>
                                            </p:txEl>
                                          </p:spTgt>
                                        </p:tgtEl>
                                        <p:attrNameLst>
                                          <p:attrName>ppt_x</p:attrName>
                                        </p:attrNameLst>
                                      </p:cBhvr>
                                      <p:tavLst>
                                        <p:tav tm="0">
                                          <p:val>
                                            <p:strVal val="#ppt_x"/>
                                          </p:val>
                                        </p:tav>
                                        <p:tav tm="100000">
                                          <p:val>
                                            <p:strVal val="#ppt_x"/>
                                          </p:val>
                                        </p:tav>
                                      </p:tavLst>
                                    </p:anim>
                                    <p:anim calcmode="lin" valueType="num">
                                      <p:cBhvr>
                                        <p:cTn id="275" dur="1000" fill="hold"/>
                                        <p:tgtEl>
                                          <p:spTgt spid="27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P spid="265" grpId="0" animBg="1"/>
      <p:bldP spid="266" grpId="0" animBg="1"/>
      <p:bldP spid="267" grpId="0" animBg="1"/>
      <p:bldP spid="270" grpId="0" build="p"/>
      <p:bldP spid="271" grpId="0" build="p"/>
      <p:bldP spid="272" grpId="0" build="p"/>
      <p:bldP spid="273" grpId="0" build="p"/>
      <p:bldP spid="280" grpId="0" build="p"/>
      <p:bldP spid="103" grpId="0" animBg="1"/>
      <p:bldP spid="104" grpId="0" animBg="1"/>
      <p:bldP spid="104" grpId="1" animBg="1"/>
      <p:bldP spid="105" grpId="0" animBg="1"/>
      <p:bldP spid="106" grpId="0" animBg="1"/>
      <p:bldP spid="106" grpId="1" animBg="1"/>
      <p:bldP spid="107" grpId="0" animBg="1"/>
      <p:bldP spid="107" grpId="1" animBg="1"/>
      <p:bldP spid="108" grpId="0" animBg="1"/>
      <p:bldP spid="109" grpId="0" animBg="1"/>
      <p:bldP spid="109" grpId="1" animBg="1"/>
      <p:bldP spid="116" grpId="0" animBg="1"/>
      <p:bldP spid="116" grpId="1" animBg="1"/>
      <p:bldP spid="117" grpId="0" animBg="1"/>
      <p:bldP spid="118" grpId="0" animBg="1"/>
      <p:bldP spid="118" grpId="1" animBg="1"/>
      <p:bldP spid="119" grpId="0" animBg="1"/>
      <p:bldP spid="120" grpId="0" animBg="1"/>
      <p:bldP spid="120" grpId="1" animBg="1"/>
      <p:bldP spid="121" grpId="0" animBg="1"/>
      <p:bldP spid="121" grpId="1" animBg="1"/>
      <p:bldP spid="122" grpId="0" animBg="1"/>
      <p:bldP spid="129" grpId="0" animBg="1"/>
      <p:bldP spid="129" grpId="1" animBg="1"/>
      <p:bldP spid="130" grpId="0" animBg="1"/>
      <p:bldP spid="131" grpId="0" animBg="1"/>
      <p:bldP spid="131" grpId="1" animBg="1"/>
      <p:bldP spid="132" grpId="0" animBg="1"/>
      <p:bldP spid="133" grpId="0" animBg="1"/>
      <p:bldP spid="133" grpId="1" animBg="1"/>
      <p:bldP spid="134" grpId="0" animBg="1"/>
      <p:bldP spid="134" grpId="1" animBg="1"/>
      <p:bldP spid="135" grpId="0" animBg="1"/>
      <p:bldP spid="2"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423" y="1512095"/>
            <a:ext cx="4161583" cy="5114616"/>
          </a:xfrm>
          <a:prstGeom prst="rect">
            <a:avLst/>
          </a:prstGeom>
        </p:spPr>
      </p:pic>
      <p:pic>
        <p:nvPicPr>
          <p:cNvPr id="4" name="Picture 3"/>
          <p:cNvPicPr>
            <a:picLocks noChangeAspect="1"/>
          </p:cNvPicPr>
          <p:nvPr/>
        </p:nvPicPr>
        <p:blipFill>
          <a:blip r:embed="rId4"/>
          <a:stretch>
            <a:fillRect/>
          </a:stretch>
        </p:blipFill>
        <p:spPr>
          <a:xfrm>
            <a:off x="8278006" y="1512095"/>
            <a:ext cx="2148951" cy="470790"/>
          </a:xfrm>
          <a:prstGeom prst="rect">
            <a:avLst/>
          </a:prstGeom>
        </p:spPr>
      </p:pic>
      <p:pic>
        <p:nvPicPr>
          <p:cNvPr id="287" name="Shape 287" descr="mthdsbckgrd.png"/>
          <p:cNvPicPr preferRelativeResize="0"/>
          <p:nvPr/>
        </p:nvPicPr>
        <p:blipFill rotWithShape="1">
          <a:blip r:embed="rId5">
            <a:alphaModFix/>
          </a:blip>
          <a:srcRect/>
          <a:stretch/>
        </p:blipFill>
        <p:spPr>
          <a:xfrm>
            <a:off x="600405" y="4144960"/>
            <a:ext cx="4003887" cy="1682430"/>
          </a:xfrm>
          <a:prstGeom prst="rect">
            <a:avLst/>
          </a:prstGeom>
          <a:noFill/>
          <a:ln>
            <a:noFill/>
          </a:ln>
        </p:spPr>
      </p:pic>
      <p:pic>
        <p:nvPicPr>
          <p:cNvPr id="288" name="Shape 288" descr="mthdsbckgrd.png"/>
          <p:cNvPicPr preferRelativeResize="0"/>
          <p:nvPr/>
        </p:nvPicPr>
        <p:blipFill rotWithShape="1">
          <a:blip r:embed="rId5">
            <a:alphaModFix/>
          </a:blip>
          <a:srcRect/>
          <a:stretch/>
        </p:blipFill>
        <p:spPr>
          <a:xfrm>
            <a:off x="600406" y="2036134"/>
            <a:ext cx="4003887" cy="1682430"/>
          </a:xfrm>
          <a:prstGeom prst="rect">
            <a:avLst/>
          </a:prstGeom>
          <a:noFill/>
          <a:ln>
            <a:noFill/>
          </a:ln>
        </p:spPr>
      </p:pic>
      <p:sp>
        <p:nvSpPr>
          <p:cNvPr id="289" name="Shape 289"/>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Methods Overview</a:t>
            </a:r>
          </a:p>
        </p:txBody>
      </p:sp>
      <p:sp>
        <p:nvSpPr>
          <p:cNvPr id="290" name="Shape 290"/>
          <p:cNvSpPr txBox="1">
            <a:spLocks noGrp="1"/>
          </p:cNvSpPr>
          <p:nvPr>
            <p:ph type="body" idx="4"/>
          </p:nvPr>
        </p:nvSpPr>
        <p:spPr>
          <a:xfrm>
            <a:off x="49477" y="2627450"/>
            <a:ext cx="4445999" cy="499800"/>
          </a:xfrm>
          <a:prstGeom prst="rect">
            <a:avLst/>
          </a:prstGeom>
          <a:noFill/>
          <a:ln>
            <a:noFill/>
          </a:ln>
        </p:spPr>
        <p:txBody>
          <a:bodyPr lIns="91425" tIns="91425" rIns="91425" bIns="91425" anchor="ctr" anchorCtr="0">
            <a:noAutofit/>
          </a:bodyPr>
          <a:lstStyle/>
          <a:p>
            <a:pPr marL="0" marR="0" lvl="0" indent="0" algn="r" rtl="0">
              <a:lnSpc>
                <a:spcPct val="90000"/>
              </a:lnSpc>
              <a:spcBef>
                <a:spcPts val="0"/>
              </a:spcBef>
              <a:spcAft>
                <a:spcPts val="0"/>
              </a:spcAft>
              <a:buClr>
                <a:srgbClr val="52B37B"/>
              </a:buClr>
              <a:buSzPct val="25000"/>
              <a:buFont typeface="Arial"/>
              <a:buNone/>
            </a:pPr>
            <a:r>
              <a:rPr lang="en-US" sz="2400" b="0" i="0" u="none" strike="noStrike" cap="none">
                <a:solidFill>
                  <a:schemeClr val="dk1"/>
                </a:solidFill>
                <a:latin typeface="Century Gothic"/>
                <a:ea typeface="Century Gothic"/>
                <a:cs typeface="Century Gothic"/>
                <a:sym typeface="Century Gothic"/>
              </a:rPr>
              <a:t>Aerial Detection Surveys:</a:t>
            </a:r>
          </a:p>
          <a:p>
            <a:pPr marL="0" marR="0" lvl="0" indent="0" algn="r" rtl="0">
              <a:lnSpc>
                <a:spcPct val="90000"/>
              </a:lnSpc>
              <a:spcBef>
                <a:spcPts val="0"/>
              </a:spcBef>
              <a:spcAft>
                <a:spcPts val="0"/>
              </a:spcAft>
              <a:buClr>
                <a:srgbClr val="52B37B"/>
              </a:buClr>
              <a:buSzPct val="25000"/>
              <a:buFont typeface="Arial"/>
              <a:buNone/>
            </a:pPr>
            <a:r>
              <a:rPr lang="en-US" sz="2400" b="1" i="0" u="none" strike="noStrike" cap="none">
                <a:solidFill>
                  <a:schemeClr val="dk1"/>
                </a:solidFill>
                <a:latin typeface="Century Gothic"/>
                <a:ea typeface="Century Gothic"/>
                <a:cs typeface="Century Gothic"/>
                <a:sym typeface="Century Gothic"/>
              </a:rPr>
              <a:t>Verify</a:t>
            </a:r>
          </a:p>
        </p:txBody>
      </p:sp>
      <p:sp>
        <p:nvSpPr>
          <p:cNvPr id="291" name="Shape 291"/>
          <p:cNvSpPr txBox="1">
            <a:spLocks noGrp="1"/>
          </p:cNvSpPr>
          <p:nvPr>
            <p:ph type="body" idx="4"/>
          </p:nvPr>
        </p:nvSpPr>
        <p:spPr>
          <a:xfrm>
            <a:off x="-35422" y="4602175"/>
            <a:ext cx="4530900" cy="768000"/>
          </a:xfrm>
          <a:prstGeom prst="rect">
            <a:avLst/>
          </a:prstGeom>
          <a:noFill/>
          <a:ln>
            <a:noFill/>
          </a:ln>
        </p:spPr>
        <p:txBody>
          <a:bodyPr lIns="91425" tIns="91425" rIns="91425" bIns="91425" anchor="ctr" anchorCtr="0">
            <a:noAutofit/>
          </a:bodyPr>
          <a:lstStyle/>
          <a:p>
            <a:pPr marL="0" marR="0" lvl="0" indent="0" algn="r" rtl="0">
              <a:lnSpc>
                <a:spcPct val="90000"/>
              </a:lnSpc>
              <a:spcBef>
                <a:spcPts val="0"/>
              </a:spcBef>
              <a:spcAft>
                <a:spcPts val="0"/>
              </a:spcAft>
              <a:buClr>
                <a:srgbClr val="52B37B"/>
              </a:buClr>
              <a:buSzPct val="25000"/>
              <a:buFont typeface="Arial"/>
              <a:buNone/>
            </a:pPr>
            <a:r>
              <a:rPr lang="en-US" sz="2400" b="0" i="0" u="none" strike="noStrike" cap="none" dirty="0">
                <a:solidFill>
                  <a:schemeClr val="dk1"/>
                </a:solidFill>
                <a:latin typeface="Century Gothic"/>
                <a:ea typeface="Century Gothic"/>
                <a:cs typeface="Century Gothic"/>
                <a:sym typeface="Century Gothic"/>
              </a:rPr>
              <a:t>Monitoring Trends in Burn Severity:</a:t>
            </a:r>
          </a:p>
          <a:p>
            <a:pPr marL="0" marR="0" lvl="0" indent="0" algn="r" rtl="0">
              <a:lnSpc>
                <a:spcPct val="90000"/>
              </a:lnSpc>
              <a:spcBef>
                <a:spcPts val="0"/>
              </a:spcBef>
              <a:spcAft>
                <a:spcPts val="0"/>
              </a:spcAft>
              <a:buClr>
                <a:srgbClr val="52B37B"/>
              </a:buClr>
              <a:buSzPct val="25000"/>
              <a:buFont typeface="Arial"/>
              <a:buNone/>
            </a:pPr>
            <a:r>
              <a:rPr lang="en-US" sz="2400" b="1" i="0" u="none" strike="noStrike" cap="none" dirty="0">
                <a:solidFill>
                  <a:schemeClr val="dk1"/>
                </a:solidFill>
                <a:latin typeface="Century Gothic"/>
                <a:ea typeface="Century Gothic"/>
                <a:cs typeface="Century Gothic"/>
                <a:sym typeface="Century Gothic"/>
              </a:rPr>
              <a:t>Filter</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76823" y="1292709"/>
            <a:ext cx="4802366" cy="53411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8"/>
                                        </p:tgtEl>
                                      </p:cBhvr>
                                    </p:animEffect>
                                    <p:animScale>
                                      <p:cBhvr>
                                        <p:cTn id="7" dur="250" autoRev="1" fill="hold"/>
                                        <p:tgtEl>
                                          <p:spTgt spid="288"/>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2"/>
                                        </p:tgtEl>
                                      </p:cBhvr>
                                    </p:animEffect>
                                    <p:anim calcmode="lin" valueType="num">
                                      <p:cBhvr>
                                        <p:cTn id="22" dur="1000"/>
                                        <p:tgtEl>
                                          <p:spTgt spid="2"/>
                                        </p:tgtEl>
                                        <p:attrNameLst>
                                          <p:attrName>ppt_x</p:attrName>
                                        </p:attrNameLst>
                                      </p:cBhvr>
                                      <p:tavLst>
                                        <p:tav tm="0">
                                          <p:val>
                                            <p:strVal val="ppt_x"/>
                                          </p:val>
                                        </p:tav>
                                        <p:tav tm="100000">
                                          <p:val>
                                            <p:strVal val="ppt_x"/>
                                          </p:val>
                                        </p:tav>
                                      </p:tavLst>
                                    </p:anim>
                                    <p:anim calcmode="lin" valueType="num">
                                      <p:cBhvr>
                                        <p:cTn id="23" dur="1000"/>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87"/>
                                        </p:tgtEl>
                                      </p:cBhvr>
                                    </p:animEffect>
                                    <p:animScale>
                                      <p:cBhvr>
                                        <p:cTn id="34" dur="250" autoRev="1" fill="hold"/>
                                        <p:tgtEl>
                                          <p:spTgt spid="287"/>
                                        </p:tgtEl>
                                      </p:cBhvr>
                                      <p:by x="105000" y="105000"/>
                                    </p:animScale>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3"/>
                                        </p:tgtEl>
                                      </p:cBhvr>
                                    </p:animEffect>
                                    <p:anim calcmode="lin" valueType="num">
                                      <p:cBhvr>
                                        <p:cTn id="44" dur="1000"/>
                                        <p:tgtEl>
                                          <p:spTgt spid="3"/>
                                        </p:tgtEl>
                                        <p:attrNameLst>
                                          <p:attrName>ppt_x</p:attrName>
                                        </p:attrNameLst>
                                      </p:cBhvr>
                                      <p:tavLst>
                                        <p:tav tm="0">
                                          <p:val>
                                            <p:strVal val="ppt_x"/>
                                          </p:val>
                                        </p:tav>
                                        <p:tav tm="100000">
                                          <p:val>
                                            <p:strVal val="ppt_x"/>
                                          </p:val>
                                        </p:tav>
                                      </p:tavLst>
                                    </p:anim>
                                    <p:anim calcmode="lin" valueType="num">
                                      <p:cBhvr>
                                        <p:cTn id="45" dur="1000"/>
                                        <p:tgtEl>
                                          <p:spTgt spid="3"/>
                                        </p:tgtEl>
                                        <p:attrNameLst>
                                          <p:attrName>ppt_y</p:attrName>
                                        </p:attrNameLst>
                                      </p:cBhvr>
                                      <p:tavLst>
                                        <p:tav tm="0">
                                          <p:val>
                                            <p:strVal val="ppt_y"/>
                                          </p:val>
                                        </p:tav>
                                        <p:tav tm="100000">
                                          <p:val>
                                            <p:strVal val="ppt_y+.1"/>
                                          </p:val>
                                        </p:tav>
                                      </p:tavLst>
                                    </p:anim>
                                    <p:set>
                                      <p:cBhvr>
                                        <p:cTn id="4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descr="pinebeetlekill_Colorado_NCAR[1].jpg"/>
          <p:cNvPicPr preferRelativeResize="0"/>
          <p:nvPr/>
        </p:nvPicPr>
        <p:blipFill rotWithShape="1">
          <a:blip r:embed="rId3">
            <a:alphaModFix/>
          </a:blip>
          <a:srcRect t="2675" b="34073"/>
          <a:stretch/>
        </p:blipFill>
        <p:spPr>
          <a:xfrm>
            <a:off x="0" y="1440825"/>
            <a:ext cx="12192000" cy="5112649"/>
          </a:xfrm>
          <a:prstGeom prst="rect">
            <a:avLst/>
          </a:prstGeom>
          <a:noFill/>
          <a:ln>
            <a:noFill/>
          </a:ln>
        </p:spPr>
      </p:pic>
      <p:sp>
        <p:nvSpPr>
          <p:cNvPr id="316" name="Shape 316"/>
          <p:cNvSpPr txBox="1"/>
          <p:nvPr/>
        </p:nvSpPr>
        <p:spPr>
          <a:xfrm>
            <a:off x="609600" y="504825"/>
            <a:ext cx="9591673"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Results</a:t>
            </a:r>
          </a:p>
        </p:txBody>
      </p:sp>
      <p:sp>
        <p:nvSpPr>
          <p:cNvPr id="2" name="Rounded Rectangle 1"/>
          <p:cNvSpPr/>
          <p:nvPr/>
        </p:nvSpPr>
        <p:spPr>
          <a:xfrm>
            <a:off x="707011" y="1440825"/>
            <a:ext cx="5771616" cy="5112649"/>
          </a:xfrm>
          <a:prstGeom prst="roundRect">
            <a:avLst/>
          </a:prstGeom>
          <a:gradFill flip="none" rotWithShape="1">
            <a:gsLst>
              <a:gs pos="0">
                <a:srgbClr val="52B37B">
                  <a:tint val="66000"/>
                  <a:satMod val="160000"/>
                </a:srgbClr>
              </a:gs>
              <a:gs pos="50000">
                <a:srgbClr val="52B37B">
                  <a:tint val="44500"/>
                  <a:satMod val="160000"/>
                </a:srgbClr>
              </a:gs>
              <a:gs pos="100000">
                <a:srgbClr val="52B37B">
                  <a:tint val="23500"/>
                  <a:satMod val="160000"/>
                </a:srgb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24" b="98070" l="9908" r="97358"/>
                    </a14:imgEffect>
                  </a14:imgLayer>
                </a14:imgProps>
              </a:ext>
              <a:ext uri="{28A0092B-C50C-407E-A947-70E740481C1C}">
                <a14:useLocalDpi xmlns:a14="http://schemas.microsoft.com/office/drawing/2010/main"/>
              </a:ext>
            </a:extLst>
          </a:blip>
          <a:stretch>
            <a:fillRect/>
          </a:stretch>
        </p:blipFill>
        <p:spPr>
          <a:xfrm>
            <a:off x="1975983" y="1438069"/>
            <a:ext cx="4705281" cy="5152812"/>
          </a:xfrm>
          <a:prstGeom prst="rect">
            <a:avLst/>
          </a:prstGeom>
          <a:effectLst>
            <a:outerShdw blurRad="50800" dist="38100" dir="2700000" algn="tl" rotWithShape="0">
              <a:prstClr val="black">
                <a:alpha val="40000"/>
              </a:prstClr>
            </a:outerShdw>
          </a:effectLst>
        </p:spPr>
      </p:pic>
      <p:graphicFrame>
        <p:nvGraphicFramePr>
          <p:cNvPr id="5" name="Table 4"/>
          <p:cNvGraphicFramePr>
            <a:graphicFrameLocks noGrp="1"/>
          </p:cNvGraphicFramePr>
          <p:nvPr>
            <p:extLst>
              <p:ext uri="{D42A27DB-BD31-4B8C-83A1-F6EECF244321}">
                <p14:modId xmlns:p14="http://schemas.microsoft.com/office/powerpoint/2010/main" val="437792663"/>
              </p:ext>
            </p:extLst>
          </p:nvPr>
        </p:nvGraphicFramePr>
        <p:xfrm>
          <a:off x="6682752" y="1403322"/>
          <a:ext cx="3770372" cy="51501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76419">
                  <a:extLst>
                    <a:ext uri="{9D8B030D-6E8A-4147-A177-3AD203B41FA5}">
                      <a16:colId xmlns:a16="http://schemas.microsoft.com/office/drawing/2014/main" xmlns="" val="20000"/>
                    </a:ext>
                  </a:extLst>
                </a:gridCol>
                <a:gridCol w="1393953">
                  <a:extLst>
                    <a:ext uri="{9D8B030D-6E8A-4147-A177-3AD203B41FA5}">
                      <a16:colId xmlns:a16="http://schemas.microsoft.com/office/drawing/2014/main" xmlns="" val="20001"/>
                    </a:ext>
                  </a:extLst>
                </a:gridCol>
              </a:tblGrid>
              <a:tr h="632948">
                <a:tc>
                  <a:txBody>
                    <a:bodyPr/>
                    <a:lstStyle/>
                    <a:p>
                      <a:pPr algn="ctr"/>
                      <a:r>
                        <a:rPr lang="en-US" sz="2000" dirty="0" smtClean="0">
                          <a:solidFill>
                            <a:schemeClr val="bg1"/>
                          </a:solidFill>
                          <a:latin typeface="Century Gothic" panose="020B0502020202020204" pitchFamily="34" charset="0"/>
                        </a:rPr>
                        <a:t>Predictor</a:t>
                      </a:r>
                      <a:endParaRPr lang="en-US" sz="2000" dirty="0">
                        <a:solidFill>
                          <a:schemeClr val="bg1"/>
                        </a:solidFill>
                        <a:latin typeface="Century Gothic" panose="020B0502020202020204" pitchFamily="34" charset="0"/>
                      </a:endParaRPr>
                    </a:p>
                  </a:txBody>
                  <a:tcPr anchor="ctr">
                    <a:solidFill>
                      <a:srgbClr val="00A249"/>
                    </a:solidFill>
                  </a:tcPr>
                </a:tc>
                <a:tc>
                  <a:txBody>
                    <a:bodyPr/>
                    <a:lstStyle/>
                    <a:p>
                      <a:pPr algn="ctr"/>
                      <a:r>
                        <a:rPr lang="en-US" sz="1600" dirty="0" smtClean="0">
                          <a:latin typeface="Century Gothic" panose="020B0502020202020204" pitchFamily="34" charset="0"/>
                        </a:rPr>
                        <a:t>Relative Importance</a:t>
                      </a:r>
                      <a:endParaRPr lang="en-US" sz="1600" dirty="0">
                        <a:latin typeface="Century Gothic" panose="020B0502020202020204" pitchFamily="34" charset="0"/>
                      </a:endParaRPr>
                    </a:p>
                  </a:txBody>
                  <a:tcPr>
                    <a:solidFill>
                      <a:srgbClr val="00A249"/>
                    </a:solidFill>
                  </a:tcPr>
                </a:tc>
                <a:extLst>
                  <a:ext uri="{0D108BD9-81ED-4DB2-BD59-A6C34878D82A}">
                    <a16:rowId xmlns:a16="http://schemas.microsoft.com/office/drawing/2014/main" xmlns="" val="10000"/>
                  </a:ext>
                </a:extLst>
              </a:tr>
              <a:tr h="302019">
                <a:tc>
                  <a:txBody>
                    <a:bodyPr/>
                    <a:lstStyle/>
                    <a:p>
                      <a:r>
                        <a:rPr lang="en-US" sz="1400" dirty="0" smtClean="0">
                          <a:solidFill>
                            <a:schemeClr val="tx1">
                              <a:lumMod val="75000"/>
                            </a:schemeClr>
                          </a:solidFill>
                          <a:latin typeface="Century Gothic" panose="020B0502020202020204" pitchFamily="34" charset="0"/>
                        </a:rPr>
                        <a:t>Elevation</a:t>
                      </a:r>
                      <a:endParaRPr lang="en-US" sz="1400" dirty="0">
                        <a:solidFill>
                          <a:schemeClr val="tx1">
                            <a:lumMod val="75000"/>
                          </a:schemeClr>
                        </a:solidFill>
                        <a:latin typeface="Century Gothic" panose="020B0502020202020204" pitchFamily="34" charset="0"/>
                      </a:endParaRPr>
                    </a:p>
                  </a:txBody>
                  <a:tcPr>
                    <a:solidFill>
                      <a:srgbClr val="C5E1D2"/>
                    </a:solidFill>
                  </a:tcPr>
                </a:tc>
                <a:tc>
                  <a:txBody>
                    <a:bodyPr/>
                    <a:lstStyle/>
                    <a:p>
                      <a:r>
                        <a:rPr lang="en-US" sz="1400" dirty="0" smtClean="0">
                          <a:solidFill>
                            <a:schemeClr val="tx1">
                              <a:lumMod val="75000"/>
                            </a:schemeClr>
                          </a:solidFill>
                          <a:latin typeface="Century Gothic" panose="020B0502020202020204" pitchFamily="34" charset="0"/>
                        </a:rPr>
                        <a:t>1.0000</a:t>
                      </a:r>
                      <a:endParaRPr lang="en-US" sz="1400" dirty="0">
                        <a:solidFill>
                          <a:schemeClr val="tx1">
                            <a:lumMod val="75000"/>
                          </a:schemeClr>
                        </a:solidFill>
                        <a:latin typeface="Century Gothic" panose="020B0502020202020204" pitchFamily="34" charset="0"/>
                      </a:endParaRPr>
                    </a:p>
                  </a:txBody>
                  <a:tcPr>
                    <a:solidFill>
                      <a:srgbClr val="C5E1D2"/>
                    </a:solidFill>
                  </a:tcPr>
                </a:tc>
                <a:extLst>
                  <a:ext uri="{0D108BD9-81ED-4DB2-BD59-A6C34878D82A}">
                    <a16:rowId xmlns:a16="http://schemas.microsoft.com/office/drawing/2014/main" xmlns="" val="10001"/>
                  </a:ext>
                </a:extLst>
              </a:tr>
              <a:tr h="302019">
                <a:tc>
                  <a:txBody>
                    <a:bodyPr/>
                    <a:lstStyle/>
                    <a:p>
                      <a:r>
                        <a:rPr lang="en-US" sz="1400" dirty="0" smtClean="0">
                          <a:solidFill>
                            <a:schemeClr val="tx1">
                              <a:lumMod val="75000"/>
                            </a:schemeClr>
                          </a:solidFill>
                          <a:latin typeface="Century Gothic" panose="020B0502020202020204" pitchFamily="34" charset="0"/>
                        </a:rPr>
                        <a:t>Total Biomass</a:t>
                      </a:r>
                      <a:endParaRPr lang="en-US" sz="1400" dirty="0">
                        <a:solidFill>
                          <a:schemeClr val="tx1">
                            <a:lumMod val="75000"/>
                          </a:schemeClr>
                        </a:solidFill>
                        <a:latin typeface="Century Gothic" panose="020B0502020202020204" pitchFamily="34" charset="0"/>
                      </a:endParaRPr>
                    </a:p>
                  </a:txBody>
                  <a:tcPr>
                    <a:solidFill>
                      <a:srgbClr val="8CD89A"/>
                    </a:solidFill>
                  </a:tcPr>
                </a:tc>
                <a:tc>
                  <a:txBody>
                    <a:bodyPr/>
                    <a:lstStyle/>
                    <a:p>
                      <a:r>
                        <a:rPr lang="en-US" sz="1400" dirty="0" smtClean="0">
                          <a:solidFill>
                            <a:schemeClr val="tx1">
                              <a:lumMod val="75000"/>
                            </a:schemeClr>
                          </a:solidFill>
                        </a:rPr>
                        <a:t>0.3904</a:t>
                      </a:r>
                      <a:endParaRPr lang="en-US" sz="1400" dirty="0">
                        <a:solidFill>
                          <a:schemeClr val="tx1">
                            <a:lumMod val="75000"/>
                          </a:schemeClr>
                        </a:solidFill>
                      </a:endParaRPr>
                    </a:p>
                  </a:txBody>
                  <a:tcPr>
                    <a:solidFill>
                      <a:srgbClr val="8CD89A"/>
                    </a:solidFill>
                  </a:tcPr>
                </a:tc>
                <a:extLst>
                  <a:ext uri="{0D108BD9-81ED-4DB2-BD59-A6C34878D82A}">
                    <a16:rowId xmlns:a16="http://schemas.microsoft.com/office/drawing/2014/main" xmlns="" val="10002"/>
                  </a:ext>
                </a:extLst>
              </a:tr>
              <a:tr h="527116">
                <a:tc>
                  <a:txBody>
                    <a:bodyPr/>
                    <a:lstStyle/>
                    <a:p>
                      <a:r>
                        <a:rPr lang="en-US" sz="1400" dirty="0" smtClean="0">
                          <a:solidFill>
                            <a:schemeClr val="tx1">
                              <a:lumMod val="75000"/>
                            </a:schemeClr>
                          </a:solidFill>
                          <a:latin typeface="Century Gothic" panose="020B0502020202020204" pitchFamily="34" charset="0"/>
                        </a:rPr>
                        <a:t>Greatest Disturbance</a:t>
                      </a:r>
                      <a:r>
                        <a:rPr lang="en-US" sz="1400" baseline="0" dirty="0" smtClean="0">
                          <a:solidFill>
                            <a:schemeClr val="tx1">
                              <a:lumMod val="75000"/>
                            </a:schemeClr>
                          </a:solidFill>
                          <a:latin typeface="Century Gothic" panose="020B0502020202020204" pitchFamily="34" charset="0"/>
                        </a:rPr>
                        <a:t> Magnitude (Unfiltered)</a:t>
                      </a:r>
                      <a:endParaRPr lang="en-US" sz="1400" dirty="0">
                        <a:solidFill>
                          <a:schemeClr val="tx1">
                            <a:lumMod val="75000"/>
                          </a:schemeClr>
                        </a:solidFill>
                        <a:latin typeface="Century Gothic" panose="020B0502020202020204" pitchFamily="34" charset="0"/>
                      </a:endParaRPr>
                    </a:p>
                  </a:txBody>
                  <a:tcPr>
                    <a:solidFill>
                      <a:srgbClr val="C5E1D2"/>
                    </a:solidFill>
                  </a:tcPr>
                </a:tc>
                <a:tc>
                  <a:txBody>
                    <a:bodyPr/>
                    <a:lstStyle/>
                    <a:p>
                      <a:r>
                        <a:rPr lang="en-US" sz="1400" dirty="0" smtClean="0">
                          <a:solidFill>
                            <a:schemeClr val="tx1">
                              <a:lumMod val="75000"/>
                            </a:schemeClr>
                          </a:solidFill>
                          <a:latin typeface="Century Gothic" panose="020B0502020202020204" pitchFamily="34" charset="0"/>
                        </a:rPr>
                        <a:t>0.1432</a:t>
                      </a:r>
                      <a:endParaRPr lang="en-US" sz="1400" dirty="0">
                        <a:solidFill>
                          <a:schemeClr val="tx1">
                            <a:lumMod val="75000"/>
                          </a:schemeClr>
                        </a:solidFill>
                        <a:latin typeface="Century Gothic" panose="020B0502020202020204" pitchFamily="34" charset="0"/>
                      </a:endParaRPr>
                    </a:p>
                  </a:txBody>
                  <a:tcPr>
                    <a:solidFill>
                      <a:srgbClr val="C5E1D2"/>
                    </a:solidFill>
                  </a:tcPr>
                </a:tc>
                <a:extLst>
                  <a:ext uri="{0D108BD9-81ED-4DB2-BD59-A6C34878D82A}">
                    <a16:rowId xmlns:a16="http://schemas.microsoft.com/office/drawing/2014/main" xmlns="" val="10003"/>
                  </a:ext>
                </a:extLst>
              </a:tr>
              <a:tr h="528533">
                <a:tc>
                  <a:txBody>
                    <a:bodyPr/>
                    <a:lstStyle/>
                    <a:p>
                      <a:r>
                        <a:rPr lang="en-US" sz="1400" dirty="0" smtClean="0">
                          <a:solidFill>
                            <a:schemeClr val="tx1">
                              <a:lumMod val="75000"/>
                            </a:schemeClr>
                          </a:solidFill>
                          <a:latin typeface="Century Gothic" panose="020B0502020202020204" pitchFamily="34" charset="0"/>
                        </a:rPr>
                        <a:t>Longest Disturbance Magnitude (Unfiltered)</a:t>
                      </a:r>
                      <a:endParaRPr lang="en-US" sz="1400" dirty="0">
                        <a:solidFill>
                          <a:schemeClr val="tx1">
                            <a:lumMod val="75000"/>
                          </a:schemeClr>
                        </a:solidFill>
                        <a:latin typeface="Century Gothic" panose="020B0502020202020204" pitchFamily="34" charset="0"/>
                      </a:endParaRPr>
                    </a:p>
                  </a:txBody>
                  <a:tcPr>
                    <a:solidFill>
                      <a:srgbClr val="8CD89A"/>
                    </a:solidFill>
                  </a:tcPr>
                </a:tc>
                <a:tc>
                  <a:txBody>
                    <a:bodyPr/>
                    <a:lstStyle/>
                    <a:p>
                      <a:r>
                        <a:rPr lang="en-US" sz="1400" dirty="0" smtClean="0">
                          <a:solidFill>
                            <a:schemeClr val="tx1">
                              <a:lumMod val="75000"/>
                            </a:schemeClr>
                          </a:solidFill>
                          <a:latin typeface="Century Gothic" panose="020B0502020202020204" pitchFamily="34" charset="0"/>
                        </a:rPr>
                        <a:t>0.1309</a:t>
                      </a:r>
                      <a:endParaRPr lang="en-US" sz="1400" dirty="0">
                        <a:solidFill>
                          <a:schemeClr val="tx1">
                            <a:lumMod val="75000"/>
                          </a:schemeClr>
                        </a:solidFill>
                        <a:latin typeface="Century Gothic" panose="020B0502020202020204" pitchFamily="34" charset="0"/>
                      </a:endParaRPr>
                    </a:p>
                  </a:txBody>
                  <a:tcPr>
                    <a:solidFill>
                      <a:srgbClr val="8CD89A"/>
                    </a:solidFill>
                  </a:tcPr>
                </a:tc>
                <a:extLst>
                  <a:ext uri="{0D108BD9-81ED-4DB2-BD59-A6C34878D82A}">
                    <a16:rowId xmlns:a16="http://schemas.microsoft.com/office/drawing/2014/main" xmlns="" val="10004"/>
                  </a:ext>
                </a:extLst>
              </a:tr>
              <a:tr h="553721">
                <a:tc>
                  <a:txBody>
                    <a:bodyPr/>
                    <a:lstStyle/>
                    <a:p>
                      <a:r>
                        <a:rPr lang="en-US" sz="1400" dirty="0" smtClean="0">
                          <a:solidFill>
                            <a:schemeClr val="tx1">
                              <a:lumMod val="75000"/>
                            </a:schemeClr>
                          </a:solidFill>
                          <a:latin typeface="Century Gothic" panose="020B0502020202020204" pitchFamily="34" charset="0"/>
                        </a:rPr>
                        <a:t>Most Recent Disturbance Pre-Vertex</a:t>
                      </a:r>
                      <a:r>
                        <a:rPr lang="en-US" sz="1400" baseline="0" dirty="0" smtClean="0">
                          <a:solidFill>
                            <a:schemeClr val="tx1">
                              <a:lumMod val="75000"/>
                            </a:schemeClr>
                          </a:solidFill>
                          <a:latin typeface="Century Gothic" panose="020B0502020202020204" pitchFamily="34" charset="0"/>
                        </a:rPr>
                        <a:t> Value (Unfiltered)</a:t>
                      </a:r>
                      <a:endParaRPr lang="en-US" sz="1400" dirty="0">
                        <a:solidFill>
                          <a:schemeClr val="tx1">
                            <a:lumMod val="75000"/>
                          </a:schemeClr>
                        </a:solidFill>
                        <a:latin typeface="Century Gothic" panose="020B0502020202020204" pitchFamily="34" charset="0"/>
                      </a:endParaRPr>
                    </a:p>
                  </a:txBody>
                  <a:tcPr>
                    <a:solidFill>
                      <a:srgbClr val="C5E1D2"/>
                    </a:solidFill>
                  </a:tcPr>
                </a:tc>
                <a:tc>
                  <a:txBody>
                    <a:bodyPr/>
                    <a:lstStyle/>
                    <a:p>
                      <a:r>
                        <a:rPr lang="en-US" sz="1400" dirty="0" smtClean="0">
                          <a:solidFill>
                            <a:schemeClr val="tx1">
                              <a:lumMod val="75000"/>
                            </a:schemeClr>
                          </a:solidFill>
                          <a:latin typeface="Century Gothic" panose="020B0502020202020204" pitchFamily="34" charset="0"/>
                        </a:rPr>
                        <a:t>0.0983</a:t>
                      </a:r>
                      <a:endParaRPr lang="en-US" sz="1400" dirty="0">
                        <a:solidFill>
                          <a:schemeClr val="tx1">
                            <a:lumMod val="75000"/>
                          </a:schemeClr>
                        </a:solidFill>
                        <a:latin typeface="Century Gothic" panose="020B0502020202020204" pitchFamily="34" charset="0"/>
                      </a:endParaRPr>
                    </a:p>
                  </a:txBody>
                  <a:tcPr>
                    <a:solidFill>
                      <a:srgbClr val="C5E1D2"/>
                    </a:solidFill>
                  </a:tcPr>
                </a:tc>
                <a:extLst>
                  <a:ext uri="{0D108BD9-81ED-4DB2-BD59-A6C34878D82A}">
                    <a16:rowId xmlns:a16="http://schemas.microsoft.com/office/drawing/2014/main" xmlns="" val="10005"/>
                  </a:ext>
                </a:extLst>
              </a:tr>
              <a:tr h="342222">
                <a:tc>
                  <a:txBody>
                    <a:bodyPr/>
                    <a:lstStyle/>
                    <a:p>
                      <a:r>
                        <a:rPr lang="en-US" sz="1400" dirty="0" smtClean="0">
                          <a:solidFill>
                            <a:schemeClr val="tx1">
                              <a:lumMod val="75000"/>
                            </a:schemeClr>
                          </a:solidFill>
                          <a:latin typeface="Century Gothic" panose="020B0502020202020204" pitchFamily="34" charset="0"/>
                        </a:rPr>
                        <a:t>Northness</a:t>
                      </a:r>
                    </a:p>
                  </a:txBody>
                  <a:tcPr>
                    <a:solidFill>
                      <a:srgbClr val="8CD89A"/>
                    </a:solidFill>
                  </a:tcPr>
                </a:tc>
                <a:tc>
                  <a:txBody>
                    <a:bodyPr/>
                    <a:lstStyle/>
                    <a:p>
                      <a:r>
                        <a:rPr lang="en-US" sz="1400" dirty="0" smtClean="0">
                          <a:solidFill>
                            <a:schemeClr val="tx1">
                              <a:lumMod val="75000"/>
                            </a:schemeClr>
                          </a:solidFill>
                          <a:latin typeface="Century Gothic" panose="020B0502020202020204" pitchFamily="34" charset="0"/>
                        </a:rPr>
                        <a:t>0.0897</a:t>
                      </a:r>
                      <a:endParaRPr lang="en-US" sz="1400" dirty="0">
                        <a:solidFill>
                          <a:schemeClr val="tx1">
                            <a:lumMod val="75000"/>
                          </a:schemeClr>
                        </a:solidFill>
                        <a:latin typeface="Century Gothic" panose="020B0502020202020204" pitchFamily="34" charset="0"/>
                      </a:endParaRPr>
                    </a:p>
                  </a:txBody>
                  <a:tcPr>
                    <a:solidFill>
                      <a:srgbClr val="8CD89A"/>
                    </a:solidFill>
                  </a:tcPr>
                </a:tc>
                <a:extLst>
                  <a:ext uri="{0D108BD9-81ED-4DB2-BD59-A6C34878D82A}">
                    <a16:rowId xmlns:a16="http://schemas.microsoft.com/office/drawing/2014/main" xmlns="" val="10006"/>
                  </a:ext>
                </a:extLst>
              </a:tr>
              <a:tr h="528533">
                <a:tc>
                  <a:txBody>
                    <a:bodyPr/>
                    <a:lstStyle/>
                    <a:p>
                      <a:r>
                        <a:rPr lang="en-US" sz="1400" dirty="0" smtClean="0">
                          <a:solidFill>
                            <a:schemeClr val="tx1">
                              <a:lumMod val="75000"/>
                            </a:schemeClr>
                          </a:solidFill>
                          <a:latin typeface="Century Gothic" panose="020B0502020202020204" pitchFamily="34" charset="0"/>
                        </a:rPr>
                        <a:t>Compound</a:t>
                      </a:r>
                      <a:r>
                        <a:rPr lang="en-US" sz="1400" baseline="0" dirty="0" smtClean="0">
                          <a:solidFill>
                            <a:schemeClr val="tx1">
                              <a:lumMod val="75000"/>
                            </a:schemeClr>
                          </a:solidFill>
                          <a:latin typeface="Century Gothic" panose="020B0502020202020204" pitchFamily="34" charset="0"/>
                        </a:rPr>
                        <a:t> Topographic Index</a:t>
                      </a:r>
                      <a:endParaRPr lang="en-US" sz="1400" dirty="0">
                        <a:solidFill>
                          <a:schemeClr val="tx1">
                            <a:lumMod val="75000"/>
                          </a:schemeClr>
                        </a:solidFill>
                        <a:latin typeface="Century Gothic" panose="020B0502020202020204" pitchFamily="34" charset="0"/>
                      </a:endParaRPr>
                    </a:p>
                  </a:txBody>
                  <a:tcPr>
                    <a:solidFill>
                      <a:srgbClr val="C5E1D2"/>
                    </a:solidFill>
                  </a:tcPr>
                </a:tc>
                <a:tc>
                  <a:txBody>
                    <a:bodyPr/>
                    <a:lstStyle/>
                    <a:p>
                      <a:r>
                        <a:rPr lang="en-US" sz="1400" dirty="0" smtClean="0">
                          <a:solidFill>
                            <a:schemeClr val="tx1">
                              <a:lumMod val="75000"/>
                            </a:schemeClr>
                          </a:solidFill>
                          <a:latin typeface="Century Gothic" panose="020B0502020202020204" pitchFamily="34" charset="0"/>
                        </a:rPr>
                        <a:t>0.0683</a:t>
                      </a:r>
                      <a:endParaRPr lang="en-US" sz="1400" dirty="0">
                        <a:solidFill>
                          <a:schemeClr val="tx1">
                            <a:lumMod val="75000"/>
                          </a:schemeClr>
                        </a:solidFill>
                        <a:latin typeface="Century Gothic" panose="020B0502020202020204" pitchFamily="34" charset="0"/>
                      </a:endParaRPr>
                    </a:p>
                  </a:txBody>
                  <a:tcPr>
                    <a:solidFill>
                      <a:srgbClr val="C5E1D2"/>
                    </a:solidFill>
                  </a:tcPr>
                </a:tc>
                <a:extLst>
                  <a:ext uri="{0D108BD9-81ED-4DB2-BD59-A6C34878D82A}">
                    <a16:rowId xmlns:a16="http://schemas.microsoft.com/office/drawing/2014/main" xmlns="" val="10007"/>
                  </a:ext>
                </a:extLst>
              </a:tr>
              <a:tr h="317628">
                <a:tc>
                  <a:txBody>
                    <a:bodyPr/>
                    <a:lstStyle/>
                    <a:p>
                      <a:r>
                        <a:rPr lang="en-US" sz="1400" dirty="0" smtClean="0">
                          <a:solidFill>
                            <a:schemeClr val="tx1">
                              <a:lumMod val="75000"/>
                            </a:schemeClr>
                          </a:solidFill>
                          <a:latin typeface="Century Gothic" panose="020B0502020202020204" pitchFamily="34" charset="0"/>
                        </a:rPr>
                        <a:t>Longest</a:t>
                      </a:r>
                      <a:r>
                        <a:rPr lang="en-US" sz="1400" baseline="0" dirty="0" smtClean="0">
                          <a:solidFill>
                            <a:schemeClr val="tx1">
                              <a:lumMod val="75000"/>
                            </a:schemeClr>
                          </a:solidFill>
                          <a:latin typeface="Century Gothic" panose="020B0502020202020204" pitchFamily="34" charset="0"/>
                        </a:rPr>
                        <a:t> Disturbance Recovery Segment Duration (Unfiltered)</a:t>
                      </a:r>
                      <a:endParaRPr lang="en-US" sz="1400" dirty="0">
                        <a:solidFill>
                          <a:schemeClr val="tx1">
                            <a:lumMod val="75000"/>
                          </a:schemeClr>
                        </a:solidFill>
                        <a:latin typeface="Century Gothic" panose="020B0502020202020204" pitchFamily="34" charset="0"/>
                      </a:endParaRPr>
                    </a:p>
                  </a:txBody>
                  <a:tcPr>
                    <a:solidFill>
                      <a:srgbClr val="8CD89A"/>
                    </a:solidFill>
                  </a:tcPr>
                </a:tc>
                <a:tc>
                  <a:txBody>
                    <a:bodyPr/>
                    <a:lstStyle/>
                    <a:p>
                      <a:r>
                        <a:rPr lang="en-US" sz="1400" dirty="0" smtClean="0">
                          <a:solidFill>
                            <a:schemeClr val="tx1">
                              <a:lumMod val="75000"/>
                            </a:schemeClr>
                          </a:solidFill>
                          <a:latin typeface="Century Gothic" panose="020B0502020202020204" pitchFamily="34" charset="0"/>
                        </a:rPr>
                        <a:t>0.0589</a:t>
                      </a:r>
                      <a:endParaRPr lang="en-US" sz="1400" dirty="0">
                        <a:solidFill>
                          <a:schemeClr val="tx1">
                            <a:lumMod val="75000"/>
                          </a:schemeClr>
                        </a:solidFill>
                        <a:latin typeface="Century Gothic" panose="020B0502020202020204" pitchFamily="34" charset="0"/>
                      </a:endParaRPr>
                    </a:p>
                  </a:txBody>
                  <a:tcPr>
                    <a:solidFill>
                      <a:srgbClr val="8CD89A"/>
                    </a:solidFill>
                  </a:tcPr>
                </a:tc>
                <a:extLst>
                  <a:ext uri="{0D108BD9-81ED-4DB2-BD59-A6C34878D82A}">
                    <a16:rowId xmlns:a16="http://schemas.microsoft.com/office/drawing/2014/main" xmlns="" val="10008"/>
                  </a:ext>
                </a:extLst>
              </a:tr>
              <a:tr h="302019">
                <a:tc>
                  <a:txBody>
                    <a:bodyPr/>
                    <a:lstStyle/>
                    <a:p>
                      <a:r>
                        <a:rPr lang="en-US" sz="1400" dirty="0" smtClean="0">
                          <a:solidFill>
                            <a:schemeClr val="tx1">
                              <a:lumMod val="75000"/>
                            </a:schemeClr>
                          </a:solidFill>
                          <a:latin typeface="Century Gothic" panose="020B0502020202020204" pitchFamily="34" charset="0"/>
                        </a:rPr>
                        <a:t>Greatest Recovery Magnitude</a:t>
                      </a:r>
                      <a:r>
                        <a:rPr lang="en-US" sz="1400" baseline="0" dirty="0" smtClean="0">
                          <a:solidFill>
                            <a:schemeClr val="tx1">
                              <a:lumMod val="75000"/>
                            </a:schemeClr>
                          </a:solidFill>
                          <a:latin typeface="Century Gothic" panose="020B0502020202020204" pitchFamily="34" charset="0"/>
                        </a:rPr>
                        <a:t> (Unfiltered)</a:t>
                      </a:r>
                      <a:endParaRPr lang="en-US" sz="1400" dirty="0">
                        <a:solidFill>
                          <a:schemeClr val="tx1">
                            <a:lumMod val="75000"/>
                          </a:schemeClr>
                        </a:solidFill>
                        <a:latin typeface="Century Gothic" panose="020B0502020202020204" pitchFamily="34" charset="0"/>
                      </a:endParaRPr>
                    </a:p>
                  </a:txBody>
                  <a:tcPr>
                    <a:solidFill>
                      <a:srgbClr val="C5E1D2"/>
                    </a:solidFill>
                  </a:tcPr>
                </a:tc>
                <a:tc>
                  <a:txBody>
                    <a:bodyPr/>
                    <a:lstStyle/>
                    <a:p>
                      <a:r>
                        <a:rPr lang="en-US" sz="1400" dirty="0" smtClean="0">
                          <a:solidFill>
                            <a:schemeClr val="tx1">
                              <a:lumMod val="75000"/>
                            </a:schemeClr>
                          </a:solidFill>
                          <a:latin typeface="Century Gothic" panose="020B0502020202020204" pitchFamily="34" charset="0"/>
                        </a:rPr>
                        <a:t>0.0388</a:t>
                      </a:r>
                      <a:endParaRPr lang="en-US" sz="1400" dirty="0">
                        <a:solidFill>
                          <a:schemeClr val="tx1">
                            <a:lumMod val="75000"/>
                          </a:schemeClr>
                        </a:solidFill>
                        <a:latin typeface="Century Gothic" panose="020B0502020202020204" pitchFamily="34" charset="0"/>
                      </a:endParaRPr>
                    </a:p>
                  </a:txBody>
                  <a:tcPr>
                    <a:solidFill>
                      <a:srgbClr val="C5E1D2"/>
                    </a:solidFill>
                  </a:tcPr>
                </a:tc>
                <a:extLst>
                  <a:ext uri="{0D108BD9-81ED-4DB2-BD59-A6C34878D82A}">
                    <a16:rowId xmlns:a16="http://schemas.microsoft.com/office/drawing/2014/main" xmlns="" val="10009"/>
                  </a:ext>
                </a:extLst>
              </a:tr>
            </a:tbl>
          </a:graphicData>
        </a:graphic>
      </p:graphicFrame>
      <p:sp>
        <p:nvSpPr>
          <p:cNvPr id="14" name="Rounded Rectangle 13"/>
          <p:cNvSpPr/>
          <p:nvPr/>
        </p:nvSpPr>
        <p:spPr>
          <a:xfrm>
            <a:off x="1037622" y="3740952"/>
            <a:ext cx="1423364" cy="1745447"/>
          </a:xfrm>
          <a:prstGeom prst="roundRect">
            <a:avLst/>
          </a:prstGeom>
          <a:solidFill>
            <a:schemeClr val="bg1"/>
          </a:solidFill>
          <a:ln>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r="86020"/>
          <a:stretch/>
        </p:blipFill>
        <p:spPr>
          <a:xfrm>
            <a:off x="1132605" y="4345965"/>
            <a:ext cx="264558" cy="104851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83041" y="3752162"/>
                <a:ext cx="1684949" cy="568682"/>
              </a:xfrm>
              <a:prstGeom prst="rect">
                <a:avLst/>
              </a:prstGeom>
              <a:noFill/>
            </p:spPr>
            <p:txBody>
              <a:bodyPr wrap="square">
                <a:spAutoFit/>
              </a:bodyPr>
              <a:lstStyle/>
              <a:p>
                <a:pPr algn="ctr"/>
                <a:r>
                  <a:rPr lang="en-US" b="1" dirty="0">
                    <a:latin typeface="Century Gothic" panose="020B0502020202020204" pitchFamily="34" charset="0"/>
                  </a:rPr>
                  <a:t>Dead </a:t>
                </a:r>
                <a:r>
                  <a:rPr lang="en-US" b="1" dirty="0" smtClean="0">
                    <a:latin typeface="Century Gothic" panose="020B0502020202020204" pitchFamily="34" charset="0"/>
                  </a:rPr>
                  <a:t>Biomass </a:t>
                </a:r>
                <a:r>
                  <a:rPr lang="en-US" b="1" dirty="0">
                    <a:latin typeface="Century Gothic" panose="020B0502020202020204" pitchFamily="34" charset="0"/>
                  </a:rPr>
                  <a:t>(</a:t>
                </a:r>
                <a14:m>
                  <m:oMath xmlns:m="http://schemas.openxmlformats.org/officeDocument/2006/math">
                    <m:rad>
                      <m:radPr>
                        <m:degHide m:val="on"/>
                        <m:ctrlPr>
                          <a:rPr lang="en-US" b="1" i="1">
                            <a:latin typeface="Cambria Math" panose="02040503050406030204" pitchFamily="18" charset="0"/>
                          </a:rPr>
                        </m:ctrlPr>
                      </m:radPr>
                      <m:deg/>
                      <m:e>
                        <m:r>
                          <a:rPr lang="en-US" b="1" i="1">
                            <a:latin typeface="Cambria Math" panose="02040503050406030204" pitchFamily="18" charset="0"/>
                          </a:rPr>
                          <m:t>𝑴𝒈</m:t>
                        </m:r>
                        <m:r>
                          <a:rPr lang="en-US" b="1" i="1">
                            <a:latin typeface="Cambria Math" panose="02040503050406030204" pitchFamily="18" charset="0"/>
                          </a:rPr>
                          <m:t>/</m:t>
                        </m:r>
                        <m:r>
                          <a:rPr lang="en-US" b="1" i="1">
                            <a:latin typeface="Cambria Math" panose="02040503050406030204" pitchFamily="18" charset="0"/>
                          </a:rPr>
                          <m:t>𝒉𝒆𝒄𝒕𝒂𝒓𝒆</m:t>
                        </m:r>
                      </m:e>
                    </m:rad>
                  </m:oMath>
                </a14:m>
                <a:r>
                  <a:rPr lang="en-US" b="1" dirty="0">
                    <a:latin typeface="Century Gothic" panose="020B0502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883041" y="3752162"/>
                <a:ext cx="1684949" cy="568682"/>
              </a:xfrm>
              <a:prstGeom prst="rect">
                <a:avLst/>
              </a:prstGeom>
              <a:blipFill rotWithShape="0">
                <a:blip r:embed="rId7"/>
                <a:stretch>
                  <a:fillRect t="-2151" b="-6452"/>
                </a:stretch>
              </a:blipFill>
            </p:spPr>
            <p:txBody>
              <a:bodyPr/>
              <a:lstStyle/>
              <a:p>
                <a:r>
                  <a:rPr lang="en-US">
                    <a:noFill/>
                  </a:rPr>
                  <a:t> </a:t>
                </a:r>
              </a:p>
            </p:txBody>
          </p:sp>
        </mc:Fallback>
      </mc:AlternateContent>
      <p:sp>
        <p:nvSpPr>
          <p:cNvPr id="17" name="TextBox 16"/>
          <p:cNvSpPr txBox="1"/>
          <p:nvPr/>
        </p:nvSpPr>
        <p:spPr>
          <a:xfrm>
            <a:off x="1311162" y="4318811"/>
            <a:ext cx="1418855" cy="307777"/>
          </a:xfrm>
          <a:prstGeom prst="rect">
            <a:avLst/>
          </a:prstGeom>
          <a:noFill/>
        </p:spPr>
        <p:txBody>
          <a:bodyPr wrap="square" rtlCol="0">
            <a:spAutoFit/>
          </a:bodyPr>
          <a:lstStyle/>
          <a:p>
            <a:r>
              <a:rPr lang="en-US" dirty="0" smtClean="0">
                <a:latin typeface="Garamond" panose="02020404030301010803" pitchFamily="18" charset="0"/>
              </a:rPr>
              <a:t>1.389 – 3.324</a:t>
            </a:r>
            <a:endParaRPr lang="en-US" dirty="0">
              <a:latin typeface="Garamond" panose="02020404030301010803" pitchFamily="18" charset="0"/>
            </a:endParaRPr>
          </a:p>
        </p:txBody>
      </p:sp>
      <p:sp>
        <p:nvSpPr>
          <p:cNvPr id="18" name="TextBox 17"/>
          <p:cNvSpPr txBox="1"/>
          <p:nvPr/>
        </p:nvSpPr>
        <p:spPr>
          <a:xfrm>
            <a:off x="1297856" y="4520118"/>
            <a:ext cx="1418855" cy="307777"/>
          </a:xfrm>
          <a:prstGeom prst="rect">
            <a:avLst/>
          </a:prstGeom>
          <a:noFill/>
        </p:spPr>
        <p:txBody>
          <a:bodyPr wrap="square" rtlCol="0">
            <a:spAutoFit/>
          </a:bodyPr>
          <a:lstStyle/>
          <a:p>
            <a:r>
              <a:rPr lang="en-US" dirty="0" smtClean="0">
                <a:latin typeface="Garamond" panose="02020404030301010803" pitchFamily="18" charset="0"/>
              </a:rPr>
              <a:t>3.324 – 4.005</a:t>
            </a:r>
            <a:endParaRPr lang="en-US" dirty="0">
              <a:latin typeface="Garamond" panose="02020404030301010803" pitchFamily="18" charset="0"/>
            </a:endParaRPr>
          </a:p>
        </p:txBody>
      </p:sp>
      <p:sp>
        <p:nvSpPr>
          <p:cNvPr id="19" name="TextBox 18"/>
          <p:cNvSpPr txBox="1"/>
          <p:nvPr/>
        </p:nvSpPr>
        <p:spPr>
          <a:xfrm>
            <a:off x="1297857" y="4717524"/>
            <a:ext cx="1418855" cy="307777"/>
          </a:xfrm>
          <a:prstGeom prst="rect">
            <a:avLst/>
          </a:prstGeom>
          <a:noFill/>
        </p:spPr>
        <p:txBody>
          <a:bodyPr wrap="square" rtlCol="0">
            <a:spAutoFit/>
          </a:bodyPr>
          <a:lstStyle/>
          <a:p>
            <a:r>
              <a:rPr lang="en-US" dirty="0" smtClean="0">
                <a:latin typeface="Garamond" panose="02020404030301010803" pitchFamily="18" charset="0"/>
              </a:rPr>
              <a:t>4.005 – 4.791</a:t>
            </a:r>
            <a:endParaRPr lang="en-US" dirty="0">
              <a:latin typeface="Garamond" panose="02020404030301010803" pitchFamily="18" charset="0"/>
            </a:endParaRPr>
          </a:p>
        </p:txBody>
      </p:sp>
      <p:sp>
        <p:nvSpPr>
          <p:cNvPr id="20" name="TextBox 19"/>
          <p:cNvSpPr txBox="1"/>
          <p:nvPr/>
        </p:nvSpPr>
        <p:spPr>
          <a:xfrm>
            <a:off x="1305767" y="4908896"/>
            <a:ext cx="1418855" cy="307777"/>
          </a:xfrm>
          <a:prstGeom prst="rect">
            <a:avLst/>
          </a:prstGeom>
          <a:noFill/>
        </p:spPr>
        <p:txBody>
          <a:bodyPr wrap="square" rtlCol="0">
            <a:spAutoFit/>
          </a:bodyPr>
          <a:lstStyle/>
          <a:p>
            <a:r>
              <a:rPr lang="en-US" dirty="0" smtClean="0">
                <a:latin typeface="Garamond" panose="02020404030301010803" pitchFamily="18" charset="0"/>
              </a:rPr>
              <a:t>4.791 – 5.429</a:t>
            </a:r>
            <a:endParaRPr lang="en-US" dirty="0">
              <a:latin typeface="Garamond" panose="02020404030301010803" pitchFamily="18" charset="0"/>
            </a:endParaRPr>
          </a:p>
        </p:txBody>
      </p:sp>
      <p:sp>
        <p:nvSpPr>
          <p:cNvPr id="21" name="TextBox 20"/>
          <p:cNvSpPr txBox="1"/>
          <p:nvPr/>
        </p:nvSpPr>
        <p:spPr>
          <a:xfrm>
            <a:off x="1305766" y="5108252"/>
            <a:ext cx="1418855" cy="307777"/>
          </a:xfrm>
          <a:prstGeom prst="rect">
            <a:avLst/>
          </a:prstGeom>
          <a:noFill/>
        </p:spPr>
        <p:txBody>
          <a:bodyPr wrap="square" rtlCol="0">
            <a:spAutoFit/>
          </a:bodyPr>
          <a:lstStyle/>
          <a:p>
            <a:r>
              <a:rPr lang="en-US" dirty="0" smtClean="0">
                <a:latin typeface="Garamond" panose="02020404030301010803" pitchFamily="18" charset="0"/>
              </a:rPr>
              <a:t>5.429 – 6.811</a:t>
            </a:r>
            <a:endParaRPr lang="en-US" dirty="0">
              <a:latin typeface="Garamond" panose="02020404030301010803" pitchFamily="18" charset="0"/>
            </a:endParaRPr>
          </a:p>
        </p:txBody>
      </p:sp>
      <p:sp>
        <p:nvSpPr>
          <p:cNvPr id="22" name="Rounded Rectangle 21"/>
          <p:cNvSpPr/>
          <p:nvPr/>
        </p:nvSpPr>
        <p:spPr>
          <a:xfrm>
            <a:off x="1037622" y="5815224"/>
            <a:ext cx="2132915" cy="4797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52977" y="5866628"/>
            <a:ext cx="1994170" cy="376987"/>
          </a:xfrm>
          <a:prstGeom prst="rect">
            <a:avLst/>
          </a:prstGeom>
        </p:spPr>
      </p:pic>
      <p:sp>
        <p:nvSpPr>
          <p:cNvPr id="25" name="Rounded Rectangle 24"/>
          <p:cNvSpPr/>
          <p:nvPr/>
        </p:nvSpPr>
        <p:spPr>
          <a:xfrm>
            <a:off x="1037622" y="3266456"/>
            <a:ext cx="1262379" cy="311593"/>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37622" y="3271273"/>
            <a:ext cx="1355050" cy="307777"/>
          </a:xfrm>
          <a:prstGeom prst="rect">
            <a:avLst/>
          </a:prstGeom>
          <a:noFill/>
          <a:effectLst/>
        </p:spPr>
        <p:txBody>
          <a:bodyPr wrap="square" rtlCol="0">
            <a:spAutoFit/>
          </a:bodyPr>
          <a:lstStyle/>
          <a:p>
            <a:r>
              <a:rPr lang="en-US" dirty="0" smtClean="0">
                <a:latin typeface="Garamond" panose="02020404030301010803" pitchFamily="18" charset="0"/>
              </a:rPr>
              <a:t>RMSE = 2.597</a:t>
            </a:r>
            <a:endParaRPr lang="en-US" dirty="0">
              <a:latin typeface="Garamond" panose="02020404030301010803" pitchFamily="18" charset="0"/>
            </a:endParaRPr>
          </a:p>
        </p:txBody>
      </p:sp>
      <p:sp>
        <p:nvSpPr>
          <p:cNvPr id="28" name="Rounded Rectangle 27"/>
          <p:cNvSpPr/>
          <p:nvPr/>
        </p:nvSpPr>
        <p:spPr>
          <a:xfrm>
            <a:off x="915051" y="1727165"/>
            <a:ext cx="1801659" cy="1057628"/>
          </a:xfrm>
          <a:prstGeom prst="roundRect">
            <a:avLst/>
          </a:prstGeom>
          <a:solidFill>
            <a:schemeClr val="bg1"/>
          </a:solidFill>
          <a:ln>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p:cNvSpPr txBox="1"/>
              <p:nvPr/>
            </p:nvSpPr>
            <p:spPr>
              <a:xfrm>
                <a:off x="873140" y="1727165"/>
                <a:ext cx="1945000" cy="981744"/>
              </a:xfrm>
              <a:prstGeom prst="rect">
                <a:avLst/>
              </a:prstGeom>
              <a:noFill/>
              <a:effectLst/>
            </p:spPr>
            <p:txBody>
              <a:bodyPr wrap="square" rtlCol="0">
                <a:spAutoFit/>
              </a:bodyPr>
              <a:lstStyle/>
              <a:p>
                <a:pPr algn="ctr"/>
                <a:r>
                  <a:rPr lang="en-US" sz="1800" b="1" dirty="0">
                    <a:effectLst>
                      <a:outerShdw blurRad="38100" dist="38100" dir="2700000" algn="tl">
                        <a:srgbClr val="000000">
                          <a:alpha val="43137"/>
                        </a:srgbClr>
                      </a:outerShdw>
                    </a:effectLst>
                    <a:latin typeface="Century Gothic" panose="020B0502020202020204" pitchFamily="34" charset="0"/>
                  </a:rPr>
                  <a:t>Dead Biomass Distribution </a:t>
                </a:r>
                <a:r>
                  <a:rPr lang="en-US" sz="1600" b="1" dirty="0">
                    <a:latin typeface="Century Gothic" panose="020B0502020202020204" pitchFamily="34" charset="0"/>
                  </a:rPr>
                  <a:t>(</a:t>
                </a:r>
                <a14:m>
                  <m:oMath xmlns:m="http://schemas.openxmlformats.org/officeDocument/2006/math">
                    <m:rad>
                      <m:radPr>
                        <m:degHide m:val="on"/>
                        <m:ctrlPr>
                          <a:rPr lang="en-US" sz="1800" b="1" i="1">
                            <a:latin typeface="Cambria Math" panose="02040503050406030204" pitchFamily="18" charset="0"/>
                          </a:rPr>
                        </m:ctrlPr>
                      </m:radPr>
                      <m:deg/>
                      <m:e>
                        <m:r>
                          <a:rPr lang="en-US" sz="1800" b="1" i="1">
                            <a:latin typeface="Cambria Math" panose="02040503050406030204" pitchFamily="18" charset="0"/>
                          </a:rPr>
                          <m:t>𝑴𝒈</m:t>
                        </m:r>
                        <m:r>
                          <a:rPr lang="en-US" sz="1800" b="1" i="1">
                            <a:latin typeface="Cambria Math" panose="02040503050406030204" pitchFamily="18" charset="0"/>
                          </a:rPr>
                          <m:t>/</m:t>
                        </m:r>
                        <m:r>
                          <a:rPr lang="en-US" sz="1800" b="1" i="1">
                            <a:latin typeface="Cambria Math" panose="02040503050406030204" pitchFamily="18" charset="0"/>
                          </a:rPr>
                          <m:t>𝒉𝒆𝒄𝒕𝒂𝒓𝒆</m:t>
                        </m:r>
                      </m:e>
                    </m:rad>
                  </m:oMath>
                </a14:m>
                <a:r>
                  <a:rPr lang="en-US" sz="1800" b="1" dirty="0" smtClean="0">
                    <a:latin typeface="Century Gothic" panose="020B0502020202020204" pitchFamily="34" charset="0"/>
                  </a:rPr>
                  <a:t>)</a:t>
                </a:r>
                <a:endParaRPr lang="en-US" sz="1800" b="1" dirty="0">
                  <a:latin typeface="Century Gothic" panose="020B0502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73140" y="1727165"/>
                <a:ext cx="1945000" cy="981744"/>
              </a:xfrm>
              <a:prstGeom prst="rect">
                <a:avLst/>
              </a:prstGeom>
              <a:blipFill rotWithShape="0">
                <a:blip r:embed="rId9"/>
                <a:stretch>
                  <a:fillRect t="-3727" r="-2194" b="-6832"/>
                </a:stretch>
              </a:blipFill>
              <a:effectLst/>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1028" name="Picture 4" descr="Image result for beetle kill 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88234" y="3924977"/>
            <a:ext cx="3341813" cy="2506359"/>
          </a:xfrm>
          <a:prstGeom prst="rect">
            <a:avLst/>
          </a:prstGeom>
          <a:noFill/>
          <a:extLst>
            <a:ext uri="{909E8E84-426E-40DD-AFC4-6F175D3DCCD1}">
              <a14:hiddenFill xmlns:a14="http://schemas.microsoft.com/office/drawing/2010/main">
                <a:solidFill>
                  <a:srgbClr val="FFFFFF"/>
                </a:solidFill>
              </a14:hiddenFill>
            </a:ext>
          </a:extLst>
        </p:spPr>
      </p:pic>
      <p:pic>
        <p:nvPicPr>
          <p:cNvPr id="298" name="Shape 298" descr="mthdsbckgrd.png"/>
          <p:cNvPicPr preferRelativeResize="0"/>
          <p:nvPr/>
        </p:nvPicPr>
        <p:blipFill rotWithShape="1">
          <a:blip r:embed="rId4">
            <a:alphaModFix/>
          </a:blip>
          <a:srcRect/>
          <a:stretch/>
        </p:blipFill>
        <p:spPr>
          <a:xfrm>
            <a:off x="1547799" y="4332915"/>
            <a:ext cx="3610373" cy="2086574"/>
          </a:xfrm>
          <a:prstGeom prst="rect">
            <a:avLst/>
          </a:prstGeom>
          <a:noFill/>
          <a:ln>
            <a:noFill/>
          </a:ln>
        </p:spPr>
      </p:pic>
      <p:pic>
        <p:nvPicPr>
          <p:cNvPr id="299" name="Shape 299" descr="mthdsbckgrd.png"/>
          <p:cNvPicPr preferRelativeResize="0"/>
          <p:nvPr/>
        </p:nvPicPr>
        <p:blipFill rotWithShape="1">
          <a:blip r:embed="rId4">
            <a:alphaModFix/>
          </a:blip>
          <a:srcRect/>
          <a:stretch/>
        </p:blipFill>
        <p:spPr>
          <a:xfrm>
            <a:off x="7076068" y="1441671"/>
            <a:ext cx="3610373" cy="2086574"/>
          </a:xfrm>
          <a:prstGeom prst="rect">
            <a:avLst/>
          </a:prstGeom>
          <a:noFill/>
          <a:ln>
            <a:noFill/>
          </a:ln>
        </p:spPr>
      </p:pic>
      <p:sp>
        <p:nvSpPr>
          <p:cNvPr id="301" name="Shape 301"/>
          <p:cNvSpPr txBox="1">
            <a:spLocks noGrp="1"/>
          </p:cNvSpPr>
          <p:nvPr>
            <p:ph type="body" idx="1"/>
          </p:nvPr>
        </p:nvSpPr>
        <p:spPr>
          <a:xfrm>
            <a:off x="576175" y="5019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a:ea typeface="Century Gothic"/>
                <a:cs typeface="Century Gothic"/>
                <a:sym typeface="Century Gothic"/>
              </a:rPr>
              <a:t>Limitations and Challenges </a:t>
            </a:r>
            <a:endParaRPr lang="en-US" sz="4000" b="0" i="0" u="none" strike="noStrike" cap="none" dirty="0">
              <a:solidFill>
                <a:schemeClr val="lt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302" name="Shape 302"/>
              <p:cNvSpPr txBox="1">
                <a:spLocks noGrp="1"/>
              </p:cNvSpPr>
              <p:nvPr>
                <p:ph type="body" idx="1"/>
              </p:nvPr>
            </p:nvSpPr>
            <p:spPr>
              <a:xfrm>
                <a:off x="6988234" y="3924977"/>
                <a:ext cx="3341813" cy="2513925"/>
              </a:xfrm>
              <a:prstGeom prst="rect">
                <a:avLst/>
              </a:prstGeom>
              <a:noFill/>
              <a:ln w="9525" cap="flat" cmpd="sng">
                <a:solidFill>
                  <a:srgbClr val="434343"/>
                </a:solidFill>
                <a:prstDash val="solid"/>
                <a:round/>
                <a:headEnd type="none" w="med" len="med"/>
                <a:tailEnd type="none" w="med" len="med"/>
              </a:ln>
            </p:spPr>
            <p:txBody>
              <a:bodyPr lIns="91425" tIns="91425" rIns="91425" bIns="91425" anchor="t" anchorCtr="0">
                <a:noAutofit/>
              </a:bodyPr>
              <a:lstStyle/>
              <a:p>
                <a:pPr marL="0" marR="0" lvl="0" indent="0" algn="l" rtl="0">
                  <a:lnSpc>
                    <a:spcPct val="90000"/>
                  </a:lnSpc>
                  <a:spcBef>
                    <a:spcPts val="0"/>
                  </a:spcBef>
                  <a:spcAft>
                    <a:spcPts val="0"/>
                  </a:spcAft>
                  <a:buClr>
                    <a:srgbClr val="7F7F7F"/>
                  </a:buClr>
                  <a:buSzPct val="25000"/>
                  <a:buFont typeface="Arial"/>
                  <a:buNone/>
                </a:pPr>
                <a14:m>
                  <m:oMathPara xmlns:m="http://schemas.openxmlformats.org/officeDocument/2006/math">
                    <m:oMathParaPr>
                      <m:jc m:val="centerGroup"/>
                    </m:oMathParaPr>
                    <m:oMath xmlns:m="http://schemas.openxmlformats.org/officeDocument/2006/math">
                      <m:rad>
                        <m:radPr>
                          <m:degHide m:val="on"/>
                          <m:ctrlPr>
                            <a:rPr lang="en-US" sz="3600" b="0" i="1" u="none" strike="noStrike" cap="none" smtClean="0">
                              <a:solidFill>
                                <a:schemeClr val="accent6">
                                  <a:lumMod val="20000"/>
                                  <a:lumOff val="80000"/>
                                </a:schemeClr>
                              </a:solidFill>
                              <a:effectLst>
                                <a:outerShdw blurRad="50800" dist="38100" dir="2700000" algn="tl" rotWithShape="0">
                                  <a:prstClr val="black">
                                    <a:alpha val="40000"/>
                                  </a:prstClr>
                                </a:outerShdw>
                              </a:effectLst>
                              <a:latin typeface="Cambria Math" panose="02040503050406030204" pitchFamily="18" charset="0"/>
                              <a:sym typeface="Century Gothic"/>
                            </a:rPr>
                          </m:ctrlPr>
                        </m:radPr>
                        <m:deg/>
                        <m:e>
                          <m:r>
                            <a:rPr lang="en-US" sz="3600" b="0" i="1" u="none" strike="noStrike" cap="none" smtClean="0">
                              <a:solidFill>
                                <a:schemeClr val="accent6">
                                  <a:lumMod val="20000"/>
                                  <a:lumOff val="80000"/>
                                </a:schemeClr>
                              </a:solidFill>
                              <a:effectLst>
                                <a:outerShdw blurRad="50800" dist="38100" dir="2700000" algn="tl" rotWithShape="0">
                                  <a:prstClr val="black">
                                    <a:alpha val="40000"/>
                                  </a:prstClr>
                                </a:outerShdw>
                              </a:effectLst>
                              <a:latin typeface="Cambria Math" panose="02040503050406030204" pitchFamily="18" charset="0"/>
                              <a:sym typeface="Century Gothic"/>
                            </a:rPr>
                            <m:t>𝑑𝑒𝑎𝑑</m:t>
                          </m:r>
                          <m:r>
                            <a:rPr lang="en-US" sz="3600" b="0" i="1" u="none" strike="noStrike" cap="none" smtClean="0">
                              <a:solidFill>
                                <a:schemeClr val="accent6">
                                  <a:lumMod val="20000"/>
                                  <a:lumOff val="80000"/>
                                </a:schemeClr>
                              </a:solidFill>
                              <a:effectLst>
                                <a:outerShdw blurRad="50800" dist="38100" dir="2700000" algn="tl" rotWithShape="0">
                                  <a:prstClr val="black">
                                    <a:alpha val="40000"/>
                                  </a:prstClr>
                                </a:outerShdw>
                              </a:effectLst>
                              <a:latin typeface="Cambria Math" panose="02040503050406030204" pitchFamily="18" charset="0"/>
                              <a:sym typeface="Century Gothic"/>
                            </a:rPr>
                            <m:t> </m:t>
                          </m:r>
                          <m:r>
                            <a:rPr lang="en-US" sz="3600" b="0" i="1" u="none" strike="noStrike" cap="none" smtClean="0">
                              <a:solidFill>
                                <a:schemeClr val="accent6">
                                  <a:lumMod val="20000"/>
                                  <a:lumOff val="80000"/>
                                </a:schemeClr>
                              </a:solidFill>
                              <a:effectLst>
                                <a:outerShdw blurRad="50800" dist="38100" dir="2700000" algn="tl" rotWithShape="0">
                                  <a:prstClr val="black">
                                    <a:alpha val="40000"/>
                                  </a:prstClr>
                                </a:outerShdw>
                              </a:effectLst>
                              <a:latin typeface="Cambria Math" panose="02040503050406030204" pitchFamily="18" charset="0"/>
                              <a:sym typeface="Century Gothic"/>
                            </a:rPr>
                            <m:t>𝑏𝑖𝑜𝑚𝑎𝑠𝑠</m:t>
                          </m:r>
                        </m:e>
                      </m:rad>
                    </m:oMath>
                  </m:oMathPara>
                </a14:m>
                <a:endParaRPr lang="en-US" sz="3600" b="0" i="0" u="none" strike="noStrike" cap="none" dirty="0">
                  <a:solidFill>
                    <a:srgbClr val="7F7F7F"/>
                  </a:solidFill>
                  <a:sym typeface="Century Gothic"/>
                </a:endParaRPr>
              </a:p>
            </p:txBody>
          </p:sp>
        </mc:Choice>
        <mc:Fallback xmlns="">
          <p:sp>
            <p:nvSpPr>
              <p:cNvPr id="302" name="Shape 302"/>
              <p:cNvSpPr txBox="1">
                <a:spLocks noGrp="1" noRot="1" noChangeAspect="1" noMove="1" noResize="1" noEditPoints="1" noAdjustHandles="1" noChangeArrowheads="1" noChangeShapeType="1" noTextEdit="1"/>
              </p:cNvSpPr>
              <p:nvPr>
                <p:ph type="body" idx="1"/>
              </p:nvPr>
            </p:nvSpPr>
            <p:spPr>
              <a:xfrm>
                <a:off x="6988234" y="3924977"/>
                <a:ext cx="3341813" cy="2513925"/>
              </a:xfrm>
              <a:prstGeom prst="rect">
                <a:avLst/>
              </a:prstGeom>
              <a:blipFill>
                <a:blip r:embed="rId5"/>
                <a:stretch>
                  <a:fillRect/>
                </a:stretch>
              </a:blipFill>
              <a:ln w="9525" cap="flat" cmpd="sng">
                <a:solidFill>
                  <a:srgbClr val="434343"/>
                </a:solidFill>
                <a:prstDash val="solid"/>
                <a:round/>
                <a:headEnd type="none" w="med" len="med"/>
                <a:tailEnd type="none" w="med" len="med"/>
              </a:ln>
            </p:spPr>
            <p:txBody>
              <a:bodyPr/>
              <a:lstStyle/>
              <a:p>
                <a:r>
                  <a:rPr lang="en-US">
                    <a:noFill/>
                  </a:rPr>
                  <a:t> </a:t>
                </a:r>
              </a:p>
            </p:txBody>
          </p:sp>
        </mc:Fallback>
      </mc:AlternateContent>
      <p:cxnSp>
        <p:nvCxnSpPr>
          <p:cNvPr id="303" name="Shape 303"/>
          <p:cNvCxnSpPr/>
          <p:nvPr/>
        </p:nvCxnSpPr>
        <p:spPr>
          <a:xfrm flipH="1" flipV="1">
            <a:off x="4745743" y="1403843"/>
            <a:ext cx="2959327" cy="55268"/>
          </a:xfrm>
          <a:prstGeom prst="straightConnector1">
            <a:avLst/>
          </a:prstGeom>
          <a:noFill/>
          <a:ln w="19050" cap="flat" cmpd="sng">
            <a:solidFill>
              <a:srgbClr val="38761D"/>
            </a:solidFill>
            <a:prstDash val="solid"/>
            <a:round/>
            <a:headEnd type="none" w="med" len="med"/>
            <a:tailEnd type="none" w="med" len="med"/>
          </a:ln>
        </p:spPr>
      </p:cxnSp>
      <p:cxnSp>
        <p:nvCxnSpPr>
          <p:cNvPr id="304" name="Shape 304"/>
          <p:cNvCxnSpPr/>
          <p:nvPr/>
        </p:nvCxnSpPr>
        <p:spPr>
          <a:xfrm flipH="1">
            <a:off x="5129649" y="3522061"/>
            <a:ext cx="1946419" cy="444412"/>
          </a:xfrm>
          <a:prstGeom prst="straightConnector1">
            <a:avLst/>
          </a:prstGeom>
          <a:noFill/>
          <a:ln w="19050" cap="flat" cmpd="sng">
            <a:solidFill>
              <a:srgbClr val="38761D"/>
            </a:solidFill>
            <a:prstDash val="solid"/>
            <a:round/>
            <a:headEnd type="none" w="med" len="med"/>
            <a:tailEnd type="none" w="med" len="med"/>
          </a:ln>
        </p:spPr>
      </p:cxnSp>
      <p:cxnSp>
        <p:nvCxnSpPr>
          <p:cNvPr id="305" name="Shape 305"/>
          <p:cNvCxnSpPr/>
          <p:nvPr/>
        </p:nvCxnSpPr>
        <p:spPr>
          <a:xfrm flipH="1">
            <a:off x="5158172" y="3924977"/>
            <a:ext cx="1830062" cy="406787"/>
          </a:xfrm>
          <a:prstGeom prst="straightConnector1">
            <a:avLst/>
          </a:prstGeom>
          <a:noFill/>
          <a:ln w="19050" cap="flat" cmpd="sng">
            <a:solidFill>
              <a:srgbClr val="38761D"/>
            </a:solidFill>
            <a:prstDash val="solid"/>
            <a:round/>
            <a:headEnd type="none" w="med" len="med"/>
            <a:tailEnd type="none" w="med" len="med"/>
          </a:ln>
        </p:spPr>
      </p:cxnSp>
      <p:cxnSp>
        <p:nvCxnSpPr>
          <p:cNvPr id="306" name="Shape 306"/>
          <p:cNvCxnSpPr/>
          <p:nvPr/>
        </p:nvCxnSpPr>
        <p:spPr>
          <a:xfrm flipH="1" flipV="1">
            <a:off x="3733253" y="6395562"/>
            <a:ext cx="3277443" cy="36350"/>
          </a:xfrm>
          <a:prstGeom prst="straightConnector1">
            <a:avLst/>
          </a:prstGeom>
          <a:noFill/>
          <a:ln w="19050" cap="flat" cmpd="sng">
            <a:solidFill>
              <a:srgbClr val="38761D"/>
            </a:solidFill>
            <a:prstDash val="solid"/>
            <a:round/>
            <a:headEnd type="none" w="med" len="med"/>
            <a:tailEnd type="none" w="med" len="med"/>
          </a:ln>
        </p:spPr>
      </p:cxnSp>
      <p:sp>
        <p:nvSpPr>
          <p:cNvPr id="307" name="Shape 307"/>
          <p:cNvSpPr txBox="1"/>
          <p:nvPr/>
        </p:nvSpPr>
        <p:spPr>
          <a:xfrm>
            <a:off x="7411717" y="2131396"/>
            <a:ext cx="3062489" cy="10794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1" i="0" u="none" strike="noStrike" cap="none" dirty="0" smtClean="0">
                <a:solidFill>
                  <a:srgbClr val="000000"/>
                </a:solidFill>
                <a:latin typeface="Century Gothic"/>
                <a:ea typeface="Century Gothic"/>
                <a:cs typeface="Century Gothic"/>
                <a:sym typeface="Century Gothic"/>
              </a:rPr>
              <a:t>FIA plot data versus partner </a:t>
            </a:r>
            <a:r>
              <a:rPr lang="en-US" sz="2000" b="1" i="1" dirty="0" smtClean="0">
                <a:latin typeface="Century Gothic"/>
                <a:ea typeface="Century Gothic"/>
                <a:cs typeface="Century Gothic"/>
                <a:sym typeface="Century Gothic"/>
              </a:rPr>
              <a:t>in situ</a:t>
            </a:r>
            <a:r>
              <a:rPr lang="en-US" sz="2000" b="1" dirty="0" smtClean="0">
                <a:latin typeface="Century Gothic"/>
                <a:ea typeface="Century Gothic"/>
                <a:cs typeface="Century Gothic"/>
                <a:sym typeface="Century Gothic"/>
              </a:rPr>
              <a:t> plot data</a:t>
            </a:r>
            <a:endParaRPr lang="en-US" sz="2000" b="1" i="0" u="none" strike="noStrike" cap="none" dirty="0">
              <a:solidFill>
                <a:srgbClr val="000000"/>
              </a:solidFill>
              <a:latin typeface="Century Gothic"/>
              <a:ea typeface="Century Gothic"/>
              <a:cs typeface="Century Gothic"/>
              <a:sym typeface="Century Gothic"/>
            </a:endParaRPr>
          </a:p>
        </p:txBody>
      </p:sp>
      <p:sp>
        <p:nvSpPr>
          <p:cNvPr id="308" name="Shape 308"/>
          <p:cNvSpPr txBox="1"/>
          <p:nvPr/>
        </p:nvSpPr>
        <p:spPr>
          <a:xfrm>
            <a:off x="2003249" y="4332902"/>
            <a:ext cx="3000000" cy="2019900"/>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dk1"/>
              </a:buClr>
              <a:buSzPct val="25000"/>
              <a:buFont typeface="Century Gothic"/>
              <a:buNone/>
            </a:pPr>
            <a:r>
              <a:rPr lang="en-US" sz="2000" b="1" dirty="0" smtClean="0">
                <a:solidFill>
                  <a:schemeClr val="dk1"/>
                </a:solidFill>
                <a:latin typeface="Century Gothic"/>
                <a:ea typeface="Century Gothic"/>
                <a:cs typeface="Century Gothic"/>
                <a:sym typeface="Century Gothic"/>
              </a:rPr>
              <a:t>Range of plot-sampled dead biomass values</a:t>
            </a:r>
            <a:endParaRPr lang="en-US" sz="2000" b="1" i="0" u="none" strike="noStrike" cap="none" dirty="0">
              <a:solidFill>
                <a:schemeClr val="dk1"/>
              </a:solidFill>
              <a:latin typeface="Century Gothic"/>
              <a:ea typeface="Century Gothic"/>
              <a:cs typeface="Century Gothic"/>
              <a:sym typeface="Century Gothic"/>
            </a:endParaRPr>
          </a:p>
        </p:txBody>
      </p:sp>
      <p:pic>
        <p:nvPicPr>
          <p:cNvPr id="1026" name="Picture 2" descr="https://www.fia.fs.fed.us/local-resources/images/library/P2-4.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83877" y="1363885"/>
            <a:ext cx="3145772" cy="26142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00800" y="3940382"/>
            <a:ext cx="2486292" cy="492443"/>
          </a:xfrm>
          <a:prstGeom prst="rect">
            <a:avLst/>
          </a:prstGeom>
          <a:noFill/>
        </p:spPr>
        <p:txBody>
          <a:bodyPr wrap="square" rtlCol="0">
            <a:spAutoFit/>
          </a:bodyPr>
          <a:lstStyle/>
          <a:p>
            <a:r>
              <a:rPr lang="en-US" sz="1200" dirty="0">
                <a:solidFill>
                  <a:srgbClr val="979393"/>
                </a:solidFill>
                <a:latin typeface="Century Gothic"/>
                <a:ea typeface="Century Gothic"/>
                <a:cs typeface="Century Gothic"/>
                <a:sym typeface="Century Gothic"/>
              </a:rPr>
              <a:t>Image Credit: </a:t>
            </a:r>
            <a:r>
              <a:rPr lang="en-US" sz="1200" dirty="0" smtClean="0">
                <a:solidFill>
                  <a:srgbClr val="979393"/>
                </a:solidFill>
                <a:latin typeface="Century Gothic"/>
                <a:ea typeface="Century Gothic"/>
                <a:cs typeface="Century Gothic"/>
                <a:sym typeface="Century Gothic"/>
              </a:rPr>
              <a:t>USFS</a:t>
            </a:r>
            <a:endParaRPr lang="en-US" sz="1200" dirty="0">
              <a:solidFill>
                <a:srgbClr val="979393"/>
              </a:solidFill>
              <a:latin typeface="Century Gothic"/>
              <a:ea typeface="Century Gothic"/>
              <a:cs typeface="Century Gothic"/>
              <a:sym typeface="Century Gothic"/>
            </a:endParaRPr>
          </a:p>
          <a:p>
            <a:endParaRPr lang="en-US" dirty="0"/>
          </a:p>
        </p:txBody>
      </p:sp>
      <p:sp>
        <p:nvSpPr>
          <p:cNvPr id="16" name="TextBox 15"/>
          <p:cNvSpPr txBox="1"/>
          <p:nvPr/>
        </p:nvSpPr>
        <p:spPr>
          <a:xfrm>
            <a:off x="7411717" y="6431336"/>
            <a:ext cx="3289301" cy="492443"/>
          </a:xfrm>
          <a:prstGeom prst="rect">
            <a:avLst/>
          </a:prstGeom>
          <a:noFill/>
        </p:spPr>
        <p:txBody>
          <a:bodyPr wrap="square" rtlCol="0">
            <a:spAutoFit/>
          </a:bodyPr>
          <a:lstStyle/>
          <a:p>
            <a:r>
              <a:rPr lang="en-US" sz="1200" dirty="0" smtClean="0">
                <a:solidFill>
                  <a:schemeClr val="accent3"/>
                </a:solidFill>
                <a:latin typeface="Century Gothic"/>
                <a:ea typeface="Century Gothic"/>
                <a:cs typeface="Century Gothic"/>
                <a:sym typeface="Century Gothic"/>
              </a:rPr>
              <a:t>Image Credit: </a:t>
            </a:r>
            <a:r>
              <a:rPr lang="en-US" sz="1200" dirty="0">
                <a:solidFill>
                  <a:schemeClr val="accent3"/>
                </a:solidFill>
                <a:latin typeface="Proxima Nova"/>
              </a:rPr>
              <a:t>Michael </a:t>
            </a:r>
            <a:r>
              <a:rPr lang="en-US" sz="1200" dirty="0" smtClean="0">
                <a:solidFill>
                  <a:schemeClr val="accent3"/>
                </a:solidFill>
                <a:latin typeface="Proxima Nova"/>
              </a:rPr>
              <a:t>McCullough</a:t>
            </a:r>
            <a:endParaRPr lang="en-US" sz="1200" dirty="0">
              <a:solidFill>
                <a:schemeClr val="accent3"/>
              </a:solidFill>
              <a:latin typeface="Proxima Nova"/>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anim calcmode="lin" valueType="num">
                                      <p:cBhvr>
                                        <p:cTn id="8" dur="1000" fill="hold"/>
                                        <p:tgtEl>
                                          <p:spTgt spid="304"/>
                                        </p:tgtEl>
                                        <p:attrNameLst>
                                          <p:attrName>ppt_x</p:attrName>
                                        </p:attrNameLst>
                                      </p:cBhvr>
                                      <p:tavLst>
                                        <p:tav tm="0">
                                          <p:val>
                                            <p:strVal val="#ppt_x"/>
                                          </p:val>
                                        </p:tav>
                                        <p:tav tm="100000">
                                          <p:val>
                                            <p:strVal val="#ppt_x"/>
                                          </p:val>
                                        </p:tav>
                                      </p:tavLst>
                                    </p:anim>
                                    <p:anim calcmode="lin" valueType="num">
                                      <p:cBhvr>
                                        <p:cTn id="9" dur="1000" fill="hold"/>
                                        <p:tgtEl>
                                          <p:spTgt spid="30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1000"/>
                                        <p:tgtEl>
                                          <p:spTgt spid="303"/>
                                        </p:tgtEl>
                                      </p:cBhvr>
                                    </p:animEffect>
                                    <p:anim calcmode="lin" valueType="num">
                                      <p:cBhvr>
                                        <p:cTn id="13" dur="1000" fill="hold"/>
                                        <p:tgtEl>
                                          <p:spTgt spid="303"/>
                                        </p:tgtEl>
                                        <p:attrNameLst>
                                          <p:attrName>ppt_x</p:attrName>
                                        </p:attrNameLst>
                                      </p:cBhvr>
                                      <p:tavLst>
                                        <p:tav tm="0">
                                          <p:val>
                                            <p:strVal val="#ppt_x"/>
                                          </p:val>
                                        </p:tav>
                                        <p:tav tm="100000">
                                          <p:val>
                                            <p:strVal val="#ppt_x"/>
                                          </p:val>
                                        </p:tav>
                                      </p:tavLst>
                                    </p:anim>
                                    <p:anim calcmode="lin" valueType="num">
                                      <p:cBhvr>
                                        <p:cTn id="14" dur="1000" fill="hold"/>
                                        <p:tgtEl>
                                          <p:spTgt spid="30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1000"/>
                                        <p:tgtEl>
                                          <p:spTgt spid="299"/>
                                        </p:tgtEl>
                                      </p:cBhvr>
                                    </p:animEffect>
                                    <p:anim calcmode="lin" valueType="num">
                                      <p:cBhvr>
                                        <p:cTn id="18" dur="1000" fill="hold"/>
                                        <p:tgtEl>
                                          <p:spTgt spid="299"/>
                                        </p:tgtEl>
                                        <p:attrNameLst>
                                          <p:attrName>ppt_x</p:attrName>
                                        </p:attrNameLst>
                                      </p:cBhvr>
                                      <p:tavLst>
                                        <p:tav tm="0">
                                          <p:val>
                                            <p:strVal val="#ppt_x"/>
                                          </p:val>
                                        </p:tav>
                                        <p:tav tm="100000">
                                          <p:val>
                                            <p:strVal val="#ppt_x"/>
                                          </p:val>
                                        </p:tav>
                                      </p:tavLst>
                                    </p:anim>
                                    <p:anim calcmode="lin" valueType="num">
                                      <p:cBhvr>
                                        <p:cTn id="19" dur="1000" fill="hold"/>
                                        <p:tgtEl>
                                          <p:spTgt spid="29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8"/>
                                        </p:tgtEl>
                                        <p:attrNameLst>
                                          <p:attrName>style.visibility</p:attrName>
                                        </p:attrNameLst>
                                      </p:cBhvr>
                                      <p:to>
                                        <p:strVal val="visible"/>
                                      </p:to>
                                    </p:set>
                                    <p:animEffect transition="in" filter="fade">
                                      <p:cBhvr>
                                        <p:cTn id="29" dur="1000"/>
                                        <p:tgtEl>
                                          <p:spTgt spid="298"/>
                                        </p:tgtEl>
                                      </p:cBhvr>
                                    </p:animEffect>
                                    <p:anim calcmode="lin" valueType="num">
                                      <p:cBhvr>
                                        <p:cTn id="30" dur="1000" fill="hold"/>
                                        <p:tgtEl>
                                          <p:spTgt spid="298"/>
                                        </p:tgtEl>
                                        <p:attrNameLst>
                                          <p:attrName>ppt_x</p:attrName>
                                        </p:attrNameLst>
                                      </p:cBhvr>
                                      <p:tavLst>
                                        <p:tav tm="0">
                                          <p:val>
                                            <p:strVal val="#ppt_x"/>
                                          </p:val>
                                        </p:tav>
                                        <p:tav tm="100000">
                                          <p:val>
                                            <p:strVal val="#ppt_x"/>
                                          </p:val>
                                        </p:tav>
                                      </p:tavLst>
                                    </p:anim>
                                    <p:anim calcmode="lin" valueType="num">
                                      <p:cBhvr>
                                        <p:cTn id="31" dur="1000" fill="hold"/>
                                        <p:tgtEl>
                                          <p:spTgt spid="2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05"/>
                                        </p:tgtEl>
                                        <p:attrNameLst>
                                          <p:attrName>style.visibility</p:attrName>
                                        </p:attrNameLst>
                                      </p:cBhvr>
                                      <p:to>
                                        <p:strVal val="visible"/>
                                      </p:to>
                                    </p:set>
                                    <p:animEffect transition="in" filter="fade">
                                      <p:cBhvr>
                                        <p:cTn id="34" dur="1000"/>
                                        <p:tgtEl>
                                          <p:spTgt spid="305"/>
                                        </p:tgtEl>
                                      </p:cBhvr>
                                    </p:animEffect>
                                    <p:anim calcmode="lin" valueType="num">
                                      <p:cBhvr>
                                        <p:cTn id="35" dur="1000" fill="hold"/>
                                        <p:tgtEl>
                                          <p:spTgt spid="305"/>
                                        </p:tgtEl>
                                        <p:attrNameLst>
                                          <p:attrName>ppt_x</p:attrName>
                                        </p:attrNameLst>
                                      </p:cBhvr>
                                      <p:tavLst>
                                        <p:tav tm="0">
                                          <p:val>
                                            <p:strVal val="#ppt_x"/>
                                          </p:val>
                                        </p:tav>
                                        <p:tav tm="100000">
                                          <p:val>
                                            <p:strVal val="#ppt_x"/>
                                          </p:val>
                                        </p:tav>
                                      </p:tavLst>
                                    </p:anim>
                                    <p:anim calcmode="lin" valueType="num">
                                      <p:cBhvr>
                                        <p:cTn id="36" dur="1000" fill="hold"/>
                                        <p:tgtEl>
                                          <p:spTgt spid="30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6"/>
                                        </p:tgtEl>
                                        <p:attrNameLst>
                                          <p:attrName>style.visibility</p:attrName>
                                        </p:attrNameLst>
                                      </p:cBhvr>
                                      <p:to>
                                        <p:strVal val="visible"/>
                                      </p:to>
                                    </p:set>
                                    <p:animEffect transition="in" filter="fade">
                                      <p:cBhvr>
                                        <p:cTn id="39" dur="1000"/>
                                        <p:tgtEl>
                                          <p:spTgt spid="306"/>
                                        </p:tgtEl>
                                      </p:cBhvr>
                                    </p:animEffect>
                                    <p:anim calcmode="lin" valueType="num">
                                      <p:cBhvr>
                                        <p:cTn id="40" dur="1000" fill="hold"/>
                                        <p:tgtEl>
                                          <p:spTgt spid="306"/>
                                        </p:tgtEl>
                                        <p:attrNameLst>
                                          <p:attrName>ppt_x</p:attrName>
                                        </p:attrNameLst>
                                      </p:cBhvr>
                                      <p:tavLst>
                                        <p:tav tm="0">
                                          <p:val>
                                            <p:strVal val="#ppt_x"/>
                                          </p:val>
                                        </p:tav>
                                        <p:tav tm="100000">
                                          <p:val>
                                            <p:strVal val="#ppt_x"/>
                                          </p:val>
                                        </p:tav>
                                      </p:tavLst>
                                    </p:anim>
                                    <p:anim calcmode="lin" valueType="num">
                                      <p:cBhvr>
                                        <p:cTn id="41" dur="1000" fill="hold"/>
                                        <p:tgtEl>
                                          <p:spTgt spid="30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1000"/>
                                        <p:tgtEl>
                                          <p:spTgt spid="1028"/>
                                        </p:tgtEl>
                                      </p:cBhvr>
                                    </p:animEffect>
                                    <p:anim calcmode="lin" valueType="num">
                                      <p:cBhvr>
                                        <p:cTn id="45" dur="1000" fill="hold"/>
                                        <p:tgtEl>
                                          <p:spTgt spid="1028"/>
                                        </p:tgtEl>
                                        <p:attrNameLst>
                                          <p:attrName>ppt_x</p:attrName>
                                        </p:attrNameLst>
                                      </p:cBhvr>
                                      <p:tavLst>
                                        <p:tav tm="0">
                                          <p:val>
                                            <p:strVal val="#ppt_x"/>
                                          </p:val>
                                        </p:tav>
                                        <p:tav tm="100000">
                                          <p:val>
                                            <p:strVal val="#ppt_x"/>
                                          </p:val>
                                        </p:tav>
                                      </p:tavLst>
                                    </p:anim>
                                    <p:anim calcmode="lin" valueType="num">
                                      <p:cBhvr>
                                        <p:cTn id="4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46050" y="1272145"/>
            <a:ext cx="3151270" cy="3168830"/>
          </a:xfrm>
          <a:prstGeom prst="ellipse">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6617" y="3127612"/>
            <a:ext cx="2654732" cy="3262686"/>
          </a:xfrm>
          <a:prstGeom prst="rect">
            <a:avLst/>
          </a:prstGeom>
        </p:spPr>
      </p:pic>
      <p:sp>
        <p:nvSpPr>
          <p:cNvPr id="324" name="Shape 324"/>
          <p:cNvSpPr txBox="1"/>
          <p:nvPr/>
        </p:nvSpPr>
        <p:spPr>
          <a:xfrm>
            <a:off x="609600" y="504825"/>
            <a:ext cx="9591673"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Conclusions</a:t>
            </a:r>
          </a:p>
        </p:txBody>
      </p:sp>
      <p:sp>
        <p:nvSpPr>
          <p:cNvPr id="325" name="Shape 325"/>
          <p:cNvSpPr/>
          <p:nvPr/>
        </p:nvSpPr>
        <p:spPr>
          <a:xfrm>
            <a:off x="4432152" y="3042075"/>
            <a:ext cx="3713898" cy="3377579"/>
          </a:xfrm>
          <a:prstGeom prst="ellipse">
            <a:avLst/>
          </a:prstGeom>
          <a:noFill/>
          <a:ln w="19050" cap="flat" cmpd="sng">
            <a:solidFill>
              <a:srgbClr val="52B37B"/>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endParaRPr lang="en-US" sz="2000" b="0" i="0" u="none" strike="noStrike" cap="none" dirty="0">
              <a:solidFill>
                <a:srgbClr val="666666"/>
              </a:solidFill>
              <a:latin typeface="Century Gothic"/>
              <a:ea typeface="Century Gothic"/>
              <a:cs typeface="Century Gothic"/>
              <a:sym typeface="Century Gothic"/>
            </a:endParaRPr>
          </a:p>
        </p:txBody>
      </p:sp>
      <p:sp>
        <p:nvSpPr>
          <p:cNvPr id="326" name="Shape 326"/>
          <p:cNvSpPr/>
          <p:nvPr/>
        </p:nvSpPr>
        <p:spPr>
          <a:xfrm>
            <a:off x="8146050" y="1253764"/>
            <a:ext cx="3138722" cy="3187211"/>
          </a:xfrm>
          <a:prstGeom prst="ellipse">
            <a:avLst/>
          </a:prstGeom>
          <a:noFill/>
          <a:ln w="19050" cap="flat" cmpd="sng">
            <a:solidFill>
              <a:srgbClr val="52B37B"/>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endParaRPr lang="en-US" sz="2000" b="0" i="0" u="none" strike="noStrike" cap="none" dirty="0">
              <a:solidFill>
                <a:srgbClr val="666666"/>
              </a:solidFill>
              <a:latin typeface="Century Gothic"/>
              <a:ea typeface="Century Gothic"/>
              <a:cs typeface="Century Gothic"/>
              <a:sym typeface="Century Gothic"/>
            </a:endParaRPr>
          </a:p>
        </p:txBody>
      </p:sp>
      <p:sp>
        <p:nvSpPr>
          <p:cNvPr id="328" name="Shape 328"/>
          <p:cNvSpPr txBox="1"/>
          <p:nvPr/>
        </p:nvSpPr>
        <p:spPr>
          <a:xfrm>
            <a:off x="609600" y="4721115"/>
            <a:ext cx="3679767" cy="137146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dirty="0" smtClean="0">
                <a:latin typeface="Century Gothic"/>
                <a:ea typeface="Century Gothic"/>
                <a:cs typeface="Century Gothic"/>
                <a:sym typeface="Century Gothic"/>
              </a:rPr>
              <a:t>9 of the 84 predictor variables are important for predicting standing dead biomass</a:t>
            </a:r>
            <a:endParaRPr lang="en-US" sz="20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329" name="Shape 329"/>
          <p:cNvSpPr txBox="1"/>
          <p:nvPr/>
        </p:nvSpPr>
        <p:spPr>
          <a:xfrm>
            <a:off x="5224148" y="2316376"/>
            <a:ext cx="2152499" cy="725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0" i="0" u="none" strike="noStrike" cap="none" dirty="0" smtClean="0">
                <a:solidFill>
                  <a:srgbClr val="000000"/>
                </a:solidFill>
                <a:latin typeface="Century Gothic"/>
                <a:ea typeface="Century Gothic"/>
                <a:cs typeface="Century Gothic"/>
                <a:sym typeface="Century Gothic"/>
              </a:rPr>
              <a:t>Visual Verification</a:t>
            </a:r>
            <a:endParaRPr lang="en-US" sz="20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330" name="Shape 330"/>
          <p:cNvSpPr txBox="1"/>
          <p:nvPr/>
        </p:nvSpPr>
        <p:spPr>
          <a:xfrm>
            <a:off x="8396415" y="4440975"/>
            <a:ext cx="2640330" cy="725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0" i="0" u="none" strike="noStrike" cap="none" dirty="0" smtClean="0">
                <a:solidFill>
                  <a:srgbClr val="000000"/>
                </a:solidFill>
                <a:latin typeface="Century Gothic"/>
                <a:ea typeface="Century Gothic"/>
                <a:cs typeface="Century Gothic"/>
                <a:sym typeface="Century Gothic"/>
              </a:rPr>
              <a:t>Unfiltered </a:t>
            </a:r>
            <a:r>
              <a:rPr lang="en-US" sz="2000" b="0" i="0" u="none" strike="noStrike" cap="none" dirty="0" err="1" smtClean="0">
                <a:solidFill>
                  <a:srgbClr val="000000"/>
                </a:solidFill>
                <a:latin typeface="Century Gothic"/>
                <a:ea typeface="Century Gothic"/>
                <a:cs typeface="Century Gothic"/>
                <a:sym typeface="Century Gothic"/>
              </a:rPr>
              <a:t>LandTrendr</a:t>
            </a:r>
            <a:r>
              <a:rPr lang="en-US" sz="2000" b="0" i="0" u="none" strike="noStrike" cap="none" dirty="0" smtClean="0">
                <a:solidFill>
                  <a:srgbClr val="000000"/>
                </a:solidFill>
                <a:latin typeface="Century Gothic"/>
                <a:ea typeface="Century Gothic"/>
                <a:cs typeface="Century Gothic"/>
                <a:sym typeface="Century Gothic"/>
              </a:rPr>
              <a:t> outputs</a:t>
            </a:r>
            <a:endParaRPr lang="en-US" sz="20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59400170"/>
              </p:ext>
            </p:extLst>
          </p:nvPr>
        </p:nvGraphicFramePr>
        <p:xfrm>
          <a:off x="1074097" y="1661014"/>
          <a:ext cx="2490308" cy="2743200"/>
        </p:xfrm>
        <a:graphic>
          <a:graphicData uri="http://schemas.openxmlformats.org/drawingml/2006/table">
            <a:tbl>
              <a:tblPr firstRow="1" bandRow="1">
                <a:tableStyleId>{16D9F66E-5EB9-4882-86FB-DCBF35E3C3E4}</a:tableStyleId>
              </a:tblPr>
              <a:tblGrid>
                <a:gridCol w="2490308">
                  <a:extLst>
                    <a:ext uri="{9D8B030D-6E8A-4147-A177-3AD203B41FA5}">
                      <a16:colId xmlns:a16="http://schemas.microsoft.com/office/drawing/2014/main" xmlns="" val="20000"/>
                    </a:ext>
                  </a:extLst>
                </a:gridCol>
              </a:tblGrid>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1.</a:t>
                      </a:r>
                      <a:r>
                        <a:rPr lang="en-US" sz="1400" b="1" i="0" u="none" strike="noStrike" cap="none" dirty="0" smtClean="0">
                          <a:solidFill>
                            <a:srgbClr val="666666"/>
                          </a:solidFill>
                          <a:latin typeface="Century Gothic"/>
                          <a:ea typeface="Century Gothic"/>
                          <a:cs typeface="Century Gothic"/>
                          <a:sym typeface="Century Gothic"/>
                        </a:rPr>
                        <a:t> Elevation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46969">
                <a:tc>
                  <a:txBody>
                    <a:bodyPr/>
                    <a:lstStyle/>
                    <a:p>
                      <a:r>
                        <a:rPr lang="en-US" sz="1400" b="1" dirty="0" smtClean="0">
                          <a:solidFill>
                            <a:srgbClr val="666666"/>
                          </a:solidFill>
                          <a:latin typeface="Century Gothic"/>
                          <a:ea typeface="Century Gothic"/>
                          <a:cs typeface="Century Gothic"/>
                          <a:sym typeface="Century Gothic"/>
                        </a:rPr>
                        <a:t>2. Total Biomass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3.</a:t>
                      </a:r>
                      <a:r>
                        <a:rPr lang="en-US" sz="1400" b="1" i="0" u="none" strike="noStrike" cap="none" dirty="0" smtClean="0">
                          <a:solidFill>
                            <a:srgbClr val="666666"/>
                          </a:solidFill>
                          <a:latin typeface="Century Gothic"/>
                          <a:ea typeface="Century Gothic"/>
                          <a:cs typeface="Century Gothic"/>
                          <a:sym typeface="Century Gothic"/>
                        </a:rPr>
                        <a:t> GD Magnitude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4. LD Magnitude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5.</a:t>
                      </a:r>
                      <a:r>
                        <a:rPr lang="en-US" sz="1400" b="1" i="0" u="none" strike="noStrike" cap="none" dirty="0" smtClean="0">
                          <a:solidFill>
                            <a:srgbClr val="666666"/>
                          </a:solidFill>
                          <a:latin typeface="Century Gothic"/>
                          <a:ea typeface="Century Gothic"/>
                          <a:cs typeface="Century Gothic"/>
                          <a:sym typeface="Century Gothic"/>
                        </a:rPr>
                        <a:t> MRD Pre-Vertex 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dirty="0" smtClean="0">
                          <a:solidFill>
                            <a:srgbClr val="666666"/>
                          </a:solidFill>
                          <a:latin typeface="Century Gothic"/>
                          <a:ea typeface="Century Gothic"/>
                          <a:cs typeface="Century Gothic"/>
                          <a:sym typeface="Century Gothic"/>
                        </a:rPr>
                        <a:t>6. </a:t>
                      </a:r>
                      <a:r>
                        <a:rPr lang="en-US" sz="1400" b="1" i="0" u="none" strike="noStrike" cap="none" dirty="0" err="1" smtClean="0">
                          <a:solidFill>
                            <a:srgbClr val="666666"/>
                          </a:solidFill>
                          <a:latin typeface="Century Gothic"/>
                          <a:ea typeface="Century Gothic"/>
                          <a:cs typeface="Century Gothic"/>
                          <a:sym typeface="Century Gothic"/>
                        </a:rPr>
                        <a:t>Northness</a:t>
                      </a:r>
                      <a:endParaRPr lang="en-US" sz="1400" b="1" i="0" u="none" strike="noStrike" cap="none" dirty="0" smtClean="0">
                        <a:solidFill>
                          <a:srgbClr val="666666"/>
                        </a:solidFill>
                        <a:latin typeface="Century Gothic"/>
                        <a:ea typeface="Century Gothic"/>
                        <a:cs typeface="Century Gothic"/>
                        <a:sym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7. CTI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dirty="0" smtClean="0">
                          <a:solidFill>
                            <a:srgbClr val="666666"/>
                          </a:solidFill>
                          <a:latin typeface="Century Gothic"/>
                          <a:ea typeface="Century Gothic"/>
                          <a:cs typeface="Century Gothic"/>
                          <a:sym typeface="Century Gothic"/>
                        </a:rPr>
                        <a:t>8. LD Recovery Duration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46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66"/>
                          </a:solidFill>
                          <a:latin typeface="Century Gothic"/>
                          <a:ea typeface="Century Gothic"/>
                          <a:cs typeface="Century Gothic"/>
                          <a:sym typeface="Century Gothic"/>
                        </a:rPr>
                        <a:t>9. GR Magnitude</a:t>
                      </a:r>
                      <a:endParaRPr lang="en-US" sz="1400" b="1" i="0" u="none" strike="noStrike" cap="none" dirty="0" smtClean="0">
                        <a:solidFill>
                          <a:srgbClr val="666666"/>
                        </a:solidFill>
                        <a:latin typeface="Century Gothic"/>
                        <a:ea typeface="Century Gothic"/>
                        <a:cs typeface="Century Gothic"/>
                        <a:sym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bl>
          </a:graphicData>
        </a:graphic>
      </p:graphicFrame>
      <p:sp>
        <p:nvSpPr>
          <p:cNvPr id="327" name="Shape 327"/>
          <p:cNvSpPr/>
          <p:nvPr/>
        </p:nvSpPr>
        <p:spPr>
          <a:xfrm>
            <a:off x="349135" y="1253764"/>
            <a:ext cx="3940232" cy="3535051"/>
          </a:xfrm>
          <a:prstGeom prst="ellipse">
            <a:avLst/>
          </a:prstGeom>
          <a:noFill/>
          <a:ln w="19050" cap="flat" cmpd="sng">
            <a:solidFill>
              <a:srgbClr val="52B37B"/>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endParaRPr lang="en-US" sz="1800" b="1" i="0" u="none" strike="noStrike" cap="none" dirty="0">
              <a:solidFill>
                <a:srgbClr val="66666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27"/>
                                        </p:tgtEl>
                                      </p:cBhvr>
                                    </p:animEffect>
                                    <p:animScale>
                                      <p:cBhvr>
                                        <p:cTn id="7" dur="250" autoRev="1" fill="hold"/>
                                        <p:tgtEl>
                                          <p:spTgt spid="32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25"/>
                                        </p:tgtEl>
                                      </p:cBhvr>
                                    </p:animEffect>
                                    <p:animScale>
                                      <p:cBhvr>
                                        <p:cTn id="12" dur="250" autoRev="1" fill="hold"/>
                                        <p:tgtEl>
                                          <p:spTgt spid="32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P spid="3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334750" y="5442210"/>
            <a:ext cx="4791600" cy="989412"/>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tx1"/>
                </a:solidFill>
                <a:latin typeface="Century Gothic"/>
                <a:ea typeface="Century Gothic"/>
                <a:cs typeface="Century Gothic"/>
                <a:sym typeface="Century Gothic"/>
              </a:rPr>
              <a:t>Continued feasibility assessments of using dead biomass as biofuel feedstock</a:t>
            </a:r>
          </a:p>
          <a:p>
            <a:pPr marL="0" marR="0" lvl="0" indent="0" algn="ctr" rtl="0">
              <a:lnSpc>
                <a:spcPct val="90000"/>
              </a:lnSpc>
              <a:spcBef>
                <a:spcPts val="0"/>
              </a:spcBef>
              <a:spcAft>
                <a:spcPts val="0"/>
              </a:spcAft>
              <a:buClr>
                <a:srgbClr val="7F7F7F"/>
              </a:buClr>
              <a:buSzPct val="25000"/>
              <a:buFont typeface="Arial"/>
              <a:buNone/>
            </a:pPr>
            <a:endParaRPr sz="2000" b="0" i="0" u="none" strike="noStrike" cap="none" dirty="0">
              <a:solidFill>
                <a:schemeClr val="tx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7F7F7F"/>
              </a:buClr>
              <a:buSzPct val="25000"/>
              <a:buFont typeface="Arial"/>
              <a:buNone/>
            </a:pPr>
            <a:endParaRPr sz="2000" b="0" i="0" u="none" strike="noStrike" cap="none" dirty="0">
              <a:solidFill>
                <a:schemeClr val="tx1"/>
              </a:solidFill>
              <a:latin typeface="Century Gothic"/>
              <a:ea typeface="Century Gothic"/>
              <a:cs typeface="Century Gothic"/>
              <a:sym typeface="Century Gothic"/>
            </a:endParaRPr>
          </a:p>
        </p:txBody>
      </p:sp>
      <p:sp>
        <p:nvSpPr>
          <p:cNvPr id="337" name="Shape 337"/>
          <p:cNvSpPr txBox="1">
            <a:spLocks noGrp="1"/>
          </p:cNvSpPr>
          <p:nvPr>
            <p:ph type="body" idx="1"/>
          </p:nvPr>
        </p:nvSpPr>
        <p:spPr>
          <a:xfrm>
            <a:off x="551200" y="539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Future Work</a:t>
            </a:r>
          </a:p>
        </p:txBody>
      </p:sp>
      <p:pic>
        <p:nvPicPr>
          <p:cNvPr id="338" name="Shape 338" descr="Hydrology.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250051">
            <a:off x="1016079" y="1808471"/>
            <a:ext cx="3797841" cy="3627298"/>
          </a:xfrm>
          <a:prstGeom prst="teardrop">
            <a:avLst>
              <a:gd name="adj" fmla="val 112749"/>
            </a:avLst>
          </a:prstGeom>
          <a:noFill/>
          <a:ln w="9525" cap="flat" cmpd="sng">
            <a:solidFill>
              <a:srgbClr val="3F3F3F"/>
            </a:solidFill>
            <a:prstDash val="solid"/>
            <a:round/>
            <a:headEnd type="none" w="med" len="med"/>
            <a:tailEnd type="none" w="med" len="med"/>
          </a:ln>
        </p:spPr>
      </p:pic>
      <p:sp>
        <p:nvSpPr>
          <p:cNvPr id="339" name="Shape 339"/>
          <p:cNvSpPr txBox="1"/>
          <p:nvPr/>
        </p:nvSpPr>
        <p:spPr>
          <a:xfrm>
            <a:off x="1337146" y="5794617"/>
            <a:ext cx="3155700" cy="5442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0" u="none" strike="noStrike" cap="none" dirty="0">
                <a:solidFill>
                  <a:schemeClr val="tx1"/>
                </a:solidFill>
                <a:latin typeface="Century Gothic"/>
                <a:ea typeface="Century Gothic"/>
                <a:cs typeface="Century Gothic"/>
                <a:sym typeface="Century Gothic"/>
              </a:rPr>
              <a:t>Hydrology assessment</a:t>
            </a:r>
          </a:p>
        </p:txBody>
      </p:sp>
      <p:pic>
        <p:nvPicPr>
          <p:cNvPr id="340" name="Shape 340" descr="biofuel.png"/>
          <p:cNvPicPr preferRelativeResize="0"/>
          <p:nvPr/>
        </p:nvPicPr>
        <p:blipFill rotWithShape="1">
          <a:blip r:embed="rId4">
            <a:alphaModFix/>
          </a:blip>
          <a:srcRect/>
          <a:stretch/>
        </p:blipFill>
        <p:spPr>
          <a:xfrm>
            <a:off x="6651075" y="1714350"/>
            <a:ext cx="4311899" cy="3429300"/>
          </a:xfrm>
          <a:prstGeom prst="round2DiagRect">
            <a:avLst>
              <a:gd name="adj1" fmla="val 50000"/>
              <a:gd name="adj2" fmla="val 0"/>
            </a:avLst>
          </a:prstGeom>
          <a:noFill/>
          <a:ln w="9525" cap="flat" cmpd="sng">
            <a:solidFill>
              <a:srgbClr val="3F3F3F"/>
            </a:solidFill>
            <a:prstDash val="solid"/>
            <a:round/>
            <a:headEnd type="none" w="med" len="med"/>
            <a:tailEnd type="none" w="med" len="med"/>
          </a:ln>
        </p:spPr>
      </p:pic>
      <p:sp>
        <p:nvSpPr>
          <p:cNvPr id="341" name="Shape 341"/>
          <p:cNvSpPr txBox="1">
            <a:spLocks noGrp="1"/>
          </p:cNvSpPr>
          <p:nvPr>
            <p:ph type="body" idx="3"/>
          </p:nvPr>
        </p:nvSpPr>
        <p:spPr>
          <a:xfrm>
            <a:off x="1192546" y="5468953"/>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accent3"/>
                </a:solidFill>
                <a:latin typeface="Century Gothic"/>
                <a:ea typeface="Century Gothic"/>
                <a:cs typeface="Century Gothic"/>
                <a:sym typeface="Century Gothic"/>
              </a:rPr>
              <a:t>Image Credit: Dmitri </a:t>
            </a:r>
            <a:r>
              <a:rPr lang="en-US" sz="1200" b="0" i="0" u="none" strike="noStrike" cap="none" dirty="0" err="1">
                <a:solidFill>
                  <a:schemeClr val="accent3"/>
                </a:solidFill>
                <a:latin typeface="Century Gothic"/>
                <a:ea typeface="Century Gothic"/>
                <a:cs typeface="Century Gothic"/>
                <a:sym typeface="Century Gothic"/>
              </a:rPr>
              <a:t>Melnikov</a:t>
            </a:r>
            <a:endParaRPr lang="en-US" sz="1200" b="0" i="0" u="none" strike="noStrike" cap="none" dirty="0">
              <a:solidFill>
                <a:schemeClr val="accent3"/>
              </a:solidFill>
              <a:latin typeface="Century Gothic"/>
              <a:ea typeface="Century Gothic"/>
              <a:cs typeface="Century Gothic"/>
              <a:sym typeface="Century Gothic"/>
            </a:endParaRPr>
          </a:p>
        </p:txBody>
      </p:sp>
      <p:sp>
        <p:nvSpPr>
          <p:cNvPr id="342" name="Shape 342"/>
          <p:cNvSpPr txBox="1">
            <a:spLocks noGrp="1"/>
          </p:cNvSpPr>
          <p:nvPr>
            <p:ph type="body" idx="3"/>
          </p:nvPr>
        </p:nvSpPr>
        <p:spPr>
          <a:xfrm>
            <a:off x="7518071" y="5143653"/>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accent3"/>
                </a:solidFill>
                <a:latin typeface="Century Gothic"/>
                <a:ea typeface="Century Gothic"/>
                <a:cs typeface="Century Gothic"/>
                <a:sym typeface="Century Gothic"/>
              </a:rPr>
              <a:t>Image Credit: Stephanie Pearl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2"/>
          </p:nvPr>
        </p:nvSpPr>
        <p:spPr>
          <a:xfrm>
            <a:off x="228600" y="1663150"/>
            <a:ext cx="11429999" cy="4182846"/>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000" b="0" i="0" u="none" strike="noStrike" cap="none" dirty="0">
                <a:solidFill>
                  <a:schemeClr val="tx2">
                    <a:lumMod val="50000"/>
                  </a:schemeClr>
                </a:solidFill>
                <a:latin typeface="Century Gothic"/>
                <a:ea typeface="Century Gothic"/>
                <a:cs typeface="Century Gothic"/>
                <a:sym typeface="Century Gothic"/>
              </a:rPr>
              <a:t>The Nez Perce-Clearwater </a:t>
            </a:r>
            <a:r>
              <a:rPr lang="en-US" sz="2000" b="0" i="0" u="none" strike="noStrike" cap="none" dirty="0" smtClean="0">
                <a:solidFill>
                  <a:schemeClr val="tx2">
                    <a:lumMod val="50000"/>
                  </a:schemeClr>
                </a:solidFill>
                <a:latin typeface="Century Gothic"/>
                <a:ea typeface="Century Gothic"/>
                <a:cs typeface="Century Gothic"/>
                <a:sym typeface="Century Gothic"/>
              </a:rPr>
              <a:t>Energy team </a:t>
            </a:r>
            <a:r>
              <a:rPr lang="en-US" sz="2000" b="0" i="0" u="none" strike="noStrike" cap="none" dirty="0">
                <a:solidFill>
                  <a:schemeClr val="tx2">
                    <a:lumMod val="50000"/>
                  </a:schemeClr>
                </a:solidFill>
                <a:latin typeface="Century Gothic"/>
                <a:ea typeface="Century Gothic"/>
                <a:cs typeface="Century Gothic"/>
                <a:sym typeface="Century Gothic"/>
              </a:rPr>
              <a:t>would like to thank the following individuals for their contributions to this project:</a:t>
            </a:r>
          </a:p>
          <a:p>
            <a:pPr marL="0" marR="0" lvl="0" indent="0" algn="l" rtl="0">
              <a:lnSpc>
                <a:spcPct val="115000"/>
              </a:lnSpc>
              <a:spcBef>
                <a:spcPts val="0"/>
              </a:spcBef>
              <a:spcAft>
                <a:spcPts val="0"/>
              </a:spcAft>
              <a:buClr>
                <a:schemeClr val="dk1"/>
              </a:buClr>
              <a:buSzPct val="25000"/>
              <a:buFont typeface="Arial"/>
              <a:buNone/>
            </a:pP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ct val="25000"/>
              <a:buFont typeface="Arial"/>
              <a:buNone/>
            </a:pPr>
            <a:r>
              <a:rPr lang="en-US" sz="2000" b="0" i="0" u="none" strike="noStrike" cap="none" dirty="0" smtClean="0">
                <a:solidFill>
                  <a:srgbClr val="52B37B"/>
                </a:solidFill>
                <a:latin typeface="Century Gothic"/>
                <a:ea typeface="Century Gothic"/>
                <a:cs typeface="Century Gothic"/>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Dr</a:t>
            </a:r>
            <a:r>
              <a:rPr lang="en-US" sz="2000" b="1" i="0" u="none" strike="noStrike" cap="none" dirty="0">
                <a:solidFill>
                  <a:schemeClr val="tx2">
                    <a:lumMod val="50000"/>
                  </a:schemeClr>
                </a:solidFill>
                <a:latin typeface="Century Gothic"/>
                <a:ea typeface="Century Gothic"/>
                <a:cs typeface="Century Gothic"/>
                <a:sym typeface="Century Gothic"/>
              </a:rPr>
              <a:t>. Paul Evangelista</a:t>
            </a:r>
            <a:r>
              <a:rPr lang="en-US" sz="2000" b="0" i="0" u="none" strike="noStrike" cap="none" dirty="0">
                <a:solidFill>
                  <a:schemeClr val="tx2">
                    <a:lumMod val="50000"/>
                  </a:schemeClr>
                </a:solidFill>
                <a:latin typeface="Century Gothic"/>
                <a:ea typeface="Century Gothic"/>
                <a:cs typeface="Century Gothic"/>
                <a:sym typeface="Century Gothic"/>
              </a:rPr>
              <a:t>, Natural Resource Ecology Laboratory, Colorado State </a:t>
            </a:r>
            <a:r>
              <a:rPr lang="en-US" sz="2000" b="0" i="0" u="none" strike="noStrike" cap="none" dirty="0" smtClean="0">
                <a:solidFill>
                  <a:schemeClr val="tx2">
                    <a:lumMod val="50000"/>
                  </a:schemeClr>
                </a:solidFill>
                <a:latin typeface="Century Gothic"/>
                <a:ea typeface="Century Gothic"/>
                <a:cs typeface="Century Gothic"/>
                <a:sym typeface="Century Gothic"/>
              </a:rPr>
              <a:t>University</a:t>
            </a:r>
            <a:endParaRPr lang="en-US" sz="2000" b="0" i="0" u="none" strike="noStrike" cap="none" dirty="0">
              <a:solidFill>
                <a:schemeClr val="tx2">
                  <a:lumMod val="50000"/>
                </a:schemeClr>
              </a:solidFill>
              <a:latin typeface="Century Gothic"/>
              <a:ea typeface="Century Gothic"/>
              <a:cs typeface="Century Gothic"/>
              <a:sym typeface="Century Gothic"/>
            </a:endParaRPr>
          </a:p>
          <a:p>
            <a:pPr lvl="0">
              <a:lnSpc>
                <a:spcPct val="150000"/>
              </a:lnSpc>
              <a:spcBef>
                <a:spcPts val="0"/>
              </a:spcBef>
              <a:buClr>
                <a:schemeClr val="dk1"/>
              </a:buClr>
              <a:buSzPct val="25000"/>
            </a:pPr>
            <a:r>
              <a:rPr lang="en-US" dirty="0" smtClean="0">
                <a:solidFill>
                  <a:srgbClr val="52B37B"/>
                </a:solidFill>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Dr</a:t>
            </a:r>
            <a:r>
              <a:rPr lang="en-US" sz="2000" b="1" i="0" u="none" strike="noStrike" cap="none" dirty="0">
                <a:solidFill>
                  <a:schemeClr val="tx2">
                    <a:lumMod val="50000"/>
                  </a:schemeClr>
                </a:solidFill>
                <a:latin typeface="Century Gothic"/>
                <a:ea typeface="Century Gothic"/>
                <a:cs typeface="Century Gothic"/>
                <a:sym typeface="Century Gothic"/>
              </a:rPr>
              <a:t>. Amanda West</a:t>
            </a:r>
            <a:r>
              <a:rPr lang="en-US" sz="2000" b="0" i="0" u="none" strike="noStrike" cap="none" dirty="0">
                <a:solidFill>
                  <a:schemeClr val="tx2">
                    <a:lumMod val="50000"/>
                  </a:schemeClr>
                </a:solidFill>
                <a:latin typeface="Century Gothic"/>
                <a:ea typeface="Century Gothic"/>
                <a:cs typeface="Century Gothic"/>
                <a:sym typeface="Century Gothic"/>
              </a:rPr>
              <a:t>, Natural Resource Ecology Laboratory, Colorado State </a:t>
            </a:r>
            <a:r>
              <a:rPr lang="en-US" sz="2000" b="0" i="0" u="none" strike="noStrike" cap="none" dirty="0" smtClean="0">
                <a:solidFill>
                  <a:schemeClr val="tx2">
                    <a:lumMod val="50000"/>
                  </a:schemeClr>
                </a:solidFill>
                <a:latin typeface="Century Gothic"/>
                <a:ea typeface="Century Gothic"/>
                <a:cs typeface="Century Gothic"/>
                <a:sym typeface="Century Gothic"/>
              </a:rPr>
              <a:t>University</a:t>
            </a:r>
            <a:endParaRPr lang="en-US" sz="2000" b="0" i="0" u="none" strike="noStrike" cap="none" dirty="0">
              <a:solidFill>
                <a:schemeClr val="tx2">
                  <a:lumMod val="50000"/>
                </a:schemeClr>
              </a:solidFill>
              <a:latin typeface="Century Gothic"/>
              <a:ea typeface="Century Gothic"/>
              <a:cs typeface="Century Gothic"/>
              <a:sym typeface="Century Gothic"/>
            </a:endParaRPr>
          </a:p>
          <a:p>
            <a:pPr lvl="0">
              <a:lnSpc>
                <a:spcPct val="150000"/>
              </a:lnSpc>
              <a:spcBef>
                <a:spcPts val="0"/>
              </a:spcBef>
              <a:buClr>
                <a:schemeClr val="dk1"/>
              </a:buClr>
              <a:buSzPct val="25000"/>
            </a:pPr>
            <a:r>
              <a:rPr lang="en-US" dirty="0" smtClean="0">
                <a:solidFill>
                  <a:srgbClr val="52B37B"/>
                </a:solidFill>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Tony </a:t>
            </a:r>
            <a:r>
              <a:rPr lang="en-US" sz="2000" b="1" i="0" u="none" strike="noStrike" cap="none" dirty="0">
                <a:solidFill>
                  <a:schemeClr val="tx2">
                    <a:lumMod val="50000"/>
                  </a:schemeClr>
                </a:solidFill>
                <a:latin typeface="Century Gothic"/>
                <a:ea typeface="Century Gothic"/>
                <a:cs typeface="Century Gothic"/>
                <a:sym typeface="Century Gothic"/>
              </a:rPr>
              <a:t>Vorster</a:t>
            </a:r>
            <a:r>
              <a:rPr lang="en-US" sz="2000" b="0" i="0" u="none" strike="noStrike" cap="none" dirty="0">
                <a:solidFill>
                  <a:schemeClr val="tx2">
                    <a:lumMod val="50000"/>
                  </a:schemeClr>
                </a:solidFill>
                <a:latin typeface="Century Gothic"/>
                <a:ea typeface="Century Gothic"/>
                <a:cs typeface="Century Gothic"/>
                <a:sym typeface="Century Gothic"/>
              </a:rPr>
              <a:t>, Natural Resource Ecology Laboratory, Colorado State </a:t>
            </a:r>
            <a:r>
              <a:rPr lang="en-US" sz="2000" b="0" i="0" u="none" strike="noStrike" cap="none" dirty="0" smtClean="0">
                <a:solidFill>
                  <a:schemeClr val="tx2">
                    <a:lumMod val="50000"/>
                  </a:schemeClr>
                </a:solidFill>
                <a:latin typeface="Century Gothic"/>
                <a:ea typeface="Century Gothic"/>
                <a:cs typeface="Century Gothic"/>
                <a:sym typeface="Century Gothic"/>
              </a:rPr>
              <a:t>University</a:t>
            </a:r>
          </a:p>
          <a:p>
            <a:pPr lvl="0">
              <a:lnSpc>
                <a:spcPct val="150000"/>
              </a:lnSpc>
              <a:spcBef>
                <a:spcPts val="0"/>
              </a:spcBef>
              <a:buClr>
                <a:schemeClr val="dk1"/>
              </a:buClr>
              <a:buSzPct val="25000"/>
            </a:pPr>
            <a:r>
              <a:rPr lang="en-US" dirty="0">
                <a:solidFill>
                  <a:srgbClr val="52B37B"/>
                </a:solidFill>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Brian </a:t>
            </a:r>
            <a:r>
              <a:rPr lang="en-US" sz="2000" b="1" i="0" u="none" strike="noStrike" cap="none" dirty="0">
                <a:solidFill>
                  <a:schemeClr val="tx2">
                    <a:lumMod val="50000"/>
                  </a:schemeClr>
                </a:solidFill>
                <a:latin typeface="Century Gothic"/>
                <a:ea typeface="Century Gothic"/>
                <a:cs typeface="Century Gothic"/>
                <a:sym typeface="Century Gothic"/>
              </a:rPr>
              <a:t>Woodward</a:t>
            </a:r>
            <a:r>
              <a:rPr lang="en-US" sz="2000" b="0" i="0" u="none" strike="noStrike" cap="none" dirty="0">
                <a:solidFill>
                  <a:schemeClr val="tx2">
                    <a:lumMod val="50000"/>
                  </a:schemeClr>
                </a:solidFill>
                <a:latin typeface="Century Gothic"/>
                <a:ea typeface="Century Gothic"/>
                <a:cs typeface="Century Gothic"/>
                <a:sym typeface="Century Gothic"/>
              </a:rPr>
              <a:t>, NASA DEVELOP, Fort Collins Center Lead</a:t>
            </a:r>
          </a:p>
          <a:p>
            <a:pPr lvl="0">
              <a:lnSpc>
                <a:spcPct val="150000"/>
              </a:lnSpc>
              <a:spcBef>
                <a:spcPts val="0"/>
              </a:spcBef>
              <a:buClr>
                <a:schemeClr val="dk1"/>
              </a:buClr>
              <a:buSzPct val="25000"/>
            </a:pPr>
            <a:r>
              <a:rPr lang="en-US" dirty="0">
                <a:solidFill>
                  <a:srgbClr val="52B37B"/>
                </a:solidFill>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Dr</a:t>
            </a:r>
            <a:r>
              <a:rPr lang="en-US" sz="2000" b="1" i="0" u="none" strike="noStrike" cap="none" dirty="0">
                <a:solidFill>
                  <a:schemeClr val="tx2">
                    <a:lumMod val="50000"/>
                  </a:schemeClr>
                </a:solidFill>
                <a:latin typeface="Century Gothic"/>
                <a:ea typeface="Century Gothic"/>
                <a:cs typeface="Century Gothic"/>
                <a:sym typeface="Century Gothic"/>
              </a:rPr>
              <a:t>. Michael </a:t>
            </a:r>
            <a:r>
              <a:rPr lang="en-US" sz="2000" b="1" i="0" u="none" strike="noStrike" cap="none" dirty="0" err="1">
                <a:solidFill>
                  <a:schemeClr val="tx2">
                    <a:lumMod val="50000"/>
                  </a:schemeClr>
                </a:solidFill>
                <a:latin typeface="Century Gothic"/>
                <a:ea typeface="Century Gothic"/>
                <a:cs typeface="Century Gothic"/>
                <a:sym typeface="Century Gothic"/>
              </a:rPr>
              <a:t>Falkowski</a:t>
            </a:r>
            <a:r>
              <a:rPr lang="en-US" sz="2000" b="0" i="0" u="none" strike="noStrike" cap="none" dirty="0">
                <a:solidFill>
                  <a:schemeClr val="tx2">
                    <a:lumMod val="50000"/>
                  </a:schemeClr>
                </a:solidFill>
                <a:latin typeface="Century Gothic"/>
                <a:ea typeface="Century Gothic"/>
                <a:cs typeface="Century Gothic"/>
                <a:sym typeface="Century Gothic"/>
              </a:rPr>
              <a:t>, Natural Resource Ecology Laboratory, Colorado State University</a:t>
            </a:r>
          </a:p>
          <a:p>
            <a:pPr lvl="0">
              <a:lnSpc>
                <a:spcPct val="150000"/>
              </a:lnSpc>
              <a:spcBef>
                <a:spcPts val="0"/>
              </a:spcBef>
              <a:buClr>
                <a:schemeClr val="dk1"/>
              </a:buClr>
              <a:buSzPct val="25000"/>
            </a:pPr>
            <a:r>
              <a:rPr lang="en-US" dirty="0">
                <a:solidFill>
                  <a:srgbClr val="52B37B"/>
                </a:solidFill>
                <a:sym typeface="Webdings" panose="05030102010509060703" pitchFamily="18" charset="2"/>
              </a:rPr>
              <a:t> </a:t>
            </a:r>
            <a:r>
              <a:rPr lang="en-US" sz="2000" b="1" i="0" u="none" strike="noStrike" cap="none" dirty="0" smtClean="0">
                <a:solidFill>
                  <a:schemeClr val="tx2">
                    <a:lumMod val="50000"/>
                  </a:schemeClr>
                </a:solidFill>
                <a:latin typeface="Century Gothic"/>
                <a:ea typeface="Century Gothic"/>
                <a:cs typeface="Century Gothic"/>
                <a:sym typeface="Century Gothic"/>
              </a:rPr>
              <a:t>Patrick </a:t>
            </a:r>
            <a:r>
              <a:rPr lang="en-US" sz="2000" b="1" i="0" u="none" strike="noStrike" cap="none" dirty="0" err="1">
                <a:solidFill>
                  <a:schemeClr val="tx2">
                    <a:lumMod val="50000"/>
                  </a:schemeClr>
                </a:solidFill>
                <a:latin typeface="Century Gothic"/>
                <a:ea typeface="Century Gothic"/>
                <a:cs typeface="Century Gothic"/>
                <a:sym typeface="Century Gothic"/>
              </a:rPr>
              <a:t>Fekety</a:t>
            </a:r>
            <a:r>
              <a:rPr lang="en-US" sz="2000" b="0" i="0" u="none" strike="noStrike" cap="none" dirty="0">
                <a:solidFill>
                  <a:schemeClr val="tx2">
                    <a:lumMod val="50000"/>
                  </a:schemeClr>
                </a:solidFill>
                <a:latin typeface="Century Gothic"/>
                <a:ea typeface="Century Gothic"/>
                <a:cs typeface="Century Gothic"/>
                <a:sym typeface="Century Gothic"/>
              </a:rPr>
              <a:t>, University of Minnesota</a:t>
            </a:r>
          </a:p>
          <a:p>
            <a:pPr marL="0" marR="0" lvl="0" indent="0" algn="l" rtl="0">
              <a:lnSpc>
                <a:spcPct val="115000"/>
              </a:lnSpc>
              <a:spcBef>
                <a:spcPts val="0"/>
              </a:spcBef>
              <a:spcAft>
                <a:spcPts val="0"/>
              </a:spcAft>
              <a:buClr>
                <a:schemeClr val="dk1"/>
              </a:buClr>
              <a:buSzPct val="25000"/>
              <a:buFont typeface="Arial"/>
              <a:buNone/>
            </a:pPr>
            <a:endParaRPr sz="1800" b="0" i="0" u="none" strike="noStrike" cap="none" dirty="0">
              <a:solidFill>
                <a:schemeClr val="dk1"/>
              </a:solidFill>
              <a:latin typeface="Garamond"/>
              <a:ea typeface="Garamond"/>
              <a:cs typeface="Garamond"/>
              <a:sym typeface="Garamond"/>
            </a:endParaRPr>
          </a:p>
          <a:p>
            <a:pPr marL="0" marR="0" lvl="0" indent="0" algn="l" rtl="0">
              <a:lnSpc>
                <a:spcPct val="90000"/>
              </a:lnSpc>
              <a:spcBef>
                <a:spcPts val="1000"/>
              </a:spcBef>
              <a:spcAft>
                <a:spcPts val="0"/>
              </a:spcAft>
              <a:buClr>
                <a:srgbClr val="757070"/>
              </a:buClr>
              <a:buSzPct val="25000"/>
              <a:buFont typeface="Arial"/>
              <a:buNone/>
            </a:pPr>
            <a:endParaRPr sz="20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descr="CroppedMountains.png"/>
          <p:cNvPicPr preferRelativeResize="0"/>
          <p:nvPr/>
        </p:nvPicPr>
        <p:blipFill rotWithShape="1">
          <a:blip r:embed="rId3">
            <a:alphaModFix/>
          </a:blip>
          <a:srcRect/>
          <a:stretch/>
        </p:blipFill>
        <p:spPr>
          <a:xfrm>
            <a:off x="7429962" y="2910508"/>
            <a:ext cx="4738100" cy="4742198"/>
          </a:xfrm>
          <a:prstGeom prst="rect">
            <a:avLst/>
          </a:prstGeom>
          <a:noFill/>
          <a:ln>
            <a:noFill/>
          </a:ln>
        </p:spPr>
      </p:pic>
      <p:pic>
        <p:nvPicPr>
          <p:cNvPr id="108" name="Shape 108" descr="gaspump.png"/>
          <p:cNvPicPr preferRelativeResize="0"/>
          <p:nvPr/>
        </p:nvPicPr>
        <p:blipFill rotWithShape="1">
          <a:blip r:embed="rId4">
            <a:alphaModFix/>
            <a:duotone>
              <a:prstClr val="black"/>
              <a:schemeClr val="tx1">
                <a:tint val="45000"/>
                <a:satMod val="400000"/>
              </a:schemeClr>
            </a:duotone>
          </a:blip>
          <a:srcRect/>
          <a:stretch/>
        </p:blipFill>
        <p:spPr>
          <a:xfrm>
            <a:off x="36455" y="3660900"/>
            <a:ext cx="2207292" cy="3256349"/>
          </a:xfrm>
          <a:prstGeom prst="rect">
            <a:avLst/>
          </a:prstGeom>
          <a:noFill/>
          <a:ln>
            <a:noFill/>
          </a:ln>
        </p:spPr>
      </p:pic>
      <p:pic>
        <p:nvPicPr>
          <p:cNvPr id="109" name="Shape 109"/>
          <p:cNvPicPr preferRelativeResize="0"/>
          <p:nvPr/>
        </p:nvPicPr>
        <p:blipFill rotWithShape="1">
          <a:blip r:embed="rId5">
            <a:alphaModFix/>
          </a:blip>
          <a:srcRect/>
          <a:stretch/>
        </p:blipFill>
        <p:spPr>
          <a:xfrm>
            <a:off x="7272199" y="252675"/>
            <a:ext cx="4919798" cy="1737175"/>
          </a:xfrm>
          <a:prstGeom prst="rect">
            <a:avLst/>
          </a:prstGeom>
          <a:noFill/>
          <a:ln>
            <a:noFill/>
          </a:ln>
        </p:spPr>
      </p:pic>
      <p:sp>
        <p:nvSpPr>
          <p:cNvPr id="110" name="Shape 110"/>
          <p:cNvSpPr txBox="1">
            <a:spLocks noGrp="1"/>
          </p:cNvSpPr>
          <p:nvPr>
            <p:ph type="body" idx="2"/>
          </p:nvPr>
        </p:nvSpPr>
        <p:spPr>
          <a:xfrm>
            <a:off x="7333150" y="734325"/>
            <a:ext cx="3565200" cy="2046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2B37B"/>
              </a:buClr>
              <a:buSzPct val="25000"/>
              <a:buFont typeface="Arial"/>
              <a:buNone/>
            </a:pPr>
            <a:r>
              <a:rPr lang="en-US" sz="4000" b="1" i="0" u="none" strike="noStrike" cap="none">
                <a:solidFill>
                  <a:srgbClr val="FFFFFF"/>
                </a:solidFill>
                <a:latin typeface="Century Gothic"/>
                <a:ea typeface="Century Gothic"/>
                <a:cs typeface="Century Gothic"/>
                <a:sym typeface="Century Gothic"/>
              </a:rPr>
              <a:t>Community Concerns</a:t>
            </a:r>
          </a:p>
        </p:txBody>
      </p:sp>
      <p:sp>
        <p:nvSpPr>
          <p:cNvPr id="111" name="Shape 111"/>
          <p:cNvSpPr txBox="1">
            <a:spLocks noGrp="1"/>
          </p:cNvSpPr>
          <p:nvPr>
            <p:ph type="body" idx="4"/>
          </p:nvPr>
        </p:nvSpPr>
        <p:spPr>
          <a:xfrm>
            <a:off x="8648803" y="2037375"/>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979393"/>
              </a:buClr>
              <a:buSzPct val="25000"/>
              <a:buFont typeface="Arial"/>
              <a:buNone/>
            </a:pPr>
            <a:r>
              <a:rPr lang="en-US" sz="1200" b="0" i="0" u="none" strike="noStrike" cap="none" dirty="0">
                <a:solidFill>
                  <a:srgbClr val="979393"/>
                </a:solidFill>
                <a:latin typeface="Century Gothic"/>
                <a:ea typeface="Century Gothic"/>
                <a:cs typeface="Century Gothic"/>
                <a:sym typeface="Century Gothic"/>
              </a:rPr>
              <a:t>Image Credit: USDA.gov</a:t>
            </a:r>
          </a:p>
          <a:p>
            <a:pPr marL="0" marR="0" lvl="0" indent="0" algn="r" rtl="0">
              <a:lnSpc>
                <a:spcPct val="90000"/>
              </a:lnSpc>
              <a:spcBef>
                <a:spcPts val="0"/>
              </a:spcBef>
              <a:spcAft>
                <a:spcPts val="0"/>
              </a:spcAft>
              <a:buClr>
                <a:srgbClr val="979393"/>
              </a:buClr>
              <a:buSzPct val="25000"/>
              <a:buFont typeface="Arial"/>
              <a:buNone/>
            </a:pPr>
            <a:endParaRPr sz="1200" b="0" i="0" u="none" strike="noStrike" cap="none" dirty="0">
              <a:solidFill>
                <a:srgbClr val="979393"/>
              </a:solidFill>
              <a:latin typeface="Century Gothic"/>
              <a:ea typeface="Century Gothic"/>
              <a:cs typeface="Century Gothic"/>
              <a:sym typeface="Century Gothic"/>
            </a:endParaRPr>
          </a:p>
        </p:txBody>
      </p:sp>
      <p:pic>
        <p:nvPicPr>
          <p:cNvPr id="112" name="Shape 112" descr="Leaf.png"/>
          <p:cNvPicPr preferRelativeResize="0"/>
          <p:nvPr/>
        </p:nvPicPr>
        <p:blipFill rotWithShape="1">
          <a:blip r:embed="rId6">
            <a:alphaModFix/>
          </a:blip>
          <a:srcRect/>
          <a:stretch/>
        </p:blipFill>
        <p:spPr>
          <a:xfrm>
            <a:off x="2561175" y="1151424"/>
            <a:ext cx="6138499" cy="5167575"/>
          </a:xfrm>
          <a:prstGeom prst="rect">
            <a:avLst/>
          </a:prstGeom>
          <a:noFill/>
          <a:ln>
            <a:noFill/>
          </a:ln>
        </p:spPr>
      </p:pic>
      <p:sp>
        <p:nvSpPr>
          <p:cNvPr id="113" name="Shape 113"/>
          <p:cNvSpPr txBox="1"/>
          <p:nvPr/>
        </p:nvSpPr>
        <p:spPr>
          <a:xfrm>
            <a:off x="4317023" y="2910508"/>
            <a:ext cx="2667599" cy="1066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400" b="1" i="0" u="none" strike="noStrike" cap="none">
                <a:solidFill>
                  <a:srgbClr val="FFFFFF"/>
                </a:solidFill>
                <a:latin typeface="Century Gothic"/>
                <a:ea typeface="Century Gothic"/>
                <a:cs typeface="Century Gothic"/>
                <a:sym typeface="Century Gothic"/>
              </a:rPr>
              <a:t>Forest Health</a:t>
            </a:r>
            <a:r>
              <a:rPr lang="en-US" sz="2400" b="1" i="0" u="none" strike="noStrike" cap="none">
                <a:solidFill>
                  <a:srgbClr val="000000"/>
                </a:solidFill>
                <a:highlight>
                  <a:srgbClr val="D0E0E3"/>
                </a:highlight>
                <a:latin typeface="Century Gothic"/>
                <a:ea typeface="Century Gothic"/>
                <a:cs typeface="Century Gothic"/>
                <a:sym typeface="Century Gothic"/>
              </a:rPr>
              <a:t> </a:t>
            </a:r>
            <a:r>
              <a:rPr lang="en-US" sz="2000" b="1" i="0" u="none" strike="noStrike" cap="none">
                <a:solidFill>
                  <a:srgbClr val="000000"/>
                </a:solidFill>
                <a:highlight>
                  <a:srgbClr val="D0E0E3"/>
                </a:highlight>
                <a:latin typeface="Century Gothic"/>
                <a:ea typeface="Century Gothic"/>
                <a:cs typeface="Century Gothic"/>
                <a:sym typeface="Century Gothic"/>
              </a:rPr>
              <a:t> </a:t>
            </a:r>
            <a:r>
              <a:rPr lang="en-US" sz="2000" b="1" i="0" u="none" strike="noStrike" cap="none">
                <a:solidFill>
                  <a:srgbClr val="F3F3F3"/>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F3F3F3"/>
              </a:buClr>
              <a:buSzPct val="25000"/>
              <a:buFont typeface="Century Gothic"/>
              <a:buNone/>
            </a:pPr>
            <a:r>
              <a:rPr lang="en-US" sz="2000" b="0" i="0" u="none" strike="noStrike" cap="none">
                <a:solidFill>
                  <a:srgbClr val="F3F3F3"/>
                </a:solidFill>
                <a:latin typeface="Century Gothic"/>
                <a:ea typeface="Century Gothic"/>
                <a:cs typeface="Century Gothic"/>
                <a:sym typeface="Century Gothic"/>
              </a:rPr>
              <a:t>Increasing pest and disease outbreaks are occurring in Idaho forests</a:t>
            </a:r>
          </a:p>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Droid Serif"/>
              <a:ea typeface="Droid Serif"/>
              <a:cs typeface="Droid Serif"/>
              <a:sym typeface="Droid Serif"/>
            </a:endParaRPr>
          </a:p>
        </p:txBody>
      </p:sp>
      <p:pic>
        <p:nvPicPr>
          <p:cNvPr id="114" name="Shape 114" descr="Spruce-beetle.gif"/>
          <p:cNvPicPr preferRelativeResize="0"/>
          <p:nvPr/>
        </p:nvPicPr>
        <p:blipFill rotWithShape="1">
          <a:blip r:embed="rId7">
            <a:alphaModFix/>
          </a:blip>
          <a:srcRect/>
          <a:stretch/>
        </p:blipFill>
        <p:spPr>
          <a:xfrm rot="1123814">
            <a:off x="176671" y="-328057"/>
            <a:ext cx="4503729" cy="4921515"/>
          </a:xfrm>
          <a:prstGeom prst="rect">
            <a:avLst/>
          </a:prstGeom>
          <a:noFill/>
          <a:ln>
            <a:noFill/>
          </a:ln>
        </p:spPr>
      </p:pic>
      <p:sp>
        <p:nvSpPr>
          <p:cNvPr id="115" name="Shape 115"/>
          <p:cNvSpPr txBox="1"/>
          <p:nvPr/>
        </p:nvSpPr>
        <p:spPr>
          <a:xfrm>
            <a:off x="1044875" y="1456450"/>
            <a:ext cx="3146124" cy="1808125"/>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400" b="1" i="0" u="none" strike="noStrike" cap="none" dirty="0">
                <a:solidFill>
                  <a:srgbClr val="FFFFFF"/>
                </a:solidFill>
                <a:latin typeface="Century Gothic"/>
                <a:ea typeface="Century Gothic"/>
                <a:cs typeface="Century Gothic"/>
                <a:sym typeface="Century Gothic"/>
              </a:rPr>
              <a:t>Changes in Climate</a:t>
            </a:r>
          </a:p>
          <a:p>
            <a:pPr marL="0" marR="0" lvl="0" indent="0" algn="ctr" rtl="0">
              <a:lnSpc>
                <a:spcPct val="100000"/>
              </a:lnSpc>
              <a:spcBef>
                <a:spcPts val="0"/>
              </a:spcBef>
              <a:spcAft>
                <a:spcPts val="0"/>
              </a:spcAft>
              <a:buClr>
                <a:srgbClr val="F3F3F3"/>
              </a:buClr>
              <a:buSzPct val="25000"/>
              <a:buFont typeface="Century Gothic"/>
              <a:buNone/>
            </a:pPr>
            <a:r>
              <a:rPr lang="en-US" sz="2000" b="0" i="0" u="none" strike="noStrike" cap="none" dirty="0">
                <a:solidFill>
                  <a:srgbClr val="F3F3F3"/>
                </a:solidFill>
                <a:latin typeface="Century Gothic"/>
                <a:ea typeface="Century Gothic"/>
                <a:cs typeface="Century Gothic"/>
                <a:sym typeface="Century Gothic"/>
              </a:rPr>
              <a:t>Bark beetle outbreaks are becoming more severe &amp; frequent</a:t>
            </a:r>
          </a:p>
          <a:p>
            <a:pPr marL="0" marR="0" lvl="0" indent="0" algn="l" rtl="0">
              <a:lnSpc>
                <a:spcPct val="100000"/>
              </a:lnSpc>
              <a:spcBef>
                <a:spcPts val="0"/>
              </a:spcBef>
              <a:spcAft>
                <a:spcPts val="0"/>
              </a:spcAft>
              <a:buClr>
                <a:srgbClr val="000000"/>
              </a:buClr>
              <a:buFont typeface="Arial"/>
              <a:buNone/>
            </a:pPr>
            <a:endParaRPr sz="1400" b="1" i="0" u="none" strike="noStrike" cap="none" dirty="0">
              <a:solidFill>
                <a:srgbClr val="000000"/>
              </a:solidFill>
              <a:latin typeface="Droid Serif"/>
              <a:ea typeface="Droid Serif"/>
              <a:cs typeface="Droid Serif"/>
              <a:sym typeface="Droid Serif"/>
            </a:endParaRPr>
          </a:p>
        </p:txBody>
      </p:sp>
      <p:sp>
        <p:nvSpPr>
          <p:cNvPr id="116" name="Shape 116"/>
          <p:cNvSpPr txBox="1"/>
          <p:nvPr/>
        </p:nvSpPr>
        <p:spPr>
          <a:xfrm>
            <a:off x="1509625" y="4855875"/>
            <a:ext cx="3710999" cy="1066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400" b="1" i="0" u="none" strike="noStrike" cap="none" dirty="0">
                <a:solidFill>
                  <a:srgbClr val="000000"/>
                </a:solidFill>
                <a:latin typeface="Century Gothic"/>
                <a:ea typeface="Century Gothic"/>
                <a:cs typeface="Century Gothic"/>
                <a:sym typeface="Century Gothic"/>
              </a:rPr>
              <a:t>Energy Development</a:t>
            </a:r>
          </a:p>
          <a:p>
            <a:pPr marL="0" marR="0" lvl="0" indent="0" algn="ctr" rtl="0">
              <a:lnSpc>
                <a:spcPct val="100000"/>
              </a:lnSpc>
              <a:spcBef>
                <a:spcPts val="0"/>
              </a:spcBef>
              <a:spcAft>
                <a:spcPts val="0"/>
              </a:spcAft>
              <a:buClr>
                <a:srgbClr val="434343"/>
              </a:buClr>
              <a:buSzPct val="25000"/>
              <a:buFont typeface="Century Gothic"/>
              <a:buNone/>
            </a:pPr>
            <a:r>
              <a:rPr lang="en-US" sz="2000" b="0" i="0" u="none" strike="noStrike" cap="none" dirty="0">
                <a:solidFill>
                  <a:srgbClr val="434343"/>
                </a:solidFill>
                <a:latin typeface="Century Gothic"/>
                <a:ea typeface="Century Gothic"/>
                <a:cs typeface="Century Gothic"/>
                <a:sym typeface="Century Gothic"/>
              </a:rPr>
              <a:t>It may be economically and environmentally feasible to use dead biomass as bioenergy feedstock</a:t>
            </a:r>
          </a:p>
          <a:p>
            <a:pPr marL="0" marR="0" lvl="0" indent="0" algn="l" rtl="0">
              <a:lnSpc>
                <a:spcPct val="100000"/>
              </a:lnSpc>
              <a:spcBef>
                <a:spcPts val="0"/>
              </a:spcBef>
              <a:spcAft>
                <a:spcPts val="0"/>
              </a:spcAft>
              <a:buClr>
                <a:srgbClr val="000000"/>
              </a:buClr>
              <a:buFont typeface="Arial"/>
              <a:buNone/>
            </a:pPr>
            <a:endParaRPr sz="1400" b="1" i="0" u="none" strike="noStrike" cap="none" dirty="0">
              <a:solidFill>
                <a:srgbClr val="434343"/>
              </a:solidFill>
              <a:latin typeface="Droid Serif"/>
              <a:ea typeface="Droid Serif"/>
              <a:cs typeface="Droid Serif"/>
              <a:sym typeface="Droid Serif"/>
            </a:endParaRPr>
          </a:p>
        </p:txBody>
      </p:sp>
      <p:sp>
        <p:nvSpPr>
          <p:cNvPr id="117" name="Shape 117"/>
          <p:cNvSpPr txBox="1"/>
          <p:nvPr/>
        </p:nvSpPr>
        <p:spPr>
          <a:xfrm>
            <a:off x="8398298" y="4389339"/>
            <a:ext cx="2667599" cy="1066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400" b="1" i="0" u="none" strike="noStrike" cap="none" dirty="0">
                <a:solidFill>
                  <a:srgbClr val="FFFFFF"/>
                </a:solidFill>
                <a:latin typeface="Century Gothic"/>
                <a:ea typeface="Century Gothic"/>
                <a:cs typeface="Century Gothic"/>
                <a:sym typeface="Century Gothic"/>
              </a:rPr>
              <a:t>Accessibility</a:t>
            </a:r>
          </a:p>
          <a:p>
            <a:pPr marL="0" marR="0" lvl="0" indent="0" algn="ctr" rtl="0">
              <a:lnSpc>
                <a:spcPct val="100000"/>
              </a:lnSpc>
              <a:spcBef>
                <a:spcPts val="0"/>
              </a:spcBef>
              <a:spcAft>
                <a:spcPts val="0"/>
              </a:spcAft>
              <a:buClr>
                <a:srgbClr val="F3F3F3"/>
              </a:buClr>
              <a:buSzPct val="25000"/>
              <a:buFont typeface="Century Gothic"/>
              <a:buNone/>
            </a:pPr>
            <a:r>
              <a:rPr lang="en-US" sz="2000" b="0" i="0" u="none" strike="noStrike" cap="none" dirty="0">
                <a:solidFill>
                  <a:srgbClr val="F3F3F3"/>
                </a:solidFill>
                <a:latin typeface="Century Gothic"/>
                <a:ea typeface="Century Gothic"/>
                <a:cs typeface="Century Gothic"/>
                <a:sym typeface="Century Gothic"/>
              </a:rPr>
              <a:t>Beetle kill biomass is often located in remote and rugged terrain.</a:t>
            </a:r>
            <a:r>
              <a:rPr lang="en-US" sz="1400" b="0" i="0" u="none" strike="noStrike" cap="none" dirty="0">
                <a:solidFill>
                  <a:srgbClr val="F3F3F3"/>
                </a:solidFill>
                <a:latin typeface="Century Gothic"/>
                <a:ea typeface="Century Gothic"/>
                <a:cs typeface="Century Gothic"/>
                <a:sym typeface="Century Gothic"/>
              </a:rPr>
              <a:t> </a:t>
            </a:r>
          </a:p>
        </p:txBody>
      </p:sp>
      <p:sp>
        <p:nvSpPr>
          <p:cNvPr id="13" name="TextBox 12"/>
          <p:cNvSpPr txBox="1"/>
          <p:nvPr/>
        </p:nvSpPr>
        <p:spPr>
          <a:xfrm>
            <a:off x="5061994" y="4922739"/>
            <a:ext cx="2651937" cy="276999"/>
          </a:xfrm>
          <a:prstGeom prst="rect">
            <a:avLst/>
          </a:prstGeom>
          <a:noFill/>
        </p:spPr>
        <p:txBody>
          <a:bodyPr wrap="square" rtlCol="0">
            <a:spAutoFit/>
          </a:bodyPr>
          <a:lstStyle/>
          <a:p>
            <a:r>
              <a:rPr lang="en-US" sz="1200" dirty="0">
                <a:solidFill>
                  <a:srgbClr val="979393"/>
                </a:solidFill>
                <a:latin typeface="Century Gothic"/>
                <a:ea typeface="Century Gothic"/>
                <a:cs typeface="Century Gothic"/>
                <a:sym typeface="Century Gothic"/>
              </a:rPr>
              <a:t>Image Credit: </a:t>
            </a:r>
            <a:r>
              <a:rPr lang="en-US" sz="1200" dirty="0" smtClean="0">
                <a:solidFill>
                  <a:srgbClr val="979393"/>
                </a:solidFill>
                <a:latin typeface="Century Gothic"/>
                <a:ea typeface="Century Gothic"/>
                <a:cs typeface="Century Gothic"/>
                <a:sym typeface="Century Gothic"/>
              </a:rPr>
              <a:t>Lauren Burke</a:t>
            </a:r>
            <a:endParaRPr lang="en-US" sz="1200" dirty="0"/>
          </a:p>
        </p:txBody>
      </p:sp>
      <p:sp>
        <p:nvSpPr>
          <p:cNvPr id="15" name="TextBox 14"/>
          <p:cNvSpPr txBox="1"/>
          <p:nvPr/>
        </p:nvSpPr>
        <p:spPr>
          <a:xfrm>
            <a:off x="61106" y="6611002"/>
            <a:ext cx="2500069" cy="493996"/>
          </a:xfrm>
          <a:prstGeom prst="rect">
            <a:avLst/>
          </a:prstGeom>
          <a:noFill/>
        </p:spPr>
        <p:txBody>
          <a:bodyPr wrap="square" rtlCol="0">
            <a:spAutoFit/>
          </a:bodyPr>
          <a:lstStyle/>
          <a:p>
            <a:r>
              <a:rPr lang="en-US" sz="1200" dirty="0" smtClean="0">
                <a:solidFill>
                  <a:srgbClr val="979393"/>
                </a:solidFill>
                <a:latin typeface="Century Gothic"/>
                <a:ea typeface="Century Gothic"/>
                <a:cs typeface="Century Gothic"/>
                <a:sym typeface="Century Gothic"/>
              </a:rPr>
              <a:t>Image Credit</a:t>
            </a:r>
            <a:r>
              <a:rPr lang="en-US" sz="1200" dirty="0">
                <a:solidFill>
                  <a:srgbClr val="979393"/>
                </a:solidFill>
                <a:latin typeface="Century Gothic"/>
                <a:ea typeface="Century Gothic"/>
                <a:cs typeface="Century Gothic"/>
                <a:sym typeface="Century Gothic"/>
              </a:rPr>
              <a:t>: Chuck Coker</a:t>
            </a:r>
          </a:p>
          <a:p>
            <a:endParaRPr lang="en-US" dirty="0"/>
          </a:p>
        </p:txBody>
      </p:sp>
      <p:sp>
        <p:nvSpPr>
          <p:cNvPr id="16" name="TextBox 15"/>
          <p:cNvSpPr txBox="1"/>
          <p:nvPr/>
        </p:nvSpPr>
        <p:spPr>
          <a:xfrm>
            <a:off x="2039155" y="138443"/>
            <a:ext cx="2651937" cy="461665"/>
          </a:xfrm>
          <a:prstGeom prst="rect">
            <a:avLst/>
          </a:prstGeom>
          <a:noFill/>
        </p:spPr>
        <p:txBody>
          <a:bodyPr wrap="square" rtlCol="0">
            <a:spAutoFit/>
          </a:bodyPr>
          <a:lstStyle/>
          <a:p>
            <a:r>
              <a:rPr lang="en-US" sz="1200" dirty="0" smtClean="0">
                <a:solidFill>
                  <a:srgbClr val="979393"/>
                </a:solidFill>
                <a:latin typeface="Century Gothic"/>
                <a:ea typeface="Century Gothic"/>
                <a:cs typeface="Century Gothic"/>
                <a:sym typeface="Century Gothic"/>
              </a:rPr>
              <a:t>Image Credit</a:t>
            </a:r>
            <a:r>
              <a:rPr lang="en-US" sz="1200" dirty="0">
                <a:solidFill>
                  <a:srgbClr val="979393"/>
                </a:solidFill>
                <a:latin typeface="Century Gothic"/>
                <a:ea typeface="Century Gothic"/>
                <a:cs typeface="Century Gothic"/>
                <a:sym typeface="Century Gothic"/>
              </a:rPr>
              <a:t>: forestrydistributing.com</a:t>
            </a:r>
          </a:p>
        </p:txBody>
      </p:sp>
      <p:sp>
        <p:nvSpPr>
          <p:cNvPr id="17" name="TextBox 16"/>
          <p:cNvSpPr txBox="1"/>
          <p:nvPr/>
        </p:nvSpPr>
        <p:spPr>
          <a:xfrm>
            <a:off x="10447337" y="6581001"/>
            <a:ext cx="2651937" cy="276999"/>
          </a:xfrm>
          <a:prstGeom prst="rect">
            <a:avLst/>
          </a:prstGeom>
          <a:noFill/>
        </p:spPr>
        <p:txBody>
          <a:bodyPr wrap="square" rtlCol="0">
            <a:spAutoFit/>
          </a:bodyPr>
          <a:lstStyle/>
          <a:p>
            <a:r>
              <a:rPr lang="en-US" sz="1200" dirty="0">
                <a:solidFill>
                  <a:srgbClr val="979393"/>
                </a:solidFill>
                <a:latin typeface="Century Gothic"/>
                <a:ea typeface="Century Gothic"/>
                <a:cs typeface="Century Gothic"/>
                <a:sym typeface="Century Gothic"/>
              </a:rPr>
              <a:t>Image Credit: </a:t>
            </a:r>
            <a:r>
              <a:rPr lang="en-US" sz="1200" dirty="0" err="1">
                <a:solidFill>
                  <a:srgbClr val="979393"/>
                </a:solidFill>
                <a:latin typeface="Century Gothic"/>
                <a:ea typeface="Century Gothic"/>
                <a:cs typeface="Century Gothic"/>
                <a:sym typeface="Century Gothic"/>
              </a:rPr>
              <a:t>Gorgo</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fade">
                                      <p:cBhvr>
                                        <p:cTn id="3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5" grpId="0"/>
      <p:bldP spid="116" grpId="0"/>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p:nvPr/>
        </p:nvSpPr>
        <p:spPr>
          <a:xfrm>
            <a:off x="5463848" y="685800"/>
            <a:ext cx="327351" cy="1771557"/>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3" name="Shape 123"/>
          <p:cNvSpPr/>
          <p:nvPr/>
        </p:nvSpPr>
        <p:spPr>
          <a:xfrm>
            <a:off x="9702333" y="2466673"/>
            <a:ext cx="2416323" cy="4296300"/>
          </a:xfrm>
          <a:prstGeom prst="roundRect">
            <a:avLst>
              <a:gd name="adj" fmla="val 16667"/>
            </a:avLst>
          </a:prstGeom>
          <a:solidFill>
            <a:srgbClr val="BFBFBF"/>
          </a:solidFill>
          <a:ln w="25400"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26" name="Shape 126" descr="16612752984_fbececd9d6_o.jpg"/>
          <p:cNvPicPr preferRelativeResize="0"/>
          <p:nvPr/>
        </p:nvPicPr>
        <p:blipFill rotWithShape="1">
          <a:blip r:embed="rId3">
            <a:alphaModFix/>
          </a:blip>
          <a:srcRect l="370" r="-370" b="65521"/>
          <a:stretch/>
        </p:blipFill>
        <p:spPr>
          <a:xfrm>
            <a:off x="45101" y="151098"/>
            <a:ext cx="12146899" cy="1890445"/>
          </a:xfrm>
          <a:prstGeom prst="rect">
            <a:avLst/>
          </a:prstGeom>
          <a:noFill/>
          <a:ln>
            <a:noFill/>
          </a:ln>
        </p:spPr>
      </p:pic>
      <p:sp>
        <p:nvSpPr>
          <p:cNvPr id="138" name="Shape 138"/>
          <p:cNvSpPr txBox="1">
            <a:spLocks noGrp="1"/>
          </p:cNvSpPr>
          <p:nvPr>
            <p:ph type="body" idx="2"/>
          </p:nvPr>
        </p:nvSpPr>
        <p:spPr>
          <a:xfrm>
            <a:off x="6484023" y="420674"/>
            <a:ext cx="5532899" cy="18300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spcAft>
                <a:spcPts val="0"/>
              </a:spcAft>
              <a:buClr>
                <a:srgbClr val="52B37B"/>
              </a:buClr>
              <a:buSzPct val="25000"/>
              <a:buFont typeface="Arial"/>
              <a:buNone/>
            </a:pPr>
            <a:r>
              <a:rPr lang="en-US" sz="4800" b="1" i="0" u="none" strike="noStrike" cap="none">
                <a:solidFill>
                  <a:srgbClr val="F3F3F3"/>
                </a:solidFill>
                <a:latin typeface="Century Gothic"/>
                <a:ea typeface="Century Gothic"/>
                <a:cs typeface="Century Gothic"/>
                <a:sym typeface="Century Gothic"/>
              </a:rPr>
              <a:t>Objectives</a:t>
            </a:r>
          </a:p>
        </p:txBody>
      </p:sp>
      <p:sp>
        <p:nvSpPr>
          <p:cNvPr id="139" name="Shape 139"/>
          <p:cNvSpPr txBox="1">
            <a:spLocks noGrp="1"/>
          </p:cNvSpPr>
          <p:nvPr>
            <p:ph type="body" idx="4"/>
          </p:nvPr>
        </p:nvSpPr>
        <p:spPr>
          <a:xfrm>
            <a:off x="10518300" y="2114699"/>
            <a:ext cx="1673700" cy="370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979393"/>
              </a:buClr>
              <a:buSzPct val="25000"/>
              <a:buFont typeface="Arial"/>
              <a:buNone/>
            </a:pPr>
            <a:r>
              <a:rPr lang="en-US" sz="1200" b="0" i="0" u="none" strike="noStrike" cap="none" dirty="0">
                <a:solidFill>
                  <a:srgbClr val="979393"/>
                </a:solidFill>
                <a:latin typeface="Century Gothic"/>
                <a:ea typeface="Century Gothic"/>
                <a:cs typeface="Century Gothic"/>
                <a:sym typeface="Century Gothic"/>
              </a:rPr>
              <a:t>Image Credit: USGS</a:t>
            </a:r>
          </a:p>
        </p:txBody>
      </p:sp>
      <p:sp>
        <p:nvSpPr>
          <p:cNvPr id="140" name="Shape 140"/>
          <p:cNvSpPr/>
          <p:nvPr/>
        </p:nvSpPr>
        <p:spPr>
          <a:xfrm>
            <a:off x="9778865" y="3088662"/>
            <a:ext cx="2289900" cy="1712099"/>
          </a:xfrm>
          <a:prstGeom prst="ellipse">
            <a:avLst/>
          </a:prstGeom>
          <a:solidFill>
            <a:schemeClr val="accent4"/>
          </a:solidFill>
          <a:ln w="19050"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000000"/>
                </a:solidFill>
                <a:latin typeface="Century Gothic"/>
                <a:ea typeface="Century Gothic"/>
                <a:cs typeface="Century Gothic"/>
                <a:sym typeface="Century Gothic"/>
              </a:rPr>
              <a:t>Bioenergy Alliance Network of the Rockies</a:t>
            </a:r>
          </a:p>
        </p:txBody>
      </p:sp>
      <p:sp>
        <p:nvSpPr>
          <p:cNvPr id="141" name="Shape 141"/>
          <p:cNvSpPr/>
          <p:nvPr/>
        </p:nvSpPr>
        <p:spPr>
          <a:xfrm>
            <a:off x="9778865" y="4931338"/>
            <a:ext cx="2289900" cy="1712099"/>
          </a:xfrm>
          <a:prstGeom prst="ellipse">
            <a:avLst/>
          </a:prstGeom>
          <a:solidFill>
            <a:schemeClr val="accent4"/>
          </a:solidFill>
          <a:ln w="19050"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000000"/>
                </a:solidFill>
                <a:latin typeface="Century Gothic"/>
                <a:ea typeface="Century Gothic"/>
                <a:cs typeface="Century Gothic"/>
                <a:sym typeface="Century Gothic"/>
              </a:rPr>
              <a:t>Natural Resource Ecology Lab</a:t>
            </a:r>
          </a:p>
        </p:txBody>
      </p:sp>
      <p:sp>
        <p:nvSpPr>
          <p:cNvPr id="142" name="Shape 142"/>
          <p:cNvSpPr txBox="1"/>
          <p:nvPr/>
        </p:nvSpPr>
        <p:spPr>
          <a:xfrm>
            <a:off x="10364106" y="2590900"/>
            <a:ext cx="1219199"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000000"/>
                </a:solidFill>
                <a:latin typeface="Century Gothic"/>
                <a:ea typeface="Century Gothic"/>
                <a:cs typeface="Century Gothic"/>
                <a:sym typeface="Century Gothic"/>
              </a:rPr>
              <a:t>Partners</a:t>
            </a:r>
          </a:p>
        </p:txBody>
      </p:sp>
      <p:graphicFrame>
        <p:nvGraphicFramePr>
          <p:cNvPr id="2" name="Diagram 1"/>
          <p:cNvGraphicFramePr/>
          <p:nvPr>
            <p:extLst>
              <p:ext uri="{D42A27DB-BD31-4B8C-83A1-F6EECF244321}">
                <p14:modId xmlns:p14="http://schemas.microsoft.com/office/powerpoint/2010/main" val="1482749990"/>
              </p:ext>
            </p:extLst>
          </p:nvPr>
        </p:nvGraphicFramePr>
        <p:xfrm>
          <a:off x="352461" y="1912117"/>
          <a:ext cx="6499286" cy="4966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45101" y="3785098"/>
            <a:ext cx="2580566" cy="1015663"/>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Aboveground Dead Biomass Maps</a:t>
            </a:r>
            <a:endParaRPr lang="en-US" sz="2000" b="1" dirty="0">
              <a:solidFill>
                <a:schemeClr val="bg1"/>
              </a:solidFill>
              <a:latin typeface="Century Gothic" panose="020B0502020202020204" pitchFamily="34" charset="0"/>
            </a:endParaRPr>
          </a:p>
        </p:txBody>
      </p:sp>
      <p:graphicFrame>
        <p:nvGraphicFramePr>
          <p:cNvPr id="26" name="Diagram 25"/>
          <p:cNvGraphicFramePr/>
          <p:nvPr>
            <p:extLst>
              <p:ext uri="{D42A27DB-BD31-4B8C-83A1-F6EECF244321}">
                <p14:modId xmlns:p14="http://schemas.microsoft.com/office/powerpoint/2010/main" val="913740148"/>
              </p:ext>
            </p:extLst>
          </p:nvPr>
        </p:nvGraphicFramePr>
        <p:xfrm>
          <a:off x="5025659" y="1975076"/>
          <a:ext cx="6499286" cy="49662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26"/>
          <p:cNvSpPr txBox="1"/>
          <p:nvPr/>
        </p:nvSpPr>
        <p:spPr>
          <a:xfrm>
            <a:off x="5193740" y="3815572"/>
            <a:ext cx="2580566" cy="1015663"/>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Forest </a:t>
            </a:r>
          </a:p>
          <a:p>
            <a:pPr algn="ctr"/>
            <a:r>
              <a:rPr lang="en-US" sz="2000" b="1" dirty="0" smtClean="0">
                <a:solidFill>
                  <a:schemeClr val="bg1"/>
                </a:solidFill>
                <a:latin typeface="Century Gothic" panose="020B0502020202020204" pitchFamily="34" charset="0"/>
              </a:rPr>
              <a:t>Disturbance </a:t>
            </a:r>
          </a:p>
          <a:p>
            <a:pPr algn="ctr"/>
            <a:r>
              <a:rPr lang="en-US" sz="2000" b="1" dirty="0" smtClean="0">
                <a:solidFill>
                  <a:schemeClr val="bg1"/>
                </a:solidFill>
                <a:latin typeface="Century Gothic" panose="020B0502020202020204" pitchFamily="34" charset="0"/>
              </a:rPr>
              <a:t>Trends</a:t>
            </a:r>
            <a:endParaRPr lang="en-US"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graphicEl>
                                              <a:dgm id="{08813D05-28BC-41BE-B867-97E8EB6EF206}"/>
                                            </p:graphicEl>
                                          </p:spTgt>
                                        </p:tgtEl>
                                      </p:cBhvr>
                                    </p:animEffect>
                                    <p:animScale>
                                      <p:cBhvr>
                                        <p:cTn id="7" dur="250" autoRev="1" fill="hold"/>
                                        <p:tgtEl>
                                          <p:spTgt spid="2">
                                            <p:graphicEl>
                                              <a:dgm id="{08813D05-28BC-41BE-B867-97E8EB6EF206}"/>
                                            </p:graphic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graphicEl>
                                              <a:dgm id="{2750FAD3-C8EF-4A97-B930-0C85AF12A2BF}"/>
                                            </p:graphicEl>
                                          </p:spTgt>
                                        </p:tgtEl>
                                      </p:cBhvr>
                                    </p:animEffect>
                                    <p:animScale>
                                      <p:cBhvr>
                                        <p:cTn id="11" dur="250" autoRev="1" fill="hold"/>
                                        <p:tgtEl>
                                          <p:spTgt spid="2">
                                            <p:graphicEl>
                                              <a:dgm id="{2750FAD3-C8EF-4A97-B930-0C85AF12A2BF}"/>
                                            </p:graphicEl>
                                          </p:spTgt>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2">
                                            <p:graphicEl>
                                              <a:dgm id="{9E84AE43-F095-40A7-B2EA-AF6DE611F5C6}"/>
                                            </p:graphicEl>
                                          </p:spTgt>
                                        </p:tgtEl>
                                      </p:cBhvr>
                                    </p:animEffect>
                                    <p:animScale>
                                      <p:cBhvr>
                                        <p:cTn id="15" dur="250" autoRev="1" fill="hold"/>
                                        <p:tgtEl>
                                          <p:spTgt spid="2">
                                            <p:graphicEl>
                                              <a:dgm id="{9E84AE43-F095-40A7-B2EA-AF6DE611F5C6}"/>
                                            </p:graphicEl>
                                          </p:spTgt>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26">
                                            <p:graphicEl>
                                              <a:dgm id="{08813D05-28BC-41BE-B867-97E8EB6EF206}"/>
                                            </p:graphicEl>
                                          </p:spTgt>
                                        </p:tgtEl>
                                      </p:cBhvr>
                                    </p:animEffect>
                                    <p:animScale>
                                      <p:cBhvr>
                                        <p:cTn id="20" dur="250" autoRev="1" fill="hold"/>
                                        <p:tgtEl>
                                          <p:spTgt spid="26">
                                            <p:graphicEl>
                                              <a:dgm id="{08813D05-28BC-41BE-B867-97E8EB6EF206}"/>
                                            </p:graphicEl>
                                          </p:spTgt>
                                        </p:tgtEl>
                                      </p:cBhvr>
                                      <p:by x="105000" y="105000"/>
                                    </p:animScale>
                                  </p:childTnLst>
                                </p:cTn>
                              </p:par>
                            </p:childTnLst>
                          </p:cTn>
                        </p:par>
                        <p:par>
                          <p:cTn id="21" fill="hold">
                            <p:stCondLst>
                              <p:cond delay="500"/>
                            </p:stCondLst>
                            <p:childTnLst>
                              <p:par>
                                <p:cTn id="22" presetID="26" presetClass="emph" presetSubtype="0" fill="hold" grpId="0" nodeType="afterEffect">
                                  <p:stCondLst>
                                    <p:cond delay="0"/>
                                  </p:stCondLst>
                                  <p:childTnLst>
                                    <p:animEffect transition="out" filter="fade">
                                      <p:cBhvr>
                                        <p:cTn id="23" dur="500" tmFilter="0, 0; .2, .5; .8, .5; 1, 0"/>
                                        <p:tgtEl>
                                          <p:spTgt spid="26">
                                            <p:graphicEl>
                                              <a:dgm id="{2750FAD3-C8EF-4A97-B930-0C85AF12A2BF}"/>
                                            </p:graphicEl>
                                          </p:spTgt>
                                        </p:tgtEl>
                                      </p:cBhvr>
                                    </p:animEffect>
                                    <p:animScale>
                                      <p:cBhvr>
                                        <p:cTn id="24" dur="250" autoRev="1" fill="hold"/>
                                        <p:tgtEl>
                                          <p:spTgt spid="26">
                                            <p:graphicEl>
                                              <a:dgm id="{2750FAD3-C8EF-4A97-B930-0C85AF12A2BF}"/>
                                            </p:graphicEl>
                                          </p:spTgt>
                                        </p:tgtEl>
                                      </p:cBhvr>
                                      <p:by x="105000" y="105000"/>
                                    </p:animScale>
                                  </p:childTnLst>
                                </p:cTn>
                              </p:par>
                            </p:childTnLst>
                          </p:cTn>
                        </p:par>
                        <p:par>
                          <p:cTn id="25" fill="hold">
                            <p:stCondLst>
                              <p:cond delay="1000"/>
                            </p:stCondLst>
                            <p:childTnLst>
                              <p:par>
                                <p:cTn id="26" presetID="26" presetClass="emph" presetSubtype="0" fill="hold" grpId="0" nodeType="afterEffect">
                                  <p:stCondLst>
                                    <p:cond delay="0"/>
                                  </p:stCondLst>
                                  <p:childTnLst>
                                    <p:animEffect transition="out" filter="fade">
                                      <p:cBhvr>
                                        <p:cTn id="27" dur="500" tmFilter="0, 0; .2, .5; .8, .5; 1, 0"/>
                                        <p:tgtEl>
                                          <p:spTgt spid="26">
                                            <p:graphicEl>
                                              <a:dgm id="{9E81191D-429A-4D32-A10A-D98F81BCA6DB}"/>
                                            </p:graphicEl>
                                          </p:spTgt>
                                        </p:tgtEl>
                                      </p:cBhvr>
                                    </p:animEffect>
                                    <p:animScale>
                                      <p:cBhvr>
                                        <p:cTn id="28" dur="250" autoRev="1" fill="hold"/>
                                        <p:tgtEl>
                                          <p:spTgt spid="26">
                                            <p:graphicEl>
                                              <a:dgm id="{9E81191D-429A-4D32-A10A-D98F81BCA6DB}"/>
                                            </p:graphicEl>
                                          </p:spTgt>
                                        </p:tgtEl>
                                      </p:cBhvr>
                                      <p:by x="105000" y="105000"/>
                                    </p:animScale>
                                  </p:childTnLst>
                                </p:cTn>
                              </p:par>
                            </p:childTnLst>
                          </p:cTn>
                        </p:par>
                        <p:par>
                          <p:cTn id="29" fill="hold">
                            <p:stCondLst>
                              <p:cond delay="1500"/>
                            </p:stCondLst>
                            <p:childTnLst>
                              <p:par>
                                <p:cTn id="30" presetID="26" presetClass="emph" presetSubtype="0" fill="hold" grpId="0" nodeType="afterEffect">
                                  <p:stCondLst>
                                    <p:cond delay="0"/>
                                  </p:stCondLst>
                                  <p:childTnLst>
                                    <p:animEffect transition="out" filter="fade">
                                      <p:cBhvr>
                                        <p:cTn id="31" dur="500" tmFilter="0, 0; .2, .5; .8, .5; 1, 0"/>
                                        <p:tgtEl>
                                          <p:spTgt spid="26">
                                            <p:graphicEl>
                                              <a:dgm id="{9E84AE43-F095-40A7-B2EA-AF6DE611F5C6}"/>
                                            </p:graphicEl>
                                          </p:spTgt>
                                        </p:tgtEl>
                                      </p:cBhvr>
                                    </p:animEffect>
                                    <p:animScale>
                                      <p:cBhvr>
                                        <p:cTn id="32" dur="250" autoRev="1" fill="hold"/>
                                        <p:tgtEl>
                                          <p:spTgt spid="26">
                                            <p:graphicEl>
                                              <a:dgm id="{9E84AE43-F095-40A7-B2EA-AF6DE611F5C6}"/>
                                            </p:graphic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fade">
                                      <p:cBhvr>
                                        <p:cTn id="37" dur="500"/>
                                        <p:tgtEl>
                                          <p:spTgt spid="1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1"/>
                                        </p:tgtEl>
                                        <p:attrNameLst>
                                          <p:attrName>style.visibility</p:attrName>
                                        </p:attrNameLst>
                                      </p:cBhvr>
                                      <p:to>
                                        <p:strVal val="visible"/>
                                      </p:to>
                                    </p:set>
                                    <p:animEffect transition="in" filter="fade">
                                      <p:cBhvr>
                                        <p:cTn id="40" dur="500"/>
                                        <p:tgtEl>
                                          <p:spTgt spid="1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40" grpId="0" animBg="1"/>
      <p:bldP spid="141" grpId="0" animBg="1"/>
      <p:bldGraphic spid="2" grpId="0" uiExpand="1">
        <p:bldSub>
          <a:bldDgm bld="one"/>
        </p:bldSub>
      </p:bldGraphic>
      <p:bldGraphic spid="26"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p:nvPr/>
        </p:nvSpPr>
        <p:spPr>
          <a:xfrm>
            <a:off x="8348876" y="3754675"/>
            <a:ext cx="3583199" cy="1369800"/>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9" name="Shape 149"/>
          <p:cNvSpPr/>
          <p:nvPr/>
        </p:nvSpPr>
        <p:spPr>
          <a:xfrm>
            <a:off x="8389227" y="2370200"/>
            <a:ext cx="3583199" cy="1134900"/>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0" name="Shape 150"/>
          <p:cNvSpPr txBox="1">
            <a:spLocks noGrp="1"/>
          </p:cNvSpPr>
          <p:nvPr>
            <p:ph type="body" idx="1"/>
          </p:nvPr>
        </p:nvSpPr>
        <p:spPr>
          <a:xfrm>
            <a:off x="8528100" y="2142659"/>
            <a:ext cx="3663900" cy="43689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lIns="91425" tIns="45700" rIns="91425" bIns="45700" anchor="t" anchorCtr="0">
            <a:noAutofit/>
          </a:bodyPr>
          <a:lstStyle/>
          <a:p>
            <a:pPr marL="0" marR="0" lvl="0" indent="0" algn="l" rtl="0">
              <a:lnSpc>
                <a:spcPct val="90000"/>
              </a:lnSpc>
              <a:spcBef>
                <a:spcPts val="0"/>
              </a:spcBef>
              <a:spcAft>
                <a:spcPts val="0"/>
              </a:spcAft>
              <a:buClr>
                <a:srgbClr val="7F7F7F"/>
              </a:buClr>
              <a:buSzPct val="25000"/>
              <a:buFont typeface="Arial"/>
              <a:buNone/>
            </a:pPr>
            <a:endParaRPr sz="2400" b="1"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F7F7F"/>
              </a:buClr>
              <a:buSzPct val="25000"/>
              <a:buFont typeface="Arial"/>
              <a:buNone/>
            </a:pPr>
            <a:r>
              <a:rPr lang="en-US" sz="2400" b="1" i="0" u="none" strike="noStrike" cap="none" dirty="0">
                <a:solidFill>
                  <a:srgbClr val="FFFFFF"/>
                </a:solidFill>
                <a:latin typeface="Century Gothic"/>
                <a:ea typeface="Century Gothic"/>
                <a:cs typeface="Century Gothic"/>
                <a:sym typeface="Century Gothic"/>
              </a:rPr>
              <a:t>Study Area: Central Idaho Forests</a:t>
            </a:r>
          </a:p>
          <a:p>
            <a:pPr marL="0" marR="0" lvl="0" indent="0" algn="l" rtl="0">
              <a:lnSpc>
                <a:spcPct val="90000"/>
              </a:lnSpc>
              <a:spcBef>
                <a:spcPts val="1000"/>
              </a:spcBef>
              <a:spcAft>
                <a:spcPts val="0"/>
              </a:spcAft>
              <a:buClr>
                <a:srgbClr val="7F7F7F"/>
              </a:buClr>
              <a:buSzPct val="25000"/>
              <a:buFont typeface="Arial"/>
              <a:buNone/>
            </a:pPr>
            <a:endParaRPr sz="2400" b="1"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F7F7F"/>
              </a:buClr>
              <a:buSzPct val="25000"/>
              <a:buFont typeface="Arial"/>
              <a:buNone/>
            </a:pPr>
            <a:r>
              <a:rPr lang="en-US" sz="2400" b="1" i="0" u="none" strike="noStrike" cap="none" dirty="0">
                <a:solidFill>
                  <a:srgbClr val="FFFFFF"/>
                </a:solidFill>
                <a:latin typeface="Century Gothic"/>
                <a:ea typeface="Century Gothic"/>
                <a:cs typeface="Century Gothic"/>
                <a:sym typeface="Century Gothic"/>
              </a:rPr>
              <a:t>Study Period: 1984-2016 (July, August, September)</a:t>
            </a:r>
          </a:p>
          <a:p>
            <a:pPr marL="0" marR="0" lvl="0" indent="0" algn="l" rtl="0">
              <a:lnSpc>
                <a:spcPct val="90000"/>
              </a:lnSpc>
              <a:spcBef>
                <a:spcPts val="1000"/>
              </a:spcBef>
              <a:spcAft>
                <a:spcPts val="0"/>
              </a:spcAft>
              <a:buClr>
                <a:srgbClr val="7F7F7F"/>
              </a:buClr>
              <a:buSzPct val="25000"/>
              <a:buFont typeface="Arial"/>
              <a:buNone/>
            </a:pPr>
            <a:r>
              <a:rPr lang="en-US" sz="2400" b="1" i="0" u="none" strike="noStrike" cap="none" dirty="0">
                <a:solidFill>
                  <a:srgbClr val="757070"/>
                </a:solidFill>
                <a:latin typeface="Century Gothic"/>
                <a:ea typeface="Century Gothic"/>
                <a:cs typeface="Century Gothic"/>
                <a:sym typeface="Century Gothic"/>
              </a:rPr>
              <a:t>		</a:t>
            </a:r>
          </a:p>
        </p:txBody>
      </p:sp>
      <p:sp>
        <p:nvSpPr>
          <p:cNvPr id="151" name="Shape 151"/>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Study Area &amp; Period </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340" y="1271119"/>
            <a:ext cx="7970313" cy="545274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8701" y="5010013"/>
            <a:ext cx="1910250" cy="1501546"/>
          </a:xfrm>
          <a:prstGeom prst="rect">
            <a:avLst/>
          </a:prstGeom>
          <a:ln w="3175">
            <a:solidFill>
              <a:schemeClr val="tx1">
                <a:lumMod val="75000"/>
                <a:lumOff val="25000"/>
              </a:schemeClr>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21" y="1333824"/>
            <a:ext cx="2362971" cy="1993757"/>
          </a:xfrm>
          <a:prstGeom prst="rect">
            <a:avLst/>
          </a:prstGeom>
          <a:ln>
            <a:noFill/>
          </a:ln>
        </p:spPr>
      </p:pic>
      <p:cxnSp>
        <p:nvCxnSpPr>
          <p:cNvPr id="6" name="Straight Connector 5"/>
          <p:cNvCxnSpPr/>
          <p:nvPr/>
        </p:nvCxnSpPr>
        <p:spPr>
          <a:xfrm flipV="1">
            <a:off x="1325927" y="1487368"/>
            <a:ext cx="2146738" cy="55617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168818" y="2294890"/>
            <a:ext cx="1959154" cy="324225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853880" y="2003546"/>
            <a:ext cx="629876" cy="261610"/>
          </a:xfrm>
          <a:prstGeom prst="rect">
            <a:avLst/>
          </a:prstGeom>
          <a:noFill/>
        </p:spPr>
        <p:txBody>
          <a:bodyPr wrap="square" rtlCol="0">
            <a:spAutoFit/>
          </a:bodyPr>
          <a:lstStyle/>
          <a:p>
            <a:r>
              <a:rPr lang="en-US" sz="1100" dirty="0" smtClean="0">
                <a:latin typeface="Garamond" panose="02020404030301010803" pitchFamily="18" charset="0"/>
              </a:rPr>
              <a:t>42028</a:t>
            </a:r>
            <a:endParaRPr lang="en-US" sz="1200" dirty="0">
              <a:latin typeface="Garamond" panose="02020404030301010803" pitchFamily="18" charset="0"/>
            </a:endParaRPr>
          </a:p>
        </p:txBody>
      </p:sp>
      <p:pic>
        <p:nvPicPr>
          <p:cNvPr id="30" name="Picture 29"/>
          <p:cNvPicPr>
            <a:picLocks noChangeAspect="1"/>
          </p:cNvPicPr>
          <p:nvPr/>
        </p:nvPicPr>
        <p:blipFill>
          <a:blip r:embed="rId6"/>
          <a:stretch>
            <a:fillRect/>
          </a:stretch>
        </p:blipFill>
        <p:spPr>
          <a:xfrm>
            <a:off x="146485" y="4516961"/>
            <a:ext cx="485521" cy="2036359"/>
          </a:xfrm>
          <a:prstGeom prst="rect">
            <a:avLst/>
          </a:prstGeom>
        </p:spPr>
      </p:pic>
      <p:sp>
        <p:nvSpPr>
          <p:cNvPr id="31" name="TextBox 30"/>
          <p:cNvSpPr txBox="1"/>
          <p:nvPr/>
        </p:nvSpPr>
        <p:spPr>
          <a:xfrm>
            <a:off x="619594" y="4531963"/>
            <a:ext cx="1643942" cy="276999"/>
          </a:xfrm>
          <a:prstGeom prst="rect">
            <a:avLst/>
          </a:prstGeom>
          <a:noFill/>
        </p:spPr>
        <p:txBody>
          <a:bodyPr wrap="square" rtlCol="0">
            <a:spAutoFit/>
          </a:bodyPr>
          <a:lstStyle/>
          <a:p>
            <a:r>
              <a:rPr lang="en-US" sz="1200" dirty="0" smtClean="0">
                <a:latin typeface="Garamond" panose="02020404030301010803" pitchFamily="18" charset="0"/>
              </a:rPr>
              <a:t>State Lands</a:t>
            </a:r>
            <a:endParaRPr lang="en-US" sz="1200" dirty="0">
              <a:latin typeface="Garamond" panose="02020404030301010803" pitchFamily="18" charset="0"/>
            </a:endParaRPr>
          </a:p>
        </p:txBody>
      </p:sp>
      <p:sp>
        <p:nvSpPr>
          <p:cNvPr id="32" name="TextBox 31"/>
          <p:cNvSpPr txBox="1"/>
          <p:nvPr/>
        </p:nvSpPr>
        <p:spPr>
          <a:xfrm>
            <a:off x="603843" y="4876193"/>
            <a:ext cx="1643942" cy="276999"/>
          </a:xfrm>
          <a:prstGeom prst="rect">
            <a:avLst/>
          </a:prstGeom>
          <a:noFill/>
        </p:spPr>
        <p:txBody>
          <a:bodyPr wrap="square" rtlCol="0">
            <a:spAutoFit/>
          </a:bodyPr>
          <a:lstStyle/>
          <a:p>
            <a:r>
              <a:rPr lang="en-US" sz="1200" dirty="0" smtClean="0">
                <a:latin typeface="Garamond" panose="02020404030301010803" pitchFamily="18" charset="0"/>
              </a:rPr>
              <a:t>State Forest</a:t>
            </a:r>
            <a:endParaRPr lang="en-US" sz="1200" dirty="0">
              <a:latin typeface="Garamond" panose="02020404030301010803" pitchFamily="18" charset="0"/>
            </a:endParaRPr>
          </a:p>
        </p:txBody>
      </p:sp>
      <p:sp>
        <p:nvSpPr>
          <p:cNvPr id="33" name="TextBox 32"/>
          <p:cNvSpPr txBox="1"/>
          <p:nvPr/>
        </p:nvSpPr>
        <p:spPr>
          <a:xfrm>
            <a:off x="588211" y="5223101"/>
            <a:ext cx="2539761" cy="276999"/>
          </a:xfrm>
          <a:prstGeom prst="rect">
            <a:avLst/>
          </a:prstGeom>
          <a:noFill/>
        </p:spPr>
        <p:txBody>
          <a:bodyPr wrap="square" rtlCol="0">
            <a:spAutoFit/>
          </a:bodyPr>
          <a:lstStyle/>
          <a:p>
            <a:r>
              <a:rPr lang="en-US" sz="1200" dirty="0" smtClean="0">
                <a:latin typeface="Garamond" panose="02020404030301010803" pitchFamily="18" charset="0"/>
              </a:rPr>
              <a:t>Tribal Lands</a:t>
            </a:r>
            <a:endParaRPr lang="en-US" sz="1200" dirty="0">
              <a:latin typeface="Garamond" panose="02020404030301010803" pitchFamily="18" charset="0"/>
            </a:endParaRPr>
          </a:p>
        </p:txBody>
      </p:sp>
      <p:sp>
        <p:nvSpPr>
          <p:cNvPr id="34" name="TextBox 33"/>
          <p:cNvSpPr txBox="1"/>
          <p:nvPr/>
        </p:nvSpPr>
        <p:spPr>
          <a:xfrm>
            <a:off x="565386" y="5483293"/>
            <a:ext cx="1521082" cy="461665"/>
          </a:xfrm>
          <a:prstGeom prst="rect">
            <a:avLst/>
          </a:prstGeom>
          <a:noFill/>
        </p:spPr>
        <p:txBody>
          <a:bodyPr wrap="square" rtlCol="0">
            <a:spAutoFit/>
          </a:bodyPr>
          <a:lstStyle/>
          <a:p>
            <a:r>
              <a:rPr lang="en-US" sz="1200" dirty="0" smtClean="0">
                <a:latin typeface="Garamond" panose="02020404030301010803" pitchFamily="18" charset="0"/>
              </a:rPr>
              <a:t>Nez Perce-Clearwater </a:t>
            </a:r>
          </a:p>
          <a:p>
            <a:r>
              <a:rPr lang="en-US" sz="1200" dirty="0" smtClean="0">
                <a:latin typeface="Garamond" panose="02020404030301010803" pitchFamily="18" charset="0"/>
              </a:rPr>
              <a:t>National Forests</a:t>
            </a:r>
          </a:p>
        </p:txBody>
      </p:sp>
      <p:sp>
        <p:nvSpPr>
          <p:cNvPr id="35" name="TextBox 34"/>
          <p:cNvSpPr txBox="1"/>
          <p:nvPr/>
        </p:nvSpPr>
        <p:spPr>
          <a:xfrm>
            <a:off x="557534" y="5892696"/>
            <a:ext cx="1657673" cy="276999"/>
          </a:xfrm>
          <a:prstGeom prst="rect">
            <a:avLst/>
          </a:prstGeom>
          <a:noFill/>
        </p:spPr>
        <p:txBody>
          <a:bodyPr wrap="square" rtlCol="0">
            <a:spAutoFit/>
          </a:bodyPr>
          <a:lstStyle/>
          <a:p>
            <a:r>
              <a:rPr lang="en-US" sz="1200" dirty="0" smtClean="0">
                <a:latin typeface="Garamond" panose="02020404030301010803" pitchFamily="18" charset="0"/>
              </a:rPr>
              <a:t>Payette National Forest</a:t>
            </a:r>
            <a:endParaRPr lang="en-US" sz="1200" dirty="0">
              <a:latin typeface="Garamond" panose="02020404030301010803" pitchFamily="18" charset="0"/>
            </a:endParaRPr>
          </a:p>
        </p:txBody>
      </p:sp>
      <p:sp>
        <p:nvSpPr>
          <p:cNvPr id="36" name="TextBox 35"/>
          <p:cNvSpPr txBox="1"/>
          <p:nvPr/>
        </p:nvSpPr>
        <p:spPr>
          <a:xfrm>
            <a:off x="583622" y="6201742"/>
            <a:ext cx="1417526" cy="461665"/>
          </a:xfrm>
          <a:prstGeom prst="rect">
            <a:avLst/>
          </a:prstGeom>
          <a:noFill/>
        </p:spPr>
        <p:txBody>
          <a:bodyPr wrap="square" rtlCol="0">
            <a:spAutoFit/>
          </a:bodyPr>
          <a:lstStyle/>
          <a:p>
            <a:r>
              <a:rPr lang="en-US" sz="1200" dirty="0" smtClean="0">
                <a:latin typeface="Garamond" panose="02020404030301010803" pitchFamily="18" charset="0"/>
              </a:rPr>
              <a:t>Wallowa-Whitman </a:t>
            </a:r>
          </a:p>
          <a:p>
            <a:r>
              <a:rPr lang="en-US" sz="1200" dirty="0" smtClean="0">
                <a:latin typeface="Garamond" panose="02020404030301010803" pitchFamily="18" charset="0"/>
              </a:rPr>
              <a:t>National Forest</a:t>
            </a:r>
            <a:endParaRPr lang="en-US" sz="1200" dirty="0">
              <a:latin typeface="Garamond" panose="02020404030301010803" pitchFamily="18" charset="0"/>
            </a:endParaRPr>
          </a:p>
        </p:txBody>
      </p:sp>
      <p:sp>
        <p:nvSpPr>
          <p:cNvPr id="42" name="Rectangle 41"/>
          <p:cNvSpPr/>
          <p:nvPr/>
        </p:nvSpPr>
        <p:spPr>
          <a:xfrm>
            <a:off x="70601" y="3993741"/>
            <a:ext cx="1997961" cy="2673753"/>
          </a:xfrm>
          <a:prstGeom prst="rect">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40784" y="4012014"/>
            <a:ext cx="1642151" cy="523220"/>
          </a:xfrm>
          <a:prstGeom prst="rect">
            <a:avLst/>
          </a:prstGeom>
          <a:noFill/>
        </p:spPr>
        <p:txBody>
          <a:bodyPr wrap="square" rtlCol="0">
            <a:spAutoFit/>
          </a:bodyPr>
          <a:lstStyle/>
          <a:p>
            <a:pPr algn="ctr"/>
            <a:r>
              <a:rPr lang="en-US" sz="1400" b="1" dirty="0" smtClean="0">
                <a:latin typeface="Garamond" panose="02020404030301010803" pitchFamily="18" charset="0"/>
              </a:rPr>
              <a:t>Land Allocation in Study Area</a:t>
            </a:r>
            <a:endParaRPr lang="en-US" sz="1400" b="1" dirty="0">
              <a:latin typeface="Garamond" panose="020204040303010108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9"/>
                                        </p:tgtEl>
                                      </p:cBhvr>
                                    </p:animEffect>
                                    <p:animScale>
                                      <p:cBhvr>
                                        <p:cTn id="7" dur="250" autoRev="1" fill="hold"/>
                                        <p:tgtEl>
                                          <p:spTgt spid="14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48"/>
                                        </p:tgtEl>
                                      </p:cBhvr>
                                    </p:animEffect>
                                    <p:animScale>
                                      <p:cBhvr>
                                        <p:cTn id="12" dur="250" autoRev="1" fill="hold"/>
                                        <p:tgtEl>
                                          <p:spTgt spid="1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p:nvPr/>
        </p:nvSpPr>
        <p:spPr>
          <a:xfrm>
            <a:off x="0" y="1488873"/>
            <a:ext cx="12192000" cy="5170800"/>
          </a:xfrm>
          <a:prstGeom prst="rect">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61" name="Shape 161" descr="1280px-Earth_Pacific_jul_30_2010.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8950" y="1488873"/>
            <a:ext cx="9691273" cy="5170799"/>
          </a:xfrm>
          <a:prstGeom prst="rect">
            <a:avLst/>
          </a:prstGeom>
          <a:noFill/>
          <a:ln>
            <a:noFill/>
          </a:ln>
        </p:spPr>
      </p:pic>
      <p:sp>
        <p:nvSpPr>
          <p:cNvPr id="162" name="Shape 162"/>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NASA Earth Observations</a:t>
            </a:r>
          </a:p>
        </p:txBody>
      </p:sp>
      <p:pic>
        <p:nvPicPr>
          <p:cNvPr id="163" name="Shape 163"/>
          <p:cNvPicPr preferRelativeResize="0"/>
          <p:nvPr/>
        </p:nvPicPr>
        <p:blipFill rotWithShape="1">
          <a:blip r:embed="rId4">
            <a:alphaModFix/>
          </a:blip>
          <a:srcRect/>
          <a:stretch/>
        </p:blipFill>
        <p:spPr>
          <a:xfrm>
            <a:off x="274925" y="1696898"/>
            <a:ext cx="2416799" cy="2334899"/>
          </a:xfrm>
          <a:prstGeom prst="rect">
            <a:avLst/>
          </a:prstGeom>
          <a:noFill/>
          <a:ln>
            <a:noFill/>
          </a:ln>
        </p:spPr>
      </p:pic>
      <p:pic>
        <p:nvPicPr>
          <p:cNvPr id="164" name="Shape 16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8137" y="4592073"/>
            <a:ext cx="2312399" cy="1889699"/>
          </a:xfrm>
          <a:prstGeom prst="rect">
            <a:avLst/>
          </a:prstGeom>
          <a:noFill/>
          <a:ln>
            <a:noFill/>
          </a:ln>
        </p:spPr>
      </p:pic>
      <p:pic>
        <p:nvPicPr>
          <p:cNvPr id="165" name="Shape 165"/>
          <p:cNvPicPr preferRelativeResize="0"/>
          <p:nvPr/>
        </p:nvPicPr>
        <p:blipFill rotWithShape="1">
          <a:blip r:embed="rId6">
            <a:alphaModFix/>
          </a:blip>
          <a:srcRect/>
          <a:stretch/>
        </p:blipFill>
        <p:spPr>
          <a:xfrm>
            <a:off x="7260074" y="1563831"/>
            <a:ext cx="3413399" cy="1387799"/>
          </a:xfrm>
          <a:prstGeom prst="rect">
            <a:avLst/>
          </a:prstGeom>
          <a:noFill/>
          <a:ln>
            <a:noFill/>
          </a:ln>
        </p:spPr>
      </p:pic>
      <p:pic>
        <p:nvPicPr>
          <p:cNvPr id="166" name="Shape 16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9961699" y="3495696"/>
            <a:ext cx="2077800" cy="2295899"/>
          </a:xfrm>
          <a:prstGeom prst="rect">
            <a:avLst/>
          </a:prstGeom>
          <a:noFill/>
          <a:ln>
            <a:noFill/>
          </a:ln>
        </p:spPr>
      </p:pic>
      <p:sp>
        <p:nvSpPr>
          <p:cNvPr id="167" name="Shape 167"/>
          <p:cNvSpPr/>
          <p:nvPr/>
        </p:nvSpPr>
        <p:spPr>
          <a:xfrm>
            <a:off x="2455330" y="2105341"/>
            <a:ext cx="3104100" cy="1075500"/>
          </a:xfrm>
          <a:prstGeom prst="roundRect">
            <a:avLst>
              <a:gd name="adj"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r>
              <a:rPr lang="en-US" sz="2000" b="1" i="0" u="none" strike="noStrike" cap="none" dirty="0">
                <a:solidFill>
                  <a:srgbClr val="666666"/>
                </a:solidFill>
                <a:latin typeface="Century Gothic"/>
                <a:ea typeface="Century Gothic"/>
                <a:cs typeface="Century Gothic"/>
                <a:sym typeface="Century Gothic"/>
              </a:rPr>
              <a:t>Landsat 4-5 Thematic Mapper</a:t>
            </a:r>
          </a:p>
        </p:txBody>
      </p:sp>
      <p:sp>
        <p:nvSpPr>
          <p:cNvPr id="168" name="Shape 168"/>
          <p:cNvSpPr/>
          <p:nvPr/>
        </p:nvSpPr>
        <p:spPr>
          <a:xfrm>
            <a:off x="3111935" y="4631923"/>
            <a:ext cx="2898000" cy="1075500"/>
          </a:xfrm>
          <a:prstGeom prst="roundRect">
            <a:avLst>
              <a:gd name="adj"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r>
              <a:rPr lang="en-US" sz="2000" b="1" i="0" u="none" strike="noStrike" cap="none" dirty="0">
                <a:solidFill>
                  <a:srgbClr val="666666"/>
                </a:solidFill>
                <a:latin typeface="Century Gothic"/>
                <a:ea typeface="Century Gothic"/>
                <a:cs typeface="Century Gothic"/>
                <a:sym typeface="Century Gothic"/>
              </a:rPr>
              <a:t>Landsat 7 Enhanced Thematic Mapper </a:t>
            </a:r>
          </a:p>
        </p:txBody>
      </p:sp>
      <p:sp>
        <p:nvSpPr>
          <p:cNvPr id="169" name="Shape 169"/>
          <p:cNvSpPr/>
          <p:nvPr/>
        </p:nvSpPr>
        <p:spPr>
          <a:xfrm>
            <a:off x="6365692" y="2939908"/>
            <a:ext cx="3145499" cy="967800"/>
          </a:xfrm>
          <a:prstGeom prst="roundRect">
            <a:avLst>
              <a:gd name="adj"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r>
              <a:rPr lang="en-US" sz="2000" b="1" i="0" u="none" strike="noStrike" cap="none">
                <a:solidFill>
                  <a:srgbClr val="666666"/>
                </a:solidFill>
                <a:latin typeface="Century Gothic"/>
                <a:ea typeface="Century Gothic"/>
                <a:cs typeface="Century Gothic"/>
                <a:sym typeface="Century Gothic"/>
              </a:rPr>
              <a:t>Landsat 8 Operational Land Imager</a:t>
            </a:r>
          </a:p>
        </p:txBody>
      </p:sp>
      <p:sp>
        <p:nvSpPr>
          <p:cNvPr id="170" name="Shape 170"/>
          <p:cNvSpPr/>
          <p:nvPr/>
        </p:nvSpPr>
        <p:spPr>
          <a:xfrm>
            <a:off x="6863078" y="5000337"/>
            <a:ext cx="3104100" cy="1161300"/>
          </a:xfrm>
          <a:prstGeom prst="roundRect">
            <a:avLst>
              <a:gd name="adj"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pPr marL="0" marR="0" lvl="0" indent="0" algn="ctr" rtl="0">
              <a:lnSpc>
                <a:spcPct val="100000"/>
              </a:lnSpc>
              <a:spcBef>
                <a:spcPts val="0"/>
              </a:spcBef>
              <a:spcAft>
                <a:spcPts val="0"/>
              </a:spcAft>
              <a:buClr>
                <a:srgbClr val="666666"/>
              </a:buClr>
              <a:buSzPct val="25000"/>
              <a:buFont typeface="Century Gothic"/>
              <a:buNone/>
            </a:pPr>
            <a:r>
              <a:rPr lang="en-US" sz="2000" b="1" i="0" u="none" strike="noStrike" cap="none" dirty="0">
                <a:solidFill>
                  <a:srgbClr val="666666"/>
                </a:solidFill>
                <a:latin typeface="Century Gothic"/>
                <a:ea typeface="Century Gothic"/>
                <a:cs typeface="Century Gothic"/>
                <a:sym typeface="Century Gothic"/>
              </a:rPr>
              <a:t>Shuttle Radar Topography Mission Version 3</a:t>
            </a:r>
          </a:p>
        </p:txBody>
      </p:sp>
      <p:sp>
        <p:nvSpPr>
          <p:cNvPr id="171" name="Shape 171"/>
          <p:cNvSpPr txBox="1"/>
          <p:nvPr/>
        </p:nvSpPr>
        <p:spPr>
          <a:xfrm>
            <a:off x="8049800" y="6323950"/>
            <a:ext cx="4214999" cy="292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200" b="0" i="0" u="none" strike="noStrike" cap="none">
                <a:solidFill>
                  <a:srgbClr val="F3F3F3"/>
                </a:solidFill>
                <a:latin typeface="Century Gothic"/>
                <a:ea typeface="Century Gothic"/>
                <a:cs typeface="Century Gothic"/>
                <a:sym typeface="Century Gothic"/>
              </a:rPr>
              <a:t>Image credit: Robert Simmon and Marit Jentoft-Nilsen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500" fill="hold"/>
                                        <p:tgtEl>
                                          <p:spTgt spid="167"/>
                                        </p:tgtEl>
                                        <p:attrNameLst>
                                          <p:attrName>ppt_x</p:attrName>
                                        </p:attrNameLst>
                                      </p:cBhvr>
                                      <p:tavLst>
                                        <p:tav tm="0">
                                          <p:val>
                                            <p:strVal val="0-#ppt_w/2"/>
                                          </p:val>
                                        </p:tav>
                                        <p:tav tm="100000">
                                          <p:val>
                                            <p:strVal val="#ppt_x"/>
                                          </p:val>
                                        </p:tav>
                                      </p:tavLst>
                                    </p:anim>
                                    <p:anim calcmode="lin" valueType="num">
                                      <p:cBhvr additive="base">
                                        <p:cTn id="8" dur="500" fill="hold"/>
                                        <p:tgtEl>
                                          <p:spTgt spid="1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8"/>
                                        </p:tgtEl>
                                        <p:attrNameLst>
                                          <p:attrName>style.visibility</p:attrName>
                                        </p:attrNameLst>
                                      </p:cBhvr>
                                      <p:to>
                                        <p:strVal val="visible"/>
                                      </p:to>
                                    </p:set>
                                    <p:anim calcmode="lin" valueType="num">
                                      <p:cBhvr additive="base">
                                        <p:cTn id="12" dur="500" fill="hold"/>
                                        <p:tgtEl>
                                          <p:spTgt spid="168"/>
                                        </p:tgtEl>
                                        <p:attrNameLst>
                                          <p:attrName>ppt_x</p:attrName>
                                        </p:attrNameLst>
                                      </p:cBhvr>
                                      <p:tavLst>
                                        <p:tav tm="0">
                                          <p:val>
                                            <p:strVal val="0-#ppt_w/2"/>
                                          </p:val>
                                        </p:tav>
                                        <p:tav tm="100000">
                                          <p:val>
                                            <p:strVal val="#ppt_x"/>
                                          </p:val>
                                        </p:tav>
                                      </p:tavLst>
                                    </p:anim>
                                    <p:anim calcmode="lin" valueType="num">
                                      <p:cBhvr additive="base">
                                        <p:cTn id="13" dur="500" fill="hold"/>
                                        <p:tgtEl>
                                          <p:spTgt spid="1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9"/>
                                        </p:tgtEl>
                                        <p:attrNameLst>
                                          <p:attrName>style.visibility</p:attrName>
                                        </p:attrNameLst>
                                      </p:cBhvr>
                                      <p:to>
                                        <p:strVal val="visible"/>
                                      </p:to>
                                    </p:set>
                                    <p:anim calcmode="lin" valueType="num">
                                      <p:cBhvr additive="base">
                                        <p:cTn id="17" dur="500" fill="hold"/>
                                        <p:tgtEl>
                                          <p:spTgt spid="169"/>
                                        </p:tgtEl>
                                        <p:attrNameLst>
                                          <p:attrName>ppt_x</p:attrName>
                                        </p:attrNameLst>
                                      </p:cBhvr>
                                      <p:tavLst>
                                        <p:tav tm="0">
                                          <p:val>
                                            <p:strVal val="1+#ppt_w/2"/>
                                          </p:val>
                                        </p:tav>
                                        <p:tav tm="100000">
                                          <p:val>
                                            <p:strVal val="#ppt_x"/>
                                          </p:val>
                                        </p:tav>
                                      </p:tavLst>
                                    </p:anim>
                                    <p:anim calcmode="lin" valueType="num">
                                      <p:cBhvr additive="base">
                                        <p:cTn id="18" dur="500" fill="hold"/>
                                        <p:tgtEl>
                                          <p:spTgt spid="16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0"/>
                                        </p:tgtEl>
                                        <p:attrNameLst>
                                          <p:attrName>style.visibility</p:attrName>
                                        </p:attrNameLst>
                                      </p:cBhvr>
                                      <p:to>
                                        <p:strVal val="visible"/>
                                      </p:to>
                                    </p:set>
                                    <p:anim calcmode="lin" valueType="num">
                                      <p:cBhvr additive="base">
                                        <p:cTn id="22" dur="500" fill="hold"/>
                                        <p:tgtEl>
                                          <p:spTgt spid="170"/>
                                        </p:tgtEl>
                                        <p:attrNameLst>
                                          <p:attrName>ppt_x</p:attrName>
                                        </p:attrNameLst>
                                      </p:cBhvr>
                                      <p:tavLst>
                                        <p:tav tm="0">
                                          <p:val>
                                            <p:strVal val="1+#ppt_w/2"/>
                                          </p:val>
                                        </p:tav>
                                        <p:tav tm="100000">
                                          <p:val>
                                            <p:strVal val="#ppt_x"/>
                                          </p:val>
                                        </p:tav>
                                      </p:tavLst>
                                    </p:anim>
                                    <p:anim calcmode="lin" valueType="num">
                                      <p:cBhvr additive="base">
                                        <p:cTn id="23" dur="5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8" grpId="0" animBg="1"/>
      <p:bldP spid="169" grpId="0" animBg="1"/>
      <p:bldP spid="1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descr="Bark_beetle_galleries_-_geograph.org.uk_-_516322.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404550"/>
            <a:ext cx="12192000" cy="5297448"/>
          </a:xfrm>
          <a:prstGeom prst="rect">
            <a:avLst/>
          </a:prstGeom>
          <a:noFill/>
          <a:ln>
            <a:noFill/>
          </a:ln>
        </p:spPr>
      </p:pic>
      <p:sp>
        <p:nvSpPr>
          <p:cNvPr id="178" name="Shape 178"/>
          <p:cNvSpPr/>
          <p:nvPr/>
        </p:nvSpPr>
        <p:spPr>
          <a:xfrm>
            <a:off x="6397075" y="4209125"/>
            <a:ext cx="5588099" cy="2327700"/>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9" name="Shape 179"/>
          <p:cNvSpPr/>
          <p:nvPr/>
        </p:nvSpPr>
        <p:spPr>
          <a:xfrm>
            <a:off x="6397175" y="1739200"/>
            <a:ext cx="5588099" cy="2274599"/>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0" name="Shape 180"/>
          <p:cNvSpPr/>
          <p:nvPr/>
        </p:nvSpPr>
        <p:spPr>
          <a:xfrm>
            <a:off x="174175" y="4206100"/>
            <a:ext cx="5678399" cy="2334899"/>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1" name="Shape 181"/>
          <p:cNvSpPr/>
          <p:nvPr/>
        </p:nvSpPr>
        <p:spPr>
          <a:xfrm>
            <a:off x="174175" y="1739200"/>
            <a:ext cx="5678399" cy="2274599"/>
          </a:xfrm>
          <a:prstGeom prst="roundRect">
            <a:avLst>
              <a:gd name="adj" fmla="val 16667"/>
            </a:avLst>
          </a:prstGeom>
          <a:solidFill>
            <a:srgbClr val="45818E"/>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82" name="Shape 182" descr="BiomassMap.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49803">
            <a:off x="6576049" y="1793494"/>
            <a:ext cx="1731473" cy="2171508"/>
          </a:xfrm>
          <a:prstGeom prst="rect">
            <a:avLst/>
          </a:prstGeom>
          <a:noFill/>
          <a:ln>
            <a:noFill/>
          </a:ln>
        </p:spPr>
      </p:pic>
      <p:pic>
        <p:nvPicPr>
          <p:cNvPr id="183" name="Shape 183" descr="ADS.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48984">
            <a:off x="5232920" y="3967388"/>
            <a:ext cx="3960888" cy="2609371"/>
          </a:xfrm>
          <a:prstGeom prst="rect">
            <a:avLst/>
          </a:prstGeom>
          <a:noFill/>
          <a:ln>
            <a:noFill/>
          </a:ln>
        </p:spPr>
      </p:pic>
      <p:sp>
        <p:nvSpPr>
          <p:cNvPr id="184" name="Shape 184"/>
          <p:cNvSpPr txBox="1">
            <a:spLocks noGrp="1"/>
          </p:cNvSpPr>
          <p:nvPr>
            <p:ph type="body" idx="1"/>
          </p:nvPr>
        </p:nvSpPr>
        <p:spPr>
          <a:xfrm>
            <a:off x="8089625" y="5383875"/>
            <a:ext cx="3854699" cy="70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7F7F7F"/>
              </a:buClr>
              <a:buSzPct val="25000"/>
              <a:buFont typeface="Arial"/>
              <a:buNone/>
            </a:pPr>
            <a:r>
              <a:rPr lang="en-US" sz="2000" b="1" i="0" u="none" strike="noStrike" cap="none">
                <a:solidFill>
                  <a:srgbClr val="FFFFFF"/>
                </a:solidFill>
                <a:latin typeface="Century Gothic"/>
                <a:ea typeface="Century Gothic"/>
                <a:cs typeface="Century Gothic"/>
                <a:sym typeface="Century Gothic"/>
              </a:rPr>
              <a:t>USFS Aerial Detection Surveys</a:t>
            </a:r>
          </a:p>
          <a:p>
            <a:pPr marL="0" marR="0" lvl="0" indent="0" algn="l" rtl="0">
              <a:lnSpc>
                <a:spcPct val="90000"/>
              </a:lnSpc>
              <a:spcBef>
                <a:spcPts val="0"/>
              </a:spcBef>
              <a:spcAft>
                <a:spcPts val="0"/>
              </a:spcAft>
              <a:buClr>
                <a:srgbClr val="7F7F7F"/>
              </a:buClr>
              <a:buSzPct val="25000"/>
              <a:buFont typeface="Arial"/>
              <a:buNone/>
            </a:pPr>
            <a:endParaRPr sz="2000" b="0" i="0" u="none" strike="noStrike" cap="none">
              <a:solidFill>
                <a:srgbClr val="7F7F7F"/>
              </a:solidFill>
              <a:latin typeface="Century Gothic"/>
              <a:ea typeface="Century Gothic"/>
              <a:cs typeface="Century Gothic"/>
              <a:sym typeface="Century Gothic"/>
            </a:endParaRPr>
          </a:p>
        </p:txBody>
      </p:sp>
      <p:sp>
        <p:nvSpPr>
          <p:cNvPr id="185" name="Shape 185"/>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National Forest Service Datasets</a:t>
            </a:r>
          </a:p>
        </p:txBody>
      </p:sp>
      <p:sp>
        <p:nvSpPr>
          <p:cNvPr id="186" name="Shape 186"/>
          <p:cNvSpPr txBox="1"/>
          <p:nvPr/>
        </p:nvSpPr>
        <p:spPr>
          <a:xfrm>
            <a:off x="2032339" y="2300330"/>
            <a:ext cx="3725399" cy="7029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FFFFFF"/>
              </a:buClr>
              <a:buSzPct val="25000"/>
              <a:buFont typeface="Century Gothic"/>
              <a:buNone/>
            </a:pPr>
            <a:r>
              <a:rPr lang="en-US" sz="2000" b="1" i="0" u="none" strike="noStrike" cap="none" dirty="0">
                <a:solidFill>
                  <a:srgbClr val="FFFFFF"/>
                </a:solidFill>
                <a:latin typeface="Century Gothic"/>
                <a:ea typeface="Century Gothic"/>
                <a:cs typeface="Century Gothic"/>
                <a:sym typeface="Century Gothic"/>
              </a:rPr>
              <a:t>USGS/USFS Monitoring Trends in Burn Severity (MTBS) fire history data</a:t>
            </a:r>
          </a:p>
        </p:txBody>
      </p:sp>
      <p:pic>
        <p:nvPicPr>
          <p:cNvPr id="187" name="Shape 187" descr="FIAplotdata.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0325" y="4468148"/>
            <a:ext cx="1946824" cy="1759173"/>
          </a:xfrm>
          <a:prstGeom prst="rect">
            <a:avLst/>
          </a:prstGeom>
          <a:noFill/>
          <a:ln>
            <a:noFill/>
          </a:ln>
        </p:spPr>
      </p:pic>
      <p:sp>
        <p:nvSpPr>
          <p:cNvPr id="188" name="Shape 188"/>
          <p:cNvSpPr txBox="1"/>
          <p:nvPr/>
        </p:nvSpPr>
        <p:spPr>
          <a:xfrm>
            <a:off x="2407136" y="5115914"/>
            <a:ext cx="3342299" cy="9503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FFFFFF"/>
              </a:buClr>
              <a:buSzPct val="25000"/>
              <a:buFont typeface="Century Gothic"/>
              <a:buNone/>
            </a:pPr>
            <a:r>
              <a:rPr lang="en-US" sz="2000" b="1" i="0" u="none" strike="noStrike" cap="none" dirty="0" smtClean="0">
                <a:solidFill>
                  <a:srgbClr val="FFFFFF"/>
                </a:solidFill>
                <a:latin typeface="Century Gothic"/>
                <a:ea typeface="Century Gothic"/>
                <a:cs typeface="Century Gothic"/>
                <a:sym typeface="Century Gothic"/>
              </a:rPr>
              <a:t>Partner field </a:t>
            </a:r>
            <a:r>
              <a:rPr lang="en-US" sz="2000" b="1" i="0" u="none" strike="noStrike" cap="none" dirty="0">
                <a:solidFill>
                  <a:srgbClr val="FFFFFF"/>
                </a:solidFill>
                <a:latin typeface="Century Gothic"/>
                <a:ea typeface="Century Gothic"/>
                <a:cs typeface="Century Gothic"/>
                <a:sym typeface="Century Gothic"/>
              </a:rPr>
              <a:t>plot data</a:t>
            </a:r>
          </a:p>
        </p:txBody>
      </p:sp>
      <p:sp>
        <p:nvSpPr>
          <p:cNvPr id="189" name="Shape 189"/>
          <p:cNvSpPr txBox="1"/>
          <p:nvPr/>
        </p:nvSpPr>
        <p:spPr>
          <a:xfrm>
            <a:off x="7963675" y="2906175"/>
            <a:ext cx="4021499" cy="7029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FFFFFF"/>
              </a:buClr>
              <a:buSzPct val="25000"/>
              <a:buFont typeface="Century Gothic"/>
              <a:buNone/>
            </a:pPr>
            <a:r>
              <a:rPr lang="en-US" sz="2000" b="1" i="0" u="none" strike="noStrike" cap="none">
                <a:solidFill>
                  <a:srgbClr val="FFFFFF"/>
                </a:solidFill>
                <a:latin typeface="Century Gothic"/>
                <a:ea typeface="Century Gothic"/>
                <a:cs typeface="Century Gothic"/>
                <a:sym typeface="Century Gothic"/>
              </a:rPr>
              <a:t>Aboveground biomass maps</a:t>
            </a:r>
          </a:p>
        </p:txBody>
      </p:sp>
      <p:sp>
        <p:nvSpPr>
          <p:cNvPr id="190" name="Shape 190"/>
          <p:cNvSpPr txBox="1">
            <a:spLocks noGrp="1"/>
          </p:cNvSpPr>
          <p:nvPr>
            <p:ph type="body" idx="3"/>
          </p:nvPr>
        </p:nvSpPr>
        <p:spPr>
          <a:xfrm>
            <a:off x="313737" y="6227312"/>
            <a:ext cx="2093399"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USFS.gov</a:t>
            </a:r>
          </a:p>
        </p:txBody>
      </p:sp>
      <p:pic>
        <p:nvPicPr>
          <p:cNvPr id="191" name="Shape 191" descr="MTBS_NoBckGrd.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3">
            <a:off x="368275" y="1742987"/>
            <a:ext cx="1711174" cy="2201924"/>
          </a:xfrm>
          <a:prstGeom prst="rect">
            <a:avLst/>
          </a:prstGeom>
          <a:noFill/>
          <a:ln>
            <a:noFill/>
          </a:ln>
        </p:spPr>
      </p:pic>
      <p:sp>
        <p:nvSpPr>
          <p:cNvPr id="192" name="Shape 192"/>
          <p:cNvSpPr txBox="1">
            <a:spLocks noGrp="1"/>
          </p:cNvSpPr>
          <p:nvPr>
            <p:ph type="body" idx="3"/>
          </p:nvPr>
        </p:nvSpPr>
        <p:spPr>
          <a:xfrm>
            <a:off x="0" y="1404550"/>
            <a:ext cx="2587199"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M J Richardson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181"/>
                                        </p:tgtEl>
                                        <p:attrNameLst>
                                          <p:attrName>style.color</p:attrName>
                                        </p:attrNameLst>
                                      </p:cBhvr>
                                      <p:by>
                                        <p:hsl h="0" s="-12549" l="-25098"/>
                                      </p:by>
                                    </p:animClr>
                                    <p:animClr clrSpc="hsl" dir="cw">
                                      <p:cBhvr>
                                        <p:cTn id="7" dur="500" fill="hold"/>
                                        <p:tgtEl>
                                          <p:spTgt spid="181"/>
                                        </p:tgtEl>
                                        <p:attrNameLst>
                                          <p:attrName>fillcolor</p:attrName>
                                        </p:attrNameLst>
                                      </p:cBhvr>
                                      <p:by>
                                        <p:hsl h="0" s="-12549" l="-25098"/>
                                      </p:by>
                                    </p:animClr>
                                    <p:animClr clrSpc="hsl" dir="cw">
                                      <p:cBhvr>
                                        <p:cTn id="8" dur="500" fill="hold"/>
                                        <p:tgtEl>
                                          <p:spTgt spid="181"/>
                                        </p:tgtEl>
                                        <p:attrNameLst>
                                          <p:attrName>stroke.color</p:attrName>
                                        </p:attrNameLst>
                                      </p:cBhvr>
                                      <p:by>
                                        <p:hsl h="0" s="-12549" l="-25098"/>
                                      </p:by>
                                    </p:animClr>
                                    <p:set>
                                      <p:cBhvr>
                                        <p:cTn id="9" dur="500" fill="hold"/>
                                        <p:tgtEl>
                                          <p:spTgt spid="18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180"/>
                                        </p:tgtEl>
                                        <p:attrNameLst>
                                          <p:attrName>style.color</p:attrName>
                                        </p:attrNameLst>
                                      </p:cBhvr>
                                      <p:by>
                                        <p:hsl h="0" s="-12549" l="-25098"/>
                                      </p:by>
                                    </p:animClr>
                                    <p:animClr clrSpc="hsl" dir="cw">
                                      <p:cBhvr>
                                        <p:cTn id="14" dur="500" fill="hold"/>
                                        <p:tgtEl>
                                          <p:spTgt spid="180"/>
                                        </p:tgtEl>
                                        <p:attrNameLst>
                                          <p:attrName>fillcolor</p:attrName>
                                        </p:attrNameLst>
                                      </p:cBhvr>
                                      <p:by>
                                        <p:hsl h="0" s="-12549" l="-25098"/>
                                      </p:by>
                                    </p:animClr>
                                    <p:animClr clrSpc="hsl" dir="cw">
                                      <p:cBhvr>
                                        <p:cTn id="15" dur="500" fill="hold"/>
                                        <p:tgtEl>
                                          <p:spTgt spid="180"/>
                                        </p:tgtEl>
                                        <p:attrNameLst>
                                          <p:attrName>stroke.color</p:attrName>
                                        </p:attrNameLst>
                                      </p:cBhvr>
                                      <p:by>
                                        <p:hsl h="0" s="-12549" l="-25098"/>
                                      </p:by>
                                    </p:animClr>
                                    <p:set>
                                      <p:cBhvr>
                                        <p:cTn id="16" dur="500" fill="hold"/>
                                        <p:tgtEl>
                                          <p:spTgt spid="18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179"/>
                                        </p:tgtEl>
                                        <p:attrNameLst>
                                          <p:attrName>style.color</p:attrName>
                                        </p:attrNameLst>
                                      </p:cBhvr>
                                      <p:by>
                                        <p:hsl h="0" s="-12549" l="-25098"/>
                                      </p:by>
                                    </p:animClr>
                                    <p:animClr clrSpc="hsl" dir="cw">
                                      <p:cBhvr>
                                        <p:cTn id="21" dur="500" fill="hold"/>
                                        <p:tgtEl>
                                          <p:spTgt spid="179"/>
                                        </p:tgtEl>
                                        <p:attrNameLst>
                                          <p:attrName>fillcolor</p:attrName>
                                        </p:attrNameLst>
                                      </p:cBhvr>
                                      <p:by>
                                        <p:hsl h="0" s="-12549" l="-25098"/>
                                      </p:by>
                                    </p:animClr>
                                    <p:animClr clrSpc="hsl" dir="cw">
                                      <p:cBhvr>
                                        <p:cTn id="22" dur="500" fill="hold"/>
                                        <p:tgtEl>
                                          <p:spTgt spid="179"/>
                                        </p:tgtEl>
                                        <p:attrNameLst>
                                          <p:attrName>stroke.color</p:attrName>
                                        </p:attrNameLst>
                                      </p:cBhvr>
                                      <p:by>
                                        <p:hsl h="0" s="-12549" l="-25098"/>
                                      </p:by>
                                    </p:animClr>
                                    <p:set>
                                      <p:cBhvr>
                                        <p:cTn id="23" dur="500" fill="hold"/>
                                        <p:tgtEl>
                                          <p:spTgt spid="179"/>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178"/>
                                        </p:tgtEl>
                                        <p:attrNameLst>
                                          <p:attrName>style.color</p:attrName>
                                        </p:attrNameLst>
                                      </p:cBhvr>
                                      <p:by>
                                        <p:hsl h="0" s="-12549" l="-25098"/>
                                      </p:by>
                                    </p:animClr>
                                    <p:animClr clrSpc="hsl" dir="cw">
                                      <p:cBhvr>
                                        <p:cTn id="28" dur="500" fill="hold"/>
                                        <p:tgtEl>
                                          <p:spTgt spid="178"/>
                                        </p:tgtEl>
                                        <p:attrNameLst>
                                          <p:attrName>fillcolor</p:attrName>
                                        </p:attrNameLst>
                                      </p:cBhvr>
                                      <p:by>
                                        <p:hsl h="0" s="-12549" l="-25098"/>
                                      </p:by>
                                    </p:animClr>
                                    <p:animClr clrSpc="hsl" dir="cw">
                                      <p:cBhvr>
                                        <p:cTn id="29" dur="500" fill="hold"/>
                                        <p:tgtEl>
                                          <p:spTgt spid="178"/>
                                        </p:tgtEl>
                                        <p:attrNameLst>
                                          <p:attrName>stroke.color</p:attrName>
                                        </p:attrNameLst>
                                      </p:cBhvr>
                                      <p:by>
                                        <p:hsl h="0" s="-12549" l="-25098"/>
                                      </p:by>
                                    </p:animClr>
                                    <p:set>
                                      <p:cBhvr>
                                        <p:cTn id="30" dur="500" fill="hold"/>
                                        <p:tgtEl>
                                          <p:spTgt spid="1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descr="mthdsbckgrd.png"/>
          <p:cNvPicPr preferRelativeResize="0"/>
          <p:nvPr/>
        </p:nvPicPr>
        <p:blipFill rotWithShape="1">
          <a:blip r:embed="rId3">
            <a:alphaModFix/>
          </a:blip>
          <a:srcRect/>
          <a:stretch/>
        </p:blipFill>
        <p:spPr>
          <a:xfrm>
            <a:off x="8772524" y="2424650"/>
            <a:ext cx="3052924" cy="2674039"/>
          </a:xfrm>
          <a:prstGeom prst="rect">
            <a:avLst/>
          </a:prstGeom>
          <a:noFill/>
          <a:ln>
            <a:noFill/>
          </a:ln>
        </p:spPr>
      </p:pic>
      <p:pic>
        <p:nvPicPr>
          <p:cNvPr id="199" name="Shape 199" descr="mthdsbckgrd.png"/>
          <p:cNvPicPr preferRelativeResize="0"/>
          <p:nvPr/>
        </p:nvPicPr>
        <p:blipFill rotWithShape="1">
          <a:blip r:embed="rId3">
            <a:alphaModFix/>
          </a:blip>
          <a:srcRect/>
          <a:stretch/>
        </p:blipFill>
        <p:spPr>
          <a:xfrm>
            <a:off x="4485575" y="2446859"/>
            <a:ext cx="3052924" cy="2674039"/>
          </a:xfrm>
          <a:prstGeom prst="rect">
            <a:avLst/>
          </a:prstGeom>
          <a:noFill/>
          <a:ln>
            <a:noFill/>
          </a:ln>
        </p:spPr>
      </p:pic>
      <p:pic>
        <p:nvPicPr>
          <p:cNvPr id="200" name="Shape 200" descr="mthdsbckgrd.png"/>
          <p:cNvPicPr preferRelativeResize="0"/>
          <p:nvPr/>
        </p:nvPicPr>
        <p:blipFill rotWithShape="1">
          <a:blip r:embed="rId3">
            <a:alphaModFix/>
          </a:blip>
          <a:srcRect/>
          <a:stretch/>
        </p:blipFill>
        <p:spPr>
          <a:xfrm>
            <a:off x="288225" y="2476675"/>
            <a:ext cx="3052924" cy="2674039"/>
          </a:xfrm>
          <a:prstGeom prst="rect">
            <a:avLst/>
          </a:prstGeom>
          <a:noFill/>
          <a:ln>
            <a:noFill/>
          </a:ln>
        </p:spPr>
      </p:pic>
      <p:sp>
        <p:nvSpPr>
          <p:cNvPr id="201" name="Shape 201"/>
          <p:cNvSpPr txBox="1">
            <a:spLocks noGrp="1"/>
          </p:cNvSpPr>
          <p:nvPr>
            <p:ph type="body" idx="2"/>
          </p:nvPr>
        </p:nvSpPr>
        <p:spPr>
          <a:xfrm>
            <a:off x="341500" y="2610011"/>
            <a:ext cx="2401700" cy="1038900"/>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52B37B"/>
              </a:buClr>
              <a:buSzPct val="25000"/>
              <a:buFont typeface="Arial"/>
              <a:buNone/>
            </a:pPr>
            <a:r>
              <a:rPr lang="en-US" sz="2400" b="0" i="0" u="none" strike="noStrike" cap="none">
                <a:solidFill>
                  <a:srgbClr val="000000"/>
                </a:solidFill>
                <a:latin typeface="Century Gothic"/>
                <a:ea typeface="Century Gothic"/>
                <a:cs typeface="Century Gothic"/>
                <a:sym typeface="Century Gothic"/>
              </a:rPr>
              <a:t>LandsatLinkr: </a:t>
            </a:r>
            <a:r>
              <a:rPr lang="en-US" sz="2400" b="1" i="0" u="none" strike="noStrike" cap="none">
                <a:solidFill>
                  <a:srgbClr val="000000"/>
                </a:solidFill>
                <a:latin typeface="Century Gothic"/>
                <a:ea typeface="Century Gothic"/>
                <a:cs typeface="Century Gothic"/>
                <a:sym typeface="Century Gothic"/>
              </a:rPr>
              <a:t>Composite</a:t>
            </a:r>
          </a:p>
        </p:txBody>
      </p:sp>
      <p:sp>
        <p:nvSpPr>
          <p:cNvPr id="202" name="Shape 202"/>
          <p:cNvSpPr txBox="1">
            <a:spLocks noGrp="1"/>
          </p:cNvSpPr>
          <p:nvPr>
            <p:ph type="body" idx="4"/>
          </p:nvPr>
        </p:nvSpPr>
        <p:spPr>
          <a:xfrm>
            <a:off x="8823000" y="2710826"/>
            <a:ext cx="2983499" cy="9381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52B37B"/>
              </a:buClr>
              <a:buSzPct val="25000"/>
              <a:buFont typeface="Arial"/>
              <a:buNone/>
            </a:pPr>
            <a:r>
              <a:rPr lang="en-US" sz="2400" b="0" i="0" u="none" strike="noStrike" cap="none">
                <a:solidFill>
                  <a:srgbClr val="000000"/>
                </a:solidFill>
                <a:latin typeface="Century Gothic"/>
                <a:ea typeface="Century Gothic"/>
                <a:cs typeface="Century Gothic"/>
                <a:sym typeface="Century Gothic"/>
              </a:rPr>
              <a:t>Random Forests Model: </a:t>
            </a:r>
          </a:p>
          <a:p>
            <a:pPr marL="0" marR="0" lvl="0" indent="0" algn="l" rtl="0">
              <a:lnSpc>
                <a:spcPct val="100000"/>
              </a:lnSpc>
              <a:spcBef>
                <a:spcPts val="0"/>
              </a:spcBef>
              <a:spcAft>
                <a:spcPts val="0"/>
              </a:spcAft>
              <a:buClr>
                <a:srgbClr val="52B37B"/>
              </a:buClr>
              <a:buSzPct val="25000"/>
              <a:buFont typeface="Arial"/>
              <a:buNone/>
            </a:pPr>
            <a:r>
              <a:rPr lang="en-US" sz="2400" b="1" i="0" u="none" strike="noStrike" cap="none">
                <a:solidFill>
                  <a:srgbClr val="000000"/>
                </a:solidFill>
                <a:latin typeface="Century Gothic"/>
                <a:ea typeface="Century Gothic"/>
                <a:cs typeface="Century Gothic"/>
                <a:sym typeface="Century Gothic"/>
              </a:rPr>
              <a:t>Predict</a:t>
            </a:r>
          </a:p>
        </p:txBody>
      </p:sp>
      <p:sp>
        <p:nvSpPr>
          <p:cNvPr id="203" name="Shape 203"/>
          <p:cNvSpPr txBox="1">
            <a:spLocks noGrp="1"/>
          </p:cNvSpPr>
          <p:nvPr>
            <p:ph type="body" idx="5"/>
          </p:nvPr>
        </p:nvSpPr>
        <p:spPr>
          <a:xfrm>
            <a:off x="4505450" y="2669296"/>
            <a:ext cx="2128199" cy="6932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52B37B"/>
              </a:buClr>
              <a:buSzPct val="25000"/>
              <a:buFont typeface="Arial"/>
              <a:buNone/>
            </a:pPr>
            <a:r>
              <a:rPr lang="en-US" sz="2400" b="0" i="0" u="none" strike="noStrike" cap="none">
                <a:solidFill>
                  <a:srgbClr val="000000"/>
                </a:solidFill>
                <a:latin typeface="Century Gothic"/>
                <a:ea typeface="Century Gothic"/>
                <a:cs typeface="Century Gothic"/>
                <a:sym typeface="Century Gothic"/>
              </a:rPr>
              <a:t>LandTrendr: </a:t>
            </a:r>
            <a:r>
              <a:rPr lang="en-US" sz="2400" b="1" i="0" u="none" strike="noStrike" cap="none">
                <a:solidFill>
                  <a:srgbClr val="000000"/>
                </a:solidFill>
                <a:latin typeface="Century Gothic"/>
                <a:ea typeface="Century Gothic"/>
                <a:cs typeface="Century Gothic"/>
                <a:sym typeface="Century Gothic"/>
              </a:rPr>
              <a:t>Classify</a:t>
            </a:r>
          </a:p>
        </p:txBody>
      </p:sp>
      <p:sp>
        <p:nvSpPr>
          <p:cNvPr id="204" name="Shape 204"/>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Methods Overview</a:t>
            </a:r>
          </a:p>
        </p:txBody>
      </p:sp>
      <p:sp>
        <p:nvSpPr>
          <p:cNvPr id="205" name="Shape 205"/>
          <p:cNvSpPr/>
          <p:nvPr/>
        </p:nvSpPr>
        <p:spPr>
          <a:xfrm>
            <a:off x="1523551" y="4138478"/>
            <a:ext cx="578400" cy="162899"/>
          </a:xfrm>
          <a:prstGeom prst="rightArrow">
            <a:avLst>
              <a:gd name="adj1" fmla="val 50000"/>
              <a:gd name="adj2" fmla="val 50000"/>
            </a:avLst>
          </a:prstGeom>
          <a:solidFill>
            <a:srgbClr val="43434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6" name="Shape 206" descr="Composites.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44706" y="3847048"/>
            <a:ext cx="1070474" cy="928186"/>
          </a:xfrm>
          <a:prstGeom prst="rect">
            <a:avLst/>
          </a:prstGeom>
          <a:noFill/>
          <a:ln>
            <a:noFill/>
          </a:ln>
        </p:spPr>
      </p:pic>
      <p:pic>
        <p:nvPicPr>
          <p:cNvPr id="207" name="Shape 207" descr="TCWcomposite.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986733" y="3717887"/>
            <a:ext cx="1264813" cy="1127315"/>
          </a:xfrm>
          <a:prstGeom prst="rect">
            <a:avLst/>
          </a:prstGeom>
          <a:noFill/>
          <a:ln>
            <a:noFill/>
          </a:ln>
        </p:spPr>
      </p:pic>
      <p:cxnSp>
        <p:nvCxnSpPr>
          <p:cNvPr id="208" name="Shape 208"/>
          <p:cNvCxnSpPr>
            <a:endCxn id="199" idx="1"/>
          </p:cNvCxnSpPr>
          <p:nvPr/>
        </p:nvCxnSpPr>
        <p:spPr>
          <a:xfrm rot="10800000" flipH="1">
            <a:off x="3327575" y="3783879"/>
            <a:ext cx="1158000" cy="2400"/>
          </a:xfrm>
          <a:prstGeom prst="straightConnector1">
            <a:avLst/>
          </a:prstGeom>
          <a:noFill/>
          <a:ln w="28575" cap="flat" cmpd="sng">
            <a:solidFill>
              <a:schemeClr val="dk2"/>
            </a:solidFill>
            <a:prstDash val="solid"/>
            <a:round/>
            <a:headEnd type="none" w="med" len="med"/>
            <a:tailEnd type="triangle" w="lg" len="lg"/>
          </a:ln>
        </p:spPr>
      </p:cxnSp>
      <p:cxnSp>
        <p:nvCxnSpPr>
          <p:cNvPr id="209" name="Shape 209"/>
          <p:cNvCxnSpPr/>
          <p:nvPr/>
        </p:nvCxnSpPr>
        <p:spPr>
          <a:xfrm rot="10800000" flipH="1">
            <a:off x="7538500" y="3749212"/>
            <a:ext cx="1251599" cy="24899"/>
          </a:xfrm>
          <a:prstGeom prst="straightConnector1">
            <a:avLst/>
          </a:prstGeom>
          <a:noFill/>
          <a:ln w="28575" cap="flat" cmpd="sng">
            <a:solidFill>
              <a:schemeClr val="dk2"/>
            </a:solidFill>
            <a:prstDash val="solid"/>
            <a:round/>
            <a:headEnd type="none" w="med" len="med"/>
            <a:tailEnd type="triangle" w="lg" len="lg"/>
          </a:ln>
        </p:spPr>
      </p:cxnSp>
      <p:pic>
        <p:nvPicPr>
          <p:cNvPr id="210" name="Shape 210" descr="GraphwBckgrd.PNG"/>
          <p:cNvPicPr preferRelativeResize="0"/>
          <p:nvPr/>
        </p:nvPicPr>
        <p:blipFill rotWithShape="1">
          <a:blip r:embed="rId6" cstate="print">
            <a:alphaModFix/>
            <a:extLst>
              <a:ext uri="{28A0092B-C50C-407E-A947-70E740481C1C}">
                <a14:useLocalDpi xmlns:a14="http://schemas.microsoft.com/office/drawing/2010/main"/>
              </a:ext>
            </a:extLst>
          </a:blip>
          <a:srcRect l="-785"/>
          <a:stretch/>
        </p:blipFill>
        <p:spPr>
          <a:xfrm>
            <a:off x="4680937" y="3455975"/>
            <a:ext cx="2662199" cy="1527899"/>
          </a:xfrm>
          <a:prstGeom prst="roundRect">
            <a:avLst>
              <a:gd name="adj" fmla="val 16667"/>
            </a:avLst>
          </a:prstGeom>
          <a:noFill/>
          <a:ln>
            <a:noFill/>
          </a:ln>
        </p:spPr>
      </p:pic>
      <p:pic>
        <p:nvPicPr>
          <p:cNvPr id="211" name="Shape 211" descr="randomforests.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861886" y="3847048"/>
            <a:ext cx="2874202" cy="1038899"/>
          </a:xfrm>
          <a:prstGeom prst="rect">
            <a:avLst/>
          </a:prstGeom>
          <a:noFill/>
          <a:ln>
            <a:noFill/>
          </a:ln>
        </p:spPr>
      </p:pic>
      <p:sp>
        <p:nvSpPr>
          <p:cNvPr id="212" name="Shape 212"/>
          <p:cNvSpPr txBox="1">
            <a:spLocks noGrp="1"/>
          </p:cNvSpPr>
          <p:nvPr>
            <p:ph type="body" idx="2"/>
          </p:nvPr>
        </p:nvSpPr>
        <p:spPr>
          <a:xfrm>
            <a:off x="8291196" y="515072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a:solidFill>
                  <a:schemeClr val="dk1"/>
                </a:solidFill>
                <a:latin typeface="Century Gothic"/>
                <a:ea typeface="Century Gothic"/>
                <a:cs typeface="Century Gothic"/>
                <a:sym typeface="Century Gothic"/>
              </a:rPr>
              <a:t>Image Credit: Vik Nanda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00"/>
                                        </p:tgtEl>
                                        <p:attrNameLst>
                                          <p:attrName>style.opacity</p:attrName>
                                        </p:attrNameLst>
                                      </p:cBhvr>
                                      <p:to>
                                        <p:strVal val="0.5"/>
                                      </p:to>
                                    </p:set>
                                    <p:animEffect filter="image" prLst="opacity: 0.5">
                                      <p:cBhvr rctx="IE">
                                        <p:cTn id="7" dur="indefinite"/>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199"/>
                                        </p:tgtEl>
                                        <p:attrNameLst>
                                          <p:attrName>style.opacity</p:attrName>
                                        </p:attrNameLst>
                                      </p:cBhvr>
                                      <p:to>
                                        <p:strVal val="0.5"/>
                                      </p:to>
                                    </p:set>
                                    <p:animEffect filter="image" prLst="opacity: 0.5">
                                      <p:cBhvr rctx="IE">
                                        <p:cTn id="12" dur="indefinite"/>
                                        <p:tgtEl>
                                          <p:spTgt spid="19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198"/>
                                        </p:tgtEl>
                                        <p:attrNameLst>
                                          <p:attrName>style.opacity</p:attrName>
                                        </p:attrNameLst>
                                      </p:cBhvr>
                                      <p:to>
                                        <p:strVal val="0.5"/>
                                      </p:to>
                                    </p:set>
                                    <p:animEffect filter="image" prLst="opacity: 0.5">
                                      <p:cBhvr rctx="IE">
                                        <p:cTn id="17" dur="indefinite"/>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body" idx="3"/>
          </p:nvPr>
        </p:nvSpPr>
        <p:spPr>
          <a:xfrm>
            <a:off x="416397" y="5044925"/>
            <a:ext cx="4120499"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0" i="0" u="none" strike="noStrike" cap="none">
                <a:solidFill>
                  <a:srgbClr val="7F7F7F"/>
                </a:solidFill>
                <a:latin typeface="Century Gothic"/>
                <a:ea typeface="Century Gothic"/>
                <a:cs typeface="Century Gothic"/>
                <a:sym typeface="Century Gothic"/>
              </a:rPr>
              <a:t>Surface reflectance products from Landsat, July - September</a:t>
            </a:r>
          </a:p>
        </p:txBody>
      </p:sp>
      <p:sp>
        <p:nvSpPr>
          <p:cNvPr id="219" name="Shape 219"/>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Composite: Landsat Linkr</a:t>
            </a:r>
          </a:p>
        </p:txBody>
      </p:sp>
      <p:sp>
        <p:nvSpPr>
          <p:cNvPr id="220" name="Shape 220"/>
          <p:cNvSpPr/>
          <p:nvPr/>
        </p:nvSpPr>
        <p:spPr>
          <a:xfrm>
            <a:off x="6069776" y="2985326"/>
            <a:ext cx="2209801" cy="932943"/>
          </a:xfrm>
          <a:prstGeom prst="rightArrow">
            <a:avLst>
              <a:gd name="adj1" fmla="val 50000"/>
              <a:gd name="adj2" fmla="val 50000"/>
            </a:avLst>
          </a:prstGeom>
          <a:solidFill>
            <a:srgbClr val="434343"/>
          </a:solidFill>
          <a:ln w="9525" cap="flat" cmpd="sng">
            <a:solidFill>
              <a:srgbClr val="75707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EFEFEF"/>
              </a:buClr>
              <a:buSzPct val="25000"/>
              <a:buFont typeface="Century Gothic"/>
              <a:buNone/>
            </a:pPr>
            <a:r>
              <a:rPr lang="en-US" sz="2400" b="1" i="0" u="none" strike="noStrike" cap="none">
                <a:solidFill>
                  <a:srgbClr val="EFEFEF"/>
                </a:solidFill>
                <a:latin typeface="Century Gothic"/>
                <a:ea typeface="Century Gothic"/>
                <a:cs typeface="Century Gothic"/>
                <a:sym typeface="Century Gothic"/>
              </a:rPr>
              <a:t>MEAN</a:t>
            </a:r>
          </a:p>
        </p:txBody>
      </p:sp>
      <p:pic>
        <p:nvPicPr>
          <p:cNvPr id="222" name="Shape 222" descr="2014composite.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01950" y="1814241"/>
            <a:ext cx="3821950" cy="3587752"/>
          </a:xfrm>
          <a:prstGeom prst="rect">
            <a:avLst/>
          </a:prstGeom>
          <a:noFill/>
          <a:ln>
            <a:noFill/>
          </a:ln>
        </p:spPr>
      </p:pic>
      <p:sp>
        <p:nvSpPr>
          <p:cNvPr id="223" name="Shape 223"/>
          <p:cNvSpPr txBox="1">
            <a:spLocks noGrp="1"/>
          </p:cNvSpPr>
          <p:nvPr>
            <p:ph type="body" idx="3"/>
          </p:nvPr>
        </p:nvSpPr>
        <p:spPr>
          <a:xfrm>
            <a:off x="7603400" y="5202100"/>
            <a:ext cx="4120499"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0" i="0" u="none" strike="noStrike" cap="none">
                <a:solidFill>
                  <a:srgbClr val="7F7F7F"/>
                </a:solidFill>
                <a:latin typeface="Century Gothic"/>
                <a:ea typeface="Century Gothic"/>
                <a:cs typeface="Century Gothic"/>
                <a:sym typeface="Century Gothic"/>
              </a:rPr>
              <a:t>Annual tasseled cap wetness composites</a:t>
            </a:r>
          </a:p>
        </p:txBody>
      </p:sp>
      <p:sp>
        <p:nvSpPr>
          <p:cNvPr id="224" name="Shape 224"/>
          <p:cNvSpPr/>
          <p:nvPr/>
        </p:nvSpPr>
        <p:spPr>
          <a:xfrm>
            <a:off x="3759021" y="2511291"/>
            <a:ext cx="2057400" cy="1881011"/>
          </a:xfrm>
          <a:prstGeom prst="ellipse">
            <a:avLst/>
          </a:prstGeom>
          <a:solidFill>
            <a:srgbClr val="45818E"/>
          </a:solidFill>
          <a:ln w="25400"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2"/>
              </a:solidFill>
              <a:latin typeface="Century Gothic"/>
              <a:ea typeface="Century Gothic"/>
              <a:cs typeface="Century Gothic"/>
              <a:sym typeface="Century Gothic"/>
            </a:endParaRPr>
          </a:p>
        </p:txBody>
      </p:sp>
      <p:sp>
        <p:nvSpPr>
          <p:cNvPr id="225" name="Shape 225"/>
          <p:cNvSpPr txBox="1"/>
          <p:nvPr/>
        </p:nvSpPr>
        <p:spPr>
          <a:xfrm>
            <a:off x="3718039" y="2929619"/>
            <a:ext cx="2139361" cy="10156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Century Gothic"/>
              <a:buNone/>
            </a:pPr>
            <a:r>
              <a:rPr lang="en-US" sz="2000" b="1" i="0" u="none" strike="noStrike" cap="none" dirty="0">
                <a:solidFill>
                  <a:schemeClr val="lt2"/>
                </a:solidFill>
                <a:latin typeface="Century Gothic"/>
                <a:ea typeface="Century Gothic"/>
                <a:cs typeface="Century Gothic"/>
                <a:sym typeface="Century Gothic"/>
              </a:rPr>
              <a:t>Tasseled-cap transformations:</a:t>
            </a:r>
          </a:p>
          <a:p>
            <a:pPr marL="0" marR="0" lvl="0" indent="0" algn="ctr" rtl="0">
              <a:lnSpc>
                <a:spcPct val="100000"/>
              </a:lnSpc>
              <a:spcBef>
                <a:spcPts val="0"/>
              </a:spcBef>
              <a:spcAft>
                <a:spcPts val="0"/>
              </a:spcAft>
              <a:buClr>
                <a:schemeClr val="lt2"/>
              </a:buClr>
              <a:buSzPct val="25000"/>
              <a:buFont typeface="Century Gothic"/>
              <a:buNone/>
            </a:pPr>
            <a:r>
              <a:rPr lang="en-US" sz="2000" b="1" i="0" u="none" strike="noStrike" cap="none" dirty="0">
                <a:solidFill>
                  <a:schemeClr val="lt2"/>
                </a:solidFill>
                <a:latin typeface="Century Gothic"/>
                <a:ea typeface="Century Gothic"/>
                <a:cs typeface="Century Gothic"/>
                <a:sym typeface="Century Gothic"/>
              </a:rPr>
              <a:t>TCB/TCG/TCW</a:t>
            </a:r>
          </a:p>
        </p:txBody>
      </p:sp>
      <p:cxnSp>
        <p:nvCxnSpPr>
          <p:cNvPr id="226" name="Shape 226"/>
          <p:cNvCxnSpPr>
            <a:endCxn id="224" idx="1"/>
          </p:cNvCxnSpPr>
          <p:nvPr/>
        </p:nvCxnSpPr>
        <p:spPr>
          <a:xfrm>
            <a:off x="3505620" y="2511359"/>
            <a:ext cx="554700" cy="275400"/>
          </a:xfrm>
          <a:prstGeom prst="straightConnector1">
            <a:avLst/>
          </a:prstGeom>
          <a:noFill/>
          <a:ln w="38100" cap="flat" cmpd="sng">
            <a:solidFill>
              <a:srgbClr val="F1C232"/>
            </a:solidFill>
            <a:prstDash val="solid"/>
            <a:round/>
            <a:headEnd type="none" w="med" len="med"/>
            <a:tailEnd type="triangle" w="lg" len="lg"/>
          </a:ln>
        </p:spPr>
      </p:cxnSp>
      <p:cxnSp>
        <p:nvCxnSpPr>
          <p:cNvPr id="227" name="Shape 227"/>
          <p:cNvCxnSpPr>
            <a:endCxn id="224" idx="3"/>
          </p:cNvCxnSpPr>
          <p:nvPr/>
        </p:nvCxnSpPr>
        <p:spPr>
          <a:xfrm rot="10800000" flipH="1">
            <a:off x="3467520" y="4116835"/>
            <a:ext cx="592800" cy="321900"/>
          </a:xfrm>
          <a:prstGeom prst="straightConnector1">
            <a:avLst/>
          </a:prstGeom>
          <a:noFill/>
          <a:ln w="38100" cap="flat" cmpd="sng">
            <a:solidFill>
              <a:srgbClr val="F1C232"/>
            </a:solidFill>
            <a:prstDash val="solid"/>
            <a:round/>
            <a:headEnd type="none" w="med" len="med"/>
            <a:tailEnd type="triangle" w="lg" len="lg"/>
          </a:ln>
        </p:spPr>
      </p:cxnSp>
      <p:pic>
        <p:nvPicPr>
          <p:cNvPr id="13" name="Picture 12"/>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8308" y="3091541"/>
            <a:ext cx="2797941" cy="2767999"/>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pic>
        <p:nvPicPr>
          <p:cNvPr id="14" name="Picture 13"/>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88992" y="2751934"/>
            <a:ext cx="2810482" cy="2780441"/>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pic>
        <p:nvPicPr>
          <p:cNvPr id="15" name="Picture 14"/>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10522" y="2398338"/>
            <a:ext cx="2730808" cy="2704861"/>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pic>
        <p:nvPicPr>
          <p:cNvPr id="16" name="Picture 15"/>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3191" y="2113034"/>
            <a:ext cx="2657965" cy="2635842"/>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pic>
        <p:nvPicPr>
          <p:cNvPr id="17" name="Picture 16"/>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12730" y="1631304"/>
            <a:ext cx="2727526" cy="2708044"/>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pic>
        <p:nvPicPr>
          <p:cNvPr id="18" name="Picture 17"/>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99745" y="1173891"/>
            <a:ext cx="2753496" cy="2724064"/>
          </a:xfrm>
          <a:prstGeom prst="rect">
            <a:avLst/>
          </a:prstGeom>
          <a:effectLst>
            <a:outerShdw blurRad="50800" dist="38100" dir="10800000" algn="r" rotWithShape="0">
              <a:schemeClr val="bg2">
                <a:lumMod val="75000"/>
                <a:alpha val="40000"/>
              </a:schemeClr>
            </a:outerShdw>
          </a:effectLst>
          <a:scene3d>
            <a:camera prst="isometricOffAxis2Top"/>
            <a:lightRig rig="threePt" dir="t"/>
          </a:scene3d>
          <a:sp3d>
            <a:bevelB/>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224"/>
                                        </p:tgtEl>
                                      </p:cBhvr>
                                    </p:animEffect>
                                    <p:animScale>
                                      <p:cBhvr>
                                        <p:cTn id="38" dur="250" autoRev="1" fill="hold"/>
                                        <p:tgtEl>
                                          <p:spTgt spid="22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220"/>
                                        </p:tgtEl>
                                      </p:cBhvr>
                                    </p:animEffect>
                                    <p:animScale>
                                      <p:cBhvr>
                                        <p:cTn id="43" dur="250" autoRev="1" fill="hold"/>
                                        <p:tgtEl>
                                          <p:spTgt spid="220"/>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2"/>
                                        </p:tgtEl>
                                        <p:attrNameLst>
                                          <p:attrName>style.visibility</p:attrName>
                                        </p:attrNameLst>
                                      </p:cBhvr>
                                      <p:to>
                                        <p:strVal val="visible"/>
                                      </p:to>
                                    </p:set>
                                    <p:animEffect transition="in" filter="fade">
                                      <p:cBhvr>
                                        <p:cTn id="48" dur="1000"/>
                                        <p:tgtEl>
                                          <p:spTgt spid="222"/>
                                        </p:tgtEl>
                                      </p:cBhvr>
                                    </p:animEffect>
                                    <p:anim calcmode="lin" valueType="num">
                                      <p:cBhvr>
                                        <p:cTn id="49" dur="1000" fill="hold"/>
                                        <p:tgtEl>
                                          <p:spTgt spid="222"/>
                                        </p:tgtEl>
                                        <p:attrNameLst>
                                          <p:attrName>ppt_x</p:attrName>
                                        </p:attrNameLst>
                                      </p:cBhvr>
                                      <p:tavLst>
                                        <p:tav tm="0">
                                          <p:val>
                                            <p:strVal val="#ppt_x"/>
                                          </p:val>
                                        </p:tav>
                                        <p:tav tm="100000">
                                          <p:val>
                                            <p:strVal val="#ppt_x"/>
                                          </p:val>
                                        </p:tav>
                                      </p:tavLst>
                                    </p:anim>
                                    <p:anim calcmode="lin" valueType="num">
                                      <p:cBhvr>
                                        <p:cTn id="50"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p:nvPr/>
        </p:nvSpPr>
        <p:spPr>
          <a:xfrm>
            <a:off x="8700167" y="3120414"/>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4" name="Shape 234"/>
          <p:cNvSpPr/>
          <p:nvPr/>
        </p:nvSpPr>
        <p:spPr>
          <a:xfrm>
            <a:off x="6858413" y="3146925"/>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5" name="Shape 235"/>
          <p:cNvSpPr/>
          <p:nvPr/>
        </p:nvSpPr>
        <p:spPr>
          <a:xfrm>
            <a:off x="7589660" y="4755326"/>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6" name="Shape 236"/>
          <p:cNvSpPr/>
          <p:nvPr/>
        </p:nvSpPr>
        <p:spPr>
          <a:xfrm>
            <a:off x="9368185" y="4713551"/>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7" name="Shape 237"/>
          <p:cNvSpPr/>
          <p:nvPr/>
        </p:nvSpPr>
        <p:spPr>
          <a:xfrm>
            <a:off x="7730371" y="1535870"/>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8" name="Shape 238"/>
          <p:cNvSpPr/>
          <p:nvPr/>
        </p:nvSpPr>
        <p:spPr>
          <a:xfrm>
            <a:off x="9493236" y="1565895"/>
            <a:ext cx="1597271" cy="1516225"/>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9" name="Shape 239"/>
          <p:cNvSpPr/>
          <p:nvPr/>
        </p:nvSpPr>
        <p:spPr>
          <a:xfrm>
            <a:off x="10408727" y="3143634"/>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0" name="Shape 240"/>
          <p:cNvSpPr/>
          <p:nvPr/>
        </p:nvSpPr>
        <p:spPr>
          <a:xfrm>
            <a:off x="5775335" y="1538525"/>
            <a:ext cx="1609916" cy="1546250"/>
          </a:xfrm>
          <a:prstGeom prst="ellipse">
            <a:avLst/>
          </a:prstGeom>
          <a:solidFill>
            <a:srgbClr val="45818E"/>
          </a:solidFill>
          <a:ln w="9525" cap="flat" cmpd="sng">
            <a:solidFill>
              <a:srgbClr val="44808D"/>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1" name="Shape 241"/>
          <p:cNvSpPr/>
          <p:nvPr/>
        </p:nvSpPr>
        <p:spPr>
          <a:xfrm>
            <a:off x="417443" y="1467450"/>
            <a:ext cx="2314157" cy="1256826"/>
          </a:xfrm>
          <a:prstGeom prst="roundRect">
            <a:avLst>
              <a:gd name="adj" fmla="val 16667"/>
            </a:avLst>
          </a:prstGeom>
          <a:solidFill>
            <a:srgbClr val="F1C232"/>
          </a:solidFill>
          <a:ln w="9525" cap="flat"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2" name="Shape 242"/>
          <p:cNvSpPr txBox="1">
            <a:spLocks noGrp="1"/>
          </p:cNvSpPr>
          <p:nvPr>
            <p:ph type="body" idx="3"/>
          </p:nvPr>
        </p:nvSpPr>
        <p:spPr>
          <a:xfrm>
            <a:off x="6563114" y="3478614"/>
            <a:ext cx="22569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a:solidFill>
                  <a:schemeClr val="lt1"/>
                </a:solidFill>
                <a:latin typeface="Century Gothic"/>
                <a:ea typeface="Century Gothic"/>
                <a:cs typeface="Century Gothic"/>
                <a:sym typeface="Century Gothic"/>
              </a:rPr>
              <a:t>Greatest disturbance</a:t>
            </a:r>
          </a:p>
        </p:txBody>
      </p:sp>
      <p:sp>
        <p:nvSpPr>
          <p:cNvPr id="243" name="Shape 243"/>
          <p:cNvSpPr txBox="1">
            <a:spLocks noGrp="1"/>
          </p:cNvSpPr>
          <p:nvPr>
            <p:ph type="body" idx="1"/>
          </p:nvPr>
        </p:nvSpPr>
        <p:spPr>
          <a:xfrm>
            <a:off x="1962775" y="514425"/>
            <a:ext cx="9591600" cy="638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Classify: LandTrendr</a:t>
            </a:r>
          </a:p>
        </p:txBody>
      </p:sp>
      <p:sp>
        <p:nvSpPr>
          <p:cNvPr id="244" name="Shape 244"/>
          <p:cNvSpPr txBox="1">
            <a:spLocks noGrp="1"/>
          </p:cNvSpPr>
          <p:nvPr>
            <p:ph type="body" idx="3"/>
          </p:nvPr>
        </p:nvSpPr>
        <p:spPr>
          <a:xfrm>
            <a:off x="5557796" y="1930858"/>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Greatest recovery</a:t>
            </a:r>
          </a:p>
        </p:txBody>
      </p:sp>
      <p:sp>
        <p:nvSpPr>
          <p:cNvPr id="245" name="Shape 245"/>
          <p:cNvSpPr txBox="1">
            <a:spLocks noGrp="1"/>
          </p:cNvSpPr>
          <p:nvPr>
            <p:ph type="body" idx="3"/>
          </p:nvPr>
        </p:nvSpPr>
        <p:spPr>
          <a:xfrm>
            <a:off x="555100" y="1713325"/>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rgbClr val="000000"/>
                </a:solidFill>
                <a:latin typeface="Century Gothic"/>
                <a:ea typeface="Century Gothic"/>
                <a:cs typeface="Century Gothic"/>
                <a:sym typeface="Century Gothic"/>
              </a:rPr>
              <a:t>Tasseled-cap wetness composites</a:t>
            </a:r>
          </a:p>
        </p:txBody>
      </p:sp>
      <p:sp>
        <p:nvSpPr>
          <p:cNvPr id="246" name="Shape 246"/>
          <p:cNvSpPr/>
          <p:nvPr/>
        </p:nvSpPr>
        <p:spPr>
          <a:xfrm>
            <a:off x="1145574" y="2816174"/>
            <a:ext cx="305999" cy="683399"/>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7" name="Shape 247"/>
          <p:cNvSpPr/>
          <p:nvPr/>
        </p:nvSpPr>
        <p:spPr>
          <a:xfrm rot="-8221618">
            <a:off x="5394892" y="2871653"/>
            <a:ext cx="305872" cy="973663"/>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8" name="Shape 248"/>
          <p:cNvSpPr/>
          <p:nvPr/>
        </p:nvSpPr>
        <p:spPr>
          <a:xfrm rot="-6918526">
            <a:off x="6041591" y="3630346"/>
            <a:ext cx="305966" cy="973867"/>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9" name="Shape 249"/>
          <p:cNvSpPr/>
          <p:nvPr/>
        </p:nvSpPr>
        <p:spPr>
          <a:xfrm rot="-5119783">
            <a:off x="6189719" y="4622584"/>
            <a:ext cx="305814" cy="1171191"/>
          </a:xfrm>
          <a:prstGeom prst="downArrow">
            <a:avLst>
              <a:gd name="adj1" fmla="val 47612"/>
              <a:gd name="adj2" fmla="val 50000"/>
            </a:avLst>
          </a:prstGeom>
          <a:solidFill>
            <a:srgbClr val="666666"/>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0" name="Shape 250"/>
          <p:cNvSpPr txBox="1">
            <a:spLocks noGrp="1"/>
          </p:cNvSpPr>
          <p:nvPr>
            <p:ph type="body" idx="3"/>
          </p:nvPr>
        </p:nvSpPr>
        <p:spPr>
          <a:xfrm>
            <a:off x="7430775" y="5112900"/>
            <a:ext cx="1926299"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Longest recovery</a:t>
            </a:r>
          </a:p>
        </p:txBody>
      </p:sp>
      <p:sp>
        <p:nvSpPr>
          <p:cNvPr id="251" name="Shape 251"/>
          <p:cNvSpPr txBox="1">
            <a:spLocks noGrp="1"/>
          </p:cNvSpPr>
          <p:nvPr>
            <p:ph type="body" idx="3"/>
          </p:nvPr>
        </p:nvSpPr>
        <p:spPr>
          <a:xfrm>
            <a:off x="7488003" y="1920775"/>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Longest disturbance</a:t>
            </a:r>
          </a:p>
        </p:txBody>
      </p:sp>
      <p:sp>
        <p:nvSpPr>
          <p:cNvPr id="252" name="Shape 252"/>
          <p:cNvSpPr txBox="1">
            <a:spLocks noGrp="1"/>
          </p:cNvSpPr>
          <p:nvPr>
            <p:ph type="body" idx="3"/>
          </p:nvPr>
        </p:nvSpPr>
        <p:spPr>
          <a:xfrm>
            <a:off x="8624575" y="3497158"/>
            <a:ext cx="17913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First disturbance</a:t>
            </a:r>
          </a:p>
        </p:txBody>
      </p:sp>
      <p:sp>
        <p:nvSpPr>
          <p:cNvPr id="253" name="Shape 253"/>
          <p:cNvSpPr txBox="1">
            <a:spLocks noGrp="1"/>
          </p:cNvSpPr>
          <p:nvPr>
            <p:ph type="body" idx="3"/>
          </p:nvPr>
        </p:nvSpPr>
        <p:spPr>
          <a:xfrm>
            <a:off x="9425392" y="5109035"/>
            <a:ext cx="1495499"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First recovery</a:t>
            </a:r>
          </a:p>
        </p:txBody>
      </p:sp>
      <p:sp>
        <p:nvSpPr>
          <p:cNvPr id="254" name="Shape 254"/>
          <p:cNvSpPr txBox="1">
            <a:spLocks noGrp="1"/>
          </p:cNvSpPr>
          <p:nvPr>
            <p:ph type="body" idx="3"/>
          </p:nvPr>
        </p:nvSpPr>
        <p:spPr>
          <a:xfrm>
            <a:off x="9251032" y="1926150"/>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Most recent disturbance</a:t>
            </a:r>
          </a:p>
        </p:txBody>
      </p:sp>
      <p:sp>
        <p:nvSpPr>
          <p:cNvPr id="255" name="Shape 255"/>
          <p:cNvSpPr txBox="1">
            <a:spLocks noGrp="1"/>
          </p:cNvSpPr>
          <p:nvPr>
            <p:ph type="body" idx="3"/>
          </p:nvPr>
        </p:nvSpPr>
        <p:spPr>
          <a:xfrm>
            <a:off x="10173867" y="3513667"/>
            <a:ext cx="2096100" cy="70409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000" b="1" i="0" u="none" strike="noStrike" cap="none" dirty="0">
                <a:solidFill>
                  <a:schemeClr val="lt1"/>
                </a:solidFill>
                <a:latin typeface="Century Gothic"/>
                <a:ea typeface="Century Gothic"/>
                <a:cs typeface="Century Gothic"/>
                <a:sym typeface="Century Gothic"/>
              </a:rPr>
              <a:t>Most recent recovery</a:t>
            </a:r>
          </a:p>
        </p:txBody>
      </p:sp>
      <p:pic>
        <p:nvPicPr>
          <p:cNvPr id="256" name="Shape 256" descr="GraphReducedShadow.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1750" y="3399700"/>
            <a:ext cx="5690100" cy="3226850"/>
          </a:xfrm>
          <a:prstGeom prst="rect">
            <a:avLst/>
          </a:prstGeom>
          <a:noFill/>
          <a:ln>
            <a:noFill/>
          </a:ln>
        </p:spPr>
      </p:pic>
      <p:sp>
        <p:nvSpPr>
          <p:cNvPr id="257" name="Shape 257"/>
          <p:cNvSpPr txBox="1"/>
          <p:nvPr/>
        </p:nvSpPr>
        <p:spPr>
          <a:xfrm>
            <a:off x="9520225" y="6418569"/>
            <a:ext cx="2861505"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79393"/>
              </a:buClr>
              <a:buSzPct val="25000"/>
              <a:buFont typeface="Century Gothic"/>
              <a:buNone/>
            </a:pPr>
            <a:r>
              <a:rPr lang="en-US" sz="1400" b="0" i="0" u="none" strike="noStrike" cap="none">
                <a:solidFill>
                  <a:srgbClr val="979393"/>
                </a:solidFill>
                <a:latin typeface="Century Gothic"/>
                <a:ea typeface="Century Gothic"/>
                <a:cs typeface="Century Gothic"/>
                <a:sym typeface="Century Gothic"/>
              </a:rPr>
              <a:t>Image Credit: Emma Hatcher</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41"/>
                                        </p:tgtEl>
                                      </p:cBhvr>
                                    </p:animEffect>
                                    <p:animScale>
                                      <p:cBhvr>
                                        <p:cTn id="7" dur="250" autoRev="1" fill="hold"/>
                                        <p:tgtEl>
                                          <p:spTgt spid="24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51">
                                            <p:txEl>
                                              <p:pRg st="0" end="0"/>
                                            </p:txEl>
                                          </p:spTgt>
                                        </p:tgtEl>
                                        <p:attrNameLst>
                                          <p:attrName>style.visibility</p:attrName>
                                        </p:attrNameLst>
                                      </p:cBhvr>
                                      <p:to>
                                        <p:strVal val="visible"/>
                                      </p:to>
                                    </p:set>
                                    <p:animEffect transition="in" filter="fade">
                                      <p:cBhvr>
                                        <p:cTn id="16" dur="500"/>
                                        <p:tgtEl>
                                          <p:spTgt spid="25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54">
                                            <p:txEl>
                                              <p:pRg st="0" end="0"/>
                                            </p:txEl>
                                          </p:spTgt>
                                        </p:tgtEl>
                                        <p:attrNameLst>
                                          <p:attrName>style.visibility</p:attrName>
                                        </p:attrNameLst>
                                      </p:cBhvr>
                                      <p:to>
                                        <p:strVal val="visible"/>
                                      </p:to>
                                    </p:set>
                                    <p:animEffect transition="in" filter="fade">
                                      <p:cBhvr>
                                        <p:cTn id="23" dur="500"/>
                                        <p:tgtEl>
                                          <p:spTgt spid="25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8"/>
                                        </p:tgtEl>
                                        <p:attrNameLst>
                                          <p:attrName>style.visibility</p:attrName>
                                        </p:attrNameLst>
                                      </p:cBhvr>
                                      <p:to>
                                        <p:strVal val="visible"/>
                                      </p:to>
                                    </p:set>
                                    <p:animEffect transition="in" filter="fade">
                                      <p:cBhvr>
                                        <p:cTn id="26" dur="500"/>
                                        <p:tgtEl>
                                          <p:spTgt spid="238"/>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fade">
                                      <p:cBhvr>
                                        <p:cTn id="30" dur="500"/>
                                        <p:tgtEl>
                                          <p:spTgt spid="2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2">
                                            <p:txEl>
                                              <p:pRg st="0" end="0"/>
                                            </p:txEl>
                                          </p:spTgt>
                                        </p:tgtEl>
                                        <p:attrNameLst>
                                          <p:attrName>style.visibility</p:attrName>
                                        </p:attrNameLst>
                                      </p:cBhvr>
                                      <p:to>
                                        <p:strVal val="visible"/>
                                      </p:to>
                                    </p:set>
                                    <p:animEffect transition="in" filter="fade">
                                      <p:cBhvr>
                                        <p:cTn id="33" dur="500"/>
                                        <p:tgtEl>
                                          <p:spTgt spid="242">
                                            <p:txEl>
                                              <p:pRg st="0" end="0"/>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52">
                                            <p:txEl>
                                              <p:pRg st="0" end="0"/>
                                            </p:txEl>
                                          </p:spTgt>
                                        </p:tgtEl>
                                        <p:attrNameLst>
                                          <p:attrName>style.visibility</p:attrName>
                                        </p:attrNameLst>
                                      </p:cBhvr>
                                      <p:to>
                                        <p:strVal val="visible"/>
                                      </p:to>
                                    </p:set>
                                    <p:animEffect transition="in" filter="fade">
                                      <p:cBhvr>
                                        <p:cTn id="37" dur="500"/>
                                        <p:tgtEl>
                                          <p:spTgt spid="252">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3"/>
                                        </p:tgtEl>
                                        <p:attrNameLst>
                                          <p:attrName>style.visibility</p:attrName>
                                        </p:attrNameLst>
                                      </p:cBhvr>
                                      <p:to>
                                        <p:strVal val="visible"/>
                                      </p:to>
                                    </p:set>
                                    <p:animEffect transition="in" filter="fade">
                                      <p:cBhvr>
                                        <p:cTn id="40" dur="500"/>
                                        <p:tgtEl>
                                          <p:spTgt spid="23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55">
                                            <p:txEl>
                                              <p:pRg st="0" end="0"/>
                                            </p:txEl>
                                          </p:spTgt>
                                        </p:tgtEl>
                                        <p:attrNameLst>
                                          <p:attrName>style.visibility</p:attrName>
                                        </p:attrNameLst>
                                      </p:cBhvr>
                                      <p:to>
                                        <p:strVal val="visible"/>
                                      </p:to>
                                    </p:set>
                                    <p:animEffect transition="in" filter="fade">
                                      <p:cBhvr>
                                        <p:cTn id="44" dur="500"/>
                                        <p:tgtEl>
                                          <p:spTgt spid="25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250">
                                            <p:txEl>
                                              <p:pRg st="0" end="0"/>
                                            </p:txEl>
                                          </p:spTgt>
                                        </p:tgtEl>
                                        <p:attrNameLst>
                                          <p:attrName>style.visibility</p:attrName>
                                        </p:attrNameLst>
                                      </p:cBhvr>
                                      <p:to>
                                        <p:strVal val="visible"/>
                                      </p:to>
                                    </p:set>
                                    <p:animEffect transition="in" filter="fade">
                                      <p:cBhvr>
                                        <p:cTn id="51" dur="500"/>
                                        <p:tgtEl>
                                          <p:spTgt spid="250">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5"/>
                                        </p:tgtEl>
                                        <p:attrNameLst>
                                          <p:attrName>style.visibility</p:attrName>
                                        </p:attrNameLst>
                                      </p:cBhvr>
                                      <p:to>
                                        <p:strVal val="visible"/>
                                      </p:to>
                                    </p:set>
                                    <p:animEffect transition="in" filter="fade">
                                      <p:cBhvr>
                                        <p:cTn id="54" dur="500"/>
                                        <p:tgtEl>
                                          <p:spTgt spid="235"/>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53">
                                            <p:txEl>
                                              <p:pRg st="0" end="0"/>
                                            </p:txEl>
                                          </p:spTgt>
                                        </p:tgtEl>
                                        <p:attrNameLst>
                                          <p:attrName>style.visibility</p:attrName>
                                        </p:attrNameLst>
                                      </p:cBhvr>
                                      <p:to>
                                        <p:strVal val="visible"/>
                                      </p:to>
                                    </p:set>
                                    <p:animEffect transition="in" filter="fade">
                                      <p:cBhvr>
                                        <p:cTn id="58" dur="500"/>
                                        <p:tgtEl>
                                          <p:spTgt spid="253">
                                            <p:txEl>
                                              <p:pRg st="0" end="0"/>
                                            </p:txEl>
                                          </p:spTgt>
                                        </p:tgtEl>
                                      </p:cBhvr>
                                    </p:animEffect>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236"/>
                                        </p:tgtEl>
                                        <p:attrNameLst>
                                          <p:attrName>style.visibility</p:attrName>
                                        </p:attrNameLst>
                                      </p:cBhvr>
                                      <p:to>
                                        <p:strVal val="visible"/>
                                      </p:to>
                                    </p:set>
                                    <p:animEffect transition="in" filter="fade">
                                      <p:cBhvr>
                                        <p:cTn id="62"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build="p"/>
      <p:bldP spid="250" grpId="0" build="p"/>
      <p:bldP spid="251" grpId="0" build="p"/>
      <p:bldP spid="252" grpId="0" build="p"/>
      <p:bldP spid="253" grpId="0" build="p"/>
      <p:bldP spid="254" grpId="0" build="p"/>
      <p:bldP spid="255" grpId="0" build="p"/>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3682</TotalTime>
  <Words>2299</Words>
  <Application>Microsoft Office PowerPoint</Application>
  <PresentationFormat>Widescreen</PresentationFormat>
  <Paragraphs>220</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Droid Serif</vt:lpstr>
      <vt:lpstr>Proxima Nova</vt:lpstr>
      <vt:lpstr>Century Gothic</vt:lpstr>
      <vt:lpstr>Arial</vt:lpstr>
      <vt:lpstr>Webdings</vt:lpstr>
      <vt:lpstr>Garamond</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Miller, Tiffani N. (LARC-E3)[SSAI DEVELOP]</cp:lastModifiedBy>
  <cp:revision>66</cp:revision>
  <dcterms:modified xsi:type="dcterms:W3CDTF">2017-03-30T21:15:40Z</dcterms:modified>
</cp:coreProperties>
</file>