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27432000" cy="36576000"/>
  <p:notesSz cx="6858000" cy="9144000"/>
  <p:defaultTextStyle>
    <a:defPPr>
      <a:defRPr lang="en-US"/>
    </a:defPPr>
    <a:lvl1pPr marL="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1pPr>
    <a:lvl2pPr marL="153619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2pPr>
    <a:lvl3pPr marL="307238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3pPr>
    <a:lvl4pPr marL="460857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4pPr>
    <a:lvl5pPr marL="6144768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5pPr>
    <a:lvl6pPr marL="7680960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6pPr>
    <a:lvl7pPr marL="9217152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7pPr>
    <a:lvl8pPr marL="10753344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8pPr>
    <a:lvl9pPr marL="12289536" algn="l" defTabSz="3072384" rtl="0" eaLnBrk="1" latinLnBrk="0" hangingPunct="1">
      <a:defRPr sz="604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5" autoAdjust="0"/>
    <p:restoredTop sz="94660"/>
  </p:normalViewPr>
  <p:slideViewPr>
    <p:cSldViewPr snapToGrid="0">
      <p:cViewPr>
        <p:scale>
          <a:sx n="32" d="100"/>
          <a:sy n="32" d="100"/>
        </p:scale>
        <p:origin x="-1144" y="-80"/>
      </p:cViewPr>
      <p:guideLst>
        <p:guide orient="horz" pos="11520"/>
        <p:guide pos="86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Po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4840713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location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3" name="team member names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17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1520" userDrawn="1">
          <p15:clr>
            <a:srgbClr val="FBAE40"/>
          </p15:clr>
        </p15:guide>
        <p15:guide id="2" pos="86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0842713"/>
            <a:ext cx="8008620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29718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0842713"/>
            <a:ext cx="8090417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29718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0842713"/>
            <a:ext cx="8025556" cy="4590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29718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1" name="conclusions text"/>
          <p:cNvSpPr>
            <a:spLocks noGrp="1"/>
          </p:cNvSpPr>
          <p:nvPr>
            <p:ph type="body" sz="quarter" idx="19"/>
          </p:nvPr>
        </p:nvSpPr>
        <p:spPr>
          <a:xfrm>
            <a:off x="18326100" y="23527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2" name="conclus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4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7"/>
            <a:ext cx="16658272" cy="57371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earth observations text"/>
          <p:cNvSpPr>
            <a:spLocks noGrp="1"/>
          </p:cNvSpPr>
          <p:nvPr>
            <p:ph type="body" sz="quarter" idx="18"/>
          </p:nvPr>
        </p:nvSpPr>
        <p:spPr>
          <a:xfrm>
            <a:off x="18326100" y="18955512"/>
            <a:ext cx="8008620" cy="29900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earth observations"/>
          <p:cNvGrpSpPr/>
          <p:nvPr userDrawn="1"/>
        </p:nvGrpSpPr>
        <p:grpSpPr>
          <a:xfrm>
            <a:off x="18166364" y="178308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study area text"/>
          <p:cNvSpPr>
            <a:spLocks noGrp="1"/>
          </p:cNvSpPr>
          <p:nvPr>
            <p:ph type="body" sz="quarter" idx="16"/>
          </p:nvPr>
        </p:nvSpPr>
        <p:spPr>
          <a:xfrm>
            <a:off x="18326100" y="11763130"/>
            <a:ext cx="8008620" cy="561046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study area"/>
          <p:cNvGrpSpPr/>
          <p:nvPr userDrawn="1"/>
        </p:nvGrpSpPr>
        <p:grpSpPr>
          <a:xfrm>
            <a:off x="18166364" y="10638418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4"/>
            <a:ext cx="8008620" cy="256238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0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9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ter Ver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1989341"/>
            <a:ext cx="8008620" cy="344365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0864628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1985713"/>
            <a:ext cx="8090417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0861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1985713"/>
            <a:ext cx="8025556" cy="3447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0861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conclusions text"/>
          <p:cNvSpPr>
            <a:spLocks noGrp="1"/>
          </p:cNvSpPr>
          <p:nvPr>
            <p:ph type="body" sz="quarter" idx="18"/>
          </p:nvPr>
        </p:nvSpPr>
        <p:spPr>
          <a:xfrm>
            <a:off x="18326100" y="27147012"/>
            <a:ext cx="8008620" cy="32948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conclusions"/>
          <p:cNvGrpSpPr/>
          <p:nvPr userDrawn="1"/>
        </p:nvGrpSpPr>
        <p:grpSpPr>
          <a:xfrm>
            <a:off x="18166364" y="26022300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earth observations text"/>
          <p:cNvSpPr>
            <a:spLocks noGrp="1"/>
          </p:cNvSpPr>
          <p:nvPr>
            <p:ph type="body" sz="quarter" idx="16"/>
          </p:nvPr>
        </p:nvSpPr>
        <p:spPr>
          <a:xfrm>
            <a:off x="18326100" y="23527513"/>
            <a:ext cx="8008620" cy="20375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earth observations"/>
          <p:cNvGrpSpPr/>
          <p:nvPr userDrawn="1"/>
        </p:nvGrpSpPr>
        <p:grpSpPr>
          <a:xfrm>
            <a:off x="18166364" y="22402800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3523678"/>
            <a:ext cx="16658272" cy="6918224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2402800"/>
            <a:ext cx="1703485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study area text"/>
          <p:cNvSpPr>
            <a:spLocks noGrp="1"/>
          </p:cNvSpPr>
          <p:nvPr>
            <p:ph type="body" sz="quarter" idx="30"/>
          </p:nvPr>
        </p:nvSpPr>
        <p:spPr>
          <a:xfrm>
            <a:off x="18326100" y="14840713"/>
            <a:ext cx="8008620" cy="7104886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study area"/>
          <p:cNvGrpSpPr/>
          <p:nvPr userDrawn="1"/>
        </p:nvGrpSpPr>
        <p:grpSpPr>
          <a:xfrm>
            <a:off x="18166364" y="13716000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4836876"/>
            <a:ext cx="16658272" cy="71087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3716000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objectives text"/>
          <p:cNvSpPr>
            <a:spLocks noGrp="1"/>
          </p:cNvSpPr>
          <p:nvPr>
            <p:ph type="body" sz="quarter" idx="15"/>
          </p:nvPr>
        </p:nvSpPr>
        <p:spPr>
          <a:xfrm>
            <a:off x="18326100" y="7525513"/>
            <a:ext cx="8008620" cy="57332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objectives"/>
          <p:cNvGrpSpPr/>
          <p:nvPr userDrawn="1"/>
        </p:nvGrpSpPr>
        <p:grpSpPr>
          <a:xfrm>
            <a:off x="18166364" y="6400800"/>
            <a:ext cx="8351235" cy="914400"/>
            <a:chOff x="914400" y="6400800"/>
            <a:chExt cx="16459201" cy="914400"/>
          </a:xfrm>
        </p:grpSpPr>
        <p:sp>
          <p:nvSpPr>
            <p:cNvPr id="20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5751870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4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39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lts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results text"/>
          <p:cNvSpPr>
            <a:spLocks noGrp="1"/>
          </p:cNvSpPr>
          <p:nvPr>
            <p:ph type="body" sz="quarter" idx="20"/>
          </p:nvPr>
        </p:nvSpPr>
        <p:spPr>
          <a:xfrm>
            <a:off x="1096328" y="244380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results"/>
          <p:cNvGrpSpPr/>
          <p:nvPr userDrawn="1"/>
        </p:nvGrpSpPr>
        <p:grpSpPr>
          <a:xfrm>
            <a:off x="914400" y="233172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0060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18935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15945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14820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methodology text"/>
          <p:cNvSpPr>
            <a:spLocks noGrp="1"/>
          </p:cNvSpPr>
          <p:nvPr>
            <p:ph type="body" sz="quarter" idx="17"/>
          </p:nvPr>
        </p:nvSpPr>
        <p:spPr>
          <a:xfrm>
            <a:off x="1096328" y="15945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methodology"/>
          <p:cNvGrpSpPr/>
          <p:nvPr userDrawn="1"/>
        </p:nvGrpSpPr>
        <p:grpSpPr>
          <a:xfrm>
            <a:off x="914400" y="14819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1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thodology-focus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cknowledgements text"/>
          <p:cNvSpPr>
            <a:spLocks noGrp="1"/>
          </p:cNvSpPr>
          <p:nvPr>
            <p:ph type="body" sz="quarter" idx="26"/>
          </p:nvPr>
        </p:nvSpPr>
        <p:spPr>
          <a:xfrm>
            <a:off x="18326100" y="32366713"/>
            <a:ext cx="8008620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82" name="acknowledgements"/>
          <p:cNvGrpSpPr/>
          <p:nvPr userDrawn="1"/>
        </p:nvGrpSpPr>
        <p:grpSpPr>
          <a:xfrm>
            <a:off x="18163700" y="31242000"/>
            <a:ext cx="8351235" cy="914400"/>
            <a:chOff x="914400" y="6400800"/>
            <a:chExt cx="16459201" cy="914400"/>
          </a:xfrm>
        </p:grpSpPr>
        <p:sp>
          <p:nvSpPr>
            <p:cNvPr id="83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4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Acknowledgements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93" name="project partners text"/>
          <p:cNvSpPr>
            <a:spLocks noGrp="1"/>
          </p:cNvSpPr>
          <p:nvPr>
            <p:ph type="body" sz="quarter" idx="29"/>
          </p:nvPr>
        </p:nvSpPr>
        <p:spPr>
          <a:xfrm>
            <a:off x="9677399" y="32366713"/>
            <a:ext cx="8090417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4" name="project partners"/>
          <p:cNvGrpSpPr/>
          <p:nvPr userDrawn="1"/>
        </p:nvGrpSpPr>
        <p:grpSpPr>
          <a:xfrm>
            <a:off x="9512722" y="31242000"/>
            <a:ext cx="8436531" cy="914400"/>
            <a:chOff x="914400" y="6400800"/>
            <a:chExt cx="16459201" cy="914400"/>
          </a:xfrm>
        </p:grpSpPr>
        <p:sp>
          <p:nvSpPr>
            <p:cNvPr id="9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Project Partners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89" name="team members text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8025556" cy="3107989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90" name="team members"/>
          <p:cNvGrpSpPr/>
          <p:nvPr userDrawn="1"/>
        </p:nvGrpSpPr>
        <p:grpSpPr>
          <a:xfrm>
            <a:off x="934761" y="31242000"/>
            <a:ext cx="8368896" cy="914400"/>
            <a:chOff x="914400" y="6400800"/>
            <a:chExt cx="16459201" cy="914400"/>
          </a:xfrm>
        </p:grpSpPr>
        <p:sp>
          <p:nvSpPr>
            <p:cNvPr id="9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Team Members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conclusions text"/>
          <p:cNvSpPr>
            <a:spLocks noGrp="1"/>
          </p:cNvSpPr>
          <p:nvPr>
            <p:ph type="body" sz="quarter" idx="30"/>
          </p:nvPr>
        </p:nvSpPr>
        <p:spPr>
          <a:xfrm>
            <a:off x="18326100" y="28061413"/>
            <a:ext cx="8008620" cy="28376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0" name="conclusions"/>
          <p:cNvGrpSpPr/>
          <p:nvPr userDrawn="1"/>
        </p:nvGrpSpPr>
        <p:grpSpPr>
          <a:xfrm>
            <a:off x="18166364" y="26936701"/>
            <a:ext cx="8351235" cy="914400"/>
            <a:chOff x="914400" y="6400800"/>
            <a:chExt cx="16459201" cy="914400"/>
          </a:xfrm>
        </p:grpSpPr>
        <p:sp>
          <p:nvSpPr>
            <p:cNvPr id="5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Conclusions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earth observations text"/>
          <p:cNvSpPr>
            <a:spLocks noGrp="1"/>
          </p:cNvSpPr>
          <p:nvPr>
            <p:ph type="body" sz="quarter" idx="31"/>
          </p:nvPr>
        </p:nvSpPr>
        <p:spPr>
          <a:xfrm>
            <a:off x="18326100" y="239466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54" name="earth observations"/>
          <p:cNvGrpSpPr/>
          <p:nvPr userDrawn="1"/>
        </p:nvGrpSpPr>
        <p:grpSpPr>
          <a:xfrm>
            <a:off x="18166364" y="22821901"/>
            <a:ext cx="8351235" cy="914400"/>
            <a:chOff x="914400" y="6400800"/>
            <a:chExt cx="16459201" cy="914400"/>
          </a:xfrm>
        </p:grpSpPr>
        <p:sp>
          <p:nvSpPr>
            <p:cNvPr id="55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Earth Observations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results text"/>
          <p:cNvSpPr>
            <a:spLocks noGrp="1"/>
          </p:cNvSpPr>
          <p:nvPr>
            <p:ph type="body" sz="quarter" idx="17"/>
          </p:nvPr>
        </p:nvSpPr>
        <p:spPr>
          <a:xfrm>
            <a:off x="1096328" y="23946612"/>
            <a:ext cx="16658272" cy="69524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4" name="results"/>
          <p:cNvGrpSpPr/>
          <p:nvPr userDrawn="1"/>
        </p:nvGrpSpPr>
        <p:grpSpPr>
          <a:xfrm>
            <a:off x="914400" y="22820862"/>
            <a:ext cx="17034854" cy="914400"/>
            <a:chOff x="914400" y="6400800"/>
            <a:chExt cx="16459201" cy="914400"/>
          </a:xfrm>
        </p:grpSpPr>
        <p:sp>
          <p:nvSpPr>
            <p:cNvPr id="35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Results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45" name="methodology text"/>
          <p:cNvSpPr>
            <a:spLocks noGrp="1"/>
          </p:cNvSpPr>
          <p:nvPr>
            <p:ph type="body" sz="quarter" idx="20"/>
          </p:nvPr>
        </p:nvSpPr>
        <p:spPr>
          <a:xfrm>
            <a:off x="1096328" y="15903677"/>
            <a:ext cx="25238392" cy="6422923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46" name="methodology"/>
          <p:cNvGrpSpPr/>
          <p:nvPr userDrawn="1"/>
        </p:nvGrpSpPr>
        <p:grpSpPr>
          <a:xfrm>
            <a:off x="914400" y="14782800"/>
            <a:ext cx="25600534" cy="914400"/>
            <a:chOff x="914400" y="6400800"/>
            <a:chExt cx="16459201" cy="914400"/>
          </a:xfrm>
        </p:grpSpPr>
        <p:sp>
          <p:nvSpPr>
            <p:cNvPr id="47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8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Methodology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study area text"/>
          <p:cNvSpPr>
            <a:spLocks noGrp="1"/>
          </p:cNvSpPr>
          <p:nvPr>
            <p:ph type="body" sz="quarter" idx="18"/>
          </p:nvPr>
        </p:nvSpPr>
        <p:spPr>
          <a:xfrm>
            <a:off x="18326100" y="11640313"/>
            <a:ext cx="8008620" cy="2761487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8" name="study area"/>
          <p:cNvGrpSpPr/>
          <p:nvPr userDrawn="1"/>
        </p:nvGrpSpPr>
        <p:grpSpPr>
          <a:xfrm>
            <a:off x="18166364" y="10515601"/>
            <a:ext cx="8351235" cy="914400"/>
            <a:chOff x="914400" y="6400800"/>
            <a:chExt cx="16459201" cy="914400"/>
          </a:xfrm>
        </p:grpSpPr>
        <p:sp>
          <p:nvSpPr>
            <p:cNvPr id="39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0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Study Area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9" name="objectives text"/>
          <p:cNvSpPr>
            <a:spLocks noGrp="1"/>
          </p:cNvSpPr>
          <p:nvPr>
            <p:ph type="body" sz="quarter" idx="16"/>
          </p:nvPr>
        </p:nvSpPr>
        <p:spPr>
          <a:xfrm>
            <a:off x="18326100" y="7525514"/>
            <a:ext cx="8008620" cy="2532888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30" name="objectives"/>
          <p:cNvGrpSpPr/>
          <p:nvPr userDrawn="1"/>
        </p:nvGrpSpPr>
        <p:grpSpPr>
          <a:xfrm>
            <a:off x="18166364" y="6400801"/>
            <a:ext cx="8351235" cy="914400"/>
            <a:chOff x="914400" y="6400800"/>
            <a:chExt cx="16459201" cy="914400"/>
          </a:xfrm>
        </p:grpSpPr>
        <p:sp>
          <p:nvSpPr>
            <p:cNvPr id="31" name="header background"/>
            <p:cNvSpPr/>
            <p:nvPr userDrawn="1"/>
          </p:nvSpPr>
          <p:spPr>
            <a:xfrm>
              <a:off x="914400" y="6400800"/>
              <a:ext cx="16459199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header text"/>
            <p:cNvSpPr txBox="1"/>
            <p:nvPr userDrawn="1"/>
          </p:nvSpPr>
          <p:spPr>
            <a:xfrm>
              <a:off x="914402" y="6442501"/>
              <a:ext cx="1645919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Objectives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26" name="abstract text"/>
          <p:cNvSpPr>
            <a:spLocks noGrp="1"/>
          </p:cNvSpPr>
          <p:nvPr>
            <p:ph type="body" sz="quarter" idx="14"/>
          </p:nvPr>
        </p:nvSpPr>
        <p:spPr>
          <a:xfrm>
            <a:off x="1096328" y="7521678"/>
            <a:ext cx="16658272" cy="6880122"/>
          </a:xfrm>
          <a:prstGeom prst="rect">
            <a:avLst/>
          </a:prstGeom>
        </p:spPr>
        <p:txBody>
          <a:bodyPr/>
          <a:lstStyle>
            <a:lvl1pPr marL="685800" indent="-685800">
              <a:buClr>
                <a:schemeClr val="accent1">
                  <a:lumMod val="60000"/>
                  <a:lumOff val="40000"/>
                </a:schemeClr>
              </a:buClr>
              <a:buFont typeface="Webdings" panose="05030102010509060703" pitchFamily="18" charset="2"/>
              <a:buChar char="4"/>
              <a:defRPr sz="2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22" name="abstract"/>
          <p:cNvGrpSpPr/>
          <p:nvPr userDrawn="1"/>
        </p:nvGrpSpPr>
        <p:grpSpPr>
          <a:xfrm>
            <a:off x="914400" y="6400800"/>
            <a:ext cx="17034854" cy="914400"/>
            <a:chOff x="914400" y="6400800"/>
            <a:chExt cx="16459201" cy="914400"/>
          </a:xfrm>
        </p:grpSpPr>
        <p:sp>
          <p:nvSpPr>
            <p:cNvPr id="11" name="header background"/>
            <p:cNvSpPr/>
            <p:nvPr userDrawn="1"/>
          </p:nvSpPr>
          <p:spPr>
            <a:xfrm>
              <a:off x="914400" y="6400800"/>
              <a:ext cx="164592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header text"/>
            <p:cNvSpPr txBox="1"/>
            <p:nvPr userDrawn="1"/>
          </p:nvSpPr>
          <p:spPr>
            <a:xfrm>
              <a:off x="914401" y="6442501"/>
              <a:ext cx="16459200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4800" b="1" cap="none" baseline="0" dirty="0" smtClean="0">
                  <a:solidFill>
                    <a:schemeClr val="tx1"/>
                  </a:solidFill>
                </a:rPr>
                <a:t>Abstract</a:t>
              </a:r>
              <a:endParaRPr lang="en-US" sz="4800" b="1" cap="none" baseline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367747"/>
            <a:ext cx="18288000" cy="59060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DEVELOP Node Location</a:t>
            </a:r>
            <a:endParaRPr lang="en-US" dirty="0"/>
          </a:p>
        </p:txBody>
      </p:sp>
      <p:sp>
        <p:nvSpPr>
          <p:cNvPr id="58" name="team member names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0" y="4244975"/>
            <a:ext cx="18288000" cy="946457"/>
          </a:xfrm>
          <a:prstGeom prst="rect">
            <a:avLst/>
          </a:prstGeom>
        </p:spPr>
        <p:txBody>
          <a:bodyPr anchor="b"/>
          <a:lstStyle>
            <a:lvl1pPr marL="0" marR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i="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27432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Team Member Name (Project Lead), Team Member Name, Team Member Name</a:t>
            </a:r>
          </a:p>
        </p:txBody>
      </p:sp>
      <p:sp>
        <p:nvSpPr>
          <p:cNvPr id="13" name="subtitle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0" y="2758098"/>
            <a:ext cx="18288000" cy="121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i="1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Lengthier Project Subtitle Goes Here</a:t>
            </a:r>
          </a:p>
        </p:txBody>
      </p:sp>
      <p:sp>
        <p:nvSpPr>
          <p:cNvPr id="12" name="title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4572000" y="1476444"/>
            <a:ext cx="18288000" cy="115503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 cap="sm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Project Main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904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11520">
          <p15:clr>
            <a:srgbClr val="FBAE40"/>
          </p15:clr>
        </p15:guide>
        <p15:guide id="2" pos="86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lor background"/>
          <p:cNvSpPr/>
          <p:nvPr userDrawn="1"/>
        </p:nvSpPr>
        <p:spPr>
          <a:xfrm>
            <a:off x="457200" y="457200"/>
            <a:ext cx="26517600" cy="3566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white background"/>
          <p:cNvSpPr/>
          <p:nvPr userDrawn="1"/>
        </p:nvSpPr>
        <p:spPr>
          <a:xfrm>
            <a:off x="685800" y="6164825"/>
            <a:ext cx="26060400" cy="29730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4" name="app icon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14" y="3895979"/>
            <a:ext cx="1828804" cy="1828804"/>
          </a:xfrm>
          <a:prstGeom prst="rect">
            <a:avLst/>
          </a:prstGeom>
        </p:spPr>
      </p:pic>
      <p:pic>
        <p:nvPicPr>
          <p:cNvPr id="8" name="nasa logo" descr="BnW.psd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5222" y="992441"/>
            <a:ext cx="28638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develop logo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204" y="695579"/>
            <a:ext cx="2667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73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3" r:id="rId3"/>
    <p:sldLayoutId id="2147483662" r:id="rId4"/>
    <p:sldLayoutId id="2147483665" r:id="rId5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jpeg"/><Relationship Id="rId12" Type="http://schemas.openxmlformats.org/officeDocument/2006/relationships/image" Target="../media/image14.jpeg"/><Relationship Id="rId13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eg"/><Relationship Id="rId7" Type="http://schemas.openxmlformats.org/officeDocument/2006/relationships/image" Target="../media/image9.jpeg"/><Relationship Id="rId8" Type="http://schemas.openxmlformats.org/officeDocument/2006/relationships/image" Target="../media/image10.png"/><Relationship Id="rId9" Type="http://schemas.openxmlformats.org/officeDocument/2006/relationships/image" Target="../media/image11.jpeg"/><Relationship Id="rId10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Dr. Kenton Ross</a:t>
            </a:r>
          </a:p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Science Advisor</a:t>
            </a:r>
          </a:p>
          <a:p>
            <a:pPr marL="0" lvl="0" indent="0" algn="ctr">
              <a:lnSpc>
                <a:spcPct val="50000"/>
              </a:lnSpc>
              <a:spcBef>
                <a:spcPts val="220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James Favors</a:t>
            </a:r>
          </a:p>
          <a:p>
            <a:pPr marL="0" lvl="0" indent="0" algn="ctr">
              <a:lnSpc>
                <a:spcPct val="50000"/>
              </a:lnSpc>
              <a:spcBef>
                <a:spcPts val="1200"/>
              </a:spcBef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 National Program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International Lead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Jeff Ely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5000"/>
              <a:buNone/>
            </a:pPr>
            <a:r>
              <a:rPr lang="en-US" sz="2200" dirty="0" smtClean="0">
                <a:solidFill>
                  <a:schemeClr val="dk1"/>
                </a:solidFill>
                <a:latin typeface="Century Gothic" pitchFamily="34" charset="0"/>
              </a:rPr>
              <a:t>NASA DEVELOP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55000"/>
              <a:buNone/>
            </a:pPr>
            <a:r>
              <a:rPr lang="en-US" sz="2200" b="1" dirty="0" smtClean="0">
                <a:solidFill>
                  <a:schemeClr val="dk1"/>
                </a:solidFill>
                <a:latin typeface="Century Gothic" pitchFamily="34" charset="0"/>
              </a:rPr>
              <a:t>Fall 2014 Great Lakes Climate I</a:t>
            </a:r>
          </a:p>
          <a:p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/>
          </p:nvPr>
        </p:nvSpPr>
        <p:spPr>
          <a:xfrm>
            <a:off x="9677399" y="32311704"/>
            <a:ext cx="8090417" cy="3107989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en-US" sz="2200" b="1" dirty="0"/>
              <a:t>Great Lakes and St. Lawrence Cities Initiative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Ullrich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/>
              <a:t>Georgian Bay Forever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David </a:t>
            </a:r>
            <a:r>
              <a:rPr lang="en-US" sz="2200" dirty="0" err="1"/>
              <a:t>Sweetnam</a:t>
            </a:r>
            <a:endParaRPr lang="en-US" sz="22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/>
              <a:t>Executive Director</a:t>
            </a: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2200" b="1" dirty="0" smtClean="0"/>
              <a:t>Ontario </a:t>
            </a:r>
            <a:r>
              <a:rPr lang="en-US" sz="2200" b="1" dirty="0"/>
              <a:t>Ministry of Natural </a:t>
            </a:r>
            <a:r>
              <a:rPr lang="en-US" sz="2200" b="1" dirty="0" smtClean="0"/>
              <a:t>Resources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Mike Robertson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200" dirty="0" smtClean="0"/>
              <a:t>Imagery Project Manager</a:t>
            </a:r>
            <a:endParaRPr lang="en-US" sz="2200" dirty="0"/>
          </a:p>
          <a:p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1096328" y="32366713"/>
            <a:ext cx="4193017" cy="310798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18173700" y="19866783"/>
            <a:ext cx="8328334" cy="3294886"/>
          </a:xfrm>
        </p:spPr>
        <p:txBody>
          <a:bodyPr/>
          <a:lstStyle/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Incorporation of thermal band, DEM and slope greatly reduced random forest error rate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Over a 20 year period wetland extent has decreased 4% for Georgian Bay shoreline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Over a 7 year period there is negligible change in wetland extent for Southern Lake Ontario shoreline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Random Forest Classification error calculated to approximately 2%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Cost effective methodology for creating classified land cover and wetland extent change maps</a:t>
            </a:r>
          </a:p>
          <a:p>
            <a:pPr>
              <a:spcBef>
                <a:spcPts val="600"/>
              </a:spcBef>
              <a:buClr>
                <a:schemeClr val="accent6">
                  <a:lumMod val="75000"/>
                </a:schemeClr>
              </a:buClr>
            </a:pPr>
            <a:r>
              <a:rPr lang="en-US" sz="2000" dirty="0" smtClean="0"/>
              <a:t>Accuracy assessment in progress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18326100" y="7467456"/>
            <a:ext cx="8008620" cy="253288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en-US" dirty="0" smtClean="0"/>
              <a:t>Create historic and current land cover classification maps for Georgian Bay, ON and the southern portion of Lake Ontario including Rochester, NY 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Produce wetlands extent change maps</a:t>
            </a:r>
          </a:p>
          <a:p>
            <a:pPr>
              <a:spcBef>
                <a:spcPts val="1000"/>
              </a:spcBef>
            </a:pPr>
            <a:r>
              <a:rPr lang="en-US" dirty="0" smtClean="0"/>
              <a:t>Generate time series of wetland extent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500" dirty="0"/>
              <a:t>The Laurentian Great Lakes region of North America includes several types of coastal wetlands (e.g</a:t>
            </a:r>
            <a:r>
              <a:rPr lang="en-US" sz="2500" dirty="0" smtClean="0"/>
              <a:t>., swamps </a:t>
            </a:r>
            <a:r>
              <a:rPr lang="en-US" sz="2500" dirty="0"/>
              <a:t>and marshes) that support a high diversity of biota. The health of these </a:t>
            </a:r>
            <a:r>
              <a:rPr lang="en-US" sz="2500" dirty="0" smtClean="0"/>
              <a:t>ecosystems </a:t>
            </a:r>
            <a:r>
              <a:rPr lang="en-US" sz="2500" dirty="0"/>
              <a:t>is very </a:t>
            </a:r>
            <a:r>
              <a:rPr lang="en-US" sz="2500" dirty="0" smtClean="0"/>
              <a:t>important </a:t>
            </a:r>
            <a:r>
              <a:rPr lang="en-US" sz="2500" dirty="0"/>
              <a:t>for ecological communities and economic industries, which benefit from fisheries and tourism</a:t>
            </a:r>
            <a:r>
              <a:rPr lang="en-US" sz="2500" dirty="0" smtClean="0"/>
              <a:t>. Great </a:t>
            </a:r>
            <a:r>
              <a:rPr lang="en-US" sz="2500" dirty="0"/>
              <a:t>Lakes wetlands have been estimated to provide over 10,000 US dollars per acre in economic and </a:t>
            </a:r>
            <a:r>
              <a:rPr lang="en-US" sz="2500" dirty="0" smtClean="0"/>
              <a:t>ecosystem </a:t>
            </a:r>
            <a:r>
              <a:rPr lang="en-US" sz="2500" dirty="0"/>
              <a:t>services.  The effects of climate change, including variations in temperature, precipitation, and </a:t>
            </a:r>
            <a:r>
              <a:rPr lang="en-US" sz="2500" dirty="0" smtClean="0"/>
              <a:t>evapotranspiration</a:t>
            </a:r>
            <a:r>
              <a:rPr lang="en-US" sz="2500" dirty="0"/>
              <a:t>, could impact the water level of the Great Lakes directly, and therefore, the </a:t>
            </a:r>
            <a:r>
              <a:rPr lang="en-US" sz="2500" dirty="0" smtClean="0"/>
              <a:t>development </a:t>
            </a:r>
            <a:r>
              <a:rPr lang="en-US" sz="2500" dirty="0"/>
              <a:t>and survival of coastal wetlands. Increasing environmental pressures from rising </a:t>
            </a:r>
            <a:r>
              <a:rPr lang="en-US" sz="2500" dirty="0" smtClean="0"/>
              <a:t>populations</a:t>
            </a:r>
            <a:r>
              <a:rPr lang="en-US" sz="2500" dirty="0"/>
              <a:t>, invasive species, and pollution will also negatively affect these wetlands if they are not </a:t>
            </a:r>
            <a:r>
              <a:rPr lang="en-US" sz="2500" dirty="0" smtClean="0"/>
              <a:t>managed </a:t>
            </a:r>
            <a:r>
              <a:rPr lang="en-US" sz="2500" dirty="0"/>
              <a:t>appropriately.  An updated land cover classification was developed, using a Random Forest </a:t>
            </a:r>
            <a:r>
              <a:rPr lang="en-US" sz="2500" dirty="0" smtClean="0"/>
              <a:t>classification </a:t>
            </a:r>
            <a:r>
              <a:rPr lang="en-US" sz="2500" dirty="0"/>
              <a:t>method, to evaluate and monitor changes in the wetlands around Georgian Bay and </a:t>
            </a:r>
            <a:r>
              <a:rPr lang="en-US" sz="2500" dirty="0" smtClean="0"/>
              <a:t>the southern </a:t>
            </a:r>
            <a:r>
              <a:rPr lang="en-US" sz="2500" dirty="0"/>
              <a:t>portion of Lake Ontario. NASA Earth Observations System (EOS) data from Landsat </a:t>
            </a:r>
            <a:r>
              <a:rPr lang="en-US" sz="2500" dirty="0" smtClean="0"/>
              <a:t>5 Thematic </a:t>
            </a:r>
            <a:r>
              <a:rPr lang="en-US" sz="2500" dirty="0"/>
              <a:t>Mapper (TM) </a:t>
            </a:r>
            <a:r>
              <a:rPr lang="en-US" sz="2500" dirty="0" smtClean="0"/>
              <a:t>and Landsat </a:t>
            </a:r>
            <a:r>
              <a:rPr lang="en-US" sz="2500" dirty="0"/>
              <a:t>8 Operational </a:t>
            </a:r>
            <a:r>
              <a:rPr lang="en-US" sz="2500" dirty="0" smtClean="0"/>
              <a:t>Land </a:t>
            </a:r>
            <a:r>
              <a:rPr lang="en-US" sz="2500" dirty="0"/>
              <a:t>Imager (OLI) provided historical images and current images to classify land cover</a:t>
            </a:r>
            <a:r>
              <a:rPr lang="en-US" sz="2500" dirty="0" smtClean="0"/>
              <a:t>. </a:t>
            </a:r>
            <a:r>
              <a:rPr lang="en-US" sz="2500" dirty="0"/>
              <a:t>Terra Advanced </a:t>
            </a:r>
            <a:r>
              <a:rPr lang="en-US" sz="2500" dirty="0" err="1" smtClean="0"/>
              <a:t>Spaceborne</a:t>
            </a:r>
            <a:r>
              <a:rPr lang="en-US" sz="2500" dirty="0" smtClean="0"/>
              <a:t> </a:t>
            </a:r>
            <a:r>
              <a:rPr lang="en-US" sz="2500" dirty="0"/>
              <a:t>Thermal Emission and Reflection Radiometer data provided digital elevation model data </a:t>
            </a:r>
            <a:r>
              <a:rPr lang="en-US" sz="2500" dirty="0" smtClean="0"/>
              <a:t>from </a:t>
            </a:r>
            <a:r>
              <a:rPr lang="en-US" sz="2500" dirty="0"/>
              <a:t>which slope was </a:t>
            </a:r>
            <a:r>
              <a:rPr lang="en-US" sz="2500" dirty="0" smtClean="0"/>
              <a:t>calculated. Resultant </a:t>
            </a:r>
            <a:r>
              <a:rPr lang="en-US" sz="2500" dirty="0"/>
              <a:t>land cover classifications were validated with ground </a:t>
            </a:r>
            <a:r>
              <a:rPr lang="en-US" sz="2500" dirty="0" smtClean="0"/>
              <a:t>truth </a:t>
            </a:r>
            <a:r>
              <a:rPr lang="en-US" sz="2500" dirty="0"/>
              <a:t>data. Additionally, TOPEX/Poseidon Jason-1 and Ocean Surface Topography Mission </a:t>
            </a:r>
            <a:r>
              <a:rPr lang="en-US" sz="2500" dirty="0" smtClean="0"/>
              <a:t>(</a:t>
            </a:r>
            <a:r>
              <a:rPr lang="en-US" sz="2500" dirty="0"/>
              <a:t>OSTM)/Jason-2 radar altimeters and in -situ water gauge data served as a resource for tracking water </a:t>
            </a:r>
            <a:r>
              <a:rPr lang="en-US" sz="2500" dirty="0" smtClean="0"/>
              <a:t>levels </a:t>
            </a:r>
            <a:r>
              <a:rPr lang="en-US" sz="2500" dirty="0"/>
              <a:t>over time. This methodology offers a more cost-effective approach to monitoring wetlands in the </a:t>
            </a:r>
            <a:r>
              <a:rPr lang="en-US" sz="2500" dirty="0" smtClean="0"/>
              <a:t>region</a:t>
            </a:r>
            <a:r>
              <a:rPr lang="en-US" sz="2500" dirty="0"/>
              <a:t>.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NASA Langley Research Center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Emily Adams (Project Lead), </a:t>
            </a:r>
            <a:r>
              <a:rPr lang="en-US" dirty="0"/>
              <a:t>Idamis Del Valle </a:t>
            </a:r>
            <a:r>
              <a:rPr lang="en-US" dirty="0" err="1"/>
              <a:t>Martínez</a:t>
            </a:r>
            <a:r>
              <a:rPr lang="en-US" dirty="0"/>
              <a:t>, Miriam Harris, </a:t>
            </a:r>
            <a:r>
              <a:rPr lang="en-US" dirty="0" smtClean="0"/>
              <a:t>Rodney Meyer, Stephen Zimmerman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Monitoring the Impacts of Climate Change and Decreasing Water Levels on Wetlands in the Great Lakes Region of North America</a:t>
            </a:r>
          </a:p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Great Lakes climate ii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6100" y="16847791"/>
            <a:ext cx="1687745" cy="16305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745" y="16515674"/>
            <a:ext cx="1794458" cy="14666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2786" y="16867986"/>
            <a:ext cx="2159248" cy="1017245"/>
          </a:xfrm>
          <a:prstGeom prst="rect">
            <a:avLst/>
          </a:prstGeom>
        </p:spPr>
      </p:pic>
      <p:sp>
        <p:nvSpPr>
          <p:cNvPr id="19" name="Text Box 66"/>
          <p:cNvSpPr txBox="1">
            <a:spLocks noChangeArrowheads="1"/>
          </p:cNvSpPr>
          <p:nvPr/>
        </p:nvSpPr>
        <p:spPr bwMode="auto">
          <a:xfrm>
            <a:off x="17767816" y="16353631"/>
            <a:ext cx="24486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dirty="0">
                <a:latin typeface="+mj-lt"/>
              </a:rPr>
              <a:t>Landsat </a:t>
            </a:r>
            <a:r>
              <a:rPr lang="en-US" altLang="en-US" b="1" dirty="0" smtClean="0">
                <a:latin typeface="+mj-lt"/>
              </a:rPr>
              <a:t>5</a:t>
            </a:r>
            <a:endParaRPr lang="en-US" altLang="en-US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77627" y="17963332"/>
            <a:ext cx="1601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Landsat 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61676" y="17885793"/>
            <a:ext cx="2321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OSTM/Jason-2</a:t>
            </a:r>
            <a:endParaRPr lang="en-US" sz="2400" b="1" dirty="0"/>
          </a:p>
        </p:txBody>
      </p:sp>
      <p:sp>
        <p:nvSpPr>
          <p:cNvPr id="90" name="Rounded Rectangle 89"/>
          <p:cNvSpPr/>
          <p:nvPr/>
        </p:nvSpPr>
        <p:spPr>
          <a:xfrm>
            <a:off x="1122472" y="15994625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ounded Rectangle 90"/>
          <p:cNvSpPr/>
          <p:nvPr/>
        </p:nvSpPr>
        <p:spPr>
          <a:xfrm>
            <a:off x="699974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12879477" y="16006462"/>
            <a:ext cx="4166873" cy="898960"/>
          </a:xfrm>
          <a:prstGeom prst="roundRect">
            <a:avLst/>
          </a:prstGeom>
          <a:solidFill>
            <a:srgbClr val="384BA4"/>
          </a:solidFill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1116969" y="16089407"/>
            <a:ext cx="41807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Acquisition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6992802" y="16122798"/>
            <a:ext cx="41738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Processing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2871388" y="16111821"/>
            <a:ext cx="4202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Data Analysis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1122472" y="17117568"/>
            <a:ext cx="4172376" cy="20257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6"/>
          <p:cNvSpPr txBox="1"/>
          <p:nvPr/>
        </p:nvSpPr>
        <p:spPr>
          <a:xfrm>
            <a:off x="1116969" y="17133210"/>
            <a:ext cx="41723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Georgian Bay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(July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2013)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ASTER DEM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98" name="Rounded Rectangle 97"/>
          <p:cNvSpPr/>
          <p:nvPr/>
        </p:nvSpPr>
        <p:spPr>
          <a:xfrm>
            <a:off x="1116969" y="21481048"/>
            <a:ext cx="4172376" cy="17009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6994244" y="17121320"/>
            <a:ext cx="4172376" cy="1097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6990726" y="19435059"/>
            <a:ext cx="4172376" cy="109928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ounded Rectangle 100"/>
          <p:cNvSpPr/>
          <p:nvPr/>
        </p:nvSpPr>
        <p:spPr>
          <a:xfrm>
            <a:off x="7021079" y="21647394"/>
            <a:ext cx="4172376" cy="15544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ounded Rectangle 101"/>
          <p:cNvSpPr/>
          <p:nvPr/>
        </p:nvSpPr>
        <p:spPr>
          <a:xfrm>
            <a:off x="12898399" y="17121320"/>
            <a:ext cx="4172376" cy="109728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ounded Rectangle 102"/>
          <p:cNvSpPr/>
          <p:nvPr/>
        </p:nvSpPr>
        <p:spPr>
          <a:xfrm>
            <a:off x="12916157" y="19184684"/>
            <a:ext cx="4172376" cy="16004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3019114" y="21636221"/>
            <a:ext cx="4172376" cy="153996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1093618" y="21581593"/>
            <a:ext cx="420336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Water Levels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TOPEX/Jason-1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OSTM/Jason-2</a:t>
            </a:r>
          </a:p>
          <a:p>
            <a:pPr algn="ctr"/>
            <a:r>
              <a:rPr lang="en-US" sz="2400" i="1" dirty="0" smtClean="0">
                <a:solidFill>
                  <a:srgbClr val="263577"/>
                </a:solidFill>
              </a:rPr>
              <a:t>In situ </a:t>
            </a:r>
            <a:r>
              <a:rPr lang="en-US" sz="2400" dirty="0" smtClean="0">
                <a:solidFill>
                  <a:srgbClr val="263577"/>
                </a:solidFill>
              </a:rPr>
              <a:t>water level gauges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024597" y="17214197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Top of Atmosphere Corrected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021079" y="19549245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Mosaicked Landsat Scenes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7021079" y="21766670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Study area defined by 10 km buffer around shoreline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2903488" y="17205665"/>
            <a:ext cx="4172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Training Site </a:t>
            </a:r>
          </a:p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Selection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2874899" y="19268740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Random Forest Land Cover Classification Script (R)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2957975" y="21695164"/>
            <a:ext cx="4172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Validation and Accuracy </a:t>
            </a:r>
          </a:p>
          <a:p>
            <a:pPr algn="ctr"/>
            <a:r>
              <a:rPr lang="en-US" sz="2800" b="1" dirty="0" smtClean="0">
                <a:solidFill>
                  <a:srgbClr val="263577"/>
                </a:solidFill>
              </a:rPr>
              <a:t>Assessment</a:t>
            </a:r>
            <a:endParaRPr lang="en-US" sz="2800" b="1" dirty="0">
              <a:solidFill>
                <a:srgbClr val="263577"/>
              </a:solidFill>
            </a:endParaRPr>
          </a:p>
        </p:txBody>
      </p:sp>
      <p:sp>
        <p:nvSpPr>
          <p:cNvPr id="112" name="Right Arrow 111"/>
          <p:cNvSpPr/>
          <p:nvPr/>
        </p:nvSpPr>
        <p:spPr>
          <a:xfrm>
            <a:off x="5499612" y="16138253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ight Arrow 112"/>
          <p:cNvSpPr/>
          <p:nvPr/>
        </p:nvSpPr>
        <p:spPr>
          <a:xfrm>
            <a:off x="11389032" y="16148164"/>
            <a:ext cx="1280160" cy="640080"/>
          </a:xfrm>
          <a:prstGeom prst="right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Down Arrow 113"/>
          <p:cNvSpPr/>
          <p:nvPr/>
        </p:nvSpPr>
        <p:spPr>
          <a:xfrm>
            <a:off x="8787675" y="18489802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Down Arrow 114"/>
          <p:cNvSpPr/>
          <p:nvPr/>
        </p:nvSpPr>
        <p:spPr>
          <a:xfrm>
            <a:off x="8790169" y="20879136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Down Arrow 115"/>
          <p:cNvSpPr/>
          <p:nvPr/>
        </p:nvSpPr>
        <p:spPr>
          <a:xfrm>
            <a:off x="14801857" y="20983106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ounded Rectangle 117"/>
          <p:cNvSpPr/>
          <p:nvPr/>
        </p:nvSpPr>
        <p:spPr>
          <a:xfrm>
            <a:off x="1127280" y="19260420"/>
            <a:ext cx="4172376" cy="20862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1750">
            <a:solidFill>
              <a:srgbClr val="384B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TextBox 118"/>
          <p:cNvSpPr txBox="1"/>
          <p:nvPr/>
        </p:nvSpPr>
        <p:spPr>
          <a:xfrm>
            <a:off x="1142457" y="19316993"/>
            <a:ext cx="41723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263577"/>
                </a:solidFill>
              </a:rPr>
              <a:t>Land Cover for Southern Lake Ontario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5 (June 1987)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Landsat 8 (June 2014)</a:t>
            </a:r>
          </a:p>
          <a:p>
            <a:pPr algn="ctr"/>
            <a:r>
              <a:rPr lang="en-US" sz="2400" dirty="0" smtClean="0">
                <a:solidFill>
                  <a:srgbClr val="263577"/>
                </a:solidFill>
              </a:rPr>
              <a:t>ASTER DEM</a:t>
            </a:r>
            <a:endParaRPr lang="en-US" sz="2400" dirty="0">
              <a:solidFill>
                <a:srgbClr val="263577"/>
              </a:solidFill>
            </a:endParaRPr>
          </a:p>
        </p:txBody>
      </p:sp>
      <p:sp>
        <p:nvSpPr>
          <p:cNvPr id="122" name="Down Arrow 121"/>
          <p:cNvSpPr/>
          <p:nvPr/>
        </p:nvSpPr>
        <p:spPr>
          <a:xfrm>
            <a:off x="14801857" y="18417968"/>
            <a:ext cx="606891" cy="502920"/>
          </a:xfrm>
          <a:prstGeom prst="downArrow">
            <a:avLst/>
          </a:prstGeom>
          <a:ln>
            <a:solidFill>
              <a:srgbClr val="2635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3" name="Picture 1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598" y="17019076"/>
            <a:ext cx="1673683" cy="1259912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22633485" y="16263875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TERRA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194" y="24368334"/>
            <a:ext cx="5280366" cy="68257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8009" y="24368334"/>
            <a:ext cx="5156682" cy="67759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0327" y="24174351"/>
            <a:ext cx="7393488" cy="363435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990328" y="24306015"/>
            <a:ext cx="71633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Water Level</a:t>
            </a:r>
          </a:p>
          <a:p>
            <a:pPr algn="ctr"/>
            <a:r>
              <a:rPr lang="en-US" sz="2400" i="1" dirty="0" smtClean="0"/>
              <a:t>Georgian Bay (Top), Lake Ontario (Bottom)</a:t>
            </a:r>
            <a:endParaRPr lang="en-US" sz="2400" i="1" dirty="0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" t="17646" r="22158" b="24755"/>
          <a:stretch/>
        </p:blipFill>
        <p:spPr>
          <a:xfrm>
            <a:off x="19534992" y="11486956"/>
            <a:ext cx="5590836" cy="3284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6779" y="24350733"/>
            <a:ext cx="7236365" cy="375593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289" y="32237707"/>
            <a:ext cx="4829506" cy="362213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093618" y="32742037"/>
            <a:ext cx="25408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(L to R): Miriam Harris, Emily Adams, Stephen Zimmerman, and Idamis Del Valle </a:t>
            </a:r>
            <a:r>
              <a:rPr lang="en-US" sz="2400" dirty="0" err="1" smtClean="0"/>
              <a:t>Martínez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1" y="27793706"/>
            <a:ext cx="7939094" cy="34572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1044" y="27681283"/>
            <a:ext cx="7184656" cy="353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1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ima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D96A"/>
      </a:accent1>
      <a:accent2>
        <a:srgbClr val="B09F4E"/>
      </a:accent2>
      <a:accent3>
        <a:srgbClr val="716632"/>
      </a:accent3>
      <a:accent4>
        <a:srgbClr val="384BA4"/>
      </a:accent4>
      <a:accent5>
        <a:srgbClr val="5F7AF4"/>
      </a:accent5>
      <a:accent6>
        <a:srgbClr val="BDC9FF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1669</TotalTime>
  <Words>641</Words>
  <Application>Microsoft Macintosh PowerPoint</Application>
  <PresentationFormat>Custom</PresentationFormat>
  <Paragraphs>62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Emily  Adams</cp:lastModifiedBy>
  <cp:revision>132</cp:revision>
  <dcterms:created xsi:type="dcterms:W3CDTF">2014-06-09T16:43:17Z</dcterms:created>
  <dcterms:modified xsi:type="dcterms:W3CDTF">2015-03-23T22:51:07Z</dcterms:modified>
</cp:coreProperties>
</file>