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68" r:id="rId3"/>
  </p:sldMasterIdLst>
  <p:sldIdLst>
    <p:sldId id="268" r:id="rId4"/>
    <p:sldId id="269" r:id="rId5"/>
    <p:sldId id="256" r:id="rId6"/>
    <p:sldId id="263" r:id="rId7"/>
    <p:sldId id="264" r:id="rId8"/>
  </p:sldIdLst>
  <p:sldSz cx="12801600" cy="6400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478"/>
    <a:srgbClr val="BA3A50"/>
    <a:srgbClr val="5372B3"/>
    <a:srgbClr val="D36C32"/>
    <a:srgbClr val="68A7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65" autoAdjust="0"/>
    <p:restoredTop sz="94660"/>
  </p:normalViewPr>
  <p:slideViewPr>
    <p:cSldViewPr snapToGrid="0" showGuides="1">
      <p:cViewPr varScale="1">
        <p:scale>
          <a:sx n="92" d="100"/>
          <a:sy n="92" d="100"/>
        </p:scale>
        <p:origin x="1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microsoft.com/office/2018/10/relationships/authors" Target="author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7.png"/><Relationship Id="rId3" Type="http://schemas.openxmlformats.org/officeDocument/2006/relationships/image" Target="../media/image15.jpg"/><Relationship Id="rId7" Type="http://schemas.openxmlformats.org/officeDocument/2006/relationships/image" Target="../media/image4.png"/><Relationship Id="rId12" Type="http://schemas.openxmlformats.org/officeDocument/2006/relationships/image" Target="../media/image9.jpg"/><Relationship Id="rId17" Type="http://schemas.openxmlformats.org/officeDocument/2006/relationships/image" Target="../media/image16.png"/><Relationship Id="rId2" Type="http://schemas.openxmlformats.org/officeDocument/2006/relationships/image" Target="../media/image12.png"/><Relationship Id="rId16"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13.png"/><Relationship Id="rId15" Type="http://schemas.openxmlformats.org/officeDocument/2006/relationships/image" Target="../media/image1.png"/><Relationship Id="rId10" Type="http://schemas.openxmlformats.org/officeDocument/2006/relationships/image" Target="../media/image7.jpg"/><Relationship Id="rId19" Type="http://schemas.openxmlformats.org/officeDocument/2006/relationships/image" Target="../media/image18.svg"/><Relationship Id="rId4" Type="http://schemas.openxmlformats.org/officeDocument/2006/relationships/image" Target="../media/image14.png"/><Relationship Id="rId9" Type="http://schemas.openxmlformats.org/officeDocument/2006/relationships/image" Target="../media/image6.png"/><Relationship Id="rId14"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jpg"/><Relationship Id="rId3" Type="http://schemas.openxmlformats.org/officeDocument/2006/relationships/hyperlink" Target="https://support.office.com/en-us/article/Crop-a-picture-to-fit-in-a-shape-1CE8CF89-6A19-4EE4-82CA-4F8E81469590" TargetMode="External"/><Relationship Id="rId7" Type="http://schemas.openxmlformats.org/officeDocument/2006/relationships/image" Target="../media/image1.png"/><Relationship Id="rId12" Type="http://schemas.openxmlformats.org/officeDocument/2006/relationships/image" Target="../media/image6.png"/><Relationship Id="rId17" Type="http://schemas.openxmlformats.org/officeDocument/2006/relationships/image" Target="../media/image11.jpg"/><Relationship Id="rId2" Type="http://schemas.openxmlformats.org/officeDocument/2006/relationships/image" Target="../media/image16.png"/><Relationship Id="rId16"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9.jp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3.jpg"/><Relationship Id="rId1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amp; Back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C2C356-0A37-33CB-5F2E-0F334E192E75}"/>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3" name="Rectangle 2">
            <a:extLst>
              <a:ext uri="{FF2B5EF4-FFF2-40B4-BE49-F238E27FC236}">
                <a16:creationId xmlns:a16="http://schemas.microsoft.com/office/drawing/2014/main" id="{8E0EFD29-EA43-C8AC-A1A9-A87B142DA155}"/>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B2C8EA4C-50A8-1CDD-F886-C9DC7BE5AF3B}"/>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5" name="Group 4">
            <a:extLst>
              <a:ext uri="{FF2B5EF4-FFF2-40B4-BE49-F238E27FC236}">
                <a16:creationId xmlns:a16="http://schemas.microsoft.com/office/drawing/2014/main" id="{C747093B-F560-8C1D-687A-BACC522C5984}"/>
              </a:ext>
            </a:extLst>
          </p:cNvPr>
          <p:cNvGrpSpPr/>
          <p:nvPr userDrawn="1"/>
        </p:nvGrpSpPr>
        <p:grpSpPr>
          <a:xfrm>
            <a:off x="4571366" y="4764034"/>
            <a:ext cx="1122298" cy="910582"/>
            <a:chOff x="285616" y="8255973"/>
            <a:chExt cx="1166835" cy="956270"/>
          </a:xfrm>
        </p:grpSpPr>
        <p:pic>
          <p:nvPicPr>
            <p:cNvPr id="6" name="Picture 5" descr="QR Code for the NASA Applied Science Website&#10;&#10;https://appliedsciences.nasa.gov/nasadevelop">
              <a:extLst>
                <a:ext uri="{FF2B5EF4-FFF2-40B4-BE49-F238E27FC236}">
                  <a16:creationId xmlns:a16="http://schemas.microsoft.com/office/drawing/2014/main" id="{B20A134E-ECE8-09B5-E6F9-17B040454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7" name="TextBox 6">
              <a:extLst>
                <a:ext uri="{FF2B5EF4-FFF2-40B4-BE49-F238E27FC236}">
                  <a16:creationId xmlns:a16="http://schemas.microsoft.com/office/drawing/2014/main" id="{B1262B57-0132-D0DD-C4FB-05C8BFDBE011}"/>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 name="Group 7">
            <a:extLst>
              <a:ext uri="{FF2B5EF4-FFF2-40B4-BE49-F238E27FC236}">
                <a16:creationId xmlns:a16="http://schemas.microsoft.com/office/drawing/2014/main" id="{C0EDF066-1DDC-E980-4373-4BD03357B54C}"/>
              </a:ext>
            </a:extLst>
          </p:cNvPr>
          <p:cNvGrpSpPr/>
          <p:nvPr userDrawn="1"/>
        </p:nvGrpSpPr>
        <p:grpSpPr>
          <a:xfrm>
            <a:off x="385779" y="3673227"/>
            <a:ext cx="5718985" cy="1007067"/>
            <a:chOff x="389152" y="2858756"/>
            <a:chExt cx="5718985" cy="1007067"/>
          </a:xfrm>
        </p:grpSpPr>
        <p:sp>
          <p:nvSpPr>
            <p:cNvPr id="9" name="TextBox 8">
              <a:extLst>
                <a:ext uri="{FF2B5EF4-FFF2-40B4-BE49-F238E27FC236}">
                  <a16:creationId xmlns:a16="http://schemas.microsoft.com/office/drawing/2014/main" id="{F360B8C8-6818-E74D-3B63-55F1CED7873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10" name="Group 9">
              <a:extLst>
                <a:ext uri="{FF2B5EF4-FFF2-40B4-BE49-F238E27FC236}">
                  <a16:creationId xmlns:a16="http://schemas.microsoft.com/office/drawing/2014/main" id="{38BC7CE0-59F4-C688-71F1-94FE8E6066C9}"/>
                </a:ext>
              </a:extLst>
            </p:cNvPr>
            <p:cNvGrpSpPr/>
            <p:nvPr/>
          </p:nvGrpSpPr>
          <p:grpSpPr>
            <a:xfrm>
              <a:off x="389152" y="3159779"/>
              <a:ext cx="2341546" cy="600179"/>
              <a:chOff x="216399" y="5722023"/>
              <a:chExt cx="2341546" cy="600179"/>
            </a:xfrm>
          </p:grpSpPr>
          <p:pic>
            <p:nvPicPr>
              <p:cNvPr id="11" name="Picture 10" descr="Icon&#10;&#10;Description automatically generated">
                <a:extLst>
                  <a:ext uri="{FF2B5EF4-FFF2-40B4-BE49-F238E27FC236}">
                    <a16:creationId xmlns:a16="http://schemas.microsoft.com/office/drawing/2014/main" id="{DDC429B3-CA0C-5A96-B854-D3299955D3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12" name="TextBox 11">
                <a:extLst>
                  <a:ext uri="{FF2B5EF4-FFF2-40B4-BE49-F238E27FC236}">
                    <a16:creationId xmlns:a16="http://schemas.microsoft.com/office/drawing/2014/main" id="{28849A57-C785-AA85-3D74-28293F5A7D5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13" name="Group 12">
            <a:extLst>
              <a:ext uri="{FF2B5EF4-FFF2-40B4-BE49-F238E27FC236}">
                <a16:creationId xmlns:a16="http://schemas.microsoft.com/office/drawing/2014/main" id="{0F1FF3D5-F82C-CDEB-EFBC-3118CD5C0563}"/>
              </a:ext>
            </a:extLst>
          </p:cNvPr>
          <p:cNvGrpSpPr/>
          <p:nvPr userDrawn="1"/>
        </p:nvGrpSpPr>
        <p:grpSpPr>
          <a:xfrm>
            <a:off x="450913" y="2984549"/>
            <a:ext cx="5510975" cy="601136"/>
            <a:chOff x="450913" y="434548"/>
            <a:chExt cx="5510975" cy="601136"/>
          </a:xfrm>
        </p:grpSpPr>
        <p:sp>
          <p:nvSpPr>
            <p:cNvPr id="14" name="Rectangle 13">
              <a:extLst>
                <a:ext uri="{FF2B5EF4-FFF2-40B4-BE49-F238E27FC236}">
                  <a16:creationId xmlns:a16="http://schemas.microsoft.com/office/drawing/2014/main" id="{2585444A-6DCB-1B5C-A65E-DCF5C1555652}"/>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2A5D66-52F9-B2A1-21DC-76C5D1091FE8}"/>
                </a:ext>
              </a:extLst>
            </p:cNvPr>
            <p:cNvSpPr/>
            <p:nvPr/>
          </p:nvSpPr>
          <p:spPr>
            <a:xfrm>
              <a:off x="5349240" y="558050"/>
              <a:ext cx="612648"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1D0773-77B7-EEE3-3EF5-714921C496D6}"/>
                </a:ext>
              </a:extLst>
            </p:cNvPr>
            <p:cNvSpPr/>
            <p:nvPr/>
          </p:nvSpPr>
          <p:spPr>
            <a:xfrm>
              <a:off x="4736950" y="558050"/>
              <a:ext cx="612648"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00E8BD-0D1E-3D67-A9F9-E06F96C68AB9}"/>
                </a:ext>
              </a:extLst>
            </p:cNvPr>
            <p:cNvSpPr/>
            <p:nvPr/>
          </p:nvSpPr>
          <p:spPr>
            <a:xfrm>
              <a:off x="4124659"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79AF676-AF04-A120-12F1-86606F2A8971}"/>
                </a:ext>
              </a:extLst>
            </p:cNvPr>
            <p:cNvSpPr/>
            <p:nvPr/>
          </p:nvSpPr>
          <p:spPr>
            <a:xfrm>
              <a:off x="3512368"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309A119-3749-E487-2F04-483DE10AA4D3}"/>
                </a:ext>
              </a:extLst>
            </p:cNvPr>
            <p:cNvSpPr/>
            <p:nvPr/>
          </p:nvSpPr>
          <p:spPr>
            <a:xfrm>
              <a:off x="2900077"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B48137-AB02-F339-8685-8790CCDAFE54}"/>
                </a:ext>
              </a:extLst>
            </p:cNvPr>
            <p:cNvSpPr/>
            <p:nvPr/>
          </p:nvSpPr>
          <p:spPr>
            <a:xfrm>
              <a:off x="2287786"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CC2C6D-64B0-9EDA-D6CB-E2C384E5BECA}"/>
                </a:ext>
              </a:extLst>
            </p:cNvPr>
            <p:cNvSpPr/>
            <p:nvPr/>
          </p:nvSpPr>
          <p:spPr>
            <a:xfrm>
              <a:off x="1675495"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AFD1EEE-7032-5226-6379-89205AB217DF}"/>
                </a:ext>
              </a:extLst>
            </p:cNvPr>
            <p:cNvSpPr/>
            <p:nvPr/>
          </p:nvSpPr>
          <p:spPr>
            <a:xfrm>
              <a:off x="1063204"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4ACD7C-D36F-6F53-29EC-00B12138A93C}"/>
                </a:ext>
              </a:extLst>
            </p:cNvPr>
            <p:cNvSpPr/>
            <p:nvPr/>
          </p:nvSpPr>
          <p:spPr>
            <a:xfrm>
              <a:off x="450913"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ABDD0A4B-5663-8F85-9809-35C8F63E0D9B}"/>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25" name="Picture 24">
            <a:extLst>
              <a:ext uri="{FF2B5EF4-FFF2-40B4-BE49-F238E27FC236}">
                <a16:creationId xmlns:a16="http://schemas.microsoft.com/office/drawing/2014/main" id="{19D0DF9A-BD37-FD61-D530-1D32A000DF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26" name="TextBox 25">
            <a:extLst>
              <a:ext uri="{FF2B5EF4-FFF2-40B4-BE49-F238E27FC236}">
                <a16:creationId xmlns:a16="http://schemas.microsoft.com/office/drawing/2014/main" id="{76404542-013C-D71C-1577-C8DAC11EF8B1}"/>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27" name="Hexagon 26">
            <a:extLst>
              <a:ext uri="{FF2B5EF4-FFF2-40B4-BE49-F238E27FC236}">
                <a16:creationId xmlns:a16="http://schemas.microsoft.com/office/drawing/2014/main" id="{A184AEE1-160A-4031-4AC3-8E7F23D91F33}"/>
              </a:ext>
            </a:extLst>
          </p:cNvPr>
          <p:cNvSpPr/>
          <p:nvPr userDrawn="1"/>
        </p:nvSpPr>
        <p:spPr>
          <a:xfrm>
            <a:off x="6866985" y="5590329"/>
            <a:ext cx="5591758" cy="369333"/>
          </a:xfrm>
          <a:prstGeom prst="hexagon">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35CED1B-868C-7C58-5293-F5CBD789BA7A}"/>
              </a:ext>
            </a:extLst>
          </p:cNvPr>
          <p:cNvGrpSpPr/>
          <p:nvPr userDrawn="1"/>
        </p:nvGrpSpPr>
        <p:grpSpPr>
          <a:xfrm>
            <a:off x="6644243" y="5374127"/>
            <a:ext cx="707007" cy="707007"/>
            <a:chOff x="-7071360" y="11654120"/>
            <a:chExt cx="3202416" cy="3202416"/>
          </a:xfrm>
        </p:grpSpPr>
        <p:sp>
          <p:nvSpPr>
            <p:cNvPr id="29" name="Oval 28">
              <a:extLst>
                <a:ext uri="{FF2B5EF4-FFF2-40B4-BE49-F238E27FC236}">
                  <a16:creationId xmlns:a16="http://schemas.microsoft.com/office/drawing/2014/main" id="{9A3ED17D-ABA7-5086-7446-AD324CE888D6}"/>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picture containing text, sign, device, meter&#10;&#10;Description automatically generated">
              <a:extLst>
                <a:ext uri="{FF2B5EF4-FFF2-40B4-BE49-F238E27FC236}">
                  <a16:creationId xmlns:a16="http://schemas.microsoft.com/office/drawing/2014/main" id="{892E35B5-CB85-67AC-B15F-22719A328C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31" name="Group 30">
            <a:extLst>
              <a:ext uri="{FF2B5EF4-FFF2-40B4-BE49-F238E27FC236}">
                <a16:creationId xmlns:a16="http://schemas.microsoft.com/office/drawing/2014/main" id="{071B489C-99E5-44C3-7EBD-F8DA37203DC3}"/>
              </a:ext>
            </a:extLst>
          </p:cNvPr>
          <p:cNvGrpSpPr/>
          <p:nvPr userDrawn="1"/>
        </p:nvGrpSpPr>
        <p:grpSpPr>
          <a:xfrm>
            <a:off x="11722091" y="5528977"/>
            <a:ext cx="506712" cy="506712"/>
            <a:chOff x="759974" y="33259274"/>
            <a:chExt cx="2630926" cy="2630926"/>
          </a:xfrm>
        </p:grpSpPr>
        <p:sp>
          <p:nvSpPr>
            <p:cNvPr id="32" name="Oval 31">
              <a:extLst>
                <a:ext uri="{FF2B5EF4-FFF2-40B4-BE49-F238E27FC236}">
                  <a16:creationId xmlns:a16="http://schemas.microsoft.com/office/drawing/2014/main" id="{496A539E-F78B-DAFF-C665-A86B7E81DB6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421BA35-539F-C8A5-3411-FF3848CB194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36" name="Text Placeholder 35">
            <a:extLst>
              <a:ext uri="{FF2B5EF4-FFF2-40B4-BE49-F238E27FC236}">
                <a16:creationId xmlns:a16="http://schemas.microsoft.com/office/drawing/2014/main" id="{C92D5A87-13DC-A998-3CC6-AC18B63CCED9}"/>
              </a:ext>
            </a:extLst>
          </p:cNvPr>
          <p:cNvSpPr>
            <a:spLocks noGrp="1"/>
          </p:cNvSpPr>
          <p:nvPr>
            <p:ph type="body" sz="quarter" idx="10" hasCustomPrompt="1"/>
          </p:nvPr>
        </p:nvSpPr>
        <p:spPr>
          <a:xfrm>
            <a:off x="6866984" y="4680294"/>
            <a:ext cx="5477415" cy="920406"/>
          </a:xfrm>
        </p:spPr>
        <p:txBody>
          <a:bodyPr>
            <a:normAutofit/>
          </a:bodyPr>
          <a:lstStyle>
            <a:lvl1pPr marL="0" indent="0">
              <a:buNone/>
              <a:defRPr sz="1400" b="0">
                <a:solidFill>
                  <a:srgbClr val="67A478"/>
                </a:solidFill>
              </a:defRPr>
            </a:lvl1pPr>
          </a:lstStyle>
          <a:p>
            <a:pPr lvl="0"/>
            <a:r>
              <a:rPr lang="en-US" dirty="0"/>
              <a:t>Project Full Title</a:t>
            </a:r>
          </a:p>
        </p:txBody>
      </p:sp>
      <p:sp>
        <p:nvSpPr>
          <p:cNvPr id="39" name="Text Placeholder 38">
            <a:extLst>
              <a:ext uri="{FF2B5EF4-FFF2-40B4-BE49-F238E27FC236}">
                <a16:creationId xmlns:a16="http://schemas.microsoft.com/office/drawing/2014/main" id="{5B7DB213-FA7C-18B6-29D1-C08D768B6A89}"/>
              </a:ext>
            </a:extLst>
          </p:cNvPr>
          <p:cNvSpPr>
            <a:spLocks noGrp="1"/>
          </p:cNvSpPr>
          <p:nvPr>
            <p:ph type="body" sz="quarter" idx="11" hasCustomPrompt="1"/>
          </p:nvPr>
        </p:nvSpPr>
        <p:spPr>
          <a:xfrm>
            <a:off x="7351250" y="5622925"/>
            <a:ext cx="4370841" cy="320675"/>
          </a:xfrm>
        </p:spPr>
        <p:txBody>
          <a:bodyPr/>
          <a:lstStyle>
            <a:lvl1pPr>
              <a:defRPr>
                <a:solidFill>
                  <a:schemeClr val="bg1"/>
                </a:solidFill>
              </a:defRPr>
            </a:lvl1pPr>
          </a:lstStyle>
          <a:p>
            <a:pPr lvl="0"/>
            <a:r>
              <a:rPr lang="en-US" dirty="0"/>
              <a:t>Project Short Title Ecological Conservation</a:t>
            </a:r>
          </a:p>
        </p:txBody>
      </p:sp>
    </p:spTree>
    <p:extLst>
      <p:ext uri="{BB962C8B-B14F-4D97-AF65-F5344CB8AC3E}">
        <p14:creationId xmlns:p14="http://schemas.microsoft.com/office/powerpoint/2010/main" val="993271518"/>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7680" userDrawn="1">
          <p15:clr>
            <a:srgbClr val="FBAE40"/>
          </p15:clr>
        </p15:guide>
        <p15:guide id="8" orient="horz" pos="1080" userDrawn="1">
          <p15:clr>
            <a:srgbClr val="FBAE40"/>
          </p15:clr>
        </p15:guide>
        <p15:guide id="9" orient="horz" pos="3528" userDrawn="1">
          <p15:clr>
            <a:srgbClr val="FBAE40"/>
          </p15:clr>
        </p15:guide>
        <p15:guide id="10"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4" name="Picture 3">
            <a:extLst>
              <a:ext uri="{FF2B5EF4-FFF2-40B4-BE49-F238E27FC236}">
                <a16:creationId xmlns:a16="http://schemas.microsoft.com/office/drawing/2014/main" id="{C9981AAA-44EC-218C-CBF5-5D644898DF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6" name="Text Placeholder 5">
            <a:extLst>
              <a:ext uri="{FF2B5EF4-FFF2-40B4-BE49-F238E27FC236}">
                <a16:creationId xmlns:a16="http://schemas.microsoft.com/office/drawing/2014/main" id="{E090C2EB-C681-8451-B646-790A2533F0B0}"/>
              </a:ext>
            </a:extLst>
          </p:cNvPr>
          <p:cNvSpPr>
            <a:spLocks noGrp="1"/>
          </p:cNvSpPr>
          <p:nvPr>
            <p:ph type="body" sz="quarter" idx="10" hasCustomPrompt="1"/>
          </p:nvPr>
        </p:nvSpPr>
        <p:spPr>
          <a:xfrm>
            <a:off x="802038" y="485624"/>
            <a:ext cx="5370162" cy="307756"/>
          </a:xfrm>
        </p:spPr>
        <p:txBody>
          <a:bodyPr anchor="ctr">
            <a:normAutofit/>
          </a:bodyPr>
          <a:lstStyle>
            <a:lvl1pPr algn="l">
              <a:defRPr sz="1400">
                <a:solidFill>
                  <a:srgbClr val="67A478"/>
                </a:solidFill>
              </a:defRPr>
            </a:lvl1pPr>
            <a:lvl2pPr marL="426705" indent="0">
              <a:buNone/>
              <a:defRPr/>
            </a:lvl2pPr>
          </a:lstStyle>
          <a:p>
            <a:pPr lvl="0"/>
            <a:r>
              <a:rPr lang="en-US" dirty="0"/>
              <a:t>Project Short Title Ecological Conservation</a:t>
            </a:r>
          </a:p>
        </p:txBody>
      </p:sp>
    </p:spTree>
    <p:extLst>
      <p:ext uri="{BB962C8B-B14F-4D97-AF65-F5344CB8AC3E}">
        <p14:creationId xmlns:p14="http://schemas.microsoft.com/office/powerpoint/2010/main" val="31226133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_Cover &amp; Back Layout">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A951A861-2428-BD38-812B-7AA565A9F741}"/>
              </a:ext>
            </a:extLst>
          </p:cNvPr>
          <p:cNvCxnSpPr/>
          <p:nvPr userDrawn="1"/>
        </p:nvCxnSpPr>
        <p:spPr>
          <a:xfrm>
            <a:off x="6857998" y="1714500"/>
            <a:ext cx="0" cy="3886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3F3FE38-F73E-6C9F-37DD-6212848F52A7}"/>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4" name="Rectangle 3">
            <a:extLst>
              <a:ext uri="{FF2B5EF4-FFF2-40B4-BE49-F238E27FC236}">
                <a16:creationId xmlns:a16="http://schemas.microsoft.com/office/drawing/2014/main" id="{B0B1513A-08EF-6572-433A-275B5E40AE13}"/>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 name="TextBox 4">
            <a:extLst>
              <a:ext uri="{FF2B5EF4-FFF2-40B4-BE49-F238E27FC236}">
                <a16:creationId xmlns:a16="http://schemas.microsoft.com/office/drawing/2014/main" id="{DD12BA05-C867-AEB3-AE48-CB2E24D2CD52}"/>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pic>
        <p:nvPicPr>
          <p:cNvPr id="6" name="Picture 5">
            <a:extLst>
              <a:ext uri="{FF2B5EF4-FFF2-40B4-BE49-F238E27FC236}">
                <a16:creationId xmlns:a16="http://schemas.microsoft.com/office/drawing/2014/main" id="{D10909E9-2905-EC30-8A50-B3977BAD9F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7" name="TextBox 6">
            <a:extLst>
              <a:ext uri="{FF2B5EF4-FFF2-40B4-BE49-F238E27FC236}">
                <a16:creationId xmlns:a16="http://schemas.microsoft.com/office/drawing/2014/main" id="{58EC129D-D530-0BA9-F1EC-59EB182BBDB9}"/>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 name="Rectangle 7">
            <a:extLst>
              <a:ext uri="{FF2B5EF4-FFF2-40B4-BE49-F238E27FC236}">
                <a16:creationId xmlns:a16="http://schemas.microsoft.com/office/drawing/2014/main" id="{1E1D226F-67AC-136A-9014-F8E81398488D}"/>
              </a:ext>
            </a:extLst>
          </p:cNvPr>
          <p:cNvSpPr/>
          <p:nvPr userDrawn="1"/>
        </p:nvSpPr>
        <p:spPr>
          <a:xfrm>
            <a:off x="6866986" y="1728734"/>
            <a:ext cx="5477413" cy="304672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DAAC26-7C8C-F2AA-D5FC-5D7172F875B0}"/>
              </a:ext>
            </a:extLst>
          </p:cNvPr>
          <p:cNvSpPr txBox="1"/>
          <p:nvPr userDrawn="1"/>
        </p:nvSpPr>
        <p:spPr>
          <a:xfrm>
            <a:off x="6866985" y="4687752"/>
            <a:ext cx="5477415" cy="898683"/>
          </a:xfrm>
          <a:prstGeom prst="rect">
            <a:avLst/>
          </a:prstGeom>
          <a:solidFill>
            <a:schemeClr val="bg1"/>
          </a:solidFill>
          <a:ln>
            <a:noFill/>
          </a:ln>
        </p:spPr>
        <p:txBody>
          <a:bodyPr wrap="square" rtlCol="0" anchor="ctr">
            <a:noAutofit/>
          </a:bodyPr>
          <a:lstStyle/>
          <a:p>
            <a:pPr marL="0" algn="ctr"/>
            <a:r>
              <a:rPr lang="en-US" sz="1400" dirty="0">
                <a:solidFill>
                  <a:srgbClr val="68A778"/>
                </a:solidFill>
                <a:latin typeface="Century Gothic" panose="020B0502020202020204" pitchFamily="34" charset="0"/>
              </a:rPr>
              <a:t>Evaluating Agricultural Conservation Easement Impact Using Earth Observations to Examine Avoided Soil Carbon Loss to Development</a:t>
            </a:r>
          </a:p>
        </p:txBody>
      </p:sp>
      <p:sp>
        <p:nvSpPr>
          <p:cNvPr id="10" name="Hexagon 9">
            <a:extLst>
              <a:ext uri="{FF2B5EF4-FFF2-40B4-BE49-F238E27FC236}">
                <a16:creationId xmlns:a16="http://schemas.microsoft.com/office/drawing/2014/main" id="{4B146291-6E9A-6CB4-85CB-43D568A62A12}"/>
              </a:ext>
            </a:extLst>
          </p:cNvPr>
          <p:cNvSpPr/>
          <p:nvPr userDrawn="1"/>
        </p:nvSpPr>
        <p:spPr>
          <a:xfrm>
            <a:off x="6866985" y="5590329"/>
            <a:ext cx="5591758" cy="369333"/>
          </a:xfrm>
          <a:prstGeom prst="hexagon">
            <a:avLst/>
          </a:prstGeom>
          <a:solidFill>
            <a:srgbClr val="68A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71463994-DB1A-819C-E485-AE05B1A84DD3}"/>
              </a:ext>
            </a:extLst>
          </p:cNvPr>
          <p:cNvGrpSpPr/>
          <p:nvPr userDrawn="1"/>
        </p:nvGrpSpPr>
        <p:grpSpPr>
          <a:xfrm>
            <a:off x="11722091" y="5528977"/>
            <a:ext cx="506712" cy="506712"/>
            <a:chOff x="759974" y="33259274"/>
            <a:chExt cx="2630926" cy="2630926"/>
          </a:xfrm>
        </p:grpSpPr>
        <p:sp>
          <p:nvSpPr>
            <p:cNvPr id="12" name="Oval 11">
              <a:extLst>
                <a:ext uri="{FF2B5EF4-FFF2-40B4-BE49-F238E27FC236}">
                  <a16:creationId xmlns:a16="http://schemas.microsoft.com/office/drawing/2014/main" id="{348C013E-3796-4D80-20BE-0163632C9340}"/>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822002C-1370-EEC9-5D0D-DB459EF91C2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14" name="TextBox 13">
            <a:extLst>
              <a:ext uri="{FF2B5EF4-FFF2-40B4-BE49-F238E27FC236}">
                <a16:creationId xmlns:a16="http://schemas.microsoft.com/office/drawing/2014/main" id="{413A9018-BE1E-0DAF-6A57-4FBC0814F1B2}"/>
              </a:ext>
            </a:extLst>
          </p:cNvPr>
          <p:cNvSpPr txBox="1"/>
          <p:nvPr userDrawn="1"/>
        </p:nvSpPr>
        <p:spPr>
          <a:xfrm>
            <a:off x="7476060" y="5586435"/>
            <a:ext cx="4260537" cy="373031"/>
          </a:xfrm>
          <a:prstGeom prst="rect">
            <a:avLst/>
          </a:prstGeom>
          <a:noFill/>
          <a:ln>
            <a:noFill/>
          </a:ln>
        </p:spPr>
        <p:txBody>
          <a:bodyPr wrap="square" rtlCol="0" anchor="ctr">
            <a:noAutofit/>
          </a:bodyPr>
          <a:lstStyle/>
          <a:p>
            <a:pPr marL="0" algn="ctr"/>
            <a:r>
              <a:rPr lang="en-US" sz="1200" b="1" dirty="0">
                <a:solidFill>
                  <a:schemeClr val="bg1"/>
                </a:solidFill>
                <a:latin typeface="Century Gothic" panose="020B0502020202020204" pitchFamily="34" charset="0"/>
              </a:rPr>
              <a:t>New York Ecological Conservation</a:t>
            </a:r>
          </a:p>
        </p:txBody>
      </p:sp>
      <p:grpSp>
        <p:nvGrpSpPr>
          <p:cNvPr id="15" name="Group 14">
            <a:extLst>
              <a:ext uri="{FF2B5EF4-FFF2-40B4-BE49-F238E27FC236}">
                <a16:creationId xmlns:a16="http://schemas.microsoft.com/office/drawing/2014/main" id="{0B6075D0-CF76-D8C4-A094-7422F5D2C0E5}"/>
              </a:ext>
            </a:extLst>
          </p:cNvPr>
          <p:cNvGrpSpPr/>
          <p:nvPr userDrawn="1"/>
        </p:nvGrpSpPr>
        <p:grpSpPr>
          <a:xfrm>
            <a:off x="6644243" y="5374127"/>
            <a:ext cx="707007" cy="707007"/>
            <a:chOff x="-7071360" y="11654120"/>
            <a:chExt cx="3202416" cy="3202416"/>
          </a:xfrm>
        </p:grpSpPr>
        <p:sp>
          <p:nvSpPr>
            <p:cNvPr id="16" name="Oval 15">
              <a:extLst>
                <a:ext uri="{FF2B5EF4-FFF2-40B4-BE49-F238E27FC236}">
                  <a16:creationId xmlns:a16="http://schemas.microsoft.com/office/drawing/2014/main" id="{FBFEC799-862A-EC03-2A0F-AABA7726E5E1}"/>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text, sign, device, meter&#10;&#10;Description automatically generated">
              <a:extLst>
                <a:ext uri="{FF2B5EF4-FFF2-40B4-BE49-F238E27FC236}">
                  <a16:creationId xmlns:a16="http://schemas.microsoft.com/office/drawing/2014/main" id="{7DBAB3DE-A492-C086-1761-C59919E35D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18" name="Group 17">
            <a:extLst>
              <a:ext uri="{FF2B5EF4-FFF2-40B4-BE49-F238E27FC236}">
                <a16:creationId xmlns:a16="http://schemas.microsoft.com/office/drawing/2014/main" id="{DBE02FA9-B59B-DA16-F0E7-D6EF2A4DF655}"/>
              </a:ext>
            </a:extLst>
          </p:cNvPr>
          <p:cNvGrpSpPr/>
          <p:nvPr userDrawn="1"/>
        </p:nvGrpSpPr>
        <p:grpSpPr>
          <a:xfrm>
            <a:off x="450913" y="2984549"/>
            <a:ext cx="5510975" cy="601136"/>
            <a:chOff x="450913" y="434548"/>
            <a:chExt cx="5510975" cy="601136"/>
          </a:xfrm>
        </p:grpSpPr>
        <p:sp>
          <p:nvSpPr>
            <p:cNvPr id="19" name="Rectangle 18">
              <a:extLst>
                <a:ext uri="{FF2B5EF4-FFF2-40B4-BE49-F238E27FC236}">
                  <a16:creationId xmlns:a16="http://schemas.microsoft.com/office/drawing/2014/main" id="{9955FD24-4A1B-A515-F218-1301691CC520}"/>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8E40F6-7867-1597-9ED3-381DC77268CB}"/>
                </a:ext>
              </a:extLst>
            </p:cNvPr>
            <p:cNvSpPr/>
            <p:nvPr/>
          </p:nvSpPr>
          <p:spPr>
            <a:xfrm>
              <a:off x="5349240" y="558050"/>
              <a:ext cx="612648"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DC6334-1F22-68E5-152B-C194BDB85314}"/>
                </a:ext>
              </a:extLst>
            </p:cNvPr>
            <p:cNvSpPr/>
            <p:nvPr/>
          </p:nvSpPr>
          <p:spPr>
            <a:xfrm>
              <a:off x="4736950" y="558050"/>
              <a:ext cx="612648"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0D0175-322B-4B67-E5DD-B831E1D95B41}"/>
                </a:ext>
              </a:extLst>
            </p:cNvPr>
            <p:cNvSpPr/>
            <p:nvPr/>
          </p:nvSpPr>
          <p:spPr>
            <a:xfrm>
              <a:off x="4124659" y="558050"/>
              <a:ext cx="612648"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EBF975-8A78-7897-CAA1-86FD9A5687FC}"/>
                </a:ext>
              </a:extLst>
            </p:cNvPr>
            <p:cNvSpPr/>
            <p:nvPr/>
          </p:nvSpPr>
          <p:spPr>
            <a:xfrm>
              <a:off x="3512368"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B8F606-F9EE-E260-BDAA-8F5FF21BCECA}"/>
                </a:ext>
              </a:extLst>
            </p:cNvPr>
            <p:cNvSpPr/>
            <p:nvPr/>
          </p:nvSpPr>
          <p:spPr>
            <a:xfrm>
              <a:off x="2900077"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19579DD-9852-91B5-AC21-915EFFEA30A9}"/>
                </a:ext>
              </a:extLst>
            </p:cNvPr>
            <p:cNvSpPr/>
            <p:nvPr/>
          </p:nvSpPr>
          <p:spPr>
            <a:xfrm>
              <a:off x="2287786"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177AD8-CCB7-7EE8-6C32-184AB3C02133}"/>
                </a:ext>
              </a:extLst>
            </p:cNvPr>
            <p:cNvSpPr/>
            <p:nvPr/>
          </p:nvSpPr>
          <p:spPr>
            <a:xfrm>
              <a:off x="1675495"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CC8E66-1799-BCC9-0265-E26BF5FB3300}"/>
                </a:ext>
              </a:extLst>
            </p:cNvPr>
            <p:cNvSpPr/>
            <p:nvPr/>
          </p:nvSpPr>
          <p:spPr>
            <a:xfrm>
              <a:off x="1063204"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F6D85CF-CE17-B199-2ED7-482C859E49A7}"/>
                </a:ext>
              </a:extLst>
            </p:cNvPr>
            <p:cNvSpPr/>
            <p:nvPr/>
          </p:nvSpPr>
          <p:spPr>
            <a:xfrm>
              <a:off x="450913"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5E09C4A-5CDE-8D3E-B393-6362F052A3E2}"/>
              </a:ext>
            </a:extLst>
          </p:cNvPr>
          <p:cNvGrpSpPr/>
          <p:nvPr userDrawn="1"/>
        </p:nvGrpSpPr>
        <p:grpSpPr>
          <a:xfrm>
            <a:off x="4571366" y="4764034"/>
            <a:ext cx="1122298" cy="910582"/>
            <a:chOff x="285616" y="8255973"/>
            <a:chExt cx="1166835" cy="956270"/>
          </a:xfrm>
        </p:grpSpPr>
        <p:pic>
          <p:nvPicPr>
            <p:cNvPr id="30" name="Picture 29" descr="QR Code for the NASA Applied Science Website&#10;&#10;https://appliedsciences.nasa.gov/nasadevelop">
              <a:extLst>
                <a:ext uri="{FF2B5EF4-FFF2-40B4-BE49-F238E27FC236}">
                  <a16:creationId xmlns:a16="http://schemas.microsoft.com/office/drawing/2014/main" id="{FDA01960-B1C2-517A-FE40-9DC8931D83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31" name="TextBox 30">
              <a:extLst>
                <a:ext uri="{FF2B5EF4-FFF2-40B4-BE49-F238E27FC236}">
                  <a16:creationId xmlns:a16="http://schemas.microsoft.com/office/drawing/2014/main" id="{27500346-B7CA-84AC-CCF3-E624391B3B5F}"/>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32" name="Group 31">
            <a:extLst>
              <a:ext uri="{FF2B5EF4-FFF2-40B4-BE49-F238E27FC236}">
                <a16:creationId xmlns:a16="http://schemas.microsoft.com/office/drawing/2014/main" id="{C63607C2-1579-2AFA-5186-71A71A50728D}"/>
              </a:ext>
            </a:extLst>
          </p:cNvPr>
          <p:cNvGrpSpPr/>
          <p:nvPr userDrawn="1"/>
        </p:nvGrpSpPr>
        <p:grpSpPr>
          <a:xfrm>
            <a:off x="385779" y="3673227"/>
            <a:ext cx="5718985" cy="1007067"/>
            <a:chOff x="389152" y="2858756"/>
            <a:chExt cx="5718985" cy="1007067"/>
          </a:xfrm>
        </p:grpSpPr>
        <p:sp>
          <p:nvSpPr>
            <p:cNvPr id="33" name="TextBox 32">
              <a:extLst>
                <a:ext uri="{FF2B5EF4-FFF2-40B4-BE49-F238E27FC236}">
                  <a16:creationId xmlns:a16="http://schemas.microsoft.com/office/drawing/2014/main" id="{11A1BDC0-706D-2FA2-16A1-7E38B7EAFF7A}"/>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34" name="Group 33">
              <a:extLst>
                <a:ext uri="{FF2B5EF4-FFF2-40B4-BE49-F238E27FC236}">
                  <a16:creationId xmlns:a16="http://schemas.microsoft.com/office/drawing/2014/main" id="{2B7614E7-5646-B4E8-55D5-C919E72039D1}"/>
                </a:ext>
              </a:extLst>
            </p:cNvPr>
            <p:cNvGrpSpPr/>
            <p:nvPr/>
          </p:nvGrpSpPr>
          <p:grpSpPr>
            <a:xfrm>
              <a:off x="389152" y="3159779"/>
              <a:ext cx="2341546" cy="600179"/>
              <a:chOff x="216399" y="5722023"/>
              <a:chExt cx="2341546" cy="600179"/>
            </a:xfrm>
          </p:grpSpPr>
          <p:pic>
            <p:nvPicPr>
              <p:cNvPr id="35" name="Picture 34" descr="Icon&#10;&#10;Description automatically generated">
                <a:extLst>
                  <a:ext uri="{FF2B5EF4-FFF2-40B4-BE49-F238E27FC236}">
                    <a16:creationId xmlns:a16="http://schemas.microsoft.com/office/drawing/2014/main" id="{573AE53E-B3AE-4E88-814D-F86D9DC5DAA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36" name="TextBox 35">
                <a:extLst>
                  <a:ext uri="{FF2B5EF4-FFF2-40B4-BE49-F238E27FC236}">
                    <a16:creationId xmlns:a16="http://schemas.microsoft.com/office/drawing/2014/main" id="{F5E23C63-DD90-66F0-4D52-1F07693C94F6}"/>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sp>
        <p:nvSpPr>
          <p:cNvPr id="37" name="TextBox 36">
            <a:extLst>
              <a:ext uri="{FF2B5EF4-FFF2-40B4-BE49-F238E27FC236}">
                <a16:creationId xmlns:a16="http://schemas.microsoft.com/office/drawing/2014/main" id="{402FB8BB-920E-6809-292A-597D5495519E}"/>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38" name="Picture 37">
            <a:extLst>
              <a:ext uri="{FF2B5EF4-FFF2-40B4-BE49-F238E27FC236}">
                <a16:creationId xmlns:a16="http://schemas.microsoft.com/office/drawing/2014/main" id="{34235193-A162-3D23-6D7A-F1A26436288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3548782" y="897384"/>
            <a:ext cx="731520" cy="731520"/>
          </a:xfrm>
          <a:prstGeom prst="rect">
            <a:avLst/>
          </a:prstGeom>
        </p:spPr>
      </p:pic>
      <p:sp>
        <p:nvSpPr>
          <p:cNvPr id="39" name="Text Placeholder 16">
            <a:extLst>
              <a:ext uri="{FF2B5EF4-FFF2-40B4-BE49-F238E27FC236}">
                <a16:creationId xmlns:a16="http://schemas.microsoft.com/office/drawing/2014/main" id="{9D475626-2F7E-3ED0-4292-EB43438439A6}"/>
              </a:ext>
            </a:extLst>
          </p:cNvPr>
          <p:cNvSpPr txBox="1">
            <a:spLocks/>
          </p:cNvSpPr>
          <p:nvPr userDrawn="1"/>
        </p:nvSpPr>
        <p:spPr>
          <a:xfrm>
            <a:off x="469603" y="470765"/>
            <a:ext cx="1715717" cy="238951"/>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Team Members</a:t>
            </a:r>
            <a:endParaRPr lang="en-US" sz="900" b="1" dirty="0">
              <a:solidFill>
                <a:srgbClr val="68A778"/>
              </a:solidFill>
              <a:latin typeface="Garamond" panose="02020404030301010803" pitchFamily="18" charset="0"/>
            </a:endParaRPr>
          </a:p>
        </p:txBody>
      </p:sp>
      <p:sp>
        <p:nvSpPr>
          <p:cNvPr id="40" name="TextBox 39">
            <a:extLst>
              <a:ext uri="{FF2B5EF4-FFF2-40B4-BE49-F238E27FC236}">
                <a16:creationId xmlns:a16="http://schemas.microsoft.com/office/drawing/2014/main" id="{2A346618-B72F-9138-C299-C190A74F037A}"/>
              </a:ext>
            </a:extLst>
          </p:cNvPr>
          <p:cNvSpPr txBox="1"/>
          <p:nvPr userDrawn="1"/>
        </p:nvSpPr>
        <p:spPr>
          <a:xfrm>
            <a:off x="457199" y="2088392"/>
            <a:ext cx="5486401" cy="781143"/>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Partners</a:t>
            </a:r>
            <a:endParaRPr lang="en-US" sz="1400" b="0" i="0" u="none" strike="noStrike" baseline="0" dirty="0">
              <a:solidFill>
                <a:srgbClr val="68A778"/>
              </a:solidFill>
              <a:latin typeface="Garamond" panose="02020404030301010803" pitchFamily="18" charset="0"/>
            </a:endParaRPr>
          </a:p>
          <a:p>
            <a:r>
              <a:rPr lang="en-US" sz="1050" b="0" i="0" u="none" strike="noStrike" baseline="0" dirty="0">
                <a:latin typeface="Garamond" panose="02020404030301010803" pitchFamily="18" charset="0"/>
              </a:rPr>
              <a:t>Finger Lakes Land Trust</a:t>
            </a:r>
          </a:p>
          <a:p>
            <a:r>
              <a:rPr lang="en-US" sz="1050" b="0" i="0" u="none" strike="noStrike" baseline="0" dirty="0">
                <a:latin typeface="Garamond" panose="02020404030301010803" pitchFamily="18" charset="0"/>
              </a:rPr>
              <a:t>Genesee Land Trust</a:t>
            </a:r>
          </a:p>
          <a:p>
            <a:r>
              <a:rPr lang="en-US" sz="105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1" name="Text Placeholder 16">
            <a:extLst>
              <a:ext uri="{FF2B5EF4-FFF2-40B4-BE49-F238E27FC236}">
                <a16:creationId xmlns:a16="http://schemas.microsoft.com/office/drawing/2014/main" id="{CE8F5D7F-275C-A7A5-F101-BDD48C7949B1}"/>
              </a:ext>
            </a:extLst>
          </p:cNvPr>
          <p:cNvSpPr txBox="1">
            <a:spLocks/>
          </p:cNvSpPr>
          <p:nvPr userDrawn="1"/>
        </p:nvSpPr>
        <p:spPr>
          <a:xfrm>
            <a:off x="457199" y="1625269"/>
            <a:ext cx="1218296" cy="38149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Samantha </a:t>
            </a:r>
            <a:r>
              <a:rPr lang="en-US" sz="900" b="1" dirty="0" err="1">
                <a:solidFill>
                  <a:schemeClr val="tx1">
                    <a:lumMod val="75000"/>
                  </a:schemeClr>
                </a:solidFill>
                <a:latin typeface="Garamond" panose="02020404030301010803" pitchFamily="18" charset="0"/>
              </a:rPr>
              <a:t>Schulteis</a:t>
            </a:r>
            <a:r>
              <a:rPr lang="en-US" sz="900" b="1" dirty="0">
                <a:solidFill>
                  <a:schemeClr val="tx1">
                    <a:lumMod val="75000"/>
                  </a:schemeClr>
                </a:solidFill>
                <a:latin typeface="Garamond" panose="02020404030301010803" pitchFamily="18" charset="0"/>
              </a:rPr>
              <a:t> (Project Lead)</a:t>
            </a:r>
          </a:p>
        </p:txBody>
      </p:sp>
      <p:sp>
        <p:nvSpPr>
          <p:cNvPr id="42" name="Text Placeholder 16">
            <a:extLst>
              <a:ext uri="{FF2B5EF4-FFF2-40B4-BE49-F238E27FC236}">
                <a16:creationId xmlns:a16="http://schemas.microsoft.com/office/drawing/2014/main" id="{06A0A245-43C5-383A-D248-A374272A775C}"/>
              </a:ext>
            </a:extLst>
          </p:cNvPr>
          <p:cNvSpPr txBox="1">
            <a:spLocks/>
          </p:cNvSpPr>
          <p:nvPr userDrawn="1"/>
        </p:nvSpPr>
        <p:spPr>
          <a:xfrm>
            <a:off x="3298011"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Oliver Wilson</a:t>
            </a:r>
          </a:p>
        </p:txBody>
      </p:sp>
      <p:sp>
        <p:nvSpPr>
          <p:cNvPr id="43" name="Text Placeholder 16">
            <a:extLst>
              <a:ext uri="{FF2B5EF4-FFF2-40B4-BE49-F238E27FC236}">
                <a16:creationId xmlns:a16="http://schemas.microsoft.com/office/drawing/2014/main" id="{673EAA32-4015-7822-184E-2E888C88779C}"/>
              </a:ext>
            </a:extLst>
          </p:cNvPr>
          <p:cNvSpPr txBox="1">
            <a:spLocks/>
          </p:cNvSpPr>
          <p:nvPr userDrawn="1"/>
        </p:nvSpPr>
        <p:spPr>
          <a:xfrm>
            <a:off x="4726866"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Stephanie </a:t>
            </a:r>
            <a:r>
              <a:rPr lang="en-US" sz="900" b="1" dirty="0" err="1">
                <a:solidFill>
                  <a:schemeClr val="tx1">
                    <a:lumMod val="75000"/>
                  </a:schemeClr>
                </a:solidFill>
                <a:latin typeface="Garamond" panose="02020404030301010803" pitchFamily="18" charset="0"/>
              </a:rPr>
              <a:t>Willsey</a:t>
            </a:r>
            <a:endParaRPr lang="en-US" sz="900" b="1" dirty="0">
              <a:solidFill>
                <a:schemeClr val="tx1">
                  <a:lumMod val="75000"/>
                </a:schemeClr>
              </a:solidFill>
              <a:latin typeface="Garamond" panose="02020404030301010803" pitchFamily="18" charset="0"/>
            </a:endParaRPr>
          </a:p>
        </p:txBody>
      </p:sp>
      <p:sp>
        <p:nvSpPr>
          <p:cNvPr id="44" name="Text Placeholder 16">
            <a:extLst>
              <a:ext uri="{FF2B5EF4-FFF2-40B4-BE49-F238E27FC236}">
                <a16:creationId xmlns:a16="http://schemas.microsoft.com/office/drawing/2014/main" id="{6F615206-E438-E61A-975C-B8C41E7C76EB}"/>
              </a:ext>
            </a:extLst>
          </p:cNvPr>
          <p:cNvSpPr txBox="1">
            <a:spLocks/>
          </p:cNvSpPr>
          <p:nvPr userDrawn="1"/>
        </p:nvSpPr>
        <p:spPr>
          <a:xfrm>
            <a:off x="1855227" y="1625269"/>
            <a:ext cx="1230100" cy="258713"/>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Samuel Haas</a:t>
            </a:r>
          </a:p>
        </p:txBody>
      </p:sp>
      <p:pic>
        <p:nvPicPr>
          <p:cNvPr id="45" name="Picture 44">
            <a:extLst>
              <a:ext uri="{FF2B5EF4-FFF2-40B4-BE49-F238E27FC236}">
                <a16:creationId xmlns:a16="http://schemas.microsoft.com/office/drawing/2014/main" id="{09CD5F07-5D83-BC6D-D340-0FBD3DBD5E0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718573" y="897384"/>
            <a:ext cx="731520" cy="731520"/>
          </a:xfrm>
          <a:prstGeom prst="rect">
            <a:avLst/>
          </a:prstGeom>
        </p:spPr>
      </p:pic>
      <p:pic>
        <p:nvPicPr>
          <p:cNvPr id="46" name="Picture 45">
            <a:extLst>
              <a:ext uri="{FF2B5EF4-FFF2-40B4-BE49-F238E27FC236}">
                <a16:creationId xmlns:a16="http://schemas.microsoft.com/office/drawing/2014/main" id="{229B4CA2-9025-3898-D78E-CCAC3546D176}"/>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2119966" y="897384"/>
            <a:ext cx="731520" cy="731520"/>
          </a:xfrm>
          <a:prstGeom prst="rect">
            <a:avLst/>
          </a:prstGeom>
        </p:spPr>
      </p:pic>
      <p:pic>
        <p:nvPicPr>
          <p:cNvPr id="47" name="Picture 46">
            <a:extLst>
              <a:ext uri="{FF2B5EF4-FFF2-40B4-BE49-F238E27FC236}">
                <a16:creationId xmlns:a16="http://schemas.microsoft.com/office/drawing/2014/main" id="{A925B695-C01D-C0F9-FEBC-3FAFFE8C24C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4973810" y="897384"/>
            <a:ext cx="731520" cy="731520"/>
          </a:xfrm>
          <a:prstGeom prst="rect">
            <a:avLst/>
          </a:prstGeom>
        </p:spPr>
      </p:pic>
      <p:pic>
        <p:nvPicPr>
          <p:cNvPr id="48" name="Graphic 47" descr="User with solid fill">
            <a:extLst>
              <a:ext uri="{FF2B5EF4-FFF2-40B4-BE49-F238E27FC236}">
                <a16:creationId xmlns:a16="http://schemas.microsoft.com/office/drawing/2014/main" id="{3458E57D-66A7-0545-97A3-580B72DBAEC8}"/>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5733" y="1014752"/>
            <a:ext cx="457200" cy="457200"/>
          </a:xfrm>
          <a:prstGeom prst="rect">
            <a:avLst/>
          </a:prstGeom>
        </p:spPr>
      </p:pic>
      <p:pic>
        <p:nvPicPr>
          <p:cNvPr id="49" name="Graphic 48" descr="User with solid fill">
            <a:extLst>
              <a:ext uri="{FF2B5EF4-FFF2-40B4-BE49-F238E27FC236}">
                <a16:creationId xmlns:a16="http://schemas.microsoft.com/office/drawing/2014/main" id="{2F242CD1-4F63-862C-EA43-FA7A5383075A}"/>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57126" y="1014752"/>
            <a:ext cx="457200" cy="457200"/>
          </a:xfrm>
          <a:prstGeom prst="rect">
            <a:avLst/>
          </a:prstGeom>
        </p:spPr>
      </p:pic>
      <p:pic>
        <p:nvPicPr>
          <p:cNvPr id="50" name="Graphic 49" descr="User with solid fill">
            <a:extLst>
              <a:ext uri="{FF2B5EF4-FFF2-40B4-BE49-F238E27FC236}">
                <a16:creationId xmlns:a16="http://schemas.microsoft.com/office/drawing/2014/main" id="{B2E2C0EF-4EAA-0D8B-CED4-99A977A5E41C}"/>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90991" y="1014752"/>
            <a:ext cx="457200" cy="457200"/>
          </a:xfrm>
          <a:prstGeom prst="rect">
            <a:avLst/>
          </a:prstGeom>
        </p:spPr>
      </p:pic>
      <p:pic>
        <p:nvPicPr>
          <p:cNvPr id="51" name="Graphic 50" descr="User with solid fill">
            <a:extLst>
              <a:ext uri="{FF2B5EF4-FFF2-40B4-BE49-F238E27FC236}">
                <a16:creationId xmlns:a16="http://schemas.microsoft.com/office/drawing/2014/main" id="{3C2D305A-12FA-3058-E651-A25A34885669}"/>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20640" y="1014752"/>
            <a:ext cx="457200" cy="457200"/>
          </a:xfrm>
          <a:prstGeom prst="rect">
            <a:avLst/>
          </a:prstGeom>
        </p:spPr>
      </p:pic>
      <p:cxnSp>
        <p:nvCxnSpPr>
          <p:cNvPr id="55" name="Straight Connector 54">
            <a:extLst>
              <a:ext uri="{FF2B5EF4-FFF2-40B4-BE49-F238E27FC236}">
                <a16:creationId xmlns:a16="http://schemas.microsoft.com/office/drawing/2014/main" id="{4A347584-ED5E-2DB5-27ED-8F77C531A110}"/>
              </a:ext>
            </a:extLst>
          </p:cNvPr>
          <p:cNvCxnSpPr>
            <a:cxnSpLocks/>
          </p:cNvCxnSpPr>
          <p:nvPr userDrawn="1"/>
        </p:nvCxnSpPr>
        <p:spPr>
          <a:xfrm>
            <a:off x="6844633" y="1709821"/>
            <a:ext cx="5574695" cy="1891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9" name="Arrow: Down 58">
            <a:extLst>
              <a:ext uri="{FF2B5EF4-FFF2-40B4-BE49-F238E27FC236}">
                <a16:creationId xmlns:a16="http://schemas.microsoft.com/office/drawing/2014/main" id="{CB79EB67-BF88-2518-442B-CA0DAB4CF6CC}"/>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76922B6-2BFF-9AF3-1B34-54291BF12FC5}"/>
              </a:ext>
            </a:extLst>
          </p:cNvPr>
          <p:cNvSpPr txBox="1"/>
          <p:nvPr userDrawn="1"/>
        </p:nvSpPr>
        <p:spPr>
          <a:xfrm>
            <a:off x="9250333" y="90964"/>
            <a:ext cx="782667" cy="369332"/>
          </a:xfrm>
          <a:prstGeom prst="rect">
            <a:avLst/>
          </a:prstGeom>
          <a:noFill/>
        </p:spPr>
        <p:txBody>
          <a:bodyPr wrap="square" rtlCol="0">
            <a:spAutoFit/>
          </a:bodyPr>
          <a:lstStyle/>
          <a:p>
            <a:r>
              <a:rPr lang="en-US" dirty="0"/>
              <a:t>Cover</a:t>
            </a:r>
          </a:p>
        </p:txBody>
      </p:sp>
      <p:sp>
        <p:nvSpPr>
          <p:cNvPr id="61" name="TextBox 60">
            <a:extLst>
              <a:ext uri="{FF2B5EF4-FFF2-40B4-BE49-F238E27FC236}">
                <a16:creationId xmlns:a16="http://schemas.microsoft.com/office/drawing/2014/main" id="{5FC5AD56-A706-1145-6856-4EBF6F2AE2CE}"/>
              </a:ext>
            </a:extLst>
          </p:cNvPr>
          <p:cNvSpPr txBox="1"/>
          <p:nvPr userDrawn="1"/>
        </p:nvSpPr>
        <p:spPr>
          <a:xfrm>
            <a:off x="2767974" y="95212"/>
            <a:ext cx="675249" cy="369332"/>
          </a:xfrm>
          <a:prstGeom prst="rect">
            <a:avLst/>
          </a:prstGeom>
          <a:noFill/>
        </p:spPr>
        <p:txBody>
          <a:bodyPr wrap="square" rtlCol="0">
            <a:spAutoFit/>
          </a:bodyPr>
          <a:lstStyle/>
          <a:p>
            <a:r>
              <a:rPr lang="en-US" dirty="0"/>
              <a:t>Back</a:t>
            </a:r>
          </a:p>
        </p:txBody>
      </p:sp>
      <p:cxnSp>
        <p:nvCxnSpPr>
          <p:cNvPr id="62" name="Straight Connector 61">
            <a:extLst>
              <a:ext uri="{FF2B5EF4-FFF2-40B4-BE49-F238E27FC236}">
                <a16:creationId xmlns:a16="http://schemas.microsoft.com/office/drawing/2014/main" id="{2C3EC9FD-6ED9-BB9F-4E1F-1965D6C0E291}"/>
              </a:ext>
            </a:extLst>
          </p:cNvPr>
          <p:cNvCxnSpPr>
            <a:cxnSpLocks/>
          </p:cNvCxnSpPr>
          <p:nvPr userDrawn="1"/>
        </p:nvCxnSpPr>
        <p:spPr>
          <a:xfrm flipH="1">
            <a:off x="6400800" y="0"/>
            <a:ext cx="11533" cy="64008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A2FC6DC-D375-20A0-4E2B-0847E51A5EF7}"/>
              </a:ext>
            </a:extLst>
          </p:cNvPr>
          <p:cNvCxnSpPr>
            <a:cxnSpLocks/>
          </p:cNvCxnSpPr>
          <p:nvPr userDrawn="1"/>
        </p:nvCxnSpPr>
        <p:spPr>
          <a:xfrm flipH="1">
            <a:off x="6835506" y="4685412"/>
            <a:ext cx="5508894" cy="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BDAEF1-3B9A-61D9-3B0C-A6DADE512EE2}"/>
              </a:ext>
            </a:extLst>
          </p:cNvPr>
          <p:cNvCxnSpPr>
            <a:cxnSpLocks/>
          </p:cNvCxnSpPr>
          <p:nvPr userDrawn="1"/>
        </p:nvCxnSpPr>
        <p:spPr>
          <a:xfrm>
            <a:off x="12344399" y="1788416"/>
            <a:ext cx="0" cy="378248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253732B-DFF9-22CA-135F-6AC9FEB712F6}"/>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52" name="TextBox 51">
            <a:extLst>
              <a:ext uri="{FF2B5EF4-FFF2-40B4-BE49-F238E27FC236}">
                <a16:creationId xmlns:a16="http://schemas.microsoft.com/office/drawing/2014/main" id="{EF3FAFB3-982A-1401-AD39-658F82CF9632}"/>
              </a:ext>
            </a:extLst>
          </p:cNvPr>
          <p:cNvSpPr txBox="1"/>
          <p:nvPr userDrawn="1"/>
        </p:nvSpPr>
        <p:spPr>
          <a:xfrm>
            <a:off x="5065427" y="124589"/>
            <a:ext cx="2670747" cy="380235"/>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Cover &amp; Back**</a:t>
            </a:r>
          </a:p>
        </p:txBody>
      </p:sp>
      <p:sp>
        <p:nvSpPr>
          <p:cNvPr id="71" name="TextBox 70">
            <a:extLst>
              <a:ext uri="{FF2B5EF4-FFF2-40B4-BE49-F238E27FC236}">
                <a16:creationId xmlns:a16="http://schemas.microsoft.com/office/drawing/2014/main" id="{746B4C72-E0D6-E6AD-11DB-A65B2BE2B210}"/>
              </a:ext>
            </a:extLst>
          </p:cNvPr>
          <p:cNvSpPr txBox="1"/>
          <p:nvPr userDrawn="1"/>
        </p:nvSpPr>
        <p:spPr>
          <a:xfrm>
            <a:off x="6843606" y="1408124"/>
            <a:ext cx="5564188" cy="245242"/>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cxnSp>
        <p:nvCxnSpPr>
          <p:cNvPr id="72" name="Straight Connector 71">
            <a:extLst>
              <a:ext uri="{FF2B5EF4-FFF2-40B4-BE49-F238E27FC236}">
                <a16:creationId xmlns:a16="http://schemas.microsoft.com/office/drawing/2014/main" id="{5A850AAE-41B1-F4F1-DC8C-AACE00CEA9F5}"/>
              </a:ext>
            </a:extLst>
          </p:cNvPr>
          <p:cNvCxnSpPr>
            <a:cxnSpLocks/>
          </p:cNvCxnSpPr>
          <p:nvPr userDrawn="1"/>
        </p:nvCxnSpPr>
        <p:spPr>
          <a:xfrm flipH="1">
            <a:off x="5943599" y="470765"/>
            <a:ext cx="11534" cy="239877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DA17278-85F0-8B1F-A27E-530405759D1B}"/>
              </a:ext>
            </a:extLst>
          </p:cNvPr>
          <p:cNvCxnSpPr>
            <a:cxnSpLocks/>
          </p:cNvCxnSpPr>
          <p:nvPr userDrawn="1"/>
        </p:nvCxnSpPr>
        <p:spPr>
          <a:xfrm flipH="1">
            <a:off x="457200" y="470765"/>
            <a:ext cx="10571" cy="241646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D878ACA-9161-A116-5881-2E9E29A802B0}"/>
              </a:ext>
            </a:extLst>
          </p:cNvPr>
          <p:cNvCxnSpPr>
            <a:cxnSpLocks/>
          </p:cNvCxnSpPr>
          <p:nvPr userDrawn="1"/>
        </p:nvCxnSpPr>
        <p:spPr>
          <a:xfrm flipH="1" flipV="1">
            <a:off x="490263" y="2883743"/>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D88FCF1-0076-B84B-E606-900B45EE13B7}"/>
              </a:ext>
            </a:extLst>
          </p:cNvPr>
          <p:cNvCxnSpPr>
            <a:cxnSpLocks/>
          </p:cNvCxnSpPr>
          <p:nvPr userDrawn="1"/>
        </p:nvCxnSpPr>
        <p:spPr>
          <a:xfrm flipH="1" flipV="1">
            <a:off x="499765" y="445967"/>
            <a:ext cx="5453337" cy="2197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CB38979-4EE7-0D33-D3BF-1F54D5582F31}"/>
              </a:ext>
            </a:extLst>
          </p:cNvPr>
          <p:cNvSpPr txBox="1"/>
          <p:nvPr userDrawn="1"/>
        </p:nvSpPr>
        <p:spPr>
          <a:xfrm>
            <a:off x="400590" y="148865"/>
            <a:ext cx="956248" cy="245242"/>
          </a:xfrm>
          <a:prstGeom prst="rect">
            <a:avLst/>
          </a:prstGeom>
          <a:solidFill>
            <a:schemeClr val="bg1"/>
          </a:solidFill>
          <a:ln>
            <a:noFill/>
          </a:ln>
        </p:spPr>
        <p:txBody>
          <a:bodyPr wrap="square" rtlCol="0">
            <a:noAutofit/>
          </a:bodyPr>
          <a:lstStyle/>
          <a:p>
            <a:pPr marL="0"/>
            <a:r>
              <a:rPr lang="en-US" sz="1100" b="1" dirty="0">
                <a:solidFill>
                  <a:srgbClr val="FF0000"/>
                </a:solidFill>
                <a:latin typeface="Century Gothic" panose="020B0502020202020204" pitchFamily="34" charset="0"/>
              </a:rPr>
              <a:t>Guidelines</a:t>
            </a:r>
          </a:p>
        </p:txBody>
      </p:sp>
    </p:spTree>
    <p:extLst>
      <p:ext uri="{BB962C8B-B14F-4D97-AF65-F5344CB8AC3E}">
        <p14:creationId xmlns:p14="http://schemas.microsoft.com/office/powerpoint/2010/main" val="76333693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744" userDrawn="1">
          <p15:clr>
            <a:srgbClr val="FBAE40"/>
          </p15:clr>
        </p15:guide>
        <p15:guide id="3" pos="3744" userDrawn="1">
          <p15:clr>
            <a:srgbClr val="FBAE40"/>
          </p15:clr>
        </p15:guide>
        <p15:guide id="4" pos="288" userDrawn="1">
          <p15:clr>
            <a:srgbClr val="FBAE40"/>
          </p15:clr>
        </p15:guide>
        <p15:guide id="5" pos="4320" userDrawn="1">
          <p15:clr>
            <a:srgbClr val="FBAE40"/>
          </p15:clr>
        </p15:guide>
        <p15:guide id="6" pos="7776" userDrawn="1">
          <p15:clr>
            <a:srgbClr val="FBAE40"/>
          </p15:clr>
        </p15:guide>
        <p15:guide id="7" pos="4032" userDrawn="1">
          <p15:clr>
            <a:srgbClr val="FBAE40"/>
          </p15:clr>
        </p15:guide>
        <p15:guide id="8" orient="horz" pos="1080" userDrawn="1">
          <p15:clr>
            <a:srgbClr val="FBAE40"/>
          </p15:clr>
        </p15:guide>
        <p15:guide id="9" orient="horz" pos="352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_Inside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846E50-2B6A-0F57-246D-80A906FC26EF}"/>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sp>
        <p:nvSpPr>
          <p:cNvPr id="2" name="TextBox 1">
            <a:extLst>
              <a:ext uri="{FF2B5EF4-FFF2-40B4-BE49-F238E27FC236}">
                <a16:creationId xmlns:a16="http://schemas.microsoft.com/office/drawing/2014/main" id="{826E8320-DAD4-EA70-D1FE-78B211EE7FC7}"/>
              </a:ext>
            </a:extLst>
          </p:cNvPr>
          <p:cNvSpPr txBox="1"/>
          <p:nvPr userDrawn="1"/>
        </p:nvSpPr>
        <p:spPr>
          <a:xfrm>
            <a:off x="427607" y="881971"/>
            <a:ext cx="5515992" cy="2677656"/>
          </a:xfrm>
          <a:prstGeom prst="rect">
            <a:avLst/>
          </a:prstGeom>
          <a:noFill/>
        </p:spPr>
        <p:txBody>
          <a:bodyPr wrap="square">
            <a:spAutoFit/>
          </a:bodyPr>
          <a:lstStyle/>
          <a:p>
            <a:r>
              <a:rPr lang="en-US" sz="1200" b="0" i="0" u="none" strike="noStrike" baseline="0" dirty="0">
                <a:latin typeface="Garamond" panose="02020404030301010803" pitchFamily="18" charset="0"/>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p>
          <a:p>
            <a:endParaRPr lang="en-US" sz="1200" b="0" i="0" u="none" strike="noStrike" baseline="0" dirty="0">
              <a:latin typeface="Garamond" panose="02020404030301010803" pitchFamily="18" charset="0"/>
            </a:endParaRPr>
          </a:p>
          <a:p>
            <a:pPr marL="171450" indent="-171450">
              <a:buFont typeface="Arial" panose="020B0604020202020204" pitchFamily="34" charset="0"/>
              <a:buChar char="•"/>
            </a:pPr>
            <a:r>
              <a:rPr lang="en-US" sz="1200" b="0" i="0" u="none" strike="noStrike" baseline="0" dirty="0">
                <a:latin typeface="Garamond" panose="02020404030301010803" pitchFamily="18" charset="0"/>
              </a:rPr>
              <a:t>Conservation rates from agriculture to developed land were 0.91% in the Finger Lakes Region and 7.00% in Saratoga County​</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Between 2019-2050, 6,643 (1.23%) acres in Saratoga County and 38,516 (0.64%) acres in the Finger Lakes Region are projected to transition from agriculture to developed land​​</a:t>
            </a:r>
          </a:p>
          <a:p>
            <a:pPr marL="171450" indent="-171450">
              <a:buFont typeface="Arial" panose="020B0604020202020204" pitchFamily="34" charset="0"/>
              <a:buChar char="•"/>
            </a:pPr>
            <a:r>
              <a:rPr lang="en-US" sz="1200" b="0" i="0" u="none" strike="noStrike" baseline="0" dirty="0">
                <a:latin typeface="Garamond" panose="02020404030301010803" pitchFamily="18" charset="0"/>
              </a:rPr>
              <a:t>When accounting for development probability, 30.2 kilotons of CO2 losses are prevented through agricultural conservation easements in our study area</a:t>
            </a:r>
            <a:endParaRPr lang="en-US" sz="2800" dirty="0">
              <a:latin typeface="Garamond" panose="02020404030301010803" pitchFamily="18" charset="0"/>
            </a:endParaRPr>
          </a:p>
        </p:txBody>
      </p:sp>
      <p:sp>
        <p:nvSpPr>
          <p:cNvPr id="4" name="TextBox 3">
            <a:extLst>
              <a:ext uri="{FF2B5EF4-FFF2-40B4-BE49-F238E27FC236}">
                <a16:creationId xmlns:a16="http://schemas.microsoft.com/office/drawing/2014/main" id="{03058D22-8FDA-4186-5C5C-4EBC38B00D81}"/>
              </a:ext>
            </a:extLst>
          </p:cNvPr>
          <p:cNvSpPr txBox="1"/>
          <p:nvPr userDrawn="1"/>
        </p:nvSpPr>
        <p:spPr>
          <a:xfrm>
            <a:off x="1961009" y="3587621"/>
            <a:ext cx="2449187" cy="276999"/>
          </a:xfrm>
          <a:prstGeom prst="rect">
            <a:avLst/>
          </a:prstGeom>
          <a:noFill/>
        </p:spPr>
        <p:txBody>
          <a:bodyPr wrap="square">
            <a:spAutoFit/>
          </a:bodyPr>
          <a:lstStyle/>
          <a:p>
            <a:r>
              <a:rPr lang="en-US" sz="1200" b="1" dirty="0">
                <a:latin typeface="Garamond" panose="02020404030301010803" pitchFamily="18" charset="0"/>
              </a:rPr>
              <a:t>2050 Land Cover Prediction Maps</a:t>
            </a:r>
            <a:r>
              <a:rPr lang="en-US" sz="1200" b="1" i="0" u="none" strike="noStrike" baseline="0" dirty="0">
                <a:latin typeface="Garamond" panose="02020404030301010803" pitchFamily="18" charset="0"/>
              </a:rPr>
              <a:t> </a:t>
            </a:r>
          </a:p>
        </p:txBody>
      </p:sp>
      <p:sp>
        <p:nvSpPr>
          <p:cNvPr id="5" name="TextBox 4">
            <a:extLst>
              <a:ext uri="{FF2B5EF4-FFF2-40B4-BE49-F238E27FC236}">
                <a16:creationId xmlns:a16="http://schemas.microsoft.com/office/drawing/2014/main" id="{B95AF8A9-16C7-C027-68AF-B043E2532363}"/>
              </a:ext>
            </a:extLst>
          </p:cNvPr>
          <p:cNvSpPr txBox="1"/>
          <p:nvPr userDrawn="1"/>
        </p:nvSpPr>
        <p:spPr>
          <a:xfrm>
            <a:off x="6629400" y="3774576"/>
            <a:ext cx="5714999"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8A778"/>
                </a:solidFill>
                <a:effectLst/>
                <a:uLnTx/>
                <a:uFillTx/>
                <a:latin typeface="Century Gothic" panose="020B0502020202020204" pitchFamily="34" charset="0"/>
                <a:ea typeface="+mn-ea"/>
                <a:cs typeface="+mn-cs"/>
              </a:rPr>
              <a:t>Project Purpose</a:t>
            </a:r>
            <a:endParaRPr lang="en-US" sz="1200" b="0" i="0" u="none" strike="noStrike" baseline="0" dirty="0">
              <a:solidFill>
                <a:srgbClr val="68A778"/>
              </a:solidFill>
              <a:latin typeface="Garamond" panose="02020404030301010803" pitchFamily="18" charset="0"/>
            </a:endParaRPr>
          </a:p>
          <a:p>
            <a:r>
              <a:rPr lang="en-US" sz="1200" b="0" i="0" u="none" strike="noStrike" baseline="0" dirty="0">
                <a:latin typeface="Garamond" panose="02020404030301010803" pitchFamily="18" charset="0"/>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a:t>
            </a:r>
          </a:p>
        </p:txBody>
      </p:sp>
      <p:sp>
        <p:nvSpPr>
          <p:cNvPr id="6" name="TextBox 5">
            <a:extLst>
              <a:ext uri="{FF2B5EF4-FFF2-40B4-BE49-F238E27FC236}">
                <a16:creationId xmlns:a16="http://schemas.microsoft.com/office/drawing/2014/main" id="{EEBF75CD-54AE-656B-28CD-ABFE090EBABF}"/>
              </a:ext>
            </a:extLst>
          </p:cNvPr>
          <p:cNvSpPr txBox="1"/>
          <p:nvPr userDrawn="1"/>
        </p:nvSpPr>
        <p:spPr>
          <a:xfrm>
            <a:off x="802038" y="485623"/>
            <a:ext cx="5208236" cy="307756"/>
          </a:xfrm>
          <a:prstGeom prst="rect">
            <a:avLst/>
          </a:prstGeom>
          <a:noFill/>
          <a:ln>
            <a:noFill/>
          </a:ln>
        </p:spPr>
        <p:txBody>
          <a:bodyPr wrap="square" rtlCol="0">
            <a:noAutofit/>
          </a:bodyPr>
          <a:lstStyle/>
          <a:p>
            <a:pPr marL="0"/>
            <a:r>
              <a:rPr lang="en-US" sz="1400" b="1" dirty="0">
                <a:solidFill>
                  <a:srgbClr val="68A778"/>
                </a:solidFill>
                <a:latin typeface="Century Gothic" panose="020B0502020202020204" pitchFamily="34" charset="0"/>
              </a:rPr>
              <a:t>New York Ecological Conservation</a:t>
            </a:r>
          </a:p>
        </p:txBody>
      </p:sp>
      <p:sp>
        <p:nvSpPr>
          <p:cNvPr id="7" name="TextBox 6">
            <a:extLst>
              <a:ext uri="{FF2B5EF4-FFF2-40B4-BE49-F238E27FC236}">
                <a16:creationId xmlns:a16="http://schemas.microsoft.com/office/drawing/2014/main" id="{A966818D-41C0-AD41-6B45-DD0D50284763}"/>
              </a:ext>
            </a:extLst>
          </p:cNvPr>
          <p:cNvSpPr txBox="1"/>
          <p:nvPr userDrawn="1"/>
        </p:nvSpPr>
        <p:spPr>
          <a:xfrm>
            <a:off x="7802791" y="675556"/>
            <a:ext cx="3368216" cy="276999"/>
          </a:xfrm>
          <a:prstGeom prst="rect">
            <a:avLst/>
          </a:prstGeom>
          <a:noFill/>
        </p:spPr>
        <p:txBody>
          <a:bodyPr wrap="square">
            <a:spAutoFit/>
          </a:bodyPr>
          <a:lstStyle/>
          <a:p>
            <a:r>
              <a:rPr lang="en-US" sz="1200" b="1" dirty="0">
                <a:latin typeface="Garamond" panose="02020404030301010803" pitchFamily="18" charset="0"/>
              </a:rPr>
              <a:t>Agriculture to Development Transition Potential</a:t>
            </a:r>
            <a:r>
              <a:rPr lang="en-US" sz="1200" b="1" i="0" u="none" strike="noStrike" baseline="0" dirty="0">
                <a:latin typeface="Garamond" panose="02020404030301010803" pitchFamily="18" charset="0"/>
              </a:rPr>
              <a:t> </a:t>
            </a:r>
          </a:p>
        </p:txBody>
      </p:sp>
      <p:sp>
        <p:nvSpPr>
          <p:cNvPr id="8" name="TextBox 7">
            <a:extLst>
              <a:ext uri="{FF2B5EF4-FFF2-40B4-BE49-F238E27FC236}">
                <a16:creationId xmlns:a16="http://schemas.microsoft.com/office/drawing/2014/main" id="{CA2E4B8B-9242-EED9-FD1D-54BEAA8109B4}"/>
              </a:ext>
            </a:extLst>
          </p:cNvPr>
          <p:cNvSpPr txBox="1"/>
          <p:nvPr userDrawn="1"/>
        </p:nvSpPr>
        <p:spPr>
          <a:xfrm>
            <a:off x="6626571" y="1030518"/>
            <a:ext cx="2134143" cy="2677656"/>
          </a:xfrm>
          <a:prstGeom prst="rect">
            <a:avLst/>
          </a:prstGeom>
          <a:noFill/>
        </p:spPr>
        <p:txBody>
          <a:bodyPr wrap="square">
            <a:spAutoFit/>
          </a:bodyPr>
          <a:lstStyle/>
          <a:p>
            <a:r>
              <a:rPr lang="en-US" sz="1200" b="0" i="0" u="none" strike="noStrike" baseline="0" dirty="0">
                <a:latin typeface="Garamond" panose="02020404030301010803" pitchFamily="18" charset="0"/>
              </a:rPr>
              <a:t>The transition potential map to the right assigns a development potential value to all agricultural areas. A low development potential value (yellow) indicates low vulnerability for a given agricultural space to be developed. In contrast, a high development potential (red) suggests a greater likelihood of agricultural conversion. In both study areas, agricultural land surrounding urban areas appears most vulnerable.</a:t>
            </a:r>
            <a:endParaRPr lang="en-US" sz="2800" dirty="0">
              <a:latin typeface="Garamond" panose="02020404030301010803" pitchFamily="18" charset="0"/>
            </a:endParaRPr>
          </a:p>
        </p:txBody>
      </p:sp>
      <p:sp>
        <p:nvSpPr>
          <p:cNvPr id="9" name="TextBox 8">
            <a:extLst>
              <a:ext uri="{FF2B5EF4-FFF2-40B4-BE49-F238E27FC236}">
                <a16:creationId xmlns:a16="http://schemas.microsoft.com/office/drawing/2014/main" id="{2131BD88-1B8A-F587-81DE-AE8974FA7239}"/>
              </a:ext>
            </a:extLst>
          </p:cNvPr>
          <p:cNvSpPr txBox="1"/>
          <p:nvPr userDrawn="1"/>
        </p:nvSpPr>
        <p:spPr>
          <a:xfrm>
            <a:off x="5422746" y="122858"/>
            <a:ext cx="1956108" cy="307757"/>
          </a:xfrm>
          <a:prstGeom prst="rect">
            <a:avLst/>
          </a:prstGeom>
          <a:solidFill>
            <a:schemeClr val="bg1"/>
          </a:solidFill>
          <a:ln>
            <a:noFill/>
          </a:ln>
        </p:spPr>
        <p:txBody>
          <a:bodyPr wrap="square" rtlCol="0">
            <a:noAutofit/>
          </a:bodyPr>
          <a:lstStyle/>
          <a:p>
            <a:pPr marL="0"/>
            <a:r>
              <a:rPr lang="en-US" sz="1400" b="1" dirty="0">
                <a:solidFill>
                  <a:srgbClr val="FF0000"/>
                </a:solidFill>
                <a:latin typeface="Century Gothic" panose="020B0502020202020204" pitchFamily="34" charset="0"/>
              </a:rPr>
              <a:t>**EXAMPLE - Inside**</a:t>
            </a:r>
          </a:p>
        </p:txBody>
      </p:sp>
      <p:pic>
        <p:nvPicPr>
          <p:cNvPr id="10" name="Picture 2">
            <a:extLst>
              <a:ext uri="{FF2B5EF4-FFF2-40B4-BE49-F238E27FC236}">
                <a16:creationId xmlns:a16="http://schemas.microsoft.com/office/drawing/2014/main" id="{36A7CC2D-7265-7CCE-A50C-7321DD400F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282" y="476249"/>
            <a:ext cx="3143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A map of the state of new york&#10;&#10;Description automatically generated">
            <a:extLst>
              <a:ext uri="{FF2B5EF4-FFF2-40B4-BE49-F238E27FC236}">
                <a16:creationId xmlns:a16="http://schemas.microsoft.com/office/drawing/2014/main" id="{29ECD030-B8DC-AC75-3130-88E56901AF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7607" y="3947572"/>
            <a:ext cx="2174581" cy="16703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a:extLst>
              <a:ext uri="{FF2B5EF4-FFF2-40B4-BE49-F238E27FC236}">
                <a16:creationId xmlns:a16="http://schemas.microsoft.com/office/drawing/2014/main" id="{CD311B29-8442-BD05-4A02-6BE6442B5FE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4720" y="3914067"/>
            <a:ext cx="2995087" cy="14017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9">
            <a:extLst>
              <a:ext uri="{FF2B5EF4-FFF2-40B4-BE49-F238E27FC236}">
                <a16:creationId xmlns:a16="http://schemas.microsoft.com/office/drawing/2014/main" id="{973975BB-0DEF-75BE-229F-CED4445E6CA9}"/>
              </a:ext>
            </a:extLst>
          </p:cNvPr>
          <p:cNvSpPr txBox="1"/>
          <p:nvPr userDrawn="1"/>
        </p:nvSpPr>
        <p:spPr>
          <a:xfrm>
            <a:off x="2644720" y="5188850"/>
            <a:ext cx="724340"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dirty="0">
                <a:solidFill>
                  <a:schemeClr val="tx1">
                    <a:lumMod val="75000"/>
                    <a:lumOff val="25000"/>
                  </a:schemeClr>
                </a:solidFill>
                <a:latin typeface="Century Gothic" panose="020B0502020202020204" pitchFamily="34" charset="0"/>
              </a:rPr>
              <a:t>20 Miles</a:t>
            </a:r>
          </a:p>
        </p:txBody>
      </p:sp>
      <p:sp>
        <p:nvSpPr>
          <p:cNvPr id="14" name="TextBox 43">
            <a:extLst>
              <a:ext uri="{FF2B5EF4-FFF2-40B4-BE49-F238E27FC236}">
                <a16:creationId xmlns:a16="http://schemas.microsoft.com/office/drawing/2014/main" id="{1405952B-9648-470E-F250-72A2B2EB4127}"/>
              </a:ext>
            </a:extLst>
          </p:cNvPr>
          <p:cNvSpPr txBox="1"/>
          <p:nvPr userDrawn="1"/>
        </p:nvSpPr>
        <p:spPr>
          <a:xfrm>
            <a:off x="4492117" y="5188850"/>
            <a:ext cx="717835"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a:solidFill>
                  <a:schemeClr val="tx1">
                    <a:lumMod val="75000"/>
                    <a:lumOff val="25000"/>
                  </a:schemeClr>
                </a:solidFill>
                <a:latin typeface="Century Gothic" panose="020B0502020202020204" pitchFamily="34" charset="0"/>
              </a:rPr>
              <a:t>10 Miles</a:t>
            </a:r>
          </a:p>
        </p:txBody>
      </p:sp>
      <p:sp>
        <p:nvSpPr>
          <p:cNvPr id="15" name="TextBox 11">
            <a:extLst>
              <a:ext uri="{FF2B5EF4-FFF2-40B4-BE49-F238E27FC236}">
                <a16:creationId xmlns:a16="http://schemas.microsoft.com/office/drawing/2014/main" id="{CE0B489A-857C-2B3F-5176-6F7FF29773EE}"/>
              </a:ext>
            </a:extLst>
          </p:cNvPr>
          <p:cNvSpPr txBox="1"/>
          <p:nvPr userDrawn="1"/>
        </p:nvSpPr>
        <p:spPr>
          <a:xfrm>
            <a:off x="10228535" y="916913"/>
            <a:ext cx="159214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latin typeface="Century Gothic" panose="020B0502020202020204" pitchFamily="34" charset="0"/>
              </a:rPr>
              <a:t>Finger Lakes Region</a:t>
            </a:r>
          </a:p>
        </p:txBody>
      </p:sp>
      <p:pic>
        <p:nvPicPr>
          <p:cNvPr id="16" name="Picture 15">
            <a:extLst>
              <a:ext uri="{FF2B5EF4-FFF2-40B4-BE49-F238E27FC236}">
                <a16:creationId xmlns:a16="http://schemas.microsoft.com/office/drawing/2014/main" id="{384CA1A1-65B1-6CA2-15FC-BC771F851F46}"/>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3010" b="55853"/>
          <a:stretch/>
        </p:blipFill>
        <p:spPr bwMode="auto">
          <a:xfrm>
            <a:off x="9183347" y="1142631"/>
            <a:ext cx="3048661" cy="21533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9">
            <a:extLst>
              <a:ext uri="{FF2B5EF4-FFF2-40B4-BE49-F238E27FC236}">
                <a16:creationId xmlns:a16="http://schemas.microsoft.com/office/drawing/2014/main" id="{4CA35F8E-8863-3461-34C5-409059E7CF55}"/>
              </a:ext>
            </a:extLst>
          </p:cNvPr>
          <p:cNvSpPr txBox="1"/>
          <p:nvPr userDrawn="1"/>
        </p:nvSpPr>
        <p:spPr>
          <a:xfrm>
            <a:off x="9209203" y="2850787"/>
            <a:ext cx="724340"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chemeClr val="tx1">
                    <a:lumMod val="75000"/>
                    <a:lumOff val="25000"/>
                  </a:schemeClr>
                </a:solidFill>
                <a:latin typeface="Century Gothic" panose="020B0502020202020204" pitchFamily="34" charset="0"/>
              </a:rPr>
              <a:t>20 Miles</a:t>
            </a:r>
          </a:p>
        </p:txBody>
      </p:sp>
      <p:sp>
        <p:nvSpPr>
          <p:cNvPr id="18" name="TextBox 23">
            <a:extLst>
              <a:ext uri="{FF2B5EF4-FFF2-40B4-BE49-F238E27FC236}">
                <a16:creationId xmlns:a16="http://schemas.microsoft.com/office/drawing/2014/main" id="{44275191-57B4-DE00-C4D8-0B74030A941D}"/>
              </a:ext>
            </a:extLst>
          </p:cNvPr>
          <p:cNvSpPr txBox="1"/>
          <p:nvPr userDrawn="1"/>
        </p:nvSpPr>
        <p:spPr>
          <a:xfrm>
            <a:off x="9330139" y="3410939"/>
            <a:ext cx="1564983"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Development Potential</a:t>
            </a:r>
          </a:p>
        </p:txBody>
      </p:sp>
      <p:sp>
        <p:nvSpPr>
          <p:cNvPr id="19" name="TextBox 26">
            <a:extLst>
              <a:ext uri="{FF2B5EF4-FFF2-40B4-BE49-F238E27FC236}">
                <a16:creationId xmlns:a16="http://schemas.microsoft.com/office/drawing/2014/main" id="{4730CCAE-9CC6-AB84-23C9-931EEA7BDCC5}"/>
              </a:ext>
            </a:extLst>
          </p:cNvPr>
          <p:cNvSpPr txBox="1"/>
          <p:nvPr userDrawn="1"/>
        </p:nvSpPr>
        <p:spPr>
          <a:xfrm>
            <a:off x="8999480" y="2841997"/>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sp>
        <p:nvSpPr>
          <p:cNvPr id="20" name="Isosceles Triangle 19">
            <a:extLst>
              <a:ext uri="{FF2B5EF4-FFF2-40B4-BE49-F238E27FC236}">
                <a16:creationId xmlns:a16="http://schemas.microsoft.com/office/drawing/2014/main" id="{EDB9E597-D187-984A-BCDB-2EE44BBFE85D}"/>
              </a:ext>
            </a:extLst>
          </p:cNvPr>
          <p:cNvSpPr/>
          <p:nvPr userDrawn="1"/>
        </p:nvSpPr>
        <p:spPr>
          <a:xfrm>
            <a:off x="9105535" y="2726836"/>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A8D3C1-6899-4280-50B0-D9085EB1FBD8}"/>
              </a:ext>
            </a:extLst>
          </p:cNvPr>
          <p:cNvSpPr/>
          <p:nvPr userDrawn="1"/>
        </p:nvSpPr>
        <p:spPr>
          <a:xfrm>
            <a:off x="5422746" y="4922874"/>
            <a:ext cx="165518" cy="392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0E05CDD-D726-FDB1-D6B9-E3EF64E7C7D0}"/>
              </a:ext>
            </a:extLst>
          </p:cNvPr>
          <p:cNvSpPr/>
          <p:nvPr userDrawn="1"/>
        </p:nvSpPr>
        <p:spPr>
          <a:xfrm>
            <a:off x="5422746" y="4918790"/>
            <a:ext cx="103668" cy="155144"/>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6">
            <a:extLst>
              <a:ext uri="{FF2B5EF4-FFF2-40B4-BE49-F238E27FC236}">
                <a16:creationId xmlns:a16="http://schemas.microsoft.com/office/drawing/2014/main" id="{D1B1C03D-FC6B-BC34-63E4-D6F84C6CB8A2}"/>
              </a:ext>
            </a:extLst>
          </p:cNvPr>
          <p:cNvSpPr txBox="1"/>
          <p:nvPr userDrawn="1"/>
        </p:nvSpPr>
        <p:spPr>
          <a:xfrm>
            <a:off x="5328140" y="5013742"/>
            <a:ext cx="311667" cy="2111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Century Gothic" panose="020B0502020202020204" pitchFamily="34" charset="0"/>
              </a:rPr>
              <a:t>N</a:t>
            </a:r>
          </a:p>
        </p:txBody>
      </p:sp>
      <p:pic>
        <p:nvPicPr>
          <p:cNvPr id="24" name="Picture 17">
            <a:extLst>
              <a:ext uri="{FF2B5EF4-FFF2-40B4-BE49-F238E27FC236}">
                <a16:creationId xmlns:a16="http://schemas.microsoft.com/office/drawing/2014/main" id="{28783259-C8F9-1608-437D-2213ABEDB12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3742" y="3313809"/>
            <a:ext cx="371475" cy="4572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8">
            <a:extLst>
              <a:ext uri="{FF2B5EF4-FFF2-40B4-BE49-F238E27FC236}">
                <a16:creationId xmlns:a16="http://schemas.microsoft.com/office/drawing/2014/main" id="{2BD5FD45-EBCB-921B-51A9-590DA38AEF49}"/>
              </a:ext>
            </a:extLst>
          </p:cNvPr>
          <p:cNvSpPr txBox="1"/>
          <p:nvPr userDrawn="1"/>
        </p:nvSpPr>
        <p:spPr>
          <a:xfrm>
            <a:off x="9034634" y="3250065"/>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1.00</a:t>
            </a:r>
          </a:p>
        </p:txBody>
      </p:sp>
      <p:sp>
        <p:nvSpPr>
          <p:cNvPr id="26" name="TextBox 28">
            <a:extLst>
              <a:ext uri="{FF2B5EF4-FFF2-40B4-BE49-F238E27FC236}">
                <a16:creationId xmlns:a16="http://schemas.microsoft.com/office/drawing/2014/main" id="{52A9EDE3-F345-5D8C-FCA9-0648A9080703}"/>
              </a:ext>
            </a:extLst>
          </p:cNvPr>
          <p:cNvSpPr txBox="1"/>
          <p:nvPr userDrawn="1"/>
        </p:nvSpPr>
        <p:spPr>
          <a:xfrm>
            <a:off x="9070819" y="3550972"/>
            <a:ext cx="52360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rgbClr val="3F3F3F"/>
                </a:solidFill>
                <a:latin typeface="Century Gothic" panose="020B0502020202020204" pitchFamily="34" charset="0"/>
              </a:rPr>
              <a:t>0.00</a:t>
            </a:r>
          </a:p>
        </p:txBody>
      </p:sp>
      <p:sp>
        <p:nvSpPr>
          <p:cNvPr id="27" name="Rectangle 26">
            <a:extLst>
              <a:ext uri="{FF2B5EF4-FFF2-40B4-BE49-F238E27FC236}">
                <a16:creationId xmlns:a16="http://schemas.microsoft.com/office/drawing/2014/main" id="{935C25D7-3DD4-CE2E-9D9A-F8673E1CF4A3}"/>
              </a:ext>
            </a:extLst>
          </p:cNvPr>
          <p:cNvSpPr/>
          <p:nvPr userDrawn="1"/>
        </p:nvSpPr>
        <p:spPr>
          <a:xfrm>
            <a:off x="10898118" y="3463042"/>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TextBox 29">
            <a:extLst>
              <a:ext uri="{FF2B5EF4-FFF2-40B4-BE49-F238E27FC236}">
                <a16:creationId xmlns:a16="http://schemas.microsoft.com/office/drawing/2014/main" id="{C627EE20-08D1-5F63-A7B7-190EB91C91CC}"/>
              </a:ext>
            </a:extLst>
          </p:cNvPr>
          <p:cNvSpPr txBox="1"/>
          <p:nvPr userDrawn="1"/>
        </p:nvSpPr>
        <p:spPr>
          <a:xfrm>
            <a:off x="11216378" y="3344183"/>
            <a:ext cx="115761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b="1" dirty="0">
                <a:solidFill>
                  <a:srgbClr val="3F3F3F"/>
                </a:solidFill>
                <a:latin typeface="Century Gothic" panose="020B0502020202020204" pitchFamily="34" charset="0"/>
              </a:rPr>
              <a:t>2019 Developed Land Cover</a:t>
            </a:r>
          </a:p>
        </p:txBody>
      </p:sp>
      <p:sp>
        <p:nvSpPr>
          <p:cNvPr id="30" name="Arrow: Down 29">
            <a:extLst>
              <a:ext uri="{FF2B5EF4-FFF2-40B4-BE49-F238E27FC236}">
                <a16:creationId xmlns:a16="http://schemas.microsoft.com/office/drawing/2014/main" id="{FADDEC78-53E8-4A43-24D8-9255019237C0}"/>
              </a:ext>
            </a:extLst>
          </p:cNvPr>
          <p:cNvSpPr/>
          <p:nvPr userDrawn="1"/>
        </p:nvSpPr>
        <p:spPr>
          <a:xfrm>
            <a:off x="6353175" y="768073"/>
            <a:ext cx="95249" cy="2159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2F43B24-BAE1-FCD7-9755-FCA02C3F1907}"/>
              </a:ext>
            </a:extLst>
          </p:cNvPr>
          <p:cNvSpPr txBox="1"/>
          <p:nvPr userDrawn="1"/>
        </p:nvSpPr>
        <p:spPr>
          <a:xfrm>
            <a:off x="2345730" y="73816"/>
            <a:ext cx="1445623" cy="369332"/>
          </a:xfrm>
          <a:prstGeom prst="rect">
            <a:avLst/>
          </a:prstGeom>
          <a:noFill/>
        </p:spPr>
        <p:txBody>
          <a:bodyPr wrap="square" rtlCol="0">
            <a:spAutoFit/>
          </a:bodyPr>
          <a:lstStyle/>
          <a:p>
            <a:r>
              <a:rPr lang="en-US" dirty="0"/>
              <a:t>Inside Page 1</a:t>
            </a:r>
          </a:p>
        </p:txBody>
      </p:sp>
      <p:sp>
        <p:nvSpPr>
          <p:cNvPr id="32" name="TextBox 31">
            <a:extLst>
              <a:ext uri="{FF2B5EF4-FFF2-40B4-BE49-F238E27FC236}">
                <a16:creationId xmlns:a16="http://schemas.microsoft.com/office/drawing/2014/main" id="{C01BC000-DB15-2191-303B-C288157231B7}"/>
              </a:ext>
            </a:extLst>
          </p:cNvPr>
          <p:cNvSpPr txBox="1"/>
          <p:nvPr userDrawn="1"/>
        </p:nvSpPr>
        <p:spPr>
          <a:xfrm>
            <a:off x="9005777" y="61283"/>
            <a:ext cx="1445623" cy="369332"/>
          </a:xfrm>
          <a:prstGeom prst="rect">
            <a:avLst/>
          </a:prstGeom>
          <a:noFill/>
        </p:spPr>
        <p:txBody>
          <a:bodyPr wrap="square" rtlCol="0">
            <a:spAutoFit/>
          </a:bodyPr>
          <a:lstStyle/>
          <a:p>
            <a:r>
              <a:rPr lang="en-US" dirty="0"/>
              <a:t>Inside Page 2</a:t>
            </a:r>
          </a:p>
        </p:txBody>
      </p:sp>
      <p:sp>
        <p:nvSpPr>
          <p:cNvPr id="33" name="Rectangle 32">
            <a:extLst>
              <a:ext uri="{FF2B5EF4-FFF2-40B4-BE49-F238E27FC236}">
                <a16:creationId xmlns:a16="http://schemas.microsoft.com/office/drawing/2014/main" id="{0DE6505C-B390-74B5-AB6A-CFA9FD26A254}"/>
              </a:ext>
            </a:extLst>
          </p:cNvPr>
          <p:cNvSpPr/>
          <p:nvPr userDrawn="1"/>
        </p:nvSpPr>
        <p:spPr>
          <a:xfrm>
            <a:off x="457200"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F33AED-5F65-FFE8-7E2D-570642F899C2}"/>
              </a:ext>
            </a:extLst>
          </p:cNvPr>
          <p:cNvSpPr/>
          <p:nvPr userDrawn="1"/>
        </p:nvSpPr>
        <p:spPr>
          <a:xfrm>
            <a:off x="6637109" y="443148"/>
            <a:ext cx="5707291" cy="527185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ECFA54C-E4C7-1994-5391-2727960FB8C5}"/>
              </a:ext>
            </a:extLst>
          </p:cNvPr>
          <p:cNvSpPr txBox="1"/>
          <p:nvPr userDrawn="1"/>
        </p:nvSpPr>
        <p:spPr>
          <a:xfrm>
            <a:off x="5943599" y="487085"/>
            <a:ext cx="914399" cy="307777"/>
          </a:xfrm>
          <a:prstGeom prst="rect">
            <a:avLst/>
          </a:prstGeom>
          <a:solidFill>
            <a:schemeClr val="bg1"/>
          </a:solidFill>
        </p:spPr>
        <p:txBody>
          <a:bodyPr wrap="square" rtlCol="0">
            <a:spAutoFit/>
          </a:bodyPr>
          <a:lstStyle/>
          <a:p>
            <a:pPr algn="ctr"/>
            <a:r>
              <a:rPr lang="en-US" sz="1400" dirty="0"/>
              <a:t>Fold line</a:t>
            </a:r>
          </a:p>
        </p:txBody>
      </p:sp>
      <p:sp>
        <p:nvSpPr>
          <p:cNvPr id="35" name="TextBox 34">
            <a:extLst>
              <a:ext uri="{FF2B5EF4-FFF2-40B4-BE49-F238E27FC236}">
                <a16:creationId xmlns:a16="http://schemas.microsoft.com/office/drawing/2014/main" id="{0345DBC4-F326-9BC7-5F4A-41627F7C81D7}"/>
              </a:ext>
            </a:extLst>
          </p:cNvPr>
          <p:cNvSpPr txBox="1"/>
          <p:nvPr userDrawn="1"/>
        </p:nvSpPr>
        <p:spPr>
          <a:xfrm>
            <a:off x="9993598" y="5814062"/>
            <a:ext cx="2741384" cy="480438"/>
          </a:xfrm>
          <a:prstGeom prst="rect">
            <a:avLst/>
          </a:prstGeom>
          <a:solidFill>
            <a:schemeClr val="bg1"/>
          </a:solidFill>
          <a:ln>
            <a:no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rgbClr val="FF0000"/>
                </a:solidFill>
                <a:latin typeface="Century Gothic" panose="020B0502020202020204" pitchFamily="34" charset="0"/>
              </a:rPr>
              <a:t>Guidelines - Make sure all images and text stays within the guidelines!</a:t>
            </a:r>
            <a:endParaRPr lang="en-US" sz="1000" dirty="0">
              <a:solidFill>
                <a:srgbClr val="FF0000"/>
              </a:solidFill>
              <a:latin typeface="Century Gothic" panose="020B0502020202020204" pitchFamily="34" charset="0"/>
            </a:endParaRPr>
          </a:p>
          <a:p>
            <a:pPr marL="0" algn="ctr"/>
            <a:endParaRPr lang="en-US" sz="11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833770080"/>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3600" userDrawn="1">
          <p15:clr>
            <a:srgbClr val="FBAE40"/>
          </p15:clr>
        </p15:guide>
        <p15:guide id="3" pos="3888" userDrawn="1">
          <p15:clr>
            <a:srgbClr val="FBAE40"/>
          </p15:clr>
        </p15:guide>
        <p15:guide id="4" pos="288" userDrawn="1">
          <p15:clr>
            <a:srgbClr val="FBAE40"/>
          </p15:clr>
        </p15:guide>
        <p15:guide id="5" pos="4176" userDrawn="1">
          <p15:clr>
            <a:srgbClr val="FBAE40"/>
          </p15:clr>
        </p15:guide>
        <p15:guide id="6" pos="7776" userDrawn="1">
          <p15:clr>
            <a:srgbClr val="FBAE40"/>
          </p15:clr>
        </p15:guide>
        <p15:guide id="7"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amp; Back Layout_Not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FCCFE-E278-9B7E-DFB2-AFAC5186F4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8782" y="797715"/>
            <a:ext cx="731520" cy="731520"/>
          </a:xfrm>
          <a:prstGeom prst="rect">
            <a:avLst/>
          </a:prstGeom>
        </p:spPr>
      </p:pic>
      <p:sp>
        <p:nvSpPr>
          <p:cNvPr id="8" name="Rectangle 7">
            <a:extLst>
              <a:ext uri="{FF2B5EF4-FFF2-40B4-BE49-F238E27FC236}">
                <a16:creationId xmlns:a16="http://schemas.microsoft.com/office/drawing/2014/main" id="{2235B1FE-A63B-4A04-8524-02F7E367AC0D}"/>
              </a:ext>
            </a:extLst>
          </p:cNvPr>
          <p:cNvSpPr/>
          <p:nvPr userDrawn="1"/>
        </p:nvSpPr>
        <p:spPr>
          <a:xfrm>
            <a:off x="6866985" y="1710084"/>
            <a:ext cx="5486400" cy="297020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4A7B2B1-38A8-1D26-EF90-409BA5341B8A}"/>
              </a:ext>
            </a:extLst>
          </p:cNvPr>
          <p:cNvSpPr txBox="1"/>
          <p:nvPr userDrawn="1"/>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10" name="TextBox 9">
            <a:extLst>
              <a:ext uri="{FF2B5EF4-FFF2-40B4-BE49-F238E27FC236}">
                <a16:creationId xmlns:a16="http://schemas.microsoft.com/office/drawing/2014/main" id="{D145466F-5AAA-A0BB-7583-6D4AB637F34B}"/>
              </a:ext>
            </a:extLst>
          </p:cNvPr>
          <p:cNvSpPr txBox="1"/>
          <p:nvPr userDrawn="1"/>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B097F1EB-0369-FAF6-BC4C-4A194D1B3739}"/>
              </a:ext>
            </a:extLst>
          </p:cNvPr>
          <p:cNvSpPr txBox="1"/>
          <p:nvPr userDrawn="1"/>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57C657CE-8B54-E605-1578-A8065C96D1F6}"/>
              </a:ext>
            </a:extLst>
          </p:cNvPr>
          <p:cNvSpPr txBox="1"/>
          <p:nvPr userDrawn="1"/>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6" name="Text Placeholder 16">
            <a:extLst>
              <a:ext uri="{FF2B5EF4-FFF2-40B4-BE49-F238E27FC236}">
                <a16:creationId xmlns:a16="http://schemas.microsoft.com/office/drawing/2014/main" id="{390F804E-6FE2-E5A5-F0B0-468871EC2D45}"/>
              </a:ext>
            </a:extLst>
          </p:cNvPr>
          <p:cNvSpPr txBox="1">
            <a:spLocks/>
          </p:cNvSpPr>
          <p:nvPr userDrawn="1"/>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Team Members</a:t>
            </a:r>
            <a:endParaRPr lang="en-US" sz="900" b="1" dirty="0">
              <a:solidFill>
                <a:srgbClr val="67A478"/>
              </a:solidFill>
              <a:latin typeface="Garamond" panose="02020404030301010803" pitchFamily="18" charset="0"/>
            </a:endParaRPr>
          </a:p>
        </p:txBody>
      </p:sp>
      <p:sp>
        <p:nvSpPr>
          <p:cNvPr id="17" name="TextBox 16">
            <a:extLst>
              <a:ext uri="{FF2B5EF4-FFF2-40B4-BE49-F238E27FC236}">
                <a16:creationId xmlns:a16="http://schemas.microsoft.com/office/drawing/2014/main" id="{68E56831-D761-D495-C297-665597066551}"/>
              </a:ext>
            </a:extLst>
          </p:cNvPr>
          <p:cNvSpPr txBox="1"/>
          <p:nvPr userDrawn="1"/>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Partners</a:t>
            </a:r>
            <a:endParaRPr lang="en-US" sz="1400" b="0" i="0" u="none" strike="noStrike" baseline="0" dirty="0">
              <a:solidFill>
                <a:srgbClr val="67A478"/>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18" name="TextBox 17">
            <a:extLst>
              <a:ext uri="{FF2B5EF4-FFF2-40B4-BE49-F238E27FC236}">
                <a16:creationId xmlns:a16="http://schemas.microsoft.com/office/drawing/2014/main" id="{70C3EE06-5B79-F3B9-BB10-3C12F36DDF51}"/>
              </a:ext>
            </a:extLst>
          </p:cNvPr>
          <p:cNvSpPr txBox="1"/>
          <p:nvPr userDrawn="1"/>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6">
            <a:extLst>
              <a:ext uri="{FF2B5EF4-FFF2-40B4-BE49-F238E27FC236}">
                <a16:creationId xmlns:a16="http://schemas.microsoft.com/office/drawing/2014/main" id="{5C146669-F755-92C5-4B2C-F9E635F346C5}"/>
              </a:ext>
            </a:extLst>
          </p:cNvPr>
          <p:cNvSpPr txBox="1">
            <a:spLocks/>
          </p:cNvSpPr>
          <p:nvPr userDrawn="1"/>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20" name="Text Placeholder 16">
            <a:extLst>
              <a:ext uri="{FF2B5EF4-FFF2-40B4-BE49-F238E27FC236}">
                <a16:creationId xmlns:a16="http://schemas.microsoft.com/office/drawing/2014/main" id="{D5F87023-41F5-5C55-D097-8873DB653995}"/>
              </a:ext>
            </a:extLst>
          </p:cNvPr>
          <p:cNvSpPr txBox="1">
            <a:spLocks/>
          </p:cNvSpPr>
          <p:nvPr userDrawn="1"/>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36B4D02B-80C6-F9BA-2882-4AF2F1D6D696}"/>
              </a:ext>
            </a:extLst>
          </p:cNvPr>
          <p:cNvSpPr txBox="1">
            <a:spLocks/>
          </p:cNvSpPr>
          <p:nvPr userDrawn="1"/>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2" name="Text Placeholder 16">
            <a:extLst>
              <a:ext uri="{FF2B5EF4-FFF2-40B4-BE49-F238E27FC236}">
                <a16:creationId xmlns:a16="http://schemas.microsoft.com/office/drawing/2014/main" id="{D42D689B-2D39-4820-B0D8-999ADD0AD16D}"/>
              </a:ext>
            </a:extLst>
          </p:cNvPr>
          <p:cNvSpPr txBox="1">
            <a:spLocks/>
          </p:cNvSpPr>
          <p:nvPr userDrawn="1"/>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3" name="TextBox 22">
            <a:extLst>
              <a:ext uri="{FF2B5EF4-FFF2-40B4-BE49-F238E27FC236}">
                <a16:creationId xmlns:a16="http://schemas.microsoft.com/office/drawing/2014/main" id="{AD2002AE-4AC3-885F-D0B4-993C188D8913}"/>
              </a:ext>
            </a:extLst>
          </p:cNvPr>
          <p:cNvSpPr txBox="1"/>
          <p:nvPr userDrawn="1"/>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3"/>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24" name="Picture 23">
            <a:extLst>
              <a:ext uri="{FF2B5EF4-FFF2-40B4-BE49-F238E27FC236}">
                <a16:creationId xmlns:a16="http://schemas.microsoft.com/office/drawing/2014/main" id="{6EF39FD2-AB14-F7A1-6920-38E1A1E7E6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8573" y="797715"/>
            <a:ext cx="731520" cy="731520"/>
          </a:xfrm>
          <a:prstGeom prst="rect">
            <a:avLst/>
          </a:prstGeom>
        </p:spPr>
      </p:pic>
      <p:pic>
        <p:nvPicPr>
          <p:cNvPr id="25" name="Picture 24">
            <a:extLst>
              <a:ext uri="{FF2B5EF4-FFF2-40B4-BE49-F238E27FC236}">
                <a16:creationId xmlns:a16="http://schemas.microsoft.com/office/drawing/2014/main" id="{1E675689-B168-8CD4-3B30-DE2630D7CF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119966" y="797715"/>
            <a:ext cx="731520" cy="731520"/>
          </a:xfrm>
          <a:prstGeom prst="rect">
            <a:avLst/>
          </a:prstGeom>
        </p:spPr>
      </p:pic>
      <p:pic>
        <p:nvPicPr>
          <p:cNvPr id="26" name="Picture 25">
            <a:extLst>
              <a:ext uri="{FF2B5EF4-FFF2-40B4-BE49-F238E27FC236}">
                <a16:creationId xmlns:a16="http://schemas.microsoft.com/office/drawing/2014/main" id="{EAB3549D-2D63-B96C-95AB-37268F3402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73810" y="797715"/>
            <a:ext cx="731520" cy="731520"/>
          </a:xfrm>
          <a:prstGeom prst="rect">
            <a:avLst/>
          </a:prstGeom>
        </p:spPr>
      </p:pic>
      <p:sp>
        <p:nvSpPr>
          <p:cNvPr id="27" name="Oval 26">
            <a:extLst>
              <a:ext uri="{FF2B5EF4-FFF2-40B4-BE49-F238E27FC236}">
                <a16:creationId xmlns:a16="http://schemas.microsoft.com/office/drawing/2014/main" id="{639EB349-27E0-65B0-E645-B9B59A680324}"/>
              </a:ext>
            </a:extLst>
          </p:cNvPr>
          <p:cNvSpPr/>
          <p:nvPr userDrawn="1"/>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8" name="Oval 27">
            <a:extLst>
              <a:ext uri="{FF2B5EF4-FFF2-40B4-BE49-F238E27FC236}">
                <a16:creationId xmlns:a16="http://schemas.microsoft.com/office/drawing/2014/main" id="{80531B01-598A-FECA-E3C5-0DDA9FC52176}"/>
              </a:ext>
            </a:extLst>
          </p:cNvPr>
          <p:cNvSpPr/>
          <p:nvPr userDrawn="1"/>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29" name="Oval 28">
            <a:extLst>
              <a:ext uri="{FF2B5EF4-FFF2-40B4-BE49-F238E27FC236}">
                <a16:creationId xmlns:a16="http://schemas.microsoft.com/office/drawing/2014/main" id="{97FAF6E9-A888-4138-3C36-09DAA7B49243}"/>
              </a:ext>
            </a:extLst>
          </p:cNvPr>
          <p:cNvSpPr/>
          <p:nvPr userDrawn="1"/>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0" name="Oval 29">
            <a:extLst>
              <a:ext uri="{FF2B5EF4-FFF2-40B4-BE49-F238E27FC236}">
                <a16:creationId xmlns:a16="http://schemas.microsoft.com/office/drawing/2014/main" id="{7DE5C7B4-E0DA-56DE-292E-31D5853BDDDC}"/>
              </a:ext>
            </a:extLst>
          </p:cNvPr>
          <p:cNvSpPr/>
          <p:nvPr userDrawn="1"/>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67" name="Hexagon 66">
            <a:extLst>
              <a:ext uri="{FF2B5EF4-FFF2-40B4-BE49-F238E27FC236}">
                <a16:creationId xmlns:a16="http://schemas.microsoft.com/office/drawing/2014/main" id="{58D12753-DED6-A695-7D7B-77C4E85E790A}"/>
              </a:ext>
            </a:extLst>
          </p:cNvPr>
          <p:cNvSpPr/>
          <p:nvPr userDrawn="1"/>
        </p:nvSpPr>
        <p:spPr>
          <a:xfrm>
            <a:off x="6866985" y="5590329"/>
            <a:ext cx="5591758" cy="369333"/>
          </a:xfrm>
          <a:prstGeom prst="hexagon">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84E66DE5-30E2-CDDC-5E09-66ECE98FC420}"/>
              </a:ext>
            </a:extLst>
          </p:cNvPr>
          <p:cNvGrpSpPr/>
          <p:nvPr userDrawn="1"/>
        </p:nvGrpSpPr>
        <p:grpSpPr>
          <a:xfrm>
            <a:off x="6644243" y="5374127"/>
            <a:ext cx="707007" cy="707007"/>
            <a:chOff x="-7071360" y="11654120"/>
            <a:chExt cx="3202416" cy="3202416"/>
          </a:xfrm>
        </p:grpSpPr>
        <p:sp>
          <p:nvSpPr>
            <p:cNvPr id="69" name="Oval 68">
              <a:extLst>
                <a:ext uri="{FF2B5EF4-FFF2-40B4-BE49-F238E27FC236}">
                  <a16:creationId xmlns:a16="http://schemas.microsoft.com/office/drawing/2014/main" id="{7008CA7C-C5F5-30B7-2053-09E0C0F000E5}"/>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69" descr="A picture containing text, sign, device, meter&#10;&#10;Description automatically generated">
              <a:extLst>
                <a:ext uri="{FF2B5EF4-FFF2-40B4-BE49-F238E27FC236}">
                  <a16:creationId xmlns:a16="http://schemas.microsoft.com/office/drawing/2014/main" id="{AD1A2BB4-02AE-0893-41C7-3C0627926B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grpSp>
        <p:nvGrpSpPr>
          <p:cNvPr id="71" name="Group 70">
            <a:extLst>
              <a:ext uri="{FF2B5EF4-FFF2-40B4-BE49-F238E27FC236}">
                <a16:creationId xmlns:a16="http://schemas.microsoft.com/office/drawing/2014/main" id="{3C475DB8-119F-1048-FBF1-3D7C12B04827}"/>
              </a:ext>
            </a:extLst>
          </p:cNvPr>
          <p:cNvGrpSpPr/>
          <p:nvPr userDrawn="1"/>
        </p:nvGrpSpPr>
        <p:grpSpPr>
          <a:xfrm>
            <a:off x="11722091" y="5528977"/>
            <a:ext cx="506712" cy="506712"/>
            <a:chOff x="759974" y="33259274"/>
            <a:chExt cx="2630926" cy="2630926"/>
          </a:xfrm>
        </p:grpSpPr>
        <p:sp>
          <p:nvSpPr>
            <p:cNvPr id="72" name="Oval 71">
              <a:extLst>
                <a:ext uri="{FF2B5EF4-FFF2-40B4-BE49-F238E27FC236}">
                  <a16:creationId xmlns:a16="http://schemas.microsoft.com/office/drawing/2014/main" id="{7028EE15-CCB9-DAD6-7376-21EF70042A5A}"/>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740BBB9-CB66-D20F-40D1-04D575923B2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77" name="TextBox 76">
            <a:extLst>
              <a:ext uri="{FF2B5EF4-FFF2-40B4-BE49-F238E27FC236}">
                <a16:creationId xmlns:a16="http://schemas.microsoft.com/office/drawing/2014/main" id="{944183B8-8202-2763-F2DF-55388D686537}"/>
              </a:ext>
            </a:extLst>
          </p:cNvPr>
          <p:cNvSpPr txBox="1"/>
          <p:nvPr userDrawn="1"/>
        </p:nvSpPr>
        <p:spPr>
          <a:xfrm>
            <a:off x="7351249" y="5632454"/>
            <a:ext cx="4370841" cy="276999"/>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Project Short Title Ecological Conservation</a:t>
            </a:r>
          </a:p>
        </p:txBody>
      </p:sp>
      <p:sp>
        <p:nvSpPr>
          <p:cNvPr id="80" name="TextBox 79">
            <a:extLst>
              <a:ext uri="{FF2B5EF4-FFF2-40B4-BE49-F238E27FC236}">
                <a16:creationId xmlns:a16="http://schemas.microsoft.com/office/drawing/2014/main" id="{8D12864C-54D2-66A8-9265-24CBA63585FD}"/>
              </a:ext>
            </a:extLst>
          </p:cNvPr>
          <p:cNvSpPr txBox="1"/>
          <p:nvPr userDrawn="1"/>
        </p:nvSpPr>
        <p:spPr>
          <a:xfrm>
            <a:off x="6866985" y="4680294"/>
            <a:ext cx="5486400" cy="910034"/>
          </a:xfrm>
          <a:prstGeom prst="rect">
            <a:avLst/>
          </a:prstGeom>
          <a:noFill/>
        </p:spPr>
        <p:txBody>
          <a:bodyPr wrap="square" rtlCol="0" anchor="ctr">
            <a:noAutofit/>
          </a:bodyPr>
          <a:lstStyle/>
          <a:p>
            <a:pPr algn="ctr"/>
            <a:r>
              <a:rPr lang="en-US" sz="1400" dirty="0">
                <a:solidFill>
                  <a:srgbClr val="67A478"/>
                </a:solidFill>
                <a:latin typeface="Century Gothic" panose="020B0502020202020204" pitchFamily="34" charset="0"/>
              </a:rPr>
              <a:t>Project Full Title</a:t>
            </a:r>
          </a:p>
        </p:txBody>
      </p:sp>
      <p:pic>
        <p:nvPicPr>
          <p:cNvPr id="81" name="Picture 80">
            <a:extLst>
              <a:ext uri="{FF2B5EF4-FFF2-40B4-BE49-F238E27FC236}">
                <a16:creationId xmlns:a16="http://schemas.microsoft.com/office/drawing/2014/main" id="{B0830802-8E64-B2FE-E76E-9E09DB56208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469426" y="422284"/>
            <a:ext cx="949902" cy="809129"/>
          </a:xfrm>
          <a:prstGeom prst="rect">
            <a:avLst/>
          </a:prstGeom>
        </p:spPr>
      </p:pic>
      <p:sp>
        <p:nvSpPr>
          <p:cNvPr id="82" name="TextBox 81">
            <a:extLst>
              <a:ext uri="{FF2B5EF4-FFF2-40B4-BE49-F238E27FC236}">
                <a16:creationId xmlns:a16="http://schemas.microsoft.com/office/drawing/2014/main" id="{23093C39-BF91-71DD-E617-A4F4896229B4}"/>
              </a:ext>
            </a:extLst>
          </p:cNvPr>
          <p:cNvSpPr txBox="1"/>
          <p:nvPr userDrawn="1"/>
        </p:nvSpPr>
        <p:spPr>
          <a:xfrm>
            <a:off x="6788827" y="709716"/>
            <a:ext cx="3961555" cy="266105"/>
          </a:xfrm>
          <a:prstGeom prst="rect">
            <a:avLst/>
          </a:prstGeom>
          <a:noFill/>
        </p:spPr>
        <p:txBody>
          <a:bodyPr wrap="square" rtlCol="0">
            <a:noAutofit/>
          </a:bodyPr>
          <a:lstStyle/>
          <a:p>
            <a:pPr algn="l"/>
            <a:r>
              <a:rPr lang="en-US" sz="900" dirty="0">
                <a:latin typeface="Helvetica" pitchFamily="2" charset="0"/>
                <a:cs typeface="Arial" panose="020B0604020202020204" pitchFamily="34" charset="0"/>
              </a:rPr>
              <a:t>National</a:t>
            </a:r>
            <a:r>
              <a:rPr lang="en-US" sz="900" baseline="0" dirty="0">
                <a:latin typeface="Helvetica" pitchFamily="2" charset="0"/>
                <a:cs typeface="Arial" panose="020B0604020202020204" pitchFamily="34" charset="0"/>
              </a:rPr>
              <a:t> Aeronautics and Space Administration</a:t>
            </a:r>
            <a:endParaRPr lang="en-US" sz="900" dirty="0">
              <a:latin typeface="Helvetica" pitchFamily="2" charset="0"/>
              <a:cs typeface="Arial" panose="020B0604020202020204" pitchFamily="34" charset="0"/>
            </a:endParaRPr>
          </a:p>
        </p:txBody>
      </p:sp>
      <p:sp>
        <p:nvSpPr>
          <p:cNvPr id="83" name="TextBox 82">
            <a:extLst>
              <a:ext uri="{FF2B5EF4-FFF2-40B4-BE49-F238E27FC236}">
                <a16:creationId xmlns:a16="http://schemas.microsoft.com/office/drawing/2014/main" id="{C7CF9EC3-A568-2E64-961B-F6C0DD77BACD}"/>
              </a:ext>
            </a:extLst>
          </p:cNvPr>
          <p:cNvSpPr txBox="1"/>
          <p:nvPr userDrawn="1"/>
        </p:nvSpPr>
        <p:spPr>
          <a:xfrm>
            <a:off x="381449" y="5659651"/>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 pitchFamily="2" charset="0"/>
              </a:rPr>
              <a:t>www.nasa.gov</a:t>
            </a:r>
          </a:p>
        </p:txBody>
      </p:sp>
      <p:sp>
        <p:nvSpPr>
          <p:cNvPr id="84" name="Rectangle 83">
            <a:extLst>
              <a:ext uri="{FF2B5EF4-FFF2-40B4-BE49-F238E27FC236}">
                <a16:creationId xmlns:a16="http://schemas.microsoft.com/office/drawing/2014/main" id="{444B675A-6754-F2DE-D4CC-41303D7F34F9}"/>
              </a:ext>
            </a:extLst>
          </p:cNvPr>
          <p:cNvSpPr/>
          <p:nvPr userDrawn="1"/>
        </p:nvSpPr>
        <p:spPr>
          <a:xfrm>
            <a:off x="1386883" y="5648068"/>
            <a:ext cx="467214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6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85" name="TextBox 84">
            <a:extLst>
              <a:ext uri="{FF2B5EF4-FFF2-40B4-BE49-F238E27FC236}">
                <a16:creationId xmlns:a16="http://schemas.microsoft.com/office/drawing/2014/main" id="{8E73B2CA-8919-61F9-5947-31A6DECC6AE4}"/>
              </a:ext>
            </a:extLst>
          </p:cNvPr>
          <p:cNvSpPr txBox="1"/>
          <p:nvPr userDrawn="1"/>
        </p:nvSpPr>
        <p:spPr>
          <a:xfrm>
            <a:off x="384822" y="581393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grpSp>
        <p:nvGrpSpPr>
          <p:cNvPr id="86" name="Group 85">
            <a:extLst>
              <a:ext uri="{FF2B5EF4-FFF2-40B4-BE49-F238E27FC236}">
                <a16:creationId xmlns:a16="http://schemas.microsoft.com/office/drawing/2014/main" id="{2AFF6E1F-F864-0746-18A9-421C88BEEABF}"/>
              </a:ext>
            </a:extLst>
          </p:cNvPr>
          <p:cNvGrpSpPr/>
          <p:nvPr userDrawn="1"/>
        </p:nvGrpSpPr>
        <p:grpSpPr>
          <a:xfrm>
            <a:off x="4571366" y="4764034"/>
            <a:ext cx="1122298" cy="910582"/>
            <a:chOff x="285616" y="8255973"/>
            <a:chExt cx="1166835" cy="956270"/>
          </a:xfrm>
        </p:grpSpPr>
        <p:pic>
          <p:nvPicPr>
            <p:cNvPr id="87" name="Picture 86" descr="QR Code for the NASA Applied Science Website&#10;&#10;https://appliedsciences.nasa.gov/nasadevelop">
              <a:extLst>
                <a:ext uri="{FF2B5EF4-FFF2-40B4-BE49-F238E27FC236}">
                  <a16:creationId xmlns:a16="http://schemas.microsoft.com/office/drawing/2014/main" id="{956A20B6-768F-51D2-FAD9-8419A04C9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084" y="8344236"/>
              <a:ext cx="883507" cy="868007"/>
            </a:xfrm>
            <a:prstGeom prst="rect">
              <a:avLst/>
            </a:prstGeom>
          </p:spPr>
        </p:pic>
        <p:sp>
          <p:nvSpPr>
            <p:cNvPr id="88" name="TextBox 87">
              <a:extLst>
                <a:ext uri="{FF2B5EF4-FFF2-40B4-BE49-F238E27FC236}">
                  <a16:creationId xmlns:a16="http://schemas.microsoft.com/office/drawing/2014/main" id="{F9458868-E128-94EF-18E9-54AA6CF59377}"/>
                </a:ext>
              </a:extLst>
            </p:cNvPr>
            <p:cNvSpPr txBox="1"/>
            <p:nvPr userDrawn="1"/>
          </p:nvSpPr>
          <p:spPr>
            <a:xfrm>
              <a:off x="285616" y="8255973"/>
              <a:ext cx="1166835" cy="227528"/>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89" name="Group 88">
            <a:extLst>
              <a:ext uri="{FF2B5EF4-FFF2-40B4-BE49-F238E27FC236}">
                <a16:creationId xmlns:a16="http://schemas.microsoft.com/office/drawing/2014/main" id="{946E7946-B2EE-E75B-D3F9-2A48C063F1AF}"/>
              </a:ext>
            </a:extLst>
          </p:cNvPr>
          <p:cNvGrpSpPr/>
          <p:nvPr userDrawn="1"/>
        </p:nvGrpSpPr>
        <p:grpSpPr>
          <a:xfrm>
            <a:off x="385779" y="3673227"/>
            <a:ext cx="5718985" cy="1007067"/>
            <a:chOff x="389152" y="2858756"/>
            <a:chExt cx="5718985" cy="1007067"/>
          </a:xfrm>
        </p:grpSpPr>
        <p:sp>
          <p:nvSpPr>
            <p:cNvPr id="90" name="TextBox 89">
              <a:extLst>
                <a:ext uri="{FF2B5EF4-FFF2-40B4-BE49-F238E27FC236}">
                  <a16:creationId xmlns:a16="http://schemas.microsoft.com/office/drawing/2014/main" id="{0B01257A-11C0-3092-E83D-D4059AF3DFA0}"/>
                </a:ext>
              </a:extLst>
            </p:cNvPr>
            <p:cNvSpPr txBox="1"/>
            <p:nvPr/>
          </p:nvSpPr>
          <p:spPr>
            <a:xfrm>
              <a:off x="2629177" y="2858756"/>
              <a:ext cx="3478960" cy="1007067"/>
            </a:xfrm>
            <a:prstGeom prst="rect">
              <a:avLst/>
            </a:prstGeom>
            <a:noFill/>
            <a:ln>
              <a:noFill/>
            </a:ln>
          </p:spPr>
          <p:txBody>
            <a:bodyPr wrap="square"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50" dirty="0">
                  <a:latin typeface="Garamond" panose="02020404030301010803" pitchFamily="18" charset="0"/>
                </a:rPr>
                <a:t>Operating under</a:t>
              </a:r>
              <a:r>
                <a:rPr lang="en-US" sz="1050" dirty="0">
                  <a:solidFill>
                    <a:schemeClr val="tx1"/>
                  </a:solidFill>
                  <a:latin typeface="Garamond" panose="02020404030301010803" pitchFamily="18" charset="0"/>
                </a:rPr>
                <a:t> NASA Earth Action, DEVELOP conducts feasibility studies that bridge the gap between Earth science information and society. DEVELOP works with communities and organizations to address environmental and policy concerns through 10-week projects that help both participants and partners learn about using </a:t>
              </a:r>
              <a:r>
                <a:rPr lang="en-US" sz="1050" dirty="0">
                  <a:latin typeface="Garamond" panose="02020404030301010803" pitchFamily="18" charset="0"/>
                </a:rPr>
                <a:t>NASA Earth observations</a:t>
              </a:r>
              <a:r>
                <a:rPr lang="en-US" sz="1050" dirty="0">
                  <a:solidFill>
                    <a:schemeClr val="tx1"/>
                  </a:solidFill>
                  <a:latin typeface="Garamond" panose="02020404030301010803" pitchFamily="18" charset="0"/>
                </a:rPr>
                <a:t>. </a:t>
              </a:r>
            </a:p>
            <a:p>
              <a:pPr marL="0"/>
              <a:endParaRPr lang="en-US" sz="1600" b="1" dirty="0">
                <a:solidFill>
                  <a:srgbClr val="236F99"/>
                </a:solidFill>
                <a:latin typeface="Century Gothic" panose="020B0502020202020204" pitchFamily="34" charset="0"/>
              </a:endParaRPr>
            </a:p>
          </p:txBody>
        </p:sp>
        <p:grpSp>
          <p:nvGrpSpPr>
            <p:cNvPr id="91" name="Group 90">
              <a:extLst>
                <a:ext uri="{FF2B5EF4-FFF2-40B4-BE49-F238E27FC236}">
                  <a16:creationId xmlns:a16="http://schemas.microsoft.com/office/drawing/2014/main" id="{D1A4FEA5-7522-C6E4-E780-475163A00657}"/>
                </a:ext>
              </a:extLst>
            </p:cNvPr>
            <p:cNvGrpSpPr/>
            <p:nvPr/>
          </p:nvGrpSpPr>
          <p:grpSpPr>
            <a:xfrm>
              <a:off x="389152" y="3159779"/>
              <a:ext cx="2341546" cy="600179"/>
              <a:chOff x="216399" y="5722023"/>
              <a:chExt cx="2341546" cy="600179"/>
            </a:xfrm>
          </p:grpSpPr>
          <p:pic>
            <p:nvPicPr>
              <p:cNvPr id="92" name="Picture 91" descr="Icon&#10;&#10;Description automatically generated">
                <a:extLst>
                  <a:ext uri="{FF2B5EF4-FFF2-40B4-BE49-F238E27FC236}">
                    <a16:creationId xmlns:a16="http://schemas.microsoft.com/office/drawing/2014/main" id="{444E3CE2-12B3-7F86-548E-A034A4D9917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3220" y="5722023"/>
                <a:ext cx="1955800" cy="304361"/>
              </a:xfrm>
              <a:prstGeom prst="rect">
                <a:avLst/>
              </a:prstGeom>
            </p:spPr>
          </p:pic>
          <p:sp>
            <p:nvSpPr>
              <p:cNvPr id="93" name="TextBox 92">
                <a:extLst>
                  <a:ext uri="{FF2B5EF4-FFF2-40B4-BE49-F238E27FC236}">
                    <a16:creationId xmlns:a16="http://schemas.microsoft.com/office/drawing/2014/main" id="{91486DBE-B336-5EED-96B2-BF9448F8AB4E}"/>
                  </a:ext>
                </a:extLst>
              </p:cNvPr>
              <p:cNvSpPr txBox="1"/>
              <p:nvPr userDrawn="1"/>
            </p:nvSpPr>
            <p:spPr>
              <a:xfrm>
                <a:off x="216399" y="6097292"/>
                <a:ext cx="2341546" cy="224910"/>
              </a:xfrm>
              <a:prstGeom prst="rect">
                <a:avLst/>
              </a:prstGeom>
              <a:noFill/>
            </p:spPr>
            <p:txBody>
              <a:bodyPr wrap="square">
                <a:noAutofit/>
              </a:bodyPr>
              <a:lstStyle/>
              <a:p>
                <a:pPr marR="0" algn="l" rtl="0"/>
                <a:r>
                  <a:rPr lang="en-US" sz="2150" b="0" i="0" u="none" strike="noStrike" spc="130" baseline="30000" dirty="0">
                    <a:solidFill>
                      <a:srgbClr val="42AE02"/>
                    </a:solidFill>
                    <a:latin typeface="Futura LT" panose="02000503000000000000" pitchFamily="2" charset="0"/>
                  </a:rPr>
                  <a:t>NATIONAL PROGRAM</a:t>
                </a:r>
              </a:p>
            </p:txBody>
          </p:sp>
        </p:grpSp>
      </p:grpSp>
      <p:grpSp>
        <p:nvGrpSpPr>
          <p:cNvPr id="94" name="Group 93">
            <a:extLst>
              <a:ext uri="{FF2B5EF4-FFF2-40B4-BE49-F238E27FC236}">
                <a16:creationId xmlns:a16="http://schemas.microsoft.com/office/drawing/2014/main" id="{EFA61B92-2BE8-F270-E43E-E61B4F5EAF51}"/>
              </a:ext>
            </a:extLst>
          </p:cNvPr>
          <p:cNvGrpSpPr/>
          <p:nvPr userDrawn="1"/>
        </p:nvGrpSpPr>
        <p:grpSpPr>
          <a:xfrm>
            <a:off x="450913" y="2984549"/>
            <a:ext cx="5510975" cy="601136"/>
            <a:chOff x="450913" y="434548"/>
            <a:chExt cx="5510975" cy="601136"/>
          </a:xfrm>
        </p:grpSpPr>
        <p:sp>
          <p:nvSpPr>
            <p:cNvPr id="95" name="Rectangle 94">
              <a:extLst>
                <a:ext uri="{FF2B5EF4-FFF2-40B4-BE49-F238E27FC236}">
                  <a16:creationId xmlns:a16="http://schemas.microsoft.com/office/drawing/2014/main" id="{EC397AE0-B554-7AE9-F3FB-31BB92EB3431}"/>
                </a:ext>
              </a:extLst>
            </p:cNvPr>
            <p:cNvSpPr/>
            <p:nvPr/>
          </p:nvSpPr>
          <p:spPr>
            <a:xfrm>
              <a:off x="450913" y="434548"/>
              <a:ext cx="5510975" cy="123842"/>
            </a:xfrm>
            <a:prstGeom prst="rect">
              <a:avLst/>
            </a:prstGeom>
            <a:solidFill>
              <a:srgbClr val="07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E896702-6846-4671-122E-37AEA9B741DC}"/>
                </a:ext>
              </a:extLst>
            </p:cNvPr>
            <p:cNvSpPr/>
            <p:nvPr/>
          </p:nvSpPr>
          <p:spPr>
            <a:xfrm>
              <a:off x="5349240" y="558050"/>
              <a:ext cx="612648"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8144B89-251E-138D-BED0-0119FAA3463D}"/>
                </a:ext>
              </a:extLst>
            </p:cNvPr>
            <p:cNvSpPr/>
            <p:nvPr/>
          </p:nvSpPr>
          <p:spPr>
            <a:xfrm>
              <a:off x="4736950" y="558050"/>
              <a:ext cx="612648"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62D4797-4378-302A-8936-225DA2D57F63}"/>
                </a:ext>
              </a:extLst>
            </p:cNvPr>
            <p:cNvSpPr/>
            <p:nvPr/>
          </p:nvSpPr>
          <p:spPr>
            <a:xfrm>
              <a:off x="4124659" y="558050"/>
              <a:ext cx="612648"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57DF7A8-4D6B-680F-7F1F-55A94562F46F}"/>
                </a:ext>
              </a:extLst>
            </p:cNvPr>
            <p:cNvSpPr/>
            <p:nvPr/>
          </p:nvSpPr>
          <p:spPr>
            <a:xfrm>
              <a:off x="3512368" y="558050"/>
              <a:ext cx="612648"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465C2C2-7655-656D-2A9D-70154EFFB5E6}"/>
                </a:ext>
              </a:extLst>
            </p:cNvPr>
            <p:cNvSpPr/>
            <p:nvPr/>
          </p:nvSpPr>
          <p:spPr>
            <a:xfrm>
              <a:off x="2900077" y="558050"/>
              <a:ext cx="612648"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A17D2C1-3AFB-D660-2E57-CFD8D90DEA33}"/>
                </a:ext>
              </a:extLst>
            </p:cNvPr>
            <p:cNvSpPr/>
            <p:nvPr/>
          </p:nvSpPr>
          <p:spPr>
            <a:xfrm>
              <a:off x="2287786" y="558050"/>
              <a:ext cx="612648"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9E3DCB90-E755-8AF2-41DC-73BC47737B3F}"/>
                </a:ext>
              </a:extLst>
            </p:cNvPr>
            <p:cNvSpPr/>
            <p:nvPr/>
          </p:nvSpPr>
          <p:spPr>
            <a:xfrm>
              <a:off x="1675495" y="558050"/>
              <a:ext cx="612648" cy="477634"/>
            </a:xfrm>
            <a:prstGeom prst="rect">
              <a:avLst/>
            </a:prstGeom>
            <a:blipFill>
              <a:blip r:embed="rId1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5B44999-566F-00A3-3AC5-2CD4AD051E18}"/>
                </a:ext>
              </a:extLst>
            </p:cNvPr>
            <p:cNvSpPr/>
            <p:nvPr/>
          </p:nvSpPr>
          <p:spPr>
            <a:xfrm>
              <a:off x="1063204" y="558050"/>
              <a:ext cx="612648" cy="477634"/>
            </a:xfrm>
            <a:prstGeom prst="rect">
              <a:avLst/>
            </a:prstGeom>
            <a:blipFill>
              <a:blip r:embed="rId1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730251A-7025-06CD-BBCC-20C4C4DCBDDF}"/>
                </a:ext>
              </a:extLst>
            </p:cNvPr>
            <p:cNvSpPr/>
            <p:nvPr/>
          </p:nvSpPr>
          <p:spPr>
            <a:xfrm>
              <a:off x="450913" y="558050"/>
              <a:ext cx="612648" cy="477634"/>
            </a:xfrm>
            <a:prstGeom prst="rect">
              <a:avLst/>
            </a:prstGeom>
            <a:blipFill>
              <a:blip r:embed="rId1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a:extLst>
              <a:ext uri="{FF2B5EF4-FFF2-40B4-BE49-F238E27FC236}">
                <a16:creationId xmlns:a16="http://schemas.microsoft.com/office/drawing/2014/main" id="{E92F8E0C-FB62-3FED-4C60-4DF2C4931BED}"/>
              </a:ext>
            </a:extLst>
          </p:cNvPr>
          <p:cNvSpPr txBox="1"/>
          <p:nvPr userDrawn="1"/>
        </p:nvSpPr>
        <p:spPr>
          <a:xfrm>
            <a:off x="392129" y="4945777"/>
            <a:ext cx="3876942" cy="630942"/>
          </a:xfrm>
          <a:prstGeom prst="rect">
            <a:avLst/>
          </a:prstGeom>
          <a:noFill/>
        </p:spPr>
        <p:txBody>
          <a:bodyPr wrap="square" rtlCol="0">
            <a:spAutoFit/>
          </a:bodyPr>
          <a:lstStyle/>
          <a:p>
            <a:r>
              <a:rPr lang="en-US" sz="1400" b="1" dirty="0">
                <a:solidFill>
                  <a:srgbClr val="236F99"/>
                </a:solidFill>
                <a:latin typeface="Century Gothic" panose="020B0502020202020204" pitchFamily="34" charset="0"/>
              </a:rPr>
              <a:t>Be a Part of the DEVELOP National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39793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side Layout 1_Not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05838F-C5C5-AAA5-D7D7-E59DD966074E}"/>
              </a:ext>
            </a:extLst>
          </p:cNvPr>
          <p:cNvSpPr txBox="1"/>
          <p:nvPr userDrawn="1"/>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7" name="TextBox 6">
            <a:extLst>
              <a:ext uri="{FF2B5EF4-FFF2-40B4-BE49-F238E27FC236}">
                <a16:creationId xmlns:a16="http://schemas.microsoft.com/office/drawing/2014/main" id="{77FB89E7-4F2A-30C2-E6D5-DFD97BC9EA25}"/>
              </a:ext>
            </a:extLst>
          </p:cNvPr>
          <p:cNvSpPr txBox="1"/>
          <p:nvPr userDrawn="1"/>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9" name="TextBox 8">
            <a:extLst>
              <a:ext uri="{FF2B5EF4-FFF2-40B4-BE49-F238E27FC236}">
                <a16:creationId xmlns:a16="http://schemas.microsoft.com/office/drawing/2014/main" id="{4ADB3E7E-94B3-5CF8-D3FF-E57485985C1F}"/>
              </a:ext>
            </a:extLst>
          </p:cNvPr>
          <p:cNvSpPr txBox="1"/>
          <p:nvPr userDrawn="1"/>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82F3B22C-C498-0BD0-0F91-163604DFD510}"/>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Purpose</a:t>
            </a:r>
            <a:endParaRPr lang="en-US" sz="120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1" name="TextBox 10">
            <a:extLst>
              <a:ext uri="{FF2B5EF4-FFF2-40B4-BE49-F238E27FC236}">
                <a16:creationId xmlns:a16="http://schemas.microsoft.com/office/drawing/2014/main" id="{A2338D83-A040-460B-040B-A75ABC9177DC}"/>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2" name="TextBox 11">
            <a:extLst>
              <a:ext uri="{FF2B5EF4-FFF2-40B4-BE49-F238E27FC236}">
                <a16:creationId xmlns:a16="http://schemas.microsoft.com/office/drawing/2014/main" id="{7751D5E3-F174-CC3A-C1F7-0DF50117CAC2}"/>
              </a:ext>
            </a:extLst>
          </p:cNvPr>
          <p:cNvSpPr txBox="1"/>
          <p:nvPr userDrawn="1"/>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Box 12">
            <a:extLst>
              <a:ext uri="{FF2B5EF4-FFF2-40B4-BE49-F238E27FC236}">
                <a16:creationId xmlns:a16="http://schemas.microsoft.com/office/drawing/2014/main" id="{42C8CBDD-4A85-20BB-8B8C-4FDBF443A6B5}"/>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65654" cy="288726"/>
          </a:xfrm>
          <a:prstGeom prst="rect">
            <a:avLst/>
          </a:prstGeom>
          <a:noFill/>
          <a:ln>
            <a:noFill/>
          </a:ln>
        </p:spPr>
        <p:txBody>
          <a:bodyPr wrap="square" rtlCol="0" anchor="ctr">
            <a:noAutofit/>
          </a:bodyPr>
          <a:lstStyle/>
          <a:p>
            <a:r>
              <a:rPr lang="en-US" sz="1400" b="1" dirty="0">
                <a:solidFill>
                  <a:srgbClr val="67A478"/>
                </a:solidFill>
                <a:latin typeface="Century Gothic" panose="020B0502020202020204" pitchFamily="34" charset="0"/>
              </a:rPr>
              <a:t>Project Short Title Ecological Conservation</a:t>
            </a:r>
          </a:p>
        </p:txBody>
      </p:sp>
    </p:spTree>
    <p:extLst>
      <p:ext uri="{BB962C8B-B14F-4D97-AF65-F5344CB8AC3E}">
        <p14:creationId xmlns:p14="http://schemas.microsoft.com/office/powerpoint/2010/main" val="417421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ide Layout 21_Not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518692D-890D-289D-CFE5-867999225D74}"/>
              </a:ext>
            </a:extLst>
          </p:cNvPr>
          <p:cNvSpPr txBox="1"/>
          <p:nvPr userDrawn="1"/>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15" name="TextBox 14">
            <a:extLst>
              <a:ext uri="{FF2B5EF4-FFF2-40B4-BE49-F238E27FC236}">
                <a16:creationId xmlns:a16="http://schemas.microsoft.com/office/drawing/2014/main" id="{8A2FAB15-D580-ED9A-76B0-80F0948B5FD8}"/>
              </a:ext>
            </a:extLst>
          </p:cNvPr>
          <p:cNvSpPr txBox="1"/>
          <p:nvPr userDrawn="1"/>
        </p:nvSpPr>
        <p:spPr>
          <a:xfrm>
            <a:off x="2787473" y="5904405"/>
            <a:ext cx="7226653" cy="253916"/>
          </a:xfrm>
          <a:prstGeom prst="rect">
            <a:avLst/>
          </a:prstGeom>
          <a:noFill/>
        </p:spPr>
        <p:txBody>
          <a:bodyPr wrap="square">
            <a:spAutoFit/>
          </a:bodyPr>
          <a:lstStyle/>
          <a:p>
            <a:r>
              <a:rPr lang="en-US" sz="1050" b="0" i="0" u="none" strike="noStrike" baseline="0" dirty="0">
                <a:latin typeface="Garamond" panose="02020404030301010803" pitchFamily="18" charset="0"/>
              </a:rPr>
              <a:t>To learn more about projects like this, visit </a:t>
            </a:r>
            <a:r>
              <a:rPr lang="en-US" sz="1050" b="1" i="0" u="none" strike="noStrike" baseline="0" dirty="0">
                <a:latin typeface="Garamond" panose="02020404030301010803" pitchFamily="18" charset="0"/>
              </a:rPr>
              <a:t>https://appliedsciences.nasa.gov/what-we-do/capacity-building/develop/projects</a:t>
            </a:r>
            <a:endParaRPr lang="en-US" sz="1050" b="1" dirty="0">
              <a:latin typeface="Garamond" panose="02020404030301010803" pitchFamily="18" charset="0"/>
            </a:endParaRPr>
          </a:p>
        </p:txBody>
      </p:sp>
      <p:pic>
        <p:nvPicPr>
          <p:cNvPr id="16" name="Picture 15">
            <a:extLst>
              <a:ext uri="{FF2B5EF4-FFF2-40B4-BE49-F238E27FC236}">
                <a16:creationId xmlns:a16="http://schemas.microsoft.com/office/drawing/2014/main" id="{4EE6D606-5023-05BA-EFD4-8E38BD559A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4282" y="485623"/>
            <a:ext cx="307756" cy="307756"/>
          </a:xfrm>
          <a:prstGeom prst="rect">
            <a:avLst/>
          </a:prstGeom>
        </p:spPr>
      </p:pic>
      <p:sp>
        <p:nvSpPr>
          <p:cNvPr id="18" name="TextBox 17">
            <a:extLst>
              <a:ext uri="{FF2B5EF4-FFF2-40B4-BE49-F238E27FC236}">
                <a16:creationId xmlns:a16="http://schemas.microsoft.com/office/drawing/2014/main" id="{E9BB3F0F-98C2-76F6-2580-C5EA4C36A246}"/>
              </a:ext>
            </a:extLst>
          </p:cNvPr>
          <p:cNvSpPr txBox="1"/>
          <p:nvPr userDrawn="1"/>
        </p:nvSpPr>
        <p:spPr>
          <a:xfrm>
            <a:off x="802038" y="485603"/>
            <a:ext cx="5370162" cy="288726"/>
          </a:xfrm>
          <a:prstGeom prst="rect">
            <a:avLst/>
          </a:prstGeom>
          <a:noFill/>
          <a:ln>
            <a:noFill/>
          </a:ln>
        </p:spPr>
        <p:txBody>
          <a:bodyPr wrap="square" rtlCol="0" anchor="ctr">
            <a:noAutofit/>
          </a:bodyPr>
          <a:lstStyle/>
          <a:p>
            <a:r>
              <a:rPr lang="en-US" sz="1400" b="1" dirty="0">
                <a:solidFill>
                  <a:srgbClr val="67A478"/>
                </a:solidFill>
                <a:latin typeface="Century Gothic" panose="020B0502020202020204" pitchFamily="34" charset="0"/>
              </a:rPr>
              <a:t>Project Short Title Ecological Conservation</a:t>
            </a:r>
          </a:p>
        </p:txBody>
      </p:sp>
      <p:sp>
        <p:nvSpPr>
          <p:cNvPr id="2" name="TextBox 1">
            <a:extLst>
              <a:ext uri="{FF2B5EF4-FFF2-40B4-BE49-F238E27FC236}">
                <a16:creationId xmlns:a16="http://schemas.microsoft.com/office/drawing/2014/main" id="{632F3C47-F252-A7B5-06D8-BDCA90BBD3FA}"/>
              </a:ext>
            </a:extLst>
          </p:cNvPr>
          <p:cNvSpPr txBox="1"/>
          <p:nvPr userDrawn="1"/>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 name="TextBox 2">
            <a:extLst>
              <a:ext uri="{FF2B5EF4-FFF2-40B4-BE49-F238E27FC236}">
                <a16:creationId xmlns:a16="http://schemas.microsoft.com/office/drawing/2014/main" id="{EBF6B46D-D8E0-D801-212B-75A7AFFFC587}"/>
              </a:ext>
            </a:extLst>
          </p:cNvPr>
          <p:cNvSpPr txBox="1"/>
          <p:nvPr userDrawn="1"/>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4" name="TextBox 3">
            <a:extLst>
              <a:ext uri="{FF2B5EF4-FFF2-40B4-BE49-F238E27FC236}">
                <a16:creationId xmlns:a16="http://schemas.microsoft.com/office/drawing/2014/main" id="{30899BB0-504B-065B-D5DF-CF9C8138555C}"/>
              </a:ext>
            </a:extLst>
          </p:cNvPr>
          <p:cNvSpPr txBox="1"/>
          <p:nvPr userDrawn="1"/>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5" name="TextBox 4">
            <a:extLst>
              <a:ext uri="{FF2B5EF4-FFF2-40B4-BE49-F238E27FC236}">
                <a16:creationId xmlns:a16="http://schemas.microsoft.com/office/drawing/2014/main" id="{A17534E4-E934-FE08-C8E5-BD601479D792}"/>
              </a:ext>
            </a:extLst>
          </p:cNvPr>
          <p:cNvSpPr txBox="1"/>
          <p:nvPr userDrawn="1"/>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4" name="TextBox 13">
            <a:extLst>
              <a:ext uri="{FF2B5EF4-FFF2-40B4-BE49-F238E27FC236}">
                <a16:creationId xmlns:a16="http://schemas.microsoft.com/office/drawing/2014/main" id="{052A9400-09F8-2255-CD32-1F04E7A4ABC1}"/>
              </a:ext>
            </a:extLst>
          </p:cNvPr>
          <p:cNvSpPr txBox="1"/>
          <p:nvPr userDrawn="1"/>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Purpose</a:t>
            </a:r>
            <a:endParaRPr lang="en-US" sz="120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17" name="TextBox 16">
            <a:extLst>
              <a:ext uri="{FF2B5EF4-FFF2-40B4-BE49-F238E27FC236}">
                <a16:creationId xmlns:a16="http://schemas.microsoft.com/office/drawing/2014/main" id="{E3D43EBB-46F7-7843-6B58-FEAB56A406C9}"/>
              </a:ext>
            </a:extLst>
          </p:cNvPr>
          <p:cNvSpPr txBox="1"/>
          <p:nvPr userDrawn="1"/>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9" name="TextBox 18">
            <a:extLst>
              <a:ext uri="{FF2B5EF4-FFF2-40B4-BE49-F238E27FC236}">
                <a16:creationId xmlns:a16="http://schemas.microsoft.com/office/drawing/2014/main" id="{B9201905-6100-3E4E-66E4-6FB2B95F577C}"/>
              </a:ext>
            </a:extLst>
          </p:cNvPr>
          <p:cNvSpPr txBox="1"/>
          <p:nvPr userDrawn="1"/>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703394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40784"/>
            <a:ext cx="11041380" cy="12371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1703917"/>
            <a:ext cx="11041380" cy="4061249"/>
          </a:xfrm>
          <a:prstGeom prst="rect">
            <a:avLst/>
          </a:prstGeom>
        </p:spPr>
        <p:txBody>
          <a:bodyPr vert="horz" lIns="91440" tIns="45720" rIns="91440" bIns="45720" rtlCol="0" anchor="ctr">
            <a:normAutofit/>
          </a:bodyPr>
          <a:lstStyle/>
          <a:p>
            <a:pPr lvl="0"/>
            <a:endParaRPr lang="en-US" dirty="0"/>
          </a:p>
          <a:p>
            <a:pPr lvl="0"/>
            <a:endParaRPr lang="en-US" dirty="0"/>
          </a:p>
        </p:txBody>
      </p:sp>
      <p:sp>
        <p:nvSpPr>
          <p:cNvPr id="4" name="Date Placeholder 3"/>
          <p:cNvSpPr>
            <a:spLocks noGrp="1"/>
          </p:cNvSpPr>
          <p:nvPr>
            <p:ph type="dt" sz="half" idx="2"/>
          </p:nvPr>
        </p:nvSpPr>
        <p:spPr>
          <a:xfrm>
            <a:off x="880110" y="5932594"/>
            <a:ext cx="2880360" cy="340783"/>
          </a:xfrm>
          <a:prstGeom prst="rect">
            <a:avLst/>
          </a:prstGeom>
        </p:spPr>
        <p:txBody>
          <a:bodyPr vert="horz" lIns="91440" tIns="45720" rIns="91440" bIns="45720" rtlCol="0" anchor="ctr"/>
          <a:lstStyle>
            <a:lvl1pPr algn="l">
              <a:defRPr sz="1120">
                <a:solidFill>
                  <a:schemeClr val="tx1">
                    <a:tint val="75000"/>
                  </a:schemeClr>
                </a:solidFill>
              </a:defRPr>
            </a:lvl1pPr>
          </a:lstStyle>
          <a:p>
            <a:fld id="{A77AC5E3-3997-4AF6-AE9D-27B74220F17C}" type="datetimeFigureOut">
              <a:rPr lang="en-US" smtClean="0"/>
              <a:t>2/8/2024</a:t>
            </a:fld>
            <a:endParaRPr lang="en-US"/>
          </a:p>
        </p:txBody>
      </p:sp>
      <p:sp>
        <p:nvSpPr>
          <p:cNvPr id="5" name="Footer Placeholder 4"/>
          <p:cNvSpPr>
            <a:spLocks noGrp="1"/>
          </p:cNvSpPr>
          <p:nvPr>
            <p:ph type="ftr" sz="quarter" idx="3"/>
          </p:nvPr>
        </p:nvSpPr>
        <p:spPr>
          <a:xfrm>
            <a:off x="4240530" y="5932594"/>
            <a:ext cx="4320540" cy="340783"/>
          </a:xfrm>
          <a:prstGeom prst="rect">
            <a:avLst/>
          </a:prstGeom>
        </p:spPr>
        <p:txBody>
          <a:bodyPr vert="horz" lIns="91440" tIns="45720" rIns="91440" bIns="45720" rtlCol="0" anchor="ctr"/>
          <a:lstStyle>
            <a:lvl1pPr algn="ctr">
              <a:defRPr sz="11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41130" y="5932594"/>
            <a:ext cx="2880360" cy="340783"/>
          </a:xfrm>
          <a:prstGeom prst="rect">
            <a:avLst/>
          </a:prstGeom>
        </p:spPr>
        <p:txBody>
          <a:bodyPr vert="horz" lIns="91440" tIns="45720" rIns="91440" bIns="45720" rtlCol="0" anchor="ctr"/>
          <a:lstStyle>
            <a:lvl1pPr algn="r">
              <a:defRPr sz="1120">
                <a:solidFill>
                  <a:schemeClr val="tx1">
                    <a:tint val="75000"/>
                  </a:schemeClr>
                </a:solidFill>
              </a:defRPr>
            </a:lvl1pPr>
          </a:lstStyle>
          <a:p>
            <a:fld id="{02FBB41E-EF20-43BB-84BA-93E224201AEF}" type="slidenum">
              <a:rPr lang="en-US" smtClean="0"/>
              <a:t>‹#›</a:t>
            </a:fld>
            <a:endParaRPr lang="en-US"/>
          </a:p>
        </p:txBody>
      </p:sp>
    </p:spTree>
    <p:extLst>
      <p:ext uri="{BB962C8B-B14F-4D97-AF65-F5344CB8AC3E}">
        <p14:creationId xmlns:p14="http://schemas.microsoft.com/office/powerpoint/2010/main" val="2349986397"/>
      </p:ext>
    </p:extLst>
  </p:cSld>
  <p:clrMap bg1="lt1" tx1="dk1" bg2="lt2" tx2="dk2" accent1="accent1" accent2="accent2" accent3="accent3" accent4="accent4" accent5="accent5" accent6="accent6" hlink="hlink" folHlink="folHlink"/>
  <p:sldLayoutIdLst>
    <p:sldLayoutId id="2147483665" r:id="rId1"/>
    <p:sldLayoutId id="2147483664" r:id="rId2"/>
  </p:sldLayoutIdLst>
  <p:txStyles>
    <p:titleStyle>
      <a:lvl1pPr algn="l" defTabSz="853410" rtl="0" eaLnBrk="1" latinLnBrk="0" hangingPunct="1">
        <a:lnSpc>
          <a:spcPct val="90000"/>
        </a:lnSpc>
        <a:spcBef>
          <a:spcPct val="0"/>
        </a:spcBef>
        <a:buNone/>
        <a:defRPr sz="4107" kern="1200">
          <a:solidFill>
            <a:schemeClr val="tx1"/>
          </a:solidFill>
          <a:latin typeface="+mj-lt"/>
          <a:ea typeface="+mj-ea"/>
          <a:cs typeface="+mj-cs"/>
        </a:defRPr>
      </a:lvl1pPr>
    </p:titleStyle>
    <p:bodyStyle>
      <a:lvl1pPr marL="0" indent="0" algn="ctr" defTabSz="853410" rtl="0" eaLnBrk="1" latinLnBrk="0" hangingPunct="1">
        <a:lnSpc>
          <a:spcPct val="90000"/>
        </a:lnSpc>
        <a:spcBef>
          <a:spcPts val="933"/>
        </a:spcBef>
        <a:buFont typeface="Arial" panose="020B0604020202020204" pitchFamily="34" charset="0"/>
        <a:buNone/>
        <a:defRPr sz="1200" b="1" kern="1200">
          <a:solidFill>
            <a:srgbClr val="68A778"/>
          </a:solidFill>
          <a:latin typeface="Century Gothic" panose="020B0502020202020204" pitchFamily="34" charset="0"/>
          <a:ea typeface="+mn-ea"/>
          <a:cs typeface="+mn-cs"/>
        </a:defRPr>
      </a:lvl1pPr>
      <a:lvl2pPr marL="640057" indent="-213352" algn="l" defTabSz="853410" rtl="0" eaLnBrk="1" latinLnBrk="0" hangingPunct="1">
        <a:lnSpc>
          <a:spcPct val="90000"/>
        </a:lnSpc>
        <a:spcBef>
          <a:spcPts val="467"/>
        </a:spcBef>
        <a:buFont typeface="Arial" panose="020B0604020202020204" pitchFamily="34" charset="0"/>
        <a:buChar char="•"/>
        <a:defRPr sz="2240" kern="1200">
          <a:solidFill>
            <a:schemeClr val="tx1"/>
          </a:solidFill>
          <a:latin typeface="+mn-lt"/>
          <a:ea typeface="+mn-ea"/>
          <a:cs typeface="+mn-cs"/>
        </a:defRPr>
      </a:lvl2pPr>
      <a:lvl3pPr marL="1066762" indent="-213352" algn="l" defTabSz="853410" rtl="0" eaLnBrk="1" latinLnBrk="0" hangingPunct="1">
        <a:lnSpc>
          <a:spcPct val="90000"/>
        </a:lnSpc>
        <a:spcBef>
          <a:spcPts val="467"/>
        </a:spcBef>
        <a:buFont typeface="Arial" panose="020B0604020202020204" pitchFamily="34" charset="0"/>
        <a:buChar char="•"/>
        <a:defRPr sz="1867" kern="1200">
          <a:solidFill>
            <a:schemeClr val="tx1"/>
          </a:solidFill>
          <a:latin typeface="+mn-lt"/>
          <a:ea typeface="+mn-ea"/>
          <a:cs typeface="+mn-cs"/>
        </a:defRPr>
      </a:lvl3pPr>
      <a:lvl4pPr marL="1493467"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4pPr>
      <a:lvl5pPr marL="192017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5pPr>
      <a:lvl6pPr marL="234687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6pPr>
      <a:lvl7pPr marL="2773581"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7pPr>
      <a:lvl8pPr marL="3200286"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8pPr>
      <a:lvl9pPr marL="3626990" indent="-213352" algn="l" defTabSz="853410" rtl="0" eaLnBrk="1" latinLnBrk="0" hangingPunct="1">
        <a:lnSpc>
          <a:spcPct val="90000"/>
        </a:lnSpc>
        <a:spcBef>
          <a:spcPts val="467"/>
        </a:spcBef>
        <a:buFont typeface="Arial" panose="020B0604020202020204" pitchFamily="34" charset="0"/>
        <a:buChar char="•"/>
        <a:defRPr sz="1680" kern="1200">
          <a:solidFill>
            <a:schemeClr val="tx1"/>
          </a:solidFill>
          <a:latin typeface="+mn-lt"/>
          <a:ea typeface="+mn-ea"/>
          <a:cs typeface="+mn-cs"/>
        </a:defRPr>
      </a:lvl9pPr>
    </p:bodyStyle>
    <p:otherStyle>
      <a:defPPr>
        <a:defRPr lang="en-US"/>
      </a:defPPr>
      <a:lvl1pPr marL="0" algn="l" defTabSz="853410" rtl="0" eaLnBrk="1" latinLnBrk="0" hangingPunct="1">
        <a:defRPr sz="1680" kern="1200">
          <a:solidFill>
            <a:schemeClr val="tx1"/>
          </a:solidFill>
          <a:latin typeface="+mn-lt"/>
          <a:ea typeface="+mn-ea"/>
          <a:cs typeface="+mn-cs"/>
        </a:defRPr>
      </a:lvl1pPr>
      <a:lvl2pPr marL="426705" algn="l" defTabSz="853410" rtl="0" eaLnBrk="1" latinLnBrk="0" hangingPunct="1">
        <a:defRPr sz="1680" kern="1200">
          <a:solidFill>
            <a:schemeClr val="tx1"/>
          </a:solidFill>
          <a:latin typeface="+mn-lt"/>
          <a:ea typeface="+mn-ea"/>
          <a:cs typeface="+mn-cs"/>
        </a:defRPr>
      </a:lvl2pPr>
      <a:lvl3pPr marL="853410" algn="l" defTabSz="853410" rtl="0" eaLnBrk="1" latinLnBrk="0" hangingPunct="1">
        <a:defRPr sz="1680" kern="1200">
          <a:solidFill>
            <a:schemeClr val="tx1"/>
          </a:solidFill>
          <a:latin typeface="+mn-lt"/>
          <a:ea typeface="+mn-ea"/>
          <a:cs typeface="+mn-cs"/>
        </a:defRPr>
      </a:lvl3pPr>
      <a:lvl4pPr marL="1280114" algn="l" defTabSz="853410" rtl="0" eaLnBrk="1" latinLnBrk="0" hangingPunct="1">
        <a:defRPr sz="1680" kern="1200">
          <a:solidFill>
            <a:schemeClr val="tx1"/>
          </a:solidFill>
          <a:latin typeface="+mn-lt"/>
          <a:ea typeface="+mn-ea"/>
          <a:cs typeface="+mn-cs"/>
        </a:defRPr>
      </a:lvl4pPr>
      <a:lvl5pPr marL="1706819" algn="l" defTabSz="853410" rtl="0" eaLnBrk="1" latinLnBrk="0" hangingPunct="1">
        <a:defRPr sz="1680" kern="1200">
          <a:solidFill>
            <a:schemeClr val="tx1"/>
          </a:solidFill>
          <a:latin typeface="+mn-lt"/>
          <a:ea typeface="+mn-ea"/>
          <a:cs typeface="+mn-cs"/>
        </a:defRPr>
      </a:lvl5pPr>
      <a:lvl6pPr marL="2133524" algn="l" defTabSz="853410" rtl="0" eaLnBrk="1" latinLnBrk="0" hangingPunct="1">
        <a:defRPr sz="1680" kern="1200">
          <a:solidFill>
            <a:schemeClr val="tx1"/>
          </a:solidFill>
          <a:latin typeface="+mn-lt"/>
          <a:ea typeface="+mn-ea"/>
          <a:cs typeface="+mn-cs"/>
        </a:defRPr>
      </a:lvl6pPr>
      <a:lvl7pPr marL="2560229" algn="l" defTabSz="853410" rtl="0" eaLnBrk="1" latinLnBrk="0" hangingPunct="1">
        <a:defRPr sz="1680" kern="1200">
          <a:solidFill>
            <a:schemeClr val="tx1"/>
          </a:solidFill>
          <a:latin typeface="+mn-lt"/>
          <a:ea typeface="+mn-ea"/>
          <a:cs typeface="+mn-cs"/>
        </a:defRPr>
      </a:lvl7pPr>
      <a:lvl8pPr marL="2986933" algn="l" defTabSz="853410" rtl="0" eaLnBrk="1" latinLnBrk="0" hangingPunct="1">
        <a:defRPr sz="1680" kern="1200">
          <a:solidFill>
            <a:schemeClr val="tx1"/>
          </a:solidFill>
          <a:latin typeface="+mn-lt"/>
          <a:ea typeface="+mn-ea"/>
          <a:cs typeface="+mn-cs"/>
        </a:defRPr>
      </a:lvl8pPr>
      <a:lvl9pPr marL="3413638" algn="l" defTabSz="853410" rtl="0" eaLnBrk="1" latinLnBrk="0" hangingPunct="1">
        <a:defRPr sz="16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B9DAF-6FD9-5A17-C247-2833F90233BD}"/>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70488E-F3CE-CFE4-6B28-7B64C45A0B49}"/>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B405C-3C8A-D0FF-E684-C17B8B8A42E4}"/>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C19FB057-0EE9-481B-860C-77C106578940}" type="datetimeFigureOut">
              <a:rPr lang="en-US" smtClean="0"/>
              <a:t>2/8/2024</a:t>
            </a:fld>
            <a:endParaRPr lang="en-US"/>
          </a:p>
        </p:txBody>
      </p:sp>
      <p:sp>
        <p:nvSpPr>
          <p:cNvPr id="5" name="Footer Placeholder 4">
            <a:extLst>
              <a:ext uri="{FF2B5EF4-FFF2-40B4-BE49-F238E27FC236}">
                <a16:creationId xmlns:a16="http://schemas.microsoft.com/office/drawing/2014/main" id="{898518D5-5002-377E-7F5C-8A2B143B9B98}"/>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EC549F-A709-5DE8-3F57-817144C73ED3}"/>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B63A1C50-26CF-4A0B-B4C2-0D3DAFCE792A}" type="slidenum">
              <a:rPr lang="en-US" smtClean="0"/>
              <a:t>‹#›</a:t>
            </a:fld>
            <a:endParaRPr lang="en-US"/>
          </a:p>
        </p:txBody>
      </p:sp>
    </p:spTree>
    <p:extLst>
      <p:ext uri="{BB962C8B-B14F-4D97-AF65-F5344CB8AC3E}">
        <p14:creationId xmlns:p14="http://schemas.microsoft.com/office/powerpoint/2010/main" val="4161132314"/>
      </p:ext>
    </p:extLst>
  </p:cSld>
  <p:clrMap bg1="lt1" tx1="dk1" bg2="lt2" tx2="dk2" accent1="accent1" accent2="accent2" accent3="accent3" accent4="accent4" accent5="accent5" accent6="accent6" hlink="hlink" folHlink="folHlink"/>
  <p:sldLayoutIdLst>
    <p:sldLayoutId id="2147483662"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91B20B-CFFC-B2EE-9732-453583A829AA}"/>
              </a:ext>
            </a:extLst>
          </p:cNvPr>
          <p:cNvSpPr>
            <a:spLocks noGrp="1"/>
          </p:cNvSpPr>
          <p:nvPr>
            <p:ph type="title"/>
          </p:nvPr>
        </p:nvSpPr>
        <p:spPr>
          <a:xfrm>
            <a:off x="879475" y="341313"/>
            <a:ext cx="11042650" cy="12366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F00176-69F4-4006-D662-5FD06CA4DB55}"/>
              </a:ext>
            </a:extLst>
          </p:cNvPr>
          <p:cNvSpPr>
            <a:spLocks noGrp="1"/>
          </p:cNvSpPr>
          <p:nvPr>
            <p:ph type="body" idx="1"/>
          </p:nvPr>
        </p:nvSpPr>
        <p:spPr>
          <a:xfrm>
            <a:off x="879475" y="1703388"/>
            <a:ext cx="11042650" cy="4062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49CF4-D114-2517-C4DA-0E4B5C1D411E}"/>
              </a:ext>
            </a:extLst>
          </p:cNvPr>
          <p:cNvSpPr>
            <a:spLocks noGrp="1"/>
          </p:cNvSpPr>
          <p:nvPr>
            <p:ph type="dt" sz="half" idx="2"/>
          </p:nvPr>
        </p:nvSpPr>
        <p:spPr>
          <a:xfrm>
            <a:off x="879475" y="5932488"/>
            <a:ext cx="2881313" cy="341312"/>
          </a:xfrm>
          <a:prstGeom prst="rect">
            <a:avLst/>
          </a:prstGeom>
        </p:spPr>
        <p:txBody>
          <a:bodyPr vert="horz" lIns="91440" tIns="45720" rIns="91440" bIns="45720" rtlCol="0" anchor="ctr"/>
          <a:lstStyle>
            <a:lvl1pPr algn="l">
              <a:defRPr sz="1200">
                <a:solidFill>
                  <a:schemeClr val="tx1">
                    <a:tint val="75000"/>
                  </a:schemeClr>
                </a:solidFill>
              </a:defRPr>
            </a:lvl1pPr>
          </a:lstStyle>
          <a:p>
            <a:fld id="{A9786460-8FF4-40C9-A66E-67CC381EF430}" type="datetimeFigureOut">
              <a:rPr lang="en-US" smtClean="0"/>
              <a:t>2/8/2024</a:t>
            </a:fld>
            <a:endParaRPr lang="en-US"/>
          </a:p>
        </p:txBody>
      </p:sp>
      <p:sp>
        <p:nvSpPr>
          <p:cNvPr id="5" name="Footer Placeholder 4">
            <a:extLst>
              <a:ext uri="{FF2B5EF4-FFF2-40B4-BE49-F238E27FC236}">
                <a16:creationId xmlns:a16="http://schemas.microsoft.com/office/drawing/2014/main" id="{FE262312-6B1E-24B4-C805-F5B51EF24EFB}"/>
              </a:ext>
            </a:extLst>
          </p:cNvPr>
          <p:cNvSpPr>
            <a:spLocks noGrp="1"/>
          </p:cNvSpPr>
          <p:nvPr>
            <p:ph type="ftr" sz="quarter" idx="3"/>
          </p:nvPr>
        </p:nvSpPr>
        <p:spPr>
          <a:xfrm>
            <a:off x="4240213" y="5932488"/>
            <a:ext cx="4321175" cy="3413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F5AE3B-5E33-8C93-9E4C-77418519DFBE}"/>
              </a:ext>
            </a:extLst>
          </p:cNvPr>
          <p:cNvSpPr>
            <a:spLocks noGrp="1"/>
          </p:cNvSpPr>
          <p:nvPr>
            <p:ph type="sldNum" sz="quarter" idx="4"/>
          </p:nvPr>
        </p:nvSpPr>
        <p:spPr>
          <a:xfrm>
            <a:off x="9040813" y="5932488"/>
            <a:ext cx="2881312" cy="341312"/>
          </a:xfrm>
          <a:prstGeom prst="rect">
            <a:avLst/>
          </a:prstGeom>
        </p:spPr>
        <p:txBody>
          <a:bodyPr vert="horz" lIns="91440" tIns="45720" rIns="91440" bIns="45720" rtlCol="0" anchor="ctr"/>
          <a:lstStyle>
            <a:lvl1pPr algn="r">
              <a:defRPr sz="1200">
                <a:solidFill>
                  <a:schemeClr val="tx1">
                    <a:tint val="75000"/>
                  </a:schemeClr>
                </a:solidFill>
              </a:defRPr>
            </a:lvl1pPr>
          </a:lstStyle>
          <a:p>
            <a:fld id="{02022DA7-B2EA-4B7B-81A1-4F424CAD3922}" type="slidenum">
              <a:rPr lang="en-US" smtClean="0"/>
              <a:t>‹#›</a:t>
            </a:fld>
            <a:endParaRPr lang="en-US"/>
          </a:p>
        </p:txBody>
      </p:sp>
    </p:spTree>
    <p:extLst>
      <p:ext uri="{BB962C8B-B14F-4D97-AF65-F5344CB8AC3E}">
        <p14:creationId xmlns:p14="http://schemas.microsoft.com/office/powerpoint/2010/main" val="232660928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hyperlink" Target="https://support.office.com/en-us/article/Crop-a-picture-to-fit-in-a-shape-1CE8CF89-6A19-4EE4-82CA-4F8E8146959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5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776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7F7A150-ACC6-8470-36F7-A229D34A5A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52268" y="801201"/>
            <a:ext cx="724548" cy="724548"/>
          </a:xfrm>
          <a:prstGeom prst="rect">
            <a:avLst/>
          </a:prstGeom>
        </p:spPr>
      </p:pic>
      <p:sp>
        <p:nvSpPr>
          <p:cNvPr id="78" name="Rectangle 77">
            <a:extLst>
              <a:ext uri="{FF2B5EF4-FFF2-40B4-BE49-F238E27FC236}">
                <a16:creationId xmlns:a16="http://schemas.microsoft.com/office/drawing/2014/main" id="{1CC3EB84-9136-9820-836A-A006872F300C}"/>
              </a:ext>
            </a:extLst>
          </p:cNvPr>
          <p:cNvSpPr/>
          <p:nvPr/>
        </p:nvSpPr>
        <p:spPr>
          <a:xfrm>
            <a:off x="6866985" y="1710084"/>
            <a:ext cx="5486400" cy="298226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678556F3-0DF6-9A64-985C-9A51AEC916D1}"/>
              </a:ext>
            </a:extLst>
          </p:cNvPr>
          <p:cNvSpPr txBox="1"/>
          <p:nvPr/>
        </p:nvSpPr>
        <p:spPr>
          <a:xfrm>
            <a:off x="10496360" y="1710084"/>
            <a:ext cx="1797502" cy="430887"/>
          </a:xfrm>
          <a:prstGeom prst="rect">
            <a:avLst/>
          </a:prstGeom>
          <a:noFill/>
        </p:spPr>
        <p:txBody>
          <a:bodyPr wrap="square" rtlCol="0">
            <a:spAutoFit/>
          </a:bodyPr>
          <a:lstStyle/>
          <a:p>
            <a:pPr algn="r"/>
            <a:r>
              <a:rPr lang="en-US" sz="1100" b="1" dirty="0">
                <a:latin typeface="Century Gothic" panose="020B0502020202020204" pitchFamily="34" charset="0"/>
              </a:rPr>
              <a:t>Project Image Size</a:t>
            </a:r>
          </a:p>
          <a:p>
            <a:pPr algn="r"/>
            <a:r>
              <a:rPr lang="en-US" sz="1100" b="1" dirty="0">
                <a:latin typeface="Century Gothic" panose="020B0502020202020204" pitchFamily="34" charset="0"/>
              </a:rPr>
              <a:t>3.33” x 6”</a:t>
            </a:r>
          </a:p>
        </p:txBody>
      </p:sp>
      <p:sp>
        <p:nvSpPr>
          <p:cNvPr id="81" name="TextBox 80">
            <a:extLst>
              <a:ext uri="{FF2B5EF4-FFF2-40B4-BE49-F238E27FC236}">
                <a16:creationId xmlns:a16="http://schemas.microsoft.com/office/drawing/2014/main" id="{C92FEF04-F38A-24CD-787C-08E665AAB1AD}"/>
              </a:ext>
            </a:extLst>
          </p:cNvPr>
          <p:cNvSpPr txBox="1"/>
          <p:nvPr/>
        </p:nvSpPr>
        <p:spPr>
          <a:xfrm>
            <a:off x="7015079" y="172096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5" name="TextBox 84">
            <a:extLst>
              <a:ext uri="{FF2B5EF4-FFF2-40B4-BE49-F238E27FC236}">
                <a16:creationId xmlns:a16="http://schemas.microsoft.com/office/drawing/2014/main" id="{01BEA48A-3FD7-5EE4-9CB6-2073E61FE604}"/>
              </a:ext>
            </a:extLst>
          </p:cNvPr>
          <p:cNvSpPr txBox="1"/>
          <p:nvPr/>
        </p:nvSpPr>
        <p:spPr>
          <a:xfrm>
            <a:off x="7076300" y="3789599"/>
            <a:ext cx="5152503" cy="784830"/>
          </a:xfrm>
          <a:prstGeom prst="rect">
            <a:avLst/>
          </a:prstGeom>
          <a:solidFill>
            <a:schemeClr val="bg1"/>
          </a:solidFill>
          <a:ln w="25400">
            <a:solidFill>
              <a:srgbClr val="FF0000"/>
            </a:solidFill>
          </a:ln>
        </p:spPr>
        <p:txBody>
          <a:bodyPr wrap="square" rtlCol="0">
            <a:spAutoFit/>
          </a:bodyPr>
          <a:lstStyle/>
          <a:p>
            <a:pPr algn="l"/>
            <a:r>
              <a:rPr lang="en-US" sz="900" b="1" dirty="0">
                <a:latin typeface="Century Gothic" panose="020B0502020202020204" pitchFamily="34" charset="0"/>
              </a:rPr>
              <a:t>NOTE: </a:t>
            </a:r>
            <a:r>
              <a:rPr lang="en-US" sz="900" b="0" dirty="0">
                <a:latin typeface="Century Gothic" panose="020B0502020202020204" pitchFamily="34" charset="0"/>
              </a:rPr>
              <a:t>Remove </a:t>
            </a:r>
            <a:r>
              <a:rPr lang="en-US" sz="900" b="1" dirty="0">
                <a:latin typeface="Century Gothic" panose="020B0502020202020204" pitchFamily="34" charset="0"/>
              </a:rPr>
              <a:t>Text/Image Box Outlines </a:t>
            </a:r>
            <a:r>
              <a:rPr lang="en-US" sz="900" b="0" dirty="0">
                <a:latin typeface="Century Gothic" panose="020B0502020202020204" pitchFamily="34" charset="0"/>
              </a:rPr>
              <a:t>after you have added your content.</a:t>
            </a:r>
          </a:p>
          <a:p>
            <a:pPr algn="l"/>
            <a:endParaRPr lang="en-US" sz="900" b="0" dirty="0">
              <a:latin typeface="Century Gothic" panose="020B0502020202020204" pitchFamily="34" charset="0"/>
            </a:endParaRPr>
          </a:p>
          <a:p>
            <a:pPr algn="l"/>
            <a:r>
              <a:rPr lang="en-US" sz="900" b="0" dirty="0">
                <a:latin typeface="Century Gothic" panose="020B0502020202020204" pitchFamily="34" charset="0"/>
              </a:rPr>
              <a:t>To Remove the Text/Image Box Outline:</a:t>
            </a:r>
          </a:p>
          <a:p>
            <a:pPr algn="l"/>
            <a:r>
              <a:rPr lang="en-US" sz="900" b="0" dirty="0">
                <a:latin typeface="Century Gothic" panose="020B0502020202020204" pitchFamily="34" charset="0"/>
              </a:rPr>
              <a:t>Select the Text/Image Box.</a:t>
            </a:r>
          </a:p>
          <a:p>
            <a:pPr algn="l"/>
            <a:r>
              <a:rPr lang="en-US" sz="900" b="0" dirty="0">
                <a:latin typeface="Century Gothic" panose="020B0502020202020204" pitchFamily="34" charset="0"/>
              </a:rPr>
              <a:t>At the top in the Ribbon, Select </a:t>
            </a:r>
            <a:r>
              <a:rPr lang="en-US" sz="900" b="1" dirty="0">
                <a:latin typeface="Century Gothic" panose="020B0502020202020204" pitchFamily="34" charset="0"/>
              </a:rPr>
              <a:t>Shape Format </a:t>
            </a:r>
            <a:r>
              <a:rPr lang="en-US" sz="900" b="0" dirty="0">
                <a:latin typeface="Century Gothic" panose="020B0502020202020204" pitchFamily="34" charset="0"/>
              </a:rPr>
              <a:t>– </a:t>
            </a:r>
            <a:r>
              <a:rPr lang="en-US" sz="900" b="1" dirty="0">
                <a:latin typeface="Century Gothic" panose="020B0502020202020204" pitchFamily="34" charset="0"/>
              </a:rPr>
              <a:t>Shape Outline </a:t>
            </a:r>
            <a:r>
              <a:rPr lang="en-US" sz="900" b="0" dirty="0">
                <a:latin typeface="Century Gothic" panose="020B0502020202020204" pitchFamily="34" charset="0"/>
              </a:rPr>
              <a:t>– </a:t>
            </a:r>
            <a:r>
              <a:rPr lang="en-US" sz="900" b="1" dirty="0">
                <a:latin typeface="Century Gothic" panose="020B0502020202020204" pitchFamily="34" charset="0"/>
              </a:rPr>
              <a:t>No Outline</a:t>
            </a:r>
          </a:p>
        </p:txBody>
      </p:sp>
      <p:grpSp>
        <p:nvGrpSpPr>
          <p:cNvPr id="95" name="Group 94">
            <a:extLst>
              <a:ext uri="{FF2B5EF4-FFF2-40B4-BE49-F238E27FC236}">
                <a16:creationId xmlns:a16="http://schemas.microsoft.com/office/drawing/2014/main" id="{33BA349E-6768-03C2-583F-FF9C7DDB7DF3}"/>
              </a:ext>
            </a:extLst>
          </p:cNvPr>
          <p:cNvGrpSpPr/>
          <p:nvPr/>
        </p:nvGrpSpPr>
        <p:grpSpPr>
          <a:xfrm>
            <a:off x="11722091" y="5528977"/>
            <a:ext cx="506712" cy="506712"/>
            <a:chOff x="759974" y="33259274"/>
            <a:chExt cx="2630926" cy="2630926"/>
          </a:xfrm>
        </p:grpSpPr>
        <p:sp>
          <p:nvSpPr>
            <p:cNvPr id="96" name="Oval 95">
              <a:extLst>
                <a:ext uri="{FF2B5EF4-FFF2-40B4-BE49-F238E27FC236}">
                  <a16:creationId xmlns:a16="http://schemas.microsoft.com/office/drawing/2014/main" id="{8C81AD15-C06C-86D1-C41E-D971E9D777B7}"/>
                </a:ext>
              </a:extLst>
            </p:cNvPr>
            <p:cNvSpPr/>
            <p:nvPr userDrawn="1"/>
          </p:nvSpPr>
          <p:spPr>
            <a:xfrm>
              <a:off x="759974" y="33259274"/>
              <a:ext cx="2630926" cy="263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D4B6080B-4B01-A06C-68D4-1D725C75B2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7629" y="33476929"/>
              <a:ext cx="2195621" cy="2195621"/>
            </a:xfrm>
            <a:prstGeom prst="rect">
              <a:avLst/>
            </a:prstGeom>
          </p:spPr>
        </p:pic>
      </p:grpSp>
      <p:sp>
        <p:nvSpPr>
          <p:cNvPr id="103" name="TextBox 102">
            <a:extLst>
              <a:ext uri="{FF2B5EF4-FFF2-40B4-BE49-F238E27FC236}">
                <a16:creationId xmlns:a16="http://schemas.microsoft.com/office/drawing/2014/main" id="{16BB899D-7EBE-E9DA-90F9-DEB56B8F920F}"/>
              </a:ext>
            </a:extLst>
          </p:cNvPr>
          <p:cNvSpPr txBox="1"/>
          <p:nvPr/>
        </p:nvSpPr>
        <p:spPr>
          <a:xfrm>
            <a:off x="9796415" y="2988501"/>
            <a:ext cx="2409882"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12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0" name="Text Placeholder 16">
            <a:extLst>
              <a:ext uri="{FF2B5EF4-FFF2-40B4-BE49-F238E27FC236}">
                <a16:creationId xmlns:a16="http://schemas.microsoft.com/office/drawing/2014/main" id="{C04164D9-A844-D6D2-E086-8401DAB09E41}"/>
              </a:ext>
            </a:extLst>
          </p:cNvPr>
          <p:cNvSpPr txBox="1">
            <a:spLocks/>
          </p:cNvSpPr>
          <p:nvPr/>
        </p:nvSpPr>
        <p:spPr>
          <a:xfrm>
            <a:off x="469603" y="470765"/>
            <a:ext cx="1715717" cy="238951"/>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Team Members</a:t>
            </a:r>
            <a:endParaRPr lang="en-US" sz="900" b="1" dirty="0">
              <a:solidFill>
                <a:srgbClr val="67A478"/>
              </a:solidFill>
              <a:latin typeface="Garamond" panose="02020404030301010803" pitchFamily="18" charset="0"/>
            </a:endParaRPr>
          </a:p>
        </p:txBody>
      </p:sp>
      <p:sp>
        <p:nvSpPr>
          <p:cNvPr id="11" name="TextBox 10">
            <a:extLst>
              <a:ext uri="{FF2B5EF4-FFF2-40B4-BE49-F238E27FC236}">
                <a16:creationId xmlns:a16="http://schemas.microsoft.com/office/drawing/2014/main" id="{AA398F8D-8DD8-68F4-A943-C74ABE15F86D}"/>
              </a:ext>
            </a:extLst>
          </p:cNvPr>
          <p:cNvSpPr txBox="1"/>
          <p:nvPr/>
        </p:nvSpPr>
        <p:spPr>
          <a:xfrm>
            <a:off x="457199" y="1970944"/>
            <a:ext cx="5486401" cy="942256"/>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Partners</a:t>
            </a:r>
            <a:endParaRPr lang="en-US" sz="1400" b="0" i="0" u="none" strike="noStrike" baseline="0" dirty="0">
              <a:solidFill>
                <a:srgbClr val="67A478"/>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38A771A3-7FD6-C90B-1955-D5867CFFCCD0}"/>
              </a:ext>
            </a:extLst>
          </p:cNvPr>
          <p:cNvSpPr txBox="1"/>
          <p:nvPr/>
        </p:nvSpPr>
        <p:spPr>
          <a:xfrm>
            <a:off x="7072138" y="2018987"/>
            <a:ext cx="2519124" cy="166201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7" name="Text Placeholder 16">
            <a:extLst>
              <a:ext uri="{FF2B5EF4-FFF2-40B4-BE49-F238E27FC236}">
                <a16:creationId xmlns:a16="http://schemas.microsoft.com/office/drawing/2014/main" id="{019270F6-8801-7DE2-F9E4-8FE4C87490FC}"/>
              </a:ext>
            </a:extLst>
          </p:cNvPr>
          <p:cNvSpPr txBox="1">
            <a:spLocks/>
          </p:cNvSpPr>
          <p:nvPr/>
        </p:nvSpPr>
        <p:spPr>
          <a:xfrm>
            <a:off x="457199" y="1525600"/>
            <a:ext cx="1218296" cy="38149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 (Project Lead)</a:t>
            </a:r>
          </a:p>
        </p:txBody>
      </p:sp>
      <p:sp>
        <p:nvSpPr>
          <p:cNvPr id="19" name="Text Placeholder 16">
            <a:extLst>
              <a:ext uri="{FF2B5EF4-FFF2-40B4-BE49-F238E27FC236}">
                <a16:creationId xmlns:a16="http://schemas.microsoft.com/office/drawing/2014/main" id="{A3EB3AB0-F8CA-70EF-6FBF-F2AEDC1FB08B}"/>
              </a:ext>
            </a:extLst>
          </p:cNvPr>
          <p:cNvSpPr txBox="1">
            <a:spLocks/>
          </p:cNvSpPr>
          <p:nvPr/>
        </p:nvSpPr>
        <p:spPr>
          <a:xfrm>
            <a:off x="3298011"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0" name="Text Placeholder 16">
            <a:extLst>
              <a:ext uri="{FF2B5EF4-FFF2-40B4-BE49-F238E27FC236}">
                <a16:creationId xmlns:a16="http://schemas.microsoft.com/office/drawing/2014/main" id="{5830680D-F070-7C25-58F9-4ED1F7B2A5D5}"/>
              </a:ext>
            </a:extLst>
          </p:cNvPr>
          <p:cNvSpPr txBox="1">
            <a:spLocks/>
          </p:cNvSpPr>
          <p:nvPr/>
        </p:nvSpPr>
        <p:spPr>
          <a:xfrm>
            <a:off x="4726866"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1" name="Text Placeholder 16">
            <a:extLst>
              <a:ext uri="{FF2B5EF4-FFF2-40B4-BE49-F238E27FC236}">
                <a16:creationId xmlns:a16="http://schemas.microsoft.com/office/drawing/2014/main" id="{62E2C300-300D-14D5-73E1-ABC97B0F2DDF}"/>
              </a:ext>
            </a:extLst>
          </p:cNvPr>
          <p:cNvSpPr txBox="1">
            <a:spLocks/>
          </p:cNvSpPr>
          <p:nvPr/>
        </p:nvSpPr>
        <p:spPr>
          <a:xfrm>
            <a:off x="1855227" y="1525600"/>
            <a:ext cx="1230100" cy="258713"/>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900" b="1" dirty="0">
                <a:solidFill>
                  <a:schemeClr val="tx1">
                    <a:lumMod val="75000"/>
                  </a:schemeClr>
                </a:solidFill>
                <a:latin typeface="Garamond" panose="02020404030301010803" pitchFamily="18" charset="0"/>
              </a:rPr>
              <a:t>Participant Name</a:t>
            </a:r>
          </a:p>
        </p:txBody>
      </p:sp>
      <p:sp>
        <p:nvSpPr>
          <p:cNvPr id="25" name="TextBox 24">
            <a:extLst>
              <a:ext uri="{FF2B5EF4-FFF2-40B4-BE49-F238E27FC236}">
                <a16:creationId xmlns:a16="http://schemas.microsoft.com/office/drawing/2014/main" id="{6A8E3730-E6C9-B1CF-0EC3-F2BDDF74F020}"/>
              </a:ext>
            </a:extLst>
          </p:cNvPr>
          <p:cNvSpPr txBox="1"/>
          <p:nvPr/>
        </p:nvSpPr>
        <p:spPr>
          <a:xfrm>
            <a:off x="2234787" y="129896"/>
            <a:ext cx="4068568" cy="584775"/>
          </a:xfrm>
          <a:prstGeom prst="rect">
            <a:avLst/>
          </a:prstGeom>
          <a:noFill/>
          <a:ln w="19050">
            <a:solidFill>
              <a:srgbClr val="FF00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List Team Leads first and include their title below their name.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Headshots should include professional business attire.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Images should be cropped to a circle shape at a .6” x .6” dimension and centered in aperture shape. Instruction on how to do this can be found </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hlinkClick r:id="rId4"/>
              </a:rPr>
              <a:t>here</a:t>
            </a:r>
            <a:r>
              <a:rPr kumimoji="0" lang="en-US" sz="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rPr>
              <a:t>.</a:t>
            </a:r>
          </a:p>
        </p:txBody>
      </p:sp>
      <p:pic>
        <p:nvPicPr>
          <p:cNvPr id="30" name="Picture 29">
            <a:extLst>
              <a:ext uri="{FF2B5EF4-FFF2-40B4-BE49-F238E27FC236}">
                <a16:creationId xmlns:a16="http://schemas.microsoft.com/office/drawing/2014/main" id="{B37FA15D-BB04-A052-10D3-EB88E53CB6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2059" y="801201"/>
            <a:ext cx="724548" cy="724548"/>
          </a:xfrm>
          <a:prstGeom prst="rect">
            <a:avLst/>
          </a:prstGeom>
        </p:spPr>
      </p:pic>
      <p:pic>
        <p:nvPicPr>
          <p:cNvPr id="32" name="Picture 31">
            <a:extLst>
              <a:ext uri="{FF2B5EF4-FFF2-40B4-BE49-F238E27FC236}">
                <a16:creationId xmlns:a16="http://schemas.microsoft.com/office/drawing/2014/main" id="{75C6C8BC-4321-D1B8-655B-28793C3AE7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23452" y="801201"/>
            <a:ext cx="724548" cy="724548"/>
          </a:xfrm>
          <a:prstGeom prst="rect">
            <a:avLst/>
          </a:prstGeom>
        </p:spPr>
      </p:pic>
      <p:pic>
        <p:nvPicPr>
          <p:cNvPr id="34" name="Picture 33">
            <a:extLst>
              <a:ext uri="{FF2B5EF4-FFF2-40B4-BE49-F238E27FC236}">
                <a16:creationId xmlns:a16="http://schemas.microsoft.com/office/drawing/2014/main" id="{A63AE437-BC0A-2E2C-2282-C83E55698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7296" y="801201"/>
            <a:ext cx="724548" cy="724548"/>
          </a:xfrm>
          <a:prstGeom prst="rect">
            <a:avLst/>
          </a:prstGeom>
        </p:spPr>
      </p:pic>
      <p:sp>
        <p:nvSpPr>
          <p:cNvPr id="35" name="Oval 34">
            <a:extLst>
              <a:ext uri="{FF2B5EF4-FFF2-40B4-BE49-F238E27FC236}">
                <a16:creationId xmlns:a16="http://schemas.microsoft.com/office/drawing/2014/main" id="{4362466D-832B-CB6C-91EE-111E792A674D}"/>
              </a:ext>
            </a:extLst>
          </p:cNvPr>
          <p:cNvSpPr/>
          <p:nvPr/>
        </p:nvSpPr>
        <p:spPr>
          <a:xfrm>
            <a:off x="810013"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6" name="Oval 35">
            <a:extLst>
              <a:ext uri="{FF2B5EF4-FFF2-40B4-BE49-F238E27FC236}">
                <a16:creationId xmlns:a16="http://schemas.microsoft.com/office/drawing/2014/main" id="{B7126CFD-0D37-E65D-BEB4-2603966B172C}"/>
              </a:ext>
            </a:extLst>
          </p:cNvPr>
          <p:cNvSpPr/>
          <p:nvPr/>
        </p:nvSpPr>
        <p:spPr>
          <a:xfrm>
            <a:off x="221085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7" name="Oval 36">
            <a:extLst>
              <a:ext uri="{FF2B5EF4-FFF2-40B4-BE49-F238E27FC236}">
                <a16:creationId xmlns:a16="http://schemas.microsoft.com/office/drawing/2014/main" id="{315AD81D-621F-5CF5-8BBC-A448B5C4CEB6}"/>
              </a:ext>
            </a:extLst>
          </p:cNvPr>
          <p:cNvSpPr/>
          <p:nvPr/>
        </p:nvSpPr>
        <p:spPr>
          <a:xfrm>
            <a:off x="3643930"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39" name="Oval 38">
            <a:extLst>
              <a:ext uri="{FF2B5EF4-FFF2-40B4-BE49-F238E27FC236}">
                <a16:creationId xmlns:a16="http://schemas.microsoft.com/office/drawing/2014/main" id="{F0657504-0E3D-0BFC-A26F-77326A229B7E}"/>
              </a:ext>
            </a:extLst>
          </p:cNvPr>
          <p:cNvSpPr/>
          <p:nvPr/>
        </p:nvSpPr>
        <p:spPr>
          <a:xfrm>
            <a:off x="5067596" y="890386"/>
            <a:ext cx="548640" cy="548640"/>
          </a:xfrm>
          <a:prstGeom prst="ellipse">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 dirty="0">
                <a:solidFill>
                  <a:sysClr val="windowText" lastClr="000000"/>
                </a:solidFill>
              </a:rPr>
              <a:t>Photo</a:t>
            </a:r>
          </a:p>
          <a:p>
            <a:pPr algn="ctr"/>
            <a:r>
              <a:rPr lang="en-US" sz="600" dirty="0">
                <a:solidFill>
                  <a:sysClr val="windowText" lastClr="000000"/>
                </a:solidFill>
              </a:rPr>
              <a:t>.6 x .6</a:t>
            </a:r>
          </a:p>
        </p:txBody>
      </p:sp>
      <p:sp>
        <p:nvSpPr>
          <p:cNvPr id="15" name="Text Placeholder 14">
            <a:extLst>
              <a:ext uri="{FF2B5EF4-FFF2-40B4-BE49-F238E27FC236}">
                <a16:creationId xmlns:a16="http://schemas.microsoft.com/office/drawing/2014/main" id="{2C07F6A1-1EF7-0D44-2CE8-A0DB7E562774}"/>
              </a:ext>
            </a:extLst>
          </p:cNvPr>
          <p:cNvSpPr>
            <a:spLocks noGrp="1"/>
          </p:cNvSpPr>
          <p:nvPr>
            <p:ph type="body" sz="quarter" idx="10"/>
          </p:nvPr>
        </p:nvSpPr>
        <p:spPr/>
        <p:txBody>
          <a:bodyPr/>
          <a:lstStyle/>
          <a:p>
            <a:endParaRPr lang="en-US"/>
          </a:p>
        </p:txBody>
      </p:sp>
      <p:sp>
        <p:nvSpPr>
          <p:cNvPr id="16" name="Text Placeholder 15">
            <a:extLst>
              <a:ext uri="{FF2B5EF4-FFF2-40B4-BE49-F238E27FC236}">
                <a16:creationId xmlns:a16="http://schemas.microsoft.com/office/drawing/2014/main" id="{0A0F60D6-DF9C-D923-D330-439B4467494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2669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2428253" cy="48296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653698" y="4469360"/>
            <a:ext cx="2013798" cy="834159"/>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6" y="27945"/>
            <a:ext cx="385754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2939369"/>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8" name="TextBox 7">
            <a:extLst>
              <a:ext uri="{FF2B5EF4-FFF2-40B4-BE49-F238E27FC236}">
                <a16:creationId xmlns:a16="http://schemas.microsoft.com/office/drawing/2014/main" id="{A75CF75C-8AA2-DAB3-4411-85A0DB588782}"/>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Purpose</a:t>
            </a:r>
            <a:endParaRPr lang="en-US" sz="120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DC507BCD-C0CB-7C34-1EE5-6B13396C4563}"/>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B89688A7-D98D-D215-DC72-062E89C947F5}"/>
              </a:ext>
            </a:extLst>
          </p:cNvPr>
          <p:cNvSpPr txBox="1"/>
          <p:nvPr/>
        </p:nvSpPr>
        <p:spPr>
          <a:xfrm>
            <a:off x="3064033" y="877125"/>
            <a:ext cx="3103659" cy="1959447"/>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4" name="TextBox 3">
            <a:extLst>
              <a:ext uri="{FF2B5EF4-FFF2-40B4-BE49-F238E27FC236}">
                <a16:creationId xmlns:a16="http://schemas.microsoft.com/office/drawing/2014/main" id="{A502D195-2D66-8CF2-9090-DBACEE54AFFC}"/>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2">
            <a:extLst>
              <a:ext uri="{FF2B5EF4-FFF2-40B4-BE49-F238E27FC236}">
                <a16:creationId xmlns:a16="http://schemas.microsoft.com/office/drawing/2014/main" id="{E34A35E1-2952-0A7C-2E98-5A3A2B305C03}"/>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803120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06BDC48-066E-841A-3C5C-199BE46DCEE5}"/>
              </a:ext>
            </a:extLst>
          </p:cNvPr>
          <p:cNvSpPr txBox="1"/>
          <p:nvPr/>
        </p:nvSpPr>
        <p:spPr>
          <a:xfrm>
            <a:off x="481546" y="885352"/>
            <a:ext cx="5690654" cy="1959448"/>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0" name="TextBox 29">
            <a:extLst>
              <a:ext uri="{FF2B5EF4-FFF2-40B4-BE49-F238E27FC236}">
                <a16:creationId xmlns:a16="http://schemas.microsoft.com/office/drawing/2014/main" id="{01845315-6604-4E72-E7A5-90F6C36160CF}"/>
              </a:ext>
            </a:extLst>
          </p:cNvPr>
          <p:cNvSpPr txBox="1"/>
          <p:nvPr/>
        </p:nvSpPr>
        <p:spPr>
          <a:xfrm>
            <a:off x="3637789" y="1502814"/>
            <a:ext cx="2013798" cy="839792"/>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38" name="TextBox 37">
            <a:extLst>
              <a:ext uri="{FF2B5EF4-FFF2-40B4-BE49-F238E27FC236}">
                <a16:creationId xmlns:a16="http://schemas.microsoft.com/office/drawing/2014/main" id="{8E20DDB8-DDBC-CBD2-0198-564B9D21BC88}"/>
              </a:ext>
            </a:extLst>
          </p:cNvPr>
          <p:cNvSpPr txBox="1"/>
          <p:nvPr/>
        </p:nvSpPr>
        <p:spPr>
          <a:xfrm>
            <a:off x="914755" y="27945"/>
            <a:ext cx="3863191" cy="407804"/>
          </a:xfrm>
          <a:prstGeom prst="rect">
            <a:avLst/>
          </a:prstGeom>
          <a:solidFill>
            <a:schemeClr val="bg1"/>
          </a:solidFill>
          <a:ln w="25400">
            <a:solidFill>
              <a:srgbClr val="FF0000"/>
            </a:solidFill>
          </a:ln>
        </p:spPr>
        <p:txBody>
          <a:bodyPr wrap="square" rtlCol="0">
            <a:spAutoFit/>
          </a:bodyPr>
          <a:lstStyle/>
          <a:p>
            <a:r>
              <a:rPr lang="en-US" sz="1050" b="1" dirty="0">
                <a:latin typeface="Century Gothic" panose="020B0502020202020204" pitchFamily="34" charset="0"/>
              </a:rPr>
              <a:t>Text Size &amp; Case for Short Title</a:t>
            </a:r>
          </a:p>
          <a:p>
            <a:r>
              <a:rPr lang="en-US" sz="1000" dirty="0">
                <a:latin typeface="Century Gothic" panose="020B0502020202020204" pitchFamily="34" charset="0"/>
              </a:rPr>
              <a:t>Century Gothic, 14 pt., BOLD | Case: Capitalize Each Word</a:t>
            </a:r>
          </a:p>
        </p:txBody>
      </p:sp>
      <p:sp>
        <p:nvSpPr>
          <p:cNvPr id="3" name="TextBox 2">
            <a:extLst>
              <a:ext uri="{FF2B5EF4-FFF2-40B4-BE49-F238E27FC236}">
                <a16:creationId xmlns:a16="http://schemas.microsoft.com/office/drawing/2014/main" id="{6490F2C2-694C-8149-4634-2D278EDCAC7A}"/>
              </a:ext>
            </a:extLst>
          </p:cNvPr>
          <p:cNvSpPr txBox="1"/>
          <p:nvPr/>
        </p:nvSpPr>
        <p:spPr>
          <a:xfrm>
            <a:off x="3068542" y="3119399"/>
            <a:ext cx="3103658" cy="259560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4" name="TextBox 3">
            <a:extLst>
              <a:ext uri="{FF2B5EF4-FFF2-40B4-BE49-F238E27FC236}">
                <a16:creationId xmlns:a16="http://schemas.microsoft.com/office/drawing/2014/main" id="{91F506BB-7068-1202-B754-5DEAD45DB040}"/>
              </a:ext>
            </a:extLst>
          </p:cNvPr>
          <p:cNvSpPr txBox="1"/>
          <p:nvPr/>
        </p:nvSpPr>
        <p:spPr>
          <a:xfrm>
            <a:off x="478307" y="3119399"/>
            <a:ext cx="2351065" cy="259560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8" name="TextBox 7">
            <a:extLst>
              <a:ext uri="{FF2B5EF4-FFF2-40B4-BE49-F238E27FC236}">
                <a16:creationId xmlns:a16="http://schemas.microsoft.com/office/drawing/2014/main" id="{DC10AEDB-2655-D690-CFBC-B5E43F60FFF0}"/>
              </a:ext>
            </a:extLst>
          </p:cNvPr>
          <p:cNvSpPr txBox="1"/>
          <p:nvPr/>
        </p:nvSpPr>
        <p:spPr>
          <a:xfrm>
            <a:off x="6629400" y="3755551"/>
            <a:ext cx="5715000" cy="1959448"/>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Purpose</a:t>
            </a:r>
            <a:endParaRPr lang="en-US" sz="120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p:txBody>
      </p:sp>
      <p:sp>
        <p:nvSpPr>
          <p:cNvPr id="9" name="TextBox 8">
            <a:extLst>
              <a:ext uri="{FF2B5EF4-FFF2-40B4-BE49-F238E27FC236}">
                <a16:creationId xmlns:a16="http://schemas.microsoft.com/office/drawing/2014/main" id="{3FFA25A4-C770-A882-A9D9-C59059830C9F}"/>
              </a:ext>
            </a:extLst>
          </p:cNvPr>
          <p:cNvSpPr txBox="1"/>
          <p:nvPr/>
        </p:nvSpPr>
        <p:spPr>
          <a:xfrm>
            <a:off x="6633909" y="885351"/>
            <a:ext cx="3103658" cy="277563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0" name="TextBox 9">
            <a:extLst>
              <a:ext uri="{FF2B5EF4-FFF2-40B4-BE49-F238E27FC236}">
                <a16:creationId xmlns:a16="http://schemas.microsoft.com/office/drawing/2014/main" id="{CD0736C8-23B8-01C2-8B34-730C0271DDA5}"/>
              </a:ext>
            </a:extLst>
          </p:cNvPr>
          <p:cNvSpPr txBox="1"/>
          <p:nvPr/>
        </p:nvSpPr>
        <p:spPr>
          <a:xfrm>
            <a:off x="9891801" y="877125"/>
            <a:ext cx="2428253" cy="2775631"/>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9" name="Text Placeholder 18">
            <a:extLst>
              <a:ext uri="{FF2B5EF4-FFF2-40B4-BE49-F238E27FC236}">
                <a16:creationId xmlns:a16="http://schemas.microsoft.com/office/drawing/2014/main" id="{4E98B92C-210B-A43B-9FD6-1182D4C705D1}"/>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9147032"/>
      </p:ext>
    </p:extLst>
  </p:cSld>
  <p:clrMapOvr>
    <a:masterClrMapping/>
  </p:clrMapOvr>
</p:sld>
</file>

<file path=ppt/theme/theme1.xml><?xml version="1.0" encoding="utf-8"?>
<a:theme xmlns:a="http://schemas.openxmlformats.org/drawingml/2006/main" name="Brochure Template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AMPLE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Guides/Notes (Lock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8984</TotalTime>
  <Words>604</Words>
  <Application>Microsoft Office PowerPoint</Application>
  <PresentationFormat>Custom</PresentationFormat>
  <Paragraphs>85</Paragraphs>
  <Slides>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vt:i4>
      </vt:variant>
    </vt:vector>
  </HeadingPairs>
  <TitlesOfParts>
    <vt:vector size="15" baseType="lpstr">
      <vt:lpstr>Arial</vt:lpstr>
      <vt:lpstr>Calibri</vt:lpstr>
      <vt:lpstr>Calibri Light</vt:lpstr>
      <vt:lpstr>Century Gothic</vt:lpstr>
      <vt:lpstr>Futura LT</vt:lpstr>
      <vt:lpstr>Garamond</vt:lpstr>
      <vt:lpstr>Helvetica</vt:lpstr>
      <vt:lpstr>Brochure Template (Blank)</vt:lpstr>
      <vt:lpstr>EXAMPLE (Locked)</vt:lpstr>
      <vt:lpstr>Template Guides/Notes (Locked)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53</cp:revision>
  <dcterms:created xsi:type="dcterms:W3CDTF">2024-01-10T18:02:46Z</dcterms:created>
  <dcterms:modified xsi:type="dcterms:W3CDTF">2024-02-08T21:37:42Z</dcterms:modified>
</cp:coreProperties>
</file>