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4"/>
  </p:sldMasterIdLst>
  <p:notesMasterIdLst>
    <p:notesMasterId r:id="rId29"/>
  </p:notesMasterIdLst>
  <p:sldIdLst>
    <p:sldId id="274" r:id="rId5"/>
    <p:sldId id="275" r:id="rId6"/>
    <p:sldId id="272" r:id="rId7"/>
    <p:sldId id="268" r:id="rId8"/>
    <p:sldId id="279" r:id="rId9"/>
    <p:sldId id="269" r:id="rId10"/>
    <p:sldId id="260" r:id="rId11"/>
    <p:sldId id="273" r:id="rId12"/>
    <p:sldId id="262" r:id="rId13"/>
    <p:sldId id="291" r:id="rId14"/>
    <p:sldId id="288" r:id="rId15"/>
    <p:sldId id="295" r:id="rId16"/>
    <p:sldId id="293" r:id="rId17"/>
    <p:sldId id="277" r:id="rId18"/>
    <p:sldId id="298" r:id="rId19"/>
    <p:sldId id="294" r:id="rId20"/>
    <p:sldId id="300" r:id="rId21"/>
    <p:sldId id="302" r:id="rId22"/>
    <p:sldId id="305" r:id="rId23"/>
    <p:sldId id="286" r:id="rId24"/>
    <p:sldId id="306" r:id="rId25"/>
    <p:sldId id="278" r:id="rId26"/>
    <p:sldId id="304" r:id="rId27"/>
    <p:sldId id="284" r:id="rId28"/>
  </p:sldIdLst>
  <p:sldSz cx="9144000" cy="5143500" type="screen16x9"/>
  <p:notesSz cx="6858000" cy="9144000"/>
  <p:embeddedFontLst>
    <p:embeddedFont>
      <p:font typeface="Century Gothic" panose="020B050202020202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76">
          <p15:clr>
            <a:srgbClr val="747775"/>
          </p15:clr>
        </p15:guide>
        <p15:guide id="2" pos="353">
          <p15:clr>
            <a:srgbClr val="747775"/>
          </p15:clr>
        </p15:guide>
        <p15:guide id="3" orient="horz" pos="2232">
          <p15:clr>
            <a:srgbClr val="747775"/>
          </p15:clr>
        </p15:guide>
        <p15:guide id="4" pos="3987">
          <p15:clr>
            <a:srgbClr val="747775"/>
          </p15:clr>
        </p15:guide>
        <p15:guide id="5" orient="horz" pos="1304">
          <p15:clr>
            <a:srgbClr val="747775"/>
          </p15:clr>
        </p15:guide>
        <p15:guide id="6" orient="horz" pos="1716">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068905-CB58-2A84-7408-07802133519B}" name="Hannah L. Willis" initials="HW" userId="S::hannah.l.willis@ama-inc.com::76703633-80da-4fd4-be91-eae83ab52e3f" providerId="AD"/>
  <p188:author id="{22B19819-52FD-60C5-8D75-4862A61D915B}" name="Aarushi Jhatro" initials="AJ" userId="S::aarushi.jhatro@ama-inc.com::ad350ce2-f919-44c3-8b1f-f1c101961f09" providerId="AD"/>
  <p188:author id="{0E407A2F-C4D3-9BB9-8D32-D8161F2F8FA2}" name="Laramie Plott" initials="LP" userId="S::laramie.plott@ama-inc.com::c8314bf3-6347-4b88-809b-eb09fded220b" providerId="AD"/>
  <p188:author id="{ED51EC39-AA0E-920B-A24F-982ED270DD43}" name="Truman Anarella" initials="TA" userId="S::truman.anarella@ama-inc.com::88d10cce-80d1-4ef8-a162-c0aa0c0d2fbe" providerId="AD"/>
  <p188:author id="{3DB80955-E2C3-159E-4B90-2F2C34962899}" name="Guest User" initials="GU" userId="S::urn:spo:anon#a34e3051ad1626f5b4b14d05d526284a124725de1a879b43e2b7e7246cb61898::" providerId="AD"/>
  <p188:author id="{9B54FCA3-B272-4E1D-9B76-28AEFEAF1389}" name="Garret J. Weichel" initials="GW" userId="S::garret.j.weichel@ama-inc.com::e67e6f21-8d41-43d7-aa4b-3a455409c7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5B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7E4A4-72F3-C54B-EF42-0A5452B08A45}" v="13" dt="2024-03-15T16:49:47.908"/>
    <p1510:client id="{1D516EE6-D021-584C-AB38-4C9854AB4ABB}" v="167" dt="2024-03-15T18:32:39.677"/>
    <p1510:client id="{2B4E9723-1A19-4E20-AE3E-0F3E0144B4B7}" v="461" dt="2024-03-15T19:29:13.822"/>
    <p1510:client id="{3157EC81-0926-85C9-3B12-792FA1BFF644}" v="53" dt="2024-03-15T15:05:02.338"/>
    <p1510:client id="{4094A880-373D-A1BB-3958-0ADCA4F16ED9}" v="146" dt="2024-03-15T16:19:16.175"/>
    <p1510:client id="{4381FB68-00A3-AF91-CF3F-6E76EAEF6981}" v="2911" dt="2024-03-15T19:32:05.761"/>
    <p1510:client id="{564818EE-EBB5-FC91-77B2-D572D6024B9C}" v="1" dt="2024-03-14T20:53:41.846"/>
    <p1510:client id="{CAD8967B-6A74-07AE-1223-8B32B78B7D87}" v="66" dt="2024-03-15T17:27:48.146"/>
    <p1510:client id="{D111C839-D37D-D6EA-6DF3-2E96D3A9FE43}" v="5335" dt="2024-03-15T02:35:29.559"/>
    <p1510:client id="{D2337552-EE39-063A-EC6F-A74A90F6800C}" v="14" dt="2024-03-15T18:23:38.856"/>
    <p1510:client id="{DE003A5E-0CA0-655D-78FD-56FDE6078A75}" v="1198" dt="2024-03-14T20:39:10.639"/>
    <p1510:client id="{E141122F-AD16-AD91-E239-95921ED93BAA}" v="28" dt="2024-03-15T16:47:14.930"/>
    <p1510:client id="{FB9F2856-50B6-21AC-9885-953FF284CFBF}" v="182" dt="2024-03-14T20:52:55.336"/>
  </p1510:revLst>
</p1510:revInfo>
</file>

<file path=ppt/tableStyles.xml><?xml version="1.0" encoding="utf-8"?>
<a:tblStyleLst xmlns:a="http://schemas.openxmlformats.org/drawingml/2006/main" def="{F96F2419-E955-4173-83DE-F3560644031B}">
  <a:tblStyle styleId="{F96F2419-E955-4173-83DE-F3560644031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guide orient="horz" pos="3176"/>
        <p:guide pos="353"/>
        <p:guide orient="horz" pos="2232"/>
        <p:guide pos="3987"/>
        <p:guide orient="horz" pos="1304"/>
        <p:guide orient="horz" pos="1716"/>
      </p:guideLst>
    </p:cSldViewPr>
  </p:slideViewPr>
  <p:notesTextViewPr>
    <p:cViewPr>
      <p:scale>
        <a:sx n="1" d="1"/>
        <a:sy n="1" d="1"/>
      </p:scale>
      <p:origin x="0" y="-114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5.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1D79E8-62A6-4694-B2F4-4813CD76502E}" type="doc">
      <dgm:prSet loTypeId="urn:microsoft.com/office/officeart/2005/8/layout/equation2" loCatId="relationship" qsTypeId="urn:microsoft.com/office/officeart/2005/8/quickstyle/simple1" qsCatId="simple" csTypeId="urn:microsoft.com/office/officeart/2005/8/colors/accent2_1" csCatId="accent2" phldr="1"/>
      <dgm:spPr/>
    </dgm:pt>
    <dgm:pt modelId="{5D18379D-5DA3-47F2-A988-C30C275D0549}">
      <dgm:prSet phldrT="[Text]" phldr="0"/>
      <dgm:spPr/>
      <dgm:t>
        <a:bodyPr/>
        <a:lstStyle/>
        <a:p>
          <a:pPr rtl="0"/>
          <a:r>
            <a:rPr lang="en-US"/>
            <a:t>Night Pen &amp; Control Polygons </a:t>
          </a:r>
        </a:p>
      </dgm:t>
    </dgm:pt>
    <dgm:pt modelId="{271BEE4C-180E-4467-AEF5-126FE67A9323}" type="parTrans" cxnId="{B1CEF9D3-7B59-4C48-9791-C90F1F5CDF17}">
      <dgm:prSet/>
      <dgm:spPr/>
      <dgm:t>
        <a:bodyPr/>
        <a:lstStyle/>
        <a:p>
          <a:endParaRPr lang="en-US"/>
        </a:p>
      </dgm:t>
    </dgm:pt>
    <dgm:pt modelId="{224EDDE3-67E4-4B07-B90D-47B25F861624}" type="sibTrans" cxnId="{B1CEF9D3-7B59-4C48-9791-C90F1F5CDF17}">
      <dgm:prSet/>
      <dgm:spPr/>
      <dgm:t>
        <a:bodyPr/>
        <a:lstStyle/>
        <a:p>
          <a:endParaRPr lang="en-US"/>
        </a:p>
      </dgm:t>
    </dgm:pt>
    <dgm:pt modelId="{E6CF00C3-8C3E-4B4F-99AE-F87E0C14C974}">
      <dgm:prSet phldrT="[Text]" phldr="0"/>
      <dgm:spPr/>
      <dgm:t>
        <a:bodyPr/>
        <a:lstStyle/>
        <a:p>
          <a:pPr rtl="0"/>
          <a:r>
            <a:rPr lang="en-US"/>
            <a:t>RAP NPP Data (2000 – </a:t>
          </a:r>
          <a:r>
            <a:rPr lang="en-US">
              <a:latin typeface="Arial"/>
            </a:rPr>
            <a:t>2023</a:t>
          </a:r>
          <a:r>
            <a:rPr lang="en-US"/>
            <a:t>)</a:t>
          </a:r>
        </a:p>
      </dgm:t>
    </dgm:pt>
    <dgm:pt modelId="{E0E1915F-2A8A-4E54-81D4-5463DD3BF2F3}" type="parTrans" cxnId="{EE7FE039-15B5-47C5-B780-0D1593B421E0}">
      <dgm:prSet/>
      <dgm:spPr/>
      <dgm:t>
        <a:bodyPr/>
        <a:lstStyle/>
        <a:p>
          <a:endParaRPr lang="en-US"/>
        </a:p>
      </dgm:t>
    </dgm:pt>
    <dgm:pt modelId="{50E8C389-2993-46F2-84D4-0CDFD06D3A87}" type="sibTrans" cxnId="{EE7FE039-15B5-47C5-B780-0D1593B421E0}">
      <dgm:prSet/>
      <dgm:spPr/>
      <dgm:t>
        <a:bodyPr/>
        <a:lstStyle/>
        <a:p>
          <a:endParaRPr lang="en-US"/>
        </a:p>
      </dgm:t>
    </dgm:pt>
    <dgm:pt modelId="{DBF5D239-FB4D-47C2-A7FB-512A27B632DF}">
      <dgm:prSet phldrT="[Text]" phldr="0"/>
      <dgm:spPr/>
      <dgm:t>
        <a:bodyPr/>
        <a:lstStyle/>
        <a:p>
          <a:pPr rtl="0"/>
          <a:r>
            <a:rPr lang="en-US">
              <a:latin typeface="Arial"/>
            </a:rPr>
            <a:t>Annual</a:t>
          </a:r>
          <a:r>
            <a:rPr lang="en-US"/>
            <a:t> NPP for Study Sites</a:t>
          </a:r>
        </a:p>
      </dgm:t>
    </dgm:pt>
    <dgm:pt modelId="{C3AC526A-9DEE-45E1-91A7-5E76292A1C29}" type="parTrans" cxnId="{D8794455-2496-4479-9369-DCFD8E6221CD}">
      <dgm:prSet/>
      <dgm:spPr/>
      <dgm:t>
        <a:bodyPr/>
        <a:lstStyle/>
        <a:p>
          <a:endParaRPr lang="en-US"/>
        </a:p>
      </dgm:t>
    </dgm:pt>
    <dgm:pt modelId="{E498B6EA-6FA9-4BCE-8C92-4DF68CAA847D}" type="sibTrans" cxnId="{D8794455-2496-4479-9369-DCFD8E6221CD}">
      <dgm:prSet/>
      <dgm:spPr/>
      <dgm:t>
        <a:bodyPr/>
        <a:lstStyle/>
        <a:p>
          <a:endParaRPr lang="en-US"/>
        </a:p>
      </dgm:t>
    </dgm:pt>
    <dgm:pt modelId="{31CED20E-CE27-40F5-B626-96808C2607C0}" type="pres">
      <dgm:prSet presAssocID="{D81D79E8-62A6-4694-B2F4-4813CD76502E}" presName="Name0" presStyleCnt="0">
        <dgm:presLayoutVars>
          <dgm:dir/>
          <dgm:resizeHandles val="exact"/>
        </dgm:presLayoutVars>
      </dgm:prSet>
      <dgm:spPr/>
    </dgm:pt>
    <dgm:pt modelId="{A68E3F70-9A28-499D-A93C-A99512CFC373}" type="pres">
      <dgm:prSet presAssocID="{D81D79E8-62A6-4694-B2F4-4813CD76502E}" presName="vNodes" presStyleCnt="0"/>
      <dgm:spPr/>
    </dgm:pt>
    <dgm:pt modelId="{216755D3-E70C-4BED-96F3-F594C2C51EE2}" type="pres">
      <dgm:prSet presAssocID="{5D18379D-5DA3-47F2-A988-C30C275D0549}" presName="node" presStyleLbl="node1" presStyleIdx="0" presStyleCnt="3">
        <dgm:presLayoutVars>
          <dgm:bulletEnabled val="1"/>
        </dgm:presLayoutVars>
      </dgm:prSet>
      <dgm:spPr/>
    </dgm:pt>
    <dgm:pt modelId="{864DEAB7-ACE1-43D0-AB53-238E8EF14D20}" type="pres">
      <dgm:prSet presAssocID="{224EDDE3-67E4-4B07-B90D-47B25F861624}" presName="spacerT" presStyleCnt="0"/>
      <dgm:spPr/>
    </dgm:pt>
    <dgm:pt modelId="{7D48CD77-9AC7-4756-B699-67CBD9CA669B}" type="pres">
      <dgm:prSet presAssocID="{224EDDE3-67E4-4B07-B90D-47B25F861624}" presName="sibTrans" presStyleLbl="sibTrans2D1" presStyleIdx="0" presStyleCnt="2"/>
      <dgm:spPr/>
    </dgm:pt>
    <dgm:pt modelId="{D84B3B5C-B6E7-47B0-8C3B-C0109D78C41B}" type="pres">
      <dgm:prSet presAssocID="{224EDDE3-67E4-4B07-B90D-47B25F861624}" presName="spacerB" presStyleCnt="0"/>
      <dgm:spPr/>
    </dgm:pt>
    <dgm:pt modelId="{93A22466-85AC-41C8-B3DD-9D77DAFE8C6E}" type="pres">
      <dgm:prSet presAssocID="{E6CF00C3-8C3E-4B4F-99AE-F87E0C14C974}" presName="node" presStyleLbl="node1" presStyleIdx="1" presStyleCnt="3">
        <dgm:presLayoutVars>
          <dgm:bulletEnabled val="1"/>
        </dgm:presLayoutVars>
      </dgm:prSet>
      <dgm:spPr/>
    </dgm:pt>
    <dgm:pt modelId="{9033C34F-6571-46EA-9D12-18046186EEE3}" type="pres">
      <dgm:prSet presAssocID="{D81D79E8-62A6-4694-B2F4-4813CD76502E}" presName="sibTransLast" presStyleLbl="sibTrans2D1" presStyleIdx="1" presStyleCnt="2"/>
      <dgm:spPr/>
    </dgm:pt>
    <dgm:pt modelId="{5DDFF466-63AE-47AE-A57C-EA846EA72B3C}" type="pres">
      <dgm:prSet presAssocID="{D81D79E8-62A6-4694-B2F4-4813CD76502E}" presName="connectorText" presStyleLbl="sibTrans2D1" presStyleIdx="1" presStyleCnt="2"/>
      <dgm:spPr/>
    </dgm:pt>
    <dgm:pt modelId="{FD1C1DB5-EA88-41F1-A24E-D27E72182DBC}" type="pres">
      <dgm:prSet presAssocID="{D81D79E8-62A6-4694-B2F4-4813CD76502E}" presName="lastNode" presStyleLbl="node1" presStyleIdx="2" presStyleCnt="3">
        <dgm:presLayoutVars>
          <dgm:bulletEnabled val="1"/>
        </dgm:presLayoutVars>
      </dgm:prSet>
      <dgm:spPr/>
    </dgm:pt>
  </dgm:ptLst>
  <dgm:cxnLst>
    <dgm:cxn modelId="{D76BF210-0808-4779-B744-ED87626EE2BE}" type="presOf" srcId="{E6CF00C3-8C3E-4B4F-99AE-F87E0C14C974}" destId="{93A22466-85AC-41C8-B3DD-9D77DAFE8C6E}" srcOrd="0" destOrd="0" presId="urn:microsoft.com/office/officeart/2005/8/layout/equation2"/>
    <dgm:cxn modelId="{87C7772C-4742-4960-8C6D-0ABFAAD6BDBD}" type="presOf" srcId="{D81D79E8-62A6-4694-B2F4-4813CD76502E}" destId="{31CED20E-CE27-40F5-B626-96808C2607C0}" srcOrd="0" destOrd="0" presId="urn:microsoft.com/office/officeart/2005/8/layout/equation2"/>
    <dgm:cxn modelId="{A2019C2D-9DE2-42DB-B23C-B58DC4663647}" type="presOf" srcId="{50E8C389-2993-46F2-84D4-0CDFD06D3A87}" destId="{5DDFF466-63AE-47AE-A57C-EA846EA72B3C}" srcOrd="1" destOrd="0" presId="urn:microsoft.com/office/officeart/2005/8/layout/equation2"/>
    <dgm:cxn modelId="{EE7FE039-15B5-47C5-B780-0D1593B421E0}" srcId="{D81D79E8-62A6-4694-B2F4-4813CD76502E}" destId="{E6CF00C3-8C3E-4B4F-99AE-F87E0C14C974}" srcOrd="1" destOrd="0" parTransId="{E0E1915F-2A8A-4E54-81D4-5463DD3BF2F3}" sibTransId="{50E8C389-2993-46F2-84D4-0CDFD06D3A87}"/>
    <dgm:cxn modelId="{B862F743-323C-418B-8776-0CB85B2D20F9}" type="presOf" srcId="{224EDDE3-67E4-4B07-B90D-47B25F861624}" destId="{7D48CD77-9AC7-4756-B699-67CBD9CA669B}" srcOrd="0" destOrd="0" presId="urn:microsoft.com/office/officeart/2005/8/layout/equation2"/>
    <dgm:cxn modelId="{D8794455-2496-4479-9369-DCFD8E6221CD}" srcId="{D81D79E8-62A6-4694-B2F4-4813CD76502E}" destId="{DBF5D239-FB4D-47C2-A7FB-512A27B632DF}" srcOrd="2" destOrd="0" parTransId="{C3AC526A-9DEE-45E1-91A7-5E76292A1C29}" sibTransId="{E498B6EA-6FA9-4BCE-8C92-4DF68CAA847D}"/>
    <dgm:cxn modelId="{744E11B5-C319-457D-A081-E9B8CAD73462}" type="presOf" srcId="{50E8C389-2993-46F2-84D4-0CDFD06D3A87}" destId="{9033C34F-6571-46EA-9D12-18046186EEE3}" srcOrd="0" destOrd="0" presId="urn:microsoft.com/office/officeart/2005/8/layout/equation2"/>
    <dgm:cxn modelId="{998AA8CA-D20D-4EFF-866D-1A95C027DF8F}" type="presOf" srcId="{DBF5D239-FB4D-47C2-A7FB-512A27B632DF}" destId="{FD1C1DB5-EA88-41F1-A24E-D27E72182DBC}" srcOrd="0" destOrd="0" presId="urn:microsoft.com/office/officeart/2005/8/layout/equation2"/>
    <dgm:cxn modelId="{B1CEF9D3-7B59-4C48-9791-C90F1F5CDF17}" srcId="{D81D79E8-62A6-4694-B2F4-4813CD76502E}" destId="{5D18379D-5DA3-47F2-A988-C30C275D0549}" srcOrd="0" destOrd="0" parTransId="{271BEE4C-180E-4467-AEF5-126FE67A9323}" sibTransId="{224EDDE3-67E4-4B07-B90D-47B25F861624}"/>
    <dgm:cxn modelId="{7BAF9AE6-F589-40E0-8896-6B3B0741385D}" type="presOf" srcId="{5D18379D-5DA3-47F2-A988-C30C275D0549}" destId="{216755D3-E70C-4BED-96F3-F594C2C51EE2}" srcOrd="0" destOrd="0" presId="urn:microsoft.com/office/officeart/2005/8/layout/equation2"/>
    <dgm:cxn modelId="{B53BF02B-6553-45C2-9BF6-F709BD99E543}" type="presParOf" srcId="{31CED20E-CE27-40F5-B626-96808C2607C0}" destId="{A68E3F70-9A28-499D-A93C-A99512CFC373}" srcOrd="0" destOrd="0" presId="urn:microsoft.com/office/officeart/2005/8/layout/equation2"/>
    <dgm:cxn modelId="{A6092192-814C-43CF-BAC7-43EF14E77479}" type="presParOf" srcId="{A68E3F70-9A28-499D-A93C-A99512CFC373}" destId="{216755D3-E70C-4BED-96F3-F594C2C51EE2}" srcOrd="0" destOrd="0" presId="urn:microsoft.com/office/officeart/2005/8/layout/equation2"/>
    <dgm:cxn modelId="{8BBBC05C-D7FD-4890-8149-6B53B63EE2D9}" type="presParOf" srcId="{A68E3F70-9A28-499D-A93C-A99512CFC373}" destId="{864DEAB7-ACE1-43D0-AB53-238E8EF14D20}" srcOrd="1" destOrd="0" presId="urn:microsoft.com/office/officeart/2005/8/layout/equation2"/>
    <dgm:cxn modelId="{9AD22751-57BA-4756-B163-3156F02C7907}" type="presParOf" srcId="{A68E3F70-9A28-499D-A93C-A99512CFC373}" destId="{7D48CD77-9AC7-4756-B699-67CBD9CA669B}" srcOrd="2" destOrd="0" presId="urn:microsoft.com/office/officeart/2005/8/layout/equation2"/>
    <dgm:cxn modelId="{B5990E00-C4BA-49EE-8DFA-53F80B099C31}" type="presParOf" srcId="{A68E3F70-9A28-499D-A93C-A99512CFC373}" destId="{D84B3B5C-B6E7-47B0-8C3B-C0109D78C41B}" srcOrd="3" destOrd="0" presId="urn:microsoft.com/office/officeart/2005/8/layout/equation2"/>
    <dgm:cxn modelId="{1F33663A-8D1F-4915-8675-C836233B0051}" type="presParOf" srcId="{A68E3F70-9A28-499D-A93C-A99512CFC373}" destId="{93A22466-85AC-41C8-B3DD-9D77DAFE8C6E}" srcOrd="4" destOrd="0" presId="urn:microsoft.com/office/officeart/2005/8/layout/equation2"/>
    <dgm:cxn modelId="{4C5C0EDE-981E-44FE-AD18-167BCE2C60E7}" type="presParOf" srcId="{31CED20E-CE27-40F5-B626-96808C2607C0}" destId="{9033C34F-6571-46EA-9D12-18046186EEE3}" srcOrd="1" destOrd="0" presId="urn:microsoft.com/office/officeart/2005/8/layout/equation2"/>
    <dgm:cxn modelId="{0F00F393-A944-452F-A76F-CDE67343B020}" type="presParOf" srcId="{9033C34F-6571-46EA-9D12-18046186EEE3}" destId="{5DDFF466-63AE-47AE-A57C-EA846EA72B3C}" srcOrd="0" destOrd="0" presId="urn:microsoft.com/office/officeart/2005/8/layout/equation2"/>
    <dgm:cxn modelId="{DC53F84A-31CE-48F0-8E1F-A046ACF578F7}" type="presParOf" srcId="{31CED20E-CE27-40F5-B626-96808C2607C0}" destId="{FD1C1DB5-EA88-41F1-A24E-D27E72182DB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3AD36D-8FDC-40B3-8C86-A7F0E8E8D6A7}" type="doc">
      <dgm:prSet loTypeId="urn:microsoft.com/office/officeart/2005/8/layout/chevron2" loCatId="process" qsTypeId="urn:microsoft.com/office/officeart/2005/8/quickstyle/simple1" qsCatId="simple" csTypeId="urn:microsoft.com/office/officeart/2005/8/colors/accent2_1" csCatId="accent2" phldr="1"/>
      <dgm:spPr/>
      <dgm:t>
        <a:bodyPr/>
        <a:lstStyle/>
        <a:p>
          <a:endParaRPr lang="en-US"/>
        </a:p>
      </dgm:t>
    </dgm:pt>
    <dgm:pt modelId="{BA34F518-6997-4615-9BC2-546B727C8B24}">
      <dgm:prSet phldrT="[Text]" phldr="0"/>
      <dgm:spPr/>
      <dgm:t>
        <a:bodyPr/>
        <a:lstStyle/>
        <a:p>
          <a:r>
            <a:rPr lang="en-US">
              <a:latin typeface="Arial"/>
            </a:rPr>
            <a:t>Baseline</a:t>
          </a:r>
          <a:endParaRPr lang="en-US"/>
        </a:p>
      </dgm:t>
    </dgm:pt>
    <dgm:pt modelId="{5840CC42-C80C-49FD-9A7A-4909CD146B7B}" type="parTrans" cxnId="{E1BF2E25-5EDC-44D8-80BB-0242A1BBF084}">
      <dgm:prSet/>
      <dgm:spPr/>
      <dgm:t>
        <a:bodyPr/>
        <a:lstStyle/>
        <a:p>
          <a:endParaRPr lang="en-US"/>
        </a:p>
      </dgm:t>
    </dgm:pt>
    <dgm:pt modelId="{2AF0431A-0BCF-473F-B30C-0E6F48DFBCDB}" type="sibTrans" cxnId="{E1BF2E25-5EDC-44D8-80BB-0242A1BBF084}">
      <dgm:prSet/>
      <dgm:spPr/>
      <dgm:t>
        <a:bodyPr/>
        <a:lstStyle/>
        <a:p>
          <a:endParaRPr lang="en-US"/>
        </a:p>
      </dgm:t>
    </dgm:pt>
    <dgm:pt modelId="{31B9864C-7A55-4DF2-A49B-EE620A92D688}">
      <dgm:prSet phldrT="[Text]" phldr="0"/>
      <dgm:spPr/>
      <dgm:t>
        <a:bodyPr/>
        <a:lstStyle/>
        <a:p>
          <a:pPr rtl="0"/>
          <a:r>
            <a:rPr lang="en-US">
              <a:latin typeface="Arial"/>
            </a:rPr>
            <a:t> Five Years Before Night Pen Was First Placed</a:t>
          </a:r>
          <a:endParaRPr lang="en-US"/>
        </a:p>
      </dgm:t>
    </dgm:pt>
    <dgm:pt modelId="{32DE3F5B-9411-4F54-BAEA-50F86DBCA32D}" type="parTrans" cxnId="{918DD011-DDAE-4FA2-9662-0D573E0DA381}">
      <dgm:prSet/>
      <dgm:spPr/>
      <dgm:t>
        <a:bodyPr/>
        <a:lstStyle/>
        <a:p>
          <a:endParaRPr lang="en-US"/>
        </a:p>
      </dgm:t>
    </dgm:pt>
    <dgm:pt modelId="{6420DC8D-342B-4870-BA40-6A9154DA05BB}" type="sibTrans" cxnId="{918DD011-DDAE-4FA2-9662-0D573E0DA381}">
      <dgm:prSet/>
      <dgm:spPr/>
      <dgm:t>
        <a:bodyPr/>
        <a:lstStyle/>
        <a:p>
          <a:endParaRPr lang="en-US"/>
        </a:p>
      </dgm:t>
    </dgm:pt>
    <dgm:pt modelId="{EC7F7846-C49A-4CEF-ABAC-F9B9B13FDCB5}">
      <dgm:prSet phldrT="[Text]" phldr="0"/>
      <dgm:spPr/>
      <dgm:t>
        <a:bodyPr/>
        <a:lstStyle/>
        <a:p>
          <a:pPr rtl="0"/>
          <a:r>
            <a:rPr lang="en-US">
              <a:latin typeface="Arial"/>
            </a:rPr>
            <a:t> Penning Year</a:t>
          </a:r>
          <a:endParaRPr lang="en-US"/>
        </a:p>
      </dgm:t>
    </dgm:pt>
    <dgm:pt modelId="{194D488C-797E-4373-A5BB-15ED93A846F3}" type="parTrans" cxnId="{BF6DDDB2-E8F6-4201-971C-3AD2238A6746}">
      <dgm:prSet/>
      <dgm:spPr/>
      <dgm:t>
        <a:bodyPr/>
        <a:lstStyle/>
        <a:p>
          <a:endParaRPr lang="en-US"/>
        </a:p>
      </dgm:t>
    </dgm:pt>
    <dgm:pt modelId="{087390EF-218E-4323-86F9-B56C4DA6AA9A}" type="sibTrans" cxnId="{BF6DDDB2-E8F6-4201-971C-3AD2238A6746}">
      <dgm:prSet/>
      <dgm:spPr/>
      <dgm:t>
        <a:bodyPr/>
        <a:lstStyle/>
        <a:p>
          <a:endParaRPr lang="en-US"/>
        </a:p>
      </dgm:t>
    </dgm:pt>
    <dgm:pt modelId="{1E5B58E9-86DF-4416-AFCC-C168C89F3EB3}">
      <dgm:prSet phldrT="[Text]" phldr="0"/>
      <dgm:spPr/>
      <dgm:t>
        <a:bodyPr/>
        <a:lstStyle/>
        <a:p>
          <a:pPr rtl="0"/>
          <a:r>
            <a:rPr lang="en-US">
              <a:latin typeface="Arial"/>
            </a:rPr>
            <a:t> First Year Night Pen Was Placed </a:t>
          </a:r>
          <a:endParaRPr lang="en-US"/>
        </a:p>
      </dgm:t>
    </dgm:pt>
    <dgm:pt modelId="{A7F9D029-EB7D-4684-A076-9791163A1678}" type="parTrans" cxnId="{F35F0780-F8C2-48F2-B7AE-772818AD09C8}">
      <dgm:prSet/>
      <dgm:spPr/>
      <dgm:t>
        <a:bodyPr/>
        <a:lstStyle/>
        <a:p>
          <a:endParaRPr lang="en-US"/>
        </a:p>
      </dgm:t>
    </dgm:pt>
    <dgm:pt modelId="{936B5506-B955-415F-A367-68631B8964AE}" type="sibTrans" cxnId="{F35F0780-F8C2-48F2-B7AE-772818AD09C8}">
      <dgm:prSet/>
      <dgm:spPr/>
      <dgm:t>
        <a:bodyPr/>
        <a:lstStyle/>
        <a:p>
          <a:endParaRPr lang="en-US"/>
        </a:p>
      </dgm:t>
    </dgm:pt>
    <dgm:pt modelId="{1B6BA88D-C259-43DF-B26F-C668E93A2534}">
      <dgm:prSet phldrT="[Text]" phldr="0"/>
      <dgm:spPr/>
      <dgm:t>
        <a:bodyPr/>
        <a:lstStyle/>
        <a:p>
          <a:pPr rtl="0"/>
          <a:r>
            <a:rPr lang="en-US">
              <a:latin typeface="Arial"/>
            </a:rPr>
            <a:t> Year One</a:t>
          </a:r>
        </a:p>
      </dgm:t>
    </dgm:pt>
    <dgm:pt modelId="{2BB68A9D-0540-4C6E-B716-461B09DC7AC2}" type="parTrans" cxnId="{0B9A9B95-E436-4E78-977D-4E85D61A3846}">
      <dgm:prSet/>
      <dgm:spPr/>
      <dgm:t>
        <a:bodyPr/>
        <a:lstStyle/>
        <a:p>
          <a:endParaRPr lang="en-US"/>
        </a:p>
      </dgm:t>
    </dgm:pt>
    <dgm:pt modelId="{0191A17D-49CC-4D92-9C98-0F93CE37FAB7}" type="sibTrans" cxnId="{0B9A9B95-E436-4E78-977D-4E85D61A3846}">
      <dgm:prSet/>
      <dgm:spPr/>
      <dgm:t>
        <a:bodyPr/>
        <a:lstStyle/>
        <a:p>
          <a:endParaRPr lang="en-US"/>
        </a:p>
      </dgm:t>
    </dgm:pt>
    <dgm:pt modelId="{07632D8E-418A-4E27-AFC0-3B57CF5ED760}">
      <dgm:prSet phldrT="[Text]" phldr="0"/>
      <dgm:spPr/>
      <dgm:t>
        <a:bodyPr/>
        <a:lstStyle/>
        <a:p>
          <a:pPr rtl="0"/>
          <a:r>
            <a:rPr lang="en-US">
              <a:latin typeface="Calibri"/>
              <a:cs typeface="Calibri"/>
            </a:rPr>
            <a:t> One Year After Night Penning</a:t>
          </a:r>
          <a:endParaRPr lang="en-US"/>
        </a:p>
      </dgm:t>
    </dgm:pt>
    <dgm:pt modelId="{4DA006C2-E7DE-473A-8809-327CF794D8B0}" type="parTrans" cxnId="{F38F95A7-AF25-44CB-AB96-28014F2C9785}">
      <dgm:prSet/>
      <dgm:spPr/>
      <dgm:t>
        <a:bodyPr/>
        <a:lstStyle/>
        <a:p>
          <a:endParaRPr lang="en-US"/>
        </a:p>
      </dgm:t>
    </dgm:pt>
    <dgm:pt modelId="{508DEFA6-FEEF-490D-A95A-8350BABF64D1}" type="sibTrans" cxnId="{F38F95A7-AF25-44CB-AB96-28014F2C9785}">
      <dgm:prSet/>
      <dgm:spPr/>
      <dgm:t>
        <a:bodyPr/>
        <a:lstStyle/>
        <a:p>
          <a:endParaRPr lang="en-US"/>
        </a:p>
      </dgm:t>
    </dgm:pt>
    <dgm:pt modelId="{837E824D-44C0-4D1A-AA22-132BB4816030}">
      <dgm:prSet phldr="0"/>
      <dgm:spPr/>
      <dgm:t>
        <a:bodyPr/>
        <a:lstStyle/>
        <a:p>
          <a:pPr rtl="0"/>
          <a:r>
            <a:rPr lang="en-US">
              <a:latin typeface="Arial"/>
            </a:rPr>
            <a:t>Year Two</a:t>
          </a:r>
        </a:p>
      </dgm:t>
    </dgm:pt>
    <dgm:pt modelId="{84126877-DE5F-4840-99D9-BDA351979B0C}" type="parTrans" cxnId="{0F44D827-8CD7-4C11-A467-4A22F7F0A218}">
      <dgm:prSet/>
      <dgm:spPr/>
    </dgm:pt>
    <dgm:pt modelId="{E89D51C1-DCF6-49E0-A07B-3F396B34A467}" type="sibTrans" cxnId="{0F44D827-8CD7-4C11-A467-4A22F7F0A218}">
      <dgm:prSet/>
      <dgm:spPr/>
    </dgm:pt>
    <dgm:pt modelId="{F98C036D-9F6F-46A0-81BD-CDEEED21F4EA}">
      <dgm:prSet phldr="0"/>
      <dgm:spPr/>
      <dgm:t>
        <a:bodyPr/>
        <a:lstStyle/>
        <a:p>
          <a:pPr rtl="0"/>
          <a:r>
            <a:rPr lang="en-US">
              <a:latin typeface="Arial"/>
            </a:rPr>
            <a:t>Two Years After Night Penning</a:t>
          </a:r>
        </a:p>
      </dgm:t>
    </dgm:pt>
    <dgm:pt modelId="{25591F14-1BEE-4375-A16D-E2B458E07867}" type="parTrans" cxnId="{68BA72A7-6B6A-4EC7-9476-1A7AF7069BC8}">
      <dgm:prSet/>
      <dgm:spPr/>
    </dgm:pt>
    <dgm:pt modelId="{4663706D-A575-43B5-84EB-FBEEE50B93F9}" type="sibTrans" cxnId="{68BA72A7-6B6A-4EC7-9476-1A7AF7069BC8}">
      <dgm:prSet/>
      <dgm:spPr/>
    </dgm:pt>
    <dgm:pt modelId="{E951BE65-807E-49FB-B86F-B990CC982483}">
      <dgm:prSet phldr="0"/>
      <dgm:spPr/>
      <dgm:t>
        <a:bodyPr/>
        <a:lstStyle/>
        <a:p>
          <a:pPr rtl="0"/>
          <a:r>
            <a:rPr lang="en-US">
              <a:latin typeface="Arial"/>
            </a:rPr>
            <a:t>Year Three</a:t>
          </a:r>
        </a:p>
      </dgm:t>
    </dgm:pt>
    <dgm:pt modelId="{C5620C1B-EA03-4942-9704-891E6B9ABE5A}" type="parTrans" cxnId="{B0025D15-700E-4806-9F61-13F32EBE4756}">
      <dgm:prSet/>
      <dgm:spPr/>
    </dgm:pt>
    <dgm:pt modelId="{24A1903D-B651-4B74-A5A2-94AE50B8EEE3}" type="sibTrans" cxnId="{B0025D15-700E-4806-9F61-13F32EBE4756}">
      <dgm:prSet/>
      <dgm:spPr/>
    </dgm:pt>
    <dgm:pt modelId="{B19B0FF5-DBB9-4C2C-A04E-1DDCCA262D96}">
      <dgm:prSet phldr="0"/>
      <dgm:spPr/>
      <dgm:t>
        <a:bodyPr/>
        <a:lstStyle/>
        <a:p>
          <a:pPr rtl="0"/>
          <a:r>
            <a:rPr lang="en-US">
              <a:latin typeface="Arial"/>
            </a:rPr>
            <a:t>Three Years After Night Penning</a:t>
          </a:r>
        </a:p>
      </dgm:t>
    </dgm:pt>
    <dgm:pt modelId="{52D0F33C-D9C8-4381-A92E-E768A9186B8A}" type="parTrans" cxnId="{FF09A5FA-77E3-4D58-8918-FD0DE9CFA9C4}">
      <dgm:prSet/>
      <dgm:spPr/>
    </dgm:pt>
    <dgm:pt modelId="{A61F1F5A-8B6A-448A-91DE-49E4AD3214BB}" type="sibTrans" cxnId="{FF09A5FA-77E3-4D58-8918-FD0DE9CFA9C4}">
      <dgm:prSet/>
      <dgm:spPr/>
    </dgm:pt>
    <dgm:pt modelId="{03D45CCA-2D65-4E77-8C03-4CC506050F86}" type="pres">
      <dgm:prSet presAssocID="{E53AD36D-8FDC-40B3-8C86-A7F0E8E8D6A7}" presName="linearFlow" presStyleCnt="0">
        <dgm:presLayoutVars>
          <dgm:dir/>
          <dgm:animLvl val="lvl"/>
          <dgm:resizeHandles val="exact"/>
        </dgm:presLayoutVars>
      </dgm:prSet>
      <dgm:spPr/>
    </dgm:pt>
    <dgm:pt modelId="{B991EC47-BCEB-4249-8591-21A5D578CE3B}" type="pres">
      <dgm:prSet presAssocID="{BA34F518-6997-4615-9BC2-546B727C8B24}" presName="composite" presStyleCnt="0"/>
      <dgm:spPr/>
    </dgm:pt>
    <dgm:pt modelId="{EE61F46E-80B2-4497-ACB8-EADACA8ECA8D}" type="pres">
      <dgm:prSet presAssocID="{BA34F518-6997-4615-9BC2-546B727C8B24}" presName="parentText" presStyleLbl="alignNode1" presStyleIdx="0" presStyleCnt="5">
        <dgm:presLayoutVars>
          <dgm:chMax val="1"/>
          <dgm:bulletEnabled val="1"/>
        </dgm:presLayoutVars>
      </dgm:prSet>
      <dgm:spPr/>
    </dgm:pt>
    <dgm:pt modelId="{7BCFE9F5-7414-41CC-B103-7E63245F211F}" type="pres">
      <dgm:prSet presAssocID="{BA34F518-6997-4615-9BC2-546B727C8B24}" presName="descendantText" presStyleLbl="alignAcc1" presStyleIdx="0" presStyleCnt="5">
        <dgm:presLayoutVars>
          <dgm:bulletEnabled val="1"/>
        </dgm:presLayoutVars>
      </dgm:prSet>
      <dgm:spPr/>
    </dgm:pt>
    <dgm:pt modelId="{8AF7A4D3-ADB0-4E40-AA85-1C5F1B813009}" type="pres">
      <dgm:prSet presAssocID="{2AF0431A-0BCF-473F-B30C-0E6F48DFBCDB}" presName="sp" presStyleCnt="0"/>
      <dgm:spPr/>
    </dgm:pt>
    <dgm:pt modelId="{6960CAB9-498B-4E6E-B278-B45D30AD84CA}" type="pres">
      <dgm:prSet presAssocID="{EC7F7846-C49A-4CEF-ABAC-F9B9B13FDCB5}" presName="composite" presStyleCnt="0"/>
      <dgm:spPr/>
    </dgm:pt>
    <dgm:pt modelId="{4C7A9CD7-A2AF-4658-9465-AA631FE7376C}" type="pres">
      <dgm:prSet presAssocID="{EC7F7846-C49A-4CEF-ABAC-F9B9B13FDCB5}" presName="parentText" presStyleLbl="alignNode1" presStyleIdx="1" presStyleCnt="5">
        <dgm:presLayoutVars>
          <dgm:chMax val="1"/>
          <dgm:bulletEnabled val="1"/>
        </dgm:presLayoutVars>
      </dgm:prSet>
      <dgm:spPr/>
    </dgm:pt>
    <dgm:pt modelId="{3129C1CD-F838-44A0-8B22-766639AE48F0}" type="pres">
      <dgm:prSet presAssocID="{EC7F7846-C49A-4CEF-ABAC-F9B9B13FDCB5}" presName="descendantText" presStyleLbl="alignAcc1" presStyleIdx="1" presStyleCnt="5">
        <dgm:presLayoutVars>
          <dgm:bulletEnabled val="1"/>
        </dgm:presLayoutVars>
      </dgm:prSet>
      <dgm:spPr/>
    </dgm:pt>
    <dgm:pt modelId="{9CCFE799-ADEB-4565-A6D9-9B3C65626194}" type="pres">
      <dgm:prSet presAssocID="{087390EF-218E-4323-86F9-B56C4DA6AA9A}" presName="sp" presStyleCnt="0"/>
      <dgm:spPr/>
    </dgm:pt>
    <dgm:pt modelId="{62D5835F-EAEC-4843-9E4C-A4DB10B53001}" type="pres">
      <dgm:prSet presAssocID="{1B6BA88D-C259-43DF-B26F-C668E93A2534}" presName="composite" presStyleCnt="0"/>
      <dgm:spPr/>
    </dgm:pt>
    <dgm:pt modelId="{CF484C17-CD67-41BA-BC97-68976AC21FD3}" type="pres">
      <dgm:prSet presAssocID="{1B6BA88D-C259-43DF-B26F-C668E93A2534}" presName="parentText" presStyleLbl="alignNode1" presStyleIdx="2" presStyleCnt="5">
        <dgm:presLayoutVars>
          <dgm:chMax val="1"/>
          <dgm:bulletEnabled val="1"/>
        </dgm:presLayoutVars>
      </dgm:prSet>
      <dgm:spPr/>
    </dgm:pt>
    <dgm:pt modelId="{08E00DE7-48A2-45AB-A51D-F8CDA34B4416}" type="pres">
      <dgm:prSet presAssocID="{1B6BA88D-C259-43DF-B26F-C668E93A2534}" presName="descendantText" presStyleLbl="alignAcc1" presStyleIdx="2" presStyleCnt="5">
        <dgm:presLayoutVars>
          <dgm:bulletEnabled val="1"/>
        </dgm:presLayoutVars>
      </dgm:prSet>
      <dgm:spPr/>
    </dgm:pt>
    <dgm:pt modelId="{BFBEF8B6-6F5B-4245-93C1-2E1DBB70A444}" type="pres">
      <dgm:prSet presAssocID="{0191A17D-49CC-4D92-9C98-0F93CE37FAB7}" presName="sp" presStyleCnt="0"/>
      <dgm:spPr/>
    </dgm:pt>
    <dgm:pt modelId="{6A6E1B82-498E-4C8B-A704-9311FF1FD7D5}" type="pres">
      <dgm:prSet presAssocID="{837E824D-44C0-4D1A-AA22-132BB4816030}" presName="composite" presStyleCnt="0"/>
      <dgm:spPr/>
    </dgm:pt>
    <dgm:pt modelId="{CB629F77-41A0-4F31-8748-FCCA4D5CE87D}" type="pres">
      <dgm:prSet presAssocID="{837E824D-44C0-4D1A-AA22-132BB4816030}" presName="parentText" presStyleLbl="alignNode1" presStyleIdx="3" presStyleCnt="5">
        <dgm:presLayoutVars>
          <dgm:chMax val="1"/>
          <dgm:bulletEnabled val="1"/>
        </dgm:presLayoutVars>
      </dgm:prSet>
      <dgm:spPr/>
    </dgm:pt>
    <dgm:pt modelId="{3916D0D9-2D29-444F-B3A4-A5EF36A95072}" type="pres">
      <dgm:prSet presAssocID="{837E824D-44C0-4D1A-AA22-132BB4816030}" presName="descendantText" presStyleLbl="alignAcc1" presStyleIdx="3" presStyleCnt="5">
        <dgm:presLayoutVars>
          <dgm:bulletEnabled val="1"/>
        </dgm:presLayoutVars>
      </dgm:prSet>
      <dgm:spPr/>
    </dgm:pt>
    <dgm:pt modelId="{2510A761-1074-426E-AE58-F07F5C6AB4AE}" type="pres">
      <dgm:prSet presAssocID="{E89D51C1-DCF6-49E0-A07B-3F396B34A467}" presName="sp" presStyleCnt="0"/>
      <dgm:spPr/>
    </dgm:pt>
    <dgm:pt modelId="{314B0633-7BB4-44D7-98D9-1ED73A4E9AB2}" type="pres">
      <dgm:prSet presAssocID="{E951BE65-807E-49FB-B86F-B990CC982483}" presName="composite" presStyleCnt="0"/>
      <dgm:spPr/>
    </dgm:pt>
    <dgm:pt modelId="{CFC52255-DD00-453A-8FDB-434D052910D3}" type="pres">
      <dgm:prSet presAssocID="{E951BE65-807E-49FB-B86F-B990CC982483}" presName="parentText" presStyleLbl="alignNode1" presStyleIdx="4" presStyleCnt="5">
        <dgm:presLayoutVars>
          <dgm:chMax val="1"/>
          <dgm:bulletEnabled val="1"/>
        </dgm:presLayoutVars>
      </dgm:prSet>
      <dgm:spPr/>
    </dgm:pt>
    <dgm:pt modelId="{1A40D4C3-6F9D-4508-A922-610093187C45}" type="pres">
      <dgm:prSet presAssocID="{E951BE65-807E-49FB-B86F-B990CC982483}" presName="descendantText" presStyleLbl="alignAcc1" presStyleIdx="4" presStyleCnt="5">
        <dgm:presLayoutVars>
          <dgm:bulletEnabled val="1"/>
        </dgm:presLayoutVars>
      </dgm:prSet>
      <dgm:spPr/>
    </dgm:pt>
  </dgm:ptLst>
  <dgm:cxnLst>
    <dgm:cxn modelId="{7879CC04-97E7-4594-8240-A0862268AECD}" type="presOf" srcId="{1E5B58E9-86DF-4416-AFCC-C168C89F3EB3}" destId="{3129C1CD-F838-44A0-8B22-766639AE48F0}" srcOrd="0" destOrd="0" presId="urn:microsoft.com/office/officeart/2005/8/layout/chevron2"/>
    <dgm:cxn modelId="{918DD011-DDAE-4FA2-9662-0D573E0DA381}" srcId="{BA34F518-6997-4615-9BC2-546B727C8B24}" destId="{31B9864C-7A55-4DF2-A49B-EE620A92D688}" srcOrd="0" destOrd="0" parTransId="{32DE3F5B-9411-4F54-BAEA-50F86DBCA32D}" sibTransId="{6420DC8D-342B-4870-BA40-6A9154DA05BB}"/>
    <dgm:cxn modelId="{B0025D15-700E-4806-9F61-13F32EBE4756}" srcId="{E53AD36D-8FDC-40B3-8C86-A7F0E8E8D6A7}" destId="{E951BE65-807E-49FB-B86F-B990CC982483}" srcOrd="4" destOrd="0" parTransId="{C5620C1B-EA03-4942-9704-891E6B9ABE5A}" sibTransId="{24A1903D-B651-4B74-A5A2-94AE50B8EEE3}"/>
    <dgm:cxn modelId="{E1BF2E25-5EDC-44D8-80BB-0242A1BBF084}" srcId="{E53AD36D-8FDC-40B3-8C86-A7F0E8E8D6A7}" destId="{BA34F518-6997-4615-9BC2-546B727C8B24}" srcOrd="0" destOrd="0" parTransId="{5840CC42-C80C-49FD-9A7A-4909CD146B7B}" sibTransId="{2AF0431A-0BCF-473F-B30C-0E6F48DFBCDB}"/>
    <dgm:cxn modelId="{13EE5925-A987-42AA-8C46-7379748A5C0B}" type="presOf" srcId="{07632D8E-418A-4E27-AFC0-3B57CF5ED760}" destId="{08E00DE7-48A2-45AB-A51D-F8CDA34B4416}" srcOrd="0" destOrd="0" presId="urn:microsoft.com/office/officeart/2005/8/layout/chevron2"/>
    <dgm:cxn modelId="{0F44D827-8CD7-4C11-A467-4A22F7F0A218}" srcId="{E53AD36D-8FDC-40B3-8C86-A7F0E8E8D6A7}" destId="{837E824D-44C0-4D1A-AA22-132BB4816030}" srcOrd="3" destOrd="0" parTransId="{84126877-DE5F-4840-99D9-BDA351979B0C}" sibTransId="{E89D51C1-DCF6-49E0-A07B-3F396B34A467}"/>
    <dgm:cxn modelId="{77E6B02A-43D7-4A1B-B60B-01B883685ABF}" type="presOf" srcId="{F98C036D-9F6F-46A0-81BD-CDEEED21F4EA}" destId="{3916D0D9-2D29-444F-B3A4-A5EF36A95072}" srcOrd="0" destOrd="0" presId="urn:microsoft.com/office/officeart/2005/8/layout/chevron2"/>
    <dgm:cxn modelId="{09740D4F-85D4-4C55-A264-FF468B19A72F}" type="presOf" srcId="{B19B0FF5-DBB9-4C2C-A04E-1DDCCA262D96}" destId="{1A40D4C3-6F9D-4508-A922-610093187C45}" srcOrd="0" destOrd="0" presId="urn:microsoft.com/office/officeart/2005/8/layout/chevron2"/>
    <dgm:cxn modelId="{6E4B167C-8999-433B-9FA1-24A286A99B2F}" type="presOf" srcId="{EC7F7846-C49A-4CEF-ABAC-F9B9B13FDCB5}" destId="{4C7A9CD7-A2AF-4658-9465-AA631FE7376C}" srcOrd="0" destOrd="0" presId="urn:microsoft.com/office/officeart/2005/8/layout/chevron2"/>
    <dgm:cxn modelId="{F35F0780-F8C2-48F2-B7AE-772818AD09C8}" srcId="{EC7F7846-C49A-4CEF-ABAC-F9B9B13FDCB5}" destId="{1E5B58E9-86DF-4416-AFCC-C168C89F3EB3}" srcOrd="0" destOrd="0" parTransId="{A7F9D029-EB7D-4684-A076-9791163A1678}" sibTransId="{936B5506-B955-415F-A367-68631B8964AE}"/>
    <dgm:cxn modelId="{0B9A9B95-E436-4E78-977D-4E85D61A3846}" srcId="{E53AD36D-8FDC-40B3-8C86-A7F0E8E8D6A7}" destId="{1B6BA88D-C259-43DF-B26F-C668E93A2534}" srcOrd="2" destOrd="0" parTransId="{2BB68A9D-0540-4C6E-B716-461B09DC7AC2}" sibTransId="{0191A17D-49CC-4D92-9C98-0F93CE37FAB7}"/>
    <dgm:cxn modelId="{FFE3FF95-7D6B-40D3-BDAC-8474031126CC}" type="presOf" srcId="{1B6BA88D-C259-43DF-B26F-C668E93A2534}" destId="{CF484C17-CD67-41BA-BC97-68976AC21FD3}" srcOrd="0" destOrd="0" presId="urn:microsoft.com/office/officeart/2005/8/layout/chevron2"/>
    <dgm:cxn modelId="{68BA72A7-6B6A-4EC7-9476-1A7AF7069BC8}" srcId="{837E824D-44C0-4D1A-AA22-132BB4816030}" destId="{F98C036D-9F6F-46A0-81BD-CDEEED21F4EA}" srcOrd="0" destOrd="0" parTransId="{25591F14-1BEE-4375-A16D-E2B458E07867}" sibTransId="{4663706D-A575-43B5-84EB-FBEEE50B93F9}"/>
    <dgm:cxn modelId="{F38F95A7-AF25-44CB-AB96-28014F2C9785}" srcId="{1B6BA88D-C259-43DF-B26F-C668E93A2534}" destId="{07632D8E-418A-4E27-AFC0-3B57CF5ED760}" srcOrd="0" destOrd="0" parTransId="{4DA006C2-E7DE-473A-8809-327CF794D8B0}" sibTransId="{508DEFA6-FEEF-490D-A95A-8350BABF64D1}"/>
    <dgm:cxn modelId="{BF6DDDB2-E8F6-4201-971C-3AD2238A6746}" srcId="{E53AD36D-8FDC-40B3-8C86-A7F0E8E8D6A7}" destId="{EC7F7846-C49A-4CEF-ABAC-F9B9B13FDCB5}" srcOrd="1" destOrd="0" parTransId="{194D488C-797E-4373-A5BB-15ED93A846F3}" sibTransId="{087390EF-218E-4323-86F9-B56C4DA6AA9A}"/>
    <dgm:cxn modelId="{505A0AB4-7C44-4944-A738-48A992693150}" type="presOf" srcId="{31B9864C-7A55-4DF2-A49B-EE620A92D688}" destId="{7BCFE9F5-7414-41CC-B103-7E63245F211F}" srcOrd="0" destOrd="0" presId="urn:microsoft.com/office/officeart/2005/8/layout/chevron2"/>
    <dgm:cxn modelId="{4EC514BF-425F-4D5E-BAD7-D7A1C283D3E7}" type="presOf" srcId="{837E824D-44C0-4D1A-AA22-132BB4816030}" destId="{CB629F77-41A0-4F31-8748-FCCA4D5CE87D}" srcOrd="0" destOrd="0" presId="urn:microsoft.com/office/officeart/2005/8/layout/chevron2"/>
    <dgm:cxn modelId="{69E694C0-592A-43F1-BE43-355B33715D7D}" type="presOf" srcId="{E951BE65-807E-49FB-B86F-B990CC982483}" destId="{CFC52255-DD00-453A-8FDB-434D052910D3}" srcOrd="0" destOrd="0" presId="urn:microsoft.com/office/officeart/2005/8/layout/chevron2"/>
    <dgm:cxn modelId="{D3F3B5D7-9211-4E8F-B98C-0D4C99863627}" type="presOf" srcId="{BA34F518-6997-4615-9BC2-546B727C8B24}" destId="{EE61F46E-80B2-4497-ACB8-EADACA8ECA8D}" srcOrd="0" destOrd="0" presId="urn:microsoft.com/office/officeart/2005/8/layout/chevron2"/>
    <dgm:cxn modelId="{5BA29FF6-1E65-4570-95CC-42EE260081B2}" type="presOf" srcId="{E53AD36D-8FDC-40B3-8C86-A7F0E8E8D6A7}" destId="{03D45CCA-2D65-4E77-8C03-4CC506050F86}" srcOrd="0" destOrd="0" presId="urn:microsoft.com/office/officeart/2005/8/layout/chevron2"/>
    <dgm:cxn modelId="{FF09A5FA-77E3-4D58-8918-FD0DE9CFA9C4}" srcId="{E951BE65-807E-49FB-B86F-B990CC982483}" destId="{B19B0FF5-DBB9-4C2C-A04E-1DDCCA262D96}" srcOrd="0" destOrd="0" parTransId="{52D0F33C-D9C8-4381-A92E-E768A9186B8A}" sibTransId="{A61F1F5A-8B6A-448A-91DE-49E4AD3214BB}"/>
    <dgm:cxn modelId="{0DBFC35C-03DF-42F1-9F1B-73DEEDC48245}" type="presParOf" srcId="{03D45CCA-2D65-4E77-8C03-4CC506050F86}" destId="{B991EC47-BCEB-4249-8591-21A5D578CE3B}" srcOrd="0" destOrd="0" presId="urn:microsoft.com/office/officeart/2005/8/layout/chevron2"/>
    <dgm:cxn modelId="{A630F8CA-925B-4AF5-B6F8-A1DC96B88F9F}" type="presParOf" srcId="{B991EC47-BCEB-4249-8591-21A5D578CE3B}" destId="{EE61F46E-80B2-4497-ACB8-EADACA8ECA8D}" srcOrd="0" destOrd="0" presId="urn:microsoft.com/office/officeart/2005/8/layout/chevron2"/>
    <dgm:cxn modelId="{A4978335-086D-470D-AC12-94823AE59CB1}" type="presParOf" srcId="{B991EC47-BCEB-4249-8591-21A5D578CE3B}" destId="{7BCFE9F5-7414-41CC-B103-7E63245F211F}" srcOrd="1" destOrd="0" presId="urn:microsoft.com/office/officeart/2005/8/layout/chevron2"/>
    <dgm:cxn modelId="{86ED3BFD-297A-450A-A3D6-0329A3882A80}" type="presParOf" srcId="{03D45CCA-2D65-4E77-8C03-4CC506050F86}" destId="{8AF7A4D3-ADB0-4E40-AA85-1C5F1B813009}" srcOrd="1" destOrd="0" presId="urn:microsoft.com/office/officeart/2005/8/layout/chevron2"/>
    <dgm:cxn modelId="{8524683F-3EAC-451E-8AD8-89C328A53D95}" type="presParOf" srcId="{03D45CCA-2D65-4E77-8C03-4CC506050F86}" destId="{6960CAB9-498B-4E6E-B278-B45D30AD84CA}" srcOrd="2" destOrd="0" presId="urn:microsoft.com/office/officeart/2005/8/layout/chevron2"/>
    <dgm:cxn modelId="{BBFCF85D-4EB7-42E2-839E-DF2B1DD23CDF}" type="presParOf" srcId="{6960CAB9-498B-4E6E-B278-B45D30AD84CA}" destId="{4C7A9CD7-A2AF-4658-9465-AA631FE7376C}" srcOrd="0" destOrd="0" presId="urn:microsoft.com/office/officeart/2005/8/layout/chevron2"/>
    <dgm:cxn modelId="{A329E15A-4FA2-4D5C-B432-47175F99C103}" type="presParOf" srcId="{6960CAB9-498B-4E6E-B278-B45D30AD84CA}" destId="{3129C1CD-F838-44A0-8B22-766639AE48F0}" srcOrd="1" destOrd="0" presId="urn:microsoft.com/office/officeart/2005/8/layout/chevron2"/>
    <dgm:cxn modelId="{D7346FF5-0F02-4AA7-9CEB-2EC3D196ABC5}" type="presParOf" srcId="{03D45CCA-2D65-4E77-8C03-4CC506050F86}" destId="{9CCFE799-ADEB-4565-A6D9-9B3C65626194}" srcOrd="3" destOrd="0" presId="urn:microsoft.com/office/officeart/2005/8/layout/chevron2"/>
    <dgm:cxn modelId="{EBFD50D7-2BF7-4E44-9650-C7B9F303B16D}" type="presParOf" srcId="{03D45CCA-2D65-4E77-8C03-4CC506050F86}" destId="{62D5835F-EAEC-4843-9E4C-A4DB10B53001}" srcOrd="4" destOrd="0" presId="urn:microsoft.com/office/officeart/2005/8/layout/chevron2"/>
    <dgm:cxn modelId="{AFACC52A-1FD8-45FC-8F4E-A98A984D7469}" type="presParOf" srcId="{62D5835F-EAEC-4843-9E4C-A4DB10B53001}" destId="{CF484C17-CD67-41BA-BC97-68976AC21FD3}" srcOrd="0" destOrd="0" presId="urn:microsoft.com/office/officeart/2005/8/layout/chevron2"/>
    <dgm:cxn modelId="{1B50BEDE-4DD5-4CC8-9292-2FB18EA92CC7}" type="presParOf" srcId="{62D5835F-EAEC-4843-9E4C-A4DB10B53001}" destId="{08E00DE7-48A2-45AB-A51D-F8CDA34B4416}" srcOrd="1" destOrd="0" presId="urn:microsoft.com/office/officeart/2005/8/layout/chevron2"/>
    <dgm:cxn modelId="{F082B98E-0073-48FC-A676-F476BC27E449}" type="presParOf" srcId="{03D45CCA-2D65-4E77-8C03-4CC506050F86}" destId="{BFBEF8B6-6F5B-4245-93C1-2E1DBB70A444}" srcOrd="5" destOrd="0" presId="urn:microsoft.com/office/officeart/2005/8/layout/chevron2"/>
    <dgm:cxn modelId="{BC1C0EB6-70FA-44A2-ADB7-E701431BD52B}" type="presParOf" srcId="{03D45CCA-2D65-4E77-8C03-4CC506050F86}" destId="{6A6E1B82-498E-4C8B-A704-9311FF1FD7D5}" srcOrd="6" destOrd="0" presId="urn:microsoft.com/office/officeart/2005/8/layout/chevron2"/>
    <dgm:cxn modelId="{31697660-4136-4464-BC55-90FF84950766}" type="presParOf" srcId="{6A6E1B82-498E-4C8B-A704-9311FF1FD7D5}" destId="{CB629F77-41A0-4F31-8748-FCCA4D5CE87D}" srcOrd="0" destOrd="0" presId="urn:microsoft.com/office/officeart/2005/8/layout/chevron2"/>
    <dgm:cxn modelId="{E9DB92D9-5575-4387-8BC1-F9504A19F81A}" type="presParOf" srcId="{6A6E1B82-498E-4C8B-A704-9311FF1FD7D5}" destId="{3916D0D9-2D29-444F-B3A4-A5EF36A95072}" srcOrd="1" destOrd="0" presId="urn:microsoft.com/office/officeart/2005/8/layout/chevron2"/>
    <dgm:cxn modelId="{6E60E706-A1DE-4DE2-A7B2-D716D88AFEE1}" type="presParOf" srcId="{03D45CCA-2D65-4E77-8C03-4CC506050F86}" destId="{2510A761-1074-426E-AE58-F07F5C6AB4AE}" srcOrd="7" destOrd="0" presId="urn:microsoft.com/office/officeart/2005/8/layout/chevron2"/>
    <dgm:cxn modelId="{C0278CD1-8A89-4E75-B6EB-8A866A4585A9}" type="presParOf" srcId="{03D45CCA-2D65-4E77-8C03-4CC506050F86}" destId="{314B0633-7BB4-44D7-98D9-1ED73A4E9AB2}" srcOrd="8" destOrd="0" presId="urn:microsoft.com/office/officeart/2005/8/layout/chevron2"/>
    <dgm:cxn modelId="{FA833932-BB83-4119-BC16-7E26E3DE30DA}" type="presParOf" srcId="{314B0633-7BB4-44D7-98D9-1ED73A4E9AB2}" destId="{CFC52255-DD00-453A-8FDB-434D052910D3}" srcOrd="0" destOrd="0" presId="urn:microsoft.com/office/officeart/2005/8/layout/chevron2"/>
    <dgm:cxn modelId="{07F210F0-75F6-47EE-9C56-9D9CF3DA6145}" type="presParOf" srcId="{314B0633-7BB4-44D7-98D9-1ED73A4E9AB2}" destId="{1A40D4C3-6F9D-4508-A922-610093187C4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86CCEF-431F-4618-8FC4-4E578293F3C5}"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D007C6FC-B598-4AFD-8942-BE8FAFD446BD}">
      <dgm:prSet phldrT="[Text]" phldr="0"/>
      <dgm:spPr/>
      <dgm:t>
        <a:bodyPr/>
        <a:lstStyle/>
        <a:p>
          <a:pPr rtl="0"/>
          <a:r>
            <a:rPr lang="en-US">
              <a:latin typeface="Arial"/>
            </a:rPr>
            <a:t>Validate vegetation composition at sites through field work.  </a:t>
          </a:r>
          <a:endParaRPr lang="en-US"/>
        </a:p>
      </dgm:t>
    </dgm:pt>
    <dgm:pt modelId="{640ED0E5-AED0-4AAA-87B5-74A9DB5D8B31}" type="parTrans" cxnId="{3FE49F8C-0E97-4623-8EBA-4626A6974A1D}">
      <dgm:prSet/>
      <dgm:spPr/>
      <dgm:t>
        <a:bodyPr/>
        <a:lstStyle/>
        <a:p>
          <a:endParaRPr lang="en-US"/>
        </a:p>
      </dgm:t>
    </dgm:pt>
    <dgm:pt modelId="{A87C7D8B-16A9-4D8D-881A-D00C7D288ADB}" type="sibTrans" cxnId="{3FE49F8C-0E97-4623-8EBA-4626A6974A1D}">
      <dgm:prSet/>
      <dgm:spPr/>
      <dgm:t>
        <a:bodyPr/>
        <a:lstStyle/>
        <a:p>
          <a:endParaRPr lang="en-US"/>
        </a:p>
      </dgm:t>
    </dgm:pt>
    <dgm:pt modelId="{DE263D99-4978-4E7D-A9C7-B33E748FC88B}">
      <dgm:prSet phldrT="[Text]" phldr="0"/>
      <dgm:spPr/>
      <dgm:t>
        <a:bodyPr/>
        <a:lstStyle/>
        <a:p>
          <a:pPr rtl="0"/>
          <a:r>
            <a:rPr lang="en-US">
              <a:latin typeface="Arial"/>
            </a:rPr>
            <a:t>Quantify vegetation response on a finer temporal resolution. </a:t>
          </a:r>
          <a:endParaRPr lang="en-US"/>
        </a:p>
      </dgm:t>
    </dgm:pt>
    <dgm:pt modelId="{89799DD4-515E-46A7-97CA-CFEB186B7B87}" type="parTrans" cxnId="{77CF4D74-EB31-4FBE-BC04-1FC6D8631B21}">
      <dgm:prSet/>
      <dgm:spPr/>
      <dgm:t>
        <a:bodyPr/>
        <a:lstStyle/>
        <a:p>
          <a:endParaRPr lang="en-US"/>
        </a:p>
      </dgm:t>
    </dgm:pt>
    <dgm:pt modelId="{8AB5DFFE-45AF-41CD-A5AC-038928F583CC}" type="sibTrans" cxnId="{77CF4D74-EB31-4FBE-BC04-1FC6D8631B21}">
      <dgm:prSet/>
      <dgm:spPr/>
      <dgm:t>
        <a:bodyPr/>
        <a:lstStyle/>
        <a:p>
          <a:endParaRPr lang="en-US"/>
        </a:p>
      </dgm:t>
    </dgm:pt>
    <dgm:pt modelId="{C40FC456-3C37-4CF9-8E51-B857B1FA4C46}">
      <dgm:prSet phldr="0"/>
      <dgm:spPr/>
      <dgm:t>
        <a:bodyPr/>
        <a:lstStyle/>
        <a:p>
          <a:pPr rtl="0"/>
          <a:r>
            <a:rPr lang="en-US">
              <a:latin typeface="Arial"/>
            </a:rPr>
            <a:t>Assess vegetation response through alternate parameters such as NDVI.</a:t>
          </a:r>
        </a:p>
      </dgm:t>
    </dgm:pt>
    <dgm:pt modelId="{34A226E5-EF48-4CE6-BE2A-635D7622BEAB}" type="parTrans" cxnId="{E9AD15EE-77A4-4C08-B1AD-33FC28BBD0CD}">
      <dgm:prSet/>
      <dgm:spPr/>
    </dgm:pt>
    <dgm:pt modelId="{22AAB637-B610-4EA4-8AA3-546705722A08}" type="sibTrans" cxnId="{E9AD15EE-77A4-4C08-B1AD-33FC28BBD0CD}">
      <dgm:prSet/>
      <dgm:spPr/>
    </dgm:pt>
    <dgm:pt modelId="{12F313EF-BFA7-481D-9C33-3D21473C9A6B}" type="pres">
      <dgm:prSet presAssocID="{6386CCEF-431F-4618-8FC4-4E578293F3C5}" presName="linear" presStyleCnt="0">
        <dgm:presLayoutVars>
          <dgm:dir/>
          <dgm:animLvl val="lvl"/>
          <dgm:resizeHandles val="exact"/>
        </dgm:presLayoutVars>
      </dgm:prSet>
      <dgm:spPr/>
    </dgm:pt>
    <dgm:pt modelId="{BBCF11C4-0098-4F65-849F-6EF021960341}" type="pres">
      <dgm:prSet presAssocID="{D007C6FC-B598-4AFD-8942-BE8FAFD446BD}" presName="parentLin" presStyleCnt="0"/>
      <dgm:spPr/>
    </dgm:pt>
    <dgm:pt modelId="{4A64ECC4-AB32-4539-9735-5E2DC274CEEC}" type="pres">
      <dgm:prSet presAssocID="{D007C6FC-B598-4AFD-8942-BE8FAFD446BD}" presName="parentLeftMargin" presStyleLbl="node1" presStyleIdx="0" presStyleCnt="3"/>
      <dgm:spPr/>
    </dgm:pt>
    <dgm:pt modelId="{E296D19C-0F66-4B2D-B55A-C9D82C21EA50}" type="pres">
      <dgm:prSet presAssocID="{D007C6FC-B598-4AFD-8942-BE8FAFD446BD}" presName="parentText" presStyleLbl="node1" presStyleIdx="0" presStyleCnt="3">
        <dgm:presLayoutVars>
          <dgm:chMax val="0"/>
          <dgm:bulletEnabled val="1"/>
        </dgm:presLayoutVars>
      </dgm:prSet>
      <dgm:spPr/>
    </dgm:pt>
    <dgm:pt modelId="{78A23F54-6A38-477F-B33A-2A8740C259CA}" type="pres">
      <dgm:prSet presAssocID="{D007C6FC-B598-4AFD-8942-BE8FAFD446BD}" presName="negativeSpace" presStyleCnt="0"/>
      <dgm:spPr/>
    </dgm:pt>
    <dgm:pt modelId="{C345C922-9EA6-43C1-9709-ACCDF21B3393}" type="pres">
      <dgm:prSet presAssocID="{D007C6FC-B598-4AFD-8942-BE8FAFD446BD}" presName="childText" presStyleLbl="conFgAcc1" presStyleIdx="0" presStyleCnt="3">
        <dgm:presLayoutVars>
          <dgm:bulletEnabled val="1"/>
        </dgm:presLayoutVars>
      </dgm:prSet>
      <dgm:spPr/>
    </dgm:pt>
    <dgm:pt modelId="{5BB94FB3-F8D6-4D0F-8C71-8DF0C7662E7D}" type="pres">
      <dgm:prSet presAssocID="{A87C7D8B-16A9-4D8D-881A-D00C7D288ADB}" presName="spaceBetweenRectangles" presStyleCnt="0"/>
      <dgm:spPr/>
    </dgm:pt>
    <dgm:pt modelId="{17C563F7-6400-49C9-B58B-709971B16A64}" type="pres">
      <dgm:prSet presAssocID="{DE263D99-4978-4E7D-A9C7-B33E748FC88B}" presName="parentLin" presStyleCnt="0"/>
      <dgm:spPr/>
    </dgm:pt>
    <dgm:pt modelId="{9D751A6F-FA80-4919-A29F-4962BFE5275C}" type="pres">
      <dgm:prSet presAssocID="{DE263D99-4978-4E7D-A9C7-B33E748FC88B}" presName="parentLeftMargin" presStyleLbl="node1" presStyleIdx="0" presStyleCnt="3"/>
      <dgm:spPr/>
    </dgm:pt>
    <dgm:pt modelId="{D471B37E-348D-4201-95D8-255CFC3B77CC}" type="pres">
      <dgm:prSet presAssocID="{DE263D99-4978-4E7D-A9C7-B33E748FC88B}" presName="parentText" presStyleLbl="node1" presStyleIdx="1" presStyleCnt="3">
        <dgm:presLayoutVars>
          <dgm:chMax val="0"/>
          <dgm:bulletEnabled val="1"/>
        </dgm:presLayoutVars>
      </dgm:prSet>
      <dgm:spPr/>
    </dgm:pt>
    <dgm:pt modelId="{2ED0B35A-3A31-4083-BCF3-0BFF6F722D7E}" type="pres">
      <dgm:prSet presAssocID="{DE263D99-4978-4E7D-A9C7-B33E748FC88B}" presName="negativeSpace" presStyleCnt="0"/>
      <dgm:spPr/>
    </dgm:pt>
    <dgm:pt modelId="{A243CFE1-E673-47D7-BADD-5C7AC451B710}" type="pres">
      <dgm:prSet presAssocID="{DE263D99-4978-4E7D-A9C7-B33E748FC88B}" presName="childText" presStyleLbl="conFgAcc1" presStyleIdx="1" presStyleCnt="3">
        <dgm:presLayoutVars>
          <dgm:bulletEnabled val="1"/>
        </dgm:presLayoutVars>
      </dgm:prSet>
      <dgm:spPr/>
    </dgm:pt>
    <dgm:pt modelId="{F3B770FD-CB25-4275-B707-D39387F8F5E6}" type="pres">
      <dgm:prSet presAssocID="{8AB5DFFE-45AF-41CD-A5AC-038928F583CC}" presName="spaceBetweenRectangles" presStyleCnt="0"/>
      <dgm:spPr/>
    </dgm:pt>
    <dgm:pt modelId="{439C2558-4EB0-4D79-84E7-BD1D7E7A0300}" type="pres">
      <dgm:prSet presAssocID="{C40FC456-3C37-4CF9-8E51-B857B1FA4C46}" presName="parentLin" presStyleCnt="0"/>
      <dgm:spPr/>
    </dgm:pt>
    <dgm:pt modelId="{39DCB78B-919F-41F1-A914-E0386576C994}" type="pres">
      <dgm:prSet presAssocID="{C40FC456-3C37-4CF9-8E51-B857B1FA4C46}" presName="parentLeftMargin" presStyleLbl="node1" presStyleIdx="1" presStyleCnt="3"/>
      <dgm:spPr/>
    </dgm:pt>
    <dgm:pt modelId="{C27280FE-2979-4B22-B319-F44C7C5A3054}" type="pres">
      <dgm:prSet presAssocID="{C40FC456-3C37-4CF9-8E51-B857B1FA4C46}" presName="parentText" presStyleLbl="node1" presStyleIdx="2" presStyleCnt="3">
        <dgm:presLayoutVars>
          <dgm:chMax val="0"/>
          <dgm:bulletEnabled val="1"/>
        </dgm:presLayoutVars>
      </dgm:prSet>
      <dgm:spPr/>
    </dgm:pt>
    <dgm:pt modelId="{D49AAAEA-0F17-4043-82AA-657DC16EC2C8}" type="pres">
      <dgm:prSet presAssocID="{C40FC456-3C37-4CF9-8E51-B857B1FA4C46}" presName="negativeSpace" presStyleCnt="0"/>
      <dgm:spPr/>
    </dgm:pt>
    <dgm:pt modelId="{58061627-13CB-4CD9-B71A-CB8742D6F5DE}" type="pres">
      <dgm:prSet presAssocID="{C40FC456-3C37-4CF9-8E51-B857B1FA4C46}" presName="childText" presStyleLbl="conFgAcc1" presStyleIdx="2" presStyleCnt="3">
        <dgm:presLayoutVars>
          <dgm:bulletEnabled val="1"/>
        </dgm:presLayoutVars>
      </dgm:prSet>
      <dgm:spPr/>
    </dgm:pt>
  </dgm:ptLst>
  <dgm:cxnLst>
    <dgm:cxn modelId="{D0010A25-B5B6-426F-8771-1A7803CDDBEE}" type="presOf" srcId="{DE263D99-4978-4E7D-A9C7-B33E748FC88B}" destId="{9D751A6F-FA80-4919-A29F-4962BFE5275C}" srcOrd="0" destOrd="0" presId="urn:microsoft.com/office/officeart/2005/8/layout/list1"/>
    <dgm:cxn modelId="{77CF4D74-EB31-4FBE-BC04-1FC6D8631B21}" srcId="{6386CCEF-431F-4618-8FC4-4E578293F3C5}" destId="{DE263D99-4978-4E7D-A9C7-B33E748FC88B}" srcOrd="1" destOrd="0" parTransId="{89799DD4-515E-46A7-97CA-CFEB186B7B87}" sibTransId="{8AB5DFFE-45AF-41CD-A5AC-038928F583CC}"/>
    <dgm:cxn modelId="{B54BB07B-5EDD-4B35-9118-D79C03E01444}" type="presOf" srcId="{C40FC456-3C37-4CF9-8E51-B857B1FA4C46}" destId="{39DCB78B-919F-41F1-A914-E0386576C994}" srcOrd="0" destOrd="0" presId="urn:microsoft.com/office/officeart/2005/8/layout/list1"/>
    <dgm:cxn modelId="{3FE49F8C-0E97-4623-8EBA-4626A6974A1D}" srcId="{6386CCEF-431F-4618-8FC4-4E578293F3C5}" destId="{D007C6FC-B598-4AFD-8942-BE8FAFD446BD}" srcOrd="0" destOrd="0" parTransId="{640ED0E5-AED0-4AAA-87B5-74A9DB5D8B31}" sibTransId="{A87C7D8B-16A9-4D8D-881A-D00C7D288ADB}"/>
    <dgm:cxn modelId="{07A21C8F-F626-4E98-8BD8-7A6F5A9A4276}" type="presOf" srcId="{D007C6FC-B598-4AFD-8942-BE8FAFD446BD}" destId="{E296D19C-0F66-4B2D-B55A-C9D82C21EA50}" srcOrd="1" destOrd="0" presId="urn:microsoft.com/office/officeart/2005/8/layout/list1"/>
    <dgm:cxn modelId="{2B4F6194-9CC6-4A9E-88C9-4189F9086D4C}" type="presOf" srcId="{6386CCEF-431F-4618-8FC4-4E578293F3C5}" destId="{12F313EF-BFA7-481D-9C33-3D21473C9A6B}" srcOrd="0" destOrd="0" presId="urn:microsoft.com/office/officeart/2005/8/layout/list1"/>
    <dgm:cxn modelId="{15542CA6-549C-4F0E-A237-A583B2216443}" type="presOf" srcId="{C40FC456-3C37-4CF9-8E51-B857B1FA4C46}" destId="{C27280FE-2979-4B22-B319-F44C7C5A3054}" srcOrd="1" destOrd="0" presId="urn:microsoft.com/office/officeart/2005/8/layout/list1"/>
    <dgm:cxn modelId="{87574DAB-760C-4CA5-B6DC-4AC5FAF02CE0}" type="presOf" srcId="{D007C6FC-B598-4AFD-8942-BE8FAFD446BD}" destId="{4A64ECC4-AB32-4539-9735-5E2DC274CEEC}" srcOrd="0" destOrd="0" presId="urn:microsoft.com/office/officeart/2005/8/layout/list1"/>
    <dgm:cxn modelId="{E9AD15EE-77A4-4C08-B1AD-33FC28BBD0CD}" srcId="{6386CCEF-431F-4618-8FC4-4E578293F3C5}" destId="{C40FC456-3C37-4CF9-8E51-B857B1FA4C46}" srcOrd="2" destOrd="0" parTransId="{34A226E5-EF48-4CE6-BE2A-635D7622BEAB}" sibTransId="{22AAB637-B610-4EA4-8AA3-546705722A08}"/>
    <dgm:cxn modelId="{BFC7DEFE-F011-4B2F-9875-FEFC367DEE69}" type="presOf" srcId="{DE263D99-4978-4E7D-A9C7-B33E748FC88B}" destId="{D471B37E-348D-4201-95D8-255CFC3B77CC}" srcOrd="1" destOrd="0" presId="urn:microsoft.com/office/officeart/2005/8/layout/list1"/>
    <dgm:cxn modelId="{091FA4E4-FAC0-42CE-9A3A-D077F21F9AF8}" type="presParOf" srcId="{12F313EF-BFA7-481D-9C33-3D21473C9A6B}" destId="{BBCF11C4-0098-4F65-849F-6EF021960341}" srcOrd="0" destOrd="0" presId="urn:microsoft.com/office/officeart/2005/8/layout/list1"/>
    <dgm:cxn modelId="{DC330B87-8BF8-4873-8CA7-79BB7B78378A}" type="presParOf" srcId="{BBCF11C4-0098-4F65-849F-6EF021960341}" destId="{4A64ECC4-AB32-4539-9735-5E2DC274CEEC}" srcOrd="0" destOrd="0" presId="urn:microsoft.com/office/officeart/2005/8/layout/list1"/>
    <dgm:cxn modelId="{C72C8A17-DE0E-4394-95F0-62C332DED4EA}" type="presParOf" srcId="{BBCF11C4-0098-4F65-849F-6EF021960341}" destId="{E296D19C-0F66-4B2D-B55A-C9D82C21EA50}" srcOrd="1" destOrd="0" presId="urn:microsoft.com/office/officeart/2005/8/layout/list1"/>
    <dgm:cxn modelId="{DCD8E3CC-C3C0-4DA1-8396-1B19E7C2BE44}" type="presParOf" srcId="{12F313EF-BFA7-481D-9C33-3D21473C9A6B}" destId="{78A23F54-6A38-477F-B33A-2A8740C259CA}" srcOrd="1" destOrd="0" presId="urn:microsoft.com/office/officeart/2005/8/layout/list1"/>
    <dgm:cxn modelId="{61CA99A6-D92C-4255-B886-9F339CA82196}" type="presParOf" srcId="{12F313EF-BFA7-481D-9C33-3D21473C9A6B}" destId="{C345C922-9EA6-43C1-9709-ACCDF21B3393}" srcOrd="2" destOrd="0" presId="urn:microsoft.com/office/officeart/2005/8/layout/list1"/>
    <dgm:cxn modelId="{77C63321-2094-47FE-B131-8D9AE9ED57CA}" type="presParOf" srcId="{12F313EF-BFA7-481D-9C33-3D21473C9A6B}" destId="{5BB94FB3-F8D6-4D0F-8C71-8DF0C7662E7D}" srcOrd="3" destOrd="0" presId="urn:microsoft.com/office/officeart/2005/8/layout/list1"/>
    <dgm:cxn modelId="{BAECB6F0-82C9-4538-AF9F-4A29F5DCA274}" type="presParOf" srcId="{12F313EF-BFA7-481D-9C33-3D21473C9A6B}" destId="{17C563F7-6400-49C9-B58B-709971B16A64}" srcOrd="4" destOrd="0" presId="urn:microsoft.com/office/officeart/2005/8/layout/list1"/>
    <dgm:cxn modelId="{F28864F7-9307-4BB8-AA62-01685E7A118B}" type="presParOf" srcId="{17C563F7-6400-49C9-B58B-709971B16A64}" destId="{9D751A6F-FA80-4919-A29F-4962BFE5275C}" srcOrd="0" destOrd="0" presId="urn:microsoft.com/office/officeart/2005/8/layout/list1"/>
    <dgm:cxn modelId="{0EB035B8-C50D-41C4-A7F2-16F585EFE322}" type="presParOf" srcId="{17C563F7-6400-49C9-B58B-709971B16A64}" destId="{D471B37E-348D-4201-95D8-255CFC3B77CC}" srcOrd="1" destOrd="0" presId="urn:microsoft.com/office/officeart/2005/8/layout/list1"/>
    <dgm:cxn modelId="{AFE6D296-A070-42E7-9202-E5A40350A623}" type="presParOf" srcId="{12F313EF-BFA7-481D-9C33-3D21473C9A6B}" destId="{2ED0B35A-3A31-4083-BCF3-0BFF6F722D7E}" srcOrd="5" destOrd="0" presId="urn:microsoft.com/office/officeart/2005/8/layout/list1"/>
    <dgm:cxn modelId="{FEC77920-B4F6-4F4A-AD72-3A6551277AAD}" type="presParOf" srcId="{12F313EF-BFA7-481D-9C33-3D21473C9A6B}" destId="{A243CFE1-E673-47D7-BADD-5C7AC451B710}" srcOrd="6" destOrd="0" presId="urn:microsoft.com/office/officeart/2005/8/layout/list1"/>
    <dgm:cxn modelId="{85400272-5209-4724-B5BF-08890D27512A}" type="presParOf" srcId="{12F313EF-BFA7-481D-9C33-3D21473C9A6B}" destId="{F3B770FD-CB25-4275-B707-D39387F8F5E6}" srcOrd="7" destOrd="0" presId="urn:microsoft.com/office/officeart/2005/8/layout/list1"/>
    <dgm:cxn modelId="{A9010C1F-42B9-4F87-97BC-CB74EDF71128}" type="presParOf" srcId="{12F313EF-BFA7-481D-9C33-3D21473C9A6B}" destId="{439C2558-4EB0-4D79-84E7-BD1D7E7A0300}" srcOrd="8" destOrd="0" presId="urn:microsoft.com/office/officeart/2005/8/layout/list1"/>
    <dgm:cxn modelId="{B431D955-DD3E-49AE-B298-89DCBA2B15DE}" type="presParOf" srcId="{439C2558-4EB0-4D79-84E7-BD1D7E7A0300}" destId="{39DCB78B-919F-41F1-A914-E0386576C994}" srcOrd="0" destOrd="0" presId="urn:microsoft.com/office/officeart/2005/8/layout/list1"/>
    <dgm:cxn modelId="{98BC3658-1C91-433B-B724-01B031AA5485}" type="presParOf" srcId="{439C2558-4EB0-4D79-84E7-BD1D7E7A0300}" destId="{C27280FE-2979-4B22-B319-F44C7C5A3054}" srcOrd="1" destOrd="0" presId="urn:microsoft.com/office/officeart/2005/8/layout/list1"/>
    <dgm:cxn modelId="{F840028B-8EE5-4A5E-A213-B99232ECE868}" type="presParOf" srcId="{12F313EF-BFA7-481D-9C33-3D21473C9A6B}" destId="{D49AAAEA-0F17-4043-82AA-657DC16EC2C8}" srcOrd="9" destOrd="0" presId="urn:microsoft.com/office/officeart/2005/8/layout/list1"/>
    <dgm:cxn modelId="{1545DAEB-6768-4D03-905C-1262AB34CD96}" type="presParOf" srcId="{12F313EF-BFA7-481D-9C33-3D21473C9A6B}" destId="{58061627-13CB-4CD9-B71A-CB8742D6F5D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755D3-E70C-4BED-96F3-F594C2C51EE2}">
      <dsp:nvSpPr>
        <dsp:cNvPr id="0" name=""/>
        <dsp:cNvSpPr/>
      </dsp:nvSpPr>
      <dsp:spPr>
        <a:xfrm>
          <a:off x="3571" y="90096"/>
          <a:ext cx="1268015" cy="1268015"/>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t>Night Pen &amp; Control Polygons </a:t>
          </a:r>
        </a:p>
      </dsp:txBody>
      <dsp:txXfrm>
        <a:off x="189267" y="275792"/>
        <a:ext cx="896623" cy="896623"/>
      </dsp:txXfrm>
    </dsp:sp>
    <dsp:sp modelId="{7D48CD77-9AC7-4756-B699-67CBD9CA669B}">
      <dsp:nvSpPr>
        <dsp:cNvPr id="0" name=""/>
        <dsp:cNvSpPr/>
      </dsp:nvSpPr>
      <dsp:spPr>
        <a:xfrm>
          <a:off x="269855" y="1461075"/>
          <a:ext cx="735449" cy="735449"/>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67339" y="1742311"/>
        <a:ext cx="540481" cy="172977"/>
      </dsp:txXfrm>
    </dsp:sp>
    <dsp:sp modelId="{93A22466-85AC-41C8-B3DD-9D77DAFE8C6E}">
      <dsp:nvSpPr>
        <dsp:cNvPr id="0" name=""/>
        <dsp:cNvSpPr/>
      </dsp:nvSpPr>
      <dsp:spPr>
        <a:xfrm>
          <a:off x="3571" y="2299487"/>
          <a:ext cx="1268015" cy="1268015"/>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US" sz="1500" kern="1200"/>
            <a:t>RAP NPP Data (2000 – </a:t>
          </a:r>
          <a:r>
            <a:rPr lang="en-US" sz="1500" kern="1200">
              <a:latin typeface="Arial"/>
            </a:rPr>
            <a:t>2023</a:t>
          </a:r>
          <a:r>
            <a:rPr lang="en-US" sz="1500" kern="1200"/>
            <a:t>)</a:t>
          </a:r>
        </a:p>
      </dsp:txBody>
      <dsp:txXfrm>
        <a:off x="189267" y="2485183"/>
        <a:ext cx="896623" cy="896623"/>
      </dsp:txXfrm>
    </dsp:sp>
    <dsp:sp modelId="{9033C34F-6571-46EA-9D12-18046186EEE3}">
      <dsp:nvSpPr>
        <dsp:cNvPr id="0" name=""/>
        <dsp:cNvSpPr/>
      </dsp:nvSpPr>
      <dsp:spPr>
        <a:xfrm>
          <a:off x="1461789" y="1592949"/>
          <a:ext cx="403228" cy="47170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461789" y="1687289"/>
        <a:ext cx="282260" cy="283021"/>
      </dsp:txXfrm>
    </dsp:sp>
    <dsp:sp modelId="{FD1C1DB5-EA88-41F1-A24E-D27E72182DBC}">
      <dsp:nvSpPr>
        <dsp:cNvPr id="0" name=""/>
        <dsp:cNvSpPr/>
      </dsp:nvSpPr>
      <dsp:spPr>
        <a:xfrm>
          <a:off x="2032396" y="560784"/>
          <a:ext cx="2536031" cy="253603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rtl="0">
            <a:lnSpc>
              <a:spcPct val="90000"/>
            </a:lnSpc>
            <a:spcBef>
              <a:spcPct val="0"/>
            </a:spcBef>
            <a:spcAft>
              <a:spcPct val="35000"/>
            </a:spcAft>
            <a:buNone/>
          </a:pPr>
          <a:r>
            <a:rPr lang="en-US" sz="3300" kern="1200">
              <a:latin typeface="Arial"/>
            </a:rPr>
            <a:t>Annual</a:t>
          </a:r>
          <a:r>
            <a:rPr lang="en-US" sz="3300" kern="1200"/>
            <a:t> NPP for Study Sites</a:t>
          </a:r>
        </a:p>
      </dsp:txBody>
      <dsp:txXfrm>
        <a:off x="2403789" y="932177"/>
        <a:ext cx="1793245" cy="1793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1F46E-80B2-4497-ACB8-EADACA8ECA8D}">
      <dsp:nvSpPr>
        <dsp:cNvPr id="0" name=""/>
        <dsp:cNvSpPr/>
      </dsp:nvSpPr>
      <dsp:spPr>
        <a:xfrm rot="5400000">
          <a:off x="-124885" y="125306"/>
          <a:ext cx="832572" cy="582800"/>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latin typeface="Arial"/>
            </a:rPr>
            <a:t>Baseline</a:t>
          </a:r>
          <a:endParaRPr lang="en-US" sz="900" kern="1200"/>
        </a:p>
      </dsp:txBody>
      <dsp:txXfrm rot="-5400000">
        <a:off x="1" y="291820"/>
        <a:ext cx="582800" cy="249772"/>
      </dsp:txXfrm>
    </dsp:sp>
    <dsp:sp modelId="{7BCFE9F5-7414-41CC-B103-7E63245F211F}">
      <dsp:nvSpPr>
        <dsp:cNvPr id="0" name=""/>
        <dsp:cNvSpPr/>
      </dsp:nvSpPr>
      <dsp:spPr>
        <a:xfrm rot="5400000">
          <a:off x="2126897" y="-1543676"/>
          <a:ext cx="541171" cy="3629366"/>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Arial"/>
            </a:rPr>
            <a:t> Five Years Before Night Pen Was First Placed</a:t>
          </a:r>
          <a:endParaRPr lang="en-US" sz="1800" kern="1200"/>
        </a:p>
      </dsp:txBody>
      <dsp:txXfrm rot="-5400000">
        <a:off x="582800" y="26839"/>
        <a:ext cx="3602948" cy="488335"/>
      </dsp:txXfrm>
    </dsp:sp>
    <dsp:sp modelId="{4C7A9CD7-A2AF-4658-9465-AA631FE7376C}">
      <dsp:nvSpPr>
        <dsp:cNvPr id="0" name=""/>
        <dsp:cNvSpPr/>
      </dsp:nvSpPr>
      <dsp:spPr>
        <a:xfrm rot="5400000">
          <a:off x="-124885" y="836644"/>
          <a:ext cx="832572" cy="582800"/>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 Penning Year</a:t>
          </a:r>
          <a:endParaRPr lang="en-US" sz="900" kern="1200"/>
        </a:p>
      </dsp:txBody>
      <dsp:txXfrm rot="-5400000">
        <a:off x="1" y="1003158"/>
        <a:ext cx="582800" cy="249772"/>
      </dsp:txXfrm>
    </dsp:sp>
    <dsp:sp modelId="{3129C1CD-F838-44A0-8B22-766639AE48F0}">
      <dsp:nvSpPr>
        <dsp:cNvPr id="0" name=""/>
        <dsp:cNvSpPr/>
      </dsp:nvSpPr>
      <dsp:spPr>
        <a:xfrm rot="5400000">
          <a:off x="2126897" y="-832338"/>
          <a:ext cx="541171" cy="3629366"/>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Arial"/>
            </a:rPr>
            <a:t> First Year Night Pen Was Placed </a:t>
          </a:r>
          <a:endParaRPr lang="en-US" sz="1800" kern="1200"/>
        </a:p>
      </dsp:txBody>
      <dsp:txXfrm rot="-5400000">
        <a:off x="582800" y="738177"/>
        <a:ext cx="3602948" cy="488335"/>
      </dsp:txXfrm>
    </dsp:sp>
    <dsp:sp modelId="{CF484C17-CD67-41BA-BC97-68976AC21FD3}">
      <dsp:nvSpPr>
        <dsp:cNvPr id="0" name=""/>
        <dsp:cNvSpPr/>
      </dsp:nvSpPr>
      <dsp:spPr>
        <a:xfrm rot="5400000">
          <a:off x="-124885" y="1547982"/>
          <a:ext cx="832572" cy="582800"/>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 Year One</a:t>
          </a:r>
        </a:p>
      </dsp:txBody>
      <dsp:txXfrm rot="-5400000">
        <a:off x="1" y="1714496"/>
        <a:ext cx="582800" cy="249772"/>
      </dsp:txXfrm>
    </dsp:sp>
    <dsp:sp modelId="{08E00DE7-48A2-45AB-A51D-F8CDA34B4416}">
      <dsp:nvSpPr>
        <dsp:cNvPr id="0" name=""/>
        <dsp:cNvSpPr/>
      </dsp:nvSpPr>
      <dsp:spPr>
        <a:xfrm rot="5400000">
          <a:off x="2126897" y="-121000"/>
          <a:ext cx="541171" cy="3629366"/>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Calibri"/>
              <a:cs typeface="Calibri"/>
            </a:rPr>
            <a:t> One Year After Night Penning</a:t>
          </a:r>
          <a:endParaRPr lang="en-US" sz="1800" kern="1200"/>
        </a:p>
      </dsp:txBody>
      <dsp:txXfrm rot="-5400000">
        <a:off x="582800" y="1449515"/>
        <a:ext cx="3602948" cy="488335"/>
      </dsp:txXfrm>
    </dsp:sp>
    <dsp:sp modelId="{CB629F77-41A0-4F31-8748-FCCA4D5CE87D}">
      <dsp:nvSpPr>
        <dsp:cNvPr id="0" name=""/>
        <dsp:cNvSpPr/>
      </dsp:nvSpPr>
      <dsp:spPr>
        <a:xfrm rot="5400000">
          <a:off x="-124885" y="2259320"/>
          <a:ext cx="832572" cy="582800"/>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Year Two</a:t>
          </a:r>
        </a:p>
      </dsp:txBody>
      <dsp:txXfrm rot="-5400000">
        <a:off x="1" y="2425834"/>
        <a:ext cx="582800" cy="249772"/>
      </dsp:txXfrm>
    </dsp:sp>
    <dsp:sp modelId="{3916D0D9-2D29-444F-B3A4-A5EF36A95072}">
      <dsp:nvSpPr>
        <dsp:cNvPr id="0" name=""/>
        <dsp:cNvSpPr/>
      </dsp:nvSpPr>
      <dsp:spPr>
        <a:xfrm rot="5400000">
          <a:off x="2126897" y="590337"/>
          <a:ext cx="541171" cy="3629366"/>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Arial"/>
            </a:rPr>
            <a:t>Two Years After Night Penning</a:t>
          </a:r>
        </a:p>
      </dsp:txBody>
      <dsp:txXfrm rot="-5400000">
        <a:off x="582800" y="2160852"/>
        <a:ext cx="3602948" cy="488335"/>
      </dsp:txXfrm>
    </dsp:sp>
    <dsp:sp modelId="{CFC52255-DD00-453A-8FDB-434D052910D3}">
      <dsp:nvSpPr>
        <dsp:cNvPr id="0" name=""/>
        <dsp:cNvSpPr/>
      </dsp:nvSpPr>
      <dsp:spPr>
        <a:xfrm rot="5400000">
          <a:off x="-124885" y="2970658"/>
          <a:ext cx="832572" cy="582800"/>
        </a:xfrm>
        <a:prstGeom prst="chevron">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en-US" sz="900" kern="1200">
              <a:latin typeface="Arial"/>
            </a:rPr>
            <a:t>Year Three</a:t>
          </a:r>
        </a:p>
      </dsp:txBody>
      <dsp:txXfrm rot="-5400000">
        <a:off x="1" y="3137172"/>
        <a:ext cx="582800" cy="249772"/>
      </dsp:txXfrm>
    </dsp:sp>
    <dsp:sp modelId="{1A40D4C3-6F9D-4508-A922-610093187C45}">
      <dsp:nvSpPr>
        <dsp:cNvPr id="0" name=""/>
        <dsp:cNvSpPr/>
      </dsp:nvSpPr>
      <dsp:spPr>
        <a:xfrm rot="5400000">
          <a:off x="2126897" y="1301675"/>
          <a:ext cx="541171" cy="3629366"/>
        </a:xfrm>
        <a:prstGeom prst="round2Same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rtl="0">
            <a:lnSpc>
              <a:spcPct val="90000"/>
            </a:lnSpc>
            <a:spcBef>
              <a:spcPct val="0"/>
            </a:spcBef>
            <a:spcAft>
              <a:spcPct val="15000"/>
            </a:spcAft>
            <a:buChar char="•"/>
          </a:pPr>
          <a:r>
            <a:rPr lang="en-US" sz="1800" kern="1200">
              <a:latin typeface="Arial"/>
            </a:rPr>
            <a:t>Three Years After Night Penning</a:t>
          </a:r>
        </a:p>
      </dsp:txBody>
      <dsp:txXfrm rot="-5400000">
        <a:off x="582800" y="2872190"/>
        <a:ext cx="3602948" cy="488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5C922-9EA6-43C1-9709-ACCDF21B3393}">
      <dsp:nvSpPr>
        <dsp:cNvPr id="0" name=""/>
        <dsp:cNvSpPr/>
      </dsp:nvSpPr>
      <dsp:spPr>
        <a:xfrm>
          <a:off x="0" y="1449313"/>
          <a:ext cx="8286748" cy="5040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96D19C-0F66-4B2D-B55A-C9D82C21EA50}">
      <dsp:nvSpPr>
        <dsp:cNvPr id="0" name=""/>
        <dsp:cNvSpPr/>
      </dsp:nvSpPr>
      <dsp:spPr>
        <a:xfrm>
          <a:off x="414337" y="1154113"/>
          <a:ext cx="5800723" cy="590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a:rPr>
            <a:t>Validate vegetation composition at sites through field work.  </a:t>
          </a:r>
          <a:endParaRPr lang="en-US" sz="2000" kern="1200"/>
        </a:p>
      </dsp:txBody>
      <dsp:txXfrm>
        <a:off x="443158" y="1182934"/>
        <a:ext cx="5743081" cy="532758"/>
      </dsp:txXfrm>
    </dsp:sp>
    <dsp:sp modelId="{A243CFE1-E673-47D7-BADD-5C7AC451B710}">
      <dsp:nvSpPr>
        <dsp:cNvPr id="0" name=""/>
        <dsp:cNvSpPr/>
      </dsp:nvSpPr>
      <dsp:spPr>
        <a:xfrm>
          <a:off x="0" y="2356513"/>
          <a:ext cx="8286748" cy="5040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71B37E-348D-4201-95D8-255CFC3B77CC}">
      <dsp:nvSpPr>
        <dsp:cNvPr id="0" name=""/>
        <dsp:cNvSpPr/>
      </dsp:nvSpPr>
      <dsp:spPr>
        <a:xfrm>
          <a:off x="414337" y="2061313"/>
          <a:ext cx="5800723" cy="590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a:rPr>
            <a:t>Quantify vegetation response on a finer temporal resolution. </a:t>
          </a:r>
          <a:endParaRPr lang="en-US" sz="2000" kern="1200"/>
        </a:p>
      </dsp:txBody>
      <dsp:txXfrm>
        <a:off x="443158" y="2090134"/>
        <a:ext cx="5743081" cy="532758"/>
      </dsp:txXfrm>
    </dsp:sp>
    <dsp:sp modelId="{58061627-13CB-4CD9-B71A-CB8742D6F5DE}">
      <dsp:nvSpPr>
        <dsp:cNvPr id="0" name=""/>
        <dsp:cNvSpPr/>
      </dsp:nvSpPr>
      <dsp:spPr>
        <a:xfrm>
          <a:off x="0" y="3263713"/>
          <a:ext cx="8286748" cy="5040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7280FE-2979-4B22-B319-F44C7C5A3054}">
      <dsp:nvSpPr>
        <dsp:cNvPr id="0" name=""/>
        <dsp:cNvSpPr/>
      </dsp:nvSpPr>
      <dsp:spPr>
        <a:xfrm>
          <a:off x="414337" y="2968513"/>
          <a:ext cx="5800723" cy="5904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9254" tIns="0" rIns="219254" bIns="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a:rPr>
            <a:t>Assess vegetation response through alternate parameters such as NDVI.</a:t>
          </a:r>
        </a:p>
      </dsp:txBody>
      <dsp:txXfrm>
        <a:off x="443158" y="2997334"/>
        <a:ext cx="5743081"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conduck.com/icons/10209/box-plo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henounproject.com/browse/icons/term/time-seri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iconduck.com/icons/10209/box-plo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02/ecs2.243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esternlandowners.org/alderspring-ranch-idaho-an-excerpt/"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facebook.com/photo/?fbid=485456219523612&amp;set=pcb.485459852856582" TargetMode="External"/><Relationship Id="rId4" Type="http://schemas.openxmlformats.org/officeDocument/2006/relationships/hyperlink" Target="https://www.aphis.usda.gov/aphis/resources/pests-diseases/hungry-pests/partner%20tools/social-medi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gs.gov/media/images/desert-forest"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landsat.gsfc.nasa.gov/article/landsat-data-continuity-mission/" TargetMode="External"/><Relationship Id="rId4" Type="http://schemas.openxmlformats.org/officeDocument/2006/relationships/hyperlink" Target="https://landsat.gsfc.nasa.gov/article/successful-maneuver-spells-beginning-of-the-end-for-landsat-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a:p>
        </p:txBody>
      </p:sp>
    </p:spTree>
    <p:extLst>
      <p:ext uri="{BB962C8B-B14F-4D97-AF65-F5344CB8AC3E}">
        <p14:creationId xmlns:p14="http://schemas.microsoft.com/office/powerpoint/2010/main" val="358773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The field data that was acquired from our partners (</a:t>
            </a:r>
            <a:r>
              <a:rPr lang="en-US" err="1">
                <a:latin typeface="Calibri"/>
                <a:ea typeface="Calibri"/>
                <a:cs typeface="Calibri"/>
              </a:rPr>
              <a:t>Alderspring</a:t>
            </a:r>
            <a:r>
              <a:rPr lang="en-US">
                <a:latin typeface="Calibri"/>
                <a:ea typeface="Calibri"/>
                <a:cs typeface="Calibri"/>
              </a:rPr>
              <a:t> Ranch- Polygons &amp; Krebs Livestock-points) were imported into ArcGIS, We then created 165ft diameters around the point data to represent the area of the night-pens. </a:t>
            </a:r>
          </a:p>
          <a:p>
            <a:endParaRPr lang="en-US"/>
          </a:p>
          <a:p>
            <a:r>
              <a:rPr lang="en-US"/>
              <a:t>We used Google Earth Engine (GEE) to access aerial imagery for the study sites from National Agriculture Imagery Program (NAIP) dataset. NAIP 2022 for Krebs study sites, and 2021 for </a:t>
            </a:r>
            <a:r>
              <a:rPr lang="en-US" err="1"/>
              <a:t>Alderspring</a:t>
            </a:r>
            <a:r>
              <a:rPr lang="en-US"/>
              <a:t>. Night Pen sites were validated using NAIP imagery</a:t>
            </a:r>
          </a:p>
          <a:p>
            <a:pPr marL="158750" indent="0">
              <a:buNone/>
            </a:pPr>
            <a:endParaRPr lang="en-US">
              <a:latin typeface="Calibri"/>
              <a:ea typeface="Calibri"/>
              <a:cs typeface="Calibri"/>
            </a:endParaRPr>
          </a:p>
          <a:p>
            <a:r>
              <a:rPr lang="en-US">
                <a:latin typeface="Calibri"/>
                <a:ea typeface="Calibri"/>
                <a:cs typeface="Calibri"/>
              </a:rPr>
              <a:t>We downloaded 1 arc-second (~30m) digital elevation models (DEM) from the National Map Viewer (USGS) for two distinct regions covering our study sites. DEM Data Includes HLI (Heat Load Index), CTI (Compound Topographic Index), Slope, Aspect &amp; Elevation</a:t>
            </a:r>
          </a:p>
          <a:p>
            <a:endParaRPr lang="en-US">
              <a:latin typeface="Calibri"/>
              <a:ea typeface="Calibri"/>
              <a:cs typeface="Calibri"/>
            </a:endParaRPr>
          </a:p>
          <a:p>
            <a:r>
              <a:rPr lang="en-US">
                <a:latin typeface="Calibri"/>
                <a:ea typeface="Calibri"/>
                <a:cs typeface="Calibri"/>
              </a:rPr>
              <a:t>NAIP was used in combination with CTI, HLI to identify control locations, and then ground validated by partners. </a:t>
            </a:r>
          </a:p>
          <a:p>
            <a:endParaRPr lang="en-US">
              <a:latin typeface="Calibri"/>
              <a:ea typeface="Calibri"/>
              <a:cs typeface="Calibri"/>
            </a:endParaRPr>
          </a:p>
          <a:p>
            <a:r>
              <a:rPr lang="en-US">
                <a:latin typeface="Calibri"/>
                <a:ea typeface="Calibri"/>
                <a:cs typeface="Calibri"/>
              </a:rPr>
              <a:t>Night pen and control polygons were pulled into GEE. RAP NPP was accessed through GEE. NPP was summarized for both Night Pen and Control sites and exported as csv for analysis. </a:t>
            </a:r>
          </a:p>
          <a:p>
            <a:pPr marL="158750" indent="0">
              <a:buNone/>
            </a:pPr>
            <a:endParaRPr lang="en-US">
              <a:latin typeface="Calibri"/>
              <a:ea typeface="Calibri"/>
              <a:cs typeface="Calibri"/>
            </a:endParaRPr>
          </a:p>
          <a:p>
            <a:pPr marL="158750" indent="0">
              <a:buNone/>
            </a:pPr>
            <a:endParaRPr lang="en-US">
              <a:latin typeface="Calibri"/>
              <a:ea typeface="Calibri"/>
              <a:cs typeface="Calibri"/>
            </a:endParaRPr>
          </a:p>
          <a:p>
            <a:pPr marL="158750" indent="0">
              <a:buNone/>
            </a:pPr>
            <a:r>
              <a:rPr lang="en-US"/>
              <a:t>------------------------------Image Information &amp; Citations Below ------------------------------</a:t>
            </a:r>
          </a:p>
          <a:p>
            <a:pPr marL="158750" indent="0">
              <a:buNone/>
            </a:pPr>
            <a:r>
              <a:rPr lang="en-US">
                <a:latin typeface="Calibri"/>
                <a:ea typeface="Calibri"/>
                <a:cs typeface="Calibri"/>
              </a:rPr>
              <a:t>Boxplot Icon : </a:t>
            </a:r>
            <a:r>
              <a:rPr lang="en-US">
                <a:hlinkClick r:id="rId3"/>
              </a:rPr>
              <a:t>https://iconduck.com/icons/10209/box-plot</a:t>
            </a:r>
            <a:endParaRPr lang="en-US">
              <a:latin typeface="Calibri"/>
              <a:ea typeface="Calibri"/>
              <a:cs typeface="Calibri"/>
            </a:endParaRPr>
          </a:p>
          <a:p>
            <a:pPr marL="158750" indent="0">
              <a:buNone/>
            </a:pPr>
            <a:r>
              <a:rPr lang="en-US"/>
              <a:t>Timeseries Icons: </a:t>
            </a:r>
            <a:r>
              <a:rPr lang="en-US">
                <a:hlinkClick r:id="rId4"/>
              </a:rPr>
              <a:t>https://thenounproject.com/browse/icons/term/time-series/</a:t>
            </a:r>
            <a:r>
              <a:rPr lang="en-US"/>
              <a:t> </a:t>
            </a:r>
          </a:p>
          <a:p>
            <a:pPr>
              <a:buNone/>
            </a:pPr>
            <a:endParaRPr lang="en-US"/>
          </a:p>
        </p:txBody>
      </p:sp>
    </p:spTree>
    <p:extLst>
      <p:ext uri="{BB962C8B-B14F-4D97-AF65-F5344CB8AC3E}">
        <p14:creationId xmlns:p14="http://schemas.microsoft.com/office/powerpoint/2010/main" val="341799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To validate the night pen locations, the team met with partners. We used high resolution NAIP imagery and zoomed in on the provided night pen GPS locations to identify areas of vegetation where coloration differences in the size of true night-pens indicated real sites, these areas were confirmed alongside partners who were able to validate the areas from previous knowledge of having visited these sites. </a:t>
            </a:r>
          </a:p>
          <a:p>
            <a:pPr marL="158750" indent="0">
              <a:buNone/>
            </a:pPr>
            <a:endParaRPr lang="en-US"/>
          </a:p>
          <a:p>
            <a:r>
              <a:rPr lang="en-US"/>
              <a:t>For the Krebs night-penning locations, one GPS point was dropped on the edge of the night penning site, meaning that sometimes our aggregation of the night-pen buffer did not represent the true night penning area. After consulting with Cameron Krebs, we ended up moving 8 night penning locations. We also found that some night-pen areas actually included several different night penning sites that had been used at different periods of time. </a:t>
            </a:r>
          </a:p>
          <a:p>
            <a:endParaRPr lang="en-US"/>
          </a:p>
          <a:p>
            <a:r>
              <a:rPr lang="en-US"/>
              <a:t>The Images provided show a very clear example of an aggregated night pen location based on the provided GPS coordinate, and the true night-penning location. </a:t>
            </a:r>
          </a:p>
          <a:p>
            <a:pPr marL="158750" indent="0">
              <a:buNone/>
            </a:pPr>
            <a:endParaRPr lang="en-US"/>
          </a:p>
          <a:p>
            <a:pPr marL="158750" indent="0">
              <a:buNone/>
            </a:pPr>
            <a:r>
              <a:rPr lang="en-US"/>
              <a:t>------------------------------Image Information &amp; Citations Below ------------------------------</a:t>
            </a:r>
          </a:p>
          <a:p>
            <a:pPr marL="158750" indent="0">
              <a:buNone/>
            </a:pPr>
            <a:r>
              <a:rPr lang="en-US" i="1"/>
              <a:t>Image(s) Citation: National Agriculture Imagery Program Dataset, displayed in Google Earth Engine (GEE) in Infared – </a:t>
            </a:r>
            <a:r>
              <a:rPr lang="en-US"/>
              <a:t>Bands</a:t>
            </a:r>
            <a:r>
              <a:rPr lang="en-US" i="1"/>
              <a:t> </a:t>
            </a:r>
            <a:r>
              <a:rPr lang="en-US"/>
              <a:t>('N','R','G')</a:t>
            </a:r>
          </a:p>
        </p:txBody>
      </p:sp>
    </p:spTree>
    <p:extLst>
      <p:ext uri="{BB962C8B-B14F-4D97-AF65-F5344CB8AC3E}">
        <p14:creationId xmlns:p14="http://schemas.microsoft.com/office/powerpoint/2010/main" val="151891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Night-Penning Site (Red Circle) is Kreb's Looking Glass Camp 1, given to us as a single GPS location and displayed with a 165ft diameter to account for the area of the whole night penning site. </a:t>
            </a:r>
          </a:p>
          <a:p>
            <a:r>
              <a:rPr lang="en-US"/>
              <a:t>We created additional buffers around the night pen sites to select for control sites that were 200meters-1000 meters away from the coordinate points (the center of the night pens). Within those buffer regions we toggled between Slope, CTI, HLI, and NAIP as a final comparison (Canopy Cover) to select Control Sites that met and shared similar characteristics. </a:t>
            </a:r>
          </a:p>
          <a:p>
            <a:r>
              <a:rPr lang="en-US"/>
              <a:t>Project partners mentioned impacts from ingress/egress and did a second run through to ensure control sites were not located in areas of high impacts, and that our methods for sorting through topographic characteristics matched their knowledge of the landscape. </a:t>
            </a:r>
          </a:p>
          <a:p>
            <a:pPr marL="158750" indent="0">
              <a:buNone/>
            </a:pPr>
            <a:endParaRPr lang="en-US"/>
          </a:p>
          <a:p>
            <a:pPr marL="158750" indent="0">
              <a:buNone/>
            </a:pPr>
            <a:r>
              <a:rPr lang="en-US"/>
              <a:t>------------------------------Image Information &amp; Citations Below ------------------------------</a:t>
            </a:r>
          </a:p>
          <a:p>
            <a:pPr marL="158750" indent="0">
              <a:buNone/>
            </a:pPr>
            <a:r>
              <a:rPr lang="en-US" i="1"/>
              <a:t>Image Citation: National Agriculture Imagery Program Dataset, displayed in Google Earth Engine (GEE) in Infared – </a:t>
            </a:r>
            <a:r>
              <a:rPr lang="en-US"/>
              <a:t>Bands</a:t>
            </a:r>
            <a:r>
              <a:rPr lang="en-US" i="1"/>
              <a:t> </a:t>
            </a:r>
            <a:r>
              <a:rPr lang="en-US"/>
              <a:t>('N','R','G')</a:t>
            </a:r>
          </a:p>
          <a:p>
            <a:endParaRPr lang="en-US"/>
          </a:p>
        </p:txBody>
      </p:sp>
    </p:spTree>
    <p:extLst>
      <p:ext uri="{BB962C8B-B14F-4D97-AF65-F5344CB8AC3E}">
        <p14:creationId xmlns:p14="http://schemas.microsoft.com/office/powerpoint/2010/main" val="2847536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The night pen and control site polygons were pulled into GEE. The polygons covered multiple RAP pixels. We used GEE to summarize the RAP pixel values within each polygon to obtain the mean value of NPP within each polygon. This gave us the Annual NPP at each site between 2000 and 2023. The were exported as </a:t>
            </a:r>
            <a:r>
              <a:rPr lang="en-US"/>
              <a:t>csv for analysis in R. </a:t>
            </a:r>
          </a:p>
          <a:p>
            <a:pPr>
              <a:buNone/>
            </a:pPr>
            <a:endParaRPr lang="en-US"/>
          </a:p>
          <a:p>
            <a:pPr>
              <a:buNone/>
            </a:pPr>
            <a:r>
              <a:rPr lang="en-US"/>
              <a:t>------------------------------Image Information &amp; Citations Below ------------------------------</a:t>
            </a:r>
          </a:p>
          <a:p>
            <a:pPr>
              <a:buNone/>
            </a:pPr>
            <a:r>
              <a:rPr lang="en-US"/>
              <a:t>Plus, and arrow icons: </a:t>
            </a:r>
            <a:r>
              <a:rPr lang="en-US" err="1"/>
              <a:t>Powerpoint</a:t>
            </a:r>
            <a:r>
              <a:rPr lang="en-US"/>
              <a:t> smart art</a:t>
            </a:r>
          </a:p>
        </p:txBody>
      </p:sp>
    </p:spTree>
    <p:extLst>
      <p:ext uri="{BB962C8B-B14F-4D97-AF65-F5344CB8AC3E}">
        <p14:creationId xmlns:p14="http://schemas.microsoft.com/office/powerpoint/2010/main" val="1490760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We had about 100 night pen sites across the two </a:t>
            </a:r>
            <a:r>
              <a:rPr lang="en-US" err="1">
                <a:latin typeface="Calibri"/>
                <a:ea typeface="Calibri"/>
                <a:cs typeface="Calibri"/>
              </a:rPr>
              <a:t>landbases</a:t>
            </a:r>
            <a:r>
              <a:rPr lang="en-US">
                <a:latin typeface="Calibri"/>
                <a:ea typeface="Calibri"/>
                <a:cs typeface="Calibri"/>
              </a:rPr>
              <a:t>. </a:t>
            </a:r>
            <a:r>
              <a:rPr lang="en-US"/>
              <a:t>Here is an example of NPP trends at 4 different Night Penning sites</a:t>
            </a:r>
            <a:r>
              <a:rPr lang="en-US">
                <a:ea typeface="Calibri"/>
              </a:rPr>
              <a:t>. </a:t>
            </a:r>
            <a:r>
              <a:rPr lang="en-US">
                <a:latin typeface="Calibri"/>
                <a:ea typeface="Calibri"/>
                <a:cs typeface="Calibri"/>
              </a:rPr>
              <a:t>Two are from Idaho and two from Oregon. On the y-axis is the NPP in </a:t>
            </a:r>
            <a:r>
              <a:rPr lang="en-US" err="1">
                <a:latin typeface="Calibri"/>
                <a:ea typeface="Calibri"/>
                <a:cs typeface="Calibri"/>
              </a:rPr>
              <a:t>lbs</a:t>
            </a:r>
            <a:r>
              <a:rPr lang="en-US">
                <a:latin typeface="Calibri"/>
                <a:ea typeface="Calibri"/>
                <a:cs typeface="Calibri"/>
              </a:rPr>
              <a:t>/acre. On the x-axis is time. The different colored lines show NPP for different vegetation groups – perennial forbs and grasses, annual forbs and grasses, shrubs and trees.  The vertical dashed line, is the year the night pen was placed. </a:t>
            </a:r>
            <a:endParaRPr lang="en-US"/>
          </a:p>
        </p:txBody>
      </p:sp>
    </p:spTree>
    <p:extLst>
      <p:ext uri="{BB962C8B-B14F-4D97-AF65-F5344CB8AC3E}">
        <p14:creationId xmlns:p14="http://schemas.microsoft.com/office/powerpoint/2010/main" val="261211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We pulled in control site NPP timeseries. The difference in NPP trends for control and night pen locations varied between sites. For example, at ID Site 1 - Perennial Forbs and Grasses were more productive, and varied in their annual trend between Control and Night Pen Sites. However, this was  not the case at ID Site 2. Similarly, for Oregon – we can see that Site 1 had differences in perennial forbs and grass production and trends, whereas Site 2 the control and night pen were quite similar. </a:t>
            </a:r>
          </a:p>
          <a:p>
            <a:pPr>
              <a:buNone/>
            </a:pPr>
            <a:endParaRPr lang="en-US">
              <a:latin typeface="Calibri"/>
              <a:ea typeface="Calibri"/>
              <a:cs typeface="Calibri"/>
            </a:endParaRPr>
          </a:p>
          <a:p>
            <a:pPr>
              <a:buNone/>
            </a:pPr>
            <a:r>
              <a:rPr lang="en-US">
                <a:latin typeface="Calibri"/>
                <a:ea typeface="Calibri"/>
                <a:cs typeface="Calibri"/>
              </a:rPr>
              <a:t>To further assess the trends across all night pen and control sites, we quantified the distribution of NPP response across all sites.  </a:t>
            </a:r>
          </a:p>
        </p:txBody>
      </p:sp>
    </p:spTree>
    <p:extLst>
      <p:ext uri="{BB962C8B-B14F-4D97-AF65-F5344CB8AC3E}">
        <p14:creationId xmlns:p14="http://schemas.microsoft.com/office/powerpoint/2010/main" val="197945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To further assess the impacts of night penning we quantified the relative value of NPP for each vegetation group, on the year night pen was placed, and 1-3 years after penning, to a baseline period. Baseline period was identified as 5 years before the first year a night pen was placed. </a:t>
            </a:r>
          </a:p>
        </p:txBody>
      </p:sp>
    </p:spTree>
    <p:extLst>
      <p:ext uri="{BB962C8B-B14F-4D97-AF65-F5344CB8AC3E}">
        <p14:creationId xmlns:p14="http://schemas.microsoft.com/office/powerpoint/2010/main" val="15021910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a:t>Explain chart</a:t>
            </a:r>
          </a:p>
          <a:p>
            <a:pPr>
              <a:buNone/>
            </a:pPr>
            <a:r>
              <a:rPr lang="en-US"/>
              <a:t>One subplot per vegetation type</a:t>
            </a:r>
          </a:p>
          <a:p>
            <a:pPr>
              <a:buNone/>
            </a:pPr>
            <a:r>
              <a:rPr lang="en-US"/>
              <a:t>Y axis – relative NPP</a:t>
            </a:r>
          </a:p>
          <a:p>
            <a:pPr>
              <a:buNone/>
            </a:pPr>
            <a:r>
              <a:rPr lang="en-US"/>
              <a:t>X axis – time frames of analysis</a:t>
            </a:r>
          </a:p>
          <a:p>
            <a:pPr>
              <a:buNone/>
            </a:pPr>
            <a:r>
              <a:rPr lang="en-US"/>
              <a:t>Control in white, Night pen in blue</a:t>
            </a:r>
          </a:p>
          <a:p>
            <a:pPr>
              <a:buNone/>
            </a:pPr>
            <a:r>
              <a:rPr lang="en-US"/>
              <a:t>This chart has a limited y-scale to remove outliers</a:t>
            </a:r>
          </a:p>
          <a:p>
            <a:pPr>
              <a:buNone/>
            </a:pPr>
            <a:r>
              <a:rPr lang="en-US"/>
              <a:t>No discernable differences between control and night pen sites</a:t>
            </a:r>
          </a:p>
        </p:txBody>
      </p:sp>
    </p:spTree>
    <p:extLst>
      <p:ext uri="{BB962C8B-B14F-4D97-AF65-F5344CB8AC3E}">
        <p14:creationId xmlns:p14="http://schemas.microsoft.com/office/powerpoint/2010/main" val="178555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a:t>Explain chart</a:t>
            </a:r>
          </a:p>
          <a:p>
            <a:pPr>
              <a:buNone/>
            </a:pPr>
            <a:r>
              <a:rPr lang="en-US"/>
              <a:t>We did a deeper diver by location and number of times a site was used. </a:t>
            </a:r>
          </a:p>
          <a:p>
            <a:pPr>
              <a:buNone/>
            </a:pPr>
            <a:r>
              <a:rPr lang="en-US"/>
              <a:t>Rows – Idaho and Oregon</a:t>
            </a:r>
          </a:p>
          <a:p>
            <a:pPr>
              <a:buNone/>
            </a:pPr>
            <a:r>
              <a:rPr lang="en-US"/>
              <a:t>Columns – How many times a site was used. </a:t>
            </a:r>
          </a:p>
          <a:p>
            <a:pPr>
              <a:buNone/>
            </a:pPr>
            <a:endParaRPr lang="en-US"/>
          </a:p>
          <a:p>
            <a:pPr>
              <a:buNone/>
            </a:pPr>
            <a:r>
              <a:rPr lang="en-US"/>
              <a:t>We had some trouble accessing data for certain sites that fell within one-time use category (gray box)</a:t>
            </a:r>
          </a:p>
          <a:p>
            <a:pPr>
              <a:buNone/>
            </a:pPr>
            <a:endParaRPr lang="en-US"/>
          </a:p>
          <a:p>
            <a:pPr>
              <a:buNone/>
            </a:pPr>
            <a:r>
              <a:rPr lang="en-US"/>
              <a:t>No discernable difference in Control vs </a:t>
            </a:r>
            <a:r>
              <a:rPr lang="en-US" err="1"/>
              <a:t>NIght</a:t>
            </a:r>
            <a:r>
              <a:rPr lang="en-US"/>
              <a:t> Pen</a:t>
            </a:r>
          </a:p>
        </p:txBody>
      </p:sp>
    </p:spTree>
    <p:extLst>
      <p:ext uri="{BB962C8B-B14F-4D97-AF65-F5344CB8AC3E}">
        <p14:creationId xmlns:p14="http://schemas.microsoft.com/office/powerpoint/2010/main" val="2918260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ea typeface="Calibri"/>
                <a:cs typeface="Calibri"/>
              </a:rPr>
              <a:t>We saw some variability across night pen sites in how the NPP of vegetation groups (perennial forbs, grasses; annual forbs, grasses; tree; shrubs) changed after night penning. </a:t>
            </a:r>
          </a:p>
          <a:p>
            <a:pPr>
              <a:buNone/>
            </a:pPr>
            <a:r>
              <a:rPr lang="en-US">
                <a:latin typeface="Calibri"/>
                <a:cs typeface="Calibri"/>
              </a:rPr>
              <a:t>However, we did not observe differences </a:t>
            </a:r>
            <a:r>
              <a:rPr lang="en-US"/>
              <a:t>between the Control and Night Pen sites in </a:t>
            </a:r>
            <a:r>
              <a:rPr lang="en-US">
                <a:latin typeface="Calibri"/>
                <a:cs typeface="Calibri"/>
              </a:rPr>
              <a:t>change in NPP from before, during, and after night penning, and hence, we did not find that the practice of night penning impacted vegetation. </a:t>
            </a:r>
          </a:p>
          <a:p>
            <a:pPr>
              <a:buNone/>
            </a:pPr>
            <a:r>
              <a:rPr lang="en-US">
                <a:latin typeface="Calibri"/>
                <a:cs typeface="Calibri"/>
              </a:rPr>
              <a:t> This supports the findings from the Jablonski report that quantified night pen impacts on vegetation using randomly selected control locations, and found that Night Pennig did not impact vegetation. </a:t>
            </a:r>
            <a:endParaRPr lang="en-US"/>
          </a:p>
          <a:p>
            <a:pPr>
              <a:buNone/>
            </a:pPr>
            <a:r>
              <a:rPr lang="en-US">
                <a:latin typeface="Calibri"/>
                <a:cs typeface="Calibri"/>
              </a:rPr>
              <a:t>While our project did not find evidence to support that night pen impacts vegetation response, this is in no way a conclusive finding. Our project was a feasibility study that used a control-treatment comparison, of one remote sensing derived parameter. We believe that remote sensing is a valuable tool to track vegetation response, however, it is essential to address spatial and temporal limitations. </a:t>
            </a:r>
            <a:r>
              <a:rPr lang="en-US" i="1">
                <a:latin typeface="Calibri"/>
                <a:cs typeface="Calibri"/>
              </a:rPr>
              <a:t>(Continue to errors and uncertainties)</a:t>
            </a:r>
            <a:endParaRPr lang="en-US" i="1"/>
          </a:p>
          <a:p>
            <a:pPr>
              <a:buNone/>
            </a:pPr>
            <a:endParaRPr lang="en-US">
              <a:latin typeface="Calibri"/>
              <a:cs typeface="Calibri"/>
            </a:endParaRPr>
          </a:p>
          <a:p>
            <a:pPr>
              <a:buNone/>
            </a:pPr>
            <a:endParaRPr lang="en-US">
              <a:latin typeface="Calibri"/>
              <a:cs typeface="Calibri"/>
            </a:endParaRPr>
          </a:p>
          <a:p>
            <a:pPr>
              <a:buNone/>
            </a:pPr>
            <a:r>
              <a:rPr lang="en-US"/>
              <a:t>------------------------------Image Information &amp; Citations Below ------------------------------</a:t>
            </a:r>
          </a:p>
          <a:p>
            <a:pPr>
              <a:buNone/>
            </a:pPr>
            <a:endParaRPr lang="en-US">
              <a:latin typeface="Calibri"/>
              <a:cs typeface="Calibri"/>
            </a:endParaRPr>
          </a:p>
          <a:p>
            <a:pPr marL="158750" indent="0">
              <a:buNone/>
            </a:pPr>
            <a:r>
              <a:rPr lang="en-US"/>
              <a:t>Boxplot Icon : </a:t>
            </a:r>
            <a:r>
              <a:rPr lang="en-US">
                <a:hlinkClick r:id="rId3"/>
              </a:rPr>
              <a:t>https://iconduck.com/icons/10209/box-plot</a:t>
            </a:r>
            <a:endParaRPr lang="en-US"/>
          </a:p>
          <a:p>
            <a:pPr marL="158750" indent="0">
              <a:buNone/>
            </a:pPr>
            <a:r>
              <a:rPr lang="en-US"/>
              <a:t>Plant Icon: </a:t>
            </a:r>
            <a:r>
              <a:rPr lang="en-US" err="1"/>
              <a:t>Powerpoint</a:t>
            </a:r>
            <a:r>
              <a:rPr lang="en-US"/>
              <a:t> Icon</a:t>
            </a:r>
          </a:p>
        </p:txBody>
      </p:sp>
    </p:spTree>
    <p:extLst>
      <p:ext uri="{BB962C8B-B14F-4D97-AF65-F5344CB8AC3E}">
        <p14:creationId xmlns:p14="http://schemas.microsoft.com/office/powerpoint/2010/main" val="389081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6719bf6817_7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6719bf6817_7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A brief introduction of the team.</a:t>
            </a:r>
            <a:endParaRPr/>
          </a:p>
        </p:txBody>
      </p:sp>
    </p:spTree>
    <p:extLst>
      <p:ext uri="{BB962C8B-B14F-4D97-AF65-F5344CB8AC3E}">
        <p14:creationId xmlns:p14="http://schemas.microsoft.com/office/powerpoint/2010/main" val="1074580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a:latin typeface="Calibri"/>
                <a:ea typeface="Calibri"/>
                <a:cs typeface="Calibri"/>
              </a:rPr>
              <a:t>Vegetation Mismatch: </a:t>
            </a:r>
            <a:r>
              <a:rPr lang="en-US">
                <a:latin typeface="Calibri"/>
                <a:ea typeface="Calibri"/>
                <a:cs typeface="Calibri"/>
              </a:rPr>
              <a:t>the RAP vegetation composition and on-the ground vegetation composition did not always match up. </a:t>
            </a:r>
          </a:p>
          <a:p>
            <a:pPr>
              <a:buNone/>
            </a:pPr>
            <a:endParaRPr lang="en-US">
              <a:latin typeface="Calibri"/>
              <a:ea typeface="Calibri"/>
              <a:cs typeface="Calibri"/>
            </a:endParaRPr>
          </a:p>
          <a:p>
            <a:pPr>
              <a:buNone/>
            </a:pPr>
            <a:r>
              <a:rPr lang="en-US" b="1">
                <a:latin typeface="Calibri"/>
                <a:ea typeface="Calibri"/>
                <a:cs typeface="Calibri"/>
              </a:rPr>
              <a:t>Night Pen Multiple Use:</a:t>
            </a:r>
            <a:r>
              <a:rPr lang="en-US">
                <a:latin typeface="Calibri"/>
                <a:ea typeface="Calibri"/>
                <a:cs typeface="Calibri"/>
              </a:rPr>
              <a:t> Due to time constraints we were unable to do a deep dive into the impacts of multiple use of a night pen site on vegetation response. Specifically, if a night pen was placed at the same place for multiple years, how did that impact vegetation response. </a:t>
            </a:r>
            <a:endParaRPr lang="en-US" b="1">
              <a:latin typeface="Calibri"/>
              <a:ea typeface="Calibri"/>
              <a:cs typeface="Calibri"/>
            </a:endParaRPr>
          </a:p>
          <a:p>
            <a:pPr>
              <a:buNone/>
            </a:pPr>
            <a:endParaRPr lang="en-US">
              <a:latin typeface="Calibri"/>
              <a:ea typeface="Calibri"/>
              <a:cs typeface="Calibri"/>
            </a:endParaRPr>
          </a:p>
          <a:p>
            <a:pPr>
              <a:buNone/>
            </a:pPr>
            <a:r>
              <a:rPr lang="en-US" b="1">
                <a:latin typeface="Calibri"/>
                <a:ea typeface="Calibri"/>
                <a:cs typeface="Calibri"/>
              </a:rPr>
              <a:t>Uncertain </a:t>
            </a:r>
            <a:r>
              <a:rPr lang="en-US" b="1" err="1">
                <a:latin typeface="Calibri"/>
                <a:ea typeface="Calibri"/>
                <a:cs typeface="Calibri"/>
              </a:rPr>
              <a:t>Landuse</a:t>
            </a:r>
            <a:r>
              <a:rPr lang="en-US" b="1">
                <a:latin typeface="Calibri"/>
                <a:ea typeface="Calibri"/>
                <a:cs typeface="Calibri"/>
              </a:rPr>
              <a:t>:</a:t>
            </a:r>
            <a:r>
              <a:rPr lang="en-US">
                <a:latin typeface="Calibri"/>
                <a:ea typeface="Calibri"/>
                <a:cs typeface="Calibri"/>
              </a:rPr>
              <a:t> Rock quarries and previous logging disturbances were not identified, and night pens are sometimes placed on previously disturbed sites, to avoid impact on vegetation. Such sites were not identified and flagged, and hence, might add uncertainty to our study.</a:t>
            </a:r>
            <a:endParaRPr lang="en-US" b="1">
              <a:latin typeface="Calibri"/>
              <a:ea typeface="Calibri"/>
              <a:cs typeface="Calibri"/>
            </a:endParaRPr>
          </a:p>
          <a:p>
            <a:pPr>
              <a:buNone/>
            </a:pPr>
            <a:endParaRPr lang="en-US">
              <a:latin typeface="Calibri"/>
              <a:ea typeface="Calibri"/>
              <a:cs typeface="Calibri"/>
            </a:endParaRPr>
          </a:p>
          <a:p>
            <a:pPr>
              <a:buNone/>
            </a:pPr>
            <a:r>
              <a:rPr lang="en-US" b="1">
                <a:latin typeface="Calibri"/>
                <a:cs typeface="Calibri"/>
              </a:rPr>
              <a:t>Data Summarization: </a:t>
            </a:r>
            <a:r>
              <a:rPr lang="en-US">
                <a:latin typeface="Calibri"/>
                <a:cs typeface="Calibri"/>
              </a:rPr>
              <a:t> We ran into some glitches with summarizing and pulling data for some sites. While these sites were dropped from the analysis, these might add uncertainty to our control  vs treatment comparison.</a:t>
            </a:r>
          </a:p>
          <a:p>
            <a:pPr>
              <a:buNone/>
            </a:pPr>
            <a:endParaRPr lang="en-US" b="1">
              <a:latin typeface="Calibri"/>
              <a:cs typeface="Calibri"/>
            </a:endParaRPr>
          </a:p>
          <a:p>
            <a:pPr>
              <a:buNone/>
            </a:pPr>
            <a:r>
              <a:rPr lang="en-US"/>
              <a:t>------------------------------Image Information &amp; Citations Below ------------------------------</a:t>
            </a:r>
          </a:p>
          <a:p>
            <a:pPr>
              <a:buNone/>
            </a:pPr>
            <a:r>
              <a:rPr lang="en-US"/>
              <a:t>Question Icon: </a:t>
            </a:r>
            <a:r>
              <a:rPr lang="en-US" err="1"/>
              <a:t>Powerpoint</a:t>
            </a:r>
            <a:r>
              <a:rPr lang="en-US"/>
              <a:t> Icon</a:t>
            </a:r>
          </a:p>
          <a:p>
            <a:pPr>
              <a:buNone/>
            </a:pPr>
            <a:r>
              <a:rPr lang="en-US"/>
              <a:t>Image: Aarushi </a:t>
            </a:r>
            <a:r>
              <a:rPr lang="en-US" err="1"/>
              <a:t>Jhatro</a:t>
            </a:r>
          </a:p>
        </p:txBody>
      </p:sp>
    </p:spTree>
    <p:extLst>
      <p:ext uri="{BB962C8B-B14F-4D97-AF65-F5344CB8AC3E}">
        <p14:creationId xmlns:p14="http://schemas.microsoft.com/office/powerpoint/2010/main" val="852455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b="1">
              <a:latin typeface="Calibri"/>
              <a:ea typeface="Calibri"/>
              <a:cs typeface="Calibri"/>
            </a:endParaRPr>
          </a:p>
          <a:p>
            <a:pPr>
              <a:buNone/>
            </a:pPr>
            <a:r>
              <a:rPr lang="en-US" b="1">
                <a:latin typeface="Calibri"/>
                <a:ea typeface="Calibri"/>
                <a:cs typeface="Calibri"/>
              </a:rPr>
              <a:t> </a:t>
            </a:r>
            <a:r>
              <a:rPr lang="en-US"/>
              <a:t>------------------------------Image Information &amp; Citations Below ------------------------------</a:t>
            </a:r>
          </a:p>
          <a:p>
            <a:pPr>
              <a:buNone/>
            </a:pPr>
            <a:r>
              <a:rPr lang="en-US"/>
              <a:t>Plant, Clock &amp; Search Icon: </a:t>
            </a:r>
            <a:r>
              <a:rPr lang="en-US" err="1"/>
              <a:t>Powerpoint</a:t>
            </a:r>
            <a:r>
              <a:rPr lang="en-US"/>
              <a:t> Icons</a:t>
            </a:r>
          </a:p>
          <a:p>
            <a:pPr>
              <a:buNone/>
            </a:pPr>
            <a:endParaRPr lang="en-US" b="1">
              <a:latin typeface="Calibri"/>
              <a:ea typeface="Calibri"/>
              <a:cs typeface="Calibri"/>
            </a:endParaRPr>
          </a:p>
        </p:txBody>
      </p:sp>
    </p:spTree>
    <p:extLst>
      <p:ext uri="{BB962C8B-B14F-4D97-AF65-F5344CB8AC3E}">
        <p14:creationId xmlns:p14="http://schemas.microsoft.com/office/powerpoint/2010/main" val="614020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67084e685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67084e68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lgn="l" rtl="0">
              <a:lnSpc>
                <a:spcPct val="115000"/>
              </a:lnSpc>
              <a:spcBef>
                <a:spcPts val="0"/>
              </a:spcBef>
              <a:spcAft>
                <a:spcPts val="0"/>
              </a:spcAft>
              <a:buClr>
                <a:schemeClr val="dk1"/>
              </a:buClr>
              <a:buSzPts val="1100"/>
              <a:buNone/>
            </a:pPr>
            <a:endParaRPr lang="en" dirty="0">
              <a:solidFill>
                <a:schemeClr val="dk1"/>
              </a:solidFill>
              <a:latin typeface="Calibri"/>
              <a:ea typeface="Calibri"/>
              <a:cs typeface="Calibri"/>
            </a:endParaRPr>
          </a:p>
        </p:txBody>
      </p:sp>
    </p:spTree>
    <p:extLst>
      <p:ext uri="{BB962C8B-B14F-4D97-AF65-F5344CB8AC3E}">
        <p14:creationId xmlns:p14="http://schemas.microsoft.com/office/powerpoint/2010/main" val="784360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t>No visible differences between vegetation response through time for Night Pen and Control Polygons.</a:t>
            </a:r>
          </a:p>
        </p:txBody>
      </p:sp>
    </p:spTree>
    <p:extLst>
      <p:ext uri="{BB962C8B-B14F-4D97-AF65-F5344CB8AC3E}">
        <p14:creationId xmlns:p14="http://schemas.microsoft.com/office/powerpoint/2010/main" val="415295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6719bf6817_7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6719bf6817_7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
              <a:t>Night Penning (concentrating livestock into a fenced, defendable space after a day of grazing) is a strategy used to reduce the predation of livestock on the landscape. </a:t>
            </a:r>
            <a:endParaRPr lang="en" i="1"/>
          </a:p>
          <a:p>
            <a:pPr marL="171450" indent="-171450"/>
            <a:r>
              <a:rPr lang="en"/>
              <a:t>Partners (Ranching Operations- </a:t>
            </a:r>
            <a:r>
              <a:rPr lang="en" err="1"/>
              <a:t>Alderspring</a:t>
            </a:r>
            <a:r>
              <a:rPr lang="en"/>
              <a:t> Ranch &amp; Krebs Livestock) as well as the USFS, &amp; U.S. Department of Agriculture want to know how this grazing management practice impacts the working landscape (Ranchlands/vegetation). Understanding the impacts of Night Penning will also help to make management decisions moving forward (i.e. selecting future night penning sites). </a:t>
            </a:r>
          </a:p>
          <a:p>
            <a:pPr marL="171450" indent="-171450"/>
            <a:r>
              <a:rPr lang="en"/>
              <a:t>Our partners are committed to running successful businesses producing food + fiber, defending their livestock from predation, and working to ensure that their land is being managed in a way that is not harmful to the natural environment. </a:t>
            </a:r>
          </a:p>
          <a:p>
            <a:pPr marL="0" indent="0">
              <a:buNone/>
            </a:pPr>
            <a:endParaRPr lang="en-US"/>
          </a:p>
          <a:p>
            <a:pPr>
              <a:buNone/>
            </a:pPr>
            <a:r>
              <a:rPr lang="en-US"/>
              <a:t>------------------------------Image Information &amp; Citations Below ------------------------------</a:t>
            </a:r>
            <a:endParaRPr lang="en"/>
          </a:p>
          <a:p>
            <a:pPr>
              <a:buNone/>
            </a:pPr>
            <a:r>
              <a:rPr lang="en" i="1"/>
              <a:t>Image Citation: Icons, Microsoft</a:t>
            </a:r>
            <a:endParaRPr lang="en-US"/>
          </a:p>
          <a:p>
            <a:pPr>
              <a:buNone/>
            </a:pPr>
            <a:endParaRPr lang="en-US"/>
          </a:p>
          <a:p>
            <a:pPr marL="0" indent="0">
              <a:buNone/>
            </a:pPr>
            <a:endParaRPr lang="en"/>
          </a:p>
        </p:txBody>
      </p:sp>
    </p:spTree>
    <p:extLst>
      <p:ext uri="{BB962C8B-B14F-4D97-AF65-F5344CB8AC3E}">
        <p14:creationId xmlns:p14="http://schemas.microsoft.com/office/powerpoint/2010/main" val="185418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68854329c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68854329c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Icon #1: Effects of Sheep Night Penning on Soil Nitrogen and Plant Growth</a:t>
            </a:r>
          </a:p>
          <a:p>
            <a:pPr marL="171450" indent="-171450"/>
            <a:r>
              <a:rPr lang="en-US" dirty="0"/>
              <a:t>No significant impact on soil physical properties</a:t>
            </a:r>
          </a:p>
          <a:p>
            <a:pPr marL="171450" indent="-171450"/>
            <a:r>
              <a:rPr lang="en-US" dirty="0"/>
              <a:t>Excreta could cause short term phytotoxic conditions</a:t>
            </a:r>
          </a:p>
          <a:p>
            <a:pPr lvl="1"/>
            <a:r>
              <a:rPr lang="en-US" dirty="0"/>
              <a:t>Once ammonium is converted to nitrate, night pens recover biomass</a:t>
            </a:r>
          </a:p>
          <a:p>
            <a:pPr marL="0" indent="0">
              <a:buNone/>
            </a:pPr>
            <a:endParaRPr lang="en-US" dirty="0"/>
          </a:p>
          <a:p>
            <a:pPr marL="0" indent="0">
              <a:buNone/>
            </a:pPr>
            <a:r>
              <a:rPr lang="en-US" dirty="0"/>
              <a:t>Icon #2: Krebs Report</a:t>
            </a:r>
          </a:p>
          <a:p>
            <a:pPr marL="171450" indent="-171450"/>
            <a:r>
              <a:rPr lang="en-US" dirty="0"/>
              <a:t>Report conducted by Jablonski (CSU) on Krebs sites in this study</a:t>
            </a:r>
          </a:p>
          <a:p>
            <a:pPr marL="171450" indent="-171450"/>
            <a:r>
              <a:rPr lang="en-US" dirty="0"/>
              <a:t>Report utilized Rangeland Analysis Platform via Google Earth Engine</a:t>
            </a:r>
          </a:p>
          <a:p>
            <a:pPr marL="0" indent="0">
              <a:buNone/>
            </a:pPr>
            <a:endParaRPr lang="en-US" dirty="0"/>
          </a:p>
          <a:p>
            <a:pPr marL="0" indent="0">
              <a:buNone/>
            </a:pPr>
            <a:r>
              <a:rPr lang="en-US" dirty="0"/>
              <a:t>Icon #3: Innovation in Rangeland Monitoring</a:t>
            </a:r>
          </a:p>
          <a:p>
            <a:pPr marL="171450" indent="-171450"/>
            <a:r>
              <a:rPr lang="en-US" dirty="0"/>
              <a:t>RAP platform based on Landsat satellite record, gridded meteorology, abiotic land surface data, and 30,000 field plots</a:t>
            </a:r>
          </a:p>
          <a:p>
            <a:pPr marL="171450" indent="-171450"/>
            <a:r>
              <a:rPr lang="en-US" dirty="0"/>
              <a:t>Platform shows per-pixel percent cover of annual forbs and grasses, perennial forbs and grasses, shrubs, and bare ground over the western United States from 1984 to 2017</a:t>
            </a:r>
          </a:p>
          <a:p>
            <a:pPr marL="0" indent="0">
              <a:buNone/>
            </a:pPr>
            <a:endParaRPr lang="en-US"/>
          </a:p>
          <a:p>
            <a:pPr>
              <a:buNone/>
            </a:pPr>
            <a:r>
              <a:rPr lang="en-US" dirty="0"/>
              <a:t>------------------------------Image Information &amp; Citations Below ------------------------------</a:t>
            </a:r>
          </a:p>
          <a:p>
            <a:pPr>
              <a:buNone/>
            </a:pPr>
            <a:r>
              <a:rPr lang="en-US" i="1" dirty="0"/>
              <a:t>Image Citation: Garret Weichel</a:t>
            </a:r>
            <a:endParaRPr lang="en-US" dirty="0"/>
          </a:p>
          <a:p>
            <a:pPr>
              <a:buNone/>
            </a:pPr>
            <a:r>
              <a:rPr lang="en-US" i="1" dirty="0"/>
              <a:t>Icon Citation: Microsoft</a:t>
            </a:r>
          </a:p>
          <a:p>
            <a:pPr>
              <a:buNone/>
            </a:pPr>
            <a:endParaRPr lang="en-US" i="1"/>
          </a:p>
          <a:p>
            <a:pPr marL="0" indent="0">
              <a:buNone/>
            </a:pPr>
            <a:r>
              <a:rPr lang="en-US" dirty="0"/>
              <a:t>Y. J. Zhang , W. L. Jiang &amp; J. Z. Ren (2001) Effects of sheep night penning on soil nitrogen and plant growth,</a:t>
            </a:r>
            <a:r>
              <a:rPr lang="en-US" i="1" dirty="0"/>
              <a:t> New Zealand Journal of Agricultural Research</a:t>
            </a:r>
            <a:r>
              <a:rPr lang="en-US" dirty="0"/>
              <a:t>, 44:2-3, 151-157, DOI: 10.1080/00288233.2001.9513471</a:t>
            </a:r>
          </a:p>
          <a:p>
            <a:pPr marL="0" indent="0">
              <a:buNone/>
            </a:pPr>
            <a:endParaRPr lang="en-US"/>
          </a:p>
          <a:p>
            <a:pPr marL="0" indent="0">
              <a:buNone/>
            </a:pPr>
            <a:r>
              <a:rPr lang="en-US" dirty="0"/>
              <a:t>Jablonski, Kevin (2021) </a:t>
            </a:r>
            <a:r>
              <a:rPr lang="en-US" i="1" dirty="0"/>
              <a:t>Krebs Night Pens Remote Sensing Analysis </a:t>
            </a:r>
            <a:r>
              <a:rPr lang="en-US" dirty="0"/>
              <a:t>Colorado State University</a:t>
            </a:r>
          </a:p>
          <a:p>
            <a:pPr marL="0" indent="0">
              <a:buNone/>
            </a:pPr>
            <a:endParaRPr lang="en-US"/>
          </a:p>
          <a:p>
            <a:pPr marL="0" indent="0">
              <a:buNone/>
            </a:pPr>
            <a:r>
              <a:rPr lang="en-US" dirty="0"/>
              <a:t>Jones, M. O., B. W. Allred, D. E. Naugle, J. D. Maestas, P. Donnelly, L. J. Metz, J. Karl, R. Smith, B. </a:t>
            </a:r>
            <a:r>
              <a:rPr lang="en-US" dirty="0" err="1"/>
              <a:t>Bestelmeyer</a:t>
            </a:r>
            <a:r>
              <a:rPr lang="en-US" dirty="0"/>
              <a:t>, C. Boyd, J. D. Kerby, and J. D. McIver. 2018. Innovation in rangeland monitoring: annual, 30 m, plant functional type percent cover maps for U.S. rangelands, 1984–2017. </a:t>
            </a:r>
            <a:r>
              <a:rPr lang="en-US" i="1" dirty="0"/>
              <a:t>Ecosphere</a:t>
            </a:r>
            <a:r>
              <a:rPr lang="en-US" dirty="0"/>
              <a:t> 9(9):e02430. </a:t>
            </a:r>
            <a:r>
              <a:rPr lang="en-US" dirty="0">
                <a:hlinkClick r:id="rId3"/>
              </a:rPr>
              <a:t>10.1002/ecs2.2430</a:t>
            </a:r>
            <a:endParaRPr lang="en-US" dirty="0"/>
          </a:p>
        </p:txBody>
      </p:sp>
    </p:spTree>
    <p:extLst>
      <p:ext uri="{BB962C8B-B14F-4D97-AF65-F5344CB8AC3E}">
        <p14:creationId xmlns:p14="http://schemas.microsoft.com/office/powerpoint/2010/main" val="31470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6ad8f2b0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b6ad8f2b0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err="1"/>
              <a:t>Alderspring</a:t>
            </a:r>
            <a:endParaRPr lang="en-US"/>
          </a:p>
          <a:p>
            <a:pPr lvl="1"/>
            <a:r>
              <a:rPr lang="en-US"/>
              <a:t>Began night penning in 2015</a:t>
            </a:r>
          </a:p>
          <a:p>
            <a:pPr lvl="1"/>
            <a:r>
              <a:rPr lang="en-US"/>
              <a:t>$40,000 in damages from predation</a:t>
            </a:r>
          </a:p>
          <a:p>
            <a:pPr lvl="1"/>
            <a:r>
              <a:rPr lang="en-US"/>
              <a:t>Had successes with night penning, and saw significant pasture recovery within as little as 2 years post night penning</a:t>
            </a:r>
          </a:p>
          <a:p>
            <a:r>
              <a:rPr lang="en-US"/>
              <a:t>Krebs </a:t>
            </a:r>
          </a:p>
          <a:p>
            <a:pPr lvl="1"/>
            <a:r>
              <a:rPr lang="en-US"/>
              <a:t>Began night penning at this allotment in 2017, but had been night penning for coyotes since 2009</a:t>
            </a:r>
          </a:p>
          <a:p>
            <a:pPr lvl="1"/>
            <a:r>
              <a:rPr lang="en-US"/>
              <a:t>Utilizes similar approaches to </a:t>
            </a:r>
            <a:r>
              <a:rPr lang="en-US" err="1"/>
              <a:t>Alderspring</a:t>
            </a:r>
            <a:r>
              <a:rPr lang="en-US"/>
              <a:t> ranch</a:t>
            </a:r>
          </a:p>
          <a:p>
            <a:r>
              <a:rPr lang="en-US"/>
              <a:t>USDA APHIS</a:t>
            </a:r>
          </a:p>
          <a:p>
            <a:pPr lvl="1"/>
            <a:r>
              <a:rPr lang="en-US"/>
              <a:t>Animal &amp; Plant Health Inspection Service (A.P.H.I.S.)</a:t>
            </a:r>
          </a:p>
          <a:p>
            <a:pPr lvl="1"/>
            <a:r>
              <a:rPr lang="en-US"/>
              <a:t>Researcher for wildlife services agency </a:t>
            </a:r>
          </a:p>
          <a:p>
            <a:pPr lvl="1"/>
            <a:r>
              <a:rPr lang="en-US"/>
              <a:t>Works on developing non-lethal approaches to predator management </a:t>
            </a:r>
          </a:p>
          <a:p>
            <a:pPr marL="615950" lvl="1" indent="0">
              <a:buNone/>
            </a:pPr>
            <a:endParaRPr lang="en-US"/>
          </a:p>
          <a:p>
            <a:pPr lvl="1"/>
            <a:endParaRPr lang="en-US"/>
          </a:p>
          <a:p>
            <a:pPr>
              <a:buNone/>
            </a:pPr>
            <a:endParaRPr lang="en-US"/>
          </a:p>
          <a:p>
            <a:pPr>
              <a:buNone/>
            </a:pPr>
            <a:r>
              <a:rPr lang="en-US"/>
              <a:t>------------------------------Image Information &amp; Citations Below ------------------------------</a:t>
            </a:r>
            <a:endParaRPr lang="en"/>
          </a:p>
          <a:p>
            <a:pPr>
              <a:buNone/>
            </a:pPr>
            <a:r>
              <a:rPr lang="en"/>
              <a:t>Western Landowners Alliance. (n.d.). </a:t>
            </a:r>
            <a:r>
              <a:rPr lang="en">
                <a:hlinkClick r:id="rId3"/>
              </a:rPr>
              <a:t>https://westernlandowners.org/alderspring-ranch-idaho-an-excerpt/</a:t>
            </a:r>
            <a:r>
              <a:rPr lang="en"/>
              <a:t> </a:t>
            </a:r>
          </a:p>
          <a:p>
            <a:pPr>
              <a:buNone/>
            </a:pPr>
            <a:endParaRPr lang="en" i="1"/>
          </a:p>
          <a:p>
            <a:pPr>
              <a:buNone/>
            </a:pPr>
            <a:r>
              <a:rPr lang="en" i="1"/>
              <a:t>Used with Partner Permission</a:t>
            </a:r>
          </a:p>
          <a:p>
            <a:pPr>
              <a:buNone/>
            </a:pPr>
            <a:endParaRPr lang="en" i="1"/>
          </a:p>
          <a:p>
            <a:pPr>
              <a:buNone/>
            </a:pPr>
            <a:r>
              <a:rPr lang="en" i="1"/>
              <a:t>USDA aphis: Social Media, blogs and e-mail</a:t>
            </a:r>
            <a:r>
              <a:rPr lang="en"/>
              <a:t>. USDA APHIS | Social Media, Blogs and E-Mail. (n.d.). </a:t>
            </a:r>
            <a:r>
              <a:rPr lang="en">
                <a:hlinkClick r:id="rId4"/>
              </a:rPr>
              <a:t>https://www.aphis.usda.gov/aphis/resources/pests-diseases/hungry-pests/partner%20tools/social-media</a:t>
            </a:r>
            <a:r>
              <a:rPr lang="en"/>
              <a:t> </a:t>
            </a:r>
          </a:p>
          <a:p>
            <a:pPr>
              <a:buNone/>
            </a:pPr>
            <a:endParaRPr lang="en" i="1"/>
          </a:p>
          <a:p>
            <a:pPr>
              <a:buNone/>
            </a:pPr>
            <a:r>
              <a:rPr lang="en" i="1"/>
              <a:t>Log into Facebook</a:t>
            </a:r>
            <a:r>
              <a:rPr lang="en"/>
              <a:t>. Facebook. (n.d.). </a:t>
            </a:r>
            <a:r>
              <a:rPr lang="en">
                <a:hlinkClick r:id="rId5"/>
              </a:rPr>
              <a:t>https://www.facebook.com/photo/?fbid=485456219523612&amp;set=pcb.485459852856582</a:t>
            </a:r>
            <a:r>
              <a:rPr lang="en"/>
              <a:t> </a:t>
            </a:r>
          </a:p>
          <a:p>
            <a:pPr>
              <a:buNone/>
            </a:pPr>
            <a:endParaRPr lang="en" i="1"/>
          </a:p>
          <a:p>
            <a:pPr>
              <a:buNone/>
            </a:pPr>
            <a:r>
              <a:rPr lang="en" i="1"/>
              <a:t>Used with Partner Permission</a:t>
            </a:r>
          </a:p>
          <a:p>
            <a:pPr marL="0" indent="0">
              <a:buNone/>
            </a:pPr>
            <a:r>
              <a:rPr lang="en-US"/>
              <a:t>     </a:t>
            </a:r>
          </a:p>
        </p:txBody>
      </p:sp>
    </p:spTree>
    <p:extLst>
      <p:ext uri="{BB962C8B-B14F-4D97-AF65-F5344CB8AC3E}">
        <p14:creationId xmlns:p14="http://schemas.microsoft.com/office/powerpoint/2010/main" val="90240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6719bf6817_7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6719bf6817_7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Krebs (sites on map are enlarged for </a:t>
            </a:r>
            <a:r>
              <a:rPr lang="en-US" dirty="0" err="1"/>
              <a:t>regerence</a:t>
            </a:r>
            <a:r>
              <a:rPr lang="en-US" dirty="0"/>
              <a:t> from 165 ft diameter to 200 m diameter)</a:t>
            </a:r>
          </a:p>
          <a:p>
            <a:pPr lvl="1"/>
            <a:r>
              <a:rPr lang="en-US" dirty="0"/>
              <a:t>Grazing on USFS allotment </a:t>
            </a:r>
          </a:p>
          <a:p>
            <a:pPr lvl="1"/>
            <a:r>
              <a:rPr lang="en-US" dirty="0"/>
              <a:t>Sites feature intense electric fencing at night </a:t>
            </a:r>
          </a:p>
          <a:p>
            <a:pPr lvl="1"/>
            <a:r>
              <a:rPr lang="en-US" dirty="0"/>
              <a:t>Sites picked based on </a:t>
            </a:r>
          </a:p>
          <a:p>
            <a:pPr lvl="2"/>
            <a:r>
              <a:rPr lang="en-US" dirty="0"/>
              <a:t>Defendable spaces</a:t>
            </a:r>
          </a:p>
          <a:p>
            <a:pPr lvl="2"/>
            <a:r>
              <a:rPr lang="en-US" dirty="0"/>
              <a:t>Proximity to camps</a:t>
            </a:r>
          </a:p>
          <a:p>
            <a:pPr lvl="1"/>
            <a:r>
              <a:rPr lang="en-US" dirty="0"/>
              <a:t>Sites are commonly placed on old logging decks</a:t>
            </a:r>
          </a:p>
          <a:p>
            <a:pPr marL="171450" indent="-171450"/>
            <a:r>
              <a:rPr lang="en-US" err="1"/>
              <a:t>Alderspring</a:t>
            </a:r>
            <a:endParaRPr lang="en-US"/>
          </a:p>
          <a:p>
            <a:pPr lvl="1"/>
            <a:r>
              <a:rPr lang="en-US" dirty="0"/>
              <a:t>Grazing on USFS allotment </a:t>
            </a:r>
          </a:p>
          <a:p>
            <a:pPr lvl="1"/>
            <a:r>
              <a:rPr lang="en-US" dirty="0"/>
              <a:t>Night penning sights are chosen based on</a:t>
            </a:r>
          </a:p>
          <a:p>
            <a:pPr lvl="2"/>
            <a:r>
              <a:rPr lang="en-US" dirty="0"/>
              <a:t>Near water </a:t>
            </a:r>
          </a:p>
          <a:p>
            <a:pPr lvl="2"/>
            <a:r>
              <a:rPr lang="en-US" dirty="0"/>
              <a:t>Removing thick Sagebrush to get snow back on the ground</a:t>
            </a:r>
          </a:p>
          <a:p>
            <a:pPr lvl="2"/>
            <a:r>
              <a:rPr lang="en-US" dirty="0"/>
              <a:t>Areas with weedy species such as non native mustards</a:t>
            </a:r>
          </a:p>
          <a:p>
            <a:pPr lvl="1">
              <a:buNone/>
            </a:pPr>
            <a:endParaRPr lang="en-US"/>
          </a:p>
          <a:p>
            <a:pPr>
              <a:buNone/>
            </a:pPr>
            <a:r>
              <a:rPr lang="en-US" dirty="0"/>
              <a:t>------------------------------Image Information &amp; Citations Below ------------------------------</a:t>
            </a:r>
          </a:p>
          <a:p>
            <a:pPr>
              <a:buNone/>
            </a:pPr>
            <a:r>
              <a:rPr lang="en-US" i="1" dirty="0"/>
              <a:t>Basemap Citation: ArcGIS Pro</a:t>
            </a:r>
          </a:p>
        </p:txBody>
      </p:sp>
    </p:spTree>
    <p:extLst>
      <p:ext uri="{BB962C8B-B14F-4D97-AF65-F5344CB8AC3E}">
        <p14:creationId xmlns:p14="http://schemas.microsoft.com/office/powerpoint/2010/main" val="2085640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b6ad8f2b07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b6ad8f2b07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dirty="0"/>
              <a:t>To begin, our project's objectives were largely focused around selecting control sites that capture topographic characteristics at night penning sites. Initially, we named characteristics that were important to keep consistent when it came to identifying controls- these included Tree Canopy Cover (which was confirmed using NAIP Imagery), Aspect, Slope, Elevation, Disturbance History, minimum and maximum distance from the night penning site and vegetation type. As we dealt with the DEM dataset we had to work with the resolution we were provided (30m) and feedback from partners to adjust our selection criteria. The selection process took quite some time, since we had to reselect several sites as our work flow improved over the course of this process. </a:t>
            </a:r>
          </a:p>
          <a:p>
            <a:pPr marL="171450" indent="-171450"/>
            <a:endParaRPr lang="en-US"/>
          </a:p>
          <a:p>
            <a:pPr marL="171450" indent="-171450"/>
            <a:r>
              <a:rPr lang="en-US" dirty="0"/>
              <a:t>After we confirmed that adequate Control sites had been selected we were able to run analysis in R, from outputs that we exported from GEE to quantify and compare the changes in vegetation characteristics between 'night pen' and 'control sites. Initially, we were concerned with comparing both Net Primary Productivity (NPP) and %Cover (data we exported from the Rangeland Analysis Platform), but to fit the scope of our study – we ended up only comparing the NPP between the night pen and control sites. </a:t>
            </a:r>
          </a:p>
          <a:p>
            <a:pPr marL="0" indent="0">
              <a:buNone/>
            </a:pPr>
            <a:endParaRPr lang="en-US"/>
          </a:p>
          <a:p>
            <a:pPr marL="0" indent="0">
              <a:buNone/>
            </a:pPr>
            <a:r>
              <a:rPr lang="en-US" dirty="0"/>
              <a:t>------------------------------Image Information &amp; Citations Below ------------------------------</a:t>
            </a:r>
          </a:p>
          <a:p>
            <a:pPr marL="0" indent="0">
              <a:buNone/>
            </a:pPr>
            <a:r>
              <a:rPr lang="en-US" i="1" dirty="0"/>
              <a:t>Image Citation: </a:t>
            </a:r>
            <a:r>
              <a:rPr lang="en-US" dirty="0"/>
              <a:t>Stock Image, Microsoft </a:t>
            </a:r>
          </a:p>
          <a:p>
            <a:pPr marL="0" indent="0">
              <a:buNone/>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b6ad8f2b07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b6ad8f2b07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For this project, we utilized three different satellites and sensors. The Landsat 5 Thematic mapper, Landsat 7 Enhanced Thematic Mapper plus, and the Landsat 8 Operational Land Imager. We used these sensors to collect our different observation variables. Those observation variables are spectral indices based off of the red, green, and blue bands, Continuous vegetation cover, and net primary productivity based off of the rangeland analysis platform. </a:t>
            </a:r>
          </a:p>
          <a:p>
            <a:pPr marL="0" indent="0">
              <a:buNone/>
              <a:defRPr/>
            </a:pPr>
            <a:endParaRPr lang="en-US"/>
          </a:p>
          <a:p>
            <a:pPr marL="0" indent="0">
              <a:buNone/>
              <a:defRPr/>
            </a:pPr>
            <a:r>
              <a:rPr lang="en-US"/>
              <a:t>------------------------------Image Information &amp; Citations Below ------------------------------</a:t>
            </a:r>
          </a:p>
          <a:p>
            <a:pPr marL="0" indent="0">
              <a:buNone/>
              <a:defRPr/>
            </a:pPr>
            <a:r>
              <a:rPr lang="en-US"/>
              <a:t>Landsat 5 TM, public domain: </a:t>
            </a:r>
            <a:r>
              <a:rPr lang="en-US">
                <a:hlinkClick r:id="rId3"/>
              </a:rPr>
              <a:t>https://www.usgs.gov/media/images/desert-forest</a:t>
            </a:r>
            <a:endParaRPr lang="en-US"/>
          </a:p>
          <a:p>
            <a:pPr marL="0" indent="0">
              <a:buNone/>
            </a:pPr>
            <a:r>
              <a:rPr lang="en-US"/>
              <a:t>Landsat 7 ETM Image Credit, public domain: </a:t>
            </a:r>
            <a:r>
              <a:rPr lang="en-US">
                <a:hlinkClick r:id="rId4"/>
              </a:rPr>
              <a:t>https://landsat.gsfc.nasa.gov/article/successful-maneuver-spells-beginning-of-the-end-for-landsat-7/</a:t>
            </a:r>
            <a:endParaRPr lang="en-US"/>
          </a:p>
          <a:p>
            <a:pPr marL="0" indent="0">
              <a:buNone/>
            </a:pPr>
            <a:r>
              <a:rPr lang="en-US"/>
              <a:t>Landsat 8 OLI Image Credit, public domain: </a:t>
            </a:r>
            <a:r>
              <a:rPr lang="en-US">
                <a:hlinkClick r:id="rId5"/>
              </a:rPr>
              <a:t>https://landsat.gsfc.nasa.gov/article/landsat-data-continuity-mission/</a:t>
            </a:r>
            <a:endParaRPr lang="en-US"/>
          </a:p>
          <a:p>
            <a:pPr marL="0" indent="0">
              <a:buNone/>
            </a:pPr>
            <a:endParaRPr lang="en-US"/>
          </a:p>
          <a:p>
            <a:pPr marL="0" indent="0">
              <a:buNone/>
            </a:pPr>
            <a:endParaRPr lang="en" u="sng">
              <a:solidFill>
                <a:srgbClr val="2200CC"/>
              </a:solidFill>
            </a:endParaRPr>
          </a:p>
        </p:txBody>
      </p:sp>
    </p:spTree>
    <p:extLst>
      <p:ext uri="{BB962C8B-B14F-4D97-AF65-F5344CB8AC3E}">
        <p14:creationId xmlns:p14="http://schemas.microsoft.com/office/powerpoint/2010/main" val="3010811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b6ad8f2b07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b6ad8f2b07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solidFill>
                  <a:srgbClr val="2200CC"/>
                </a:solidFill>
              </a:rPr>
              <a:t>Here are the different software platforms that the team used for our analysis. In ArcGIS Pro, we input a digital elevation model and derived variables such as the compound topographic index which measures the water flow and accumulation and the heat load index, which is a measure of incident solar radiation. We downloaded our Landsat data from the rangeland analysis platform or RAP. The </a:t>
            </a:r>
            <a:r>
              <a:rPr lang="en-US" dirty="0">
                <a:solidFill>
                  <a:srgbClr val="2200CC"/>
                </a:solidFill>
              </a:rPr>
              <a:t>platform shows per-pixel percent cover of annual forbs and grasses, perennial forbs and grasses, shrubs, and bare ground over the western United States from 1984 to 2017.</a:t>
            </a:r>
          </a:p>
          <a:p>
            <a:pPr marL="0" indent="0">
              <a:buNone/>
            </a:pPr>
            <a:endParaRPr lang="en" dirty="0">
              <a:solidFill>
                <a:srgbClr val="2200CC"/>
              </a:solidFill>
            </a:endParaRPr>
          </a:p>
          <a:p>
            <a:pPr marL="0" indent="0">
              <a:buNone/>
            </a:pPr>
            <a:r>
              <a:rPr lang="en" dirty="0">
                <a:solidFill>
                  <a:srgbClr val="2200CC"/>
                </a:solidFill>
              </a:rPr>
              <a:t>This gave us net primary productivity or NPP data.</a:t>
            </a:r>
            <a:r>
              <a:rPr lang="en" b="1" dirty="0">
                <a:solidFill>
                  <a:srgbClr val="2200CC"/>
                </a:solidFill>
              </a:rPr>
              <a:t> </a:t>
            </a:r>
            <a:r>
              <a:rPr lang="en" dirty="0">
                <a:solidFill>
                  <a:srgbClr val="2200CC"/>
                </a:solidFill>
              </a:rPr>
              <a:t>This data shows the amount of energy produced by plant groups minus the amount of energy they expend, and is a good indicator of how productive plant groups are. We used NPP for 4 vegetation groups – perennial forbs and grasses, annual forbs and grasses, shrubs and trees. </a:t>
            </a:r>
            <a:endParaRPr lang="en" dirty="0"/>
          </a:p>
          <a:p>
            <a:pPr marL="0" indent="0">
              <a:buNone/>
            </a:pPr>
            <a:endParaRPr lang="en" dirty="0">
              <a:solidFill>
                <a:srgbClr val="2200CC"/>
              </a:solidFill>
            </a:endParaRPr>
          </a:p>
          <a:p>
            <a:pPr marL="0" indent="0">
              <a:buNone/>
            </a:pPr>
            <a:r>
              <a:rPr lang="en" dirty="0">
                <a:solidFill>
                  <a:srgbClr val="2200CC"/>
                </a:solidFill>
              </a:rPr>
              <a:t>In Google Earth Engine, we inputted shapefiles of the known night pen locations as well as </a:t>
            </a:r>
            <a:r>
              <a:rPr lang="en" dirty="0" err="1">
                <a:solidFill>
                  <a:srgbClr val="2200CC"/>
                </a:solidFill>
              </a:rPr>
              <a:t>rasters</a:t>
            </a:r>
            <a:r>
              <a:rPr lang="en" dirty="0">
                <a:solidFill>
                  <a:srgbClr val="2200CC"/>
                </a:solidFill>
              </a:rPr>
              <a:t> for our other variables. We also accessed high resolution NAIP imagery from GEE. We exported the average NPP for each of the night-penning sites as well as the control sites and input them into R Studio. Finally, we conducted our statistical analysis in R.</a:t>
            </a:r>
            <a:endParaRPr lang="en" dirty="0"/>
          </a:p>
          <a:p>
            <a:pPr marL="0" indent="0">
              <a:buNone/>
            </a:pPr>
            <a:endParaRPr lang="en" dirty="0">
              <a:solidFill>
                <a:srgbClr val="2200CC"/>
              </a:solidFill>
            </a:endParaRPr>
          </a:p>
          <a:p>
            <a:pPr marL="0" indent="0">
              <a:buNone/>
            </a:pPr>
            <a:r>
              <a:rPr lang="en" dirty="0">
                <a:solidFill>
                  <a:srgbClr val="2200CC"/>
                </a:solidFill>
              </a:rPr>
              <a:t>RAP- Rangeland Analysis Platform. </a:t>
            </a:r>
            <a:endParaRPr lang="en" b="1" dirty="0">
              <a:solidFill>
                <a:srgbClr val="2200CC"/>
              </a:solidFill>
            </a:endParaRPr>
          </a:p>
          <a:p>
            <a:pPr marL="0" indent="0">
              <a:buNone/>
            </a:pPr>
            <a:r>
              <a:rPr lang="en" dirty="0">
                <a:solidFill>
                  <a:srgbClr val="2200CC"/>
                </a:solidFill>
              </a:rPr>
              <a:t>GEE- Google Earth Engine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New Layout">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r="28212"/>
          <a:stretch/>
        </p:blipFill>
        <p:spPr>
          <a:xfrm>
            <a:off x="0" y="0"/>
            <a:ext cx="4583149" cy="5143500"/>
          </a:xfrm>
          <a:prstGeom prst="rect">
            <a:avLst/>
          </a:prstGeom>
          <a:noFill/>
          <a:ln>
            <a:noFill/>
          </a:ln>
        </p:spPr>
      </p:pic>
      <p:sp>
        <p:nvSpPr>
          <p:cNvPr id="10" name="Google Shape;10;p2"/>
          <p:cNvSpPr txBox="1">
            <a:spLocks noGrp="1"/>
          </p:cNvSpPr>
          <p:nvPr>
            <p:ph type="title"/>
          </p:nvPr>
        </p:nvSpPr>
        <p:spPr>
          <a:xfrm>
            <a:off x="4784827" y="961548"/>
            <a:ext cx="4163700" cy="1493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3000"/>
              <a:buNone/>
              <a:defRPr sz="3000">
                <a:solidFill>
                  <a:srgbClr val="D2672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 name="Google Shape;11;p2"/>
          <p:cNvSpPr txBox="1">
            <a:spLocks noGrp="1"/>
          </p:cNvSpPr>
          <p:nvPr>
            <p:ph type="body" idx="1"/>
          </p:nvPr>
        </p:nvSpPr>
        <p:spPr>
          <a:xfrm>
            <a:off x="4784827" y="2519050"/>
            <a:ext cx="41592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2100"/>
              <a:buNone/>
              <a:defRPr>
                <a:solidFill>
                  <a:srgbClr val="D2672B"/>
                </a:solidFill>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grpSp>
        <p:nvGrpSpPr>
          <p:cNvPr id="12" name="Google Shape;12;p2"/>
          <p:cNvGrpSpPr/>
          <p:nvPr/>
        </p:nvGrpSpPr>
        <p:grpSpPr>
          <a:xfrm>
            <a:off x="6991908" y="286253"/>
            <a:ext cx="1956761" cy="556189"/>
            <a:chOff x="9147470" y="238125"/>
            <a:chExt cx="2609014" cy="741586"/>
          </a:xfrm>
        </p:grpSpPr>
        <p:pic>
          <p:nvPicPr>
            <p:cNvPr id="13" name="Google Shape;13;p2"/>
            <p:cNvPicPr preferRelativeResize="0"/>
            <p:nvPr/>
          </p:nvPicPr>
          <p:blipFill rotWithShape="1">
            <a:blip r:embed="rId3">
              <a:alphaModFix/>
            </a:blip>
            <a:srcRect/>
            <a:stretch/>
          </p:blipFill>
          <p:spPr>
            <a:xfrm>
              <a:off x="10885876" y="238125"/>
              <a:ext cx="870608" cy="741586"/>
            </a:xfrm>
            <a:prstGeom prst="rect">
              <a:avLst/>
            </a:prstGeom>
            <a:noFill/>
            <a:ln>
              <a:noFill/>
            </a:ln>
          </p:spPr>
        </p:pic>
        <p:sp>
          <p:nvSpPr>
            <p:cNvPr id="14" name="Google Shape;14;p2"/>
            <p:cNvSpPr txBox="1"/>
            <p:nvPr/>
          </p:nvSpPr>
          <p:spPr>
            <a:xfrm>
              <a:off x="9147470" y="433495"/>
              <a:ext cx="1640100" cy="350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600" b="1" i="0" u="none" strike="noStrike" cap="none">
                  <a:solidFill>
                    <a:schemeClr val="dk1"/>
                  </a:solidFill>
                  <a:latin typeface="Arial"/>
                  <a:ea typeface="Arial"/>
                  <a:cs typeface="Arial"/>
                  <a:sym typeface="Arial"/>
                </a:rPr>
                <a:t>National Aeronautics and Space Administration</a:t>
              </a:r>
              <a:endParaRPr sz="600" b="1" i="0" u="none" strike="noStrike" cap="none">
                <a:solidFill>
                  <a:schemeClr val="dk1"/>
                </a:solidFill>
                <a:latin typeface="Arial"/>
                <a:ea typeface="Arial"/>
                <a:cs typeface="Arial"/>
                <a:sym typeface="Arial"/>
              </a:endParaRPr>
            </a:p>
          </p:txBody>
        </p:sp>
        <p:cxnSp>
          <p:nvCxnSpPr>
            <p:cNvPr id="15" name="Google Shape;15;p2"/>
            <p:cNvCxnSpPr/>
            <p:nvPr/>
          </p:nvCxnSpPr>
          <p:spPr>
            <a:xfrm>
              <a:off x="10835976" y="292062"/>
              <a:ext cx="0" cy="622200"/>
            </a:xfrm>
            <a:prstGeom prst="straightConnector1">
              <a:avLst/>
            </a:prstGeom>
            <a:noFill/>
            <a:ln w="12700" cap="flat" cmpd="sng">
              <a:solidFill>
                <a:schemeClr val="dk1"/>
              </a:solidFill>
              <a:prstDash val="solid"/>
              <a:miter lim="800000"/>
              <a:headEnd type="none" w="sm" len="sm"/>
              <a:tailEnd type="none" w="sm" len="sm"/>
            </a:ln>
          </p:spPr>
        </p:cxnSp>
      </p:grpSp>
      <p:cxnSp>
        <p:nvCxnSpPr>
          <p:cNvPr id="16" name="Google Shape;16;p2"/>
          <p:cNvCxnSpPr/>
          <p:nvPr/>
        </p:nvCxnSpPr>
        <p:spPr>
          <a:xfrm>
            <a:off x="4763155" y="3039806"/>
            <a:ext cx="4180800" cy="0"/>
          </a:xfrm>
          <a:prstGeom prst="straightConnector1">
            <a:avLst/>
          </a:prstGeom>
          <a:noFill/>
          <a:ln w="9525" cap="flat" cmpd="sng">
            <a:solidFill>
              <a:srgbClr val="C55A11"/>
            </a:solidFill>
            <a:prstDash val="solid"/>
            <a:miter lim="800000"/>
            <a:headEnd type="none" w="sm" len="sm"/>
            <a:tailEnd type="none" w="sm" len="sm"/>
          </a:ln>
        </p:spPr>
      </p:cxnSp>
      <p:sp>
        <p:nvSpPr>
          <p:cNvPr id="17" name="Google Shape;17;p2"/>
          <p:cNvSpPr txBox="1">
            <a:spLocks noGrp="1"/>
          </p:cNvSpPr>
          <p:nvPr>
            <p:ph type="body" idx="2"/>
          </p:nvPr>
        </p:nvSpPr>
        <p:spPr>
          <a:xfrm>
            <a:off x="4763155" y="3180151"/>
            <a:ext cx="19464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700"/>
              <a:buNone/>
              <a:defRPr sz="17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 name="Google Shape;18;p2"/>
          <p:cNvSpPr txBox="1">
            <a:spLocks noGrp="1"/>
          </p:cNvSpPr>
          <p:nvPr>
            <p:ph type="body" idx="3"/>
          </p:nvPr>
        </p:nvSpPr>
        <p:spPr>
          <a:xfrm>
            <a:off x="4763155" y="3564199"/>
            <a:ext cx="19464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700"/>
              <a:buNone/>
              <a:defRPr sz="17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 name="Google Shape;19;p2"/>
          <p:cNvSpPr txBox="1">
            <a:spLocks noGrp="1"/>
          </p:cNvSpPr>
          <p:nvPr>
            <p:ph type="body" idx="4"/>
          </p:nvPr>
        </p:nvSpPr>
        <p:spPr>
          <a:xfrm>
            <a:off x="4763155" y="3944034"/>
            <a:ext cx="19464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700"/>
              <a:buNone/>
              <a:defRPr sz="17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 name="Google Shape;20;p2"/>
          <p:cNvSpPr txBox="1">
            <a:spLocks noGrp="1"/>
          </p:cNvSpPr>
          <p:nvPr>
            <p:ph type="body" idx="5"/>
          </p:nvPr>
        </p:nvSpPr>
        <p:spPr>
          <a:xfrm>
            <a:off x="6991908" y="3180151"/>
            <a:ext cx="19464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700"/>
              <a:buNone/>
              <a:defRPr sz="17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 name="Google Shape;21;p2"/>
          <p:cNvSpPr txBox="1">
            <a:spLocks noGrp="1"/>
          </p:cNvSpPr>
          <p:nvPr>
            <p:ph type="body" idx="6"/>
          </p:nvPr>
        </p:nvSpPr>
        <p:spPr>
          <a:xfrm>
            <a:off x="6991908" y="3564199"/>
            <a:ext cx="19464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700"/>
              <a:buNone/>
              <a:defRPr sz="17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2" name="Google Shape;22;p2"/>
          <p:cNvSpPr txBox="1">
            <a:spLocks noGrp="1"/>
          </p:cNvSpPr>
          <p:nvPr>
            <p:ph type="body" idx="7"/>
          </p:nvPr>
        </p:nvSpPr>
        <p:spPr>
          <a:xfrm>
            <a:off x="6991908" y="3944034"/>
            <a:ext cx="1946400" cy="3840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700"/>
              <a:buNone/>
              <a:defRPr sz="1700"/>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 name="Google Shape;23;p2"/>
          <p:cNvSpPr/>
          <p:nvPr/>
        </p:nvSpPr>
        <p:spPr>
          <a:xfrm>
            <a:off x="162691" y="4344314"/>
            <a:ext cx="738600" cy="738600"/>
          </a:xfrm>
          <a:prstGeom prst="ellipse">
            <a:avLst/>
          </a:prstGeom>
          <a:solidFill>
            <a:srgbClr val="D2672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aramond"/>
              <a:ea typeface="Garamond"/>
              <a:cs typeface="Garamond"/>
              <a:sym typeface="Garamond"/>
            </a:endParaRPr>
          </a:p>
        </p:txBody>
      </p:sp>
      <p:grpSp>
        <p:nvGrpSpPr>
          <p:cNvPr id="24" name="Google Shape;24;p2"/>
          <p:cNvGrpSpPr/>
          <p:nvPr/>
        </p:nvGrpSpPr>
        <p:grpSpPr>
          <a:xfrm>
            <a:off x="-44834" y="4386263"/>
            <a:ext cx="9328950" cy="652725"/>
            <a:chOff x="-59779" y="5848350"/>
            <a:chExt cx="12438600" cy="870300"/>
          </a:xfrm>
        </p:grpSpPr>
        <p:sp>
          <p:nvSpPr>
            <p:cNvPr id="25" name="Google Shape;25;p2"/>
            <p:cNvSpPr/>
            <p:nvPr/>
          </p:nvSpPr>
          <p:spPr>
            <a:xfrm>
              <a:off x="-59779" y="6094782"/>
              <a:ext cx="12438600" cy="510900"/>
            </a:xfrm>
            <a:prstGeom prst="rect">
              <a:avLst/>
            </a:prstGeom>
            <a:solidFill>
              <a:srgbClr val="D2672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aramond"/>
                <a:ea typeface="Garamond"/>
                <a:cs typeface="Garamond"/>
                <a:sym typeface="Garamond"/>
              </a:endParaRPr>
            </a:p>
          </p:txBody>
        </p:sp>
        <p:grpSp>
          <p:nvGrpSpPr>
            <p:cNvPr id="26" name="Google Shape;26;p2"/>
            <p:cNvGrpSpPr/>
            <p:nvPr/>
          </p:nvGrpSpPr>
          <p:grpSpPr>
            <a:xfrm>
              <a:off x="274071" y="5848350"/>
              <a:ext cx="870300" cy="870300"/>
              <a:chOff x="274071" y="5848350"/>
              <a:chExt cx="870300" cy="870300"/>
            </a:xfrm>
          </p:grpSpPr>
          <p:sp>
            <p:nvSpPr>
              <p:cNvPr id="27" name="Google Shape;27;p2"/>
              <p:cNvSpPr/>
              <p:nvPr/>
            </p:nvSpPr>
            <p:spPr>
              <a:xfrm>
                <a:off x="274071" y="5848350"/>
                <a:ext cx="870300" cy="8703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aramond"/>
                  <a:ea typeface="Garamond"/>
                  <a:cs typeface="Garamond"/>
                  <a:sym typeface="Garamond"/>
                </a:endParaRPr>
              </a:p>
            </p:txBody>
          </p:sp>
          <p:pic>
            <p:nvPicPr>
              <p:cNvPr id="28" name="Google Shape;28;p2" descr="A picture containing text, sign, device, meter&#10;&#10;Description automatically generated"/>
              <p:cNvPicPr preferRelativeResize="0"/>
              <p:nvPr/>
            </p:nvPicPr>
            <p:blipFill rotWithShape="1">
              <a:blip r:embed="rId4">
                <a:alphaModFix/>
              </a:blip>
              <a:srcRect/>
              <a:stretch/>
            </p:blipFill>
            <p:spPr>
              <a:xfrm>
                <a:off x="339211" y="5908429"/>
                <a:ext cx="751156" cy="759844"/>
              </a:xfrm>
              <a:prstGeom prst="rect">
                <a:avLst/>
              </a:prstGeom>
              <a:noFill/>
              <a:ln>
                <a:noFill/>
              </a:ln>
            </p:spPr>
          </p:pic>
        </p:grpSp>
        <p:grpSp>
          <p:nvGrpSpPr>
            <p:cNvPr id="29" name="Google Shape;29;p2"/>
            <p:cNvGrpSpPr/>
            <p:nvPr/>
          </p:nvGrpSpPr>
          <p:grpSpPr>
            <a:xfrm>
              <a:off x="11084866" y="5868349"/>
              <a:ext cx="833100" cy="833100"/>
              <a:chOff x="11084866" y="5868349"/>
              <a:chExt cx="833100" cy="833100"/>
            </a:xfrm>
          </p:grpSpPr>
          <p:sp>
            <p:nvSpPr>
              <p:cNvPr id="30" name="Google Shape;30;p2"/>
              <p:cNvSpPr/>
              <p:nvPr/>
            </p:nvSpPr>
            <p:spPr>
              <a:xfrm>
                <a:off x="11084866" y="5868349"/>
                <a:ext cx="833100" cy="833100"/>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Garamond"/>
                  <a:ea typeface="Garamond"/>
                  <a:cs typeface="Garamond"/>
                  <a:sym typeface="Garamond"/>
                </a:endParaRPr>
              </a:p>
            </p:txBody>
          </p:sp>
          <p:pic>
            <p:nvPicPr>
              <p:cNvPr id="31" name="Google Shape;31;p2"/>
              <p:cNvPicPr preferRelativeResize="0"/>
              <p:nvPr/>
            </p:nvPicPr>
            <p:blipFill rotWithShape="1">
              <a:blip r:embed="rId5">
                <a:alphaModFix/>
              </a:blip>
              <a:srcRect/>
              <a:stretch/>
            </p:blipFill>
            <p:spPr>
              <a:xfrm>
                <a:off x="11144709" y="5920009"/>
                <a:ext cx="721055" cy="721055"/>
              </a:xfrm>
              <a:prstGeom prst="rect">
                <a:avLst/>
              </a:prstGeom>
              <a:noFill/>
              <a:ln>
                <a:noFill/>
              </a:ln>
            </p:spPr>
          </p:pic>
        </p:grpSp>
      </p:grpSp>
      <p:sp>
        <p:nvSpPr>
          <p:cNvPr id="32" name="Google Shape;32;p2"/>
          <p:cNvSpPr txBox="1">
            <a:spLocks noGrp="1"/>
          </p:cNvSpPr>
          <p:nvPr>
            <p:ph type="body" idx="8"/>
          </p:nvPr>
        </p:nvSpPr>
        <p:spPr>
          <a:xfrm>
            <a:off x="942889" y="4571087"/>
            <a:ext cx="3231300" cy="3831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800"/>
              </a:spcBef>
              <a:spcAft>
                <a:spcPts val="0"/>
              </a:spcAft>
              <a:buSzPts val="1700"/>
              <a:buNone/>
              <a:defRPr sz="1700" b="1">
                <a:solidFill>
                  <a:schemeClr val="lt1"/>
                </a:solidFill>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2772">
          <p15:clr>
            <a:srgbClr val="FBAE40"/>
          </p15:clr>
        </p15:guide>
        <p15:guide id="2" orient="horz" pos="3168">
          <p15:clr>
            <a:srgbClr val="FBAE40"/>
          </p15:clr>
        </p15:guide>
        <p15:guide id="3" pos="56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mplate 3">
  <p:cSld name="Template 3">
    <p:spTree>
      <p:nvGrpSpPr>
        <p:cNvPr id="1" name="Shape 33"/>
        <p:cNvGrpSpPr/>
        <p:nvPr/>
      </p:nvGrpSpPr>
      <p:grpSpPr>
        <a:xfrm>
          <a:off x="0" y="0"/>
          <a:ext cx="0" cy="0"/>
          <a:chOff x="0" y="0"/>
          <a:chExt cx="0" cy="0"/>
        </a:xfrm>
      </p:grpSpPr>
      <p:sp>
        <p:nvSpPr>
          <p:cNvPr id="34" name="Google Shape;34;p3"/>
          <p:cNvSpPr/>
          <p:nvPr/>
        </p:nvSpPr>
        <p:spPr>
          <a:xfrm>
            <a:off x="0" y="-13149"/>
            <a:ext cx="9144000" cy="641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35" name="Google Shape;35;p3"/>
          <p:cNvSpPr txBox="1">
            <a:spLocks noGrp="1"/>
          </p:cNvSpPr>
          <p:nvPr>
            <p:ph type="title"/>
          </p:nvPr>
        </p:nvSpPr>
        <p:spPr>
          <a:xfrm>
            <a:off x="1" y="192201"/>
            <a:ext cx="9179700" cy="619500"/>
          </a:xfrm>
          <a:prstGeom prst="rect">
            <a:avLst/>
          </a:prstGeom>
          <a:solidFill>
            <a:srgbClr val="D2672B"/>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l" rtl="0">
              <a:lnSpc>
                <a:spcPct val="90000"/>
              </a:lnSpc>
              <a:spcBef>
                <a:spcPts val="0"/>
              </a:spcBef>
              <a:spcAft>
                <a:spcPts val="0"/>
              </a:spcAft>
              <a:buSzPts val="3300"/>
              <a:buNone/>
              <a:defRPr sz="33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 name="Google Shape;36;p3"/>
          <p:cNvSpPr txBox="1">
            <a:spLocks noGrp="1"/>
          </p:cNvSpPr>
          <p:nvPr>
            <p:ph type="body" idx="1"/>
          </p:nvPr>
        </p:nvSpPr>
        <p:spPr>
          <a:xfrm>
            <a:off x="380172" y="971550"/>
            <a:ext cx="8384400" cy="3763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400"/>
              <a:buNone/>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3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mplate 5">
  <p:cSld name="Template 5">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380171" y="247261"/>
            <a:ext cx="8384400" cy="517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SzPts val="3300"/>
              <a:buNone/>
              <a:defRPr sz="3300">
                <a:solidFill>
                  <a:srgbClr val="D2672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39" name="Google Shape;39;p4" descr="A black and white logo&#10;&#10;Description automatically generated with low confidence"/>
          <p:cNvPicPr preferRelativeResize="0"/>
          <p:nvPr/>
        </p:nvPicPr>
        <p:blipFill rotWithShape="1">
          <a:blip r:embed="rId2">
            <a:alphaModFix/>
          </a:blip>
          <a:srcRect/>
          <a:stretch/>
        </p:blipFill>
        <p:spPr>
          <a:xfrm>
            <a:off x="8375030" y="4556650"/>
            <a:ext cx="425989" cy="425989"/>
          </a:xfrm>
          <a:prstGeom prst="rect">
            <a:avLst/>
          </a:prstGeom>
          <a:noFill/>
          <a:ln>
            <a:noFill/>
          </a:ln>
        </p:spPr>
      </p:pic>
      <p:sp>
        <p:nvSpPr>
          <p:cNvPr id="40" name="Google Shape;40;p4"/>
          <p:cNvSpPr txBox="1">
            <a:spLocks noGrp="1"/>
          </p:cNvSpPr>
          <p:nvPr>
            <p:ph type="body" idx="1"/>
          </p:nvPr>
        </p:nvSpPr>
        <p:spPr>
          <a:xfrm>
            <a:off x="380172" y="971550"/>
            <a:ext cx="8384400" cy="3763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400"/>
              <a:buNone/>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1" name="Google Shape;41;p4"/>
          <p:cNvSpPr/>
          <p:nvPr/>
        </p:nvSpPr>
        <p:spPr>
          <a:xfrm>
            <a:off x="-19049" y="50007"/>
            <a:ext cx="397141" cy="921544"/>
          </a:xfrm>
          <a:custGeom>
            <a:avLst/>
            <a:gdLst/>
            <a:ahLst/>
            <a:cxnLst/>
            <a:rect l="l" t="t" r="r" b="b"/>
            <a:pathLst>
              <a:path w="529521" h="1228725" extrusionOk="0">
                <a:moveTo>
                  <a:pt x="25047" y="0"/>
                </a:moveTo>
                <a:lnTo>
                  <a:pt x="529521" y="252237"/>
                </a:lnTo>
                <a:lnTo>
                  <a:pt x="529521" y="976489"/>
                </a:lnTo>
                <a:lnTo>
                  <a:pt x="25047" y="1228725"/>
                </a:lnTo>
                <a:lnTo>
                  <a:pt x="0" y="1216202"/>
                </a:lnTo>
                <a:lnTo>
                  <a:pt x="0" y="12524"/>
                </a:lnTo>
                <a:lnTo>
                  <a:pt x="25047" y="0"/>
                </a:lnTo>
                <a:close/>
              </a:path>
            </a:pathLst>
          </a:custGeom>
          <a:solidFill>
            <a:srgbClr val="D2672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mplate 1">
  <p:cSld name="Template 1">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380171" y="247261"/>
            <a:ext cx="8384400" cy="517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SzPts val="3300"/>
              <a:buNone/>
              <a:defRPr sz="3300">
                <a:solidFill>
                  <a:srgbClr val="D2672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 name="Google Shape;44;p5"/>
          <p:cNvSpPr txBox="1">
            <a:spLocks noGrp="1"/>
          </p:cNvSpPr>
          <p:nvPr>
            <p:ph type="body" idx="1"/>
          </p:nvPr>
        </p:nvSpPr>
        <p:spPr>
          <a:xfrm>
            <a:off x="380172" y="971550"/>
            <a:ext cx="8384400" cy="3763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400"/>
              <a:buNone/>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6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cknowledgments">
  <p:cSld name="Acknowledgments">
    <p:spTree>
      <p:nvGrpSpPr>
        <p:cNvPr id="1" name="Shape 45"/>
        <p:cNvGrpSpPr/>
        <p:nvPr/>
      </p:nvGrpSpPr>
      <p:grpSpPr>
        <a:xfrm>
          <a:off x="0" y="0"/>
          <a:ext cx="0" cy="0"/>
          <a:chOff x="0" y="0"/>
          <a:chExt cx="0" cy="0"/>
        </a:xfrm>
      </p:grpSpPr>
      <p:sp>
        <p:nvSpPr>
          <p:cNvPr id="46" name="Google Shape;46;p6"/>
          <p:cNvSpPr/>
          <p:nvPr/>
        </p:nvSpPr>
        <p:spPr>
          <a:xfrm rot="5400000">
            <a:off x="6453069" y="1710900"/>
            <a:ext cx="4224300" cy="802500"/>
          </a:xfrm>
          <a:prstGeom prst="homePlate">
            <a:avLst>
              <a:gd name="adj" fmla="val 50000"/>
            </a:avLst>
          </a:prstGeom>
          <a:solidFill>
            <a:srgbClr val="D2672B"/>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47" name="Google Shape;47;p6"/>
          <p:cNvSpPr/>
          <p:nvPr/>
        </p:nvSpPr>
        <p:spPr>
          <a:xfrm>
            <a:off x="285749" y="4666766"/>
            <a:ext cx="7793700" cy="340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600" i="1">
                <a:solidFill>
                  <a:srgbClr val="3F3F3F"/>
                </a:solidFill>
                <a:latin typeface="Century Gothic"/>
                <a:ea typeface="Century Gothic"/>
                <a:cs typeface="Century Gothic"/>
                <a:sym typeface="Century Gothic"/>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100"/>
          </a:p>
          <a:p>
            <a:pPr marL="0" marR="0" lvl="0" indent="0" algn="ctr" rtl="0">
              <a:spcBef>
                <a:spcPts val="0"/>
              </a:spcBef>
              <a:spcAft>
                <a:spcPts val="0"/>
              </a:spcAft>
              <a:buNone/>
            </a:pPr>
            <a:endParaRPr sz="600" i="1">
              <a:solidFill>
                <a:srgbClr val="757070"/>
              </a:solidFill>
              <a:latin typeface="Arial"/>
              <a:ea typeface="Arial"/>
              <a:cs typeface="Arial"/>
              <a:sym typeface="Arial"/>
            </a:endParaRPr>
          </a:p>
        </p:txBody>
      </p:sp>
      <p:pic>
        <p:nvPicPr>
          <p:cNvPr id="48" name="Google Shape;48;p6" descr="A picture containing text, sign, device, meter&#10;&#10;Description automatically generated"/>
          <p:cNvPicPr preferRelativeResize="0"/>
          <p:nvPr/>
        </p:nvPicPr>
        <p:blipFill rotWithShape="1">
          <a:blip r:embed="rId2">
            <a:alphaModFix/>
          </a:blip>
          <a:srcRect/>
          <a:stretch/>
        </p:blipFill>
        <p:spPr>
          <a:xfrm>
            <a:off x="8294883" y="4381823"/>
            <a:ext cx="563367" cy="569881"/>
          </a:xfrm>
          <a:prstGeom prst="rect">
            <a:avLst/>
          </a:prstGeom>
          <a:noFill/>
          <a:ln>
            <a:noFill/>
          </a:ln>
        </p:spPr>
      </p:pic>
      <p:pic>
        <p:nvPicPr>
          <p:cNvPr id="49" name="Google Shape;49;p6"/>
          <p:cNvPicPr preferRelativeResize="0"/>
          <p:nvPr/>
        </p:nvPicPr>
        <p:blipFill rotWithShape="1">
          <a:blip r:embed="rId3">
            <a:alphaModFix/>
          </a:blip>
          <a:srcRect/>
          <a:stretch/>
        </p:blipFill>
        <p:spPr>
          <a:xfrm>
            <a:off x="8269232" y="191793"/>
            <a:ext cx="573316" cy="573316"/>
          </a:xfrm>
          <a:prstGeom prst="rect">
            <a:avLst/>
          </a:prstGeom>
          <a:noFill/>
          <a:ln>
            <a:noFill/>
          </a:ln>
        </p:spPr>
      </p:pic>
      <p:sp>
        <p:nvSpPr>
          <p:cNvPr id="50" name="Google Shape;50;p6"/>
          <p:cNvSpPr txBox="1"/>
          <p:nvPr/>
        </p:nvSpPr>
        <p:spPr>
          <a:xfrm>
            <a:off x="380171" y="247261"/>
            <a:ext cx="7740600" cy="517800"/>
          </a:xfrm>
          <a:prstGeom prst="rect">
            <a:avLst/>
          </a:prstGeom>
          <a:noFill/>
          <a:ln>
            <a:noFill/>
          </a:ln>
        </p:spPr>
        <p:txBody>
          <a:bodyPr spcFirstLastPara="1" wrap="square" lIns="68575" tIns="34275" rIns="68575" bIns="34275" anchor="ctr" anchorCtr="0">
            <a:normAutofit lnSpcReduction="10000"/>
          </a:bodyPr>
          <a:lstStyle/>
          <a:p>
            <a:pPr marL="0" marR="0" lvl="0" indent="0" algn="l" rtl="0">
              <a:lnSpc>
                <a:spcPct val="90000"/>
              </a:lnSpc>
              <a:spcBef>
                <a:spcPts val="0"/>
              </a:spcBef>
              <a:spcAft>
                <a:spcPts val="0"/>
              </a:spcAft>
              <a:buClr>
                <a:srgbClr val="D2672B"/>
              </a:buClr>
              <a:buSzPts val="3300"/>
              <a:buFont typeface="Century Gothic"/>
              <a:buNone/>
            </a:pPr>
            <a:r>
              <a:rPr lang="en" sz="3300" b="1">
                <a:solidFill>
                  <a:srgbClr val="D2672B"/>
                </a:solidFill>
                <a:latin typeface="Century Gothic"/>
                <a:ea typeface="Century Gothic"/>
                <a:cs typeface="Century Gothic"/>
                <a:sym typeface="Century Gothic"/>
              </a:rPr>
              <a:t>Acknowledgments</a:t>
            </a:r>
            <a:endParaRPr sz="1100"/>
          </a:p>
        </p:txBody>
      </p:sp>
      <p:sp>
        <p:nvSpPr>
          <p:cNvPr id="51" name="Google Shape;51;p6"/>
          <p:cNvSpPr txBox="1">
            <a:spLocks noGrp="1"/>
          </p:cNvSpPr>
          <p:nvPr>
            <p:ph type="body" idx="1"/>
          </p:nvPr>
        </p:nvSpPr>
        <p:spPr>
          <a:xfrm>
            <a:off x="380171" y="971550"/>
            <a:ext cx="7660500" cy="35682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400"/>
              <a:buNone/>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mplate 2">
  <p:cSld name="Template 2">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380171" y="247261"/>
            <a:ext cx="8384400" cy="517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SzPts val="3300"/>
              <a:buNone/>
              <a:defRPr sz="3300">
                <a:solidFill>
                  <a:srgbClr val="D2672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 name="Google Shape;54;p7"/>
          <p:cNvSpPr txBox="1">
            <a:spLocks noGrp="1"/>
          </p:cNvSpPr>
          <p:nvPr>
            <p:ph type="body" idx="1"/>
          </p:nvPr>
        </p:nvSpPr>
        <p:spPr>
          <a:xfrm>
            <a:off x="380172" y="971550"/>
            <a:ext cx="8384400" cy="3763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400"/>
              <a:buNone/>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55" name="Google Shape;55;p7"/>
          <p:cNvCxnSpPr/>
          <p:nvPr/>
        </p:nvCxnSpPr>
        <p:spPr>
          <a:xfrm>
            <a:off x="380171" y="765110"/>
            <a:ext cx="8383800" cy="0"/>
          </a:xfrm>
          <a:prstGeom prst="straightConnector1">
            <a:avLst/>
          </a:prstGeom>
          <a:noFill/>
          <a:ln w="12700" cap="flat" cmpd="sng">
            <a:solidFill>
              <a:srgbClr val="C55A1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6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mplate 4">
  <p:cSld name="Template 4">
    <p:spTree>
      <p:nvGrpSpPr>
        <p:cNvPr id="1" name="Shape 56"/>
        <p:cNvGrpSpPr/>
        <p:nvPr/>
      </p:nvGrpSpPr>
      <p:grpSpPr>
        <a:xfrm>
          <a:off x="0" y="0"/>
          <a:ext cx="0" cy="0"/>
          <a:chOff x="0" y="0"/>
          <a:chExt cx="0" cy="0"/>
        </a:xfrm>
      </p:grpSpPr>
      <p:sp>
        <p:nvSpPr>
          <p:cNvPr id="57" name="Google Shape;57;p8"/>
          <p:cNvSpPr/>
          <p:nvPr/>
        </p:nvSpPr>
        <p:spPr>
          <a:xfrm>
            <a:off x="8287064" y="0"/>
            <a:ext cx="856800" cy="5143500"/>
          </a:xfrm>
          <a:prstGeom prst="rect">
            <a:avLst/>
          </a:prstGeom>
          <a:solidFill>
            <a:srgbClr val="D2672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grpSp>
        <p:nvGrpSpPr>
          <p:cNvPr id="58" name="Google Shape;58;p8"/>
          <p:cNvGrpSpPr/>
          <p:nvPr/>
        </p:nvGrpSpPr>
        <p:grpSpPr>
          <a:xfrm>
            <a:off x="7546721" y="4124075"/>
            <a:ext cx="2118865" cy="1192866"/>
            <a:chOff x="-84807" y="6584686"/>
            <a:chExt cx="2496895" cy="1405687"/>
          </a:xfrm>
        </p:grpSpPr>
        <p:sp>
          <p:nvSpPr>
            <p:cNvPr id="59" name="Google Shape;59;p8"/>
            <p:cNvSpPr/>
            <p:nvPr/>
          </p:nvSpPr>
          <p:spPr>
            <a:xfrm rot="5400000">
              <a:off x="1314813"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0" name="Google Shape;60;p8"/>
            <p:cNvSpPr/>
            <p:nvPr/>
          </p:nvSpPr>
          <p:spPr>
            <a:xfrm rot="5400000">
              <a:off x="-124707"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1" name="Google Shape;61;p8"/>
            <p:cNvSpPr/>
            <p:nvPr/>
          </p:nvSpPr>
          <p:spPr>
            <a:xfrm rot="5400000">
              <a:off x="589988" y="6630355"/>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2" name="Google Shape;62;p8"/>
            <p:cNvSpPr/>
            <p:nvPr/>
          </p:nvSpPr>
          <p:spPr>
            <a:xfrm rot="5400000">
              <a:off x="1697188"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3" name="Google Shape;63;p8"/>
            <p:cNvSpPr/>
            <p:nvPr/>
          </p:nvSpPr>
          <p:spPr>
            <a:xfrm rot="5400000">
              <a:off x="232416"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4" name="Google Shape;64;p8"/>
            <p:cNvSpPr/>
            <p:nvPr/>
          </p:nvSpPr>
          <p:spPr>
            <a:xfrm rot="5400000">
              <a:off x="947106" y="7275473"/>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grpSp>
      <p:grpSp>
        <p:nvGrpSpPr>
          <p:cNvPr id="65" name="Google Shape;65;p8"/>
          <p:cNvGrpSpPr/>
          <p:nvPr/>
        </p:nvGrpSpPr>
        <p:grpSpPr>
          <a:xfrm>
            <a:off x="7528254" y="-231175"/>
            <a:ext cx="2126009" cy="1192866"/>
            <a:chOff x="-84807" y="6584686"/>
            <a:chExt cx="2505313" cy="1405687"/>
          </a:xfrm>
        </p:grpSpPr>
        <p:sp>
          <p:nvSpPr>
            <p:cNvPr id="66" name="Google Shape;66;p8"/>
            <p:cNvSpPr/>
            <p:nvPr/>
          </p:nvSpPr>
          <p:spPr>
            <a:xfrm rot="5400000">
              <a:off x="1331649"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7" name="Google Shape;67;p8"/>
            <p:cNvSpPr/>
            <p:nvPr/>
          </p:nvSpPr>
          <p:spPr>
            <a:xfrm rot="5400000">
              <a:off x="-124707"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8" name="Google Shape;68;p8"/>
            <p:cNvSpPr/>
            <p:nvPr/>
          </p:nvSpPr>
          <p:spPr>
            <a:xfrm rot="5400000">
              <a:off x="606822" y="6630355"/>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69" name="Google Shape;69;p8"/>
            <p:cNvSpPr/>
            <p:nvPr/>
          </p:nvSpPr>
          <p:spPr>
            <a:xfrm rot="5400000">
              <a:off x="1705606"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0" name="Google Shape;70;p8"/>
            <p:cNvSpPr/>
            <p:nvPr/>
          </p:nvSpPr>
          <p:spPr>
            <a:xfrm rot="5400000">
              <a:off x="249250"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1" name="Google Shape;71;p8"/>
            <p:cNvSpPr/>
            <p:nvPr/>
          </p:nvSpPr>
          <p:spPr>
            <a:xfrm rot="5400000">
              <a:off x="980779" y="7275473"/>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grpSp>
      <p:grpSp>
        <p:nvGrpSpPr>
          <p:cNvPr id="72" name="Google Shape;72;p8"/>
          <p:cNvGrpSpPr/>
          <p:nvPr/>
        </p:nvGrpSpPr>
        <p:grpSpPr>
          <a:xfrm>
            <a:off x="7528254" y="861692"/>
            <a:ext cx="2126009" cy="1192866"/>
            <a:chOff x="-84807" y="6584686"/>
            <a:chExt cx="2505313" cy="1405687"/>
          </a:xfrm>
        </p:grpSpPr>
        <p:sp>
          <p:nvSpPr>
            <p:cNvPr id="73" name="Google Shape;73;p8"/>
            <p:cNvSpPr/>
            <p:nvPr/>
          </p:nvSpPr>
          <p:spPr>
            <a:xfrm rot="5400000">
              <a:off x="1331649"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4" name="Google Shape;74;p8"/>
            <p:cNvSpPr/>
            <p:nvPr/>
          </p:nvSpPr>
          <p:spPr>
            <a:xfrm rot="5400000">
              <a:off x="-124707"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5" name="Google Shape;75;p8"/>
            <p:cNvSpPr/>
            <p:nvPr/>
          </p:nvSpPr>
          <p:spPr>
            <a:xfrm rot="5400000">
              <a:off x="606822" y="6630355"/>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6" name="Google Shape;76;p8"/>
            <p:cNvSpPr/>
            <p:nvPr/>
          </p:nvSpPr>
          <p:spPr>
            <a:xfrm rot="5400000">
              <a:off x="1705606"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7" name="Google Shape;77;p8"/>
            <p:cNvSpPr/>
            <p:nvPr/>
          </p:nvSpPr>
          <p:spPr>
            <a:xfrm rot="5400000">
              <a:off x="249250"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78" name="Google Shape;78;p8"/>
            <p:cNvSpPr/>
            <p:nvPr/>
          </p:nvSpPr>
          <p:spPr>
            <a:xfrm rot="5400000">
              <a:off x="972361" y="7275473"/>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grpSp>
      <p:grpSp>
        <p:nvGrpSpPr>
          <p:cNvPr id="79" name="Google Shape;79;p8"/>
          <p:cNvGrpSpPr/>
          <p:nvPr/>
        </p:nvGrpSpPr>
        <p:grpSpPr>
          <a:xfrm>
            <a:off x="7528254" y="1946450"/>
            <a:ext cx="2126009" cy="1192866"/>
            <a:chOff x="-84807" y="6584686"/>
            <a:chExt cx="2505313" cy="1405687"/>
          </a:xfrm>
        </p:grpSpPr>
        <p:sp>
          <p:nvSpPr>
            <p:cNvPr id="80" name="Google Shape;80;p8"/>
            <p:cNvSpPr/>
            <p:nvPr/>
          </p:nvSpPr>
          <p:spPr>
            <a:xfrm rot="5400000">
              <a:off x="1331649"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1" name="Google Shape;81;p8"/>
            <p:cNvSpPr/>
            <p:nvPr/>
          </p:nvSpPr>
          <p:spPr>
            <a:xfrm rot="5400000">
              <a:off x="-124707"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2" name="Google Shape;82;p8"/>
            <p:cNvSpPr/>
            <p:nvPr/>
          </p:nvSpPr>
          <p:spPr>
            <a:xfrm rot="5400000">
              <a:off x="606822" y="6630355"/>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3" name="Google Shape;83;p8"/>
            <p:cNvSpPr/>
            <p:nvPr/>
          </p:nvSpPr>
          <p:spPr>
            <a:xfrm rot="5400000">
              <a:off x="1705606"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4" name="Google Shape;84;p8"/>
            <p:cNvSpPr/>
            <p:nvPr/>
          </p:nvSpPr>
          <p:spPr>
            <a:xfrm rot="5400000">
              <a:off x="249250"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5" name="Google Shape;85;p8"/>
            <p:cNvSpPr/>
            <p:nvPr/>
          </p:nvSpPr>
          <p:spPr>
            <a:xfrm rot="5400000">
              <a:off x="980779" y="7275473"/>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grpSp>
      <p:grpSp>
        <p:nvGrpSpPr>
          <p:cNvPr id="86" name="Google Shape;86;p8"/>
          <p:cNvGrpSpPr/>
          <p:nvPr/>
        </p:nvGrpSpPr>
        <p:grpSpPr>
          <a:xfrm>
            <a:off x="7528254" y="3039317"/>
            <a:ext cx="2126009" cy="1192866"/>
            <a:chOff x="-84807" y="6584686"/>
            <a:chExt cx="2505313" cy="1405687"/>
          </a:xfrm>
        </p:grpSpPr>
        <p:sp>
          <p:nvSpPr>
            <p:cNvPr id="87" name="Google Shape;87;p8"/>
            <p:cNvSpPr/>
            <p:nvPr/>
          </p:nvSpPr>
          <p:spPr>
            <a:xfrm rot="5400000">
              <a:off x="1331649"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8" name="Google Shape;88;p8"/>
            <p:cNvSpPr/>
            <p:nvPr/>
          </p:nvSpPr>
          <p:spPr>
            <a:xfrm rot="5400000">
              <a:off x="-124707" y="6624586"/>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89" name="Google Shape;89;p8"/>
            <p:cNvSpPr/>
            <p:nvPr/>
          </p:nvSpPr>
          <p:spPr>
            <a:xfrm rot="5400000">
              <a:off x="606822" y="6630355"/>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90" name="Google Shape;90;p8"/>
            <p:cNvSpPr/>
            <p:nvPr/>
          </p:nvSpPr>
          <p:spPr>
            <a:xfrm rot="5400000">
              <a:off x="1705606"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91" name="Google Shape;91;p8"/>
            <p:cNvSpPr/>
            <p:nvPr/>
          </p:nvSpPr>
          <p:spPr>
            <a:xfrm rot="5400000">
              <a:off x="249250" y="7269704"/>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92" name="Google Shape;92;p8"/>
            <p:cNvSpPr/>
            <p:nvPr/>
          </p:nvSpPr>
          <p:spPr>
            <a:xfrm rot="5400000">
              <a:off x="980779" y="7275473"/>
              <a:ext cx="754800" cy="675000"/>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grpSp>
      <p:sp>
        <p:nvSpPr>
          <p:cNvPr id="93" name="Google Shape;93;p8"/>
          <p:cNvSpPr/>
          <p:nvPr/>
        </p:nvSpPr>
        <p:spPr>
          <a:xfrm>
            <a:off x="0" y="0"/>
            <a:ext cx="8284200" cy="5143500"/>
          </a:xfrm>
          <a:prstGeom prst="rect">
            <a:avLst/>
          </a:prstGeom>
          <a:solidFill>
            <a:schemeClr val="lt1"/>
          </a:solidFill>
          <a:ln>
            <a:noFill/>
          </a:ln>
          <a:effectLst>
            <a:outerShdw blurRad="50800" dist="76200" algn="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Garamond"/>
              <a:ea typeface="Garamond"/>
              <a:cs typeface="Garamond"/>
              <a:sym typeface="Garamond"/>
            </a:endParaRPr>
          </a:p>
        </p:txBody>
      </p:sp>
      <p:sp>
        <p:nvSpPr>
          <p:cNvPr id="94" name="Google Shape;94;p8"/>
          <p:cNvSpPr txBox="1">
            <a:spLocks noGrp="1"/>
          </p:cNvSpPr>
          <p:nvPr>
            <p:ph type="title"/>
          </p:nvPr>
        </p:nvSpPr>
        <p:spPr>
          <a:xfrm>
            <a:off x="380171" y="247261"/>
            <a:ext cx="7664100" cy="5178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SzPts val="3300"/>
              <a:buNone/>
              <a:defRPr sz="3300">
                <a:solidFill>
                  <a:srgbClr val="D2672B"/>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5" name="Google Shape;95;p8"/>
          <p:cNvSpPr txBox="1">
            <a:spLocks noGrp="1"/>
          </p:cNvSpPr>
          <p:nvPr>
            <p:ph type="body" idx="1"/>
          </p:nvPr>
        </p:nvSpPr>
        <p:spPr>
          <a:xfrm>
            <a:off x="380173" y="971550"/>
            <a:ext cx="7657200" cy="37635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SzPts val="1400"/>
              <a:buNone/>
              <a:defRPr/>
            </a:lvl1pPr>
            <a:lvl2pPr marL="914400" lvl="1" indent="-317500" algn="l" rtl="0">
              <a:lnSpc>
                <a:spcPct val="90000"/>
              </a:lnSpc>
              <a:spcBef>
                <a:spcPts val="400"/>
              </a:spcBef>
              <a:spcAft>
                <a:spcPts val="0"/>
              </a:spcAft>
              <a:buSzPts val="1400"/>
              <a:buChar char="•"/>
              <a:defRPr/>
            </a:lvl2pPr>
            <a:lvl3pPr marL="1371600" lvl="2" indent="-317500" algn="l" rtl="0">
              <a:lnSpc>
                <a:spcPct val="90000"/>
              </a:lnSpc>
              <a:spcBef>
                <a:spcPts val="400"/>
              </a:spcBef>
              <a:spcAft>
                <a:spcPts val="0"/>
              </a:spcAft>
              <a:buSzPts val="1400"/>
              <a:buChar char="•"/>
              <a:defRPr/>
            </a:lvl3pPr>
            <a:lvl4pPr marL="1828800" lvl="3" indent="-317500" algn="l" rtl="0">
              <a:lnSpc>
                <a:spcPct val="90000"/>
              </a:lnSpc>
              <a:spcBef>
                <a:spcPts val="400"/>
              </a:spcBef>
              <a:spcAft>
                <a:spcPts val="0"/>
              </a:spcAft>
              <a:buSzPts val="1400"/>
              <a:buChar char="•"/>
              <a:defRPr/>
            </a:lvl4pPr>
            <a:lvl5pPr marL="2286000" lvl="4" indent="-317500" algn="l" rtl="0">
              <a:lnSpc>
                <a:spcPct val="90000"/>
              </a:lnSpc>
              <a:spcBef>
                <a:spcPts val="400"/>
              </a:spcBef>
              <a:spcAft>
                <a:spcPts val="0"/>
              </a:spcAft>
              <a:buSzPts val="1400"/>
              <a:buChar char="•"/>
              <a:defRPr/>
            </a:lvl5pPr>
            <a:lvl6pPr marL="2743200" lvl="5" indent="-228600" algn="l" rtl="0">
              <a:lnSpc>
                <a:spcPct val="90000"/>
              </a:lnSpc>
              <a:spcBef>
                <a:spcPts val="400"/>
              </a:spcBef>
              <a:spcAft>
                <a:spcPts val="0"/>
              </a:spcAft>
              <a:buSzPts val="1400"/>
              <a:buNone/>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cxnSp>
        <p:nvCxnSpPr>
          <p:cNvPr id="96" name="Google Shape;96;p8"/>
          <p:cNvCxnSpPr/>
          <p:nvPr/>
        </p:nvCxnSpPr>
        <p:spPr>
          <a:xfrm rot="10800000" flipH="1">
            <a:off x="380171" y="761210"/>
            <a:ext cx="7881600" cy="3900"/>
          </a:xfrm>
          <a:prstGeom prst="straightConnector1">
            <a:avLst/>
          </a:prstGeom>
          <a:noFill/>
          <a:ln w="12700" cap="flat" cmpd="sng">
            <a:solidFill>
              <a:srgbClr val="C55A1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57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9"/>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9" name="Google Shape;99;p9"/>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rtl="0">
              <a:lnSpc>
                <a:spcPct val="100000"/>
              </a:lnSpc>
              <a:spcBef>
                <a:spcPts val="8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00" name="Google Shape;10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 name="Google Shape;103;p10"/>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228600" rtl="0">
              <a:spcBef>
                <a:spcPts val="800"/>
              </a:spcBef>
              <a:spcAft>
                <a:spcPts val="0"/>
              </a:spcAft>
              <a:buSzPts val="2100"/>
              <a:buNone/>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04800" rtl="0">
              <a:spcBef>
                <a:spcPts val="400"/>
              </a:spcBef>
              <a:spcAft>
                <a:spcPts val="0"/>
              </a:spcAft>
              <a:buSzPts val="1200"/>
              <a:buChar char="•"/>
              <a:defRPr/>
            </a:lvl5pPr>
            <a:lvl6pPr marL="2743200" lvl="5" indent="-228600" rtl="0">
              <a:spcBef>
                <a:spcPts val="400"/>
              </a:spcBef>
              <a:spcAft>
                <a:spcPts val="0"/>
              </a:spcAft>
              <a:buSzPts val="1400"/>
              <a:buNone/>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4" name="Google Shape;10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1912" y="966788"/>
            <a:ext cx="43149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4DAEB3"/>
              </a:buClr>
              <a:buSzPts val="3300"/>
              <a:buFont typeface="Arial"/>
              <a:buNone/>
              <a:defRPr sz="3300" b="1" i="0" u="none" strike="noStrike" cap="none">
                <a:solidFill>
                  <a:srgbClr val="3F3F3F"/>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3871912" y="2150269"/>
            <a:ext cx="4314900" cy="24825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4DAEB3"/>
              </a:buClr>
              <a:buSzPts val="2100"/>
              <a:buFont typeface="Arial"/>
              <a:buNone/>
              <a:defRPr sz="21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rgbClr val="D2672B"/>
              </a:buClr>
              <a:buSzPts val="1800"/>
              <a:buFont typeface="Arial"/>
              <a:buChar char="•"/>
              <a:defRPr sz="1800" b="0" i="0" u="none" strike="noStrike" cap="none">
                <a:solidFill>
                  <a:srgbClr val="3F3F3F"/>
                </a:solidFill>
                <a:latin typeface="Century Gothic"/>
                <a:ea typeface="Century Gothic"/>
                <a:cs typeface="Century Gothic"/>
                <a:sym typeface="Century Gothic"/>
              </a:defRPr>
            </a:lvl2pPr>
            <a:lvl3pPr marL="1371600" marR="0" lvl="2" indent="-323850" algn="l" rtl="0">
              <a:lnSpc>
                <a:spcPct val="90000"/>
              </a:lnSpc>
              <a:spcBef>
                <a:spcPts val="400"/>
              </a:spcBef>
              <a:spcAft>
                <a:spcPts val="0"/>
              </a:spcAft>
              <a:buClr>
                <a:srgbClr val="D2672B"/>
              </a:buClr>
              <a:buSzPts val="1500"/>
              <a:buFont typeface="Arial"/>
              <a:buChar char="•"/>
              <a:defRPr sz="15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rgbClr val="D2672B"/>
              </a:buClr>
              <a:buSzPts val="1400"/>
              <a:buFont typeface="Arial"/>
              <a:buChar char="•"/>
              <a:defRPr sz="1400" b="0" i="0" u="none" strike="noStrike" cap="none">
                <a:solidFill>
                  <a:srgbClr val="3F3F3F"/>
                </a:solidFill>
                <a:latin typeface="Century Gothic"/>
                <a:ea typeface="Century Gothic"/>
                <a:cs typeface="Century Gothic"/>
                <a:sym typeface="Century Gothic"/>
              </a:defRPr>
            </a:lvl4pPr>
            <a:lvl5pPr marL="2286000" marR="0" lvl="4" indent="-304800" algn="l" rtl="0">
              <a:lnSpc>
                <a:spcPct val="90000"/>
              </a:lnSpc>
              <a:spcBef>
                <a:spcPts val="400"/>
              </a:spcBef>
              <a:spcAft>
                <a:spcPts val="0"/>
              </a:spcAft>
              <a:buClr>
                <a:srgbClr val="D2672B"/>
              </a:buClr>
              <a:buSzPts val="1200"/>
              <a:buFont typeface="Arial"/>
              <a:buChar char="•"/>
              <a:defRPr sz="12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rgbClr val="4DAEB3"/>
              </a:buClr>
              <a:buSzPts val="1400"/>
              <a:buFont typeface="Arial"/>
              <a:buNone/>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xmlns:mc="http://schemas.openxmlformats.org/markup-compatibility/2006" xmlns:p14="http://schemas.microsoft.com/office/powerpoint/2010/main">
    <mc:Choice Requires="p14">
      <p:transition spd="med" p14:dur="600">
        <p:push/>
      </p:transition>
    </mc:Choice>
    <mc:Fallback xmlns="">
      <p:transition spd="med">
        <p:push/>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5.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46.png"/><Relationship Id="rId4"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sv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7.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75.svg"/><Relationship Id="rId5" Type="http://schemas.openxmlformats.org/officeDocument/2006/relationships/diagramQuickStyle" Target="../diagrams/quickStyle3.xml"/><Relationship Id="rId10" Type="http://schemas.openxmlformats.org/officeDocument/2006/relationships/image" Target="../media/image74.png"/><Relationship Id="rId4" Type="http://schemas.openxmlformats.org/officeDocument/2006/relationships/diagramLayout" Target="../diagrams/layout3.xml"/><Relationship Id="rId9" Type="http://schemas.openxmlformats.org/officeDocument/2006/relationships/image" Target="../media/image68.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1"/>
          <p:cNvSpPr txBox="1">
            <a:spLocks noGrp="1"/>
          </p:cNvSpPr>
          <p:nvPr>
            <p:ph type="body" idx="2"/>
          </p:nvPr>
        </p:nvSpPr>
        <p:spPr>
          <a:xfrm>
            <a:off x="4763155" y="3180151"/>
            <a:ext cx="1946400" cy="3840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solidFill>
                  <a:schemeClr val="tx1">
                    <a:lumMod val="75000"/>
                    <a:lumOff val="25000"/>
                  </a:schemeClr>
                </a:solidFill>
              </a:rPr>
              <a:t>Garret Weichel</a:t>
            </a:r>
            <a:endParaRPr lang="en-US">
              <a:solidFill>
                <a:schemeClr val="tx1">
                  <a:lumMod val="75000"/>
                  <a:lumOff val="25000"/>
                </a:schemeClr>
              </a:solidFill>
            </a:endParaRPr>
          </a:p>
        </p:txBody>
      </p:sp>
      <p:sp>
        <p:nvSpPr>
          <p:cNvPr id="111" name="Google Shape;111;p11"/>
          <p:cNvSpPr txBox="1">
            <a:spLocks noGrp="1"/>
          </p:cNvSpPr>
          <p:nvPr>
            <p:ph type="body" idx="3"/>
          </p:nvPr>
        </p:nvSpPr>
        <p:spPr>
          <a:xfrm>
            <a:off x="4763155" y="3564199"/>
            <a:ext cx="1946400" cy="3840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solidFill>
                  <a:schemeClr val="tx1">
                    <a:lumMod val="75000"/>
                    <a:lumOff val="25000"/>
                  </a:schemeClr>
                </a:solidFill>
              </a:rPr>
              <a:t>Aarushi </a:t>
            </a:r>
            <a:r>
              <a:rPr lang="en" err="1">
                <a:solidFill>
                  <a:schemeClr val="tx1">
                    <a:lumMod val="75000"/>
                    <a:lumOff val="25000"/>
                  </a:schemeClr>
                </a:solidFill>
              </a:rPr>
              <a:t>Jhatro</a:t>
            </a:r>
            <a:endParaRPr lang="en-US">
              <a:solidFill>
                <a:schemeClr val="tx1">
                  <a:lumMod val="75000"/>
                  <a:lumOff val="25000"/>
                </a:schemeClr>
              </a:solidFill>
            </a:endParaRPr>
          </a:p>
        </p:txBody>
      </p:sp>
      <p:sp>
        <p:nvSpPr>
          <p:cNvPr id="112" name="Google Shape;112;p11"/>
          <p:cNvSpPr txBox="1">
            <a:spLocks noGrp="1"/>
          </p:cNvSpPr>
          <p:nvPr>
            <p:ph type="body" idx="5"/>
          </p:nvPr>
        </p:nvSpPr>
        <p:spPr>
          <a:xfrm>
            <a:off x="6890600" y="3180150"/>
            <a:ext cx="2047800" cy="384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SzPts val="1018"/>
              <a:buNone/>
            </a:pPr>
            <a:r>
              <a:rPr lang="en">
                <a:solidFill>
                  <a:schemeClr val="tx1">
                    <a:lumMod val="75000"/>
                    <a:lumOff val="25000"/>
                  </a:schemeClr>
                </a:solidFill>
              </a:rPr>
              <a:t>Jack Hagenbuch</a:t>
            </a:r>
            <a:endParaRPr lang="en-US">
              <a:solidFill>
                <a:schemeClr val="tx1">
                  <a:lumMod val="75000"/>
                  <a:lumOff val="25000"/>
                </a:schemeClr>
              </a:solidFill>
            </a:endParaRPr>
          </a:p>
        </p:txBody>
      </p:sp>
      <p:sp>
        <p:nvSpPr>
          <p:cNvPr id="113" name="Google Shape;113;p11"/>
          <p:cNvSpPr txBox="1">
            <a:spLocks noGrp="1"/>
          </p:cNvSpPr>
          <p:nvPr>
            <p:ph type="body" idx="6"/>
          </p:nvPr>
        </p:nvSpPr>
        <p:spPr>
          <a:xfrm>
            <a:off x="6915708" y="3564199"/>
            <a:ext cx="1946400" cy="3840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en"/>
              <a:t>Hannah Willis</a:t>
            </a:r>
            <a:endParaRPr/>
          </a:p>
        </p:txBody>
      </p:sp>
      <p:sp>
        <p:nvSpPr>
          <p:cNvPr id="2" name="TextBox 1">
            <a:extLst>
              <a:ext uri="{FF2B5EF4-FFF2-40B4-BE49-F238E27FC236}">
                <a16:creationId xmlns:a16="http://schemas.microsoft.com/office/drawing/2014/main" id="{367ED9B0-F551-E62B-AAA3-3402B25293F8}"/>
              </a:ext>
            </a:extLst>
          </p:cNvPr>
          <p:cNvSpPr txBox="1"/>
          <p:nvPr/>
        </p:nvSpPr>
        <p:spPr>
          <a:xfrm>
            <a:off x="861098" y="4524693"/>
            <a:ext cx="67417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Century Gothic"/>
              </a:rPr>
              <a:t>Colorado – Fort Collins |Spring 2024</a:t>
            </a:r>
          </a:p>
        </p:txBody>
      </p:sp>
      <p:sp>
        <p:nvSpPr>
          <p:cNvPr id="4" name="Title 3">
            <a:extLst>
              <a:ext uri="{FF2B5EF4-FFF2-40B4-BE49-F238E27FC236}">
                <a16:creationId xmlns:a16="http://schemas.microsoft.com/office/drawing/2014/main" id="{A600ED2A-DC0C-C2EF-EF36-8E1D04C468FE}"/>
              </a:ext>
            </a:extLst>
          </p:cNvPr>
          <p:cNvSpPr>
            <a:spLocks noGrp="1"/>
          </p:cNvSpPr>
          <p:nvPr>
            <p:ph type="title"/>
          </p:nvPr>
        </p:nvSpPr>
        <p:spPr>
          <a:xfrm>
            <a:off x="4788347" y="438687"/>
            <a:ext cx="4163700" cy="1493700"/>
          </a:xfrm>
        </p:spPr>
        <p:txBody>
          <a:bodyPr>
            <a:noAutofit/>
          </a:bodyPr>
          <a:lstStyle/>
          <a:p>
            <a:r>
              <a:rPr lang="en-US" sz="3600"/>
              <a:t>IDAHO &amp; OREGON AGRICULTURE</a:t>
            </a:r>
          </a:p>
        </p:txBody>
      </p:sp>
      <p:sp>
        <p:nvSpPr>
          <p:cNvPr id="6" name="TextBox 5">
            <a:extLst>
              <a:ext uri="{FF2B5EF4-FFF2-40B4-BE49-F238E27FC236}">
                <a16:creationId xmlns:a16="http://schemas.microsoft.com/office/drawing/2014/main" id="{77AE1A23-D9A1-B8FC-9D45-D45CF58BA45B}"/>
              </a:ext>
            </a:extLst>
          </p:cNvPr>
          <p:cNvSpPr txBox="1"/>
          <p:nvPr/>
        </p:nvSpPr>
        <p:spPr>
          <a:xfrm>
            <a:off x="4683868" y="1935805"/>
            <a:ext cx="4463779" cy="11310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D2672B"/>
                </a:solidFill>
                <a:latin typeface="Century Gothic"/>
              </a:rPr>
              <a:t>Monitoring Vegetation Impacts of Livestock Management Practices Used to Reduce Predator Conflicts on Idaho and Oregon Grazing Allotments</a:t>
            </a:r>
            <a:r>
              <a:rPr lang="en-US" sz="1950">
                <a:latin typeface="Century Gothic"/>
              </a:rPr>
              <a:t>​</a:t>
            </a:r>
            <a:endParaRPr lang="en-US"/>
          </a:p>
        </p:txBody>
      </p:sp>
    </p:spTree>
    <p:extLst>
      <p:ext uri="{BB962C8B-B14F-4D97-AF65-F5344CB8AC3E}">
        <p14:creationId xmlns:p14="http://schemas.microsoft.com/office/powerpoint/2010/main" val="2140546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A9C8387F-A4C7-8627-1AE5-D13F12CDF86E}"/>
              </a:ext>
            </a:extLst>
          </p:cNvPr>
          <p:cNvPicPr>
            <a:picLocks noChangeAspect="1"/>
          </p:cNvPicPr>
          <p:nvPr/>
        </p:nvPicPr>
        <p:blipFill>
          <a:blip r:embed="rId3"/>
          <a:stretch>
            <a:fillRect/>
          </a:stretch>
        </p:blipFill>
        <p:spPr>
          <a:xfrm>
            <a:off x="0" y="926182"/>
            <a:ext cx="9144000" cy="4122408"/>
          </a:xfrm>
          <a:prstGeom prst="rect">
            <a:avLst/>
          </a:prstGeom>
        </p:spPr>
      </p:pic>
      <p:sp>
        <p:nvSpPr>
          <p:cNvPr id="2" name="Title 1">
            <a:extLst>
              <a:ext uri="{FF2B5EF4-FFF2-40B4-BE49-F238E27FC236}">
                <a16:creationId xmlns:a16="http://schemas.microsoft.com/office/drawing/2014/main" id="{E52C7C78-DADE-FFC4-1528-68F9B576E7BB}"/>
              </a:ext>
            </a:extLst>
          </p:cNvPr>
          <p:cNvSpPr>
            <a:spLocks noGrp="1"/>
          </p:cNvSpPr>
          <p:nvPr>
            <p:ph type="title"/>
          </p:nvPr>
        </p:nvSpPr>
        <p:spPr>
          <a:xfrm>
            <a:off x="1" y="300786"/>
            <a:ext cx="9179700" cy="619500"/>
          </a:xfrm>
        </p:spPr>
        <p:txBody>
          <a:bodyPr>
            <a:noAutofit/>
          </a:bodyPr>
          <a:lstStyle/>
          <a:p>
            <a:r>
              <a:rPr lang="en-US" sz="3800" dirty="0"/>
              <a:t>Methodology</a:t>
            </a:r>
          </a:p>
        </p:txBody>
      </p:sp>
      <p:sp>
        <p:nvSpPr>
          <p:cNvPr id="7" name="TextBox 6">
            <a:extLst>
              <a:ext uri="{FF2B5EF4-FFF2-40B4-BE49-F238E27FC236}">
                <a16:creationId xmlns:a16="http://schemas.microsoft.com/office/drawing/2014/main" id="{064F0F5E-4738-EB8A-0247-21D46DBD8100}"/>
              </a:ext>
            </a:extLst>
          </p:cNvPr>
          <p:cNvSpPr txBox="1"/>
          <p:nvPr/>
        </p:nvSpPr>
        <p:spPr>
          <a:xfrm>
            <a:off x="180600" y="1559083"/>
            <a:ext cx="1572303" cy="769441"/>
          </a:xfrm>
          <a:prstGeom prst="rect">
            <a:avLst/>
          </a:prstGeom>
          <a:solidFill>
            <a:schemeClr val="accent6">
              <a:lumMod val="7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Night Pen Polygons</a:t>
            </a:r>
            <a:endParaRPr lang="en-US" sz="2200" b="1">
              <a:solidFill>
                <a:srgbClr val="3F3F3F"/>
              </a:solidFill>
            </a:endParaRPr>
          </a:p>
        </p:txBody>
      </p:sp>
      <p:sp>
        <p:nvSpPr>
          <p:cNvPr id="25" name="TextBox 24">
            <a:extLst>
              <a:ext uri="{FF2B5EF4-FFF2-40B4-BE49-F238E27FC236}">
                <a16:creationId xmlns:a16="http://schemas.microsoft.com/office/drawing/2014/main" id="{4768E7C0-80F4-DB22-ED6E-A6BDFD9B04DC}"/>
              </a:ext>
            </a:extLst>
          </p:cNvPr>
          <p:cNvSpPr txBox="1"/>
          <p:nvPr/>
        </p:nvSpPr>
        <p:spPr>
          <a:xfrm>
            <a:off x="2410925" y="1943167"/>
            <a:ext cx="2459509" cy="769441"/>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Validate Night Pen Locations</a:t>
            </a:r>
            <a:endParaRPr lang="en-US" sz="2200" b="1">
              <a:solidFill>
                <a:srgbClr val="3F3F3F"/>
              </a:solidFill>
            </a:endParaRPr>
          </a:p>
        </p:txBody>
      </p:sp>
      <p:sp>
        <p:nvSpPr>
          <p:cNvPr id="4" name="TextBox 3">
            <a:extLst>
              <a:ext uri="{FF2B5EF4-FFF2-40B4-BE49-F238E27FC236}">
                <a16:creationId xmlns:a16="http://schemas.microsoft.com/office/drawing/2014/main" id="{4939DF08-015F-5CAF-C809-B05D182D7E8C}"/>
              </a:ext>
            </a:extLst>
          </p:cNvPr>
          <p:cNvSpPr txBox="1"/>
          <p:nvPr/>
        </p:nvSpPr>
        <p:spPr>
          <a:xfrm>
            <a:off x="180600" y="2629924"/>
            <a:ext cx="1572303" cy="430887"/>
          </a:xfrm>
          <a:prstGeom prst="rect">
            <a:avLst/>
          </a:prstGeom>
          <a:solidFill>
            <a:schemeClr val="accent6">
              <a:lumMod val="7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NAIP</a:t>
            </a:r>
            <a:endParaRPr lang="en-US" sz="2200" b="1">
              <a:solidFill>
                <a:srgbClr val="3F3F3F"/>
              </a:solidFill>
            </a:endParaRPr>
          </a:p>
        </p:txBody>
      </p:sp>
      <p:sp>
        <p:nvSpPr>
          <p:cNvPr id="5" name="TextBox 4">
            <a:extLst>
              <a:ext uri="{FF2B5EF4-FFF2-40B4-BE49-F238E27FC236}">
                <a16:creationId xmlns:a16="http://schemas.microsoft.com/office/drawing/2014/main" id="{AFF44E69-B660-16F5-F0DE-454098C0C95F}"/>
              </a:ext>
            </a:extLst>
          </p:cNvPr>
          <p:cNvSpPr txBox="1"/>
          <p:nvPr/>
        </p:nvSpPr>
        <p:spPr>
          <a:xfrm>
            <a:off x="180599" y="3428484"/>
            <a:ext cx="1572303" cy="430887"/>
          </a:xfrm>
          <a:prstGeom prst="rect">
            <a:avLst/>
          </a:prstGeom>
          <a:solidFill>
            <a:schemeClr val="accent6">
              <a:lumMod val="7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CTI, HLI</a:t>
            </a:r>
            <a:endParaRPr lang="en-US" sz="2200" b="1">
              <a:solidFill>
                <a:srgbClr val="3F3F3F"/>
              </a:solidFill>
            </a:endParaRPr>
          </a:p>
        </p:txBody>
      </p:sp>
      <p:sp>
        <p:nvSpPr>
          <p:cNvPr id="9" name="TextBox 8">
            <a:extLst>
              <a:ext uri="{FF2B5EF4-FFF2-40B4-BE49-F238E27FC236}">
                <a16:creationId xmlns:a16="http://schemas.microsoft.com/office/drawing/2014/main" id="{98DC96DA-3134-AAC4-4137-A9EDE0F4D65E}"/>
              </a:ext>
            </a:extLst>
          </p:cNvPr>
          <p:cNvSpPr txBox="1"/>
          <p:nvPr/>
        </p:nvSpPr>
        <p:spPr>
          <a:xfrm>
            <a:off x="2413303" y="2888429"/>
            <a:ext cx="2457510" cy="769441"/>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Identify Control Site Locations</a:t>
            </a:r>
            <a:endParaRPr lang="en-US" sz="2200" b="1">
              <a:solidFill>
                <a:srgbClr val="3F3F3F"/>
              </a:solidFill>
            </a:endParaRPr>
          </a:p>
        </p:txBody>
      </p:sp>
      <p:sp>
        <p:nvSpPr>
          <p:cNvPr id="10" name="TextBox 9">
            <a:extLst>
              <a:ext uri="{FF2B5EF4-FFF2-40B4-BE49-F238E27FC236}">
                <a16:creationId xmlns:a16="http://schemas.microsoft.com/office/drawing/2014/main" id="{F612387C-FF06-60BE-0AB1-ED5F13FA5CF8}"/>
              </a:ext>
            </a:extLst>
          </p:cNvPr>
          <p:cNvSpPr txBox="1"/>
          <p:nvPr/>
        </p:nvSpPr>
        <p:spPr>
          <a:xfrm>
            <a:off x="5598066" y="2386250"/>
            <a:ext cx="1893328" cy="769441"/>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 Summarize NPP Data</a:t>
            </a:r>
          </a:p>
        </p:txBody>
      </p:sp>
      <p:pic>
        <p:nvPicPr>
          <p:cNvPr id="12" name="Picture 11" descr="Box plot&quot; Icon - Download for free – Iconduck">
            <a:extLst>
              <a:ext uri="{FF2B5EF4-FFF2-40B4-BE49-F238E27FC236}">
                <a16:creationId xmlns:a16="http://schemas.microsoft.com/office/drawing/2014/main" id="{D619E673-49BC-2A81-BFB9-D93360062488}"/>
              </a:ext>
            </a:extLst>
          </p:cNvPr>
          <p:cNvPicPr>
            <a:picLocks noChangeAspect="1"/>
          </p:cNvPicPr>
          <p:nvPr/>
        </p:nvPicPr>
        <p:blipFill>
          <a:blip r:embed="rId4"/>
          <a:stretch>
            <a:fillRect/>
          </a:stretch>
        </p:blipFill>
        <p:spPr>
          <a:xfrm>
            <a:off x="7929225" y="2977187"/>
            <a:ext cx="894004" cy="904587"/>
          </a:xfrm>
          <a:prstGeom prst="rect">
            <a:avLst/>
          </a:prstGeom>
        </p:spPr>
      </p:pic>
      <p:pic>
        <p:nvPicPr>
          <p:cNvPr id="14" name="Picture 13" descr="Time Series Icons - Free SVG &amp; PNG Time Series Images - Noun Project">
            <a:extLst>
              <a:ext uri="{FF2B5EF4-FFF2-40B4-BE49-F238E27FC236}">
                <a16:creationId xmlns:a16="http://schemas.microsoft.com/office/drawing/2014/main" id="{874BB215-BB7B-4598-CD92-8F3768128237}"/>
              </a:ext>
            </a:extLst>
          </p:cNvPr>
          <p:cNvPicPr>
            <a:picLocks noChangeAspect="1"/>
          </p:cNvPicPr>
          <p:nvPr/>
        </p:nvPicPr>
        <p:blipFill>
          <a:blip r:embed="rId5"/>
          <a:stretch>
            <a:fillRect/>
          </a:stretch>
        </p:blipFill>
        <p:spPr>
          <a:xfrm>
            <a:off x="7774098" y="1648271"/>
            <a:ext cx="1110933" cy="1110933"/>
          </a:xfrm>
          <a:prstGeom prst="rect">
            <a:avLst/>
          </a:prstGeom>
        </p:spPr>
      </p:pic>
      <p:sp>
        <p:nvSpPr>
          <p:cNvPr id="15" name="TextBox 14">
            <a:extLst>
              <a:ext uri="{FF2B5EF4-FFF2-40B4-BE49-F238E27FC236}">
                <a16:creationId xmlns:a16="http://schemas.microsoft.com/office/drawing/2014/main" id="{C9F91445-1CAF-B8EE-A483-AABF8CF8DD78}"/>
              </a:ext>
            </a:extLst>
          </p:cNvPr>
          <p:cNvSpPr txBox="1"/>
          <p:nvPr/>
        </p:nvSpPr>
        <p:spPr>
          <a:xfrm>
            <a:off x="180598" y="4246285"/>
            <a:ext cx="1572303" cy="430887"/>
          </a:xfrm>
          <a:prstGeom prst="rect">
            <a:avLst/>
          </a:prstGeom>
          <a:solidFill>
            <a:schemeClr val="accent6">
              <a:lumMod val="7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a:solidFill>
                  <a:srgbClr val="3F3F3F"/>
                </a:solidFill>
                <a:latin typeface="Century Gothic"/>
              </a:rPr>
              <a:t>RAP</a:t>
            </a:r>
          </a:p>
        </p:txBody>
      </p:sp>
      <p:sp>
        <p:nvSpPr>
          <p:cNvPr id="18" name="TextBox 17">
            <a:extLst>
              <a:ext uri="{FF2B5EF4-FFF2-40B4-BE49-F238E27FC236}">
                <a16:creationId xmlns:a16="http://schemas.microsoft.com/office/drawing/2014/main" id="{C462FA83-28E1-2542-A9C6-71022EB3A235}"/>
              </a:ext>
            </a:extLst>
          </p:cNvPr>
          <p:cNvSpPr txBox="1"/>
          <p:nvPr/>
        </p:nvSpPr>
        <p:spPr>
          <a:xfrm>
            <a:off x="682" y="1128052"/>
            <a:ext cx="1963886" cy="43088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375623"/>
                </a:solidFill>
                <a:latin typeface="Century Gothic"/>
              </a:rPr>
              <a:t>Input Data</a:t>
            </a:r>
            <a:endParaRPr lang="en-US" sz="2200" i="1">
              <a:solidFill>
                <a:srgbClr val="375623"/>
              </a:solidFill>
              <a:latin typeface="Century Gothic"/>
            </a:endParaRPr>
          </a:p>
        </p:txBody>
      </p:sp>
      <p:sp>
        <p:nvSpPr>
          <p:cNvPr id="23" name="TextBox 22">
            <a:extLst>
              <a:ext uri="{FF2B5EF4-FFF2-40B4-BE49-F238E27FC236}">
                <a16:creationId xmlns:a16="http://schemas.microsoft.com/office/drawing/2014/main" id="{B61E3469-4F2C-C5E1-4C07-FF67F6482CFA}"/>
              </a:ext>
            </a:extLst>
          </p:cNvPr>
          <p:cNvSpPr txBox="1"/>
          <p:nvPr/>
        </p:nvSpPr>
        <p:spPr>
          <a:xfrm>
            <a:off x="2159683" y="1128052"/>
            <a:ext cx="4990719"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2F5496"/>
                </a:solidFill>
                <a:latin typeface="Century Gothic"/>
              </a:rPr>
              <a:t>Data Processing</a:t>
            </a:r>
            <a:endParaRPr lang="en-US" sz="2200" b="1">
              <a:solidFill>
                <a:srgbClr val="2F5496"/>
              </a:solidFill>
            </a:endParaRPr>
          </a:p>
        </p:txBody>
      </p:sp>
      <p:sp>
        <p:nvSpPr>
          <p:cNvPr id="24" name="TextBox 23">
            <a:extLst>
              <a:ext uri="{FF2B5EF4-FFF2-40B4-BE49-F238E27FC236}">
                <a16:creationId xmlns:a16="http://schemas.microsoft.com/office/drawing/2014/main" id="{8CF6F8A5-546C-DF11-EA91-AB7DD6B439FF}"/>
              </a:ext>
            </a:extLst>
          </p:cNvPr>
          <p:cNvSpPr txBox="1"/>
          <p:nvPr/>
        </p:nvSpPr>
        <p:spPr>
          <a:xfrm>
            <a:off x="6985683" y="1149218"/>
            <a:ext cx="2154385" cy="430887"/>
          </a:xfrm>
          <a:prstGeom prst="rect">
            <a:avLst/>
          </a:prstGeom>
          <a:solidFill>
            <a:schemeClr val="bg1"/>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3F3F3F"/>
                </a:solidFill>
                <a:latin typeface="Century Gothic"/>
              </a:rPr>
              <a:t>Data Analysis</a:t>
            </a:r>
            <a:endParaRPr lang="en-US" sz="2200" b="1">
              <a:solidFill>
                <a:srgbClr val="3F3F3F"/>
              </a:solidFill>
            </a:endParaRPr>
          </a:p>
        </p:txBody>
      </p:sp>
    </p:spTree>
    <p:extLst>
      <p:ext uri="{BB962C8B-B14F-4D97-AF65-F5344CB8AC3E}">
        <p14:creationId xmlns:p14="http://schemas.microsoft.com/office/powerpoint/2010/main" val="140688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p of a forest&#10;&#10;Description automatically generated">
            <a:extLst>
              <a:ext uri="{FF2B5EF4-FFF2-40B4-BE49-F238E27FC236}">
                <a16:creationId xmlns:a16="http://schemas.microsoft.com/office/drawing/2014/main" id="{C19F0AE7-2B99-36A9-B8F9-C17DC17AF2EF}"/>
              </a:ext>
            </a:extLst>
          </p:cNvPr>
          <p:cNvPicPr>
            <a:picLocks noChangeAspect="1"/>
          </p:cNvPicPr>
          <p:nvPr/>
        </p:nvPicPr>
        <p:blipFill>
          <a:blip r:embed="rId3"/>
          <a:stretch>
            <a:fillRect/>
          </a:stretch>
        </p:blipFill>
        <p:spPr>
          <a:xfrm>
            <a:off x="4482041" y="888999"/>
            <a:ext cx="4233334" cy="3524251"/>
          </a:xfrm>
          <a:prstGeom prst="rect">
            <a:avLst/>
          </a:prstGeom>
        </p:spPr>
      </p:pic>
      <p:sp>
        <p:nvSpPr>
          <p:cNvPr id="2" name="Title 1">
            <a:extLst>
              <a:ext uri="{FF2B5EF4-FFF2-40B4-BE49-F238E27FC236}">
                <a16:creationId xmlns:a16="http://schemas.microsoft.com/office/drawing/2014/main" id="{CE19C263-309C-F34E-948A-E2963A3A0F51}"/>
              </a:ext>
            </a:extLst>
          </p:cNvPr>
          <p:cNvSpPr>
            <a:spLocks noGrp="1"/>
          </p:cNvSpPr>
          <p:nvPr>
            <p:ph type="title"/>
          </p:nvPr>
        </p:nvSpPr>
        <p:spPr/>
        <p:txBody>
          <a:bodyPr>
            <a:normAutofit/>
          </a:bodyPr>
          <a:lstStyle/>
          <a:p>
            <a:r>
              <a:rPr lang="en-US" sz="4000"/>
              <a:t>Night Pen Site Validation</a:t>
            </a:r>
          </a:p>
        </p:txBody>
      </p:sp>
      <p:sp>
        <p:nvSpPr>
          <p:cNvPr id="3" name="TextBox 2">
            <a:extLst>
              <a:ext uri="{FF2B5EF4-FFF2-40B4-BE49-F238E27FC236}">
                <a16:creationId xmlns:a16="http://schemas.microsoft.com/office/drawing/2014/main" id="{D0406973-9088-FE72-D43A-17DE41404923}"/>
              </a:ext>
            </a:extLst>
          </p:cNvPr>
          <p:cNvSpPr txBox="1"/>
          <p:nvPr/>
        </p:nvSpPr>
        <p:spPr>
          <a:xfrm>
            <a:off x="171147" y="996086"/>
            <a:ext cx="39162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04040"/>
                </a:solidFill>
                <a:latin typeface="Century Gothic"/>
              </a:rPr>
              <a:t>Night pen locations were co-validated with partners using NAIP imagery. </a:t>
            </a:r>
          </a:p>
        </p:txBody>
      </p:sp>
      <p:cxnSp>
        <p:nvCxnSpPr>
          <p:cNvPr id="4" name="Straight Arrow Connector 3">
            <a:extLst>
              <a:ext uri="{FF2B5EF4-FFF2-40B4-BE49-F238E27FC236}">
                <a16:creationId xmlns:a16="http://schemas.microsoft.com/office/drawing/2014/main" id="{AFDEF1C1-EDCF-0AE7-A406-7AFB89A61A5D}"/>
              </a:ext>
            </a:extLst>
          </p:cNvPr>
          <p:cNvCxnSpPr/>
          <p:nvPr/>
        </p:nvCxnSpPr>
        <p:spPr>
          <a:xfrm flipH="1">
            <a:off x="3160786" y="2498270"/>
            <a:ext cx="3271460" cy="260503"/>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2498965-65C8-51E9-06E3-944757F4ADCB}"/>
              </a:ext>
            </a:extLst>
          </p:cNvPr>
          <p:cNvCxnSpPr>
            <a:cxnSpLocks/>
          </p:cNvCxnSpPr>
          <p:nvPr/>
        </p:nvCxnSpPr>
        <p:spPr>
          <a:xfrm flipH="1">
            <a:off x="3183482" y="2695110"/>
            <a:ext cx="3449516" cy="2200916"/>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E6AD7B-2626-8F4B-E812-1D996C8E7F7C}"/>
              </a:ext>
            </a:extLst>
          </p:cNvPr>
          <p:cNvSpPr txBox="1"/>
          <p:nvPr/>
        </p:nvSpPr>
        <p:spPr>
          <a:xfrm>
            <a:off x="4387142" y="4414241"/>
            <a:ext cx="44402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404040"/>
                </a:solidFill>
                <a:latin typeface="Century Gothic"/>
              </a:rPr>
              <a:t>NAIP Imagery showing night pen site based on field coordinates (red circle), and actual Night-Pen Site (square).</a:t>
            </a:r>
          </a:p>
        </p:txBody>
      </p:sp>
      <p:pic>
        <p:nvPicPr>
          <p:cNvPr id="17" name="Picture 16" descr="A red circle in a field&#10;&#10;Description automatically generated">
            <a:extLst>
              <a:ext uri="{FF2B5EF4-FFF2-40B4-BE49-F238E27FC236}">
                <a16:creationId xmlns:a16="http://schemas.microsoft.com/office/drawing/2014/main" id="{C308F13D-1D10-F42C-3734-5360CA1FBE3A}"/>
              </a:ext>
            </a:extLst>
          </p:cNvPr>
          <p:cNvPicPr>
            <a:picLocks noChangeAspect="1"/>
          </p:cNvPicPr>
          <p:nvPr/>
        </p:nvPicPr>
        <p:blipFill>
          <a:blip r:embed="rId4"/>
          <a:stretch>
            <a:fillRect/>
          </a:stretch>
        </p:blipFill>
        <p:spPr>
          <a:xfrm>
            <a:off x="266807" y="2749126"/>
            <a:ext cx="2903009" cy="2156884"/>
          </a:xfrm>
          <a:prstGeom prst="rect">
            <a:avLst/>
          </a:prstGeom>
          <a:ln w="28575">
            <a:solidFill>
              <a:schemeClr val="accent2"/>
            </a:solidFill>
          </a:ln>
        </p:spPr>
      </p:pic>
      <p:sp>
        <p:nvSpPr>
          <p:cNvPr id="18" name="TextBox 17">
            <a:extLst>
              <a:ext uri="{FF2B5EF4-FFF2-40B4-BE49-F238E27FC236}">
                <a16:creationId xmlns:a16="http://schemas.microsoft.com/office/drawing/2014/main" id="{27F1653D-E6C8-CAF5-0E54-3A9E42619B18}"/>
              </a:ext>
            </a:extLst>
          </p:cNvPr>
          <p:cNvSpPr txBox="1"/>
          <p:nvPr/>
        </p:nvSpPr>
        <p:spPr>
          <a:xfrm>
            <a:off x="466307" y="3394037"/>
            <a:ext cx="1184898" cy="67710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tx1">
                    <a:lumMod val="75000"/>
                    <a:lumOff val="25000"/>
                  </a:schemeClr>
                </a:solidFill>
                <a:latin typeface="Century Gothic"/>
              </a:rPr>
              <a:t>NAIP Validation Of Night Pen</a:t>
            </a:r>
            <a:r>
              <a:rPr lang="en-US" b="1">
                <a:latin typeface="Century Gothic"/>
              </a:rPr>
              <a:t> </a:t>
            </a:r>
          </a:p>
        </p:txBody>
      </p:sp>
      <p:sp>
        <p:nvSpPr>
          <p:cNvPr id="19" name="TextBox 18">
            <a:extLst>
              <a:ext uri="{FF2B5EF4-FFF2-40B4-BE49-F238E27FC236}">
                <a16:creationId xmlns:a16="http://schemas.microsoft.com/office/drawing/2014/main" id="{F2A0E603-189A-EBA8-5882-45FAB72A3757}"/>
              </a:ext>
            </a:extLst>
          </p:cNvPr>
          <p:cNvSpPr txBox="1"/>
          <p:nvPr/>
        </p:nvSpPr>
        <p:spPr>
          <a:xfrm>
            <a:off x="1527388" y="3649344"/>
            <a:ext cx="11165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chemeClr val="tx1">
                    <a:lumMod val="75000"/>
                    <a:lumOff val="25000"/>
                  </a:schemeClr>
                </a:solidFill>
                <a:latin typeface="Century Gothic"/>
              </a:rPr>
              <a:t>Night Pen GPS Location</a:t>
            </a:r>
            <a:endParaRPr lang="en-US" sz="1200" b="1">
              <a:solidFill>
                <a:schemeClr val="tx1">
                  <a:lumMod val="75000"/>
                  <a:lumOff val="25000"/>
                </a:schemeClr>
              </a:solidFill>
            </a:endParaRPr>
          </a:p>
        </p:txBody>
      </p:sp>
      <p:sp>
        <p:nvSpPr>
          <p:cNvPr id="7" name="TextBox 6">
            <a:extLst>
              <a:ext uri="{FF2B5EF4-FFF2-40B4-BE49-F238E27FC236}">
                <a16:creationId xmlns:a16="http://schemas.microsoft.com/office/drawing/2014/main" id="{6FB819CE-D063-AF62-36AB-36778620D05C}"/>
              </a:ext>
            </a:extLst>
          </p:cNvPr>
          <p:cNvSpPr txBox="1"/>
          <p:nvPr/>
        </p:nvSpPr>
        <p:spPr>
          <a:xfrm>
            <a:off x="4502604" y="888506"/>
            <a:ext cx="42136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 Displayed using NAIP Imagery in Infared</a:t>
            </a:r>
          </a:p>
        </p:txBody>
      </p:sp>
    </p:spTree>
    <p:extLst>
      <p:ext uri="{BB962C8B-B14F-4D97-AF65-F5344CB8AC3E}">
        <p14:creationId xmlns:p14="http://schemas.microsoft.com/office/powerpoint/2010/main" val="3681529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forest&#10;&#10;Description automatically generated">
            <a:extLst>
              <a:ext uri="{FF2B5EF4-FFF2-40B4-BE49-F238E27FC236}">
                <a16:creationId xmlns:a16="http://schemas.microsoft.com/office/drawing/2014/main" id="{52756A7A-D132-528E-AF02-0E494DA95214}"/>
              </a:ext>
            </a:extLst>
          </p:cNvPr>
          <p:cNvPicPr>
            <a:picLocks noChangeAspect="1"/>
          </p:cNvPicPr>
          <p:nvPr/>
        </p:nvPicPr>
        <p:blipFill>
          <a:blip r:embed="rId3"/>
          <a:stretch>
            <a:fillRect/>
          </a:stretch>
        </p:blipFill>
        <p:spPr>
          <a:xfrm>
            <a:off x="4482041" y="888999"/>
            <a:ext cx="4233334" cy="3524251"/>
          </a:xfrm>
          <a:prstGeom prst="rect">
            <a:avLst/>
          </a:prstGeom>
        </p:spPr>
      </p:pic>
      <p:sp>
        <p:nvSpPr>
          <p:cNvPr id="2" name="Title 1">
            <a:extLst>
              <a:ext uri="{FF2B5EF4-FFF2-40B4-BE49-F238E27FC236}">
                <a16:creationId xmlns:a16="http://schemas.microsoft.com/office/drawing/2014/main" id="{A6D870DF-D269-25B6-A3E3-434F99FDBA60}"/>
              </a:ext>
            </a:extLst>
          </p:cNvPr>
          <p:cNvSpPr>
            <a:spLocks noGrp="1"/>
          </p:cNvSpPr>
          <p:nvPr>
            <p:ph type="title"/>
          </p:nvPr>
        </p:nvSpPr>
        <p:spPr/>
        <p:txBody>
          <a:bodyPr spcFirstLastPara="1" wrap="square" lIns="68575" tIns="34275" rIns="68575" bIns="34275" anchor="ctr" anchorCtr="0">
            <a:noAutofit/>
          </a:bodyPr>
          <a:lstStyle/>
          <a:p>
            <a:r>
              <a:rPr lang="en-US" sz="4000"/>
              <a:t>Control Site Selection</a:t>
            </a:r>
          </a:p>
        </p:txBody>
      </p:sp>
      <p:sp>
        <p:nvSpPr>
          <p:cNvPr id="6" name="TextBox 5">
            <a:extLst>
              <a:ext uri="{FF2B5EF4-FFF2-40B4-BE49-F238E27FC236}">
                <a16:creationId xmlns:a16="http://schemas.microsoft.com/office/drawing/2014/main" id="{C78367FB-5582-1CB8-D951-E709F0882F8F}"/>
              </a:ext>
            </a:extLst>
          </p:cNvPr>
          <p:cNvSpPr txBox="1"/>
          <p:nvPr/>
        </p:nvSpPr>
        <p:spPr>
          <a:xfrm>
            <a:off x="4389447" y="4455243"/>
            <a:ext cx="444020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404040"/>
                </a:solidFill>
                <a:latin typeface="Century Gothic"/>
              </a:rPr>
              <a:t>NAIP Imagery showing night pen site (red circle) and corresponding control site (yellow circle). The darker gray areas indicate the buffer zone (200- 1000m) used for initial control site selection. </a:t>
            </a:r>
            <a:endParaRPr lang="en-US"/>
          </a:p>
        </p:txBody>
      </p:sp>
      <p:sp>
        <p:nvSpPr>
          <p:cNvPr id="7" name="TextBox 6">
            <a:extLst>
              <a:ext uri="{FF2B5EF4-FFF2-40B4-BE49-F238E27FC236}">
                <a16:creationId xmlns:a16="http://schemas.microsoft.com/office/drawing/2014/main" id="{B415D6BD-E979-50F2-19D5-11BC69254292}"/>
              </a:ext>
            </a:extLst>
          </p:cNvPr>
          <p:cNvSpPr txBox="1"/>
          <p:nvPr/>
        </p:nvSpPr>
        <p:spPr>
          <a:xfrm>
            <a:off x="244768" y="1232294"/>
            <a:ext cx="3943769" cy="3416320"/>
          </a:xfrm>
          <a:prstGeom prst="rect">
            <a:avLst/>
          </a:prstGeom>
          <a:no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457200" indent="-457200">
              <a:buAutoNum type="arabicPeriod"/>
            </a:pPr>
            <a:r>
              <a:rPr lang="en-US" sz="2400">
                <a:solidFill>
                  <a:srgbClr val="404040"/>
                </a:solidFill>
                <a:latin typeface="Century Gothic"/>
              </a:rPr>
              <a:t>Control sites were identified using topographic indices and NAIP imagery. </a:t>
            </a:r>
            <a:endParaRPr lang="en-US"/>
          </a:p>
          <a:p>
            <a:pPr marL="457200" indent="-457200">
              <a:buAutoNum type="arabicPeriod"/>
            </a:pPr>
            <a:endParaRPr lang="en-US" sz="2400">
              <a:solidFill>
                <a:srgbClr val="404040"/>
              </a:solidFill>
              <a:latin typeface="Century Gothic"/>
            </a:endParaRPr>
          </a:p>
          <a:p>
            <a:pPr marL="457200" indent="-457200">
              <a:buAutoNum type="arabicPeriod"/>
            </a:pPr>
            <a:r>
              <a:rPr lang="en-US" sz="2400">
                <a:solidFill>
                  <a:srgbClr val="404040"/>
                </a:solidFill>
                <a:latin typeface="Century Gothic"/>
              </a:rPr>
              <a:t>Partners provided ground truthing of selected control sites. </a:t>
            </a:r>
            <a:endParaRPr lang="en-US"/>
          </a:p>
          <a:p>
            <a:pPr marL="457200" indent="-457200">
              <a:buAutoNum type="arabicPeriod"/>
            </a:pPr>
            <a:endParaRPr lang="en-US" sz="2400">
              <a:solidFill>
                <a:srgbClr val="404040"/>
              </a:solidFill>
              <a:latin typeface="Century Gothic"/>
            </a:endParaRPr>
          </a:p>
        </p:txBody>
      </p:sp>
      <p:sp>
        <p:nvSpPr>
          <p:cNvPr id="9" name="TextBox 8">
            <a:extLst>
              <a:ext uri="{FF2B5EF4-FFF2-40B4-BE49-F238E27FC236}">
                <a16:creationId xmlns:a16="http://schemas.microsoft.com/office/drawing/2014/main" id="{4E4CBE41-033C-7FD2-3335-669FF916E8A6}"/>
              </a:ext>
            </a:extLst>
          </p:cNvPr>
          <p:cNvSpPr txBox="1"/>
          <p:nvPr/>
        </p:nvSpPr>
        <p:spPr>
          <a:xfrm>
            <a:off x="4483554" y="898031"/>
            <a:ext cx="4213677"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 Displayed using NAIP Imagery in Infared</a:t>
            </a:r>
          </a:p>
        </p:txBody>
      </p:sp>
      <p:sp>
        <p:nvSpPr>
          <p:cNvPr id="10" name="TextBox 9">
            <a:extLst>
              <a:ext uri="{FF2B5EF4-FFF2-40B4-BE49-F238E27FC236}">
                <a16:creationId xmlns:a16="http://schemas.microsoft.com/office/drawing/2014/main" id="{2F92795D-A0E2-9873-D5D2-3EBEF7D25366}"/>
              </a:ext>
            </a:extLst>
          </p:cNvPr>
          <p:cNvSpPr txBox="1"/>
          <p:nvPr/>
        </p:nvSpPr>
        <p:spPr>
          <a:xfrm>
            <a:off x="7646842" y="2804390"/>
            <a:ext cx="109764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bg1"/>
                </a:solidFill>
                <a:latin typeface="Century Gothic"/>
              </a:rPr>
              <a:t>Control Site</a:t>
            </a:r>
          </a:p>
        </p:txBody>
      </p:sp>
      <p:sp>
        <p:nvSpPr>
          <p:cNvPr id="4" name="TextBox 3">
            <a:extLst>
              <a:ext uri="{FF2B5EF4-FFF2-40B4-BE49-F238E27FC236}">
                <a16:creationId xmlns:a16="http://schemas.microsoft.com/office/drawing/2014/main" id="{96B97C32-1FD3-D412-0897-2B2B7AC9191D}"/>
              </a:ext>
            </a:extLst>
          </p:cNvPr>
          <p:cNvSpPr txBox="1"/>
          <p:nvPr/>
        </p:nvSpPr>
        <p:spPr>
          <a:xfrm>
            <a:off x="5585953" y="2167617"/>
            <a:ext cx="10976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latin typeface="Century Gothic"/>
              </a:rPr>
              <a:t>Night Pen Site</a:t>
            </a:r>
          </a:p>
        </p:txBody>
      </p:sp>
      <p:sp>
        <p:nvSpPr>
          <p:cNvPr id="11" name="Oval 10">
            <a:extLst>
              <a:ext uri="{FF2B5EF4-FFF2-40B4-BE49-F238E27FC236}">
                <a16:creationId xmlns:a16="http://schemas.microsoft.com/office/drawing/2014/main" id="{4D594D50-079D-C3D4-F677-B9F752D11B55}"/>
              </a:ext>
            </a:extLst>
          </p:cNvPr>
          <p:cNvSpPr/>
          <p:nvPr/>
        </p:nvSpPr>
        <p:spPr>
          <a:xfrm>
            <a:off x="8078098" y="2571116"/>
            <a:ext cx="155863" cy="155863"/>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756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Data Analysis</a:t>
            </a:r>
          </a:p>
        </p:txBody>
      </p:sp>
      <p:graphicFrame>
        <p:nvGraphicFramePr>
          <p:cNvPr id="49" name="Diagram 48">
            <a:extLst>
              <a:ext uri="{FF2B5EF4-FFF2-40B4-BE49-F238E27FC236}">
                <a16:creationId xmlns:a16="http://schemas.microsoft.com/office/drawing/2014/main" id="{FE40DF6A-0156-9B37-5F09-35348E81079E}"/>
              </a:ext>
            </a:extLst>
          </p:cNvPr>
          <p:cNvGraphicFramePr/>
          <p:nvPr>
            <p:extLst>
              <p:ext uri="{D42A27DB-BD31-4B8C-83A1-F6EECF244321}">
                <p14:modId xmlns:p14="http://schemas.microsoft.com/office/powerpoint/2010/main" val="2776036921"/>
              </p:ext>
            </p:extLst>
          </p:nvPr>
        </p:nvGraphicFramePr>
        <p:xfrm>
          <a:off x="2372591" y="1046018"/>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899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Result: NPP Timeseries</a:t>
            </a:r>
          </a:p>
        </p:txBody>
      </p:sp>
      <p:grpSp>
        <p:nvGrpSpPr>
          <p:cNvPr id="200" name="Group 199">
            <a:extLst>
              <a:ext uri="{FF2B5EF4-FFF2-40B4-BE49-F238E27FC236}">
                <a16:creationId xmlns:a16="http://schemas.microsoft.com/office/drawing/2014/main" id="{352EC65C-EF28-D700-0F9F-6B513F480D0C}"/>
              </a:ext>
            </a:extLst>
          </p:cNvPr>
          <p:cNvGrpSpPr/>
          <p:nvPr/>
        </p:nvGrpSpPr>
        <p:grpSpPr>
          <a:xfrm>
            <a:off x="140988" y="933917"/>
            <a:ext cx="6640507" cy="4101024"/>
            <a:chOff x="142181" y="1177430"/>
            <a:chExt cx="6404585" cy="3857510"/>
          </a:xfrm>
        </p:grpSpPr>
        <p:grpSp>
          <p:nvGrpSpPr>
            <p:cNvPr id="59" name="Group 58">
              <a:extLst>
                <a:ext uri="{FF2B5EF4-FFF2-40B4-BE49-F238E27FC236}">
                  <a16:creationId xmlns:a16="http://schemas.microsoft.com/office/drawing/2014/main" id="{4926DA04-4443-F330-F466-EA7E72FA336F}"/>
                </a:ext>
              </a:extLst>
            </p:cNvPr>
            <p:cNvGrpSpPr/>
            <p:nvPr/>
          </p:nvGrpSpPr>
          <p:grpSpPr>
            <a:xfrm>
              <a:off x="142181" y="2162362"/>
              <a:ext cx="3255075" cy="2872578"/>
              <a:chOff x="1034861" y="-192647"/>
              <a:chExt cx="5664395" cy="5103372"/>
            </a:xfrm>
          </p:grpSpPr>
          <p:pic>
            <p:nvPicPr>
              <p:cNvPr id="30" name="Picture 29" descr="A graph of a graph with different colored lines&#10;&#10;Description automatically generated">
                <a:extLst>
                  <a:ext uri="{FF2B5EF4-FFF2-40B4-BE49-F238E27FC236}">
                    <a16:creationId xmlns:a16="http://schemas.microsoft.com/office/drawing/2014/main" id="{A8870C2B-DD72-BC7B-3FE2-08758AFE20F4}"/>
                  </a:ext>
                </a:extLst>
              </p:cNvPr>
              <p:cNvPicPr>
                <a:picLocks noChangeAspect="1"/>
              </p:cNvPicPr>
              <p:nvPr/>
            </p:nvPicPr>
            <p:blipFill rotWithShape="1">
              <a:blip r:embed="rId3"/>
              <a:srcRect l="8987" t="7923" r="18464" b="10197"/>
              <a:stretch/>
            </p:blipFill>
            <p:spPr>
              <a:xfrm>
                <a:off x="2000250" y="1369484"/>
                <a:ext cx="4699006" cy="3173325"/>
              </a:xfrm>
              <a:prstGeom prst="rect">
                <a:avLst/>
              </a:prstGeom>
            </p:spPr>
          </p:pic>
          <p:sp>
            <p:nvSpPr>
              <p:cNvPr id="34" name="TextBox 33">
                <a:extLst>
                  <a:ext uri="{FF2B5EF4-FFF2-40B4-BE49-F238E27FC236}">
                    <a16:creationId xmlns:a16="http://schemas.microsoft.com/office/drawing/2014/main" id="{809C94C4-9E84-5591-2245-C1A8F4898F0B}"/>
                  </a:ext>
                </a:extLst>
              </p:cNvPr>
              <p:cNvSpPr txBox="1"/>
              <p:nvPr/>
            </p:nvSpPr>
            <p:spPr>
              <a:xfrm>
                <a:off x="1369264" y="13914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5000</a:t>
                </a:r>
              </a:p>
            </p:txBody>
          </p:sp>
          <p:sp>
            <p:nvSpPr>
              <p:cNvPr id="36" name="TextBox 35">
                <a:extLst>
                  <a:ext uri="{FF2B5EF4-FFF2-40B4-BE49-F238E27FC236}">
                    <a16:creationId xmlns:a16="http://schemas.microsoft.com/office/drawing/2014/main" id="{04DA94A6-33DA-E177-AE29-D34D9C88777E}"/>
                  </a:ext>
                </a:extLst>
              </p:cNvPr>
              <p:cNvSpPr txBox="1"/>
              <p:nvPr/>
            </p:nvSpPr>
            <p:spPr>
              <a:xfrm>
                <a:off x="1369259" y="1941831"/>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4000</a:t>
                </a:r>
              </a:p>
            </p:txBody>
          </p:sp>
          <p:sp>
            <p:nvSpPr>
              <p:cNvPr id="38" name="TextBox 37">
                <a:extLst>
                  <a:ext uri="{FF2B5EF4-FFF2-40B4-BE49-F238E27FC236}">
                    <a16:creationId xmlns:a16="http://schemas.microsoft.com/office/drawing/2014/main" id="{C47070FF-6C8B-B771-37C1-AA18F2BEFD4E}"/>
                  </a:ext>
                </a:extLst>
              </p:cNvPr>
              <p:cNvSpPr txBox="1"/>
              <p:nvPr/>
            </p:nvSpPr>
            <p:spPr>
              <a:xfrm>
                <a:off x="1379846" y="2502747"/>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3000</a:t>
                </a:r>
              </a:p>
            </p:txBody>
          </p:sp>
          <p:sp>
            <p:nvSpPr>
              <p:cNvPr id="40" name="TextBox 39">
                <a:extLst>
                  <a:ext uri="{FF2B5EF4-FFF2-40B4-BE49-F238E27FC236}">
                    <a16:creationId xmlns:a16="http://schemas.microsoft.com/office/drawing/2014/main" id="{5A7C8F99-DEAE-9E70-93F3-DDE89303E2F6}"/>
                  </a:ext>
                </a:extLst>
              </p:cNvPr>
              <p:cNvSpPr txBox="1"/>
              <p:nvPr/>
            </p:nvSpPr>
            <p:spPr>
              <a:xfrm>
                <a:off x="1379846" y="305308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42" name="TextBox 41">
                <a:extLst>
                  <a:ext uri="{FF2B5EF4-FFF2-40B4-BE49-F238E27FC236}">
                    <a16:creationId xmlns:a16="http://schemas.microsoft.com/office/drawing/2014/main" id="{CE574530-9D25-222E-A822-07AC256507B5}"/>
                  </a:ext>
                </a:extLst>
              </p:cNvPr>
              <p:cNvSpPr txBox="1"/>
              <p:nvPr/>
            </p:nvSpPr>
            <p:spPr>
              <a:xfrm>
                <a:off x="1379846" y="36139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1000</a:t>
                </a:r>
              </a:p>
            </p:txBody>
          </p:sp>
          <p:sp>
            <p:nvSpPr>
              <p:cNvPr id="44" name="TextBox 43">
                <a:extLst>
                  <a:ext uri="{FF2B5EF4-FFF2-40B4-BE49-F238E27FC236}">
                    <a16:creationId xmlns:a16="http://schemas.microsoft.com/office/drawing/2014/main" id="{FE1D8AF7-7002-F1C5-959F-28304DC06C71}"/>
                  </a:ext>
                </a:extLst>
              </p:cNvPr>
              <p:cNvSpPr txBox="1"/>
              <p:nvPr/>
            </p:nvSpPr>
            <p:spPr>
              <a:xfrm>
                <a:off x="1734179" y="4174913"/>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0</a:t>
                </a:r>
              </a:p>
            </p:txBody>
          </p:sp>
          <p:sp>
            <p:nvSpPr>
              <p:cNvPr id="46" name="TextBox 45">
                <a:extLst>
                  <a:ext uri="{FF2B5EF4-FFF2-40B4-BE49-F238E27FC236}">
                    <a16:creationId xmlns:a16="http://schemas.microsoft.com/office/drawing/2014/main" id="{8833E942-E7E6-9D5B-2E10-4F70E2395C2F}"/>
                  </a:ext>
                </a:extLst>
              </p:cNvPr>
              <p:cNvSpPr txBox="1"/>
              <p:nvPr/>
            </p:nvSpPr>
            <p:spPr>
              <a:xfrm>
                <a:off x="1998340" y="4500633"/>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48" name="TextBox 47">
                <a:extLst>
                  <a:ext uri="{FF2B5EF4-FFF2-40B4-BE49-F238E27FC236}">
                    <a16:creationId xmlns:a16="http://schemas.microsoft.com/office/drawing/2014/main" id="{18F237A9-36CE-E844-84C8-9F90DF5006CC}"/>
                  </a:ext>
                </a:extLst>
              </p:cNvPr>
              <p:cNvSpPr txBox="1"/>
              <p:nvPr/>
            </p:nvSpPr>
            <p:spPr>
              <a:xfrm>
                <a:off x="2919092" y="4500632"/>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2005</a:t>
                </a:r>
              </a:p>
            </p:txBody>
          </p:sp>
          <p:sp>
            <p:nvSpPr>
              <p:cNvPr id="50" name="TextBox 49">
                <a:extLst>
                  <a:ext uri="{FF2B5EF4-FFF2-40B4-BE49-F238E27FC236}">
                    <a16:creationId xmlns:a16="http://schemas.microsoft.com/office/drawing/2014/main" id="{4C494403-A64E-2393-182B-C684C17489CC}"/>
                  </a:ext>
                </a:extLst>
              </p:cNvPr>
              <p:cNvSpPr txBox="1"/>
              <p:nvPr/>
            </p:nvSpPr>
            <p:spPr>
              <a:xfrm>
                <a:off x="3797509" y="450063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2010</a:t>
                </a:r>
              </a:p>
            </p:txBody>
          </p:sp>
          <p:sp>
            <p:nvSpPr>
              <p:cNvPr id="52" name="TextBox 51">
                <a:extLst>
                  <a:ext uri="{FF2B5EF4-FFF2-40B4-BE49-F238E27FC236}">
                    <a16:creationId xmlns:a16="http://schemas.microsoft.com/office/drawing/2014/main" id="{95696DA2-0329-B2B6-8AEF-1F051265A7A5}"/>
                  </a:ext>
                </a:extLst>
              </p:cNvPr>
              <p:cNvSpPr txBox="1"/>
              <p:nvPr/>
            </p:nvSpPr>
            <p:spPr>
              <a:xfrm>
                <a:off x="4718260" y="450063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2015</a:t>
                </a:r>
              </a:p>
            </p:txBody>
          </p:sp>
          <p:sp>
            <p:nvSpPr>
              <p:cNvPr id="54" name="TextBox 53">
                <a:extLst>
                  <a:ext uri="{FF2B5EF4-FFF2-40B4-BE49-F238E27FC236}">
                    <a16:creationId xmlns:a16="http://schemas.microsoft.com/office/drawing/2014/main" id="{66FA780E-E85D-7A9E-DC3A-98467C465100}"/>
                  </a:ext>
                </a:extLst>
              </p:cNvPr>
              <p:cNvSpPr txBox="1"/>
              <p:nvPr/>
            </p:nvSpPr>
            <p:spPr>
              <a:xfrm>
                <a:off x="5639008" y="450063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2020</a:t>
                </a:r>
              </a:p>
            </p:txBody>
          </p:sp>
          <p:sp>
            <p:nvSpPr>
              <p:cNvPr id="56" name="TextBox 55">
                <a:extLst>
                  <a:ext uri="{FF2B5EF4-FFF2-40B4-BE49-F238E27FC236}">
                    <a16:creationId xmlns:a16="http://schemas.microsoft.com/office/drawing/2014/main" id="{CFF8A1B5-367C-C5A9-515C-5A54557F8763}"/>
                  </a:ext>
                </a:extLst>
              </p:cNvPr>
              <p:cNvSpPr txBox="1"/>
              <p:nvPr/>
            </p:nvSpPr>
            <p:spPr>
              <a:xfrm>
                <a:off x="2146512" y="1484385"/>
                <a:ext cx="2636824" cy="385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OR Site 1  - 2017</a:t>
                </a:r>
              </a:p>
            </p:txBody>
          </p:sp>
          <p:sp>
            <p:nvSpPr>
              <p:cNvPr id="58" name="TextBox 57">
                <a:extLst>
                  <a:ext uri="{FF2B5EF4-FFF2-40B4-BE49-F238E27FC236}">
                    <a16:creationId xmlns:a16="http://schemas.microsoft.com/office/drawing/2014/main" id="{2D4EEB14-F100-B304-59B5-890BA4412E07}"/>
                  </a:ext>
                </a:extLst>
              </p:cNvPr>
              <p:cNvSpPr txBox="1"/>
              <p:nvPr/>
            </p:nvSpPr>
            <p:spPr>
              <a:xfrm rot="16200000">
                <a:off x="102538" y="739676"/>
                <a:ext cx="2277892" cy="4132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a:t>NPP (</a:t>
                </a:r>
                <a:r>
                  <a:rPr lang="en-US" sz="1000" b="1" err="1"/>
                  <a:t>lbs</a:t>
                </a:r>
                <a:r>
                  <a:rPr lang="en-US" sz="1000" b="1"/>
                  <a:t>/acre)</a:t>
                </a:r>
              </a:p>
            </p:txBody>
          </p:sp>
        </p:grpSp>
        <p:grpSp>
          <p:nvGrpSpPr>
            <p:cNvPr id="120" name="Group 119">
              <a:extLst>
                <a:ext uri="{FF2B5EF4-FFF2-40B4-BE49-F238E27FC236}">
                  <a16:creationId xmlns:a16="http://schemas.microsoft.com/office/drawing/2014/main" id="{4A694F9F-ECAC-47B0-D669-0E209C351493}"/>
                </a:ext>
              </a:extLst>
            </p:cNvPr>
            <p:cNvGrpSpPr/>
            <p:nvPr/>
          </p:nvGrpSpPr>
          <p:grpSpPr>
            <a:xfrm>
              <a:off x="3472659" y="1177430"/>
              <a:ext cx="3034043" cy="3817994"/>
              <a:chOff x="4707676" y="-1900976"/>
              <a:chExt cx="4679063" cy="6692581"/>
            </a:xfrm>
          </p:grpSpPr>
          <p:pic>
            <p:nvPicPr>
              <p:cNvPr id="91" name="Picture 90" descr="A graph of a number of years&#10;&#10;Description automatically generated">
                <a:extLst>
                  <a:ext uri="{FF2B5EF4-FFF2-40B4-BE49-F238E27FC236}">
                    <a16:creationId xmlns:a16="http://schemas.microsoft.com/office/drawing/2014/main" id="{BADCAF36-9D38-DE6A-C731-8CA1343CF003}"/>
                  </a:ext>
                </a:extLst>
              </p:cNvPr>
              <p:cNvPicPr>
                <a:picLocks noChangeAspect="1"/>
              </p:cNvPicPr>
              <p:nvPr/>
            </p:nvPicPr>
            <p:blipFill rotWithShape="1">
              <a:blip r:embed="rId4"/>
              <a:srcRect l="9076" t="7835" r="18647" b="10197"/>
              <a:stretch/>
            </p:blipFill>
            <p:spPr>
              <a:xfrm>
                <a:off x="4743585" y="-1900976"/>
                <a:ext cx="4643154" cy="3088794"/>
              </a:xfrm>
              <a:prstGeom prst="rect">
                <a:avLst/>
              </a:prstGeom>
            </p:spPr>
          </p:pic>
          <p:sp>
            <p:nvSpPr>
              <p:cNvPr id="107" name="TextBox 106">
                <a:extLst>
                  <a:ext uri="{FF2B5EF4-FFF2-40B4-BE49-F238E27FC236}">
                    <a16:creationId xmlns:a16="http://schemas.microsoft.com/office/drawing/2014/main" id="{56168A88-AFDC-0230-79B9-823A84D5CE80}"/>
                  </a:ext>
                </a:extLst>
              </p:cNvPr>
              <p:cNvSpPr txBox="1"/>
              <p:nvPr/>
            </p:nvSpPr>
            <p:spPr>
              <a:xfrm>
                <a:off x="4707676" y="4458300"/>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109" name="TextBox 108">
                <a:extLst>
                  <a:ext uri="{FF2B5EF4-FFF2-40B4-BE49-F238E27FC236}">
                    <a16:creationId xmlns:a16="http://schemas.microsoft.com/office/drawing/2014/main" id="{4A4B38C9-F7A9-F737-25D8-5916EADFB8F2}"/>
                  </a:ext>
                </a:extLst>
              </p:cNvPr>
              <p:cNvSpPr txBox="1"/>
              <p:nvPr/>
            </p:nvSpPr>
            <p:spPr>
              <a:xfrm>
                <a:off x="5628426" y="4458298"/>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2005</a:t>
                </a:r>
              </a:p>
            </p:txBody>
          </p:sp>
          <p:sp>
            <p:nvSpPr>
              <p:cNvPr id="111" name="TextBox 110">
                <a:extLst>
                  <a:ext uri="{FF2B5EF4-FFF2-40B4-BE49-F238E27FC236}">
                    <a16:creationId xmlns:a16="http://schemas.microsoft.com/office/drawing/2014/main" id="{C8F83792-B7BA-3022-347C-D3A44421F825}"/>
                  </a:ext>
                </a:extLst>
              </p:cNvPr>
              <p:cNvSpPr txBox="1"/>
              <p:nvPr/>
            </p:nvSpPr>
            <p:spPr>
              <a:xfrm>
                <a:off x="6506841" y="4458298"/>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2010</a:t>
                </a:r>
              </a:p>
            </p:txBody>
          </p:sp>
          <p:sp>
            <p:nvSpPr>
              <p:cNvPr id="113" name="TextBox 112">
                <a:extLst>
                  <a:ext uri="{FF2B5EF4-FFF2-40B4-BE49-F238E27FC236}">
                    <a16:creationId xmlns:a16="http://schemas.microsoft.com/office/drawing/2014/main" id="{F80DC6FC-DF7E-C608-A4F2-1C6E825FC15F}"/>
                  </a:ext>
                </a:extLst>
              </p:cNvPr>
              <p:cNvSpPr txBox="1"/>
              <p:nvPr/>
            </p:nvSpPr>
            <p:spPr>
              <a:xfrm>
                <a:off x="7427591" y="4458297"/>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2015</a:t>
                </a:r>
              </a:p>
            </p:txBody>
          </p:sp>
          <p:sp>
            <p:nvSpPr>
              <p:cNvPr id="115" name="TextBox 114">
                <a:extLst>
                  <a:ext uri="{FF2B5EF4-FFF2-40B4-BE49-F238E27FC236}">
                    <a16:creationId xmlns:a16="http://schemas.microsoft.com/office/drawing/2014/main" id="{D1B8C16D-2266-F643-EB35-2BDB6AB3FC6B}"/>
                  </a:ext>
                </a:extLst>
              </p:cNvPr>
              <p:cNvSpPr txBox="1"/>
              <p:nvPr/>
            </p:nvSpPr>
            <p:spPr>
              <a:xfrm>
                <a:off x="8348340" y="4458296"/>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2020</a:t>
                </a:r>
              </a:p>
            </p:txBody>
          </p:sp>
          <p:sp>
            <p:nvSpPr>
              <p:cNvPr id="117" name="TextBox 116">
                <a:extLst>
                  <a:ext uri="{FF2B5EF4-FFF2-40B4-BE49-F238E27FC236}">
                    <a16:creationId xmlns:a16="http://schemas.microsoft.com/office/drawing/2014/main" id="{598C0E36-AD1A-ACB0-8FC5-59F1349F99FD}"/>
                  </a:ext>
                </a:extLst>
              </p:cNvPr>
              <p:cNvSpPr txBox="1"/>
              <p:nvPr/>
            </p:nvSpPr>
            <p:spPr>
              <a:xfrm>
                <a:off x="4810507" y="-1832916"/>
                <a:ext cx="2317105" cy="380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ID Site 2 - 2018</a:t>
                </a:r>
              </a:p>
            </p:txBody>
          </p:sp>
        </p:grpSp>
        <p:pic>
          <p:nvPicPr>
            <p:cNvPr id="194" name="Picture 193" descr="A graph of a number of years&#10;&#10;Description automatically generated">
              <a:extLst>
                <a:ext uri="{FF2B5EF4-FFF2-40B4-BE49-F238E27FC236}">
                  <a16:creationId xmlns:a16="http://schemas.microsoft.com/office/drawing/2014/main" id="{92C41ADB-032B-4BE4-D900-744CB2C143EA}"/>
                </a:ext>
              </a:extLst>
            </p:cNvPr>
            <p:cNvPicPr>
              <a:picLocks noChangeAspect="1"/>
            </p:cNvPicPr>
            <p:nvPr/>
          </p:nvPicPr>
          <p:blipFill rotWithShape="1">
            <a:blip r:embed="rId5"/>
            <a:srcRect l="9061" t="7162" r="18451" b="10006"/>
            <a:stretch/>
          </p:blipFill>
          <p:spPr>
            <a:xfrm>
              <a:off x="698500" y="1178984"/>
              <a:ext cx="2693812" cy="1767084"/>
            </a:xfrm>
            <a:prstGeom prst="rect">
              <a:avLst/>
            </a:prstGeom>
          </p:spPr>
        </p:pic>
        <p:grpSp>
          <p:nvGrpSpPr>
            <p:cNvPr id="178" name="Group 177">
              <a:extLst>
                <a:ext uri="{FF2B5EF4-FFF2-40B4-BE49-F238E27FC236}">
                  <a16:creationId xmlns:a16="http://schemas.microsoft.com/office/drawing/2014/main" id="{DD202FDE-21D1-9B9A-84F6-C53F07E6A8D3}"/>
                </a:ext>
              </a:extLst>
            </p:cNvPr>
            <p:cNvGrpSpPr/>
            <p:nvPr/>
          </p:nvGrpSpPr>
          <p:grpSpPr>
            <a:xfrm>
              <a:off x="334345" y="1191376"/>
              <a:ext cx="1778186" cy="1797557"/>
              <a:chOff x="1369259" y="1391499"/>
              <a:chExt cx="3094353" cy="3193506"/>
            </a:xfrm>
          </p:grpSpPr>
          <p:sp>
            <p:nvSpPr>
              <p:cNvPr id="180" name="TextBox 179">
                <a:extLst>
                  <a:ext uri="{FF2B5EF4-FFF2-40B4-BE49-F238E27FC236}">
                    <a16:creationId xmlns:a16="http://schemas.microsoft.com/office/drawing/2014/main" id="{DD0C9D0B-9295-2B30-F30B-2737926068B4}"/>
                  </a:ext>
                </a:extLst>
              </p:cNvPr>
              <p:cNvSpPr txBox="1"/>
              <p:nvPr/>
            </p:nvSpPr>
            <p:spPr>
              <a:xfrm>
                <a:off x="1369264" y="13914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5000</a:t>
                </a:r>
              </a:p>
            </p:txBody>
          </p:sp>
          <p:sp>
            <p:nvSpPr>
              <p:cNvPr id="181" name="TextBox 180">
                <a:extLst>
                  <a:ext uri="{FF2B5EF4-FFF2-40B4-BE49-F238E27FC236}">
                    <a16:creationId xmlns:a16="http://schemas.microsoft.com/office/drawing/2014/main" id="{A84387E5-1E21-2F07-DD1D-2E429A82978A}"/>
                  </a:ext>
                </a:extLst>
              </p:cNvPr>
              <p:cNvSpPr txBox="1"/>
              <p:nvPr/>
            </p:nvSpPr>
            <p:spPr>
              <a:xfrm>
                <a:off x="1369259" y="1941831"/>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4000</a:t>
                </a:r>
              </a:p>
            </p:txBody>
          </p:sp>
          <p:sp>
            <p:nvSpPr>
              <p:cNvPr id="182" name="TextBox 181">
                <a:extLst>
                  <a:ext uri="{FF2B5EF4-FFF2-40B4-BE49-F238E27FC236}">
                    <a16:creationId xmlns:a16="http://schemas.microsoft.com/office/drawing/2014/main" id="{F7E32BC6-3229-BD58-7DE1-44C23FE8707E}"/>
                  </a:ext>
                </a:extLst>
              </p:cNvPr>
              <p:cNvSpPr txBox="1"/>
              <p:nvPr/>
            </p:nvSpPr>
            <p:spPr>
              <a:xfrm>
                <a:off x="1379846" y="2502747"/>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3000</a:t>
                </a:r>
              </a:p>
            </p:txBody>
          </p:sp>
          <p:sp>
            <p:nvSpPr>
              <p:cNvPr id="183" name="TextBox 182">
                <a:extLst>
                  <a:ext uri="{FF2B5EF4-FFF2-40B4-BE49-F238E27FC236}">
                    <a16:creationId xmlns:a16="http://schemas.microsoft.com/office/drawing/2014/main" id="{3F47A6AE-E8CC-0455-428F-87E2CD59D600}"/>
                  </a:ext>
                </a:extLst>
              </p:cNvPr>
              <p:cNvSpPr txBox="1"/>
              <p:nvPr/>
            </p:nvSpPr>
            <p:spPr>
              <a:xfrm>
                <a:off x="1379846" y="305308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184" name="TextBox 183">
                <a:extLst>
                  <a:ext uri="{FF2B5EF4-FFF2-40B4-BE49-F238E27FC236}">
                    <a16:creationId xmlns:a16="http://schemas.microsoft.com/office/drawing/2014/main" id="{345EE129-DAD8-B723-5EAF-021FCA2A6A38}"/>
                  </a:ext>
                </a:extLst>
              </p:cNvPr>
              <p:cNvSpPr txBox="1"/>
              <p:nvPr/>
            </p:nvSpPr>
            <p:spPr>
              <a:xfrm>
                <a:off x="1379846" y="36139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1000</a:t>
                </a:r>
              </a:p>
            </p:txBody>
          </p:sp>
          <p:sp>
            <p:nvSpPr>
              <p:cNvPr id="185" name="TextBox 184">
                <a:extLst>
                  <a:ext uri="{FF2B5EF4-FFF2-40B4-BE49-F238E27FC236}">
                    <a16:creationId xmlns:a16="http://schemas.microsoft.com/office/drawing/2014/main" id="{069D73CA-6B07-44C3-8047-A4B9CD345355}"/>
                  </a:ext>
                </a:extLst>
              </p:cNvPr>
              <p:cNvSpPr txBox="1"/>
              <p:nvPr/>
            </p:nvSpPr>
            <p:spPr>
              <a:xfrm>
                <a:off x="1734179" y="4174913"/>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0</a:t>
                </a:r>
              </a:p>
            </p:txBody>
          </p:sp>
          <p:sp>
            <p:nvSpPr>
              <p:cNvPr id="191" name="TextBox 190">
                <a:extLst>
                  <a:ext uri="{FF2B5EF4-FFF2-40B4-BE49-F238E27FC236}">
                    <a16:creationId xmlns:a16="http://schemas.microsoft.com/office/drawing/2014/main" id="{31490C54-686F-E9EB-1E2F-E5258AAF8046}"/>
                  </a:ext>
                </a:extLst>
              </p:cNvPr>
              <p:cNvSpPr txBox="1"/>
              <p:nvPr/>
            </p:nvSpPr>
            <p:spPr>
              <a:xfrm>
                <a:off x="2146512" y="1484382"/>
                <a:ext cx="2317100" cy="385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ID Site 1- 2018</a:t>
                </a:r>
              </a:p>
            </p:txBody>
          </p:sp>
        </p:grpSp>
        <p:pic>
          <p:nvPicPr>
            <p:cNvPr id="197" name="Picture 196" descr="A graph of different colored lines&#10;&#10;Description automatically generated">
              <a:extLst>
                <a:ext uri="{FF2B5EF4-FFF2-40B4-BE49-F238E27FC236}">
                  <a16:creationId xmlns:a16="http://schemas.microsoft.com/office/drawing/2014/main" id="{FB715B7D-1E4B-6769-7EB7-19F3A9C247E5}"/>
                </a:ext>
              </a:extLst>
            </p:cNvPr>
            <p:cNvPicPr>
              <a:picLocks noChangeAspect="1"/>
            </p:cNvPicPr>
            <p:nvPr/>
          </p:nvPicPr>
          <p:blipFill rotWithShape="1">
            <a:blip r:embed="rId6"/>
            <a:srcRect l="8808" t="7964" r="18167" b="10034"/>
            <a:stretch/>
          </p:blipFill>
          <p:spPr>
            <a:xfrm>
              <a:off x="3487668" y="3051001"/>
              <a:ext cx="3059098" cy="1775373"/>
            </a:xfrm>
            <a:prstGeom prst="rect">
              <a:avLst/>
            </a:prstGeom>
          </p:spPr>
        </p:pic>
        <p:sp>
          <p:nvSpPr>
            <p:cNvPr id="199" name="TextBox 198">
              <a:extLst>
                <a:ext uri="{FF2B5EF4-FFF2-40B4-BE49-F238E27FC236}">
                  <a16:creationId xmlns:a16="http://schemas.microsoft.com/office/drawing/2014/main" id="{2FFA4740-D8BF-6F1E-1BC7-1D09E47D7DDE}"/>
                </a:ext>
              </a:extLst>
            </p:cNvPr>
            <p:cNvSpPr txBox="1"/>
            <p:nvPr/>
          </p:nvSpPr>
          <p:spPr>
            <a:xfrm>
              <a:off x="3538574" y="3074348"/>
              <a:ext cx="1883478" cy="217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OR Site 2 - 2018</a:t>
              </a:r>
            </a:p>
          </p:txBody>
        </p:sp>
      </p:grpSp>
      <p:grpSp>
        <p:nvGrpSpPr>
          <p:cNvPr id="220" name="Group 219">
            <a:extLst>
              <a:ext uri="{FF2B5EF4-FFF2-40B4-BE49-F238E27FC236}">
                <a16:creationId xmlns:a16="http://schemas.microsoft.com/office/drawing/2014/main" id="{F76C02F1-2B1C-C82A-A8D6-EA17DD54884A}"/>
              </a:ext>
            </a:extLst>
          </p:cNvPr>
          <p:cNvGrpSpPr/>
          <p:nvPr/>
        </p:nvGrpSpPr>
        <p:grpSpPr>
          <a:xfrm>
            <a:off x="6777990" y="2073487"/>
            <a:ext cx="2358514" cy="1182690"/>
            <a:chOff x="2571750" y="2142067"/>
            <a:chExt cx="2990974" cy="1548450"/>
          </a:xfrm>
        </p:grpSpPr>
        <p:pic>
          <p:nvPicPr>
            <p:cNvPr id="213" name="Picture 212" descr="A graph of a graph with different colored lines&#10;&#10;Description automatically generated">
              <a:extLst>
                <a:ext uri="{FF2B5EF4-FFF2-40B4-BE49-F238E27FC236}">
                  <a16:creationId xmlns:a16="http://schemas.microsoft.com/office/drawing/2014/main" id="{1267DB7D-D4B3-660A-F779-D1C6EEB50294}"/>
                </a:ext>
              </a:extLst>
            </p:cNvPr>
            <p:cNvPicPr>
              <a:picLocks noChangeAspect="1"/>
            </p:cNvPicPr>
            <p:nvPr/>
          </p:nvPicPr>
          <p:blipFill rotWithShape="1">
            <a:blip r:embed="rId3"/>
            <a:srcRect l="83835" t="33811" r="12468" b="48424"/>
            <a:stretch/>
          </p:blipFill>
          <p:spPr>
            <a:xfrm>
              <a:off x="2571750" y="2142067"/>
              <a:ext cx="455597" cy="1312754"/>
            </a:xfrm>
            <a:prstGeom prst="rect">
              <a:avLst/>
            </a:prstGeom>
          </p:spPr>
        </p:pic>
        <p:sp>
          <p:nvSpPr>
            <p:cNvPr id="214" name="TextBox 213">
              <a:extLst>
                <a:ext uri="{FF2B5EF4-FFF2-40B4-BE49-F238E27FC236}">
                  <a16:creationId xmlns:a16="http://schemas.microsoft.com/office/drawing/2014/main" id="{8EFFB84C-5547-7D63-FBE0-D1BD4582F7AA}"/>
                </a:ext>
              </a:extLst>
            </p:cNvPr>
            <p:cNvSpPr txBox="1"/>
            <p:nvPr/>
          </p:nvSpPr>
          <p:spPr>
            <a:xfrm>
              <a:off x="2946937" y="2182915"/>
              <a:ext cx="2615787" cy="34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Perennial Forbs &amp; Grasses</a:t>
              </a:r>
            </a:p>
          </p:txBody>
        </p:sp>
        <p:sp>
          <p:nvSpPr>
            <p:cNvPr id="215" name="TextBox 214">
              <a:extLst>
                <a:ext uri="{FF2B5EF4-FFF2-40B4-BE49-F238E27FC236}">
                  <a16:creationId xmlns:a16="http://schemas.microsoft.com/office/drawing/2014/main" id="{CB7FEF46-2552-77A0-5EA4-400FECC10BBE}"/>
                </a:ext>
              </a:extLst>
            </p:cNvPr>
            <p:cNvSpPr txBox="1"/>
            <p:nvPr/>
          </p:nvSpPr>
          <p:spPr>
            <a:xfrm>
              <a:off x="2946935" y="2458081"/>
              <a:ext cx="2425288" cy="34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Annual Forbs &amp; Grasses</a:t>
              </a:r>
            </a:p>
          </p:txBody>
        </p:sp>
        <p:sp>
          <p:nvSpPr>
            <p:cNvPr id="216" name="TextBox 215">
              <a:extLst>
                <a:ext uri="{FF2B5EF4-FFF2-40B4-BE49-F238E27FC236}">
                  <a16:creationId xmlns:a16="http://schemas.microsoft.com/office/drawing/2014/main" id="{FF0F6DB4-4E17-7F1C-FB63-67F56CF25854}"/>
                </a:ext>
              </a:extLst>
            </p:cNvPr>
            <p:cNvSpPr txBox="1"/>
            <p:nvPr/>
          </p:nvSpPr>
          <p:spPr>
            <a:xfrm>
              <a:off x="2946934" y="2764996"/>
              <a:ext cx="2425288" cy="34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Shrubs</a:t>
              </a:r>
            </a:p>
          </p:txBody>
        </p:sp>
        <p:sp>
          <p:nvSpPr>
            <p:cNvPr id="217" name="TextBox 216">
              <a:extLst>
                <a:ext uri="{FF2B5EF4-FFF2-40B4-BE49-F238E27FC236}">
                  <a16:creationId xmlns:a16="http://schemas.microsoft.com/office/drawing/2014/main" id="{431C3142-1B3D-2A79-0821-FD4490D52AAF}"/>
                </a:ext>
              </a:extLst>
            </p:cNvPr>
            <p:cNvSpPr txBox="1"/>
            <p:nvPr/>
          </p:nvSpPr>
          <p:spPr>
            <a:xfrm>
              <a:off x="2978682" y="3050747"/>
              <a:ext cx="2425288" cy="34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Trees</a:t>
              </a:r>
            </a:p>
          </p:txBody>
        </p:sp>
        <p:sp>
          <p:nvSpPr>
            <p:cNvPr id="218" name="TextBox 217">
              <a:extLst>
                <a:ext uri="{FF2B5EF4-FFF2-40B4-BE49-F238E27FC236}">
                  <a16:creationId xmlns:a16="http://schemas.microsoft.com/office/drawing/2014/main" id="{978B2688-BACE-2EEF-6A45-5FF895D0AD10}"/>
                </a:ext>
              </a:extLst>
            </p:cNvPr>
            <p:cNvSpPr txBox="1"/>
            <p:nvPr/>
          </p:nvSpPr>
          <p:spPr>
            <a:xfrm>
              <a:off x="2982915" y="3340730"/>
              <a:ext cx="2425288" cy="3425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Night Penning Year</a:t>
              </a:r>
            </a:p>
          </p:txBody>
        </p:sp>
        <p:pic>
          <p:nvPicPr>
            <p:cNvPr id="219" name="Picture 218">
              <a:extLst>
                <a:ext uri="{FF2B5EF4-FFF2-40B4-BE49-F238E27FC236}">
                  <a16:creationId xmlns:a16="http://schemas.microsoft.com/office/drawing/2014/main" id="{BBDAB7CD-DA0C-EF6C-B657-EF3781A2FDD7}"/>
                </a:ext>
              </a:extLst>
            </p:cNvPr>
            <p:cNvPicPr>
              <a:picLocks noChangeAspect="1"/>
            </p:cNvPicPr>
            <p:nvPr/>
          </p:nvPicPr>
          <p:blipFill rotWithShape="1">
            <a:blip r:embed="rId7"/>
            <a:srcRect l="21918" t="13876" r="16438" b="21053"/>
            <a:stretch/>
          </p:blipFill>
          <p:spPr>
            <a:xfrm>
              <a:off x="2729018" y="3311737"/>
              <a:ext cx="120511" cy="378780"/>
            </a:xfrm>
            <a:prstGeom prst="rect">
              <a:avLst/>
            </a:prstGeom>
          </p:spPr>
        </p:pic>
      </p:grpSp>
    </p:spTree>
    <p:extLst>
      <p:ext uri="{BB962C8B-B14F-4D97-AF65-F5344CB8AC3E}">
        <p14:creationId xmlns:p14="http://schemas.microsoft.com/office/powerpoint/2010/main" val="170854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C1405-115C-929D-8E4A-534F7691650A}"/>
              </a:ext>
            </a:extLst>
          </p:cNvPr>
          <p:cNvPicPr>
            <a:picLocks noChangeAspect="1"/>
          </p:cNvPicPr>
          <p:nvPr/>
        </p:nvPicPr>
        <p:blipFill rotWithShape="1">
          <a:blip r:embed="rId3"/>
          <a:srcRect l="8746" t="7438" r="18812" b="10282"/>
          <a:stretch/>
        </p:blipFill>
        <p:spPr>
          <a:xfrm>
            <a:off x="3605591" y="949265"/>
            <a:ext cx="2871503" cy="1943546"/>
          </a:xfrm>
          <a:prstGeom prst="rect">
            <a:avLst/>
          </a:prstGeom>
        </p:spPr>
      </p:pic>
      <p:pic>
        <p:nvPicPr>
          <p:cNvPr id="11" name="Picture 10" descr="A graph of different colored lines&#10;&#10;Description automatically generated">
            <a:extLst>
              <a:ext uri="{FF2B5EF4-FFF2-40B4-BE49-F238E27FC236}">
                <a16:creationId xmlns:a16="http://schemas.microsoft.com/office/drawing/2014/main" id="{1F33AD0C-3841-7C9C-D8EA-68C03FCECE72}"/>
              </a:ext>
            </a:extLst>
          </p:cNvPr>
          <p:cNvPicPr>
            <a:picLocks noChangeAspect="1"/>
          </p:cNvPicPr>
          <p:nvPr/>
        </p:nvPicPr>
        <p:blipFill rotWithShape="1">
          <a:blip r:embed="rId4"/>
          <a:srcRect l="9228" t="6983" r="17953" b="9777"/>
          <a:stretch/>
        </p:blipFill>
        <p:spPr>
          <a:xfrm>
            <a:off x="3622886" y="2892425"/>
            <a:ext cx="2901534" cy="1951639"/>
          </a:xfrm>
          <a:prstGeom prst="rect">
            <a:avLst/>
          </a:prstGeom>
        </p:spPr>
      </p:pic>
      <p:pic>
        <p:nvPicPr>
          <p:cNvPr id="9" name="Picture 8" descr="A graph with different colored lines&#10;&#10;Description automatically generated">
            <a:extLst>
              <a:ext uri="{FF2B5EF4-FFF2-40B4-BE49-F238E27FC236}">
                <a16:creationId xmlns:a16="http://schemas.microsoft.com/office/drawing/2014/main" id="{88CDE445-514B-AE50-E386-6C2594C09A5F}"/>
              </a:ext>
            </a:extLst>
          </p:cNvPr>
          <p:cNvPicPr>
            <a:picLocks noChangeAspect="1"/>
          </p:cNvPicPr>
          <p:nvPr/>
        </p:nvPicPr>
        <p:blipFill rotWithShape="1">
          <a:blip r:embed="rId5"/>
          <a:srcRect l="8746" t="7459" r="18482" b="10310"/>
          <a:stretch/>
        </p:blipFill>
        <p:spPr>
          <a:xfrm>
            <a:off x="730674" y="948690"/>
            <a:ext cx="2853698" cy="1940584"/>
          </a:xfrm>
          <a:prstGeom prst="rect">
            <a:avLst/>
          </a:prstGeom>
        </p:spPr>
      </p:pic>
      <p:pic>
        <p:nvPicPr>
          <p:cNvPr id="5" name="Picture 4" descr="A graph of different colored lines&#10;&#10;Description automatically generated">
            <a:extLst>
              <a:ext uri="{FF2B5EF4-FFF2-40B4-BE49-F238E27FC236}">
                <a16:creationId xmlns:a16="http://schemas.microsoft.com/office/drawing/2014/main" id="{35D7096A-E9EA-F90E-8D4E-8B7D61AE3C6F}"/>
              </a:ext>
            </a:extLst>
          </p:cNvPr>
          <p:cNvPicPr>
            <a:picLocks noChangeAspect="1"/>
          </p:cNvPicPr>
          <p:nvPr/>
        </p:nvPicPr>
        <p:blipFill rotWithShape="1">
          <a:blip r:embed="rId6"/>
          <a:srcRect l="8926" t="7713" r="18347" b="10557"/>
          <a:stretch/>
        </p:blipFill>
        <p:spPr>
          <a:xfrm>
            <a:off x="730250" y="2913803"/>
            <a:ext cx="2850806" cy="1914750"/>
          </a:xfrm>
          <a:prstGeom prst="rect">
            <a:avLst/>
          </a:prstGeom>
        </p:spPr>
      </p:pic>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Result: NPP Timeseries</a:t>
            </a:r>
          </a:p>
        </p:txBody>
      </p:sp>
      <p:grpSp>
        <p:nvGrpSpPr>
          <p:cNvPr id="200" name="Group 199">
            <a:extLst>
              <a:ext uri="{FF2B5EF4-FFF2-40B4-BE49-F238E27FC236}">
                <a16:creationId xmlns:a16="http://schemas.microsoft.com/office/drawing/2014/main" id="{352EC65C-EF28-D700-0F9F-6B513F480D0C}"/>
              </a:ext>
            </a:extLst>
          </p:cNvPr>
          <p:cNvGrpSpPr/>
          <p:nvPr/>
        </p:nvGrpSpPr>
        <p:grpSpPr>
          <a:xfrm>
            <a:off x="179089" y="948742"/>
            <a:ext cx="6247911" cy="4086198"/>
            <a:chOff x="178929" y="1191376"/>
            <a:chExt cx="6025935" cy="3843564"/>
          </a:xfrm>
        </p:grpSpPr>
        <p:grpSp>
          <p:nvGrpSpPr>
            <p:cNvPr id="59" name="Group 58">
              <a:extLst>
                <a:ext uri="{FF2B5EF4-FFF2-40B4-BE49-F238E27FC236}">
                  <a16:creationId xmlns:a16="http://schemas.microsoft.com/office/drawing/2014/main" id="{4926DA04-4443-F330-F466-EA7E72FA336F}"/>
                </a:ext>
              </a:extLst>
            </p:cNvPr>
            <p:cNvGrpSpPr/>
            <p:nvPr/>
          </p:nvGrpSpPr>
          <p:grpSpPr>
            <a:xfrm>
              <a:off x="178929" y="2339919"/>
              <a:ext cx="3156040" cy="2695021"/>
              <a:chOff x="1098805" y="122801"/>
              <a:chExt cx="5492055" cy="4787924"/>
            </a:xfrm>
          </p:grpSpPr>
          <p:sp>
            <p:nvSpPr>
              <p:cNvPr id="34" name="TextBox 33">
                <a:extLst>
                  <a:ext uri="{FF2B5EF4-FFF2-40B4-BE49-F238E27FC236}">
                    <a16:creationId xmlns:a16="http://schemas.microsoft.com/office/drawing/2014/main" id="{809C94C4-9E84-5591-2245-C1A8F4898F0B}"/>
                  </a:ext>
                </a:extLst>
              </p:cNvPr>
              <p:cNvSpPr txBox="1"/>
              <p:nvPr/>
            </p:nvSpPr>
            <p:spPr>
              <a:xfrm>
                <a:off x="1369264" y="13914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5000</a:t>
                </a:r>
              </a:p>
            </p:txBody>
          </p:sp>
          <p:sp>
            <p:nvSpPr>
              <p:cNvPr id="36" name="TextBox 35">
                <a:extLst>
                  <a:ext uri="{FF2B5EF4-FFF2-40B4-BE49-F238E27FC236}">
                    <a16:creationId xmlns:a16="http://schemas.microsoft.com/office/drawing/2014/main" id="{04DA94A6-33DA-E177-AE29-D34D9C88777E}"/>
                  </a:ext>
                </a:extLst>
              </p:cNvPr>
              <p:cNvSpPr txBox="1"/>
              <p:nvPr/>
            </p:nvSpPr>
            <p:spPr>
              <a:xfrm>
                <a:off x="1369259" y="1941831"/>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4000</a:t>
                </a:r>
              </a:p>
            </p:txBody>
          </p:sp>
          <p:sp>
            <p:nvSpPr>
              <p:cNvPr id="38" name="TextBox 37">
                <a:extLst>
                  <a:ext uri="{FF2B5EF4-FFF2-40B4-BE49-F238E27FC236}">
                    <a16:creationId xmlns:a16="http://schemas.microsoft.com/office/drawing/2014/main" id="{C47070FF-6C8B-B771-37C1-AA18F2BEFD4E}"/>
                  </a:ext>
                </a:extLst>
              </p:cNvPr>
              <p:cNvSpPr txBox="1"/>
              <p:nvPr/>
            </p:nvSpPr>
            <p:spPr>
              <a:xfrm>
                <a:off x="1379846" y="2502747"/>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3000</a:t>
                </a:r>
              </a:p>
            </p:txBody>
          </p:sp>
          <p:sp>
            <p:nvSpPr>
              <p:cNvPr id="40" name="TextBox 39">
                <a:extLst>
                  <a:ext uri="{FF2B5EF4-FFF2-40B4-BE49-F238E27FC236}">
                    <a16:creationId xmlns:a16="http://schemas.microsoft.com/office/drawing/2014/main" id="{5A7C8F99-DEAE-9E70-93F3-DDE89303E2F6}"/>
                  </a:ext>
                </a:extLst>
              </p:cNvPr>
              <p:cNvSpPr txBox="1"/>
              <p:nvPr/>
            </p:nvSpPr>
            <p:spPr>
              <a:xfrm>
                <a:off x="1379846" y="305308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42" name="TextBox 41">
                <a:extLst>
                  <a:ext uri="{FF2B5EF4-FFF2-40B4-BE49-F238E27FC236}">
                    <a16:creationId xmlns:a16="http://schemas.microsoft.com/office/drawing/2014/main" id="{CE574530-9D25-222E-A822-07AC256507B5}"/>
                  </a:ext>
                </a:extLst>
              </p:cNvPr>
              <p:cNvSpPr txBox="1"/>
              <p:nvPr/>
            </p:nvSpPr>
            <p:spPr>
              <a:xfrm>
                <a:off x="1379846" y="36139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1000</a:t>
                </a:r>
              </a:p>
            </p:txBody>
          </p:sp>
          <p:sp>
            <p:nvSpPr>
              <p:cNvPr id="44" name="TextBox 43">
                <a:extLst>
                  <a:ext uri="{FF2B5EF4-FFF2-40B4-BE49-F238E27FC236}">
                    <a16:creationId xmlns:a16="http://schemas.microsoft.com/office/drawing/2014/main" id="{FE1D8AF7-7002-F1C5-959F-28304DC06C71}"/>
                  </a:ext>
                </a:extLst>
              </p:cNvPr>
              <p:cNvSpPr txBox="1"/>
              <p:nvPr/>
            </p:nvSpPr>
            <p:spPr>
              <a:xfrm>
                <a:off x="1734179" y="4174913"/>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0</a:t>
                </a:r>
              </a:p>
            </p:txBody>
          </p:sp>
          <p:sp>
            <p:nvSpPr>
              <p:cNvPr id="46" name="TextBox 45">
                <a:extLst>
                  <a:ext uri="{FF2B5EF4-FFF2-40B4-BE49-F238E27FC236}">
                    <a16:creationId xmlns:a16="http://schemas.microsoft.com/office/drawing/2014/main" id="{8833E942-E7E6-9D5B-2E10-4F70E2395C2F}"/>
                  </a:ext>
                </a:extLst>
              </p:cNvPr>
              <p:cNvSpPr txBox="1"/>
              <p:nvPr/>
            </p:nvSpPr>
            <p:spPr>
              <a:xfrm>
                <a:off x="1998340" y="4500633"/>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48" name="TextBox 47">
                <a:extLst>
                  <a:ext uri="{FF2B5EF4-FFF2-40B4-BE49-F238E27FC236}">
                    <a16:creationId xmlns:a16="http://schemas.microsoft.com/office/drawing/2014/main" id="{18F237A9-36CE-E844-84C8-9F90DF5006CC}"/>
                  </a:ext>
                </a:extLst>
              </p:cNvPr>
              <p:cNvSpPr txBox="1"/>
              <p:nvPr/>
            </p:nvSpPr>
            <p:spPr>
              <a:xfrm>
                <a:off x="2919092" y="4500632"/>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2005</a:t>
                </a:r>
              </a:p>
            </p:txBody>
          </p:sp>
          <p:sp>
            <p:nvSpPr>
              <p:cNvPr id="50" name="TextBox 49">
                <a:extLst>
                  <a:ext uri="{FF2B5EF4-FFF2-40B4-BE49-F238E27FC236}">
                    <a16:creationId xmlns:a16="http://schemas.microsoft.com/office/drawing/2014/main" id="{4C494403-A64E-2393-182B-C684C17489CC}"/>
                  </a:ext>
                </a:extLst>
              </p:cNvPr>
              <p:cNvSpPr txBox="1"/>
              <p:nvPr/>
            </p:nvSpPr>
            <p:spPr>
              <a:xfrm>
                <a:off x="3797509" y="450063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2010</a:t>
                </a:r>
              </a:p>
            </p:txBody>
          </p:sp>
          <p:sp>
            <p:nvSpPr>
              <p:cNvPr id="52" name="TextBox 51">
                <a:extLst>
                  <a:ext uri="{FF2B5EF4-FFF2-40B4-BE49-F238E27FC236}">
                    <a16:creationId xmlns:a16="http://schemas.microsoft.com/office/drawing/2014/main" id="{95696DA2-0329-B2B6-8AEF-1F051265A7A5}"/>
                  </a:ext>
                </a:extLst>
              </p:cNvPr>
              <p:cNvSpPr txBox="1"/>
              <p:nvPr/>
            </p:nvSpPr>
            <p:spPr>
              <a:xfrm>
                <a:off x="4718260" y="450063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2015</a:t>
                </a:r>
              </a:p>
            </p:txBody>
          </p:sp>
          <p:sp>
            <p:nvSpPr>
              <p:cNvPr id="54" name="TextBox 53">
                <a:extLst>
                  <a:ext uri="{FF2B5EF4-FFF2-40B4-BE49-F238E27FC236}">
                    <a16:creationId xmlns:a16="http://schemas.microsoft.com/office/drawing/2014/main" id="{66FA780E-E85D-7A9E-DC3A-98467C465100}"/>
                  </a:ext>
                </a:extLst>
              </p:cNvPr>
              <p:cNvSpPr txBox="1"/>
              <p:nvPr/>
            </p:nvSpPr>
            <p:spPr>
              <a:xfrm>
                <a:off x="5639008" y="450063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2020</a:t>
                </a:r>
              </a:p>
            </p:txBody>
          </p:sp>
          <p:sp>
            <p:nvSpPr>
              <p:cNvPr id="56" name="TextBox 55">
                <a:extLst>
                  <a:ext uri="{FF2B5EF4-FFF2-40B4-BE49-F238E27FC236}">
                    <a16:creationId xmlns:a16="http://schemas.microsoft.com/office/drawing/2014/main" id="{CFF8A1B5-367C-C5A9-515C-5A54557F8763}"/>
                  </a:ext>
                </a:extLst>
              </p:cNvPr>
              <p:cNvSpPr txBox="1"/>
              <p:nvPr/>
            </p:nvSpPr>
            <p:spPr>
              <a:xfrm>
                <a:off x="2084851" y="1402524"/>
                <a:ext cx="2636825" cy="385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OR Site 1 - 2017</a:t>
                </a:r>
              </a:p>
            </p:txBody>
          </p:sp>
          <p:sp>
            <p:nvSpPr>
              <p:cNvPr id="58" name="TextBox 57">
                <a:extLst>
                  <a:ext uri="{FF2B5EF4-FFF2-40B4-BE49-F238E27FC236}">
                    <a16:creationId xmlns:a16="http://schemas.microsoft.com/office/drawing/2014/main" id="{2D4EEB14-F100-B304-59B5-890BA4412E07}"/>
                  </a:ext>
                </a:extLst>
              </p:cNvPr>
              <p:cNvSpPr txBox="1"/>
              <p:nvPr/>
            </p:nvSpPr>
            <p:spPr>
              <a:xfrm rot="16200000">
                <a:off x="95000" y="1126606"/>
                <a:ext cx="2420856" cy="4132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a:t>NPP (</a:t>
                </a:r>
                <a:r>
                  <a:rPr lang="en-US" sz="1000" b="1" err="1"/>
                  <a:t>lbs</a:t>
                </a:r>
                <a:r>
                  <a:rPr lang="en-US" sz="1000" b="1"/>
                  <a:t>/acre)</a:t>
                </a:r>
              </a:p>
            </p:txBody>
          </p:sp>
        </p:grpSp>
        <p:grpSp>
          <p:nvGrpSpPr>
            <p:cNvPr id="120" name="Group 119">
              <a:extLst>
                <a:ext uri="{FF2B5EF4-FFF2-40B4-BE49-F238E27FC236}">
                  <a16:creationId xmlns:a16="http://schemas.microsoft.com/office/drawing/2014/main" id="{4A694F9F-ECAC-47B0-D669-0E209C351493}"/>
                </a:ext>
              </a:extLst>
            </p:cNvPr>
            <p:cNvGrpSpPr/>
            <p:nvPr/>
          </p:nvGrpSpPr>
          <p:grpSpPr>
            <a:xfrm>
              <a:off x="3472656" y="1230989"/>
              <a:ext cx="2732208" cy="3777385"/>
              <a:chOff x="4707676" y="-1807094"/>
              <a:chExt cx="4213580" cy="6621402"/>
            </a:xfrm>
          </p:grpSpPr>
          <p:sp>
            <p:nvSpPr>
              <p:cNvPr id="107" name="TextBox 106">
                <a:extLst>
                  <a:ext uri="{FF2B5EF4-FFF2-40B4-BE49-F238E27FC236}">
                    <a16:creationId xmlns:a16="http://schemas.microsoft.com/office/drawing/2014/main" id="{56168A88-AFDC-0230-79B9-823A84D5CE80}"/>
                  </a:ext>
                </a:extLst>
              </p:cNvPr>
              <p:cNvSpPr txBox="1"/>
              <p:nvPr/>
            </p:nvSpPr>
            <p:spPr>
              <a:xfrm>
                <a:off x="4707676" y="4458300"/>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109" name="TextBox 108">
                <a:extLst>
                  <a:ext uri="{FF2B5EF4-FFF2-40B4-BE49-F238E27FC236}">
                    <a16:creationId xmlns:a16="http://schemas.microsoft.com/office/drawing/2014/main" id="{4A4B38C9-F7A9-F737-25D8-5916EADFB8F2}"/>
                  </a:ext>
                </a:extLst>
              </p:cNvPr>
              <p:cNvSpPr txBox="1"/>
              <p:nvPr/>
            </p:nvSpPr>
            <p:spPr>
              <a:xfrm>
                <a:off x="5549088" y="4458298"/>
                <a:ext cx="951853" cy="333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2005</a:t>
                </a:r>
              </a:p>
            </p:txBody>
          </p:sp>
          <p:sp>
            <p:nvSpPr>
              <p:cNvPr id="111" name="TextBox 110">
                <a:extLst>
                  <a:ext uri="{FF2B5EF4-FFF2-40B4-BE49-F238E27FC236}">
                    <a16:creationId xmlns:a16="http://schemas.microsoft.com/office/drawing/2014/main" id="{C8F83792-B7BA-3022-347C-D3A44421F825}"/>
                  </a:ext>
                </a:extLst>
              </p:cNvPr>
              <p:cNvSpPr txBox="1"/>
              <p:nvPr/>
            </p:nvSpPr>
            <p:spPr>
              <a:xfrm>
                <a:off x="6363459" y="4458298"/>
                <a:ext cx="951853" cy="333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2010</a:t>
                </a:r>
              </a:p>
            </p:txBody>
          </p:sp>
          <p:sp>
            <p:nvSpPr>
              <p:cNvPr id="113" name="TextBox 112">
                <a:extLst>
                  <a:ext uri="{FF2B5EF4-FFF2-40B4-BE49-F238E27FC236}">
                    <a16:creationId xmlns:a16="http://schemas.microsoft.com/office/drawing/2014/main" id="{F80DC6FC-DF7E-C608-A4F2-1C6E825FC15F}"/>
                  </a:ext>
                </a:extLst>
              </p:cNvPr>
              <p:cNvSpPr txBox="1"/>
              <p:nvPr/>
            </p:nvSpPr>
            <p:spPr>
              <a:xfrm>
                <a:off x="7181795" y="4469650"/>
                <a:ext cx="951853" cy="333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2015</a:t>
                </a:r>
              </a:p>
            </p:txBody>
          </p:sp>
          <p:sp>
            <p:nvSpPr>
              <p:cNvPr id="115" name="TextBox 114">
                <a:extLst>
                  <a:ext uri="{FF2B5EF4-FFF2-40B4-BE49-F238E27FC236}">
                    <a16:creationId xmlns:a16="http://schemas.microsoft.com/office/drawing/2014/main" id="{D1B8C16D-2266-F643-EB35-2BDB6AB3FC6B}"/>
                  </a:ext>
                </a:extLst>
              </p:cNvPr>
              <p:cNvSpPr txBox="1"/>
              <p:nvPr/>
            </p:nvSpPr>
            <p:spPr>
              <a:xfrm>
                <a:off x="7969403" y="4481003"/>
                <a:ext cx="951853" cy="33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2020</a:t>
                </a:r>
              </a:p>
            </p:txBody>
          </p:sp>
          <p:sp>
            <p:nvSpPr>
              <p:cNvPr id="117" name="TextBox 116">
                <a:extLst>
                  <a:ext uri="{FF2B5EF4-FFF2-40B4-BE49-F238E27FC236}">
                    <a16:creationId xmlns:a16="http://schemas.microsoft.com/office/drawing/2014/main" id="{598C0E36-AD1A-ACB0-8FC5-59F1349F99FD}"/>
                  </a:ext>
                </a:extLst>
              </p:cNvPr>
              <p:cNvSpPr txBox="1"/>
              <p:nvPr/>
            </p:nvSpPr>
            <p:spPr>
              <a:xfrm>
                <a:off x="4789458" y="-1807094"/>
                <a:ext cx="2317103" cy="3806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ID Site 2 - 2018</a:t>
                </a:r>
              </a:p>
            </p:txBody>
          </p:sp>
        </p:grpSp>
        <p:grpSp>
          <p:nvGrpSpPr>
            <p:cNvPr id="178" name="Group 177">
              <a:extLst>
                <a:ext uri="{FF2B5EF4-FFF2-40B4-BE49-F238E27FC236}">
                  <a16:creationId xmlns:a16="http://schemas.microsoft.com/office/drawing/2014/main" id="{DD202FDE-21D1-9B9A-84F6-C53F07E6A8D3}"/>
                </a:ext>
              </a:extLst>
            </p:cNvPr>
            <p:cNvGrpSpPr/>
            <p:nvPr/>
          </p:nvGrpSpPr>
          <p:grpSpPr>
            <a:xfrm>
              <a:off x="334345" y="1191376"/>
              <a:ext cx="1753251" cy="1797557"/>
              <a:chOff x="1369259" y="1391499"/>
              <a:chExt cx="3050961" cy="3193506"/>
            </a:xfrm>
          </p:grpSpPr>
          <p:sp>
            <p:nvSpPr>
              <p:cNvPr id="180" name="TextBox 179">
                <a:extLst>
                  <a:ext uri="{FF2B5EF4-FFF2-40B4-BE49-F238E27FC236}">
                    <a16:creationId xmlns:a16="http://schemas.microsoft.com/office/drawing/2014/main" id="{DD0C9D0B-9295-2B30-F30B-2737926068B4}"/>
                  </a:ext>
                </a:extLst>
              </p:cNvPr>
              <p:cNvSpPr txBox="1"/>
              <p:nvPr/>
            </p:nvSpPr>
            <p:spPr>
              <a:xfrm>
                <a:off x="1369264" y="13914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5000</a:t>
                </a:r>
              </a:p>
            </p:txBody>
          </p:sp>
          <p:sp>
            <p:nvSpPr>
              <p:cNvPr id="181" name="TextBox 180">
                <a:extLst>
                  <a:ext uri="{FF2B5EF4-FFF2-40B4-BE49-F238E27FC236}">
                    <a16:creationId xmlns:a16="http://schemas.microsoft.com/office/drawing/2014/main" id="{A84387E5-1E21-2F07-DD1D-2E429A82978A}"/>
                  </a:ext>
                </a:extLst>
              </p:cNvPr>
              <p:cNvSpPr txBox="1"/>
              <p:nvPr/>
            </p:nvSpPr>
            <p:spPr>
              <a:xfrm>
                <a:off x="1369259" y="1941831"/>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4000</a:t>
                </a:r>
              </a:p>
            </p:txBody>
          </p:sp>
          <p:sp>
            <p:nvSpPr>
              <p:cNvPr id="182" name="TextBox 181">
                <a:extLst>
                  <a:ext uri="{FF2B5EF4-FFF2-40B4-BE49-F238E27FC236}">
                    <a16:creationId xmlns:a16="http://schemas.microsoft.com/office/drawing/2014/main" id="{F7E32BC6-3229-BD58-7DE1-44C23FE8707E}"/>
                  </a:ext>
                </a:extLst>
              </p:cNvPr>
              <p:cNvSpPr txBox="1"/>
              <p:nvPr/>
            </p:nvSpPr>
            <p:spPr>
              <a:xfrm>
                <a:off x="1379846" y="2502747"/>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3000</a:t>
                </a:r>
              </a:p>
            </p:txBody>
          </p:sp>
          <p:sp>
            <p:nvSpPr>
              <p:cNvPr id="183" name="TextBox 182">
                <a:extLst>
                  <a:ext uri="{FF2B5EF4-FFF2-40B4-BE49-F238E27FC236}">
                    <a16:creationId xmlns:a16="http://schemas.microsoft.com/office/drawing/2014/main" id="{3F47A6AE-E8CC-0455-428F-87E2CD59D600}"/>
                  </a:ext>
                </a:extLst>
              </p:cNvPr>
              <p:cNvSpPr txBox="1"/>
              <p:nvPr/>
            </p:nvSpPr>
            <p:spPr>
              <a:xfrm>
                <a:off x="1379846" y="3053080"/>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2000</a:t>
                </a:r>
              </a:p>
            </p:txBody>
          </p:sp>
          <p:sp>
            <p:nvSpPr>
              <p:cNvPr id="184" name="TextBox 183">
                <a:extLst>
                  <a:ext uri="{FF2B5EF4-FFF2-40B4-BE49-F238E27FC236}">
                    <a16:creationId xmlns:a16="http://schemas.microsoft.com/office/drawing/2014/main" id="{345EE129-DAD8-B723-5EAF-021FCA2A6A38}"/>
                  </a:ext>
                </a:extLst>
              </p:cNvPr>
              <p:cNvSpPr txBox="1"/>
              <p:nvPr/>
            </p:nvSpPr>
            <p:spPr>
              <a:xfrm>
                <a:off x="1379846" y="3613999"/>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1000</a:t>
                </a:r>
              </a:p>
            </p:txBody>
          </p:sp>
          <p:sp>
            <p:nvSpPr>
              <p:cNvPr id="185" name="TextBox 184">
                <a:extLst>
                  <a:ext uri="{FF2B5EF4-FFF2-40B4-BE49-F238E27FC236}">
                    <a16:creationId xmlns:a16="http://schemas.microsoft.com/office/drawing/2014/main" id="{069D73CA-6B07-44C3-8047-A4B9CD345355}"/>
                  </a:ext>
                </a:extLst>
              </p:cNvPr>
              <p:cNvSpPr txBox="1"/>
              <p:nvPr/>
            </p:nvSpPr>
            <p:spPr>
              <a:xfrm>
                <a:off x="1734179" y="4174913"/>
                <a:ext cx="951852" cy="410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t>0</a:t>
                </a:r>
              </a:p>
            </p:txBody>
          </p:sp>
          <p:sp>
            <p:nvSpPr>
              <p:cNvPr id="191" name="TextBox 190">
                <a:extLst>
                  <a:ext uri="{FF2B5EF4-FFF2-40B4-BE49-F238E27FC236}">
                    <a16:creationId xmlns:a16="http://schemas.microsoft.com/office/drawing/2014/main" id="{31490C54-686F-E9EB-1E2F-E5258AAF8046}"/>
                  </a:ext>
                </a:extLst>
              </p:cNvPr>
              <p:cNvSpPr txBox="1"/>
              <p:nvPr/>
            </p:nvSpPr>
            <p:spPr>
              <a:xfrm>
                <a:off x="2103120" y="1465281"/>
                <a:ext cx="2317100" cy="3857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ID Site 1 - 2018</a:t>
                </a:r>
              </a:p>
            </p:txBody>
          </p:sp>
        </p:grpSp>
        <p:sp>
          <p:nvSpPr>
            <p:cNvPr id="199" name="TextBox 198">
              <a:extLst>
                <a:ext uri="{FF2B5EF4-FFF2-40B4-BE49-F238E27FC236}">
                  <a16:creationId xmlns:a16="http://schemas.microsoft.com/office/drawing/2014/main" id="{2FFA4740-D8BF-6F1E-1BC7-1D09E47D7DDE}"/>
                </a:ext>
              </a:extLst>
            </p:cNvPr>
            <p:cNvSpPr txBox="1"/>
            <p:nvPr/>
          </p:nvSpPr>
          <p:spPr>
            <a:xfrm>
              <a:off x="3537262" y="3063853"/>
              <a:ext cx="1883478" cy="217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t>OR Site 2 - 2018</a:t>
              </a:r>
            </a:p>
          </p:txBody>
        </p:sp>
      </p:grpSp>
      <p:grpSp>
        <p:nvGrpSpPr>
          <p:cNvPr id="16" name="Group 15">
            <a:extLst>
              <a:ext uri="{FF2B5EF4-FFF2-40B4-BE49-F238E27FC236}">
                <a16:creationId xmlns:a16="http://schemas.microsoft.com/office/drawing/2014/main" id="{A975D6EF-8687-1BC9-3BEA-67BC98550B90}"/>
              </a:ext>
            </a:extLst>
          </p:cNvPr>
          <p:cNvGrpSpPr/>
          <p:nvPr/>
        </p:nvGrpSpPr>
        <p:grpSpPr>
          <a:xfrm>
            <a:off x="6777990" y="2073487"/>
            <a:ext cx="2358514" cy="1615285"/>
            <a:chOff x="6777990" y="2073487"/>
            <a:chExt cx="2358514" cy="1615285"/>
          </a:xfrm>
        </p:grpSpPr>
        <p:pic>
          <p:nvPicPr>
            <p:cNvPr id="213" name="Picture 212" descr="A graph of a graph with different colored lines&#10;&#10;Description automatically generated">
              <a:extLst>
                <a:ext uri="{FF2B5EF4-FFF2-40B4-BE49-F238E27FC236}">
                  <a16:creationId xmlns:a16="http://schemas.microsoft.com/office/drawing/2014/main" id="{1267DB7D-D4B3-660A-F779-D1C6EEB50294}"/>
                </a:ext>
              </a:extLst>
            </p:cNvPr>
            <p:cNvPicPr>
              <a:picLocks noChangeAspect="1"/>
            </p:cNvPicPr>
            <p:nvPr/>
          </p:nvPicPr>
          <p:blipFill rotWithShape="1">
            <a:blip r:embed="rId7"/>
            <a:srcRect l="83835" t="33811" r="12468" b="48424"/>
            <a:stretch/>
          </p:blipFill>
          <p:spPr>
            <a:xfrm>
              <a:off x="6777990" y="2073487"/>
              <a:ext cx="359258" cy="1002668"/>
            </a:xfrm>
            <a:prstGeom prst="rect">
              <a:avLst/>
            </a:prstGeom>
          </p:spPr>
        </p:pic>
        <p:sp>
          <p:nvSpPr>
            <p:cNvPr id="214" name="TextBox 213">
              <a:extLst>
                <a:ext uri="{FF2B5EF4-FFF2-40B4-BE49-F238E27FC236}">
                  <a16:creationId xmlns:a16="http://schemas.microsoft.com/office/drawing/2014/main" id="{8EFFB84C-5547-7D63-FBE0-D1BD4582F7AA}"/>
                </a:ext>
              </a:extLst>
            </p:cNvPr>
            <p:cNvSpPr txBox="1"/>
            <p:nvPr/>
          </p:nvSpPr>
          <p:spPr>
            <a:xfrm>
              <a:off x="7073841" y="2104686"/>
              <a:ext cx="206266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Perennial Forbs &amp; Grasses</a:t>
              </a:r>
            </a:p>
          </p:txBody>
        </p:sp>
        <p:sp>
          <p:nvSpPr>
            <p:cNvPr id="215" name="TextBox 214">
              <a:extLst>
                <a:ext uri="{FF2B5EF4-FFF2-40B4-BE49-F238E27FC236}">
                  <a16:creationId xmlns:a16="http://schemas.microsoft.com/office/drawing/2014/main" id="{CB7FEF46-2552-77A0-5EA4-400FECC10BBE}"/>
                </a:ext>
              </a:extLst>
            </p:cNvPr>
            <p:cNvSpPr txBox="1"/>
            <p:nvPr/>
          </p:nvSpPr>
          <p:spPr>
            <a:xfrm>
              <a:off x="7073840" y="2314855"/>
              <a:ext cx="1912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Annual Forbs &amp; Grasses</a:t>
              </a:r>
            </a:p>
          </p:txBody>
        </p:sp>
        <p:sp>
          <p:nvSpPr>
            <p:cNvPr id="216" name="TextBox 215">
              <a:extLst>
                <a:ext uri="{FF2B5EF4-FFF2-40B4-BE49-F238E27FC236}">
                  <a16:creationId xmlns:a16="http://schemas.microsoft.com/office/drawing/2014/main" id="{FF0F6DB4-4E17-7F1C-FB63-67F56CF25854}"/>
                </a:ext>
              </a:extLst>
            </p:cNvPr>
            <p:cNvSpPr txBox="1"/>
            <p:nvPr/>
          </p:nvSpPr>
          <p:spPr>
            <a:xfrm>
              <a:off x="7073839" y="2549274"/>
              <a:ext cx="1912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Shrubs</a:t>
              </a:r>
            </a:p>
          </p:txBody>
        </p:sp>
        <p:sp>
          <p:nvSpPr>
            <p:cNvPr id="217" name="TextBox 216">
              <a:extLst>
                <a:ext uri="{FF2B5EF4-FFF2-40B4-BE49-F238E27FC236}">
                  <a16:creationId xmlns:a16="http://schemas.microsoft.com/office/drawing/2014/main" id="{431C3142-1B3D-2A79-0821-FD4490D52AAF}"/>
                </a:ext>
              </a:extLst>
            </p:cNvPr>
            <p:cNvSpPr txBox="1"/>
            <p:nvPr/>
          </p:nvSpPr>
          <p:spPr>
            <a:xfrm>
              <a:off x="7098874" y="2767527"/>
              <a:ext cx="1912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Trees</a:t>
              </a:r>
            </a:p>
          </p:txBody>
        </p:sp>
        <p:sp>
          <p:nvSpPr>
            <p:cNvPr id="218" name="TextBox 217">
              <a:extLst>
                <a:ext uri="{FF2B5EF4-FFF2-40B4-BE49-F238E27FC236}">
                  <a16:creationId xmlns:a16="http://schemas.microsoft.com/office/drawing/2014/main" id="{978B2688-BACE-2EEF-6A45-5FF895D0AD10}"/>
                </a:ext>
              </a:extLst>
            </p:cNvPr>
            <p:cNvSpPr txBox="1"/>
            <p:nvPr/>
          </p:nvSpPr>
          <p:spPr>
            <a:xfrm>
              <a:off x="7102212" y="2989013"/>
              <a:ext cx="1912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Night Penning Year</a:t>
              </a:r>
            </a:p>
          </p:txBody>
        </p:sp>
        <p:pic>
          <p:nvPicPr>
            <p:cNvPr id="219" name="Picture 218">
              <a:extLst>
                <a:ext uri="{FF2B5EF4-FFF2-40B4-BE49-F238E27FC236}">
                  <a16:creationId xmlns:a16="http://schemas.microsoft.com/office/drawing/2014/main" id="{BBDAB7CD-DA0C-EF6C-B657-EF3781A2FDD7}"/>
                </a:ext>
              </a:extLst>
            </p:cNvPr>
            <p:cNvPicPr>
              <a:picLocks noChangeAspect="1"/>
            </p:cNvPicPr>
            <p:nvPr/>
          </p:nvPicPr>
          <p:blipFill rotWithShape="1">
            <a:blip r:embed="rId8"/>
            <a:srcRect l="21918" t="13876" r="16438" b="21053"/>
            <a:stretch/>
          </p:blipFill>
          <p:spPr>
            <a:xfrm>
              <a:off x="6902003" y="2966869"/>
              <a:ext cx="95028" cy="289308"/>
            </a:xfrm>
            <a:prstGeom prst="rect">
              <a:avLst/>
            </a:prstGeom>
          </p:spPr>
        </p:pic>
        <p:pic>
          <p:nvPicPr>
            <p:cNvPr id="12" name="Picture 11" descr="A black and white face&#10;&#10;Description automatically generated">
              <a:extLst>
                <a:ext uri="{FF2B5EF4-FFF2-40B4-BE49-F238E27FC236}">
                  <a16:creationId xmlns:a16="http://schemas.microsoft.com/office/drawing/2014/main" id="{3522F35D-5769-5E64-436F-5D969AB1324E}"/>
                </a:ext>
              </a:extLst>
            </p:cNvPr>
            <p:cNvPicPr>
              <a:picLocks noChangeAspect="1"/>
            </p:cNvPicPr>
            <p:nvPr/>
          </p:nvPicPr>
          <p:blipFill>
            <a:blip r:embed="rId9"/>
            <a:stretch>
              <a:fillRect/>
            </a:stretch>
          </p:blipFill>
          <p:spPr>
            <a:xfrm>
              <a:off x="6824663" y="3254692"/>
              <a:ext cx="263525" cy="358775"/>
            </a:xfrm>
            <a:prstGeom prst="rect">
              <a:avLst/>
            </a:prstGeom>
          </p:spPr>
        </p:pic>
        <p:sp>
          <p:nvSpPr>
            <p:cNvPr id="14" name="TextBox 13">
              <a:extLst>
                <a:ext uri="{FF2B5EF4-FFF2-40B4-BE49-F238E27FC236}">
                  <a16:creationId xmlns:a16="http://schemas.microsoft.com/office/drawing/2014/main" id="{E28A6F3E-6393-8211-AD06-192B565B07F3}"/>
                </a:ext>
              </a:extLst>
            </p:cNvPr>
            <p:cNvSpPr txBox="1"/>
            <p:nvPr/>
          </p:nvSpPr>
          <p:spPr>
            <a:xfrm>
              <a:off x="7127612" y="3204913"/>
              <a:ext cx="1912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Control</a:t>
              </a:r>
            </a:p>
          </p:txBody>
        </p:sp>
        <p:sp>
          <p:nvSpPr>
            <p:cNvPr id="15" name="TextBox 14">
              <a:extLst>
                <a:ext uri="{FF2B5EF4-FFF2-40B4-BE49-F238E27FC236}">
                  <a16:creationId xmlns:a16="http://schemas.microsoft.com/office/drawing/2014/main" id="{FCDA447F-B809-75E8-8D3D-A51A9AC92DD9}"/>
                </a:ext>
              </a:extLst>
            </p:cNvPr>
            <p:cNvSpPr txBox="1"/>
            <p:nvPr/>
          </p:nvSpPr>
          <p:spPr>
            <a:xfrm>
              <a:off x="7127611" y="3427162"/>
              <a:ext cx="191244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Night Pen</a:t>
              </a:r>
            </a:p>
          </p:txBody>
        </p:sp>
      </p:grpSp>
    </p:spTree>
    <p:extLst>
      <p:ext uri="{BB962C8B-B14F-4D97-AF65-F5344CB8AC3E}">
        <p14:creationId xmlns:p14="http://schemas.microsoft.com/office/powerpoint/2010/main" val="1544556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Data Analysis</a:t>
            </a:r>
          </a:p>
        </p:txBody>
      </p:sp>
      <p:graphicFrame>
        <p:nvGraphicFramePr>
          <p:cNvPr id="17" name="Diagram 16">
            <a:extLst>
              <a:ext uri="{FF2B5EF4-FFF2-40B4-BE49-F238E27FC236}">
                <a16:creationId xmlns:a16="http://schemas.microsoft.com/office/drawing/2014/main" id="{8E90E49C-0BCD-3551-A569-B4773C7CAFF8}"/>
              </a:ext>
            </a:extLst>
          </p:cNvPr>
          <p:cNvGraphicFramePr/>
          <p:nvPr>
            <p:extLst>
              <p:ext uri="{D42A27DB-BD31-4B8C-83A1-F6EECF244321}">
                <p14:modId xmlns:p14="http://schemas.microsoft.com/office/powerpoint/2010/main" val="2790720525"/>
              </p:ext>
            </p:extLst>
          </p:nvPr>
        </p:nvGraphicFramePr>
        <p:xfrm>
          <a:off x="740834" y="1346200"/>
          <a:ext cx="4212167" cy="3678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40" name="TextBox 2239">
            <a:extLst>
              <a:ext uri="{FF2B5EF4-FFF2-40B4-BE49-F238E27FC236}">
                <a16:creationId xmlns:a16="http://schemas.microsoft.com/office/drawing/2014/main" id="{BFDA9392-2F55-E6BC-8734-04F51D27FB15}"/>
              </a:ext>
            </a:extLst>
          </p:cNvPr>
          <p:cNvSpPr txBox="1"/>
          <p:nvPr/>
        </p:nvSpPr>
        <p:spPr>
          <a:xfrm>
            <a:off x="745983" y="916012"/>
            <a:ext cx="42139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rPr>
              <a:t>Analysis Timeframes  </a:t>
            </a:r>
          </a:p>
        </p:txBody>
      </p:sp>
      <p:sp>
        <p:nvSpPr>
          <p:cNvPr id="2254" name="TextBox 2253">
            <a:extLst>
              <a:ext uri="{FF2B5EF4-FFF2-40B4-BE49-F238E27FC236}">
                <a16:creationId xmlns:a16="http://schemas.microsoft.com/office/drawing/2014/main" id="{36CD97FF-0FEC-63AC-0F11-9D94B5BDBE1A}"/>
              </a:ext>
            </a:extLst>
          </p:cNvPr>
          <p:cNvSpPr txBox="1"/>
          <p:nvPr/>
        </p:nvSpPr>
        <p:spPr>
          <a:xfrm rot="-5400000">
            <a:off x="-714518" y="3221720"/>
            <a:ext cx="20761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i="1">
                <a:latin typeface="Century Gothic"/>
              </a:rPr>
              <a:t>Response Years</a:t>
            </a:r>
          </a:p>
        </p:txBody>
      </p:sp>
      <p:sp>
        <p:nvSpPr>
          <p:cNvPr id="2255" name="Left Brace 2254">
            <a:extLst>
              <a:ext uri="{FF2B5EF4-FFF2-40B4-BE49-F238E27FC236}">
                <a16:creationId xmlns:a16="http://schemas.microsoft.com/office/drawing/2014/main" id="{81B23017-3C10-F639-1946-59EEA3772F3C}"/>
              </a:ext>
            </a:extLst>
          </p:cNvPr>
          <p:cNvSpPr/>
          <p:nvPr/>
        </p:nvSpPr>
        <p:spPr>
          <a:xfrm>
            <a:off x="502025" y="2320094"/>
            <a:ext cx="148167" cy="2264833"/>
          </a:xfrm>
          <a:prstGeom prst="leftBrac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56" name="Arrow: Right 2255">
            <a:extLst>
              <a:ext uri="{FF2B5EF4-FFF2-40B4-BE49-F238E27FC236}">
                <a16:creationId xmlns:a16="http://schemas.microsoft.com/office/drawing/2014/main" id="{1DE0E746-7642-A8E2-A550-7F4531D689E3}"/>
              </a:ext>
            </a:extLst>
          </p:cNvPr>
          <p:cNvSpPr/>
          <p:nvPr/>
        </p:nvSpPr>
        <p:spPr>
          <a:xfrm>
            <a:off x="5070011" y="2686855"/>
            <a:ext cx="529166" cy="338666"/>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2282" name="Group 2281">
            <a:extLst>
              <a:ext uri="{FF2B5EF4-FFF2-40B4-BE49-F238E27FC236}">
                <a16:creationId xmlns:a16="http://schemas.microsoft.com/office/drawing/2014/main" id="{836131A7-63F8-089F-CDC5-526C93BA8705}"/>
              </a:ext>
            </a:extLst>
          </p:cNvPr>
          <p:cNvGrpSpPr/>
          <p:nvPr/>
        </p:nvGrpSpPr>
        <p:grpSpPr>
          <a:xfrm>
            <a:off x="5661158" y="2500371"/>
            <a:ext cx="2689376" cy="750331"/>
            <a:chOff x="5587075" y="2923704"/>
            <a:chExt cx="2689376" cy="750331"/>
          </a:xfrm>
        </p:grpSpPr>
        <p:sp>
          <p:nvSpPr>
            <p:cNvPr id="2279" name="TextBox 2278">
              <a:extLst>
                <a:ext uri="{FF2B5EF4-FFF2-40B4-BE49-F238E27FC236}">
                  <a16:creationId xmlns:a16="http://schemas.microsoft.com/office/drawing/2014/main" id="{C84C4CDC-3379-C48E-B974-7CA2F61B4C81}"/>
                </a:ext>
              </a:extLst>
            </p:cNvPr>
            <p:cNvSpPr txBox="1"/>
            <p:nvPr/>
          </p:nvSpPr>
          <p:spPr>
            <a:xfrm>
              <a:off x="5587075" y="2923704"/>
              <a:ext cx="26576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rgbClr val="3F3F3F"/>
                  </a:solidFill>
                  <a:latin typeface="Century Gothic"/>
                </a:rPr>
                <a:t>NPP (Response Year) </a:t>
              </a:r>
            </a:p>
          </p:txBody>
        </p:sp>
        <p:sp>
          <p:nvSpPr>
            <p:cNvPr id="2280" name="TextBox 2279">
              <a:extLst>
                <a:ext uri="{FF2B5EF4-FFF2-40B4-BE49-F238E27FC236}">
                  <a16:creationId xmlns:a16="http://schemas.microsoft.com/office/drawing/2014/main" id="{58FE2389-9992-9BB5-50A7-E1FC2B050E93}"/>
                </a:ext>
              </a:extLst>
            </p:cNvPr>
            <p:cNvSpPr txBox="1"/>
            <p:nvPr/>
          </p:nvSpPr>
          <p:spPr>
            <a:xfrm>
              <a:off x="5587075" y="3304703"/>
              <a:ext cx="26893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rgbClr val="3F3F3F"/>
                  </a:solidFill>
                  <a:latin typeface="Century Gothic"/>
                </a:rPr>
                <a:t>NPP (Baseline Year)</a:t>
              </a:r>
            </a:p>
          </p:txBody>
        </p:sp>
        <p:cxnSp>
          <p:nvCxnSpPr>
            <p:cNvPr id="2281" name="Straight Arrow Connector 2280">
              <a:extLst>
                <a:ext uri="{FF2B5EF4-FFF2-40B4-BE49-F238E27FC236}">
                  <a16:creationId xmlns:a16="http://schemas.microsoft.com/office/drawing/2014/main" id="{0BF6101A-A042-5FDF-9845-C0354BC7A5B7}"/>
                </a:ext>
              </a:extLst>
            </p:cNvPr>
            <p:cNvCxnSpPr/>
            <p:nvPr/>
          </p:nvCxnSpPr>
          <p:spPr>
            <a:xfrm flipV="1">
              <a:off x="5633509" y="3267075"/>
              <a:ext cx="2364316" cy="6350"/>
            </a:xfrm>
            <a:prstGeom prst="straightConnector1">
              <a:avLst/>
            </a:prstGeom>
            <a:ln/>
          </p:spPr>
          <p:style>
            <a:lnRef idx="1">
              <a:schemeClr val="dk1"/>
            </a:lnRef>
            <a:fillRef idx="0">
              <a:schemeClr val="dk1"/>
            </a:fillRef>
            <a:effectRef idx="0">
              <a:schemeClr val="dk1"/>
            </a:effectRef>
            <a:fontRef idx="minor">
              <a:schemeClr val="tx1"/>
            </a:fontRef>
          </p:style>
        </p:cxnSp>
      </p:grpSp>
      <p:sp>
        <p:nvSpPr>
          <p:cNvPr id="2283" name="Multiplication Sign 2282">
            <a:extLst>
              <a:ext uri="{FF2B5EF4-FFF2-40B4-BE49-F238E27FC236}">
                <a16:creationId xmlns:a16="http://schemas.microsoft.com/office/drawing/2014/main" id="{4DD428F2-F63E-F3E4-249C-6DEA38A5FB2A}"/>
              </a:ext>
            </a:extLst>
          </p:cNvPr>
          <p:cNvSpPr/>
          <p:nvPr/>
        </p:nvSpPr>
        <p:spPr>
          <a:xfrm>
            <a:off x="8104956" y="2660975"/>
            <a:ext cx="349250" cy="338666"/>
          </a:xfrm>
          <a:prstGeom prst="mathMultiply">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3F3F3F"/>
              </a:solidFill>
            </a:endParaRPr>
          </a:p>
        </p:txBody>
      </p:sp>
      <p:sp>
        <p:nvSpPr>
          <p:cNvPr id="2285" name="TextBox 2284">
            <a:extLst>
              <a:ext uri="{FF2B5EF4-FFF2-40B4-BE49-F238E27FC236}">
                <a16:creationId xmlns:a16="http://schemas.microsoft.com/office/drawing/2014/main" id="{0DBFCA1E-A03F-C2A1-94FB-608B0A4BC353}"/>
              </a:ext>
            </a:extLst>
          </p:cNvPr>
          <p:cNvSpPr txBox="1"/>
          <p:nvPr/>
        </p:nvSpPr>
        <p:spPr>
          <a:xfrm>
            <a:off x="8290058" y="2631603"/>
            <a:ext cx="699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a:solidFill>
                  <a:srgbClr val="3F3F3F"/>
                </a:solidFill>
                <a:latin typeface="Century Gothic"/>
              </a:rPr>
              <a:t>100</a:t>
            </a:r>
          </a:p>
        </p:txBody>
      </p:sp>
    </p:spTree>
    <p:extLst>
      <p:ext uri="{BB962C8B-B14F-4D97-AF65-F5344CB8AC3E}">
        <p14:creationId xmlns:p14="http://schemas.microsoft.com/office/powerpoint/2010/main" val="1713119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Result: Relative NPP Distribution</a:t>
            </a:r>
          </a:p>
        </p:txBody>
      </p:sp>
      <p:pic>
        <p:nvPicPr>
          <p:cNvPr id="4" name="Picture 3">
            <a:extLst>
              <a:ext uri="{FF2B5EF4-FFF2-40B4-BE49-F238E27FC236}">
                <a16:creationId xmlns:a16="http://schemas.microsoft.com/office/drawing/2014/main" id="{6E7195B2-97AF-5B86-950D-FBE12B3462F9}"/>
              </a:ext>
            </a:extLst>
          </p:cNvPr>
          <p:cNvPicPr>
            <a:picLocks noChangeAspect="1"/>
          </p:cNvPicPr>
          <p:nvPr/>
        </p:nvPicPr>
        <p:blipFill rotWithShape="1">
          <a:blip r:embed="rId3"/>
          <a:srcRect r="1351" b="-216"/>
          <a:stretch/>
        </p:blipFill>
        <p:spPr>
          <a:xfrm>
            <a:off x="1078340" y="1016000"/>
            <a:ext cx="6318683" cy="4019748"/>
          </a:xfrm>
          <a:prstGeom prst="rect">
            <a:avLst/>
          </a:prstGeom>
        </p:spPr>
      </p:pic>
      <p:pic>
        <p:nvPicPr>
          <p:cNvPr id="5" name="Picture 4" descr="A close-up of a sign&#10;&#10;Description automatically generated">
            <a:extLst>
              <a:ext uri="{FF2B5EF4-FFF2-40B4-BE49-F238E27FC236}">
                <a16:creationId xmlns:a16="http://schemas.microsoft.com/office/drawing/2014/main" id="{21269059-1990-4267-2F97-BBAD9DB5791C}"/>
              </a:ext>
            </a:extLst>
          </p:cNvPr>
          <p:cNvPicPr>
            <a:picLocks noChangeAspect="1"/>
          </p:cNvPicPr>
          <p:nvPr/>
        </p:nvPicPr>
        <p:blipFill rotWithShape="1">
          <a:blip r:embed="rId4"/>
          <a:srcRect r="2924" b="1389"/>
          <a:stretch/>
        </p:blipFill>
        <p:spPr>
          <a:xfrm>
            <a:off x="7614709" y="2421996"/>
            <a:ext cx="1301750" cy="542925"/>
          </a:xfrm>
          <a:prstGeom prst="rect">
            <a:avLst/>
          </a:prstGeom>
        </p:spPr>
      </p:pic>
    </p:spTree>
    <p:extLst>
      <p:ext uri="{BB962C8B-B14F-4D97-AF65-F5344CB8AC3E}">
        <p14:creationId xmlns:p14="http://schemas.microsoft.com/office/powerpoint/2010/main" val="4267785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A5C7F5-E8E2-E097-8423-9BAD127EA556}"/>
              </a:ext>
            </a:extLst>
          </p:cNvPr>
          <p:cNvPicPr>
            <a:picLocks noChangeAspect="1"/>
          </p:cNvPicPr>
          <p:nvPr/>
        </p:nvPicPr>
        <p:blipFill>
          <a:blip r:embed="rId3"/>
          <a:stretch>
            <a:fillRect/>
          </a:stretch>
        </p:blipFill>
        <p:spPr>
          <a:xfrm>
            <a:off x="6235567" y="3143250"/>
            <a:ext cx="2890785" cy="1881716"/>
          </a:xfrm>
          <a:prstGeom prst="rect">
            <a:avLst/>
          </a:prstGeom>
        </p:spPr>
      </p:pic>
      <p:pic>
        <p:nvPicPr>
          <p:cNvPr id="33" name="Picture 32">
            <a:extLst>
              <a:ext uri="{FF2B5EF4-FFF2-40B4-BE49-F238E27FC236}">
                <a16:creationId xmlns:a16="http://schemas.microsoft.com/office/drawing/2014/main" id="{5E4BF024-ECAB-E79F-C1D6-2AF66EEAF816}"/>
              </a:ext>
            </a:extLst>
          </p:cNvPr>
          <p:cNvPicPr>
            <a:picLocks noChangeAspect="1"/>
          </p:cNvPicPr>
          <p:nvPr/>
        </p:nvPicPr>
        <p:blipFill>
          <a:blip r:embed="rId4"/>
          <a:stretch>
            <a:fillRect/>
          </a:stretch>
        </p:blipFill>
        <p:spPr>
          <a:xfrm>
            <a:off x="305812" y="3130607"/>
            <a:ext cx="2968765" cy="1933389"/>
          </a:xfrm>
          <a:prstGeom prst="rect">
            <a:avLst/>
          </a:prstGeom>
        </p:spPr>
      </p:pic>
      <p:pic>
        <p:nvPicPr>
          <p:cNvPr id="32" name="Picture 31">
            <a:extLst>
              <a:ext uri="{FF2B5EF4-FFF2-40B4-BE49-F238E27FC236}">
                <a16:creationId xmlns:a16="http://schemas.microsoft.com/office/drawing/2014/main" id="{C810D31D-BD13-7C54-DD88-D06890B83F17}"/>
              </a:ext>
            </a:extLst>
          </p:cNvPr>
          <p:cNvPicPr>
            <a:picLocks noChangeAspect="1"/>
          </p:cNvPicPr>
          <p:nvPr/>
        </p:nvPicPr>
        <p:blipFill rotWithShape="1">
          <a:blip r:embed="rId5"/>
          <a:srcRect l="-350" t="-111" r="-211" b="19060"/>
          <a:stretch/>
        </p:blipFill>
        <p:spPr>
          <a:xfrm>
            <a:off x="6219645" y="1468973"/>
            <a:ext cx="2909159" cy="1572074"/>
          </a:xfrm>
          <a:prstGeom prst="rect">
            <a:avLst/>
          </a:prstGeom>
        </p:spPr>
      </p:pic>
      <p:pic>
        <p:nvPicPr>
          <p:cNvPr id="31" name="Picture 30">
            <a:extLst>
              <a:ext uri="{FF2B5EF4-FFF2-40B4-BE49-F238E27FC236}">
                <a16:creationId xmlns:a16="http://schemas.microsoft.com/office/drawing/2014/main" id="{57375727-AE68-F942-41E4-02CF7F765BAD}"/>
              </a:ext>
            </a:extLst>
          </p:cNvPr>
          <p:cNvPicPr>
            <a:picLocks noChangeAspect="1"/>
          </p:cNvPicPr>
          <p:nvPr/>
        </p:nvPicPr>
        <p:blipFill rotWithShape="1">
          <a:blip r:embed="rId6"/>
          <a:srcRect l="154" t="343" r="-424" b="18453"/>
          <a:stretch/>
        </p:blipFill>
        <p:spPr>
          <a:xfrm>
            <a:off x="3298853" y="1476997"/>
            <a:ext cx="2892546" cy="1577872"/>
          </a:xfrm>
          <a:prstGeom prst="rect">
            <a:avLst/>
          </a:prstGeom>
        </p:spPr>
      </p:pic>
      <p:pic>
        <p:nvPicPr>
          <p:cNvPr id="30" name="Picture 29">
            <a:extLst>
              <a:ext uri="{FF2B5EF4-FFF2-40B4-BE49-F238E27FC236}">
                <a16:creationId xmlns:a16="http://schemas.microsoft.com/office/drawing/2014/main" id="{7ADA02BD-F26B-CE7F-13E7-39A0CD18485B}"/>
              </a:ext>
            </a:extLst>
          </p:cNvPr>
          <p:cNvPicPr>
            <a:picLocks noChangeAspect="1"/>
          </p:cNvPicPr>
          <p:nvPr/>
        </p:nvPicPr>
        <p:blipFill rotWithShape="1">
          <a:blip r:embed="rId7"/>
          <a:srcRect l="46" t="-94" r="-176" b="19998"/>
          <a:stretch/>
        </p:blipFill>
        <p:spPr>
          <a:xfrm>
            <a:off x="346144" y="1475872"/>
            <a:ext cx="2889264" cy="1578775"/>
          </a:xfrm>
          <a:prstGeom prst="rect">
            <a:avLst/>
          </a:prstGeom>
        </p:spPr>
      </p:pic>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Result: Relative NPP Distribution</a:t>
            </a:r>
          </a:p>
        </p:txBody>
      </p:sp>
      <p:sp>
        <p:nvSpPr>
          <p:cNvPr id="18" name="TextBox 17">
            <a:extLst>
              <a:ext uri="{FF2B5EF4-FFF2-40B4-BE49-F238E27FC236}">
                <a16:creationId xmlns:a16="http://schemas.microsoft.com/office/drawing/2014/main" id="{CAF930C4-02F5-D9D9-DB26-4C3419830578}"/>
              </a:ext>
            </a:extLst>
          </p:cNvPr>
          <p:cNvSpPr txBox="1"/>
          <p:nvPr/>
        </p:nvSpPr>
        <p:spPr>
          <a:xfrm>
            <a:off x="530903" y="1134077"/>
            <a:ext cx="2656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All Use</a:t>
            </a:r>
          </a:p>
        </p:txBody>
      </p:sp>
      <p:sp>
        <p:nvSpPr>
          <p:cNvPr id="21" name="TextBox 20">
            <a:extLst>
              <a:ext uri="{FF2B5EF4-FFF2-40B4-BE49-F238E27FC236}">
                <a16:creationId xmlns:a16="http://schemas.microsoft.com/office/drawing/2014/main" id="{C008E9A2-F0FF-D2D4-0E76-ED7177AFD848}"/>
              </a:ext>
            </a:extLst>
          </p:cNvPr>
          <p:cNvSpPr txBox="1"/>
          <p:nvPr/>
        </p:nvSpPr>
        <p:spPr>
          <a:xfrm>
            <a:off x="3410839" y="1135770"/>
            <a:ext cx="2656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Single Year Use</a:t>
            </a:r>
          </a:p>
        </p:txBody>
      </p:sp>
      <p:sp>
        <p:nvSpPr>
          <p:cNvPr id="22" name="TextBox 21">
            <a:extLst>
              <a:ext uri="{FF2B5EF4-FFF2-40B4-BE49-F238E27FC236}">
                <a16:creationId xmlns:a16="http://schemas.microsoft.com/office/drawing/2014/main" id="{8185DFD6-CFDE-949E-E438-A442A3396D02}"/>
              </a:ext>
            </a:extLst>
          </p:cNvPr>
          <p:cNvSpPr txBox="1"/>
          <p:nvPr/>
        </p:nvSpPr>
        <p:spPr>
          <a:xfrm>
            <a:off x="6359355" y="1135769"/>
            <a:ext cx="265680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Multi-Year Use</a:t>
            </a:r>
          </a:p>
        </p:txBody>
      </p:sp>
      <p:sp>
        <p:nvSpPr>
          <p:cNvPr id="23" name="TextBox 22">
            <a:extLst>
              <a:ext uri="{FF2B5EF4-FFF2-40B4-BE49-F238E27FC236}">
                <a16:creationId xmlns:a16="http://schemas.microsoft.com/office/drawing/2014/main" id="{E6817B07-3D40-104D-1D00-8A55CB2BF909}"/>
              </a:ext>
            </a:extLst>
          </p:cNvPr>
          <p:cNvSpPr txBox="1"/>
          <p:nvPr/>
        </p:nvSpPr>
        <p:spPr>
          <a:xfrm rot="16200000">
            <a:off x="-589355" y="2127004"/>
            <a:ext cx="14820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Idaho</a:t>
            </a:r>
          </a:p>
        </p:txBody>
      </p:sp>
      <p:sp>
        <p:nvSpPr>
          <p:cNvPr id="25" name="TextBox 24">
            <a:extLst>
              <a:ext uri="{FF2B5EF4-FFF2-40B4-BE49-F238E27FC236}">
                <a16:creationId xmlns:a16="http://schemas.microsoft.com/office/drawing/2014/main" id="{61174F6E-F2DF-4BC4-CB7B-D84E6462D5C9}"/>
              </a:ext>
            </a:extLst>
          </p:cNvPr>
          <p:cNvSpPr txBox="1"/>
          <p:nvPr/>
        </p:nvSpPr>
        <p:spPr>
          <a:xfrm rot="16200000">
            <a:off x="-593008" y="3708978"/>
            <a:ext cx="148205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Oregon</a:t>
            </a:r>
          </a:p>
        </p:txBody>
      </p:sp>
      <p:pic>
        <p:nvPicPr>
          <p:cNvPr id="5" name="Picture 4" descr="A close-up of a sign&#10;&#10;Description automatically generated">
            <a:extLst>
              <a:ext uri="{FF2B5EF4-FFF2-40B4-BE49-F238E27FC236}">
                <a16:creationId xmlns:a16="http://schemas.microsoft.com/office/drawing/2014/main" id="{5DC3A221-5745-CEA5-3133-6E8705B04694}"/>
              </a:ext>
            </a:extLst>
          </p:cNvPr>
          <p:cNvPicPr>
            <a:picLocks noChangeAspect="1"/>
          </p:cNvPicPr>
          <p:nvPr/>
        </p:nvPicPr>
        <p:blipFill rotWithShape="1">
          <a:blip r:embed="rId8"/>
          <a:srcRect l="247" r="4425" b="2000"/>
          <a:stretch/>
        </p:blipFill>
        <p:spPr>
          <a:xfrm>
            <a:off x="42553" y="958956"/>
            <a:ext cx="819627" cy="367780"/>
          </a:xfrm>
          <a:prstGeom prst="rect">
            <a:avLst/>
          </a:prstGeom>
        </p:spPr>
      </p:pic>
      <p:sp>
        <p:nvSpPr>
          <p:cNvPr id="6" name="Rectangle 5">
            <a:extLst>
              <a:ext uri="{FF2B5EF4-FFF2-40B4-BE49-F238E27FC236}">
                <a16:creationId xmlns:a16="http://schemas.microsoft.com/office/drawing/2014/main" id="{28DB3DB2-8BA3-C801-11AC-2F30429F55DB}"/>
              </a:ext>
            </a:extLst>
          </p:cNvPr>
          <p:cNvSpPr/>
          <p:nvPr/>
        </p:nvSpPr>
        <p:spPr>
          <a:xfrm>
            <a:off x="255484" y="1436861"/>
            <a:ext cx="2975609" cy="3627120"/>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5EFD9F-4D55-7B88-D7C0-C143D77A2651}"/>
              </a:ext>
            </a:extLst>
          </p:cNvPr>
          <p:cNvSpPr/>
          <p:nvPr/>
        </p:nvSpPr>
        <p:spPr>
          <a:xfrm>
            <a:off x="3257763" y="1436861"/>
            <a:ext cx="2922269" cy="3627120"/>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8964F1E-06BE-9B24-B0A2-CAE3B3571984}"/>
              </a:ext>
            </a:extLst>
          </p:cNvPr>
          <p:cNvSpPr/>
          <p:nvPr/>
        </p:nvSpPr>
        <p:spPr>
          <a:xfrm>
            <a:off x="6206702" y="1436861"/>
            <a:ext cx="2922269" cy="3627120"/>
          </a:xfrm>
          <a:prstGeom prst="rect">
            <a:avLst/>
          </a:prstGeom>
          <a:no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FF3E81E4-840E-132F-A29B-21E74B9D9B7E}"/>
              </a:ext>
            </a:extLst>
          </p:cNvPr>
          <p:cNvCxnSpPr/>
          <p:nvPr/>
        </p:nvCxnSpPr>
        <p:spPr>
          <a:xfrm>
            <a:off x="257175" y="3055844"/>
            <a:ext cx="8881782" cy="6724"/>
          </a:xfrm>
          <a:prstGeom prst="straightConnector1">
            <a:avLst/>
          </a:prstGeom>
          <a:ln w="28575">
            <a:solidFill>
              <a:srgbClr val="B5B5B5"/>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B0D325D-D591-4484-A910-FC91E26540C4}"/>
              </a:ext>
            </a:extLst>
          </p:cNvPr>
          <p:cNvSpPr/>
          <p:nvPr/>
        </p:nvSpPr>
        <p:spPr>
          <a:xfrm>
            <a:off x="3345993" y="3155398"/>
            <a:ext cx="2773455" cy="1840566"/>
          </a:xfrm>
          <a:prstGeom prst="rect">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30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Conclusions</a:t>
            </a:r>
          </a:p>
        </p:txBody>
      </p:sp>
      <p:sp>
        <p:nvSpPr>
          <p:cNvPr id="3" name="Text Placeholder 2">
            <a:extLst>
              <a:ext uri="{FF2B5EF4-FFF2-40B4-BE49-F238E27FC236}">
                <a16:creationId xmlns:a16="http://schemas.microsoft.com/office/drawing/2014/main" id="{2EBB4D8D-6CF6-FD2D-E5DE-F3CD736CA64B}"/>
              </a:ext>
            </a:extLst>
          </p:cNvPr>
          <p:cNvSpPr>
            <a:spLocks noGrp="1"/>
          </p:cNvSpPr>
          <p:nvPr>
            <p:ph type="body" idx="1"/>
          </p:nvPr>
        </p:nvSpPr>
        <p:spPr>
          <a:xfrm>
            <a:off x="733157" y="1478871"/>
            <a:ext cx="7142492" cy="828068"/>
          </a:xfrm>
        </p:spPr>
        <p:txBody>
          <a:bodyPr>
            <a:normAutofit/>
          </a:bodyPr>
          <a:lstStyle/>
          <a:p>
            <a:pPr marL="228600" indent="0"/>
            <a:r>
              <a:rPr lang="en-US"/>
              <a:t>Vegetation group NPP was observed to respond differently across different night pen sites. </a:t>
            </a:r>
          </a:p>
          <a:p>
            <a:pPr marL="228600" indent="0"/>
            <a:endParaRPr lang="en-US"/>
          </a:p>
        </p:txBody>
      </p:sp>
      <p:pic>
        <p:nvPicPr>
          <p:cNvPr id="4" name="Graphic 3" descr="Plant with solid fill">
            <a:extLst>
              <a:ext uri="{FF2B5EF4-FFF2-40B4-BE49-F238E27FC236}">
                <a16:creationId xmlns:a16="http://schemas.microsoft.com/office/drawing/2014/main" id="{DBF2E6C2-D903-CC9A-A436-C3744612D2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695" y="1480653"/>
            <a:ext cx="578224" cy="578224"/>
          </a:xfrm>
          <a:prstGeom prst="rect">
            <a:avLst/>
          </a:prstGeom>
        </p:spPr>
      </p:pic>
      <p:sp>
        <p:nvSpPr>
          <p:cNvPr id="5" name="TextBox 4">
            <a:extLst>
              <a:ext uri="{FF2B5EF4-FFF2-40B4-BE49-F238E27FC236}">
                <a16:creationId xmlns:a16="http://schemas.microsoft.com/office/drawing/2014/main" id="{36D7A4AD-2468-F843-203C-671D0F34A93B}"/>
              </a:ext>
            </a:extLst>
          </p:cNvPr>
          <p:cNvSpPr txBox="1"/>
          <p:nvPr/>
        </p:nvSpPr>
        <p:spPr>
          <a:xfrm>
            <a:off x="1006982" y="2358148"/>
            <a:ext cx="68390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100" baseline="0">
                <a:solidFill>
                  <a:srgbClr val="3F3F3F"/>
                </a:solidFill>
                <a:latin typeface="Century Gothic"/>
              </a:rPr>
              <a:t>However, no differences were observed between Night Pen and Control sites.</a:t>
            </a:r>
            <a:endParaRPr lang="en-US"/>
          </a:p>
        </p:txBody>
      </p:sp>
      <p:pic>
        <p:nvPicPr>
          <p:cNvPr id="7" name="Picture 6" descr="Box plot&quot; Icon - Download for free – Iconduck">
            <a:extLst>
              <a:ext uri="{FF2B5EF4-FFF2-40B4-BE49-F238E27FC236}">
                <a16:creationId xmlns:a16="http://schemas.microsoft.com/office/drawing/2014/main" id="{F01842B0-19CE-DD6F-FB7A-1EFAB5D2645A}"/>
              </a:ext>
            </a:extLst>
          </p:cNvPr>
          <p:cNvPicPr>
            <a:picLocks noChangeAspect="1"/>
          </p:cNvPicPr>
          <p:nvPr/>
        </p:nvPicPr>
        <p:blipFill>
          <a:blip r:embed="rId5"/>
          <a:stretch>
            <a:fillRect/>
          </a:stretch>
        </p:blipFill>
        <p:spPr>
          <a:xfrm>
            <a:off x="463215" y="2504929"/>
            <a:ext cx="412407" cy="440308"/>
          </a:xfrm>
          <a:prstGeom prst="rect">
            <a:avLst/>
          </a:prstGeom>
        </p:spPr>
      </p:pic>
      <p:sp>
        <p:nvSpPr>
          <p:cNvPr id="8" name="TextBox 7">
            <a:extLst>
              <a:ext uri="{FF2B5EF4-FFF2-40B4-BE49-F238E27FC236}">
                <a16:creationId xmlns:a16="http://schemas.microsoft.com/office/drawing/2014/main" id="{17BBA792-9DDF-3EE9-A3A9-D41E14712B37}"/>
              </a:ext>
            </a:extLst>
          </p:cNvPr>
          <p:cNvSpPr txBox="1"/>
          <p:nvPr/>
        </p:nvSpPr>
        <p:spPr>
          <a:xfrm>
            <a:off x="1006982" y="3360969"/>
            <a:ext cx="6839048"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a:solidFill>
                  <a:srgbClr val="3F3F3F"/>
                </a:solidFill>
                <a:latin typeface="Century Gothic"/>
              </a:rPr>
              <a:t>Using remote sensing to track vegetation response is promising, but resolution limitations need to be addressed. </a:t>
            </a:r>
          </a:p>
        </p:txBody>
      </p:sp>
      <p:pic>
        <p:nvPicPr>
          <p:cNvPr id="9" name="Graphic 8" descr="Satellite with solid fill">
            <a:extLst>
              <a:ext uri="{FF2B5EF4-FFF2-40B4-BE49-F238E27FC236}">
                <a16:creationId xmlns:a16="http://schemas.microsoft.com/office/drawing/2014/main" id="{DE7B9EAA-1F26-EFB6-7216-53BDC9305F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1000" y="3509010"/>
            <a:ext cx="579120" cy="609600"/>
          </a:xfrm>
          <a:prstGeom prst="rect">
            <a:avLst/>
          </a:prstGeom>
        </p:spPr>
      </p:pic>
    </p:spTree>
    <p:extLst>
      <p:ext uri="{BB962C8B-B14F-4D97-AF65-F5344CB8AC3E}">
        <p14:creationId xmlns:p14="http://schemas.microsoft.com/office/powerpoint/2010/main" val="230060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9"/>
          <p:cNvSpPr txBox="1">
            <a:spLocks noGrp="1"/>
          </p:cNvSpPr>
          <p:nvPr>
            <p:ph type="title"/>
          </p:nvPr>
        </p:nvSpPr>
        <p:spPr>
          <a:prstGeom prst="rect">
            <a:avLst/>
          </a:prstGeom>
        </p:spPr>
        <p:txBody>
          <a:bodyPr spcFirstLastPara="1" wrap="square" lIns="68575" tIns="34275" rIns="68575" bIns="34275" anchor="t" anchorCtr="0">
            <a:normAutofit/>
          </a:bodyPr>
          <a:lstStyle/>
          <a:p>
            <a:pPr>
              <a:buSzPts val="990"/>
            </a:pPr>
            <a:r>
              <a:rPr lang="en" sz="4000" dirty="0">
                <a:solidFill>
                  <a:srgbClr val="FFFFFF"/>
                </a:solidFill>
              </a:rPr>
              <a:t>Introductions</a:t>
            </a:r>
          </a:p>
        </p:txBody>
      </p:sp>
      <p:sp>
        <p:nvSpPr>
          <p:cNvPr id="208" name="Google Shape;208;p19"/>
          <p:cNvSpPr txBox="1"/>
          <p:nvPr/>
        </p:nvSpPr>
        <p:spPr>
          <a:xfrm>
            <a:off x="422809" y="4085598"/>
            <a:ext cx="1741740" cy="55120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200" b="1">
                <a:solidFill>
                  <a:schemeClr val="tx1">
                    <a:lumMod val="75000"/>
                    <a:lumOff val="25000"/>
                  </a:schemeClr>
                </a:solidFill>
                <a:latin typeface="Century Gothic"/>
                <a:ea typeface="Century Gothic"/>
                <a:cs typeface="Century Gothic"/>
                <a:sym typeface="Century Gothic"/>
              </a:rPr>
              <a:t>Garret Weichel</a:t>
            </a:r>
            <a:endParaRPr lang="en-US" sz="1200" b="1">
              <a:solidFill>
                <a:schemeClr val="tx1">
                  <a:lumMod val="75000"/>
                  <a:lumOff val="25000"/>
                </a:schemeClr>
              </a:solidFill>
              <a:latin typeface="Century Gothic"/>
              <a:ea typeface="Century Gothic"/>
              <a:cs typeface="Century Gothic"/>
            </a:endParaRPr>
          </a:p>
          <a:p>
            <a:pPr algn="ctr"/>
            <a:r>
              <a:rPr lang="en" sz="1200" b="1" i="1">
                <a:solidFill>
                  <a:schemeClr val="tx1">
                    <a:lumMod val="75000"/>
                    <a:lumOff val="25000"/>
                  </a:schemeClr>
                </a:solidFill>
                <a:latin typeface="Century Gothic"/>
                <a:ea typeface="Century Gothic"/>
                <a:cs typeface="Century Gothic"/>
              </a:rPr>
              <a:t>(Team Lead)</a:t>
            </a:r>
          </a:p>
          <a:p>
            <a:pPr marL="0" lvl="0" indent="0" algn="l" rtl="0">
              <a:spcBef>
                <a:spcPts val="1200"/>
              </a:spcBef>
              <a:spcAft>
                <a:spcPts val="0"/>
              </a:spcAft>
              <a:buNone/>
            </a:pPr>
            <a:endParaRPr lang="en" sz="1100">
              <a:solidFill>
                <a:srgbClr val="404040"/>
              </a:solidFill>
              <a:latin typeface="Century Gothic"/>
              <a:ea typeface="Century Gothic"/>
              <a:cs typeface="Century Gothic"/>
            </a:endParaRPr>
          </a:p>
          <a:p>
            <a:pPr marL="0" lvl="0" indent="0" algn="l" rtl="0">
              <a:lnSpc>
                <a:spcPct val="115000"/>
              </a:lnSpc>
              <a:spcBef>
                <a:spcPts val="1200"/>
              </a:spcBef>
              <a:spcAft>
                <a:spcPts val="0"/>
              </a:spcAft>
              <a:buNone/>
            </a:pPr>
            <a:endParaRPr sz="1100">
              <a:solidFill>
                <a:schemeClr val="dk2"/>
              </a:solidFill>
              <a:latin typeface="Century Gothic"/>
              <a:ea typeface="Century Gothic"/>
              <a:cs typeface="Century Gothic"/>
            </a:endParaRPr>
          </a:p>
          <a:p>
            <a:pPr>
              <a:spcBef>
                <a:spcPts val="1200"/>
              </a:spcBef>
            </a:pPr>
            <a:endParaRPr lang="en-US" sz="1100">
              <a:solidFill>
                <a:schemeClr val="dk2"/>
              </a:solidFill>
              <a:latin typeface="Century Gothic"/>
              <a:ea typeface="Century Gothic"/>
              <a:cs typeface="Century Gothic"/>
            </a:endParaRPr>
          </a:p>
        </p:txBody>
      </p:sp>
      <p:pic>
        <p:nvPicPr>
          <p:cNvPr id="209" name="Google Shape;209;p19"/>
          <p:cNvPicPr preferRelativeResize="0"/>
          <p:nvPr/>
        </p:nvPicPr>
        <p:blipFill rotWithShape="1">
          <a:blip r:embed="rId3">
            <a:alphaModFix/>
          </a:blip>
          <a:srcRect l="4385" t="30134" r="381"/>
          <a:stretch/>
        </p:blipFill>
        <p:spPr>
          <a:xfrm>
            <a:off x="422674" y="2300018"/>
            <a:ext cx="1741646" cy="1788796"/>
          </a:xfrm>
          <a:prstGeom prst="rect">
            <a:avLst/>
          </a:prstGeom>
          <a:noFill/>
          <a:ln>
            <a:solidFill>
              <a:schemeClr val="tx1"/>
            </a:solidFill>
          </a:ln>
          <a:effectLst>
            <a:outerShdw blurRad="50800" dist="38100" dir="2700000">
              <a:srgbClr val="000000">
                <a:alpha val="40000"/>
              </a:srgbClr>
            </a:outerShdw>
          </a:effectLst>
        </p:spPr>
      </p:pic>
      <p:sp>
        <p:nvSpPr>
          <p:cNvPr id="210" name="Google Shape;210;p19"/>
          <p:cNvSpPr txBox="1"/>
          <p:nvPr/>
        </p:nvSpPr>
        <p:spPr>
          <a:xfrm>
            <a:off x="2603964" y="4055843"/>
            <a:ext cx="1736865" cy="50873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tx1">
                    <a:lumMod val="75000"/>
                    <a:lumOff val="25000"/>
                  </a:schemeClr>
                </a:solidFill>
                <a:latin typeface="Century Gothic"/>
                <a:ea typeface="Century Gothic"/>
                <a:cs typeface="Century Gothic"/>
                <a:sym typeface="Century Gothic"/>
              </a:rPr>
              <a:t>Jack Hagenbuch</a:t>
            </a:r>
            <a:endParaRPr lang="en-US" sz="1200" b="1">
              <a:solidFill>
                <a:schemeClr val="tx1">
                  <a:lumMod val="75000"/>
                  <a:lumOff val="25000"/>
                </a:schemeClr>
              </a:solidFill>
              <a:latin typeface="Century Gothic"/>
              <a:ea typeface="Century Gothic"/>
              <a:cs typeface="Century Gothic"/>
            </a:endParaRPr>
          </a:p>
        </p:txBody>
      </p:sp>
      <p:pic>
        <p:nvPicPr>
          <p:cNvPr id="212" name="Google Shape;212;p19"/>
          <p:cNvPicPr preferRelativeResize="0"/>
          <p:nvPr/>
        </p:nvPicPr>
        <p:blipFill rotWithShape="1">
          <a:blip r:embed="rId4">
            <a:alphaModFix/>
          </a:blip>
          <a:srcRect l="335" t="13393" r="48874" b="16964"/>
          <a:stretch/>
        </p:blipFill>
        <p:spPr>
          <a:xfrm>
            <a:off x="2603127" y="2288588"/>
            <a:ext cx="1733894" cy="1783104"/>
          </a:xfrm>
          <a:prstGeom prst="rect">
            <a:avLst/>
          </a:prstGeom>
          <a:noFill/>
          <a:ln>
            <a:solidFill>
              <a:schemeClr val="tx1"/>
            </a:solidFill>
          </a:ln>
          <a:effectLst>
            <a:outerShdw blurRad="50800" dist="38100" dir="2700000">
              <a:srgbClr val="000000">
                <a:alpha val="40000"/>
              </a:srgbClr>
            </a:outerShdw>
          </a:effectLst>
        </p:spPr>
      </p:pic>
      <p:sp>
        <p:nvSpPr>
          <p:cNvPr id="213" name="Google Shape;213;p19"/>
          <p:cNvSpPr txBox="1"/>
          <p:nvPr/>
        </p:nvSpPr>
        <p:spPr>
          <a:xfrm>
            <a:off x="6969167" y="4091313"/>
            <a:ext cx="1739947" cy="50607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200" b="1">
                <a:solidFill>
                  <a:schemeClr val="tx1">
                    <a:lumMod val="75000"/>
                    <a:lumOff val="25000"/>
                  </a:schemeClr>
                </a:solidFill>
                <a:latin typeface="Century Gothic"/>
                <a:ea typeface="Century Gothic"/>
                <a:cs typeface="Century Gothic"/>
                <a:sym typeface="Century Gothic"/>
              </a:rPr>
              <a:t>Hannah Willis</a:t>
            </a:r>
            <a:endParaRPr lang="en-US" sz="1200" b="1">
              <a:solidFill>
                <a:schemeClr val="tx1">
                  <a:lumMod val="75000"/>
                  <a:lumOff val="25000"/>
                </a:schemeClr>
              </a:solidFill>
              <a:latin typeface="Century Gothic"/>
              <a:ea typeface="Century Gothic"/>
              <a:cs typeface="Century Gothic"/>
            </a:endParaRPr>
          </a:p>
          <a:p>
            <a:endParaRPr lang="en" sz="1100">
              <a:solidFill>
                <a:schemeClr val="tx1">
                  <a:lumMod val="75000"/>
                  <a:lumOff val="25000"/>
                </a:schemeClr>
              </a:solidFill>
              <a:latin typeface="Century Gothic"/>
              <a:ea typeface="Century Gothic"/>
              <a:cs typeface="Century Gothic"/>
            </a:endParaRPr>
          </a:p>
          <a:p>
            <a:pPr marL="0" lvl="0" indent="0" algn="l" rtl="0">
              <a:lnSpc>
                <a:spcPct val="100000"/>
              </a:lnSpc>
              <a:spcBef>
                <a:spcPts val="0"/>
              </a:spcBef>
              <a:spcAft>
                <a:spcPts val="1200"/>
              </a:spcAft>
              <a:buNone/>
            </a:pPr>
            <a:endParaRPr sz="1200">
              <a:solidFill>
                <a:schemeClr val="dk2"/>
              </a:solidFill>
              <a:latin typeface="Century Gothic"/>
              <a:ea typeface="Century Gothic"/>
              <a:cs typeface="Century Gothic"/>
              <a:sym typeface="Century Gothic"/>
            </a:endParaRPr>
          </a:p>
        </p:txBody>
      </p:sp>
      <p:pic>
        <p:nvPicPr>
          <p:cNvPr id="214" name="Google Shape;214;p19"/>
          <p:cNvPicPr preferRelativeResize="0"/>
          <p:nvPr/>
        </p:nvPicPr>
        <p:blipFill rotWithShape="1">
          <a:blip r:embed="rId5">
            <a:alphaModFix/>
          </a:blip>
          <a:srcRect l="25107" t="28180" r="19099" b="28341"/>
          <a:stretch/>
        </p:blipFill>
        <p:spPr>
          <a:xfrm>
            <a:off x="6971504" y="2288048"/>
            <a:ext cx="1736683" cy="1771875"/>
          </a:xfrm>
          <a:prstGeom prst="rect">
            <a:avLst/>
          </a:prstGeom>
          <a:noFill/>
          <a:ln>
            <a:solidFill>
              <a:schemeClr val="tx1"/>
            </a:solidFill>
          </a:ln>
          <a:effectLst>
            <a:outerShdw blurRad="50800" dist="38100" dir="2700000">
              <a:srgbClr val="000000">
                <a:alpha val="40000"/>
              </a:srgbClr>
            </a:outerShdw>
          </a:effectLst>
        </p:spPr>
      </p:pic>
      <p:sp>
        <p:nvSpPr>
          <p:cNvPr id="215" name="Google Shape;215;p19"/>
          <p:cNvSpPr txBox="1"/>
          <p:nvPr/>
        </p:nvSpPr>
        <p:spPr>
          <a:xfrm>
            <a:off x="4783079" y="4095849"/>
            <a:ext cx="1738044" cy="54228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tx1">
                    <a:lumMod val="75000"/>
                    <a:lumOff val="25000"/>
                  </a:schemeClr>
                </a:solidFill>
                <a:latin typeface="Century Gothic"/>
                <a:ea typeface="Century Gothic"/>
                <a:cs typeface="Century Gothic"/>
                <a:sym typeface="Century Gothic"/>
              </a:rPr>
              <a:t>Aarushi </a:t>
            </a:r>
            <a:r>
              <a:rPr lang="en" sz="1200" b="1" err="1">
                <a:solidFill>
                  <a:schemeClr val="tx1">
                    <a:lumMod val="75000"/>
                    <a:lumOff val="25000"/>
                  </a:schemeClr>
                </a:solidFill>
                <a:latin typeface="Century Gothic"/>
                <a:ea typeface="Century Gothic"/>
                <a:cs typeface="Century Gothic"/>
                <a:sym typeface="Century Gothic"/>
              </a:rPr>
              <a:t>Jhatro</a:t>
            </a:r>
            <a:endParaRPr lang="en-US" sz="1200" b="1" err="1">
              <a:solidFill>
                <a:schemeClr val="tx1">
                  <a:lumMod val="75000"/>
                  <a:lumOff val="25000"/>
                </a:schemeClr>
              </a:solidFill>
              <a:latin typeface="Century Gothic"/>
              <a:ea typeface="Century Gothic"/>
              <a:cs typeface="Century Gothic"/>
            </a:endParaRPr>
          </a:p>
          <a:p>
            <a:endParaRPr lang="en" sz="1100">
              <a:solidFill>
                <a:schemeClr val="tx1">
                  <a:lumMod val="75000"/>
                  <a:lumOff val="25000"/>
                </a:schemeClr>
              </a:solidFill>
              <a:latin typeface="Century Gothic"/>
            </a:endParaRPr>
          </a:p>
        </p:txBody>
      </p:sp>
      <p:pic>
        <p:nvPicPr>
          <p:cNvPr id="216" name="Google Shape;216;p19"/>
          <p:cNvPicPr preferRelativeResize="0"/>
          <p:nvPr/>
        </p:nvPicPr>
        <p:blipFill rotWithShape="1">
          <a:blip r:embed="rId6">
            <a:alphaModFix/>
          </a:blip>
          <a:srcRect l="6612" r="3030" b="23581"/>
          <a:stretch/>
        </p:blipFill>
        <p:spPr>
          <a:xfrm>
            <a:off x="4785689" y="2289909"/>
            <a:ext cx="1734463" cy="1781253"/>
          </a:xfrm>
          <a:prstGeom prst="rect">
            <a:avLst/>
          </a:prstGeom>
          <a:noFill/>
          <a:ln>
            <a:solidFill>
              <a:schemeClr val="tx1"/>
            </a:solidFill>
          </a:ln>
          <a:effectLst>
            <a:outerShdw blurRad="50800" dist="38100" dir="2700000">
              <a:srgbClr val="000000">
                <a:alpha val="40000"/>
              </a:srgbClr>
            </a:outerShdw>
          </a:effectLst>
        </p:spPr>
      </p:pic>
      <p:cxnSp>
        <p:nvCxnSpPr>
          <p:cNvPr id="3" name="Straight Arrow Connector 2">
            <a:extLst>
              <a:ext uri="{FF2B5EF4-FFF2-40B4-BE49-F238E27FC236}">
                <a16:creationId xmlns:a16="http://schemas.microsoft.com/office/drawing/2014/main" id="{678D72E2-D0B9-96A5-81D8-BBE4709EC5BF}"/>
              </a:ext>
            </a:extLst>
          </p:cNvPr>
          <p:cNvCxnSpPr/>
          <p:nvPr/>
        </p:nvCxnSpPr>
        <p:spPr>
          <a:xfrm>
            <a:off x="177165" y="1583055"/>
            <a:ext cx="8686800" cy="40005"/>
          </a:xfrm>
          <a:prstGeom prst="straightConnector1">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879619-1FF3-FFFD-8C99-2C9A18EE3651}"/>
              </a:ext>
            </a:extLst>
          </p:cNvPr>
          <p:cNvSpPr txBox="1"/>
          <p:nvPr/>
        </p:nvSpPr>
        <p:spPr>
          <a:xfrm>
            <a:off x="3453003" y="1205865"/>
            <a:ext cx="22410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DEVELOP Team</a:t>
            </a:r>
          </a:p>
        </p:txBody>
      </p:sp>
    </p:spTree>
    <p:extLst>
      <p:ext uri="{BB962C8B-B14F-4D97-AF65-F5344CB8AC3E}">
        <p14:creationId xmlns:p14="http://schemas.microsoft.com/office/powerpoint/2010/main" val="2806811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Uncertainties and Errors</a:t>
            </a:r>
          </a:p>
        </p:txBody>
      </p:sp>
      <p:pic>
        <p:nvPicPr>
          <p:cNvPr id="12" name="Graphic 11" descr="Question Mark with solid fill">
            <a:extLst>
              <a:ext uri="{FF2B5EF4-FFF2-40B4-BE49-F238E27FC236}">
                <a16:creationId xmlns:a16="http://schemas.microsoft.com/office/drawing/2014/main" id="{B8AC6AC8-6802-B70E-E61A-E14E89DC6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8568" y="2354927"/>
            <a:ext cx="914400" cy="914400"/>
          </a:xfrm>
          <a:prstGeom prst="rect">
            <a:avLst/>
          </a:prstGeom>
        </p:spPr>
      </p:pic>
      <p:sp>
        <p:nvSpPr>
          <p:cNvPr id="13" name="TextBox 12">
            <a:extLst>
              <a:ext uri="{FF2B5EF4-FFF2-40B4-BE49-F238E27FC236}">
                <a16:creationId xmlns:a16="http://schemas.microsoft.com/office/drawing/2014/main" id="{D61F4DF7-05B4-C5DB-0A6B-E8E3A00833B3}"/>
              </a:ext>
            </a:extLst>
          </p:cNvPr>
          <p:cNvSpPr txBox="1"/>
          <p:nvPr/>
        </p:nvSpPr>
        <p:spPr>
          <a:xfrm>
            <a:off x="1209170" y="1108181"/>
            <a:ext cx="2032724" cy="76944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Century Gothic"/>
              </a:rPr>
              <a:t>Vegetation Mismatch</a:t>
            </a:r>
          </a:p>
        </p:txBody>
      </p:sp>
      <p:sp>
        <p:nvSpPr>
          <p:cNvPr id="16" name="TextBox 15">
            <a:extLst>
              <a:ext uri="{FF2B5EF4-FFF2-40B4-BE49-F238E27FC236}">
                <a16:creationId xmlns:a16="http://schemas.microsoft.com/office/drawing/2014/main" id="{A63C3286-A0A0-78D6-53DB-52408DCA2718}"/>
              </a:ext>
            </a:extLst>
          </p:cNvPr>
          <p:cNvSpPr txBox="1"/>
          <p:nvPr/>
        </p:nvSpPr>
        <p:spPr>
          <a:xfrm>
            <a:off x="2616098" y="2291010"/>
            <a:ext cx="2032724" cy="11079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Century Gothic"/>
              </a:rPr>
              <a:t>Night Pens Used Multiple Times  </a:t>
            </a:r>
          </a:p>
        </p:txBody>
      </p:sp>
      <p:sp>
        <p:nvSpPr>
          <p:cNvPr id="18" name="TextBox 17">
            <a:extLst>
              <a:ext uri="{FF2B5EF4-FFF2-40B4-BE49-F238E27FC236}">
                <a16:creationId xmlns:a16="http://schemas.microsoft.com/office/drawing/2014/main" id="{6B8A0214-69FD-4AF3-64C2-6185F15D8D81}"/>
              </a:ext>
            </a:extLst>
          </p:cNvPr>
          <p:cNvSpPr txBox="1"/>
          <p:nvPr/>
        </p:nvSpPr>
        <p:spPr>
          <a:xfrm>
            <a:off x="58954" y="2423059"/>
            <a:ext cx="1636484" cy="76944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Century Gothic"/>
              </a:rPr>
              <a:t>Uncertain Land Use</a:t>
            </a:r>
          </a:p>
        </p:txBody>
      </p:sp>
      <p:sp>
        <p:nvSpPr>
          <p:cNvPr id="7" name="TextBox 6">
            <a:extLst>
              <a:ext uri="{FF2B5EF4-FFF2-40B4-BE49-F238E27FC236}">
                <a16:creationId xmlns:a16="http://schemas.microsoft.com/office/drawing/2014/main" id="{FA465BB9-5C24-2F9E-ED8A-55D8E8660B01}"/>
              </a:ext>
            </a:extLst>
          </p:cNvPr>
          <p:cNvSpPr txBox="1"/>
          <p:nvPr/>
        </p:nvSpPr>
        <p:spPr>
          <a:xfrm>
            <a:off x="863496" y="3755434"/>
            <a:ext cx="2482996" cy="76944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Century Gothic"/>
              </a:rPr>
              <a:t>Data Summarization</a:t>
            </a:r>
          </a:p>
        </p:txBody>
      </p:sp>
      <p:pic>
        <p:nvPicPr>
          <p:cNvPr id="35" name="Picture 34" descr="A cow standing in a field of flowers&#10;&#10;Description automatically generated">
            <a:extLst>
              <a:ext uri="{FF2B5EF4-FFF2-40B4-BE49-F238E27FC236}">
                <a16:creationId xmlns:a16="http://schemas.microsoft.com/office/drawing/2014/main" id="{69E85C53-E9B0-C554-55EE-B51175069CA5}"/>
              </a:ext>
            </a:extLst>
          </p:cNvPr>
          <p:cNvPicPr>
            <a:picLocks noChangeAspect="1"/>
          </p:cNvPicPr>
          <p:nvPr/>
        </p:nvPicPr>
        <p:blipFill rotWithShape="1">
          <a:blip r:embed="rId5"/>
          <a:srcRect r="17488" b="212"/>
          <a:stretch/>
        </p:blipFill>
        <p:spPr>
          <a:xfrm>
            <a:off x="4761720" y="1008958"/>
            <a:ext cx="4228563" cy="3816586"/>
          </a:xfrm>
          <a:prstGeom prst="rect">
            <a:avLst/>
          </a:prstGeom>
        </p:spPr>
      </p:pic>
      <p:sp>
        <p:nvSpPr>
          <p:cNvPr id="37" name="TextBox 36">
            <a:extLst>
              <a:ext uri="{FF2B5EF4-FFF2-40B4-BE49-F238E27FC236}">
                <a16:creationId xmlns:a16="http://schemas.microsoft.com/office/drawing/2014/main" id="{FCAB5FBC-4802-8A0A-6A92-93EC3070FEF3}"/>
              </a:ext>
            </a:extLst>
          </p:cNvPr>
          <p:cNvSpPr txBox="1"/>
          <p:nvPr/>
        </p:nvSpPr>
        <p:spPr>
          <a:xfrm>
            <a:off x="4851638" y="455483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FFFFFF"/>
                </a:solidFill>
                <a:latin typeface="Century Gothic"/>
              </a:rPr>
              <a:t>Source: Aarushi </a:t>
            </a:r>
            <a:r>
              <a:rPr lang="en-US" sz="1000" b="1" err="1">
                <a:solidFill>
                  <a:srgbClr val="FFFFFF"/>
                </a:solidFill>
                <a:latin typeface="Century Gothic"/>
              </a:rPr>
              <a:t>Jhatro</a:t>
            </a:r>
            <a:endParaRPr lang="en-US" err="1">
              <a:solidFill>
                <a:srgbClr val="FFFFFF"/>
              </a:solidFill>
            </a:endParaRPr>
          </a:p>
        </p:txBody>
      </p:sp>
    </p:spTree>
    <p:extLst>
      <p:ext uri="{BB962C8B-B14F-4D97-AF65-F5344CB8AC3E}">
        <p14:creationId xmlns:p14="http://schemas.microsoft.com/office/powerpoint/2010/main" val="159933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Future Work</a:t>
            </a:r>
          </a:p>
        </p:txBody>
      </p:sp>
      <p:graphicFrame>
        <p:nvGraphicFramePr>
          <p:cNvPr id="3" name="Diagram 2">
            <a:extLst>
              <a:ext uri="{FF2B5EF4-FFF2-40B4-BE49-F238E27FC236}">
                <a16:creationId xmlns:a16="http://schemas.microsoft.com/office/drawing/2014/main" id="{4B421C3E-EDC7-115F-44D4-999D9319633C}"/>
              </a:ext>
            </a:extLst>
          </p:cNvPr>
          <p:cNvGraphicFramePr/>
          <p:nvPr>
            <p:extLst>
              <p:ext uri="{D42A27DB-BD31-4B8C-83A1-F6EECF244321}">
                <p14:modId xmlns:p14="http://schemas.microsoft.com/office/powerpoint/2010/main" val="1613181970"/>
              </p:ext>
            </p:extLst>
          </p:nvPr>
        </p:nvGraphicFramePr>
        <p:xfrm>
          <a:off x="424296" y="32904"/>
          <a:ext cx="8286748" cy="4921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63" name="Graphic 1862" descr="Plant with solid fill">
            <a:extLst>
              <a:ext uri="{FF2B5EF4-FFF2-40B4-BE49-F238E27FC236}">
                <a16:creationId xmlns:a16="http://schemas.microsoft.com/office/drawing/2014/main" id="{DBDC2C86-2743-EB6A-049F-694E2C782A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028" y="1517073"/>
            <a:ext cx="394855" cy="412173"/>
          </a:xfrm>
          <a:prstGeom prst="rect">
            <a:avLst/>
          </a:prstGeom>
        </p:spPr>
      </p:pic>
      <p:pic>
        <p:nvPicPr>
          <p:cNvPr id="1886" name="Graphic 1885" descr="Research with solid fill">
            <a:extLst>
              <a:ext uri="{FF2B5EF4-FFF2-40B4-BE49-F238E27FC236}">
                <a16:creationId xmlns:a16="http://schemas.microsoft.com/office/drawing/2014/main" id="{7D3F847A-BC00-835E-A467-237E550862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027" y="3318162"/>
            <a:ext cx="446810" cy="438151"/>
          </a:xfrm>
          <a:prstGeom prst="rect">
            <a:avLst/>
          </a:prstGeom>
        </p:spPr>
      </p:pic>
      <p:pic>
        <p:nvPicPr>
          <p:cNvPr id="1887" name="Graphic 1886" descr="Clock with solid fill">
            <a:extLst>
              <a:ext uri="{FF2B5EF4-FFF2-40B4-BE49-F238E27FC236}">
                <a16:creationId xmlns:a16="http://schemas.microsoft.com/office/drawing/2014/main" id="{B05320F8-7E81-6B8A-1FC5-8C208C3954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6027" y="2486889"/>
            <a:ext cx="394856" cy="368879"/>
          </a:xfrm>
          <a:prstGeom prst="rect">
            <a:avLst/>
          </a:prstGeom>
        </p:spPr>
      </p:pic>
    </p:spTree>
    <p:extLst>
      <p:ext uri="{BB962C8B-B14F-4D97-AF65-F5344CB8AC3E}">
        <p14:creationId xmlns:p14="http://schemas.microsoft.com/office/powerpoint/2010/main" val="2248276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37626B-262D-A7BF-13FF-7013DCE5E4C3}"/>
              </a:ext>
            </a:extLst>
          </p:cNvPr>
          <p:cNvSpPr>
            <a:spLocks noGrp="1"/>
          </p:cNvSpPr>
          <p:nvPr>
            <p:ph type="body" idx="1"/>
          </p:nvPr>
        </p:nvSpPr>
        <p:spPr>
          <a:xfrm>
            <a:off x="4180068" y="738533"/>
            <a:ext cx="4103177" cy="3669799"/>
          </a:xfrm>
        </p:spPr>
        <p:txBody>
          <a:bodyPr>
            <a:normAutofit/>
          </a:bodyPr>
          <a:lstStyle/>
          <a:p>
            <a:pPr marL="228600" indent="0"/>
            <a:r>
              <a:rPr lang="en-US" sz="1800" b="1"/>
              <a:t>Science Advisors</a:t>
            </a:r>
          </a:p>
          <a:p>
            <a:pPr marL="514350" indent="-285750">
              <a:buFont typeface="Arial,Sans-Serif"/>
              <a:buChar char="•"/>
            </a:pPr>
            <a:r>
              <a:rPr lang="en-US" sz="1800">
                <a:cs typeface="Arial"/>
              </a:rPr>
              <a:t>Nicholas Young </a:t>
            </a:r>
            <a:endParaRPr lang="en-US" sz="1800" i="1">
              <a:cs typeface="Arial"/>
            </a:endParaRPr>
          </a:p>
          <a:p>
            <a:pPr marL="514350" indent="-285750">
              <a:buFont typeface="Arial,Sans-Serif"/>
              <a:buChar char="•"/>
            </a:pPr>
            <a:r>
              <a:rPr lang="en-US" sz="1800">
                <a:cs typeface="Arial"/>
              </a:rPr>
              <a:t>Dr. Anthony Vorster</a:t>
            </a:r>
            <a:endParaRPr lang="en-US" sz="1800" i="1">
              <a:cs typeface="Arial"/>
            </a:endParaRPr>
          </a:p>
          <a:p>
            <a:pPr marL="514350" indent="-285750">
              <a:buFont typeface="Arial,Sans-Serif"/>
              <a:buChar char="•"/>
            </a:pPr>
            <a:r>
              <a:rPr lang="en-US" sz="1800">
                <a:cs typeface="Arial"/>
              </a:rPr>
              <a:t>Dr. Catherine </a:t>
            </a:r>
            <a:r>
              <a:rPr lang="en-US" sz="1800" err="1">
                <a:cs typeface="Arial"/>
              </a:rPr>
              <a:t>Jarnevich</a:t>
            </a:r>
            <a:endParaRPr lang="en-US" sz="1800" i="1" err="1">
              <a:cs typeface="Arial"/>
            </a:endParaRPr>
          </a:p>
          <a:p>
            <a:pPr marL="514350" indent="-285750">
              <a:buFont typeface="Arial,Sans-Serif"/>
              <a:buChar char="•"/>
            </a:pPr>
            <a:r>
              <a:rPr lang="en-US" sz="1800">
                <a:cs typeface="Arial"/>
              </a:rPr>
              <a:t>Dr. Paul Evangelista </a:t>
            </a:r>
          </a:p>
          <a:p>
            <a:pPr marL="514350" indent="-285750">
              <a:buFont typeface="Arial,Sans-Serif"/>
              <a:buChar char="•"/>
            </a:pPr>
            <a:r>
              <a:rPr lang="en-US" sz="1800">
                <a:cs typeface="Arial"/>
              </a:rPr>
              <a:t>Christopher Tsz Hin Choi </a:t>
            </a:r>
          </a:p>
          <a:p>
            <a:pPr marL="514350" indent="-285750">
              <a:buFont typeface="Arial,Sans-Serif"/>
              <a:buChar char="•"/>
            </a:pPr>
            <a:endParaRPr lang="en-US" sz="1800">
              <a:cs typeface="Arial"/>
            </a:endParaRPr>
          </a:p>
          <a:p>
            <a:pPr marL="228600" indent="0"/>
            <a:endParaRPr lang="en-US" sz="1800">
              <a:cs typeface="Arial"/>
            </a:endParaRPr>
          </a:p>
          <a:p>
            <a:pPr marL="514350" indent="-285750">
              <a:buFont typeface="Arial,Sans-Serif"/>
              <a:buChar char="•"/>
            </a:pPr>
            <a:endParaRPr lang="en-US" sz="1100">
              <a:cs typeface="Arial"/>
            </a:endParaRPr>
          </a:p>
          <a:p>
            <a:pPr marL="228600" indent="0"/>
            <a:endParaRPr lang="en-US" sz="1800">
              <a:cs typeface="Arial"/>
            </a:endParaRPr>
          </a:p>
          <a:p>
            <a:pPr marL="228600" indent="0"/>
            <a:endParaRPr lang="en-US" sz="1800" b="1"/>
          </a:p>
          <a:p>
            <a:endParaRPr lang="en-US"/>
          </a:p>
        </p:txBody>
      </p:sp>
      <p:sp>
        <p:nvSpPr>
          <p:cNvPr id="5" name="Text Placeholder 2">
            <a:extLst>
              <a:ext uri="{FF2B5EF4-FFF2-40B4-BE49-F238E27FC236}">
                <a16:creationId xmlns:a16="http://schemas.microsoft.com/office/drawing/2014/main" id="{DBB5007D-0A02-2270-FD3F-8A80409B0841}"/>
              </a:ext>
            </a:extLst>
          </p:cNvPr>
          <p:cNvSpPr txBox="1">
            <a:spLocks/>
          </p:cNvSpPr>
          <p:nvPr/>
        </p:nvSpPr>
        <p:spPr>
          <a:xfrm>
            <a:off x="140138" y="734596"/>
            <a:ext cx="4203938" cy="3799520"/>
          </a:xfrm>
          <a:prstGeom prst="rect">
            <a:avLst/>
          </a:prstGeom>
          <a:noFill/>
          <a:ln>
            <a:noFill/>
          </a:ln>
        </p:spPr>
        <p:txBody>
          <a:bodyPr spcFirstLastPara="1" wrap="square" lIns="68575" tIns="34275" rIns="68575" bIns="34275" anchor="t" anchorCtr="0">
            <a:normAutofit lnSpcReduction="10000"/>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4DAEB3"/>
              </a:buClr>
              <a:buSzPts val="1400"/>
              <a:buFont typeface="Arial"/>
              <a:buNone/>
              <a:defRPr sz="2100" b="0" i="0" u="none" strike="noStrike" cap="none">
                <a:solidFill>
                  <a:srgbClr val="3F3F3F"/>
                </a:solidFill>
                <a:latin typeface="Century Gothic"/>
                <a:ea typeface="Century Gothic"/>
                <a:cs typeface="Century Gothic"/>
                <a:sym typeface="Century Gothic"/>
              </a:defRPr>
            </a:lvl1pPr>
            <a:lvl2pPr marL="914400" marR="0" lvl="1" indent="-317500" algn="l" rtl="0">
              <a:lnSpc>
                <a:spcPct val="90000"/>
              </a:lnSpc>
              <a:spcBef>
                <a:spcPts val="400"/>
              </a:spcBef>
              <a:spcAft>
                <a:spcPts val="0"/>
              </a:spcAft>
              <a:buClr>
                <a:srgbClr val="D2672B"/>
              </a:buClr>
              <a:buSzPts val="1400"/>
              <a:buFont typeface="Arial"/>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rgbClr val="D2672B"/>
              </a:buClr>
              <a:buSzPts val="1400"/>
              <a:buFont typeface="Arial"/>
              <a:buChar char="•"/>
              <a:defRPr sz="15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rgbClr val="D2672B"/>
              </a:buClr>
              <a:buSzPts val="1400"/>
              <a:buFont typeface="Arial"/>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rgbClr val="D2672B"/>
              </a:buClr>
              <a:buSzPts val="1400"/>
              <a:buFont typeface="Arial"/>
              <a:buChar char="•"/>
              <a:defRPr sz="12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rgbClr val="4DAEB3"/>
              </a:buClr>
              <a:buSzPts val="1400"/>
              <a:buFont typeface="Arial"/>
              <a:buNone/>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pPr marL="228600" indent="0"/>
            <a:r>
              <a:rPr lang="en-US" sz="1800" b="1"/>
              <a:t>Fellow</a:t>
            </a:r>
          </a:p>
          <a:p>
            <a:pPr marL="571500" indent="-342900">
              <a:buFont typeface="Arial"/>
              <a:buChar char="•"/>
            </a:pPr>
            <a:r>
              <a:rPr lang="en-US" sz="1800"/>
              <a:t>Truman </a:t>
            </a:r>
            <a:r>
              <a:rPr lang="en-US" sz="1800" err="1"/>
              <a:t>Anarella</a:t>
            </a:r>
            <a:endParaRPr lang="en-US" sz="1800"/>
          </a:p>
          <a:p>
            <a:pPr marL="228600" indent="0"/>
            <a:endParaRPr lang="en-US" sz="1800"/>
          </a:p>
          <a:p>
            <a:pPr marL="228600" indent="0"/>
            <a:r>
              <a:rPr lang="en-US" sz="1800" b="1"/>
              <a:t>Partners</a:t>
            </a:r>
          </a:p>
          <a:p>
            <a:pPr marL="514350" indent="-285750">
              <a:buFont typeface="Arial"/>
              <a:buChar char="•"/>
            </a:pPr>
            <a:r>
              <a:rPr lang="en-US" sz="1800"/>
              <a:t>Glenn Elzinga </a:t>
            </a:r>
            <a:r>
              <a:rPr lang="en-US" sz="1800" i="1"/>
              <a:t>(</a:t>
            </a:r>
            <a:r>
              <a:rPr lang="en-US" sz="1800" i="1" err="1"/>
              <a:t>Alderspring</a:t>
            </a:r>
            <a:r>
              <a:rPr lang="en-US" sz="1800" i="1"/>
              <a:t> Ranch)</a:t>
            </a:r>
          </a:p>
          <a:p>
            <a:pPr marL="514350" indent="-285750">
              <a:buFont typeface="Arial"/>
              <a:buChar char="•"/>
            </a:pPr>
            <a:r>
              <a:rPr lang="en-US" sz="1800"/>
              <a:t>Cameron Krebs </a:t>
            </a:r>
            <a:r>
              <a:rPr lang="en-US" sz="1800" i="1"/>
              <a:t>(Krebs Livestock)</a:t>
            </a:r>
          </a:p>
          <a:p>
            <a:pPr marL="514350" indent="-285750">
              <a:buChar char="•"/>
            </a:pPr>
            <a:r>
              <a:rPr lang="en-US" sz="1800"/>
              <a:t>Stuart Breck </a:t>
            </a:r>
            <a:r>
              <a:rPr lang="en-US" sz="1800" i="1"/>
              <a:t>(U.S. Department of Agriculture, Animal &amp; Plant Health Inspection Service, National Wildlife Research Center)</a:t>
            </a:r>
          </a:p>
          <a:p>
            <a:pPr marL="228600" indent="0"/>
            <a:endParaRPr lang="en-US" sz="1800"/>
          </a:p>
          <a:p>
            <a:pPr marL="228600" indent="0"/>
            <a:endParaRPr lang="en-US" sz="1800" b="1"/>
          </a:p>
          <a:p>
            <a:pPr marL="228600" indent="0"/>
            <a:endParaRPr lang="en-US" sz="1800" b="1"/>
          </a:p>
          <a:p>
            <a:endParaRPr lang="en-US"/>
          </a:p>
        </p:txBody>
      </p:sp>
    </p:spTree>
    <p:extLst>
      <p:ext uri="{BB962C8B-B14F-4D97-AF65-F5344CB8AC3E}">
        <p14:creationId xmlns:p14="http://schemas.microsoft.com/office/powerpoint/2010/main" val="3108401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0"/>
          <p:cNvSpPr txBox="1">
            <a:spLocks noGrp="1"/>
          </p:cNvSpPr>
          <p:nvPr>
            <p:ph type="title"/>
          </p:nvPr>
        </p:nvSpPr>
        <p:spPr>
          <a:xfrm>
            <a:off x="380171" y="2316784"/>
            <a:ext cx="8384400" cy="517800"/>
          </a:xfrm>
          <a:prstGeom prst="rect">
            <a:avLst/>
          </a:prstGeom>
        </p:spPr>
        <p:txBody>
          <a:bodyPr spcFirstLastPara="1" wrap="square" lIns="68575" tIns="34275" rIns="68575" bIns="34275" anchor="t" anchorCtr="0">
            <a:noAutofit/>
          </a:bodyPr>
          <a:lstStyle/>
          <a:p>
            <a:pPr algn="ctr"/>
            <a:r>
              <a:rPr lang="en-US" sz="4000"/>
              <a:t>SUPPORTING SLIDES:</a:t>
            </a:r>
          </a:p>
        </p:txBody>
      </p:sp>
    </p:spTree>
    <p:extLst>
      <p:ext uri="{BB962C8B-B14F-4D97-AF65-F5344CB8AC3E}">
        <p14:creationId xmlns:p14="http://schemas.microsoft.com/office/powerpoint/2010/main" val="1483786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0085-6947-A5D0-417C-7E18030F6A94}"/>
              </a:ext>
            </a:extLst>
          </p:cNvPr>
          <p:cNvSpPr>
            <a:spLocks noGrp="1"/>
          </p:cNvSpPr>
          <p:nvPr>
            <p:ph type="title"/>
          </p:nvPr>
        </p:nvSpPr>
        <p:spPr/>
        <p:txBody>
          <a:bodyPr spcFirstLastPara="1" wrap="square" lIns="68575" tIns="34275" rIns="68575" bIns="34275" anchor="ctr" anchorCtr="0">
            <a:noAutofit/>
          </a:bodyPr>
          <a:lstStyle/>
          <a:p>
            <a:r>
              <a:rPr lang="en-US" sz="4000"/>
              <a:t>Results</a:t>
            </a:r>
          </a:p>
        </p:txBody>
      </p:sp>
      <p:pic>
        <p:nvPicPr>
          <p:cNvPr id="6" name="Picture 5" descr="A screenshot of a graph&#10;&#10;Description automatically generated">
            <a:extLst>
              <a:ext uri="{FF2B5EF4-FFF2-40B4-BE49-F238E27FC236}">
                <a16:creationId xmlns:a16="http://schemas.microsoft.com/office/drawing/2014/main" id="{DB9005DA-4367-1243-0111-8E7C42676421}"/>
              </a:ext>
            </a:extLst>
          </p:cNvPr>
          <p:cNvPicPr>
            <a:picLocks noChangeAspect="1"/>
          </p:cNvPicPr>
          <p:nvPr/>
        </p:nvPicPr>
        <p:blipFill rotWithShape="1">
          <a:blip r:embed="rId3"/>
          <a:srcRect t="4111" r="11342" b="3623"/>
          <a:stretch/>
        </p:blipFill>
        <p:spPr>
          <a:xfrm>
            <a:off x="1689060" y="1315026"/>
            <a:ext cx="5727512" cy="3587465"/>
          </a:xfrm>
          <a:prstGeom prst="rect">
            <a:avLst/>
          </a:prstGeom>
        </p:spPr>
      </p:pic>
      <p:pic>
        <p:nvPicPr>
          <p:cNvPr id="9" name="Picture 8" descr="A diagram of type control and night pen&#10;&#10;Description automatically generated">
            <a:extLst>
              <a:ext uri="{FF2B5EF4-FFF2-40B4-BE49-F238E27FC236}">
                <a16:creationId xmlns:a16="http://schemas.microsoft.com/office/drawing/2014/main" id="{A45B3108-28F2-B303-E1AF-D3A50A042A00}"/>
              </a:ext>
            </a:extLst>
          </p:cNvPr>
          <p:cNvPicPr>
            <a:picLocks noChangeAspect="1"/>
          </p:cNvPicPr>
          <p:nvPr/>
        </p:nvPicPr>
        <p:blipFill rotWithShape="1">
          <a:blip r:embed="rId4"/>
          <a:srcRect t="43448" r="1379" b="1379"/>
          <a:stretch/>
        </p:blipFill>
        <p:spPr>
          <a:xfrm>
            <a:off x="7850533" y="2792125"/>
            <a:ext cx="993797" cy="560338"/>
          </a:xfrm>
          <a:prstGeom prst="rect">
            <a:avLst/>
          </a:prstGeom>
        </p:spPr>
      </p:pic>
      <p:sp>
        <p:nvSpPr>
          <p:cNvPr id="11" name="Text Placeholder 2">
            <a:extLst>
              <a:ext uri="{FF2B5EF4-FFF2-40B4-BE49-F238E27FC236}">
                <a16:creationId xmlns:a16="http://schemas.microsoft.com/office/drawing/2014/main" id="{A356F38F-4217-0FC6-3CF6-2AA506E59F5F}"/>
              </a:ext>
            </a:extLst>
          </p:cNvPr>
          <p:cNvSpPr>
            <a:spLocks noGrp="1"/>
          </p:cNvSpPr>
          <p:nvPr>
            <p:ph type="body" idx="1"/>
          </p:nvPr>
        </p:nvSpPr>
        <p:spPr>
          <a:xfrm>
            <a:off x="3982" y="935951"/>
            <a:ext cx="9105028" cy="381644"/>
          </a:xfrm>
        </p:spPr>
        <p:txBody>
          <a:bodyPr>
            <a:normAutofit fontScale="92500" lnSpcReduction="20000"/>
          </a:bodyPr>
          <a:lstStyle/>
          <a:p>
            <a:pPr marL="228600" indent="0" algn="ctr"/>
            <a:r>
              <a:rPr lang="en-US"/>
              <a:t>Relative NPP Distribution With Outliers</a:t>
            </a:r>
          </a:p>
        </p:txBody>
      </p:sp>
    </p:spTree>
    <p:extLst>
      <p:ext uri="{BB962C8B-B14F-4D97-AF65-F5344CB8AC3E}">
        <p14:creationId xmlns:p14="http://schemas.microsoft.com/office/powerpoint/2010/main" val="170680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37" name="Graphic 36" descr="Cow outline">
            <a:extLst>
              <a:ext uri="{FF2B5EF4-FFF2-40B4-BE49-F238E27FC236}">
                <a16:creationId xmlns:a16="http://schemas.microsoft.com/office/drawing/2014/main" id="{68729CD0-6BA5-71E8-8E53-F2FA2C9FA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9926" y="1781782"/>
            <a:ext cx="1305916" cy="1305916"/>
          </a:xfrm>
          <a:prstGeom prst="rect">
            <a:avLst/>
          </a:prstGeom>
        </p:spPr>
      </p:pic>
      <p:sp>
        <p:nvSpPr>
          <p:cNvPr id="118" name="Google Shape;118;p12"/>
          <p:cNvSpPr txBox="1">
            <a:spLocks noGrp="1"/>
          </p:cNvSpPr>
          <p:nvPr>
            <p:ph type="title"/>
          </p:nvPr>
        </p:nvSpPr>
        <p:spPr>
          <a:prstGeom prst="rect">
            <a:avLst/>
          </a:prstGeom>
        </p:spPr>
        <p:txBody>
          <a:bodyPr spcFirstLastPara="1" wrap="square" lIns="68575" tIns="34275" rIns="68575" bIns="34275" anchor="t" anchorCtr="0">
            <a:noAutofit/>
          </a:bodyPr>
          <a:lstStyle/>
          <a:p>
            <a:r>
              <a:rPr lang="en" sz="4000" dirty="0"/>
              <a:t>Community Concerns</a:t>
            </a:r>
          </a:p>
        </p:txBody>
      </p:sp>
      <p:pic>
        <p:nvPicPr>
          <p:cNvPr id="26" name="Graphic 25" descr="Agriculture outline">
            <a:extLst>
              <a:ext uri="{FF2B5EF4-FFF2-40B4-BE49-F238E27FC236}">
                <a16:creationId xmlns:a16="http://schemas.microsoft.com/office/drawing/2014/main" id="{DA0E9388-7FF3-38BD-1639-B9CB583991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5628" y="1921313"/>
            <a:ext cx="1300345" cy="1300345"/>
          </a:xfrm>
          <a:prstGeom prst="rect">
            <a:avLst/>
          </a:prstGeom>
        </p:spPr>
      </p:pic>
      <p:sp>
        <p:nvSpPr>
          <p:cNvPr id="6" name="Text Placeholder 17">
            <a:extLst>
              <a:ext uri="{FF2B5EF4-FFF2-40B4-BE49-F238E27FC236}">
                <a16:creationId xmlns:a16="http://schemas.microsoft.com/office/drawing/2014/main" id="{6A6872A0-AF39-D44C-0DE3-51104777F7EE}"/>
              </a:ext>
            </a:extLst>
          </p:cNvPr>
          <p:cNvSpPr txBox="1">
            <a:spLocks/>
          </p:cNvSpPr>
          <p:nvPr/>
        </p:nvSpPr>
        <p:spPr>
          <a:xfrm>
            <a:off x="5465440" y="3220957"/>
            <a:ext cx="3205490" cy="21601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rgbClr val="4DAEB3"/>
              </a:buClr>
              <a:buSzPts val="1400"/>
              <a:buFont typeface="Arial"/>
              <a:buNone/>
              <a:defRPr sz="2100" b="0" i="0" u="none" strike="noStrike" cap="none">
                <a:solidFill>
                  <a:srgbClr val="3F3F3F"/>
                </a:solidFill>
                <a:latin typeface="Century Gothic"/>
                <a:ea typeface="Century Gothic"/>
                <a:cs typeface="Century Gothic"/>
                <a:sym typeface="Century Gothic"/>
              </a:defRPr>
            </a:lvl1pPr>
            <a:lvl2pPr marL="914400" marR="0" lvl="1" indent="-317500" algn="l" rtl="0">
              <a:lnSpc>
                <a:spcPct val="90000"/>
              </a:lnSpc>
              <a:spcBef>
                <a:spcPts val="400"/>
              </a:spcBef>
              <a:spcAft>
                <a:spcPts val="0"/>
              </a:spcAft>
              <a:buClr>
                <a:srgbClr val="D2672B"/>
              </a:buClr>
              <a:buSzPts val="1400"/>
              <a:buFont typeface="Arial"/>
              <a:buChar char="•"/>
              <a:defRPr sz="1800" b="0" i="0" u="none" strike="noStrike" cap="none">
                <a:solidFill>
                  <a:srgbClr val="3F3F3F"/>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rgbClr val="D2672B"/>
              </a:buClr>
              <a:buSzPts val="1400"/>
              <a:buFont typeface="Arial"/>
              <a:buChar char="•"/>
              <a:defRPr sz="15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rgbClr val="D2672B"/>
              </a:buClr>
              <a:buSzPts val="1400"/>
              <a:buFont typeface="Arial"/>
              <a:buChar char="•"/>
              <a:defRPr sz="1400" b="0" i="0" u="none" strike="noStrike" cap="none">
                <a:solidFill>
                  <a:srgbClr val="3F3F3F"/>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rgbClr val="D2672B"/>
              </a:buClr>
              <a:buSzPts val="1400"/>
              <a:buFont typeface="Arial"/>
              <a:buChar char="•"/>
              <a:defRPr sz="12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rgbClr val="4DAEB3"/>
              </a:buClr>
              <a:buSzPts val="1400"/>
              <a:buFont typeface="Arial"/>
              <a:buNone/>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r>
              <a:rPr lang="en-US" sz="1000" i="1">
                <a:solidFill>
                  <a:schemeClr val="tx1">
                    <a:lumMod val="75000"/>
                    <a:lumOff val="25000"/>
                  </a:schemeClr>
                </a:solidFill>
              </a:rPr>
              <a:t>IMPACTS ON RANGELAND VEGETATION</a:t>
            </a:r>
            <a:endParaRPr lang="en-US">
              <a:solidFill>
                <a:schemeClr val="tx1">
                  <a:lumMod val="75000"/>
                  <a:lumOff val="25000"/>
                </a:schemeClr>
              </a:solidFill>
            </a:endParaRPr>
          </a:p>
        </p:txBody>
      </p:sp>
      <p:sp>
        <p:nvSpPr>
          <p:cNvPr id="2" name="TextBox 1">
            <a:extLst>
              <a:ext uri="{FF2B5EF4-FFF2-40B4-BE49-F238E27FC236}">
                <a16:creationId xmlns:a16="http://schemas.microsoft.com/office/drawing/2014/main" id="{9305EFC1-AD22-49BD-D6BE-27AD870B3B0F}"/>
              </a:ext>
            </a:extLst>
          </p:cNvPr>
          <p:cNvSpPr txBox="1"/>
          <p:nvPr/>
        </p:nvSpPr>
        <p:spPr>
          <a:xfrm>
            <a:off x="3989856" y="3192311"/>
            <a:ext cx="842789" cy="246221"/>
          </a:xfrm>
          <a:prstGeom prst="rect">
            <a:avLst/>
          </a:prstGeom>
          <a:noFill/>
        </p:spPr>
        <p:txBody>
          <a:bodyPr wrap="square" lIns="91440" tIns="45720" rIns="91440" bIns="45720" rtlCol="0" anchor="t">
            <a:spAutoFit/>
          </a:bodyPr>
          <a:lstStyle/>
          <a:p>
            <a:r>
              <a:rPr lang="en-US" sz="1000" i="1">
                <a:solidFill>
                  <a:srgbClr val="3F3F3F"/>
                </a:solidFill>
                <a:latin typeface="Century Gothic"/>
              </a:rPr>
              <a:t>NIGHT PEN</a:t>
            </a:r>
          </a:p>
        </p:txBody>
      </p:sp>
      <p:pic>
        <p:nvPicPr>
          <p:cNvPr id="12" name="Graphic 11" descr="Sheep outline">
            <a:extLst>
              <a:ext uri="{FF2B5EF4-FFF2-40B4-BE49-F238E27FC236}">
                <a16:creationId xmlns:a16="http://schemas.microsoft.com/office/drawing/2014/main" id="{03031EA3-C2C5-D8A2-6752-F1DD46F785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4246680" y="2182189"/>
            <a:ext cx="1219330" cy="1219330"/>
          </a:xfrm>
          <a:prstGeom prst="rect">
            <a:avLst/>
          </a:prstGeom>
        </p:spPr>
      </p:pic>
      <p:pic>
        <p:nvPicPr>
          <p:cNvPr id="20" name="Graphic 19" descr="Fence with solid fill">
            <a:extLst>
              <a:ext uri="{FF2B5EF4-FFF2-40B4-BE49-F238E27FC236}">
                <a16:creationId xmlns:a16="http://schemas.microsoft.com/office/drawing/2014/main" id="{7D87794C-D242-8232-253F-E16318D697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92112" y="2426850"/>
            <a:ext cx="2411236" cy="905289"/>
          </a:xfrm>
          <a:prstGeom prst="rect">
            <a:avLst/>
          </a:prstGeom>
        </p:spPr>
      </p:pic>
      <p:pic>
        <p:nvPicPr>
          <p:cNvPr id="23" name="Graphic 22" descr="Wolf outline">
            <a:extLst>
              <a:ext uri="{FF2B5EF4-FFF2-40B4-BE49-F238E27FC236}">
                <a16:creationId xmlns:a16="http://schemas.microsoft.com/office/drawing/2014/main" id="{EA3804E1-08D1-20FA-B103-8AE6AC8C32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6510" y="1779609"/>
            <a:ext cx="1223124" cy="1223124"/>
          </a:xfrm>
          <a:prstGeom prst="rect">
            <a:avLst/>
          </a:prstGeom>
        </p:spPr>
      </p:pic>
      <p:pic>
        <p:nvPicPr>
          <p:cNvPr id="27" name="Graphic 26" descr="Wolf with solid fill">
            <a:extLst>
              <a:ext uri="{FF2B5EF4-FFF2-40B4-BE49-F238E27FC236}">
                <a16:creationId xmlns:a16="http://schemas.microsoft.com/office/drawing/2014/main" id="{1AF4619E-6A61-7052-EF96-7C57FF0925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80808" y="2088987"/>
            <a:ext cx="1223124" cy="1223124"/>
          </a:xfrm>
          <a:prstGeom prst="rect">
            <a:avLst/>
          </a:prstGeom>
        </p:spPr>
      </p:pic>
      <p:sp>
        <p:nvSpPr>
          <p:cNvPr id="28" name="TextBox 27">
            <a:extLst>
              <a:ext uri="{FF2B5EF4-FFF2-40B4-BE49-F238E27FC236}">
                <a16:creationId xmlns:a16="http://schemas.microsoft.com/office/drawing/2014/main" id="{702CDBAD-75B5-BD63-A523-EBEB4F446F30}"/>
              </a:ext>
            </a:extLst>
          </p:cNvPr>
          <p:cNvSpPr txBox="1"/>
          <p:nvPr/>
        </p:nvSpPr>
        <p:spPr>
          <a:xfrm>
            <a:off x="1058200" y="3192889"/>
            <a:ext cx="1371822" cy="246221"/>
          </a:xfrm>
          <a:prstGeom prst="rect">
            <a:avLst/>
          </a:prstGeom>
          <a:noFill/>
          <a:ln>
            <a:noFill/>
          </a:ln>
        </p:spPr>
        <p:txBody>
          <a:bodyPr wrap="square" lIns="91440" tIns="45720" rIns="91440" bIns="45720" rtlCol="0" anchor="t">
            <a:spAutoFit/>
          </a:bodyPr>
          <a:lstStyle/>
          <a:p>
            <a:r>
              <a:rPr lang="en-US" sz="1000" i="1">
                <a:solidFill>
                  <a:schemeClr val="tx1">
                    <a:lumMod val="75000"/>
                    <a:lumOff val="25000"/>
                  </a:schemeClr>
                </a:solidFill>
                <a:latin typeface="Century Gothic"/>
              </a:rPr>
              <a:t>WOLF PREDATION</a:t>
            </a:r>
          </a:p>
        </p:txBody>
      </p:sp>
      <p:sp>
        <p:nvSpPr>
          <p:cNvPr id="34" name="TextBox 33">
            <a:extLst>
              <a:ext uri="{FF2B5EF4-FFF2-40B4-BE49-F238E27FC236}">
                <a16:creationId xmlns:a16="http://schemas.microsoft.com/office/drawing/2014/main" id="{5DA6F2E2-8FDC-6BDD-D681-52224BE72722}"/>
              </a:ext>
            </a:extLst>
          </p:cNvPr>
          <p:cNvSpPr txBox="1"/>
          <p:nvPr/>
        </p:nvSpPr>
        <p:spPr>
          <a:xfrm>
            <a:off x="4305645" y="3719349"/>
            <a:ext cx="3180569" cy="738664"/>
          </a:xfrm>
          <a:prstGeom prst="rect">
            <a:avLst/>
          </a:prstGeom>
          <a:solidFill>
            <a:schemeClr val="accent2">
              <a:lumMod val="20000"/>
              <a:lumOff val="80000"/>
            </a:schemeClr>
          </a:solidFill>
          <a:ln w="12700">
            <a:solidFill>
              <a:schemeClr val="tx1"/>
            </a:solidFill>
          </a:ln>
        </p:spPr>
        <p:txBody>
          <a:bodyPr wrap="square" lIns="91440" tIns="45720" rIns="91440" bIns="45720" rtlCol="0" anchor="t">
            <a:spAutoFit/>
          </a:bodyPr>
          <a:lstStyle/>
          <a:p>
            <a:pPr algn="ctr"/>
            <a:r>
              <a:rPr lang="en-US" b="1" i="1">
                <a:solidFill>
                  <a:schemeClr val="accent2"/>
                </a:solidFill>
                <a:latin typeface="Century Gothic"/>
              </a:rPr>
              <a:t>Understand the Impacts of Night Penning on Rangeland Vegetation </a:t>
            </a:r>
            <a:endParaRPr lang="en-US"/>
          </a:p>
        </p:txBody>
      </p:sp>
      <p:sp>
        <p:nvSpPr>
          <p:cNvPr id="3" name="Arrow: Right 2">
            <a:extLst>
              <a:ext uri="{FF2B5EF4-FFF2-40B4-BE49-F238E27FC236}">
                <a16:creationId xmlns:a16="http://schemas.microsoft.com/office/drawing/2014/main" id="{86DC4D77-C091-2BD7-F682-131082DFA01C}"/>
              </a:ext>
            </a:extLst>
          </p:cNvPr>
          <p:cNvSpPr/>
          <p:nvPr/>
        </p:nvSpPr>
        <p:spPr>
          <a:xfrm>
            <a:off x="2361748" y="2572292"/>
            <a:ext cx="519183" cy="167761"/>
          </a:xfrm>
          <a:prstGeom prst="rightArrow">
            <a:avLst/>
          </a:prstGeom>
          <a:solidFill>
            <a:schemeClr val="accent2">
              <a:lumMod val="60000"/>
              <a:lumOff val="40000"/>
            </a:schemeClr>
          </a:solidFill>
          <a:ln>
            <a:solidFill>
              <a:schemeClr val="tx1">
                <a:lumMod val="75000"/>
                <a:lumOff val="2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05A5CF99-965E-DAD5-32A2-D6BFA552C31C}"/>
              </a:ext>
            </a:extLst>
          </p:cNvPr>
          <p:cNvSpPr/>
          <p:nvPr/>
        </p:nvSpPr>
        <p:spPr>
          <a:xfrm>
            <a:off x="5634907" y="2638286"/>
            <a:ext cx="519183" cy="167761"/>
          </a:xfrm>
          <a:prstGeom prst="rightArrow">
            <a:avLst/>
          </a:prstGeom>
          <a:solidFill>
            <a:schemeClr val="accent2">
              <a:lumMod val="60000"/>
              <a:lumOff val="40000"/>
            </a:schemeClr>
          </a:solidFill>
          <a:ln>
            <a:solidFill>
              <a:schemeClr val="tx1">
                <a:lumMod val="75000"/>
                <a:lumOff val="2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B03D97-359D-741C-6769-175D640BE1AF}"/>
              </a:ext>
            </a:extLst>
          </p:cNvPr>
          <p:cNvSpPr txBox="1"/>
          <p:nvPr/>
        </p:nvSpPr>
        <p:spPr>
          <a:xfrm>
            <a:off x="1867245" y="1142836"/>
            <a:ext cx="2023282" cy="532745"/>
          </a:xfrm>
          <a:prstGeom prst="rect">
            <a:avLst/>
          </a:prstGeom>
          <a:solidFill>
            <a:schemeClr val="accent2">
              <a:lumMod val="20000"/>
              <a:lumOff val="80000"/>
            </a:schemeClr>
          </a:solidFill>
          <a:ln w="12700">
            <a:solidFill>
              <a:schemeClr val="tx1"/>
            </a:solidFill>
          </a:ln>
        </p:spPr>
        <p:txBody>
          <a:bodyPr wrap="square" lIns="91440" tIns="45720" rIns="91440" bIns="45720" rtlCol="0" anchor="t">
            <a:spAutoFit/>
          </a:bodyPr>
          <a:lstStyle/>
          <a:p>
            <a:pPr algn="ctr"/>
            <a:r>
              <a:rPr lang="en-US" b="1" i="1">
                <a:solidFill>
                  <a:schemeClr val="accent2"/>
                </a:solidFill>
                <a:latin typeface="Century Gothic"/>
              </a:rPr>
              <a:t>Reduce Predation via Night Penning</a:t>
            </a:r>
          </a:p>
        </p:txBody>
      </p:sp>
    </p:spTree>
    <p:extLst>
      <p:ext uri="{BB962C8B-B14F-4D97-AF65-F5344CB8AC3E}">
        <p14:creationId xmlns:p14="http://schemas.microsoft.com/office/powerpoint/2010/main" val="799399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6" name="Picture 15" descr="A baby lambs on a sheep's back&#10;&#10;Description automatically generated">
            <a:extLst>
              <a:ext uri="{FF2B5EF4-FFF2-40B4-BE49-F238E27FC236}">
                <a16:creationId xmlns:a16="http://schemas.microsoft.com/office/drawing/2014/main" id="{7E4F3456-B9F9-4620-6E71-BE4CD0E52C67}"/>
              </a:ext>
            </a:extLst>
          </p:cNvPr>
          <p:cNvPicPr>
            <a:picLocks noChangeAspect="1"/>
          </p:cNvPicPr>
          <p:nvPr/>
        </p:nvPicPr>
        <p:blipFill>
          <a:blip r:embed="rId3"/>
          <a:stretch>
            <a:fillRect/>
          </a:stretch>
        </p:blipFill>
        <p:spPr>
          <a:xfrm>
            <a:off x="6154888" y="826"/>
            <a:ext cx="2989823" cy="5142675"/>
          </a:xfrm>
          <a:prstGeom prst="rect">
            <a:avLst/>
          </a:prstGeom>
          <a:ln>
            <a:solidFill>
              <a:schemeClr val="tx1"/>
            </a:solidFill>
            <a:prstDash val="solid"/>
          </a:ln>
        </p:spPr>
      </p:pic>
      <p:sp>
        <p:nvSpPr>
          <p:cNvPr id="149" name="Google Shape;149;p16"/>
          <p:cNvSpPr txBox="1">
            <a:spLocks noGrp="1"/>
          </p:cNvSpPr>
          <p:nvPr>
            <p:ph type="title"/>
          </p:nvPr>
        </p:nvSpPr>
        <p:spPr>
          <a:prstGeom prst="rect">
            <a:avLst/>
          </a:prstGeom>
        </p:spPr>
        <p:txBody>
          <a:bodyPr spcFirstLastPara="1" wrap="square" lIns="68575" tIns="34275" rIns="68575" bIns="34275" anchor="t" anchorCtr="0">
            <a:noAutofit/>
          </a:bodyPr>
          <a:lstStyle/>
          <a:p>
            <a:r>
              <a:rPr lang="en-US" sz="4000" dirty="0"/>
              <a:t>Project Background</a:t>
            </a:r>
          </a:p>
        </p:txBody>
      </p:sp>
      <p:sp>
        <p:nvSpPr>
          <p:cNvPr id="4" name="TextBox 3">
            <a:extLst>
              <a:ext uri="{FF2B5EF4-FFF2-40B4-BE49-F238E27FC236}">
                <a16:creationId xmlns:a16="http://schemas.microsoft.com/office/drawing/2014/main" id="{F1E4743E-F1F6-153E-027F-D56FFE4FA2FE}"/>
              </a:ext>
            </a:extLst>
          </p:cNvPr>
          <p:cNvSpPr txBox="1"/>
          <p:nvPr/>
        </p:nvSpPr>
        <p:spPr>
          <a:xfrm>
            <a:off x="1944642" y="1280089"/>
            <a:ext cx="3888105" cy="566565"/>
          </a:xfrm>
          <a:prstGeom prst="rect">
            <a:avLst/>
          </a:prstGeom>
          <a:noFill/>
        </p:spPr>
        <p:txBody>
          <a:bodyPr wrap="square" lIns="91440" tIns="45720" rIns="91440" bIns="45720" rtlCol="0" anchor="t">
            <a:spAutoFit/>
          </a:bodyPr>
          <a:lstStyle/>
          <a:p>
            <a:pPr>
              <a:lnSpc>
                <a:spcPct val="114999"/>
              </a:lnSpc>
            </a:pPr>
            <a:r>
              <a:rPr lang="en">
                <a:solidFill>
                  <a:schemeClr val="tx1">
                    <a:lumMod val="75000"/>
                    <a:lumOff val="25000"/>
                  </a:schemeClr>
                </a:solidFill>
                <a:highlight>
                  <a:srgbClr val="FFFFFF"/>
                </a:highlight>
                <a:uFill>
                  <a:noFill/>
                </a:uFill>
                <a:latin typeface="Century Gothic"/>
              </a:rPr>
              <a:t>Night penning could result in conditions detrimental to vegetation growth.</a:t>
            </a:r>
            <a:endParaRPr lang="en-US">
              <a:solidFill>
                <a:schemeClr val="tx1">
                  <a:lumMod val="75000"/>
                  <a:lumOff val="25000"/>
                </a:schemeClr>
              </a:solidFill>
            </a:endParaRPr>
          </a:p>
        </p:txBody>
      </p:sp>
      <p:sp>
        <p:nvSpPr>
          <p:cNvPr id="7" name="TextBox 6">
            <a:extLst>
              <a:ext uri="{FF2B5EF4-FFF2-40B4-BE49-F238E27FC236}">
                <a16:creationId xmlns:a16="http://schemas.microsoft.com/office/drawing/2014/main" id="{5C5DEA71-A1E4-E099-754A-3E5E633FB366}"/>
              </a:ext>
            </a:extLst>
          </p:cNvPr>
          <p:cNvSpPr txBox="1"/>
          <p:nvPr/>
        </p:nvSpPr>
        <p:spPr>
          <a:xfrm>
            <a:off x="1944642" y="2400599"/>
            <a:ext cx="3771900" cy="738664"/>
          </a:xfrm>
          <a:prstGeom prst="rect">
            <a:avLst/>
          </a:prstGeom>
          <a:noFill/>
        </p:spPr>
        <p:txBody>
          <a:bodyPr wrap="square" lIns="91440" tIns="45720" rIns="91440" bIns="45720" rtlCol="0" anchor="t">
            <a:spAutoFit/>
          </a:bodyPr>
          <a:lstStyle/>
          <a:p>
            <a:r>
              <a:rPr lang="en" sz="1400">
                <a:solidFill>
                  <a:schemeClr val="tx1">
                    <a:lumMod val="75000"/>
                    <a:lumOff val="25000"/>
                  </a:schemeClr>
                </a:solidFill>
                <a:highlight>
                  <a:srgbClr val="FFFFFF"/>
                </a:highlight>
                <a:uFill>
                  <a:noFill/>
                </a:uFill>
                <a:latin typeface="Century Gothic"/>
              </a:rPr>
              <a:t>No evidence that night pens have any significant effect on biomass production or vegetation community composition</a:t>
            </a:r>
            <a:r>
              <a:rPr lang="en">
                <a:solidFill>
                  <a:schemeClr val="tx1">
                    <a:lumMod val="75000"/>
                    <a:lumOff val="25000"/>
                  </a:schemeClr>
                </a:solidFill>
                <a:highlight>
                  <a:srgbClr val="FFFFFF"/>
                </a:highlight>
                <a:uFill>
                  <a:noFill/>
                </a:uFill>
                <a:latin typeface="Century Gothic"/>
              </a:rPr>
              <a:t>.</a:t>
            </a:r>
            <a:endParaRPr lang="en" sz="1400">
              <a:solidFill>
                <a:schemeClr val="tx1">
                  <a:lumMod val="75000"/>
                  <a:lumOff val="25000"/>
                </a:schemeClr>
              </a:solidFill>
              <a:highlight>
                <a:srgbClr val="FFFFFF"/>
              </a:highlight>
              <a:uFill>
                <a:noFill/>
              </a:uFill>
              <a:latin typeface="Century Gothic"/>
            </a:endParaRPr>
          </a:p>
        </p:txBody>
      </p:sp>
      <p:sp>
        <p:nvSpPr>
          <p:cNvPr id="8" name="TextBox 7">
            <a:extLst>
              <a:ext uri="{FF2B5EF4-FFF2-40B4-BE49-F238E27FC236}">
                <a16:creationId xmlns:a16="http://schemas.microsoft.com/office/drawing/2014/main" id="{C4BC633D-CF20-9A21-A5DD-C00E2ACF29E4}"/>
              </a:ext>
            </a:extLst>
          </p:cNvPr>
          <p:cNvSpPr txBox="1"/>
          <p:nvPr/>
        </p:nvSpPr>
        <p:spPr>
          <a:xfrm>
            <a:off x="1943634" y="3774053"/>
            <a:ext cx="3990975" cy="1169551"/>
          </a:xfrm>
          <a:prstGeom prst="rect">
            <a:avLst/>
          </a:prstGeom>
          <a:noFill/>
        </p:spPr>
        <p:txBody>
          <a:bodyPr wrap="square" rtlCol="0">
            <a:spAutoFit/>
          </a:bodyPr>
          <a:lstStyle/>
          <a:p>
            <a:r>
              <a:rPr lang="en" sz="1400">
                <a:solidFill>
                  <a:schemeClr val="tx1">
                    <a:lumMod val="75000"/>
                    <a:lumOff val="25000"/>
                  </a:schemeClr>
                </a:solidFill>
                <a:highlight>
                  <a:srgbClr val="FFFFFF"/>
                </a:highlight>
                <a:uFill>
                  <a:noFill/>
                </a:uFill>
                <a:latin typeface="Century Gothic" panose="020B0502020202020204" pitchFamily="34" charset="0"/>
              </a:rPr>
              <a:t>Effectiveness and use case for Rangeland Analysis Platform. This dataset can help inform rangeland managers, research, and conservation objectives.</a:t>
            </a:r>
          </a:p>
          <a:p>
            <a:endParaRPr lang="en-US"/>
          </a:p>
        </p:txBody>
      </p:sp>
      <p:pic>
        <p:nvPicPr>
          <p:cNvPr id="12" name="Graphic 11" descr="Scatterplot outline">
            <a:extLst>
              <a:ext uri="{FF2B5EF4-FFF2-40B4-BE49-F238E27FC236}">
                <a16:creationId xmlns:a16="http://schemas.microsoft.com/office/drawing/2014/main" id="{5103CBB9-82B6-2F11-FF0F-E72E8D5949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238" y="2338612"/>
            <a:ext cx="857250" cy="857250"/>
          </a:xfrm>
          <a:prstGeom prst="rect">
            <a:avLst/>
          </a:prstGeom>
        </p:spPr>
      </p:pic>
      <p:pic>
        <p:nvPicPr>
          <p:cNvPr id="14" name="Graphic 13" descr="Satellite with solid fill">
            <a:extLst>
              <a:ext uri="{FF2B5EF4-FFF2-40B4-BE49-F238E27FC236}">
                <a16:creationId xmlns:a16="http://schemas.microsoft.com/office/drawing/2014/main" id="{CBDAD2E0-6FA7-1DD1-0F15-5519DD9FDC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918" y="3773539"/>
            <a:ext cx="845820" cy="845820"/>
          </a:xfrm>
          <a:prstGeom prst="rect">
            <a:avLst/>
          </a:prstGeom>
        </p:spPr>
      </p:pic>
      <p:pic>
        <p:nvPicPr>
          <p:cNvPr id="13" name="Graphic 12" descr="Fence with solid fill">
            <a:extLst>
              <a:ext uri="{FF2B5EF4-FFF2-40B4-BE49-F238E27FC236}">
                <a16:creationId xmlns:a16="http://schemas.microsoft.com/office/drawing/2014/main" id="{8ED95160-52A2-2E50-73A5-24FFFADCC6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7245" y="1137285"/>
            <a:ext cx="862965" cy="862965"/>
          </a:xfrm>
          <a:prstGeom prst="rect">
            <a:avLst/>
          </a:prstGeom>
        </p:spPr>
      </p:pic>
      <p:sp>
        <p:nvSpPr>
          <p:cNvPr id="3" name="TextBox 2">
            <a:extLst>
              <a:ext uri="{FF2B5EF4-FFF2-40B4-BE49-F238E27FC236}">
                <a16:creationId xmlns:a16="http://schemas.microsoft.com/office/drawing/2014/main" id="{784E6118-9DC0-1C90-519B-22D024A12402}"/>
              </a:ext>
            </a:extLst>
          </p:cNvPr>
          <p:cNvSpPr txBox="1"/>
          <p:nvPr/>
        </p:nvSpPr>
        <p:spPr>
          <a:xfrm>
            <a:off x="6206613" y="4845781"/>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FFFFFF"/>
                </a:solidFill>
                <a:latin typeface="Century Gothic"/>
              </a:rPr>
              <a:t>Source: Garrett Weichel</a:t>
            </a:r>
            <a:endParaRPr lang="en-US" err="1">
              <a:solidFill>
                <a:srgbClr val="FFFFFF"/>
              </a:solidFill>
            </a:endParaRPr>
          </a:p>
        </p:txBody>
      </p:sp>
    </p:spTree>
    <p:extLst>
      <p:ext uri="{BB962C8B-B14F-4D97-AF65-F5344CB8AC3E}">
        <p14:creationId xmlns:p14="http://schemas.microsoft.com/office/powerpoint/2010/main" val="1711696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prstGeom prst="rect">
            <a:avLst/>
          </a:prstGeom>
        </p:spPr>
        <p:txBody>
          <a:bodyPr spcFirstLastPara="1" wrap="square" lIns="68575" tIns="34275" rIns="68575" bIns="34275" anchor="t" anchorCtr="0">
            <a:noAutofit/>
          </a:bodyPr>
          <a:lstStyle/>
          <a:p>
            <a:r>
              <a:rPr lang="en-US" sz="4000" dirty="0"/>
              <a:t>Project Partners </a:t>
            </a:r>
          </a:p>
        </p:txBody>
      </p:sp>
      <p:pic>
        <p:nvPicPr>
          <p:cNvPr id="4" name="Picture 3" descr="Alderspring Ranch, Idaho — An excerpt – Western Landowners Alliance">
            <a:extLst>
              <a:ext uri="{FF2B5EF4-FFF2-40B4-BE49-F238E27FC236}">
                <a16:creationId xmlns:a16="http://schemas.microsoft.com/office/drawing/2014/main" id="{549176AD-D2D3-0EE9-F089-E555753A04AA}"/>
              </a:ext>
            </a:extLst>
          </p:cNvPr>
          <p:cNvPicPr>
            <a:picLocks noChangeAspect="1"/>
          </p:cNvPicPr>
          <p:nvPr/>
        </p:nvPicPr>
        <p:blipFill rotWithShape="1">
          <a:blip r:embed="rId3"/>
          <a:srcRect l="3779" r="11745"/>
          <a:stretch/>
        </p:blipFill>
        <p:spPr>
          <a:xfrm>
            <a:off x="51828" y="2250661"/>
            <a:ext cx="3208053" cy="2514421"/>
          </a:xfrm>
          <a:prstGeom prst="rect">
            <a:avLst/>
          </a:prstGeom>
          <a:ln>
            <a:solidFill>
              <a:schemeClr val="tx1"/>
            </a:solidFill>
          </a:ln>
        </p:spPr>
      </p:pic>
      <p:pic>
        <p:nvPicPr>
          <p:cNvPr id="5" name="Picture 4" descr="No photo description available.">
            <a:extLst>
              <a:ext uri="{FF2B5EF4-FFF2-40B4-BE49-F238E27FC236}">
                <a16:creationId xmlns:a16="http://schemas.microsoft.com/office/drawing/2014/main" id="{46D92872-F1F4-C096-7A04-F6538EFDDE98}"/>
              </a:ext>
            </a:extLst>
          </p:cNvPr>
          <p:cNvPicPr>
            <a:picLocks noChangeAspect="1"/>
          </p:cNvPicPr>
          <p:nvPr/>
        </p:nvPicPr>
        <p:blipFill rotWithShape="1">
          <a:blip r:embed="rId4"/>
          <a:srcRect l="17471" r="13563"/>
          <a:stretch/>
        </p:blipFill>
        <p:spPr>
          <a:xfrm>
            <a:off x="3593446" y="2245257"/>
            <a:ext cx="2593463" cy="2525228"/>
          </a:xfrm>
          <a:prstGeom prst="rect">
            <a:avLst/>
          </a:prstGeom>
          <a:ln>
            <a:solidFill>
              <a:schemeClr val="tx1"/>
            </a:solidFill>
          </a:ln>
        </p:spPr>
      </p:pic>
      <p:pic>
        <p:nvPicPr>
          <p:cNvPr id="6" name="Picture 5" descr="Image result for usda aphis">
            <a:extLst>
              <a:ext uri="{FF2B5EF4-FFF2-40B4-BE49-F238E27FC236}">
                <a16:creationId xmlns:a16="http://schemas.microsoft.com/office/drawing/2014/main" id="{D5D18CB7-0359-7B44-E9B0-BFB2AEF31652}"/>
              </a:ext>
            </a:extLst>
          </p:cNvPr>
          <p:cNvPicPr>
            <a:picLocks noChangeAspect="1"/>
          </p:cNvPicPr>
          <p:nvPr/>
        </p:nvPicPr>
        <p:blipFill>
          <a:blip r:embed="rId5"/>
          <a:stretch>
            <a:fillRect/>
          </a:stretch>
        </p:blipFill>
        <p:spPr>
          <a:xfrm>
            <a:off x="6453874" y="2250963"/>
            <a:ext cx="2621644" cy="2514119"/>
          </a:xfrm>
          <a:prstGeom prst="rect">
            <a:avLst/>
          </a:prstGeom>
          <a:ln>
            <a:solidFill>
              <a:schemeClr val="tx1"/>
            </a:solidFill>
          </a:ln>
        </p:spPr>
      </p:pic>
      <p:sp>
        <p:nvSpPr>
          <p:cNvPr id="2" name="TextBox 1">
            <a:extLst>
              <a:ext uri="{FF2B5EF4-FFF2-40B4-BE49-F238E27FC236}">
                <a16:creationId xmlns:a16="http://schemas.microsoft.com/office/drawing/2014/main" id="{779E5214-97D9-17A3-0053-D760B04F2F2A}"/>
              </a:ext>
            </a:extLst>
          </p:cNvPr>
          <p:cNvSpPr txBox="1"/>
          <p:nvPr/>
        </p:nvSpPr>
        <p:spPr>
          <a:xfrm>
            <a:off x="40735" y="483995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404040"/>
                </a:solidFill>
                <a:latin typeface="Century Gothic"/>
              </a:rPr>
              <a:t>Source: westernlandowners.com</a:t>
            </a:r>
            <a:endParaRPr lang="en-US"/>
          </a:p>
        </p:txBody>
      </p:sp>
      <p:sp>
        <p:nvSpPr>
          <p:cNvPr id="7" name="TextBox 6">
            <a:extLst>
              <a:ext uri="{FF2B5EF4-FFF2-40B4-BE49-F238E27FC236}">
                <a16:creationId xmlns:a16="http://schemas.microsoft.com/office/drawing/2014/main" id="{2F2ABBE2-9E7E-9207-89FE-995590989AA8}"/>
              </a:ext>
            </a:extLst>
          </p:cNvPr>
          <p:cNvSpPr txBox="1"/>
          <p:nvPr/>
        </p:nvSpPr>
        <p:spPr>
          <a:xfrm>
            <a:off x="3710674" y="483995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404040"/>
                </a:solidFill>
                <a:latin typeface="Century Gothic"/>
              </a:rPr>
              <a:t>Source: Facebook</a:t>
            </a:r>
            <a:endParaRPr lang="en-US"/>
          </a:p>
        </p:txBody>
      </p:sp>
      <p:sp>
        <p:nvSpPr>
          <p:cNvPr id="8" name="TextBox 7">
            <a:extLst>
              <a:ext uri="{FF2B5EF4-FFF2-40B4-BE49-F238E27FC236}">
                <a16:creationId xmlns:a16="http://schemas.microsoft.com/office/drawing/2014/main" id="{264875B6-C394-DE77-7258-B604AD4384BE}"/>
              </a:ext>
            </a:extLst>
          </p:cNvPr>
          <p:cNvSpPr txBox="1"/>
          <p:nvPr/>
        </p:nvSpPr>
        <p:spPr>
          <a:xfrm>
            <a:off x="6993857" y="483995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404040"/>
                </a:solidFill>
                <a:latin typeface="Century Gothic"/>
              </a:rPr>
              <a:t>Source: USDA APHIS</a:t>
            </a:r>
            <a:endParaRPr lang="en-US"/>
          </a:p>
        </p:txBody>
      </p:sp>
      <p:sp>
        <p:nvSpPr>
          <p:cNvPr id="13" name="TextBox 12">
            <a:extLst>
              <a:ext uri="{FF2B5EF4-FFF2-40B4-BE49-F238E27FC236}">
                <a16:creationId xmlns:a16="http://schemas.microsoft.com/office/drawing/2014/main" id="{2367D48B-3177-4930-D1F7-4421CEFD4B1F}"/>
              </a:ext>
            </a:extLst>
          </p:cNvPr>
          <p:cNvSpPr txBox="1"/>
          <p:nvPr/>
        </p:nvSpPr>
        <p:spPr>
          <a:xfrm>
            <a:off x="677595" y="1140145"/>
            <a:ext cx="1954850" cy="1169551"/>
          </a:xfrm>
          <a:prstGeom prst="rect">
            <a:avLst/>
          </a:prstGeom>
          <a:noFill/>
        </p:spPr>
        <p:txBody>
          <a:bodyPr wrap="square" lIns="91440" tIns="45720" rIns="91440" bIns="45720" rtlCol="0" anchor="t">
            <a:spAutoFit/>
          </a:bodyPr>
          <a:lstStyle/>
          <a:p>
            <a:r>
              <a:rPr lang="en" sz="1400" b="1">
                <a:solidFill>
                  <a:srgbClr val="3F3F3F"/>
                </a:solidFill>
                <a:latin typeface="Century Gothic"/>
              </a:rPr>
              <a:t>Alderspring Ranch</a:t>
            </a:r>
            <a:endParaRPr lang="en-US"/>
          </a:p>
          <a:p>
            <a:r>
              <a:rPr lang="en" sz="1400">
                <a:solidFill>
                  <a:srgbClr val="3F3F3F"/>
                </a:solidFill>
                <a:latin typeface="Century Gothic"/>
              </a:rPr>
              <a:t>Glenn Elzinga    </a:t>
            </a:r>
          </a:p>
          <a:p>
            <a:r>
              <a:rPr lang="en" sz="1400">
                <a:solidFill>
                  <a:srgbClr val="3F3F3F"/>
                </a:solidFill>
                <a:latin typeface="Century Gothic"/>
              </a:rPr>
              <a:t>Rancher, Ecologist</a:t>
            </a:r>
          </a:p>
          <a:p>
            <a:r>
              <a:rPr lang="en" sz="1400">
                <a:solidFill>
                  <a:srgbClr val="3F3F3F"/>
                </a:solidFill>
                <a:latin typeface="Century Gothic"/>
              </a:rPr>
              <a:t>                          </a:t>
            </a:r>
            <a:r>
              <a:rPr lang="en" sz="1400" b="1">
                <a:solidFill>
                  <a:srgbClr val="3F3F3F"/>
                </a:solidFill>
                <a:latin typeface="Century Gothic"/>
              </a:rPr>
              <a:t>                   </a:t>
            </a:r>
            <a:endParaRPr lang="en-US"/>
          </a:p>
        </p:txBody>
      </p:sp>
      <p:sp>
        <p:nvSpPr>
          <p:cNvPr id="14" name="TextBox 13">
            <a:extLst>
              <a:ext uri="{FF2B5EF4-FFF2-40B4-BE49-F238E27FC236}">
                <a16:creationId xmlns:a16="http://schemas.microsoft.com/office/drawing/2014/main" id="{245B7736-AA13-3A12-6DA0-71F67D419F4D}"/>
              </a:ext>
            </a:extLst>
          </p:cNvPr>
          <p:cNvSpPr txBox="1"/>
          <p:nvPr/>
        </p:nvSpPr>
        <p:spPr>
          <a:xfrm>
            <a:off x="4058073" y="1142277"/>
            <a:ext cx="1664208" cy="954107"/>
          </a:xfrm>
          <a:prstGeom prst="rect">
            <a:avLst/>
          </a:prstGeom>
          <a:noFill/>
        </p:spPr>
        <p:txBody>
          <a:bodyPr wrap="square" rtlCol="0">
            <a:spAutoFit/>
          </a:bodyPr>
          <a:lstStyle/>
          <a:p>
            <a:r>
              <a:rPr lang="en" sz="1400" b="1">
                <a:solidFill>
                  <a:srgbClr val="3F3F3F"/>
                </a:solidFill>
                <a:latin typeface="Century Gothic"/>
              </a:rPr>
              <a:t>Krebs Livestock </a:t>
            </a:r>
          </a:p>
          <a:p>
            <a:r>
              <a:rPr lang="en" sz="1400">
                <a:solidFill>
                  <a:srgbClr val="3F3F3F"/>
                </a:solidFill>
                <a:latin typeface="Century Gothic"/>
              </a:rPr>
              <a:t>Cameron Krebs </a:t>
            </a:r>
          </a:p>
          <a:p>
            <a:r>
              <a:rPr lang="en">
                <a:solidFill>
                  <a:srgbClr val="3F3F3F"/>
                </a:solidFill>
                <a:latin typeface="Century Gothic"/>
              </a:rPr>
              <a:t>Rancher                      </a:t>
            </a:r>
            <a:r>
              <a:rPr lang="en" b="1">
                <a:solidFill>
                  <a:srgbClr val="3F3F3F"/>
                </a:solidFill>
                <a:latin typeface="Century Gothic"/>
              </a:rPr>
              <a:t>                     </a:t>
            </a:r>
            <a:endParaRPr lang="en-US"/>
          </a:p>
        </p:txBody>
      </p:sp>
      <p:sp>
        <p:nvSpPr>
          <p:cNvPr id="15" name="TextBox 14">
            <a:extLst>
              <a:ext uri="{FF2B5EF4-FFF2-40B4-BE49-F238E27FC236}">
                <a16:creationId xmlns:a16="http://schemas.microsoft.com/office/drawing/2014/main" id="{1B73C4BE-E78A-A5C7-7E07-533742810F26}"/>
              </a:ext>
            </a:extLst>
          </p:cNvPr>
          <p:cNvSpPr txBox="1"/>
          <p:nvPr/>
        </p:nvSpPr>
        <p:spPr>
          <a:xfrm>
            <a:off x="6830572" y="1142277"/>
            <a:ext cx="1859486" cy="954107"/>
          </a:xfrm>
          <a:prstGeom prst="rect">
            <a:avLst/>
          </a:prstGeom>
          <a:noFill/>
        </p:spPr>
        <p:txBody>
          <a:bodyPr wrap="square" rtlCol="0">
            <a:spAutoFit/>
          </a:bodyPr>
          <a:lstStyle/>
          <a:p>
            <a:r>
              <a:rPr lang="en" sz="1400" b="1">
                <a:solidFill>
                  <a:srgbClr val="3F3F3F"/>
                </a:solidFill>
                <a:latin typeface="Century Gothic"/>
              </a:rPr>
              <a:t>USDA A.P.H.I.S.</a:t>
            </a:r>
          </a:p>
          <a:p>
            <a:r>
              <a:rPr lang="en" sz="1400">
                <a:solidFill>
                  <a:srgbClr val="3F3F3F"/>
                </a:solidFill>
                <a:latin typeface="Century Gothic"/>
              </a:rPr>
              <a:t>Stuart Breck</a:t>
            </a:r>
          </a:p>
          <a:p>
            <a:r>
              <a:rPr lang="en" sz="1400">
                <a:solidFill>
                  <a:srgbClr val="3F3F3F"/>
                </a:solidFill>
                <a:latin typeface="Century Gothic"/>
              </a:rPr>
              <a:t>Wildlife Biologist  </a:t>
            </a:r>
          </a:p>
          <a:p>
            <a:endParaRPr lang="en" sz="1400" b="1">
              <a:solidFill>
                <a:srgbClr val="3F3F3F"/>
              </a:solidFill>
              <a:latin typeface="Century Gothic"/>
            </a:endParaRPr>
          </a:p>
        </p:txBody>
      </p:sp>
    </p:spTree>
    <p:extLst>
      <p:ext uri="{BB962C8B-B14F-4D97-AF65-F5344CB8AC3E}">
        <p14:creationId xmlns:p14="http://schemas.microsoft.com/office/powerpoint/2010/main" val="91592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prstGeom prst="rect">
            <a:avLst/>
          </a:prstGeom>
        </p:spPr>
        <p:txBody>
          <a:bodyPr spcFirstLastPara="1" wrap="square" lIns="68575" tIns="34275" rIns="68575" bIns="34275" anchor="t" anchorCtr="0">
            <a:noAutofit/>
          </a:bodyPr>
          <a:lstStyle/>
          <a:p>
            <a:pPr>
              <a:buSzPts val="990"/>
            </a:pPr>
            <a:r>
              <a:rPr lang="en" sz="4000" dirty="0"/>
              <a:t>Study Area </a:t>
            </a:r>
            <a:endParaRPr lang="en-US" sz="3200" dirty="0"/>
          </a:p>
        </p:txBody>
      </p:sp>
      <p:sp>
        <p:nvSpPr>
          <p:cNvPr id="2" name="TextBox 1">
            <a:extLst>
              <a:ext uri="{FF2B5EF4-FFF2-40B4-BE49-F238E27FC236}">
                <a16:creationId xmlns:a16="http://schemas.microsoft.com/office/drawing/2014/main" id="{42F195EC-712C-7EA7-5E50-DC4D898A8C8D}"/>
              </a:ext>
            </a:extLst>
          </p:cNvPr>
          <p:cNvSpPr txBox="1"/>
          <p:nvPr/>
        </p:nvSpPr>
        <p:spPr>
          <a:xfrm>
            <a:off x="7940961" y="4154399"/>
            <a:ext cx="1081874" cy="346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F5474FC9-BBCE-860D-A722-6BDA4DC03F52}"/>
              </a:ext>
            </a:extLst>
          </p:cNvPr>
          <p:cNvSpPr txBox="1"/>
          <p:nvPr/>
        </p:nvSpPr>
        <p:spPr>
          <a:xfrm>
            <a:off x="3754288" y="2457287"/>
            <a:ext cx="149413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tx1">
                    <a:lumMod val="75000"/>
                    <a:lumOff val="25000"/>
                  </a:schemeClr>
                </a:solidFill>
                <a:latin typeface="Century Gothic"/>
              </a:rPr>
              <a:t>Study Period:</a:t>
            </a:r>
            <a:r>
              <a:rPr lang="en-US" b="1">
                <a:solidFill>
                  <a:schemeClr val="tx1">
                    <a:lumMod val="75000"/>
                    <a:lumOff val="25000"/>
                  </a:schemeClr>
                </a:solidFill>
                <a:latin typeface="Century Gothic"/>
              </a:rPr>
              <a:t> </a:t>
            </a:r>
            <a:endParaRPr lang="en-US">
              <a:solidFill>
                <a:schemeClr val="tx1">
                  <a:lumMod val="75000"/>
                  <a:lumOff val="25000"/>
                </a:schemeClr>
              </a:solidFill>
            </a:endParaRPr>
          </a:p>
          <a:p>
            <a:r>
              <a:rPr lang="en-US">
                <a:solidFill>
                  <a:schemeClr val="tx1">
                    <a:lumMod val="75000"/>
                    <a:lumOff val="25000"/>
                  </a:schemeClr>
                </a:solidFill>
                <a:latin typeface="Century Gothic"/>
              </a:rPr>
              <a:t>2000 – 2023</a:t>
            </a:r>
            <a:endParaRPr lang="en-US">
              <a:solidFill>
                <a:schemeClr val="tx1">
                  <a:lumMod val="75000"/>
                  <a:lumOff val="25000"/>
                </a:schemeClr>
              </a:solidFill>
            </a:endParaRPr>
          </a:p>
          <a:p>
            <a:endParaRPr lang="en-US" sz="2000">
              <a:latin typeface="Century Gothic"/>
            </a:endParaRPr>
          </a:p>
        </p:txBody>
      </p:sp>
      <p:sp>
        <p:nvSpPr>
          <p:cNvPr id="4" name="TextBox 3">
            <a:extLst>
              <a:ext uri="{FF2B5EF4-FFF2-40B4-BE49-F238E27FC236}">
                <a16:creationId xmlns:a16="http://schemas.microsoft.com/office/drawing/2014/main" id="{49B94FD4-BBC1-4AFB-52B9-8F5CEE502E8B}"/>
              </a:ext>
            </a:extLst>
          </p:cNvPr>
          <p:cNvSpPr txBox="1"/>
          <p:nvPr/>
        </p:nvSpPr>
        <p:spPr>
          <a:xfrm>
            <a:off x="2370024" y="4916270"/>
            <a:ext cx="44396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404040"/>
                </a:solidFill>
                <a:latin typeface="Century Gothic"/>
              </a:rPr>
              <a:t>Source: Esri, Maxar, Earthstar Geographics, Esri GIS User Community</a:t>
            </a:r>
            <a:endParaRPr lang="en-US"/>
          </a:p>
        </p:txBody>
      </p:sp>
      <p:sp>
        <p:nvSpPr>
          <p:cNvPr id="11" name="Rectangle 10">
            <a:extLst>
              <a:ext uri="{FF2B5EF4-FFF2-40B4-BE49-F238E27FC236}">
                <a16:creationId xmlns:a16="http://schemas.microsoft.com/office/drawing/2014/main" id="{CDA2E5B0-4148-4EC8-9A7B-1E746B64FD0B}"/>
              </a:ext>
            </a:extLst>
          </p:cNvPr>
          <p:cNvSpPr/>
          <p:nvPr/>
        </p:nvSpPr>
        <p:spPr>
          <a:xfrm>
            <a:off x="5357091" y="4500599"/>
            <a:ext cx="230909" cy="1175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BCAC74B-3ED8-44AD-312D-F4E7A7A791A1}"/>
              </a:ext>
            </a:extLst>
          </p:cNvPr>
          <p:cNvSpPr txBox="1"/>
          <p:nvPr/>
        </p:nvSpPr>
        <p:spPr>
          <a:xfrm>
            <a:off x="5588000" y="4420890"/>
            <a:ext cx="2050473" cy="276999"/>
          </a:xfrm>
          <a:prstGeom prst="rect">
            <a:avLst/>
          </a:prstGeom>
          <a:noFill/>
        </p:spPr>
        <p:txBody>
          <a:bodyPr wrap="square" rtlCol="0">
            <a:spAutoFit/>
          </a:bodyPr>
          <a:lstStyle/>
          <a:p>
            <a:r>
              <a:rPr lang="en-US" sz="1200">
                <a:latin typeface="Century Gothic" panose="020B0502020202020204" pitchFamily="34" charset="0"/>
              </a:rPr>
              <a:t>Krebs Night Pens</a:t>
            </a:r>
          </a:p>
        </p:txBody>
      </p:sp>
      <p:sp>
        <p:nvSpPr>
          <p:cNvPr id="13" name="Rectangle 12">
            <a:extLst>
              <a:ext uri="{FF2B5EF4-FFF2-40B4-BE49-F238E27FC236}">
                <a16:creationId xmlns:a16="http://schemas.microsoft.com/office/drawing/2014/main" id="{3DD8E186-1BE2-08A3-6616-29399D218B4A}"/>
              </a:ext>
            </a:extLst>
          </p:cNvPr>
          <p:cNvSpPr/>
          <p:nvPr/>
        </p:nvSpPr>
        <p:spPr>
          <a:xfrm>
            <a:off x="5357090" y="4740751"/>
            <a:ext cx="230909" cy="11758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FFFF00"/>
              </a:highlight>
            </a:endParaRPr>
          </a:p>
        </p:txBody>
      </p:sp>
      <p:sp>
        <p:nvSpPr>
          <p:cNvPr id="14" name="TextBox 13">
            <a:extLst>
              <a:ext uri="{FF2B5EF4-FFF2-40B4-BE49-F238E27FC236}">
                <a16:creationId xmlns:a16="http://schemas.microsoft.com/office/drawing/2014/main" id="{1CCBF784-F186-B5DD-7599-870755C49BFD}"/>
              </a:ext>
            </a:extLst>
          </p:cNvPr>
          <p:cNvSpPr txBox="1"/>
          <p:nvPr/>
        </p:nvSpPr>
        <p:spPr>
          <a:xfrm>
            <a:off x="5587999" y="4673700"/>
            <a:ext cx="2050473" cy="492443"/>
          </a:xfrm>
          <a:prstGeom prst="rect">
            <a:avLst/>
          </a:prstGeom>
          <a:noFill/>
        </p:spPr>
        <p:txBody>
          <a:bodyPr wrap="square" rtlCol="0">
            <a:spAutoFit/>
          </a:bodyPr>
          <a:lstStyle/>
          <a:p>
            <a:r>
              <a:rPr lang="en-US" sz="1200">
                <a:latin typeface="Century Gothic" panose="020B0502020202020204" pitchFamily="34" charset="0"/>
              </a:rPr>
              <a:t>Krebs Control Points</a:t>
            </a:r>
          </a:p>
          <a:p>
            <a:endParaRPr lang="en-US"/>
          </a:p>
        </p:txBody>
      </p:sp>
      <p:sp>
        <p:nvSpPr>
          <p:cNvPr id="20" name="TextBox 19">
            <a:extLst>
              <a:ext uri="{FF2B5EF4-FFF2-40B4-BE49-F238E27FC236}">
                <a16:creationId xmlns:a16="http://schemas.microsoft.com/office/drawing/2014/main" id="{557974A5-7413-2DFE-108C-C8BB81BC88DD}"/>
              </a:ext>
            </a:extLst>
          </p:cNvPr>
          <p:cNvSpPr txBox="1"/>
          <p:nvPr/>
        </p:nvSpPr>
        <p:spPr>
          <a:xfrm>
            <a:off x="5857834" y="1005106"/>
            <a:ext cx="2050473" cy="400110"/>
          </a:xfrm>
          <a:prstGeom prst="rect">
            <a:avLst/>
          </a:prstGeom>
          <a:noFill/>
        </p:spPr>
        <p:txBody>
          <a:bodyPr wrap="square">
            <a:spAutoFit/>
          </a:bodyPr>
          <a:lstStyle/>
          <a:p>
            <a:pPr algn="ctr"/>
            <a:r>
              <a:rPr lang="en-US" sz="2000" b="0" i="0">
                <a:solidFill>
                  <a:srgbClr val="000000"/>
                </a:solidFill>
                <a:effectLst/>
                <a:latin typeface="Century Gothic" panose="020B0502020202020204" pitchFamily="34" charset="0"/>
              </a:rPr>
              <a:t>Krebs Livestock</a:t>
            </a:r>
          </a:p>
        </p:txBody>
      </p:sp>
      <p:pic>
        <p:nvPicPr>
          <p:cNvPr id="22" name="Picture 21">
            <a:extLst>
              <a:ext uri="{FF2B5EF4-FFF2-40B4-BE49-F238E27FC236}">
                <a16:creationId xmlns:a16="http://schemas.microsoft.com/office/drawing/2014/main" id="{2085FF95-FFF1-AD56-64B6-0A8290493B31}"/>
              </a:ext>
            </a:extLst>
          </p:cNvPr>
          <p:cNvPicPr>
            <a:picLocks noChangeAspect="1"/>
          </p:cNvPicPr>
          <p:nvPr/>
        </p:nvPicPr>
        <p:blipFill>
          <a:blip r:embed="rId3"/>
          <a:stretch>
            <a:fillRect/>
          </a:stretch>
        </p:blipFill>
        <p:spPr>
          <a:xfrm>
            <a:off x="7019636" y="4471958"/>
            <a:ext cx="1462262" cy="135838"/>
          </a:xfrm>
          <a:prstGeom prst="rect">
            <a:avLst/>
          </a:prstGeom>
        </p:spPr>
      </p:pic>
      <p:pic>
        <p:nvPicPr>
          <p:cNvPr id="24" name="Picture 23">
            <a:extLst>
              <a:ext uri="{FF2B5EF4-FFF2-40B4-BE49-F238E27FC236}">
                <a16:creationId xmlns:a16="http://schemas.microsoft.com/office/drawing/2014/main" id="{AB56F91F-B539-0CF0-6FDC-44C55296B194}"/>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357090" y="908980"/>
            <a:ext cx="285790" cy="457264"/>
          </a:xfrm>
          <a:prstGeom prst="rect">
            <a:avLst/>
          </a:prstGeom>
        </p:spPr>
      </p:pic>
      <p:sp>
        <p:nvSpPr>
          <p:cNvPr id="27" name="TextBox 26">
            <a:extLst>
              <a:ext uri="{FF2B5EF4-FFF2-40B4-BE49-F238E27FC236}">
                <a16:creationId xmlns:a16="http://schemas.microsoft.com/office/drawing/2014/main" id="{9D8EB0A7-9913-E5E3-E75A-4B53FE96D799}"/>
              </a:ext>
            </a:extLst>
          </p:cNvPr>
          <p:cNvSpPr txBox="1"/>
          <p:nvPr/>
        </p:nvSpPr>
        <p:spPr>
          <a:xfrm>
            <a:off x="721991" y="1005106"/>
            <a:ext cx="2770909" cy="400110"/>
          </a:xfrm>
          <a:prstGeom prst="rect">
            <a:avLst/>
          </a:prstGeom>
          <a:noFill/>
        </p:spPr>
        <p:txBody>
          <a:bodyPr wrap="square" lIns="91440" tIns="45720" rIns="91440" bIns="45720" rtlCol="0" anchor="t">
            <a:spAutoFit/>
          </a:bodyPr>
          <a:lstStyle/>
          <a:p>
            <a:pPr algn="ctr"/>
            <a:r>
              <a:rPr lang="en-US" sz="2000" err="1">
                <a:latin typeface="Century Gothic"/>
              </a:rPr>
              <a:t>Alderspring</a:t>
            </a:r>
            <a:r>
              <a:rPr lang="en-US" sz="2000">
                <a:latin typeface="Century Gothic"/>
              </a:rPr>
              <a:t> Ranch</a:t>
            </a:r>
          </a:p>
        </p:txBody>
      </p:sp>
      <p:pic>
        <p:nvPicPr>
          <p:cNvPr id="28" name="Picture 27">
            <a:extLst>
              <a:ext uri="{FF2B5EF4-FFF2-40B4-BE49-F238E27FC236}">
                <a16:creationId xmlns:a16="http://schemas.microsoft.com/office/drawing/2014/main" id="{8240C836-153C-6684-EBE2-498791E5FCF6}"/>
              </a:ext>
            </a:extLst>
          </p:cNvPr>
          <p:cNvPicPr>
            <a:picLocks noChangeAspect="1"/>
          </p:cNvPicPr>
          <p:nvPr/>
        </p:nvPicPr>
        <p:blipFill>
          <a:blip r:embed="rId4">
            <a:duotone>
              <a:prstClr val="black"/>
              <a:srgbClr val="FFFFFF">
                <a:tint val="45000"/>
                <a:satMod val="400000"/>
              </a:srgbClr>
            </a:duotone>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531421" y="890234"/>
            <a:ext cx="285790" cy="457264"/>
          </a:xfrm>
          <a:prstGeom prst="rect">
            <a:avLst/>
          </a:prstGeom>
        </p:spPr>
      </p:pic>
      <p:sp>
        <p:nvSpPr>
          <p:cNvPr id="29" name="Rectangle 28">
            <a:extLst>
              <a:ext uri="{FF2B5EF4-FFF2-40B4-BE49-F238E27FC236}">
                <a16:creationId xmlns:a16="http://schemas.microsoft.com/office/drawing/2014/main" id="{A9E63918-1FE8-3EB5-BC1B-18DF1696AD83}"/>
              </a:ext>
            </a:extLst>
          </p:cNvPr>
          <p:cNvSpPr/>
          <p:nvPr/>
        </p:nvSpPr>
        <p:spPr>
          <a:xfrm>
            <a:off x="571703" y="4500599"/>
            <a:ext cx="230909" cy="1175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F79D11-55A8-B77F-BC83-B5A6406BB750}"/>
              </a:ext>
            </a:extLst>
          </p:cNvPr>
          <p:cNvSpPr/>
          <p:nvPr/>
        </p:nvSpPr>
        <p:spPr>
          <a:xfrm>
            <a:off x="558862" y="4741010"/>
            <a:ext cx="230909" cy="11758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FFFF00"/>
              </a:highlight>
            </a:endParaRPr>
          </a:p>
        </p:txBody>
      </p:sp>
      <p:sp>
        <p:nvSpPr>
          <p:cNvPr id="31" name="TextBox 30">
            <a:extLst>
              <a:ext uri="{FF2B5EF4-FFF2-40B4-BE49-F238E27FC236}">
                <a16:creationId xmlns:a16="http://schemas.microsoft.com/office/drawing/2014/main" id="{51A2F681-3032-270A-01AC-D48B74E8130B}"/>
              </a:ext>
            </a:extLst>
          </p:cNvPr>
          <p:cNvSpPr txBox="1"/>
          <p:nvPr/>
        </p:nvSpPr>
        <p:spPr>
          <a:xfrm>
            <a:off x="802612" y="4420889"/>
            <a:ext cx="2504005" cy="276999"/>
          </a:xfrm>
          <a:prstGeom prst="rect">
            <a:avLst/>
          </a:prstGeom>
          <a:noFill/>
        </p:spPr>
        <p:txBody>
          <a:bodyPr wrap="square" lIns="91440" tIns="45720" rIns="91440" bIns="45720" rtlCol="0" anchor="t">
            <a:spAutoFit/>
          </a:bodyPr>
          <a:lstStyle/>
          <a:p>
            <a:r>
              <a:rPr lang="en-US" sz="1200" err="1">
                <a:latin typeface="Century Gothic"/>
              </a:rPr>
              <a:t>Alderspring</a:t>
            </a:r>
            <a:r>
              <a:rPr lang="en-US" sz="1200">
                <a:latin typeface="Century Gothic"/>
              </a:rPr>
              <a:t> Control Points</a:t>
            </a:r>
          </a:p>
        </p:txBody>
      </p:sp>
      <p:sp>
        <p:nvSpPr>
          <p:cNvPr id="34" name="TextBox 33">
            <a:extLst>
              <a:ext uri="{FF2B5EF4-FFF2-40B4-BE49-F238E27FC236}">
                <a16:creationId xmlns:a16="http://schemas.microsoft.com/office/drawing/2014/main" id="{28B066E5-1F27-E03B-9B2B-6C31C8589FB0}"/>
              </a:ext>
            </a:extLst>
          </p:cNvPr>
          <p:cNvSpPr txBox="1"/>
          <p:nvPr/>
        </p:nvSpPr>
        <p:spPr>
          <a:xfrm>
            <a:off x="802611" y="4661042"/>
            <a:ext cx="2050473" cy="461665"/>
          </a:xfrm>
          <a:prstGeom prst="rect">
            <a:avLst/>
          </a:prstGeom>
          <a:noFill/>
        </p:spPr>
        <p:txBody>
          <a:bodyPr wrap="square" lIns="91440" tIns="45720" rIns="91440" bIns="45720" rtlCol="0" anchor="t">
            <a:spAutoFit/>
          </a:bodyPr>
          <a:lstStyle/>
          <a:p>
            <a:r>
              <a:rPr lang="en-US" sz="1200" err="1">
                <a:latin typeface="Century Gothic"/>
              </a:rPr>
              <a:t>Alderspring</a:t>
            </a:r>
            <a:r>
              <a:rPr lang="en-US" sz="1200">
                <a:latin typeface="Century Gothic"/>
              </a:rPr>
              <a:t> Night Pens</a:t>
            </a:r>
          </a:p>
          <a:p>
            <a:endParaRPr lang="en-US" sz="1200">
              <a:latin typeface="Century Gothic" panose="020B0502020202020204" pitchFamily="34" charset="0"/>
            </a:endParaRPr>
          </a:p>
        </p:txBody>
      </p:sp>
      <p:pic>
        <p:nvPicPr>
          <p:cNvPr id="5" name="Picture 4">
            <a:extLst>
              <a:ext uri="{FF2B5EF4-FFF2-40B4-BE49-F238E27FC236}">
                <a16:creationId xmlns:a16="http://schemas.microsoft.com/office/drawing/2014/main" id="{E9AB26DC-B1B6-7B53-E421-4D8FEBC0062D}"/>
              </a:ext>
            </a:extLst>
          </p:cNvPr>
          <p:cNvPicPr>
            <a:picLocks noChangeAspect="1"/>
          </p:cNvPicPr>
          <p:nvPr/>
        </p:nvPicPr>
        <p:blipFill>
          <a:blip r:embed="rId3"/>
          <a:stretch>
            <a:fillRect/>
          </a:stretch>
        </p:blipFill>
        <p:spPr>
          <a:xfrm>
            <a:off x="2848956" y="4489137"/>
            <a:ext cx="1265752" cy="117583"/>
          </a:xfrm>
          <a:prstGeom prst="rect">
            <a:avLst/>
          </a:prstGeom>
        </p:spPr>
      </p:pic>
      <p:pic>
        <p:nvPicPr>
          <p:cNvPr id="7" name="Picture 6">
            <a:extLst>
              <a:ext uri="{FF2B5EF4-FFF2-40B4-BE49-F238E27FC236}">
                <a16:creationId xmlns:a16="http://schemas.microsoft.com/office/drawing/2014/main" id="{2DC634E8-D8D0-3A64-B162-AB77DE8DDD9B}"/>
              </a:ext>
            </a:extLst>
          </p:cNvPr>
          <p:cNvPicPr>
            <a:picLocks noChangeAspect="1"/>
          </p:cNvPicPr>
          <p:nvPr/>
        </p:nvPicPr>
        <p:blipFill>
          <a:blip r:embed="rId6"/>
          <a:stretch>
            <a:fillRect/>
          </a:stretch>
        </p:blipFill>
        <p:spPr>
          <a:xfrm>
            <a:off x="571703" y="1385405"/>
            <a:ext cx="3051003" cy="3057255"/>
          </a:xfrm>
          <a:prstGeom prst="rect">
            <a:avLst/>
          </a:prstGeom>
        </p:spPr>
      </p:pic>
      <p:sp>
        <p:nvSpPr>
          <p:cNvPr id="8" name="Rectangle 7">
            <a:extLst>
              <a:ext uri="{FF2B5EF4-FFF2-40B4-BE49-F238E27FC236}">
                <a16:creationId xmlns:a16="http://schemas.microsoft.com/office/drawing/2014/main" id="{BEC33529-EA9D-A897-2D46-918E34E25DB8}"/>
              </a:ext>
            </a:extLst>
          </p:cNvPr>
          <p:cNvSpPr/>
          <p:nvPr/>
        </p:nvSpPr>
        <p:spPr>
          <a:xfrm>
            <a:off x="2993231" y="2078831"/>
            <a:ext cx="78582" cy="76200"/>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1486CD2-746C-C8F7-8489-6BB246E1220B}"/>
              </a:ext>
            </a:extLst>
          </p:cNvPr>
          <p:cNvPicPr>
            <a:picLocks noChangeAspect="1"/>
          </p:cNvPicPr>
          <p:nvPr/>
        </p:nvPicPr>
        <p:blipFill>
          <a:blip r:embed="rId7"/>
          <a:stretch>
            <a:fillRect/>
          </a:stretch>
        </p:blipFill>
        <p:spPr>
          <a:xfrm>
            <a:off x="5290385" y="1380179"/>
            <a:ext cx="3051003" cy="3058827"/>
          </a:xfrm>
          <a:prstGeom prst="rect">
            <a:avLst/>
          </a:prstGeom>
        </p:spPr>
      </p:pic>
      <p:sp>
        <p:nvSpPr>
          <p:cNvPr id="16" name="Rectangle 15">
            <a:extLst>
              <a:ext uri="{FF2B5EF4-FFF2-40B4-BE49-F238E27FC236}">
                <a16:creationId xmlns:a16="http://schemas.microsoft.com/office/drawing/2014/main" id="{4E8BA96D-C187-BF8E-F46E-7336ABDD8DB1}"/>
              </a:ext>
            </a:extLst>
          </p:cNvPr>
          <p:cNvSpPr/>
          <p:nvPr/>
        </p:nvSpPr>
        <p:spPr>
          <a:xfrm>
            <a:off x="8046244" y="3802856"/>
            <a:ext cx="71437" cy="69057"/>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062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9" name="Picture 8" descr="Cows on a mountains pasture">
            <a:extLst>
              <a:ext uri="{FF2B5EF4-FFF2-40B4-BE49-F238E27FC236}">
                <a16:creationId xmlns:a16="http://schemas.microsoft.com/office/drawing/2014/main" id="{37A9F48C-C02E-35A2-6318-EB6EED3EC1D8}"/>
              </a:ext>
            </a:extLst>
          </p:cNvPr>
          <p:cNvPicPr>
            <a:picLocks noChangeAspect="1"/>
          </p:cNvPicPr>
          <p:nvPr/>
        </p:nvPicPr>
        <p:blipFill>
          <a:blip r:embed="rId3"/>
          <a:stretch>
            <a:fillRect/>
          </a:stretch>
        </p:blipFill>
        <p:spPr>
          <a:xfrm>
            <a:off x="0" y="0"/>
            <a:ext cx="9144000" cy="5143500"/>
          </a:xfrm>
          <a:prstGeom prst="rect">
            <a:avLst/>
          </a:prstGeom>
        </p:spPr>
      </p:pic>
      <p:sp>
        <p:nvSpPr>
          <p:cNvPr id="143" name="Google Shape;143;p15"/>
          <p:cNvSpPr txBox="1">
            <a:spLocks noGrp="1"/>
          </p:cNvSpPr>
          <p:nvPr>
            <p:ph type="title"/>
          </p:nvPr>
        </p:nvSpPr>
        <p:spPr>
          <a:prstGeom prst="rect">
            <a:avLst/>
          </a:prstGeom>
        </p:spPr>
        <p:txBody>
          <a:bodyPr spcFirstLastPara="1" wrap="square" lIns="68575" tIns="34275" rIns="68575" bIns="34275" anchor="t" anchorCtr="0">
            <a:noAutofit/>
          </a:bodyPr>
          <a:lstStyle/>
          <a:p>
            <a:r>
              <a:rPr lang="en-US" sz="4000" dirty="0"/>
              <a:t>Project Objectives</a:t>
            </a:r>
          </a:p>
        </p:txBody>
      </p:sp>
      <p:sp>
        <p:nvSpPr>
          <p:cNvPr id="2" name="Rectangle: Rounded Corners 1">
            <a:extLst>
              <a:ext uri="{FF2B5EF4-FFF2-40B4-BE49-F238E27FC236}">
                <a16:creationId xmlns:a16="http://schemas.microsoft.com/office/drawing/2014/main" id="{93A201C1-425B-B1FC-D761-FA6611519433}"/>
              </a:ext>
            </a:extLst>
          </p:cNvPr>
          <p:cNvSpPr/>
          <p:nvPr/>
        </p:nvSpPr>
        <p:spPr>
          <a:xfrm>
            <a:off x="1316009" y="1987723"/>
            <a:ext cx="2459182" cy="11649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E666F0B-A626-EDE8-8734-1113611E3E55}"/>
              </a:ext>
            </a:extLst>
          </p:cNvPr>
          <p:cNvSpPr/>
          <p:nvPr/>
        </p:nvSpPr>
        <p:spPr>
          <a:xfrm>
            <a:off x="5129184" y="1416223"/>
            <a:ext cx="3138863" cy="23079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9493BE-8304-FF5B-A9F7-CD29C886F1B3}"/>
              </a:ext>
            </a:extLst>
          </p:cNvPr>
          <p:cNvSpPr txBox="1"/>
          <p:nvPr/>
        </p:nvSpPr>
        <p:spPr>
          <a:xfrm>
            <a:off x="5088370" y="1833224"/>
            <a:ext cx="3224069" cy="1200329"/>
          </a:xfrm>
          <a:prstGeom prst="rect">
            <a:avLst/>
          </a:prstGeom>
          <a:noFill/>
        </p:spPr>
        <p:txBody>
          <a:bodyPr wrap="square" lIns="91440" tIns="45720" rIns="91440" bIns="45720" rtlCol="0" anchor="t">
            <a:spAutoFit/>
          </a:bodyPr>
          <a:lstStyle/>
          <a:p>
            <a:pPr algn="ctr"/>
            <a:r>
              <a:rPr lang="en-US" sz="1800">
                <a:solidFill>
                  <a:schemeClr val="tx1">
                    <a:lumMod val="75000"/>
                    <a:lumOff val="25000"/>
                  </a:schemeClr>
                </a:solidFill>
                <a:latin typeface="Century Gothic"/>
              </a:rPr>
              <a:t>2. </a:t>
            </a:r>
            <a:r>
              <a:rPr lang="en-US" sz="1800" b="1">
                <a:solidFill>
                  <a:schemeClr val="tx1">
                    <a:lumMod val="75000"/>
                    <a:lumOff val="25000"/>
                  </a:schemeClr>
                </a:solidFill>
                <a:latin typeface="Century Gothic"/>
              </a:rPr>
              <a:t>Quantify</a:t>
            </a:r>
            <a:r>
              <a:rPr lang="en-US" sz="1800">
                <a:solidFill>
                  <a:schemeClr val="tx1">
                    <a:lumMod val="75000"/>
                    <a:lumOff val="25000"/>
                  </a:schemeClr>
                </a:solidFill>
                <a:latin typeface="Century Gothic"/>
              </a:rPr>
              <a:t> and </a:t>
            </a:r>
            <a:r>
              <a:rPr lang="en-US" sz="1800" b="1">
                <a:solidFill>
                  <a:schemeClr val="tx1">
                    <a:lumMod val="75000"/>
                    <a:lumOff val="25000"/>
                  </a:schemeClr>
                </a:solidFill>
                <a:latin typeface="Century Gothic"/>
              </a:rPr>
              <a:t>compare</a:t>
            </a:r>
            <a:r>
              <a:rPr lang="en-US" sz="1800">
                <a:solidFill>
                  <a:schemeClr val="tx1">
                    <a:lumMod val="75000"/>
                    <a:lumOff val="25000"/>
                  </a:schemeClr>
                </a:solidFill>
                <a:latin typeface="Century Gothic"/>
              </a:rPr>
              <a:t> changes in vegetation characteristics between </a:t>
            </a:r>
            <a:r>
              <a:rPr lang="en-US" sz="1800" b="1">
                <a:solidFill>
                  <a:schemeClr val="tx1">
                    <a:lumMod val="75000"/>
                    <a:lumOff val="25000"/>
                  </a:schemeClr>
                </a:solidFill>
                <a:latin typeface="Century Gothic"/>
              </a:rPr>
              <a:t>night pen</a:t>
            </a:r>
            <a:r>
              <a:rPr lang="en-US" sz="1800">
                <a:solidFill>
                  <a:schemeClr val="tx1">
                    <a:lumMod val="75000"/>
                    <a:lumOff val="25000"/>
                  </a:schemeClr>
                </a:solidFill>
                <a:latin typeface="Century Gothic"/>
              </a:rPr>
              <a:t> and </a:t>
            </a:r>
            <a:r>
              <a:rPr lang="en-US" sz="1800" b="1">
                <a:solidFill>
                  <a:schemeClr val="tx1">
                    <a:lumMod val="75000"/>
                    <a:lumOff val="25000"/>
                  </a:schemeClr>
                </a:solidFill>
                <a:latin typeface="Century Gothic"/>
              </a:rPr>
              <a:t>control</a:t>
            </a:r>
            <a:r>
              <a:rPr lang="en-US" sz="1800">
                <a:solidFill>
                  <a:schemeClr val="tx1">
                    <a:lumMod val="75000"/>
                    <a:lumOff val="25000"/>
                  </a:schemeClr>
                </a:solidFill>
                <a:latin typeface="Century Gothic"/>
              </a:rPr>
              <a:t> </a:t>
            </a:r>
            <a:r>
              <a:rPr lang="en-US" sz="1800" b="1">
                <a:solidFill>
                  <a:schemeClr val="tx1">
                    <a:lumMod val="75000"/>
                    <a:lumOff val="25000"/>
                  </a:schemeClr>
                </a:solidFill>
                <a:latin typeface="Century Gothic"/>
              </a:rPr>
              <a:t>sites</a:t>
            </a:r>
            <a:r>
              <a:rPr lang="en-US" sz="1800">
                <a:solidFill>
                  <a:schemeClr val="tx1">
                    <a:lumMod val="75000"/>
                    <a:lumOff val="25000"/>
                  </a:schemeClr>
                </a:solidFill>
                <a:latin typeface="Century Gothic"/>
              </a:rPr>
              <a:t>.</a:t>
            </a:r>
            <a:endParaRPr lang="en-US" sz="1800">
              <a:solidFill>
                <a:schemeClr val="tx1">
                  <a:lumMod val="75000"/>
                  <a:lumOff val="25000"/>
                </a:schemeClr>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8C77248A-3577-1F52-0C1B-D99B127CFFE5}"/>
              </a:ext>
            </a:extLst>
          </p:cNvPr>
          <p:cNvSpPr/>
          <p:nvPr/>
        </p:nvSpPr>
        <p:spPr>
          <a:xfrm>
            <a:off x="1254093" y="1425414"/>
            <a:ext cx="3138863" cy="2307936"/>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C6901F-C7F7-5C45-4502-CD0B93036024}"/>
              </a:ext>
            </a:extLst>
          </p:cNvPr>
          <p:cNvSpPr txBox="1"/>
          <p:nvPr/>
        </p:nvSpPr>
        <p:spPr>
          <a:xfrm>
            <a:off x="1221839" y="1830667"/>
            <a:ext cx="3170963" cy="1200329"/>
          </a:xfrm>
          <a:prstGeom prst="rect">
            <a:avLst/>
          </a:prstGeom>
          <a:noFill/>
        </p:spPr>
        <p:txBody>
          <a:bodyPr wrap="square" lIns="91440" tIns="45720" rIns="91440" bIns="45720" rtlCol="0" anchor="t">
            <a:spAutoFit/>
          </a:bodyPr>
          <a:lstStyle/>
          <a:p>
            <a:pPr algn="ctr"/>
            <a:r>
              <a:rPr lang="en-US" sz="1800" b="1">
                <a:solidFill>
                  <a:schemeClr val="tx1">
                    <a:lumMod val="75000"/>
                    <a:lumOff val="25000"/>
                  </a:schemeClr>
                </a:solidFill>
                <a:latin typeface="Century Gothic"/>
              </a:rPr>
              <a:t>1. Select control sites</a:t>
            </a:r>
            <a:r>
              <a:rPr lang="en-US" sz="1800">
                <a:solidFill>
                  <a:schemeClr val="tx1">
                    <a:lumMod val="75000"/>
                    <a:lumOff val="25000"/>
                  </a:schemeClr>
                </a:solidFill>
                <a:latin typeface="Century Gothic"/>
              </a:rPr>
              <a:t> that capture topographic characteristics of night pen sites. </a:t>
            </a:r>
            <a:endParaRPr lang="en-US" sz="1800">
              <a:solidFill>
                <a:schemeClr val="tx1">
                  <a:lumMod val="75000"/>
                  <a:lumOff val="25000"/>
                </a:schemeClr>
              </a:solidFill>
              <a:latin typeface="Century Gothic" panose="020B0502020202020204" pitchFamily="34" charset="0"/>
            </a:endParaRPr>
          </a:p>
        </p:txBody>
      </p:sp>
      <p:pic>
        <p:nvPicPr>
          <p:cNvPr id="7" name="Graphic 6" descr="Bar chart with solid fill">
            <a:extLst>
              <a:ext uri="{FF2B5EF4-FFF2-40B4-BE49-F238E27FC236}">
                <a16:creationId xmlns:a16="http://schemas.microsoft.com/office/drawing/2014/main" id="{1B8A9D71-47CC-654A-499D-9F05D5736F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8080" y="2988945"/>
            <a:ext cx="628650" cy="640080"/>
          </a:xfrm>
          <a:prstGeom prst="rect">
            <a:avLst/>
          </a:prstGeom>
        </p:spPr>
      </p:pic>
      <p:pic>
        <p:nvPicPr>
          <p:cNvPr id="8" name="Graphic 7" descr="Map with pin with solid fill">
            <a:extLst>
              <a:ext uri="{FF2B5EF4-FFF2-40B4-BE49-F238E27FC236}">
                <a16:creationId xmlns:a16="http://schemas.microsoft.com/office/drawing/2014/main" id="{C35175B3-3E8B-4166-3F6E-B018647FE4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1372" y="2996150"/>
            <a:ext cx="622819" cy="6403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prstGeom prst="rect">
            <a:avLst/>
          </a:prstGeom>
        </p:spPr>
        <p:txBody>
          <a:bodyPr spcFirstLastPara="1" wrap="square" lIns="68575" tIns="34275" rIns="68575" bIns="34275" anchor="t" anchorCtr="0">
            <a:noAutofit/>
          </a:bodyPr>
          <a:lstStyle/>
          <a:p>
            <a:r>
              <a:rPr lang="en-US" sz="4000" dirty="0"/>
              <a:t>Sensors</a:t>
            </a:r>
          </a:p>
        </p:txBody>
      </p:sp>
      <p:pic>
        <p:nvPicPr>
          <p:cNvPr id="3" name="Picture 2" descr="A satellite in space&#10;&#10;Description automatically generated">
            <a:extLst>
              <a:ext uri="{FF2B5EF4-FFF2-40B4-BE49-F238E27FC236}">
                <a16:creationId xmlns:a16="http://schemas.microsoft.com/office/drawing/2014/main" id="{223CC52E-276E-CFFC-F8E9-BFF0B9DDBBD5}"/>
              </a:ext>
            </a:extLst>
          </p:cNvPr>
          <p:cNvPicPr>
            <a:picLocks noChangeAspect="1"/>
          </p:cNvPicPr>
          <p:nvPr/>
        </p:nvPicPr>
        <p:blipFill>
          <a:blip r:embed="rId3"/>
          <a:stretch>
            <a:fillRect/>
          </a:stretch>
        </p:blipFill>
        <p:spPr>
          <a:xfrm>
            <a:off x="764258" y="2993770"/>
            <a:ext cx="3271131" cy="1840012"/>
          </a:xfrm>
          <a:prstGeom prst="rect">
            <a:avLst/>
          </a:prstGeom>
          <a:effectLst>
            <a:outerShdw blurRad="50800" dist="38100" dir="18900000" algn="bl" rotWithShape="0">
              <a:prstClr val="black">
                <a:alpha val="40000"/>
              </a:prstClr>
            </a:outerShdw>
          </a:effectLst>
        </p:spPr>
      </p:pic>
      <p:sp>
        <p:nvSpPr>
          <p:cNvPr id="4" name="Right Brace 3">
            <a:extLst>
              <a:ext uri="{FF2B5EF4-FFF2-40B4-BE49-F238E27FC236}">
                <a16:creationId xmlns:a16="http://schemas.microsoft.com/office/drawing/2014/main" id="{4199CC35-BA4E-95AE-80A6-B98654555D4D}"/>
              </a:ext>
            </a:extLst>
          </p:cNvPr>
          <p:cNvSpPr/>
          <p:nvPr/>
        </p:nvSpPr>
        <p:spPr>
          <a:xfrm>
            <a:off x="4037943" y="1305891"/>
            <a:ext cx="822960" cy="3017520"/>
          </a:xfrm>
          <a:prstGeom prst="rightBrace">
            <a:avLst/>
          </a:prstGeom>
          <a:ln w="254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D3B9BFA6-69E1-3E41-702C-650C102C6AEC}"/>
              </a:ext>
            </a:extLst>
          </p:cNvPr>
          <p:cNvSpPr txBox="1"/>
          <p:nvPr/>
        </p:nvSpPr>
        <p:spPr>
          <a:xfrm>
            <a:off x="1778867" y="1725283"/>
            <a:ext cx="1644068" cy="646331"/>
          </a:xfrm>
          <a:prstGeom prst="rect">
            <a:avLst/>
          </a:prstGeom>
          <a:noFill/>
        </p:spPr>
        <p:txBody>
          <a:bodyPr wrap="square" lIns="91440" tIns="45720" rIns="91440" bIns="45720" rtlCol="0" anchor="t">
            <a:spAutoFit/>
          </a:bodyPr>
          <a:lstStyle/>
          <a:p>
            <a:r>
              <a:rPr lang="en-US" sz="1800">
                <a:latin typeface="Century Gothic"/>
              </a:rPr>
              <a:t>Landsat 7 ETM</a:t>
            </a:r>
          </a:p>
        </p:txBody>
      </p:sp>
      <p:sp>
        <p:nvSpPr>
          <p:cNvPr id="6" name="TextBox 5">
            <a:extLst>
              <a:ext uri="{FF2B5EF4-FFF2-40B4-BE49-F238E27FC236}">
                <a16:creationId xmlns:a16="http://schemas.microsoft.com/office/drawing/2014/main" id="{68161C17-56CD-A841-3D91-8C7C03C0B725}"/>
              </a:ext>
            </a:extLst>
          </p:cNvPr>
          <p:cNvSpPr txBox="1"/>
          <p:nvPr/>
        </p:nvSpPr>
        <p:spPr>
          <a:xfrm>
            <a:off x="2344830" y="3838549"/>
            <a:ext cx="1265635" cy="646331"/>
          </a:xfrm>
          <a:prstGeom prst="rect">
            <a:avLst/>
          </a:prstGeom>
          <a:noFill/>
        </p:spPr>
        <p:txBody>
          <a:bodyPr wrap="square" rtlCol="0">
            <a:spAutoFit/>
          </a:bodyPr>
          <a:lstStyle/>
          <a:p>
            <a:r>
              <a:rPr lang="en-US" sz="1800">
                <a:latin typeface="Century Gothic" panose="020B0502020202020204" pitchFamily="34" charset="0"/>
              </a:rPr>
              <a:t>Landsat 8 OLI</a:t>
            </a:r>
          </a:p>
        </p:txBody>
      </p:sp>
      <p:sp>
        <p:nvSpPr>
          <p:cNvPr id="8" name="TextBox 7">
            <a:extLst>
              <a:ext uri="{FF2B5EF4-FFF2-40B4-BE49-F238E27FC236}">
                <a16:creationId xmlns:a16="http://schemas.microsoft.com/office/drawing/2014/main" id="{DFBA4EE9-16E0-1406-7889-D31109613085}"/>
              </a:ext>
            </a:extLst>
          </p:cNvPr>
          <p:cNvSpPr txBox="1"/>
          <p:nvPr/>
        </p:nvSpPr>
        <p:spPr>
          <a:xfrm>
            <a:off x="5337873" y="2463708"/>
            <a:ext cx="2620384" cy="646331"/>
          </a:xfrm>
          <a:prstGeom prst="rect">
            <a:avLst/>
          </a:prstGeom>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pPr algn="ctr"/>
            <a:r>
              <a:rPr lang="en-US" sz="1800">
                <a:latin typeface="Century Gothic"/>
              </a:rPr>
              <a:t>Continuous Vegetation Cover</a:t>
            </a:r>
            <a:endParaRPr lang="en-US" sz="1800">
              <a:latin typeface="Century Gothic" panose="020B0502020202020204" pitchFamily="34" charset="0"/>
            </a:endParaRPr>
          </a:p>
        </p:txBody>
      </p:sp>
      <p:pic>
        <p:nvPicPr>
          <p:cNvPr id="14" name="Picture 13">
            <a:extLst>
              <a:ext uri="{FF2B5EF4-FFF2-40B4-BE49-F238E27FC236}">
                <a16:creationId xmlns:a16="http://schemas.microsoft.com/office/drawing/2014/main" id="{0651C6F6-DE16-2C18-CB64-DB4F02469101}"/>
              </a:ext>
            </a:extLst>
          </p:cNvPr>
          <p:cNvPicPr>
            <a:picLocks noChangeAspect="1"/>
          </p:cNvPicPr>
          <p:nvPr/>
        </p:nvPicPr>
        <p:blipFill>
          <a:blip r:embed="rId4"/>
          <a:stretch>
            <a:fillRect/>
          </a:stretch>
        </p:blipFill>
        <p:spPr>
          <a:xfrm>
            <a:off x="1607417" y="501951"/>
            <a:ext cx="2743438" cy="2066723"/>
          </a:xfrm>
          <a:prstGeom prst="rect">
            <a:avLst/>
          </a:prstGeom>
        </p:spPr>
      </p:pic>
      <p:sp>
        <p:nvSpPr>
          <p:cNvPr id="7" name="TextBox 6">
            <a:extLst>
              <a:ext uri="{FF2B5EF4-FFF2-40B4-BE49-F238E27FC236}">
                <a16:creationId xmlns:a16="http://schemas.microsoft.com/office/drawing/2014/main" id="{1644316E-92D1-9377-F172-180A4BB8FD43}"/>
              </a:ext>
            </a:extLst>
          </p:cNvPr>
          <p:cNvSpPr txBox="1"/>
          <p:nvPr/>
        </p:nvSpPr>
        <p:spPr>
          <a:xfrm>
            <a:off x="5338739" y="1534563"/>
            <a:ext cx="2624585" cy="646331"/>
          </a:xfrm>
          <a:prstGeom prst="rect">
            <a:avLst/>
          </a:prstGeom>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pPr algn="ctr"/>
            <a:r>
              <a:rPr lang="en-US" sz="1800">
                <a:latin typeface="Century Gothic"/>
              </a:rPr>
              <a:t>Spectral Indices</a:t>
            </a:r>
            <a:endParaRPr lang="en-US"/>
          </a:p>
          <a:p>
            <a:pPr algn="ctr"/>
            <a:r>
              <a:rPr lang="en-US" sz="1800">
                <a:latin typeface="Century Gothic"/>
              </a:rPr>
              <a:t>(Red, Green &amp; Blue)</a:t>
            </a:r>
            <a:endParaRPr lang="en-US"/>
          </a:p>
        </p:txBody>
      </p:sp>
      <p:sp>
        <p:nvSpPr>
          <p:cNvPr id="9" name="TextBox 8">
            <a:extLst>
              <a:ext uri="{FF2B5EF4-FFF2-40B4-BE49-F238E27FC236}">
                <a16:creationId xmlns:a16="http://schemas.microsoft.com/office/drawing/2014/main" id="{9540F105-8F86-F6E2-1C30-C5CC0DA09CE6}"/>
              </a:ext>
            </a:extLst>
          </p:cNvPr>
          <p:cNvSpPr txBox="1"/>
          <p:nvPr/>
        </p:nvSpPr>
        <p:spPr>
          <a:xfrm>
            <a:off x="5337872" y="3383990"/>
            <a:ext cx="2620384" cy="646331"/>
          </a:xfrm>
          <a:prstGeom prst="rect">
            <a:avLst/>
          </a:prstGeom>
          <a:effectLst>
            <a:outerShdw blurRad="50800" dist="38100" dir="18900000" algn="b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pPr algn="ctr"/>
            <a:r>
              <a:rPr lang="en-US" sz="1800">
                <a:latin typeface="Century Gothic"/>
              </a:rPr>
              <a:t>Net Primary Productivity (NPP)</a:t>
            </a:r>
            <a:endParaRPr lang="en-US" sz="1800">
              <a:latin typeface="Century Gothic" panose="020B0502020202020204" pitchFamily="34" charset="0"/>
            </a:endParaRPr>
          </a:p>
        </p:txBody>
      </p:sp>
      <p:pic>
        <p:nvPicPr>
          <p:cNvPr id="2" name="Picture 1" descr="A satellite with a satellite dish&#10;&#10;Description automatically generated">
            <a:extLst>
              <a:ext uri="{FF2B5EF4-FFF2-40B4-BE49-F238E27FC236}">
                <a16:creationId xmlns:a16="http://schemas.microsoft.com/office/drawing/2014/main" id="{44800BCA-88D9-2E6B-B3F1-864339078219}"/>
              </a:ext>
            </a:extLst>
          </p:cNvPr>
          <p:cNvPicPr>
            <a:picLocks noChangeAspect="1"/>
          </p:cNvPicPr>
          <p:nvPr/>
        </p:nvPicPr>
        <p:blipFill>
          <a:blip r:embed="rId5"/>
          <a:stretch>
            <a:fillRect/>
          </a:stretch>
        </p:blipFill>
        <p:spPr>
          <a:xfrm>
            <a:off x="129668" y="1371600"/>
            <a:ext cx="1693287" cy="1676400"/>
          </a:xfrm>
          <a:prstGeom prst="rect">
            <a:avLst/>
          </a:prstGeom>
        </p:spPr>
      </p:pic>
      <p:sp>
        <p:nvSpPr>
          <p:cNvPr id="11" name="TextBox 10">
            <a:extLst>
              <a:ext uri="{FF2B5EF4-FFF2-40B4-BE49-F238E27FC236}">
                <a16:creationId xmlns:a16="http://schemas.microsoft.com/office/drawing/2014/main" id="{269D6F15-549B-D4B3-85F6-B77F0F2BB2CB}"/>
              </a:ext>
            </a:extLst>
          </p:cNvPr>
          <p:cNvSpPr txBox="1"/>
          <p:nvPr/>
        </p:nvSpPr>
        <p:spPr>
          <a:xfrm>
            <a:off x="899530" y="2655142"/>
            <a:ext cx="11663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latin typeface="Century Gothic"/>
              </a:rPr>
              <a:t>Landsat 5 TM</a:t>
            </a:r>
          </a:p>
        </p:txBody>
      </p:sp>
    </p:spTree>
    <p:extLst>
      <p:ext uri="{BB962C8B-B14F-4D97-AF65-F5344CB8AC3E}">
        <p14:creationId xmlns:p14="http://schemas.microsoft.com/office/powerpoint/2010/main" val="126491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p:nvPr>
        </p:nvSpPr>
        <p:spPr>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US" sz="4000" dirty="0"/>
              <a:t>Software</a:t>
            </a:r>
          </a:p>
        </p:txBody>
      </p:sp>
      <p:sp>
        <p:nvSpPr>
          <p:cNvPr id="2" name="Rectangle: Rounded Corners 1">
            <a:extLst>
              <a:ext uri="{FF2B5EF4-FFF2-40B4-BE49-F238E27FC236}">
                <a16:creationId xmlns:a16="http://schemas.microsoft.com/office/drawing/2014/main" id="{57945D02-C25D-4C6B-C155-D2F4D61BA8E5}"/>
              </a:ext>
            </a:extLst>
          </p:cNvPr>
          <p:cNvSpPr/>
          <p:nvPr/>
        </p:nvSpPr>
        <p:spPr>
          <a:xfrm>
            <a:off x="2450374" y="966833"/>
            <a:ext cx="2034540" cy="3851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86FA93-B0FE-7156-7EF4-368168B20AC3}"/>
              </a:ext>
            </a:extLst>
          </p:cNvPr>
          <p:cNvSpPr txBox="1"/>
          <p:nvPr/>
        </p:nvSpPr>
        <p:spPr>
          <a:xfrm>
            <a:off x="2456031" y="1023895"/>
            <a:ext cx="20229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rPr>
              <a:t>RAP</a:t>
            </a:r>
          </a:p>
        </p:txBody>
      </p:sp>
      <p:sp>
        <p:nvSpPr>
          <p:cNvPr id="159" name="Google Shape;159;p17"/>
          <p:cNvSpPr txBox="1"/>
          <p:nvPr/>
        </p:nvSpPr>
        <p:spPr>
          <a:xfrm>
            <a:off x="2432231" y="1469973"/>
            <a:ext cx="2042249" cy="3298221"/>
          </a:xfrm>
          <a:prstGeom prst="rect">
            <a:avLst/>
          </a:prstGeom>
          <a:noFill/>
          <a:ln>
            <a:noFill/>
          </a:ln>
        </p:spPr>
        <p:txBody>
          <a:bodyPr spcFirstLastPara="1" wrap="square" lIns="91425" tIns="91425" rIns="91425" bIns="91425" anchor="t" anchorCtr="0">
            <a:noAutofit/>
          </a:bodyPr>
          <a:lstStyle/>
          <a:p>
            <a:pPr marL="152400">
              <a:buClr>
                <a:srgbClr val="3F3F3F"/>
              </a:buClr>
              <a:buSzPts val="1200"/>
            </a:pPr>
            <a:r>
              <a:rPr lang="en" sz="1600" b="1" u="sng">
                <a:solidFill>
                  <a:schemeClr val="tx1">
                    <a:lumMod val="75000"/>
                    <a:lumOff val="25000"/>
                  </a:schemeClr>
                </a:solidFill>
                <a:latin typeface="Century Gothic"/>
                <a:ea typeface="Century Gothic"/>
                <a:cs typeface="Century Gothic"/>
                <a:sym typeface="Century Gothic"/>
              </a:rPr>
              <a:t>Data Inputs:</a:t>
            </a:r>
            <a:endParaRPr lang="en-US" sz="1600" b="1" u="sng">
              <a:solidFill>
                <a:schemeClr val="tx1">
                  <a:lumMod val="75000"/>
                  <a:lumOff val="25000"/>
                </a:schemeClr>
              </a:solidFill>
              <a:latin typeface="Century Gothic"/>
              <a:ea typeface="Century Gothic"/>
              <a:cs typeface="Century Gothic"/>
              <a:sym typeface="Century Gothic"/>
            </a:endParaRPr>
          </a:p>
          <a:p>
            <a:pPr marL="438150" lvl="0" indent="-285750" algn="l">
              <a:spcBef>
                <a:spcPts val="0"/>
              </a:spcBef>
              <a:spcAft>
                <a:spcPts val="0"/>
              </a:spcAft>
              <a:buSzPts val="1200"/>
              <a:buFont typeface="Wingdings"/>
              <a:buChar char="Ø"/>
            </a:pPr>
            <a:r>
              <a:rPr lang="en" sz="1600">
                <a:solidFill>
                  <a:schemeClr val="tx1">
                    <a:lumMod val="75000"/>
                    <a:lumOff val="25000"/>
                  </a:schemeClr>
                </a:solidFill>
                <a:latin typeface="Century Gothic"/>
                <a:ea typeface="Century Gothic"/>
                <a:cs typeface="Century Gothic"/>
                <a:sym typeface="Century Gothic"/>
              </a:rPr>
              <a:t>Landsat 5-8 Data</a:t>
            </a:r>
            <a:endParaRPr lang="en" sz="1600">
              <a:solidFill>
                <a:schemeClr val="tx1">
                  <a:lumMod val="75000"/>
                  <a:lumOff val="25000"/>
                </a:schemeClr>
              </a:solidFill>
              <a:latin typeface="Century Gothic"/>
              <a:ea typeface="Century Gothic"/>
              <a:cs typeface="Century Gothic"/>
            </a:endParaRPr>
          </a:p>
          <a:p>
            <a:pPr marL="152400">
              <a:buSzPts val="1200"/>
            </a:pPr>
            <a:endParaRPr lang="en" sz="1600">
              <a:solidFill>
                <a:schemeClr val="tx1">
                  <a:lumMod val="75000"/>
                  <a:lumOff val="25000"/>
                </a:schemeClr>
              </a:solidFill>
              <a:latin typeface="Century Gothic"/>
              <a:ea typeface="Century Gothic"/>
              <a:cs typeface="Century Gothic"/>
            </a:endParaRPr>
          </a:p>
          <a:p>
            <a:pPr marL="152400">
              <a:buSzPts val="1200"/>
            </a:pPr>
            <a:r>
              <a:rPr lang="en" sz="1600" b="1" u="sng">
                <a:solidFill>
                  <a:schemeClr val="tx1">
                    <a:lumMod val="75000"/>
                    <a:lumOff val="25000"/>
                  </a:schemeClr>
                </a:solidFill>
                <a:latin typeface="Century Gothic"/>
                <a:ea typeface="Century Gothic"/>
                <a:cs typeface="Century Gothic"/>
              </a:rPr>
              <a:t>Outputs:</a:t>
            </a:r>
          </a:p>
          <a:p>
            <a:pPr marL="438150" indent="-285750">
              <a:buSzPts val="1200"/>
              <a:buFont typeface="Wingdings"/>
              <a:buChar char="Ø"/>
            </a:pPr>
            <a:r>
              <a:rPr lang="en" sz="1600">
                <a:solidFill>
                  <a:schemeClr val="tx1">
                    <a:lumMod val="75000"/>
                    <a:lumOff val="25000"/>
                  </a:schemeClr>
                </a:solidFill>
                <a:latin typeface="Century Gothic"/>
                <a:ea typeface="Century Gothic"/>
                <a:cs typeface="Century Gothic"/>
              </a:rPr>
              <a:t>Net Primary Productivity (NPP)</a:t>
            </a:r>
          </a:p>
        </p:txBody>
      </p:sp>
      <p:sp>
        <p:nvSpPr>
          <p:cNvPr id="9" name="Rectangle: Rounded Corners 8">
            <a:extLst>
              <a:ext uri="{FF2B5EF4-FFF2-40B4-BE49-F238E27FC236}">
                <a16:creationId xmlns:a16="http://schemas.microsoft.com/office/drawing/2014/main" id="{B47F015A-2099-FCCD-8688-F8C86C7E9C12}"/>
              </a:ext>
            </a:extLst>
          </p:cNvPr>
          <p:cNvSpPr/>
          <p:nvPr/>
        </p:nvSpPr>
        <p:spPr>
          <a:xfrm>
            <a:off x="4617720" y="948690"/>
            <a:ext cx="2034540" cy="3851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1EFBBA2-A493-A965-9527-C2A386391CA0}"/>
              </a:ext>
            </a:extLst>
          </p:cNvPr>
          <p:cNvSpPr/>
          <p:nvPr/>
        </p:nvSpPr>
        <p:spPr>
          <a:xfrm>
            <a:off x="6812280" y="982980"/>
            <a:ext cx="2034540" cy="3851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Google Shape;160;p17"/>
          <p:cNvSpPr txBox="1"/>
          <p:nvPr/>
        </p:nvSpPr>
        <p:spPr>
          <a:xfrm>
            <a:off x="4610672" y="1462032"/>
            <a:ext cx="2044375" cy="3348292"/>
          </a:xfrm>
          <a:prstGeom prst="rect">
            <a:avLst/>
          </a:prstGeom>
          <a:noFill/>
          <a:ln>
            <a:noFill/>
          </a:ln>
        </p:spPr>
        <p:txBody>
          <a:bodyPr spcFirstLastPara="1" wrap="square" lIns="91425" tIns="91425" rIns="91425" bIns="91425" anchor="t" anchorCtr="0">
            <a:noAutofit/>
          </a:bodyPr>
          <a:lstStyle/>
          <a:p>
            <a:r>
              <a:rPr lang="en" sz="1600" b="1" u="sng">
                <a:solidFill>
                  <a:schemeClr val="tx1">
                    <a:lumMod val="75000"/>
                    <a:lumOff val="25000"/>
                  </a:schemeClr>
                </a:solidFill>
                <a:latin typeface="Century Gothic"/>
                <a:ea typeface="Century Gothic"/>
                <a:cs typeface="Century Gothic"/>
                <a:sym typeface="Century Gothic"/>
              </a:rPr>
              <a:t>Data Inputs:</a:t>
            </a:r>
            <a:endParaRPr lang="en" sz="1600" b="1" u="sng">
              <a:solidFill>
                <a:schemeClr val="tx1">
                  <a:lumMod val="75000"/>
                  <a:lumOff val="25000"/>
                </a:schemeClr>
              </a:solidFill>
              <a:latin typeface="Century Gothic"/>
              <a:ea typeface="Century Gothic"/>
              <a:cs typeface="Century Gothic"/>
            </a:endParaRP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Night-pen Site Polygons</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NPP Dataset</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CTI, HLI, Aspect</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NAIP Imagery</a:t>
            </a:r>
          </a:p>
          <a:p>
            <a:endParaRPr lang="en" sz="1600">
              <a:solidFill>
                <a:schemeClr val="tx1">
                  <a:lumMod val="75000"/>
                  <a:lumOff val="25000"/>
                </a:schemeClr>
              </a:solidFill>
              <a:latin typeface="Century Gothic"/>
              <a:ea typeface="Century Gothic"/>
              <a:cs typeface="Century Gothic"/>
            </a:endParaRPr>
          </a:p>
          <a:p>
            <a:r>
              <a:rPr lang="en" sz="1600" b="1" u="sng">
                <a:solidFill>
                  <a:schemeClr val="tx1">
                    <a:lumMod val="75000"/>
                    <a:lumOff val="25000"/>
                  </a:schemeClr>
                </a:solidFill>
                <a:latin typeface="Century Gothic"/>
                <a:ea typeface="Century Gothic"/>
                <a:cs typeface="Century Gothic"/>
              </a:rPr>
              <a:t>Outputs:</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Average NPP for night-penning sites</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Control Sites</a:t>
            </a:r>
          </a:p>
          <a:p>
            <a:pPr marL="171450" indent="-171450">
              <a:buFont typeface="Wingdings" panose="020B0604020202020204" pitchFamily="34" charset="0"/>
              <a:buChar char="Ø"/>
            </a:pPr>
            <a:endParaRPr lang="en" sz="1600">
              <a:solidFill>
                <a:schemeClr val="tx1">
                  <a:lumMod val="75000"/>
                  <a:lumOff val="25000"/>
                </a:schemeClr>
              </a:solidFill>
              <a:latin typeface="Century Gothic"/>
              <a:ea typeface="Century Gothic"/>
              <a:cs typeface="Century Gothic"/>
            </a:endParaRPr>
          </a:p>
          <a:p>
            <a:pPr marL="171450" indent="-171450">
              <a:buFont typeface="Wingdings" panose="020B0604020202020204" pitchFamily="34" charset="0"/>
              <a:buChar char="Ø"/>
            </a:pPr>
            <a:endParaRPr lang="en" sz="1600">
              <a:solidFill>
                <a:schemeClr val="tx1">
                  <a:lumMod val="75000"/>
                  <a:lumOff val="25000"/>
                </a:schemeClr>
              </a:solidFill>
              <a:latin typeface="Century Gothic"/>
              <a:ea typeface="Century Gothic"/>
              <a:cs typeface="Century Gothic"/>
            </a:endParaRPr>
          </a:p>
          <a:p>
            <a:endParaRPr lang="en" sz="1600">
              <a:solidFill>
                <a:schemeClr val="tx1">
                  <a:lumMod val="75000"/>
                  <a:lumOff val="25000"/>
                </a:schemeClr>
              </a:solidFill>
              <a:latin typeface="Century Gothic"/>
              <a:ea typeface="Century Gothic"/>
              <a:cs typeface="Century Gothic"/>
            </a:endParaRPr>
          </a:p>
          <a:p>
            <a:pPr marL="171450" indent="-171450">
              <a:buFont typeface="Wingdings" panose="020B0604020202020204" pitchFamily="34" charset="0"/>
              <a:buChar char="Ø"/>
            </a:pPr>
            <a:endParaRPr lang="en" sz="1600">
              <a:solidFill>
                <a:schemeClr val="tx1">
                  <a:lumMod val="75000"/>
                  <a:lumOff val="25000"/>
                </a:schemeClr>
              </a:solidFill>
              <a:latin typeface="Century Gothic"/>
              <a:ea typeface="Century Gothic"/>
              <a:cs typeface="Century Gothic"/>
            </a:endParaRPr>
          </a:p>
          <a:p>
            <a:pPr marL="171450" indent="-171450">
              <a:buFont typeface="Wingdings" panose="020B0604020202020204" pitchFamily="34" charset="0"/>
              <a:buChar char="Ø"/>
            </a:pPr>
            <a:endParaRPr lang="en" sz="1600">
              <a:solidFill>
                <a:schemeClr val="tx1">
                  <a:lumMod val="75000"/>
                  <a:lumOff val="25000"/>
                </a:schemeClr>
              </a:solidFill>
              <a:latin typeface="Century Gothic"/>
              <a:ea typeface="Century Gothic"/>
              <a:cs typeface="Century Gothic"/>
            </a:endParaRPr>
          </a:p>
        </p:txBody>
      </p:sp>
      <p:sp>
        <p:nvSpPr>
          <p:cNvPr id="6" name="TextBox 5">
            <a:extLst>
              <a:ext uri="{FF2B5EF4-FFF2-40B4-BE49-F238E27FC236}">
                <a16:creationId xmlns:a16="http://schemas.microsoft.com/office/drawing/2014/main" id="{67D813C1-948A-23B2-2451-866CAD30ADB5}"/>
              </a:ext>
            </a:extLst>
          </p:cNvPr>
          <p:cNvSpPr txBox="1"/>
          <p:nvPr/>
        </p:nvSpPr>
        <p:spPr>
          <a:xfrm>
            <a:off x="5137028" y="1022153"/>
            <a:ext cx="10789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GEE</a:t>
            </a:r>
          </a:p>
        </p:txBody>
      </p:sp>
      <p:sp>
        <p:nvSpPr>
          <p:cNvPr id="162" name="Google Shape;162;p17"/>
          <p:cNvSpPr txBox="1"/>
          <p:nvPr/>
        </p:nvSpPr>
        <p:spPr>
          <a:xfrm>
            <a:off x="6832095" y="1464649"/>
            <a:ext cx="1996044" cy="3160416"/>
          </a:xfrm>
          <a:prstGeom prst="rect">
            <a:avLst/>
          </a:prstGeom>
          <a:noFill/>
          <a:ln>
            <a:noFill/>
          </a:ln>
        </p:spPr>
        <p:txBody>
          <a:bodyPr spcFirstLastPara="1" wrap="square" lIns="91425" tIns="91425" rIns="91425" bIns="91425" anchor="t" anchorCtr="0">
            <a:noAutofit/>
          </a:bodyPr>
          <a:lstStyle/>
          <a:p>
            <a:r>
              <a:rPr lang="en" sz="1600" b="1" u="sng">
                <a:solidFill>
                  <a:schemeClr val="tx1">
                    <a:lumMod val="75000"/>
                    <a:lumOff val="25000"/>
                  </a:schemeClr>
                </a:solidFill>
                <a:latin typeface="Century Gothic"/>
                <a:ea typeface="Century Gothic"/>
                <a:cs typeface="Century Gothic"/>
              </a:rPr>
              <a:t>Data Inputs:</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Outputs from GEE</a:t>
            </a:r>
          </a:p>
          <a:p>
            <a:endParaRPr lang="en" sz="1600">
              <a:solidFill>
                <a:schemeClr val="tx1">
                  <a:lumMod val="75000"/>
                  <a:lumOff val="25000"/>
                </a:schemeClr>
              </a:solidFill>
              <a:latin typeface="Century Gothic"/>
            </a:endParaRPr>
          </a:p>
          <a:p>
            <a:r>
              <a:rPr lang="en" sz="1600" b="1" u="sng">
                <a:solidFill>
                  <a:schemeClr val="tx1">
                    <a:lumMod val="75000"/>
                    <a:lumOff val="25000"/>
                  </a:schemeClr>
                </a:solidFill>
                <a:latin typeface="Century Gothic"/>
              </a:rPr>
              <a:t>Outputs:</a:t>
            </a:r>
            <a:endParaRPr lang="en-US" sz="1600" b="1" u="sng">
              <a:solidFill>
                <a:schemeClr val="tx1">
                  <a:lumMod val="75000"/>
                  <a:lumOff val="25000"/>
                </a:schemeClr>
              </a:solidFill>
              <a:latin typeface="Century Gothic"/>
            </a:endParaRPr>
          </a:p>
          <a:p>
            <a:pPr marL="285750" indent="-285750">
              <a:buFont typeface="Wingdings"/>
              <a:buChar char="Ø"/>
            </a:pPr>
            <a:r>
              <a:rPr lang="en" sz="1600">
                <a:solidFill>
                  <a:schemeClr val="tx1">
                    <a:lumMod val="75000"/>
                    <a:lumOff val="25000"/>
                  </a:schemeClr>
                </a:solidFill>
                <a:latin typeface="Century Gothic"/>
              </a:rPr>
              <a:t>Time series</a:t>
            </a:r>
            <a:endParaRPr lang="en-US" sz="1600">
              <a:solidFill>
                <a:schemeClr val="tx1">
                  <a:lumMod val="75000"/>
                  <a:lumOff val="25000"/>
                </a:schemeClr>
              </a:solidFill>
              <a:latin typeface="Century Gothic"/>
            </a:endParaRPr>
          </a:p>
          <a:p>
            <a:pPr marL="285750" indent="-285750">
              <a:buFont typeface="Wingdings"/>
              <a:buChar char="Ø"/>
            </a:pPr>
            <a:r>
              <a:rPr lang="en" sz="1600">
                <a:solidFill>
                  <a:schemeClr val="tx1">
                    <a:lumMod val="75000"/>
                    <a:lumOff val="25000"/>
                  </a:schemeClr>
                </a:solidFill>
                <a:latin typeface="Century Gothic"/>
              </a:rPr>
              <a:t>Data distribution of vegetation response </a:t>
            </a:r>
            <a:endParaRPr lang="en">
              <a:solidFill>
                <a:schemeClr val="tx1">
                  <a:lumMod val="75000"/>
                  <a:lumOff val="25000"/>
                </a:schemeClr>
              </a:solidFill>
            </a:endParaRPr>
          </a:p>
          <a:p>
            <a:pPr marL="285750" indent="-285750">
              <a:buFont typeface="Wingdings"/>
              <a:buChar char="Ø"/>
            </a:pPr>
            <a:endParaRPr lang="en">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08E79EC6-A5B4-0425-90E9-EB7A6EC09CA4}"/>
              </a:ext>
            </a:extLst>
          </p:cNvPr>
          <p:cNvSpPr txBox="1"/>
          <p:nvPr/>
        </p:nvSpPr>
        <p:spPr>
          <a:xfrm>
            <a:off x="7605525" y="1024598"/>
            <a:ext cx="4228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R</a:t>
            </a:r>
          </a:p>
        </p:txBody>
      </p:sp>
      <p:sp>
        <p:nvSpPr>
          <p:cNvPr id="10" name="Rectangle: Rounded Corners 9">
            <a:extLst>
              <a:ext uri="{FF2B5EF4-FFF2-40B4-BE49-F238E27FC236}">
                <a16:creationId xmlns:a16="http://schemas.microsoft.com/office/drawing/2014/main" id="{4DDF3098-E8D4-3EC3-89B8-260D983C09AB}"/>
              </a:ext>
            </a:extLst>
          </p:cNvPr>
          <p:cNvSpPr/>
          <p:nvPr/>
        </p:nvSpPr>
        <p:spPr>
          <a:xfrm>
            <a:off x="285750" y="971550"/>
            <a:ext cx="2034540" cy="38519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Google Shape;165;p17"/>
          <p:cNvSpPr txBox="1"/>
          <p:nvPr/>
        </p:nvSpPr>
        <p:spPr>
          <a:xfrm>
            <a:off x="286745" y="1468444"/>
            <a:ext cx="2031340" cy="3351360"/>
          </a:xfrm>
          <a:prstGeom prst="rect">
            <a:avLst/>
          </a:prstGeom>
          <a:noFill/>
          <a:ln>
            <a:noFill/>
          </a:ln>
        </p:spPr>
        <p:txBody>
          <a:bodyPr spcFirstLastPara="1" wrap="square" lIns="91425" tIns="91425" rIns="91425" bIns="91425" anchor="t" anchorCtr="0">
            <a:noAutofit/>
          </a:bodyPr>
          <a:lstStyle/>
          <a:p>
            <a:r>
              <a:rPr lang="en" sz="1600" b="1" u="sng">
                <a:solidFill>
                  <a:schemeClr val="tx1">
                    <a:lumMod val="75000"/>
                    <a:lumOff val="25000"/>
                  </a:schemeClr>
                </a:solidFill>
                <a:latin typeface="Century Gothic"/>
                <a:ea typeface="Century Gothic"/>
                <a:cs typeface="Century Gothic"/>
              </a:rPr>
              <a:t>Data Inputs:</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DEM (Digital Elevation Model)</a:t>
            </a:r>
          </a:p>
          <a:p>
            <a:endParaRPr lang="en" sz="1600">
              <a:solidFill>
                <a:schemeClr val="tx1">
                  <a:lumMod val="75000"/>
                  <a:lumOff val="25000"/>
                </a:schemeClr>
              </a:solidFill>
              <a:latin typeface="Century Gothic"/>
              <a:ea typeface="Century Gothic"/>
              <a:cs typeface="Century Gothic"/>
            </a:endParaRPr>
          </a:p>
          <a:p>
            <a:r>
              <a:rPr lang="en" sz="1600" b="1" u="sng">
                <a:solidFill>
                  <a:schemeClr val="tx1">
                    <a:lumMod val="75000"/>
                    <a:lumOff val="25000"/>
                  </a:schemeClr>
                </a:solidFill>
                <a:latin typeface="Century Gothic"/>
                <a:ea typeface="Century Gothic"/>
                <a:cs typeface="Century Gothic"/>
              </a:rPr>
              <a:t>Outputs:</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CTI (Compound Topographic Index)</a:t>
            </a:r>
          </a:p>
          <a:p>
            <a:pPr marL="285750" indent="-285750">
              <a:buFont typeface="Wingdings"/>
              <a:buChar char="Ø"/>
            </a:pPr>
            <a:r>
              <a:rPr lang="en" sz="1600">
                <a:solidFill>
                  <a:schemeClr val="tx1">
                    <a:lumMod val="75000"/>
                    <a:lumOff val="25000"/>
                  </a:schemeClr>
                </a:solidFill>
                <a:latin typeface="Century Gothic"/>
                <a:ea typeface="Century Gothic"/>
                <a:cs typeface="Century Gothic"/>
              </a:rPr>
              <a:t>HLI (Heat Load Index)</a:t>
            </a:r>
          </a:p>
          <a:p>
            <a:endParaRPr lang="en" sz="1600">
              <a:solidFill>
                <a:schemeClr val="tx1">
                  <a:lumMod val="75000"/>
                  <a:lumOff val="25000"/>
                </a:schemeClr>
              </a:solidFill>
              <a:latin typeface="Century Gothic"/>
              <a:ea typeface="Century Gothic"/>
              <a:cs typeface="Century Gothic"/>
            </a:endParaRPr>
          </a:p>
          <a:p>
            <a:endParaRPr lang="en" sz="1600">
              <a:solidFill>
                <a:schemeClr val="tx1">
                  <a:lumMod val="75000"/>
                  <a:lumOff val="25000"/>
                </a:schemeClr>
              </a:solidFill>
              <a:latin typeface="Century Gothic"/>
              <a:ea typeface="Century Gothic"/>
              <a:cs typeface="Century Gothic"/>
            </a:endParaRPr>
          </a:p>
        </p:txBody>
      </p:sp>
      <p:sp>
        <p:nvSpPr>
          <p:cNvPr id="8" name="TextBox 7">
            <a:extLst>
              <a:ext uri="{FF2B5EF4-FFF2-40B4-BE49-F238E27FC236}">
                <a16:creationId xmlns:a16="http://schemas.microsoft.com/office/drawing/2014/main" id="{AD5BBB7E-9649-6FE0-E7C0-A2B2D390B3F2}"/>
              </a:ext>
            </a:extLst>
          </p:cNvPr>
          <p:cNvSpPr txBox="1"/>
          <p:nvPr/>
        </p:nvSpPr>
        <p:spPr>
          <a:xfrm>
            <a:off x="723213" y="1017900"/>
            <a:ext cx="11620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rPr>
              <a:t>ArcGIS</a:t>
            </a:r>
          </a:p>
        </p:txBody>
      </p:sp>
    </p:spTree>
  </p:cSld>
  <p:clrMapOvr>
    <a:masterClrMapping/>
  </p:clrMapOvr>
</p:sld>
</file>

<file path=ppt/theme/theme1.xml><?xml version="1.0" encoding="utf-8"?>
<a:theme xmlns:a="http://schemas.openxmlformats.org/drawingml/2006/main" name="Tit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Props1.xml><?xml version="1.0" encoding="utf-8"?>
<ds:datastoreItem xmlns:ds="http://schemas.openxmlformats.org/officeDocument/2006/customXml" ds:itemID="{7C7D2CD0-B1BA-4B91-9A99-B8BBB302779F}">
  <ds:schemaRefs>
    <ds:schemaRef ds:uri="http://schemas.microsoft.com/sharepoint/v3/contenttype/forms"/>
  </ds:schemaRefs>
</ds:datastoreItem>
</file>

<file path=customXml/itemProps2.xml><?xml version="1.0" encoding="utf-8"?>
<ds:datastoreItem xmlns:ds="http://schemas.openxmlformats.org/officeDocument/2006/customXml" ds:itemID="{0A4C8CCF-0530-458E-97DE-E4BDB9C706CE}">
  <ds:schemaRefs>
    <ds:schemaRef ds:uri="4eda033e-a47d-4c30-b1aa-2ec495e3f466"/>
    <ds:schemaRef ds:uri="5ab83896-aab5-4bd0-8483-2509975cd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BB89470-492A-4C93-8E48-798EDE8A6D53}">
  <ds:schemaRefs>
    <ds:schemaRef ds:uri="4eda033e-a47d-4c30-b1aa-2ec495e3f466"/>
    <ds:schemaRef ds:uri="5ab83896-aab5-4bd0-8483-2509975cd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3777</Words>
  <Application>Microsoft Office PowerPoint</Application>
  <PresentationFormat>On-screen Show (16:9)</PresentationFormat>
  <Paragraphs>418</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Wingdings</vt:lpstr>
      <vt:lpstr>Garamond</vt:lpstr>
      <vt:lpstr>Arial,Sans-Serif</vt:lpstr>
      <vt:lpstr>Arial</vt:lpstr>
      <vt:lpstr>Calibri</vt:lpstr>
      <vt:lpstr>Century Gothic</vt:lpstr>
      <vt:lpstr>Title</vt:lpstr>
      <vt:lpstr>IDAHO &amp; OREGON AGRICULTURE</vt:lpstr>
      <vt:lpstr>Introductions</vt:lpstr>
      <vt:lpstr>Community Concerns</vt:lpstr>
      <vt:lpstr>Project Background</vt:lpstr>
      <vt:lpstr>Project Partners </vt:lpstr>
      <vt:lpstr>Study Area </vt:lpstr>
      <vt:lpstr>Project Objectives</vt:lpstr>
      <vt:lpstr>Sensors</vt:lpstr>
      <vt:lpstr>Software</vt:lpstr>
      <vt:lpstr>Methodology</vt:lpstr>
      <vt:lpstr>Night Pen Site Validation</vt:lpstr>
      <vt:lpstr>Control Site Selection</vt:lpstr>
      <vt:lpstr>Data Analysis</vt:lpstr>
      <vt:lpstr>Result: NPP Timeseries</vt:lpstr>
      <vt:lpstr>Result: NPP Timeseries</vt:lpstr>
      <vt:lpstr>Data Analysis</vt:lpstr>
      <vt:lpstr>Result: Relative NPP Distribution</vt:lpstr>
      <vt:lpstr>Result: Relative NPP Distribution</vt:lpstr>
      <vt:lpstr>Conclusions</vt:lpstr>
      <vt:lpstr>Uncertainties and Errors</vt:lpstr>
      <vt:lpstr>Future Work</vt:lpstr>
      <vt:lpstr>PowerPoint Presentation</vt:lpstr>
      <vt:lpstr>SUPPORTING SLIDES:</vt:lpstr>
      <vt:lpstr>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Monitoring Vegetation Impacts of Livestock Management Practices Used to Reduce Predator Conflicts on Idaho and Oregon Grazing Allotments</dc:title>
  <dc:creator>Garret Weichel</dc:creator>
  <cp:lastModifiedBy>Hagenbuch,Jack</cp:lastModifiedBy>
  <cp:revision>1047</cp:revision>
  <dcterms:modified xsi:type="dcterms:W3CDTF">2024-03-15T20:12:12Z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0x0101002079F8CB76D0E34B89531DCE233395D6</vt:lpwstr>
  </property>
  <property fmtid="{D5CDD505-2E9C-101B-9397-08002B2CF9AE}" pid="3" name="MediaServiceImageTags">
    <vt:lpwstr/>
  </property>
</Properties>
</file>