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handoutMasterIdLst>
    <p:handoutMasterId r:id="rId23"/>
  </p:handoutMasterIdLst>
  <p:sldIdLst>
    <p:sldId id="319" r:id="rId2"/>
    <p:sldId id="357" r:id="rId3"/>
    <p:sldId id="342" r:id="rId4"/>
    <p:sldId id="355" r:id="rId5"/>
    <p:sldId id="356" r:id="rId6"/>
    <p:sldId id="343" r:id="rId7"/>
    <p:sldId id="358" r:id="rId8"/>
    <p:sldId id="345" r:id="rId9"/>
    <p:sldId id="344" r:id="rId10"/>
    <p:sldId id="347" r:id="rId11"/>
    <p:sldId id="348" r:id="rId12"/>
    <p:sldId id="349" r:id="rId13"/>
    <p:sldId id="350" r:id="rId14"/>
    <p:sldId id="346" r:id="rId15"/>
    <p:sldId id="359" r:id="rId16"/>
    <p:sldId id="351" r:id="rId17"/>
    <p:sldId id="352" r:id="rId18"/>
    <p:sldId id="353" r:id="rId19"/>
    <p:sldId id="354"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1AEB3"/>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p:scale>
          <a:sx n="80" d="100"/>
          <a:sy n="80" d="100"/>
        </p:scale>
        <p:origin x="346" y="11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1/21/2022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52690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4805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338026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14913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306011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394292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631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954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10461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84575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11818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40854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374019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46798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3. Participants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805415" cy="458479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While everyone is working remotely, please make sure communication lines are open</a:t>
            </a:r>
          </a:p>
          <a:p>
            <a:pPr marL="285750" indent="-225425">
              <a:buFont typeface="Arial" panose="020B0604020202020204" pitchFamily="34" charset="0"/>
              <a:buChar char="•"/>
            </a:pPr>
            <a:r>
              <a:rPr lang="en-US" dirty="0"/>
              <a:t>Be responsive to virtual communications: Teams, email, texts, etc. </a:t>
            </a:r>
          </a:p>
          <a:p>
            <a:pPr marL="285750" indent="-225425">
              <a:buFont typeface="Arial" panose="020B0604020202020204" pitchFamily="34" charset="0"/>
              <a:buChar char="•"/>
            </a:pPr>
            <a:r>
              <a:rPr lang="en-US" dirty="0"/>
              <a:t>Ensure that all virtual interactions are positive, thoughtful, and respectful</a:t>
            </a:r>
          </a:p>
          <a:p>
            <a:pPr marL="285750" indent="-225425">
              <a:buFont typeface="Arial" panose="020B0604020202020204" pitchFamily="34" charset="0"/>
              <a:buChar char="•"/>
            </a:pPr>
            <a:r>
              <a:rPr lang="en-US" dirty="0"/>
              <a:t>Technical difficulties will happen! Just troubleshoot as best you can</a:t>
            </a:r>
          </a:p>
          <a:p>
            <a:pPr marL="285750" indent="-225425">
              <a:buFont typeface="Arial" panose="020B0604020202020204" pitchFamily="34" charset="0"/>
              <a:buChar char="•"/>
            </a:pPr>
            <a:r>
              <a:rPr lang="en-US" dirty="0"/>
              <a:t>Use your camera during video calls to help with non-verbal communication</a:t>
            </a:r>
          </a:p>
          <a:p>
            <a:pPr marL="285750" indent="-225425">
              <a:buFont typeface="Arial" panose="020B0604020202020204" pitchFamily="34" charset="0"/>
              <a:buChar char="•"/>
            </a:pPr>
            <a:r>
              <a:rPr lang="en-US" dirty="0"/>
              <a:t>#1 check – are you muted when you should be? </a:t>
            </a:r>
          </a:p>
          <a:p>
            <a:pPr marL="285750" indent="-225425">
              <a:buFont typeface="Arial" panose="020B0604020202020204" pitchFamily="34" charset="0"/>
              <a:buChar char="•"/>
            </a:pPr>
            <a:r>
              <a:rPr lang="en-US" dirty="0"/>
              <a:t>Camera best practices: position your camera at/around eye level, minimize background distractions, make sure what’s behind you is professional (not unmade beds or dirty laundry piles), assess lighting – being front-lit is best</a:t>
            </a:r>
          </a:p>
          <a:p>
            <a:pPr marL="285750" indent="-225425">
              <a:buFont typeface="Arial" panose="020B0604020202020204" pitchFamily="34" charset="0"/>
              <a:buChar char="•"/>
            </a:pPr>
            <a:r>
              <a:rPr lang="en-US" dirty="0"/>
              <a:t>Aim to arrive right on time for virtual meetings (taking into consideration connecting can take a minute or two)</a:t>
            </a:r>
          </a:p>
          <a:p>
            <a:pPr marL="285750" indent="-225425">
              <a:buFont typeface="Arial" panose="020B0604020202020204" pitchFamily="34" charset="0"/>
              <a:buChar char="•"/>
            </a:pPr>
            <a:r>
              <a:rPr lang="en-US" dirty="0"/>
              <a:t>Remember you are representing NASA, CBP, DEVELOP, your team, and yourself in all interactions</a:t>
            </a:r>
          </a:p>
          <a:p>
            <a:pPr marL="285750" indent="-225425">
              <a:buFont typeface="Arial" panose="020B0604020202020204" pitchFamily="34" charset="0"/>
              <a:buChar char="•"/>
            </a:pPr>
            <a:r>
              <a:rPr lang="en-US" dirty="0"/>
              <a:t>Make sure to “disconnect” at the end of the day!</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6CE33CBC-C501-4CD6-B78A-23F9DA7ADCF8}"/>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7068B0C7-970F-49F9-8ECD-32B84D0DDC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FB445091-B54F-4611-948C-0C31351B3C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14AEF88F-A273-4FC1-A1D8-10326D53C5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A091AB3C-AACB-4C4B-8D7A-7C64362508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D18C4D8C-73CA-4A49-AAD5-D8CE62A08D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C4B362F3-8FD4-490D-A0ED-A2DFEFB2369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442169BF-F4FB-4E63-A241-962B597C5A6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4988A03E-7E86-471B-BD8C-D7C4415D6B9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1F8BF2A0-838D-4E9D-8957-065020D79C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00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33944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When in doubt about anything, ask!</a:t>
            </a:r>
          </a:p>
          <a:p>
            <a:pPr marL="285750" indent="-225425">
              <a:buFont typeface="Arial" panose="020B0604020202020204" pitchFamily="34" charset="0"/>
              <a:buChar char="•"/>
            </a:pPr>
            <a:r>
              <a:rPr lang="en-US" dirty="0"/>
              <a:t>Prepare for each day as you would if you were working on site at a DEVELOP node</a:t>
            </a:r>
          </a:p>
          <a:p>
            <a:pPr marL="285750" indent="-225425">
              <a:buFont typeface="Arial" panose="020B0604020202020204" pitchFamily="34" charset="0"/>
              <a:buChar char="•"/>
            </a:pPr>
            <a:r>
              <a:rPr lang="en-US" dirty="0"/>
              <a:t>Take breaks – stand, stretch, go for a walk, eat your lunch away from your computer!</a:t>
            </a:r>
          </a:p>
          <a:p>
            <a:pPr marL="285750" indent="-225425">
              <a:buFont typeface="Arial" panose="020B0604020202020204" pitchFamily="34" charset="0"/>
              <a:buChar char="•"/>
            </a:pPr>
            <a:r>
              <a:rPr lang="en-US" dirty="0"/>
              <a:t>Attend all required meetings</a:t>
            </a:r>
          </a:p>
          <a:p>
            <a:pPr marL="285750" indent="-225425">
              <a:buFont typeface="Arial" panose="020B0604020202020204" pitchFamily="34" charset="0"/>
              <a:buChar char="•"/>
            </a:pPr>
            <a:r>
              <a:rPr lang="en-US" dirty="0"/>
              <a:t>Check your calendar often</a:t>
            </a:r>
          </a:p>
          <a:p>
            <a:pPr marL="285750" indent="-225425">
              <a:buFont typeface="Arial" panose="020B0604020202020204" pitchFamily="34" charset="0"/>
              <a:buChar char="•"/>
            </a:pPr>
            <a:r>
              <a:rPr lang="en-US" dirty="0"/>
              <a:t>Maintain consistent communication with your team, Lead/Fellow and science advisor(s)</a:t>
            </a:r>
          </a:p>
          <a:p>
            <a:pPr marL="285750" indent="-225425">
              <a:buFont typeface="Arial" panose="020B0604020202020204" pitchFamily="34" charset="0"/>
              <a:buChar char="•"/>
            </a:pPr>
            <a:r>
              <a:rPr lang="en-US" dirty="0"/>
              <a:t>Keep to your scheduled work hours</a:t>
            </a:r>
          </a:p>
          <a:p>
            <a:pPr marL="285750" indent="-225425">
              <a:buFont typeface="Arial" panose="020B0604020202020204" pitchFamily="34" charset="0"/>
              <a:buChar char="•"/>
            </a:pPr>
            <a:r>
              <a:rPr lang="en-US" dirty="0"/>
              <a:t>Do what works for you! Your personal and project success are important</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E0CB6900-CDD5-44BB-B5C6-D520AA3C6137}"/>
              </a:ext>
            </a:extLst>
          </p:cNvPr>
          <p:cNvGrpSpPr/>
          <p:nvPr/>
        </p:nvGrpSpPr>
        <p:grpSpPr>
          <a:xfrm>
            <a:off x="1140310" y="5456666"/>
            <a:ext cx="7739000" cy="1005840"/>
            <a:chOff x="634325" y="5290691"/>
            <a:chExt cx="3694661" cy="878750"/>
          </a:xfrm>
        </p:grpSpPr>
        <p:sp>
          <p:nvSpPr>
            <p:cNvPr id="22" name="Text Placeholder 5">
              <a:extLst>
                <a:ext uri="{FF2B5EF4-FFF2-40B4-BE49-F238E27FC236}">
                  <a16:creationId xmlns:a16="http://schemas.microsoft.com/office/drawing/2014/main" id="{1B47A64D-153F-41F5-B24B-2A6A15AF7E57}"/>
                </a:ext>
              </a:extLst>
            </p:cNvPr>
            <p:cNvSpPr txBox="1">
              <a:spLocks/>
            </p:cNvSpPr>
            <p:nvPr/>
          </p:nvSpPr>
          <p:spPr>
            <a:xfrm>
              <a:off x="634325" y="5307539"/>
              <a:ext cx="3694661" cy="7988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Struggling with working from home? It’s ok! Reach out to your Lead/Fellow or NPO – We’ve had over a year of practice!</a:t>
              </a:r>
            </a:p>
          </p:txBody>
        </p:sp>
        <p:sp>
          <p:nvSpPr>
            <p:cNvPr id="23" name="Rounded Rectangle 25">
              <a:extLst>
                <a:ext uri="{FF2B5EF4-FFF2-40B4-BE49-F238E27FC236}">
                  <a16:creationId xmlns:a16="http://schemas.microsoft.com/office/drawing/2014/main" id="{A3B3B289-9DBE-489E-9784-7E64CE7C9494}"/>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ECBE848-76C5-435A-95F7-F58537BA2AB3}"/>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A35E5FF4-D0B7-4DC8-BDF9-911A78E2A0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D3B6AF6B-069A-4E2D-AB49-5D43BD3949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54974F39-FB4F-4545-A93D-A6827ED6D4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312630B4-E11F-4FA2-82EA-228CA870B6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04B42DF0-87A7-4A75-A79A-5E6C95FE29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A73CD7C1-8679-4C5B-8F86-CDA45721569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BA2AF201-B8BE-4A81-82C5-2632CD145B1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B2FBCDDC-75E1-41A2-8163-E5978DAD6A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1B293488-9EA1-4E59-B913-6F4C622515F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496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Use of Government Equipment*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4"/>
            <a:ext cx="9672020"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US Government computers are for authorized users only.</a:t>
            </a:r>
          </a:p>
          <a:p>
            <a:pPr marL="285750" indent="-225425">
              <a:buFont typeface="Arial" panose="020B0604020202020204" pitchFamily="34" charset="0"/>
              <a:buChar char="•"/>
            </a:pPr>
            <a:r>
              <a:rPr lang="en-US" dirty="0"/>
              <a:t>It is NASA's policy to permit limited personal use of Government office equipment, including information technology (IT).</a:t>
            </a:r>
          </a:p>
          <a:p>
            <a:pPr marL="285750" indent="-225425">
              <a:buFont typeface="Arial" panose="020B0604020202020204" pitchFamily="34" charset="0"/>
              <a:buChar char="•"/>
            </a:pPr>
            <a:r>
              <a:rPr lang="en-US" dirty="0"/>
              <a:t>The limited personal use of Government office equipment by NASA employees and contractors shall not interfere with official business, violate existing laws, and should involve only minimal additional expense to the Government.</a:t>
            </a:r>
          </a:p>
          <a:p>
            <a:pPr marL="285750" indent="-225425">
              <a:buFont typeface="Arial" panose="020B0604020202020204" pitchFamily="34" charset="0"/>
              <a:buChar char="•"/>
            </a:pPr>
            <a:r>
              <a:rPr lang="en-US" dirty="0"/>
              <a:t>Unauthorized use of the computer accounts and computer resources to which you are granted access is a violation of Federal Law; constitutes theft; and is punishable by law.</a:t>
            </a:r>
          </a:p>
          <a:p>
            <a:pPr marL="285750" indent="-225425">
              <a:buFont typeface="Arial" panose="020B0604020202020204" pitchFamily="34" charset="0"/>
              <a:buChar char="•"/>
            </a:pPr>
            <a:r>
              <a:rPr lang="en-US" dirty="0"/>
              <a:t>Misuse of assigned accounts and accessing others' accounts without authorization is strictly forbidden.</a:t>
            </a:r>
          </a:p>
          <a:p>
            <a:pPr marL="285750" indent="-225425">
              <a:buFont typeface="Arial" panose="020B0604020202020204" pitchFamily="34" charset="0"/>
              <a:buChar char="•"/>
            </a:pPr>
            <a:r>
              <a:rPr lang="en-US" dirty="0"/>
              <a:t>Failure to abide by these provisions may constitute grounds for termination of access privileges, administrative action, as well as civil or criminal prosecution.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2" name="Content Placeholder 9">
            <a:extLst>
              <a:ext uri="{FF2B5EF4-FFF2-40B4-BE49-F238E27FC236}">
                <a16:creationId xmlns:a16="http://schemas.microsoft.com/office/drawing/2014/main" id="{15F20589-32A3-4C49-8A93-8526333B0A2B}"/>
              </a:ext>
            </a:extLst>
          </p:cNvPr>
          <p:cNvSpPr txBox="1">
            <a:spLocks/>
          </p:cNvSpPr>
          <p:nvPr/>
        </p:nvSpPr>
        <p:spPr>
          <a:xfrm>
            <a:off x="838199" y="5981613"/>
            <a:ext cx="9542930" cy="700570"/>
          </a:xfrm>
          <a:prstGeom prst="rect">
            <a:avLst/>
          </a:prstGeom>
        </p:spPr>
        <p:txBody>
          <a:bodyPr vert="horz" lIns="91387" tIns="45693" rIns="91387" bIns="45693" rtlCol="0" anchor="t">
            <a:noAutofit/>
          </a:bodyPr>
          <a:lstStyle/>
          <a:p>
            <a:pPr algn="ctr" defTabSz="1018229">
              <a:spcBef>
                <a:spcPct val="20000"/>
              </a:spcBef>
              <a:buClr>
                <a:srgbClr val="0F6FC6"/>
              </a:buClr>
              <a:buSzPct val="85000"/>
            </a:pPr>
            <a:r>
              <a:rPr lang="en-US" b="1" dirty="0">
                <a:solidFill>
                  <a:srgbClr val="6A7278"/>
                </a:solidFill>
              </a:rPr>
              <a:t>*All information for government policy and equipment is also true for SSAI</a:t>
            </a:r>
          </a:p>
          <a:p>
            <a:pPr algn="ctr" defTabSz="1018229">
              <a:spcBef>
                <a:spcPct val="20000"/>
              </a:spcBef>
              <a:buClr>
                <a:srgbClr val="0F6FC6"/>
              </a:buClr>
              <a:buSzPct val="85000"/>
            </a:pPr>
            <a:r>
              <a:rPr lang="en-US" sz="1400" b="1" dirty="0">
                <a:solidFill>
                  <a:srgbClr val="6A7278"/>
                </a:solidFill>
              </a:rPr>
              <a:t>NASA 2540.1G &amp; NPR 2810.1A: </a:t>
            </a:r>
            <a:r>
              <a:rPr lang="en-US" sz="1400" dirty="0">
                <a:solidFill>
                  <a:schemeClr val="bg2">
                    <a:lumMod val="85000"/>
                  </a:schemeClr>
                </a:solidFill>
                <a:hlinkClick r:id="rId3"/>
              </a:rPr>
              <a:t>http://insidenasa.nasa.gov/ocio/policy/policy_direct/index.html</a:t>
            </a:r>
            <a:r>
              <a:rPr lang="en-US" sz="1400"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21" name="Group 20">
            <a:extLst>
              <a:ext uri="{FF2B5EF4-FFF2-40B4-BE49-F238E27FC236}">
                <a16:creationId xmlns:a16="http://schemas.microsoft.com/office/drawing/2014/main" id="{A45C77DA-DB3E-4FED-92F1-395F60A2253B}"/>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8B19A0A8-ABC1-424A-A40E-84ED767FDD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4E15BB58-FDA9-408C-AD5B-59BC218E1F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9E3F07AF-8781-4430-B81E-05568167B3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C514DE37-F5DB-4806-A151-77E2B8A9DD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6F525C5C-CEDA-46E7-B146-DD9F8B73A13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32F1578E-A67D-43C5-9A8A-672D88F923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195414D6-0C43-433F-A04E-C32B4235E84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E9F6F1AA-55F4-41B9-8C98-A04D091B492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0F08DF42-13A1-450C-97E8-CEA1B659EB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777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 Usage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607474"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Online Policies:</a:t>
            </a:r>
          </a:p>
          <a:p>
            <a:pPr marL="285750" indent="-225425">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buFont typeface="Arial" panose="020B0604020202020204" pitchFamily="34" charset="0"/>
              <a:buChar char="•"/>
            </a:pPr>
            <a:r>
              <a:rPr lang="en-US" dirty="0"/>
              <a:t>No Facebook, Twitter, etc. unless it’s for DEVELOP purposes!</a:t>
            </a:r>
          </a:p>
          <a:p>
            <a:pPr marL="285750" indent="-225425">
              <a:buFont typeface="Arial" panose="020B0604020202020204" pitchFamily="34" charset="0"/>
              <a:buChar char="•"/>
            </a:pPr>
            <a:r>
              <a:rPr lang="en-US" dirty="0"/>
              <a:t>Limited personal emails are acceptable as long as they DO NOT interfere with your project work.</a:t>
            </a:r>
          </a:p>
          <a:p>
            <a:pPr marL="285750" indent="-225425">
              <a:buFont typeface="Arial" panose="020B0604020202020204" pitchFamily="34" charset="0"/>
              <a:buChar char="•"/>
            </a:pPr>
            <a:r>
              <a:rPr lang="en-US" dirty="0"/>
              <a:t>Be mindful of the websites you visit and links you click on.</a:t>
            </a:r>
          </a:p>
          <a:p>
            <a:pPr marL="285750" indent="-225425">
              <a:buFont typeface="Arial" panose="020B0604020202020204" pitchFamily="34" charset="0"/>
              <a:buChar char="•"/>
            </a:pPr>
            <a:r>
              <a:rPr lang="en-US" dirty="0"/>
              <a:t>Be diligent against phishing attempts.</a:t>
            </a:r>
          </a:p>
          <a:p>
            <a:pPr marL="60325"/>
            <a:r>
              <a:rPr lang="en-US" b="1" dirty="0"/>
              <a:t>Software:</a:t>
            </a:r>
          </a:p>
          <a:p>
            <a:pPr marL="285750" indent="-225425">
              <a:buFont typeface="Arial" panose="020B0604020202020204" pitchFamily="34" charset="0"/>
              <a:buChar char="•"/>
            </a:pPr>
            <a:r>
              <a:rPr lang="en-US" dirty="0"/>
              <a:t>Installation of legally licensed software is permitted if the software is necessary to complete your project – but you must have approval from your Fellow.</a:t>
            </a:r>
          </a:p>
          <a:p>
            <a:pPr marL="285750" indent="-225425">
              <a:buFont typeface="Arial" panose="020B0604020202020204" pitchFamily="34" charset="0"/>
              <a:buChar char="•"/>
            </a:pPr>
            <a:r>
              <a:rPr lang="en-US" dirty="0"/>
              <a:t>Do not make copies of proprietary software.</a:t>
            </a:r>
          </a:p>
          <a:p>
            <a:pPr marL="285750" indent="-225425">
              <a:buFont typeface="Arial" panose="020B0604020202020204" pitchFamily="34" charset="0"/>
              <a:buChar char="•"/>
            </a:pPr>
            <a:r>
              <a:rPr lang="en-US" dirty="0"/>
              <a:t>If you have questions regarding permissibility of software, please contact your Fellow.</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9716C413-310C-40AF-A1D9-C99F3278307D}"/>
              </a:ext>
            </a:extLst>
          </p:cNvPr>
          <p:cNvGrpSpPr/>
          <p:nvPr/>
        </p:nvGrpSpPr>
        <p:grpSpPr>
          <a:xfrm>
            <a:off x="6827373" y="365126"/>
            <a:ext cx="3618303" cy="2584086"/>
            <a:chOff x="634325" y="5290692"/>
            <a:chExt cx="3694661" cy="1528309"/>
          </a:xfrm>
        </p:grpSpPr>
        <p:sp>
          <p:nvSpPr>
            <p:cNvPr id="22" name="Text Placeholder 5">
              <a:extLst>
                <a:ext uri="{FF2B5EF4-FFF2-40B4-BE49-F238E27FC236}">
                  <a16:creationId xmlns:a16="http://schemas.microsoft.com/office/drawing/2014/main" id="{C713F9D3-BCE3-4242-8EF1-B2F4B87BA925}"/>
                </a:ext>
              </a:extLst>
            </p:cNvPr>
            <p:cNvSpPr txBox="1">
              <a:spLocks/>
            </p:cNvSpPr>
            <p:nvPr/>
          </p:nvSpPr>
          <p:spPr>
            <a:xfrm>
              <a:off x="634325" y="5307539"/>
              <a:ext cx="3694661" cy="1511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you log into a personal Gmail while on a government computer, they can see your entire browsing history! Do you want them to see it? Think twice before you log in to personal accounts!</a:t>
              </a:r>
            </a:p>
          </p:txBody>
        </p:sp>
        <p:sp>
          <p:nvSpPr>
            <p:cNvPr id="23" name="Rounded Rectangle 41">
              <a:extLst>
                <a:ext uri="{FF2B5EF4-FFF2-40B4-BE49-F238E27FC236}">
                  <a16:creationId xmlns:a16="http://schemas.microsoft.com/office/drawing/2014/main" id="{C884627F-9BDD-4EAC-8948-0B4B2B8895A9}"/>
                </a:ext>
              </a:extLst>
            </p:cNvPr>
            <p:cNvSpPr/>
            <p:nvPr/>
          </p:nvSpPr>
          <p:spPr>
            <a:xfrm>
              <a:off x="637003" y="5290692"/>
              <a:ext cx="3691983" cy="106289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B3C61AA2-D082-4B49-BFDF-BBF5E1D13471}"/>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93E5F7F0-15D8-48D2-A0A5-D9CF7DED75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4589482B-E403-42D7-835E-B3EB570341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C404CA29-1164-44F9-8D67-4D4085C216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1DE0FB89-A5FA-49AF-8586-DDC13A9C55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534F118B-EB77-4A37-ABBC-4F087D444F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A43B156A-BCF8-47DB-BE85-D9365F97E97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620581DE-5433-4DF1-98D6-6A1D3B8280D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3232D80A-16B4-4BF7-88DE-94DD2C32840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D5314431-96CE-4211-85A1-DB561F19A7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Privacy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521413"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Expect NO privacy when using a government/SSAI computer OR when emailing a government/SSAI email address. This also applies to the SSAI instance of Microsoft Teams and Office365. </a:t>
            </a:r>
          </a:p>
          <a:p>
            <a:pPr marL="60325"/>
            <a:r>
              <a:rPr lang="en-US" dirty="0"/>
              <a:t>Strict computer use policy in effect – every keystroke is stored, every NASA email is public domain.</a:t>
            </a:r>
          </a:p>
          <a:p>
            <a:pPr marL="60325"/>
            <a:r>
              <a:rPr lang="en-US" dirty="0"/>
              <a:t>NASA Policy:</a:t>
            </a:r>
          </a:p>
          <a:p>
            <a:pPr marL="285750" indent="-225425">
              <a:buFont typeface="Arial" panose="020B0604020202020204" pitchFamily="34" charset="0"/>
              <a:buChar char="•"/>
            </a:pPr>
            <a:r>
              <a:rPr lang="en-US" dirty="0"/>
              <a:t>NASA employees and contractors do not have a right to expect privacy while using Government office equipment at any time, including accessing the Internet and using email.</a:t>
            </a:r>
          </a:p>
          <a:p>
            <a:pPr marL="285750" indent="-225425">
              <a:buFont typeface="Arial" panose="020B0604020202020204" pitchFamily="34" charset="0"/>
              <a:buChar char="•"/>
            </a:pPr>
            <a:r>
              <a:rPr lang="en-US" dirty="0"/>
              <a:t>The Government maintains call details and network access records to monitor telephone activity and internet access.</a:t>
            </a:r>
          </a:p>
          <a:p>
            <a:pPr marL="285750" indent="-225425">
              <a:buFont typeface="Arial" panose="020B0604020202020204" pitchFamily="34" charset="0"/>
              <a:buChar char="•"/>
            </a:pPr>
            <a:r>
              <a:rPr lang="en-US" dirty="0"/>
              <a:t>The Government also employs monitoring tools to track system performance and improper usage.</a:t>
            </a:r>
          </a:p>
          <a:p>
            <a:pPr marL="285750" indent="-225425">
              <a:buFont typeface="Arial" panose="020B0604020202020204" pitchFamily="34" charset="0"/>
              <a:buChar char="•"/>
            </a:pPr>
            <a:r>
              <a:rPr lang="en-US" dirty="0"/>
              <a:t>This applies to those emailing a NASA email as well.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1" name="Content Placeholder 9">
            <a:extLst>
              <a:ext uri="{FF2B5EF4-FFF2-40B4-BE49-F238E27FC236}">
                <a16:creationId xmlns:a16="http://schemas.microsoft.com/office/drawing/2014/main" id="{B12E4315-5184-495E-8950-C019A72BC159}"/>
              </a:ext>
            </a:extLst>
          </p:cNvPr>
          <p:cNvSpPr txBox="1">
            <a:spLocks/>
          </p:cNvSpPr>
          <p:nvPr/>
        </p:nvSpPr>
        <p:spPr>
          <a:xfrm>
            <a:off x="838199" y="6095235"/>
            <a:ext cx="9747326"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400" b="1" dirty="0">
                <a:solidFill>
                  <a:srgbClr val="6A7278"/>
                </a:solidFill>
                <a:ea typeface="Century Gothic" charset="0"/>
                <a:cs typeface="Century Gothic" charset="0"/>
              </a:rPr>
              <a:t>NASA 2540.1G &amp; NPR 2810.1A: </a:t>
            </a:r>
            <a:r>
              <a:rPr lang="en-US" sz="1400" dirty="0">
                <a:solidFill>
                  <a:schemeClr val="bg2">
                    <a:lumMod val="85000"/>
                  </a:schemeClr>
                </a:solidFill>
                <a:ea typeface="Century Gothic" charset="0"/>
                <a:cs typeface="Century Gothic" charset="0"/>
                <a:hlinkClick r:id="rId3"/>
              </a:rPr>
              <a:t>http://insidenasa.nasa.gov/ocio/policy/policy_direct/index.html</a:t>
            </a:r>
            <a:r>
              <a:rPr lang="en-US" sz="1400" dirty="0">
                <a:solidFill>
                  <a:schemeClr val="bg2">
                    <a:lumMod val="85000"/>
                  </a:schemeClr>
                </a:solidFill>
                <a:ea typeface="Century Gothic" charset="0"/>
                <a:cs typeface="Century Gothic" charset="0"/>
              </a:rPr>
              <a:t>  </a:t>
            </a:r>
          </a:p>
          <a:p>
            <a:pP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22" name="Group 21">
            <a:extLst>
              <a:ext uri="{FF2B5EF4-FFF2-40B4-BE49-F238E27FC236}">
                <a16:creationId xmlns:a16="http://schemas.microsoft.com/office/drawing/2014/main" id="{DBEE7C6A-5791-4ABA-B0AB-E28DA9E99377}"/>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F2DC3E4F-50C2-488D-8F08-01F1721F93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F9F73F20-0775-40A9-B223-69BD4ABE46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D58132DB-6D5A-4DE5-9833-A5D8672BCB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D1CC0593-87D2-4247-99BB-9E9CB7E49FE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9DC48A62-AF5D-45B9-B8F5-3DC2C407D6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9BBBF40F-74EE-4CAC-A029-DCB10E6591C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00E10ABF-4E33-4E55-BE5A-75049F7116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8D6D3A03-65FC-4DBB-BEE3-60CF9153C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DB816495-7610-4F36-AFAE-C865F6EAFE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055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8" y="3958388"/>
            <a:ext cx="5052228" cy="2263117"/>
          </a:xfrm>
        </p:spPr>
        <p:txBody>
          <a:bodyPr>
            <a:normAutofit/>
          </a:bodyPr>
          <a:lstStyle/>
          <a:p>
            <a:r>
              <a:rPr lang="en-US" sz="3600" dirty="0">
                <a:solidFill>
                  <a:schemeClr val="tx1">
                    <a:lumMod val="65000"/>
                    <a:lumOff val="35000"/>
                  </a:schemeClr>
                </a:solidFill>
              </a:rPr>
              <a:t>Surveys, Taxes, and More</a:t>
            </a:r>
            <a:endParaRPr lang="en-US" sz="2000" dirty="0">
              <a:solidFill>
                <a:schemeClr val="tx1">
                  <a:lumMod val="65000"/>
                  <a:lumOff val="35000"/>
                </a:schemeClr>
              </a:solidFill>
            </a:endParaRP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6541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Participant Reporting</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26599" cy="466611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b="1" dirty="0">
                <a:solidFill>
                  <a:srgbClr val="0070C0"/>
                </a:solidFill>
              </a:rPr>
              <a:t>Personal Growth Assessments</a:t>
            </a:r>
            <a:r>
              <a:rPr lang="en-US" dirty="0"/>
              <a:t>: Two online assessments that collect information relating to participant skill levels and expectations, provide valuable feedback to nodes and the program.</a:t>
            </a:r>
          </a:p>
          <a:p>
            <a:pPr marL="971550" lvl="1" indent="-225425">
              <a:buFont typeface="Arial" panose="020B0604020202020204" pitchFamily="34" charset="0"/>
              <a:buChar char="•"/>
            </a:pPr>
            <a:r>
              <a:rPr lang="en-US" dirty="0"/>
              <a:t>Entrance Assessment - week 1</a:t>
            </a:r>
          </a:p>
          <a:p>
            <a:pPr marL="971550" lvl="1" indent="-225425">
              <a:buFont typeface="Arial" panose="020B0604020202020204" pitchFamily="34" charset="0"/>
              <a:buChar char="•"/>
            </a:pPr>
            <a:r>
              <a:rPr lang="en-US" dirty="0"/>
              <a:t>Exit Assessment - week 10</a:t>
            </a:r>
          </a:p>
          <a:p>
            <a:pPr marL="285750" indent="-225425">
              <a:buFont typeface="Arial" panose="020B0604020202020204" pitchFamily="34" charset="0"/>
              <a:buChar char="•"/>
            </a:pPr>
            <a:r>
              <a:rPr lang="en-US" b="1" dirty="0">
                <a:solidFill>
                  <a:srgbClr val="0070C0"/>
                </a:solidFill>
              </a:rPr>
              <a:t>Exit Survey</a:t>
            </a:r>
            <a:r>
              <a:rPr lang="en-US" dirty="0"/>
              <a:t>: An online survey which serves as DEVELOP’s performance review and allows for a national perspective on the program, leadership, and advisors. It helps DEVELOP evolve and improve, and we value your input greatly!</a:t>
            </a:r>
          </a:p>
          <a:p>
            <a:pPr marL="971550" lvl="1" indent="-225425">
              <a:buFont typeface="Arial" panose="020B0604020202020204" pitchFamily="34" charset="0"/>
              <a:buChar char="•"/>
            </a:pPr>
            <a:r>
              <a:rPr lang="en-US" dirty="0"/>
              <a:t>Link emailed - week 10</a:t>
            </a:r>
          </a:p>
          <a:p>
            <a:pPr marL="285750" indent="-225425">
              <a:buFont typeface="Arial" panose="020B0604020202020204" pitchFamily="34" charset="0"/>
              <a:buChar char="•"/>
            </a:pPr>
            <a:r>
              <a:rPr lang="en-US" b="1" dirty="0">
                <a:solidFill>
                  <a:srgbClr val="0070C0"/>
                </a:solidFill>
              </a:rPr>
              <a:t>Performance Reviews</a:t>
            </a:r>
            <a:r>
              <a:rPr lang="en-US" dirty="0"/>
              <a:t>: DEVELOP’s main objective is to assist participants in developing both professionally and personally. Part of this process is giving feedback in performance reviews at the middle and end of the term. Please consider this process constructive and take any feedback as goals for improvement.</a:t>
            </a:r>
          </a:p>
          <a:p>
            <a:pPr marL="971550" lvl="1" indent="-225425">
              <a:buFont typeface="Arial" panose="020B0604020202020204" pitchFamily="34" charset="0"/>
              <a:buChar char="•"/>
            </a:pPr>
            <a:r>
              <a:rPr lang="en-US" dirty="0"/>
              <a:t>Midterm Review - typically weeks 5 or 6</a:t>
            </a:r>
          </a:p>
          <a:p>
            <a:pPr marL="971550" lvl="1" indent="-225425">
              <a:buFont typeface="Arial" panose="020B0604020202020204" pitchFamily="34" charset="0"/>
              <a:buChar char="•"/>
            </a:pPr>
            <a:r>
              <a:rPr lang="en-US" dirty="0"/>
              <a:t>End of Term Review - typically weeks 9 or 10</a:t>
            </a:r>
          </a:p>
          <a:p>
            <a:pPr marL="285750" indent="-225425">
              <a:buFont typeface="Arial" panose="020B0604020202020204" pitchFamily="34" charset="0"/>
              <a:buChar char="•"/>
            </a:pPr>
            <a:r>
              <a:rPr lang="en-US" b="1" dirty="0">
                <a:solidFill>
                  <a:srgbClr val="0070C0"/>
                </a:solidFill>
              </a:rPr>
              <a:t>Alumni Survey</a:t>
            </a:r>
            <a:r>
              <a:rPr lang="en-US" dirty="0"/>
              <a:t>: In recent years, a survey has been shared with alumni to assess the impact of DEVELOP, enhance the network of alumni engaged with the program, and assess the career fields that participants progress into. We look forward to surveying you in the near future! Before you leave this term, please make sure that DEVELOP has the best email address to reach you.</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5AD2DF13-3285-487B-AAAD-99BBBD9F0ECF}"/>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F0B259F0-96BE-4BAB-BA80-488E6F90D1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9CD7C097-7C98-4750-965C-37963C3EC5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649B9755-82CE-404B-9C6E-D739279118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0380E77F-8E1D-4F98-93CE-B46CDED6B5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9FD114CC-2CD9-4F4B-BF86-7D1CF4A191A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FA0D4C1A-4DFD-4102-B646-8015B22150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E6A5E77F-EC55-4FDF-AC08-7ED63B3DC8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1555FDB7-6BA7-4EEC-B1F3-12BC2423B72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004318B0-C6D1-4E47-89BF-185731C714A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4256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650153"/>
            <a:ext cx="6027058" cy="820004"/>
          </a:xfrm>
        </p:spPr>
        <p:txBody>
          <a:bodyPr anchor="ctr">
            <a:normAutofit/>
          </a:bodyPr>
          <a:lstStyle/>
          <a:p>
            <a:r>
              <a:rPr lang="en-US" altLang="en-US" sz="3200" dirty="0"/>
              <a:t>Payment &amp; Taxes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343620"/>
            <a:ext cx="9841991" cy="57446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600"/>
              </a:spcBef>
            </a:pPr>
            <a:r>
              <a:rPr lang="en-US" b="1" dirty="0">
                <a:solidFill>
                  <a:srgbClr val="0070C0"/>
                </a:solidFill>
              </a:rPr>
              <a:t>Pay Scales </a:t>
            </a:r>
          </a:p>
          <a:p>
            <a:pPr marL="285750" indent="-225425">
              <a:lnSpc>
                <a:spcPct val="90000"/>
              </a:lnSpc>
              <a:spcBef>
                <a:spcPts val="600"/>
              </a:spcBef>
              <a:buFont typeface="Arial" panose="020B0604020202020204" pitchFamily="34" charset="0"/>
              <a:buChar char="•"/>
            </a:pPr>
            <a:r>
              <a:rPr lang="en-US" dirty="0"/>
              <a:t>All participants are part-time, temporary employees of SSAI</a:t>
            </a:r>
          </a:p>
          <a:p>
            <a:pPr marL="285750" indent="-225425">
              <a:lnSpc>
                <a:spcPct val="90000"/>
              </a:lnSpc>
              <a:spcBef>
                <a:spcPts val="600"/>
              </a:spcBef>
              <a:buFont typeface="Arial" panose="020B0604020202020204" pitchFamily="34" charset="0"/>
              <a:buChar char="•"/>
            </a:pPr>
            <a:r>
              <a:rPr lang="en-US" dirty="0"/>
              <a:t>Participants are paid on a step scale based on applicant classification and education level. </a:t>
            </a:r>
          </a:p>
          <a:p>
            <a:pPr marL="285750" indent="-225425">
              <a:lnSpc>
                <a:spcPct val="90000"/>
              </a:lnSpc>
              <a:spcBef>
                <a:spcPts val="600"/>
              </a:spcBef>
              <a:buFont typeface="Arial" panose="020B0604020202020204" pitchFamily="34" charset="0"/>
              <a:buChar char="•"/>
            </a:pPr>
            <a:r>
              <a:rPr lang="en-US" dirty="0"/>
              <a:t>Your classification and education level was self-identified in your application to the program.</a:t>
            </a:r>
          </a:p>
          <a:p>
            <a:pPr marL="971550" lvl="1" indent="-225425">
              <a:spcBef>
                <a:spcPts val="600"/>
              </a:spcBef>
              <a:buFont typeface="Arial" panose="020B0604020202020204" pitchFamily="34" charset="0"/>
              <a:buChar char="•"/>
            </a:pPr>
            <a:r>
              <a:rPr lang="en-US" sz="1600" dirty="0"/>
              <a:t>Classification = student, recent graduate, early/transitioning career professional</a:t>
            </a:r>
          </a:p>
          <a:p>
            <a:pPr marL="971550" lvl="1" indent="-225425">
              <a:spcBef>
                <a:spcPts val="600"/>
              </a:spcBef>
              <a:buFont typeface="Arial" panose="020B0604020202020204" pitchFamily="34" charset="0"/>
              <a:buChar char="•"/>
            </a:pPr>
            <a:r>
              <a:rPr lang="en-US" sz="1600" dirty="0"/>
              <a:t>Education level = degree held for non-students or current grade level for students</a:t>
            </a:r>
          </a:p>
          <a:p>
            <a:pPr marL="285750" indent="-225425">
              <a:lnSpc>
                <a:spcPct val="90000"/>
              </a:lnSpc>
              <a:spcBef>
                <a:spcPts val="600"/>
              </a:spcBef>
              <a:buFont typeface="Arial" panose="020B0604020202020204" pitchFamily="34" charset="0"/>
              <a:buChar char="•"/>
            </a:pPr>
            <a:r>
              <a:rPr lang="en-US" dirty="0"/>
              <a:t>Some remote work locations have locality adjustments – these are set by the federal government based on cost of living in specific geographic areas.</a:t>
            </a:r>
          </a:p>
          <a:p>
            <a:pPr marL="285750" indent="-225425">
              <a:lnSpc>
                <a:spcPct val="90000"/>
              </a:lnSpc>
              <a:spcBef>
                <a:spcPts val="600"/>
              </a:spcBef>
              <a:buFont typeface="Arial" panose="020B0604020202020204" pitchFamily="34" charset="0"/>
              <a:buChar char="•"/>
            </a:pPr>
            <a:r>
              <a:rPr lang="en-US" dirty="0"/>
              <a:t>To qualify for the next step pay rate, the participant must be currently taking classes or graduated at that grade level.</a:t>
            </a:r>
          </a:p>
          <a:p>
            <a:pPr marL="285750" indent="-225425">
              <a:lnSpc>
                <a:spcPct val="90000"/>
              </a:lnSpc>
              <a:spcBef>
                <a:spcPts val="600"/>
              </a:spcBef>
              <a:buFont typeface="Arial" panose="020B0604020202020204" pitchFamily="34" charset="0"/>
              <a:buChar char="•"/>
            </a:pPr>
            <a:r>
              <a:rPr lang="en-US" dirty="0"/>
              <a:t>Ex. a participant who finishes their sophomore year in May is only eligible to move to the next pay step in the fall once they begin taking junior level classes.</a:t>
            </a:r>
          </a:p>
          <a:p>
            <a:pPr marL="60325">
              <a:lnSpc>
                <a:spcPct val="100000"/>
              </a:lnSpc>
              <a:spcBef>
                <a:spcPts val="600"/>
              </a:spcBef>
            </a:pPr>
            <a:r>
              <a:rPr lang="en-US" b="1" dirty="0">
                <a:solidFill>
                  <a:srgbClr val="0070C0"/>
                </a:solidFill>
              </a:rPr>
              <a:t>Taxes &amp; Insurance</a:t>
            </a:r>
          </a:p>
          <a:p>
            <a:pPr marL="285750" indent="-225425">
              <a:lnSpc>
                <a:spcPct val="100000"/>
              </a:lnSpc>
              <a:spcBef>
                <a:spcPts val="600"/>
              </a:spcBef>
              <a:buFont typeface="Arial" panose="020B0604020202020204" pitchFamily="34" charset="0"/>
              <a:buChar char="•"/>
            </a:pPr>
            <a:r>
              <a:rPr lang="en-US" dirty="0"/>
              <a:t>All necessary taxes will be withheld from your paycheck based on your tax enrollment forms </a:t>
            </a:r>
          </a:p>
          <a:p>
            <a:pPr marL="285750" indent="-225425">
              <a:lnSpc>
                <a:spcPct val="100000"/>
              </a:lnSpc>
              <a:spcBef>
                <a:spcPts val="600"/>
              </a:spcBef>
              <a:buFont typeface="Arial" panose="020B0604020202020204" pitchFamily="34" charset="0"/>
              <a:buChar char="•"/>
            </a:pPr>
            <a:r>
              <a:rPr lang="en-US" dirty="0"/>
              <a:t>Foreign nationals who are from countries that do not have a tax treaty with the United States will see an automatic 30% of their payment withheld by their funding organization and sent to the IRS. To see which countries have tax treaties with the US visit this website.</a:t>
            </a:r>
          </a:p>
          <a:p>
            <a:pPr marL="285750" indent="-225425">
              <a:lnSpc>
                <a:spcPct val="100000"/>
              </a:lnSpc>
              <a:spcBef>
                <a:spcPts val="600"/>
              </a:spcBef>
              <a:buFont typeface="Arial" panose="020B0604020202020204" pitchFamily="34" charset="0"/>
              <a:buChar char="•"/>
            </a:pPr>
            <a:r>
              <a:rPr lang="en-US" dirty="0"/>
              <a:t>It is your responsibility to have the appropriate health and medical coverage. SSAI does not provide insurance coverage for temporary employees.</a:t>
            </a:r>
          </a:p>
        </p:txBody>
      </p:sp>
      <p:grpSp>
        <p:nvGrpSpPr>
          <p:cNvPr id="21" name="Group 20">
            <a:extLst>
              <a:ext uri="{FF2B5EF4-FFF2-40B4-BE49-F238E27FC236}">
                <a16:creationId xmlns:a16="http://schemas.microsoft.com/office/drawing/2014/main" id="{98259A79-B0CC-443A-8C63-76C3C7FB7765}"/>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191480F2-3788-4CCB-9C62-BA0772ACDD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3719B2AA-0733-405B-8961-F2EB72CA6D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5F5FC0D2-28FB-40D6-B9D3-3A6B0A7CDA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BB8AE60D-92D3-4948-9B64-CAFAAB4CDD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5EC5BF51-D2AA-4F11-B453-06C195F911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B08921FC-F86D-4C07-A604-C067CA59DFE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D4EDE469-9F73-4194-8EA4-7B584FAC7B2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9F348FFE-F9BA-444A-AFC3-AB8EB63C8FB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064FCC0C-249C-4131-B19F-05363DE0AC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650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75722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does not require letters of recommendation</a:t>
            </a:r>
          </a:p>
        </p:txBody>
      </p:sp>
      <p:grpSp>
        <p:nvGrpSpPr>
          <p:cNvPr id="21" name="Group 20">
            <a:extLst>
              <a:ext uri="{FF2B5EF4-FFF2-40B4-BE49-F238E27FC236}">
                <a16:creationId xmlns:a16="http://schemas.microsoft.com/office/drawing/2014/main" id="{A2A01628-C536-4CF9-9512-AE6738E04B95}"/>
              </a:ext>
            </a:extLst>
          </p:cNvPr>
          <p:cNvGrpSpPr/>
          <p:nvPr/>
        </p:nvGrpSpPr>
        <p:grpSpPr>
          <a:xfrm>
            <a:off x="6886575" y="358772"/>
            <a:ext cx="3527493" cy="2439859"/>
            <a:chOff x="727051" y="5290691"/>
            <a:chExt cx="3601935"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727051" y="5307539"/>
              <a:ext cx="3601935" cy="132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 Summer 2022 application window opened on January 17</a:t>
              </a:r>
              <a:r>
                <a:rPr lang="en-US" sz="1800" baseline="30000" dirty="0"/>
                <a:t>th</a:t>
              </a:r>
              <a:r>
                <a:rPr lang="en-US" sz="1800" dirty="0"/>
                <a:t> and closes on February 25</a:t>
              </a:r>
              <a:r>
                <a:rPr lang="en-US" sz="1800" baseline="30000" dirty="0"/>
                <a:t>th</a:t>
              </a:r>
              <a:r>
                <a:rPr lang="en-US" sz="1800" dirty="0"/>
                <a:t>. Despite it being early in the term, if you are even potentially interested, get your application in to keep options open!</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727052" y="5290691"/>
              <a:ext cx="3601934"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16B303F-9937-48C8-A2F6-EFAA640ADE4B}"/>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B678E095-D10B-4FF1-8988-859DD2A712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F3A84BA2-C3FA-4D3D-93A3-B6F852317F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858E3C03-FB27-4EB2-AA89-EC6D87B4C3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70C6C275-AAFC-4F4B-BD3D-C914D2A5D4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18799709-BF38-4F06-B9F7-BD9961AC79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83F9EEF1-D2CD-4A13-BAC0-CABACFA0B80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E96165A0-EE84-4BA3-84E4-E141249FD7A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7467C2EA-0463-4B60-8C71-EA708369321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A0C80D7A-EBD8-4B41-AE1A-7EF8B3D7943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12085" cy="46661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What should participants wear if giving a formal presentation?</a:t>
            </a:r>
          </a:p>
          <a:p>
            <a:pPr marL="285750" indent="-225425">
              <a:buFont typeface="Arial" panose="020B0604020202020204" pitchFamily="34" charset="0"/>
              <a:buChar char="•"/>
            </a:pPr>
            <a:r>
              <a:rPr lang="en-US" dirty="0"/>
              <a:t>Is it ok to use your teammate’s account log-in when you can’t get access?</a:t>
            </a:r>
          </a:p>
          <a:p>
            <a:pPr marL="285750" indent="-225425">
              <a:buFont typeface="Arial" panose="020B0604020202020204" pitchFamily="34" charset="0"/>
              <a:buChar char="•"/>
            </a:pPr>
            <a:r>
              <a:rPr lang="en-US" dirty="0"/>
              <a:t>Can you expect privacy when using a government computer OR when emailing a government email address?</a:t>
            </a:r>
          </a:p>
          <a:p>
            <a:pPr marL="285750" indent="-225425">
              <a:buFont typeface="Arial" panose="020B0604020202020204" pitchFamily="34" charset="0"/>
              <a:buChar char="•"/>
            </a:pPr>
            <a:r>
              <a:rPr lang="en-US" dirty="0"/>
              <a:t>Should you email personnel problems to NPO?</a:t>
            </a:r>
          </a:p>
          <a:p>
            <a:pPr marL="285750" indent="-225425">
              <a:buFont typeface="Arial" panose="020B0604020202020204" pitchFamily="34" charset="0"/>
              <a:buChar char="•"/>
            </a:pPr>
            <a:r>
              <a:rPr lang="en-US" dirty="0"/>
              <a:t>What are the 4 reporting mechanisms for participants?</a:t>
            </a:r>
          </a:p>
          <a:p>
            <a:pPr marL="285750" indent="-225425">
              <a:buFont typeface="Arial" panose="020B0604020202020204" pitchFamily="34" charset="0"/>
              <a:buChar char="•"/>
            </a:pPr>
            <a:r>
              <a:rPr lang="en-US" dirty="0"/>
              <a:t>Does SSAI provide insurance coverage for temporary employees?</a:t>
            </a:r>
          </a:p>
          <a:p>
            <a:pPr marL="285750" indent="-225425">
              <a:buFont typeface="Arial" panose="020B0604020202020204" pitchFamily="34" charset="0"/>
              <a:buChar char="•"/>
            </a:pPr>
            <a:r>
              <a:rPr lang="en-US" dirty="0"/>
              <a:t>Do you need to reapply if you want to come back in a future term?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B475AF97-370D-4F16-9453-EF409B0D27E7}"/>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FC520051-9299-4109-A408-21887A643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CEAFB3A9-DB0E-401F-B9F7-B933E5156E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A102A651-88A7-4447-BCB4-CE573E01BB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645BE8CF-B84A-43D1-B1B1-E32CD274F1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0F2E1559-C3DF-4602-B225-7B84B80F03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4B919978-EFA9-4ED7-9B42-E7177168FB6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CEBB2DDB-AA58-492E-8144-90A06D56E4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BDE45191-5691-470A-AA49-A11CAEE76A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986CDD4A-5BCD-4728-AB21-98327DC6663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0660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Getting Started</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32275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“Respect for ourselves guides our morals, respect for others guides our manners.” </a:t>
            </a:r>
          </a:p>
          <a:p>
            <a:pPr marL="0" indent="0">
              <a:buNone/>
            </a:pPr>
            <a:r>
              <a:rPr lang="en-US" dirty="0">
                <a:solidFill>
                  <a:schemeClr val="tx1">
                    <a:lumMod val="75000"/>
                    <a:lumOff val="25000"/>
                  </a:schemeClr>
                </a:solidFill>
                <a:latin typeface="+mn-lt"/>
              </a:rPr>
              <a:t>-- Lawrence Sterne --</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091F8F6A-8345-4F7B-B637-3169B27D9B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839" r="1483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First Week Overview</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9503663" cy="31081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Week 1 is focused on orientation, getting to know each other, and beginning literature review.</a:t>
            </a:r>
          </a:p>
          <a:p>
            <a:pPr marL="285750" indent="-225425">
              <a:buFont typeface="Arial" panose="020B0604020202020204" pitchFamily="34" charset="0"/>
              <a:buChar char="•"/>
            </a:pPr>
            <a:r>
              <a:rPr lang="en-US" dirty="0"/>
              <a:t>Orientations this week fall into two categories:</a:t>
            </a:r>
          </a:p>
          <a:p>
            <a:pPr marL="1089025" lvl="1" indent="-342900">
              <a:buFont typeface="+mj-lt"/>
              <a:buAutoNum type="arabicPeriod"/>
            </a:pPr>
            <a:r>
              <a:rPr lang="en-US" sz="1600" b="1" dirty="0"/>
              <a:t>Space Systems Orientation </a:t>
            </a:r>
            <a:r>
              <a:rPr lang="en-US" sz="1600" dirty="0"/>
              <a:t>– SSAILL (Space Systems) is your contracting employer and this orientation covers logistics and company-specific systems, tasks, requirements, etc. </a:t>
            </a:r>
          </a:p>
          <a:p>
            <a:pPr marL="1089025" lvl="1" indent="-342900">
              <a:buFont typeface="+mj-lt"/>
              <a:buAutoNum type="arabicPeriod"/>
            </a:pPr>
            <a:r>
              <a:rPr lang="en-US" sz="1600" b="1" dirty="0"/>
              <a:t>DEVELOP Orientation </a:t>
            </a:r>
            <a:r>
              <a:rPr lang="en-US" sz="1600" dirty="0"/>
              <a:t>– this introduces you to NASA DEVELOP, provides information about the people you will interact with, resources available to you, federal regulations and requirements, and insight into what you will be doing.</a:t>
            </a:r>
          </a:p>
          <a:p>
            <a:pPr marL="285750" indent="-225425">
              <a:buFont typeface="Arial" panose="020B0604020202020204" pitchFamily="34" charset="0"/>
              <a:buChar char="•"/>
            </a:pPr>
            <a:r>
              <a:rPr lang="en-US" dirty="0"/>
              <a:t>Your Lead/Fellow is your one-stop-shop when you have questions. If they can’t answer a question, they will point you to the right person to reach out to!</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A8C453F1-981A-44B2-9DB8-07433A5F88A3}"/>
              </a:ext>
            </a:extLst>
          </p:cNvPr>
          <p:cNvGrpSpPr/>
          <p:nvPr/>
        </p:nvGrpSpPr>
        <p:grpSpPr>
          <a:xfrm>
            <a:off x="3026709" y="5053266"/>
            <a:ext cx="6138581" cy="1271017"/>
            <a:chOff x="-672545" y="5633138"/>
            <a:chExt cx="4848585" cy="75171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672545" y="5692628"/>
              <a:ext cx="4848585"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It’s typical that during the orientation overload, you will forget things. A best practice is to take notes and refer back to the materials throughout the term!</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672545" y="5633138"/>
              <a:ext cx="4848585" cy="75171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51DD0713-A4B1-4071-A4ED-1CB9738CD0B2}"/>
              </a:ext>
            </a:extLst>
          </p:cNvPr>
          <p:cNvGrpSpPr/>
          <p:nvPr/>
        </p:nvGrpSpPr>
        <p:grpSpPr>
          <a:xfrm>
            <a:off x="10775708" y="22674"/>
            <a:ext cx="717868" cy="6821483"/>
            <a:chOff x="10775708" y="22674"/>
            <a:chExt cx="717868" cy="6821483"/>
          </a:xfrm>
        </p:grpSpPr>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19" name="Picture 18">
              <a:extLst>
                <a:ext uri="{FF2B5EF4-FFF2-40B4-BE49-F238E27FC236}">
                  <a16:creationId xmlns:a16="http://schemas.microsoft.com/office/drawing/2014/main" id="{DCC39A41-7161-48DE-AD68-F54737B4F09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0" name="Picture 19">
              <a:extLst>
                <a:ext uri="{FF2B5EF4-FFF2-40B4-BE49-F238E27FC236}">
                  <a16:creationId xmlns:a16="http://schemas.microsoft.com/office/drawing/2014/main" id="{52E6571A-2552-4CB9-AD33-8CADCD867E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23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723662"/>
            <a:ext cx="10712117" cy="820004"/>
          </a:xfrm>
        </p:spPr>
        <p:txBody>
          <a:bodyPr anchor="ctr">
            <a:normAutofit/>
          </a:bodyPr>
          <a:lstStyle/>
          <a:p>
            <a:r>
              <a:rPr lang="en-US" altLang="en-US" sz="3200" dirty="0"/>
              <a:t>Weeks 2, 3, &amp;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0" y="1543666"/>
            <a:ext cx="9672961" cy="525344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multiple coding workshops that participants are encouraged to attend if they would like to improve their programming skills!</a:t>
            </a:r>
          </a:p>
          <a:p>
            <a:pPr marL="285750" indent="-225425">
              <a:buFont typeface="Arial" panose="020B0604020202020204" pitchFamily="34" charset="0"/>
              <a:buChar char="•"/>
            </a:pPr>
            <a:r>
              <a:rPr lang="en-US" dirty="0"/>
              <a:t>Sign up for any of the following workshops:</a:t>
            </a:r>
          </a:p>
          <a:p>
            <a:pPr marL="1089025" lvl="1" indent="-342900">
              <a:lnSpc>
                <a:spcPct val="120000"/>
              </a:lnSpc>
              <a:buFont typeface="+mj-lt"/>
              <a:buAutoNum type="arabicPeriod"/>
            </a:pPr>
            <a:r>
              <a:rPr lang="en-US" sz="1600" b="1" dirty="0"/>
              <a:t>Google Earth Engine </a:t>
            </a:r>
            <a:r>
              <a:rPr lang="en-US" sz="1600" dirty="0"/>
              <a:t>– teaches the basics of GEE and how to do various processes such as random forest modeling and GUI construction. Good for participants at any skill level.</a:t>
            </a:r>
          </a:p>
          <a:p>
            <a:pPr marL="1089025" lvl="1" indent="-342900">
              <a:lnSpc>
                <a:spcPct val="120000"/>
              </a:lnSpc>
              <a:buFont typeface="+mj-lt"/>
              <a:buAutoNum type="arabicPeriod"/>
            </a:pPr>
            <a:r>
              <a:rPr lang="en-US" sz="1600" b="1" dirty="0"/>
              <a:t>Unix</a:t>
            </a:r>
            <a:r>
              <a:rPr lang="en-US" sz="1600" dirty="0"/>
              <a:t> – teaches the basics of the Unix shell and basic command line functionality. Good for participants just starting out with coding.</a:t>
            </a:r>
          </a:p>
          <a:p>
            <a:pPr marL="1089025" lvl="1" indent="-342900">
              <a:lnSpc>
                <a:spcPct val="120000"/>
              </a:lnSpc>
              <a:buFont typeface="+mj-lt"/>
              <a:buAutoNum type="arabicPeriod"/>
            </a:pPr>
            <a:r>
              <a:rPr lang="en-US" sz="1600" b="1" dirty="0"/>
              <a:t>Git </a:t>
            </a:r>
            <a:r>
              <a:rPr lang="en-US" sz="1600" dirty="0"/>
              <a:t>– Part 1: teaches the basics of Git using the command line</a:t>
            </a:r>
            <a:r>
              <a:rPr lang="en-US" sz="1600" i="1" dirty="0"/>
              <a:t>. Part 1 is required for any new participants and any returners that have not done the workshop before. </a:t>
            </a:r>
            <a:r>
              <a:rPr lang="en-US" sz="1600" dirty="0"/>
              <a:t>Part 2: how to collaborate using GitLab (used for Geo deliverable submissions). </a:t>
            </a:r>
            <a:r>
              <a:rPr lang="en-US" sz="1600" i="1" dirty="0"/>
              <a:t>1-2 people per team should participate in Part 2.</a:t>
            </a:r>
          </a:p>
          <a:p>
            <a:pPr marL="1089025" lvl="1" indent="-342900">
              <a:lnSpc>
                <a:spcPct val="120000"/>
              </a:lnSpc>
              <a:buFont typeface="+mj-lt"/>
              <a:buAutoNum type="arabicPeriod"/>
            </a:pPr>
            <a:r>
              <a:rPr lang="en-US" sz="1600" b="1" dirty="0"/>
              <a:t>Intro Python </a:t>
            </a:r>
            <a:r>
              <a:rPr lang="en-US" sz="1600" dirty="0"/>
              <a:t>– covers the basics of Python programming and introduces geospatial Python topics. Good for participants who have never programmed or never used Python before. </a:t>
            </a:r>
            <a:r>
              <a:rPr lang="en-US" sz="1600" i="1" dirty="0"/>
              <a:t>Cannot enroll in Intro R if enrolled in Intro Python.</a:t>
            </a:r>
            <a:endParaRPr lang="en-US" sz="1600" dirty="0"/>
          </a:p>
          <a:p>
            <a:pPr marL="1089025" lvl="1" indent="-342900">
              <a:lnSpc>
                <a:spcPct val="120000"/>
              </a:lnSpc>
              <a:buFont typeface="+mj-lt"/>
              <a:buAutoNum type="arabicPeriod"/>
            </a:pPr>
            <a:r>
              <a:rPr lang="en-US" sz="1600" b="1" dirty="0"/>
              <a:t>Intro R </a:t>
            </a:r>
            <a:r>
              <a:rPr lang="en-US" sz="1600" dirty="0"/>
              <a:t>– covers the basics of R programming and introduces geospatial R topics. Good for participants who have never programmed or never used R before. </a:t>
            </a:r>
            <a:r>
              <a:rPr lang="en-US" sz="1600" i="1" dirty="0"/>
              <a:t>Cannot enroll in Intro Python if enrolled in Intro R.</a:t>
            </a:r>
            <a:endParaRPr lang="en-US" sz="1600" dirty="0"/>
          </a:p>
          <a:p>
            <a:pPr marL="1089025" lvl="1" indent="-342900">
              <a:lnSpc>
                <a:spcPct val="120000"/>
              </a:lnSpc>
              <a:buFont typeface="+mj-lt"/>
              <a:buAutoNum type="arabicPeriod"/>
            </a:pPr>
            <a:r>
              <a:rPr lang="en-US" sz="1600" b="1" dirty="0"/>
              <a:t>Intermediate Python</a:t>
            </a:r>
            <a:r>
              <a:rPr lang="en-US" sz="1600" dirty="0"/>
              <a:t> – in-depth look at using Python for geospatial analysis. Python basics will not be covered. Good for participants who are familiar with Python programming. </a:t>
            </a:r>
            <a:r>
              <a:rPr lang="en-US" sz="1600" i="1" dirty="0"/>
              <a:t>Cannot enroll in Intermediate R if enrolled in Intermediate Python.</a:t>
            </a:r>
            <a:endParaRPr lang="en-US" sz="1600" dirty="0"/>
          </a:p>
          <a:p>
            <a:pPr marL="1089025" lvl="1" indent="-342900">
              <a:lnSpc>
                <a:spcPct val="120000"/>
              </a:lnSpc>
              <a:buFont typeface="+mj-lt"/>
              <a:buAutoNum type="arabicPeriod"/>
            </a:pPr>
            <a:r>
              <a:rPr lang="en-US" sz="1600" b="1" dirty="0"/>
              <a:t>Intermediate R </a:t>
            </a:r>
            <a:r>
              <a:rPr lang="en-US" sz="1600" dirty="0"/>
              <a:t>– in-depth looks at using R for geospatial analysis. R basics will not be covered. Good for participants who are familiar with R programming. </a:t>
            </a:r>
            <a:r>
              <a:rPr lang="en-US" sz="1600" i="1" dirty="0"/>
              <a:t>Cannot enroll in Intermediate Python if enrolled in Intro R.</a:t>
            </a:r>
            <a:endParaRPr lang="en-US" sz="1600" dirty="0"/>
          </a:p>
        </p:txBody>
      </p:sp>
      <p:grpSp>
        <p:nvGrpSpPr>
          <p:cNvPr id="19" name="Group 18">
            <a:extLst>
              <a:ext uri="{FF2B5EF4-FFF2-40B4-BE49-F238E27FC236}">
                <a16:creationId xmlns:a16="http://schemas.microsoft.com/office/drawing/2014/main" id="{2E123AA3-3B8F-499D-A63D-60877C1D8DD8}"/>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F5C411FC-9F1E-44C6-8F18-5C22D0D053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B98B832B-03DF-4C5E-8542-CB85B2BAE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E079222D-172A-40E8-AE4E-7A24ECE569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68F23389-8467-4C3C-9628-6647E788C7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DEA445BC-1F9D-4A62-979A-77FAAB47B3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7F3F4BB7-A9AC-469C-86F2-900387B456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D0C1E8A7-3A52-46E0-BBC7-213E1DDC3BB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7D9A6BD0-5A04-4C34-AB6F-64EC86CB8C0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8C08EB91-8F7B-4D3A-8C0A-6601FE5C03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7150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7057" y="953651"/>
            <a:ext cx="10712117" cy="820004"/>
          </a:xfrm>
        </p:spPr>
        <p:txBody>
          <a:bodyPr anchor="ctr">
            <a:normAutofit/>
          </a:bodyPr>
          <a:lstStyle/>
          <a:p>
            <a:r>
              <a:rPr lang="en-US" altLang="en-US" sz="3200" dirty="0"/>
              <a:t>Weeks 2, 3, &amp;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2174137"/>
            <a:ext cx="9503663" cy="19716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Times and dates for all workshops available on the Spring 2022 Events calendar.</a:t>
            </a:r>
          </a:p>
          <a:p>
            <a:pPr marL="285750" indent="-225425">
              <a:buFont typeface="Arial" panose="020B0604020202020204" pitchFamily="34" charset="0"/>
              <a:buChar char="•"/>
            </a:pPr>
            <a:r>
              <a:rPr lang="en-US" dirty="0"/>
              <a:t>If you are interested in signing up for any of the coding workshops, please let your Fellow know which ones by </a:t>
            </a:r>
            <a:r>
              <a:rPr lang="en-US" b="1" dirty="0"/>
              <a:t>COB Wednesday, January 26th</a:t>
            </a:r>
            <a:r>
              <a:rPr lang="en-US" dirty="0"/>
              <a:t>. </a:t>
            </a:r>
          </a:p>
          <a:p>
            <a:pPr marL="285750" indent="-225425">
              <a:buFont typeface="Arial" panose="020B0604020202020204" pitchFamily="34" charset="0"/>
              <a:buChar char="•"/>
            </a:pPr>
            <a:r>
              <a:rPr lang="en-US" dirty="0"/>
              <a:t>Tune into the Introduction to Geoinformatics webinar at 12pm PT on Thursday, January 27 to learn more!</a:t>
            </a:r>
          </a:p>
        </p:txBody>
      </p:sp>
      <p:grpSp>
        <p:nvGrpSpPr>
          <p:cNvPr id="5" name="Group 4">
            <a:extLst>
              <a:ext uri="{FF2B5EF4-FFF2-40B4-BE49-F238E27FC236}">
                <a16:creationId xmlns:a16="http://schemas.microsoft.com/office/drawing/2014/main" id="{A8C453F1-981A-44B2-9DB8-07433A5F88A3}"/>
              </a:ext>
            </a:extLst>
          </p:cNvPr>
          <p:cNvGrpSpPr/>
          <p:nvPr/>
        </p:nvGrpSpPr>
        <p:grpSpPr>
          <a:xfrm>
            <a:off x="2274144" y="4435378"/>
            <a:ext cx="7360114" cy="1358055"/>
            <a:chOff x="-2698135" y="5772068"/>
            <a:chExt cx="7880537" cy="61278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2698135" y="5817010"/>
              <a:ext cx="7803497"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(Almost) all of these workshops are totally optional! If you decide that you would rather focus on your project at the start of the term, you are more than welcome to.</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2698134" y="5772068"/>
              <a:ext cx="7880536" cy="61278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89C888B-2EFB-4977-B143-0DEEFF2CF5C7}"/>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13518FA7-8F8F-43E8-9F3F-BBFD97DBEC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CA7981B6-82FC-4138-ACA2-98E641834D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99BE54F9-6312-4AA2-BA57-702B78C0B9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62DD1AC2-1DA8-4AFB-82D6-631B2DADA8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9518F4E0-3BA6-4B08-86F7-57B9A4B5BB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DDD95A53-9ABE-41C4-BB32-B0A1DEC271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F59AC511-C850-4AB8-B67D-D7206D025F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850C24DB-1D40-4325-A70B-9FBAAD776FC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4E23468E-E2AB-4D59-BF38-10746621E0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8680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Tips for Success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71650" y="1804736"/>
            <a:ext cx="3356105"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Be flexible</a:t>
            </a:r>
          </a:p>
          <a:p>
            <a:pPr marL="285750" indent="-225425">
              <a:buFont typeface="Arial" panose="020B0604020202020204" pitchFamily="34" charset="0"/>
              <a:buChar char="•"/>
            </a:pPr>
            <a:r>
              <a:rPr lang="en-US" dirty="0"/>
              <a:t>Have an open mind</a:t>
            </a:r>
          </a:p>
          <a:p>
            <a:pPr marL="285750" indent="-225425">
              <a:buFont typeface="Arial" panose="020B0604020202020204" pitchFamily="34" charset="0"/>
              <a:buChar char="•"/>
            </a:pPr>
            <a:r>
              <a:rPr lang="en-US" dirty="0"/>
              <a:t>Stay organized</a:t>
            </a:r>
          </a:p>
          <a:p>
            <a:pPr marL="285750" indent="-225425">
              <a:buFont typeface="Arial" panose="020B0604020202020204" pitchFamily="34" charset="0"/>
              <a:buChar char="•"/>
            </a:pPr>
            <a:r>
              <a:rPr lang="en-US" dirty="0"/>
              <a:t>Teamwork is key</a:t>
            </a:r>
          </a:p>
          <a:p>
            <a:pPr marL="285750" indent="-225425">
              <a:buFont typeface="Arial" panose="020B0604020202020204" pitchFamily="34" charset="0"/>
              <a:buChar char="•"/>
            </a:pPr>
            <a:r>
              <a:rPr lang="en-US" dirty="0"/>
              <a:t>Learn from those around you</a:t>
            </a:r>
          </a:p>
          <a:p>
            <a:pPr marL="285750" indent="-225425">
              <a:buFont typeface="Arial" panose="020B0604020202020204" pitchFamily="34" charset="0"/>
              <a:buChar char="•"/>
            </a:pPr>
            <a:r>
              <a:rPr lang="en-US" dirty="0"/>
              <a:t>Go above and beyond</a:t>
            </a:r>
          </a:p>
          <a:p>
            <a:pPr marL="285750" indent="-225425">
              <a:buFont typeface="Arial" panose="020B0604020202020204" pitchFamily="34" charset="0"/>
              <a:buChar char="•"/>
            </a:pPr>
            <a:r>
              <a:rPr lang="en-US" dirty="0"/>
              <a:t>Help and encourage others</a:t>
            </a:r>
          </a:p>
          <a:p>
            <a:pPr marL="285750" indent="-225425">
              <a:buFont typeface="Arial" panose="020B0604020202020204" pitchFamily="34" charset="0"/>
              <a:buChar char="•"/>
            </a:pPr>
            <a:r>
              <a:rPr lang="en-US" dirty="0"/>
              <a:t>Be mindful and respectful</a:t>
            </a:r>
          </a:p>
          <a:p>
            <a:pPr marL="285750" indent="-225425">
              <a:buFont typeface="Arial" panose="020B0604020202020204" pitchFamily="34" charset="0"/>
              <a:buChar char="•"/>
            </a:pPr>
            <a:r>
              <a:rPr lang="en-US" dirty="0"/>
              <a:t>Demonstrate integrity</a:t>
            </a:r>
          </a:p>
          <a:p>
            <a:pPr marL="285750" indent="-225425">
              <a:buFont typeface="Arial" panose="020B0604020202020204" pitchFamily="34" charset="0"/>
              <a:buChar char="•"/>
            </a:pPr>
            <a:endParaRPr lang="en-US" dirty="0"/>
          </a:p>
        </p:txBody>
      </p:sp>
      <p:sp>
        <p:nvSpPr>
          <p:cNvPr id="5" name="Content Placeholder 18">
            <a:extLst>
              <a:ext uri="{FF2B5EF4-FFF2-40B4-BE49-F238E27FC236}">
                <a16:creationId xmlns:a16="http://schemas.microsoft.com/office/drawing/2014/main" id="{63AB459E-6A35-45EE-BA66-B3E82B6877E7}"/>
              </a:ext>
            </a:extLst>
          </p:cNvPr>
          <p:cNvSpPr txBox="1">
            <a:spLocks/>
          </p:cNvSpPr>
          <p:nvPr/>
        </p:nvSpPr>
        <p:spPr>
          <a:xfrm>
            <a:off x="7581950" y="1804736"/>
            <a:ext cx="2996404" cy="5022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Keep track of deadlines</a:t>
            </a:r>
          </a:p>
          <a:p>
            <a:pPr marL="285750" indent="-225425">
              <a:buFont typeface="Arial" panose="020B0604020202020204" pitchFamily="34" charset="0"/>
              <a:buChar char="•"/>
            </a:pPr>
            <a:r>
              <a:rPr lang="en-US" dirty="0"/>
              <a:t>Nomenclature matters</a:t>
            </a:r>
          </a:p>
          <a:p>
            <a:pPr marL="285750" indent="-225425">
              <a:buFont typeface="Arial" panose="020B0604020202020204" pitchFamily="34" charset="0"/>
              <a:buChar char="•"/>
            </a:pPr>
            <a:r>
              <a:rPr lang="en-US" dirty="0"/>
              <a:t>File management is key</a:t>
            </a:r>
          </a:p>
          <a:p>
            <a:pPr marL="285750" indent="-225425">
              <a:buFont typeface="Arial" panose="020B0604020202020204" pitchFamily="34" charset="0"/>
              <a:buChar char="•"/>
            </a:pPr>
            <a:r>
              <a:rPr lang="en-US" dirty="0"/>
              <a:t>Be innovative</a:t>
            </a:r>
          </a:p>
          <a:p>
            <a:pPr marL="285750" indent="-225425">
              <a:buFont typeface="Arial" panose="020B0604020202020204" pitchFamily="34" charset="0"/>
              <a:buChar char="•"/>
            </a:pPr>
            <a:r>
              <a:rPr lang="en-US" dirty="0"/>
              <a:t>Never plagiarize </a:t>
            </a:r>
          </a:p>
          <a:p>
            <a:pPr marL="285750" indent="-225425">
              <a:buFont typeface="Arial" panose="020B0604020202020204" pitchFamily="34" charset="0"/>
              <a:buChar char="•"/>
            </a:pPr>
            <a:r>
              <a:rPr lang="en-US" dirty="0"/>
              <a:t>Explore opportunities</a:t>
            </a:r>
          </a:p>
          <a:p>
            <a:pPr marL="285750" indent="-225425">
              <a:buFont typeface="Arial" panose="020B0604020202020204" pitchFamily="34" charset="0"/>
              <a:buChar char="•"/>
            </a:pPr>
            <a:r>
              <a:rPr lang="en-US" dirty="0"/>
              <a:t>Try new things</a:t>
            </a:r>
          </a:p>
          <a:p>
            <a:pPr marL="285750" indent="-225425">
              <a:buFont typeface="Arial" panose="020B0604020202020204" pitchFamily="34" charset="0"/>
              <a:buChar char="•"/>
            </a:pPr>
            <a:r>
              <a:rPr lang="en-US" dirty="0"/>
              <a:t>Network! Network! Network!</a:t>
            </a:r>
          </a:p>
          <a:p>
            <a:pPr marL="285750" indent="-225425">
              <a:buFont typeface="Arial" panose="020B0604020202020204" pitchFamily="34" charset="0"/>
              <a:buChar char="•"/>
            </a:pPr>
            <a:endParaRPr lang="en-US" sz="1800" dirty="0"/>
          </a:p>
        </p:txBody>
      </p:sp>
      <p:sp>
        <p:nvSpPr>
          <p:cNvPr id="16" name="Content Placeholder 18">
            <a:extLst>
              <a:ext uri="{FF2B5EF4-FFF2-40B4-BE49-F238E27FC236}">
                <a16:creationId xmlns:a16="http://schemas.microsoft.com/office/drawing/2014/main" id="{8ADB3BB6-67B0-441C-8A1F-DE078EADEC6D}"/>
              </a:ext>
            </a:extLst>
          </p:cNvPr>
          <p:cNvSpPr txBox="1">
            <a:spLocks/>
          </p:cNvSpPr>
          <p:nvPr/>
        </p:nvSpPr>
        <p:spPr>
          <a:xfrm>
            <a:off x="4306176" y="1804736"/>
            <a:ext cx="3197352"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Follow the rules</a:t>
            </a:r>
          </a:p>
          <a:p>
            <a:pPr marL="285750" indent="-225425">
              <a:buFont typeface="Arial" panose="020B0604020202020204" pitchFamily="34" charset="0"/>
              <a:buChar char="•"/>
            </a:pPr>
            <a:r>
              <a:rPr lang="en-US" dirty="0"/>
              <a:t>Have fun</a:t>
            </a:r>
          </a:p>
          <a:p>
            <a:pPr marL="285750" indent="-225425">
              <a:buFont typeface="Arial" panose="020B0604020202020204" pitchFamily="34" charset="0"/>
              <a:buChar char="•"/>
            </a:pPr>
            <a:r>
              <a:rPr lang="en-US" dirty="0"/>
              <a:t>Build your résumé</a:t>
            </a:r>
          </a:p>
          <a:p>
            <a:pPr marL="285750" indent="-225425">
              <a:buFont typeface="Arial" panose="020B0604020202020204" pitchFamily="34" charset="0"/>
              <a:buChar char="•"/>
            </a:pPr>
            <a:r>
              <a:rPr lang="en-US" dirty="0"/>
              <a:t>Be on time</a:t>
            </a:r>
          </a:p>
          <a:p>
            <a:pPr marL="285750" indent="-225425">
              <a:buFont typeface="Arial" panose="020B0604020202020204" pitchFamily="34" charset="0"/>
              <a:buChar char="•"/>
            </a:pPr>
            <a:r>
              <a:rPr lang="en-US" sz="1600" dirty="0"/>
              <a:t>Maintain a positive attitude</a:t>
            </a:r>
          </a:p>
          <a:p>
            <a:pPr marL="285750" indent="-225425">
              <a:buFont typeface="Arial" panose="020B0604020202020204" pitchFamily="34" charset="0"/>
              <a:buChar char="•"/>
            </a:pPr>
            <a:r>
              <a:rPr lang="en-US" sz="1600" dirty="0"/>
              <a:t>Promote harmony</a:t>
            </a:r>
          </a:p>
          <a:p>
            <a:pPr marL="285750" indent="-225425">
              <a:buFont typeface="Arial" panose="020B0604020202020204" pitchFamily="34" charset="0"/>
              <a:buChar char="•"/>
            </a:pPr>
            <a:r>
              <a:rPr lang="en-US" sz="1600" dirty="0"/>
              <a:t>Be ready to present any moment</a:t>
            </a:r>
          </a:p>
          <a:p>
            <a:pPr marL="285750" indent="-225425">
              <a:buFont typeface="Arial" panose="020B0604020202020204" pitchFamily="34" charset="0"/>
              <a:buChar char="•"/>
            </a:pPr>
            <a:r>
              <a:rPr lang="en-US" sz="1600" dirty="0"/>
              <a:t>Accept that things change</a:t>
            </a:r>
          </a:p>
          <a:p>
            <a:pPr marL="285750" indent="-225425">
              <a:buFont typeface="Arial" panose="020B0604020202020204" pitchFamily="34" charset="0"/>
              <a:buChar char="•"/>
            </a:pPr>
            <a:r>
              <a:rPr lang="en-US" sz="1600" dirty="0"/>
              <a:t>Expect the unexpected</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82635D18-25CE-4137-A953-E4AA3C021B47}"/>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98938B72-60AA-48F3-AAD0-9916DC3CF7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1B603557-885A-409C-9D4B-5053416717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0C6CC30D-5F5E-4A79-A8DE-F1BA930FBA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48363A73-9852-4822-AEE6-C0C646BF54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CA0F3C07-8963-4618-BB10-4F2F025600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E48624CF-DD83-432B-925D-16AB90ABDE6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85C78E0F-C946-4978-833C-3E9A369EBFA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2A63F968-6D75-4EF8-A036-4E6B860DAC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AE175DAD-E64C-455E-8CF7-E0E76AEF17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7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Working Remotely</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8893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Professionalism</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933910" cy="172325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Professionalism is “the conduct, aims, or qualities that characterize or mark a profession or a professional person.”</a:t>
            </a:r>
          </a:p>
          <a:p>
            <a:pPr marL="285750" indent="-225425">
              <a:buFont typeface="Arial" panose="020B0604020202020204" pitchFamily="34" charset="0"/>
              <a:buChar char="•"/>
            </a:pPr>
            <a:r>
              <a:rPr lang="en-US" dirty="0"/>
              <a:t>DEVELOP is an opportunity for all participants to improve in their professionalism.</a:t>
            </a:r>
          </a:p>
          <a:p>
            <a:pPr marL="285750" indent="-225425">
              <a:buFont typeface="Arial" panose="020B0604020202020204" pitchFamily="34" charset="0"/>
              <a:buChar char="•"/>
            </a:pPr>
            <a:r>
              <a:rPr lang="en-US" dirty="0"/>
              <a:t>Characteristics of professionalism: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FE2EB4E-A0F4-496C-ACD9-0A0933CA8FE7}"/>
              </a:ext>
            </a:extLst>
          </p:cNvPr>
          <p:cNvSpPr/>
          <p:nvPr/>
        </p:nvSpPr>
        <p:spPr>
          <a:xfrm>
            <a:off x="3699323" y="3558094"/>
            <a:ext cx="3279480"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Polite</a:t>
            </a:r>
          </a:p>
          <a:p>
            <a:pPr marL="285750" indent="-285750">
              <a:buClr>
                <a:srgbClr val="5496AD"/>
              </a:buClr>
              <a:buFont typeface="Wingdings" panose="05000000000000000000" pitchFamily="2" charset="2"/>
              <a:buChar char="ü"/>
            </a:pPr>
            <a:r>
              <a:rPr lang="en-US" sz="2000" dirty="0">
                <a:solidFill>
                  <a:srgbClr val="6A7278"/>
                </a:solidFill>
              </a:rPr>
              <a:t>Orderly Appearance</a:t>
            </a:r>
          </a:p>
          <a:p>
            <a:pPr marL="285750" indent="-285750">
              <a:buClr>
                <a:srgbClr val="5496AD"/>
              </a:buClr>
              <a:buFont typeface="Wingdings" panose="05000000000000000000" pitchFamily="2" charset="2"/>
              <a:buChar char="ü"/>
            </a:pPr>
            <a:r>
              <a:rPr lang="en-US" sz="2000" dirty="0">
                <a:solidFill>
                  <a:srgbClr val="6A7278"/>
                </a:solidFill>
              </a:rPr>
              <a:t>Calm Demeanor</a:t>
            </a:r>
          </a:p>
          <a:p>
            <a:pPr marL="285750" indent="-285750">
              <a:buClr>
                <a:srgbClr val="5496AD"/>
              </a:buClr>
              <a:buFont typeface="Wingdings" panose="05000000000000000000" pitchFamily="2" charset="2"/>
              <a:buChar char="ü"/>
            </a:pPr>
            <a:r>
              <a:rPr lang="en-US" sz="2000" dirty="0">
                <a:solidFill>
                  <a:srgbClr val="6A7278"/>
                </a:solidFill>
              </a:rPr>
              <a:t>Good Written &amp; Oral Correspondence</a:t>
            </a:r>
          </a:p>
          <a:p>
            <a:pPr marL="285750" indent="-285750">
              <a:buClr>
                <a:srgbClr val="5496AD"/>
              </a:buClr>
              <a:buFont typeface="Wingdings" panose="05000000000000000000" pitchFamily="2" charset="2"/>
              <a:buChar char="ü"/>
            </a:pPr>
            <a:r>
              <a:rPr lang="en-US" sz="2000" dirty="0">
                <a:solidFill>
                  <a:srgbClr val="6A7278"/>
                </a:solidFill>
              </a:rPr>
              <a:t>Accountable</a:t>
            </a:r>
          </a:p>
        </p:txBody>
      </p:sp>
      <p:grpSp>
        <p:nvGrpSpPr>
          <p:cNvPr id="6" name="Group 5">
            <a:extLst>
              <a:ext uri="{FF2B5EF4-FFF2-40B4-BE49-F238E27FC236}">
                <a16:creationId xmlns:a16="http://schemas.microsoft.com/office/drawing/2014/main" id="{DC746ED1-585E-44C3-82B1-75FA6AB3219A}"/>
              </a:ext>
            </a:extLst>
          </p:cNvPr>
          <p:cNvGrpSpPr/>
          <p:nvPr/>
        </p:nvGrpSpPr>
        <p:grpSpPr>
          <a:xfrm>
            <a:off x="7070078" y="3300082"/>
            <a:ext cx="3177757" cy="2945160"/>
            <a:chOff x="637003" y="5290691"/>
            <a:chExt cx="3694661" cy="1138332"/>
          </a:xfrm>
        </p:grpSpPr>
        <p:sp>
          <p:nvSpPr>
            <p:cNvPr id="7" name="Text Placeholder 5">
              <a:extLst>
                <a:ext uri="{FF2B5EF4-FFF2-40B4-BE49-F238E27FC236}">
                  <a16:creationId xmlns:a16="http://schemas.microsoft.com/office/drawing/2014/main" id="{B7EF58B8-7228-48AF-83D4-C6CDF97E0DFD}"/>
                </a:ext>
              </a:extLst>
            </p:cNvPr>
            <p:cNvSpPr txBox="1">
              <a:spLocks/>
            </p:cNvSpPr>
            <p:nvPr/>
          </p:nvSpPr>
          <p:spPr>
            <a:xfrm>
              <a:off x="637003" y="5362302"/>
              <a:ext cx="369466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Why? DEVELOP’s signature is that of professionalism and respect. We respect ourselves, our partners, and NASA. We go above and beyond. We stand out from our peers. We strive for excellence in all things we do.</a:t>
              </a:r>
            </a:p>
          </p:txBody>
        </p:sp>
        <p:sp>
          <p:nvSpPr>
            <p:cNvPr id="8" name="Rounded Rectangle 25">
              <a:extLst>
                <a:ext uri="{FF2B5EF4-FFF2-40B4-BE49-F238E27FC236}">
                  <a16:creationId xmlns:a16="http://schemas.microsoft.com/office/drawing/2014/main" id="{E9F32CF7-2E89-401B-81D5-7CE25FB20B2F}"/>
                </a:ext>
              </a:extLst>
            </p:cNvPr>
            <p:cNvSpPr/>
            <p:nvPr/>
          </p:nvSpPr>
          <p:spPr>
            <a:xfrm>
              <a:off x="637003" y="5290691"/>
              <a:ext cx="3691983" cy="113833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7DAD469-CF5E-42C3-B1E4-DC87166C9EAC}"/>
              </a:ext>
            </a:extLst>
          </p:cNvPr>
          <p:cNvSpPr/>
          <p:nvPr/>
        </p:nvSpPr>
        <p:spPr>
          <a:xfrm>
            <a:off x="1147070" y="3558094"/>
            <a:ext cx="2833406"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Reliable</a:t>
            </a:r>
          </a:p>
          <a:p>
            <a:pPr marL="285750" indent="-285750">
              <a:buClr>
                <a:srgbClr val="5496AD"/>
              </a:buClr>
              <a:buFont typeface="Wingdings" panose="05000000000000000000" pitchFamily="2" charset="2"/>
              <a:buChar char="ü"/>
            </a:pPr>
            <a:r>
              <a:rPr lang="en-US" sz="2000" dirty="0">
                <a:solidFill>
                  <a:srgbClr val="6A7278"/>
                </a:solidFill>
              </a:rPr>
              <a:t>Competent</a:t>
            </a:r>
          </a:p>
          <a:p>
            <a:pPr marL="285750" indent="-285750">
              <a:buClr>
                <a:srgbClr val="5496AD"/>
              </a:buClr>
              <a:buFont typeface="Wingdings" panose="05000000000000000000" pitchFamily="2" charset="2"/>
              <a:buChar char="ü"/>
            </a:pPr>
            <a:r>
              <a:rPr lang="en-US" sz="2000" dirty="0">
                <a:solidFill>
                  <a:srgbClr val="6A7278"/>
                </a:solidFill>
              </a:rPr>
              <a:t>Ethical</a:t>
            </a:r>
          </a:p>
          <a:p>
            <a:pPr marL="285750" indent="-285750">
              <a:buClr>
                <a:srgbClr val="5496AD"/>
              </a:buClr>
              <a:buFont typeface="Wingdings" panose="05000000000000000000" pitchFamily="2" charset="2"/>
              <a:buChar char="ü"/>
            </a:pPr>
            <a:r>
              <a:rPr lang="en-US" sz="2000" dirty="0">
                <a:solidFill>
                  <a:srgbClr val="6A7278"/>
                </a:solidFill>
              </a:rPr>
              <a:t>Poised</a:t>
            </a:r>
          </a:p>
          <a:p>
            <a:pPr marL="285750" indent="-285750">
              <a:buClr>
                <a:srgbClr val="5496AD"/>
              </a:buClr>
              <a:buFont typeface="Wingdings" panose="05000000000000000000" pitchFamily="2" charset="2"/>
              <a:buChar char="ü"/>
            </a:pPr>
            <a:r>
              <a:rPr lang="en-US" sz="2000" dirty="0">
                <a:solidFill>
                  <a:srgbClr val="6A7278"/>
                </a:solidFill>
              </a:rPr>
              <a:t>Organized</a:t>
            </a:r>
          </a:p>
          <a:p>
            <a:pPr marL="285750" indent="-285750">
              <a:buClr>
                <a:srgbClr val="5496AD"/>
              </a:buClr>
              <a:buFont typeface="Wingdings" panose="05000000000000000000" pitchFamily="2" charset="2"/>
              <a:buChar char="ü"/>
            </a:pPr>
            <a:r>
              <a:rPr lang="en-US" sz="2000" dirty="0">
                <a:solidFill>
                  <a:srgbClr val="6A7278"/>
                </a:solidFill>
              </a:rPr>
              <a:t>Mindful</a:t>
            </a:r>
          </a:p>
        </p:txBody>
      </p:sp>
      <p:grpSp>
        <p:nvGrpSpPr>
          <p:cNvPr id="21" name="Group 20">
            <a:extLst>
              <a:ext uri="{FF2B5EF4-FFF2-40B4-BE49-F238E27FC236}">
                <a16:creationId xmlns:a16="http://schemas.microsoft.com/office/drawing/2014/main" id="{5EF53E49-409A-4963-9E6E-BDEE5DBF942E}"/>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2BB41BEB-03A8-45C8-A265-D45F17DA73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148E63EF-D615-4CF2-9CF5-CA37E5CD61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B2F3AACF-6A81-464A-BADB-63752E9E25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D2197018-C70E-4903-AEBC-8AE5804F00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537DC1D3-BE38-4BEE-810B-4D02F7BDE9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B8415C80-5D09-48AD-8C63-F7EF70416E7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807F2E40-BC70-4AC5-983C-DA182954EBA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05795992-4CE6-407F-BFEF-8CE40757B0C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E8C517AB-7EF8-48F1-BC20-E5DDCF3F0EB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92057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Dress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10712115" cy="13897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Even though we are all working from home this term, the way you dress can influence the way you work!</a:t>
            </a:r>
          </a:p>
          <a:p>
            <a:pPr marL="285750" indent="-225425">
              <a:buFont typeface="Arial" panose="020B0604020202020204" pitchFamily="34" charset="0"/>
              <a:buChar char="•"/>
            </a:pPr>
            <a:r>
              <a:rPr lang="en-US" dirty="0"/>
              <a:t>Pay special attention to dress when your team has video call meetings with partners, science advisors, and NPO! Make sure you are presenting yourself professionally.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Content Placeholder 2">
            <a:extLst>
              <a:ext uri="{FF2B5EF4-FFF2-40B4-BE49-F238E27FC236}">
                <a16:creationId xmlns:a16="http://schemas.microsoft.com/office/drawing/2014/main" id="{73C4D731-6F4C-4F0C-AAF9-B25C142F8F9C}"/>
              </a:ext>
            </a:extLst>
          </p:cNvPr>
          <p:cNvSpPr txBox="1">
            <a:spLocks/>
          </p:cNvSpPr>
          <p:nvPr/>
        </p:nvSpPr>
        <p:spPr>
          <a:xfrm>
            <a:off x="2178424" y="3679560"/>
            <a:ext cx="7129555" cy="1806840"/>
          </a:xfrm>
          <a:prstGeom prst="rect">
            <a:avLst/>
          </a:prstGeom>
          <a:solidFill>
            <a:srgbClr val="5496AD"/>
          </a:solidFill>
        </p:spPr>
        <p:txBody>
          <a:bodyPr vert="horz" lIns="91387" tIns="45693" rIns="91387" bIns="45693" anchor="t">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chemeClr val="bg1"/>
              </a:buClr>
              <a:buNone/>
              <a:defRPr/>
            </a:pPr>
            <a:r>
              <a:rPr kumimoji="0" lang="en-US" sz="1800" b="1" i="0" u="none" strike="noStrike" kern="1200" cap="none" spc="0" normalizeH="0" baseline="0" noProof="0" dirty="0">
                <a:ln>
                  <a:noFill/>
                </a:ln>
                <a:solidFill>
                  <a:schemeClr val="bg1"/>
                </a:solidFill>
                <a:effectLst/>
                <a:uLnTx/>
                <a:uFillTx/>
              </a:rPr>
              <a:t>Daily Dress</a:t>
            </a:r>
            <a:r>
              <a:rPr kumimoji="0" lang="en-US" sz="1800" b="1" i="0" u="none" strike="noStrike" kern="1200" cap="none" spc="0" normalizeH="0" noProof="0" dirty="0">
                <a:ln>
                  <a:noFill/>
                </a:ln>
                <a:solidFill>
                  <a:schemeClr val="bg1"/>
                </a:solidFill>
                <a:effectLst/>
                <a:uLnTx/>
                <a:uFillTx/>
              </a:rPr>
              <a:t> Code = </a:t>
            </a:r>
            <a:r>
              <a:rPr kumimoji="0" lang="en-US" sz="1800" b="1" i="0" u="none" strike="noStrike" kern="1200" cap="none" spc="0" normalizeH="0" baseline="0" noProof="0" dirty="0">
                <a:ln>
                  <a:noFill/>
                </a:ln>
                <a:solidFill>
                  <a:schemeClr val="bg1"/>
                </a:solidFill>
                <a:effectLst/>
                <a:uLnTx/>
                <a:uFillTx/>
              </a:rPr>
              <a:t>Business </a:t>
            </a:r>
            <a:r>
              <a:rPr lang="en-US" sz="1800" b="1" dirty="0">
                <a:solidFill>
                  <a:schemeClr val="bg1"/>
                </a:solidFill>
              </a:rPr>
              <a:t>Casual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Dresses</a:t>
            </a:r>
            <a:r>
              <a:rPr kumimoji="0" lang="en-US" sz="1600" b="0" i="0" u="none" strike="noStrike" kern="1200" cap="none" spc="0" normalizeH="0" baseline="0" noProof="0" dirty="0">
                <a:ln>
                  <a:noFill/>
                </a:ln>
                <a:solidFill>
                  <a:schemeClr val="bg1"/>
                </a:solidFill>
                <a:effectLst/>
                <a:uLnTx/>
                <a:uFillTx/>
                <a:ea typeface="+mn-lt"/>
                <a:cs typeface="+mn-lt"/>
              </a:rPr>
              <a:t>:</a:t>
            </a:r>
            <a:r>
              <a:rPr kumimoji="0" lang="en-US" sz="1600" b="0" i="0" u="none" strike="noStrike" kern="1200" cap="none" spc="0" normalizeH="0" noProof="0" dirty="0">
                <a:ln>
                  <a:noFill/>
                </a:ln>
                <a:solidFill>
                  <a:schemeClr val="bg1"/>
                </a:solidFill>
                <a:effectLst/>
                <a:uLnTx/>
                <a:uFillTx/>
                <a:ea typeface="+mn-lt"/>
                <a:cs typeface="+mn-lt"/>
              </a:rPr>
              <a:t> </a:t>
            </a:r>
            <a:r>
              <a:rPr lang="en-US" sz="1600" dirty="0">
                <a:solidFill>
                  <a:schemeClr val="bg1"/>
                </a:solidFill>
                <a:ea typeface="+mn-lt"/>
                <a:cs typeface="+mn-lt"/>
              </a:rPr>
              <a:t>Avoid </a:t>
            </a:r>
            <a:r>
              <a:rPr kumimoji="0" lang="en-US" sz="1600" b="0" i="0" u="none" strike="noStrike" kern="1200" cap="none" spc="0" normalizeH="0" noProof="0" dirty="0">
                <a:ln>
                  <a:noFill/>
                </a:ln>
                <a:solidFill>
                  <a:schemeClr val="bg1"/>
                </a:solidFill>
                <a:effectLst/>
                <a:uLnTx/>
                <a:uFillTx/>
                <a:ea typeface="+mn-lt"/>
                <a:cs typeface="+mn-lt"/>
              </a:rPr>
              <a:t>spaghetti </a:t>
            </a:r>
            <a:r>
              <a:rPr lang="en-US" sz="1600" dirty="0">
                <a:solidFill>
                  <a:schemeClr val="bg1"/>
                </a:solidFill>
                <a:ea typeface="+mn-lt"/>
                <a:cs typeface="+mn-lt"/>
              </a:rPr>
              <a:t>straps</a:t>
            </a:r>
            <a:endParaRPr lang="en-US" dirty="0">
              <a:solidFill>
                <a:schemeClr val="bg1"/>
              </a:solidFill>
              <a:ea typeface="+mn-lt"/>
              <a:cs typeface="+mn-lt"/>
            </a:endParaRPr>
          </a:p>
          <a:p>
            <a:pPr marL="285750" indent="-285750">
              <a:buClr>
                <a:schemeClr val="bg1"/>
              </a:buClr>
              <a:buFont typeface="Courier New"/>
              <a:buChar char="o"/>
              <a:defRPr/>
            </a:pPr>
            <a:r>
              <a:rPr lang="en-US" sz="1600" dirty="0">
                <a:solidFill>
                  <a:schemeClr val="bg1"/>
                </a:solidFill>
                <a:ea typeface="+mn-lt"/>
                <a:cs typeface="+mn-lt"/>
              </a:rPr>
              <a:t>Shirts</a:t>
            </a:r>
            <a:r>
              <a:rPr kumimoji="0" lang="en-US" sz="1600" b="0" i="0" u="none" strike="noStrike" kern="1200" cap="none" spc="0" normalizeH="0" baseline="0" noProof="0" dirty="0">
                <a:ln>
                  <a:noFill/>
                </a:ln>
                <a:solidFill>
                  <a:schemeClr val="bg1"/>
                </a:solidFill>
                <a:effectLst/>
                <a:uLnTx/>
                <a:uFillTx/>
                <a:ea typeface="+mn-lt"/>
                <a:cs typeface="+mn-lt"/>
              </a:rPr>
              <a:t>: Collared shirts, polo shirts, blouses, </a:t>
            </a:r>
            <a:r>
              <a:rPr lang="en-US" sz="1600" dirty="0">
                <a:solidFill>
                  <a:schemeClr val="bg1"/>
                </a:solidFill>
                <a:ea typeface="+mn-lt"/>
                <a:cs typeface="+mn-lt"/>
              </a:rPr>
              <a:t>sweaters</a:t>
            </a:r>
          </a:p>
          <a:p>
            <a:pPr marL="0" indent="0">
              <a:spcBef>
                <a:spcPts val="1200"/>
              </a:spcBef>
              <a:buClr>
                <a:schemeClr val="bg1"/>
              </a:buClr>
              <a:buNone/>
              <a:defRPr/>
            </a:pPr>
            <a:r>
              <a:rPr lang="en-US" sz="1800" b="1" dirty="0">
                <a:solidFill>
                  <a:schemeClr val="bg1"/>
                </a:solidFill>
                <a:ea typeface="+mn-lt"/>
                <a:cs typeface="+mn-lt"/>
              </a:rPr>
              <a:t>Professional</a:t>
            </a:r>
            <a:r>
              <a:rPr lang="en-US" sz="1800" b="1" dirty="0">
                <a:solidFill>
                  <a:schemeClr val="bg1"/>
                </a:solidFill>
              </a:rPr>
              <a:t> Presentations = Business Professional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Wear blazers or jackets for hand-off and closeout presentations</a:t>
            </a:r>
            <a:endParaRPr lang="en-US" dirty="0">
              <a:solidFill>
                <a:schemeClr val="bg1"/>
              </a:solidFill>
            </a:endParaRPr>
          </a:p>
        </p:txBody>
      </p:sp>
      <p:sp>
        <p:nvSpPr>
          <p:cNvPr id="6" name="Text Placeholder 5">
            <a:extLst>
              <a:ext uri="{FF2B5EF4-FFF2-40B4-BE49-F238E27FC236}">
                <a16:creationId xmlns:a16="http://schemas.microsoft.com/office/drawing/2014/main" id="{8C505A72-6151-4764-8EDF-0876C0D6C247}"/>
              </a:ext>
            </a:extLst>
          </p:cNvPr>
          <p:cNvSpPr txBox="1">
            <a:spLocks/>
          </p:cNvSpPr>
          <p:nvPr/>
        </p:nvSpPr>
        <p:spPr>
          <a:xfrm>
            <a:off x="1311681" y="5904395"/>
            <a:ext cx="9568638" cy="5884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i="1" dirty="0">
                <a:solidFill>
                  <a:srgbClr val="6A7278"/>
                </a:solidFill>
                <a:latin typeface="+mn-lt"/>
              </a:rPr>
              <a:t>Follow the instructions and advice given by your DEVELOP Lead/Fellow when in doubt.</a:t>
            </a:r>
          </a:p>
        </p:txBody>
      </p:sp>
      <p:sp>
        <p:nvSpPr>
          <p:cNvPr id="7" name="Text Placeholder 5">
            <a:extLst>
              <a:ext uri="{FF2B5EF4-FFF2-40B4-BE49-F238E27FC236}">
                <a16:creationId xmlns:a16="http://schemas.microsoft.com/office/drawing/2014/main" id="{F30F7E06-2535-40D3-87A5-27FADF91D2E4}"/>
              </a:ext>
            </a:extLst>
          </p:cNvPr>
          <p:cNvSpPr txBox="1">
            <a:spLocks/>
          </p:cNvSpPr>
          <p:nvPr/>
        </p:nvSpPr>
        <p:spPr>
          <a:xfrm>
            <a:off x="2284225" y="3035654"/>
            <a:ext cx="6858000" cy="3452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sz="2400" b="1" dirty="0">
                <a:solidFill>
                  <a:srgbClr val="0070C0"/>
                </a:solidFill>
                <a:latin typeface="Century Gothic"/>
              </a:rPr>
              <a:t>Dress for success when working from home!</a:t>
            </a:r>
            <a:endParaRPr lang="en-US" sz="2400" b="1" dirty="0">
              <a:solidFill>
                <a:srgbClr val="0070C0"/>
              </a:solidFill>
            </a:endParaRPr>
          </a:p>
        </p:txBody>
      </p:sp>
    </p:spTree>
    <p:extLst>
      <p:ext uri="{BB962C8B-B14F-4D97-AF65-F5344CB8AC3E}">
        <p14:creationId xmlns:p14="http://schemas.microsoft.com/office/powerpoint/2010/main" val="5580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9166</TotalTime>
  <Words>2498</Words>
  <Application>Microsoft Office PowerPoint</Application>
  <PresentationFormat>Widescreen</PresentationFormat>
  <Paragraphs>222</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Courier New</vt:lpstr>
      <vt:lpstr>Georgia</vt:lpstr>
      <vt:lpstr>Wingdings</vt:lpstr>
      <vt:lpstr>Wingdings 2</vt:lpstr>
      <vt:lpstr>1_Theme2</vt:lpstr>
      <vt:lpstr>PowerPoint Presentation</vt:lpstr>
      <vt:lpstr>PowerPoint Presentation</vt:lpstr>
      <vt:lpstr>PARTICIPANTS</vt:lpstr>
      <vt:lpstr>PARTICIPANTS</vt:lpstr>
      <vt:lpstr>PARTICIPANTS</vt:lpstr>
      <vt:lpstr>PARTICIPANTS</vt:lpstr>
      <vt:lpstr>PowerPoint Presentation</vt:lpstr>
      <vt:lpstr>PARTICIPANTS</vt:lpstr>
      <vt:lpstr>PARTICIPANTS</vt:lpstr>
      <vt:lpstr>PARTICIPANTS</vt:lpstr>
      <vt:lpstr>PARTICIPANTS</vt:lpstr>
      <vt:lpstr>PARTICIPANTS</vt:lpstr>
      <vt:lpstr>PARTICIPANTS</vt:lpstr>
      <vt:lpstr>PARTICIPANTS</vt:lpstr>
      <vt:lpstr>PowerPoint Presentation</vt:lpstr>
      <vt:lpstr>PARTICIPANTS</vt:lpstr>
      <vt:lpstr>PARTICIPANTS</vt:lpstr>
      <vt:lpstr>PARTICIPANTS</vt:lpstr>
      <vt:lpstr>PARTICIPANTS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213</cp:revision>
  <dcterms:created xsi:type="dcterms:W3CDTF">2019-10-30T16:09:36Z</dcterms:created>
  <dcterms:modified xsi:type="dcterms:W3CDTF">2022-01-21T21:46:16Z</dcterms:modified>
</cp:coreProperties>
</file>