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76" r:id="rId2"/>
    <p:sldId id="302" r:id="rId3"/>
    <p:sldId id="309" r:id="rId4"/>
    <p:sldId id="301" r:id="rId5"/>
    <p:sldId id="313" r:id="rId6"/>
    <p:sldId id="310" r:id="rId7"/>
    <p:sldId id="350" r:id="rId8"/>
    <p:sldId id="338" r:id="rId9"/>
    <p:sldId id="286" r:id="rId10"/>
    <p:sldId id="285" r:id="rId11"/>
    <p:sldId id="316" r:id="rId12"/>
    <p:sldId id="351" r:id="rId13"/>
    <p:sldId id="303" r:id="rId14"/>
    <p:sldId id="323" r:id="rId15"/>
    <p:sldId id="332" r:id="rId16"/>
    <p:sldId id="318" r:id="rId17"/>
    <p:sldId id="319" r:id="rId18"/>
    <p:sldId id="331" r:id="rId19"/>
    <p:sldId id="339" r:id="rId20"/>
    <p:sldId id="344" r:id="rId21"/>
    <p:sldId id="297" r:id="rId22"/>
    <p:sldId id="346" r:id="rId23"/>
    <p:sldId id="341" r:id="rId24"/>
    <p:sldId id="347" r:id="rId25"/>
    <p:sldId id="349" r:id="rId26"/>
    <p:sldId id="314" r:id="rId27"/>
    <p:sldId id="345" r:id="rId28"/>
    <p:sldId id="291" r:id="rId29"/>
    <p:sldId id="305" r:id="rId30"/>
    <p:sldId id="321" r:id="rId31"/>
    <p:sldId id="322" r:id="rId32"/>
    <p:sldId id="295" r:id="rId33"/>
    <p:sldId id="352" r:id="rId34"/>
    <p:sldId id="358" r:id="rId35"/>
    <p:sldId id="359" r:id="rId36"/>
    <p:sldId id="353" r:id="rId37"/>
    <p:sldId id="354" r:id="rId38"/>
    <p:sldId id="355" r:id="rId39"/>
    <p:sldId id="357" r:id="rId40"/>
    <p:sldId id="36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384" userDrawn="1">
          <p15:clr>
            <a:srgbClr val="A4A3A4"/>
          </p15:clr>
        </p15:guide>
        <p15:guide id="3" orient="horz" pos="1008" userDrawn="1">
          <p15:clr>
            <a:srgbClr val="A4A3A4"/>
          </p15:clr>
        </p15:guide>
        <p15:guide id="4" pos="2400" userDrawn="1">
          <p15:clr>
            <a:srgbClr val="A4A3A4"/>
          </p15:clr>
        </p15:guide>
        <p15:guide id="5" pos="5256" userDrawn="1">
          <p15:clr>
            <a:srgbClr val="A4A3A4"/>
          </p15:clr>
        </p15:guide>
        <p15:guide id="6" orient="horz" pos="3312" userDrawn="1">
          <p15:clr>
            <a:srgbClr val="A4A3A4"/>
          </p15:clr>
        </p15:guide>
        <p15:guide id="7" pos="7032" userDrawn="1">
          <p15:clr>
            <a:srgbClr val="A4A3A4"/>
          </p15:clr>
        </p15:guide>
        <p15:guide id="8" orient="horz" pos="720" userDrawn="1">
          <p15:clr>
            <a:srgbClr val="A4A3A4"/>
          </p15:clr>
        </p15:guide>
        <p15:guide id="9" pos="5472" userDrawn="1">
          <p15:clr>
            <a:srgbClr val="A4A3A4"/>
          </p15:clr>
        </p15:guide>
        <p15:guide id="11" pos="672" userDrawn="1">
          <p15:clr>
            <a:srgbClr val="A4A3A4"/>
          </p15:clr>
        </p15:guide>
        <p15:guide id="12" orient="horz" pos="3984" userDrawn="1">
          <p15:clr>
            <a:srgbClr val="A4A3A4"/>
          </p15:clr>
        </p15:guide>
        <p15:guide id="13" orient="horz" pos="143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VELOP4" initials="D" lastIdx="3" clrIdx="0"/>
  <p:cmAuthor id="7" name="DEVELOP6" initials="D" lastIdx="9" clrIdx="7"/>
  <p:cmAuthor id="1" name="Michael Brooke" initials="MB" lastIdx="18" clrIdx="1">
    <p:extLst/>
  </p:cmAuthor>
  <p:cmAuthor id="2" name="DEVELOP-13" initials="D" lastIdx="10" clrIdx="2">
    <p:extLst/>
  </p:cmAuthor>
  <p:cmAuthor id="3" name="Chao, Steven Yuan-wei" initials="CSY" lastIdx="1" clrIdx="3">
    <p:extLst/>
  </p:cmAuthor>
  <p:cmAuthor id="4" name="Avery, Ryan B. (LARC-E3)[SSAI DEVELOP]" initials="ARB(D" lastIdx="28" clrIdx="4">
    <p:extLst/>
  </p:cmAuthor>
  <p:cmAuthor id="5" name="Miller, Tiffani N. (LARC-E3)[SSAI DEVELOP]" initials="MTN(D" lastIdx="9" clrIdx="5">
    <p:extLst/>
  </p:cmAuthor>
  <p:cmAuthor id="6" name="DEVELOP-14" initials="D"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845"/>
    <a:srgbClr val="F4BE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35" autoAdjust="0"/>
    <p:restoredTop sz="66876" autoAdjust="0"/>
  </p:normalViewPr>
  <p:slideViewPr>
    <p:cSldViewPr snapToGrid="0">
      <p:cViewPr varScale="1">
        <p:scale>
          <a:sx n="68" d="100"/>
          <a:sy n="68" d="100"/>
        </p:scale>
        <p:origin x="744" y="48"/>
      </p:cViewPr>
      <p:guideLst>
        <p:guide orient="horz" pos="1728"/>
        <p:guide pos="384"/>
        <p:guide orient="horz" pos="1008"/>
        <p:guide pos="2400"/>
        <p:guide pos="5256"/>
        <p:guide orient="horz" pos="3312"/>
        <p:guide pos="7032"/>
        <p:guide orient="horz" pos="720"/>
        <p:guide pos="5472"/>
        <p:guide pos="672"/>
        <p:guide orient="horz" pos="3984"/>
        <p:guide orient="horz" pos="1439"/>
      </p:guideLst>
    </p:cSldViewPr>
  </p:slideViewPr>
  <p:notesTextViewPr>
    <p:cViewPr>
      <p:scale>
        <a:sx n="150" d="100"/>
        <a:sy n="150" d="100"/>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555B6B-1C88-4C77-BAEF-111BEAB0FFED}" type="doc">
      <dgm:prSet loTypeId="urn:microsoft.com/office/officeart/2005/8/layout/hProcess9" loCatId="process" qsTypeId="urn:microsoft.com/office/officeart/2005/8/quickstyle/simple1" qsCatId="simple" csTypeId="urn:microsoft.com/office/officeart/2005/8/colors/accent2_1" csCatId="accent2" phldr="1"/>
      <dgm:spPr/>
    </dgm:pt>
    <dgm:pt modelId="{8431D9FD-A91E-461C-9330-18C368D19615}">
      <dgm:prSet phldrT="[Text]" custT="1"/>
      <dgm:spPr>
        <a:xfrm>
          <a:off x="400470" y="920841"/>
          <a:ext cx="3545378" cy="1227788"/>
        </a:xfrm>
        <a:prstGeom prst="round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lgn="ctr">
            <a:spcAft>
              <a:spcPts val="600"/>
            </a:spcAft>
          </a:pPr>
          <a:r>
            <a:rPr lang="en-US" sz="2000" dirty="0" smtClean="0">
              <a:solidFill>
                <a:schemeClr val="bg2">
                  <a:lumMod val="50000"/>
                </a:schemeClr>
              </a:solidFill>
              <a:latin typeface="Century Gothic"/>
              <a:ea typeface="+mn-ea"/>
              <a:cs typeface="+mn-cs"/>
            </a:rPr>
            <a:t>VIIRS gives brightness at the </a:t>
          </a:r>
          <a:r>
            <a:rPr lang="en-US" sz="2000" b="1" dirty="0" smtClean="0">
              <a:solidFill>
                <a:srgbClr val="E97845"/>
              </a:solidFill>
              <a:latin typeface="Century Gothic"/>
              <a:ea typeface="+mn-ea"/>
              <a:cs typeface="+mn-cs"/>
            </a:rPr>
            <a:t>source, </a:t>
          </a:r>
          <a:r>
            <a:rPr lang="en-US" sz="2000" dirty="0" smtClean="0">
              <a:solidFill>
                <a:schemeClr val="bg2">
                  <a:lumMod val="50000"/>
                </a:schemeClr>
              </a:solidFill>
              <a:latin typeface="Century Gothic"/>
              <a:ea typeface="+mn-ea"/>
              <a:cs typeface="+mn-cs"/>
            </a:rPr>
            <a:t>source light scatters in </a:t>
          </a:r>
          <a:r>
            <a:rPr lang="en-US" sz="2000" b="1" dirty="0" smtClean="0">
              <a:solidFill>
                <a:srgbClr val="E97845"/>
              </a:solidFill>
              <a:latin typeface="Century Gothic"/>
              <a:ea typeface="+mn-ea"/>
              <a:cs typeface="+mn-cs"/>
            </a:rPr>
            <a:t>all directions</a:t>
          </a:r>
          <a:endParaRPr lang="en-US" sz="2000" b="1" dirty="0">
            <a:solidFill>
              <a:srgbClr val="E97845"/>
            </a:solidFill>
            <a:latin typeface="Century Gothic"/>
            <a:ea typeface="+mn-ea"/>
            <a:cs typeface="+mn-cs"/>
          </a:endParaRPr>
        </a:p>
      </dgm:t>
    </dgm:pt>
    <dgm:pt modelId="{33FDB309-EA66-433A-8CB8-381A0CC7762E}" type="parTrans" cxnId="{EAA0ED0B-6EA3-4A70-9504-E65A8890B459}">
      <dgm:prSet/>
      <dgm:spPr/>
      <dgm:t>
        <a:bodyPr/>
        <a:lstStyle/>
        <a:p>
          <a:pPr algn="ctr"/>
          <a:endParaRPr lang="en-US"/>
        </a:p>
      </dgm:t>
    </dgm:pt>
    <dgm:pt modelId="{5B1EBC52-F249-48F9-B53C-9263461454D8}" type="sibTrans" cxnId="{EAA0ED0B-6EA3-4A70-9504-E65A8890B459}">
      <dgm:prSet/>
      <dgm:spPr/>
      <dgm:t>
        <a:bodyPr/>
        <a:lstStyle/>
        <a:p>
          <a:pPr algn="ctr"/>
          <a:endParaRPr lang="en-US"/>
        </a:p>
      </dgm:t>
    </dgm:pt>
    <dgm:pt modelId="{931C7C21-9631-4081-A5E1-9881019E4DA9}">
      <dgm:prSet phldrT="[Text]" custT="1"/>
      <dgm:spPr>
        <a:xfrm>
          <a:off x="4136275" y="920841"/>
          <a:ext cx="3545378" cy="1227788"/>
        </a:xfrm>
        <a:prstGeom prst="round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lgn="ctr"/>
          <a:r>
            <a:rPr lang="en-US" sz="2000" dirty="0" smtClean="0">
              <a:solidFill>
                <a:schemeClr val="bg2">
                  <a:lumMod val="50000"/>
                </a:schemeClr>
              </a:solidFill>
              <a:latin typeface="Century Gothic"/>
              <a:ea typeface="+mn-ea"/>
              <a:cs typeface="+mn-cs"/>
            </a:rPr>
            <a:t>The </a:t>
          </a:r>
          <a:r>
            <a:rPr lang="en-US" sz="2000" b="1" dirty="0" smtClean="0">
              <a:solidFill>
                <a:srgbClr val="E97845"/>
              </a:solidFill>
              <a:latin typeface="Century Gothic"/>
              <a:ea typeface="+mn-ea"/>
              <a:cs typeface="+mn-cs"/>
            </a:rPr>
            <a:t>exact amount</a:t>
          </a:r>
          <a:r>
            <a:rPr lang="en-US" sz="2000" dirty="0" smtClean="0">
              <a:solidFill>
                <a:schemeClr val="bg2">
                  <a:lumMod val="50000"/>
                </a:schemeClr>
              </a:solidFill>
              <a:latin typeface="Century Gothic"/>
              <a:ea typeface="+mn-ea"/>
              <a:cs typeface="+mn-cs"/>
            </a:rPr>
            <a:t> scattered by </a:t>
          </a:r>
          <a:r>
            <a:rPr lang="en-US" sz="2000" b="1" dirty="0" smtClean="0">
              <a:solidFill>
                <a:srgbClr val="E97845"/>
              </a:solidFill>
              <a:latin typeface="Century Gothic"/>
              <a:ea typeface="+mn-ea"/>
              <a:cs typeface="+mn-cs"/>
            </a:rPr>
            <a:t>each path </a:t>
          </a:r>
          <a:r>
            <a:rPr lang="en-US" sz="2000" dirty="0" smtClean="0">
              <a:solidFill>
                <a:schemeClr val="bg2">
                  <a:lumMod val="50000"/>
                </a:schemeClr>
              </a:solidFill>
              <a:latin typeface="Century Gothic"/>
              <a:ea typeface="+mn-ea"/>
              <a:cs typeface="+mn-cs"/>
            </a:rPr>
            <a:t>can be estimated</a:t>
          </a:r>
          <a:endParaRPr lang="en-US" sz="2000" dirty="0">
            <a:solidFill>
              <a:schemeClr val="bg2">
                <a:lumMod val="50000"/>
              </a:schemeClr>
            </a:solidFill>
            <a:latin typeface="Century Gothic"/>
            <a:ea typeface="+mn-ea"/>
            <a:cs typeface="+mn-cs"/>
          </a:endParaRPr>
        </a:p>
      </dgm:t>
    </dgm:pt>
    <dgm:pt modelId="{7AA60FD7-B3BD-4EC7-85B0-73544686B091}" type="parTrans" cxnId="{85C11BD8-77A7-4C32-84DA-A749E7029065}">
      <dgm:prSet/>
      <dgm:spPr/>
      <dgm:t>
        <a:bodyPr/>
        <a:lstStyle/>
        <a:p>
          <a:pPr algn="ctr"/>
          <a:endParaRPr lang="en-US"/>
        </a:p>
      </dgm:t>
    </dgm:pt>
    <dgm:pt modelId="{487D0603-B98F-44CA-B368-698CAE7139FA}" type="sibTrans" cxnId="{85C11BD8-77A7-4C32-84DA-A749E7029065}">
      <dgm:prSet/>
      <dgm:spPr/>
      <dgm:t>
        <a:bodyPr/>
        <a:lstStyle/>
        <a:p>
          <a:pPr algn="ctr"/>
          <a:endParaRPr lang="en-US"/>
        </a:p>
      </dgm:t>
    </dgm:pt>
    <dgm:pt modelId="{E3C855F0-A444-4E61-982A-8384F5BC7408}">
      <dgm:prSet custT="1"/>
      <dgm:spPr>
        <a:xfrm>
          <a:off x="7892536" y="920841"/>
          <a:ext cx="3545378" cy="1227788"/>
        </a:xfrm>
        <a:prstGeom prst="round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lgn="ctr"/>
          <a:r>
            <a:rPr lang="en-US" sz="2000" b="1" dirty="0" smtClean="0">
              <a:solidFill>
                <a:srgbClr val="E97845"/>
              </a:solidFill>
              <a:latin typeface="Century Gothic"/>
              <a:ea typeface="+mn-ea"/>
              <a:cs typeface="+mn-cs"/>
            </a:rPr>
            <a:t>Adding up </a:t>
          </a:r>
          <a:r>
            <a:rPr lang="en-US" sz="2000" dirty="0" smtClean="0">
              <a:solidFill>
                <a:schemeClr val="bg2">
                  <a:lumMod val="50000"/>
                </a:schemeClr>
              </a:solidFill>
              <a:latin typeface="Century Gothic"/>
              <a:ea typeface="+mn-ea"/>
              <a:cs typeface="+mn-cs"/>
            </a:rPr>
            <a:t>all values estimates the contribution of </a:t>
          </a:r>
          <a:r>
            <a:rPr lang="en-US" sz="2000" dirty="0" err="1" smtClean="0">
              <a:solidFill>
                <a:schemeClr val="bg2">
                  <a:lumMod val="50000"/>
                </a:schemeClr>
              </a:solidFill>
              <a:latin typeface="Century Gothic"/>
              <a:ea typeface="+mn-ea"/>
              <a:cs typeface="+mn-cs"/>
            </a:rPr>
            <a:t>skyglow</a:t>
          </a:r>
          <a:r>
            <a:rPr lang="en-US" sz="2000" dirty="0" smtClean="0">
              <a:solidFill>
                <a:schemeClr val="bg2">
                  <a:lumMod val="50000"/>
                </a:schemeClr>
              </a:solidFill>
              <a:latin typeface="Century Gothic"/>
              <a:ea typeface="+mn-ea"/>
              <a:cs typeface="+mn-cs"/>
            </a:rPr>
            <a:t> from a single point</a:t>
          </a:r>
          <a:endParaRPr lang="en-US" sz="2000" dirty="0">
            <a:solidFill>
              <a:schemeClr val="bg2">
                <a:lumMod val="50000"/>
              </a:schemeClr>
            </a:solidFill>
            <a:latin typeface="Century Gothic"/>
            <a:ea typeface="+mn-ea"/>
            <a:cs typeface="+mn-cs"/>
          </a:endParaRPr>
        </a:p>
      </dgm:t>
    </dgm:pt>
    <dgm:pt modelId="{FAFD06B6-778F-4CEA-B6D2-ADB8490F569C}" type="parTrans" cxnId="{4EA08DCF-B56D-47C9-8476-D9F2CD4B3B43}">
      <dgm:prSet/>
      <dgm:spPr/>
      <dgm:t>
        <a:bodyPr/>
        <a:lstStyle/>
        <a:p>
          <a:pPr algn="ctr"/>
          <a:endParaRPr lang="en-US"/>
        </a:p>
      </dgm:t>
    </dgm:pt>
    <dgm:pt modelId="{ED26BF37-6BBD-47FB-9EC1-F109D341AC76}" type="sibTrans" cxnId="{4EA08DCF-B56D-47C9-8476-D9F2CD4B3B43}">
      <dgm:prSet/>
      <dgm:spPr/>
      <dgm:t>
        <a:bodyPr/>
        <a:lstStyle/>
        <a:p>
          <a:pPr algn="ctr"/>
          <a:endParaRPr lang="en-US"/>
        </a:p>
      </dgm:t>
    </dgm:pt>
    <dgm:pt modelId="{44DFA829-EA5A-4F5D-90B9-2F6CA837E658}" type="pres">
      <dgm:prSet presAssocID="{DD555B6B-1C88-4C77-BAEF-111BEAB0FFED}" presName="CompostProcess" presStyleCnt="0">
        <dgm:presLayoutVars>
          <dgm:dir/>
          <dgm:resizeHandles val="exact"/>
        </dgm:presLayoutVars>
      </dgm:prSet>
      <dgm:spPr/>
    </dgm:pt>
    <dgm:pt modelId="{DEBF6DF9-20EA-45CF-AED0-1F7B3EBD9392}" type="pres">
      <dgm:prSet presAssocID="{DD555B6B-1C88-4C77-BAEF-111BEAB0FFED}" presName="arrow" presStyleLbl="bgShp" presStyleIdx="0" presStyleCnt="1"/>
      <dgm:spPr>
        <a:xfrm>
          <a:off x="886344" y="0"/>
          <a:ext cx="10045239" cy="3069472"/>
        </a:xfrm>
        <a:prstGeom prst="rightArrow">
          <a:avLst/>
        </a:prstGeom>
        <a:solidFill>
          <a:srgbClr val="ED7D31">
            <a:lumMod val="60000"/>
            <a:lumOff val="40000"/>
          </a:srgbClr>
        </a:solidFill>
        <a:ln>
          <a:noFill/>
        </a:ln>
        <a:effectLst/>
      </dgm:spPr>
    </dgm:pt>
    <dgm:pt modelId="{0205FD13-DB9B-430E-B381-27F42C548766}" type="pres">
      <dgm:prSet presAssocID="{DD555B6B-1C88-4C77-BAEF-111BEAB0FFED}" presName="linearProcess" presStyleCnt="0"/>
      <dgm:spPr/>
    </dgm:pt>
    <dgm:pt modelId="{7890EA3C-3260-4811-896A-19837214873D}" type="pres">
      <dgm:prSet presAssocID="{8431D9FD-A91E-461C-9330-18C368D19615}" presName="textNode" presStyleLbl="node1" presStyleIdx="0" presStyleCnt="3" custLinFactNeighborY="0">
        <dgm:presLayoutVars>
          <dgm:bulletEnabled val="1"/>
        </dgm:presLayoutVars>
      </dgm:prSet>
      <dgm:spPr/>
      <dgm:t>
        <a:bodyPr/>
        <a:lstStyle/>
        <a:p>
          <a:endParaRPr lang="en-US"/>
        </a:p>
      </dgm:t>
    </dgm:pt>
    <dgm:pt modelId="{E9D381A3-A433-465F-AD5F-645B79C6A820}" type="pres">
      <dgm:prSet presAssocID="{5B1EBC52-F249-48F9-B53C-9263461454D8}" presName="sibTrans" presStyleCnt="0"/>
      <dgm:spPr/>
    </dgm:pt>
    <dgm:pt modelId="{C847FDD5-E0F9-4A8E-86D8-7DE9286D378D}" type="pres">
      <dgm:prSet presAssocID="{931C7C21-9631-4081-A5E1-9881019E4DA9}" presName="textNode" presStyleLbl="node1" presStyleIdx="1" presStyleCnt="3">
        <dgm:presLayoutVars>
          <dgm:bulletEnabled val="1"/>
        </dgm:presLayoutVars>
      </dgm:prSet>
      <dgm:spPr/>
      <dgm:t>
        <a:bodyPr/>
        <a:lstStyle/>
        <a:p>
          <a:endParaRPr lang="en-US"/>
        </a:p>
      </dgm:t>
    </dgm:pt>
    <dgm:pt modelId="{9C852EC4-FE3D-428B-9834-1C9ED903A9D0}" type="pres">
      <dgm:prSet presAssocID="{487D0603-B98F-44CA-B368-698CAE7139FA}" presName="sibTrans" presStyleCnt="0"/>
      <dgm:spPr/>
    </dgm:pt>
    <dgm:pt modelId="{20DA9D49-B9C6-44A2-B859-E628FBD0812F}" type="pres">
      <dgm:prSet presAssocID="{E3C855F0-A444-4E61-982A-8384F5BC7408}" presName="textNode" presStyleLbl="node1" presStyleIdx="2" presStyleCnt="3" custLinFactNeighborX="10743">
        <dgm:presLayoutVars>
          <dgm:bulletEnabled val="1"/>
        </dgm:presLayoutVars>
      </dgm:prSet>
      <dgm:spPr/>
      <dgm:t>
        <a:bodyPr/>
        <a:lstStyle/>
        <a:p>
          <a:endParaRPr lang="en-US"/>
        </a:p>
      </dgm:t>
    </dgm:pt>
  </dgm:ptLst>
  <dgm:cxnLst>
    <dgm:cxn modelId="{22BCEFE1-D1BC-49C2-971C-AA0745001FFC}" type="presOf" srcId="{8431D9FD-A91E-461C-9330-18C368D19615}" destId="{7890EA3C-3260-4811-896A-19837214873D}" srcOrd="0" destOrd="0" presId="urn:microsoft.com/office/officeart/2005/8/layout/hProcess9"/>
    <dgm:cxn modelId="{C1D1B03E-B1D1-4274-9F1A-835190417736}" type="presOf" srcId="{931C7C21-9631-4081-A5E1-9881019E4DA9}" destId="{C847FDD5-E0F9-4A8E-86D8-7DE9286D378D}" srcOrd="0" destOrd="0" presId="urn:microsoft.com/office/officeart/2005/8/layout/hProcess9"/>
    <dgm:cxn modelId="{4EA08DCF-B56D-47C9-8476-D9F2CD4B3B43}" srcId="{DD555B6B-1C88-4C77-BAEF-111BEAB0FFED}" destId="{E3C855F0-A444-4E61-982A-8384F5BC7408}" srcOrd="2" destOrd="0" parTransId="{FAFD06B6-778F-4CEA-B6D2-ADB8490F569C}" sibTransId="{ED26BF37-6BBD-47FB-9EC1-F109D341AC76}"/>
    <dgm:cxn modelId="{E53BF506-E323-414B-B463-68315408053D}" type="presOf" srcId="{DD555B6B-1C88-4C77-BAEF-111BEAB0FFED}" destId="{44DFA829-EA5A-4F5D-90B9-2F6CA837E658}" srcOrd="0" destOrd="0" presId="urn:microsoft.com/office/officeart/2005/8/layout/hProcess9"/>
    <dgm:cxn modelId="{B3668252-DC67-4F8E-BF05-6D96E361FAB9}" type="presOf" srcId="{E3C855F0-A444-4E61-982A-8384F5BC7408}" destId="{20DA9D49-B9C6-44A2-B859-E628FBD0812F}" srcOrd="0" destOrd="0" presId="urn:microsoft.com/office/officeart/2005/8/layout/hProcess9"/>
    <dgm:cxn modelId="{EAA0ED0B-6EA3-4A70-9504-E65A8890B459}" srcId="{DD555B6B-1C88-4C77-BAEF-111BEAB0FFED}" destId="{8431D9FD-A91E-461C-9330-18C368D19615}" srcOrd="0" destOrd="0" parTransId="{33FDB309-EA66-433A-8CB8-381A0CC7762E}" sibTransId="{5B1EBC52-F249-48F9-B53C-9263461454D8}"/>
    <dgm:cxn modelId="{85C11BD8-77A7-4C32-84DA-A749E7029065}" srcId="{DD555B6B-1C88-4C77-BAEF-111BEAB0FFED}" destId="{931C7C21-9631-4081-A5E1-9881019E4DA9}" srcOrd="1" destOrd="0" parTransId="{7AA60FD7-B3BD-4EC7-85B0-73544686B091}" sibTransId="{487D0603-B98F-44CA-B368-698CAE7139FA}"/>
    <dgm:cxn modelId="{7E15CEEB-EC7B-4F10-9A84-6B2EE4A7D4E6}" type="presParOf" srcId="{44DFA829-EA5A-4F5D-90B9-2F6CA837E658}" destId="{DEBF6DF9-20EA-45CF-AED0-1F7B3EBD9392}" srcOrd="0" destOrd="0" presId="urn:microsoft.com/office/officeart/2005/8/layout/hProcess9"/>
    <dgm:cxn modelId="{A42505F6-1465-442D-9EE4-AA2988B2971F}" type="presParOf" srcId="{44DFA829-EA5A-4F5D-90B9-2F6CA837E658}" destId="{0205FD13-DB9B-430E-B381-27F42C548766}" srcOrd="1" destOrd="0" presId="urn:microsoft.com/office/officeart/2005/8/layout/hProcess9"/>
    <dgm:cxn modelId="{A33A8B76-618D-4241-8B0C-0AFE9C60FAE5}" type="presParOf" srcId="{0205FD13-DB9B-430E-B381-27F42C548766}" destId="{7890EA3C-3260-4811-896A-19837214873D}" srcOrd="0" destOrd="0" presId="urn:microsoft.com/office/officeart/2005/8/layout/hProcess9"/>
    <dgm:cxn modelId="{D80E4369-6221-4176-8764-045197B924CC}" type="presParOf" srcId="{0205FD13-DB9B-430E-B381-27F42C548766}" destId="{E9D381A3-A433-465F-AD5F-645B79C6A820}" srcOrd="1" destOrd="0" presId="urn:microsoft.com/office/officeart/2005/8/layout/hProcess9"/>
    <dgm:cxn modelId="{614BF32D-87D4-4082-8728-0579D84256CD}" type="presParOf" srcId="{0205FD13-DB9B-430E-B381-27F42C548766}" destId="{C847FDD5-E0F9-4A8E-86D8-7DE9286D378D}" srcOrd="2" destOrd="0" presId="urn:microsoft.com/office/officeart/2005/8/layout/hProcess9"/>
    <dgm:cxn modelId="{C0B71837-1749-4E13-9992-0525A4AAB2E4}" type="presParOf" srcId="{0205FD13-DB9B-430E-B381-27F42C548766}" destId="{9C852EC4-FE3D-428B-9834-1C9ED903A9D0}" srcOrd="3" destOrd="0" presId="urn:microsoft.com/office/officeart/2005/8/layout/hProcess9"/>
    <dgm:cxn modelId="{03566AAA-AF6A-47CE-B25D-90E23C7C0BC2}" type="presParOf" srcId="{0205FD13-DB9B-430E-B381-27F42C548766}" destId="{20DA9D49-B9C6-44A2-B859-E628FBD0812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F6DF9-20EA-45CF-AED0-1F7B3EBD9392}">
      <dsp:nvSpPr>
        <dsp:cNvPr id="0" name=""/>
        <dsp:cNvSpPr/>
      </dsp:nvSpPr>
      <dsp:spPr>
        <a:xfrm>
          <a:off x="886344" y="0"/>
          <a:ext cx="10045239" cy="3069472"/>
        </a:xfrm>
        <a:prstGeom prst="rightArrow">
          <a:avLst/>
        </a:prstGeom>
        <a:solidFill>
          <a:srgbClr val="ED7D31">
            <a:lumMod val="60000"/>
            <a:lumOff val="40000"/>
          </a:srgbClr>
        </a:solidFill>
        <a:ln>
          <a:noFill/>
        </a:ln>
        <a:effectLst/>
      </dsp:spPr>
      <dsp:style>
        <a:lnRef idx="0">
          <a:scrgbClr r="0" g="0" b="0"/>
        </a:lnRef>
        <a:fillRef idx="1">
          <a:scrgbClr r="0" g="0" b="0"/>
        </a:fillRef>
        <a:effectRef idx="0">
          <a:scrgbClr r="0" g="0" b="0"/>
        </a:effectRef>
        <a:fontRef idx="minor"/>
      </dsp:style>
    </dsp:sp>
    <dsp:sp modelId="{7890EA3C-3260-4811-896A-19837214873D}">
      <dsp:nvSpPr>
        <dsp:cNvPr id="0" name=""/>
        <dsp:cNvSpPr/>
      </dsp:nvSpPr>
      <dsp:spPr>
        <a:xfrm>
          <a:off x="5770" y="920841"/>
          <a:ext cx="3566152" cy="1227788"/>
        </a:xfrm>
        <a:prstGeom prst="round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600"/>
            </a:spcAft>
          </a:pPr>
          <a:r>
            <a:rPr lang="en-US" sz="2000" kern="1200" dirty="0" smtClean="0">
              <a:solidFill>
                <a:schemeClr val="bg2">
                  <a:lumMod val="50000"/>
                </a:schemeClr>
              </a:solidFill>
              <a:latin typeface="Century Gothic"/>
              <a:ea typeface="+mn-ea"/>
              <a:cs typeface="+mn-cs"/>
            </a:rPr>
            <a:t>VIIRS gives brightness at the </a:t>
          </a:r>
          <a:r>
            <a:rPr lang="en-US" sz="2000" b="1" kern="1200" dirty="0" smtClean="0">
              <a:solidFill>
                <a:srgbClr val="E97845"/>
              </a:solidFill>
              <a:latin typeface="Century Gothic"/>
              <a:ea typeface="+mn-ea"/>
              <a:cs typeface="+mn-cs"/>
            </a:rPr>
            <a:t>source, </a:t>
          </a:r>
          <a:r>
            <a:rPr lang="en-US" sz="2000" kern="1200" dirty="0" smtClean="0">
              <a:solidFill>
                <a:schemeClr val="bg2">
                  <a:lumMod val="50000"/>
                </a:schemeClr>
              </a:solidFill>
              <a:latin typeface="Century Gothic"/>
              <a:ea typeface="+mn-ea"/>
              <a:cs typeface="+mn-cs"/>
            </a:rPr>
            <a:t>source light scatters in </a:t>
          </a:r>
          <a:r>
            <a:rPr lang="en-US" sz="2000" b="1" kern="1200" dirty="0" smtClean="0">
              <a:solidFill>
                <a:srgbClr val="E97845"/>
              </a:solidFill>
              <a:latin typeface="Century Gothic"/>
              <a:ea typeface="+mn-ea"/>
              <a:cs typeface="+mn-cs"/>
            </a:rPr>
            <a:t>all directions</a:t>
          </a:r>
          <a:endParaRPr lang="en-US" sz="2000" b="1" kern="1200" dirty="0">
            <a:solidFill>
              <a:srgbClr val="E97845"/>
            </a:solidFill>
            <a:latin typeface="Century Gothic"/>
            <a:ea typeface="+mn-ea"/>
            <a:cs typeface="+mn-cs"/>
          </a:endParaRPr>
        </a:p>
      </dsp:txBody>
      <dsp:txXfrm>
        <a:off x="65706" y="980777"/>
        <a:ext cx="3446280" cy="1107916"/>
      </dsp:txXfrm>
    </dsp:sp>
    <dsp:sp modelId="{C847FDD5-E0F9-4A8E-86D8-7DE9286D378D}">
      <dsp:nvSpPr>
        <dsp:cNvPr id="0" name=""/>
        <dsp:cNvSpPr/>
      </dsp:nvSpPr>
      <dsp:spPr>
        <a:xfrm>
          <a:off x="4125888" y="920841"/>
          <a:ext cx="3566152" cy="1227788"/>
        </a:xfrm>
        <a:prstGeom prst="round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latin typeface="Century Gothic"/>
              <a:ea typeface="+mn-ea"/>
              <a:cs typeface="+mn-cs"/>
            </a:rPr>
            <a:t>The </a:t>
          </a:r>
          <a:r>
            <a:rPr lang="en-US" sz="2000" b="1" kern="1200" dirty="0" smtClean="0">
              <a:solidFill>
                <a:srgbClr val="E97845"/>
              </a:solidFill>
              <a:latin typeface="Century Gothic"/>
              <a:ea typeface="+mn-ea"/>
              <a:cs typeface="+mn-cs"/>
            </a:rPr>
            <a:t>exact amount</a:t>
          </a:r>
          <a:r>
            <a:rPr lang="en-US" sz="2000" kern="1200" dirty="0" smtClean="0">
              <a:solidFill>
                <a:schemeClr val="bg2">
                  <a:lumMod val="50000"/>
                </a:schemeClr>
              </a:solidFill>
              <a:latin typeface="Century Gothic"/>
              <a:ea typeface="+mn-ea"/>
              <a:cs typeface="+mn-cs"/>
            </a:rPr>
            <a:t> scattered by </a:t>
          </a:r>
          <a:r>
            <a:rPr lang="en-US" sz="2000" b="1" kern="1200" dirty="0" smtClean="0">
              <a:solidFill>
                <a:srgbClr val="E97845"/>
              </a:solidFill>
              <a:latin typeface="Century Gothic"/>
              <a:ea typeface="+mn-ea"/>
              <a:cs typeface="+mn-cs"/>
            </a:rPr>
            <a:t>each path </a:t>
          </a:r>
          <a:r>
            <a:rPr lang="en-US" sz="2000" kern="1200" dirty="0" smtClean="0">
              <a:solidFill>
                <a:schemeClr val="bg2">
                  <a:lumMod val="50000"/>
                </a:schemeClr>
              </a:solidFill>
              <a:latin typeface="Century Gothic"/>
              <a:ea typeface="+mn-ea"/>
              <a:cs typeface="+mn-cs"/>
            </a:rPr>
            <a:t>can be estimated</a:t>
          </a:r>
          <a:endParaRPr lang="en-US" sz="2000" kern="1200" dirty="0">
            <a:solidFill>
              <a:schemeClr val="bg2">
                <a:lumMod val="50000"/>
              </a:schemeClr>
            </a:solidFill>
            <a:latin typeface="Century Gothic"/>
            <a:ea typeface="+mn-ea"/>
            <a:cs typeface="+mn-cs"/>
          </a:endParaRPr>
        </a:p>
      </dsp:txBody>
      <dsp:txXfrm>
        <a:off x="4185824" y="980777"/>
        <a:ext cx="3446280" cy="1107916"/>
      </dsp:txXfrm>
    </dsp:sp>
    <dsp:sp modelId="{20DA9D49-B9C6-44A2-B859-E628FBD0812F}">
      <dsp:nvSpPr>
        <dsp:cNvPr id="0" name=""/>
        <dsp:cNvSpPr/>
      </dsp:nvSpPr>
      <dsp:spPr>
        <a:xfrm>
          <a:off x="8251776" y="920841"/>
          <a:ext cx="3566152" cy="1227788"/>
        </a:xfrm>
        <a:prstGeom prst="round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E97845"/>
              </a:solidFill>
              <a:latin typeface="Century Gothic"/>
              <a:ea typeface="+mn-ea"/>
              <a:cs typeface="+mn-cs"/>
            </a:rPr>
            <a:t>Adding up </a:t>
          </a:r>
          <a:r>
            <a:rPr lang="en-US" sz="2000" kern="1200" dirty="0" smtClean="0">
              <a:solidFill>
                <a:schemeClr val="bg2">
                  <a:lumMod val="50000"/>
                </a:schemeClr>
              </a:solidFill>
              <a:latin typeface="Century Gothic"/>
              <a:ea typeface="+mn-ea"/>
              <a:cs typeface="+mn-cs"/>
            </a:rPr>
            <a:t>all values estimates the contribution of </a:t>
          </a:r>
          <a:r>
            <a:rPr lang="en-US" sz="2000" kern="1200" dirty="0" err="1" smtClean="0">
              <a:solidFill>
                <a:schemeClr val="bg2">
                  <a:lumMod val="50000"/>
                </a:schemeClr>
              </a:solidFill>
              <a:latin typeface="Century Gothic"/>
              <a:ea typeface="+mn-ea"/>
              <a:cs typeface="+mn-cs"/>
            </a:rPr>
            <a:t>skyglow</a:t>
          </a:r>
          <a:r>
            <a:rPr lang="en-US" sz="2000" kern="1200" dirty="0" smtClean="0">
              <a:solidFill>
                <a:schemeClr val="bg2">
                  <a:lumMod val="50000"/>
                </a:schemeClr>
              </a:solidFill>
              <a:latin typeface="Century Gothic"/>
              <a:ea typeface="+mn-ea"/>
              <a:cs typeface="+mn-cs"/>
            </a:rPr>
            <a:t> from a single point</a:t>
          </a:r>
          <a:endParaRPr lang="en-US" sz="2000" kern="1200" dirty="0">
            <a:solidFill>
              <a:schemeClr val="bg2">
                <a:lumMod val="50000"/>
              </a:schemeClr>
            </a:solidFill>
            <a:latin typeface="Century Gothic"/>
            <a:ea typeface="+mn-ea"/>
            <a:cs typeface="+mn-cs"/>
          </a:endParaRPr>
        </a:p>
      </dsp:txBody>
      <dsp:txXfrm>
        <a:off x="8311712" y="980777"/>
        <a:ext cx="3446280" cy="11079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8/2/2017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dirty="0"/>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8/2/2017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dirty="0"/>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Hello, my</a:t>
            </a:r>
            <a:r>
              <a:rPr lang="en-US" sz="1200" baseline="0" dirty="0" smtClean="0">
                <a:solidFill>
                  <a:srgbClr val="FF0000"/>
                </a:solidFill>
              </a:rPr>
              <a:t> name is Steven Chao, and we are the Wyoming Cross-Cutting II team located in Wise County. With me today, I have my team members Veronica Warda and Stanley Yu. Our fourth team member, Ryan Avery, is unable to join us today. This term, we used the NASA VIIRS Sensor to investigate light pollution in Grand Teton National Park (GRTE). </a:t>
            </a: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Image Source: Wyoming Cross-Cutting</a:t>
            </a:r>
            <a:r>
              <a:rPr lang="en-US" sz="1200" baseline="0" dirty="0" smtClean="0">
                <a:solidFill>
                  <a:srgbClr val="FF0000"/>
                </a:solidFill>
              </a:rPr>
              <a:t> II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baseline="0" dirty="0" smtClean="0">
                <a:solidFill>
                  <a:srgbClr val="FF0000"/>
                </a:solidFill>
              </a:rPr>
              <a:t>**NOTE** Short Script reads in 15 minutes. Long Script reads in 30 minutes.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baseline="0" dirty="0" smtClean="0">
                <a:solidFill>
                  <a:srgbClr val="FF0000"/>
                </a:solidFill>
              </a:rPr>
              <a:t>**NOTE** If no script is defineds they are the same.</a:t>
            </a:r>
            <a:endParaRPr lang="en-US" sz="1200" i="1"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dirty="0"/>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Short Script</a:t>
            </a:r>
          </a:p>
          <a:p>
            <a:r>
              <a:rPr lang="en-US" dirty="0" smtClean="0"/>
              <a:t>While working with our partners, our objective was to investigate </a:t>
            </a:r>
            <a:r>
              <a:rPr lang="en-US" baseline="0" dirty="0" smtClean="0"/>
              <a:t>light pollution by creating a Python program called the </a:t>
            </a:r>
            <a:r>
              <a:rPr lang="en-US" baseline="0" dirty="0" err="1" smtClean="0"/>
              <a:t>Skyglow</a:t>
            </a:r>
            <a:r>
              <a:rPr lang="en-US" baseline="0" dirty="0" smtClean="0"/>
              <a:t> Estimation Toolbox (SET) that models light propagation. We hope to share this with as many people as possible by publishing our code when approved.</a:t>
            </a:r>
            <a:endParaRPr lang="en-US" b="1" dirty="0" smtClean="0">
              <a:solidFill>
                <a:schemeClr val="bg2">
                  <a:lumMod val="50000"/>
                </a:schemeClr>
              </a:solidFill>
            </a:endParaRPr>
          </a:p>
          <a:p>
            <a:endParaRPr lang="en-US" baseline="0" dirty="0" smtClean="0"/>
          </a:p>
          <a:p>
            <a:r>
              <a:rPr lang="en-US" u="sng" baseline="0" dirty="0" smtClean="0"/>
              <a:t>Long Script</a:t>
            </a:r>
          </a:p>
          <a:p>
            <a:r>
              <a:rPr lang="en-US" dirty="0" smtClean="0"/>
              <a:t>While working with our partners, we had the following objectives in mind:</a:t>
            </a:r>
            <a:endParaRPr lang="en-US" baseline="0" dirty="0" smtClean="0"/>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Assess </a:t>
            </a:r>
            <a:r>
              <a:rPr lang="en-US" sz="1200" b="0" i="0" u="none" strike="noStrike" kern="1200" baseline="0" dirty="0" smtClean="0">
                <a:solidFill>
                  <a:schemeClr val="tx1"/>
                </a:solidFill>
                <a:latin typeface="+mn-lt"/>
                <a:ea typeface="+mn-ea"/>
                <a:cs typeface="+mn-cs"/>
              </a:rPr>
              <a:t>ramifications of artificial </a:t>
            </a:r>
            <a:r>
              <a:rPr lang="en-US" sz="1200" b="0" i="0" u="none" strike="noStrike" kern="1200" baseline="0" dirty="0" err="1" smtClean="0">
                <a:solidFill>
                  <a:schemeClr val="tx1"/>
                </a:solidFill>
                <a:latin typeface="+mn-lt"/>
                <a:ea typeface="+mn-ea"/>
                <a:cs typeface="+mn-cs"/>
              </a:rPr>
              <a:t>skyglow</a:t>
            </a:r>
            <a:r>
              <a:rPr lang="en-US" sz="1200" b="0" i="0" u="none" strike="noStrike" kern="1200" baseline="0" dirty="0" smtClean="0">
                <a:solidFill>
                  <a:schemeClr val="tx1"/>
                </a:solidFill>
                <a:latin typeface="+mn-lt"/>
                <a:ea typeface="+mn-ea"/>
                <a:cs typeface="+mn-cs"/>
              </a:rPr>
              <a:t> over time </a:t>
            </a: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Design </a:t>
            </a:r>
            <a:r>
              <a:rPr lang="en-US" sz="1200" b="0" i="0" u="none" strike="noStrike" kern="1200" baseline="0" dirty="0" smtClean="0">
                <a:solidFill>
                  <a:schemeClr val="tx1"/>
                </a:solidFill>
                <a:latin typeface="+mn-lt"/>
                <a:ea typeface="+mn-ea"/>
                <a:cs typeface="+mn-cs"/>
              </a:rPr>
              <a:t>a model of light propagation in the atmosphere from different viewing angels and latitudes </a:t>
            </a: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Visualize </a:t>
            </a:r>
            <a:r>
              <a:rPr lang="en-US" sz="1200" b="0" i="0" u="none" strike="noStrike" kern="1200" baseline="0" dirty="0" smtClean="0">
                <a:solidFill>
                  <a:schemeClr val="tx1"/>
                </a:solidFill>
                <a:latin typeface="+mn-lt"/>
                <a:ea typeface="+mn-ea"/>
                <a:cs typeface="+mn-cs"/>
              </a:rPr>
              <a:t>sources of anthropogenic light pollution </a:t>
            </a: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Publish </a:t>
            </a:r>
            <a:r>
              <a:rPr lang="en-US" sz="1200" b="0" i="0" u="none" strike="noStrike" kern="1200" baseline="0" dirty="0" smtClean="0">
                <a:solidFill>
                  <a:schemeClr val="tx1"/>
                </a:solidFill>
                <a:latin typeface="+mn-lt"/>
                <a:ea typeface="+mn-ea"/>
                <a:cs typeface="+mn-cs"/>
              </a:rPr>
              <a:t>an open-source Python program with supporting documentation for local communities to derive information about night sky quality </a:t>
            </a: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Test </a:t>
            </a:r>
            <a:r>
              <a:rPr lang="en-US" sz="1200" b="0" i="0" u="none" strike="noStrike" kern="1200" baseline="0" dirty="0" smtClean="0">
                <a:solidFill>
                  <a:schemeClr val="tx1"/>
                </a:solidFill>
                <a:latin typeface="+mn-lt"/>
                <a:ea typeface="+mn-ea"/>
                <a:cs typeface="+mn-cs"/>
              </a:rPr>
              <a:t>Python program against previous work in the </a:t>
            </a:r>
            <a:r>
              <a:rPr lang="en-US" sz="1200" b="0" i="1" u="none" strike="noStrike" kern="1200" baseline="0" dirty="0" smtClean="0">
                <a:solidFill>
                  <a:schemeClr val="tx1"/>
                </a:solidFill>
                <a:latin typeface="+mn-lt"/>
                <a:ea typeface="+mn-ea"/>
                <a:cs typeface="+mn-cs"/>
              </a:rPr>
              <a:t>New World Atlas of Artificial Night Sky Brightness (New World Atlas) </a:t>
            </a:r>
            <a:r>
              <a:rPr lang="en-US" sz="1200" b="0" i="0" u="none" strike="noStrike" kern="1200" baseline="0" dirty="0" smtClean="0">
                <a:solidFill>
                  <a:schemeClr val="tx1"/>
                </a:solidFill>
                <a:latin typeface="+mn-lt"/>
                <a:ea typeface="+mn-ea"/>
                <a:cs typeface="+mn-cs"/>
              </a:rPr>
              <a:t>by </a:t>
            </a:r>
            <a:r>
              <a:rPr lang="en-US" sz="1200" b="0" i="0" u="none" strike="noStrike" kern="1200" baseline="0" dirty="0" err="1" smtClean="0">
                <a:solidFill>
                  <a:schemeClr val="tx1"/>
                </a:solidFill>
                <a:latin typeface="+mn-lt"/>
                <a:ea typeface="+mn-ea"/>
                <a:cs typeface="+mn-cs"/>
              </a:rPr>
              <a:t>Falchi</a:t>
            </a:r>
            <a:r>
              <a:rPr lang="en-US" sz="1200" b="0" i="0" u="none" strike="noStrike" kern="1200" baseline="0" dirty="0" smtClean="0">
                <a:solidFill>
                  <a:schemeClr val="tx1"/>
                </a:solidFill>
                <a:latin typeface="+mn-lt"/>
                <a:ea typeface="+mn-ea"/>
                <a:cs typeface="+mn-cs"/>
              </a:rPr>
              <a:t> et al. (2016)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baseline="0" dirty="0" smtClean="0"/>
          </a:p>
          <a:p>
            <a:r>
              <a:rPr lang="en-US" dirty="0" smtClean="0"/>
              <a:t>Image Source: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Cinzano, 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Kyba</a:t>
            </a:r>
            <a:r>
              <a:rPr lang="en-US" sz="1200" kern="1200" dirty="0" smtClean="0">
                <a:solidFill>
                  <a:schemeClr val="tx1"/>
                </a:solidFill>
                <a:effectLst/>
                <a:latin typeface="+mn-lt"/>
                <a:ea typeface="+mn-ea"/>
                <a:cs typeface="+mn-cs"/>
              </a:rPr>
              <a:t>, C. C. M.,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Baugh, K., </a:t>
            </a:r>
            <a:r>
              <a:rPr lang="en-US" sz="1200" kern="1200" dirty="0" err="1" smtClean="0">
                <a:solidFill>
                  <a:schemeClr val="tx1"/>
                </a:solidFill>
                <a:effectLst/>
                <a:latin typeface="+mn-lt"/>
                <a:ea typeface="+mn-ea"/>
                <a:cs typeface="+mn-cs"/>
              </a:rPr>
              <a:t>Furgoni</a:t>
            </a:r>
            <a:r>
              <a:rPr lang="en-US" sz="1200" kern="1200" dirty="0" smtClean="0">
                <a:solidFill>
                  <a:schemeClr val="tx1"/>
                </a:solidFill>
                <a:effectLst/>
                <a:latin typeface="+mn-lt"/>
                <a:ea typeface="+mn-ea"/>
                <a:cs typeface="+mn-cs"/>
              </a:rPr>
              <a:t>,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e1600377. doi:10.1126/sciadv.1600377 [modified by the</a:t>
            </a:r>
            <a:r>
              <a:rPr lang="en-US" sz="1200" kern="1200" baseline="0" dirty="0" smtClean="0">
                <a:solidFill>
                  <a:schemeClr val="tx1"/>
                </a:solidFill>
                <a:effectLst/>
                <a:latin typeface="+mn-lt"/>
                <a:ea typeface="+mn-ea"/>
                <a:cs typeface="+mn-cs"/>
              </a:rPr>
              <a:t> Wyoming Cross-Cutting II Team]</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Short Script</a:t>
            </a:r>
          </a:p>
          <a:p>
            <a:r>
              <a:rPr lang="en-US" dirty="0" smtClean="0"/>
              <a:t>After we determined the direction of our project, we selected our study parameters</a:t>
            </a:r>
            <a:r>
              <a:rPr lang="en-US" baseline="0" dirty="0" smtClean="0"/>
              <a:t> to ensure a comprehensive investigation of Grand Teton National Park. Grand Teton is an important place to study light pollution because it is part of the largest undeveloped areas within the lower 48 at about 12 million acres.</a:t>
            </a:r>
          </a:p>
          <a:p>
            <a:endParaRPr lang="en-US" baseline="0" dirty="0" smtClean="0"/>
          </a:p>
          <a:p>
            <a:r>
              <a:rPr lang="en-US" u="sng" baseline="0" dirty="0" smtClean="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we determined the direction of our project, we selected our study parameters</a:t>
            </a:r>
            <a:r>
              <a:rPr lang="en-US" baseline="0" dirty="0" smtClean="0"/>
              <a:t> to ensure a comprehensive investigation of Grand Teton National Park. Grand Teton was designated a national park in 1912, and it includes the Grand Teton mountain range and the adjacent Jackson Hole valley floor. There is a wide range in elevation. Furthermore, as mentioned by one of our partners Mr. Dan Greenblatt, it’s important to note that the Grand Teton region is part of the greater Yellowstone ecosystem, which is around 12 million acres. This region is thus the largest undeveloped area in the contiguous United States.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baseline="0" dirty="0" smtClean="0"/>
          </a:p>
          <a:p>
            <a:r>
              <a:rPr lang="en-US" baseline="0" dirty="0" smtClean="0"/>
              <a:t>Quote Source: </a:t>
            </a:r>
            <a:r>
              <a:rPr lang="en-US" sz="1200" b="0" i="0" kern="1200" dirty="0" smtClean="0">
                <a:solidFill>
                  <a:schemeClr val="tx1"/>
                </a:solidFill>
                <a:effectLst/>
                <a:latin typeface="+mn-lt"/>
                <a:ea typeface="+mn-ea"/>
                <a:cs typeface="+mn-cs"/>
              </a:rPr>
              <a:t>Greenblatt, D. (2017, March). VPS Interview [Personal interview] [emphasis added]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t>
            </a:r>
            <a:r>
              <a:rPr lang="en-US" sz="1200" i="0" dirty="0" smtClean="0">
                <a:solidFill>
                  <a:schemeClr val="bg2">
                    <a:lumMod val="50000"/>
                  </a:schemeClr>
                </a:solidFill>
              </a:rPr>
              <a:t>Well, the Grand Teton Region is part of the greater Yellowstone ecosystem, so this is a very large area, about 12 million acres, that is the largest undeveloped area within the contiguous 48 United States.” [1:00]</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362455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baseline="0" dirty="0" smtClean="0"/>
              <a:t>Short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ensure our study was comprehensive, we determined that a 300 km buffer would be necessary to include all possible light sources. Only summer months with low snow cover, July, August, and September, were used because of the brightening effect of snow. In addition, no stray light corrected data over Grand Teton is available before 2014. As a result, a multi-annual composite, seen in this image, of a total nine months from 2014 to 2016 is utilized in the dataset.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ensure our study was comprehensive, we expanded our study area to include all possible light sources, and we determined that a 300 km buffer would be necessary. This includes areas from Colorado, Idaho, Montana, Nevada, and Wyoming. However, there are two temporal restrictions on collecting data for our study area. First, snow coverage increases sky brightness 1.3- to 2.6-fold when partially present on lit roads due to snow’s high. Since snow is usually promptly removed from roads, the brightening effect of snow cover was determined to be unrepresentative of true night sky quality. Therefore, only summer months with low snow cover, July, August, and September, were used. Second, no stray light corrected data over Grand Teton is available before 2014. As a result, a multi-annual composite of a total nine months is utilized in the dataset: July, August, and September from 2014 to 2016. 2017 was not included because composites from the relevant months have not yet been published.</a:t>
            </a:r>
          </a:p>
          <a:p>
            <a:r>
              <a:rPr lang="en-US" sz="1200" kern="1200" dirty="0" smtClean="0">
                <a:solidFill>
                  <a:schemeClr val="tx1"/>
                </a:solidFill>
                <a:effectLst/>
                <a:latin typeface="+mn-lt"/>
                <a:ea typeface="+mn-ea"/>
                <a:cs typeface="+mn-cs"/>
              </a:rPr>
              <a:t>This map shows our</a:t>
            </a:r>
            <a:r>
              <a:rPr lang="en-US" sz="1200" kern="1200" baseline="0" dirty="0" smtClean="0">
                <a:solidFill>
                  <a:schemeClr val="tx1"/>
                </a:solidFill>
                <a:effectLst/>
                <a:latin typeface="+mn-lt"/>
                <a:ea typeface="+mn-ea"/>
                <a:cs typeface="+mn-cs"/>
              </a:rPr>
              <a:t> study area as taken from the Suomi NPP VIIRS DNB. This is one of the </a:t>
            </a:r>
            <a:r>
              <a:rPr lang="en-US" sz="1200" kern="1200" dirty="0" smtClean="0">
                <a:solidFill>
                  <a:schemeClr val="tx1"/>
                </a:solidFill>
                <a:effectLst/>
                <a:latin typeface="+mn-lt"/>
                <a:ea typeface="+mn-ea"/>
                <a:cs typeface="+mn-cs"/>
              </a:rPr>
              <a:t>monthly average radiance composite images produced by the National Oceanic and Atmospheric Administration (NOAA) National Centers for Environmental Information (NCEI) Earth Observation Group (EOG). As previously mentioned, before averaging, the data impacted by stray light, lightning, lunar illumination, and cloud cover are excluded, and temporary light sources are filtered. Each composite contains two files, a floating point radiance value </a:t>
            </a:r>
            <a:r>
              <a:rPr lang="en-US" sz="1200" kern="1200" dirty="0" err="1" smtClean="0">
                <a:solidFill>
                  <a:schemeClr val="tx1"/>
                </a:solidFill>
                <a:effectLst/>
                <a:latin typeface="+mn-lt"/>
                <a:ea typeface="+mn-ea"/>
                <a:cs typeface="+mn-cs"/>
              </a:rPr>
              <a:t>GeoTIFF</a:t>
            </a:r>
            <a:r>
              <a:rPr lang="en-US" sz="1200" kern="1200" dirty="0" smtClean="0">
                <a:solidFill>
                  <a:schemeClr val="tx1"/>
                </a:solidFill>
                <a:effectLst/>
                <a:latin typeface="+mn-lt"/>
                <a:ea typeface="+mn-ea"/>
                <a:cs typeface="+mn-cs"/>
              </a:rPr>
              <a:t> with units of </a:t>
            </a:r>
            <a:r>
              <a:rPr lang="en-US" sz="1200" kern="1200" dirty="0" err="1" smtClean="0">
                <a:solidFill>
                  <a:schemeClr val="tx1"/>
                </a:solidFill>
                <a:effectLst/>
                <a:latin typeface="+mn-lt"/>
                <a:ea typeface="+mn-ea"/>
                <a:cs typeface="+mn-cs"/>
              </a:rPr>
              <a:t>nanoWatts</a:t>
            </a:r>
            <a:r>
              <a:rPr lang="en-US" sz="1200" kern="1200" dirty="0" smtClean="0">
                <a:solidFill>
                  <a:schemeClr val="tx1"/>
                </a:solidFill>
                <a:effectLst/>
                <a:latin typeface="+mn-lt"/>
                <a:ea typeface="+mn-ea"/>
                <a:cs typeface="+mn-cs"/>
              </a:rPr>
              <a:t>/cm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sr</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shown here, </a:t>
            </a:r>
            <a:r>
              <a:rPr lang="en-US" sz="1200" kern="1200" dirty="0" smtClean="0">
                <a:solidFill>
                  <a:schemeClr val="tx1"/>
                </a:solidFill>
                <a:effectLst/>
                <a:latin typeface="+mn-lt"/>
                <a:ea typeface="+mn-ea"/>
                <a:cs typeface="+mn-cs"/>
              </a:rPr>
              <a:t>and a </a:t>
            </a:r>
            <a:r>
              <a:rPr lang="en-US" sz="1200" kern="1200" dirty="0" err="1" smtClean="0">
                <a:solidFill>
                  <a:schemeClr val="tx1"/>
                </a:solidFill>
                <a:effectLst/>
                <a:latin typeface="+mn-lt"/>
                <a:ea typeface="+mn-ea"/>
                <a:cs typeface="+mn-cs"/>
              </a:rPr>
              <a:t>GeoTIFF</a:t>
            </a:r>
            <a:r>
              <a:rPr lang="en-US" sz="1200" kern="1200" dirty="0" smtClean="0">
                <a:solidFill>
                  <a:schemeClr val="tx1"/>
                </a:solidFill>
                <a:effectLst/>
                <a:latin typeface="+mn-lt"/>
                <a:ea typeface="+mn-ea"/>
                <a:cs typeface="+mn-cs"/>
              </a:rPr>
              <a:t> file that contains integer counts of the number of observations that construct the average radiance image.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Sources: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(2011). Campaign of sky brightness and extinction measurements using a portable CCD camera. </a:t>
            </a:r>
            <a:r>
              <a:rPr lang="en-US" sz="1200" i="1" kern="1200" dirty="0" smtClean="0">
                <a:solidFill>
                  <a:schemeClr val="tx1"/>
                </a:solidFill>
                <a:effectLst/>
                <a:latin typeface="+mn-lt"/>
                <a:ea typeface="+mn-ea"/>
                <a:cs typeface="+mn-cs"/>
              </a:rPr>
              <a:t>Monthly Notices of the Royal Astronomical Society,</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412</a:t>
            </a:r>
            <a:r>
              <a:rPr lang="en-US" sz="1200" kern="1200" dirty="0" smtClean="0">
                <a:solidFill>
                  <a:schemeClr val="tx1"/>
                </a:solidFill>
                <a:effectLst/>
                <a:latin typeface="+mn-lt"/>
                <a:ea typeface="+mn-ea"/>
                <a:cs typeface="+mn-cs"/>
              </a:rPr>
              <a:t>(1), 48. doi:10.1111/j.1365-2966.2010.17845.x </a:t>
            </a:r>
          </a:p>
          <a:p>
            <a:r>
              <a:rPr lang="en-US" sz="1200" kern="1200" dirty="0" smtClean="0">
                <a:solidFill>
                  <a:schemeClr val="tx1"/>
                </a:solidFill>
                <a:effectLst/>
                <a:latin typeface="+mn-lt"/>
                <a:ea typeface="+mn-ea"/>
                <a:cs typeface="+mn-cs"/>
              </a:rPr>
              <a:t>http://doi.org/10.1111/j.1365-2966.2010.17845.x;</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Cinzano, 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Kyba</a:t>
            </a:r>
            <a:r>
              <a:rPr lang="en-US" sz="1200" kern="1200" dirty="0" smtClean="0">
                <a:solidFill>
                  <a:schemeClr val="tx1"/>
                </a:solidFill>
                <a:effectLst/>
                <a:latin typeface="+mn-lt"/>
                <a:ea typeface="+mn-ea"/>
                <a:cs typeface="+mn-cs"/>
              </a:rPr>
              <a:t>, C. C. M.,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Baugh, K., </a:t>
            </a:r>
            <a:r>
              <a:rPr lang="en-US" sz="1200" kern="1200" dirty="0" err="1" smtClean="0">
                <a:solidFill>
                  <a:schemeClr val="tx1"/>
                </a:solidFill>
                <a:effectLst/>
                <a:latin typeface="+mn-lt"/>
                <a:ea typeface="+mn-ea"/>
                <a:cs typeface="+mn-cs"/>
              </a:rPr>
              <a:t>Furgoni</a:t>
            </a:r>
            <a:r>
              <a:rPr lang="en-US" sz="1200" kern="1200" dirty="0" smtClean="0">
                <a:solidFill>
                  <a:schemeClr val="tx1"/>
                </a:solidFill>
                <a:effectLst/>
                <a:latin typeface="+mn-lt"/>
                <a:ea typeface="+mn-ea"/>
                <a:cs typeface="+mn-cs"/>
              </a:rPr>
              <a:t>,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6. doi:10.1126/sciadv.1600377;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Earth Observation Group. (2017). Version 1 Nighttime VIIRS Day/Night Band Monthly Composites. NOAA National Centers for Environmental Information. Retrieved June 21, 2017, from  </a:t>
            </a:r>
            <a:r>
              <a:rPr lang="en-US" sz="1200" u="none" strike="noStrike" kern="1200" dirty="0" smtClean="0">
                <a:solidFill>
                  <a:schemeClr val="tx1"/>
                </a:solidFill>
                <a:effectLst/>
                <a:latin typeface="+mn-lt"/>
                <a:ea typeface="+mn-ea"/>
                <a:cs typeface="+mn-cs"/>
              </a:rPr>
              <a:t>https://www.ngdc.noaa.gov/eog/viirs/download_dnb_composites.html</a:t>
            </a:r>
            <a:endParaRPr lang="en-US" sz="1200" kern="1200" dirty="0" smtClean="0">
              <a:solidFill>
                <a:schemeClr val="tx1"/>
              </a:solidFill>
              <a:effectLst/>
              <a:latin typeface="+mn-lt"/>
              <a:ea typeface="+mn-ea"/>
              <a:cs typeface="+mn-cs"/>
            </a:endParaRPr>
          </a:p>
          <a:p>
            <a:r>
              <a:rPr lang="en-US" baseline="0" dirty="0" smtClean="0"/>
              <a:t>Map Credit: Wyoming Cross-Cutting II Team</a:t>
            </a:r>
          </a:p>
          <a:p>
            <a:r>
              <a:rPr lang="en-US" baseline="0" dirty="0" smtClean="0"/>
              <a:t>Map Source: DIVA-GIS. Free Spatial Data. Retrieved June 21, 2017, from http://www.diva-gis.org/Data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469959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Short Script</a:t>
            </a:r>
          </a:p>
          <a:p>
            <a:r>
              <a:rPr lang="en-US" dirty="0" smtClean="0"/>
              <a:t>We</a:t>
            </a:r>
            <a:r>
              <a:rPr lang="en-US" baseline="0" dirty="0" smtClean="0"/>
              <a:t> collected our project data from t</a:t>
            </a:r>
            <a:r>
              <a:rPr lang="en-US" dirty="0" smtClean="0"/>
              <a:t>he Suomi</a:t>
            </a:r>
            <a:r>
              <a:rPr lang="en-US" baseline="0" dirty="0" smtClean="0"/>
              <a:t> NPP VIIRS Day/Night Band, which senses wavelengths of 500 nm to 900 nm. This does not include light emitted in the blue spectrum. The NCEI Earth Observations Group in NOAA produces clean monthly composite images of VIIRS DNB.</a:t>
            </a:r>
          </a:p>
          <a:p>
            <a:endParaRPr lang="en-US" baseline="0" dirty="0" smtClean="0"/>
          </a:p>
          <a:p>
            <a:r>
              <a:rPr lang="en-US" u="sng" baseline="0" dirty="0" smtClean="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collected our project data from t</a:t>
            </a:r>
            <a:r>
              <a:rPr lang="en-US" dirty="0" smtClean="0"/>
              <a:t>he Day/Night</a:t>
            </a:r>
            <a:r>
              <a:rPr lang="en-US" baseline="0" dirty="0" smtClean="0"/>
              <a:t> Band, which is on the Visible Infrared Imaging Radiometer Suite Sensor housed on the </a:t>
            </a:r>
            <a:r>
              <a:rPr lang="en-US" dirty="0" smtClean="0"/>
              <a:t>Suomi</a:t>
            </a:r>
            <a:r>
              <a:rPr lang="en-US" baseline="0" dirty="0" smtClean="0"/>
              <a:t> National Polar-orbiting Partnership. The Day/Night Band senses wavelengths of 500 nm to 900 nm, this does not include light emitted in the blue spectrum. This satellite is a joint project between NASA and NOAA that was launched in 2011 and started gathering data in 2012. The NCEI Earth Observations Group in NOAA produces monthly composite images of VIIRS DNB and removes cloud cover, stray light, and other temporary light sources. Furthermore, anytime the moon is above the horizon, the data is removed from the compilation.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baseline="0" dirty="0" smtClean="0"/>
          </a:p>
          <a:p>
            <a:r>
              <a:rPr lang="en-US" baseline="0" dirty="0" smtClean="0"/>
              <a:t>Source: </a:t>
            </a:r>
            <a:r>
              <a:rPr lang="en-US" sz="1200" kern="1200" dirty="0" smtClean="0">
                <a:solidFill>
                  <a:schemeClr val="tx1"/>
                </a:solidFill>
                <a:effectLst/>
                <a:latin typeface="+mn-lt"/>
                <a:ea typeface="+mn-ea"/>
                <a:cs typeface="+mn-cs"/>
              </a:rPr>
              <a:t>Earth Observation Group. (2017). Version 1 Nighttime VIIRS Day/Night Band Monthly Composites. NOAA National Centers for Environmental Information. Retrieved June 21, 2017, from </a:t>
            </a:r>
            <a:r>
              <a:rPr lang="en-US" sz="1200" u="none" strike="noStrike" kern="1200" dirty="0" smtClean="0">
                <a:solidFill>
                  <a:schemeClr val="tx1"/>
                </a:solidFill>
                <a:effectLst/>
                <a:latin typeface="+mn-lt"/>
                <a:ea typeface="+mn-ea"/>
                <a:cs typeface="+mn-cs"/>
              </a:rPr>
              <a:t>https://www.ngdc.noaa.gov/eog/viirs/download_dnb_composites.html</a:t>
            </a:r>
            <a:endParaRPr lang="en-US" sz="1200" kern="1200" dirty="0" smtClean="0">
              <a:solidFill>
                <a:schemeClr val="tx1"/>
              </a:solidFill>
              <a:effectLst/>
              <a:latin typeface="+mn-lt"/>
              <a:ea typeface="+mn-ea"/>
              <a:cs typeface="+mn-cs"/>
            </a:endParaRPr>
          </a:p>
          <a:p>
            <a:r>
              <a:rPr lang="en-US" baseline="0" dirty="0" smtClean="0"/>
              <a:t>Image Source: </a:t>
            </a:r>
            <a:r>
              <a:rPr lang="en-US" sz="1200" b="0" i="0" kern="1200" dirty="0" smtClean="0">
                <a:solidFill>
                  <a:schemeClr val="tx1"/>
                </a:solidFill>
                <a:effectLst/>
                <a:latin typeface="+mn-lt"/>
                <a:ea typeface="+mn-ea"/>
                <a:cs typeface="+mn-cs"/>
              </a:rPr>
              <a:t>NASA.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Soumi</a:t>
            </a:r>
            <a:r>
              <a:rPr lang="en-US" sz="1200" b="0" i="0" kern="1200" dirty="0" smtClean="0">
                <a:solidFill>
                  <a:schemeClr val="tx1"/>
                </a:solidFill>
                <a:effectLst/>
                <a:latin typeface="+mn-lt"/>
                <a:ea typeface="+mn-ea"/>
                <a:cs typeface="+mn-cs"/>
              </a:rPr>
              <a:t> NPP]. Retrieved June 29, 2017, from https://www.nasa.gov/sites/default/files/thumbnails/image/img_press_140106_suomi-npp.jpg; </a:t>
            </a:r>
            <a:r>
              <a:rPr lang="en-US" baseline="0" dirty="0" err="1" smtClean="0"/>
              <a:t>Gringer</a:t>
            </a:r>
            <a:r>
              <a:rPr lang="en-US" baseline="0" dirty="0" smtClean="0"/>
              <a:t>. (2008, August 27). </a:t>
            </a:r>
            <a:r>
              <a:rPr lang="en-US" i="1" baseline="0" dirty="0" smtClean="0"/>
              <a:t>Linear visible spectrum</a:t>
            </a:r>
            <a:r>
              <a:rPr lang="en-US" i="0" baseline="0" dirty="0" smtClean="0"/>
              <a:t>. Retrieved July 28, 2017, from </a:t>
            </a:r>
            <a:r>
              <a:rPr lang="en-US" baseline="0" dirty="0" smtClean="0"/>
              <a:t>https://commons.wikimedia.org/wiki/File:Linear_visible_spectrum.svg</a:t>
            </a: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680232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collecting our data, the next step was to build the</a:t>
            </a:r>
            <a:r>
              <a:rPr lang="en-US" baseline="0" dirty="0" smtClean="0"/>
              <a:t> model. We did so based on methods defined in papers by authors such as Cinzano, </a:t>
            </a:r>
            <a:r>
              <a:rPr lang="en-US" baseline="0" dirty="0" err="1" smtClean="0"/>
              <a:t>Falchi</a:t>
            </a:r>
            <a:r>
              <a:rPr lang="en-US" baseline="0" dirty="0" smtClean="0"/>
              <a:t>, and </a:t>
            </a:r>
            <a:r>
              <a:rPr lang="en-US" baseline="0" dirty="0" err="1" smtClean="0"/>
              <a:t>Garstang</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Screenshot Sources: </a:t>
            </a:r>
            <a:r>
              <a:rPr lang="es-PR" sz="1200" kern="1200" dirty="0" err="1" smtClean="0">
                <a:solidFill>
                  <a:schemeClr val="tx1"/>
                </a:solidFill>
                <a:effectLst/>
                <a:latin typeface="+mn-lt"/>
                <a:ea typeface="+mn-ea"/>
                <a:cs typeface="+mn-cs"/>
              </a:rPr>
              <a:t>Cinzano</a:t>
            </a:r>
            <a:r>
              <a:rPr lang="es-PR" sz="1200" kern="1200" dirty="0" smtClean="0">
                <a:solidFill>
                  <a:schemeClr val="tx1"/>
                </a:solidFill>
                <a:effectLst/>
                <a:latin typeface="+mn-lt"/>
                <a:ea typeface="+mn-ea"/>
                <a:cs typeface="+mn-cs"/>
              </a:rPr>
              <a:t>, P., </a:t>
            </a:r>
            <a:r>
              <a:rPr lang="es-PR" sz="1200" kern="1200" dirty="0" err="1" smtClean="0">
                <a:solidFill>
                  <a:schemeClr val="tx1"/>
                </a:solidFill>
                <a:effectLst/>
                <a:latin typeface="+mn-lt"/>
                <a:ea typeface="+mn-ea"/>
                <a:cs typeface="+mn-cs"/>
              </a:rPr>
              <a:t>Falchi</a:t>
            </a:r>
            <a:r>
              <a:rPr lang="es-PR" sz="1200" kern="1200" dirty="0" smtClean="0">
                <a:solidFill>
                  <a:schemeClr val="tx1"/>
                </a:solidFill>
                <a:effectLst/>
                <a:latin typeface="+mn-lt"/>
                <a:ea typeface="+mn-ea"/>
                <a:cs typeface="+mn-cs"/>
              </a:rPr>
              <a:t>, F., </a:t>
            </a:r>
            <a:r>
              <a:rPr lang="es-PR" sz="1200" kern="1200" dirty="0" err="1" smtClean="0">
                <a:solidFill>
                  <a:schemeClr val="tx1"/>
                </a:solidFill>
                <a:effectLst/>
                <a:latin typeface="+mn-lt"/>
                <a:ea typeface="+mn-ea"/>
                <a:cs typeface="+mn-cs"/>
              </a:rPr>
              <a:t>Elvidge</a:t>
            </a:r>
            <a:r>
              <a:rPr lang="es-PR" sz="1200" kern="1200" dirty="0" smtClean="0">
                <a:solidFill>
                  <a:schemeClr val="tx1"/>
                </a:solidFill>
                <a:effectLst/>
                <a:latin typeface="+mn-lt"/>
                <a:ea typeface="+mn-ea"/>
                <a:cs typeface="+mn-cs"/>
              </a:rPr>
              <a:t>, C. D., &amp; </a:t>
            </a:r>
            <a:r>
              <a:rPr lang="es-PR" sz="1200" kern="1200" dirty="0" err="1" smtClean="0">
                <a:solidFill>
                  <a:schemeClr val="tx1"/>
                </a:solidFill>
                <a:effectLst/>
                <a:latin typeface="+mn-lt"/>
                <a:ea typeface="+mn-ea"/>
                <a:cs typeface="+mn-cs"/>
              </a:rPr>
              <a:t>Baugh</a:t>
            </a:r>
            <a:r>
              <a:rPr lang="es-PR" sz="1200" kern="1200" dirty="0" smtClean="0">
                <a:solidFill>
                  <a:schemeClr val="tx1"/>
                </a:solidFill>
                <a:effectLst/>
                <a:latin typeface="+mn-lt"/>
                <a:ea typeface="+mn-ea"/>
                <a:cs typeface="+mn-cs"/>
              </a:rPr>
              <a:t>, K. E. (2000). </a:t>
            </a:r>
            <a:r>
              <a:rPr lang="en-US" sz="1200" kern="1200" dirty="0" smtClean="0">
                <a:solidFill>
                  <a:schemeClr val="tx1"/>
                </a:solidFill>
                <a:effectLst/>
                <a:latin typeface="+mn-lt"/>
                <a:ea typeface="+mn-ea"/>
                <a:cs typeface="+mn-cs"/>
              </a:rPr>
              <a:t>The artificial night sky brightness mapped from DMSP satellite Operational </a:t>
            </a:r>
            <a:r>
              <a:rPr lang="en-US" sz="1200" kern="1200" dirty="0" err="1" smtClean="0">
                <a:solidFill>
                  <a:schemeClr val="tx1"/>
                </a:solidFill>
                <a:effectLst/>
                <a:latin typeface="+mn-lt"/>
                <a:ea typeface="+mn-ea"/>
                <a:cs typeface="+mn-cs"/>
              </a:rPr>
              <a:t>Linescan</a:t>
            </a:r>
            <a:r>
              <a:rPr lang="en-US" sz="1200" kern="1200" dirty="0" smtClean="0">
                <a:solidFill>
                  <a:schemeClr val="tx1"/>
                </a:solidFill>
                <a:effectLst/>
                <a:latin typeface="+mn-lt"/>
                <a:ea typeface="+mn-ea"/>
                <a:cs typeface="+mn-cs"/>
              </a:rPr>
              <a:t> System measurements. </a:t>
            </a:r>
            <a:r>
              <a:rPr lang="en-US" sz="1200" i="1" kern="1200" dirty="0" smtClean="0">
                <a:solidFill>
                  <a:schemeClr val="tx1"/>
                </a:solidFill>
                <a:effectLst/>
                <a:latin typeface="+mn-lt"/>
                <a:ea typeface="+mn-ea"/>
                <a:cs typeface="+mn-cs"/>
              </a:rPr>
              <a:t>Monthly Notices of the Royal Astronomical Society,318</a:t>
            </a:r>
            <a:r>
              <a:rPr lang="en-US" sz="1200" kern="1200" dirty="0" smtClean="0">
                <a:solidFill>
                  <a:schemeClr val="tx1"/>
                </a:solidFill>
                <a:effectLst/>
                <a:latin typeface="+mn-lt"/>
                <a:ea typeface="+mn-ea"/>
                <a:cs typeface="+mn-cs"/>
              </a:rPr>
              <a:t>(3), 641-657. doi:10.1046/j.1365-8711.2000.03562.x; Cinzano, P.,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&amp;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(2001). The first World Atlas of the artificial night sky brightness. </a:t>
            </a:r>
            <a:r>
              <a:rPr lang="en-US" sz="1200" i="1" kern="1200" dirty="0" smtClean="0">
                <a:solidFill>
                  <a:schemeClr val="tx1"/>
                </a:solidFill>
                <a:effectLst/>
                <a:latin typeface="+mn-lt"/>
                <a:ea typeface="+mn-ea"/>
                <a:cs typeface="+mn-cs"/>
              </a:rPr>
              <a:t>Monthly Notices of the Royal Astronomical Society,</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328</a:t>
            </a:r>
            <a:r>
              <a:rPr lang="en-US" sz="1200" kern="1200" dirty="0" smtClean="0">
                <a:solidFill>
                  <a:schemeClr val="tx1"/>
                </a:solidFill>
                <a:effectLst/>
                <a:latin typeface="+mn-lt"/>
                <a:ea typeface="+mn-ea"/>
                <a:cs typeface="+mn-cs"/>
              </a:rPr>
              <a:t>(3), 689-707. doi:10.1046/j.1365-8711.2001.04882.x;</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Cinzano, 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Kyba</a:t>
            </a:r>
            <a:r>
              <a:rPr lang="en-US" sz="1200" kern="1200" dirty="0" smtClean="0">
                <a:solidFill>
                  <a:schemeClr val="tx1"/>
                </a:solidFill>
                <a:effectLst/>
                <a:latin typeface="+mn-lt"/>
                <a:ea typeface="+mn-ea"/>
                <a:cs typeface="+mn-cs"/>
              </a:rPr>
              <a:t>, C. C. M.,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Baugh, K., </a:t>
            </a:r>
            <a:r>
              <a:rPr lang="en-US" sz="1200" kern="1200" dirty="0" err="1" smtClean="0">
                <a:solidFill>
                  <a:schemeClr val="tx1"/>
                </a:solidFill>
                <a:effectLst/>
                <a:latin typeface="+mn-lt"/>
                <a:ea typeface="+mn-ea"/>
                <a:cs typeface="+mn-cs"/>
              </a:rPr>
              <a:t>Furgoni</a:t>
            </a:r>
            <a:r>
              <a:rPr lang="en-US" sz="1200" kern="1200" dirty="0" smtClean="0">
                <a:solidFill>
                  <a:schemeClr val="tx1"/>
                </a:solidFill>
                <a:effectLst/>
                <a:latin typeface="+mn-lt"/>
                <a:ea typeface="+mn-ea"/>
                <a:cs typeface="+mn-cs"/>
              </a:rPr>
              <a:t>,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e1600377. doi:10.1126/sciadv.1600377;</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Garstang</a:t>
            </a:r>
            <a:r>
              <a:rPr lang="en-US" sz="1200" kern="1200" dirty="0" smtClean="0">
                <a:solidFill>
                  <a:schemeClr val="tx1"/>
                </a:solidFill>
                <a:effectLst/>
                <a:latin typeface="+mn-lt"/>
                <a:ea typeface="+mn-ea"/>
                <a:cs typeface="+mn-cs"/>
              </a:rPr>
              <a:t>, R. H. (1989). Night-sky brightness at observatories and sites. </a:t>
            </a:r>
            <a:r>
              <a:rPr lang="en-US" sz="1200" i="1" kern="1200" dirty="0" smtClean="0">
                <a:solidFill>
                  <a:schemeClr val="tx1"/>
                </a:solidFill>
                <a:effectLst/>
                <a:latin typeface="+mn-lt"/>
                <a:ea typeface="+mn-ea"/>
                <a:cs typeface="+mn-cs"/>
              </a:rPr>
              <a:t>Publications of the Astronomical Society of the Pacific,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101</a:t>
            </a:r>
            <a:r>
              <a:rPr lang="en-US" sz="1200" kern="1200" dirty="0" smtClean="0">
                <a:solidFill>
                  <a:schemeClr val="tx1"/>
                </a:solidFill>
                <a:effectLst/>
                <a:latin typeface="+mn-lt"/>
                <a:ea typeface="+mn-ea"/>
                <a:cs typeface="+mn-cs"/>
              </a:rPr>
              <a:t>(637), 306-329. doi:10.1086/132436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2689116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major challenge the team faced was to create a model of a 3D object, the sky, with a 2D input, the VIIRS imagery. There are two differences between VIIRS’s measure of radiance, seen in the top image, and the </a:t>
            </a:r>
            <a:r>
              <a:rPr lang="en-US" i="0" baseline="0" dirty="0" smtClean="0"/>
              <a:t>in situ measure of sky-glow seen at the bottom. First, sky-glow spreads out over large areas while VIIRS shows points of light. The physics of the atmosphere mediate what each light source looks like from the ground at different places. The second difference is geometry; sky-glow appears in three-dimensions, and VIIRS can only measure two of those dimensions.</a:t>
            </a:r>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i="0" baseline="0" dirty="0" smtClean="0"/>
          </a:p>
          <a:p>
            <a:r>
              <a:rPr lang="en-US" i="0" baseline="0" dirty="0" smtClean="0"/>
              <a:t>Map Credit: Wyoming Cross-Cutting I &amp; II Teams</a:t>
            </a:r>
          </a:p>
          <a:p>
            <a:r>
              <a:rPr lang="en-US" i="0" baseline="0" dirty="0" smtClean="0"/>
              <a:t>Image Source: National Park Service</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608500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order to produce a </a:t>
            </a:r>
            <a:r>
              <a:rPr lang="en-US" baseline="0" dirty="0" err="1" smtClean="0"/>
              <a:t>skyglow</a:t>
            </a:r>
            <a:r>
              <a:rPr lang="en-US" baseline="0" dirty="0" smtClean="0"/>
              <a:t> map, we first calculated light scattering point-to-point. We consider a </a:t>
            </a:r>
            <a:r>
              <a:rPr lang="en-US" i="0" baseline="0" dirty="0" smtClean="0"/>
              <a:t>target being the area under one VIIRS pixel, and a nearby light source up to 195 kilometers away. We use quantities we can calculate, like distance, angle, and curvature of the Earth to imagine paths for a beam of light to go from the source to the target. There are a lot of different paths that a beam of light can take to reach a target location. We add up all of these paths to see the effect a single light source has on sky brightness at an individual target location.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Graphic Source: Wyoming Cross-Cutting I &amp; II Teams</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710222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we must add up the impact from all sources of light that affect brightness at an individual target location. We used Fast Fourier Transform to help us estimate light propagation behavior and speed up the process of calculating it. When we add up all these sources nearby, we can look at the areas surrounding our pixel and get an idea of the overall quality of the night sky. We can also tell how much a particular light source is degrading the quality of the night sky.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baseline="0" dirty="0" smtClean="0"/>
          </a:p>
          <a:p>
            <a:r>
              <a:rPr lang="en-US" baseline="0" dirty="0" smtClean="0"/>
              <a:t>Image Source: </a:t>
            </a:r>
            <a:r>
              <a:rPr lang="en-US" baseline="0" dirty="0" err="1" smtClean="0"/>
              <a:t>Xkcd</a:t>
            </a:r>
            <a:r>
              <a:rPr lang="en-US" baseline="0" dirty="0" smtClean="0"/>
              <a:t>. </a:t>
            </a:r>
            <a:r>
              <a:rPr lang="en-US" i="1" baseline="0" dirty="0" smtClean="0"/>
              <a:t>Fourier. </a:t>
            </a:r>
            <a:r>
              <a:rPr lang="en-US" i="0" baseline="0" dirty="0" smtClean="0"/>
              <a:t>Retrieved July 26, 2017, from </a:t>
            </a:r>
            <a:r>
              <a:rPr lang="en-US" baseline="0" dirty="0" smtClean="0"/>
              <a:t>https://xkcd.com/26/</a:t>
            </a:r>
          </a:p>
          <a:p>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710222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make the </a:t>
            </a:r>
            <a:r>
              <a:rPr lang="en-US" dirty="0" err="1" smtClean="0"/>
              <a:t>Sky</a:t>
            </a:r>
            <a:r>
              <a:rPr lang="en-US" baseline="0" dirty="0" err="1" smtClean="0"/>
              <a:t>glow</a:t>
            </a:r>
            <a:r>
              <a:rPr lang="en-US" baseline="0" dirty="0" smtClean="0"/>
              <a:t> Estimation Toolbox more accessible to our partners and other future end-users, we created a user-friendly graphical interface. </a:t>
            </a:r>
            <a:r>
              <a:rPr lang="en-US" sz="1200" b="0" i="0" kern="1200" baseline="0" dirty="0" smtClean="0">
                <a:solidFill>
                  <a:schemeClr val="tx1"/>
                </a:solidFill>
                <a:effectLst/>
                <a:latin typeface="+mn-lt"/>
                <a:ea typeface="+mn-ea"/>
                <a:cs typeface="+mn-cs"/>
              </a:rPr>
              <a:t>The SET </a:t>
            </a:r>
            <a:r>
              <a:rPr lang="en-US" sz="1200" b="0" i="0" kern="1200" dirty="0" smtClean="0">
                <a:solidFill>
                  <a:schemeClr val="tx1"/>
                </a:solidFill>
                <a:effectLst/>
                <a:latin typeface="+mn-lt"/>
                <a:ea typeface="+mn-ea"/>
                <a:cs typeface="+mn-cs"/>
              </a:rPr>
              <a:t>is going through the NASA Software Release process and will be an open-source code on the NASA DEVELOP GitHub page once approved. </a:t>
            </a:r>
            <a:r>
              <a:rPr lang="en-US" dirty="0" smtClean="0"/>
              <a:t>This image </a:t>
            </a:r>
            <a:r>
              <a:rPr lang="en-US" baseline="0" dirty="0" smtClean="0"/>
              <a:t>is a prototype of what the user interface would look like. As you can see, there are various fields that allow you to change parameters, such as the zenith angle, and to import a VIIRS image of your area of interest.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dirty="0" smtClean="0"/>
          </a:p>
          <a:p>
            <a:r>
              <a:rPr lang="en-US" dirty="0" smtClean="0"/>
              <a:t>Image Source:</a:t>
            </a:r>
            <a:r>
              <a:rPr lang="en-US" baseline="0" dirty="0" smtClean="0"/>
              <a:t> Wyoming Cross-Cutting II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298584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a:t>
            </a:r>
            <a:r>
              <a:rPr lang="en-US" baseline="0" dirty="0" smtClean="0"/>
              <a:t> o</a:t>
            </a:r>
            <a:r>
              <a:rPr lang="en-US" dirty="0" smtClean="0"/>
              <a:t>ur results allowed us to</a:t>
            </a:r>
            <a:r>
              <a:rPr lang="en-US" baseline="0" dirty="0" smtClean="0"/>
              <a:t> monitor and look for changes in Grand Teton National Park.</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Quote Source: </a:t>
            </a:r>
            <a:r>
              <a:rPr lang="en-US" sz="1200" b="0" i="0" kern="1200" dirty="0" smtClean="0">
                <a:solidFill>
                  <a:schemeClr val="tx1"/>
                </a:solidFill>
                <a:effectLst/>
                <a:latin typeface="+mn-lt"/>
                <a:ea typeface="+mn-ea"/>
                <a:cs typeface="+mn-cs"/>
              </a:rPr>
              <a:t>Anderson, S. (2017, July). VPS Interview [Personal interview] [emphasis added]</a:t>
            </a:r>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94126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u="sng" baseline="0" dirty="0" smtClean="0"/>
              <a:t>Short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thinking about environmental pollution, light is not typically the first type of pollutant that comes to mind. Light pollution is defined as any inappropriate or excessive artificial lighting that obstructs the view of the night sky.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u="sng" baseline="0" dirty="0" smtClean="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thinking about environmental pollution, light is not typically the first type of pollutant that comes to mind. Many people may have never given much thought to the constant brightness that surrounds us.</a:t>
            </a:r>
          </a:p>
          <a:p>
            <a:r>
              <a:rPr lang="en-US" baseline="0" dirty="0" smtClean="0"/>
              <a:t>Light pollution is defined as any inappropriate or excessive artificial lighting that obstructs the view of the night sky. This is mostly caused by artificial lighting fixtures at night, such as building lights, street lights, car headlights, and billboards.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Sources: </a:t>
            </a:r>
            <a:r>
              <a:rPr lang="en-US" sz="1200" kern="1200" dirty="0" smtClean="0">
                <a:solidFill>
                  <a:schemeClr val="tx1"/>
                </a:solidFill>
                <a:effectLst/>
                <a:latin typeface="+mn-lt"/>
                <a:ea typeface="+mn-ea"/>
                <a:cs typeface="+mn-cs"/>
              </a:rPr>
              <a:t>Falchi, F., Cinzano, P., Duriscoe, D., Kyba, C. C. M., Elvidge, C. D., Baugh, K., Furgoni,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1. http://doi.org/10.1126/sciadv.1600377;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Cinzano, P., Falchi, F., Elvidge, C. D., &amp; Baugh, K. E. (2000). The artificial night sky brightness mapped from DMSP satellite Operational Linescan System measurements. </a:t>
            </a:r>
            <a:r>
              <a:rPr lang="en-US" sz="1200" i="1" kern="1200" dirty="0" smtClean="0">
                <a:solidFill>
                  <a:schemeClr val="tx1"/>
                </a:solidFill>
                <a:effectLst/>
                <a:latin typeface="+mn-lt"/>
                <a:ea typeface="+mn-ea"/>
                <a:cs typeface="+mn-cs"/>
              </a:rPr>
              <a:t>Monthly Notices of the Royal Astronomical Society</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318</a:t>
            </a:r>
            <a:r>
              <a:rPr lang="en-US" sz="1200" kern="1200" dirty="0" smtClean="0">
                <a:solidFill>
                  <a:schemeClr val="tx1"/>
                </a:solidFill>
                <a:effectLst/>
                <a:latin typeface="+mn-lt"/>
                <a:ea typeface="+mn-ea"/>
                <a:cs typeface="+mn-cs"/>
              </a:rPr>
              <a:t>(3), 641.</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sz="1200" b="0" i="0" kern="1200" dirty="0" smtClean="0">
                <a:solidFill>
                  <a:schemeClr val="tx1"/>
                </a:solidFill>
                <a:effectLst/>
                <a:latin typeface="+mn-lt"/>
                <a:ea typeface="+mn-ea"/>
                <a:cs typeface="+mn-cs"/>
              </a:rPr>
              <a:t>GrandCanyonNPS. (2015, March 10). Retrieved June 29, 2017, from https://www.youtube.com/watch?v=NOZlhTCW3gM</a:t>
            </a:r>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dirty="0"/>
          </a:p>
        </p:txBody>
      </p:sp>
    </p:spTree>
    <p:extLst>
      <p:ext uri="{BB962C8B-B14F-4D97-AF65-F5344CB8AC3E}">
        <p14:creationId xmlns:p14="http://schemas.microsoft.com/office/powerpoint/2010/main" val="2990584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image depicts</a:t>
            </a:r>
            <a:r>
              <a:rPr lang="en-US" baseline="0" dirty="0" smtClean="0"/>
              <a:t> the ratio of artificial sky brightness at zenith to natural sky brightness during the study period defined for this project, with cooler colors indicating smaller ratios and darker skies. The median of the months was taken and used as the input image for SET. Looking at the image on the left, we can see significant light pollution coming from cities such as, Salt Lake City, Idaho Falls, Pocatello, and Billings. In the image on the right, we can see Jackson and the villages in Grand Teton National Park.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Image Source: Wyoming Cross-Cutting II Team</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3765046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used the median value rather than the mean in order to dampen the effects of outliers on the overall image. In this case, outliers can be significantly dark values due to the Suomi NPP VIIRS sensor’s inability to measure accurately very dark values. Or, they can be unusually bright values from temporary light sources including wildfires and gas flares. As we previously mentioned, there are two temporal restrictions on collecting data for our study area. This resulted in a composite from July, August, and September from 2014 to 2016 to remove the brightening effect of snow cover. You might note that our summer months are shifted later in the year than is traditionally expected, this is due to the high elevation and latitude of the park.</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Image Source: Wyoming Cross-Cutting II Team</a:t>
            </a: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418891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was</a:t>
            </a:r>
            <a:r>
              <a:rPr lang="en-US" baseline="0" dirty="0" smtClean="0"/>
              <a:t> important that we tested SET using the exact parameters used in the </a:t>
            </a:r>
            <a:r>
              <a:rPr lang="en-US" i="1" baseline="0" dirty="0" smtClean="0"/>
              <a:t>New World Atlas </a:t>
            </a:r>
            <a:r>
              <a:rPr lang="en-US" baseline="0" dirty="0" smtClean="0"/>
              <a:t>in order to validate the math in our model. Therefore, we created a mean composite VIIRS image using data from six months in 2014 and ran it through SET. The image shown here is the ratio of artificial sky brightness produced by SET to the natural sky brightness, estimated to be about 174 micro-candelas (</a:t>
            </a:r>
            <a:r>
              <a:rPr lang="en-US" baseline="0" dirty="0" err="1" smtClean="0"/>
              <a:t>ucd</a:t>
            </a:r>
            <a:r>
              <a:rPr lang="en-US" baseline="0" dirty="0" smtClean="0"/>
              <a:t>/m2) per meter squared.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Wyoming Cross-Cutting II Team</a:t>
            </a:r>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3046858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map we produced was divided by the </a:t>
            </a:r>
            <a:r>
              <a:rPr lang="en-US" i="1" baseline="0" dirty="0" smtClean="0"/>
              <a:t>New World Atlas </a:t>
            </a:r>
            <a:r>
              <a:rPr lang="en-US" baseline="0" dirty="0" smtClean="0"/>
              <a:t>to see how close our model recreates the results. We can see on the right that this recreation was not as close as the previous model and the map we produced was overall much brighter than we expect to see. The image on the left shows where the light sources are and the image on the right shows how similar the two images are.</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Image Source: Wyoming Cross-Cutting II Team</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3606339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depicts the ratio of artificial sky brightness at zenith to natural sky brightness using the mean</a:t>
            </a:r>
            <a:r>
              <a:rPr lang="en-US" baseline="0" dirty="0" smtClean="0"/>
              <a:t> of </a:t>
            </a:r>
            <a:r>
              <a:rPr lang="en-US" dirty="0" smtClean="0"/>
              <a:t>the summer months of 2014, 2015, and 2016. As you can see, there are dark colors in more rural areas and bright colors in urban areas.</a:t>
            </a:r>
            <a:endParaRPr lang="en-US" baseline="0" dirty="0" smtClean="0"/>
          </a:p>
          <a:p>
            <a:r>
              <a:rPr lang="en-US" baseline="0" dirty="0" smtClean="0"/>
              <a:t>-or-</a:t>
            </a:r>
          </a:p>
          <a:p>
            <a:r>
              <a:rPr lang="en-US" dirty="0" smtClean="0"/>
              <a:t>The image on</a:t>
            </a:r>
            <a:r>
              <a:rPr lang="en-US" baseline="0" dirty="0" smtClean="0"/>
              <a:t> the left is the Wyoming Cross-Cutting study time frame (July, August, and September of 2014, 2015, and 2016) compiled into a mean image then put into the code to produce a </a:t>
            </a:r>
            <a:r>
              <a:rPr lang="en-US" baseline="0" dirty="0" err="1" smtClean="0"/>
              <a:t>skyglow</a:t>
            </a:r>
            <a:r>
              <a:rPr lang="en-US" baseline="0" dirty="0" smtClean="0"/>
              <a:t> map. That map was then divided by 174 </a:t>
            </a:r>
            <a:r>
              <a:rPr lang="en-US" baseline="0" dirty="0" err="1" smtClean="0"/>
              <a:t>ucd</a:t>
            </a:r>
            <a:r>
              <a:rPr lang="en-US" baseline="0" dirty="0" smtClean="0"/>
              <a:t>/m2 to produce a map of artificial sky brightness to natural sky brightness just like in the </a:t>
            </a:r>
            <a:r>
              <a:rPr lang="en-US" i="1" baseline="0" dirty="0" smtClean="0"/>
              <a:t>New World Atlas</a:t>
            </a:r>
            <a:r>
              <a:rPr lang="en-US" baseline="0" dirty="0" smtClean="0"/>
              <a: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Wyoming Cross-Cutting II Team</a:t>
            </a:r>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a:p>
        </p:txBody>
      </p:sp>
    </p:spTree>
    <p:extLst>
      <p:ext uri="{BB962C8B-B14F-4D97-AF65-F5344CB8AC3E}">
        <p14:creationId xmlns:p14="http://schemas.microsoft.com/office/powerpoint/2010/main" val="947390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image on the left is quite similar to the </a:t>
            </a:r>
            <a:r>
              <a:rPr lang="en-US" i="1" baseline="0" dirty="0" smtClean="0"/>
              <a:t>New World Atlas</a:t>
            </a:r>
            <a:r>
              <a:rPr lang="en-US" baseline="0" dirty="0" smtClean="0"/>
              <a:t> model, which could be because the SET model is using more months than the </a:t>
            </a:r>
            <a:r>
              <a:rPr lang="en-US" i="1" baseline="0" dirty="0" smtClean="0"/>
              <a:t>New World Atlas </a:t>
            </a:r>
            <a:r>
              <a:rPr lang="en-US" baseline="0" dirty="0" smtClean="0"/>
              <a:t>to account for the </a:t>
            </a:r>
            <a:r>
              <a:rPr lang="en-US" i="1" baseline="0" dirty="0" smtClean="0"/>
              <a:t>New World Atlas’ </a:t>
            </a:r>
            <a:r>
              <a:rPr lang="en-US" baseline="0" dirty="0" smtClean="0"/>
              <a:t>spatial filtering. The image on the right shows how similar the image on the left is to the </a:t>
            </a:r>
            <a:r>
              <a:rPr lang="en-US" i="1" baseline="0" dirty="0" smtClean="0"/>
              <a:t>New World Atlas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Because we use the average values, the influence of outliers is greater than that on the median. This means that the high values are higher and the low values are lower, which explains why there is a greater color range than our median radiance map.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Image Source: Wyoming Cross-Cutting II Team</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4078987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also like to discuss some sources of uncertainty in our model. At this point, we have not had the chance to validate our model with ground-based measurements taken by our partners. In addition, even though our study area is in a mountainous region, we have not accounted for the effects of topographic shielding, which could block light from surrounding areas. Finally, as society transitions to LED lights, more emitted light comes from the blue end of the spectrum, which the VIIRS sensor is not sensitive to. This could result in a perceived reduction in </a:t>
            </a:r>
            <a:r>
              <a:rPr lang="en-US" baseline="0" dirty="0" err="1" smtClean="0"/>
              <a:t>skyglow</a:t>
            </a:r>
            <a:r>
              <a:rPr lang="en-US" baseline="0" dirty="0" smtClean="0"/>
              <a:t> predicted by SET when in reality, the VIIRS sensor is not picking up the increased amount of blue light.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dirty="0" smtClean="0"/>
          </a:p>
          <a:p>
            <a:endParaRPr lang="en-US" dirty="0" smtClean="0"/>
          </a:p>
          <a:p>
            <a:r>
              <a:rPr lang="en-US" dirty="0" smtClean="0"/>
              <a:t>Image Sources:</a:t>
            </a:r>
          </a:p>
          <a:p>
            <a:r>
              <a:rPr lang="en-US" sz="1200" b="0" i="0" kern="1200" dirty="0" smtClean="0">
                <a:solidFill>
                  <a:schemeClr val="tx1"/>
                </a:solidFill>
                <a:effectLst/>
                <a:latin typeface="+mn-lt"/>
                <a:ea typeface="+mn-ea"/>
                <a:cs typeface="+mn-cs"/>
              </a:rPr>
              <a:t>Kerr, D.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Grand Teton National Park - Wyoming</a:t>
            </a:r>
            <a:r>
              <a:rPr lang="en-US" sz="1200" b="0" i="0" kern="1200" dirty="0" smtClean="0">
                <a:solidFill>
                  <a:schemeClr val="tx1"/>
                </a:solidFill>
                <a:effectLst/>
                <a:latin typeface="+mn-lt"/>
                <a:ea typeface="+mn-ea"/>
                <a:cs typeface="+mn-cs"/>
              </a:rPr>
              <a:t> [Photograph found in Grand Teton National Park]. Retrieved June 29, 2017, from https://flic.kr/p/o79hvH (Originally photographed 2014, June 1); </a:t>
            </a:r>
            <a:r>
              <a:rPr lang="en-US" sz="1200" b="0" i="0" kern="1200" dirty="0" err="1" smtClean="0">
                <a:solidFill>
                  <a:schemeClr val="tx1"/>
                </a:solidFill>
                <a:effectLst/>
                <a:latin typeface="+mn-lt"/>
                <a:ea typeface="+mn-ea"/>
                <a:cs typeface="+mn-cs"/>
              </a:rPr>
              <a:t>Lamiot</a:t>
            </a:r>
            <a:r>
              <a:rPr lang="en-US" sz="1200" b="0" i="0" kern="1200" dirty="0" smtClean="0">
                <a:solidFill>
                  <a:schemeClr val="tx1"/>
                </a:solidFill>
                <a:effectLst/>
                <a:latin typeface="+mn-lt"/>
                <a:ea typeface="+mn-ea"/>
                <a:cs typeface="+mn-cs"/>
              </a:rPr>
              <a:t>. (2010, December 11). </a:t>
            </a:r>
            <a:r>
              <a:rPr lang="en-US" sz="1200" b="0" i="0" kern="1200" dirty="0" err="1" smtClean="0">
                <a:solidFill>
                  <a:schemeClr val="tx1"/>
                </a:solidFill>
                <a:effectLst/>
                <a:latin typeface="+mn-lt"/>
                <a:ea typeface="+mn-ea"/>
                <a:cs typeface="+mn-cs"/>
              </a:rPr>
              <a:t>SkyQualityMeterQM-LFlou</a:t>
            </a:r>
            <a:r>
              <a:rPr lang="en-US" sz="1200" b="0" i="0" kern="1200" dirty="0" smtClean="0">
                <a:solidFill>
                  <a:schemeClr val="tx1"/>
                </a:solidFill>
                <a:effectLst/>
                <a:latin typeface="+mn-lt"/>
                <a:ea typeface="+mn-ea"/>
                <a:cs typeface="+mn-cs"/>
              </a:rPr>
              <a:t> [Digital image]. Retrieved June 29, 2017, from https://zh.wikipedia.org/wiki/%E5%A4%9C%E7%A9%BA%E8%B4%A8%E9%87%8F%E4%BB%AA#/media/File:SkyQualityMeterQM-LFlou.jpg; NASA. (2011, February 25). [ROYGBIV Waves]. Retrieved June 29, 2017, from https://science.hq.nasa.gov/kids/imagers/ems/roygbiv_waves.gif</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26</a:t>
            </a:fld>
            <a:endParaRPr lang="en-US"/>
          </a:p>
        </p:txBody>
      </p:sp>
    </p:spTree>
    <p:extLst>
      <p:ext uri="{BB962C8B-B14F-4D97-AF65-F5344CB8AC3E}">
        <p14:creationId xmlns:p14="http://schemas.microsoft.com/office/powerpoint/2010/main" val="2062325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 to conclude this term using these products as an educational tool</a:t>
            </a:r>
            <a:r>
              <a:rPr lang="en-US" baseline="0" dirty="0" smtClean="0"/>
              <a:t> to show people high quality imagery of light pollution.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Quote Source: </a:t>
            </a:r>
            <a:r>
              <a:rPr lang="en-US" sz="1200" b="0" i="0" kern="1200" dirty="0" smtClean="0">
                <a:solidFill>
                  <a:schemeClr val="tx1"/>
                </a:solidFill>
                <a:effectLst/>
                <a:latin typeface="+mn-lt"/>
                <a:ea typeface="+mn-ea"/>
                <a:cs typeface="+mn-cs"/>
              </a:rPr>
              <a:t>Singer,</a:t>
            </a:r>
            <a:r>
              <a:rPr lang="en-US" sz="1200" b="0" i="0" kern="1200" baseline="0" dirty="0" smtClean="0">
                <a:solidFill>
                  <a:schemeClr val="tx1"/>
                </a:solidFill>
                <a:effectLst/>
                <a:latin typeface="+mn-lt"/>
                <a:ea typeface="+mn-ea"/>
                <a:cs typeface="+mn-cs"/>
              </a:rPr>
              <a:t> S</a:t>
            </a:r>
            <a:r>
              <a:rPr lang="en-US" sz="1200" b="0" i="0" kern="1200" dirty="0" smtClean="0">
                <a:solidFill>
                  <a:schemeClr val="tx1"/>
                </a:solidFill>
                <a:effectLst/>
                <a:latin typeface="+mn-lt"/>
                <a:ea typeface="+mn-ea"/>
                <a:cs typeface="+mn-cs"/>
              </a:rPr>
              <a:t>. (2017, July). VPS Interview [Personal interview] [emphasis added]</a:t>
            </a:r>
          </a:p>
        </p:txBody>
      </p:sp>
      <p:sp>
        <p:nvSpPr>
          <p:cNvPr id="4" name="Slide Number Placeholder 3"/>
          <p:cNvSpPr>
            <a:spLocks noGrp="1"/>
          </p:cNvSpPr>
          <p:nvPr>
            <p:ph type="sldNum" sz="quarter" idx="10"/>
          </p:nvPr>
        </p:nvSpPr>
        <p:spPr/>
        <p:txBody>
          <a:bodyPr/>
          <a:lstStyle/>
          <a:p>
            <a:fld id="{0535C12C-436B-478B-9EA8-7D7AB2695871}" type="slidenum">
              <a:rPr lang="en-US" smtClean="0"/>
              <a:t>27</a:t>
            </a:fld>
            <a:endParaRPr lang="en-US"/>
          </a:p>
        </p:txBody>
      </p:sp>
    </p:spTree>
    <p:extLst>
      <p:ext uri="{BB962C8B-B14F-4D97-AF65-F5344CB8AC3E}">
        <p14:creationId xmlns:p14="http://schemas.microsoft.com/office/powerpoint/2010/main" val="40935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Clr>
                <a:schemeClr val="accent1"/>
              </a:buClr>
              <a:buFont typeface="Webdings" panose="05030102010509060703" pitchFamily="18" charset="2"/>
              <a:buNone/>
            </a:pPr>
            <a:r>
              <a:rPr lang="en-US" sz="1200" dirty="0" smtClean="0"/>
              <a:t>Our team reached the following conclusions:</a:t>
            </a:r>
          </a:p>
          <a:p>
            <a:pPr marL="171450" lvl="0" indent="-171450">
              <a:buClr>
                <a:schemeClr val="accent1"/>
              </a:buClr>
              <a:buFont typeface="Webdings" panose="05030102010509060703" pitchFamily="18" charset="2"/>
              <a:buChar char=""/>
            </a:pPr>
            <a:r>
              <a:rPr lang="en-US" sz="1200" dirty="0" smtClean="0"/>
              <a:t>The </a:t>
            </a:r>
            <a:r>
              <a:rPr lang="en-US" sz="1200" dirty="0" err="1" smtClean="0"/>
              <a:t>Skyglow</a:t>
            </a:r>
            <a:r>
              <a:rPr lang="en-US" sz="1200" dirty="0" smtClean="0"/>
              <a:t> Estimation Toolbox (SET) and Suomi NPP VIIRS imagery combined can model light pollution as viewed from the ground.</a:t>
            </a:r>
          </a:p>
          <a:p>
            <a:pPr marL="171450" marR="0" lvl="0" indent="-171450" algn="l" defTabSz="914400" rtl="0" eaLnBrk="1" fontAlgn="auto" latinLnBrk="0" hangingPunct="1">
              <a:lnSpc>
                <a:spcPct val="100000"/>
              </a:lnSpc>
              <a:spcBef>
                <a:spcPts val="0"/>
              </a:spcBef>
              <a:spcAft>
                <a:spcPts val="0"/>
              </a:spcAft>
              <a:buClr>
                <a:schemeClr val="accent1"/>
              </a:buClr>
              <a:buSzTx/>
              <a:buFont typeface="Webdings" panose="05030102010509060703" pitchFamily="18" charset="2"/>
              <a:buChar char=""/>
              <a:tabLst/>
              <a:defRPr/>
            </a:pPr>
            <a:r>
              <a:rPr lang="en-US" sz="1200" dirty="0" smtClean="0"/>
              <a:t>The graphical</a:t>
            </a:r>
            <a:r>
              <a:rPr lang="en-US" sz="1200" baseline="0" dirty="0" smtClean="0"/>
              <a:t> user interface will increase accessibility.</a:t>
            </a:r>
            <a:endParaRPr lang="en-US" sz="1200" dirty="0" smtClean="0"/>
          </a:p>
          <a:p>
            <a:pPr marL="171450" marR="0" lvl="0" indent="-171450" algn="l" defTabSz="914400" rtl="0" eaLnBrk="1" fontAlgn="auto" latinLnBrk="0" hangingPunct="1">
              <a:lnSpc>
                <a:spcPct val="100000"/>
              </a:lnSpc>
              <a:spcBef>
                <a:spcPts val="0"/>
              </a:spcBef>
              <a:spcAft>
                <a:spcPts val="0"/>
              </a:spcAft>
              <a:buClr>
                <a:schemeClr val="accent1"/>
              </a:buClr>
              <a:buSzTx/>
              <a:buFont typeface="Webdings" panose="05030102010509060703" pitchFamily="18" charset="2"/>
              <a:buChar char=""/>
              <a:tabLst/>
              <a:defRPr/>
            </a:pPr>
            <a:r>
              <a:rPr lang="en-US" sz="1200" dirty="0" smtClean="0"/>
              <a:t>SET offers broader, more dynamic capabilities and applications than handheld light meters, allowing park officials to expand the scope of current measurement practices.</a:t>
            </a:r>
          </a:p>
          <a:p>
            <a:pPr marL="171450" lvl="0" indent="-171450">
              <a:buClr>
                <a:schemeClr val="accent1"/>
              </a:buClr>
              <a:buFont typeface="Webdings" panose="05030102010509060703" pitchFamily="18" charset="2"/>
              <a:buChar char=""/>
            </a:pPr>
            <a:r>
              <a:rPr lang="en-US" sz="1200" dirty="0" smtClean="0"/>
              <a:t>Artificial</a:t>
            </a:r>
            <a:r>
              <a:rPr lang="en-US" sz="1200" baseline="0" dirty="0" smtClean="0"/>
              <a:t> </a:t>
            </a:r>
            <a:r>
              <a:rPr lang="en-US" sz="1200" dirty="0" err="1" smtClean="0"/>
              <a:t>Skyglow</a:t>
            </a:r>
            <a:r>
              <a:rPr lang="en-US" sz="1200" dirty="0" smtClean="0"/>
              <a:t> Maps identify sources of light pollution and show patterns of light scatter and propagation.</a:t>
            </a:r>
          </a:p>
          <a:p>
            <a:pPr marL="171450" lvl="0" indent="-171450">
              <a:buClr>
                <a:schemeClr val="accent1"/>
              </a:buClr>
              <a:buFont typeface="Webdings" panose="05030102010509060703" pitchFamily="18" charset="2"/>
              <a:buChar char=""/>
            </a:pPr>
            <a:r>
              <a:rPr lang="en-US" sz="1200" baseline="0" dirty="0" smtClean="0"/>
              <a:t>And finally, both the Median and Mean </a:t>
            </a:r>
            <a:r>
              <a:rPr lang="en-US" sz="1200" baseline="0" dirty="0" err="1" smtClean="0"/>
              <a:t>Skyglow</a:t>
            </a:r>
            <a:r>
              <a:rPr lang="en-US" sz="1200" baseline="0" dirty="0" smtClean="0"/>
              <a:t> Artificial Maps closely resemble the </a:t>
            </a:r>
            <a:r>
              <a:rPr lang="en-US" sz="1200" i="1" baseline="0" dirty="0" smtClean="0"/>
              <a:t>New World Atlas</a:t>
            </a:r>
            <a:r>
              <a:rPr lang="en-US" sz="1200" i="0" baseline="0" dirty="0" smtClean="0"/>
              <a:t>, but the Mean is a slightly better representation than the Median.</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dirty="0" smtClean="0"/>
          </a:p>
          <a:p>
            <a:r>
              <a:rPr lang="en-US" dirty="0" smtClean="0"/>
              <a:t>Image</a:t>
            </a:r>
            <a:r>
              <a:rPr lang="en-US" baseline="0" dirty="0" smtClean="0"/>
              <a:t> Source: Wyoming Cross-Cutting II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28</a:t>
            </a:fld>
            <a:endParaRPr lang="en-US"/>
          </a:p>
        </p:txBody>
      </p:sp>
    </p:spTree>
    <p:extLst>
      <p:ext uri="{BB962C8B-B14F-4D97-AF65-F5344CB8AC3E}">
        <p14:creationId xmlns:p14="http://schemas.microsoft.com/office/powerpoint/2010/main" val="433866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Short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Fall 2017, a new NASA DEVELOP team is partnering with the National Park Service, Intermountain Region to continue improving our research. Future directions that team could take include conducting in situ measurements, incorporating effects of topographic shielding, accounting for blue light, and enhancing SET to update automatically to analyze long-term trends.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short, SET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would give communities and parks around the world the power to determine the impact of outdoor artificial lighting on their night skies and to use this data to further enhance their decision making process in regards to lighting ordinances.</a:t>
            </a:r>
          </a:p>
          <a:p>
            <a:endParaRPr lang="en-US" baseline="0" dirty="0" smtClean="0"/>
          </a:p>
          <a:p>
            <a:r>
              <a:rPr lang="en-US" u="sng" baseline="0" dirty="0" smtClean="0"/>
              <a:t>Long Script</a:t>
            </a:r>
          </a:p>
          <a:p>
            <a:r>
              <a:rPr lang="en-US" sz="1200" kern="1200" dirty="0" smtClean="0">
                <a:solidFill>
                  <a:schemeClr val="tx1"/>
                </a:solidFill>
                <a:effectLst/>
                <a:latin typeface="+mn-lt"/>
                <a:ea typeface="+mn-ea"/>
                <a:cs typeface="+mn-cs"/>
              </a:rPr>
              <a:t>With</a:t>
            </a:r>
            <a:r>
              <a:rPr lang="en-US" sz="1200" kern="1200" baseline="0" dirty="0" smtClean="0">
                <a:solidFill>
                  <a:schemeClr val="tx1"/>
                </a:solidFill>
                <a:effectLst/>
                <a:latin typeface="+mn-lt"/>
                <a:ea typeface="+mn-ea"/>
                <a:cs typeface="+mn-cs"/>
              </a:rPr>
              <a:t> these uncertainties in mind, we believe that f</a:t>
            </a:r>
            <a:r>
              <a:rPr lang="en-US" sz="1200" kern="1200" dirty="0" smtClean="0">
                <a:solidFill>
                  <a:schemeClr val="tx1"/>
                </a:solidFill>
                <a:effectLst/>
                <a:latin typeface="+mn-lt"/>
                <a:ea typeface="+mn-ea"/>
                <a:cs typeface="+mn-cs"/>
              </a:rPr>
              <a:t>uture work on measuring light pollution could further</a:t>
            </a:r>
            <a:r>
              <a:rPr lang="en-US" sz="1200" kern="1200" baseline="0" dirty="0" smtClean="0">
                <a:solidFill>
                  <a:schemeClr val="tx1"/>
                </a:solidFill>
                <a:effectLst/>
                <a:latin typeface="+mn-lt"/>
                <a:ea typeface="+mn-ea"/>
                <a:cs typeface="+mn-cs"/>
              </a:rPr>
              <a:t> improve on our research</a:t>
            </a:r>
            <a:r>
              <a:rPr lang="en-US" sz="1200" kern="1200" dirty="0" smtClean="0">
                <a:solidFill>
                  <a:schemeClr val="tx1"/>
                </a:solidFill>
                <a:effectLst/>
                <a:latin typeface="+mn-lt"/>
                <a:ea typeface="+mn-ea"/>
                <a:cs typeface="+mn-cs"/>
              </a:rPr>
              <a:t>. As previously mentioned, the Artificial Sky Glow Map is a model of light propagation, so </a:t>
            </a:r>
            <a:r>
              <a:rPr lang="en-US" sz="1200" i="0" kern="1200" dirty="0" smtClean="0">
                <a:solidFill>
                  <a:schemeClr val="tx1"/>
                </a:solidFill>
                <a:effectLst/>
                <a:latin typeface="+mn-lt"/>
                <a:ea typeface="+mn-ea"/>
                <a:cs typeface="+mn-cs"/>
              </a:rPr>
              <a:t>in situ </a:t>
            </a:r>
            <a:r>
              <a:rPr lang="en-US" sz="1200" kern="1200" dirty="0" smtClean="0">
                <a:solidFill>
                  <a:schemeClr val="tx1"/>
                </a:solidFill>
                <a:effectLst/>
                <a:latin typeface="+mn-lt"/>
                <a:ea typeface="+mn-ea"/>
                <a:cs typeface="+mn-cs"/>
              </a:rPr>
              <a:t>measurements could be used to validate the model and ensure the accuracy within the study area. SET could also be altered to incorporate the effects of topographic shielding on sky glow. Another potential project could be to format the model to update as new composite images are released from the NOAA NCEI EOG. Lastly, future work could focus on creating more Artificial Sky Glow Maps to analyze long term lighting trends. </a:t>
            </a:r>
          </a:p>
          <a:p>
            <a:r>
              <a:rPr lang="en-US" sz="1200" kern="1200" dirty="0" smtClean="0">
                <a:solidFill>
                  <a:schemeClr val="tx1"/>
                </a:solidFill>
                <a:effectLst/>
                <a:latin typeface="+mn-lt"/>
                <a:ea typeface="+mn-ea"/>
                <a:cs typeface="+mn-cs"/>
              </a:rPr>
              <a:t>This project will continue into the Fall 2017 term. Similar to our project, the Fall project will detect nighttime changes in sky brightness by using SET to produce an Artificial Sky Glow Map,</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the study area will be shifted to the Colorado Plateau.</a:t>
            </a:r>
            <a:r>
              <a:rPr lang="en-US" sz="1200" kern="1200" baseline="0" dirty="0" smtClean="0">
                <a:solidFill>
                  <a:schemeClr val="tx1"/>
                </a:solidFill>
                <a:effectLst/>
                <a:latin typeface="+mn-lt"/>
                <a:ea typeface="+mn-ea"/>
                <a:cs typeface="+mn-cs"/>
              </a:rPr>
              <a:t> This region has </a:t>
            </a:r>
            <a:r>
              <a:rPr lang="en-US" sz="1200" kern="1200" dirty="0" smtClean="0">
                <a:solidFill>
                  <a:schemeClr val="tx1"/>
                </a:solidFill>
                <a:effectLst/>
                <a:latin typeface="+mn-lt"/>
                <a:ea typeface="+mn-ea"/>
                <a:cs typeface="+mn-cs"/>
              </a:rPr>
              <a:t>various large cities and state and national parks such as the Grand Canyon,</a:t>
            </a:r>
            <a:r>
              <a:rPr lang="en-US" sz="1200" kern="1200" baseline="0" dirty="0" smtClean="0">
                <a:solidFill>
                  <a:schemeClr val="tx1"/>
                </a:solidFill>
                <a:effectLst/>
                <a:latin typeface="+mn-lt"/>
                <a:ea typeface="+mn-ea"/>
                <a:cs typeface="+mn-cs"/>
              </a:rPr>
              <a:t> so a</a:t>
            </a:r>
            <a:r>
              <a:rPr lang="en-US" sz="1200" kern="1200" dirty="0" smtClean="0">
                <a:solidFill>
                  <a:schemeClr val="tx1"/>
                </a:solidFill>
                <a:effectLst/>
                <a:latin typeface="+mn-lt"/>
                <a:ea typeface="+mn-ea"/>
                <a:cs typeface="+mn-cs"/>
              </a:rPr>
              <a:t> comprehensive study of sky glow in this region would allow cities and parks to understand the current state of the night sky in their area. As with our project, </a:t>
            </a:r>
            <a:r>
              <a:rPr lang="en-US" sz="1200" i="0" kern="1200" dirty="0" smtClean="0">
                <a:solidFill>
                  <a:schemeClr val="tx1"/>
                </a:solidFill>
                <a:effectLst/>
                <a:latin typeface="+mn-lt"/>
                <a:ea typeface="+mn-ea"/>
                <a:cs typeface="+mn-cs"/>
              </a:rPr>
              <a:t>in situ </a:t>
            </a:r>
            <a:r>
              <a:rPr lang="en-US" sz="1200" kern="1200" dirty="0" smtClean="0">
                <a:solidFill>
                  <a:schemeClr val="tx1"/>
                </a:solidFill>
                <a:effectLst/>
                <a:latin typeface="+mn-lt"/>
                <a:ea typeface="+mn-ea"/>
                <a:cs typeface="+mn-cs"/>
              </a:rPr>
              <a:t>measurements will also be needed to verify SET’s predicted values. In short, SET would give communities and parks around the world the power to determine the impact of outdoor artificial lighting on their night skies and to use this data to further enhance their decision making process in regards to lighting ordinances.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sz="1200" kern="1200" dirty="0" smtClean="0">
              <a:solidFill>
                <a:schemeClr val="tx1"/>
              </a:solidFill>
              <a:effectLst/>
              <a:latin typeface="+mn-lt"/>
              <a:ea typeface="+mn-ea"/>
              <a:cs typeface="+mn-cs"/>
            </a:endParaRPr>
          </a:p>
          <a:p>
            <a:r>
              <a:rPr lang="en-US" dirty="0" smtClean="0"/>
              <a:t>Image Source: </a:t>
            </a:r>
            <a:r>
              <a:rPr lang="en-US" sz="1200" b="0" i="0" kern="1200" dirty="0" smtClean="0">
                <a:solidFill>
                  <a:schemeClr val="tx1"/>
                </a:solidFill>
                <a:effectLst/>
                <a:latin typeface="+mn-lt"/>
                <a:ea typeface="+mn-ea"/>
                <a:cs typeface="+mn-cs"/>
              </a:rPr>
              <a:t>Werner, S.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Teton range</a:t>
            </a:r>
            <a:r>
              <a:rPr lang="en-US" sz="1200" b="0" i="0" kern="1200" dirty="0" smtClean="0">
                <a:solidFill>
                  <a:schemeClr val="tx1"/>
                </a:solidFill>
                <a:effectLst/>
                <a:latin typeface="+mn-lt"/>
                <a:ea typeface="+mn-ea"/>
                <a:cs typeface="+mn-cs"/>
              </a:rPr>
              <a:t> [Photograph found in Grand Teton National Park]. Retrieved June 29, 2017, from https://flic.kr/p/aoFecX (Originally photographed 2011, September 19)</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29</a:t>
            </a:fld>
            <a:endParaRPr lang="en-US"/>
          </a:p>
        </p:txBody>
      </p:sp>
    </p:spTree>
    <p:extLst>
      <p:ext uri="{BB962C8B-B14F-4D97-AF65-F5344CB8AC3E}">
        <p14:creationId xmlns:p14="http://schemas.microsoft.com/office/powerpoint/2010/main" val="212498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Short Script</a:t>
            </a:r>
          </a:p>
          <a:p>
            <a:r>
              <a:rPr lang="en-US" dirty="0" smtClean="0"/>
              <a:t>The dark night sky is important because it is a universal link to</a:t>
            </a:r>
            <a:r>
              <a:rPr lang="en-US" baseline="0" dirty="0" smtClean="0"/>
              <a:t> our collective past. </a:t>
            </a:r>
            <a:r>
              <a:rPr lang="en-US" dirty="0" smtClean="0"/>
              <a:t>Today, </a:t>
            </a:r>
            <a:r>
              <a:rPr lang="en-US" baseline="0" dirty="0" smtClean="0"/>
              <a:t>artificial lighting threatens this history and can impact our quality of life and our surrounding environment in various ways.</a:t>
            </a:r>
          </a:p>
          <a:p>
            <a:endParaRPr lang="en-US" dirty="0" smtClean="0"/>
          </a:p>
          <a:p>
            <a:r>
              <a:rPr lang="en-US" u="sng" dirty="0" smtClean="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talking</a:t>
            </a:r>
            <a:r>
              <a:rPr lang="en-US" baseline="0" dirty="0" smtClean="0"/>
              <a:t> about our project with other teams and people, one common question we get is: “I’m sorry, but why is light pollution such an important issue?” Well, excessive artificial lighting can impact our quality of life and our surrounding environment in various ways.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Quote Source: Santa Fe Conservation Trust. (2012). </a:t>
            </a:r>
            <a:r>
              <a:rPr lang="en-US" i="1" dirty="0" smtClean="0"/>
              <a:t>Bring Back the Stars! </a:t>
            </a:r>
            <a:r>
              <a:rPr lang="en-US" dirty="0" smtClean="0"/>
              <a:t>[Flyer]. Author. Retrieved June 29, 2017, from http://sfct.org/wp-content/uploads/2012/07/Bring-Back-the-Stars-6-steps1.pdf [emphasis added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dirty="0"/>
          </a:p>
        </p:txBody>
      </p:sp>
    </p:spTree>
    <p:extLst>
      <p:ext uri="{BB962C8B-B14F-4D97-AF65-F5344CB8AC3E}">
        <p14:creationId xmlns:p14="http://schemas.microsoft.com/office/powerpoint/2010/main" val="3912610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Short Script</a:t>
            </a:r>
          </a:p>
          <a:p>
            <a:r>
              <a:rPr lang="en-US" sz="1200" kern="1200" dirty="0" smtClean="0">
                <a:solidFill>
                  <a:schemeClr val="tx1"/>
                </a:solidFill>
                <a:effectLst/>
                <a:latin typeface="+mn-lt"/>
                <a:ea typeface="+mn-ea"/>
                <a:cs typeface="+mn-cs"/>
              </a:rPr>
              <a:t>We would like to thank our partners for their cooperation, assistance, and enthusiasm.</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Long Script</a:t>
            </a:r>
          </a:p>
          <a:p>
            <a:r>
              <a:rPr lang="en-US" sz="1200" kern="1200" dirty="0" smtClean="0">
                <a:solidFill>
                  <a:schemeClr val="tx1"/>
                </a:solidFill>
                <a:effectLst/>
                <a:latin typeface="+mn-lt"/>
                <a:ea typeface="+mn-ea"/>
                <a:cs typeface="+mn-cs"/>
              </a:rPr>
              <a:t>We would like to thank our partners for their cooperation, assistance, and enthusiasm: Dan Greenblatt, Colter Bay District Interpretive Ranger at Grand Teton National Park; Randy Stanley, Natural Sounds and Night Skies Coordinator</a:t>
            </a:r>
            <a:r>
              <a:rPr lang="en-US" sz="1200" kern="1200" baseline="0" dirty="0" smtClean="0">
                <a:solidFill>
                  <a:schemeClr val="tx1"/>
                </a:solidFill>
                <a:effectLst/>
                <a:latin typeface="+mn-lt"/>
                <a:ea typeface="+mn-ea"/>
                <a:cs typeface="+mn-cs"/>
              </a:rPr>
              <a:t> of the </a:t>
            </a:r>
            <a:r>
              <a:rPr lang="en-US" sz="1200" kern="1200" dirty="0" smtClean="0">
                <a:solidFill>
                  <a:schemeClr val="tx1"/>
                </a:solidFill>
                <a:effectLst/>
                <a:latin typeface="+mn-lt"/>
                <a:ea typeface="+mn-ea"/>
                <a:cs typeface="+mn-cs"/>
              </a:rPr>
              <a:t>National Park Service, Intermountain Region; </a:t>
            </a:r>
            <a:r>
              <a:rPr lang="en-US" sz="1200" kern="1200" dirty="0" err="1" smtClean="0">
                <a:solidFill>
                  <a:schemeClr val="tx1"/>
                </a:solidFill>
                <a:effectLst/>
                <a:latin typeface="+mn-lt"/>
                <a:ea typeface="+mn-ea"/>
                <a:cs typeface="+mn-cs"/>
              </a:rPr>
              <a:t>Sharolyn</a:t>
            </a:r>
            <a:r>
              <a:rPr lang="en-US" sz="1200" kern="1200" dirty="0" smtClean="0">
                <a:solidFill>
                  <a:schemeClr val="tx1"/>
                </a:solidFill>
                <a:effectLst/>
                <a:latin typeface="+mn-lt"/>
                <a:ea typeface="+mn-ea"/>
                <a:cs typeface="+mn-cs"/>
              </a:rPr>
              <a:t> Anderson, PhD, Research Scientist of the National Park Service, Natural Sounds and Night Skies Division;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Li-Wei Hung, PhD, Research Scientist of the National Park Service Natural Sounds and Night Skies Division; </a:t>
            </a:r>
            <a:r>
              <a:rPr lang="en-US" sz="1200" kern="1200" baseline="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Samuel Singer, PhD, Executive Director of Wyoming Stargazing.</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30</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Short</a:t>
            </a:r>
            <a:r>
              <a:rPr lang="en-US" sz="1200" u="sng" kern="1200" baseline="0" dirty="0" smtClean="0">
                <a:solidFill>
                  <a:schemeClr val="tx1"/>
                </a:solidFill>
                <a:effectLst/>
                <a:latin typeface="+mn-lt"/>
                <a:ea typeface="+mn-ea"/>
                <a:cs typeface="+mn-cs"/>
              </a:rPr>
              <a:t>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also grateful for the guidance and assistance received throughout the term from our science advisors.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Long</a:t>
            </a:r>
            <a:r>
              <a:rPr lang="en-US" sz="1200" u="sng" kern="1200" baseline="0" dirty="0" smtClean="0">
                <a:solidFill>
                  <a:schemeClr val="tx1"/>
                </a:solidFill>
                <a:effectLst/>
                <a:latin typeface="+mn-lt"/>
                <a:ea typeface="+mn-ea"/>
                <a:cs typeface="+mn-cs"/>
              </a:rPr>
              <a:t>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also grateful for the guidance and assistance received throughout the term from our science advisors: Dr. Kenton Ross, Lead Science Advisor for NASA DEVELOP National Program; Dr. L. </a:t>
            </a:r>
            <a:r>
              <a:rPr lang="en-US" sz="1200" kern="1200" smtClean="0">
                <a:solidFill>
                  <a:schemeClr val="tx1"/>
                </a:solidFill>
                <a:effectLst/>
                <a:latin typeface="+mn-lt"/>
                <a:ea typeface="+mn-ea"/>
                <a:cs typeface="+mn-cs"/>
              </a:rPr>
              <a:t>DeWayne Cecil, Chief Climatologist at NOAA National Centers for Environmental Information and Program Manager of Global Science &amp; Technology, Inc.; and </a:t>
            </a:r>
            <a:r>
              <a:rPr lang="en-US" sz="1200" kern="1200" dirty="0" smtClean="0">
                <a:solidFill>
                  <a:schemeClr val="tx1"/>
                </a:solidFill>
                <a:effectLst/>
                <a:latin typeface="+mn-lt"/>
                <a:ea typeface="+mn-ea"/>
                <a:cs typeface="+mn-cs"/>
              </a:rPr>
              <a:t>Bob </a:t>
            </a:r>
            <a:r>
              <a:rPr lang="en-US" sz="1200" kern="1200" dirty="0" err="1" smtClean="0">
                <a:solidFill>
                  <a:schemeClr val="tx1"/>
                </a:solidFill>
                <a:effectLst/>
                <a:latin typeface="+mn-lt"/>
                <a:ea typeface="+mn-ea"/>
                <a:cs typeface="+mn-cs"/>
              </a:rPr>
              <a:t>VanGundy</a:t>
            </a:r>
            <a:r>
              <a:rPr lang="en-US" sz="1200" kern="1200" dirty="0" smtClean="0">
                <a:solidFill>
                  <a:schemeClr val="tx1"/>
                </a:solidFill>
                <a:effectLst/>
                <a:latin typeface="+mn-lt"/>
                <a:ea typeface="+mn-ea"/>
                <a:cs typeface="+mn-cs"/>
              </a:rPr>
              <a:t>, Geology Professor at The University of Virginia’s College at Wise.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31</a:t>
            </a:fld>
            <a:endParaRPr lang="en-US"/>
          </a:p>
        </p:txBody>
      </p:sp>
    </p:spTree>
    <p:extLst>
      <p:ext uri="{BB962C8B-B14F-4D97-AF65-F5344CB8AC3E}">
        <p14:creationId xmlns:p14="http://schemas.microsoft.com/office/powerpoint/2010/main" val="3890591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pPr>
            <a:r>
              <a:rPr lang="en-US" u="sng" dirty="0" smtClean="0"/>
              <a:t>Short Script</a:t>
            </a:r>
          </a:p>
          <a:p>
            <a:pPr marL="0" indent="0">
              <a:lnSpc>
                <a:spcPct val="110000"/>
              </a:lnSpc>
            </a:pPr>
            <a:r>
              <a:rPr lang="en-US" dirty="0" smtClean="0"/>
              <a:t>Finally, we would like to acknowledge those</a:t>
            </a:r>
            <a:r>
              <a:rPr lang="en-US" baseline="0" dirty="0" smtClean="0"/>
              <a:t> at the Wise County node who have helped us make this project successful.</a:t>
            </a:r>
          </a:p>
          <a:p>
            <a:pPr marL="0" indent="0">
              <a:lnSpc>
                <a:spcPct val="110000"/>
              </a:lnSpc>
            </a:pPr>
            <a:endParaRPr lang="en-US" baseline="0" dirty="0" smtClean="0"/>
          </a:p>
          <a:p>
            <a:pPr marL="0" indent="0">
              <a:lnSpc>
                <a:spcPct val="110000"/>
              </a:lnSpc>
            </a:pPr>
            <a:r>
              <a:rPr lang="en-US" u="sng" baseline="0" dirty="0" smtClean="0"/>
              <a:t>Long Script</a:t>
            </a:r>
            <a:endParaRPr lang="en-US" u="sng" dirty="0" smtClean="0"/>
          </a:p>
          <a:p>
            <a:pPr marL="0" indent="0">
              <a:lnSpc>
                <a:spcPct val="110000"/>
              </a:lnSpc>
            </a:pPr>
            <a:r>
              <a:rPr lang="en-US" dirty="0" smtClean="0"/>
              <a:t>Finally, we would like to acknowledge those</a:t>
            </a:r>
            <a:r>
              <a:rPr lang="en-US" baseline="0" dirty="0" smtClean="0"/>
              <a:t> at the Wise County node who have helped us make this project successful: </a:t>
            </a:r>
            <a:r>
              <a:rPr lang="en-US" sz="1200" b="0" dirty="0" smtClean="0">
                <a:solidFill>
                  <a:schemeClr val="bg2">
                    <a:lumMod val="50000"/>
                  </a:schemeClr>
                </a:solidFill>
              </a:rPr>
              <a:t>Benjamin </a:t>
            </a:r>
            <a:r>
              <a:rPr lang="en-US" sz="1200" b="0" dirty="0" err="1" smtClean="0">
                <a:solidFill>
                  <a:schemeClr val="bg2">
                    <a:lumMod val="50000"/>
                  </a:schemeClr>
                </a:solidFill>
              </a:rPr>
              <a:t>Marcovitz</a:t>
            </a:r>
            <a:r>
              <a:rPr lang="en-US" sz="1200" b="0" dirty="0" smtClean="0">
                <a:solidFill>
                  <a:schemeClr val="bg2">
                    <a:lumMod val="50000"/>
                  </a:schemeClr>
                </a:solidFill>
              </a:rPr>
              <a:t>,</a:t>
            </a:r>
            <a:r>
              <a:rPr lang="en-US" sz="1200" b="0" baseline="0" dirty="0" smtClean="0">
                <a:solidFill>
                  <a:schemeClr val="bg2">
                    <a:lumMod val="50000"/>
                  </a:schemeClr>
                </a:solidFill>
              </a:rPr>
              <a:t> </a:t>
            </a:r>
            <a:r>
              <a:rPr lang="en-US" sz="1200" b="0" dirty="0" smtClean="0">
                <a:solidFill>
                  <a:schemeClr val="bg2">
                    <a:lumMod val="50000"/>
                  </a:schemeClr>
                </a:solidFill>
              </a:rPr>
              <a:t>Aubrey </a:t>
            </a:r>
            <a:r>
              <a:rPr lang="en-US" sz="1200" b="0" dirty="0" err="1" smtClean="0">
                <a:solidFill>
                  <a:schemeClr val="bg2">
                    <a:lumMod val="50000"/>
                  </a:schemeClr>
                </a:solidFill>
              </a:rPr>
              <a:t>Hilte</a:t>
            </a:r>
            <a:r>
              <a:rPr lang="en-US" sz="1200" b="0" dirty="0" smtClean="0">
                <a:solidFill>
                  <a:schemeClr val="bg2">
                    <a:lumMod val="50000"/>
                  </a:schemeClr>
                </a:solidFill>
              </a:rPr>
              <a:t>,</a:t>
            </a:r>
            <a:r>
              <a:rPr lang="en-US" sz="1200" b="0" baseline="0" dirty="0" smtClean="0">
                <a:solidFill>
                  <a:schemeClr val="bg2">
                    <a:lumMod val="50000"/>
                  </a:schemeClr>
                </a:solidFill>
              </a:rPr>
              <a:t> and </a:t>
            </a:r>
            <a:r>
              <a:rPr lang="en-US" sz="1200" b="0" dirty="0" smtClean="0">
                <a:solidFill>
                  <a:schemeClr val="bg2">
                    <a:lumMod val="50000"/>
                  </a:schemeClr>
                </a:solidFill>
              </a:rPr>
              <a:t>Eric White,</a:t>
            </a:r>
            <a:r>
              <a:rPr lang="en-US" sz="1200" b="0" baseline="0" dirty="0" smtClean="0">
                <a:solidFill>
                  <a:schemeClr val="bg2">
                    <a:lumMod val="50000"/>
                  </a:schemeClr>
                </a:solidFill>
              </a:rPr>
              <a:t> </a:t>
            </a:r>
            <a:r>
              <a:rPr lang="en-US" sz="1200" b="0" dirty="0" smtClean="0">
                <a:solidFill>
                  <a:schemeClr val="bg2">
                    <a:lumMod val="50000"/>
                  </a:schemeClr>
                </a:solidFill>
              </a:rPr>
              <a:t>Wyoming Cross-Cutting Team</a:t>
            </a:r>
            <a:r>
              <a:rPr lang="en-US" sz="1200" b="0" baseline="0" dirty="0" smtClean="0">
                <a:solidFill>
                  <a:schemeClr val="bg2">
                    <a:lumMod val="50000"/>
                  </a:schemeClr>
                </a:solidFill>
              </a:rPr>
              <a:t> members at</a:t>
            </a:r>
            <a:r>
              <a:rPr lang="en-US" sz="1200" b="0" dirty="0" smtClean="0">
                <a:solidFill>
                  <a:schemeClr val="bg2">
                    <a:lumMod val="50000"/>
                  </a:schemeClr>
                </a:solidFill>
              </a:rPr>
              <a:t> NASA DEVELOP Wise County Clerk of Circuit Court’s Office; </a:t>
            </a:r>
            <a:r>
              <a:rPr lang="en-US" sz="1200" kern="1200" dirty="0" smtClean="0">
                <a:solidFill>
                  <a:schemeClr val="tx1"/>
                </a:solidFill>
                <a:effectLst/>
                <a:latin typeface="+mn-lt"/>
                <a:ea typeface="+mn-ea"/>
                <a:cs typeface="+mn-cs"/>
              </a:rPr>
              <a:t>Christine Stevens, Acting Center Lead, Assistant Center Lead, and Wyoming Cross-Cutting</a:t>
            </a:r>
            <a:r>
              <a:rPr lang="en-US" sz="1200" kern="1200" baseline="0" dirty="0" smtClean="0">
                <a:solidFill>
                  <a:schemeClr val="tx1"/>
                </a:solidFill>
                <a:effectLst/>
                <a:latin typeface="+mn-lt"/>
                <a:ea typeface="+mn-ea"/>
                <a:cs typeface="+mn-cs"/>
              </a:rPr>
              <a:t> Team member</a:t>
            </a:r>
            <a:r>
              <a:rPr lang="en-US" sz="1200" kern="1200" dirty="0" smtClean="0">
                <a:solidFill>
                  <a:schemeClr val="tx1"/>
                </a:solidFill>
                <a:effectLst/>
                <a:latin typeface="+mn-lt"/>
                <a:ea typeface="+mn-ea"/>
                <a:cs typeface="+mn-cs"/>
              </a:rPr>
              <a:t> at NASA DEVELOP Wise County Clerk of Circuit Court’s Office;</a:t>
            </a:r>
            <a:r>
              <a:rPr lang="en-US" sz="1200" b="0" kern="1200" baseline="0" dirty="0" smtClean="0">
                <a:solidFill>
                  <a:schemeClr val="bg2">
                    <a:lumMod val="50000"/>
                  </a:schemeClr>
                </a:solidFill>
                <a:effectLst/>
                <a:latin typeface="+mn-lt"/>
                <a:ea typeface="+mn-ea"/>
                <a:cs typeface="+mn-cs"/>
              </a:rPr>
              <a:t> and </a:t>
            </a:r>
            <a:r>
              <a:rPr lang="en-US" sz="1200" kern="1200" dirty="0" smtClean="0">
                <a:solidFill>
                  <a:schemeClr val="tx1"/>
                </a:solidFill>
                <a:effectLst/>
                <a:latin typeface="+mn-lt"/>
                <a:ea typeface="+mn-ea"/>
                <a:cs typeface="+mn-cs"/>
              </a:rPr>
              <a:t>Michael Brooke, Former Center Lead at NASA DEVELOP Wise County Clerk of Circuit Court’s Office.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 slide--</a:t>
            </a:r>
            <a:endParaRPr lang="en-US" sz="1200" b="0" dirty="0" smtClean="0">
              <a:solidFill>
                <a:schemeClr val="bg2">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32</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We would like </a:t>
            </a:r>
            <a:r>
              <a:rPr lang="en-US" dirty="0" smtClean="0"/>
              <a:t>to thank you for listening to our presentation. We can now </a:t>
            </a:r>
            <a:r>
              <a:rPr lang="en-US" baseline="0" dirty="0" smtClean="0"/>
              <a:t>answer any questions you may have.</a:t>
            </a:r>
            <a:endParaRPr lang="en-US" dirty="0" smtClean="0"/>
          </a:p>
          <a:p>
            <a:endParaRPr lang="en-US" dirty="0" smtClean="0"/>
          </a:p>
          <a:p>
            <a:r>
              <a:rPr lang="en-US" dirty="0" smtClean="0"/>
              <a:t>--end--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33</a:t>
            </a:fld>
            <a:endParaRPr lang="en-US"/>
          </a:p>
        </p:txBody>
      </p:sp>
    </p:spTree>
    <p:extLst>
      <p:ext uri="{BB962C8B-B14F-4D97-AF65-F5344CB8AC3E}">
        <p14:creationId xmlns:p14="http://schemas.microsoft.com/office/powerpoint/2010/main" val="1778361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The following are backup</a:t>
            </a:r>
            <a:r>
              <a:rPr lang="en-US" i="1" baseline="0" dirty="0" smtClean="0"/>
              <a:t> slides that can be used as a reference to answer questions from the audience.</a:t>
            </a:r>
            <a:endParaRPr lang="en-US" i="1" dirty="0"/>
          </a:p>
        </p:txBody>
      </p:sp>
      <p:sp>
        <p:nvSpPr>
          <p:cNvPr id="4" name="Slide Number Placeholder 3"/>
          <p:cNvSpPr>
            <a:spLocks noGrp="1"/>
          </p:cNvSpPr>
          <p:nvPr>
            <p:ph type="sldNum" sz="quarter" idx="10"/>
          </p:nvPr>
        </p:nvSpPr>
        <p:spPr/>
        <p:txBody>
          <a:bodyPr/>
          <a:lstStyle/>
          <a:p>
            <a:fld id="{0535C12C-436B-478B-9EA8-7D7AB2695871}" type="slidenum">
              <a:rPr lang="en-US" smtClean="0"/>
              <a:t>34</a:t>
            </a:fld>
            <a:endParaRPr lang="en-US"/>
          </a:p>
        </p:txBody>
      </p:sp>
    </p:spTree>
    <p:extLst>
      <p:ext uri="{BB962C8B-B14F-4D97-AF65-F5344CB8AC3E}">
        <p14:creationId xmlns:p14="http://schemas.microsoft.com/office/powerpoint/2010/main" val="1428126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another version of our study area map. As previously mentioned, to ensure our study was comprehensive, we expanded our study area to include all possible light sources, and we determined that a 300 km buffer would be necessary. This includes areas from Colorado, Idaho, Montana, Nevada, and Wyoming. However, there are two temporal restrictions on collecting data for our study area. First, snow coverage increases sky brightness 1.3- to 2.6-fold when partially present on lit roads due to snow’s high. Since snow is usually promptly removed from roads, the brightening effect of snow cover was determined to be unrepresentative of true night sky quality. Therefore, only summer months with low snow cover, July, August, and September, were used. Second, no stray light corrected data over Grand Teton is available before 2014. As a result, a multi-annual composite of a total nine months is utilized in the dataset: July, August, and September from 2014 to 2016.</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Sources: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(2011). Campaign of sky brightness and extinction measurements using a portable CCD camera. </a:t>
            </a:r>
            <a:r>
              <a:rPr lang="en-US" sz="1200" i="1" kern="1200" dirty="0" smtClean="0">
                <a:solidFill>
                  <a:schemeClr val="tx1"/>
                </a:solidFill>
                <a:effectLst/>
                <a:latin typeface="+mn-lt"/>
                <a:ea typeface="+mn-ea"/>
                <a:cs typeface="+mn-cs"/>
              </a:rPr>
              <a:t>Monthly Notices of the Royal Astronomical Society</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412</a:t>
            </a:r>
            <a:r>
              <a:rPr lang="en-US" sz="1200" kern="1200" dirty="0" smtClean="0">
                <a:solidFill>
                  <a:schemeClr val="tx1"/>
                </a:solidFill>
                <a:effectLst/>
                <a:latin typeface="+mn-lt"/>
                <a:ea typeface="+mn-ea"/>
                <a:cs typeface="+mn-cs"/>
              </a:rPr>
              <a:t>(1), 48. http://doi.org/10.1111/j.1365-2966.2010.17845.x;</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Cinzano, 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Kyba</a:t>
            </a:r>
            <a:r>
              <a:rPr lang="en-US" sz="1200" kern="1200" dirty="0" smtClean="0">
                <a:solidFill>
                  <a:schemeClr val="tx1"/>
                </a:solidFill>
                <a:effectLst/>
                <a:latin typeface="+mn-lt"/>
                <a:ea typeface="+mn-ea"/>
                <a:cs typeface="+mn-cs"/>
              </a:rPr>
              <a:t>, C. C. M.,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Baugh, K., </a:t>
            </a:r>
            <a:r>
              <a:rPr lang="en-US" sz="1200" kern="1200" dirty="0" err="1" smtClean="0">
                <a:solidFill>
                  <a:schemeClr val="tx1"/>
                </a:solidFill>
                <a:effectLst/>
                <a:latin typeface="+mn-lt"/>
                <a:ea typeface="+mn-ea"/>
                <a:cs typeface="+mn-cs"/>
              </a:rPr>
              <a:t>Furgoni</a:t>
            </a:r>
            <a:r>
              <a:rPr lang="en-US" sz="1200" kern="1200" dirty="0" smtClean="0">
                <a:solidFill>
                  <a:schemeClr val="tx1"/>
                </a:solidFill>
                <a:effectLst/>
                <a:latin typeface="+mn-lt"/>
                <a:ea typeface="+mn-ea"/>
                <a:cs typeface="+mn-cs"/>
              </a:rPr>
              <a:t>,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6. http://doi.org/10.1126/sciadv.1600377;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Earth Observation Group. (2017). Version 1 Nighttime VIIRS Day/Night Band Monthly Composites. NOAA National Centers for Environmental Information. Available from </a:t>
            </a:r>
            <a:r>
              <a:rPr lang="en-US" sz="1200" u="none" strike="noStrike" kern="1200" dirty="0" smtClean="0">
                <a:solidFill>
                  <a:schemeClr val="tx1"/>
                </a:solidFill>
                <a:effectLst/>
                <a:latin typeface="+mn-lt"/>
                <a:ea typeface="+mn-ea"/>
                <a:cs typeface="+mn-cs"/>
              </a:rPr>
              <a:t>https://www.ngdc.noaa.gov/eog/viirs/download_dnb_composites.html</a:t>
            </a:r>
            <a:endParaRPr lang="en-US" u="none" baseline="0" dirty="0" smtClean="0">
              <a:solidFill>
                <a:schemeClr val="tx1"/>
              </a:solidFill>
            </a:endParaRPr>
          </a:p>
          <a:p>
            <a:r>
              <a:rPr lang="en-US" baseline="0" dirty="0" smtClean="0"/>
              <a:t>Map Credit: Wyoming Cross-Cutting II Team</a:t>
            </a:r>
          </a:p>
          <a:p>
            <a:r>
              <a:rPr lang="en-US" baseline="0" dirty="0" smtClean="0"/>
              <a:t>Map Source: DIVA-GIS. Free Spatial Data. Retrieved June 21, 2017, from http://www.diva-gis.org/Data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35</a:t>
            </a:fld>
            <a:endParaRPr lang="en-US"/>
          </a:p>
        </p:txBody>
      </p:sp>
    </p:spTree>
    <p:extLst>
      <p:ext uri="{BB962C8B-B14F-4D97-AF65-F5344CB8AC3E}">
        <p14:creationId xmlns:p14="http://schemas.microsoft.com/office/powerpoint/2010/main" val="1228038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current project focused on integrating the SET into ArcGIS and generating an image visualizing the total </a:t>
            </a:r>
            <a:r>
              <a:rPr lang="en-US" sz="1200" kern="1200" dirty="0" err="1" smtClean="0">
                <a:solidFill>
                  <a:schemeClr val="tx1"/>
                </a:solidFill>
                <a:effectLst/>
                <a:latin typeface="+mn-lt"/>
                <a:ea typeface="+mn-ea"/>
                <a:cs typeface="+mn-cs"/>
              </a:rPr>
              <a:t>skyglow</a:t>
            </a:r>
            <a:r>
              <a:rPr lang="en-US" sz="1200" kern="1200" dirty="0" smtClean="0">
                <a:solidFill>
                  <a:schemeClr val="tx1"/>
                </a:solidFill>
                <a:effectLst/>
                <a:latin typeface="+mn-lt"/>
                <a:ea typeface="+mn-ea"/>
                <a:cs typeface="+mn-cs"/>
              </a:rPr>
              <a:t> at zenith in and around the park. How it works is that a kernel is created to calculate the amount of scattered light affecting the line of sight at a location. Each pixel value in the kernel represents the relative weight of light propagation, a coefficient determining how</a:t>
            </a:r>
            <a:r>
              <a:rPr lang="en-US" sz="1200" kern="1200" baseline="0" dirty="0" smtClean="0">
                <a:solidFill>
                  <a:schemeClr val="tx1"/>
                </a:solidFill>
                <a:effectLst/>
                <a:latin typeface="+mn-lt"/>
                <a:ea typeface="+mn-ea"/>
                <a:cs typeface="+mn-cs"/>
              </a:rPr>
              <a:t> much light from neighboring pixels contributes to the pixel of interest</a:t>
            </a:r>
            <a:r>
              <a:rPr lang="en-US" sz="1200" kern="1200" dirty="0" smtClean="0">
                <a:solidFill>
                  <a:schemeClr val="tx1"/>
                </a:solidFill>
                <a:effectLst/>
                <a:latin typeface="+mn-lt"/>
                <a:ea typeface="+mn-ea"/>
                <a:cs typeface="+mn-cs"/>
              </a:rPr>
              <a:t>. In other words, the farther the pixel is from the center, the dimmer the pixel is since there is less light from that pixel reaching the center. The kernel is not georeferenced to a specific position of the study area.</a:t>
            </a:r>
            <a:r>
              <a:rPr lang="en-US" sz="1200" kern="1200" baseline="0" dirty="0" smtClean="0">
                <a:solidFill>
                  <a:schemeClr val="tx1"/>
                </a:solidFill>
                <a:effectLst/>
                <a:latin typeface="+mn-lt"/>
                <a:ea typeface="+mn-ea"/>
                <a:cs typeface="+mn-cs"/>
              </a:rPr>
              <a:t> Therefore, </a:t>
            </a:r>
            <a:r>
              <a:rPr lang="en-US" sz="1200" kern="1200" dirty="0" smtClean="0">
                <a:solidFill>
                  <a:schemeClr val="tx1"/>
                </a:solidFill>
                <a:effectLst/>
                <a:latin typeface="+mn-lt"/>
                <a:ea typeface="+mn-ea"/>
                <a:cs typeface="+mn-cs"/>
              </a:rPr>
              <a:t>it’s valid for a regional range of latitudes and longitudes. However, the kernel does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depend on other parameters input by the user when running the code, such as the zenith angle, beta angle, and central latitude of the region. Thus, changing the line of sight would necessitate producing a new kernel.</a:t>
            </a:r>
            <a:r>
              <a:rPr lang="en-US" sz="1200" kern="1200" baseline="0" dirty="0" smtClean="0">
                <a:solidFill>
                  <a:schemeClr val="tx1"/>
                </a:solidFill>
                <a:effectLst/>
                <a:latin typeface="+mn-lt"/>
                <a:ea typeface="+mn-ea"/>
                <a:cs typeface="+mn-cs"/>
              </a:rPr>
              <a:t> This creation currently takes about 6 hours to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improve the efficiency of the light propagation calculations, a mathematical shortcut known as the Fast Fourier Transform was used. This converts the input VIIRS DNB image and the kernel into frequency space. Because the inverse Fast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Fourier Transform of the product of two transformed images is equal to the convolution of two images, using the Fast Fourier Transform to complete this calculation expedited the calculation of the final product: the total amount of </a:t>
            </a:r>
            <a:r>
              <a:rPr lang="en-US" sz="1200" kern="1200" dirty="0" err="1" smtClean="0">
                <a:solidFill>
                  <a:schemeClr val="tx1"/>
                </a:solidFill>
                <a:effectLst/>
                <a:latin typeface="+mn-lt"/>
                <a:ea typeface="+mn-ea"/>
                <a:cs typeface="+mn-cs"/>
              </a:rPr>
              <a:t>skyglow</a:t>
            </a:r>
            <a:r>
              <a:rPr lang="en-US" sz="1200" kern="1200" dirty="0" smtClean="0">
                <a:solidFill>
                  <a:schemeClr val="tx1"/>
                </a:solidFill>
                <a:effectLst/>
                <a:latin typeface="+mn-lt"/>
                <a:ea typeface="+mn-ea"/>
                <a:cs typeface="+mn-cs"/>
              </a:rPr>
              <a:t> over our study region.</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smtClean="0"/>
          </a:p>
          <a:p>
            <a:r>
              <a:rPr lang="en-US" dirty="0" smtClean="0"/>
              <a:t>Image Source:</a:t>
            </a:r>
            <a:r>
              <a:rPr lang="en-US" baseline="0" dirty="0" smtClean="0"/>
              <a:t> Wyoming Cross-Cutting II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36</a:t>
            </a:fld>
            <a:endParaRPr lang="en-US"/>
          </a:p>
        </p:txBody>
      </p:sp>
    </p:spTree>
    <p:extLst>
      <p:ext uri="{BB962C8B-B14F-4D97-AF65-F5344CB8AC3E}">
        <p14:creationId xmlns:p14="http://schemas.microsoft.com/office/powerpoint/2010/main" val="1113383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model is</a:t>
            </a:r>
            <a:r>
              <a:rPr lang="en-US" baseline="0" dirty="0" smtClean="0"/>
              <a:t> based on </a:t>
            </a:r>
            <a:r>
              <a:rPr lang="en-US" baseline="0" dirty="0" err="1" smtClean="0"/>
              <a:t>Garstang</a:t>
            </a:r>
            <a:r>
              <a:rPr lang="en-US" baseline="0" dirty="0" smtClean="0"/>
              <a:t> (1989) and Cinzano et al. (2001). It tells you how and how much light is </a:t>
            </a:r>
            <a:r>
              <a:rPr lang="en-US" sz="1200" kern="1200" dirty="0" smtClean="0">
                <a:solidFill>
                  <a:schemeClr val="tx1"/>
                </a:solidFill>
                <a:effectLst/>
                <a:latin typeface="+mn-lt"/>
                <a:ea typeface="+mn-ea"/>
                <a:cs typeface="+mn-cs"/>
              </a:rPr>
              <a:t>scattered from that source (</a:t>
            </a:r>
            <a:r>
              <a:rPr lang="en-US" sz="1200" i="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to the line of sight from the observer</a:t>
            </a:r>
            <a:r>
              <a:rPr lang="en-US" sz="1200" kern="1200" baseline="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O</a:t>
            </a:r>
            <a:r>
              <a:rPr lang="en-US" sz="1200" i="0" kern="1200" baseline="0" dirty="0" smtClean="0">
                <a:solidFill>
                  <a:schemeClr val="tx1"/>
                </a:solidFill>
                <a:effectLst/>
                <a:latin typeface="+mn-lt"/>
                <a:ea typeface="+mn-ea"/>
                <a:cs typeface="+mn-cs"/>
              </a:rPr>
              <a:t>). </a:t>
            </a:r>
            <a:r>
              <a:rPr lang="en-US" baseline="0" dirty="0" smtClean="0"/>
              <a:t>The math and physics regarding light propagation found in the code uses these geometrical relationships to construct a kernel.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effectLst/>
                <a:latin typeface="+mn-lt"/>
                <a:ea typeface="+mn-ea"/>
                <a:cs typeface="+mn-cs"/>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Graphic Credit:</a:t>
            </a:r>
            <a:r>
              <a:rPr lang="en-US" baseline="0" dirty="0" smtClean="0"/>
              <a:t> Wyoming Cross-Cutting I &amp; II Teams [Adapted from: </a:t>
            </a:r>
            <a:r>
              <a:rPr lang="en-US" sz="1200" kern="1200" dirty="0" err="1" smtClean="0">
                <a:solidFill>
                  <a:schemeClr val="tx1"/>
                </a:solidFill>
                <a:effectLst/>
                <a:latin typeface="+mn-lt"/>
                <a:ea typeface="+mn-ea"/>
                <a:cs typeface="+mn-cs"/>
              </a:rPr>
              <a:t>Garstang</a:t>
            </a:r>
            <a:r>
              <a:rPr lang="en-US" sz="1200" kern="1200" dirty="0" smtClean="0">
                <a:solidFill>
                  <a:schemeClr val="tx1"/>
                </a:solidFill>
                <a:effectLst/>
                <a:latin typeface="+mn-lt"/>
                <a:ea typeface="+mn-ea"/>
                <a:cs typeface="+mn-cs"/>
              </a:rPr>
              <a:t>, R. H. (1989). Night-sky brightness at observatories and sites. </a:t>
            </a:r>
            <a:r>
              <a:rPr lang="en-US" sz="1200" i="1" kern="1200" dirty="0" smtClean="0">
                <a:solidFill>
                  <a:schemeClr val="tx1"/>
                </a:solidFill>
                <a:effectLst/>
                <a:latin typeface="+mn-lt"/>
                <a:ea typeface="+mn-ea"/>
                <a:cs typeface="+mn-cs"/>
              </a:rPr>
              <a:t>Publications of the Astronomical Society of the Pacific,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101</a:t>
            </a:r>
            <a:r>
              <a:rPr lang="en-US" sz="1200" kern="1200" dirty="0" smtClean="0">
                <a:solidFill>
                  <a:schemeClr val="tx1"/>
                </a:solidFill>
                <a:effectLst/>
                <a:latin typeface="+mn-lt"/>
                <a:ea typeface="+mn-ea"/>
                <a:cs typeface="+mn-cs"/>
              </a:rPr>
              <a:t>(637), 306. doi:10.1086/132436; Cinzano, P.,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&amp;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(2001). The first World Atlas of the artificial night sky brightness. </a:t>
            </a:r>
            <a:r>
              <a:rPr lang="en-US" sz="1200" i="1" kern="1200" dirty="0" smtClean="0">
                <a:solidFill>
                  <a:schemeClr val="tx1"/>
                </a:solidFill>
                <a:effectLst/>
                <a:latin typeface="+mn-lt"/>
                <a:ea typeface="+mn-ea"/>
                <a:cs typeface="+mn-cs"/>
              </a:rPr>
              <a:t>Monthly Notices of the Royal Astronomical Society,</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328</a:t>
            </a:r>
            <a:r>
              <a:rPr lang="en-US" sz="1200" kern="1200" dirty="0" smtClean="0">
                <a:solidFill>
                  <a:schemeClr val="tx1"/>
                </a:solidFill>
                <a:effectLst/>
                <a:latin typeface="+mn-lt"/>
                <a:ea typeface="+mn-ea"/>
                <a:cs typeface="+mn-cs"/>
              </a:rPr>
              <a:t>(3), 689-707. doi:10.1046/j.1365-8711.2001.04882.x]</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37</a:t>
            </a:fld>
            <a:endParaRPr lang="en-US"/>
          </a:p>
        </p:txBody>
      </p:sp>
    </p:spTree>
    <p:extLst>
      <p:ext uri="{BB962C8B-B14F-4D97-AF65-F5344CB8AC3E}">
        <p14:creationId xmlns:p14="http://schemas.microsoft.com/office/powerpoint/2010/main" val="1423792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equations describe how light travels through the atmosphere as sky-glow, but we have not yet described the emission of light at the source.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et al. (2016) proposes three models of emission named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𝐴</m:t>
                    </m:r>
                  </m:oMath>
                </a14:m>
                <a:r>
                  <a:rPr lang="en-US" sz="1200" kern="1200" dirty="0">
                    <a:solidFill>
                      <a:schemeClr val="tx1"/>
                    </a:solidFill>
                    <a:effectLst/>
                    <a:latin typeface="+mn-lt"/>
                    <a:ea typeface="+mn-ea"/>
                    <a:cs typeface="+mn-cs"/>
                  </a:rPr>
                  <a:t>,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𝐵</m:t>
                    </m:r>
                  </m:oMath>
                </a14:m>
                <a:r>
                  <a:rPr lang="en-US" sz="1200" kern="1200" dirty="0">
                    <a:solidFill>
                      <a:schemeClr val="tx1"/>
                    </a:solidFill>
                    <a:effectLst/>
                    <a:latin typeface="+mn-lt"/>
                    <a:ea typeface="+mn-ea"/>
                    <a:cs typeface="+mn-cs"/>
                  </a:rPr>
                  <a:t>,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𝐶</m:t>
                    </m:r>
                  </m:oMath>
                </a14:m>
                <a:r>
                  <a:rPr lang="en-US" sz="1200" kern="1200" dirty="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Model </a:t>
                </a:r>
                <a:r>
                  <a:rPr lang="en-US" sz="1200" kern="1200" dirty="0">
                    <a:solidFill>
                      <a:schemeClr val="tx1"/>
                    </a:solidFill>
                    <a:effectLst/>
                    <a:latin typeface="+mn-lt"/>
                    <a:ea typeface="+mn-ea"/>
                    <a:cs typeface="+mn-cs"/>
                  </a:rPr>
                  <a:t>A is the blue circle representing emissions due to </a:t>
                </a:r>
                <a:r>
                  <a:rPr lang="en-US" sz="1200" kern="1200" dirty="0" err="1">
                    <a:solidFill>
                      <a:schemeClr val="tx1"/>
                    </a:solidFill>
                    <a:effectLst/>
                    <a:latin typeface="+mn-lt"/>
                    <a:ea typeface="+mn-ea"/>
                    <a:cs typeface="+mn-cs"/>
                  </a:rPr>
                  <a:t>Lambertian</a:t>
                </a:r>
                <a:r>
                  <a:rPr lang="en-US" sz="1200" kern="1200" dirty="0">
                    <a:solidFill>
                      <a:schemeClr val="tx1"/>
                    </a:solidFill>
                    <a:effectLst/>
                    <a:latin typeface="+mn-lt"/>
                    <a:ea typeface="+mn-ea"/>
                    <a:cs typeface="+mn-cs"/>
                  </a:rPr>
                  <a:t> reflectance at the ground, directing the most energy toward the zenith above the light source. Model B, the green curves at the bottom of the figure, represent emissions due to specular reflectance at the ground. Model C, traced by the yellow curves, is a combination of models A and B. Note that with the view of the night sky angled in the above figure, the angle marked on the outside of the chart is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𝜓</m:t>
                    </m:r>
                  </m:oMath>
                </a14:m>
                <a:r>
                  <a:rPr lang="en-US" sz="1200" kern="1200" dirty="0" smtClean="0">
                    <a:solidFill>
                      <a:schemeClr val="tx1"/>
                    </a:solidFill>
                    <a:effectLst/>
                    <a:latin typeface="+mn-lt"/>
                    <a:ea typeface="+mn-ea"/>
                    <a:cs typeface="+mn-cs"/>
                  </a:rPr>
                  <a:t>.</a:t>
                </a:r>
                <a:endParaRPr lang="en-US"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Graphic</a:t>
                </a:r>
                <a:r>
                  <a:rPr lang="en-US" baseline="0" dirty="0" smtClean="0"/>
                  <a:t> Source: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Cinzano, 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Kyba</a:t>
                </a:r>
                <a:r>
                  <a:rPr lang="en-US" sz="1200" kern="1200" dirty="0" smtClean="0">
                    <a:solidFill>
                      <a:schemeClr val="tx1"/>
                    </a:solidFill>
                    <a:effectLst/>
                    <a:latin typeface="+mn-lt"/>
                    <a:ea typeface="+mn-ea"/>
                    <a:cs typeface="+mn-cs"/>
                  </a:rPr>
                  <a:t>, C. C. M.,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Baugh, K., </a:t>
                </a:r>
                <a:r>
                  <a:rPr lang="en-US" sz="1200" kern="1200" dirty="0" err="1" smtClean="0">
                    <a:solidFill>
                      <a:schemeClr val="tx1"/>
                    </a:solidFill>
                    <a:effectLst/>
                    <a:latin typeface="+mn-lt"/>
                    <a:ea typeface="+mn-ea"/>
                    <a:cs typeface="+mn-cs"/>
                  </a:rPr>
                  <a:t>Furgoni</a:t>
                </a:r>
                <a:r>
                  <a:rPr lang="en-US" sz="1200" kern="1200" dirty="0" smtClean="0">
                    <a:solidFill>
                      <a:schemeClr val="tx1"/>
                    </a:solidFill>
                    <a:effectLst/>
                    <a:latin typeface="+mn-lt"/>
                    <a:ea typeface="+mn-ea"/>
                    <a:cs typeface="+mn-cs"/>
                  </a:rPr>
                  <a:t>,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e1600377. doi:10.1126/sciadv.1600377</a:t>
                </a:r>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equations describe how light travels through the atmosphere as sky-glow, but we have not yet described the emission of light at the source.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et al. (2016) proposes three models of emission named </a:t>
                </a:r>
                <a:r>
                  <a:rPr lang="en-US" sz="1200" i="0" kern="1200">
                    <a:solidFill>
                      <a:schemeClr val="tx1"/>
                    </a:solidFill>
                    <a:effectLst/>
                    <a:latin typeface="+mn-lt"/>
                    <a:ea typeface="+mn-ea"/>
                    <a:cs typeface="+mn-cs"/>
                  </a:rPr>
                  <a:t>𝐴</a:t>
                </a:r>
                <a:r>
                  <a:rPr lang="en-US" sz="1200" kern="1200" dirty="0">
                    <a:solidFill>
                      <a:schemeClr val="tx1"/>
                    </a:solidFill>
                    <a:effectLst/>
                    <a:latin typeface="+mn-lt"/>
                    <a:ea typeface="+mn-ea"/>
                    <a:cs typeface="+mn-cs"/>
                  </a:rPr>
                  <a:t>, </a:t>
                </a:r>
                <a:r>
                  <a:rPr lang="en-US" sz="1200" i="0" kern="1200">
                    <a:solidFill>
                      <a:schemeClr val="tx1"/>
                    </a:solidFill>
                    <a:effectLst/>
                    <a:latin typeface="+mn-lt"/>
                    <a:ea typeface="+mn-ea"/>
                    <a:cs typeface="+mn-cs"/>
                  </a:rPr>
                  <a:t>𝐵</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𝐶</a:t>
                </a:r>
                <a:r>
                  <a:rPr lang="en-US" sz="1200" kern="1200" dirty="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Model </a:t>
                </a:r>
                <a:r>
                  <a:rPr lang="en-US" sz="1200" kern="1200" dirty="0">
                    <a:solidFill>
                      <a:schemeClr val="tx1"/>
                    </a:solidFill>
                    <a:effectLst/>
                    <a:latin typeface="+mn-lt"/>
                    <a:ea typeface="+mn-ea"/>
                    <a:cs typeface="+mn-cs"/>
                  </a:rPr>
                  <a:t>A is the blue circle representing emissions due to </a:t>
                </a:r>
                <a:r>
                  <a:rPr lang="en-US" sz="1200" kern="1200" dirty="0" err="1">
                    <a:solidFill>
                      <a:schemeClr val="tx1"/>
                    </a:solidFill>
                    <a:effectLst/>
                    <a:latin typeface="+mn-lt"/>
                    <a:ea typeface="+mn-ea"/>
                    <a:cs typeface="+mn-cs"/>
                  </a:rPr>
                  <a:t>Lambertian</a:t>
                </a:r>
                <a:r>
                  <a:rPr lang="en-US" sz="1200" kern="1200" dirty="0">
                    <a:solidFill>
                      <a:schemeClr val="tx1"/>
                    </a:solidFill>
                    <a:effectLst/>
                    <a:latin typeface="+mn-lt"/>
                    <a:ea typeface="+mn-ea"/>
                    <a:cs typeface="+mn-cs"/>
                  </a:rPr>
                  <a:t> reflectance at the ground, directing the most energy toward the zenith above the light source. Model B, the green curves at the bottom of the figure, represent emissions due to specular reflectance at the ground. Model C, traced by the yellow curves, is a combination of models A and B. Note that with the view of the night sky angled in the above figure, the angle marked on the outside of the chart is </a:t>
                </a:r>
                <a:r>
                  <a:rPr lang="en-US" sz="1200" i="0" kern="1200">
                    <a:solidFill>
                      <a:schemeClr val="tx1"/>
                    </a:solidFill>
                    <a:effectLst/>
                    <a:latin typeface="+mn-lt"/>
                    <a:ea typeface="+mn-ea"/>
                    <a:cs typeface="+mn-cs"/>
                  </a:rPr>
                  <a:t>𝜓</a:t>
                </a:r>
                <a:r>
                  <a:rPr lang="en-US" sz="1200" kern="1200" dirty="0" smtClean="0">
                    <a:solidFill>
                      <a:schemeClr val="tx1"/>
                    </a:solidFill>
                    <a:effectLst/>
                    <a:latin typeface="+mn-lt"/>
                    <a:ea typeface="+mn-ea"/>
                    <a:cs typeface="+mn-cs"/>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Graphic</a:t>
                </a:r>
                <a:r>
                  <a:rPr lang="en-US" baseline="0" dirty="0" smtClean="0"/>
                  <a:t> Source: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Cinzano, 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Kyba</a:t>
                </a:r>
                <a:r>
                  <a:rPr lang="en-US" sz="1200" kern="1200" dirty="0" smtClean="0">
                    <a:solidFill>
                      <a:schemeClr val="tx1"/>
                    </a:solidFill>
                    <a:effectLst/>
                    <a:latin typeface="+mn-lt"/>
                    <a:ea typeface="+mn-ea"/>
                    <a:cs typeface="+mn-cs"/>
                  </a:rPr>
                  <a:t>, C. C. M.,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Baugh, K., </a:t>
                </a:r>
                <a:r>
                  <a:rPr lang="en-US" sz="1200" kern="1200" dirty="0" err="1" smtClean="0">
                    <a:solidFill>
                      <a:schemeClr val="tx1"/>
                    </a:solidFill>
                    <a:effectLst/>
                    <a:latin typeface="+mn-lt"/>
                    <a:ea typeface="+mn-ea"/>
                    <a:cs typeface="+mn-cs"/>
                  </a:rPr>
                  <a:t>Furgoni</a:t>
                </a:r>
                <a:r>
                  <a:rPr lang="en-US" sz="1200" kern="1200" dirty="0" smtClean="0">
                    <a:solidFill>
                      <a:schemeClr val="tx1"/>
                    </a:solidFill>
                    <a:effectLst/>
                    <a:latin typeface="+mn-lt"/>
                    <a:ea typeface="+mn-ea"/>
                    <a:cs typeface="+mn-cs"/>
                  </a:rPr>
                  <a:t>,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e1600377–e1600377. http://doi.org/10.1126/sciadv.1600377 </a:t>
                </a:r>
              </a:p>
            </p:txBody>
          </p:sp>
        </mc:Fallback>
      </mc:AlternateContent>
      <p:sp>
        <p:nvSpPr>
          <p:cNvPr id="4" name="Slide Number Placeholder 3"/>
          <p:cNvSpPr>
            <a:spLocks noGrp="1"/>
          </p:cNvSpPr>
          <p:nvPr>
            <p:ph type="sldNum" sz="quarter" idx="10"/>
          </p:nvPr>
        </p:nvSpPr>
        <p:spPr/>
        <p:txBody>
          <a:bodyPr/>
          <a:lstStyle/>
          <a:p>
            <a:fld id="{0535C12C-436B-478B-9EA8-7D7AB2695871}" type="slidenum">
              <a:rPr lang="en-US" smtClean="0"/>
              <a:t>38</a:t>
            </a:fld>
            <a:endParaRPr lang="en-US"/>
          </a:p>
        </p:txBody>
      </p:sp>
    </p:spTree>
    <p:extLst>
      <p:ext uri="{BB962C8B-B14F-4D97-AF65-F5344CB8AC3E}">
        <p14:creationId xmlns:p14="http://schemas.microsoft.com/office/powerpoint/2010/main" val="875161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the four papers that served as the basis for our project and our models. They should be accessible via most online subscription-based research databases.</a:t>
            </a: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 We have this here so don’t have to go back into the</a:t>
            </a:r>
            <a:r>
              <a:rPr lang="en-US" sz="1200" i="1" kern="1200" baseline="0" dirty="0" smtClean="0">
                <a:solidFill>
                  <a:schemeClr val="tx1"/>
                </a:solidFill>
                <a:effectLst/>
                <a:latin typeface="+mn-lt"/>
                <a:ea typeface="+mn-ea"/>
                <a:cs typeface="+mn-cs"/>
              </a:rPr>
              <a:t> presentation to find the articles we used.</a:t>
            </a:r>
            <a:endParaRPr lang="en-US" i="1"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Screenshot Sources: </a:t>
            </a:r>
            <a:r>
              <a:rPr lang="es-PR" sz="1200" kern="1200" dirty="0" err="1" smtClean="0">
                <a:solidFill>
                  <a:schemeClr val="tx1"/>
                </a:solidFill>
                <a:effectLst/>
                <a:latin typeface="+mn-lt"/>
                <a:ea typeface="+mn-ea"/>
                <a:cs typeface="+mn-cs"/>
              </a:rPr>
              <a:t>Cinzano</a:t>
            </a:r>
            <a:r>
              <a:rPr lang="es-PR" sz="1200" kern="1200" dirty="0" smtClean="0">
                <a:solidFill>
                  <a:schemeClr val="tx1"/>
                </a:solidFill>
                <a:effectLst/>
                <a:latin typeface="+mn-lt"/>
                <a:ea typeface="+mn-ea"/>
                <a:cs typeface="+mn-cs"/>
              </a:rPr>
              <a:t>, P., </a:t>
            </a:r>
            <a:r>
              <a:rPr lang="es-PR" sz="1200" kern="1200" dirty="0" err="1" smtClean="0">
                <a:solidFill>
                  <a:schemeClr val="tx1"/>
                </a:solidFill>
                <a:effectLst/>
                <a:latin typeface="+mn-lt"/>
                <a:ea typeface="+mn-ea"/>
                <a:cs typeface="+mn-cs"/>
              </a:rPr>
              <a:t>Falchi</a:t>
            </a:r>
            <a:r>
              <a:rPr lang="es-PR" sz="1200" kern="1200" dirty="0" smtClean="0">
                <a:solidFill>
                  <a:schemeClr val="tx1"/>
                </a:solidFill>
                <a:effectLst/>
                <a:latin typeface="+mn-lt"/>
                <a:ea typeface="+mn-ea"/>
                <a:cs typeface="+mn-cs"/>
              </a:rPr>
              <a:t>, F., </a:t>
            </a:r>
            <a:r>
              <a:rPr lang="es-PR" sz="1200" kern="1200" dirty="0" err="1" smtClean="0">
                <a:solidFill>
                  <a:schemeClr val="tx1"/>
                </a:solidFill>
                <a:effectLst/>
                <a:latin typeface="+mn-lt"/>
                <a:ea typeface="+mn-ea"/>
                <a:cs typeface="+mn-cs"/>
              </a:rPr>
              <a:t>Elvidge</a:t>
            </a:r>
            <a:r>
              <a:rPr lang="es-PR" sz="1200" kern="1200" dirty="0" smtClean="0">
                <a:solidFill>
                  <a:schemeClr val="tx1"/>
                </a:solidFill>
                <a:effectLst/>
                <a:latin typeface="+mn-lt"/>
                <a:ea typeface="+mn-ea"/>
                <a:cs typeface="+mn-cs"/>
              </a:rPr>
              <a:t>, C. D., &amp; </a:t>
            </a:r>
            <a:r>
              <a:rPr lang="es-PR" sz="1200" kern="1200" dirty="0" err="1" smtClean="0">
                <a:solidFill>
                  <a:schemeClr val="tx1"/>
                </a:solidFill>
                <a:effectLst/>
                <a:latin typeface="+mn-lt"/>
                <a:ea typeface="+mn-ea"/>
                <a:cs typeface="+mn-cs"/>
              </a:rPr>
              <a:t>Baugh</a:t>
            </a:r>
            <a:r>
              <a:rPr lang="es-PR" sz="1200" kern="1200" dirty="0" smtClean="0">
                <a:solidFill>
                  <a:schemeClr val="tx1"/>
                </a:solidFill>
                <a:effectLst/>
                <a:latin typeface="+mn-lt"/>
                <a:ea typeface="+mn-ea"/>
                <a:cs typeface="+mn-cs"/>
              </a:rPr>
              <a:t>, K. E. (2000). </a:t>
            </a:r>
            <a:r>
              <a:rPr lang="en-US" sz="1200" kern="1200" dirty="0" smtClean="0">
                <a:solidFill>
                  <a:schemeClr val="tx1"/>
                </a:solidFill>
                <a:effectLst/>
                <a:latin typeface="+mn-lt"/>
                <a:ea typeface="+mn-ea"/>
                <a:cs typeface="+mn-cs"/>
              </a:rPr>
              <a:t>The artificial night sky brightness mapped from DMSP satellite Operational </a:t>
            </a:r>
            <a:r>
              <a:rPr lang="en-US" sz="1200" kern="1200" dirty="0" err="1" smtClean="0">
                <a:solidFill>
                  <a:schemeClr val="tx1"/>
                </a:solidFill>
                <a:effectLst/>
                <a:latin typeface="+mn-lt"/>
                <a:ea typeface="+mn-ea"/>
                <a:cs typeface="+mn-cs"/>
              </a:rPr>
              <a:t>Linescan</a:t>
            </a:r>
            <a:r>
              <a:rPr lang="en-US" sz="1200" kern="1200" dirty="0" smtClean="0">
                <a:solidFill>
                  <a:schemeClr val="tx1"/>
                </a:solidFill>
                <a:effectLst/>
                <a:latin typeface="+mn-lt"/>
                <a:ea typeface="+mn-ea"/>
                <a:cs typeface="+mn-cs"/>
              </a:rPr>
              <a:t> System measurements. </a:t>
            </a:r>
            <a:r>
              <a:rPr lang="en-US" sz="1200" i="1" kern="1200" dirty="0" smtClean="0">
                <a:solidFill>
                  <a:schemeClr val="tx1"/>
                </a:solidFill>
                <a:effectLst/>
                <a:latin typeface="+mn-lt"/>
                <a:ea typeface="+mn-ea"/>
                <a:cs typeface="+mn-cs"/>
              </a:rPr>
              <a:t>Monthly Notices of the Royal Astronomical Society,318</a:t>
            </a:r>
            <a:r>
              <a:rPr lang="en-US" sz="1200" kern="1200" dirty="0" smtClean="0">
                <a:solidFill>
                  <a:schemeClr val="tx1"/>
                </a:solidFill>
                <a:effectLst/>
                <a:latin typeface="+mn-lt"/>
                <a:ea typeface="+mn-ea"/>
                <a:cs typeface="+mn-cs"/>
              </a:rPr>
              <a:t>(3), 641-657. doi:10.1046/j.1365-8711.2000.03562.x</a:t>
            </a:r>
          </a:p>
          <a:p>
            <a:r>
              <a:rPr lang="en-US" sz="1200" kern="1200" dirty="0" smtClean="0">
                <a:solidFill>
                  <a:schemeClr val="tx1"/>
                </a:solidFill>
                <a:effectLst/>
                <a:latin typeface="+mn-lt"/>
                <a:ea typeface="+mn-ea"/>
                <a:cs typeface="+mn-cs"/>
              </a:rPr>
              <a:t>; Cinzano, P.,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&amp;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(2001). The first World Atlas of the artificial night sky brightness. </a:t>
            </a:r>
            <a:r>
              <a:rPr lang="en-US" sz="1200" i="1" kern="1200" dirty="0" smtClean="0">
                <a:solidFill>
                  <a:schemeClr val="tx1"/>
                </a:solidFill>
                <a:effectLst/>
                <a:latin typeface="+mn-lt"/>
                <a:ea typeface="+mn-ea"/>
                <a:cs typeface="+mn-cs"/>
              </a:rPr>
              <a:t>Monthly Notices of the Royal Astronomical Society,</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328</a:t>
            </a:r>
            <a:r>
              <a:rPr lang="en-US" sz="1200" kern="1200" dirty="0" smtClean="0">
                <a:solidFill>
                  <a:schemeClr val="tx1"/>
                </a:solidFill>
                <a:effectLst/>
                <a:latin typeface="+mn-lt"/>
                <a:ea typeface="+mn-ea"/>
                <a:cs typeface="+mn-cs"/>
              </a:rPr>
              <a:t>(3), 689-707. doi:10.1046/j.1365-8711.2001.04882.x;</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Cinzano, 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Kyba</a:t>
            </a:r>
            <a:r>
              <a:rPr lang="en-US" sz="1200" kern="1200" dirty="0" smtClean="0">
                <a:solidFill>
                  <a:schemeClr val="tx1"/>
                </a:solidFill>
                <a:effectLst/>
                <a:latin typeface="+mn-lt"/>
                <a:ea typeface="+mn-ea"/>
                <a:cs typeface="+mn-cs"/>
              </a:rPr>
              <a:t>, C. C. M.,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Baugh, K., </a:t>
            </a:r>
            <a:r>
              <a:rPr lang="en-US" sz="1200" kern="1200" dirty="0" err="1" smtClean="0">
                <a:solidFill>
                  <a:schemeClr val="tx1"/>
                </a:solidFill>
                <a:effectLst/>
                <a:latin typeface="+mn-lt"/>
                <a:ea typeface="+mn-ea"/>
                <a:cs typeface="+mn-cs"/>
              </a:rPr>
              <a:t>Furgoni</a:t>
            </a:r>
            <a:r>
              <a:rPr lang="en-US" sz="1200" kern="1200" dirty="0" smtClean="0">
                <a:solidFill>
                  <a:schemeClr val="tx1"/>
                </a:solidFill>
                <a:effectLst/>
                <a:latin typeface="+mn-lt"/>
                <a:ea typeface="+mn-ea"/>
                <a:cs typeface="+mn-cs"/>
              </a:rPr>
              <a:t>,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e1600377. doi:10.1126/sciadv.1600377;</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Garstang</a:t>
            </a:r>
            <a:r>
              <a:rPr lang="en-US" sz="1200" kern="1200" dirty="0" smtClean="0">
                <a:solidFill>
                  <a:schemeClr val="tx1"/>
                </a:solidFill>
                <a:effectLst/>
                <a:latin typeface="+mn-lt"/>
                <a:ea typeface="+mn-ea"/>
                <a:cs typeface="+mn-cs"/>
              </a:rPr>
              <a:t>, R. H. (1989). Night-sky brightness at observatories and sites. </a:t>
            </a:r>
            <a:r>
              <a:rPr lang="en-US" sz="1200" i="1" kern="1200" dirty="0" smtClean="0">
                <a:solidFill>
                  <a:schemeClr val="tx1"/>
                </a:solidFill>
                <a:effectLst/>
                <a:latin typeface="+mn-lt"/>
                <a:ea typeface="+mn-ea"/>
                <a:cs typeface="+mn-cs"/>
              </a:rPr>
              <a:t>Publications of the Astronomical Society of the Pacific,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101</a:t>
            </a:r>
            <a:r>
              <a:rPr lang="en-US" sz="1200" kern="1200" dirty="0" smtClean="0">
                <a:solidFill>
                  <a:schemeClr val="tx1"/>
                </a:solidFill>
                <a:effectLst/>
                <a:latin typeface="+mn-lt"/>
                <a:ea typeface="+mn-ea"/>
                <a:cs typeface="+mn-cs"/>
              </a:rPr>
              <a:t>(637), 306-329. doi:10.1086/132436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39</a:t>
            </a:fld>
            <a:endParaRPr lang="en-US"/>
          </a:p>
        </p:txBody>
      </p:sp>
    </p:spTree>
    <p:extLst>
      <p:ext uri="{BB962C8B-B14F-4D97-AF65-F5344CB8AC3E}">
        <p14:creationId xmlns:p14="http://schemas.microsoft.com/office/powerpoint/2010/main" val="16768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Short Script</a:t>
            </a:r>
          </a:p>
          <a:p>
            <a:r>
              <a:rPr lang="en-US" dirty="0" smtClean="0"/>
              <a:t>For instance, </a:t>
            </a:r>
            <a:r>
              <a:rPr lang="en-US" baseline="0" dirty="0" smtClean="0"/>
              <a:t>97% of Americans are unable to see the Milky Way at night due to these light polluted skies. To put this into perspective, that means over 300 million Americans can’t even see our own galaxy in the night sky.</a:t>
            </a:r>
          </a:p>
          <a:p>
            <a:endParaRPr lang="en-US" baseline="0" dirty="0" smtClean="0"/>
          </a:p>
          <a:p>
            <a:r>
              <a:rPr lang="en-US" u="sng" baseline="0" dirty="0" smtClean="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instance, light pollution affects nearly all Americans,</a:t>
            </a:r>
            <a:r>
              <a:rPr lang="en-US" baseline="0" dirty="0" smtClean="0"/>
              <a:t> 99% to be exact. And 97% of Americans are unable to see the Milky Way at night due these light polluted skies. To put this into perspective, of the 323,000,000 people living in the US as of 2016, that’s 313,000,000 people who can’t even see our own galaxy in the sky.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baseline="0" dirty="0" smtClean="0"/>
          </a:p>
          <a:p>
            <a:r>
              <a:rPr lang="en-US" baseline="0" dirty="0" smtClean="0"/>
              <a:t>Source: </a:t>
            </a:r>
            <a:r>
              <a:rPr lang="en-US" sz="1200" kern="1200" dirty="0" smtClean="0">
                <a:solidFill>
                  <a:schemeClr val="tx1"/>
                </a:solidFill>
                <a:effectLst/>
                <a:latin typeface="+mn-lt"/>
                <a:ea typeface="+mn-ea"/>
                <a:cs typeface="+mn-cs"/>
              </a:rPr>
              <a:t>Falchi, F., Cinzano, P., Duriscoe, D., Kyba, C. C. M., Elvidge, C. D., Baugh, K., Furgoni,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19. doi:10.1126/sciadv.1600377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sz="1200" b="0" i="0" kern="1200" dirty="0" err="1" smtClean="0">
                <a:solidFill>
                  <a:schemeClr val="tx1"/>
                </a:solidFill>
                <a:effectLst/>
                <a:latin typeface="+mn-lt"/>
                <a:ea typeface="+mn-ea"/>
                <a:cs typeface="+mn-cs"/>
              </a:rPr>
              <a:t>Hipp</a:t>
            </a:r>
            <a:r>
              <a:rPr lang="en-US" sz="1200" b="0" i="0" kern="1200" dirty="0" smtClean="0">
                <a:solidFill>
                  <a:schemeClr val="tx1"/>
                </a:solidFill>
                <a:effectLst/>
                <a:latin typeface="+mn-lt"/>
                <a:ea typeface="+mn-ea"/>
                <a:cs typeface="+mn-cs"/>
              </a:rPr>
              <a:t>, J.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Milky Way</a:t>
            </a:r>
            <a:r>
              <a:rPr lang="en-US" sz="1200" b="0" i="0" kern="1200" dirty="0" smtClean="0">
                <a:solidFill>
                  <a:schemeClr val="tx1"/>
                </a:solidFill>
                <a:effectLst/>
                <a:latin typeface="+mn-lt"/>
                <a:ea typeface="+mn-ea"/>
                <a:cs typeface="+mn-cs"/>
              </a:rPr>
              <a:t> [Photograph found in Grand Teton National Park]. Retrieved June 29, 2017, from https://flic.kr/p/GQuS8x (Originally photographed 2016, August 2)</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530142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Although light pollution does have serious ramifications, it is a problem that can easily be reversed. You can easily make a measurable difference in your community by following these guidelines: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Shield light fixtures. In this graphic, the top image shows an unshielded light fixture, and the bottom shows a shielded one. As we mentioned during our presentation, half of the light in an unshielded light fixture is wasted. So by shielding your outdoor light fixtures, you not only save money in energy costs, but also protect the night skies. Light only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Light only what’s needed. Use the minimum amount of lightning needed to illuminate the target area, and turn on lights only for the time is needed. Here, the center fixture is not needed since the outer two fixtures already successfully illuminate the areas covered by the center one.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Finally, work with local governments to establish lighting ordinances that limit light pollution. Our project partner Wyoming Stargazing has been successful in this area, with Teton County and Jackson implementing lighting regulations in January 2017.</a:t>
            </a:r>
          </a:p>
          <a:p>
            <a:endParaRPr lang="en-US" sz="1200" b="0" i="0" u="none" strike="noStrike" kern="1200" baseline="0" dirty="0" smtClean="0">
              <a:solidFill>
                <a:schemeClr val="tx1"/>
              </a:solidFill>
              <a:latin typeface="+mn-lt"/>
              <a:ea typeface="+mn-ea"/>
              <a:cs typeface="+mn-cs"/>
            </a:endParaRP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t>
            </a:r>
            <a:r>
              <a:rPr lang="en-US" sz="1200" baseline="0" dirty="0" smtClean="0">
                <a:solidFill>
                  <a:srgbClr val="FF0000"/>
                </a:solidFill>
              </a:rPr>
              <a:t>-</a:t>
            </a:r>
            <a:endParaRPr lang="en-US" dirty="0" smtClean="0"/>
          </a:p>
          <a:p>
            <a:endParaRPr lang="en-US" dirty="0" smtClean="0"/>
          </a:p>
          <a:p>
            <a:r>
              <a:rPr lang="en-US" dirty="0" smtClean="0"/>
              <a:t>Graphics</a:t>
            </a:r>
            <a:r>
              <a:rPr lang="en-US" baseline="0" dirty="0" smtClean="0"/>
              <a:t> Source: Wyoming Cross-Cutting II Team</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40</a:t>
            </a:fld>
            <a:endParaRPr lang="en-US"/>
          </a:p>
        </p:txBody>
      </p:sp>
    </p:spTree>
    <p:extLst>
      <p:ext uri="{BB962C8B-B14F-4D97-AF65-F5344CB8AC3E}">
        <p14:creationId xmlns:p14="http://schemas.microsoft.com/office/powerpoint/2010/main" val="149959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pollution also hurts</a:t>
            </a:r>
            <a:r>
              <a:rPr lang="en-US" baseline="0" dirty="0" smtClean="0"/>
              <a:t> wildlife. Light at night disorients animals and alters wildlife behavior and migratory patterns. In fact, this May (in 2017) in Texas, nearly 500 birds collided with a single lit skyscraper in one night.</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dirty="0" smtClean="0"/>
          </a:p>
          <a:p>
            <a:r>
              <a:rPr lang="en-US" dirty="0" smtClean="0"/>
              <a:t>Source: </a:t>
            </a:r>
            <a:r>
              <a:rPr lang="en-US" sz="1200" kern="1200" dirty="0" err="1" smtClean="0">
                <a:solidFill>
                  <a:schemeClr val="tx1"/>
                </a:solidFill>
                <a:effectLst/>
                <a:latin typeface="+mn-lt"/>
                <a:ea typeface="+mn-ea"/>
                <a:cs typeface="+mn-cs"/>
              </a:rPr>
              <a:t>Chepesiuk</a:t>
            </a:r>
            <a:r>
              <a:rPr lang="en-US" sz="1200" kern="1200" dirty="0" smtClean="0">
                <a:solidFill>
                  <a:schemeClr val="tx1"/>
                </a:solidFill>
                <a:effectLst/>
                <a:latin typeface="+mn-lt"/>
                <a:ea typeface="+mn-ea"/>
                <a:cs typeface="+mn-cs"/>
              </a:rPr>
              <a:t>, R. (2009). Missing the Dark: Health Effects of Light Pollution. </a:t>
            </a:r>
            <a:r>
              <a:rPr lang="en-US" sz="1200" i="1" kern="1200" dirty="0" smtClean="0">
                <a:solidFill>
                  <a:schemeClr val="tx1"/>
                </a:solidFill>
                <a:effectLst/>
                <a:latin typeface="+mn-lt"/>
                <a:ea typeface="+mn-ea"/>
                <a:cs typeface="+mn-cs"/>
              </a:rPr>
              <a:t>Environmental Health Perspectives,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117</a:t>
            </a:r>
            <a:r>
              <a:rPr lang="en-US" sz="1200" kern="1200" dirty="0" smtClean="0">
                <a:solidFill>
                  <a:schemeClr val="tx1"/>
                </a:solidFill>
                <a:effectLst/>
                <a:latin typeface="+mn-lt"/>
                <a:ea typeface="+mn-ea"/>
                <a:cs typeface="+mn-cs"/>
              </a:rPr>
              <a:t>(1), A24. doi:10.1289/ehp.117-a20</a:t>
            </a:r>
          </a:p>
          <a:p>
            <a:r>
              <a:rPr lang="en-US" dirty="0" smtClean="0"/>
              <a:t>Image Source: </a:t>
            </a:r>
            <a:r>
              <a:rPr lang="en-US" sz="1200" b="0" i="0" kern="1200" dirty="0" smtClean="0">
                <a:solidFill>
                  <a:schemeClr val="tx1"/>
                </a:solidFill>
                <a:effectLst/>
                <a:latin typeface="+mn-lt"/>
                <a:ea typeface="+mn-ea"/>
                <a:cs typeface="+mn-cs"/>
              </a:rPr>
              <a:t>Nilsson-</a:t>
            </a:r>
            <a:r>
              <a:rPr lang="en-US" sz="1200" b="0" i="0" kern="1200" dirty="0" err="1" smtClean="0">
                <a:solidFill>
                  <a:schemeClr val="tx1"/>
                </a:solidFill>
                <a:effectLst/>
                <a:latin typeface="+mn-lt"/>
                <a:ea typeface="+mn-ea"/>
                <a:cs typeface="+mn-cs"/>
              </a:rPr>
              <a:t>Ehle</a:t>
            </a:r>
            <a:r>
              <a:rPr lang="en-US" sz="1200" b="0" i="0" kern="1200" dirty="0" smtClean="0">
                <a:solidFill>
                  <a:schemeClr val="tx1"/>
                </a:solidFill>
                <a:effectLst/>
                <a:latin typeface="+mn-lt"/>
                <a:ea typeface="+mn-ea"/>
                <a:cs typeface="+mn-cs"/>
              </a:rPr>
              <a:t>, J.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Big Apple From Above 1</a:t>
            </a:r>
            <a:r>
              <a:rPr lang="en-US" sz="1200" b="0" i="0" kern="1200" dirty="0" smtClean="0">
                <a:solidFill>
                  <a:schemeClr val="tx1"/>
                </a:solidFill>
                <a:effectLst/>
                <a:latin typeface="+mn-lt"/>
                <a:ea typeface="+mn-ea"/>
                <a:cs typeface="+mn-cs"/>
              </a:rPr>
              <a:t> [Photograph found in New York]. Retrieved June 29, 2017, from https://flic.kr/p/RT3MU8 (Originally photographed 2017, January 30)</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164796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Short</a:t>
            </a:r>
            <a:r>
              <a:rPr lang="en-US" u="sng" baseline="0" dirty="0" smtClean="0"/>
              <a:t> Script</a:t>
            </a:r>
            <a:endParaRPr lang="en-US" u="sng" dirty="0" smtClean="0"/>
          </a:p>
          <a:p>
            <a:r>
              <a:rPr lang="en-US" dirty="0" smtClean="0"/>
              <a:t>The link to the historic</a:t>
            </a:r>
            <a:r>
              <a:rPr lang="en-US" baseline="0" dirty="0" smtClean="0"/>
              <a:t> stargazing culture is disappearing because of light pollution. The </a:t>
            </a:r>
            <a:r>
              <a:rPr lang="en-US" dirty="0" smtClean="0"/>
              <a:t>earliest known</a:t>
            </a:r>
            <a:r>
              <a:rPr lang="en-US" baseline="0" dirty="0" smtClean="0"/>
              <a:t> documentation of stargazing was in France 35,000 years ago. Since then, the night sky and the heavens have continued to influence cultures wherever humans have lived. But today, with light associated with economic development and safety, our connection to the stars and the night skies is eroding.</a:t>
            </a:r>
            <a:endParaRPr lang="en-US" dirty="0" smtClean="0"/>
          </a:p>
          <a:p>
            <a:endParaRPr lang="en-US" dirty="0" smtClean="0"/>
          </a:p>
          <a:p>
            <a:r>
              <a:rPr lang="en-US" u="sng" dirty="0" smtClean="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earliest known</a:t>
            </a:r>
            <a:r>
              <a:rPr lang="en-US" baseline="0" dirty="0" smtClean="0"/>
              <a:t> documentation of stargazing was in France 35,000 years ago. Since then, the night sky and the heavens have continued influence cultures wherever humans have lived. For instance, in North America, the Navajo nation painted stars on the ceilings of caves all across the southwest. The First Nations and other indigenous people relied on the stars for navigation. But today, with light associated with economic development and safety, our connection to the stars and the night skies is eroding.</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Sources: </a:t>
            </a:r>
            <a:r>
              <a:rPr lang="en-US" sz="1200" kern="1200" dirty="0" err="1" smtClean="0">
                <a:solidFill>
                  <a:schemeClr val="tx1"/>
                </a:solidFill>
                <a:effectLst/>
                <a:latin typeface="+mn-lt"/>
                <a:ea typeface="+mn-ea"/>
                <a:cs typeface="+mn-cs"/>
              </a:rPr>
              <a:t>Ruggles</a:t>
            </a:r>
            <a:r>
              <a:rPr lang="en-US" sz="1200" kern="1200" dirty="0" smtClean="0">
                <a:solidFill>
                  <a:schemeClr val="tx1"/>
                </a:solidFill>
                <a:effectLst/>
                <a:latin typeface="+mn-lt"/>
                <a:ea typeface="+mn-ea"/>
                <a:cs typeface="+mn-cs"/>
              </a:rPr>
              <a:t>, C. L., &amp; </a:t>
            </a:r>
            <a:r>
              <a:rPr lang="en-US" sz="1200" kern="1200" dirty="0" err="1" smtClean="0">
                <a:solidFill>
                  <a:schemeClr val="tx1"/>
                </a:solidFill>
                <a:effectLst/>
                <a:latin typeface="+mn-lt"/>
                <a:ea typeface="+mn-ea"/>
                <a:cs typeface="+mn-cs"/>
              </a:rPr>
              <a:t>Cotte</a:t>
            </a:r>
            <a:r>
              <a:rPr lang="en-US" sz="1200" kern="1200" dirty="0" smtClean="0">
                <a:solidFill>
                  <a:schemeClr val="tx1"/>
                </a:solidFill>
                <a:effectLst/>
                <a:latin typeface="+mn-lt"/>
                <a:ea typeface="+mn-ea"/>
                <a:cs typeface="+mn-cs"/>
              </a:rPr>
              <a:t>, M. (2010). </a:t>
            </a:r>
            <a:r>
              <a:rPr lang="en-US" sz="1200" i="1" kern="1200" dirty="0" smtClean="0">
                <a:solidFill>
                  <a:schemeClr val="tx1"/>
                </a:solidFill>
                <a:effectLst/>
                <a:latin typeface="+mn-lt"/>
                <a:ea typeface="+mn-ea"/>
                <a:cs typeface="+mn-cs"/>
              </a:rPr>
              <a:t>Heritage Sites of Astronomy and </a:t>
            </a:r>
            <a:r>
              <a:rPr lang="en-US" sz="1200" i="1" kern="1200" dirty="0" err="1" smtClean="0">
                <a:solidFill>
                  <a:schemeClr val="tx1"/>
                </a:solidFill>
                <a:effectLst/>
                <a:latin typeface="+mn-lt"/>
                <a:ea typeface="+mn-ea"/>
                <a:cs typeface="+mn-cs"/>
              </a:rPr>
              <a:t>Archaeoastronomy</a:t>
            </a:r>
            <a:r>
              <a:rPr lang="en-US" sz="1200" i="1" kern="1200" dirty="0" smtClean="0">
                <a:solidFill>
                  <a:schemeClr val="tx1"/>
                </a:solidFill>
                <a:effectLst/>
                <a:latin typeface="+mn-lt"/>
                <a:ea typeface="+mn-ea"/>
                <a:cs typeface="+mn-cs"/>
              </a:rPr>
              <a:t> in the context of the UNESCO World Heritage Convention: A Thematic Study</a:t>
            </a:r>
            <a:r>
              <a:rPr lang="en-US" sz="1200" kern="1200" dirty="0" smtClean="0">
                <a:solidFill>
                  <a:schemeClr val="tx1"/>
                </a:solidFill>
                <a:effectLst/>
                <a:latin typeface="+mn-lt"/>
                <a:ea typeface="+mn-ea"/>
                <a:cs typeface="+mn-cs"/>
              </a:rPr>
              <a:t>. Retrieved July 13, 2017, from http://www.astronomicalheritage.org/index.php?option=com_content&amp;view=article&amp;id=28&amp;Itemid=33</a:t>
            </a:r>
            <a:r>
              <a:rPr lang="en-US" sz="1200" kern="1200" baseline="0" dirty="0" smtClean="0">
                <a:solidFill>
                  <a:schemeClr val="tx1"/>
                </a:solidFill>
                <a:effectLst/>
                <a:latin typeface="+mn-lt"/>
                <a:ea typeface="+mn-ea"/>
                <a:cs typeface="+mn-cs"/>
              </a:rPr>
              <a:t>; B. VanGundy, Interview, (June 20, 2017).</a:t>
            </a:r>
            <a:endParaRPr lang="en-US" dirty="0" smtClean="0"/>
          </a:p>
          <a:p>
            <a:r>
              <a:rPr lang="en-US" dirty="0" smtClean="0"/>
              <a:t>Image</a:t>
            </a:r>
            <a:r>
              <a:rPr lang="en-US" baseline="0" dirty="0" smtClean="0"/>
              <a:t> Source: </a:t>
            </a:r>
            <a:r>
              <a:rPr lang="en-US" sz="1200" b="0" i="0" kern="1200" dirty="0" smtClean="0">
                <a:solidFill>
                  <a:schemeClr val="tx1"/>
                </a:solidFill>
                <a:effectLst/>
                <a:latin typeface="+mn-lt"/>
                <a:ea typeface="+mn-ea"/>
                <a:cs typeface="+mn-cs"/>
              </a:rPr>
              <a:t>Masses, F. B. (2016, January 13). </a:t>
            </a:r>
            <a:r>
              <a:rPr lang="en-US" sz="1200" b="0" i="1" kern="1200" dirty="0" smtClean="0">
                <a:solidFill>
                  <a:schemeClr val="tx1"/>
                </a:solidFill>
                <a:effectLst/>
                <a:latin typeface="+mn-lt"/>
                <a:ea typeface="+mn-ea"/>
                <a:cs typeface="+mn-cs"/>
              </a:rPr>
              <a:t>Under the Stars</a:t>
            </a:r>
            <a:r>
              <a:rPr lang="en-US" sz="1200" b="0" i="0" kern="1200" dirty="0" smtClean="0">
                <a:solidFill>
                  <a:schemeClr val="tx1"/>
                </a:solidFill>
                <a:effectLst/>
                <a:latin typeface="+mn-lt"/>
                <a:ea typeface="+mn-ea"/>
                <a:cs typeface="+mn-cs"/>
              </a:rPr>
              <a:t>. Retrieved June 29, 2017, from https://commons.wikimedia.org/wiki/File:Federico_Beltran_Masses_-_Under_the_Stars.jpg (Originally photographed 1916)</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52139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Short Script</a:t>
            </a:r>
          </a:p>
          <a:p>
            <a:r>
              <a:rPr lang="en-US" baseline="0" dirty="0" smtClean="0"/>
              <a:t>Light pollution is not only harmful but expensive. In a typical unshielded light fixture, 50% of light is wasted into the sky, costing </a:t>
            </a:r>
            <a:r>
              <a:rPr lang="en-US" dirty="0" smtClean="0"/>
              <a:t>more than $2 billion every year in energy costs.</a:t>
            </a:r>
          </a:p>
          <a:p>
            <a:endParaRPr lang="en-US" dirty="0" smtClean="0"/>
          </a:p>
          <a:p>
            <a:r>
              <a:rPr lang="en-US" u="sng" dirty="0" smtClean="0"/>
              <a:t>Long</a:t>
            </a:r>
            <a:r>
              <a:rPr lang="en-US" u="sng" baseline="0" dirty="0" smtClean="0"/>
              <a:t>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on</a:t>
            </a:r>
            <a:r>
              <a:rPr lang="en-US" baseline="0" dirty="0" smtClean="0"/>
              <a:t>e reason why this number is so high is because our outdoor light fixtures are poorly designed and often unshielded. In a typical unshielded light fixture, 60% of light is wasted into the sky, costing </a:t>
            </a:r>
            <a:r>
              <a:rPr lang="en-US" dirty="0" smtClean="0"/>
              <a:t>more than $2 billion every year in energy costs.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Sources: </a:t>
            </a:r>
            <a:r>
              <a:rPr lang="en-US" sz="1200" kern="1200" dirty="0" smtClean="0">
                <a:solidFill>
                  <a:schemeClr val="tx1"/>
                </a:solidFill>
                <a:effectLst/>
                <a:latin typeface="+mn-lt"/>
                <a:ea typeface="+mn-ea"/>
                <a:cs typeface="+mn-cs"/>
              </a:rPr>
              <a:t>National Optical Astronomy Observatory, Office of Education and Public Outreach. (2011, March 17). </a:t>
            </a:r>
            <a:r>
              <a:rPr lang="en-US" sz="1200" i="1" kern="1200" dirty="0" smtClean="0">
                <a:solidFill>
                  <a:schemeClr val="tx1"/>
                </a:solidFill>
                <a:effectLst/>
                <a:latin typeface="+mn-lt"/>
                <a:ea typeface="+mn-ea"/>
                <a:cs typeface="+mn-cs"/>
              </a:rPr>
              <a:t>Wasted Lights and Wasted Nights: Globe at Night Tracks Light Pollution</a:t>
            </a:r>
            <a:r>
              <a:rPr lang="en-US" sz="1200" kern="1200" dirty="0" smtClean="0">
                <a:solidFill>
                  <a:schemeClr val="tx1"/>
                </a:solidFill>
                <a:effectLst/>
                <a:latin typeface="+mn-lt"/>
                <a:ea typeface="+mn-ea"/>
                <a:cs typeface="+mn-cs"/>
              </a:rPr>
              <a:t> [Press release]. Retrieved June 21, 2017, from https://www.noao.edu/news/2011/pr1101.php; Pennsylvania Outdoor Lighting Council. (2015, October 21). Electricity Cost of Waste Outdoor Lighting, United States - 2014 [Chart]. In </a:t>
            </a:r>
            <a:r>
              <a:rPr lang="en-US" sz="1200" i="1" kern="1200" dirty="0" smtClean="0">
                <a:solidFill>
                  <a:schemeClr val="tx1"/>
                </a:solidFill>
                <a:effectLst/>
                <a:latin typeface="+mn-lt"/>
                <a:ea typeface="+mn-ea"/>
                <a:cs typeface="+mn-cs"/>
              </a:rPr>
              <a:t>Pennsylvania Outdoor Lighting Council</a:t>
            </a:r>
            <a:r>
              <a:rPr lang="en-US" sz="1200" kern="1200" dirty="0" smtClean="0">
                <a:solidFill>
                  <a:schemeClr val="tx1"/>
                </a:solidFill>
                <a:effectLst/>
                <a:latin typeface="+mn-lt"/>
                <a:ea typeface="+mn-ea"/>
                <a:cs typeface="+mn-cs"/>
              </a:rPr>
              <a:t>. Retrieved June 21, 2017, from http://www.polcouncil.org/polc2/US_Annual_Electricity_Cost_Waste_Outdoor_Lighting_2014.pdf</a:t>
            </a:r>
            <a:endParaRPr lang="en-US" dirty="0" smtClean="0"/>
          </a:p>
          <a:p>
            <a:r>
              <a:rPr lang="en-US" dirty="0" smtClean="0"/>
              <a:t>Image Source:</a:t>
            </a:r>
            <a:r>
              <a:rPr lang="en-US" baseline="0" dirty="0" smtClean="0"/>
              <a:t> </a:t>
            </a:r>
            <a:r>
              <a:rPr lang="en-US" sz="1200" b="0" i="0" kern="1200" dirty="0" smtClean="0">
                <a:solidFill>
                  <a:schemeClr val="tx1"/>
                </a:solidFill>
                <a:effectLst/>
                <a:latin typeface="+mn-lt"/>
                <a:ea typeface="+mn-ea"/>
                <a:cs typeface="+mn-cs"/>
              </a:rPr>
              <a:t>Douglas, B.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Nighttime Glow</a:t>
            </a:r>
            <a:r>
              <a:rPr lang="en-US" sz="1200" b="0" i="0" kern="1200" dirty="0" smtClean="0">
                <a:solidFill>
                  <a:schemeClr val="tx1"/>
                </a:solidFill>
                <a:effectLst/>
                <a:latin typeface="+mn-lt"/>
                <a:ea typeface="+mn-ea"/>
                <a:cs typeface="+mn-cs"/>
              </a:rPr>
              <a:t>. Retrieved June 29, 2017, from https://flic.kr/p/GQuS8x (Originally photographed 2015, July 3)</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152473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Short Script</a:t>
            </a:r>
          </a:p>
          <a:p>
            <a:r>
              <a:rPr lang="en-US" dirty="0" smtClean="0"/>
              <a:t>Light pollution not only is an energy issue and an aesthetic</a:t>
            </a:r>
            <a:r>
              <a:rPr lang="en-US" baseline="0" dirty="0" smtClean="0"/>
              <a:t> issue but </a:t>
            </a:r>
            <a:r>
              <a:rPr lang="en-US" dirty="0" smtClean="0"/>
              <a:t>also has serious health</a:t>
            </a:r>
            <a:r>
              <a:rPr lang="en-US" baseline="0" dirty="0" smtClean="0"/>
              <a:t> effects. Artificial light suppresses melatonin production and alters circadian rhythms, resulting in increased risk of developing many health disorders, a few of which are listed here.</a:t>
            </a:r>
          </a:p>
          <a:p>
            <a:endParaRPr lang="en-US" dirty="0" smtClean="0"/>
          </a:p>
          <a:p>
            <a:r>
              <a:rPr lang="en-US" u="sng" dirty="0" smtClean="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Light pollution not only is an energy issue and an aesthetic</a:t>
            </a:r>
            <a:r>
              <a:rPr lang="en-US" baseline="0" dirty="0" smtClean="0"/>
              <a:t> issue but </a:t>
            </a:r>
            <a:r>
              <a:rPr lang="en-US" dirty="0" smtClean="0"/>
              <a:t>also has serious health</a:t>
            </a:r>
            <a:r>
              <a:rPr lang="en-US" baseline="0" dirty="0" smtClean="0"/>
              <a:t> effects. Artificial light suppresses melatonin production and alters circadian rhythms, resulting in increased risk of developing many health disorders, a few of which are listed here. The research connecting light pollution and human health is still in the early stages. </a:t>
            </a:r>
            <a:r>
              <a:rPr lang="en-US" sz="1200" kern="1200" dirty="0" smtClean="0">
                <a:solidFill>
                  <a:schemeClr val="tx1"/>
                </a:solidFill>
                <a:effectLst/>
                <a:latin typeface="+mn-lt"/>
                <a:ea typeface="+mn-ea"/>
                <a:cs typeface="+mn-cs"/>
              </a:rPr>
              <a:t>Current research has revealed artificial light at night has been shown to increase the risk of developing breast cancer by 30-50%. Researchers are also concerned about the impacts of light pollution and outdoor artificial lighting on indoor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exposure to artificial lighting, either due to outdoor lighting directly introduced into people’s homes or as a result of people indoors turning on more lights as a result of outdoor lighting disturbances.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endParaRPr lang="en-US" dirty="0" smtClean="0"/>
          </a:p>
          <a:p>
            <a:r>
              <a:rPr lang="en-US" dirty="0" smtClean="0"/>
              <a:t>Sources:</a:t>
            </a:r>
            <a:r>
              <a:rPr lang="en-US" baseline="0" dirty="0" smtClean="0"/>
              <a:t> </a:t>
            </a:r>
            <a:r>
              <a:rPr lang="en-US" sz="1200" kern="1200" dirty="0" err="1" smtClean="0">
                <a:solidFill>
                  <a:schemeClr val="tx1"/>
                </a:solidFill>
                <a:effectLst/>
                <a:latin typeface="+mn-lt"/>
                <a:ea typeface="+mn-ea"/>
                <a:cs typeface="+mn-cs"/>
              </a:rPr>
              <a:t>Dominoni</a:t>
            </a:r>
            <a:r>
              <a:rPr lang="en-US" sz="1200" kern="1200" dirty="0" smtClean="0">
                <a:solidFill>
                  <a:schemeClr val="tx1"/>
                </a:solidFill>
                <a:effectLst/>
                <a:latin typeface="+mn-lt"/>
                <a:ea typeface="+mn-ea"/>
                <a:cs typeface="+mn-cs"/>
              </a:rPr>
              <a:t>, D. M., </a:t>
            </a:r>
            <a:r>
              <a:rPr lang="en-US" sz="1200" kern="1200" dirty="0" err="1" smtClean="0">
                <a:solidFill>
                  <a:schemeClr val="tx1"/>
                </a:solidFill>
                <a:effectLst/>
                <a:latin typeface="+mn-lt"/>
                <a:ea typeface="+mn-ea"/>
                <a:cs typeface="+mn-cs"/>
              </a:rPr>
              <a:t>Borniger</a:t>
            </a:r>
            <a:r>
              <a:rPr lang="en-US" sz="1200" kern="1200" dirty="0" smtClean="0">
                <a:solidFill>
                  <a:schemeClr val="tx1"/>
                </a:solidFill>
                <a:effectLst/>
                <a:latin typeface="+mn-lt"/>
                <a:ea typeface="+mn-ea"/>
                <a:cs typeface="+mn-cs"/>
              </a:rPr>
              <a:t>, J. C., &amp; Nelson, R. J. (2016). Light at night, clocks and health: from humans to wild organisms. </a:t>
            </a:r>
            <a:r>
              <a:rPr lang="en-US" sz="1200" i="1" kern="1200" dirty="0" smtClean="0">
                <a:solidFill>
                  <a:schemeClr val="tx1"/>
                </a:solidFill>
                <a:effectLst/>
                <a:latin typeface="+mn-lt"/>
                <a:ea typeface="+mn-ea"/>
                <a:cs typeface="+mn-cs"/>
              </a:rPr>
              <a:t>Biology Letters,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(2), 1-2. doi:10.1098/rsbl.2016.0015; </a:t>
            </a:r>
            <a:r>
              <a:rPr lang="en-US" sz="1200" kern="1200" dirty="0" err="1" smtClean="0">
                <a:solidFill>
                  <a:schemeClr val="tx1"/>
                </a:solidFill>
                <a:effectLst/>
                <a:latin typeface="+mn-lt"/>
                <a:ea typeface="+mn-ea"/>
                <a:cs typeface="+mn-cs"/>
              </a:rPr>
              <a:t>Chepesiuk</a:t>
            </a:r>
            <a:r>
              <a:rPr lang="en-US" sz="1200" kern="1200" dirty="0" smtClean="0">
                <a:solidFill>
                  <a:schemeClr val="tx1"/>
                </a:solidFill>
                <a:effectLst/>
                <a:latin typeface="+mn-lt"/>
                <a:ea typeface="+mn-ea"/>
                <a:cs typeface="+mn-cs"/>
              </a:rPr>
              <a:t>, R. (2009). Missing the Dark: Health Effects of Light Pollution. </a:t>
            </a:r>
            <a:r>
              <a:rPr lang="en-US" sz="1200" i="1" kern="1200" dirty="0" smtClean="0">
                <a:solidFill>
                  <a:schemeClr val="tx1"/>
                </a:solidFill>
                <a:effectLst/>
                <a:latin typeface="+mn-lt"/>
                <a:ea typeface="+mn-ea"/>
                <a:cs typeface="+mn-cs"/>
              </a:rPr>
              <a:t>Environmental Health Perspectives,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117</a:t>
            </a:r>
            <a:r>
              <a:rPr lang="en-US" sz="1200" kern="1200" dirty="0" smtClean="0">
                <a:solidFill>
                  <a:schemeClr val="tx1"/>
                </a:solidFill>
                <a:effectLst/>
                <a:latin typeface="+mn-lt"/>
                <a:ea typeface="+mn-ea"/>
                <a:cs typeface="+mn-cs"/>
              </a:rPr>
              <a:t>(1), A24-A27. doi:10.1289/ehp.117-a20</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Tumor Growth - Haim, A., &amp; </a:t>
            </a:r>
            <a:r>
              <a:rPr lang="en-US" sz="1200" b="0" i="0" kern="1200" dirty="0" err="1" smtClean="0">
                <a:solidFill>
                  <a:schemeClr val="tx1"/>
                </a:solidFill>
                <a:effectLst/>
                <a:latin typeface="+mn-lt"/>
                <a:ea typeface="+mn-ea"/>
                <a:cs typeface="+mn-cs"/>
              </a:rPr>
              <a:t>Zubidat</a:t>
            </a:r>
            <a:r>
              <a:rPr lang="en-US" sz="1200" b="0" i="0" kern="1200" dirty="0" smtClean="0">
                <a:solidFill>
                  <a:schemeClr val="tx1"/>
                </a:solidFill>
                <a:effectLst/>
                <a:latin typeface="+mn-lt"/>
                <a:ea typeface="+mn-ea"/>
                <a:cs typeface="+mn-cs"/>
              </a:rPr>
              <a:t>, A. E. (2015). Artificial light at night: melatonin as a mediator between the environment and epigenome. </a:t>
            </a:r>
            <a:r>
              <a:rPr lang="en-US" sz="1200" b="0" i="1" kern="1200" dirty="0" smtClean="0">
                <a:solidFill>
                  <a:schemeClr val="tx1"/>
                </a:solidFill>
                <a:effectLst/>
                <a:latin typeface="+mn-lt"/>
                <a:ea typeface="+mn-ea"/>
                <a:cs typeface="+mn-cs"/>
              </a:rPr>
              <a:t>Philosophical Transactions of the Royal Society B: Biological Sciences,370</a:t>
            </a:r>
            <a:r>
              <a:rPr lang="en-US" sz="1200" b="0" i="0" kern="1200" dirty="0" smtClean="0">
                <a:solidFill>
                  <a:schemeClr val="tx1"/>
                </a:solidFill>
                <a:effectLst/>
                <a:latin typeface="+mn-lt"/>
                <a:ea typeface="+mn-ea"/>
                <a:cs typeface="+mn-cs"/>
              </a:rPr>
              <a:t>(1667), 1-7. doi:10.1098/rstb.2014.0121</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Obesity</a:t>
            </a:r>
            <a:r>
              <a:rPr lang="en-US" sz="1200" b="0" i="0" kern="1200" baseline="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Korkmaz</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Topal</a:t>
            </a:r>
            <a:r>
              <a:rPr lang="en-US" sz="1200" b="0" i="0" kern="1200" dirty="0" smtClean="0">
                <a:solidFill>
                  <a:schemeClr val="tx1"/>
                </a:solidFill>
                <a:effectLst/>
                <a:latin typeface="+mn-lt"/>
                <a:ea typeface="+mn-ea"/>
                <a:cs typeface="+mn-cs"/>
              </a:rPr>
              <a:t>, T., Tan, D., &amp; Reiter, R. J. (2009). Role of melatonin in metabolic regulation. </a:t>
            </a:r>
            <a:r>
              <a:rPr lang="en-US" sz="1200" b="0" i="1" kern="1200" dirty="0" smtClean="0">
                <a:solidFill>
                  <a:schemeClr val="tx1"/>
                </a:solidFill>
                <a:effectLst/>
                <a:latin typeface="+mn-lt"/>
                <a:ea typeface="+mn-ea"/>
                <a:cs typeface="+mn-cs"/>
              </a:rPr>
              <a:t>Reviews in Endocrine and Metabolic Disorders,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(4), 261-270. doi:10.1007/s11154-009-9117-5</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Depression - </a:t>
            </a:r>
            <a:r>
              <a:rPr lang="en-US" sz="1200" b="0" i="0" kern="1200" dirty="0" smtClean="0">
                <a:solidFill>
                  <a:schemeClr val="tx1"/>
                </a:solidFill>
                <a:effectLst/>
                <a:latin typeface="+mn-lt"/>
                <a:ea typeface="+mn-ea"/>
                <a:cs typeface="+mn-cs"/>
              </a:rPr>
              <a:t>Nature Bright. (2015, June 29). 5 Ways Light Pollution Affects Your Health. Retrieved July 05, 2017, from http://www.naturebright.com/research-news/5-ways-light-pollution-affects-your-health/; </a:t>
            </a:r>
            <a:r>
              <a:rPr lang="en-US" sz="1200" b="0" i="0" kern="1200" dirty="0" err="1" smtClean="0">
                <a:solidFill>
                  <a:schemeClr val="tx1"/>
                </a:solidFill>
                <a:effectLst/>
                <a:latin typeface="+mn-lt"/>
                <a:ea typeface="+mn-ea"/>
                <a:cs typeface="+mn-cs"/>
              </a:rPr>
              <a:t>Scaccia</a:t>
            </a:r>
            <a:r>
              <a:rPr lang="en-US" sz="1200" b="0" i="0" kern="1200" dirty="0" smtClean="0">
                <a:solidFill>
                  <a:schemeClr val="tx1"/>
                </a:solidFill>
                <a:effectLst/>
                <a:latin typeface="+mn-lt"/>
                <a:ea typeface="+mn-ea"/>
                <a:cs typeface="+mn-cs"/>
              </a:rPr>
              <a:t>, A. (2017, May 18). Serotonin: What You Need to Know. Retrieved July 05, 2017, from http://www.healthline.com/health/mental-health/serotonin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Insomnia - Fernandez, M., DG Health and Consumers of the European Commission, &amp; EU SCENIHR. (2012). Health Effects of Artificial Light. Retrieved July 05, 2017, from http://ec.europa.eu/health/scientific_committees/opinions_layman/artificial-light/en/about-artificial-light.htm#7</a:t>
            </a:r>
            <a:endParaRPr lang="en-US" dirty="0" smtClean="0"/>
          </a:p>
          <a:p>
            <a:endParaRPr lang="en-US" dirty="0" smtClean="0"/>
          </a:p>
          <a:p>
            <a:r>
              <a:rPr lang="en-US" dirty="0" smtClean="0"/>
              <a:t>Image Source:</a:t>
            </a:r>
            <a:r>
              <a:rPr lang="en-US" baseline="0" dirty="0" smtClean="0"/>
              <a:t> </a:t>
            </a:r>
            <a:r>
              <a:rPr lang="en-US" sz="1200" b="0" i="0" kern="1200" dirty="0" smtClean="0">
                <a:solidFill>
                  <a:schemeClr val="tx1"/>
                </a:solidFill>
                <a:effectLst/>
                <a:latin typeface="+mn-lt"/>
                <a:ea typeface="+mn-ea"/>
                <a:cs typeface="+mn-cs"/>
              </a:rPr>
              <a:t>Newtown </a:t>
            </a:r>
            <a:r>
              <a:rPr lang="en-US" sz="1200" b="0" i="0" kern="1200" dirty="0" err="1" smtClean="0">
                <a:solidFill>
                  <a:schemeClr val="tx1"/>
                </a:solidFill>
                <a:effectLst/>
                <a:latin typeface="+mn-lt"/>
                <a:ea typeface="+mn-ea"/>
                <a:cs typeface="+mn-cs"/>
              </a:rPr>
              <a:t>grafitti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First Aid kit...</a:t>
            </a:r>
            <a:r>
              <a:rPr lang="en-US" sz="1200" b="0" i="0" kern="1200" dirty="0" smtClean="0">
                <a:solidFill>
                  <a:schemeClr val="tx1"/>
                </a:solidFill>
                <a:effectLst/>
                <a:latin typeface="+mn-lt"/>
                <a:ea typeface="+mn-ea"/>
                <a:cs typeface="+mn-cs"/>
              </a:rPr>
              <a:t> Retrieved June 29, 2017, from https://flic.kr/p/aixTEk (Originally photographed 2011, September 2)</a:t>
            </a: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01646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Short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further investigate this light pollution issue, our team partnered with Grand Teton National Park; the National Park Service, Intermountain Region; the National Park Service, Natural Sounds and Night Skies Division;</a:t>
            </a:r>
            <a:r>
              <a:rPr lang="en-US" baseline="0" dirty="0" smtClean="0"/>
              <a:t> and Wyoming Stargazing.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baseline="0" dirty="0" smtClean="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Grand</a:t>
            </a:r>
            <a:r>
              <a:rPr lang="en-US" baseline="0" dirty="0" smtClean="0"/>
              <a:t> Teton National Park is one park that is concerned with the impacts of light pollution. </a:t>
            </a:r>
            <a:r>
              <a:rPr lang="en-US" dirty="0" smtClean="0"/>
              <a:t>To further investigate this light pollution issue, our team partnered with Grand Teton National Park; the National Park Service, Intermountain Region; the National Park Service, Natural Sounds and Night Skies Division;</a:t>
            </a:r>
            <a:r>
              <a:rPr lang="en-US" baseline="0" dirty="0" smtClean="0"/>
              <a:t> and Wyoming Stargazing.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--advance</a:t>
            </a:r>
            <a:r>
              <a:rPr lang="en-US" sz="1200" baseline="0" dirty="0" smtClean="0">
                <a:solidFill>
                  <a:srgbClr val="FF0000"/>
                </a:solidFill>
              </a:rPr>
              <a:t> slide--</a:t>
            </a: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r>
            <a:br>
              <a:rPr lang="en-US" baseline="0" dirty="0" smtClean="0"/>
            </a:br>
            <a:r>
              <a:rPr lang="en-US" baseline="0" dirty="0" smtClean="0"/>
              <a:t>Source: </a:t>
            </a:r>
            <a:r>
              <a:rPr lang="en-US" sz="1200" kern="1200" dirty="0" smtClean="0">
                <a:solidFill>
                  <a:schemeClr val="tx1"/>
                </a:solidFill>
                <a:effectLst/>
                <a:latin typeface="+mn-lt"/>
                <a:ea typeface="+mn-ea"/>
                <a:cs typeface="+mn-cs"/>
              </a:rPr>
              <a:t>D. Greenblatt, VPS Interview, (March, 2017).</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sz="1200" b="0" i="0" kern="1200" dirty="0" err="1" smtClean="0">
                <a:solidFill>
                  <a:schemeClr val="tx1"/>
                </a:solidFill>
                <a:effectLst/>
                <a:latin typeface="+mn-lt"/>
                <a:ea typeface="+mn-ea"/>
                <a:cs typeface="+mn-cs"/>
              </a:rPr>
              <a:t>Quiquefepe</a:t>
            </a:r>
            <a:r>
              <a:rPr lang="en-US" sz="1200" b="0" i="0" kern="1200" dirty="0" smtClean="0">
                <a:solidFill>
                  <a:schemeClr val="tx1"/>
                </a:solidFill>
                <a:effectLst/>
                <a:latin typeface="+mn-lt"/>
                <a:ea typeface="+mn-ea"/>
                <a:cs typeface="+mn-cs"/>
              </a:rPr>
              <a:t>. (2017, May 2017). </a:t>
            </a:r>
            <a:r>
              <a:rPr lang="en-US" sz="1200" b="0" i="1" kern="1200" dirty="0" smtClean="0">
                <a:solidFill>
                  <a:schemeClr val="tx1"/>
                </a:solidFill>
                <a:effectLst/>
                <a:latin typeface="+mn-lt"/>
                <a:ea typeface="+mn-ea"/>
                <a:cs typeface="+mn-cs"/>
              </a:rPr>
              <a:t>Wyoming Grand Teton National Park</a:t>
            </a:r>
            <a:r>
              <a:rPr lang="en-US" sz="1200" b="0" i="0" kern="1200" dirty="0" smtClean="0">
                <a:solidFill>
                  <a:schemeClr val="tx1"/>
                </a:solidFill>
                <a:effectLst/>
                <a:latin typeface="+mn-lt"/>
                <a:ea typeface="+mn-ea"/>
                <a:cs typeface="+mn-cs"/>
              </a:rPr>
              <a:t> [Photograph found in Grand Teton National Park]. Retrieved June 29, 2017, from https://flic.kr/p/V9Svq6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Logo Source:</a:t>
            </a:r>
            <a:r>
              <a:rPr lang="en-US" baseline="0" dirty="0" smtClean="0"/>
              <a:t> </a:t>
            </a:r>
            <a:r>
              <a:rPr lang="en-US" sz="1200" b="0" i="0" kern="1200" dirty="0" smtClean="0">
                <a:solidFill>
                  <a:schemeClr val="tx1"/>
                </a:solidFill>
                <a:effectLst/>
                <a:latin typeface="+mn-lt"/>
                <a:ea typeface="+mn-ea"/>
                <a:cs typeface="+mn-cs"/>
              </a:rPr>
              <a:t>National Park Service.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[Logo of the United States National Park Service, an agency of the United States Department of the Interior]. Retrieved June 29, 2017</a:t>
            </a:r>
            <a:r>
              <a:rPr lang="en-US" dirty="0" smtClean="0"/>
              <a:t>; </a:t>
            </a:r>
            <a:r>
              <a:rPr lang="en-US" sz="1200" b="0" i="0" kern="1200" dirty="0" smtClean="0">
                <a:solidFill>
                  <a:schemeClr val="tx1"/>
                </a:solidFill>
                <a:effectLst/>
                <a:latin typeface="+mn-lt"/>
                <a:ea typeface="+mn-ea"/>
                <a:cs typeface="+mn-cs"/>
              </a:rPr>
              <a:t>National Park Service.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[Natural Sounds &amp; Night Skies Logo]. Retrieved June 29, 2017, from https://www.nps.gov/orgs/1050/images/Logo-with-words_350p.jpg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782651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9000"/>
            <a:ext cx="12192000" cy="6858000"/>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3559933"/>
            <a:ext cx="386786" cy="386786"/>
          </a:xfrm>
          <a:prstGeom prst="rect">
            <a:avLst/>
          </a:prstGeom>
        </p:spPr>
      </p:pic>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E9784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E9784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E9784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E9784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E9784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E9784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E97845"/>
                </a:solidFill>
              </a:defRPr>
            </a:lvl1pPr>
          </a:lstStyle>
          <a:p>
            <a:r>
              <a:rPr lang="en-US" dirty="0" smtClean="0"/>
              <a:t>Section 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4884"/>
            <a:ext cx="912020" cy="912020"/>
          </a:xfrm>
          <a:prstGeom prst="rect">
            <a:avLst/>
          </a:prstGeom>
        </p:spPr>
      </p:pic>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E97845"/>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png"/><Relationship Id="rId4" Type="http://schemas.openxmlformats.org/officeDocument/2006/relationships/diagramLayout" Target="../diagrams/layout1.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45.jpeg"/><Relationship Id="rId4" Type="http://schemas.openxmlformats.org/officeDocument/2006/relationships/image" Target="../media/image44.emf"/></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49.jpeg"/><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9048" t="119" r="14369" b="-119"/>
          <a:stretch/>
        </p:blipFill>
        <p:spPr>
          <a:xfrm>
            <a:off x="0" y="0"/>
            <a:ext cx="5679476"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txBox="1">
            <a:spLocks/>
          </p:cNvSpPr>
          <p:nvPr/>
        </p:nvSpPr>
        <p:spPr>
          <a:xfrm>
            <a:off x="5477435" y="1123208"/>
            <a:ext cx="5647765" cy="1436914"/>
          </a:xfrm>
          <a:prstGeom prst="rect">
            <a:avLst/>
          </a:prstGeom>
        </p:spPr>
        <p:txBody>
          <a:bodyPr anchor="ctr">
            <a:normAutofit fontScale="925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cap="all" dirty="0" smtClean="0"/>
              <a:t>Wyoming</a:t>
            </a:r>
          </a:p>
          <a:p>
            <a:pPr algn="r"/>
            <a:r>
              <a:rPr lang="en-US" cap="all" dirty="0" smtClean="0"/>
              <a:t>Cross-Cutting II</a:t>
            </a:r>
            <a:endParaRPr lang="en-US" cap="all" dirty="0"/>
          </a:p>
        </p:txBody>
      </p:sp>
      <p:sp>
        <p:nvSpPr>
          <p:cNvPr id="9" name="Subtitle 2"/>
          <p:cNvSpPr txBox="1">
            <a:spLocks/>
          </p:cNvSpPr>
          <p:nvPr/>
        </p:nvSpPr>
        <p:spPr>
          <a:xfrm>
            <a:off x="5188580" y="2548869"/>
            <a:ext cx="5936620" cy="101987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200" dirty="0" smtClean="0"/>
              <a:t>Detecting Changes in Nighttime Sky Brightness over Grand Teton National Park with the Suomi NPP VIIRS Day/Night Band</a:t>
            </a:r>
            <a:endParaRPr lang="en-US" sz="2200" dirty="0"/>
          </a:p>
        </p:txBody>
      </p:sp>
      <p:sp>
        <p:nvSpPr>
          <p:cNvPr id="22" name="TextBox 21"/>
          <p:cNvSpPr txBox="1"/>
          <p:nvPr/>
        </p:nvSpPr>
        <p:spPr>
          <a:xfrm>
            <a:off x="5130140" y="5859210"/>
            <a:ext cx="5879397" cy="877163"/>
          </a:xfrm>
          <a:prstGeom prst="rect">
            <a:avLst/>
          </a:prstGeom>
          <a:noFill/>
        </p:spPr>
        <p:txBody>
          <a:bodyPr wrap="square" rtlCol="0" anchor="ctr">
            <a:spAutoFit/>
          </a:bodyPr>
          <a:lstStyle/>
          <a:p>
            <a:pPr>
              <a:spcBef>
                <a:spcPts val="600"/>
              </a:spcBef>
            </a:pPr>
            <a:r>
              <a:rPr lang="en-US" sz="2200" b="1" dirty="0" smtClean="0">
                <a:solidFill>
                  <a:schemeClr val="bg1"/>
                </a:solidFill>
                <a:latin typeface="Century Gothic" panose="020B0502020202020204" pitchFamily="34" charset="0"/>
              </a:rPr>
              <a:t>Wise County Clerk of Circuit Court’s Office</a:t>
            </a:r>
            <a:endParaRPr lang="en-US" sz="2400" i="1" dirty="0" smtClean="0">
              <a:solidFill>
                <a:schemeClr val="bg1"/>
              </a:solidFill>
              <a:latin typeface="Century Gothic" panose="020B0502020202020204" pitchFamily="34" charset="0"/>
            </a:endParaRPr>
          </a:p>
          <a:p>
            <a:pPr>
              <a:spcBef>
                <a:spcPts val="600"/>
              </a:spcBef>
            </a:pPr>
            <a:r>
              <a:rPr lang="en-US" sz="2400" i="1" dirty="0" smtClean="0">
                <a:solidFill>
                  <a:schemeClr val="bg1"/>
                </a:solidFill>
                <a:latin typeface="Century Gothic" panose="020B0502020202020204" pitchFamily="34" charset="0"/>
              </a:rPr>
              <a:t>Summer 2017</a:t>
            </a:r>
            <a:endParaRPr lang="en-US" sz="2400" i="1"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537" y="5916939"/>
            <a:ext cx="705861" cy="705861"/>
          </a:xfrm>
          <a:prstGeom prst="rect">
            <a:avLst/>
          </a:prstGeom>
        </p:spPr>
      </p:pic>
      <p:sp>
        <p:nvSpPr>
          <p:cNvPr id="15" name="Text Placeholder 17"/>
          <p:cNvSpPr txBox="1">
            <a:spLocks/>
          </p:cNvSpPr>
          <p:nvPr/>
        </p:nvSpPr>
        <p:spPr>
          <a:xfrm>
            <a:off x="9043705" y="433836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800" dirty="0">
              <a:solidFill>
                <a:schemeClr val="tx1">
                  <a:lumMod val="75000"/>
                  <a:lumOff val="25000"/>
                </a:schemeClr>
              </a:solidFill>
              <a:latin typeface="Century Gothic" panose="020B0502020202020204" pitchFamily="34" charset="0"/>
            </a:endParaRPr>
          </a:p>
        </p:txBody>
      </p:sp>
      <p:sp>
        <p:nvSpPr>
          <p:cNvPr id="23" name="Text Placeholder 17"/>
          <p:cNvSpPr txBox="1">
            <a:spLocks/>
          </p:cNvSpPr>
          <p:nvPr/>
        </p:nvSpPr>
        <p:spPr>
          <a:xfrm>
            <a:off x="9044765" y="476368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800" dirty="0">
              <a:solidFill>
                <a:schemeClr val="tx1">
                  <a:lumMod val="75000"/>
                  <a:lumOff val="25000"/>
                </a:schemeClr>
              </a:solidFill>
              <a:latin typeface="Century Gothic" panose="020B0502020202020204" pitchFamily="34" charset="0"/>
            </a:endParaRPr>
          </a:p>
        </p:txBody>
      </p:sp>
      <p:sp>
        <p:nvSpPr>
          <p:cNvPr id="18" name="Text Placeholder 17"/>
          <p:cNvSpPr txBox="1">
            <a:spLocks/>
          </p:cNvSpPr>
          <p:nvPr/>
        </p:nvSpPr>
        <p:spPr>
          <a:xfrm>
            <a:off x="7388773" y="3568740"/>
            <a:ext cx="3736428" cy="216884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0000"/>
              </a:lnSpc>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Veronica Warda</a:t>
            </a:r>
            <a:r>
              <a:rPr lang="en-US" sz="1800" dirty="0">
                <a:solidFill>
                  <a:schemeClr val="tx1">
                    <a:lumMod val="75000"/>
                    <a:lumOff val="25000"/>
                  </a:schemeClr>
                </a:solidFill>
                <a:latin typeface="Century Gothic" panose="020B0502020202020204" pitchFamily="34" charset="0"/>
              </a:rPr>
              <a:t> </a:t>
            </a:r>
            <a:r>
              <a:rPr lang="en-US" sz="1800" dirty="0" smtClean="0">
                <a:solidFill>
                  <a:schemeClr val="tx1">
                    <a:lumMod val="75000"/>
                    <a:lumOff val="25000"/>
                  </a:schemeClr>
                </a:solidFill>
                <a:latin typeface="Century Gothic" panose="020B0502020202020204" pitchFamily="34" charset="0"/>
              </a:rPr>
              <a:t>(Project Lead)</a:t>
            </a:r>
          </a:p>
          <a:p>
            <a:pPr marL="0" indent="0" algn="r">
              <a:lnSpc>
                <a:spcPct val="110000"/>
              </a:lnSpc>
              <a:buNone/>
            </a:pPr>
            <a:r>
              <a:rPr lang="en-US" sz="1800" dirty="0">
                <a:solidFill>
                  <a:schemeClr val="tx1">
                    <a:lumMod val="75000"/>
                    <a:lumOff val="25000"/>
                  </a:schemeClr>
                </a:solidFill>
                <a:latin typeface="Century Gothic" panose="020B0502020202020204" pitchFamily="34" charset="0"/>
              </a:rPr>
              <a:t>Ryan </a:t>
            </a:r>
            <a:r>
              <a:rPr lang="en-US" sz="1800" dirty="0" smtClean="0">
                <a:solidFill>
                  <a:schemeClr val="tx1">
                    <a:lumMod val="75000"/>
                    <a:lumOff val="25000"/>
                  </a:schemeClr>
                </a:solidFill>
                <a:latin typeface="Century Gothic" panose="020B0502020202020204" pitchFamily="34" charset="0"/>
              </a:rPr>
              <a:t>Avery</a:t>
            </a:r>
          </a:p>
          <a:p>
            <a:pPr marL="0" indent="0" algn="r">
              <a:lnSpc>
                <a:spcPct val="110000"/>
              </a:lnSpc>
              <a:buNone/>
            </a:pPr>
            <a:r>
              <a:rPr lang="en-US" sz="1800" dirty="0">
                <a:solidFill>
                  <a:schemeClr val="tx1">
                    <a:lumMod val="75000"/>
                    <a:lumOff val="25000"/>
                  </a:schemeClr>
                </a:solidFill>
                <a:latin typeface="Century Gothic" panose="020B0502020202020204" pitchFamily="34" charset="0"/>
              </a:rPr>
              <a:t>Steven </a:t>
            </a:r>
            <a:r>
              <a:rPr lang="en-US" sz="1800" dirty="0" smtClean="0">
                <a:solidFill>
                  <a:schemeClr val="tx1">
                    <a:lumMod val="75000"/>
                    <a:lumOff val="25000"/>
                  </a:schemeClr>
                </a:solidFill>
                <a:latin typeface="Century Gothic" panose="020B0502020202020204" pitchFamily="34" charset="0"/>
              </a:rPr>
              <a:t>Chao</a:t>
            </a:r>
          </a:p>
          <a:p>
            <a:pPr marL="0" indent="0" algn="r">
              <a:lnSpc>
                <a:spcPct val="110000"/>
              </a:lnSpc>
              <a:buNone/>
            </a:pPr>
            <a:r>
              <a:rPr lang="en-US" sz="1800" dirty="0" smtClean="0">
                <a:solidFill>
                  <a:schemeClr val="tx1">
                    <a:lumMod val="75000"/>
                    <a:lumOff val="25000"/>
                  </a:schemeClr>
                </a:solidFill>
                <a:latin typeface="Century Gothic" panose="020B0502020202020204" pitchFamily="34" charset="0"/>
              </a:rPr>
              <a:t>Stanley Yu</a:t>
            </a:r>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2143" t="3006" r="2013" b="76396"/>
          <a:stretch/>
        </p:blipFill>
        <p:spPr>
          <a:xfrm>
            <a:off x="0" y="46647"/>
            <a:ext cx="12191999" cy="3390905"/>
          </a:xfrm>
        </p:spPr>
      </p:pic>
      <p:sp>
        <p:nvSpPr>
          <p:cNvPr id="5" name="Title 4"/>
          <p:cNvSpPr>
            <a:spLocks noGrp="1"/>
          </p:cNvSpPr>
          <p:nvPr>
            <p:ph type="title"/>
          </p:nvPr>
        </p:nvSpPr>
        <p:spPr>
          <a:xfrm>
            <a:off x="1000125" y="3806824"/>
            <a:ext cx="10233148" cy="479425"/>
          </a:xfrm>
        </p:spPr>
        <p:txBody>
          <a:bodyPr>
            <a:noAutofit/>
          </a:bodyPr>
          <a:lstStyle/>
          <a:p>
            <a:r>
              <a:rPr lang="en-US" sz="4400" dirty="0" smtClean="0"/>
              <a:t>Objectives</a:t>
            </a:r>
            <a:endParaRPr lang="en-US" sz="4400" dirty="0"/>
          </a:p>
        </p:txBody>
      </p:sp>
      <p:sp>
        <p:nvSpPr>
          <p:cNvPr id="6" name="Text Placeholder 5"/>
          <p:cNvSpPr>
            <a:spLocks noGrp="1"/>
          </p:cNvSpPr>
          <p:nvPr>
            <p:ph type="body" sz="half" idx="2"/>
          </p:nvPr>
        </p:nvSpPr>
        <p:spPr>
          <a:xfrm>
            <a:off x="1066799" y="4347148"/>
            <a:ext cx="10166473" cy="2510852"/>
          </a:xfrm>
        </p:spPr>
        <p:txBody>
          <a:bodyPr anchor="ctr">
            <a:normAutofit fontScale="92500"/>
          </a:bodyPr>
          <a:lstStyle/>
          <a:p>
            <a:pPr marL="347663" indent="-347663">
              <a:lnSpc>
                <a:spcPct val="100000"/>
              </a:lnSpc>
              <a:buClr>
                <a:srgbClr val="EA7845"/>
              </a:buClr>
            </a:pPr>
            <a:r>
              <a:rPr lang="en-US" sz="2100" b="1" dirty="0">
                <a:solidFill>
                  <a:srgbClr val="EA7845"/>
                </a:solidFill>
              </a:rPr>
              <a:t>Assess </a:t>
            </a:r>
            <a:r>
              <a:rPr lang="en-US" sz="2100" dirty="0" smtClean="0">
                <a:solidFill>
                  <a:schemeClr val="bg2">
                    <a:lumMod val="50000"/>
                  </a:schemeClr>
                </a:solidFill>
              </a:rPr>
              <a:t>changes in </a:t>
            </a:r>
            <a:r>
              <a:rPr lang="en-US" sz="2100" dirty="0">
                <a:solidFill>
                  <a:schemeClr val="bg2">
                    <a:lumMod val="50000"/>
                  </a:schemeClr>
                </a:solidFill>
              </a:rPr>
              <a:t>artificial </a:t>
            </a:r>
            <a:r>
              <a:rPr lang="en-US" sz="2100" dirty="0" err="1" smtClean="0">
                <a:solidFill>
                  <a:schemeClr val="bg2">
                    <a:lumMod val="50000"/>
                  </a:schemeClr>
                </a:solidFill>
              </a:rPr>
              <a:t>skyglow</a:t>
            </a:r>
            <a:r>
              <a:rPr lang="en-US" sz="2100" dirty="0" smtClean="0">
                <a:solidFill>
                  <a:schemeClr val="bg2">
                    <a:lumMod val="50000"/>
                  </a:schemeClr>
                </a:solidFill>
              </a:rPr>
              <a:t> over time</a:t>
            </a:r>
            <a:endParaRPr lang="en-US" sz="2100" dirty="0">
              <a:solidFill>
                <a:schemeClr val="bg2">
                  <a:lumMod val="50000"/>
                </a:schemeClr>
              </a:solidFill>
            </a:endParaRPr>
          </a:p>
          <a:p>
            <a:pPr marL="855663" indent="-855663">
              <a:lnSpc>
                <a:spcPct val="100000"/>
              </a:lnSpc>
              <a:buClr>
                <a:srgbClr val="EA7845"/>
              </a:buClr>
            </a:pPr>
            <a:r>
              <a:rPr lang="en-US" sz="2100" b="1" dirty="0">
                <a:solidFill>
                  <a:srgbClr val="EA7845"/>
                </a:solidFill>
              </a:rPr>
              <a:t>Design</a:t>
            </a:r>
            <a:r>
              <a:rPr lang="en-US" sz="2100" dirty="0">
                <a:solidFill>
                  <a:srgbClr val="EA7845"/>
                </a:solidFill>
              </a:rPr>
              <a:t> </a:t>
            </a:r>
            <a:r>
              <a:rPr lang="en-US" sz="2100" dirty="0" smtClean="0">
                <a:solidFill>
                  <a:schemeClr val="bg2">
                    <a:lumMod val="50000"/>
                  </a:schemeClr>
                </a:solidFill>
              </a:rPr>
              <a:t>a model of light </a:t>
            </a:r>
            <a:r>
              <a:rPr lang="en-US" sz="2100" dirty="0">
                <a:solidFill>
                  <a:schemeClr val="bg2">
                    <a:lumMod val="50000"/>
                  </a:schemeClr>
                </a:solidFill>
              </a:rPr>
              <a:t>propagation in the atmosphere from different </a:t>
            </a:r>
            <a:r>
              <a:rPr lang="en-US" sz="2100" dirty="0" smtClean="0">
                <a:solidFill>
                  <a:schemeClr val="bg2">
                    <a:lumMod val="50000"/>
                  </a:schemeClr>
                </a:solidFill>
              </a:rPr>
              <a:t>viewing </a:t>
            </a:r>
            <a:r>
              <a:rPr lang="en-US" sz="2100" dirty="0">
                <a:solidFill>
                  <a:schemeClr val="bg2">
                    <a:lumMod val="50000"/>
                  </a:schemeClr>
                </a:solidFill>
              </a:rPr>
              <a:t>angles and latitudes</a:t>
            </a:r>
            <a:endParaRPr lang="en-US" sz="2100" b="1" dirty="0">
              <a:solidFill>
                <a:schemeClr val="bg2">
                  <a:lumMod val="50000"/>
                </a:schemeClr>
              </a:solidFill>
            </a:endParaRPr>
          </a:p>
          <a:p>
            <a:pPr marL="347663" indent="-347663">
              <a:lnSpc>
                <a:spcPct val="100000"/>
              </a:lnSpc>
              <a:buClr>
                <a:srgbClr val="EA7845"/>
              </a:buClr>
            </a:pPr>
            <a:r>
              <a:rPr lang="en-US" sz="2100" b="1" dirty="0">
                <a:solidFill>
                  <a:srgbClr val="EA7845"/>
                </a:solidFill>
              </a:rPr>
              <a:t>Visualize</a:t>
            </a:r>
            <a:r>
              <a:rPr lang="en-US" sz="2100" dirty="0">
                <a:solidFill>
                  <a:srgbClr val="EA7845"/>
                </a:solidFill>
              </a:rPr>
              <a:t> </a:t>
            </a:r>
            <a:r>
              <a:rPr lang="en-US" sz="2100" dirty="0">
                <a:solidFill>
                  <a:schemeClr val="bg2">
                    <a:lumMod val="50000"/>
                  </a:schemeClr>
                </a:solidFill>
              </a:rPr>
              <a:t>sources of anthropogenic light pollution </a:t>
            </a:r>
            <a:endParaRPr lang="en-US" sz="2100" dirty="0" smtClean="0">
              <a:solidFill>
                <a:schemeClr val="bg2">
                  <a:lumMod val="50000"/>
                </a:schemeClr>
              </a:solidFill>
            </a:endParaRPr>
          </a:p>
          <a:p>
            <a:pPr marL="855663" indent="-855663">
              <a:lnSpc>
                <a:spcPct val="100000"/>
              </a:lnSpc>
              <a:buClr>
                <a:srgbClr val="EA7845"/>
              </a:buClr>
            </a:pPr>
            <a:r>
              <a:rPr lang="en-US" sz="2100" b="1" dirty="0" smtClean="0">
                <a:solidFill>
                  <a:srgbClr val="EA7845"/>
                </a:solidFill>
              </a:rPr>
              <a:t>Publish </a:t>
            </a:r>
            <a:r>
              <a:rPr lang="en-US" sz="2100" dirty="0" smtClean="0">
                <a:solidFill>
                  <a:schemeClr val="bg2">
                    <a:lumMod val="50000"/>
                  </a:schemeClr>
                </a:solidFill>
              </a:rPr>
              <a:t>an open-source Python program with supporting documentation</a:t>
            </a:r>
          </a:p>
          <a:p>
            <a:pPr marL="966788" indent="-966788">
              <a:lnSpc>
                <a:spcPct val="100000"/>
              </a:lnSpc>
              <a:buClr>
                <a:srgbClr val="EA7845"/>
              </a:buClr>
            </a:pPr>
            <a:r>
              <a:rPr lang="en-US" sz="2100" b="1" dirty="0" smtClean="0">
                <a:solidFill>
                  <a:srgbClr val="E97845"/>
                </a:solidFill>
              </a:rPr>
              <a:t>Test</a:t>
            </a:r>
            <a:r>
              <a:rPr lang="en-US" sz="2100" b="1" dirty="0" smtClean="0">
                <a:solidFill>
                  <a:schemeClr val="bg2">
                    <a:lumMod val="50000"/>
                  </a:schemeClr>
                </a:solidFill>
              </a:rPr>
              <a:t> </a:t>
            </a:r>
            <a:r>
              <a:rPr lang="en-US" sz="2100" dirty="0" smtClean="0">
                <a:solidFill>
                  <a:schemeClr val="bg2">
                    <a:lumMod val="50000"/>
                  </a:schemeClr>
                </a:solidFill>
              </a:rPr>
              <a:t>Python program against previous work in the </a:t>
            </a:r>
            <a:r>
              <a:rPr lang="en-US" sz="2100" i="1" dirty="0" smtClean="0">
                <a:solidFill>
                  <a:schemeClr val="bg2">
                    <a:lumMod val="50000"/>
                  </a:schemeClr>
                </a:solidFill>
              </a:rPr>
              <a:t>New World Atlas </a:t>
            </a:r>
            <a:r>
              <a:rPr lang="en-US" sz="2100" dirty="0" smtClean="0">
                <a:solidFill>
                  <a:schemeClr val="bg2">
                    <a:lumMod val="50000"/>
                  </a:schemeClr>
                </a:solidFill>
              </a:rPr>
              <a:t>(</a:t>
            </a:r>
            <a:r>
              <a:rPr lang="en-US" sz="2100" dirty="0" err="1" smtClean="0">
                <a:solidFill>
                  <a:schemeClr val="bg2">
                    <a:lumMod val="50000"/>
                  </a:schemeClr>
                </a:solidFill>
              </a:rPr>
              <a:t>Falchi</a:t>
            </a:r>
            <a:r>
              <a:rPr lang="en-US" sz="2100" dirty="0" smtClean="0">
                <a:solidFill>
                  <a:schemeClr val="bg2">
                    <a:lumMod val="50000"/>
                  </a:schemeClr>
                </a:solidFill>
              </a:rPr>
              <a:t> et al., 2016)</a:t>
            </a:r>
            <a:endParaRPr lang="en-US" sz="2100" b="1" dirty="0">
              <a:solidFill>
                <a:schemeClr val="bg2">
                  <a:lumMod val="50000"/>
                </a:schemeClr>
              </a:solidFill>
            </a:endParaRPr>
          </a:p>
        </p:txBody>
      </p:sp>
      <p:sp>
        <p:nvSpPr>
          <p:cNvPr id="7" name="Text Placeholder 4"/>
          <p:cNvSpPr txBox="1">
            <a:spLocks/>
          </p:cNvSpPr>
          <p:nvPr/>
        </p:nvSpPr>
        <p:spPr>
          <a:xfrm>
            <a:off x="9006214" y="3210708"/>
            <a:ext cx="3185786"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1"/>
                </a:solidFill>
                <a:effectLst/>
                <a:uLnTx/>
                <a:uFillTx/>
              </a:rPr>
              <a:t>Image Credit: </a:t>
            </a:r>
            <a:r>
              <a:rPr lang="en-US" dirty="0" err="1" smtClean="0">
                <a:solidFill>
                  <a:schemeClr val="bg1"/>
                </a:solidFill>
              </a:rPr>
              <a:t>Falchi</a:t>
            </a:r>
            <a:r>
              <a:rPr lang="en-US" dirty="0" smtClean="0">
                <a:solidFill>
                  <a:schemeClr val="bg1"/>
                </a:solidFill>
              </a:rPr>
              <a:t> et al. (2016)</a:t>
            </a:r>
            <a:endParaRPr kumimoji="0" lang="en-US"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Parameters</a:t>
            </a:r>
            <a:endParaRPr lang="en-US" dirty="0"/>
          </a:p>
        </p:txBody>
      </p:sp>
      <p:sp>
        <p:nvSpPr>
          <p:cNvPr id="3" name="Text Placeholder 2"/>
          <p:cNvSpPr>
            <a:spLocks noGrp="1"/>
          </p:cNvSpPr>
          <p:nvPr>
            <p:ph type="body" sz="half" idx="2"/>
          </p:nvPr>
        </p:nvSpPr>
        <p:spPr/>
        <p:txBody>
          <a:bodyPr anchor="ctr">
            <a:normAutofit/>
          </a:bodyPr>
          <a:lstStyle/>
          <a:p>
            <a:pPr algn="ctr">
              <a:lnSpc>
                <a:spcPct val="100000"/>
              </a:lnSpc>
              <a:spcBef>
                <a:spcPts val="0"/>
              </a:spcBef>
            </a:pPr>
            <a:r>
              <a:rPr lang="en-US" sz="2400" i="1" dirty="0" smtClean="0">
                <a:solidFill>
                  <a:schemeClr val="bg2">
                    <a:lumMod val="50000"/>
                  </a:schemeClr>
                </a:solidFill>
              </a:rPr>
              <a:t>“…the </a:t>
            </a:r>
            <a:r>
              <a:rPr lang="en-US" sz="2400" i="1" dirty="0">
                <a:solidFill>
                  <a:schemeClr val="bg2">
                    <a:lumMod val="50000"/>
                  </a:schemeClr>
                </a:solidFill>
              </a:rPr>
              <a:t>Grand Teton </a:t>
            </a:r>
            <a:r>
              <a:rPr lang="en-US" sz="2400" i="1" dirty="0" smtClean="0">
                <a:solidFill>
                  <a:schemeClr val="bg2">
                    <a:lumMod val="50000"/>
                  </a:schemeClr>
                </a:solidFill>
              </a:rPr>
              <a:t>region </a:t>
            </a:r>
            <a:r>
              <a:rPr lang="en-US" sz="2400" i="1" dirty="0">
                <a:solidFill>
                  <a:schemeClr val="bg2">
                    <a:lumMod val="50000"/>
                  </a:schemeClr>
                </a:solidFill>
              </a:rPr>
              <a:t>is part of the greater Yellowstone ecosystem, </a:t>
            </a:r>
            <a:r>
              <a:rPr lang="en-US" sz="2400" i="1" dirty="0" smtClean="0">
                <a:solidFill>
                  <a:schemeClr val="bg2">
                    <a:lumMod val="50000"/>
                  </a:schemeClr>
                </a:solidFill>
              </a:rPr>
              <a:t>[which is] </a:t>
            </a:r>
            <a:r>
              <a:rPr lang="en-US" sz="2400" i="1" dirty="0">
                <a:solidFill>
                  <a:schemeClr val="bg2">
                    <a:lumMod val="50000"/>
                  </a:schemeClr>
                </a:solidFill>
              </a:rPr>
              <a:t>about </a:t>
            </a:r>
            <a:r>
              <a:rPr lang="en-US" sz="2400" b="1" i="1" dirty="0">
                <a:solidFill>
                  <a:srgbClr val="E97845"/>
                </a:solidFill>
              </a:rPr>
              <a:t>12 million </a:t>
            </a:r>
            <a:r>
              <a:rPr lang="en-US" sz="2400" b="1" i="1" dirty="0" smtClean="0">
                <a:solidFill>
                  <a:srgbClr val="E97845"/>
                </a:solidFill>
              </a:rPr>
              <a:t>acres</a:t>
            </a:r>
            <a:r>
              <a:rPr lang="en-US" sz="2400" i="1" dirty="0" smtClean="0">
                <a:solidFill>
                  <a:schemeClr val="bg2">
                    <a:lumMod val="50000"/>
                  </a:schemeClr>
                </a:solidFill>
              </a:rPr>
              <a:t>, [making it] the </a:t>
            </a:r>
            <a:r>
              <a:rPr lang="en-US" sz="2400" b="1" i="1" dirty="0">
                <a:solidFill>
                  <a:srgbClr val="E97845"/>
                </a:solidFill>
              </a:rPr>
              <a:t>largest undeveloped area</a:t>
            </a:r>
            <a:r>
              <a:rPr lang="en-US" sz="2400" i="1" dirty="0">
                <a:solidFill>
                  <a:schemeClr val="bg2">
                    <a:lumMod val="50000"/>
                  </a:schemeClr>
                </a:solidFill>
              </a:rPr>
              <a:t> within the contiguous </a:t>
            </a:r>
            <a:r>
              <a:rPr lang="en-US" sz="2400" i="1" dirty="0" smtClean="0">
                <a:solidFill>
                  <a:schemeClr val="bg2">
                    <a:lumMod val="50000"/>
                  </a:schemeClr>
                </a:solidFill>
              </a:rPr>
              <a:t>[…] </a:t>
            </a:r>
            <a:r>
              <a:rPr lang="en-US" sz="2400" i="1" dirty="0">
                <a:solidFill>
                  <a:schemeClr val="bg2">
                    <a:lumMod val="50000"/>
                  </a:schemeClr>
                </a:solidFill>
              </a:rPr>
              <a:t>United States</a:t>
            </a:r>
            <a:r>
              <a:rPr lang="en-US" sz="2400" i="1" dirty="0" smtClean="0">
                <a:solidFill>
                  <a:schemeClr val="bg2">
                    <a:lumMod val="50000"/>
                  </a:schemeClr>
                </a:solidFill>
              </a:rPr>
              <a:t>.”</a:t>
            </a:r>
          </a:p>
          <a:p>
            <a:pPr algn="ctr">
              <a:lnSpc>
                <a:spcPct val="100000"/>
              </a:lnSpc>
              <a:spcBef>
                <a:spcPts val="0"/>
              </a:spcBef>
            </a:pPr>
            <a:endParaRPr lang="en-US" sz="2400" i="1" dirty="0" smtClean="0">
              <a:solidFill>
                <a:schemeClr val="bg2">
                  <a:lumMod val="50000"/>
                </a:schemeClr>
              </a:solidFill>
            </a:endParaRPr>
          </a:p>
          <a:p>
            <a:pPr algn="r">
              <a:lnSpc>
                <a:spcPct val="100000"/>
              </a:lnSpc>
              <a:spcBef>
                <a:spcPts val="0"/>
              </a:spcBef>
            </a:pPr>
            <a:r>
              <a:rPr lang="en-US" sz="2400" i="1" dirty="0">
                <a:solidFill>
                  <a:schemeClr val="bg2">
                    <a:lumMod val="50000"/>
                  </a:schemeClr>
                </a:solidFill>
              </a:rPr>
              <a:t>– </a:t>
            </a:r>
            <a:r>
              <a:rPr lang="en-US" sz="2400" b="1" i="1" dirty="0" smtClean="0">
                <a:solidFill>
                  <a:schemeClr val="bg2">
                    <a:lumMod val="50000"/>
                  </a:schemeClr>
                </a:solidFill>
              </a:rPr>
              <a:t>Dan Greenblatt</a:t>
            </a:r>
          </a:p>
          <a:p>
            <a:pPr algn="r">
              <a:lnSpc>
                <a:spcPct val="100000"/>
              </a:lnSpc>
              <a:spcBef>
                <a:spcPts val="0"/>
              </a:spcBef>
            </a:pPr>
            <a:r>
              <a:rPr lang="en-US" sz="2400" i="1" dirty="0" smtClean="0">
                <a:solidFill>
                  <a:schemeClr val="bg2">
                    <a:lumMod val="50000"/>
                  </a:schemeClr>
                </a:solidFill>
              </a:rPr>
              <a:t>Colter </a:t>
            </a:r>
            <a:r>
              <a:rPr lang="en-US" sz="2400" i="1" dirty="0">
                <a:solidFill>
                  <a:schemeClr val="bg2">
                    <a:lumMod val="50000"/>
                  </a:schemeClr>
                </a:solidFill>
              </a:rPr>
              <a:t>Bay District Interpretive </a:t>
            </a:r>
            <a:r>
              <a:rPr lang="en-US" sz="2400" i="1" dirty="0" smtClean="0">
                <a:solidFill>
                  <a:schemeClr val="bg2">
                    <a:lumMod val="50000"/>
                  </a:schemeClr>
                </a:solidFill>
              </a:rPr>
              <a:t>Ranger</a:t>
            </a:r>
          </a:p>
          <a:p>
            <a:pPr algn="r">
              <a:lnSpc>
                <a:spcPct val="100000"/>
              </a:lnSpc>
              <a:spcBef>
                <a:spcPts val="0"/>
              </a:spcBef>
            </a:pPr>
            <a:r>
              <a:rPr lang="en-US" sz="2400" i="1" dirty="0" smtClean="0">
                <a:solidFill>
                  <a:schemeClr val="bg2">
                    <a:lumMod val="50000"/>
                  </a:schemeClr>
                </a:solidFill>
              </a:rPr>
              <a:t>Grand </a:t>
            </a:r>
            <a:r>
              <a:rPr lang="en-US" sz="2400" i="1" dirty="0">
                <a:solidFill>
                  <a:schemeClr val="bg2">
                    <a:lumMod val="50000"/>
                  </a:schemeClr>
                </a:solidFill>
              </a:rPr>
              <a:t>Teton National Park</a:t>
            </a:r>
          </a:p>
        </p:txBody>
      </p:sp>
    </p:spTree>
    <p:extLst>
      <p:ext uri="{BB962C8B-B14F-4D97-AF65-F5344CB8AC3E}">
        <p14:creationId xmlns:p14="http://schemas.microsoft.com/office/powerpoint/2010/main" val="3772512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Study Area</a:t>
            </a:r>
            <a:endParaRPr lang="en-US" sz="4400" dirty="0"/>
          </a:p>
        </p:txBody>
      </p:sp>
      <p:pic>
        <p:nvPicPr>
          <p:cNvPr id="13" name="Picture Placeholder 10"/>
          <p:cNvPicPr>
            <a:picLocks noChangeAspect="1"/>
          </p:cNvPicPr>
          <p:nvPr/>
        </p:nvPicPr>
        <p:blipFill rotWithShape="1">
          <a:blip r:embed="rId3" cstate="print">
            <a:extLst>
              <a:ext uri="{28A0092B-C50C-407E-A947-70E740481C1C}">
                <a14:useLocalDpi xmlns:a14="http://schemas.microsoft.com/office/drawing/2010/main" val="0"/>
              </a:ext>
            </a:extLst>
          </a:blip>
          <a:srcRect l="12722" t="72475" r="63722" b="6005"/>
          <a:stretch/>
        </p:blipFill>
        <p:spPr>
          <a:xfrm>
            <a:off x="8119465" y="993286"/>
            <a:ext cx="2794861" cy="1973090"/>
          </a:xfrm>
          <a:prstGeom prst="rect">
            <a:avLst/>
          </a:prstGeom>
        </p:spPr>
      </p:pic>
      <p:grpSp>
        <p:nvGrpSpPr>
          <p:cNvPr id="10" name="Group 9"/>
          <p:cNvGrpSpPr/>
          <p:nvPr/>
        </p:nvGrpSpPr>
        <p:grpSpPr>
          <a:xfrm>
            <a:off x="475737" y="1077708"/>
            <a:ext cx="6710280" cy="5010912"/>
            <a:chOff x="475737" y="1047728"/>
            <a:chExt cx="6710280" cy="5010912"/>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332" t="5129" r="17176" b="26748"/>
            <a:stretch/>
          </p:blipFill>
          <p:spPr>
            <a:xfrm>
              <a:off x="475737" y="1047728"/>
              <a:ext cx="6710280" cy="5010912"/>
            </a:xfrm>
            <a:prstGeom prst="rect">
              <a:avLst/>
            </a:prstGeom>
          </p:spPr>
        </p:pic>
        <p:sp>
          <p:nvSpPr>
            <p:cNvPr id="4" name="Oval 3"/>
            <p:cNvSpPr/>
            <p:nvPr/>
          </p:nvSpPr>
          <p:spPr>
            <a:xfrm>
              <a:off x="3073472" y="1945350"/>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87606" y="2290070"/>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774227" y="3695380"/>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007270" y="2407780"/>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721404" y="3098423"/>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881683" y="2954288"/>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031433" y="3695380"/>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838053" y="4025405"/>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719814" y="4200766"/>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178631" y="4657716"/>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673333" y="4919843"/>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620511" y="4741794"/>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091348" y="3937600"/>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738750" y="4639521"/>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115511" y="5251267"/>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610336" y="2458227"/>
              <a:ext cx="100894" cy="100894"/>
            </a:xfrm>
            <a:prstGeom prst="ellipse">
              <a:avLst/>
            </a:prstGeom>
            <a:noFill/>
            <a:ln w="28575">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99592" y="2022733"/>
              <a:ext cx="1021488" cy="244510"/>
            </a:xfrm>
            <a:prstGeom prst="rect">
              <a:avLst/>
            </a:prstGeom>
            <a:noFill/>
          </p:spPr>
          <p:txBody>
            <a:bodyPr wrap="square" rtlCol="0" anchor="ctr">
              <a:spAutoFit/>
            </a:bodyPr>
            <a:lstStyle/>
            <a:p>
              <a:r>
                <a:rPr lang="en-US" sz="1200" dirty="0" smtClean="0">
                  <a:solidFill>
                    <a:schemeClr val="bg2">
                      <a:lumMod val="75000"/>
                    </a:schemeClr>
                  </a:solidFill>
                </a:rPr>
                <a:t>Helena</a:t>
              </a:r>
              <a:endParaRPr lang="en-US" sz="1200" dirty="0">
                <a:solidFill>
                  <a:schemeClr val="bg2">
                    <a:lumMod val="75000"/>
                  </a:schemeClr>
                </a:solidFill>
              </a:endParaRPr>
            </a:p>
          </p:txBody>
        </p:sp>
        <p:sp>
          <p:nvSpPr>
            <p:cNvPr id="35" name="TextBox 34"/>
            <p:cNvSpPr txBox="1"/>
            <p:nvPr/>
          </p:nvSpPr>
          <p:spPr>
            <a:xfrm>
              <a:off x="2803810" y="2376150"/>
              <a:ext cx="1021488" cy="244510"/>
            </a:xfrm>
            <a:prstGeom prst="rect">
              <a:avLst/>
            </a:prstGeom>
            <a:noFill/>
          </p:spPr>
          <p:txBody>
            <a:bodyPr wrap="square" rtlCol="0" anchor="ctr">
              <a:spAutoFit/>
            </a:bodyPr>
            <a:lstStyle/>
            <a:p>
              <a:r>
                <a:rPr lang="en-US" sz="1200" dirty="0" smtClean="0">
                  <a:solidFill>
                    <a:schemeClr val="bg2">
                      <a:lumMod val="75000"/>
                    </a:schemeClr>
                  </a:solidFill>
                </a:rPr>
                <a:t>Butte</a:t>
              </a:r>
              <a:endParaRPr lang="en-US" sz="1200" dirty="0">
                <a:solidFill>
                  <a:schemeClr val="bg2">
                    <a:lumMod val="75000"/>
                  </a:schemeClr>
                </a:solidFill>
              </a:endParaRPr>
            </a:p>
          </p:txBody>
        </p:sp>
        <p:sp>
          <p:nvSpPr>
            <p:cNvPr id="36" name="TextBox 35"/>
            <p:cNvSpPr txBox="1"/>
            <p:nvPr/>
          </p:nvSpPr>
          <p:spPr>
            <a:xfrm>
              <a:off x="3673333" y="2266369"/>
              <a:ext cx="1021488" cy="244510"/>
            </a:xfrm>
            <a:prstGeom prst="rect">
              <a:avLst/>
            </a:prstGeom>
            <a:noFill/>
          </p:spPr>
          <p:txBody>
            <a:bodyPr wrap="square" rtlCol="0" anchor="ctr">
              <a:spAutoFit/>
            </a:bodyPr>
            <a:lstStyle/>
            <a:p>
              <a:r>
                <a:rPr lang="en-US" sz="1200" dirty="0" smtClean="0">
                  <a:solidFill>
                    <a:schemeClr val="bg2">
                      <a:lumMod val="75000"/>
                    </a:schemeClr>
                  </a:solidFill>
                </a:rPr>
                <a:t>Bozeman</a:t>
              </a:r>
              <a:endParaRPr lang="en-US" sz="1200" dirty="0">
                <a:solidFill>
                  <a:schemeClr val="bg2">
                    <a:lumMod val="75000"/>
                  </a:schemeClr>
                </a:solidFill>
              </a:endParaRPr>
            </a:p>
          </p:txBody>
        </p:sp>
        <p:sp>
          <p:nvSpPr>
            <p:cNvPr id="37" name="TextBox 36"/>
            <p:cNvSpPr txBox="1"/>
            <p:nvPr/>
          </p:nvSpPr>
          <p:spPr>
            <a:xfrm>
              <a:off x="5039676" y="2198991"/>
              <a:ext cx="1021488" cy="244510"/>
            </a:xfrm>
            <a:prstGeom prst="rect">
              <a:avLst/>
            </a:prstGeom>
            <a:noFill/>
          </p:spPr>
          <p:txBody>
            <a:bodyPr wrap="square" rtlCol="0" anchor="ctr">
              <a:spAutoFit/>
            </a:bodyPr>
            <a:lstStyle/>
            <a:p>
              <a:r>
                <a:rPr lang="en-US" sz="1200" dirty="0" smtClean="0">
                  <a:solidFill>
                    <a:schemeClr val="bg2">
                      <a:lumMod val="75000"/>
                    </a:schemeClr>
                  </a:solidFill>
                </a:rPr>
                <a:t>Billings</a:t>
              </a:r>
              <a:endParaRPr lang="en-US" sz="1200" dirty="0">
                <a:solidFill>
                  <a:schemeClr val="bg2">
                    <a:lumMod val="75000"/>
                  </a:schemeClr>
                </a:solidFill>
              </a:endParaRPr>
            </a:p>
          </p:txBody>
        </p:sp>
        <p:sp>
          <p:nvSpPr>
            <p:cNvPr id="38" name="TextBox 37"/>
            <p:cNvSpPr txBox="1"/>
            <p:nvPr/>
          </p:nvSpPr>
          <p:spPr>
            <a:xfrm>
              <a:off x="4729639" y="2847330"/>
              <a:ext cx="1021488" cy="244510"/>
            </a:xfrm>
            <a:prstGeom prst="rect">
              <a:avLst/>
            </a:prstGeom>
            <a:noFill/>
          </p:spPr>
          <p:txBody>
            <a:bodyPr wrap="square" rtlCol="0" anchor="ctr">
              <a:spAutoFit/>
            </a:bodyPr>
            <a:lstStyle/>
            <a:p>
              <a:r>
                <a:rPr lang="en-US" sz="1200" dirty="0" smtClean="0">
                  <a:solidFill>
                    <a:schemeClr val="bg2">
                      <a:lumMod val="75000"/>
                    </a:schemeClr>
                  </a:solidFill>
                </a:rPr>
                <a:t>Cody</a:t>
              </a:r>
              <a:endParaRPr lang="en-US" sz="1200" dirty="0">
                <a:solidFill>
                  <a:schemeClr val="bg2">
                    <a:lumMod val="75000"/>
                  </a:schemeClr>
                </a:solidFill>
              </a:endParaRPr>
            </a:p>
          </p:txBody>
        </p:sp>
        <p:sp>
          <p:nvSpPr>
            <p:cNvPr id="39" name="TextBox 38"/>
            <p:cNvSpPr txBox="1"/>
            <p:nvPr/>
          </p:nvSpPr>
          <p:spPr>
            <a:xfrm>
              <a:off x="4952854" y="3029761"/>
              <a:ext cx="1021488" cy="244510"/>
            </a:xfrm>
            <a:prstGeom prst="rect">
              <a:avLst/>
            </a:prstGeom>
            <a:noFill/>
          </p:spPr>
          <p:txBody>
            <a:bodyPr wrap="square" rtlCol="0" anchor="ctr">
              <a:spAutoFit/>
            </a:bodyPr>
            <a:lstStyle/>
            <a:p>
              <a:pPr algn="r"/>
              <a:r>
                <a:rPr lang="en-US" sz="1200" dirty="0" smtClean="0">
                  <a:solidFill>
                    <a:schemeClr val="bg2">
                      <a:lumMod val="75000"/>
                    </a:schemeClr>
                  </a:solidFill>
                </a:rPr>
                <a:t>Sheridan</a:t>
              </a:r>
              <a:endParaRPr lang="en-US" sz="1200" dirty="0">
                <a:solidFill>
                  <a:schemeClr val="bg2">
                    <a:lumMod val="75000"/>
                  </a:schemeClr>
                </a:solidFill>
              </a:endParaRPr>
            </a:p>
          </p:txBody>
        </p:sp>
        <p:sp>
          <p:nvSpPr>
            <p:cNvPr id="40" name="TextBox 39"/>
            <p:cNvSpPr txBox="1"/>
            <p:nvPr/>
          </p:nvSpPr>
          <p:spPr>
            <a:xfrm>
              <a:off x="3800810" y="3755814"/>
              <a:ext cx="1021488" cy="244510"/>
            </a:xfrm>
            <a:prstGeom prst="rect">
              <a:avLst/>
            </a:prstGeom>
            <a:noFill/>
          </p:spPr>
          <p:txBody>
            <a:bodyPr wrap="square" rtlCol="0" anchor="ctr">
              <a:spAutoFit/>
            </a:bodyPr>
            <a:lstStyle/>
            <a:p>
              <a:r>
                <a:rPr lang="en-US" sz="1200" dirty="0" smtClean="0">
                  <a:solidFill>
                    <a:schemeClr val="bg2">
                      <a:lumMod val="75000"/>
                    </a:schemeClr>
                  </a:solidFill>
                </a:rPr>
                <a:t>Jackson</a:t>
              </a:r>
              <a:endParaRPr lang="en-US" sz="1200" dirty="0">
                <a:solidFill>
                  <a:schemeClr val="bg2">
                    <a:lumMod val="75000"/>
                  </a:schemeClr>
                </a:solidFill>
              </a:endParaRPr>
            </a:p>
          </p:txBody>
        </p:sp>
        <p:sp>
          <p:nvSpPr>
            <p:cNvPr id="41" name="TextBox 40"/>
            <p:cNvSpPr txBox="1"/>
            <p:nvPr/>
          </p:nvSpPr>
          <p:spPr>
            <a:xfrm>
              <a:off x="5141795" y="3708159"/>
              <a:ext cx="1021488" cy="244510"/>
            </a:xfrm>
            <a:prstGeom prst="rect">
              <a:avLst/>
            </a:prstGeom>
            <a:noFill/>
          </p:spPr>
          <p:txBody>
            <a:bodyPr wrap="square" rtlCol="0" anchor="ctr">
              <a:spAutoFit/>
            </a:bodyPr>
            <a:lstStyle/>
            <a:p>
              <a:r>
                <a:rPr lang="en-US" sz="1200" dirty="0" smtClean="0">
                  <a:solidFill>
                    <a:schemeClr val="bg2">
                      <a:lumMod val="75000"/>
                    </a:schemeClr>
                  </a:solidFill>
                </a:rPr>
                <a:t>Riverton</a:t>
              </a:r>
              <a:endParaRPr lang="en-US" sz="1200" dirty="0">
                <a:solidFill>
                  <a:schemeClr val="bg2">
                    <a:lumMod val="75000"/>
                  </a:schemeClr>
                </a:solidFill>
              </a:endParaRPr>
            </a:p>
          </p:txBody>
        </p:sp>
        <p:sp>
          <p:nvSpPr>
            <p:cNvPr id="42" name="TextBox 41"/>
            <p:cNvSpPr txBox="1"/>
            <p:nvPr/>
          </p:nvSpPr>
          <p:spPr>
            <a:xfrm>
              <a:off x="2830684" y="4136849"/>
              <a:ext cx="1021488" cy="244510"/>
            </a:xfrm>
            <a:prstGeom prst="rect">
              <a:avLst/>
            </a:prstGeom>
            <a:noFill/>
          </p:spPr>
          <p:txBody>
            <a:bodyPr wrap="square" rtlCol="0" anchor="ctr">
              <a:spAutoFit/>
            </a:bodyPr>
            <a:lstStyle/>
            <a:p>
              <a:r>
                <a:rPr lang="en-US" sz="1200" dirty="0" smtClean="0">
                  <a:solidFill>
                    <a:schemeClr val="bg2">
                      <a:lumMod val="75000"/>
                    </a:schemeClr>
                  </a:solidFill>
                </a:rPr>
                <a:t>Pocatello</a:t>
              </a:r>
              <a:endParaRPr lang="en-US" sz="1200" dirty="0">
                <a:solidFill>
                  <a:schemeClr val="bg2">
                    <a:lumMod val="75000"/>
                  </a:schemeClr>
                </a:solidFill>
              </a:endParaRPr>
            </a:p>
          </p:txBody>
        </p:sp>
        <p:sp>
          <p:nvSpPr>
            <p:cNvPr id="43" name="TextBox 42"/>
            <p:cNvSpPr txBox="1"/>
            <p:nvPr/>
          </p:nvSpPr>
          <p:spPr>
            <a:xfrm>
              <a:off x="1773167" y="3969624"/>
              <a:ext cx="1021488" cy="244510"/>
            </a:xfrm>
            <a:prstGeom prst="rect">
              <a:avLst/>
            </a:prstGeom>
            <a:noFill/>
          </p:spPr>
          <p:txBody>
            <a:bodyPr wrap="square" rtlCol="0" anchor="ctr">
              <a:spAutoFit/>
            </a:bodyPr>
            <a:lstStyle/>
            <a:p>
              <a:r>
                <a:rPr lang="en-US" sz="1200" dirty="0" smtClean="0">
                  <a:solidFill>
                    <a:schemeClr val="bg2">
                      <a:lumMod val="75000"/>
                    </a:schemeClr>
                  </a:solidFill>
                </a:rPr>
                <a:t>Twin Falls</a:t>
              </a:r>
              <a:endParaRPr lang="en-US" sz="1200" dirty="0">
                <a:solidFill>
                  <a:schemeClr val="bg2">
                    <a:lumMod val="75000"/>
                  </a:schemeClr>
                </a:solidFill>
              </a:endParaRPr>
            </a:p>
          </p:txBody>
        </p:sp>
        <p:sp>
          <p:nvSpPr>
            <p:cNvPr id="44" name="TextBox 43"/>
            <p:cNvSpPr txBox="1"/>
            <p:nvPr/>
          </p:nvSpPr>
          <p:spPr>
            <a:xfrm>
              <a:off x="3693231" y="4689675"/>
              <a:ext cx="1021488" cy="244510"/>
            </a:xfrm>
            <a:prstGeom prst="rect">
              <a:avLst/>
            </a:prstGeom>
            <a:noFill/>
          </p:spPr>
          <p:txBody>
            <a:bodyPr wrap="square" rtlCol="0" anchor="ctr">
              <a:spAutoFit/>
            </a:bodyPr>
            <a:lstStyle/>
            <a:p>
              <a:r>
                <a:rPr lang="en-US" sz="1200" dirty="0" smtClean="0">
                  <a:solidFill>
                    <a:schemeClr val="bg2">
                      <a:lumMod val="75000"/>
                    </a:schemeClr>
                  </a:solidFill>
                </a:rPr>
                <a:t>Evanston</a:t>
              </a:r>
              <a:endParaRPr lang="en-US" sz="1200" dirty="0">
                <a:solidFill>
                  <a:schemeClr val="bg2">
                    <a:lumMod val="75000"/>
                  </a:schemeClr>
                </a:solidFill>
              </a:endParaRPr>
            </a:p>
          </p:txBody>
        </p:sp>
        <p:sp>
          <p:nvSpPr>
            <p:cNvPr id="45" name="TextBox 44"/>
            <p:cNvSpPr txBox="1"/>
            <p:nvPr/>
          </p:nvSpPr>
          <p:spPr>
            <a:xfrm>
              <a:off x="2242159" y="4725780"/>
              <a:ext cx="1021488" cy="244510"/>
            </a:xfrm>
            <a:prstGeom prst="rect">
              <a:avLst/>
            </a:prstGeom>
            <a:noFill/>
          </p:spPr>
          <p:txBody>
            <a:bodyPr wrap="square" rtlCol="0" anchor="ctr">
              <a:spAutoFit/>
            </a:bodyPr>
            <a:lstStyle/>
            <a:p>
              <a:pPr algn="r"/>
              <a:r>
                <a:rPr lang="en-US" sz="1200" dirty="0" smtClean="0">
                  <a:solidFill>
                    <a:schemeClr val="bg2">
                      <a:lumMod val="75000"/>
                    </a:schemeClr>
                  </a:solidFill>
                </a:rPr>
                <a:t>Logan</a:t>
              </a:r>
              <a:endParaRPr lang="en-US" sz="1200" dirty="0">
                <a:solidFill>
                  <a:schemeClr val="bg2">
                    <a:lumMod val="75000"/>
                  </a:schemeClr>
                </a:solidFill>
              </a:endParaRPr>
            </a:p>
          </p:txBody>
        </p:sp>
        <p:sp>
          <p:nvSpPr>
            <p:cNvPr id="46" name="TextBox 45"/>
            <p:cNvSpPr txBox="1"/>
            <p:nvPr/>
          </p:nvSpPr>
          <p:spPr>
            <a:xfrm>
              <a:off x="3213036" y="5298217"/>
              <a:ext cx="1172056" cy="244510"/>
            </a:xfrm>
            <a:prstGeom prst="rect">
              <a:avLst/>
            </a:prstGeom>
            <a:noFill/>
          </p:spPr>
          <p:txBody>
            <a:bodyPr wrap="square" rtlCol="0" anchor="ctr">
              <a:spAutoFit/>
            </a:bodyPr>
            <a:lstStyle/>
            <a:p>
              <a:r>
                <a:rPr lang="en-US" sz="1200" dirty="0" smtClean="0">
                  <a:solidFill>
                    <a:schemeClr val="bg2">
                      <a:lumMod val="75000"/>
                    </a:schemeClr>
                  </a:solidFill>
                </a:rPr>
                <a:t>Salt Lake City</a:t>
              </a:r>
              <a:endParaRPr lang="en-US" sz="1200" dirty="0">
                <a:solidFill>
                  <a:schemeClr val="bg2">
                    <a:lumMod val="75000"/>
                  </a:schemeClr>
                </a:solidFill>
              </a:endParaRPr>
            </a:p>
          </p:txBody>
        </p:sp>
        <p:sp>
          <p:nvSpPr>
            <p:cNvPr id="47" name="TextBox 46"/>
            <p:cNvSpPr txBox="1"/>
            <p:nvPr/>
          </p:nvSpPr>
          <p:spPr>
            <a:xfrm>
              <a:off x="4771851" y="4419143"/>
              <a:ext cx="1021488" cy="244510"/>
            </a:xfrm>
            <a:prstGeom prst="rect">
              <a:avLst/>
            </a:prstGeom>
            <a:noFill/>
          </p:spPr>
          <p:txBody>
            <a:bodyPr wrap="square" rtlCol="0" anchor="ctr">
              <a:spAutoFit/>
            </a:bodyPr>
            <a:lstStyle/>
            <a:p>
              <a:pPr algn="r"/>
              <a:r>
                <a:rPr lang="en-US" sz="1200" dirty="0" smtClean="0">
                  <a:solidFill>
                    <a:schemeClr val="bg2">
                      <a:lumMod val="75000"/>
                    </a:schemeClr>
                  </a:solidFill>
                </a:rPr>
                <a:t>Rawlins</a:t>
              </a:r>
              <a:endParaRPr lang="en-US" sz="1200" dirty="0">
                <a:solidFill>
                  <a:schemeClr val="bg2">
                    <a:lumMod val="75000"/>
                  </a:schemeClr>
                </a:solidFill>
              </a:endParaRPr>
            </a:p>
          </p:txBody>
        </p:sp>
        <p:sp>
          <p:nvSpPr>
            <p:cNvPr id="48" name="TextBox 47"/>
            <p:cNvSpPr txBox="1"/>
            <p:nvPr/>
          </p:nvSpPr>
          <p:spPr>
            <a:xfrm>
              <a:off x="2081071" y="3449389"/>
              <a:ext cx="1021488" cy="244510"/>
            </a:xfrm>
            <a:prstGeom prst="rect">
              <a:avLst/>
            </a:prstGeom>
            <a:noFill/>
          </p:spPr>
          <p:txBody>
            <a:bodyPr wrap="square" rtlCol="0" anchor="ctr">
              <a:spAutoFit/>
            </a:bodyPr>
            <a:lstStyle/>
            <a:p>
              <a:pPr algn="r"/>
              <a:r>
                <a:rPr lang="en-US" sz="1200" dirty="0" smtClean="0">
                  <a:solidFill>
                    <a:schemeClr val="bg2">
                      <a:lumMod val="75000"/>
                    </a:schemeClr>
                  </a:solidFill>
                </a:rPr>
                <a:t>Idaho Falls</a:t>
              </a:r>
              <a:endParaRPr lang="en-US" sz="1200" dirty="0">
                <a:solidFill>
                  <a:schemeClr val="bg2">
                    <a:lumMod val="75000"/>
                  </a:schemeClr>
                </a:solidFill>
              </a:endParaRPr>
            </a:p>
          </p:txBody>
        </p:sp>
        <p:sp>
          <p:nvSpPr>
            <p:cNvPr id="49" name="TextBox 48"/>
            <p:cNvSpPr txBox="1"/>
            <p:nvPr/>
          </p:nvSpPr>
          <p:spPr>
            <a:xfrm>
              <a:off x="4687400" y="4796940"/>
              <a:ext cx="1021488" cy="244510"/>
            </a:xfrm>
            <a:prstGeom prst="rect">
              <a:avLst/>
            </a:prstGeom>
            <a:noFill/>
          </p:spPr>
          <p:txBody>
            <a:bodyPr wrap="square" rtlCol="0" anchor="ctr">
              <a:spAutoFit/>
            </a:bodyPr>
            <a:lstStyle/>
            <a:p>
              <a:r>
                <a:rPr lang="en-US" sz="1200" dirty="0" smtClean="0">
                  <a:solidFill>
                    <a:schemeClr val="bg2">
                      <a:lumMod val="75000"/>
                    </a:schemeClr>
                  </a:solidFill>
                </a:rPr>
                <a:t>Rock Springs</a:t>
              </a:r>
              <a:endParaRPr lang="en-US" sz="1200" dirty="0">
                <a:solidFill>
                  <a:schemeClr val="bg2">
                    <a:lumMod val="75000"/>
                  </a:schemeClr>
                </a:solidFill>
              </a:endParaRPr>
            </a:p>
          </p:txBody>
        </p:sp>
        <p:sp>
          <p:nvSpPr>
            <p:cNvPr id="51" name="TextBox 50"/>
            <p:cNvSpPr txBox="1"/>
            <p:nvPr/>
          </p:nvSpPr>
          <p:spPr>
            <a:xfrm>
              <a:off x="612913" y="2873303"/>
              <a:ext cx="1059385" cy="326013"/>
            </a:xfrm>
            <a:prstGeom prst="rect">
              <a:avLst/>
            </a:prstGeom>
            <a:noFill/>
          </p:spPr>
          <p:txBody>
            <a:bodyPr wrap="square" rtlCol="0">
              <a:spAutoFit/>
            </a:bodyPr>
            <a:lstStyle/>
            <a:p>
              <a:pPr algn="ctr"/>
              <a:r>
                <a:rPr lang="en-US" spc="300" dirty="0" smtClean="0">
                  <a:solidFill>
                    <a:schemeClr val="bg2">
                      <a:lumMod val="50000"/>
                    </a:schemeClr>
                  </a:solidFill>
                </a:rPr>
                <a:t>Idaho</a:t>
              </a:r>
              <a:endParaRPr lang="en-US" spc="300" dirty="0">
                <a:solidFill>
                  <a:schemeClr val="bg2">
                    <a:lumMod val="50000"/>
                  </a:schemeClr>
                </a:solidFill>
              </a:endParaRPr>
            </a:p>
          </p:txBody>
        </p:sp>
        <p:sp>
          <p:nvSpPr>
            <p:cNvPr id="52" name="TextBox 51"/>
            <p:cNvSpPr txBox="1"/>
            <p:nvPr/>
          </p:nvSpPr>
          <p:spPr>
            <a:xfrm>
              <a:off x="612913" y="5318930"/>
              <a:ext cx="1366687" cy="369332"/>
            </a:xfrm>
            <a:prstGeom prst="rect">
              <a:avLst/>
            </a:prstGeom>
            <a:noFill/>
          </p:spPr>
          <p:txBody>
            <a:bodyPr wrap="square" rtlCol="0">
              <a:spAutoFit/>
            </a:bodyPr>
            <a:lstStyle/>
            <a:p>
              <a:pPr algn="ctr"/>
              <a:r>
                <a:rPr lang="en-US" spc="300" dirty="0" smtClean="0">
                  <a:solidFill>
                    <a:schemeClr val="bg2">
                      <a:lumMod val="50000"/>
                    </a:schemeClr>
                  </a:solidFill>
                </a:rPr>
                <a:t>Nevada</a:t>
              </a:r>
              <a:endParaRPr lang="en-US" spc="300" dirty="0">
                <a:solidFill>
                  <a:schemeClr val="bg2">
                    <a:lumMod val="50000"/>
                  </a:schemeClr>
                </a:solidFill>
              </a:endParaRPr>
            </a:p>
          </p:txBody>
        </p:sp>
        <p:sp>
          <p:nvSpPr>
            <p:cNvPr id="53" name="TextBox 52"/>
            <p:cNvSpPr txBox="1"/>
            <p:nvPr/>
          </p:nvSpPr>
          <p:spPr>
            <a:xfrm>
              <a:off x="2211057" y="5574997"/>
              <a:ext cx="2227278" cy="326013"/>
            </a:xfrm>
            <a:prstGeom prst="rect">
              <a:avLst/>
            </a:prstGeom>
            <a:noFill/>
          </p:spPr>
          <p:txBody>
            <a:bodyPr wrap="square" rtlCol="0">
              <a:spAutoFit/>
            </a:bodyPr>
            <a:lstStyle/>
            <a:p>
              <a:pPr algn="ctr"/>
              <a:r>
                <a:rPr lang="en-US" spc="300" dirty="0" smtClean="0">
                  <a:solidFill>
                    <a:schemeClr val="bg2">
                      <a:lumMod val="50000"/>
                    </a:schemeClr>
                  </a:solidFill>
                </a:rPr>
                <a:t>Utah</a:t>
              </a:r>
              <a:endParaRPr lang="en-US" spc="300" dirty="0">
                <a:solidFill>
                  <a:schemeClr val="bg2">
                    <a:lumMod val="50000"/>
                  </a:schemeClr>
                </a:solidFill>
              </a:endParaRPr>
            </a:p>
          </p:txBody>
        </p:sp>
        <p:sp>
          <p:nvSpPr>
            <p:cNvPr id="54" name="TextBox 53"/>
            <p:cNvSpPr txBox="1"/>
            <p:nvPr/>
          </p:nvSpPr>
          <p:spPr>
            <a:xfrm>
              <a:off x="4771849" y="5434274"/>
              <a:ext cx="2414167" cy="369332"/>
            </a:xfrm>
            <a:prstGeom prst="rect">
              <a:avLst/>
            </a:prstGeom>
            <a:noFill/>
          </p:spPr>
          <p:txBody>
            <a:bodyPr wrap="square" rtlCol="0">
              <a:spAutoFit/>
            </a:bodyPr>
            <a:lstStyle/>
            <a:p>
              <a:pPr algn="ctr"/>
              <a:r>
                <a:rPr lang="en-US" spc="300" dirty="0" smtClean="0">
                  <a:solidFill>
                    <a:schemeClr val="bg2">
                      <a:lumMod val="50000"/>
                    </a:schemeClr>
                  </a:solidFill>
                </a:rPr>
                <a:t>Colorado</a:t>
              </a:r>
              <a:endParaRPr lang="en-US" spc="300" dirty="0">
                <a:solidFill>
                  <a:schemeClr val="bg2">
                    <a:lumMod val="50000"/>
                  </a:schemeClr>
                </a:solidFill>
              </a:endParaRPr>
            </a:p>
          </p:txBody>
        </p:sp>
        <p:sp>
          <p:nvSpPr>
            <p:cNvPr id="55" name="TextBox 54"/>
            <p:cNvSpPr txBox="1"/>
            <p:nvPr/>
          </p:nvSpPr>
          <p:spPr>
            <a:xfrm>
              <a:off x="3748283" y="4096319"/>
              <a:ext cx="2020565" cy="326013"/>
            </a:xfrm>
            <a:prstGeom prst="rect">
              <a:avLst/>
            </a:prstGeom>
            <a:noFill/>
          </p:spPr>
          <p:txBody>
            <a:bodyPr wrap="square" rtlCol="0">
              <a:spAutoFit/>
            </a:bodyPr>
            <a:lstStyle/>
            <a:p>
              <a:pPr algn="ctr"/>
              <a:r>
                <a:rPr lang="en-US" spc="300" dirty="0" smtClean="0">
                  <a:solidFill>
                    <a:schemeClr val="bg2">
                      <a:lumMod val="50000"/>
                    </a:schemeClr>
                  </a:solidFill>
                </a:rPr>
                <a:t>Wyoming</a:t>
              </a:r>
              <a:endParaRPr lang="en-US" spc="300" dirty="0">
                <a:solidFill>
                  <a:schemeClr val="bg2">
                    <a:lumMod val="50000"/>
                  </a:schemeClr>
                </a:solidFill>
              </a:endParaRPr>
            </a:p>
          </p:txBody>
        </p:sp>
        <p:sp>
          <p:nvSpPr>
            <p:cNvPr id="56" name="TextBox 55"/>
            <p:cNvSpPr txBox="1"/>
            <p:nvPr/>
          </p:nvSpPr>
          <p:spPr>
            <a:xfrm>
              <a:off x="2580161" y="1377232"/>
              <a:ext cx="2227278" cy="326013"/>
            </a:xfrm>
            <a:prstGeom prst="rect">
              <a:avLst/>
            </a:prstGeom>
            <a:noFill/>
          </p:spPr>
          <p:txBody>
            <a:bodyPr wrap="square" rtlCol="0">
              <a:spAutoFit/>
            </a:bodyPr>
            <a:lstStyle/>
            <a:p>
              <a:pPr algn="ctr"/>
              <a:r>
                <a:rPr lang="en-US" spc="300" dirty="0" smtClean="0">
                  <a:solidFill>
                    <a:schemeClr val="bg2">
                      <a:lumMod val="50000"/>
                    </a:schemeClr>
                  </a:solidFill>
                </a:rPr>
                <a:t>Montana</a:t>
              </a:r>
              <a:endParaRPr lang="en-US" spc="300" dirty="0">
                <a:solidFill>
                  <a:schemeClr val="bg2">
                    <a:lumMod val="50000"/>
                  </a:schemeClr>
                </a:solidFill>
              </a:endParaRPr>
            </a:p>
          </p:txBody>
        </p:sp>
      </p:grpSp>
      <p:grpSp>
        <p:nvGrpSpPr>
          <p:cNvPr id="7" name="Group 6"/>
          <p:cNvGrpSpPr>
            <a:grpSpLocks noChangeAspect="1"/>
          </p:cNvGrpSpPr>
          <p:nvPr/>
        </p:nvGrpSpPr>
        <p:grpSpPr>
          <a:xfrm>
            <a:off x="8229859" y="4720658"/>
            <a:ext cx="3568538" cy="1302259"/>
            <a:chOff x="8351506" y="3618151"/>
            <a:chExt cx="3795257" cy="1384995"/>
          </a:xfrm>
        </p:grpSpPr>
        <p:sp>
          <p:nvSpPr>
            <p:cNvPr id="34" name="Oval 33"/>
            <p:cNvSpPr/>
            <p:nvPr/>
          </p:nvSpPr>
          <p:spPr>
            <a:xfrm>
              <a:off x="8615730" y="3744182"/>
              <a:ext cx="114300" cy="114300"/>
            </a:xfrm>
            <a:prstGeom prst="ellipse">
              <a:avLst/>
            </a:prstGeom>
            <a:noFill/>
            <a:ln w="38100">
              <a:solidFill>
                <a:srgbClr val="F4B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rotWithShape="1">
            <a:blip r:embed="rId5" cstate="print">
              <a:extLst>
                <a:ext uri="{28A0092B-C50C-407E-A947-70E740481C1C}">
                  <a14:useLocalDpi xmlns:a14="http://schemas.microsoft.com/office/drawing/2010/main" val="0"/>
                </a:ext>
              </a:extLst>
            </a:blip>
            <a:srcRect l="2189" t="26053" r="92439" b="62210"/>
            <a:stretch/>
          </p:blipFill>
          <p:spPr>
            <a:xfrm>
              <a:off x="8351506" y="3924350"/>
              <a:ext cx="636277" cy="1074344"/>
            </a:xfrm>
            <a:prstGeom prst="rect">
              <a:avLst/>
            </a:prstGeom>
          </p:spPr>
        </p:pic>
        <p:sp>
          <p:nvSpPr>
            <p:cNvPr id="58" name="TextBox 57"/>
            <p:cNvSpPr txBox="1"/>
            <p:nvPr/>
          </p:nvSpPr>
          <p:spPr>
            <a:xfrm>
              <a:off x="8967717" y="3618151"/>
              <a:ext cx="3179046" cy="1384995"/>
            </a:xfrm>
            <a:prstGeom prst="rect">
              <a:avLst/>
            </a:prstGeom>
            <a:noFill/>
          </p:spPr>
          <p:txBody>
            <a:bodyPr wrap="square" rtlCol="0">
              <a:spAutoFit/>
            </a:bodyPr>
            <a:lstStyle/>
            <a:p>
              <a:pPr>
                <a:spcBef>
                  <a:spcPts val="600"/>
                </a:spcBef>
              </a:pPr>
              <a:r>
                <a:rPr lang="en-US" sz="1600" dirty="0" smtClean="0">
                  <a:solidFill>
                    <a:schemeClr val="tx1">
                      <a:lumMod val="75000"/>
                      <a:lumOff val="25000"/>
                    </a:schemeClr>
                  </a:solidFill>
                </a:rPr>
                <a:t>City</a:t>
              </a:r>
            </a:p>
            <a:p>
              <a:pPr>
                <a:spcBef>
                  <a:spcPts val="600"/>
                </a:spcBef>
              </a:pPr>
              <a:r>
                <a:rPr lang="en-US" sz="1600" dirty="0" smtClean="0">
                  <a:solidFill>
                    <a:schemeClr val="tx1">
                      <a:lumMod val="75000"/>
                      <a:lumOff val="25000"/>
                    </a:schemeClr>
                  </a:solidFill>
                </a:rPr>
                <a:t>Grand Teton National Park</a:t>
              </a:r>
            </a:p>
            <a:p>
              <a:pPr>
                <a:spcBef>
                  <a:spcPts val="600"/>
                </a:spcBef>
              </a:pPr>
              <a:r>
                <a:rPr lang="en-US" sz="1600" dirty="0" smtClean="0">
                  <a:solidFill>
                    <a:schemeClr val="tx1">
                      <a:lumMod val="75000"/>
                      <a:lumOff val="25000"/>
                    </a:schemeClr>
                  </a:solidFill>
                </a:rPr>
                <a:t>Study Area (300 km buffer)</a:t>
              </a:r>
            </a:p>
            <a:p>
              <a:pPr>
                <a:spcBef>
                  <a:spcPts val="600"/>
                </a:spcBef>
              </a:pPr>
              <a:r>
                <a:rPr lang="en-US" sz="1600" dirty="0" smtClean="0">
                  <a:solidFill>
                    <a:schemeClr val="tx1">
                      <a:lumMod val="75000"/>
                      <a:lumOff val="25000"/>
                    </a:schemeClr>
                  </a:solidFill>
                </a:rPr>
                <a:t>State Boundary</a:t>
              </a:r>
              <a:endParaRPr lang="en-US" sz="1600" dirty="0">
                <a:solidFill>
                  <a:schemeClr val="tx1">
                    <a:lumMod val="75000"/>
                    <a:lumOff val="25000"/>
                  </a:schemeClr>
                </a:solidFill>
              </a:endParaRPr>
            </a:p>
          </p:txBody>
        </p:sp>
      </p:grpSp>
      <p:grpSp>
        <p:nvGrpSpPr>
          <p:cNvPr id="6" name="Group 5"/>
          <p:cNvGrpSpPr>
            <a:grpSpLocks noChangeAspect="1"/>
          </p:cNvGrpSpPr>
          <p:nvPr/>
        </p:nvGrpSpPr>
        <p:grpSpPr>
          <a:xfrm>
            <a:off x="8229859" y="3096505"/>
            <a:ext cx="2363698" cy="1431542"/>
            <a:chOff x="8638773" y="5215438"/>
            <a:chExt cx="2242958" cy="1358412"/>
          </a:xfrm>
        </p:grpSpPr>
        <p:pic>
          <p:nvPicPr>
            <p:cNvPr id="14" name="Picture Placeholder 10"/>
            <p:cNvPicPr>
              <a:picLocks noChangeAspect="1"/>
            </p:cNvPicPr>
            <p:nvPr/>
          </p:nvPicPr>
          <p:blipFill rotWithShape="1">
            <a:blip r:embed="rId6" cstate="print">
              <a:extLst>
                <a:ext uri="{28A0092B-C50C-407E-A947-70E740481C1C}">
                  <a14:useLocalDpi xmlns:a14="http://schemas.microsoft.com/office/drawing/2010/main" val="0"/>
                </a:ext>
              </a:extLst>
            </a:blip>
            <a:srcRect l="62558" t="81843" r="32781" b="11334"/>
            <a:stretch/>
          </p:blipFill>
          <p:spPr>
            <a:xfrm>
              <a:off x="8677275" y="5829300"/>
              <a:ext cx="581025" cy="657225"/>
            </a:xfrm>
            <a:prstGeom prst="rect">
              <a:avLst/>
            </a:prstGeom>
          </p:spPr>
        </p:pic>
        <p:sp>
          <p:nvSpPr>
            <p:cNvPr id="59" name="TextBox 58"/>
            <p:cNvSpPr txBox="1"/>
            <p:nvPr/>
          </p:nvSpPr>
          <p:spPr>
            <a:xfrm>
              <a:off x="8638773" y="5215438"/>
              <a:ext cx="2242958" cy="643766"/>
            </a:xfrm>
            <a:prstGeom prst="rect">
              <a:avLst/>
            </a:prstGeom>
            <a:noFill/>
          </p:spPr>
          <p:txBody>
            <a:bodyPr wrap="square" rtlCol="0">
              <a:spAutoFit/>
            </a:bodyPr>
            <a:lstStyle/>
            <a:p>
              <a:pPr>
                <a:spcBef>
                  <a:spcPts val="700"/>
                </a:spcBef>
              </a:pPr>
              <a:r>
                <a:rPr lang="en-US" sz="1600" b="1" dirty="0" smtClean="0">
                  <a:solidFill>
                    <a:schemeClr val="tx1">
                      <a:lumMod val="75000"/>
                      <a:lumOff val="25000"/>
                    </a:schemeClr>
                  </a:solidFill>
                </a:rPr>
                <a:t>Suomi NPP VIIRS DNB</a:t>
              </a:r>
            </a:p>
            <a:p>
              <a:pPr>
                <a:spcBef>
                  <a:spcPts val="700"/>
                </a:spcBef>
              </a:pPr>
              <a:r>
                <a:rPr lang="en-US" sz="1400" dirty="0" err="1" smtClean="0">
                  <a:solidFill>
                    <a:schemeClr val="tx1">
                      <a:lumMod val="75000"/>
                      <a:lumOff val="25000"/>
                    </a:schemeClr>
                  </a:solidFill>
                </a:rPr>
                <a:t>nanoWatts</a:t>
              </a:r>
              <a:r>
                <a:rPr lang="en-US" sz="1400" dirty="0" smtClean="0">
                  <a:solidFill>
                    <a:schemeClr val="tx1">
                      <a:lumMod val="75000"/>
                      <a:lumOff val="25000"/>
                    </a:schemeClr>
                  </a:solidFill>
                </a:rPr>
                <a:t>/cm</a:t>
              </a:r>
              <a:r>
                <a:rPr lang="en-US" sz="1400" baseline="30000" dirty="0" smtClean="0">
                  <a:solidFill>
                    <a:schemeClr val="tx1">
                      <a:lumMod val="75000"/>
                      <a:lumOff val="25000"/>
                    </a:schemeClr>
                  </a:solidFill>
                </a:rPr>
                <a:t>2</a:t>
              </a:r>
              <a:r>
                <a:rPr lang="en-US" sz="1400" dirty="0" smtClean="0">
                  <a:solidFill>
                    <a:schemeClr val="tx1">
                      <a:lumMod val="75000"/>
                      <a:lumOff val="25000"/>
                    </a:schemeClr>
                  </a:solidFill>
                </a:rPr>
                <a:t>/</a:t>
              </a:r>
              <a:r>
                <a:rPr lang="en-US" sz="1400" dirty="0" err="1" smtClean="0">
                  <a:solidFill>
                    <a:schemeClr val="tx1">
                      <a:lumMod val="75000"/>
                      <a:lumOff val="25000"/>
                    </a:schemeClr>
                  </a:solidFill>
                </a:rPr>
                <a:t>sr</a:t>
              </a:r>
              <a:endParaRPr lang="en-US" sz="1400" dirty="0">
                <a:solidFill>
                  <a:schemeClr val="tx1">
                    <a:lumMod val="75000"/>
                    <a:lumOff val="25000"/>
                  </a:schemeClr>
                </a:solidFill>
              </a:endParaRPr>
            </a:p>
          </p:txBody>
        </p:sp>
        <p:sp>
          <p:nvSpPr>
            <p:cNvPr id="60" name="TextBox 59"/>
            <p:cNvSpPr txBox="1"/>
            <p:nvPr/>
          </p:nvSpPr>
          <p:spPr>
            <a:xfrm>
              <a:off x="9209108" y="5819797"/>
              <a:ext cx="1336037" cy="754053"/>
            </a:xfrm>
            <a:prstGeom prst="rect">
              <a:avLst/>
            </a:prstGeom>
            <a:noFill/>
          </p:spPr>
          <p:txBody>
            <a:bodyPr wrap="square" rtlCol="0">
              <a:spAutoFit/>
            </a:bodyPr>
            <a:lstStyle/>
            <a:p>
              <a:pPr>
                <a:spcBef>
                  <a:spcPts val="1800"/>
                </a:spcBef>
              </a:pPr>
              <a:r>
                <a:rPr lang="en-US" sz="1400" dirty="0" smtClean="0">
                  <a:solidFill>
                    <a:schemeClr val="tx1">
                      <a:lumMod val="75000"/>
                      <a:lumOff val="25000"/>
                    </a:schemeClr>
                  </a:solidFill>
                </a:rPr>
                <a:t>High : 14,000</a:t>
              </a:r>
            </a:p>
            <a:p>
              <a:pPr>
                <a:spcBef>
                  <a:spcPts val="1800"/>
                </a:spcBef>
              </a:pPr>
              <a:r>
                <a:rPr lang="en-US" sz="1400" dirty="0" smtClean="0">
                  <a:solidFill>
                    <a:schemeClr val="tx1">
                      <a:lumMod val="75000"/>
                      <a:lumOff val="25000"/>
                    </a:schemeClr>
                  </a:solidFill>
                </a:rPr>
                <a:t>Low : -2</a:t>
              </a:r>
              <a:endParaRPr lang="en-US" sz="1400" dirty="0">
                <a:solidFill>
                  <a:schemeClr val="tx1">
                    <a:lumMod val="75000"/>
                    <a:lumOff val="25000"/>
                  </a:schemeClr>
                </a:solidFill>
              </a:endParaRPr>
            </a:p>
          </p:txBody>
        </p:sp>
      </p:grpSp>
      <p:sp>
        <p:nvSpPr>
          <p:cNvPr id="61" name="Text Placeholder 1"/>
          <p:cNvSpPr>
            <a:spLocks noGrp="1"/>
          </p:cNvSpPr>
          <p:nvPr>
            <p:ph type="body" sz="half" idx="2"/>
          </p:nvPr>
        </p:nvSpPr>
        <p:spPr>
          <a:xfrm>
            <a:off x="0" y="6151722"/>
            <a:ext cx="12192000" cy="706278"/>
          </a:xfrm>
        </p:spPr>
        <p:txBody>
          <a:bodyPr anchor="ctr">
            <a:noAutofit/>
          </a:bodyPr>
          <a:lstStyle/>
          <a:p>
            <a:pPr algn="ctr">
              <a:lnSpc>
                <a:spcPct val="100000"/>
              </a:lnSpc>
              <a:spcBef>
                <a:spcPts val="0"/>
              </a:spcBef>
            </a:pPr>
            <a:r>
              <a:rPr lang="en-US" sz="3200" b="1" dirty="0" smtClean="0">
                <a:solidFill>
                  <a:srgbClr val="E97845"/>
                </a:solidFill>
              </a:rPr>
              <a:t>Study Period: </a:t>
            </a:r>
            <a:r>
              <a:rPr lang="en-US" sz="3200" dirty="0" smtClean="0">
                <a:solidFill>
                  <a:schemeClr val="bg2">
                    <a:lumMod val="50000"/>
                  </a:schemeClr>
                </a:solidFill>
              </a:rPr>
              <a:t>July </a:t>
            </a:r>
            <a:r>
              <a:rPr lang="en-US" sz="3200" dirty="0">
                <a:solidFill>
                  <a:schemeClr val="bg2">
                    <a:lumMod val="50000"/>
                  </a:schemeClr>
                </a:solidFill>
              </a:rPr>
              <a:t>– </a:t>
            </a:r>
            <a:r>
              <a:rPr lang="en-US" sz="3200" dirty="0" smtClean="0">
                <a:solidFill>
                  <a:schemeClr val="bg2">
                    <a:lumMod val="50000"/>
                  </a:schemeClr>
                </a:solidFill>
              </a:rPr>
              <a:t>September, 2014 – 2016</a:t>
            </a:r>
          </a:p>
        </p:txBody>
      </p:sp>
      <p:sp>
        <p:nvSpPr>
          <p:cNvPr id="16" name="Text Placeholder 4"/>
          <p:cNvSpPr txBox="1">
            <a:spLocks/>
          </p:cNvSpPr>
          <p:nvPr/>
        </p:nvSpPr>
        <p:spPr>
          <a:xfrm>
            <a:off x="541119" y="5975693"/>
            <a:ext cx="4651123" cy="24214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Map Credit: Wyoming</a:t>
            </a:r>
            <a:r>
              <a:rPr kumimoji="0" lang="en-US" b="0" i="0" u="none" strike="noStrike" kern="1200" cap="none" spc="0" normalizeH="0" noProof="0" dirty="0" smtClean="0">
                <a:ln>
                  <a:noFill/>
                </a:ln>
                <a:solidFill>
                  <a:schemeClr val="bg2">
                    <a:lumMod val="50000"/>
                  </a:schemeClr>
                </a:solidFill>
                <a:effectLst/>
                <a:uLnTx/>
                <a:uFillTx/>
              </a:rPr>
              <a:t>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1572749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011" y="5578052"/>
            <a:ext cx="4653858" cy="884233"/>
          </a:xfrm>
          <a:prstGeom prst="rect">
            <a:avLst/>
          </a:prstGeom>
        </p:spPr>
      </p:pic>
      <p:sp>
        <p:nvSpPr>
          <p:cNvPr id="2" name="Title 1"/>
          <p:cNvSpPr>
            <a:spLocks noGrp="1"/>
          </p:cNvSpPr>
          <p:nvPr>
            <p:ph type="title"/>
          </p:nvPr>
        </p:nvSpPr>
        <p:spPr/>
        <p:txBody>
          <a:bodyPr/>
          <a:lstStyle/>
          <a:p>
            <a:r>
              <a:rPr lang="en-US" dirty="0" smtClean="0"/>
              <a:t>Suomi NPP VIIRS DNB</a:t>
            </a:r>
            <a:endParaRPr lang="en-US" dirty="0"/>
          </a:p>
        </p:txBody>
      </p:sp>
      <p:pic>
        <p:nvPicPr>
          <p:cNvPr id="5" name="Picture Placeholder 4"/>
          <p:cNvPicPr>
            <a:picLocks noGrp="1" noChangeAspect="1"/>
          </p:cNvPicPr>
          <p:nvPr>
            <p:ph type="pic" idx="10"/>
          </p:nvPr>
        </p:nvPicPr>
        <p:blipFill>
          <a:blip r:embed="rId4">
            <a:extLst>
              <a:ext uri="{28A0092B-C50C-407E-A947-70E740481C1C}">
                <a14:useLocalDpi xmlns:a14="http://schemas.microsoft.com/office/drawing/2010/main" val="0"/>
              </a:ext>
            </a:extLst>
          </a:blip>
          <a:srcRect l="2322" r="2322"/>
          <a:stretch>
            <a:fillRect/>
          </a:stretch>
        </p:blipFill>
        <p:spPr>
          <a:gradFill>
            <a:gsLst>
              <a:gs pos="0">
                <a:schemeClr val="bg1"/>
              </a:gs>
              <a:gs pos="32000">
                <a:schemeClr val="accent1">
                  <a:lumMod val="45000"/>
                  <a:lumOff val="55000"/>
                </a:schemeClr>
              </a:gs>
              <a:gs pos="46000">
                <a:schemeClr val="accent1">
                  <a:lumMod val="45000"/>
                  <a:lumOff val="55000"/>
                </a:schemeClr>
              </a:gs>
              <a:gs pos="67000">
                <a:schemeClr val="accent1">
                  <a:lumMod val="30000"/>
                  <a:lumOff val="70000"/>
                </a:schemeClr>
              </a:gs>
            </a:gsLst>
            <a:lin ang="2700000" scaled="1"/>
          </a:gradFill>
          <a:ln>
            <a:noFill/>
          </a:ln>
        </p:spPr>
      </p:pic>
      <p:sp>
        <p:nvSpPr>
          <p:cNvPr id="6" name="Text Placeholder 4"/>
          <p:cNvSpPr txBox="1">
            <a:spLocks/>
          </p:cNvSpPr>
          <p:nvPr/>
        </p:nvSpPr>
        <p:spPr>
          <a:xfrm>
            <a:off x="9657440" y="6569956"/>
            <a:ext cx="2534560"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1"/>
                </a:solidFill>
                <a:effectLst/>
                <a:uLnTx/>
                <a:uFillTx/>
              </a:rPr>
              <a:t>Image Credit: </a:t>
            </a:r>
            <a:r>
              <a:rPr lang="en-US" dirty="0" smtClean="0">
                <a:solidFill>
                  <a:schemeClr val="bg1"/>
                </a:solidFill>
              </a:rPr>
              <a:t>NASA</a:t>
            </a:r>
            <a:endParaRPr kumimoji="0" lang="en-US" b="0" i="0" u="none" strike="noStrike" kern="1200" cap="none" spc="0" normalizeH="0" baseline="0" noProof="0" dirty="0">
              <a:ln>
                <a:noFill/>
              </a:ln>
              <a:solidFill>
                <a:schemeClr val="bg1"/>
              </a:solidFill>
              <a:effectLst/>
              <a:uLnTx/>
              <a:uFillTx/>
            </a:endParaRPr>
          </a:p>
        </p:txBody>
      </p:sp>
      <p:cxnSp>
        <p:nvCxnSpPr>
          <p:cNvPr id="14" name="Straight Connector 13"/>
          <p:cNvCxnSpPr/>
          <p:nvPr/>
        </p:nvCxnSpPr>
        <p:spPr>
          <a:xfrm flipH="1">
            <a:off x="1909763" y="5930477"/>
            <a:ext cx="4764" cy="500063"/>
          </a:xfrm>
          <a:prstGeom prst="line">
            <a:avLst/>
          </a:prstGeom>
          <a:ln w="38100">
            <a:solidFill>
              <a:srgbClr val="E97845"/>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05000" y="6181239"/>
            <a:ext cx="2997200" cy="12762"/>
          </a:xfrm>
          <a:prstGeom prst="straightConnector1">
            <a:avLst/>
          </a:prstGeom>
          <a:ln w="76200">
            <a:solidFill>
              <a:srgbClr val="E97845"/>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09550" y="5290724"/>
            <a:ext cx="4864255" cy="639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1919290" y="4972050"/>
            <a:ext cx="514348" cy="972650"/>
          </a:xfrm>
          <a:prstGeom prst="line">
            <a:avLst/>
          </a:prstGeom>
          <a:ln w="38100">
            <a:solidFill>
              <a:srgbClr val="E97845"/>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half" idx="2"/>
          </p:nvPr>
        </p:nvSpPr>
        <p:spPr>
          <a:xfrm>
            <a:off x="609600" y="1181100"/>
            <a:ext cx="4464205" cy="4200540"/>
          </a:xfrm>
          <a:solidFill>
            <a:schemeClr val="bg1"/>
          </a:solidFill>
        </p:spPr>
        <p:txBody>
          <a:bodyPr anchor="t">
            <a:normAutofit/>
          </a:bodyPr>
          <a:lstStyle/>
          <a:p>
            <a:pPr>
              <a:lnSpc>
                <a:spcPct val="100000"/>
              </a:lnSpc>
              <a:buClr>
                <a:srgbClr val="E97845"/>
              </a:buClr>
            </a:pPr>
            <a:r>
              <a:rPr lang="en-US" sz="2400" dirty="0">
                <a:solidFill>
                  <a:schemeClr val="bg2">
                    <a:lumMod val="50000"/>
                  </a:schemeClr>
                </a:solidFill>
              </a:rPr>
              <a:t>NCEI Earth Observations Group</a:t>
            </a:r>
          </a:p>
          <a:p>
            <a:pPr lvl="1" indent="-342900">
              <a:lnSpc>
                <a:spcPct val="100000"/>
              </a:lnSpc>
              <a:buClr>
                <a:srgbClr val="E97845"/>
              </a:buClr>
              <a:buFont typeface="Webdings" panose="05030102010509060703" pitchFamily="18" charset="2"/>
              <a:buChar char=""/>
            </a:pPr>
            <a:r>
              <a:rPr lang="en-US" sz="2400" dirty="0">
                <a:solidFill>
                  <a:schemeClr val="bg2">
                    <a:lumMod val="50000"/>
                  </a:schemeClr>
                </a:solidFill>
              </a:rPr>
              <a:t>Monthly composite images</a:t>
            </a:r>
          </a:p>
          <a:p>
            <a:pPr lvl="1" indent="-342900">
              <a:lnSpc>
                <a:spcPct val="100000"/>
              </a:lnSpc>
              <a:buClr>
                <a:srgbClr val="E97845"/>
              </a:buClr>
              <a:buFont typeface="Webdings" panose="05030102010509060703" pitchFamily="18" charset="2"/>
              <a:buChar char=""/>
            </a:pPr>
            <a:r>
              <a:rPr lang="en-US" sz="2400" dirty="0">
                <a:solidFill>
                  <a:schemeClr val="bg2">
                    <a:lumMod val="50000"/>
                  </a:schemeClr>
                </a:solidFill>
              </a:rPr>
              <a:t>Stray light (striping) removed</a:t>
            </a:r>
          </a:p>
          <a:p>
            <a:pPr lvl="1" indent="-342900">
              <a:lnSpc>
                <a:spcPct val="100000"/>
              </a:lnSpc>
              <a:buClr>
                <a:srgbClr val="E97845"/>
              </a:buClr>
              <a:buFont typeface="Webdings" panose="05030102010509060703" pitchFamily="18" charset="2"/>
              <a:buChar char=""/>
            </a:pPr>
            <a:r>
              <a:rPr lang="en-US" sz="2400" dirty="0">
                <a:solidFill>
                  <a:schemeClr val="bg2">
                    <a:lumMod val="50000"/>
                  </a:schemeClr>
                </a:solidFill>
              </a:rPr>
              <a:t>Moonlight </a:t>
            </a:r>
            <a:r>
              <a:rPr lang="en-US" sz="2400" dirty="0" smtClean="0">
                <a:solidFill>
                  <a:schemeClr val="bg2">
                    <a:lumMod val="50000"/>
                  </a:schemeClr>
                </a:solidFill>
              </a:rPr>
              <a:t>removed</a:t>
            </a:r>
          </a:p>
          <a:p>
            <a:pPr>
              <a:lnSpc>
                <a:spcPct val="100000"/>
              </a:lnSpc>
              <a:buClr>
                <a:srgbClr val="E97845"/>
              </a:buClr>
            </a:pPr>
            <a:endParaRPr lang="en-US" sz="2400" dirty="0" smtClean="0">
              <a:solidFill>
                <a:schemeClr val="bg2">
                  <a:lumMod val="50000"/>
                </a:schemeClr>
              </a:solidFill>
            </a:endParaRPr>
          </a:p>
          <a:p>
            <a:pPr>
              <a:lnSpc>
                <a:spcPct val="100000"/>
              </a:lnSpc>
              <a:buClr>
                <a:srgbClr val="E97845"/>
              </a:buClr>
            </a:pPr>
            <a:r>
              <a:rPr lang="en-US" sz="2400" dirty="0" smtClean="0">
                <a:solidFill>
                  <a:schemeClr val="bg2">
                    <a:lumMod val="50000"/>
                  </a:schemeClr>
                </a:solidFill>
              </a:rPr>
              <a:t>Sensitive to </a:t>
            </a:r>
            <a:r>
              <a:rPr lang="en-US" sz="2400" b="1" dirty="0" smtClean="0">
                <a:solidFill>
                  <a:srgbClr val="E97845"/>
                </a:solidFill>
              </a:rPr>
              <a:t>500 nm - 900 nm</a:t>
            </a:r>
            <a:r>
              <a:rPr lang="en-US" sz="2400" dirty="0" smtClean="0"/>
              <a:t> </a:t>
            </a:r>
            <a:r>
              <a:rPr lang="en-US" sz="2400" dirty="0" smtClean="0">
                <a:solidFill>
                  <a:schemeClr val="bg2">
                    <a:lumMod val="50000"/>
                  </a:schemeClr>
                </a:solidFill>
              </a:rPr>
              <a:t>wavelengths</a:t>
            </a:r>
          </a:p>
        </p:txBody>
      </p:sp>
      <p:cxnSp>
        <p:nvCxnSpPr>
          <p:cNvPr id="29" name="Straight Connector 28"/>
          <p:cNvCxnSpPr/>
          <p:nvPr/>
        </p:nvCxnSpPr>
        <p:spPr>
          <a:xfrm flipH="1">
            <a:off x="2400300" y="4924427"/>
            <a:ext cx="34926" cy="73056"/>
          </a:xfrm>
          <a:prstGeom prst="line">
            <a:avLst/>
          </a:prstGeom>
          <a:ln w="38100">
            <a:solidFill>
              <a:srgbClr val="E9784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27288" y="4937127"/>
            <a:ext cx="2424112" cy="0"/>
          </a:xfrm>
          <a:prstGeom prst="line">
            <a:avLst/>
          </a:prstGeom>
          <a:ln w="38100">
            <a:solidFill>
              <a:srgbClr val="E97845"/>
            </a:solidFill>
          </a:ln>
        </p:spPr>
        <p:style>
          <a:lnRef idx="1">
            <a:schemeClr val="accent1"/>
          </a:lnRef>
          <a:fillRef idx="0">
            <a:schemeClr val="accent1"/>
          </a:fillRef>
          <a:effectRef idx="0">
            <a:schemeClr val="accent1"/>
          </a:effectRef>
          <a:fontRef idx="minor">
            <a:schemeClr val="tx1"/>
          </a:fontRef>
        </p:style>
      </p:cxnSp>
      <p:sp>
        <p:nvSpPr>
          <p:cNvPr id="13" name="Text Placeholder 4"/>
          <p:cNvSpPr txBox="1">
            <a:spLocks/>
          </p:cNvSpPr>
          <p:nvPr/>
        </p:nvSpPr>
        <p:spPr>
          <a:xfrm>
            <a:off x="0" y="6440001"/>
            <a:ext cx="5281223" cy="34896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a:t>
            </a:r>
            <a:r>
              <a:rPr kumimoji="0" lang="en-US" b="0" i="0" u="none" strike="noStrike" kern="1200" cap="none" spc="0" normalizeH="0" noProof="0" dirty="0" smtClean="0">
                <a:ln>
                  <a:noFill/>
                </a:ln>
                <a:solidFill>
                  <a:schemeClr val="bg2">
                    <a:lumMod val="50000"/>
                  </a:schemeClr>
                </a:solidFill>
                <a:effectLst/>
                <a:uLnTx/>
                <a:uFillTx/>
              </a:rPr>
              <a:t> </a:t>
            </a:r>
            <a:r>
              <a:rPr kumimoji="0" lang="en-US" b="0" i="0" u="none" strike="noStrike" kern="1200" cap="none" spc="0" normalizeH="0" baseline="0" noProof="0" dirty="0" smtClean="0">
                <a:ln>
                  <a:noFill/>
                </a:ln>
                <a:solidFill>
                  <a:schemeClr val="bg2">
                    <a:lumMod val="50000"/>
                  </a:schemeClr>
                </a:solidFill>
                <a:effectLst/>
                <a:uLnTx/>
                <a:uFillTx/>
              </a:rPr>
              <a:t>2008</a:t>
            </a:r>
            <a:r>
              <a:rPr kumimoji="0" lang="en-US" b="0" i="0" u="none" strike="noStrike" kern="1200" cap="none" spc="0" normalizeH="0" noProof="0" dirty="0" smtClean="0">
                <a:ln>
                  <a:noFill/>
                </a:ln>
                <a:solidFill>
                  <a:schemeClr val="bg2">
                    <a:lumMod val="50000"/>
                  </a:schemeClr>
                </a:solidFill>
                <a:effectLst/>
                <a:uLnTx/>
                <a:uFillTx/>
              </a:rPr>
              <a:t> </a:t>
            </a:r>
            <a:r>
              <a:rPr kumimoji="0" lang="en-US" b="0" i="0" u="none" strike="noStrike" kern="1200" cap="none" spc="0" normalizeH="0" baseline="0" noProof="0" dirty="0" err="1" smtClean="0">
                <a:ln>
                  <a:noFill/>
                </a:ln>
                <a:solidFill>
                  <a:schemeClr val="bg2">
                    <a:lumMod val="50000"/>
                  </a:schemeClr>
                </a:solidFill>
                <a:effectLst/>
                <a:uLnTx/>
                <a:uFillTx/>
              </a:rPr>
              <a:t>Gringer</a:t>
            </a:r>
            <a:r>
              <a:rPr kumimoji="0" lang="en-US" b="0" i="0" u="none" strike="noStrike" kern="1200" cap="none" spc="0" normalizeH="0" baseline="0" noProof="0" dirty="0" smtClean="0">
                <a:ln>
                  <a:noFill/>
                </a:ln>
                <a:solidFill>
                  <a:schemeClr val="bg2">
                    <a:lumMod val="50000"/>
                  </a:schemeClr>
                </a:solidFill>
                <a:effectLst/>
                <a:uLnTx/>
                <a:uFillTx/>
              </a:rPr>
              <a:t>/Wikimedia Commons Public Domain</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3053660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379" y="1129553"/>
            <a:ext cx="8615160" cy="1065007"/>
          </a:xfrm>
        </p:spPr>
        <p:txBody>
          <a:bodyPr/>
          <a:lstStyle/>
          <a:p>
            <a:r>
              <a:rPr lang="en-US" dirty="0" smtClean="0"/>
              <a:t>Building a Regional Model</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55496"/>
          <a:stretch/>
        </p:blipFill>
        <p:spPr>
          <a:xfrm>
            <a:off x="164124" y="3245207"/>
            <a:ext cx="6499261" cy="88975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183" r="2723" b="47002"/>
          <a:stretch/>
        </p:blipFill>
        <p:spPr>
          <a:xfrm>
            <a:off x="1407053" y="5732291"/>
            <a:ext cx="7279747" cy="89492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44321"/>
          <a:stretch/>
        </p:blipFill>
        <p:spPr>
          <a:xfrm>
            <a:off x="5710543" y="2044350"/>
            <a:ext cx="6273229" cy="1034317"/>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1449" r="4432" b="18550"/>
          <a:stretch/>
        </p:blipFill>
        <p:spPr>
          <a:xfrm>
            <a:off x="2487631" y="4394490"/>
            <a:ext cx="7271098" cy="10782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5922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Building a Regional Model</a:t>
            </a:r>
            <a:endParaRPr lang="en-US" sz="4400" dirty="0"/>
          </a:p>
        </p:txBody>
      </p:sp>
      <p:sp>
        <p:nvSpPr>
          <p:cNvPr id="5" name="Text Placeholder 4"/>
          <p:cNvSpPr>
            <a:spLocks noGrp="1"/>
          </p:cNvSpPr>
          <p:nvPr>
            <p:ph type="body" sz="half" idx="2"/>
          </p:nvPr>
        </p:nvSpPr>
        <p:spPr>
          <a:xfrm>
            <a:off x="609601" y="1231899"/>
            <a:ext cx="2898097" cy="5569155"/>
          </a:xfrm>
        </p:spPr>
        <p:txBody>
          <a:bodyPr anchor="ctr">
            <a:normAutofit/>
          </a:bodyPr>
          <a:lstStyle/>
          <a:p>
            <a:pPr>
              <a:lnSpc>
                <a:spcPct val="100000"/>
              </a:lnSpc>
              <a:buClr>
                <a:srgbClr val="E97845"/>
              </a:buClr>
            </a:pPr>
            <a:r>
              <a:rPr lang="en-US" sz="2400" b="1" dirty="0" smtClean="0">
                <a:solidFill>
                  <a:schemeClr val="accent2"/>
                </a:solidFill>
              </a:rPr>
              <a:t>Input</a:t>
            </a:r>
            <a:r>
              <a:rPr lang="en-US" sz="2400" b="1" dirty="0" smtClean="0">
                <a:solidFill>
                  <a:srgbClr val="E97845"/>
                </a:solidFill>
              </a:rPr>
              <a:t>:</a:t>
            </a:r>
            <a:r>
              <a:rPr lang="en-US" sz="2400" dirty="0" smtClean="0">
                <a:solidFill>
                  <a:schemeClr val="bg2">
                    <a:lumMod val="50000"/>
                  </a:schemeClr>
                </a:solidFill>
              </a:rPr>
              <a:t> VIIRS image, viewing angle, latitude, atmospheric clarity parameter</a:t>
            </a:r>
          </a:p>
          <a:p>
            <a:pPr>
              <a:lnSpc>
                <a:spcPct val="100000"/>
              </a:lnSpc>
              <a:buClr>
                <a:srgbClr val="E97845"/>
              </a:buClr>
            </a:pPr>
            <a:endParaRPr lang="en-US" sz="2400" dirty="0" smtClean="0">
              <a:solidFill>
                <a:schemeClr val="bg2">
                  <a:lumMod val="50000"/>
                </a:schemeClr>
              </a:solidFill>
            </a:endParaRPr>
          </a:p>
          <a:p>
            <a:pPr>
              <a:lnSpc>
                <a:spcPct val="100000"/>
              </a:lnSpc>
              <a:buClr>
                <a:srgbClr val="E97845"/>
              </a:buClr>
            </a:pPr>
            <a:endParaRPr lang="en-US" sz="2400" dirty="0" smtClean="0">
              <a:solidFill>
                <a:schemeClr val="bg2">
                  <a:lumMod val="50000"/>
                </a:schemeClr>
              </a:solidFill>
            </a:endParaRPr>
          </a:p>
          <a:p>
            <a:pPr>
              <a:lnSpc>
                <a:spcPct val="100000"/>
              </a:lnSpc>
              <a:buClr>
                <a:srgbClr val="E97845"/>
              </a:buClr>
            </a:pPr>
            <a:r>
              <a:rPr lang="en-US" sz="2400" b="1" dirty="0" smtClean="0">
                <a:solidFill>
                  <a:schemeClr val="accent2"/>
                </a:solidFill>
              </a:rPr>
              <a:t>Product</a:t>
            </a:r>
            <a:r>
              <a:rPr lang="en-US" sz="2400" b="1" dirty="0" smtClean="0">
                <a:solidFill>
                  <a:srgbClr val="E97845"/>
                </a:solidFill>
              </a:rPr>
              <a:t>:</a:t>
            </a:r>
            <a:r>
              <a:rPr lang="en-US" sz="2400" dirty="0" smtClean="0">
                <a:solidFill>
                  <a:schemeClr val="bg2">
                    <a:lumMod val="50000"/>
                  </a:schemeClr>
                </a:solidFill>
              </a:rPr>
              <a:t> goal is to produce </a:t>
            </a:r>
            <a:r>
              <a:rPr lang="en-US" sz="2400" dirty="0" err="1" smtClean="0">
                <a:solidFill>
                  <a:schemeClr val="bg2">
                    <a:lumMod val="50000"/>
                  </a:schemeClr>
                </a:solidFill>
              </a:rPr>
              <a:t>skyglow</a:t>
            </a:r>
            <a:r>
              <a:rPr lang="en-US" sz="2400" dirty="0" smtClean="0">
                <a:solidFill>
                  <a:schemeClr val="bg2">
                    <a:lumMod val="50000"/>
                  </a:schemeClr>
                </a:solidFill>
              </a:rPr>
              <a:t> maps</a:t>
            </a:r>
            <a:endParaRPr lang="en-US" sz="2400" dirty="0">
              <a:solidFill>
                <a:schemeClr val="bg2">
                  <a:lumMod val="50000"/>
                </a:schemeClr>
              </a:solidFill>
            </a:endParaRPr>
          </a:p>
        </p:txBody>
      </p:sp>
      <p:grpSp>
        <p:nvGrpSpPr>
          <p:cNvPr id="2" name="Group 1"/>
          <p:cNvGrpSpPr/>
          <p:nvPr/>
        </p:nvGrpSpPr>
        <p:grpSpPr>
          <a:xfrm>
            <a:off x="3644634" y="1171791"/>
            <a:ext cx="8322424" cy="5623410"/>
            <a:chOff x="4250734" y="1171791"/>
            <a:chExt cx="8322424" cy="5623410"/>
          </a:xfrm>
        </p:grpSpPr>
        <p:sp>
          <p:nvSpPr>
            <p:cNvPr id="39" name="Rectangle 38"/>
            <p:cNvSpPr/>
            <p:nvPr/>
          </p:nvSpPr>
          <p:spPr>
            <a:xfrm>
              <a:off x="4326839" y="3912406"/>
              <a:ext cx="8239691" cy="288279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latin typeface="Garamond" panose="02020404030301010803" pitchFamily="18" charset="0"/>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436" t="23471" r="17586" b="5078"/>
            <a:stretch/>
          </p:blipFill>
          <p:spPr>
            <a:xfrm rot="16200000">
              <a:off x="6995703" y="-1436964"/>
              <a:ext cx="2679833" cy="801756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718" t="-813"/>
            <a:stretch/>
          </p:blipFill>
          <p:spPr>
            <a:xfrm>
              <a:off x="4328160" y="3816096"/>
              <a:ext cx="7913948" cy="2331834"/>
            </a:xfrm>
            <a:prstGeom prst="rect">
              <a:avLst/>
            </a:prstGeom>
          </p:spPr>
        </p:pic>
        <p:cxnSp>
          <p:nvCxnSpPr>
            <p:cNvPr id="9" name="Straight Connector 8"/>
            <p:cNvCxnSpPr/>
            <p:nvPr/>
          </p:nvCxnSpPr>
          <p:spPr>
            <a:xfrm>
              <a:off x="4843263" y="5889248"/>
              <a:ext cx="10719" cy="577255"/>
            </a:xfrm>
            <a:prstGeom prst="line">
              <a:avLst/>
            </a:prstGeom>
            <a:noFill/>
            <a:ln w="38100" cap="flat" cmpd="sng" algn="ctr">
              <a:solidFill>
                <a:srgbClr val="FF0000"/>
              </a:solidFill>
              <a:prstDash val="solid"/>
              <a:miter lim="800000"/>
            </a:ln>
            <a:effectLst/>
          </p:spPr>
        </p:cxnSp>
        <p:cxnSp>
          <p:nvCxnSpPr>
            <p:cNvPr id="10" name="Straight Connector 9"/>
            <p:cNvCxnSpPr/>
            <p:nvPr/>
          </p:nvCxnSpPr>
          <p:spPr>
            <a:xfrm>
              <a:off x="5243172" y="5898188"/>
              <a:ext cx="2647" cy="365660"/>
            </a:xfrm>
            <a:prstGeom prst="line">
              <a:avLst/>
            </a:prstGeom>
            <a:noFill/>
            <a:ln w="38100" cap="flat" cmpd="sng" algn="ctr">
              <a:solidFill>
                <a:srgbClr val="FF0000"/>
              </a:solidFill>
              <a:prstDash val="solid"/>
              <a:miter lim="800000"/>
            </a:ln>
            <a:effectLst/>
          </p:spPr>
        </p:cxnSp>
        <p:cxnSp>
          <p:nvCxnSpPr>
            <p:cNvPr id="11" name="Straight Connector 10"/>
            <p:cNvCxnSpPr/>
            <p:nvPr/>
          </p:nvCxnSpPr>
          <p:spPr>
            <a:xfrm>
              <a:off x="6364178" y="5898188"/>
              <a:ext cx="0" cy="634963"/>
            </a:xfrm>
            <a:prstGeom prst="line">
              <a:avLst/>
            </a:prstGeom>
            <a:noFill/>
            <a:ln w="38100" cap="flat" cmpd="sng" algn="ctr">
              <a:solidFill>
                <a:srgbClr val="FF0000"/>
              </a:solidFill>
              <a:prstDash val="solid"/>
              <a:miter lim="800000"/>
            </a:ln>
            <a:effectLst/>
          </p:spPr>
        </p:cxnSp>
        <p:cxnSp>
          <p:nvCxnSpPr>
            <p:cNvPr id="12" name="Straight Connector 11"/>
            <p:cNvCxnSpPr/>
            <p:nvPr/>
          </p:nvCxnSpPr>
          <p:spPr>
            <a:xfrm>
              <a:off x="7064739" y="5889247"/>
              <a:ext cx="0" cy="634963"/>
            </a:xfrm>
            <a:prstGeom prst="line">
              <a:avLst/>
            </a:prstGeom>
            <a:noFill/>
            <a:ln w="38100" cap="flat" cmpd="sng" algn="ctr">
              <a:solidFill>
                <a:srgbClr val="FF0000"/>
              </a:solidFill>
              <a:prstDash val="solid"/>
              <a:miter lim="800000"/>
            </a:ln>
            <a:effectLst/>
          </p:spPr>
        </p:cxnSp>
        <p:cxnSp>
          <p:nvCxnSpPr>
            <p:cNvPr id="13" name="Straight Connector 12"/>
            <p:cNvCxnSpPr/>
            <p:nvPr/>
          </p:nvCxnSpPr>
          <p:spPr>
            <a:xfrm>
              <a:off x="7647024" y="5889247"/>
              <a:ext cx="0" cy="634963"/>
            </a:xfrm>
            <a:prstGeom prst="line">
              <a:avLst/>
            </a:prstGeom>
            <a:noFill/>
            <a:ln w="38100" cap="flat" cmpd="sng" algn="ctr">
              <a:solidFill>
                <a:srgbClr val="FF0000"/>
              </a:solidFill>
              <a:prstDash val="solid"/>
              <a:miter lim="800000"/>
            </a:ln>
            <a:effectLst/>
          </p:spPr>
        </p:cxnSp>
        <p:cxnSp>
          <p:nvCxnSpPr>
            <p:cNvPr id="14" name="Straight Connector 13"/>
            <p:cNvCxnSpPr/>
            <p:nvPr/>
          </p:nvCxnSpPr>
          <p:spPr>
            <a:xfrm>
              <a:off x="8338487" y="5889247"/>
              <a:ext cx="0" cy="634963"/>
            </a:xfrm>
            <a:prstGeom prst="line">
              <a:avLst/>
            </a:prstGeom>
            <a:noFill/>
            <a:ln w="38100" cap="flat" cmpd="sng" algn="ctr">
              <a:solidFill>
                <a:srgbClr val="FF0000"/>
              </a:solidFill>
              <a:prstDash val="solid"/>
              <a:miter lim="800000"/>
            </a:ln>
            <a:effectLst/>
          </p:spPr>
        </p:cxnSp>
        <p:cxnSp>
          <p:nvCxnSpPr>
            <p:cNvPr id="15" name="Straight Connector 14"/>
            <p:cNvCxnSpPr/>
            <p:nvPr/>
          </p:nvCxnSpPr>
          <p:spPr>
            <a:xfrm>
              <a:off x="11841293" y="5892227"/>
              <a:ext cx="0" cy="634963"/>
            </a:xfrm>
            <a:prstGeom prst="line">
              <a:avLst/>
            </a:prstGeom>
            <a:noFill/>
            <a:ln w="38100" cap="flat" cmpd="sng" algn="ctr">
              <a:solidFill>
                <a:srgbClr val="FF0000"/>
              </a:solidFill>
              <a:prstDash val="solid"/>
              <a:miter lim="800000"/>
            </a:ln>
            <a:effectLst/>
          </p:spPr>
        </p:cxnSp>
        <p:sp>
          <p:nvSpPr>
            <p:cNvPr id="16" name="TextBox 15"/>
            <p:cNvSpPr txBox="1"/>
            <p:nvPr/>
          </p:nvSpPr>
          <p:spPr>
            <a:xfrm>
              <a:off x="4338269" y="6266520"/>
              <a:ext cx="790860"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mj-lt"/>
                </a:rPr>
                <a:t>Kingman,</a:t>
              </a:r>
              <a:br>
                <a:rPr kumimoji="0" lang="en-US" sz="1000" b="0" i="0" u="none" strike="noStrike" kern="0" cap="none" spc="0" normalizeH="0" baseline="0" noProof="0" dirty="0" smtClean="0">
                  <a:ln>
                    <a:noFill/>
                  </a:ln>
                  <a:solidFill>
                    <a:prstClr val="white"/>
                  </a:solidFill>
                  <a:effectLst/>
                  <a:uLnTx/>
                  <a:uFillTx/>
                  <a:latin typeface="+mj-lt"/>
                </a:rPr>
              </a:br>
              <a:r>
                <a:rPr kumimoji="0" lang="en-US" sz="1000" b="0" i="0" u="none" strike="noStrike" kern="0" cap="none" spc="0" normalizeH="0" baseline="0" noProof="0" dirty="0" smtClean="0">
                  <a:ln>
                    <a:noFill/>
                  </a:ln>
                  <a:solidFill>
                    <a:prstClr val="white"/>
                  </a:solidFill>
                  <a:effectLst/>
                  <a:uLnTx/>
                  <a:uFillTx/>
                  <a:latin typeface="+mj-lt"/>
                </a:rPr>
                <a:t>AZ</a:t>
              </a:r>
            </a:p>
          </p:txBody>
        </p:sp>
        <p:sp>
          <p:nvSpPr>
            <p:cNvPr id="17" name="TextBox 16"/>
            <p:cNvSpPr txBox="1"/>
            <p:nvPr/>
          </p:nvSpPr>
          <p:spPr>
            <a:xfrm>
              <a:off x="7972881" y="2794848"/>
              <a:ext cx="1118522" cy="276999"/>
            </a:xfrm>
            <a:prstGeom prst="rect">
              <a:avLst/>
            </a:prstGeom>
            <a:noFill/>
          </p:spPr>
          <p:txBody>
            <a:bodyPr wrap="square" rtlCol="0">
              <a:spAutoFit/>
            </a:bodyPr>
            <a:lstStyle/>
            <a:p>
              <a:r>
                <a:rPr lang="en-US" sz="1200" dirty="0" smtClean="0">
                  <a:solidFill>
                    <a:prstClr val="white"/>
                  </a:solidFill>
                  <a:latin typeface="+mj-lt"/>
                </a:rPr>
                <a:t>Kingman, AZ</a:t>
              </a:r>
              <a:endParaRPr lang="en-US" sz="1200" dirty="0">
                <a:solidFill>
                  <a:prstClr val="white"/>
                </a:solidFill>
                <a:latin typeface="+mj-lt"/>
              </a:endParaRPr>
            </a:p>
          </p:txBody>
        </p:sp>
        <p:sp>
          <p:nvSpPr>
            <p:cNvPr id="18" name="TextBox 17"/>
            <p:cNvSpPr txBox="1"/>
            <p:nvPr/>
          </p:nvSpPr>
          <p:spPr>
            <a:xfrm>
              <a:off x="5878749" y="6257106"/>
              <a:ext cx="970726"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mj-lt"/>
                </a:rPr>
                <a:t>Las Vegas,</a:t>
              </a:r>
              <a:br>
                <a:rPr kumimoji="0" lang="en-US" sz="1000" b="0" i="0" u="none" strike="noStrike" kern="0" cap="none" spc="0" normalizeH="0" baseline="0" noProof="0" dirty="0" smtClean="0">
                  <a:ln>
                    <a:noFill/>
                  </a:ln>
                  <a:solidFill>
                    <a:prstClr val="white"/>
                  </a:solidFill>
                  <a:effectLst/>
                  <a:uLnTx/>
                  <a:uFillTx/>
                  <a:latin typeface="+mj-lt"/>
                </a:rPr>
              </a:br>
              <a:r>
                <a:rPr kumimoji="0" lang="en-US" sz="1000" b="0" i="0" u="none" strike="noStrike" kern="0" cap="none" spc="0" normalizeH="0" baseline="0" noProof="0" dirty="0" smtClean="0">
                  <a:ln>
                    <a:noFill/>
                  </a:ln>
                  <a:solidFill>
                    <a:prstClr val="white"/>
                  </a:solidFill>
                  <a:effectLst/>
                  <a:uLnTx/>
                  <a:uFillTx/>
                  <a:latin typeface="+mj-lt"/>
                </a:rPr>
                <a:t>NV</a:t>
              </a:r>
            </a:p>
          </p:txBody>
        </p:sp>
        <p:sp>
          <p:nvSpPr>
            <p:cNvPr id="19" name="TextBox 18"/>
            <p:cNvSpPr txBox="1"/>
            <p:nvPr/>
          </p:nvSpPr>
          <p:spPr>
            <a:xfrm>
              <a:off x="6499925" y="3468801"/>
              <a:ext cx="1300898" cy="276999"/>
            </a:xfrm>
            <a:prstGeom prst="rect">
              <a:avLst/>
            </a:prstGeom>
            <a:noFill/>
          </p:spPr>
          <p:txBody>
            <a:bodyPr wrap="square" rtlCol="0">
              <a:spAutoFit/>
            </a:bodyPr>
            <a:lstStyle/>
            <a:p>
              <a:pPr algn="ctr"/>
              <a:r>
                <a:rPr lang="en-US" sz="1200" dirty="0" smtClean="0">
                  <a:solidFill>
                    <a:prstClr val="white"/>
                  </a:solidFill>
                  <a:latin typeface="+mj-lt"/>
                </a:rPr>
                <a:t>Las Vegas, NV</a:t>
              </a:r>
              <a:endParaRPr lang="en-US" sz="1200" dirty="0">
                <a:solidFill>
                  <a:prstClr val="white"/>
                </a:solidFill>
                <a:latin typeface="+mj-lt"/>
              </a:endParaRPr>
            </a:p>
          </p:txBody>
        </p:sp>
        <p:sp>
          <p:nvSpPr>
            <p:cNvPr id="20" name="TextBox 19"/>
            <p:cNvSpPr txBox="1"/>
            <p:nvPr/>
          </p:nvSpPr>
          <p:spPr>
            <a:xfrm>
              <a:off x="5035234" y="6263848"/>
              <a:ext cx="739642" cy="400110"/>
            </a:xfrm>
            <a:prstGeom prst="rect">
              <a:avLst/>
            </a:prstGeom>
            <a:noFill/>
          </p:spPr>
          <p:txBody>
            <a:bodyPr wrap="square" rtlCol="0">
              <a:spAutoFit/>
            </a:bodyPr>
            <a:lstStyle/>
            <a:p>
              <a:pPr algn="ctr"/>
              <a:r>
                <a:rPr lang="en-US" sz="1000" dirty="0" smtClean="0">
                  <a:solidFill>
                    <a:prstClr val="white"/>
                  </a:solidFill>
                  <a:latin typeface="+mj-lt"/>
                </a:rPr>
                <a:t>Bullhead</a:t>
              </a:r>
              <a:br>
                <a:rPr lang="en-US" sz="1000" dirty="0" smtClean="0">
                  <a:solidFill>
                    <a:prstClr val="white"/>
                  </a:solidFill>
                  <a:latin typeface="+mj-lt"/>
                </a:rPr>
              </a:br>
              <a:r>
                <a:rPr lang="en-US" sz="1000" dirty="0" smtClean="0">
                  <a:solidFill>
                    <a:prstClr val="white"/>
                  </a:solidFill>
                  <a:latin typeface="+mj-lt"/>
                </a:rPr>
                <a:t>City, AZ</a:t>
              </a:r>
              <a:endParaRPr lang="en-US" sz="1000" dirty="0">
                <a:solidFill>
                  <a:prstClr val="white"/>
                </a:solidFill>
                <a:latin typeface="+mj-lt"/>
              </a:endParaRPr>
            </a:p>
          </p:txBody>
        </p:sp>
        <p:sp>
          <p:nvSpPr>
            <p:cNvPr id="22" name="TextBox 21"/>
            <p:cNvSpPr txBox="1"/>
            <p:nvPr/>
          </p:nvSpPr>
          <p:spPr>
            <a:xfrm>
              <a:off x="4250734" y="3250397"/>
              <a:ext cx="1122336" cy="276999"/>
            </a:xfrm>
            <a:prstGeom prst="rect">
              <a:avLst/>
            </a:prstGeom>
            <a:noFill/>
          </p:spPr>
          <p:txBody>
            <a:bodyPr wrap="square" rtlCol="0">
              <a:spAutoFit/>
            </a:bodyPr>
            <a:lstStyle/>
            <a:p>
              <a:pPr algn="r"/>
              <a:r>
                <a:rPr lang="en-US" sz="1200" dirty="0" smtClean="0">
                  <a:solidFill>
                    <a:prstClr val="white"/>
                  </a:solidFill>
                  <a:latin typeface="+mj-lt"/>
                </a:rPr>
                <a:t>Moapa, NV</a:t>
              </a:r>
              <a:endParaRPr lang="en-US" sz="1200" dirty="0">
                <a:solidFill>
                  <a:prstClr val="white"/>
                </a:solidFill>
                <a:latin typeface="+mj-lt"/>
              </a:endParaRPr>
            </a:p>
          </p:txBody>
        </p:sp>
        <p:sp>
          <p:nvSpPr>
            <p:cNvPr id="23" name="TextBox 22"/>
            <p:cNvSpPr txBox="1"/>
            <p:nvPr/>
          </p:nvSpPr>
          <p:spPr>
            <a:xfrm>
              <a:off x="8046512" y="3258908"/>
              <a:ext cx="1485178" cy="276999"/>
            </a:xfrm>
            <a:prstGeom prst="rect">
              <a:avLst/>
            </a:prstGeom>
            <a:noFill/>
          </p:spPr>
          <p:txBody>
            <a:bodyPr wrap="square" rtlCol="0">
              <a:spAutoFit/>
            </a:bodyPr>
            <a:lstStyle/>
            <a:p>
              <a:pPr algn="ctr"/>
              <a:r>
                <a:rPr lang="en-US" sz="1200" dirty="0" smtClean="0">
                  <a:solidFill>
                    <a:prstClr val="white"/>
                  </a:solidFill>
                  <a:latin typeface="+mj-lt"/>
                </a:rPr>
                <a:t>Bullhead City, AZ</a:t>
              </a:r>
              <a:endParaRPr lang="en-US" sz="1200" dirty="0">
                <a:solidFill>
                  <a:prstClr val="white"/>
                </a:solidFill>
                <a:latin typeface="+mj-lt"/>
              </a:endParaRPr>
            </a:p>
          </p:txBody>
        </p:sp>
        <p:sp>
          <p:nvSpPr>
            <p:cNvPr id="24" name="TextBox 23"/>
            <p:cNvSpPr txBox="1"/>
            <p:nvPr/>
          </p:nvSpPr>
          <p:spPr>
            <a:xfrm>
              <a:off x="7287293" y="6260930"/>
              <a:ext cx="795080"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mj-lt"/>
                </a:rPr>
                <a:t>Mesquite,</a:t>
              </a:r>
              <a:br>
                <a:rPr kumimoji="0" lang="en-US" sz="1000" b="0" i="0" u="none" strike="noStrike" kern="0" cap="none" spc="0" normalizeH="0" baseline="0" noProof="0" dirty="0" smtClean="0">
                  <a:ln>
                    <a:noFill/>
                  </a:ln>
                  <a:solidFill>
                    <a:prstClr val="white"/>
                  </a:solidFill>
                  <a:effectLst/>
                  <a:uLnTx/>
                  <a:uFillTx/>
                  <a:latin typeface="+mj-lt"/>
                </a:rPr>
              </a:br>
              <a:r>
                <a:rPr kumimoji="0" lang="en-US" sz="1000" b="0" i="0" u="none" strike="noStrike" kern="0" cap="none" spc="0" normalizeH="0" baseline="0" noProof="0" dirty="0" smtClean="0">
                  <a:ln>
                    <a:noFill/>
                  </a:ln>
                  <a:solidFill>
                    <a:prstClr val="white"/>
                  </a:solidFill>
                  <a:effectLst/>
                  <a:uLnTx/>
                  <a:uFillTx/>
                  <a:latin typeface="+mj-lt"/>
                </a:rPr>
                <a:t>NV</a:t>
              </a:r>
            </a:p>
          </p:txBody>
        </p:sp>
        <p:sp>
          <p:nvSpPr>
            <p:cNvPr id="25" name="TextBox 24"/>
            <p:cNvSpPr txBox="1"/>
            <p:nvPr/>
          </p:nvSpPr>
          <p:spPr>
            <a:xfrm>
              <a:off x="7988325" y="6255230"/>
              <a:ext cx="900568"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mj-lt"/>
                </a:rPr>
                <a:t>St. George, UT</a:t>
              </a:r>
            </a:p>
          </p:txBody>
        </p:sp>
        <p:sp>
          <p:nvSpPr>
            <p:cNvPr id="26" name="TextBox 25"/>
            <p:cNvSpPr txBox="1"/>
            <p:nvPr/>
          </p:nvSpPr>
          <p:spPr>
            <a:xfrm>
              <a:off x="4528767" y="2368130"/>
              <a:ext cx="1312437" cy="276999"/>
            </a:xfrm>
            <a:prstGeom prst="rect">
              <a:avLst/>
            </a:prstGeom>
            <a:noFill/>
          </p:spPr>
          <p:txBody>
            <a:bodyPr wrap="square" rtlCol="0">
              <a:spAutoFit/>
            </a:bodyPr>
            <a:lstStyle/>
            <a:p>
              <a:r>
                <a:rPr lang="en-US" sz="1200" dirty="0" smtClean="0">
                  <a:solidFill>
                    <a:prstClr val="white"/>
                  </a:solidFill>
                  <a:latin typeface="+mj-lt"/>
                </a:rPr>
                <a:t>St. George, UT</a:t>
              </a:r>
              <a:endParaRPr lang="en-US" sz="1200" dirty="0">
                <a:solidFill>
                  <a:prstClr val="white"/>
                </a:solidFill>
                <a:latin typeface="+mj-lt"/>
              </a:endParaRPr>
            </a:p>
          </p:txBody>
        </p:sp>
        <p:sp>
          <p:nvSpPr>
            <p:cNvPr id="27" name="TextBox 26"/>
            <p:cNvSpPr txBox="1"/>
            <p:nvPr/>
          </p:nvSpPr>
          <p:spPr>
            <a:xfrm>
              <a:off x="11474631" y="6255230"/>
              <a:ext cx="726876"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mj-lt"/>
                </a:rPr>
                <a:t>Phoenix, AZ</a:t>
              </a:r>
            </a:p>
          </p:txBody>
        </p:sp>
        <p:sp>
          <p:nvSpPr>
            <p:cNvPr id="28" name="Rectangle 27"/>
            <p:cNvSpPr/>
            <p:nvPr/>
          </p:nvSpPr>
          <p:spPr>
            <a:xfrm>
              <a:off x="12201530" y="1171791"/>
              <a:ext cx="371628" cy="562341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latin typeface="Garamond" panose="02020404030301010803" pitchFamily="18" charset="0"/>
                <a:ea typeface="+mn-ea"/>
                <a:cs typeface="+mn-cs"/>
              </a:endParaRPr>
            </a:p>
          </p:txBody>
        </p:sp>
        <p:sp>
          <p:nvSpPr>
            <p:cNvPr id="29" name="TextBox 28"/>
            <p:cNvSpPr txBox="1"/>
            <p:nvPr/>
          </p:nvSpPr>
          <p:spPr>
            <a:xfrm>
              <a:off x="11203600" y="1699770"/>
              <a:ext cx="1038508" cy="276999"/>
            </a:xfrm>
            <a:prstGeom prst="rect">
              <a:avLst/>
            </a:prstGeom>
            <a:noFill/>
          </p:spPr>
          <p:txBody>
            <a:bodyPr wrap="square" rtlCol="0">
              <a:spAutoFit/>
            </a:bodyPr>
            <a:lstStyle/>
            <a:p>
              <a:r>
                <a:rPr lang="en-US" sz="1200" dirty="0" smtClean="0">
                  <a:solidFill>
                    <a:prstClr val="white"/>
                  </a:solidFill>
                  <a:latin typeface="+mj-lt"/>
                </a:rPr>
                <a:t>Phoenix, AZ</a:t>
              </a:r>
              <a:endParaRPr lang="en-US" sz="1200" dirty="0">
                <a:solidFill>
                  <a:prstClr val="white"/>
                </a:solidFill>
                <a:latin typeface="+mj-lt"/>
              </a:endParaRPr>
            </a:p>
          </p:txBody>
        </p:sp>
        <p:sp>
          <p:nvSpPr>
            <p:cNvPr id="30" name="Text Placeholder 1"/>
            <p:cNvSpPr txBox="1">
              <a:spLocks/>
            </p:cNvSpPr>
            <p:nvPr/>
          </p:nvSpPr>
          <p:spPr>
            <a:xfrm>
              <a:off x="8789101" y="3838875"/>
              <a:ext cx="3376741"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ysClr val="window" lastClr="FFFFFF"/>
                  </a:solidFill>
                  <a:effectLst/>
                  <a:uLnTx/>
                  <a:uFillTx/>
                  <a:latin typeface="Century Gothic" panose="020B0502020202020204" pitchFamily="34" charset="0"/>
                  <a:ea typeface="+mn-ea"/>
                  <a:cs typeface="+mn-cs"/>
                </a:rPr>
                <a:t>Image Credit: National Park Service</a:t>
              </a:r>
              <a:endParaRPr kumimoji="0" lang="en-US"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grpSp>
          <p:nvGrpSpPr>
            <p:cNvPr id="31" name="Group 30"/>
            <p:cNvGrpSpPr/>
            <p:nvPr/>
          </p:nvGrpSpPr>
          <p:grpSpPr>
            <a:xfrm>
              <a:off x="4576120" y="1422940"/>
              <a:ext cx="555723" cy="369332"/>
              <a:chOff x="4739754" y="1563700"/>
              <a:chExt cx="555723" cy="369332"/>
            </a:xfrm>
          </p:grpSpPr>
          <p:sp>
            <p:nvSpPr>
              <p:cNvPr id="32" name="Down Arrow 31"/>
              <p:cNvSpPr/>
              <p:nvPr/>
            </p:nvSpPr>
            <p:spPr>
              <a:xfrm rot="5400000">
                <a:off x="4858876" y="1555017"/>
                <a:ext cx="112201" cy="350445"/>
              </a:xfrm>
              <a:prstGeom prst="downArrow">
                <a:avLst>
                  <a:gd name="adj1" fmla="val 50000"/>
                  <a:gd name="adj2" fmla="val 170473"/>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a:ea typeface="+mn-ea"/>
                  <a:cs typeface="+mn-cs"/>
                </a:endParaRPr>
              </a:p>
            </p:txBody>
          </p:sp>
          <p:sp>
            <p:nvSpPr>
              <p:cNvPr id="33" name="TextBox 32"/>
              <p:cNvSpPr txBox="1"/>
              <p:nvPr/>
            </p:nvSpPr>
            <p:spPr>
              <a:xfrm>
                <a:off x="5080624" y="1563700"/>
                <a:ext cx="21485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mj-lt"/>
                  </a:rPr>
                  <a:t>N</a:t>
                </a:r>
              </a:p>
            </p:txBody>
          </p:sp>
        </p:grpSp>
        <p:sp>
          <p:nvSpPr>
            <p:cNvPr id="34" name="TextBox 33"/>
            <p:cNvSpPr txBox="1"/>
            <p:nvPr/>
          </p:nvSpPr>
          <p:spPr>
            <a:xfrm>
              <a:off x="8174578" y="5429407"/>
              <a:ext cx="214853" cy="369332"/>
            </a:xfrm>
            <a:prstGeom prst="rect">
              <a:avLst/>
            </a:prstGeom>
            <a:noFill/>
          </p:spPr>
          <p:txBody>
            <a:bodyPr wrap="square" rtlCol="0">
              <a:spAutoFit/>
            </a:bodyPr>
            <a:lstStyle/>
            <a:p>
              <a:r>
                <a:rPr lang="en-US" b="1" dirty="0" smtClean="0">
                  <a:solidFill>
                    <a:prstClr val="white"/>
                  </a:solidFill>
                  <a:latin typeface="+mj-lt"/>
                </a:rPr>
                <a:t>N</a:t>
              </a:r>
              <a:endParaRPr lang="en-US" b="1" dirty="0">
                <a:solidFill>
                  <a:prstClr val="white"/>
                </a:solidFill>
                <a:latin typeface="+mj-lt"/>
              </a:endParaRPr>
            </a:p>
          </p:txBody>
        </p:sp>
        <p:grpSp>
          <p:nvGrpSpPr>
            <p:cNvPr id="35" name="Group 34"/>
            <p:cNvGrpSpPr/>
            <p:nvPr/>
          </p:nvGrpSpPr>
          <p:grpSpPr>
            <a:xfrm>
              <a:off x="6170538" y="2471111"/>
              <a:ext cx="324019" cy="369332"/>
              <a:chOff x="1905082" y="3727214"/>
              <a:chExt cx="435956" cy="482316"/>
            </a:xfrm>
          </p:grpSpPr>
          <p:pic>
            <p:nvPicPr>
              <p:cNvPr id="36" name="Picture 4" descr="Image result for human stick figure"/>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1924827" y="3784616"/>
                <a:ext cx="416211" cy="4176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7" name="TextBox 36"/>
                  <p:cNvSpPr txBox="1"/>
                  <p:nvPr/>
                </p:nvSpPr>
                <p:spPr>
                  <a:xfrm>
                    <a:off x="1905082" y="3727214"/>
                    <a:ext cx="327127" cy="4823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FF0000"/>
                              </a:solidFill>
                              <a:effectLst/>
                              <a:uLnTx/>
                              <a:uFillTx/>
                              <a:latin typeface="Cambria Math"/>
                            </a:rPr>
                            <m:t>𝑂</m:t>
                          </m:r>
                        </m:oMath>
                      </m:oMathPara>
                    </a14:m>
                    <a:endParaRPr kumimoji="0" lang="en-US" sz="1800" b="0" i="0" u="none" strike="noStrike" kern="0" cap="none" spc="0" normalizeH="0" baseline="0" noProof="0" dirty="0" smtClean="0">
                      <a:ln>
                        <a:noFill/>
                      </a:ln>
                      <a:solidFill>
                        <a:srgbClr val="FF0000"/>
                      </a:solidFill>
                      <a:effectLst/>
                      <a:uLnTx/>
                      <a:uFillTx/>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1905082" y="3727214"/>
                    <a:ext cx="327127" cy="482316"/>
                  </a:xfrm>
                  <a:prstGeom prst="rect">
                    <a:avLst/>
                  </a:prstGeom>
                  <a:blipFill rotWithShape="0">
                    <a:blip r:embed="rId6" cstate="print"/>
                    <a:stretch>
                      <a:fillRect r="-37500"/>
                    </a:stretch>
                  </a:blipFill>
                </p:spPr>
                <p:txBody>
                  <a:bodyPr/>
                  <a:lstStyle/>
                  <a:p>
                    <a:r>
                      <a:rPr lang="en-US">
                        <a:noFill/>
                      </a:rPr>
                      <a:t> </a:t>
                    </a:r>
                  </a:p>
                </p:txBody>
              </p:sp>
            </mc:Fallback>
          </mc:AlternateContent>
        </p:grpSp>
        <p:sp>
          <p:nvSpPr>
            <p:cNvPr id="38" name="Text Placeholder 4"/>
            <p:cNvSpPr txBox="1">
              <a:spLocks/>
            </p:cNvSpPr>
            <p:nvPr/>
          </p:nvSpPr>
          <p:spPr>
            <a:xfrm>
              <a:off x="7523451" y="3661369"/>
              <a:ext cx="4649051" cy="230116"/>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ysClr val="window" lastClr="FFFFFF"/>
                  </a:solidFill>
                  <a:effectLst/>
                  <a:uLnTx/>
                  <a:uFillTx/>
                  <a:latin typeface="Century Gothic" panose="020B0502020202020204" pitchFamily="34" charset="0"/>
                  <a:ea typeface="+mn-ea"/>
                  <a:cs typeface="+mn-cs"/>
                </a:rPr>
                <a:t>Map Credit: Wyoming Cross-Cutting I &amp; II Teams</a:t>
              </a:r>
              <a:endParaRPr kumimoji="0" lang="en-US"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grpSp>
          <p:nvGrpSpPr>
            <p:cNvPr id="40" name="Group 39"/>
            <p:cNvGrpSpPr/>
            <p:nvPr/>
          </p:nvGrpSpPr>
          <p:grpSpPr>
            <a:xfrm>
              <a:off x="4326839" y="5938665"/>
              <a:ext cx="7866034" cy="294667"/>
              <a:chOff x="-44633" y="5600015"/>
              <a:chExt cx="8424231" cy="324828"/>
            </a:xfrm>
          </p:grpSpPr>
          <p:sp>
            <p:nvSpPr>
              <p:cNvPr id="41" name="Rectangle 40"/>
              <p:cNvSpPr/>
              <p:nvPr/>
            </p:nvSpPr>
            <p:spPr>
              <a:xfrm>
                <a:off x="-44633" y="5665734"/>
                <a:ext cx="8424231" cy="211288"/>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latin typeface="Garamond" panose="02020404030301010803" pitchFamily="18" charset="0"/>
                  <a:ea typeface="+mn-ea"/>
                  <a:cs typeface="+mn-cs"/>
                </a:endParaRPr>
              </a:p>
            </p:txBody>
          </p:sp>
          <p:grpSp>
            <p:nvGrpSpPr>
              <p:cNvPr id="42" name="Group 41"/>
              <p:cNvGrpSpPr/>
              <p:nvPr/>
            </p:nvGrpSpPr>
            <p:grpSpPr>
              <a:xfrm>
                <a:off x="428105" y="5600015"/>
                <a:ext cx="7745223" cy="324828"/>
                <a:chOff x="428105" y="5600015"/>
                <a:chExt cx="7745223" cy="324828"/>
              </a:xfrm>
            </p:grpSpPr>
            <p:sp>
              <p:nvSpPr>
                <p:cNvPr id="43" name="TextBox 42"/>
                <p:cNvSpPr txBox="1"/>
                <p:nvPr/>
              </p:nvSpPr>
              <p:spPr>
                <a:xfrm>
                  <a:off x="428105" y="5607243"/>
                  <a:ext cx="481103" cy="3053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210</a:t>
                  </a:r>
                </a:p>
              </p:txBody>
            </p:sp>
            <p:sp>
              <p:nvSpPr>
                <p:cNvPr id="44" name="TextBox 43"/>
                <p:cNvSpPr txBox="1"/>
                <p:nvPr/>
              </p:nvSpPr>
              <p:spPr>
                <a:xfrm>
                  <a:off x="1163439" y="5607242"/>
                  <a:ext cx="526396" cy="3053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240</a:t>
                  </a:r>
                </a:p>
              </p:txBody>
            </p:sp>
            <p:sp>
              <p:nvSpPr>
                <p:cNvPr id="45" name="TextBox 44"/>
                <p:cNvSpPr txBox="1"/>
                <p:nvPr/>
              </p:nvSpPr>
              <p:spPr>
                <a:xfrm>
                  <a:off x="1884188" y="5614090"/>
                  <a:ext cx="540185" cy="3053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270</a:t>
                  </a:r>
                </a:p>
              </p:txBody>
            </p:sp>
            <p:sp>
              <p:nvSpPr>
                <p:cNvPr id="46" name="TextBox 45"/>
                <p:cNvSpPr txBox="1"/>
                <p:nvPr/>
              </p:nvSpPr>
              <p:spPr>
                <a:xfrm>
                  <a:off x="2596359" y="5609769"/>
                  <a:ext cx="545427" cy="3053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300</a:t>
                  </a:r>
                </a:p>
              </p:txBody>
            </p:sp>
            <p:sp>
              <p:nvSpPr>
                <p:cNvPr id="47" name="TextBox 46"/>
                <p:cNvSpPr txBox="1"/>
                <p:nvPr/>
              </p:nvSpPr>
              <p:spPr>
                <a:xfrm>
                  <a:off x="3320099" y="5619490"/>
                  <a:ext cx="559301" cy="3053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330</a:t>
                  </a:r>
                </a:p>
              </p:txBody>
            </p:sp>
            <p:sp>
              <p:nvSpPr>
                <p:cNvPr id="48" name="TextBox 47"/>
                <p:cNvSpPr txBox="1"/>
                <p:nvPr/>
              </p:nvSpPr>
              <p:spPr>
                <a:xfrm>
                  <a:off x="4139092" y="5612263"/>
                  <a:ext cx="455645" cy="3053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0</a:t>
                  </a:r>
                </a:p>
              </p:txBody>
            </p:sp>
            <p:sp>
              <p:nvSpPr>
                <p:cNvPr id="49" name="TextBox 48"/>
                <p:cNvSpPr txBox="1"/>
                <p:nvPr/>
              </p:nvSpPr>
              <p:spPr>
                <a:xfrm>
                  <a:off x="4833975" y="5608496"/>
                  <a:ext cx="455645" cy="3053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30</a:t>
                  </a:r>
                </a:p>
              </p:txBody>
            </p:sp>
            <p:sp>
              <p:nvSpPr>
                <p:cNvPr id="50" name="TextBox 49"/>
                <p:cNvSpPr txBox="1"/>
                <p:nvPr/>
              </p:nvSpPr>
              <p:spPr>
                <a:xfrm>
                  <a:off x="5534834" y="5607285"/>
                  <a:ext cx="455645" cy="3053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60</a:t>
                  </a:r>
                </a:p>
              </p:txBody>
            </p:sp>
            <p:sp>
              <p:nvSpPr>
                <p:cNvPr id="51" name="TextBox 50"/>
                <p:cNvSpPr txBox="1"/>
                <p:nvPr/>
              </p:nvSpPr>
              <p:spPr>
                <a:xfrm>
                  <a:off x="6289080" y="5600016"/>
                  <a:ext cx="455645" cy="3053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90</a:t>
                  </a:r>
                </a:p>
              </p:txBody>
            </p:sp>
            <p:sp>
              <p:nvSpPr>
                <p:cNvPr id="52" name="TextBox 51"/>
                <p:cNvSpPr txBox="1"/>
                <p:nvPr/>
              </p:nvSpPr>
              <p:spPr>
                <a:xfrm>
                  <a:off x="6989716" y="5600015"/>
                  <a:ext cx="482754" cy="3053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120</a:t>
                  </a:r>
                </a:p>
              </p:txBody>
            </p:sp>
            <p:sp>
              <p:nvSpPr>
                <p:cNvPr id="53" name="TextBox 52"/>
                <p:cNvSpPr txBox="1"/>
                <p:nvPr/>
              </p:nvSpPr>
              <p:spPr>
                <a:xfrm>
                  <a:off x="7697742" y="5600050"/>
                  <a:ext cx="475586" cy="3053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mj-lt"/>
                    </a:rPr>
                    <a:t>150</a:t>
                  </a:r>
                </a:p>
              </p:txBody>
            </p:sp>
          </p:grpSp>
        </p:grpSp>
        <p:sp>
          <p:nvSpPr>
            <p:cNvPr id="21" name="TextBox 20"/>
            <p:cNvSpPr txBox="1"/>
            <p:nvPr/>
          </p:nvSpPr>
          <p:spPr>
            <a:xfrm>
              <a:off x="6704806" y="6266520"/>
              <a:ext cx="681841"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mj-lt"/>
                </a:rPr>
                <a:t>Moapa,</a:t>
              </a:r>
              <a:br>
                <a:rPr kumimoji="0" lang="en-US" sz="1000" b="0" i="0" u="none" strike="noStrike" kern="0" cap="none" spc="0" normalizeH="0" baseline="0" noProof="0" dirty="0" smtClean="0">
                  <a:ln>
                    <a:noFill/>
                  </a:ln>
                  <a:solidFill>
                    <a:prstClr val="white"/>
                  </a:solidFill>
                  <a:effectLst/>
                  <a:uLnTx/>
                  <a:uFillTx/>
                  <a:latin typeface="+mj-lt"/>
                </a:rPr>
              </a:br>
              <a:r>
                <a:rPr kumimoji="0" lang="en-US" sz="1000" b="0" i="0" u="none" strike="noStrike" kern="0" cap="none" spc="0" normalizeH="0" baseline="0" noProof="0" dirty="0" smtClean="0">
                  <a:ln>
                    <a:noFill/>
                  </a:ln>
                  <a:solidFill>
                    <a:prstClr val="white"/>
                  </a:solidFill>
                  <a:effectLst/>
                  <a:uLnTx/>
                  <a:uFillTx/>
                  <a:latin typeface="+mj-lt"/>
                </a:rPr>
                <a:t>NV</a:t>
              </a:r>
            </a:p>
          </p:txBody>
        </p:sp>
      </p:grpSp>
    </p:spTree>
    <p:extLst>
      <p:ext uri="{BB962C8B-B14F-4D97-AF65-F5344CB8AC3E}">
        <p14:creationId xmlns:p14="http://schemas.microsoft.com/office/powerpoint/2010/main" val="3689986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extLst>
              <p:ext uri="{D42A27DB-BD31-4B8C-83A1-F6EECF244321}">
                <p14:modId xmlns:p14="http://schemas.microsoft.com/office/powerpoint/2010/main" val="3878239086"/>
              </p:ext>
            </p:extLst>
          </p:nvPr>
        </p:nvGraphicFramePr>
        <p:xfrm>
          <a:off x="187035" y="3720840"/>
          <a:ext cx="11817929" cy="3069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p:txBody>
          <a:bodyPr/>
          <a:lstStyle/>
          <a:p>
            <a:r>
              <a:rPr lang="en-US" sz="4400" dirty="0" smtClean="0"/>
              <a:t>Building a Regional Model</a:t>
            </a:r>
            <a:endParaRPr lang="en-US" sz="4400" dirty="0"/>
          </a:p>
        </p:txBody>
      </p:sp>
      <p:grpSp>
        <p:nvGrpSpPr>
          <p:cNvPr id="2" name="Group 1"/>
          <p:cNvGrpSpPr/>
          <p:nvPr/>
        </p:nvGrpSpPr>
        <p:grpSpPr>
          <a:xfrm>
            <a:off x="933705" y="972845"/>
            <a:ext cx="10324587" cy="2926613"/>
            <a:chOff x="962573" y="1263131"/>
            <a:chExt cx="10324587" cy="2926613"/>
          </a:xfrm>
        </p:grpSpPr>
        <p:sp>
          <p:nvSpPr>
            <p:cNvPr id="10" name="TextBox 9"/>
            <p:cNvSpPr txBox="1"/>
            <p:nvPr/>
          </p:nvSpPr>
          <p:spPr>
            <a:xfrm>
              <a:off x="1030406" y="3795326"/>
              <a:ext cx="91269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smtClean="0">
                  <a:ln>
                    <a:noFill/>
                  </a:ln>
                  <a:solidFill>
                    <a:prstClr val="black"/>
                  </a:solidFill>
                  <a:effectLst/>
                  <a:uLnTx/>
                  <a:uFillTx/>
                  <a:latin typeface="+mj-lt"/>
                  <a:ea typeface="Cambria Math" panose="02040503050406030204" pitchFamily="18" charset="0"/>
                </a:rPr>
                <a:t>Target</a:t>
              </a:r>
            </a:p>
          </p:txBody>
        </p:sp>
        <p:sp>
          <p:nvSpPr>
            <p:cNvPr id="11" name="TextBox 10"/>
            <p:cNvSpPr txBox="1"/>
            <p:nvPr/>
          </p:nvSpPr>
          <p:spPr>
            <a:xfrm>
              <a:off x="3168777" y="3418442"/>
              <a:ext cx="95891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smtClean="0">
                  <a:ln>
                    <a:noFill/>
                  </a:ln>
                  <a:solidFill>
                    <a:prstClr val="black"/>
                  </a:solidFill>
                  <a:effectLst/>
                  <a:uLnTx/>
                  <a:uFillTx/>
                  <a:latin typeface="+mj-lt"/>
                  <a:ea typeface="Cambria Math" panose="02040503050406030204" pitchFamily="18" charset="0"/>
                </a:rPr>
                <a:t>Source</a:t>
              </a:r>
            </a:p>
          </p:txBody>
        </p:sp>
        <p:pic>
          <p:nvPicPr>
            <p:cNvPr id="12" name="Picture 11"/>
            <p:cNvPicPr>
              <a:picLocks noChangeAspect="1"/>
            </p:cNvPicPr>
            <p:nvPr/>
          </p:nvPicPr>
          <p:blipFill>
            <a:blip r:embed="rId8" cstate="print"/>
            <a:stretch>
              <a:fillRect/>
            </a:stretch>
          </p:blipFill>
          <p:spPr>
            <a:xfrm>
              <a:off x="4814465" y="1370322"/>
              <a:ext cx="2404706" cy="2463176"/>
            </a:xfrm>
            <a:prstGeom prst="rect">
              <a:avLst/>
            </a:prstGeom>
          </p:spPr>
        </p:pic>
        <p:sp>
          <p:nvSpPr>
            <p:cNvPr id="14" name="TextBox 13"/>
            <p:cNvSpPr txBox="1"/>
            <p:nvPr/>
          </p:nvSpPr>
          <p:spPr>
            <a:xfrm>
              <a:off x="4536380" y="3787774"/>
              <a:ext cx="89286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smtClean="0">
                  <a:ln>
                    <a:noFill/>
                  </a:ln>
                  <a:solidFill>
                    <a:prstClr val="black"/>
                  </a:solidFill>
                  <a:effectLst/>
                  <a:uLnTx/>
                  <a:uFillTx/>
                  <a:latin typeface="+mj-lt"/>
                  <a:ea typeface="Cambria Math" panose="02040503050406030204" pitchFamily="18" charset="0"/>
                </a:rPr>
                <a:t>Target</a:t>
              </a:r>
            </a:p>
          </p:txBody>
        </p:sp>
        <p:sp>
          <p:nvSpPr>
            <p:cNvPr id="15" name="TextBox 14"/>
            <p:cNvSpPr txBox="1"/>
            <p:nvPr/>
          </p:nvSpPr>
          <p:spPr>
            <a:xfrm>
              <a:off x="6662723" y="3425994"/>
              <a:ext cx="95891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smtClean="0">
                  <a:ln>
                    <a:noFill/>
                  </a:ln>
                  <a:solidFill>
                    <a:prstClr val="black"/>
                  </a:solidFill>
                  <a:effectLst/>
                  <a:uLnTx/>
                  <a:uFillTx/>
                  <a:latin typeface="+mj-lt"/>
                  <a:ea typeface="Cambria Math" panose="02040503050406030204" pitchFamily="18" charset="0"/>
                </a:rPr>
                <a:t>Source</a:t>
              </a:r>
            </a:p>
          </p:txBody>
        </p:sp>
        <p:sp>
          <p:nvSpPr>
            <p:cNvPr id="16" name="TextBox 15"/>
            <p:cNvSpPr txBox="1"/>
            <p:nvPr/>
          </p:nvSpPr>
          <p:spPr>
            <a:xfrm>
              <a:off x="8111616" y="3820412"/>
              <a:ext cx="91173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smtClean="0">
                  <a:ln>
                    <a:noFill/>
                  </a:ln>
                  <a:solidFill>
                    <a:prstClr val="black"/>
                  </a:solidFill>
                  <a:effectLst/>
                  <a:uLnTx/>
                  <a:uFillTx/>
                  <a:latin typeface="+mj-lt"/>
                  <a:ea typeface="Cambria Math" panose="02040503050406030204" pitchFamily="18" charset="0"/>
                </a:rPr>
                <a:t>Target</a:t>
              </a:r>
            </a:p>
          </p:txBody>
        </p:sp>
        <p:sp>
          <p:nvSpPr>
            <p:cNvPr id="17" name="TextBox 16"/>
            <p:cNvSpPr txBox="1"/>
            <p:nvPr/>
          </p:nvSpPr>
          <p:spPr>
            <a:xfrm>
              <a:off x="10328243" y="3425994"/>
              <a:ext cx="95891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smtClean="0">
                  <a:ln>
                    <a:noFill/>
                  </a:ln>
                  <a:solidFill>
                    <a:prstClr val="black"/>
                  </a:solidFill>
                  <a:effectLst/>
                  <a:uLnTx/>
                  <a:uFillTx/>
                  <a:latin typeface="+mj-lt"/>
                  <a:ea typeface="Cambria Math" panose="02040503050406030204" pitchFamily="18" charset="0"/>
                </a:rPr>
                <a:t>Source</a:t>
              </a:r>
            </a:p>
          </p:txBody>
        </p:sp>
        <p:pic>
          <p:nvPicPr>
            <p:cNvPr id="18" name="Picture 17"/>
            <p:cNvPicPr>
              <a:picLocks noChangeAspect="1"/>
            </p:cNvPicPr>
            <p:nvPr/>
          </p:nvPicPr>
          <p:blipFill>
            <a:blip r:embed="rId9" cstate="print"/>
            <a:stretch>
              <a:fillRect/>
            </a:stretch>
          </p:blipFill>
          <p:spPr>
            <a:xfrm>
              <a:off x="962573" y="1413298"/>
              <a:ext cx="2674190" cy="2453418"/>
            </a:xfrm>
            <a:prstGeom prst="rect">
              <a:avLst/>
            </a:prstGeom>
          </p:spPr>
        </p:pic>
        <p:pic>
          <p:nvPicPr>
            <p:cNvPr id="19" name="Picture 18"/>
            <p:cNvPicPr>
              <a:picLocks noChangeAspect="1"/>
            </p:cNvPicPr>
            <p:nvPr/>
          </p:nvPicPr>
          <p:blipFill>
            <a:blip r:embed="rId10" cstate="print"/>
            <a:stretch>
              <a:fillRect/>
            </a:stretch>
          </p:blipFill>
          <p:spPr>
            <a:xfrm>
              <a:off x="8396873" y="1263131"/>
              <a:ext cx="2448655" cy="2603585"/>
            </a:xfrm>
            <a:prstGeom prst="rect">
              <a:avLst/>
            </a:prstGeom>
          </p:spPr>
        </p:pic>
      </p:grpSp>
      <p:sp>
        <p:nvSpPr>
          <p:cNvPr id="20" name="Text Placeholder 4"/>
          <p:cNvSpPr txBox="1">
            <a:spLocks/>
          </p:cNvSpPr>
          <p:nvPr/>
        </p:nvSpPr>
        <p:spPr>
          <a:xfrm>
            <a:off x="-25717" y="6583680"/>
            <a:ext cx="4044595"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Graphic Credit: Wyoming Cross-Cutting</a:t>
            </a:r>
            <a:r>
              <a:rPr kumimoji="0" lang="en-US" b="0" i="0" u="none" strike="noStrike" kern="1200" cap="none" spc="0" normalizeH="0" noProof="0" dirty="0" smtClean="0">
                <a:ln>
                  <a:noFill/>
                </a:ln>
                <a:solidFill>
                  <a:schemeClr val="bg2">
                    <a:lumMod val="50000"/>
                  </a:schemeClr>
                </a:solidFill>
                <a:effectLst/>
                <a:uLnTx/>
                <a:uFillTx/>
              </a:rPr>
              <a:t> I &amp; II Teams</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37474514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smtClean="0"/>
              <a:t>Building a Regional Model</a:t>
            </a:r>
            <a:endParaRPr lang="en-US" sz="4400" dirty="0"/>
          </a:p>
        </p:txBody>
      </p:sp>
      <p:pic>
        <p:nvPicPr>
          <p:cNvPr id="4" name="Picture Placeholder 3"/>
          <p:cNvPicPr>
            <a:picLocks noGrp="1" noChangeAspect="1"/>
          </p:cNvPicPr>
          <p:nvPr>
            <p:ph type="pic" idx="10"/>
          </p:nvPr>
        </p:nvPicPr>
        <p:blipFill>
          <a:blip r:embed="rId3">
            <a:extLst>
              <a:ext uri="{28A0092B-C50C-407E-A947-70E740481C1C}">
                <a14:useLocalDpi xmlns:a14="http://schemas.microsoft.com/office/drawing/2010/main" val="0"/>
              </a:ext>
            </a:extLst>
          </a:blip>
          <a:srcRect l="6970" r="6970"/>
          <a:stretch>
            <a:fillRect/>
          </a:stretch>
        </p:blipFill>
        <p:spPr>
          <a:prstGeom prst="rect">
            <a:avLst/>
          </a:prstGeom>
          <a:ln>
            <a:noFill/>
          </a:ln>
          <a:effectLst>
            <a:softEdge rad="112500"/>
          </a:effectLst>
        </p:spPr>
      </p:pic>
      <p:sp>
        <p:nvSpPr>
          <p:cNvPr id="2" name="Text Placeholder 1"/>
          <p:cNvSpPr>
            <a:spLocks noGrp="1"/>
          </p:cNvSpPr>
          <p:nvPr>
            <p:ph type="body" sz="half" idx="2"/>
          </p:nvPr>
        </p:nvSpPr>
        <p:spPr>
          <a:xfrm>
            <a:off x="7914807" y="1004340"/>
            <a:ext cx="3672590" cy="5853659"/>
          </a:xfrm>
        </p:spPr>
        <p:txBody>
          <a:bodyPr anchor="ctr">
            <a:normAutofit/>
          </a:bodyPr>
          <a:lstStyle/>
          <a:p>
            <a:pPr>
              <a:lnSpc>
                <a:spcPct val="100000"/>
              </a:lnSpc>
              <a:spcBef>
                <a:spcPts val="1800"/>
              </a:spcBef>
              <a:buClr>
                <a:srgbClr val="E97845"/>
              </a:buClr>
            </a:pPr>
            <a:r>
              <a:rPr lang="en-US" sz="2400" dirty="0">
                <a:solidFill>
                  <a:schemeClr val="bg2">
                    <a:lumMod val="50000"/>
                  </a:schemeClr>
                </a:solidFill>
              </a:rPr>
              <a:t>Python function </a:t>
            </a:r>
            <a:r>
              <a:rPr lang="en-US" sz="2400" b="1" dirty="0">
                <a:solidFill>
                  <a:srgbClr val="E97845"/>
                </a:solidFill>
              </a:rPr>
              <a:t>sums up sky brightness </a:t>
            </a:r>
            <a:r>
              <a:rPr lang="en-US" sz="2400" dirty="0">
                <a:solidFill>
                  <a:schemeClr val="bg2">
                    <a:lumMod val="50000"/>
                  </a:schemeClr>
                </a:solidFill>
              </a:rPr>
              <a:t>for each pixel using </a:t>
            </a:r>
            <a:r>
              <a:rPr lang="en-US" sz="2400" b="1" dirty="0">
                <a:solidFill>
                  <a:srgbClr val="E97845"/>
                </a:solidFill>
              </a:rPr>
              <a:t>Fast Fourier Transform</a:t>
            </a:r>
            <a:r>
              <a:rPr lang="en-US" sz="2400" dirty="0">
                <a:solidFill>
                  <a:schemeClr val="bg2">
                    <a:lumMod val="50000"/>
                  </a:schemeClr>
                </a:solidFill>
              </a:rPr>
              <a:t> to estimate propagation </a:t>
            </a:r>
            <a:r>
              <a:rPr lang="en-US" sz="2400" dirty="0" smtClean="0">
                <a:solidFill>
                  <a:schemeClr val="bg2">
                    <a:lumMod val="50000"/>
                  </a:schemeClr>
                </a:solidFill>
              </a:rPr>
              <a:t>behavior</a:t>
            </a:r>
          </a:p>
          <a:p>
            <a:pPr>
              <a:lnSpc>
                <a:spcPct val="100000"/>
              </a:lnSpc>
              <a:spcBef>
                <a:spcPts val="1800"/>
              </a:spcBef>
              <a:buClr>
                <a:srgbClr val="E97845"/>
              </a:buClr>
            </a:pPr>
            <a:endParaRPr lang="en-US" sz="2400" dirty="0">
              <a:solidFill>
                <a:schemeClr val="bg2">
                  <a:lumMod val="50000"/>
                </a:schemeClr>
              </a:solidFill>
            </a:endParaRPr>
          </a:p>
          <a:p>
            <a:pPr>
              <a:lnSpc>
                <a:spcPct val="100000"/>
              </a:lnSpc>
              <a:spcBef>
                <a:spcPts val="1800"/>
              </a:spcBef>
              <a:buClr>
                <a:srgbClr val="E97845"/>
              </a:buClr>
            </a:pPr>
            <a:r>
              <a:rPr lang="en-US" sz="2400" dirty="0" smtClean="0">
                <a:solidFill>
                  <a:schemeClr val="bg2">
                    <a:lumMod val="50000"/>
                  </a:schemeClr>
                </a:solidFill>
              </a:rPr>
              <a:t>Outputs </a:t>
            </a:r>
            <a:r>
              <a:rPr lang="en-US" sz="2400" b="1" dirty="0" smtClean="0">
                <a:solidFill>
                  <a:srgbClr val="E97845"/>
                </a:solidFill>
              </a:rPr>
              <a:t>Artificial </a:t>
            </a:r>
            <a:r>
              <a:rPr lang="en-US" sz="2400" b="1" dirty="0" err="1" smtClean="0">
                <a:solidFill>
                  <a:srgbClr val="E97845"/>
                </a:solidFill>
              </a:rPr>
              <a:t>Skyglow</a:t>
            </a:r>
            <a:r>
              <a:rPr lang="en-US" sz="2400" b="1" dirty="0" smtClean="0">
                <a:solidFill>
                  <a:srgbClr val="E97845"/>
                </a:solidFill>
              </a:rPr>
              <a:t> </a:t>
            </a:r>
            <a:r>
              <a:rPr lang="en-US" sz="2400" b="1" dirty="0">
                <a:solidFill>
                  <a:srgbClr val="E97845"/>
                </a:solidFill>
              </a:rPr>
              <a:t>M</a:t>
            </a:r>
            <a:r>
              <a:rPr lang="en-US" sz="2400" b="1" dirty="0" smtClean="0">
                <a:solidFill>
                  <a:srgbClr val="E97845"/>
                </a:solidFill>
              </a:rPr>
              <a:t>ap </a:t>
            </a:r>
            <a:r>
              <a:rPr lang="en-US" sz="2400" dirty="0">
                <a:solidFill>
                  <a:schemeClr val="bg2">
                    <a:lumMod val="50000"/>
                  </a:schemeClr>
                </a:solidFill>
              </a:rPr>
              <a:t>as TIFF </a:t>
            </a:r>
            <a:r>
              <a:rPr lang="en-US" sz="2400" dirty="0" smtClean="0">
                <a:solidFill>
                  <a:schemeClr val="bg2">
                    <a:lumMod val="50000"/>
                  </a:schemeClr>
                </a:solidFill>
              </a:rPr>
              <a:t>image</a:t>
            </a:r>
            <a:endParaRPr lang="en-US" sz="2400" dirty="0">
              <a:solidFill>
                <a:schemeClr val="bg2">
                  <a:lumMod val="50000"/>
                </a:schemeClr>
              </a:solidFill>
            </a:endParaRPr>
          </a:p>
        </p:txBody>
      </p:sp>
      <p:sp>
        <p:nvSpPr>
          <p:cNvPr id="6" name="Text Placeholder 4"/>
          <p:cNvSpPr txBox="1">
            <a:spLocks/>
          </p:cNvSpPr>
          <p:nvPr/>
        </p:nvSpPr>
        <p:spPr>
          <a:xfrm>
            <a:off x="0" y="6367688"/>
            <a:ext cx="4330824"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 © </a:t>
            </a:r>
            <a:r>
              <a:rPr lang="en-US" dirty="0" err="1" smtClean="0">
                <a:solidFill>
                  <a:schemeClr val="bg2">
                    <a:lumMod val="50000"/>
                  </a:schemeClr>
                </a:solidFill>
              </a:rPr>
              <a:t>xkdc</a:t>
            </a:r>
            <a:r>
              <a:rPr lang="en-US" dirty="0" smtClean="0">
                <a:solidFill>
                  <a:schemeClr val="bg2">
                    <a:lumMod val="50000"/>
                  </a:schemeClr>
                </a:solidFill>
              </a:rPr>
              <a:t> cc by-</a:t>
            </a:r>
            <a:r>
              <a:rPr lang="en-US" dirty="0" err="1" smtClean="0">
                <a:solidFill>
                  <a:schemeClr val="bg2">
                    <a:lumMod val="50000"/>
                  </a:schemeClr>
                </a:solidFill>
              </a:rPr>
              <a:t>nc</a:t>
            </a:r>
            <a:r>
              <a:rPr lang="en-US" dirty="0" smtClean="0">
                <a:solidFill>
                  <a:schemeClr val="bg2">
                    <a:lumMod val="50000"/>
                  </a:schemeClr>
                </a:solidFill>
              </a:rPr>
              <a:t> 2.5</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13043203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smtClean="0"/>
              <a:t>Skyglow</a:t>
            </a:r>
            <a:r>
              <a:rPr lang="en-US" sz="4400" dirty="0" smtClean="0"/>
              <a:t> Estimation Toolbox </a:t>
            </a:r>
            <a:endParaRPr lang="en-US" sz="4400" dirty="0"/>
          </a:p>
        </p:txBody>
      </p:sp>
      <p:pic>
        <p:nvPicPr>
          <p:cNvPr id="5" name="Picture Placeholder 4"/>
          <p:cNvPicPr>
            <a:picLocks noGrp="1" noChangeAspect="1"/>
          </p:cNvPicPr>
          <p:nvPr>
            <p:ph type="pic" idx="10"/>
          </p:nvPr>
        </p:nvPicPr>
        <p:blipFill>
          <a:blip r:embed="rId3">
            <a:extLst>
              <a:ext uri="{28A0092B-C50C-407E-A947-70E740481C1C}">
                <a14:useLocalDpi xmlns:a14="http://schemas.microsoft.com/office/drawing/2010/main" val="0"/>
              </a:ext>
            </a:extLst>
          </a:blip>
          <a:stretch>
            <a:fillRect/>
          </a:stretch>
        </p:blipFill>
        <p:spPr>
          <a:xfrm>
            <a:off x="3840214" y="1307890"/>
            <a:ext cx="7730760" cy="4976753"/>
          </a:xfrm>
        </p:spPr>
      </p:pic>
      <p:sp>
        <p:nvSpPr>
          <p:cNvPr id="4" name="Text Placeholder 3"/>
          <p:cNvSpPr>
            <a:spLocks noGrp="1"/>
          </p:cNvSpPr>
          <p:nvPr>
            <p:ph type="body" sz="half" idx="2"/>
          </p:nvPr>
        </p:nvSpPr>
        <p:spPr>
          <a:xfrm>
            <a:off x="609600" y="1274164"/>
            <a:ext cx="2901044" cy="5017909"/>
          </a:xfrm>
        </p:spPr>
        <p:txBody>
          <a:bodyPr anchor="ctr">
            <a:normAutofit/>
          </a:bodyPr>
          <a:lstStyle/>
          <a:p>
            <a:pPr algn="ctr">
              <a:lnSpc>
                <a:spcPct val="100000"/>
              </a:lnSpc>
              <a:spcBef>
                <a:spcPts val="1800"/>
              </a:spcBef>
              <a:buClr>
                <a:srgbClr val="E97845"/>
              </a:buClr>
            </a:pPr>
            <a:r>
              <a:rPr lang="en-US" sz="2400" b="1" dirty="0" smtClean="0">
                <a:solidFill>
                  <a:srgbClr val="E97845"/>
                </a:solidFill>
              </a:rPr>
              <a:t>User Interface</a:t>
            </a:r>
          </a:p>
          <a:p>
            <a:pPr algn="ctr">
              <a:lnSpc>
                <a:spcPct val="100000"/>
              </a:lnSpc>
              <a:spcBef>
                <a:spcPts val="1800"/>
              </a:spcBef>
              <a:buClr>
                <a:srgbClr val="E97845"/>
              </a:buClr>
            </a:pPr>
            <a:r>
              <a:rPr lang="en-US" sz="2400" b="1" dirty="0" smtClean="0">
                <a:solidFill>
                  <a:schemeClr val="bg2">
                    <a:lumMod val="50000"/>
                  </a:schemeClr>
                </a:solidFill>
              </a:rPr>
              <a:t> </a:t>
            </a:r>
            <a:r>
              <a:rPr lang="en-US" sz="2400" dirty="0" smtClean="0">
                <a:solidFill>
                  <a:schemeClr val="bg2">
                    <a:lumMod val="50000"/>
                  </a:schemeClr>
                </a:solidFill>
              </a:rPr>
              <a:t>implementation of model with user-defined parameters</a:t>
            </a:r>
          </a:p>
        </p:txBody>
      </p:sp>
      <p:sp>
        <p:nvSpPr>
          <p:cNvPr id="8" name="Text Placeholder 4"/>
          <p:cNvSpPr txBox="1">
            <a:spLocks/>
          </p:cNvSpPr>
          <p:nvPr/>
        </p:nvSpPr>
        <p:spPr>
          <a:xfrm>
            <a:off x="7270365" y="6315379"/>
            <a:ext cx="4330824"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 Wyoming</a:t>
            </a:r>
            <a:r>
              <a:rPr kumimoji="0" lang="en-US" b="0" i="0" u="none" strike="noStrike" kern="1200" cap="none" spc="0" normalizeH="0" noProof="0" dirty="0" smtClean="0">
                <a:ln>
                  <a:noFill/>
                </a:ln>
                <a:solidFill>
                  <a:schemeClr val="bg2">
                    <a:lumMod val="50000"/>
                  </a:schemeClr>
                </a:solidFill>
                <a:effectLst/>
                <a:uLnTx/>
                <a:uFillTx/>
              </a:rPr>
              <a:t>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3832762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&amp; Discussion</a:t>
            </a:r>
            <a:endParaRPr lang="en-US" dirty="0"/>
          </a:p>
        </p:txBody>
      </p:sp>
      <p:sp>
        <p:nvSpPr>
          <p:cNvPr id="3" name="Text Placeholder 2"/>
          <p:cNvSpPr>
            <a:spLocks noGrp="1"/>
          </p:cNvSpPr>
          <p:nvPr>
            <p:ph type="body" sz="half" idx="2"/>
          </p:nvPr>
        </p:nvSpPr>
        <p:spPr/>
        <p:txBody>
          <a:bodyPr anchor="ctr">
            <a:normAutofit/>
          </a:bodyPr>
          <a:lstStyle/>
          <a:p>
            <a:pPr algn="ctr">
              <a:lnSpc>
                <a:spcPct val="100000"/>
              </a:lnSpc>
              <a:spcBef>
                <a:spcPts val="0"/>
              </a:spcBef>
            </a:pPr>
            <a:r>
              <a:rPr lang="en-US" sz="2400" i="1" dirty="0" smtClean="0">
                <a:solidFill>
                  <a:schemeClr val="bg2">
                    <a:lumMod val="50000"/>
                  </a:schemeClr>
                </a:solidFill>
              </a:rPr>
              <a:t>“These models will in the future allow us to </a:t>
            </a:r>
            <a:r>
              <a:rPr lang="en-US" sz="2400" b="1" i="1" dirty="0" smtClean="0">
                <a:solidFill>
                  <a:srgbClr val="E97845"/>
                </a:solidFill>
              </a:rPr>
              <a:t>monitor and look for changes</a:t>
            </a:r>
            <a:r>
              <a:rPr lang="en-US" sz="2400" i="1" dirty="0" smtClean="0">
                <a:solidFill>
                  <a:schemeClr val="bg2">
                    <a:lumMod val="50000"/>
                  </a:schemeClr>
                </a:solidFill>
              </a:rPr>
              <a:t> to find out what is happening with light pollution.”</a:t>
            </a:r>
          </a:p>
          <a:p>
            <a:pPr algn="ctr">
              <a:lnSpc>
                <a:spcPct val="100000"/>
              </a:lnSpc>
              <a:spcBef>
                <a:spcPts val="0"/>
              </a:spcBef>
            </a:pPr>
            <a:endParaRPr lang="en-US" sz="2400" i="1" dirty="0" smtClean="0">
              <a:solidFill>
                <a:schemeClr val="bg2">
                  <a:lumMod val="50000"/>
                </a:schemeClr>
              </a:solidFill>
            </a:endParaRPr>
          </a:p>
          <a:p>
            <a:pPr algn="r">
              <a:lnSpc>
                <a:spcPct val="100000"/>
              </a:lnSpc>
              <a:spcBef>
                <a:spcPts val="0"/>
              </a:spcBef>
            </a:pPr>
            <a:r>
              <a:rPr lang="en-US" sz="2400" i="1" dirty="0">
                <a:solidFill>
                  <a:schemeClr val="bg2">
                    <a:lumMod val="50000"/>
                  </a:schemeClr>
                </a:solidFill>
              </a:rPr>
              <a:t>– </a:t>
            </a:r>
            <a:r>
              <a:rPr lang="en-US" sz="2400" b="1" i="1" dirty="0" err="1" smtClean="0">
                <a:solidFill>
                  <a:schemeClr val="bg2">
                    <a:lumMod val="50000"/>
                  </a:schemeClr>
                </a:solidFill>
              </a:rPr>
              <a:t>Sharolyn</a:t>
            </a:r>
            <a:r>
              <a:rPr lang="en-US" sz="2400" b="1" i="1" dirty="0" smtClean="0">
                <a:solidFill>
                  <a:schemeClr val="bg2">
                    <a:lumMod val="50000"/>
                  </a:schemeClr>
                </a:solidFill>
              </a:rPr>
              <a:t> Anderson, PhD</a:t>
            </a:r>
          </a:p>
          <a:p>
            <a:pPr algn="r">
              <a:lnSpc>
                <a:spcPct val="100000"/>
              </a:lnSpc>
              <a:spcBef>
                <a:spcPts val="0"/>
              </a:spcBef>
            </a:pPr>
            <a:r>
              <a:rPr lang="en-US" sz="2400" i="1" dirty="0" smtClean="0">
                <a:solidFill>
                  <a:schemeClr val="bg2">
                    <a:lumMod val="50000"/>
                  </a:schemeClr>
                </a:solidFill>
              </a:rPr>
              <a:t>Research Scientist, National Park Service</a:t>
            </a:r>
          </a:p>
          <a:p>
            <a:pPr algn="r">
              <a:lnSpc>
                <a:spcPct val="100000"/>
              </a:lnSpc>
              <a:spcBef>
                <a:spcPts val="0"/>
              </a:spcBef>
            </a:pPr>
            <a:r>
              <a:rPr lang="en-US" sz="2400" i="1" dirty="0" smtClean="0">
                <a:solidFill>
                  <a:schemeClr val="bg2">
                    <a:lumMod val="50000"/>
                  </a:schemeClr>
                </a:solidFill>
              </a:rPr>
              <a:t>Natural Sounds and Night Skies Division</a:t>
            </a:r>
            <a:endParaRPr lang="en-US" sz="2400" i="1" dirty="0">
              <a:solidFill>
                <a:schemeClr val="bg2">
                  <a:lumMod val="50000"/>
                </a:schemeClr>
              </a:solidFill>
            </a:endParaRPr>
          </a:p>
        </p:txBody>
      </p:sp>
    </p:spTree>
    <p:extLst>
      <p:ext uri="{BB962C8B-B14F-4D97-AF65-F5344CB8AC3E}">
        <p14:creationId xmlns:p14="http://schemas.microsoft.com/office/powerpoint/2010/main" val="504114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light pollution?</a:t>
            </a:r>
            <a:endParaRPr lang="en-US" dirty="0"/>
          </a:p>
        </p:txBody>
      </p:sp>
      <p:sp>
        <p:nvSpPr>
          <p:cNvPr id="5" name="Picture Placeholder 4"/>
          <p:cNvSpPr>
            <a:spLocks noGrp="1"/>
          </p:cNvSpPr>
          <p:nvPr>
            <p:ph type="pic" idx="10"/>
          </p:nvPr>
        </p:nvSpPr>
        <p:spPr/>
      </p:sp>
      <p:sp>
        <p:nvSpPr>
          <p:cNvPr id="4" name="Text Placeholder 3"/>
          <p:cNvSpPr>
            <a:spLocks noGrp="1"/>
          </p:cNvSpPr>
          <p:nvPr>
            <p:ph type="body" sz="half" idx="2"/>
          </p:nvPr>
        </p:nvSpPr>
        <p:spPr>
          <a:xfrm>
            <a:off x="1066799" y="993665"/>
            <a:ext cx="10096501" cy="2186052"/>
          </a:xfrm>
        </p:spPr>
        <p:txBody>
          <a:bodyPr>
            <a:normAutofit/>
          </a:bodyPr>
          <a:lstStyle/>
          <a:p>
            <a:endParaRPr lang="en-US" sz="3600" dirty="0" smtClean="0">
              <a:solidFill>
                <a:schemeClr val="accent2"/>
              </a:solidFill>
            </a:endParaRPr>
          </a:p>
          <a:p>
            <a:r>
              <a:rPr lang="en-US" sz="3600" b="1" dirty="0">
                <a:solidFill>
                  <a:srgbClr val="E97845"/>
                </a:solidFill>
              </a:rPr>
              <a:t>I</a:t>
            </a:r>
            <a:r>
              <a:rPr lang="en-US" sz="3600" b="1" dirty="0" smtClean="0">
                <a:solidFill>
                  <a:srgbClr val="E97845"/>
                </a:solidFill>
              </a:rPr>
              <a:t>nappropriate</a:t>
            </a:r>
            <a:r>
              <a:rPr lang="en-US" sz="3600" dirty="0" smtClean="0">
                <a:solidFill>
                  <a:srgbClr val="E97845"/>
                </a:solidFill>
              </a:rPr>
              <a:t> </a:t>
            </a:r>
            <a:r>
              <a:rPr lang="en-US" sz="3600" dirty="0" smtClean="0">
                <a:solidFill>
                  <a:schemeClr val="bg2">
                    <a:lumMod val="50000"/>
                  </a:schemeClr>
                </a:solidFill>
              </a:rPr>
              <a:t>or</a:t>
            </a:r>
            <a:r>
              <a:rPr lang="en-US" sz="3600" dirty="0" smtClean="0"/>
              <a:t> </a:t>
            </a:r>
            <a:r>
              <a:rPr lang="en-US" sz="3600" b="1" dirty="0" smtClean="0">
                <a:solidFill>
                  <a:srgbClr val="E97845"/>
                </a:solidFill>
              </a:rPr>
              <a:t>excessive artificial light </a:t>
            </a:r>
            <a:r>
              <a:rPr lang="en-US" sz="3600" dirty="0" smtClean="0">
                <a:solidFill>
                  <a:schemeClr val="bg2">
                    <a:lumMod val="50000"/>
                  </a:schemeClr>
                </a:solidFill>
              </a:rPr>
              <a:t>that obscures the view of the stars</a:t>
            </a:r>
            <a:endParaRPr lang="en-US" sz="3600" dirty="0">
              <a:solidFill>
                <a:schemeClr val="bg2">
                  <a:lumMod val="50000"/>
                </a:schemeClr>
              </a:solidFill>
            </a:endParaRPr>
          </a:p>
        </p:txBody>
      </p:sp>
      <p:pic>
        <p:nvPicPr>
          <p:cNvPr id="8" name="Picture 7" descr="SnapShot(0).jpg"/>
          <p:cNvPicPr>
            <a:picLocks noChangeAspect="1"/>
          </p:cNvPicPr>
          <p:nvPr/>
        </p:nvPicPr>
        <p:blipFill rotWithShape="1">
          <a:blip r:embed="rId3" cstate="print"/>
          <a:srcRect t="31828" b="18852"/>
          <a:stretch/>
        </p:blipFill>
        <p:spPr>
          <a:xfrm>
            <a:off x="3274" y="3429001"/>
            <a:ext cx="12192000" cy="3382352"/>
          </a:xfrm>
          <a:prstGeom prst="rect">
            <a:avLst/>
          </a:prstGeom>
        </p:spPr>
      </p:pic>
      <p:sp>
        <p:nvSpPr>
          <p:cNvPr id="6" name="Text Placeholder 4"/>
          <p:cNvSpPr txBox="1">
            <a:spLocks/>
          </p:cNvSpPr>
          <p:nvPr/>
        </p:nvSpPr>
        <p:spPr>
          <a:xfrm>
            <a:off x="9356651" y="6587780"/>
            <a:ext cx="2835349"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1"/>
                </a:solidFill>
                <a:effectLst/>
                <a:uLnTx/>
                <a:uFillTx/>
              </a:rPr>
              <a:t>Image Credit: </a:t>
            </a:r>
            <a:r>
              <a:rPr lang="en-US" dirty="0" smtClean="0">
                <a:solidFill>
                  <a:schemeClr val="bg1"/>
                </a:solidFill>
              </a:rPr>
              <a:t>Grand Canyon NPS</a:t>
            </a:r>
            <a:endParaRPr kumimoji="0" lang="en-US"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711031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Results</a:t>
            </a:r>
            <a:endParaRPr lang="en-US" sz="44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500" t="987" r="10428" b="777"/>
          <a:stretch/>
        </p:blipFill>
        <p:spPr>
          <a:xfrm>
            <a:off x="609600" y="1619630"/>
            <a:ext cx="5311698" cy="3962560"/>
          </a:xfrm>
          <a:prstGeom prst="rect">
            <a:avLst/>
          </a:prstGeom>
          <a:ln>
            <a:solidFill>
              <a:schemeClr val="tx1"/>
            </a:solidFill>
          </a:ln>
        </p:spPr>
      </p:pic>
      <p:grpSp>
        <p:nvGrpSpPr>
          <p:cNvPr id="9" name="Group 8"/>
          <p:cNvGrpSpPr/>
          <p:nvPr/>
        </p:nvGrpSpPr>
        <p:grpSpPr>
          <a:xfrm>
            <a:off x="3386355" y="6123164"/>
            <a:ext cx="5916621" cy="587301"/>
            <a:chOff x="421230" y="5378475"/>
            <a:chExt cx="5916621" cy="587301"/>
          </a:xfrm>
        </p:grpSpPr>
        <p:pic>
          <p:nvPicPr>
            <p:cNvPr id="10" name="Picture 2"/>
            <p:cNvPicPr>
              <a:picLocks noChangeArrowheads="1"/>
            </p:cNvPicPr>
            <p:nvPr/>
          </p:nvPicPr>
          <p:blipFill rotWithShape="1">
            <a:blip r:embed="rId4">
              <a:extLst>
                <a:ext uri="{28A0092B-C50C-407E-A947-70E740481C1C}">
                  <a14:useLocalDpi xmlns:a14="http://schemas.microsoft.com/office/drawing/2010/main" val="0"/>
                </a:ext>
              </a:extLst>
            </a:blip>
            <a:srcRect t="18575" r="76814"/>
            <a:stretch/>
          </p:blipFill>
          <p:spPr bwMode="auto">
            <a:xfrm rot="16200000">
              <a:off x="3182253" y="2617452"/>
              <a:ext cx="249030" cy="577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00819" y="5565666"/>
              <a:ext cx="5837032" cy="400110"/>
            </a:xfrm>
            <a:prstGeom prst="rect">
              <a:avLst/>
            </a:prstGeom>
            <a:noFill/>
          </p:spPr>
          <p:txBody>
            <a:bodyPr wrap="square" rtlCol="0">
              <a:spAutoFit/>
            </a:bodyPr>
            <a:lstStyle/>
            <a:p>
              <a:pPr>
                <a:lnSpc>
                  <a:spcPts val="1200"/>
                </a:lnSpc>
              </a:pPr>
              <a:r>
                <a:rPr lang="en-US" sz="1200" spc="-100" dirty="0" smtClean="0">
                  <a:solidFill>
                    <a:schemeClr val="bg2">
                      <a:lumMod val="50000"/>
                    </a:schemeClr>
                  </a:solidFill>
                </a:rPr>
                <a:t>   </a:t>
              </a:r>
              <a:r>
                <a:rPr lang="en-US" sz="1200" spc="-100" dirty="0" smtClean="0">
                  <a:solidFill>
                    <a:schemeClr val="bg2">
                      <a:lumMod val="50000"/>
                    </a:schemeClr>
                  </a:solidFill>
                  <a:latin typeface="Adobe Arabic"/>
                  <a:cs typeface="Adobe Arabic"/>
                </a:rPr>
                <a:t>|                         |</a:t>
              </a:r>
              <a:r>
                <a:rPr lang="en-US" sz="1200" spc="-100" dirty="0" smtClean="0">
                  <a:solidFill>
                    <a:schemeClr val="bg2">
                      <a:lumMod val="50000"/>
                    </a:schemeClr>
                  </a:solidFill>
                </a:rPr>
                <a:t>              </a:t>
              </a:r>
              <a:r>
                <a:rPr lang="en-US" sz="1200" spc="-100" dirty="0" smtClean="0">
                  <a:solidFill>
                    <a:schemeClr val="bg2">
                      <a:lumMod val="50000"/>
                    </a:schemeClr>
                  </a:solidFill>
                  <a:latin typeface="Adobe Arabic"/>
                  <a:cs typeface="Adobe Arabic"/>
                </a:rPr>
                <a:t>|</a:t>
              </a:r>
              <a:r>
                <a:rPr lang="en-US" sz="1200" spc="-100" dirty="0" smtClean="0">
                  <a:solidFill>
                    <a:schemeClr val="bg2">
                      <a:lumMod val="50000"/>
                    </a:schemeClr>
                  </a:solidFill>
                </a:rPr>
                <a:t>              </a:t>
              </a:r>
              <a:r>
                <a:rPr lang="en-US" sz="1200" spc="-100" dirty="0" smtClean="0">
                  <a:solidFill>
                    <a:schemeClr val="bg2">
                      <a:lumMod val="50000"/>
                    </a:schemeClr>
                  </a:solidFill>
                  <a:latin typeface="Adobe Arabic"/>
                  <a:cs typeface="Adobe Arabic"/>
                </a:rPr>
                <a:t>|</a:t>
              </a:r>
              <a:r>
                <a:rPr lang="en-US" sz="1200" spc="-100" dirty="0" smtClean="0">
                  <a:solidFill>
                    <a:schemeClr val="bg2">
                      <a:lumMod val="50000"/>
                    </a:schemeClr>
                  </a:solidFill>
                </a:rPr>
                <a:t>              </a:t>
              </a:r>
              <a:r>
                <a:rPr lang="en-US" sz="1200" spc="-100" dirty="0" smtClean="0">
                  <a:solidFill>
                    <a:schemeClr val="bg2">
                      <a:lumMod val="50000"/>
                    </a:schemeClr>
                  </a:solidFill>
                  <a:latin typeface="Adobe Arabic"/>
                  <a:cs typeface="Adobe Arabic"/>
                </a:rPr>
                <a:t>|                       </a:t>
              </a:r>
              <a:r>
                <a:rPr lang="en-US" sz="1200" spc="-100" dirty="0" smtClean="0">
                  <a:solidFill>
                    <a:schemeClr val="bg2">
                      <a:lumMod val="50000"/>
                    </a:schemeClr>
                  </a:solidFill>
                </a:rPr>
                <a:t> </a:t>
              </a:r>
              <a:r>
                <a:rPr lang="en-US" sz="1200" spc="-100" dirty="0" smtClean="0">
                  <a:solidFill>
                    <a:schemeClr val="bg2">
                      <a:lumMod val="50000"/>
                    </a:schemeClr>
                  </a:solidFill>
                  <a:latin typeface="Adobe Arabic"/>
                  <a:cs typeface="Adobe Arabic"/>
                </a:rPr>
                <a:t>|                        |                         |                        |                       |                          |                       |                        |</a:t>
              </a:r>
              <a:endParaRPr lang="en-US" sz="1200" spc="-100" dirty="0" smtClean="0">
                <a:solidFill>
                  <a:schemeClr val="bg2">
                    <a:lumMod val="50000"/>
                  </a:schemeClr>
                </a:solidFill>
              </a:endParaRPr>
            </a:p>
            <a:p>
              <a:pPr>
                <a:lnSpc>
                  <a:spcPts val="1200"/>
                </a:lnSpc>
              </a:pPr>
              <a:r>
                <a:rPr lang="en-US" sz="1200" spc="-100" dirty="0" smtClean="0">
                  <a:solidFill>
                    <a:schemeClr val="bg2">
                      <a:lumMod val="50000"/>
                    </a:schemeClr>
                  </a:solidFill>
                </a:rPr>
                <a:t>0.01      0.02       0.04      0.08       0.16       0.32      0.64       1.28      2.5 6       5.10   10.24     20.50    41.00</a:t>
              </a:r>
              <a:endParaRPr lang="en-US" sz="1200" spc="-100" dirty="0">
                <a:solidFill>
                  <a:schemeClr val="bg2">
                    <a:lumMod val="50000"/>
                  </a:schemeClr>
                </a:solidFill>
              </a:endParaRPr>
            </a:p>
          </p:txBody>
        </p:sp>
      </p:grpSp>
      <p:sp>
        <p:nvSpPr>
          <p:cNvPr id="17" name="Text Placeholder 3"/>
          <p:cNvSpPr txBox="1">
            <a:spLocks/>
          </p:cNvSpPr>
          <p:nvPr/>
        </p:nvSpPr>
        <p:spPr>
          <a:xfrm>
            <a:off x="2758504" y="5765390"/>
            <a:ext cx="7172325" cy="3596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smtClean="0">
                <a:solidFill>
                  <a:schemeClr val="bg2">
                    <a:lumMod val="50000"/>
                  </a:schemeClr>
                </a:solidFill>
              </a:rPr>
              <a:t>Ratio of Artificial Sky Brightness to Natural Sky Brightness</a:t>
            </a:r>
            <a:endParaRPr lang="en-US" sz="1800" dirty="0">
              <a:solidFill>
                <a:schemeClr val="bg2">
                  <a:lumMod val="50000"/>
                </a:schemeClr>
              </a:solidFill>
            </a:endParaRPr>
          </a:p>
        </p:txBody>
      </p:sp>
      <p:sp>
        <p:nvSpPr>
          <p:cNvPr id="18" name="Text Placeholder 3"/>
          <p:cNvSpPr txBox="1">
            <a:spLocks/>
          </p:cNvSpPr>
          <p:nvPr/>
        </p:nvSpPr>
        <p:spPr>
          <a:xfrm>
            <a:off x="609600" y="1143000"/>
            <a:ext cx="10964374" cy="470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smtClean="0">
                <a:solidFill>
                  <a:schemeClr val="bg2">
                    <a:lumMod val="50000"/>
                  </a:schemeClr>
                </a:solidFill>
              </a:rPr>
              <a:t>Median Radiance - Summers, 2014 - 2016</a:t>
            </a:r>
          </a:p>
        </p:txBody>
      </p:sp>
      <p:sp>
        <p:nvSpPr>
          <p:cNvPr id="13" name="Text Placeholder 4"/>
          <p:cNvSpPr txBox="1">
            <a:spLocks/>
          </p:cNvSpPr>
          <p:nvPr/>
        </p:nvSpPr>
        <p:spPr>
          <a:xfrm>
            <a:off x="0" y="6587198"/>
            <a:ext cx="4734838" cy="1865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 </a:t>
            </a:r>
            <a:r>
              <a:rPr lang="en-US" dirty="0" smtClean="0">
                <a:solidFill>
                  <a:schemeClr val="bg2">
                    <a:lumMod val="50000"/>
                  </a:schemeClr>
                </a:solidFill>
              </a:rPr>
              <a:t>Wyoming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7983" t="30710" r="33250" b="30956"/>
          <a:stretch/>
        </p:blipFill>
        <p:spPr>
          <a:xfrm>
            <a:off x="6271893" y="1622838"/>
            <a:ext cx="5282454" cy="3959352"/>
          </a:xfrm>
          <a:prstGeom prst="rect">
            <a:avLst/>
          </a:prstGeom>
          <a:ln>
            <a:solidFill>
              <a:schemeClr val="tx1"/>
            </a:solidFill>
          </a:ln>
        </p:spPr>
      </p:pic>
    </p:spTree>
    <p:extLst>
      <p:ext uri="{BB962C8B-B14F-4D97-AF65-F5344CB8AC3E}">
        <p14:creationId xmlns:p14="http://schemas.microsoft.com/office/powerpoint/2010/main" val="11159683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smtClean="0"/>
              <a:t>Discussion</a:t>
            </a:r>
            <a:endParaRPr lang="en-US" sz="4400" dirty="0"/>
          </a:p>
        </p:txBody>
      </p:sp>
      <p:sp>
        <p:nvSpPr>
          <p:cNvPr id="8" name="Text Placeholder 4"/>
          <p:cNvSpPr txBox="1">
            <a:spLocks/>
          </p:cNvSpPr>
          <p:nvPr/>
        </p:nvSpPr>
        <p:spPr>
          <a:xfrm>
            <a:off x="7523451" y="6598855"/>
            <a:ext cx="4649051" cy="230116"/>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ysClr val="window" lastClr="FFFFFF"/>
                </a:solidFill>
                <a:effectLst/>
                <a:uLnTx/>
                <a:uFillTx/>
                <a:latin typeface="Century Gothic" panose="020B0502020202020204" pitchFamily="34" charset="0"/>
                <a:ea typeface="+mn-ea"/>
                <a:cs typeface="+mn-cs"/>
              </a:rPr>
              <a:t>Image Credit: Wyoming Cross-Cutting II Team</a:t>
            </a:r>
            <a:endParaRPr kumimoji="0" lang="en-US"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6" name="Text Placeholder 3"/>
          <p:cNvSpPr>
            <a:spLocks noGrp="1"/>
          </p:cNvSpPr>
          <p:nvPr>
            <p:ph type="body" sz="half" idx="2"/>
          </p:nvPr>
        </p:nvSpPr>
        <p:spPr>
          <a:xfrm>
            <a:off x="1066799" y="1053060"/>
            <a:ext cx="2979683" cy="1628044"/>
          </a:xfrm>
        </p:spPr>
        <p:txBody>
          <a:bodyPr>
            <a:noAutofit/>
          </a:bodyPr>
          <a:lstStyle/>
          <a:p>
            <a:pPr>
              <a:lnSpc>
                <a:spcPct val="100000"/>
              </a:lnSpc>
              <a:spcBef>
                <a:spcPts val="0"/>
              </a:spcBef>
            </a:pPr>
            <a:r>
              <a:rPr lang="en-US" b="1" dirty="0" smtClean="0">
                <a:solidFill>
                  <a:schemeClr val="bg2">
                    <a:lumMod val="50000"/>
                  </a:schemeClr>
                </a:solidFill>
              </a:rPr>
              <a:t>Median Radiance</a:t>
            </a:r>
          </a:p>
          <a:p>
            <a:pPr>
              <a:lnSpc>
                <a:spcPct val="100000"/>
              </a:lnSpc>
              <a:spcBef>
                <a:spcPts val="0"/>
              </a:spcBef>
              <a:spcAft>
                <a:spcPts val="1200"/>
              </a:spcAft>
            </a:pPr>
            <a:r>
              <a:rPr lang="en-US" b="1" dirty="0" smtClean="0">
                <a:solidFill>
                  <a:schemeClr val="bg2">
                    <a:lumMod val="50000"/>
                  </a:schemeClr>
                </a:solidFill>
              </a:rPr>
              <a:t>Summers, 2014 - 2016</a:t>
            </a:r>
            <a:endParaRPr lang="en-US" dirty="0" smtClean="0">
              <a:solidFill>
                <a:schemeClr val="bg2">
                  <a:lumMod val="50000"/>
                </a:schemeClr>
              </a:solidFill>
            </a:endParaRPr>
          </a:p>
          <a:p>
            <a:pPr>
              <a:lnSpc>
                <a:spcPct val="100000"/>
              </a:lnSpc>
              <a:spcBef>
                <a:spcPts val="0"/>
              </a:spcBef>
            </a:pPr>
            <a:r>
              <a:rPr lang="en-US" sz="1800" dirty="0" smtClean="0">
                <a:solidFill>
                  <a:schemeClr val="bg2">
                    <a:lumMod val="50000"/>
                  </a:schemeClr>
                </a:solidFill>
              </a:rPr>
              <a:t>Ratio </a:t>
            </a:r>
            <a:r>
              <a:rPr lang="en-US" sz="1800" dirty="0">
                <a:solidFill>
                  <a:schemeClr val="bg2">
                    <a:lumMod val="50000"/>
                  </a:schemeClr>
                </a:solidFill>
              </a:rPr>
              <a:t>of Artificial Sky Brightness to Natural Sky Brightness</a:t>
            </a:r>
          </a:p>
          <a:p>
            <a:pPr>
              <a:lnSpc>
                <a:spcPct val="100000"/>
              </a:lnSpc>
              <a:spcBef>
                <a:spcPts val="0"/>
              </a:spcBef>
            </a:pPr>
            <a:endParaRPr lang="en-US" dirty="0">
              <a:solidFill>
                <a:schemeClr val="bg2">
                  <a:lumMod val="50000"/>
                </a:schemeClr>
              </a:solidFill>
            </a:endParaRPr>
          </a:p>
        </p:txBody>
      </p:sp>
      <p:grpSp>
        <p:nvGrpSpPr>
          <p:cNvPr id="3" name="Group 2"/>
          <p:cNvGrpSpPr/>
          <p:nvPr/>
        </p:nvGrpSpPr>
        <p:grpSpPr>
          <a:xfrm>
            <a:off x="1256181" y="2706037"/>
            <a:ext cx="1985574" cy="4001095"/>
            <a:chOff x="475131" y="2795977"/>
            <a:chExt cx="1985574" cy="4001095"/>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8934" r="74136"/>
            <a:stretch/>
          </p:blipFill>
          <p:spPr bwMode="auto">
            <a:xfrm>
              <a:off x="475131" y="2840579"/>
              <a:ext cx="484094" cy="384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6693" y="2795977"/>
              <a:ext cx="1544012" cy="4001095"/>
            </a:xfrm>
            <a:prstGeom prst="rect">
              <a:avLst/>
            </a:prstGeom>
            <a:noFill/>
          </p:spPr>
          <p:txBody>
            <a:bodyPr wrap="none" rtlCol="0">
              <a:spAutoFit/>
            </a:bodyPr>
            <a:lstStyle/>
            <a:p>
              <a:pPr>
                <a:spcAft>
                  <a:spcPts val="200"/>
                </a:spcAft>
              </a:pPr>
              <a:r>
                <a:rPr lang="en-US" dirty="0" smtClean="0">
                  <a:solidFill>
                    <a:schemeClr val="bg2">
                      <a:lumMod val="50000"/>
                    </a:schemeClr>
                  </a:solidFill>
                </a:rPr>
                <a:t>0.00 - 0.01</a:t>
              </a:r>
            </a:p>
            <a:p>
              <a:pPr>
                <a:spcAft>
                  <a:spcPts val="200"/>
                </a:spcAft>
              </a:pPr>
              <a:r>
                <a:rPr lang="en-US" dirty="0" smtClean="0">
                  <a:solidFill>
                    <a:schemeClr val="bg2">
                      <a:lumMod val="50000"/>
                    </a:schemeClr>
                  </a:solidFill>
                </a:rPr>
                <a:t>0.01 - 0.02</a:t>
              </a:r>
            </a:p>
            <a:p>
              <a:pPr>
                <a:spcAft>
                  <a:spcPts val="200"/>
                </a:spcAft>
              </a:pPr>
              <a:r>
                <a:rPr lang="en-US" dirty="0" smtClean="0">
                  <a:solidFill>
                    <a:schemeClr val="bg2">
                      <a:lumMod val="50000"/>
                    </a:schemeClr>
                  </a:solidFill>
                </a:rPr>
                <a:t>0.02 - 0.04</a:t>
              </a:r>
            </a:p>
            <a:p>
              <a:pPr>
                <a:spcAft>
                  <a:spcPts val="200"/>
                </a:spcAft>
              </a:pPr>
              <a:r>
                <a:rPr lang="en-US" dirty="0" smtClean="0">
                  <a:solidFill>
                    <a:schemeClr val="bg2">
                      <a:lumMod val="50000"/>
                    </a:schemeClr>
                  </a:solidFill>
                </a:rPr>
                <a:t>0.04 - 0.08</a:t>
              </a:r>
            </a:p>
            <a:p>
              <a:pPr>
                <a:spcAft>
                  <a:spcPts val="200"/>
                </a:spcAft>
              </a:pPr>
              <a:r>
                <a:rPr lang="en-US" dirty="0" smtClean="0">
                  <a:solidFill>
                    <a:schemeClr val="bg2">
                      <a:lumMod val="50000"/>
                    </a:schemeClr>
                  </a:solidFill>
                </a:rPr>
                <a:t>0.08 - 0.16</a:t>
              </a:r>
            </a:p>
            <a:p>
              <a:pPr>
                <a:spcAft>
                  <a:spcPts val="200"/>
                </a:spcAft>
              </a:pPr>
              <a:r>
                <a:rPr lang="en-US" dirty="0" smtClean="0">
                  <a:solidFill>
                    <a:schemeClr val="bg2">
                      <a:lumMod val="50000"/>
                    </a:schemeClr>
                  </a:solidFill>
                </a:rPr>
                <a:t>0.16 - 0.32</a:t>
              </a:r>
            </a:p>
            <a:p>
              <a:pPr>
                <a:spcAft>
                  <a:spcPts val="200"/>
                </a:spcAft>
              </a:pPr>
              <a:r>
                <a:rPr lang="en-US" dirty="0" smtClean="0">
                  <a:solidFill>
                    <a:schemeClr val="bg2">
                      <a:lumMod val="50000"/>
                    </a:schemeClr>
                  </a:solidFill>
                </a:rPr>
                <a:t>0.32 - 0.64</a:t>
              </a:r>
            </a:p>
            <a:p>
              <a:pPr>
                <a:spcAft>
                  <a:spcPts val="200"/>
                </a:spcAft>
              </a:pPr>
              <a:r>
                <a:rPr lang="en-US" dirty="0" smtClean="0">
                  <a:solidFill>
                    <a:schemeClr val="bg2">
                      <a:lumMod val="50000"/>
                    </a:schemeClr>
                  </a:solidFill>
                </a:rPr>
                <a:t>0.64 - 1.28</a:t>
              </a:r>
            </a:p>
            <a:p>
              <a:pPr>
                <a:spcAft>
                  <a:spcPts val="200"/>
                </a:spcAft>
              </a:pPr>
              <a:r>
                <a:rPr lang="en-US" dirty="0" smtClean="0">
                  <a:solidFill>
                    <a:schemeClr val="bg2">
                      <a:lumMod val="50000"/>
                    </a:schemeClr>
                  </a:solidFill>
                </a:rPr>
                <a:t>1.28 - 2.56</a:t>
              </a:r>
            </a:p>
            <a:p>
              <a:pPr>
                <a:spcAft>
                  <a:spcPts val="200"/>
                </a:spcAft>
              </a:pPr>
              <a:r>
                <a:rPr lang="en-US" dirty="0" smtClean="0">
                  <a:solidFill>
                    <a:schemeClr val="bg2">
                      <a:lumMod val="50000"/>
                    </a:schemeClr>
                  </a:solidFill>
                </a:rPr>
                <a:t>2.56 - 5.12</a:t>
              </a:r>
            </a:p>
            <a:p>
              <a:pPr>
                <a:spcAft>
                  <a:spcPts val="200"/>
                </a:spcAft>
              </a:pPr>
              <a:r>
                <a:rPr lang="en-US" dirty="0" smtClean="0">
                  <a:solidFill>
                    <a:schemeClr val="bg2">
                      <a:lumMod val="50000"/>
                    </a:schemeClr>
                  </a:solidFill>
                </a:rPr>
                <a:t>5.12 - 10.24</a:t>
              </a:r>
            </a:p>
            <a:p>
              <a:pPr>
                <a:spcAft>
                  <a:spcPts val="200"/>
                </a:spcAft>
              </a:pPr>
              <a:r>
                <a:rPr lang="en-US" dirty="0" smtClean="0">
                  <a:solidFill>
                    <a:schemeClr val="bg2">
                      <a:lumMod val="50000"/>
                    </a:schemeClr>
                  </a:solidFill>
                </a:rPr>
                <a:t>10.24 - 20.50</a:t>
              </a:r>
            </a:p>
            <a:p>
              <a:pPr>
                <a:spcAft>
                  <a:spcPts val="200"/>
                </a:spcAft>
              </a:pPr>
              <a:r>
                <a:rPr lang="en-US" dirty="0" smtClean="0">
                  <a:solidFill>
                    <a:schemeClr val="bg2">
                      <a:lumMod val="50000"/>
                    </a:schemeClr>
                  </a:solidFill>
                </a:rPr>
                <a:t>20.50 - 41.00</a:t>
              </a:r>
              <a:endParaRPr lang="en-US" dirty="0">
                <a:solidFill>
                  <a:schemeClr val="bg2">
                    <a:lumMod val="50000"/>
                  </a:schemeClr>
                </a:solidFill>
              </a:endParaRPr>
            </a:p>
          </p:txBody>
        </p:sp>
      </p:gr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508" t="956" r="10772" b="852"/>
          <a:stretch/>
        </p:blipFill>
        <p:spPr>
          <a:xfrm>
            <a:off x="4251562" y="1299117"/>
            <a:ext cx="6911738" cy="5178433"/>
          </a:xfrm>
          <a:prstGeom prst="rect">
            <a:avLst/>
          </a:prstGeom>
          <a:ln>
            <a:solidFill>
              <a:schemeClr val="tx1"/>
            </a:solidFill>
          </a:ln>
        </p:spPr>
      </p:pic>
      <p:sp>
        <p:nvSpPr>
          <p:cNvPr id="13" name="Text Placeholder 4"/>
          <p:cNvSpPr txBox="1">
            <a:spLocks/>
          </p:cNvSpPr>
          <p:nvPr/>
        </p:nvSpPr>
        <p:spPr>
          <a:xfrm>
            <a:off x="4251562" y="6505566"/>
            <a:ext cx="4734838" cy="1865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 </a:t>
            </a:r>
            <a:r>
              <a:rPr lang="en-US" dirty="0" smtClean="0">
                <a:solidFill>
                  <a:schemeClr val="bg2">
                    <a:lumMod val="50000"/>
                  </a:schemeClr>
                </a:solidFill>
              </a:rPr>
              <a:t>Wyoming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3754615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smtClean="0"/>
              <a:t>Results</a:t>
            </a:r>
            <a:endParaRPr lang="en-US" sz="4400" dirty="0"/>
          </a:p>
        </p:txBody>
      </p:sp>
      <p:sp>
        <p:nvSpPr>
          <p:cNvPr id="8" name="Text Placeholder 4"/>
          <p:cNvSpPr txBox="1">
            <a:spLocks/>
          </p:cNvSpPr>
          <p:nvPr/>
        </p:nvSpPr>
        <p:spPr>
          <a:xfrm>
            <a:off x="7523451" y="6598855"/>
            <a:ext cx="4649051" cy="230116"/>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ysClr val="window" lastClr="FFFFFF"/>
                </a:solidFill>
                <a:effectLst/>
                <a:uLnTx/>
                <a:uFillTx/>
                <a:latin typeface="Century Gothic" panose="020B0502020202020204" pitchFamily="34" charset="0"/>
                <a:ea typeface="+mn-ea"/>
                <a:cs typeface="+mn-cs"/>
              </a:rPr>
              <a:t>Image Credit: Wyoming Cross-Cutting II Team</a:t>
            </a:r>
            <a:endParaRPr kumimoji="0" lang="en-US"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6" name="Text Placeholder 3"/>
          <p:cNvSpPr>
            <a:spLocks noGrp="1"/>
          </p:cNvSpPr>
          <p:nvPr>
            <p:ph type="body" sz="half" idx="2"/>
          </p:nvPr>
        </p:nvSpPr>
        <p:spPr>
          <a:xfrm>
            <a:off x="1066799" y="1053060"/>
            <a:ext cx="2928425" cy="1628044"/>
          </a:xfrm>
        </p:spPr>
        <p:txBody>
          <a:bodyPr>
            <a:noAutofit/>
          </a:bodyPr>
          <a:lstStyle/>
          <a:p>
            <a:pPr>
              <a:lnSpc>
                <a:spcPct val="100000"/>
              </a:lnSpc>
              <a:spcBef>
                <a:spcPts val="0"/>
              </a:spcBef>
            </a:pPr>
            <a:r>
              <a:rPr lang="en-US" b="1" dirty="0" smtClean="0">
                <a:solidFill>
                  <a:schemeClr val="bg2">
                    <a:lumMod val="50000"/>
                  </a:schemeClr>
                </a:solidFill>
              </a:rPr>
              <a:t>Mean Radiance</a:t>
            </a:r>
          </a:p>
          <a:p>
            <a:pPr>
              <a:lnSpc>
                <a:spcPct val="100000"/>
              </a:lnSpc>
              <a:spcBef>
                <a:spcPts val="0"/>
              </a:spcBef>
              <a:spcAft>
                <a:spcPts val="1200"/>
              </a:spcAft>
            </a:pPr>
            <a:r>
              <a:rPr lang="en-US" b="1" dirty="0" smtClean="0">
                <a:solidFill>
                  <a:schemeClr val="bg2">
                    <a:lumMod val="50000"/>
                  </a:schemeClr>
                </a:solidFill>
              </a:rPr>
              <a:t>6 Months, 2014</a:t>
            </a:r>
            <a:endParaRPr lang="en-US" dirty="0" smtClean="0">
              <a:solidFill>
                <a:schemeClr val="bg2">
                  <a:lumMod val="50000"/>
                </a:schemeClr>
              </a:solidFill>
            </a:endParaRPr>
          </a:p>
          <a:p>
            <a:pPr>
              <a:lnSpc>
                <a:spcPct val="100000"/>
              </a:lnSpc>
              <a:spcBef>
                <a:spcPts val="0"/>
              </a:spcBef>
            </a:pPr>
            <a:r>
              <a:rPr lang="en-US" sz="1800" dirty="0" smtClean="0">
                <a:solidFill>
                  <a:schemeClr val="bg2">
                    <a:lumMod val="50000"/>
                  </a:schemeClr>
                </a:solidFill>
              </a:rPr>
              <a:t>Ratio </a:t>
            </a:r>
            <a:r>
              <a:rPr lang="en-US" sz="1800" dirty="0">
                <a:solidFill>
                  <a:schemeClr val="bg2">
                    <a:lumMod val="50000"/>
                  </a:schemeClr>
                </a:solidFill>
              </a:rPr>
              <a:t>of Artificial Sky Brightness to Natural Sky Brightness</a:t>
            </a:r>
          </a:p>
          <a:p>
            <a:pPr>
              <a:lnSpc>
                <a:spcPct val="100000"/>
              </a:lnSpc>
              <a:spcBef>
                <a:spcPts val="0"/>
              </a:spcBef>
            </a:pPr>
            <a:endParaRPr lang="en-US" dirty="0">
              <a:solidFill>
                <a:schemeClr val="bg2">
                  <a:lumMod val="50000"/>
                </a:schemeClr>
              </a:solidFill>
            </a:endParaRPr>
          </a:p>
        </p:txBody>
      </p:sp>
      <p:grpSp>
        <p:nvGrpSpPr>
          <p:cNvPr id="7" name="Group 6"/>
          <p:cNvGrpSpPr/>
          <p:nvPr/>
        </p:nvGrpSpPr>
        <p:grpSpPr>
          <a:xfrm>
            <a:off x="1256181" y="2706037"/>
            <a:ext cx="1985574" cy="4001095"/>
            <a:chOff x="475131" y="2795977"/>
            <a:chExt cx="1985574" cy="4001095"/>
          </a:xfrm>
        </p:grpSpPr>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8934" r="74136"/>
            <a:stretch/>
          </p:blipFill>
          <p:spPr bwMode="auto">
            <a:xfrm>
              <a:off x="475131" y="2840579"/>
              <a:ext cx="484094" cy="384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16693" y="2795977"/>
              <a:ext cx="1544012" cy="4001095"/>
            </a:xfrm>
            <a:prstGeom prst="rect">
              <a:avLst/>
            </a:prstGeom>
            <a:noFill/>
          </p:spPr>
          <p:txBody>
            <a:bodyPr wrap="none" rtlCol="0">
              <a:spAutoFit/>
            </a:bodyPr>
            <a:lstStyle/>
            <a:p>
              <a:pPr>
                <a:spcAft>
                  <a:spcPts val="200"/>
                </a:spcAft>
              </a:pPr>
              <a:r>
                <a:rPr lang="en-US" dirty="0" smtClean="0">
                  <a:solidFill>
                    <a:schemeClr val="bg2">
                      <a:lumMod val="50000"/>
                    </a:schemeClr>
                  </a:solidFill>
                </a:rPr>
                <a:t>0.00 - 0.01</a:t>
              </a:r>
            </a:p>
            <a:p>
              <a:pPr>
                <a:spcAft>
                  <a:spcPts val="200"/>
                </a:spcAft>
              </a:pPr>
              <a:r>
                <a:rPr lang="en-US" dirty="0" smtClean="0">
                  <a:solidFill>
                    <a:schemeClr val="bg2">
                      <a:lumMod val="50000"/>
                    </a:schemeClr>
                  </a:solidFill>
                </a:rPr>
                <a:t>0.01 - 0.02</a:t>
              </a:r>
            </a:p>
            <a:p>
              <a:pPr>
                <a:spcAft>
                  <a:spcPts val="200"/>
                </a:spcAft>
              </a:pPr>
              <a:r>
                <a:rPr lang="en-US" dirty="0" smtClean="0">
                  <a:solidFill>
                    <a:schemeClr val="bg2">
                      <a:lumMod val="50000"/>
                    </a:schemeClr>
                  </a:solidFill>
                </a:rPr>
                <a:t>0.02 - 0.04</a:t>
              </a:r>
            </a:p>
            <a:p>
              <a:pPr>
                <a:spcAft>
                  <a:spcPts val="200"/>
                </a:spcAft>
              </a:pPr>
              <a:r>
                <a:rPr lang="en-US" dirty="0" smtClean="0">
                  <a:solidFill>
                    <a:schemeClr val="bg2">
                      <a:lumMod val="50000"/>
                    </a:schemeClr>
                  </a:solidFill>
                </a:rPr>
                <a:t>0.04 - 0.08</a:t>
              </a:r>
            </a:p>
            <a:p>
              <a:pPr>
                <a:spcAft>
                  <a:spcPts val="200"/>
                </a:spcAft>
              </a:pPr>
              <a:r>
                <a:rPr lang="en-US" dirty="0" smtClean="0">
                  <a:solidFill>
                    <a:schemeClr val="bg2">
                      <a:lumMod val="50000"/>
                    </a:schemeClr>
                  </a:solidFill>
                </a:rPr>
                <a:t>0.08 - 0.16</a:t>
              </a:r>
            </a:p>
            <a:p>
              <a:pPr>
                <a:spcAft>
                  <a:spcPts val="200"/>
                </a:spcAft>
              </a:pPr>
              <a:r>
                <a:rPr lang="en-US" dirty="0" smtClean="0">
                  <a:solidFill>
                    <a:schemeClr val="bg2">
                      <a:lumMod val="50000"/>
                    </a:schemeClr>
                  </a:solidFill>
                </a:rPr>
                <a:t>0.16 - 0.32</a:t>
              </a:r>
            </a:p>
            <a:p>
              <a:pPr>
                <a:spcAft>
                  <a:spcPts val="200"/>
                </a:spcAft>
              </a:pPr>
              <a:r>
                <a:rPr lang="en-US" dirty="0" smtClean="0">
                  <a:solidFill>
                    <a:schemeClr val="bg2">
                      <a:lumMod val="50000"/>
                    </a:schemeClr>
                  </a:solidFill>
                </a:rPr>
                <a:t>0.32 - 0.64</a:t>
              </a:r>
            </a:p>
            <a:p>
              <a:pPr>
                <a:spcAft>
                  <a:spcPts val="200"/>
                </a:spcAft>
              </a:pPr>
              <a:r>
                <a:rPr lang="en-US" dirty="0" smtClean="0">
                  <a:solidFill>
                    <a:schemeClr val="bg2">
                      <a:lumMod val="50000"/>
                    </a:schemeClr>
                  </a:solidFill>
                </a:rPr>
                <a:t>0.64 - 1.28</a:t>
              </a:r>
            </a:p>
            <a:p>
              <a:pPr>
                <a:spcAft>
                  <a:spcPts val="200"/>
                </a:spcAft>
              </a:pPr>
              <a:r>
                <a:rPr lang="en-US" dirty="0" smtClean="0">
                  <a:solidFill>
                    <a:schemeClr val="bg2">
                      <a:lumMod val="50000"/>
                    </a:schemeClr>
                  </a:solidFill>
                </a:rPr>
                <a:t>1.28 - 2.56</a:t>
              </a:r>
            </a:p>
            <a:p>
              <a:pPr>
                <a:spcAft>
                  <a:spcPts val="200"/>
                </a:spcAft>
              </a:pPr>
              <a:r>
                <a:rPr lang="en-US" dirty="0" smtClean="0">
                  <a:solidFill>
                    <a:schemeClr val="bg2">
                      <a:lumMod val="50000"/>
                    </a:schemeClr>
                  </a:solidFill>
                </a:rPr>
                <a:t>2.56 - 5.12</a:t>
              </a:r>
            </a:p>
            <a:p>
              <a:pPr>
                <a:spcAft>
                  <a:spcPts val="200"/>
                </a:spcAft>
              </a:pPr>
              <a:r>
                <a:rPr lang="en-US" dirty="0" smtClean="0">
                  <a:solidFill>
                    <a:schemeClr val="bg2">
                      <a:lumMod val="50000"/>
                    </a:schemeClr>
                  </a:solidFill>
                </a:rPr>
                <a:t>5.12 - 10.24</a:t>
              </a:r>
            </a:p>
            <a:p>
              <a:pPr>
                <a:spcAft>
                  <a:spcPts val="200"/>
                </a:spcAft>
              </a:pPr>
              <a:r>
                <a:rPr lang="en-US" dirty="0" smtClean="0">
                  <a:solidFill>
                    <a:schemeClr val="bg2">
                      <a:lumMod val="50000"/>
                    </a:schemeClr>
                  </a:solidFill>
                </a:rPr>
                <a:t>10.24 - 20.50</a:t>
              </a:r>
            </a:p>
            <a:p>
              <a:pPr>
                <a:spcAft>
                  <a:spcPts val="200"/>
                </a:spcAft>
              </a:pPr>
              <a:r>
                <a:rPr lang="en-US" dirty="0" smtClean="0">
                  <a:solidFill>
                    <a:schemeClr val="bg2">
                      <a:lumMod val="50000"/>
                    </a:schemeClr>
                  </a:solidFill>
                </a:rPr>
                <a:t>20.50 - 41.00</a:t>
              </a:r>
              <a:endParaRPr lang="en-US" dirty="0">
                <a:solidFill>
                  <a:schemeClr val="bg2">
                    <a:lumMod val="50000"/>
                  </a:schemeClr>
                </a:solidFill>
              </a:endParaRPr>
            </a:p>
          </p:txBody>
        </p:sp>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5507" t="1066" r="10390" b="742"/>
          <a:stretch/>
        </p:blipFill>
        <p:spPr>
          <a:xfrm>
            <a:off x="4251562" y="1312044"/>
            <a:ext cx="6912864" cy="5152578"/>
          </a:xfrm>
          <a:prstGeom prst="rect">
            <a:avLst/>
          </a:prstGeom>
          <a:ln>
            <a:solidFill>
              <a:schemeClr val="tx1"/>
            </a:solidFill>
          </a:ln>
        </p:spPr>
      </p:pic>
      <p:sp>
        <p:nvSpPr>
          <p:cNvPr id="14" name="Text Placeholder 4"/>
          <p:cNvSpPr txBox="1">
            <a:spLocks/>
          </p:cNvSpPr>
          <p:nvPr/>
        </p:nvSpPr>
        <p:spPr>
          <a:xfrm>
            <a:off x="4251562" y="6505566"/>
            <a:ext cx="4734838" cy="1865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 </a:t>
            </a:r>
            <a:r>
              <a:rPr lang="en-US" dirty="0" smtClean="0">
                <a:solidFill>
                  <a:schemeClr val="bg2">
                    <a:lumMod val="50000"/>
                  </a:schemeClr>
                </a:solidFill>
              </a:rPr>
              <a:t>Wyoming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350466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24334" y="1623705"/>
            <a:ext cx="5678179" cy="4809333"/>
            <a:chOff x="6124334" y="1623705"/>
            <a:chExt cx="5678179" cy="4809333"/>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527" t="1029" r="10464" b="758"/>
            <a:stretch/>
          </p:blipFill>
          <p:spPr>
            <a:xfrm>
              <a:off x="6282494" y="1623705"/>
              <a:ext cx="5311748" cy="3964990"/>
            </a:xfrm>
            <a:prstGeom prst="rect">
              <a:avLst/>
            </a:prstGeom>
            <a:ln>
              <a:solidFill>
                <a:schemeClr val="tx1"/>
              </a:solidFill>
            </a:ln>
          </p:spPr>
        </p:pic>
        <p:grpSp>
          <p:nvGrpSpPr>
            <p:cNvPr id="10" name="Group 9"/>
            <p:cNvGrpSpPr/>
            <p:nvPr/>
          </p:nvGrpSpPr>
          <p:grpSpPr>
            <a:xfrm>
              <a:off x="6124334" y="6038523"/>
              <a:ext cx="5678179" cy="394515"/>
              <a:chOff x="6373021" y="5403153"/>
              <a:chExt cx="5678179" cy="394515"/>
            </a:xfrm>
          </p:grpSpPr>
          <p:pic>
            <p:nvPicPr>
              <p:cNvPr id="11" name="Picture 3"/>
              <p:cNvPicPr>
                <a:picLocks noChangeArrowheads="1"/>
              </p:cNvPicPr>
              <p:nvPr/>
            </p:nvPicPr>
            <p:blipFill rotWithShape="1">
              <a:blip r:embed="rId4">
                <a:extLst>
                  <a:ext uri="{28A0092B-C50C-407E-A947-70E740481C1C}">
                    <a14:useLocalDpi xmlns:a14="http://schemas.microsoft.com/office/drawing/2010/main" val="0"/>
                  </a:ext>
                </a:extLst>
              </a:blip>
              <a:srcRect t="54678" r="89279" b="21134"/>
              <a:stretch/>
            </p:blipFill>
            <p:spPr bwMode="auto">
              <a:xfrm rot="5400000">
                <a:off x="9038270" y="4429740"/>
                <a:ext cx="394112" cy="23417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373021" y="5423198"/>
                <a:ext cx="1694695" cy="369332"/>
              </a:xfrm>
              <a:prstGeom prst="rect">
                <a:avLst/>
              </a:prstGeom>
              <a:noFill/>
            </p:spPr>
            <p:txBody>
              <a:bodyPr wrap="none" rtlCol="0">
                <a:spAutoFit/>
              </a:bodyPr>
              <a:lstStyle/>
              <a:p>
                <a:r>
                  <a:rPr lang="en-US" dirty="0" smtClean="0">
                    <a:solidFill>
                      <a:schemeClr val="bg2">
                        <a:lumMod val="50000"/>
                      </a:schemeClr>
                    </a:solidFill>
                  </a:rPr>
                  <a:t>High Similarity</a:t>
                </a:r>
                <a:endParaRPr lang="en-US" dirty="0">
                  <a:solidFill>
                    <a:schemeClr val="bg2">
                      <a:lumMod val="50000"/>
                    </a:schemeClr>
                  </a:solidFill>
                </a:endParaRPr>
              </a:p>
            </p:txBody>
          </p:sp>
          <p:sp>
            <p:nvSpPr>
              <p:cNvPr id="13" name="TextBox 12"/>
              <p:cNvSpPr txBox="1"/>
              <p:nvPr/>
            </p:nvSpPr>
            <p:spPr>
              <a:xfrm>
                <a:off x="10406198" y="5403153"/>
                <a:ext cx="1645002" cy="369332"/>
              </a:xfrm>
              <a:prstGeom prst="rect">
                <a:avLst/>
              </a:prstGeom>
              <a:noFill/>
            </p:spPr>
            <p:txBody>
              <a:bodyPr wrap="none" rtlCol="0">
                <a:spAutoFit/>
              </a:bodyPr>
              <a:lstStyle/>
              <a:p>
                <a:r>
                  <a:rPr lang="en-US" dirty="0" smtClean="0">
                    <a:solidFill>
                      <a:schemeClr val="bg2">
                        <a:lumMod val="50000"/>
                      </a:schemeClr>
                    </a:solidFill>
                  </a:rPr>
                  <a:t>Low Similarity</a:t>
                </a:r>
                <a:endParaRPr lang="en-US" dirty="0">
                  <a:solidFill>
                    <a:schemeClr val="bg2">
                      <a:lumMod val="50000"/>
                    </a:schemeClr>
                  </a:solidFill>
                </a:endParaRPr>
              </a:p>
            </p:txBody>
          </p:sp>
        </p:grpSp>
      </p:grpSp>
      <p:grpSp>
        <p:nvGrpSpPr>
          <p:cNvPr id="4" name="Group 3"/>
          <p:cNvGrpSpPr/>
          <p:nvPr/>
        </p:nvGrpSpPr>
        <p:grpSpPr>
          <a:xfrm>
            <a:off x="6106904" y="1628843"/>
            <a:ext cx="5859118" cy="5077178"/>
            <a:chOff x="6120102" y="1628843"/>
            <a:chExt cx="5859118" cy="5077178"/>
          </a:xfrm>
        </p:grpSpPr>
        <p:sp>
          <p:nvSpPr>
            <p:cNvPr id="18" name="Rectangle 17"/>
            <p:cNvSpPr/>
            <p:nvPr/>
          </p:nvSpPr>
          <p:spPr>
            <a:xfrm>
              <a:off x="6120102" y="5740358"/>
              <a:ext cx="5859118" cy="965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bg2">
                      <a:lumMod val="50000"/>
                    </a:schemeClr>
                  </a:solidFill>
                </a:rPr>
                <a:t>New World Atlas</a:t>
              </a:r>
              <a:endParaRPr lang="en-US" i="1" dirty="0">
                <a:solidFill>
                  <a:schemeClr val="bg2">
                    <a:lumMod val="50000"/>
                  </a:schemeClr>
                </a:solidFill>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5548" t="1026" r="10451" b="796"/>
            <a:stretch/>
          </p:blipFill>
          <p:spPr>
            <a:xfrm>
              <a:off x="6296232" y="1628843"/>
              <a:ext cx="5312664" cy="3964674"/>
            </a:xfrm>
            <a:prstGeom prst="rect">
              <a:avLst/>
            </a:prstGeom>
            <a:ln>
              <a:solidFill>
                <a:schemeClr val="tx1"/>
              </a:solidFill>
            </a:ln>
          </p:spPr>
        </p:pic>
      </p:grpSp>
      <p:sp>
        <p:nvSpPr>
          <p:cNvPr id="5" name="Title 4"/>
          <p:cNvSpPr>
            <a:spLocks noGrp="1"/>
          </p:cNvSpPr>
          <p:nvPr>
            <p:ph type="title"/>
          </p:nvPr>
        </p:nvSpPr>
        <p:spPr/>
        <p:txBody>
          <a:bodyPr/>
          <a:lstStyle/>
          <a:p>
            <a:r>
              <a:rPr lang="en-US" sz="4400" dirty="0" smtClean="0"/>
              <a:t>Discussion</a:t>
            </a:r>
            <a:endParaRPr lang="en-US" sz="4400" dirty="0"/>
          </a:p>
        </p:txBody>
      </p:sp>
      <p:sp>
        <p:nvSpPr>
          <p:cNvPr id="17" name="TextBox 16"/>
          <p:cNvSpPr txBox="1"/>
          <p:nvPr/>
        </p:nvSpPr>
        <p:spPr>
          <a:xfrm>
            <a:off x="609600" y="1163852"/>
            <a:ext cx="10999296" cy="400110"/>
          </a:xfrm>
          <a:prstGeom prst="rect">
            <a:avLst/>
          </a:prstGeom>
          <a:noFill/>
        </p:spPr>
        <p:txBody>
          <a:bodyPr wrap="square" rtlCol="0">
            <a:spAutoFit/>
          </a:bodyPr>
          <a:lstStyle/>
          <a:p>
            <a:pPr algn="ctr"/>
            <a:r>
              <a:rPr lang="en-US" sz="2000" b="1" dirty="0" smtClean="0">
                <a:solidFill>
                  <a:schemeClr val="bg2">
                    <a:lumMod val="50000"/>
                  </a:schemeClr>
                </a:solidFill>
              </a:rPr>
              <a:t>SET Model (Mean) vs. </a:t>
            </a:r>
            <a:r>
              <a:rPr lang="en-US" sz="2000" b="1" i="1" dirty="0" smtClean="0">
                <a:solidFill>
                  <a:schemeClr val="bg2">
                    <a:lumMod val="50000"/>
                  </a:schemeClr>
                </a:solidFill>
              </a:rPr>
              <a:t>New World Atlas</a:t>
            </a:r>
            <a:r>
              <a:rPr lang="en-US" sz="2000" b="1" dirty="0">
                <a:solidFill>
                  <a:schemeClr val="bg2">
                    <a:lumMod val="50000"/>
                  </a:schemeClr>
                </a:solidFill>
              </a:rPr>
              <a:t> </a:t>
            </a:r>
            <a:r>
              <a:rPr lang="en-US" sz="2000" b="1" dirty="0" smtClean="0">
                <a:solidFill>
                  <a:schemeClr val="bg2">
                    <a:lumMod val="50000"/>
                  </a:schemeClr>
                </a:solidFill>
              </a:rPr>
              <a:t>– 6 months, 2014</a:t>
            </a:r>
            <a:endParaRPr lang="en-US" sz="2000" b="1" dirty="0">
              <a:solidFill>
                <a:schemeClr val="bg2">
                  <a:lumMod val="50000"/>
                </a:schemeClr>
              </a:solidFill>
            </a:endParaRPr>
          </a:p>
        </p:txBody>
      </p:sp>
      <p:sp>
        <p:nvSpPr>
          <p:cNvPr id="20" name="Text Placeholder 3"/>
          <p:cNvSpPr txBox="1">
            <a:spLocks/>
          </p:cNvSpPr>
          <p:nvPr/>
        </p:nvSpPr>
        <p:spPr>
          <a:xfrm>
            <a:off x="0" y="5740358"/>
            <a:ext cx="6089983" cy="3596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smtClean="0">
                <a:solidFill>
                  <a:schemeClr val="bg2">
                    <a:lumMod val="50000"/>
                  </a:schemeClr>
                </a:solidFill>
              </a:rPr>
              <a:t>Ratio of Artificial to Natural Sky Brightness</a:t>
            </a:r>
            <a:endParaRPr lang="en-US" sz="1800" dirty="0">
              <a:solidFill>
                <a:schemeClr val="bg2">
                  <a:lumMod val="50000"/>
                </a:schemeClr>
              </a:solidFill>
            </a:endParaRPr>
          </a:p>
        </p:txBody>
      </p:sp>
      <p:grpSp>
        <p:nvGrpSpPr>
          <p:cNvPr id="15" name="Group 14"/>
          <p:cNvGrpSpPr/>
          <p:nvPr/>
        </p:nvGrpSpPr>
        <p:grpSpPr>
          <a:xfrm>
            <a:off x="130702" y="6118720"/>
            <a:ext cx="5916621" cy="587301"/>
            <a:chOff x="421230" y="5378475"/>
            <a:chExt cx="5916621" cy="587301"/>
          </a:xfrm>
        </p:grpSpPr>
        <p:pic>
          <p:nvPicPr>
            <p:cNvPr id="1026" name="Picture 2"/>
            <p:cNvPicPr>
              <a:picLocks noChangeArrowheads="1"/>
            </p:cNvPicPr>
            <p:nvPr/>
          </p:nvPicPr>
          <p:blipFill rotWithShape="1">
            <a:blip r:embed="rId6">
              <a:extLst>
                <a:ext uri="{28A0092B-C50C-407E-A947-70E740481C1C}">
                  <a14:useLocalDpi xmlns:a14="http://schemas.microsoft.com/office/drawing/2010/main" val="0"/>
                </a:ext>
              </a:extLst>
            </a:blip>
            <a:srcRect t="18575" r="76814"/>
            <a:stretch/>
          </p:blipFill>
          <p:spPr bwMode="auto">
            <a:xfrm rot="16200000">
              <a:off x="3182253" y="2617452"/>
              <a:ext cx="249030" cy="577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00819" y="5565666"/>
              <a:ext cx="5837032" cy="400110"/>
            </a:xfrm>
            <a:prstGeom prst="rect">
              <a:avLst/>
            </a:prstGeom>
            <a:noFill/>
          </p:spPr>
          <p:txBody>
            <a:bodyPr wrap="square" rtlCol="0">
              <a:spAutoFit/>
            </a:bodyPr>
            <a:lstStyle/>
            <a:p>
              <a:pPr>
                <a:lnSpc>
                  <a:spcPts val="1200"/>
                </a:lnSpc>
              </a:pPr>
              <a:r>
                <a:rPr lang="en-US" sz="1200" spc="-100" dirty="0" smtClean="0"/>
                <a:t>   </a:t>
              </a:r>
              <a:r>
                <a:rPr lang="en-US" sz="1200" spc="-100" dirty="0" smtClean="0">
                  <a:latin typeface="Adobe Arabic"/>
                  <a:cs typeface="Adobe Arabic"/>
                </a:rPr>
                <a:t>|                         |</a:t>
              </a:r>
              <a:r>
                <a:rPr lang="en-US" sz="1200" spc="-100" dirty="0" smtClean="0"/>
                <a:t>              </a:t>
              </a:r>
              <a:r>
                <a:rPr lang="en-US" sz="1200" spc="-100" dirty="0" smtClean="0">
                  <a:latin typeface="Adobe Arabic"/>
                  <a:cs typeface="Adobe Arabic"/>
                </a:rPr>
                <a:t>|</a:t>
              </a:r>
              <a:r>
                <a:rPr lang="en-US" sz="1200" spc="-100" dirty="0" smtClean="0"/>
                <a:t>              </a:t>
              </a:r>
              <a:r>
                <a:rPr lang="en-US" sz="1200" spc="-100" dirty="0" smtClean="0">
                  <a:latin typeface="Adobe Arabic"/>
                  <a:cs typeface="Adobe Arabic"/>
                </a:rPr>
                <a:t>|</a:t>
              </a:r>
              <a:r>
                <a:rPr lang="en-US" sz="1200" spc="-100" dirty="0" smtClean="0"/>
                <a:t>              </a:t>
              </a:r>
              <a:r>
                <a:rPr lang="en-US" sz="1200" spc="-100" dirty="0" smtClean="0">
                  <a:latin typeface="Adobe Arabic"/>
                  <a:cs typeface="Adobe Arabic"/>
                </a:rPr>
                <a:t>|                       </a:t>
              </a:r>
              <a:r>
                <a:rPr lang="en-US" sz="1200" spc="-100" dirty="0" smtClean="0"/>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endParaRPr lang="en-US" sz="1200" spc="-100" dirty="0" smtClean="0"/>
            </a:p>
            <a:p>
              <a:pPr>
                <a:lnSpc>
                  <a:spcPts val="1200"/>
                </a:lnSpc>
              </a:pPr>
              <a:r>
                <a:rPr lang="en-US" sz="1200" spc="-100" dirty="0" smtClean="0">
                  <a:solidFill>
                    <a:schemeClr val="bg2">
                      <a:lumMod val="50000"/>
                    </a:schemeClr>
                  </a:solidFill>
                </a:rPr>
                <a:t>0.01      0.02       0.04      0.08       0.16       0.32      0.64       1.28      2.5 6       5.10   10.24     20.50    41.00</a:t>
              </a:r>
              <a:endParaRPr lang="en-US" sz="1200" spc="-100" dirty="0">
                <a:solidFill>
                  <a:schemeClr val="bg2">
                    <a:lumMod val="50000"/>
                  </a:schemeClr>
                </a:solidFill>
              </a:endParaRPr>
            </a:p>
          </p:txBody>
        </p:sp>
      </p:gr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15507" t="1066" r="10390" b="742"/>
          <a:stretch/>
        </p:blipFill>
        <p:spPr>
          <a:xfrm>
            <a:off x="609600" y="1628843"/>
            <a:ext cx="5312664" cy="3959852"/>
          </a:xfrm>
          <a:prstGeom prst="rect">
            <a:avLst/>
          </a:prstGeom>
          <a:ln>
            <a:solidFill>
              <a:schemeClr val="tx1"/>
            </a:solidFill>
          </a:ln>
        </p:spPr>
      </p:pic>
      <p:sp>
        <p:nvSpPr>
          <p:cNvPr id="23" name="Text Placeholder 4"/>
          <p:cNvSpPr txBox="1">
            <a:spLocks/>
          </p:cNvSpPr>
          <p:nvPr/>
        </p:nvSpPr>
        <p:spPr>
          <a:xfrm>
            <a:off x="7457162" y="6575238"/>
            <a:ext cx="4734838" cy="1865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 </a:t>
            </a:r>
            <a:r>
              <a:rPr lang="en-US" dirty="0" smtClean="0">
                <a:solidFill>
                  <a:schemeClr val="bg2">
                    <a:lumMod val="50000"/>
                  </a:schemeClr>
                </a:solidFill>
              </a:rPr>
              <a:t>Wyoming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271625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30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5000"/>
                            </p:stCondLst>
                            <p:childTnLst>
                              <p:par>
                                <p:cTn id="9" presetID="10"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12000"/>
                            </p:stCondLst>
                            <p:childTnLst>
                              <p:par>
                                <p:cTn id="13" presetID="10" presetClass="exit" presetSubtype="0" fill="hold" nodeType="afterEffect">
                                  <p:stCondLst>
                                    <p:cond delay="5000"/>
                                  </p:stCondLst>
                                  <p:childTnLst>
                                    <p:animEffect transition="out" filter="fade">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5468" t="943" r="10378" b="786"/>
          <a:stretch/>
        </p:blipFill>
        <p:spPr>
          <a:xfrm>
            <a:off x="4250436" y="1311531"/>
            <a:ext cx="6912864" cy="5153091"/>
          </a:xfrm>
          <a:prstGeom prst="rect">
            <a:avLst/>
          </a:prstGeom>
          <a:ln>
            <a:solidFill>
              <a:schemeClr val="tx1"/>
            </a:solidFill>
          </a:ln>
        </p:spPr>
      </p:pic>
      <p:sp>
        <p:nvSpPr>
          <p:cNvPr id="5" name="Title 4"/>
          <p:cNvSpPr>
            <a:spLocks noGrp="1"/>
          </p:cNvSpPr>
          <p:nvPr>
            <p:ph type="title"/>
          </p:nvPr>
        </p:nvSpPr>
        <p:spPr/>
        <p:txBody>
          <a:bodyPr>
            <a:normAutofit fontScale="90000"/>
          </a:bodyPr>
          <a:lstStyle/>
          <a:p>
            <a:r>
              <a:rPr lang="en-US" sz="4400" dirty="0" smtClean="0"/>
              <a:t>Results</a:t>
            </a:r>
            <a:endParaRPr lang="en-US" sz="4400" dirty="0"/>
          </a:p>
        </p:txBody>
      </p:sp>
      <p:sp>
        <p:nvSpPr>
          <p:cNvPr id="8" name="Text Placeholder 4"/>
          <p:cNvSpPr txBox="1">
            <a:spLocks/>
          </p:cNvSpPr>
          <p:nvPr/>
        </p:nvSpPr>
        <p:spPr>
          <a:xfrm>
            <a:off x="7523451" y="6598855"/>
            <a:ext cx="4649051" cy="230116"/>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ysClr val="window" lastClr="FFFFFF"/>
                </a:solidFill>
                <a:effectLst/>
                <a:uLnTx/>
                <a:uFillTx/>
                <a:latin typeface="Century Gothic" panose="020B0502020202020204" pitchFamily="34" charset="0"/>
                <a:ea typeface="+mn-ea"/>
                <a:cs typeface="+mn-cs"/>
              </a:rPr>
              <a:t>Image Credit: Wyoming Cross-Cutting II Team</a:t>
            </a:r>
            <a:endParaRPr kumimoji="0" lang="en-US"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6" name="Text Placeholder 3"/>
          <p:cNvSpPr>
            <a:spLocks noGrp="1"/>
          </p:cNvSpPr>
          <p:nvPr>
            <p:ph type="body" sz="half" idx="2"/>
          </p:nvPr>
        </p:nvSpPr>
        <p:spPr>
          <a:xfrm>
            <a:off x="1076325" y="1053060"/>
            <a:ext cx="2865053" cy="1652040"/>
          </a:xfrm>
        </p:spPr>
        <p:txBody>
          <a:bodyPr>
            <a:noAutofit/>
          </a:bodyPr>
          <a:lstStyle/>
          <a:p>
            <a:pPr>
              <a:lnSpc>
                <a:spcPct val="100000"/>
              </a:lnSpc>
              <a:spcBef>
                <a:spcPts val="0"/>
              </a:spcBef>
            </a:pPr>
            <a:r>
              <a:rPr lang="en-US" b="1" dirty="0" smtClean="0">
                <a:solidFill>
                  <a:schemeClr val="bg2">
                    <a:lumMod val="50000"/>
                  </a:schemeClr>
                </a:solidFill>
              </a:rPr>
              <a:t>Mean Radiance</a:t>
            </a:r>
          </a:p>
          <a:p>
            <a:pPr>
              <a:lnSpc>
                <a:spcPct val="100000"/>
              </a:lnSpc>
              <a:spcBef>
                <a:spcPts val="0"/>
              </a:spcBef>
              <a:spcAft>
                <a:spcPts val="1200"/>
              </a:spcAft>
            </a:pPr>
            <a:r>
              <a:rPr lang="en-US" b="1" dirty="0" smtClean="0">
                <a:solidFill>
                  <a:schemeClr val="bg2">
                    <a:lumMod val="50000"/>
                  </a:schemeClr>
                </a:solidFill>
              </a:rPr>
              <a:t>Summers, 2014 - 2016</a:t>
            </a:r>
            <a:endParaRPr lang="en-US" dirty="0" smtClean="0">
              <a:solidFill>
                <a:schemeClr val="bg2">
                  <a:lumMod val="50000"/>
                </a:schemeClr>
              </a:solidFill>
            </a:endParaRPr>
          </a:p>
          <a:p>
            <a:pPr>
              <a:lnSpc>
                <a:spcPct val="100000"/>
              </a:lnSpc>
              <a:spcBef>
                <a:spcPts val="0"/>
              </a:spcBef>
            </a:pPr>
            <a:r>
              <a:rPr lang="en-US" sz="1800" dirty="0" smtClean="0">
                <a:solidFill>
                  <a:schemeClr val="bg2">
                    <a:lumMod val="50000"/>
                  </a:schemeClr>
                </a:solidFill>
              </a:rPr>
              <a:t>Ratio </a:t>
            </a:r>
            <a:r>
              <a:rPr lang="en-US" sz="1800" dirty="0">
                <a:solidFill>
                  <a:schemeClr val="bg2">
                    <a:lumMod val="50000"/>
                  </a:schemeClr>
                </a:solidFill>
              </a:rPr>
              <a:t>of Artificial Sky Brightness to Natural Sky Brightness</a:t>
            </a:r>
          </a:p>
          <a:p>
            <a:pPr>
              <a:lnSpc>
                <a:spcPct val="100000"/>
              </a:lnSpc>
              <a:spcBef>
                <a:spcPts val="0"/>
              </a:spcBef>
            </a:pPr>
            <a:endParaRPr lang="en-US" dirty="0">
              <a:solidFill>
                <a:schemeClr val="bg2">
                  <a:lumMod val="50000"/>
                </a:schemeClr>
              </a:solidFill>
            </a:endParaRPr>
          </a:p>
        </p:txBody>
      </p:sp>
      <p:grpSp>
        <p:nvGrpSpPr>
          <p:cNvPr id="9" name="Group 8"/>
          <p:cNvGrpSpPr/>
          <p:nvPr/>
        </p:nvGrpSpPr>
        <p:grpSpPr>
          <a:xfrm>
            <a:off x="1256181" y="2706037"/>
            <a:ext cx="1985574" cy="4001095"/>
            <a:chOff x="475131" y="2795977"/>
            <a:chExt cx="1985574" cy="4001095"/>
          </a:xfrm>
        </p:grpSpPr>
        <p:pic>
          <p:nvPicPr>
            <p:cNvPr id="1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8934" r="74136"/>
            <a:stretch/>
          </p:blipFill>
          <p:spPr bwMode="auto">
            <a:xfrm>
              <a:off x="475131" y="2840579"/>
              <a:ext cx="484094" cy="384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16693" y="2795977"/>
              <a:ext cx="1544012" cy="4001095"/>
            </a:xfrm>
            <a:prstGeom prst="rect">
              <a:avLst/>
            </a:prstGeom>
            <a:noFill/>
          </p:spPr>
          <p:txBody>
            <a:bodyPr wrap="none" rtlCol="0">
              <a:spAutoFit/>
            </a:bodyPr>
            <a:lstStyle/>
            <a:p>
              <a:pPr>
                <a:spcAft>
                  <a:spcPts val="200"/>
                </a:spcAft>
              </a:pPr>
              <a:r>
                <a:rPr lang="en-US" dirty="0" smtClean="0">
                  <a:solidFill>
                    <a:schemeClr val="bg2">
                      <a:lumMod val="50000"/>
                    </a:schemeClr>
                  </a:solidFill>
                </a:rPr>
                <a:t>0.00 - 0.01</a:t>
              </a:r>
            </a:p>
            <a:p>
              <a:pPr>
                <a:spcAft>
                  <a:spcPts val="200"/>
                </a:spcAft>
              </a:pPr>
              <a:r>
                <a:rPr lang="en-US" dirty="0" smtClean="0">
                  <a:solidFill>
                    <a:schemeClr val="bg2">
                      <a:lumMod val="50000"/>
                    </a:schemeClr>
                  </a:solidFill>
                </a:rPr>
                <a:t>0.01 - 0.02</a:t>
              </a:r>
            </a:p>
            <a:p>
              <a:pPr>
                <a:spcAft>
                  <a:spcPts val="200"/>
                </a:spcAft>
              </a:pPr>
              <a:r>
                <a:rPr lang="en-US" dirty="0" smtClean="0">
                  <a:solidFill>
                    <a:schemeClr val="bg2">
                      <a:lumMod val="50000"/>
                    </a:schemeClr>
                  </a:solidFill>
                </a:rPr>
                <a:t>0.02 - 0.04</a:t>
              </a:r>
            </a:p>
            <a:p>
              <a:pPr>
                <a:spcAft>
                  <a:spcPts val="200"/>
                </a:spcAft>
              </a:pPr>
              <a:r>
                <a:rPr lang="en-US" dirty="0" smtClean="0">
                  <a:solidFill>
                    <a:schemeClr val="bg2">
                      <a:lumMod val="50000"/>
                    </a:schemeClr>
                  </a:solidFill>
                </a:rPr>
                <a:t>0.04 - 0.08</a:t>
              </a:r>
            </a:p>
            <a:p>
              <a:pPr>
                <a:spcAft>
                  <a:spcPts val="200"/>
                </a:spcAft>
              </a:pPr>
              <a:r>
                <a:rPr lang="en-US" dirty="0" smtClean="0">
                  <a:solidFill>
                    <a:schemeClr val="bg2">
                      <a:lumMod val="50000"/>
                    </a:schemeClr>
                  </a:solidFill>
                </a:rPr>
                <a:t>0.08 - 0.16</a:t>
              </a:r>
            </a:p>
            <a:p>
              <a:pPr>
                <a:spcAft>
                  <a:spcPts val="200"/>
                </a:spcAft>
              </a:pPr>
              <a:r>
                <a:rPr lang="en-US" dirty="0" smtClean="0">
                  <a:solidFill>
                    <a:schemeClr val="bg2">
                      <a:lumMod val="50000"/>
                    </a:schemeClr>
                  </a:solidFill>
                </a:rPr>
                <a:t>0.16 - 0.32</a:t>
              </a:r>
            </a:p>
            <a:p>
              <a:pPr>
                <a:spcAft>
                  <a:spcPts val="200"/>
                </a:spcAft>
              </a:pPr>
              <a:r>
                <a:rPr lang="en-US" dirty="0" smtClean="0">
                  <a:solidFill>
                    <a:schemeClr val="bg2">
                      <a:lumMod val="50000"/>
                    </a:schemeClr>
                  </a:solidFill>
                </a:rPr>
                <a:t>0.32 - 0.64</a:t>
              </a:r>
            </a:p>
            <a:p>
              <a:pPr>
                <a:spcAft>
                  <a:spcPts val="200"/>
                </a:spcAft>
              </a:pPr>
              <a:r>
                <a:rPr lang="en-US" dirty="0" smtClean="0">
                  <a:solidFill>
                    <a:schemeClr val="bg2">
                      <a:lumMod val="50000"/>
                    </a:schemeClr>
                  </a:solidFill>
                </a:rPr>
                <a:t>0.64 - 1.28</a:t>
              </a:r>
            </a:p>
            <a:p>
              <a:pPr>
                <a:spcAft>
                  <a:spcPts val="200"/>
                </a:spcAft>
              </a:pPr>
              <a:r>
                <a:rPr lang="en-US" dirty="0" smtClean="0">
                  <a:solidFill>
                    <a:schemeClr val="bg2">
                      <a:lumMod val="50000"/>
                    </a:schemeClr>
                  </a:solidFill>
                </a:rPr>
                <a:t>1.28 - 2.56</a:t>
              </a:r>
            </a:p>
            <a:p>
              <a:pPr>
                <a:spcAft>
                  <a:spcPts val="200"/>
                </a:spcAft>
              </a:pPr>
              <a:r>
                <a:rPr lang="en-US" dirty="0" smtClean="0">
                  <a:solidFill>
                    <a:schemeClr val="bg2">
                      <a:lumMod val="50000"/>
                    </a:schemeClr>
                  </a:solidFill>
                </a:rPr>
                <a:t>2.56 - 5.12</a:t>
              </a:r>
            </a:p>
            <a:p>
              <a:pPr>
                <a:spcAft>
                  <a:spcPts val="200"/>
                </a:spcAft>
              </a:pPr>
              <a:r>
                <a:rPr lang="en-US" dirty="0" smtClean="0">
                  <a:solidFill>
                    <a:schemeClr val="bg2">
                      <a:lumMod val="50000"/>
                    </a:schemeClr>
                  </a:solidFill>
                </a:rPr>
                <a:t>5.12 - 10.24</a:t>
              </a:r>
            </a:p>
            <a:p>
              <a:pPr>
                <a:spcAft>
                  <a:spcPts val="200"/>
                </a:spcAft>
              </a:pPr>
              <a:r>
                <a:rPr lang="en-US" dirty="0" smtClean="0">
                  <a:solidFill>
                    <a:schemeClr val="bg2">
                      <a:lumMod val="50000"/>
                    </a:schemeClr>
                  </a:solidFill>
                </a:rPr>
                <a:t>10.24 - 20.50</a:t>
              </a:r>
            </a:p>
            <a:p>
              <a:pPr>
                <a:spcAft>
                  <a:spcPts val="200"/>
                </a:spcAft>
              </a:pPr>
              <a:r>
                <a:rPr lang="en-US" dirty="0" smtClean="0">
                  <a:solidFill>
                    <a:schemeClr val="bg2">
                      <a:lumMod val="50000"/>
                    </a:schemeClr>
                  </a:solidFill>
                </a:rPr>
                <a:t>20.50 - 41.00</a:t>
              </a:r>
              <a:endParaRPr lang="en-US" dirty="0">
                <a:solidFill>
                  <a:schemeClr val="bg2">
                    <a:lumMod val="50000"/>
                  </a:schemeClr>
                </a:solidFill>
              </a:endParaRPr>
            </a:p>
          </p:txBody>
        </p:sp>
      </p:grpSp>
      <p:sp>
        <p:nvSpPr>
          <p:cNvPr id="14" name="Text Placeholder 4"/>
          <p:cNvSpPr txBox="1">
            <a:spLocks/>
          </p:cNvSpPr>
          <p:nvPr/>
        </p:nvSpPr>
        <p:spPr>
          <a:xfrm>
            <a:off x="4251562" y="6505566"/>
            <a:ext cx="4734838" cy="1865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 </a:t>
            </a:r>
            <a:r>
              <a:rPr lang="en-US" dirty="0" smtClean="0">
                <a:solidFill>
                  <a:schemeClr val="bg2">
                    <a:lumMod val="50000"/>
                  </a:schemeClr>
                </a:solidFill>
              </a:rPr>
              <a:t>Wyoming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3260877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12611" y="1632526"/>
            <a:ext cx="5678179" cy="4800512"/>
            <a:chOff x="6112611" y="1632526"/>
            <a:chExt cx="5678179" cy="4800512"/>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501" t="1035" r="10489" b="959"/>
            <a:stretch/>
          </p:blipFill>
          <p:spPr>
            <a:xfrm>
              <a:off x="6296232" y="1632526"/>
              <a:ext cx="5312664" cy="3957308"/>
            </a:xfrm>
            <a:prstGeom prst="rect">
              <a:avLst/>
            </a:prstGeom>
            <a:ln>
              <a:solidFill>
                <a:schemeClr val="tx1"/>
              </a:solidFill>
            </a:ln>
          </p:spPr>
        </p:pic>
        <p:grpSp>
          <p:nvGrpSpPr>
            <p:cNvPr id="10" name="Group 9"/>
            <p:cNvGrpSpPr/>
            <p:nvPr/>
          </p:nvGrpSpPr>
          <p:grpSpPr>
            <a:xfrm>
              <a:off x="6112611" y="6038523"/>
              <a:ext cx="5678179" cy="394515"/>
              <a:chOff x="6373021" y="5403153"/>
              <a:chExt cx="5678179" cy="394515"/>
            </a:xfrm>
          </p:grpSpPr>
          <p:pic>
            <p:nvPicPr>
              <p:cNvPr id="11" name="Picture 3"/>
              <p:cNvPicPr>
                <a:picLocks noChangeArrowheads="1"/>
              </p:cNvPicPr>
              <p:nvPr/>
            </p:nvPicPr>
            <p:blipFill rotWithShape="1">
              <a:blip r:embed="rId4">
                <a:extLst>
                  <a:ext uri="{28A0092B-C50C-407E-A947-70E740481C1C}">
                    <a14:useLocalDpi xmlns:a14="http://schemas.microsoft.com/office/drawing/2010/main" val="0"/>
                  </a:ext>
                </a:extLst>
              </a:blip>
              <a:srcRect t="54678" r="89279" b="21134"/>
              <a:stretch/>
            </p:blipFill>
            <p:spPr bwMode="auto">
              <a:xfrm rot="5400000">
                <a:off x="9038270" y="4429740"/>
                <a:ext cx="394112" cy="23417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373021" y="5423198"/>
                <a:ext cx="1694695" cy="369332"/>
              </a:xfrm>
              <a:prstGeom prst="rect">
                <a:avLst/>
              </a:prstGeom>
              <a:noFill/>
            </p:spPr>
            <p:txBody>
              <a:bodyPr wrap="none" rtlCol="0">
                <a:spAutoFit/>
              </a:bodyPr>
              <a:lstStyle/>
              <a:p>
                <a:r>
                  <a:rPr lang="en-US" dirty="0" smtClean="0">
                    <a:solidFill>
                      <a:schemeClr val="bg2">
                        <a:lumMod val="50000"/>
                      </a:schemeClr>
                    </a:solidFill>
                  </a:rPr>
                  <a:t>High Similarity</a:t>
                </a:r>
                <a:endParaRPr lang="en-US" dirty="0">
                  <a:solidFill>
                    <a:schemeClr val="bg2">
                      <a:lumMod val="50000"/>
                    </a:schemeClr>
                  </a:solidFill>
                </a:endParaRPr>
              </a:p>
            </p:txBody>
          </p:sp>
          <p:sp>
            <p:nvSpPr>
              <p:cNvPr id="13" name="TextBox 12"/>
              <p:cNvSpPr txBox="1"/>
              <p:nvPr/>
            </p:nvSpPr>
            <p:spPr>
              <a:xfrm>
                <a:off x="10406198" y="5403153"/>
                <a:ext cx="1645002" cy="369332"/>
              </a:xfrm>
              <a:prstGeom prst="rect">
                <a:avLst/>
              </a:prstGeom>
              <a:noFill/>
            </p:spPr>
            <p:txBody>
              <a:bodyPr wrap="none" rtlCol="0">
                <a:spAutoFit/>
              </a:bodyPr>
              <a:lstStyle/>
              <a:p>
                <a:r>
                  <a:rPr lang="en-US" dirty="0" smtClean="0">
                    <a:solidFill>
                      <a:schemeClr val="bg2">
                        <a:lumMod val="50000"/>
                      </a:schemeClr>
                    </a:solidFill>
                  </a:rPr>
                  <a:t>Low Similarity</a:t>
                </a:r>
                <a:endParaRPr lang="en-US" dirty="0">
                  <a:solidFill>
                    <a:schemeClr val="bg2">
                      <a:lumMod val="50000"/>
                    </a:schemeClr>
                  </a:solidFill>
                </a:endParaRPr>
              </a:p>
            </p:txBody>
          </p:sp>
        </p:grpSp>
      </p:grpSp>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15468" t="943" r="10378" b="786"/>
          <a:stretch/>
        </p:blipFill>
        <p:spPr>
          <a:xfrm>
            <a:off x="609601" y="1633272"/>
            <a:ext cx="5312664" cy="3960245"/>
          </a:xfrm>
          <a:prstGeom prst="rect">
            <a:avLst/>
          </a:prstGeom>
          <a:ln>
            <a:solidFill>
              <a:schemeClr val="tx1"/>
            </a:solidFill>
          </a:ln>
        </p:spPr>
      </p:pic>
      <p:sp>
        <p:nvSpPr>
          <p:cNvPr id="5" name="Title 4"/>
          <p:cNvSpPr>
            <a:spLocks noGrp="1"/>
          </p:cNvSpPr>
          <p:nvPr>
            <p:ph type="title"/>
          </p:nvPr>
        </p:nvSpPr>
        <p:spPr/>
        <p:txBody>
          <a:bodyPr/>
          <a:lstStyle/>
          <a:p>
            <a:r>
              <a:rPr lang="en-US" sz="4400" dirty="0" smtClean="0"/>
              <a:t>Discussion</a:t>
            </a:r>
            <a:endParaRPr lang="en-US" sz="4400" dirty="0"/>
          </a:p>
        </p:txBody>
      </p:sp>
      <p:sp>
        <p:nvSpPr>
          <p:cNvPr id="17" name="TextBox 16"/>
          <p:cNvSpPr txBox="1"/>
          <p:nvPr/>
        </p:nvSpPr>
        <p:spPr>
          <a:xfrm>
            <a:off x="609600" y="1163852"/>
            <a:ext cx="10999296" cy="400110"/>
          </a:xfrm>
          <a:prstGeom prst="rect">
            <a:avLst/>
          </a:prstGeom>
          <a:noFill/>
        </p:spPr>
        <p:txBody>
          <a:bodyPr wrap="square" rtlCol="0">
            <a:spAutoFit/>
          </a:bodyPr>
          <a:lstStyle/>
          <a:p>
            <a:pPr algn="ctr"/>
            <a:r>
              <a:rPr lang="en-US" sz="2000" b="1" dirty="0" smtClean="0">
                <a:solidFill>
                  <a:schemeClr val="bg2">
                    <a:lumMod val="50000"/>
                  </a:schemeClr>
                </a:solidFill>
              </a:rPr>
              <a:t>SET Model (Mean) vs. </a:t>
            </a:r>
            <a:r>
              <a:rPr lang="en-US" sz="2000" b="1" i="1" dirty="0" smtClean="0">
                <a:solidFill>
                  <a:schemeClr val="bg2">
                    <a:lumMod val="50000"/>
                  </a:schemeClr>
                </a:solidFill>
              </a:rPr>
              <a:t>New World Atlas</a:t>
            </a:r>
            <a:r>
              <a:rPr lang="en-US" sz="2000" b="1" dirty="0">
                <a:solidFill>
                  <a:schemeClr val="bg2">
                    <a:lumMod val="50000"/>
                  </a:schemeClr>
                </a:solidFill>
              </a:rPr>
              <a:t> </a:t>
            </a:r>
            <a:r>
              <a:rPr lang="en-US" sz="2000" b="1" dirty="0" smtClean="0">
                <a:solidFill>
                  <a:schemeClr val="bg2">
                    <a:lumMod val="50000"/>
                  </a:schemeClr>
                </a:solidFill>
              </a:rPr>
              <a:t>– Summers, 2014 - 2016</a:t>
            </a:r>
            <a:endParaRPr lang="en-US" sz="2000" b="1" dirty="0">
              <a:solidFill>
                <a:schemeClr val="bg2">
                  <a:lumMod val="50000"/>
                </a:schemeClr>
              </a:solidFill>
            </a:endParaRPr>
          </a:p>
        </p:txBody>
      </p:sp>
      <p:sp>
        <p:nvSpPr>
          <p:cNvPr id="20" name="Text Placeholder 3"/>
          <p:cNvSpPr txBox="1">
            <a:spLocks/>
          </p:cNvSpPr>
          <p:nvPr/>
        </p:nvSpPr>
        <p:spPr>
          <a:xfrm>
            <a:off x="0" y="5740358"/>
            <a:ext cx="6089983" cy="3596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smtClean="0">
                <a:solidFill>
                  <a:schemeClr val="bg2">
                    <a:lumMod val="50000"/>
                  </a:schemeClr>
                </a:solidFill>
              </a:rPr>
              <a:t>Ratio of Artificial to Natural Sky Brightness</a:t>
            </a:r>
            <a:endParaRPr lang="en-US" sz="1800" dirty="0">
              <a:solidFill>
                <a:schemeClr val="bg2">
                  <a:lumMod val="50000"/>
                </a:schemeClr>
              </a:solidFill>
            </a:endParaRPr>
          </a:p>
        </p:txBody>
      </p:sp>
      <p:grpSp>
        <p:nvGrpSpPr>
          <p:cNvPr id="15" name="Group 14"/>
          <p:cNvGrpSpPr/>
          <p:nvPr/>
        </p:nvGrpSpPr>
        <p:grpSpPr>
          <a:xfrm>
            <a:off x="130702" y="6118720"/>
            <a:ext cx="5916621" cy="587301"/>
            <a:chOff x="421230" y="5378475"/>
            <a:chExt cx="5916621" cy="587301"/>
          </a:xfrm>
        </p:grpSpPr>
        <p:pic>
          <p:nvPicPr>
            <p:cNvPr id="1026" name="Picture 2"/>
            <p:cNvPicPr>
              <a:picLocks noChangeArrowheads="1"/>
            </p:cNvPicPr>
            <p:nvPr/>
          </p:nvPicPr>
          <p:blipFill rotWithShape="1">
            <a:blip r:embed="rId6">
              <a:extLst>
                <a:ext uri="{28A0092B-C50C-407E-A947-70E740481C1C}">
                  <a14:useLocalDpi xmlns:a14="http://schemas.microsoft.com/office/drawing/2010/main" val="0"/>
                </a:ext>
              </a:extLst>
            </a:blip>
            <a:srcRect t="18575" r="76814"/>
            <a:stretch/>
          </p:blipFill>
          <p:spPr bwMode="auto">
            <a:xfrm rot="16200000">
              <a:off x="3182253" y="2617452"/>
              <a:ext cx="249030" cy="577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00819" y="5565666"/>
              <a:ext cx="5837032" cy="400110"/>
            </a:xfrm>
            <a:prstGeom prst="rect">
              <a:avLst/>
            </a:prstGeom>
            <a:noFill/>
          </p:spPr>
          <p:txBody>
            <a:bodyPr wrap="square" rtlCol="0">
              <a:spAutoFit/>
            </a:bodyPr>
            <a:lstStyle/>
            <a:p>
              <a:pPr>
                <a:lnSpc>
                  <a:spcPts val="1200"/>
                </a:lnSpc>
              </a:pPr>
              <a:r>
                <a:rPr lang="en-US" sz="1200" spc="-100" dirty="0" smtClean="0"/>
                <a:t>   </a:t>
              </a:r>
              <a:r>
                <a:rPr lang="en-US" sz="1200" spc="-100" dirty="0" smtClean="0">
                  <a:latin typeface="Adobe Arabic"/>
                  <a:cs typeface="Adobe Arabic"/>
                </a:rPr>
                <a:t>|                         |</a:t>
              </a:r>
              <a:r>
                <a:rPr lang="en-US" sz="1200" spc="-100" dirty="0" smtClean="0"/>
                <a:t>              </a:t>
              </a:r>
              <a:r>
                <a:rPr lang="en-US" sz="1200" spc="-100" dirty="0" smtClean="0">
                  <a:latin typeface="Adobe Arabic"/>
                  <a:cs typeface="Adobe Arabic"/>
                </a:rPr>
                <a:t>|</a:t>
              </a:r>
              <a:r>
                <a:rPr lang="en-US" sz="1200" spc="-100" dirty="0" smtClean="0"/>
                <a:t>              </a:t>
              </a:r>
              <a:r>
                <a:rPr lang="en-US" sz="1200" spc="-100" dirty="0" smtClean="0">
                  <a:latin typeface="Adobe Arabic"/>
                  <a:cs typeface="Adobe Arabic"/>
                </a:rPr>
                <a:t>|</a:t>
              </a:r>
              <a:r>
                <a:rPr lang="en-US" sz="1200" spc="-100" dirty="0" smtClean="0"/>
                <a:t>              </a:t>
              </a:r>
              <a:r>
                <a:rPr lang="en-US" sz="1200" spc="-100" dirty="0" smtClean="0">
                  <a:latin typeface="Adobe Arabic"/>
                  <a:cs typeface="Adobe Arabic"/>
                </a:rPr>
                <a:t>|                       </a:t>
              </a:r>
              <a:r>
                <a:rPr lang="en-US" sz="1200" spc="-100" dirty="0" smtClean="0"/>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r>
                <a:rPr lang="en-US" sz="1200" spc="-100" dirty="0">
                  <a:latin typeface="Adobe Arabic"/>
                  <a:cs typeface="Adobe Arabic"/>
                </a:rPr>
                <a:t> </a:t>
              </a:r>
              <a:r>
                <a:rPr lang="en-US" sz="1200" spc="-100" dirty="0" smtClean="0">
                  <a:latin typeface="Adobe Arabic"/>
                  <a:cs typeface="Adobe Arabic"/>
                </a:rPr>
                <a:t>                        |</a:t>
              </a:r>
              <a:endParaRPr lang="en-US" sz="1200" spc="-100" dirty="0" smtClean="0"/>
            </a:p>
            <a:p>
              <a:pPr>
                <a:lnSpc>
                  <a:spcPts val="1200"/>
                </a:lnSpc>
              </a:pPr>
              <a:r>
                <a:rPr lang="en-US" sz="1200" spc="-100" dirty="0" smtClean="0">
                  <a:solidFill>
                    <a:schemeClr val="bg2">
                      <a:lumMod val="50000"/>
                    </a:schemeClr>
                  </a:solidFill>
                </a:rPr>
                <a:t>0.01      0.02       0.04      0.08       0.16       0.32      0.64       1.28      2.5 6       5.10   10.24     20.50    41.00</a:t>
              </a:r>
              <a:endParaRPr lang="en-US" sz="1200" spc="-100" dirty="0">
                <a:solidFill>
                  <a:schemeClr val="bg2">
                    <a:lumMod val="50000"/>
                  </a:schemeClr>
                </a:solidFill>
              </a:endParaRPr>
            </a:p>
          </p:txBody>
        </p:sp>
      </p:grpSp>
      <p:grpSp>
        <p:nvGrpSpPr>
          <p:cNvPr id="4" name="Group 3"/>
          <p:cNvGrpSpPr/>
          <p:nvPr/>
        </p:nvGrpSpPr>
        <p:grpSpPr>
          <a:xfrm>
            <a:off x="6121627" y="1628843"/>
            <a:ext cx="5859118" cy="5077178"/>
            <a:chOff x="6120102" y="1628843"/>
            <a:chExt cx="5859118" cy="5077178"/>
          </a:xfrm>
        </p:grpSpPr>
        <p:sp>
          <p:nvSpPr>
            <p:cNvPr id="18" name="Rectangle 17"/>
            <p:cNvSpPr/>
            <p:nvPr/>
          </p:nvSpPr>
          <p:spPr>
            <a:xfrm>
              <a:off x="6120102" y="5740358"/>
              <a:ext cx="5859118" cy="965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i="1" dirty="0" smtClean="0">
                  <a:solidFill>
                    <a:schemeClr val="bg2">
                      <a:lumMod val="50000"/>
                    </a:schemeClr>
                  </a:solidFill>
                </a:rPr>
                <a:t>New World Atlas</a:t>
              </a:r>
              <a:endParaRPr lang="en-US" i="1" dirty="0">
                <a:solidFill>
                  <a:schemeClr val="bg2">
                    <a:lumMod val="50000"/>
                  </a:schemeClr>
                </a:solidFill>
              </a:endParaRP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5548" t="1026" r="10451" b="796"/>
            <a:stretch/>
          </p:blipFill>
          <p:spPr>
            <a:xfrm>
              <a:off x="6296232" y="1628843"/>
              <a:ext cx="5312664" cy="3964674"/>
            </a:xfrm>
            <a:prstGeom prst="rect">
              <a:avLst/>
            </a:prstGeom>
            <a:ln>
              <a:solidFill>
                <a:schemeClr val="tx1"/>
              </a:solidFill>
            </a:ln>
          </p:spPr>
        </p:pic>
      </p:grpSp>
      <p:sp>
        <p:nvSpPr>
          <p:cNvPr id="21" name="Text Placeholder 4"/>
          <p:cNvSpPr txBox="1">
            <a:spLocks/>
          </p:cNvSpPr>
          <p:nvPr/>
        </p:nvSpPr>
        <p:spPr>
          <a:xfrm>
            <a:off x="7457162" y="6575238"/>
            <a:ext cx="4734838" cy="1865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 </a:t>
            </a:r>
            <a:r>
              <a:rPr lang="en-US" dirty="0" smtClean="0">
                <a:solidFill>
                  <a:schemeClr val="bg2">
                    <a:lumMod val="50000"/>
                  </a:schemeClr>
                </a:solidFill>
              </a:rPr>
              <a:t>Wyoming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361036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30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5000"/>
                            </p:stCondLst>
                            <p:childTnLst>
                              <p:par>
                                <p:cTn id="9" presetID="10"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12000"/>
                            </p:stCondLst>
                            <p:childTnLst>
                              <p:par>
                                <p:cTn id="13" presetID="10" presetClass="exit" presetSubtype="0" fill="hold" nodeType="afterEffect">
                                  <p:stCondLst>
                                    <p:cond delay="5000"/>
                                  </p:stCondLst>
                                  <p:childTnLst>
                                    <p:animEffect transition="out" filter="fade">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43000"/>
            <a:ext cx="12192000" cy="1141413"/>
          </a:xfrm>
          <a:prstGeom prst="rect">
            <a:avLst/>
          </a:prstGeom>
          <a:solidFill>
            <a:srgbClr val="E97845"/>
          </a:solidFill>
          <a:ln>
            <a:solidFill>
              <a:srgbClr val="E9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400" dirty="0" smtClean="0"/>
              <a:t>Uncertainties</a:t>
            </a:r>
            <a:endParaRPr lang="en-US" sz="4400" dirty="0"/>
          </a:p>
        </p:txBody>
      </p:sp>
      <p:sp>
        <p:nvSpPr>
          <p:cNvPr id="4" name="Text Placeholder 3"/>
          <p:cNvSpPr>
            <a:spLocks noGrp="1"/>
          </p:cNvSpPr>
          <p:nvPr>
            <p:ph type="body" sz="quarter" idx="15"/>
          </p:nvPr>
        </p:nvSpPr>
        <p:spPr>
          <a:xfrm>
            <a:off x="8624451" y="1143000"/>
            <a:ext cx="2947955" cy="1141412"/>
          </a:xfrm>
        </p:spPr>
        <p:txBody>
          <a:bodyPr anchor="ctr">
            <a:normAutofit fontScale="92500" lnSpcReduction="10000"/>
          </a:bodyPr>
          <a:lstStyle/>
          <a:p>
            <a:pPr algn="ctr">
              <a:lnSpc>
                <a:spcPct val="110000"/>
              </a:lnSpc>
            </a:pPr>
            <a:r>
              <a:rPr lang="en-US" dirty="0" smtClean="0">
                <a:solidFill>
                  <a:schemeClr val="bg1"/>
                </a:solidFill>
              </a:rPr>
              <a:t>Blue blindness</a:t>
            </a:r>
            <a:endParaRPr lang="en-US" dirty="0">
              <a:solidFill>
                <a:schemeClr val="bg1"/>
              </a:solidFill>
            </a:endParaRPr>
          </a:p>
        </p:txBody>
      </p:sp>
      <p:sp>
        <p:nvSpPr>
          <p:cNvPr id="5" name="Text Placeholder 4"/>
          <p:cNvSpPr>
            <a:spLocks noGrp="1"/>
          </p:cNvSpPr>
          <p:nvPr>
            <p:ph type="body" sz="quarter" idx="16"/>
          </p:nvPr>
        </p:nvSpPr>
        <p:spPr>
          <a:xfrm>
            <a:off x="8624452" y="2389342"/>
            <a:ext cx="2932964" cy="1462307"/>
          </a:xfrm>
        </p:spPr>
        <p:txBody>
          <a:bodyPr>
            <a:normAutofit lnSpcReduction="10000"/>
          </a:bodyPr>
          <a:lstStyle/>
          <a:p>
            <a:pPr algn="ctr">
              <a:lnSpc>
                <a:spcPct val="100000"/>
              </a:lnSpc>
            </a:pPr>
            <a:r>
              <a:rPr lang="en-US" sz="2400" dirty="0" smtClean="0">
                <a:solidFill>
                  <a:schemeClr val="bg2">
                    <a:lumMod val="50000"/>
                  </a:schemeClr>
                </a:solidFill>
              </a:rPr>
              <a:t>VIIRS </a:t>
            </a:r>
            <a:r>
              <a:rPr lang="en-US" sz="2400" dirty="0">
                <a:solidFill>
                  <a:schemeClr val="bg2">
                    <a:lumMod val="50000"/>
                  </a:schemeClr>
                </a:solidFill>
              </a:rPr>
              <a:t>DNB </a:t>
            </a:r>
            <a:r>
              <a:rPr lang="en-US" sz="2400" dirty="0" smtClean="0">
                <a:solidFill>
                  <a:schemeClr val="bg2">
                    <a:lumMod val="50000"/>
                  </a:schemeClr>
                </a:solidFill>
              </a:rPr>
              <a:t>(500 </a:t>
            </a:r>
            <a:r>
              <a:rPr lang="en-US" sz="2400" dirty="0">
                <a:solidFill>
                  <a:schemeClr val="bg2">
                    <a:lumMod val="50000"/>
                  </a:schemeClr>
                </a:solidFill>
              </a:rPr>
              <a:t>nm - 900 </a:t>
            </a:r>
            <a:r>
              <a:rPr lang="en-US" sz="2400" dirty="0" smtClean="0">
                <a:solidFill>
                  <a:schemeClr val="bg2">
                    <a:lumMod val="50000"/>
                  </a:schemeClr>
                </a:solidFill>
              </a:rPr>
              <a:t>nm) not sensitive to shorter wavelengths</a:t>
            </a:r>
          </a:p>
          <a:p>
            <a:pPr algn="ctr"/>
            <a:endParaRPr lang="en-US" dirty="0">
              <a:solidFill>
                <a:schemeClr val="bg2">
                  <a:lumMod val="50000"/>
                </a:schemeClr>
              </a:solidFill>
            </a:endParaRPr>
          </a:p>
        </p:txBody>
      </p:sp>
      <p:sp>
        <p:nvSpPr>
          <p:cNvPr id="7" name="Text Placeholder 6"/>
          <p:cNvSpPr>
            <a:spLocks noGrp="1"/>
          </p:cNvSpPr>
          <p:nvPr>
            <p:ph type="body" sz="quarter" idx="18"/>
          </p:nvPr>
        </p:nvSpPr>
        <p:spPr>
          <a:xfrm>
            <a:off x="4496695" y="1143000"/>
            <a:ext cx="3227295" cy="1141412"/>
          </a:xfrm>
        </p:spPr>
        <p:txBody>
          <a:bodyPr anchor="ctr">
            <a:normAutofit fontScale="92500" lnSpcReduction="10000"/>
          </a:bodyPr>
          <a:lstStyle/>
          <a:p>
            <a:pPr algn="ctr">
              <a:lnSpc>
                <a:spcPct val="110000"/>
              </a:lnSpc>
            </a:pPr>
            <a:r>
              <a:rPr lang="en-US" dirty="0" smtClean="0">
                <a:solidFill>
                  <a:schemeClr val="bg1"/>
                </a:solidFill>
              </a:rPr>
              <a:t>Topographic shielding</a:t>
            </a:r>
            <a:endParaRPr lang="en-US" dirty="0">
              <a:solidFill>
                <a:schemeClr val="bg1"/>
              </a:solidFill>
            </a:endParaRPr>
          </a:p>
        </p:txBody>
      </p:sp>
      <p:sp>
        <p:nvSpPr>
          <p:cNvPr id="8" name="Text Placeholder 7"/>
          <p:cNvSpPr>
            <a:spLocks noGrp="1"/>
          </p:cNvSpPr>
          <p:nvPr>
            <p:ph type="body" sz="quarter" idx="19"/>
          </p:nvPr>
        </p:nvSpPr>
        <p:spPr>
          <a:xfrm>
            <a:off x="4496695" y="2389344"/>
            <a:ext cx="3227295" cy="1118354"/>
          </a:xfrm>
        </p:spPr>
        <p:txBody>
          <a:bodyPr>
            <a:normAutofit/>
          </a:bodyPr>
          <a:lstStyle/>
          <a:p>
            <a:pPr algn="ctr">
              <a:lnSpc>
                <a:spcPct val="100000"/>
              </a:lnSpc>
            </a:pPr>
            <a:r>
              <a:rPr lang="en-US" sz="2400" dirty="0">
                <a:solidFill>
                  <a:schemeClr val="bg2">
                    <a:lumMod val="50000"/>
                  </a:schemeClr>
                </a:solidFill>
              </a:rPr>
              <a:t>Not accounted for in </a:t>
            </a:r>
            <a:r>
              <a:rPr lang="en-US" sz="2400" dirty="0" smtClean="0">
                <a:solidFill>
                  <a:schemeClr val="bg2">
                    <a:lumMod val="50000"/>
                  </a:schemeClr>
                </a:solidFill>
              </a:rPr>
              <a:t>model</a:t>
            </a:r>
            <a:endParaRPr lang="en-US" sz="2400" dirty="0">
              <a:solidFill>
                <a:schemeClr val="bg2">
                  <a:lumMod val="50000"/>
                </a:schemeClr>
              </a:solidFill>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7494" y="4037033"/>
            <a:ext cx="3007915" cy="2210117"/>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4237" y="3806680"/>
            <a:ext cx="3352210" cy="2514158"/>
          </a:xfrm>
          <a:prstGeom prst="rect">
            <a:avLst/>
          </a:prstGeom>
          <a:effectLst>
            <a:softEdge rad="0"/>
          </a:effectLst>
        </p:spPr>
      </p:pic>
      <p:sp>
        <p:nvSpPr>
          <p:cNvPr id="13" name="Text Placeholder 4"/>
          <p:cNvSpPr txBox="1">
            <a:spLocks/>
          </p:cNvSpPr>
          <p:nvPr/>
        </p:nvSpPr>
        <p:spPr>
          <a:xfrm>
            <a:off x="8645553" y="6337340"/>
            <a:ext cx="3111795" cy="42654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schemeClr val="bg2">
                    <a:lumMod val="50000"/>
                  </a:schemeClr>
                </a:solidFill>
              </a:rPr>
              <a:t>Image Credit: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schemeClr val="bg2">
                    <a:lumMod val="50000"/>
                  </a:schemeClr>
                </a:solidFill>
              </a:rPr>
              <a:t>NASA</a:t>
            </a:r>
            <a:endParaRPr kumimoji="0" lang="en-US" b="0" i="0" u="none" strike="noStrike" kern="1200" cap="none" spc="0" normalizeH="0" baseline="0" noProof="0" dirty="0">
              <a:ln>
                <a:noFill/>
              </a:ln>
              <a:solidFill>
                <a:schemeClr val="bg2">
                  <a:lumMod val="50000"/>
                </a:schemeClr>
              </a:solidFill>
              <a:effectLst/>
              <a:uLnTx/>
              <a:uFillTx/>
            </a:endParaRPr>
          </a:p>
        </p:txBody>
      </p:sp>
      <p:sp>
        <p:nvSpPr>
          <p:cNvPr id="14" name="Text Placeholder 4"/>
          <p:cNvSpPr txBox="1">
            <a:spLocks/>
          </p:cNvSpPr>
          <p:nvPr/>
        </p:nvSpPr>
        <p:spPr>
          <a:xfrm>
            <a:off x="4412971" y="6336831"/>
            <a:ext cx="3373476" cy="42212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 2014 Doug Kerr/Flickr cc by-</a:t>
            </a:r>
            <a:r>
              <a:rPr kumimoji="0" lang="en-US" b="0" i="0" u="none" strike="noStrike" kern="1200" cap="none" spc="0" normalizeH="0" baseline="0" noProof="0" dirty="0" err="1" smtClean="0">
                <a:ln>
                  <a:noFill/>
                </a:ln>
                <a:solidFill>
                  <a:schemeClr val="bg2">
                    <a:lumMod val="50000"/>
                  </a:schemeClr>
                </a:solidFill>
                <a:effectLst/>
                <a:uLnTx/>
                <a:uFillTx/>
              </a:rPr>
              <a:t>sa</a:t>
            </a:r>
            <a:r>
              <a:rPr kumimoji="0" lang="en-US" b="0" i="0" u="none" strike="noStrike" kern="1200" cap="none" spc="0" normalizeH="0" baseline="0" noProof="0" dirty="0" smtClean="0">
                <a:ln>
                  <a:noFill/>
                </a:ln>
                <a:solidFill>
                  <a:schemeClr val="bg2">
                    <a:lumMod val="50000"/>
                  </a:schemeClr>
                </a:solidFill>
                <a:effectLst/>
                <a:uLnTx/>
                <a:uFillTx/>
              </a:rPr>
              <a:t> 2.0</a:t>
            </a:r>
            <a:endParaRPr kumimoji="0" lang="en-US" b="0" i="0" u="none" strike="noStrike" kern="1200" cap="none" spc="0" normalizeH="0" baseline="0" noProof="0" dirty="0">
              <a:ln>
                <a:noFill/>
              </a:ln>
              <a:solidFill>
                <a:schemeClr val="bg2">
                  <a:lumMod val="50000"/>
                </a:schemeClr>
              </a:solidFill>
              <a:effectLst/>
              <a:uLnTx/>
              <a:uFillTx/>
            </a:endParaRPr>
          </a:p>
        </p:txBody>
      </p:sp>
      <p:sp>
        <p:nvSpPr>
          <p:cNvPr id="17" name="Text Placeholder 2"/>
          <p:cNvSpPr>
            <a:spLocks noGrp="1"/>
          </p:cNvSpPr>
          <p:nvPr>
            <p:ph type="body" sz="quarter" idx="11"/>
          </p:nvPr>
        </p:nvSpPr>
        <p:spPr>
          <a:xfrm>
            <a:off x="609600" y="2389343"/>
            <a:ext cx="2935588" cy="1462307"/>
          </a:xfrm>
        </p:spPr>
        <p:txBody>
          <a:bodyPr>
            <a:normAutofit/>
          </a:bodyPr>
          <a:lstStyle/>
          <a:p>
            <a:pPr algn="ctr">
              <a:lnSpc>
                <a:spcPct val="100000"/>
              </a:lnSpc>
            </a:pPr>
            <a:r>
              <a:rPr lang="en-US" sz="2400" dirty="0" smtClean="0">
                <a:solidFill>
                  <a:schemeClr val="bg2">
                    <a:lumMod val="50000"/>
                  </a:schemeClr>
                </a:solidFill>
              </a:rPr>
              <a:t>Needs verification of model accuracy</a:t>
            </a:r>
            <a:endParaRPr lang="en-US" sz="2400" dirty="0">
              <a:solidFill>
                <a:schemeClr val="bg2">
                  <a:lumMod val="50000"/>
                </a:schemeClr>
              </a:solidFill>
            </a:endParaRPr>
          </a:p>
        </p:txBody>
      </p:sp>
      <p:sp>
        <p:nvSpPr>
          <p:cNvPr id="18" name="Text Placeholder 5"/>
          <p:cNvSpPr>
            <a:spLocks noGrp="1"/>
          </p:cNvSpPr>
          <p:nvPr>
            <p:ph type="body" sz="quarter" idx="17"/>
          </p:nvPr>
        </p:nvSpPr>
        <p:spPr>
          <a:xfrm>
            <a:off x="609600" y="1143000"/>
            <a:ext cx="2935588" cy="1141413"/>
          </a:xfrm>
        </p:spPr>
        <p:txBody>
          <a:bodyPr anchor="ctr">
            <a:normAutofit/>
          </a:bodyPr>
          <a:lstStyle/>
          <a:p>
            <a:pPr algn="ctr"/>
            <a:r>
              <a:rPr lang="en-US" sz="3300" dirty="0" smtClean="0">
                <a:solidFill>
                  <a:schemeClr val="bg1"/>
                </a:solidFill>
              </a:rPr>
              <a:t>Validation</a:t>
            </a:r>
            <a:endParaRPr lang="en-US" sz="3300" dirty="0">
              <a:solidFill>
                <a:schemeClr val="bg1"/>
              </a:solidFill>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24" y="3642255"/>
            <a:ext cx="2618970" cy="2893048"/>
          </a:xfrm>
          <a:prstGeom prst="rect">
            <a:avLst/>
          </a:prstGeom>
        </p:spPr>
      </p:pic>
      <p:sp>
        <p:nvSpPr>
          <p:cNvPr id="20" name="Text Placeholder 4"/>
          <p:cNvSpPr txBox="1">
            <a:spLocks/>
          </p:cNvSpPr>
          <p:nvPr/>
        </p:nvSpPr>
        <p:spPr>
          <a:xfrm>
            <a:off x="609600" y="6340369"/>
            <a:ext cx="3111795" cy="45231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 2010 </a:t>
            </a:r>
            <a:r>
              <a:rPr kumimoji="0" lang="en-US" b="0" i="0" u="none" strike="noStrike" kern="1200" cap="none" spc="0" normalizeH="0" baseline="0" noProof="0" dirty="0" err="1" smtClean="0">
                <a:ln>
                  <a:noFill/>
                </a:ln>
                <a:solidFill>
                  <a:schemeClr val="bg2">
                    <a:lumMod val="50000"/>
                  </a:schemeClr>
                </a:solidFill>
                <a:effectLst/>
                <a:uLnTx/>
                <a:uFillTx/>
              </a:rPr>
              <a:t>Lamiot</a:t>
            </a:r>
            <a:r>
              <a:rPr kumimoji="0" lang="en-US" b="0" i="0" u="none" strike="noStrike" kern="1200" cap="none" spc="0" normalizeH="0" baseline="0" noProof="0" dirty="0" smtClean="0">
                <a:ln>
                  <a:noFill/>
                </a:ln>
                <a:solidFill>
                  <a:schemeClr val="bg2">
                    <a:lumMod val="50000"/>
                  </a:schemeClr>
                </a:solidFill>
                <a:effectLst/>
                <a:uLnTx/>
                <a:uFillTx/>
              </a:rPr>
              <a:t>/Wikipedia cc by-</a:t>
            </a:r>
            <a:r>
              <a:rPr kumimoji="0" lang="en-US" b="0" i="0" u="none" strike="noStrike" kern="1200" cap="none" spc="0" normalizeH="0" baseline="0" noProof="0" dirty="0" err="1" smtClean="0">
                <a:ln>
                  <a:noFill/>
                </a:ln>
                <a:solidFill>
                  <a:schemeClr val="bg2">
                    <a:lumMod val="50000"/>
                  </a:schemeClr>
                </a:solidFill>
                <a:effectLst/>
                <a:uLnTx/>
                <a:uFillTx/>
              </a:rPr>
              <a:t>sa</a:t>
            </a:r>
            <a:r>
              <a:rPr kumimoji="0" lang="en-US" b="0" i="0" u="none" strike="noStrike" kern="1200" cap="none" spc="0" normalizeH="0" baseline="0" noProof="0" dirty="0" smtClean="0">
                <a:ln>
                  <a:noFill/>
                </a:ln>
                <a:solidFill>
                  <a:schemeClr val="bg2">
                    <a:lumMod val="50000"/>
                  </a:schemeClr>
                </a:solidFill>
                <a:effectLst/>
                <a:uLnTx/>
                <a:uFillTx/>
              </a:rPr>
              <a:t> 3.0</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361211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Text Placeholder 2"/>
          <p:cNvSpPr>
            <a:spLocks noGrp="1"/>
          </p:cNvSpPr>
          <p:nvPr>
            <p:ph type="body" sz="half" idx="2"/>
          </p:nvPr>
        </p:nvSpPr>
        <p:spPr/>
        <p:txBody>
          <a:bodyPr>
            <a:normAutofit/>
          </a:bodyPr>
          <a:lstStyle/>
          <a:p>
            <a:pPr algn="ctr">
              <a:lnSpc>
                <a:spcPct val="100000"/>
              </a:lnSpc>
              <a:spcBef>
                <a:spcPts val="0"/>
              </a:spcBef>
            </a:pPr>
            <a:endParaRPr lang="en-US" sz="2400" i="1" dirty="0" smtClean="0">
              <a:solidFill>
                <a:schemeClr val="bg2">
                  <a:lumMod val="50000"/>
                </a:schemeClr>
              </a:solidFill>
            </a:endParaRPr>
          </a:p>
          <a:p>
            <a:pPr algn="ctr">
              <a:lnSpc>
                <a:spcPct val="100000"/>
              </a:lnSpc>
              <a:spcBef>
                <a:spcPts val="0"/>
              </a:spcBef>
            </a:pPr>
            <a:r>
              <a:rPr lang="en-US" sz="2400" i="1" dirty="0" smtClean="0">
                <a:solidFill>
                  <a:schemeClr val="bg2">
                    <a:lumMod val="50000"/>
                  </a:schemeClr>
                </a:solidFill>
              </a:rPr>
              <a:t>“</a:t>
            </a:r>
            <a:r>
              <a:rPr lang="en-US" sz="2400" i="1" dirty="0">
                <a:solidFill>
                  <a:schemeClr val="bg2">
                    <a:lumMod val="50000"/>
                  </a:schemeClr>
                </a:solidFill>
              </a:rPr>
              <a:t>The </a:t>
            </a:r>
            <a:r>
              <a:rPr lang="en-US" sz="2400" i="1" dirty="0" err="1">
                <a:solidFill>
                  <a:schemeClr val="bg2">
                    <a:lumMod val="50000"/>
                  </a:schemeClr>
                </a:solidFill>
              </a:rPr>
              <a:t>Skyglow</a:t>
            </a:r>
            <a:r>
              <a:rPr lang="en-US" sz="2400" i="1" dirty="0">
                <a:solidFill>
                  <a:schemeClr val="bg2">
                    <a:lumMod val="50000"/>
                  </a:schemeClr>
                </a:solidFill>
              </a:rPr>
              <a:t> Estimation Toolbox and the </a:t>
            </a:r>
            <a:r>
              <a:rPr lang="en-US" sz="2400" i="1" dirty="0" err="1">
                <a:solidFill>
                  <a:schemeClr val="bg2">
                    <a:lumMod val="50000"/>
                  </a:schemeClr>
                </a:solidFill>
              </a:rPr>
              <a:t>Skyglow</a:t>
            </a:r>
            <a:r>
              <a:rPr lang="en-US" sz="2400" i="1" dirty="0">
                <a:solidFill>
                  <a:schemeClr val="bg2">
                    <a:lumMod val="50000"/>
                  </a:schemeClr>
                </a:solidFill>
              </a:rPr>
              <a:t> Maps are going to be an incredible </a:t>
            </a:r>
            <a:r>
              <a:rPr lang="en-US" sz="2400" b="1" i="1" dirty="0">
                <a:solidFill>
                  <a:srgbClr val="E97845"/>
                </a:solidFill>
              </a:rPr>
              <a:t>educational tool </a:t>
            </a:r>
            <a:r>
              <a:rPr lang="en-US" sz="2400" i="1" dirty="0">
                <a:solidFill>
                  <a:schemeClr val="bg2">
                    <a:lumMod val="50000"/>
                  </a:schemeClr>
                </a:solidFill>
              </a:rPr>
              <a:t>for us to use to </a:t>
            </a:r>
            <a:r>
              <a:rPr lang="en-US" sz="2400" b="1" i="1" dirty="0">
                <a:solidFill>
                  <a:srgbClr val="E97845"/>
                </a:solidFill>
              </a:rPr>
              <a:t>show people </a:t>
            </a:r>
            <a:r>
              <a:rPr lang="en-US" sz="2400" i="1" dirty="0">
                <a:solidFill>
                  <a:schemeClr val="bg2">
                    <a:lumMod val="50000"/>
                  </a:schemeClr>
                </a:solidFill>
              </a:rPr>
              <a:t>through </a:t>
            </a:r>
            <a:r>
              <a:rPr lang="en-US" sz="2400" b="1" i="1" dirty="0">
                <a:solidFill>
                  <a:srgbClr val="E97845"/>
                </a:solidFill>
              </a:rPr>
              <a:t>high quality imagery </a:t>
            </a:r>
            <a:r>
              <a:rPr lang="en-US" sz="2400" i="1" dirty="0">
                <a:solidFill>
                  <a:schemeClr val="bg2">
                    <a:lumMod val="50000"/>
                  </a:schemeClr>
                </a:solidFill>
              </a:rPr>
              <a:t>about the amount of light pollution we have in Jackson</a:t>
            </a:r>
            <a:r>
              <a:rPr lang="en-US" sz="2400" i="1" dirty="0" smtClean="0">
                <a:solidFill>
                  <a:schemeClr val="bg2">
                    <a:lumMod val="50000"/>
                  </a:schemeClr>
                </a:solidFill>
              </a:rPr>
              <a:t>.”</a:t>
            </a:r>
            <a:endParaRPr lang="en-US" sz="2400" i="1" dirty="0">
              <a:solidFill>
                <a:schemeClr val="bg2">
                  <a:lumMod val="50000"/>
                </a:schemeClr>
              </a:solidFill>
            </a:endParaRPr>
          </a:p>
          <a:p>
            <a:pPr algn="ctr">
              <a:lnSpc>
                <a:spcPct val="100000"/>
              </a:lnSpc>
              <a:spcBef>
                <a:spcPts val="0"/>
              </a:spcBef>
            </a:pPr>
            <a:endParaRPr lang="en-US" sz="2400" i="1" dirty="0">
              <a:solidFill>
                <a:schemeClr val="bg2">
                  <a:lumMod val="50000"/>
                </a:schemeClr>
              </a:solidFill>
            </a:endParaRPr>
          </a:p>
          <a:p>
            <a:pPr algn="r">
              <a:lnSpc>
                <a:spcPct val="100000"/>
              </a:lnSpc>
              <a:spcBef>
                <a:spcPts val="0"/>
              </a:spcBef>
            </a:pPr>
            <a:r>
              <a:rPr lang="en-US" sz="2400" i="1" dirty="0">
                <a:solidFill>
                  <a:schemeClr val="bg2">
                    <a:lumMod val="50000"/>
                  </a:schemeClr>
                </a:solidFill>
              </a:rPr>
              <a:t>– </a:t>
            </a:r>
            <a:r>
              <a:rPr lang="en-US" sz="2400" b="1" i="1" dirty="0">
                <a:solidFill>
                  <a:schemeClr val="bg2">
                    <a:lumMod val="50000"/>
                  </a:schemeClr>
                </a:solidFill>
              </a:rPr>
              <a:t>Samuel Singer, PhD</a:t>
            </a:r>
          </a:p>
          <a:p>
            <a:pPr algn="r">
              <a:lnSpc>
                <a:spcPct val="100000"/>
              </a:lnSpc>
              <a:spcBef>
                <a:spcPts val="0"/>
              </a:spcBef>
            </a:pPr>
            <a:r>
              <a:rPr lang="en-US" sz="2400" i="1" dirty="0">
                <a:solidFill>
                  <a:schemeClr val="bg2">
                    <a:lumMod val="50000"/>
                  </a:schemeClr>
                </a:solidFill>
              </a:rPr>
              <a:t>Executive </a:t>
            </a:r>
            <a:r>
              <a:rPr lang="en-US" sz="2400" i="1" dirty="0" smtClean="0">
                <a:solidFill>
                  <a:schemeClr val="bg2">
                    <a:lumMod val="50000"/>
                  </a:schemeClr>
                </a:solidFill>
              </a:rPr>
              <a:t>Director</a:t>
            </a:r>
          </a:p>
          <a:p>
            <a:pPr algn="r">
              <a:lnSpc>
                <a:spcPct val="100000"/>
              </a:lnSpc>
              <a:spcBef>
                <a:spcPts val="0"/>
              </a:spcBef>
            </a:pPr>
            <a:r>
              <a:rPr lang="en-US" sz="2400" i="1" dirty="0" smtClean="0">
                <a:solidFill>
                  <a:schemeClr val="bg2">
                    <a:lumMod val="50000"/>
                  </a:schemeClr>
                </a:solidFill>
              </a:rPr>
              <a:t>Wyoming </a:t>
            </a:r>
            <a:r>
              <a:rPr lang="en-US" sz="2400" i="1" dirty="0">
                <a:solidFill>
                  <a:schemeClr val="bg2">
                    <a:lumMod val="50000"/>
                  </a:schemeClr>
                </a:solidFill>
              </a:rPr>
              <a:t>Stargazing</a:t>
            </a:r>
          </a:p>
          <a:p>
            <a:endParaRPr lang="en-US" sz="2400" dirty="0"/>
          </a:p>
        </p:txBody>
      </p:sp>
    </p:spTree>
    <p:extLst>
      <p:ext uri="{BB962C8B-B14F-4D97-AF65-F5344CB8AC3E}">
        <p14:creationId xmlns:p14="http://schemas.microsoft.com/office/powerpoint/2010/main" val="37936168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smtClean="0"/>
              <a:t>Conclusions</a:t>
            </a:r>
            <a:endParaRPr lang="en-US" sz="4400" dirty="0"/>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t="39486" b="11070"/>
          <a:stretch/>
        </p:blipFill>
        <p:spPr/>
      </p:pic>
      <p:sp>
        <p:nvSpPr>
          <p:cNvPr id="6" name="Text Placeholder 5"/>
          <p:cNvSpPr>
            <a:spLocks noGrp="1"/>
          </p:cNvSpPr>
          <p:nvPr>
            <p:ph type="body" sz="half" idx="2"/>
          </p:nvPr>
        </p:nvSpPr>
        <p:spPr>
          <a:xfrm>
            <a:off x="1066799" y="4212236"/>
            <a:ext cx="10166473" cy="2645763"/>
          </a:xfrm>
        </p:spPr>
        <p:txBody>
          <a:bodyPr anchor="ctr">
            <a:noAutofit/>
          </a:bodyPr>
          <a:lstStyle/>
          <a:p>
            <a:pPr marL="342900" indent="-342900">
              <a:lnSpc>
                <a:spcPct val="100000"/>
              </a:lnSpc>
              <a:buClr>
                <a:srgbClr val="E97845"/>
              </a:buClr>
              <a:buFont typeface="Webdings" panose="05030102010509060703" pitchFamily="18" charset="2"/>
              <a:buChar char=""/>
            </a:pPr>
            <a:r>
              <a:rPr lang="en-US" dirty="0" smtClean="0">
                <a:solidFill>
                  <a:schemeClr val="bg2">
                    <a:lumMod val="50000"/>
                  </a:schemeClr>
                </a:solidFill>
              </a:rPr>
              <a:t>SET </a:t>
            </a:r>
            <a:r>
              <a:rPr lang="en-US" b="1" dirty="0" smtClean="0">
                <a:solidFill>
                  <a:srgbClr val="E97845"/>
                </a:solidFill>
              </a:rPr>
              <a:t>models</a:t>
            </a:r>
            <a:r>
              <a:rPr lang="en-US" dirty="0" smtClean="0">
                <a:solidFill>
                  <a:srgbClr val="E97845"/>
                </a:solidFill>
              </a:rPr>
              <a:t> </a:t>
            </a:r>
            <a:r>
              <a:rPr lang="en-US" dirty="0" smtClean="0">
                <a:solidFill>
                  <a:schemeClr val="bg2">
                    <a:lumMod val="50000"/>
                  </a:schemeClr>
                </a:solidFill>
              </a:rPr>
              <a:t>light pollution</a:t>
            </a:r>
            <a:endParaRPr lang="en-US" dirty="0">
              <a:solidFill>
                <a:schemeClr val="bg2">
                  <a:lumMod val="50000"/>
                </a:schemeClr>
              </a:solidFill>
            </a:endParaRPr>
          </a:p>
          <a:p>
            <a:pPr marL="342900" indent="-342900">
              <a:lnSpc>
                <a:spcPct val="100000"/>
              </a:lnSpc>
              <a:buClr>
                <a:srgbClr val="E97845"/>
              </a:buClr>
              <a:buFont typeface="Webdings" panose="05030102010509060703" pitchFamily="18" charset="2"/>
              <a:buChar char=""/>
            </a:pPr>
            <a:r>
              <a:rPr lang="en-US" dirty="0">
                <a:solidFill>
                  <a:schemeClr val="bg2">
                    <a:lumMod val="50000"/>
                  </a:schemeClr>
                </a:solidFill>
              </a:rPr>
              <a:t>User interface </a:t>
            </a:r>
            <a:r>
              <a:rPr lang="en-US" b="1" dirty="0">
                <a:solidFill>
                  <a:srgbClr val="E97845"/>
                </a:solidFill>
              </a:rPr>
              <a:t>increases</a:t>
            </a:r>
            <a:r>
              <a:rPr lang="en-US" dirty="0">
                <a:solidFill>
                  <a:schemeClr val="bg2">
                    <a:lumMod val="50000"/>
                  </a:schemeClr>
                </a:solidFill>
              </a:rPr>
              <a:t> </a:t>
            </a:r>
            <a:r>
              <a:rPr lang="en-US" b="1" dirty="0" smtClean="0">
                <a:solidFill>
                  <a:srgbClr val="E97845"/>
                </a:solidFill>
              </a:rPr>
              <a:t>accessibility</a:t>
            </a:r>
          </a:p>
          <a:p>
            <a:pPr marL="342900" indent="-342900">
              <a:lnSpc>
                <a:spcPct val="100000"/>
              </a:lnSpc>
              <a:buClr>
                <a:srgbClr val="E97845"/>
              </a:buClr>
              <a:buFont typeface="Webdings" panose="05030102010509060703" pitchFamily="18" charset="2"/>
              <a:buChar char=""/>
            </a:pPr>
            <a:r>
              <a:rPr lang="en-US" dirty="0" smtClean="0">
                <a:solidFill>
                  <a:schemeClr val="bg2">
                    <a:lumMod val="50000"/>
                  </a:schemeClr>
                </a:solidFill>
              </a:rPr>
              <a:t>SET </a:t>
            </a:r>
            <a:r>
              <a:rPr lang="en-US" b="1" dirty="0" smtClean="0">
                <a:solidFill>
                  <a:srgbClr val="E97845"/>
                </a:solidFill>
              </a:rPr>
              <a:t>expands scope </a:t>
            </a:r>
            <a:r>
              <a:rPr lang="en-US" dirty="0" smtClean="0">
                <a:solidFill>
                  <a:schemeClr val="bg2">
                    <a:lumMod val="50000"/>
                  </a:schemeClr>
                </a:solidFill>
              </a:rPr>
              <a:t>of current management practices</a:t>
            </a:r>
          </a:p>
          <a:p>
            <a:pPr marL="342900" indent="-342900">
              <a:lnSpc>
                <a:spcPct val="100000"/>
              </a:lnSpc>
              <a:buClr>
                <a:srgbClr val="E97845"/>
              </a:buClr>
              <a:buFont typeface="Webdings" panose="05030102010509060703" pitchFamily="18" charset="2"/>
              <a:buChar char=""/>
            </a:pPr>
            <a:r>
              <a:rPr lang="en-US" dirty="0" smtClean="0">
                <a:solidFill>
                  <a:schemeClr val="bg2">
                    <a:lumMod val="50000"/>
                  </a:schemeClr>
                </a:solidFill>
              </a:rPr>
              <a:t>Artificial </a:t>
            </a:r>
            <a:r>
              <a:rPr lang="en-US" dirty="0" err="1">
                <a:solidFill>
                  <a:schemeClr val="bg2">
                    <a:lumMod val="50000"/>
                  </a:schemeClr>
                </a:solidFill>
              </a:rPr>
              <a:t>Skyglow</a:t>
            </a:r>
            <a:r>
              <a:rPr lang="en-US" dirty="0">
                <a:solidFill>
                  <a:schemeClr val="bg2">
                    <a:lumMod val="50000"/>
                  </a:schemeClr>
                </a:solidFill>
              </a:rPr>
              <a:t> Maps </a:t>
            </a:r>
            <a:r>
              <a:rPr lang="en-US" b="1" dirty="0">
                <a:solidFill>
                  <a:srgbClr val="E97845"/>
                </a:solidFill>
              </a:rPr>
              <a:t>identify</a:t>
            </a:r>
            <a:r>
              <a:rPr lang="en-US" dirty="0">
                <a:solidFill>
                  <a:schemeClr val="bg2">
                    <a:lumMod val="50000"/>
                  </a:schemeClr>
                </a:solidFill>
              </a:rPr>
              <a:t> </a:t>
            </a:r>
            <a:r>
              <a:rPr lang="en-US" b="1" dirty="0">
                <a:solidFill>
                  <a:srgbClr val="E97845"/>
                </a:solidFill>
              </a:rPr>
              <a:t>sources</a:t>
            </a:r>
            <a:r>
              <a:rPr lang="en-US" dirty="0">
                <a:solidFill>
                  <a:schemeClr val="bg2">
                    <a:lumMod val="50000"/>
                  </a:schemeClr>
                </a:solidFill>
              </a:rPr>
              <a:t> of light </a:t>
            </a:r>
            <a:r>
              <a:rPr lang="en-US" dirty="0" smtClean="0">
                <a:solidFill>
                  <a:schemeClr val="bg2">
                    <a:lumMod val="50000"/>
                  </a:schemeClr>
                </a:solidFill>
              </a:rPr>
              <a:t>pollution</a:t>
            </a:r>
          </a:p>
          <a:p>
            <a:pPr marL="342900" indent="-342900">
              <a:lnSpc>
                <a:spcPct val="100000"/>
              </a:lnSpc>
              <a:buClr>
                <a:srgbClr val="E97845"/>
              </a:buClr>
              <a:buFont typeface="Webdings" panose="05030102010509060703" pitchFamily="18" charset="2"/>
              <a:buChar char=""/>
            </a:pPr>
            <a:r>
              <a:rPr lang="en-US" dirty="0" smtClean="0">
                <a:solidFill>
                  <a:schemeClr val="bg2">
                    <a:lumMod val="50000"/>
                  </a:schemeClr>
                </a:solidFill>
              </a:rPr>
              <a:t>Mean Artificial </a:t>
            </a:r>
            <a:r>
              <a:rPr lang="en-US" dirty="0" err="1" smtClean="0">
                <a:solidFill>
                  <a:schemeClr val="bg2">
                    <a:lumMod val="50000"/>
                  </a:schemeClr>
                </a:solidFill>
              </a:rPr>
              <a:t>Skyglow</a:t>
            </a:r>
            <a:r>
              <a:rPr lang="en-US" dirty="0" smtClean="0">
                <a:solidFill>
                  <a:schemeClr val="bg2">
                    <a:lumMod val="50000"/>
                  </a:schemeClr>
                </a:solidFill>
              </a:rPr>
              <a:t> Map is a </a:t>
            </a:r>
            <a:r>
              <a:rPr lang="en-US" b="1" dirty="0" smtClean="0">
                <a:solidFill>
                  <a:srgbClr val="E97845"/>
                </a:solidFill>
              </a:rPr>
              <a:t>slightly better representation </a:t>
            </a:r>
            <a:r>
              <a:rPr lang="en-US" dirty="0" smtClean="0">
                <a:solidFill>
                  <a:schemeClr val="bg2">
                    <a:lumMod val="50000"/>
                  </a:schemeClr>
                </a:solidFill>
              </a:rPr>
              <a:t>than the Median when compared to the </a:t>
            </a:r>
            <a:r>
              <a:rPr lang="en-US" i="1" dirty="0" smtClean="0">
                <a:solidFill>
                  <a:schemeClr val="bg2">
                    <a:lumMod val="50000"/>
                  </a:schemeClr>
                </a:solidFill>
              </a:rPr>
              <a:t>New World Atlas</a:t>
            </a:r>
            <a:endParaRPr lang="en-US" dirty="0">
              <a:solidFill>
                <a:schemeClr val="bg2">
                  <a:lumMod val="50000"/>
                </a:schemeClr>
              </a:solidFill>
            </a:endParaRPr>
          </a:p>
        </p:txBody>
      </p:sp>
      <p:sp>
        <p:nvSpPr>
          <p:cNvPr id="7" name="Text Placeholder 4"/>
          <p:cNvSpPr txBox="1">
            <a:spLocks/>
          </p:cNvSpPr>
          <p:nvPr/>
        </p:nvSpPr>
        <p:spPr>
          <a:xfrm>
            <a:off x="0" y="51487"/>
            <a:ext cx="4734838" cy="1865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1"/>
                </a:solidFill>
                <a:effectLst/>
                <a:uLnTx/>
                <a:uFillTx/>
              </a:rPr>
              <a:t>Image Credit: </a:t>
            </a:r>
            <a:r>
              <a:rPr lang="en-US" dirty="0" smtClean="0">
                <a:solidFill>
                  <a:schemeClr val="bg1"/>
                </a:solidFill>
              </a:rPr>
              <a:t>Wyoming Cross-Cutting II Team</a:t>
            </a:r>
            <a:endParaRPr kumimoji="0" lang="en-US"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643527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Future Work</a:t>
            </a:r>
            <a:endParaRPr lang="en-US" sz="4400" dirty="0"/>
          </a:p>
        </p:txBody>
      </p:sp>
      <p:sp>
        <p:nvSpPr>
          <p:cNvPr id="4" name="Text Placeholder 3"/>
          <p:cNvSpPr>
            <a:spLocks noGrp="1"/>
          </p:cNvSpPr>
          <p:nvPr>
            <p:ph type="body" sz="half" idx="2"/>
          </p:nvPr>
        </p:nvSpPr>
        <p:spPr>
          <a:xfrm>
            <a:off x="1066800" y="844549"/>
            <a:ext cx="10166472" cy="2199735"/>
          </a:xfrm>
        </p:spPr>
        <p:txBody>
          <a:bodyPr anchor="ctr">
            <a:normAutofit/>
          </a:bodyPr>
          <a:lstStyle/>
          <a:p>
            <a:pPr marL="342900" indent="-342900">
              <a:lnSpc>
                <a:spcPct val="100000"/>
              </a:lnSpc>
              <a:buClr>
                <a:srgbClr val="E97845"/>
              </a:buClr>
              <a:buFont typeface="Webdings" panose="05030102010509060703" pitchFamily="18" charset="2"/>
              <a:buChar char=""/>
            </a:pPr>
            <a:r>
              <a:rPr lang="en-US" dirty="0" smtClean="0">
                <a:solidFill>
                  <a:schemeClr val="bg2">
                    <a:lumMod val="50000"/>
                  </a:schemeClr>
                </a:solidFill>
              </a:rPr>
              <a:t>Conduct</a:t>
            </a:r>
            <a:r>
              <a:rPr lang="en-US" i="1" dirty="0" smtClean="0">
                <a:solidFill>
                  <a:schemeClr val="tx1"/>
                </a:solidFill>
              </a:rPr>
              <a:t> </a:t>
            </a:r>
            <a:r>
              <a:rPr lang="en-US" b="1" i="1" dirty="0">
                <a:solidFill>
                  <a:srgbClr val="E97845"/>
                </a:solidFill>
              </a:rPr>
              <a:t>i</a:t>
            </a:r>
            <a:r>
              <a:rPr lang="en-US" b="1" i="1" dirty="0" smtClean="0">
                <a:solidFill>
                  <a:srgbClr val="E97845"/>
                </a:solidFill>
              </a:rPr>
              <a:t>n situ</a:t>
            </a:r>
            <a:r>
              <a:rPr lang="en-US" i="1" dirty="0" smtClean="0">
                <a:solidFill>
                  <a:srgbClr val="E97845"/>
                </a:solidFill>
              </a:rPr>
              <a:t> </a:t>
            </a:r>
            <a:r>
              <a:rPr lang="en-US" dirty="0" smtClean="0">
                <a:solidFill>
                  <a:schemeClr val="bg2">
                    <a:lumMod val="50000"/>
                  </a:schemeClr>
                </a:solidFill>
              </a:rPr>
              <a:t>measurements and validate model</a:t>
            </a:r>
          </a:p>
          <a:p>
            <a:pPr marL="342900" indent="-342900">
              <a:lnSpc>
                <a:spcPct val="100000"/>
              </a:lnSpc>
              <a:buClr>
                <a:srgbClr val="E97845"/>
              </a:buClr>
              <a:buFont typeface="Webdings" panose="05030102010509060703" pitchFamily="18" charset="2"/>
              <a:buChar char=""/>
            </a:pPr>
            <a:r>
              <a:rPr lang="en-US" dirty="0" smtClean="0">
                <a:solidFill>
                  <a:schemeClr val="bg2">
                    <a:lumMod val="50000"/>
                  </a:schemeClr>
                </a:solidFill>
              </a:rPr>
              <a:t>Incorporate effects of </a:t>
            </a:r>
            <a:r>
              <a:rPr lang="en-US" b="1" dirty="0" smtClean="0">
                <a:solidFill>
                  <a:srgbClr val="E97845"/>
                </a:solidFill>
              </a:rPr>
              <a:t>topographic shielding</a:t>
            </a:r>
          </a:p>
          <a:p>
            <a:pPr marL="342900" indent="-342900">
              <a:lnSpc>
                <a:spcPct val="100000"/>
              </a:lnSpc>
              <a:buClr>
                <a:srgbClr val="E97845"/>
              </a:buClr>
              <a:buFont typeface="Webdings" panose="05030102010509060703" pitchFamily="18" charset="2"/>
              <a:buChar char=""/>
            </a:pPr>
            <a:r>
              <a:rPr lang="en-US" dirty="0" smtClean="0">
                <a:solidFill>
                  <a:schemeClr val="bg2">
                    <a:lumMod val="50000"/>
                  </a:schemeClr>
                </a:solidFill>
              </a:rPr>
              <a:t>Format to </a:t>
            </a:r>
            <a:r>
              <a:rPr lang="en-US" b="1" dirty="0" smtClean="0">
                <a:solidFill>
                  <a:srgbClr val="E97845"/>
                </a:solidFill>
              </a:rPr>
              <a:t>automatically update </a:t>
            </a:r>
            <a:r>
              <a:rPr lang="en-US" dirty="0" smtClean="0">
                <a:solidFill>
                  <a:schemeClr val="bg2">
                    <a:lumMod val="50000"/>
                  </a:schemeClr>
                </a:solidFill>
              </a:rPr>
              <a:t>model with new images</a:t>
            </a:r>
          </a:p>
          <a:p>
            <a:pPr marL="342900" indent="-342900">
              <a:lnSpc>
                <a:spcPct val="100000"/>
              </a:lnSpc>
              <a:buClr>
                <a:srgbClr val="E97845"/>
              </a:buClr>
              <a:buFont typeface="Webdings" panose="05030102010509060703" pitchFamily="18" charset="2"/>
              <a:buChar char=""/>
            </a:pPr>
            <a:r>
              <a:rPr lang="en-US" dirty="0" smtClean="0">
                <a:solidFill>
                  <a:schemeClr val="bg2">
                    <a:lumMod val="50000"/>
                  </a:schemeClr>
                </a:solidFill>
              </a:rPr>
              <a:t>Compile maps to analyze </a:t>
            </a:r>
            <a:r>
              <a:rPr lang="en-US" b="1" dirty="0" smtClean="0">
                <a:solidFill>
                  <a:srgbClr val="E97845"/>
                </a:solidFill>
              </a:rPr>
              <a:t>long-term</a:t>
            </a:r>
            <a:r>
              <a:rPr lang="en-US" dirty="0" smtClean="0">
                <a:solidFill>
                  <a:srgbClr val="E97845"/>
                </a:solidFill>
              </a:rPr>
              <a:t> </a:t>
            </a:r>
            <a:r>
              <a:rPr lang="en-US" b="1" dirty="0" smtClean="0">
                <a:solidFill>
                  <a:srgbClr val="E97845"/>
                </a:solidFill>
              </a:rPr>
              <a:t>lighting</a:t>
            </a:r>
            <a:r>
              <a:rPr lang="en-US" dirty="0" smtClean="0">
                <a:solidFill>
                  <a:srgbClr val="E97845"/>
                </a:solidFill>
              </a:rPr>
              <a:t> </a:t>
            </a:r>
            <a:r>
              <a:rPr lang="en-US" b="1" dirty="0" smtClean="0">
                <a:solidFill>
                  <a:srgbClr val="E97845"/>
                </a:solidFill>
              </a:rPr>
              <a:t>trends</a:t>
            </a:r>
          </a:p>
          <a:p>
            <a:pPr marL="342900" indent="-342900">
              <a:lnSpc>
                <a:spcPct val="100000"/>
              </a:lnSpc>
              <a:buClr>
                <a:srgbClr val="E97845"/>
              </a:buClr>
              <a:buFont typeface="Webdings" panose="05030102010509060703" pitchFamily="18" charset="2"/>
              <a:buChar char=""/>
            </a:pPr>
            <a:r>
              <a:rPr lang="en-US" dirty="0" smtClean="0">
                <a:solidFill>
                  <a:schemeClr val="bg2">
                    <a:lumMod val="50000"/>
                  </a:schemeClr>
                </a:solidFill>
              </a:rPr>
              <a:t>Fall 2017: light pollution in the </a:t>
            </a:r>
            <a:r>
              <a:rPr lang="en-US" b="1" dirty="0" smtClean="0">
                <a:solidFill>
                  <a:srgbClr val="E97845"/>
                </a:solidFill>
              </a:rPr>
              <a:t>Colorado Plateau</a:t>
            </a:r>
            <a:endParaRPr lang="en-US" b="1" dirty="0">
              <a:solidFill>
                <a:srgbClr val="E97845"/>
              </a:solidFill>
            </a:endParaRPr>
          </a:p>
        </p:txBody>
      </p:sp>
      <p:sp>
        <p:nvSpPr>
          <p:cNvPr id="8" name="Picture Placeholder 7"/>
          <p:cNvSpPr>
            <a:spLocks noGrp="1"/>
          </p:cNvSpPr>
          <p:nvPr>
            <p:ph type="pic" idx="10"/>
          </p:nvPr>
        </p:nvSpPr>
        <p:spPr/>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15" t="7576" r="4836" b="8281"/>
          <a:stretch/>
        </p:blipFill>
        <p:spPr>
          <a:xfrm>
            <a:off x="-66908" y="3044284"/>
            <a:ext cx="12266341" cy="3767070"/>
          </a:xfrm>
          <a:prstGeom prst="rect">
            <a:avLst/>
          </a:prstGeom>
        </p:spPr>
      </p:pic>
      <p:sp>
        <p:nvSpPr>
          <p:cNvPr id="7" name="Text Placeholder 4"/>
          <p:cNvSpPr txBox="1">
            <a:spLocks/>
          </p:cNvSpPr>
          <p:nvPr/>
        </p:nvSpPr>
        <p:spPr>
          <a:xfrm>
            <a:off x="-66908" y="6572207"/>
            <a:ext cx="4734838" cy="1865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1"/>
                </a:solidFill>
                <a:effectLst/>
                <a:uLnTx/>
                <a:uFillTx/>
              </a:rPr>
              <a:t>Image Credit: © 2011 Sebastian Werner/Flickr cc by 2.0</a:t>
            </a:r>
            <a:endParaRPr kumimoji="0" lang="en-US"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6338841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Concerns</a:t>
            </a:r>
            <a:endParaRPr lang="en-US" dirty="0"/>
          </a:p>
        </p:txBody>
      </p:sp>
      <p:sp>
        <p:nvSpPr>
          <p:cNvPr id="3" name="Text Placeholder 2"/>
          <p:cNvSpPr>
            <a:spLocks noGrp="1"/>
          </p:cNvSpPr>
          <p:nvPr>
            <p:ph type="body" sz="half" idx="2"/>
          </p:nvPr>
        </p:nvSpPr>
        <p:spPr>
          <a:xfrm>
            <a:off x="2291379" y="2548874"/>
            <a:ext cx="7562625" cy="4055633"/>
          </a:xfrm>
        </p:spPr>
        <p:txBody>
          <a:bodyPr anchor="ctr"/>
          <a:lstStyle/>
          <a:p>
            <a:pPr algn="ctr">
              <a:lnSpc>
                <a:spcPct val="100000"/>
              </a:lnSpc>
              <a:spcBef>
                <a:spcPts val="0"/>
              </a:spcBef>
            </a:pPr>
            <a:r>
              <a:rPr lang="en-US" sz="2400" i="1" dirty="0" smtClean="0">
                <a:solidFill>
                  <a:schemeClr val="bg2">
                    <a:lumMod val="50000"/>
                  </a:schemeClr>
                </a:solidFill>
              </a:rPr>
              <a:t>“…as light pollution spreads, we are slowly losing one of the </a:t>
            </a:r>
            <a:r>
              <a:rPr lang="en-US" sz="2400" b="1" i="1" dirty="0" smtClean="0">
                <a:solidFill>
                  <a:srgbClr val="E97845"/>
                </a:solidFill>
              </a:rPr>
              <a:t>oldest</a:t>
            </a:r>
            <a:r>
              <a:rPr lang="en-US" sz="2400" i="1" dirty="0" smtClean="0">
                <a:solidFill>
                  <a:srgbClr val="E97845"/>
                </a:solidFill>
              </a:rPr>
              <a:t> </a:t>
            </a:r>
            <a:r>
              <a:rPr lang="en-US" sz="2400" i="1" dirty="0" smtClean="0">
                <a:solidFill>
                  <a:schemeClr val="bg2">
                    <a:lumMod val="50000"/>
                  </a:schemeClr>
                </a:solidFill>
              </a:rPr>
              <a:t>and </a:t>
            </a:r>
            <a:r>
              <a:rPr lang="en-US" sz="2400" b="1" i="1" dirty="0" smtClean="0">
                <a:solidFill>
                  <a:srgbClr val="E97845"/>
                </a:solidFill>
              </a:rPr>
              <a:t>most universal links </a:t>
            </a:r>
            <a:r>
              <a:rPr lang="en-US" sz="2400" i="1" dirty="0" smtClean="0">
                <a:solidFill>
                  <a:schemeClr val="bg2">
                    <a:lumMod val="50000"/>
                  </a:schemeClr>
                </a:solidFill>
              </a:rPr>
              <a:t>to all of human history.”</a:t>
            </a:r>
          </a:p>
          <a:p>
            <a:pPr algn="ctr">
              <a:lnSpc>
                <a:spcPct val="100000"/>
              </a:lnSpc>
              <a:spcBef>
                <a:spcPts val="0"/>
              </a:spcBef>
            </a:pPr>
            <a:endParaRPr lang="en-US" sz="2400" i="1" dirty="0" smtClean="0">
              <a:solidFill>
                <a:schemeClr val="bg2">
                  <a:lumMod val="50000"/>
                </a:schemeClr>
              </a:solidFill>
            </a:endParaRPr>
          </a:p>
          <a:p>
            <a:pPr algn="r">
              <a:lnSpc>
                <a:spcPct val="100000"/>
              </a:lnSpc>
              <a:spcBef>
                <a:spcPts val="0"/>
              </a:spcBef>
            </a:pPr>
            <a:r>
              <a:rPr lang="en-US" sz="2400" i="1" dirty="0">
                <a:solidFill>
                  <a:schemeClr val="bg2">
                    <a:lumMod val="50000"/>
                  </a:schemeClr>
                </a:solidFill>
              </a:rPr>
              <a:t>– </a:t>
            </a:r>
            <a:r>
              <a:rPr lang="en-US" sz="2400" b="1" i="1" dirty="0" smtClean="0">
                <a:solidFill>
                  <a:schemeClr val="bg2">
                    <a:lumMod val="50000"/>
                  </a:schemeClr>
                </a:solidFill>
              </a:rPr>
              <a:t>Peter Lipscomb</a:t>
            </a:r>
          </a:p>
          <a:p>
            <a:pPr algn="r">
              <a:lnSpc>
                <a:spcPct val="100000"/>
              </a:lnSpc>
              <a:spcBef>
                <a:spcPts val="0"/>
              </a:spcBef>
            </a:pPr>
            <a:r>
              <a:rPr lang="en-US" sz="2400" i="1" dirty="0" smtClean="0">
                <a:solidFill>
                  <a:schemeClr val="bg2">
                    <a:lumMod val="50000"/>
                  </a:schemeClr>
                </a:solidFill>
              </a:rPr>
              <a:t>Santa Fe Astronomer</a:t>
            </a:r>
            <a:endParaRPr lang="en-US" sz="2400" i="1" dirty="0">
              <a:solidFill>
                <a:schemeClr val="bg2">
                  <a:lumMod val="50000"/>
                </a:schemeClr>
              </a:solidFill>
            </a:endParaRPr>
          </a:p>
        </p:txBody>
      </p:sp>
    </p:spTree>
    <p:extLst>
      <p:ext uri="{BB962C8B-B14F-4D97-AF65-F5344CB8AC3E}">
        <p14:creationId xmlns:p14="http://schemas.microsoft.com/office/powerpoint/2010/main" val="25411946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Autofit/>
          </a:bodyPr>
          <a:lstStyle/>
          <a:p>
            <a:r>
              <a:rPr lang="en-US" sz="4400" dirty="0" smtClean="0"/>
              <a:t>Acknowledgements</a:t>
            </a:r>
            <a:endParaRPr lang="en-US" sz="4400" dirty="0"/>
          </a:p>
        </p:txBody>
      </p:sp>
      <p:sp>
        <p:nvSpPr>
          <p:cNvPr id="8" name="Text Placeholder 1"/>
          <p:cNvSpPr txBox="1">
            <a:spLocks/>
          </p:cNvSpPr>
          <p:nvPr/>
        </p:nvSpPr>
        <p:spPr>
          <a:xfrm>
            <a:off x="1006840" y="1143000"/>
            <a:ext cx="10531033" cy="50263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pPr>
            <a:r>
              <a:rPr lang="en-US" sz="2400" dirty="0" smtClean="0">
                <a:solidFill>
                  <a:srgbClr val="E97845"/>
                </a:solidFill>
              </a:rPr>
              <a:t>Partners</a:t>
            </a:r>
            <a:endParaRPr lang="en-US" sz="2400" dirty="0" smtClean="0">
              <a:solidFill>
                <a:schemeClr val="bg2">
                  <a:lumMod val="50000"/>
                </a:schemeClr>
              </a:solidFill>
            </a:endParaRPr>
          </a:p>
          <a:p>
            <a:pPr marL="457200" indent="-457200">
              <a:lnSpc>
                <a:spcPct val="120000"/>
              </a:lnSpc>
            </a:pPr>
            <a:r>
              <a:rPr lang="en-US" sz="2400" b="1" dirty="0" smtClean="0">
                <a:solidFill>
                  <a:schemeClr val="bg2">
                    <a:lumMod val="50000"/>
                  </a:schemeClr>
                </a:solidFill>
              </a:rPr>
              <a:t>Dan Greenblatt |</a:t>
            </a:r>
            <a:r>
              <a:rPr lang="en-US" sz="2400" dirty="0" smtClean="0">
                <a:solidFill>
                  <a:schemeClr val="bg2">
                    <a:lumMod val="50000"/>
                  </a:schemeClr>
                </a:solidFill>
              </a:rPr>
              <a:t> </a:t>
            </a:r>
            <a:r>
              <a:rPr lang="en-US" sz="2400" dirty="0">
                <a:solidFill>
                  <a:schemeClr val="bg2">
                    <a:lumMod val="50000"/>
                  </a:schemeClr>
                </a:solidFill>
              </a:rPr>
              <a:t>Colter Bay District Interpretive </a:t>
            </a:r>
            <a:r>
              <a:rPr lang="en-US" sz="2400" dirty="0" smtClean="0">
                <a:solidFill>
                  <a:schemeClr val="bg2">
                    <a:lumMod val="50000"/>
                  </a:schemeClr>
                </a:solidFill>
              </a:rPr>
              <a:t>Ranger, </a:t>
            </a:r>
            <a:r>
              <a:rPr lang="en-US" sz="2400" dirty="0">
                <a:solidFill>
                  <a:schemeClr val="bg2">
                    <a:lumMod val="50000"/>
                  </a:schemeClr>
                </a:solidFill>
              </a:rPr>
              <a:t>Grand Teton National </a:t>
            </a:r>
            <a:r>
              <a:rPr lang="en-US" sz="2400" dirty="0" smtClean="0">
                <a:solidFill>
                  <a:schemeClr val="bg2">
                    <a:lumMod val="50000"/>
                  </a:schemeClr>
                </a:solidFill>
              </a:rPr>
              <a:t>Park</a:t>
            </a:r>
          </a:p>
          <a:p>
            <a:pPr marL="457200" indent="-457200">
              <a:lnSpc>
                <a:spcPct val="120000"/>
              </a:lnSpc>
            </a:pPr>
            <a:r>
              <a:rPr lang="en-US" sz="2400" b="1" dirty="0" smtClean="0">
                <a:solidFill>
                  <a:schemeClr val="bg2">
                    <a:lumMod val="50000"/>
                  </a:schemeClr>
                </a:solidFill>
              </a:rPr>
              <a:t>Randy Stanley | </a:t>
            </a:r>
            <a:r>
              <a:rPr lang="en-US" sz="2400" dirty="0">
                <a:solidFill>
                  <a:schemeClr val="bg2">
                    <a:lumMod val="50000"/>
                  </a:schemeClr>
                </a:solidFill>
              </a:rPr>
              <a:t>Natural Sounds and Night Skies </a:t>
            </a:r>
            <a:r>
              <a:rPr lang="en-US" sz="2400" dirty="0" smtClean="0">
                <a:solidFill>
                  <a:schemeClr val="bg2">
                    <a:lumMod val="50000"/>
                  </a:schemeClr>
                </a:solidFill>
              </a:rPr>
              <a:t>Coordinator, National </a:t>
            </a:r>
            <a:r>
              <a:rPr lang="en-US" sz="2400" dirty="0">
                <a:solidFill>
                  <a:schemeClr val="bg2">
                    <a:lumMod val="50000"/>
                  </a:schemeClr>
                </a:solidFill>
              </a:rPr>
              <a:t>Park </a:t>
            </a:r>
            <a:r>
              <a:rPr lang="en-US" sz="2400" dirty="0" smtClean="0">
                <a:solidFill>
                  <a:schemeClr val="bg2">
                    <a:lumMod val="50000"/>
                  </a:schemeClr>
                </a:solidFill>
              </a:rPr>
              <a:t>Service, </a:t>
            </a:r>
            <a:r>
              <a:rPr lang="en-US" sz="2400" dirty="0">
                <a:solidFill>
                  <a:schemeClr val="bg2">
                    <a:lumMod val="50000"/>
                  </a:schemeClr>
                </a:solidFill>
              </a:rPr>
              <a:t>Intermountain </a:t>
            </a:r>
            <a:r>
              <a:rPr lang="en-US" sz="2400" dirty="0" smtClean="0">
                <a:solidFill>
                  <a:schemeClr val="bg2">
                    <a:lumMod val="50000"/>
                  </a:schemeClr>
                </a:solidFill>
              </a:rPr>
              <a:t>Region</a:t>
            </a:r>
          </a:p>
          <a:p>
            <a:pPr marL="457200" indent="-457200">
              <a:lnSpc>
                <a:spcPct val="120000"/>
              </a:lnSpc>
            </a:pPr>
            <a:r>
              <a:rPr lang="en-US" sz="2400" b="1" dirty="0" err="1">
                <a:solidFill>
                  <a:schemeClr val="bg2">
                    <a:lumMod val="50000"/>
                  </a:schemeClr>
                </a:solidFill>
              </a:rPr>
              <a:t>Sharolyn</a:t>
            </a:r>
            <a:r>
              <a:rPr lang="en-US" sz="2400" b="1" dirty="0">
                <a:solidFill>
                  <a:schemeClr val="bg2">
                    <a:lumMod val="50000"/>
                  </a:schemeClr>
                </a:solidFill>
              </a:rPr>
              <a:t> Anderson, PhD | </a:t>
            </a:r>
            <a:r>
              <a:rPr lang="en-US" sz="2400" dirty="0">
                <a:solidFill>
                  <a:schemeClr val="bg2">
                    <a:lumMod val="50000"/>
                  </a:schemeClr>
                </a:solidFill>
              </a:rPr>
              <a:t>Research Scientist, National Park </a:t>
            </a:r>
            <a:r>
              <a:rPr lang="en-US" sz="2400" dirty="0" smtClean="0">
                <a:solidFill>
                  <a:schemeClr val="bg2">
                    <a:lumMod val="50000"/>
                  </a:schemeClr>
                </a:solidFill>
              </a:rPr>
              <a:t>Service, </a:t>
            </a:r>
            <a:r>
              <a:rPr lang="en-US" sz="2400" dirty="0">
                <a:solidFill>
                  <a:schemeClr val="bg2">
                    <a:lumMod val="50000"/>
                  </a:schemeClr>
                </a:solidFill>
              </a:rPr>
              <a:t>Natural Sounds and Night Skies </a:t>
            </a:r>
            <a:r>
              <a:rPr lang="en-US" sz="2400" dirty="0" smtClean="0">
                <a:solidFill>
                  <a:schemeClr val="bg2">
                    <a:lumMod val="50000"/>
                  </a:schemeClr>
                </a:solidFill>
              </a:rPr>
              <a:t>Division</a:t>
            </a:r>
            <a:endParaRPr lang="en-US" sz="2400" b="1" dirty="0" smtClean="0">
              <a:solidFill>
                <a:schemeClr val="bg2">
                  <a:lumMod val="50000"/>
                </a:schemeClr>
              </a:solidFill>
            </a:endParaRPr>
          </a:p>
          <a:p>
            <a:pPr marL="457200" indent="-457200">
              <a:lnSpc>
                <a:spcPct val="120000"/>
              </a:lnSpc>
            </a:pPr>
            <a:r>
              <a:rPr lang="en-US" sz="2400" b="1" dirty="0" smtClean="0">
                <a:solidFill>
                  <a:schemeClr val="bg2">
                    <a:lumMod val="50000"/>
                  </a:schemeClr>
                </a:solidFill>
              </a:rPr>
              <a:t>Li-Wei Hung, PhD </a:t>
            </a:r>
            <a:r>
              <a:rPr lang="en-US" sz="2400" b="1" dirty="0">
                <a:solidFill>
                  <a:schemeClr val="bg2">
                    <a:lumMod val="50000"/>
                  </a:schemeClr>
                </a:solidFill>
              </a:rPr>
              <a:t>| </a:t>
            </a:r>
            <a:r>
              <a:rPr lang="en-US" sz="2400" dirty="0" smtClean="0">
                <a:solidFill>
                  <a:schemeClr val="bg2">
                    <a:lumMod val="50000"/>
                  </a:schemeClr>
                </a:solidFill>
              </a:rPr>
              <a:t>Research </a:t>
            </a:r>
            <a:r>
              <a:rPr lang="en-US" sz="2400" dirty="0">
                <a:solidFill>
                  <a:schemeClr val="bg2">
                    <a:lumMod val="50000"/>
                  </a:schemeClr>
                </a:solidFill>
              </a:rPr>
              <a:t>Scientist, National Park </a:t>
            </a:r>
            <a:r>
              <a:rPr lang="en-US" sz="2400" dirty="0" smtClean="0">
                <a:solidFill>
                  <a:schemeClr val="bg2">
                    <a:lumMod val="50000"/>
                  </a:schemeClr>
                </a:solidFill>
              </a:rPr>
              <a:t>Service, </a:t>
            </a:r>
            <a:r>
              <a:rPr lang="en-US" sz="2400" dirty="0">
                <a:solidFill>
                  <a:schemeClr val="bg2">
                    <a:lumMod val="50000"/>
                  </a:schemeClr>
                </a:solidFill>
              </a:rPr>
              <a:t>Natural Sounds and Night Skies </a:t>
            </a:r>
            <a:r>
              <a:rPr lang="en-US" sz="2400" dirty="0" smtClean="0">
                <a:solidFill>
                  <a:schemeClr val="bg2">
                    <a:lumMod val="50000"/>
                  </a:schemeClr>
                </a:solidFill>
              </a:rPr>
              <a:t>Division</a:t>
            </a:r>
            <a:endParaRPr lang="en-US" sz="2400" b="1" dirty="0" smtClean="0">
              <a:solidFill>
                <a:schemeClr val="bg2">
                  <a:lumMod val="50000"/>
                </a:schemeClr>
              </a:solidFill>
            </a:endParaRPr>
          </a:p>
          <a:p>
            <a:pPr marL="457200" indent="-457200">
              <a:lnSpc>
                <a:spcPct val="120000"/>
              </a:lnSpc>
            </a:pPr>
            <a:r>
              <a:rPr lang="en-US" sz="2400" b="1" dirty="0" smtClean="0">
                <a:solidFill>
                  <a:schemeClr val="bg2">
                    <a:lumMod val="50000"/>
                  </a:schemeClr>
                </a:solidFill>
              </a:rPr>
              <a:t>Samuel Singer, PhD </a:t>
            </a:r>
            <a:r>
              <a:rPr lang="en-US" sz="2400" b="1" dirty="0">
                <a:solidFill>
                  <a:schemeClr val="bg2">
                    <a:lumMod val="50000"/>
                  </a:schemeClr>
                </a:solidFill>
              </a:rPr>
              <a:t>| </a:t>
            </a:r>
            <a:r>
              <a:rPr lang="en-US" sz="2400" dirty="0" smtClean="0">
                <a:solidFill>
                  <a:schemeClr val="bg2">
                    <a:lumMod val="50000"/>
                  </a:schemeClr>
                </a:solidFill>
              </a:rPr>
              <a:t>Executive </a:t>
            </a:r>
            <a:r>
              <a:rPr lang="en-US" sz="2400" dirty="0">
                <a:solidFill>
                  <a:schemeClr val="bg2">
                    <a:lumMod val="50000"/>
                  </a:schemeClr>
                </a:solidFill>
              </a:rPr>
              <a:t>Director, Wyoming </a:t>
            </a:r>
            <a:r>
              <a:rPr lang="en-US" sz="2400" dirty="0" smtClean="0">
                <a:solidFill>
                  <a:schemeClr val="bg2">
                    <a:lumMod val="50000"/>
                  </a:schemeClr>
                </a:solidFill>
              </a:rPr>
              <a:t>Stargazing</a:t>
            </a:r>
            <a:endParaRPr lang="en-US" sz="2400" dirty="0">
              <a:solidFill>
                <a:schemeClr val="bg2">
                  <a:lumMod val="50000"/>
                </a:schemeClr>
              </a:solidFill>
            </a:endParaRPr>
          </a:p>
        </p:txBody>
      </p:sp>
    </p:spTree>
    <p:extLst>
      <p:ext uri="{BB962C8B-B14F-4D97-AF65-F5344CB8AC3E}">
        <p14:creationId xmlns:p14="http://schemas.microsoft.com/office/powerpoint/2010/main" val="3893442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Autofit/>
          </a:bodyPr>
          <a:lstStyle/>
          <a:p>
            <a:r>
              <a:rPr lang="en-US" sz="4400" dirty="0" smtClean="0"/>
              <a:t>Acknowledgements</a:t>
            </a:r>
            <a:endParaRPr lang="en-US" sz="4400" dirty="0"/>
          </a:p>
        </p:txBody>
      </p:sp>
      <p:sp>
        <p:nvSpPr>
          <p:cNvPr id="8" name="Text Placeholder 1"/>
          <p:cNvSpPr txBox="1">
            <a:spLocks/>
          </p:cNvSpPr>
          <p:nvPr/>
        </p:nvSpPr>
        <p:spPr>
          <a:xfrm>
            <a:off x="1000124" y="1143000"/>
            <a:ext cx="10597709" cy="50263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pPr>
            <a:r>
              <a:rPr lang="en-US" sz="2400" dirty="0" smtClean="0">
                <a:solidFill>
                  <a:srgbClr val="E97845"/>
                </a:solidFill>
              </a:rPr>
              <a:t>Science Advisors</a:t>
            </a:r>
          </a:p>
          <a:p>
            <a:pPr marL="457200" indent="-457200">
              <a:lnSpc>
                <a:spcPct val="120000"/>
              </a:lnSpc>
            </a:pPr>
            <a:r>
              <a:rPr lang="en-US" sz="2400" b="1" dirty="0">
                <a:solidFill>
                  <a:schemeClr val="bg2">
                    <a:lumMod val="50000"/>
                  </a:schemeClr>
                </a:solidFill>
              </a:rPr>
              <a:t>Dr. Kenton Ross | </a:t>
            </a:r>
            <a:r>
              <a:rPr lang="en-US" sz="2400" dirty="0">
                <a:solidFill>
                  <a:schemeClr val="bg2">
                    <a:lumMod val="50000"/>
                  </a:schemeClr>
                </a:solidFill>
              </a:rPr>
              <a:t>Lead Science Advisor, NASA DEVELOP National </a:t>
            </a:r>
            <a:r>
              <a:rPr lang="en-US" sz="2400" dirty="0" smtClean="0">
                <a:solidFill>
                  <a:schemeClr val="bg2">
                    <a:lumMod val="50000"/>
                  </a:schemeClr>
                </a:solidFill>
              </a:rPr>
              <a:t>Program</a:t>
            </a:r>
            <a:endParaRPr lang="en-US" sz="2400" b="1" dirty="0" smtClean="0">
              <a:solidFill>
                <a:schemeClr val="bg2">
                  <a:lumMod val="50000"/>
                </a:schemeClr>
              </a:solidFill>
            </a:endParaRPr>
          </a:p>
          <a:p>
            <a:pPr marL="457200" indent="-457200">
              <a:lnSpc>
                <a:spcPct val="120000"/>
              </a:lnSpc>
            </a:pPr>
            <a:r>
              <a:rPr lang="en-US" sz="2400" b="1" dirty="0" smtClean="0">
                <a:solidFill>
                  <a:schemeClr val="bg2">
                    <a:lumMod val="50000"/>
                  </a:schemeClr>
                </a:solidFill>
              </a:rPr>
              <a:t>Dr</a:t>
            </a:r>
            <a:r>
              <a:rPr lang="en-US" sz="2400" b="1" dirty="0">
                <a:solidFill>
                  <a:schemeClr val="bg2">
                    <a:lumMod val="50000"/>
                  </a:schemeClr>
                </a:solidFill>
              </a:rPr>
              <a:t>. L. DeWayne Cecil | </a:t>
            </a:r>
            <a:r>
              <a:rPr lang="en-US" sz="2400" dirty="0">
                <a:solidFill>
                  <a:schemeClr val="bg2">
                    <a:lumMod val="50000"/>
                  </a:schemeClr>
                </a:solidFill>
              </a:rPr>
              <a:t>Chief Climatologist, NOAA National Centers for Environmental Information &amp; Program Manager, Global Science and </a:t>
            </a:r>
            <a:r>
              <a:rPr lang="en-US" sz="2400" dirty="0" smtClean="0">
                <a:solidFill>
                  <a:schemeClr val="bg2">
                    <a:lumMod val="50000"/>
                  </a:schemeClr>
                </a:solidFill>
              </a:rPr>
              <a:t>Technology, </a:t>
            </a:r>
            <a:r>
              <a:rPr lang="en-US" sz="2400" dirty="0">
                <a:solidFill>
                  <a:schemeClr val="bg2">
                    <a:lumMod val="50000"/>
                  </a:schemeClr>
                </a:solidFill>
              </a:rPr>
              <a:t>Inc</a:t>
            </a:r>
            <a:r>
              <a:rPr lang="en-US" sz="2400" dirty="0" smtClean="0">
                <a:solidFill>
                  <a:schemeClr val="bg2">
                    <a:lumMod val="50000"/>
                  </a:schemeClr>
                </a:solidFill>
              </a:rPr>
              <a:t>.</a:t>
            </a:r>
            <a:endParaRPr lang="en-US" sz="2400" b="1" dirty="0" smtClean="0">
              <a:solidFill>
                <a:schemeClr val="bg2">
                  <a:lumMod val="50000"/>
                </a:schemeClr>
              </a:solidFill>
            </a:endParaRPr>
          </a:p>
          <a:p>
            <a:pPr marL="457200" indent="-457200">
              <a:lnSpc>
                <a:spcPct val="120000"/>
              </a:lnSpc>
            </a:pPr>
            <a:r>
              <a:rPr lang="en-US" sz="2400" b="1" dirty="0" smtClean="0">
                <a:solidFill>
                  <a:schemeClr val="bg2">
                    <a:lumMod val="50000"/>
                  </a:schemeClr>
                </a:solidFill>
              </a:rPr>
              <a:t>Bob </a:t>
            </a:r>
            <a:r>
              <a:rPr lang="en-US" sz="2400" b="1" dirty="0" err="1" smtClean="0">
                <a:solidFill>
                  <a:schemeClr val="bg2">
                    <a:lumMod val="50000"/>
                  </a:schemeClr>
                </a:solidFill>
              </a:rPr>
              <a:t>VanGundy</a:t>
            </a:r>
            <a:r>
              <a:rPr lang="en-US" sz="2400" b="1" dirty="0" smtClean="0">
                <a:solidFill>
                  <a:schemeClr val="bg2">
                    <a:lumMod val="50000"/>
                  </a:schemeClr>
                </a:solidFill>
              </a:rPr>
              <a:t> | </a:t>
            </a:r>
            <a:r>
              <a:rPr lang="en-US" sz="2400" dirty="0" smtClean="0">
                <a:solidFill>
                  <a:schemeClr val="bg2">
                    <a:lumMod val="50000"/>
                  </a:schemeClr>
                </a:solidFill>
              </a:rPr>
              <a:t>Geology Professor, The University of Virginia’s College at Wise</a:t>
            </a:r>
            <a:endParaRPr lang="en-US" sz="2400" b="1" dirty="0">
              <a:solidFill>
                <a:schemeClr val="bg2">
                  <a:lumMod val="50000"/>
                </a:schemeClr>
              </a:solidFill>
            </a:endParaRPr>
          </a:p>
        </p:txBody>
      </p:sp>
    </p:spTree>
    <p:extLst>
      <p:ext uri="{BB962C8B-B14F-4D97-AF65-F5344CB8AC3E}">
        <p14:creationId xmlns:p14="http://schemas.microsoft.com/office/powerpoint/2010/main" val="919146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Autofit/>
          </a:bodyPr>
          <a:lstStyle/>
          <a:p>
            <a:r>
              <a:rPr lang="en-US" sz="4400" dirty="0" smtClean="0"/>
              <a:t>Acknowledgements</a:t>
            </a:r>
            <a:endParaRPr lang="en-US" sz="4400" dirty="0"/>
          </a:p>
        </p:txBody>
      </p:sp>
      <p:sp>
        <p:nvSpPr>
          <p:cNvPr id="8" name="Text Placeholder 1"/>
          <p:cNvSpPr txBox="1">
            <a:spLocks/>
          </p:cNvSpPr>
          <p:nvPr/>
        </p:nvSpPr>
        <p:spPr>
          <a:xfrm>
            <a:off x="1006839" y="1143000"/>
            <a:ext cx="10520597" cy="51784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0000"/>
              </a:lnSpc>
            </a:pPr>
            <a:r>
              <a:rPr lang="en-US" sz="2400" dirty="0" smtClean="0">
                <a:solidFill>
                  <a:srgbClr val="E97845"/>
                </a:solidFill>
              </a:rPr>
              <a:t>Wise County Clerk of Circuit Court’s Office</a:t>
            </a:r>
            <a:endParaRPr lang="en-US" sz="2400" b="1" dirty="0" smtClean="0">
              <a:solidFill>
                <a:schemeClr val="bg2">
                  <a:lumMod val="50000"/>
                </a:schemeClr>
              </a:solidFill>
            </a:endParaRPr>
          </a:p>
          <a:p>
            <a:pPr marL="457200" indent="-457200">
              <a:lnSpc>
                <a:spcPct val="110000"/>
              </a:lnSpc>
            </a:pPr>
            <a:r>
              <a:rPr lang="en-US" sz="2400" b="1" dirty="0" smtClean="0">
                <a:solidFill>
                  <a:schemeClr val="bg2">
                    <a:lumMod val="50000"/>
                  </a:schemeClr>
                </a:solidFill>
              </a:rPr>
              <a:t>Benjamin </a:t>
            </a:r>
            <a:r>
              <a:rPr lang="en-US" sz="2400" b="1" dirty="0" err="1" smtClean="0">
                <a:solidFill>
                  <a:schemeClr val="bg2">
                    <a:lumMod val="50000"/>
                  </a:schemeClr>
                </a:solidFill>
              </a:rPr>
              <a:t>Marcovitz</a:t>
            </a:r>
            <a:r>
              <a:rPr lang="en-US" sz="2400" b="1" dirty="0">
                <a:solidFill>
                  <a:schemeClr val="bg2">
                    <a:lumMod val="50000"/>
                  </a:schemeClr>
                </a:solidFill>
              </a:rPr>
              <a:t> </a:t>
            </a:r>
            <a:r>
              <a:rPr lang="en-US" sz="2400" b="1" dirty="0" smtClean="0">
                <a:solidFill>
                  <a:schemeClr val="bg2">
                    <a:lumMod val="50000"/>
                  </a:schemeClr>
                </a:solidFill>
              </a:rPr>
              <a:t>| </a:t>
            </a:r>
            <a:r>
              <a:rPr lang="en-US" sz="2400" dirty="0" smtClean="0">
                <a:solidFill>
                  <a:schemeClr val="bg2">
                    <a:lumMod val="50000"/>
                  </a:schemeClr>
                </a:solidFill>
              </a:rPr>
              <a:t>Wyoming Cross-Cutting Team, NASA DEVELOP National Program</a:t>
            </a:r>
          </a:p>
          <a:p>
            <a:pPr marL="457200" indent="-457200">
              <a:lnSpc>
                <a:spcPct val="110000"/>
              </a:lnSpc>
            </a:pPr>
            <a:r>
              <a:rPr lang="en-US" sz="2400" b="1" dirty="0" smtClean="0">
                <a:solidFill>
                  <a:schemeClr val="bg2">
                    <a:lumMod val="50000"/>
                  </a:schemeClr>
                </a:solidFill>
              </a:rPr>
              <a:t>Aubrey </a:t>
            </a:r>
            <a:r>
              <a:rPr lang="en-US" sz="2400" b="1" dirty="0" err="1" smtClean="0">
                <a:solidFill>
                  <a:schemeClr val="bg2">
                    <a:lumMod val="50000"/>
                  </a:schemeClr>
                </a:solidFill>
              </a:rPr>
              <a:t>Hilte</a:t>
            </a:r>
            <a:r>
              <a:rPr lang="en-US" sz="2400" b="1" dirty="0" smtClean="0">
                <a:solidFill>
                  <a:schemeClr val="bg2">
                    <a:lumMod val="50000"/>
                  </a:schemeClr>
                </a:solidFill>
              </a:rPr>
              <a:t> | </a:t>
            </a:r>
            <a:r>
              <a:rPr lang="en-US" sz="2400" dirty="0" smtClean="0">
                <a:solidFill>
                  <a:schemeClr val="bg2">
                    <a:lumMod val="50000"/>
                  </a:schemeClr>
                </a:solidFill>
              </a:rPr>
              <a:t>Wyoming Cross-Cutting Team</a:t>
            </a:r>
            <a:r>
              <a:rPr lang="en-US" sz="2400" dirty="0">
                <a:solidFill>
                  <a:schemeClr val="bg2">
                    <a:lumMod val="50000"/>
                  </a:schemeClr>
                </a:solidFill>
              </a:rPr>
              <a:t>, NASA DEVELOP National Program</a:t>
            </a:r>
          </a:p>
          <a:p>
            <a:pPr marL="457200" indent="-457200">
              <a:lnSpc>
                <a:spcPct val="110000"/>
              </a:lnSpc>
            </a:pPr>
            <a:r>
              <a:rPr lang="en-US" sz="2400" b="1" dirty="0" smtClean="0">
                <a:solidFill>
                  <a:schemeClr val="bg2">
                    <a:lumMod val="50000"/>
                  </a:schemeClr>
                </a:solidFill>
              </a:rPr>
              <a:t>Eric White | </a:t>
            </a:r>
            <a:r>
              <a:rPr lang="en-US" sz="2400" dirty="0" smtClean="0">
                <a:solidFill>
                  <a:schemeClr val="bg2">
                    <a:lumMod val="50000"/>
                  </a:schemeClr>
                </a:solidFill>
              </a:rPr>
              <a:t>Wyoming Cross-Cutting Team</a:t>
            </a:r>
            <a:r>
              <a:rPr lang="en-US" sz="2400" dirty="0">
                <a:solidFill>
                  <a:schemeClr val="bg2">
                    <a:lumMod val="50000"/>
                  </a:schemeClr>
                </a:solidFill>
              </a:rPr>
              <a:t>, NASA DEVELOP National Program</a:t>
            </a:r>
          </a:p>
          <a:p>
            <a:pPr marL="457200" indent="-457200">
              <a:lnSpc>
                <a:spcPct val="110000"/>
              </a:lnSpc>
            </a:pPr>
            <a:r>
              <a:rPr lang="en-US" sz="2400" b="1" dirty="0" smtClean="0">
                <a:solidFill>
                  <a:schemeClr val="bg2">
                    <a:lumMod val="50000"/>
                  </a:schemeClr>
                </a:solidFill>
              </a:rPr>
              <a:t>Christine </a:t>
            </a:r>
            <a:r>
              <a:rPr lang="en-US" sz="2400" b="1" dirty="0">
                <a:solidFill>
                  <a:schemeClr val="bg2">
                    <a:lumMod val="50000"/>
                  </a:schemeClr>
                </a:solidFill>
              </a:rPr>
              <a:t>Stevens | </a:t>
            </a:r>
            <a:r>
              <a:rPr lang="en-US" sz="2400" dirty="0" smtClean="0">
                <a:solidFill>
                  <a:schemeClr val="bg2">
                    <a:lumMod val="50000"/>
                  </a:schemeClr>
                </a:solidFill>
              </a:rPr>
              <a:t>Acting Center Lead, Assistant </a:t>
            </a:r>
            <a:r>
              <a:rPr lang="en-US" sz="2400" dirty="0">
                <a:solidFill>
                  <a:schemeClr val="bg2">
                    <a:lumMod val="50000"/>
                  </a:schemeClr>
                </a:solidFill>
              </a:rPr>
              <a:t>Center Lead, Wyoming Cross-Cutting Team, NASA DEVELOP National Program</a:t>
            </a:r>
          </a:p>
          <a:p>
            <a:pPr marL="457200" indent="-457200">
              <a:lnSpc>
                <a:spcPct val="110000"/>
              </a:lnSpc>
            </a:pPr>
            <a:r>
              <a:rPr lang="en-US" sz="2400" b="1" dirty="0" smtClean="0">
                <a:solidFill>
                  <a:schemeClr val="bg2">
                    <a:lumMod val="50000"/>
                  </a:schemeClr>
                </a:solidFill>
              </a:rPr>
              <a:t>J. Michael Brooke | </a:t>
            </a:r>
            <a:r>
              <a:rPr lang="en-US" sz="2400" dirty="0" smtClean="0">
                <a:solidFill>
                  <a:schemeClr val="bg2">
                    <a:lumMod val="50000"/>
                  </a:schemeClr>
                </a:solidFill>
              </a:rPr>
              <a:t>Former Center Lead, </a:t>
            </a:r>
            <a:r>
              <a:rPr lang="en-US" sz="2400" dirty="0">
                <a:solidFill>
                  <a:schemeClr val="bg2">
                    <a:lumMod val="50000"/>
                  </a:schemeClr>
                </a:solidFill>
              </a:rPr>
              <a:t>NASA DEVELOP National Program</a:t>
            </a:r>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sz="half" idx="2"/>
          </p:nvPr>
        </p:nvSpPr>
        <p:spPr/>
        <p:txBody>
          <a:bodyPr anchor="ctr">
            <a:normAutofit/>
          </a:bodyPr>
          <a:lstStyle/>
          <a:p>
            <a:pPr algn="ctr"/>
            <a:endParaRPr lang="en-US" sz="4800" dirty="0" smtClean="0">
              <a:solidFill>
                <a:schemeClr val="bg2">
                  <a:lumMod val="50000"/>
                </a:schemeClr>
              </a:solidFill>
            </a:endParaRPr>
          </a:p>
          <a:p>
            <a:pPr algn="ctr"/>
            <a:endParaRPr lang="en-US" sz="4800" dirty="0">
              <a:solidFill>
                <a:schemeClr val="bg2">
                  <a:lumMod val="50000"/>
                </a:schemeClr>
              </a:solidFill>
            </a:endParaRPr>
          </a:p>
          <a:p>
            <a:pPr algn="r"/>
            <a:r>
              <a:rPr lang="en-US" sz="4800" dirty="0" smtClean="0">
                <a:solidFill>
                  <a:schemeClr val="bg2">
                    <a:lumMod val="50000"/>
                  </a:schemeClr>
                </a:solidFill>
              </a:rPr>
              <a:t>Questions?</a:t>
            </a:r>
            <a:endParaRPr lang="en-US" sz="4800" dirty="0">
              <a:solidFill>
                <a:schemeClr val="bg2">
                  <a:lumMod val="50000"/>
                </a:schemeClr>
              </a:solidFill>
            </a:endParaRPr>
          </a:p>
        </p:txBody>
      </p:sp>
    </p:spTree>
    <p:extLst>
      <p:ext uri="{BB962C8B-B14F-4D97-AF65-F5344CB8AC3E}">
        <p14:creationId xmlns:p14="http://schemas.microsoft.com/office/powerpoint/2010/main" val="29111452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Slides</a:t>
            </a:r>
            <a:endParaRPr lang="en-US" dirty="0"/>
          </a:p>
        </p:txBody>
      </p:sp>
    </p:spTree>
    <p:extLst>
      <p:ext uri="{BB962C8B-B14F-4D97-AF65-F5344CB8AC3E}">
        <p14:creationId xmlns:p14="http://schemas.microsoft.com/office/powerpoint/2010/main" val="28709028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726" t="11453" r="8586" b="11282"/>
          <a:stretch/>
        </p:blipFill>
        <p:spPr>
          <a:xfrm>
            <a:off x="4839535" y="1041053"/>
            <a:ext cx="6813252" cy="4919472"/>
          </a:xfrm>
          <a:prstGeom prst="rect">
            <a:avLst/>
          </a:prstGeom>
        </p:spPr>
      </p:pic>
      <p:sp>
        <p:nvSpPr>
          <p:cNvPr id="5" name="Title 4"/>
          <p:cNvSpPr>
            <a:spLocks noGrp="1"/>
          </p:cNvSpPr>
          <p:nvPr>
            <p:ph type="title"/>
          </p:nvPr>
        </p:nvSpPr>
        <p:spPr/>
        <p:txBody>
          <a:bodyPr/>
          <a:lstStyle/>
          <a:p>
            <a:r>
              <a:rPr lang="en-US" sz="4400" dirty="0" smtClean="0"/>
              <a:t>Study Area</a:t>
            </a:r>
            <a:endParaRPr lang="en-US" sz="4400" dirty="0"/>
          </a:p>
        </p:txBody>
      </p:sp>
      <p:sp>
        <p:nvSpPr>
          <p:cNvPr id="2" name="Text Placeholder 1"/>
          <p:cNvSpPr>
            <a:spLocks noGrp="1"/>
          </p:cNvSpPr>
          <p:nvPr>
            <p:ph type="body" sz="half" idx="2"/>
          </p:nvPr>
        </p:nvSpPr>
        <p:spPr>
          <a:xfrm>
            <a:off x="0" y="6151722"/>
            <a:ext cx="12192000" cy="515191"/>
          </a:xfrm>
        </p:spPr>
        <p:txBody>
          <a:bodyPr anchor="ctr">
            <a:noAutofit/>
          </a:bodyPr>
          <a:lstStyle/>
          <a:p>
            <a:pPr algn="ctr">
              <a:lnSpc>
                <a:spcPct val="100000"/>
              </a:lnSpc>
              <a:spcBef>
                <a:spcPts val="0"/>
              </a:spcBef>
            </a:pPr>
            <a:r>
              <a:rPr lang="en-US" sz="3200" b="1" dirty="0" smtClean="0">
                <a:solidFill>
                  <a:srgbClr val="E97845"/>
                </a:solidFill>
              </a:rPr>
              <a:t>Study Period: </a:t>
            </a:r>
            <a:r>
              <a:rPr lang="en-US" sz="3200" dirty="0" smtClean="0">
                <a:solidFill>
                  <a:schemeClr val="bg2">
                    <a:lumMod val="50000"/>
                  </a:schemeClr>
                </a:solidFill>
              </a:rPr>
              <a:t>July </a:t>
            </a:r>
            <a:r>
              <a:rPr lang="en-US" sz="3200" dirty="0">
                <a:solidFill>
                  <a:schemeClr val="bg2">
                    <a:lumMod val="50000"/>
                  </a:schemeClr>
                </a:solidFill>
              </a:rPr>
              <a:t>– </a:t>
            </a:r>
            <a:r>
              <a:rPr lang="en-US" sz="3200" dirty="0" smtClean="0">
                <a:solidFill>
                  <a:schemeClr val="bg2">
                    <a:lumMod val="50000"/>
                  </a:schemeClr>
                </a:solidFill>
              </a:rPr>
              <a:t>September, 2014 – 2016</a:t>
            </a:r>
          </a:p>
        </p:txBody>
      </p:sp>
      <p:grpSp>
        <p:nvGrpSpPr>
          <p:cNvPr id="10" name="Group 9"/>
          <p:cNvGrpSpPr/>
          <p:nvPr/>
        </p:nvGrpSpPr>
        <p:grpSpPr>
          <a:xfrm>
            <a:off x="588934" y="1565204"/>
            <a:ext cx="11129623" cy="4321967"/>
            <a:chOff x="588934" y="1565204"/>
            <a:chExt cx="11129623" cy="4321967"/>
          </a:xfrm>
        </p:grpSpPr>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7316" t="69663" r="53743" b="10910"/>
            <a:stretch/>
          </p:blipFill>
          <p:spPr>
            <a:xfrm>
              <a:off x="677130" y="3643011"/>
              <a:ext cx="3844328" cy="1994051"/>
            </a:xfrm>
            <a:prstGeom prst="rect">
              <a:avLst/>
            </a:prstGeom>
          </p:spPr>
        </p:pic>
        <p:cxnSp>
          <p:nvCxnSpPr>
            <p:cNvPr id="11" name="Straight Connector 10"/>
            <p:cNvCxnSpPr/>
            <p:nvPr/>
          </p:nvCxnSpPr>
          <p:spPr>
            <a:xfrm flipV="1">
              <a:off x="1523377" y="1565204"/>
              <a:ext cx="4110797" cy="2526577"/>
            </a:xfrm>
            <a:prstGeom prst="line">
              <a:avLst/>
            </a:prstGeom>
            <a:ln w="38100">
              <a:solidFill>
                <a:srgbClr val="E9784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23377" y="4468645"/>
              <a:ext cx="4110797" cy="976773"/>
            </a:xfrm>
            <a:prstGeom prst="line">
              <a:avLst/>
            </a:prstGeom>
            <a:ln w="38100">
              <a:solidFill>
                <a:srgbClr val="E97845"/>
              </a:solidFill>
            </a:ln>
          </p:spPr>
          <p:style>
            <a:lnRef idx="1">
              <a:schemeClr val="accent1"/>
            </a:lnRef>
            <a:fillRef idx="0">
              <a:schemeClr val="accent1"/>
            </a:fillRef>
            <a:effectRef idx="0">
              <a:schemeClr val="accent1"/>
            </a:effectRef>
            <a:fontRef idx="minor">
              <a:schemeClr val="tx1"/>
            </a:fontRef>
          </p:style>
        </p:cxnSp>
        <p:sp>
          <p:nvSpPr>
            <p:cNvPr id="25" name="Text Placeholder 4"/>
            <p:cNvSpPr txBox="1">
              <a:spLocks/>
            </p:cNvSpPr>
            <p:nvPr/>
          </p:nvSpPr>
          <p:spPr>
            <a:xfrm>
              <a:off x="780437" y="5565345"/>
              <a:ext cx="4044595"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Map Credit: Wyoming Cross-Cutting</a:t>
              </a:r>
              <a:r>
                <a:rPr kumimoji="0" lang="en-US" b="0" i="0" u="none" strike="noStrike" kern="1200" cap="none" spc="0" normalizeH="0" noProof="0" dirty="0" smtClean="0">
                  <a:ln>
                    <a:noFill/>
                  </a:ln>
                  <a:solidFill>
                    <a:schemeClr val="bg2">
                      <a:lumMod val="50000"/>
                    </a:schemeClr>
                  </a:solidFill>
                  <a:effectLst/>
                  <a:uLnTx/>
                  <a:uFillTx/>
                </a:rPr>
                <a:t> II Team</a:t>
              </a:r>
              <a:endParaRPr kumimoji="0" lang="en-US" b="0" i="0" u="none" strike="noStrike" kern="1200" cap="none" spc="0" normalizeH="0" baseline="0" noProof="0" dirty="0">
                <a:ln>
                  <a:noFill/>
                </a:ln>
                <a:solidFill>
                  <a:schemeClr val="bg2">
                    <a:lumMod val="50000"/>
                  </a:schemeClr>
                </a:solidFill>
                <a:effectLst/>
                <a:uLnTx/>
                <a:uFillTx/>
              </a:endParaRPr>
            </a:p>
          </p:txBody>
        </p:sp>
        <p:sp>
          <p:nvSpPr>
            <p:cNvPr id="6" name="TextBox 5"/>
            <p:cNvSpPr txBox="1"/>
            <p:nvPr/>
          </p:nvSpPr>
          <p:spPr>
            <a:xfrm>
              <a:off x="7170906" y="2051747"/>
              <a:ext cx="2523226" cy="369332"/>
            </a:xfrm>
            <a:prstGeom prst="rect">
              <a:avLst/>
            </a:prstGeom>
            <a:noFill/>
          </p:spPr>
          <p:txBody>
            <a:bodyPr wrap="square" rtlCol="0">
              <a:spAutoFit/>
            </a:bodyPr>
            <a:lstStyle/>
            <a:p>
              <a:pPr algn="ctr"/>
              <a:r>
                <a:rPr lang="en-US" spc="300" dirty="0" smtClean="0">
                  <a:solidFill>
                    <a:schemeClr val="tx1">
                      <a:lumMod val="75000"/>
                      <a:lumOff val="25000"/>
                    </a:schemeClr>
                  </a:solidFill>
                </a:rPr>
                <a:t>Montana</a:t>
              </a:r>
              <a:endParaRPr lang="en-US" spc="300" dirty="0">
                <a:solidFill>
                  <a:schemeClr val="tx1">
                    <a:lumMod val="75000"/>
                    <a:lumOff val="25000"/>
                  </a:schemeClr>
                </a:solidFill>
              </a:endParaRPr>
            </a:p>
          </p:txBody>
        </p:sp>
        <p:sp>
          <p:nvSpPr>
            <p:cNvPr id="14" name="TextBox 13"/>
            <p:cNvSpPr txBox="1"/>
            <p:nvPr/>
          </p:nvSpPr>
          <p:spPr>
            <a:xfrm>
              <a:off x="5648677" y="3659403"/>
              <a:ext cx="2357256" cy="369332"/>
            </a:xfrm>
            <a:prstGeom prst="rect">
              <a:avLst/>
            </a:prstGeom>
            <a:noFill/>
          </p:spPr>
          <p:txBody>
            <a:bodyPr wrap="square" rtlCol="0">
              <a:spAutoFit/>
            </a:bodyPr>
            <a:lstStyle/>
            <a:p>
              <a:pPr algn="ctr"/>
              <a:r>
                <a:rPr lang="en-US" spc="300" dirty="0" smtClean="0">
                  <a:solidFill>
                    <a:schemeClr val="tx1">
                      <a:lumMod val="75000"/>
                      <a:lumOff val="25000"/>
                    </a:schemeClr>
                  </a:solidFill>
                </a:rPr>
                <a:t>Idaho</a:t>
              </a:r>
              <a:endParaRPr lang="en-US" spc="300" dirty="0">
                <a:solidFill>
                  <a:schemeClr val="tx1">
                    <a:lumMod val="75000"/>
                    <a:lumOff val="25000"/>
                  </a:schemeClr>
                </a:solidFill>
              </a:endParaRPr>
            </a:p>
          </p:txBody>
        </p:sp>
        <p:sp>
          <p:nvSpPr>
            <p:cNvPr id="15" name="TextBox 14"/>
            <p:cNvSpPr txBox="1"/>
            <p:nvPr/>
          </p:nvSpPr>
          <p:spPr>
            <a:xfrm>
              <a:off x="8195894" y="4006136"/>
              <a:ext cx="2523226" cy="369332"/>
            </a:xfrm>
            <a:prstGeom prst="rect">
              <a:avLst/>
            </a:prstGeom>
            <a:noFill/>
          </p:spPr>
          <p:txBody>
            <a:bodyPr wrap="square" rtlCol="0">
              <a:spAutoFit/>
            </a:bodyPr>
            <a:lstStyle/>
            <a:p>
              <a:pPr algn="ctr"/>
              <a:r>
                <a:rPr lang="en-US" spc="300" dirty="0" smtClean="0">
                  <a:solidFill>
                    <a:schemeClr val="tx1">
                      <a:lumMod val="75000"/>
                      <a:lumOff val="25000"/>
                    </a:schemeClr>
                  </a:solidFill>
                </a:rPr>
                <a:t>Wyoming</a:t>
              </a:r>
              <a:endParaRPr lang="en-US" spc="300" dirty="0">
                <a:solidFill>
                  <a:schemeClr val="tx1">
                    <a:lumMod val="75000"/>
                    <a:lumOff val="25000"/>
                  </a:schemeClr>
                </a:solidFill>
              </a:endParaRPr>
            </a:p>
          </p:txBody>
        </p:sp>
        <p:sp>
          <p:nvSpPr>
            <p:cNvPr id="16" name="TextBox 15"/>
            <p:cNvSpPr txBox="1"/>
            <p:nvPr/>
          </p:nvSpPr>
          <p:spPr>
            <a:xfrm>
              <a:off x="6487330" y="5517839"/>
              <a:ext cx="2523226" cy="369332"/>
            </a:xfrm>
            <a:prstGeom prst="rect">
              <a:avLst/>
            </a:prstGeom>
            <a:noFill/>
          </p:spPr>
          <p:txBody>
            <a:bodyPr wrap="square" rtlCol="0">
              <a:spAutoFit/>
            </a:bodyPr>
            <a:lstStyle/>
            <a:p>
              <a:pPr algn="ctr"/>
              <a:r>
                <a:rPr lang="en-US" spc="300" dirty="0" smtClean="0">
                  <a:solidFill>
                    <a:schemeClr val="tx1">
                      <a:lumMod val="75000"/>
                      <a:lumOff val="25000"/>
                    </a:schemeClr>
                  </a:solidFill>
                </a:rPr>
                <a:t>Utah</a:t>
              </a:r>
              <a:endParaRPr lang="en-US" spc="300" dirty="0">
                <a:solidFill>
                  <a:schemeClr val="tx1">
                    <a:lumMod val="75000"/>
                    <a:lumOff val="25000"/>
                  </a:schemeClr>
                </a:solidFill>
              </a:endParaRPr>
            </a:p>
          </p:txBody>
        </p:sp>
        <p:sp>
          <p:nvSpPr>
            <p:cNvPr id="17" name="TextBox 16"/>
            <p:cNvSpPr txBox="1"/>
            <p:nvPr/>
          </p:nvSpPr>
          <p:spPr>
            <a:xfrm>
              <a:off x="9195331" y="5517839"/>
              <a:ext cx="2523226" cy="369332"/>
            </a:xfrm>
            <a:prstGeom prst="rect">
              <a:avLst/>
            </a:prstGeom>
            <a:noFill/>
          </p:spPr>
          <p:txBody>
            <a:bodyPr wrap="square" rtlCol="0">
              <a:spAutoFit/>
            </a:bodyPr>
            <a:lstStyle/>
            <a:p>
              <a:pPr algn="ctr"/>
              <a:r>
                <a:rPr lang="en-US" spc="300" dirty="0" smtClean="0">
                  <a:solidFill>
                    <a:schemeClr val="tx1">
                      <a:lumMod val="75000"/>
                      <a:lumOff val="25000"/>
                    </a:schemeClr>
                  </a:solidFill>
                </a:rPr>
                <a:t>Colorado</a:t>
              </a:r>
              <a:endParaRPr lang="en-US" spc="300" dirty="0">
                <a:solidFill>
                  <a:schemeClr val="tx1">
                    <a:lumMod val="75000"/>
                    <a:lumOff val="25000"/>
                  </a:schemeClr>
                </a:solidFill>
              </a:endParaRPr>
            </a:p>
          </p:txBody>
        </p:sp>
        <p:sp>
          <p:nvSpPr>
            <p:cNvPr id="18" name="TextBox 17"/>
            <p:cNvSpPr txBox="1"/>
            <p:nvPr/>
          </p:nvSpPr>
          <p:spPr>
            <a:xfrm>
              <a:off x="4813309" y="5514771"/>
              <a:ext cx="1344221" cy="369332"/>
            </a:xfrm>
            <a:prstGeom prst="rect">
              <a:avLst/>
            </a:prstGeom>
            <a:noFill/>
          </p:spPr>
          <p:txBody>
            <a:bodyPr wrap="square" rtlCol="0">
              <a:spAutoFit/>
            </a:bodyPr>
            <a:lstStyle/>
            <a:p>
              <a:pPr algn="ctr"/>
              <a:r>
                <a:rPr lang="en-US" spc="300" dirty="0" smtClean="0">
                  <a:solidFill>
                    <a:schemeClr val="tx1">
                      <a:lumMod val="75000"/>
                      <a:lumOff val="25000"/>
                    </a:schemeClr>
                  </a:solidFill>
                </a:rPr>
                <a:t>Nevada</a:t>
              </a:r>
              <a:endParaRPr lang="en-US" spc="300" dirty="0">
                <a:solidFill>
                  <a:schemeClr val="tx1">
                    <a:lumMod val="75000"/>
                    <a:lumOff val="25000"/>
                  </a:schemeClr>
                </a:solidFill>
              </a:endParaRPr>
            </a:p>
          </p:txBody>
        </p:sp>
        <p:grpSp>
          <p:nvGrpSpPr>
            <p:cNvPr id="8" name="Group 7"/>
            <p:cNvGrpSpPr/>
            <p:nvPr/>
          </p:nvGrpSpPr>
          <p:grpSpPr>
            <a:xfrm>
              <a:off x="588934" y="1565329"/>
              <a:ext cx="3870678" cy="1193369"/>
              <a:chOff x="588934" y="1565329"/>
              <a:chExt cx="3870678" cy="1193369"/>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189" t="26053" r="92439" b="62210"/>
              <a:stretch/>
            </p:blipFill>
            <p:spPr>
              <a:xfrm>
                <a:off x="588934" y="1565329"/>
                <a:ext cx="706769" cy="1193369"/>
              </a:xfrm>
              <a:prstGeom prst="rect">
                <a:avLst/>
              </a:prstGeom>
            </p:spPr>
          </p:pic>
          <p:sp>
            <p:nvSpPr>
              <p:cNvPr id="7" name="TextBox 6"/>
              <p:cNvSpPr txBox="1"/>
              <p:nvPr/>
            </p:nvSpPr>
            <p:spPr>
              <a:xfrm>
                <a:off x="1280566" y="1595591"/>
                <a:ext cx="3179046" cy="1128514"/>
              </a:xfrm>
              <a:prstGeom prst="rect">
                <a:avLst/>
              </a:prstGeom>
              <a:noFill/>
            </p:spPr>
            <p:txBody>
              <a:bodyPr wrap="square" rtlCol="0">
                <a:spAutoFit/>
              </a:bodyPr>
              <a:lstStyle/>
              <a:p>
                <a:pPr>
                  <a:spcBef>
                    <a:spcPts val="800"/>
                  </a:spcBef>
                </a:pPr>
                <a:r>
                  <a:rPr lang="en-US" dirty="0" smtClean="0">
                    <a:solidFill>
                      <a:schemeClr val="tx1">
                        <a:lumMod val="75000"/>
                        <a:lumOff val="25000"/>
                      </a:schemeClr>
                    </a:solidFill>
                  </a:rPr>
                  <a:t>Grand Teton National Park</a:t>
                </a:r>
              </a:p>
              <a:p>
                <a:pPr>
                  <a:spcBef>
                    <a:spcPts val="800"/>
                  </a:spcBef>
                </a:pPr>
                <a:r>
                  <a:rPr lang="en-US" dirty="0" smtClean="0">
                    <a:solidFill>
                      <a:schemeClr val="tx1">
                        <a:lumMod val="75000"/>
                        <a:lumOff val="25000"/>
                      </a:schemeClr>
                    </a:solidFill>
                  </a:rPr>
                  <a:t>Study Area (300 km buffer)</a:t>
                </a:r>
              </a:p>
              <a:p>
                <a:pPr>
                  <a:spcBef>
                    <a:spcPts val="800"/>
                  </a:spcBef>
                </a:pPr>
                <a:r>
                  <a:rPr lang="en-US" dirty="0" smtClean="0">
                    <a:solidFill>
                      <a:schemeClr val="tx1">
                        <a:lumMod val="75000"/>
                        <a:lumOff val="25000"/>
                      </a:schemeClr>
                    </a:solidFill>
                  </a:rPr>
                  <a:t>State Boundary</a:t>
                </a:r>
                <a:endParaRPr lang="en-US" dirty="0">
                  <a:solidFill>
                    <a:schemeClr val="tx1">
                      <a:lumMod val="75000"/>
                      <a:lumOff val="25000"/>
                    </a:schemeClr>
                  </a:solidFill>
                </a:endParaRPr>
              </a:p>
            </p:txBody>
          </p:sp>
        </p:grpSp>
      </p:grpSp>
    </p:spTree>
    <p:extLst>
      <p:ext uri="{BB962C8B-B14F-4D97-AF65-F5344CB8AC3E}">
        <p14:creationId xmlns:p14="http://schemas.microsoft.com/office/powerpoint/2010/main" val="28591320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Convolution Kernel</a:t>
            </a:r>
            <a:endParaRPr lang="en-US" sz="4400" dirty="0"/>
          </a:p>
        </p:txBody>
      </p:sp>
      <p:sp>
        <p:nvSpPr>
          <p:cNvPr id="4" name="Text Placeholder 3"/>
          <p:cNvSpPr>
            <a:spLocks noGrp="1"/>
          </p:cNvSpPr>
          <p:nvPr>
            <p:ph type="body" sz="half" idx="2"/>
          </p:nvPr>
        </p:nvSpPr>
        <p:spPr>
          <a:xfrm>
            <a:off x="7919049" y="1142999"/>
            <a:ext cx="3657600" cy="5410911"/>
          </a:xfrm>
        </p:spPr>
        <p:txBody>
          <a:bodyPr anchor="ctr">
            <a:normAutofit/>
          </a:bodyPr>
          <a:lstStyle/>
          <a:p>
            <a:pPr marL="342900" indent="-342900">
              <a:lnSpc>
                <a:spcPct val="100000"/>
              </a:lnSpc>
              <a:spcBef>
                <a:spcPts val="1800"/>
              </a:spcBef>
              <a:buClr>
                <a:srgbClr val="E97845"/>
              </a:buClr>
              <a:buFont typeface="Webdings" panose="05030102010509060703" pitchFamily="18" charset="2"/>
              <a:buChar char=""/>
            </a:pPr>
            <a:r>
              <a:rPr lang="en-US" sz="2400" dirty="0" smtClean="0">
                <a:solidFill>
                  <a:schemeClr val="bg2">
                    <a:lumMod val="50000"/>
                  </a:schemeClr>
                </a:solidFill>
              </a:rPr>
              <a:t>Part of </a:t>
            </a:r>
            <a:r>
              <a:rPr lang="en-US" sz="2400" dirty="0" err="1" smtClean="0">
                <a:solidFill>
                  <a:schemeClr val="bg2">
                    <a:lumMod val="50000"/>
                  </a:schemeClr>
                </a:solidFill>
              </a:rPr>
              <a:t>Skyglow</a:t>
            </a:r>
            <a:r>
              <a:rPr lang="en-US" sz="2400" dirty="0" smtClean="0">
                <a:solidFill>
                  <a:schemeClr val="bg2">
                    <a:lumMod val="50000"/>
                  </a:schemeClr>
                </a:solidFill>
              </a:rPr>
              <a:t> Estimation Toolbox</a:t>
            </a:r>
          </a:p>
          <a:p>
            <a:pPr marL="342900" indent="-342900">
              <a:lnSpc>
                <a:spcPct val="100000"/>
              </a:lnSpc>
              <a:spcBef>
                <a:spcPts val="1800"/>
              </a:spcBef>
              <a:buClr>
                <a:srgbClr val="E97845"/>
              </a:buClr>
              <a:buFont typeface="Webdings" panose="05030102010509060703" pitchFamily="18" charset="2"/>
              <a:buChar char=""/>
            </a:pPr>
            <a:r>
              <a:rPr lang="en-US" sz="2400" dirty="0" smtClean="0">
                <a:solidFill>
                  <a:schemeClr val="bg2">
                    <a:lumMod val="50000"/>
                  </a:schemeClr>
                </a:solidFill>
              </a:rPr>
              <a:t>Depends on parameters</a:t>
            </a:r>
            <a:endParaRPr lang="en-US" sz="1800" dirty="0" smtClean="0">
              <a:solidFill>
                <a:schemeClr val="bg2">
                  <a:lumMod val="50000"/>
                </a:schemeClr>
              </a:solidFill>
            </a:endParaRPr>
          </a:p>
          <a:p>
            <a:pPr marL="342900" indent="-342900">
              <a:lnSpc>
                <a:spcPct val="100000"/>
              </a:lnSpc>
              <a:spcBef>
                <a:spcPts val="1800"/>
              </a:spcBef>
              <a:buClr>
                <a:srgbClr val="E97845"/>
              </a:buClr>
              <a:buFont typeface="Webdings" panose="05030102010509060703" pitchFamily="18" charset="2"/>
              <a:buChar char=""/>
            </a:pPr>
            <a:r>
              <a:rPr lang="en-US" sz="2400" dirty="0" smtClean="0">
                <a:solidFill>
                  <a:schemeClr val="bg2">
                    <a:lumMod val="50000"/>
                  </a:schemeClr>
                </a:solidFill>
              </a:rPr>
              <a:t>Fast Fourier Transform</a:t>
            </a:r>
          </a:p>
          <a:p>
            <a:pPr marL="342900" indent="-342900">
              <a:lnSpc>
                <a:spcPct val="100000"/>
              </a:lnSpc>
              <a:spcBef>
                <a:spcPts val="1800"/>
              </a:spcBef>
              <a:buClr>
                <a:srgbClr val="E97845"/>
              </a:buClr>
              <a:buFont typeface="Webdings" panose="05030102010509060703" pitchFamily="18" charset="2"/>
              <a:buChar char=""/>
            </a:pPr>
            <a:r>
              <a:rPr lang="en-US" sz="2400" smtClean="0">
                <a:solidFill>
                  <a:schemeClr val="bg2">
                    <a:lumMod val="50000"/>
                  </a:schemeClr>
                </a:solidFill>
              </a:rPr>
              <a:t>2-6 hours </a:t>
            </a:r>
            <a:r>
              <a:rPr lang="en-US" sz="2400" dirty="0" smtClean="0">
                <a:solidFill>
                  <a:schemeClr val="bg2">
                    <a:lumMod val="50000"/>
                  </a:schemeClr>
                </a:solidFill>
              </a:rPr>
              <a:t>to create</a:t>
            </a:r>
            <a:endParaRPr lang="en-US" sz="2400" dirty="0">
              <a:solidFill>
                <a:schemeClr val="bg2">
                  <a:lumMod val="50000"/>
                </a:schemeClr>
              </a:solidFill>
            </a:endParaRPr>
          </a:p>
        </p:txBody>
      </p:sp>
      <p:grpSp>
        <p:nvGrpSpPr>
          <p:cNvPr id="3" name="Group 2"/>
          <p:cNvGrpSpPr/>
          <p:nvPr/>
        </p:nvGrpSpPr>
        <p:grpSpPr>
          <a:xfrm>
            <a:off x="537636" y="995684"/>
            <a:ext cx="7081622" cy="5730028"/>
            <a:chOff x="140817" y="1081949"/>
            <a:chExt cx="7081622" cy="5730028"/>
          </a:xfrm>
        </p:grpSpPr>
        <p:pic>
          <p:nvPicPr>
            <p:cNvPr id="6" name="image7.png"/>
            <p:cNvPicPr preferRelativeResize="0"/>
            <p:nvPr/>
          </p:nvPicPr>
          <p:blipFill>
            <a:blip r:embed="rId3"/>
            <a:srcRect l="13103" t="2343" r="48074"/>
            <a:stretch>
              <a:fillRect/>
            </a:stretch>
          </p:blipFill>
          <p:spPr>
            <a:xfrm>
              <a:off x="140817" y="1081949"/>
              <a:ext cx="7081622" cy="5730028"/>
            </a:xfrm>
            <a:prstGeom prst="rect">
              <a:avLst/>
            </a:prstGeom>
            <a:ln/>
          </p:spPr>
        </p:pic>
        <p:sp>
          <p:nvSpPr>
            <p:cNvPr id="8" name="Text Placeholder 4"/>
            <p:cNvSpPr txBox="1">
              <a:spLocks/>
            </p:cNvSpPr>
            <p:nvPr/>
          </p:nvSpPr>
          <p:spPr>
            <a:xfrm>
              <a:off x="169391" y="6365855"/>
              <a:ext cx="3840897"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Image Credit: Wyoming</a:t>
              </a:r>
              <a:r>
                <a:rPr kumimoji="0" lang="en-US" b="0" i="0" u="none" strike="noStrike" kern="1200" cap="none" spc="0" normalizeH="0" noProof="0" dirty="0" smtClean="0">
                  <a:ln>
                    <a:noFill/>
                  </a:ln>
                  <a:solidFill>
                    <a:schemeClr val="bg2">
                      <a:lumMod val="50000"/>
                    </a:schemeClr>
                  </a:solidFill>
                  <a:effectLst/>
                  <a:uLnTx/>
                  <a:uFillTx/>
                </a:rPr>
                <a:t>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grpSp>
    </p:spTree>
    <p:extLst>
      <p:ext uri="{BB962C8B-B14F-4D97-AF65-F5344CB8AC3E}">
        <p14:creationId xmlns:p14="http://schemas.microsoft.com/office/powerpoint/2010/main" val="6095190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Geometric Relationships</a:t>
            </a:r>
            <a:endParaRPr lang="en-US" sz="4400" dirty="0"/>
          </a:p>
        </p:txBody>
      </p:sp>
      <p:sp>
        <p:nvSpPr>
          <p:cNvPr id="4" name="Text Placeholder 3"/>
          <p:cNvSpPr>
            <a:spLocks noGrp="1"/>
          </p:cNvSpPr>
          <p:nvPr>
            <p:ph type="body" sz="half" idx="2"/>
          </p:nvPr>
        </p:nvSpPr>
        <p:spPr/>
        <p:txBody>
          <a:bodyPr anchor="ctr">
            <a:normAutofit/>
          </a:bodyPr>
          <a:lstStyle/>
          <a:p>
            <a:pPr algn="ctr"/>
            <a:r>
              <a:rPr lang="en-US" sz="2400" dirty="0" smtClean="0">
                <a:solidFill>
                  <a:schemeClr val="bg2">
                    <a:lumMod val="50000"/>
                  </a:schemeClr>
                </a:solidFill>
              </a:rPr>
              <a:t>Based on </a:t>
            </a:r>
            <a:r>
              <a:rPr lang="en-US" sz="2400" dirty="0" err="1" smtClean="0">
                <a:solidFill>
                  <a:schemeClr val="bg2">
                    <a:lumMod val="50000"/>
                  </a:schemeClr>
                </a:solidFill>
              </a:rPr>
              <a:t>Garstang</a:t>
            </a:r>
            <a:r>
              <a:rPr lang="en-US" sz="2400" dirty="0" smtClean="0">
                <a:solidFill>
                  <a:schemeClr val="bg2">
                    <a:lumMod val="50000"/>
                  </a:schemeClr>
                </a:solidFill>
              </a:rPr>
              <a:t> (1989) and Cinzano et al. (2001)</a:t>
            </a:r>
            <a:endParaRPr lang="en-US" sz="2400" dirty="0">
              <a:solidFill>
                <a:schemeClr val="bg2">
                  <a:lumMod val="50000"/>
                </a:scheme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125" y="1032755"/>
            <a:ext cx="5559750" cy="5550925"/>
          </a:xfrm>
          <a:prstGeom prst="rect">
            <a:avLst/>
          </a:prstGeom>
          <a:noFill/>
        </p:spPr>
      </p:pic>
      <p:sp>
        <p:nvSpPr>
          <p:cNvPr id="9" name="Text Placeholder 4"/>
          <p:cNvSpPr txBox="1">
            <a:spLocks/>
          </p:cNvSpPr>
          <p:nvPr/>
        </p:nvSpPr>
        <p:spPr>
          <a:xfrm>
            <a:off x="609600" y="6553700"/>
            <a:ext cx="4067331"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Graphic Credit: Wyoming</a:t>
            </a:r>
            <a:r>
              <a:rPr kumimoji="0" lang="en-US" b="0" i="0" u="none" strike="noStrike" kern="1200" cap="none" spc="0" normalizeH="0" noProof="0" dirty="0" smtClean="0">
                <a:ln>
                  <a:noFill/>
                </a:ln>
                <a:solidFill>
                  <a:schemeClr val="bg2">
                    <a:lumMod val="50000"/>
                  </a:schemeClr>
                </a:solidFill>
                <a:effectLst/>
                <a:uLnTx/>
                <a:uFillTx/>
              </a:rPr>
              <a:t> Cross-Cutting I &amp; II Teams</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1147081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smtClean="0"/>
              <a:t>Skyglow</a:t>
            </a:r>
            <a:r>
              <a:rPr lang="en-US" sz="4400" dirty="0" smtClean="0"/>
              <a:t> Emissions Functions</a:t>
            </a:r>
            <a:endParaRPr lang="en-US" sz="4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9087" y="1420206"/>
            <a:ext cx="9593825" cy="4756033"/>
          </a:xfrm>
          <a:prstGeom prst="rect">
            <a:avLst/>
          </a:prstGeom>
          <a:noFill/>
        </p:spPr>
      </p:pic>
      <p:sp>
        <p:nvSpPr>
          <p:cNvPr id="8" name="Text Placeholder 4"/>
          <p:cNvSpPr txBox="1">
            <a:spLocks/>
          </p:cNvSpPr>
          <p:nvPr/>
        </p:nvSpPr>
        <p:spPr>
          <a:xfrm>
            <a:off x="1843314" y="6039079"/>
            <a:ext cx="3223361"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Graphic Credit: </a:t>
            </a:r>
            <a:r>
              <a:rPr kumimoji="0" lang="en-US" b="0" i="0" u="none" strike="noStrike" kern="1200" cap="none" spc="0" normalizeH="0" baseline="0" noProof="0" dirty="0" err="1" smtClean="0">
                <a:ln>
                  <a:noFill/>
                </a:ln>
                <a:solidFill>
                  <a:schemeClr val="bg2">
                    <a:lumMod val="50000"/>
                  </a:schemeClr>
                </a:solidFill>
                <a:effectLst/>
                <a:uLnTx/>
                <a:uFillTx/>
              </a:rPr>
              <a:t>Falchi</a:t>
            </a:r>
            <a:r>
              <a:rPr kumimoji="0" lang="en-US" b="0" i="0" u="none" strike="noStrike" kern="1200" cap="none" spc="0" normalizeH="0" baseline="0" noProof="0" dirty="0" smtClean="0">
                <a:ln>
                  <a:noFill/>
                </a:ln>
                <a:solidFill>
                  <a:schemeClr val="bg2">
                    <a:lumMod val="50000"/>
                  </a:schemeClr>
                </a:solidFill>
                <a:effectLst/>
                <a:uLnTx/>
                <a:uFillTx/>
              </a:rPr>
              <a:t> et al. (2016)</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34993409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Foundational Papers</a:t>
            </a:r>
            <a:endParaRPr lang="en-US" sz="4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55496"/>
          <a:stretch/>
        </p:blipFill>
        <p:spPr>
          <a:xfrm>
            <a:off x="609600" y="1159158"/>
            <a:ext cx="8125460" cy="111238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183" r="2723" b="47002"/>
          <a:stretch/>
        </p:blipFill>
        <p:spPr>
          <a:xfrm>
            <a:off x="3019384" y="2497468"/>
            <a:ext cx="8541527" cy="105004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44321"/>
          <a:stretch/>
        </p:blipFill>
        <p:spPr>
          <a:xfrm>
            <a:off x="1389672" y="3807940"/>
            <a:ext cx="7586211" cy="1250799"/>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1449"/>
          <a:stretch/>
        </p:blipFill>
        <p:spPr>
          <a:xfrm>
            <a:off x="3134092" y="5306519"/>
            <a:ext cx="9057908" cy="1680609"/>
          </a:xfrm>
          <a:prstGeom prst="rect">
            <a:avLst/>
          </a:prstGeom>
        </p:spPr>
      </p:pic>
    </p:spTree>
    <p:extLst>
      <p:ext uri="{BB962C8B-B14F-4D97-AF65-F5344CB8AC3E}">
        <p14:creationId xmlns:p14="http://schemas.microsoft.com/office/powerpoint/2010/main" val="1500555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0"/>
          </p:nvPr>
        </p:nvSpPr>
        <p:spPr/>
      </p:sp>
      <p:sp>
        <p:nvSpPr>
          <p:cNvPr id="4" name="Text Placeholder 3"/>
          <p:cNvSpPr>
            <a:spLocks noGrp="1"/>
          </p:cNvSpPr>
          <p:nvPr>
            <p:ph type="body" sz="half" idx="2"/>
          </p:nvPr>
        </p:nvSpPr>
        <p:spPr>
          <a:xfrm>
            <a:off x="1000125" y="914400"/>
            <a:ext cx="10233148" cy="1766032"/>
          </a:xfrm>
        </p:spPr>
        <p:txBody>
          <a:bodyPr anchor="ctr">
            <a:normAutofit/>
          </a:bodyPr>
          <a:lstStyle/>
          <a:p>
            <a:pPr algn="ctr">
              <a:lnSpc>
                <a:spcPct val="100000"/>
              </a:lnSpc>
            </a:pPr>
            <a:r>
              <a:rPr lang="en-US" sz="2800" dirty="0" smtClean="0">
                <a:solidFill>
                  <a:schemeClr val="bg2">
                    <a:lumMod val="50000"/>
                  </a:schemeClr>
                </a:solidFill>
              </a:rPr>
              <a:t>The portion of the U.S. population </a:t>
            </a:r>
            <a:r>
              <a:rPr lang="en-US" sz="2800" b="1" dirty="0" smtClean="0">
                <a:solidFill>
                  <a:schemeClr val="bg2">
                    <a:lumMod val="50000"/>
                  </a:schemeClr>
                </a:solidFill>
              </a:rPr>
              <a:t>unable</a:t>
            </a:r>
            <a:r>
              <a:rPr lang="en-US" sz="2800" dirty="0" smtClean="0">
                <a:solidFill>
                  <a:schemeClr val="bg2">
                    <a:lumMod val="50000"/>
                  </a:schemeClr>
                </a:solidFill>
              </a:rPr>
              <a:t> to see the </a:t>
            </a:r>
            <a:r>
              <a:rPr lang="en-US" sz="2800" b="1" dirty="0" smtClean="0">
                <a:solidFill>
                  <a:schemeClr val="bg2">
                    <a:lumMod val="50000"/>
                  </a:schemeClr>
                </a:solidFill>
              </a:rPr>
              <a:t>Milky Way </a:t>
            </a:r>
            <a:r>
              <a:rPr lang="en-US" sz="2800" dirty="0" smtClean="0">
                <a:solidFill>
                  <a:schemeClr val="bg2">
                    <a:lumMod val="50000"/>
                  </a:schemeClr>
                </a:solidFill>
              </a:rPr>
              <a:t>at night</a:t>
            </a:r>
            <a:endParaRPr lang="en-US" sz="2800" dirty="0">
              <a:solidFill>
                <a:schemeClr val="bg2">
                  <a:lumMod val="50000"/>
                </a:scheme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49063" b="416"/>
          <a:stretch/>
        </p:blipFill>
        <p:spPr>
          <a:xfrm>
            <a:off x="0" y="2705100"/>
            <a:ext cx="12192000" cy="4106253"/>
          </a:xfrm>
          <a:prstGeom prst="rect">
            <a:avLst/>
          </a:prstGeom>
        </p:spPr>
      </p:pic>
      <p:sp>
        <p:nvSpPr>
          <p:cNvPr id="7" name="Text Placeholder 4"/>
          <p:cNvSpPr txBox="1">
            <a:spLocks/>
          </p:cNvSpPr>
          <p:nvPr/>
        </p:nvSpPr>
        <p:spPr>
          <a:xfrm>
            <a:off x="0" y="6553700"/>
            <a:ext cx="4125239"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1"/>
                </a:solidFill>
                <a:effectLst/>
                <a:uLnTx/>
                <a:uFillTx/>
              </a:rPr>
              <a:t>Image Credit: © 2016 Jennifer Hipp/Flickr cc by 2.0</a:t>
            </a:r>
            <a:endParaRPr kumimoji="0" lang="en-US" b="0" i="0" u="none" strike="noStrike" kern="1200" cap="none" spc="0" normalizeH="0" baseline="0" noProof="0" dirty="0">
              <a:ln>
                <a:noFill/>
              </a:ln>
              <a:solidFill>
                <a:schemeClr val="bg1"/>
              </a:solidFill>
              <a:effectLst/>
              <a:uLnTx/>
              <a:uFillTx/>
            </a:endParaRPr>
          </a:p>
        </p:txBody>
      </p:sp>
      <p:sp>
        <p:nvSpPr>
          <p:cNvPr id="5" name="TextBox 4"/>
          <p:cNvSpPr txBox="1"/>
          <p:nvPr/>
        </p:nvSpPr>
        <p:spPr>
          <a:xfrm>
            <a:off x="3135351" y="2403433"/>
            <a:ext cx="5921297" cy="276999"/>
          </a:xfrm>
          <a:prstGeom prst="rect">
            <a:avLst/>
          </a:prstGeom>
          <a:noFill/>
        </p:spPr>
        <p:txBody>
          <a:bodyPr wrap="square" rtlCol="0">
            <a:spAutoFit/>
          </a:bodyPr>
          <a:lstStyle/>
          <a:p>
            <a:pPr algn="ctr"/>
            <a:r>
              <a:rPr lang="en-US" sz="1200" dirty="0" smtClean="0">
                <a:solidFill>
                  <a:schemeClr val="bg2">
                    <a:lumMod val="50000"/>
                  </a:schemeClr>
                </a:solidFill>
              </a:rPr>
              <a:t>Source: Falchi et al. (2016)</a:t>
            </a:r>
            <a:endParaRPr lang="en-US" sz="1200" dirty="0">
              <a:solidFill>
                <a:schemeClr val="bg2">
                  <a:lumMod val="50000"/>
                </a:schemeClr>
              </a:solidFill>
            </a:endParaRPr>
          </a:p>
        </p:txBody>
      </p:sp>
      <p:sp>
        <p:nvSpPr>
          <p:cNvPr id="11" name="Title 1"/>
          <p:cNvSpPr>
            <a:spLocks noGrp="1"/>
          </p:cNvSpPr>
          <p:nvPr>
            <p:ph type="title"/>
          </p:nvPr>
        </p:nvSpPr>
        <p:spPr>
          <a:xfrm>
            <a:off x="1000125" y="149902"/>
            <a:ext cx="10233148" cy="827997"/>
          </a:xfrm>
        </p:spPr>
        <p:txBody>
          <a:bodyPr/>
          <a:lstStyle/>
          <a:p>
            <a:pPr algn="ctr"/>
            <a:r>
              <a:rPr lang="en-US" sz="7200" b="1" dirty="0" smtClean="0"/>
              <a:t>97%</a:t>
            </a:r>
            <a:endParaRPr lang="en-US" sz="7200" b="1" dirty="0"/>
          </a:p>
        </p:txBody>
      </p:sp>
    </p:spTree>
    <p:extLst>
      <p:ext uri="{BB962C8B-B14F-4D97-AF65-F5344CB8AC3E}">
        <p14:creationId xmlns:p14="http://schemas.microsoft.com/office/powerpoint/2010/main" val="658356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43000"/>
            <a:ext cx="12192000" cy="1678312"/>
          </a:xfrm>
          <a:prstGeom prst="rect">
            <a:avLst/>
          </a:prstGeom>
          <a:solidFill>
            <a:srgbClr val="E97845"/>
          </a:solidFill>
          <a:ln>
            <a:solidFill>
              <a:srgbClr val="E97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400" dirty="0" smtClean="0"/>
              <a:t>Reducing Light Pollution</a:t>
            </a:r>
            <a:endParaRPr lang="en-US" sz="4400" dirty="0"/>
          </a:p>
        </p:txBody>
      </p:sp>
      <p:sp>
        <p:nvSpPr>
          <p:cNvPr id="4" name="Text Placeholder 3"/>
          <p:cNvSpPr>
            <a:spLocks noGrp="1"/>
          </p:cNvSpPr>
          <p:nvPr>
            <p:ph type="body" sz="quarter" idx="15"/>
          </p:nvPr>
        </p:nvSpPr>
        <p:spPr>
          <a:xfrm>
            <a:off x="8624451" y="1143000"/>
            <a:ext cx="2947955" cy="1678312"/>
          </a:xfrm>
        </p:spPr>
        <p:txBody>
          <a:bodyPr anchor="ctr">
            <a:noAutofit/>
          </a:bodyPr>
          <a:lstStyle/>
          <a:p>
            <a:pPr algn="ctr">
              <a:lnSpc>
                <a:spcPct val="110000"/>
              </a:lnSpc>
            </a:pPr>
            <a:r>
              <a:rPr lang="en-US" sz="3300" dirty="0" smtClean="0">
                <a:solidFill>
                  <a:schemeClr val="bg1"/>
                </a:solidFill>
              </a:rPr>
              <a:t>Establish Lighting Ordinances</a:t>
            </a:r>
            <a:endParaRPr lang="en-US" sz="3300" dirty="0">
              <a:solidFill>
                <a:schemeClr val="bg1"/>
              </a:solidFill>
            </a:endParaRPr>
          </a:p>
        </p:txBody>
      </p:sp>
      <p:sp>
        <p:nvSpPr>
          <p:cNvPr id="7" name="Text Placeholder 6"/>
          <p:cNvSpPr>
            <a:spLocks noGrp="1"/>
          </p:cNvSpPr>
          <p:nvPr>
            <p:ph type="body" sz="quarter" idx="18"/>
          </p:nvPr>
        </p:nvSpPr>
        <p:spPr>
          <a:xfrm>
            <a:off x="4496695" y="1143000"/>
            <a:ext cx="3227295" cy="1678312"/>
          </a:xfrm>
        </p:spPr>
        <p:txBody>
          <a:bodyPr anchor="ctr">
            <a:normAutofit fontScale="92500" lnSpcReduction="10000"/>
          </a:bodyPr>
          <a:lstStyle/>
          <a:p>
            <a:pPr algn="ctr">
              <a:lnSpc>
                <a:spcPct val="110000"/>
              </a:lnSpc>
            </a:pPr>
            <a:r>
              <a:rPr lang="en-US" dirty="0" smtClean="0">
                <a:solidFill>
                  <a:schemeClr val="bg1"/>
                </a:solidFill>
              </a:rPr>
              <a:t>Light Only What Is Needed</a:t>
            </a:r>
            <a:endParaRPr lang="en-US" dirty="0">
              <a:solidFill>
                <a:schemeClr val="bg1"/>
              </a:solidFill>
            </a:endParaRPr>
          </a:p>
        </p:txBody>
      </p:sp>
      <p:sp>
        <p:nvSpPr>
          <p:cNvPr id="18" name="Text Placeholder 5"/>
          <p:cNvSpPr>
            <a:spLocks noGrp="1"/>
          </p:cNvSpPr>
          <p:nvPr>
            <p:ph type="body" sz="quarter" idx="17"/>
          </p:nvPr>
        </p:nvSpPr>
        <p:spPr>
          <a:xfrm>
            <a:off x="609600" y="1143000"/>
            <a:ext cx="2935588" cy="1678312"/>
          </a:xfrm>
        </p:spPr>
        <p:txBody>
          <a:bodyPr anchor="ctr">
            <a:normAutofit/>
          </a:bodyPr>
          <a:lstStyle/>
          <a:p>
            <a:pPr algn="ctr"/>
            <a:r>
              <a:rPr lang="en-US" sz="3300" dirty="0" smtClean="0">
                <a:solidFill>
                  <a:schemeClr val="bg1"/>
                </a:solidFill>
              </a:rPr>
              <a:t>Shield Light Fixtures</a:t>
            </a:r>
            <a:endParaRPr lang="en-US" sz="3300" dirty="0">
              <a:solidFill>
                <a:schemeClr val="bg1"/>
              </a:solidFill>
            </a:endParaRPr>
          </a:p>
        </p:txBody>
      </p:sp>
      <p:sp>
        <p:nvSpPr>
          <p:cNvPr id="20" name="Text Placeholder 4"/>
          <p:cNvSpPr txBox="1">
            <a:spLocks/>
          </p:cNvSpPr>
          <p:nvPr/>
        </p:nvSpPr>
        <p:spPr>
          <a:xfrm>
            <a:off x="0" y="6559844"/>
            <a:ext cx="4066903" cy="2347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50000"/>
                  </a:schemeClr>
                </a:solidFill>
                <a:effectLst/>
                <a:uLnTx/>
                <a:uFillTx/>
              </a:rPr>
              <a:t>Graphics</a:t>
            </a:r>
            <a:r>
              <a:rPr kumimoji="0" lang="en-US" b="0" i="0" u="none" strike="noStrike" kern="1200" cap="none" spc="0" normalizeH="0" noProof="0" dirty="0" smtClean="0">
                <a:ln>
                  <a:noFill/>
                </a:ln>
                <a:solidFill>
                  <a:schemeClr val="bg2">
                    <a:lumMod val="50000"/>
                  </a:schemeClr>
                </a:solidFill>
                <a:effectLst/>
                <a:uLnTx/>
                <a:uFillTx/>
              </a:rPr>
              <a:t> Credit: Wyoming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grpSp>
        <p:nvGrpSpPr>
          <p:cNvPr id="12" name="Group 11"/>
          <p:cNvGrpSpPr/>
          <p:nvPr/>
        </p:nvGrpSpPr>
        <p:grpSpPr>
          <a:xfrm>
            <a:off x="1000125" y="3071366"/>
            <a:ext cx="2306570" cy="3396367"/>
            <a:chOff x="1000125" y="2850629"/>
            <a:chExt cx="2306570" cy="3396367"/>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52401"/>
            <a:stretch/>
          </p:blipFill>
          <p:spPr>
            <a:xfrm>
              <a:off x="1000125" y="2850629"/>
              <a:ext cx="2306570" cy="1656405"/>
            </a:xfrm>
            <a:prstGeom prst="rect">
              <a:avLst/>
            </a:prstGeom>
            <a:ln w="38100">
              <a:solidFill>
                <a:schemeClr val="bg1"/>
              </a:solidFill>
            </a:ln>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1000125" y="4507034"/>
              <a:ext cx="2306570" cy="1739962"/>
            </a:xfrm>
            <a:prstGeom prst="rect">
              <a:avLst/>
            </a:prstGeom>
            <a:ln w="38100">
              <a:solidFill>
                <a:schemeClr val="bg1"/>
              </a:solidFill>
            </a:ln>
          </p:spPr>
        </p:pic>
      </p:gr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11176"/>
          <a:stretch/>
        </p:blipFill>
        <p:spPr>
          <a:xfrm>
            <a:off x="4479816" y="3071366"/>
            <a:ext cx="3232367" cy="339242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4029" y="3119763"/>
            <a:ext cx="2611793" cy="3344027"/>
          </a:xfrm>
          <a:prstGeom prst="rect">
            <a:avLst/>
          </a:prstGeom>
        </p:spPr>
      </p:pic>
    </p:spTree>
    <p:extLst>
      <p:ext uri="{BB962C8B-B14F-4D97-AF65-F5344CB8AC3E}">
        <p14:creationId xmlns:p14="http://schemas.microsoft.com/office/powerpoint/2010/main" val="2961209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149902"/>
            <a:ext cx="10233148" cy="827997"/>
          </a:xfrm>
        </p:spPr>
        <p:txBody>
          <a:bodyPr/>
          <a:lstStyle/>
          <a:p>
            <a:pPr algn="ctr"/>
            <a:r>
              <a:rPr lang="en-US" sz="7200" b="1" dirty="0" smtClean="0"/>
              <a:t>98 million</a:t>
            </a:r>
            <a:endParaRPr lang="en-US" sz="7200" b="1" dirty="0"/>
          </a:p>
        </p:txBody>
      </p:sp>
      <p:sp>
        <p:nvSpPr>
          <p:cNvPr id="8" name="Picture Placeholder 7"/>
          <p:cNvSpPr>
            <a:spLocks noGrp="1"/>
          </p:cNvSpPr>
          <p:nvPr>
            <p:ph type="pic" idx="10"/>
          </p:nvPr>
        </p:nvSpPr>
        <p:spPr/>
      </p:sp>
      <p:sp>
        <p:nvSpPr>
          <p:cNvPr id="4" name="Text Placeholder 3"/>
          <p:cNvSpPr>
            <a:spLocks noGrp="1"/>
          </p:cNvSpPr>
          <p:nvPr>
            <p:ph type="body" sz="half" idx="2"/>
          </p:nvPr>
        </p:nvSpPr>
        <p:spPr>
          <a:xfrm>
            <a:off x="1000125" y="854439"/>
            <a:ext cx="10233148" cy="1825993"/>
          </a:xfrm>
        </p:spPr>
        <p:txBody>
          <a:bodyPr anchor="ctr">
            <a:normAutofit/>
          </a:bodyPr>
          <a:lstStyle/>
          <a:p>
            <a:pPr algn="ctr">
              <a:lnSpc>
                <a:spcPct val="100000"/>
              </a:lnSpc>
            </a:pPr>
            <a:r>
              <a:rPr lang="en-US" sz="2800" dirty="0" smtClean="0">
                <a:solidFill>
                  <a:schemeClr val="bg2">
                    <a:lumMod val="50000"/>
                  </a:schemeClr>
                </a:solidFill>
              </a:rPr>
              <a:t>Number of bird </a:t>
            </a:r>
            <a:r>
              <a:rPr lang="en-US" sz="2800" b="1" dirty="0" smtClean="0">
                <a:solidFill>
                  <a:schemeClr val="bg2">
                    <a:lumMod val="50000"/>
                  </a:schemeClr>
                </a:solidFill>
              </a:rPr>
              <a:t>deaths each year </a:t>
            </a:r>
            <a:r>
              <a:rPr lang="en-US" sz="2800" dirty="0" smtClean="0">
                <a:solidFill>
                  <a:schemeClr val="bg2">
                    <a:lumMod val="50000"/>
                  </a:schemeClr>
                </a:solidFill>
              </a:rPr>
              <a:t>from collisions with buildings in North America</a:t>
            </a:r>
            <a:endParaRPr lang="en-US" sz="2800" dirty="0">
              <a:solidFill>
                <a:schemeClr val="bg2">
                  <a:lumMod val="50000"/>
                </a:scheme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343" b="47142"/>
          <a:stretch/>
        </p:blipFill>
        <p:spPr>
          <a:xfrm>
            <a:off x="0" y="2705100"/>
            <a:ext cx="12192000" cy="4106253"/>
          </a:xfrm>
          <a:prstGeom prst="rect">
            <a:avLst/>
          </a:prstGeom>
        </p:spPr>
      </p:pic>
      <p:sp>
        <p:nvSpPr>
          <p:cNvPr id="7" name="Text Placeholder 4"/>
          <p:cNvSpPr txBox="1">
            <a:spLocks/>
          </p:cNvSpPr>
          <p:nvPr/>
        </p:nvSpPr>
        <p:spPr>
          <a:xfrm>
            <a:off x="0" y="6562146"/>
            <a:ext cx="4772416"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1"/>
                </a:solidFill>
                <a:effectLst/>
                <a:uLnTx/>
                <a:uFillTx/>
              </a:rPr>
              <a:t>Image Credit: © 2017 </a:t>
            </a:r>
            <a:r>
              <a:rPr kumimoji="0" lang="en-US" b="0" i="0" u="none" strike="noStrike" kern="1200" cap="none" spc="0" normalizeH="0" baseline="0" noProof="0" dirty="0" err="1" smtClean="0">
                <a:ln>
                  <a:noFill/>
                </a:ln>
                <a:solidFill>
                  <a:schemeClr val="bg1"/>
                </a:solidFill>
                <a:effectLst/>
                <a:uLnTx/>
                <a:uFillTx/>
              </a:rPr>
              <a:t>Jakob</a:t>
            </a:r>
            <a:r>
              <a:rPr kumimoji="0" lang="en-US" b="0" i="0" u="none" strike="noStrike" kern="1200" cap="none" spc="0" normalizeH="0" baseline="0" noProof="0" dirty="0" smtClean="0">
                <a:ln>
                  <a:noFill/>
                </a:ln>
                <a:solidFill>
                  <a:schemeClr val="bg1"/>
                </a:solidFill>
                <a:effectLst/>
                <a:uLnTx/>
                <a:uFillTx/>
              </a:rPr>
              <a:t> Nilsson-</a:t>
            </a:r>
            <a:r>
              <a:rPr kumimoji="0" lang="en-US" b="0" i="0" u="none" strike="noStrike" kern="1200" cap="none" spc="0" normalizeH="0" baseline="0" noProof="0" dirty="0" err="1" smtClean="0">
                <a:ln>
                  <a:noFill/>
                </a:ln>
                <a:solidFill>
                  <a:schemeClr val="bg1"/>
                </a:solidFill>
                <a:effectLst/>
                <a:uLnTx/>
                <a:uFillTx/>
              </a:rPr>
              <a:t>Ehle</a:t>
            </a:r>
            <a:r>
              <a:rPr kumimoji="0" lang="en-US" b="0" i="0" u="none" strike="noStrike" kern="1200" cap="none" spc="0" normalizeH="0" baseline="0" noProof="0" dirty="0" smtClean="0">
                <a:ln>
                  <a:noFill/>
                </a:ln>
                <a:solidFill>
                  <a:schemeClr val="bg1"/>
                </a:solidFill>
                <a:effectLst/>
                <a:uLnTx/>
                <a:uFillTx/>
              </a:rPr>
              <a:t>/Flickr cc by-</a:t>
            </a:r>
            <a:r>
              <a:rPr kumimoji="0" lang="en-US" b="0" i="0" u="none" strike="noStrike" kern="1200" cap="none" spc="0" normalizeH="0" baseline="0" noProof="0" dirty="0" err="1" smtClean="0">
                <a:ln>
                  <a:noFill/>
                </a:ln>
                <a:solidFill>
                  <a:schemeClr val="bg1"/>
                </a:solidFill>
                <a:effectLst/>
                <a:uLnTx/>
                <a:uFillTx/>
              </a:rPr>
              <a:t>sa</a:t>
            </a:r>
            <a:r>
              <a:rPr kumimoji="0" lang="en-US" b="0" i="0" u="none" strike="noStrike" kern="1200" cap="none" spc="0" normalizeH="0" baseline="0" noProof="0" dirty="0" smtClean="0">
                <a:ln>
                  <a:noFill/>
                </a:ln>
                <a:solidFill>
                  <a:schemeClr val="bg1"/>
                </a:solidFill>
                <a:effectLst/>
                <a:uLnTx/>
                <a:uFillTx/>
              </a:rPr>
              <a:t> 2.0</a:t>
            </a:r>
            <a:endParaRPr kumimoji="0" lang="en-US" b="0" i="0" u="none" strike="noStrike" kern="1200" cap="none" spc="0" normalizeH="0" baseline="0" noProof="0" dirty="0">
              <a:ln>
                <a:noFill/>
              </a:ln>
              <a:solidFill>
                <a:schemeClr val="bg1"/>
              </a:solidFill>
              <a:effectLst/>
              <a:uLnTx/>
              <a:uFillTx/>
            </a:endParaRPr>
          </a:p>
        </p:txBody>
      </p:sp>
      <p:sp>
        <p:nvSpPr>
          <p:cNvPr id="12" name="TextBox 11"/>
          <p:cNvSpPr txBox="1"/>
          <p:nvPr/>
        </p:nvSpPr>
        <p:spPr>
          <a:xfrm>
            <a:off x="3135351" y="2403433"/>
            <a:ext cx="5921297" cy="276999"/>
          </a:xfrm>
          <a:prstGeom prst="rect">
            <a:avLst/>
          </a:prstGeom>
          <a:noFill/>
        </p:spPr>
        <p:txBody>
          <a:bodyPr wrap="square" rtlCol="0">
            <a:spAutoFit/>
          </a:bodyPr>
          <a:lstStyle/>
          <a:p>
            <a:pPr algn="ctr"/>
            <a:r>
              <a:rPr lang="en-US" sz="1200" dirty="0" smtClean="0">
                <a:solidFill>
                  <a:schemeClr val="bg2">
                    <a:lumMod val="50000"/>
                  </a:schemeClr>
                </a:solidFill>
              </a:rPr>
              <a:t>Source: </a:t>
            </a:r>
            <a:r>
              <a:rPr lang="en-US" sz="1200" dirty="0" err="1" smtClean="0">
                <a:solidFill>
                  <a:schemeClr val="bg2">
                    <a:lumMod val="50000"/>
                  </a:schemeClr>
                </a:solidFill>
              </a:rPr>
              <a:t>Chepesiuk</a:t>
            </a:r>
            <a:r>
              <a:rPr lang="en-US" sz="1200" dirty="0" smtClean="0">
                <a:solidFill>
                  <a:schemeClr val="bg2">
                    <a:lumMod val="50000"/>
                  </a:schemeClr>
                </a:solidFill>
              </a:rPr>
              <a:t> (2009)</a:t>
            </a:r>
            <a:endParaRPr lang="en-US" sz="1200" dirty="0">
              <a:solidFill>
                <a:schemeClr val="bg2">
                  <a:lumMod val="50000"/>
                </a:schemeClr>
              </a:solidFill>
            </a:endParaRPr>
          </a:p>
        </p:txBody>
      </p:sp>
    </p:spTree>
    <p:extLst>
      <p:ext uri="{BB962C8B-B14F-4D97-AF65-F5344CB8AC3E}">
        <p14:creationId xmlns:p14="http://schemas.microsoft.com/office/powerpoint/2010/main" val="906467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00125" y="899410"/>
            <a:ext cx="10233148" cy="1805689"/>
          </a:xfrm>
        </p:spPr>
        <p:txBody>
          <a:bodyPr anchor="ctr">
            <a:normAutofit/>
          </a:bodyPr>
          <a:lstStyle/>
          <a:p>
            <a:pPr algn="ctr">
              <a:lnSpc>
                <a:spcPct val="100000"/>
              </a:lnSpc>
            </a:pPr>
            <a:r>
              <a:rPr lang="en-US" sz="2800" dirty="0">
                <a:solidFill>
                  <a:schemeClr val="bg2">
                    <a:lumMod val="50000"/>
                  </a:schemeClr>
                </a:solidFill>
              </a:rPr>
              <a:t>T</a:t>
            </a:r>
            <a:r>
              <a:rPr lang="en-US" sz="2800" dirty="0" smtClean="0">
                <a:solidFill>
                  <a:schemeClr val="bg2">
                    <a:lumMod val="50000"/>
                  </a:schemeClr>
                </a:solidFill>
              </a:rPr>
              <a:t>he documented length of </a:t>
            </a:r>
            <a:r>
              <a:rPr lang="en-US" sz="2800" b="1" dirty="0" smtClean="0">
                <a:solidFill>
                  <a:schemeClr val="bg2">
                    <a:lumMod val="50000"/>
                  </a:schemeClr>
                </a:solidFill>
              </a:rPr>
              <a:t>influence</a:t>
            </a:r>
            <a:r>
              <a:rPr lang="en-US" sz="2800" dirty="0" smtClean="0">
                <a:solidFill>
                  <a:schemeClr val="bg2">
                    <a:lumMod val="50000"/>
                  </a:schemeClr>
                </a:solidFill>
              </a:rPr>
              <a:t> the night skies have had on </a:t>
            </a:r>
            <a:r>
              <a:rPr lang="en-US" sz="2800" b="1" dirty="0" smtClean="0">
                <a:solidFill>
                  <a:schemeClr val="bg2">
                    <a:lumMod val="50000"/>
                  </a:schemeClr>
                </a:solidFill>
              </a:rPr>
              <a:t>cultures around the world</a:t>
            </a:r>
            <a:endParaRPr lang="en-US" sz="2800" b="1" dirty="0">
              <a:solidFill>
                <a:schemeClr val="bg2">
                  <a:lumMod val="50000"/>
                </a:schemeClr>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8743" b="32046"/>
          <a:stretch/>
        </p:blipFill>
        <p:spPr>
          <a:xfrm>
            <a:off x="0" y="2705100"/>
            <a:ext cx="12192000" cy="4101500"/>
          </a:xfrm>
          <a:prstGeom prst="rect">
            <a:avLst/>
          </a:prstGeom>
        </p:spPr>
      </p:pic>
      <p:sp>
        <p:nvSpPr>
          <p:cNvPr id="5" name="Text Placeholder 4"/>
          <p:cNvSpPr txBox="1">
            <a:spLocks/>
          </p:cNvSpPr>
          <p:nvPr/>
        </p:nvSpPr>
        <p:spPr>
          <a:xfrm>
            <a:off x="0" y="6565258"/>
            <a:ext cx="6739003"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1"/>
                </a:solidFill>
                <a:effectLst/>
                <a:uLnTx/>
                <a:uFillTx/>
              </a:rPr>
              <a:t>Image Credit: © 1916 Federico Beltran Masses/Wikimedia Commons cc by-</a:t>
            </a:r>
            <a:r>
              <a:rPr kumimoji="0" lang="en-US" b="0" i="0" u="none" strike="noStrike" kern="1200" cap="none" spc="0" normalizeH="0" baseline="0" noProof="0" dirty="0" err="1" smtClean="0">
                <a:ln>
                  <a:noFill/>
                </a:ln>
                <a:solidFill>
                  <a:schemeClr val="bg1"/>
                </a:solidFill>
                <a:effectLst/>
                <a:uLnTx/>
                <a:uFillTx/>
              </a:rPr>
              <a:t>sa</a:t>
            </a:r>
            <a:r>
              <a:rPr kumimoji="0" lang="en-US" b="0" i="0" u="none" strike="noStrike" kern="1200" cap="none" spc="0" normalizeH="0" noProof="0" dirty="0" smtClean="0">
                <a:ln>
                  <a:noFill/>
                </a:ln>
                <a:solidFill>
                  <a:schemeClr val="bg1"/>
                </a:solidFill>
                <a:effectLst/>
                <a:uLnTx/>
                <a:uFillTx/>
              </a:rPr>
              <a:t> 4.0</a:t>
            </a:r>
            <a:endParaRPr kumimoji="0" lang="en-US" b="0" i="0" u="none" strike="noStrike" kern="1200" cap="none" spc="0" normalizeH="0" baseline="0" noProof="0" dirty="0">
              <a:ln>
                <a:noFill/>
              </a:ln>
              <a:solidFill>
                <a:schemeClr val="bg1"/>
              </a:solidFill>
              <a:effectLst/>
              <a:uLnTx/>
              <a:uFillTx/>
            </a:endParaRPr>
          </a:p>
        </p:txBody>
      </p:sp>
      <p:sp>
        <p:nvSpPr>
          <p:cNvPr id="6" name="TextBox 5"/>
          <p:cNvSpPr txBox="1"/>
          <p:nvPr/>
        </p:nvSpPr>
        <p:spPr>
          <a:xfrm>
            <a:off x="3135349" y="2428101"/>
            <a:ext cx="5921297" cy="276999"/>
          </a:xfrm>
          <a:prstGeom prst="rect">
            <a:avLst/>
          </a:prstGeom>
          <a:noFill/>
        </p:spPr>
        <p:txBody>
          <a:bodyPr wrap="square" rtlCol="0">
            <a:spAutoFit/>
          </a:bodyPr>
          <a:lstStyle/>
          <a:p>
            <a:pPr algn="ctr"/>
            <a:r>
              <a:rPr lang="en-US" sz="1200" dirty="0" smtClean="0">
                <a:solidFill>
                  <a:schemeClr val="bg2">
                    <a:lumMod val="50000"/>
                  </a:schemeClr>
                </a:solidFill>
              </a:rPr>
              <a:t>Source: </a:t>
            </a:r>
            <a:r>
              <a:rPr lang="en-US" sz="1200" dirty="0" err="1" smtClean="0">
                <a:solidFill>
                  <a:schemeClr val="bg2">
                    <a:lumMod val="50000"/>
                  </a:schemeClr>
                </a:solidFill>
              </a:rPr>
              <a:t>Ruggles</a:t>
            </a:r>
            <a:r>
              <a:rPr lang="en-US" sz="1200" dirty="0" smtClean="0">
                <a:solidFill>
                  <a:schemeClr val="bg2">
                    <a:lumMod val="50000"/>
                  </a:schemeClr>
                </a:solidFill>
              </a:rPr>
              <a:t> &amp; </a:t>
            </a:r>
            <a:r>
              <a:rPr lang="en-US" sz="1200" dirty="0" err="1" smtClean="0">
                <a:solidFill>
                  <a:schemeClr val="bg2">
                    <a:lumMod val="50000"/>
                  </a:schemeClr>
                </a:solidFill>
              </a:rPr>
              <a:t>Cotte</a:t>
            </a:r>
            <a:r>
              <a:rPr lang="en-US" sz="1200" dirty="0" smtClean="0">
                <a:solidFill>
                  <a:schemeClr val="bg2">
                    <a:lumMod val="50000"/>
                  </a:schemeClr>
                </a:solidFill>
              </a:rPr>
              <a:t> (2010)</a:t>
            </a:r>
            <a:endParaRPr lang="en-US" sz="1200" dirty="0">
              <a:solidFill>
                <a:schemeClr val="bg2">
                  <a:lumMod val="50000"/>
                </a:schemeClr>
              </a:solidFill>
            </a:endParaRPr>
          </a:p>
        </p:txBody>
      </p:sp>
      <p:sp>
        <p:nvSpPr>
          <p:cNvPr id="8" name="Title 1"/>
          <p:cNvSpPr>
            <a:spLocks noGrp="1"/>
          </p:cNvSpPr>
          <p:nvPr>
            <p:ph type="title"/>
          </p:nvPr>
        </p:nvSpPr>
        <p:spPr>
          <a:xfrm>
            <a:off x="1000125" y="149902"/>
            <a:ext cx="10233148" cy="827997"/>
          </a:xfrm>
        </p:spPr>
        <p:txBody>
          <a:bodyPr/>
          <a:lstStyle/>
          <a:p>
            <a:pPr algn="ctr"/>
            <a:r>
              <a:rPr lang="en-US" sz="7200" b="1" dirty="0" smtClean="0"/>
              <a:t>35,000 years</a:t>
            </a:r>
            <a:endParaRPr lang="en-US" sz="7200" b="1" dirty="0"/>
          </a:p>
        </p:txBody>
      </p:sp>
    </p:spTree>
    <p:extLst>
      <p:ext uri="{BB962C8B-B14F-4D97-AF65-F5344CB8AC3E}">
        <p14:creationId xmlns:p14="http://schemas.microsoft.com/office/powerpoint/2010/main" val="1648615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6377" t="27681" r="8607" b="29354"/>
          <a:stretch/>
        </p:blipFill>
        <p:spPr>
          <a:xfrm>
            <a:off x="0" y="2705100"/>
            <a:ext cx="12192000" cy="4106253"/>
          </a:xfrm>
        </p:spPr>
      </p:pic>
      <p:sp>
        <p:nvSpPr>
          <p:cNvPr id="4" name="Text Placeholder 3"/>
          <p:cNvSpPr>
            <a:spLocks noGrp="1"/>
          </p:cNvSpPr>
          <p:nvPr>
            <p:ph type="body" sz="half" idx="2"/>
          </p:nvPr>
        </p:nvSpPr>
        <p:spPr>
          <a:xfrm>
            <a:off x="1000125" y="854439"/>
            <a:ext cx="10233148" cy="1850661"/>
          </a:xfrm>
        </p:spPr>
        <p:txBody>
          <a:bodyPr anchor="ctr">
            <a:normAutofit/>
          </a:bodyPr>
          <a:lstStyle/>
          <a:p>
            <a:pPr algn="ctr">
              <a:lnSpc>
                <a:spcPct val="100000"/>
              </a:lnSpc>
            </a:pPr>
            <a:r>
              <a:rPr lang="en-US" sz="2800" dirty="0">
                <a:solidFill>
                  <a:schemeClr val="bg2">
                    <a:lumMod val="50000"/>
                  </a:schemeClr>
                </a:solidFill>
              </a:rPr>
              <a:t>A</a:t>
            </a:r>
            <a:r>
              <a:rPr lang="en-US" sz="2800" dirty="0" smtClean="0">
                <a:solidFill>
                  <a:schemeClr val="bg2">
                    <a:lumMod val="50000"/>
                  </a:schemeClr>
                </a:solidFill>
              </a:rPr>
              <a:t>mount </a:t>
            </a:r>
            <a:r>
              <a:rPr lang="en-US" sz="2800" b="1" dirty="0" smtClean="0">
                <a:solidFill>
                  <a:schemeClr val="bg2">
                    <a:lumMod val="50000"/>
                  </a:schemeClr>
                </a:solidFill>
              </a:rPr>
              <a:t>wasted</a:t>
            </a:r>
            <a:r>
              <a:rPr lang="en-US" sz="2800" dirty="0" smtClean="0">
                <a:solidFill>
                  <a:schemeClr val="bg2">
                    <a:lumMod val="50000"/>
                  </a:schemeClr>
                </a:solidFill>
              </a:rPr>
              <a:t> annually in unnecessary energy costs due to </a:t>
            </a:r>
            <a:r>
              <a:rPr lang="en-US" sz="2800" b="1" dirty="0" smtClean="0">
                <a:solidFill>
                  <a:schemeClr val="bg2">
                    <a:lumMod val="50000"/>
                  </a:schemeClr>
                </a:solidFill>
              </a:rPr>
              <a:t>poorly-designed </a:t>
            </a:r>
            <a:r>
              <a:rPr lang="en-US" sz="2800" dirty="0" smtClean="0">
                <a:solidFill>
                  <a:schemeClr val="bg2">
                    <a:lumMod val="50000"/>
                  </a:schemeClr>
                </a:solidFill>
              </a:rPr>
              <a:t>outdoor lighting</a:t>
            </a:r>
            <a:endParaRPr lang="en-US" sz="2800" dirty="0">
              <a:solidFill>
                <a:schemeClr val="bg2">
                  <a:lumMod val="50000"/>
                </a:schemeClr>
              </a:solidFill>
            </a:endParaRPr>
          </a:p>
        </p:txBody>
      </p:sp>
      <p:sp>
        <p:nvSpPr>
          <p:cNvPr id="6" name="Text Placeholder 4"/>
          <p:cNvSpPr txBox="1">
            <a:spLocks/>
          </p:cNvSpPr>
          <p:nvPr/>
        </p:nvSpPr>
        <p:spPr>
          <a:xfrm>
            <a:off x="0" y="6568690"/>
            <a:ext cx="4375759"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1"/>
                </a:solidFill>
                <a:effectLst/>
                <a:uLnTx/>
                <a:uFillTx/>
              </a:rPr>
              <a:t>Image Credit: © 2015 Ben Douglas/Flickr cc by 2.0</a:t>
            </a:r>
            <a:endParaRPr kumimoji="0" lang="en-US" b="0" i="0" u="none" strike="noStrike" kern="1200" cap="none" spc="0" normalizeH="0" baseline="0" noProof="0" dirty="0">
              <a:ln>
                <a:noFill/>
              </a:ln>
              <a:solidFill>
                <a:schemeClr val="bg1"/>
              </a:solidFill>
              <a:effectLst/>
              <a:uLnTx/>
              <a:uFillTx/>
            </a:endParaRPr>
          </a:p>
        </p:txBody>
      </p:sp>
      <p:sp>
        <p:nvSpPr>
          <p:cNvPr id="8" name="Title 1"/>
          <p:cNvSpPr>
            <a:spLocks noGrp="1"/>
          </p:cNvSpPr>
          <p:nvPr>
            <p:ph type="title"/>
          </p:nvPr>
        </p:nvSpPr>
        <p:spPr>
          <a:xfrm>
            <a:off x="1000125" y="149902"/>
            <a:ext cx="10233148" cy="827997"/>
          </a:xfrm>
        </p:spPr>
        <p:txBody>
          <a:bodyPr/>
          <a:lstStyle/>
          <a:p>
            <a:pPr algn="ctr"/>
            <a:r>
              <a:rPr lang="en-US" sz="7200" b="1" dirty="0" smtClean="0"/>
              <a:t>$2 billion</a:t>
            </a:r>
            <a:endParaRPr lang="en-US" sz="7200" b="1" dirty="0"/>
          </a:p>
        </p:txBody>
      </p:sp>
      <p:sp>
        <p:nvSpPr>
          <p:cNvPr id="9" name="TextBox 8"/>
          <p:cNvSpPr txBox="1"/>
          <p:nvPr/>
        </p:nvSpPr>
        <p:spPr>
          <a:xfrm>
            <a:off x="3156050" y="2243435"/>
            <a:ext cx="5921297" cy="461665"/>
          </a:xfrm>
          <a:prstGeom prst="rect">
            <a:avLst/>
          </a:prstGeom>
          <a:noFill/>
        </p:spPr>
        <p:txBody>
          <a:bodyPr wrap="square" rtlCol="0">
            <a:spAutoFit/>
          </a:bodyPr>
          <a:lstStyle/>
          <a:p>
            <a:pPr algn="ctr"/>
            <a:r>
              <a:rPr lang="en-US" sz="1200" smtClean="0">
                <a:solidFill>
                  <a:schemeClr val="bg2">
                    <a:lumMod val="50000"/>
                  </a:schemeClr>
                </a:solidFill>
              </a:rPr>
              <a:t>Source: </a:t>
            </a:r>
            <a:r>
              <a:rPr lang="en-US" sz="1200" dirty="0">
                <a:solidFill>
                  <a:schemeClr val="bg2">
                    <a:lumMod val="50000"/>
                  </a:schemeClr>
                </a:solidFill>
              </a:rPr>
              <a:t>National Optical Astronomy Observatory (2011);</a:t>
            </a:r>
          </a:p>
          <a:p>
            <a:pPr algn="ctr"/>
            <a:r>
              <a:rPr lang="en-US" sz="1200" dirty="0">
                <a:solidFill>
                  <a:schemeClr val="bg2">
                    <a:lumMod val="50000"/>
                  </a:schemeClr>
                </a:solidFill>
              </a:rPr>
              <a:t>Pennsylvania Outdoor Lighting Council (2015)</a:t>
            </a:r>
          </a:p>
        </p:txBody>
      </p:sp>
    </p:spTree>
    <p:extLst>
      <p:ext uri="{BB962C8B-B14F-4D97-AF65-F5344CB8AC3E}">
        <p14:creationId xmlns:p14="http://schemas.microsoft.com/office/powerpoint/2010/main" val="4159417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t>Health Effects</a:t>
            </a:r>
            <a:endParaRPr lang="en-US" sz="4400" dirty="0"/>
          </a:p>
        </p:txBody>
      </p:sp>
      <p:sp>
        <p:nvSpPr>
          <p:cNvPr id="7" name="Text Placeholder 6"/>
          <p:cNvSpPr>
            <a:spLocks noGrp="1"/>
          </p:cNvSpPr>
          <p:nvPr>
            <p:ph type="body" sz="quarter" idx="18"/>
          </p:nvPr>
        </p:nvSpPr>
        <p:spPr>
          <a:xfrm>
            <a:off x="609600" y="1638300"/>
            <a:ext cx="3185869" cy="1598389"/>
          </a:xfrm>
        </p:spPr>
        <p:txBody>
          <a:bodyPr anchor="t">
            <a:normAutofit lnSpcReduction="10000"/>
          </a:bodyPr>
          <a:lstStyle/>
          <a:p>
            <a:pPr>
              <a:lnSpc>
                <a:spcPct val="100000"/>
              </a:lnSpc>
            </a:pPr>
            <a:r>
              <a:rPr lang="en-US" b="1" dirty="0" smtClean="0"/>
              <a:t>Cancer</a:t>
            </a:r>
          </a:p>
          <a:p>
            <a:pPr>
              <a:lnSpc>
                <a:spcPct val="100000"/>
              </a:lnSpc>
            </a:pPr>
            <a:r>
              <a:rPr lang="en-US" sz="2000" dirty="0">
                <a:solidFill>
                  <a:schemeClr val="bg2">
                    <a:lumMod val="50000"/>
                  </a:schemeClr>
                </a:solidFill>
              </a:rPr>
              <a:t>Increases risk of </a:t>
            </a:r>
            <a:r>
              <a:rPr lang="en-US" sz="2000" b="1" dirty="0">
                <a:solidFill>
                  <a:schemeClr val="bg2">
                    <a:lumMod val="50000"/>
                  </a:schemeClr>
                </a:solidFill>
              </a:rPr>
              <a:t>breast cancer</a:t>
            </a:r>
            <a:r>
              <a:rPr lang="en-US" sz="2000" dirty="0">
                <a:solidFill>
                  <a:schemeClr val="bg2">
                    <a:lumMod val="50000"/>
                  </a:schemeClr>
                </a:solidFill>
              </a:rPr>
              <a:t> </a:t>
            </a:r>
            <a:r>
              <a:rPr lang="en-US" sz="2000" dirty="0" smtClean="0">
                <a:solidFill>
                  <a:schemeClr val="bg2">
                    <a:lumMod val="50000"/>
                  </a:schemeClr>
                </a:solidFill>
              </a:rPr>
              <a:t>by elevating estrogen levels</a:t>
            </a:r>
            <a:endParaRPr lang="en-US" sz="2000" dirty="0">
              <a:solidFill>
                <a:schemeClr val="bg2">
                  <a:lumMod val="50000"/>
                </a:schemeClr>
              </a:solidFill>
            </a:endParaRPr>
          </a:p>
        </p:txBody>
      </p:sp>
      <p:sp>
        <p:nvSpPr>
          <p:cNvPr id="46" name="Text Placeholder 6"/>
          <p:cNvSpPr>
            <a:spLocks noGrp="1"/>
          </p:cNvSpPr>
          <p:nvPr>
            <p:ph type="body" sz="quarter" idx="18"/>
          </p:nvPr>
        </p:nvSpPr>
        <p:spPr>
          <a:xfrm>
            <a:off x="609600" y="4354438"/>
            <a:ext cx="3185869" cy="1598389"/>
          </a:xfrm>
        </p:spPr>
        <p:txBody>
          <a:bodyPr anchor="t">
            <a:normAutofit lnSpcReduction="10000"/>
          </a:bodyPr>
          <a:lstStyle/>
          <a:p>
            <a:pPr>
              <a:lnSpc>
                <a:spcPct val="100000"/>
              </a:lnSpc>
              <a:spcBef>
                <a:spcPts val="0"/>
              </a:spcBef>
              <a:spcAft>
                <a:spcPts val="1000"/>
              </a:spcAft>
            </a:pPr>
            <a:r>
              <a:rPr lang="en-US" b="1" dirty="0" smtClean="0"/>
              <a:t>Obesity</a:t>
            </a:r>
          </a:p>
          <a:p>
            <a:pPr>
              <a:lnSpc>
                <a:spcPct val="100000"/>
              </a:lnSpc>
              <a:spcBef>
                <a:spcPts val="0"/>
              </a:spcBef>
              <a:spcAft>
                <a:spcPts val="1000"/>
              </a:spcAft>
              <a:buClr>
                <a:srgbClr val="E97845"/>
              </a:buClr>
            </a:pPr>
            <a:r>
              <a:rPr lang="en-US" sz="2000" dirty="0">
                <a:solidFill>
                  <a:schemeClr val="bg2">
                    <a:lumMod val="50000"/>
                  </a:schemeClr>
                </a:solidFill>
              </a:rPr>
              <a:t>Harms </a:t>
            </a:r>
            <a:r>
              <a:rPr lang="en-US" sz="2000" b="1" dirty="0">
                <a:solidFill>
                  <a:schemeClr val="bg2">
                    <a:lumMod val="50000"/>
                  </a:schemeClr>
                </a:solidFill>
              </a:rPr>
              <a:t>metabolism </a:t>
            </a:r>
            <a:r>
              <a:rPr lang="en-US" sz="2000" dirty="0">
                <a:solidFill>
                  <a:schemeClr val="bg2">
                    <a:lumMod val="50000"/>
                  </a:schemeClr>
                </a:solidFill>
              </a:rPr>
              <a:t>due to melatonin </a:t>
            </a:r>
            <a:r>
              <a:rPr lang="en-US" sz="2000" dirty="0" smtClean="0">
                <a:solidFill>
                  <a:schemeClr val="bg2">
                    <a:lumMod val="50000"/>
                  </a:schemeClr>
                </a:solidFill>
              </a:rPr>
              <a:t>suppression</a:t>
            </a:r>
            <a:endParaRPr lang="en-US" sz="2000" b="1" dirty="0">
              <a:solidFill>
                <a:schemeClr val="bg2">
                  <a:lumMod val="50000"/>
                </a:schemeClr>
              </a:solidFill>
            </a:endParaRPr>
          </a:p>
        </p:txBody>
      </p:sp>
      <p:sp>
        <p:nvSpPr>
          <p:cNvPr id="81" name="Text Placeholder 6"/>
          <p:cNvSpPr>
            <a:spLocks noGrp="1"/>
          </p:cNvSpPr>
          <p:nvPr>
            <p:ph type="body" sz="quarter" idx="18"/>
          </p:nvPr>
        </p:nvSpPr>
        <p:spPr>
          <a:xfrm>
            <a:off x="8368498" y="1638300"/>
            <a:ext cx="3185869" cy="1598389"/>
          </a:xfrm>
        </p:spPr>
        <p:txBody>
          <a:bodyPr anchor="t">
            <a:normAutofit lnSpcReduction="10000"/>
          </a:bodyPr>
          <a:lstStyle/>
          <a:p>
            <a:pPr algn="r">
              <a:lnSpc>
                <a:spcPct val="100000"/>
              </a:lnSpc>
              <a:spcBef>
                <a:spcPts val="0"/>
              </a:spcBef>
              <a:spcAft>
                <a:spcPts val="1000"/>
              </a:spcAft>
            </a:pPr>
            <a:r>
              <a:rPr lang="en-US" b="1" dirty="0" smtClean="0"/>
              <a:t>Depression</a:t>
            </a:r>
          </a:p>
          <a:p>
            <a:pPr algn="r">
              <a:lnSpc>
                <a:spcPct val="100000"/>
              </a:lnSpc>
              <a:spcBef>
                <a:spcPts val="0"/>
              </a:spcBef>
              <a:spcAft>
                <a:spcPts val="1000"/>
              </a:spcAft>
              <a:buClr>
                <a:srgbClr val="E97845"/>
              </a:buClr>
            </a:pPr>
            <a:r>
              <a:rPr lang="en-US" sz="2000" dirty="0">
                <a:solidFill>
                  <a:schemeClr val="bg2">
                    <a:lumMod val="50000"/>
                  </a:schemeClr>
                </a:solidFill>
              </a:rPr>
              <a:t>Affects serotonin conversion, which affects </a:t>
            </a:r>
            <a:r>
              <a:rPr lang="en-US" sz="2000" b="1" dirty="0">
                <a:solidFill>
                  <a:schemeClr val="bg2">
                    <a:lumMod val="50000"/>
                  </a:schemeClr>
                </a:solidFill>
              </a:rPr>
              <a:t>mood</a:t>
            </a:r>
          </a:p>
        </p:txBody>
      </p:sp>
      <p:sp>
        <p:nvSpPr>
          <p:cNvPr id="82" name="Text Placeholder 6"/>
          <p:cNvSpPr>
            <a:spLocks noGrp="1"/>
          </p:cNvSpPr>
          <p:nvPr>
            <p:ph type="body" sz="quarter" idx="18"/>
          </p:nvPr>
        </p:nvSpPr>
        <p:spPr>
          <a:xfrm>
            <a:off x="8368498" y="4354438"/>
            <a:ext cx="3185869" cy="1291983"/>
          </a:xfrm>
        </p:spPr>
        <p:txBody>
          <a:bodyPr anchor="t">
            <a:normAutofit lnSpcReduction="10000"/>
          </a:bodyPr>
          <a:lstStyle/>
          <a:p>
            <a:pPr algn="r">
              <a:lnSpc>
                <a:spcPct val="100000"/>
              </a:lnSpc>
              <a:spcBef>
                <a:spcPts val="0"/>
              </a:spcBef>
              <a:spcAft>
                <a:spcPts val="1000"/>
              </a:spcAft>
            </a:pPr>
            <a:r>
              <a:rPr lang="en-US" b="1" dirty="0" smtClean="0"/>
              <a:t>Insomnia</a:t>
            </a:r>
          </a:p>
          <a:p>
            <a:pPr algn="r">
              <a:lnSpc>
                <a:spcPct val="100000"/>
              </a:lnSpc>
              <a:spcBef>
                <a:spcPts val="0"/>
              </a:spcBef>
              <a:buClr>
                <a:srgbClr val="E97845"/>
              </a:buClr>
            </a:pPr>
            <a:r>
              <a:rPr lang="en-US" sz="2000" dirty="0">
                <a:solidFill>
                  <a:schemeClr val="bg2">
                    <a:lumMod val="50000"/>
                  </a:schemeClr>
                </a:solidFill>
              </a:rPr>
              <a:t>Disrupts humans’ </a:t>
            </a:r>
            <a:r>
              <a:rPr lang="en-US" sz="2000" b="1" dirty="0">
                <a:solidFill>
                  <a:schemeClr val="bg2">
                    <a:lumMod val="50000"/>
                  </a:schemeClr>
                </a:solidFill>
              </a:rPr>
              <a:t>circadian</a:t>
            </a:r>
            <a:r>
              <a:rPr lang="en-US" sz="2000" dirty="0">
                <a:solidFill>
                  <a:schemeClr val="bg2">
                    <a:lumMod val="50000"/>
                  </a:schemeClr>
                </a:solidFill>
              </a:rPr>
              <a:t> rhythms</a:t>
            </a:r>
          </a:p>
        </p:txBody>
      </p:sp>
      <p:cxnSp>
        <p:nvCxnSpPr>
          <p:cNvPr id="16" name="Straight Connector 15"/>
          <p:cNvCxnSpPr/>
          <p:nvPr/>
        </p:nvCxnSpPr>
        <p:spPr>
          <a:xfrm>
            <a:off x="6096286" y="946856"/>
            <a:ext cx="0" cy="5736166"/>
          </a:xfrm>
          <a:prstGeom prst="line">
            <a:avLst/>
          </a:prstGeom>
          <a:ln w="76200">
            <a:solidFill>
              <a:srgbClr val="E97845"/>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09600" y="4019010"/>
            <a:ext cx="10944767" cy="0"/>
          </a:xfrm>
          <a:prstGeom prst="line">
            <a:avLst/>
          </a:prstGeom>
          <a:ln w="76200">
            <a:solidFill>
              <a:srgbClr val="E97845"/>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l="1780" t="7696" r="2191" b="30542"/>
          <a:stretch/>
        </p:blipFill>
        <p:spPr>
          <a:xfrm>
            <a:off x="4010311" y="2230215"/>
            <a:ext cx="4171950" cy="3577590"/>
          </a:xfrm>
          <a:prstGeom prst="hexagon">
            <a:avLst/>
          </a:prstGeom>
        </p:spPr>
      </p:pic>
      <p:cxnSp>
        <p:nvCxnSpPr>
          <p:cNvPr id="20" name="Straight Connector 19"/>
          <p:cNvCxnSpPr/>
          <p:nvPr/>
        </p:nvCxnSpPr>
        <p:spPr>
          <a:xfrm>
            <a:off x="3815033" y="946856"/>
            <a:ext cx="4533900" cy="0"/>
          </a:xfrm>
          <a:prstGeom prst="line">
            <a:avLst/>
          </a:prstGeom>
          <a:ln w="76200">
            <a:solidFill>
              <a:srgbClr val="E97845"/>
            </a:solidFill>
          </a:ln>
        </p:spPr>
        <p:style>
          <a:lnRef idx="1">
            <a:schemeClr val="accent1"/>
          </a:lnRef>
          <a:fillRef idx="0">
            <a:schemeClr val="accent1"/>
          </a:fillRef>
          <a:effectRef idx="0">
            <a:schemeClr val="accent1"/>
          </a:effectRef>
          <a:fontRef idx="minor">
            <a:schemeClr val="tx1"/>
          </a:fontRef>
        </p:style>
      </p:cxnSp>
      <p:sp>
        <p:nvSpPr>
          <p:cNvPr id="27" name="Text Placeholder 4"/>
          <p:cNvSpPr txBox="1">
            <a:spLocks/>
          </p:cNvSpPr>
          <p:nvPr/>
        </p:nvSpPr>
        <p:spPr>
          <a:xfrm>
            <a:off x="6096286" y="5844578"/>
            <a:ext cx="2390505" cy="69793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75000"/>
                  </a:schemeClr>
                </a:solidFill>
                <a:effectLst/>
                <a:uLnTx/>
                <a:uFillTx/>
              </a:rPr>
              <a:t>Image Credit: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75000"/>
                  </a:schemeClr>
                </a:solidFill>
                <a:effectLst/>
                <a:uLnTx/>
                <a:uFillTx/>
              </a:rPr>
              <a:t>© 2011 Newtown </a:t>
            </a:r>
            <a:r>
              <a:rPr kumimoji="0" lang="en-US" b="0" i="0" u="none" strike="noStrike" kern="1200" cap="none" spc="0" normalizeH="0" baseline="0" noProof="0" dirty="0" err="1" smtClean="0">
                <a:ln>
                  <a:noFill/>
                </a:ln>
                <a:solidFill>
                  <a:schemeClr val="bg2">
                    <a:lumMod val="75000"/>
                  </a:schemeClr>
                </a:solidFill>
                <a:effectLst/>
                <a:uLnTx/>
                <a:uFillTx/>
              </a:rPr>
              <a:t>grafitti</a:t>
            </a:r>
            <a:r>
              <a:rPr kumimoji="0" lang="en-US" b="0" i="0" u="none" strike="noStrike" kern="1200" cap="none" spc="0" normalizeH="0" baseline="0" noProof="0" dirty="0" smtClean="0">
                <a:ln>
                  <a:noFill/>
                </a:ln>
                <a:solidFill>
                  <a:schemeClr val="bg2">
                    <a:lumMod val="75000"/>
                  </a:schemeClr>
                </a:solidFill>
                <a:effectLst/>
                <a:uLnTx/>
                <a:uFillTx/>
              </a:rPr>
              <a:t>/Flickr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2">
                    <a:lumMod val="75000"/>
                  </a:schemeClr>
                </a:solidFill>
                <a:effectLst/>
                <a:uLnTx/>
                <a:uFillTx/>
              </a:rPr>
              <a:t>cc by 2.0</a:t>
            </a:r>
            <a:endParaRPr kumimoji="0" lang="en-US" b="0" i="0" u="none" strike="noStrike" kern="1200" cap="none" spc="0" normalizeH="0" baseline="0" noProof="0" dirty="0">
              <a:ln>
                <a:noFill/>
              </a:ln>
              <a:solidFill>
                <a:schemeClr val="bg2">
                  <a:lumMod val="75000"/>
                </a:schemeClr>
              </a:solidFill>
              <a:effectLst/>
              <a:uLnTx/>
              <a:uFillTx/>
            </a:endParaRPr>
          </a:p>
        </p:txBody>
      </p:sp>
      <p:sp>
        <p:nvSpPr>
          <p:cNvPr id="13" name="TextBox 12"/>
          <p:cNvSpPr txBox="1"/>
          <p:nvPr/>
        </p:nvSpPr>
        <p:spPr>
          <a:xfrm>
            <a:off x="609600" y="3282344"/>
            <a:ext cx="2769743" cy="646331"/>
          </a:xfrm>
          <a:prstGeom prst="rect">
            <a:avLst/>
          </a:prstGeom>
          <a:noFill/>
        </p:spPr>
        <p:txBody>
          <a:bodyPr wrap="square" rtlCol="0">
            <a:spAutoFit/>
          </a:bodyPr>
          <a:lstStyle/>
          <a:p>
            <a:r>
              <a:rPr lang="en-US" sz="1200" dirty="0" smtClean="0">
                <a:solidFill>
                  <a:schemeClr val="bg2">
                    <a:lumMod val="50000"/>
                  </a:schemeClr>
                </a:solidFill>
              </a:rPr>
              <a:t>Source: </a:t>
            </a:r>
            <a:r>
              <a:rPr lang="en-US" sz="1200" dirty="0" err="1" smtClean="0">
                <a:solidFill>
                  <a:schemeClr val="bg2">
                    <a:lumMod val="50000"/>
                  </a:schemeClr>
                </a:solidFill>
              </a:rPr>
              <a:t>Dominoni</a:t>
            </a:r>
            <a:r>
              <a:rPr lang="en-US" sz="1200" dirty="0" smtClean="0">
                <a:solidFill>
                  <a:schemeClr val="bg2">
                    <a:lumMod val="50000"/>
                  </a:schemeClr>
                </a:solidFill>
              </a:rPr>
              <a:t> et al.(2016);</a:t>
            </a:r>
          </a:p>
          <a:p>
            <a:r>
              <a:rPr lang="en-US" sz="1200" dirty="0" err="1" smtClean="0">
                <a:solidFill>
                  <a:schemeClr val="bg2">
                    <a:lumMod val="50000"/>
                  </a:schemeClr>
                </a:solidFill>
              </a:rPr>
              <a:t>Chepesiuk</a:t>
            </a:r>
            <a:r>
              <a:rPr lang="en-US" sz="1200" dirty="0" smtClean="0">
                <a:solidFill>
                  <a:schemeClr val="bg2">
                    <a:lumMod val="50000"/>
                  </a:schemeClr>
                </a:solidFill>
              </a:rPr>
              <a:t> (2009);</a:t>
            </a:r>
          </a:p>
          <a:p>
            <a:r>
              <a:rPr lang="en-US" sz="1200" dirty="0" smtClean="0">
                <a:solidFill>
                  <a:schemeClr val="bg2">
                    <a:lumMod val="50000"/>
                  </a:schemeClr>
                </a:solidFill>
              </a:rPr>
              <a:t>Haim et al. (2015)</a:t>
            </a:r>
            <a:endParaRPr lang="en-US" sz="1200" dirty="0">
              <a:solidFill>
                <a:schemeClr val="bg2">
                  <a:lumMod val="50000"/>
                </a:schemeClr>
              </a:solidFill>
            </a:endParaRPr>
          </a:p>
        </p:txBody>
      </p:sp>
      <p:sp>
        <p:nvSpPr>
          <p:cNvPr id="14" name="TextBox 13"/>
          <p:cNvSpPr txBox="1"/>
          <p:nvPr/>
        </p:nvSpPr>
        <p:spPr>
          <a:xfrm>
            <a:off x="602448" y="5907218"/>
            <a:ext cx="2769743" cy="646331"/>
          </a:xfrm>
          <a:prstGeom prst="rect">
            <a:avLst/>
          </a:prstGeom>
          <a:noFill/>
        </p:spPr>
        <p:txBody>
          <a:bodyPr wrap="square" rtlCol="0">
            <a:spAutoFit/>
          </a:bodyPr>
          <a:lstStyle/>
          <a:p>
            <a:r>
              <a:rPr lang="en-US" sz="1200" dirty="0" smtClean="0">
                <a:solidFill>
                  <a:schemeClr val="bg2">
                    <a:lumMod val="50000"/>
                  </a:schemeClr>
                </a:solidFill>
              </a:rPr>
              <a:t>Source: </a:t>
            </a:r>
            <a:r>
              <a:rPr lang="en-US" sz="1200" dirty="0" err="1" smtClean="0">
                <a:solidFill>
                  <a:schemeClr val="bg2">
                    <a:lumMod val="50000"/>
                  </a:schemeClr>
                </a:solidFill>
              </a:rPr>
              <a:t>Dominoni</a:t>
            </a:r>
            <a:r>
              <a:rPr lang="en-US" sz="1200" dirty="0" smtClean="0">
                <a:solidFill>
                  <a:schemeClr val="bg2">
                    <a:lumMod val="50000"/>
                  </a:schemeClr>
                </a:solidFill>
              </a:rPr>
              <a:t> et al.(2016);</a:t>
            </a:r>
          </a:p>
          <a:p>
            <a:r>
              <a:rPr lang="en-US" sz="1200" dirty="0" err="1" smtClean="0">
                <a:solidFill>
                  <a:schemeClr val="bg2">
                    <a:lumMod val="50000"/>
                  </a:schemeClr>
                </a:solidFill>
              </a:rPr>
              <a:t>Chepesiuk</a:t>
            </a:r>
            <a:r>
              <a:rPr lang="en-US" sz="1200" dirty="0" smtClean="0">
                <a:solidFill>
                  <a:schemeClr val="bg2">
                    <a:lumMod val="50000"/>
                  </a:schemeClr>
                </a:solidFill>
              </a:rPr>
              <a:t> (2009);</a:t>
            </a:r>
          </a:p>
          <a:p>
            <a:r>
              <a:rPr lang="en-US" sz="1200" dirty="0" err="1" smtClean="0">
                <a:solidFill>
                  <a:schemeClr val="bg2">
                    <a:lumMod val="50000"/>
                  </a:schemeClr>
                </a:solidFill>
              </a:rPr>
              <a:t>Korkmaz</a:t>
            </a:r>
            <a:r>
              <a:rPr lang="en-US" sz="1200" dirty="0" smtClean="0">
                <a:solidFill>
                  <a:schemeClr val="bg2">
                    <a:lumMod val="50000"/>
                  </a:schemeClr>
                </a:solidFill>
              </a:rPr>
              <a:t> et al. (2009)</a:t>
            </a:r>
            <a:endParaRPr lang="en-US" sz="1200" dirty="0">
              <a:solidFill>
                <a:schemeClr val="bg2">
                  <a:lumMod val="50000"/>
                </a:schemeClr>
              </a:solidFill>
            </a:endParaRPr>
          </a:p>
        </p:txBody>
      </p:sp>
      <p:sp>
        <p:nvSpPr>
          <p:cNvPr id="15" name="TextBox 14"/>
          <p:cNvSpPr txBox="1"/>
          <p:nvPr/>
        </p:nvSpPr>
        <p:spPr>
          <a:xfrm>
            <a:off x="8648700" y="5907218"/>
            <a:ext cx="2769743" cy="646331"/>
          </a:xfrm>
          <a:prstGeom prst="rect">
            <a:avLst/>
          </a:prstGeom>
          <a:noFill/>
        </p:spPr>
        <p:txBody>
          <a:bodyPr wrap="square" rtlCol="0">
            <a:spAutoFit/>
          </a:bodyPr>
          <a:lstStyle/>
          <a:p>
            <a:pPr algn="r"/>
            <a:r>
              <a:rPr lang="en-US" sz="1200" dirty="0" smtClean="0">
                <a:solidFill>
                  <a:schemeClr val="bg2">
                    <a:lumMod val="50000"/>
                  </a:schemeClr>
                </a:solidFill>
              </a:rPr>
              <a:t>Source: </a:t>
            </a:r>
            <a:r>
              <a:rPr lang="en-US" sz="1200" dirty="0" err="1" smtClean="0">
                <a:solidFill>
                  <a:schemeClr val="bg2">
                    <a:lumMod val="50000"/>
                  </a:schemeClr>
                </a:solidFill>
              </a:rPr>
              <a:t>Dominoni</a:t>
            </a:r>
            <a:r>
              <a:rPr lang="en-US" sz="1200" dirty="0" smtClean="0">
                <a:solidFill>
                  <a:schemeClr val="bg2">
                    <a:lumMod val="50000"/>
                  </a:schemeClr>
                </a:solidFill>
              </a:rPr>
              <a:t> et al.(2016);</a:t>
            </a:r>
          </a:p>
          <a:p>
            <a:pPr algn="r"/>
            <a:r>
              <a:rPr lang="en-US" sz="1200" dirty="0" err="1" smtClean="0">
                <a:solidFill>
                  <a:schemeClr val="bg2">
                    <a:lumMod val="50000"/>
                  </a:schemeClr>
                </a:solidFill>
              </a:rPr>
              <a:t>Chepesiuk</a:t>
            </a:r>
            <a:r>
              <a:rPr lang="en-US" sz="1200" dirty="0" smtClean="0">
                <a:solidFill>
                  <a:schemeClr val="bg2">
                    <a:lumMod val="50000"/>
                  </a:schemeClr>
                </a:solidFill>
              </a:rPr>
              <a:t> (2009);</a:t>
            </a:r>
          </a:p>
          <a:p>
            <a:pPr algn="r"/>
            <a:r>
              <a:rPr lang="en-US" sz="1200" dirty="0" smtClean="0">
                <a:solidFill>
                  <a:schemeClr val="bg2">
                    <a:lumMod val="50000"/>
                  </a:schemeClr>
                </a:solidFill>
              </a:rPr>
              <a:t>Fernandez et al.(2012)</a:t>
            </a:r>
            <a:endParaRPr lang="en-US" sz="1200" dirty="0">
              <a:solidFill>
                <a:schemeClr val="bg2">
                  <a:lumMod val="50000"/>
                </a:schemeClr>
              </a:solidFill>
            </a:endParaRPr>
          </a:p>
        </p:txBody>
      </p:sp>
      <p:sp>
        <p:nvSpPr>
          <p:cNvPr id="17" name="TextBox 16"/>
          <p:cNvSpPr txBox="1"/>
          <p:nvPr/>
        </p:nvSpPr>
        <p:spPr>
          <a:xfrm>
            <a:off x="8648699" y="3279808"/>
            <a:ext cx="2769743" cy="646331"/>
          </a:xfrm>
          <a:prstGeom prst="rect">
            <a:avLst/>
          </a:prstGeom>
          <a:noFill/>
        </p:spPr>
        <p:txBody>
          <a:bodyPr wrap="square" rtlCol="0">
            <a:spAutoFit/>
          </a:bodyPr>
          <a:lstStyle/>
          <a:p>
            <a:pPr algn="r"/>
            <a:r>
              <a:rPr lang="en-US" sz="1200" dirty="0" smtClean="0">
                <a:solidFill>
                  <a:schemeClr val="bg2">
                    <a:lumMod val="50000"/>
                  </a:schemeClr>
                </a:solidFill>
              </a:rPr>
              <a:t>Source: </a:t>
            </a:r>
            <a:r>
              <a:rPr lang="en-US" sz="1200" dirty="0" err="1" smtClean="0">
                <a:solidFill>
                  <a:schemeClr val="bg2">
                    <a:lumMod val="50000"/>
                  </a:schemeClr>
                </a:solidFill>
              </a:rPr>
              <a:t>Dominoni</a:t>
            </a:r>
            <a:r>
              <a:rPr lang="en-US" sz="1200" dirty="0" smtClean="0">
                <a:solidFill>
                  <a:schemeClr val="bg2">
                    <a:lumMod val="50000"/>
                  </a:schemeClr>
                </a:solidFill>
              </a:rPr>
              <a:t> et al.(2016);</a:t>
            </a:r>
          </a:p>
          <a:p>
            <a:pPr algn="r"/>
            <a:r>
              <a:rPr lang="en-US" sz="1200" dirty="0" err="1" smtClean="0">
                <a:solidFill>
                  <a:schemeClr val="bg2">
                    <a:lumMod val="50000"/>
                  </a:schemeClr>
                </a:solidFill>
              </a:rPr>
              <a:t>Chepesiuk</a:t>
            </a:r>
            <a:r>
              <a:rPr lang="en-US" sz="1200" dirty="0" smtClean="0">
                <a:solidFill>
                  <a:schemeClr val="bg2">
                    <a:lumMod val="50000"/>
                  </a:schemeClr>
                </a:solidFill>
              </a:rPr>
              <a:t> (2009);</a:t>
            </a:r>
          </a:p>
          <a:p>
            <a:pPr algn="r"/>
            <a:r>
              <a:rPr lang="en-US" sz="1200" dirty="0" smtClean="0">
                <a:solidFill>
                  <a:schemeClr val="bg2">
                    <a:lumMod val="50000"/>
                  </a:schemeClr>
                </a:solidFill>
              </a:rPr>
              <a:t>Nature Bright (2015)</a:t>
            </a:r>
            <a:endParaRPr lang="en-US" sz="1200" dirty="0">
              <a:solidFill>
                <a:schemeClr val="bg2">
                  <a:lumMod val="50000"/>
                </a:schemeClr>
              </a:solidFill>
            </a:endParaRPr>
          </a:p>
        </p:txBody>
      </p:sp>
    </p:spTree>
    <p:extLst>
      <p:ext uri="{BB962C8B-B14F-4D97-AF65-F5344CB8AC3E}">
        <p14:creationId xmlns:p14="http://schemas.microsoft.com/office/powerpoint/2010/main" val="4067339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sz="4400" dirty="0" smtClean="0"/>
              <a:t>Partners</a:t>
            </a:r>
            <a:endParaRPr lang="en-US" sz="4400" dirty="0"/>
          </a:p>
        </p:txBody>
      </p:sp>
      <p:sp>
        <p:nvSpPr>
          <p:cNvPr id="6" name="Text Placeholder 5"/>
          <p:cNvSpPr>
            <a:spLocks noGrp="1"/>
          </p:cNvSpPr>
          <p:nvPr>
            <p:ph type="body" sz="half" idx="2"/>
          </p:nvPr>
        </p:nvSpPr>
        <p:spPr>
          <a:xfrm>
            <a:off x="1015115" y="792556"/>
            <a:ext cx="10233148" cy="2090345"/>
          </a:xfrm>
        </p:spPr>
        <p:txBody>
          <a:bodyPr anchor="ctr"/>
          <a:lstStyle/>
          <a:p>
            <a:r>
              <a:rPr lang="en-US" dirty="0" smtClean="0">
                <a:solidFill>
                  <a:schemeClr val="bg2">
                    <a:lumMod val="50000"/>
                  </a:schemeClr>
                </a:solidFill>
              </a:rPr>
              <a:t>National Park Service, Grand Teton National Park</a:t>
            </a:r>
          </a:p>
          <a:p>
            <a:r>
              <a:rPr lang="en-US" dirty="0" smtClean="0">
                <a:solidFill>
                  <a:schemeClr val="bg2">
                    <a:lumMod val="50000"/>
                  </a:schemeClr>
                </a:solidFill>
              </a:rPr>
              <a:t>National Park Service, Intermountain Region</a:t>
            </a:r>
          </a:p>
          <a:p>
            <a:r>
              <a:rPr lang="en-US" dirty="0" smtClean="0">
                <a:solidFill>
                  <a:schemeClr val="bg2">
                    <a:lumMod val="50000"/>
                  </a:schemeClr>
                </a:solidFill>
              </a:rPr>
              <a:t>National Park Service, Natural Sounds and Night Skies Division</a:t>
            </a:r>
          </a:p>
          <a:p>
            <a:r>
              <a:rPr lang="en-US" dirty="0" smtClean="0">
                <a:solidFill>
                  <a:schemeClr val="bg2">
                    <a:lumMod val="50000"/>
                  </a:schemeClr>
                </a:solidFill>
              </a:rPr>
              <a:t>Wyoming Stargazing</a:t>
            </a:r>
            <a:endParaRPr lang="en-US" dirty="0">
              <a:solidFill>
                <a:schemeClr val="bg2">
                  <a:lumMod val="50000"/>
                </a:schemeClr>
              </a:solidFill>
            </a:endParaRPr>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400" y="945012"/>
            <a:ext cx="1104900" cy="143939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506" y="792556"/>
            <a:ext cx="1803587" cy="1803587"/>
          </a:xfrm>
          <a:prstGeom prst="rect">
            <a:avLst/>
          </a:prstGeom>
        </p:spPr>
      </p:pic>
      <p:sp>
        <p:nvSpPr>
          <p:cNvPr id="2" name="Picture Placeholder 1"/>
          <p:cNvSpPr>
            <a:spLocks noGrp="1"/>
          </p:cNvSpPr>
          <p:nvPr>
            <p:ph type="pic" idx="10"/>
          </p:nvPr>
        </p:nvSpPr>
        <p:spPr/>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184" b="31352"/>
          <a:stretch/>
        </p:blipFill>
        <p:spPr>
          <a:xfrm>
            <a:off x="0" y="2882901"/>
            <a:ext cx="12192000" cy="3928452"/>
          </a:xfrm>
          <a:prstGeom prst="rect">
            <a:avLst/>
          </a:prstGeom>
        </p:spPr>
      </p:pic>
      <p:sp>
        <p:nvSpPr>
          <p:cNvPr id="12" name="Text Placeholder 4"/>
          <p:cNvSpPr txBox="1">
            <a:spLocks/>
          </p:cNvSpPr>
          <p:nvPr/>
        </p:nvSpPr>
        <p:spPr>
          <a:xfrm>
            <a:off x="7214993" y="6584946"/>
            <a:ext cx="4977010"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bg1"/>
                </a:solidFill>
                <a:effectLst/>
                <a:uLnTx/>
                <a:uFillTx/>
              </a:rPr>
              <a:t>Image Credit: 2017 </a:t>
            </a:r>
            <a:r>
              <a:rPr kumimoji="0" lang="en-US" b="0" i="0" u="none" strike="noStrike" kern="1200" cap="none" spc="0" normalizeH="0" baseline="0" noProof="0" dirty="0" err="1" smtClean="0">
                <a:ln>
                  <a:noFill/>
                </a:ln>
                <a:solidFill>
                  <a:schemeClr val="bg1"/>
                </a:solidFill>
                <a:effectLst/>
                <a:uLnTx/>
                <a:uFillTx/>
              </a:rPr>
              <a:t>quiquefepe</a:t>
            </a:r>
            <a:r>
              <a:rPr kumimoji="0" lang="en-US" b="0" i="0" u="none" strike="noStrike" kern="1200" cap="none" spc="0" normalizeH="0" baseline="0" noProof="0" dirty="0" smtClean="0">
                <a:ln>
                  <a:noFill/>
                </a:ln>
                <a:solidFill>
                  <a:schemeClr val="bg1"/>
                </a:solidFill>
                <a:effectLst/>
                <a:uLnTx/>
                <a:uFillTx/>
              </a:rPr>
              <a:t>/Flickr Public Domain Mark 1.0</a:t>
            </a:r>
            <a:endParaRPr kumimoji="0" lang="en-US"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714700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5844</TotalTime>
  <Words>8053</Words>
  <Application>Microsoft Office PowerPoint</Application>
  <PresentationFormat>Widescreen</PresentationFormat>
  <Paragraphs>693</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Adobe Arabic</vt:lpstr>
      <vt:lpstr>Arial</vt:lpstr>
      <vt:lpstr>Calibri</vt:lpstr>
      <vt:lpstr>Cambria Math</vt:lpstr>
      <vt:lpstr>Century Gothic</vt:lpstr>
      <vt:lpstr>Garamond</vt:lpstr>
      <vt:lpstr>Webdings</vt:lpstr>
      <vt:lpstr>Office Theme</vt:lpstr>
      <vt:lpstr>PowerPoint Presentation</vt:lpstr>
      <vt:lpstr>What is light pollution?</vt:lpstr>
      <vt:lpstr>Community Concerns</vt:lpstr>
      <vt:lpstr>97%</vt:lpstr>
      <vt:lpstr>98 million</vt:lpstr>
      <vt:lpstr>35,000 years</vt:lpstr>
      <vt:lpstr>$2 billion</vt:lpstr>
      <vt:lpstr>Health Effects</vt:lpstr>
      <vt:lpstr>Partners</vt:lpstr>
      <vt:lpstr>Objectives</vt:lpstr>
      <vt:lpstr>Study Parameters</vt:lpstr>
      <vt:lpstr>Study Area</vt:lpstr>
      <vt:lpstr>Suomi NPP VIIRS DNB</vt:lpstr>
      <vt:lpstr>Building a Regional Model</vt:lpstr>
      <vt:lpstr>Building a Regional Model</vt:lpstr>
      <vt:lpstr>Building a Regional Model</vt:lpstr>
      <vt:lpstr>Building a Regional Model</vt:lpstr>
      <vt:lpstr>Skyglow Estimation Toolbox </vt:lpstr>
      <vt:lpstr>Results &amp; Discussion</vt:lpstr>
      <vt:lpstr>Results</vt:lpstr>
      <vt:lpstr>Discussion</vt:lpstr>
      <vt:lpstr>Results</vt:lpstr>
      <vt:lpstr>Discussion</vt:lpstr>
      <vt:lpstr>Results</vt:lpstr>
      <vt:lpstr>Discussion</vt:lpstr>
      <vt:lpstr>Uncertainties</vt:lpstr>
      <vt:lpstr>Conclusions</vt:lpstr>
      <vt:lpstr>Conclusions</vt:lpstr>
      <vt:lpstr>Future Work</vt:lpstr>
      <vt:lpstr>Acknowledgements</vt:lpstr>
      <vt:lpstr>Acknowledgements</vt:lpstr>
      <vt:lpstr>Acknowledgements</vt:lpstr>
      <vt:lpstr>Thank you!</vt:lpstr>
      <vt:lpstr>Additional Slides</vt:lpstr>
      <vt:lpstr>Study Area</vt:lpstr>
      <vt:lpstr>Convolution Kernel</vt:lpstr>
      <vt:lpstr>Geometric Relationships</vt:lpstr>
      <vt:lpstr>Skyglow Emissions Functions</vt:lpstr>
      <vt:lpstr>Foundational Papers</vt:lpstr>
      <vt:lpstr>Reducing Light Pollution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Chao, Steven Yuan-wei</cp:lastModifiedBy>
  <cp:revision>438</cp:revision>
  <dcterms:created xsi:type="dcterms:W3CDTF">2017-05-15T13:42:39Z</dcterms:created>
  <dcterms:modified xsi:type="dcterms:W3CDTF">2017-08-02T20:53:22Z</dcterms:modified>
</cp:coreProperties>
</file>